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3.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4.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 id="2147483821" r:id="rId5"/>
    <p:sldMasterId id="2147483833" r:id="rId6"/>
    <p:sldMasterId id="2147483886" r:id="rId7"/>
    <p:sldMasterId id="2147483898" r:id="rId8"/>
  </p:sldMasterIdLst>
  <p:notesMasterIdLst>
    <p:notesMasterId r:id="rId115"/>
  </p:notesMasterIdLst>
  <p:handoutMasterIdLst>
    <p:handoutMasterId r:id="rId116"/>
  </p:handoutMasterIdLst>
  <p:sldIdLst>
    <p:sldId id="396" r:id="rId9"/>
    <p:sldId id="406" r:id="rId10"/>
    <p:sldId id="609" r:id="rId11"/>
    <p:sldId id="610" r:id="rId12"/>
    <p:sldId id="625" r:id="rId13"/>
    <p:sldId id="626" r:id="rId14"/>
    <p:sldId id="627" r:id="rId15"/>
    <p:sldId id="628" r:id="rId16"/>
    <p:sldId id="629" r:id="rId17"/>
    <p:sldId id="630" r:id="rId18"/>
    <p:sldId id="631" r:id="rId19"/>
    <p:sldId id="632" r:id="rId20"/>
    <p:sldId id="612" r:id="rId21"/>
    <p:sldId id="613" r:id="rId22"/>
    <p:sldId id="614" r:id="rId23"/>
    <p:sldId id="496" r:id="rId24"/>
    <p:sldId id="623" r:id="rId25"/>
    <p:sldId id="635" r:id="rId26"/>
    <p:sldId id="633" r:id="rId27"/>
    <p:sldId id="634" r:id="rId28"/>
    <p:sldId id="498" r:id="rId29"/>
    <p:sldId id="601" r:id="rId30"/>
    <p:sldId id="602" r:id="rId31"/>
    <p:sldId id="603" r:id="rId32"/>
    <p:sldId id="604" r:id="rId33"/>
    <p:sldId id="605" r:id="rId34"/>
    <p:sldId id="606" r:id="rId35"/>
    <p:sldId id="607" r:id="rId36"/>
    <p:sldId id="484" r:id="rId37"/>
    <p:sldId id="615" r:id="rId38"/>
    <p:sldId id="616" r:id="rId39"/>
    <p:sldId id="617" r:id="rId40"/>
    <p:sldId id="618" r:id="rId41"/>
    <p:sldId id="619" r:id="rId42"/>
    <p:sldId id="620" r:id="rId43"/>
    <p:sldId id="636" r:id="rId44"/>
    <p:sldId id="637" r:id="rId45"/>
    <p:sldId id="638" r:id="rId46"/>
    <p:sldId id="639" r:id="rId47"/>
    <p:sldId id="640" r:id="rId48"/>
    <p:sldId id="641" r:id="rId49"/>
    <p:sldId id="642" r:id="rId50"/>
    <p:sldId id="643" r:id="rId51"/>
    <p:sldId id="644" r:id="rId52"/>
    <p:sldId id="645" r:id="rId53"/>
    <p:sldId id="646" r:id="rId54"/>
    <p:sldId id="647" r:id="rId55"/>
    <p:sldId id="648" r:id="rId56"/>
    <p:sldId id="649" r:id="rId57"/>
    <p:sldId id="650" r:id="rId58"/>
    <p:sldId id="651" r:id="rId59"/>
    <p:sldId id="652" r:id="rId60"/>
    <p:sldId id="653" r:id="rId61"/>
    <p:sldId id="654" r:id="rId62"/>
    <p:sldId id="655" r:id="rId63"/>
    <p:sldId id="656" r:id="rId64"/>
    <p:sldId id="657" r:id="rId65"/>
    <p:sldId id="658" r:id="rId66"/>
    <p:sldId id="659" r:id="rId67"/>
    <p:sldId id="660" r:id="rId68"/>
    <p:sldId id="661" r:id="rId69"/>
    <p:sldId id="662" r:id="rId70"/>
    <p:sldId id="663" r:id="rId71"/>
    <p:sldId id="664" r:id="rId72"/>
    <p:sldId id="665" r:id="rId73"/>
    <p:sldId id="666" r:id="rId74"/>
    <p:sldId id="667" r:id="rId75"/>
    <p:sldId id="668" r:id="rId76"/>
    <p:sldId id="669" r:id="rId77"/>
    <p:sldId id="670" r:id="rId78"/>
    <p:sldId id="671" r:id="rId79"/>
    <p:sldId id="672" r:id="rId80"/>
    <p:sldId id="673" r:id="rId81"/>
    <p:sldId id="674" r:id="rId82"/>
    <p:sldId id="675" r:id="rId83"/>
    <p:sldId id="676" r:id="rId84"/>
    <p:sldId id="677" r:id="rId85"/>
    <p:sldId id="678" r:id="rId86"/>
    <p:sldId id="679" r:id="rId87"/>
    <p:sldId id="680" r:id="rId88"/>
    <p:sldId id="681" r:id="rId89"/>
    <p:sldId id="682" r:id="rId90"/>
    <p:sldId id="683" r:id="rId91"/>
    <p:sldId id="684" r:id="rId92"/>
    <p:sldId id="685" r:id="rId93"/>
    <p:sldId id="686" r:id="rId94"/>
    <p:sldId id="687" r:id="rId95"/>
    <p:sldId id="688" r:id="rId96"/>
    <p:sldId id="689" r:id="rId97"/>
    <p:sldId id="690" r:id="rId98"/>
    <p:sldId id="691" r:id="rId99"/>
    <p:sldId id="692" r:id="rId100"/>
    <p:sldId id="693" r:id="rId101"/>
    <p:sldId id="694" r:id="rId102"/>
    <p:sldId id="695" r:id="rId103"/>
    <p:sldId id="696" r:id="rId104"/>
    <p:sldId id="697" r:id="rId105"/>
    <p:sldId id="698" r:id="rId106"/>
    <p:sldId id="700" r:id="rId107"/>
    <p:sldId id="621" r:id="rId108"/>
    <p:sldId id="701" r:id="rId109"/>
    <p:sldId id="702" r:id="rId110"/>
    <p:sldId id="703" r:id="rId111"/>
    <p:sldId id="622" r:id="rId112"/>
    <p:sldId id="503" r:id="rId113"/>
    <p:sldId id="493" r:id="rId1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000000"/>
    <a:srgbClr val="78BE21"/>
    <a:srgbClr val="0D0D0D"/>
    <a:srgbClr val="E8E8E8"/>
    <a:srgbClr val="B20738"/>
    <a:srgbClr val="00A3E2"/>
    <a:srgbClr val="2C2C2C"/>
    <a:srgbClr val="F5F5F5"/>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08" autoAdjust="0"/>
    <p:restoredTop sz="92216" autoAdjust="0"/>
  </p:normalViewPr>
  <p:slideViewPr>
    <p:cSldViewPr snapToGrid="0">
      <p:cViewPr varScale="1">
        <p:scale>
          <a:sx n="103" d="100"/>
          <a:sy n="103" d="100"/>
        </p:scale>
        <p:origin x="168" y="108"/>
      </p:cViewPr>
      <p:guideLst/>
    </p:cSldViewPr>
  </p:slideViewPr>
  <p:outlineViewPr>
    <p:cViewPr>
      <p:scale>
        <a:sx n="33" d="100"/>
        <a:sy n="33" d="100"/>
      </p:scale>
      <p:origin x="0" y="-202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presProps" Target="presProps.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slide" Target="slides/slide94.xml"/><Relationship Id="rId110" Type="http://schemas.openxmlformats.org/officeDocument/2006/relationships/slide" Target="slides/slide102.xml"/><Relationship Id="rId115"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slide" Target="slides/slide105.xml"/><Relationship Id="rId118"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handoutMaster" Target="handoutMasters/handout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12/7/2017</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12/7/2017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295935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709811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4250696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225729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793772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4286777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16</a:t>
            </a:fld>
            <a:endParaRPr lang="en-US" dirty="0"/>
          </a:p>
        </p:txBody>
      </p:sp>
    </p:spTree>
    <p:extLst>
      <p:ext uri="{BB962C8B-B14F-4D97-AF65-F5344CB8AC3E}">
        <p14:creationId xmlns:p14="http://schemas.microsoft.com/office/powerpoint/2010/main" val="2191696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18</a:t>
            </a:fld>
            <a:endParaRPr lang="en-US" dirty="0"/>
          </a:p>
        </p:txBody>
      </p:sp>
    </p:spTree>
    <p:extLst>
      <p:ext uri="{BB962C8B-B14F-4D97-AF65-F5344CB8AC3E}">
        <p14:creationId xmlns:p14="http://schemas.microsoft.com/office/powerpoint/2010/main" val="3289360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21</a:t>
            </a:fld>
            <a:endParaRPr lang="en-US" dirty="0"/>
          </a:p>
        </p:txBody>
      </p:sp>
    </p:spTree>
    <p:extLst>
      <p:ext uri="{BB962C8B-B14F-4D97-AF65-F5344CB8AC3E}">
        <p14:creationId xmlns:p14="http://schemas.microsoft.com/office/powerpoint/2010/main" val="3604809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124 communities have less than 10,000 people</a:t>
            </a:r>
          </a:p>
          <a:p>
            <a:r>
              <a:rPr lang="en-US" sz="1200" b="0" i="0" u="none" strike="noStrike" kern="1200" dirty="0" smtClean="0">
                <a:solidFill>
                  <a:schemeClr val="tx1"/>
                </a:solidFill>
                <a:effectLst/>
                <a:latin typeface="+mn-lt"/>
                <a:ea typeface="+mn-ea"/>
                <a:cs typeface="+mn-cs"/>
              </a:rPr>
              <a:t>More than 100 languages are spoken in the state</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Minneapolis</a:t>
            </a:r>
            <a:r>
              <a:rPr lang="en-US" dirty="0" smtClean="0"/>
              <a:t> </a:t>
            </a:r>
            <a:r>
              <a:rPr lang="en-US" sz="1200" b="0" i="0" u="none" strike="noStrike" kern="1200" dirty="0" smtClean="0">
                <a:solidFill>
                  <a:schemeClr val="tx1"/>
                </a:solidFill>
                <a:effectLst/>
                <a:latin typeface="+mn-lt"/>
                <a:ea typeface="+mn-ea"/>
                <a:cs typeface="+mn-cs"/>
              </a:rPr>
              <a:t>419952</a:t>
            </a:r>
            <a:r>
              <a:rPr lang="en-US" dirty="0" smtClean="0"/>
              <a:t> </a:t>
            </a:r>
          </a:p>
          <a:p>
            <a:r>
              <a:rPr lang="en-US" sz="1200" b="0" i="0" u="none" strike="noStrike" kern="1200" dirty="0" smtClean="0">
                <a:solidFill>
                  <a:schemeClr val="tx1"/>
                </a:solidFill>
                <a:effectLst/>
                <a:latin typeface="+mn-lt"/>
                <a:ea typeface="+mn-ea"/>
                <a:cs typeface="+mn-cs"/>
              </a:rPr>
              <a:t>St. Paul</a:t>
            </a:r>
            <a:r>
              <a:rPr lang="en-US" dirty="0" smtClean="0"/>
              <a:t> </a:t>
            </a:r>
            <a:r>
              <a:rPr lang="en-US" sz="1200" b="0" i="0" u="none" strike="noStrike" kern="1200" dirty="0" smtClean="0">
                <a:solidFill>
                  <a:schemeClr val="tx1"/>
                </a:solidFill>
                <a:effectLst/>
                <a:latin typeface="+mn-lt"/>
                <a:ea typeface="+mn-ea"/>
                <a:cs typeface="+mn-cs"/>
              </a:rPr>
              <a:t>304442</a:t>
            </a:r>
            <a:r>
              <a:rPr lang="en-US" dirty="0" smtClean="0"/>
              <a:t> </a:t>
            </a:r>
          </a:p>
          <a:p>
            <a:r>
              <a:rPr lang="en-US" sz="1200" b="0" i="0" u="none" strike="noStrike" kern="1200" dirty="0" smtClean="0">
                <a:solidFill>
                  <a:schemeClr val="tx1"/>
                </a:solidFill>
                <a:effectLst/>
                <a:latin typeface="+mn-lt"/>
                <a:ea typeface="+mn-ea"/>
                <a:cs typeface="+mn-cs"/>
              </a:rPr>
              <a:t>Bloomington</a:t>
            </a:r>
            <a:r>
              <a:rPr lang="en-US" dirty="0" smtClean="0"/>
              <a:t> </a:t>
            </a:r>
            <a:r>
              <a:rPr lang="en-US" sz="1200" b="0" i="0" u="none" strike="noStrike" kern="1200" dirty="0" smtClean="0">
                <a:solidFill>
                  <a:schemeClr val="tx1"/>
                </a:solidFill>
                <a:effectLst/>
                <a:latin typeface="+mn-lt"/>
                <a:ea typeface="+mn-ea"/>
                <a:cs typeface="+mn-cs"/>
              </a:rPr>
              <a:t>88299</a:t>
            </a:r>
            <a:r>
              <a:rPr lang="en-US" dirty="0" smtClean="0"/>
              <a:t> </a:t>
            </a:r>
          </a:p>
          <a:p>
            <a:r>
              <a:rPr lang="en-US" sz="1200" b="0" i="0" u="none" strike="noStrike" kern="1200" dirty="0" smtClean="0">
                <a:solidFill>
                  <a:schemeClr val="tx1"/>
                </a:solidFill>
                <a:effectLst/>
                <a:latin typeface="+mn-lt"/>
                <a:ea typeface="+mn-ea"/>
                <a:cs typeface="+mn-cs"/>
              </a:rPr>
              <a:t>Brooklyn Park</a:t>
            </a:r>
            <a:r>
              <a:rPr lang="en-US" dirty="0" smtClean="0"/>
              <a:t> </a:t>
            </a:r>
            <a:r>
              <a:rPr lang="en-US" sz="1200" b="0" i="0" u="none" strike="noStrike" kern="1200" dirty="0" smtClean="0">
                <a:solidFill>
                  <a:schemeClr val="tx1"/>
                </a:solidFill>
                <a:effectLst/>
                <a:latin typeface="+mn-lt"/>
                <a:ea typeface="+mn-ea"/>
                <a:cs typeface="+mn-cs"/>
              </a:rPr>
              <a:t>80450</a:t>
            </a:r>
            <a:r>
              <a:rPr lang="en-US" dirty="0" smtClean="0"/>
              <a:t> </a:t>
            </a:r>
          </a:p>
          <a:p>
            <a:r>
              <a:rPr lang="en-US" sz="1200" b="0" i="0" u="none" strike="noStrike" kern="1200" dirty="0" smtClean="0">
                <a:solidFill>
                  <a:schemeClr val="tx1"/>
                </a:solidFill>
                <a:effectLst/>
                <a:latin typeface="+mn-lt"/>
                <a:ea typeface="+mn-ea"/>
                <a:cs typeface="+mn-cs"/>
              </a:rPr>
              <a:t>Plymouth</a:t>
            </a:r>
            <a:r>
              <a:rPr lang="en-US" dirty="0" smtClean="0"/>
              <a:t> </a:t>
            </a:r>
            <a:r>
              <a:rPr lang="en-US" sz="1200" b="0" i="0" u="none" strike="noStrike" kern="1200" dirty="0" smtClean="0">
                <a:solidFill>
                  <a:schemeClr val="tx1"/>
                </a:solidFill>
                <a:effectLst/>
                <a:latin typeface="+mn-lt"/>
                <a:ea typeface="+mn-ea"/>
                <a:cs typeface="+mn-cs"/>
              </a:rPr>
              <a:t>75452</a:t>
            </a:r>
            <a:r>
              <a:rPr lang="en-US" dirty="0" smtClean="0"/>
              <a:t> </a:t>
            </a:r>
          </a:p>
          <a:p>
            <a:r>
              <a:rPr lang="en-US" sz="1200" b="0" i="0" u="none" strike="noStrike" kern="1200" dirty="0" smtClean="0">
                <a:solidFill>
                  <a:schemeClr val="tx1"/>
                </a:solidFill>
                <a:effectLst/>
                <a:latin typeface="+mn-lt"/>
                <a:ea typeface="+mn-ea"/>
                <a:cs typeface="+mn-cs"/>
              </a:rPr>
              <a:t>Woodbury</a:t>
            </a:r>
            <a:r>
              <a:rPr lang="en-US" dirty="0" smtClean="0"/>
              <a:t> </a:t>
            </a:r>
            <a:r>
              <a:rPr lang="en-US" sz="1200" b="0" i="0" u="none" strike="noStrike" kern="1200" dirty="0" smtClean="0">
                <a:solidFill>
                  <a:schemeClr val="tx1"/>
                </a:solidFill>
                <a:effectLst/>
                <a:latin typeface="+mn-lt"/>
                <a:ea typeface="+mn-ea"/>
                <a:cs typeface="+mn-cs"/>
              </a:rPr>
              <a:t>68349</a:t>
            </a:r>
            <a:r>
              <a:rPr lang="en-US" dirty="0" smtClean="0"/>
              <a:t> </a:t>
            </a:r>
          </a:p>
          <a:p>
            <a:r>
              <a:rPr lang="en-US" sz="1200" b="0" i="0" u="none" strike="noStrike" kern="1200" dirty="0" smtClean="0">
                <a:solidFill>
                  <a:schemeClr val="tx1"/>
                </a:solidFill>
                <a:effectLst/>
                <a:latin typeface="+mn-lt"/>
                <a:ea typeface="+mn-ea"/>
                <a:cs typeface="+mn-cs"/>
              </a:rPr>
              <a:t>Eagan</a:t>
            </a:r>
            <a:r>
              <a:rPr lang="en-US" dirty="0" smtClean="0"/>
              <a:t> </a:t>
            </a:r>
            <a:r>
              <a:rPr lang="en-US" sz="1200" b="0" i="0" u="none" strike="noStrike" kern="1200" dirty="0" smtClean="0">
                <a:solidFill>
                  <a:schemeClr val="tx1"/>
                </a:solidFill>
                <a:effectLst/>
                <a:latin typeface="+mn-lt"/>
                <a:ea typeface="+mn-ea"/>
                <a:cs typeface="+mn-cs"/>
              </a:rPr>
              <a:t>68223</a:t>
            </a:r>
            <a:r>
              <a:rPr lang="en-US" dirty="0" smtClean="0"/>
              <a:t> </a:t>
            </a:r>
          </a:p>
          <a:p>
            <a:r>
              <a:rPr lang="en-US" sz="1200" b="0" i="0" u="none" strike="noStrike" kern="1200" dirty="0" smtClean="0">
                <a:solidFill>
                  <a:schemeClr val="tx1"/>
                </a:solidFill>
                <a:effectLst/>
                <a:latin typeface="+mn-lt"/>
                <a:ea typeface="+mn-ea"/>
                <a:cs typeface="+mn-cs"/>
              </a:rPr>
              <a:t>Maple Grove</a:t>
            </a:r>
            <a:r>
              <a:rPr lang="en-US" dirty="0" smtClean="0"/>
              <a:t> </a:t>
            </a:r>
            <a:r>
              <a:rPr lang="en-US" sz="1200" b="0" i="0" u="none" strike="noStrike" kern="1200" dirty="0" smtClean="0">
                <a:solidFill>
                  <a:schemeClr val="tx1"/>
                </a:solidFill>
                <a:effectLst/>
                <a:latin typeface="+mn-lt"/>
                <a:ea typeface="+mn-ea"/>
                <a:cs typeface="+mn-cs"/>
              </a:rPr>
              <a:t>66401</a:t>
            </a:r>
            <a:r>
              <a:rPr lang="en-US" dirty="0" smtClean="0"/>
              <a:t> </a:t>
            </a:r>
          </a:p>
          <a:p>
            <a:r>
              <a:rPr lang="en-US" sz="1200" b="0" i="0" u="none" strike="noStrike" kern="1200" dirty="0" smtClean="0">
                <a:solidFill>
                  <a:schemeClr val="tx1"/>
                </a:solidFill>
                <a:effectLst/>
                <a:latin typeface="+mn-lt"/>
                <a:ea typeface="+mn-ea"/>
                <a:cs typeface="+mn-cs"/>
              </a:rPr>
              <a:t>Blaine (Anoka Co. part)</a:t>
            </a:r>
            <a:r>
              <a:rPr lang="en-US" dirty="0" smtClean="0"/>
              <a:t> </a:t>
            </a:r>
            <a:r>
              <a:rPr lang="en-US" sz="1200" b="0" i="0" u="none" strike="noStrike" kern="1200" dirty="0" smtClean="0">
                <a:solidFill>
                  <a:schemeClr val="tx1"/>
                </a:solidFill>
                <a:effectLst/>
                <a:latin typeface="+mn-lt"/>
                <a:ea typeface="+mn-ea"/>
                <a:cs typeface="+mn-cs"/>
              </a:rPr>
              <a:t>64188</a:t>
            </a:r>
            <a:r>
              <a:rPr lang="en-US" dirty="0" smtClean="0"/>
              <a:t> </a:t>
            </a:r>
          </a:p>
          <a:p>
            <a:r>
              <a:rPr lang="en-US" sz="1200" b="0" i="0" u="none" strike="noStrike" kern="1200" dirty="0" smtClean="0">
                <a:solidFill>
                  <a:schemeClr val="tx1"/>
                </a:solidFill>
                <a:effectLst/>
                <a:latin typeface="+mn-lt"/>
                <a:ea typeface="+mn-ea"/>
                <a:cs typeface="+mn-cs"/>
              </a:rPr>
              <a:t>Eden Prairie</a:t>
            </a:r>
            <a:r>
              <a:rPr lang="en-US" dirty="0" smtClean="0"/>
              <a:t> </a:t>
            </a:r>
            <a:r>
              <a:rPr lang="en-US" sz="1200" b="0" i="0" u="none" strike="noStrike" kern="1200" dirty="0" smtClean="0">
                <a:solidFill>
                  <a:schemeClr val="tx1"/>
                </a:solidFill>
                <a:effectLst/>
                <a:latin typeface="+mn-lt"/>
                <a:ea typeface="+mn-ea"/>
                <a:cs typeface="+mn-cs"/>
              </a:rPr>
              <a:t>63163</a:t>
            </a:r>
            <a:r>
              <a:rPr lang="en-US" dirty="0" smtClean="0"/>
              <a:t> </a:t>
            </a:r>
            <a:endParaRPr lang="en-US" dirty="0"/>
          </a:p>
        </p:txBody>
      </p:sp>
      <p:sp>
        <p:nvSpPr>
          <p:cNvPr id="4" name="Slide Number Placeholder 3"/>
          <p:cNvSpPr>
            <a:spLocks noGrp="1"/>
          </p:cNvSpPr>
          <p:nvPr>
            <p:ph type="sldNum" sz="quarter" idx="10"/>
          </p:nvPr>
        </p:nvSpPr>
        <p:spPr/>
        <p:txBody>
          <a:bodyPr/>
          <a:lstStyle/>
          <a:p>
            <a:fld id="{800E6FED-CB09-4350-B064-265C87AA6F98}"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640285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lot of variability in how many GIS people are at a city and where they are housed in the org structure. Many cities have 3</a:t>
            </a:r>
            <a:r>
              <a:rPr lang="en-US" baseline="30000" dirty="0" smtClean="0"/>
              <a:t>rd</a:t>
            </a:r>
            <a:r>
              <a:rPr lang="en-US" baseline="0" dirty="0" smtClean="0"/>
              <a:t> party vendors or use the County as their GIS dept.</a:t>
            </a:r>
            <a:endParaRPr lang="en-US" dirty="0"/>
          </a:p>
        </p:txBody>
      </p:sp>
      <p:sp>
        <p:nvSpPr>
          <p:cNvPr id="4" name="Slide Number Placeholder 3"/>
          <p:cNvSpPr>
            <a:spLocks noGrp="1"/>
          </p:cNvSpPr>
          <p:nvPr>
            <p:ph type="sldNum" sz="quarter" idx="10"/>
          </p:nvPr>
        </p:nvSpPr>
        <p:spPr/>
        <p:txBody>
          <a:bodyPr/>
          <a:lstStyle/>
          <a:p>
            <a:fld id="{800E6FED-CB09-4350-B064-265C87AA6F98}"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079220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195310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Budget</a:t>
            </a:r>
          </a:p>
          <a:p>
            <a:r>
              <a:rPr lang="en-US" dirty="0" smtClean="0"/>
              <a:t>People</a:t>
            </a:r>
          </a:p>
          <a:p>
            <a:r>
              <a:rPr lang="en-US" dirty="0" smtClean="0"/>
              <a:t>Training</a:t>
            </a:r>
          </a:p>
          <a:p>
            <a:r>
              <a:rPr lang="en-US" dirty="0" smtClean="0"/>
              <a:t>Technology</a:t>
            </a:r>
          </a:p>
          <a:p>
            <a:r>
              <a:rPr lang="en-US" dirty="0" smtClean="0"/>
              <a:t>Lack of data and/or data with missing attributes</a:t>
            </a:r>
          </a:p>
          <a:p>
            <a:r>
              <a:rPr lang="en-US" dirty="0" smtClean="0"/>
              <a:t>Communication</a:t>
            </a:r>
          </a:p>
          <a:p>
            <a:endParaRPr lang="en-US" dirty="0"/>
          </a:p>
        </p:txBody>
      </p:sp>
      <p:sp>
        <p:nvSpPr>
          <p:cNvPr id="4" name="Slide Number Placeholder 3"/>
          <p:cNvSpPr>
            <a:spLocks noGrp="1"/>
          </p:cNvSpPr>
          <p:nvPr>
            <p:ph type="sldNum" sz="quarter" idx="10"/>
          </p:nvPr>
        </p:nvSpPr>
        <p:spPr/>
        <p:txBody>
          <a:bodyPr/>
          <a:lstStyle/>
          <a:p>
            <a:fld id="{800E6FED-CB09-4350-B064-265C87AA6F98}"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861610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29</a:t>
            </a:fld>
            <a:endParaRPr lang="en-US" dirty="0"/>
          </a:p>
        </p:txBody>
      </p:sp>
    </p:spTree>
    <p:extLst>
      <p:ext uri="{BB962C8B-B14F-4D97-AF65-F5344CB8AC3E}">
        <p14:creationId xmlns:p14="http://schemas.microsoft.com/office/powerpoint/2010/main" val="390413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662384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060913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2542818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1647015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5221012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3944753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90914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F08466-AEA7-4FC0-9459-6A32F61DA297}" type="slidenum">
              <a:rPr lang="en-US" smtClean="0">
                <a:solidFill>
                  <a:prstClr val="black"/>
                </a:solidFill>
              </a:rPr>
              <a:pPr>
                <a:defRPr/>
              </a:pPr>
              <a:t>43</a:t>
            </a:fld>
            <a:endParaRPr lang="en-US" dirty="0">
              <a:solidFill>
                <a:prstClr val="black"/>
              </a:solidFill>
            </a:endParaRPr>
          </a:p>
        </p:txBody>
      </p:sp>
    </p:spTree>
    <p:extLst>
      <p:ext uri="{BB962C8B-B14F-4D97-AF65-F5344CB8AC3E}">
        <p14:creationId xmlns:p14="http://schemas.microsoft.com/office/powerpoint/2010/main" val="1277326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625345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F08466-AEA7-4FC0-9459-6A32F61DA297}" type="slidenum">
              <a:rPr lang="en-US" smtClean="0">
                <a:solidFill>
                  <a:prstClr val="black"/>
                </a:solidFill>
              </a:rPr>
              <a:pPr>
                <a:defRPr/>
              </a:pPr>
              <a:t>44</a:t>
            </a:fld>
            <a:endParaRPr lang="en-US" dirty="0">
              <a:solidFill>
                <a:prstClr val="black"/>
              </a:solidFill>
            </a:endParaRPr>
          </a:p>
        </p:txBody>
      </p:sp>
    </p:spTree>
    <p:extLst>
      <p:ext uri="{BB962C8B-B14F-4D97-AF65-F5344CB8AC3E}">
        <p14:creationId xmlns:p14="http://schemas.microsoft.com/office/powerpoint/2010/main" val="33692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F08466-AEA7-4FC0-9459-6A32F61DA297}" type="slidenum">
              <a:rPr lang="en-US" smtClean="0">
                <a:solidFill>
                  <a:prstClr val="black"/>
                </a:solidFill>
              </a:rPr>
              <a:pPr>
                <a:defRPr/>
              </a:pPr>
              <a:t>45</a:t>
            </a:fld>
            <a:endParaRPr lang="en-US" dirty="0">
              <a:solidFill>
                <a:prstClr val="black"/>
              </a:solidFill>
            </a:endParaRPr>
          </a:p>
        </p:txBody>
      </p:sp>
    </p:spTree>
    <p:extLst>
      <p:ext uri="{BB962C8B-B14F-4D97-AF65-F5344CB8AC3E}">
        <p14:creationId xmlns:p14="http://schemas.microsoft.com/office/powerpoint/2010/main" val="10023376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27006370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5258537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2904308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15239328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7314752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27835058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23476521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2244847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849553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25282231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9048401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2772710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31376586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4294195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26494159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B37BBA8-6201-4DBA-AC56-2C0E82A4DE0F}" type="slidenum">
              <a:rPr lang="en-US" smtClean="0">
                <a:solidFill>
                  <a:prstClr val="black"/>
                </a:solidFill>
              </a:rPr>
              <a:pPr>
                <a:defRPr/>
              </a:pPr>
              <a:t>60</a:t>
            </a:fld>
            <a:endParaRPr lang="en-US" dirty="0">
              <a:solidFill>
                <a:prstClr val="black"/>
              </a:solidFill>
            </a:endParaRPr>
          </a:p>
        </p:txBody>
      </p:sp>
    </p:spTree>
    <p:extLst>
      <p:ext uri="{BB962C8B-B14F-4D97-AF65-F5344CB8AC3E}">
        <p14:creationId xmlns:p14="http://schemas.microsoft.com/office/powerpoint/2010/main" val="21457827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37BBA8-6201-4DBA-AC56-2C0E82A4DE0F}"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15187412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20141758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962901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40217066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37BBA8-6201-4DBA-AC56-2C0E82A4DE0F}"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20431618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37BBA8-6201-4DBA-AC56-2C0E82A4DE0F}"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4334823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29061433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37BBA8-6201-4DBA-AC56-2C0E82A4DE0F}"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32814520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37BBA8-6201-4DBA-AC56-2C0E82A4DE0F}"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20537403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42001653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32884766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37BBA8-6201-4DBA-AC56-2C0E82A4DE0F}"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13814908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37BBA8-6201-4DBA-AC56-2C0E82A4DE0F}"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24383875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37BBA8-6201-4DBA-AC56-2C0E82A4DE0F}"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8744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6048607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37BBA8-6201-4DBA-AC56-2C0E82A4DE0F}" type="slidenum">
              <a:rPr lang="en-US" smtClean="0">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36537773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37BBA8-6201-4DBA-AC56-2C0E82A4DE0F}" type="slidenum">
              <a:rPr lang="en-US" smtClean="0">
                <a:solidFill>
                  <a:prstClr val="black"/>
                </a:solidFill>
              </a:rPr>
              <a:pPr/>
              <a:t>76</a:t>
            </a:fld>
            <a:endParaRPr lang="en-US" dirty="0">
              <a:solidFill>
                <a:prstClr val="black"/>
              </a:solidFill>
            </a:endParaRPr>
          </a:p>
        </p:txBody>
      </p:sp>
    </p:spTree>
    <p:extLst>
      <p:ext uri="{BB962C8B-B14F-4D97-AF65-F5344CB8AC3E}">
        <p14:creationId xmlns:p14="http://schemas.microsoft.com/office/powerpoint/2010/main" val="42455600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18868092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78</a:t>
            </a:fld>
            <a:endParaRPr lang="en-US" dirty="0">
              <a:solidFill>
                <a:prstClr val="black"/>
              </a:solidFill>
            </a:endParaRPr>
          </a:p>
        </p:txBody>
      </p:sp>
    </p:spTree>
    <p:extLst>
      <p:ext uri="{BB962C8B-B14F-4D97-AF65-F5344CB8AC3E}">
        <p14:creationId xmlns:p14="http://schemas.microsoft.com/office/powerpoint/2010/main" val="19607605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37BBA8-6201-4DBA-AC56-2C0E82A4DE0F}" type="slidenum">
              <a:rPr lang="en-US" smtClean="0">
                <a:solidFill>
                  <a:prstClr val="black"/>
                </a:solidFill>
              </a:rPr>
              <a:pPr/>
              <a:t>79</a:t>
            </a:fld>
            <a:endParaRPr lang="en-US" dirty="0">
              <a:solidFill>
                <a:prstClr val="black"/>
              </a:solidFill>
            </a:endParaRPr>
          </a:p>
        </p:txBody>
      </p:sp>
    </p:spTree>
    <p:extLst>
      <p:ext uri="{BB962C8B-B14F-4D97-AF65-F5344CB8AC3E}">
        <p14:creationId xmlns:p14="http://schemas.microsoft.com/office/powerpoint/2010/main" val="33086142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37BBA8-6201-4DBA-AC56-2C0E82A4DE0F}"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509377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F08466-AEA7-4FC0-9459-6A32F61DA297}" type="slidenum">
              <a:rPr lang="en-US" smtClean="0">
                <a:solidFill>
                  <a:prstClr val="black"/>
                </a:solidFill>
              </a:rPr>
              <a:pPr>
                <a:defRPr/>
              </a:pPr>
              <a:t>81</a:t>
            </a:fld>
            <a:endParaRPr lang="en-US" dirty="0">
              <a:solidFill>
                <a:prstClr val="black"/>
              </a:solidFill>
            </a:endParaRPr>
          </a:p>
        </p:txBody>
      </p:sp>
    </p:spTree>
    <p:extLst>
      <p:ext uri="{BB962C8B-B14F-4D97-AF65-F5344CB8AC3E}">
        <p14:creationId xmlns:p14="http://schemas.microsoft.com/office/powerpoint/2010/main" val="25764884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37BBA8-6201-4DBA-AC56-2C0E82A4DE0F}" type="slidenum">
              <a:rPr lang="en-US" smtClean="0">
                <a:solidFill>
                  <a:prstClr val="black"/>
                </a:solidFill>
              </a:rPr>
              <a:pPr/>
              <a:t>82</a:t>
            </a:fld>
            <a:endParaRPr lang="en-US" dirty="0">
              <a:solidFill>
                <a:prstClr val="black"/>
              </a:solidFill>
            </a:endParaRPr>
          </a:p>
        </p:txBody>
      </p:sp>
    </p:spTree>
    <p:extLst>
      <p:ext uri="{BB962C8B-B14F-4D97-AF65-F5344CB8AC3E}">
        <p14:creationId xmlns:p14="http://schemas.microsoft.com/office/powerpoint/2010/main" val="3085804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37BBA8-6201-4DBA-AC56-2C0E82A4DE0F}" type="slidenum">
              <a:rPr lang="en-US" smtClean="0">
                <a:solidFill>
                  <a:prstClr val="black"/>
                </a:solidFill>
              </a:rPr>
              <a:pPr/>
              <a:t>83</a:t>
            </a:fld>
            <a:endParaRPr lang="en-US" dirty="0">
              <a:solidFill>
                <a:prstClr val="black"/>
              </a:solidFill>
            </a:endParaRPr>
          </a:p>
        </p:txBody>
      </p:sp>
    </p:spTree>
    <p:extLst>
      <p:ext uri="{BB962C8B-B14F-4D97-AF65-F5344CB8AC3E}">
        <p14:creationId xmlns:p14="http://schemas.microsoft.com/office/powerpoint/2010/main" val="30237701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37BBA8-6201-4DBA-AC56-2C0E82A4DE0F}" type="slidenum">
              <a:rPr lang="en-US" smtClean="0">
                <a:solidFill>
                  <a:prstClr val="black"/>
                </a:solidFill>
              </a:rPr>
              <a:pPr/>
              <a:t>84</a:t>
            </a:fld>
            <a:endParaRPr lang="en-US" dirty="0">
              <a:solidFill>
                <a:prstClr val="black"/>
              </a:solidFill>
            </a:endParaRPr>
          </a:p>
        </p:txBody>
      </p:sp>
    </p:spTree>
    <p:extLst>
      <p:ext uri="{BB962C8B-B14F-4D97-AF65-F5344CB8AC3E}">
        <p14:creationId xmlns:p14="http://schemas.microsoft.com/office/powerpoint/2010/main" val="3122383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1796460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F08466-AEA7-4FC0-9459-6A32F61DA297}" type="slidenum">
              <a:rPr lang="en-US" smtClean="0">
                <a:solidFill>
                  <a:prstClr val="black"/>
                </a:solidFill>
              </a:rPr>
              <a:pPr>
                <a:defRPr/>
              </a:pPr>
              <a:t>85</a:t>
            </a:fld>
            <a:endParaRPr lang="en-US" dirty="0">
              <a:solidFill>
                <a:prstClr val="black"/>
              </a:solidFill>
            </a:endParaRPr>
          </a:p>
        </p:txBody>
      </p:sp>
    </p:spTree>
    <p:extLst>
      <p:ext uri="{BB962C8B-B14F-4D97-AF65-F5344CB8AC3E}">
        <p14:creationId xmlns:p14="http://schemas.microsoft.com/office/powerpoint/2010/main" val="31306378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37BBA8-6201-4DBA-AC56-2C0E82A4DE0F}"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1091700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37BBA8-6201-4DBA-AC56-2C0E82A4DE0F}" type="slidenum">
              <a:rPr lang="en-US" smtClean="0">
                <a:solidFill>
                  <a:prstClr val="black"/>
                </a:solidFill>
              </a:rPr>
              <a:pPr/>
              <a:t>87</a:t>
            </a:fld>
            <a:endParaRPr lang="en-US" dirty="0">
              <a:solidFill>
                <a:prstClr val="black"/>
              </a:solidFill>
            </a:endParaRPr>
          </a:p>
        </p:txBody>
      </p:sp>
    </p:spTree>
    <p:extLst>
      <p:ext uri="{BB962C8B-B14F-4D97-AF65-F5344CB8AC3E}">
        <p14:creationId xmlns:p14="http://schemas.microsoft.com/office/powerpoint/2010/main" val="26710045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F08466-AEA7-4FC0-9459-6A32F61DA297}" type="slidenum">
              <a:rPr lang="en-US" smtClean="0">
                <a:solidFill>
                  <a:prstClr val="black"/>
                </a:solidFill>
              </a:rPr>
              <a:pPr>
                <a:defRPr/>
              </a:pPr>
              <a:t>88</a:t>
            </a:fld>
            <a:endParaRPr lang="en-US" dirty="0">
              <a:solidFill>
                <a:prstClr val="black"/>
              </a:solidFill>
            </a:endParaRPr>
          </a:p>
        </p:txBody>
      </p:sp>
    </p:spTree>
    <p:extLst>
      <p:ext uri="{BB962C8B-B14F-4D97-AF65-F5344CB8AC3E}">
        <p14:creationId xmlns:p14="http://schemas.microsoft.com/office/powerpoint/2010/main" val="40482865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F08466-AEA7-4FC0-9459-6A32F61DA297}" type="slidenum">
              <a:rPr lang="en-US" smtClean="0">
                <a:solidFill>
                  <a:prstClr val="black"/>
                </a:solidFill>
              </a:rPr>
              <a:pPr>
                <a:defRPr/>
              </a:pPr>
              <a:t>89</a:t>
            </a:fld>
            <a:endParaRPr lang="en-US" dirty="0">
              <a:solidFill>
                <a:prstClr val="black"/>
              </a:solidFill>
            </a:endParaRPr>
          </a:p>
        </p:txBody>
      </p:sp>
    </p:spTree>
    <p:extLst>
      <p:ext uri="{BB962C8B-B14F-4D97-AF65-F5344CB8AC3E}">
        <p14:creationId xmlns:p14="http://schemas.microsoft.com/office/powerpoint/2010/main" val="5307612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B37BBA8-6201-4DBA-AC56-2C0E82A4DE0F}" type="slidenum">
              <a:rPr lang="en-US" smtClean="0">
                <a:solidFill>
                  <a:prstClr val="black"/>
                </a:solidFill>
                <a:latin typeface="Calibri"/>
              </a:rPr>
              <a:pPr>
                <a:defRPr/>
              </a:pPr>
              <a:t>90</a:t>
            </a:fld>
            <a:endParaRPr lang="en-US" dirty="0">
              <a:solidFill>
                <a:prstClr val="black"/>
              </a:solidFill>
              <a:latin typeface="Calibri"/>
            </a:endParaRPr>
          </a:p>
        </p:txBody>
      </p:sp>
    </p:spTree>
    <p:extLst>
      <p:ext uri="{BB962C8B-B14F-4D97-AF65-F5344CB8AC3E}">
        <p14:creationId xmlns:p14="http://schemas.microsoft.com/office/powerpoint/2010/main" val="6351434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B37BBA8-6201-4DBA-AC56-2C0E82A4DE0F}" type="slidenum">
              <a:rPr lang="en-US" smtClean="0">
                <a:solidFill>
                  <a:prstClr val="black"/>
                </a:solidFill>
                <a:latin typeface="Calibri"/>
              </a:rPr>
              <a:pPr>
                <a:defRPr/>
              </a:pPr>
              <a:t>91</a:t>
            </a:fld>
            <a:endParaRPr lang="en-US" dirty="0">
              <a:solidFill>
                <a:prstClr val="black"/>
              </a:solidFill>
              <a:latin typeface="Calibri"/>
            </a:endParaRPr>
          </a:p>
        </p:txBody>
      </p:sp>
    </p:spTree>
    <p:extLst>
      <p:ext uri="{BB962C8B-B14F-4D97-AF65-F5344CB8AC3E}">
        <p14:creationId xmlns:p14="http://schemas.microsoft.com/office/powerpoint/2010/main" val="21639527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B37BBA8-6201-4DBA-AC56-2C0E82A4DE0F}" type="slidenum">
              <a:rPr lang="en-US" smtClean="0">
                <a:solidFill>
                  <a:prstClr val="black"/>
                </a:solidFill>
                <a:latin typeface="Calibri"/>
              </a:rPr>
              <a:pPr>
                <a:defRPr/>
              </a:pPr>
              <a:t>92</a:t>
            </a:fld>
            <a:endParaRPr lang="en-US" dirty="0">
              <a:solidFill>
                <a:prstClr val="black"/>
              </a:solidFill>
              <a:latin typeface="Calibri"/>
            </a:endParaRPr>
          </a:p>
        </p:txBody>
      </p:sp>
    </p:spTree>
    <p:extLst>
      <p:ext uri="{BB962C8B-B14F-4D97-AF65-F5344CB8AC3E}">
        <p14:creationId xmlns:p14="http://schemas.microsoft.com/office/powerpoint/2010/main" val="3388779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F08466-AEA7-4FC0-9459-6A32F61DA297}" type="slidenum">
              <a:rPr lang="en-US" smtClean="0">
                <a:solidFill>
                  <a:prstClr val="black"/>
                </a:solidFill>
              </a:rPr>
              <a:pPr>
                <a:defRPr/>
              </a:pPr>
              <a:t>93</a:t>
            </a:fld>
            <a:endParaRPr lang="en-US" dirty="0">
              <a:solidFill>
                <a:prstClr val="black"/>
              </a:solidFill>
            </a:endParaRPr>
          </a:p>
        </p:txBody>
      </p:sp>
    </p:spTree>
    <p:extLst>
      <p:ext uri="{BB962C8B-B14F-4D97-AF65-F5344CB8AC3E}">
        <p14:creationId xmlns:p14="http://schemas.microsoft.com/office/powerpoint/2010/main" val="16889614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F08466-AEA7-4FC0-9459-6A32F61DA297}" type="slidenum">
              <a:rPr lang="en-US" smtClean="0">
                <a:solidFill>
                  <a:prstClr val="black"/>
                </a:solidFill>
              </a:rPr>
              <a:pPr>
                <a:defRPr/>
              </a:pPr>
              <a:t>94</a:t>
            </a:fld>
            <a:endParaRPr lang="en-US" dirty="0">
              <a:solidFill>
                <a:prstClr val="black"/>
              </a:solidFill>
            </a:endParaRPr>
          </a:p>
        </p:txBody>
      </p:sp>
    </p:spTree>
    <p:extLst>
      <p:ext uri="{BB962C8B-B14F-4D97-AF65-F5344CB8AC3E}">
        <p14:creationId xmlns:p14="http://schemas.microsoft.com/office/powerpoint/2010/main" val="65940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42851644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LiDAR did </a:t>
            </a:r>
            <a:r>
              <a:rPr lang="en-US" dirty="0" smtClean="0"/>
              <a:t>its </a:t>
            </a:r>
            <a:r>
              <a:rPr lang="en-US" dirty="0"/>
              <a:t>job</a:t>
            </a:r>
          </a:p>
          <a:p>
            <a:r>
              <a:rPr lang="en-US" dirty="0"/>
              <a:t>hDEMs are foundational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Proper replication of landscape hydrology in DEMs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110" dirty="0"/>
              <a:t>Tools &amp; Models have </a:t>
            </a:r>
            <a:r>
              <a:rPr lang="en-US" sz="1200" b="1" spc="110" dirty="0">
                <a:solidFill>
                  <a:srgbClr val="FFFF00"/>
                </a:solidFill>
              </a:rPr>
              <a:t>dependencies</a:t>
            </a:r>
            <a:r>
              <a:rPr lang="en-US" sz="1200" spc="110" dirty="0"/>
              <a:t> on foundational hydrography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110" dirty="0"/>
              <a:t>Build awareness for </a:t>
            </a:r>
            <a:r>
              <a:rPr lang="en-US" sz="1200" spc="110" dirty="0" err="1"/>
              <a:t>disscussion</a:t>
            </a:r>
            <a:r>
              <a:rPr lang="en-US" sz="1200" spc="110" dirty="0"/>
              <a:t> - Continue to build recognition and support for statewide foundational </a:t>
            </a:r>
            <a:r>
              <a:rPr lang="en-US" sz="1200" spc="110" dirty="0" err="1"/>
              <a:t>NXG</a:t>
            </a:r>
            <a:r>
              <a:rPr lang="en-US" sz="1200" spc="110" dirty="0"/>
              <a:t>-Hydro.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AB37BBA8-6201-4DBA-AC56-2C0E82A4DE0F}" type="slidenum">
              <a:rPr lang="en-US" smtClean="0">
                <a:solidFill>
                  <a:prstClr val="black"/>
                </a:solidFill>
              </a:rPr>
              <a:pPr>
                <a:defRPr/>
              </a:pPr>
              <a:t>95</a:t>
            </a:fld>
            <a:endParaRPr lang="en-US" dirty="0">
              <a:solidFill>
                <a:prstClr val="black"/>
              </a:solidFill>
            </a:endParaRPr>
          </a:p>
        </p:txBody>
      </p:sp>
    </p:spTree>
    <p:extLst>
      <p:ext uri="{BB962C8B-B14F-4D97-AF65-F5344CB8AC3E}">
        <p14:creationId xmlns:p14="http://schemas.microsoft.com/office/powerpoint/2010/main" val="3882774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F08466-AEA7-4FC0-9459-6A32F61DA297}" type="slidenum">
              <a:rPr lang="en-US" smtClean="0">
                <a:solidFill>
                  <a:prstClr val="black"/>
                </a:solidFill>
              </a:rPr>
              <a:pPr>
                <a:defRPr/>
              </a:pPr>
              <a:t>96</a:t>
            </a:fld>
            <a:endParaRPr lang="en-US" dirty="0">
              <a:solidFill>
                <a:prstClr val="black"/>
              </a:solidFill>
            </a:endParaRPr>
          </a:p>
        </p:txBody>
      </p:sp>
    </p:spTree>
    <p:extLst>
      <p:ext uri="{BB962C8B-B14F-4D97-AF65-F5344CB8AC3E}">
        <p14:creationId xmlns:p14="http://schemas.microsoft.com/office/powerpoint/2010/main" val="16179065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F08466-AEA7-4FC0-9459-6A32F61DA297}" type="slidenum">
              <a:rPr lang="en-US" smtClean="0">
                <a:solidFill>
                  <a:prstClr val="black"/>
                </a:solidFill>
              </a:rPr>
              <a:pPr>
                <a:defRPr/>
              </a:pPr>
              <a:t>97</a:t>
            </a:fld>
            <a:endParaRPr lang="en-US" dirty="0">
              <a:solidFill>
                <a:prstClr val="black"/>
              </a:solidFill>
            </a:endParaRPr>
          </a:p>
        </p:txBody>
      </p:sp>
    </p:spTree>
    <p:extLst>
      <p:ext uri="{BB962C8B-B14F-4D97-AF65-F5344CB8AC3E}">
        <p14:creationId xmlns:p14="http://schemas.microsoft.com/office/powerpoint/2010/main" val="37087091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B37BBA8-6201-4DBA-AC56-2C0E82A4DE0F}" type="slidenum">
              <a:rPr lang="en-US" smtClean="0">
                <a:solidFill>
                  <a:prstClr val="black"/>
                </a:solidFill>
              </a:rPr>
              <a:pPr>
                <a:defRPr/>
              </a:pPr>
              <a:t>98</a:t>
            </a:fld>
            <a:endParaRPr lang="en-US" dirty="0">
              <a:solidFill>
                <a:prstClr val="black"/>
              </a:solidFill>
            </a:endParaRPr>
          </a:p>
        </p:txBody>
      </p:sp>
    </p:spTree>
    <p:extLst>
      <p:ext uri="{BB962C8B-B14F-4D97-AF65-F5344CB8AC3E}">
        <p14:creationId xmlns:p14="http://schemas.microsoft.com/office/powerpoint/2010/main" val="11476477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99</a:t>
            </a:fld>
            <a:endParaRPr lang="en-US" dirty="0">
              <a:solidFill>
                <a:prstClr val="black"/>
              </a:solidFill>
            </a:endParaRPr>
          </a:p>
        </p:txBody>
      </p:sp>
    </p:spTree>
    <p:extLst>
      <p:ext uri="{BB962C8B-B14F-4D97-AF65-F5344CB8AC3E}">
        <p14:creationId xmlns:p14="http://schemas.microsoft.com/office/powerpoint/2010/main" val="7776677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100</a:t>
            </a:fld>
            <a:endParaRPr lang="en-US" dirty="0">
              <a:solidFill>
                <a:prstClr val="black"/>
              </a:solidFill>
            </a:endParaRPr>
          </a:p>
        </p:txBody>
      </p:sp>
    </p:spTree>
    <p:extLst>
      <p:ext uri="{BB962C8B-B14F-4D97-AF65-F5344CB8AC3E}">
        <p14:creationId xmlns:p14="http://schemas.microsoft.com/office/powerpoint/2010/main" val="347034863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F08466-AEA7-4FC0-9459-6A32F61DA297}" type="slidenum">
              <a:rPr lang="en-US" smtClean="0">
                <a:solidFill>
                  <a:prstClr val="black"/>
                </a:solidFill>
              </a:rPr>
              <a:pPr>
                <a:defRPr/>
              </a:pPr>
              <a:t>101</a:t>
            </a:fld>
            <a:endParaRPr lang="en-US" dirty="0">
              <a:solidFill>
                <a:prstClr val="black"/>
              </a:solidFill>
            </a:endParaRPr>
          </a:p>
        </p:txBody>
      </p:sp>
    </p:spTree>
    <p:extLst>
      <p:ext uri="{BB962C8B-B14F-4D97-AF65-F5344CB8AC3E}">
        <p14:creationId xmlns:p14="http://schemas.microsoft.com/office/powerpoint/2010/main" val="25195451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F08466-AEA7-4FC0-9459-6A32F61DA297}" type="slidenum">
              <a:rPr lang="en-US" smtClean="0">
                <a:solidFill>
                  <a:prstClr val="black"/>
                </a:solidFill>
              </a:rPr>
              <a:pPr>
                <a:defRPr/>
              </a:pPr>
              <a:t>102</a:t>
            </a:fld>
            <a:endParaRPr lang="en-US" dirty="0">
              <a:solidFill>
                <a:prstClr val="black"/>
              </a:solidFill>
            </a:endParaRPr>
          </a:p>
        </p:txBody>
      </p:sp>
    </p:spTree>
    <p:extLst>
      <p:ext uri="{BB962C8B-B14F-4D97-AF65-F5344CB8AC3E}">
        <p14:creationId xmlns:p14="http://schemas.microsoft.com/office/powerpoint/2010/main" val="15859082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F08466-AEA7-4FC0-9459-6A32F61DA297}" type="slidenum">
              <a:rPr lang="en-US" smtClean="0">
                <a:solidFill>
                  <a:prstClr val="black"/>
                </a:solidFill>
              </a:rPr>
              <a:pPr>
                <a:defRPr/>
              </a:pPr>
              <a:t>103</a:t>
            </a:fld>
            <a:endParaRPr lang="en-US" dirty="0">
              <a:solidFill>
                <a:prstClr val="black"/>
              </a:solidFill>
            </a:endParaRPr>
          </a:p>
        </p:txBody>
      </p:sp>
    </p:spTree>
    <p:extLst>
      <p:ext uri="{BB962C8B-B14F-4D97-AF65-F5344CB8AC3E}">
        <p14:creationId xmlns:p14="http://schemas.microsoft.com/office/powerpoint/2010/main" val="14096980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104</a:t>
            </a:fld>
            <a:endParaRPr lang="en-US" dirty="0">
              <a:solidFill>
                <a:prstClr val="black"/>
              </a:solidFill>
            </a:endParaRPr>
          </a:p>
        </p:txBody>
      </p:sp>
    </p:spTree>
    <p:extLst>
      <p:ext uri="{BB962C8B-B14F-4D97-AF65-F5344CB8AC3E}">
        <p14:creationId xmlns:p14="http://schemas.microsoft.com/office/powerpoint/2010/main" val="2893734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1974983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105</a:t>
            </a:fld>
            <a:endParaRPr lang="en-US" dirty="0"/>
          </a:p>
        </p:txBody>
      </p:sp>
    </p:spTree>
    <p:extLst>
      <p:ext uri="{BB962C8B-B14F-4D97-AF65-F5344CB8AC3E}">
        <p14:creationId xmlns:p14="http://schemas.microsoft.com/office/powerpoint/2010/main" val="2129721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106</a:t>
            </a:fld>
            <a:endParaRPr lang="en-US" dirty="0"/>
          </a:p>
        </p:txBody>
      </p:sp>
    </p:spTree>
    <p:extLst>
      <p:ext uri="{BB962C8B-B14F-4D97-AF65-F5344CB8AC3E}">
        <p14:creationId xmlns:p14="http://schemas.microsoft.com/office/powerpoint/2010/main" val="1664683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5FCFA44A-D627-46D4-991B-9510B5E5467A}" type="datetime1">
              <a:rPr lang="en-US" smtClean="0"/>
              <a:t>12/7/2017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5F2793E-E4BD-4E62-80CF-85729068BF19}" type="datetime1">
              <a:rPr lang="en-US" smtClean="0"/>
              <a:t>12/7/2017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bwMode="white">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14486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itle 1"/>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r>
              <a:rPr lang="en-US">
                <a:solidFill>
                  <a:srgbClr val="FFFFFF"/>
                </a:solidFill>
              </a:rPr>
              <a:t>12/6/2017</a:t>
            </a:r>
            <a:endParaRPr lang="en-US" dirty="0">
              <a:solidFill>
                <a:srgbClr val="FFFFFF"/>
              </a:solidFill>
            </a:endParaRPr>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MN.IT Services @ DNR | MN DNR Geospatial Water Resources Team</a:t>
            </a:r>
            <a:endParaRPr lang="en-US" dirty="0">
              <a:solidFill>
                <a:srgbClr val="FFFFFF"/>
              </a:solidFill>
            </a:endParaRP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3809211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Title 1"/>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r>
              <a:rPr lang="en-US">
                <a:solidFill>
                  <a:srgbClr val="FFFFFF"/>
                </a:solidFill>
              </a:rPr>
              <a:t>12/6/2017</a:t>
            </a:r>
            <a:endParaRPr lang="en-US" dirty="0">
              <a:solidFill>
                <a:srgbClr val="FFFFFF"/>
              </a:solidFill>
            </a:endParaRPr>
          </a:p>
        </p:txBody>
      </p:sp>
      <p:sp>
        <p:nvSpPr>
          <p:cNvPr id="18"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MN.IT Services @ DNR | MN DNR Geospatial Water Resources Team</a:t>
            </a:r>
            <a:endParaRPr lang="en-US" dirty="0">
              <a:solidFill>
                <a:srgbClr val="FFFFFF"/>
              </a:solidFill>
            </a:endParaRPr>
          </a:p>
        </p:txBody>
      </p:sp>
      <p:sp>
        <p:nvSpPr>
          <p:cNvPr id="1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9326823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bwMode="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bwMode="auto">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Tree>
    <p:extLst>
      <p:ext uri="{BB962C8B-B14F-4D97-AF65-F5344CB8AC3E}">
        <p14:creationId xmlns:p14="http://schemas.microsoft.com/office/powerpoint/2010/main" val="13731557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bwMode="gray">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bwMode="auto">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bwMode="auto">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bwMode="auto">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Tree>
    <p:extLst>
      <p:ext uri="{BB962C8B-B14F-4D97-AF65-F5344CB8AC3E}">
        <p14:creationId xmlns:p14="http://schemas.microsoft.com/office/powerpoint/2010/main" val="1294961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r>
              <a:rPr lang="en-US"/>
              <a:t>Click icon to add picture</a:t>
            </a:r>
          </a:p>
        </p:txBody>
      </p:sp>
      <p:sp>
        <p:nvSpPr>
          <p:cNvPr id="2" name="Title 1"/>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Tree>
    <p:extLst>
      <p:ext uri="{BB962C8B-B14F-4D97-AF65-F5344CB8AC3E}">
        <p14:creationId xmlns:p14="http://schemas.microsoft.com/office/powerpoint/2010/main" val="13184478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ote Solid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r>
              <a:rPr lang="en-US">
                <a:solidFill>
                  <a:srgbClr val="FFFFFF"/>
                </a:solidFill>
              </a:rPr>
              <a:t>12/6/2017</a:t>
            </a:r>
            <a:endParaRPr lang="en-US" dirty="0">
              <a:solidFill>
                <a:srgbClr val="FFFFFF"/>
              </a:solidFill>
            </a:endParaRP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solidFill>
                  <a:srgbClr val="FFFFFF"/>
                </a:solidFill>
              </a:rPr>
              <a:t>MN.IT Services @ DNR | MN DNR Geospatial Water Resources Team</a:t>
            </a:r>
            <a:endParaRPr lang="en-US" dirty="0">
              <a:solidFill>
                <a:srgbClr val="FFFFFF"/>
              </a:solidFill>
            </a:endParaRP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4965341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bwMode="black"/>
        <p:txBody>
          <a:bodyPr/>
          <a:lstStyle/>
          <a:p>
            <a:r>
              <a:rPr lang="en-US">
                <a:solidFill>
                  <a:srgbClr val="000000"/>
                </a:solidFill>
              </a:rPr>
              <a:t>12/6/2017</a:t>
            </a:r>
            <a:endParaRPr lang="en-US" dirty="0">
              <a:solidFill>
                <a:srgbClr val="000000"/>
              </a:solidFill>
            </a:endParaRPr>
          </a:p>
        </p:txBody>
      </p:sp>
      <p:sp>
        <p:nvSpPr>
          <p:cNvPr id="5" name="Footer Placeholder 4"/>
          <p:cNvSpPr>
            <a:spLocks noGrp="1"/>
          </p:cNvSpPr>
          <p:nvPr>
            <p:ph type="ftr" sz="quarter" idx="12"/>
          </p:nvPr>
        </p:nvSpPr>
        <p:spPr bwMode="black"/>
        <p:txBody>
          <a:bodyPr/>
          <a:lstStyle>
            <a:lvl1pPr>
              <a:defRPr>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4" name="Slide Number Placeholder 3"/>
          <p:cNvSpPr>
            <a:spLocks noGrp="1"/>
          </p:cNvSpPr>
          <p:nvPr>
            <p:ph type="sldNum" sz="quarter" idx="11"/>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157777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Quote Full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bwMode="gray">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r>
              <a:rPr lang="en-US">
                <a:solidFill>
                  <a:srgbClr val="FFFFFF"/>
                </a:solidFill>
              </a:rPr>
              <a:t>12/6/2017</a:t>
            </a:r>
            <a:endParaRPr lang="en-US" dirty="0">
              <a:solidFill>
                <a:srgbClr val="FFFFFF"/>
              </a:solidFill>
            </a:endParaRP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solidFill>
                  <a:srgbClr val="FFFFFF"/>
                </a:solidFill>
              </a:rPr>
              <a:t>MN.IT Services @ DNR | MN DNR Geospatial Water Resources Team</a:t>
            </a:r>
            <a:endParaRPr lang="en-US" dirty="0">
              <a:solidFill>
                <a:srgbClr val="FFFFFF"/>
              </a:solidFill>
            </a:endParaRP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9621312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bwMode="blackGray">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bwMode="gray">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bwMode="auto">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bwMode="white">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Tree>
    <p:extLst>
      <p:ext uri="{BB962C8B-B14F-4D97-AF65-F5344CB8AC3E}">
        <p14:creationId xmlns:p14="http://schemas.microsoft.com/office/powerpoint/2010/main" val="3203517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A3C099-5EC2-43F6-A7D0-182790C2B3E6}" type="datetime1">
              <a:rPr lang="en-US" smtClean="0"/>
              <a:t>12/7/2017</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ig Number - Red Background">
    <p:bg bwMode="gray">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bwMode="white">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bwMode="white"/>
        <p:txBody>
          <a:bodyPr/>
          <a:lstStyle>
            <a:lvl1pPr>
              <a:defRPr>
                <a:solidFill>
                  <a:schemeClr val="bg1"/>
                </a:solidFill>
              </a:defRPr>
            </a:lvl1pPr>
          </a:lstStyle>
          <a:p>
            <a:r>
              <a:rPr lang="en-US">
                <a:solidFill>
                  <a:srgbClr val="FFFFFF"/>
                </a:solidFill>
              </a:rPr>
              <a:t>12/6/2017</a:t>
            </a:r>
            <a:endParaRPr lang="en-US" dirty="0">
              <a:solidFill>
                <a:srgbClr val="FFFFFF"/>
              </a:solidFill>
            </a:endParaRP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solidFill>
                  <a:srgbClr val="FFFFFF"/>
                </a:solidFill>
              </a:rPr>
              <a:t>MN.IT Services @ DNR | MN DNR Geospatial Water Resources Team</a:t>
            </a:r>
            <a:endParaRPr lang="en-US" dirty="0">
              <a:solidFill>
                <a:srgbClr val="FFFFFF"/>
              </a:solidFill>
            </a:endParaRP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8628151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r>
              <a:rPr lang="en-US">
                <a:solidFill>
                  <a:srgbClr val="FFFFFF"/>
                </a:solidFill>
              </a:rPr>
              <a:t>12/6/2017</a:t>
            </a:r>
            <a:endParaRPr lang="en-US" dirty="0">
              <a:solidFill>
                <a:srgbClr val="FFFFFF"/>
              </a:solidFill>
            </a:endParaRP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solidFill>
                  <a:srgbClr val="FFFFFF"/>
                </a:solidFill>
              </a:rPr>
              <a:t>MN.IT Services @ DNR | MN DNR Geospatial Water Resources Team</a:t>
            </a:r>
            <a:endParaRPr lang="en-US" dirty="0">
              <a:solidFill>
                <a:srgbClr val="FFFFFF"/>
              </a:solidFill>
            </a:endParaRP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descr="Minnesota IT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0083" y="159784"/>
            <a:ext cx="3272835" cy="1374590"/>
          </a:xfrm>
          <a:prstGeom prst="rect">
            <a:avLst/>
          </a:prstGeom>
        </p:spPr>
      </p:pic>
    </p:spTree>
    <p:extLst>
      <p:ext uri="{BB962C8B-B14F-4D97-AF65-F5344CB8AC3E}">
        <p14:creationId xmlns:p14="http://schemas.microsoft.com/office/powerpoint/2010/main" val="2700288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bwMode="auto">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black"/>
        <p:txBody>
          <a:bodyPr/>
          <a:lstStyle>
            <a:lvl1pPr>
              <a:defRPr>
                <a:solidFill>
                  <a:schemeClr val="tx2"/>
                </a:solidFill>
              </a:defRPr>
            </a:lvl1pPr>
          </a:lstStyle>
          <a:p>
            <a:r>
              <a:rPr lang="en-US">
                <a:solidFill>
                  <a:srgbClr val="000000"/>
                </a:solidFill>
              </a:rPr>
              <a:t>12/6/2017</a:t>
            </a:r>
            <a:endParaRPr lang="en-US" dirty="0">
              <a:solidFill>
                <a:srgbClr val="000000"/>
              </a:solidFill>
            </a:endParaRPr>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4" name="Slide Number Placeholder 3"/>
          <p:cNvSpPr>
            <a:spLocks noGrp="1"/>
          </p:cNvSpPr>
          <p:nvPr>
            <p:ph type="sldNum" sz="quarter" idx="11"/>
          </p:nvPr>
        </p:nvSpPr>
        <p:spPr bwMode="black"/>
        <p:txBody>
          <a:bodyPr/>
          <a:lstStyle>
            <a:lvl1pPr>
              <a:defRPr>
                <a:solidFill>
                  <a:schemeClr val="tx1"/>
                </a:solidFill>
              </a:defRPr>
            </a:lvl1pPr>
          </a:lstStyle>
          <a:p>
            <a:fld id="{48F63A3B-78C7-47BE-AE5E-E10140E04643}" type="slidenum">
              <a:rPr lang="en-US" smtClean="0">
                <a:solidFill>
                  <a:srgbClr val="003865"/>
                </a:solidFill>
              </a:rPr>
              <a:pPr/>
              <a:t>‹#›</a:t>
            </a:fld>
            <a:endParaRPr lang="en-US" dirty="0">
              <a:solidFill>
                <a:srgbClr val="003865"/>
              </a:solidFill>
            </a:endParaRPr>
          </a:p>
        </p:txBody>
      </p:sp>
      <p:sp>
        <p:nvSpPr>
          <p:cNvPr id="6" name="Rectangle 5"/>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descr="Minnesota IT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0083" y="159784"/>
            <a:ext cx="3272835" cy="1374590"/>
          </a:xfrm>
          <a:prstGeom prst="rect">
            <a:avLst/>
          </a:prstGeom>
        </p:spPr>
      </p:pic>
    </p:spTree>
    <p:extLst>
      <p:ext uri="{BB962C8B-B14F-4D97-AF65-F5344CB8AC3E}">
        <p14:creationId xmlns:p14="http://schemas.microsoft.com/office/powerpoint/2010/main" val="13190897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3352801"/>
            <a:ext cx="10363200" cy="1974059"/>
          </a:xfrm>
        </p:spPr>
        <p:txBody>
          <a:bodyPr anchor="b">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lvl1pPr algn="l" eaLnBrk="1" latinLnBrk="0" hangingPunct="1">
              <a:buNone/>
              <a:defRPr kumimoji="0" lang="en-US" sz="4000" b="1" cap="all" dirty="0">
                <a:ln/>
                <a:solidFill>
                  <a:schemeClr val="tx1"/>
                </a:solidFill>
                <a:effectLst>
                  <a:reflection blurRad="12700" stA="50000" endPos="50000" dir="5400000" sy="-100000" rotWithShape="0"/>
                </a:effectLst>
              </a:defRPr>
            </a:lvl1pPr>
            <a:extLst/>
          </a:lstStyle>
          <a:p>
            <a:pPr eaLnBrk="1" latinLnBrk="1" hangingPunct="1"/>
            <a:r>
              <a:rPr lang="en-US"/>
              <a:t>Click to edit Master title style</a:t>
            </a:r>
            <a:endParaRPr/>
          </a:p>
        </p:txBody>
      </p:sp>
      <p:sp>
        <p:nvSpPr>
          <p:cNvPr id="3" name="Text Placeholder 2"/>
          <p:cNvSpPr>
            <a:spLocks noGrp="1"/>
          </p:cNvSpPr>
          <p:nvPr>
            <p:ph type="body" idx="1"/>
          </p:nvPr>
        </p:nvSpPr>
        <p:spPr>
          <a:xfrm>
            <a:off x="1219200" y="5334000"/>
            <a:ext cx="10363200" cy="1052512"/>
          </a:xfrm>
        </p:spPr>
        <p:txBody>
          <a:bodyPr anchor="t"/>
          <a:lstStyle>
            <a:lvl1pPr marL="374904" eaLnBrk="1" latinLnBrk="0" hangingPunct="1">
              <a:buNone/>
              <a:defRPr kumimoji="0" sz="2000">
                <a:solidFill>
                  <a:schemeClr val="tx2"/>
                </a:solidFill>
              </a:defRPr>
            </a:lvl1pPr>
            <a:lvl2pPr eaLnBrk="1" latinLnBrk="0" hangingPunct="1">
              <a:buNone/>
              <a:defRPr kumimoji="0" sz="1800">
                <a:solidFill>
                  <a:schemeClr val="tx1">
                    <a:tint val="75000"/>
                  </a:schemeClr>
                </a:solidFill>
              </a:defRPr>
            </a:lvl2pPr>
            <a:lvl3pPr eaLnBrk="1" latinLnBrk="0" hangingPunct="1">
              <a:buNone/>
              <a:defRPr kumimoji="0" sz="1600">
                <a:solidFill>
                  <a:schemeClr val="tx1">
                    <a:tint val="75000"/>
                  </a:schemeClr>
                </a:solidFill>
              </a:defRPr>
            </a:lvl3pPr>
            <a:lvl4pPr eaLnBrk="1" latinLnBrk="0" hangingPunct="1">
              <a:buNone/>
              <a:defRPr kumimoji="0" sz="1400">
                <a:solidFill>
                  <a:schemeClr val="tx1">
                    <a:tint val="75000"/>
                  </a:schemeClr>
                </a:solidFill>
              </a:defRPr>
            </a:lvl4pPr>
            <a:lvl5pPr eaLnBrk="1" latinLnBrk="0" hangingPunct="1">
              <a:buNone/>
              <a:defRPr kumimoji="0" sz="1400">
                <a:solidFill>
                  <a:schemeClr val="tx1">
                    <a:tint val="75000"/>
                  </a:schemeClr>
                </a:solidFill>
              </a:defRPr>
            </a:lvl5pPr>
            <a:extLst/>
          </a:lstStyle>
          <a:p>
            <a:pPr lvl="0" eaLnBrk="1" latinLnBrk="1" hangingPunct="1"/>
            <a:r>
              <a:rPr lang="en-US"/>
              <a:t>Click to edit Master text styles</a:t>
            </a:r>
          </a:p>
        </p:txBody>
      </p:sp>
      <p:sp>
        <p:nvSpPr>
          <p:cNvPr id="4" name="Date Placeholder 3"/>
          <p:cNvSpPr>
            <a:spLocks noGrp="1"/>
          </p:cNvSpPr>
          <p:nvPr>
            <p:ph type="dt" sz="half" idx="10"/>
          </p:nvPr>
        </p:nvSpPr>
        <p:spPr/>
        <p:txBody>
          <a:bodyPr/>
          <a:lstStyle/>
          <a:p>
            <a:fld id="{FD5DB695-0335-4FD8-A78C-AE8EBD2BA7D0}" type="datetimeFigureOut">
              <a:rPr lang="en-US" smtClean="0">
                <a:solidFill>
                  <a:srgbClr val="DDDDDA"/>
                </a:solidFill>
              </a:rPr>
              <a:pPr/>
              <a:t>12/7/2017</a:t>
            </a:fld>
            <a:endParaRPr lang="en-US">
              <a:solidFill>
                <a:srgbClr val="DDDDDA"/>
              </a:solidFill>
            </a:endParaRPr>
          </a:p>
        </p:txBody>
      </p:sp>
      <p:sp>
        <p:nvSpPr>
          <p:cNvPr id="5" name="Footer Placeholder 4"/>
          <p:cNvSpPr>
            <a:spLocks noGrp="1"/>
          </p:cNvSpPr>
          <p:nvPr>
            <p:ph type="ftr" sz="quarter" idx="11"/>
          </p:nvPr>
        </p:nvSpPr>
        <p:spPr>
          <a:xfrm>
            <a:off x="1219200" y="6416676"/>
            <a:ext cx="7416800" cy="365125"/>
          </a:xfrm>
        </p:spPr>
        <p:txBody>
          <a:bodyPr/>
          <a:lstStyle/>
          <a:p>
            <a:endParaRPr lang="en-US">
              <a:solidFill>
                <a:srgbClr val="DDDDDA"/>
              </a:solidFill>
            </a:endParaRPr>
          </a:p>
        </p:txBody>
      </p:sp>
      <p:sp>
        <p:nvSpPr>
          <p:cNvPr id="6" name="Slide Number Placeholder 5"/>
          <p:cNvSpPr>
            <a:spLocks noGrp="1"/>
          </p:cNvSpPr>
          <p:nvPr>
            <p:ph type="sldNum" sz="quarter" idx="12"/>
          </p:nvPr>
        </p:nvSpPr>
        <p:spPr/>
        <p:txBody>
          <a:bodyPr/>
          <a:lstStyle/>
          <a:p>
            <a:fld id="{ED7A5F6D-6F56-45C6-8591-66B234FC1232}" type="slidenum">
              <a:rPr lang="en-US" smtClean="0">
                <a:solidFill>
                  <a:srgbClr val="DDDDDA"/>
                </a:solidFill>
              </a:rPr>
              <a:pPr/>
              <a:t>‹#›</a:t>
            </a:fld>
            <a:endParaRPr lang="en-US">
              <a:solidFill>
                <a:srgbClr val="DDDDDA"/>
              </a:solidFill>
            </a:endParaRPr>
          </a:p>
        </p:txBody>
      </p:sp>
    </p:spTree>
    <p:extLst>
      <p:ext uri="{BB962C8B-B14F-4D97-AF65-F5344CB8AC3E}">
        <p14:creationId xmlns:p14="http://schemas.microsoft.com/office/powerpoint/2010/main" val="4160878080"/>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28" name="Date Placeholder 27"/>
          <p:cNvSpPr>
            <a:spLocks noGrp="1"/>
          </p:cNvSpPr>
          <p:nvPr>
            <p:ph type="dt" sz="half" idx="10"/>
          </p:nvPr>
        </p:nvSpPr>
        <p:spPr>
          <a:xfrm>
            <a:off x="8636000" y="6416676"/>
            <a:ext cx="2844800" cy="365125"/>
          </a:xfrm>
        </p:spPr>
        <p:txBody>
          <a:bodyPr/>
          <a:lstStyle/>
          <a:p>
            <a:fld id="{FD5DB695-0335-4FD8-A78C-AE8EBD2BA7D0}" type="datetimeFigureOut">
              <a:rPr lang="en-US" smtClean="0">
                <a:solidFill>
                  <a:srgbClr val="E9E5DC"/>
                </a:solidFill>
              </a:rPr>
              <a:pPr/>
              <a:t>12/7/2017</a:t>
            </a:fld>
            <a:endParaRPr lang="en-US">
              <a:solidFill>
                <a:srgbClr val="E9E5DC"/>
              </a:solidFill>
            </a:endParaRPr>
          </a:p>
        </p:txBody>
      </p:sp>
      <p:sp>
        <p:nvSpPr>
          <p:cNvPr id="17" name="Footer Placeholder 16"/>
          <p:cNvSpPr>
            <a:spLocks noGrp="1"/>
          </p:cNvSpPr>
          <p:nvPr>
            <p:ph type="ftr" sz="quarter" idx="11"/>
          </p:nvPr>
        </p:nvSpPr>
        <p:spPr>
          <a:xfrm>
            <a:off x="1219200" y="6416676"/>
            <a:ext cx="7416800" cy="365125"/>
          </a:xfrm>
        </p:spPr>
        <p:txBody>
          <a:bodyPr/>
          <a:lstStyle/>
          <a:p>
            <a:endParaRPr lang="en-US">
              <a:solidFill>
                <a:srgbClr val="E9E5DC"/>
              </a:solidFill>
            </a:endParaRPr>
          </a:p>
        </p:txBody>
      </p:sp>
      <p:sp>
        <p:nvSpPr>
          <p:cNvPr id="29" name="Slide Number Placeholder 28"/>
          <p:cNvSpPr>
            <a:spLocks noGrp="1"/>
          </p:cNvSpPr>
          <p:nvPr>
            <p:ph type="sldNum" sz="quarter" idx="12"/>
          </p:nvPr>
        </p:nvSpPr>
        <p:spPr>
          <a:xfrm>
            <a:off x="11480800" y="6416676"/>
            <a:ext cx="609600" cy="365125"/>
          </a:xfrm>
        </p:spPr>
        <p:txBody>
          <a:bodyPr/>
          <a:lstStyle/>
          <a:p>
            <a:fld id="{ED7A5F6D-6F56-45C6-8591-66B234FC1232}" type="slidenum">
              <a:rPr lang="en-US" smtClean="0">
                <a:solidFill>
                  <a:srgbClr val="E9E5DC"/>
                </a:solidFill>
              </a:rPr>
              <a:pPr/>
              <a:t>‹#›</a:t>
            </a:fld>
            <a:endParaRPr lang="en-US">
              <a:solidFill>
                <a:srgbClr val="E9E5DC"/>
              </a:solidFill>
            </a:endParaRPr>
          </a:p>
        </p:txBody>
      </p:sp>
      <p:sp>
        <p:nvSpPr>
          <p:cNvPr id="45" name="Rectangle 44"/>
          <p:cNvSpPr/>
          <p:nvPr/>
        </p:nvSpPr>
        <p:spPr>
          <a:xfrm>
            <a:off x="484213" y="402265"/>
            <a:ext cx="11338560" cy="886265"/>
          </a:xfrm>
          <a:prstGeom prst="rect">
            <a:avLst/>
          </a:prstGeom>
          <a:solidFill>
            <a:schemeClr val="bg2">
              <a:alpha val="50000"/>
              <a:satMod val="18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Title 7"/>
          <p:cNvSpPr>
            <a:spLocks noGrp="1"/>
          </p:cNvSpPr>
          <p:nvPr>
            <p:ph type="ctrTitle"/>
          </p:nvPr>
        </p:nvSpPr>
        <p:spPr>
          <a:xfrm>
            <a:off x="711200" y="464504"/>
            <a:ext cx="10871200" cy="774192"/>
          </a:xfrm>
        </p:spPr>
        <p:txBody>
          <a:bodyPr/>
          <a:lstStyle>
            <a:lvl1pPr marR="9144" algn="r" eaLnBrk="1" latinLnBrk="0" hangingPunct="1">
              <a:defRPr kumimoji="0" sz="3800"/>
            </a:lvl1pPr>
            <a:extLst/>
          </a:lstStyle>
          <a:p>
            <a:pPr eaLnBrk="1" latinLnBrk="1" hangingPunct="1"/>
            <a:r>
              <a:rPr lang="en-US"/>
              <a:t>Click to edit Master title style</a:t>
            </a:r>
            <a:endParaRPr/>
          </a:p>
        </p:txBody>
      </p:sp>
      <p:sp>
        <p:nvSpPr>
          <p:cNvPr id="9" name="Subtitle 8"/>
          <p:cNvSpPr>
            <a:spLocks noGrp="1"/>
          </p:cNvSpPr>
          <p:nvPr>
            <p:ph type="subTitle" idx="1"/>
          </p:nvPr>
        </p:nvSpPr>
        <p:spPr>
          <a:xfrm>
            <a:off x="6451176" y="1371600"/>
            <a:ext cx="5131225" cy="457200"/>
          </a:xfrm>
        </p:spPr>
        <p:txBody>
          <a:bodyPr tIns="0"/>
          <a:lstStyle>
            <a:lvl1pPr marL="0" indent="0" algn="r" eaLnBrk="1" latinLnBrk="0" hangingPunct="1">
              <a:spcBef>
                <a:spcPts val="0"/>
              </a:spcBef>
              <a:buNone/>
              <a:defRPr kumimoji="0" sz="2000">
                <a:solidFill>
                  <a:schemeClr val="tx1"/>
                </a:solidFill>
              </a:defRPr>
            </a:lvl1pPr>
            <a:lvl2pPr marL="457200" indent="0" algn="ctr" eaLnBrk="1" latinLnBrk="0" hangingPunct="1">
              <a:buNone/>
            </a:lvl2pPr>
            <a:lvl3pPr marL="914400" indent="0" algn="ctr" eaLnBrk="1" latinLnBrk="0" hangingPunct="1">
              <a:buNone/>
            </a:lvl3pPr>
            <a:lvl4pPr marL="1371600" indent="0" algn="ctr" eaLnBrk="1" latinLnBrk="0" hangingPunct="1">
              <a:buNone/>
            </a:lvl4pPr>
            <a:lvl5pPr marL="1828800" indent="0" algn="ctr" eaLnBrk="1" latinLnBrk="0" hangingPunct="1">
              <a:buNone/>
            </a:lvl5pPr>
            <a:lvl6pPr marL="2286000" indent="0" algn="ctr" eaLnBrk="1" latinLnBrk="0" hangingPunct="1">
              <a:buNone/>
            </a:lvl6pPr>
            <a:lvl7pPr marL="2743200" indent="0" algn="ctr" eaLnBrk="1" latinLnBrk="0" hangingPunct="1">
              <a:buNone/>
            </a:lvl7pPr>
            <a:lvl8pPr marL="3200400" indent="0" algn="ctr" eaLnBrk="1" latinLnBrk="0" hangingPunct="1">
              <a:buNone/>
            </a:lvl8pPr>
            <a:lvl9pPr marL="3657600" indent="0" algn="ctr" eaLnBrk="1" latinLnBrk="0" hangingPunct="1">
              <a:buNone/>
            </a:lvl9pPr>
            <a:extLst/>
          </a:lstStyle>
          <a:p>
            <a:pPr eaLnBrk="1" latinLnBrk="1" hangingPunct="1"/>
            <a:r>
              <a:rPr lang="en-US"/>
              <a:t>Click to edit Master subtitle style</a:t>
            </a:r>
            <a:endParaRPr/>
          </a:p>
        </p:txBody>
      </p:sp>
    </p:spTree>
    <p:extLst>
      <p:ext uri="{BB962C8B-B14F-4D97-AF65-F5344CB8AC3E}">
        <p14:creationId xmlns:p14="http://schemas.microsoft.com/office/powerpoint/2010/main" val="2560751596"/>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1" hangingPunct="1"/>
            <a:r>
              <a:rPr lang="en-US"/>
              <a:t>Click to edit Master title style</a:t>
            </a:r>
            <a:endParaRPr/>
          </a:p>
        </p:txBody>
      </p:sp>
      <p:sp>
        <p:nvSpPr>
          <p:cNvPr id="3" name="Content Placeholder 2"/>
          <p:cNvSpPr>
            <a:spLocks noGrp="1"/>
          </p:cNvSpPr>
          <p:nvPr>
            <p:ph idx="1"/>
          </p:nvPr>
        </p:nvSpPr>
        <p:spPr/>
        <p:txBody>
          <a:bodyPr/>
          <a:lstStyle/>
          <a:p>
            <a:pPr lvl="0" eaLnBrk="1" latinLnBrk="1" hangingPunct="1"/>
            <a:r>
              <a:rPr lang="en-US"/>
              <a:t>Click to edit Master text styles</a:t>
            </a:r>
          </a:p>
          <a:p>
            <a:pPr lvl="1" eaLnBrk="1" latinLnBrk="1" hangingPunct="1"/>
            <a:r>
              <a:rPr lang="en-US"/>
              <a:t>Second level</a:t>
            </a:r>
          </a:p>
          <a:p>
            <a:pPr lvl="2" eaLnBrk="1" latinLnBrk="1" hangingPunct="1"/>
            <a:r>
              <a:rPr lang="en-US"/>
              <a:t>Third level</a:t>
            </a:r>
          </a:p>
          <a:p>
            <a:pPr lvl="3" eaLnBrk="1" latinLnBrk="1" hangingPunct="1"/>
            <a:r>
              <a:rPr lang="en-US"/>
              <a:t>Fourth level</a:t>
            </a:r>
          </a:p>
          <a:p>
            <a:pPr lvl="4" eaLnBrk="1" latinLnBrk="1" hangingPunct="1"/>
            <a:r>
              <a:rPr lang="en-US"/>
              <a:t>Fifth level</a:t>
            </a:r>
            <a:endParaRPr/>
          </a:p>
        </p:txBody>
      </p:sp>
      <p:sp>
        <p:nvSpPr>
          <p:cNvPr id="4" name="Date Placeholder 3"/>
          <p:cNvSpPr>
            <a:spLocks noGrp="1"/>
          </p:cNvSpPr>
          <p:nvPr>
            <p:ph type="dt" sz="half" idx="10"/>
          </p:nvPr>
        </p:nvSpPr>
        <p:spPr/>
        <p:txBody>
          <a:bodyPr/>
          <a:lstStyle/>
          <a:p>
            <a:fld id="{FD5DB695-0335-4FD8-A78C-AE8EBD2BA7D0}" type="datetimeFigureOut">
              <a:rPr lang="en-US" smtClean="0">
                <a:solidFill>
                  <a:srgbClr val="E9E5DC"/>
                </a:solidFill>
              </a:rPr>
              <a:pPr/>
              <a:t>12/7/2017</a:t>
            </a:fld>
            <a:endParaRPr lang="en-US">
              <a:solidFill>
                <a:srgbClr val="E9E5DC"/>
              </a:solidFill>
            </a:endParaRPr>
          </a:p>
        </p:txBody>
      </p:sp>
      <p:sp>
        <p:nvSpPr>
          <p:cNvPr id="5" name="Footer Placeholder 4"/>
          <p:cNvSpPr>
            <a:spLocks noGrp="1"/>
          </p:cNvSpPr>
          <p:nvPr>
            <p:ph type="ftr" sz="quarter" idx="11"/>
          </p:nvPr>
        </p:nvSpPr>
        <p:spPr/>
        <p:txBody>
          <a:bodyPr/>
          <a:lstStyle/>
          <a:p>
            <a:endParaRPr lang="en-US">
              <a:solidFill>
                <a:srgbClr val="E9E5DC"/>
              </a:solidFill>
            </a:endParaRPr>
          </a:p>
        </p:txBody>
      </p:sp>
      <p:sp>
        <p:nvSpPr>
          <p:cNvPr id="6" name="Slide Number Placeholder 5"/>
          <p:cNvSpPr>
            <a:spLocks noGrp="1"/>
          </p:cNvSpPr>
          <p:nvPr>
            <p:ph type="sldNum" sz="quarter" idx="12"/>
          </p:nvPr>
        </p:nvSpPr>
        <p:spPr/>
        <p:txBody>
          <a:bodyPr/>
          <a:lstStyle/>
          <a:p>
            <a:fld id="{ED7A5F6D-6F56-45C6-8591-66B234FC1232}" type="slidenum">
              <a:rPr lang="en-US" smtClean="0">
                <a:solidFill>
                  <a:srgbClr val="E9E5DC"/>
                </a:solidFill>
              </a:rPr>
              <a:pPr/>
              <a:t>‹#›</a:t>
            </a:fld>
            <a:endParaRPr lang="en-US">
              <a:solidFill>
                <a:srgbClr val="E9E5DC"/>
              </a:solidFill>
            </a:endParaRPr>
          </a:p>
        </p:txBody>
      </p:sp>
    </p:spTree>
    <p:extLst>
      <p:ext uri="{BB962C8B-B14F-4D97-AF65-F5344CB8AC3E}">
        <p14:creationId xmlns:p14="http://schemas.microsoft.com/office/powerpoint/2010/main" val="28934238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3352801"/>
            <a:ext cx="10363200" cy="1974059"/>
          </a:xfrm>
        </p:spPr>
        <p:txBody>
          <a:bodyPr anchor="b">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lvl1pPr algn="l" eaLnBrk="1" latinLnBrk="0" hangingPunct="1">
              <a:buNone/>
              <a:defRPr kumimoji="0" lang="en-US" sz="4000" b="1" cap="all" dirty="0">
                <a:ln/>
                <a:solidFill>
                  <a:schemeClr val="tx1"/>
                </a:solidFill>
                <a:effectLst>
                  <a:reflection blurRad="12700" stA="50000" endPos="50000" dir="5400000" sy="-100000" rotWithShape="0"/>
                </a:effectLst>
              </a:defRPr>
            </a:lvl1pPr>
            <a:extLst/>
          </a:lstStyle>
          <a:p>
            <a:pPr eaLnBrk="1" latinLnBrk="1" hangingPunct="1"/>
            <a:r>
              <a:rPr lang="en-US"/>
              <a:t>Click to edit Master title style</a:t>
            </a:r>
            <a:endParaRPr/>
          </a:p>
        </p:txBody>
      </p:sp>
      <p:sp>
        <p:nvSpPr>
          <p:cNvPr id="3" name="Text Placeholder 2"/>
          <p:cNvSpPr>
            <a:spLocks noGrp="1"/>
          </p:cNvSpPr>
          <p:nvPr>
            <p:ph type="body" idx="1"/>
          </p:nvPr>
        </p:nvSpPr>
        <p:spPr>
          <a:xfrm>
            <a:off x="1219200" y="5334000"/>
            <a:ext cx="10363200" cy="1052512"/>
          </a:xfrm>
        </p:spPr>
        <p:txBody>
          <a:bodyPr anchor="t"/>
          <a:lstStyle>
            <a:lvl1pPr marL="374904" eaLnBrk="1" latinLnBrk="0" hangingPunct="1">
              <a:buNone/>
              <a:defRPr kumimoji="0" sz="2000">
                <a:solidFill>
                  <a:schemeClr val="tx2"/>
                </a:solidFill>
              </a:defRPr>
            </a:lvl1pPr>
            <a:lvl2pPr eaLnBrk="1" latinLnBrk="0" hangingPunct="1">
              <a:buNone/>
              <a:defRPr kumimoji="0" sz="1800">
                <a:solidFill>
                  <a:schemeClr val="tx1">
                    <a:tint val="75000"/>
                  </a:schemeClr>
                </a:solidFill>
              </a:defRPr>
            </a:lvl2pPr>
            <a:lvl3pPr eaLnBrk="1" latinLnBrk="0" hangingPunct="1">
              <a:buNone/>
              <a:defRPr kumimoji="0" sz="1600">
                <a:solidFill>
                  <a:schemeClr val="tx1">
                    <a:tint val="75000"/>
                  </a:schemeClr>
                </a:solidFill>
              </a:defRPr>
            </a:lvl3pPr>
            <a:lvl4pPr eaLnBrk="1" latinLnBrk="0" hangingPunct="1">
              <a:buNone/>
              <a:defRPr kumimoji="0" sz="1400">
                <a:solidFill>
                  <a:schemeClr val="tx1">
                    <a:tint val="75000"/>
                  </a:schemeClr>
                </a:solidFill>
              </a:defRPr>
            </a:lvl4pPr>
            <a:lvl5pPr eaLnBrk="1" latinLnBrk="0" hangingPunct="1">
              <a:buNone/>
              <a:defRPr kumimoji="0" sz="1400">
                <a:solidFill>
                  <a:schemeClr val="tx1">
                    <a:tint val="75000"/>
                  </a:schemeClr>
                </a:solidFill>
              </a:defRPr>
            </a:lvl5pPr>
            <a:extLst/>
          </a:lstStyle>
          <a:p>
            <a:pPr lvl="0" eaLnBrk="1" latinLnBrk="1" hangingPunct="1"/>
            <a:r>
              <a:rPr lang="en-US"/>
              <a:t>Click to edit Master text styles</a:t>
            </a:r>
          </a:p>
        </p:txBody>
      </p:sp>
      <p:sp>
        <p:nvSpPr>
          <p:cNvPr id="4" name="Date Placeholder 3"/>
          <p:cNvSpPr>
            <a:spLocks noGrp="1"/>
          </p:cNvSpPr>
          <p:nvPr>
            <p:ph type="dt" sz="half" idx="10"/>
          </p:nvPr>
        </p:nvSpPr>
        <p:spPr/>
        <p:txBody>
          <a:bodyPr/>
          <a:lstStyle/>
          <a:p>
            <a:fld id="{FD5DB695-0335-4FD8-A78C-AE8EBD2BA7D0}" type="datetimeFigureOut">
              <a:rPr lang="en-US" smtClean="0">
                <a:solidFill>
                  <a:srgbClr val="E9E5DC"/>
                </a:solidFill>
              </a:rPr>
              <a:pPr/>
              <a:t>12/7/2017</a:t>
            </a:fld>
            <a:endParaRPr lang="en-US">
              <a:solidFill>
                <a:srgbClr val="E9E5DC"/>
              </a:solidFill>
            </a:endParaRPr>
          </a:p>
        </p:txBody>
      </p:sp>
      <p:sp>
        <p:nvSpPr>
          <p:cNvPr id="5" name="Footer Placeholder 4"/>
          <p:cNvSpPr>
            <a:spLocks noGrp="1"/>
          </p:cNvSpPr>
          <p:nvPr>
            <p:ph type="ftr" sz="quarter" idx="11"/>
          </p:nvPr>
        </p:nvSpPr>
        <p:spPr>
          <a:xfrm>
            <a:off x="1219200" y="6416676"/>
            <a:ext cx="7416800" cy="365125"/>
          </a:xfrm>
        </p:spPr>
        <p:txBody>
          <a:bodyPr/>
          <a:lstStyle/>
          <a:p>
            <a:endParaRPr lang="en-US">
              <a:solidFill>
                <a:srgbClr val="E9E5DC"/>
              </a:solidFill>
            </a:endParaRPr>
          </a:p>
        </p:txBody>
      </p:sp>
      <p:sp>
        <p:nvSpPr>
          <p:cNvPr id="6" name="Slide Number Placeholder 5"/>
          <p:cNvSpPr>
            <a:spLocks noGrp="1"/>
          </p:cNvSpPr>
          <p:nvPr>
            <p:ph type="sldNum" sz="quarter" idx="12"/>
          </p:nvPr>
        </p:nvSpPr>
        <p:spPr/>
        <p:txBody>
          <a:bodyPr/>
          <a:lstStyle/>
          <a:p>
            <a:fld id="{ED7A5F6D-6F56-45C6-8591-66B234FC1232}" type="slidenum">
              <a:rPr lang="en-US" smtClean="0">
                <a:solidFill>
                  <a:srgbClr val="E9E5DC"/>
                </a:solidFill>
              </a:rPr>
              <a:pPr/>
              <a:t>‹#›</a:t>
            </a:fld>
            <a:endParaRPr lang="en-US">
              <a:solidFill>
                <a:srgbClr val="E9E5DC"/>
              </a:solidFill>
            </a:endParaRPr>
          </a:p>
        </p:txBody>
      </p:sp>
    </p:spTree>
    <p:extLst>
      <p:ext uri="{BB962C8B-B14F-4D97-AF65-F5344CB8AC3E}">
        <p14:creationId xmlns:p14="http://schemas.microsoft.com/office/powerpoint/2010/main" val="981094372"/>
      </p:ext>
    </p:extLst>
  </p:cSld>
  <p:clrMapOvr>
    <a:overrideClrMapping bg1="dk1" tx1="lt1" bg2="dk2" tx2="lt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09550"/>
            <a:ext cx="10972800" cy="1295400"/>
          </a:xfrm>
        </p:spPr>
        <p:txBody>
          <a:bodyPr anchor="ctr"/>
          <a:lstStyle/>
          <a:p>
            <a:pPr eaLnBrk="1" latinLnBrk="1" hangingPunct="1"/>
            <a:r>
              <a:rPr lang="en-US"/>
              <a:t>Click to edit Master title style</a:t>
            </a:r>
            <a:endParaRPr/>
          </a:p>
        </p:txBody>
      </p:sp>
      <p:sp>
        <p:nvSpPr>
          <p:cNvPr id="3" name="Content Placeholder 2"/>
          <p:cNvSpPr>
            <a:spLocks noGrp="1"/>
          </p:cNvSpPr>
          <p:nvPr>
            <p:ph sz="half" idx="1"/>
          </p:nvPr>
        </p:nvSpPr>
        <p:spPr>
          <a:xfrm>
            <a:off x="619125" y="1600201"/>
            <a:ext cx="5384800" cy="4525963"/>
          </a:xfrm>
        </p:spPr>
        <p:txBody>
          <a:bodyPr/>
          <a:lstStyle>
            <a:lvl1pPr marL="0" indent="0" eaLnBrk="1" latinLnBrk="0" hangingPunct="1">
              <a:buFontTx/>
              <a:buNone/>
              <a:defRPr kumimoji="0" sz="2000"/>
            </a:lvl1pPr>
            <a:lvl2pPr eaLnBrk="1" latinLnBrk="0" hangingPunct="1">
              <a:defRPr kumimoji="0" sz="2400"/>
            </a:lvl2pPr>
            <a:lvl3pPr eaLnBrk="1" latinLnBrk="0" hangingPunct="1">
              <a:defRPr kumimoji="0" sz="2000"/>
            </a:lvl3pPr>
            <a:lvl4pPr eaLnBrk="1" latinLnBrk="0" hangingPunct="1">
              <a:defRPr kumimoji="0" sz="1800"/>
            </a:lvl4pPr>
            <a:lvl5pPr eaLnBrk="1" latinLnBrk="0" hangingPunct="1">
              <a:defRPr kumimoji="0" sz="1800"/>
            </a:lvl5pPr>
            <a:extLst/>
          </a:lstStyle>
          <a:p>
            <a:pPr lvl="0" eaLnBrk="1" latinLnBrk="1" hangingPunct="1"/>
            <a:r>
              <a:rPr lang="en-US"/>
              <a:t>Click to edit Master text styles</a:t>
            </a:r>
          </a:p>
        </p:txBody>
      </p:sp>
      <p:sp>
        <p:nvSpPr>
          <p:cNvPr id="4" name="Content Placeholder 3"/>
          <p:cNvSpPr>
            <a:spLocks noGrp="1"/>
          </p:cNvSpPr>
          <p:nvPr>
            <p:ph sz="half" idx="2"/>
          </p:nvPr>
        </p:nvSpPr>
        <p:spPr>
          <a:xfrm>
            <a:off x="6207125" y="1600201"/>
            <a:ext cx="5384800" cy="4525963"/>
          </a:xfrm>
        </p:spPr>
        <p:txBody>
          <a:bodyPr/>
          <a:lstStyle>
            <a:lvl1pPr eaLnBrk="1" latinLnBrk="0" hangingPunct="1">
              <a:defRPr kumimoji="0" sz="2800"/>
            </a:lvl1pPr>
            <a:lvl2pPr eaLnBrk="1" latinLnBrk="0" hangingPunct="1">
              <a:defRPr kumimoji="0" sz="2400"/>
            </a:lvl2pPr>
            <a:lvl3pPr eaLnBrk="1" latinLnBrk="0" hangingPunct="1">
              <a:defRPr kumimoji="0" sz="2000"/>
            </a:lvl3pPr>
            <a:lvl4pPr eaLnBrk="1" latinLnBrk="0" hangingPunct="1">
              <a:defRPr kumimoji="0" sz="1800"/>
            </a:lvl4pPr>
            <a:lvl5pPr eaLnBrk="1" latinLnBrk="0" hangingPunct="1">
              <a:defRPr kumimoji="0" sz="1800"/>
            </a:lvl5pPr>
            <a:extLst/>
          </a:lstStyle>
          <a:p>
            <a:pPr lvl="0" eaLnBrk="1" latinLnBrk="1" hangingPunct="1"/>
            <a:r>
              <a:rPr lang="en-US"/>
              <a:t>Click to edit Master text styles</a:t>
            </a:r>
          </a:p>
          <a:p>
            <a:pPr lvl="1" eaLnBrk="1" latinLnBrk="1" hangingPunct="1"/>
            <a:r>
              <a:rPr lang="en-US"/>
              <a:t>Second level</a:t>
            </a:r>
          </a:p>
          <a:p>
            <a:pPr lvl="2" eaLnBrk="1" latinLnBrk="1" hangingPunct="1"/>
            <a:r>
              <a:rPr lang="en-US"/>
              <a:t>Third level</a:t>
            </a:r>
          </a:p>
          <a:p>
            <a:pPr lvl="3" eaLnBrk="1" latinLnBrk="1" hangingPunct="1"/>
            <a:r>
              <a:rPr lang="en-US"/>
              <a:t>Fourth level</a:t>
            </a:r>
          </a:p>
          <a:p>
            <a:pPr lvl="4" eaLnBrk="1" latinLnBrk="1" hangingPunct="1"/>
            <a:r>
              <a:rPr lang="en-US"/>
              <a:t>Fifth level</a:t>
            </a:r>
            <a:endParaRPr/>
          </a:p>
        </p:txBody>
      </p:sp>
      <p:sp>
        <p:nvSpPr>
          <p:cNvPr id="5" name="Date Placeholder 4"/>
          <p:cNvSpPr>
            <a:spLocks noGrp="1"/>
          </p:cNvSpPr>
          <p:nvPr>
            <p:ph type="dt" sz="half" idx="10"/>
          </p:nvPr>
        </p:nvSpPr>
        <p:spPr/>
        <p:txBody>
          <a:bodyPr/>
          <a:lstStyle/>
          <a:p>
            <a:fld id="{FD5DB695-0335-4FD8-A78C-AE8EBD2BA7D0}" type="datetimeFigureOut">
              <a:rPr lang="en-US" smtClean="0">
                <a:solidFill>
                  <a:srgbClr val="696464"/>
                </a:solidFill>
              </a:rPr>
              <a:pPr/>
              <a:t>12/7/2017</a:t>
            </a:fld>
            <a:endParaRPr lang="en-US">
              <a:solidFill>
                <a:srgbClr val="696464"/>
              </a:solidFill>
            </a:endParaRPr>
          </a:p>
        </p:txBody>
      </p:sp>
      <p:sp>
        <p:nvSpPr>
          <p:cNvPr id="6" name="Footer Placeholder 5"/>
          <p:cNvSpPr>
            <a:spLocks noGrp="1"/>
          </p:cNvSpPr>
          <p:nvPr>
            <p:ph type="ftr" sz="quarter" idx="11"/>
          </p:nvPr>
        </p:nvSpPr>
        <p:spPr/>
        <p:txBody>
          <a:bodyPr/>
          <a:lstStyle/>
          <a:p>
            <a:endParaRPr lang="en-US">
              <a:solidFill>
                <a:srgbClr val="696464"/>
              </a:solidFill>
            </a:endParaRPr>
          </a:p>
        </p:txBody>
      </p:sp>
      <p:sp>
        <p:nvSpPr>
          <p:cNvPr id="7" name="Slide Number Placeholder 6"/>
          <p:cNvSpPr>
            <a:spLocks noGrp="1"/>
          </p:cNvSpPr>
          <p:nvPr>
            <p:ph type="sldNum" sz="quarter" idx="12"/>
          </p:nvPr>
        </p:nvSpPr>
        <p:spPr/>
        <p:txBody>
          <a:bodyPr/>
          <a:lstStyle/>
          <a:p>
            <a:fld id="{ED7A5F6D-6F56-45C6-8591-66B234FC1232}" type="slidenum">
              <a:rPr lang="en-US" smtClean="0">
                <a:solidFill>
                  <a:srgbClr val="696464"/>
                </a:solidFill>
              </a:rPr>
              <a:pPr/>
              <a:t>‹#›</a:t>
            </a:fld>
            <a:endParaRPr lang="en-US">
              <a:solidFill>
                <a:srgbClr val="696464"/>
              </a:solidFill>
            </a:endParaRPr>
          </a:p>
        </p:txBody>
      </p:sp>
      <p:cxnSp>
        <p:nvCxnSpPr>
          <p:cNvPr id="9" name="Straight Connector 8"/>
          <p:cNvCxnSpPr/>
          <p:nvPr/>
        </p:nvCxnSpPr>
        <p:spPr>
          <a:xfrm rot="5400000">
            <a:off x="3829042" y="3866878"/>
            <a:ext cx="4533900" cy="2135"/>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18119775"/>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3" name="Rectangle 22"/>
          <p:cNvSpPr/>
          <p:nvPr/>
        </p:nvSpPr>
        <p:spPr>
          <a:xfrm>
            <a:off x="0" y="402265"/>
            <a:ext cx="11582400" cy="886265"/>
          </a:xfrm>
          <a:prstGeom prst="rect">
            <a:avLst/>
          </a:prstGeom>
          <a:solidFill>
            <a:schemeClr val="bg2">
              <a:alpha val="50000"/>
              <a:satMod val="18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673099" y="512064"/>
            <a:ext cx="10363200" cy="914400"/>
          </a:xfrm>
        </p:spPr>
        <p:txBody>
          <a:bodyPr anchor="t"/>
          <a:lstStyle>
            <a:lvl1pPr eaLnBrk="1" latinLnBrk="0" hangingPunct="1">
              <a:defRPr kumimoji="0" sz="4000"/>
            </a:lvl1pPr>
            <a:extLst/>
          </a:lstStyle>
          <a:p>
            <a:pPr eaLnBrk="1" latinLnBrk="1" hangingPunct="1"/>
            <a:r>
              <a:rPr lang="en-US"/>
              <a:t>Click to edit Master title style</a:t>
            </a:r>
            <a:endParaRPr/>
          </a:p>
        </p:txBody>
      </p:sp>
      <p:sp>
        <p:nvSpPr>
          <p:cNvPr id="3" name="Text Placeholder 2"/>
          <p:cNvSpPr>
            <a:spLocks noGrp="1"/>
          </p:cNvSpPr>
          <p:nvPr>
            <p:ph type="body" idx="1"/>
          </p:nvPr>
        </p:nvSpPr>
        <p:spPr>
          <a:xfrm>
            <a:off x="609600" y="1809750"/>
            <a:ext cx="5386917" cy="639762"/>
          </a:xfrm>
        </p:spPr>
        <p:txBody>
          <a:bodyPr anchor="ctr"/>
          <a:lstStyle>
            <a:lvl1pPr marL="73152" indent="0" algn="l" eaLnBrk="1" latinLnBrk="0" hangingPunct="1">
              <a:buNone/>
              <a:defRPr kumimoji="0" sz="2400" b="1">
                <a:solidFill>
                  <a:schemeClr val="accent2"/>
                </a:solidFill>
              </a:defRPr>
            </a:lvl1pPr>
            <a:lvl2pPr eaLnBrk="1" latinLnBrk="0" hangingPunct="1">
              <a:buNone/>
              <a:defRPr kumimoji="0" sz="2000" b="1"/>
            </a:lvl2pPr>
            <a:lvl3pPr eaLnBrk="1" latinLnBrk="0" hangingPunct="1">
              <a:buNone/>
              <a:defRPr kumimoji="0" sz="1800" b="1"/>
            </a:lvl3pPr>
            <a:lvl4pPr eaLnBrk="1" latinLnBrk="0" hangingPunct="1">
              <a:buNone/>
              <a:defRPr kumimoji="0" sz="1600" b="1"/>
            </a:lvl4pPr>
            <a:lvl5pPr eaLnBrk="1" latinLnBrk="0" hangingPunct="1">
              <a:buNone/>
              <a:defRPr kumimoji="0" sz="1600" b="1"/>
            </a:lvl5pPr>
            <a:extLst/>
          </a:lstStyle>
          <a:p>
            <a:pPr lvl="0" eaLnBrk="1" latinLnBrk="1" hangingPunct="1"/>
            <a:r>
              <a:rPr lang="en-US"/>
              <a:t>Click to edit Master text styles</a:t>
            </a:r>
          </a:p>
        </p:txBody>
      </p:sp>
      <p:sp>
        <p:nvSpPr>
          <p:cNvPr id="4" name="Text Placeholder 3"/>
          <p:cNvSpPr>
            <a:spLocks noGrp="1"/>
          </p:cNvSpPr>
          <p:nvPr>
            <p:ph type="body" sz="half" idx="2"/>
          </p:nvPr>
        </p:nvSpPr>
        <p:spPr>
          <a:xfrm>
            <a:off x="6193368" y="1809750"/>
            <a:ext cx="5389033" cy="639762"/>
          </a:xfrm>
        </p:spPr>
        <p:txBody>
          <a:bodyPr anchor="ctr"/>
          <a:lstStyle>
            <a:lvl1pPr marL="73152" indent="0" eaLnBrk="1" latinLnBrk="0" hangingPunct="1">
              <a:buNone/>
              <a:defRPr kumimoji="0" sz="2400" b="1">
                <a:solidFill>
                  <a:schemeClr val="accent2"/>
                </a:solidFill>
              </a:defRPr>
            </a:lvl1pPr>
            <a:lvl2pPr eaLnBrk="1" latinLnBrk="0" hangingPunct="1">
              <a:buNone/>
              <a:defRPr kumimoji="0" sz="2000" b="1"/>
            </a:lvl2pPr>
            <a:lvl3pPr eaLnBrk="1" latinLnBrk="0" hangingPunct="1">
              <a:buNone/>
              <a:defRPr kumimoji="0" sz="1800" b="1"/>
            </a:lvl3pPr>
            <a:lvl4pPr eaLnBrk="1" latinLnBrk="0" hangingPunct="1">
              <a:buNone/>
              <a:defRPr kumimoji="0" sz="1600" b="1"/>
            </a:lvl4pPr>
            <a:lvl5pPr eaLnBrk="1" latinLnBrk="0" hangingPunct="1">
              <a:buNone/>
              <a:defRPr kumimoji="0" sz="1600" b="1"/>
            </a:lvl5pPr>
            <a:extLst/>
          </a:lstStyle>
          <a:p>
            <a:pPr lvl="0" eaLnBrk="1" latinLnBrk="1" hangingPunct="1"/>
            <a:r>
              <a:rPr lang="en-US"/>
              <a:t>Click to edit Master text styles</a:t>
            </a:r>
          </a:p>
        </p:txBody>
      </p:sp>
      <p:sp>
        <p:nvSpPr>
          <p:cNvPr id="5" name="Content Placeholder 4"/>
          <p:cNvSpPr>
            <a:spLocks noGrp="1"/>
          </p:cNvSpPr>
          <p:nvPr>
            <p:ph sz="quarter" idx="3"/>
          </p:nvPr>
        </p:nvSpPr>
        <p:spPr>
          <a:xfrm>
            <a:off x="609600" y="2459037"/>
            <a:ext cx="5386917" cy="3959352"/>
          </a:xfrm>
        </p:spPr>
        <p:txBody>
          <a:bodyPr/>
          <a:lstStyle>
            <a:lvl1pPr eaLnBrk="1" latinLnBrk="0" hangingPunct="1">
              <a:defRPr kumimoji="0" sz="2400"/>
            </a:lvl1pPr>
            <a:lvl2pPr eaLnBrk="1" latinLnBrk="0" hangingPunct="1">
              <a:defRPr kumimoji="0" sz="2000"/>
            </a:lvl2pPr>
            <a:lvl3pPr eaLnBrk="1" latinLnBrk="0" hangingPunct="1">
              <a:defRPr kumimoji="0" sz="1800"/>
            </a:lvl3pPr>
            <a:lvl4pPr eaLnBrk="1" latinLnBrk="0" hangingPunct="1">
              <a:defRPr kumimoji="0" sz="1600"/>
            </a:lvl4pPr>
            <a:lvl5pPr eaLnBrk="1" latinLnBrk="0" hangingPunct="1">
              <a:defRPr kumimoji="0" sz="1600"/>
            </a:lvl5pPr>
            <a:extLst/>
          </a:lstStyle>
          <a:p>
            <a:pPr lvl="0" eaLnBrk="1" latinLnBrk="1" hangingPunct="1"/>
            <a:r>
              <a:rPr lang="en-US"/>
              <a:t>Click to edit Master text styles</a:t>
            </a:r>
          </a:p>
          <a:p>
            <a:pPr lvl="1" eaLnBrk="1" latinLnBrk="1" hangingPunct="1"/>
            <a:r>
              <a:rPr lang="en-US"/>
              <a:t>Second level</a:t>
            </a:r>
          </a:p>
          <a:p>
            <a:pPr lvl="2" eaLnBrk="1" latinLnBrk="1" hangingPunct="1"/>
            <a:r>
              <a:rPr lang="en-US"/>
              <a:t>Third level</a:t>
            </a:r>
          </a:p>
          <a:p>
            <a:pPr lvl="3" eaLnBrk="1" latinLnBrk="1" hangingPunct="1"/>
            <a:r>
              <a:rPr lang="en-US"/>
              <a:t>Fourth level</a:t>
            </a:r>
          </a:p>
          <a:p>
            <a:pPr lvl="4" eaLnBrk="1" latinLnBrk="1" hangingPunct="1"/>
            <a:r>
              <a:rPr lang="en-US"/>
              <a:t>Fifth level</a:t>
            </a:r>
            <a:endParaRPr/>
          </a:p>
        </p:txBody>
      </p:sp>
      <p:sp>
        <p:nvSpPr>
          <p:cNvPr id="6" name="Content Placeholder 5"/>
          <p:cNvSpPr>
            <a:spLocks noGrp="1"/>
          </p:cNvSpPr>
          <p:nvPr>
            <p:ph sz="quarter" idx="4"/>
          </p:nvPr>
        </p:nvSpPr>
        <p:spPr>
          <a:xfrm>
            <a:off x="6193368" y="2459037"/>
            <a:ext cx="5389033" cy="3959352"/>
          </a:xfrm>
        </p:spPr>
        <p:txBody>
          <a:bodyPr/>
          <a:lstStyle>
            <a:lvl1pPr eaLnBrk="1" latinLnBrk="0" hangingPunct="1">
              <a:defRPr kumimoji="0" sz="2400"/>
            </a:lvl1pPr>
            <a:lvl2pPr eaLnBrk="1" latinLnBrk="0" hangingPunct="1">
              <a:defRPr kumimoji="0" sz="2000"/>
            </a:lvl2pPr>
            <a:lvl3pPr eaLnBrk="1" latinLnBrk="0" hangingPunct="1">
              <a:defRPr kumimoji="0" sz="1800"/>
            </a:lvl3pPr>
            <a:lvl4pPr eaLnBrk="1" latinLnBrk="0" hangingPunct="1">
              <a:defRPr kumimoji="0" sz="1600"/>
            </a:lvl4pPr>
            <a:lvl5pPr eaLnBrk="1" latinLnBrk="0" hangingPunct="1">
              <a:defRPr kumimoji="0" sz="1600"/>
            </a:lvl5pPr>
            <a:extLst/>
          </a:lstStyle>
          <a:p>
            <a:pPr lvl="0" eaLnBrk="1" latinLnBrk="1" hangingPunct="1"/>
            <a:r>
              <a:rPr lang="en-US"/>
              <a:t>Click to edit Master text styles</a:t>
            </a:r>
          </a:p>
          <a:p>
            <a:pPr lvl="1" eaLnBrk="1" latinLnBrk="1" hangingPunct="1"/>
            <a:r>
              <a:rPr lang="en-US"/>
              <a:t>Second level</a:t>
            </a:r>
          </a:p>
          <a:p>
            <a:pPr lvl="2" eaLnBrk="1" latinLnBrk="1" hangingPunct="1"/>
            <a:r>
              <a:rPr lang="en-US"/>
              <a:t>Third level</a:t>
            </a:r>
          </a:p>
          <a:p>
            <a:pPr lvl="3" eaLnBrk="1" latinLnBrk="1" hangingPunct="1"/>
            <a:r>
              <a:rPr lang="en-US"/>
              <a:t>Fourth level</a:t>
            </a:r>
          </a:p>
          <a:p>
            <a:pPr lvl="4" eaLnBrk="1" latinLnBrk="1" hangingPunct="1"/>
            <a:r>
              <a:rPr lang="en-US"/>
              <a:t>Fifth level</a:t>
            </a:r>
            <a:endParaRPr/>
          </a:p>
        </p:txBody>
      </p:sp>
      <p:sp>
        <p:nvSpPr>
          <p:cNvPr id="7" name="Date Placeholder 6"/>
          <p:cNvSpPr>
            <a:spLocks noGrp="1"/>
          </p:cNvSpPr>
          <p:nvPr>
            <p:ph type="dt" sz="half" idx="10"/>
          </p:nvPr>
        </p:nvSpPr>
        <p:spPr/>
        <p:txBody>
          <a:bodyPr/>
          <a:lstStyle/>
          <a:p>
            <a:fld id="{FD5DB695-0335-4FD8-A78C-AE8EBD2BA7D0}" type="datetimeFigureOut">
              <a:rPr lang="en-US" smtClean="0">
                <a:solidFill>
                  <a:srgbClr val="E9E5DC"/>
                </a:solidFill>
              </a:rPr>
              <a:pPr/>
              <a:t>12/7/2017</a:t>
            </a:fld>
            <a:endParaRPr lang="en-US">
              <a:solidFill>
                <a:srgbClr val="E9E5DC"/>
              </a:solidFill>
            </a:endParaRPr>
          </a:p>
        </p:txBody>
      </p:sp>
      <p:sp>
        <p:nvSpPr>
          <p:cNvPr id="8" name="Footer Placeholder 7"/>
          <p:cNvSpPr>
            <a:spLocks noGrp="1"/>
          </p:cNvSpPr>
          <p:nvPr>
            <p:ph type="ftr" sz="quarter" idx="11"/>
          </p:nvPr>
        </p:nvSpPr>
        <p:spPr/>
        <p:txBody>
          <a:bodyPr/>
          <a:lstStyle/>
          <a:p>
            <a:endParaRPr lang="en-US">
              <a:solidFill>
                <a:srgbClr val="E9E5DC"/>
              </a:solidFill>
            </a:endParaRPr>
          </a:p>
        </p:txBody>
      </p:sp>
      <p:sp>
        <p:nvSpPr>
          <p:cNvPr id="9" name="Slide Number Placeholder 8"/>
          <p:cNvSpPr>
            <a:spLocks noGrp="1"/>
          </p:cNvSpPr>
          <p:nvPr>
            <p:ph type="sldNum" sz="quarter" idx="12"/>
          </p:nvPr>
        </p:nvSpPr>
        <p:spPr/>
        <p:txBody>
          <a:bodyPr/>
          <a:lstStyle/>
          <a:p>
            <a:fld id="{ED7A5F6D-6F56-45C6-8591-66B234FC1232}" type="slidenum">
              <a:rPr lang="en-US" smtClean="0">
                <a:solidFill>
                  <a:srgbClr val="E9E5DC"/>
                </a:solidFill>
              </a:rPr>
              <a:pPr/>
              <a:t>‹#›</a:t>
            </a:fld>
            <a:endParaRPr lang="en-US">
              <a:solidFill>
                <a:srgbClr val="E9E5DC"/>
              </a:solidFill>
            </a:endParaRPr>
          </a:p>
        </p:txBody>
      </p:sp>
      <p:sp>
        <p:nvSpPr>
          <p:cNvPr id="16" name="Rectangle 15"/>
          <p:cNvSpPr/>
          <p:nvPr/>
        </p:nvSpPr>
        <p:spPr>
          <a:xfrm>
            <a:off x="117053" y="680477"/>
            <a:ext cx="6096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7" name="Rectangle 16"/>
          <p:cNvSpPr/>
          <p:nvPr/>
        </p:nvSpPr>
        <p:spPr>
          <a:xfrm>
            <a:off x="6307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Rectangle 17"/>
          <p:cNvSpPr/>
          <p:nvPr/>
        </p:nvSpPr>
        <p:spPr>
          <a:xfrm>
            <a:off x="37669"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Rectangle 18"/>
          <p:cNvSpPr/>
          <p:nvPr/>
        </p:nvSpPr>
        <p:spPr>
          <a:xfrm>
            <a:off x="0"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Rectangle 19"/>
          <p:cNvSpPr/>
          <p:nvPr/>
        </p:nvSpPr>
        <p:spPr>
          <a:xfrm flipH="1">
            <a:off x="19969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Rectangle 20"/>
          <p:cNvSpPr/>
          <p:nvPr/>
        </p:nvSpPr>
        <p:spPr>
          <a:xfrm flipH="1">
            <a:off x="252455"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Rectangle 21"/>
          <p:cNvSpPr/>
          <p:nvPr/>
        </p:nvSpPr>
        <p:spPr>
          <a:xfrm flipH="1">
            <a:off x="302243"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Rectangle 28"/>
          <p:cNvSpPr/>
          <p:nvPr/>
        </p:nvSpPr>
        <p:spPr>
          <a:xfrm flipH="1">
            <a:off x="339912"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30" name="Rectangle 29"/>
          <p:cNvSpPr/>
          <p:nvPr/>
        </p:nvSpPr>
        <p:spPr>
          <a:xfrm>
            <a:off x="371613" y="680477"/>
            <a:ext cx="4876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Tree>
    <p:extLst>
      <p:ext uri="{BB962C8B-B14F-4D97-AF65-F5344CB8AC3E}">
        <p14:creationId xmlns:p14="http://schemas.microsoft.com/office/powerpoint/2010/main" val="3429679223"/>
      </p:ext>
    </p:extLst>
  </p:cSld>
  <p:clrMapOvr>
    <a:overrideClrMapping bg1="dk1" tx1="lt1" bg2="dk2" tx2="lt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eaLnBrk="1" latinLnBrk="0" hangingPunct="1">
              <a:defRPr kumimoji="0" sz="4000" cap="none" baseline="0"/>
            </a:lvl1pPr>
            <a:extLst/>
          </a:lstStyle>
          <a:p>
            <a:pPr eaLnBrk="1" latinLnBrk="1" hangingPunct="1"/>
            <a:r>
              <a:rPr lang="en-US"/>
              <a:t>Click to edit Master title style</a:t>
            </a:r>
            <a:endParaRPr/>
          </a:p>
        </p:txBody>
      </p:sp>
      <p:sp>
        <p:nvSpPr>
          <p:cNvPr id="3" name="Date Placeholder 2"/>
          <p:cNvSpPr>
            <a:spLocks noGrp="1"/>
          </p:cNvSpPr>
          <p:nvPr>
            <p:ph type="dt" sz="half" idx="10"/>
          </p:nvPr>
        </p:nvSpPr>
        <p:spPr/>
        <p:txBody>
          <a:bodyPr/>
          <a:lstStyle/>
          <a:p>
            <a:fld id="{FD5DB695-0335-4FD8-A78C-AE8EBD2BA7D0}" type="datetimeFigureOut">
              <a:rPr lang="en-US" smtClean="0">
                <a:solidFill>
                  <a:srgbClr val="E9E5DC"/>
                </a:solidFill>
              </a:rPr>
              <a:pPr/>
              <a:t>12/7/2017</a:t>
            </a:fld>
            <a:endParaRPr lang="en-US">
              <a:solidFill>
                <a:srgbClr val="E9E5DC"/>
              </a:solidFill>
            </a:endParaRPr>
          </a:p>
        </p:txBody>
      </p:sp>
      <p:sp>
        <p:nvSpPr>
          <p:cNvPr id="4" name="Footer Placeholder 3"/>
          <p:cNvSpPr>
            <a:spLocks noGrp="1"/>
          </p:cNvSpPr>
          <p:nvPr>
            <p:ph type="ftr" sz="quarter" idx="11"/>
          </p:nvPr>
        </p:nvSpPr>
        <p:spPr/>
        <p:txBody>
          <a:bodyPr/>
          <a:lstStyle/>
          <a:p>
            <a:endParaRPr lang="en-US">
              <a:solidFill>
                <a:srgbClr val="E9E5DC"/>
              </a:solidFill>
            </a:endParaRPr>
          </a:p>
        </p:txBody>
      </p:sp>
      <p:sp>
        <p:nvSpPr>
          <p:cNvPr id="5" name="Slide Number Placeholder 4"/>
          <p:cNvSpPr>
            <a:spLocks noGrp="1"/>
          </p:cNvSpPr>
          <p:nvPr>
            <p:ph type="sldNum" sz="quarter" idx="12"/>
          </p:nvPr>
        </p:nvSpPr>
        <p:spPr/>
        <p:txBody>
          <a:bodyPr/>
          <a:lstStyle/>
          <a:p>
            <a:fld id="{ED7A5F6D-6F56-45C6-8591-66B234FC1232}" type="slidenum">
              <a:rPr lang="en-US" smtClean="0">
                <a:solidFill>
                  <a:srgbClr val="E9E5DC"/>
                </a:solidFill>
              </a:rPr>
              <a:pPr/>
              <a:t>‹#›</a:t>
            </a:fld>
            <a:endParaRPr lang="en-US">
              <a:solidFill>
                <a:srgbClr val="E9E5DC"/>
              </a:solidFill>
            </a:endParaRPr>
          </a:p>
        </p:txBody>
      </p:sp>
    </p:spTree>
    <p:extLst>
      <p:ext uri="{BB962C8B-B14F-4D97-AF65-F5344CB8AC3E}">
        <p14:creationId xmlns:p14="http://schemas.microsoft.com/office/powerpoint/2010/main" val="3593326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9B8E2EA-4B89-4281-BBEF-7CD031D4ED69}" type="datetime1">
              <a:rPr lang="en-US" smtClean="0"/>
              <a:t>12/7/2017</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5DB695-0335-4FD8-A78C-AE8EBD2BA7D0}" type="datetimeFigureOut">
              <a:rPr lang="en-US" smtClean="0">
                <a:solidFill>
                  <a:srgbClr val="E9E5DC"/>
                </a:solidFill>
              </a:rPr>
              <a:pPr/>
              <a:t>12/7/2017</a:t>
            </a:fld>
            <a:endParaRPr lang="en-US">
              <a:solidFill>
                <a:srgbClr val="E9E5DC"/>
              </a:solidFill>
            </a:endParaRPr>
          </a:p>
        </p:txBody>
      </p:sp>
      <p:sp>
        <p:nvSpPr>
          <p:cNvPr id="3" name="Footer Placeholder 2"/>
          <p:cNvSpPr>
            <a:spLocks noGrp="1"/>
          </p:cNvSpPr>
          <p:nvPr>
            <p:ph type="ftr" sz="quarter" idx="11"/>
          </p:nvPr>
        </p:nvSpPr>
        <p:spPr/>
        <p:txBody>
          <a:bodyPr/>
          <a:lstStyle/>
          <a:p>
            <a:endParaRPr lang="en-US">
              <a:solidFill>
                <a:srgbClr val="E9E5DC"/>
              </a:solidFill>
            </a:endParaRPr>
          </a:p>
        </p:txBody>
      </p:sp>
      <p:sp>
        <p:nvSpPr>
          <p:cNvPr id="4" name="Slide Number Placeholder 3"/>
          <p:cNvSpPr>
            <a:spLocks noGrp="1"/>
          </p:cNvSpPr>
          <p:nvPr>
            <p:ph type="sldNum" sz="quarter" idx="12"/>
          </p:nvPr>
        </p:nvSpPr>
        <p:spPr/>
        <p:txBody>
          <a:bodyPr/>
          <a:lstStyle/>
          <a:p>
            <a:fld id="{ED7A5F6D-6F56-45C6-8591-66B234FC1232}" type="slidenum">
              <a:rPr lang="en-US" smtClean="0">
                <a:solidFill>
                  <a:srgbClr val="E9E5DC"/>
                </a:solidFill>
              </a:rPr>
              <a:pPr/>
              <a:t>‹#›</a:t>
            </a:fld>
            <a:endParaRPr lang="en-US">
              <a:solidFill>
                <a:srgbClr val="E9E5DC"/>
              </a:solidFill>
            </a:endParaRPr>
          </a:p>
        </p:txBody>
      </p:sp>
    </p:spTree>
    <p:extLst>
      <p:ext uri="{BB962C8B-B14F-4D97-AF65-F5344CB8AC3E}">
        <p14:creationId xmlns:p14="http://schemas.microsoft.com/office/powerpoint/2010/main" val="10371802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p:spPr>
        <p:txBody>
          <a:bodyPr anchor="ctr"/>
          <a:lstStyle>
            <a:lvl1pPr algn="l" eaLnBrk="1" latinLnBrk="0" hangingPunct="1">
              <a:buNone/>
              <a:defRPr kumimoji="0" sz="3600" b="0"/>
            </a:lvl1pPr>
            <a:extLst/>
          </a:lstStyle>
          <a:p>
            <a:pPr eaLnBrk="1" latinLnBrk="1" hangingPunct="1"/>
            <a:r>
              <a:rPr lang="en-US"/>
              <a:t>Click to edit Master title style</a:t>
            </a:r>
            <a:endParaRPr/>
          </a:p>
        </p:txBody>
      </p:sp>
      <p:sp>
        <p:nvSpPr>
          <p:cNvPr id="3" name="Text Placeholder 2"/>
          <p:cNvSpPr>
            <a:spLocks noGrp="1"/>
          </p:cNvSpPr>
          <p:nvPr>
            <p:ph type="body" idx="1"/>
          </p:nvPr>
        </p:nvSpPr>
        <p:spPr>
          <a:xfrm>
            <a:off x="914400" y="1435100"/>
            <a:ext cx="3352800" cy="4572000"/>
          </a:xfrm>
        </p:spPr>
        <p:txBody>
          <a:bodyPr/>
          <a:lstStyle>
            <a:lvl1pPr marL="54864" indent="0" eaLnBrk="1" latinLnBrk="0" hangingPunct="1">
              <a:buNone/>
              <a:defRPr kumimoji="0" sz="1800"/>
            </a:lvl1pPr>
            <a:lvl2pPr eaLnBrk="1" latinLnBrk="0" hangingPunct="1">
              <a:buNone/>
              <a:defRPr kumimoji="0" sz="1200"/>
            </a:lvl2pPr>
            <a:lvl3pPr eaLnBrk="1" latinLnBrk="0" hangingPunct="1">
              <a:buNone/>
              <a:defRPr kumimoji="0" sz="1000"/>
            </a:lvl3pPr>
            <a:lvl4pPr eaLnBrk="1" latinLnBrk="0" hangingPunct="1">
              <a:buNone/>
              <a:defRPr kumimoji="0" sz="900"/>
            </a:lvl4pPr>
            <a:lvl5pPr eaLnBrk="1" latinLnBrk="0" hangingPunct="1">
              <a:buNone/>
              <a:defRPr kumimoji="0" sz="900"/>
            </a:lvl5pPr>
            <a:extLst/>
          </a:lstStyle>
          <a:p>
            <a:pPr lvl="0" eaLnBrk="1" latinLnBrk="1" hangingPunct="1"/>
            <a:r>
              <a:rPr lang="en-US"/>
              <a:t>Click to edit Master text styles</a:t>
            </a:r>
          </a:p>
        </p:txBody>
      </p:sp>
      <p:sp>
        <p:nvSpPr>
          <p:cNvPr id="4" name="Content Placeholder 3"/>
          <p:cNvSpPr>
            <a:spLocks noGrp="1"/>
          </p:cNvSpPr>
          <p:nvPr>
            <p:ph sz="half" idx="2"/>
          </p:nvPr>
        </p:nvSpPr>
        <p:spPr>
          <a:xfrm>
            <a:off x="4572000" y="1435100"/>
            <a:ext cx="7315200" cy="4572000"/>
          </a:xfrm>
        </p:spPr>
        <p:txBody>
          <a:bodyPr/>
          <a:lstStyle>
            <a:lvl1pPr eaLnBrk="1" latinLnBrk="0" hangingPunct="1">
              <a:defRPr kumimoji="0" sz="3200"/>
            </a:lvl1pPr>
            <a:lvl2pPr eaLnBrk="1" latinLnBrk="0" hangingPunct="1">
              <a:defRPr kumimoji="0" sz="2800"/>
            </a:lvl2pPr>
            <a:lvl3pPr eaLnBrk="1" latinLnBrk="0" hangingPunct="1">
              <a:defRPr kumimoji="0" sz="2400"/>
            </a:lvl3pPr>
            <a:lvl4pPr eaLnBrk="1" latinLnBrk="0" hangingPunct="1">
              <a:defRPr kumimoji="0" sz="2000"/>
            </a:lvl4pPr>
            <a:lvl5pPr eaLnBrk="1" latinLnBrk="0" hangingPunct="1">
              <a:defRPr kumimoji="0" sz="2000"/>
            </a:lvl5pPr>
            <a:extLst/>
          </a:lstStyle>
          <a:p>
            <a:pPr lvl="0" eaLnBrk="1" latinLnBrk="1" hangingPunct="1"/>
            <a:r>
              <a:rPr lang="en-US"/>
              <a:t>Click to edit Master text styles</a:t>
            </a:r>
          </a:p>
          <a:p>
            <a:pPr lvl="1" eaLnBrk="1" latinLnBrk="1" hangingPunct="1"/>
            <a:r>
              <a:rPr lang="en-US"/>
              <a:t>Second level</a:t>
            </a:r>
          </a:p>
          <a:p>
            <a:pPr lvl="2" eaLnBrk="1" latinLnBrk="1" hangingPunct="1"/>
            <a:r>
              <a:rPr lang="en-US"/>
              <a:t>Third level</a:t>
            </a:r>
          </a:p>
          <a:p>
            <a:pPr lvl="3" eaLnBrk="1" latinLnBrk="1" hangingPunct="1"/>
            <a:r>
              <a:rPr lang="en-US"/>
              <a:t>Fourth level</a:t>
            </a:r>
          </a:p>
          <a:p>
            <a:pPr lvl="4" eaLnBrk="1" latinLnBrk="1" hangingPunct="1"/>
            <a:r>
              <a:rPr lang="en-US"/>
              <a:t>Fifth level</a:t>
            </a:r>
            <a:endParaRPr/>
          </a:p>
        </p:txBody>
      </p:sp>
      <p:sp>
        <p:nvSpPr>
          <p:cNvPr id="5" name="Date Placeholder 4"/>
          <p:cNvSpPr>
            <a:spLocks noGrp="1"/>
          </p:cNvSpPr>
          <p:nvPr>
            <p:ph type="dt" sz="half" idx="10"/>
          </p:nvPr>
        </p:nvSpPr>
        <p:spPr/>
        <p:txBody>
          <a:bodyPr/>
          <a:lstStyle/>
          <a:p>
            <a:fld id="{FD5DB695-0335-4FD8-A78C-AE8EBD2BA7D0}" type="datetimeFigureOut">
              <a:rPr lang="en-US" smtClean="0">
                <a:solidFill>
                  <a:srgbClr val="E9E5DC"/>
                </a:solidFill>
              </a:rPr>
              <a:pPr/>
              <a:t>12/7/2017</a:t>
            </a:fld>
            <a:endParaRPr lang="en-US">
              <a:solidFill>
                <a:srgbClr val="E9E5DC"/>
              </a:solidFill>
            </a:endParaRPr>
          </a:p>
        </p:txBody>
      </p:sp>
      <p:sp>
        <p:nvSpPr>
          <p:cNvPr id="6" name="Footer Placeholder 5"/>
          <p:cNvSpPr>
            <a:spLocks noGrp="1"/>
          </p:cNvSpPr>
          <p:nvPr>
            <p:ph type="ftr" sz="quarter" idx="11"/>
          </p:nvPr>
        </p:nvSpPr>
        <p:spPr/>
        <p:txBody>
          <a:bodyPr/>
          <a:lstStyle/>
          <a:p>
            <a:endParaRPr lang="en-US">
              <a:solidFill>
                <a:srgbClr val="E9E5DC"/>
              </a:solidFill>
            </a:endParaRPr>
          </a:p>
        </p:txBody>
      </p:sp>
      <p:sp>
        <p:nvSpPr>
          <p:cNvPr id="7" name="Slide Number Placeholder 6"/>
          <p:cNvSpPr>
            <a:spLocks noGrp="1"/>
          </p:cNvSpPr>
          <p:nvPr>
            <p:ph type="sldNum" sz="quarter" idx="12"/>
          </p:nvPr>
        </p:nvSpPr>
        <p:spPr/>
        <p:txBody>
          <a:bodyPr/>
          <a:lstStyle/>
          <a:p>
            <a:fld id="{ED7A5F6D-6F56-45C6-8591-66B234FC1232}" type="slidenum">
              <a:rPr lang="en-US" smtClean="0">
                <a:solidFill>
                  <a:srgbClr val="E9E5DC"/>
                </a:solidFill>
              </a:rPr>
              <a:pPr/>
              <a:t>‹#›</a:t>
            </a:fld>
            <a:endParaRPr lang="en-US">
              <a:solidFill>
                <a:srgbClr val="E9E5DC"/>
              </a:solidFill>
            </a:endParaRPr>
          </a:p>
        </p:txBody>
      </p:sp>
    </p:spTree>
    <p:extLst>
      <p:ext uri="{BB962C8B-B14F-4D97-AF65-F5344CB8AC3E}">
        <p14:creationId xmlns:p14="http://schemas.microsoft.com/office/powerpoint/2010/main" val="2418283517"/>
      </p:ext>
    </p:extLst>
  </p:cSld>
  <p:clrMapOvr>
    <a:overrideClrMapping bg1="dk1" tx1="lt1" bg2="dk2" tx2="lt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490709" y="0"/>
            <a:ext cx="1170432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cxnSp>
        <p:nvCxnSpPr>
          <p:cNvPr id="9" name="Straight Connector 8"/>
          <p:cNvCxnSpPr/>
          <p:nvPr/>
        </p:nvCxnSpPr>
        <p:spPr>
          <a:xfrm flipV="1">
            <a:off x="484260" y="1885028"/>
            <a:ext cx="1171016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17"/>
          <p:cNvGrpSpPr/>
          <p:nvPr/>
        </p:nvGrpSpPr>
        <p:grpSpPr>
          <a:xfrm rot="5400000">
            <a:off x="11374903" y="1197789"/>
            <a:ext cx="132763" cy="171288"/>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1219200" y="228600"/>
            <a:ext cx="9144000" cy="914400"/>
          </a:xfrm>
        </p:spPr>
        <p:txBody>
          <a:bodyPr anchor="b"/>
          <a:lstStyle>
            <a:lvl1pPr algn="l" eaLnBrk="1" latinLnBrk="0" hangingPunct="1">
              <a:buNone/>
              <a:defRPr kumimoji="0" sz="2100" b="0"/>
            </a:lvl1pPr>
            <a:extLst/>
          </a:lstStyle>
          <a:p>
            <a:pPr eaLnBrk="1" latinLnBrk="1" hangingPunct="1"/>
            <a:r>
              <a:rPr lang="en-US"/>
              <a:t>Click to edit Master title style</a:t>
            </a:r>
            <a:endParaRPr/>
          </a:p>
        </p:txBody>
      </p:sp>
      <p:sp>
        <p:nvSpPr>
          <p:cNvPr id="3" name="Picture Placeholder 2"/>
          <p:cNvSpPr>
            <a:spLocks noGrp="1"/>
          </p:cNvSpPr>
          <p:nvPr>
            <p:ph type="pic" idx="1"/>
          </p:nvPr>
        </p:nvSpPr>
        <p:spPr>
          <a:xfrm>
            <a:off x="488949" y="1905000"/>
            <a:ext cx="11704320" cy="4960144"/>
          </a:xfrm>
        </p:spPr>
        <p:txBody>
          <a:bodyPr/>
          <a:lstStyle>
            <a:lvl1pPr eaLnBrk="1" latinLnBrk="0" hangingPunct="1">
              <a:buNone/>
              <a:defRPr kumimoji="0" sz="3200"/>
            </a:lvl1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219200" y="1150144"/>
            <a:ext cx="9144000" cy="685800"/>
          </a:xfrm>
        </p:spPr>
        <p:txBody>
          <a:bodyPr/>
          <a:lstStyle>
            <a:lvl1pPr marL="27432" indent="0" eaLnBrk="1" latinLnBrk="0" hangingPunct="1">
              <a:spcBef>
                <a:spcPts val="0"/>
              </a:spcBef>
              <a:buNone/>
              <a:defRPr kumimoji="0" sz="1400">
                <a:solidFill>
                  <a:srgbClr val="FFFFFF"/>
                </a:solidFill>
              </a:defRPr>
            </a:lvl1pPr>
            <a:lvl2pPr eaLnBrk="1" latinLnBrk="0" hangingPunct="1">
              <a:defRPr kumimoji="0" sz="1200"/>
            </a:lvl2pPr>
            <a:lvl3pPr eaLnBrk="1" latinLnBrk="0" hangingPunct="1">
              <a:defRPr kumimoji="0" sz="1000"/>
            </a:lvl3pPr>
            <a:lvl4pPr eaLnBrk="1" latinLnBrk="0" hangingPunct="1">
              <a:defRPr kumimoji="0" sz="900"/>
            </a:lvl4pPr>
            <a:lvl5pPr eaLnBrk="1" latinLnBrk="0" hangingPunct="1">
              <a:defRPr kumimoji="0" sz="900"/>
            </a:lvl5pPr>
            <a:extLst/>
          </a:lstStyle>
          <a:p>
            <a:pPr lvl="0" eaLnBrk="1" latinLnBrk="1" hangingPunct="1"/>
            <a:r>
              <a:rPr lang="en-US"/>
              <a:t>Click to edit Master text styles</a:t>
            </a:r>
          </a:p>
        </p:txBody>
      </p:sp>
      <p:grpSp>
        <p:nvGrpSpPr>
          <p:cNvPr id="14" name="Group 17"/>
          <p:cNvGrpSpPr/>
          <p:nvPr/>
        </p:nvGrpSpPr>
        <p:grpSpPr>
          <a:xfrm rot="5400000">
            <a:off x="11578103" y="1350189"/>
            <a:ext cx="132763" cy="171288"/>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11115579" y="1453352"/>
            <a:ext cx="132763" cy="171288"/>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p:txBody>
          <a:bodyPr/>
          <a:lstStyle/>
          <a:p>
            <a:fld id="{FD5DB695-0335-4FD8-A78C-AE8EBD2BA7D0}" type="datetimeFigureOut">
              <a:rPr lang="en-US" smtClean="0">
                <a:solidFill>
                  <a:srgbClr val="E9E5DC"/>
                </a:solidFill>
              </a:rPr>
              <a:pPr/>
              <a:t>12/7/2017</a:t>
            </a:fld>
            <a:endParaRPr lang="en-US">
              <a:solidFill>
                <a:srgbClr val="E9E5DC"/>
              </a:solidFill>
            </a:endParaRPr>
          </a:p>
        </p:txBody>
      </p:sp>
      <p:sp>
        <p:nvSpPr>
          <p:cNvPr id="6" name="Footer Placeholder 5"/>
          <p:cNvSpPr>
            <a:spLocks noGrp="1"/>
          </p:cNvSpPr>
          <p:nvPr>
            <p:ph type="ftr" sz="quarter" idx="11"/>
          </p:nvPr>
        </p:nvSpPr>
        <p:spPr/>
        <p:txBody>
          <a:bodyPr/>
          <a:lstStyle/>
          <a:p>
            <a:endParaRPr lang="en-US">
              <a:solidFill>
                <a:srgbClr val="E9E5DC"/>
              </a:solidFill>
            </a:endParaRPr>
          </a:p>
        </p:txBody>
      </p:sp>
      <p:sp>
        <p:nvSpPr>
          <p:cNvPr id="7" name="Slide Number Placeholder 6"/>
          <p:cNvSpPr>
            <a:spLocks noGrp="1"/>
          </p:cNvSpPr>
          <p:nvPr>
            <p:ph type="sldNum" sz="quarter" idx="12"/>
          </p:nvPr>
        </p:nvSpPr>
        <p:spPr/>
        <p:txBody>
          <a:bodyPr/>
          <a:lstStyle/>
          <a:p>
            <a:fld id="{ED7A5F6D-6F56-45C6-8591-66B234FC1232}" type="slidenum">
              <a:rPr lang="en-US" smtClean="0">
                <a:solidFill>
                  <a:srgbClr val="E9E5DC"/>
                </a:solidFill>
              </a:rPr>
              <a:pPr/>
              <a:t>‹#›</a:t>
            </a:fld>
            <a:endParaRPr lang="en-US">
              <a:solidFill>
                <a:srgbClr val="E9E5DC"/>
              </a:solidFill>
            </a:endParaRPr>
          </a:p>
        </p:txBody>
      </p:sp>
    </p:spTree>
    <p:extLst>
      <p:ext uri="{BB962C8B-B14F-4D97-AF65-F5344CB8AC3E}">
        <p14:creationId xmlns:p14="http://schemas.microsoft.com/office/powerpoint/2010/main" val="3506042434"/>
      </p:ext>
    </p:extLst>
  </p:cSld>
  <p:clrMapOvr>
    <a:overrideClrMapping bg1="dk1" tx1="lt1" bg2="dk2" tx2="lt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n-US" dirty="0">
              <a:solidFill>
                <a:srgbClr val="E9E5DC"/>
              </a:solidFill>
            </a:endParaRPr>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dirty="0">
              <a:solidFill>
                <a:srgbClr val="E9E5DC"/>
              </a:solidFill>
            </a:endParaRPr>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FB9BF000-C2B0-4587-88F4-3027D1009C35}" type="slidenum">
              <a:rPr lang="en-US">
                <a:solidFill>
                  <a:srgbClr val="E9E5DC"/>
                </a:solidFill>
              </a:rPr>
              <a:pPr/>
              <a:t>‹#›</a:t>
            </a:fld>
            <a:endParaRPr lang="en-US" dirty="0">
              <a:solidFill>
                <a:srgbClr val="E9E5DC"/>
              </a:solidFill>
            </a:endParaRPr>
          </a:p>
        </p:txBody>
      </p:sp>
    </p:spTree>
    <p:extLst>
      <p:ext uri="{BB962C8B-B14F-4D97-AF65-F5344CB8AC3E}">
        <p14:creationId xmlns:p14="http://schemas.microsoft.com/office/powerpoint/2010/main" val="13364263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a:defRPr/>
            </a:pPr>
            <a:endParaRPr lang="en-US" sz="1800" kern="0" dirty="0">
              <a:solidFill>
                <a:sysClr val="windowText" lastClr="000000"/>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a:defRPr/>
            </a:pPr>
            <a:endParaRPr lang="en-US" sz="1800" kern="0" dirty="0">
              <a:solidFill>
                <a:sysClr val="windowText" lastClr="000000"/>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pPr>
              <a:defRPr/>
            </a:pPr>
            <a:fld id="{751CED4C-ACB3-41B3-B354-49D716F71B85}" type="slidenum">
              <a:rPr lang="en-US" sz="1800" kern="0">
                <a:solidFill>
                  <a:sysClr val="windowText" lastClr="000000"/>
                </a:solidFill>
              </a:rPr>
              <a:pPr>
                <a:defRPr/>
              </a:pPr>
              <a:t>‹#›</a:t>
            </a:fld>
            <a:endParaRPr lang="en-US" sz="1800" kern="0" dirty="0">
              <a:solidFill>
                <a:sysClr val="windowText" lastClr="000000"/>
              </a:solidFill>
            </a:endParaRPr>
          </a:p>
        </p:txBody>
      </p:sp>
    </p:spTree>
    <p:extLst>
      <p:ext uri="{BB962C8B-B14F-4D97-AF65-F5344CB8AC3E}">
        <p14:creationId xmlns:p14="http://schemas.microsoft.com/office/powerpoint/2010/main" val="24197317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 (Logo Only)">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bwMode="auto">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bwMode="black">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bwMode="black"/>
        <p:txBody>
          <a:bodyPr/>
          <a:lstStyle/>
          <a:p>
            <a:r>
              <a:rPr lang="en-US">
                <a:solidFill>
                  <a:srgbClr val="000000"/>
                </a:solidFill>
              </a:rPr>
              <a:t>12/6/2017</a:t>
            </a:r>
            <a:endParaRPr lang="en-US" dirty="0">
              <a:solidFill>
                <a:srgbClr val="000000"/>
              </a:solidFill>
            </a:endParaRPr>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806629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Slide (Logo Only)">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sp>
        <p:nvSpPr>
          <p:cNvPr id="3" name="Rectangle 2"/>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bwMode="black">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pic>
        <p:nvPicPr>
          <p:cNvPr id="13" name="Picture 12" descr="Minnesota IT Services logo"/>
          <p:cNvPicPr>
            <a:picLocks noChangeAspect="1"/>
          </p:cNvPicPr>
          <p:nvPr userDrawn="1"/>
        </p:nvPicPr>
        <p:blipFill rotWithShape="1">
          <a:blip r:embed="rId2" cstate="print">
            <a:extLst>
              <a:ext uri="{28A0092B-C50C-407E-A947-70E740481C1C}">
                <a14:useLocalDpi xmlns:a14="http://schemas.microsoft.com/office/drawing/2010/main" val="0"/>
              </a:ext>
            </a:extLst>
          </a:blip>
          <a:srcRect r="5921"/>
          <a:stretch/>
        </p:blipFill>
        <p:spPr>
          <a:xfrm>
            <a:off x="3247393" y="1115499"/>
            <a:ext cx="5697215" cy="2543437"/>
          </a:xfrm>
          <a:prstGeom prst="rect">
            <a:avLst/>
          </a:prstGeom>
        </p:spPr>
      </p:pic>
      <p:sp>
        <p:nvSpPr>
          <p:cNvPr id="18" name="Date Placeholder 17"/>
          <p:cNvSpPr>
            <a:spLocks noGrp="1"/>
          </p:cNvSpPr>
          <p:nvPr>
            <p:ph type="dt" sz="half" idx="15"/>
          </p:nvPr>
        </p:nvSpPr>
        <p:spPr bwMode="black"/>
        <p:txBody>
          <a:bodyPr/>
          <a:lstStyle/>
          <a:p>
            <a:r>
              <a:rPr lang="en-US">
                <a:solidFill>
                  <a:srgbClr val="000000"/>
                </a:solidFill>
              </a:rPr>
              <a:t>12/6/2017</a:t>
            </a:r>
            <a:endParaRPr lang="en-US" dirty="0">
              <a:solidFill>
                <a:srgbClr val="000000"/>
              </a:solidFill>
            </a:endParaRPr>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74577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bwMode="black">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pic>
        <p:nvPicPr>
          <p:cNvPr id="11" name="Picture 10" descr="Minnesota IT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806" y="5483410"/>
            <a:ext cx="3272835" cy="1374590"/>
          </a:xfrm>
          <a:prstGeom prst="rect">
            <a:avLst/>
          </a:prstGeom>
        </p:spPr>
      </p:pic>
      <p:sp>
        <p:nvSpPr>
          <p:cNvPr id="9" name="Footer Placeholder 4"/>
          <p:cNvSpPr>
            <a:spLocks noGrp="1"/>
          </p:cNvSpPr>
          <p:nvPr>
            <p:ph type="ftr" sz="quarter" idx="3"/>
          </p:nvPr>
        </p:nvSpPr>
        <p:spPr bwMode="black">
          <a:xfrm>
            <a:off x="6253560" y="6138332"/>
            <a:ext cx="5587647" cy="365125"/>
          </a:xfrm>
          <a:prstGeom prst="rect">
            <a:avLst/>
          </a:prstGeom>
        </p:spPr>
        <p:txBody>
          <a:bodyPr anchor="b"/>
          <a:lstStyle>
            <a:lvl1pPr algn="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6" name="Picture Placeholder 5"/>
          <p:cNvSpPr>
            <a:spLocks noGrp="1"/>
          </p:cNvSpPr>
          <p:nvPr>
            <p:ph type="pic" sz="quarter" idx="17"/>
          </p:nvPr>
        </p:nvSpPr>
        <p:spPr bwMode="gray">
          <a:xfrm>
            <a:off x="0" y="0"/>
            <a:ext cx="12192000" cy="3380732"/>
          </a:xfrm>
        </p:spPr>
        <p:txBody>
          <a:bodyPr/>
          <a:lstStyle/>
          <a:p>
            <a:r>
              <a:rPr lang="en-US"/>
              <a:t>Click icon to add picture</a:t>
            </a:r>
            <a:endParaRPr lang="en-US" dirty="0"/>
          </a:p>
        </p:txBody>
      </p:sp>
    </p:spTree>
    <p:extLst>
      <p:ext uri="{BB962C8B-B14F-4D97-AF65-F5344CB8AC3E}">
        <p14:creationId xmlns:p14="http://schemas.microsoft.com/office/powerpoint/2010/main" val="41031451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Agenda">
    <p:bg bwMode="auto">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chemeClr val="accent1"/>
          </a:solidFill>
        </p:spPr>
        <p:txBody>
          <a:bodyPr lIns="822960" rIns="822960">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bwMode="gray">
          <a:xfrm>
            <a:off x="838200" y="1335088"/>
            <a:ext cx="10515600" cy="4841875"/>
          </a:xfrm>
        </p:spPr>
        <p:txBody>
          <a:bodyPr/>
          <a:lstStyle/>
          <a:p>
            <a:r>
              <a:rPr lang="en-US"/>
              <a:t>Click icon to add table</a:t>
            </a:r>
          </a:p>
        </p:txBody>
      </p:sp>
      <p:sp>
        <p:nvSpPr>
          <p:cNvPr id="4" name="Date Placeholder 3"/>
          <p:cNvSpPr>
            <a:spLocks noGrp="1"/>
          </p:cNvSpPr>
          <p:nvPr>
            <p:ph type="dt" sz="half" idx="10"/>
          </p:nvPr>
        </p:nvSpPr>
        <p:spPr bwMode="black"/>
        <p:txBody>
          <a:bodyPr/>
          <a:lstStyle/>
          <a:p>
            <a:r>
              <a:rPr lang="en-US">
                <a:solidFill>
                  <a:srgbClr val="000000"/>
                </a:solidFill>
              </a:rPr>
              <a:t>12/6/2017</a:t>
            </a:r>
            <a:endParaRPr lang="en-US" dirty="0">
              <a:solidFill>
                <a:srgbClr val="000000"/>
              </a:solidFill>
            </a:endParaRP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3583578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an_Background">
    <p:bg bwMode="auto">
      <p:bgPr>
        <a:gradFill flip="none" rotWithShape="1">
          <a:gsLst>
            <a:gs pos="100000">
              <a:schemeClr val="bg2"/>
            </a:gs>
            <a:gs pos="0">
              <a:srgbClr val="0D0D0D"/>
            </a:gs>
            <a:gs pos="80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chemeClr val="bg2"/>
          </a:solidFill>
        </p:spPr>
        <p:txBody>
          <a:bodyPr lIns="822960" rIns="822960">
            <a:normAutofit/>
          </a:bodyPr>
          <a:lstStyle>
            <a:lvl1pPr algn="r">
              <a:defRPr sz="3600" baseline="0">
                <a:solidFill>
                  <a:srgbClr val="003865"/>
                </a:solidFill>
              </a:defRPr>
            </a:lvl1pPr>
          </a:lstStyle>
          <a:p>
            <a:r>
              <a:rPr lang="en-US" dirty="0"/>
              <a:t>Sean – Black Background</a:t>
            </a:r>
          </a:p>
        </p:txBody>
      </p:sp>
      <p:sp>
        <p:nvSpPr>
          <p:cNvPr id="4" name="Date Placeholder 3"/>
          <p:cNvSpPr>
            <a:spLocks noGrp="1"/>
          </p:cNvSpPr>
          <p:nvPr>
            <p:ph type="dt" sz="half" idx="10"/>
          </p:nvPr>
        </p:nvSpPr>
        <p:spPr bwMode="black"/>
        <p:txBody>
          <a:bodyPr/>
          <a:lstStyle/>
          <a:p>
            <a:r>
              <a:rPr lang="en-US">
                <a:solidFill>
                  <a:srgbClr val="000000"/>
                </a:solidFill>
              </a:rPr>
              <a:t>12/6/2017</a:t>
            </a:r>
            <a:endParaRPr lang="en-US" dirty="0">
              <a:solidFill>
                <a:srgbClr val="000000"/>
              </a:solidFill>
            </a:endParaRP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66656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p>
            <a:fld id="{58590A64-B99D-4826-A0A2-1883B5FE8AB5}" type="datetime1">
              <a:rPr lang="en-US" smtClean="0"/>
              <a:t>12/7/2017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ean_Blue_Title_Black_Background">
    <p:bg bwMode="auto">
      <p:bgPr>
        <a:gradFill flip="none" rotWithShape="1">
          <a:gsLst>
            <a:gs pos="100000">
              <a:srgbClr val="003865"/>
            </a:gs>
            <a:gs pos="0">
              <a:srgbClr val="0D0D0D"/>
            </a:gs>
            <a:gs pos="80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rgbClr val="003865"/>
          </a:solidFill>
        </p:spPr>
        <p:txBody>
          <a:bodyPr lIns="822960" rIns="822960">
            <a:normAutofit/>
          </a:bodyPr>
          <a:lstStyle>
            <a:lvl1pPr algn="r">
              <a:defRPr sz="3600" baseline="0">
                <a:solidFill>
                  <a:schemeClr val="bg1"/>
                </a:solidFill>
              </a:defRPr>
            </a:lvl1pPr>
          </a:lstStyle>
          <a:p>
            <a:r>
              <a:rPr lang="en-US" dirty="0"/>
              <a:t>Sean – Blue Title &amp; Black Background</a:t>
            </a:r>
          </a:p>
        </p:txBody>
      </p:sp>
      <p:sp>
        <p:nvSpPr>
          <p:cNvPr id="4" name="Date Placeholder 3"/>
          <p:cNvSpPr>
            <a:spLocks noGrp="1"/>
          </p:cNvSpPr>
          <p:nvPr>
            <p:ph type="dt" sz="half" idx="10"/>
          </p:nvPr>
        </p:nvSpPr>
        <p:spPr bwMode="black"/>
        <p:txBody>
          <a:bodyPr/>
          <a:lstStyle>
            <a:lvl1pPr>
              <a:defRPr>
                <a:solidFill>
                  <a:schemeClr val="bg1"/>
                </a:solidFill>
              </a:defRPr>
            </a:lvl1pPr>
          </a:lstStyle>
          <a:p>
            <a:r>
              <a:rPr lang="en-US" dirty="0">
                <a:solidFill>
                  <a:srgbClr val="FFFFFF"/>
                </a:solidFill>
              </a:rPr>
              <a:t>12/6/2017</a:t>
            </a: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bg1"/>
                </a:solidFill>
              </a:defRPr>
            </a:lvl1pPr>
          </a:lstStyle>
          <a:p>
            <a:r>
              <a:rPr lang="en-US" dirty="0">
                <a:solidFill>
                  <a:srgbClr val="FFFFFF"/>
                </a:solidFill>
              </a:rPr>
              <a:t>MN.IT Services @ DNR | MN DNR Geospatial Water Resources Team</a:t>
            </a:r>
          </a:p>
        </p:txBody>
      </p:sp>
      <p:sp>
        <p:nvSpPr>
          <p:cNvPr id="6" name="Slide Number Placeholder 5"/>
          <p:cNvSpPr>
            <a:spLocks noGrp="1"/>
          </p:cNvSpPr>
          <p:nvPr>
            <p:ph type="sldNum" sz="quarter" idx="12"/>
          </p:nvPr>
        </p:nvSpPr>
        <p:spPr bwMode="black"/>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6733798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bwMode="black">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sp>
        <p:nvSpPr>
          <p:cNvPr id="11" name="Picture Placeholder 2"/>
          <p:cNvSpPr>
            <a:spLocks noGrp="1"/>
          </p:cNvSpPr>
          <p:nvPr>
            <p:ph type="pic" sz="quarter" idx="13" hasCustomPrompt="1"/>
          </p:nvPr>
        </p:nvSpPr>
        <p:spPr bwMode="gray">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bwMode="black"/>
        <p:txBody>
          <a:bodyPr/>
          <a:lstStyle/>
          <a:p>
            <a:r>
              <a:rPr lang="en-US">
                <a:solidFill>
                  <a:srgbClr val="000000"/>
                </a:solidFill>
              </a:rPr>
              <a:t>12/6/2017</a:t>
            </a:r>
            <a:endParaRPr lang="en-US" dirty="0">
              <a:solidFill>
                <a:srgbClr val="000000"/>
              </a:solidFill>
            </a:endParaRPr>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pic>
        <p:nvPicPr>
          <p:cNvPr id="10" name="Picture 9" descr="Minnesota IT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0083" y="212036"/>
            <a:ext cx="3272835" cy="1374590"/>
          </a:xfrm>
          <a:prstGeom prst="rect">
            <a:avLst/>
          </a:prstGeom>
        </p:spPr>
      </p:pic>
    </p:spTree>
    <p:extLst>
      <p:ext uri="{BB962C8B-B14F-4D97-AF65-F5344CB8AC3E}">
        <p14:creationId xmlns:p14="http://schemas.microsoft.com/office/powerpoint/2010/main" val="100342634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White)">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0"/>
            <a:ext cx="12192000" cy="859536"/>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bwMode="black"/>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bwMode="black"/>
        <p:txBody>
          <a:bodyPr/>
          <a:lstStyle>
            <a:lvl1pPr>
              <a:defRPr sz="1000"/>
            </a:lvl1pPr>
          </a:lstStyle>
          <a:p>
            <a:r>
              <a:rPr lang="en-US" dirty="0">
                <a:solidFill>
                  <a:srgbClr val="000000"/>
                </a:solidFill>
              </a:rPr>
              <a:t>12/6/2017</a:t>
            </a:r>
          </a:p>
        </p:txBody>
      </p:sp>
      <p:sp>
        <p:nvSpPr>
          <p:cNvPr id="1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000">
                <a:solidFill>
                  <a:schemeClr val="tx2"/>
                </a:solidFill>
              </a:defRPr>
            </a:lvl1pPr>
          </a:lstStyle>
          <a:p>
            <a:r>
              <a:rPr lang="en-US" dirty="0">
                <a:solidFill>
                  <a:srgbClr val="000000"/>
                </a:solidFill>
              </a:rPr>
              <a:t>MN.IT Services @ DNR | MN DNR Geospatial Water Resources Team</a:t>
            </a:r>
          </a:p>
        </p:txBody>
      </p:sp>
      <p:sp>
        <p:nvSpPr>
          <p:cNvPr id="6" name="Slide Number Placeholder 5"/>
          <p:cNvSpPr>
            <a:spLocks noGrp="1"/>
          </p:cNvSpPr>
          <p:nvPr>
            <p:ph type="sldNum" sz="quarter" idx="12"/>
          </p:nvPr>
        </p:nvSpPr>
        <p:spPr bwMode="black"/>
        <p:txBody>
          <a:bodyPr/>
          <a:lstStyle>
            <a:lvl1pPr>
              <a:defRPr sz="1100"/>
            </a:lvl1pPr>
          </a:lstStyle>
          <a:p>
            <a:fld id="{48F63A3B-78C7-47BE-AE5E-E10140E04643}" type="slidenum">
              <a:rPr lang="en-US" smtClean="0">
                <a:solidFill>
                  <a:srgbClr val="000000"/>
                </a:solidFill>
              </a:rPr>
              <a:pPr/>
              <a:t>‹#›</a:t>
            </a:fld>
            <a:endParaRPr lang="en-US" dirty="0">
              <a:solidFill>
                <a:srgbClr val="000000"/>
              </a:solidFill>
            </a:endParaRPr>
          </a:p>
        </p:txBody>
      </p:sp>
      <p:sp>
        <p:nvSpPr>
          <p:cNvPr id="8" name="Rectangle 7"/>
          <p:cNvSpPr/>
          <p:nvPr userDrawn="1"/>
        </p:nvSpPr>
        <p:spPr bwMode="auto">
          <a:xfrm>
            <a:off x="0" y="859536"/>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798240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bwMode="black"/>
        <p:txBody>
          <a:bodyPr/>
          <a:lstStyle/>
          <a:p>
            <a:r>
              <a:rPr lang="en-US">
                <a:solidFill>
                  <a:srgbClr val="000000"/>
                </a:solidFill>
              </a:rPr>
              <a:t>12/6/2017</a:t>
            </a:r>
            <a:endParaRPr lang="en-US" dirty="0">
              <a:solidFill>
                <a:srgbClr val="000000"/>
              </a:solidFill>
            </a:endParaRP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10" name="Rectangle 9"/>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8BE21"/>
              </a:solidFill>
            </a:endParaRPr>
          </a:p>
        </p:txBody>
      </p:sp>
    </p:spTree>
    <p:extLst>
      <p:ext uri="{BB962C8B-B14F-4D97-AF65-F5344CB8AC3E}">
        <p14:creationId xmlns:p14="http://schemas.microsoft.com/office/powerpoint/2010/main" val="38860330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1_Title and Content (Boxed)">
    <p:bg bwMode="auto">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bwMode="auto">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bwMode="black"/>
        <p:txBody>
          <a:bodyPr/>
          <a:lstStyle/>
          <a:p>
            <a:r>
              <a:rPr lang="en-US">
                <a:solidFill>
                  <a:srgbClr val="000000"/>
                </a:solidFill>
              </a:rPr>
              <a:t>12/6/2017</a:t>
            </a:r>
            <a:endParaRPr lang="en-US" dirty="0">
              <a:solidFill>
                <a:srgbClr val="000000"/>
              </a:solidFill>
            </a:endParaRP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126553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bwMode="black"/>
        <p:txBody>
          <a:bodyPr/>
          <a:lstStyle/>
          <a:p>
            <a:r>
              <a:rPr lang="en-US">
                <a:solidFill>
                  <a:srgbClr val="000000"/>
                </a:solidFill>
              </a:rPr>
              <a:t>12/6/2017</a:t>
            </a:r>
            <a:endParaRPr lang="en-US" dirty="0">
              <a:solidFill>
                <a:srgbClr val="000000"/>
              </a:solidFill>
            </a:endParaRP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2285553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0"/>
            <a:ext cx="12192000" cy="1219198"/>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53032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116260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bwMode="black">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bwMode="black">
          <a:xfrm>
            <a:off x="838200" y="6356350"/>
            <a:ext cx="1358590" cy="365125"/>
          </a:xfrm>
        </p:spPr>
        <p:txBody>
          <a:bodyPr/>
          <a:lstStyle/>
          <a:p>
            <a:r>
              <a:rPr lang="en-US">
                <a:solidFill>
                  <a:srgbClr val="000000"/>
                </a:solidFill>
              </a:rPr>
              <a:t>12/6/2017</a:t>
            </a:r>
            <a:endParaRPr lang="en-US" dirty="0">
              <a:solidFill>
                <a:srgbClr val="000000"/>
              </a:solidFill>
            </a:endParaRPr>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713431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r>
              <a:rPr lang="en-US">
                <a:solidFill>
                  <a:srgbClr val="FFFFFF"/>
                </a:solidFill>
              </a:rPr>
              <a:t>12/6/2017</a:t>
            </a:r>
            <a:endParaRPr lang="en-US" dirty="0">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MN.IT Services @ DNR | MN DNR Geospatial Water Resources Team</a:t>
            </a:r>
            <a:endParaRPr lang="en-US" dirty="0">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875016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5808DC4-8CD0-49C4-99EC-0090EA36A8FE}" type="datetime1">
              <a:rPr lang="en-US" smtClean="0"/>
              <a:t>12/7/2017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sz="1000" baseline="0">
                <a:solidFill>
                  <a:schemeClr val="bg1"/>
                </a:solidFill>
              </a:defRPr>
            </a:lvl1pPr>
          </a:lstStyle>
          <a:p>
            <a:r>
              <a:rPr lang="en-US" dirty="0">
                <a:solidFill>
                  <a:srgbClr val="FFFFFF"/>
                </a:solidFill>
              </a:rPr>
              <a:t>12/6/2017</a:t>
            </a: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000" baseline="0">
                <a:solidFill>
                  <a:schemeClr val="bg1"/>
                </a:solidFill>
              </a:defRPr>
            </a:lvl1pPr>
          </a:lstStyle>
          <a:p>
            <a:r>
              <a:rPr lang="en-US" dirty="0">
                <a:solidFill>
                  <a:srgbClr val="FFFFFF"/>
                </a:solidFill>
              </a:rPr>
              <a:t>MN.IT Services @ DNR | MN DNR Geospatial Water Resources Team</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sz="1100" baseline="0">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1385471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bwMode="black">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r>
              <a:rPr lang="en-US">
                <a:solidFill>
                  <a:srgbClr val="000000"/>
                </a:solidFill>
              </a:rPr>
              <a:t>12/6/2017</a:t>
            </a:r>
            <a:endParaRPr lang="en-US" dirty="0">
              <a:solidFill>
                <a:srgbClr val="000000"/>
              </a:solidFill>
            </a:endParaRP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5670237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2"/>
          <p:cNvSpPr>
            <a:spLocks noGrp="1"/>
          </p:cNvSpPr>
          <p:nvPr>
            <p:ph type="pic" sz="quarter" idx="13"/>
          </p:nvPr>
        </p:nvSpPr>
        <p:spPr bwMode="gray">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r>
              <a:rPr lang="en-US">
                <a:solidFill>
                  <a:srgbClr val="FFFFFF"/>
                </a:solidFill>
              </a:rPr>
              <a:t>12/6/2017</a:t>
            </a:r>
            <a:endParaRPr lang="en-US" dirty="0">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MN.IT Services @ DNR | MN DNR Geospatial Water Resources Team</a:t>
            </a:r>
            <a:endParaRPr lang="en-US" dirty="0">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8663695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
          <p:cNvSpPr>
            <a:spLocks noGrp="1"/>
          </p:cNvSpPr>
          <p:nvPr>
            <p:ph type="pic" sz="quarter" idx="13"/>
          </p:nvPr>
        </p:nvSpPr>
        <p:spPr bwMode="gray">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r>
              <a:rPr lang="en-US">
                <a:solidFill>
                  <a:srgbClr val="FFFFFF"/>
                </a:solidFill>
              </a:rPr>
              <a:t>12/6/2017</a:t>
            </a:r>
            <a:endParaRPr lang="en-US" dirty="0">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MN.IT Services @ DNR | MN DNR Geospatial Water Resources Team</a:t>
            </a:r>
            <a:endParaRPr lang="en-US" dirty="0">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35843112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bwMode="black">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p:cNvSpPr>
            <a:spLocks noGrp="1"/>
          </p:cNvSpPr>
          <p:nvPr>
            <p:ph type="pic" sz="quarter" idx="13"/>
          </p:nvPr>
        </p:nvSpPr>
        <p:spPr bwMode="gray">
          <a:xfrm>
            <a:off x="7653566" y="1364826"/>
            <a:ext cx="4538434" cy="4538434"/>
          </a:xfrm>
        </p:spPr>
        <p:txBody>
          <a:bodyPr/>
          <a:lstStyle>
            <a:lvl1pPr>
              <a:buClr>
                <a:schemeClr val="tx1"/>
              </a:buClr>
              <a:defRPr>
                <a:solidFill>
                  <a:schemeClr val="tx1"/>
                </a:solidFill>
              </a:defRPr>
            </a:lvl1pPr>
          </a:lstStyle>
          <a:p>
            <a:r>
              <a:rPr lang="en-US"/>
              <a:t>Click icon to add picture</a:t>
            </a:r>
            <a:endParaRPr lang="en-US" dirty="0"/>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r>
              <a:rPr lang="en-US">
                <a:solidFill>
                  <a:srgbClr val="000000"/>
                </a:solidFill>
              </a:rPr>
              <a:t>12/6/2017</a:t>
            </a:r>
            <a:endParaRPr lang="en-US" dirty="0">
              <a:solidFill>
                <a:srgbClr val="000000"/>
              </a:solidFill>
            </a:endParaRP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9960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eam Page (4 Up)">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Picture Placeholder 2"/>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bwMode="black">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bwMode="black">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bwMode="black"/>
        <p:txBody>
          <a:bodyPr/>
          <a:lstStyle/>
          <a:p>
            <a:r>
              <a:rPr lang="en-US">
                <a:solidFill>
                  <a:srgbClr val="000000"/>
                </a:solidFill>
              </a:rPr>
              <a:t>12/6/2017</a:t>
            </a:r>
            <a:endParaRPr lang="en-US" dirty="0">
              <a:solidFill>
                <a:srgbClr val="000000"/>
              </a:solidFill>
            </a:endParaRPr>
          </a:p>
        </p:txBody>
      </p:sp>
      <p:sp>
        <p:nvSpPr>
          <p:cNvPr id="1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0464739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Picture Placeholder 2"/>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bwMode="black"/>
        <p:txBody>
          <a:bodyPr/>
          <a:lstStyle/>
          <a:p>
            <a:r>
              <a:rPr lang="en-US">
                <a:solidFill>
                  <a:srgbClr val="000000"/>
                </a:solidFill>
              </a:rPr>
              <a:t>12/6/2017</a:t>
            </a:r>
            <a:endParaRPr lang="en-US" dirty="0">
              <a:solidFill>
                <a:srgbClr val="000000"/>
              </a:solidFill>
            </a:endParaRPr>
          </a:p>
        </p:txBody>
      </p:sp>
      <p:sp>
        <p:nvSpPr>
          <p:cNvPr id="1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771814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eam Page 4-Up White Vertical">
    <p:bg bwMode="gray">
      <p:bgRef idx="1001">
        <a:schemeClr val="bg1"/>
      </p:bgRef>
    </p:bg>
    <p:spTree>
      <p:nvGrpSpPr>
        <p:cNvPr id="1" name=""/>
        <p:cNvGrpSpPr/>
        <p:nvPr/>
      </p:nvGrpSpPr>
      <p:grpSpPr>
        <a:xfrm>
          <a:off x="0" y="0"/>
          <a:ext cx="0" cy="0"/>
          <a:chOff x="0" y="0"/>
          <a:chExt cx="0" cy="0"/>
        </a:xfrm>
      </p:grpSpPr>
      <p:sp>
        <p:nvSpPr>
          <p:cNvPr id="16"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bwMode="black"/>
        <p:txBody>
          <a:bodyPr/>
          <a:lstStyle/>
          <a:p>
            <a:r>
              <a:rPr lang="en-US">
                <a:solidFill>
                  <a:srgbClr val="000000"/>
                </a:solidFill>
              </a:rPr>
              <a:t>12/6/2017</a:t>
            </a:r>
            <a:endParaRPr lang="en-US" dirty="0">
              <a:solidFill>
                <a:srgbClr val="000000"/>
              </a:solidFill>
            </a:endParaRPr>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287407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3"/>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Picture Placeholder 2"/>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bwMode="black"/>
        <p:txBody>
          <a:bodyPr/>
          <a:lstStyle/>
          <a:p>
            <a:r>
              <a:rPr lang="en-US">
                <a:solidFill>
                  <a:srgbClr val="000000"/>
                </a:solidFill>
              </a:rPr>
              <a:t>12/6/2017</a:t>
            </a:r>
            <a:endParaRPr lang="en-US" dirty="0">
              <a:solidFill>
                <a:srgbClr val="000000"/>
              </a:solidFill>
            </a:endParaRPr>
          </a:p>
        </p:txBody>
      </p:sp>
      <p:sp>
        <p:nvSpPr>
          <p:cNvPr id="2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47070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Date Placeholder 3"/>
          <p:cNvSpPr>
            <a:spLocks noGrp="1"/>
          </p:cNvSpPr>
          <p:nvPr>
            <p:ph type="dt" sz="half" idx="10"/>
          </p:nvPr>
        </p:nvSpPr>
        <p:spPr bwMode="black"/>
        <p:txBody>
          <a:bodyPr/>
          <a:lstStyle/>
          <a:p>
            <a:r>
              <a:rPr lang="en-US">
                <a:solidFill>
                  <a:srgbClr val="000000"/>
                </a:solidFill>
              </a:rPr>
              <a:t>12/6/2017</a:t>
            </a:r>
            <a:endParaRPr lang="en-US" dirty="0">
              <a:solidFill>
                <a:srgbClr val="000000"/>
              </a:solidFill>
            </a:endParaRPr>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57773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BC6EC739-627D-4747-9F4D-A01AA6DA2848}" type="datetime1">
              <a:rPr lang="en-US" smtClean="0"/>
              <a:t>12/7/2017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auto">
          <a:xfrm>
            <a:off x="0" y="-20425"/>
            <a:ext cx="12192000" cy="1236448"/>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Picture Placeholder 2"/>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bwMode="black"/>
        <p:txBody>
          <a:bodyPr/>
          <a:lstStyle/>
          <a:p>
            <a:r>
              <a:rPr lang="en-US">
                <a:solidFill>
                  <a:srgbClr val="000000"/>
                </a:solidFill>
              </a:rPr>
              <a:t>12/6/2017</a:t>
            </a:r>
            <a:endParaRPr lang="en-US" dirty="0">
              <a:solidFill>
                <a:srgbClr val="000000"/>
              </a:solidFill>
            </a:endParaRPr>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5248654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Picture Placeholder 2"/>
          <p:cNvSpPr>
            <a:spLocks noGrp="1"/>
          </p:cNvSpPr>
          <p:nvPr>
            <p:ph type="pic" sz="quarter" idx="13" hasCustomPrompt="1"/>
          </p:nvPr>
        </p:nvSpPr>
        <p:spPr bwMode="gray">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bwMode="black">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bwMode="gray">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bwMode="black">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bwMode="black"/>
        <p:txBody>
          <a:bodyPr/>
          <a:lstStyle/>
          <a:p>
            <a:r>
              <a:rPr lang="en-US">
                <a:solidFill>
                  <a:srgbClr val="000000"/>
                </a:solidFill>
              </a:rPr>
              <a:t>12/6/2017</a:t>
            </a:r>
            <a:endParaRPr lang="en-US" dirty="0">
              <a:solidFill>
                <a:srgbClr val="000000"/>
              </a:solidFill>
            </a:endParaRPr>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484137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8"/>
          </a:xfrm>
        </p:spPr>
        <p:txBody>
          <a:bodyPr/>
          <a:lstStyle/>
          <a:p>
            <a:r>
              <a:rPr lang="en-US"/>
              <a:t>Click icon to add picture</a:t>
            </a:r>
          </a:p>
        </p:txBody>
      </p:sp>
      <p:sp>
        <p:nvSpPr>
          <p:cNvPr id="9" name="Title 1"/>
          <p:cNvSpPr>
            <a:spLocks noGrp="1"/>
          </p:cNvSpPr>
          <p:nvPr>
            <p:ph type="title" hasCustomPrompt="1"/>
          </p:nvPr>
        </p:nvSpPr>
        <p:spPr bwMode="auto">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119707071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9"/>
          </a:xfrm>
        </p:spPr>
        <p:txBody>
          <a:bodyPr/>
          <a:lstStyle/>
          <a:p>
            <a:r>
              <a:rPr lang="en-US"/>
              <a:t>Click icon to add picture</a:t>
            </a:r>
          </a:p>
        </p:txBody>
      </p:sp>
      <p:sp>
        <p:nvSpPr>
          <p:cNvPr id="9" name="Title 1"/>
          <p:cNvSpPr>
            <a:spLocks noGrp="1"/>
          </p:cNvSpPr>
          <p:nvPr>
            <p:ph type="title" hasCustomPrompt="1"/>
          </p:nvPr>
        </p:nvSpPr>
        <p:spPr bwMode="gray">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34108411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9"/>
          </a:xfrm>
        </p:spPr>
        <p:txBody>
          <a:bodyPr/>
          <a:lstStyle/>
          <a:p>
            <a:r>
              <a:rPr lang="en-US"/>
              <a:t>Click icon to add picture</a:t>
            </a:r>
          </a:p>
        </p:txBody>
      </p:sp>
      <p:sp>
        <p:nvSpPr>
          <p:cNvPr id="9" name="Title 1"/>
          <p:cNvSpPr>
            <a:spLocks noGrp="1"/>
          </p:cNvSpPr>
          <p:nvPr>
            <p:ph type="title" hasCustomPrompt="1"/>
          </p:nvPr>
        </p:nvSpPr>
        <p:spPr bwMode="auto">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Tree>
    <p:extLst>
      <p:ext uri="{BB962C8B-B14F-4D97-AF65-F5344CB8AC3E}">
        <p14:creationId xmlns:p14="http://schemas.microsoft.com/office/powerpoint/2010/main" val="1504481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de -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bwMode="gray">
          <a:xfrm>
            <a:off x="2032000" y="2233262"/>
            <a:ext cx="8128000" cy="2966751"/>
          </a:xfrm>
        </p:spPr>
        <p:txBody>
          <a:bodyPr/>
          <a:lstStyle/>
          <a:p>
            <a:r>
              <a:rPr lang="en-US"/>
              <a:t>Click icon to add table</a:t>
            </a:r>
          </a:p>
        </p:txBody>
      </p:sp>
      <p:sp>
        <p:nvSpPr>
          <p:cNvPr id="8" name="Date Placeholder 4"/>
          <p:cNvSpPr>
            <a:spLocks noGrp="1"/>
          </p:cNvSpPr>
          <p:nvPr>
            <p:ph type="dt" sz="half" idx="11"/>
          </p:nvPr>
        </p:nvSpPr>
        <p:spPr bwMode="black">
          <a:xfrm>
            <a:off x="838200" y="6356350"/>
            <a:ext cx="1358590" cy="365125"/>
          </a:xfrm>
        </p:spPr>
        <p:txBody>
          <a:bodyPr/>
          <a:lstStyle/>
          <a:p>
            <a:r>
              <a:rPr lang="en-US">
                <a:solidFill>
                  <a:srgbClr val="000000"/>
                </a:solidFill>
              </a:rPr>
              <a:t>12/6/2017</a:t>
            </a:r>
            <a:endParaRPr lang="en-US" dirty="0">
              <a:solidFill>
                <a:srgbClr val="000000"/>
              </a:solidFill>
            </a:endParaRPr>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3724768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bwMode="gray">
          <a:xfrm>
            <a:off x="2032000" y="2233262"/>
            <a:ext cx="8128000" cy="2966751"/>
          </a:xfrm>
        </p:spPr>
        <p:txBody>
          <a:bodyPr/>
          <a:lstStyle>
            <a:lvl1pPr>
              <a:buClr>
                <a:schemeClr val="accent2"/>
              </a:buClr>
              <a:defRPr>
                <a:solidFill>
                  <a:schemeClr val="bg1"/>
                </a:solidFill>
              </a:defRPr>
            </a:lvl1pPr>
          </a:lstStyle>
          <a:p>
            <a:r>
              <a:rPr lang="en-US"/>
              <a:t>Click icon to add table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r>
              <a:rPr lang="en-US">
                <a:solidFill>
                  <a:srgbClr val="FFFFFF"/>
                </a:solidFill>
              </a:rPr>
              <a:t>12/6/2017</a:t>
            </a:r>
            <a:endParaRPr lang="en-US" dirty="0">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MN.IT Services @ DNR | MN DNR Geospatial Water Resources Team</a:t>
            </a:r>
            <a:endParaRPr lang="en-US" dirty="0">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510820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r>
              <a:rPr lang="en-US">
                <a:solidFill>
                  <a:srgbClr val="FFFFFF"/>
                </a:solidFill>
              </a:rPr>
              <a:t>12/6/2017</a:t>
            </a:r>
            <a:endParaRPr lang="en-US" dirty="0">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MN.IT Services @ DNR | MN DNR Geospatial Water Resources Team</a:t>
            </a:r>
            <a:endParaRPr lang="en-US" dirty="0">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8562039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bwMode="white">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bwMode="white">
          <a:xfrm>
            <a:off x="838200" y="6356350"/>
            <a:ext cx="1358590" cy="365125"/>
          </a:xfrm>
        </p:spPr>
        <p:txBody>
          <a:bodyPr/>
          <a:lstStyle/>
          <a:p>
            <a:r>
              <a:rPr lang="en-US">
                <a:solidFill>
                  <a:srgbClr val="000000"/>
                </a:solidFill>
              </a:rPr>
              <a:t>12/6/2017</a:t>
            </a:r>
            <a:endParaRPr lang="en-US" dirty="0">
              <a:solidFill>
                <a:srgbClr val="000000"/>
              </a:solidFill>
            </a:endParaRPr>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8" name="Slide Number Placeholder 5"/>
          <p:cNvSpPr>
            <a:spLocks noGrp="1"/>
          </p:cNvSpPr>
          <p:nvPr>
            <p:ph type="sldNum" sz="quarter" idx="12"/>
          </p:nvPr>
        </p:nvSpPr>
        <p:spPr bwMode="white">
          <a:xfrm>
            <a:off x="9891132" y="6356350"/>
            <a:ext cx="1462668" cy="365125"/>
          </a:xfrm>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413918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bwMode="black">
          <a:xfrm>
            <a:off x="838200" y="6356350"/>
            <a:ext cx="1358590" cy="365125"/>
          </a:xfrm>
        </p:spPr>
        <p:txBody>
          <a:bodyPr/>
          <a:lstStyle/>
          <a:p>
            <a:r>
              <a:rPr lang="en-US">
                <a:solidFill>
                  <a:srgbClr val="000000"/>
                </a:solidFill>
              </a:rPr>
              <a:t>12/6/2017</a:t>
            </a:r>
            <a:endParaRPr lang="en-US" dirty="0">
              <a:solidFill>
                <a:srgbClr val="000000"/>
              </a:solidFill>
            </a:endParaRPr>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11" name="Slide Number Placeholder 6"/>
          <p:cNvSpPr>
            <a:spLocks noGrp="1"/>
          </p:cNvSpPr>
          <p:nvPr>
            <p:ph type="sldNum" sz="quarter" idx="13"/>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17800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2456FDE5-C81F-49DA-AC3B-1B06CFC9F11F}" type="datetime1">
              <a:rPr lang="en-US" smtClean="0"/>
              <a:t>12/7/2017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bwMode="black">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76574689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bwMode="gray">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r>
              <a:rPr lang="en-US">
                <a:solidFill>
                  <a:srgbClr val="FFFFFF"/>
                </a:solidFill>
              </a:rPr>
              <a:t>12/6/2017</a:t>
            </a:r>
            <a:endParaRPr lang="en-US" dirty="0">
              <a:solidFill>
                <a:srgbClr val="FFFFFF"/>
              </a:solidFill>
            </a:endParaRPr>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MN.IT Services @ DNR | MN DNR Geospatial Water Resources Team</a:t>
            </a:r>
            <a:endParaRPr lang="en-US" dirty="0">
              <a:solidFill>
                <a:srgbClr val="FFFFFF"/>
              </a:solidFill>
            </a:endParaRP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8779534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r>
              <a:rPr lang="en-US">
                <a:solidFill>
                  <a:srgbClr val="FFFFFF"/>
                </a:solidFill>
              </a:rPr>
              <a:t>12/6/2017</a:t>
            </a:r>
            <a:endParaRPr lang="en-US" dirty="0">
              <a:solidFill>
                <a:srgbClr val="FFFFFF"/>
              </a:solidFill>
            </a:endParaRPr>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MN.IT Services @ DNR | MN DNR Geospatial Water Resources Team</a:t>
            </a:r>
            <a:endParaRPr lang="en-US" dirty="0">
              <a:solidFill>
                <a:srgbClr val="FFFFFF"/>
              </a:solidFill>
            </a:endParaRP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86785860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bwMode="white">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9239330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itle 1"/>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r>
              <a:rPr lang="en-US">
                <a:solidFill>
                  <a:srgbClr val="FFFFFF"/>
                </a:solidFill>
              </a:rPr>
              <a:t>12/6/2017</a:t>
            </a:r>
            <a:endParaRPr lang="en-US" dirty="0">
              <a:solidFill>
                <a:srgbClr val="FFFFFF"/>
              </a:solidFill>
            </a:endParaRPr>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MN.IT Services @ DNR | MN DNR Geospatial Water Resources Team</a:t>
            </a:r>
            <a:endParaRPr lang="en-US" dirty="0">
              <a:solidFill>
                <a:srgbClr val="FFFFFF"/>
              </a:solidFill>
            </a:endParaRP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08452520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Title 1"/>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r>
              <a:rPr lang="en-US">
                <a:solidFill>
                  <a:srgbClr val="FFFFFF"/>
                </a:solidFill>
              </a:rPr>
              <a:t>12/6/2017</a:t>
            </a:r>
            <a:endParaRPr lang="en-US" dirty="0">
              <a:solidFill>
                <a:srgbClr val="FFFFFF"/>
              </a:solidFill>
            </a:endParaRPr>
          </a:p>
        </p:txBody>
      </p:sp>
      <p:sp>
        <p:nvSpPr>
          <p:cNvPr id="18"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MN.IT Services @ DNR | MN DNR Geospatial Water Resources Team</a:t>
            </a:r>
            <a:endParaRPr lang="en-US" dirty="0">
              <a:solidFill>
                <a:srgbClr val="FFFFFF"/>
              </a:solidFill>
            </a:endParaRPr>
          </a:p>
        </p:txBody>
      </p:sp>
      <p:sp>
        <p:nvSpPr>
          <p:cNvPr id="1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336196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bwMode="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bwMode="auto">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Tree>
    <p:extLst>
      <p:ext uri="{BB962C8B-B14F-4D97-AF65-F5344CB8AC3E}">
        <p14:creationId xmlns:p14="http://schemas.microsoft.com/office/powerpoint/2010/main" val="32863212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bwMode="gray">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bwMode="auto">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bwMode="auto">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bwMode="auto">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Tree>
    <p:extLst>
      <p:ext uri="{BB962C8B-B14F-4D97-AF65-F5344CB8AC3E}">
        <p14:creationId xmlns:p14="http://schemas.microsoft.com/office/powerpoint/2010/main" val="233513536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bwMode="gray">
          <a:xfrm>
            <a:off x="0" y="0"/>
            <a:ext cx="12192000" cy="6858000"/>
          </a:xfrm>
        </p:spPr>
        <p:txBody>
          <a:bodyPr/>
          <a:lstStyle/>
          <a:p>
            <a:r>
              <a:rPr lang="en-US"/>
              <a:t>Click icon to add picture</a:t>
            </a:r>
          </a:p>
        </p:txBody>
      </p:sp>
      <p:sp>
        <p:nvSpPr>
          <p:cNvPr id="2" name="Title 1"/>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Tree>
    <p:extLst>
      <p:ext uri="{BB962C8B-B14F-4D97-AF65-F5344CB8AC3E}">
        <p14:creationId xmlns:p14="http://schemas.microsoft.com/office/powerpoint/2010/main" val="8805054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Quote Solid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r>
              <a:rPr lang="en-US">
                <a:solidFill>
                  <a:srgbClr val="FFFFFF"/>
                </a:solidFill>
              </a:rPr>
              <a:t>12/6/2017</a:t>
            </a:r>
            <a:endParaRPr lang="en-US" dirty="0">
              <a:solidFill>
                <a:srgbClr val="FFFFFF"/>
              </a:solidFill>
            </a:endParaRP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solidFill>
                  <a:srgbClr val="FFFFFF"/>
                </a:solidFill>
              </a:rPr>
              <a:t>MN.IT Services @ DNR | MN DNR Geospatial Water Resources Team</a:t>
            </a:r>
            <a:endParaRPr lang="en-US" dirty="0">
              <a:solidFill>
                <a:srgbClr val="FFFFFF"/>
              </a:solidFill>
            </a:endParaRP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249991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6DB5C8A-DC58-43D5-A615-B91809572D05}" type="datetime1">
              <a:rPr lang="en-US" smtClean="0"/>
              <a:t>12/7/2017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bwMode="black"/>
        <p:txBody>
          <a:bodyPr/>
          <a:lstStyle/>
          <a:p>
            <a:r>
              <a:rPr lang="en-US">
                <a:solidFill>
                  <a:srgbClr val="000000"/>
                </a:solidFill>
              </a:rPr>
              <a:t>12/6/2017</a:t>
            </a:r>
            <a:endParaRPr lang="en-US" dirty="0">
              <a:solidFill>
                <a:srgbClr val="000000"/>
              </a:solidFill>
            </a:endParaRPr>
          </a:p>
        </p:txBody>
      </p:sp>
      <p:sp>
        <p:nvSpPr>
          <p:cNvPr id="5" name="Footer Placeholder 4"/>
          <p:cNvSpPr>
            <a:spLocks noGrp="1"/>
          </p:cNvSpPr>
          <p:nvPr>
            <p:ph type="ftr" sz="quarter" idx="12"/>
          </p:nvPr>
        </p:nvSpPr>
        <p:spPr bwMode="black"/>
        <p:txBody>
          <a:bodyPr/>
          <a:lstStyle>
            <a:lvl1pPr>
              <a:defRPr>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4" name="Slide Number Placeholder 3"/>
          <p:cNvSpPr>
            <a:spLocks noGrp="1"/>
          </p:cNvSpPr>
          <p:nvPr>
            <p:ph type="sldNum" sz="quarter" idx="11"/>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5169538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Quote Full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bwMode="gray">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bwMode="white"/>
        <p:txBody>
          <a:bodyPr/>
          <a:lstStyle>
            <a:lvl1pPr>
              <a:defRPr>
                <a:solidFill>
                  <a:schemeClr val="bg1"/>
                </a:solidFill>
              </a:defRPr>
            </a:lvl1pPr>
          </a:lstStyle>
          <a:p>
            <a:r>
              <a:rPr lang="en-US">
                <a:solidFill>
                  <a:srgbClr val="FFFFFF"/>
                </a:solidFill>
              </a:rPr>
              <a:t>12/6/2017</a:t>
            </a:r>
            <a:endParaRPr lang="en-US" dirty="0">
              <a:solidFill>
                <a:srgbClr val="FFFFFF"/>
              </a:solidFill>
            </a:endParaRP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solidFill>
                  <a:srgbClr val="FFFFFF"/>
                </a:solidFill>
              </a:rPr>
              <a:t>MN.IT Services @ DNR | MN DNR Geospatial Water Resources Team</a:t>
            </a:r>
            <a:endParaRPr lang="en-US" dirty="0">
              <a:solidFill>
                <a:srgbClr val="FFFFFF"/>
              </a:solidFill>
            </a:endParaRP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87547343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bwMode="blackGray">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bwMode="gray">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bwMode="auto">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bwMode="white">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Tree>
    <p:extLst>
      <p:ext uri="{BB962C8B-B14F-4D97-AF65-F5344CB8AC3E}">
        <p14:creationId xmlns:p14="http://schemas.microsoft.com/office/powerpoint/2010/main" val="287829025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ig Number - Red Background">
    <p:bg bwMode="gray">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bwMode="white">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bwMode="white"/>
        <p:txBody>
          <a:bodyPr/>
          <a:lstStyle>
            <a:lvl1pPr>
              <a:defRPr>
                <a:solidFill>
                  <a:schemeClr val="bg1"/>
                </a:solidFill>
              </a:defRPr>
            </a:lvl1pPr>
          </a:lstStyle>
          <a:p>
            <a:r>
              <a:rPr lang="en-US">
                <a:solidFill>
                  <a:srgbClr val="FFFFFF"/>
                </a:solidFill>
              </a:rPr>
              <a:t>12/6/2017</a:t>
            </a:r>
            <a:endParaRPr lang="en-US" dirty="0">
              <a:solidFill>
                <a:srgbClr val="FFFFFF"/>
              </a:solidFill>
            </a:endParaRP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solidFill>
                  <a:srgbClr val="FFFFFF"/>
                </a:solidFill>
              </a:rPr>
              <a:t>MN.IT Services @ DNR | MN DNR Geospatial Water Resources Team</a:t>
            </a:r>
            <a:endParaRPr lang="en-US" dirty="0">
              <a:solidFill>
                <a:srgbClr val="FFFFFF"/>
              </a:solidFill>
            </a:endParaRP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5188066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r>
              <a:rPr lang="en-US">
                <a:solidFill>
                  <a:srgbClr val="FFFFFF"/>
                </a:solidFill>
              </a:rPr>
              <a:t>12/6/2017</a:t>
            </a:r>
            <a:endParaRPr lang="en-US" dirty="0">
              <a:solidFill>
                <a:srgbClr val="FFFFFF"/>
              </a:solidFill>
            </a:endParaRP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solidFill>
                  <a:srgbClr val="FFFFFF"/>
                </a:solidFill>
              </a:rPr>
              <a:t>MN.IT Services @ DNR | MN DNR Geospatial Water Resources Team</a:t>
            </a:r>
            <a:endParaRPr lang="en-US" dirty="0">
              <a:solidFill>
                <a:srgbClr val="FFFFFF"/>
              </a:solidFill>
            </a:endParaRP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descr="Minnesota IT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0083" y="159784"/>
            <a:ext cx="3272835" cy="1374590"/>
          </a:xfrm>
          <a:prstGeom prst="rect">
            <a:avLst/>
          </a:prstGeom>
        </p:spPr>
      </p:pic>
    </p:spTree>
    <p:extLst>
      <p:ext uri="{BB962C8B-B14F-4D97-AF65-F5344CB8AC3E}">
        <p14:creationId xmlns:p14="http://schemas.microsoft.com/office/powerpoint/2010/main" val="30248993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bwMode="auto">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auto">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black"/>
        <p:txBody>
          <a:bodyPr/>
          <a:lstStyle>
            <a:lvl1pPr>
              <a:defRPr>
                <a:solidFill>
                  <a:schemeClr val="tx2"/>
                </a:solidFill>
              </a:defRPr>
            </a:lvl1pPr>
          </a:lstStyle>
          <a:p>
            <a:r>
              <a:rPr lang="en-US">
                <a:solidFill>
                  <a:srgbClr val="000000"/>
                </a:solidFill>
              </a:rPr>
              <a:t>12/6/2017</a:t>
            </a:r>
            <a:endParaRPr lang="en-US" dirty="0">
              <a:solidFill>
                <a:srgbClr val="000000"/>
              </a:solidFill>
            </a:endParaRPr>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4" name="Slide Number Placeholder 3"/>
          <p:cNvSpPr>
            <a:spLocks noGrp="1"/>
          </p:cNvSpPr>
          <p:nvPr>
            <p:ph type="sldNum" sz="quarter" idx="11"/>
          </p:nvPr>
        </p:nvSpPr>
        <p:spPr bwMode="black"/>
        <p:txBody>
          <a:bodyPr/>
          <a:lstStyle>
            <a:lvl1pPr>
              <a:defRPr>
                <a:solidFill>
                  <a:schemeClr val="tx1"/>
                </a:solidFill>
              </a:defRPr>
            </a:lvl1pPr>
          </a:lstStyle>
          <a:p>
            <a:fld id="{48F63A3B-78C7-47BE-AE5E-E10140E04643}" type="slidenum">
              <a:rPr lang="en-US" smtClean="0">
                <a:solidFill>
                  <a:srgbClr val="003865"/>
                </a:solidFill>
              </a:rPr>
              <a:pPr/>
              <a:t>‹#›</a:t>
            </a:fld>
            <a:endParaRPr lang="en-US" dirty="0">
              <a:solidFill>
                <a:srgbClr val="003865"/>
              </a:solidFill>
            </a:endParaRPr>
          </a:p>
        </p:txBody>
      </p:sp>
      <p:sp>
        <p:nvSpPr>
          <p:cNvPr id="6" name="Rectangle 5"/>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descr="Minnesota IT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0083" y="159784"/>
            <a:ext cx="3272835" cy="1374590"/>
          </a:xfrm>
          <a:prstGeom prst="rect">
            <a:avLst/>
          </a:prstGeom>
        </p:spPr>
      </p:pic>
    </p:spTree>
    <p:extLst>
      <p:ext uri="{BB962C8B-B14F-4D97-AF65-F5344CB8AC3E}">
        <p14:creationId xmlns:p14="http://schemas.microsoft.com/office/powerpoint/2010/main" val="24857736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3352801"/>
            <a:ext cx="10363200" cy="1974059"/>
          </a:xfrm>
        </p:spPr>
        <p:txBody>
          <a:bodyPr anchor="b">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lvl1pPr algn="l" eaLnBrk="1" latinLnBrk="0" hangingPunct="1">
              <a:buNone/>
              <a:defRPr kumimoji="0" lang="en-US" sz="4000" b="1" cap="all" dirty="0">
                <a:ln/>
                <a:solidFill>
                  <a:schemeClr val="tx1"/>
                </a:solidFill>
                <a:effectLst>
                  <a:reflection blurRad="12700" stA="50000" endPos="50000" dir="5400000" sy="-100000" rotWithShape="0"/>
                </a:effectLst>
              </a:defRPr>
            </a:lvl1pPr>
            <a:extLst/>
          </a:lstStyle>
          <a:p>
            <a:pPr eaLnBrk="1" latinLnBrk="1" hangingPunct="1"/>
            <a:r>
              <a:rPr lang="en-US"/>
              <a:t>Click to edit Master title style</a:t>
            </a:r>
            <a:endParaRPr/>
          </a:p>
        </p:txBody>
      </p:sp>
      <p:sp>
        <p:nvSpPr>
          <p:cNvPr id="3" name="Text Placeholder 2"/>
          <p:cNvSpPr>
            <a:spLocks noGrp="1"/>
          </p:cNvSpPr>
          <p:nvPr>
            <p:ph type="body" idx="1"/>
          </p:nvPr>
        </p:nvSpPr>
        <p:spPr>
          <a:xfrm>
            <a:off x="1219200" y="5334000"/>
            <a:ext cx="10363200" cy="1052512"/>
          </a:xfrm>
        </p:spPr>
        <p:txBody>
          <a:bodyPr anchor="t"/>
          <a:lstStyle>
            <a:lvl1pPr marL="374904" eaLnBrk="1" latinLnBrk="0" hangingPunct="1">
              <a:buNone/>
              <a:defRPr kumimoji="0" sz="2000">
                <a:solidFill>
                  <a:schemeClr val="tx2"/>
                </a:solidFill>
              </a:defRPr>
            </a:lvl1pPr>
            <a:lvl2pPr eaLnBrk="1" latinLnBrk="0" hangingPunct="1">
              <a:buNone/>
              <a:defRPr kumimoji="0" sz="1800">
                <a:solidFill>
                  <a:schemeClr val="tx1">
                    <a:tint val="75000"/>
                  </a:schemeClr>
                </a:solidFill>
              </a:defRPr>
            </a:lvl2pPr>
            <a:lvl3pPr eaLnBrk="1" latinLnBrk="0" hangingPunct="1">
              <a:buNone/>
              <a:defRPr kumimoji="0" sz="1600">
                <a:solidFill>
                  <a:schemeClr val="tx1">
                    <a:tint val="75000"/>
                  </a:schemeClr>
                </a:solidFill>
              </a:defRPr>
            </a:lvl3pPr>
            <a:lvl4pPr eaLnBrk="1" latinLnBrk="0" hangingPunct="1">
              <a:buNone/>
              <a:defRPr kumimoji="0" sz="1400">
                <a:solidFill>
                  <a:schemeClr val="tx1">
                    <a:tint val="75000"/>
                  </a:schemeClr>
                </a:solidFill>
              </a:defRPr>
            </a:lvl4pPr>
            <a:lvl5pPr eaLnBrk="1" latinLnBrk="0" hangingPunct="1">
              <a:buNone/>
              <a:defRPr kumimoji="0" sz="1400">
                <a:solidFill>
                  <a:schemeClr val="tx1">
                    <a:tint val="75000"/>
                  </a:schemeClr>
                </a:solidFill>
              </a:defRPr>
            </a:lvl5pPr>
            <a:extLst/>
          </a:lstStyle>
          <a:p>
            <a:pPr lvl="0" eaLnBrk="1" latinLnBrk="1" hangingPunct="1"/>
            <a:r>
              <a:rPr lang="en-US"/>
              <a:t>Click to edit Master text styles</a:t>
            </a:r>
          </a:p>
        </p:txBody>
      </p:sp>
      <p:sp>
        <p:nvSpPr>
          <p:cNvPr id="4" name="Date Placeholder 3"/>
          <p:cNvSpPr>
            <a:spLocks noGrp="1"/>
          </p:cNvSpPr>
          <p:nvPr>
            <p:ph type="dt" sz="half" idx="10"/>
          </p:nvPr>
        </p:nvSpPr>
        <p:spPr/>
        <p:txBody>
          <a:bodyPr/>
          <a:lstStyle/>
          <a:p>
            <a:fld id="{FD5DB695-0335-4FD8-A78C-AE8EBD2BA7D0}" type="datetimeFigureOut">
              <a:rPr lang="en-US" smtClean="0">
                <a:solidFill>
                  <a:srgbClr val="DDDDDA"/>
                </a:solidFill>
              </a:rPr>
              <a:pPr/>
              <a:t>12/7/2017</a:t>
            </a:fld>
            <a:endParaRPr lang="en-US">
              <a:solidFill>
                <a:srgbClr val="DDDDDA"/>
              </a:solidFill>
            </a:endParaRPr>
          </a:p>
        </p:txBody>
      </p:sp>
      <p:sp>
        <p:nvSpPr>
          <p:cNvPr id="5" name="Footer Placeholder 4"/>
          <p:cNvSpPr>
            <a:spLocks noGrp="1"/>
          </p:cNvSpPr>
          <p:nvPr>
            <p:ph type="ftr" sz="quarter" idx="11"/>
          </p:nvPr>
        </p:nvSpPr>
        <p:spPr>
          <a:xfrm>
            <a:off x="1219200" y="6416676"/>
            <a:ext cx="7416800" cy="365125"/>
          </a:xfrm>
        </p:spPr>
        <p:txBody>
          <a:bodyPr/>
          <a:lstStyle/>
          <a:p>
            <a:endParaRPr lang="en-US">
              <a:solidFill>
                <a:srgbClr val="DDDDDA"/>
              </a:solidFill>
            </a:endParaRPr>
          </a:p>
        </p:txBody>
      </p:sp>
      <p:sp>
        <p:nvSpPr>
          <p:cNvPr id="6" name="Slide Number Placeholder 5"/>
          <p:cNvSpPr>
            <a:spLocks noGrp="1"/>
          </p:cNvSpPr>
          <p:nvPr>
            <p:ph type="sldNum" sz="quarter" idx="12"/>
          </p:nvPr>
        </p:nvSpPr>
        <p:spPr/>
        <p:txBody>
          <a:bodyPr/>
          <a:lstStyle/>
          <a:p>
            <a:fld id="{ED7A5F6D-6F56-45C6-8591-66B234FC1232}" type="slidenum">
              <a:rPr lang="en-US" smtClean="0">
                <a:solidFill>
                  <a:srgbClr val="DDDDDA"/>
                </a:solidFill>
              </a:rPr>
              <a:pPr/>
              <a:t>‹#›</a:t>
            </a:fld>
            <a:endParaRPr lang="en-US">
              <a:solidFill>
                <a:srgbClr val="DDDDDA"/>
              </a:solidFill>
            </a:endParaRPr>
          </a:p>
        </p:txBody>
      </p:sp>
    </p:spTree>
    <p:extLst>
      <p:ext uri="{BB962C8B-B14F-4D97-AF65-F5344CB8AC3E}">
        <p14:creationId xmlns:p14="http://schemas.microsoft.com/office/powerpoint/2010/main" val="543978202"/>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E29E9444-0DBD-40D0-BF8B-2A4BC4BD514B}" type="datetime1">
              <a:rPr lang="en-US" smtClean="0"/>
              <a:t>12/7/2017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7A37237E-8265-4ECF-8166-2A7D326A9351}" type="datetime1">
              <a:rPr lang="en-US" smtClean="0"/>
              <a:t>12/7/2017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pic>
        <p:nvPicPr>
          <p:cNvPr id="11" name="Picture 10"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7667" y="939886"/>
            <a:ext cx="7557100" cy="2728112"/>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4D887E7C-A9F5-4E4A-96A4-14AB08F3E6E7}" type="datetime1">
              <a:rPr lang="en-US" smtClean="0"/>
              <a:t>12/7/2017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6811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73A510E-C043-49E3-89B2-A73C98AD7E5E}" type="datetime1">
              <a:rPr lang="en-US" smtClean="0"/>
              <a:t>12/7/2017</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80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0288E1EC-B45D-40E0-830C-1ED4D259CC24}" type="datetime1">
              <a:rPr lang="en-US" smtClean="0"/>
              <a:t>12/7/2017</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0824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97ACE57-0508-4646-8C2F-50157A155FB8}" type="datetime1">
              <a:rPr lang="en-US" smtClean="0"/>
              <a:t>12/7/2017</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3646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EA02726-0B35-480F-93D8-7A49827EC818}" type="datetime1">
              <a:rPr lang="en-US" smtClean="0"/>
              <a:t>12/7/2017</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325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F6F1F1E0-319E-4785-8370-0D74CAB2E340}" type="datetime1">
              <a:rPr lang="en-US" smtClean="0"/>
              <a:t>12/7/2017</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069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2CB7C80-0A1E-45A4-89BE-3A468D08E6E8}" type="datetime1">
              <a:rPr lang="en-US" smtClean="0"/>
              <a:t>12/7/2017</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532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69FF93A2-39D9-4426-AB1C-AF8C41BA3F37}" type="datetime1">
              <a:rPr lang="en-US" smtClean="0"/>
              <a:t>12/7/2017</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2812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8E95CE56-05C9-4025-AC6B-6142D70E8839}" type="datetime1">
              <a:rPr lang="en-US" smtClean="0"/>
              <a:t>12/7/2017</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1DE691A6-7626-455C-A189-14B56DAC5A01}" type="datetime1">
              <a:rPr lang="en-US" smtClean="0"/>
              <a:t>12/7/2017</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5" name="Date Placeholder 3"/>
          <p:cNvSpPr>
            <a:spLocks noGrp="1"/>
          </p:cNvSpPr>
          <p:nvPr>
            <p:ph type="dt" sz="half" idx="11"/>
          </p:nvPr>
        </p:nvSpPr>
        <p:spPr>
          <a:xfrm>
            <a:off x="838200" y="6356350"/>
            <a:ext cx="1358590" cy="365125"/>
          </a:xfrm>
        </p:spPr>
        <p:txBody>
          <a:bodyPr/>
          <a:lstStyle/>
          <a:p>
            <a:fld id="{FC6BD885-23BB-4683-A77C-2E67983619D5}" type="datetime1">
              <a:rPr lang="en-US" smtClean="0"/>
              <a:t>12/7/2017</a:t>
            </a:fld>
            <a:endParaRPr lang="en-US" dirty="0"/>
          </a:p>
        </p:txBody>
      </p:sp>
      <p:sp>
        <p:nvSpPr>
          <p:cNvPr id="6"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a:t>Information Technology for Minnesota Government | mn.gov/mnit</a:t>
            </a:r>
            <a:endParaRPr lang="en-US" dirty="0"/>
          </a:p>
        </p:txBody>
      </p:sp>
      <p:sp>
        <p:nvSpPr>
          <p:cNvPr id="6" name="Picture Placeholder 5"/>
          <p:cNvSpPr>
            <a:spLocks noGrp="1"/>
          </p:cNvSpPr>
          <p:nvPr>
            <p:ph type="pic" sz="quarter" idx="17"/>
          </p:nvPr>
        </p:nvSpPr>
        <p:spPr>
          <a:xfrm>
            <a:off x="0" y="0"/>
            <a:ext cx="12192000" cy="3380732"/>
          </a:xfrm>
        </p:spPr>
        <p:txBody>
          <a:bodyPr/>
          <a:lstStyle/>
          <a:p>
            <a:endParaRPr lang="en-US" dirty="0"/>
          </a:p>
        </p:txBody>
      </p:sp>
      <p:pic>
        <p:nvPicPr>
          <p:cNvPr id="8" name="Picture 7"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553" y="5327520"/>
            <a:ext cx="4492035" cy="1621624"/>
          </a:xfrm>
          <a:prstGeom prst="rect">
            <a:avLst/>
          </a:prstGeom>
        </p:spPr>
      </p:pic>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8" name="Date Placeholder 4"/>
          <p:cNvSpPr>
            <a:spLocks noGrp="1"/>
          </p:cNvSpPr>
          <p:nvPr>
            <p:ph type="dt" sz="half" idx="11"/>
          </p:nvPr>
        </p:nvSpPr>
        <p:spPr>
          <a:xfrm>
            <a:off x="838200" y="6356350"/>
            <a:ext cx="1358590" cy="365125"/>
          </a:xfrm>
        </p:spPr>
        <p:txBody>
          <a:bodyPr/>
          <a:lstStyle/>
          <a:p>
            <a:fld id="{0B3153AF-295A-4FB9-8528-58ED0850F22B}" type="datetime1">
              <a:rPr lang="en-US" smtClean="0"/>
              <a:t>12/7/2017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C3B7C0DF-9E0A-412B-A0EA-1E2DFD91A686}" type="datetime1">
              <a:rPr lang="en-US" smtClean="0"/>
              <a:t>12/7/2017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B8AFACB-25FA-4B5B-9996-259BFDA569A9}" type="datetime1">
              <a:rPr lang="en-US" smtClean="0"/>
              <a:t>12/7/2017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13DD7CE2-7AD7-427C-A7F8-EEEFB558B12D}" type="datetime1">
              <a:rPr lang="en-US" smtClean="0"/>
              <a:t>12/7/2017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46828ED1-88F3-4280-A7D0-465ABE883FA5}" type="datetime1">
              <a:rPr lang="en-US" smtClean="0"/>
              <a:t>12/7/2017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FECCB6FE-00A5-4902-9E5D-0DA0EED2532C}" type="datetime1">
              <a:rPr lang="en-US" smtClean="0"/>
              <a:t>12/7/2017</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9E744416-D2DA-4AC5-BA60-2A1FDA5628F5}" type="datetime1">
              <a:rPr lang="en-US" smtClean="0"/>
              <a:t>12/7/2017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104247D4-1BBB-49E5-BE46-61BD52DE4378}" type="datetime1">
              <a:rPr lang="en-US" smtClean="0"/>
              <a:t>12/7/2017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838200" y="6356350"/>
            <a:ext cx="1358590" cy="365125"/>
          </a:xfrm>
        </p:spPr>
        <p:txBody>
          <a:bodyPr/>
          <a:lstStyle/>
          <a:p>
            <a:fld id="{AE1001DA-B129-4E6F-BB69-86685FF0E575}" type="datetime1">
              <a:rPr lang="en-US" smtClean="0"/>
              <a:t>12/7/2017</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34028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821775AA-3E62-4945-8A4A-31D2A0705AC5}" type="datetime1">
              <a:rPr lang="en-US" smtClean="0"/>
              <a:t>12/7/2017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endParaRPr lang="en-US"/>
          </a:p>
        </p:txBody>
      </p:sp>
      <p:sp>
        <p:nvSpPr>
          <p:cNvPr id="4" name="Date Placeholder 3"/>
          <p:cNvSpPr>
            <a:spLocks noGrp="1"/>
          </p:cNvSpPr>
          <p:nvPr>
            <p:ph type="dt" sz="half" idx="10"/>
          </p:nvPr>
        </p:nvSpPr>
        <p:spPr/>
        <p:txBody>
          <a:bodyPr/>
          <a:lstStyle/>
          <a:p>
            <a:fld id="{F303117C-FA79-4EC7-898E-5A7B10A66A4B}" type="datetime1">
              <a:rPr lang="en-US" smtClean="0"/>
              <a:t>12/7/2017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A07B67BD-A18B-4856-B8CD-D60F039BF647}" type="datetime1">
              <a:rPr lang="en-US" smtClean="0"/>
              <a:t>12/7/2017</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Information Technology for Minnesota Government | mn.gov/mnit</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7A342E1D-C9B8-4345-8A74-997723AFD972}" type="datetime1">
              <a:rPr lang="en-US" smtClean="0"/>
              <a:t>12/7/2017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0DE321BF-8250-4629-BD29-13AFE6776ABD}" type="datetime1">
              <a:rPr lang="en-US" smtClean="0"/>
              <a:t>12/7/2017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5ACAFEA2-D33A-4BEB-A1D4-8A1590CBE1DE}" type="datetime1">
              <a:rPr lang="en-US" smtClean="0"/>
              <a:t>12/7/2017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3B785D7F-94EE-4139-9C63-A16F762E4CE0}" type="datetime1">
              <a:rPr lang="en-US" smtClean="0"/>
              <a:t>12/7/2017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703BFA1A-2823-494A-A930-2F783A269CF3}" type="datetime1">
              <a:rPr lang="en-US" smtClean="0"/>
              <a:t>12/7/2017</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25C2B3B2-DBBB-43B3-AFB4-201A29176B41}" type="datetime1">
              <a:rPr lang="en-US" smtClean="0"/>
              <a:t>12/7/2017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752251A5-5EA6-4241-BDED-0A7B6E348337}" type="datetime1">
              <a:rPr lang="en-US" smtClean="0"/>
              <a:t>12/7/2017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BB880C99-09FB-4EE5-96F9-B1FBC48C16C7}" type="datetime1">
              <a:rPr lang="en-US" smtClean="0"/>
              <a:t>12/7/2017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26AB9F33-43AC-4945-8B44-879CE431C805}" type="datetime1">
              <a:rPr lang="en-US" smtClean="0"/>
              <a:t>12/7/2017</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Information Technology for Minnesota Government | mn.gov/mnit</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555963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pic>
        <p:nvPicPr>
          <p:cNvPr id="15" name="Picture 14"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103988"/>
            <a:ext cx="4492035" cy="1621624"/>
          </a:xfrm>
          <a:prstGeom prst="rect">
            <a:avLst/>
          </a:prstGeom>
        </p:spPr>
      </p:pic>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FC26F3AD-DFC5-491A-8781-317E0187EDE4}" type="datetime1">
              <a:rPr lang="en-US" smtClean="0"/>
              <a:t>12/7/2017</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82250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76EC1505-B7D9-42CF-AF7A-DE0BC516D7D9}" type="datetime1">
              <a:rPr lang="en-US" smtClean="0"/>
              <a:t>12/7/2017</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Information Technology for Minnesota Government | mn.gov/mnit</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IT Services Geospatial Information Offic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9553" y="53188"/>
            <a:ext cx="4492035" cy="1621624"/>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65A8BA-794D-4C94-A875-EF4602436B4B}" type="datetimeFigureOut">
              <a:rPr lang="en-US" smtClean="0">
                <a:solidFill>
                  <a:prstClr val="black">
                    <a:tint val="75000"/>
                  </a:prstClr>
                </a:solidFill>
              </a:rPr>
              <a:pPr/>
              <a:t>12/7/2017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390061-2E9E-418F-8DB3-1B8F43EF90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48090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65A8BA-794D-4C94-A875-EF4602436B4B}" type="datetimeFigureOut">
              <a:rPr lang="en-US" smtClean="0">
                <a:solidFill>
                  <a:prstClr val="black">
                    <a:tint val="75000"/>
                  </a:prstClr>
                </a:solidFill>
              </a:rPr>
              <a:pPr/>
              <a:t>12/7/2017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390061-2E9E-418F-8DB3-1B8F43EF90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6461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B65A8BA-794D-4C94-A875-EF4602436B4B}" type="datetimeFigureOut">
              <a:rPr lang="en-US" smtClean="0">
                <a:solidFill>
                  <a:prstClr val="black">
                    <a:tint val="75000"/>
                  </a:prstClr>
                </a:solidFill>
              </a:rPr>
              <a:pPr/>
              <a:t>12/7/2017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390061-2E9E-418F-8DB3-1B8F43EF90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56513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65A8BA-794D-4C94-A875-EF4602436B4B}" type="datetimeFigureOut">
              <a:rPr lang="en-US" smtClean="0">
                <a:solidFill>
                  <a:prstClr val="black">
                    <a:tint val="75000"/>
                  </a:prstClr>
                </a:solidFill>
              </a:rPr>
              <a:pPr/>
              <a:t>12/7/2017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390061-2E9E-418F-8DB3-1B8F43EF90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42325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65A8BA-794D-4C94-A875-EF4602436B4B}" type="datetimeFigureOut">
              <a:rPr lang="en-US" smtClean="0">
                <a:solidFill>
                  <a:prstClr val="black">
                    <a:tint val="75000"/>
                  </a:prstClr>
                </a:solidFill>
              </a:rPr>
              <a:pPr/>
              <a:t>12/7/2017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390061-2E9E-418F-8DB3-1B8F43EF90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73894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65A8BA-794D-4C94-A875-EF4602436B4B}" type="datetimeFigureOut">
              <a:rPr lang="en-US" smtClean="0">
                <a:solidFill>
                  <a:prstClr val="black">
                    <a:tint val="75000"/>
                  </a:prstClr>
                </a:solidFill>
              </a:rPr>
              <a:pPr/>
              <a:t>12/7/2017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390061-2E9E-418F-8DB3-1B8F43EF90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2741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65A8BA-794D-4C94-A875-EF4602436B4B}" type="datetimeFigureOut">
              <a:rPr lang="en-US" smtClean="0">
                <a:solidFill>
                  <a:prstClr val="black">
                    <a:tint val="75000"/>
                  </a:prstClr>
                </a:solidFill>
              </a:rPr>
              <a:pPr/>
              <a:t>12/7/2017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390061-2E9E-418F-8DB3-1B8F43EF90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7757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B65A8BA-794D-4C94-A875-EF4602436B4B}" type="datetimeFigureOut">
              <a:rPr lang="en-US" smtClean="0">
                <a:solidFill>
                  <a:prstClr val="black">
                    <a:tint val="75000"/>
                  </a:prstClr>
                </a:solidFill>
              </a:rPr>
              <a:pPr/>
              <a:t>12/7/2017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390061-2E9E-418F-8DB3-1B8F43EF90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58439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B65A8BA-794D-4C94-A875-EF4602436B4B}" type="datetimeFigureOut">
              <a:rPr lang="en-US" smtClean="0">
                <a:solidFill>
                  <a:prstClr val="black">
                    <a:tint val="75000"/>
                  </a:prstClr>
                </a:solidFill>
              </a:rPr>
              <a:pPr/>
              <a:t>12/7/2017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390061-2E9E-418F-8DB3-1B8F43EF90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3652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B1A4575-DDB9-4094-929B-6674B660F02D}" type="datetime1">
              <a:rPr lang="en-US" smtClean="0"/>
              <a:t>12/7/2017</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65A8BA-794D-4C94-A875-EF4602436B4B}" type="datetimeFigureOut">
              <a:rPr lang="en-US" smtClean="0">
                <a:solidFill>
                  <a:prstClr val="black">
                    <a:tint val="75000"/>
                  </a:prstClr>
                </a:solidFill>
              </a:rPr>
              <a:pPr/>
              <a:t>12/7/2017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390061-2E9E-418F-8DB3-1B8F43EF90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9217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65A8BA-794D-4C94-A875-EF4602436B4B}" type="datetimeFigureOut">
              <a:rPr lang="en-US" smtClean="0">
                <a:solidFill>
                  <a:prstClr val="black">
                    <a:tint val="75000"/>
                  </a:prstClr>
                </a:solidFill>
              </a:rPr>
              <a:pPr/>
              <a:t>12/7/2017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390061-2E9E-418F-8DB3-1B8F43EF90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69242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Logo Only)">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bwMode="auto">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bwMode="black">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bwMode="black"/>
        <p:txBody>
          <a:bodyPr/>
          <a:lstStyle/>
          <a:p>
            <a:r>
              <a:rPr lang="en-US">
                <a:solidFill>
                  <a:srgbClr val="000000"/>
                </a:solidFill>
              </a:rPr>
              <a:t>12/6/2017</a:t>
            </a:r>
            <a:endParaRPr lang="en-US" dirty="0">
              <a:solidFill>
                <a:srgbClr val="000000"/>
              </a:solidFill>
            </a:endParaRPr>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446864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Slide (Logo Only)">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sp>
        <p:nvSpPr>
          <p:cNvPr id="3" name="Rectangle 2"/>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bwMode="black">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pic>
        <p:nvPicPr>
          <p:cNvPr id="13" name="Picture 12" descr="Minnesota IT Services logo"/>
          <p:cNvPicPr>
            <a:picLocks noChangeAspect="1"/>
          </p:cNvPicPr>
          <p:nvPr userDrawn="1"/>
        </p:nvPicPr>
        <p:blipFill rotWithShape="1">
          <a:blip r:embed="rId2" cstate="print">
            <a:extLst>
              <a:ext uri="{28A0092B-C50C-407E-A947-70E740481C1C}">
                <a14:useLocalDpi xmlns:a14="http://schemas.microsoft.com/office/drawing/2010/main" val="0"/>
              </a:ext>
            </a:extLst>
          </a:blip>
          <a:srcRect r="5921"/>
          <a:stretch/>
        </p:blipFill>
        <p:spPr>
          <a:xfrm>
            <a:off x="3247393" y="1115499"/>
            <a:ext cx="5697215" cy="2543437"/>
          </a:xfrm>
          <a:prstGeom prst="rect">
            <a:avLst/>
          </a:prstGeom>
        </p:spPr>
      </p:pic>
      <p:sp>
        <p:nvSpPr>
          <p:cNvPr id="18" name="Date Placeholder 17"/>
          <p:cNvSpPr>
            <a:spLocks noGrp="1"/>
          </p:cNvSpPr>
          <p:nvPr>
            <p:ph type="dt" sz="half" idx="15"/>
          </p:nvPr>
        </p:nvSpPr>
        <p:spPr bwMode="black"/>
        <p:txBody>
          <a:bodyPr/>
          <a:lstStyle/>
          <a:p>
            <a:r>
              <a:rPr lang="en-US">
                <a:solidFill>
                  <a:srgbClr val="000000"/>
                </a:solidFill>
              </a:rPr>
              <a:t>12/6/2017</a:t>
            </a:r>
            <a:endParaRPr lang="en-US" dirty="0">
              <a:solidFill>
                <a:srgbClr val="000000"/>
              </a:solidFill>
            </a:endParaRPr>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948170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bwMode="black">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pic>
        <p:nvPicPr>
          <p:cNvPr id="11" name="Picture 10" descr="Minnesota IT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806" y="5483410"/>
            <a:ext cx="3272835" cy="1374590"/>
          </a:xfrm>
          <a:prstGeom prst="rect">
            <a:avLst/>
          </a:prstGeom>
        </p:spPr>
      </p:pic>
      <p:sp>
        <p:nvSpPr>
          <p:cNvPr id="9" name="Footer Placeholder 4"/>
          <p:cNvSpPr>
            <a:spLocks noGrp="1"/>
          </p:cNvSpPr>
          <p:nvPr>
            <p:ph type="ftr" sz="quarter" idx="3"/>
          </p:nvPr>
        </p:nvSpPr>
        <p:spPr bwMode="black">
          <a:xfrm>
            <a:off x="6253560" y="6138332"/>
            <a:ext cx="5587647" cy="365125"/>
          </a:xfrm>
          <a:prstGeom prst="rect">
            <a:avLst/>
          </a:prstGeom>
        </p:spPr>
        <p:txBody>
          <a:bodyPr anchor="b"/>
          <a:lstStyle>
            <a:lvl1pPr algn="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6" name="Picture Placeholder 5"/>
          <p:cNvSpPr>
            <a:spLocks noGrp="1"/>
          </p:cNvSpPr>
          <p:nvPr>
            <p:ph type="pic" sz="quarter" idx="17"/>
          </p:nvPr>
        </p:nvSpPr>
        <p:spPr bwMode="gray">
          <a:xfrm>
            <a:off x="0" y="0"/>
            <a:ext cx="12192000" cy="3380732"/>
          </a:xfrm>
        </p:spPr>
        <p:txBody>
          <a:bodyPr/>
          <a:lstStyle/>
          <a:p>
            <a:r>
              <a:rPr lang="en-US"/>
              <a:t>Click icon to add picture</a:t>
            </a:r>
            <a:endParaRPr lang="en-US" dirty="0"/>
          </a:p>
        </p:txBody>
      </p:sp>
    </p:spTree>
    <p:extLst>
      <p:ext uri="{BB962C8B-B14F-4D97-AF65-F5344CB8AC3E}">
        <p14:creationId xmlns:p14="http://schemas.microsoft.com/office/powerpoint/2010/main" val="31839871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genda">
    <p:bg bwMode="auto">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chemeClr val="accent1"/>
          </a:solidFill>
        </p:spPr>
        <p:txBody>
          <a:bodyPr lIns="822960" rIns="822960">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bwMode="gray">
          <a:xfrm>
            <a:off x="838200" y="1335088"/>
            <a:ext cx="10515600" cy="4841875"/>
          </a:xfrm>
        </p:spPr>
        <p:txBody>
          <a:bodyPr/>
          <a:lstStyle/>
          <a:p>
            <a:r>
              <a:rPr lang="en-US"/>
              <a:t>Click icon to add table</a:t>
            </a:r>
          </a:p>
        </p:txBody>
      </p:sp>
      <p:sp>
        <p:nvSpPr>
          <p:cNvPr id="4" name="Date Placeholder 3"/>
          <p:cNvSpPr>
            <a:spLocks noGrp="1"/>
          </p:cNvSpPr>
          <p:nvPr>
            <p:ph type="dt" sz="half" idx="10"/>
          </p:nvPr>
        </p:nvSpPr>
        <p:spPr bwMode="black"/>
        <p:txBody>
          <a:bodyPr/>
          <a:lstStyle/>
          <a:p>
            <a:r>
              <a:rPr lang="en-US">
                <a:solidFill>
                  <a:srgbClr val="000000"/>
                </a:solidFill>
              </a:rPr>
              <a:t>12/6/2017</a:t>
            </a:r>
            <a:endParaRPr lang="en-US" dirty="0">
              <a:solidFill>
                <a:srgbClr val="000000"/>
              </a:solidFill>
            </a:endParaRP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0317275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an_Background">
    <p:bg bwMode="auto">
      <p:bgPr>
        <a:gradFill flip="none" rotWithShape="1">
          <a:gsLst>
            <a:gs pos="100000">
              <a:schemeClr val="bg2"/>
            </a:gs>
            <a:gs pos="0">
              <a:srgbClr val="0D0D0D"/>
            </a:gs>
            <a:gs pos="80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chemeClr val="bg2"/>
          </a:solidFill>
        </p:spPr>
        <p:txBody>
          <a:bodyPr lIns="822960" rIns="822960">
            <a:normAutofit/>
          </a:bodyPr>
          <a:lstStyle>
            <a:lvl1pPr algn="r">
              <a:defRPr sz="3600" baseline="0">
                <a:solidFill>
                  <a:srgbClr val="003865"/>
                </a:solidFill>
              </a:defRPr>
            </a:lvl1pPr>
          </a:lstStyle>
          <a:p>
            <a:r>
              <a:rPr lang="en-US" dirty="0"/>
              <a:t>Sean – Black Background</a:t>
            </a:r>
          </a:p>
        </p:txBody>
      </p:sp>
      <p:sp>
        <p:nvSpPr>
          <p:cNvPr id="4" name="Date Placeholder 3"/>
          <p:cNvSpPr>
            <a:spLocks noGrp="1"/>
          </p:cNvSpPr>
          <p:nvPr>
            <p:ph type="dt" sz="half" idx="10"/>
          </p:nvPr>
        </p:nvSpPr>
        <p:spPr bwMode="black"/>
        <p:txBody>
          <a:bodyPr/>
          <a:lstStyle/>
          <a:p>
            <a:r>
              <a:rPr lang="en-US">
                <a:solidFill>
                  <a:srgbClr val="000000"/>
                </a:solidFill>
              </a:rPr>
              <a:t>12/6/2017</a:t>
            </a:r>
            <a:endParaRPr lang="en-US" dirty="0">
              <a:solidFill>
                <a:srgbClr val="000000"/>
              </a:solidFill>
            </a:endParaRP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3378702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an_Blue_Title_Black_Background">
    <p:bg bwMode="auto">
      <p:bgPr>
        <a:gradFill flip="none" rotWithShape="1">
          <a:gsLst>
            <a:gs pos="100000">
              <a:srgbClr val="003865"/>
            </a:gs>
            <a:gs pos="0">
              <a:srgbClr val="0D0D0D"/>
            </a:gs>
            <a:gs pos="80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863601"/>
          </a:xfrm>
          <a:solidFill>
            <a:srgbClr val="003865"/>
          </a:solidFill>
        </p:spPr>
        <p:txBody>
          <a:bodyPr lIns="822960" rIns="822960">
            <a:normAutofit/>
          </a:bodyPr>
          <a:lstStyle>
            <a:lvl1pPr algn="r">
              <a:defRPr sz="3600" baseline="0">
                <a:solidFill>
                  <a:schemeClr val="bg1"/>
                </a:solidFill>
              </a:defRPr>
            </a:lvl1pPr>
          </a:lstStyle>
          <a:p>
            <a:r>
              <a:rPr lang="en-US" dirty="0"/>
              <a:t>Sean – Blue Title &amp; Black Background</a:t>
            </a:r>
          </a:p>
        </p:txBody>
      </p:sp>
      <p:sp>
        <p:nvSpPr>
          <p:cNvPr id="4" name="Date Placeholder 3"/>
          <p:cNvSpPr>
            <a:spLocks noGrp="1"/>
          </p:cNvSpPr>
          <p:nvPr>
            <p:ph type="dt" sz="half" idx="10"/>
          </p:nvPr>
        </p:nvSpPr>
        <p:spPr bwMode="black"/>
        <p:txBody>
          <a:bodyPr/>
          <a:lstStyle>
            <a:lvl1pPr>
              <a:defRPr>
                <a:solidFill>
                  <a:schemeClr val="bg1"/>
                </a:solidFill>
              </a:defRPr>
            </a:lvl1pPr>
          </a:lstStyle>
          <a:p>
            <a:r>
              <a:rPr lang="en-US" dirty="0">
                <a:solidFill>
                  <a:srgbClr val="FFFFFF"/>
                </a:solidFill>
              </a:rPr>
              <a:t>12/6/2017</a:t>
            </a: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bg1"/>
                </a:solidFill>
              </a:defRPr>
            </a:lvl1pPr>
          </a:lstStyle>
          <a:p>
            <a:r>
              <a:rPr lang="en-US" dirty="0">
                <a:solidFill>
                  <a:srgbClr val="FFFFFF"/>
                </a:solidFill>
              </a:rPr>
              <a:t>MN.IT Services @ DNR | MN DNR Geospatial Water Resources Team</a:t>
            </a:r>
          </a:p>
        </p:txBody>
      </p:sp>
      <p:sp>
        <p:nvSpPr>
          <p:cNvPr id="6" name="Slide Number Placeholder 5"/>
          <p:cNvSpPr>
            <a:spLocks noGrp="1"/>
          </p:cNvSpPr>
          <p:nvPr>
            <p:ph type="sldNum" sz="quarter" idx="12"/>
          </p:nvPr>
        </p:nvSpPr>
        <p:spPr bwMode="black"/>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
        <p:nvSpPr>
          <p:cNvPr id="9" name="Rectangle 8"/>
          <p:cNvSpPr/>
          <p:nvPr userDrawn="1"/>
        </p:nvSpPr>
        <p:spPr bwMode="auto">
          <a:xfrm>
            <a:off x="0" y="863600"/>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5729395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bwMode="black">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sp>
        <p:nvSpPr>
          <p:cNvPr id="11" name="Picture Placeholder 2"/>
          <p:cNvSpPr>
            <a:spLocks noGrp="1"/>
          </p:cNvSpPr>
          <p:nvPr>
            <p:ph type="pic" sz="quarter" idx="13" hasCustomPrompt="1"/>
          </p:nvPr>
        </p:nvSpPr>
        <p:spPr bwMode="gray">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bwMode="black"/>
        <p:txBody>
          <a:bodyPr/>
          <a:lstStyle/>
          <a:p>
            <a:r>
              <a:rPr lang="en-US">
                <a:solidFill>
                  <a:srgbClr val="000000"/>
                </a:solidFill>
              </a:rPr>
              <a:t>12/6/2017</a:t>
            </a:r>
            <a:endParaRPr lang="en-US" dirty="0">
              <a:solidFill>
                <a:srgbClr val="000000"/>
              </a:solidFill>
            </a:endParaRPr>
          </a:p>
        </p:txBody>
      </p:sp>
      <p:sp>
        <p:nvSpPr>
          <p:cNvPr id="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19" name="Slide Number Placeholder 18"/>
          <p:cNvSpPr>
            <a:spLocks noGrp="1"/>
          </p:cNvSpPr>
          <p:nvPr>
            <p:ph type="sldNum" sz="quarter" idx="16"/>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pic>
        <p:nvPicPr>
          <p:cNvPr id="10" name="Picture 9" descr="Minnesota IT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0083" y="212036"/>
            <a:ext cx="3272835" cy="1374590"/>
          </a:xfrm>
          <a:prstGeom prst="rect">
            <a:avLst/>
          </a:prstGeom>
        </p:spPr>
      </p:pic>
    </p:spTree>
    <p:extLst>
      <p:ext uri="{BB962C8B-B14F-4D97-AF65-F5344CB8AC3E}">
        <p14:creationId xmlns:p14="http://schemas.microsoft.com/office/powerpoint/2010/main" val="549981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White)">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0"/>
            <a:ext cx="12192000" cy="859536"/>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bwMode="black"/>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bwMode="black"/>
        <p:txBody>
          <a:bodyPr/>
          <a:lstStyle>
            <a:lvl1pPr>
              <a:defRPr sz="1000"/>
            </a:lvl1pPr>
          </a:lstStyle>
          <a:p>
            <a:r>
              <a:rPr lang="en-US" dirty="0">
                <a:solidFill>
                  <a:srgbClr val="000000"/>
                </a:solidFill>
              </a:rPr>
              <a:t>12/6/2017</a:t>
            </a:r>
          </a:p>
        </p:txBody>
      </p:sp>
      <p:sp>
        <p:nvSpPr>
          <p:cNvPr id="1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000">
                <a:solidFill>
                  <a:schemeClr val="tx2"/>
                </a:solidFill>
              </a:defRPr>
            </a:lvl1pPr>
          </a:lstStyle>
          <a:p>
            <a:r>
              <a:rPr lang="en-US" dirty="0">
                <a:solidFill>
                  <a:srgbClr val="000000"/>
                </a:solidFill>
              </a:rPr>
              <a:t>MN.IT Services @ DNR | MN DNR Geospatial Water Resources Team</a:t>
            </a:r>
          </a:p>
        </p:txBody>
      </p:sp>
      <p:sp>
        <p:nvSpPr>
          <p:cNvPr id="6" name="Slide Number Placeholder 5"/>
          <p:cNvSpPr>
            <a:spLocks noGrp="1"/>
          </p:cNvSpPr>
          <p:nvPr>
            <p:ph type="sldNum" sz="quarter" idx="12"/>
          </p:nvPr>
        </p:nvSpPr>
        <p:spPr bwMode="black"/>
        <p:txBody>
          <a:bodyPr/>
          <a:lstStyle>
            <a:lvl1pPr>
              <a:defRPr sz="1100"/>
            </a:lvl1pPr>
          </a:lstStyle>
          <a:p>
            <a:fld id="{48F63A3B-78C7-47BE-AE5E-E10140E04643}" type="slidenum">
              <a:rPr lang="en-US" smtClean="0">
                <a:solidFill>
                  <a:srgbClr val="000000"/>
                </a:solidFill>
              </a:rPr>
              <a:pPr/>
              <a:t>‹#›</a:t>
            </a:fld>
            <a:endParaRPr lang="en-US" dirty="0">
              <a:solidFill>
                <a:srgbClr val="000000"/>
              </a:solidFill>
            </a:endParaRPr>
          </a:p>
        </p:txBody>
      </p:sp>
      <p:sp>
        <p:nvSpPr>
          <p:cNvPr id="8" name="Rectangle 7"/>
          <p:cNvSpPr/>
          <p:nvPr userDrawn="1"/>
        </p:nvSpPr>
        <p:spPr bwMode="auto">
          <a:xfrm>
            <a:off x="0" y="859536"/>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63527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825625"/>
            <a:ext cx="7340600" cy="435133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1F98F37-6EA6-42C7-B49A-6A174BAA1F35}" type="datetime1">
              <a:rPr lang="en-US" smtClean="0"/>
              <a:t>12/7/2017</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Decorative image of map and compass. " title="Decorative image of map and compass. "/>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53425" y="1329434"/>
            <a:ext cx="3838575" cy="4800600"/>
          </a:xfrm>
          <a:prstGeom prst="rect">
            <a:avLst/>
          </a:prstGeom>
        </p:spPr>
      </p:pic>
    </p:spTree>
    <p:extLst>
      <p:ext uri="{BB962C8B-B14F-4D97-AF65-F5344CB8AC3E}">
        <p14:creationId xmlns:p14="http://schemas.microsoft.com/office/powerpoint/2010/main" val="38980359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bwMode="black"/>
        <p:txBody>
          <a:bodyPr/>
          <a:lstStyle/>
          <a:p>
            <a:r>
              <a:rPr lang="en-US">
                <a:solidFill>
                  <a:srgbClr val="000000"/>
                </a:solidFill>
              </a:rPr>
              <a:t>12/6/2017</a:t>
            </a:r>
            <a:endParaRPr lang="en-US" dirty="0">
              <a:solidFill>
                <a:srgbClr val="000000"/>
              </a:solidFill>
            </a:endParaRP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10" name="Rectangle 9"/>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8BE21"/>
              </a:solidFill>
            </a:endParaRPr>
          </a:p>
        </p:txBody>
      </p:sp>
    </p:spTree>
    <p:extLst>
      <p:ext uri="{BB962C8B-B14F-4D97-AF65-F5344CB8AC3E}">
        <p14:creationId xmlns:p14="http://schemas.microsoft.com/office/powerpoint/2010/main" val="26220294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_Title and Content (Boxed)">
    <p:bg bwMode="auto">
      <p:bgPr>
        <a:solidFill>
          <a:srgbClr val="E8E8E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bwMode="auto">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bwMode="black"/>
        <p:txBody>
          <a:bodyPr/>
          <a:lstStyle/>
          <a:p>
            <a:r>
              <a:rPr lang="en-US">
                <a:solidFill>
                  <a:srgbClr val="000000"/>
                </a:solidFill>
              </a:rPr>
              <a:t>12/6/2017</a:t>
            </a:r>
            <a:endParaRPr lang="en-US" dirty="0">
              <a:solidFill>
                <a:srgbClr val="000000"/>
              </a:solidFill>
            </a:endParaRP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5000419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bwMode="auto">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bwMode="auto">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bwMode="black"/>
        <p:txBody>
          <a:bodyPr/>
          <a:lstStyle/>
          <a:p>
            <a:r>
              <a:rPr lang="en-US">
                <a:solidFill>
                  <a:srgbClr val="000000"/>
                </a:solidFill>
              </a:rPr>
              <a:t>12/6/2017</a:t>
            </a:r>
            <a:endParaRPr lang="en-US" dirty="0">
              <a:solidFill>
                <a:srgbClr val="000000"/>
              </a:solidFill>
            </a:endParaRP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7" name="Slide Number Placeholder 6"/>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9987755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0"/>
            <a:ext cx="12192000" cy="1219198"/>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18900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bwMode="gray">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bwMode="auto">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27649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bwMode="black">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bwMode="black">
          <a:xfrm>
            <a:off x="838200" y="6356350"/>
            <a:ext cx="1358590" cy="365125"/>
          </a:xfrm>
        </p:spPr>
        <p:txBody>
          <a:bodyPr/>
          <a:lstStyle/>
          <a:p>
            <a:r>
              <a:rPr lang="en-US">
                <a:solidFill>
                  <a:srgbClr val="000000"/>
                </a:solidFill>
              </a:rPr>
              <a:t>12/6/2017</a:t>
            </a:r>
            <a:endParaRPr lang="en-US" dirty="0">
              <a:solidFill>
                <a:srgbClr val="000000"/>
              </a:solidFill>
            </a:endParaRPr>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686058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r>
              <a:rPr lang="en-US">
                <a:solidFill>
                  <a:srgbClr val="FFFFFF"/>
                </a:solidFill>
              </a:rPr>
              <a:t>12/6/2017</a:t>
            </a:r>
            <a:endParaRPr lang="en-US" dirty="0">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MN.IT Services @ DNR | MN DNR Geospatial Water Resources Team</a:t>
            </a:r>
            <a:endParaRPr lang="en-US" dirty="0">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5794885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sz="1000" baseline="0">
                <a:solidFill>
                  <a:schemeClr val="bg1"/>
                </a:solidFill>
              </a:defRPr>
            </a:lvl1pPr>
          </a:lstStyle>
          <a:p>
            <a:r>
              <a:rPr lang="en-US" dirty="0">
                <a:solidFill>
                  <a:srgbClr val="FFFFFF"/>
                </a:solidFill>
              </a:rPr>
              <a:t>12/6/2017</a:t>
            </a: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000" baseline="0">
                <a:solidFill>
                  <a:schemeClr val="bg1"/>
                </a:solidFill>
              </a:defRPr>
            </a:lvl1pPr>
          </a:lstStyle>
          <a:p>
            <a:r>
              <a:rPr lang="en-US" dirty="0">
                <a:solidFill>
                  <a:srgbClr val="FFFFFF"/>
                </a:solidFill>
              </a:rPr>
              <a:t>MN.IT Services @ DNR | MN DNR Geospatial Water Resources Team</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sz="1100" baseline="0">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249094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bwMode="black">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r>
              <a:rPr lang="en-US">
                <a:solidFill>
                  <a:srgbClr val="000000"/>
                </a:solidFill>
              </a:rPr>
              <a:t>12/6/2017</a:t>
            </a:r>
            <a:endParaRPr lang="en-US" dirty="0">
              <a:solidFill>
                <a:srgbClr val="000000"/>
              </a:solidFill>
            </a:endParaRP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127193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2"/>
          <p:cNvSpPr>
            <a:spLocks noGrp="1"/>
          </p:cNvSpPr>
          <p:nvPr>
            <p:ph type="pic" sz="quarter" idx="13"/>
          </p:nvPr>
        </p:nvSpPr>
        <p:spPr bwMode="gray">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r>
              <a:rPr lang="en-US">
                <a:solidFill>
                  <a:srgbClr val="FFFFFF"/>
                </a:solidFill>
              </a:rPr>
              <a:t>12/6/2017</a:t>
            </a:r>
            <a:endParaRPr lang="en-US" dirty="0">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MN.IT Services @ DNR | MN DNR Geospatial Water Resources Team</a:t>
            </a:r>
            <a:endParaRPr lang="en-US" dirty="0">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428924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A58E950-06C4-4DC8-B03C-4107DDC0AE76}" type="datetime1">
              <a:rPr lang="en-US" smtClean="0"/>
              <a:t>12/7/2017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
          <p:cNvSpPr>
            <a:spLocks noGrp="1"/>
          </p:cNvSpPr>
          <p:nvPr>
            <p:ph type="pic" sz="quarter" idx="13"/>
          </p:nvPr>
        </p:nvSpPr>
        <p:spPr bwMode="gray">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r>
              <a:rPr lang="en-US">
                <a:solidFill>
                  <a:srgbClr val="FFFFFF"/>
                </a:solidFill>
              </a:rPr>
              <a:t>12/6/2017</a:t>
            </a:r>
            <a:endParaRPr lang="en-US" dirty="0">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MN.IT Services @ DNR | MN DNR Geospatial Water Resources Team</a:t>
            </a:r>
            <a:endParaRPr lang="en-US" dirty="0">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8220207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bwMode="black">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p:cNvSpPr>
            <a:spLocks noGrp="1"/>
          </p:cNvSpPr>
          <p:nvPr>
            <p:ph type="pic" sz="quarter" idx="13"/>
          </p:nvPr>
        </p:nvSpPr>
        <p:spPr bwMode="gray">
          <a:xfrm>
            <a:off x="7653566" y="1364826"/>
            <a:ext cx="4538434" cy="4538434"/>
          </a:xfrm>
        </p:spPr>
        <p:txBody>
          <a:bodyPr/>
          <a:lstStyle>
            <a:lvl1pPr>
              <a:buClr>
                <a:schemeClr val="tx1"/>
              </a:buClr>
              <a:defRPr>
                <a:solidFill>
                  <a:schemeClr val="tx1"/>
                </a:solidFill>
              </a:defRPr>
            </a:lvl1pPr>
          </a:lstStyle>
          <a:p>
            <a:r>
              <a:rPr lang="en-US"/>
              <a:t>Click icon to add picture</a:t>
            </a:r>
            <a:endParaRPr lang="en-US" dirty="0"/>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r>
              <a:rPr lang="en-US">
                <a:solidFill>
                  <a:srgbClr val="000000"/>
                </a:solidFill>
              </a:rPr>
              <a:t>12/6/2017</a:t>
            </a:r>
            <a:endParaRPr lang="en-US" dirty="0">
              <a:solidFill>
                <a:srgbClr val="000000"/>
              </a:solidFill>
            </a:endParaRP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583778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am Page (4 Up)">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Picture Placeholder 2"/>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bwMode="black">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bwMode="black">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bwMode="black"/>
        <p:txBody>
          <a:bodyPr/>
          <a:lstStyle/>
          <a:p>
            <a:r>
              <a:rPr lang="en-US">
                <a:solidFill>
                  <a:srgbClr val="000000"/>
                </a:solidFill>
              </a:rPr>
              <a:t>12/6/2017</a:t>
            </a:r>
            <a:endParaRPr lang="en-US" dirty="0">
              <a:solidFill>
                <a:srgbClr val="000000"/>
              </a:solidFill>
            </a:endParaRPr>
          </a:p>
        </p:txBody>
      </p:sp>
      <p:sp>
        <p:nvSpPr>
          <p:cNvPr id="1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206572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2"/>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Picture Placeholder 2"/>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bwMode="black"/>
        <p:txBody>
          <a:bodyPr/>
          <a:lstStyle/>
          <a:p>
            <a:r>
              <a:rPr lang="en-US">
                <a:solidFill>
                  <a:srgbClr val="000000"/>
                </a:solidFill>
              </a:rPr>
              <a:t>12/6/2017</a:t>
            </a:r>
            <a:endParaRPr lang="en-US" dirty="0">
              <a:solidFill>
                <a:srgbClr val="000000"/>
              </a:solidFill>
            </a:endParaRPr>
          </a:p>
        </p:txBody>
      </p:sp>
      <p:sp>
        <p:nvSpPr>
          <p:cNvPr id="1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37918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am Page 4-Up White Vertical">
    <p:bg bwMode="gray">
      <p:bgRef idx="1001">
        <a:schemeClr val="bg1"/>
      </p:bgRef>
    </p:bg>
    <p:spTree>
      <p:nvGrpSpPr>
        <p:cNvPr id="1" name=""/>
        <p:cNvGrpSpPr/>
        <p:nvPr/>
      </p:nvGrpSpPr>
      <p:grpSpPr>
        <a:xfrm>
          <a:off x="0" y="0"/>
          <a:ext cx="0" cy="0"/>
          <a:chOff x="0" y="0"/>
          <a:chExt cx="0" cy="0"/>
        </a:xfrm>
      </p:grpSpPr>
      <p:sp>
        <p:nvSpPr>
          <p:cNvPr id="16"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bwMode="black"/>
        <p:txBody>
          <a:bodyPr/>
          <a:lstStyle/>
          <a:p>
            <a:r>
              <a:rPr lang="en-US">
                <a:solidFill>
                  <a:srgbClr val="000000"/>
                </a:solidFill>
              </a:rPr>
              <a:t>12/6/2017</a:t>
            </a:r>
            <a:endParaRPr lang="en-US" dirty="0">
              <a:solidFill>
                <a:srgbClr val="000000"/>
              </a:solidFill>
            </a:endParaRPr>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82889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bg bwMode="gray">
      <p:bgRef idx="1001">
        <a:schemeClr val="bg1"/>
      </p:bgRef>
    </p:bg>
    <p:spTree>
      <p:nvGrpSpPr>
        <p:cNvPr id="1" name=""/>
        <p:cNvGrpSpPr/>
        <p:nvPr/>
      </p:nvGrpSpPr>
      <p:grpSpPr>
        <a:xfrm>
          <a:off x="0" y="0"/>
          <a:ext cx="0" cy="0"/>
          <a:chOff x="0" y="0"/>
          <a:chExt cx="0" cy="0"/>
        </a:xfrm>
      </p:grpSpPr>
      <p:sp>
        <p:nvSpPr>
          <p:cNvPr id="18" name="Title 1"/>
          <p:cNvSpPr>
            <a:spLocks noGrp="1"/>
          </p:cNvSpPr>
          <p:nvPr>
            <p:ph type="title" hasCustomPrompt="1"/>
          </p:nvPr>
        </p:nvSpPr>
        <p:spPr bwMode="auto">
          <a:xfrm>
            <a:off x="0" y="-1"/>
            <a:ext cx="12192000" cy="1216023"/>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Picture Placeholder 2"/>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bwMode="black"/>
        <p:txBody>
          <a:bodyPr/>
          <a:lstStyle/>
          <a:p>
            <a:r>
              <a:rPr lang="en-US">
                <a:solidFill>
                  <a:srgbClr val="000000"/>
                </a:solidFill>
              </a:rPr>
              <a:t>12/6/2017</a:t>
            </a:r>
            <a:endParaRPr lang="en-US" dirty="0">
              <a:solidFill>
                <a:srgbClr val="000000"/>
              </a:solidFill>
            </a:endParaRPr>
          </a:p>
        </p:txBody>
      </p:sp>
      <p:sp>
        <p:nvSpPr>
          <p:cNvPr id="29"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908483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Date Placeholder 3"/>
          <p:cNvSpPr>
            <a:spLocks noGrp="1"/>
          </p:cNvSpPr>
          <p:nvPr>
            <p:ph type="dt" sz="half" idx="10"/>
          </p:nvPr>
        </p:nvSpPr>
        <p:spPr bwMode="black"/>
        <p:txBody>
          <a:bodyPr/>
          <a:lstStyle/>
          <a:p>
            <a:r>
              <a:rPr lang="en-US">
                <a:solidFill>
                  <a:srgbClr val="000000"/>
                </a:solidFill>
              </a:rPr>
              <a:t>12/6/2017</a:t>
            </a:r>
            <a:endParaRPr lang="en-US" dirty="0">
              <a:solidFill>
                <a:srgbClr val="000000"/>
              </a:solidFill>
            </a:endParaRPr>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851231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auto">
          <a:xfrm>
            <a:off x="0" y="-20425"/>
            <a:ext cx="12192000" cy="1236448"/>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17" name="Rectangle 16"/>
          <p:cNvSpPr/>
          <p:nvPr userDrawn="1"/>
        </p:nvSpPr>
        <p:spPr bwMode="auto">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Picture Placeholder 2"/>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p:cNvSpPr>
            <a:spLocks noGrp="1"/>
          </p:cNvSpPr>
          <p:nvPr>
            <p:ph type="dt" sz="half" idx="10"/>
          </p:nvPr>
        </p:nvSpPr>
        <p:spPr bwMode="black"/>
        <p:txBody>
          <a:bodyPr/>
          <a:lstStyle/>
          <a:p>
            <a:r>
              <a:rPr lang="en-US">
                <a:solidFill>
                  <a:srgbClr val="000000"/>
                </a:solidFill>
              </a:rPr>
              <a:t>12/6/2017</a:t>
            </a:r>
            <a:endParaRPr lang="en-US" dirty="0">
              <a:solidFill>
                <a:srgbClr val="000000"/>
              </a:solidFill>
            </a:endParaRPr>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5" name="Slide Number Placeholder 4"/>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077570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0" y="-1"/>
            <a:ext cx="12192000" cy="1216025"/>
          </a:xfrm>
          <a:solidFill>
            <a:schemeClr val="accent1"/>
          </a:solidFill>
        </p:spPr>
        <p:txBody>
          <a:bodyPr lIns="822960" rIns="822960">
            <a:normAutofit/>
          </a:bodyPr>
          <a:lstStyle>
            <a:lvl1pPr algn="r">
              <a:defRPr sz="3600">
                <a:solidFill>
                  <a:schemeClr val="bg1"/>
                </a:solidFill>
              </a:defRPr>
            </a:lvl1pPr>
          </a:lstStyle>
          <a:p>
            <a:r>
              <a:rPr lang="en-US" dirty="0"/>
              <a:t>Click to edit title</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Picture Placeholder 2"/>
          <p:cNvSpPr>
            <a:spLocks noGrp="1"/>
          </p:cNvSpPr>
          <p:nvPr>
            <p:ph type="pic" sz="quarter" idx="13" hasCustomPrompt="1"/>
          </p:nvPr>
        </p:nvSpPr>
        <p:spPr bwMode="gray">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bwMode="black">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bwMode="gray">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bwMode="black">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bwMode="black"/>
        <p:txBody>
          <a:bodyPr/>
          <a:lstStyle/>
          <a:p>
            <a:r>
              <a:rPr lang="en-US">
                <a:solidFill>
                  <a:srgbClr val="000000"/>
                </a:solidFill>
              </a:rPr>
              <a:t>12/6/2017</a:t>
            </a:r>
            <a:endParaRPr lang="en-US" dirty="0">
              <a:solidFill>
                <a:srgbClr val="000000"/>
              </a:solidFill>
            </a:endParaRPr>
          </a:p>
        </p:txBody>
      </p:sp>
      <p:sp>
        <p:nvSpPr>
          <p:cNvPr id="20"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6" name="Slide Number Placeholder 5"/>
          <p:cNvSpPr>
            <a:spLocks noGrp="1"/>
          </p:cNvSpPr>
          <p:nvPr>
            <p:ph type="sldNum" sz="quarter" idx="12"/>
          </p:nvPr>
        </p:nvSpPr>
        <p:spPr bwMode="black"/>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702197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8"/>
          </a:xfrm>
        </p:spPr>
        <p:txBody>
          <a:bodyPr/>
          <a:lstStyle/>
          <a:p>
            <a:r>
              <a:rPr lang="en-US"/>
              <a:t>Click icon to add picture</a:t>
            </a:r>
          </a:p>
        </p:txBody>
      </p:sp>
      <p:sp>
        <p:nvSpPr>
          <p:cNvPr id="9" name="Title 1"/>
          <p:cNvSpPr>
            <a:spLocks noGrp="1"/>
          </p:cNvSpPr>
          <p:nvPr>
            <p:ph type="title" hasCustomPrompt="1"/>
          </p:nvPr>
        </p:nvSpPr>
        <p:spPr bwMode="auto">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2532714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09B6D40-80D2-4CAB-BFA5-8424ADD63056}" type="datetime1">
              <a:rPr lang="en-US" smtClean="0"/>
              <a:t>12/7/2017</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9"/>
          </a:xfrm>
        </p:spPr>
        <p:txBody>
          <a:bodyPr/>
          <a:lstStyle/>
          <a:p>
            <a:r>
              <a:rPr lang="en-US"/>
              <a:t>Click icon to add picture</a:t>
            </a:r>
          </a:p>
        </p:txBody>
      </p:sp>
      <p:sp>
        <p:nvSpPr>
          <p:cNvPr id="9" name="Title 1"/>
          <p:cNvSpPr>
            <a:spLocks noGrp="1"/>
          </p:cNvSpPr>
          <p:nvPr>
            <p:ph type="title" hasCustomPrompt="1"/>
          </p:nvPr>
        </p:nvSpPr>
        <p:spPr bwMode="gray">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18485841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bwMode="gray">
          <a:xfrm>
            <a:off x="0" y="2"/>
            <a:ext cx="12192000" cy="6857999"/>
          </a:xfrm>
        </p:spPr>
        <p:txBody>
          <a:bodyPr/>
          <a:lstStyle/>
          <a:p>
            <a:r>
              <a:rPr lang="en-US"/>
              <a:t>Click icon to add picture</a:t>
            </a:r>
          </a:p>
        </p:txBody>
      </p:sp>
      <p:sp>
        <p:nvSpPr>
          <p:cNvPr id="9" name="Title 1"/>
          <p:cNvSpPr>
            <a:spLocks noGrp="1"/>
          </p:cNvSpPr>
          <p:nvPr>
            <p:ph type="title" hasCustomPrompt="1"/>
          </p:nvPr>
        </p:nvSpPr>
        <p:spPr bwMode="auto">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Tree>
    <p:extLst>
      <p:ext uri="{BB962C8B-B14F-4D97-AF65-F5344CB8AC3E}">
        <p14:creationId xmlns:p14="http://schemas.microsoft.com/office/powerpoint/2010/main" val="19027242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de -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bwMode="gray">
          <a:xfrm>
            <a:off x="2032000" y="2233262"/>
            <a:ext cx="8128000" cy="2966751"/>
          </a:xfrm>
        </p:spPr>
        <p:txBody>
          <a:bodyPr/>
          <a:lstStyle/>
          <a:p>
            <a:r>
              <a:rPr lang="en-US"/>
              <a:t>Click icon to add table</a:t>
            </a:r>
          </a:p>
        </p:txBody>
      </p:sp>
      <p:sp>
        <p:nvSpPr>
          <p:cNvPr id="8" name="Date Placeholder 4"/>
          <p:cNvSpPr>
            <a:spLocks noGrp="1"/>
          </p:cNvSpPr>
          <p:nvPr>
            <p:ph type="dt" sz="half" idx="11"/>
          </p:nvPr>
        </p:nvSpPr>
        <p:spPr bwMode="black">
          <a:xfrm>
            <a:off x="838200" y="6356350"/>
            <a:ext cx="1358590" cy="365125"/>
          </a:xfrm>
        </p:spPr>
        <p:txBody>
          <a:bodyPr/>
          <a:lstStyle/>
          <a:p>
            <a:r>
              <a:rPr lang="en-US">
                <a:solidFill>
                  <a:srgbClr val="000000"/>
                </a:solidFill>
              </a:rPr>
              <a:t>12/6/2017</a:t>
            </a:r>
            <a:endParaRPr lang="en-US" dirty="0">
              <a:solidFill>
                <a:srgbClr val="000000"/>
              </a:solidFill>
            </a:endParaRPr>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450061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bwMode="gray">
          <a:xfrm>
            <a:off x="2032000" y="2233262"/>
            <a:ext cx="8128000" cy="2966751"/>
          </a:xfrm>
        </p:spPr>
        <p:txBody>
          <a:bodyPr/>
          <a:lstStyle>
            <a:lvl1pPr>
              <a:buClr>
                <a:schemeClr val="accent2"/>
              </a:buClr>
              <a:defRPr>
                <a:solidFill>
                  <a:schemeClr val="bg1"/>
                </a:solidFill>
              </a:defRPr>
            </a:lvl1pPr>
          </a:lstStyle>
          <a:p>
            <a:r>
              <a:rPr lang="en-US"/>
              <a:t>Click icon to add table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r>
              <a:rPr lang="en-US">
                <a:solidFill>
                  <a:srgbClr val="FFFFFF"/>
                </a:solidFill>
              </a:rPr>
              <a:t>12/6/2017</a:t>
            </a:r>
            <a:endParaRPr lang="en-US" dirty="0">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MN.IT Services @ DNR | MN DNR Geospatial Water Resources Team</a:t>
            </a:r>
            <a:endParaRPr lang="en-US" dirty="0">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0625779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r>
              <a:rPr lang="en-US">
                <a:solidFill>
                  <a:srgbClr val="FFFFFF"/>
                </a:solidFill>
              </a:rPr>
              <a:t>12/6/2017</a:t>
            </a:r>
            <a:endParaRPr lang="en-US" dirty="0">
              <a:solidFill>
                <a:srgbClr val="FFFFFF"/>
              </a:solidFill>
            </a:endParaRP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MN.IT Services @ DNR | MN DNR Geospatial Water Resources Team</a:t>
            </a:r>
            <a:endParaRPr lang="en-US" dirty="0">
              <a:solidFill>
                <a:srgbClr val="FFFFFF"/>
              </a:solidFill>
            </a:endParaRP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4215844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bwMode="white">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bwMode="white">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bwMode="white">
          <a:xfrm>
            <a:off x="838200" y="6356350"/>
            <a:ext cx="1358590" cy="365125"/>
          </a:xfrm>
        </p:spPr>
        <p:txBody>
          <a:bodyPr/>
          <a:lstStyle/>
          <a:p>
            <a:r>
              <a:rPr lang="en-US">
                <a:solidFill>
                  <a:srgbClr val="000000"/>
                </a:solidFill>
              </a:rPr>
              <a:t>12/6/2017</a:t>
            </a:r>
            <a:endParaRPr lang="en-US" dirty="0">
              <a:solidFill>
                <a:srgbClr val="000000"/>
              </a:solidFill>
            </a:endParaRPr>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8" name="Slide Number Placeholder 5"/>
          <p:cNvSpPr>
            <a:spLocks noGrp="1"/>
          </p:cNvSpPr>
          <p:nvPr>
            <p:ph type="sldNum" sz="quarter" idx="12"/>
          </p:nvPr>
        </p:nvSpPr>
        <p:spPr bwMode="white">
          <a:xfrm>
            <a:off x="9891132" y="6356350"/>
            <a:ext cx="1462668" cy="365125"/>
          </a:xfrm>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584886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bwMode="black">
          <a:xfrm>
            <a:off x="838200" y="6356350"/>
            <a:ext cx="1358590" cy="365125"/>
          </a:xfrm>
        </p:spPr>
        <p:txBody>
          <a:bodyPr/>
          <a:lstStyle/>
          <a:p>
            <a:r>
              <a:rPr lang="en-US">
                <a:solidFill>
                  <a:srgbClr val="000000"/>
                </a:solidFill>
              </a:rPr>
              <a:t>12/6/2017</a:t>
            </a:r>
            <a:endParaRPr lang="en-US" dirty="0">
              <a:solidFill>
                <a:srgbClr val="000000"/>
              </a:solidFill>
            </a:endParaRPr>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11" name="Slide Number Placeholder 6"/>
          <p:cNvSpPr>
            <a:spLocks noGrp="1"/>
          </p:cNvSpPr>
          <p:nvPr>
            <p:ph type="sldNum" sz="quarter" idx="13"/>
          </p:nvPr>
        </p:nvSpPr>
        <p:spPr bwMode="black">
          <a:xfrm>
            <a:off x="9891132" y="6356350"/>
            <a:ext cx="1462668" cy="365125"/>
          </a:xfrm>
        </p:spPr>
        <p:txBody>
          <a:body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804119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black">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bwMode="black">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233214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bwMode="gray">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r>
              <a:rPr lang="en-US">
                <a:solidFill>
                  <a:srgbClr val="FFFFFF"/>
                </a:solidFill>
              </a:rPr>
              <a:t>12/6/2017</a:t>
            </a:r>
            <a:endParaRPr lang="en-US" dirty="0">
              <a:solidFill>
                <a:srgbClr val="FFFFFF"/>
              </a:solidFill>
            </a:endParaRPr>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MN.IT Services @ DNR | MN DNR Geospatial Water Resources Team</a:t>
            </a:r>
            <a:endParaRPr lang="en-US" dirty="0">
              <a:solidFill>
                <a:srgbClr val="FFFFFF"/>
              </a:solidFill>
            </a:endParaRP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4359803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r>
              <a:rPr lang="en-US">
                <a:solidFill>
                  <a:srgbClr val="FFFFFF"/>
                </a:solidFill>
              </a:rPr>
              <a:t>12/6/2017</a:t>
            </a:r>
            <a:endParaRPr lang="en-US" dirty="0">
              <a:solidFill>
                <a:srgbClr val="FFFFFF"/>
              </a:solidFill>
            </a:endParaRPr>
          </a:p>
        </p:txBody>
      </p:sp>
      <p:sp>
        <p:nvSpPr>
          <p:cNvPr id="9"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solidFill>
                  <a:srgbClr val="FFFFFF"/>
                </a:solidFill>
              </a:rPr>
              <a:t>MN.IT Services @ DNR | MN DNR Geospatial Water Resources Team</a:t>
            </a:r>
            <a:endParaRPr lang="en-US" dirty="0">
              <a:solidFill>
                <a:srgbClr val="FFFFFF"/>
              </a:solidFill>
            </a:endParaRPr>
          </a:p>
        </p:txBody>
      </p:sp>
      <p:sp>
        <p:nvSpPr>
          <p:cNvPr id="11"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3233473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9" Type="http://schemas.openxmlformats.org/officeDocument/2006/relationships/slideLayout" Target="../slideLayouts/slideLayout100.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42" Type="http://schemas.openxmlformats.org/officeDocument/2006/relationships/slideLayout" Target="../slideLayouts/slideLayout103.xml"/><Relationship Id="rId47" Type="http://schemas.openxmlformats.org/officeDocument/2006/relationships/slideLayout" Target="../slideLayouts/slideLayout108.xml"/><Relationship Id="rId50" Type="http://schemas.openxmlformats.org/officeDocument/2006/relationships/slideLayout" Target="../slideLayouts/slideLayout111.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46" Type="http://schemas.openxmlformats.org/officeDocument/2006/relationships/slideLayout" Target="../slideLayouts/slideLayout107.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41" Type="http://schemas.openxmlformats.org/officeDocument/2006/relationships/slideLayout" Target="../slideLayouts/slideLayout102.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slideLayout" Target="../slideLayouts/slideLayout101.xml"/><Relationship Id="rId45" Type="http://schemas.openxmlformats.org/officeDocument/2006/relationships/slideLayout" Target="../slideLayouts/slideLayout106.xml"/><Relationship Id="rId53" Type="http://schemas.openxmlformats.org/officeDocument/2006/relationships/theme" Target="../theme/theme3.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49" Type="http://schemas.openxmlformats.org/officeDocument/2006/relationships/slideLayout" Target="../slideLayouts/slideLayout110.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4" Type="http://schemas.openxmlformats.org/officeDocument/2006/relationships/slideLayout" Target="../slideLayouts/slideLayout105.xml"/><Relationship Id="rId52" Type="http://schemas.openxmlformats.org/officeDocument/2006/relationships/slideLayout" Target="../slideLayouts/slideLayout113.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43" Type="http://schemas.openxmlformats.org/officeDocument/2006/relationships/slideLayout" Target="../slideLayouts/slideLayout104.xml"/><Relationship Id="rId48" Type="http://schemas.openxmlformats.org/officeDocument/2006/relationships/slideLayout" Target="../slideLayouts/slideLayout109.xml"/><Relationship Id="rId8" Type="http://schemas.openxmlformats.org/officeDocument/2006/relationships/slideLayout" Target="../slideLayouts/slideLayout69.xml"/><Relationship Id="rId51" Type="http://schemas.openxmlformats.org/officeDocument/2006/relationships/slideLayout" Target="../slideLayouts/slideLayout1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4.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39" Type="http://schemas.openxmlformats.org/officeDocument/2006/relationships/slideLayout" Target="../slideLayouts/slideLayout163.xml"/><Relationship Id="rId3" Type="http://schemas.openxmlformats.org/officeDocument/2006/relationships/slideLayout" Target="../slideLayouts/slideLayout127.xml"/><Relationship Id="rId21" Type="http://schemas.openxmlformats.org/officeDocument/2006/relationships/slideLayout" Target="../slideLayouts/slideLayout145.xml"/><Relationship Id="rId34" Type="http://schemas.openxmlformats.org/officeDocument/2006/relationships/slideLayout" Target="../slideLayouts/slideLayout158.xml"/><Relationship Id="rId42" Type="http://schemas.openxmlformats.org/officeDocument/2006/relationships/slideLayout" Target="../slideLayouts/slideLayout166.xml"/><Relationship Id="rId47" Type="http://schemas.openxmlformats.org/officeDocument/2006/relationships/slideLayout" Target="../slideLayouts/slideLayout171.xml"/><Relationship Id="rId50" Type="http://schemas.openxmlformats.org/officeDocument/2006/relationships/slideLayout" Target="../slideLayouts/slideLayout174.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33" Type="http://schemas.openxmlformats.org/officeDocument/2006/relationships/slideLayout" Target="../slideLayouts/slideLayout157.xml"/><Relationship Id="rId38" Type="http://schemas.openxmlformats.org/officeDocument/2006/relationships/slideLayout" Target="../slideLayouts/slideLayout162.xml"/><Relationship Id="rId46" Type="http://schemas.openxmlformats.org/officeDocument/2006/relationships/slideLayout" Target="../slideLayouts/slideLayout170.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29" Type="http://schemas.openxmlformats.org/officeDocument/2006/relationships/slideLayout" Target="../slideLayouts/slideLayout153.xml"/><Relationship Id="rId41" Type="http://schemas.openxmlformats.org/officeDocument/2006/relationships/slideLayout" Target="../slideLayouts/slideLayout165.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slideLayout" Target="../slideLayouts/slideLayout156.xml"/><Relationship Id="rId37" Type="http://schemas.openxmlformats.org/officeDocument/2006/relationships/slideLayout" Target="../slideLayouts/slideLayout161.xml"/><Relationship Id="rId40" Type="http://schemas.openxmlformats.org/officeDocument/2006/relationships/slideLayout" Target="../slideLayouts/slideLayout164.xml"/><Relationship Id="rId45" Type="http://schemas.openxmlformats.org/officeDocument/2006/relationships/slideLayout" Target="../slideLayouts/slideLayout169.xml"/><Relationship Id="rId53" Type="http://schemas.openxmlformats.org/officeDocument/2006/relationships/theme" Target="../theme/theme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36" Type="http://schemas.openxmlformats.org/officeDocument/2006/relationships/slideLayout" Target="../slideLayouts/slideLayout160.xml"/><Relationship Id="rId49" Type="http://schemas.openxmlformats.org/officeDocument/2006/relationships/slideLayout" Target="../slideLayouts/slideLayout173.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31" Type="http://schemas.openxmlformats.org/officeDocument/2006/relationships/slideLayout" Target="../slideLayouts/slideLayout155.xml"/><Relationship Id="rId44" Type="http://schemas.openxmlformats.org/officeDocument/2006/relationships/slideLayout" Target="../slideLayouts/slideLayout168.xml"/><Relationship Id="rId52" Type="http://schemas.openxmlformats.org/officeDocument/2006/relationships/slideLayout" Target="../slideLayouts/slideLayout176.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 Id="rId35" Type="http://schemas.openxmlformats.org/officeDocument/2006/relationships/slideLayout" Target="../slideLayouts/slideLayout159.xml"/><Relationship Id="rId43" Type="http://schemas.openxmlformats.org/officeDocument/2006/relationships/slideLayout" Target="../slideLayouts/slideLayout167.xml"/><Relationship Id="rId48" Type="http://schemas.openxmlformats.org/officeDocument/2006/relationships/slideLayout" Target="../slideLayouts/slideLayout172.xml"/><Relationship Id="rId8" Type="http://schemas.openxmlformats.org/officeDocument/2006/relationships/slideLayout" Target="../slideLayouts/slideLayout132.xml"/><Relationship Id="rId51" Type="http://schemas.openxmlformats.org/officeDocument/2006/relationships/slideLayout" Target="../slideLayouts/slideLayout1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87D8B48-CF1F-4BDC-BCA4-5A57DC9E0A63}" type="datetime1">
              <a:rPr lang="en-US" smtClean="0"/>
              <a:t>12/7/2017</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Information Technology for Minnesota Government | mn.gov/mnit</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820" r:id="rId7"/>
    <p:sldLayoutId id="2147483790" r:id="rId8"/>
    <p:sldLayoutId id="2147483789" r:id="rId9"/>
    <p:sldLayoutId id="2147483714" r:id="rId10"/>
    <p:sldLayoutId id="2147483738" r:id="rId11"/>
    <p:sldLayoutId id="2147483739" r:id="rId12"/>
    <p:sldLayoutId id="2147483780" r:id="rId13"/>
    <p:sldLayoutId id="2147483773" r:id="rId14"/>
    <p:sldLayoutId id="2147483800" r:id="rId15"/>
    <p:sldLayoutId id="2147483688" r:id="rId16"/>
    <p:sldLayoutId id="2147483801" r:id="rId17"/>
    <p:sldLayoutId id="2147483802" r:id="rId18"/>
    <p:sldLayoutId id="2147483803" r:id="rId19"/>
    <p:sldLayoutId id="2147483744" r:id="rId20"/>
    <p:sldLayoutId id="2147483793" r:id="rId21"/>
    <p:sldLayoutId id="2147483772" r:id="rId22"/>
    <p:sldLayoutId id="2147483767" r:id="rId23"/>
    <p:sldLayoutId id="2147483769" r:id="rId24"/>
    <p:sldLayoutId id="2147483771" r:id="rId25"/>
    <p:sldLayoutId id="2147483770" r:id="rId26"/>
    <p:sldLayoutId id="2147483732" r:id="rId27"/>
    <p:sldLayoutId id="2147483794" r:id="rId28"/>
    <p:sldLayoutId id="2147483733" r:id="rId29"/>
    <p:sldLayoutId id="2147483747" r:id="rId30"/>
    <p:sldLayoutId id="2147483818" r:id="rId31"/>
    <p:sldLayoutId id="2147483805" r:id="rId32"/>
    <p:sldLayoutId id="2147483806" r:id="rId33"/>
    <p:sldLayoutId id="2147483750" r:id="rId34"/>
    <p:sldLayoutId id="2147483765" r:id="rId35"/>
    <p:sldLayoutId id="2147483781" r:id="rId36"/>
    <p:sldLayoutId id="2147483809" r:id="rId37"/>
    <p:sldLayoutId id="2147483808" r:id="rId38"/>
    <p:sldLayoutId id="2147483807" r:id="rId39"/>
    <p:sldLayoutId id="2147483819" r:id="rId40"/>
    <p:sldLayoutId id="2147483754" r:id="rId41"/>
    <p:sldLayoutId id="2147483755" r:id="rId42"/>
    <p:sldLayoutId id="2147483759" r:id="rId43"/>
    <p:sldLayoutId id="2147483753" r:id="rId44"/>
    <p:sldLayoutId id="2147483763" r:id="rId45"/>
    <p:sldLayoutId id="2147483762" r:id="rId46"/>
    <p:sldLayoutId id="2147483758" r:id="rId47"/>
    <p:sldLayoutId id="2147483756" r:id="rId48"/>
    <p:sldLayoutId id="2147483798" r:id="rId49"/>
    <p:sldLayoutId id="2147483797" r:id="rId5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65A8BA-794D-4C94-A875-EF4602436B4B}" type="datetimeFigureOut">
              <a:rPr lang="en-US" smtClean="0">
                <a:solidFill>
                  <a:prstClr val="black">
                    <a:tint val="75000"/>
                  </a:prstClr>
                </a:solidFill>
              </a:rPr>
              <a:pPr/>
              <a:t>12/7/2017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390061-2E9E-418F-8DB3-1B8F43EF90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592144"/>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r>
              <a:rPr lang="en-US">
                <a:solidFill>
                  <a:srgbClr val="000000"/>
                </a:solidFill>
              </a:rPr>
              <a:t>12/6/2017</a:t>
            </a:r>
            <a:endParaRPr lang="en-US" dirty="0">
              <a:solidFill>
                <a:srgbClr val="000000"/>
              </a:solidFill>
            </a:endParaRPr>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63783172"/>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 id="2147483863" r:id="rId30"/>
    <p:sldLayoutId id="2147483864" r:id="rId31"/>
    <p:sldLayoutId id="2147483865" r:id="rId32"/>
    <p:sldLayoutId id="2147483866" r:id="rId33"/>
    <p:sldLayoutId id="2147483867" r:id="rId34"/>
    <p:sldLayoutId id="2147483868" r:id="rId35"/>
    <p:sldLayoutId id="2147483869" r:id="rId36"/>
    <p:sldLayoutId id="2147483870" r:id="rId37"/>
    <p:sldLayoutId id="2147483871" r:id="rId38"/>
    <p:sldLayoutId id="2147483872" r:id="rId39"/>
    <p:sldLayoutId id="2147483873" r:id="rId40"/>
    <p:sldLayoutId id="2147483874" r:id="rId41"/>
    <p:sldLayoutId id="2147483875" r:id="rId42"/>
    <p:sldLayoutId id="2147483876" r:id="rId43"/>
    <p:sldLayoutId id="2147483877" r:id="rId44"/>
    <p:sldLayoutId id="2147483878" r:id="rId45"/>
    <p:sldLayoutId id="2147483879" r:id="rId46"/>
    <p:sldLayoutId id="2147483880" r:id="rId47"/>
    <p:sldLayoutId id="2147483881" r:id="rId48"/>
    <p:sldLayoutId id="2147483882" r:id="rId49"/>
    <p:sldLayoutId id="2147483883" r:id="rId50"/>
    <p:sldLayoutId id="2147483884" r:id="rId51"/>
    <p:sldLayoutId id="2147483885" r:id="rId5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1219200" y="512064"/>
            <a:ext cx="10363200" cy="914400"/>
          </a:xfrm>
          <a:prstGeom prst="rect">
            <a:avLst/>
          </a:prstGeom>
        </p:spPr>
        <p:txBody>
          <a:bodyPr vert="horz" anchor="t">
            <a:noAutofit/>
          </a:bodyPr>
          <a:lstStyle/>
          <a:p>
            <a:pPr eaLnBrk="1" latinLnBrk="1" hangingPunct="1"/>
            <a:r>
              <a:rPr kumimoji="0" lang="en-US"/>
              <a:t>Click to edit Master title style</a:t>
            </a:r>
          </a:p>
        </p:txBody>
      </p:sp>
      <p:sp>
        <p:nvSpPr>
          <p:cNvPr id="13" name="Text Placeholder 12"/>
          <p:cNvSpPr>
            <a:spLocks noGrp="1"/>
          </p:cNvSpPr>
          <p:nvPr>
            <p:ph type="body" idx="1"/>
          </p:nvPr>
        </p:nvSpPr>
        <p:spPr>
          <a:xfrm>
            <a:off x="1219200" y="1783560"/>
            <a:ext cx="10363200" cy="4572000"/>
          </a:xfrm>
          <a:prstGeom prst="rect">
            <a:avLst/>
          </a:prstGeom>
        </p:spPr>
        <p:txBody>
          <a:bodyPr vert="horz">
            <a:normAutofit/>
          </a:bodyPr>
          <a:lstStyle/>
          <a:p>
            <a:pPr lvl="0" eaLnBrk="1" latinLnBrk="1" hangingPunct="1"/>
            <a:r>
              <a:rPr kumimoji="0" lang="en-US"/>
              <a:t>Click to edit Master text styles</a:t>
            </a:r>
          </a:p>
          <a:p>
            <a:pPr lvl="1" eaLnBrk="1" latinLnBrk="1" hangingPunct="1"/>
            <a:r>
              <a:rPr kumimoji="0" lang="en-US"/>
              <a:t>Second level</a:t>
            </a:r>
          </a:p>
          <a:p>
            <a:pPr lvl="2" eaLnBrk="1" latinLnBrk="1" hangingPunct="1"/>
            <a:r>
              <a:rPr kumimoji="0" lang="en-US"/>
              <a:t>Third level</a:t>
            </a:r>
          </a:p>
          <a:p>
            <a:pPr lvl="3" eaLnBrk="1" latinLnBrk="1" hangingPunct="1"/>
            <a:r>
              <a:rPr kumimoji="0" lang="en-US"/>
              <a:t>Fourth level</a:t>
            </a:r>
          </a:p>
          <a:p>
            <a:pPr lvl="4" eaLnBrk="1" latinLnBrk="1" hangingPunct="1"/>
            <a:r>
              <a:rPr kumimoji="0" lang="en-US"/>
              <a:t>Fifth level</a:t>
            </a:r>
          </a:p>
        </p:txBody>
      </p:sp>
      <p:sp>
        <p:nvSpPr>
          <p:cNvPr id="14" name="Date Placeholder 13"/>
          <p:cNvSpPr>
            <a:spLocks noGrp="1"/>
          </p:cNvSpPr>
          <p:nvPr>
            <p:ph type="dt" sz="half" idx="2"/>
          </p:nvPr>
        </p:nvSpPr>
        <p:spPr>
          <a:xfrm>
            <a:off x="8636000" y="6416676"/>
            <a:ext cx="2844800" cy="365125"/>
          </a:xfrm>
          <a:prstGeom prst="rect">
            <a:avLst/>
          </a:prstGeom>
        </p:spPr>
        <p:txBody>
          <a:bodyPr vert="horz" anchor="b"/>
          <a:lstStyle>
            <a:lvl1pPr algn="l" eaLnBrk="1" latinLnBrk="0" hangingPunct="1">
              <a:defRPr kumimoji="0" sz="1100">
                <a:solidFill>
                  <a:schemeClr val="tx2"/>
                </a:solidFill>
              </a:defRPr>
            </a:lvl1pPr>
            <a:extLst/>
          </a:lstStyle>
          <a:p>
            <a:fld id="{FD5DB695-0335-4FD8-A78C-AE8EBD2BA7D0}" type="datetimeFigureOut">
              <a:rPr lang="en-US" smtClean="0">
                <a:solidFill>
                  <a:srgbClr val="E9E5DC"/>
                </a:solidFill>
              </a:rPr>
              <a:pPr/>
              <a:t>12/7/2017</a:t>
            </a:fld>
            <a:endParaRPr lang="en-US">
              <a:solidFill>
                <a:srgbClr val="E9E5DC"/>
              </a:solidFill>
            </a:endParaRPr>
          </a:p>
        </p:txBody>
      </p:sp>
      <p:sp>
        <p:nvSpPr>
          <p:cNvPr id="3" name="Footer Placeholder 2"/>
          <p:cNvSpPr>
            <a:spLocks noGrp="1"/>
          </p:cNvSpPr>
          <p:nvPr>
            <p:ph type="ftr" sz="quarter" idx="3"/>
          </p:nvPr>
        </p:nvSpPr>
        <p:spPr>
          <a:xfrm>
            <a:off x="1219200" y="6416676"/>
            <a:ext cx="7416800" cy="365125"/>
          </a:xfrm>
          <a:prstGeom prst="rect">
            <a:avLst/>
          </a:prstGeom>
        </p:spPr>
        <p:txBody>
          <a:bodyPr vert="horz" anchor="b"/>
          <a:lstStyle>
            <a:lvl1pPr algn="r" eaLnBrk="1" latinLnBrk="0" hangingPunct="1">
              <a:defRPr kumimoji="0" sz="1100">
                <a:solidFill>
                  <a:schemeClr val="tx2"/>
                </a:solidFill>
              </a:defRPr>
            </a:lvl1pPr>
            <a:extLst/>
          </a:lstStyle>
          <a:p>
            <a:endParaRPr lang="en-US">
              <a:solidFill>
                <a:srgbClr val="E9E5DC"/>
              </a:solidFill>
            </a:endParaRPr>
          </a:p>
        </p:txBody>
      </p:sp>
      <p:sp>
        <p:nvSpPr>
          <p:cNvPr id="23" name="Slide Number Placeholder 22"/>
          <p:cNvSpPr>
            <a:spLocks noGrp="1"/>
          </p:cNvSpPr>
          <p:nvPr>
            <p:ph type="sldNum" sz="quarter" idx="4"/>
          </p:nvPr>
        </p:nvSpPr>
        <p:spPr>
          <a:xfrm>
            <a:off x="11480800" y="6416676"/>
            <a:ext cx="609600" cy="365125"/>
          </a:xfrm>
          <a:prstGeom prst="rect">
            <a:avLst/>
          </a:prstGeom>
        </p:spPr>
        <p:txBody>
          <a:bodyPr vert="horz" anchor="b"/>
          <a:lstStyle>
            <a:lvl1pPr algn="l" eaLnBrk="1" latinLnBrk="0" hangingPunct="1">
              <a:defRPr kumimoji="0" sz="1200">
                <a:solidFill>
                  <a:schemeClr val="tx2"/>
                </a:solidFill>
              </a:defRPr>
            </a:lvl1pPr>
            <a:extLst/>
          </a:lstStyle>
          <a:p>
            <a:fld id="{ED7A5F6D-6F56-45C6-8591-66B234FC1232}" type="slidenum">
              <a:rPr lang="en-US" smtClean="0">
                <a:solidFill>
                  <a:srgbClr val="E9E5DC"/>
                </a:solidFill>
              </a:rPr>
              <a:pPr/>
              <a:t>‹#›</a:t>
            </a:fld>
            <a:endParaRPr lang="en-US">
              <a:solidFill>
                <a:srgbClr val="E9E5DC"/>
              </a:solidFill>
            </a:endParaRPr>
          </a:p>
        </p:txBody>
      </p:sp>
    </p:spTree>
    <p:extLst>
      <p:ext uri="{BB962C8B-B14F-4D97-AF65-F5344CB8AC3E}">
        <p14:creationId xmlns:p14="http://schemas.microsoft.com/office/powerpoint/2010/main" val="3175456425"/>
      </p:ext>
    </p:extLst>
  </p:cSld>
  <p:clrMap bg1="dk1" tx1="lt1" bg2="dk2" tx2="lt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l" rtl="0" eaLnBrk="1" latinLnBrk="0" hangingPunct="1">
        <a:spcBef>
          <a:spcPct val="0"/>
        </a:spcBef>
        <a:buNone/>
        <a:defRPr kumimoji="0" sz="4000" kern="1200" spc="-150" baseline="0">
          <a:solidFill>
            <a:schemeClr val="tx2">
              <a:satMod val="200000"/>
            </a:schemeClr>
          </a:solidFill>
          <a:effectLst>
            <a:outerShdw blurRad="50800" dist="50800" dir="2700000" algn="tl" rotWithShape="0">
              <a:srgbClr val="000000">
                <a:alpha val="43137"/>
              </a:srgbClr>
            </a:outerShdw>
          </a:effectLst>
          <a:latin typeface="+mj-lt"/>
          <a:ea typeface="+mj-ea"/>
          <a:cs typeface="+mj-cs"/>
        </a:defRPr>
      </a:lvl1pPr>
      <a:extLst/>
    </p:titleStyle>
    <p:bodyStyle>
      <a:lvl1pPr marL="411480" indent="-342900" algn="l" rtl="0" eaLnBrk="1" latinLnBrk="0" hangingPunct="1">
        <a:spcBef>
          <a:spcPts val="700"/>
        </a:spcBef>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r>
              <a:rPr lang="en-US">
                <a:solidFill>
                  <a:srgbClr val="000000"/>
                </a:solidFill>
              </a:rPr>
              <a:t>12/6/2017</a:t>
            </a:r>
            <a:endParaRPr lang="en-US" dirty="0">
              <a:solidFill>
                <a:srgbClr val="000000"/>
              </a:solidFill>
            </a:endParaRPr>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solidFill>
                  <a:srgbClr val="000000"/>
                </a:solidFill>
              </a:rPr>
              <a:t>MN.IT Services @ DNR | MN DNR Geospatial Water Resources Team</a:t>
            </a:r>
            <a:endParaRPr lang="en-US" dirty="0">
              <a:solidFill>
                <a:srgbClr val="000000"/>
              </a:solidFill>
            </a:endParaRPr>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39634815"/>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918" r:id="rId20"/>
    <p:sldLayoutId id="2147483919" r:id="rId21"/>
    <p:sldLayoutId id="2147483920" r:id="rId22"/>
    <p:sldLayoutId id="2147483921" r:id="rId23"/>
    <p:sldLayoutId id="2147483922" r:id="rId24"/>
    <p:sldLayoutId id="2147483923" r:id="rId25"/>
    <p:sldLayoutId id="2147483924" r:id="rId26"/>
    <p:sldLayoutId id="2147483925" r:id="rId27"/>
    <p:sldLayoutId id="2147483926" r:id="rId28"/>
    <p:sldLayoutId id="2147483927" r:id="rId29"/>
    <p:sldLayoutId id="2147483928" r:id="rId30"/>
    <p:sldLayoutId id="2147483929" r:id="rId31"/>
    <p:sldLayoutId id="2147483930" r:id="rId32"/>
    <p:sldLayoutId id="2147483931" r:id="rId33"/>
    <p:sldLayoutId id="2147483932" r:id="rId34"/>
    <p:sldLayoutId id="2147483933" r:id="rId35"/>
    <p:sldLayoutId id="2147483934" r:id="rId36"/>
    <p:sldLayoutId id="2147483935" r:id="rId37"/>
    <p:sldLayoutId id="2147483936" r:id="rId38"/>
    <p:sldLayoutId id="2147483937" r:id="rId39"/>
    <p:sldLayoutId id="2147483938" r:id="rId40"/>
    <p:sldLayoutId id="2147483939" r:id="rId41"/>
    <p:sldLayoutId id="2147483940" r:id="rId42"/>
    <p:sldLayoutId id="2147483941" r:id="rId43"/>
    <p:sldLayoutId id="2147483942" r:id="rId44"/>
    <p:sldLayoutId id="2147483943" r:id="rId45"/>
    <p:sldLayoutId id="2147483944" r:id="rId46"/>
    <p:sldLayoutId id="2147483945" r:id="rId47"/>
    <p:sldLayoutId id="2147483946" r:id="rId48"/>
    <p:sldLayoutId id="2147483947" r:id="rId49"/>
    <p:sldLayoutId id="2147483948" r:id="rId50"/>
    <p:sldLayoutId id="2147483949" r:id="rId51"/>
    <p:sldLayoutId id="2147483950" r:id="rId5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6.xml"/><Relationship Id="rId1" Type="http://schemas.openxmlformats.org/officeDocument/2006/relationships/slideLayout" Target="../slideLayouts/slideLayout132.xml"/><Relationship Id="rId4" Type="http://schemas.openxmlformats.org/officeDocument/2006/relationships/image" Target="../media/image92.png"/></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7.xml"/><Relationship Id="rId1" Type="http://schemas.openxmlformats.org/officeDocument/2006/relationships/slideLayout" Target="../slideLayouts/slideLayout132.xml"/><Relationship Id="rId4" Type="http://schemas.openxmlformats.org/officeDocument/2006/relationships/image" Target="../media/image94.png"/></Relationships>
</file>

<file path=ppt/slides/_rels/slide10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8.xml"/><Relationship Id="rId1" Type="http://schemas.openxmlformats.org/officeDocument/2006/relationships/slideLayout" Target="../slideLayouts/slideLayout13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fgdc.gov/organization/coordination-group/meeting-minutes/2017/november/naip-2019-cg-20171114.pdf" TargetMode="External"/><Relationship Id="rId2" Type="http://schemas.openxmlformats.org/officeDocument/2006/relationships/hyperlink" Target="https://www.gislounge.com/naip-aerial-imagery-might-moved-public-domain-licensing-model/"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5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5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 Id="rId9"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6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66.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65.xml"/><Relationship Id="rId5" Type="http://schemas.openxmlformats.org/officeDocument/2006/relationships/image" Target="../media/image35.jpeg"/><Relationship Id="rId4" Type="http://schemas.openxmlformats.org/officeDocument/2006/relationships/image" Target="../media/image34.jpeg"/></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6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66.xml"/><Relationship Id="rId4" Type="http://schemas.openxmlformats.org/officeDocument/2006/relationships/image" Target="../media/image41.jpeg"/></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66.xml"/><Relationship Id="rId4" Type="http://schemas.openxmlformats.org/officeDocument/2006/relationships/image" Target="../media/image43.jpeg"/></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66.xml"/><Relationship Id="rId4" Type="http://schemas.openxmlformats.org/officeDocument/2006/relationships/image" Target="../media/image45.jpeg"/></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66.xml"/><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65.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65.xml"/><Relationship Id="rId5" Type="http://schemas.microsoft.com/office/2007/relationships/hdphoto" Target="../media/hdphoto1.wdp"/><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66.xml"/><Relationship Id="rId5" Type="http://schemas.openxmlformats.org/officeDocument/2006/relationships/image" Target="../media/image45.jpeg"/><Relationship Id="rId4" Type="http://schemas.openxmlformats.org/officeDocument/2006/relationships/image" Target="../media/image40.jpeg"/></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66.xml"/><Relationship Id="rId5" Type="http://schemas.openxmlformats.org/officeDocument/2006/relationships/image" Target="../media/image54.png"/><Relationship Id="rId4" Type="http://schemas.microsoft.com/office/2007/relationships/hdphoto" Target="../media/hdphoto2.wdp"/></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5.xml"/></Relationships>
</file>

<file path=ppt/slides/_rels/slide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5.png"/><Relationship Id="rId1" Type="http://schemas.openxmlformats.org/officeDocument/2006/relationships/slideLayout" Target="../slideLayouts/slideLayout66.xml"/><Relationship Id="rId5" Type="http://schemas.microsoft.com/office/2007/relationships/hdphoto" Target="../media/hdphoto4.wdp"/><Relationship Id="rId4" Type="http://schemas.openxmlformats.org/officeDocument/2006/relationships/image" Target="../media/image56.jpeg"/></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66.xml"/><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1.xml"/><Relationship Id="rId1" Type="http://schemas.openxmlformats.org/officeDocument/2006/relationships/slideLayout" Target="../slideLayouts/slideLayout6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5.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67.xml"/><Relationship Id="rId4" Type="http://schemas.openxmlformats.org/officeDocument/2006/relationships/image" Target="../media/image60.png"/></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67.xml"/><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5.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67.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7.xml"/><Relationship Id="rId1" Type="http://schemas.openxmlformats.org/officeDocument/2006/relationships/video" Target="file:///F:\MAGIC\pointswsurface.avi" TargetMode="External"/><Relationship Id="rId5" Type="http://schemas.openxmlformats.org/officeDocument/2006/relationships/image" Target="../media/image62.png"/><Relationship Id="rId4" Type="http://schemas.openxmlformats.org/officeDocument/2006/relationships/image" Target="../media/image64.png"/></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jpeg"/><Relationship Id="rId2" Type="http://schemas.openxmlformats.org/officeDocument/2006/relationships/notesSlide" Target="../notesSlides/notesSlide59.xml"/><Relationship Id="rId1" Type="http://schemas.openxmlformats.org/officeDocument/2006/relationships/slideLayout" Target="../slideLayouts/slideLayout67.xml"/><Relationship Id="rId6" Type="http://schemas.openxmlformats.org/officeDocument/2006/relationships/image" Target="../media/image67.gif"/><Relationship Id="rId5" Type="http://schemas.openxmlformats.org/officeDocument/2006/relationships/image" Target="../media/image66.jpeg"/><Relationship Id="rId4" Type="http://schemas.microsoft.com/office/2007/relationships/hdphoto" Target="../media/hdphoto5.wdp"/></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67.xml"/></Relationships>
</file>

<file path=ppt/slides/_rels/slide7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6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5.xml"/><Relationship Id="rId1" Type="http://schemas.openxmlformats.org/officeDocument/2006/relationships/slideLayout" Target="../slideLayouts/slideLayout6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5.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67.xml"/></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6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5.xml"/></Relationships>
</file>

<file path=ppt/slides/_rels/slide86.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59.jpeg"/><Relationship Id="rId2" Type="http://schemas.openxmlformats.org/officeDocument/2006/relationships/notesSlide" Target="../notesSlides/notesSlide71.xml"/><Relationship Id="rId1" Type="http://schemas.openxmlformats.org/officeDocument/2006/relationships/slideLayout" Target="../slideLayouts/slideLayout116.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2.xml"/><Relationship Id="rId1" Type="http://schemas.openxmlformats.org/officeDocument/2006/relationships/slideLayout" Target="../slideLayouts/slideLayout11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5.xml"/><Relationship Id="rId1" Type="http://schemas.openxmlformats.org/officeDocument/2006/relationships/slideLayout" Target="../slideLayouts/slideLayout67.xml"/><Relationship Id="rId4" Type="http://schemas.openxmlformats.org/officeDocument/2006/relationships/image" Target="../media/image84.png"/></Relationships>
</file>

<file path=ppt/slides/_rels/slide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6.xml"/><Relationship Id="rId1" Type="http://schemas.openxmlformats.org/officeDocument/2006/relationships/slideLayout" Target="../slideLayouts/slideLayout67.xml"/></Relationships>
</file>

<file path=ppt/slides/_rels/slide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7.xml"/><Relationship Id="rId1" Type="http://schemas.openxmlformats.org/officeDocument/2006/relationships/slideLayout" Target="../slideLayouts/slideLayout67.xml"/><Relationship Id="rId6" Type="http://schemas.openxmlformats.org/officeDocument/2006/relationships/image" Target="../media/image29.png"/><Relationship Id="rId5" Type="http://schemas.openxmlformats.org/officeDocument/2006/relationships/image" Target="../media/image87.png"/><Relationship Id="rId4" Type="http://schemas.openxmlformats.org/officeDocument/2006/relationships/image" Target="../media/image86.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91.xml"/></Relationships>
</file>

<file path=ppt/slides/_rels/slide9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3.xml"/><Relationship Id="rId1" Type="http://schemas.openxmlformats.org/officeDocument/2006/relationships/slideLayout" Target="../slideLayouts/slideLayout67.xml"/><Relationship Id="rId4" Type="http://schemas.openxmlformats.org/officeDocument/2006/relationships/image" Target="../media/image89.png"/></Relationships>
</file>

<file path=ppt/slides/_rels/slide9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4.xml"/><Relationship Id="rId1" Type="http://schemas.openxmlformats.org/officeDocument/2006/relationships/slideLayout" Target="../slideLayouts/slideLayout1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3477837"/>
            <a:ext cx="12192000" cy="1295182"/>
          </a:xfrm>
        </p:spPr>
        <p:txBody>
          <a:bodyPr/>
          <a:lstStyle/>
          <a:p>
            <a:r>
              <a:rPr lang="en-US" dirty="0"/>
              <a:t>Minnesota Geospatial Advisory Council</a:t>
            </a:r>
          </a:p>
        </p:txBody>
      </p:sp>
      <p:sp>
        <p:nvSpPr>
          <p:cNvPr id="3" name="Text Placeholder 2"/>
          <p:cNvSpPr>
            <a:spLocks noGrp="1"/>
          </p:cNvSpPr>
          <p:nvPr>
            <p:ph type="body" sz="quarter" idx="14"/>
          </p:nvPr>
        </p:nvSpPr>
        <p:spPr/>
        <p:txBody>
          <a:bodyPr>
            <a:normAutofit/>
          </a:bodyPr>
          <a:lstStyle/>
          <a:p>
            <a:pPr>
              <a:spcBef>
                <a:spcPts val="0"/>
              </a:spcBef>
            </a:pPr>
            <a:r>
              <a:rPr lang="en-US" dirty="0" smtClean="0"/>
              <a:t>December 6, </a:t>
            </a:r>
            <a:r>
              <a:rPr lang="en-US" dirty="0"/>
              <a:t>2017</a:t>
            </a:r>
          </a:p>
        </p:txBody>
      </p:sp>
      <p:pic>
        <p:nvPicPr>
          <p:cNvPr id="6" name="Picture Placeholder 5"/>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29199" b="29199"/>
          <a:stretch>
            <a:fillRect/>
          </a:stretch>
        </p:blipFill>
        <p:spPr/>
      </p:pic>
      <p:sp>
        <p:nvSpPr>
          <p:cNvPr id="5" name="Footer Placeholder 4"/>
          <p:cNvSpPr>
            <a:spLocks noGrp="1"/>
          </p:cNvSpPr>
          <p:nvPr>
            <p:ph type="ftr" sz="quarter" idx="3"/>
          </p:nvPr>
        </p:nvSpPr>
        <p:spPr/>
        <p:txBody>
          <a:bodyPr/>
          <a:lstStyle/>
          <a:p>
            <a:r>
              <a:rPr lang="en-US"/>
              <a:t>Information Technology for Minnesota Government | mn.gov/mnit</a:t>
            </a:r>
            <a:endParaRPr lang="en-US" dirty="0"/>
          </a:p>
        </p:txBody>
      </p:sp>
    </p:spTree>
    <p:extLst>
      <p:ext uri="{BB962C8B-B14F-4D97-AF65-F5344CB8AC3E}">
        <p14:creationId xmlns:p14="http://schemas.microsoft.com/office/powerpoint/2010/main" val="16654860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3</a:t>
            </a:r>
          </a:p>
        </p:txBody>
      </p:sp>
      <p:sp>
        <p:nvSpPr>
          <p:cNvPr id="6" name="Text Placeholder 1"/>
          <p:cNvSpPr txBox="1">
            <a:spLocks/>
          </p:cNvSpPr>
          <p:nvPr/>
        </p:nvSpPr>
        <p:spPr>
          <a:xfrm>
            <a:off x="838199" y="1728348"/>
            <a:ext cx="7945877" cy="435133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865"/>
              </a:buClr>
              <a:buFont typeface="Arial" panose="020B0604020202020204" pitchFamily="34" charset="0"/>
              <a:buNone/>
            </a:pPr>
            <a:r>
              <a:rPr lang="en-US" sz="3400" b="1" dirty="0">
                <a:solidFill>
                  <a:srgbClr val="003865"/>
                </a:solidFill>
              </a:rPr>
              <a:t>Minnesota Address Point Data Standard</a:t>
            </a:r>
          </a:p>
          <a:p>
            <a:pPr marL="0" indent="0">
              <a:spcBef>
                <a:spcPts val="400"/>
              </a:spcBef>
              <a:spcAft>
                <a:spcPts val="400"/>
              </a:spcAft>
              <a:buClr>
                <a:srgbClr val="003865"/>
              </a:buClr>
              <a:buFont typeface="Arial" panose="020B0604020202020204" pitchFamily="34" charset="0"/>
              <a:buNone/>
            </a:pPr>
            <a:r>
              <a:rPr lang="en-US" b="1" dirty="0">
                <a:solidFill>
                  <a:srgbClr val="003865"/>
                </a:solidFill>
              </a:rPr>
              <a:t>&gt;&gt; A resource built to meet our expressed needs</a:t>
            </a:r>
          </a:p>
          <a:p>
            <a:pPr marL="0" indent="0">
              <a:spcBef>
                <a:spcPts val="400"/>
              </a:spcBef>
              <a:spcAft>
                <a:spcPts val="400"/>
              </a:spcAft>
              <a:buClr>
                <a:srgbClr val="003865"/>
              </a:buClr>
              <a:buFont typeface="Arial" panose="020B0604020202020204" pitchFamily="34" charset="0"/>
              <a:buNone/>
            </a:pPr>
            <a:r>
              <a:rPr lang="en-US" b="1" dirty="0">
                <a:solidFill>
                  <a:srgbClr val="5D295F">
                    <a:lumMod val="75000"/>
                  </a:srgbClr>
                </a:solidFill>
              </a:rPr>
              <a:t>&gt;&gt; Developed within and by our community</a:t>
            </a:r>
          </a:p>
          <a:p>
            <a:pPr marL="0" indent="0">
              <a:spcBef>
                <a:spcPts val="400"/>
              </a:spcBef>
              <a:spcAft>
                <a:spcPts val="400"/>
              </a:spcAft>
              <a:buClr>
                <a:srgbClr val="003865"/>
              </a:buClr>
              <a:buFont typeface="Arial" panose="020B0604020202020204" pitchFamily="34" charset="0"/>
              <a:buNone/>
            </a:pPr>
            <a:r>
              <a:rPr lang="en-US" b="1" dirty="0">
                <a:solidFill>
                  <a:srgbClr val="7030A0"/>
                </a:solidFill>
              </a:rPr>
              <a:t>&gt;&gt; Blends aspects of FGDC and NENA </a:t>
            </a:r>
          </a:p>
          <a:p>
            <a:pPr marL="0" indent="0">
              <a:spcBef>
                <a:spcPts val="400"/>
              </a:spcBef>
              <a:spcAft>
                <a:spcPts val="400"/>
              </a:spcAft>
              <a:buClr>
                <a:srgbClr val="003865"/>
              </a:buClr>
              <a:buFont typeface="Arial" panose="020B0604020202020204" pitchFamily="34" charset="0"/>
              <a:buNone/>
            </a:pPr>
            <a:r>
              <a:rPr lang="en-US" b="1" dirty="0">
                <a:solidFill>
                  <a:srgbClr val="9900FF"/>
                </a:solidFill>
              </a:rPr>
              <a:t>&gt;&gt; Reviewed and revised by our community</a:t>
            </a:r>
          </a:p>
          <a:p>
            <a:pPr marL="0" indent="0">
              <a:spcBef>
                <a:spcPts val="400"/>
              </a:spcBef>
              <a:spcAft>
                <a:spcPts val="400"/>
              </a:spcAft>
              <a:buClr>
                <a:srgbClr val="003865"/>
              </a:buClr>
              <a:buFont typeface="Arial" panose="020B0604020202020204" pitchFamily="34" charset="0"/>
              <a:buNone/>
            </a:pPr>
            <a:r>
              <a:rPr lang="en-US" b="1" dirty="0">
                <a:solidFill>
                  <a:srgbClr val="6600FF"/>
                </a:solidFill>
              </a:rPr>
              <a:t>&gt;&gt; Enjoys wide-spread support</a:t>
            </a:r>
          </a:p>
          <a:p>
            <a:pPr marL="0" indent="0">
              <a:spcBef>
                <a:spcPts val="400"/>
              </a:spcBef>
              <a:spcAft>
                <a:spcPts val="400"/>
              </a:spcAft>
              <a:buClr>
                <a:srgbClr val="003865"/>
              </a:buClr>
              <a:buFont typeface="Arial" panose="020B0604020202020204" pitchFamily="34" charset="0"/>
              <a:buNone/>
            </a:pPr>
            <a:r>
              <a:rPr lang="en-US" b="1" dirty="0">
                <a:solidFill>
                  <a:srgbClr val="333399"/>
                </a:solidFill>
              </a:rPr>
              <a:t>&gt;&gt; Attribution to carry through/inform other standards</a:t>
            </a:r>
          </a:p>
        </p:txBody>
      </p:sp>
    </p:spTree>
    <p:extLst>
      <p:ext uri="{BB962C8B-B14F-4D97-AF65-F5344CB8AC3E}">
        <p14:creationId xmlns:p14="http://schemas.microsoft.com/office/powerpoint/2010/main" val="196358929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12</a:t>
            </a:r>
            <a:endParaRPr lang="en-US" dirty="0"/>
          </a:p>
        </p:txBody>
      </p:sp>
      <p:sp>
        <p:nvSpPr>
          <p:cNvPr id="2" name="Text Placeholder 1"/>
          <p:cNvSpPr>
            <a:spLocks noGrp="1"/>
          </p:cNvSpPr>
          <p:nvPr>
            <p:ph idx="1"/>
          </p:nvPr>
        </p:nvSpPr>
        <p:spPr/>
        <p:txBody>
          <a:bodyPr>
            <a:normAutofit/>
          </a:bodyPr>
          <a:lstStyle/>
          <a:p>
            <a:pPr marL="0" indent="0">
              <a:buNone/>
            </a:pPr>
            <a:r>
              <a:rPr lang="en-US" b="1" dirty="0"/>
              <a:t>Approve 3D Geomatics Committee work plan</a:t>
            </a:r>
          </a:p>
          <a:p>
            <a:pPr marL="0" indent="0">
              <a:buNone/>
            </a:pPr>
            <a:r>
              <a:rPr lang="en-US" b="1" dirty="0"/>
              <a:t> </a:t>
            </a:r>
            <a:r>
              <a:rPr lang="en-US" dirty="0"/>
              <a:t>Gerry Sjerven, Co-Chair 3D Geomatics Committee</a:t>
            </a:r>
          </a:p>
        </p:txBody>
      </p:sp>
    </p:spTree>
    <p:extLst>
      <p:ext uri="{BB962C8B-B14F-4D97-AF65-F5344CB8AC3E}">
        <p14:creationId xmlns:p14="http://schemas.microsoft.com/office/powerpoint/2010/main" val="332468732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3DGeo Committee</a:t>
            </a:r>
          </a:p>
        </p:txBody>
      </p:sp>
      <p:sp>
        <p:nvSpPr>
          <p:cNvPr id="4" name="Date Placeholder 3"/>
          <p:cNvSpPr>
            <a:spLocks noGrp="1"/>
          </p:cNvSpPr>
          <p:nvPr>
            <p:ph type="dt" sz="half" idx="10"/>
          </p:nvPr>
        </p:nvSpPr>
        <p:spPr/>
        <p:txBody>
          <a:bodyPr/>
          <a:lstStyle/>
          <a:p>
            <a:pPr>
              <a:defRPr/>
            </a:pPr>
            <a:r>
              <a:rPr lang="en-US" dirty="0">
                <a:solidFill>
                  <a:srgbClr val="000000"/>
                </a:solidFill>
              </a:rPr>
              <a:t>12/6/2017</a:t>
            </a:r>
          </a:p>
        </p:txBody>
      </p:sp>
      <p:sp>
        <p:nvSpPr>
          <p:cNvPr id="5" name="Footer Placeholder 4"/>
          <p:cNvSpPr>
            <a:spLocks noGrp="1"/>
          </p:cNvSpPr>
          <p:nvPr>
            <p:ph type="ftr" sz="quarter" idx="3"/>
          </p:nvPr>
        </p:nvSpPr>
        <p:spPr/>
        <p:txBody>
          <a:bodyPr/>
          <a:lstStyle/>
          <a:p>
            <a:pPr>
              <a:defRPr/>
            </a:pPr>
            <a:r>
              <a:rPr lang="en-US" dirty="0">
                <a:solidFill>
                  <a:srgbClr val="000000"/>
                </a:solidFill>
              </a:rPr>
              <a:t>MN.IT Services @ DNR | MN DNR Geospatial Water Resources Team</a:t>
            </a:r>
          </a:p>
        </p:txBody>
      </p:sp>
      <p:sp>
        <p:nvSpPr>
          <p:cNvPr id="6" name="Slide Number Placeholder 5"/>
          <p:cNvSpPr>
            <a:spLocks noGrp="1"/>
          </p:cNvSpPr>
          <p:nvPr>
            <p:ph type="sldNum" sz="quarter" idx="12"/>
          </p:nvPr>
        </p:nvSpPr>
        <p:spPr/>
        <p:txBody>
          <a:bodyPr/>
          <a:lstStyle/>
          <a:p>
            <a:pPr>
              <a:defRPr/>
            </a:pPr>
            <a:fld id="{48F63A3B-78C7-47BE-AE5E-E10140E04643}" type="slidenum">
              <a:rPr lang="en-US" smtClean="0">
                <a:solidFill>
                  <a:srgbClr val="000000"/>
                </a:solidFill>
              </a:rPr>
              <a:pPr>
                <a:defRPr/>
              </a:pPr>
              <a:t>101</a:t>
            </a:fld>
            <a:endParaRPr lang="en-US" dirty="0">
              <a:solidFill>
                <a:srgbClr val="000000"/>
              </a:solidFill>
            </a:endParaRPr>
          </a:p>
        </p:txBody>
      </p:sp>
      <p:pic>
        <p:nvPicPr>
          <p:cNvPr id="10" name="Picture 9">
            <a:extLst>
              <a:ext uri="{FF2B5EF4-FFF2-40B4-BE49-F238E27FC236}">
                <a16:creationId xmlns="" xmlns:a16="http://schemas.microsoft.com/office/drawing/2014/main" id="{7D85437B-B8EE-4835-96E8-551B26ECF961}"/>
              </a:ext>
            </a:extLst>
          </p:cNvPr>
          <p:cNvPicPr>
            <a:picLocks noChangeAspect="1"/>
          </p:cNvPicPr>
          <p:nvPr/>
        </p:nvPicPr>
        <p:blipFill>
          <a:blip r:embed="rId3"/>
          <a:stretch>
            <a:fillRect/>
          </a:stretch>
        </p:blipFill>
        <p:spPr>
          <a:xfrm>
            <a:off x="1180407" y="1006152"/>
            <a:ext cx="4080032" cy="5322276"/>
          </a:xfrm>
          <a:prstGeom prst="rect">
            <a:avLst/>
          </a:prstGeom>
          <a:ln>
            <a:solidFill>
              <a:srgbClr val="003865"/>
            </a:solidFill>
          </a:ln>
        </p:spPr>
      </p:pic>
      <p:pic>
        <p:nvPicPr>
          <p:cNvPr id="11" name="Picture 10">
            <a:extLst>
              <a:ext uri="{FF2B5EF4-FFF2-40B4-BE49-F238E27FC236}">
                <a16:creationId xmlns="" xmlns:a16="http://schemas.microsoft.com/office/drawing/2014/main" id="{78C130B6-9C63-4356-98A9-31EA75E5E286}"/>
              </a:ext>
            </a:extLst>
          </p:cNvPr>
          <p:cNvPicPr>
            <a:picLocks noChangeAspect="1"/>
          </p:cNvPicPr>
          <p:nvPr/>
        </p:nvPicPr>
        <p:blipFill>
          <a:blip r:embed="rId4"/>
          <a:stretch>
            <a:fillRect/>
          </a:stretch>
        </p:blipFill>
        <p:spPr>
          <a:xfrm>
            <a:off x="6305628" y="1034073"/>
            <a:ext cx="4016812" cy="5322276"/>
          </a:xfrm>
          <a:prstGeom prst="rect">
            <a:avLst/>
          </a:prstGeom>
          <a:ln>
            <a:solidFill>
              <a:srgbClr val="003865"/>
            </a:solidFill>
          </a:ln>
        </p:spPr>
      </p:pic>
    </p:spTree>
    <p:extLst>
      <p:ext uri="{BB962C8B-B14F-4D97-AF65-F5344CB8AC3E}">
        <p14:creationId xmlns:p14="http://schemas.microsoft.com/office/powerpoint/2010/main" val="32895541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3DGeo Committee</a:t>
            </a:r>
          </a:p>
        </p:txBody>
      </p:sp>
      <p:sp>
        <p:nvSpPr>
          <p:cNvPr id="4" name="Date Placeholder 3"/>
          <p:cNvSpPr>
            <a:spLocks noGrp="1"/>
          </p:cNvSpPr>
          <p:nvPr>
            <p:ph type="dt" sz="half" idx="10"/>
          </p:nvPr>
        </p:nvSpPr>
        <p:spPr/>
        <p:txBody>
          <a:bodyPr/>
          <a:lstStyle/>
          <a:p>
            <a:pPr>
              <a:defRPr/>
            </a:pPr>
            <a:r>
              <a:rPr lang="en-US" dirty="0">
                <a:solidFill>
                  <a:srgbClr val="000000"/>
                </a:solidFill>
              </a:rPr>
              <a:t>12/6/2017</a:t>
            </a:r>
          </a:p>
        </p:txBody>
      </p:sp>
      <p:sp>
        <p:nvSpPr>
          <p:cNvPr id="5" name="Footer Placeholder 4"/>
          <p:cNvSpPr>
            <a:spLocks noGrp="1"/>
          </p:cNvSpPr>
          <p:nvPr>
            <p:ph type="ftr" sz="quarter" idx="3"/>
          </p:nvPr>
        </p:nvSpPr>
        <p:spPr/>
        <p:txBody>
          <a:bodyPr/>
          <a:lstStyle/>
          <a:p>
            <a:pPr>
              <a:defRPr/>
            </a:pPr>
            <a:r>
              <a:rPr lang="en-US" dirty="0">
                <a:solidFill>
                  <a:srgbClr val="000000"/>
                </a:solidFill>
              </a:rPr>
              <a:t>MN.IT Services @ DNR | MN DNR Geospatial Water Resources Team</a:t>
            </a:r>
          </a:p>
        </p:txBody>
      </p:sp>
      <p:sp>
        <p:nvSpPr>
          <p:cNvPr id="6" name="Slide Number Placeholder 5"/>
          <p:cNvSpPr>
            <a:spLocks noGrp="1"/>
          </p:cNvSpPr>
          <p:nvPr>
            <p:ph type="sldNum" sz="quarter" idx="12"/>
          </p:nvPr>
        </p:nvSpPr>
        <p:spPr/>
        <p:txBody>
          <a:bodyPr/>
          <a:lstStyle/>
          <a:p>
            <a:pPr>
              <a:defRPr/>
            </a:pPr>
            <a:fld id="{48F63A3B-78C7-47BE-AE5E-E10140E04643}" type="slidenum">
              <a:rPr lang="en-US" smtClean="0">
                <a:solidFill>
                  <a:srgbClr val="000000"/>
                </a:solidFill>
              </a:rPr>
              <a:pPr>
                <a:defRPr/>
              </a:pPr>
              <a:t>102</a:t>
            </a:fld>
            <a:endParaRPr lang="en-US" dirty="0">
              <a:solidFill>
                <a:srgbClr val="000000"/>
              </a:solidFill>
            </a:endParaRPr>
          </a:p>
        </p:txBody>
      </p:sp>
      <p:pic>
        <p:nvPicPr>
          <p:cNvPr id="12" name="Picture 11">
            <a:extLst>
              <a:ext uri="{FF2B5EF4-FFF2-40B4-BE49-F238E27FC236}">
                <a16:creationId xmlns="" xmlns:a16="http://schemas.microsoft.com/office/drawing/2014/main" id="{76075706-8466-4F7B-B5EA-961F8A6FA904}"/>
              </a:ext>
            </a:extLst>
          </p:cNvPr>
          <p:cNvPicPr>
            <a:picLocks noChangeAspect="1"/>
          </p:cNvPicPr>
          <p:nvPr/>
        </p:nvPicPr>
        <p:blipFill>
          <a:blip r:embed="rId3"/>
          <a:stretch>
            <a:fillRect/>
          </a:stretch>
        </p:blipFill>
        <p:spPr>
          <a:xfrm>
            <a:off x="1042467" y="1141569"/>
            <a:ext cx="3868106" cy="5214780"/>
          </a:xfrm>
          <a:prstGeom prst="rect">
            <a:avLst/>
          </a:prstGeom>
          <a:ln>
            <a:solidFill>
              <a:srgbClr val="003865"/>
            </a:solidFill>
          </a:ln>
        </p:spPr>
      </p:pic>
      <p:pic>
        <p:nvPicPr>
          <p:cNvPr id="13" name="Picture 12">
            <a:extLst>
              <a:ext uri="{FF2B5EF4-FFF2-40B4-BE49-F238E27FC236}">
                <a16:creationId xmlns="" xmlns:a16="http://schemas.microsoft.com/office/drawing/2014/main" id="{1DE986FD-F5E7-4BD4-B421-4B086525EE88}"/>
              </a:ext>
            </a:extLst>
          </p:cNvPr>
          <p:cNvPicPr>
            <a:picLocks noChangeAspect="1"/>
          </p:cNvPicPr>
          <p:nvPr/>
        </p:nvPicPr>
        <p:blipFill>
          <a:blip r:embed="rId4"/>
          <a:stretch>
            <a:fillRect/>
          </a:stretch>
        </p:blipFill>
        <p:spPr>
          <a:xfrm>
            <a:off x="6607255" y="1141569"/>
            <a:ext cx="3818378" cy="5214780"/>
          </a:xfrm>
          <a:prstGeom prst="rect">
            <a:avLst/>
          </a:prstGeom>
          <a:ln>
            <a:solidFill>
              <a:srgbClr val="003865"/>
            </a:solidFill>
          </a:ln>
        </p:spPr>
      </p:pic>
    </p:spTree>
    <p:extLst>
      <p:ext uri="{BB962C8B-B14F-4D97-AF65-F5344CB8AC3E}">
        <p14:creationId xmlns:p14="http://schemas.microsoft.com/office/powerpoint/2010/main" val="25486409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3DGeo Committee</a:t>
            </a:r>
          </a:p>
        </p:txBody>
      </p:sp>
      <p:sp>
        <p:nvSpPr>
          <p:cNvPr id="4" name="Date Placeholder 3"/>
          <p:cNvSpPr>
            <a:spLocks noGrp="1"/>
          </p:cNvSpPr>
          <p:nvPr>
            <p:ph type="dt" sz="half" idx="10"/>
          </p:nvPr>
        </p:nvSpPr>
        <p:spPr/>
        <p:txBody>
          <a:bodyPr/>
          <a:lstStyle/>
          <a:p>
            <a:pPr>
              <a:defRPr/>
            </a:pPr>
            <a:r>
              <a:rPr lang="en-US" dirty="0">
                <a:solidFill>
                  <a:srgbClr val="000000"/>
                </a:solidFill>
              </a:rPr>
              <a:t>12/6/2017</a:t>
            </a:r>
          </a:p>
        </p:txBody>
      </p:sp>
      <p:sp>
        <p:nvSpPr>
          <p:cNvPr id="5" name="Footer Placeholder 4"/>
          <p:cNvSpPr>
            <a:spLocks noGrp="1"/>
          </p:cNvSpPr>
          <p:nvPr>
            <p:ph type="ftr" sz="quarter" idx="3"/>
          </p:nvPr>
        </p:nvSpPr>
        <p:spPr/>
        <p:txBody>
          <a:bodyPr/>
          <a:lstStyle/>
          <a:p>
            <a:pPr>
              <a:defRPr/>
            </a:pPr>
            <a:r>
              <a:rPr lang="en-US" dirty="0">
                <a:solidFill>
                  <a:srgbClr val="000000"/>
                </a:solidFill>
              </a:rPr>
              <a:t>MN.IT Services @ DNR | MN DNR Geospatial Water Resources Team</a:t>
            </a:r>
          </a:p>
        </p:txBody>
      </p:sp>
      <p:sp>
        <p:nvSpPr>
          <p:cNvPr id="6" name="Slide Number Placeholder 5"/>
          <p:cNvSpPr>
            <a:spLocks noGrp="1"/>
          </p:cNvSpPr>
          <p:nvPr>
            <p:ph type="sldNum" sz="quarter" idx="12"/>
          </p:nvPr>
        </p:nvSpPr>
        <p:spPr/>
        <p:txBody>
          <a:bodyPr/>
          <a:lstStyle/>
          <a:p>
            <a:pPr>
              <a:defRPr/>
            </a:pPr>
            <a:fld id="{48F63A3B-78C7-47BE-AE5E-E10140E04643}" type="slidenum">
              <a:rPr lang="en-US" smtClean="0">
                <a:solidFill>
                  <a:srgbClr val="000000"/>
                </a:solidFill>
              </a:rPr>
              <a:pPr>
                <a:defRPr/>
              </a:pPr>
              <a:t>103</a:t>
            </a:fld>
            <a:endParaRPr lang="en-US" dirty="0">
              <a:solidFill>
                <a:srgbClr val="000000"/>
              </a:solidFill>
            </a:endParaRPr>
          </a:p>
        </p:txBody>
      </p:sp>
      <p:pic>
        <p:nvPicPr>
          <p:cNvPr id="3" name="Picture 2">
            <a:extLst>
              <a:ext uri="{FF2B5EF4-FFF2-40B4-BE49-F238E27FC236}">
                <a16:creationId xmlns="" xmlns:a16="http://schemas.microsoft.com/office/drawing/2014/main" id="{22F921B2-ACB1-4D68-8C97-BFF51B31D475}"/>
              </a:ext>
            </a:extLst>
          </p:cNvPr>
          <p:cNvPicPr>
            <a:picLocks noChangeAspect="1"/>
          </p:cNvPicPr>
          <p:nvPr/>
        </p:nvPicPr>
        <p:blipFill>
          <a:blip r:embed="rId3"/>
          <a:stretch>
            <a:fillRect/>
          </a:stretch>
        </p:blipFill>
        <p:spPr>
          <a:xfrm>
            <a:off x="1852246" y="136525"/>
            <a:ext cx="5394177" cy="6307825"/>
          </a:xfrm>
          <a:prstGeom prst="rect">
            <a:avLst/>
          </a:prstGeom>
        </p:spPr>
      </p:pic>
    </p:spTree>
    <p:extLst>
      <p:ext uri="{BB962C8B-B14F-4D97-AF65-F5344CB8AC3E}">
        <p14:creationId xmlns:p14="http://schemas.microsoft.com/office/powerpoint/2010/main" val="14770543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Agenda Item </a:t>
            </a:r>
            <a:r>
              <a:rPr lang="en-US" dirty="0" smtClean="0"/>
              <a:t>13</a:t>
            </a:r>
            <a:endParaRPr lang="en-US" dirty="0"/>
          </a:p>
        </p:txBody>
      </p:sp>
      <p:sp>
        <p:nvSpPr>
          <p:cNvPr id="5" name="Content Placeholder 4"/>
          <p:cNvSpPr>
            <a:spLocks noGrp="1"/>
          </p:cNvSpPr>
          <p:nvPr>
            <p:ph idx="1"/>
          </p:nvPr>
        </p:nvSpPr>
        <p:spPr>
          <a:xfrm>
            <a:off x="838200" y="1517280"/>
            <a:ext cx="7550888" cy="524170"/>
          </a:xfrm>
        </p:spPr>
        <p:txBody>
          <a:bodyPr>
            <a:normAutofit fontScale="70000" lnSpcReduction="20000"/>
          </a:bodyPr>
          <a:lstStyle/>
          <a:p>
            <a:pPr marL="0" indent="0">
              <a:buNone/>
            </a:pPr>
            <a:r>
              <a:rPr lang="en-US" sz="3600" b="1" dirty="0"/>
              <a:t>Updates on MN GAC priority projects and initiatives</a:t>
            </a:r>
            <a:endParaRPr lang="en-US" sz="3600" dirty="0"/>
          </a:p>
          <a:p>
            <a:endParaRPr lang="en-US" dirty="0"/>
          </a:p>
        </p:txBody>
      </p:sp>
      <p:graphicFrame>
        <p:nvGraphicFramePr>
          <p:cNvPr id="2" name="Table 1"/>
          <p:cNvGraphicFramePr>
            <a:graphicFrameLocks noGrp="1"/>
          </p:cNvGraphicFramePr>
          <p:nvPr>
            <p:extLst/>
          </p:nvPr>
        </p:nvGraphicFramePr>
        <p:xfrm>
          <a:off x="736431" y="1896680"/>
          <a:ext cx="10609593" cy="4846320"/>
        </p:xfrm>
        <a:graphic>
          <a:graphicData uri="http://schemas.openxmlformats.org/drawingml/2006/table">
            <a:tbl>
              <a:tblPr>
                <a:tableStyleId>{5C22544A-7EE6-4342-B048-85BDC9FD1C3A}</a:tableStyleId>
              </a:tblPr>
              <a:tblGrid>
                <a:gridCol w="848338">
                  <a:extLst>
                    <a:ext uri="{9D8B030D-6E8A-4147-A177-3AD203B41FA5}">
                      <a16:colId xmlns:a16="http://schemas.microsoft.com/office/drawing/2014/main" xmlns="" val="1837296339"/>
                    </a:ext>
                  </a:extLst>
                </a:gridCol>
                <a:gridCol w="4603868">
                  <a:extLst>
                    <a:ext uri="{9D8B030D-6E8A-4147-A177-3AD203B41FA5}">
                      <a16:colId xmlns:a16="http://schemas.microsoft.com/office/drawing/2014/main" xmlns="" val="1836324951"/>
                    </a:ext>
                  </a:extLst>
                </a:gridCol>
                <a:gridCol w="1340923">
                  <a:extLst>
                    <a:ext uri="{9D8B030D-6E8A-4147-A177-3AD203B41FA5}">
                      <a16:colId xmlns:a16="http://schemas.microsoft.com/office/drawing/2014/main" xmlns="" val="2608705875"/>
                    </a:ext>
                  </a:extLst>
                </a:gridCol>
                <a:gridCol w="2346833">
                  <a:extLst>
                    <a:ext uri="{9D8B030D-6E8A-4147-A177-3AD203B41FA5}">
                      <a16:colId xmlns:a16="http://schemas.microsoft.com/office/drawing/2014/main" xmlns="" val="887950405"/>
                    </a:ext>
                  </a:extLst>
                </a:gridCol>
                <a:gridCol w="1469631">
                  <a:extLst>
                    <a:ext uri="{9D8B030D-6E8A-4147-A177-3AD203B41FA5}">
                      <a16:colId xmlns:a16="http://schemas.microsoft.com/office/drawing/2014/main" xmlns="" val="3554509381"/>
                    </a:ext>
                  </a:extLst>
                </a:gridCol>
              </a:tblGrid>
              <a:tr h="506279">
                <a:tc>
                  <a:txBody>
                    <a:bodyPr/>
                    <a:lstStyle/>
                    <a:p>
                      <a:pPr algn="ctr" fontAlgn="b"/>
                      <a:r>
                        <a:rPr lang="en-US" sz="2400" b="1" u="none" strike="noStrike" dirty="0">
                          <a:effectLst/>
                        </a:rPr>
                        <a:t>GAC Rank</a:t>
                      </a:r>
                      <a:endParaRPr lang="en-US" sz="24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b="1" u="none" strike="noStrike" dirty="0">
                          <a:effectLst/>
                        </a:rPr>
                        <a:t>Project or Initiative Description</a:t>
                      </a:r>
                      <a:endParaRPr lang="en-US" sz="24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400" b="1" u="none" strike="noStrike" dirty="0">
                          <a:effectLst/>
                        </a:rPr>
                        <a:t>Status</a:t>
                      </a:r>
                      <a:endParaRPr lang="en-US" sz="24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400" b="1" u="none" strike="noStrike" dirty="0">
                          <a:effectLst/>
                        </a:rPr>
                        <a:t>Project Owner</a:t>
                      </a:r>
                      <a:endParaRPr lang="en-US" sz="24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400" b="1" u="none" strike="noStrike" dirty="0">
                          <a:effectLst/>
                        </a:rPr>
                        <a:t>Champion</a:t>
                      </a:r>
                      <a:endParaRPr lang="en-US" sz="24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1933252473"/>
                  </a:ext>
                </a:extLst>
              </a:tr>
              <a:tr h="251380">
                <a:tc>
                  <a:txBody>
                    <a:bodyPr/>
                    <a:lstStyle/>
                    <a:p>
                      <a:pPr algn="ctr" fontAlgn="b"/>
                      <a:r>
                        <a:rPr lang="en-US" sz="2400" u="none" strike="noStrike">
                          <a:effectLst/>
                        </a:rPr>
                        <a:t>1</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All Data Free and Open</a:t>
                      </a:r>
                      <a:endParaRPr lang="en-US" sz="24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400" u="none" strike="noStrike">
                          <a:effectLst/>
                        </a:rPr>
                        <a:t>Active</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Len Kne</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a:effectLst/>
                        </a:rPr>
                        <a:t>Ross</a:t>
                      </a:r>
                      <a:endParaRPr lang="en-US" sz="2400" b="0"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2652842675"/>
                  </a:ext>
                </a:extLst>
              </a:tr>
              <a:tr h="251380">
                <a:tc>
                  <a:txBody>
                    <a:bodyPr/>
                    <a:lstStyle/>
                    <a:p>
                      <a:pPr algn="ctr" fontAlgn="b"/>
                      <a:r>
                        <a:rPr lang="en-US" sz="2400" u="none" strike="noStrike">
                          <a:effectLst/>
                        </a:rPr>
                        <a:t>2</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Image Service - Sustain</a:t>
                      </a:r>
                      <a:endParaRPr lang="en-US" sz="24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400" u="none" strike="noStrike">
                          <a:effectLst/>
                        </a:rPr>
                        <a:t>Active</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Mike Dolbow</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a:effectLst/>
                        </a:rPr>
                        <a:t>Ross</a:t>
                      </a:r>
                      <a:endParaRPr lang="en-US" sz="2400" b="0"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2973844051"/>
                  </a:ext>
                </a:extLst>
              </a:tr>
              <a:tr h="251380">
                <a:tc>
                  <a:txBody>
                    <a:bodyPr/>
                    <a:lstStyle/>
                    <a:p>
                      <a:pPr algn="ctr" fontAlgn="b"/>
                      <a:r>
                        <a:rPr lang="en-US" sz="2400" u="none" strike="noStrike">
                          <a:effectLst/>
                        </a:rPr>
                        <a:t>3</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LiDAR Committee - Move Forward</a:t>
                      </a:r>
                      <a:endParaRPr lang="en-US" sz="24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400" u="none" strike="noStrike" dirty="0">
                          <a:effectLst/>
                        </a:rPr>
                        <a:t>Proposed</a:t>
                      </a:r>
                      <a:endParaRPr lang="en-US" sz="24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Sean Vaughn?</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a:effectLst/>
                        </a:rPr>
                        <a:t> </a:t>
                      </a:r>
                      <a:endParaRPr lang="en-US" sz="2400" b="0"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3267190993"/>
                  </a:ext>
                </a:extLst>
              </a:tr>
              <a:tr h="251380">
                <a:tc>
                  <a:txBody>
                    <a:bodyPr/>
                    <a:lstStyle/>
                    <a:p>
                      <a:pPr algn="ctr" fontAlgn="b"/>
                      <a:r>
                        <a:rPr lang="en-US" sz="2400" u="none" strike="noStrike">
                          <a:effectLst/>
                        </a:rPr>
                        <a:t>4</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Image Service - HTTPS, Tiling, Etc.</a:t>
                      </a:r>
                      <a:endParaRPr lang="en-US" sz="24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400" u="none" strike="noStrike" dirty="0">
                          <a:effectLst/>
                        </a:rPr>
                        <a:t>Active</a:t>
                      </a:r>
                      <a:endParaRPr lang="en-US" sz="24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Mike Dolbow</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a:effectLst/>
                        </a:rPr>
                        <a:t>Ross</a:t>
                      </a:r>
                      <a:endParaRPr lang="en-US" sz="2400" b="0"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637472554"/>
                  </a:ext>
                </a:extLst>
              </a:tr>
              <a:tr h="251380">
                <a:tc>
                  <a:txBody>
                    <a:bodyPr/>
                    <a:lstStyle/>
                    <a:p>
                      <a:pPr algn="ctr" fontAlgn="b"/>
                      <a:r>
                        <a:rPr lang="en-US" sz="2400" u="none" strike="noStrike">
                          <a:effectLst/>
                        </a:rPr>
                        <a:t>5</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a:effectLst/>
                        </a:rPr>
                        <a:t>Parcel Data</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400" u="none" strike="noStrike" dirty="0">
                          <a:effectLst/>
                        </a:rPr>
                        <a:t>Active</a:t>
                      </a:r>
                      <a:endParaRPr lang="en-US" sz="24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George Meyer</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a:effectLst/>
                        </a:rPr>
                        <a:t> </a:t>
                      </a:r>
                      <a:endParaRPr lang="en-US" sz="2400" b="0"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3238369850"/>
                  </a:ext>
                </a:extLst>
              </a:tr>
              <a:tr h="251380">
                <a:tc>
                  <a:txBody>
                    <a:bodyPr/>
                    <a:lstStyle/>
                    <a:p>
                      <a:pPr algn="ctr" fontAlgn="b"/>
                      <a:r>
                        <a:rPr lang="en-US" sz="2400" u="none" strike="noStrike">
                          <a:effectLst/>
                        </a:rPr>
                        <a:t>6</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a:effectLst/>
                        </a:rPr>
                        <a:t>Address Points Data</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400" u="none" strike="noStrike" dirty="0">
                          <a:effectLst/>
                        </a:rPr>
                        <a:t>Active</a:t>
                      </a:r>
                      <a:endParaRPr lang="en-US" sz="24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Adam Iten</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a:effectLst/>
                        </a:rPr>
                        <a:t>Ross</a:t>
                      </a:r>
                      <a:endParaRPr lang="en-US" sz="2400" b="0"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1288398579"/>
                  </a:ext>
                </a:extLst>
              </a:tr>
              <a:tr h="251380">
                <a:tc>
                  <a:txBody>
                    <a:bodyPr/>
                    <a:lstStyle/>
                    <a:p>
                      <a:pPr algn="ctr" fontAlgn="b"/>
                      <a:r>
                        <a:rPr lang="en-US" sz="2400" u="none" strike="noStrike">
                          <a:effectLst/>
                        </a:rPr>
                        <a:t>7</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a:effectLst/>
                        </a:rPr>
                        <a:t>Street Centerline Data</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400" u="none" strike="noStrike">
                          <a:effectLst/>
                        </a:rPr>
                        <a:t>Active</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Adam Iten</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Ross</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974934633"/>
                  </a:ext>
                </a:extLst>
              </a:tr>
              <a:tr h="251380">
                <a:tc>
                  <a:txBody>
                    <a:bodyPr/>
                    <a:lstStyle/>
                    <a:p>
                      <a:pPr algn="ctr" fontAlgn="b"/>
                      <a:r>
                        <a:rPr lang="en-US" sz="2400" u="none" strike="noStrike">
                          <a:effectLst/>
                        </a:rPr>
                        <a:t>8</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pt-BR" sz="2400" u="none" strike="noStrike">
                          <a:effectLst/>
                        </a:rPr>
                        <a:t>EM Damage Assess Data Standard</a:t>
                      </a:r>
                      <a:endParaRPr lang="pt-BR"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400" b="0" i="0" u="none" strike="noStrike" dirty="0">
                          <a:solidFill>
                            <a:schemeClr val="dk1"/>
                          </a:solidFill>
                          <a:effectLst/>
                          <a:latin typeface="+mn-lt"/>
                        </a:rPr>
                        <a:t>Active</a:t>
                      </a:r>
                      <a:endParaRPr lang="en-US" sz="2400" b="1"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Brad</a:t>
                      </a:r>
                      <a:r>
                        <a:rPr lang="en-US" sz="2400" u="none" strike="noStrike" baseline="0" dirty="0">
                          <a:effectLst/>
                        </a:rPr>
                        <a:t> Anderson</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3265454513"/>
                  </a:ext>
                </a:extLst>
              </a:tr>
              <a:tr h="251380">
                <a:tc>
                  <a:txBody>
                    <a:bodyPr/>
                    <a:lstStyle/>
                    <a:p>
                      <a:pPr algn="ctr" fontAlgn="b"/>
                      <a:r>
                        <a:rPr lang="en-US" sz="2400" u="none" strike="noStrike">
                          <a:effectLst/>
                        </a:rPr>
                        <a:t>9</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a:effectLst/>
                        </a:rPr>
                        <a:t>Basemap Services</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400" u="none" strike="noStrike">
                          <a:effectLst/>
                        </a:rPr>
                        <a:t>Active</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Sonia Dickerson</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Ross</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3869586922"/>
                  </a:ext>
                </a:extLst>
              </a:tr>
              <a:tr h="251380">
                <a:tc>
                  <a:txBody>
                    <a:bodyPr/>
                    <a:lstStyle/>
                    <a:p>
                      <a:pPr algn="ctr" fontAlgn="b"/>
                      <a:r>
                        <a:rPr lang="en-US" sz="2400" u="none" strike="noStrike">
                          <a:effectLst/>
                        </a:rPr>
                        <a:t>10</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a:effectLst/>
                        </a:rPr>
                        <a:t>Geocoding Service</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400" u="none" strike="noStrike">
                          <a:effectLst/>
                        </a:rPr>
                        <a:t>Active</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Mike Dolbow</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Ross</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301172505"/>
                  </a:ext>
                </a:extLst>
              </a:tr>
              <a:tr h="251380">
                <a:tc>
                  <a:txBody>
                    <a:bodyPr/>
                    <a:lstStyle/>
                    <a:p>
                      <a:pPr algn="ctr" fontAlgn="b"/>
                      <a:r>
                        <a:rPr lang="en-US" sz="2400" u="none" strike="noStrike">
                          <a:effectLst/>
                        </a:rPr>
                        <a:t>11</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a:effectLst/>
                        </a:rPr>
                        <a:t>Parks and Trails Data Standard</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ctr" fontAlgn="b"/>
                      <a:r>
                        <a:rPr lang="en-US" sz="2400" u="none" strike="noStrike">
                          <a:effectLst/>
                        </a:rPr>
                        <a:t>Active</a:t>
                      </a:r>
                      <a:endParaRPr lang="en-US" sz="2400" b="1"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a:effectLst/>
                        </a:rPr>
                        <a:t>Jim Bunning</a:t>
                      </a:r>
                      <a:endParaRPr lang="en-US" sz="2400" b="0" i="0" u="none" strike="noStrike">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tc>
                  <a:txBody>
                    <a:bodyPr/>
                    <a:lstStyle/>
                    <a:p>
                      <a:pPr algn="l" fontAlgn="b"/>
                      <a:r>
                        <a:rPr lang="en-US" sz="2400" u="none" strike="noStrike" dirty="0">
                          <a:effectLst/>
                        </a:rPr>
                        <a:t>Ross</a:t>
                      </a:r>
                      <a:endParaRPr lang="en-US" sz="2400" b="0" i="0" u="none" strike="noStrike" dirty="0">
                        <a:solidFill>
                          <a:srgbClr val="000000"/>
                        </a:solidFill>
                        <a:effectLst/>
                        <a:latin typeface="Calibri" panose="020F0502020204030204" pitchFamily="34" charset="0"/>
                      </a:endParaRPr>
                    </a:p>
                  </a:txBody>
                  <a:tcPr marL="7620" marR="7620" marT="7620" marB="0" anchor="b">
                    <a:solidFill>
                      <a:schemeClr val="accent2">
                        <a:lumMod val="40000"/>
                        <a:lumOff val="60000"/>
                      </a:schemeClr>
                    </a:solidFill>
                  </a:tcPr>
                </a:tc>
                <a:extLst>
                  <a:ext uri="{0D108BD9-81ED-4DB2-BD59-A6C34878D82A}">
                    <a16:rowId xmlns:a16="http://schemas.microsoft.com/office/drawing/2014/main" xmlns="" val="1111674270"/>
                  </a:ext>
                </a:extLst>
              </a:tr>
            </a:tbl>
          </a:graphicData>
        </a:graphic>
      </p:graphicFrame>
    </p:spTree>
    <p:extLst>
      <p:ext uri="{BB962C8B-B14F-4D97-AF65-F5344CB8AC3E}">
        <p14:creationId xmlns:p14="http://schemas.microsoft.com/office/powerpoint/2010/main" val="18074417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14</a:t>
            </a:r>
            <a:endParaRPr lang="en-US" dirty="0"/>
          </a:p>
        </p:txBody>
      </p:sp>
      <p:sp>
        <p:nvSpPr>
          <p:cNvPr id="2" name="Text Placeholder 1"/>
          <p:cNvSpPr>
            <a:spLocks noGrp="1"/>
          </p:cNvSpPr>
          <p:nvPr>
            <p:ph idx="1"/>
          </p:nvPr>
        </p:nvSpPr>
        <p:spPr/>
        <p:txBody>
          <a:bodyPr>
            <a:normAutofit/>
          </a:bodyPr>
          <a:lstStyle/>
          <a:p>
            <a:pPr marL="0" indent="0">
              <a:buNone/>
            </a:pPr>
            <a:r>
              <a:rPr lang="en-US" b="1" dirty="0"/>
              <a:t>Announcements or other business</a:t>
            </a:r>
          </a:p>
        </p:txBody>
      </p:sp>
    </p:spTree>
    <p:extLst>
      <p:ext uri="{BB962C8B-B14F-4D97-AF65-F5344CB8AC3E}">
        <p14:creationId xmlns:p14="http://schemas.microsoft.com/office/powerpoint/2010/main" val="393820661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Thank you!</a:t>
            </a:r>
          </a:p>
        </p:txBody>
      </p:sp>
      <p:sp>
        <p:nvSpPr>
          <p:cNvPr id="9" name="Content Placeholder 8"/>
          <p:cNvSpPr>
            <a:spLocks noGrp="1"/>
          </p:cNvSpPr>
          <p:nvPr>
            <p:ph idx="1"/>
          </p:nvPr>
        </p:nvSpPr>
        <p:spPr/>
        <p:txBody>
          <a:bodyPr/>
          <a:lstStyle/>
          <a:p>
            <a:pPr marL="0" indent="0">
              <a:buNone/>
            </a:pPr>
            <a:r>
              <a:rPr lang="en-US" sz="2400" b="1" dirty="0"/>
              <a:t>Next meeting </a:t>
            </a:r>
            <a:r>
              <a:rPr lang="en-US" sz="2400" b="1" dirty="0" smtClean="0"/>
              <a:t>is Wednesday, March 28, 2018</a:t>
            </a:r>
            <a:endParaRPr lang="en-US" sz="2400" b="1" dirty="0"/>
          </a:p>
        </p:txBody>
      </p:sp>
    </p:spTree>
    <p:extLst>
      <p:ext uri="{BB962C8B-B14F-4D97-AF65-F5344CB8AC3E}">
        <p14:creationId xmlns:p14="http://schemas.microsoft.com/office/powerpoint/2010/main" val="30002906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3</a:t>
            </a:r>
          </a:p>
        </p:txBody>
      </p:sp>
      <p:sp>
        <p:nvSpPr>
          <p:cNvPr id="6" name="Text Placeholder 1"/>
          <p:cNvSpPr txBox="1">
            <a:spLocks/>
          </p:cNvSpPr>
          <p:nvPr/>
        </p:nvSpPr>
        <p:spPr>
          <a:xfrm>
            <a:off x="838199" y="1728348"/>
            <a:ext cx="7945877" cy="435133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865"/>
              </a:buClr>
              <a:buFont typeface="Arial" panose="020B0604020202020204" pitchFamily="34" charset="0"/>
              <a:buNone/>
            </a:pPr>
            <a:r>
              <a:rPr lang="en-US" sz="3400" b="1" dirty="0">
                <a:solidFill>
                  <a:srgbClr val="003865"/>
                </a:solidFill>
              </a:rPr>
              <a:t>Minnesota Address Point Data Standard</a:t>
            </a:r>
          </a:p>
          <a:p>
            <a:pPr marL="0" indent="0">
              <a:spcBef>
                <a:spcPts val="400"/>
              </a:spcBef>
              <a:spcAft>
                <a:spcPts val="400"/>
              </a:spcAft>
              <a:buClr>
                <a:srgbClr val="003865"/>
              </a:buClr>
              <a:buFont typeface="Arial" panose="020B0604020202020204" pitchFamily="34" charset="0"/>
              <a:buNone/>
            </a:pPr>
            <a:r>
              <a:rPr lang="en-US" b="1" dirty="0">
                <a:solidFill>
                  <a:srgbClr val="003865"/>
                </a:solidFill>
              </a:rPr>
              <a:t>&gt;&gt; 48 attributes</a:t>
            </a:r>
          </a:p>
          <a:p>
            <a:pPr marL="0" indent="0">
              <a:spcBef>
                <a:spcPts val="400"/>
              </a:spcBef>
              <a:spcAft>
                <a:spcPts val="400"/>
              </a:spcAft>
              <a:buClr>
                <a:srgbClr val="003865"/>
              </a:buClr>
              <a:buFont typeface="Arial" panose="020B0604020202020204" pitchFamily="34" charset="0"/>
              <a:buNone/>
            </a:pPr>
            <a:r>
              <a:rPr lang="en-US" b="1" dirty="0">
                <a:solidFill>
                  <a:srgbClr val="5D295F">
                    <a:lumMod val="75000"/>
                  </a:srgbClr>
                </a:solidFill>
              </a:rPr>
              <a:t>&gt;&gt; Address components</a:t>
            </a:r>
          </a:p>
          <a:p>
            <a:pPr marL="0" indent="0">
              <a:spcBef>
                <a:spcPts val="400"/>
              </a:spcBef>
              <a:spcAft>
                <a:spcPts val="400"/>
              </a:spcAft>
              <a:buClr>
                <a:srgbClr val="003865"/>
              </a:buClr>
              <a:buFont typeface="Arial" panose="020B0604020202020204" pitchFamily="34" charset="0"/>
              <a:buNone/>
            </a:pPr>
            <a:r>
              <a:rPr lang="en-US" b="1" dirty="0">
                <a:solidFill>
                  <a:srgbClr val="7030A0"/>
                </a:solidFill>
              </a:rPr>
              <a:t>&gt;&gt; Landmarks, mailable address, USNG, 911</a:t>
            </a:r>
          </a:p>
          <a:p>
            <a:pPr marL="0" indent="0">
              <a:spcBef>
                <a:spcPts val="400"/>
              </a:spcBef>
              <a:spcAft>
                <a:spcPts val="400"/>
              </a:spcAft>
              <a:buClr>
                <a:srgbClr val="003865"/>
              </a:buClr>
              <a:buFont typeface="Arial" panose="020B0604020202020204" pitchFamily="34" charset="0"/>
              <a:buNone/>
            </a:pPr>
            <a:r>
              <a:rPr lang="en-US" b="1" dirty="0">
                <a:solidFill>
                  <a:srgbClr val="9900FF"/>
                </a:solidFill>
              </a:rPr>
              <a:t>&gt;&gt; Management elements (source, effective date, etc.)</a:t>
            </a:r>
          </a:p>
        </p:txBody>
      </p:sp>
    </p:spTree>
    <p:extLst>
      <p:ext uri="{BB962C8B-B14F-4D97-AF65-F5344CB8AC3E}">
        <p14:creationId xmlns:p14="http://schemas.microsoft.com/office/powerpoint/2010/main" val="28656111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3</a:t>
            </a:r>
          </a:p>
        </p:txBody>
      </p:sp>
      <p:sp>
        <p:nvSpPr>
          <p:cNvPr id="6" name="Text Placeholder 1"/>
          <p:cNvSpPr txBox="1">
            <a:spLocks/>
          </p:cNvSpPr>
          <p:nvPr/>
        </p:nvSpPr>
        <p:spPr>
          <a:xfrm>
            <a:off x="562428" y="1713833"/>
            <a:ext cx="7945877" cy="435133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865"/>
              </a:buClr>
              <a:buFont typeface="Arial" panose="020B0604020202020204" pitchFamily="34" charset="0"/>
              <a:buNone/>
            </a:pPr>
            <a:r>
              <a:rPr lang="en-US" sz="3400" b="1" dirty="0">
                <a:solidFill>
                  <a:srgbClr val="003865"/>
                </a:solidFill>
              </a:rPr>
              <a:t>Minnesota Address Point Data Standard</a:t>
            </a:r>
          </a:p>
          <a:p>
            <a:pPr marL="0" indent="0">
              <a:spcBef>
                <a:spcPts val="400"/>
              </a:spcBef>
              <a:spcAft>
                <a:spcPts val="400"/>
              </a:spcAft>
              <a:buClr>
                <a:srgbClr val="003865"/>
              </a:buClr>
              <a:buFont typeface="Arial" panose="020B0604020202020204" pitchFamily="34" charset="0"/>
              <a:buNone/>
            </a:pPr>
            <a:endParaRPr lang="en-US" sz="3200" b="1" dirty="0">
              <a:solidFill>
                <a:srgbClr val="0070C0"/>
              </a:solidFill>
            </a:endParaRPr>
          </a:p>
          <a:p>
            <a:pPr marL="0" indent="0">
              <a:spcBef>
                <a:spcPts val="0"/>
              </a:spcBef>
              <a:spcAft>
                <a:spcPts val="0"/>
              </a:spcAft>
              <a:buClr>
                <a:srgbClr val="003865"/>
              </a:buClr>
              <a:buFont typeface="Arial" panose="020B0604020202020204" pitchFamily="34" charset="0"/>
              <a:buNone/>
            </a:pPr>
            <a:r>
              <a:rPr lang="en-US" sz="3200" dirty="0">
                <a:solidFill>
                  <a:srgbClr val="0070C0"/>
                </a:solidFill>
              </a:rPr>
              <a:t>Request to the</a:t>
            </a:r>
          </a:p>
          <a:p>
            <a:pPr marL="0" indent="0">
              <a:spcBef>
                <a:spcPts val="0"/>
              </a:spcBef>
              <a:spcAft>
                <a:spcPts val="0"/>
              </a:spcAft>
              <a:buClr>
                <a:srgbClr val="003865"/>
              </a:buClr>
              <a:buFont typeface="Arial" panose="020B0604020202020204" pitchFamily="34" charset="0"/>
              <a:buNone/>
            </a:pPr>
            <a:r>
              <a:rPr lang="en-US" sz="3200" b="1" dirty="0">
                <a:solidFill>
                  <a:srgbClr val="0070C0"/>
                </a:solidFill>
              </a:rPr>
              <a:t>Geospatial Advisory Council</a:t>
            </a:r>
          </a:p>
          <a:p>
            <a:pPr marL="0" indent="0">
              <a:spcBef>
                <a:spcPts val="0"/>
              </a:spcBef>
              <a:spcAft>
                <a:spcPts val="0"/>
              </a:spcAft>
              <a:buClr>
                <a:srgbClr val="003865"/>
              </a:buClr>
              <a:buFont typeface="Arial" panose="020B0604020202020204" pitchFamily="34" charset="0"/>
              <a:buNone/>
            </a:pPr>
            <a:r>
              <a:rPr lang="en-US" sz="3200" dirty="0">
                <a:solidFill>
                  <a:srgbClr val="0070C0"/>
                </a:solidFill>
              </a:rPr>
              <a:t>to approve the proposed</a:t>
            </a:r>
          </a:p>
          <a:p>
            <a:pPr marL="0" indent="0">
              <a:spcBef>
                <a:spcPts val="0"/>
              </a:spcBef>
              <a:spcAft>
                <a:spcPts val="0"/>
              </a:spcAft>
              <a:buClr>
                <a:srgbClr val="003865"/>
              </a:buClr>
              <a:buFont typeface="Arial" panose="020B0604020202020204" pitchFamily="34" charset="0"/>
              <a:buNone/>
            </a:pPr>
            <a:r>
              <a:rPr lang="en-US" sz="3200" b="1" dirty="0">
                <a:solidFill>
                  <a:srgbClr val="0070C0"/>
                </a:solidFill>
              </a:rPr>
              <a:t>Address Point Data Standard</a:t>
            </a:r>
          </a:p>
        </p:txBody>
      </p:sp>
    </p:spTree>
    <p:extLst>
      <p:ext uri="{BB962C8B-B14F-4D97-AF65-F5344CB8AC3E}">
        <p14:creationId xmlns:p14="http://schemas.microsoft.com/office/powerpoint/2010/main" val="8789095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4</a:t>
            </a:r>
          </a:p>
        </p:txBody>
      </p:sp>
      <p:sp>
        <p:nvSpPr>
          <p:cNvPr id="6" name="Text Placeholder 1"/>
          <p:cNvSpPr txBox="1">
            <a:spLocks/>
          </p:cNvSpPr>
          <p:nvPr/>
        </p:nvSpPr>
        <p:spPr>
          <a:xfrm>
            <a:off x="838200" y="1797916"/>
            <a:ext cx="7111483" cy="435133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865"/>
              </a:buClr>
              <a:buFont typeface="Arial" panose="020B0604020202020204" pitchFamily="34" charset="0"/>
              <a:buNone/>
            </a:pPr>
            <a:r>
              <a:rPr lang="en-US" b="1" dirty="0">
                <a:solidFill>
                  <a:srgbClr val="003865"/>
                </a:solidFill>
              </a:rPr>
              <a:t>Proposed changes to sectors:  </a:t>
            </a:r>
            <a:br>
              <a:rPr lang="en-US" b="1" dirty="0">
                <a:solidFill>
                  <a:srgbClr val="003865"/>
                </a:solidFill>
              </a:rPr>
            </a:br>
            <a:r>
              <a:rPr lang="en-US" b="1" dirty="0">
                <a:solidFill>
                  <a:srgbClr val="003865"/>
                </a:solidFill>
              </a:rPr>
              <a:t>Higher education and metro regional government</a:t>
            </a:r>
          </a:p>
          <a:p>
            <a:pPr marL="0" indent="0">
              <a:buClr>
                <a:srgbClr val="003865"/>
              </a:buClr>
              <a:buFont typeface="Arial" panose="020B0604020202020204" pitchFamily="34" charset="0"/>
              <a:buNone/>
            </a:pPr>
            <a:r>
              <a:rPr lang="en-US" dirty="0">
                <a:solidFill>
                  <a:srgbClr val="003865"/>
                </a:solidFill>
              </a:rPr>
              <a:t>Mark Kotz</a:t>
            </a:r>
          </a:p>
        </p:txBody>
      </p:sp>
    </p:spTree>
    <p:extLst>
      <p:ext uri="{BB962C8B-B14F-4D97-AF65-F5344CB8AC3E}">
        <p14:creationId xmlns:p14="http://schemas.microsoft.com/office/powerpoint/2010/main" val="31206587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Proposed Changes to Sectors</a:t>
            </a:r>
          </a:p>
        </p:txBody>
      </p:sp>
      <p:sp>
        <p:nvSpPr>
          <p:cNvPr id="5" name="Content Placeholder 4"/>
          <p:cNvSpPr>
            <a:spLocks noGrp="1"/>
          </p:cNvSpPr>
          <p:nvPr>
            <p:ph idx="1"/>
          </p:nvPr>
        </p:nvSpPr>
        <p:spPr/>
        <p:txBody>
          <a:bodyPr/>
          <a:lstStyle/>
          <a:p>
            <a:pPr marL="514350" indent="-514350">
              <a:buFont typeface="+mj-lt"/>
              <a:buAutoNum type="arabicPeriod"/>
            </a:pPr>
            <a:r>
              <a:rPr lang="en-US" dirty="0"/>
              <a:t>Change U of M and MN State to 2 Higher Education</a:t>
            </a:r>
          </a:p>
          <a:p>
            <a:pPr marL="971550" lvl="1" indent="-514350">
              <a:buFont typeface="+mj-lt"/>
              <a:buAutoNum type="alphaLcPeriod"/>
            </a:pPr>
            <a:r>
              <a:rPr lang="en-US" dirty="0"/>
              <a:t>Why?  Inclusion of other higher education </a:t>
            </a:r>
            <a:r>
              <a:rPr lang="en-US" dirty="0" smtClean="0"/>
              <a:t>organizations</a:t>
            </a:r>
            <a:endParaRPr lang="en-US" dirty="0"/>
          </a:p>
          <a:p>
            <a:pPr marL="514350" indent="-514350">
              <a:buFont typeface="+mj-lt"/>
              <a:buAutoNum type="arabicPeriod"/>
            </a:pPr>
            <a:r>
              <a:rPr lang="en-US" dirty="0"/>
              <a:t>Change Met Council to Metro Regional Government</a:t>
            </a:r>
          </a:p>
          <a:p>
            <a:pPr marL="971550" lvl="1" indent="-514350">
              <a:buFont typeface="+mj-lt"/>
              <a:buAutoNum type="alphaLcPeriod"/>
            </a:pPr>
            <a:r>
              <a:rPr lang="en-US" dirty="0"/>
              <a:t>Why?  Inclusion of other metro regional government, consistency with other sectors</a:t>
            </a:r>
          </a:p>
          <a:p>
            <a:endParaRPr lang="en-US" dirty="0"/>
          </a:p>
        </p:txBody>
      </p:sp>
    </p:spTree>
    <p:extLst>
      <p:ext uri="{BB962C8B-B14F-4D97-AF65-F5344CB8AC3E}">
        <p14:creationId xmlns:p14="http://schemas.microsoft.com/office/powerpoint/2010/main" val="11400285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5</a:t>
            </a:r>
          </a:p>
        </p:txBody>
      </p:sp>
      <p:sp>
        <p:nvSpPr>
          <p:cNvPr id="2" name="Text Placeholder 1"/>
          <p:cNvSpPr>
            <a:spLocks noGrp="1"/>
          </p:cNvSpPr>
          <p:nvPr>
            <p:ph idx="1"/>
          </p:nvPr>
        </p:nvSpPr>
        <p:spPr/>
        <p:txBody>
          <a:bodyPr>
            <a:normAutofit/>
          </a:bodyPr>
          <a:lstStyle/>
          <a:p>
            <a:pPr marL="0" indent="0">
              <a:buNone/>
            </a:pPr>
            <a:r>
              <a:rPr lang="en-US" b="1" dirty="0"/>
              <a:t>Committee collaboration</a:t>
            </a:r>
          </a:p>
          <a:p>
            <a:pPr marL="0" indent="0">
              <a:buNone/>
            </a:pPr>
            <a:r>
              <a:rPr lang="en-US" dirty="0"/>
              <a:t>David Brandt</a:t>
            </a:r>
          </a:p>
        </p:txBody>
      </p:sp>
    </p:spTree>
    <p:extLst>
      <p:ext uri="{BB962C8B-B14F-4D97-AF65-F5344CB8AC3E}">
        <p14:creationId xmlns:p14="http://schemas.microsoft.com/office/powerpoint/2010/main" val="3372922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6</a:t>
            </a:r>
          </a:p>
        </p:txBody>
      </p:sp>
      <p:sp>
        <p:nvSpPr>
          <p:cNvPr id="2" name="Text Placeholder 1"/>
          <p:cNvSpPr>
            <a:spLocks noGrp="1"/>
          </p:cNvSpPr>
          <p:nvPr>
            <p:ph idx="1"/>
          </p:nvPr>
        </p:nvSpPr>
        <p:spPr/>
        <p:txBody>
          <a:bodyPr>
            <a:normAutofit/>
          </a:bodyPr>
          <a:lstStyle/>
          <a:p>
            <a:pPr marL="0" indent="0">
              <a:buNone/>
            </a:pPr>
            <a:r>
              <a:rPr lang="en-US" b="1" dirty="0" smtClean="0"/>
              <a:t>Geospatial Data Act update</a:t>
            </a:r>
            <a:endParaRPr lang="en-US" dirty="0" smtClean="0"/>
          </a:p>
          <a:p>
            <a:pPr marL="0" indent="0">
              <a:buNone/>
            </a:pPr>
            <a:r>
              <a:rPr lang="en-US" dirty="0" smtClean="0"/>
              <a:t>Dan Ross</a:t>
            </a:r>
            <a:endParaRPr lang="en-US" dirty="0"/>
          </a:p>
        </p:txBody>
      </p:sp>
    </p:spTree>
    <p:extLst>
      <p:ext uri="{BB962C8B-B14F-4D97-AF65-F5344CB8AC3E}">
        <p14:creationId xmlns:p14="http://schemas.microsoft.com/office/powerpoint/2010/main" val="5733648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Geospatial Data Act</a:t>
            </a:r>
            <a:endParaRPr lang="en-US" dirty="0"/>
          </a:p>
        </p:txBody>
      </p:sp>
      <p:sp>
        <p:nvSpPr>
          <p:cNvPr id="5" name="Content Placeholder 4"/>
          <p:cNvSpPr>
            <a:spLocks noGrp="1"/>
          </p:cNvSpPr>
          <p:nvPr>
            <p:ph sz="half" idx="1"/>
          </p:nvPr>
        </p:nvSpPr>
        <p:spPr/>
        <p:txBody>
          <a:bodyPr>
            <a:normAutofit lnSpcReduction="10000"/>
          </a:bodyPr>
          <a:lstStyle/>
          <a:p>
            <a:r>
              <a:rPr lang="en-US" dirty="0" smtClean="0"/>
              <a:t>Introduced in both the House (HR 4395) and Senate (S.2128) - GIS Day</a:t>
            </a:r>
          </a:p>
          <a:p>
            <a:r>
              <a:rPr lang="en-US" dirty="0" smtClean="0"/>
              <a:t>Senator Klobuchar (co-sponsor)</a:t>
            </a:r>
            <a:endParaRPr lang="en-US" dirty="0"/>
          </a:p>
          <a:p>
            <a:r>
              <a:rPr lang="en-US" dirty="0" smtClean="0"/>
              <a:t>Kickoff held in Washington DC </a:t>
            </a:r>
          </a:p>
          <a:p>
            <a:pPr lvl="1"/>
            <a:r>
              <a:rPr lang="en-US" dirty="0" smtClean="0"/>
              <a:t>Many organizations present</a:t>
            </a:r>
          </a:p>
          <a:p>
            <a:r>
              <a:rPr lang="en-US" dirty="0" smtClean="0"/>
              <a:t>Looking for additional support</a:t>
            </a:r>
          </a:p>
          <a:p>
            <a:pPr lvl="1"/>
            <a:r>
              <a:rPr lang="en-US" dirty="0" smtClean="0"/>
              <a:t>GAC, GIS/LIS,                                              U of M, Minnesota                                            State University                                    System                                                         </a:t>
            </a:r>
          </a:p>
          <a:p>
            <a:pPr marL="0" indent="0">
              <a:buNone/>
            </a:pPr>
            <a:endParaRPr lang="en-US" dirty="0" smtClean="0"/>
          </a:p>
          <a:p>
            <a:endParaRPr lang="en-US" dirty="0"/>
          </a:p>
        </p:txBody>
      </p:sp>
      <p:sp>
        <p:nvSpPr>
          <p:cNvPr id="6" name="Content Placeholder 5"/>
          <p:cNvSpPr>
            <a:spLocks noGrp="1"/>
          </p:cNvSpPr>
          <p:nvPr>
            <p:ph sz="half" idx="2"/>
          </p:nvPr>
        </p:nvSpPr>
        <p:spPr>
          <a:xfrm>
            <a:off x="6172199" y="1594624"/>
            <a:ext cx="5843337" cy="4582339"/>
          </a:xfrm>
        </p:spPr>
        <p:txBody>
          <a:bodyPr numCol="3">
            <a:normAutofit fontScale="25000" lnSpcReduction="20000"/>
          </a:bodyPr>
          <a:lstStyle/>
          <a:p>
            <a:pPr>
              <a:lnSpc>
                <a:spcPct val="120000"/>
              </a:lnSpc>
              <a:spcBef>
                <a:spcPts val="0"/>
              </a:spcBef>
              <a:spcAft>
                <a:spcPts val="600"/>
              </a:spcAft>
            </a:pPr>
            <a:r>
              <a:rPr lang="en-US" sz="4400" dirty="0" smtClean="0"/>
              <a:t> </a:t>
            </a:r>
            <a:r>
              <a:rPr lang="en-US" sz="4400" dirty="0"/>
              <a:t>American Association of Geographers (AAG) </a:t>
            </a:r>
          </a:p>
          <a:p>
            <a:pPr>
              <a:lnSpc>
                <a:spcPct val="120000"/>
              </a:lnSpc>
              <a:spcBef>
                <a:spcPts val="0"/>
              </a:spcBef>
              <a:spcAft>
                <a:spcPts val="600"/>
              </a:spcAft>
            </a:pPr>
            <a:r>
              <a:rPr lang="en-US" sz="4400" dirty="0"/>
              <a:t>American Geosciences Institute (AGI) </a:t>
            </a:r>
          </a:p>
          <a:p>
            <a:pPr>
              <a:lnSpc>
                <a:spcPct val="120000"/>
              </a:lnSpc>
              <a:spcBef>
                <a:spcPts val="0"/>
              </a:spcBef>
              <a:spcAft>
                <a:spcPts val="600"/>
              </a:spcAft>
            </a:pPr>
            <a:r>
              <a:rPr lang="en-US" sz="4400" dirty="0"/>
              <a:t>Association of Research Libraries (ARL) </a:t>
            </a:r>
          </a:p>
          <a:p>
            <a:pPr>
              <a:lnSpc>
                <a:spcPct val="120000"/>
              </a:lnSpc>
              <a:spcBef>
                <a:spcPts val="0"/>
              </a:spcBef>
              <a:spcAft>
                <a:spcPts val="600"/>
              </a:spcAft>
            </a:pPr>
            <a:r>
              <a:rPr lang="en-US" sz="4400" dirty="0"/>
              <a:t>Blue Raster, LLC </a:t>
            </a:r>
          </a:p>
          <a:p>
            <a:pPr>
              <a:lnSpc>
                <a:spcPct val="120000"/>
              </a:lnSpc>
              <a:spcBef>
                <a:spcPts val="0"/>
              </a:spcBef>
              <a:spcAft>
                <a:spcPts val="600"/>
              </a:spcAft>
            </a:pPr>
            <a:r>
              <a:rPr lang="en-US" sz="4400" dirty="0"/>
              <a:t>Boundless Spatial, Inc. </a:t>
            </a:r>
          </a:p>
          <a:p>
            <a:pPr>
              <a:lnSpc>
                <a:spcPct val="120000"/>
              </a:lnSpc>
              <a:spcBef>
                <a:spcPts val="0"/>
              </a:spcBef>
              <a:spcAft>
                <a:spcPts val="600"/>
              </a:spcAft>
            </a:pPr>
            <a:r>
              <a:rPr lang="en-US" sz="4400" dirty="0" err="1"/>
              <a:t>Cartegraph</a:t>
            </a:r>
            <a:r>
              <a:rPr lang="en-US" sz="4400" dirty="0"/>
              <a:t> Systems, Inc. </a:t>
            </a:r>
          </a:p>
          <a:p>
            <a:pPr>
              <a:lnSpc>
                <a:spcPct val="120000"/>
              </a:lnSpc>
              <a:spcBef>
                <a:spcPts val="0"/>
              </a:spcBef>
              <a:spcAft>
                <a:spcPts val="600"/>
              </a:spcAft>
            </a:pPr>
            <a:r>
              <a:rPr lang="en-US" sz="4400" dirty="0"/>
              <a:t>Cartography and Geographic Information Society (</a:t>
            </a:r>
            <a:r>
              <a:rPr lang="en-US" sz="4400" dirty="0" err="1"/>
              <a:t>CaGIS</a:t>
            </a:r>
            <a:r>
              <a:rPr lang="en-US" sz="4400" dirty="0"/>
              <a:t>) </a:t>
            </a:r>
          </a:p>
          <a:p>
            <a:pPr>
              <a:lnSpc>
                <a:spcPct val="120000"/>
              </a:lnSpc>
              <a:spcBef>
                <a:spcPts val="0"/>
              </a:spcBef>
              <a:spcAft>
                <a:spcPts val="600"/>
              </a:spcAft>
            </a:pPr>
            <a:r>
              <a:rPr lang="en-US" sz="4400" dirty="0" err="1"/>
              <a:t>Cityworks</a:t>
            </a:r>
            <a:r>
              <a:rPr lang="en-US" sz="4400" dirty="0"/>
              <a:t> – Azteca Systems, LLC </a:t>
            </a:r>
          </a:p>
          <a:p>
            <a:pPr>
              <a:lnSpc>
                <a:spcPct val="120000"/>
              </a:lnSpc>
              <a:spcBef>
                <a:spcPts val="0"/>
              </a:spcBef>
              <a:spcAft>
                <a:spcPts val="600"/>
              </a:spcAft>
            </a:pPr>
            <a:r>
              <a:rPr lang="en-US" sz="4400" dirty="0"/>
              <a:t>Davey Resource Group, Inc. </a:t>
            </a:r>
          </a:p>
          <a:p>
            <a:pPr>
              <a:lnSpc>
                <a:spcPct val="120000"/>
              </a:lnSpc>
              <a:spcBef>
                <a:spcPts val="0"/>
              </a:spcBef>
              <a:spcAft>
                <a:spcPts val="600"/>
              </a:spcAft>
            </a:pPr>
            <a:r>
              <a:rPr lang="en-US" sz="4400" dirty="0"/>
              <a:t>Dewberry </a:t>
            </a:r>
          </a:p>
          <a:p>
            <a:pPr>
              <a:lnSpc>
                <a:spcPct val="120000"/>
              </a:lnSpc>
              <a:spcBef>
                <a:spcPts val="0"/>
              </a:spcBef>
              <a:spcAft>
                <a:spcPts val="600"/>
              </a:spcAft>
            </a:pPr>
            <a:r>
              <a:rPr lang="en-US" sz="4400" dirty="0" err="1"/>
              <a:t>DigitalGlobe</a:t>
            </a:r>
            <a:r>
              <a:rPr lang="en-US" sz="4400" dirty="0"/>
              <a:t> </a:t>
            </a:r>
          </a:p>
          <a:p>
            <a:pPr>
              <a:lnSpc>
                <a:spcPct val="120000"/>
              </a:lnSpc>
              <a:spcBef>
                <a:spcPts val="0"/>
              </a:spcBef>
              <a:spcAft>
                <a:spcPts val="600"/>
              </a:spcAft>
            </a:pPr>
            <a:r>
              <a:rPr lang="en-US" sz="4400" dirty="0"/>
              <a:t>Esri </a:t>
            </a:r>
          </a:p>
          <a:p>
            <a:pPr>
              <a:lnSpc>
                <a:spcPct val="120000"/>
              </a:lnSpc>
              <a:spcBef>
                <a:spcPts val="0"/>
              </a:spcBef>
              <a:spcAft>
                <a:spcPts val="600"/>
              </a:spcAft>
            </a:pPr>
            <a:r>
              <a:rPr lang="en-US" sz="4400" dirty="0"/>
              <a:t>GeoComm, Inc. </a:t>
            </a:r>
          </a:p>
          <a:p>
            <a:pPr>
              <a:lnSpc>
                <a:spcPct val="120000"/>
              </a:lnSpc>
              <a:spcBef>
                <a:spcPts val="0"/>
              </a:spcBef>
              <a:spcAft>
                <a:spcPts val="600"/>
              </a:spcAft>
            </a:pPr>
            <a:r>
              <a:rPr lang="en-US" sz="4400" dirty="0"/>
              <a:t>GIS Certification Institute </a:t>
            </a:r>
            <a:r>
              <a:rPr lang="en-US" sz="4400" dirty="0" smtClean="0"/>
              <a:t> </a:t>
            </a:r>
            <a:endParaRPr lang="en-US" sz="4400" dirty="0"/>
          </a:p>
          <a:p>
            <a:pPr>
              <a:lnSpc>
                <a:spcPct val="120000"/>
              </a:lnSpc>
              <a:spcBef>
                <a:spcPts val="0"/>
              </a:spcBef>
              <a:spcAft>
                <a:spcPts val="600"/>
              </a:spcAft>
            </a:pPr>
            <a:r>
              <a:rPr lang="en-US" sz="4400" dirty="0" err="1"/>
              <a:t>GISinc</a:t>
            </a:r>
            <a:r>
              <a:rPr lang="en-US" sz="4400" dirty="0"/>
              <a:t> </a:t>
            </a:r>
          </a:p>
          <a:p>
            <a:pPr>
              <a:lnSpc>
                <a:spcPct val="120000"/>
              </a:lnSpc>
              <a:spcBef>
                <a:spcPts val="0"/>
              </a:spcBef>
              <a:spcAft>
                <a:spcPts val="600"/>
              </a:spcAft>
            </a:pPr>
            <a:r>
              <a:rPr lang="en-US" sz="4400" dirty="0"/>
              <a:t>Geographic and Land Information Society (GLIS) </a:t>
            </a:r>
          </a:p>
          <a:p>
            <a:pPr>
              <a:lnSpc>
                <a:spcPct val="120000"/>
              </a:lnSpc>
              <a:spcBef>
                <a:spcPts val="0"/>
              </a:spcBef>
              <a:spcAft>
                <a:spcPts val="600"/>
              </a:spcAft>
            </a:pPr>
            <a:r>
              <a:rPr lang="en-US" sz="4400" dirty="0"/>
              <a:t>Geospatial Information &amp; Technology Association (GITA) </a:t>
            </a:r>
          </a:p>
          <a:p>
            <a:pPr>
              <a:lnSpc>
                <a:spcPct val="120000"/>
              </a:lnSpc>
              <a:spcBef>
                <a:spcPts val="0"/>
              </a:spcBef>
              <a:spcAft>
                <a:spcPts val="600"/>
              </a:spcAft>
            </a:pPr>
            <a:r>
              <a:rPr lang="en-US" sz="4400" dirty="0" err="1"/>
              <a:t>InfoGeographics</a:t>
            </a:r>
            <a:r>
              <a:rPr lang="en-US" sz="4400" dirty="0"/>
              <a:t>, Inc. </a:t>
            </a:r>
          </a:p>
          <a:p>
            <a:pPr>
              <a:lnSpc>
                <a:spcPct val="120000"/>
              </a:lnSpc>
              <a:spcBef>
                <a:spcPts val="0"/>
              </a:spcBef>
              <a:spcAft>
                <a:spcPts val="600"/>
              </a:spcAft>
            </a:pPr>
            <a:r>
              <a:rPr lang="en-US" sz="4400" dirty="0"/>
              <a:t>International Association of Assessing Officers (IAAO) </a:t>
            </a:r>
          </a:p>
          <a:p>
            <a:pPr>
              <a:lnSpc>
                <a:spcPct val="120000"/>
              </a:lnSpc>
              <a:spcBef>
                <a:spcPts val="0"/>
              </a:spcBef>
              <a:spcAft>
                <a:spcPts val="600"/>
              </a:spcAft>
            </a:pPr>
            <a:r>
              <a:rPr lang="en-US" sz="4400" dirty="0"/>
              <a:t>MDA Information Systems, LLC </a:t>
            </a:r>
          </a:p>
          <a:p>
            <a:pPr>
              <a:lnSpc>
                <a:spcPct val="120000"/>
              </a:lnSpc>
              <a:spcBef>
                <a:spcPts val="0"/>
              </a:spcBef>
              <a:spcAft>
                <a:spcPts val="600"/>
              </a:spcAft>
            </a:pPr>
            <a:r>
              <a:rPr lang="en-US" sz="4400" dirty="0" err="1"/>
              <a:t>MidAmerica</a:t>
            </a:r>
            <a:r>
              <a:rPr lang="en-US" sz="4400" dirty="0"/>
              <a:t> GIS Consortium (MAGIC) </a:t>
            </a:r>
          </a:p>
          <a:p>
            <a:pPr>
              <a:lnSpc>
                <a:spcPct val="120000"/>
              </a:lnSpc>
              <a:spcBef>
                <a:spcPts val="0"/>
              </a:spcBef>
              <a:spcAft>
                <a:spcPts val="600"/>
              </a:spcAft>
            </a:pPr>
            <a:r>
              <a:rPr lang="en-US" sz="4400" dirty="0"/>
              <a:t>National Association of Counties (</a:t>
            </a:r>
            <a:r>
              <a:rPr lang="en-US" sz="4400" dirty="0" err="1"/>
              <a:t>NACo</a:t>
            </a:r>
            <a:r>
              <a:rPr lang="en-US" sz="4400" dirty="0"/>
              <a:t>) </a:t>
            </a:r>
          </a:p>
          <a:p>
            <a:pPr>
              <a:lnSpc>
                <a:spcPct val="120000"/>
              </a:lnSpc>
              <a:spcBef>
                <a:spcPts val="0"/>
              </a:spcBef>
              <a:spcAft>
                <a:spcPts val="600"/>
              </a:spcAft>
            </a:pPr>
            <a:r>
              <a:rPr lang="en-US" sz="4400" dirty="0"/>
              <a:t>National Association of State Chief Information Officers (NASCIO) </a:t>
            </a:r>
          </a:p>
          <a:p>
            <a:pPr>
              <a:lnSpc>
                <a:spcPct val="120000"/>
              </a:lnSpc>
              <a:spcBef>
                <a:spcPts val="0"/>
              </a:spcBef>
              <a:spcAft>
                <a:spcPts val="600"/>
              </a:spcAft>
            </a:pPr>
            <a:r>
              <a:rPr lang="en-US" sz="4400" dirty="0"/>
              <a:t>National League of Cities (NLC) </a:t>
            </a:r>
          </a:p>
          <a:p>
            <a:pPr>
              <a:lnSpc>
                <a:spcPct val="120000"/>
              </a:lnSpc>
              <a:spcBef>
                <a:spcPts val="0"/>
              </a:spcBef>
              <a:spcAft>
                <a:spcPts val="600"/>
              </a:spcAft>
            </a:pPr>
            <a:r>
              <a:rPr lang="en-US" sz="4400" dirty="0"/>
              <a:t>National States Geographic Information Council (NSGIC) </a:t>
            </a:r>
          </a:p>
          <a:p>
            <a:pPr>
              <a:lnSpc>
                <a:spcPct val="120000"/>
              </a:lnSpc>
              <a:spcBef>
                <a:spcPts val="0"/>
              </a:spcBef>
              <a:spcAft>
                <a:spcPts val="600"/>
              </a:spcAft>
            </a:pPr>
            <a:r>
              <a:rPr lang="en-US" sz="4400" dirty="0"/>
              <a:t>National Tribal Geographic Information Support Center (NTGISC) </a:t>
            </a:r>
          </a:p>
          <a:p>
            <a:pPr>
              <a:lnSpc>
                <a:spcPct val="120000"/>
              </a:lnSpc>
              <a:spcBef>
                <a:spcPts val="0"/>
              </a:spcBef>
              <a:spcAft>
                <a:spcPts val="600"/>
              </a:spcAft>
            </a:pPr>
            <a:r>
              <a:rPr lang="en-US" sz="4400" dirty="0"/>
              <a:t>1Spatial, Inc. </a:t>
            </a:r>
          </a:p>
          <a:p>
            <a:pPr>
              <a:lnSpc>
                <a:spcPct val="120000"/>
              </a:lnSpc>
              <a:spcBef>
                <a:spcPts val="0"/>
              </a:spcBef>
              <a:spcAft>
                <a:spcPts val="600"/>
              </a:spcAft>
            </a:pPr>
            <a:r>
              <a:rPr lang="en-US" sz="4400" dirty="0" err="1"/>
              <a:t>SharedGeo</a:t>
            </a:r>
            <a:r>
              <a:rPr lang="en-US" sz="4400" dirty="0"/>
              <a:t> </a:t>
            </a:r>
          </a:p>
          <a:p>
            <a:pPr>
              <a:lnSpc>
                <a:spcPct val="120000"/>
              </a:lnSpc>
              <a:spcBef>
                <a:spcPts val="0"/>
              </a:spcBef>
              <a:spcAft>
                <a:spcPts val="600"/>
              </a:spcAft>
            </a:pPr>
            <a:r>
              <a:rPr lang="en-US" sz="4400" dirty="0"/>
              <a:t>Tesla Government, Inc. </a:t>
            </a:r>
          </a:p>
          <a:p>
            <a:pPr>
              <a:lnSpc>
                <a:spcPct val="120000"/>
              </a:lnSpc>
              <a:spcBef>
                <a:spcPts val="0"/>
              </a:spcBef>
              <a:spcAft>
                <a:spcPts val="600"/>
              </a:spcAft>
            </a:pPr>
            <a:r>
              <a:rPr lang="en-US" sz="4400" dirty="0"/>
              <a:t>United States Geospatial Intelligence Foundation (USGIF) </a:t>
            </a:r>
          </a:p>
          <a:p>
            <a:pPr>
              <a:lnSpc>
                <a:spcPct val="120000"/>
              </a:lnSpc>
              <a:spcBef>
                <a:spcPts val="0"/>
              </a:spcBef>
              <a:spcAft>
                <a:spcPts val="600"/>
              </a:spcAft>
            </a:pPr>
            <a:r>
              <a:rPr lang="en-US" sz="4400" dirty="0"/>
              <a:t>University Consortium for Geographic Information Science (UCGIS) </a:t>
            </a:r>
          </a:p>
          <a:p>
            <a:pPr>
              <a:lnSpc>
                <a:spcPct val="120000"/>
              </a:lnSpc>
              <a:spcBef>
                <a:spcPts val="0"/>
              </a:spcBef>
              <a:spcAft>
                <a:spcPts val="600"/>
              </a:spcAft>
            </a:pPr>
            <a:r>
              <a:rPr lang="en-US" sz="4400" dirty="0"/>
              <a:t>Urban and Regional Information Systems Association (URISA) </a:t>
            </a:r>
          </a:p>
          <a:p>
            <a:pPr>
              <a:lnSpc>
                <a:spcPct val="120000"/>
              </a:lnSpc>
              <a:spcBef>
                <a:spcPts val="0"/>
              </a:spcBef>
              <a:spcAft>
                <a:spcPts val="600"/>
              </a:spcAft>
            </a:pPr>
            <a:r>
              <a:rPr lang="en-US" sz="4400" dirty="0"/>
              <a:t>Women in GIS (</a:t>
            </a:r>
            <a:r>
              <a:rPr lang="en-US" sz="4400" dirty="0" err="1"/>
              <a:t>WiGIS</a:t>
            </a:r>
            <a:r>
              <a:rPr lang="en-US" sz="4400" dirty="0"/>
              <a:t>) </a:t>
            </a:r>
          </a:p>
        </p:txBody>
      </p:sp>
      <p:pic>
        <p:nvPicPr>
          <p:cNvPr id="1026" name="Picture 2" descr="https://nsgic.memberclicks.net/assets/images/Blog/gisda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7654" y="4862680"/>
            <a:ext cx="2273968" cy="15159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6715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7</a:t>
            </a:r>
            <a:endParaRPr lang="en-US" dirty="0"/>
          </a:p>
        </p:txBody>
      </p:sp>
      <p:sp>
        <p:nvSpPr>
          <p:cNvPr id="2" name="Text Placeholder 1"/>
          <p:cNvSpPr>
            <a:spLocks noGrp="1"/>
          </p:cNvSpPr>
          <p:nvPr>
            <p:ph idx="1"/>
          </p:nvPr>
        </p:nvSpPr>
        <p:spPr/>
        <p:txBody>
          <a:bodyPr>
            <a:normAutofit/>
          </a:bodyPr>
          <a:lstStyle/>
          <a:p>
            <a:pPr marL="0" indent="0">
              <a:buNone/>
            </a:pPr>
            <a:r>
              <a:rPr lang="en-US" b="1" dirty="0" smtClean="0"/>
              <a:t>NAIP Imagery Possible Licensing</a:t>
            </a:r>
            <a:endParaRPr lang="en-US" dirty="0" smtClean="0"/>
          </a:p>
          <a:p>
            <a:pPr marL="0" indent="0">
              <a:buNone/>
            </a:pPr>
            <a:r>
              <a:rPr lang="en-US" dirty="0" smtClean="0"/>
              <a:t>Jeff Bloomquist</a:t>
            </a:r>
            <a:endParaRPr lang="en-US" dirty="0"/>
          </a:p>
        </p:txBody>
      </p:sp>
    </p:spTree>
    <p:extLst>
      <p:ext uri="{BB962C8B-B14F-4D97-AF65-F5344CB8AC3E}">
        <p14:creationId xmlns:p14="http://schemas.microsoft.com/office/powerpoint/2010/main" val="11767989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NAIP</a:t>
            </a:r>
            <a:endParaRPr lang="en-US" dirty="0"/>
          </a:p>
        </p:txBody>
      </p:sp>
      <p:sp>
        <p:nvSpPr>
          <p:cNvPr id="3" name="Content Placeholder 2"/>
          <p:cNvSpPr>
            <a:spLocks noGrp="1"/>
          </p:cNvSpPr>
          <p:nvPr>
            <p:ph idx="1"/>
          </p:nvPr>
        </p:nvSpPr>
        <p:spPr>
          <a:xfrm>
            <a:off x="838200" y="1435768"/>
            <a:ext cx="7340600" cy="4741195"/>
          </a:xfrm>
        </p:spPr>
        <p:txBody>
          <a:bodyPr>
            <a:normAutofit fontScale="92500" lnSpcReduction="10000"/>
          </a:bodyPr>
          <a:lstStyle/>
          <a:p>
            <a:pPr marL="0" indent="0">
              <a:buNone/>
            </a:pPr>
            <a:r>
              <a:rPr lang="en-US" dirty="0" smtClean="0"/>
              <a:t>National Agriculture Imagery Program (NAIP) </a:t>
            </a:r>
            <a:r>
              <a:rPr lang="en-US" dirty="0"/>
              <a:t>program </a:t>
            </a:r>
            <a:r>
              <a:rPr lang="en-US" dirty="0" smtClean="0"/>
              <a:t>is </a:t>
            </a:r>
            <a:r>
              <a:rPr lang="en-US" dirty="0"/>
              <a:t>considering moving to a licensed </a:t>
            </a:r>
            <a:r>
              <a:rPr lang="en-US" dirty="0" smtClean="0"/>
              <a:t>model. If </a:t>
            </a:r>
            <a:r>
              <a:rPr lang="en-US" dirty="0"/>
              <a:t>FSA does move to that </a:t>
            </a:r>
            <a:r>
              <a:rPr lang="en-US" dirty="0" smtClean="0"/>
              <a:t>model, </a:t>
            </a:r>
            <a:r>
              <a:rPr lang="en-US" dirty="0"/>
              <a:t>it will </a:t>
            </a:r>
            <a:r>
              <a:rPr lang="en-US" dirty="0" smtClean="0"/>
              <a:t>likely have </a:t>
            </a:r>
            <a:r>
              <a:rPr lang="en-US" dirty="0"/>
              <a:t>a significant impact on the availability of imagery for </a:t>
            </a:r>
            <a:r>
              <a:rPr lang="en-US" dirty="0" smtClean="0"/>
              <a:t>Minnesota.</a:t>
            </a:r>
          </a:p>
          <a:p>
            <a:pPr marL="0" indent="0">
              <a:spcAft>
                <a:spcPts val="0"/>
              </a:spcAft>
              <a:buNone/>
            </a:pPr>
            <a:r>
              <a:rPr lang="en-US" dirty="0" smtClean="0"/>
              <a:t>Why a potential move?</a:t>
            </a:r>
            <a:endParaRPr lang="en-US" dirty="0"/>
          </a:p>
          <a:p>
            <a:pPr lvl="1">
              <a:spcAft>
                <a:spcPts val="600"/>
              </a:spcAft>
            </a:pPr>
            <a:r>
              <a:rPr lang="en-US" sz="2300" dirty="0" smtClean="0"/>
              <a:t>Cost-saving measure</a:t>
            </a:r>
          </a:p>
          <a:p>
            <a:pPr lvl="2">
              <a:spcAft>
                <a:spcPts val="600"/>
              </a:spcAft>
            </a:pPr>
            <a:r>
              <a:rPr lang="en-US" sz="2000" dirty="0" smtClean="0"/>
              <a:t>Cost-share </a:t>
            </a:r>
            <a:r>
              <a:rPr lang="en-US" sz="2000" dirty="0"/>
              <a:t>partners have been $3.1M short </a:t>
            </a:r>
            <a:r>
              <a:rPr lang="en-US" sz="2000" dirty="0" smtClean="0"/>
              <a:t/>
            </a:r>
            <a:br>
              <a:rPr lang="en-US" sz="2000" dirty="0" smtClean="0"/>
            </a:br>
            <a:r>
              <a:rPr lang="en-US" sz="2000" dirty="0" smtClean="0"/>
              <a:t>over </a:t>
            </a:r>
            <a:r>
              <a:rPr lang="en-US" sz="2000" dirty="0"/>
              <a:t>the past few years </a:t>
            </a:r>
          </a:p>
          <a:p>
            <a:pPr marL="0" indent="0">
              <a:spcAft>
                <a:spcPts val="600"/>
              </a:spcAft>
              <a:buNone/>
            </a:pPr>
            <a:r>
              <a:rPr lang="en-US" sz="2700" dirty="0" smtClean="0"/>
              <a:t>Removing </a:t>
            </a:r>
            <a:r>
              <a:rPr lang="en-US" sz="2700" dirty="0"/>
              <a:t>NAIP from the public domain will have </a:t>
            </a:r>
            <a:r>
              <a:rPr lang="en-US" sz="2700" dirty="0" smtClean="0"/>
              <a:t>impacts </a:t>
            </a:r>
            <a:r>
              <a:rPr lang="en-US" sz="2700" dirty="0"/>
              <a:t>to other </a:t>
            </a:r>
            <a:r>
              <a:rPr lang="en-US" sz="2700" dirty="0" smtClean="0"/>
              <a:t>agencies</a:t>
            </a:r>
          </a:p>
          <a:p>
            <a:pPr lvl="2">
              <a:spcAft>
                <a:spcPts val="600"/>
              </a:spcAft>
            </a:pPr>
            <a:r>
              <a:rPr lang="en-US" sz="2000" dirty="0" smtClean="0"/>
              <a:t>Licensed data cannot be shared with other departments </a:t>
            </a:r>
            <a:br>
              <a:rPr lang="en-US" sz="2000" dirty="0" smtClean="0"/>
            </a:br>
            <a:r>
              <a:rPr lang="en-US" sz="2000" dirty="0" smtClean="0"/>
              <a:t>or the public</a:t>
            </a:r>
            <a:endParaRPr lang="en-US" dirty="0"/>
          </a:p>
        </p:txBody>
      </p:sp>
    </p:spTree>
    <p:extLst>
      <p:ext uri="{BB962C8B-B14F-4D97-AF65-F5344CB8AC3E}">
        <p14:creationId xmlns:p14="http://schemas.microsoft.com/office/powerpoint/2010/main" val="12214341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Welcome</a:t>
            </a:r>
          </a:p>
        </p:txBody>
      </p:sp>
      <p:sp>
        <p:nvSpPr>
          <p:cNvPr id="2" name="Text Placeholder 1"/>
          <p:cNvSpPr>
            <a:spLocks noGrp="1"/>
          </p:cNvSpPr>
          <p:nvPr>
            <p:ph idx="1"/>
          </p:nvPr>
        </p:nvSpPr>
        <p:spPr/>
        <p:txBody>
          <a:bodyPr>
            <a:normAutofit/>
          </a:bodyPr>
          <a:lstStyle/>
          <a:p>
            <a:r>
              <a:rPr lang="en-US" b="1" dirty="0"/>
              <a:t>Introductions</a:t>
            </a:r>
          </a:p>
          <a:p>
            <a:r>
              <a:rPr lang="en-US" b="1" dirty="0"/>
              <a:t>Approve agenda</a:t>
            </a:r>
          </a:p>
          <a:p>
            <a:r>
              <a:rPr lang="en-US" b="1" dirty="0"/>
              <a:t>Approve </a:t>
            </a:r>
            <a:r>
              <a:rPr lang="en-US" b="1" dirty="0" smtClean="0"/>
              <a:t>September </a:t>
            </a:r>
            <a:r>
              <a:rPr lang="en-US" b="1" dirty="0"/>
              <a:t>minutes</a:t>
            </a:r>
          </a:p>
        </p:txBody>
      </p:sp>
    </p:spTree>
    <p:extLst>
      <p:ext uri="{BB962C8B-B14F-4D97-AF65-F5344CB8AC3E}">
        <p14:creationId xmlns:p14="http://schemas.microsoft.com/office/powerpoint/2010/main" val="883963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NAIP</a:t>
            </a:r>
            <a:endParaRPr lang="en-US" dirty="0"/>
          </a:p>
        </p:txBody>
      </p:sp>
      <p:sp>
        <p:nvSpPr>
          <p:cNvPr id="3" name="Content Placeholder 2"/>
          <p:cNvSpPr>
            <a:spLocks noGrp="1"/>
          </p:cNvSpPr>
          <p:nvPr>
            <p:ph idx="1"/>
          </p:nvPr>
        </p:nvSpPr>
        <p:spPr>
          <a:xfrm>
            <a:off x="838200" y="1435768"/>
            <a:ext cx="7340600" cy="4741195"/>
          </a:xfrm>
        </p:spPr>
        <p:txBody>
          <a:bodyPr>
            <a:normAutofit/>
          </a:bodyPr>
          <a:lstStyle/>
          <a:p>
            <a:pPr marL="0" indent="0">
              <a:buNone/>
            </a:pPr>
            <a:r>
              <a:rPr lang="en-US" dirty="0" smtClean="0"/>
              <a:t>More info on possible changes to NAIP program:</a:t>
            </a:r>
            <a:br>
              <a:rPr lang="en-US" dirty="0" smtClean="0"/>
            </a:br>
            <a:endParaRPr lang="en-US" dirty="0" smtClean="0">
              <a:hlinkClick r:id="rId2"/>
            </a:endParaRPr>
          </a:p>
          <a:p>
            <a:r>
              <a:rPr lang="en-US" sz="2300" u="sng" dirty="0" smtClean="0">
                <a:hlinkClick r:id="rId2"/>
              </a:rPr>
              <a:t>https</a:t>
            </a:r>
            <a:r>
              <a:rPr lang="en-US" sz="2300" u="sng" dirty="0">
                <a:hlinkClick r:id="rId2"/>
              </a:rPr>
              <a:t>://www.gislounge.com/naip-aerial-imagery-might-moved-public-domain-licensing-model/</a:t>
            </a:r>
            <a:endParaRPr lang="en-US" sz="2300" dirty="0"/>
          </a:p>
          <a:p>
            <a:r>
              <a:rPr lang="en-US" sz="2300" u="sng" dirty="0" smtClean="0">
                <a:hlinkClick r:id="rId3"/>
              </a:rPr>
              <a:t>https</a:t>
            </a:r>
            <a:r>
              <a:rPr lang="en-US" sz="2300" u="sng" dirty="0">
                <a:hlinkClick r:id="rId3"/>
              </a:rPr>
              <a:t>://www.fgdc.gov/organization/coordination-group/meeting-minutes/2017/november/naip-2019-cg-20171114.pdf</a:t>
            </a:r>
            <a:endParaRPr lang="en-US" sz="2300" dirty="0"/>
          </a:p>
          <a:p>
            <a:r>
              <a:rPr lang="en-US" sz="2300" u="sng" dirty="0" smtClean="0">
                <a:hlinkClick r:id="rId3"/>
              </a:rPr>
              <a:t>https</a:t>
            </a:r>
            <a:r>
              <a:rPr lang="en-US" sz="2300" u="sng" dirty="0">
                <a:hlinkClick r:id="rId3"/>
              </a:rPr>
              <a:t>://</a:t>
            </a:r>
            <a:r>
              <a:rPr lang="en-US" sz="2300" u="sng" dirty="0" smtClean="0">
                <a:hlinkClick r:id="rId3"/>
              </a:rPr>
              <a:t>www.fgdc.gov/organization/coordination-group/meeting-minutes/2017/november/naip-2019-cg-20171114.pdf</a:t>
            </a:r>
            <a:endParaRPr lang="en-US" dirty="0"/>
          </a:p>
        </p:txBody>
      </p:sp>
    </p:spTree>
    <p:extLst>
      <p:ext uri="{BB962C8B-B14F-4D97-AF65-F5344CB8AC3E}">
        <p14:creationId xmlns:p14="http://schemas.microsoft.com/office/powerpoint/2010/main" val="6865013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8</a:t>
            </a:r>
            <a:endParaRPr lang="en-US" dirty="0"/>
          </a:p>
        </p:txBody>
      </p:sp>
      <p:sp>
        <p:nvSpPr>
          <p:cNvPr id="2" name="Text Placeholder 1"/>
          <p:cNvSpPr>
            <a:spLocks noGrp="1"/>
          </p:cNvSpPr>
          <p:nvPr>
            <p:ph idx="1"/>
          </p:nvPr>
        </p:nvSpPr>
        <p:spPr/>
        <p:txBody>
          <a:bodyPr>
            <a:normAutofit/>
          </a:bodyPr>
          <a:lstStyle/>
          <a:p>
            <a:pPr marL="0" indent="0">
              <a:buNone/>
            </a:pPr>
            <a:r>
              <a:rPr lang="en-US" b="1" dirty="0"/>
              <a:t>Sector </a:t>
            </a:r>
            <a:r>
              <a:rPr lang="en-US" b="1" dirty="0" smtClean="0"/>
              <a:t>report:  </a:t>
            </a:r>
          </a:p>
          <a:p>
            <a:pPr marL="0" indent="0">
              <a:buNone/>
            </a:pPr>
            <a:endParaRPr lang="en-US" b="1" dirty="0"/>
          </a:p>
          <a:p>
            <a:pPr marL="0" indent="0">
              <a:buNone/>
            </a:pPr>
            <a:r>
              <a:rPr lang="en-US" sz="4800" b="1" dirty="0" smtClean="0"/>
              <a:t>Metro Cities</a:t>
            </a:r>
          </a:p>
          <a:p>
            <a:pPr marL="0" indent="0">
              <a:buNone/>
            </a:pPr>
            <a:r>
              <a:rPr lang="en-US" sz="3200" dirty="0" smtClean="0"/>
              <a:t>Cory Richter</a:t>
            </a:r>
          </a:p>
        </p:txBody>
      </p:sp>
    </p:spTree>
    <p:extLst>
      <p:ext uri="{BB962C8B-B14F-4D97-AF65-F5344CB8AC3E}">
        <p14:creationId xmlns:p14="http://schemas.microsoft.com/office/powerpoint/2010/main" val="6629418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Quick Look</a:t>
            </a:r>
            <a:r>
              <a:rPr lang="en-US" dirty="0" smtClean="0"/>
              <a:t>	</a:t>
            </a:r>
            <a:endParaRPr lang="en-US" dirty="0"/>
          </a:p>
        </p:txBody>
      </p:sp>
      <p:sp>
        <p:nvSpPr>
          <p:cNvPr id="3" name="Content Placeholder 2"/>
          <p:cNvSpPr>
            <a:spLocks noGrp="1"/>
          </p:cNvSpPr>
          <p:nvPr>
            <p:ph idx="1"/>
          </p:nvPr>
        </p:nvSpPr>
        <p:spPr/>
        <p:txBody>
          <a:bodyPr/>
          <a:lstStyle/>
          <a:p>
            <a:r>
              <a:rPr lang="en-US" dirty="0" smtClean="0"/>
              <a:t>182 communities</a:t>
            </a:r>
          </a:p>
          <a:p>
            <a:r>
              <a:rPr lang="en-US" dirty="0" smtClean="0"/>
              <a:t>3 million+ people</a:t>
            </a:r>
          </a:p>
          <a:p>
            <a:r>
              <a:rPr lang="en-US" dirty="0" smtClean="0"/>
              <a:t>2016 pop. estimates</a:t>
            </a:r>
          </a:p>
          <a:p>
            <a:pPr lvl="1"/>
            <a:r>
              <a:rPr lang="en-US" dirty="0" smtClean="0"/>
              <a:t>45 communities </a:t>
            </a:r>
            <a:r>
              <a:rPr lang="en-US" dirty="0"/>
              <a:t>&lt;</a:t>
            </a:r>
            <a:r>
              <a:rPr lang="en-US" dirty="0" smtClean="0"/>
              <a:t> </a:t>
            </a:r>
            <a:r>
              <a:rPr lang="en-US" dirty="0" smtClean="0"/>
              <a:t>1,000 people</a:t>
            </a:r>
          </a:p>
          <a:p>
            <a:pPr lvl="1"/>
            <a:r>
              <a:rPr lang="en-US" dirty="0" smtClean="0"/>
              <a:t>Top ten communities 1,298,919 people</a:t>
            </a:r>
          </a:p>
          <a:p>
            <a:pPr lvl="1"/>
            <a:endParaRPr lang="en-US" dirty="0"/>
          </a:p>
        </p:txBody>
      </p:sp>
      <p:pic>
        <p:nvPicPr>
          <p:cNvPr id="4" name="Picture 2" descr="Image result for twin cities 7 county metro ar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0637" y="365126"/>
            <a:ext cx="5095113" cy="51574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635534" y="5291734"/>
            <a:ext cx="1949379" cy="230832"/>
          </a:xfrm>
          <a:prstGeom prst="rect">
            <a:avLst/>
          </a:prstGeom>
          <a:noFill/>
        </p:spPr>
        <p:txBody>
          <a:bodyPr wrap="square" rtlCol="0">
            <a:spAutoFit/>
          </a:bodyPr>
          <a:lstStyle/>
          <a:p>
            <a:r>
              <a:rPr lang="en-US" sz="900" dirty="0" smtClean="0">
                <a:solidFill>
                  <a:prstClr val="black"/>
                </a:solidFill>
              </a:rPr>
              <a:t>Image courtesy Metropolitan Council</a:t>
            </a:r>
            <a:endParaRPr lang="en-US" sz="900" dirty="0">
              <a:solidFill>
                <a:prstClr val="black"/>
              </a:solidFill>
            </a:endParaRPr>
          </a:p>
        </p:txBody>
      </p:sp>
    </p:spTree>
    <p:extLst>
      <p:ext uri="{BB962C8B-B14F-4D97-AF65-F5344CB8AC3E}">
        <p14:creationId xmlns:p14="http://schemas.microsoft.com/office/powerpoint/2010/main" val="12756978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Sometimes finding them is a challenge</a:t>
            </a:r>
            <a:endParaRPr lang="en-US" b="1" dirty="0"/>
          </a:p>
        </p:txBody>
      </p:sp>
      <p:pic>
        <p:nvPicPr>
          <p:cNvPr id="5" name="Picture 4"/>
          <p:cNvPicPr>
            <a:picLocks noChangeAspect="1"/>
          </p:cNvPicPr>
          <p:nvPr/>
        </p:nvPicPr>
        <p:blipFill>
          <a:blip r:embed="rId3"/>
          <a:stretch>
            <a:fillRect/>
          </a:stretch>
        </p:blipFill>
        <p:spPr>
          <a:xfrm>
            <a:off x="2179708" y="1452200"/>
            <a:ext cx="7838500" cy="5104140"/>
          </a:xfrm>
          <a:prstGeom prst="rect">
            <a:avLst/>
          </a:prstGeom>
        </p:spPr>
      </p:pic>
      <p:sp>
        <p:nvSpPr>
          <p:cNvPr id="6" name="Oval 5"/>
          <p:cNvSpPr/>
          <p:nvPr/>
        </p:nvSpPr>
        <p:spPr>
          <a:xfrm>
            <a:off x="8545704" y="5114611"/>
            <a:ext cx="1472503" cy="14417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102" name="Picture 6" descr="Image result for wald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24266" y="5215094"/>
            <a:ext cx="766857" cy="95459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506793" y="1586594"/>
            <a:ext cx="6724266" cy="4823971"/>
            <a:chOff x="1506793" y="1586594"/>
            <a:chExt cx="6724266" cy="4823971"/>
          </a:xfrm>
        </p:grpSpPr>
        <p:pic>
          <p:nvPicPr>
            <p:cNvPr id="4104" name="Picture 8"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1506793" y="5521395"/>
              <a:ext cx="778922" cy="7789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8841" y="4549183"/>
              <a:ext cx="712218" cy="71221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48035" y="4681876"/>
              <a:ext cx="776038" cy="5795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5707980" y="5732783"/>
              <a:ext cx="776038" cy="57952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mage result for wald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2400" y="4398878"/>
              <a:ext cx="682625" cy="8625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7404" y="1586594"/>
              <a:ext cx="712218" cy="7122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2390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29167E-6 -1.85185E-6 C 0.00339 -0.00116 0.00729 -0.00232 0.01068 -0.00417 C 0.01315 -0.00556 0.01563 -0.00648 0.01784 -0.00857 C 0.0194 -0.00996 0.02109 -0.01111 0.02266 -0.01273 C 0.02383 -0.01389 0.02487 -0.01597 0.02617 -0.0169 C 0.02852 -0.01875 0.03099 -0.01968 0.03333 -0.02107 L 0.03685 -0.02338 C 0.03815 -0.02477 0.03919 -0.02616 0.0405 -0.02755 C 0.04414 -0.03125 0.0457 -0.03125 0.04883 -0.03588 C 0.05013 -0.03797 0.05104 -0.04051 0.05234 -0.04236 C 0.05495 -0.04607 0.05781 -0.04815 0.06068 -0.0507 C 0.06146 -0.05301 0.06198 -0.05556 0.06315 -0.05718 C 0.06523 -0.06042 0.07018 -0.06551 0.07018 -0.06551 C 0.07188 -0.06991 0.07409 -0.07338 0.075 -0.07824 C 0.07539 -0.08033 0.07552 -0.08287 0.07617 -0.08472 C 0.07708 -0.08704 0.07878 -0.08866 0.07982 -0.09097 C 0.08151 -0.09491 0.08451 -0.10371 0.08451 -0.10371 C 0.08841 -0.12408 0.08216 -0.09236 0.08815 -0.11852 C 0.09076 -0.13056 0.0905 -0.13148 0.09167 -0.14398 C 0.09089 -0.18357 0.09518 -0.1875 0.08815 -0.20949 C 0.08737 -0.21181 0.08646 -0.21389 0.08568 -0.21597 C 0.0849 -0.22014 0.08516 -0.22547 0.08333 -0.22871 C 0.08216 -0.23079 0.08112 -0.2331 0.07982 -0.23496 C 0.07747 -0.23797 0.07461 -0.23982 0.07266 -0.24352 C 0.07148 -0.2456 0.07044 -0.24792 0.06901 -0.24977 C 0.0668 -0.25278 0.06432 -0.25533 0.06185 -0.25834 L 0.05833 -0.2625 C 0.05716 -0.26389 0.05573 -0.26482 0.05482 -0.26667 C 0.05352 -0.26875 0.0526 -0.2713 0.05117 -0.27315 C 0.05013 -0.27431 0.04883 -0.27454 0.04766 -0.27523 C 0.04362 -0.27986 0.04258 -0.28195 0.03685 -0.28357 L 0.02266 -0.28797 C 0.01224 -0.28727 0.00195 -0.28681 -0.00833 -0.28565 C -0.0125 -0.28542 -0.02266 -0.28195 -0.02617 -0.2794 C -0.02812 -0.27801 -0.03021 -0.27662 -0.03216 -0.27523 C -0.03372 -0.27384 -0.03529 -0.27199 -0.03685 -0.27084 C -0.03919 -0.26922 -0.0418 -0.26875 -0.04401 -0.26667 C -0.05143 -0.26019 -0.0474 -0.26412 -0.05599 -0.25394 C -0.05716 -0.25255 -0.05833 -0.25139 -0.0595 -0.24977 C -0.06107 -0.24769 -0.06289 -0.24584 -0.06432 -0.24352 C -0.07318 -0.22755 -0.06302 -0.24074 -0.07148 -0.23079 C -0.07227 -0.22871 -0.07292 -0.22639 -0.07383 -0.22431 C -0.07487 -0.22199 -0.07643 -0.2206 -0.07734 -0.21806 C -0.07812 -0.21621 -0.07799 -0.21366 -0.07852 -0.21158 C -0.07995 -0.20718 -0.08242 -0.20371 -0.08333 -0.19908 C -0.08411 -0.19468 -0.08463 -0.19028 -0.08568 -0.18634 C -0.08646 -0.18334 -0.0875 -0.18079 -0.08815 -0.17778 C -0.08906 -0.17361 -0.08971 -0.16922 -0.09049 -0.16505 L -0.09401 -0.14607 C -0.09805 -0.12477 -0.09193 -0.15787 -0.09648 -0.13125 C -0.09896 -0.11644 -0.09831 -0.1213 -0.10117 -0.10787 C -0.10169 -0.10579 -0.10195 -0.10371 -0.10234 -0.10162 C -0.10312 -0.09861 -0.10404 -0.09607 -0.10482 -0.09306 C -0.10521 -0.09097 -0.10534 -0.08866 -0.10599 -0.08681 C -0.10664 -0.08449 -0.10781 -0.08264 -0.10833 -0.08033 C -0.10937 -0.07639 -0.1099 -0.07199 -0.11068 -0.06783 C -0.11107 -0.06551 -0.1112 -0.0632 -0.11198 -0.06134 C -0.11784 -0.0456 -0.11029 -0.06505 -0.11784 -0.04861 C -0.11875 -0.04676 -0.11927 -0.04422 -0.12031 -0.04236 C -0.12695 -0.02894 -0.12669 -0.03033 -0.1345 -0.02107 L -0.14167 -0.01273 C -0.14505 -0.01111 -0.15065 -0.0088 -0.15365 -0.00625 C -0.15521 -0.00486 -0.15664 -0.00301 -0.15833 -0.00209 C -0.16068 -0.00093 -0.16315 -0.00093 -0.16549 -1.85185E-6 C -0.16667 0.00046 -0.16784 0.00162 -0.16901 0.00208 C -0.17227 0.00324 -0.17539 0.00347 -0.17865 0.00416 C -0.1806 0.00486 -0.18255 0.00555 -0.1845 0.00625 L -0.31549 0.00416 C -0.31797 0.00416 -0.32031 0.00278 -0.32266 0.00208 C -0.32539 0.00139 -0.32825 0.00092 -0.33099 -1.85185E-6 C -0.33255 -0.00047 -0.33411 -0.00139 -0.33581 -0.00209 C -0.33776 -0.00278 -0.33971 -0.00347 -0.34167 -0.00417 C -0.34492 -0.00695 -0.34831 -0.00926 -0.35117 -0.01273 C -0.35247 -0.01412 -0.35352 -0.01597 -0.35482 -0.0169 C -0.35703 -0.01875 -0.3595 -0.01968 -0.36198 -0.02107 L -0.36549 -0.02338 C -0.37578 -0.03542 -0.36276 -0.02084 -0.37266 -0.02963 C -0.37396 -0.03079 -0.375 -0.03264 -0.37617 -0.0338 C -0.37799 -0.03542 -0.38307 -0.0375 -0.3845 -0.0382 C -0.3862 -0.03959 -0.38763 -0.04121 -0.38932 -0.04236 C -0.3974 -0.04769 -0.39088 -0.04144 -0.39766 -0.04653 C -0.40794 -0.0544 -0.39766 -0.04792 -0.40599 -0.05301 C -0.40716 -0.05509 -0.4082 -0.05741 -0.4095 -0.05926 C -0.4151 -0.06736 -0.41146 -0.05903 -0.41667 -0.06991 C -0.42747 -0.09213 -0.41393 -0.06505 -0.42266 -0.08681 C -0.4237 -0.08912 -0.425 -0.09097 -0.42617 -0.09306 C -0.42708 -0.09746 -0.42708 -0.10232 -0.42865 -0.10579 C -0.43307 -0.11644 -0.43112 -0.11134 -0.4345 -0.1206 C -0.43763 -0.14236 -0.43346 -0.11551 -0.43815 -0.1375 C -0.43919 -0.14259 -0.4401 -0.1544 -0.44049 -0.1588 C -0.4401 -0.17709 -0.44036 -0.1956 -0.43932 -0.21389 C -0.43919 -0.2169 -0.43763 -0.21945 -0.43698 -0.22222 C -0.42995 -0.25047 -0.43854 -0.21945 -0.43216 -0.23912 C -0.43125 -0.2419 -0.43099 -0.24514 -0.42982 -0.24769 C -0.42891 -0.24954 -0.42734 -0.25047 -0.42617 -0.25185 C -0.42461 -0.25394 -0.42305 -0.25625 -0.42148 -0.25834 C -0.41836 -0.26227 -0.4168 -0.26389 -0.41315 -0.26667 C -0.4112 -0.26829 -0.40911 -0.26945 -0.40716 -0.27084 C -0.4056 -0.27222 -0.40404 -0.27384 -0.40247 -0.27523 C -0.4013 -0.27616 -0.4 -0.27639 -0.39883 -0.27732 C -0.39687 -0.27871 -0.39492 -0.28033 -0.39284 -0.28148 C -0.38737 -0.28472 -0.3819 -0.2882 -0.37617 -0.29005 C -0.37187 -0.29144 -0.36745 -0.29259 -0.36315 -0.29422 C -0.36185 -0.29468 -0.36081 -0.29584 -0.3595 -0.2963 C -0.35456 -0.29884 -0.35325 -0.29884 -0.34766 -0.30047 C -0.3457 -0.30209 -0.34375 -0.30417 -0.34167 -0.30486 C -0.33776 -0.30625 -0.33372 -0.30695 -0.32982 -0.30695 C -0.30156 -0.30695 -0.27344 -0.30556 -0.24531 -0.30486 C -0.24362 -0.30417 -0.24206 -0.30324 -0.24049 -0.30278 C -0.2349 -0.3007 -0.23151 -0.30116 -0.22617 -0.2963 C -0.21641 -0.28773 -0.22643 -0.29584 -0.21667 -0.29005 C -0.19713 -0.27847 -0.22253 -0.29259 -0.20599 -0.28148 C -0.20443 -0.28056 -0.20273 -0.28009 -0.20117 -0.2794 C -0.2 -0.27801 -0.19896 -0.27616 -0.19766 -0.27523 C -0.19232 -0.27107 -0.19388 -0.275 -0.18932 -0.27084 C -0.18802 -0.26991 -0.18698 -0.26783 -0.18568 -0.26667 C -0.18463 -0.26574 -0.18333 -0.26551 -0.18216 -0.26459 C -0.18008 -0.26273 -0.17812 -0.26042 -0.17617 -0.25834 C -0.175 -0.25695 -0.1737 -0.25579 -0.17266 -0.25394 C -0.17122 -0.25139 -0.17031 -0.24838 -0.16901 -0.2456 L -0.16667 -0.23287 L -0.16549 -0.22639 C -0.16588 -0.22084 -0.16615 -0.21505 -0.16667 -0.20949 C -0.16693 -0.20741 -0.16706 -0.20486 -0.16784 -0.20324 C -0.16927 -0.2 -0.17513 -0.18912 -0.17865 -0.18634 C -0.18086 -0.18449 -0.18333 -0.18334 -0.18568 -0.18195 C -0.19088 -0.17894 -0.18802 -0.18056 -0.19401 -0.17778 L -0.24167 -0.17986 C -0.24375 -0.18009 -0.2457 -0.18125 -0.24766 -0.18195 C -0.25208 -0.1838 -0.25195 -0.1838 -0.25599 -0.18634 C -0.2595 -0.19051 -0.26003 -0.19144 -0.26432 -0.19468 C -0.26549 -0.1956 -0.2668 -0.19584 -0.26784 -0.19676 C -0.26992 -0.19861 -0.27187 -0.20093 -0.27383 -0.20324 C -0.275 -0.20463 -0.27617 -0.20625 -0.27734 -0.20741 C -0.2793 -0.20903 -0.28138 -0.21019 -0.28333 -0.21158 C -0.28581 -0.21366 -0.28815 -0.21574 -0.29049 -0.21806 C -0.29258 -0.21991 -0.2944 -0.22269 -0.29648 -0.22431 C -0.29792 -0.22547 -0.29961 -0.2257 -0.30117 -0.22639 C -0.30234 -0.22778 -0.30352 -0.2294 -0.30482 -0.23079 C -0.30638 -0.23218 -0.30807 -0.2331 -0.3095 -0.23496 C -0.32253 -0.25023 -0.31497 -0.24329 -0.32266 -0.25185 C -0.3276 -0.25741 -0.33034 -0.25926 -0.3345 -0.26667 C -0.33555 -0.26852 -0.33581 -0.2713 -0.33698 -0.27315 C -0.33906 -0.27639 -0.34193 -0.27824 -0.34414 -0.28148 C -0.34661 -0.28542 -0.34883 -0.29005 -0.35117 -0.29422 L -0.35833 -0.30695 C -0.37591 -0.34584 -0.34935 -0.28634 -0.36784 -0.33009 C -0.37031 -0.33588 -0.37279 -0.34121 -0.375 -0.34722 C -0.37578 -0.34931 -0.37656 -0.35139 -0.37747 -0.35347 C -0.37891 -0.35718 -0.3806 -0.36042 -0.38216 -0.36412 C -0.38307 -0.36621 -0.38359 -0.36852 -0.3845 -0.37037 C -0.38607 -0.37338 -0.38789 -0.37593 -0.38932 -0.37894 C -0.39219 -0.38496 -0.39492 -0.39167 -0.39766 -0.39792 C -0.39922 -0.40139 -0.40078 -0.40509 -0.40247 -0.40857 C -0.40482 -0.41343 -0.40677 -0.41922 -0.4095 -0.42338 C -0.41237 -0.42755 -0.41497 -0.43218 -0.41784 -0.43611 C -0.42096 -0.44005 -0.42435 -0.44283 -0.42747 -0.44653 C -0.4319 -0.45209 -0.4362 -0.45764 -0.44049 -0.46366 C -0.44297 -0.4669 -0.44505 -0.47107 -0.44766 -0.47408 C -0.44987 -0.47685 -0.45247 -0.47801 -0.45482 -0.48056 C -0.46003 -0.48588 -0.46458 -0.49398 -0.47031 -0.49746 C -0.47148 -0.49815 -0.47266 -0.49884 -0.47383 -0.49954 C -0.48529 -0.50718 -0.47526 -0.50116 -0.48333 -0.50579 C -0.48776 -0.51111 -0.48711 -0.51088 -0.49284 -0.51435 C -0.4944 -0.51528 -0.49609 -0.51551 -0.49766 -0.51644 C -0.50052 -0.51829 -0.50312 -0.52107 -0.50599 -0.52292 C -0.50794 -0.52408 -0.51003 -0.52408 -0.51198 -0.525 C -0.5151 -0.52616 -0.51836 -0.52755 -0.52148 -0.52917 L -0.52982 -0.53334 C -0.53099 -0.53403 -0.53216 -0.53496 -0.53333 -0.53542 C -0.54388 -0.53959 -0.53698 -0.53565 -0.54531 -0.53982 C -0.54922 -0.54167 -0.54922 -0.54259 -0.55365 -0.54398 C -0.55677 -0.54491 -0.56003 -0.54514 -0.56315 -0.54607 C -0.56471 -0.54653 -0.56628 -0.54792 -0.56797 -0.54815 C -0.57227 -0.54931 -0.57669 -0.54954 -0.58099 -0.55023 C -0.58112 -0.55023 -0.64505 -0.54931 -0.66914 -0.54398 C -0.67786 -0.54213 -0.67213 -0.54259 -0.67865 -0.53982 C -0.6806 -0.53889 -0.68268 -0.53843 -0.68463 -0.53773 C -0.68581 -0.53704 -0.68698 -0.53611 -0.68815 -0.53542 C -0.68971 -0.53472 -0.69128 -0.53403 -0.69297 -0.53334 C -0.70169 -0.5257 -0.69349 -0.53195 -0.70365 -0.52709 C -0.71432 -0.52176 -0.70716 -0.52431 -0.71667 -0.51852 C -0.71823 -0.51759 -0.71992 -0.51713 -0.72148 -0.51644 C -0.72266 -0.51505 -0.72383 -0.51343 -0.725 -0.51227 C -0.72617 -0.51134 -0.7276 -0.51134 -0.72865 -0.51019 C -0.73034 -0.50834 -0.73177 -0.50579 -0.73333 -0.50371 C -0.73581 -0.50093 -0.73828 -0.49838 -0.74049 -0.49537 C -0.74375 -0.49097 -0.74674 -0.48658 -0.75013 -0.48264 C -0.7513 -0.48125 -0.7526 -0.48009 -0.75365 -0.47847 C -0.75612 -0.47431 -0.75794 -0.46898 -0.76081 -0.46574 C -0.76198 -0.46435 -0.76328 -0.4632 -0.76432 -0.46134 C -0.77617 -0.44236 -0.7681 -0.4507 -0.77734 -0.44236 C -0.78047 -0.43681 -0.78307 -0.42986 -0.78685 -0.42547 L -0.79753 -0.41273 C -0.7987 -0.41134 -0.8 -0.40996 -0.80117 -0.40857 C -0.8082 -0.39908 -0.8043 -0.40417 -0.81302 -0.39375 C -0.81419 -0.39236 -0.81523 -0.39051 -0.81667 -0.38959 C -0.82057 -0.38658 -0.825 -0.38519 -0.82852 -0.38102 C -0.82969 -0.37963 -0.83073 -0.37778 -0.83203 -0.37685 C -0.83477 -0.37477 -0.83763 -0.37408 -0.84036 -0.37246 C -0.84245 -0.3713 -0.84427 -0.36922 -0.84635 -0.36829 C -0.8487 -0.36713 -0.85117 -0.3669 -0.85352 -0.36621 C -0.85547 -0.36551 -0.85755 -0.36482 -0.8595 -0.36412 C -0.86107 -0.36343 -0.86263 -0.36273 -0.86419 -0.36204 C -0.86745 -0.36042 -0.86914 -0.35857 -0.87253 -0.35764 C -0.87695 -0.35672 -0.88125 -0.35625 -0.88568 -0.35556 C -0.88906 -0.3544 -0.897 -0.35139 -0.9 -0.35139 C -0.90833 -0.35139 -0.91667 -0.35278 -0.925 -0.35347 C -0.92695 -0.35417 -0.92891 -0.35463 -0.93086 -0.35556 C -0.93216 -0.35625 -0.9332 -0.35718 -0.9345 -0.35764 C -0.93646 -0.35857 -0.93841 -0.35903 -0.94036 -0.35972 C -0.95482 -0.37269 -0.93698 -0.35625 -0.94883 -0.36829 C -0.95937 -0.37894 -0.94844 -0.36644 -0.95716 -0.37685 C -0.95794 -0.37894 -0.95859 -0.38125 -0.9595 -0.3831 C -0.96055 -0.38542 -0.96211 -0.38704 -0.96302 -0.38959 C -0.96445 -0.39329 -0.96419 -0.39607 -0.96419 -0.4 " pathEditMode="relative" ptsTypes="AAAAAAAAAAAAAAAAAAAAAAAAAAAAAAAAAAAAAAAAAAAAAAAAAAAAAAAAAAAAAAAAAAAAAAAAAAAAAAAAAAAAAAAAAAAAAAAAAAAAAAAAAAAAAAAAAAAAAAAAAAAAAAAAAAAAAAAAAAAAAAAAAAAAAAAAAAAAAAAAAAAAAAAAAAAAAAAAAAAAAAAAAAAAAAAAAAAAAAAAAAAAAAAAAAAAAAAA">
                                      <p:cBhvr>
                                        <p:cTn id="6" dur="8000" fill="hold"/>
                                        <p:tgtEl>
                                          <p:spTgt spid="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102"/>
                                        </p:tgtEl>
                                        <p:attrNameLst>
                                          <p:attrName>style.visibility</p:attrName>
                                        </p:attrNameLst>
                                      </p:cBhvr>
                                      <p:to>
                                        <p:strVal val="visible"/>
                                      </p:to>
                                    </p:set>
                                    <p:anim calcmode="lin" valueType="num">
                                      <p:cBhvr additive="base">
                                        <p:cTn id="11" dur="500" fill="hold"/>
                                        <p:tgtEl>
                                          <p:spTgt spid="4102"/>
                                        </p:tgtEl>
                                        <p:attrNameLst>
                                          <p:attrName>ppt_x</p:attrName>
                                        </p:attrNameLst>
                                      </p:cBhvr>
                                      <p:tavLst>
                                        <p:tav tm="0">
                                          <p:val>
                                            <p:strVal val="#ppt_x"/>
                                          </p:val>
                                        </p:tav>
                                        <p:tav tm="100000">
                                          <p:val>
                                            <p:strVal val="#ppt_x"/>
                                          </p:val>
                                        </p:tav>
                                      </p:tavLst>
                                    </p:anim>
                                    <p:anim calcmode="lin" valueType="num">
                                      <p:cBhvr additive="base">
                                        <p:cTn id="12"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600" b="1" dirty="0" smtClean="0"/>
              <a:t>GIS folks </a:t>
            </a:r>
            <a:r>
              <a:rPr lang="en-US" sz="4600" b="1" dirty="0"/>
              <a:t>in cities are like Swiss Army Knives</a:t>
            </a:r>
          </a:p>
        </p:txBody>
      </p:sp>
      <p:pic>
        <p:nvPicPr>
          <p:cNvPr id="3074" name="Picture 2" descr="Image result for swiss army kn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135658"/>
            <a:ext cx="3352800" cy="33813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wiss army kn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816" y="1690688"/>
            <a:ext cx="6898368" cy="4858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23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heel(1)">
                                      <p:cBhvr>
                                        <p:cTn id="7"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More than just maps…</a:t>
            </a:r>
            <a:endParaRPr lang="en-US" b="1" dirty="0"/>
          </a:p>
        </p:txBody>
      </p:sp>
      <p:sp>
        <p:nvSpPr>
          <p:cNvPr id="3" name="Content Placeholder 2"/>
          <p:cNvSpPr>
            <a:spLocks noGrp="1"/>
          </p:cNvSpPr>
          <p:nvPr>
            <p:ph idx="1"/>
          </p:nvPr>
        </p:nvSpPr>
        <p:spPr>
          <a:xfrm>
            <a:off x="838200" y="1926109"/>
            <a:ext cx="10515600" cy="4351338"/>
          </a:xfrm>
        </p:spPr>
        <p:txBody>
          <a:bodyPr>
            <a:normAutofit lnSpcReduction="10000"/>
          </a:bodyPr>
          <a:lstStyle/>
          <a:p>
            <a:pPr>
              <a:buFont typeface="Wingdings" panose="05000000000000000000" pitchFamily="2" charset="2"/>
              <a:buChar char="ü"/>
            </a:pPr>
            <a:r>
              <a:rPr lang="en-US" dirty="0" smtClean="0"/>
              <a:t>  Dataset creation and maintenance</a:t>
            </a:r>
          </a:p>
          <a:p>
            <a:pPr>
              <a:buFont typeface="Wingdings" panose="05000000000000000000" pitchFamily="2" charset="2"/>
              <a:buChar char="ü"/>
            </a:pPr>
            <a:r>
              <a:rPr lang="en-US" dirty="0"/>
              <a:t> </a:t>
            </a:r>
            <a:r>
              <a:rPr lang="en-US" dirty="0" smtClean="0"/>
              <a:t> Data Analysis</a:t>
            </a:r>
          </a:p>
          <a:p>
            <a:pPr>
              <a:buFont typeface="Wingdings" panose="05000000000000000000" pitchFamily="2" charset="2"/>
              <a:buChar char="ü"/>
            </a:pPr>
            <a:r>
              <a:rPr lang="en-US" dirty="0" smtClean="0"/>
              <a:t>  Server administration</a:t>
            </a:r>
          </a:p>
          <a:p>
            <a:pPr>
              <a:buFont typeface="Wingdings" panose="05000000000000000000" pitchFamily="2" charset="2"/>
              <a:buChar char="ü"/>
            </a:pPr>
            <a:r>
              <a:rPr lang="en-US" dirty="0" smtClean="0"/>
              <a:t>  Application Development </a:t>
            </a:r>
          </a:p>
          <a:p>
            <a:pPr>
              <a:buFont typeface="Wingdings" panose="05000000000000000000" pitchFamily="2" charset="2"/>
              <a:buChar char="ü"/>
            </a:pPr>
            <a:r>
              <a:rPr lang="en-US" dirty="0" smtClean="0"/>
              <a:t>  Strategic planning and project management</a:t>
            </a:r>
          </a:p>
          <a:p>
            <a:pPr>
              <a:buFont typeface="Wingdings" panose="05000000000000000000" pitchFamily="2" charset="2"/>
              <a:buChar char="ü"/>
            </a:pPr>
            <a:r>
              <a:rPr lang="en-US" dirty="0"/>
              <a:t> </a:t>
            </a:r>
            <a:r>
              <a:rPr lang="en-US" dirty="0" smtClean="0"/>
              <a:t> Supporting many functions in municipal government</a:t>
            </a:r>
            <a:endParaRPr lang="en-US" dirty="0"/>
          </a:p>
          <a:p>
            <a:pPr>
              <a:buFont typeface="Wingdings" panose="05000000000000000000" pitchFamily="2" charset="2"/>
              <a:buChar char="ü"/>
            </a:pPr>
            <a:r>
              <a:rPr lang="en-US" dirty="0" smtClean="0"/>
              <a:t>  Public relations</a:t>
            </a:r>
          </a:p>
          <a:p>
            <a:pPr>
              <a:buFont typeface="Wingdings" panose="05000000000000000000" pitchFamily="2" charset="2"/>
              <a:buChar char="ü"/>
            </a:pPr>
            <a:r>
              <a:rPr lang="en-US" dirty="0"/>
              <a:t> </a:t>
            </a:r>
            <a:r>
              <a:rPr lang="en-US" dirty="0" smtClean="0"/>
              <a:t> Community involvement</a:t>
            </a:r>
          </a:p>
          <a:p>
            <a:pPr marL="0" indent="0">
              <a:buNone/>
            </a:pPr>
            <a:r>
              <a:rPr lang="en-US" dirty="0" smtClean="0"/>
              <a:t>      …and yes, they still make maps</a:t>
            </a:r>
          </a:p>
        </p:txBody>
      </p:sp>
    </p:spTree>
    <p:extLst>
      <p:ext uri="{BB962C8B-B14F-4D97-AF65-F5344CB8AC3E}">
        <p14:creationId xmlns:p14="http://schemas.microsoft.com/office/powerpoint/2010/main" val="17093473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5416776" y="1460207"/>
            <a:ext cx="4810815" cy="2769523"/>
          </a:xfrm>
          <a:prstGeom prst="rect">
            <a:avLst/>
          </a:prstGeom>
        </p:spPr>
      </p:pic>
      <p:pic>
        <p:nvPicPr>
          <p:cNvPr id="9" name="Picture 4" descr="Related image"/>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88" t="11907" r="3188"/>
          <a:stretch/>
        </p:blipFill>
        <p:spPr bwMode="auto">
          <a:xfrm>
            <a:off x="517453" y="3547641"/>
            <a:ext cx="6106016" cy="31304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72784" y="327989"/>
            <a:ext cx="10515600" cy="1325563"/>
          </a:xfrm>
        </p:spPr>
        <p:txBody>
          <a:bodyPr/>
          <a:lstStyle/>
          <a:p>
            <a:r>
              <a:rPr lang="en-US" b="1" dirty="0" smtClean="0"/>
              <a:t>Crime Analysis &amp; Emergency Management</a:t>
            </a:r>
            <a:endParaRPr lang="en-US" b="1" dirty="0"/>
          </a:p>
        </p:txBody>
      </p:sp>
      <p:pic>
        <p:nvPicPr>
          <p:cNvPr id="5" name="Picture 4" descr="Image result for alpha group crime analys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08897">
            <a:off x="771869" y="1606179"/>
            <a:ext cx="2286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1291929" y="3547641"/>
            <a:ext cx="4346408" cy="2215227"/>
          </a:xfrm>
          <a:prstGeom prst="rect">
            <a:avLst/>
          </a:prstGeom>
        </p:spPr>
      </p:pic>
      <p:pic>
        <p:nvPicPr>
          <p:cNvPr id="8" name="Picture 7"/>
          <p:cNvPicPr>
            <a:picLocks noChangeAspect="1"/>
          </p:cNvPicPr>
          <p:nvPr/>
        </p:nvPicPr>
        <p:blipFill>
          <a:blip r:embed="rId6"/>
          <a:stretch>
            <a:fillRect/>
          </a:stretch>
        </p:blipFill>
        <p:spPr>
          <a:xfrm>
            <a:off x="3192284" y="1551672"/>
            <a:ext cx="2418419" cy="2470993"/>
          </a:xfrm>
          <a:prstGeom prst="rect">
            <a:avLst/>
          </a:prstGeom>
        </p:spPr>
      </p:pic>
      <p:pic>
        <p:nvPicPr>
          <p:cNvPr id="10" name="Picture 2" descr="Image result for social med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0122" y="4411021"/>
            <a:ext cx="3124124" cy="20857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9916" y="1297426"/>
            <a:ext cx="4561975" cy="2629138"/>
          </a:xfrm>
          <a:prstGeom prst="rect">
            <a:avLst/>
          </a:prstGeom>
        </p:spPr>
      </p:pic>
      <p:pic>
        <p:nvPicPr>
          <p:cNvPr id="15" name="Picture 14"/>
          <p:cNvPicPr>
            <a:picLocks noChangeAspect="1"/>
          </p:cNvPicPr>
          <p:nvPr/>
        </p:nvPicPr>
        <p:blipFill>
          <a:blip r:embed="rId9"/>
          <a:stretch>
            <a:fillRect/>
          </a:stretch>
        </p:blipFill>
        <p:spPr>
          <a:xfrm>
            <a:off x="8691345" y="3841205"/>
            <a:ext cx="2901619" cy="2543302"/>
          </a:xfrm>
          <a:prstGeom prst="rect">
            <a:avLst/>
          </a:prstGeom>
        </p:spPr>
      </p:pic>
    </p:spTree>
    <p:extLst>
      <p:ext uri="{BB962C8B-B14F-4D97-AF65-F5344CB8AC3E}">
        <p14:creationId xmlns:p14="http://schemas.microsoft.com/office/powerpoint/2010/main" val="17532664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8848" y="385679"/>
            <a:ext cx="8247921" cy="6185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2918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Facing Obstacles</a:t>
            </a:r>
            <a:endParaRPr lang="en-US" b="1" dirty="0"/>
          </a:p>
        </p:txBody>
      </p:sp>
      <p:sp>
        <p:nvSpPr>
          <p:cNvPr id="3" name="Content Placeholder 2"/>
          <p:cNvSpPr>
            <a:spLocks noGrp="1"/>
          </p:cNvSpPr>
          <p:nvPr>
            <p:ph idx="1"/>
          </p:nvPr>
        </p:nvSpPr>
        <p:spPr/>
        <p:txBody>
          <a:bodyPr/>
          <a:lstStyle/>
          <a:p>
            <a:r>
              <a:rPr lang="en-US" dirty="0" smtClean="0"/>
              <a:t>Budget</a:t>
            </a:r>
          </a:p>
          <a:p>
            <a:r>
              <a:rPr lang="en-US" dirty="0" smtClean="0"/>
              <a:t>People</a:t>
            </a:r>
          </a:p>
          <a:p>
            <a:r>
              <a:rPr lang="en-US" dirty="0" smtClean="0"/>
              <a:t>Training</a:t>
            </a:r>
          </a:p>
          <a:p>
            <a:r>
              <a:rPr lang="en-US" dirty="0" smtClean="0"/>
              <a:t>Technology</a:t>
            </a:r>
            <a:endParaRPr lang="en-US" dirty="0"/>
          </a:p>
          <a:p>
            <a:r>
              <a:rPr lang="en-US" dirty="0" smtClean="0"/>
              <a:t>Lack of data and/or data with missing attributes</a:t>
            </a:r>
          </a:p>
          <a:p>
            <a:r>
              <a:rPr lang="en-US" dirty="0" smtClean="0"/>
              <a:t>Communication</a:t>
            </a:r>
          </a:p>
        </p:txBody>
      </p:sp>
      <p:sp>
        <p:nvSpPr>
          <p:cNvPr id="4" name="Rectangle 3"/>
          <p:cNvSpPr/>
          <p:nvPr/>
        </p:nvSpPr>
        <p:spPr>
          <a:xfrm>
            <a:off x="838200" y="675804"/>
            <a:ext cx="10515600" cy="5501159"/>
          </a:xfrm>
          <a:prstGeom prst="rect">
            <a:avLst/>
          </a:prstGeom>
          <a:solidFill>
            <a:schemeClr val="accent3">
              <a:lumMod val="20000"/>
              <a:lumOff val="8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50000"/>
              </a:lnSpc>
            </a:pPr>
            <a:r>
              <a:rPr lang="en-US" sz="3200" b="1" dirty="0" smtClean="0">
                <a:solidFill>
                  <a:prstClr val="black"/>
                </a:solidFill>
              </a:rPr>
              <a:t>GAC Guiding Principles</a:t>
            </a:r>
            <a:endParaRPr lang="en-US" sz="2800" dirty="0" smtClean="0">
              <a:solidFill>
                <a:prstClr val="black"/>
              </a:solidFill>
            </a:endParaRPr>
          </a:p>
          <a:p>
            <a:pPr marL="800100" lvl="1" indent="-342900">
              <a:lnSpc>
                <a:spcPct val="150000"/>
              </a:lnSpc>
              <a:buFont typeface="+mj-lt"/>
              <a:buAutoNum type="arabicPeriod"/>
            </a:pPr>
            <a:r>
              <a:rPr lang="en-US" dirty="0" smtClean="0">
                <a:solidFill>
                  <a:prstClr val="black"/>
                </a:solidFill>
              </a:rPr>
              <a:t>Promote </a:t>
            </a:r>
            <a:r>
              <a:rPr lang="en-US" dirty="0">
                <a:solidFill>
                  <a:prstClr val="black"/>
                </a:solidFill>
              </a:rPr>
              <a:t>effective investments in geospatial information</a:t>
            </a:r>
          </a:p>
          <a:p>
            <a:pPr marL="800100" lvl="1" indent="-342900">
              <a:lnSpc>
                <a:spcPct val="150000"/>
              </a:lnSpc>
              <a:buFont typeface="+mj-lt"/>
              <a:buAutoNum type="arabicPeriod"/>
            </a:pPr>
            <a:r>
              <a:rPr lang="en-US" dirty="0">
                <a:solidFill>
                  <a:prstClr val="black"/>
                </a:solidFill>
              </a:rPr>
              <a:t>Promote geospatial information as a shared public resource</a:t>
            </a:r>
          </a:p>
          <a:p>
            <a:pPr marL="800100" lvl="1" indent="-342900">
              <a:lnSpc>
                <a:spcPct val="150000"/>
              </a:lnSpc>
              <a:buFont typeface="+mj-lt"/>
              <a:buAutoNum type="arabicPeriod"/>
            </a:pPr>
            <a:r>
              <a:rPr lang="en-US" dirty="0">
                <a:solidFill>
                  <a:prstClr val="black"/>
                </a:solidFill>
              </a:rPr>
              <a:t>Support the establishment and use of geospatial standards and best practices</a:t>
            </a:r>
          </a:p>
          <a:p>
            <a:pPr marL="800100" lvl="1" indent="-342900">
              <a:lnSpc>
                <a:spcPct val="150000"/>
              </a:lnSpc>
              <a:buFont typeface="+mj-lt"/>
              <a:buAutoNum type="arabicPeriod"/>
            </a:pPr>
            <a:r>
              <a:rPr lang="en-US" dirty="0">
                <a:solidFill>
                  <a:prstClr val="black"/>
                </a:solidFill>
              </a:rPr>
              <a:t>Champion collaboration among geospatial practitioners and related stakeholders</a:t>
            </a:r>
          </a:p>
          <a:p>
            <a:pPr marL="800100" lvl="1" indent="-342900">
              <a:lnSpc>
                <a:spcPct val="150000"/>
              </a:lnSpc>
              <a:buFont typeface="+mj-lt"/>
              <a:buAutoNum type="arabicPeriod"/>
            </a:pPr>
            <a:r>
              <a:rPr lang="en-US" dirty="0">
                <a:solidFill>
                  <a:prstClr val="black"/>
                </a:solidFill>
              </a:rPr>
              <a:t>Educate and inform policymakers about the value and use of geospatial technology</a:t>
            </a:r>
          </a:p>
          <a:p>
            <a:pPr marL="800100" lvl="1" indent="-342900">
              <a:lnSpc>
                <a:spcPct val="150000"/>
              </a:lnSpc>
              <a:buFont typeface="+mj-lt"/>
              <a:buAutoNum type="arabicPeriod"/>
            </a:pPr>
            <a:r>
              <a:rPr lang="en-US" dirty="0">
                <a:solidFill>
                  <a:prstClr val="black"/>
                </a:solidFill>
              </a:rPr>
              <a:t>Provide a forum for ideas and issues to be shared and acted upon by the geospatial community</a:t>
            </a:r>
          </a:p>
          <a:p>
            <a:pPr marL="800100" lvl="1" indent="-342900">
              <a:lnSpc>
                <a:spcPct val="150000"/>
              </a:lnSpc>
              <a:buFont typeface="+mj-lt"/>
              <a:buAutoNum type="arabicPeriod"/>
            </a:pPr>
            <a:r>
              <a:rPr lang="en-US" dirty="0">
                <a:solidFill>
                  <a:prstClr val="black"/>
                </a:solidFill>
              </a:rPr>
              <a:t>Encourage all council sectors to contribute to the state geospatial infrastructure</a:t>
            </a:r>
          </a:p>
          <a:p>
            <a:pPr marL="800100" lvl="1" indent="-342900">
              <a:lnSpc>
                <a:spcPct val="150000"/>
              </a:lnSpc>
              <a:buFont typeface="+mj-lt"/>
              <a:buAutoNum type="arabicPeriod"/>
            </a:pPr>
            <a:r>
              <a:rPr lang="en-US" dirty="0">
                <a:solidFill>
                  <a:prstClr val="black"/>
                </a:solidFill>
              </a:rPr>
              <a:t>Encourage all council members to communicate outcomes with relevant stakeholders</a:t>
            </a:r>
          </a:p>
          <a:p>
            <a:pPr marL="800100" lvl="1" indent="-342900">
              <a:lnSpc>
                <a:spcPct val="150000"/>
              </a:lnSpc>
              <a:buFont typeface="+mj-lt"/>
              <a:buAutoNum type="arabicPeriod"/>
            </a:pPr>
            <a:r>
              <a:rPr lang="en-US" dirty="0">
                <a:solidFill>
                  <a:prstClr val="black"/>
                </a:solidFill>
              </a:rPr>
              <a:t>Encourage geospatial education at all </a:t>
            </a:r>
            <a:r>
              <a:rPr lang="en-US" dirty="0" smtClean="0">
                <a:solidFill>
                  <a:prstClr val="black"/>
                </a:solidFill>
              </a:rPr>
              <a:t>levels</a:t>
            </a:r>
            <a:endParaRPr lang="en-US" sz="2800" dirty="0" smtClean="0">
              <a:solidFill>
                <a:prstClr val="black"/>
              </a:solidFill>
            </a:endParaRPr>
          </a:p>
        </p:txBody>
      </p:sp>
    </p:spTree>
    <p:extLst>
      <p:ext uri="{BB962C8B-B14F-4D97-AF65-F5344CB8AC3E}">
        <p14:creationId xmlns:p14="http://schemas.microsoft.com/office/powerpoint/2010/main" val="335003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13" b="7813"/>
          <a:stretch>
            <a:fillRect/>
          </a:stretch>
        </p:blipFill>
        <p:spPr/>
      </p:pic>
      <p:sp>
        <p:nvSpPr>
          <p:cNvPr id="10" name="Title 9"/>
          <p:cNvSpPr>
            <a:spLocks noGrp="1"/>
          </p:cNvSpPr>
          <p:nvPr>
            <p:ph type="title"/>
          </p:nvPr>
        </p:nvSpPr>
        <p:spPr/>
        <p:txBody>
          <a:bodyPr/>
          <a:lstStyle/>
          <a:p>
            <a:r>
              <a:rPr lang="en-US" dirty="0"/>
              <a:t>Break - Networking</a:t>
            </a:r>
          </a:p>
        </p:txBody>
      </p:sp>
    </p:spTree>
    <p:extLst>
      <p:ext uri="{BB962C8B-B14F-4D97-AF65-F5344CB8AC3E}">
        <p14:creationId xmlns:p14="http://schemas.microsoft.com/office/powerpoint/2010/main" val="22386844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aphicFrame>
        <p:nvGraphicFramePr>
          <p:cNvPr id="7" name="Content Placeholder 6" descr="Agenda"/>
          <p:cNvGraphicFramePr>
            <a:graphicFrameLocks noGrp="1"/>
          </p:cNvGraphicFramePr>
          <p:nvPr>
            <p:ph type="tbl" sz="quarter" idx="13"/>
            <p:extLst>
              <p:ext uri="{D42A27DB-BD31-4B8C-83A1-F6EECF244321}">
                <p14:modId xmlns:p14="http://schemas.microsoft.com/office/powerpoint/2010/main" val="3043775676"/>
              </p:ext>
            </p:extLst>
          </p:nvPr>
        </p:nvGraphicFramePr>
        <p:xfrm>
          <a:off x="1342437" y="1341120"/>
          <a:ext cx="8949229" cy="5455920"/>
        </p:xfrm>
        <a:graphic>
          <a:graphicData uri="http://schemas.openxmlformats.org/drawingml/2006/table">
            <a:tbl>
              <a:tblPr firstRow="1" bandRow="1">
                <a:tableStyleId>{C083E6E3-FA7D-4D7B-A595-EF9225AFEA82}</a:tableStyleId>
              </a:tblPr>
              <a:tblGrid>
                <a:gridCol w="1455872">
                  <a:extLst>
                    <a:ext uri="{9D8B030D-6E8A-4147-A177-3AD203B41FA5}">
                      <a16:colId xmlns:a16="http://schemas.microsoft.com/office/drawing/2014/main" xmlns="" val="20000"/>
                    </a:ext>
                  </a:extLst>
                </a:gridCol>
                <a:gridCol w="7493357">
                  <a:extLst>
                    <a:ext uri="{9D8B030D-6E8A-4147-A177-3AD203B41FA5}">
                      <a16:colId xmlns:a16="http://schemas.microsoft.com/office/drawing/2014/main" xmlns="" val="20001"/>
                    </a:ext>
                  </a:extLst>
                </a:gridCol>
              </a:tblGrid>
              <a:tr h="0">
                <a:tc>
                  <a:txBody>
                    <a:bodyPr/>
                    <a:lstStyle/>
                    <a:p>
                      <a:pPr algn="ctr"/>
                      <a:r>
                        <a:rPr lang="en-US" sz="1400" dirty="0"/>
                        <a:t>Time</a:t>
                      </a:r>
                    </a:p>
                  </a:txBody>
                  <a:tcPr marL="91439" marR="91439"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sz="1400" dirty="0"/>
                        <a:t>Topic</a:t>
                      </a:r>
                    </a:p>
                  </a:txBody>
                  <a:tcPr marL="182880" marR="91439"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0"/>
                  </a:ext>
                </a:extLst>
              </a:tr>
              <a:tr h="328863">
                <a:tc>
                  <a:txBody>
                    <a:bodyPr/>
                    <a:lstStyle/>
                    <a:p>
                      <a:pPr algn="ctr"/>
                      <a:r>
                        <a:rPr lang="en-US" sz="1400" dirty="0"/>
                        <a:t>11:15</a:t>
                      </a:r>
                    </a:p>
                  </a:txBody>
                  <a:tcPr marL="91439" marR="91439" marT="91440" marB="9144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Accept committee summaries</a:t>
                      </a:r>
                    </a:p>
                  </a:txBody>
                  <a:tcPr marL="182880" marR="91439" marT="91440" marB="9144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0">
                <a:tc>
                  <a:txBody>
                    <a:bodyPr/>
                    <a:lstStyle/>
                    <a:p>
                      <a:pPr algn="ctr"/>
                      <a:r>
                        <a:rPr lang="en-US" sz="1400" dirty="0"/>
                        <a:t>11:20</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Approve Minnesota Address Point Data Standard</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0">
                <a:tc>
                  <a:txBody>
                    <a:bodyPr/>
                    <a:lstStyle/>
                    <a:p>
                      <a:pPr algn="ctr"/>
                      <a:r>
                        <a:rPr lang="en-US" sz="1400" dirty="0" smtClean="0"/>
                        <a:t>11:35</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Proposed changes to sectors:  Higher education and metro regional</a:t>
                      </a:r>
                      <a:r>
                        <a:rPr lang="en-US" sz="1400" baseline="0" dirty="0"/>
                        <a:t> government</a:t>
                      </a:r>
                      <a:endParaRPr lang="en-US" sz="1400" dirty="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0">
                <a:tc>
                  <a:txBody>
                    <a:bodyPr/>
                    <a:lstStyle/>
                    <a:p>
                      <a:pPr algn="ctr"/>
                      <a:r>
                        <a:rPr lang="en-US" sz="1400" dirty="0" smtClean="0"/>
                        <a:t>11:40</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Committee collaboration</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8"/>
                  </a:ext>
                </a:extLst>
              </a:tr>
              <a:tr h="0">
                <a:tc>
                  <a:txBody>
                    <a:bodyPr/>
                    <a:lstStyle/>
                    <a:p>
                      <a:pPr algn="ctr"/>
                      <a:r>
                        <a:rPr lang="en-US" sz="1400" dirty="0" smtClean="0"/>
                        <a:t>11:45</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Geospatial Data Act update</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0">
                <a:tc>
                  <a:txBody>
                    <a:bodyPr/>
                    <a:lstStyle/>
                    <a:p>
                      <a:pPr algn="ctr"/>
                      <a:r>
                        <a:rPr lang="en-US" sz="1400" dirty="0" smtClean="0"/>
                        <a:t>11:50</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Potential</a:t>
                      </a:r>
                      <a:r>
                        <a:rPr lang="en-US" sz="1400" baseline="0" dirty="0" smtClean="0"/>
                        <a:t> Changes to the </a:t>
                      </a:r>
                      <a:r>
                        <a:rPr lang="en-US" sz="1400" dirty="0" smtClean="0"/>
                        <a:t>National</a:t>
                      </a:r>
                      <a:r>
                        <a:rPr lang="en-US" sz="1400" baseline="0" dirty="0" smtClean="0"/>
                        <a:t> Agriculture Imagery Program</a:t>
                      </a:r>
                      <a:endParaRPr lang="en-US" sz="1400" dirty="0" smtClean="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r>
              <a:tr h="0">
                <a:tc>
                  <a:txBody>
                    <a:bodyPr/>
                    <a:lstStyle/>
                    <a:p>
                      <a:pPr algn="ctr"/>
                      <a:r>
                        <a:rPr lang="en-US" sz="1400" dirty="0" smtClean="0"/>
                        <a:t>11:55</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Sector report</a:t>
                      </a:r>
                      <a:r>
                        <a:rPr lang="en-US" sz="1400" baseline="0" dirty="0"/>
                        <a:t> – Metro cities</a:t>
                      </a:r>
                      <a:endParaRPr lang="en-US" sz="1400" dirty="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5"/>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12:05</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Break,</a:t>
                      </a:r>
                      <a:r>
                        <a:rPr lang="en-US" sz="1400" baseline="0" dirty="0"/>
                        <a:t> networking</a:t>
                      </a:r>
                      <a:endParaRPr lang="en-US" sz="1400" dirty="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0"/>
                  </a:ext>
                </a:extLst>
              </a:tr>
              <a:tr h="0">
                <a:tc>
                  <a:txBody>
                    <a:bodyPr/>
                    <a:lstStyle/>
                    <a:p>
                      <a:pPr algn="ctr"/>
                      <a:r>
                        <a:rPr lang="en-US" sz="1400" dirty="0" smtClean="0"/>
                        <a:t>12:35</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2018 projects and initiatives prioritization exercise</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6"/>
                  </a:ext>
                </a:extLst>
              </a:tr>
              <a:tr h="0">
                <a:tc>
                  <a:txBody>
                    <a:bodyPr/>
                    <a:lstStyle/>
                    <a:p>
                      <a:pPr algn="ctr"/>
                      <a:r>
                        <a:rPr lang="en-US" sz="1400" dirty="0" smtClean="0"/>
                        <a:t>1:05</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DEM hydro-modification (</a:t>
                      </a:r>
                      <a:r>
                        <a:rPr lang="en-US" sz="1400" dirty="0" err="1"/>
                        <a:t>hDEM</a:t>
                      </a:r>
                      <a:r>
                        <a:rPr lang="en-US" sz="1400" dirty="0"/>
                        <a:t>)</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7"/>
                  </a:ext>
                </a:extLst>
              </a:tr>
              <a:tr h="0">
                <a:tc>
                  <a:txBody>
                    <a:bodyPr/>
                    <a:lstStyle/>
                    <a:p>
                      <a:pPr algn="ctr"/>
                      <a:r>
                        <a:rPr lang="en-US" sz="1400" dirty="0" smtClean="0"/>
                        <a:t>1:30</a:t>
                      </a:r>
                      <a:endParaRPr lang="en-US" sz="14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Approve </a:t>
                      </a:r>
                      <a:r>
                        <a:rPr lang="en-US" sz="1400" baseline="0" dirty="0"/>
                        <a:t>3D Geomatics Committee work plan</a:t>
                      </a:r>
                      <a:endParaRPr lang="en-US" sz="1400" dirty="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1"/>
                  </a:ext>
                </a:extLst>
              </a:tr>
              <a:tr h="0">
                <a:tc>
                  <a:txBody>
                    <a:bodyPr/>
                    <a:lstStyle/>
                    <a:p>
                      <a:pPr algn="ctr"/>
                      <a:r>
                        <a:rPr lang="en-US" sz="1400" dirty="0"/>
                        <a:t>1:35</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Updates on GAC priority projects and initiatives</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9"/>
                  </a:ext>
                </a:extLst>
              </a:tr>
              <a:tr h="0">
                <a:tc>
                  <a:txBody>
                    <a:bodyPr/>
                    <a:lstStyle/>
                    <a:p>
                      <a:pPr algn="ctr"/>
                      <a:r>
                        <a:rPr lang="en-US" sz="1400" dirty="0"/>
                        <a:t>1:45</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Announcements</a:t>
                      </a:r>
                      <a:endParaRPr lang="en-US" sz="1400" dirty="0"/>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40267300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10</a:t>
            </a:r>
            <a:endParaRPr lang="en-US" dirty="0"/>
          </a:p>
        </p:txBody>
      </p:sp>
      <p:sp>
        <p:nvSpPr>
          <p:cNvPr id="2" name="Text Placeholder 1"/>
          <p:cNvSpPr>
            <a:spLocks noGrp="1"/>
          </p:cNvSpPr>
          <p:nvPr>
            <p:ph idx="1"/>
          </p:nvPr>
        </p:nvSpPr>
        <p:spPr/>
        <p:txBody>
          <a:bodyPr>
            <a:normAutofit/>
          </a:bodyPr>
          <a:lstStyle/>
          <a:p>
            <a:pPr marL="0" indent="0">
              <a:buNone/>
            </a:pPr>
            <a:r>
              <a:rPr lang="en-US" b="1" dirty="0"/>
              <a:t>2018 projects and initiatives prioritization exercise </a:t>
            </a:r>
            <a:endParaRPr lang="en-US" dirty="0"/>
          </a:p>
          <a:p>
            <a:pPr marL="0" indent="0">
              <a:buNone/>
            </a:pPr>
            <a:r>
              <a:rPr lang="en-US" dirty="0"/>
              <a:t>Mark Kotz</a:t>
            </a:r>
          </a:p>
        </p:txBody>
      </p:sp>
    </p:spTree>
    <p:extLst>
      <p:ext uri="{BB962C8B-B14F-4D97-AF65-F5344CB8AC3E}">
        <p14:creationId xmlns:p14="http://schemas.microsoft.com/office/powerpoint/2010/main" val="27613524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Create Priorities?</a:t>
            </a:r>
          </a:p>
        </p:txBody>
      </p:sp>
      <p:sp>
        <p:nvSpPr>
          <p:cNvPr id="3" name="Content Placeholder 2"/>
          <p:cNvSpPr>
            <a:spLocks noGrp="1"/>
          </p:cNvSpPr>
          <p:nvPr>
            <p:ph idx="1"/>
          </p:nvPr>
        </p:nvSpPr>
        <p:spPr/>
        <p:txBody>
          <a:bodyPr/>
          <a:lstStyle/>
          <a:p>
            <a:pPr marL="514350" indent="-514350">
              <a:buFont typeface="+mj-lt"/>
              <a:buAutoNum type="arabicPeriod"/>
            </a:pPr>
            <a:r>
              <a:rPr lang="en-US" dirty="0"/>
              <a:t>To create a voice for the MN geospatial community</a:t>
            </a:r>
          </a:p>
          <a:p>
            <a:pPr marL="514350" indent="-514350">
              <a:buFont typeface="+mj-lt"/>
              <a:buAutoNum type="arabicPeriod"/>
            </a:pPr>
            <a:r>
              <a:rPr lang="en-US" dirty="0"/>
              <a:t>To direct work plans of the GAC and its committees</a:t>
            </a:r>
          </a:p>
          <a:p>
            <a:pPr marL="514350" indent="-514350">
              <a:buFont typeface="+mj-lt"/>
              <a:buAutoNum type="arabicPeriod"/>
            </a:pPr>
            <a:r>
              <a:rPr lang="en-US" dirty="0"/>
              <a:t>To recommend to </a:t>
            </a:r>
            <a:r>
              <a:rPr lang="en-US" dirty="0" err="1"/>
              <a:t>MnGeo</a:t>
            </a:r>
            <a:endParaRPr lang="en-US" dirty="0"/>
          </a:p>
          <a:p>
            <a:pPr marL="514350" indent="-514350">
              <a:buFont typeface="+mj-lt"/>
              <a:buAutoNum type="arabicPeriod"/>
            </a:pPr>
            <a:r>
              <a:rPr lang="en-US" dirty="0"/>
              <a:t>To allow other organizations to compare priorities and align efforts</a:t>
            </a:r>
          </a:p>
          <a:p>
            <a:pPr marL="514350" indent="-514350">
              <a:buFont typeface="+mj-lt"/>
              <a:buAutoNum type="arabicPeriod"/>
            </a:pPr>
            <a:r>
              <a:rPr lang="en-US" dirty="0"/>
              <a:t>To inform outreach and policy related efforts</a:t>
            </a:r>
          </a:p>
          <a:p>
            <a:endParaRPr lang="en-US" dirty="0"/>
          </a:p>
        </p:txBody>
      </p:sp>
    </p:spTree>
    <p:extLst>
      <p:ext uri="{BB962C8B-B14F-4D97-AF65-F5344CB8AC3E}">
        <p14:creationId xmlns:p14="http://schemas.microsoft.com/office/powerpoint/2010/main" val="29250657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GAC Priorities Process</a:t>
            </a:r>
          </a:p>
        </p:txBody>
      </p:sp>
      <p:sp>
        <p:nvSpPr>
          <p:cNvPr id="3" name="Content Placeholder 2"/>
          <p:cNvSpPr>
            <a:spLocks noGrp="1"/>
          </p:cNvSpPr>
          <p:nvPr>
            <p:ph idx="1"/>
          </p:nvPr>
        </p:nvSpPr>
        <p:spPr/>
        <p:txBody>
          <a:bodyPr>
            <a:normAutofit lnSpcReduction="10000"/>
          </a:bodyPr>
          <a:lstStyle/>
          <a:p>
            <a:pPr marL="457200" indent="-457200"/>
            <a:r>
              <a:rPr lang="en-US" dirty="0"/>
              <a:t>Create a list of proposed projects and initiatives</a:t>
            </a:r>
          </a:p>
          <a:p>
            <a:pPr marL="1200150" lvl="1" indent="-457200"/>
            <a:r>
              <a:rPr lang="en-US" dirty="0"/>
              <a:t>Existing and new</a:t>
            </a:r>
          </a:p>
          <a:p>
            <a:pPr marL="457200" indent="-457200"/>
            <a:r>
              <a:rPr lang="en-US" dirty="0"/>
              <a:t>Assess the value of each – degree of business need</a:t>
            </a:r>
          </a:p>
          <a:p>
            <a:pPr marL="1200150" lvl="1" indent="-457200"/>
            <a:r>
              <a:rPr lang="en-US" dirty="0"/>
              <a:t>GAC members advocate for sectors</a:t>
            </a:r>
          </a:p>
          <a:p>
            <a:pPr marL="1200150" lvl="1" indent="-457200"/>
            <a:r>
              <a:rPr lang="en-US" dirty="0"/>
              <a:t>100% response!</a:t>
            </a:r>
          </a:p>
          <a:p>
            <a:pPr marL="457200" indent="-457200"/>
            <a:r>
              <a:rPr lang="en-US" dirty="0"/>
              <a:t>Assess likelihood of success (owner, team, champion, funding)</a:t>
            </a:r>
          </a:p>
          <a:p>
            <a:pPr marL="457200" indent="-457200"/>
            <a:r>
              <a:rPr lang="en-US" dirty="0"/>
              <a:t>Preliminary priority calculation</a:t>
            </a:r>
          </a:p>
          <a:p>
            <a:pPr marL="457200" indent="-457200"/>
            <a:r>
              <a:rPr lang="en-US" dirty="0"/>
              <a:t>GAC discusses and adjusts</a:t>
            </a:r>
          </a:p>
        </p:txBody>
      </p:sp>
    </p:spTree>
    <p:extLst>
      <p:ext uri="{BB962C8B-B14F-4D97-AF65-F5344CB8AC3E}">
        <p14:creationId xmlns:p14="http://schemas.microsoft.com/office/powerpoint/2010/main" val="38994820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Value Score</a:t>
            </a:r>
          </a:p>
        </p:txBody>
      </p:sp>
      <p:graphicFrame>
        <p:nvGraphicFramePr>
          <p:cNvPr id="4" name="Table 3"/>
          <p:cNvGraphicFramePr>
            <a:graphicFrameLocks noGrp="1"/>
          </p:cNvGraphicFramePr>
          <p:nvPr>
            <p:extLst/>
          </p:nvPr>
        </p:nvGraphicFramePr>
        <p:xfrm>
          <a:off x="1043491" y="512734"/>
          <a:ext cx="7438015" cy="5928360"/>
        </p:xfrm>
        <a:graphic>
          <a:graphicData uri="http://schemas.openxmlformats.org/drawingml/2006/table">
            <a:tbl>
              <a:tblPr/>
              <a:tblGrid>
                <a:gridCol w="3701311">
                  <a:extLst>
                    <a:ext uri="{9D8B030D-6E8A-4147-A177-3AD203B41FA5}">
                      <a16:colId xmlns:a16="http://schemas.microsoft.com/office/drawing/2014/main" xmlns="" val="3199834554"/>
                    </a:ext>
                  </a:extLst>
                </a:gridCol>
                <a:gridCol w="940363">
                  <a:extLst>
                    <a:ext uri="{9D8B030D-6E8A-4147-A177-3AD203B41FA5}">
                      <a16:colId xmlns:a16="http://schemas.microsoft.com/office/drawing/2014/main" xmlns="" val="3912861036"/>
                    </a:ext>
                  </a:extLst>
                </a:gridCol>
                <a:gridCol w="717645">
                  <a:extLst>
                    <a:ext uri="{9D8B030D-6E8A-4147-A177-3AD203B41FA5}">
                      <a16:colId xmlns:a16="http://schemas.microsoft.com/office/drawing/2014/main" xmlns="" val="562754746"/>
                    </a:ext>
                  </a:extLst>
                </a:gridCol>
                <a:gridCol w="494929">
                  <a:extLst>
                    <a:ext uri="{9D8B030D-6E8A-4147-A177-3AD203B41FA5}">
                      <a16:colId xmlns:a16="http://schemas.microsoft.com/office/drawing/2014/main" xmlns="" val="1184738379"/>
                    </a:ext>
                  </a:extLst>
                </a:gridCol>
                <a:gridCol w="544419">
                  <a:extLst>
                    <a:ext uri="{9D8B030D-6E8A-4147-A177-3AD203B41FA5}">
                      <a16:colId xmlns:a16="http://schemas.microsoft.com/office/drawing/2014/main" xmlns="" val="75541888"/>
                    </a:ext>
                  </a:extLst>
                </a:gridCol>
                <a:gridCol w="544419">
                  <a:extLst>
                    <a:ext uri="{9D8B030D-6E8A-4147-A177-3AD203B41FA5}">
                      <a16:colId xmlns:a16="http://schemas.microsoft.com/office/drawing/2014/main" xmlns="" val="2678915438"/>
                    </a:ext>
                  </a:extLst>
                </a:gridCol>
                <a:gridCol w="494929">
                  <a:extLst>
                    <a:ext uri="{9D8B030D-6E8A-4147-A177-3AD203B41FA5}">
                      <a16:colId xmlns:a16="http://schemas.microsoft.com/office/drawing/2014/main" xmlns="" val="1793004848"/>
                    </a:ext>
                  </a:extLst>
                </a:gridCol>
              </a:tblGrid>
              <a:tr h="530758">
                <a:tc>
                  <a:txBody>
                    <a:bodyPr/>
                    <a:lstStyle/>
                    <a:p>
                      <a:pPr algn="l" fontAlgn="b"/>
                      <a:r>
                        <a:rPr lang="en-US" sz="2000" b="1" i="0" u="none" strike="noStrike" dirty="0">
                          <a:solidFill>
                            <a:srgbClr val="000000"/>
                          </a:solidFill>
                          <a:effectLst/>
                          <a:latin typeface="Calibri" panose="020F0502020204030204" pitchFamily="34" charset="0"/>
                        </a:rPr>
                        <a:t>Project or Initiative Name</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1" i="0" u="none" strike="noStrike" dirty="0">
                          <a:solidFill>
                            <a:srgbClr val="000000"/>
                          </a:solidFill>
                          <a:effectLst/>
                          <a:latin typeface="Calibri" panose="020F0502020204030204" pitchFamily="34" charset="0"/>
                        </a:rPr>
                        <a:t>Value Score</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800" b="1" i="0" u="none" strike="noStrike">
                          <a:solidFill>
                            <a:srgbClr val="000000"/>
                          </a:solidFill>
                          <a:effectLst/>
                          <a:latin typeface="Calibri" panose="020F0502020204030204" pitchFamily="34" charset="0"/>
                        </a:rPr>
                        <a:t>Ave</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2000" b="1" i="0" u="none" strike="noStrike">
                          <a:solidFill>
                            <a:srgbClr val="000000"/>
                          </a:solidFill>
                          <a:effectLst/>
                          <a:latin typeface="Calibri" panose="020F0502020204030204" pitchFamily="34" charset="0"/>
                        </a:rPr>
                        <a:t>H</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2000" b="1" i="0" u="none" strike="noStrike">
                          <a:solidFill>
                            <a:srgbClr val="000000"/>
                          </a:solidFill>
                          <a:effectLst/>
                          <a:latin typeface="Calibri" panose="020F0502020204030204" pitchFamily="34" charset="0"/>
                        </a:rPr>
                        <a:t>M</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2000" b="1" i="0" u="none" strike="noStrike">
                          <a:solidFill>
                            <a:srgbClr val="000000"/>
                          </a:solidFill>
                          <a:effectLst/>
                          <a:latin typeface="Calibri" panose="020F0502020204030204" pitchFamily="34" charset="0"/>
                        </a:rPr>
                        <a:t>L</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2000" b="1" i="0" u="none" strike="noStrike">
                          <a:solidFill>
                            <a:srgbClr val="000000"/>
                          </a:solidFill>
                          <a:effectLst/>
                          <a:latin typeface="Calibri" panose="020F0502020204030204" pitchFamily="34" charset="0"/>
                        </a:rPr>
                        <a:t>N</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xmlns="" val="236582120"/>
                  </a:ext>
                </a:extLst>
              </a:tr>
              <a:tr h="190500">
                <a:tc>
                  <a:txBody>
                    <a:bodyPr/>
                    <a:lstStyle/>
                    <a:p>
                      <a:pPr algn="l" fontAlgn="b"/>
                      <a:r>
                        <a:rPr lang="en-US" sz="2000" b="0" i="0" u="none" strike="noStrike" dirty="0">
                          <a:solidFill>
                            <a:srgbClr val="000000"/>
                          </a:solidFill>
                          <a:effectLst/>
                          <a:latin typeface="Calibri" panose="020F0502020204030204" pitchFamily="34" charset="0"/>
                        </a:rPr>
                        <a:t>All Data Free and Open</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ctr" fontAlgn="ctr"/>
                      <a:r>
                        <a:rPr lang="en-US" sz="2000" b="1" i="0" u="none" strike="noStrike" dirty="0">
                          <a:solidFill>
                            <a:srgbClr val="000000"/>
                          </a:solidFill>
                          <a:effectLst/>
                          <a:latin typeface="Calibri" panose="020F0502020204030204" pitchFamily="34" charset="0"/>
                        </a:rPr>
                        <a:t>51</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800" b="0" i="0" u="none" strike="noStrike" dirty="0">
                          <a:solidFill>
                            <a:srgbClr val="000000"/>
                          </a:solidFill>
                          <a:effectLst/>
                          <a:latin typeface="Calibri" panose="020F0502020204030204" pitchFamily="34" charset="0"/>
                        </a:rPr>
                        <a:t>2.32</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2000" b="0" i="0" u="none" strike="noStrike" dirty="0">
                          <a:solidFill>
                            <a:srgbClr val="000000"/>
                          </a:solidFill>
                          <a:effectLst/>
                          <a:latin typeface="Calibri" panose="020F0502020204030204" pitchFamily="34" charset="0"/>
                        </a:rPr>
                        <a:t>10</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9</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3</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a:solidFill>
                            <a:srgbClr val="000000"/>
                          </a:solidFill>
                          <a:effectLst/>
                          <a:latin typeface="Calibri" panose="020F0502020204030204" pitchFamily="34" charset="0"/>
                        </a:rPr>
                        <a:t>0</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xmlns="" val="3334177587"/>
                  </a:ext>
                </a:extLst>
              </a:tr>
              <a:tr h="190500">
                <a:tc>
                  <a:txBody>
                    <a:bodyPr/>
                    <a:lstStyle/>
                    <a:p>
                      <a:pPr algn="l" fontAlgn="b"/>
                      <a:r>
                        <a:rPr lang="en-US" sz="2000" b="0" i="0" u="none" strike="noStrike" dirty="0">
                          <a:solidFill>
                            <a:srgbClr val="000000"/>
                          </a:solidFill>
                          <a:effectLst/>
                          <a:latin typeface="Calibri" panose="020F0502020204030204" pitchFamily="34" charset="0"/>
                        </a:rPr>
                        <a:t>Image Service - Sustain</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ctr" fontAlgn="ctr"/>
                      <a:r>
                        <a:rPr lang="en-US" sz="2000" b="1" i="0" u="none" strike="noStrike">
                          <a:solidFill>
                            <a:srgbClr val="000000"/>
                          </a:solidFill>
                          <a:effectLst/>
                          <a:latin typeface="Calibri" panose="020F0502020204030204" pitchFamily="34" charset="0"/>
                        </a:rPr>
                        <a:t>48</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800" b="0" i="0" u="none" strike="noStrike" dirty="0">
                          <a:solidFill>
                            <a:srgbClr val="000000"/>
                          </a:solidFill>
                          <a:effectLst/>
                          <a:latin typeface="Calibri" panose="020F0502020204030204" pitchFamily="34" charset="0"/>
                        </a:rPr>
                        <a:t>2.18</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2000" b="0" i="0" u="none" strike="noStrike" dirty="0">
                          <a:solidFill>
                            <a:srgbClr val="000000"/>
                          </a:solidFill>
                          <a:effectLst/>
                          <a:latin typeface="Calibri" panose="020F0502020204030204" pitchFamily="34" charset="0"/>
                        </a:rPr>
                        <a:t>7</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12</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3</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0</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xmlns="" val="36542391"/>
                  </a:ext>
                </a:extLst>
              </a:tr>
              <a:tr h="190500">
                <a:tc>
                  <a:txBody>
                    <a:bodyPr/>
                    <a:lstStyle/>
                    <a:p>
                      <a:pPr algn="l" fontAlgn="b"/>
                      <a:r>
                        <a:rPr lang="en-US" sz="2000" b="0" i="0" u="none" strike="noStrike" dirty="0">
                          <a:solidFill>
                            <a:srgbClr val="000000"/>
                          </a:solidFill>
                          <a:effectLst/>
                          <a:latin typeface="Calibri" panose="020F0502020204030204" pitchFamily="34" charset="0"/>
                        </a:rPr>
                        <a:t>Updated &amp; Aligned Boundary Data</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ctr" fontAlgn="ctr"/>
                      <a:r>
                        <a:rPr lang="en-US" sz="2000" b="1" i="0" u="none" strike="noStrike">
                          <a:solidFill>
                            <a:srgbClr val="000000"/>
                          </a:solidFill>
                          <a:effectLst/>
                          <a:latin typeface="Calibri" panose="020F0502020204030204" pitchFamily="34" charset="0"/>
                        </a:rPr>
                        <a:t>46</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800" b="0" i="0" u="none" strike="noStrike">
                          <a:solidFill>
                            <a:srgbClr val="000000"/>
                          </a:solidFill>
                          <a:effectLst/>
                          <a:latin typeface="Calibri" panose="020F0502020204030204" pitchFamily="34" charset="0"/>
                        </a:rPr>
                        <a:t>2.09</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2000" b="0" i="0" u="none" strike="noStrike">
                          <a:solidFill>
                            <a:srgbClr val="000000"/>
                          </a:solidFill>
                          <a:effectLst/>
                          <a:latin typeface="Calibri" panose="020F0502020204030204" pitchFamily="34" charset="0"/>
                        </a:rPr>
                        <a:t>8</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8</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6</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0</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xmlns="" val="1015391010"/>
                  </a:ext>
                </a:extLst>
              </a:tr>
              <a:tr h="190500">
                <a:tc>
                  <a:txBody>
                    <a:bodyPr/>
                    <a:lstStyle/>
                    <a:p>
                      <a:pPr algn="l" fontAlgn="b"/>
                      <a:r>
                        <a:rPr lang="en-US" sz="2000" b="0" i="0" u="none" strike="noStrike" dirty="0">
                          <a:solidFill>
                            <a:srgbClr val="000000"/>
                          </a:solidFill>
                          <a:effectLst/>
                          <a:latin typeface="Calibri" panose="020F0502020204030204" pitchFamily="34" charset="0"/>
                        </a:rPr>
                        <a:t>Parcel Data</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ctr" fontAlgn="ctr"/>
                      <a:r>
                        <a:rPr lang="en-US" sz="2000" b="1" i="0" u="none" strike="noStrike">
                          <a:solidFill>
                            <a:srgbClr val="000000"/>
                          </a:solidFill>
                          <a:effectLst/>
                          <a:latin typeface="Calibri" panose="020F0502020204030204" pitchFamily="34" charset="0"/>
                        </a:rPr>
                        <a:t>44</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8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2000" b="0" i="0" u="none" strike="noStrike">
                          <a:solidFill>
                            <a:srgbClr val="000000"/>
                          </a:solidFill>
                          <a:effectLst/>
                          <a:latin typeface="Calibri" panose="020F0502020204030204" pitchFamily="34" charset="0"/>
                        </a:rPr>
                        <a:t>5</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a:solidFill>
                            <a:srgbClr val="000000"/>
                          </a:solidFill>
                          <a:effectLst/>
                          <a:latin typeface="Calibri" panose="020F0502020204030204" pitchFamily="34" charset="0"/>
                        </a:rPr>
                        <a:t>13</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3</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1</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xmlns="" val="3641320604"/>
                  </a:ext>
                </a:extLst>
              </a:tr>
              <a:tr h="190500">
                <a:tc>
                  <a:txBody>
                    <a:bodyPr/>
                    <a:lstStyle/>
                    <a:p>
                      <a:pPr algn="l" fontAlgn="b"/>
                      <a:r>
                        <a:rPr lang="en-US" sz="2000" b="0" i="0" u="none" strike="noStrike" dirty="0">
                          <a:solidFill>
                            <a:srgbClr val="000000"/>
                          </a:solidFill>
                          <a:effectLst/>
                          <a:latin typeface="Calibri" panose="020F0502020204030204" pitchFamily="34" charset="0"/>
                        </a:rPr>
                        <a:t>Address Points Data</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ctr" fontAlgn="ctr"/>
                      <a:r>
                        <a:rPr lang="en-US" sz="2000" b="1" i="0" u="none" strike="noStrike">
                          <a:solidFill>
                            <a:srgbClr val="000000"/>
                          </a:solidFill>
                          <a:effectLst/>
                          <a:latin typeface="Calibri" panose="020F0502020204030204" pitchFamily="34" charset="0"/>
                        </a:rPr>
                        <a:t>43</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800" b="0" i="0" u="none" strike="noStrike">
                          <a:solidFill>
                            <a:srgbClr val="000000"/>
                          </a:solidFill>
                          <a:effectLst/>
                          <a:latin typeface="Calibri" panose="020F0502020204030204" pitchFamily="34" charset="0"/>
                        </a:rPr>
                        <a:t>1.95</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2000" b="0" i="0" u="none" strike="noStrike">
                          <a:solidFill>
                            <a:srgbClr val="000000"/>
                          </a:solidFill>
                          <a:effectLst/>
                          <a:latin typeface="Calibri" panose="020F0502020204030204" pitchFamily="34" charset="0"/>
                        </a:rPr>
                        <a:t>5</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a:solidFill>
                            <a:srgbClr val="000000"/>
                          </a:solidFill>
                          <a:effectLst/>
                          <a:latin typeface="Calibri" panose="020F0502020204030204" pitchFamily="34" charset="0"/>
                        </a:rPr>
                        <a:t>11</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6</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0</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xmlns="" val="2271101913"/>
                  </a:ext>
                </a:extLst>
              </a:tr>
              <a:tr h="190500">
                <a:tc>
                  <a:txBody>
                    <a:bodyPr/>
                    <a:lstStyle/>
                    <a:p>
                      <a:pPr algn="l" fontAlgn="b"/>
                      <a:r>
                        <a:rPr lang="en-US" sz="2000" b="0" i="0" u="none" strike="noStrike" dirty="0">
                          <a:solidFill>
                            <a:srgbClr val="000000"/>
                          </a:solidFill>
                          <a:effectLst/>
                          <a:latin typeface="Calibri" panose="020F0502020204030204" pitchFamily="34" charset="0"/>
                        </a:rPr>
                        <a:t>Street Centerline Data</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ctr" fontAlgn="ctr"/>
                      <a:r>
                        <a:rPr lang="en-US" sz="2000" b="1" i="0" u="none" strike="noStrike">
                          <a:solidFill>
                            <a:srgbClr val="000000"/>
                          </a:solidFill>
                          <a:effectLst/>
                          <a:latin typeface="Calibri" panose="020F0502020204030204" pitchFamily="34" charset="0"/>
                        </a:rPr>
                        <a:t>39</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800" b="0" i="0" u="none" strike="noStrike">
                          <a:solidFill>
                            <a:srgbClr val="000000"/>
                          </a:solidFill>
                          <a:effectLst/>
                          <a:latin typeface="Calibri" panose="020F0502020204030204" pitchFamily="34" charset="0"/>
                        </a:rPr>
                        <a:t>1.77</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2000" b="0" i="0" u="none" strike="noStrike">
                          <a:solidFill>
                            <a:srgbClr val="000000"/>
                          </a:solidFill>
                          <a:effectLst/>
                          <a:latin typeface="Calibri" panose="020F0502020204030204" pitchFamily="34" charset="0"/>
                        </a:rPr>
                        <a:t>3</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a:solidFill>
                            <a:srgbClr val="000000"/>
                          </a:solidFill>
                          <a:effectLst/>
                          <a:latin typeface="Calibri" panose="020F0502020204030204" pitchFamily="34" charset="0"/>
                        </a:rPr>
                        <a:t>12</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6</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1</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xmlns="" val="182011519"/>
                  </a:ext>
                </a:extLst>
              </a:tr>
              <a:tr h="190500">
                <a:tc>
                  <a:txBody>
                    <a:bodyPr/>
                    <a:lstStyle/>
                    <a:p>
                      <a:pPr algn="l" fontAlgn="b"/>
                      <a:r>
                        <a:rPr lang="en-US" sz="2000" b="0" i="0" u="none" strike="noStrike" dirty="0">
                          <a:solidFill>
                            <a:srgbClr val="000000"/>
                          </a:solidFill>
                          <a:effectLst/>
                          <a:latin typeface="Calibri" panose="020F0502020204030204" pitchFamily="34" charset="0"/>
                        </a:rPr>
                        <a:t>Image Service - Dozens of Years</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ctr" fontAlgn="ctr"/>
                      <a:r>
                        <a:rPr lang="en-US" sz="2000" b="1" i="0" u="none" strike="noStrike">
                          <a:solidFill>
                            <a:srgbClr val="000000"/>
                          </a:solidFill>
                          <a:effectLst/>
                          <a:latin typeface="Calibri" panose="020F0502020204030204" pitchFamily="34" charset="0"/>
                        </a:rPr>
                        <a:t>39</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800" b="0" i="0" u="none" strike="noStrike">
                          <a:solidFill>
                            <a:srgbClr val="000000"/>
                          </a:solidFill>
                          <a:effectLst/>
                          <a:latin typeface="Calibri" panose="020F0502020204030204" pitchFamily="34" charset="0"/>
                        </a:rPr>
                        <a:t>1.77</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2000" b="0" i="0" u="none" strike="noStrike">
                          <a:solidFill>
                            <a:srgbClr val="000000"/>
                          </a:solidFill>
                          <a:effectLst/>
                          <a:latin typeface="Calibri" panose="020F0502020204030204" pitchFamily="34" charset="0"/>
                        </a:rPr>
                        <a:t>3</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a:solidFill>
                            <a:srgbClr val="000000"/>
                          </a:solidFill>
                          <a:effectLst/>
                          <a:latin typeface="Calibri" panose="020F0502020204030204" pitchFamily="34" charset="0"/>
                        </a:rPr>
                        <a:t>11</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a:solidFill>
                            <a:srgbClr val="000000"/>
                          </a:solidFill>
                          <a:effectLst/>
                          <a:latin typeface="Calibri" panose="020F0502020204030204" pitchFamily="34" charset="0"/>
                        </a:rPr>
                        <a:t>8</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0</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xmlns="" val="2485680368"/>
                  </a:ext>
                </a:extLst>
              </a:tr>
              <a:tr h="190500">
                <a:tc>
                  <a:txBody>
                    <a:bodyPr/>
                    <a:lstStyle/>
                    <a:p>
                      <a:pPr algn="l" fontAlgn="b"/>
                      <a:r>
                        <a:rPr lang="pt-BR" sz="2000" b="0" i="0" u="none" strike="noStrike" dirty="0">
                          <a:solidFill>
                            <a:srgbClr val="000000"/>
                          </a:solidFill>
                          <a:effectLst/>
                          <a:latin typeface="Calibri" panose="020F0502020204030204" pitchFamily="34" charset="0"/>
                        </a:rPr>
                        <a:t>EM Damage Assess Data Standard</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ctr" fontAlgn="ctr"/>
                      <a:r>
                        <a:rPr lang="en-US" sz="2000" b="1" i="0" u="none" strike="noStrike">
                          <a:solidFill>
                            <a:srgbClr val="000000"/>
                          </a:solidFill>
                          <a:effectLst/>
                          <a:latin typeface="Calibri" panose="020F0502020204030204" pitchFamily="34" charset="0"/>
                        </a:rPr>
                        <a:t>36</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800" b="0" i="0" u="none" strike="noStrike">
                          <a:solidFill>
                            <a:srgbClr val="000000"/>
                          </a:solidFill>
                          <a:effectLst/>
                          <a:latin typeface="Calibri" panose="020F0502020204030204" pitchFamily="34" charset="0"/>
                        </a:rPr>
                        <a:t>1.64</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20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a:solidFill>
                            <a:srgbClr val="000000"/>
                          </a:solidFill>
                          <a:effectLst/>
                          <a:latin typeface="Calibri" panose="020F0502020204030204" pitchFamily="34" charset="0"/>
                        </a:rPr>
                        <a:t>12</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a:solidFill>
                            <a:srgbClr val="000000"/>
                          </a:solidFill>
                          <a:effectLst/>
                          <a:latin typeface="Calibri" panose="020F0502020204030204" pitchFamily="34" charset="0"/>
                        </a:rPr>
                        <a:t>6</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xmlns="" val="1169190631"/>
                  </a:ext>
                </a:extLst>
              </a:tr>
              <a:tr h="190500">
                <a:tc>
                  <a:txBody>
                    <a:bodyPr/>
                    <a:lstStyle/>
                    <a:p>
                      <a:pPr algn="l" fontAlgn="b"/>
                      <a:r>
                        <a:rPr lang="en-US" sz="2000" b="0" i="0" u="none" strike="noStrike" dirty="0" err="1">
                          <a:solidFill>
                            <a:srgbClr val="000000"/>
                          </a:solidFill>
                          <a:effectLst/>
                          <a:latin typeface="Calibri" panose="020F0502020204030204" pitchFamily="34" charset="0"/>
                        </a:rPr>
                        <a:t>Basemap</a:t>
                      </a:r>
                      <a:r>
                        <a:rPr lang="en-US" sz="2000" b="0" i="0" u="none" strike="noStrike" dirty="0">
                          <a:solidFill>
                            <a:srgbClr val="000000"/>
                          </a:solidFill>
                          <a:effectLst/>
                          <a:latin typeface="Calibri" panose="020F0502020204030204" pitchFamily="34" charset="0"/>
                        </a:rPr>
                        <a:t> Services</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ctr" fontAlgn="ctr"/>
                      <a:r>
                        <a:rPr lang="en-US" sz="2000" b="1" i="0" u="none" strike="noStrike">
                          <a:solidFill>
                            <a:srgbClr val="000000"/>
                          </a:solidFill>
                          <a:effectLst/>
                          <a:latin typeface="Calibri" panose="020F0502020204030204" pitchFamily="34" charset="0"/>
                        </a:rPr>
                        <a:t>36</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800" b="0" i="0" u="none" strike="noStrike">
                          <a:solidFill>
                            <a:srgbClr val="000000"/>
                          </a:solidFill>
                          <a:effectLst/>
                          <a:latin typeface="Calibri" panose="020F0502020204030204" pitchFamily="34" charset="0"/>
                        </a:rPr>
                        <a:t>1.64</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2000" b="0" i="0" u="none" strike="noStrike">
                          <a:solidFill>
                            <a:srgbClr val="000000"/>
                          </a:solidFill>
                          <a:effectLst/>
                          <a:latin typeface="Calibri" panose="020F0502020204030204" pitchFamily="34" charset="0"/>
                        </a:rPr>
                        <a:t>1</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a:solidFill>
                            <a:srgbClr val="000000"/>
                          </a:solidFill>
                          <a:effectLst/>
                          <a:latin typeface="Calibri" panose="020F0502020204030204" pitchFamily="34" charset="0"/>
                        </a:rPr>
                        <a:t>12</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a:solidFill>
                            <a:srgbClr val="000000"/>
                          </a:solidFill>
                          <a:effectLst/>
                          <a:latin typeface="Calibri" panose="020F0502020204030204" pitchFamily="34" charset="0"/>
                        </a:rPr>
                        <a:t>9</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0</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xmlns="" val="1604325007"/>
                  </a:ext>
                </a:extLst>
              </a:tr>
              <a:tr h="219075">
                <a:tc>
                  <a:txBody>
                    <a:bodyPr/>
                    <a:lstStyle/>
                    <a:p>
                      <a:pPr algn="l" fontAlgn="b"/>
                      <a:r>
                        <a:rPr lang="en-US" sz="2000" b="0" i="0" u="none" strike="noStrike" dirty="0">
                          <a:solidFill>
                            <a:srgbClr val="000000"/>
                          </a:solidFill>
                          <a:effectLst/>
                          <a:latin typeface="Calibri" panose="020F0502020204030204" pitchFamily="34" charset="0"/>
                        </a:rPr>
                        <a:t>Image Service Enhancements</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ctr" fontAlgn="ctr"/>
                      <a:r>
                        <a:rPr lang="en-US" sz="2000" b="1" i="0" u="none" strike="noStrike">
                          <a:solidFill>
                            <a:srgbClr val="000000"/>
                          </a:solidFill>
                          <a:effectLst/>
                          <a:latin typeface="Calibri" panose="020F0502020204030204" pitchFamily="34" charset="0"/>
                        </a:rPr>
                        <a:t>35</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800" b="0" i="0" u="none" strike="noStrike">
                          <a:solidFill>
                            <a:srgbClr val="000000"/>
                          </a:solidFill>
                          <a:effectLst/>
                          <a:latin typeface="Calibri" panose="020F0502020204030204" pitchFamily="34" charset="0"/>
                        </a:rPr>
                        <a:t>1.59</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2000" b="0" i="0" u="none" strike="noStrike">
                          <a:solidFill>
                            <a:srgbClr val="000000"/>
                          </a:solidFill>
                          <a:effectLst/>
                          <a:latin typeface="Calibri" panose="020F0502020204030204" pitchFamily="34" charset="0"/>
                        </a:rPr>
                        <a:t>3</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a:solidFill>
                            <a:srgbClr val="000000"/>
                          </a:solidFill>
                          <a:effectLst/>
                          <a:latin typeface="Calibri" panose="020F0502020204030204" pitchFamily="34" charset="0"/>
                        </a:rPr>
                        <a:t>8</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a:solidFill>
                            <a:srgbClr val="000000"/>
                          </a:solidFill>
                          <a:effectLst/>
                          <a:latin typeface="Calibri" panose="020F0502020204030204" pitchFamily="34" charset="0"/>
                        </a:rPr>
                        <a:t>10</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1</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xmlns="" val="2824604674"/>
                  </a:ext>
                </a:extLst>
              </a:tr>
              <a:tr h="228600">
                <a:tc>
                  <a:txBody>
                    <a:bodyPr/>
                    <a:lstStyle/>
                    <a:p>
                      <a:pPr algn="l" fontAlgn="b"/>
                      <a:r>
                        <a:rPr lang="en-US" sz="2000" b="0" i="0" u="none" strike="noStrike" dirty="0">
                          <a:solidFill>
                            <a:srgbClr val="000000"/>
                          </a:solidFill>
                          <a:effectLst/>
                          <a:latin typeface="Calibri" panose="020F0502020204030204" pitchFamily="34" charset="0"/>
                        </a:rPr>
                        <a:t>Archiving Policy/Procedure</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ctr" fontAlgn="ctr"/>
                      <a:r>
                        <a:rPr lang="en-US" sz="2000" b="1" i="0" u="none" strike="noStrike">
                          <a:solidFill>
                            <a:srgbClr val="000000"/>
                          </a:solidFill>
                          <a:effectLst/>
                          <a:latin typeface="Calibri" panose="020F0502020204030204" pitchFamily="34" charset="0"/>
                        </a:rPr>
                        <a:t>34</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800" b="0" i="0" u="none" strike="noStrike">
                          <a:solidFill>
                            <a:srgbClr val="000000"/>
                          </a:solidFill>
                          <a:effectLst/>
                          <a:latin typeface="Calibri" panose="020F0502020204030204" pitchFamily="34" charset="0"/>
                        </a:rPr>
                        <a:t>1.55</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20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a:solidFill>
                            <a:srgbClr val="000000"/>
                          </a:solidFill>
                          <a:effectLst/>
                          <a:latin typeface="Calibri" panose="020F0502020204030204" pitchFamily="34" charset="0"/>
                        </a:rPr>
                        <a:t>9</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10</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1</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xmlns="" val="80137019"/>
                  </a:ext>
                </a:extLst>
              </a:tr>
              <a:tr h="228600">
                <a:tc>
                  <a:txBody>
                    <a:bodyPr/>
                    <a:lstStyle/>
                    <a:p>
                      <a:pPr algn="l" fontAlgn="b"/>
                      <a:r>
                        <a:rPr lang="en-US" sz="2000" b="0" i="0" u="none" strike="noStrike" dirty="0">
                          <a:solidFill>
                            <a:srgbClr val="000000"/>
                          </a:solidFill>
                          <a:effectLst/>
                          <a:latin typeface="Calibri" panose="020F0502020204030204" pitchFamily="34" charset="0"/>
                        </a:rPr>
                        <a:t>LiDAR data and related standards</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ctr" fontAlgn="ctr"/>
                      <a:r>
                        <a:rPr lang="en-US" sz="2000" b="1" i="0" u="none" strike="noStrike">
                          <a:solidFill>
                            <a:srgbClr val="000000"/>
                          </a:solidFill>
                          <a:effectLst/>
                          <a:latin typeface="Calibri" panose="020F0502020204030204" pitchFamily="34" charset="0"/>
                        </a:rPr>
                        <a:t>33</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800" b="0" i="0" u="none" strike="noStrike">
                          <a:solidFill>
                            <a:srgbClr val="000000"/>
                          </a:solidFill>
                          <a:effectLst/>
                          <a:latin typeface="Calibri" panose="020F0502020204030204" pitchFamily="34" charset="0"/>
                        </a:rPr>
                        <a:t>1.5</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2000" b="0" i="0" u="none" strike="noStrike">
                          <a:solidFill>
                            <a:srgbClr val="000000"/>
                          </a:solidFill>
                          <a:effectLst/>
                          <a:latin typeface="Calibri" panose="020F0502020204030204" pitchFamily="34" charset="0"/>
                        </a:rPr>
                        <a:t>1</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a:solidFill>
                            <a:srgbClr val="000000"/>
                          </a:solidFill>
                          <a:effectLst/>
                          <a:latin typeface="Calibri" panose="020F0502020204030204" pitchFamily="34" charset="0"/>
                        </a:rPr>
                        <a:t>12</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6</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3</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xmlns="" val="301436145"/>
                  </a:ext>
                </a:extLst>
              </a:tr>
              <a:tr h="228600">
                <a:tc>
                  <a:txBody>
                    <a:bodyPr/>
                    <a:lstStyle/>
                    <a:p>
                      <a:pPr algn="l" fontAlgn="b"/>
                      <a:r>
                        <a:rPr lang="en-US" sz="2000" b="0" i="0" u="none" strike="noStrike" dirty="0">
                          <a:solidFill>
                            <a:srgbClr val="000000"/>
                          </a:solidFill>
                          <a:effectLst/>
                          <a:latin typeface="Calibri" panose="020F0502020204030204" pitchFamily="34" charset="0"/>
                        </a:rPr>
                        <a:t>Geocoding Service (public)</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ctr" fontAlgn="ctr"/>
                      <a:r>
                        <a:rPr lang="en-US" sz="2000" b="1" i="0" u="none" strike="noStrike">
                          <a:solidFill>
                            <a:srgbClr val="000000"/>
                          </a:solidFill>
                          <a:effectLst/>
                          <a:latin typeface="Calibri" panose="020F0502020204030204" pitchFamily="34" charset="0"/>
                        </a:rPr>
                        <a:t>32</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800" b="0" i="0" u="none" strike="noStrike">
                          <a:solidFill>
                            <a:srgbClr val="000000"/>
                          </a:solidFill>
                          <a:effectLst/>
                          <a:latin typeface="Calibri" panose="020F0502020204030204" pitchFamily="34" charset="0"/>
                        </a:rPr>
                        <a:t>1.45</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2000" b="0" i="0" u="none" strike="noStrike">
                          <a:solidFill>
                            <a:srgbClr val="000000"/>
                          </a:solidFill>
                          <a:effectLst/>
                          <a:latin typeface="Calibri" panose="020F0502020204030204" pitchFamily="34" charset="0"/>
                        </a:rPr>
                        <a:t>0</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a:solidFill>
                            <a:srgbClr val="000000"/>
                          </a:solidFill>
                          <a:effectLst/>
                          <a:latin typeface="Calibri" panose="020F0502020204030204" pitchFamily="34" charset="0"/>
                        </a:rPr>
                        <a:t>11</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10</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1</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xmlns="" val="1725952447"/>
                  </a:ext>
                </a:extLst>
              </a:tr>
              <a:tr h="228600">
                <a:tc>
                  <a:txBody>
                    <a:bodyPr/>
                    <a:lstStyle/>
                    <a:p>
                      <a:pPr algn="l" fontAlgn="b"/>
                      <a:r>
                        <a:rPr lang="en-US" sz="2000" b="0" i="0" u="none" strike="noStrike" dirty="0">
                          <a:solidFill>
                            <a:srgbClr val="000000"/>
                          </a:solidFill>
                          <a:effectLst/>
                          <a:latin typeface="Calibri" panose="020F0502020204030204" pitchFamily="34" charset="0"/>
                        </a:rPr>
                        <a:t>Current Wetland/Hydro Data</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ctr" fontAlgn="ctr"/>
                      <a:r>
                        <a:rPr lang="en-US" sz="2000" b="1" i="0" u="none" strike="noStrike">
                          <a:solidFill>
                            <a:srgbClr val="000000"/>
                          </a:solidFill>
                          <a:effectLst/>
                          <a:latin typeface="Calibri" panose="020F0502020204030204" pitchFamily="34" charset="0"/>
                        </a:rPr>
                        <a:t>31</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800" b="0" i="0" u="none" strike="noStrike">
                          <a:solidFill>
                            <a:srgbClr val="000000"/>
                          </a:solidFill>
                          <a:effectLst/>
                          <a:latin typeface="Calibri" panose="020F0502020204030204" pitchFamily="34" charset="0"/>
                        </a:rPr>
                        <a:t>1.41</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20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a:solidFill>
                            <a:srgbClr val="000000"/>
                          </a:solidFill>
                          <a:effectLst/>
                          <a:latin typeface="Calibri" panose="020F0502020204030204" pitchFamily="34" charset="0"/>
                        </a:rPr>
                        <a:t>8</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9</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3</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xmlns="" val="711074586"/>
                  </a:ext>
                </a:extLst>
              </a:tr>
              <a:tr h="228600">
                <a:tc>
                  <a:txBody>
                    <a:bodyPr/>
                    <a:lstStyle/>
                    <a:p>
                      <a:pPr algn="l" fontAlgn="b"/>
                      <a:r>
                        <a:rPr lang="en-US" sz="2000" b="0" i="0" u="none" strike="noStrike" dirty="0">
                          <a:solidFill>
                            <a:srgbClr val="000000"/>
                          </a:solidFill>
                          <a:effectLst/>
                          <a:latin typeface="Calibri" panose="020F0502020204030204" pitchFamily="34" charset="0"/>
                        </a:rPr>
                        <a:t>Parks and Trails Data Standard</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ctr" fontAlgn="ctr"/>
                      <a:r>
                        <a:rPr lang="en-US" sz="2000" b="1" i="0" u="none" strike="noStrike">
                          <a:solidFill>
                            <a:srgbClr val="000000"/>
                          </a:solidFill>
                          <a:effectLst/>
                          <a:latin typeface="Calibri" panose="020F0502020204030204" pitchFamily="34" charset="0"/>
                        </a:rPr>
                        <a:t>26</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800" b="0" i="0" u="none" strike="noStrike">
                          <a:solidFill>
                            <a:srgbClr val="000000"/>
                          </a:solidFill>
                          <a:effectLst/>
                          <a:latin typeface="Calibri" panose="020F0502020204030204" pitchFamily="34" charset="0"/>
                        </a:rPr>
                        <a:t>1.18</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2000" b="0" i="0" u="none" strike="noStrike">
                          <a:solidFill>
                            <a:srgbClr val="000000"/>
                          </a:solidFill>
                          <a:effectLst/>
                          <a:latin typeface="Calibri" panose="020F0502020204030204" pitchFamily="34" charset="0"/>
                        </a:rPr>
                        <a:t>1</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a:solidFill>
                            <a:srgbClr val="000000"/>
                          </a:solidFill>
                          <a:effectLst/>
                          <a:latin typeface="Calibri" panose="020F0502020204030204" pitchFamily="34" charset="0"/>
                        </a:rPr>
                        <a:t>4</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15</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xmlns="" val="376071988"/>
                  </a:ext>
                </a:extLst>
              </a:tr>
              <a:tr h="228600">
                <a:tc>
                  <a:txBody>
                    <a:bodyPr/>
                    <a:lstStyle/>
                    <a:p>
                      <a:pPr algn="l" fontAlgn="b"/>
                      <a:r>
                        <a:rPr lang="en-US" sz="2000" b="0" i="0" u="none" strike="noStrike" dirty="0">
                          <a:solidFill>
                            <a:srgbClr val="000000"/>
                          </a:solidFill>
                          <a:effectLst/>
                          <a:latin typeface="Calibri" panose="020F0502020204030204" pitchFamily="34" charset="0"/>
                        </a:rPr>
                        <a:t>Real-Time Assess/Planning Tool</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ctr" fontAlgn="ctr"/>
                      <a:r>
                        <a:rPr lang="en-US" sz="2000" b="1" i="0" u="none" strike="noStrike">
                          <a:solidFill>
                            <a:srgbClr val="000000"/>
                          </a:solidFill>
                          <a:effectLst/>
                          <a:latin typeface="Calibri" panose="020F0502020204030204" pitchFamily="34" charset="0"/>
                        </a:rPr>
                        <a:t>18</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800" b="0" i="0" u="none" strike="noStrike">
                          <a:solidFill>
                            <a:srgbClr val="000000"/>
                          </a:solidFill>
                          <a:effectLst/>
                          <a:latin typeface="Calibri" panose="020F0502020204030204" pitchFamily="34" charset="0"/>
                        </a:rPr>
                        <a:t>0.82</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2000" b="0" i="0" u="none" strike="noStrike">
                          <a:solidFill>
                            <a:srgbClr val="000000"/>
                          </a:solidFill>
                          <a:effectLst/>
                          <a:latin typeface="Calibri" panose="020F0502020204030204" pitchFamily="34" charset="0"/>
                        </a:rPr>
                        <a:t>0</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a:solidFill>
                            <a:srgbClr val="000000"/>
                          </a:solidFill>
                          <a:effectLst/>
                          <a:latin typeface="Calibri" panose="020F0502020204030204" pitchFamily="34" charset="0"/>
                        </a:rPr>
                        <a:t>4</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10</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8</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xmlns="" val="742139182"/>
                  </a:ext>
                </a:extLst>
              </a:tr>
              <a:tr h="228600">
                <a:tc>
                  <a:txBody>
                    <a:bodyPr/>
                    <a:lstStyle/>
                    <a:p>
                      <a:pPr algn="l" fontAlgn="b"/>
                      <a:r>
                        <a:rPr lang="en-US" sz="2000" b="0" i="0" u="none" strike="noStrike" dirty="0">
                          <a:solidFill>
                            <a:srgbClr val="000000"/>
                          </a:solidFill>
                          <a:effectLst/>
                          <a:latin typeface="Calibri" panose="020F0502020204030204" pitchFamily="34" charset="0"/>
                        </a:rPr>
                        <a:t>Fall Leaf Color Infrared Imagery</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solidFill>
                  </a:tcPr>
                </a:tc>
                <a:tc>
                  <a:txBody>
                    <a:bodyPr/>
                    <a:lstStyle/>
                    <a:p>
                      <a:pPr algn="ctr" fontAlgn="ctr"/>
                      <a:r>
                        <a:rPr lang="en-US" sz="2000" b="1" i="0" u="none" strike="noStrike">
                          <a:solidFill>
                            <a:srgbClr val="000000"/>
                          </a:solidFill>
                          <a:effectLst/>
                          <a:latin typeface="Calibri" panose="020F0502020204030204" pitchFamily="34" charset="0"/>
                        </a:rPr>
                        <a:t>17</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1800" b="0" i="0" u="none" strike="noStrike">
                          <a:solidFill>
                            <a:srgbClr val="000000"/>
                          </a:solidFill>
                          <a:effectLst/>
                          <a:latin typeface="Calibri" panose="020F0502020204030204" pitchFamily="34" charset="0"/>
                        </a:rPr>
                        <a:t>0.77</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ctr"/>
                      <a:r>
                        <a:rPr lang="en-US" sz="2000" b="0" i="0" u="none" strike="noStrike">
                          <a:solidFill>
                            <a:srgbClr val="000000"/>
                          </a:solidFill>
                          <a:effectLst/>
                          <a:latin typeface="Calibri" panose="020F0502020204030204" pitchFamily="34" charset="0"/>
                        </a:rPr>
                        <a:t>1</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a:solidFill>
                            <a:srgbClr val="000000"/>
                          </a:solidFill>
                          <a:effectLst/>
                          <a:latin typeface="Calibri" panose="020F0502020204030204" pitchFamily="34" charset="0"/>
                        </a:rPr>
                        <a:t>10</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Calibri" panose="020F0502020204030204" pitchFamily="34" charset="0"/>
                        </a:rPr>
                        <a:t>9</a:t>
                      </a:r>
                    </a:p>
                  </a:txBody>
                  <a:tcPr marL="7620" marR="7620" marT="762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xmlns="" val="2907399295"/>
                  </a:ext>
                </a:extLst>
              </a:tr>
            </a:tbl>
          </a:graphicData>
        </a:graphic>
      </p:graphicFrame>
    </p:spTree>
    <p:extLst>
      <p:ext uri="{BB962C8B-B14F-4D97-AF65-F5344CB8AC3E}">
        <p14:creationId xmlns:p14="http://schemas.microsoft.com/office/powerpoint/2010/main" val="33318998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261" y="35743"/>
            <a:ext cx="10515600" cy="711798"/>
          </a:xfrm>
        </p:spPr>
        <p:txBody>
          <a:bodyPr/>
          <a:lstStyle/>
          <a:p>
            <a:r>
              <a:rPr lang="en-US" dirty="0"/>
              <a:t>Likelihood of Success</a:t>
            </a:r>
          </a:p>
        </p:txBody>
      </p:sp>
      <p:graphicFrame>
        <p:nvGraphicFramePr>
          <p:cNvPr id="5" name="Table 4"/>
          <p:cNvGraphicFramePr>
            <a:graphicFrameLocks noGrp="1"/>
          </p:cNvGraphicFramePr>
          <p:nvPr>
            <p:extLst/>
          </p:nvPr>
        </p:nvGraphicFramePr>
        <p:xfrm>
          <a:off x="301213" y="747541"/>
          <a:ext cx="11262361" cy="6047706"/>
        </p:xfrm>
        <a:graphic>
          <a:graphicData uri="http://schemas.openxmlformats.org/drawingml/2006/table">
            <a:tbl>
              <a:tblPr/>
              <a:tblGrid>
                <a:gridCol w="3312460">
                  <a:extLst>
                    <a:ext uri="{9D8B030D-6E8A-4147-A177-3AD203B41FA5}">
                      <a16:colId xmlns:a16="http://schemas.microsoft.com/office/drawing/2014/main" xmlns="" val="3700436440"/>
                    </a:ext>
                  </a:extLst>
                </a:gridCol>
                <a:gridCol w="720762">
                  <a:extLst>
                    <a:ext uri="{9D8B030D-6E8A-4147-A177-3AD203B41FA5}">
                      <a16:colId xmlns:a16="http://schemas.microsoft.com/office/drawing/2014/main" xmlns="" val="1417434860"/>
                    </a:ext>
                  </a:extLst>
                </a:gridCol>
                <a:gridCol w="559398">
                  <a:extLst>
                    <a:ext uri="{9D8B030D-6E8A-4147-A177-3AD203B41FA5}">
                      <a16:colId xmlns:a16="http://schemas.microsoft.com/office/drawing/2014/main" xmlns="" val="2379301065"/>
                    </a:ext>
                  </a:extLst>
                </a:gridCol>
                <a:gridCol w="753035">
                  <a:extLst>
                    <a:ext uri="{9D8B030D-6E8A-4147-A177-3AD203B41FA5}">
                      <a16:colId xmlns:a16="http://schemas.microsoft.com/office/drawing/2014/main" xmlns="" val="2308229798"/>
                    </a:ext>
                  </a:extLst>
                </a:gridCol>
                <a:gridCol w="639184">
                  <a:extLst>
                    <a:ext uri="{9D8B030D-6E8A-4147-A177-3AD203B41FA5}">
                      <a16:colId xmlns:a16="http://schemas.microsoft.com/office/drawing/2014/main" xmlns="" val="1912194959"/>
                    </a:ext>
                  </a:extLst>
                </a:gridCol>
                <a:gridCol w="505609">
                  <a:extLst>
                    <a:ext uri="{9D8B030D-6E8A-4147-A177-3AD203B41FA5}">
                      <a16:colId xmlns:a16="http://schemas.microsoft.com/office/drawing/2014/main" xmlns="" val="1369872182"/>
                    </a:ext>
                  </a:extLst>
                </a:gridCol>
                <a:gridCol w="677732">
                  <a:extLst>
                    <a:ext uri="{9D8B030D-6E8A-4147-A177-3AD203B41FA5}">
                      <a16:colId xmlns:a16="http://schemas.microsoft.com/office/drawing/2014/main" xmlns="" val="892235479"/>
                    </a:ext>
                  </a:extLst>
                </a:gridCol>
                <a:gridCol w="505609">
                  <a:extLst>
                    <a:ext uri="{9D8B030D-6E8A-4147-A177-3AD203B41FA5}">
                      <a16:colId xmlns:a16="http://schemas.microsoft.com/office/drawing/2014/main" xmlns="" val="2589320338"/>
                    </a:ext>
                  </a:extLst>
                </a:gridCol>
                <a:gridCol w="559398">
                  <a:extLst>
                    <a:ext uri="{9D8B030D-6E8A-4147-A177-3AD203B41FA5}">
                      <a16:colId xmlns:a16="http://schemas.microsoft.com/office/drawing/2014/main" xmlns="" val="2805940277"/>
                    </a:ext>
                  </a:extLst>
                </a:gridCol>
                <a:gridCol w="484094">
                  <a:extLst>
                    <a:ext uri="{9D8B030D-6E8A-4147-A177-3AD203B41FA5}">
                      <a16:colId xmlns:a16="http://schemas.microsoft.com/office/drawing/2014/main" xmlns="" val="910553243"/>
                    </a:ext>
                  </a:extLst>
                </a:gridCol>
                <a:gridCol w="537882">
                  <a:extLst>
                    <a:ext uri="{9D8B030D-6E8A-4147-A177-3AD203B41FA5}">
                      <a16:colId xmlns:a16="http://schemas.microsoft.com/office/drawing/2014/main" xmlns="" val="1199025963"/>
                    </a:ext>
                  </a:extLst>
                </a:gridCol>
                <a:gridCol w="1387737">
                  <a:extLst>
                    <a:ext uri="{9D8B030D-6E8A-4147-A177-3AD203B41FA5}">
                      <a16:colId xmlns:a16="http://schemas.microsoft.com/office/drawing/2014/main" xmlns="" val="2398408814"/>
                    </a:ext>
                  </a:extLst>
                </a:gridCol>
                <a:gridCol w="619461">
                  <a:extLst>
                    <a:ext uri="{9D8B030D-6E8A-4147-A177-3AD203B41FA5}">
                      <a16:colId xmlns:a16="http://schemas.microsoft.com/office/drawing/2014/main" xmlns="" val="3942274268"/>
                    </a:ext>
                  </a:extLst>
                </a:gridCol>
              </a:tblGrid>
              <a:tr h="613075">
                <a:tc>
                  <a:txBody>
                    <a:bodyPr/>
                    <a:lstStyle/>
                    <a:p>
                      <a:pPr algn="l" fontAlgn="b"/>
                      <a:r>
                        <a:rPr lang="en-US" sz="1800" b="1" i="0" u="none" strike="noStrike" dirty="0">
                          <a:solidFill>
                            <a:srgbClr val="000000"/>
                          </a:solidFill>
                          <a:effectLst/>
                          <a:latin typeface="Calibri" panose="020F0502020204030204" pitchFamily="34" charset="0"/>
                        </a:rPr>
                        <a:t>Project or Initiative Name</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800" b="1" i="0" u="none" strike="noStrike">
                          <a:solidFill>
                            <a:srgbClr val="000000"/>
                          </a:solidFill>
                          <a:effectLst/>
                          <a:latin typeface="Calibri" panose="020F0502020204030204" pitchFamily="34" charset="0"/>
                        </a:rPr>
                        <a:t>Priority Score</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800" b="1" i="0" u="none" strike="noStrike" dirty="0">
                          <a:solidFill>
                            <a:srgbClr val="000000"/>
                          </a:solidFill>
                          <a:effectLst/>
                          <a:latin typeface="Calibri" panose="020F0502020204030204" pitchFamily="34" charset="0"/>
                        </a:rPr>
                        <a:t>Value Score</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b"/>
                      <a:r>
                        <a:rPr lang="en-US" sz="1800" b="1" i="0" u="none" strike="noStrike">
                          <a:solidFill>
                            <a:srgbClr val="000000"/>
                          </a:solidFill>
                          <a:effectLst/>
                          <a:latin typeface="Calibri" panose="020F0502020204030204" pitchFamily="34" charset="0"/>
                        </a:rPr>
                        <a:t>Success Score</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c>
                  <a:txBody>
                    <a:bodyPr/>
                    <a:lstStyle/>
                    <a:p>
                      <a:pPr algn="ctr" fontAlgn="b"/>
                      <a:r>
                        <a:rPr lang="en-US" sz="1600" b="1" i="0" u="none" strike="noStrike">
                          <a:solidFill>
                            <a:srgbClr val="000000"/>
                          </a:solidFill>
                          <a:effectLst/>
                          <a:latin typeface="Calibri" panose="020F0502020204030204" pitchFamily="34" charset="0"/>
                        </a:rPr>
                        <a:t>Owner Exists</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fontAlgn="b"/>
                      <a:r>
                        <a:rPr lang="en-US" sz="1600" b="1" i="0" u="none" strike="noStrike">
                          <a:solidFill>
                            <a:srgbClr val="000000"/>
                          </a:solidFill>
                          <a:effectLst/>
                          <a:latin typeface="Calibri" panose="020F0502020204030204" pitchFamily="34" charset="0"/>
                        </a:rPr>
                        <a:t>Work Team Exists</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fontAlgn="b"/>
                      <a:r>
                        <a:rPr lang="en-US" sz="1600" b="1" i="0" u="none" strike="noStrike">
                          <a:solidFill>
                            <a:srgbClr val="000000"/>
                          </a:solidFill>
                          <a:effectLst/>
                          <a:latin typeface="Calibri" panose="020F0502020204030204" pitchFamily="34" charset="0"/>
                        </a:rPr>
                        <a:t>Active Champ Exists</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fontAlgn="b"/>
                      <a:r>
                        <a:rPr lang="en-US" sz="1600" b="1" i="0" u="none" strike="noStrike">
                          <a:solidFill>
                            <a:srgbClr val="000000"/>
                          </a:solidFill>
                          <a:effectLst/>
                          <a:latin typeface="Calibri" panose="020F0502020204030204" pitchFamily="34" charset="0"/>
                        </a:rPr>
                        <a:t>$$ Exists</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fontAlgn="b"/>
                      <a:r>
                        <a:rPr lang="en-US" sz="1600" b="1" i="0" u="none" strike="noStrike">
                          <a:solidFill>
                            <a:srgbClr val="000000"/>
                          </a:solidFill>
                          <a:effectLst/>
                          <a:latin typeface="Calibri" panose="020F0502020204030204" pitchFamily="34" charset="0"/>
                        </a:rPr>
                        <a:t>Est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fontAlgn="b"/>
                      <a:r>
                        <a:rPr lang="en-US" sz="1600" b="1" i="0" u="none" strike="noStrike">
                          <a:solidFill>
                            <a:srgbClr val="000000"/>
                          </a:solidFill>
                          <a:effectLst/>
                          <a:latin typeface="Calibri" panose="020F0502020204030204" pitchFamily="34" charset="0"/>
                        </a:rPr>
                        <a:t>Easy Score</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fontAlgn="b"/>
                      <a:r>
                        <a:rPr lang="en-US" sz="1600" b="1" i="0" u="none" strike="noStrike">
                          <a:solidFill>
                            <a:srgbClr val="000000"/>
                          </a:solidFill>
                          <a:effectLst/>
                          <a:latin typeface="Calibri" panose="020F0502020204030204" pitchFamily="34" charset="0"/>
                        </a:rPr>
                        <a:t>Effort</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fontAlgn="b"/>
                      <a:r>
                        <a:rPr lang="en-US" sz="1600" b="1" i="0" u="none" strike="noStrike">
                          <a:solidFill>
                            <a:srgbClr val="000000"/>
                          </a:solidFill>
                          <a:effectLst/>
                          <a:latin typeface="Calibri" panose="020F0502020204030204" pitchFamily="34" charset="0"/>
                        </a:rPr>
                        <a:t>Project Owner</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fontAlgn="b"/>
                      <a:r>
                        <a:rPr lang="en-US" sz="1600" b="1" i="0" u="none" strike="noStrike">
                          <a:solidFill>
                            <a:srgbClr val="000000"/>
                          </a:solidFill>
                          <a:effectLst/>
                          <a:latin typeface="Calibri" panose="020F0502020204030204" pitchFamily="34" charset="0"/>
                        </a:rPr>
                        <a:t>Champ</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extLst>
                  <a:ext uri="{0D108BD9-81ED-4DB2-BD59-A6C34878D82A}">
                    <a16:rowId xmlns:a16="http://schemas.microsoft.com/office/drawing/2014/main" xmlns="" val="2799890766"/>
                  </a:ext>
                </a:extLst>
              </a:tr>
              <a:tr h="216819">
                <a:tc>
                  <a:txBody>
                    <a:bodyPr/>
                    <a:lstStyle/>
                    <a:p>
                      <a:pPr algn="l" fontAlgn="b"/>
                      <a:r>
                        <a:rPr lang="en-US" sz="1800" b="0" i="0" u="none" strike="noStrike" dirty="0">
                          <a:solidFill>
                            <a:srgbClr val="000000"/>
                          </a:solidFill>
                          <a:effectLst/>
                          <a:latin typeface="Calibri" panose="020F0502020204030204" pitchFamily="34" charset="0"/>
                        </a:rPr>
                        <a:t>All Data Free and Open</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2000" b="0" i="0" u="none" strike="noStrike" dirty="0">
                          <a:solidFill>
                            <a:srgbClr val="000000"/>
                          </a:solidFill>
                          <a:effectLst/>
                          <a:latin typeface="Calibri" panose="020F0502020204030204" pitchFamily="34" charset="0"/>
                        </a:rPr>
                        <a:t>561</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800" b="1" i="0" u="none" strike="noStrike">
                          <a:solidFill>
                            <a:srgbClr val="000000"/>
                          </a:solidFill>
                          <a:effectLst/>
                          <a:latin typeface="Calibri" panose="020F0502020204030204" pitchFamily="34" charset="0"/>
                        </a:rPr>
                        <a:t>51</a:t>
                      </a:r>
                    </a:p>
                  </a:txBody>
                  <a:tcPr marL="7477" marR="7477" marT="747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800" b="1" i="0" u="none" strike="noStrike" dirty="0">
                          <a:solidFill>
                            <a:srgbClr val="000000"/>
                          </a:solidFill>
                          <a:effectLst/>
                          <a:latin typeface="Calibri" panose="020F0502020204030204" pitchFamily="34" charset="0"/>
                        </a:rPr>
                        <a:t>11</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800" b="0" i="0" u="none" strike="noStrike">
                          <a:solidFill>
                            <a:srgbClr val="000000"/>
                          </a:solidFill>
                          <a:effectLst/>
                          <a:latin typeface="Calibri" panose="020F0502020204030204" pitchFamily="34" charset="0"/>
                        </a:rPr>
                        <a:t>3</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$0</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600" b="0"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Med</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Len Kne</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Ross</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xmlns="" val="4166685590"/>
                  </a:ext>
                </a:extLst>
              </a:tr>
              <a:tr h="216819">
                <a:tc>
                  <a:txBody>
                    <a:bodyPr/>
                    <a:lstStyle/>
                    <a:p>
                      <a:pPr algn="l" fontAlgn="b"/>
                      <a:r>
                        <a:rPr lang="en-US" sz="1800" b="0" i="0" u="none" strike="noStrike" dirty="0">
                          <a:solidFill>
                            <a:srgbClr val="000000"/>
                          </a:solidFill>
                          <a:effectLst/>
                          <a:latin typeface="Calibri" panose="020F0502020204030204" pitchFamily="34" charset="0"/>
                        </a:rPr>
                        <a:t>Image Service - Sustain</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2000" b="0" i="0" u="none" strike="noStrike" dirty="0">
                          <a:solidFill>
                            <a:srgbClr val="000000"/>
                          </a:solidFill>
                          <a:effectLst/>
                          <a:latin typeface="Calibri" panose="020F0502020204030204" pitchFamily="34" charset="0"/>
                        </a:rPr>
                        <a:t>528</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800" b="1" i="0" u="none" strike="noStrike" dirty="0">
                          <a:solidFill>
                            <a:srgbClr val="000000"/>
                          </a:solidFill>
                          <a:effectLst/>
                          <a:latin typeface="Calibri" panose="020F0502020204030204" pitchFamily="34" charset="0"/>
                        </a:rPr>
                        <a:t>48</a:t>
                      </a:r>
                    </a:p>
                  </a:txBody>
                  <a:tcPr marL="7477" marR="7477" marT="747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800" b="1" i="0" u="none" strike="noStrike" dirty="0">
                          <a:solidFill>
                            <a:srgbClr val="000000"/>
                          </a:solidFill>
                          <a:effectLst/>
                          <a:latin typeface="Calibri" panose="020F0502020204030204" pitchFamily="34" charset="0"/>
                        </a:rPr>
                        <a:t>11</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800" b="0" i="0" u="none" strike="noStrike" dirty="0">
                          <a:solidFill>
                            <a:srgbClr val="000000"/>
                          </a:solidFill>
                          <a:effectLst/>
                          <a:latin typeface="Calibri" panose="020F0502020204030204" pitchFamily="34" charset="0"/>
                        </a:rPr>
                        <a:t>3</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dirty="0">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$0</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600" b="0"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Med</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Mike Dolbow</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Ross</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xmlns="" val="1926819192"/>
                  </a:ext>
                </a:extLst>
              </a:tr>
              <a:tr h="216819">
                <a:tc>
                  <a:txBody>
                    <a:bodyPr/>
                    <a:lstStyle/>
                    <a:p>
                      <a:pPr algn="l" fontAlgn="b"/>
                      <a:r>
                        <a:rPr lang="en-US" sz="1800" b="0" i="0" u="none" strike="noStrike">
                          <a:solidFill>
                            <a:srgbClr val="000000"/>
                          </a:solidFill>
                          <a:effectLst/>
                          <a:latin typeface="Calibri" panose="020F0502020204030204" pitchFamily="34" charset="0"/>
                        </a:rPr>
                        <a:t>Address Points Data</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2000" b="0" i="0" u="none" strike="noStrike">
                          <a:solidFill>
                            <a:srgbClr val="000000"/>
                          </a:solidFill>
                          <a:effectLst/>
                          <a:latin typeface="Calibri" panose="020F0502020204030204" pitchFamily="34" charset="0"/>
                        </a:rPr>
                        <a:t>430</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800" b="1" i="0" u="none" strike="noStrike" dirty="0">
                          <a:solidFill>
                            <a:srgbClr val="000000"/>
                          </a:solidFill>
                          <a:effectLst/>
                          <a:latin typeface="Calibri" panose="020F0502020204030204" pitchFamily="34" charset="0"/>
                        </a:rPr>
                        <a:t>43</a:t>
                      </a:r>
                    </a:p>
                  </a:txBody>
                  <a:tcPr marL="7477" marR="7477" marT="747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800" b="1" i="0" u="none" strike="noStrike" dirty="0">
                          <a:solidFill>
                            <a:srgbClr val="000000"/>
                          </a:solidFill>
                          <a:effectLst/>
                          <a:latin typeface="Calibri" panose="020F0502020204030204" pitchFamily="34" charset="0"/>
                        </a:rPr>
                        <a:t>10</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800" b="0" i="0" u="none" strike="noStrike" dirty="0">
                          <a:solidFill>
                            <a:srgbClr val="000000"/>
                          </a:solidFill>
                          <a:effectLst/>
                          <a:latin typeface="Calibri" panose="020F0502020204030204" pitchFamily="34" charset="0"/>
                        </a:rPr>
                        <a:t>3</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dirty="0">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dirty="0">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dirty="0">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$0</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600" b="0" i="0" u="none" strike="noStrike">
                          <a:solidFill>
                            <a:srgbClr val="000000"/>
                          </a:solidFill>
                          <a:effectLst/>
                          <a:latin typeface="Calibri" panose="020F0502020204030204" pitchFamily="34" charset="0"/>
                        </a:rPr>
                        <a:t>1</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High</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Adam Iten</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Ross</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xmlns="" val="3080654214"/>
                  </a:ext>
                </a:extLst>
              </a:tr>
              <a:tr h="216819">
                <a:tc>
                  <a:txBody>
                    <a:bodyPr/>
                    <a:lstStyle/>
                    <a:p>
                      <a:pPr algn="l" fontAlgn="b"/>
                      <a:r>
                        <a:rPr lang="en-US" sz="1800" b="0" i="0" u="none" strike="noStrike">
                          <a:solidFill>
                            <a:srgbClr val="000000"/>
                          </a:solidFill>
                          <a:effectLst/>
                          <a:latin typeface="Calibri" panose="020F0502020204030204" pitchFamily="34" charset="0"/>
                        </a:rPr>
                        <a:t>Street Centerline Data</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2000" b="0" i="0" u="none" strike="noStrike">
                          <a:solidFill>
                            <a:srgbClr val="000000"/>
                          </a:solidFill>
                          <a:effectLst/>
                          <a:latin typeface="Calibri" panose="020F0502020204030204" pitchFamily="34" charset="0"/>
                        </a:rPr>
                        <a:t>390</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800" b="1" i="0" u="none" strike="noStrike">
                          <a:solidFill>
                            <a:srgbClr val="000000"/>
                          </a:solidFill>
                          <a:effectLst/>
                          <a:latin typeface="Calibri" panose="020F0502020204030204" pitchFamily="34" charset="0"/>
                        </a:rPr>
                        <a:t>39</a:t>
                      </a:r>
                    </a:p>
                  </a:txBody>
                  <a:tcPr marL="7477" marR="7477" marT="747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800" b="1" i="0" u="none" strike="noStrike">
                          <a:solidFill>
                            <a:srgbClr val="000000"/>
                          </a:solidFill>
                          <a:effectLst/>
                          <a:latin typeface="Calibri" panose="020F0502020204030204" pitchFamily="34" charset="0"/>
                        </a:rPr>
                        <a:t>10</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800" b="0" i="0" u="none" strike="noStrike" dirty="0">
                          <a:solidFill>
                            <a:srgbClr val="000000"/>
                          </a:solidFill>
                          <a:effectLst/>
                          <a:latin typeface="Calibri" panose="020F0502020204030204" pitchFamily="34" charset="0"/>
                        </a:rPr>
                        <a:t>3</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dirty="0">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dirty="0">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dirty="0">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dirty="0">
                          <a:solidFill>
                            <a:srgbClr val="000000"/>
                          </a:solidFill>
                          <a:effectLst/>
                          <a:latin typeface="Calibri" panose="020F0502020204030204" pitchFamily="34" charset="0"/>
                        </a:rPr>
                        <a:t>$0</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600" b="0" i="0" u="none" strike="noStrike">
                          <a:solidFill>
                            <a:srgbClr val="000000"/>
                          </a:solidFill>
                          <a:effectLst/>
                          <a:latin typeface="Calibri" panose="020F0502020204030204" pitchFamily="34" charset="0"/>
                        </a:rPr>
                        <a:t>1</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High</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Adam Iten</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Ross</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xmlns="" val="1665045302"/>
                  </a:ext>
                </a:extLst>
              </a:tr>
              <a:tr h="216819">
                <a:tc>
                  <a:txBody>
                    <a:bodyPr/>
                    <a:lstStyle/>
                    <a:p>
                      <a:pPr algn="l" fontAlgn="b"/>
                      <a:r>
                        <a:rPr lang="en-US" sz="1800" b="0" i="0" u="none" strike="noStrike">
                          <a:solidFill>
                            <a:srgbClr val="000000"/>
                          </a:solidFill>
                          <a:effectLst/>
                          <a:latin typeface="Calibri" panose="020F0502020204030204" pitchFamily="34" charset="0"/>
                        </a:rPr>
                        <a:t>Image Service Enhancements</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2000" b="0" i="0" u="none" strike="noStrike">
                          <a:solidFill>
                            <a:srgbClr val="000000"/>
                          </a:solidFill>
                          <a:effectLst/>
                          <a:latin typeface="Calibri" panose="020F0502020204030204" pitchFamily="34" charset="0"/>
                        </a:rPr>
                        <a:t>385</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800" b="1" i="0" u="none" strike="noStrike">
                          <a:solidFill>
                            <a:srgbClr val="000000"/>
                          </a:solidFill>
                          <a:effectLst/>
                          <a:latin typeface="Calibri" panose="020F0502020204030204" pitchFamily="34" charset="0"/>
                        </a:rPr>
                        <a:t>35</a:t>
                      </a:r>
                    </a:p>
                  </a:txBody>
                  <a:tcPr marL="7477" marR="7477" marT="747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800" b="1" i="0" u="none" strike="noStrike">
                          <a:solidFill>
                            <a:srgbClr val="000000"/>
                          </a:solidFill>
                          <a:effectLst/>
                          <a:latin typeface="Calibri" panose="020F0502020204030204" pitchFamily="34" charset="0"/>
                        </a:rPr>
                        <a:t>11</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800" b="0" i="0" u="none" strike="noStrike">
                          <a:solidFill>
                            <a:srgbClr val="000000"/>
                          </a:solidFill>
                          <a:effectLst/>
                          <a:latin typeface="Calibri" panose="020F0502020204030204" pitchFamily="34" charset="0"/>
                        </a:rPr>
                        <a:t>3</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dirty="0">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dirty="0">
                          <a:solidFill>
                            <a:srgbClr val="000000"/>
                          </a:solidFill>
                          <a:effectLst/>
                          <a:latin typeface="Calibri" panose="020F0502020204030204" pitchFamily="34" charset="0"/>
                        </a:rPr>
                        <a:t>$0</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dirty="0">
                          <a:solidFill>
                            <a:srgbClr val="000000"/>
                          </a:solidFill>
                          <a:effectLst/>
                          <a:latin typeface="Calibri" panose="020F0502020204030204" pitchFamily="34" charset="0"/>
                        </a:rPr>
                        <a:t>Med</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Mike Dolbow</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Ross</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xmlns="" val="2912009923"/>
                  </a:ext>
                </a:extLst>
              </a:tr>
              <a:tr h="216819">
                <a:tc>
                  <a:txBody>
                    <a:bodyPr/>
                    <a:lstStyle/>
                    <a:p>
                      <a:pPr algn="l" fontAlgn="b"/>
                      <a:r>
                        <a:rPr lang="en-US" sz="1800" b="0" i="0" u="none" strike="noStrike">
                          <a:solidFill>
                            <a:srgbClr val="000000"/>
                          </a:solidFill>
                          <a:effectLst/>
                          <a:latin typeface="Calibri" panose="020F0502020204030204" pitchFamily="34" charset="0"/>
                        </a:rPr>
                        <a:t>Archiving Policy/Procedure</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2000" b="0" i="0" u="none" strike="noStrike">
                          <a:solidFill>
                            <a:srgbClr val="000000"/>
                          </a:solidFill>
                          <a:effectLst/>
                          <a:latin typeface="Calibri" panose="020F0502020204030204" pitchFamily="34" charset="0"/>
                        </a:rPr>
                        <a:t>374</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800" b="1" i="0" u="none" strike="noStrike">
                          <a:solidFill>
                            <a:srgbClr val="000000"/>
                          </a:solidFill>
                          <a:effectLst/>
                          <a:latin typeface="Calibri" panose="020F0502020204030204" pitchFamily="34" charset="0"/>
                        </a:rPr>
                        <a:t>34</a:t>
                      </a:r>
                    </a:p>
                  </a:txBody>
                  <a:tcPr marL="7477" marR="7477" marT="747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800" b="1" i="0" u="none" strike="noStrike">
                          <a:solidFill>
                            <a:srgbClr val="000000"/>
                          </a:solidFill>
                          <a:effectLst/>
                          <a:latin typeface="Calibri" panose="020F0502020204030204" pitchFamily="34" charset="0"/>
                        </a:rPr>
                        <a:t>11</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800" b="0" i="0" u="none" strike="noStrike">
                          <a:solidFill>
                            <a:srgbClr val="000000"/>
                          </a:solidFill>
                          <a:effectLst/>
                          <a:latin typeface="Calibri" panose="020F0502020204030204" pitchFamily="34" charset="0"/>
                        </a:rPr>
                        <a:t>3</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dirty="0">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dirty="0">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$0</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dirty="0">
                          <a:solidFill>
                            <a:srgbClr val="000000"/>
                          </a:solidFill>
                          <a:effectLst/>
                          <a:latin typeface="Calibri" panose="020F0502020204030204" pitchFamily="34" charset="0"/>
                        </a:rPr>
                        <a:t>Med</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dirty="0">
                          <a:solidFill>
                            <a:srgbClr val="000000"/>
                          </a:solidFill>
                          <a:effectLst/>
                          <a:latin typeface="Calibri" panose="020F0502020204030204" pitchFamily="34" charset="0"/>
                        </a:rPr>
                        <a:t>Ryan </a:t>
                      </a:r>
                      <a:r>
                        <a:rPr lang="en-US" sz="1600" b="0" i="0" u="none" strike="noStrike" dirty="0" err="1">
                          <a:solidFill>
                            <a:srgbClr val="000000"/>
                          </a:solidFill>
                          <a:effectLst/>
                          <a:latin typeface="Calibri" panose="020F0502020204030204" pitchFamily="34" charset="0"/>
                        </a:rPr>
                        <a:t>Matke</a:t>
                      </a:r>
                      <a:endParaRPr lang="en-US" sz="1600" b="0" i="0" u="none" strike="noStrike" dirty="0">
                        <a:solidFill>
                          <a:srgbClr val="000000"/>
                        </a:solidFill>
                        <a:effectLst/>
                        <a:latin typeface="Calibri" panose="020F0502020204030204" pitchFamily="34" charset="0"/>
                      </a:endParaRP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many</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xmlns="" val="2264801131"/>
                  </a:ext>
                </a:extLst>
              </a:tr>
              <a:tr h="216819">
                <a:tc>
                  <a:txBody>
                    <a:bodyPr/>
                    <a:lstStyle/>
                    <a:p>
                      <a:pPr algn="l" fontAlgn="b"/>
                      <a:r>
                        <a:rPr lang="en-US" sz="1800" b="0" i="0" u="none" strike="noStrike">
                          <a:solidFill>
                            <a:srgbClr val="000000"/>
                          </a:solidFill>
                          <a:effectLst/>
                          <a:latin typeface="Calibri" panose="020F0502020204030204" pitchFamily="34" charset="0"/>
                        </a:rPr>
                        <a:t>Parcel Data</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2000" b="0" i="0" u="none" strike="noStrike">
                          <a:solidFill>
                            <a:srgbClr val="000000"/>
                          </a:solidFill>
                          <a:effectLst/>
                          <a:latin typeface="Calibri" panose="020F0502020204030204" pitchFamily="34" charset="0"/>
                        </a:rPr>
                        <a:t>352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800" b="1" i="0" u="none" strike="noStrike">
                          <a:solidFill>
                            <a:srgbClr val="000000"/>
                          </a:solidFill>
                          <a:effectLst/>
                          <a:latin typeface="Calibri" panose="020F0502020204030204" pitchFamily="34" charset="0"/>
                        </a:rPr>
                        <a:t>44</a:t>
                      </a:r>
                    </a:p>
                  </a:txBody>
                  <a:tcPr marL="7477" marR="7477" marT="747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800" b="1" i="0" u="none" strike="noStrike">
                          <a:solidFill>
                            <a:srgbClr val="000000"/>
                          </a:solidFill>
                          <a:effectLst/>
                          <a:latin typeface="Calibri" panose="020F0502020204030204" pitchFamily="34" charset="0"/>
                        </a:rPr>
                        <a:t>8</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800" b="0" i="0" u="none" strike="noStrike">
                          <a:solidFill>
                            <a:srgbClr val="000000"/>
                          </a:solidFill>
                          <a:effectLst/>
                          <a:latin typeface="Calibri" panose="020F0502020204030204" pitchFamily="34" charset="0"/>
                        </a:rPr>
                        <a:t>3</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800" b="0" i="0" u="none" strike="noStrike" dirty="0">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dirty="0">
                          <a:solidFill>
                            <a:srgbClr val="000000"/>
                          </a:solidFill>
                          <a:effectLst/>
                          <a:latin typeface="Calibri" panose="020F0502020204030204" pitchFamily="34" charset="0"/>
                        </a:rPr>
                        <a:t>$0</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600" b="0" i="0" u="none" strike="noStrike">
                          <a:solidFill>
                            <a:srgbClr val="000000"/>
                          </a:solidFill>
                          <a:effectLst/>
                          <a:latin typeface="Calibri" panose="020F0502020204030204" pitchFamily="34" charset="0"/>
                        </a:rPr>
                        <a:t>1</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dirty="0">
                          <a:solidFill>
                            <a:srgbClr val="000000"/>
                          </a:solidFill>
                          <a:effectLst/>
                          <a:latin typeface="Calibri" panose="020F0502020204030204" pitchFamily="34" charset="0"/>
                        </a:rPr>
                        <a:t>High</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dirty="0">
                          <a:solidFill>
                            <a:srgbClr val="000000"/>
                          </a:solidFill>
                          <a:effectLst/>
                          <a:latin typeface="Calibri" panose="020F0502020204030204" pitchFamily="34" charset="0"/>
                        </a:rPr>
                        <a:t>George Meyer</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xmlns="" val="516731158"/>
                  </a:ext>
                </a:extLst>
              </a:tr>
              <a:tr h="216819">
                <a:tc>
                  <a:txBody>
                    <a:bodyPr/>
                    <a:lstStyle/>
                    <a:p>
                      <a:pPr algn="l" fontAlgn="b"/>
                      <a:r>
                        <a:rPr lang="en-US" sz="1800" b="0" i="0" u="none" strike="noStrike">
                          <a:solidFill>
                            <a:srgbClr val="000000"/>
                          </a:solidFill>
                          <a:effectLst/>
                          <a:latin typeface="Calibri" panose="020F0502020204030204" pitchFamily="34" charset="0"/>
                        </a:rPr>
                        <a:t>Image Service - Dozens of Years</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2000" b="0" i="0" u="none" strike="noStrike">
                          <a:solidFill>
                            <a:srgbClr val="000000"/>
                          </a:solidFill>
                          <a:effectLst/>
                          <a:latin typeface="Calibri" panose="020F0502020204030204" pitchFamily="34" charset="0"/>
                        </a:rPr>
                        <a:t>351</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800" b="1" i="0" u="none" strike="noStrike">
                          <a:solidFill>
                            <a:srgbClr val="000000"/>
                          </a:solidFill>
                          <a:effectLst/>
                          <a:latin typeface="Calibri" panose="020F0502020204030204" pitchFamily="34" charset="0"/>
                        </a:rPr>
                        <a:t>39</a:t>
                      </a:r>
                    </a:p>
                  </a:txBody>
                  <a:tcPr marL="7477" marR="7477" marT="747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800" b="1" i="0" u="none" strike="noStrike">
                          <a:solidFill>
                            <a:srgbClr val="000000"/>
                          </a:solidFill>
                          <a:effectLst/>
                          <a:latin typeface="Calibri" panose="020F0502020204030204" pitchFamily="34" charset="0"/>
                        </a:rPr>
                        <a:t>9</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800" b="0" i="0" u="none" strike="noStrike">
                          <a:solidFill>
                            <a:srgbClr val="000000"/>
                          </a:solidFill>
                          <a:effectLst/>
                          <a:latin typeface="Calibri" panose="020F0502020204030204" pitchFamily="34" charset="0"/>
                        </a:rPr>
                        <a:t>3</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800" b="0" i="0" u="none" strike="noStrike" dirty="0">
                          <a:solidFill>
                            <a:srgbClr val="000000"/>
                          </a:solidFill>
                          <a:effectLst/>
                          <a:latin typeface="Calibri" panose="020F0502020204030204" pitchFamily="34" charset="0"/>
                        </a:rPr>
                        <a:t>some</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600" b="0"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dirty="0">
                          <a:solidFill>
                            <a:srgbClr val="000000"/>
                          </a:solidFill>
                          <a:effectLst/>
                          <a:latin typeface="Calibri" panose="020F0502020204030204" pitchFamily="34" charset="0"/>
                        </a:rPr>
                        <a:t>Med</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dirty="0">
                          <a:solidFill>
                            <a:srgbClr val="000000"/>
                          </a:solidFill>
                          <a:effectLst/>
                          <a:latin typeface="Calibri" panose="020F0502020204030204" pitchFamily="34" charset="0"/>
                        </a:rPr>
                        <a:t>Mike Dolbow</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Ross</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xmlns="" val="2807709645"/>
                  </a:ext>
                </a:extLst>
              </a:tr>
              <a:tr h="216819">
                <a:tc>
                  <a:txBody>
                    <a:bodyPr/>
                    <a:lstStyle/>
                    <a:p>
                      <a:pPr algn="l" fontAlgn="b"/>
                      <a:r>
                        <a:rPr lang="pt-BR" sz="1800" b="0" i="0" u="none" strike="noStrike">
                          <a:solidFill>
                            <a:srgbClr val="000000"/>
                          </a:solidFill>
                          <a:effectLst/>
                          <a:latin typeface="Calibri" panose="020F0502020204030204" pitchFamily="34" charset="0"/>
                        </a:rPr>
                        <a:t>EM Damage Assess Data Standard</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2000" b="0" i="0" u="none" strike="noStrike">
                          <a:solidFill>
                            <a:srgbClr val="000000"/>
                          </a:solidFill>
                          <a:effectLst/>
                          <a:latin typeface="Calibri" panose="020F0502020204030204" pitchFamily="34" charset="0"/>
                        </a:rPr>
                        <a:t>324</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800" b="1" i="0" u="none" strike="noStrike">
                          <a:solidFill>
                            <a:srgbClr val="000000"/>
                          </a:solidFill>
                          <a:effectLst/>
                          <a:latin typeface="Calibri" panose="020F0502020204030204" pitchFamily="34" charset="0"/>
                        </a:rPr>
                        <a:t>36</a:t>
                      </a:r>
                    </a:p>
                  </a:txBody>
                  <a:tcPr marL="7477" marR="7477" marT="747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800" b="1" i="0" u="none" strike="noStrike">
                          <a:solidFill>
                            <a:srgbClr val="000000"/>
                          </a:solidFill>
                          <a:effectLst/>
                          <a:latin typeface="Calibri" panose="020F0502020204030204" pitchFamily="34" charset="0"/>
                        </a:rPr>
                        <a:t>9</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800" b="0" i="0" u="none" strike="noStrike">
                          <a:solidFill>
                            <a:srgbClr val="000000"/>
                          </a:solidFill>
                          <a:effectLst/>
                          <a:latin typeface="Calibri" panose="020F0502020204030204" pitchFamily="34" charset="0"/>
                        </a:rPr>
                        <a:t>3</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800" b="0"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dirty="0">
                          <a:solidFill>
                            <a:srgbClr val="000000"/>
                          </a:solidFill>
                          <a:effectLst/>
                          <a:latin typeface="Calibri" panose="020F0502020204030204" pitchFamily="34" charset="0"/>
                        </a:rPr>
                        <a:t>$0</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Med</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200" b="0" i="0" u="none" strike="noStrike" dirty="0">
                          <a:solidFill>
                            <a:srgbClr val="000000"/>
                          </a:solidFill>
                          <a:effectLst/>
                          <a:latin typeface="Calibri" panose="020F0502020204030204" pitchFamily="34" charset="0"/>
                        </a:rPr>
                        <a:t>Anderson/Richter</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xmlns="" val="741913577"/>
                  </a:ext>
                </a:extLst>
              </a:tr>
              <a:tr h="216819">
                <a:tc>
                  <a:txBody>
                    <a:bodyPr/>
                    <a:lstStyle/>
                    <a:p>
                      <a:pPr algn="l" fontAlgn="b"/>
                      <a:r>
                        <a:rPr lang="en-US" sz="1800" b="0" i="0" u="none" strike="noStrike">
                          <a:solidFill>
                            <a:srgbClr val="000000"/>
                          </a:solidFill>
                          <a:effectLst/>
                          <a:latin typeface="Calibri" panose="020F0502020204030204" pitchFamily="34" charset="0"/>
                        </a:rPr>
                        <a:t>LiDAR data and related standards</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2000" b="0" i="0" u="none" strike="noStrike">
                          <a:solidFill>
                            <a:srgbClr val="000000"/>
                          </a:solidFill>
                          <a:effectLst/>
                          <a:latin typeface="Calibri" panose="020F0502020204030204" pitchFamily="34" charset="0"/>
                        </a:rPr>
                        <a:t>297</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800" b="1" i="0" u="none" strike="noStrike">
                          <a:solidFill>
                            <a:srgbClr val="000000"/>
                          </a:solidFill>
                          <a:effectLst/>
                          <a:latin typeface="Calibri" panose="020F0502020204030204" pitchFamily="34" charset="0"/>
                        </a:rPr>
                        <a:t>33</a:t>
                      </a:r>
                    </a:p>
                  </a:txBody>
                  <a:tcPr marL="7477" marR="7477" marT="747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800" b="1" i="0" u="none" strike="noStrike">
                          <a:solidFill>
                            <a:srgbClr val="000000"/>
                          </a:solidFill>
                          <a:effectLst/>
                          <a:latin typeface="Calibri" panose="020F0502020204030204" pitchFamily="34" charset="0"/>
                        </a:rPr>
                        <a:t>9</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800" b="0" i="0" u="none" strike="noStrike">
                          <a:solidFill>
                            <a:srgbClr val="000000"/>
                          </a:solidFill>
                          <a:effectLst/>
                          <a:latin typeface="Calibri" panose="020F0502020204030204" pitchFamily="34" charset="0"/>
                        </a:rPr>
                        <a:t>3</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800" b="0"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$0</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Med</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dirty="0">
                          <a:solidFill>
                            <a:srgbClr val="000000"/>
                          </a:solidFill>
                          <a:effectLst/>
                          <a:latin typeface="Calibri" panose="020F0502020204030204" pitchFamily="34" charset="0"/>
                        </a:rPr>
                        <a:t>Gerry Sjerven</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xmlns="" val="3356530283"/>
                  </a:ext>
                </a:extLst>
              </a:tr>
              <a:tr h="224296">
                <a:tc>
                  <a:txBody>
                    <a:bodyPr/>
                    <a:lstStyle/>
                    <a:p>
                      <a:pPr algn="l" fontAlgn="b"/>
                      <a:r>
                        <a:rPr lang="en-US" sz="1800" b="0" i="0" u="none" strike="noStrike">
                          <a:solidFill>
                            <a:srgbClr val="000000"/>
                          </a:solidFill>
                          <a:effectLst/>
                          <a:latin typeface="Calibri" panose="020F0502020204030204" pitchFamily="34" charset="0"/>
                        </a:rPr>
                        <a:t>Basemap Services</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2000" b="0" i="0" u="none" strike="noStrike">
                          <a:solidFill>
                            <a:srgbClr val="000000"/>
                          </a:solidFill>
                          <a:effectLst/>
                          <a:latin typeface="Calibri" panose="020F0502020204030204" pitchFamily="34" charset="0"/>
                        </a:rPr>
                        <a:t>288</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800" b="1" i="0" u="none" strike="noStrike">
                          <a:solidFill>
                            <a:srgbClr val="000000"/>
                          </a:solidFill>
                          <a:effectLst/>
                          <a:latin typeface="Calibri" panose="020F0502020204030204" pitchFamily="34" charset="0"/>
                        </a:rPr>
                        <a:t>36</a:t>
                      </a:r>
                    </a:p>
                  </a:txBody>
                  <a:tcPr marL="7477" marR="7477" marT="747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800" b="1" i="0" u="none" strike="noStrike">
                          <a:solidFill>
                            <a:srgbClr val="000000"/>
                          </a:solidFill>
                          <a:effectLst/>
                          <a:latin typeface="Calibri" panose="020F0502020204030204" pitchFamily="34" charset="0"/>
                        </a:rPr>
                        <a:t>8</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800" b="0" i="0" u="none" strike="noStrike">
                          <a:solidFill>
                            <a:srgbClr val="000000"/>
                          </a:solidFill>
                          <a:effectLst/>
                          <a:latin typeface="Calibri" panose="020F0502020204030204" pitchFamily="34" charset="0"/>
                        </a:rPr>
                        <a:t>3</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800" b="0" i="0" u="none" strike="noStrike">
                          <a:solidFill>
                            <a:srgbClr val="000000"/>
                          </a:solidFill>
                          <a:effectLst/>
                          <a:latin typeface="Calibri" panose="020F0502020204030204" pitchFamily="34" charset="0"/>
                        </a:rPr>
                        <a:t>some</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600" b="0" i="0" u="none" strike="noStrike">
                          <a:solidFill>
                            <a:srgbClr val="000000"/>
                          </a:solidFill>
                          <a:effectLst/>
                          <a:latin typeface="Calibri" panose="020F0502020204030204" pitchFamily="34" charset="0"/>
                        </a:rPr>
                        <a:t>1</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dirty="0">
                          <a:solidFill>
                            <a:srgbClr val="000000"/>
                          </a:solidFill>
                          <a:effectLst/>
                          <a:latin typeface="Calibri" panose="020F0502020204030204" pitchFamily="34" charset="0"/>
                        </a:rPr>
                        <a:t>High</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dirty="0">
                          <a:solidFill>
                            <a:srgbClr val="000000"/>
                          </a:solidFill>
                          <a:effectLst/>
                          <a:latin typeface="Calibri" panose="020F0502020204030204" pitchFamily="34" charset="0"/>
                        </a:rPr>
                        <a:t>Sonia Dickerson</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Ross</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xmlns="" val="2481774740"/>
                  </a:ext>
                </a:extLst>
              </a:tr>
              <a:tr h="224296">
                <a:tc>
                  <a:txBody>
                    <a:bodyPr/>
                    <a:lstStyle/>
                    <a:p>
                      <a:pPr algn="l" fontAlgn="b"/>
                      <a:r>
                        <a:rPr lang="en-US" sz="1800" b="0" i="0" u="none" strike="noStrike">
                          <a:solidFill>
                            <a:srgbClr val="000000"/>
                          </a:solidFill>
                          <a:effectLst/>
                          <a:latin typeface="Calibri" panose="020F0502020204030204" pitchFamily="34" charset="0"/>
                        </a:rPr>
                        <a:t>Parks and Trails Data Standard</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2000" b="0" i="0" u="none" strike="noStrike">
                          <a:solidFill>
                            <a:srgbClr val="000000"/>
                          </a:solidFill>
                          <a:effectLst/>
                          <a:latin typeface="Calibri" panose="020F0502020204030204" pitchFamily="34" charset="0"/>
                        </a:rPr>
                        <a:t>260</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800" b="1" i="0" u="none" strike="noStrike">
                          <a:solidFill>
                            <a:srgbClr val="000000"/>
                          </a:solidFill>
                          <a:effectLst/>
                          <a:latin typeface="Calibri" panose="020F0502020204030204" pitchFamily="34" charset="0"/>
                        </a:rPr>
                        <a:t>26</a:t>
                      </a:r>
                    </a:p>
                  </a:txBody>
                  <a:tcPr marL="7477" marR="7477" marT="747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800" b="1" i="0" u="none" strike="noStrike">
                          <a:solidFill>
                            <a:srgbClr val="000000"/>
                          </a:solidFill>
                          <a:effectLst/>
                          <a:latin typeface="Calibri" panose="020F0502020204030204" pitchFamily="34" charset="0"/>
                        </a:rPr>
                        <a:t>10</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800" b="0" i="0" u="none" strike="noStrike">
                          <a:solidFill>
                            <a:srgbClr val="000000"/>
                          </a:solidFill>
                          <a:effectLst/>
                          <a:latin typeface="Calibri" panose="020F0502020204030204" pitchFamily="34" charset="0"/>
                        </a:rPr>
                        <a:t>3</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$0</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600" b="0" i="0" u="none" strike="noStrike">
                          <a:solidFill>
                            <a:srgbClr val="000000"/>
                          </a:solidFill>
                          <a:effectLst/>
                          <a:latin typeface="Calibri" panose="020F0502020204030204" pitchFamily="34" charset="0"/>
                        </a:rPr>
                        <a:t>1</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dirty="0">
                          <a:solidFill>
                            <a:srgbClr val="000000"/>
                          </a:solidFill>
                          <a:effectLst/>
                          <a:latin typeface="Calibri" panose="020F0502020204030204" pitchFamily="34" charset="0"/>
                        </a:rPr>
                        <a:t>High</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dirty="0">
                          <a:solidFill>
                            <a:srgbClr val="000000"/>
                          </a:solidFill>
                          <a:effectLst/>
                          <a:latin typeface="Calibri" panose="020F0502020204030204" pitchFamily="34" charset="0"/>
                        </a:rPr>
                        <a:t>Jim Bunning</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Ross</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xmlns="" val="3814643464"/>
                  </a:ext>
                </a:extLst>
              </a:tr>
              <a:tr h="224296">
                <a:tc>
                  <a:txBody>
                    <a:bodyPr/>
                    <a:lstStyle/>
                    <a:p>
                      <a:pPr algn="l" fontAlgn="b"/>
                      <a:r>
                        <a:rPr lang="en-US" sz="1800" b="0" i="0" u="none" strike="noStrike">
                          <a:solidFill>
                            <a:srgbClr val="000000"/>
                          </a:solidFill>
                          <a:effectLst/>
                          <a:latin typeface="Calibri" panose="020F0502020204030204" pitchFamily="34" charset="0"/>
                        </a:rPr>
                        <a:t>Updated &amp; Aligned Boundary Data</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2000" b="0" i="0" u="none" strike="noStrike">
                          <a:solidFill>
                            <a:srgbClr val="000000"/>
                          </a:solidFill>
                          <a:effectLst/>
                          <a:latin typeface="Calibri" panose="020F0502020204030204" pitchFamily="34" charset="0"/>
                        </a:rPr>
                        <a:t>92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800" b="1" i="0" u="none" strike="noStrike">
                          <a:solidFill>
                            <a:srgbClr val="000000"/>
                          </a:solidFill>
                          <a:effectLst/>
                          <a:latin typeface="Calibri" panose="020F0502020204030204" pitchFamily="34" charset="0"/>
                        </a:rPr>
                        <a:t>46</a:t>
                      </a:r>
                    </a:p>
                  </a:txBody>
                  <a:tcPr marL="7477" marR="7477" marT="747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800" b="1"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600" b="0"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dirty="0">
                          <a:solidFill>
                            <a:srgbClr val="000000"/>
                          </a:solidFill>
                          <a:effectLst/>
                          <a:latin typeface="Calibri" panose="020F0502020204030204" pitchFamily="34" charset="0"/>
                        </a:rPr>
                        <a:t>Med</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dirty="0">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xmlns="" val="910164540"/>
                  </a:ext>
                </a:extLst>
              </a:tr>
              <a:tr h="224296">
                <a:tc>
                  <a:txBody>
                    <a:bodyPr/>
                    <a:lstStyle/>
                    <a:p>
                      <a:pPr algn="l" fontAlgn="b"/>
                      <a:r>
                        <a:rPr lang="en-US" sz="1800" b="0" i="0" u="none" strike="noStrike">
                          <a:solidFill>
                            <a:srgbClr val="000000"/>
                          </a:solidFill>
                          <a:effectLst/>
                          <a:latin typeface="Calibri" panose="020F0502020204030204" pitchFamily="34" charset="0"/>
                        </a:rPr>
                        <a:t>Current Wetland/Hydro Data</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2000" b="0" i="0" u="none" strike="noStrike">
                          <a:solidFill>
                            <a:srgbClr val="000000"/>
                          </a:solidFill>
                          <a:effectLst/>
                          <a:latin typeface="Calibri" panose="020F0502020204030204" pitchFamily="34" charset="0"/>
                        </a:rPr>
                        <a:t>62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800" b="1" i="0" u="none" strike="noStrike">
                          <a:solidFill>
                            <a:srgbClr val="000000"/>
                          </a:solidFill>
                          <a:effectLst/>
                          <a:latin typeface="Calibri" panose="020F0502020204030204" pitchFamily="34" charset="0"/>
                        </a:rPr>
                        <a:t>31</a:t>
                      </a:r>
                    </a:p>
                  </a:txBody>
                  <a:tcPr marL="7477" marR="7477" marT="747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800" b="1"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600" b="0"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Med</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dirty="0">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xmlns="" val="130227953"/>
                  </a:ext>
                </a:extLst>
              </a:tr>
              <a:tr h="224296">
                <a:tc>
                  <a:txBody>
                    <a:bodyPr/>
                    <a:lstStyle/>
                    <a:p>
                      <a:pPr algn="l" fontAlgn="b"/>
                      <a:r>
                        <a:rPr lang="en-US" sz="1800" b="0" i="0" u="none" strike="noStrike">
                          <a:solidFill>
                            <a:srgbClr val="000000"/>
                          </a:solidFill>
                          <a:effectLst/>
                          <a:latin typeface="Calibri" panose="020F0502020204030204" pitchFamily="34" charset="0"/>
                        </a:rPr>
                        <a:t>Real-Time Assess/Planning Tool</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2000" b="0" i="0" u="none" strike="noStrike">
                          <a:solidFill>
                            <a:srgbClr val="000000"/>
                          </a:solidFill>
                          <a:effectLst/>
                          <a:latin typeface="Calibri" panose="020F0502020204030204" pitchFamily="34" charset="0"/>
                        </a:rPr>
                        <a:t>36</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800" b="1" i="0" u="none" strike="noStrike">
                          <a:solidFill>
                            <a:srgbClr val="000000"/>
                          </a:solidFill>
                          <a:effectLst/>
                          <a:latin typeface="Calibri" panose="020F0502020204030204" pitchFamily="34" charset="0"/>
                        </a:rPr>
                        <a:t>18</a:t>
                      </a:r>
                    </a:p>
                  </a:txBody>
                  <a:tcPr marL="7477" marR="7477" marT="747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800" b="1"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600" b="0"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Med</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dirty="0">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dirty="0">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xmlns="" val="3517577833"/>
                  </a:ext>
                </a:extLst>
              </a:tr>
              <a:tr h="224296">
                <a:tc>
                  <a:txBody>
                    <a:bodyPr/>
                    <a:lstStyle/>
                    <a:p>
                      <a:pPr algn="l" fontAlgn="b"/>
                      <a:r>
                        <a:rPr lang="en-US" sz="1800" b="0" i="0" u="none" strike="noStrike">
                          <a:solidFill>
                            <a:srgbClr val="000000"/>
                          </a:solidFill>
                          <a:effectLst/>
                          <a:latin typeface="Calibri" panose="020F0502020204030204" pitchFamily="34" charset="0"/>
                        </a:rPr>
                        <a:t>Fall Leaf Color Infrared Imagery</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2000" b="0" i="0" u="none" strike="noStrike">
                          <a:solidFill>
                            <a:srgbClr val="000000"/>
                          </a:solidFill>
                          <a:effectLst/>
                          <a:latin typeface="Calibri" panose="020F0502020204030204" pitchFamily="34" charset="0"/>
                        </a:rPr>
                        <a:t>34</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800" b="1" i="0" u="none" strike="noStrike">
                          <a:solidFill>
                            <a:srgbClr val="000000"/>
                          </a:solidFill>
                          <a:effectLst/>
                          <a:latin typeface="Calibri" panose="020F0502020204030204" pitchFamily="34" charset="0"/>
                        </a:rPr>
                        <a:t>17</a:t>
                      </a:r>
                    </a:p>
                  </a:txBody>
                  <a:tcPr marL="7477" marR="7477" marT="747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800" b="1"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600" b="0" i="0" u="none" strike="noStrike">
                          <a:solidFill>
                            <a:srgbClr val="000000"/>
                          </a:solidFill>
                          <a:effectLst/>
                          <a:latin typeface="Calibri" panose="020F0502020204030204" pitchFamily="34" charset="0"/>
                        </a:rPr>
                        <a:t>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Med</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dirty="0">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dirty="0">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xmlns="" val="883804534"/>
                  </a:ext>
                </a:extLst>
              </a:tr>
              <a:tr h="224296">
                <a:tc>
                  <a:txBody>
                    <a:bodyPr/>
                    <a:lstStyle/>
                    <a:p>
                      <a:pPr algn="l" fontAlgn="b"/>
                      <a:r>
                        <a:rPr lang="en-US" sz="1800" b="0" i="0" u="none" strike="noStrike">
                          <a:solidFill>
                            <a:srgbClr val="000000"/>
                          </a:solidFill>
                          <a:effectLst/>
                          <a:latin typeface="Calibri" panose="020F0502020204030204" pitchFamily="34" charset="0"/>
                        </a:rPr>
                        <a:t>Geocoding Service (public)</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2000" b="0" i="0" u="none" strike="noStrike">
                          <a:solidFill>
                            <a:srgbClr val="000000"/>
                          </a:solidFill>
                          <a:effectLst/>
                          <a:latin typeface="Calibri" panose="020F0502020204030204" pitchFamily="34" charset="0"/>
                        </a:rPr>
                        <a:t>32</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99"/>
                    </a:solidFill>
                  </a:tcPr>
                </a:tc>
                <a:tc>
                  <a:txBody>
                    <a:bodyPr/>
                    <a:lstStyle/>
                    <a:p>
                      <a:pPr algn="ctr" fontAlgn="ctr"/>
                      <a:r>
                        <a:rPr lang="en-US" sz="1800" b="1" i="0" u="none" strike="noStrike">
                          <a:solidFill>
                            <a:srgbClr val="000000"/>
                          </a:solidFill>
                          <a:effectLst/>
                          <a:latin typeface="Calibri" panose="020F0502020204030204" pitchFamily="34" charset="0"/>
                        </a:rPr>
                        <a:t>32</a:t>
                      </a:r>
                    </a:p>
                  </a:txBody>
                  <a:tcPr marL="7477" marR="7477" marT="747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8E4BC"/>
                    </a:solidFill>
                  </a:tcPr>
                </a:tc>
                <a:tc>
                  <a:txBody>
                    <a:bodyPr/>
                    <a:lstStyle/>
                    <a:p>
                      <a:pPr algn="ctr" fontAlgn="b"/>
                      <a:r>
                        <a:rPr lang="en-US" sz="1800" b="1" i="0" u="none" strike="noStrike">
                          <a:solidFill>
                            <a:srgbClr val="000000"/>
                          </a:solidFill>
                          <a:effectLst/>
                          <a:latin typeface="Calibri" panose="020F0502020204030204" pitchFamily="34" charset="0"/>
                        </a:rPr>
                        <a:t>1</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7DEE8"/>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8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E6B8B7"/>
                    </a:solidFill>
                  </a:tcPr>
                </a:tc>
                <a:tc>
                  <a:txBody>
                    <a:bodyPr/>
                    <a:lstStyle/>
                    <a:p>
                      <a:pPr algn="ctr" fontAlgn="b"/>
                      <a:r>
                        <a:rPr lang="en-US" sz="1800" b="0" i="0" u="none" strike="noStrike">
                          <a:solidFill>
                            <a:srgbClr val="000000"/>
                          </a:solidFill>
                          <a:effectLst/>
                          <a:latin typeface="Calibri" panose="020F0502020204030204" pitchFamily="34" charset="0"/>
                        </a:rPr>
                        <a:t>some</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600" b="0" i="0" u="none" strike="noStrike">
                          <a:solidFill>
                            <a:srgbClr val="000000"/>
                          </a:solidFill>
                          <a:effectLst/>
                          <a:latin typeface="Calibri" panose="020F0502020204030204" pitchFamily="34" charset="0"/>
                        </a:rPr>
                        <a:t>1</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b"/>
                      <a:r>
                        <a:rPr lang="en-US" sz="1800" b="0" i="0" u="none" strike="noStrike">
                          <a:solidFill>
                            <a:srgbClr val="000000"/>
                          </a:solidFill>
                          <a:effectLst/>
                          <a:latin typeface="Calibri" panose="020F0502020204030204" pitchFamily="34" charset="0"/>
                        </a:rPr>
                        <a:t>High</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b"/>
                      <a:r>
                        <a:rPr lang="en-US" sz="1600" b="0" i="0" u="none" strike="noStrike" dirty="0">
                          <a:solidFill>
                            <a:srgbClr val="000000"/>
                          </a:solidFill>
                          <a:effectLst/>
                          <a:latin typeface="Calibri" panose="020F0502020204030204" pitchFamily="34" charset="0"/>
                        </a:rPr>
                        <a:t> </a:t>
                      </a:r>
                    </a:p>
                  </a:txBody>
                  <a:tcPr marL="7477" marR="7477" marT="7477"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xmlns="" val="1125031961"/>
                  </a:ext>
                </a:extLst>
              </a:tr>
            </a:tbl>
          </a:graphicData>
        </a:graphic>
      </p:graphicFrame>
    </p:spTree>
    <p:extLst>
      <p:ext uri="{BB962C8B-B14F-4D97-AF65-F5344CB8AC3E}">
        <p14:creationId xmlns:p14="http://schemas.microsoft.com/office/powerpoint/2010/main" val="9884691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a:t>
            </a:r>
            <a:r>
              <a:rPr lang="en-US" dirty="0" smtClean="0"/>
              <a:t>11</a:t>
            </a:r>
            <a:endParaRPr lang="en-US" dirty="0"/>
          </a:p>
        </p:txBody>
      </p:sp>
      <p:sp>
        <p:nvSpPr>
          <p:cNvPr id="2" name="Text Placeholder 1"/>
          <p:cNvSpPr>
            <a:spLocks noGrp="1"/>
          </p:cNvSpPr>
          <p:nvPr>
            <p:ph idx="1"/>
          </p:nvPr>
        </p:nvSpPr>
        <p:spPr/>
        <p:txBody>
          <a:bodyPr>
            <a:normAutofit/>
          </a:bodyPr>
          <a:lstStyle/>
          <a:p>
            <a:pPr marL="0" indent="0">
              <a:buNone/>
            </a:pPr>
            <a:r>
              <a:rPr lang="en-US" b="1" dirty="0"/>
              <a:t>DEM hydro-modification </a:t>
            </a:r>
          </a:p>
          <a:p>
            <a:pPr marL="0" indent="0">
              <a:buNone/>
            </a:pPr>
            <a:r>
              <a:rPr lang="en-US" dirty="0"/>
              <a:t>Sean Vaughn, Co-Chair 3D Geomatics Committee</a:t>
            </a:r>
          </a:p>
        </p:txBody>
      </p:sp>
    </p:spTree>
    <p:extLst>
      <p:ext uri="{BB962C8B-B14F-4D97-AF65-F5344CB8AC3E}">
        <p14:creationId xmlns:p14="http://schemas.microsoft.com/office/powerpoint/2010/main" val="22481673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pc="150" dirty="0">
                <a:latin typeface="Arial Narrow" panose="020B0606020202030204" pitchFamily="34" charset="0"/>
              </a:rPr>
              <a:t>DEM HYDRO-MODIFICATION </a:t>
            </a:r>
            <a:r>
              <a:rPr lang="en-US" b="1" dirty="0"/>
              <a:t/>
            </a:r>
            <a:br>
              <a:rPr lang="en-US" b="1" dirty="0"/>
            </a:br>
            <a:r>
              <a:rPr lang="en-US" dirty="0"/>
              <a:t> </a:t>
            </a:r>
            <a:r>
              <a:rPr lang="en-US" sz="2800" dirty="0">
                <a:latin typeface="Arial Narrow" panose="020B0606020202030204" pitchFamily="34" charset="0"/>
              </a:rPr>
              <a:t>An </a:t>
            </a:r>
            <a:r>
              <a:rPr lang="en-US" sz="2800" dirty="0" smtClean="0">
                <a:latin typeface="Arial Narrow" panose="020B0606020202030204" pitchFamily="34" charset="0"/>
              </a:rPr>
              <a:t>Introduction</a:t>
            </a:r>
            <a:endParaRPr lang="en-US" dirty="0">
              <a:latin typeface="Arial Narrow" panose="020B0606020202030204" pitchFamily="34" charset="0"/>
            </a:endParaRPr>
          </a:p>
        </p:txBody>
      </p:sp>
      <p:sp>
        <p:nvSpPr>
          <p:cNvPr id="3" name="Text Placeholder 2"/>
          <p:cNvSpPr>
            <a:spLocks noGrp="1"/>
          </p:cNvSpPr>
          <p:nvPr>
            <p:ph type="body" sz="quarter" idx="14"/>
          </p:nvPr>
        </p:nvSpPr>
        <p:spPr/>
        <p:txBody>
          <a:bodyPr>
            <a:normAutofit/>
          </a:bodyPr>
          <a:lstStyle/>
          <a:p>
            <a:r>
              <a:rPr lang="en-US" b="1" dirty="0"/>
              <a:t>Sean Vaughn </a:t>
            </a:r>
            <a:r>
              <a:rPr lang="en-US" dirty="0"/>
              <a:t>| GIS Hydrologist – LiDAR Data Steward</a:t>
            </a:r>
          </a:p>
        </p:txBody>
      </p:sp>
      <p:pic>
        <p:nvPicPr>
          <p:cNvPr id="11" name="Picture Placeholder 10"/>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481" b="1481"/>
          <a:stretch>
            <a:fillRect/>
          </a:stretch>
        </p:blipFill>
        <p:spPr>
          <a:xfrm>
            <a:off x="0" y="1471613"/>
            <a:ext cx="12192000" cy="2716212"/>
          </a:xfrm>
        </p:spPr>
      </p:pic>
      <p:sp>
        <p:nvSpPr>
          <p:cNvPr id="4" name="Date Placeholder 3"/>
          <p:cNvSpPr>
            <a:spLocks noGrp="1"/>
          </p:cNvSpPr>
          <p:nvPr>
            <p:ph type="dt" sz="half" idx="15"/>
          </p:nvPr>
        </p:nvSpPr>
        <p:spPr/>
        <p:txBody>
          <a:bodyPr/>
          <a:lstStyle/>
          <a:p>
            <a:r>
              <a:rPr lang="en-US">
                <a:solidFill>
                  <a:srgbClr val="000000"/>
                </a:solidFill>
              </a:rPr>
              <a:t>12/6/2017</a:t>
            </a:r>
            <a:endParaRPr lang="en-US" dirty="0">
              <a:solidFill>
                <a:srgbClr val="000000"/>
              </a:solidFill>
            </a:endParaRPr>
          </a:p>
        </p:txBody>
      </p:sp>
      <p:sp>
        <p:nvSpPr>
          <p:cNvPr id="5" name="Footer Placeholder 4"/>
          <p:cNvSpPr>
            <a:spLocks noGrp="1"/>
          </p:cNvSpPr>
          <p:nvPr>
            <p:ph type="ftr" sz="quarter" idx="3"/>
          </p:nvPr>
        </p:nvSpPr>
        <p:spPr/>
        <p:txBody>
          <a:bodyPr/>
          <a:lstStyle/>
          <a:p>
            <a:r>
              <a:rPr lang="en-US">
                <a:solidFill>
                  <a:srgbClr val="000000"/>
                </a:solidFill>
              </a:rPr>
              <a:t>MN.IT Services @ DNR | MN DNR Geospatial Water Resources Team</a:t>
            </a:r>
            <a:endParaRPr lang="en-US" dirty="0">
              <a:solidFill>
                <a:srgbClr val="000000"/>
              </a:solidFill>
            </a:endParaRPr>
          </a:p>
        </p:txBody>
      </p:sp>
      <p:sp>
        <p:nvSpPr>
          <p:cNvPr id="6" name="Slide Number Placeholder 5"/>
          <p:cNvSpPr>
            <a:spLocks noGrp="1"/>
          </p:cNvSpPr>
          <p:nvPr>
            <p:ph type="sldNum" sz="quarter" idx="16"/>
          </p:nvPr>
        </p:nvSpPr>
        <p:spPr>
          <a:xfrm>
            <a:off x="9891132" y="6356349"/>
            <a:ext cx="1462668" cy="365125"/>
          </a:xfrm>
        </p:spPr>
        <p:txBody>
          <a:bodyPr/>
          <a:lstStyle/>
          <a:p>
            <a:fld id="{48F63A3B-78C7-47BE-AE5E-E10140E04643}" type="slidenum">
              <a:rPr lang="en-US" smtClean="0">
                <a:solidFill>
                  <a:srgbClr val="000000"/>
                </a:solidFill>
              </a:rPr>
              <a:pPr/>
              <a:t>36</a:t>
            </a:fld>
            <a:endParaRPr lang="en-US" dirty="0">
              <a:solidFill>
                <a:srgbClr val="000000"/>
              </a:solidFill>
            </a:endParaRPr>
          </a:p>
        </p:txBody>
      </p:sp>
      <p:pic>
        <p:nvPicPr>
          <p:cNvPr id="8" name="Picture 7">
            <a:extLst>
              <a:ext uri="{FF2B5EF4-FFF2-40B4-BE49-F238E27FC236}">
                <a16:creationId xmlns="" xmlns:a16="http://schemas.microsoft.com/office/drawing/2014/main" id="{39D63452-C301-49A1-A77E-EE059563AAAA}"/>
              </a:ext>
            </a:extLst>
          </p:cNvPr>
          <p:cNvPicPr>
            <a:picLocks noChangeAspect="1"/>
          </p:cNvPicPr>
          <p:nvPr/>
        </p:nvPicPr>
        <p:blipFill>
          <a:blip r:embed="rId3" cstate="print"/>
          <a:stretch>
            <a:fillRect/>
          </a:stretch>
        </p:blipFill>
        <p:spPr>
          <a:xfrm>
            <a:off x="8889824" y="5386387"/>
            <a:ext cx="732291" cy="1427505"/>
          </a:xfrm>
          <a:prstGeom prst="rect">
            <a:avLst/>
          </a:prstGeom>
        </p:spPr>
      </p:pic>
    </p:spTree>
    <p:extLst>
      <p:ext uri="{BB962C8B-B14F-4D97-AF65-F5344CB8AC3E}">
        <p14:creationId xmlns:p14="http://schemas.microsoft.com/office/powerpoint/2010/main" val="34851901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6858000"/>
          </a:xfrm>
        </p:spPr>
        <p:txBody>
          <a:bodyPr>
            <a:normAutofit/>
          </a:bodyPr>
          <a:lstStyle/>
          <a:p>
            <a:r>
              <a:rPr lang="en-US" sz="11500" b="1" dirty="0">
                <a:effectLst>
                  <a:outerShdw blurRad="38100" dist="38100" dir="2700000" algn="tl">
                    <a:srgbClr val="000000">
                      <a:alpha val="43137"/>
                    </a:srgbClr>
                  </a:outerShdw>
                </a:effectLst>
              </a:rPr>
              <a:t>Agenda</a:t>
            </a:r>
          </a:p>
        </p:txBody>
      </p:sp>
    </p:spTree>
    <p:extLst>
      <p:ext uri="{BB962C8B-B14F-4D97-AF65-F5344CB8AC3E}">
        <p14:creationId xmlns:p14="http://schemas.microsoft.com/office/powerpoint/2010/main" val="2853391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aphicFrame>
        <p:nvGraphicFramePr>
          <p:cNvPr id="8" name="Content Placeholder 6" descr="Agenda"/>
          <p:cNvGraphicFramePr>
            <a:graphicFrameLocks noGrp="1"/>
          </p:cNvGraphicFramePr>
          <p:nvPr>
            <p:ph type="tbl" sz="quarter" idx="13"/>
            <p:extLst/>
          </p:nvPr>
        </p:nvGraphicFramePr>
        <p:xfrm>
          <a:off x="606552" y="1375917"/>
          <a:ext cx="10515601" cy="1783080"/>
        </p:xfrm>
        <a:graphic>
          <a:graphicData uri="http://schemas.openxmlformats.org/drawingml/2006/table">
            <a:tbl>
              <a:tblPr firstRow="1" bandRow="1">
                <a:tableStyleId>{C083E6E3-FA7D-4D7B-A595-EF9225AFEA82}</a:tableStyleId>
              </a:tblPr>
              <a:tblGrid>
                <a:gridCol w="1471333">
                  <a:extLst>
                    <a:ext uri="{9D8B030D-6E8A-4147-A177-3AD203B41FA5}">
                      <a16:colId xmlns="" xmlns:a16="http://schemas.microsoft.com/office/drawing/2014/main" val="20000"/>
                    </a:ext>
                  </a:extLst>
                </a:gridCol>
                <a:gridCol w="1265771">
                  <a:extLst>
                    <a:ext uri="{9D8B030D-6E8A-4147-A177-3AD203B41FA5}">
                      <a16:colId xmlns="" xmlns:a16="http://schemas.microsoft.com/office/drawing/2014/main" val="20001"/>
                    </a:ext>
                  </a:extLst>
                </a:gridCol>
                <a:gridCol w="7778497">
                  <a:extLst>
                    <a:ext uri="{9D8B030D-6E8A-4147-A177-3AD203B41FA5}">
                      <a16:colId xmlns="" xmlns:a16="http://schemas.microsoft.com/office/drawing/2014/main" val="20002"/>
                    </a:ext>
                  </a:extLst>
                </a:gridCol>
              </a:tblGrid>
              <a:tr h="151938">
                <a:tc>
                  <a:txBody>
                    <a:bodyPr/>
                    <a:lstStyle/>
                    <a:p>
                      <a:pPr algn="ctr"/>
                      <a:r>
                        <a:rPr lang="en-US" sz="1500" dirty="0"/>
                        <a:t>Time</a:t>
                      </a:r>
                    </a:p>
                  </a:txBody>
                  <a:tcPr marL="91439" marR="91439"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500" dirty="0"/>
                        <a:t>Duration </a:t>
                      </a:r>
                      <a:r>
                        <a:rPr lang="en-US" sz="1100" dirty="0"/>
                        <a:t>(min)</a:t>
                      </a:r>
                    </a:p>
                  </a:txBody>
                  <a:tcPr marL="91439" marR="91439"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US" sz="1500" dirty="0"/>
                        <a:t>Topic</a:t>
                      </a:r>
                    </a:p>
                  </a:txBody>
                  <a:tcPr marL="182880" marR="91439"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 xmlns:a16="http://schemas.microsoft.com/office/drawing/2014/main" val="10000"/>
                  </a:ext>
                </a:extLst>
              </a:tr>
              <a:tr h="231525">
                <a:tc>
                  <a:txBody>
                    <a:bodyPr/>
                    <a:lstStyle/>
                    <a:p>
                      <a:pPr algn="ctr"/>
                      <a:r>
                        <a:rPr lang="en-US" sz="2000" dirty="0"/>
                        <a:t>1:05 </a:t>
                      </a:r>
                      <a:r>
                        <a:rPr lang="en-US" sz="2000" baseline="0" dirty="0"/>
                        <a:t>- 1</a:t>
                      </a:r>
                      <a:r>
                        <a:rPr lang="en-US" sz="2000" dirty="0"/>
                        <a:t>:10</a:t>
                      </a:r>
                    </a:p>
                  </a:txBody>
                  <a:tcPr marL="91439" marR="91439" marT="91440" marB="9144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a:r>
                        <a:rPr lang="en-US" sz="2000" dirty="0"/>
                        <a:t>5 </a:t>
                      </a:r>
                    </a:p>
                  </a:txBody>
                  <a:tcPr marL="91439" marR="91439" marT="91440" marB="9144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r>
                        <a:rPr lang="en-US" sz="2000" dirty="0"/>
                        <a:t>Introduction</a:t>
                      </a:r>
                    </a:p>
                  </a:txBody>
                  <a:tcPr marL="182880" marR="91439" marT="91440" marB="9144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1"/>
                  </a:ext>
                </a:extLst>
              </a:tr>
              <a:tr h="231525">
                <a:tc>
                  <a:txBody>
                    <a:bodyPr/>
                    <a:lstStyle/>
                    <a:p>
                      <a:pPr algn="ctr"/>
                      <a:r>
                        <a:rPr lang="en-US" sz="2000" dirty="0"/>
                        <a:t>1:10 </a:t>
                      </a:r>
                      <a:r>
                        <a:rPr lang="en-US" sz="2000" baseline="0" dirty="0"/>
                        <a:t>- 1:25</a:t>
                      </a:r>
                      <a:endParaRPr lang="en-US" sz="2000" dirty="0"/>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2000" dirty="0"/>
                        <a:t>15</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DEM Hydro-modification </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2"/>
                  </a:ext>
                </a:extLst>
              </a:tr>
              <a:tr h="231525">
                <a:tc>
                  <a:txBody>
                    <a:bodyPr/>
                    <a:lstStyle/>
                    <a:p>
                      <a:pPr algn="ctr"/>
                      <a:r>
                        <a:rPr lang="en-US" sz="2000" b="1" dirty="0">
                          <a:solidFill>
                            <a:srgbClr val="78BE21"/>
                          </a:solidFill>
                        </a:rPr>
                        <a:t>1:25</a:t>
                      </a:r>
                      <a:r>
                        <a:rPr lang="en-US" sz="2000" b="1" dirty="0">
                          <a:solidFill>
                            <a:srgbClr val="FF0000"/>
                          </a:solidFill>
                        </a:rPr>
                        <a:t> </a:t>
                      </a:r>
                      <a:r>
                        <a:rPr lang="en-US" sz="2000" dirty="0"/>
                        <a:t>-1:30</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2000" dirty="0"/>
                        <a:t>5</a:t>
                      </a:r>
                    </a:p>
                  </a:txBody>
                  <a:tcPr marL="91439"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Question &amp;</a:t>
                      </a:r>
                      <a:r>
                        <a:rPr lang="en-US" sz="2000" baseline="0" dirty="0"/>
                        <a:t> </a:t>
                      </a:r>
                      <a:r>
                        <a:rPr lang="en-US" sz="2000" dirty="0"/>
                        <a:t>Answer Session</a:t>
                      </a:r>
                    </a:p>
                  </a:txBody>
                  <a:tcPr marL="182880" marR="91439" marT="91440" marB="9144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3"/>
                  </a:ext>
                </a:extLst>
              </a:tr>
            </a:tbl>
          </a:graphicData>
        </a:graphic>
      </p:graphicFrame>
      <p:sp>
        <p:nvSpPr>
          <p:cNvPr id="4" name="Date Placeholder 3"/>
          <p:cNvSpPr>
            <a:spLocks noGrp="1"/>
          </p:cNvSpPr>
          <p:nvPr>
            <p:ph type="dt" sz="half" idx="10"/>
          </p:nvPr>
        </p:nvSpPr>
        <p:spPr/>
        <p:txBody>
          <a:bodyPr/>
          <a:lstStyle/>
          <a:p>
            <a:r>
              <a:rPr lang="en-US">
                <a:solidFill>
                  <a:srgbClr val="000000"/>
                </a:solidFill>
              </a:rPr>
              <a:t>12/6/2017</a:t>
            </a:r>
            <a:endParaRPr lang="en-US" dirty="0">
              <a:solidFill>
                <a:srgbClr val="000000"/>
              </a:solidFill>
            </a:endParaRPr>
          </a:p>
        </p:txBody>
      </p:sp>
      <p:sp>
        <p:nvSpPr>
          <p:cNvPr id="5" name="Footer Placeholder 4"/>
          <p:cNvSpPr>
            <a:spLocks noGrp="1"/>
          </p:cNvSpPr>
          <p:nvPr>
            <p:ph type="ftr" sz="quarter" idx="3"/>
          </p:nvPr>
        </p:nvSpPr>
        <p:spPr/>
        <p:txBody>
          <a:bodyPr/>
          <a:lstStyle/>
          <a:p>
            <a:r>
              <a:rPr lang="en-US">
                <a:solidFill>
                  <a:srgbClr val="000000"/>
                </a:solidFill>
              </a:rPr>
              <a:t>MN.IT Services @ DNR | MN DNR Geospatial Water Resources Team</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38</a:t>
            </a:fld>
            <a:endParaRPr lang="en-US" dirty="0">
              <a:solidFill>
                <a:srgbClr val="000000"/>
              </a:solidFill>
            </a:endParaRPr>
          </a:p>
        </p:txBody>
      </p:sp>
      <p:sp>
        <p:nvSpPr>
          <p:cNvPr id="3" name="TextBox 2">
            <a:extLst>
              <a:ext uri="{FF2B5EF4-FFF2-40B4-BE49-F238E27FC236}">
                <a16:creationId xmlns="" xmlns:a16="http://schemas.microsoft.com/office/drawing/2014/main" id="{1B97555E-7B98-4B45-9BE4-CC84F1FDFEAD}"/>
              </a:ext>
            </a:extLst>
          </p:cNvPr>
          <p:cNvSpPr txBox="1"/>
          <p:nvPr/>
        </p:nvSpPr>
        <p:spPr>
          <a:xfrm>
            <a:off x="1277112" y="3217028"/>
            <a:ext cx="7208520" cy="4524315"/>
          </a:xfrm>
          <a:prstGeom prst="rect">
            <a:avLst/>
          </a:prstGeom>
          <a:noFill/>
        </p:spPr>
        <p:txBody>
          <a:bodyPr wrap="square" rtlCol="0">
            <a:spAutoFit/>
          </a:bodyPr>
          <a:lstStyle/>
          <a:p>
            <a:r>
              <a:rPr lang="en-US" dirty="0">
                <a:solidFill>
                  <a:srgbClr val="003865"/>
                </a:solidFill>
              </a:rPr>
              <a:t>Introduction</a:t>
            </a:r>
          </a:p>
          <a:p>
            <a:pPr lvl="1"/>
            <a:r>
              <a:rPr lang="en-US" dirty="0">
                <a:solidFill>
                  <a:srgbClr val="003865"/>
                </a:solidFill>
              </a:rPr>
              <a:t>4-Things</a:t>
            </a:r>
          </a:p>
          <a:p>
            <a:pPr lvl="1"/>
            <a:r>
              <a:rPr lang="en-US" dirty="0">
                <a:solidFill>
                  <a:srgbClr val="003865"/>
                </a:solidFill>
              </a:rPr>
              <a:t>Me – My Background</a:t>
            </a:r>
          </a:p>
          <a:p>
            <a:r>
              <a:rPr lang="en-US" dirty="0">
                <a:solidFill>
                  <a:srgbClr val="003865"/>
                </a:solidFill>
              </a:rPr>
              <a:t>LiDAR </a:t>
            </a:r>
          </a:p>
          <a:p>
            <a:r>
              <a:rPr lang="en-US" dirty="0">
                <a:solidFill>
                  <a:srgbClr val="003865"/>
                </a:solidFill>
              </a:rPr>
              <a:t>Digital Dams</a:t>
            </a:r>
          </a:p>
          <a:p>
            <a:r>
              <a:rPr lang="en-US" dirty="0">
                <a:solidFill>
                  <a:srgbClr val="003865"/>
                </a:solidFill>
              </a:rPr>
              <a:t>DEM Hydro-modification</a:t>
            </a:r>
          </a:p>
          <a:p>
            <a:pPr lvl="1"/>
            <a:r>
              <a:rPr lang="en-US" dirty="0">
                <a:solidFill>
                  <a:srgbClr val="003865"/>
                </a:solidFill>
              </a:rPr>
              <a:t>What is it</a:t>
            </a:r>
          </a:p>
          <a:p>
            <a:pPr lvl="1"/>
            <a:r>
              <a:rPr lang="en-US" dirty="0">
                <a:solidFill>
                  <a:srgbClr val="003865"/>
                </a:solidFill>
              </a:rPr>
              <a:t>Why is it required</a:t>
            </a:r>
          </a:p>
          <a:p>
            <a:pPr lvl="1"/>
            <a:r>
              <a:rPr lang="en-US" dirty="0">
                <a:solidFill>
                  <a:srgbClr val="003865"/>
                </a:solidFill>
              </a:rPr>
              <a:t>hDEM Standard</a:t>
            </a:r>
          </a:p>
          <a:p>
            <a:r>
              <a:rPr lang="en-US" dirty="0">
                <a:solidFill>
                  <a:srgbClr val="003865"/>
                </a:solidFill>
              </a:rPr>
              <a:t>Water Quality Framework</a:t>
            </a:r>
          </a:p>
          <a:p>
            <a:r>
              <a:rPr lang="en-US" dirty="0">
                <a:solidFill>
                  <a:srgbClr val="003865"/>
                </a:solidFill>
              </a:rPr>
              <a:t>Takeaways</a:t>
            </a:r>
          </a:p>
          <a:p>
            <a:endParaRPr lang="en-US" dirty="0">
              <a:solidFill>
                <a:srgbClr val="003865"/>
              </a:solidFill>
            </a:endParaRPr>
          </a:p>
          <a:p>
            <a:endParaRPr lang="en-US" dirty="0">
              <a:solidFill>
                <a:srgbClr val="003865"/>
              </a:solidFill>
            </a:endParaRPr>
          </a:p>
          <a:p>
            <a:endParaRPr lang="en-US" dirty="0">
              <a:solidFill>
                <a:srgbClr val="003865"/>
              </a:solidFill>
            </a:endParaRPr>
          </a:p>
          <a:p>
            <a:endParaRPr lang="en-US" dirty="0">
              <a:solidFill>
                <a:srgbClr val="003865"/>
              </a:solidFill>
            </a:endParaRPr>
          </a:p>
          <a:p>
            <a:endParaRPr lang="en-US" dirty="0">
              <a:solidFill>
                <a:srgbClr val="003865"/>
              </a:solidFill>
            </a:endParaRPr>
          </a:p>
        </p:txBody>
      </p:sp>
    </p:spTree>
    <p:extLst>
      <p:ext uri="{BB962C8B-B14F-4D97-AF65-F5344CB8AC3E}">
        <p14:creationId xmlns:p14="http://schemas.microsoft.com/office/powerpoint/2010/main" val="17098889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6858000"/>
          </a:xfrm>
        </p:spPr>
        <p:txBody>
          <a:bodyPr>
            <a:normAutofit/>
          </a:bodyPr>
          <a:lstStyle/>
          <a:p>
            <a:r>
              <a:rPr lang="en-US" sz="11500" b="1" dirty="0">
                <a:effectLst>
                  <a:outerShdw blurRad="38100" dist="38100" dir="2700000" algn="tl">
                    <a:srgbClr val="000000">
                      <a:alpha val="43137"/>
                    </a:srgbClr>
                  </a:outerShdw>
                </a:effectLst>
              </a:rPr>
              <a:t>Introduction</a:t>
            </a:r>
          </a:p>
        </p:txBody>
      </p:sp>
    </p:spTree>
    <p:extLst>
      <p:ext uri="{BB962C8B-B14F-4D97-AF65-F5344CB8AC3E}">
        <p14:creationId xmlns:p14="http://schemas.microsoft.com/office/powerpoint/2010/main" val="176216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Agenda Item 2</a:t>
            </a:r>
          </a:p>
        </p:txBody>
      </p:sp>
      <p:sp>
        <p:nvSpPr>
          <p:cNvPr id="2" name="Text Placeholder 1"/>
          <p:cNvSpPr>
            <a:spLocks noGrp="1"/>
          </p:cNvSpPr>
          <p:nvPr>
            <p:ph idx="1"/>
          </p:nvPr>
        </p:nvSpPr>
        <p:spPr/>
        <p:txBody>
          <a:bodyPr>
            <a:normAutofit/>
          </a:bodyPr>
          <a:lstStyle/>
          <a:p>
            <a:r>
              <a:rPr lang="en-US" b="1" dirty="0"/>
              <a:t>Review, discuss and accept committee summaries</a:t>
            </a:r>
          </a:p>
        </p:txBody>
      </p:sp>
    </p:spTree>
    <p:extLst>
      <p:ext uri="{BB962C8B-B14F-4D97-AF65-F5344CB8AC3E}">
        <p14:creationId xmlns:p14="http://schemas.microsoft.com/office/powerpoint/2010/main" val="24872567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7" name="Date Placeholder 6"/>
          <p:cNvSpPr>
            <a:spLocks noGrp="1"/>
          </p:cNvSpPr>
          <p:nvPr>
            <p:ph type="dt" sz="half" idx="10"/>
          </p:nvPr>
        </p:nvSpPr>
        <p:spPr/>
        <p:txBody>
          <a:bodyPr/>
          <a:lstStyle/>
          <a:p>
            <a:r>
              <a:rPr lang="en-US" dirty="0">
                <a:solidFill>
                  <a:srgbClr val="000000"/>
                </a:solidFill>
              </a:rPr>
              <a:t>12/6/2017</a:t>
            </a:r>
          </a:p>
        </p:txBody>
      </p:sp>
      <p:sp>
        <p:nvSpPr>
          <p:cNvPr id="10" name="Footer Placeholder 9"/>
          <p:cNvSpPr>
            <a:spLocks noGrp="1"/>
          </p:cNvSpPr>
          <p:nvPr>
            <p:ph type="ftr" sz="quarter" idx="3"/>
          </p:nvPr>
        </p:nvSpPr>
        <p:spPr/>
        <p:txBody>
          <a:bodyPr/>
          <a:lstStyle/>
          <a:p>
            <a:r>
              <a:rPr lang="en-US" dirty="0">
                <a:solidFill>
                  <a:srgbClr val="000000"/>
                </a:solidFill>
              </a:rPr>
              <a:t>MN.IT Services @ DNR | MN DNR Geospatial Water Resources Team</a:t>
            </a:r>
          </a:p>
        </p:txBody>
      </p:sp>
      <p:sp>
        <p:nvSpPr>
          <p:cNvPr id="11" name="Slide Number Placeholder 10"/>
          <p:cNvSpPr>
            <a:spLocks noGrp="1"/>
          </p:cNvSpPr>
          <p:nvPr>
            <p:ph type="sldNum" sz="quarter" idx="12"/>
          </p:nvPr>
        </p:nvSpPr>
        <p:spPr/>
        <p:txBody>
          <a:bodyPr/>
          <a:lstStyle/>
          <a:p>
            <a:fld id="{48F63A3B-78C7-47BE-AE5E-E10140E04643}" type="slidenum">
              <a:rPr lang="en-US" smtClean="0">
                <a:solidFill>
                  <a:srgbClr val="000000"/>
                </a:solidFill>
              </a:rPr>
              <a:pPr/>
              <a:t>40</a:t>
            </a:fld>
            <a:endParaRPr lang="en-US" dirty="0">
              <a:solidFill>
                <a:srgbClr val="000000"/>
              </a:solidFill>
            </a:endParaRPr>
          </a:p>
        </p:txBody>
      </p:sp>
      <p:sp>
        <p:nvSpPr>
          <p:cNvPr id="12" name="Content Placeholder 2"/>
          <p:cNvSpPr txBox="1">
            <a:spLocks/>
          </p:cNvSpPr>
          <p:nvPr/>
        </p:nvSpPr>
        <p:spPr>
          <a:xfrm>
            <a:off x="6619875" y="4781532"/>
            <a:ext cx="5572125" cy="606679"/>
          </a:xfrm>
          <a:prstGeom prst="rect">
            <a:avLst/>
          </a:prstGeom>
        </p:spPr>
        <p:txBody>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Clr>
                <a:srgbClr val="003865"/>
              </a:buClr>
              <a:buFont typeface="Arial" panose="020B0604020202020204" pitchFamily="34" charset="0"/>
              <a:buNone/>
            </a:pPr>
            <a:r>
              <a:rPr lang="en-US" sz="3600" dirty="0">
                <a:solidFill>
                  <a:srgbClr val="003865"/>
                </a:solidFill>
                <a:effectLst>
                  <a:outerShdw blurRad="38100" dist="38100" dir="2700000" algn="tl">
                    <a:srgbClr val="000000">
                      <a:alpha val="43137"/>
                    </a:srgbClr>
                  </a:outerShdw>
                </a:effectLst>
                <a:latin typeface="Arial Narrow" panose="020B0606020202030204" pitchFamily="34" charset="0"/>
              </a:rPr>
              <a:t>What Brings Me Here Today …</a:t>
            </a:r>
          </a:p>
        </p:txBody>
      </p:sp>
    </p:spTree>
    <p:extLst>
      <p:ext uri="{BB962C8B-B14F-4D97-AF65-F5344CB8AC3E}">
        <p14:creationId xmlns:p14="http://schemas.microsoft.com/office/powerpoint/2010/main" val="40719790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338328" y="1825625"/>
            <a:ext cx="6755646" cy="4351338"/>
          </a:xfrm>
        </p:spPr>
        <p:txBody>
          <a:bodyPr/>
          <a:lstStyle/>
          <a:p>
            <a:pPr>
              <a:buFont typeface="Wingdings" panose="05000000000000000000" pitchFamily="2" charset="2"/>
              <a:buChar char="§"/>
            </a:pPr>
            <a:r>
              <a:rPr lang="en-US" b="1" spc="60" dirty="0"/>
              <a:t>Attending the GAC Meetings for the Last Year</a:t>
            </a:r>
          </a:p>
          <a:p>
            <a:pPr>
              <a:buFont typeface="Wingdings" panose="05000000000000000000" pitchFamily="2" charset="2"/>
              <a:buChar char="§"/>
            </a:pPr>
            <a:r>
              <a:rPr lang="en-US" b="1" spc="60" dirty="0"/>
              <a:t>Four Topics Have Come Up</a:t>
            </a:r>
          </a:p>
          <a:p>
            <a:pPr marL="914400" indent="-457200">
              <a:buFont typeface="+mj-lt"/>
              <a:buAutoNum type="arabicPeriod"/>
            </a:pPr>
            <a:r>
              <a:rPr lang="en-US" spc="60" dirty="0"/>
              <a:t>DEM Hydro-modification (hDEM)</a:t>
            </a:r>
          </a:p>
          <a:p>
            <a:pPr marL="914400" indent="-457200">
              <a:buFont typeface="+mj-lt"/>
              <a:buAutoNum type="arabicPeriod"/>
            </a:pPr>
            <a:r>
              <a:rPr lang="en-US" spc="60" dirty="0"/>
              <a:t>DEM-derived Hydrography Generation</a:t>
            </a:r>
          </a:p>
          <a:p>
            <a:pPr marL="1143000" lvl="1"/>
            <a:r>
              <a:rPr lang="en-US" spc="60" dirty="0"/>
              <a:t>LCCMR Proposal &amp; Letter of Support</a:t>
            </a:r>
          </a:p>
          <a:p>
            <a:pPr marL="914400" indent="-457200">
              <a:buFont typeface="+mj-lt"/>
              <a:buAutoNum type="arabicPeriod"/>
            </a:pPr>
            <a:r>
              <a:rPr lang="en-US" spc="60" dirty="0"/>
              <a:t>DNR Culvert Application</a:t>
            </a:r>
          </a:p>
          <a:p>
            <a:pPr marL="914400" indent="-457200">
              <a:buFont typeface="+mj-lt"/>
              <a:buAutoNum type="arabicPeriod"/>
            </a:pPr>
            <a:r>
              <a:rPr lang="en-US" spc="60" dirty="0"/>
              <a:t>3D Geomatics Committee Development</a:t>
            </a:r>
          </a:p>
        </p:txBody>
      </p:sp>
      <p:pic>
        <p:nvPicPr>
          <p:cNvPr id="7" name="Picture 6" descr="Cloud with check ma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1536" y="1395701"/>
            <a:ext cx="4530898" cy="4530898"/>
          </a:xfrm>
          <a:prstGeom prst="rect">
            <a:avLst/>
          </a:prstGeom>
        </p:spPr>
      </p:pic>
      <p:sp>
        <p:nvSpPr>
          <p:cNvPr id="4" name="Date Placeholder 3"/>
          <p:cNvSpPr>
            <a:spLocks noGrp="1"/>
          </p:cNvSpPr>
          <p:nvPr>
            <p:ph type="dt" sz="half" idx="10"/>
          </p:nvPr>
        </p:nvSpPr>
        <p:spPr/>
        <p:txBody>
          <a:bodyPr/>
          <a:lstStyle/>
          <a:p>
            <a:r>
              <a:rPr lang="en-US" dirty="0">
                <a:solidFill>
                  <a:srgbClr val="000000"/>
                </a:solidFill>
              </a:rPr>
              <a:t>12/6/2017</a:t>
            </a:r>
          </a:p>
        </p:txBody>
      </p:sp>
      <p:sp>
        <p:nvSpPr>
          <p:cNvPr id="5" name="Footer Placeholder 4"/>
          <p:cNvSpPr>
            <a:spLocks noGrp="1"/>
          </p:cNvSpPr>
          <p:nvPr>
            <p:ph type="ftr" sz="quarter" idx="3"/>
          </p:nvPr>
        </p:nvSpPr>
        <p:spPr/>
        <p:txBody>
          <a:bodyPr/>
          <a:lstStyle/>
          <a:p>
            <a:r>
              <a:rPr lang="en-US" dirty="0">
                <a:solidFill>
                  <a:srgbClr val="000000"/>
                </a:solidFill>
              </a:rPr>
              <a:t>MN.IT Services @ DNR | MN DNR Geospatial Water Resources Team</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41</a:t>
            </a:fld>
            <a:endParaRPr lang="en-US" dirty="0">
              <a:solidFill>
                <a:srgbClr val="000000"/>
              </a:solidFill>
            </a:endParaRPr>
          </a:p>
        </p:txBody>
      </p:sp>
      <p:sp>
        <p:nvSpPr>
          <p:cNvPr id="8" name="Title 1"/>
          <p:cNvSpPr txBox="1">
            <a:spLocks/>
          </p:cNvSpPr>
          <p:nvPr/>
        </p:nvSpPr>
        <p:spPr bwMode="auto">
          <a:xfrm>
            <a:off x="0" y="-1"/>
            <a:ext cx="12192000" cy="863601"/>
          </a:xfrm>
          <a:prstGeom prst="rect">
            <a:avLst/>
          </a:prstGeom>
          <a:solidFill>
            <a:schemeClr val="accent1"/>
          </a:solidFill>
        </p:spPr>
        <p:txBody>
          <a:bodyPr vert="horz" lIns="822960" tIns="45720" rIns="822960" bIns="45720" rtlCol="0" anchor="ctr">
            <a:normAutofit/>
          </a:bodyPr>
          <a:lstStyle>
            <a:lvl1pPr algn="r"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a:solidFill>
                  <a:srgbClr val="FFFFFF"/>
                </a:solidFill>
              </a:rPr>
              <a:t>Introduction</a:t>
            </a:r>
            <a:endParaRPr lang="en-US" dirty="0">
              <a:solidFill>
                <a:srgbClr val="FFFFFF"/>
              </a:solidFill>
            </a:endParaRPr>
          </a:p>
        </p:txBody>
      </p:sp>
    </p:spTree>
    <p:extLst>
      <p:ext uri="{BB962C8B-B14F-4D97-AF65-F5344CB8AC3E}">
        <p14:creationId xmlns:p14="http://schemas.microsoft.com/office/powerpoint/2010/main" val="141575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10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left)">
                                      <p:cBhvr>
                                        <p:cTn id="12" dur="10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10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10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left)">
                                      <p:cBhvr>
                                        <p:cTn id="27" dur="10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338328" y="1825625"/>
            <a:ext cx="6755646" cy="4351338"/>
          </a:xfrm>
        </p:spPr>
        <p:txBody>
          <a:bodyPr/>
          <a:lstStyle/>
          <a:p>
            <a:pPr>
              <a:buFont typeface="Wingdings" panose="05000000000000000000" pitchFamily="2" charset="2"/>
              <a:buChar char="§"/>
            </a:pPr>
            <a:r>
              <a:rPr lang="en-US" b="1" spc="60" dirty="0"/>
              <a:t>Attending the GAC Meetings for the Last Year</a:t>
            </a:r>
          </a:p>
          <a:p>
            <a:pPr>
              <a:buFont typeface="Wingdings" panose="05000000000000000000" pitchFamily="2" charset="2"/>
              <a:buChar char="§"/>
            </a:pPr>
            <a:r>
              <a:rPr lang="en-US" b="1" spc="60" dirty="0"/>
              <a:t>Four Topics Have Come Up</a:t>
            </a:r>
          </a:p>
          <a:p>
            <a:pPr marL="914400" indent="-457200">
              <a:buFont typeface="+mj-lt"/>
              <a:buAutoNum type="arabicPeriod"/>
            </a:pPr>
            <a:r>
              <a:rPr lang="en-US" spc="60" dirty="0"/>
              <a:t>DEM Hydro-modification (hDEM)</a:t>
            </a:r>
          </a:p>
          <a:p>
            <a:pPr marL="914400" indent="-457200">
              <a:buClr>
                <a:schemeClr val="bg1">
                  <a:lumMod val="85000"/>
                </a:schemeClr>
              </a:buClr>
              <a:buFont typeface="+mj-lt"/>
              <a:buAutoNum type="arabicPeriod"/>
            </a:pPr>
            <a:r>
              <a:rPr lang="en-US" spc="60" dirty="0">
                <a:solidFill>
                  <a:schemeClr val="bg1">
                    <a:lumMod val="85000"/>
                  </a:schemeClr>
                </a:solidFill>
              </a:rPr>
              <a:t>DEM-derived Hydrography Generation</a:t>
            </a:r>
          </a:p>
          <a:p>
            <a:pPr marL="1143000" lvl="1">
              <a:buClr>
                <a:schemeClr val="bg1">
                  <a:lumMod val="85000"/>
                </a:schemeClr>
              </a:buClr>
            </a:pPr>
            <a:r>
              <a:rPr lang="en-US" spc="60" dirty="0">
                <a:solidFill>
                  <a:schemeClr val="bg1">
                    <a:lumMod val="85000"/>
                  </a:schemeClr>
                </a:solidFill>
              </a:rPr>
              <a:t>LCCMR Proposal &amp; Letter of Support</a:t>
            </a:r>
          </a:p>
          <a:p>
            <a:pPr marL="914400" indent="-457200">
              <a:buClr>
                <a:schemeClr val="bg1">
                  <a:lumMod val="85000"/>
                </a:schemeClr>
              </a:buClr>
              <a:buFont typeface="+mj-lt"/>
              <a:buAutoNum type="arabicPeriod"/>
            </a:pPr>
            <a:r>
              <a:rPr lang="en-US" spc="60" dirty="0">
                <a:solidFill>
                  <a:schemeClr val="bg1">
                    <a:lumMod val="85000"/>
                  </a:schemeClr>
                </a:solidFill>
              </a:rPr>
              <a:t>DNR Culvert Application</a:t>
            </a:r>
          </a:p>
          <a:p>
            <a:pPr marL="914400" indent="-457200">
              <a:buClr>
                <a:schemeClr val="bg1">
                  <a:lumMod val="85000"/>
                </a:schemeClr>
              </a:buClr>
              <a:buFont typeface="+mj-lt"/>
              <a:buAutoNum type="arabicPeriod"/>
            </a:pPr>
            <a:r>
              <a:rPr lang="en-US" spc="60" dirty="0">
                <a:solidFill>
                  <a:schemeClr val="bg1">
                    <a:lumMod val="85000"/>
                  </a:schemeClr>
                </a:solidFill>
              </a:rPr>
              <a:t>3D Geomatics Committee Development</a:t>
            </a:r>
          </a:p>
        </p:txBody>
      </p:sp>
      <p:sp>
        <p:nvSpPr>
          <p:cNvPr id="4" name="Date Placeholder 3"/>
          <p:cNvSpPr>
            <a:spLocks noGrp="1"/>
          </p:cNvSpPr>
          <p:nvPr>
            <p:ph type="dt" sz="half" idx="10"/>
          </p:nvPr>
        </p:nvSpPr>
        <p:spPr/>
        <p:txBody>
          <a:bodyPr/>
          <a:lstStyle/>
          <a:p>
            <a:r>
              <a:rPr lang="en-US" dirty="0">
                <a:solidFill>
                  <a:srgbClr val="000000"/>
                </a:solidFill>
              </a:rPr>
              <a:t>12/6/2017</a:t>
            </a:r>
          </a:p>
        </p:txBody>
      </p:sp>
      <p:sp>
        <p:nvSpPr>
          <p:cNvPr id="5" name="Footer Placeholder 4"/>
          <p:cNvSpPr>
            <a:spLocks noGrp="1"/>
          </p:cNvSpPr>
          <p:nvPr>
            <p:ph type="ftr" sz="quarter" idx="3"/>
          </p:nvPr>
        </p:nvSpPr>
        <p:spPr/>
        <p:txBody>
          <a:bodyPr/>
          <a:lstStyle/>
          <a:p>
            <a:r>
              <a:rPr lang="en-US" dirty="0">
                <a:solidFill>
                  <a:srgbClr val="000000"/>
                </a:solidFill>
              </a:rPr>
              <a:t>MN.IT Services @ DNR | MN DNR Geospatial Water Resources Team</a:t>
            </a: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42</a:t>
            </a:fld>
            <a:endParaRPr lang="en-US" dirty="0">
              <a:solidFill>
                <a:srgbClr val="000000"/>
              </a:solidFill>
            </a:endParaRPr>
          </a:p>
        </p:txBody>
      </p:sp>
      <p:sp>
        <p:nvSpPr>
          <p:cNvPr id="8" name="Freeform 11">
            <a:extLst>
              <a:ext uri="{FF2B5EF4-FFF2-40B4-BE49-F238E27FC236}">
                <a16:creationId xmlns="" xmlns:a16="http://schemas.microsoft.com/office/drawing/2014/main" id="{3C7AF94F-B0BF-4499-BFF0-C5D12E6EF3F9}"/>
              </a:ext>
            </a:extLst>
          </p:cNvPr>
          <p:cNvSpPr/>
          <p:nvPr/>
        </p:nvSpPr>
        <p:spPr>
          <a:xfrm>
            <a:off x="5628771" y="2215662"/>
            <a:ext cx="1358915" cy="1152888"/>
          </a:xfrm>
          <a:custGeom>
            <a:avLst/>
            <a:gdLst>
              <a:gd name="connsiteX0" fmla="*/ 1427747 w 3870157"/>
              <a:gd name="connsiteY0" fmla="*/ 1913021 h 2955758"/>
              <a:gd name="connsiteX1" fmla="*/ 521368 w 3870157"/>
              <a:gd name="connsiteY1" fmla="*/ 970547 h 2955758"/>
              <a:gd name="connsiteX2" fmla="*/ 0 w 3870157"/>
              <a:gd name="connsiteY2" fmla="*/ 1483895 h 2955758"/>
              <a:gd name="connsiteX3" fmla="*/ 1423736 w 3870157"/>
              <a:gd name="connsiteY3" fmla="*/ 2955758 h 2955758"/>
              <a:gd name="connsiteX4" fmla="*/ 3870157 w 3870157"/>
              <a:gd name="connsiteY4" fmla="*/ 517358 h 2955758"/>
              <a:gd name="connsiteX5" fmla="*/ 3356810 w 3870157"/>
              <a:gd name="connsiteY5" fmla="*/ 0 h 2955758"/>
              <a:gd name="connsiteX6" fmla="*/ 1427747 w 3870157"/>
              <a:gd name="connsiteY6" fmla="*/ 1913021 h 2955758"/>
              <a:gd name="connsiteX0" fmla="*/ 1427747 w 3870157"/>
              <a:gd name="connsiteY0" fmla="*/ 1917032 h 2959769"/>
              <a:gd name="connsiteX1" fmla="*/ 521368 w 3870157"/>
              <a:gd name="connsiteY1" fmla="*/ 974558 h 2959769"/>
              <a:gd name="connsiteX2" fmla="*/ 0 w 3870157"/>
              <a:gd name="connsiteY2" fmla="*/ 1487906 h 2959769"/>
              <a:gd name="connsiteX3" fmla="*/ 1423736 w 3870157"/>
              <a:gd name="connsiteY3" fmla="*/ 2959769 h 2959769"/>
              <a:gd name="connsiteX4" fmla="*/ 3870157 w 3870157"/>
              <a:gd name="connsiteY4" fmla="*/ 521369 h 2959769"/>
              <a:gd name="connsiteX5" fmla="*/ 3352799 w 3870157"/>
              <a:gd name="connsiteY5" fmla="*/ 0 h 2959769"/>
              <a:gd name="connsiteX6" fmla="*/ 1427747 w 3870157"/>
              <a:gd name="connsiteY6" fmla="*/ 1917032 h 2959769"/>
              <a:gd name="connsiteX0" fmla="*/ 1427747 w 3870157"/>
              <a:gd name="connsiteY0" fmla="*/ 1917032 h 2967790"/>
              <a:gd name="connsiteX1" fmla="*/ 521368 w 3870157"/>
              <a:gd name="connsiteY1" fmla="*/ 974558 h 2967790"/>
              <a:gd name="connsiteX2" fmla="*/ 0 w 3870157"/>
              <a:gd name="connsiteY2" fmla="*/ 1487906 h 2967790"/>
              <a:gd name="connsiteX3" fmla="*/ 1431757 w 3870157"/>
              <a:gd name="connsiteY3" fmla="*/ 2967790 h 2967790"/>
              <a:gd name="connsiteX4" fmla="*/ 3870157 w 3870157"/>
              <a:gd name="connsiteY4" fmla="*/ 521369 h 2967790"/>
              <a:gd name="connsiteX5" fmla="*/ 3352799 w 3870157"/>
              <a:gd name="connsiteY5" fmla="*/ 0 h 2967790"/>
              <a:gd name="connsiteX6" fmla="*/ 1427747 w 3870157"/>
              <a:gd name="connsiteY6" fmla="*/ 1917032 h 2967790"/>
              <a:gd name="connsiteX0" fmla="*/ 1427747 w 3870157"/>
              <a:gd name="connsiteY0" fmla="*/ 1917032 h 2967790"/>
              <a:gd name="connsiteX1" fmla="*/ 529390 w 3870157"/>
              <a:gd name="connsiteY1" fmla="*/ 966537 h 2967790"/>
              <a:gd name="connsiteX2" fmla="*/ 0 w 3870157"/>
              <a:gd name="connsiteY2" fmla="*/ 1487906 h 2967790"/>
              <a:gd name="connsiteX3" fmla="*/ 1431757 w 3870157"/>
              <a:gd name="connsiteY3" fmla="*/ 2967790 h 2967790"/>
              <a:gd name="connsiteX4" fmla="*/ 3870157 w 3870157"/>
              <a:gd name="connsiteY4" fmla="*/ 521369 h 2967790"/>
              <a:gd name="connsiteX5" fmla="*/ 3352799 w 3870157"/>
              <a:gd name="connsiteY5" fmla="*/ 0 h 2967790"/>
              <a:gd name="connsiteX6" fmla="*/ 1427747 w 3870157"/>
              <a:gd name="connsiteY6" fmla="*/ 1917032 h 2967790"/>
              <a:gd name="connsiteX0" fmla="*/ 1427747 w 4491789"/>
              <a:gd name="connsiteY0" fmla="*/ 2021305 h 3072063"/>
              <a:gd name="connsiteX1" fmla="*/ 529390 w 4491789"/>
              <a:gd name="connsiteY1" fmla="*/ 1070810 h 3072063"/>
              <a:gd name="connsiteX2" fmla="*/ 0 w 4491789"/>
              <a:gd name="connsiteY2" fmla="*/ 1592179 h 3072063"/>
              <a:gd name="connsiteX3" fmla="*/ 1431757 w 4491789"/>
              <a:gd name="connsiteY3" fmla="*/ 3072063 h 3072063"/>
              <a:gd name="connsiteX4" fmla="*/ 4491789 w 4491789"/>
              <a:gd name="connsiteY4" fmla="*/ 0 h 3072063"/>
              <a:gd name="connsiteX5" fmla="*/ 3352799 w 4491789"/>
              <a:gd name="connsiteY5" fmla="*/ 104273 h 3072063"/>
              <a:gd name="connsiteX6" fmla="*/ 1427747 w 4491789"/>
              <a:gd name="connsiteY6" fmla="*/ 2021305 h 3072063"/>
              <a:gd name="connsiteX0" fmla="*/ 1427747 w 4491789"/>
              <a:gd name="connsiteY0" fmla="*/ 2474495 h 3525253"/>
              <a:gd name="connsiteX1" fmla="*/ 529390 w 4491789"/>
              <a:gd name="connsiteY1" fmla="*/ 1524000 h 3525253"/>
              <a:gd name="connsiteX2" fmla="*/ 0 w 4491789"/>
              <a:gd name="connsiteY2" fmla="*/ 2045369 h 3525253"/>
              <a:gd name="connsiteX3" fmla="*/ 1431757 w 4491789"/>
              <a:gd name="connsiteY3" fmla="*/ 3525253 h 3525253"/>
              <a:gd name="connsiteX4" fmla="*/ 4491789 w 4491789"/>
              <a:gd name="connsiteY4" fmla="*/ 453190 h 3525253"/>
              <a:gd name="connsiteX5" fmla="*/ 3922293 w 4491789"/>
              <a:gd name="connsiteY5" fmla="*/ 0 h 3525253"/>
              <a:gd name="connsiteX6" fmla="*/ 1427747 w 4491789"/>
              <a:gd name="connsiteY6" fmla="*/ 2474495 h 3525253"/>
              <a:gd name="connsiteX0" fmla="*/ 1427747 w 4491789"/>
              <a:gd name="connsiteY0" fmla="*/ 2494548 h 3545306"/>
              <a:gd name="connsiteX1" fmla="*/ 529390 w 4491789"/>
              <a:gd name="connsiteY1" fmla="*/ 1544053 h 3545306"/>
              <a:gd name="connsiteX2" fmla="*/ 0 w 4491789"/>
              <a:gd name="connsiteY2" fmla="*/ 2065422 h 3545306"/>
              <a:gd name="connsiteX3" fmla="*/ 1431757 w 4491789"/>
              <a:gd name="connsiteY3" fmla="*/ 3545306 h 3545306"/>
              <a:gd name="connsiteX4" fmla="*/ 4491789 w 4491789"/>
              <a:gd name="connsiteY4" fmla="*/ 473243 h 3545306"/>
              <a:gd name="connsiteX5" fmla="*/ 3934325 w 4491789"/>
              <a:gd name="connsiteY5" fmla="*/ 0 h 3545306"/>
              <a:gd name="connsiteX6" fmla="*/ 1427747 w 4491789"/>
              <a:gd name="connsiteY6" fmla="*/ 2494548 h 3545306"/>
              <a:gd name="connsiteX0" fmla="*/ 1427747 w 4491789"/>
              <a:gd name="connsiteY0" fmla="*/ 2494548 h 3545306"/>
              <a:gd name="connsiteX1" fmla="*/ 710661 w 4491789"/>
              <a:gd name="connsiteY1" fmla="*/ 1785309 h 3545306"/>
              <a:gd name="connsiteX2" fmla="*/ 0 w 4491789"/>
              <a:gd name="connsiteY2" fmla="*/ 2065422 h 3545306"/>
              <a:gd name="connsiteX3" fmla="*/ 1431757 w 4491789"/>
              <a:gd name="connsiteY3" fmla="*/ 3545306 h 3545306"/>
              <a:gd name="connsiteX4" fmla="*/ 4491789 w 4491789"/>
              <a:gd name="connsiteY4" fmla="*/ 473243 h 3545306"/>
              <a:gd name="connsiteX5" fmla="*/ 3934325 w 4491789"/>
              <a:gd name="connsiteY5" fmla="*/ 0 h 3545306"/>
              <a:gd name="connsiteX6" fmla="*/ 1427747 w 4491789"/>
              <a:gd name="connsiteY6" fmla="*/ 2494548 h 3545306"/>
              <a:gd name="connsiteX0" fmla="*/ 1155843 w 4219885"/>
              <a:gd name="connsiteY0" fmla="*/ 2494548 h 3545306"/>
              <a:gd name="connsiteX1" fmla="*/ 438757 w 4219885"/>
              <a:gd name="connsiteY1" fmla="*/ 1785309 h 3545306"/>
              <a:gd name="connsiteX2" fmla="*/ 0 w 4219885"/>
              <a:gd name="connsiteY2" fmla="*/ 2375610 h 3545306"/>
              <a:gd name="connsiteX3" fmla="*/ 1159853 w 4219885"/>
              <a:gd name="connsiteY3" fmla="*/ 3545306 h 3545306"/>
              <a:gd name="connsiteX4" fmla="*/ 4219885 w 4219885"/>
              <a:gd name="connsiteY4" fmla="*/ 473243 h 3545306"/>
              <a:gd name="connsiteX5" fmla="*/ 3662421 w 4219885"/>
              <a:gd name="connsiteY5" fmla="*/ 0 h 3545306"/>
              <a:gd name="connsiteX6" fmla="*/ 1155843 w 4219885"/>
              <a:gd name="connsiteY6" fmla="*/ 2494548 h 3545306"/>
              <a:gd name="connsiteX0" fmla="*/ 1155843 w 4219885"/>
              <a:gd name="connsiteY0" fmla="*/ 2494548 h 3545306"/>
              <a:gd name="connsiteX1" fmla="*/ 468967 w 4219885"/>
              <a:gd name="connsiteY1" fmla="*/ 1888707 h 3545306"/>
              <a:gd name="connsiteX2" fmla="*/ 0 w 4219885"/>
              <a:gd name="connsiteY2" fmla="*/ 2375610 h 3545306"/>
              <a:gd name="connsiteX3" fmla="*/ 1159853 w 4219885"/>
              <a:gd name="connsiteY3" fmla="*/ 3545306 h 3545306"/>
              <a:gd name="connsiteX4" fmla="*/ 4219885 w 4219885"/>
              <a:gd name="connsiteY4" fmla="*/ 473243 h 3545306"/>
              <a:gd name="connsiteX5" fmla="*/ 3662421 w 4219885"/>
              <a:gd name="connsiteY5" fmla="*/ 0 h 3545306"/>
              <a:gd name="connsiteX6" fmla="*/ 1155843 w 4219885"/>
              <a:gd name="connsiteY6" fmla="*/ 2494548 h 3545306"/>
              <a:gd name="connsiteX0" fmla="*/ 1155843 w 4612638"/>
              <a:gd name="connsiteY0" fmla="*/ 2494548 h 3545306"/>
              <a:gd name="connsiteX1" fmla="*/ 468967 w 4612638"/>
              <a:gd name="connsiteY1" fmla="*/ 1888707 h 3545306"/>
              <a:gd name="connsiteX2" fmla="*/ 0 w 4612638"/>
              <a:gd name="connsiteY2" fmla="*/ 2375610 h 3545306"/>
              <a:gd name="connsiteX3" fmla="*/ 1159853 w 4612638"/>
              <a:gd name="connsiteY3" fmla="*/ 3545306 h 3545306"/>
              <a:gd name="connsiteX4" fmla="*/ 4612638 w 4612638"/>
              <a:gd name="connsiteY4" fmla="*/ 25199 h 3545306"/>
              <a:gd name="connsiteX5" fmla="*/ 3662421 w 4612638"/>
              <a:gd name="connsiteY5" fmla="*/ 0 h 3545306"/>
              <a:gd name="connsiteX6" fmla="*/ 1155843 w 4612638"/>
              <a:gd name="connsiteY6" fmla="*/ 2494548 h 3545306"/>
              <a:gd name="connsiteX0" fmla="*/ 1155843 w 4612638"/>
              <a:gd name="connsiteY0" fmla="*/ 2494548 h 3545306"/>
              <a:gd name="connsiteX1" fmla="*/ 499179 w 4612638"/>
              <a:gd name="connsiteY1" fmla="*/ 2198892 h 3545306"/>
              <a:gd name="connsiteX2" fmla="*/ 0 w 4612638"/>
              <a:gd name="connsiteY2" fmla="*/ 2375610 h 3545306"/>
              <a:gd name="connsiteX3" fmla="*/ 1159853 w 4612638"/>
              <a:gd name="connsiteY3" fmla="*/ 3545306 h 3545306"/>
              <a:gd name="connsiteX4" fmla="*/ 4612638 w 4612638"/>
              <a:gd name="connsiteY4" fmla="*/ 25199 h 3545306"/>
              <a:gd name="connsiteX5" fmla="*/ 3662421 w 4612638"/>
              <a:gd name="connsiteY5" fmla="*/ 0 h 3545306"/>
              <a:gd name="connsiteX6" fmla="*/ 1155843 w 4612638"/>
              <a:gd name="connsiteY6" fmla="*/ 2494548 h 3545306"/>
              <a:gd name="connsiteX0" fmla="*/ 1155843 w 4612638"/>
              <a:gd name="connsiteY0" fmla="*/ 2503815 h 3554573"/>
              <a:gd name="connsiteX1" fmla="*/ 499179 w 4612638"/>
              <a:gd name="connsiteY1" fmla="*/ 2208159 h 3554573"/>
              <a:gd name="connsiteX2" fmla="*/ 0 w 4612638"/>
              <a:gd name="connsiteY2" fmla="*/ 2384877 h 3554573"/>
              <a:gd name="connsiteX3" fmla="*/ 1159853 w 4612638"/>
              <a:gd name="connsiteY3" fmla="*/ 3554573 h 3554573"/>
              <a:gd name="connsiteX4" fmla="*/ 4612638 w 4612638"/>
              <a:gd name="connsiteY4" fmla="*/ 0 h 3554573"/>
              <a:gd name="connsiteX5" fmla="*/ 3662421 w 4612638"/>
              <a:gd name="connsiteY5" fmla="*/ 9267 h 3554573"/>
              <a:gd name="connsiteX6" fmla="*/ 1155843 w 4612638"/>
              <a:gd name="connsiteY6" fmla="*/ 2503815 h 3554573"/>
              <a:gd name="connsiteX0" fmla="*/ 1367324 w 4824119"/>
              <a:gd name="connsiteY0" fmla="*/ 2503815 h 3554573"/>
              <a:gd name="connsiteX1" fmla="*/ 710660 w 4824119"/>
              <a:gd name="connsiteY1" fmla="*/ 2208159 h 3554573"/>
              <a:gd name="connsiteX2" fmla="*/ 0 w 4824119"/>
              <a:gd name="connsiteY2" fmla="*/ 2152239 h 3554573"/>
              <a:gd name="connsiteX3" fmla="*/ 1371334 w 4824119"/>
              <a:gd name="connsiteY3" fmla="*/ 3554573 h 3554573"/>
              <a:gd name="connsiteX4" fmla="*/ 4824119 w 4824119"/>
              <a:gd name="connsiteY4" fmla="*/ 0 h 3554573"/>
              <a:gd name="connsiteX5" fmla="*/ 3873902 w 4824119"/>
              <a:gd name="connsiteY5" fmla="*/ 9267 h 3554573"/>
              <a:gd name="connsiteX6" fmla="*/ 1367324 w 4824119"/>
              <a:gd name="connsiteY6" fmla="*/ 2503815 h 3554573"/>
              <a:gd name="connsiteX0" fmla="*/ 1367324 w 4824119"/>
              <a:gd name="connsiteY0" fmla="*/ 2503815 h 3554573"/>
              <a:gd name="connsiteX1" fmla="*/ 491628 w 4824119"/>
              <a:gd name="connsiteY1" fmla="*/ 1889356 h 3554573"/>
              <a:gd name="connsiteX2" fmla="*/ 0 w 4824119"/>
              <a:gd name="connsiteY2" fmla="*/ 2152239 h 3554573"/>
              <a:gd name="connsiteX3" fmla="*/ 1371334 w 4824119"/>
              <a:gd name="connsiteY3" fmla="*/ 3554573 h 3554573"/>
              <a:gd name="connsiteX4" fmla="*/ 4824119 w 4824119"/>
              <a:gd name="connsiteY4" fmla="*/ 0 h 3554573"/>
              <a:gd name="connsiteX5" fmla="*/ 3873902 w 4824119"/>
              <a:gd name="connsiteY5" fmla="*/ 9267 h 3554573"/>
              <a:gd name="connsiteX6" fmla="*/ 1367324 w 4824119"/>
              <a:gd name="connsiteY6" fmla="*/ 2503815 h 3554573"/>
              <a:gd name="connsiteX0" fmla="*/ 1367324 w 4824119"/>
              <a:gd name="connsiteY0" fmla="*/ 2503815 h 3554573"/>
              <a:gd name="connsiteX1" fmla="*/ 468967 w 4824119"/>
              <a:gd name="connsiteY1" fmla="*/ 2294320 h 3554573"/>
              <a:gd name="connsiteX2" fmla="*/ 0 w 4824119"/>
              <a:gd name="connsiteY2" fmla="*/ 2152239 h 3554573"/>
              <a:gd name="connsiteX3" fmla="*/ 1371334 w 4824119"/>
              <a:gd name="connsiteY3" fmla="*/ 3554573 h 3554573"/>
              <a:gd name="connsiteX4" fmla="*/ 4824119 w 4824119"/>
              <a:gd name="connsiteY4" fmla="*/ 0 h 3554573"/>
              <a:gd name="connsiteX5" fmla="*/ 3873902 w 4824119"/>
              <a:gd name="connsiteY5" fmla="*/ 9267 h 3554573"/>
              <a:gd name="connsiteX6" fmla="*/ 1367324 w 4824119"/>
              <a:gd name="connsiteY6" fmla="*/ 2503815 h 3554573"/>
              <a:gd name="connsiteX0" fmla="*/ 1367324 w 4824119"/>
              <a:gd name="connsiteY0" fmla="*/ 2503815 h 3554573"/>
              <a:gd name="connsiteX1" fmla="*/ 1231810 w 4824119"/>
              <a:gd name="connsiteY1" fmla="*/ 1932437 h 3554573"/>
              <a:gd name="connsiteX2" fmla="*/ 0 w 4824119"/>
              <a:gd name="connsiteY2" fmla="*/ 2152239 h 3554573"/>
              <a:gd name="connsiteX3" fmla="*/ 1371334 w 4824119"/>
              <a:gd name="connsiteY3" fmla="*/ 3554573 h 3554573"/>
              <a:gd name="connsiteX4" fmla="*/ 4824119 w 4824119"/>
              <a:gd name="connsiteY4" fmla="*/ 0 h 3554573"/>
              <a:gd name="connsiteX5" fmla="*/ 3873902 w 4824119"/>
              <a:gd name="connsiteY5" fmla="*/ 9267 h 3554573"/>
              <a:gd name="connsiteX6" fmla="*/ 1367324 w 4824119"/>
              <a:gd name="connsiteY6" fmla="*/ 2503815 h 3554573"/>
              <a:gd name="connsiteX0" fmla="*/ 1367324 w 4824119"/>
              <a:gd name="connsiteY0" fmla="*/ 2503815 h 3554573"/>
              <a:gd name="connsiteX1" fmla="*/ 1073199 w 4824119"/>
              <a:gd name="connsiteY1" fmla="*/ 1966903 h 3554573"/>
              <a:gd name="connsiteX2" fmla="*/ 0 w 4824119"/>
              <a:gd name="connsiteY2" fmla="*/ 2152239 h 3554573"/>
              <a:gd name="connsiteX3" fmla="*/ 1371334 w 4824119"/>
              <a:gd name="connsiteY3" fmla="*/ 3554573 h 3554573"/>
              <a:gd name="connsiteX4" fmla="*/ 4824119 w 4824119"/>
              <a:gd name="connsiteY4" fmla="*/ 0 h 3554573"/>
              <a:gd name="connsiteX5" fmla="*/ 3873902 w 4824119"/>
              <a:gd name="connsiteY5" fmla="*/ 9267 h 3554573"/>
              <a:gd name="connsiteX6" fmla="*/ 1367324 w 4824119"/>
              <a:gd name="connsiteY6" fmla="*/ 2503815 h 3554573"/>
              <a:gd name="connsiteX0" fmla="*/ 1367324 w 4824119"/>
              <a:gd name="connsiteY0" fmla="*/ 2503815 h 3554573"/>
              <a:gd name="connsiteX1" fmla="*/ 808847 w 4824119"/>
              <a:gd name="connsiteY1" fmla="*/ 1975521 h 3554573"/>
              <a:gd name="connsiteX2" fmla="*/ 0 w 4824119"/>
              <a:gd name="connsiteY2" fmla="*/ 2152239 h 3554573"/>
              <a:gd name="connsiteX3" fmla="*/ 1371334 w 4824119"/>
              <a:gd name="connsiteY3" fmla="*/ 3554573 h 3554573"/>
              <a:gd name="connsiteX4" fmla="*/ 4824119 w 4824119"/>
              <a:gd name="connsiteY4" fmla="*/ 0 h 3554573"/>
              <a:gd name="connsiteX5" fmla="*/ 3873902 w 4824119"/>
              <a:gd name="connsiteY5" fmla="*/ 9267 h 3554573"/>
              <a:gd name="connsiteX6" fmla="*/ 1367324 w 4824119"/>
              <a:gd name="connsiteY6" fmla="*/ 2503815 h 3554573"/>
              <a:gd name="connsiteX0" fmla="*/ 1450407 w 4907202"/>
              <a:gd name="connsiteY0" fmla="*/ 2503815 h 3554573"/>
              <a:gd name="connsiteX1" fmla="*/ 891930 w 4907202"/>
              <a:gd name="connsiteY1" fmla="*/ 1975521 h 3554573"/>
              <a:gd name="connsiteX2" fmla="*/ 0 w 4907202"/>
              <a:gd name="connsiteY2" fmla="*/ 1859285 h 3554573"/>
              <a:gd name="connsiteX3" fmla="*/ 1454417 w 4907202"/>
              <a:gd name="connsiteY3" fmla="*/ 3554573 h 3554573"/>
              <a:gd name="connsiteX4" fmla="*/ 4907202 w 4907202"/>
              <a:gd name="connsiteY4" fmla="*/ 0 h 3554573"/>
              <a:gd name="connsiteX5" fmla="*/ 3956985 w 4907202"/>
              <a:gd name="connsiteY5" fmla="*/ 9267 h 3554573"/>
              <a:gd name="connsiteX6" fmla="*/ 1450407 w 4907202"/>
              <a:gd name="connsiteY6" fmla="*/ 2503815 h 3554573"/>
              <a:gd name="connsiteX0" fmla="*/ 1450407 w 4907202"/>
              <a:gd name="connsiteY0" fmla="*/ 2503815 h 3554573"/>
              <a:gd name="connsiteX1" fmla="*/ 891930 w 4907202"/>
              <a:gd name="connsiteY1" fmla="*/ 1854894 h 3554573"/>
              <a:gd name="connsiteX2" fmla="*/ 0 w 4907202"/>
              <a:gd name="connsiteY2" fmla="*/ 1859285 h 3554573"/>
              <a:gd name="connsiteX3" fmla="*/ 1454417 w 4907202"/>
              <a:gd name="connsiteY3" fmla="*/ 3554573 h 3554573"/>
              <a:gd name="connsiteX4" fmla="*/ 4907202 w 4907202"/>
              <a:gd name="connsiteY4" fmla="*/ 0 h 3554573"/>
              <a:gd name="connsiteX5" fmla="*/ 3956985 w 4907202"/>
              <a:gd name="connsiteY5" fmla="*/ 9267 h 3554573"/>
              <a:gd name="connsiteX6" fmla="*/ 1450407 w 4907202"/>
              <a:gd name="connsiteY6" fmla="*/ 2503815 h 3554573"/>
              <a:gd name="connsiteX0" fmla="*/ 1818540 w 5275335"/>
              <a:gd name="connsiteY0" fmla="*/ 2503815 h 3554573"/>
              <a:gd name="connsiteX1" fmla="*/ 1260063 w 5275335"/>
              <a:gd name="connsiteY1" fmla="*/ 1854894 h 3554573"/>
              <a:gd name="connsiteX2" fmla="*/ 0 w 5275335"/>
              <a:gd name="connsiteY2" fmla="*/ 2154155 h 3554573"/>
              <a:gd name="connsiteX3" fmla="*/ 1822550 w 5275335"/>
              <a:gd name="connsiteY3" fmla="*/ 3554573 h 3554573"/>
              <a:gd name="connsiteX4" fmla="*/ 5275335 w 5275335"/>
              <a:gd name="connsiteY4" fmla="*/ 0 h 3554573"/>
              <a:gd name="connsiteX5" fmla="*/ 4325118 w 5275335"/>
              <a:gd name="connsiteY5" fmla="*/ 9267 h 3554573"/>
              <a:gd name="connsiteX6" fmla="*/ 1818540 w 5275335"/>
              <a:gd name="connsiteY6" fmla="*/ 2503815 h 3554573"/>
              <a:gd name="connsiteX0" fmla="*/ 1818540 w 5922976"/>
              <a:gd name="connsiteY0" fmla="*/ 3316602 h 4367360"/>
              <a:gd name="connsiteX1" fmla="*/ 1260063 w 5922976"/>
              <a:gd name="connsiteY1" fmla="*/ 2667681 h 4367360"/>
              <a:gd name="connsiteX2" fmla="*/ 0 w 5922976"/>
              <a:gd name="connsiteY2" fmla="*/ 2966942 h 4367360"/>
              <a:gd name="connsiteX3" fmla="*/ 1822550 w 5922976"/>
              <a:gd name="connsiteY3" fmla="*/ 4367360 h 4367360"/>
              <a:gd name="connsiteX4" fmla="*/ 5275335 w 5922976"/>
              <a:gd name="connsiteY4" fmla="*/ 812787 h 4367360"/>
              <a:gd name="connsiteX5" fmla="*/ 5922976 w 5922976"/>
              <a:gd name="connsiteY5" fmla="*/ 0 h 4367360"/>
              <a:gd name="connsiteX6" fmla="*/ 1818540 w 5922976"/>
              <a:gd name="connsiteY6" fmla="*/ 3316602 h 4367360"/>
              <a:gd name="connsiteX0" fmla="*/ 1818540 w 5922976"/>
              <a:gd name="connsiteY0" fmla="*/ 3316602 h 4367360"/>
              <a:gd name="connsiteX1" fmla="*/ 978088 w 5922976"/>
              <a:gd name="connsiteY1" fmla="*/ 3230610 h 4367360"/>
              <a:gd name="connsiteX2" fmla="*/ 0 w 5922976"/>
              <a:gd name="connsiteY2" fmla="*/ 2966942 h 4367360"/>
              <a:gd name="connsiteX3" fmla="*/ 1822550 w 5922976"/>
              <a:gd name="connsiteY3" fmla="*/ 4367360 h 4367360"/>
              <a:gd name="connsiteX4" fmla="*/ 5275335 w 5922976"/>
              <a:gd name="connsiteY4" fmla="*/ 812787 h 4367360"/>
              <a:gd name="connsiteX5" fmla="*/ 5922976 w 5922976"/>
              <a:gd name="connsiteY5" fmla="*/ 0 h 4367360"/>
              <a:gd name="connsiteX6" fmla="*/ 1818540 w 5922976"/>
              <a:gd name="connsiteY6" fmla="*/ 3316602 h 4367360"/>
              <a:gd name="connsiteX0" fmla="*/ 2453975 w 6558411"/>
              <a:gd name="connsiteY0" fmla="*/ 3316602 h 4367360"/>
              <a:gd name="connsiteX1" fmla="*/ 0 w 6558411"/>
              <a:gd name="connsiteY1" fmla="*/ 2399618 h 4367360"/>
              <a:gd name="connsiteX2" fmla="*/ 635435 w 6558411"/>
              <a:gd name="connsiteY2" fmla="*/ 2966942 h 4367360"/>
              <a:gd name="connsiteX3" fmla="*/ 2457985 w 6558411"/>
              <a:gd name="connsiteY3" fmla="*/ 4367360 h 4367360"/>
              <a:gd name="connsiteX4" fmla="*/ 5910770 w 6558411"/>
              <a:gd name="connsiteY4" fmla="*/ 812787 h 4367360"/>
              <a:gd name="connsiteX5" fmla="*/ 6558411 w 6558411"/>
              <a:gd name="connsiteY5" fmla="*/ 0 h 4367360"/>
              <a:gd name="connsiteX6" fmla="*/ 2453975 w 6558411"/>
              <a:gd name="connsiteY6" fmla="*/ 3316602 h 4367360"/>
              <a:gd name="connsiteX0" fmla="*/ 1818540 w 5922976"/>
              <a:gd name="connsiteY0" fmla="*/ 3316602 h 4367360"/>
              <a:gd name="connsiteX1" fmla="*/ 437639 w 5922976"/>
              <a:gd name="connsiteY1" fmla="*/ 2962547 h 4367360"/>
              <a:gd name="connsiteX2" fmla="*/ 0 w 5922976"/>
              <a:gd name="connsiteY2" fmla="*/ 2966942 h 4367360"/>
              <a:gd name="connsiteX3" fmla="*/ 1822550 w 5922976"/>
              <a:gd name="connsiteY3" fmla="*/ 4367360 h 4367360"/>
              <a:gd name="connsiteX4" fmla="*/ 5275335 w 5922976"/>
              <a:gd name="connsiteY4" fmla="*/ 812787 h 4367360"/>
              <a:gd name="connsiteX5" fmla="*/ 5922976 w 5922976"/>
              <a:gd name="connsiteY5" fmla="*/ 0 h 4367360"/>
              <a:gd name="connsiteX6" fmla="*/ 1818540 w 5922976"/>
              <a:gd name="connsiteY6" fmla="*/ 3316602 h 4367360"/>
              <a:gd name="connsiteX0" fmla="*/ 1818540 w 5922976"/>
              <a:gd name="connsiteY0" fmla="*/ 3316602 h 4367360"/>
              <a:gd name="connsiteX1" fmla="*/ 1056419 w 5922976"/>
              <a:gd name="connsiteY1" fmla="*/ 2488974 h 4367360"/>
              <a:gd name="connsiteX2" fmla="*/ 0 w 5922976"/>
              <a:gd name="connsiteY2" fmla="*/ 2966942 h 4367360"/>
              <a:gd name="connsiteX3" fmla="*/ 1822550 w 5922976"/>
              <a:gd name="connsiteY3" fmla="*/ 4367360 h 4367360"/>
              <a:gd name="connsiteX4" fmla="*/ 5275335 w 5922976"/>
              <a:gd name="connsiteY4" fmla="*/ 812787 h 4367360"/>
              <a:gd name="connsiteX5" fmla="*/ 5922976 w 5922976"/>
              <a:gd name="connsiteY5" fmla="*/ 0 h 4367360"/>
              <a:gd name="connsiteX6" fmla="*/ 1818540 w 5922976"/>
              <a:gd name="connsiteY6" fmla="*/ 3316602 h 4367360"/>
              <a:gd name="connsiteX0" fmla="*/ 1818540 w 5922976"/>
              <a:gd name="connsiteY0" fmla="*/ 3316602 h 4367360"/>
              <a:gd name="connsiteX1" fmla="*/ 1056419 w 5922976"/>
              <a:gd name="connsiteY1" fmla="*/ 2488974 h 4367360"/>
              <a:gd name="connsiteX2" fmla="*/ 0 w 5922976"/>
              <a:gd name="connsiteY2" fmla="*/ 2966942 h 4367360"/>
              <a:gd name="connsiteX3" fmla="*/ 1822550 w 5922976"/>
              <a:gd name="connsiteY3" fmla="*/ 4367360 h 4367360"/>
              <a:gd name="connsiteX4" fmla="*/ 5197009 w 5922976"/>
              <a:gd name="connsiteY4" fmla="*/ 812787 h 4367360"/>
              <a:gd name="connsiteX5" fmla="*/ 5922976 w 5922976"/>
              <a:gd name="connsiteY5" fmla="*/ 0 h 4367360"/>
              <a:gd name="connsiteX6" fmla="*/ 1818540 w 5922976"/>
              <a:gd name="connsiteY6" fmla="*/ 3316602 h 4367360"/>
              <a:gd name="connsiteX0" fmla="*/ 1818540 w 5922976"/>
              <a:gd name="connsiteY0" fmla="*/ 3316602 h 4367360"/>
              <a:gd name="connsiteX1" fmla="*/ 1056419 w 5922976"/>
              <a:gd name="connsiteY1" fmla="*/ 2488974 h 4367360"/>
              <a:gd name="connsiteX2" fmla="*/ 0 w 5922976"/>
              <a:gd name="connsiteY2" fmla="*/ 2966942 h 4367360"/>
              <a:gd name="connsiteX3" fmla="*/ 1822550 w 5922976"/>
              <a:gd name="connsiteY3" fmla="*/ 4367360 h 4367360"/>
              <a:gd name="connsiteX4" fmla="*/ 2215795 w 5922976"/>
              <a:gd name="connsiteY4" fmla="*/ 3922795 h 4367360"/>
              <a:gd name="connsiteX5" fmla="*/ 5197009 w 5922976"/>
              <a:gd name="connsiteY5" fmla="*/ 812787 h 4367360"/>
              <a:gd name="connsiteX6" fmla="*/ 5922976 w 5922976"/>
              <a:gd name="connsiteY6" fmla="*/ 0 h 4367360"/>
              <a:gd name="connsiteX7" fmla="*/ 1818540 w 5922976"/>
              <a:gd name="connsiteY7" fmla="*/ 3316602 h 4367360"/>
              <a:gd name="connsiteX0" fmla="*/ 1818540 w 5922976"/>
              <a:gd name="connsiteY0" fmla="*/ 3316602 h 4367360"/>
              <a:gd name="connsiteX1" fmla="*/ 1056419 w 5922976"/>
              <a:gd name="connsiteY1" fmla="*/ 2488974 h 4367360"/>
              <a:gd name="connsiteX2" fmla="*/ 0 w 5922976"/>
              <a:gd name="connsiteY2" fmla="*/ 2966942 h 4367360"/>
              <a:gd name="connsiteX3" fmla="*/ 1822550 w 5922976"/>
              <a:gd name="connsiteY3" fmla="*/ 4367360 h 4367360"/>
              <a:gd name="connsiteX4" fmla="*/ 2215795 w 5922976"/>
              <a:gd name="connsiteY4" fmla="*/ 4351691 h 4367360"/>
              <a:gd name="connsiteX5" fmla="*/ 5197009 w 5922976"/>
              <a:gd name="connsiteY5" fmla="*/ 812787 h 4367360"/>
              <a:gd name="connsiteX6" fmla="*/ 5922976 w 5922976"/>
              <a:gd name="connsiteY6" fmla="*/ 0 h 4367360"/>
              <a:gd name="connsiteX7" fmla="*/ 1818540 w 5922976"/>
              <a:gd name="connsiteY7" fmla="*/ 3316602 h 4367360"/>
              <a:gd name="connsiteX0" fmla="*/ 1818540 w 5922976"/>
              <a:gd name="connsiteY0" fmla="*/ 3316602 h 4367360"/>
              <a:gd name="connsiteX1" fmla="*/ 1056419 w 5922976"/>
              <a:gd name="connsiteY1" fmla="*/ 2488974 h 4367360"/>
              <a:gd name="connsiteX2" fmla="*/ 0 w 5922976"/>
              <a:gd name="connsiteY2" fmla="*/ 2966942 h 4367360"/>
              <a:gd name="connsiteX3" fmla="*/ 1822550 w 5922976"/>
              <a:gd name="connsiteY3" fmla="*/ 4367360 h 4367360"/>
              <a:gd name="connsiteX4" fmla="*/ 2215795 w 5922976"/>
              <a:gd name="connsiteY4" fmla="*/ 4351691 h 4367360"/>
              <a:gd name="connsiteX5" fmla="*/ 5197009 w 5922976"/>
              <a:gd name="connsiteY5" fmla="*/ 812787 h 4367360"/>
              <a:gd name="connsiteX6" fmla="*/ 5922976 w 5922976"/>
              <a:gd name="connsiteY6" fmla="*/ 0 h 4367360"/>
              <a:gd name="connsiteX7" fmla="*/ 1818540 w 5922976"/>
              <a:gd name="connsiteY7" fmla="*/ 3316602 h 4367360"/>
              <a:gd name="connsiteX0" fmla="*/ 1818540 w 5922976"/>
              <a:gd name="connsiteY0" fmla="*/ 3316602 h 4367360"/>
              <a:gd name="connsiteX1" fmla="*/ 1056419 w 5922976"/>
              <a:gd name="connsiteY1" fmla="*/ 2488974 h 4367360"/>
              <a:gd name="connsiteX2" fmla="*/ 680598 w 5922976"/>
              <a:gd name="connsiteY2" fmla="*/ 2662906 h 4367360"/>
              <a:gd name="connsiteX3" fmla="*/ 0 w 5922976"/>
              <a:gd name="connsiteY3" fmla="*/ 2966942 h 4367360"/>
              <a:gd name="connsiteX4" fmla="*/ 1822550 w 5922976"/>
              <a:gd name="connsiteY4" fmla="*/ 4367360 h 4367360"/>
              <a:gd name="connsiteX5" fmla="*/ 2215795 w 5922976"/>
              <a:gd name="connsiteY5" fmla="*/ 4351691 h 4367360"/>
              <a:gd name="connsiteX6" fmla="*/ 5197009 w 5922976"/>
              <a:gd name="connsiteY6" fmla="*/ 812787 h 4367360"/>
              <a:gd name="connsiteX7" fmla="*/ 5922976 w 5922976"/>
              <a:gd name="connsiteY7" fmla="*/ 0 h 4367360"/>
              <a:gd name="connsiteX8" fmla="*/ 1818540 w 5922976"/>
              <a:gd name="connsiteY8" fmla="*/ 3316602 h 4367360"/>
              <a:gd name="connsiteX0" fmla="*/ 1818540 w 5922976"/>
              <a:gd name="connsiteY0" fmla="*/ 3316602 h 4367360"/>
              <a:gd name="connsiteX1" fmla="*/ 1056419 w 5922976"/>
              <a:gd name="connsiteY1" fmla="*/ 2488974 h 4367360"/>
              <a:gd name="connsiteX2" fmla="*/ 218470 w 5922976"/>
              <a:gd name="connsiteY2" fmla="*/ 2600360 h 4367360"/>
              <a:gd name="connsiteX3" fmla="*/ 0 w 5922976"/>
              <a:gd name="connsiteY3" fmla="*/ 2966942 h 4367360"/>
              <a:gd name="connsiteX4" fmla="*/ 1822550 w 5922976"/>
              <a:gd name="connsiteY4" fmla="*/ 4367360 h 4367360"/>
              <a:gd name="connsiteX5" fmla="*/ 2215795 w 5922976"/>
              <a:gd name="connsiteY5" fmla="*/ 4351691 h 4367360"/>
              <a:gd name="connsiteX6" fmla="*/ 5197009 w 5922976"/>
              <a:gd name="connsiteY6" fmla="*/ 812787 h 4367360"/>
              <a:gd name="connsiteX7" fmla="*/ 5922976 w 5922976"/>
              <a:gd name="connsiteY7" fmla="*/ 0 h 4367360"/>
              <a:gd name="connsiteX8" fmla="*/ 1818540 w 5922976"/>
              <a:gd name="connsiteY8" fmla="*/ 3316602 h 4367360"/>
              <a:gd name="connsiteX0" fmla="*/ 1818540 w 5922976"/>
              <a:gd name="connsiteY0" fmla="*/ 3316602 h 4367360"/>
              <a:gd name="connsiteX1" fmla="*/ 711782 w 5922976"/>
              <a:gd name="connsiteY1" fmla="*/ 2417490 h 4367360"/>
              <a:gd name="connsiteX2" fmla="*/ 218470 w 5922976"/>
              <a:gd name="connsiteY2" fmla="*/ 2600360 h 4367360"/>
              <a:gd name="connsiteX3" fmla="*/ 0 w 5922976"/>
              <a:gd name="connsiteY3" fmla="*/ 2966942 h 4367360"/>
              <a:gd name="connsiteX4" fmla="*/ 1822550 w 5922976"/>
              <a:gd name="connsiteY4" fmla="*/ 4367360 h 4367360"/>
              <a:gd name="connsiteX5" fmla="*/ 2215795 w 5922976"/>
              <a:gd name="connsiteY5" fmla="*/ 4351691 h 4367360"/>
              <a:gd name="connsiteX6" fmla="*/ 5197009 w 5922976"/>
              <a:gd name="connsiteY6" fmla="*/ 812787 h 4367360"/>
              <a:gd name="connsiteX7" fmla="*/ 5922976 w 5922976"/>
              <a:gd name="connsiteY7" fmla="*/ 0 h 4367360"/>
              <a:gd name="connsiteX8" fmla="*/ 1818540 w 5922976"/>
              <a:gd name="connsiteY8" fmla="*/ 3316602 h 4367360"/>
              <a:gd name="connsiteX0" fmla="*/ 1818540 w 5922976"/>
              <a:gd name="connsiteY0" fmla="*/ 3316602 h 4367360"/>
              <a:gd name="connsiteX1" fmla="*/ 711782 w 5922976"/>
              <a:gd name="connsiteY1" fmla="*/ 2417490 h 4367360"/>
              <a:gd name="connsiteX2" fmla="*/ 218470 w 5922976"/>
              <a:gd name="connsiteY2" fmla="*/ 2600360 h 4367360"/>
              <a:gd name="connsiteX3" fmla="*/ 0 w 5922976"/>
              <a:gd name="connsiteY3" fmla="*/ 2966942 h 4367360"/>
              <a:gd name="connsiteX4" fmla="*/ 1822550 w 5922976"/>
              <a:gd name="connsiteY4" fmla="*/ 4367360 h 4367360"/>
              <a:gd name="connsiteX5" fmla="*/ 2215795 w 5922976"/>
              <a:gd name="connsiteY5" fmla="*/ 4351691 h 4367360"/>
              <a:gd name="connsiteX6" fmla="*/ 5197009 w 5922976"/>
              <a:gd name="connsiteY6" fmla="*/ 812787 h 4367360"/>
              <a:gd name="connsiteX7" fmla="*/ 5922976 w 5922976"/>
              <a:gd name="connsiteY7" fmla="*/ 0 h 4367360"/>
              <a:gd name="connsiteX8" fmla="*/ 1818540 w 5922976"/>
              <a:gd name="connsiteY8" fmla="*/ 3316602 h 4367360"/>
              <a:gd name="connsiteX0" fmla="*/ 1818540 w 5922976"/>
              <a:gd name="connsiteY0" fmla="*/ 3316602 h 4367360"/>
              <a:gd name="connsiteX1" fmla="*/ 711782 w 5922976"/>
              <a:gd name="connsiteY1" fmla="*/ 2417490 h 4367360"/>
              <a:gd name="connsiteX2" fmla="*/ 218470 w 5922976"/>
              <a:gd name="connsiteY2" fmla="*/ 2600360 h 4367360"/>
              <a:gd name="connsiteX3" fmla="*/ 0 w 5922976"/>
              <a:gd name="connsiteY3" fmla="*/ 2966942 h 4367360"/>
              <a:gd name="connsiteX4" fmla="*/ 1822550 w 5922976"/>
              <a:gd name="connsiteY4" fmla="*/ 4367360 h 4367360"/>
              <a:gd name="connsiteX5" fmla="*/ 2215795 w 5922976"/>
              <a:gd name="connsiteY5" fmla="*/ 4351691 h 4367360"/>
              <a:gd name="connsiteX6" fmla="*/ 5197009 w 5922976"/>
              <a:gd name="connsiteY6" fmla="*/ 812787 h 4367360"/>
              <a:gd name="connsiteX7" fmla="*/ 5922976 w 5922976"/>
              <a:gd name="connsiteY7" fmla="*/ 0 h 4367360"/>
              <a:gd name="connsiteX8" fmla="*/ 1818540 w 5922976"/>
              <a:gd name="connsiteY8" fmla="*/ 3316602 h 4367360"/>
              <a:gd name="connsiteX0" fmla="*/ 1818540 w 5922976"/>
              <a:gd name="connsiteY0" fmla="*/ 3316602 h 4367360"/>
              <a:gd name="connsiteX1" fmla="*/ 711782 w 5922976"/>
              <a:gd name="connsiteY1" fmla="*/ 2417490 h 4367360"/>
              <a:gd name="connsiteX2" fmla="*/ 140144 w 5922976"/>
              <a:gd name="connsiteY2" fmla="*/ 2600360 h 4367360"/>
              <a:gd name="connsiteX3" fmla="*/ 0 w 5922976"/>
              <a:gd name="connsiteY3" fmla="*/ 2966942 h 4367360"/>
              <a:gd name="connsiteX4" fmla="*/ 1822550 w 5922976"/>
              <a:gd name="connsiteY4" fmla="*/ 4367360 h 4367360"/>
              <a:gd name="connsiteX5" fmla="*/ 2215795 w 5922976"/>
              <a:gd name="connsiteY5" fmla="*/ 4351691 h 4367360"/>
              <a:gd name="connsiteX6" fmla="*/ 5197009 w 5922976"/>
              <a:gd name="connsiteY6" fmla="*/ 812787 h 4367360"/>
              <a:gd name="connsiteX7" fmla="*/ 5922976 w 5922976"/>
              <a:gd name="connsiteY7" fmla="*/ 0 h 4367360"/>
              <a:gd name="connsiteX8" fmla="*/ 1818540 w 5922976"/>
              <a:gd name="connsiteY8" fmla="*/ 3316602 h 4367360"/>
              <a:gd name="connsiteX0" fmla="*/ 1849871 w 5954307"/>
              <a:gd name="connsiteY0" fmla="*/ 3316602 h 4367360"/>
              <a:gd name="connsiteX1" fmla="*/ 743113 w 5954307"/>
              <a:gd name="connsiteY1" fmla="*/ 2417490 h 4367360"/>
              <a:gd name="connsiteX2" fmla="*/ 171475 w 5954307"/>
              <a:gd name="connsiteY2" fmla="*/ 2600360 h 4367360"/>
              <a:gd name="connsiteX3" fmla="*/ 0 w 5954307"/>
              <a:gd name="connsiteY3" fmla="*/ 2940138 h 4367360"/>
              <a:gd name="connsiteX4" fmla="*/ 1853881 w 5954307"/>
              <a:gd name="connsiteY4" fmla="*/ 4367360 h 4367360"/>
              <a:gd name="connsiteX5" fmla="*/ 2247126 w 5954307"/>
              <a:gd name="connsiteY5" fmla="*/ 4351691 h 4367360"/>
              <a:gd name="connsiteX6" fmla="*/ 5228340 w 5954307"/>
              <a:gd name="connsiteY6" fmla="*/ 812787 h 4367360"/>
              <a:gd name="connsiteX7" fmla="*/ 5954307 w 5954307"/>
              <a:gd name="connsiteY7" fmla="*/ 0 h 4367360"/>
              <a:gd name="connsiteX8" fmla="*/ 1849871 w 5954307"/>
              <a:gd name="connsiteY8" fmla="*/ 3316602 h 4367360"/>
              <a:gd name="connsiteX0" fmla="*/ 1903380 w 6007816"/>
              <a:gd name="connsiteY0" fmla="*/ 3316602 h 4367360"/>
              <a:gd name="connsiteX1" fmla="*/ 796622 w 6007816"/>
              <a:gd name="connsiteY1" fmla="*/ 2417490 h 4367360"/>
              <a:gd name="connsiteX2" fmla="*/ 224984 w 6007816"/>
              <a:gd name="connsiteY2" fmla="*/ 2600360 h 4367360"/>
              <a:gd name="connsiteX3" fmla="*/ 53509 w 6007816"/>
              <a:gd name="connsiteY3" fmla="*/ 2940138 h 4367360"/>
              <a:gd name="connsiteX4" fmla="*/ 1907390 w 6007816"/>
              <a:gd name="connsiteY4" fmla="*/ 4367360 h 4367360"/>
              <a:gd name="connsiteX5" fmla="*/ 2300635 w 6007816"/>
              <a:gd name="connsiteY5" fmla="*/ 4351691 h 4367360"/>
              <a:gd name="connsiteX6" fmla="*/ 5281849 w 6007816"/>
              <a:gd name="connsiteY6" fmla="*/ 812787 h 4367360"/>
              <a:gd name="connsiteX7" fmla="*/ 6007816 w 6007816"/>
              <a:gd name="connsiteY7" fmla="*/ 0 h 4367360"/>
              <a:gd name="connsiteX8" fmla="*/ 1903380 w 6007816"/>
              <a:gd name="connsiteY8" fmla="*/ 3316602 h 4367360"/>
              <a:gd name="connsiteX0" fmla="*/ 1903380 w 6007816"/>
              <a:gd name="connsiteY0" fmla="*/ 3316602 h 4367360"/>
              <a:gd name="connsiteX1" fmla="*/ 796622 w 6007816"/>
              <a:gd name="connsiteY1" fmla="*/ 2417490 h 4367360"/>
              <a:gd name="connsiteX2" fmla="*/ 224984 w 6007816"/>
              <a:gd name="connsiteY2" fmla="*/ 2555680 h 4367360"/>
              <a:gd name="connsiteX3" fmla="*/ 53509 w 6007816"/>
              <a:gd name="connsiteY3" fmla="*/ 2940138 h 4367360"/>
              <a:gd name="connsiteX4" fmla="*/ 1907390 w 6007816"/>
              <a:gd name="connsiteY4" fmla="*/ 4367360 h 4367360"/>
              <a:gd name="connsiteX5" fmla="*/ 2300635 w 6007816"/>
              <a:gd name="connsiteY5" fmla="*/ 4351691 h 4367360"/>
              <a:gd name="connsiteX6" fmla="*/ 5281849 w 6007816"/>
              <a:gd name="connsiteY6" fmla="*/ 812787 h 4367360"/>
              <a:gd name="connsiteX7" fmla="*/ 6007816 w 6007816"/>
              <a:gd name="connsiteY7" fmla="*/ 0 h 4367360"/>
              <a:gd name="connsiteX8" fmla="*/ 1903380 w 6007816"/>
              <a:gd name="connsiteY8" fmla="*/ 3316602 h 4367360"/>
              <a:gd name="connsiteX0" fmla="*/ 1903380 w 6007816"/>
              <a:gd name="connsiteY0" fmla="*/ 3316602 h 4367360"/>
              <a:gd name="connsiteX1" fmla="*/ 796622 w 6007816"/>
              <a:gd name="connsiteY1" fmla="*/ 2417490 h 4367360"/>
              <a:gd name="connsiteX2" fmla="*/ 224984 w 6007816"/>
              <a:gd name="connsiteY2" fmla="*/ 2555680 h 4367360"/>
              <a:gd name="connsiteX3" fmla="*/ 53509 w 6007816"/>
              <a:gd name="connsiteY3" fmla="*/ 2940138 h 4367360"/>
              <a:gd name="connsiteX4" fmla="*/ 1907390 w 6007816"/>
              <a:gd name="connsiteY4" fmla="*/ 4367360 h 4367360"/>
              <a:gd name="connsiteX5" fmla="*/ 2300635 w 6007816"/>
              <a:gd name="connsiteY5" fmla="*/ 4351691 h 4367360"/>
              <a:gd name="connsiteX6" fmla="*/ 5352343 w 6007816"/>
              <a:gd name="connsiteY6" fmla="*/ 964689 h 4367360"/>
              <a:gd name="connsiteX7" fmla="*/ 6007816 w 6007816"/>
              <a:gd name="connsiteY7" fmla="*/ 0 h 4367360"/>
              <a:gd name="connsiteX8" fmla="*/ 1903380 w 6007816"/>
              <a:gd name="connsiteY8" fmla="*/ 3316602 h 4367360"/>
              <a:gd name="connsiteX0" fmla="*/ 1903380 w 6007816"/>
              <a:gd name="connsiteY0" fmla="*/ 3316602 h 4367360"/>
              <a:gd name="connsiteX1" fmla="*/ 796622 w 6007816"/>
              <a:gd name="connsiteY1" fmla="*/ 2417490 h 4367360"/>
              <a:gd name="connsiteX2" fmla="*/ 224984 w 6007816"/>
              <a:gd name="connsiteY2" fmla="*/ 2555680 h 4367360"/>
              <a:gd name="connsiteX3" fmla="*/ 53509 w 6007816"/>
              <a:gd name="connsiteY3" fmla="*/ 2940138 h 4367360"/>
              <a:gd name="connsiteX4" fmla="*/ 1907390 w 6007816"/>
              <a:gd name="connsiteY4" fmla="*/ 4367360 h 4367360"/>
              <a:gd name="connsiteX5" fmla="*/ 2300635 w 6007816"/>
              <a:gd name="connsiteY5" fmla="*/ 4351691 h 4367360"/>
              <a:gd name="connsiteX6" fmla="*/ 5352343 w 6007816"/>
              <a:gd name="connsiteY6" fmla="*/ 964689 h 4367360"/>
              <a:gd name="connsiteX7" fmla="*/ 6007816 w 6007816"/>
              <a:gd name="connsiteY7" fmla="*/ 0 h 4367360"/>
              <a:gd name="connsiteX8" fmla="*/ 1903380 w 6007816"/>
              <a:gd name="connsiteY8" fmla="*/ 3316602 h 4367360"/>
              <a:gd name="connsiteX0" fmla="*/ 1903380 w 6007816"/>
              <a:gd name="connsiteY0" fmla="*/ 3316602 h 4367360"/>
              <a:gd name="connsiteX1" fmla="*/ 796622 w 6007816"/>
              <a:gd name="connsiteY1" fmla="*/ 2417490 h 4367360"/>
              <a:gd name="connsiteX2" fmla="*/ 224984 w 6007816"/>
              <a:gd name="connsiteY2" fmla="*/ 2555680 h 4367360"/>
              <a:gd name="connsiteX3" fmla="*/ 53509 w 6007816"/>
              <a:gd name="connsiteY3" fmla="*/ 2940138 h 4367360"/>
              <a:gd name="connsiteX4" fmla="*/ 1907390 w 6007816"/>
              <a:gd name="connsiteY4" fmla="*/ 4367360 h 4367360"/>
              <a:gd name="connsiteX5" fmla="*/ 2300635 w 6007816"/>
              <a:gd name="connsiteY5" fmla="*/ 4351691 h 4367360"/>
              <a:gd name="connsiteX6" fmla="*/ 5352343 w 6007816"/>
              <a:gd name="connsiteY6" fmla="*/ 964689 h 4367360"/>
              <a:gd name="connsiteX7" fmla="*/ 6007816 w 6007816"/>
              <a:gd name="connsiteY7" fmla="*/ 0 h 4367360"/>
              <a:gd name="connsiteX8" fmla="*/ 1903380 w 6007816"/>
              <a:gd name="connsiteY8" fmla="*/ 3316602 h 4367360"/>
              <a:gd name="connsiteX0" fmla="*/ 1903380 w 6344618"/>
              <a:gd name="connsiteY0" fmla="*/ 3745498 h 4796256"/>
              <a:gd name="connsiteX1" fmla="*/ 796622 w 6344618"/>
              <a:gd name="connsiteY1" fmla="*/ 2846386 h 4796256"/>
              <a:gd name="connsiteX2" fmla="*/ 224984 w 6344618"/>
              <a:gd name="connsiteY2" fmla="*/ 2984576 h 4796256"/>
              <a:gd name="connsiteX3" fmla="*/ 53509 w 6344618"/>
              <a:gd name="connsiteY3" fmla="*/ 3369034 h 4796256"/>
              <a:gd name="connsiteX4" fmla="*/ 1907390 w 6344618"/>
              <a:gd name="connsiteY4" fmla="*/ 4796256 h 4796256"/>
              <a:gd name="connsiteX5" fmla="*/ 2300635 w 6344618"/>
              <a:gd name="connsiteY5" fmla="*/ 4780587 h 4796256"/>
              <a:gd name="connsiteX6" fmla="*/ 5352343 w 6344618"/>
              <a:gd name="connsiteY6" fmla="*/ 1393585 h 4796256"/>
              <a:gd name="connsiteX7" fmla="*/ 6344618 w 6344618"/>
              <a:gd name="connsiteY7" fmla="*/ 0 h 4796256"/>
              <a:gd name="connsiteX8" fmla="*/ 1903380 w 6344618"/>
              <a:gd name="connsiteY8" fmla="*/ 3745498 h 4796256"/>
              <a:gd name="connsiteX0" fmla="*/ 1903380 w 6657586"/>
              <a:gd name="connsiteY0" fmla="*/ 3936210 h 4986968"/>
              <a:gd name="connsiteX1" fmla="*/ 796622 w 6657586"/>
              <a:gd name="connsiteY1" fmla="*/ 3037098 h 4986968"/>
              <a:gd name="connsiteX2" fmla="*/ 224984 w 6657586"/>
              <a:gd name="connsiteY2" fmla="*/ 3175288 h 4986968"/>
              <a:gd name="connsiteX3" fmla="*/ 53509 w 6657586"/>
              <a:gd name="connsiteY3" fmla="*/ 3559746 h 4986968"/>
              <a:gd name="connsiteX4" fmla="*/ 1907390 w 6657586"/>
              <a:gd name="connsiteY4" fmla="*/ 4986968 h 4986968"/>
              <a:gd name="connsiteX5" fmla="*/ 2300635 w 6657586"/>
              <a:gd name="connsiteY5" fmla="*/ 4971299 h 4986968"/>
              <a:gd name="connsiteX6" fmla="*/ 5352343 w 6657586"/>
              <a:gd name="connsiteY6" fmla="*/ 1584297 h 4986968"/>
              <a:gd name="connsiteX7" fmla="*/ 6185627 w 6657586"/>
              <a:gd name="connsiteY7" fmla="*/ 655512 h 4986968"/>
              <a:gd name="connsiteX8" fmla="*/ 6344618 w 6657586"/>
              <a:gd name="connsiteY8" fmla="*/ 190712 h 4986968"/>
              <a:gd name="connsiteX9" fmla="*/ 1903380 w 6657586"/>
              <a:gd name="connsiteY9" fmla="*/ 3936210 h 4986968"/>
              <a:gd name="connsiteX0" fmla="*/ 1903380 w 6657586"/>
              <a:gd name="connsiteY0" fmla="*/ 3936210 h 4986968"/>
              <a:gd name="connsiteX1" fmla="*/ 796622 w 6657586"/>
              <a:gd name="connsiteY1" fmla="*/ 3037098 h 4986968"/>
              <a:gd name="connsiteX2" fmla="*/ 224984 w 6657586"/>
              <a:gd name="connsiteY2" fmla="*/ 3175288 h 4986968"/>
              <a:gd name="connsiteX3" fmla="*/ 53509 w 6657586"/>
              <a:gd name="connsiteY3" fmla="*/ 3559746 h 4986968"/>
              <a:gd name="connsiteX4" fmla="*/ 1907390 w 6657586"/>
              <a:gd name="connsiteY4" fmla="*/ 4986968 h 4986968"/>
              <a:gd name="connsiteX5" fmla="*/ 2355462 w 6657586"/>
              <a:gd name="connsiteY5" fmla="*/ 4765786 h 4986968"/>
              <a:gd name="connsiteX6" fmla="*/ 5352343 w 6657586"/>
              <a:gd name="connsiteY6" fmla="*/ 1584297 h 4986968"/>
              <a:gd name="connsiteX7" fmla="*/ 6185627 w 6657586"/>
              <a:gd name="connsiteY7" fmla="*/ 655512 h 4986968"/>
              <a:gd name="connsiteX8" fmla="*/ 6344618 w 6657586"/>
              <a:gd name="connsiteY8" fmla="*/ 190712 h 4986968"/>
              <a:gd name="connsiteX9" fmla="*/ 1903380 w 6657586"/>
              <a:gd name="connsiteY9" fmla="*/ 3936210 h 4986968"/>
              <a:gd name="connsiteX0" fmla="*/ 1903380 w 6657586"/>
              <a:gd name="connsiteY0" fmla="*/ 3936210 h 4986968"/>
              <a:gd name="connsiteX1" fmla="*/ 796622 w 6657586"/>
              <a:gd name="connsiteY1" fmla="*/ 3037098 h 4986968"/>
              <a:gd name="connsiteX2" fmla="*/ 224984 w 6657586"/>
              <a:gd name="connsiteY2" fmla="*/ 3175288 h 4986968"/>
              <a:gd name="connsiteX3" fmla="*/ 53509 w 6657586"/>
              <a:gd name="connsiteY3" fmla="*/ 3559746 h 4986968"/>
              <a:gd name="connsiteX4" fmla="*/ 1907390 w 6657586"/>
              <a:gd name="connsiteY4" fmla="*/ 4986968 h 4986968"/>
              <a:gd name="connsiteX5" fmla="*/ 2465122 w 6657586"/>
              <a:gd name="connsiteY5" fmla="*/ 4774720 h 4986968"/>
              <a:gd name="connsiteX6" fmla="*/ 5352343 w 6657586"/>
              <a:gd name="connsiteY6" fmla="*/ 1584297 h 4986968"/>
              <a:gd name="connsiteX7" fmla="*/ 6185627 w 6657586"/>
              <a:gd name="connsiteY7" fmla="*/ 655512 h 4986968"/>
              <a:gd name="connsiteX8" fmla="*/ 6344618 w 6657586"/>
              <a:gd name="connsiteY8" fmla="*/ 190712 h 4986968"/>
              <a:gd name="connsiteX9" fmla="*/ 1903380 w 6657586"/>
              <a:gd name="connsiteY9" fmla="*/ 3936210 h 4986968"/>
              <a:gd name="connsiteX0" fmla="*/ 2024596 w 6778802"/>
              <a:gd name="connsiteY0" fmla="*/ 3936210 h 4986968"/>
              <a:gd name="connsiteX1" fmla="*/ 917838 w 6778802"/>
              <a:gd name="connsiteY1" fmla="*/ 3037098 h 4986968"/>
              <a:gd name="connsiteX2" fmla="*/ 25061 w 6778802"/>
              <a:gd name="connsiteY2" fmla="*/ 3193158 h 4986968"/>
              <a:gd name="connsiteX3" fmla="*/ 174725 w 6778802"/>
              <a:gd name="connsiteY3" fmla="*/ 3559746 h 4986968"/>
              <a:gd name="connsiteX4" fmla="*/ 2028606 w 6778802"/>
              <a:gd name="connsiteY4" fmla="*/ 4986968 h 4986968"/>
              <a:gd name="connsiteX5" fmla="*/ 2586338 w 6778802"/>
              <a:gd name="connsiteY5" fmla="*/ 4774720 h 4986968"/>
              <a:gd name="connsiteX6" fmla="*/ 5473559 w 6778802"/>
              <a:gd name="connsiteY6" fmla="*/ 1584297 h 4986968"/>
              <a:gd name="connsiteX7" fmla="*/ 6306843 w 6778802"/>
              <a:gd name="connsiteY7" fmla="*/ 655512 h 4986968"/>
              <a:gd name="connsiteX8" fmla="*/ 6465834 w 6778802"/>
              <a:gd name="connsiteY8" fmla="*/ 190712 h 4986968"/>
              <a:gd name="connsiteX9" fmla="*/ 2024596 w 6778802"/>
              <a:gd name="connsiteY9" fmla="*/ 3936210 h 4986968"/>
              <a:gd name="connsiteX0" fmla="*/ 2092667 w 6846873"/>
              <a:gd name="connsiteY0" fmla="*/ 3936210 h 4986968"/>
              <a:gd name="connsiteX1" fmla="*/ 985909 w 6846873"/>
              <a:gd name="connsiteY1" fmla="*/ 3037098 h 4986968"/>
              <a:gd name="connsiteX2" fmla="*/ 14807 w 6846873"/>
              <a:gd name="connsiteY2" fmla="*/ 3202093 h 4986968"/>
              <a:gd name="connsiteX3" fmla="*/ 242796 w 6846873"/>
              <a:gd name="connsiteY3" fmla="*/ 3559746 h 4986968"/>
              <a:gd name="connsiteX4" fmla="*/ 2096677 w 6846873"/>
              <a:gd name="connsiteY4" fmla="*/ 4986968 h 4986968"/>
              <a:gd name="connsiteX5" fmla="*/ 2654409 w 6846873"/>
              <a:gd name="connsiteY5" fmla="*/ 4774720 h 4986968"/>
              <a:gd name="connsiteX6" fmla="*/ 5541630 w 6846873"/>
              <a:gd name="connsiteY6" fmla="*/ 1584297 h 4986968"/>
              <a:gd name="connsiteX7" fmla="*/ 6374914 w 6846873"/>
              <a:gd name="connsiteY7" fmla="*/ 655512 h 4986968"/>
              <a:gd name="connsiteX8" fmla="*/ 6533905 w 6846873"/>
              <a:gd name="connsiteY8" fmla="*/ 190712 h 4986968"/>
              <a:gd name="connsiteX9" fmla="*/ 2092667 w 6846873"/>
              <a:gd name="connsiteY9" fmla="*/ 3936210 h 4986968"/>
              <a:gd name="connsiteX0" fmla="*/ 2092667 w 6955175"/>
              <a:gd name="connsiteY0" fmla="*/ 4037148 h 5087906"/>
              <a:gd name="connsiteX1" fmla="*/ 985909 w 6955175"/>
              <a:gd name="connsiteY1" fmla="*/ 3138036 h 5087906"/>
              <a:gd name="connsiteX2" fmla="*/ 14807 w 6955175"/>
              <a:gd name="connsiteY2" fmla="*/ 3303031 h 5087906"/>
              <a:gd name="connsiteX3" fmla="*/ 242796 w 6955175"/>
              <a:gd name="connsiteY3" fmla="*/ 3660684 h 5087906"/>
              <a:gd name="connsiteX4" fmla="*/ 2096677 w 6955175"/>
              <a:gd name="connsiteY4" fmla="*/ 5087906 h 5087906"/>
              <a:gd name="connsiteX5" fmla="*/ 2654409 w 6955175"/>
              <a:gd name="connsiteY5" fmla="*/ 4875658 h 5087906"/>
              <a:gd name="connsiteX6" fmla="*/ 5541630 w 6955175"/>
              <a:gd name="connsiteY6" fmla="*/ 1685235 h 5087906"/>
              <a:gd name="connsiteX7" fmla="*/ 6374914 w 6955175"/>
              <a:gd name="connsiteY7" fmla="*/ 756450 h 5087906"/>
              <a:gd name="connsiteX8" fmla="*/ 6753946 w 6955175"/>
              <a:gd name="connsiteY8" fmla="*/ 302298 h 5087906"/>
              <a:gd name="connsiteX9" fmla="*/ 6533905 w 6955175"/>
              <a:gd name="connsiteY9" fmla="*/ 291650 h 5087906"/>
              <a:gd name="connsiteX10" fmla="*/ 2092667 w 6955175"/>
              <a:gd name="connsiteY10" fmla="*/ 4037148 h 5087906"/>
              <a:gd name="connsiteX0" fmla="*/ 2092667 w 7014290"/>
              <a:gd name="connsiteY0" fmla="*/ 4034213 h 5084971"/>
              <a:gd name="connsiteX1" fmla="*/ 985909 w 7014290"/>
              <a:gd name="connsiteY1" fmla="*/ 3135101 h 5084971"/>
              <a:gd name="connsiteX2" fmla="*/ 14807 w 7014290"/>
              <a:gd name="connsiteY2" fmla="*/ 3300096 h 5084971"/>
              <a:gd name="connsiteX3" fmla="*/ 242796 w 7014290"/>
              <a:gd name="connsiteY3" fmla="*/ 3657749 h 5084971"/>
              <a:gd name="connsiteX4" fmla="*/ 2096677 w 7014290"/>
              <a:gd name="connsiteY4" fmla="*/ 5084971 h 5084971"/>
              <a:gd name="connsiteX5" fmla="*/ 2654409 w 7014290"/>
              <a:gd name="connsiteY5" fmla="*/ 4872723 h 5084971"/>
              <a:gd name="connsiteX6" fmla="*/ 5541630 w 7014290"/>
              <a:gd name="connsiteY6" fmla="*/ 1682300 h 5084971"/>
              <a:gd name="connsiteX7" fmla="*/ 6374914 w 7014290"/>
              <a:gd name="connsiteY7" fmla="*/ 753515 h 5084971"/>
              <a:gd name="connsiteX8" fmla="*/ 6891869 w 7014290"/>
              <a:gd name="connsiteY8" fmla="*/ 309852 h 5084971"/>
              <a:gd name="connsiteX9" fmla="*/ 6533905 w 7014290"/>
              <a:gd name="connsiteY9" fmla="*/ 288715 h 5084971"/>
              <a:gd name="connsiteX10" fmla="*/ 2092667 w 7014290"/>
              <a:gd name="connsiteY10" fmla="*/ 4034213 h 5084971"/>
              <a:gd name="connsiteX0" fmla="*/ 2092667 w 6948317"/>
              <a:gd name="connsiteY0" fmla="*/ 4012623 h 5063381"/>
              <a:gd name="connsiteX1" fmla="*/ 985909 w 6948317"/>
              <a:gd name="connsiteY1" fmla="*/ 3113511 h 5063381"/>
              <a:gd name="connsiteX2" fmla="*/ 14807 w 6948317"/>
              <a:gd name="connsiteY2" fmla="*/ 3278506 h 5063381"/>
              <a:gd name="connsiteX3" fmla="*/ 242796 w 6948317"/>
              <a:gd name="connsiteY3" fmla="*/ 3636159 h 5063381"/>
              <a:gd name="connsiteX4" fmla="*/ 2096677 w 6948317"/>
              <a:gd name="connsiteY4" fmla="*/ 5063381 h 5063381"/>
              <a:gd name="connsiteX5" fmla="*/ 2654409 w 6948317"/>
              <a:gd name="connsiteY5" fmla="*/ 4851133 h 5063381"/>
              <a:gd name="connsiteX6" fmla="*/ 5541630 w 6948317"/>
              <a:gd name="connsiteY6" fmla="*/ 1660710 h 5063381"/>
              <a:gd name="connsiteX7" fmla="*/ 6374914 w 6948317"/>
              <a:gd name="connsiteY7" fmla="*/ 731925 h 5063381"/>
              <a:gd name="connsiteX8" fmla="*/ 6735556 w 6948317"/>
              <a:gd name="connsiteY8" fmla="*/ 372176 h 5063381"/>
              <a:gd name="connsiteX9" fmla="*/ 6533905 w 6948317"/>
              <a:gd name="connsiteY9" fmla="*/ 267125 h 5063381"/>
              <a:gd name="connsiteX10" fmla="*/ 2092667 w 6948317"/>
              <a:gd name="connsiteY10" fmla="*/ 4012623 h 5063381"/>
              <a:gd name="connsiteX0" fmla="*/ 2092667 w 6755711"/>
              <a:gd name="connsiteY0" fmla="*/ 3824520 h 4875278"/>
              <a:gd name="connsiteX1" fmla="*/ 985909 w 6755711"/>
              <a:gd name="connsiteY1" fmla="*/ 2925408 h 4875278"/>
              <a:gd name="connsiteX2" fmla="*/ 14807 w 6755711"/>
              <a:gd name="connsiteY2" fmla="*/ 3090403 h 4875278"/>
              <a:gd name="connsiteX3" fmla="*/ 242796 w 6755711"/>
              <a:gd name="connsiteY3" fmla="*/ 3448056 h 4875278"/>
              <a:gd name="connsiteX4" fmla="*/ 2096677 w 6755711"/>
              <a:gd name="connsiteY4" fmla="*/ 4875278 h 4875278"/>
              <a:gd name="connsiteX5" fmla="*/ 2654409 w 6755711"/>
              <a:gd name="connsiteY5" fmla="*/ 4663030 h 4875278"/>
              <a:gd name="connsiteX6" fmla="*/ 5541630 w 6755711"/>
              <a:gd name="connsiteY6" fmla="*/ 1472607 h 4875278"/>
              <a:gd name="connsiteX7" fmla="*/ 6374914 w 6755711"/>
              <a:gd name="connsiteY7" fmla="*/ 543822 h 4875278"/>
              <a:gd name="connsiteX8" fmla="*/ 6735556 w 6755711"/>
              <a:gd name="connsiteY8" fmla="*/ 184073 h 4875278"/>
              <a:gd name="connsiteX9" fmla="*/ 6092553 w 6755711"/>
              <a:gd name="connsiteY9" fmla="*/ 351746 h 4875278"/>
              <a:gd name="connsiteX10" fmla="*/ 2092667 w 6755711"/>
              <a:gd name="connsiteY10" fmla="*/ 3824520 h 4875278"/>
              <a:gd name="connsiteX0" fmla="*/ 2092667 w 6755711"/>
              <a:gd name="connsiteY0" fmla="*/ 3824520 h 4875278"/>
              <a:gd name="connsiteX1" fmla="*/ 985909 w 6755711"/>
              <a:gd name="connsiteY1" fmla="*/ 2925408 h 4875278"/>
              <a:gd name="connsiteX2" fmla="*/ 14807 w 6755711"/>
              <a:gd name="connsiteY2" fmla="*/ 3090403 h 4875278"/>
              <a:gd name="connsiteX3" fmla="*/ 242796 w 6755711"/>
              <a:gd name="connsiteY3" fmla="*/ 3448056 h 4875278"/>
              <a:gd name="connsiteX4" fmla="*/ 2096677 w 6755711"/>
              <a:gd name="connsiteY4" fmla="*/ 4875278 h 4875278"/>
              <a:gd name="connsiteX5" fmla="*/ 2654409 w 6755711"/>
              <a:gd name="connsiteY5" fmla="*/ 4663030 h 4875278"/>
              <a:gd name="connsiteX6" fmla="*/ 5541630 w 6755711"/>
              <a:gd name="connsiteY6" fmla="*/ 1472607 h 4875278"/>
              <a:gd name="connsiteX7" fmla="*/ 6439277 w 6755711"/>
              <a:gd name="connsiteY7" fmla="*/ 575290 h 4875278"/>
              <a:gd name="connsiteX8" fmla="*/ 6735556 w 6755711"/>
              <a:gd name="connsiteY8" fmla="*/ 184073 h 4875278"/>
              <a:gd name="connsiteX9" fmla="*/ 6092553 w 6755711"/>
              <a:gd name="connsiteY9" fmla="*/ 351746 h 4875278"/>
              <a:gd name="connsiteX10" fmla="*/ 2092667 w 6755711"/>
              <a:gd name="connsiteY10" fmla="*/ 3824520 h 4875278"/>
              <a:gd name="connsiteX0" fmla="*/ 2092667 w 6745156"/>
              <a:gd name="connsiteY0" fmla="*/ 3858419 h 4909177"/>
              <a:gd name="connsiteX1" fmla="*/ 985909 w 6745156"/>
              <a:gd name="connsiteY1" fmla="*/ 2959307 h 4909177"/>
              <a:gd name="connsiteX2" fmla="*/ 14807 w 6745156"/>
              <a:gd name="connsiteY2" fmla="*/ 3124302 h 4909177"/>
              <a:gd name="connsiteX3" fmla="*/ 242796 w 6745156"/>
              <a:gd name="connsiteY3" fmla="*/ 3481955 h 4909177"/>
              <a:gd name="connsiteX4" fmla="*/ 2096677 w 6745156"/>
              <a:gd name="connsiteY4" fmla="*/ 4909177 h 4909177"/>
              <a:gd name="connsiteX5" fmla="*/ 2654409 w 6745156"/>
              <a:gd name="connsiteY5" fmla="*/ 4696929 h 4909177"/>
              <a:gd name="connsiteX6" fmla="*/ 5541630 w 6745156"/>
              <a:gd name="connsiteY6" fmla="*/ 1506506 h 4909177"/>
              <a:gd name="connsiteX7" fmla="*/ 6439277 w 6745156"/>
              <a:gd name="connsiteY7" fmla="*/ 609189 h 4909177"/>
              <a:gd name="connsiteX8" fmla="*/ 6735556 w 6745156"/>
              <a:gd name="connsiteY8" fmla="*/ 217972 h 4909177"/>
              <a:gd name="connsiteX9" fmla="*/ 6560854 w 6745156"/>
              <a:gd name="connsiteY9" fmla="*/ 71119 h 4909177"/>
              <a:gd name="connsiteX10" fmla="*/ 6092553 w 6745156"/>
              <a:gd name="connsiteY10" fmla="*/ 385645 h 4909177"/>
              <a:gd name="connsiteX11" fmla="*/ 2092667 w 6745156"/>
              <a:gd name="connsiteY11" fmla="*/ 3858419 h 4909177"/>
              <a:gd name="connsiteX0" fmla="*/ 2092667 w 6742289"/>
              <a:gd name="connsiteY0" fmla="*/ 3834803 h 4885561"/>
              <a:gd name="connsiteX1" fmla="*/ 985909 w 6742289"/>
              <a:gd name="connsiteY1" fmla="*/ 2935691 h 4885561"/>
              <a:gd name="connsiteX2" fmla="*/ 14807 w 6742289"/>
              <a:gd name="connsiteY2" fmla="*/ 3100686 h 4885561"/>
              <a:gd name="connsiteX3" fmla="*/ 242796 w 6742289"/>
              <a:gd name="connsiteY3" fmla="*/ 3458339 h 4885561"/>
              <a:gd name="connsiteX4" fmla="*/ 2096677 w 6742289"/>
              <a:gd name="connsiteY4" fmla="*/ 4885561 h 4885561"/>
              <a:gd name="connsiteX5" fmla="*/ 2654409 w 6742289"/>
              <a:gd name="connsiteY5" fmla="*/ 4673313 h 4885561"/>
              <a:gd name="connsiteX6" fmla="*/ 5541630 w 6742289"/>
              <a:gd name="connsiteY6" fmla="*/ 1482890 h 4885561"/>
              <a:gd name="connsiteX7" fmla="*/ 6439277 w 6742289"/>
              <a:gd name="connsiteY7" fmla="*/ 585573 h 4885561"/>
              <a:gd name="connsiteX8" fmla="*/ 6735556 w 6742289"/>
              <a:gd name="connsiteY8" fmla="*/ 194356 h 4885561"/>
              <a:gd name="connsiteX9" fmla="*/ 6496490 w 6742289"/>
              <a:gd name="connsiteY9" fmla="*/ 99950 h 4885561"/>
              <a:gd name="connsiteX10" fmla="*/ 6092553 w 6742289"/>
              <a:gd name="connsiteY10" fmla="*/ 362029 h 4885561"/>
              <a:gd name="connsiteX11" fmla="*/ 2092667 w 6742289"/>
              <a:gd name="connsiteY11" fmla="*/ 3834803 h 4885561"/>
              <a:gd name="connsiteX0" fmla="*/ 2161843 w 6811465"/>
              <a:gd name="connsiteY0" fmla="*/ 3834803 h 4885561"/>
              <a:gd name="connsiteX1" fmla="*/ 1055085 w 6811465"/>
              <a:gd name="connsiteY1" fmla="*/ 2935691 h 4885561"/>
              <a:gd name="connsiteX2" fmla="*/ 10425 w 6811465"/>
              <a:gd name="connsiteY2" fmla="*/ 3205581 h 4885561"/>
              <a:gd name="connsiteX3" fmla="*/ 311972 w 6811465"/>
              <a:gd name="connsiteY3" fmla="*/ 3458339 h 4885561"/>
              <a:gd name="connsiteX4" fmla="*/ 2165853 w 6811465"/>
              <a:gd name="connsiteY4" fmla="*/ 4885561 h 4885561"/>
              <a:gd name="connsiteX5" fmla="*/ 2723585 w 6811465"/>
              <a:gd name="connsiteY5" fmla="*/ 4673313 h 4885561"/>
              <a:gd name="connsiteX6" fmla="*/ 5610806 w 6811465"/>
              <a:gd name="connsiteY6" fmla="*/ 1482890 h 4885561"/>
              <a:gd name="connsiteX7" fmla="*/ 6508453 w 6811465"/>
              <a:gd name="connsiteY7" fmla="*/ 585573 h 4885561"/>
              <a:gd name="connsiteX8" fmla="*/ 6804732 w 6811465"/>
              <a:gd name="connsiteY8" fmla="*/ 194356 h 4885561"/>
              <a:gd name="connsiteX9" fmla="*/ 6565666 w 6811465"/>
              <a:gd name="connsiteY9" fmla="*/ 99950 h 4885561"/>
              <a:gd name="connsiteX10" fmla="*/ 6161729 w 6811465"/>
              <a:gd name="connsiteY10" fmla="*/ 362029 h 4885561"/>
              <a:gd name="connsiteX11" fmla="*/ 2161843 w 6811465"/>
              <a:gd name="connsiteY11" fmla="*/ 3834803 h 4885561"/>
              <a:gd name="connsiteX0" fmla="*/ 2173516 w 6823138"/>
              <a:gd name="connsiteY0" fmla="*/ 3834803 h 4885561"/>
              <a:gd name="connsiteX1" fmla="*/ 1066758 w 6823138"/>
              <a:gd name="connsiteY1" fmla="*/ 2935691 h 4885561"/>
              <a:gd name="connsiteX2" fmla="*/ 22098 w 6823138"/>
              <a:gd name="connsiteY2" fmla="*/ 3205581 h 4885561"/>
              <a:gd name="connsiteX3" fmla="*/ 323645 w 6823138"/>
              <a:gd name="connsiteY3" fmla="*/ 3458339 h 4885561"/>
              <a:gd name="connsiteX4" fmla="*/ 2177526 w 6823138"/>
              <a:gd name="connsiteY4" fmla="*/ 4885561 h 4885561"/>
              <a:gd name="connsiteX5" fmla="*/ 2735258 w 6823138"/>
              <a:gd name="connsiteY5" fmla="*/ 4673313 h 4885561"/>
              <a:gd name="connsiteX6" fmla="*/ 5622479 w 6823138"/>
              <a:gd name="connsiteY6" fmla="*/ 1482890 h 4885561"/>
              <a:gd name="connsiteX7" fmla="*/ 6520126 w 6823138"/>
              <a:gd name="connsiteY7" fmla="*/ 585573 h 4885561"/>
              <a:gd name="connsiteX8" fmla="*/ 6816405 w 6823138"/>
              <a:gd name="connsiteY8" fmla="*/ 194356 h 4885561"/>
              <a:gd name="connsiteX9" fmla="*/ 6577339 w 6823138"/>
              <a:gd name="connsiteY9" fmla="*/ 99950 h 4885561"/>
              <a:gd name="connsiteX10" fmla="*/ 6173402 w 6823138"/>
              <a:gd name="connsiteY10" fmla="*/ 362029 h 4885561"/>
              <a:gd name="connsiteX11" fmla="*/ 2173516 w 6823138"/>
              <a:gd name="connsiteY11" fmla="*/ 3834803 h 4885561"/>
              <a:gd name="connsiteX0" fmla="*/ 2237868 w 6887490"/>
              <a:gd name="connsiteY0" fmla="*/ 3834803 h 4885561"/>
              <a:gd name="connsiteX1" fmla="*/ 1131110 w 6887490"/>
              <a:gd name="connsiteY1" fmla="*/ 2935691 h 4885561"/>
              <a:gd name="connsiteX2" fmla="*/ 86450 w 6887490"/>
              <a:gd name="connsiteY2" fmla="*/ 3205581 h 4885561"/>
              <a:gd name="connsiteX3" fmla="*/ 94967 w 6887490"/>
              <a:gd name="connsiteY3" fmla="*/ 3330673 h 4885561"/>
              <a:gd name="connsiteX4" fmla="*/ 387997 w 6887490"/>
              <a:gd name="connsiteY4" fmla="*/ 3458339 h 4885561"/>
              <a:gd name="connsiteX5" fmla="*/ 2241878 w 6887490"/>
              <a:gd name="connsiteY5" fmla="*/ 4885561 h 4885561"/>
              <a:gd name="connsiteX6" fmla="*/ 2799610 w 6887490"/>
              <a:gd name="connsiteY6" fmla="*/ 4673313 h 4885561"/>
              <a:gd name="connsiteX7" fmla="*/ 5686831 w 6887490"/>
              <a:gd name="connsiteY7" fmla="*/ 1482890 h 4885561"/>
              <a:gd name="connsiteX8" fmla="*/ 6584478 w 6887490"/>
              <a:gd name="connsiteY8" fmla="*/ 585573 h 4885561"/>
              <a:gd name="connsiteX9" fmla="*/ 6880757 w 6887490"/>
              <a:gd name="connsiteY9" fmla="*/ 194356 h 4885561"/>
              <a:gd name="connsiteX10" fmla="*/ 6641691 w 6887490"/>
              <a:gd name="connsiteY10" fmla="*/ 99950 h 4885561"/>
              <a:gd name="connsiteX11" fmla="*/ 6237754 w 6887490"/>
              <a:gd name="connsiteY11" fmla="*/ 362029 h 4885561"/>
              <a:gd name="connsiteX12" fmla="*/ 2237868 w 6887490"/>
              <a:gd name="connsiteY12" fmla="*/ 3834803 h 4885561"/>
              <a:gd name="connsiteX0" fmla="*/ 2277594 w 6927216"/>
              <a:gd name="connsiteY0" fmla="*/ 3834803 h 4885561"/>
              <a:gd name="connsiteX1" fmla="*/ 1170836 w 6927216"/>
              <a:gd name="connsiteY1" fmla="*/ 2935691 h 4885561"/>
              <a:gd name="connsiteX2" fmla="*/ 126176 w 6927216"/>
              <a:gd name="connsiteY2" fmla="*/ 3205581 h 4885561"/>
              <a:gd name="connsiteX3" fmla="*/ 42746 w 6927216"/>
              <a:gd name="connsiteY3" fmla="*/ 3362144 h 4885561"/>
              <a:gd name="connsiteX4" fmla="*/ 427723 w 6927216"/>
              <a:gd name="connsiteY4" fmla="*/ 3458339 h 4885561"/>
              <a:gd name="connsiteX5" fmla="*/ 2281604 w 6927216"/>
              <a:gd name="connsiteY5" fmla="*/ 4885561 h 4885561"/>
              <a:gd name="connsiteX6" fmla="*/ 2839336 w 6927216"/>
              <a:gd name="connsiteY6" fmla="*/ 4673313 h 4885561"/>
              <a:gd name="connsiteX7" fmla="*/ 5726557 w 6927216"/>
              <a:gd name="connsiteY7" fmla="*/ 1482890 h 4885561"/>
              <a:gd name="connsiteX8" fmla="*/ 6624204 w 6927216"/>
              <a:gd name="connsiteY8" fmla="*/ 585573 h 4885561"/>
              <a:gd name="connsiteX9" fmla="*/ 6920483 w 6927216"/>
              <a:gd name="connsiteY9" fmla="*/ 194356 h 4885561"/>
              <a:gd name="connsiteX10" fmla="*/ 6681417 w 6927216"/>
              <a:gd name="connsiteY10" fmla="*/ 99950 h 4885561"/>
              <a:gd name="connsiteX11" fmla="*/ 6277480 w 6927216"/>
              <a:gd name="connsiteY11" fmla="*/ 362029 h 4885561"/>
              <a:gd name="connsiteX12" fmla="*/ 2277594 w 6927216"/>
              <a:gd name="connsiteY12" fmla="*/ 3834803 h 4885561"/>
              <a:gd name="connsiteX0" fmla="*/ 2329521 w 6979143"/>
              <a:gd name="connsiteY0" fmla="*/ 3834803 h 4885561"/>
              <a:gd name="connsiteX1" fmla="*/ 1222763 w 6979143"/>
              <a:gd name="connsiteY1" fmla="*/ 2935691 h 4885561"/>
              <a:gd name="connsiteX2" fmla="*/ 178103 w 6979143"/>
              <a:gd name="connsiteY2" fmla="*/ 3205581 h 4885561"/>
              <a:gd name="connsiteX3" fmla="*/ 21112 w 6979143"/>
              <a:gd name="connsiteY3" fmla="*/ 3372633 h 4885561"/>
              <a:gd name="connsiteX4" fmla="*/ 479650 w 6979143"/>
              <a:gd name="connsiteY4" fmla="*/ 3458339 h 4885561"/>
              <a:gd name="connsiteX5" fmla="*/ 2333531 w 6979143"/>
              <a:gd name="connsiteY5" fmla="*/ 4885561 h 4885561"/>
              <a:gd name="connsiteX6" fmla="*/ 2891263 w 6979143"/>
              <a:gd name="connsiteY6" fmla="*/ 4673313 h 4885561"/>
              <a:gd name="connsiteX7" fmla="*/ 5778484 w 6979143"/>
              <a:gd name="connsiteY7" fmla="*/ 1482890 h 4885561"/>
              <a:gd name="connsiteX8" fmla="*/ 6676131 w 6979143"/>
              <a:gd name="connsiteY8" fmla="*/ 585573 h 4885561"/>
              <a:gd name="connsiteX9" fmla="*/ 6972410 w 6979143"/>
              <a:gd name="connsiteY9" fmla="*/ 194356 h 4885561"/>
              <a:gd name="connsiteX10" fmla="*/ 6733344 w 6979143"/>
              <a:gd name="connsiteY10" fmla="*/ 99950 h 4885561"/>
              <a:gd name="connsiteX11" fmla="*/ 6329407 w 6979143"/>
              <a:gd name="connsiteY11" fmla="*/ 362029 h 4885561"/>
              <a:gd name="connsiteX12" fmla="*/ 2329521 w 6979143"/>
              <a:gd name="connsiteY12" fmla="*/ 3834803 h 48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79143" h="4885561">
                <a:moveTo>
                  <a:pt x="2329521" y="3834803"/>
                </a:moveTo>
                <a:lnTo>
                  <a:pt x="1222763" y="2935691"/>
                </a:lnTo>
                <a:cubicBezTo>
                  <a:pt x="807682" y="2800072"/>
                  <a:pt x="342540" y="3144624"/>
                  <a:pt x="178103" y="3205581"/>
                </a:cubicBezTo>
                <a:cubicBezTo>
                  <a:pt x="5412" y="3271411"/>
                  <a:pt x="-29146" y="3330507"/>
                  <a:pt x="21112" y="3372633"/>
                </a:cubicBezTo>
                <a:cubicBezTo>
                  <a:pt x="71370" y="3414759"/>
                  <a:pt x="121832" y="3199191"/>
                  <a:pt x="479650" y="3458339"/>
                </a:cubicBezTo>
                <a:lnTo>
                  <a:pt x="2333531" y="4885561"/>
                </a:lnTo>
                <a:lnTo>
                  <a:pt x="2891263" y="4673313"/>
                </a:lnTo>
                <a:cubicBezTo>
                  <a:pt x="3642189" y="3431132"/>
                  <a:pt x="4784746" y="2662525"/>
                  <a:pt x="5778484" y="1482890"/>
                </a:cubicBezTo>
                <a:cubicBezTo>
                  <a:pt x="6425983" y="763592"/>
                  <a:pt x="6510752" y="817837"/>
                  <a:pt x="6676131" y="585573"/>
                </a:cubicBezTo>
                <a:cubicBezTo>
                  <a:pt x="6878184" y="355084"/>
                  <a:pt x="6945912" y="271823"/>
                  <a:pt x="6972410" y="194356"/>
                </a:cubicBezTo>
                <a:cubicBezTo>
                  <a:pt x="7015660" y="99433"/>
                  <a:pt x="6840511" y="72004"/>
                  <a:pt x="6733344" y="99950"/>
                </a:cubicBezTo>
                <a:cubicBezTo>
                  <a:pt x="6626177" y="127896"/>
                  <a:pt x="7097092" y="-274432"/>
                  <a:pt x="6329407" y="362029"/>
                </a:cubicBezTo>
                <a:lnTo>
                  <a:pt x="2329521" y="3834803"/>
                </a:lnTo>
                <a:close/>
              </a:path>
            </a:pathLst>
          </a:custGeom>
          <a:solidFill>
            <a:srgbClr val="B20738"/>
          </a:solidFill>
          <a:ln>
            <a:solidFill>
              <a:srgbClr val="00386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endParaRPr lang="en-US">
              <a:solidFill>
                <a:srgbClr val="B20738"/>
              </a:solidFill>
            </a:endParaRPr>
          </a:p>
        </p:txBody>
      </p:sp>
    </p:spTree>
    <p:extLst>
      <p:ext uri="{BB962C8B-B14F-4D97-AF65-F5344CB8AC3E}">
        <p14:creationId xmlns:p14="http://schemas.microsoft.com/office/powerpoint/2010/main" val="7697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338328" y="1825625"/>
            <a:ext cx="6755646" cy="4351338"/>
          </a:xfrm>
          <a:solidFill>
            <a:schemeClr val="bg1"/>
          </a:solidFill>
        </p:spPr>
        <p:txBody>
          <a:bodyPr/>
          <a:lstStyle/>
          <a:p>
            <a:pPr>
              <a:buFont typeface="Wingdings" panose="05000000000000000000" pitchFamily="2" charset="2"/>
              <a:buChar char="§"/>
            </a:pPr>
            <a:r>
              <a:rPr lang="en-US" b="1" spc="60" dirty="0"/>
              <a:t>Attending the GAC Meetings for the Last Year</a:t>
            </a:r>
          </a:p>
          <a:p>
            <a:pPr>
              <a:buFont typeface="Wingdings" panose="05000000000000000000" pitchFamily="2" charset="2"/>
              <a:buChar char="§"/>
            </a:pPr>
            <a:r>
              <a:rPr lang="en-US" b="1" spc="60" dirty="0"/>
              <a:t>Four Topics Have Come Up</a:t>
            </a:r>
          </a:p>
          <a:p>
            <a:pPr marL="914400" indent="-457200">
              <a:buFont typeface="+mj-lt"/>
              <a:buAutoNum type="arabicPeriod"/>
            </a:pPr>
            <a:r>
              <a:rPr lang="en-US" spc="60" dirty="0"/>
              <a:t>DEM Hydro-modification (hDEM)</a:t>
            </a:r>
          </a:p>
          <a:p>
            <a:pPr marL="914400" indent="-457200">
              <a:buClr>
                <a:schemeClr val="bg1">
                  <a:lumMod val="85000"/>
                </a:schemeClr>
              </a:buClr>
              <a:buFont typeface="+mj-lt"/>
              <a:buAutoNum type="arabicPeriod"/>
            </a:pPr>
            <a:r>
              <a:rPr lang="en-US" spc="60" dirty="0">
                <a:solidFill>
                  <a:schemeClr val="bg2"/>
                </a:solidFill>
              </a:rPr>
              <a:t>DEM-derived Hydrography Generation</a:t>
            </a:r>
          </a:p>
          <a:p>
            <a:pPr marL="1143000" lvl="1">
              <a:buClr>
                <a:srgbClr val="003865"/>
              </a:buClr>
            </a:pPr>
            <a:r>
              <a:rPr lang="en-US" spc="60" dirty="0">
                <a:solidFill>
                  <a:srgbClr val="003865"/>
                </a:solidFill>
              </a:rPr>
              <a:t>LCCMR Proposal &amp; Letter of Support</a:t>
            </a:r>
          </a:p>
          <a:p>
            <a:pPr marL="914400" indent="-457200">
              <a:buClr>
                <a:schemeClr val="bg1">
                  <a:lumMod val="85000"/>
                </a:schemeClr>
              </a:buClr>
              <a:buFont typeface="+mj-lt"/>
              <a:buAutoNum type="arabicPeriod"/>
            </a:pPr>
            <a:r>
              <a:rPr lang="en-US" spc="60" dirty="0">
                <a:solidFill>
                  <a:schemeClr val="bg2"/>
                </a:solidFill>
              </a:rPr>
              <a:t>DNR Culvert Application</a:t>
            </a:r>
          </a:p>
          <a:p>
            <a:pPr marL="914400" indent="-457200">
              <a:buClr>
                <a:schemeClr val="bg1">
                  <a:lumMod val="85000"/>
                </a:schemeClr>
              </a:buClr>
              <a:buFont typeface="+mj-lt"/>
              <a:buAutoNum type="arabicPeriod"/>
            </a:pPr>
            <a:r>
              <a:rPr lang="en-US" spc="60" dirty="0">
                <a:solidFill>
                  <a:schemeClr val="bg2"/>
                </a:solidFill>
              </a:rPr>
              <a:t>3D Geomatics Committee Development</a:t>
            </a:r>
          </a:p>
        </p:txBody>
      </p:sp>
      <p:sp>
        <p:nvSpPr>
          <p:cNvPr id="4" name="Date Placeholder 3"/>
          <p:cNvSpPr>
            <a:spLocks noGrp="1"/>
          </p:cNvSpPr>
          <p:nvPr>
            <p:ph type="dt" sz="half" idx="10"/>
          </p:nvPr>
        </p:nvSpPr>
        <p:spPr/>
        <p:txBody>
          <a:bodyPr/>
          <a:lstStyle/>
          <a:p>
            <a:pPr>
              <a:defRPr/>
            </a:pPr>
            <a:r>
              <a:rPr lang="en-US" dirty="0">
                <a:solidFill>
                  <a:srgbClr val="000000"/>
                </a:solidFill>
              </a:rPr>
              <a:t>12/6/2017</a:t>
            </a:r>
          </a:p>
        </p:txBody>
      </p:sp>
      <p:sp>
        <p:nvSpPr>
          <p:cNvPr id="5" name="Footer Placeholder 4"/>
          <p:cNvSpPr>
            <a:spLocks noGrp="1"/>
          </p:cNvSpPr>
          <p:nvPr>
            <p:ph type="ftr" sz="quarter" idx="3"/>
          </p:nvPr>
        </p:nvSpPr>
        <p:spPr/>
        <p:txBody>
          <a:bodyPr/>
          <a:lstStyle/>
          <a:p>
            <a:pPr>
              <a:defRPr/>
            </a:pPr>
            <a:r>
              <a:rPr lang="en-US" dirty="0">
                <a:solidFill>
                  <a:srgbClr val="000000"/>
                </a:solidFill>
              </a:rPr>
              <a:t>MN.IT Services @ DNR | MN DNR Geospatial Water Resources Team</a:t>
            </a:r>
          </a:p>
        </p:txBody>
      </p:sp>
      <p:sp>
        <p:nvSpPr>
          <p:cNvPr id="6" name="Slide Number Placeholder 5"/>
          <p:cNvSpPr>
            <a:spLocks noGrp="1"/>
          </p:cNvSpPr>
          <p:nvPr>
            <p:ph type="sldNum" sz="quarter" idx="12"/>
          </p:nvPr>
        </p:nvSpPr>
        <p:spPr/>
        <p:txBody>
          <a:bodyPr/>
          <a:lstStyle/>
          <a:p>
            <a:pPr>
              <a:defRPr/>
            </a:pPr>
            <a:fld id="{48F63A3B-78C7-47BE-AE5E-E10140E04643}" type="slidenum">
              <a:rPr lang="en-US" smtClean="0">
                <a:solidFill>
                  <a:srgbClr val="000000"/>
                </a:solidFill>
              </a:rPr>
              <a:pPr>
                <a:defRPr/>
              </a:pPr>
              <a:t>43</a:t>
            </a:fld>
            <a:endParaRPr lang="en-US" dirty="0">
              <a:solidFill>
                <a:srgbClr val="000000"/>
              </a:solidFill>
            </a:endParaRPr>
          </a:p>
        </p:txBody>
      </p:sp>
      <p:sp>
        <p:nvSpPr>
          <p:cNvPr id="12" name="Freeform 11"/>
          <p:cNvSpPr/>
          <p:nvPr/>
        </p:nvSpPr>
        <p:spPr>
          <a:xfrm>
            <a:off x="5628771" y="2215662"/>
            <a:ext cx="1358915" cy="1152888"/>
          </a:xfrm>
          <a:custGeom>
            <a:avLst/>
            <a:gdLst>
              <a:gd name="connsiteX0" fmla="*/ 1427747 w 3870157"/>
              <a:gd name="connsiteY0" fmla="*/ 1913021 h 2955758"/>
              <a:gd name="connsiteX1" fmla="*/ 521368 w 3870157"/>
              <a:gd name="connsiteY1" fmla="*/ 970547 h 2955758"/>
              <a:gd name="connsiteX2" fmla="*/ 0 w 3870157"/>
              <a:gd name="connsiteY2" fmla="*/ 1483895 h 2955758"/>
              <a:gd name="connsiteX3" fmla="*/ 1423736 w 3870157"/>
              <a:gd name="connsiteY3" fmla="*/ 2955758 h 2955758"/>
              <a:gd name="connsiteX4" fmla="*/ 3870157 w 3870157"/>
              <a:gd name="connsiteY4" fmla="*/ 517358 h 2955758"/>
              <a:gd name="connsiteX5" fmla="*/ 3356810 w 3870157"/>
              <a:gd name="connsiteY5" fmla="*/ 0 h 2955758"/>
              <a:gd name="connsiteX6" fmla="*/ 1427747 w 3870157"/>
              <a:gd name="connsiteY6" fmla="*/ 1913021 h 2955758"/>
              <a:gd name="connsiteX0" fmla="*/ 1427747 w 3870157"/>
              <a:gd name="connsiteY0" fmla="*/ 1917032 h 2959769"/>
              <a:gd name="connsiteX1" fmla="*/ 521368 w 3870157"/>
              <a:gd name="connsiteY1" fmla="*/ 974558 h 2959769"/>
              <a:gd name="connsiteX2" fmla="*/ 0 w 3870157"/>
              <a:gd name="connsiteY2" fmla="*/ 1487906 h 2959769"/>
              <a:gd name="connsiteX3" fmla="*/ 1423736 w 3870157"/>
              <a:gd name="connsiteY3" fmla="*/ 2959769 h 2959769"/>
              <a:gd name="connsiteX4" fmla="*/ 3870157 w 3870157"/>
              <a:gd name="connsiteY4" fmla="*/ 521369 h 2959769"/>
              <a:gd name="connsiteX5" fmla="*/ 3352799 w 3870157"/>
              <a:gd name="connsiteY5" fmla="*/ 0 h 2959769"/>
              <a:gd name="connsiteX6" fmla="*/ 1427747 w 3870157"/>
              <a:gd name="connsiteY6" fmla="*/ 1917032 h 2959769"/>
              <a:gd name="connsiteX0" fmla="*/ 1427747 w 3870157"/>
              <a:gd name="connsiteY0" fmla="*/ 1917032 h 2967790"/>
              <a:gd name="connsiteX1" fmla="*/ 521368 w 3870157"/>
              <a:gd name="connsiteY1" fmla="*/ 974558 h 2967790"/>
              <a:gd name="connsiteX2" fmla="*/ 0 w 3870157"/>
              <a:gd name="connsiteY2" fmla="*/ 1487906 h 2967790"/>
              <a:gd name="connsiteX3" fmla="*/ 1431757 w 3870157"/>
              <a:gd name="connsiteY3" fmla="*/ 2967790 h 2967790"/>
              <a:gd name="connsiteX4" fmla="*/ 3870157 w 3870157"/>
              <a:gd name="connsiteY4" fmla="*/ 521369 h 2967790"/>
              <a:gd name="connsiteX5" fmla="*/ 3352799 w 3870157"/>
              <a:gd name="connsiteY5" fmla="*/ 0 h 2967790"/>
              <a:gd name="connsiteX6" fmla="*/ 1427747 w 3870157"/>
              <a:gd name="connsiteY6" fmla="*/ 1917032 h 2967790"/>
              <a:gd name="connsiteX0" fmla="*/ 1427747 w 3870157"/>
              <a:gd name="connsiteY0" fmla="*/ 1917032 h 2967790"/>
              <a:gd name="connsiteX1" fmla="*/ 529390 w 3870157"/>
              <a:gd name="connsiteY1" fmla="*/ 966537 h 2967790"/>
              <a:gd name="connsiteX2" fmla="*/ 0 w 3870157"/>
              <a:gd name="connsiteY2" fmla="*/ 1487906 h 2967790"/>
              <a:gd name="connsiteX3" fmla="*/ 1431757 w 3870157"/>
              <a:gd name="connsiteY3" fmla="*/ 2967790 h 2967790"/>
              <a:gd name="connsiteX4" fmla="*/ 3870157 w 3870157"/>
              <a:gd name="connsiteY4" fmla="*/ 521369 h 2967790"/>
              <a:gd name="connsiteX5" fmla="*/ 3352799 w 3870157"/>
              <a:gd name="connsiteY5" fmla="*/ 0 h 2967790"/>
              <a:gd name="connsiteX6" fmla="*/ 1427747 w 3870157"/>
              <a:gd name="connsiteY6" fmla="*/ 1917032 h 2967790"/>
              <a:gd name="connsiteX0" fmla="*/ 1427747 w 4491789"/>
              <a:gd name="connsiteY0" fmla="*/ 2021305 h 3072063"/>
              <a:gd name="connsiteX1" fmla="*/ 529390 w 4491789"/>
              <a:gd name="connsiteY1" fmla="*/ 1070810 h 3072063"/>
              <a:gd name="connsiteX2" fmla="*/ 0 w 4491789"/>
              <a:gd name="connsiteY2" fmla="*/ 1592179 h 3072063"/>
              <a:gd name="connsiteX3" fmla="*/ 1431757 w 4491789"/>
              <a:gd name="connsiteY3" fmla="*/ 3072063 h 3072063"/>
              <a:gd name="connsiteX4" fmla="*/ 4491789 w 4491789"/>
              <a:gd name="connsiteY4" fmla="*/ 0 h 3072063"/>
              <a:gd name="connsiteX5" fmla="*/ 3352799 w 4491789"/>
              <a:gd name="connsiteY5" fmla="*/ 104273 h 3072063"/>
              <a:gd name="connsiteX6" fmla="*/ 1427747 w 4491789"/>
              <a:gd name="connsiteY6" fmla="*/ 2021305 h 3072063"/>
              <a:gd name="connsiteX0" fmla="*/ 1427747 w 4491789"/>
              <a:gd name="connsiteY0" fmla="*/ 2474495 h 3525253"/>
              <a:gd name="connsiteX1" fmla="*/ 529390 w 4491789"/>
              <a:gd name="connsiteY1" fmla="*/ 1524000 h 3525253"/>
              <a:gd name="connsiteX2" fmla="*/ 0 w 4491789"/>
              <a:gd name="connsiteY2" fmla="*/ 2045369 h 3525253"/>
              <a:gd name="connsiteX3" fmla="*/ 1431757 w 4491789"/>
              <a:gd name="connsiteY3" fmla="*/ 3525253 h 3525253"/>
              <a:gd name="connsiteX4" fmla="*/ 4491789 w 4491789"/>
              <a:gd name="connsiteY4" fmla="*/ 453190 h 3525253"/>
              <a:gd name="connsiteX5" fmla="*/ 3922293 w 4491789"/>
              <a:gd name="connsiteY5" fmla="*/ 0 h 3525253"/>
              <a:gd name="connsiteX6" fmla="*/ 1427747 w 4491789"/>
              <a:gd name="connsiteY6" fmla="*/ 2474495 h 3525253"/>
              <a:gd name="connsiteX0" fmla="*/ 1427747 w 4491789"/>
              <a:gd name="connsiteY0" fmla="*/ 2494548 h 3545306"/>
              <a:gd name="connsiteX1" fmla="*/ 529390 w 4491789"/>
              <a:gd name="connsiteY1" fmla="*/ 1544053 h 3545306"/>
              <a:gd name="connsiteX2" fmla="*/ 0 w 4491789"/>
              <a:gd name="connsiteY2" fmla="*/ 2065422 h 3545306"/>
              <a:gd name="connsiteX3" fmla="*/ 1431757 w 4491789"/>
              <a:gd name="connsiteY3" fmla="*/ 3545306 h 3545306"/>
              <a:gd name="connsiteX4" fmla="*/ 4491789 w 4491789"/>
              <a:gd name="connsiteY4" fmla="*/ 473243 h 3545306"/>
              <a:gd name="connsiteX5" fmla="*/ 3934325 w 4491789"/>
              <a:gd name="connsiteY5" fmla="*/ 0 h 3545306"/>
              <a:gd name="connsiteX6" fmla="*/ 1427747 w 4491789"/>
              <a:gd name="connsiteY6" fmla="*/ 2494548 h 3545306"/>
              <a:gd name="connsiteX0" fmla="*/ 1427747 w 4491789"/>
              <a:gd name="connsiteY0" fmla="*/ 2494548 h 3545306"/>
              <a:gd name="connsiteX1" fmla="*/ 710661 w 4491789"/>
              <a:gd name="connsiteY1" fmla="*/ 1785309 h 3545306"/>
              <a:gd name="connsiteX2" fmla="*/ 0 w 4491789"/>
              <a:gd name="connsiteY2" fmla="*/ 2065422 h 3545306"/>
              <a:gd name="connsiteX3" fmla="*/ 1431757 w 4491789"/>
              <a:gd name="connsiteY3" fmla="*/ 3545306 h 3545306"/>
              <a:gd name="connsiteX4" fmla="*/ 4491789 w 4491789"/>
              <a:gd name="connsiteY4" fmla="*/ 473243 h 3545306"/>
              <a:gd name="connsiteX5" fmla="*/ 3934325 w 4491789"/>
              <a:gd name="connsiteY5" fmla="*/ 0 h 3545306"/>
              <a:gd name="connsiteX6" fmla="*/ 1427747 w 4491789"/>
              <a:gd name="connsiteY6" fmla="*/ 2494548 h 3545306"/>
              <a:gd name="connsiteX0" fmla="*/ 1155843 w 4219885"/>
              <a:gd name="connsiteY0" fmla="*/ 2494548 h 3545306"/>
              <a:gd name="connsiteX1" fmla="*/ 438757 w 4219885"/>
              <a:gd name="connsiteY1" fmla="*/ 1785309 h 3545306"/>
              <a:gd name="connsiteX2" fmla="*/ 0 w 4219885"/>
              <a:gd name="connsiteY2" fmla="*/ 2375610 h 3545306"/>
              <a:gd name="connsiteX3" fmla="*/ 1159853 w 4219885"/>
              <a:gd name="connsiteY3" fmla="*/ 3545306 h 3545306"/>
              <a:gd name="connsiteX4" fmla="*/ 4219885 w 4219885"/>
              <a:gd name="connsiteY4" fmla="*/ 473243 h 3545306"/>
              <a:gd name="connsiteX5" fmla="*/ 3662421 w 4219885"/>
              <a:gd name="connsiteY5" fmla="*/ 0 h 3545306"/>
              <a:gd name="connsiteX6" fmla="*/ 1155843 w 4219885"/>
              <a:gd name="connsiteY6" fmla="*/ 2494548 h 3545306"/>
              <a:gd name="connsiteX0" fmla="*/ 1155843 w 4219885"/>
              <a:gd name="connsiteY0" fmla="*/ 2494548 h 3545306"/>
              <a:gd name="connsiteX1" fmla="*/ 468967 w 4219885"/>
              <a:gd name="connsiteY1" fmla="*/ 1888707 h 3545306"/>
              <a:gd name="connsiteX2" fmla="*/ 0 w 4219885"/>
              <a:gd name="connsiteY2" fmla="*/ 2375610 h 3545306"/>
              <a:gd name="connsiteX3" fmla="*/ 1159853 w 4219885"/>
              <a:gd name="connsiteY3" fmla="*/ 3545306 h 3545306"/>
              <a:gd name="connsiteX4" fmla="*/ 4219885 w 4219885"/>
              <a:gd name="connsiteY4" fmla="*/ 473243 h 3545306"/>
              <a:gd name="connsiteX5" fmla="*/ 3662421 w 4219885"/>
              <a:gd name="connsiteY5" fmla="*/ 0 h 3545306"/>
              <a:gd name="connsiteX6" fmla="*/ 1155843 w 4219885"/>
              <a:gd name="connsiteY6" fmla="*/ 2494548 h 3545306"/>
              <a:gd name="connsiteX0" fmla="*/ 1155843 w 4612638"/>
              <a:gd name="connsiteY0" fmla="*/ 2494548 h 3545306"/>
              <a:gd name="connsiteX1" fmla="*/ 468967 w 4612638"/>
              <a:gd name="connsiteY1" fmla="*/ 1888707 h 3545306"/>
              <a:gd name="connsiteX2" fmla="*/ 0 w 4612638"/>
              <a:gd name="connsiteY2" fmla="*/ 2375610 h 3545306"/>
              <a:gd name="connsiteX3" fmla="*/ 1159853 w 4612638"/>
              <a:gd name="connsiteY3" fmla="*/ 3545306 h 3545306"/>
              <a:gd name="connsiteX4" fmla="*/ 4612638 w 4612638"/>
              <a:gd name="connsiteY4" fmla="*/ 25199 h 3545306"/>
              <a:gd name="connsiteX5" fmla="*/ 3662421 w 4612638"/>
              <a:gd name="connsiteY5" fmla="*/ 0 h 3545306"/>
              <a:gd name="connsiteX6" fmla="*/ 1155843 w 4612638"/>
              <a:gd name="connsiteY6" fmla="*/ 2494548 h 3545306"/>
              <a:gd name="connsiteX0" fmla="*/ 1155843 w 4612638"/>
              <a:gd name="connsiteY0" fmla="*/ 2494548 h 3545306"/>
              <a:gd name="connsiteX1" fmla="*/ 499179 w 4612638"/>
              <a:gd name="connsiteY1" fmla="*/ 2198892 h 3545306"/>
              <a:gd name="connsiteX2" fmla="*/ 0 w 4612638"/>
              <a:gd name="connsiteY2" fmla="*/ 2375610 h 3545306"/>
              <a:gd name="connsiteX3" fmla="*/ 1159853 w 4612638"/>
              <a:gd name="connsiteY3" fmla="*/ 3545306 h 3545306"/>
              <a:gd name="connsiteX4" fmla="*/ 4612638 w 4612638"/>
              <a:gd name="connsiteY4" fmla="*/ 25199 h 3545306"/>
              <a:gd name="connsiteX5" fmla="*/ 3662421 w 4612638"/>
              <a:gd name="connsiteY5" fmla="*/ 0 h 3545306"/>
              <a:gd name="connsiteX6" fmla="*/ 1155843 w 4612638"/>
              <a:gd name="connsiteY6" fmla="*/ 2494548 h 3545306"/>
              <a:gd name="connsiteX0" fmla="*/ 1155843 w 4612638"/>
              <a:gd name="connsiteY0" fmla="*/ 2503815 h 3554573"/>
              <a:gd name="connsiteX1" fmla="*/ 499179 w 4612638"/>
              <a:gd name="connsiteY1" fmla="*/ 2208159 h 3554573"/>
              <a:gd name="connsiteX2" fmla="*/ 0 w 4612638"/>
              <a:gd name="connsiteY2" fmla="*/ 2384877 h 3554573"/>
              <a:gd name="connsiteX3" fmla="*/ 1159853 w 4612638"/>
              <a:gd name="connsiteY3" fmla="*/ 3554573 h 3554573"/>
              <a:gd name="connsiteX4" fmla="*/ 4612638 w 4612638"/>
              <a:gd name="connsiteY4" fmla="*/ 0 h 3554573"/>
              <a:gd name="connsiteX5" fmla="*/ 3662421 w 4612638"/>
              <a:gd name="connsiteY5" fmla="*/ 9267 h 3554573"/>
              <a:gd name="connsiteX6" fmla="*/ 1155843 w 4612638"/>
              <a:gd name="connsiteY6" fmla="*/ 2503815 h 3554573"/>
              <a:gd name="connsiteX0" fmla="*/ 1367324 w 4824119"/>
              <a:gd name="connsiteY0" fmla="*/ 2503815 h 3554573"/>
              <a:gd name="connsiteX1" fmla="*/ 710660 w 4824119"/>
              <a:gd name="connsiteY1" fmla="*/ 2208159 h 3554573"/>
              <a:gd name="connsiteX2" fmla="*/ 0 w 4824119"/>
              <a:gd name="connsiteY2" fmla="*/ 2152239 h 3554573"/>
              <a:gd name="connsiteX3" fmla="*/ 1371334 w 4824119"/>
              <a:gd name="connsiteY3" fmla="*/ 3554573 h 3554573"/>
              <a:gd name="connsiteX4" fmla="*/ 4824119 w 4824119"/>
              <a:gd name="connsiteY4" fmla="*/ 0 h 3554573"/>
              <a:gd name="connsiteX5" fmla="*/ 3873902 w 4824119"/>
              <a:gd name="connsiteY5" fmla="*/ 9267 h 3554573"/>
              <a:gd name="connsiteX6" fmla="*/ 1367324 w 4824119"/>
              <a:gd name="connsiteY6" fmla="*/ 2503815 h 3554573"/>
              <a:gd name="connsiteX0" fmla="*/ 1367324 w 4824119"/>
              <a:gd name="connsiteY0" fmla="*/ 2503815 h 3554573"/>
              <a:gd name="connsiteX1" fmla="*/ 491628 w 4824119"/>
              <a:gd name="connsiteY1" fmla="*/ 1889356 h 3554573"/>
              <a:gd name="connsiteX2" fmla="*/ 0 w 4824119"/>
              <a:gd name="connsiteY2" fmla="*/ 2152239 h 3554573"/>
              <a:gd name="connsiteX3" fmla="*/ 1371334 w 4824119"/>
              <a:gd name="connsiteY3" fmla="*/ 3554573 h 3554573"/>
              <a:gd name="connsiteX4" fmla="*/ 4824119 w 4824119"/>
              <a:gd name="connsiteY4" fmla="*/ 0 h 3554573"/>
              <a:gd name="connsiteX5" fmla="*/ 3873902 w 4824119"/>
              <a:gd name="connsiteY5" fmla="*/ 9267 h 3554573"/>
              <a:gd name="connsiteX6" fmla="*/ 1367324 w 4824119"/>
              <a:gd name="connsiteY6" fmla="*/ 2503815 h 3554573"/>
              <a:gd name="connsiteX0" fmla="*/ 1367324 w 4824119"/>
              <a:gd name="connsiteY0" fmla="*/ 2503815 h 3554573"/>
              <a:gd name="connsiteX1" fmla="*/ 468967 w 4824119"/>
              <a:gd name="connsiteY1" fmla="*/ 2294320 h 3554573"/>
              <a:gd name="connsiteX2" fmla="*/ 0 w 4824119"/>
              <a:gd name="connsiteY2" fmla="*/ 2152239 h 3554573"/>
              <a:gd name="connsiteX3" fmla="*/ 1371334 w 4824119"/>
              <a:gd name="connsiteY3" fmla="*/ 3554573 h 3554573"/>
              <a:gd name="connsiteX4" fmla="*/ 4824119 w 4824119"/>
              <a:gd name="connsiteY4" fmla="*/ 0 h 3554573"/>
              <a:gd name="connsiteX5" fmla="*/ 3873902 w 4824119"/>
              <a:gd name="connsiteY5" fmla="*/ 9267 h 3554573"/>
              <a:gd name="connsiteX6" fmla="*/ 1367324 w 4824119"/>
              <a:gd name="connsiteY6" fmla="*/ 2503815 h 3554573"/>
              <a:gd name="connsiteX0" fmla="*/ 1367324 w 4824119"/>
              <a:gd name="connsiteY0" fmla="*/ 2503815 h 3554573"/>
              <a:gd name="connsiteX1" fmla="*/ 1231810 w 4824119"/>
              <a:gd name="connsiteY1" fmla="*/ 1932437 h 3554573"/>
              <a:gd name="connsiteX2" fmla="*/ 0 w 4824119"/>
              <a:gd name="connsiteY2" fmla="*/ 2152239 h 3554573"/>
              <a:gd name="connsiteX3" fmla="*/ 1371334 w 4824119"/>
              <a:gd name="connsiteY3" fmla="*/ 3554573 h 3554573"/>
              <a:gd name="connsiteX4" fmla="*/ 4824119 w 4824119"/>
              <a:gd name="connsiteY4" fmla="*/ 0 h 3554573"/>
              <a:gd name="connsiteX5" fmla="*/ 3873902 w 4824119"/>
              <a:gd name="connsiteY5" fmla="*/ 9267 h 3554573"/>
              <a:gd name="connsiteX6" fmla="*/ 1367324 w 4824119"/>
              <a:gd name="connsiteY6" fmla="*/ 2503815 h 3554573"/>
              <a:gd name="connsiteX0" fmla="*/ 1367324 w 4824119"/>
              <a:gd name="connsiteY0" fmla="*/ 2503815 h 3554573"/>
              <a:gd name="connsiteX1" fmla="*/ 1073199 w 4824119"/>
              <a:gd name="connsiteY1" fmla="*/ 1966903 h 3554573"/>
              <a:gd name="connsiteX2" fmla="*/ 0 w 4824119"/>
              <a:gd name="connsiteY2" fmla="*/ 2152239 h 3554573"/>
              <a:gd name="connsiteX3" fmla="*/ 1371334 w 4824119"/>
              <a:gd name="connsiteY3" fmla="*/ 3554573 h 3554573"/>
              <a:gd name="connsiteX4" fmla="*/ 4824119 w 4824119"/>
              <a:gd name="connsiteY4" fmla="*/ 0 h 3554573"/>
              <a:gd name="connsiteX5" fmla="*/ 3873902 w 4824119"/>
              <a:gd name="connsiteY5" fmla="*/ 9267 h 3554573"/>
              <a:gd name="connsiteX6" fmla="*/ 1367324 w 4824119"/>
              <a:gd name="connsiteY6" fmla="*/ 2503815 h 3554573"/>
              <a:gd name="connsiteX0" fmla="*/ 1367324 w 4824119"/>
              <a:gd name="connsiteY0" fmla="*/ 2503815 h 3554573"/>
              <a:gd name="connsiteX1" fmla="*/ 808847 w 4824119"/>
              <a:gd name="connsiteY1" fmla="*/ 1975521 h 3554573"/>
              <a:gd name="connsiteX2" fmla="*/ 0 w 4824119"/>
              <a:gd name="connsiteY2" fmla="*/ 2152239 h 3554573"/>
              <a:gd name="connsiteX3" fmla="*/ 1371334 w 4824119"/>
              <a:gd name="connsiteY3" fmla="*/ 3554573 h 3554573"/>
              <a:gd name="connsiteX4" fmla="*/ 4824119 w 4824119"/>
              <a:gd name="connsiteY4" fmla="*/ 0 h 3554573"/>
              <a:gd name="connsiteX5" fmla="*/ 3873902 w 4824119"/>
              <a:gd name="connsiteY5" fmla="*/ 9267 h 3554573"/>
              <a:gd name="connsiteX6" fmla="*/ 1367324 w 4824119"/>
              <a:gd name="connsiteY6" fmla="*/ 2503815 h 3554573"/>
              <a:gd name="connsiteX0" fmla="*/ 1450407 w 4907202"/>
              <a:gd name="connsiteY0" fmla="*/ 2503815 h 3554573"/>
              <a:gd name="connsiteX1" fmla="*/ 891930 w 4907202"/>
              <a:gd name="connsiteY1" fmla="*/ 1975521 h 3554573"/>
              <a:gd name="connsiteX2" fmla="*/ 0 w 4907202"/>
              <a:gd name="connsiteY2" fmla="*/ 1859285 h 3554573"/>
              <a:gd name="connsiteX3" fmla="*/ 1454417 w 4907202"/>
              <a:gd name="connsiteY3" fmla="*/ 3554573 h 3554573"/>
              <a:gd name="connsiteX4" fmla="*/ 4907202 w 4907202"/>
              <a:gd name="connsiteY4" fmla="*/ 0 h 3554573"/>
              <a:gd name="connsiteX5" fmla="*/ 3956985 w 4907202"/>
              <a:gd name="connsiteY5" fmla="*/ 9267 h 3554573"/>
              <a:gd name="connsiteX6" fmla="*/ 1450407 w 4907202"/>
              <a:gd name="connsiteY6" fmla="*/ 2503815 h 3554573"/>
              <a:gd name="connsiteX0" fmla="*/ 1450407 w 4907202"/>
              <a:gd name="connsiteY0" fmla="*/ 2503815 h 3554573"/>
              <a:gd name="connsiteX1" fmla="*/ 891930 w 4907202"/>
              <a:gd name="connsiteY1" fmla="*/ 1854894 h 3554573"/>
              <a:gd name="connsiteX2" fmla="*/ 0 w 4907202"/>
              <a:gd name="connsiteY2" fmla="*/ 1859285 h 3554573"/>
              <a:gd name="connsiteX3" fmla="*/ 1454417 w 4907202"/>
              <a:gd name="connsiteY3" fmla="*/ 3554573 h 3554573"/>
              <a:gd name="connsiteX4" fmla="*/ 4907202 w 4907202"/>
              <a:gd name="connsiteY4" fmla="*/ 0 h 3554573"/>
              <a:gd name="connsiteX5" fmla="*/ 3956985 w 4907202"/>
              <a:gd name="connsiteY5" fmla="*/ 9267 h 3554573"/>
              <a:gd name="connsiteX6" fmla="*/ 1450407 w 4907202"/>
              <a:gd name="connsiteY6" fmla="*/ 2503815 h 3554573"/>
              <a:gd name="connsiteX0" fmla="*/ 1818540 w 5275335"/>
              <a:gd name="connsiteY0" fmla="*/ 2503815 h 3554573"/>
              <a:gd name="connsiteX1" fmla="*/ 1260063 w 5275335"/>
              <a:gd name="connsiteY1" fmla="*/ 1854894 h 3554573"/>
              <a:gd name="connsiteX2" fmla="*/ 0 w 5275335"/>
              <a:gd name="connsiteY2" fmla="*/ 2154155 h 3554573"/>
              <a:gd name="connsiteX3" fmla="*/ 1822550 w 5275335"/>
              <a:gd name="connsiteY3" fmla="*/ 3554573 h 3554573"/>
              <a:gd name="connsiteX4" fmla="*/ 5275335 w 5275335"/>
              <a:gd name="connsiteY4" fmla="*/ 0 h 3554573"/>
              <a:gd name="connsiteX5" fmla="*/ 4325118 w 5275335"/>
              <a:gd name="connsiteY5" fmla="*/ 9267 h 3554573"/>
              <a:gd name="connsiteX6" fmla="*/ 1818540 w 5275335"/>
              <a:gd name="connsiteY6" fmla="*/ 2503815 h 3554573"/>
              <a:gd name="connsiteX0" fmla="*/ 1818540 w 5922976"/>
              <a:gd name="connsiteY0" fmla="*/ 3316602 h 4367360"/>
              <a:gd name="connsiteX1" fmla="*/ 1260063 w 5922976"/>
              <a:gd name="connsiteY1" fmla="*/ 2667681 h 4367360"/>
              <a:gd name="connsiteX2" fmla="*/ 0 w 5922976"/>
              <a:gd name="connsiteY2" fmla="*/ 2966942 h 4367360"/>
              <a:gd name="connsiteX3" fmla="*/ 1822550 w 5922976"/>
              <a:gd name="connsiteY3" fmla="*/ 4367360 h 4367360"/>
              <a:gd name="connsiteX4" fmla="*/ 5275335 w 5922976"/>
              <a:gd name="connsiteY4" fmla="*/ 812787 h 4367360"/>
              <a:gd name="connsiteX5" fmla="*/ 5922976 w 5922976"/>
              <a:gd name="connsiteY5" fmla="*/ 0 h 4367360"/>
              <a:gd name="connsiteX6" fmla="*/ 1818540 w 5922976"/>
              <a:gd name="connsiteY6" fmla="*/ 3316602 h 4367360"/>
              <a:gd name="connsiteX0" fmla="*/ 1818540 w 5922976"/>
              <a:gd name="connsiteY0" fmla="*/ 3316602 h 4367360"/>
              <a:gd name="connsiteX1" fmla="*/ 978088 w 5922976"/>
              <a:gd name="connsiteY1" fmla="*/ 3230610 h 4367360"/>
              <a:gd name="connsiteX2" fmla="*/ 0 w 5922976"/>
              <a:gd name="connsiteY2" fmla="*/ 2966942 h 4367360"/>
              <a:gd name="connsiteX3" fmla="*/ 1822550 w 5922976"/>
              <a:gd name="connsiteY3" fmla="*/ 4367360 h 4367360"/>
              <a:gd name="connsiteX4" fmla="*/ 5275335 w 5922976"/>
              <a:gd name="connsiteY4" fmla="*/ 812787 h 4367360"/>
              <a:gd name="connsiteX5" fmla="*/ 5922976 w 5922976"/>
              <a:gd name="connsiteY5" fmla="*/ 0 h 4367360"/>
              <a:gd name="connsiteX6" fmla="*/ 1818540 w 5922976"/>
              <a:gd name="connsiteY6" fmla="*/ 3316602 h 4367360"/>
              <a:gd name="connsiteX0" fmla="*/ 2453975 w 6558411"/>
              <a:gd name="connsiteY0" fmla="*/ 3316602 h 4367360"/>
              <a:gd name="connsiteX1" fmla="*/ 0 w 6558411"/>
              <a:gd name="connsiteY1" fmla="*/ 2399618 h 4367360"/>
              <a:gd name="connsiteX2" fmla="*/ 635435 w 6558411"/>
              <a:gd name="connsiteY2" fmla="*/ 2966942 h 4367360"/>
              <a:gd name="connsiteX3" fmla="*/ 2457985 w 6558411"/>
              <a:gd name="connsiteY3" fmla="*/ 4367360 h 4367360"/>
              <a:gd name="connsiteX4" fmla="*/ 5910770 w 6558411"/>
              <a:gd name="connsiteY4" fmla="*/ 812787 h 4367360"/>
              <a:gd name="connsiteX5" fmla="*/ 6558411 w 6558411"/>
              <a:gd name="connsiteY5" fmla="*/ 0 h 4367360"/>
              <a:gd name="connsiteX6" fmla="*/ 2453975 w 6558411"/>
              <a:gd name="connsiteY6" fmla="*/ 3316602 h 4367360"/>
              <a:gd name="connsiteX0" fmla="*/ 1818540 w 5922976"/>
              <a:gd name="connsiteY0" fmla="*/ 3316602 h 4367360"/>
              <a:gd name="connsiteX1" fmla="*/ 437639 w 5922976"/>
              <a:gd name="connsiteY1" fmla="*/ 2962547 h 4367360"/>
              <a:gd name="connsiteX2" fmla="*/ 0 w 5922976"/>
              <a:gd name="connsiteY2" fmla="*/ 2966942 h 4367360"/>
              <a:gd name="connsiteX3" fmla="*/ 1822550 w 5922976"/>
              <a:gd name="connsiteY3" fmla="*/ 4367360 h 4367360"/>
              <a:gd name="connsiteX4" fmla="*/ 5275335 w 5922976"/>
              <a:gd name="connsiteY4" fmla="*/ 812787 h 4367360"/>
              <a:gd name="connsiteX5" fmla="*/ 5922976 w 5922976"/>
              <a:gd name="connsiteY5" fmla="*/ 0 h 4367360"/>
              <a:gd name="connsiteX6" fmla="*/ 1818540 w 5922976"/>
              <a:gd name="connsiteY6" fmla="*/ 3316602 h 4367360"/>
              <a:gd name="connsiteX0" fmla="*/ 1818540 w 5922976"/>
              <a:gd name="connsiteY0" fmla="*/ 3316602 h 4367360"/>
              <a:gd name="connsiteX1" fmla="*/ 1056419 w 5922976"/>
              <a:gd name="connsiteY1" fmla="*/ 2488974 h 4367360"/>
              <a:gd name="connsiteX2" fmla="*/ 0 w 5922976"/>
              <a:gd name="connsiteY2" fmla="*/ 2966942 h 4367360"/>
              <a:gd name="connsiteX3" fmla="*/ 1822550 w 5922976"/>
              <a:gd name="connsiteY3" fmla="*/ 4367360 h 4367360"/>
              <a:gd name="connsiteX4" fmla="*/ 5275335 w 5922976"/>
              <a:gd name="connsiteY4" fmla="*/ 812787 h 4367360"/>
              <a:gd name="connsiteX5" fmla="*/ 5922976 w 5922976"/>
              <a:gd name="connsiteY5" fmla="*/ 0 h 4367360"/>
              <a:gd name="connsiteX6" fmla="*/ 1818540 w 5922976"/>
              <a:gd name="connsiteY6" fmla="*/ 3316602 h 4367360"/>
              <a:gd name="connsiteX0" fmla="*/ 1818540 w 5922976"/>
              <a:gd name="connsiteY0" fmla="*/ 3316602 h 4367360"/>
              <a:gd name="connsiteX1" fmla="*/ 1056419 w 5922976"/>
              <a:gd name="connsiteY1" fmla="*/ 2488974 h 4367360"/>
              <a:gd name="connsiteX2" fmla="*/ 0 w 5922976"/>
              <a:gd name="connsiteY2" fmla="*/ 2966942 h 4367360"/>
              <a:gd name="connsiteX3" fmla="*/ 1822550 w 5922976"/>
              <a:gd name="connsiteY3" fmla="*/ 4367360 h 4367360"/>
              <a:gd name="connsiteX4" fmla="*/ 5197009 w 5922976"/>
              <a:gd name="connsiteY4" fmla="*/ 812787 h 4367360"/>
              <a:gd name="connsiteX5" fmla="*/ 5922976 w 5922976"/>
              <a:gd name="connsiteY5" fmla="*/ 0 h 4367360"/>
              <a:gd name="connsiteX6" fmla="*/ 1818540 w 5922976"/>
              <a:gd name="connsiteY6" fmla="*/ 3316602 h 4367360"/>
              <a:gd name="connsiteX0" fmla="*/ 1818540 w 5922976"/>
              <a:gd name="connsiteY0" fmla="*/ 3316602 h 4367360"/>
              <a:gd name="connsiteX1" fmla="*/ 1056419 w 5922976"/>
              <a:gd name="connsiteY1" fmla="*/ 2488974 h 4367360"/>
              <a:gd name="connsiteX2" fmla="*/ 0 w 5922976"/>
              <a:gd name="connsiteY2" fmla="*/ 2966942 h 4367360"/>
              <a:gd name="connsiteX3" fmla="*/ 1822550 w 5922976"/>
              <a:gd name="connsiteY3" fmla="*/ 4367360 h 4367360"/>
              <a:gd name="connsiteX4" fmla="*/ 2215795 w 5922976"/>
              <a:gd name="connsiteY4" fmla="*/ 3922795 h 4367360"/>
              <a:gd name="connsiteX5" fmla="*/ 5197009 w 5922976"/>
              <a:gd name="connsiteY5" fmla="*/ 812787 h 4367360"/>
              <a:gd name="connsiteX6" fmla="*/ 5922976 w 5922976"/>
              <a:gd name="connsiteY6" fmla="*/ 0 h 4367360"/>
              <a:gd name="connsiteX7" fmla="*/ 1818540 w 5922976"/>
              <a:gd name="connsiteY7" fmla="*/ 3316602 h 4367360"/>
              <a:gd name="connsiteX0" fmla="*/ 1818540 w 5922976"/>
              <a:gd name="connsiteY0" fmla="*/ 3316602 h 4367360"/>
              <a:gd name="connsiteX1" fmla="*/ 1056419 w 5922976"/>
              <a:gd name="connsiteY1" fmla="*/ 2488974 h 4367360"/>
              <a:gd name="connsiteX2" fmla="*/ 0 w 5922976"/>
              <a:gd name="connsiteY2" fmla="*/ 2966942 h 4367360"/>
              <a:gd name="connsiteX3" fmla="*/ 1822550 w 5922976"/>
              <a:gd name="connsiteY3" fmla="*/ 4367360 h 4367360"/>
              <a:gd name="connsiteX4" fmla="*/ 2215795 w 5922976"/>
              <a:gd name="connsiteY4" fmla="*/ 4351691 h 4367360"/>
              <a:gd name="connsiteX5" fmla="*/ 5197009 w 5922976"/>
              <a:gd name="connsiteY5" fmla="*/ 812787 h 4367360"/>
              <a:gd name="connsiteX6" fmla="*/ 5922976 w 5922976"/>
              <a:gd name="connsiteY6" fmla="*/ 0 h 4367360"/>
              <a:gd name="connsiteX7" fmla="*/ 1818540 w 5922976"/>
              <a:gd name="connsiteY7" fmla="*/ 3316602 h 4367360"/>
              <a:gd name="connsiteX0" fmla="*/ 1818540 w 5922976"/>
              <a:gd name="connsiteY0" fmla="*/ 3316602 h 4367360"/>
              <a:gd name="connsiteX1" fmla="*/ 1056419 w 5922976"/>
              <a:gd name="connsiteY1" fmla="*/ 2488974 h 4367360"/>
              <a:gd name="connsiteX2" fmla="*/ 0 w 5922976"/>
              <a:gd name="connsiteY2" fmla="*/ 2966942 h 4367360"/>
              <a:gd name="connsiteX3" fmla="*/ 1822550 w 5922976"/>
              <a:gd name="connsiteY3" fmla="*/ 4367360 h 4367360"/>
              <a:gd name="connsiteX4" fmla="*/ 2215795 w 5922976"/>
              <a:gd name="connsiteY4" fmla="*/ 4351691 h 4367360"/>
              <a:gd name="connsiteX5" fmla="*/ 5197009 w 5922976"/>
              <a:gd name="connsiteY5" fmla="*/ 812787 h 4367360"/>
              <a:gd name="connsiteX6" fmla="*/ 5922976 w 5922976"/>
              <a:gd name="connsiteY6" fmla="*/ 0 h 4367360"/>
              <a:gd name="connsiteX7" fmla="*/ 1818540 w 5922976"/>
              <a:gd name="connsiteY7" fmla="*/ 3316602 h 4367360"/>
              <a:gd name="connsiteX0" fmla="*/ 1818540 w 5922976"/>
              <a:gd name="connsiteY0" fmla="*/ 3316602 h 4367360"/>
              <a:gd name="connsiteX1" fmla="*/ 1056419 w 5922976"/>
              <a:gd name="connsiteY1" fmla="*/ 2488974 h 4367360"/>
              <a:gd name="connsiteX2" fmla="*/ 680598 w 5922976"/>
              <a:gd name="connsiteY2" fmla="*/ 2662906 h 4367360"/>
              <a:gd name="connsiteX3" fmla="*/ 0 w 5922976"/>
              <a:gd name="connsiteY3" fmla="*/ 2966942 h 4367360"/>
              <a:gd name="connsiteX4" fmla="*/ 1822550 w 5922976"/>
              <a:gd name="connsiteY4" fmla="*/ 4367360 h 4367360"/>
              <a:gd name="connsiteX5" fmla="*/ 2215795 w 5922976"/>
              <a:gd name="connsiteY5" fmla="*/ 4351691 h 4367360"/>
              <a:gd name="connsiteX6" fmla="*/ 5197009 w 5922976"/>
              <a:gd name="connsiteY6" fmla="*/ 812787 h 4367360"/>
              <a:gd name="connsiteX7" fmla="*/ 5922976 w 5922976"/>
              <a:gd name="connsiteY7" fmla="*/ 0 h 4367360"/>
              <a:gd name="connsiteX8" fmla="*/ 1818540 w 5922976"/>
              <a:gd name="connsiteY8" fmla="*/ 3316602 h 4367360"/>
              <a:gd name="connsiteX0" fmla="*/ 1818540 w 5922976"/>
              <a:gd name="connsiteY0" fmla="*/ 3316602 h 4367360"/>
              <a:gd name="connsiteX1" fmla="*/ 1056419 w 5922976"/>
              <a:gd name="connsiteY1" fmla="*/ 2488974 h 4367360"/>
              <a:gd name="connsiteX2" fmla="*/ 218470 w 5922976"/>
              <a:gd name="connsiteY2" fmla="*/ 2600360 h 4367360"/>
              <a:gd name="connsiteX3" fmla="*/ 0 w 5922976"/>
              <a:gd name="connsiteY3" fmla="*/ 2966942 h 4367360"/>
              <a:gd name="connsiteX4" fmla="*/ 1822550 w 5922976"/>
              <a:gd name="connsiteY4" fmla="*/ 4367360 h 4367360"/>
              <a:gd name="connsiteX5" fmla="*/ 2215795 w 5922976"/>
              <a:gd name="connsiteY5" fmla="*/ 4351691 h 4367360"/>
              <a:gd name="connsiteX6" fmla="*/ 5197009 w 5922976"/>
              <a:gd name="connsiteY6" fmla="*/ 812787 h 4367360"/>
              <a:gd name="connsiteX7" fmla="*/ 5922976 w 5922976"/>
              <a:gd name="connsiteY7" fmla="*/ 0 h 4367360"/>
              <a:gd name="connsiteX8" fmla="*/ 1818540 w 5922976"/>
              <a:gd name="connsiteY8" fmla="*/ 3316602 h 4367360"/>
              <a:gd name="connsiteX0" fmla="*/ 1818540 w 5922976"/>
              <a:gd name="connsiteY0" fmla="*/ 3316602 h 4367360"/>
              <a:gd name="connsiteX1" fmla="*/ 711782 w 5922976"/>
              <a:gd name="connsiteY1" fmla="*/ 2417490 h 4367360"/>
              <a:gd name="connsiteX2" fmla="*/ 218470 w 5922976"/>
              <a:gd name="connsiteY2" fmla="*/ 2600360 h 4367360"/>
              <a:gd name="connsiteX3" fmla="*/ 0 w 5922976"/>
              <a:gd name="connsiteY3" fmla="*/ 2966942 h 4367360"/>
              <a:gd name="connsiteX4" fmla="*/ 1822550 w 5922976"/>
              <a:gd name="connsiteY4" fmla="*/ 4367360 h 4367360"/>
              <a:gd name="connsiteX5" fmla="*/ 2215795 w 5922976"/>
              <a:gd name="connsiteY5" fmla="*/ 4351691 h 4367360"/>
              <a:gd name="connsiteX6" fmla="*/ 5197009 w 5922976"/>
              <a:gd name="connsiteY6" fmla="*/ 812787 h 4367360"/>
              <a:gd name="connsiteX7" fmla="*/ 5922976 w 5922976"/>
              <a:gd name="connsiteY7" fmla="*/ 0 h 4367360"/>
              <a:gd name="connsiteX8" fmla="*/ 1818540 w 5922976"/>
              <a:gd name="connsiteY8" fmla="*/ 3316602 h 4367360"/>
              <a:gd name="connsiteX0" fmla="*/ 1818540 w 5922976"/>
              <a:gd name="connsiteY0" fmla="*/ 3316602 h 4367360"/>
              <a:gd name="connsiteX1" fmla="*/ 711782 w 5922976"/>
              <a:gd name="connsiteY1" fmla="*/ 2417490 h 4367360"/>
              <a:gd name="connsiteX2" fmla="*/ 218470 w 5922976"/>
              <a:gd name="connsiteY2" fmla="*/ 2600360 h 4367360"/>
              <a:gd name="connsiteX3" fmla="*/ 0 w 5922976"/>
              <a:gd name="connsiteY3" fmla="*/ 2966942 h 4367360"/>
              <a:gd name="connsiteX4" fmla="*/ 1822550 w 5922976"/>
              <a:gd name="connsiteY4" fmla="*/ 4367360 h 4367360"/>
              <a:gd name="connsiteX5" fmla="*/ 2215795 w 5922976"/>
              <a:gd name="connsiteY5" fmla="*/ 4351691 h 4367360"/>
              <a:gd name="connsiteX6" fmla="*/ 5197009 w 5922976"/>
              <a:gd name="connsiteY6" fmla="*/ 812787 h 4367360"/>
              <a:gd name="connsiteX7" fmla="*/ 5922976 w 5922976"/>
              <a:gd name="connsiteY7" fmla="*/ 0 h 4367360"/>
              <a:gd name="connsiteX8" fmla="*/ 1818540 w 5922976"/>
              <a:gd name="connsiteY8" fmla="*/ 3316602 h 4367360"/>
              <a:gd name="connsiteX0" fmla="*/ 1818540 w 5922976"/>
              <a:gd name="connsiteY0" fmla="*/ 3316602 h 4367360"/>
              <a:gd name="connsiteX1" fmla="*/ 711782 w 5922976"/>
              <a:gd name="connsiteY1" fmla="*/ 2417490 h 4367360"/>
              <a:gd name="connsiteX2" fmla="*/ 218470 w 5922976"/>
              <a:gd name="connsiteY2" fmla="*/ 2600360 h 4367360"/>
              <a:gd name="connsiteX3" fmla="*/ 0 w 5922976"/>
              <a:gd name="connsiteY3" fmla="*/ 2966942 h 4367360"/>
              <a:gd name="connsiteX4" fmla="*/ 1822550 w 5922976"/>
              <a:gd name="connsiteY4" fmla="*/ 4367360 h 4367360"/>
              <a:gd name="connsiteX5" fmla="*/ 2215795 w 5922976"/>
              <a:gd name="connsiteY5" fmla="*/ 4351691 h 4367360"/>
              <a:gd name="connsiteX6" fmla="*/ 5197009 w 5922976"/>
              <a:gd name="connsiteY6" fmla="*/ 812787 h 4367360"/>
              <a:gd name="connsiteX7" fmla="*/ 5922976 w 5922976"/>
              <a:gd name="connsiteY7" fmla="*/ 0 h 4367360"/>
              <a:gd name="connsiteX8" fmla="*/ 1818540 w 5922976"/>
              <a:gd name="connsiteY8" fmla="*/ 3316602 h 4367360"/>
              <a:gd name="connsiteX0" fmla="*/ 1818540 w 5922976"/>
              <a:gd name="connsiteY0" fmla="*/ 3316602 h 4367360"/>
              <a:gd name="connsiteX1" fmla="*/ 711782 w 5922976"/>
              <a:gd name="connsiteY1" fmla="*/ 2417490 h 4367360"/>
              <a:gd name="connsiteX2" fmla="*/ 140144 w 5922976"/>
              <a:gd name="connsiteY2" fmla="*/ 2600360 h 4367360"/>
              <a:gd name="connsiteX3" fmla="*/ 0 w 5922976"/>
              <a:gd name="connsiteY3" fmla="*/ 2966942 h 4367360"/>
              <a:gd name="connsiteX4" fmla="*/ 1822550 w 5922976"/>
              <a:gd name="connsiteY4" fmla="*/ 4367360 h 4367360"/>
              <a:gd name="connsiteX5" fmla="*/ 2215795 w 5922976"/>
              <a:gd name="connsiteY5" fmla="*/ 4351691 h 4367360"/>
              <a:gd name="connsiteX6" fmla="*/ 5197009 w 5922976"/>
              <a:gd name="connsiteY6" fmla="*/ 812787 h 4367360"/>
              <a:gd name="connsiteX7" fmla="*/ 5922976 w 5922976"/>
              <a:gd name="connsiteY7" fmla="*/ 0 h 4367360"/>
              <a:gd name="connsiteX8" fmla="*/ 1818540 w 5922976"/>
              <a:gd name="connsiteY8" fmla="*/ 3316602 h 4367360"/>
              <a:gd name="connsiteX0" fmla="*/ 1849871 w 5954307"/>
              <a:gd name="connsiteY0" fmla="*/ 3316602 h 4367360"/>
              <a:gd name="connsiteX1" fmla="*/ 743113 w 5954307"/>
              <a:gd name="connsiteY1" fmla="*/ 2417490 h 4367360"/>
              <a:gd name="connsiteX2" fmla="*/ 171475 w 5954307"/>
              <a:gd name="connsiteY2" fmla="*/ 2600360 h 4367360"/>
              <a:gd name="connsiteX3" fmla="*/ 0 w 5954307"/>
              <a:gd name="connsiteY3" fmla="*/ 2940138 h 4367360"/>
              <a:gd name="connsiteX4" fmla="*/ 1853881 w 5954307"/>
              <a:gd name="connsiteY4" fmla="*/ 4367360 h 4367360"/>
              <a:gd name="connsiteX5" fmla="*/ 2247126 w 5954307"/>
              <a:gd name="connsiteY5" fmla="*/ 4351691 h 4367360"/>
              <a:gd name="connsiteX6" fmla="*/ 5228340 w 5954307"/>
              <a:gd name="connsiteY6" fmla="*/ 812787 h 4367360"/>
              <a:gd name="connsiteX7" fmla="*/ 5954307 w 5954307"/>
              <a:gd name="connsiteY7" fmla="*/ 0 h 4367360"/>
              <a:gd name="connsiteX8" fmla="*/ 1849871 w 5954307"/>
              <a:gd name="connsiteY8" fmla="*/ 3316602 h 4367360"/>
              <a:gd name="connsiteX0" fmla="*/ 1903380 w 6007816"/>
              <a:gd name="connsiteY0" fmla="*/ 3316602 h 4367360"/>
              <a:gd name="connsiteX1" fmla="*/ 796622 w 6007816"/>
              <a:gd name="connsiteY1" fmla="*/ 2417490 h 4367360"/>
              <a:gd name="connsiteX2" fmla="*/ 224984 w 6007816"/>
              <a:gd name="connsiteY2" fmla="*/ 2600360 h 4367360"/>
              <a:gd name="connsiteX3" fmla="*/ 53509 w 6007816"/>
              <a:gd name="connsiteY3" fmla="*/ 2940138 h 4367360"/>
              <a:gd name="connsiteX4" fmla="*/ 1907390 w 6007816"/>
              <a:gd name="connsiteY4" fmla="*/ 4367360 h 4367360"/>
              <a:gd name="connsiteX5" fmla="*/ 2300635 w 6007816"/>
              <a:gd name="connsiteY5" fmla="*/ 4351691 h 4367360"/>
              <a:gd name="connsiteX6" fmla="*/ 5281849 w 6007816"/>
              <a:gd name="connsiteY6" fmla="*/ 812787 h 4367360"/>
              <a:gd name="connsiteX7" fmla="*/ 6007816 w 6007816"/>
              <a:gd name="connsiteY7" fmla="*/ 0 h 4367360"/>
              <a:gd name="connsiteX8" fmla="*/ 1903380 w 6007816"/>
              <a:gd name="connsiteY8" fmla="*/ 3316602 h 4367360"/>
              <a:gd name="connsiteX0" fmla="*/ 1903380 w 6007816"/>
              <a:gd name="connsiteY0" fmla="*/ 3316602 h 4367360"/>
              <a:gd name="connsiteX1" fmla="*/ 796622 w 6007816"/>
              <a:gd name="connsiteY1" fmla="*/ 2417490 h 4367360"/>
              <a:gd name="connsiteX2" fmla="*/ 224984 w 6007816"/>
              <a:gd name="connsiteY2" fmla="*/ 2555680 h 4367360"/>
              <a:gd name="connsiteX3" fmla="*/ 53509 w 6007816"/>
              <a:gd name="connsiteY3" fmla="*/ 2940138 h 4367360"/>
              <a:gd name="connsiteX4" fmla="*/ 1907390 w 6007816"/>
              <a:gd name="connsiteY4" fmla="*/ 4367360 h 4367360"/>
              <a:gd name="connsiteX5" fmla="*/ 2300635 w 6007816"/>
              <a:gd name="connsiteY5" fmla="*/ 4351691 h 4367360"/>
              <a:gd name="connsiteX6" fmla="*/ 5281849 w 6007816"/>
              <a:gd name="connsiteY6" fmla="*/ 812787 h 4367360"/>
              <a:gd name="connsiteX7" fmla="*/ 6007816 w 6007816"/>
              <a:gd name="connsiteY7" fmla="*/ 0 h 4367360"/>
              <a:gd name="connsiteX8" fmla="*/ 1903380 w 6007816"/>
              <a:gd name="connsiteY8" fmla="*/ 3316602 h 4367360"/>
              <a:gd name="connsiteX0" fmla="*/ 1903380 w 6007816"/>
              <a:gd name="connsiteY0" fmla="*/ 3316602 h 4367360"/>
              <a:gd name="connsiteX1" fmla="*/ 796622 w 6007816"/>
              <a:gd name="connsiteY1" fmla="*/ 2417490 h 4367360"/>
              <a:gd name="connsiteX2" fmla="*/ 224984 w 6007816"/>
              <a:gd name="connsiteY2" fmla="*/ 2555680 h 4367360"/>
              <a:gd name="connsiteX3" fmla="*/ 53509 w 6007816"/>
              <a:gd name="connsiteY3" fmla="*/ 2940138 h 4367360"/>
              <a:gd name="connsiteX4" fmla="*/ 1907390 w 6007816"/>
              <a:gd name="connsiteY4" fmla="*/ 4367360 h 4367360"/>
              <a:gd name="connsiteX5" fmla="*/ 2300635 w 6007816"/>
              <a:gd name="connsiteY5" fmla="*/ 4351691 h 4367360"/>
              <a:gd name="connsiteX6" fmla="*/ 5352343 w 6007816"/>
              <a:gd name="connsiteY6" fmla="*/ 964689 h 4367360"/>
              <a:gd name="connsiteX7" fmla="*/ 6007816 w 6007816"/>
              <a:gd name="connsiteY7" fmla="*/ 0 h 4367360"/>
              <a:gd name="connsiteX8" fmla="*/ 1903380 w 6007816"/>
              <a:gd name="connsiteY8" fmla="*/ 3316602 h 4367360"/>
              <a:gd name="connsiteX0" fmla="*/ 1903380 w 6007816"/>
              <a:gd name="connsiteY0" fmla="*/ 3316602 h 4367360"/>
              <a:gd name="connsiteX1" fmla="*/ 796622 w 6007816"/>
              <a:gd name="connsiteY1" fmla="*/ 2417490 h 4367360"/>
              <a:gd name="connsiteX2" fmla="*/ 224984 w 6007816"/>
              <a:gd name="connsiteY2" fmla="*/ 2555680 h 4367360"/>
              <a:gd name="connsiteX3" fmla="*/ 53509 w 6007816"/>
              <a:gd name="connsiteY3" fmla="*/ 2940138 h 4367360"/>
              <a:gd name="connsiteX4" fmla="*/ 1907390 w 6007816"/>
              <a:gd name="connsiteY4" fmla="*/ 4367360 h 4367360"/>
              <a:gd name="connsiteX5" fmla="*/ 2300635 w 6007816"/>
              <a:gd name="connsiteY5" fmla="*/ 4351691 h 4367360"/>
              <a:gd name="connsiteX6" fmla="*/ 5352343 w 6007816"/>
              <a:gd name="connsiteY6" fmla="*/ 964689 h 4367360"/>
              <a:gd name="connsiteX7" fmla="*/ 6007816 w 6007816"/>
              <a:gd name="connsiteY7" fmla="*/ 0 h 4367360"/>
              <a:gd name="connsiteX8" fmla="*/ 1903380 w 6007816"/>
              <a:gd name="connsiteY8" fmla="*/ 3316602 h 4367360"/>
              <a:gd name="connsiteX0" fmla="*/ 1903380 w 6007816"/>
              <a:gd name="connsiteY0" fmla="*/ 3316602 h 4367360"/>
              <a:gd name="connsiteX1" fmla="*/ 796622 w 6007816"/>
              <a:gd name="connsiteY1" fmla="*/ 2417490 h 4367360"/>
              <a:gd name="connsiteX2" fmla="*/ 224984 w 6007816"/>
              <a:gd name="connsiteY2" fmla="*/ 2555680 h 4367360"/>
              <a:gd name="connsiteX3" fmla="*/ 53509 w 6007816"/>
              <a:gd name="connsiteY3" fmla="*/ 2940138 h 4367360"/>
              <a:gd name="connsiteX4" fmla="*/ 1907390 w 6007816"/>
              <a:gd name="connsiteY4" fmla="*/ 4367360 h 4367360"/>
              <a:gd name="connsiteX5" fmla="*/ 2300635 w 6007816"/>
              <a:gd name="connsiteY5" fmla="*/ 4351691 h 4367360"/>
              <a:gd name="connsiteX6" fmla="*/ 5352343 w 6007816"/>
              <a:gd name="connsiteY6" fmla="*/ 964689 h 4367360"/>
              <a:gd name="connsiteX7" fmla="*/ 6007816 w 6007816"/>
              <a:gd name="connsiteY7" fmla="*/ 0 h 4367360"/>
              <a:gd name="connsiteX8" fmla="*/ 1903380 w 6007816"/>
              <a:gd name="connsiteY8" fmla="*/ 3316602 h 4367360"/>
              <a:gd name="connsiteX0" fmla="*/ 1903380 w 6344618"/>
              <a:gd name="connsiteY0" fmla="*/ 3745498 h 4796256"/>
              <a:gd name="connsiteX1" fmla="*/ 796622 w 6344618"/>
              <a:gd name="connsiteY1" fmla="*/ 2846386 h 4796256"/>
              <a:gd name="connsiteX2" fmla="*/ 224984 w 6344618"/>
              <a:gd name="connsiteY2" fmla="*/ 2984576 h 4796256"/>
              <a:gd name="connsiteX3" fmla="*/ 53509 w 6344618"/>
              <a:gd name="connsiteY3" fmla="*/ 3369034 h 4796256"/>
              <a:gd name="connsiteX4" fmla="*/ 1907390 w 6344618"/>
              <a:gd name="connsiteY4" fmla="*/ 4796256 h 4796256"/>
              <a:gd name="connsiteX5" fmla="*/ 2300635 w 6344618"/>
              <a:gd name="connsiteY5" fmla="*/ 4780587 h 4796256"/>
              <a:gd name="connsiteX6" fmla="*/ 5352343 w 6344618"/>
              <a:gd name="connsiteY6" fmla="*/ 1393585 h 4796256"/>
              <a:gd name="connsiteX7" fmla="*/ 6344618 w 6344618"/>
              <a:gd name="connsiteY7" fmla="*/ 0 h 4796256"/>
              <a:gd name="connsiteX8" fmla="*/ 1903380 w 6344618"/>
              <a:gd name="connsiteY8" fmla="*/ 3745498 h 4796256"/>
              <a:gd name="connsiteX0" fmla="*/ 1903380 w 6657586"/>
              <a:gd name="connsiteY0" fmla="*/ 3936210 h 4986968"/>
              <a:gd name="connsiteX1" fmla="*/ 796622 w 6657586"/>
              <a:gd name="connsiteY1" fmla="*/ 3037098 h 4986968"/>
              <a:gd name="connsiteX2" fmla="*/ 224984 w 6657586"/>
              <a:gd name="connsiteY2" fmla="*/ 3175288 h 4986968"/>
              <a:gd name="connsiteX3" fmla="*/ 53509 w 6657586"/>
              <a:gd name="connsiteY3" fmla="*/ 3559746 h 4986968"/>
              <a:gd name="connsiteX4" fmla="*/ 1907390 w 6657586"/>
              <a:gd name="connsiteY4" fmla="*/ 4986968 h 4986968"/>
              <a:gd name="connsiteX5" fmla="*/ 2300635 w 6657586"/>
              <a:gd name="connsiteY5" fmla="*/ 4971299 h 4986968"/>
              <a:gd name="connsiteX6" fmla="*/ 5352343 w 6657586"/>
              <a:gd name="connsiteY6" fmla="*/ 1584297 h 4986968"/>
              <a:gd name="connsiteX7" fmla="*/ 6185627 w 6657586"/>
              <a:gd name="connsiteY7" fmla="*/ 655512 h 4986968"/>
              <a:gd name="connsiteX8" fmla="*/ 6344618 w 6657586"/>
              <a:gd name="connsiteY8" fmla="*/ 190712 h 4986968"/>
              <a:gd name="connsiteX9" fmla="*/ 1903380 w 6657586"/>
              <a:gd name="connsiteY9" fmla="*/ 3936210 h 4986968"/>
              <a:gd name="connsiteX0" fmla="*/ 1903380 w 6657586"/>
              <a:gd name="connsiteY0" fmla="*/ 3936210 h 4986968"/>
              <a:gd name="connsiteX1" fmla="*/ 796622 w 6657586"/>
              <a:gd name="connsiteY1" fmla="*/ 3037098 h 4986968"/>
              <a:gd name="connsiteX2" fmla="*/ 224984 w 6657586"/>
              <a:gd name="connsiteY2" fmla="*/ 3175288 h 4986968"/>
              <a:gd name="connsiteX3" fmla="*/ 53509 w 6657586"/>
              <a:gd name="connsiteY3" fmla="*/ 3559746 h 4986968"/>
              <a:gd name="connsiteX4" fmla="*/ 1907390 w 6657586"/>
              <a:gd name="connsiteY4" fmla="*/ 4986968 h 4986968"/>
              <a:gd name="connsiteX5" fmla="*/ 2355462 w 6657586"/>
              <a:gd name="connsiteY5" fmla="*/ 4765786 h 4986968"/>
              <a:gd name="connsiteX6" fmla="*/ 5352343 w 6657586"/>
              <a:gd name="connsiteY6" fmla="*/ 1584297 h 4986968"/>
              <a:gd name="connsiteX7" fmla="*/ 6185627 w 6657586"/>
              <a:gd name="connsiteY7" fmla="*/ 655512 h 4986968"/>
              <a:gd name="connsiteX8" fmla="*/ 6344618 w 6657586"/>
              <a:gd name="connsiteY8" fmla="*/ 190712 h 4986968"/>
              <a:gd name="connsiteX9" fmla="*/ 1903380 w 6657586"/>
              <a:gd name="connsiteY9" fmla="*/ 3936210 h 4986968"/>
              <a:gd name="connsiteX0" fmla="*/ 1903380 w 6657586"/>
              <a:gd name="connsiteY0" fmla="*/ 3936210 h 4986968"/>
              <a:gd name="connsiteX1" fmla="*/ 796622 w 6657586"/>
              <a:gd name="connsiteY1" fmla="*/ 3037098 h 4986968"/>
              <a:gd name="connsiteX2" fmla="*/ 224984 w 6657586"/>
              <a:gd name="connsiteY2" fmla="*/ 3175288 h 4986968"/>
              <a:gd name="connsiteX3" fmla="*/ 53509 w 6657586"/>
              <a:gd name="connsiteY3" fmla="*/ 3559746 h 4986968"/>
              <a:gd name="connsiteX4" fmla="*/ 1907390 w 6657586"/>
              <a:gd name="connsiteY4" fmla="*/ 4986968 h 4986968"/>
              <a:gd name="connsiteX5" fmla="*/ 2465122 w 6657586"/>
              <a:gd name="connsiteY5" fmla="*/ 4774720 h 4986968"/>
              <a:gd name="connsiteX6" fmla="*/ 5352343 w 6657586"/>
              <a:gd name="connsiteY6" fmla="*/ 1584297 h 4986968"/>
              <a:gd name="connsiteX7" fmla="*/ 6185627 w 6657586"/>
              <a:gd name="connsiteY7" fmla="*/ 655512 h 4986968"/>
              <a:gd name="connsiteX8" fmla="*/ 6344618 w 6657586"/>
              <a:gd name="connsiteY8" fmla="*/ 190712 h 4986968"/>
              <a:gd name="connsiteX9" fmla="*/ 1903380 w 6657586"/>
              <a:gd name="connsiteY9" fmla="*/ 3936210 h 4986968"/>
              <a:gd name="connsiteX0" fmla="*/ 2024596 w 6778802"/>
              <a:gd name="connsiteY0" fmla="*/ 3936210 h 4986968"/>
              <a:gd name="connsiteX1" fmla="*/ 917838 w 6778802"/>
              <a:gd name="connsiteY1" fmla="*/ 3037098 h 4986968"/>
              <a:gd name="connsiteX2" fmla="*/ 25061 w 6778802"/>
              <a:gd name="connsiteY2" fmla="*/ 3193158 h 4986968"/>
              <a:gd name="connsiteX3" fmla="*/ 174725 w 6778802"/>
              <a:gd name="connsiteY3" fmla="*/ 3559746 h 4986968"/>
              <a:gd name="connsiteX4" fmla="*/ 2028606 w 6778802"/>
              <a:gd name="connsiteY4" fmla="*/ 4986968 h 4986968"/>
              <a:gd name="connsiteX5" fmla="*/ 2586338 w 6778802"/>
              <a:gd name="connsiteY5" fmla="*/ 4774720 h 4986968"/>
              <a:gd name="connsiteX6" fmla="*/ 5473559 w 6778802"/>
              <a:gd name="connsiteY6" fmla="*/ 1584297 h 4986968"/>
              <a:gd name="connsiteX7" fmla="*/ 6306843 w 6778802"/>
              <a:gd name="connsiteY7" fmla="*/ 655512 h 4986968"/>
              <a:gd name="connsiteX8" fmla="*/ 6465834 w 6778802"/>
              <a:gd name="connsiteY8" fmla="*/ 190712 h 4986968"/>
              <a:gd name="connsiteX9" fmla="*/ 2024596 w 6778802"/>
              <a:gd name="connsiteY9" fmla="*/ 3936210 h 4986968"/>
              <a:gd name="connsiteX0" fmla="*/ 2092667 w 6846873"/>
              <a:gd name="connsiteY0" fmla="*/ 3936210 h 4986968"/>
              <a:gd name="connsiteX1" fmla="*/ 985909 w 6846873"/>
              <a:gd name="connsiteY1" fmla="*/ 3037098 h 4986968"/>
              <a:gd name="connsiteX2" fmla="*/ 14807 w 6846873"/>
              <a:gd name="connsiteY2" fmla="*/ 3202093 h 4986968"/>
              <a:gd name="connsiteX3" fmla="*/ 242796 w 6846873"/>
              <a:gd name="connsiteY3" fmla="*/ 3559746 h 4986968"/>
              <a:gd name="connsiteX4" fmla="*/ 2096677 w 6846873"/>
              <a:gd name="connsiteY4" fmla="*/ 4986968 h 4986968"/>
              <a:gd name="connsiteX5" fmla="*/ 2654409 w 6846873"/>
              <a:gd name="connsiteY5" fmla="*/ 4774720 h 4986968"/>
              <a:gd name="connsiteX6" fmla="*/ 5541630 w 6846873"/>
              <a:gd name="connsiteY6" fmla="*/ 1584297 h 4986968"/>
              <a:gd name="connsiteX7" fmla="*/ 6374914 w 6846873"/>
              <a:gd name="connsiteY7" fmla="*/ 655512 h 4986968"/>
              <a:gd name="connsiteX8" fmla="*/ 6533905 w 6846873"/>
              <a:gd name="connsiteY8" fmla="*/ 190712 h 4986968"/>
              <a:gd name="connsiteX9" fmla="*/ 2092667 w 6846873"/>
              <a:gd name="connsiteY9" fmla="*/ 3936210 h 4986968"/>
              <a:gd name="connsiteX0" fmla="*/ 2092667 w 6955175"/>
              <a:gd name="connsiteY0" fmla="*/ 4037148 h 5087906"/>
              <a:gd name="connsiteX1" fmla="*/ 985909 w 6955175"/>
              <a:gd name="connsiteY1" fmla="*/ 3138036 h 5087906"/>
              <a:gd name="connsiteX2" fmla="*/ 14807 w 6955175"/>
              <a:gd name="connsiteY2" fmla="*/ 3303031 h 5087906"/>
              <a:gd name="connsiteX3" fmla="*/ 242796 w 6955175"/>
              <a:gd name="connsiteY3" fmla="*/ 3660684 h 5087906"/>
              <a:gd name="connsiteX4" fmla="*/ 2096677 w 6955175"/>
              <a:gd name="connsiteY4" fmla="*/ 5087906 h 5087906"/>
              <a:gd name="connsiteX5" fmla="*/ 2654409 w 6955175"/>
              <a:gd name="connsiteY5" fmla="*/ 4875658 h 5087906"/>
              <a:gd name="connsiteX6" fmla="*/ 5541630 w 6955175"/>
              <a:gd name="connsiteY6" fmla="*/ 1685235 h 5087906"/>
              <a:gd name="connsiteX7" fmla="*/ 6374914 w 6955175"/>
              <a:gd name="connsiteY7" fmla="*/ 756450 h 5087906"/>
              <a:gd name="connsiteX8" fmla="*/ 6753946 w 6955175"/>
              <a:gd name="connsiteY8" fmla="*/ 302298 h 5087906"/>
              <a:gd name="connsiteX9" fmla="*/ 6533905 w 6955175"/>
              <a:gd name="connsiteY9" fmla="*/ 291650 h 5087906"/>
              <a:gd name="connsiteX10" fmla="*/ 2092667 w 6955175"/>
              <a:gd name="connsiteY10" fmla="*/ 4037148 h 5087906"/>
              <a:gd name="connsiteX0" fmla="*/ 2092667 w 7014290"/>
              <a:gd name="connsiteY0" fmla="*/ 4034213 h 5084971"/>
              <a:gd name="connsiteX1" fmla="*/ 985909 w 7014290"/>
              <a:gd name="connsiteY1" fmla="*/ 3135101 h 5084971"/>
              <a:gd name="connsiteX2" fmla="*/ 14807 w 7014290"/>
              <a:gd name="connsiteY2" fmla="*/ 3300096 h 5084971"/>
              <a:gd name="connsiteX3" fmla="*/ 242796 w 7014290"/>
              <a:gd name="connsiteY3" fmla="*/ 3657749 h 5084971"/>
              <a:gd name="connsiteX4" fmla="*/ 2096677 w 7014290"/>
              <a:gd name="connsiteY4" fmla="*/ 5084971 h 5084971"/>
              <a:gd name="connsiteX5" fmla="*/ 2654409 w 7014290"/>
              <a:gd name="connsiteY5" fmla="*/ 4872723 h 5084971"/>
              <a:gd name="connsiteX6" fmla="*/ 5541630 w 7014290"/>
              <a:gd name="connsiteY6" fmla="*/ 1682300 h 5084971"/>
              <a:gd name="connsiteX7" fmla="*/ 6374914 w 7014290"/>
              <a:gd name="connsiteY7" fmla="*/ 753515 h 5084971"/>
              <a:gd name="connsiteX8" fmla="*/ 6891869 w 7014290"/>
              <a:gd name="connsiteY8" fmla="*/ 309852 h 5084971"/>
              <a:gd name="connsiteX9" fmla="*/ 6533905 w 7014290"/>
              <a:gd name="connsiteY9" fmla="*/ 288715 h 5084971"/>
              <a:gd name="connsiteX10" fmla="*/ 2092667 w 7014290"/>
              <a:gd name="connsiteY10" fmla="*/ 4034213 h 5084971"/>
              <a:gd name="connsiteX0" fmla="*/ 2092667 w 6948317"/>
              <a:gd name="connsiteY0" fmla="*/ 4012623 h 5063381"/>
              <a:gd name="connsiteX1" fmla="*/ 985909 w 6948317"/>
              <a:gd name="connsiteY1" fmla="*/ 3113511 h 5063381"/>
              <a:gd name="connsiteX2" fmla="*/ 14807 w 6948317"/>
              <a:gd name="connsiteY2" fmla="*/ 3278506 h 5063381"/>
              <a:gd name="connsiteX3" fmla="*/ 242796 w 6948317"/>
              <a:gd name="connsiteY3" fmla="*/ 3636159 h 5063381"/>
              <a:gd name="connsiteX4" fmla="*/ 2096677 w 6948317"/>
              <a:gd name="connsiteY4" fmla="*/ 5063381 h 5063381"/>
              <a:gd name="connsiteX5" fmla="*/ 2654409 w 6948317"/>
              <a:gd name="connsiteY5" fmla="*/ 4851133 h 5063381"/>
              <a:gd name="connsiteX6" fmla="*/ 5541630 w 6948317"/>
              <a:gd name="connsiteY6" fmla="*/ 1660710 h 5063381"/>
              <a:gd name="connsiteX7" fmla="*/ 6374914 w 6948317"/>
              <a:gd name="connsiteY7" fmla="*/ 731925 h 5063381"/>
              <a:gd name="connsiteX8" fmla="*/ 6735556 w 6948317"/>
              <a:gd name="connsiteY8" fmla="*/ 372176 h 5063381"/>
              <a:gd name="connsiteX9" fmla="*/ 6533905 w 6948317"/>
              <a:gd name="connsiteY9" fmla="*/ 267125 h 5063381"/>
              <a:gd name="connsiteX10" fmla="*/ 2092667 w 6948317"/>
              <a:gd name="connsiteY10" fmla="*/ 4012623 h 5063381"/>
              <a:gd name="connsiteX0" fmla="*/ 2092667 w 6755711"/>
              <a:gd name="connsiteY0" fmla="*/ 3824520 h 4875278"/>
              <a:gd name="connsiteX1" fmla="*/ 985909 w 6755711"/>
              <a:gd name="connsiteY1" fmla="*/ 2925408 h 4875278"/>
              <a:gd name="connsiteX2" fmla="*/ 14807 w 6755711"/>
              <a:gd name="connsiteY2" fmla="*/ 3090403 h 4875278"/>
              <a:gd name="connsiteX3" fmla="*/ 242796 w 6755711"/>
              <a:gd name="connsiteY3" fmla="*/ 3448056 h 4875278"/>
              <a:gd name="connsiteX4" fmla="*/ 2096677 w 6755711"/>
              <a:gd name="connsiteY4" fmla="*/ 4875278 h 4875278"/>
              <a:gd name="connsiteX5" fmla="*/ 2654409 w 6755711"/>
              <a:gd name="connsiteY5" fmla="*/ 4663030 h 4875278"/>
              <a:gd name="connsiteX6" fmla="*/ 5541630 w 6755711"/>
              <a:gd name="connsiteY6" fmla="*/ 1472607 h 4875278"/>
              <a:gd name="connsiteX7" fmla="*/ 6374914 w 6755711"/>
              <a:gd name="connsiteY7" fmla="*/ 543822 h 4875278"/>
              <a:gd name="connsiteX8" fmla="*/ 6735556 w 6755711"/>
              <a:gd name="connsiteY8" fmla="*/ 184073 h 4875278"/>
              <a:gd name="connsiteX9" fmla="*/ 6092553 w 6755711"/>
              <a:gd name="connsiteY9" fmla="*/ 351746 h 4875278"/>
              <a:gd name="connsiteX10" fmla="*/ 2092667 w 6755711"/>
              <a:gd name="connsiteY10" fmla="*/ 3824520 h 4875278"/>
              <a:gd name="connsiteX0" fmla="*/ 2092667 w 6755711"/>
              <a:gd name="connsiteY0" fmla="*/ 3824520 h 4875278"/>
              <a:gd name="connsiteX1" fmla="*/ 985909 w 6755711"/>
              <a:gd name="connsiteY1" fmla="*/ 2925408 h 4875278"/>
              <a:gd name="connsiteX2" fmla="*/ 14807 w 6755711"/>
              <a:gd name="connsiteY2" fmla="*/ 3090403 h 4875278"/>
              <a:gd name="connsiteX3" fmla="*/ 242796 w 6755711"/>
              <a:gd name="connsiteY3" fmla="*/ 3448056 h 4875278"/>
              <a:gd name="connsiteX4" fmla="*/ 2096677 w 6755711"/>
              <a:gd name="connsiteY4" fmla="*/ 4875278 h 4875278"/>
              <a:gd name="connsiteX5" fmla="*/ 2654409 w 6755711"/>
              <a:gd name="connsiteY5" fmla="*/ 4663030 h 4875278"/>
              <a:gd name="connsiteX6" fmla="*/ 5541630 w 6755711"/>
              <a:gd name="connsiteY6" fmla="*/ 1472607 h 4875278"/>
              <a:gd name="connsiteX7" fmla="*/ 6439277 w 6755711"/>
              <a:gd name="connsiteY7" fmla="*/ 575290 h 4875278"/>
              <a:gd name="connsiteX8" fmla="*/ 6735556 w 6755711"/>
              <a:gd name="connsiteY8" fmla="*/ 184073 h 4875278"/>
              <a:gd name="connsiteX9" fmla="*/ 6092553 w 6755711"/>
              <a:gd name="connsiteY9" fmla="*/ 351746 h 4875278"/>
              <a:gd name="connsiteX10" fmla="*/ 2092667 w 6755711"/>
              <a:gd name="connsiteY10" fmla="*/ 3824520 h 4875278"/>
              <a:gd name="connsiteX0" fmla="*/ 2092667 w 6745156"/>
              <a:gd name="connsiteY0" fmla="*/ 3858419 h 4909177"/>
              <a:gd name="connsiteX1" fmla="*/ 985909 w 6745156"/>
              <a:gd name="connsiteY1" fmla="*/ 2959307 h 4909177"/>
              <a:gd name="connsiteX2" fmla="*/ 14807 w 6745156"/>
              <a:gd name="connsiteY2" fmla="*/ 3124302 h 4909177"/>
              <a:gd name="connsiteX3" fmla="*/ 242796 w 6745156"/>
              <a:gd name="connsiteY3" fmla="*/ 3481955 h 4909177"/>
              <a:gd name="connsiteX4" fmla="*/ 2096677 w 6745156"/>
              <a:gd name="connsiteY4" fmla="*/ 4909177 h 4909177"/>
              <a:gd name="connsiteX5" fmla="*/ 2654409 w 6745156"/>
              <a:gd name="connsiteY5" fmla="*/ 4696929 h 4909177"/>
              <a:gd name="connsiteX6" fmla="*/ 5541630 w 6745156"/>
              <a:gd name="connsiteY6" fmla="*/ 1506506 h 4909177"/>
              <a:gd name="connsiteX7" fmla="*/ 6439277 w 6745156"/>
              <a:gd name="connsiteY7" fmla="*/ 609189 h 4909177"/>
              <a:gd name="connsiteX8" fmla="*/ 6735556 w 6745156"/>
              <a:gd name="connsiteY8" fmla="*/ 217972 h 4909177"/>
              <a:gd name="connsiteX9" fmla="*/ 6560854 w 6745156"/>
              <a:gd name="connsiteY9" fmla="*/ 71119 h 4909177"/>
              <a:gd name="connsiteX10" fmla="*/ 6092553 w 6745156"/>
              <a:gd name="connsiteY10" fmla="*/ 385645 h 4909177"/>
              <a:gd name="connsiteX11" fmla="*/ 2092667 w 6745156"/>
              <a:gd name="connsiteY11" fmla="*/ 3858419 h 4909177"/>
              <a:gd name="connsiteX0" fmla="*/ 2092667 w 6742289"/>
              <a:gd name="connsiteY0" fmla="*/ 3834803 h 4885561"/>
              <a:gd name="connsiteX1" fmla="*/ 985909 w 6742289"/>
              <a:gd name="connsiteY1" fmla="*/ 2935691 h 4885561"/>
              <a:gd name="connsiteX2" fmla="*/ 14807 w 6742289"/>
              <a:gd name="connsiteY2" fmla="*/ 3100686 h 4885561"/>
              <a:gd name="connsiteX3" fmla="*/ 242796 w 6742289"/>
              <a:gd name="connsiteY3" fmla="*/ 3458339 h 4885561"/>
              <a:gd name="connsiteX4" fmla="*/ 2096677 w 6742289"/>
              <a:gd name="connsiteY4" fmla="*/ 4885561 h 4885561"/>
              <a:gd name="connsiteX5" fmla="*/ 2654409 w 6742289"/>
              <a:gd name="connsiteY5" fmla="*/ 4673313 h 4885561"/>
              <a:gd name="connsiteX6" fmla="*/ 5541630 w 6742289"/>
              <a:gd name="connsiteY6" fmla="*/ 1482890 h 4885561"/>
              <a:gd name="connsiteX7" fmla="*/ 6439277 w 6742289"/>
              <a:gd name="connsiteY7" fmla="*/ 585573 h 4885561"/>
              <a:gd name="connsiteX8" fmla="*/ 6735556 w 6742289"/>
              <a:gd name="connsiteY8" fmla="*/ 194356 h 4885561"/>
              <a:gd name="connsiteX9" fmla="*/ 6496490 w 6742289"/>
              <a:gd name="connsiteY9" fmla="*/ 99950 h 4885561"/>
              <a:gd name="connsiteX10" fmla="*/ 6092553 w 6742289"/>
              <a:gd name="connsiteY10" fmla="*/ 362029 h 4885561"/>
              <a:gd name="connsiteX11" fmla="*/ 2092667 w 6742289"/>
              <a:gd name="connsiteY11" fmla="*/ 3834803 h 4885561"/>
              <a:gd name="connsiteX0" fmla="*/ 2161843 w 6811465"/>
              <a:gd name="connsiteY0" fmla="*/ 3834803 h 4885561"/>
              <a:gd name="connsiteX1" fmla="*/ 1055085 w 6811465"/>
              <a:gd name="connsiteY1" fmla="*/ 2935691 h 4885561"/>
              <a:gd name="connsiteX2" fmla="*/ 10425 w 6811465"/>
              <a:gd name="connsiteY2" fmla="*/ 3205581 h 4885561"/>
              <a:gd name="connsiteX3" fmla="*/ 311972 w 6811465"/>
              <a:gd name="connsiteY3" fmla="*/ 3458339 h 4885561"/>
              <a:gd name="connsiteX4" fmla="*/ 2165853 w 6811465"/>
              <a:gd name="connsiteY4" fmla="*/ 4885561 h 4885561"/>
              <a:gd name="connsiteX5" fmla="*/ 2723585 w 6811465"/>
              <a:gd name="connsiteY5" fmla="*/ 4673313 h 4885561"/>
              <a:gd name="connsiteX6" fmla="*/ 5610806 w 6811465"/>
              <a:gd name="connsiteY6" fmla="*/ 1482890 h 4885561"/>
              <a:gd name="connsiteX7" fmla="*/ 6508453 w 6811465"/>
              <a:gd name="connsiteY7" fmla="*/ 585573 h 4885561"/>
              <a:gd name="connsiteX8" fmla="*/ 6804732 w 6811465"/>
              <a:gd name="connsiteY8" fmla="*/ 194356 h 4885561"/>
              <a:gd name="connsiteX9" fmla="*/ 6565666 w 6811465"/>
              <a:gd name="connsiteY9" fmla="*/ 99950 h 4885561"/>
              <a:gd name="connsiteX10" fmla="*/ 6161729 w 6811465"/>
              <a:gd name="connsiteY10" fmla="*/ 362029 h 4885561"/>
              <a:gd name="connsiteX11" fmla="*/ 2161843 w 6811465"/>
              <a:gd name="connsiteY11" fmla="*/ 3834803 h 4885561"/>
              <a:gd name="connsiteX0" fmla="*/ 2173516 w 6823138"/>
              <a:gd name="connsiteY0" fmla="*/ 3834803 h 4885561"/>
              <a:gd name="connsiteX1" fmla="*/ 1066758 w 6823138"/>
              <a:gd name="connsiteY1" fmla="*/ 2935691 h 4885561"/>
              <a:gd name="connsiteX2" fmla="*/ 22098 w 6823138"/>
              <a:gd name="connsiteY2" fmla="*/ 3205581 h 4885561"/>
              <a:gd name="connsiteX3" fmla="*/ 323645 w 6823138"/>
              <a:gd name="connsiteY3" fmla="*/ 3458339 h 4885561"/>
              <a:gd name="connsiteX4" fmla="*/ 2177526 w 6823138"/>
              <a:gd name="connsiteY4" fmla="*/ 4885561 h 4885561"/>
              <a:gd name="connsiteX5" fmla="*/ 2735258 w 6823138"/>
              <a:gd name="connsiteY5" fmla="*/ 4673313 h 4885561"/>
              <a:gd name="connsiteX6" fmla="*/ 5622479 w 6823138"/>
              <a:gd name="connsiteY6" fmla="*/ 1482890 h 4885561"/>
              <a:gd name="connsiteX7" fmla="*/ 6520126 w 6823138"/>
              <a:gd name="connsiteY7" fmla="*/ 585573 h 4885561"/>
              <a:gd name="connsiteX8" fmla="*/ 6816405 w 6823138"/>
              <a:gd name="connsiteY8" fmla="*/ 194356 h 4885561"/>
              <a:gd name="connsiteX9" fmla="*/ 6577339 w 6823138"/>
              <a:gd name="connsiteY9" fmla="*/ 99950 h 4885561"/>
              <a:gd name="connsiteX10" fmla="*/ 6173402 w 6823138"/>
              <a:gd name="connsiteY10" fmla="*/ 362029 h 4885561"/>
              <a:gd name="connsiteX11" fmla="*/ 2173516 w 6823138"/>
              <a:gd name="connsiteY11" fmla="*/ 3834803 h 4885561"/>
              <a:gd name="connsiteX0" fmla="*/ 2237868 w 6887490"/>
              <a:gd name="connsiteY0" fmla="*/ 3834803 h 4885561"/>
              <a:gd name="connsiteX1" fmla="*/ 1131110 w 6887490"/>
              <a:gd name="connsiteY1" fmla="*/ 2935691 h 4885561"/>
              <a:gd name="connsiteX2" fmla="*/ 86450 w 6887490"/>
              <a:gd name="connsiteY2" fmla="*/ 3205581 h 4885561"/>
              <a:gd name="connsiteX3" fmla="*/ 94967 w 6887490"/>
              <a:gd name="connsiteY3" fmla="*/ 3330673 h 4885561"/>
              <a:gd name="connsiteX4" fmla="*/ 387997 w 6887490"/>
              <a:gd name="connsiteY4" fmla="*/ 3458339 h 4885561"/>
              <a:gd name="connsiteX5" fmla="*/ 2241878 w 6887490"/>
              <a:gd name="connsiteY5" fmla="*/ 4885561 h 4885561"/>
              <a:gd name="connsiteX6" fmla="*/ 2799610 w 6887490"/>
              <a:gd name="connsiteY6" fmla="*/ 4673313 h 4885561"/>
              <a:gd name="connsiteX7" fmla="*/ 5686831 w 6887490"/>
              <a:gd name="connsiteY7" fmla="*/ 1482890 h 4885561"/>
              <a:gd name="connsiteX8" fmla="*/ 6584478 w 6887490"/>
              <a:gd name="connsiteY8" fmla="*/ 585573 h 4885561"/>
              <a:gd name="connsiteX9" fmla="*/ 6880757 w 6887490"/>
              <a:gd name="connsiteY9" fmla="*/ 194356 h 4885561"/>
              <a:gd name="connsiteX10" fmla="*/ 6641691 w 6887490"/>
              <a:gd name="connsiteY10" fmla="*/ 99950 h 4885561"/>
              <a:gd name="connsiteX11" fmla="*/ 6237754 w 6887490"/>
              <a:gd name="connsiteY11" fmla="*/ 362029 h 4885561"/>
              <a:gd name="connsiteX12" fmla="*/ 2237868 w 6887490"/>
              <a:gd name="connsiteY12" fmla="*/ 3834803 h 4885561"/>
              <a:gd name="connsiteX0" fmla="*/ 2277594 w 6927216"/>
              <a:gd name="connsiteY0" fmla="*/ 3834803 h 4885561"/>
              <a:gd name="connsiteX1" fmla="*/ 1170836 w 6927216"/>
              <a:gd name="connsiteY1" fmla="*/ 2935691 h 4885561"/>
              <a:gd name="connsiteX2" fmla="*/ 126176 w 6927216"/>
              <a:gd name="connsiteY2" fmla="*/ 3205581 h 4885561"/>
              <a:gd name="connsiteX3" fmla="*/ 42746 w 6927216"/>
              <a:gd name="connsiteY3" fmla="*/ 3362144 h 4885561"/>
              <a:gd name="connsiteX4" fmla="*/ 427723 w 6927216"/>
              <a:gd name="connsiteY4" fmla="*/ 3458339 h 4885561"/>
              <a:gd name="connsiteX5" fmla="*/ 2281604 w 6927216"/>
              <a:gd name="connsiteY5" fmla="*/ 4885561 h 4885561"/>
              <a:gd name="connsiteX6" fmla="*/ 2839336 w 6927216"/>
              <a:gd name="connsiteY6" fmla="*/ 4673313 h 4885561"/>
              <a:gd name="connsiteX7" fmla="*/ 5726557 w 6927216"/>
              <a:gd name="connsiteY7" fmla="*/ 1482890 h 4885561"/>
              <a:gd name="connsiteX8" fmla="*/ 6624204 w 6927216"/>
              <a:gd name="connsiteY8" fmla="*/ 585573 h 4885561"/>
              <a:gd name="connsiteX9" fmla="*/ 6920483 w 6927216"/>
              <a:gd name="connsiteY9" fmla="*/ 194356 h 4885561"/>
              <a:gd name="connsiteX10" fmla="*/ 6681417 w 6927216"/>
              <a:gd name="connsiteY10" fmla="*/ 99950 h 4885561"/>
              <a:gd name="connsiteX11" fmla="*/ 6277480 w 6927216"/>
              <a:gd name="connsiteY11" fmla="*/ 362029 h 4885561"/>
              <a:gd name="connsiteX12" fmla="*/ 2277594 w 6927216"/>
              <a:gd name="connsiteY12" fmla="*/ 3834803 h 4885561"/>
              <a:gd name="connsiteX0" fmla="*/ 2329521 w 6979143"/>
              <a:gd name="connsiteY0" fmla="*/ 3834803 h 4885561"/>
              <a:gd name="connsiteX1" fmla="*/ 1222763 w 6979143"/>
              <a:gd name="connsiteY1" fmla="*/ 2935691 h 4885561"/>
              <a:gd name="connsiteX2" fmla="*/ 178103 w 6979143"/>
              <a:gd name="connsiteY2" fmla="*/ 3205581 h 4885561"/>
              <a:gd name="connsiteX3" fmla="*/ 21112 w 6979143"/>
              <a:gd name="connsiteY3" fmla="*/ 3372633 h 4885561"/>
              <a:gd name="connsiteX4" fmla="*/ 479650 w 6979143"/>
              <a:gd name="connsiteY4" fmla="*/ 3458339 h 4885561"/>
              <a:gd name="connsiteX5" fmla="*/ 2333531 w 6979143"/>
              <a:gd name="connsiteY5" fmla="*/ 4885561 h 4885561"/>
              <a:gd name="connsiteX6" fmla="*/ 2891263 w 6979143"/>
              <a:gd name="connsiteY6" fmla="*/ 4673313 h 4885561"/>
              <a:gd name="connsiteX7" fmla="*/ 5778484 w 6979143"/>
              <a:gd name="connsiteY7" fmla="*/ 1482890 h 4885561"/>
              <a:gd name="connsiteX8" fmla="*/ 6676131 w 6979143"/>
              <a:gd name="connsiteY8" fmla="*/ 585573 h 4885561"/>
              <a:gd name="connsiteX9" fmla="*/ 6972410 w 6979143"/>
              <a:gd name="connsiteY9" fmla="*/ 194356 h 4885561"/>
              <a:gd name="connsiteX10" fmla="*/ 6733344 w 6979143"/>
              <a:gd name="connsiteY10" fmla="*/ 99950 h 4885561"/>
              <a:gd name="connsiteX11" fmla="*/ 6329407 w 6979143"/>
              <a:gd name="connsiteY11" fmla="*/ 362029 h 4885561"/>
              <a:gd name="connsiteX12" fmla="*/ 2329521 w 6979143"/>
              <a:gd name="connsiteY12" fmla="*/ 3834803 h 48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79143" h="4885561">
                <a:moveTo>
                  <a:pt x="2329521" y="3834803"/>
                </a:moveTo>
                <a:lnTo>
                  <a:pt x="1222763" y="2935691"/>
                </a:lnTo>
                <a:cubicBezTo>
                  <a:pt x="807682" y="2800072"/>
                  <a:pt x="342540" y="3144624"/>
                  <a:pt x="178103" y="3205581"/>
                </a:cubicBezTo>
                <a:cubicBezTo>
                  <a:pt x="5412" y="3271411"/>
                  <a:pt x="-29146" y="3330507"/>
                  <a:pt x="21112" y="3372633"/>
                </a:cubicBezTo>
                <a:cubicBezTo>
                  <a:pt x="71370" y="3414759"/>
                  <a:pt x="121832" y="3199191"/>
                  <a:pt x="479650" y="3458339"/>
                </a:cubicBezTo>
                <a:lnTo>
                  <a:pt x="2333531" y="4885561"/>
                </a:lnTo>
                <a:lnTo>
                  <a:pt x="2891263" y="4673313"/>
                </a:lnTo>
                <a:cubicBezTo>
                  <a:pt x="3642189" y="3431132"/>
                  <a:pt x="4784746" y="2662525"/>
                  <a:pt x="5778484" y="1482890"/>
                </a:cubicBezTo>
                <a:cubicBezTo>
                  <a:pt x="6425983" y="763592"/>
                  <a:pt x="6510752" y="817837"/>
                  <a:pt x="6676131" y="585573"/>
                </a:cubicBezTo>
                <a:cubicBezTo>
                  <a:pt x="6878184" y="355084"/>
                  <a:pt x="6945912" y="271823"/>
                  <a:pt x="6972410" y="194356"/>
                </a:cubicBezTo>
                <a:cubicBezTo>
                  <a:pt x="7015660" y="99433"/>
                  <a:pt x="6840511" y="72004"/>
                  <a:pt x="6733344" y="99950"/>
                </a:cubicBezTo>
                <a:cubicBezTo>
                  <a:pt x="6626177" y="127896"/>
                  <a:pt x="7097092" y="-274432"/>
                  <a:pt x="6329407" y="362029"/>
                </a:cubicBezTo>
                <a:lnTo>
                  <a:pt x="2329521" y="3834803"/>
                </a:lnTo>
                <a:close/>
              </a:path>
            </a:pathLst>
          </a:custGeom>
          <a:solidFill>
            <a:srgbClr val="B20738"/>
          </a:solidFill>
          <a:ln>
            <a:solidFill>
              <a:srgbClr val="00386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endParaRPr lang="en-US">
              <a:solidFill>
                <a:srgbClr val="B20738"/>
              </a:solidFill>
            </a:endParaRPr>
          </a:p>
        </p:txBody>
      </p:sp>
      <p:sp>
        <p:nvSpPr>
          <p:cNvPr id="9" name="Callout: Line with Border and Accent Bar 8">
            <a:extLst>
              <a:ext uri="{FF2B5EF4-FFF2-40B4-BE49-F238E27FC236}">
                <a16:creationId xmlns="" xmlns:a16="http://schemas.microsoft.com/office/drawing/2014/main" id="{FB6375F9-7FCD-499A-918B-BF606414F710}"/>
              </a:ext>
            </a:extLst>
          </p:cNvPr>
          <p:cNvSpPr/>
          <p:nvPr/>
        </p:nvSpPr>
        <p:spPr>
          <a:xfrm>
            <a:off x="7498080" y="3383280"/>
            <a:ext cx="4259827" cy="1336370"/>
          </a:xfrm>
          <a:prstGeom prst="accentBorderCallout1">
            <a:avLst>
              <a:gd name="adj1" fmla="val 48478"/>
              <a:gd name="adj2" fmla="val -204"/>
              <a:gd name="adj3" fmla="val 83169"/>
              <a:gd name="adj4" fmla="val -40168"/>
            </a:avLst>
          </a:prstGeom>
          <a:ln>
            <a:solidFill>
              <a:srgbClr val="00386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srgbClr val="003865"/>
                </a:solidFill>
                <a:effectLst>
                  <a:outerShdw blurRad="38100" dist="38100" dir="2700000" algn="tl">
                    <a:srgbClr val="000000">
                      <a:alpha val="43137"/>
                    </a:srgbClr>
                  </a:outerShdw>
                </a:effectLst>
              </a:rPr>
              <a:t>Be poised to provide support for a second funding attempt at </a:t>
            </a:r>
            <a:r>
              <a:rPr lang="en-US" sz="2000" dirty="0" err="1">
                <a:solidFill>
                  <a:srgbClr val="003865"/>
                </a:solidFill>
                <a:effectLst>
                  <a:outerShdw blurRad="38100" dist="38100" dir="2700000" algn="tl">
                    <a:srgbClr val="000000">
                      <a:alpha val="43137"/>
                    </a:srgbClr>
                  </a:outerShdw>
                </a:effectLst>
              </a:rPr>
              <a:t>NXG</a:t>
            </a:r>
            <a:r>
              <a:rPr lang="en-US" sz="2000" dirty="0">
                <a:solidFill>
                  <a:srgbClr val="003865"/>
                </a:solidFill>
                <a:effectLst>
                  <a:outerShdw blurRad="38100" dist="38100" dir="2700000" algn="tl">
                    <a:srgbClr val="000000">
                      <a:alpha val="43137"/>
                    </a:srgbClr>
                  </a:outerShdw>
                </a:effectLst>
              </a:rPr>
              <a:t>-Hydro</a:t>
            </a:r>
          </a:p>
        </p:txBody>
      </p:sp>
    </p:spTree>
    <p:extLst>
      <p:ext uri="{BB962C8B-B14F-4D97-AF65-F5344CB8AC3E}">
        <p14:creationId xmlns:p14="http://schemas.microsoft.com/office/powerpoint/2010/main" val="43379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 xmlns:a16="http://schemas.microsoft.com/office/drawing/2014/main" id="{27ACFC32-FB36-442A-B13A-7ABF8B9B1A02}"/>
              </a:ext>
            </a:extLst>
          </p:cNvPr>
          <p:cNvSpPr/>
          <p:nvPr/>
        </p:nvSpPr>
        <p:spPr>
          <a:xfrm>
            <a:off x="656492" y="3669323"/>
            <a:ext cx="6331194" cy="2391508"/>
          </a:xfrm>
          <a:prstGeom prst="roundRect">
            <a:avLst/>
          </a:prstGeom>
          <a:gradFill flip="none" rotWithShape="1">
            <a:gsLst>
              <a:gs pos="0">
                <a:srgbClr val="E08F97"/>
              </a:gs>
              <a:gs pos="50000">
                <a:srgbClr val="B20738">
                  <a:tint val="44500"/>
                  <a:satMod val="160000"/>
                </a:srgbClr>
              </a:gs>
              <a:gs pos="100000">
                <a:srgbClr val="F4DFE1"/>
              </a:gs>
            </a:gsLst>
            <a:path path="circle">
              <a:fillToRect l="50000" t="50000" r="50000" b="50000"/>
            </a:path>
            <a:tileRect/>
          </a:gradFill>
          <a:ln w="28575">
            <a:solidFill>
              <a:srgbClr val="B207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338328" y="1825625"/>
            <a:ext cx="6755646" cy="4351338"/>
          </a:xfrm>
        </p:spPr>
        <p:txBody>
          <a:bodyPr/>
          <a:lstStyle/>
          <a:p>
            <a:pPr>
              <a:buFont typeface="Wingdings" panose="05000000000000000000" pitchFamily="2" charset="2"/>
              <a:buChar char="§"/>
            </a:pPr>
            <a:r>
              <a:rPr lang="en-US" b="1" spc="60" dirty="0"/>
              <a:t>Attending the GAC Meetings for the Last Year</a:t>
            </a:r>
          </a:p>
          <a:p>
            <a:pPr>
              <a:buFont typeface="Wingdings" panose="05000000000000000000" pitchFamily="2" charset="2"/>
              <a:buChar char="§"/>
            </a:pPr>
            <a:r>
              <a:rPr lang="en-US" b="1" spc="60" dirty="0"/>
              <a:t>Four Topics Have Come Up</a:t>
            </a:r>
          </a:p>
          <a:p>
            <a:pPr marL="914400" indent="-457200">
              <a:buClr>
                <a:schemeClr val="bg2"/>
              </a:buClr>
              <a:buFont typeface="+mj-lt"/>
              <a:buAutoNum type="arabicPeriod"/>
            </a:pPr>
            <a:r>
              <a:rPr lang="en-US" spc="60" dirty="0">
                <a:solidFill>
                  <a:schemeClr val="bg2"/>
                </a:solidFill>
              </a:rPr>
              <a:t>DEM Hydro-modification (hDEM)</a:t>
            </a:r>
          </a:p>
          <a:p>
            <a:pPr marL="914400" indent="-457200">
              <a:buClr>
                <a:srgbClr val="003865"/>
              </a:buClr>
              <a:buFont typeface="+mj-lt"/>
              <a:buAutoNum type="arabicPeriod"/>
            </a:pPr>
            <a:r>
              <a:rPr lang="en-US" spc="60" dirty="0">
                <a:solidFill>
                  <a:srgbClr val="003865"/>
                </a:solidFill>
              </a:rPr>
              <a:t>DEM-derived Hydrography Generation</a:t>
            </a:r>
          </a:p>
          <a:p>
            <a:pPr marL="1143000" lvl="1">
              <a:buClr>
                <a:srgbClr val="003865"/>
              </a:buClr>
            </a:pPr>
            <a:r>
              <a:rPr lang="en-US" spc="60" dirty="0">
                <a:solidFill>
                  <a:srgbClr val="003865"/>
                </a:solidFill>
              </a:rPr>
              <a:t>LCCMR Proposal &amp; Letter of Support</a:t>
            </a:r>
          </a:p>
          <a:p>
            <a:pPr marL="914400" indent="-457200">
              <a:buClr>
                <a:srgbClr val="003865"/>
              </a:buClr>
              <a:buFont typeface="+mj-lt"/>
              <a:buAutoNum type="arabicPeriod"/>
            </a:pPr>
            <a:r>
              <a:rPr lang="en-US" spc="60" dirty="0">
                <a:solidFill>
                  <a:srgbClr val="003865"/>
                </a:solidFill>
              </a:rPr>
              <a:t>DNR Culvert Application</a:t>
            </a:r>
          </a:p>
          <a:p>
            <a:pPr marL="914400" indent="-457200">
              <a:buClr>
                <a:srgbClr val="003865"/>
              </a:buClr>
              <a:buFont typeface="+mj-lt"/>
              <a:buAutoNum type="arabicPeriod"/>
            </a:pPr>
            <a:r>
              <a:rPr lang="en-US" spc="60" dirty="0">
                <a:solidFill>
                  <a:srgbClr val="003865"/>
                </a:solidFill>
              </a:rPr>
              <a:t>3D Geomatics Committee Development</a:t>
            </a:r>
          </a:p>
        </p:txBody>
      </p:sp>
      <p:sp>
        <p:nvSpPr>
          <p:cNvPr id="4" name="Date Placeholder 3"/>
          <p:cNvSpPr>
            <a:spLocks noGrp="1"/>
          </p:cNvSpPr>
          <p:nvPr>
            <p:ph type="dt" sz="half" idx="10"/>
          </p:nvPr>
        </p:nvSpPr>
        <p:spPr/>
        <p:txBody>
          <a:bodyPr/>
          <a:lstStyle/>
          <a:p>
            <a:pPr>
              <a:defRPr/>
            </a:pPr>
            <a:r>
              <a:rPr lang="en-US" dirty="0">
                <a:solidFill>
                  <a:srgbClr val="000000"/>
                </a:solidFill>
              </a:rPr>
              <a:t>12/6/2017</a:t>
            </a:r>
          </a:p>
        </p:txBody>
      </p:sp>
      <p:sp>
        <p:nvSpPr>
          <p:cNvPr id="5" name="Footer Placeholder 4"/>
          <p:cNvSpPr>
            <a:spLocks noGrp="1"/>
          </p:cNvSpPr>
          <p:nvPr>
            <p:ph type="ftr" sz="quarter" idx="3"/>
          </p:nvPr>
        </p:nvSpPr>
        <p:spPr/>
        <p:txBody>
          <a:bodyPr/>
          <a:lstStyle/>
          <a:p>
            <a:pPr>
              <a:defRPr/>
            </a:pPr>
            <a:r>
              <a:rPr lang="en-US" dirty="0">
                <a:solidFill>
                  <a:srgbClr val="000000"/>
                </a:solidFill>
              </a:rPr>
              <a:t>MN.IT Services @ DNR | MN DNR Geospatial Water Resources Team</a:t>
            </a:r>
          </a:p>
        </p:txBody>
      </p:sp>
      <p:sp>
        <p:nvSpPr>
          <p:cNvPr id="6" name="Slide Number Placeholder 5"/>
          <p:cNvSpPr>
            <a:spLocks noGrp="1"/>
          </p:cNvSpPr>
          <p:nvPr>
            <p:ph type="sldNum" sz="quarter" idx="12"/>
          </p:nvPr>
        </p:nvSpPr>
        <p:spPr/>
        <p:txBody>
          <a:bodyPr/>
          <a:lstStyle/>
          <a:p>
            <a:pPr>
              <a:defRPr/>
            </a:pPr>
            <a:fld id="{48F63A3B-78C7-47BE-AE5E-E10140E04643}" type="slidenum">
              <a:rPr lang="en-US" smtClean="0">
                <a:solidFill>
                  <a:srgbClr val="000000"/>
                </a:solidFill>
              </a:rPr>
              <a:pPr>
                <a:defRPr/>
              </a:pPr>
              <a:t>44</a:t>
            </a:fld>
            <a:endParaRPr lang="en-US" dirty="0">
              <a:solidFill>
                <a:srgbClr val="000000"/>
              </a:solidFill>
            </a:endParaRPr>
          </a:p>
        </p:txBody>
      </p:sp>
      <p:sp>
        <p:nvSpPr>
          <p:cNvPr id="12" name="Freeform 11"/>
          <p:cNvSpPr/>
          <p:nvPr/>
        </p:nvSpPr>
        <p:spPr>
          <a:xfrm>
            <a:off x="5628771" y="2215662"/>
            <a:ext cx="1358915" cy="1152888"/>
          </a:xfrm>
          <a:custGeom>
            <a:avLst/>
            <a:gdLst>
              <a:gd name="connsiteX0" fmla="*/ 1427747 w 3870157"/>
              <a:gd name="connsiteY0" fmla="*/ 1913021 h 2955758"/>
              <a:gd name="connsiteX1" fmla="*/ 521368 w 3870157"/>
              <a:gd name="connsiteY1" fmla="*/ 970547 h 2955758"/>
              <a:gd name="connsiteX2" fmla="*/ 0 w 3870157"/>
              <a:gd name="connsiteY2" fmla="*/ 1483895 h 2955758"/>
              <a:gd name="connsiteX3" fmla="*/ 1423736 w 3870157"/>
              <a:gd name="connsiteY3" fmla="*/ 2955758 h 2955758"/>
              <a:gd name="connsiteX4" fmla="*/ 3870157 w 3870157"/>
              <a:gd name="connsiteY4" fmla="*/ 517358 h 2955758"/>
              <a:gd name="connsiteX5" fmla="*/ 3356810 w 3870157"/>
              <a:gd name="connsiteY5" fmla="*/ 0 h 2955758"/>
              <a:gd name="connsiteX6" fmla="*/ 1427747 w 3870157"/>
              <a:gd name="connsiteY6" fmla="*/ 1913021 h 2955758"/>
              <a:gd name="connsiteX0" fmla="*/ 1427747 w 3870157"/>
              <a:gd name="connsiteY0" fmla="*/ 1917032 h 2959769"/>
              <a:gd name="connsiteX1" fmla="*/ 521368 w 3870157"/>
              <a:gd name="connsiteY1" fmla="*/ 974558 h 2959769"/>
              <a:gd name="connsiteX2" fmla="*/ 0 w 3870157"/>
              <a:gd name="connsiteY2" fmla="*/ 1487906 h 2959769"/>
              <a:gd name="connsiteX3" fmla="*/ 1423736 w 3870157"/>
              <a:gd name="connsiteY3" fmla="*/ 2959769 h 2959769"/>
              <a:gd name="connsiteX4" fmla="*/ 3870157 w 3870157"/>
              <a:gd name="connsiteY4" fmla="*/ 521369 h 2959769"/>
              <a:gd name="connsiteX5" fmla="*/ 3352799 w 3870157"/>
              <a:gd name="connsiteY5" fmla="*/ 0 h 2959769"/>
              <a:gd name="connsiteX6" fmla="*/ 1427747 w 3870157"/>
              <a:gd name="connsiteY6" fmla="*/ 1917032 h 2959769"/>
              <a:gd name="connsiteX0" fmla="*/ 1427747 w 3870157"/>
              <a:gd name="connsiteY0" fmla="*/ 1917032 h 2967790"/>
              <a:gd name="connsiteX1" fmla="*/ 521368 w 3870157"/>
              <a:gd name="connsiteY1" fmla="*/ 974558 h 2967790"/>
              <a:gd name="connsiteX2" fmla="*/ 0 w 3870157"/>
              <a:gd name="connsiteY2" fmla="*/ 1487906 h 2967790"/>
              <a:gd name="connsiteX3" fmla="*/ 1431757 w 3870157"/>
              <a:gd name="connsiteY3" fmla="*/ 2967790 h 2967790"/>
              <a:gd name="connsiteX4" fmla="*/ 3870157 w 3870157"/>
              <a:gd name="connsiteY4" fmla="*/ 521369 h 2967790"/>
              <a:gd name="connsiteX5" fmla="*/ 3352799 w 3870157"/>
              <a:gd name="connsiteY5" fmla="*/ 0 h 2967790"/>
              <a:gd name="connsiteX6" fmla="*/ 1427747 w 3870157"/>
              <a:gd name="connsiteY6" fmla="*/ 1917032 h 2967790"/>
              <a:gd name="connsiteX0" fmla="*/ 1427747 w 3870157"/>
              <a:gd name="connsiteY0" fmla="*/ 1917032 h 2967790"/>
              <a:gd name="connsiteX1" fmla="*/ 529390 w 3870157"/>
              <a:gd name="connsiteY1" fmla="*/ 966537 h 2967790"/>
              <a:gd name="connsiteX2" fmla="*/ 0 w 3870157"/>
              <a:gd name="connsiteY2" fmla="*/ 1487906 h 2967790"/>
              <a:gd name="connsiteX3" fmla="*/ 1431757 w 3870157"/>
              <a:gd name="connsiteY3" fmla="*/ 2967790 h 2967790"/>
              <a:gd name="connsiteX4" fmla="*/ 3870157 w 3870157"/>
              <a:gd name="connsiteY4" fmla="*/ 521369 h 2967790"/>
              <a:gd name="connsiteX5" fmla="*/ 3352799 w 3870157"/>
              <a:gd name="connsiteY5" fmla="*/ 0 h 2967790"/>
              <a:gd name="connsiteX6" fmla="*/ 1427747 w 3870157"/>
              <a:gd name="connsiteY6" fmla="*/ 1917032 h 2967790"/>
              <a:gd name="connsiteX0" fmla="*/ 1427747 w 4491789"/>
              <a:gd name="connsiteY0" fmla="*/ 2021305 h 3072063"/>
              <a:gd name="connsiteX1" fmla="*/ 529390 w 4491789"/>
              <a:gd name="connsiteY1" fmla="*/ 1070810 h 3072063"/>
              <a:gd name="connsiteX2" fmla="*/ 0 w 4491789"/>
              <a:gd name="connsiteY2" fmla="*/ 1592179 h 3072063"/>
              <a:gd name="connsiteX3" fmla="*/ 1431757 w 4491789"/>
              <a:gd name="connsiteY3" fmla="*/ 3072063 h 3072063"/>
              <a:gd name="connsiteX4" fmla="*/ 4491789 w 4491789"/>
              <a:gd name="connsiteY4" fmla="*/ 0 h 3072063"/>
              <a:gd name="connsiteX5" fmla="*/ 3352799 w 4491789"/>
              <a:gd name="connsiteY5" fmla="*/ 104273 h 3072063"/>
              <a:gd name="connsiteX6" fmla="*/ 1427747 w 4491789"/>
              <a:gd name="connsiteY6" fmla="*/ 2021305 h 3072063"/>
              <a:gd name="connsiteX0" fmla="*/ 1427747 w 4491789"/>
              <a:gd name="connsiteY0" fmla="*/ 2474495 h 3525253"/>
              <a:gd name="connsiteX1" fmla="*/ 529390 w 4491789"/>
              <a:gd name="connsiteY1" fmla="*/ 1524000 h 3525253"/>
              <a:gd name="connsiteX2" fmla="*/ 0 w 4491789"/>
              <a:gd name="connsiteY2" fmla="*/ 2045369 h 3525253"/>
              <a:gd name="connsiteX3" fmla="*/ 1431757 w 4491789"/>
              <a:gd name="connsiteY3" fmla="*/ 3525253 h 3525253"/>
              <a:gd name="connsiteX4" fmla="*/ 4491789 w 4491789"/>
              <a:gd name="connsiteY4" fmla="*/ 453190 h 3525253"/>
              <a:gd name="connsiteX5" fmla="*/ 3922293 w 4491789"/>
              <a:gd name="connsiteY5" fmla="*/ 0 h 3525253"/>
              <a:gd name="connsiteX6" fmla="*/ 1427747 w 4491789"/>
              <a:gd name="connsiteY6" fmla="*/ 2474495 h 3525253"/>
              <a:gd name="connsiteX0" fmla="*/ 1427747 w 4491789"/>
              <a:gd name="connsiteY0" fmla="*/ 2494548 h 3545306"/>
              <a:gd name="connsiteX1" fmla="*/ 529390 w 4491789"/>
              <a:gd name="connsiteY1" fmla="*/ 1544053 h 3545306"/>
              <a:gd name="connsiteX2" fmla="*/ 0 w 4491789"/>
              <a:gd name="connsiteY2" fmla="*/ 2065422 h 3545306"/>
              <a:gd name="connsiteX3" fmla="*/ 1431757 w 4491789"/>
              <a:gd name="connsiteY3" fmla="*/ 3545306 h 3545306"/>
              <a:gd name="connsiteX4" fmla="*/ 4491789 w 4491789"/>
              <a:gd name="connsiteY4" fmla="*/ 473243 h 3545306"/>
              <a:gd name="connsiteX5" fmla="*/ 3934325 w 4491789"/>
              <a:gd name="connsiteY5" fmla="*/ 0 h 3545306"/>
              <a:gd name="connsiteX6" fmla="*/ 1427747 w 4491789"/>
              <a:gd name="connsiteY6" fmla="*/ 2494548 h 3545306"/>
              <a:gd name="connsiteX0" fmla="*/ 1427747 w 4491789"/>
              <a:gd name="connsiteY0" fmla="*/ 2494548 h 3545306"/>
              <a:gd name="connsiteX1" fmla="*/ 710661 w 4491789"/>
              <a:gd name="connsiteY1" fmla="*/ 1785309 h 3545306"/>
              <a:gd name="connsiteX2" fmla="*/ 0 w 4491789"/>
              <a:gd name="connsiteY2" fmla="*/ 2065422 h 3545306"/>
              <a:gd name="connsiteX3" fmla="*/ 1431757 w 4491789"/>
              <a:gd name="connsiteY3" fmla="*/ 3545306 h 3545306"/>
              <a:gd name="connsiteX4" fmla="*/ 4491789 w 4491789"/>
              <a:gd name="connsiteY4" fmla="*/ 473243 h 3545306"/>
              <a:gd name="connsiteX5" fmla="*/ 3934325 w 4491789"/>
              <a:gd name="connsiteY5" fmla="*/ 0 h 3545306"/>
              <a:gd name="connsiteX6" fmla="*/ 1427747 w 4491789"/>
              <a:gd name="connsiteY6" fmla="*/ 2494548 h 3545306"/>
              <a:gd name="connsiteX0" fmla="*/ 1155843 w 4219885"/>
              <a:gd name="connsiteY0" fmla="*/ 2494548 h 3545306"/>
              <a:gd name="connsiteX1" fmla="*/ 438757 w 4219885"/>
              <a:gd name="connsiteY1" fmla="*/ 1785309 h 3545306"/>
              <a:gd name="connsiteX2" fmla="*/ 0 w 4219885"/>
              <a:gd name="connsiteY2" fmla="*/ 2375610 h 3545306"/>
              <a:gd name="connsiteX3" fmla="*/ 1159853 w 4219885"/>
              <a:gd name="connsiteY3" fmla="*/ 3545306 h 3545306"/>
              <a:gd name="connsiteX4" fmla="*/ 4219885 w 4219885"/>
              <a:gd name="connsiteY4" fmla="*/ 473243 h 3545306"/>
              <a:gd name="connsiteX5" fmla="*/ 3662421 w 4219885"/>
              <a:gd name="connsiteY5" fmla="*/ 0 h 3545306"/>
              <a:gd name="connsiteX6" fmla="*/ 1155843 w 4219885"/>
              <a:gd name="connsiteY6" fmla="*/ 2494548 h 3545306"/>
              <a:gd name="connsiteX0" fmla="*/ 1155843 w 4219885"/>
              <a:gd name="connsiteY0" fmla="*/ 2494548 h 3545306"/>
              <a:gd name="connsiteX1" fmla="*/ 468967 w 4219885"/>
              <a:gd name="connsiteY1" fmla="*/ 1888707 h 3545306"/>
              <a:gd name="connsiteX2" fmla="*/ 0 w 4219885"/>
              <a:gd name="connsiteY2" fmla="*/ 2375610 h 3545306"/>
              <a:gd name="connsiteX3" fmla="*/ 1159853 w 4219885"/>
              <a:gd name="connsiteY3" fmla="*/ 3545306 h 3545306"/>
              <a:gd name="connsiteX4" fmla="*/ 4219885 w 4219885"/>
              <a:gd name="connsiteY4" fmla="*/ 473243 h 3545306"/>
              <a:gd name="connsiteX5" fmla="*/ 3662421 w 4219885"/>
              <a:gd name="connsiteY5" fmla="*/ 0 h 3545306"/>
              <a:gd name="connsiteX6" fmla="*/ 1155843 w 4219885"/>
              <a:gd name="connsiteY6" fmla="*/ 2494548 h 3545306"/>
              <a:gd name="connsiteX0" fmla="*/ 1155843 w 4612638"/>
              <a:gd name="connsiteY0" fmla="*/ 2494548 h 3545306"/>
              <a:gd name="connsiteX1" fmla="*/ 468967 w 4612638"/>
              <a:gd name="connsiteY1" fmla="*/ 1888707 h 3545306"/>
              <a:gd name="connsiteX2" fmla="*/ 0 w 4612638"/>
              <a:gd name="connsiteY2" fmla="*/ 2375610 h 3545306"/>
              <a:gd name="connsiteX3" fmla="*/ 1159853 w 4612638"/>
              <a:gd name="connsiteY3" fmla="*/ 3545306 h 3545306"/>
              <a:gd name="connsiteX4" fmla="*/ 4612638 w 4612638"/>
              <a:gd name="connsiteY4" fmla="*/ 25199 h 3545306"/>
              <a:gd name="connsiteX5" fmla="*/ 3662421 w 4612638"/>
              <a:gd name="connsiteY5" fmla="*/ 0 h 3545306"/>
              <a:gd name="connsiteX6" fmla="*/ 1155843 w 4612638"/>
              <a:gd name="connsiteY6" fmla="*/ 2494548 h 3545306"/>
              <a:gd name="connsiteX0" fmla="*/ 1155843 w 4612638"/>
              <a:gd name="connsiteY0" fmla="*/ 2494548 h 3545306"/>
              <a:gd name="connsiteX1" fmla="*/ 499179 w 4612638"/>
              <a:gd name="connsiteY1" fmla="*/ 2198892 h 3545306"/>
              <a:gd name="connsiteX2" fmla="*/ 0 w 4612638"/>
              <a:gd name="connsiteY2" fmla="*/ 2375610 h 3545306"/>
              <a:gd name="connsiteX3" fmla="*/ 1159853 w 4612638"/>
              <a:gd name="connsiteY3" fmla="*/ 3545306 h 3545306"/>
              <a:gd name="connsiteX4" fmla="*/ 4612638 w 4612638"/>
              <a:gd name="connsiteY4" fmla="*/ 25199 h 3545306"/>
              <a:gd name="connsiteX5" fmla="*/ 3662421 w 4612638"/>
              <a:gd name="connsiteY5" fmla="*/ 0 h 3545306"/>
              <a:gd name="connsiteX6" fmla="*/ 1155843 w 4612638"/>
              <a:gd name="connsiteY6" fmla="*/ 2494548 h 3545306"/>
              <a:gd name="connsiteX0" fmla="*/ 1155843 w 4612638"/>
              <a:gd name="connsiteY0" fmla="*/ 2503815 h 3554573"/>
              <a:gd name="connsiteX1" fmla="*/ 499179 w 4612638"/>
              <a:gd name="connsiteY1" fmla="*/ 2208159 h 3554573"/>
              <a:gd name="connsiteX2" fmla="*/ 0 w 4612638"/>
              <a:gd name="connsiteY2" fmla="*/ 2384877 h 3554573"/>
              <a:gd name="connsiteX3" fmla="*/ 1159853 w 4612638"/>
              <a:gd name="connsiteY3" fmla="*/ 3554573 h 3554573"/>
              <a:gd name="connsiteX4" fmla="*/ 4612638 w 4612638"/>
              <a:gd name="connsiteY4" fmla="*/ 0 h 3554573"/>
              <a:gd name="connsiteX5" fmla="*/ 3662421 w 4612638"/>
              <a:gd name="connsiteY5" fmla="*/ 9267 h 3554573"/>
              <a:gd name="connsiteX6" fmla="*/ 1155843 w 4612638"/>
              <a:gd name="connsiteY6" fmla="*/ 2503815 h 3554573"/>
              <a:gd name="connsiteX0" fmla="*/ 1367324 w 4824119"/>
              <a:gd name="connsiteY0" fmla="*/ 2503815 h 3554573"/>
              <a:gd name="connsiteX1" fmla="*/ 710660 w 4824119"/>
              <a:gd name="connsiteY1" fmla="*/ 2208159 h 3554573"/>
              <a:gd name="connsiteX2" fmla="*/ 0 w 4824119"/>
              <a:gd name="connsiteY2" fmla="*/ 2152239 h 3554573"/>
              <a:gd name="connsiteX3" fmla="*/ 1371334 w 4824119"/>
              <a:gd name="connsiteY3" fmla="*/ 3554573 h 3554573"/>
              <a:gd name="connsiteX4" fmla="*/ 4824119 w 4824119"/>
              <a:gd name="connsiteY4" fmla="*/ 0 h 3554573"/>
              <a:gd name="connsiteX5" fmla="*/ 3873902 w 4824119"/>
              <a:gd name="connsiteY5" fmla="*/ 9267 h 3554573"/>
              <a:gd name="connsiteX6" fmla="*/ 1367324 w 4824119"/>
              <a:gd name="connsiteY6" fmla="*/ 2503815 h 3554573"/>
              <a:gd name="connsiteX0" fmla="*/ 1367324 w 4824119"/>
              <a:gd name="connsiteY0" fmla="*/ 2503815 h 3554573"/>
              <a:gd name="connsiteX1" fmla="*/ 491628 w 4824119"/>
              <a:gd name="connsiteY1" fmla="*/ 1889356 h 3554573"/>
              <a:gd name="connsiteX2" fmla="*/ 0 w 4824119"/>
              <a:gd name="connsiteY2" fmla="*/ 2152239 h 3554573"/>
              <a:gd name="connsiteX3" fmla="*/ 1371334 w 4824119"/>
              <a:gd name="connsiteY3" fmla="*/ 3554573 h 3554573"/>
              <a:gd name="connsiteX4" fmla="*/ 4824119 w 4824119"/>
              <a:gd name="connsiteY4" fmla="*/ 0 h 3554573"/>
              <a:gd name="connsiteX5" fmla="*/ 3873902 w 4824119"/>
              <a:gd name="connsiteY5" fmla="*/ 9267 h 3554573"/>
              <a:gd name="connsiteX6" fmla="*/ 1367324 w 4824119"/>
              <a:gd name="connsiteY6" fmla="*/ 2503815 h 3554573"/>
              <a:gd name="connsiteX0" fmla="*/ 1367324 w 4824119"/>
              <a:gd name="connsiteY0" fmla="*/ 2503815 h 3554573"/>
              <a:gd name="connsiteX1" fmla="*/ 468967 w 4824119"/>
              <a:gd name="connsiteY1" fmla="*/ 2294320 h 3554573"/>
              <a:gd name="connsiteX2" fmla="*/ 0 w 4824119"/>
              <a:gd name="connsiteY2" fmla="*/ 2152239 h 3554573"/>
              <a:gd name="connsiteX3" fmla="*/ 1371334 w 4824119"/>
              <a:gd name="connsiteY3" fmla="*/ 3554573 h 3554573"/>
              <a:gd name="connsiteX4" fmla="*/ 4824119 w 4824119"/>
              <a:gd name="connsiteY4" fmla="*/ 0 h 3554573"/>
              <a:gd name="connsiteX5" fmla="*/ 3873902 w 4824119"/>
              <a:gd name="connsiteY5" fmla="*/ 9267 h 3554573"/>
              <a:gd name="connsiteX6" fmla="*/ 1367324 w 4824119"/>
              <a:gd name="connsiteY6" fmla="*/ 2503815 h 3554573"/>
              <a:gd name="connsiteX0" fmla="*/ 1367324 w 4824119"/>
              <a:gd name="connsiteY0" fmla="*/ 2503815 h 3554573"/>
              <a:gd name="connsiteX1" fmla="*/ 1231810 w 4824119"/>
              <a:gd name="connsiteY1" fmla="*/ 1932437 h 3554573"/>
              <a:gd name="connsiteX2" fmla="*/ 0 w 4824119"/>
              <a:gd name="connsiteY2" fmla="*/ 2152239 h 3554573"/>
              <a:gd name="connsiteX3" fmla="*/ 1371334 w 4824119"/>
              <a:gd name="connsiteY3" fmla="*/ 3554573 h 3554573"/>
              <a:gd name="connsiteX4" fmla="*/ 4824119 w 4824119"/>
              <a:gd name="connsiteY4" fmla="*/ 0 h 3554573"/>
              <a:gd name="connsiteX5" fmla="*/ 3873902 w 4824119"/>
              <a:gd name="connsiteY5" fmla="*/ 9267 h 3554573"/>
              <a:gd name="connsiteX6" fmla="*/ 1367324 w 4824119"/>
              <a:gd name="connsiteY6" fmla="*/ 2503815 h 3554573"/>
              <a:gd name="connsiteX0" fmla="*/ 1367324 w 4824119"/>
              <a:gd name="connsiteY0" fmla="*/ 2503815 h 3554573"/>
              <a:gd name="connsiteX1" fmla="*/ 1073199 w 4824119"/>
              <a:gd name="connsiteY1" fmla="*/ 1966903 h 3554573"/>
              <a:gd name="connsiteX2" fmla="*/ 0 w 4824119"/>
              <a:gd name="connsiteY2" fmla="*/ 2152239 h 3554573"/>
              <a:gd name="connsiteX3" fmla="*/ 1371334 w 4824119"/>
              <a:gd name="connsiteY3" fmla="*/ 3554573 h 3554573"/>
              <a:gd name="connsiteX4" fmla="*/ 4824119 w 4824119"/>
              <a:gd name="connsiteY4" fmla="*/ 0 h 3554573"/>
              <a:gd name="connsiteX5" fmla="*/ 3873902 w 4824119"/>
              <a:gd name="connsiteY5" fmla="*/ 9267 h 3554573"/>
              <a:gd name="connsiteX6" fmla="*/ 1367324 w 4824119"/>
              <a:gd name="connsiteY6" fmla="*/ 2503815 h 3554573"/>
              <a:gd name="connsiteX0" fmla="*/ 1367324 w 4824119"/>
              <a:gd name="connsiteY0" fmla="*/ 2503815 h 3554573"/>
              <a:gd name="connsiteX1" fmla="*/ 808847 w 4824119"/>
              <a:gd name="connsiteY1" fmla="*/ 1975521 h 3554573"/>
              <a:gd name="connsiteX2" fmla="*/ 0 w 4824119"/>
              <a:gd name="connsiteY2" fmla="*/ 2152239 h 3554573"/>
              <a:gd name="connsiteX3" fmla="*/ 1371334 w 4824119"/>
              <a:gd name="connsiteY3" fmla="*/ 3554573 h 3554573"/>
              <a:gd name="connsiteX4" fmla="*/ 4824119 w 4824119"/>
              <a:gd name="connsiteY4" fmla="*/ 0 h 3554573"/>
              <a:gd name="connsiteX5" fmla="*/ 3873902 w 4824119"/>
              <a:gd name="connsiteY5" fmla="*/ 9267 h 3554573"/>
              <a:gd name="connsiteX6" fmla="*/ 1367324 w 4824119"/>
              <a:gd name="connsiteY6" fmla="*/ 2503815 h 3554573"/>
              <a:gd name="connsiteX0" fmla="*/ 1450407 w 4907202"/>
              <a:gd name="connsiteY0" fmla="*/ 2503815 h 3554573"/>
              <a:gd name="connsiteX1" fmla="*/ 891930 w 4907202"/>
              <a:gd name="connsiteY1" fmla="*/ 1975521 h 3554573"/>
              <a:gd name="connsiteX2" fmla="*/ 0 w 4907202"/>
              <a:gd name="connsiteY2" fmla="*/ 1859285 h 3554573"/>
              <a:gd name="connsiteX3" fmla="*/ 1454417 w 4907202"/>
              <a:gd name="connsiteY3" fmla="*/ 3554573 h 3554573"/>
              <a:gd name="connsiteX4" fmla="*/ 4907202 w 4907202"/>
              <a:gd name="connsiteY4" fmla="*/ 0 h 3554573"/>
              <a:gd name="connsiteX5" fmla="*/ 3956985 w 4907202"/>
              <a:gd name="connsiteY5" fmla="*/ 9267 h 3554573"/>
              <a:gd name="connsiteX6" fmla="*/ 1450407 w 4907202"/>
              <a:gd name="connsiteY6" fmla="*/ 2503815 h 3554573"/>
              <a:gd name="connsiteX0" fmla="*/ 1450407 w 4907202"/>
              <a:gd name="connsiteY0" fmla="*/ 2503815 h 3554573"/>
              <a:gd name="connsiteX1" fmla="*/ 891930 w 4907202"/>
              <a:gd name="connsiteY1" fmla="*/ 1854894 h 3554573"/>
              <a:gd name="connsiteX2" fmla="*/ 0 w 4907202"/>
              <a:gd name="connsiteY2" fmla="*/ 1859285 h 3554573"/>
              <a:gd name="connsiteX3" fmla="*/ 1454417 w 4907202"/>
              <a:gd name="connsiteY3" fmla="*/ 3554573 h 3554573"/>
              <a:gd name="connsiteX4" fmla="*/ 4907202 w 4907202"/>
              <a:gd name="connsiteY4" fmla="*/ 0 h 3554573"/>
              <a:gd name="connsiteX5" fmla="*/ 3956985 w 4907202"/>
              <a:gd name="connsiteY5" fmla="*/ 9267 h 3554573"/>
              <a:gd name="connsiteX6" fmla="*/ 1450407 w 4907202"/>
              <a:gd name="connsiteY6" fmla="*/ 2503815 h 3554573"/>
              <a:gd name="connsiteX0" fmla="*/ 1818540 w 5275335"/>
              <a:gd name="connsiteY0" fmla="*/ 2503815 h 3554573"/>
              <a:gd name="connsiteX1" fmla="*/ 1260063 w 5275335"/>
              <a:gd name="connsiteY1" fmla="*/ 1854894 h 3554573"/>
              <a:gd name="connsiteX2" fmla="*/ 0 w 5275335"/>
              <a:gd name="connsiteY2" fmla="*/ 2154155 h 3554573"/>
              <a:gd name="connsiteX3" fmla="*/ 1822550 w 5275335"/>
              <a:gd name="connsiteY3" fmla="*/ 3554573 h 3554573"/>
              <a:gd name="connsiteX4" fmla="*/ 5275335 w 5275335"/>
              <a:gd name="connsiteY4" fmla="*/ 0 h 3554573"/>
              <a:gd name="connsiteX5" fmla="*/ 4325118 w 5275335"/>
              <a:gd name="connsiteY5" fmla="*/ 9267 h 3554573"/>
              <a:gd name="connsiteX6" fmla="*/ 1818540 w 5275335"/>
              <a:gd name="connsiteY6" fmla="*/ 2503815 h 3554573"/>
              <a:gd name="connsiteX0" fmla="*/ 1818540 w 5922976"/>
              <a:gd name="connsiteY0" fmla="*/ 3316602 h 4367360"/>
              <a:gd name="connsiteX1" fmla="*/ 1260063 w 5922976"/>
              <a:gd name="connsiteY1" fmla="*/ 2667681 h 4367360"/>
              <a:gd name="connsiteX2" fmla="*/ 0 w 5922976"/>
              <a:gd name="connsiteY2" fmla="*/ 2966942 h 4367360"/>
              <a:gd name="connsiteX3" fmla="*/ 1822550 w 5922976"/>
              <a:gd name="connsiteY3" fmla="*/ 4367360 h 4367360"/>
              <a:gd name="connsiteX4" fmla="*/ 5275335 w 5922976"/>
              <a:gd name="connsiteY4" fmla="*/ 812787 h 4367360"/>
              <a:gd name="connsiteX5" fmla="*/ 5922976 w 5922976"/>
              <a:gd name="connsiteY5" fmla="*/ 0 h 4367360"/>
              <a:gd name="connsiteX6" fmla="*/ 1818540 w 5922976"/>
              <a:gd name="connsiteY6" fmla="*/ 3316602 h 4367360"/>
              <a:gd name="connsiteX0" fmla="*/ 1818540 w 5922976"/>
              <a:gd name="connsiteY0" fmla="*/ 3316602 h 4367360"/>
              <a:gd name="connsiteX1" fmla="*/ 978088 w 5922976"/>
              <a:gd name="connsiteY1" fmla="*/ 3230610 h 4367360"/>
              <a:gd name="connsiteX2" fmla="*/ 0 w 5922976"/>
              <a:gd name="connsiteY2" fmla="*/ 2966942 h 4367360"/>
              <a:gd name="connsiteX3" fmla="*/ 1822550 w 5922976"/>
              <a:gd name="connsiteY3" fmla="*/ 4367360 h 4367360"/>
              <a:gd name="connsiteX4" fmla="*/ 5275335 w 5922976"/>
              <a:gd name="connsiteY4" fmla="*/ 812787 h 4367360"/>
              <a:gd name="connsiteX5" fmla="*/ 5922976 w 5922976"/>
              <a:gd name="connsiteY5" fmla="*/ 0 h 4367360"/>
              <a:gd name="connsiteX6" fmla="*/ 1818540 w 5922976"/>
              <a:gd name="connsiteY6" fmla="*/ 3316602 h 4367360"/>
              <a:gd name="connsiteX0" fmla="*/ 2453975 w 6558411"/>
              <a:gd name="connsiteY0" fmla="*/ 3316602 h 4367360"/>
              <a:gd name="connsiteX1" fmla="*/ 0 w 6558411"/>
              <a:gd name="connsiteY1" fmla="*/ 2399618 h 4367360"/>
              <a:gd name="connsiteX2" fmla="*/ 635435 w 6558411"/>
              <a:gd name="connsiteY2" fmla="*/ 2966942 h 4367360"/>
              <a:gd name="connsiteX3" fmla="*/ 2457985 w 6558411"/>
              <a:gd name="connsiteY3" fmla="*/ 4367360 h 4367360"/>
              <a:gd name="connsiteX4" fmla="*/ 5910770 w 6558411"/>
              <a:gd name="connsiteY4" fmla="*/ 812787 h 4367360"/>
              <a:gd name="connsiteX5" fmla="*/ 6558411 w 6558411"/>
              <a:gd name="connsiteY5" fmla="*/ 0 h 4367360"/>
              <a:gd name="connsiteX6" fmla="*/ 2453975 w 6558411"/>
              <a:gd name="connsiteY6" fmla="*/ 3316602 h 4367360"/>
              <a:gd name="connsiteX0" fmla="*/ 1818540 w 5922976"/>
              <a:gd name="connsiteY0" fmla="*/ 3316602 h 4367360"/>
              <a:gd name="connsiteX1" fmla="*/ 437639 w 5922976"/>
              <a:gd name="connsiteY1" fmla="*/ 2962547 h 4367360"/>
              <a:gd name="connsiteX2" fmla="*/ 0 w 5922976"/>
              <a:gd name="connsiteY2" fmla="*/ 2966942 h 4367360"/>
              <a:gd name="connsiteX3" fmla="*/ 1822550 w 5922976"/>
              <a:gd name="connsiteY3" fmla="*/ 4367360 h 4367360"/>
              <a:gd name="connsiteX4" fmla="*/ 5275335 w 5922976"/>
              <a:gd name="connsiteY4" fmla="*/ 812787 h 4367360"/>
              <a:gd name="connsiteX5" fmla="*/ 5922976 w 5922976"/>
              <a:gd name="connsiteY5" fmla="*/ 0 h 4367360"/>
              <a:gd name="connsiteX6" fmla="*/ 1818540 w 5922976"/>
              <a:gd name="connsiteY6" fmla="*/ 3316602 h 4367360"/>
              <a:gd name="connsiteX0" fmla="*/ 1818540 w 5922976"/>
              <a:gd name="connsiteY0" fmla="*/ 3316602 h 4367360"/>
              <a:gd name="connsiteX1" fmla="*/ 1056419 w 5922976"/>
              <a:gd name="connsiteY1" fmla="*/ 2488974 h 4367360"/>
              <a:gd name="connsiteX2" fmla="*/ 0 w 5922976"/>
              <a:gd name="connsiteY2" fmla="*/ 2966942 h 4367360"/>
              <a:gd name="connsiteX3" fmla="*/ 1822550 w 5922976"/>
              <a:gd name="connsiteY3" fmla="*/ 4367360 h 4367360"/>
              <a:gd name="connsiteX4" fmla="*/ 5275335 w 5922976"/>
              <a:gd name="connsiteY4" fmla="*/ 812787 h 4367360"/>
              <a:gd name="connsiteX5" fmla="*/ 5922976 w 5922976"/>
              <a:gd name="connsiteY5" fmla="*/ 0 h 4367360"/>
              <a:gd name="connsiteX6" fmla="*/ 1818540 w 5922976"/>
              <a:gd name="connsiteY6" fmla="*/ 3316602 h 4367360"/>
              <a:gd name="connsiteX0" fmla="*/ 1818540 w 5922976"/>
              <a:gd name="connsiteY0" fmla="*/ 3316602 h 4367360"/>
              <a:gd name="connsiteX1" fmla="*/ 1056419 w 5922976"/>
              <a:gd name="connsiteY1" fmla="*/ 2488974 h 4367360"/>
              <a:gd name="connsiteX2" fmla="*/ 0 w 5922976"/>
              <a:gd name="connsiteY2" fmla="*/ 2966942 h 4367360"/>
              <a:gd name="connsiteX3" fmla="*/ 1822550 w 5922976"/>
              <a:gd name="connsiteY3" fmla="*/ 4367360 h 4367360"/>
              <a:gd name="connsiteX4" fmla="*/ 5197009 w 5922976"/>
              <a:gd name="connsiteY4" fmla="*/ 812787 h 4367360"/>
              <a:gd name="connsiteX5" fmla="*/ 5922976 w 5922976"/>
              <a:gd name="connsiteY5" fmla="*/ 0 h 4367360"/>
              <a:gd name="connsiteX6" fmla="*/ 1818540 w 5922976"/>
              <a:gd name="connsiteY6" fmla="*/ 3316602 h 4367360"/>
              <a:gd name="connsiteX0" fmla="*/ 1818540 w 5922976"/>
              <a:gd name="connsiteY0" fmla="*/ 3316602 h 4367360"/>
              <a:gd name="connsiteX1" fmla="*/ 1056419 w 5922976"/>
              <a:gd name="connsiteY1" fmla="*/ 2488974 h 4367360"/>
              <a:gd name="connsiteX2" fmla="*/ 0 w 5922976"/>
              <a:gd name="connsiteY2" fmla="*/ 2966942 h 4367360"/>
              <a:gd name="connsiteX3" fmla="*/ 1822550 w 5922976"/>
              <a:gd name="connsiteY3" fmla="*/ 4367360 h 4367360"/>
              <a:gd name="connsiteX4" fmla="*/ 2215795 w 5922976"/>
              <a:gd name="connsiteY4" fmla="*/ 3922795 h 4367360"/>
              <a:gd name="connsiteX5" fmla="*/ 5197009 w 5922976"/>
              <a:gd name="connsiteY5" fmla="*/ 812787 h 4367360"/>
              <a:gd name="connsiteX6" fmla="*/ 5922976 w 5922976"/>
              <a:gd name="connsiteY6" fmla="*/ 0 h 4367360"/>
              <a:gd name="connsiteX7" fmla="*/ 1818540 w 5922976"/>
              <a:gd name="connsiteY7" fmla="*/ 3316602 h 4367360"/>
              <a:gd name="connsiteX0" fmla="*/ 1818540 w 5922976"/>
              <a:gd name="connsiteY0" fmla="*/ 3316602 h 4367360"/>
              <a:gd name="connsiteX1" fmla="*/ 1056419 w 5922976"/>
              <a:gd name="connsiteY1" fmla="*/ 2488974 h 4367360"/>
              <a:gd name="connsiteX2" fmla="*/ 0 w 5922976"/>
              <a:gd name="connsiteY2" fmla="*/ 2966942 h 4367360"/>
              <a:gd name="connsiteX3" fmla="*/ 1822550 w 5922976"/>
              <a:gd name="connsiteY3" fmla="*/ 4367360 h 4367360"/>
              <a:gd name="connsiteX4" fmla="*/ 2215795 w 5922976"/>
              <a:gd name="connsiteY4" fmla="*/ 4351691 h 4367360"/>
              <a:gd name="connsiteX5" fmla="*/ 5197009 w 5922976"/>
              <a:gd name="connsiteY5" fmla="*/ 812787 h 4367360"/>
              <a:gd name="connsiteX6" fmla="*/ 5922976 w 5922976"/>
              <a:gd name="connsiteY6" fmla="*/ 0 h 4367360"/>
              <a:gd name="connsiteX7" fmla="*/ 1818540 w 5922976"/>
              <a:gd name="connsiteY7" fmla="*/ 3316602 h 4367360"/>
              <a:gd name="connsiteX0" fmla="*/ 1818540 w 5922976"/>
              <a:gd name="connsiteY0" fmla="*/ 3316602 h 4367360"/>
              <a:gd name="connsiteX1" fmla="*/ 1056419 w 5922976"/>
              <a:gd name="connsiteY1" fmla="*/ 2488974 h 4367360"/>
              <a:gd name="connsiteX2" fmla="*/ 0 w 5922976"/>
              <a:gd name="connsiteY2" fmla="*/ 2966942 h 4367360"/>
              <a:gd name="connsiteX3" fmla="*/ 1822550 w 5922976"/>
              <a:gd name="connsiteY3" fmla="*/ 4367360 h 4367360"/>
              <a:gd name="connsiteX4" fmla="*/ 2215795 w 5922976"/>
              <a:gd name="connsiteY4" fmla="*/ 4351691 h 4367360"/>
              <a:gd name="connsiteX5" fmla="*/ 5197009 w 5922976"/>
              <a:gd name="connsiteY5" fmla="*/ 812787 h 4367360"/>
              <a:gd name="connsiteX6" fmla="*/ 5922976 w 5922976"/>
              <a:gd name="connsiteY6" fmla="*/ 0 h 4367360"/>
              <a:gd name="connsiteX7" fmla="*/ 1818540 w 5922976"/>
              <a:gd name="connsiteY7" fmla="*/ 3316602 h 4367360"/>
              <a:gd name="connsiteX0" fmla="*/ 1818540 w 5922976"/>
              <a:gd name="connsiteY0" fmla="*/ 3316602 h 4367360"/>
              <a:gd name="connsiteX1" fmla="*/ 1056419 w 5922976"/>
              <a:gd name="connsiteY1" fmla="*/ 2488974 h 4367360"/>
              <a:gd name="connsiteX2" fmla="*/ 680598 w 5922976"/>
              <a:gd name="connsiteY2" fmla="*/ 2662906 h 4367360"/>
              <a:gd name="connsiteX3" fmla="*/ 0 w 5922976"/>
              <a:gd name="connsiteY3" fmla="*/ 2966942 h 4367360"/>
              <a:gd name="connsiteX4" fmla="*/ 1822550 w 5922976"/>
              <a:gd name="connsiteY4" fmla="*/ 4367360 h 4367360"/>
              <a:gd name="connsiteX5" fmla="*/ 2215795 w 5922976"/>
              <a:gd name="connsiteY5" fmla="*/ 4351691 h 4367360"/>
              <a:gd name="connsiteX6" fmla="*/ 5197009 w 5922976"/>
              <a:gd name="connsiteY6" fmla="*/ 812787 h 4367360"/>
              <a:gd name="connsiteX7" fmla="*/ 5922976 w 5922976"/>
              <a:gd name="connsiteY7" fmla="*/ 0 h 4367360"/>
              <a:gd name="connsiteX8" fmla="*/ 1818540 w 5922976"/>
              <a:gd name="connsiteY8" fmla="*/ 3316602 h 4367360"/>
              <a:gd name="connsiteX0" fmla="*/ 1818540 w 5922976"/>
              <a:gd name="connsiteY0" fmla="*/ 3316602 h 4367360"/>
              <a:gd name="connsiteX1" fmla="*/ 1056419 w 5922976"/>
              <a:gd name="connsiteY1" fmla="*/ 2488974 h 4367360"/>
              <a:gd name="connsiteX2" fmla="*/ 218470 w 5922976"/>
              <a:gd name="connsiteY2" fmla="*/ 2600360 h 4367360"/>
              <a:gd name="connsiteX3" fmla="*/ 0 w 5922976"/>
              <a:gd name="connsiteY3" fmla="*/ 2966942 h 4367360"/>
              <a:gd name="connsiteX4" fmla="*/ 1822550 w 5922976"/>
              <a:gd name="connsiteY4" fmla="*/ 4367360 h 4367360"/>
              <a:gd name="connsiteX5" fmla="*/ 2215795 w 5922976"/>
              <a:gd name="connsiteY5" fmla="*/ 4351691 h 4367360"/>
              <a:gd name="connsiteX6" fmla="*/ 5197009 w 5922976"/>
              <a:gd name="connsiteY6" fmla="*/ 812787 h 4367360"/>
              <a:gd name="connsiteX7" fmla="*/ 5922976 w 5922976"/>
              <a:gd name="connsiteY7" fmla="*/ 0 h 4367360"/>
              <a:gd name="connsiteX8" fmla="*/ 1818540 w 5922976"/>
              <a:gd name="connsiteY8" fmla="*/ 3316602 h 4367360"/>
              <a:gd name="connsiteX0" fmla="*/ 1818540 w 5922976"/>
              <a:gd name="connsiteY0" fmla="*/ 3316602 h 4367360"/>
              <a:gd name="connsiteX1" fmla="*/ 711782 w 5922976"/>
              <a:gd name="connsiteY1" fmla="*/ 2417490 h 4367360"/>
              <a:gd name="connsiteX2" fmla="*/ 218470 w 5922976"/>
              <a:gd name="connsiteY2" fmla="*/ 2600360 h 4367360"/>
              <a:gd name="connsiteX3" fmla="*/ 0 w 5922976"/>
              <a:gd name="connsiteY3" fmla="*/ 2966942 h 4367360"/>
              <a:gd name="connsiteX4" fmla="*/ 1822550 w 5922976"/>
              <a:gd name="connsiteY4" fmla="*/ 4367360 h 4367360"/>
              <a:gd name="connsiteX5" fmla="*/ 2215795 w 5922976"/>
              <a:gd name="connsiteY5" fmla="*/ 4351691 h 4367360"/>
              <a:gd name="connsiteX6" fmla="*/ 5197009 w 5922976"/>
              <a:gd name="connsiteY6" fmla="*/ 812787 h 4367360"/>
              <a:gd name="connsiteX7" fmla="*/ 5922976 w 5922976"/>
              <a:gd name="connsiteY7" fmla="*/ 0 h 4367360"/>
              <a:gd name="connsiteX8" fmla="*/ 1818540 w 5922976"/>
              <a:gd name="connsiteY8" fmla="*/ 3316602 h 4367360"/>
              <a:gd name="connsiteX0" fmla="*/ 1818540 w 5922976"/>
              <a:gd name="connsiteY0" fmla="*/ 3316602 h 4367360"/>
              <a:gd name="connsiteX1" fmla="*/ 711782 w 5922976"/>
              <a:gd name="connsiteY1" fmla="*/ 2417490 h 4367360"/>
              <a:gd name="connsiteX2" fmla="*/ 218470 w 5922976"/>
              <a:gd name="connsiteY2" fmla="*/ 2600360 h 4367360"/>
              <a:gd name="connsiteX3" fmla="*/ 0 w 5922976"/>
              <a:gd name="connsiteY3" fmla="*/ 2966942 h 4367360"/>
              <a:gd name="connsiteX4" fmla="*/ 1822550 w 5922976"/>
              <a:gd name="connsiteY4" fmla="*/ 4367360 h 4367360"/>
              <a:gd name="connsiteX5" fmla="*/ 2215795 w 5922976"/>
              <a:gd name="connsiteY5" fmla="*/ 4351691 h 4367360"/>
              <a:gd name="connsiteX6" fmla="*/ 5197009 w 5922976"/>
              <a:gd name="connsiteY6" fmla="*/ 812787 h 4367360"/>
              <a:gd name="connsiteX7" fmla="*/ 5922976 w 5922976"/>
              <a:gd name="connsiteY7" fmla="*/ 0 h 4367360"/>
              <a:gd name="connsiteX8" fmla="*/ 1818540 w 5922976"/>
              <a:gd name="connsiteY8" fmla="*/ 3316602 h 4367360"/>
              <a:gd name="connsiteX0" fmla="*/ 1818540 w 5922976"/>
              <a:gd name="connsiteY0" fmla="*/ 3316602 h 4367360"/>
              <a:gd name="connsiteX1" fmla="*/ 711782 w 5922976"/>
              <a:gd name="connsiteY1" fmla="*/ 2417490 h 4367360"/>
              <a:gd name="connsiteX2" fmla="*/ 218470 w 5922976"/>
              <a:gd name="connsiteY2" fmla="*/ 2600360 h 4367360"/>
              <a:gd name="connsiteX3" fmla="*/ 0 w 5922976"/>
              <a:gd name="connsiteY3" fmla="*/ 2966942 h 4367360"/>
              <a:gd name="connsiteX4" fmla="*/ 1822550 w 5922976"/>
              <a:gd name="connsiteY4" fmla="*/ 4367360 h 4367360"/>
              <a:gd name="connsiteX5" fmla="*/ 2215795 w 5922976"/>
              <a:gd name="connsiteY5" fmla="*/ 4351691 h 4367360"/>
              <a:gd name="connsiteX6" fmla="*/ 5197009 w 5922976"/>
              <a:gd name="connsiteY6" fmla="*/ 812787 h 4367360"/>
              <a:gd name="connsiteX7" fmla="*/ 5922976 w 5922976"/>
              <a:gd name="connsiteY7" fmla="*/ 0 h 4367360"/>
              <a:gd name="connsiteX8" fmla="*/ 1818540 w 5922976"/>
              <a:gd name="connsiteY8" fmla="*/ 3316602 h 4367360"/>
              <a:gd name="connsiteX0" fmla="*/ 1818540 w 5922976"/>
              <a:gd name="connsiteY0" fmla="*/ 3316602 h 4367360"/>
              <a:gd name="connsiteX1" fmla="*/ 711782 w 5922976"/>
              <a:gd name="connsiteY1" fmla="*/ 2417490 h 4367360"/>
              <a:gd name="connsiteX2" fmla="*/ 140144 w 5922976"/>
              <a:gd name="connsiteY2" fmla="*/ 2600360 h 4367360"/>
              <a:gd name="connsiteX3" fmla="*/ 0 w 5922976"/>
              <a:gd name="connsiteY3" fmla="*/ 2966942 h 4367360"/>
              <a:gd name="connsiteX4" fmla="*/ 1822550 w 5922976"/>
              <a:gd name="connsiteY4" fmla="*/ 4367360 h 4367360"/>
              <a:gd name="connsiteX5" fmla="*/ 2215795 w 5922976"/>
              <a:gd name="connsiteY5" fmla="*/ 4351691 h 4367360"/>
              <a:gd name="connsiteX6" fmla="*/ 5197009 w 5922976"/>
              <a:gd name="connsiteY6" fmla="*/ 812787 h 4367360"/>
              <a:gd name="connsiteX7" fmla="*/ 5922976 w 5922976"/>
              <a:gd name="connsiteY7" fmla="*/ 0 h 4367360"/>
              <a:gd name="connsiteX8" fmla="*/ 1818540 w 5922976"/>
              <a:gd name="connsiteY8" fmla="*/ 3316602 h 4367360"/>
              <a:gd name="connsiteX0" fmla="*/ 1849871 w 5954307"/>
              <a:gd name="connsiteY0" fmla="*/ 3316602 h 4367360"/>
              <a:gd name="connsiteX1" fmla="*/ 743113 w 5954307"/>
              <a:gd name="connsiteY1" fmla="*/ 2417490 h 4367360"/>
              <a:gd name="connsiteX2" fmla="*/ 171475 w 5954307"/>
              <a:gd name="connsiteY2" fmla="*/ 2600360 h 4367360"/>
              <a:gd name="connsiteX3" fmla="*/ 0 w 5954307"/>
              <a:gd name="connsiteY3" fmla="*/ 2940138 h 4367360"/>
              <a:gd name="connsiteX4" fmla="*/ 1853881 w 5954307"/>
              <a:gd name="connsiteY4" fmla="*/ 4367360 h 4367360"/>
              <a:gd name="connsiteX5" fmla="*/ 2247126 w 5954307"/>
              <a:gd name="connsiteY5" fmla="*/ 4351691 h 4367360"/>
              <a:gd name="connsiteX6" fmla="*/ 5228340 w 5954307"/>
              <a:gd name="connsiteY6" fmla="*/ 812787 h 4367360"/>
              <a:gd name="connsiteX7" fmla="*/ 5954307 w 5954307"/>
              <a:gd name="connsiteY7" fmla="*/ 0 h 4367360"/>
              <a:gd name="connsiteX8" fmla="*/ 1849871 w 5954307"/>
              <a:gd name="connsiteY8" fmla="*/ 3316602 h 4367360"/>
              <a:gd name="connsiteX0" fmla="*/ 1903380 w 6007816"/>
              <a:gd name="connsiteY0" fmla="*/ 3316602 h 4367360"/>
              <a:gd name="connsiteX1" fmla="*/ 796622 w 6007816"/>
              <a:gd name="connsiteY1" fmla="*/ 2417490 h 4367360"/>
              <a:gd name="connsiteX2" fmla="*/ 224984 w 6007816"/>
              <a:gd name="connsiteY2" fmla="*/ 2600360 h 4367360"/>
              <a:gd name="connsiteX3" fmla="*/ 53509 w 6007816"/>
              <a:gd name="connsiteY3" fmla="*/ 2940138 h 4367360"/>
              <a:gd name="connsiteX4" fmla="*/ 1907390 w 6007816"/>
              <a:gd name="connsiteY4" fmla="*/ 4367360 h 4367360"/>
              <a:gd name="connsiteX5" fmla="*/ 2300635 w 6007816"/>
              <a:gd name="connsiteY5" fmla="*/ 4351691 h 4367360"/>
              <a:gd name="connsiteX6" fmla="*/ 5281849 w 6007816"/>
              <a:gd name="connsiteY6" fmla="*/ 812787 h 4367360"/>
              <a:gd name="connsiteX7" fmla="*/ 6007816 w 6007816"/>
              <a:gd name="connsiteY7" fmla="*/ 0 h 4367360"/>
              <a:gd name="connsiteX8" fmla="*/ 1903380 w 6007816"/>
              <a:gd name="connsiteY8" fmla="*/ 3316602 h 4367360"/>
              <a:gd name="connsiteX0" fmla="*/ 1903380 w 6007816"/>
              <a:gd name="connsiteY0" fmla="*/ 3316602 h 4367360"/>
              <a:gd name="connsiteX1" fmla="*/ 796622 w 6007816"/>
              <a:gd name="connsiteY1" fmla="*/ 2417490 h 4367360"/>
              <a:gd name="connsiteX2" fmla="*/ 224984 w 6007816"/>
              <a:gd name="connsiteY2" fmla="*/ 2555680 h 4367360"/>
              <a:gd name="connsiteX3" fmla="*/ 53509 w 6007816"/>
              <a:gd name="connsiteY3" fmla="*/ 2940138 h 4367360"/>
              <a:gd name="connsiteX4" fmla="*/ 1907390 w 6007816"/>
              <a:gd name="connsiteY4" fmla="*/ 4367360 h 4367360"/>
              <a:gd name="connsiteX5" fmla="*/ 2300635 w 6007816"/>
              <a:gd name="connsiteY5" fmla="*/ 4351691 h 4367360"/>
              <a:gd name="connsiteX6" fmla="*/ 5281849 w 6007816"/>
              <a:gd name="connsiteY6" fmla="*/ 812787 h 4367360"/>
              <a:gd name="connsiteX7" fmla="*/ 6007816 w 6007816"/>
              <a:gd name="connsiteY7" fmla="*/ 0 h 4367360"/>
              <a:gd name="connsiteX8" fmla="*/ 1903380 w 6007816"/>
              <a:gd name="connsiteY8" fmla="*/ 3316602 h 4367360"/>
              <a:gd name="connsiteX0" fmla="*/ 1903380 w 6007816"/>
              <a:gd name="connsiteY0" fmla="*/ 3316602 h 4367360"/>
              <a:gd name="connsiteX1" fmla="*/ 796622 w 6007816"/>
              <a:gd name="connsiteY1" fmla="*/ 2417490 h 4367360"/>
              <a:gd name="connsiteX2" fmla="*/ 224984 w 6007816"/>
              <a:gd name="connsiteY2" fmla="*/ 2555680 h 4367360"/>
              <a:gd name="connsiteX3" fmla="*/ 53509 w 6007816"/>
              <a:gd name="connsiteY3" fmla="*/ 2940138 h 4367360"/>
              <a:gd name="connsiteX4" fmla="*/ 1907390 w 6007816"/>
              <a:gd name="connsiteY4" fmla="*/ 4367360 h 4367360"/>
              <a:gd name="connsiteX5" fmla="*/ 2300635 w 6007816"/>
              <a:gd name="connsiteY5" fmla="*/ 4351691 h 4367360"/>
              <a:gd name="connsiteX6" fmla="*/ 5352343 w 6007816"/>
              <a:gd name="connsiteY6" fmla="*/ 964689 h 4367360"/>
              <a:gd name="connsiteX7" fmla="*/ 6007816 w 6007816"/>
              <a:gd name="connsiteY7" fmla="*/ 0 h 4367360"/>
              <a:gd name="connsiteX8" fmla="*/ 1903380 w 6007816"/>
              <a:gd name="connsiteY8" fmla="*/ 3316602 h 4367360"/>
              <a:gd name="connsiteX0" fmla="*/ 1903380 w 6007816"/>
              <a:gd name="connsiteY0" fmla="*/ 3316602 h 4367360"/>
              <a:gd name="connsiteX1" fmla="*/ 796622 w 6007816"/>
              <a:gd name="connsiteY1" fmla="*/ 2417490 h 4367360"/>
              <a:gd name="connsiteX2" fmla="*/ 224984 w 6007816"/>
              <a:gd name="connsiteY2" fmla="*/ 2555680 h 4367360"/>
              <a:gd name="connsiteX3" fmla="*/ 53509 w 6007816"/>
              <a:gd name="connsiteY3" fmla="*/ 2940138 h 4367360"/>
              <a:gd name="connsiteX4" fmla="*/ 1907390 w 6007816"/>
              <a:gd name="connsiteY4" fmla="*/ 4367360 h 4367360"/>
              <a:gd name="connsiteX5" fmla="*/ 2300635 w 6007816"/>
              <a:gd name="connsiteY5" fmla="*/ 4351691 h 4367360"/>
              <a:gd name="connsiteX6" fmla="*/ 5352343 w 6007816"/>
              <a:gd name="connsiteY6" fmla="*/ 964689 h 4367360"/>
              <a:gd name="connsiteX7" fmla="*/ 6007816 w 6007816"/>
              <a:gd name="connsiteY7" fmla="*/ 0 h 4367360"/>
              <a:gd name="connsiteX8" fmla="*/ 1903380 w 6007816"/>
              <a:gd name="connsiteY8" fmla="*/ 3316602 h 4367360"/>
              <a:gd name="connsiteX0" fmla="*/ 1903380 w 6007816"/>
              <a:gd name="connsiteY0" fmla="*/ 3316602 h 4367360"/>
              <a:gd name="connsiteX1" fmla="*/ 796622 w 6007816"/>
              <a:gd name="connsiteY1" fmla="*/ 2417490 h 4367360"/>
              <a:gd name="connsiteX2" fmla="*/ 224984 w 6007816"/>
              <a:gd name="connsiteY2" fmla="*/ 2555680 h 4367360"/>
              <a:gd name="connsiteX3" fmla="*/ 53509 w 6007816"/>
              <a:gd name="connsiteY3" fmla="*/ 2940138 h 4367360"/>
              <a:gd name="connsiteX4" fmla="*/ 1907390 w 6007816"/>
              <a:gd name="connsiteY4" fmla="*/ 4367360 h 4367360"/>
              <a:gd name="connsiteX5" fmla="*/ 2300635 w 6007816"/>
              <a:gd name="connsiteY5" fmla="*/ 4351691 h 4367360"/>
              <a:gd name="connsiteX6" fmla="*/ 5352343 w 6007816"/>
              <a:gd name="connsiteY6" fmla="*/ 964689 h 4367360"/>
              <a:gd name="connsiteX7" fmla="*/ 6007816 w 6007816"/>
              <a:gd name="connsiteY7" fmla="*/ 0 h 4367360"/>
              <a:gd name="connsiteX8" fmla="*/ 1903380 w 6007816"/>
              <a:gd name="connsiteY8" fmla="*/ 3316602 h 4367360"/>
              <a:gd name="connsiteX0" fmla="*/ 1903380 w 6344618"/>
              <a:gd name="connsiteY0" fmla="*/ 3745498 h 4796256"/>
              <a:gd name="connsiteX1" fmla="*/ 796622 w 6344618"/>
              <a:gd name="connsiteY1" fmla="*/ 2846386 h 4796256"/>
              <a:gd name="connsiteX2" fmla="*/ 224984 w 6344618"/>
              <a:gd name="connsiteY2" fmla="*/ 2984576 h 4796256"/>
              <a:gd name="connsiteX3" fmla="*/ 53509 w 6344618"/>
              <a:gd name="connsiteY3" fmla="*/ 3369034 h 4796256"/>
              <a:gd name="connsiteX4" fmla="*/ 1907390 w 6344618"/>
              <a:gd name="connsiteY4" fmla="*/ 4796256 h 4796256"/>
              <a:gd name="connsiteX5" fmla="*/ 2300635 w 6344618"/>
              <a:gd name="connsiteY5" fmla="*/ 4780587 h 4796256"/>
              <a:gd name="connsiteX6" fmla="*/ 5352343 w 6344618"/>
              <a:gd name="connsiteY6" fmla="*/ 1393585 h 4796256"/>
              <a:gd name="connsiteX7" fmla="*/ 6344618 w 6344618"/>
              <a:gd name="connsiteY7" fmla="*/ 0 h 4796256"/>
              <a:gd name="connsiteX8" fmla="*/ 1903380 w 6344618"/>
              <a:gd name="connsiteY8" fmla="*/ 3745498 h 4796256"/>
              <a:gd name="connsiteX0" fmla="*/ 1903380 w 6657586"/>
              <a:gd name="connsiteY0" fmla="*/ 3936210 h 4986968"/>
              <a:gd name="connsiteX1" fmla="*/ 796622 w 6657586"/>
              <a:gd name="connsiteY1" fmla="*/ 3037098 h 4986968"/>
              <a:gd name="connsiteX2" fmla="*/ 224984 w 6657586"/>
              <a:gd name="connsiteY2" fmla="*/ 3175288 h 4986968"/>
              <a:gd name="connsiteX3" fmla="*/ 53509 w 6657586"/>
              <a:gd name="connsiteY3" fmla="*/ 3559746 h 4986968"/>
              <a:gd name="connsiteX4" fmla="*/ 1907390 w 6657586"/>
              <a:gd name="connsiteY4" fmla="*/ 4986968 h 4986968"/>
              <a:gd name="connsiteX5" fmla="*/ 2300635 w 6657586"/>
              <a:gd name="connsiteY5" fmla="*/ 4971299 h 4986968"/>
              <a:gd name="connsiteX6" fmla="*/ 5352343 w 6657586"/>
              <a:gd name="connsiteY6" fmla="*/ 1584297 h 4986968"/>
              <a:gd name="connsiteX7" fmla="*/ 6185627 w 6657586"/>
              <a:gd name="connsiteY7" fmla="*/ 655512 h 4986968"/>
              <a:gd name="connsiteX8" fmla="*/ 6344618 w 6657586"/>
              <a:gd name="connsiteY8" fmla="*/ 190712 h 4986968"/>
              <a:gd name="connsiteX9" fmla="*/ 1903380 w 6657586"/>
              <a:gd name="connsiteY9" fmla="*/ 3936210 h 4986968"/>
              <a:gd name="connsiteX0" fmla="*/ 1903380 w 6657586"/>
              <a:gd name="connsiteY0" fmla="*/ 3936210 h 4986968"/>
              <a:gd name="connsiteX1" fmla="*/ 796622 w 6657586"/>
              <a:gd name="connsiteY1" fmla="*/ 3037098 h 4986968"/>
              <a:gd name="connsiteX2" fmla="*/ 224984 w 6657586"/>
              <a:gd name="connsiteY2" fmla="*/ 3175288 h 4986968"/>
              <a:gd name="connsiteX3" fmla="*/ 53509 w 6657586"/>
              <a:gd name="connsiteY3" fmla="*/ 3559746 h 4986968"/>
              <a:gd name="connsiteX4" fmla="*/ 1907390 w 6657586"/>
              <a:gd name="connsiteY4" fmla="*/ 4986968 h 4986968"/>
              <a:gd name="connsiteX5" fmla="*/ 2355462 w 6657586"/>
              <a:gd name="connsiteY5" fmla="*/ 4765786 h 4986968"/>
              <a:gd name="connsiteX6" fmla="*/ 5352343 w 6657586"/>
              <a:gd name="connsiteY6" fmla="*/ 1584297 h 4986968"/>
              <a:gd name="connsiteX7" fmla="*/ 6185627 w 6657586"/>
              <a:gd name="connsiteY7" fmla="*/ 655512 h 4986968"/>
              <a:gd name="connsiteX8" fmla="*/ 6344618 w 6657586"/>
              <a:gd name="connsiteY8" fmla="*/ 190712 h 4986968"/>
              <a:gd name="connsiteX9" fmla="*/ 1903380 w 6657586"/>
              <a:gd name="connsiteY9" fmla="*/ 3936210 h 4986968"/>
              <a:gd name="connsiteX0" fmla="*/ 1903380 w 6657586"/>
              <a:gd name="connsiteY0" fmla="*/ 3936210 h 4986968"/>
              <a:gd name="connsiteX1" fmla="*/ 796622 w 6657586"/>
              <a:gd name="connsiteY1" fmla="*/ 3037098 h 4986968"/>
              <a:gd name="connsiteX2" fmla="*/ 224984 w 6657586"/>
              <a:gd name="connsiteY2" fmla="*/ 3175288 h 4986968"/>
              <a:gd name="connsiteX3" fmla="*/ 53509 w 6657586"/>
              <a:gd name="connsiteY3" fmla="*/ 3559746 h 4986968"/>
              <a:gd name="connsiteX4" fmla="*/ 1907390 w 6657586"/>
              <a:gd name="connsiteY4" fmla="*/ 4986968 h 4986968"/>
              <a:gd name="connsiteX5" fmla="*/ 2465122 w 6657586"/>
              <a:gd name="connsiteY5" fmla="*/ 4774720 h 4986968"/>
              <a:gd name="connsiteX6" fmla="*/ 5352343 w 6657586"/>
              <a:gd name="connsiteY6" fmla="*/ 1584297 h 4986968"/>
              <a:gd name="connsiteX7" fmla="*/ 6185627 w 6657586"/>
              <a:gd name="connsiteY7" fmla="*/ 655512 h 4986968"/>
              <a:gd name="connsiteX8" fmla="*/ 6344618 w 6657586"/>
              <a:gd name="connsiteY8" fmla="*/ 190712 h 4986968"/>
              <a:gd name="connsiteX9" fmla="*/ 1903380 w 6657586"/>
              <a:gd name="connsiteY9" fmla="*/ 3936210 h 4986968"/>
              <a:gd name="connsiteX0" fmla="*/ 2024596 w 6778802"/>
              <a:gd name="connsiteY0" fmla="*/ 3936210 h 4986968"/>
              <a:gd name="connsiteX1" fmla="*/ 917838 w 6778802"/>
              <a:gd name="connsiteY1" fmla="*/ 3037098 h 4986968"/>
              <a:gd name="connsiteX2" fmla="*/ 25061 w 6778802"/>
              <a:gd name="connsiteY2" fmla="*/ 3193158 h 4986968"/>
              <a:gd name="connsiteX3" fmla="*/ 174725 w 6778802"/>
              <a:gd name="connsiteY3" fmla="*/ 3559746 h 4986968"/>
              <a:gd name="connsiteX4" fmla="*/ 2028606 w 6778802"/>
              <a:gd name="connsiteY4" fmla="*/ 4986968 h 4986968"/>
              <a:gd name="connsiteX5" fmla="*/ 2586338 w 6778802"/>
              <a:gd name="connsiteY5" fmla="*/ 4774720 h 4986968"/>
              <a:gd name="connsiteX6" fmla="*/ 5473559 w 6778802"/>
              <a:gd name="connsiteY6" fmla="*/ 1584297 h 4986968"/>
              <a:gd name="connsiteX7" fmla="*/ 6306843 w 6778802"/>
              <a:gd name="connsiteY7" fmla="*/ 655512 h 4986968"/>
              <a:gd name="connsiteX8" fmla="*/ 6465834 w 6778802"/>
              <a:gd name="connsiteY8" fmla="*/ 190712 h 4986968"/>
              <a:gd name="connsiteX9" fmla="*/ 2024596 w 6778802"/>
              <a:gd name="connsiteY9" fmla="*/ 3936210 h 4986968"/>
              <a:gd name="connsiteX0" fmla="*/ 2092667 w 6846873"/>
              <a:gd name="connsiteY0" fmla="*/ 3936210 h 4986968"/>
              <a:gd name="connsiteX1" fmla="*/ 985909 w 6846873"/>
              <a:gd name="connsiteY1" fmla="*/ 3037098 h 4986968"/>
              <a:gd name="connsiteX2" fmla="*/ 14807 w 6846873"/>
              <a:gd name="connsiteY2" fmla="*/ 3202093 h 4986968"/>
              <a:gd name="connsiteX3" fmla="*/ 242796 w 6846873"/>
              <a:gd name="connsiteY3" fmla="*/ 3559746 h 4986968"/>
              <a:gd name="connsiteX4" fmla="*/ 2096677 w 6846873"/>
              <a:gd name="connsiteY4" fmla="*/ 4986968 h 4986968"/>
              <a:gd name="connsiteX5" fmla="*/ 2654409 w 6846873"/>
              <a:gd name="connsiteY5" fmla="*/ 4774720 h 4986968"/>
              <a:gd name="connsiteX6" fmla="*/ 5541630 w 6846873"/>
              <a:gd name="connsiteY6" fmla="*/ 1584297 h 4986968"/>
              <a:gd name="connsiteX7" fmla="*/ 6374914 w 6846873"/>
              <a:gd name="connsiteY7" fmla="*/ 655512 h 4986968"/>
              <a:gd name="connsiteX8" fmla="*/ 6533905 w 6846873"/>
              <a:gd name="connsiteY8" fmla="*/ 190712 h 4986968"/>
              <a:gd name="connsiteX9" fmla="*/ 2092667 w 6846873"/>
              <a:gd name="connsiteY9" fmla="*/ 3936210 h 4986968"/>
              <a:gd name="connsiteX0" fmla="*/ 2092667 w 6955175"/>
              <a:gd name="connsiteY0" fmla="*/ 4037148 h 5087906"/>
              <a:gd name="connsiteX1" fmla="*/ 985909 w 6955175"/>
              <a:gd name="connsiteY1" fmla="*/ 3138036 h 5087906"/>
              <a:gd name="connsiteX2" fmla="*/ 14807 w 6955175"/>
              <a:gd name="connsiteY2" fmla="*/ 3303031 h 5087906"/>
              <a:gd name="connsiteX3" fmla="*/ 242796 w 6955175"/>
              <a:gd name="connsiteY3" fmla="*/ 3660684 h 5087906"/>
              <a:gd name="connsiteX4" fmla="*/ 2096677 w 6955175"/>
              <a:gd name="connsiteY4" fmla="*/ 5087906 h 5087906"/>
              <a:gd name="connsiteX5" fmla="*/ 2654409 w 6955175"/>
              <a:gd name="connsiteY5" fmla="*/ 4875658 h 5087906"/>
              <a:gd name="connsiteX6" fmla="*/ 5541630 w 6955175"/>
              <a:gd name="connsiteY6" fmla="*/ 1685235 h 5087906"/>
              <a:gd name="connsiteX7" fmla="*/ 6374914 w 6955175"/>
              <a:gd name="connsiteY7" fmla="*/ 756450 h 5087906"/>
              <a:gd name="connsiteX8" fmla="*/ 6753946 w 6955175"/>
              <a:gd name="connsiteY8" fmla="*/ 302298 h 5087906"/>
              <a:gd name="connsiteX9" fmla="*/ 6533905 w 6955175"/>
              <a:gd name="connsiteY9" fmla="*/ 291650 h 5087906"/>
              <a:gd name="connsiteX10" fmla="*/ 2092667 w 6955175"/>
              <a:gd name="connsiteY10" fmla="*/ 4037148 h 5087906"/>
              <a:gd name="connsiteX0" fmla="*/ 2092667 w 7014290"/>
              <a:gd name="connsiteY0" fmla="*/ 4034213 h 5084971"/>
              <a:gd name="connsiteX1" fmla="*/ 985909 w 7014290"/>
              <a:gd name="connsiteY1" fmla="*/ 3135101 h 5084971"/>
              <a:gd name="connsiteX2" fmla="*/ 14807 w 7014290"/>
              <a:gd name="connsiteY2" fmla="*/ 3300096 h 5084971"/>
              <a:gd name="connsiteX3" fmla="*/ 242796 w 7014290"/>
              <a:gd name="connsiteY3" fmla="*/ 3657749 h 5084971"/>
              <a:gd name="connsiteX4" fmla="*/ 2096677 w 7014290"/>
              <a:gd name="connsiteY4" fmla="*/ 5084971 h 5084971"/>
              <a:gd name="connsiteX5" fmla="*/ 2654409 w 7014290"/>
              <a:gd name="connsiteY5" fmla="*/ 4872723 h 5084971"/>
              <a:gd name="connsiteX6" fmla="*/ 5541630 w 7014290"/>
              <a:gd name="connsiteY6" fmla="*/ 1682300 h 5084971"/>
              <a:gd name="connsiteX7" fmla="*/ 6374914 w 7014290"/>
              <a:gd name="connsiteY7" fmla="*/ 753515 h 5084971"/>
              <a:gd name="connsiteX8" fmla="*/ 6891869 w 7014290"/>
              <a:gd name="connsiteY8" fmla="*/ 309852 h 5084971"/>
              <a:gd name="connsiteX9" fmla="*/ 6533905 w 7014290"/>
              <a:gd name="connsiteY9" fmla="*/ 288715 h 5084971"/>
              <a:gd name="connsiteX10" fmla="*/ 2092667 w 7014290"/>
              <a:gd name="connsiteY10" fmla="*/ 4034213 h 5084971"/>
              <a:gd name="connsiteX0" fmla="*/ 2092667 w 6948317"/>
              <a:gd name="connsiteY0" fmla="*/ 4012623 h 5063381"/>
              <a:gd name="connsiteX1" fmla="*/ 985909 w 6948317"/>
              <a:gd name="connsiteY1" fmla="*/ 3113511 h 5063381"/>
              <a:gd name="connsiteX2" fmla="*/ 14807 w 6948317"/>
              <a:gd name="connsiteY2" fmla="*/ 3278506 h 5063381"/>
              <a:gd name="connsiteX3" fmla="*/ 242796 w 6948317"/>
              <a:gd name="connsiteY3" fmla="*/ 3636159 h 5063381"/>
              <a:gd name="connsiteX4" fmla="*/ 2096677 w 6948317"/>
              <a:gd name="connsiteY4" fmla="*/ 5063381 h 5063381"/>
              <a:gd name="connsiteX5" fmla="*/ 2654409 w 6948317"/>
              <a:gd name="connsiteY5" fmla="*/ 4851133 h 5063381"/>
              <a:gd name="connsiteX6" fmla="*/ 5541630 w 6948317"/>
              <a:gd name="connsiteY6" fmla="*/ 1660710 h 5063381"/>
              <a:gd name="connsiteX7" fmla="*/ 6374914 w 6948317"/>
              <a:gd name="connsiteY7" fmla="*/ 731925 h 5063381"/>
              <a:gd name="connsiteX8" fmla="*/ 6735556 w 6948317"/>
              <a:gd name="connsiteY8" fmla="*/ 372176 h 5063381"/>
              <a:gd name="connsiteX9" fmla="*/ 6533905 w 6948317"/>
              <a:gd name="connsiteY9" fmla="*/ 267125 h 5063381"/>
              <a:gd name="connsiteX10" fmla="*/ 2092667 w 6948317"/>
              <a:gd name="connsiteY10" fmla="*/ 4012623 h 5063381"/>
              <a:gd name="connsiteX0" fmla="*/ 2092667 w 6755711"/>
              <a:gd name="connsiteY0" fmla="*/ 3824520 h 4875278"/>
              <a:gd name="connsiteX1" fmla="*/ 985909 w 6755711"/>
              <a:gd name="connsiteY1" fmla="*/ 2925408 h 4875278"/>
              <a:gd name="connsiteX2" fmla="*/ 14807 w 6755711"/>
              <a:gd name="connsiteY2" fmla="*/ 3090403 h 4875278"/>
              <a:gd name="connsiteX3" fmla="*/ 242796 w 6755711"/>
              <a:gd name="connsiteY3" fmla="*/ 3448056 h 4875278"/>
              <a:gd name="connsiteX4" fmla="*/ 2096677 w 6755711"/>
              <a:gd name="connsiteY4" fmla="*/ 4875278 h 4875278"/>
              <a:gd name="connsiteX5" fmla="*/ 2654409 w 6755711"/>
              <a:gd name="connsiteY5" fmla="*/ 4663030 h 4875278"/>
              <a:gd name="connsiteX6" fmla="*/ 5541630 w 6755711"/>
              <a:gd name="connsiteY6" fmla="*/ 1472607 h 4875278"/>
              <a:gd name="connsiteX7" fmla="*/ 6374914 w 6755711"/>
              <a:gd name="connsiteY7" fmla="*/ 543822 h 4875278"/>
              <a:gd name="connsiteX8" fmla="*/ 6735556 w 6755711"/>
              <a:gd name="connsiteY8" fmla="*/ 184073 h 4875278"/>
              <a:gd name="connsiteX9" fmla="*/ 6092553 w 6755711"/>
              <a:gd name="connsiteY9" fmla="*/ 351746 h 4875278"/>
              <a:gd name="connsiteX10" fmla="*/ 2092667 w 6755711"/>
              <a:gd name="connsiteY10" fmla="*/ 3824520 h 4875278"/>
              <a:gd name="connsiteX0" fmla="*/ 2092667 w 6755711"/>
              <a:gd name="connsiteY0" fmla="*/ 3824520 h 4875278"/>
              <a:gd name="connsiteX1" fmla="*/ 985909 w 6755711"/>
              <a:gd name="connsiteY1" fmla="*/ 2925408 h 4875278"/>
              <a:gd name="connsiteX2" fmla="*/ 14807 w 6755711"/>
              <a:gd name="connsiteY2" fmla="*/ 3090403 h 4875278"/>
              <a:gd name="connsiteX3" fmla="*/ 242796 w 6755711"/>
              <a:gd name="connsiteY3" fmla="*/ 3448056 h 4875278"/>
              <a:gd name="connsiteX4" fmla="*/ 2096677 w 6755711"/>
              <a:gd name="connsiteY4" fmla="*/ 4875278 h 4875278"/>
              <a:gd name="connsiteX5" fmla="*/ 2654409 w 6755711"/>
              <a:gd name="connsiteY5" fmla="*/ 4663030 h 4875278"/>
              <a:gd name="connsiteX6" fmla="*/ 5541630 w 6755711"/>
              <a:gd name="connsiteY6" fmla="*/ 1472607 h 4875278"/>
              <a:gd name="connsiteX7" fmla="*/ 6439277 w 6755711"/>
              <a:gd name="connsiteY7" fmla="*/ 575290 h 4875278"/>
              <a:gd name="connsiteX8" fmla="*/ 6735556 w 6755711"/>
              <a:gd name="connsiteY8" fmla="*/ 184073 h 4875278"/>
              <a:gd name="connsiteX9" fmla="*/ 6092553 w 6755711"/>
              <a:gd name="connsiteY9" fmla="*/ 351746 h 4875278"/>
              <a:gd name="connsiteX10" fmla="*/ 2092667 w 6755711"/>
              <a:gd name="connsiteY10" fmla="*/ 3824520 h 4875278"/>
              <a:gd name="connsiteX0" fmla="*/ 2092667 w 6745156"/>
              <a:gd name="connsiteY0" fmla="*/ 3858419 h 4909177"/>
              <a:gd name="connsiteX1" fmla="*/ 985909 w 6745156"/>
              <a:gd name="connsiteY1" fmla="*/ 2959307 h 4909177"/>
              <a:gd name="connsiteX2" fmla="*/ 14807 w 6745156"/>
              <a:gd name="connsiteY2" fmla="*/ 3124302 h 4909177"/>
              <a:gd name="connsiteX3" fmla="*/ 242796 w 6745156"/>
              <a:gd name="connsiteY3" fmla="*/ 3481955 h 4909177"/>
              <a:gd name="connsiteX4" fmla="*/ 2096677 w 6745156"/>
              <a:gd name="connsiteY4" fmla="*/ 4909177 h 4909177"/>
              <a:gd name="connsiteX5" fmla="*/ 2654409 w 6745156"/>
              <a:gd name="connsiteY5" fmla="*/ 4696929 h 4909177"/>
              <a:gd name="connsiteX6" fmla="*/ 5541630 w 6745156"/>
              <a:gd name="connsiteY6" fmla="*/ 1506506 h 4909177"/>
              <a:gd name="connsiteX7" fmla="*/ 6439277 w 6745156"/>
              <a:gd name="connsiteY7" fmla="*/ 609189 h 4909177"/>
              <a:gd name="connsiteX8" fmla="*/ 6735556 w 6745156"/>
              <a:gd name="connsiteY8" fmla="*/ 217972 h 4909177"/>
              <a:gd name="connsiteX9" fmla="*/ 6560854 w 6745156"/>
              <a:gd name="connsiteY9" fmla="*/ 71119 h 4909177"/>
              <a:gd name="connsiteX10" fmla="*/ 6092553 w 6745156"/>
              <a:gd name="connsiteY10" fmla="*/ 385645 h 4909177"/>
              <a:gd name="connsiteX11" fmla="*/ 2092667 w 6745156"/>
              <a:gd name="connsiteY11" fmla="*/ 3858419 h 4909177"/>
              <a:gd name="connsiteX0" fmla="*/ 2092667 w 6742289"/>
              <a:gd name="connsiteY0" fmla="*/ 3834803 h 4885561"/>
              <a:gd name="connsiteX1" fmla="*/ 985909 w 6742289"/>
              <a:gd name="connsiteY1" fmla="*/ 2935691 h 4885561"/>
              <a:gd name="connsiteX2" fmla="*/ 14807 w 6742289"/>
              <a:gd name="connsiteY2" fmla="*/ 3100686 h 4885561"/>
              <a:gd name="connsiteX3" fmla="*/ 242796 w 6742289"/>
              <a:gd name="connsiteY3" fmla="*/ 3458339 h 4885561"/>
              <a:gd name="connsiteX4" fmla="*/ 2096677 w 6742289"/>
              <a:gd name="connsiteY4" fmla="*/ 4885561 h 4885561"/>
              <a:gd name="connsiteX5" fmla="*/ 2654409 w 6742289"/>
              <a:gd name="connsiteY5" fmla="*/ 4673313 h 4885561"/>
              <a:gd name="connsiteX6" fmla="*/ 5541630 w 6742289"/>
              <a:gd name="connsiteY6" fmla="*/ 1482890 h 4885561"/>
              <a:gd name="connsiteX7" fmla="*/ 6439277 w 6742289"/>
              <a:gd name="connsiteY7" fmla="*/ 585573 h 4885561"/>
              <a:gd name="connsiteX8" fmla="*/ 6735556 w 6742289"/>
              <a:gd name="connsiteY8" fmla="*/ 194356 h 4885561"/>
              <a:gd name="connsiteX9" fmla="*/ 6496490 w 6742289"/>
              <a:gd name="connsiteY9" fmla="*/ 99950 h 4885561"/>
              <a:gd name="connsiteX10" fmla="*/ 6092553 w 6742289"/>
              <a:gd name="connsiteY10" fmla="*/ 362029 h 4885561"/>
              <a:gd name="connsiteX11" fmla="*/ 2092667 w 6742289"/>
              <a:gd name="connsiteY11" fmla="*/ 3834803 h 4885561"/>
              <a:gd name="connsiteX0" fmla="*/ 2161843 w 6811465"/>
              <a:gd name="connsiteY0" fmla="*/ 3834803 h 4885561"/>
              <a:gd name="connsiteX1" fmla="*/ 1055085 w 6811465"/>
              <a:gd name="connsiteY1" fmla="*/ 2935691 h 4885561"/>
              <a:gd name="connsiteX2" fmla="*/ 10425 w 6811465"/>
              <a:gd name="connsiteY2" fmla="*/ 3205581 h 4885561"/>
              <a:gd name="connsiteX3" fmla="*/ 311972 w 6811465"/>
              <a:gd name="connsiteY3" fmla="*/ 3458339 h 4885561"/>
              <a:gd name="connsiteX4" fmla="*/ 2165853 w 6811465"/>
              <a:gd name="connsiteY4" fmla="*/ 4885561 h 4885561"/>
              <a:gd name="connsiteX5" fmla="*/ 2723585 w 6811465"/>
              <a:gd name="connsiteY5" fmla="*/ 4673313 h 4885561"/>
              <a:gd name="connsiteX6" fmla="*/ 5610806 w 6811465"/>
              <a:gd name="connsiteY6" fmla="*/ 1482890 h 4885561"/>
              <a:gd name="connsiteX7" fmla="*/ 6508453 w 6811465"/>
              <a:gd name="connsiteY7" fmla="*/ 585573 h 4885561"/>
              <a:gd name="connsiteX8" fmla="*/ 6804732 w 6811465"/>
              <a:gd name="connsiteY8" fmla="*/ 194356 h 4885561"/>
              <a:gd name="connsiteX9" fmla="*/ 6565666 w 6811465"/>
              <a:gd name="connsiteY9" fmla="*/ 99950 h 4885561"/>
              <a:gd name="connsiteX10" fmla="*/ 6161729 w 6811465"/>
              <a:gd name="connsiteY10" fmla="*/ 362029 h 4885561"/>
              <a:gd name="connsiteX11" fmla="*/ 2161843 w 6811465"/>
              <a:gd name="connsiteY11" fmla="*/ 3834803 h 4885561"/>
              <a:gd name="connsiteX0" fmla="*/ 2173516 w 6823138"/>
              <a:gd name="connsiteY0" fmla="*/ 3834803 h 4885561"/>
              <a:gd name="connsiteX1" fmla="*/ 1066758 w 6823138"/>
              <a:gd name="connsiteY1" fmla="*/ 2935691 h 4885561"/>
              <a:gd name="connsiteX2" fmla="*/ 22098 w 6823138"/>
              <a:gd name="connsiteY2" fmla="*/ 3205581 h 4885561"/>
              <a:gd name="connsiteX3" fmla="*/ 323645 w 6823138"/>
              <a:gd name="connsiteY3" fmla="*/ 3458339 h 4885561"/>
              <a:gd name="connsiteX4" fmla="*/ 2177526 w 6823138"/>
              <a:gd name="connsiteY4" fmla="*/ 4885561 h 4885561"/>
              <a:gd name="connsiteX5" fmla="*/ 2735258 w 6823138"/>
              <a:gd name="connsiteY5" fmla="*/ 4673313 h 4885561"/>
              <a:gd name="connsiteX6" fmla="*/ 5622479 w 6823138"/>
              <a:gd name="connsiteY6" fmla="*/ 1482890 h 4885561"/>
              <a:gd name="connsiteX7" fmla="*/ 6520126 w 6823138"/>
              <a:gd name="connsiteY7" fmla="*/ 585573 h 4885561"/>
              <a:gd name="connsiteX8" fmla="*/ 6816405 w 6823138"/>
              <a:gd name="connsiteY8" fmla="*/ 194356 h 4885561"/>
              <a:gd name="connsiteX9" fmla="*/ 6577339 w 6823138"/>
              <a:gd name="connsiteY9" fmla="*/ 99950 h 4885561"/>
              <a:gd name="connsiteX10" fmla="*/ 6173402 w 6823138"/>
              <a:gd name="connsiteY10" fmla="*/ 362029 h 4885561"/>
              <a:gd name="connsiteX11" fmla="*/ 2173516 w 6823138"/>
              <a:gd name="connsiteY11" fmla="*/ 3834803 h 4885561"/>
              <a:gd name="connsiteX0" fmla="*/ 2237868 w 6887490"/>
              <a:gd name="connsiteY0" fmla="*/ 3834803 h 4885561"/>
              <a:gd name="connsiteX1" fmla="*/ 1131110 w 6887490"/>
              <a:gd name="connsiteY1" fmla="*/ 2935691 h 4885561"/>
              <a:gd name="connsiteX2" fmla="*/ 86450 w 6887490"/>
              <a:gd name="connsiteY2" fmla="*/ 3205581 h 4885561"/>
              <a:gd name="connsiteX3" fmla="*/ 94967 w 6887490"/>
              <a:gd name="connsiteY3" fmla="*/ 3330673 h 4885561"/>
              <a:gd name="connsiteX4" fmla="*/ 387997 w 6887490"/>
              <a:gd name="connsiteY4" fmla="*/ 3458339 h 4885561"/>
              <a:gd name="connsiteX5" fmla="*/ 2241878 w 6887490"/>
              <a:gd name="connsiteY5" fmla="*/ 4885561 h 4885561"/>
              <a:gd name="connsiteX6" fmla="*/ 2799610 w 6887490"/>
              <a:gd name="connsiteY6" fmla="*/ 4673313 h 4885561"/>
              <a:gd name="connsiteX7" fmla="*/ 5686831 w 6887490"/>
              <a:gd name="connsiteY7" fmla="*/ 1482890 h 4885561"/>
              <a:gd name="connsiteX8" fmla="*/ 6584478 w 6887490"/>
              <a:gd name="connsiteY8" fmla="*/ 585573 h 4885561"/>
              <a:gd name="connsiteX9" fmla="*/ 6880757 w 6887490"/>
              <a:gd name="connsiteY9" fmla="*/ 194356 h 4885561"/>
              <a:gd name="connsiteX10" fmla="*/ 6641691 w 6887490"/>
              <a:gd name="connsiteY10" fmla="*/ 99950 h 4885561"/>
              <a:gd name="connsiteX11" fmla="*/ 6237754 w 6887490"/>
              <a:gd name="connsiteY11" fmla="*/ 362029 h 4885561"/>
              <a:gd name="connsiteX12" fmla="*/ 2237868 w 6887490"/>
              <a:gd name="connsiteY12" fmla="*/ 3834803 h 4885561"/>
              <a:gd name="connsiteX0" fmla="*/ 2277594 w 6927216"/>
              <a:gd name="connsiteY0" fmla="*/ 3834803 h 4885561"/>
              <a:gd name="connsiteX1" fmla="*/ 1170836 w 6927216"/>
              <a:gd name="connsiteY1" fmla="*/ 2935691 h 4885561"/>
              <a:gd name="connsiteX2" fmla="*/ 126176 w 6927216"/>
              <a:gd name="connsiteY2" fmla="*/ 3205581 h 4885561"/>
              <a:gd name="connsiteX3" fmla="*/ 42746 w 6927216"/>
              <a:gd name="connsiteY3" fmla="*/ 3362144 h 4885561"/>
              <a:gd name="connsiteX4" fmla="*/ 427723 w 6927216"/>
              <a:gd name="connsiteY4" fmla="*/ 3458339 h 4885561"/>
              <a:gd name="connsiteX5" fmla="*/ 2281604 w 6927216"/>
              <a:gd name="connsiteY5" fmla="*/ 4885561 h 4885561"/>
              <a:gd name="connsiteX6" fmla="*/ 2839336 w 6927216"/>
              <a:gd name="connsiteY6" fmla="*/ 4673313 h 4885561"/>
              <a:gd name="connsiteX7" fmla="*/ 5726557 w 6927216"/>
              <a:gd name="connsiteY7" fmla="*/ 1482890 h 4885561"/>
              <a:gd name="connsiteX8" fmla="*/ 6624204 w 6927216"/>
              <a:gd name="connsiteY8" fmla="*/ 585573 h 4885561"/>
              <a:gd name="connsiteX9" fmla="*/ 6920483 w 6927216"/>
              <a:gd name="connsiteY9" fmla="*/ 194356 h 4885561"/>
              <a:gd name="connsiteX10" fmla="*/ 6681417 w 6927216"/>
              <a:gd name="connsiteY10" fmla="*/ 99950 h 4885561"/>
              <a:gd name="connsiteX11" fmla="*/ 6277480 w 6927216"/>
              <a:gd name="connsiteY11" fmla="*/ 362029 h 4885561"/>
              <a:gd name="connsiteX12" fmla="*/ 2277594 w 6927216"/>
              <a:gd name="connsiteY12" fmla="*/ 3834803 h 4885561"/>
              <a:gd name="connsiteX0" fmla="*/ 2329521 w 6979143"/>
              <a:gd name="connsiteY0" fmla="*/ 3834803 h 4885561"/>
              <a:gd name="connsiteX1" fmla="*/ 1222763 w 6979143"/>
              <a:gd name="connsiteY1" fmla="*/ 2935691 h 4885561"/>
              <a:gd name="connsiteX2" fmla="*/ 178103 w 6979143"/>
              <a:gd name="connsiteY2" fmla="*/ 3205581 h 4885561"/>
              <a:gd name="connsiteX3" fmla="*/ 21112 w 6979143"/>
              <a:gd name="connsiteY3" fmla="*/ 3372633 h 4885561"/>
              <a:gd name="connsiteX4" fmla="*/ 479650 w 6979143"/>
              <a:gd name="connsiteY4" fmla="*/ 3458339 h 4885561"/>
              <a:gd name="connsiteX5" fmla="*/ 2333531 w 6979143"/>
              <a:gd name="connsiteY5" fmla="*/ 4885561 h 4885561"/>
              <a:gd name="connsiteX6" fmla="*/ 2891263 w 6979143"/>
              <a:gd name="connsiteY6" fmla="*/ 4673313 h 4885561"/>
              <a:gd name="connsiteX7" fmla="*/ 5778484 w 6979143"/>
              <a:gd name="connsiteY7" fmla="*/ 1482890 h 4885561"/>
              <a:gd name="connsiteX8" fmla="*/ 6676131 w 6979143"/>
              <a:gd name="connsiteY8" fmla="*/ 585573 h 4885561"/>
              <a:gd name="connsiteX9" fmla="*/ 6972410 w 6979143"/>
              <a:gd name="connsiteY9" fmla="*/ 194356 h 4885561"/>
              <a:gd name="connsiteX10" fmla="*/ 6733344 w 6979143"/>
              <a:gd name="connsiteY10" fmla="*/ 99950 h 4885561"/>
              <a:gd name="connsiteX11" fmla="*/ 6329407 w 6979143"/>
              <a:gd name="connsiteY11" fmla="*/ 362029 h 4885561"/>
              <a:gd name="connsiteX12" fmla="*/ 2329521 w 6979143"/>
              <a:gd name="connsiteY12" fmla="*/ 3834803 h 48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79143" h="4885561">
                <a:moveTo>
                  <a:pt x="2329521" y="3834803"/>
                </a:moveTo>
                <a:lnTo>
                  <a:pt x="1222763" y="2935691"/>
                </a:lnTo>
                <a:cubicBezTo>
                  <a:pt x="807682" y="2800072"/>
                  <a:pt x="342540" y="3144624"/>
                  <a:pt x="178103" y="3205581"/>
                </a:cubicBezTo>
                <a:cubicBezTo>
                  <a:pt x="5412" y="3271411"/>
                  <a:pt x="-29146" y="3330507"/>
                  <a:pt x="21112" y="3372633"/>
                </a:cubicBezTo>
                <a:cubicBezTo>
                  <a:pt x="71370" y="3414759"/>
                  <a:pt x="121832" y="3199191"/>
                  <a:pt x="479650" y="3458339"/>
                </a:cubicBezTo>
                <a:lnTo>
                  <a:pt x="2333531" y="4885561"/>
                </a:lnTo>
                <a:lnTo>
                  <a:pt x="2891263" y="4673313"/>
                </a:lnTo>
                <a:cubicBezTo>
                  <a:pt x="3642189" y="3431132"/>
                  <a:pt x="4784746" y="2662525"/>
                  <a:pt x="5778484" y="1482890"/>
                </a:cubicBezTo>
                <a:cubicBezTo>
                  <a:pt x="6425983" y="763592"/>
                  <a:pt x="6510752" y="817837"/>
                  <a:pt x="6676131" y="585573"/>
                </a:cubicBezTo>
                <a:cubicBezTo>
                  <a:pt x="6878184" y="355084"/>
                  <a:pt x="6945912" y="271823"/>
                  <a:pt x="6972410" y="194356"/>
                </a:cubicBezTo>
                <a:cubicBezTo>
                  <a:pt x="7015660" y="99433"/>
                  <a:pt x="6840511" y="72004"/>
                  <a:pt x="6733344" y="99950"/>
                </a:cubicBezTo>
                <a:cubicBezTo>
                  <a:pt x="6626177" y="127896"/>
                  <a:pt x="7097092" y="-274432"/>
                  <a:pt x="6329407" y="362029"/>
                </a:cubicBezTo>
                <a:lnTo>
                  <a:pt x="2329521" y="3834803"/>
                </a:lnTo>
                <a:close/>
              </a:path>
            </a:pathLst>
          </a:custGeom>
          <a:solidFill>
            <a:schemeClr val="bg2"/>
          </a:solidFill>
          <a:ln>
            <a:solidFill>
              <a:srgbClr val="00386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endParaRPr lang="en-US">
              <a:solidFill>
                <a:srgbClr val="B20738"/>
              </a:solidFill>
            </a:endParaRPr>
          </a:p>
        </p:txBody>
      </p:sp>
      <p:sp>
        <p:nvSpPr>
          <p:cNvPr id="7" name="Callout: Line with Border and Accent Bar 6">
            <a:extLst>
              <a:ext uri="{FF2B5EF4-FFF2-40B4-BE49-F238E27FC236}">
                <a16:creationId xmlns="" xmlns:a16="http://schemas.microsoft.com/office/drawing/2014/main" id="{FC30BDC2-681F-4EFE-8734-DECD83AA7D28}"/>
              </a:ext>
            </a:extLst>
          </p:cNvPr>
          <p:cNvSpPr/>
          <p:nvPr/>
        </p:nvSpPr>
        <p:spPr>
          <a:xfrm>
            <a:off x="7498080" y="3383280"/>
            <a:ext cx="4259827" cy="1336370"/>
          </a:xfrm>
          <a:prstGeom prst="accentBorderCallout1">
            <a:avLst>
              <a:gd name="adj1" fmla="val 48478"/>
              <a:gd name="adj2" fmla="val -204"/>
              <a:gd name="adj3" fmla="val 83169"/>
              <a:gd name="adj4" fmla="val -40168"/>
            </a:avLst>
          </a:prstGeom>
          <a:solidFill>
            <a:schemeClr val="bg2"/>
          </a:solidFill>
          <a:ln>
            <a:solidFill>
              <a:srgbClr val="00386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srgbClr val="DDDDDA">
                    <a:lumMod val="75000"/>
                  </a:srgbClr>
                </a:solidFill>
                <a:effectLst>
                  <a:outerShdw blurRad="38100" dist="38100" dir="2700000" algn="tl">
                    <a:srgbClr val="000000">
                      <a:alpha val="43137"/>
                    </a:srgbClr>
                  </a:outerShdw>
                </a:effectLst>
              </a:rPr>
              <a:t>Be poised to provide support for a second funding attempt at </a:t>
            </a:r>
            <a:r>
              <a:rPr lang="en-US" sz="2000" dirty="0" err="1">
                <a:solidFill>
                  <a:srgbClr val="DDDDDA">
                    <a:lumMod val="75000"/>
                  </a:srgbClr>
                </a:solidFill>
                <a:effectLst>
                  <a:outerShdw blurRad="38100" dist="38100" dir="2700000" algn="tl">
                    <a:srgbClr val="000000">
                      <a:alpha val="43137"/>
                    </a:srgbClr>
                  </a:outerShdw>
                </a:effectLst>
              </a:rPr>
              <a:t>NXG</a:t>
            </a:r>
            <a:r>
              <a:rPr lang="en-US" sz="2000" dirty="0">
                <a:solidFill>
                  <a:srgbClr val="DDDDDA">
                    <a:lumMod val="75000"/>
                  </a:srgbClr>
                </a:solidFill>
                <a:effectLst>
                  <a:outerShdw blurRad="38100" dist="38100" dir="2700000" algn="tl">
                    <a:srgbClr val="000000">
                      <a:alpha val="43137"/>
                    </a:srgbClr>
                  </a:outerShdw>
                </a:effectLst>
              </a:rPr>
              <a:t>-Hydro</a:t>
            </a:r>
          </a:p>
        </p:txBody>
      </p:sp>
      <p:sp>
        <p:nvSpPr>
          <p:cNvPr id="9" name="TextBox 8">
            <a:extLst>
              <a:ext uri="{FF2B5EF4-FFF2-40B4-BE49-F238E27FC236}">
                <a16:creationId xmlns="" xmlns:a16="http://schemas.microsoft.com/office/drawing/2014/main" id="{20C7EB6E-2571-48FA-AC01-E8857B00591C}"/>
              </a:ext>
            </a:extLst>
          </p:cNvPr>
          <p:cNvSpPr txBox="1"/>
          <p:nvPr/>
        </p:nvSpPr>
        <p:spPr>
          <a:xfrm>
            <a:off x="7498080" y="5279136"/>
            <a:ext cx="4355592" cy="461665"/>
          </a:xfrm>
          <a:prstGeom prst="rect">
            <a:avLst/>
          </a:prstGeom>
          <a:gradFill>
            <a:gsLst>
              <a:gs pos="0">
                <a:srgbClr val="E08F97"/>
              </a:gs>
              <a:gs pos="50000">
                <a:srgbClr val="B20738">
                  <a:tint val="44500"/>
                  <a:satMod val="160000"/>
                </a:srgbClr>
              </a:gs>
              <a:gs pos="100000">
                <a:srgbClr val="F4DFE1"/>
              </a:gs>
            </a:gsLst>
            <a:path path="circle">
              <a:fillToRect l="50000" t="50000" r="50000" b="50000"/>
            </a:path>
          </a:gradFill>
          <a:ln w="22225">
            <a:solidFill>
              <a:srgbClr val="B20738"/>
            </a:solidFill>
          </a:ln>
        </p:spPr>
        <p:txBody>
          <a:bodyPr wrap="square" rtlCol="0">
            <a:spAutoFit/>
          </a:bodyPr>
          <a:lstStyle/>
          <a:p>
            <a:r>
              <a:rPr lang="en-US" sz="2400" dirty="0">
                <a:solidFill>
                  <a:srgbClr val="003865"/>
                </a:solidFill>
              </a:rPr>
              <a:t>Topics for future presentations</a:t>
            </a:r>
          </a:p>
        </p:txBody>
      </p:sp>
    </p:spTree>
    <p:extLst>
      <p:ext uri="{BB962C8B-B14F-4D97-AF65-F5344CB8AC3E}">
        <p14:creationId xmlns:p14="http://schemas.microsoft.com/office/powerpoint/2010/main" val="77941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 xmlns:a16="http://schemas.microsoft.com/office/drawing/2014/main" id="{27ACFC32-FB36-442A-B13A-7ABF8B9B1A02}"/>
              </a:ext>
            </a:extLst>
          </p:cNvPr>
          <p:cNvSpPr/>
          <p:nvPr/>
        </p:nvSpPr>
        <p:spPr>
          <a:xfrm>
            <a:off x="656492" y="3669323"/>
            <a:ext cx="6331194" cy="2391508"/>
          </a:xfrm>
          <a:prstGeom prst="roundRect">
            <a:avLst/>
          </a:prstGeom>
          <a:solidFill>
            <a:schemeClr val="bg2"/>
          </a:solidFill>
          <a:ln w="28575">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Arrow: Curved Right 9">
            <a:extLst>
              <a:ext uri="{FF2B5EF4-FFF2-40B4-BE49-F238E27FC236}">
                <a16:creationId xmlns="" xmlns:a16="http://schemas.microsoft.com/office/drawing/2014/main" id="{9B9DD4DC-245C-4B05-9C10-B09372324858}"/>
              </a:ext>
            </a:extLst>
          </p:cNvPr>
          <p:cNvSpPr/>
          <p:nvPr/>
        </p:nvSpPr>
        <p:spPr>
          <a:xfrm>
            <a:off x="99933" y="3188677"/>
            <a:ext cx="1113118" cy="1090420"/>
          </a:xfrm>
          <a:prstGeom prst="curvedRightArrow">
            <a:avLst>
              <a:gd name="adj1" fmla="val 25000"/>
              <a:gd name="adj2" fmla="val 57975"/>
              <a:gd name="adj3" fmla="val 25000"/>
            </a:avLst>
          </a:prstGeom>
          <a:solidFill>
            <a:srgbClr val="CE4E5A"/>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865"/>
              </a:solidFill>
            </a:endParaRPr>
          </a:p>
        </p:txBody>
      </p:sp>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a:xfrm>
            <a:off x="338328" y="1825625"/>
            <a:ext cx="6755646" cy="4351338"/>
          </a:xfrm>
        </p:spPr>
        <p:txBody>
          <a:bodyPr/>
          <a:lstStyle/>
          <a:p>
            <a:pPr>
              <a:buFont typeface="Wingdings" panose="05000000000000000000" pitchFamily="2" charset="2"/>
              <a:buChar char="§"/>
            </a:pPr>
            <a:r>
              <a:rPr lang="en-US" b="1" spc="60" dirty="0"/>
              <a:t>Attending the GAC Meetings for the Last Year</a:t>
            </a:r>
          </a:p>
          <a:p>
            <a:pPr>
              <a:buFont typeface="Wingdings" panose="05000000000000000000" pitchFamily="2" charset="2"/>
              <a:buChar char="§"/>
            </a:pPr>
            <a:r>
              <a:rPr lang="en-US" b="1" spc="60" dirty="0"/>
              <a:t>Four Topics Have Come Up</a:t>
            </a:r>
          </a:p>
          <a:p>
            <a:pPr marL="914400" indent="-457200">
              <a:buClr>
                <a:schemeClr val="bg2"/>
              </a:buClr>
              <a:buFont typeface="+mj-lt"/>
              <a:buAutoNum type="arabicPeriod"/>
            </a:pPr>
            <a:r>
              <a:rPr lang="en-US" spc="60" dirty="0">
                <a:solidFill>
                  <a:srgbClr val="003865"/>
                </a:solidFill>
              </a:rPr>
              <a:t>DEM Hydro-modification (hDEM)</a:t>
            </a:r>
          </a:p>
          <a:p>
            <a:pPr marL="914400" indent="-457200">
              <a:buClr>
                <a:schemeClr val="bg2"/>
              </a:buClr>
              <a:buFont typeface="+mj-lt"/>
              <a:buAutoNum type="arabicPeriod"/>
            </a:pPr>
            <a:r>
              <a:rPr lang="en-US" spc="60" dirty="0">
                <a:solidFill>
                  <a:srgbClr val="003865"/>
                </a:solidFill>
              </a:rPr>
              <a:t>DEM-derived Hydrography Generation</a:t>
            </a:r>
          </a:p>
          <a:p>
            <a:pPr marL="1143000" lvl="1">
              <a:buClr>
                <a:srgbClr val="003865"/>
              </a:buClr>
            </a:pPr>
            <a:r>
              <a:rPr lang="en-US" spc="60" dirty="0">
                <a:solidFill>
                  <a:srgbClr val="003865"/>
                </a:solidFill>
              </a:rPr>
              <a:t>LCCMR Proposal &amp; Letter of Support</a:t>
            </a:r>
          </a:p>
          <a:p>
            <a:pPr marL="914400" indent="-457200">
              <a:buClr>
                <a:srgbClr val="003865"/>
              </a:buClr>
              <a:buFont typeface="+mj-lt"/>
              <a:buAutoNum type="arabicPeriod"/>
            </a:pPr>
            <a:r>
              <a:rPr lang="en-US" spc="60" dirty="0">
                <a:solidFill>
                  <a:srgbClr val="003865"/>
                </a:solidFill>
              </a:rPr>
              <a:t>DNR Culvert Application</a:t>
            </a:r>
          </a:p>
          <a:p>
            <a:pPr marL="914400" indent="-457200">
              <a:buClr>
                <a:srgbClr val="003865"/>
              </a:buClr>
              <a:buFont typeface="+mj-lt"/>
              <a:buAutoNum type="arabicPeriod"/>
            </a:pPr>
            <a:r>
              <a:rPr lang="en-US" spc="60" dirty="0">
                <a:solidFill>
                  <a:srgbClr val="003865"/>
                </a:solidFill>
              </a:rPr>
              <a:t>3D Geomatics Committee Development</a:t>
            </a:r>
          </a:p>
        </p:txBody>
      </p:sp>
      <p:sp>
        <p:nvSpPr>
          <p:cNvPr id="4" name="Date Placeholder 3"/>
          <p:cNvSpPr>
            <a:spLocks noGrp="1"/>
          </p:cNvSpPr>
          <p:nvPr>
            <p:ph type="dt" sz="half" idx="10"/>
          </p:nvPr>
        </p:nvSpPr>
        <p:spPr/>
        <p:txBody>
          <a:bodyPr/>
          <a:lstStyle/>
          <a:p>
            <a:pPr>
              <a:defRPr/>
            </a:pPr>
            <a:r>
              <a:rPr lang="en-US" dirty="0">
                <a:solidFill>
                  <a:srgbClr val="000000"/>
                </a:solidFill>
              </a:rPr>
              <a:t>12/6/2017</a:t>
            </a:r>
          </a:p>
        </p:txBody>
      </p:sp>
      <p:sp>
        <p:nvSpPr>
          <p:cNvPr id="5" name="Footer Placeholder 4"/>
          <p:cNvSpPr>
            <a:spLocks noGrp="1"/>
          </p:cNvSpPr>
          <p:nvPr>
            <p:ph type="ftr" sz="quarter" idx="3"/>
          </p:nvPr>
        </p:nvSpPr>
        <p:spPr/>
        <p:txBody>
          <a:bodyPr/>
          <a:lstStyle/>
          <a:p>
            <a:pPr>
              <a:defRPr/>
            </a:pPr>
            <a:r>
              <a:rPr lang="en-US" dirty="0">
                <a:solidFill>
                  <a:srgbClr val="000000"/>
                </a:solidFill>
              </a:rPr>
              <a:t>MN.IT Services @ DNR | MN DNR Geospatial Water Resources Team</a:t>
            </a:r>
          </a:p>
        </p:txBody>
      </p:sp>
      <p:sp>
        <p:nvSpPr>
          <p:cNvPr id="6" name="Slide Number Placeholder 5"/>
          <p:cNvSpPr>
            <a:spLocks noGrp="1"/>
          </p:cNvSpPr>
          <p:nvPr>
            <p:ph type="sldNum" sz="quarter" idx="12"/>
          </p:nvPr>
        </p:nvSpPr>
        <p:spPr/>
        <p:txBody>
          <a:bodyPr/>
          <a:lstStyle/>
          <a:p>
            <a:pPr>
              <a:defRPr/>
            </a:pPr>
            <a:fld id="{48F63A3B-78C7-47BE-AE5E-E10140E04643}" type="slidenum">
              <a:rPr lang="en-US" smtClean="0">
                <a:solidFill>
                  <a:srgbClr val="000000"/>
                </a:solidFill>
              </a:rPr>
              <a:pPr>
                <a:defRPr/>
              </a:pPr>
              <a:t>45</a:t>
            </a:fld>
            <a:endParaRPr lang="en-US" dirty="0">
              <a:solidFill>
                <a:srgbClr val="000000"/>
              </a:solidFill>
            </a:endParaRPr>
          </a:p>
        </p:txBody>
      </p:sp>
      <p:sp>
        <p:nvSpPr>
          <p:cNvPr id="12" name="Freeform 11"/>
          <p:cNvSpPr/>
          <p:nvPr/>
        </p:nvSpPr>
        <p:spPr>
          <a:xfrm>
            <a:off x="5628771" y="2215662"/>
            <a:ext cx="1358915" cy="1152888"/>
          </a:xfrm>
          <a:custGeom>
            <a:avLst/>
            <a:gdLst>
              <a:gd name="connsiteX0" fmla="*/ 1427747 w 3870157"/>
              <a:gd name="connsiteY0" fmla="*/ 1913021 h 2955758"/>
              <a:gd name="connsiteX1" fmla="*/ 521368 w 3870157"/>
              <a:gd name="connsiteY1" fmla="*/ 970547 h 2955758"/>
              <a:gd name="connsiteX2" fmla="*/ 0 w 3870157"/>
              <a:gd name="connsiteY2" fmla="*/ 1483895 h 2955758"/>
              <a:gd name="connsiteX3" fmla="*/ 1423736 w 3870157"/>
              <a:gd name="connsiteY3" fmla="*/ 2955758 h 2955758"/>
              <a:gd name="connsiteX4" fmla="*/ 3870157 w 3870157"/>
              <a:gd name="connsiteY4" fmla="*/ 517358 h 2955758"/>
              <a:gd name="connsiteX5" fmla="*/ 3356810 w 3870157"/>
              <a:gd name="connsiteY5" fmla="*/ 0 h 2955758"/>
              <a:gd name="connsiteX6" fmla="*/ 1427747 w 3870157"/>
              <a:gd name="connsiteY6" fmla="*/ 1913021 h 2955758"/>
              <a:gd name="connsiteX0" fmla="*/ 1427747 w 3870157"/>
              <a:gd name="connsiteY0" fmla="*/ 1917032 h 2959769"/>
              <a:gd name="connsiteX1" fmla="*/ 521368 w 3870157"/>
              <a:gd name="connsiteY1" fmla="*/ 974558 h 2959769"/>
              <a:gd name="connsiteX2" fmla="*/ 0 w 3870157"/>
              <a:gd name="connsiteY2" fmla="*/ 1487906 h 2959769"/>
              <a:gd name="connsiteX3" fmla="*/ 1423736 w 3870157"/>
              <a:gd name="connsiteY3" fmla="*/ 2959769 h 2959769"/>
              <a:gd name="connsiteX4" fmla="*/ 3870157 w 3870157"/>
              <a:gd name="connsiteY4" fmla="*/ 521369 h 2959769"/>
              <a:gd name="connsiteX5" fmla="*/ 3352799 w 3870157"/>
              <a:gd name="connsiteY5" fmla="*/ 0 h 2959769"/>
              <a:gd name="connsiteX6" fmla="*/ 1427747 w 3870157"/>
              <a:gd name="connsiteY6" fmla="*/ 1917032 h 2959769"/>
              <a:gd name="connsiteX0" fmla="*/ 1427747 w 3870157"/>
              <a:gd name="connsiteY0" fmla="*/ 1917032 h 2967790"/>
              <a:gd name="connsiteX1" fmla="*/ 521368 w 3870157"/>
              <a:gd name="connsiteY1" fmla="*/ 974558 h 2967790"/>
              <a:gd name="connsiteX2" fmla="*/ 0 w 3870157"/>
              <a:gd name="connsiteY2" fmla="*/ 1487906 h 2967790"/>
              <a:gd name="connsiteX3" fmla="*/ 1431757 w 3870157"/>
              <a:gd name="connsiteY3" fmla="*/ 2967790 h 2967790"/>
              <a:gd name="connsiteX4" fmla="*/ 3870157 w 3870157"/>
              <a:gd name="connsiteY4" fmla="*/ 521369 h 2967790"/>
              <a:gd name="connsiteX5" fmla="*/ 3352799 w 3870157"/>
              <a:gd name="connsiteY5" fmla="*/ 0 h 2967790"/>
              <a:gd name="connsiteX6" fmla="*/ 1427747 w 3870157"/>
              <a:gd name="connsiteY6" fmla="*/ 1917032 h 2967790"/>
              <a:gd name="connsiteX0" fmla="*/ 1427747 w 3870157"/>
              <a:gd name="connsiteY0" fmla="*/ 1917032 h 2967790"/>
              <a:gd name="connsiteX1" fmla="*/ 529390 w 3870157"/>
              <a:gd name="connsiteY1" fmla="*/ 966537 h 2967790"/>
              <a:gd name="connsiteX2" fmla="*/ 0 w 3870157"/>
              <a:gd name="connsiteY2" fmla="*/ 1487906 h 2967790"/>
              <a:gd name="connsiteX3" fmla="*/ 1431757 w 3870157"/>
              <a:gd name="connsiteY3" fmla="*/ 2967790 h 2967790"/>
              <a:gd name="connsiteX4" fmla="*/ 3870157 w 3870157"/>
              <a:gd name="connsiteY4" fmla="*/ 521369 h 2967790"/>
              <a:gd name="connsiteX5" fmla="*/ 3352799 w 3870157"/>
              <a:gd name="connsiteY5" fmla="*/ 0 h 2967790"/>
              <a:gd name="connsiteX6" fmla="*/ 1427747 w 3870157"/>
              <a:gd name="connsiteY6" fmla="*/ 1917032 h 2967790"/>
              <a:gd name="connsiteX0" fmla="*/ 1427747 w 4491789"/>
              <a:gd name="connsiteY0" fmla="*/ 2021305 h 3072063"/>
              <a:gd name="connsiteX1" fmla="*/ 529390 w 4491789"/>
              <a:gd name="connsiteY1" fmla="*/ 1070810 h 3072063"/>
              <a:gd name="connsiteX2" fmla="*/ 0 w 4491789"/>
              <a:gd name="connsiteY2" fmla="*/ 1592179 h 3072063"/>
              <a:gd name="connsiteX3" fmla="*/ 1431757 w 4491789"/>
              <a:gd name="connsiteY3" fmla="*/ 3072063 h 3072063"/>
              <a:gd name="connsiteX4" fmla="*/ 4491789 w 4491789"/>
              <a:gd name="connsiteY4" fmla="*/ 0 h 3072063"/>
              <a:gd name="connsiteX5" fmla="*/ 3352799 w 4491789"/>
              <a:gd name="connsiteY5" fmla="*/ 104273 h 3072063"/>
              <a:gd name="connsiteX6" fmla="*/ 1427747 w 4491789"/>
              <a:gd name="connsiteY6" fmla="*/ 2021305 h 3072063"/>
              <a:gd name="connsiteX0" fmla="*/ 1427747 w 4491789"/>
              <a:gd name="connsiteY0" fmla="*/ 2474495 h 3525253"/>
              <a:gd name="connsiteX1" fmla="*/ 529390 w 4491789"/>
              <a:gd name="connsiteY1" fmla="*/ 1524000 h 3525253"/>
              <a:gd name="connsiteX2" fmla="*/ 0 w 4491789"/>
              <a:gd name="connsiteY2" fmla="*/ 2045369 h 3525253"/>
              <a:gd name="connsiteX3" fmla="*/ 1431757 w 4491789"/>
              <a:gd name="connsiteY3" fmla="*/ 3525253 h 3525253"/>
              <a:gd name="connsiteX4" fmla="*/ 4491789 w 4491789"/>
              <a:gd name="connsiteY4" fmla="*/ 453190 h 3525253"/>
              <a:gd name="connsiteX5" fmla="*/ 3922293 w 4491789"/>
              <a:gd name="connsiteY5" fmla="*/ 0 h 3525253"/>
              <a:gd name="connsiteX6" fmla="*/ 1427747 w 4491789"/>
              <a:gd name="connsiteY6" fmla="*/ 2474495 h 3525253"/>
              <a:gd name="connsiteX0" fmla="*/ 1427747 w 4491789"/>
              <a:gd name="connsiteY0" fmla="*/ 2494548 h 3545306"/>
              <a:gd name="connsiteX1" fmla="*/ 529390 w 4491789"/>
              <a:gd name="connsiteY1" fmla="*/ 1544053 h 3545306"/>
              <a:gd name="connsiteX2" fmla="*/ 0 w 4491789"/>
              <a:gd name="connsiteY2" fmla="*/ 2065422 h 3545306"/>
              <a:gd name="connsiteX3" fmla="*/ 1431757 w 4491789"/>
              <a:gd name="connsiteY3" fmla="*/ 3545306 h 3545306"/>
              <a:gd name="connsiteX4" fmla="*/ 4491789 w 4491789"/>
              <a:gd name="connsiteY4" fmla="*/ 473243 h 3545306"/>
              <a:gd name="connsiteX5" fmla="*/ 3934325 w 4491789"/>
              <a:gd name="connsiteY5" fmla="*/ 0 h 3545306"/>
              <a:gd name="connsiteX6" fmla="*/ 1427747 w 4491789"/>
              <a:gd name="connsiteY6" fmla="*/ 2494548 h 3545306"/>
              <a:gd name="connsiteX0" fmla="*/ 1427747 w 4491789"/>
              <a:gd name="connsiteY0" fmla="*/ 2494548 h 3545306"/>
              <a:gd name="connsiteX1" fmla="*/ 710661 w 4491789"/>
              <a:gd name="connsiteY1" fmla="*/ 1785309 h 3545306"/>
              <a:gd name="connsiteX2" fmla="*/ 0 w 4491789"/>
              <a:gd name="connsiteY2" fmla="*/ 2065422 h 3545306"/>
              <a:gd name="connsiteX3" fmla="*/ 1431757 w 4491789"/>
              <a:gd name="connsiteY3" fmla="*/ 3545306 h 3545306"/>
              <a:gd name="connsiteX4" fmla="*/ 4491789 w 4491789"/>
              <a:gd name="connsiteY4" fmla="*/ 473243 h 3545306"/>
              <a:gd name="connsiteX5" fmla="*/ 3934325 w 4491789"/>
              <a:gd name="connsiteY5" fmla="*/ 0 h 3545306"/>
              <a:gd name="connsiteX6" fmla="*/ 1427747 w 4491789"/>
              <a:gd name="connsiteY6" fmla="*/ 2494548 h 3545306"/>
              <a:gd name="connsiteX0" fmla="*/ 1155843 w 4219885"/>
              <a:gd name="connsiteY0" fmla="*/ 2494548 h 3545306"/>
              <a:gd name="connsiteX1" fmla="*/ 438757 w 4219885"/>
              <a:gd name="connsiteY1" fmla="*/ 1785309 h 3545306"/>
              <a:gd name="connsiteX2" fmla="*/ 0 w 4219885"/>
              <a:gd name="connsiteY2" fmla="*/ 2375610 h 3545306"/>
              <a:gd name="connsiteX3" fmla="*/ 1159853 w 4219885"/>
              <a:gd name="connsiteY3" fmla="*/ 3545306 h 3545306"/>
              <a:gd name="connsiteX4" fmla="*/ 4219885 w 4219885"/>
              <a:gd name="connsiteY4" fmla="*/ 473243 h 3545306"/>
              <a:gd name="connsiteX5" fmla="*/ 3662421 w 4219885"/>
              <a:gd name="connsiteY5" fmla="*/ 0 h 3545306"/>
              <a:gd name="connsiteX6" fmla="*/ 1155843 w 4219885"/>
              <a:gd name="connsiteY6" fmla="*/ 2494548 h 3545306"/>
              <a:gd name="connsiteX0" fmla="*/ 1155843 w 4219885"/>
              <a:gd name="connsiteY0" fmla="*/ 2494548 h 3545306"/>
              <a:gd name="connsiteX1" fmla="*/ 468967 w 4219885"/>
              <a:gd name="connsiteY1" fmla="*/ 1888707 h 3545306"/>
              <a:gd name="connsiteX2" fmla="*/ 0 w 4219885"/>
              <a:gd name="connsiteY2" fmla="*/ 2375610 h 3545306"/>
              <a:gd name="connsiteX3" fmla="*/ 1159853 w 4219885"/>
              <a:gd name="connsiteY3" fmla="*/ 3545306 h 3545306"/>
              <a:gd name="connsiteX4" fmla="*/ 4219885 w 4219885"/>
              <a:gd name="connsiteY4" fmla="*/ 473243 h 3545306"/>
              <a:gd name="connsiteX5" fmla="*/ 3662421 w 4219885"/>
              <a:gd name="connsiteY5" fmla="*/ 0 h 3545306"/>
              <a:gd name="connsiteX6" fmla="*/ 1155843 w 4219885"/>
              <a:gd name="connsiteY6" fmla="*/ 2494548 h 3545306"/>
              <a:gd name="connsiteX0" fmla="*/ 1155843 w 4612638"/>
              <a:gd name="connsiteY0" fmla="*/ 2494548 h 3545306"/>
              <a:gd name="connsiteX1" fmla="*/ 468967 w 4612638"/>
              <a:gd name="connsiteY1" fmla="*/ 1888707 h 3545306"/>
              <a:gd name="connsiteX2" fmla="*/ 0 w 4612638"/>
              <a:gd name="connsiteY2" fmla="*/ 2375610 h 3545306"/>
              <a:gd name="connsiteX3" fmla="*/ 1159853 w 4612638"/>
              <a:gd name="connsiteY3" fmla="*/ 3545306 h 3545306"/>
              <a:gd name="connsiteX4" fmla="*/ 4612638 w 4612638"/>
              <a:gd name="connsiteY4" fmla="*/ 25199 h 3545306"/>
              <a:gd name="connsiteX5" fmla="*/ 3662421 w 4612638"/>
              <a:gd name="connsiteY5" fmla="*/ 0 h 3545306"/>
              <a:gd name="connsiteX6" fmla="*/ 1155843 w 4612638"/>
              <a:gd name="connsiteY6" fmla="*/ 2494548 h 3545306"/>
              <a:gd name="connsiteX0" fmla="*/ 1155843 w 4612638"/>
              <a:gd name="connsiteY0" fmla="*/ 2494548 h 3545306"/>
              <a:gd name="connsiteX1" fmla="*/ 499179 w 4612638"/>
              <a:gd name="connsiteY1" fmla="*/ 2198892 h 3545306"/>
              <a:gd name="connsiteX2" fmla="*/ 0 w 4612638"/>
              <a:gd name="connsiteY2" fmla="*/ 2375610 h 3545306"/>
              <a:gd name="connsiteX3" fmla="*/ 1159853 w 4612638"/>
              <a:gd name="connsiteY3" fmla="*/ 3545306 h 3545306"/>
              <a:gd name="connsiteX4" fmla="*/ 4612638 w 4612638"/>
              <a:gd name="connsiteY4" fmla="*/ 25199 h 3545306"/>
              <a:gd name="connsiteX5" fmla="*/ 3662421 w 4612638"/>
              <a:gd name="connsiteY5" fmla="*/ 0 h 3545306"/>
              <a:gd name="connsiteX6" fmla="*/ 1155843 w 4612638"/>
              <a:gd name="connsiteY6" fmla="*/ 2494548 h 3545306"/>
              <a:gd name="connsiteX0" fmla="*/ 1155843 w 4612638"/>
              <a:gd name="connsiteY0" fmla="*/ 2503815 h 3554573"/>
              <a:gd name="connsiteX1" fmla="*/ 499179 w 4612638"/>
              <a:gd name="connsiteY1" fmla="*/ 2208159 h 3554573"/>
              <a:gd name="connsiteX2" fmla="*/ 0 w 4612638"/>
              <a:gd name="connsiteY2" fmla="*/ 2384877 h 3554573"/>
              <a:gd name="connsiteX3" fmla="*/ 1159853 w 4612638"/>
              <a:gd name="connsiteY3" fmla="*/ 3554573 h 3554573"/>
              <a:gd name="connsiteX4" fmla="*/ 4612638 w 4612638"/>
              <a:gd name="connsiteY4" fmla="*/ 0 h 3554573"/>
              <a:gd name="connsiteX5" fmla="*/ 3662421 w 4612638"/>
              <a:gd name="connsiteY5" fmla="*/ 9267 h 3554573"/>
              <a:gd name="connsiteX6" fmla="*/ 1155843 w 4612638"/>
              <a:gd name="connsiteY6" fmla="*/ 2503815 h 3554573"/>
              <a:gd name="connsiteX0" fmla="*/ 1367324 w 4824119"/>
              <a:gd name="connsiteY0" fmla="*/ 2503815 h 3554573"/>
              <a:gd name="connsiteX1" fmla="*/ 710660 w 4824119"/>
              <a:gd name="connsiteY1" fmla="*/ 2208159 h 3554573"/>
              <a:gd name="connsiteX2" fmla="*/ 0 w 4824119"/>
              <a:gd name="connsiteY2" fmla="*/ 2152239 h 3554573"/>
              <a:gd name="connsiteX3" fmla="*/ 1371334 w 4824119"/>
              <a:gd name="connsiteY3" fmla="*/ 3554573 h 3554573"/>
              <a:gd name="connsiteX4" fmla="*/ 4824119 w 4824119"/>
              <a:gd name="connsiteY4" fmla="*/ 0 h 3554573"/>
              <a:gd name="connsiteX5" fmla="*/ 3873902 w 4824119"/>
              <a:gd name="connsiteY5" fmla="*/ 9267 h 3554573"/>
              <a:gd name="connsiteX6" fmla="*/ 1367324 w 4824119"/>
              <a:gd name="connsiteY6" fmla="*/ 2503815 h 3554573"/>
              <a:gd name="connsiteX0" fmla="*/ 1367324 w 4824119"/>
              <a:gd name="connsiteY0" fmla="*/ 2503815 h 3554573"/>
              <a:gd name="connsiteX1" fmla="*/ 491628 w 4824119"/>
              <a:gd name="connsiteY1" fmla="*/ 1889356 h 3554573"/>
              <a:gd name="connsiteX2" fmla="*/ 0 w 4824119"/>
              <a:gd name="connsiteY2" fmla="*/ 2152239 h 3554573"/>
              <a:gd name="connsiteX3" fmla="*/ 1371334 w 4824119"/>
              <a:gd name="connsiteY3" fmla="*/ 3554573 h 3554573"/>
              <a:gd name="connsiteX4" fmla="*/ 4824119 w 4824119"/>
              <a:gd name="connsiteY4" fmla="*/ 0 h 3554573"/>
              <a:gd name="connsiteX5" fmla="*/ 3873902 w 4824119"/>
              <a:gd name="connsiteY5" fmla="*/ 9267 h 3554573"/>
              <a:gd name="connsiteX6" fmla="*/ 1367324 w 4824119"/>
              <a:gd name="connsiteY6" fmla="*/ 2503815 h 3554573"/>
              <a:gd name="connsiteX0" fmla="*/ 1367324 w 4824119"/>
              <a:gd name="connsiteY0" fmla="*/ 2503815 h 3554573"/>
              <a:gd name="connsiteX1" fmla="*/ 468967 w 4824119"/>
              <a:gd name="connsiteY1" fmla="*/ 2294320 h 3554573"/>
              <a:gd name="connsiteX2" fmla="*/ 0 w 4824119"/>
              <a:gd name="connsiteY2" fmla="*/ 2152239 h 3554573"/>
              <a:gd name="connsiteX3" fmla="*/ 1371334 w 4824119"/>
              <a:gd name="connsiteY3" fmla="*/ 3554573 h 3554573"/>
              <a:gd name="connsiteX4" fmla="*/ 4824119 w 4824119"/>
              <a:gd name="connsiteY4" fmla="*/ 0 h 3554573"/>
              <a:gd name="connsiteX5" fmla="*/ 3873902 w 4824119"/>
              <a:gd name="connsiteY5" fmla="*/ 9267 h 3554573"/>
              <a:gd name="connsiteX6" fmla="*/ 1367324 w 4824119"/>
              <a:gd name="connsiteY6" fmla="*/ 2503815 h 3554573"/>
              <a:gd name="connsiteX0" fmla="*/ 1367324 w 4824119"/>
              <a:gd name="connsiteY0" fmla="*/ 2503815 h 3554573"/>
              <a:gd name="connsiteX1" fmla="*/ 1231810 w 4824119"/>
              <a:gd name="connsiteY1" fmla="*/ 1932437 h 3554573"/>
              <a:gd name="connsiteX2" fmla="*/ 0 w 4824119"/>
              <a:gd name="connsiteY2" fmla="*/ 2152239 h 3554573"/>
              <a:gd name="connsiteX3" fmla="*/ 1371334 w 4824119"/>
              <a:gd name="connsiteY3" fmla="*/ 3554573 h 3554573"/>
              <a:gd name="connsiteX4" fmla="*/ 4824119 w 4824119"/>
              <a:gd name="connsiteY4" fmla="*/ 0 h 3554573"/>
              <a:gd name="connsiteX5" fmla="*/ 3873902 w 4824119"/>
              <a:gd name="connsiteY5" fmla="*/ 9267 h 3554573"/>
              <a:gd name="connsiteX6" fmla="*/ 1367324 w 4824119"/>
              <a:gd name="connsiteY6" fmla="*/ 2503815 h 3554573"/>
              <a:gd name="connsiteX0" fmla="*/ 1367324 w 4824119"/>
              <a:gd name="connsiteY0" fmla="*/ 2503815 h 3554573"/>
              <a:gd name="connsiteX1" fmla="*/ 1073199 w 4824119"/>
              <a:gd name="connsiteY1" fmla="*/ 1966903 h 3554573"/>
              <a:gd name="connsiteX2" fmla="*/ 0 w 4824119"/>
              <a:gd name="connsiteY2" fmla="*/ 2152239 h 3554573"/>
              <a:gd name="connsiteX3" fmla="*/ 1371334 w 4824119"/>
              <a:gd name="connsiteY3" fmla="*/ 3554573 h 3554573"/>
              <a:gd name="connsiteX4" fmla="*/ 4824119 w 4824119"/>
              <a:gd name="connsiteY4" fmla="*/ 0 h 3554573"/>
              <a:gd name="connsiteX5" fmla="*/ 3873902 w 4824119"/>
              <a:gd name="connsiteY5" fmla="*/ 9267 h 3554573"/>
              <a:gd name="connsiteX6" fmla="*/ 1367324 w 4824119"/>
              <a:gd name="connsiteY6" fmla="*/ 2503815 h 3554573"/>
              <a:gd name="connsiteX0" fmla="*/ 1367324 w 4824119"/>
              <a:gd name="connsiteY0" fmla="*/ 2503815 h 3554573"/>
              <a:gd name="connsiteX1" fmla="*/ 808847 w 4824119"/>
              <a:gd name="connsiteY1" fmla="*/ 1975521 h 3554573"/>
              <a:gd name="connsiteX2" fmla="*/ 0 w 4824119"/>
              <a:gd name="connsiteY2" fmla="*/ 2152239 h 3554573"/>
              <a:gd name="connsiteX3" fmla="*/ 1371334 w 4824119"/>
              <a:gd name="connsiteY3" fmla="*/ 3554573 h 3554573"/>
              <a:gd name="connsiteX4" fmla="*/ 4824119 w 4824119"/>
              <a:gd name="connsiteY4" fmla="*/ 0 h 3554573"/>
              <a:gd name="connsiteX5" fmla="*/ 3873902 w 4824119"/>
              <a:gd name="connsiteY5" fmla="*/ 9267 h 3554573"/>
              <a:gd name="connsiteX6" fmla="*/ 1367324 w 4824119"/>
              <a:gd name="connsiteY6" fmla="*/ 2503815 h 3554573"/>
              <a:gd name="connsiteX0" fmla="*/ 1450407 w 4907202"/>
              <a:gd name="connsiteY0" fmla="*/ 2503815 h 3554573"/>
              <a:gd name="connsiteX1" fmla="*/ 891930 w 4907202"/>
              <a:gd name="connsiteY1" fmla="*/ 1975521 h 3554573"/>
              <a:gd name="connsiteX2" fmla="*/ 0 w 4907202"/>
              <a:gd name="connsiteY2" fmla="*/ 1859285 h 3554573"/>
              <a:gd name="connsiteX3" fmla="*/ 1454417 w 4907202"/>
              <a:gd name="connsiteY3" fmla="*/ 3554573 h 3554573"/>
              <a:gd name="connsiteX4" fmla="*/ 4907202 w 4907202"/>
              <a:gd name="connsiteY4" fmla="*/ 0 h 3554573"/>
              <a:gd name="connsiteX5" fmla="*/ 3956985 w 4907202"/>
              <a:gd name="connsiteY5" fmla="*/ 9267 h 3554573"/>
              <a:gd name="connsiteX6" fmla="*/ 1450407 w 4907202"/>
              <a:gd name="connsiteY6" fmla="*/ 2503815 h 3554573"/>
              <a:gd name="connsiteX0" fmla="*/ 1450407 w 4907202"/>
              <a:gd name="connsiteY0" fmla="*/ 2503815 h 3554573"/>
              <a:gd name="connsiteX1" fmla="*/ 891930 w 4907202"/>
              <a:gd name="connsiteY1" fmla="*/ 1854894 h 3554573"/>
              <a:gd name="connsiteX2" fmla="*/ 0 w 4907202"/>
              <a:gd name="connsiteY2" fmla="*/ 1859285 h 3554573"/>
              <a:gd name="connsiteX3" fmla="*/ 1454417 w 4907202"/>
              <a:gd name="connsiteY3" fmla="*/ 3554573 h 3554573"/>
              <a:gd name="connsiteX4" fmla="*/ 4907202 w 4907202"/>
              <a:gd name="connsiteY4" fmla="*/ 0 h 3554573"/>
              <a:gd name="connsiteX5" fmla="*/ 3956985 w 4907202"/>
              <a:gd name="connsiteY5" fmla="*/ 9267 h 3554573"/>
              <a:gd name="connsiteX6" fmla="*/ 1450407 w 4907202"/>
              <a:gd name="connsiteY6" fmla="*/ 2503815 h 3554573"/>
              <a:gd name="connsiteX0" fmla="*/ 1818540 w 5275335"/>
              <a:gd name="connsiteY0" fmla="*/ 2503815 h 3554573"/>
              <a:gd name="connsiteX1" fmla="*/ 1260063 w 5275335"/>
              <a:gd name="connsiteY1" fmla="*/ 1854894 h 3554573"/>
              <a:gd name="connsiteX2" fmla="*/ 0 w 5275335"/>
              <a:gd name="connsiteY2" fmla="*/ 2154155 h 3554573"/>
              <a:gd name="connsiteX3" fmla="*/ 1822550 w 5275335"/>
              <a:gd name="connsiteY3" fmla="*/ 3554573 h 3554573"/>
              <a:gd name="connsiteX4" fmla="*/ 5275335 w 5275335"/>
              <a:gd name="connsiteY4" fmla="*/ 0 h 3554573"/>
              <a:gd name="connsiteX5" fmla="*/ 4325118 w 5275335"/>
              <a:gd name="connsiteY5" fmla="*/ 9267 h 3554573"/>
              <a:gd name="connsiteX6" fmla="*/ 1818540 w 5275335"/>
              <a:gd name="connsiteY6" fmla="*/ 2503815 h 3554573"/>
              <a:gd name="connsiteX0" fmla="*/ 1818540 w 5922976"/>
              <a:gd name="connsiteY0" fmla="*/ 3316602 h 4367360"/>
              <a:gd name="connsiteX1" fmla="*/ 1260063 w 5922976"/>
              <a:gd name="connsiteY1" fmla="*/ 2667681 h 4367360"/>
              <a:gd name="connsiteX2" fmla="*/ 0 w 5922976"/>
              <a:gd name="connsiteY2" fmla="*/ 2966942 h 4367360"/>
              <a:gd name="connsiteX3" fmla="*/ 1822550 w 5922976"/>
              <a:gd name="connsiteY3" fmla="*/ 4367360 h 4367360"/>
              <a:gd name="connsiteX4" fmla="*/ 5275335 w 5922976"/>
              <a:gd name="connsiteY4" fmla="*/ 812787 h 4367360"/>
              <a:gd name="connsiteX5" fmla="*/ 5922976 w 5922976"/>
              <a:gd name="connsiteY5" fmla="*/ 0 h 4367360"/>
              <a:gd name="connsiteX6" fmla="*/ 1818540 w 5922976"/>
              <a:gd name="connsiteY6" fmla="*/ 3316602 h 4367360"/>
              <a:gd name="connsiteX0" fmla="*/ 1818540 w 5922976"/>
              <a:gd name="connsiteY0" fmla="*/ 3316602 h 4367360"/>
              <a:gd name="connsiteX1" fmla="*/ 978088 w 5922976"/>
              <a:gd name="connsiteY1" fmla="*/ 3230610 h 4367360"/>
              <a:gd name="connsiteX2" fmla="*/ 0 w 5922976"/>
              <a:gd name="connsiteY2" fmla="*/ 2966942 h 4367360"/>
              <a:gd name="connsiteX3" fmla="*/ 1822550 w 5922976"/>
              <a:gd name="connsiteY3" fmla="*/ 4367360 h 4367360"/>
              <a:gd name="connsiteX4" fmla="*/ 5275335 w 5922976"/>
              <a:gd name="connsiteY4" fmla="*/ 812787 h 4367360"/>
              <a:gd name="connsiteX5" fmla="*/ 5922976 w 5922976"/>
              <a:gd name="connsiteY5" fmla="*/ 0 h 4367360"/>
              <a:gd name="connsiteX6" fmla="*/ 1818540 w 5922976"/>
              <a:gd name="connsiteY6" fmla="*/ 3316602 h 4367360"/>
              <a:gd name="connsiteX0" fmla="*/ 2453975 w 6558411"/>
              <a:gd name="connsiteY0" fmla="*/ 3316602 h 4367360"/>
              <a:gd name="connsiteX1" fmla="*/ 0 w 6558411"/>
              <a:gd name="connsiteY1" fmla="*/ 2399618 h 4367360"/>
              <a:gd name="connsiteX2" fmla="*/ 635435 w 6558411"/>
              <a:gd name="connsiteY2" fmla="*/ 2966942 h 4367360"/>
              <a:gd name="connsiteX3" fmla="*/ 2457985 w 6558411"/>
              <a:gd name="connsiteY3" fmla="*/ 4367360 h 4367360"/>
              <a:gd name="connsiteX4" fmla="*/ 5910770 w 6558411"/>
              <a:gd name="connsiteY4" fmla="*/ 812787 h 4367360"/>
              <a:gd name="connsiteX5" fmla="*/ 6558411 w 6558411"/>
              <a:gd name="connsiteY5" fmla="*/ 0 h 4367360"/>
              <a:gd name="connsiteX6" fmla="*/ 2453975 w 6558411"/>
              <a:gd name="connsiteY6" fmla="*/ 3316602 h 4367360"/>
              <a:gd name="connsiteX0" fmla="*/ 1818540 w 5922976"/>
              <a:gd name="connsiteY0" fmla="*/ 3316602 h 4367360"/>
              <a:gd name="connsiteX1" fmla="*/ 437639 w 5922976"/>
              <a:gd name="connsiteY1" fmla="*/ 2962547 h 4367360"/>
              <a:gd name="connsiteX2" fmla="*/ 0 w 5922976"/>
              <a:gd name="connsiteY2" fmla="*/ 2966942 h 4367360"/>
              <a:gd name="connsiteX3" fmla="*/ 1822550 w 5922976"/>
              <a:gd name="connsiteY3" fmla="*/ 4367360 h 4367360"/>
              <a:gd name="connsiteX4" fmla="*/ 5275335 w 5922976"/>
              <a:gd name="connsiteY4" fmla="*/ 812787 h 4367360"/>
              <a:gd name="connsiteX5" fmla="*/ 5922976 w 5922976"/>
              <a:gd name="connsiteY5" fmla="*/ 0 h 4367360"/>
              <a:gd name="connsiteX6" fmla="*/ 1818540 w 5922976"/>
              <a:gd name="connsiteY6" fmla="*/ 3316602 h 4367360"/>
              <a:gd name="connsiteX0" fmla="*/ 1818540 w 5922976"/>
              <a:gd name="connsiteY0" fmla="*/ 3316602 h 4367360"/>
              <a:gd name="connsiteX1" fmla="*/ 1056419 w 5922976"/>
              <a:gd name="connsiteY1" fmla="*/ 2488974 h 4367360"/>
              <a:gd name="connsiteX2" fmla="*/ 0 w 5922976"/>
              <a:gd name="connsiteY2" fmla="*/ 2966942 h 4367360"/>
              <a:gd name="connsiteX3" fmla="*/ 1822550 w 5922976"/>
              <a:gd name="connsiteY3" fmla="*/ 4367360 h 4367360"/>
              <a:gd name="connsiteX4" fmla="*/ 5275335 w 5922976"/>
              <a:gd name="connsiteY4" fmla="*/ 812787 h 4367360"/>
              <a:gd name="connsiteX5" fmla="*/ 5922976 w 5922976"/>
              <a:gd name="connsiteY5" fmla="*/ 0 h 4367360"/>
              <a:gd name="connsiteX6" fmla="*/ 1818540 w 5922976"/>
              <a:gd name="connsiteY6" fmla="*/ 3316602 h 4367360"/>
              <a:gd name="connsiteX0" fmla="*/ 1818540 w 5922976"/>
              <a:gd name="connsiteY0" fmla="*/ 3316602 h 4367360"/>
              <a:gd name="connsiteX1" fmla="*/ 1056419 w 5922976"/>
              <a:gd name="connsiteY1" fmla="*/ 2488974 h 4367360"/>
              <a:gd name="connsiteX2" fmla="*/ 0 w 5922976"/>
              <a:gd name="connsiteY2" fmla="*/ 2966942 h 4367360"/>
              <a:gd name="connsiteX3" fmla="*/ 1822550 w 5922976"/>
              <a:gd name="connsiteY3" fmla="*/ 4367360 h 4367360"/>
              <a:gd name="connsiteX4" fmla="*/ 5197009 w 5922976"/>
              <a:gd name="connsiteY4" fmla="*/ 812787 h 4367360"/>
              <a:gd name="connsiteX5" fmla="*/ 5922976 w 5922976"/>
              <a:gd name="connsiteY5" fmla="*/ 0 h 4367360"/>
              <a:gd name="connsiteX6" fmla="*/ 1818540 w 5922976"/>
              <a:gd name="connsiteY6" fmla="*/ 3316602 h 4367360"/>
              <a:gd name="connsiteX0" fmla="*/ 1818540 w 5922976"/>
              <a:gd name="connsiteY0" fmla="*/ 3316602 h 4367360"/>
              <a:gd name="connsiteX1" fmla="*/ 1056419 w 5922976"/>
              <a:gd name="connsiteY1" fmla="*/ 2488974 h 4367360"/>
              <a:gd name="connsiteX2" fmla="*/ 0 w 5922976"/>
              <a:gd name="connsiteY2" fmla="*/ 2966942 h 4367360"/>
              <a:gd name="connsiteX3" fmla="*/ 1822550 w 5922976"/>
              <a:gd name="connsiteY3" fmla="*/ 4367360 h 4367360"/>
              <a:gd name="connsiteX4" fmla="*/ 2215795 w 5922976"/>
              <a:gd name="connsiteY4" fmla="*/ 3922795 h 4367360"/>
              <a:gd name="connsiteX5" fmla="*/ 5197009 w 5922976"/>
              <a:gd name="connsiteY5" fmla="*/ 812787 h 4367360"/>
              <a:gd name="connsiteX6" fmla="*/ 5922976 w 5922976"/>
              <a:gd name="connsiteY6" fmla="*/ 0 h 4367360"/>
              <a:gd name="connsiteX7" fmla="*/ 1818540 w 5922976"/>
              <a:gd name="connsiteY7" fmla="*/ 3316602 h 4367360"/>
              <a:gd name="connsiteX0" fmla="*/ 1818540 w 5922976"/>
              <a:gd name="connsiteY0" fmla="*/ 3316602 h 4367360"/>
              <a:gd name="connsiteX1" fmla="*/ 1056419 w 5922976"/>
              <a:gd name="connsiteY1" fmla="*/ 2488974 h 4367360"/>
              <a:gd name="connsiteX2" fmla="*/ 0 w 5922976"/>
              <a:gd name="connsiteY2" fmla="*/ 2966942 h 4367360"/>
              <a:gd name="connsiteX3" fmla="*/ 1822550 w 5922976"/>
              <a:gd name="connsiteY3" fmla="*/ 4367360 h 4367360"/>
              <a:gd name="connsiteX4" fmla="*/ 2215795 w 5922976"/>
              <a:gd name="connsiteY4" fmla="*/ 4351691 h 4367360"/>
              <a:gd name="connsiteX5" fmla="*/ 5197009 w 5922976"/>
              <a:gd name="connsiteY5" fmla="*/ 812787 h 4367360"/>
              <a:gd name="connsiteX6" fmla="*/ 5922976 w 5922976"/>
              <a:gd name="connsiteY6" fmla="*/ 0 h 4367360"/>
              <a:gd name="connsiteX7" fmla="*/ 1818540 w 5922976"/>
              <a:gd name="connsiteY7" fmla="*/ 3316602 h 4367360"/>
              <a:gd name="connsiteX0" fmla="*/ 1818540 w 5922976"/>
              <a:gd name="connsiteY0" fmla="*/ 3316602 h 4367360"/>
              <a:gd name="connsiteX1" fmla="*/ 1056419 w 5922976"/>
              <a:gd name="connsiteY1" fmla="*/ 2488974 h 4367360"/>
              <a:gd name="connsiteX2" fmla="*/ 0 w 5922976"/>
              <a:gd name="connsiteY2" fmla="*/ 2966942 h 4367360"/>
              <a:gd name="connsiteX3" fmla="*/ 1822550 w 5922976"/>
              <a:gd name="connsiteY3" fmla="*/ 4367360 h 4367360"/>
              <a:gd name="connsiteX4" fmla="*/ 2215795 w 5922976"/>
              <a:gd name="connsiteY4" fmla="*/ 4351691 h 4367360"/>
              <a:gd name="connsiteX5" fmla="*/ 5197009 w 5922976"/>
              <a:gd name="connsiteY5" fmla="*/ 812787 h 4367360"/>
              <a:gd name="connsiteX6" fmla="*/ 5922976 w 5922976"/>
              <a:gd name="connsiteY6" fmla="*/ 0 h 4367360"/>
              <a:gd name="connsiteX7" fmla="*/ 1818540 w 5922976"/>
              <a:gd name="connsiteY7" fmla="*/ 3316602 h 4367360"/>
              <a:gd name="connsiteX0" fmla="*/ 1818540 w 5922976"/>
              <a:gd name="connsiteY0" fmla="*/ 3316602 h 4367360"/>
              <a:gd name="connsiteX1" fmla="*/ 1056419 w 5922976"/>
              <a:gd name="connsiteY1" fmla="*/ 2488974 h 4367360"/>
              <a:gd name="connsiteX2" fmla="*/ 680598 w 5922976"/>
              <a:gd name="connsiteY2" fmla="*/ 2662906 h 4367360"/>
              <a:gd name="connsiteX3" fmla="*/ 0 w 5922976"/>
              <a:gd name="connsiteY3" fmla="*/ 2966942 h 4367360"/>
              <a:gd name="connsiteX4" fmla="*/ 1822550 w 5922976"/>
              <a:gd name="connsiteY4" fmla="*/ 4367360 h 4367360"/>
              <a:gd name="connsiteX5" fmla="*/ 2215795 w 5922976"/>
              <a:gd name="connsiteY5" fmla="*/ 4351691 h 4367360"/>
              <a:gd name="connsiteX6" fmla="*/ 5197009 w 5922976"/>
              <a:gd name="connsiteY6" fmla="*/ 812787 h 4367360"/>
              <a:gd name="connsiteX7" fmla="*/ 5922976 w 5922976"/>
              <a:gd name="connsiteY7" fmla="*/ 0 h 4367360"/>
              <a:gd name="connsiteX8" fmla="*/ 1818540 w 5922976"/>
              <a:gd name="connsiteY8" fmla="*/ 3316602 h 4367360"/>
              <a:gd name="connsiteX0" fmla="*/ 1818540 w 5922976"/>
              <a:gd name="connsiteY0" fmla="*/ 3316602 h 4367360"/>
              <a:gd name="connsiteX1" fmla="*/ 1056419 w 5922976"/>
              <a:gd name="connsiteY1" fmla="*/ 2488974 h 4367360"/>
              <a:gd name="connsiteX2" fmla="*/ 218470 w 5922976"/>
              <a:gd name="connsiteY2" fmla="*/ 2600360 h 4367360"/>
              <a:gd name="connsiteX3" fmla="*/ 0 w 5922976"/>
              <a:gd name="connsiteY3" fmla="*/ 2966942 h 4367360"/>
              <a:gd name="connsiteX4" fmla="*/ 1822550 w 5922976"/>
              <a:gd name="connsiteY4" fmla="*/ 4367360 h 4367360"/>
              <a:gd name="connsiteX5" fmla="*/ 2215795 w 5922976"/>
              <a:gd name="connsiteY5" fmla="*/ 4351691 h 4367360"/>
              <a:gd name="connsiteX6" fmla="*/ 5197009 w 5922976"/>
              <a:gd name="connsiteY6" fmla="*/ 812787 h 4367360"/>
              <a:gd name="connsiteX7" fmla="*/ 5922976 w 5922976"/>
              <a:gd name="connsiteY7" fmla="*/ 0 h 4367360"/>
              <a:gd name="connsiteX8" fmla="*/ 1818540 w 5922976"/>
              <a:gd name="connsiteY8" fmla="*/ 3316602 h 4367360"/>
              <a:gd name="connsiteX0" fmla="*/ 1818540 w 5922976"/>
              <a:gd name="connsiteY0" fmla="*/ 3316602 h 4367360"/>
              <a:gd name="connsiteX1" fmla="*/ 711782 w 5922976"/>
              <a:gd name="connsiteY1" fmla="*/ 2417490 h 4367360"/>
              <a:gd name="connsiteX2" fmla="*/ 218470 w 5922976"/>
              <a:gd name="connsiteY2" fmla="*/ 2600360 h 4367360"/>
              <a:gd name="connsiteX3" fmla="*/ 0 w 5922976"/>
              <a:gd name="connsiteY3" fmla="*/ 2966942 h 4367360"/>
              <a:gd name="connsiteX4" fmla="*/ 1822550 w 5922976"/>
              <a:gd name="connsiteY4" fmla="*/ 4367360 h 4367360"/>
              <a:gd name="connsiteX5" fmla="*/ 2215795 w 5922976"/>
              <a:gd name="connsiteY5" fmla="*/ 4351691 h 4367360"/>
              <a:gd name="connsiteX6" fmla="*/ 5197009 w 5922976"/>
              <a:gd name="connsiteY6" fmla="*/ 812787 h 4367360"/>
              <a:gd name="connsiteX7" fmla="*/ 5922976 w 5922976"/>
              <a:gd name="connsiteY7" fmla="*/ 0 h 4367360"/>
              <a:gd name="connsiteX8" fmla="*/ 1818540 w 5922976"/>
              <a:gd name="connsiteY8" fmla="*/ 3316602 h 4367360"/>
              <a:gd name="connsiteX0" fmla="*/ 1818540 w 5922976"/>
              <a:gd name="connsiteY0" fmla="*/ 3316602 h 4367360"/>
              <a:gd name="connsiteX1" fmla="*/ 711782 w 5922976"/>
              <a:gd name="connsiteY1" fmla="*/ 2417490 h 4367360"/>
              <a:gd name="connsiteX2" fmla="*/ 218470 w 5922976"/>
              <a:gd name="connsiteY2" fmla="*/ 2600360 h 4367360"/>
              <a:gd name="connsiteX3" fmla="*/ 0 w 5922976"/>
              <a:gd name="connsiteY3" fmla="*/ 2966942 h 4367360"/>
              <a:gd name="connsiteX4" fmla="*/ 1822550 w 5922976"/>
              <a:gd name="connsiteY4" fmla="*/ 4367360 h 4367360"/>
              <a:gd name="connsiteX5" fmla="*/ 2215795 w 5922976"/>
              <a:gd name="connsiteY5" fmla="*/ 4351691 h 4367360"/>
              <a:gd name="connsiteX6" fmla="*/ 5197009 w 5922976"/>
              <a:gd name="connsiteY6" fmla="*/ 812787 h 4367360"/>
              <a:gd name="connsiteX7" fmla="*/ 5922976 w 5922976"/>
              <a:gd name="connsiteY7" fmla="*/ 0 h 4367360"/>
              <a:gd name="connsiteX8" fmla="*/ 1818540 w 5922976"/>
              <a:gd name="connsiteY8" fmla="*/ 3316602 h 4367360"/>
              <a:gd name="connsiteX0" fmla="*/ 1818540 w 5922976"/>
              <a:gd name="connsiteY0" fmla="*/ 3316602 h 4367360"/>
              <a:gd name="connsiteX1" fmla="*/ 711782 w 5922976"/>
              <a:gd name="connsiteY1" fmla="*/ 2417490 h 4367360"/>
              <a:gd name="connsiteX2" fmla="*/ 218470 w 5922976"/>
              <a:gd name="connsiteY2" fmla="*/ 2600360 h 4367360"/>
              <a:gd name="connsiteX3" fmla="*/ 0 w 5922976"/>
              <a:gd name="connsiteY3" fmla="*/ 2966942 h 4367360"/>
              <a:gd name="connsiteX4" fmla="*/ 1822550 w 5922976"/>
              <a:gd name="connsiteY4" fmla="*/ 4367360 h 4367360"/>
              <a:gd name="connsiteX5" fmla="*/ 2215795 w 5922976"/>
              <a:gd name="connsiteY5" fmla="*/ 4351691 h 4367360"/>
              <a:gd name="connsiteX6" fmla="*/ 5197009 w 5922976"/>
              <a:gd name="connsiteY6" fmla="*/ 812787 h 4367360"/>
              <a:gd name="connsiteX7" fmla="*/ 5922976 w 5922976"/>
              <a:gd name="connsiteY7" fmla="*/ 0 h 4367360"/>
              <a:gd name="connsiteX8" fmla="*/ 1818540 w 5922976"/>
              <a:gd name="connsiteY8" fmla="*/ 3316602 h 4367360"/>
              <a:gd name="connsiteX0" fmla="*/ 1818540 w 5922976"/>
              <a:gd name="connsiteY0" fmla="*/ 3316602 h 4367360"/>
              <a:gd name="connsiteX1" fmla="*/ 711782 w 5922976"/>
              <a:gd name="connsiteY1" fmla="*/ 2417490 h 4367360"/>
              <a:gd name="connsiteX2" fmla="*/ 140144 w 5922976"/>
              <a:gd name="connsiteY2" fmla="*/ 2600360 h 4367360"/>
              <a:gd name="connsiteX3" fmla="*/ 0 w 5922976"/>
              <a:gd name="connsiteY3" fmla="*/ 2966942 h 4367360"/>
              <a:gd name="connsiteX4" fmla="*/ 1822550 w 5922976"/>
              <a:gd name="connsiteY4" fmla="*/ 4367360 h 4367360"/>
              <a:gd name="connsiteX5" fmla="*/ 2215795 w 5922976"/>
              <a:gd name="connsiteY5" fmla="*/ 4351691 h 4367360"/>
              <a:gd name="connsiteX6" fmla="*/ 5197009 w 5922976"/>
              <a:gd name="connsiteY6" fmla="*/ 812787 h 4367360"/>
              <a:gd name="connsiteX7" fmla="*/ 5922976 w 5922976"/>
              <a:gd name="connsiteY7" fmla="*/ 0 h 4367360"/>
              <a:gd name="connsiteX8" fmla="*/ 1818540 w 5922976"/>
              <a:gd name="connsiteY8" fmla="*/ 3316602 h 4367360"/>
              <a:gd name="connsiteX0" fmla="*/ 1849871 w 5954307"/>
              <a:gd name="connsiteY0" fmla="*/ 3316602 h 4367360"/>
              <a:gd name="connsiteX1" fmla="*/ 743113 w 5954307"/>
              <a:gd name="connsiteY1" fmla="*/ 2417490 h 4367360"/>
              <a:gd name="connsiteX2" fmla="*/ 171475 w 5954307"/>
              <a:gd name="connsiteY2" fmla="*/ 2600360 h 4367360"/>
              <a:gd name="connsiteX3" fmla="*/ 0 w 5954307"/>
              <a:gd name="connsiteY3" fmla="*/ 2940138 h 4367360"/>
              <a:gd name="connsiteX4" fmla="*/ 1853881 w 5954307"/>
              <a:gd name="connsiteY4" fmla="*/ 4367360 h 4367360"/>
              <a:gd name="connsiteX5" fmla="*/ 2247126 w 5954307"/>
              <a:gd name="connsiteY5" fmla="*/ 4351691 h 4367360"/>
              <a:gd name="connsiteX6" fmla="*/ 5228340 w 5954307"/>
              <a:gd name="connsiteY6" fmla="*/ 812787 h 4367360"/>
              <a:gd name="connsiteX7" fmla="*/ 5954307 w 5954307"/>
              <a:gd name="connsiteY7" fmla="*/ 0 h 4367360"/>
              <a:gd name="connsiteX8" fmla="*/ 1849871 w 5954307"/>
              <a:gd name="connsiteY8" fmla="*/ 3316602 h 4367360"/>
              <a:gd name="connsiteX0" fmla="*/ 1903380 w 6007816"/>
              <a:gd name="connsiteY0" fmla="*/ 3316602 h 4367360"/>
              <a:gd name="connsiteX1" fmla="*/ 796622 w 6007816"/>
              <a:gd name="connsiteY1" fmla="*/ 2417490 h 4367360"/>
              <a:gd name="connsiteX2" fmla="*/ 224984 w 6007816"/>
              <a:gd name="connsiteY2" fmla="*/ 2600360 h 4367360"/>
              <a:gd name="connsiteX3" fmla="*/ 53509 w 6007816"/>
              <a:gd name="connsiteY3" fmla="*/ 2940138 h 4367360"/>
              <a:gd name="connsiteX4" fmla="*/ 1907390 w 6007816"/>
              <a:gd name="connsiteY4" fmla="*/ 4367360 h 4367360"/>
              <a:gd name="connsiteX5" fmla="*/ 2300635 w 6007816"/>
              <a:gd name="connsiteY5" fmla="*/ 4351691 h 4367360"/>
              <a:gd name="connsiteX6" fmla="*/ 5281849 w 6007816"/>
              <a:gd name="connsiteY6" fmla="*/ 812787 h 4367360"/>
              <a:gd name="connsiteX7" fmla="*/ 6007816 w 6007816"/>
              <a:gd name="connsiteY7" fmla="*/ 0 h 4367360"/>
              <a:gd name="connsiteX8" fmla="*/ 1903380 w 6007816"/>
              <a:gd name="connsiteY8" fmla="*/ 3316602 h 4367360"/>
              <a:gd name="connsiteX0" fmla="*/ 1903380 w 6007816"/>
              <a:gd name="connsiteY0" fmla="*/ 3316602 h 4367360"/>
              <a:gd name="connsiteX1" fmla="*/ 796622 w 6007816"/>
              <a:gd name="connsiteY1" fmla="*/ 2417490 h 4367360"/>
              <a:gd name="connsiteX2" fmla="*/ 224984 w 6007816"/>
              <a:gd name="connsiteY2" fmla="*/ 2555680 h 4367360"/>
              <a:gd name="connsiteX3" fmla="*/ 53509 w 6007816"/>
              <a:gd name="connsiteY3" fmla="*/ 2940138 h 4367360"/>
              <a:gd name="connsiteX4" fmla="*/ 1907390 w 6007816"/>
              <a:gd name="connsiteY4" fmla="*/ 4367360 h 4367360"/>
              <a:gd name="connsiteX5" fmla="*/ 2300635 w 6007816"/>
              <a:gd name="connsiteY5" fmla="*/ 4351691 h 4367360"/>
              <a:gd name="connsiteX6" fmla="*/ 5281849 w 6007816"/>
              <a:gd name="connsiteY6" fmla="*/ 812787 h 4367360"/>
              <a:gd name="connsiteX7" fmla="*/ 6007816 w 6007816"/>
              <a:gd name="connsiteY7" fmla="*/ 0 h 4367360"/>
              <a:gd name="connsiteX8" fmla="*/ 1903380 w 6007816"/>
              <a:gd name="connsiteY8" fmla="*/ 3316602 h 4367360"/>
              <a:gd name="connsiteX0" fmla="*/ 1903380 w 6007816"/>
              <a:gd name="connsiteY0" fmla="*/ 3316602 h 4367360"/>
              <a:gd name="connsiteX1" fmla="*/ 796622 w 6007816"/>
              <a:gd name="connsiteY1" fmla="*/ 2417490 h 4367360"/>
              <a:gd name="connsiteX2" fmla="*/ 224984 w 6007816"/>
              <a:gd name="connsiteY2" fmla="*/ 2555680 h 4367360"/>
              <a:gd name="connsiteX3" fmla="*/ 53509 w 6007816"/>
              <a:gd name="connsiteY3" fmla="*/ 2940138 h 4367360"/>
              <a:gd name="connsiteX4" fmla="*/ 1907390 w 6007816"/>
              <a:gd name="connsiteY4" fmla="*/ 4367360 h 4367360"/>
              <a:gd name="connsiteX5" fmla="*/ 2300635 w 6007816"/>
              <a:gd name="connsiteY5" fmla="*/ 4351691 h 4367360"/>
              <a:gd name="connsiteX6" fmla="*/ 5352343 w 6007816"/>
              <a:gd name="connsiteY6" fmla="*/ 964689 h 4367360"/>
              <a:gd name="connsiteX7" fmla="*/ 6007816 w 6007816"/>
              <a:gd name="connsiteY7" fmla="*/ 0 h 4367360"/>
              <a:gd name="connsiteX8" fmla="*/ 1903380 w 6007816"/>
              <a:gd name="connsiteY8" fmla="*/ 3316602 h 4367360"/>
              <a:gd name="connsiteX0" fmla="*/ 1903380 w 6007816"/>
              <a:gd name="connsiteY0" fmla="*/ 3316602 h 4367360"/>
              <a:gd name="connsiteX1" fmla="*/ 796622 w 6007816"/>
              <a:gd name="connsiteY1" fmla="*/ 2417490 h 4367360"/>
              <a:gd name="connsiteX2" fmla="*/ 224984 w 6007816"/>
              <a:gd name="connsiteY2" fmla="*/ 2555680 h 4367360"/>
              <a:gd name="connsiteX3" fmla="*/ 53509 w 6007816"/>
              <a:gd name="connsiteY3" fmla="*/ 2940138 h 4367360"/>
              <a:gd name="connsiteX4" fmla="*/ 1907390 w 6007816"/>
              <a:gd name="connsiteY4" fmla="*/ 4367360 h 4367360"/>
              <a:gd name="connsiteX5" fmla="*/ 2300635 w 6007816"/>
              <a:gd name="connsiteY5" fmla="*/ 4351691 h 4367360"/>
              <a:gd name="connsiteX6" fmla="*/ 5352343 w 6007816"/>
              <a:gd name="connsiteY6" fmla="*/ 964689 h 4367360"/>
              <a:gd name="connsiteX7" fmla="*/ 6007816 w 6007816"/>
              <a:gd name="connsiteY7" fmla="*/ 0 h 4367360"/>
              <a:gd name="connsiteX8" fmla="*/ 1903380 w 6007816"/>
              <a:gd name="connsiteY8" fmla="*/ 3316602 h 4367360"/>
              <a:gd name="connsiteX0" fmla="*/ 1903380 w 6007816"/>
              <a:gd name="connsiteY0" fmla="*/ 3316602 h 4367360"/>
              <a:gd name="connsiteX1" fmla="*/ 796622 w 6007816"/>
              <a:gd name="connsiteY1" fmla="*/ 2417490 h 4367360"/>
              <a:gd name="connsiteX2" fmla="*/ 224984 w 6007816"/>
              <a:gd name="connsiteY2" fmla="*/ 2555680 h 4367360"/>
              <a:gd name="connsiteX3" fmla="*/ 53509 w 6007816"/>
              <a:gd name="connsiteY3" fmla="*/ 2940138 h 4367360"/>
              <a:gd name="connsiteX4" fmla="*/ 1907390 w 6007816"/>
              <a:gd name="connsiteY4" fmla="*/ 4367360 h 4367360"/>
              <a:gd name="connsiteX5" fmla="*/ 2300635 w 6007816"/>
              <a:gd name="connsiteY5" fmla="*/ 4351691 h 4367360"/>
              <a:gd name="connsiteX6" fmla="*/ 5352343 w 6007816"/>
              <a:gd name="connsiteY6" fmla="*/ 964689 h 4367360"/>
              <a:gd name="connsiteX7" fmla="*/ 6007816 w 6007816"/>
              <a:gd name="connsiteY7" fmla="*/ 0 h 4367360"/>
              <a:gd name="connsiteX8" fmla="*/ 1903380 w 6007816"/>
              <a:gd name="connsiteY8" fmla="*/ 3316602 h 4367360"/>
              <a:gd name="connsiteX0" fmla="*/ 1903380 w 6344618"/>
              <a:gd name="connsiteY0" fmla="*/ 3745498 h 4796256"/>
              <a:gd name="connsiteX1" fmla="*/ 796622 w 6344618"/>
              <a:gd name="connsiteY1" fmla="*/ 2846386 h 4796256"/>
              <a:gd name="connsiteX2" fmla="*/ 224984 w 6344618"/>
              <a:gd name="connsiteY2" fmla="*/ 2984576 h 4796256"/>
              <a:gd name="connsiteX3" fmla="*/ 53509 w 6344618"/>
              <a:gd name="connsiteY3" fmla="*/ 3369034 h 4796256"/>
              <a:gd name="connsiteX4" fmla="*/ 1907390 w 6344618"/>
              <a:gd name="connsiteY4" fmla="*/ 4796256 h 4796256"/>
              <a:gd name="connsiteX5" fmla="*/ 2300635 w 6344618"/>
              <a:gd name="connsiteY5" fmla="*/ 4780587 h 4796256"/>
              <a:gd name="connsiteX6" fmla="*/ 5352343 w 6344618"/>
              <a:gd name="connsiteY6" fmla="*/ 1393585 h 4796256"/>
              <a:gd name="connsiteX7" fmla="*/ 6344618 w 6344618"/>
              <a:gd name="connsiteY7" fmla="*/ 0 h 4796256"/>
              <a:gd name="connsiteX8" fmla="*/ 1903380 w 6344618"/>
              <a:gd name="connsiteY8" fmla="*/ 3745498 h 4796256"/>
              <a:gd name="connsiteX0" fmla="*/ 1903380 w 6657586"/>
              <a:gd name="connsiteY0" fmla="*/ 3936210 h 4986968"/>
              <a:gd name="connsiteX1" fmla="*/ 796622 w 6657586"/>
              <a:gd name="connsiteY1" fmla="*/ 3037098 h 4986968"/>
              <a:gd name="connsiteX2" fmla="*/ 224984 w 6657586"/>
              <a:gd name="connsiteY2" fmla="*/ 3175288 h 4986968"/>
              <a:gd name="connsiteX3" fmla="*/ 53509 w 6657586"/>
              <a:gd name="connsiteY3" fmla="*/ 3559746 h 4986968"/>
              <a:gd name="connsiteX4" fmla="*/ 1907390 w 6657586"/>
              <a:gd name="connsiteY4" fmla="*/ 4986968 h 4986968"/>
              <a:gd name="connsiteX5" fmla="*/ 2300635 w 6657586"/>
              <a:gd name="connsiteY5" fmla="*/ 4971299 h 4986968"/>
              <a:gd name="connsiteX6" fmla="*/ 5352343 w 6657586"/>
              <a:gd name="connsiteY6" fmla="*/ 1584297 h 4986968"/>
              <a:gd name="connsiteX7" fmla="*/ 6185627 w 6657586"/>
              <a:gd name="connsiteY7" fmla="*/ 655512 h 4986968"/>
              <a:gd name="connsiteX8" fmla="*/ 6344618 w 6657586"/>
              <a:gd name="connsiteY8" fmla="*/ 190712 h 4986968"/>
              <a:gd name="connsiteX9" fmla="*/ 1903380 w 6657586"/>
              <a:gd name="connsiteY9" fmla="*/ 3936210 h 4986968"/>
              <a:gd name="connsiteX0" fmla="*/ 1903380 w 6657586"/>
              <a:gd name="connsiteY0" fmla="*/ 3936210 h 4986968"/>
              <a:gd name="connsiteX1" fmla="*/ 796622 w 6657586"/>
              <a:gd name="connsiteY1" fmla="*/ 3037098 h 4986968"/>
              <a:gd name="connsiteX2" fmla="*/ 224984 w 6657586"/>
              <a:gd name="connsiteY2" fmla="*/ 3175288 h 4986968"/>
              <a:gd name="connsiteX3" fmla="*/ 53509 w 6657586"/>
              <a:gd name="connsiteY3" fmla="*/ 3559746 h 4986968"/>
              <a:gd name="connsiteX4" fmla="*/ 1907390 w 6657586"/>
              <a:gd name="connsiteY4" fmla="*/ 4986968 h 4986968"/>
              <a:gd name="connsiteX5" fmla="*/ 2355462 w 6657586"/>
              <a:gd name="connsiteY5" fmla="*/ 4765786 h 4986968"/>
              <a:gd name="connsiteX6" fmla="*/ 5352343 w 6657586"/>
              <a:gd name="connsiteY6" fmla="*/ 1584297 h 4986968"/>
              <a:gd name="connsiteX7" fmla="*/ 6185627 w 6657586"/>
              <a:gd name="connsiteY7" fmla="*/ 655512 h 4986968"/>
              <a:gd name="connsiteX8" fmla="*/ 6344618 w 6657586"/>
              <a:gd name="connsiteY8" fmla="*/ 190712 h 4986968"/>
              <a:gd name="connsiteX9" fmla="*/ 1903380 w 6657586"/>
              <a:gd name="connsiteY9" fmla="*/ 3936210 h 4986968"/>
              <a:gd name="connsiteX0" fmla="*/ 1903380 w 6657586"/>
              <a:gd name="connsiteY0" fmla="*/ 3936210 h 4986968"/>
              <a:gd name="connsiteX1" fmla="*/ 796622 w 6657586"/>
              <a:gd name="connsiteY1" fmla="*/ 3037098 h 4986968"/>
              <a:gd name="connsiteX2" fmla="*/ 224984 w 6657586"/>
              <a:gd name="connsiteY2" fmla="*/ 3175288 h 4986968"/>
              <a:gd name="connsiteX3" fmla="*/ 53509 w 6657586"/>
              <a:gd name="connsiteY3" fmla="*/ 3559746 h 4986968"/>
              <a:gd name="connsiteX4" fmla="*/ 1907390 w 6657586"/>
              <a:gd name="connsiteY4" fmla="*/ 4986968 h 4986968"/>
              <a:gd name="connsiteX5" fmla="*/ 2465122 w 6657586"/>
              <a:gd name="connsiteY5" fmla="*/ 4774720 h 4986968"/>
              <a:gd name="connsiteX6" fmla="*/ 5352343 w 6657586"/>
              <a:gd name="connsiteY6" fmla="*/ 1584297 h 4986968"/>
              <a:gd name="connsiteX7" fmla="*/ 6185627 w 6657586"/>
              <a:gd name="connsiteY7" fmla="*/ 655512 h 4986968"/>
              <a:gd name="connsiteX8" fmla="*/ 6344618 w 6657586"/>
              <a:gd name="connsiteY8" fmla="*/ 190712 h 4986968"/>
              <a:gd name="connsiteX9" fmla="*/ 1903380 w 6657586"/>
              <a:gd name="connsiteY9" fmla="*/ 3936210 h 4986968"/>
              <a:gd name="connsiteX0" fmla="*/ 2024596 w 6778802"/>
              <a:gd name="connsiteY0" fmla="*/ 3936210 h 4986968"/>
              <a:gd name="connsiteX1" fmla="*/ 917838 w 6778802"/>
              <a:gd name="connsiteY1" fmla="*/ 3037098 h 4986968"/>
              <a:gd name="connsiteX2" fmla="*/ 25061 w 6778802"/>
              <a:gd name="connsiteY2" fmla="*/ 3193158 h 4986968"/>
              <a:gd name="connsiteX3" fmla="*/ 174725 w 6778802"/>
              <a:gd name="connsiteY3" fmla="*/ 3559746 h 4986968"/>
              <a:gd name="connsiteX4" fmla="*/ 2028606 w 6778802"/>
              <a:gd name="connsiteY4" fmla="*/ 4986968 h 4986968"/>
              <a:gd name="connsiteX5" fmla="*/ 2586338 w 6778802"/>
              <a:gd name="connsiteY5" fmla="*/ 4774720 h 4986968"/>
              <a:gd name="connsiteX6" fmla="*/ 5473559 w 6778802"/>
              <a:gd name="connsiteY6" fmla="*/ 1584297 h 4986968"/>
              <a:gd name="connsiteX7" fmla="*/ 6306843 w 6778802"/>
              <a:gd name="connsiteY7" fmla="*/ 655512 h 4986968"/>
              <a:gd name="connsiteX8" fmla="*/ 6465834 w 6778802"/>
              <a:gd name="connsiteY8" fmla="*/ 190712 h 4986968"/>
              <a:gd name="connsiteX9" fmla="*/ 2024596 w 6778802"/>
              <a:gd name="connsiteY9" fmla="*/ 3936210 h 4986968"/>
              <a:gd name="connsiteX0" fmla="*/ 2092667 w 6846873"/>
              <a:gd name="connsiteY0" fmla="*/ 3936210 h 4986968"/>
              <a:gd name="connsiteX1" fmla="*/ 985909 w 6846873"/>
              <a:gd name="connsiteY1" fmla="*/ 3037098 h 4986968"/>
              <a:gd name="connsiteX2" fmla="*/ 14807 w 6846873"/>
              <a:gd name="connsiteY2" fmla="*/ 3202093 h 4986968"/>
              <a:gd name="connsiteX3" fmla="*/ 242796 w 6846873"/>
              <a:gd name="connsiteY3" fmla="*/ 3559746 h 4986968"/>
              <a:gd name="connsiteX4" fmla="*/ 2096677 w 6846873"/>
              <a:gd name="connsiteY4" fmla="*/ 4986968 h 4986968"/>
              <a:gd name="connsiteX5" fmla="*/ 2654409 w 6846873"/>
              <a:gd name="connsiteY5" fmla="*/ 4774720 h 4986968"/>
              <a:gd name="connsiteX6" fmla="*/ 5541630 w 6846873"/>
              <a:gd name="connsiteY6" fmla="*/ 1584297 h 4986968"/>
              <a:gd name="connsiteX7" fmla="*/ 6374914 w 6846873"/>
              <a:gd name="connsiteY7" fmla="*/ 655512 h 4986968"/>
              <a:gd name="connsiteX8" fmla="*/ 6533905 w 6846873"/>
              <a:gd name="connsiteY8" fmla="*/ 190712 h 4986968"/>
              <a:gd name="connsiteX9" fmla="*/ 2092667 w 6846873"/>
              <a:gd name="connsiteY9" fmla="*/ 3936210 h 4986968"/>
              <a:gd name="connsiteX0" fmla="*/ 2092667 w 6955175"/>
              <a:gd name="connsiteY0" fmla="*/ 4037148 h 5087906"/>
              <a:gd name="connsiteX1" fmla="*/ 985909 w 6955175"/>
              <a:gd name="connsiteY1" fmla="*/ 3138036 h 5087906"/>
              <a:gd name="connsiteX2" fmla="*/ 14807 w 6955175"/>
              <a:gd name="connsiteY2" fmla="*/ 3303031 h 5087906"/>
              <a:gd name="connsiteX3" fmla="*/ 242796 w 6955175"/>
              <a:gd name="connsiteY3" fmla="*/ 3660684 h 5087906"/>
              <a:gd name="connsiteX4" fmla="*/ 2096677 w 6955175"/>
              <a:gd name="connsiteY4" fmla="*/ 5087906 h 5087906"/>
              <a:gd name="connsiteX5" fmla="*/ 2654409 w 6955175"/>
              <a:gd name="connsiteY5" fmla="*/ 4875658 h 5087906"/>
              <a:gd name="connsiteX6" fmla="*/ 5541630 w 6955175"/>
              <a:gd name="connsiteY6" fmla="*/ 1685235 h 5087906"/>
              <a:gd name="connsiteX7" fmla="*/ 6374914 w 6955175"/>
              <a:gd name="connsiteY7" fmla="*/ 756450 h 5087906"/>
              <a:gd name="connsiteX8" fmla="*/ 6753946 w 6955175"/>
              <a:gd name="connsiteY8" fmla="*/ 302298 h 5087906"/>
              <a:gd name="connsiteX9" fmla="*/ 6533905 w 6955175"/>
              <a:gd name="connsiteY9" fmla="*/ 291650 h 5087906"/>
              <a:gd name="connsiteX10" fmla="*/ 2092667 w 6955175"/>
              <a:gd name="connsiteY10" fmla="*/ 4037148 h 5087906"/>
              <a:gd name="connsiteX0" fmla="*/ 2092667 w 7014290"/>
              <a:gd name="connsiteY0" fmla="*/ 4034213 h 5084971"/>
              <a:gd name="connsiteX1" fmla="*/ 985909 w 7014290"/>
              <a:gd name="connsiteY1" fmla="*/ 3135101 h 5084971"/>
              <a:gd name="connsiteX2" fmla="*/ 14807 w 7014290"/>
              <a:gd name="connsiteY2" fmla="*/ 3300096 h 5084971"/>
              <a:gd name="connsiteX3" fmla="*/ 242796 w 7014290"/>
              <a:gd name="connsiteY3" fmla="*/ 3657749 h 5084971"/>
              <a:gd name="connsiteX4" fmla="*/ 2096677 w 7014290"/>
              <a:gd name="connsiteY4" fmla="*/ 5084971 h 5084971"/>
              <a:gd name="connsiteX5" fmla="*/ 2654409 w 7014290"/>
              <a:gd name="connsiteY5" fmla="*/ 4872723 h 5084971"/>
              <a:gd name="connsiteX6" fmla="*/ 5541630 w 7014290"/>
              <a:gd name="connsiteY6" fmla="*/ 1682300 h 5084971"/>
              <a:gd name="connsiteX7" fmla="*/ 6374914 w 7014290"/>
              <a:gd name="connsiteY7" fmla="*/ 753515 h 5084971"/>
              <a:gd name="connsiteX8" fmla="*/ 6891869 w 7014290"/>
              <a:gd name="connsiteY8" fmla="*/ 309852 h 5084971"/>
              <a:gd name="connsiteX9" fmla="*/ 6533905 w 7014290"/>
              <a:gd name="connsiteY9" fmla="*/ 288715 h 5084971"/>
              <a:gd name="connsiteX10" fmla="*/ 2092667 w 7014290"/>
              <a:gd name="connsiteY10" fmla="*/ 4034213 h 5084971"/>
              <a:gd name="connsiteX0" fmla="*/ 2092667 w 6948317"/>
              <a:gd name="connsiteY0" fmla="*/ 4012623 h 5063381"/>
              <a:gd name="connsiteX1" fmla="*/ 985909 w 6948317"/>
              <a:gd name="connsiteY1" fmla="*/ 3113511 h 5063381"/>
              <a:gd name="connsiteX2" fmla="*/ 14807 w 6948317"/>
              <a:gd name="connsiteY2" fmla="*/ 3278506 h 5063381"/>
              <a:gd name="connsiteX3" fmla="*/ 242796 w 6948317"/>
              <a:gd name="connsiteY3" fmla="*/ 3636159 h 5063381"/>
              <a:gd name="connsiteX4" fmla="*/ 2096677 w 6948317"/>
              <a:gd name="connsiteY4" fmla="*/ 5063381 h 5063381"/>
              <a:gd name="connsiteX5" fmla="*/ 2654409 w 6948317"/>
              <a:gd name="connsiteY5" fmla="*/ 4851133 h 5063381"/>
              <a:gd name="connsiteX6" fmla="*/ 5541630 w 6948317"/>
              <a:gd name="connsiteY6" fmla="*/ 1660710 h 5063381"/>
              <a:gd name="connsiteX7" fmla="*/ 6374914 w 6948317"/>
              <a:gd name="connsiteY7" fmla="*/ 731925 h 5063381"/>
              <a:gd name="connsiteX8" fmla="*/ 6735556 w 6948317"/>
              <a:gd name="connsiteY8" fmla="*/ 372176 h 5063381"/>
              <a:gd name="connsiteX9" fmla="*/ 6533905 w 6948317"/>
              <a:gd name="connsiteY9" fmla="*/ 267125 h 5063381"/>
              <a:gd name="connsiteX10" fmla="*/ 2092667 w 6948317"/>
              <a:gd name="connsiteY10" fmla="*/ 4012623 h 5063381"/>
              <a:gd name="connsiteX0" fmla="*/ 2092667 w 6755711"/>
              <a:gd name="connsiteY0" fmla="*/ 3824520 h 4875278"/>
              <a:gd name="connsiteX1" fmla="*/ 985909 w 6755711"/>
              <a:gd name="connsiteY1" fmla="*/ 2925408 h 4875278"/>
              <a:gd name="connsiteX2" fmla="*/ 14807 w 6755711"/>
              <a:gd name="connsiteY2" fmla="*/ 3090403 h 4875278"/>
              <a:gd name="connsiteX3" fmla="*/ 242796 w 6755711"/>
              <a:gd name="connsiteY3" fmla="*/ 3448056 h 4875278"/>
              <a:gd name="connsiteX4" fmla="*/ 2096677 w 6755711"/>
              <a:gd name="connsiteY4" fmla="*/ 4875278 h 4875278"/>
              <a:gd name="connsiteX5" fmla="*/ 2654409 w 6755711"/>
              <a:gd name="connsiteY5" fmla="*/ 4663030 h 4875278"/>
              <a:gd name="connsiteX6" fmla="*/ 5541630 w 6755711"/>
              <a:gd name="connsiteY6" fmla="*/ 1472607 h 4875278"/>
              <a:gd name="connsiteX7" fmla="*/ 6374914 w 6755711"/>
              <a:gd name="connsiteY7" fmla="*/ 543822 h 4875278"/>
              <a:gd name="connsiteX8" fmla="*/ 6735556 w 6755711"/>
              <a:gd name="connsiteY8" fmla="*/ 184073 h 4875278"/>
              <a:gd name="connsiteX9" fmla="*/ 6092553 w 6755711"/>
              <a:gd name="connsiteY9" fmla="*/ 351746 h 4875278"/>
              <a:gd name="connsiteX10" fmla="*/ 2092667 w 6755711"/>
              <a:gd name="connsiteY10" fmla="*/ 3824520 h 4875278"/>
              <a:gd name="connsiteX0" fmla="*/ 2092667 w 6755711"/>
              <a:gd name="connsiteY0" fmla="*/ 3824520 h 4875278"/>
              <a:gd name="connsiteX1" fmla="*/ 985909 w 6755711"/>
              <a:gd name="connsiteY1" fmla="*/ 2925408 h 4875278"/>
              <a:gd name="connsiteX2" fmla="*/ 14807 w 6755711"/>
              <a:gd name="connsiteY2" fmla="*/ 3090403 h 4875278"/>
              <a:gd name="connsiteX3" fmla="*/ 242796 w 6755711"/>
              <a:gd name="connsiteY3" fmla="*/ 3448056 h 4875278"/>
              <a:gd name="connsiteX4" fmla="*/ 2096677 w 6755711"/>
              <a:gd name="connsiteY4" fmla="*/ 4875278 h 4875278"/>
              <a:gd name="connsiteX5" fmla="*/ 2654409 w 6755711"/>
              <a:gd name="connsiteY5" fmla="*/ 4663030 h 4875278"/>
              <a:gd name="connsiteX6" fmla="*/ 5541630 w 6755711"/>
              <a:gd name="connsiteY6" fmla="*/ 1472607 h 4875278"/>
              <a:gd name="connsiteX7" fmla="*/ 6439277 w 6755711"/>
              <a:gd name="connsiteY7" fmla="*/ 575290 h 4875278"/>
              <a:gd name="connsiteX8" fmla="*/ 6735556 w 6755711"/>
              <a:gd name="connsiteY8" fmla="*/ 184073 h 4875278"/>
              <a:gd name="connsiteX9" fmla="*/ 6092553 w 6755711"/>
              <a:gd name="connsiteY9" fmla="*/ 351746 h 4875278"/>
              <a:gd name="connsiteX10" fmla="*/ 2092667 w 6755711"/>
              <a:gd name="connsiteY10" fmla="*/ 3824520 h 4875278"/>
              <a:gd name="connsiteX0" fmla="*/ 2092667 w 6745156"/>
              <a:gd name="connsiteY0" fmla="*/ 3858419 h 4909177"/>
              <a:gd name="connsiteX1" fmla="*/ 985909 w 6745156"/>
              <a:gd name="connsiteY1" fmla="*/ 2959307 h 4909177"/>
              <a:gd name="connsiteX2" fmla="*/ 14807 w 6745156"/>
              <a:gd name="connsiteY2" fmla="*/ 3124302 h 4909177"/>
              <a:gd name="connsiteX3" fmla="*/ 242796 w 6745156"/>
              <a:gd name="connsiteY3" fmla="*/ 3481955 h 4909177"/>
              <a:gd name="connsiteX4" fmla="*/ 2096677 w 6745156"/>
              <a:gd name="connsiteY4" fmla="*/ 4909177 h 4909177"/>
              <a:gd name="connsiteX5" fmla="*/ 2654409 w 6745156"/>
              <a:gd name="connsiteY5" fmla="*/ 4696929 h 4909177"/>
              <a:gd name="connsiteX6" fmla="*/ 5541630 w 6745156"/>
              <a:gd name="connsiteY6" fmla="*/ 1506506 h 4909177"/>
              <a:gd name="connsiteX7" fmla="*/ 6439277 w 6745156"/>
              <a:gd name="connsiteY7" fmla="*/ 609189 h 4909177"/>
              <a:gd name="connsiteX8" fmla="*/ 6735556 w 6745156"/>
              <a:gd name="connsiteY8" fmla="*/ 217972 h 4909177"/>
              <a:gd name="connsiteX9" fmla="*/ 6560854 w 6745156"/>
              <a:gd name="connsiteY9" fmla="*/ 71119 h 4909177"/>
              <a:gd name="connsiteX10" fmla="*/ 6092553 w 6745156"/>
              <a:gd name="connsiteY10" fmla="*/ 385645 h 4909177"/>
              <a:gd name="connsiteX11" fmla="*/ 2092667 w 6745156"/>
              <a:gd name="connsiteY11" fmla="*/ 3858419 h 4909177"/>
              <a:gd name="connsiteX0" fmla="*/ 2092667 w 6742289"/>
              <a:gd name="connsiteY0" fmla="*/ 3834803 h 4885561"/>
              <a:gd name="connsiteX1" fmla="*/ 985909 w 6742289"/>
              <a:gd name="connsiteY1" fmla="*/ 2935691 h 4885561"/>
              <a:gd name="connsiteX2" fmla="*/ 14807 w 6742289"/>
              <a:gd name="connsiteY2" fmla="*/ 3100686 h 4885561"/>
              <a:gd name="connsiteX3" fmla="*/ 242796 w 6742289"/>
              <a:gd name="connsiteY3" fmla="*/ 3458339 h 4885561"/>
              <a:gd name="connsiteX4" fmla="*/ 2096677 w 6742289"/>
              <a:gd name="connsiteY4" fmla="*/ 4885561 h 4885561"/>
              <a:gd name="connsiteX5" fmla="*/ 2654409 w 6742289"/>
              <a:gd name="connsiteY5" fmla="*/ 4673313 h 4885561"/>
              <a:gd name="connsiteX6" fmla="*/ 5541630 w 6742289"/>
              <a:gd name="connsiteY6" fmla="*/ 1482890 h 4885561"/>
              <a:gd name="connsiteX7" fmla="*/ 6439277 w 6742289"/>
              <a:gd name="connsiteY7" fmla="*/ 585573 h 4885561"/>
              <a:gd name="connsiteX8" fmla="*/ 6735556 w 6742289"/>
              <a:gd name="connsiteY8" fmla="*/ 194356 h 4885561"/>
              <a:gd name="connsiteX9" fmla="*/ 6496490 w 6742289"/>
              <a:gd name="connsiteY9" fmla="*/ 99950 h 4885561"/>
              <a:gd name="connsiteX10" fmla="*/ 6092553 w 6742289"/>
              <a:gd name="connsiteY10" fmla="*/ 362029 h 4885561"/>
              <a:gd name="connsiteX11" fmla="*/ 2092667 w 6742289"/>
              <a:gd name="connsiteY11" fmla="*/ 3834803 h 4885561"/>
              <a:gd name="connsiteX0" fmla="*/ 2161843 w 6811465"/>
              <a:gd name="connsiteY0" fmla="*/ 3834803 h 4885561"/>
              <a:gd name="connsiteX1" fmla="*/ 1055085 w 6811465"/>
              <a:gd name="connsiteY1" fmla="*/ 2935691 h 4885561"/>
              <a:gd name="connsiteX2" fmla="*/ 10425 w 6811465"/>
              <a:gd name="connsiteY2" fmla="*/ 3205581 h 4885561"/>
              <a:gd name="connsiteX3" fmla="*/ 311972 w 6811465"/>
              <a:gd name="connsiteY3" fmla="*/ 3458339 h 4885561"/>
              <a:gd name="connsiteX4" fmla="*/ 2165853 w 6811465"/>
              <a:gd name="connsiteY4" fmla="*/ 4885561 h 4885561"/>
              <a:gd name="connsiteX5" fmla="*/ 2723585 w 6811465"/>
              <a:gd name="connsiteY5" fmla="*/ 4673313 h 4885561"/>
              <a:gd name="connsiteX6" fmla="*/ 5610806 w 6811465"/>
              <a:gd name="connsiteY6" fmla="*/ 1482890 h 4885561"/>
              <a:gd name="connsiteX7" fmla="*/ 6508453 w 6811465"/>
              <a:gd name="connsiteY7" fmla="*/ 585573 h 4885561"/>
              <a:gd name="connsiteX8" fmla="*/ 6804732 w 6811465"/>
              <a:gd name="connsiteY8" fmla="*/ 194356 h 4885561"/>
              <a:gd name="connsiteX9" fmla="*/ 6565666 w 6811465"/>
              <a:gd name="connsiteY9" fmla="*/ 99950 h 4885561"/>
              <a:gd name="connsiteX10" fmla="*/ 6161729 w 6811465"/>
              <a:gd name="connsiteY10" fmla="*/ 362029 h 4885561"/>
              <a:gd name="connsiteX11" fmla="*/ 2161843 w 6811465"/>
              <a:gd name="connsiteY11" fmla="*/ 3834803 h 4885561"/>
              <a:gd name="connsiteX0" fmla="*/ 2173516 w 6823138"/>
              <a:gd name="connsiteY0" fmla="*/ 3834803 h 4885561"/>
              <a:gd name="connsiteX1" fmla="*/ 1066758 w 6823138"/>
              <a:gd name="connsiteY1" fmla="*/ 2935691 h 4885561"/>
              <a:gd name="connsiteX2" fmla="*/ 22098 w 6823138"/>
              <a:gd name="connsiteY2" fmla="*/ 3205581 h 4885561"/>
              <a:gd name="connsiteX3" fmla="*/ 323645 w 6823138"/>
              <a:gd name="connsiteY3" fmla="*/ 3458339 h 4885561"/>
              <a:gd name="connsiteX4" fmla="*/ 2177526 w 6823138"/>
              <a:gd name="connsiteY4" fmla="*/ 4885561 h 4885561"/>
              <a:gd name="connsiteX5" fmla="*/ 2735258 w 6823138"/>
              <a:gd name="connsiteY5" fmla="*/ 4673313 h 4885561"/>
              <a:gd name="connsiteX6" fmla="*/ 5622479 w 6823138"/>
              <a:gd name="connsiteY6" fmla="*/ 1482890 h 4885561"/>
              <a:gd name="connsiteX7" fmla="*/ 6520126 w 6823138"/>
              <a:gd name="connsiteY7" fmla="*/ 585573 h 4885561"/>
              <a:gd name="connsiteX8" fmla="*/ 6816405 w 6823138"/>
              <a:gd name="connsiteY8" fmla="*/ 194356 h 4885561"/>
              <a:gd name="connsiteX9" fmla="*/ 6577339 w 6823138"/>
              <a:gd name="connsiteY9" fmla="*/ 99950 h 4885561"/>
              <a:gd name="connsiteX10" fmla="*/ 6173402 w 6823138"/>
              <a:gd name="connsiteY10" fmla="*/ 362029 h 4885561"/>
              <a:gd name="connsiteX11" fmla="*/ 2173516 w 6823138"/>
              <a:gd name="connsiteY11" fmla="*/ 3834803 h 4885561"/>
              <a:gd name="connsiteX0" fmla="*/ 2237868 w 6887490"/>
              <a:gd name="connsiteY0" fmla="*/ 3834803 h 4885561"/>
              <a:gd name="connsiteX1" fmla="*/ 1131110 w 6887490"/>
              <a:gd name="connsiteY1" fmla="*/ 2935691 h 4885561"/>
              <a:gd name="connsiteX2" fmla="*/ 86450 w 6887490"/>
              <a:gd name="connsiteY2" fmla="*/ 3205581 h 4885561"/>
              <a:gd name="connsiteX3" fmla="*/ 94967 w 6887490"/>
              <a:gd name="connsiteY3" fmla="*/ 3330673 h 4885561"/>
              <a:gd name="connsiteX4" fmla="*/ 387997 w 6887490"/>
              <a:gd name="connsiteY4" fmla="*/ 3458339 h 4885561"/>
              <a:gd name="connsiteX5" fmla="*/ 2241878 w 6887490"/>
              <a:gd name="connsiteY5" fmla="*/ 4885561 h 4885561"/>
              <a:gd name="connsiteX6" fmla="*/ 2799610 w 6887490"/>
              <a:gd name="connsiteY6" fmla="*/ 4673313 h 4885561"/>
              <a:gd name="connsiteX7" fmla="*/ 5686831 w 6887490"/>
              <a:gd name="connsiteY7" fmla="*/ 1482890 h 4885561"/>
              <a:gd name="connsiteX8" fmla="*/ 6584478 w 6887490"/>
              <a:gd name="connsiteY8" fmla="*/ 585573 h 4885561"/>
              <a:gd name="connsiteX9" fmla="*/ 6880757 w 6887490"/>
              <a:gd name="connsiteY9" fmla="*/ 194356 h 4885561"/>
              <a:gd name="connsiteX10" fmla="*/ 6641691 w 6887490"/>
              <a:gd name="connsiteY10" fmla="*/ 99950 h 4885561"/>
              <a:gd name="connsiteX11" fmla="*/ 6237754 w 6887490"/>
              <a:gd name="connsiteY11" fmla="*/ 362029 h 4885561"/>
              <a:gd name="connsiteX12" fmla="*/ 2237868 w 6887490"/>
              <a:gd name="connsiteY12" fmla="*/ 3834803 h 4885561"/>
              <a:gd name="connsiteX0" fmla="*/ 2277594 w 6927216"/>
              <a:gd name="connsiteY0" fmla="*/ 3834803 h 4885561"/>
              <a:gd name="connsiteX1" fmla="*/ 1170836 w 6927216"/>
              <a:gd name="connsiteY1" fmla="*/ 2935691 h 4885561"/>
              <a:gd name="connsiteX2" fmla="*/ 126176 w 6927216"/>
              <a:gd name="connsiteY2" fmla="*/ 3205581 h 4885561"/>
              <a:gd name="connsiteX3" fmla="*/ 42746 w 6927216"/>
              <a:gd name="connsiteY3" fmla="*/ 3362144 h 4885561"/>
              <a:gd name="connsiteX4" fmla="*/ 427723 w 6927216"/>
              <a:gd name="connsiteY4" fmla="*/ 3458339 h 4885561"/>
              <a:gd name="connsiteX5" fmla="*/ 2281604 w 6927216"/>
              <a:gd name="connsiteY5" fmla="*/ 4885561 h 4885561"/>
              <a:gd name="connsiteX6" fmla="*/ 2839336 w 6927216"/>
              <a:gd name="connsiteY6" fmla="*/ 4673313 h 4885561"/>
              <a:gd name="connsiteX7" fmla="*/ 5726557 w 6927216"/>
              <a:gd name="connsiteY7" fmla="*/ 1482890 h 4885561"/>
              <a:gd name="connsiteX8" fmla="*/ 6624204 w 6927216"/>
              <a:gd name="connsiteY8" fmla="*/ 585573 h 4885561"/>
              <a:gd name="connsiteX9" fmla="*/ 6920483 w 6927216"/>
              <a:gd name="connsiteY9" fmla="*/ 194356 h 4885561"/>
              <a:gd name="connsiteX10" fmla="*/ 6681417 w 6927216"/>
              <a:gd name="connsiteY10" fmla="*/ 99950 h 4885561"/>
              <a:gd name="connsiteX11" fmla="*/ 6277480 w 6927216"/>
              <a:gd name="connsiteY11" fmla="*/ 362029 h 4885561"/>
              <a:gd name="connsiteX12" fmla="*/ 2277594 w 6927216"/>
              <a:gd name="connsiteY12" fmla="*/ 3834803 h 4885561"/>
              <a:gd name="connsiteX0" fmla="*/ 2329521 w 6979143"/>
              <a:gd name="connsiteY0" fmla="*/ 3834803 h 4885561"/>
              <a:gd name="connsiteX1" fmla="*/ 1222763 w 6979143"/>
              <a:gd name="connsiteY1" fmla="*/ 2935691 h 4885561"/>
              <a:gd name="connsiteX2" fmla="*/ 178103 w 6979143"/>
              <a:gd name="connsiteY2" fmla="*/ 3205581 h 4885561"/>
              <a:gd name="connsiteX3" fmla="*/ 21112 w 6979143"/>
              <a:gd name="connsiteY3" fmla="*/ 3372633 h 4885561"/>
              <a:gd name="connsiteX4" fmla="*/ 479650 w 6979143"/>
              <a:gd name="connsiteY4" fmla="*/ 3458339 h 4885561"/>
              <a:gd name="connsiteX5" fmla="*/ 2333531 w 6979143"/>
              <a:gd name="connsiteY5" fmla="*/ 4885561 h 4885561"/>
              <a:gd name="connsiteX6" fmla="*/ 2891263 w 6979143"/>
              <a:gd name="connsiteY6" fmla="*/ 4673313 h 4885561"/>
              <a:gd name="connsiteX7" fmla="*/ 5778484 w 6979143"/>
              <a:gd name="connsiteY7" fmla="*/ 1482890 h 4885561"/>
              <a:gd name="connsiteX8" fmla="*/ 6676131 w 6979143"/>
              <a:gd name="connsiteY8" fmla="*/ 585573 h 4885561"/>
              <a:gd name="connsiteX9" fmla="*/ 6972410 w 6979143"/>
              <a:gd name="connsiteY9" fmla="*/ 194356 h 4885561"/>
              <a:gd name="connsiteX10" fmla="*/ 6733344 w 6979143"/>
              <a:gd name="connsiteY10" fmla="*/ 99950 h 4885561"/>
              <a:gd name="connsiteX11" fmla="*/ 6329407 w 6979143"/>
              <a:gd name="connsiteY11" fmla="*/ 362029 h 4885561"/>
              <a:gd name="connsiteX12" fmla="*/ 2329521 w 6979143"/>
              <a:gd name="connsiteY12" fmla="*/ 3834803 h 48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79143" h="4885561">
                <a:moveTo>
                  <a:pt x="2329521" y="3834803"/>
                </a:moveTo>
                <a:lnTo>
                  <a:pt x="1222763" y="2935691"/>
                </a:lnTo>
                <a:cubicBezTo>
                  <a:pt x="807682" y="2800072"/>
                  <a:pt x="342540" y="3144624"/>
                  <a:pt x="178103" y="3205581"/>
                </a:cubicBezTo>
                <a:cubicBezTo>
                  <a:pt x="5412" y="3271411"/>
                  <a:pt x="-29146" y="3330507"/>
                  <a:pt x="21112" y="3372633"/>
                </a:cubicBezTo>
                <a:cubicBezTo>
                  <a:pt x="71370" y="3414759"/>
                  <a:pt x="121832" y="3199191"/>
                  <a:pt x="479650" y="3458339"/>
                </a:cubicBezTo>
                <a:lnTo>
                  <a:pt x="2333531" y="4885561"/>
                </a:lnTo>
                <a:lnTo>
                  <a:pt x="2891263" y="4673313"/>
                </a:lnTo>
                <a:cubicBezTo>
                  <a:pt x="3642189" y="3431132"/>
                  <a:pt x="4784746" y="2662525"/>
                  <a:pt x="5778484" y="1482890"/>
                </a:cubicBezTo>
                <a:cubicBezTo>
                  <a:pt x="6425983" y="763592"/>
                  <a:pt x="6510752" y="817837"/>
                  <a:pt x="6676131" y="585573"/>
                </a:cubicBezTo>
                <a:cubicBezTo>
                  <a:pt x="6878184" y="355084"/>
                  <a:pt x="6945912" y="271823"/>
                  <a:pt x="6972410" y="194356"/>
                </a:cubicBezTo>
                <a:cubicBezTo>
                  <a:pt x="7015660" y="99433"/>
                  <a:pt x="6840511" y="72004"/>
                  <a:pt x="6733344" y="99950"/>
                </a:cubicBezTo>
                <a:cubicBezTo>
                  <a:pt x="6626177" y="127896"/>
                  <a:pt x="7097092" y="-274432"/>
                  <a:pt x="6329407" y="362029"/>
                </a:cubicBezTo>
                <a:lnTo>
                  <a:pt x="2329521" y="3834803"/>
                </a:lnTo>
                <a:close/>
              </a:path>
            </a:pathLst>
          </a:custGeom>
          <a:solidFill>
            <a:schemeClr val="bg2"/>
          </a:solidFill>
          <a:ln>
            <a:solidFill>
              <a:srgbClr val="00386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endParaRPr lang="en-US">
              <a:solidFill>
                <a:srgbClr val="B20738"/>
              </a:solidFill>
            </a:endParaRPr>
          </a:p>
        </p:txBody>
      </p:sp>
      <p:sp>
        <p:nvSpPr>
          <p:cNvPr id="7" name="Callout: Line with Border and Accent Bar 6">
            <a:extLst>
              <a:ext uri="{FF2B5EF4-FFF2-40B4-BE49-F238E27FC236}">
                <a16:creationId xmlns="" xmlns:a16="http://schemas.microsoft.com/office/drawing/2014/main" id="{FC30BDC2-681F-4EFE-8734-DECD83AA7D28}"/>
              </a:ext>
            </a:extLst>
          </p:cNvPr>
          <p:cNvSpPr/>
          <p:nvPr/>
        </p:nvSpPr>
        <p:spPr>
          <a:xfrm>
            <a:off x="7498080" y="3383280"/>
            <a:ext cx="4259827" cy="1336370"/>
          </a:xfrm>
          <a:prstGeom prst="accentBorderCallout1">
            <a:avLst>
              <a:gd name="adj1" fmla="val 48478"/>
              <a:gd name="adj2" fmla="val -204"/>
              <a:gd name="adj3" fmla="val 83169"/>
              <a:gd name="adj4" fmla="val -40168"/>
            </a:avLst>
          </a:prstGeom>
          <a:solidFill>
            <a:schemeClr val="bg2"/>
          </a:solidFill>
          <a:ln>
            <a:solidFill>
              <a:srgbClr val="00386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solidFill>
                  <a:srgbClr val="DDDDDA">
                    <a:lumMod val="75000"/>
                  </a:srgbClr>
                </a:solidFill>
                <a:effectLst>
                  <a:outerShdw blurRad="38100" dist="38100" dir="2700000" algn="tl">
                    <a:srgbClr val="000000">
                      <a:alpha val="43137"/>
                    </a:srgbClr>
                  </a:outerShdw>
                </a:effectLst>
              </a:rPr>
              <a:t>Be poised to provide support for a second funding attempt at </a:t>
            </a:r>
            <a:r>
              <a:rPr lang="en-US" sz="2000" dirty="0" err="1">
                <a:solidFill>
                  <a:srgbClr val="DDDDDA">
                    <a:lumMod val="75000"/>
                  </a:srgbClr>
                </a:solidFill>
                <a:effectLst>
                  <a:outerShdw blurRad="38100" dist="38100" dir="2700000" algn="tl">
                    <a:srgbClr val="000000">
                      <a:alpha val="43137"/>
                    </a:srgbClr>
                  </a:outerShdw>
                </a:effectLst>
              </a:rPr>
              <a:t>NXG</a:t>
            </a:r>
            <a:r>
              <a:rPr lang="en-US" sz="2000" dirty="0">
                <a:solidFill>
                  <a:srgbClr val="DDDDDA">
                    <a:lumMod val="75000"/>
                  </a:srgbClr>
                </a:solidFill>
                <a:effectLst>
                  <a:outerShdw blurRad="38100" dist="38100" dir="2700000" algn="tl">
                    <a:srgbClr val="000000">
                      <a:alpha val="43137"/>
                    </a:srgbClr>
                  </a:outerShdw>
                </a:effectLst>
              </a:rPr>
              <a:t>-Hydro</a:t>
            </a:r>
          </a:p>
        </p:txBody>
      </p:sp>
      <p:sp>
        <p:nvSpPr>
          <p:cNvPr id="9" name="TextBox 8">
            <a:extLst>
              <a:ext uri="{FF2B5EF4-FFF2-40B4-BE49-F238E27FC236}">
                <a16:creationId xmlns="" xmlns:a16="http://schemas.microsoft.com/office/drawing/2014/main" id="{20C7EB6E-2571-48FA-AC01-E8857B00591C}"/>
              </a:ext>
            </a:extLst>
          </p:cNvPr>
          <p:cNvSpPr txBox="1"/>
          <p:nvPr/>
        </p:nvSpPr>
        <p:spPr>
          <a:xfrm>
            <a:off x="7498080" y="5279136"/>
            <a:ext cx="4355592" cy="461665"/>
          </a:xfrm>
          <a:prstGeom prst="rect">
            <a:avLst/>
          </a:prstGeom>
          <a:solidFill>
            <a:schemeClr val="bg2"/>
          </a:solidFill>
          <a:ln w="12700">
            <a:solidFill>
              <a:srgbClr val="003865"/>
            </a:solidFill>
          </a:ln>
        </p:spPr>
        <p:txBody>
          <a:bodyPr wrap="square" rtlCol="0">
            <a:spAutoFit/>
          </a:bodyPr>
          <a:lstStyle/>
          <a:p>
            <a:r>
              <a:rPr lang="en-US" sz="2400" dirty="0">
                <a:solidFill>
                  <a:srgbClr val="DDDDDA">
                    <a:lumMod val="50000"/>
                  </a:srgbClr>
                </a:solidFill>
              </a:rPr>
              <a:t>Topics for future presentations</a:t>
            </a:r>
          </a:p>
        </p:txBody>
      </p:sp>
      <p:sp>
        <p:nvSpPr>
          <p:cNvPr id="13" name="Arrow: Curved Left 12">
            <a:extLst>
              <a:ext uri="{FF2B5EF4-FFF2-40B4-BE49-F238E27FC236}">
                <a16:creationId xmlns="" xmlns:a16="http://schemas.microsoft.com/office/drawing/2014/main" id="{7586F603-B05C-48BB-99EE-62935C805C46}"/>
              </a:ext>
            </a:extLst>
          </p:cNvPr>
          <p:cNvSpPr/>
          <p:nvPr/>
        </p:nvSpPr>
        <p:spPr>
          <a:xfrm rot="11063809" flipH="1">
            <a:off x="6054939" y="2875325"/>
            <a:ext cx="2271881" cy="2627426"/>
          </a:xfrm>
          <a:prstGeom prst="curvedLeftArrow">
            <a:avLst>
              <a:gd name="adj1" fmla="val 20933"/>
              <a:gd name="adj2" fmla="val 57825"/>
              <a:gd name="adj3" fmla="val 29667"/>
            </a:avLst>
          </a:prstGeom>
          <a:solidFill>
            <a:srgbClr val="CE4E5A"/>
          </a:solidFill>
          <a:ln w="19050">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865"/>
              </a:solidFill>
            </a:endParaRPr>
          </a:p>
        </p:txBody>
      </p:sp>
    </p:spTree>
    <p:extLst>
      <p:ext uri="{BB962C8B-B14F-4D97-AF65-F5344CB8AC3E}">
        <p14:creationId xmlns:p14="http://schemas.microsoft.com/office/powerpoint/2010/main" val="22003072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0"/>
          </a:xfrm>
        </p:spPr>
        <p:txBody>
          <a:bodyPr>
            <a:normAutofit/>
          </a:bodyPr>
          <a:lstStyle/>
          <a:p>
            <a:r>
              <a:rPr lang="en-US" sz="11500" b="1" dirty="0">
                <a:effectLst>
                  <a:outerShdw blurRad="38100" dist="38100" dir="2700000" algn="tl">
                    <a:srgbClr val="000000">
                      <a:alpha val="43137"/>
                    </a:srgbClr>
                  </a:outerShdw>
                </a:effectLst>
              </a:rPr>
              <a:t>Me</a:t>
            </a:r>
          </a:p>
        </p:txBody>
      </p:sp>
    </p:spTree>
    <p:extLst>
      <p:ext uri="{BB962C8B-B14F-4D97-AF65-F5344CB8AC3E}">
        <p14:creationId xmlns:p14="http://schemas.microsoft.com/office/powerpoint/2010/main" val="2632263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9" name="Content Placeholder 2"/>
          <p:cNvSpPr txBox="1">
            <a:spLocks/>
          </p:cNvSpPr>
          <p:nvPr/>
        </p:nvSpPr>
        <p:spPr>
          <a:xfrm>
            <a:off x="7396377" y="4895832"/>
            <a:ext cx="4795623" cy="1266843"/>
          </a:xfrm>
          <a:prstGeom prst="rect">
            <a:avLst/>
          </a:prstGeom>
        </p:spPr>
        <p:txBody>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Clr>
                <a:srgbClr val="003865"/>
              </a:buClr>
              <a:buFont typeface="Arial" panose="020B0604020202020204" pitchFamily="34" charset="0"/>
              <a:buNone/>
            </a:pPr>
            <a:r>
              <a:rPr lang="en-US" sz="3600" spc="150" dirty="0">
                <a:solidFill>
                  <a:srgbClr val="003865"/>
                </a:solidFill>
                <a:effectLst>
                  <a:outerShdw blurRad="38100" dist="38100" dir="2700000" algn="tl">
                    <a:srgbClr val="000000">
                      <a:alpha val="43137"/>
                    </a:srgbClr>
                  </a:outerShdw>
                </a:effectLst>
                <a:latin typeface="Arial Narrow" panose="020B0606020202030204" pitchFamily="34" charset="0"/>
              </a:rPr>
              <a:t>Before DEMs, Let’s Talk About Me…</a:t>
            </a:r>
          </a:p>
        </p:txBody>
      </p:sp>
      <p:sp>
        <p:nvSpPr>
          <p:cNvPr id="7" name="Date Placeholder 6"/>
          <p:cNvSpPr>
            <a:spLocks noGrp="1"/>
          </p:cNvSpPr>
          <p:nvPr>
            <p:ph type="dt" sz="half" idx="10"/>
          </p:nvPr>
        </p:nvSpPr>
        <p:spPr/>
        <p:txBody>
          <a:bodyPr/>
          <a:lstStyle/>
          <a:p>
            <a:r>
              <a:rPr lang="en-US" dirty="0">
                <a:solidFill>
                  <a:srgbClr val="000000"/>
                </a:solidFill>
              </a:rPr>
              <a:t>12/6/2017</a:t>
            </a:r>
          </a:p>
        </p:txBody>
      </p:sp>
      <p:sp>
        <p:nvSpPr>
          <p:cNvPr id="10" name="Footer Placeholder 9"/>
          <p:cNvSpPr>
            <a:spLocks noGrp="1"/>
          </p:cNvSpPr>
          <p:nvPr>
            <p:ph type="ftr" sz="quarter" idx="3"/>
          </p:nvPr>
        </p:nvSpPr>
        <p:spPr/>
        <p:txBody>
          <a:bodyPr/>
          <a:lstStyle/>
          <a:p>
            <a:r>
              <a:rPr lang="en-US" dirty="0">
                <a:solidFill>
                  <a:srgbClr val="000000"/>
                </a:solidFill>
              </a:rPr>
              <a:t>MN.IT Services @ DNR | MN DNR Geospatial Water Resources Team</a:t>
            </a:r>
          </a:p>
        </p:txBody>
      </p:sp>
      <p:sp>
        <p:nvSpPr>
          <p:cNvPr id="11" name="Slide Number Placeholder 10"/>
          <p:cNvSpPr>
            <a:spLocks noGrp="1"/>
          </p:cNvSpPr>
          <p:nvPr>
            <p:ph type="sldNum" sz="quarter" idx="12"/>
          </p:nvPr>
        </p:nvSpPr>
        <p:spPr/>
        <p:txBody>
          <a:bodyPr/>
          <a:lstStyle/>
          <a:p>
            <a:fld id="{48F63A3B-78C7-47BE-AE5E-E10140E04643}" type="slidenum">
              <a:rPr lang="en-US" smtClean="0">
                <a:solidFill>
                  <a:srgbClr val="000000"/>
                </a:solidFill>
              </a:rPr>
              <a:pPr/>
              <a:t>47</a:t>
            </a:fld>
            <a:endParaRPr lang="en-US" dirty="0">
              <a:solidFill>
                <a:srgbClr val="000000"/>
              </a:solidFill>
            </a:endParaRPr>
          </a:p>
        </p:txBody>
      </p:sp>
    </p:spTree>
    <p:extLst>
      <p:ext uri="{BB962C8B-B14F-4D97-AF65-F5344CB8AC3E}">
        <p14:creationId xmlns:p14="http://schemas.microsoft.com/office/powerpoint/2010/main" val="24880302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85000"/>
            </a:schemeClr>
          </a:solidFill>
        </p:spPr>
        <p:txBody>
          <a:bodyPr/>
          <a:lstStyle/>
          <a:p>
            <a:r>
              <a:rPr lang="en-US">
                <a:solidFill>
                  <a:srgbClr val="003865"/>
                </a:solidFill>
              </a:rPr>
              <a:t>Sean Vaughn - Background</a:t>
            </a:r>
            <a:endParaRPr lang="en-US" dirty="0">
              <a:solidFill>
                <a:srgbClr val="003865"/>
              </a:solidFill>
            </a:endParaRPr>
          </a:p>
        </p:txBody>
      </p:sp>
      <p:sp>
        <p:nvSpPr>
          <p:cNvPr id="7" name="Date Placeholder 6"/>
          <p:cNvSpPr>
            <a:spLocks noGrp="1"/>
          </p:cNvSpPr>
          <p:nvPr>
            <p:ph type="dt" sz="half" idx="10"/>
          </p:nvPr>
        </p:nvSpPr>
        <p:spPr/>
        <p:txBody>
          <a:bodyPr/>
          <a:lstStyle/>
          <a:p>
            <a:r>
              <a:rPr lang="en-US">
                <a:solidFill>
                  <a:srgbClr val="000000"/>
                </a:solidFill>
              </a:rPr>
              <a:t>12/6/2017</a:t>
            </a:r>
            <a:endParaRPr lang="en-US" dirty="0">
              <a:solidFill>
                <a:srgbClr val="000000"/>
              </a:solidFill>
            </a:endParaRPr>
          </a:p>
        </p:txBody>
      </p:sp>
      <p:sp>
        <p:nvSpPr>
          <p:cNvPr id="10" name="Footer Placeholder 9"/>
          <p:cNvSpPr>
            <a:spLocks noGrp="1"/>
          </p:cNvSpPr>
          <p:nvPr>
            <p:ph type="ftr" sz="quarter" idx="3"/>
          </p:nvPr>
        </p:nvSpPr>
        <p:spPr/>
        <p:txBody>
          <a:bodyPr/>
          <a:lstStyle/>
          <a:p>
            <a:r>
              <a:rPr lang="en-US">
                <a:solidFill>
                  <a:srgbClr val="000000"/>
                </a:solidFill>
              </a:rPr>
              <a:t>MN.IT Services @ DNR | MN DNR Geospatial Water Resources Team</a:t>
            </a:r>
            <a:endParaRPr lang="en-US" dirty="0">
              <a:solidFill>
                <a:srgbClr val="000000"/>
              </a:solidFill>
            </a:endParaRPr>
          </a:p>
        </p:txBody>
      </p:sp>
      <p:sp>
        <p:nvSpPr>
          <p:cNvPr id="11" name="Slide Number Placeholder 10"/>
          <p:cNvSpPr>
            <a:spLocks noGrp="1"/>
          </p:cNvSpPr>
          <p:nvPr>
            <p:ph type="sldNum" sz="quarter" idx="12"/>
          </p:nvPr>
        </p:nvSpPr>
        <p:spPr/>
        <p:txBody>
          <a:bodyPr/>
          <a:lstStyle/>
          <a:p>
            <a:fld id="{48F63A3B-78C7-47BE-AE5E-E10140E04643}" type="slidenum">
              <a:rPr lang="en-US" smtClean="0">
                <a:solidFill>
                  <a:srgbClr val="000000"/>
                </a:solidFill>
              </a:rPr>
              <a:pPr/>
              <a:t>48</a:t>
            </a:fld>
            <a:endParaRPr lang="en-US" dirty="0">
              <a:solidFill>
                <a:srgbClr val="000000"/>
              </a:solidFill>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5820" b="15869"/>
          <a:stretch/>
        </p:blipFill>
        <p:spPr>
          <a:xfrm>
            <a:off x="1343025" y="1390651"/>
            <a:ext cx="10010775" cy="4933950"/>
          </a:xfrm>
          <a:prstGeom prst="rect">
            <a:avLst/>
          </a:prstGeom>
        </p:spPr>
      </p:pic>
      <p:sp>
        <p:nvSpPr>
          <p:cNvPr id="13" name="Content Placeholder 2"/>
          <p:cNvSpPr txBox="1">
            <a:spLocks/>
          </p:cNvSpPr>
          <p:nvPr/>
        </p:nvSpPr>
        <p:spPr bwMode="auto">
          <a:xfrm>
            <a:off x="1862811" y="1486325"/>
            <a:ext cx="8814714" cy="4870023"/>
          </a:xfrm>
          <a:prstGeom prst="rect">
            <a:avLst/>
          </a:prstGeom>
          <a:effectLst>
            <a:outerShdw blurRad="50800" dist="38100" dir="2700000" algn="tl" rotWithShape="0">
              <a:schemeClr val="tx1">
                <a:lumMod val="90000"/>
                <a:lumOff val="10000"/>
                <a:alpha val="40000"/>
              </a:schemeClr>
            </a:outerShdw>
          </a:effectLst>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3865"/>
              </a:buClr>
              <a:buFont typeface="Wingdings" panose="05000000000000000000" pitchFamily="2" charset="2"/>
              <a:buChar char="§"/>
            </a:pPr>
            <a:r>
              <a:rPr lang="en-US" sz="2000" b="1" spc="60" dirty="0">
                <a:solidFill>
                  <a:srgbClr val="FFFFCC"/>
                </a:solidFill>
                <a:effectLst>
                  <a:outerShdw blurRad="38100" dist="76200" dir="2700000" algn="tl">
                    <a:srgbClr val="000000">
                      <a:alpha val="43000"/>
                    </a:srgbClr>
                  </a:outerShdw>
                </a:effectLst>
              </a:rPr>
              <a:t>30+ Years </a:t>
            </a:r>
            <a:r>
              <a:rPr lang="en-US" sz="2000" spc="60" dirty="0">
                <a:solidFill>
                  <a:srgbClr val="FFFFFF"/>
                </a:solidFill>
                <a:effectLst>
                  <a:outerShdw blurRad="38100" dist="38100" dir="2700000" algn="tl">
                    <a:srgbClr val="000000">
                      <a:alpha val="43000"/>
                    </a:srgbClr>
                  </a:outerShdw>
                </a:effectLst>
              </a:rPr>
              <a:t>of Looking Down from Above, </a:t>
            </a:r>
            <a:r>
              <a:rPr lang="en-US" sz="2000" b="1" spc="60" dirty="0">
                <a:solidFill>
                  <a:srgbClr val="FFFFCC"/>
                </a:solidFill>
                <a:effectLst>
                  <a:outerShdw blurRad="38100" dist="38100" dir="2700000" algn="tl">
                    <a:srgbClr val="000000">
                      <a:alpha val="43000"/>
                    </a:srgbClr>
                  </a:outerShdw>
                </a:effectLst>
              </a:rPr>
              <a:t>27+ Years with DNR</a:t>
            </a:r>
            <a:endParaRPr lang="en-US" sz="2000" spc="60" dirty="0">
              <a:solidFill>
                <a:srgbClr val="FFFFFF"/>
              </a:solidFill>
              <a:effectLst>
                <a:outerShdw blurRad="38100" dist="38100" dir="2700000" algn="tl">
                  <a:srgbClr val="000000">
                    <a:alpha val="43000"/>
                  </a:srgbClr>
                </a:outerShdw>
              </a:effectLst>
            </a:endParaRPr>
          </a:p>
          <a:p>
            <a:pPr lvl="1">
              <a:buClr>
                <a:srgbClr val="003865"/>
              </a:buClr>
            </a:pPr>
            <a:r>
              <a:rPr lang="en-US" sz="1800" spc="60" dirty="0">
                <a:solidFill>
                  <a:srgbClr val="FFFFFF"/>
                </a:solidFill>
                <a:effectLst>
                  <a:outerShdw blurRad="38100" dist="38100" dir="2700000" algn="tl">
                    <a:srgbClr val="000000">
                      <a:alpha val="43000"/>
                    </a:srgbClr>
                  </a:outerShdw>
                </a:effectLst>
              </a:rPr>
              <a:t>Determining where water flows on the landscape</a:t>
            </a:r>
          </a:p>
          <a:p>
            <a:pPr>
              <a:buClr>
                <a:srgbClr val="003865"/>
              </a:buClr>
            </a:pPr>
            <a:r>
              <a:rPr lang="en-US" sz="2000" spc="60" dirty="0">
                <a:solidFill>
                  <a:srgbClr val="FFFFFF"/>
                </a:solidFill>
                <a:effectLst>
                  <a:outerShdw blurRad="38100" dist="38100" dir="2700000" algn="tl">
                    <a:srgbClr val="000000">
                      <a:alpha val="43000"/>
                    </a:srgbClr>
                  </a:outerShdw>
                </a:effectLst>
              </a:rPr>
              <a:t>Map Making for DNR Since 1990 </a:t>
            </a:r>
            <a:r>
              <a:rPr lang="en-US" sz="2000" b="1" spc="60" dirty="0">
                <a:solidFill>
                  <a:srgbClr val="FFFFFF"/>
                </a:solidFill>
                <a:effectLst>
                  <a:outerShdw blurRad="38100" dist="38100" dir="2700000" algn="tl">
                    <a:srgbClr val="000000">
                      <a:alpha val="43000"/>
                    </a:srgbClr>
                  </a:outerShdw>
                </a:effectLst>
              </a:rPr>
              <a:t>| </a:t>
            </a:r>
            <a:r>
              <a:rPr lang="en-US" sz="2000" b="1" spc="60" dirty="0">
                <a:solidFill>
                  <a:srgbClr val="FFFFCC"/>
                </a:solidFill>
                <a:effectLst>
                  <a:outerShdw blurRad="38100" dist="38100" dir="2700000" algn="tl">
                    <a:srgbClr val="000000">
                      <a:alpha val="43000"/>
                    </a:srgbClr>
                  </a:outerShdw>
                </a:effectLst>
              </a:rPr>
              <a:t>GIS Since 1994</a:t>
            </a:r>
          </a:p>
          <a:p>
            <a:pPr lvl="1">
              <a:buClr>
                <a:srgbClr val="003865"/>
              </a:buClr>
            </a:pPr>
            <a:r>
              <a:rPr lang="en-US" sz="1800" spc="60" dirty="0">
                <a:solidFill>
                  <a:srgbClr val="FFFFFF"/>
                </a:solidFill>
                <a:effectLst>
                  <a:outerShdw blurRad="38100" dist="38100" dir="2700000" algn="tl">
                    <a:srgbClr val="000000">
                      <a:alpha val="43000"/>
                    </a:srgbClr>
                  </a:outerShdw>
                </a:effectLst>
              </a:rPr>
              <a:t>First GIS Job - U of MN, Green Hall, Digitizing Soils Data</a:t>
            </a:r>
          </a:p>
          <a:p>
            <a:pPr>
              <a:buClr>
                <a:srgbClr val="003865"/>
              </a:buClr>
            </a:pPr>
            <a:r>
              <a:rPr lang="en-US" sz="2000" spc="60" dirty="0">
                <a:solidFill>
                  <a:srgbClr val="FFFFFF"/>
                </a:solidFill>
                <a:effectLst>
                  <a:outerShdw blurRad="38100" dist="38100" dir="2700000" algn="tl">
                    <a:srgbClr val="000000">
                      <a:alpha val="43000"/>
                    </a:srgbClr>
                  </a:outerShdw>
                </a:effectLst>
              </a:rPr>
              <a:t>Early Developer of </a:t>
            </a:r>
            <a:r>
              <a:rPr lang="en-US" sz="2000" b="1" spc="60" dirty="0">
                <a:solidFill>
                  <a:srgbClr val="FFFFCC"/>
                </a:solidFill>
                <a:effectLst>
                  <a:outerShdw blurRad="38100" dist="38100" dir="2700000" algn="tl">
                    <a:srgbClr val="000000">
                      <a:alpha val="43000"/>
                    </a:srgbClr>
                  </a:outerShdw>
                </a:effectLst>
              </a:rPr>
              <a:t>FEMA</a:t>
            </a:r>
            <a:r>
              <a:rPr lang="en-US" sz="2000" b="1" spc="60" dirty="0">
                <a:solidFill>
                  <a:srgbClr val="FFFFFF"/>
                </a:solidFill>
                <a:effectLst>
                  <a:outerShdw blurRad="38100" dist="38100" dir="2700000" algn="tl">
                    <a:srgbClr val="000000">
                      <a:alpha val="43000"/>
                    </a:srgbClr>
                  </a:outerShdw>
                </a:effectLst>
              </a:rPr>
              <a:t> </a:t>
            </a:r>
            <a:r>
              <a:rPr lang="en-US" sz="2000" spc="60" dirty="0">
                <a:solidFill>
                  <a:srgbClr val="FFFFFF"/>
                </a:solidFill>
                <a:effectLst>
                  <a:outerShdw blurRad="38100" dist="38100" dir="2700000" algn="tl">
                    <a:srgbClr val="000000">
                      <a:alpha val="43000"/>
                    </a:srgbClr>
                  </a:outerShdw>
                </a:effectLst>
              </a:rPr>
              <a:t>Flood Map Digitization </a:t>
            </a:r>
            <a:r>
              <a:rPr lang="en-US" sz="1400" spc="60" dirty="0">
                <a:solidFill>
                  <a:srgbClr val="FFFFFF"/>
                </a:solidFill>
                <a:effectLst>
                  <a:outerShdw blurRad="38100" dist="38100" dir="2700000" algn="tl">
                    <a:srgbClr val="000000">
                      <a:alpha val="43000"/>
                    </a:srgbClr>
                  </a:outerShdw>
                </a:effectLst>
              </a:rPr>
              <a:t>(1997)</a:t>
            </a:r>
          </a:p>
          <a:p>
            <a:pPr>
              <a:buClr>
                <a:srgbClr val="003865"/>
              </a:buClr>
            </a:pPr>
            <a:r>
              <a:rPr lang="en-US" sz="2000" spc="60" dirty="0">
                <a:solidFill>
                  <a:srgbClr val="FFFFFF"/>
                </a:solidFill>
                <a:effectLst>
                  <a:outerShdw blurRad="38100" dist="38100" dir="2700000" algn="tl">
                    <a:srgbClr val="000000">
                      <a:alpha val="43000"/>
                    </a:srgbClr>
                  </a:outerShdw>
                </a:effectLst>
              </a:rPr>
              <a:t>Created the </a:t>
            </a:r>
            <a:r>
              <a:rPr lang="en-US" sz="2000" b="1" spc="60" dirty="0">
                <a:solidFill>
                  <a:srgbClr val="FFFFCC"/>
                </a:solidFill>
                <a:effectLst>
                  <a:outerShdw blurRad="38100" dist="38100" dir="2700000" algn="tl">
                    <a:srgbClr val="000000">
                      <a:alpha val="43000"/>
                    </a:srgbClr>
                  </a:outerShdw>
                </a:effectLst>
              </a:rPr>
              <a:t>DNR Watershed Delineation Project </a:t>
            </a:r>
            <a:r>
              <a:rPr lang="en-US" sz="1400" spc="60" dirty="0">
                <a:solidFill>
                  <a:srgbClr val="FFFFFF"/>
                </a:solidFill>
                <a:effectLst>
                  <a:outerShdw blurRad="38100" dist="38100" dir="2700000" algn="tl">
                    <a:srgbClr val="000000">
                      <a:alpha val="43000"/>
                    </a:srgbClr>
                  </a:outerShdw>
                </a:effectLst>
              </a:rPr>
              <a:t>(1998 – 2010)</a:t>
            </a:r>
          </a:p>
          <a:p>
            <a:pPr lvl="1">
              <a:buClr>
                <a:srgbClr val="003865"/>
              </a:buClr>
            </a:pPr>
            <a:r>
              <a:rPr lang="en-US" sz="1800" spc="60" dirty="0">
                <a:solidFill>
                  <a:srgbClr val="FFFFFF"/>
                </a:solidFill>
                <a:effectLst>
                  <a:outerShdw blurRad="38100" dist="38100" dir="2700000" algn="tl">
                    <a:srgbClr val="000000">
                      <a:alpha val="43000"/>
                    </a:srgbClr>
                  </a:outerShdw>
                </a:effectLst>
              </a:rPr>
              <a:t>New Watersheds for Minnesota | 60K Edits to Watercourses | Updated WBD</a:t>
            </a:r>
            <a:endParaRPr lang="en-US" sz="2000" spc="60" dirty="0">
              <a:solidFill>
                <a:srgbClr val="FFFFFF"/>
              </a:solidFill>
              <a:effectLst>
                <a:outerShdw blurRad="38100" dist="38100" dir="2700000" algn="tl">
                  <a:srgbClr val="000000">
                    <a:alpha val="43000"/>
                  </a:srgbClr>
                </a:outerShdw>
              </a:effectLst>
            </a:endParaRPr>
          </a:p>
          <a:p>
            <a:pPr>
              <a:buClr>
                <a:srgbClr val="003865"/>
              </a:buClr>
            </a:pPr>
            <a:r>
              <a:rPr lang="en-US" sz="2000" spc="60" dirty="0">
                <a:solidFill>
                  <a:srgbClr val="FFFFFF"/>
                </a:solidFill>
                <a:effectLst>
                  <a:outerShdw blurRad="38100" dist="38100" dir="2700000" algn="tl">
                    <a:srgbClr val="000000">
                      <a:alpha val="43000"/>
                    </a:srgbClr>
                  </a:outerShdw>
                </a:effectLst>
              </a:rPr>
              <a:t>Active Member of former </a:t>
            </a:r>
            <a:r>
              <a:rPr lang="en-US" sz="2000" b="1" spc="60" dirty="0">
                <a:solidFill>
                  <a:srgbClr val="FFFFCC"/>
                </a:solidFill>
                <a:effectLst>
                  <a:outerShdw blurRad="38100" dist="38100" dir="2700000" algn="tl">
                    <a:srgbClr val="000000">
                      <a:alpha val="43000"/>
                    </a:srgbClr>
                  </a:outerShdw>
                </a:effectLst>
              </a:rPr>
              <a:t>Elevation</a:t>
            </a:r>
            <a:r>
              <a:rPr lang="en-US" sz="2000" spc="60" dirty="0">
                <a:solidFill>
                  <a:srgbClr val="FFFFFF"/>
                </a:solidFill>
                <a:effectLst>
                  <a:outerShdw blurRad="38100" dist="38100" dir="2700000" algn="tl">
                    <a:srgbClr val="000000">
                      <a:alpha val="43000"/>
                    </a:srgbClr>
                  </a:outerShdw>
                </a:effectLst>
              </a:rPr>
              <a:t> and </a:t>
            </a:r>
            <a:r>
              <a:rPr lang="en-US" sz="2000" b="1" spc="60" dirty="0">
                <a:solidFill>
                  <a:srgbClr val="FFFFCC"/>
                </a:solidFill>
                <a:effectLst>
                  <a:outerShdw blurRad="38100" dist="38100" dir="2700000" algn="tl">
                    <a:srgbClr val="000000">
                      <a:alpha val="43000"/>
                    </a:srgbClr>
                  </a:outerShdw>
                </a:effectLst>
              </a:rPr>
              <a:t>Hydrography</a:t>
            </a:r>
            <a:r>
              <a:rPr lang="en-US" sz="2000" b="1" spc="60" dirty="0">
                <a:solidFill>
                  <a:srgbClr val="FFFFFF"/>
                </a:solidFill>
                <a:effectLst>
                  <a:outerShdw blurRad="38100" dist="38100" dir="2700000" algn="tl">
                    <a:srgbClr val="000000">
                      <a:alpha val="43000"/>
                    </a:srgbClr>
                  </a:outerShdw>
                </a:effectLst>
              </a:rPr>
              <a:t> </a:t>
            </a:r>
            <a:r>
              <a:rPr lang="en-US" sz="2000" spc="60" dirty="0">
                <a:solidFill>
                  <a:srgbClr val="FFFFFF"/>
                </a:solidFill>
                <a:effectLst>
                  <a:outerShdw blurRad="38100" dist="38100" dir="2700000" algn="tl">
                    <a:srgbClr val="000000">
                      <a:alpha val="43000"/>
                    </a:srgbClr>
                  </a:outerShdw>
                </a:effectLst>
              </a:rPr>
              <a:t>Committees </a:t>
            </a:r>
            <a:r>
              <a:rPr lang="en-US" sz="1400" spc="60" dirty="0">
                <a:solidFill>
                  <a:srgbClr val="FFFFFF"/>
                </a:solidFill>
                <a:effectLst>
                  <a:outerShdw blurRad="38100" dist="38100" dir="2700000" algn="tl">
                    <a:srgbClr val="000000">
                      <a:alpha val="43000"/>
                    </a:srgbClr>
                  </a:outerShdw>
                </a:effectLst>
              </a:rPr>
              <a:t>(1999 – 2011)</a:t>
            </a:r>
            <a:endParaRPr lang="en-US" sz="2000" spc="60" dirty="0">
              <a:solidFill>
                <a:srgbClr val="FFFFFF"/>
              </a:solidFill>
              <a:effectLst>
                <a:outerShdw blurRad="38100" dist="38100" dir="2700000" algn="tl">
                  <a:srgbClr val="000000">
                    <a:alpha val="43000"/>
                  </a:srgbClr>
                </a:outerShdw>
              </a:effectLst>
            </a:endParaRPr>
          </a:p>
          <a:p>
            <a:pPr>
              <a:buClr>
                <a:srgbClr val="003865"/>
              </a:buClr>
            </a:pPr>
            <a:r>
              <a:rPr lang="en-US" sz="2000" spc="60" dirty="0">
                <a:solidFill>
                  <a:srgbClr val="FFFFFF"/>
                </a:solidFill>
                <a:effectLst>
                  <a:outerShdw blurRad="38100" dist="38100" dir="2700000" algn="tl">
                    <a:srgbClr val="000000">
                      <a:alpha val="43000"/>
                    </a:srgbClr>
                  </a:outerShdw>
                </a:effectLst>
              </a:rPr>
              <a:t>Chair of the </a:t>
            </a:r>
            <a:r>
              <a:rPr lang="en-US" sz="2000" b="1" spc="60" dirty="0">
                <a:solidFill>
                  <a:srgbClr val="FFFFCC"/>
                </a:solidFill>
                <a:effectLst>
                  <a:outerShdw blurRad="38100" dist="38100" dir="2700000" algn="tl">
                    <a:srgbClr val="000000">
                      <a:alpha val="43000"/>
                    </a:srgbClr>
                  </a:outerShdw>
                </a:effectLst>
              </a:rPr>
              <a:t>LiDAR Research and LiDAR Committee</a:t>
            </a:r>
          </a:p>
        </p:txBody>
      </p:sp>
    </p:spTree>
    <p:extLst>
      <p:ext uri="{BB962C8B-B14F-4D97-AF65-F5344CB8AC3E}">
        <p14:creationId xmlns:p14="http://schemas.microsoft.com/office/powerpoint/2010/main" val="4327391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2"/>
            </a:gs>
            <a:gs pos="0">
              <a:schemeClr val="tx2"/>
            </a:gs>
            <a:gs pos="80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85000"/>
            </a:schemeClr>
          </a:solidFill>
        </p:spPr>
        <p:txBody>
          <a:bodyPr/>
          <a:lstStyle/>
          <a:p>
            <a:r>
              <a:rPr lang="en-US" dirty="0">
                <a:solidFill>
                  <a:srgbClr val="003865"/>
                </a:solidFill>
              </a:rPr>
              <a:t>Sean Vaughn - Background</a:t>
            </a:r>
          </a:p>
        </p:txBody>
      </p:sp>
      <p:sp>
        <p:nvSpPr>
          <p:cNvPr id="7" name="Date Placeholder 6"/>
          <p:cNvSpPr>
            <a:spLocks noGrp="1"/>
          </p:cNvSpPr>
          <p:nvPr>
            <p:ph type="dt" sz="half" idx="10"/>
          </p:nvPr>
        </p:nvSpPr>
        <p:spPr/>
        <p:txBody>
          <a:bodyPr/>
          <a:lstStyle/>
          <a:p>
            <a:r>
              <a:rPr lang="en-US" dirty="0">
                <a:solidFill>
                  <a:srgbClr val="000000"/>
                </a:solidFill>
              </a:rPr>
              <a:t>12/6/2017</a:t>
            </a:r>
          </a:p>
        </p:txBody>
      </p:sp>
      <p:sp>
        <p:nvSpPr>
          <p:cNvPr id="10" name="Footer Placeholder 9"/>
          <p:cNvSpPr>
            <a:spLocks noGrp="1"/>
          </p:cNvSpPr>
          <p:nvPr>
            <p:ph type="ftr" sz="quarter" idx="3"/>
          </p:nvPr>
        </p:nvSpPr>
        <p:spPr/>
        <p:txBody>
          <a:bodyPr/>
          <a:lstStyle/>
          <a:p>
            <a:r>
              <a:rPr lang="en-US" dirty="0">
                <a:solidFill>
                  <a:srgbClr val="000000"/>
                </a:solidFill>
              </a:rPr>
              <a:t>MN.IT Services @ DNR | MN DNR Geospatial Water Resources Team</a:t>
            </a:r>
          </a:p>
        </p:txBody>
      </p:sp>
      <p:sp>
        <p:nvSpPr>
          <p:cNvPr id="11" name="Slide Number Placeholder 10"/>
          <p:cNvSpPr>
            <a:spLocks noGrp="1"/>
          </p:cNvSpPr>
          <p:nvPr>
            <p:ph type="sldNum" sz="quarter" idx="12"/>
          </p:nvPr>
        </p:nvSpPr>
        <p:spPr/>
        <p:txBody>
          <a:bodyPr/>
          <a:lstStyle/>
          <a:p>
            <a:fld id="{48F63A3B-78C7-47BE-AE5E-E10140E04643}" type="slidenum">
              <a:rPr lang="en-US" smtClean="0">
                <a:solidFill>
                  <a:srgbClr val="000000"/>
                </a:solidFill>
              </a:rPr>
              <a:pPr/>
              <a:t>49</a:t>
            </a:fld>
            <a:endParaRPr lang="en-US" dirty="0">
              <a:solidFill>
                <a:srgbClr val="0000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4850" y="1070081"/>
            <a:ext cx="6477000" cy="5300248"/>
          </a:xfrm>
          <a:prstGeom prst="rect">
            <a:avLst/>
          </a:prstGeom>
        </p:spPr>
      </p:pic>
      <p:sp>
        <p:nvSpPr>
          <p:cNvPr id="12" name="Rectangle 11"/>
          <p:cNvSpPr/>
          <p:nvPr/>
        </p:nvSpPr>
        <p:spPr>
          <a:xfrm>
            <a:off x="243841" y="1686371"/>
            <a:ext cx="4145279" cy="3847207"/>
          </a:xfrm>
          <a:prstGeom prst="rect">
            <a:avLst/>
          </a:prstGeom>
        </p:spPr>
        <p:txBody>
          <a:bodyPr wrap="square">
            <a:spAutoFit/>
          </a:bodyPr>
          <a:lstStyle/>
          <a:p>
            <a:pPr marL="342900" indent="-342900">
              <a:spcBef>
                <a:spcPts val="1000"/>
              </a:spcBef>
              <a:spcAft>
                <a:spcPts val="1000"/>
              </a:spcAft>
              <a:buClr>
                <a:srgbClr val="FFFFFF"/>
              </a:buClr>
              <a:buFont typeface="Wingdings" panose="05000000000000000000" pitchFamily="2" charset="2"/>
              <a:buChar char="§"/>
            </a:pPr>
            <a:r>
              <a:rPr lang="en-US" sz="2000" spc="60" dirty="0">
                <a:solidFill>
                  <a:srgbClr val="FFFFFF"/>
                </a:solidFill>
                <a:effectLst>
                  <a:outerShdw blurRad="38100" dist="38100" dir="2700000" algn="tl">
                    <a:srgbClr val="003865">
                      <a:lumMod val="75000"/>
                      <a:lumOff val="25000"/>
                      <a:alpha val="43000"/>
                    </a:srgbClr>
                  </a:outerShdw>
                </a:effectLst>
              </a:rPr>
              <a:t>December is my </a:t>
            </a:r>
            <a:r>
              <a:rPr lang="en-US" sz="2000" b="1" spc="60" dirty="0">
                <a:solidFill>
                  <a:srgbClr val="78BE21"/>
                </a:solidFill>
                <a:effectLst>
                  <a:outerShdw blurRad="38100" dist="38100" dir="2700000" algn="tl">
                    <a:srgbClr val="003865">
                      <a:lumMod val="75000"/>
                      <a:lumOff val="25000"/>
                      <a:alpha val="43000"/>
                    </a:srgbClr>
                  </a:outerShdw>
                </a:effectLst>
              </a:rPr>
              <a:t>Anniversary</a:t>
            </a:r>
            <a:r>
              <a:rPr lang="en-US" sz="2000" spc="60" dirty="0">
                <a:solidFill>
                  <a:srgbClr val="FFFFFF"/>
                </a:solidFill>
                <a:effectLst>
                  <a:outerShdw blurRad="38100" dist="38100" dir="2700000" algn="tl">
                    <a:srgbClr val="003865">
                      <a:lumMod val="75000"/>
                      <a:lumOff val="25000"/>
                      <a:alpha val="43000"/>
                    </a:srgbClr>
                  </a:outerShdw>
                </a:effectLst>
              </a:rPr>
              <a:t> Month with DNR </a:t>
            </a:r>
          </a:p>
          <a:p>
            <a:pPr marL="685800" lvl="1" indent="-228600">
              <a:spcBef>
                <a:spcPts val="1000"/>
              </a:spcBef>
              <a:spcAft>
                <a:spcPts val="1000"/>
              </a:spcAft>
              <a:buClr>
                <a:srgbClr val="FFFFFF"/>
              </a:buClr>
              <a:buFont typeface="Arial" panose="020B0604020202020204" pitchFamily="34" charset="0"/>
              <a:buChar char="•"/>
            </a:pPr>
            <a:r>
              <a:rPr lang="en-US" spc="60" dirty="0">
                <a:solidFill>
                  <a:srgbClr val="FFFFFF"/>
                </a:solidFill>
                <a:effectLst>
                  <a:outerShdw blurRad="38100" dist="38100" dir="2700000" algn="tl">
                    <a:srgbClr val="003865">
                      <a:lumMod val="75000"/>
                      <a:lumOff val="25000"/>
                      <a:alpha val="43000"/>
                    </a:srgbClr>
                  </a:outerShdw>
                </a:effectLst>
              </a:rPr>
              <a:t>Fresh out of the </a:t>
            </a:r>
            <a:r>
              <a:rPr lang="en-US" b="1" spc="60" dirty="0">
                <a:solidFill>
                  <a:srgbClr val="78BE21"/>
                </a:solidFill>
                <a:effectLst>
                  <a:outerShdw blurRad="38100" dist="38100" dir="2700000" algn="tl">
                    <a:srgbClr val="003865">
                      <a:lumMod val="75000"/>
                      <a:lumOff val="25000"/>
                      <a:alpha val="43000"/>
                    </a:srgbClr>
                  </a:outerShdw>
                </a:effectLst>
              </a:rPr>
              <a:t>Army</a:t>
            </a:r>
            <a:r>
              <a:rPr lang="en-US" spc="60" dirty="0">
                <a:solidFill>
                  <a:srgbClr val="FFFFCC"/>
                </a:solidFill>
                <a:effectLst>
                  <a:outerShdw blurRad="38100" dist="38100" dir="2700000" algn="tl">
                    <a:srgbClr val="003865">
                      <a:lumMod val="75000"/>
                      <a:lumOff val="25000"/>
                      <a:alpha val="43000"/>
                    </a:srgbClr>
                  </a:outerShdw>
                </a:effectLst>
              </a:rPr>
              <a:t>,</a:t>
            </a:r>
            <a:r>
              <a:rPr lang="en-US" spc="60" dirty="0">
                <a:solidFill>
                  <a:srgbClr val="FFFFFF"/>
                </a:solidFill>
                <a:effectLst>
                  <a:outerShdw blurRad="38100" dist="38100" dir="2700000" algn="tl">
                    <a:srgbClr val="003865">
                      <a:lumMod val="75000"/>
                      <a:lumOff val="25000"/>
                      <a:alpha val="43000"/>
                    </a:srgbClr>
                  </a:outerShdw>
                </a:effectLst>
              </a:rPr>
              <a:t> walked into Cambridge DNR in </a:t>
            </a:r>
            <a:r>
              <a:rPr lang="en-US" b="1" spc="60" dirty="0">
                <a:solidFill>
                  <a:srgbClr val="78BE21"/>
                </a:solidFill>
                <a:effectLst>
                  <a:outerShdw blurRad="38100" dist="38100" dir="2700000" algn="tl">
                    <a:srgbClr val="003865">
                      <a:lumMod val="75000"/>
                      <a:lumOff val="25000"/>
                      <a:alpha val="43000"/>
                    </a:srgbClr>
                  </a:outerShdw>
                </a:effectLst>
              </a:rPr>
              <a:t>December 1989 </a:t>
            </a:r>
            <a:r>
              <a:rPr lang="en-US" spc="60" dirty="0">
                <a:solidFill>
                  <a:srgbClr val="FFFFFF"/>
                </a:solidFill>
                <a:effectLst>
                  <a:outerShdw blurRad="38100" dist="38100" dir="2700000" algn="tl">
                    <a:srgbClr val="003865">
                      <a:lumMod val="75000"/>
                      <a:lumOff val="25000"/>
                      <a:alpha val="43000"/>
                    </a:srgbClr>
                  </a:outerShdw>
                </a:effectLst>
              </a:rPr>
              <a:t>to volunteer</a:t>
            </a:r>
          </a:p>
          <a:p>
            <a:pPr marL="342900" indent="-342900">
              <a:spcBef>
                <a:spcPts val="1000"/>
              </a:spcBef>
              <a:spcAft>
                <a:spcPts val="1000"/>
              </a:spcAft>
              <a:buClr>
                <a:srgbClr val="FFFFFF"/>
              </a:buClr>
              <a:buFont typeface="Wingdings" panose="05000000000000000000" pitchFamily="2" charset="2"/>
              <a:buChar char="§"/>
            </a:pPr>
            <a:r>
              <a:rPr lang="en-US" sz="2000" spc="60" dirty="0">
                <a:solidFill>
                  <a:srgbClr val="FFFFFF"/>
                </a:solidFill>
                <a:effectLst>
                  <a:outerShdw blurRad="38100" dist="38100" dir="2700000" algn="tl">
                    <a:srgbClr val="003865">
                      <a:lumMod val="75000"/>
                      <a:lumOff val="25000"/>
                      <a:alpha val="43000"/>
                    </a:srgbClr>
                  </a:outerShdw>
                </a:effectLst>
              </a:rPr>
              <a:t>The Army teaches you about </a:t>
            </a:r>
            <a:r>
              <a:rPr lang="en-US" sz="2000" b="1" spc="60" dirty="0">
                <a:solidFill>
                  <a:srgbClr val="78BE21"/>
                </a:solidFill>
                <a:effectLst>
                  <a:outerShdw blurRad="38100" dist="38100" dir="2700000" algn="tl">
                    <a:srgbClr val="003865">
                      <a:lumMod val="75000"/>
                      <a:lumOff val="25000"/>
                      <a:alpha val="43000"/>
                    </a:srgbClr>
                  </a:outerShdw>
                </a:effectLst>
              </a:rPr>
              <a:t>topography</a:t>
            </a:r>
          </a:p>
          <a:p>
            <a:pPr marL="342900" indent="-342900">
              <a:spcBef>
                <a:spcPts val="1000"/>
              </a:spcBef>
              <a:spcAft>
                <a:spcPts val="1000"/>
              </a:spcAft>
              <a:buClr>
                <a:srgbClr val="FFFFFF"/>
              </a:buClr>
              <a:buFont typeface="Wingdings" panose="05000000000000000000" pitchFamily="2" charset="2"/>
              <a:buChar char="§"/>
            </a:pPr>
            <a:r>
              <a:rPr lang="en-US" sz="2000" spc="60" dirty="0">
                <a:solidFill>
                  <a:srgbClr val="FFFFFF"/>
                </a:solidFill>
                <a:effectLst>
                  <a:outerShdw blurRad="38100" dist="38100" dir="2700000" algn="tl">
                    <a:srgbClr val="003865">
                      <a:lumMod val="75000"/>
                      <a:lumOff val="25000"/>
                      <a:alpha val="43000"/>
                    </a:srgbClr>
                  </a:outerShdw>
                </a:effectLst>
              </a:rPr>
              <a:t>I also learned what the landscape looks like </a:t>
            </a:r>
            <a:r>
              <a:rPr lang="en-US" sz="2000" b="1" spc="60" dirty="0">
                <a:solidFill>
                  <a:srgbClr val="78BE21"/>
                </a:solidFill>
                <a:effectLst>
                  <a:outerShdw blurRad="38100" dist="38100" dir="2700000" algn="tl">
                    <a:srgbClr val="003865">
                      <a:lumMod val="75000"/>
                      <a:lumOff val="25000"/>
                      <a:alpha val="43000"/>
                    </a:srgbClr>
                  </a:outerShdw>
                </a:effectLst>
              </a:rPr>
              <a:t>from above</a:t>
            </a:r>
            <a:r>
              <a:rPr lang="en-US" sz="2000" spc="60" dirty="0">
                <a:solidFill>
                  <a:srgbClr val="FFFFFF"/>
                </a:solidFill>
                <a:effectLst>
                  <a:outerShdw blurRad="38100" dist="38100" dir="2700000" algn="tl">
                    <a:srgbClr val="003865">
                      <a:lumMod val="75000"/>
                      <a:lumOff val="25000"/>
                      <a:alpha val="43000"/>
                    </a:srgbClr>
                  </a:outerShdw>
                </a:effectLst>
              </a:rPr>
              <a:t>…</a:t>
            </a:r>
            <a:r>
              <a:rPr lang="en-US" sz="2000" b="1" spc="60" dirty="0">
                <a:solidFill>
                  <a:srgbClr val="FFFFCC"/>
                </a:solidFill>
                <a:effectLst>
                  <a:outerShdw blurRad="38100" dist="38100" dir="2700000" algn="tl">
                    <a:srgbClr val="003865">
                      <a:lumMod val="75000"/>
                      <a:lumOff val="25000"/>
                      <a:alpha val="43000"/>
                    </a:srgbClr>
                  </a:outerShdw>
                </a:effectLst>
              </a:rPr>
              <a:t> </a:t>
            </a:r>
          </a:p>
        </p:txBody>
      </p:sp>
    </p:spTree>
    <p:extLst>
      <p:ext uri="{BB962C8B-B14F-4D97-AF65-F5344CB8AC3E}">
        <p14:creationId xmlns:p14="http://schemas.microsoft.com/office/powerpoint/2010/main" val="39860052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3</a:t>
            </a:r>
          </a:p>
        </p:txBody>
      </p:sp>
      <p:sp>
        <p:nvSpPr>
          <p:cNvPr id="6" name="Text Placeholder 1"/>
          <p:cNvSpPr txBox="1">
            <a:spLocks/>
          </p:cNvSpPr>
          <p:nvPr/>
        </p:nvSpPr>
        <p:spPr>
          <a:xfrm>
            <a:off x="838200" y="1825625"/>
            <a:ext cx="7340600" cy="435133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Clr>
                <a:srgbClr val="003865"/>
              </a:buClr>
              <a:buFont typeface="Arial" panose="020B0604020202020204" pitchFamily="34" charset="0"/>
              <a:buNone/>
            </a:pPr>
            <a:r>
              <a:rPr lang="en-US" b="1" dirty="0">
                <a:solidFill>
                  <a:srgbClr val="003865"/>
                </a:solidFill>
              </a:rPr>
              <a:t>Request for approval of </a:t>
            </a:r>
          </a:p>
          <a:p>
            <a:pPr marL="0" indent="0">
              <a:spcBef>
                <a:spcPts val="0"/>
              </a:spcBef>
              <a:spcAft>
                <a:spcPts val="0"/>
              </a:spcAft>
              <a:buClr>
                <a:srgbClr val="003865"/>
              </a:buClr>
              <a:buFont typeface="Arial" panose="020B0604020202020204" pitchFamily="34" charset="0"/>
              <a:buNone/>
            </a:pPr>
            <a:r>
              <a:rPr lang="en-US" sz="3400" b="1" dirty="0">
                <a:solidFill>
                  <a:srgbClr val="003865"/>
                </a:solidFill>
              </a:rPr>
              <a:t>Minnesota Address Point Data Standard</a:t>
            </a:r>
          </a:p>
          <a:p>
            <a:pPr marL="0" indent="0">
              <a:spcBef>
                <a:spcPts val="0"/>
              </a:spcBef>
              <a:spcAft>
                <a:spcPts val="0"/>
              </a:spcAft>
              <a:buClr>
                <a:srgbClr val="003865"/>
              </a:buClr>
              <a:buFont typeface="Arial" panose="020B0604020202020204" pitchFamily="34" charset="0"/>
              <a:buNone/>
            </a:pPr>
            <a:endParaRPr lang="en-US" sz="2300" dirty="0">
              <a:solidFill>
                <a:srgbClr val="003865"/>
              </a:solidFill>
            </a:endParaRPr>
          </a:p>
          <a:p>
            <a:pPr marL="0" indent="0">
              <a:spcBef>
                <a:spcPts val="0"/>
              </a:spcBef>
              <a:spcAft>
                <a:spcPts val="0"/>
              </a:spcAft>
              <a:buClr>
                <a:srgbClr val="003865"/>
              </a:buClr>
              <a:buFont typeface="Arial" panose="020B0604020202020204" pitchFamily="34" charset="0"/>
              <a:buNone/>
            </a:pPr>
            <a:r>
              <a:rPr lang="en-US" sz="2300" b="1" dirty="0">
                <a:solidFill>
                  <a:srgbClr val="003865"/>
                </a:solidFill>
              </a:rPr>
              <a:t>Geoffrey Maas, </a:t>
            </a:r>
            <a:r>
              <a:rPr lang="en-US" sz="1900" b="1" dirty="0">
                <a:solidFill>
                  <a:srgbClr val="003865"/>
                </a:solidFill>
              </a:rPr>
              <a:t>GISP</a:t>
            </a:r>
          </a:p>
          <a:p>
            <a:pPr marL="0" indent="0">
              <a:spcBef>
                <a:spcPts val="0"/>
              </a:spcBef>
              <a:spcAft>
                <a:spcPts val="0"/>
              </a:spcAft>
              <a:buClr>
                <a:srgbClr val="003865"/>
              </a:buClr>
              <a:buFont typeface="Arial" panose="020B0604020202020204" pitchFamily="34" charset="0"/>
              <a:buNone/>
            </a:pPr>
            <a:r>
              <a:rPr lang="en-US" sz="2000" dirty="0">
                <a:solidFill>
                  <a:srgbClr val="003865"/>
                </a:solidFill>
              </a:rPr>
              <a:t>Chair, Standards Committee</a:t>
            </a:r>
          </a:p>
        </p:txBody>
      </p:sp>
    </p:spTree>
    <p:extLst>
      <p:ext uri="{BB962C8B-B14F-4D97-AF65-F5344CB8AC3E}">
        <p14:creationId xmlns:p14="http://schemas.microsoft.com/office/powerpoint/2010/main" val="26861487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bg2"/>
            </a:gs>
            <a:gs pos="0">
              <a:srgbClr val="0D0D0D"/>
            </a:gs>
            <a:gs pos="76000">
              <a:srgbClr val="0D0D0D"/>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85000"/>
            </a:schemeClr>
          </a:solidFill>
        </p:spPr>
        <p:txBody>
          <a:bodyPr/>
          <a:lstStyle/>
          <a:p>
            <a:r>
              <a:rPr lang="en-US" dirty="0">
                <a:solidFill>
                  <a:srgbClr val="003865"/>
                </a:solidFill>
              </a:rPr>
              <a:t>Sean Vaughn - Background</a:t>
            </a:r>
          </a:p>
        </p:txBody>
      </p:sp>
      <p:sp>
        <p:nvSpPr>
          <p:cNvPr id="7" name="Date Placeholder 6"/>
          <p:cNvSpPr>
            <a:spLocks noGrp="1"/>
          </p:cNvSpPr>
          <p:nvPr>
            <p:ph type="dt" sz="half" idx="10"/>
          </p:nvPr>
        </p:nvSpPr>
        <p:spPr/>
        <p:txBody>
          <a:bodyPr/>
          <a:lstStyle/>
          <a:p>
            <a:r>
              <a:rPr lang="en-US" dirty="0">
                <a:solidFill>
                  <a:srgbClr val="000000"/>
                </a:solidFill>
              </a:rPr>
              <a:t>12/6/2017</a:t>
            </a:r>
          </a:p>
        </p:txBody>
      </p:sp>
      <p:sp>
        <p:nvSpPr>
          <p:cNvPr id="10" name="Footer Placeholder 9"/>
          <p:cNvSpPr>
            <a:spLocks noGrp="1"/>
          </p:cNvSpPr>
          <p:nvPr>
            <p:ph type="ftr" sz="quarter" idx="3"/>
          </p:nvPr>
        </p:nvSpPr>
        <p:spPr/>
        <p:txBody>
          <a:bodyPr/>
          <a:lstStyle/>
          <a:p>
            <a:r>
              <a:rPr lang="en-US" dirty="0">
                <a:solidFill>
                  <a:srgbClr val="000000"/>
                </a:solidFill>
              </a:rPr>
              <a:t>MN.IT Services @ DNR | MN DNR Geospatial Water Resources Team</a:t>
            </a:r>
          </a:p>
        </p:txBody>
      </p:sp>
      <p:sp>
        <p:nvSpPr>
          <p:cNvPr id="11" name="Slide Number Placeholder 10"/>
          <p:cNvSpPr>
            <a:spLocks noGrp="1"/>
          </p:cNvSpPr>
          <p:nvPr>
            <p:ph type="sldNum" sz="quarter" idx="12"/>
          </p:nvPr>
        </p:nvSpPr>
        <p:spPr/>
        <p:txBody>
          <a:bodyPr/>
          <a:lstStyle/>
          <a:p>
            <a:fld id="{48F63A3B-78C7-47BE-AE5E-E10140E04643}" type="slidenum">
              <a:rPr lang="en-US" smtClean="0">
                <a:solidFill>
                  <a:srgbClr val="000000"/>
                </a:solidFill>
              </a:rPr>
              <a:pPr/>
              <a:t>50</a:t>
            </a:fld>
            <a:endParaRPr lang="en-US" dirty="0">
              <a:solidFill>
                <a:srgbClr val="000000"/>
              </a:solidFill>
            </a:endParaRPr>
          </a:p>
        </p:txBody>
      </p:sp>
      <p:sp>
        <p:nvSpPr>
          <p:cNvPr id="9" name="Content Placeholder 2"/>
          <p:cNvSpPr txBox="1">
            <a:spLocks/>
          </p:cNvSpPr>
          <p:nvPr/>
        </p:nvSpPr>
        <p:spPr bwMode="auto">
          <a:xfrm>
            <a:off x="5860359" y="1429542"/>
            <a:ext cx="6255442" cy="221853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FFFF"/>
              </a:buClr>
              <a:buFont typeface="Wingdings" panose="05000000000000000000" pitchFamily="2" charset="2"/>
              <a:buChar char="§"/>
            </a:pPr>
            <a:r>
              <a:rPr lang="en-US" sz="2000" dirty="0">
                <a:solidFill>
                  <a:srgbClr val="FFFFFF"/>
                </a:solidFill>
                <a:effectLst>
                  <a:outerShdw blurRad="38100" dist="38100" dir="2700000" algn="tl">
                    <a:srgbClr val="000000">
                      <a:alpha val="43137"/>
                    </a:srgbClr>
                  </a:outerShdw>
                </a:effectLst>
              </a:rPr>
              <a:t>Family has been in the Gravel Mining Business Since </a:t>
            </a:r>
            <a:r>
              <a:rPr lang="en-US" sz="2000" b="1" dirty="0">
                <a:solidFill>
                  <a:srgbClr val="78BE21"/>
                </a:solidFill>
                <a:effectLst>
                  <a:outerShdw blurRad="38100" dist="38100" dir="2700000" algn="tl">
                    <a:srgbClr val="000000">
                      <a:alpha val="43137"/>
                    </a:srgbClr>
                  </a:outerShdw>
                </a:effectLst>
              </a:rPr>
              <a:t>1917</a:t>
            </a:r>
            <a:r>
              <a:rPr lang="en-US" sz="2000" dirty="0">
                <a:solidFill>
                  <a:srgbClr val="FFFFFF"/>
                </a:solidFill>
                <a:effectLst>
                  <a:outerShdw blurRad="38100" dist="38100" dir="2700000" algn="tl">
                    <a:srgbClr val="000000">
                      <a:alpha val="43137"/>
                    </a:srgbClr>
                  </a:outerShdw>
                </a:effectLst>
              </a:rPr>
              <a:t>.</a:t>
            </a:r>
          </a:p>
          <a:p>
            <a:pPr>
              <a:buClr>
                <a:srgbClr val="FFFFFF"/>
              </a:buClr>
              <a:buFont typeface="Wingdings" panose="05000000000000000000" pitchFamily="2" charset="2"/>
              <a:buChar char="§"/>
            </a:pPr>
            <a:r>
              <a:rPr lang="en-US" sz="2000" dirty="0">
                <a:solidFill>
                  <a:srgbClr val="FFFFFF"/>
                </a:solidFill>
                <a:effectLst>
                  <a:outerShdw blurRad="38100" dist="38100" dir="2700000" algn="tl">
                    <a:srgbClr val="000000">
                      <a:alpha val="43137"/>
                    </a:srgbClr>
                  </a:outerShdw>
                </a:effectLst>
              </a:rPr>
              <a:t>Family owns </a:t>
            </a:r>
            <a:r>
              <a:rPr lang="en-US" sz="2000" b="1" dirty="0">
                <a:solidFill>
                  <a:srgbClr val="78BE21"/>
                </a:solidFill>
                <a:effectLst>
                  <a:outerShdw blurRad="38100" dist="38100" dir="2700000" algn="tl">
                    <a:srgbClr val="000000">
                      <a:alpha val="43137"/>
                    </a:srgbClr>
                  </a:outerShdw>
                </a:effectLst>
              </a:rPr>
              <a:t>657 Acres</a:t>
            </a:r>
            <a:r>
              <a:rPr lang="en-US" sz="2000" dirty="0">
                <a:solidFill>
                  <a:srgbClr val="78BE21"/>
                </a:solidFill>
                <a:effectLst>
                  <a:outerShdw blurRad="38100" dist="38100" dir="2700000" algn="tl">
                    <a:srgbClr val="000000">
                      <a:alpha val="43137"/>
                    </a:srgbClr>
                  </a:outerShdw>
                </a:effectLst>
              </a:rPr>
              <a:t> </a:t>
            </a:r>
            <a:r>
              <a:rPr lang="en-US" sz="2000" dirty="0">
                <a:solidFill>
                  <a:srgbClr val="FFFFFF"/>
                </a:solidFill>
                <a:effectLst>
                  <a:outerShdw blurRad="38100" dist="38100" dir="2700000" algn="tl">
                    <a:srgbClr val="000000">
                      <a:alpha val="43137"/>
                    </a:srgbClr>
                  </a:outerShdw>
                </a:effectLst>
              </a:rPr>
              <a:t>of Land</a:t>
            </a:r>
          </a:p>
          <a:p>
            <a:pPr>
              <a:buClr>
                <a:srgbClr val="FFFFFF"/>
              </a:buClr>
              <a:buFont typeface="Wingdings" panose="05000000000000000000" pitchFamily="2" charset="2"/>
              <a:buChar char="§"/>
            </a:pPr>
            <a:r>
              <a:rPr lang="en-US" sz="2000" dirty="0">
                <a:solidFill>
                  <a:srgbClr val="FFFFFF"/>
                </a:solidFill>
                <a:effectLst>
                  <a:outerShdw blurRad="38100" dist="38100" dir="2700000" algn="tl">
                    <a:srgbClr val="000000">
                      <a:alpha val="43137"/>
                    </a:srgbClr>
                  </a:outerShdw>
                </a:effectLst>
              </a:rPr>
              <a:t>Family has owned/operated </a:t>
            </a:r>
            <a:r>
              <a:rPr lang="en-US" sz="2000" b="1" dirty="0">
                <a:solidFill>
                  <a:srgbClr val="78BE21"/>
                </a:solidFill>
                <a:effectLst>
                  <a:outerShdw blurRad="38100" dist="38100" dir="2700000" algn="tl">
                    <a:srgbClr val="000000">
                      <a:alpha val="43137"/>
                    </a:srgbClr>
                  </a:outerShdw>
                </a:effectLst>
              </a:rPr>
              <a:t>MPCA Regulated Landfill </a:t>
            </a:r>
            <a:r>
              <a:rPr lang="en-US" sz="2000" dirty="0">
                <a:solidFill>
                  <a:srgbClr val="FFFFFF"/>
                </a:solidFill>
                <a:effectLst>
                  <a:outerShdw blurRad="38100" dist="38100" dir="2700000" algn="tl">
                    <a:srgbClr val="000000">
                      <a:alpha val="43137"/>
                    </a:srgbClr>
                  </a:outerShdw>
                </a:effectLst>
              </a:rPr>
              <a:t>since 1990</a:t>
            </a:r>
          </a:p>
          <a:p>
            <a:pPr>
              <a:buClr>
                <a:srgbClr val="FFFFFF"/>
              </a:buClr>
              <a:buFont typeface="Wingdings" panose="05000000000000000000" pitchFamily="2" charset="2"/>
              <a:buChar char="§"/>
            </a:pPr>
            <a:endParaRPr lang="en-US" sz="2000" dirty="0">
              <a:solidFill>
                <a:srgbClr val="FFFFFF"/>
              </a:solidFill>
              <a:effectLst>
                <a:outerShdw blurRad="38100" dist="38100" dir="2700000" algn="tl">
                  <a:srgbClr val="000000">
                    <a:alpha val="43137"/>
                  </a:srgbClr>
                </a:outerShdw>
              </a:effectLst>
            </a:endParaRPr>
          </a:p>
        </p:txBody>
      </p:sp>
      <p:pic>
        <p:nvPicPr>
          <p:cNvPr id="13" name="Excavators at Mitigation Site"/>
          <p:cNvPicPr>
            <a:picLocks noChangeAspect="1"/>
          </p:cNvPicPr>
          <p:nvPr/>
        </p:nvPicPr>
        <p:blipFill rotWithShape="1">
          <a:blip r:embed="rId3" cstate="print">
            <a:extLst>
              <a:ext uri="{28A0092B-C50C-407E-A947-70E740481C1C}">
                <a14:useLocalDpi xmlns:a14="http://schemas.microsoft.com/office/drawing/2010/main" val="0"/>
              </a:ext>
            </a:extLst>
          </a:blip>
          <a:srcRect b="4412"/>
          <a:stretch/>
        </p:blipFill>
        <p:spPr>
          <a:xfrm>
            <a:off x="1530650" y="3434513"/>
            <a:ext cx="3925037" cy="2813887"/>
          </a:xfrm>
          <a:prstGeom prst="rect">
            <a:avLst/>
          </a:prstGeom>
        </p:spPr>
      </p:pic>
      <p:pic>
        <p:nvPicPr>
          <p:cNvPr id="14" name="Load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0650" y="246215"/>
            <a:ext cx="3572387" cy="2679290"/>
          </a:xfrm>
          <a:prstGeom prst="rect">
            <a:avLst/>
          </a:prstGeom>
        </p:spPr>
      </p:pic>
      <p:pic>
        <p:nvPicPr>
          <p:cNvPr id="15" name="Bucket - Sedonis &amp; Kelli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446851"/>
            <a:ext cx="3771654" cy="2828740"/>
          </a:xfrm>
          <a:prstGeom prst="rect">
            <a:avLst/>
          </a:prstGeom>
        </p:spPr>
      </p:pic>
      <p:sp>
        <p:nvSpPr>
          <p:cNvPr id="16" name="Dewatering"/>
          <p:cNvSpPr/>
          <p:nvPr/>
        </p:nvSpPr>
        <p:spPr>
          <a:xfrm rot="20341385">
            <a:off x="9927977" y="4644496"/>
            <a:ext cx="1288558" cy="369332"/>
          </a:xfrm>
          <a:prstGeom prst="rect">
            <a:avLst/>
          </a:prstGeom>
        </p:spPr>
        <p:txBody>
          <a:bodyPr wrap="none">
            <a:spAutoFit/>
          </a:bodyPr>
          <a:lstStyle/>
          <a:p>
            <a:r>
              <a:rPr lang="en-US" b="1" dirty="0">
                <a:solidFill>
                  <a:srgbClr val="00B0F0"/>
                </a:solidFill>
              </a:rPr>
              <a:t>Dewatering</a:t>
            </a:r>
          </a:p>
        </p:txBody>
      </p:sp>
      <p:sp>
        <p:nvSpPr>
          <p:cNvPr id="17" name="Excavation"/>
          <p:cNvSpPr/>
          <p:nvPr/>
        </p:nvSpPr>
        <p:spPr>
          <a:xfrm rot="21005856">
            <a:off x="306584" y="4552253"/>
            <a:ext cx="1203150" cy="369332"/>
          </a:xfrm>
          <a:prstGeom prst="rect">
            <a:avLst/>
          </a:prstGeom>
        </p:spPr>
        <p:txBody>
          <a:bodyPr wrap="none">
            <a:spAutoFit/>
          </a:bodyPr>
          <a:lstStyle/>
          <a:p>
            <a:r>
              <a:rPr lang="en-US" b="1" dirty="0">
                <a:solidFill>
                  <a:srgbClr val="00B0F0"/>
                </a:solidFill>
              </a:rPr>
              <a:t>Excavation</a:t>
            </a:r>
          </a:p>
        </p:txBody>
      </p:sp>
      <p:sp>
        <p:nvSpPr>
          <p:cNvPr id="18" name="Water Routing"/>
          <p:cNvSpPr/>
          <p:nvPr/>
        </p:nvSpPr>
        <p:spPr>
          <a:xfrm>
            <a:off x="2877162" y="2957231"/>
            <a:ext cx="1566776" cy="369332"/>
          </a:xfrm>
          <a:prstGeom prst="rect">
            <a:avLst/>
          </a:prstGeom>
        </p:spPr>
        <p:txBody>
          <a:bodyPr wrap="none">
            <a:spAutoFit/>
          </a:bodyPr>
          <a:lstStyle/>
          <a:p>
            <a:r>
              <a:rPr lang="en-US" b="1" dirty="0">
                <a:solidFill>
                  <a:srgbClr val="00B0F0"/>
                </a:solidFill>
              </a:rPr>
              <a:t>Water Routing</a:t>
            </a:r>
          </a:p>
        </p:txBody>
      </p:sp>
      <p:sp>
        <p:nvSpPr>
          <p:cNvPr id="19" name="Excavation"/>
          <p:cNvSpPr/>
          <p:nvPr/>
        </p:nvSpPr>
        <p:spPr>
          <a:xfrm rot="21005856">
            <a:off x="330601" y="1490269"/>
            <a:ext cx="1176397" cy="646331"/>
          </a:xfrm>
          <a:prstGeom prst="rect">
            <a:avLst/>
          </a:prstGeom>
        </p:spPr>
        <p:txBody>
          <a:bodyPr wrap="square">
            <a:spAutoFit/>
          </a:bodyPr>
          <a:lstStyle/>
          <a:p>
            <a:r>
              <a:rPr lang="en-US" b="1" dirty="0">
                <a:solidFill>
                  <a:srgbClr val="00B0F0"/>
                </a:solidFill>
              </a:rPr>
              <a:t>Landscape Alteration</a:t>
            </a:r>
          </a:p>
        </p:txBody>
      </p:sp>
      <p:sp>
        <p:nvSpPr>
          <p:cNvPr id="20" name="Excavation"/>
          <p:cNvSpPr/>
          <p:nvPr/>
        </p:nvSpPr>
        <p:spPr>
          <a:xfrm rot="21005856">
            <a:off x="2922019" y="5626633"/>
            <a:ext cx="2044278" cy="369332"/>
          </a:xfrm>
          <a:prstGeom prst="rect">
            <a:avLst/>
          </a:prstGeom>
        </p:spPr>
        <p:txBody>
          <a:bodyPr wrap="none">
            <a:spAutoFit/>
          </a:bodyPr>
          <a:lstStyle/>
          <a:p>
            <a:r>
              <a:rPr lang="en-US" b="1" dirty="0">
                <a:solidFill>
                  <a:srgbClr val="00B0F0"/>
                </a:solidFill>
              </a:rPr>
              <a:t>Wetland Mitigation</a:t>
            </a:r>
          </a:p>
        </p:txBody>
      </p:sp>
    </p:spTree>
    <p:extLst>
      <p:ext uri="{BB962C8B-B14F-4D97-AF65-F5344CB8AC3E}">
        <p14:creationId xmlns:p14="http://schemas.microsoft.com/office/powerpoint/2010/main" val="37122765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85000"/>
            </a:schemeClr>
          </a:solidFill>
        </p:spPr>
        <p:txBody>
          <a:bodyPr/>
          <a:lstStyle/>
          <a:p>
            <a:r>
              <a:rPr lang="en-US" dirty="0">
                <a:solidFill>
                  <a:srgbClr val="003865"/>
                </a:solidFill>
              </a:rPr>
              <a:t>Sean Vaughn - Background</a:t>
            </a:r>
          </a:p>
        </p:txBody>
      </p:sp>
      <p:sp>
        <p:nvSpPr>
          <p:cNvPr id="7" name="Date Placeholder 6"/>
          <p:cNvSpPr>
            <a:spLocks noGrp="1"/>
          </p:cNvSpPr>
          <p:nvPr>
            <p:ph type="dt" sz="half" idx="10"/>
          </p:nvPr>
        </p:nvSpPr>
        <p:spPr/>
        <p:txBody>
          <a:bodyPr/>
          <a:lstStyle/>
          <a:p>
            <a:r>
              <a:rPr lang="en-US" dirty="0">
                <a:solidFill>
                  <a:srgbClr val="000000"/>
                </a:solidFill>
              </a:rPr>
              <a:t>12/6/2017</a:t>
            </a:r>
          </a:p>
        </p:txBody>
      </p:sp>
      <p:sp>
        <p:nvSpPr>
          <p:cNvPr id="10" name="Footer Placeholder 9"/>
          <p:cNvSpPr>
            <a:spLocks noGrp="1"/>
          </p:cNvSpPr>
          <p:nvPr>
            <p:ph type="ftr" sz="quarter" idx="3"/>
          </p:nvPr>
        </p:nvSpPr>
        <p:spPr/>
        <p:txBody>
          <a:bodyPr/>
          <a:lstStyle/>
          <a:p>
            <a:r>
              <a:rPr lang="en-US" dirty="0">
                <a:solidFill>
                  <a:srgbClr val="000000"/>
                </a:solidFill>
              </a:rPr>
              <a:t>MN.IT Services @ DNR | MN DNR Geospatial Water Resources Team</a:t>
            </a:r>
          </a:p>
        </p:txBody>
      </p:sp>
      <p:sp>
        <p:nvSpPr>
          <p:cNvPr id="11" name="Slide Number Placeholder 10"/>
          <p:cNvSpPr>
            <a:spLocks noGrp="1"/>
          </p:cNvSpPr>
          <p:nvPr>
            <p:ph type="sldNum" sz="quarter" idx="12"/>
          </p:nvPr>
        </p:nvSpPr>
        <p:spPr/>
        <p:txBody>
          <a:bodyPr/>
          <a:lstStyle/>
          <a:p>
            <a:fld id="{48F63A3B-78C7-47BE-AE5E-E10140E04643}" type="slidenum">
              <a:rPr lang="en-US" smtClean="0">
                <a:solidFill>
                  <a:srgbClr val="000000"/>
                </a:solidFill>
              </a:rPr>
              <a:pPr/>
              <a:t>51</a:t>
            </a:fld>
            <a:endParaRPr lang="en-US" dirty="0">
              <a:solidFill>
                <a:srgbClr val="000000"/>
              </a:solidFill>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2673" y="3594652"/>
            <a:ext cx="3630067" cy="2722551"/>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t="19921" b="17211"/>
          <a:stretch/>
        </p:blipFill>
        <p:spPr>
          <a:xfrm>
            <a:off x="8307270" y="1098795"/>
            <a:ext cx="3618270" cy="1706068"/>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406" y="143983"/>
            <a:ext cx="3827524" cy="2870643"/>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697" y="3586309"/>
            <a:ext cx="3640571" cy="2730428"/>
          </a:xfrm>
          <a:prstGeom prst="rect">
            <a:avLst/>
          </a:prstGeom>
        </p:spPr>
      </p:pic>
      <p:sp>
        <p:nvSpPr>
          <p:cNvPr id="22" name="Rectangle 21"/>
          <p:cNvSpPr/>
          <p:nvPr/>
        </p:nvSpPr>
        <p:spPr>
          <a:xfrm rot="20995095">
            <a:off x="4158693" y="3724613"/>
            <a:ext cx="1906291" cy="646331"/>
          </a:xfrm>
          <a:prstGeom prst="rect">
            <a:avLst/>
          </a:prstGeom>
        </p:spPr>
        <p:txBody>
          <a:bodyPr wrap="none">
            <a:spAutoFit/>
          </a:bodyPr>
          <a:lstStyle/>
          <a:p>
            <a:r>
              <a:rPr lang="en-US" b="1" dirty="0">
                <a:solidFill>
                  <a:srgbClr val="00B0F0"/>
                </a:solidFill>
                <a:effectLst>
                  <a:outerShdw blurRad="38100" dist="38100" dir="2700000" algn="tl">
                    <a:srgbClr val="000000">
                      <a:alpha val="43137"/>
                    </a:srgbClr>
                  </a:outerShdw>
                </a:effectLst>
              </a:rPr>
              <a:t>Cattle Impacts on </a:t>
            </a:r>
          </a:p>
          <a:p>
            <a:r>
              <a:rPr lang="en-US" b="1" dirty="0">
                <a:solidFill>
                  <a:srgbClr val="00B0F0"/>
                </a:solidFill>
                <a:effectLst>
                  <a:outerShdw blurRad="38100" dist="38100" dir="2700000" algn="tl">
                    <a:srgbClr val="000000">
                      <a:alpha val="43137"/>
                    </a:srgbClr>
                  </a:outerShdw>
                </a:effectLst>
              </a:rPr>
              <a:t>soil structure</a:t>
            </a:r>
          </a:p>
        </p:txBody>
      </p:sp>
      <p:sp>
        <p:nvSpPr>
          <p:cNvPr id="23" name="Rectangle 22"/>
          <p:cNvSpPr/>
          <p:nvPr/>
        </p:nvSpPr>
        <p:spPr>
          <a:xfrm rot="20965220">
            <a:off x="9760151" y="3780521"/>
            <a:ext cx="2149756" cy="369332"/>
          </a:xfrm>
          <a:prstGeom prst="rect">
            <a:avLst/>
          </a:prstGeom>
        </p:spPr>
        <p:txBody>
          <a:bodyPr wrap="none">
            <a:spAutoFit/>
          </a:bodyPr>
          <a:lstStyle/>
          <a:p>
            <a:r>
              <a:rPr lang="en-US" b="1" dirty="0">
                <a:solidFill>
                  <a:srgbClr val="00B0F0"/>
                </a:solidFill>
                <a:effectLst>
                  <a:outerShdw blurRad="38100" dist="38100" dir="2700000" algn="tl">
                    <a:srgbClr val="000000">
                      <a:alpha val="43137"/>
                    </a:srgbClr>
                  </a:outerShdw>
                </a:effectLst>
              </a:rPr>
              <a:t>Cost Share Programs</a:t>
            </a:r>
          </a:p>
        </p:txBody>
      </p:sp>
      <p:sp>
        <p:nvSpPr>
          <p:cNvPr id="24" name="Rectangle 23"/>
          <p:cNvSpPr/>
          <p:nvPr/>
        </p:nvSpPr>
        <p:spPr>
          <a:xfrm>
            <a:off x="5013847" y="1697393"/>
            <a:ext cx="3177653" cy="1200329"/>
          </a:xfrm>
          <a:prstGeom prst="rect">
            <a:avLst/>
          </a:prstGeom>
        </p:spPr>
        <p:txBody>
          <a:bodyPr wrap="square">
            <a:spAutoFit/>
          </a:bodyPr>
          <a:lstStyle/>
          <a:p>
            <a:r>
              <a:rPr lang="en-US" sz="2400" b="1" dirty="0">
                <a:solidFill>
                  <a:srgbClr val="00B0F0"/>
                </a:solidFill>
                <a:effectLst>
                  <a:outerShdw blurRad="38100" dist="38100" dir="2700000" algn="tl">
                    <a:srgbClr val="000000">
                      <a:alpha val="43137"/>
                    </a:srgbClr>
                  </a:outerShdw>
                </a:effectLst>
              </a:rPr>
              <a:t>An Understanding of Cattle and Agriculture Production</a:t>
            </a:r>
          </a:p>
        </p:txBody>
      </p:sp>
      <p:sp>
        <p:nvSpPr>
          <p:cNvPr id="25" name="Rectangle 24"/>
          <p:cNvSpPr/>
          <p:nvPr/>
        </p:nvSpPr>
        <p:spPr>
          <a:xfrm>
            <a:off x="2687133" y="3055959"/>
            <a:ext cx="8121243" cy="400110"/>
          </a:xfrm>
          <a:prstGeom prst="rect">
            <a:avLst/>
          </a:prstGeom>
        </p:spPr>
        <p:txBody>
          <a:bodyPr wrap="square">
            <a:spAutoFit/>
          </a:bodyPr>
          <a:lstStyle/>
          <a:p>
            <a:r>
              <a:rPr lang="en-US" sz="2000" dirty="0">
                <a:solidFill>
                  <a:srgbClr val="78BE21"/>
                </a:solidFill>
                <a:effectLst>
                  <a:outerShdw blurRad="38100" dist="38100" dir="2700000" algn="tl">
                    <a:srgbClr val="000000">
                      <a:alpha val="43137"/>
                    </a:srgbClr>
                  </a:outerShdw>
                </a:effectLst>
                <a:latin typeface="Arial Narrow" panose="020B0606020202030204" pitchFamily="34" charset="0"/>
              </a:rPr>
              <a:t>Profit? - The Bottom Line in Ag Production and Conservation Practices.</a:t>
            </a:r>
          </a:p>
        </p:txBody>
      </p:sp>
      <p:sp>
        <p:nvSpPr>
          <p:cNvPr id="26" name="Rectangle 25"/>
          <p:cNvSpPr/>
          <p:nvPr/>
        </p:nvSpPr>
        <p:spPr>
          <a:xfrm rot="21094048">
            <a:off x="5244223" y="4346257"/>
            <a:ext cx="1464055" cy="646331"/>
          </a:xfrm>
          <a:prstGeom prst="rect">
            <a:avLst/>
          </a:prstGeom>
        </p:spPr>
        <p:txBody>
          <a:bodyPr wrap="none">
            <a:spAutoFit/>
          </a:bodyPr>
          <a:lstStyle/>
          <a:p>
            <a:r>
              <a:rPr lang="en-US" b="1" dirty="0">
                <a:solidFill>
                  <a:srgbClr val="00B0F0"/>
                </a:solidFill>
                <a:effectLst>
                  <a:outerShdw blurRad="38100" dist="38100" dir="2700000" algn="tl">
                    <a:srgbClr val="000000">
                      <a:alpha val="43137"/>
                    </a:srgbClr>
                  </a:outerShdw>
                </a:effectLst>
              </a:rPr>
              <a:t>Manure </a:t>
            </a:r>
          </a:p>
          <a:p>
            <a:r>
              <a:rPr lang="en-US" b="1" dirty="0">
                <a:solidFill>
                  <a:srgbClr val="00B0F0"/>
                </a:solidFill>
                <a:effectLst>
                  <a:outerShdw blurRad="38100" dist="38100" dir="2700000" algn="tl">
                    <a:srgbClr val="000000">
                      <a:alpha val="43137"/>
                    </a:srgbClr>
                  </a:outerShdw>
                </a:effectLst>
              </a:rPr>
              <a:t>Management</a:t>
            </a:r>
          </a:p>
        </p:txBody>
      </p:sp>
      <p:sp>
        <p:nvSpPr>
          <p:cNvPr id="27" name="Rectangle 26"/>
          <p:cNvSpPr/>
          <p:nvPr/>
        </p:nvSpPr>
        <p:spPr>
          <a:xfrm rot="21094048">
            <a:off x="4705180" y="5311338"/>
            <a:ext cx="893578" cy="369332"/>
          </a:xfrm>
          <a:prstGeom prst="rect">
            <a:avLst/>
          </a:prstGeom>
        </p:spPr>
        <p:txBody>
          <a:bodyPr wrap="none">
            <a:spAutoFit/>
          </a:bodyPr>
          <a:lstStyle/>
          <a:p>
            <a:r>
              <a:rPr lang="en-US" b="1" dirty="0">
                <a:solidFill>
                  <a:srgbClr val="00B0F0"/>
                </a:solidFill>
                <a:effectLst>
                  <a:outerShdw blurRad="38100" dist="38100" dir="2700000" algn="tl">
                    <a:srgbClr val="000000">
                      <a:alpha val="43137"/>
                    </a:srgbClr>
                  </a:outerShdw>
                </a:effectLst>
              </a:rPr>
              <a:t>Erosion</a:t>
            </a:r>
          </a:p>
        </p:txBody>
      </p:sp>
    </p:spTree>
    <p:extLst>
      <p:ext uri="{BB962C8B-B14F-4D97-AF65-F5344CB8AC3E}">
        <p14:creationId xmlns:p14="http://schemas.microsoft.com/office/powerpoint/2010/main" val="12185524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6858000"/>
          </a:xfrm>
        </p:spPr>
        <p:txBody>
          <a:bodyPr>
            <a:normAutofit/>
          </a:bodyPr>
          <a:lstStyle/>
          <a:p>
            <a:r>
              <a:rPr lang="en-US" sz="11500" b="1" dirty="0">
                <a:effectLst>
                  <a:outerShdw blurRad="38100" dist="38100" dir="2700000" algn="tl">
                    <a:srgbClr val="000000">
                      <a:alpha val="43137"/>
                    </a:srgbClr>
                  </a:outerShdw>
                </a:effectLst>
              </a:rPr>
              <a:t>Personal Evolution</a:t>
            </a:r>
          </a:p>
        </p:txBody>
      </p:sp>
    </p:spTree>
    <p:extLst>
      <p:ext uri="{BB962C8B-B14F-4D97-AF65-F5344CB8AC3E}">
        <p14:creationId xmlns:p14="http://schemas.microsoft.com/office/powerpoint/2010/main" val="3160695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9" name="Content Placeholder 2"/>
          <p:cNvSpPr txBox="1">
            <a:spLocks/>
          </p:cNvSpPr>
          <p:nvPr/>
        </p:nvSpPr>
        <p:spPr>
          <a:xfrm>
            <a:off x="8124825" y="4895832"/>
            <a:ext cx="4067175" cy="606679"/>
          </a:xfrm>
          <a:prstGeom prst="rect">
            <a:avLst/>
          </a:prstGeom>
        </p:spPr>
        <p:txBody>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Clr>
                <a:srgbClr val="003865"/>
              </a:buClr>
              <a:buFont typeface="Arial" panose="020B0604020202020204" pitchFamily="34" charset="0"/>
              <a:buNone/>
            </a:pPr>
            <a:r>
              <a:rPr lang="en-US" sz="3600" spc="150" dirty="0">
                <a:solidFill>
                  <a:srgbClr val="003865"/>
                </a:solidFill>
                <a:effectLst>
                  <a:outerShdw blurRad="38100" dist="38100" dir="2700000" algn="tl">
                    <a:srgbClr val="000000">
                      <a:alpha val="43137"/>
                    </a:srgbClr>
                  </a:outerShdw>
                </a:effectLst>
                <a:latin typeface="Arial Narrow" panose="020B0606020202030204" pitchFamily="34" charset="0"/>
              </a:rPr>
              <a:t>Personal Evolution…</a:t>
            </a:r>
          </a:p>
        </p:txBody>
      </p:sp>
      <p:sp>
        <p:nvSpPr>
          <p:cNvPr id="7" name="Date Placeholder 6"/>
          <p:cNvSpPr>
            <a:spLocks noGrp="1"/>
          </p:cNvSpPr>
          <p:nvPr>
            <p:ph type="dt" sz="half" idx="10"/>
          </p:nvPr>
        </p:nvSpPr>
        <p:spPr/>
        <p:txBody>
          <a:bodyPr/>
          <a:lstStyle/>
          <a:p>
            <a:r>
              <a:rPr lang="en-US" dirty="0">
                <a:solidFill>
                  <a:srgbClr val="000000"/>
                </a:solidFill>
              </a:rPr>
              <a:t>12/6/2017</a:t>
            </a:r>
          </a:p>
        </p:txBody>
      </p:sp>
      <p:sp>
        <p:nvSpPr>
          <p:cNvPr id="10" name="Footer Placeholder 9"/>
          <p:cNvSpPr>
            <a:spLocks noGrp="1"/>
          </p:cNvSpPr>
          <p:nvPr>
            <p:ph type="ftr" sz="quarter" idx="3"/>
          </p:nvPr>
        </p:nvSpPr>
        <p:spPr/>
        <p:txBody>
          <a:bodyPr/>
          <a:lstStyle/>
          <a:p>
            <a:r>
              <a:rPr lang="en-US" dirty="0">
                <a:solidFill>
                  <a:srgbClr val="000000"/>
                </a:solidFill>
              </a:rPr>
              <a:t>MN.IT Services @ DNR | MN DNR Geospatial Water Resources Team</a:t>
            </a:r>
          </a:p>
        </p:txBody>
      </p:sp>
      <p:sp>
        <p:nvSpPr>
          <p:cNvPr id="11" name="Slide Number Placeholder 10"/>
          <p:cNvSpPr>
            <a:spLocks noGrp="1"/>
          </p:cNvSpPr>
          <p:nvPr>
            <p:ph type="sldNum" sz="quarter" idx="12"/>
          </p:nvPr>
        </p:nvSpPr>
        <p:spPr/>
        <p:txBody>
          <a:bodyPr/>
          <a:lstStyle/>
          <a:p>
            <a:fld id="{48F63A3B-78C7-47BE-AE5E-E10140E04643}" type="slidenum">
              <a:rPr lang="en-US" smtClean="0">
                <a:solidFill>
                  <a:srgbClr val="000000"/>
                </a:solidFill>
              </a:rPr>
              <a:pPr/>
              <a:t>53</a:t>
            </a:fld>
            <a:endParaRPr lang="en-US" dirty="0">
              <a:solidFill>
                <a:srgbClr val="000000"/>
              </a:solidFill>
            </a:endParaRPr>
          </a:p>
        </p:txBody>
      </p:sp>
    </p:spTree>
    <p:extLst>
      <p:ext uri="{BB962C8B-B14F-4D97-AF65-F5344CB8AC3E}">
        <p14:creationId xmlns:p14="http://schemas.microsoft.com/office/powerpoint/2010/main" val="2368276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85000"/>
            </a:schemeClr>
          </a:solidFill>
        </p:spPr>
        <p:txBody>
          <a:bodyPr/>
          <a:lstStyle/>
          <a:p>
            <a:r>
              <a:rPr lang="en-US" dirty="0">
                <a:solidFill>
                  <a:srgbClr val="003865"/>
                </a:solidFill>
              </a:rPr>
              <a:t>Sean Vaughn - Background</a:t>
            </a:r>
          </a:p>
        </p:txBody>
      </p:sp>
      <p:sp>
        <p:nvSpPr>
          <p:cNvPr id="7" name="Date Placeholder 6"/>
          <p:cNvSpPr>
            <a:spLocks noGrp="1"/>
          </p:cNvSpPr>
          <p:nvPr>
            <p:ph type="dt" sz="half" idx="10"/>
          </p:nvPr>
        </p:nvSpPr>
        <p:spPr/>
        <p:txBody>
          <a:bodyPr/>
          <a:lstStyle/>
          <a:p>
            <a:r>
              <a:rPr lang="en-US" dirty="0">
                <a:solidFill>
                  <a:srgbClr val="000000"/>
                </a:solidFill>
              </a:rPr>
              <a:t>12/6/2017</a:t>
            </a:r>
          </a:p>
        </p:txBody>
      </p:sp>
      <p:sp>
        <p:nvSpPr>
          <p:cNvPr id="10" name="Footer Placeholder 9"/>
          <p:cNvSpPr>
            <a:spLocks noGrp="1"/>
          </p:cNvSpPr>
          <p:nvPr>
            <p:ph type="ftr" sz="quarter" idx="3"/>
          </p:nvPr>
        </p:nvSpPr>
        <p:spPr/>
        <p:txBody>
          <a:bodyPr/>
          <a:lstStyle/>
          <a:p>
            <a:r>
              <a:rPr lang="en-US" dirty="0">
                <a:solidFill>
                  <a:srgbClr val="000000"/>
                </a:solidFill>
              </a:rPr>
              <a:t>MN.IT Services @ DNR | MN DNR Geospatial Water Resources Team</a:t>
            </a:r>
          </a:p>
        </p:txBody>
      </p:sp>
      <p:sp>
        <p:nvSpPr>
          <p:cNvPr id="11" name="Slide Number Placeholder 10"/>
          <p:cNvSpPr>
            <a:spLocks noGrp="1"/>
          </p:cNvSpPr>
          <p:nvPr>
            <p:ph type="sldNum" sz="quarter" idx="12"/>
          </p:nvPr>
        </p:nvSpPr>
        <p:spPr/>
        <p:txBody>
          <a:bodyPr/>
          <a:lstStyle/>
          <a:p>
            <a:fld id="{48F63A3B-78C7-47BE-AE5E-E10140E04643}" type="slidenum">
              <a:rPr lang="en-US" smtClean="0">
                <a:solidFill>
                  <a:srgbClr val="000000"/>
                </a:solidFill>
              </a:rPr>
              <a:pPr/>
              <a:t>54</a:t>
            </a:fld>
            <a:endParaRPr lang="en-US" dirty="0">
              <a:solidFill>
                <a:srgbClr val="000000"/>
              </a:solidFill>
            </a:endParaRPr>
          </a:p>
        </p:txBody>
      </p:sp>
      <p:sp>
        <p:nvSpPr>
          <p:cNvPr id="16" name="Subtitle 2"/>
          <p:cNvSpPr txBox="1">
            <a:spLocks/>
          </p:cNvSpPr>
          <p:nvPr/>
        </p:nvSpPr>
        <p:spPr>
          <a:xfrm>
            <a:off x="2552701" y="1188720"/>
            <a:ext cx="6619874" cy="495300"/>
          </a:xfrm>
          <a:prstGeom prst="rect">
            <a:avLst/>
          </a:prstGeom>
        </p:spPr>
        <p:txBody>
          <a:bodyPr>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FFFFFF"/>
              </a:buClr>
              <a:buFont typeface="Wingdings" panose="05000000000000000000" pitchFamily="2" charset="2"/>
              <a:buChar char="§"/>
            </a:pPr>
            <a:r>
              <a:rPr lang="en-US" sz="2800" dirty="0">
                <a:solidFill>
                  <a:srgbClr val="FFFFFF"/>
                </a:solidFill>
                <a:effectLst>
                  <a:outerShdw blurRad="38100" dist="38100" dir="2700000" algn="tl">
                    <a:srgbClr val="000000">
                      <a:alpha val="43137"/>
                    </a:srgbClr>
                  </a:outerShdw>
                </a:effectLst>
              </a:rPr>
              <a:t>Field Inspection – </a:t>
            </a:r>
            <a:r>
              <a:rPr lang="en-US" sz="2800" b="1" dirty="0" err="1">
                <a:solidFill>
                  <a:srgbClr val="78BE21"/>
                </a:solidFill>
                <a:effectLst>
                  <a:outerShdw blurRad="38100" dist="38100" dir="2700000" algn="tl">
                    <a:srgbClr val="000000">
                      <a:alpha val="43137"/>
                    </a:srgbClr>
                  </a:outerShdw>
                </a:effectLst>
              </a:rPr>
              <a:t>Groundtruthing</a:t>
            </a:r>
            <a:r>
              <a:rPr lang="en-US" sz="2800" b="1" dirty="0">
                <a:solidFill>
                  <a:srgbClr val="78BE21"/>
                </a:solidFill>
                <a:effectLst>
                  <a:outerShdw blurRad="38100" dist="38100" dir="2700000" algn="tl">
                    <a:srgbClr val="000000">
                      <a:alpha val="43137"/>
                    </a:srgbClr>
                  </a:outerShdw>
                </a:effectLst>
              </a:rPr>
              <a:t> </a:t>
            </a:r>
            <a:r>
              <a:rPr lang="en-US" sz="2000" b="1" dirty="0">
                <a:solidFill>
                  <a:srgbClr val="78BE21"/>
                </a:solidFill>
                <a:effectLst>
                  <a:outerShdw blurRad="38100" dist="38100" dir="2700000" algn="tl">
                    <a:srgbClr val="000000">
                      <a:alpha val="43137"/>
                    </a:srgbClr>
                  </a:outerShdw>
                </a:effectLst>
              </a:rPr>
              <a:t>(1992)</a:t>
            </a:r>
          </a:p>
        </p:txBody>
      </p:sp>
      <p:sp>
        <p:nvSpPr>
          <p:cNvPr id="17" name="Subtitle 2"/>
          <p:cNvSpPr txBox="1">
            <a:spLocks/>
          </p:cNvSpPr>
          <p:nvPr/>
        </p:nvSpPr>
        <p:spPr>
          <a:xfrm>
            <a:off x="1647825" y="1995958"/>
            <a:ext cx="3175000" cy="342900"/>
          </a:xfrm>
          <a:prstGeom prst="rect">
            <a:avLst/>
          </a:prstGeom>
        </p:spPr>
        <p:txBody>
          <a:bodyPr vert="horz" anchor="t">
            <a:noAutofit/>
          </a:bodyPr>
          <a:lstStyle/>
          <a:p>
            <a:pPr marL="374904" indent="-342900">
              <a:spcBef>
                <a:spcPts val="700"/>
              </a:spcBef>
              <a:buSzPct val="95000"/>
              <a:buFont typeface="Wingdings"/>
              <a:buNone/>
              <a:defRPr/>
            </a:pPr>
            <a:r>
              <a:rPr lang="en-US" sz="2000" dirty="0">
                <a:solidFill>
                  <a:srgbClr val="FFFFFF"/>
                </a:solidFill>
                <a:effectLst>
                  <a:outerShdw blurRad="38100" dist="38100" dir="2700000" algn="tl">
                    <a:srgbClr val="000000">
                      <a:alpha val="43137"/>
                    </a:srgbClr>
                  </a:outerShdw>
                </a:effectLst>
              </a:rPr>
              <a:t>Depressions &amp; Impressions</a:t>
            </a:r>
          </a:p>
        </p:txBody>
      </p:sp>
      <p:sp>
        <p:nvSpPr>
          <p:cNvPr id="28" name="Subtitle 2"/>
          <p:cNvSpPr txBox="1">
            <a:spLocks/>
          </p:cNvSpPr>
          <p:nvPr/>
        </p:nvSpPr>
        <p:spPr>
          <a:xfrm>
            <a:off x="8061325" y="2003425"/>
            <a:ext cx="2476500" cy="381000"/>
          </a:xfrm>
          <a:prstGeom prst="rect">
            <a:avLst/>
          </a:prstGeom>
        </p:spPr>
        <p:txBody>
          <a:bodyPr vert="horz" anchor="t">
            <a:normAutofit lnSpcReduction="10000"/>
          </a:bodyPr>
          <a:lstStyle/>
          <a:p>
            <a:pPr marL="374904" indent="-342900">
              <a:spcBef>
                <a:spcPts val="700"/>
              </a:spcBef>
              <a:buSzPct val="95000"/>
              <a:buFont typeface="Wingdings"/>
              <a:buNone/>
              <a:defRPr/>
            </a:pPr>
            <a:r>
              <a:rPr lang="en-US" sz="2000" dirty="0">
                <a:solidFill>
                  <a:srgbClr val="FFFFFF"/>
                </a:solidFill>
                <a:effectLst>
                  <a:outerShdw blurRad="38100" dist="38100" dir="2700000" algn="tl">
                    <a:srgbClr val="000000">
                      <a:alpha val="43137"/>
                    </a:srgbClr>
                  </a:outerShdw>
                </a:effectLst>
              </a:rPr>
              <a:t>Drainage Discoveries</a:t>
            </a:r>
          </a:p>
        </p:txBody>
      </p:sp>
      <p:pic>
        <p:nvPicPr>
          <p:cNvPr id="29" name="Picture 7" descr="scan0012.jpg"/>
          <p:cNvPicPr>
            <a:picLocks noChangeAspect="1"/>
          </p:cNvPicPr>
          <p:nvPr/>
        </p:nvPicPr>
        <p:blipFill>
          <a:blip r:embed="rId3" cstate="print"/>
          <a:srcRect/>
          <a:stretch>
            <a:fillRect/>
          </a:stretch>
        </p:blipFill>
        <p:spPr bwMode="auto">
          <a:xfrm>
            <a:off x="6775450" y="2559050"/>
            <a:ext cx="4827588" cy="3365500"/>
          </a:xfrm>
          <a:prstGeom prst="rect">
            <a:avLst/>
          </a:prstGeom>
          <a:noFill/>
          <a:ln w="9525">
            <a:noFill/>
            <a:miter lim="800000"/>
            <a:headEnd/>
            <a:tailEnd/>
          </a:ln>
        </p:spPr>
      </p:pic>
      <p:pic>
        <p:nvPicPr>
          <p:cNvPr id="31" name="Picture 5" descr="scan_pic0038.jpg"/>
          <p:cNvPicPr>
            <a:picLocks noChangeAspect="1"/>
          </p:cNvPicPr>
          <p:nvPr/>
        </p:nvPicPr>
        <p:blipFill>
          <a:blip r:embed="rId4" cstate="print"/>
          <a:srcRect/>
          <a:stretch>
            <a:fillRect/>
          </a:stretch>
        </p:blipFill>
        <p:spPr bwMode="auto">
          <a:xfrm>
            <a:off x="617537" y="2559050"/>
            <a:ext cx="4853352" cy="3365500"/>
          </a:xfrm>
          <a:prstGeom prst="rect">
            <a:avLst/>
          </a:prstGeom>
          <a:noFill/>
          <a:ln w="9525">
            <a:noFill/>
            <a:miter lim="800000"/>
            <a:headEnd/>
            <a:tailEnd/>
          </a:ln>
        </p:spPr>
      </p:pic>
    </p:spTree>
    <p:extLst>
      <p:ext uri="{BB962C8B-B14F-4D97-AF65-F5344CB8AC3E}">
        <p14:creationId xmlns:p14="http://schemas.microsoft.com/office/powerpoint/2010/main" val="677038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85000"/>
            </a:schemeClr>
          </a:solidFill>
        </p:spPr>
        <p:txBody>
          <a:bodyPr/>
          <a:lstStyle/>
          <a:p>
            <a:r>
              <a:rPr lang="en-US" dirty="0">
                <a:solidFill>
                  <a:srgbClr val="003865"/>
                </a:solidFill>
              </a:rPr>
              <a:t>Sean Vaughn - Background</a:t>
            </a:r>
          </a:p>
        </p:txBody>
      </p:sp>
      <p:sp>
        <p:nvSpPr>
          <p:cNvPr id="7" name="Date Placeholder 6"/>
          <p:cNvSpPr>
            <a:spLocks noGrp="1"/>
          </p:cNvSpPr>
          <p:nvPr>
            <p:ph type="dt" sz="half" idx="10"/>
          </p:nvPr>
        </p:nvSpPr>
        <p:spPr/>
        <p:txBody>
          <a:bodyPr/>
          <a:lstStyle/>
          <a:p>
            <a:r>
              <a:rPr lang="en-US" dirty="0">
                <a:solidFill>
                  <a:srgbClr val="000000"/>
                </a:solidFill>
              </a:rPr>
              <a:t>12/6/2017</a:t>
            </a:r>
          </a:p>
        </p:txBody>
      </p:sp>
      <p:sp>
        <p:nvSpPr>
          <p:cNvPr id="10" name="Footer Placeholder 9"/>
          <p:cNvSpPr>
            <a:spLocks noGrp="1"/>
          </p:cNvSpPr>
          <p:nvPr>
            <p:ph type="ftr" sz="quarter" idx="3"/>
          </p:nvPr>
        </p:nvSpPr>
        <p:spPr/>
        <p:txBody>
          <a:bodyPr/>
          <a:lstStyle/>
          <a:p>
            <a:r>
              <a:rPr lang="en-US" dirty="0">
                <a:solidFill>
                  <a:srgbClr val="000000"/>
                </a:solidFill>
              </a:rPr>
              <a:t>MN.IT Services @ DNR | MN DNR Geospatial Water Resources Team</a:t>
            </a:r>
          </a:p>
        </p:txBody>
      </p:sp>
      <p:sp>
        <p:nvSpPr>
          <p:cNvPr id="11" name="Slide Number Placeholder 10"/>
          <p:cNvSpPr>
            <a:spLocks noGrp="1"/>
          </p:cNvSpPr>
          <p:nvPr>
            <p:ph type="sldNum" sz="quarter" idx="12"/>
          </p:nvPr>
        </p:nvSpPr>
        <p:spPr/>
        <p:txBody>
          <a:bodyPr/>
          <a:lstStyle/>
          <a:p>
            <a:fld id="{48F63A3B-78C7-47BE-AE5E-E10140E04643}" type="slidenum">
              <a:rPr lang="en-US" smtClean="0">
                <a:solidFill>
                  <a:srgbClr val="000000"/>
                </a:solidFill>
              </a:rPr>
              <a:pPr/>
              <a:t>55</a:t>
            </a:fld>
            <a:endParaRPr lang="en-US" dirty="0">
              <a:solidFill>
                <a:srgbClr val="000000"/>
              </a:solidFill>
            </a:endParaRPr>
          </a:p>
        </p:txBody>
      </p:sp>
      <p:sp>
        <p:nvSpPr>
          <p:cNvPr id="16" name="Subtitle 2"/>
          <p:cNvSpPr txBox="1">
            <a:spLocks/>
          </p:cNvSpPr>
          <p:nvPr/>
        </p:nvSpPr>
        <p:spPr>
          <a:xfrm>
            <a:off x="2651760" y="1188720"/>
            <a:ext cx="6337123" cy="495300"/>
          </a:xfrm>
          <a:prstGeom prst="rect">
            <a:avLst/>
          </a:prstGeom>
        </p:spPr>
        <p:txBody>
          <a:bodyPr>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FFFFFF"/>
              </a:buClr>
              <a:buFont typeface="Wingdings" panose="05000000000000000000" pitchFamily="2" charset="2"/>
              <a:buChar char="§"/>
            </a:pPr>
            <a:r>
              <a:rPr lang="en-US" sz="2800" dirty="0">
                <a:solidFill>
                  <a:srgbClr val="FFFFFF"/>
                </a:solidFill>
                <a:effectLst>
                  <a:outerShdw blurRad="38100" dist="38100" dir="2700000" algn="tl">
                    <a:srgbClr val="000000">
                      <a:alpha val="43137"/>
                    </a:srgbClr>
                  </a:outerShdw>
                </a:effectLst>
              </a:rPr>
              <a:t>Field Inspection – </a:t>
            </a:r>
            <a:r>
              <a:rPr lang="en-US" sz="2800" b="1" dirty="0">
                <a:solidFill>
                  <a:srgbClr val="78BE21"/>
                </a:solidFill>
                <a:effectLst>
                  <a:outerShdw blurRad="38100" dist="38100" dir="2700000" algn="tl">
                    <a:srgbClr val="000000">
                      <a:alpha val="43137"/>
                    </a:srgbClr>
                  </a:outerShdw>
                </a:effectLst>
              </a:rPr>
              <a:t>Aerial Review  </a:t>
            </a:r>
            <a:r>
              <a:rPr lang="en-US" sz="2000" dirty="0">
                <a:solidFill>
                  <a:srgbClr val="78BE21"/>
                </a:solidFill>
                <a:effectLst>
                  <a:outerShdw blurRad="38100" dist="38100" dir="2700000" algn="tl">
                    <a:srgbClr val="000000">
                      <a:alpha val="43137"/>
                    </a:srgbClr>
                  </a:outerShdw>
                </a:effectLst>
              </a:rPr>
              <a:t>(1992)</a:t>
            </a:r>
          </a:p>
        </p:txBody>
      </p:sp>
      <p:sp>
        <p:nvSpPr>
          <p:cNvPr id="17" name="Subtitle 2"/>
          <p:cNvSpPr txBox="1">
            <a:spLocks/>
          </p:cNvSpPr>
          <p:nvPr/>
        </p:nvSpPr>
        <p:spPr>
          <a:xfrm>
            <a:off x="1065210" y="5464732"/>
            <a:ext cx="4849813" cy="342900"/>
          </a:xfrm>
          <a:prstGeom prst="rect">
            <a:avLst/>
          </a:prstGeom>
        </p:spPr>
        <p:txBody>
          <a:bodyPr vert="horz" anchor="t">
            <a:noAutofit/>
          </a:bodyPr>
          <a:lstStyle/>
          <a:p>
            <a:pPr marL="228600" indent="-228600">
              <a:spcBef>
                <a:spcPts val="700"/>
              </a:spcBef>
              <a:buSzPct val="95000"/>
              <a:buFont typeface="Arial" panose="020B0604020202020204" pitchFamily="34" charset="0"/>
              <a:buChar char="•"/>
              <a:defRPr/>
            </a:pPr>
            <a:r>
              <a:rPr lang="en-US" sz="2000" dirty="0">
                <a:solidFill>
                  <a:srgbClr val="FFFFFF"/>
                </a:solidFill>
                <a:effectLst>
                  <a:outerShdw blurRad="38100" dist="38100" dir="2700000" algn="tl">
                    <a:srgbClr val="000000">
                      <a:alpha val="43137"/>
                    </a:srgbClr>
                  </a:outerShdw>
                </a:effectLst>
              </a:rPr>
              <a:t>LiDAR Captures this Detail</a:t>
            </a:r>
          </a:p>
        </p:txBody>
      </p:sp>
      <p:sp>
        <p:nvSpPr>
          <p:cNvPr id="28" name="Subtitle 2"/>
          <p:cNvSpPr txBox="1">
            <a:spLocks/>
          </p:cNvSpPr>
          <p:nvPr/>
        </p:nvSpPr>
        <p:spPr>
          <a:xfrm>
            <a:off x="7679226" y="1944664"/>
            <a:ext cx="3914774" cy="782768"/>
          </a:xfrm>
          <a:prstGeom prst="rect">
            <a:avLst/>
          </a:prstGeom>
        </p:spPr>
        <p:txBody>
          <a:bodyPr vert="horz" anchor="t">
            <a:normAutofit/>
          </a:bodyPr>
          <a:lstStyle/>
          <a:p>
            <a:pPr marL="228600" indent="-228600">
              <a:spcBef>
                <a:spcPts val="700"/>
              </a:spcBef>
              <a:buSzPct val="95000"/>
              <a:buFont typeface="Arial" panose="020B0604020202020204" pitchFamily="34" charset="0"/>
              <a:buChar char="•"/>
              <a:defRPr/>
            </a:pPr>
            <a:r>
              <a:rPr lang="en-US" sz="2000" dirty="0">
                <a:solidFill>
                  <a:srgbClr val="FFFFFF"/>
                </a:solidFill>
                <a:effectLst>
                  <a:outerShdw blurRad="38100" dist="38100" dir="2700000" algn="tl">
                    <a:srgbClr val="000000">
                      <a:alpha val="43137"/>
                    </a:srgbClr>
                  </a:outerShdw>
                </a:effectLst>
              </a:rPr>
              <a:t>Oblique Photos Indicate Linear Signatures of Ditching</a:t>
            </a:r>
          </a:p>
        </p:txBody>
      </p:sp>
      <p:pic>
        <p:nvPicPr>
          <p:cNvPr id="12" name="Picture 4" descr="scan_pic0037.jpg"/>
          <p:cNvPicPr>
            <a:picLocks noChangeAspect="1"/>
          </p:cNvPicPr>
          <p:nvPr/>
        </p:nvPicPr>
        <p:blipFill rotWithShape="1">
          <a:blip r:embed="rId3" cstate="print"/>
          <a:srcRect t="746" r="786"/>
          <a:stretch/>
        </p:blipFill>
        <p:spPr bwMode="auto">
          <a:xfrm>
            <a:off x="1065211" y="1991666"/>
            <a:ext cx="4849813" cy="3348295"/>
          </a:xfrm>
          <a:prstGeom prst="rect">
            <a:avLst/>
          </a:prstGeom>
          <a:noFill/>
          <a:ln w="15875">
            <a:noFill/>
            <a:miter lim="800000"/>
            <a:headEnd/>
            <a:tailEnd/>
          </a:ln>
        </p:spPr>
      </p:pic>
      <p:pic>
        <p:nvPicPr>
          <p:cNvPr id="13" name="Picture 3" descr="scan0011.jpg"/>
          <p:cNvPicPr>
            <a:picLocks noChangeAspect="1"/>
          </p:cNvPicPr>
          <p:nvPr/>
        </p:nvPicPr>
        <p:blipFill>
          <a:blip r:embed="rId4" cstate="print"/>
          <a:srcRect/>
          <a:stretch>
            <a:fillRect/>
          </a:stretch>
        </p:blipFill>
        <p:spPr bwMode="auto">
          <a:xfrm>
            <a:off x="6543676" y="2701367"/>
            <a:ext cx="5050324" cy="3367990"/>
          </a:xfrm>
          <a:prstGeom prst="rect">
            <a:avLst/>
          </a:prstGeom>
          <a:noFill/>
          <a:ln w="15875">
            <a:noFill/>
            <a:miter lim="800000"/>
            <a:headEnd/>
            <a:tailEnd/>
          </a:ln>
        </p:spPr>
      </p:pic>
    </p:spTree>
    <p:extLst>
      <p:ext uri="{BB962C8B-B14F-4D97-AF65-F5344CB8AC3E}">
        <p14:creationId xmlns:p14="http://schemas.microsoft.com/office/powerpoint/2010/main" val="14020247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85000"/>
            </a:schemeClr>
          </a:solidFill>
        </p:spPr>
        <p:txBody>
          <a:bodyPr/>
          <a:lstStyle/>
          <a:p>
            <a:r>
              <a:rPr lang="en-US" dirty="0">
                <a:solidFill>
                  <a:srgbClr val="003865"/>
                </a:solidFill>
              </a:rPr>
              <a:t>Sean Vaughn - Background</a:t>
            </a:r>
          </a:p>
        </p:txBody>
      </p:sp>
      <p:sp>
        <p:nvSpPr>
          <p:cNvPr id="7" name="Date Placeholder 6"/>
          <p:cNvSpPr>
            <a:spLocks noGrp="1"/>
          </p:cNvSpPr>
          <p:nvPr>
            <p:ph type="dt" sz="half" idx="10"/>
          </p:nvPr>
        </p:nvSpPr>
        <p:spPr/>
        <p:txBody>
          <a:bodyPr/>
          <a:lstStyle/>
          <a:p>
            <a:r>
              <a:rPr lang="en-US" dirty="0">
                <a:solidFill>
                  <a:srgbClr val="000000"/>
                </a:solidFill>
              </a:rPr>
              <a:t>12/6/2017</a:t>
            </a:r>
          </a:p>
        </p:txBody>
      </p:sp>
      <p:sp>
        <p:nvSpPr>
          <p:cNvPr id="10" name="Footer Placeholder 9"/>
          <p:cNvSpPr>
            <a:spLocks noGrp="1"/>
          </p:cNvSpPr>
          <p:nvPr>
            <p:ph type="ftr" sz="quarter" idx="3"/>
          </p:nvPr>
        </p:nvSpPr>
        <p:spPr/>
        <p:txBody>
          <a:bodyPr/>
          <a:lstStyle/>
          <a:p>
            <a:r>
              <a:rPr lang="en-US" dirty="0">
                <a:solidFill>
                  <a:srgbClr val="000000"/>
                </a:solidFill>
              </a:rPr>
              <a:t>MN.IT Services @ DNR | MN DNR Geospatial Water Resources Team</a:t>
            </a:r>
          </a:p>
        </p:txBody>
      </p:sp>
      <p:sp>
        <p:nvSpPr>
          <p:cNvPr id="11" name="Slide Number Placeholder 10"/>
          <p:cNvSpPr>
            <a:spLocks noGrp="1"/>
          </p:cNvSpPr>
          <p:nvPr>
            <p:ph type="sldNum" sz="quarter" idx="12"/>
          </p:nvPr>
        </p:nvSpPr>
        <p:spPr/>
        <p:txBody>
          <a:bodyPr/>
          <a:lstStyle/>
          <a:p>
            <a:fld id="{48F63A3B-78C7-47BE-AE5E-E10140E04643}" type="slidenum">
              <a:rPr lang="en-US" smtClean="0">
                <a:solidFill>
                  <a:srgbClr val="000000"/>
                </a:solidFill>
              </a:rPr>
              <a:pPr/>
              <a:t>56</a:t>
            </a:fld>
            <a:endParaRPr lang="en-US" dirty="0">
              <a:solidFill>
                <a:srgbClr val="000000"/>
              </a:solidFill>
            </a:endParaRPr>
          </a:p>
        </p:txBody>
      </p:sp>
      <p:sp>
        <p:nvSpPr>
          <p:cNvPr id="16" name="Subtitle 2"/>
          <p:cNvSpPr txBox="1">
            <a:spLocks/>
          </p:cNvSpPr>
          <p:nvPr/>
        </p:nvSpPr>
        <p:spPr>
          <a:xfrm>
            <a:off x="1517494" y="1183096"/>
            <a:ext cx="8521855" cy="495300"/>
          </a:xfrm>
          <a:prstGeom prst="rect">
            <a:avLst/>
          </a:prstGeom>
        </p:spPr>
        <p:txBody>
          <a:bodyPr>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FFFFFF"/>
              </a:buClr>
              <a:buFont typeface="Wingdings" panose="05000000000000000000" pitchFamily="2" charset="2"/>
              <a:buChar char="§"/>
            </a:pPr>
            <a:r>
              <a:rPr lang="en-US" sz="2800" dirty="0">
                <a:solidFill>
                  <a:srgbClr val="FFFFFF"/>
                </a:solidFill>
                <a:effectLst>
                  <a:outerShdw blurRad="38100" dist="38100" dir="2700000" algn="tl">
                    <a:srgbClr val="000000">
                      <a:alpha val="43137"/>
                    </a:srgbClr>
                  </a:outerShdw>
                </a:effectLst>
              </a:rPr>
              <a:t>One Dimensional Planar View – </a:t>
            </a:r>
            <a:r>
              <a:rPr lang="en-US" sz="2800" b="1" dirty="0">
                <a:solidFill>
                  <a:srgbClr val="78BE21"/>
                </a:solidFill>
                <a:effectLst>
                  <a:outerShdw blurRad="38100" dist="38100" dir="2700000" algn="tl">
                    <a:srgbClr val="000000">
                      <a:alpha val="43137"/>
                    </a:srgbClr>
                  </a:outerShdw>
                </a:effectLst>
              </a:rPr>
              <a:t>Manual GIS  </a:t>
            </a:r>
            <a:r>
              <a:rPr lang="en-US" sz="2000" dirty="0">
                <a:solidFill>
                  <a:srgbClr val="78BE21"/>
                </a:solidFill>
                <a:effectLst>
                  <a:outerShdw blurRad="38100" dist="38100" dir="2700000" algn="tl">
                    <a:srgbClr val="000000">
                      <a:alpha val="43137"/>
                    </a:srgbClr>
                  </a:outerShdw>
                </a:effectLst>
              </a:rPr>
              <a:t>(1992 - 1994)</a:t>
            </a:r>
          </a:p>
        </p:txBody>
      </p:sp>
      <p:sp>
        <p:nvSpPr>
          <p:cNvPr id="17" name="Subtitle 2"/>
          <p:cNvSpPr txBox="1">
            <a:spLocks/>
          </p:cNvSpPr>
          <p:nvPr/>
        </p:nvSpPr>
        <p:spPr>
          <a:xfrm>
            <a:off x="1528762" y="1997892"/>
            <a:ext cx="3257550" cy="342900"/>
          </a:xfrm>
          <a:prstGeom prst="rect">
            <a:avLst/>
          </a:prstGeom>
        </p:spPr>
        <p:txBody>
          <a:bodyPr vert="horz" anchor="t">
            <a:noAutofit/>
          </a:bodyPr>
          <a:lstStyle/>
          <a:p>
            <a:pPr marL="342900" indent="-342900">
              <a:spcBef>
                <a:spcPts val="700"/>
              </a:spcBef>
              <a:buSzPct val="95000"/>
              <a:buFont typeface="Wingdings" panose="05000000000000000000" pitchFamily="2" charset="2"/>
              <a:buChar char="§"/>
              <a:defRPr/>
            </a:pPr>
            <a:r>
              <a:rPr lang="en-US" sz="2000" dirty="0">
                <a:solidFill>
                  <a:srgbClr val="FFFFFF"/>
                </a:solidFill>
                <a:effectLst>
                  <a:outerShdw blurRad="38100" dist="38100" dir="2700000" algn="tl">
                    <a:srgbClr val="000000">
                      <a:alpha val="43137"/>
                    </a:srgbClr>
                  </a:outerShdw>
                </a:effectLst>
              </a:rPr>
              <a:t>Manual Interpretation</a:t>
            </a:r>
          </a:p>
        </p:txBody>
      </p:sp>
      <p:pic>
        <p:nvPicPr>
          <p:cNvPr id="14" name="Picture 6" descr="scan_pic0040.jpg"/>
          <p:cNvPicPr>
            <a:picLocks noChangeAspect="1"/>
          </p:cNvPicPr>
          <p:nvPr/>
        </p:nvPicPr>
        <p:blipFill rotWithShape="1">
          <a:blip r:embed="rId3" cstate="print"/>
          <a:srcRect l="1208" t="1205" r="757" b="968"/>
          <a:stretch/>
        </p:blipFill>
        <p:spPr bwMode="auto">
          <a:xfrm>
            <a:off x="838200" y="2448559"/>
            <a:ext cx="5696667" cy="3860166"/>
          </a:xfrm>
          <a:prstGeom prst="rect">
            <a:avLst/>
          </a:prstGeom>
          <a:noFill/>
          <a:ln w="9525">
            <a:noFill/>
            <a:miter lim="800000"/>
            <a:headEnd/>
            <a:tailEnd/>
          </a:ln>
        </p:spPr>
      </p:pic>
      <p:grpSp>
        <p:nvGrpSpPr>
          <p:cNvPr id="15" name="Group 7"/>
          <p:cNvGrpSpPr/>
          <p:nvPr/>
        </p:nvGrpSpPr>
        <p:grpSpPr>
          <a:xfrm>
            <a:off x="7810498" y="1620231"/>
            <a:ext cx="3439335" cy="4755169"/>
            <a:chOff x="5663768" y="1513604"/>
            <a:chExt cx="3132789" cy="4241804"/>
          </a:xfrm>
        </p:grpSpPr>
        <p:pic>
          <p:nvPicPr>
            <p:cNvPr id="18" name="Picture 4" descr="lent_sect3"/>
            <p:cNvPicPr>
              <a:picLocks noChangeAspect="1" noChangeArrowheads="1"/>
            </p:cNvPicPr>
            <p:nvPr/>
          </p:nvPicPr>
          <p:blipFill>
            <a:blip r:embed="rId4" cstate="print"/>
            <a:srcRect/>
            <a:stretch>
              <a:fillRect/>
            </a:stretch>
          </p:blipFill>
          <p:spPr bwMode="auto">
            <a:xfrm>
              <a:off x="5663768" y="1909970"/>
              <a:ext cx="3132789" cy="3845438"/>
            </a:xfrm>
            <a:prstGeom prst="rect">
              <a:avLst/>
            </a:prstGeom>
            <a:noFill/>
            <a:ln w="9525">
              <a:noFill/>
              <a:miter lim="800000"/>
              <a:headEnd/>
              <a:tailEnd/>
            </a:ln>
          </p:spPr>
        </p:pic>
        <p:sp>
          <p:nvSpPr>
            <p:cNvPr id="19" name="Subtitle 2"/>
            <p:cNvSpPr txBox="1">
              <a:spLocks/>
            </p:cNvSpPr>
            <p:nvPr/>
          </p:nvSpPr>
          <p:spPr>
            <a:xfrm>
              <a:off x="6561357" y="1513604"/>
              <a:ext cx="2235200" cy="406400"/>
            </a:xfrm>
            <a:prstGeom prst="rect">
              <a:avLst/>
            </a:prstGeom>
          </p:spPr>
          <p:txBody>
            <a:bodyPr vert="horz" anchor="t">
              <a:normAutofit fontScale="92500"/>
            </a:bodyPr>
            <a:lstStyle/>
            <a:p>
              <a:pPr marL="374904" indent="-342900" algn="r">
                <a:spcBef>
                  <a:spcPts val="700"/>
                </a:spcBef>
                <a:buSzPct val="95000"/>
                <a:buFont typeface="Wingdings" panose="05000000000000000000" pitchFamily="2" charset="2"/>
                <a:buChar char="§"/>
                <a:defRPr/>
              </a:pPr>
              <a:r>
                <a:rPr lang="en-US" sz="2000" dirty="0">
                  <a:solidFill>
                    <a:srgbClr val="FFFFFF"/>
                  </a:solidFill>
                  <a:effectLst>
                    <a:outerShdw blurRad="38100" dist="38100" dir="2700000" algn="tl">
                      <a:srgbClr val="000000">
                        <a:alpha val="43137"/>
                      </a:srgbClr>
                    </a:outerShdw>
                  </a:effectLst>
                  <a:latin typeface="Corbel"/>
                </a:rPr>
                <a:t>Manual Illustration </a:t>
              </a:r>
            </a:p>
          </p:txBody>
        </p:sp>
      </p:grpSp>
    </p:spTree>
    <p:extLst>
      <p:ext uri="{BB962C8B-B14F-4D97-AF65-F5344CB8AC3E}">
        <p14:creationId xmlns:p14="http://schemas.microsoft.com/office/powerpoint/2010/main" val="9844385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85000"/>
            </a:schemeClr>
          </a:solidFill>
        </p:spPr>
        <p:txBody>
          <a:bodyPr/>
          <a:lstStyle/>
          <a:p>
            <a:r>
              <a:rPr lang="en-US" dirty="0">
                <a:solidFill>
                  <a:srgbClr val="003865"/>
                </a:solidFill>
              </a:rPr>
              <a:t>Sean Vaughn - Background</a:t>
            </a:r>
          </a:p>
        </p:txBody>
      </p:sp>
      <p:sp>
        <p:nvSpPr>
          <p:cNvPr id="7" name="Date Placeholder 6"/>
          <p:cNvSpPr>
            <a:spLocks noGrp="1"/>
          </p:cNvSpPr>
          <p:nvPr>
            <p:ph type="dt" sz="half" idx="10"/>
          </p:nvPr>
        </p:nvSpPr>
        <p:spPr/>
        <p:txBody>
          <a:bodyPr/>
          <a:lstStyle/>
          <a:p>
            <a:r>
              <a:rPr lang="en-US" dirty="0">
                <a:solidFill>
                  <a:srgbClr val="000000"/>
                </a:solidFill>
              </a:rPr>
              <a:t>12/6/2017</a:t>
            </a:r>
          </a:p>
        </p:txBody>
      </p:sp>
      <p:sp>
        <p:nvSpPr>
          <p:cNvPr id="10" name="Footer Placeholder 9"/>
          <p:cNvSpPr>
            <a:spLocks noGrp="1"/>
          </p:cNvSpPr>
          <p:nvPr>
            <p:ph type="ftr" sz="quarter" idx="3"/>
          </p:nvPr>
        </p:nvSpPr>
        <p:spPr/>
        <p:txBody>
          <a:bodyPr/>
          <a:lstStyle/>
          <a:p>
            <a:r>
              <a:rPr lang="en-US" dirty="0">
                <a:solidFill>
                  <a:srgbClr val="000000"/>
                </a:solidFill>
              </a:rPr>
              <a:t>MN.IT Services @ DNR | MN DNR Geospatial Water Resources Team</a:t>
            </a:r>
          </a:p>
        </p:txBody>
      </p:sp>
      <p:sp>
        <p:nvSpPr>
          <p:cNvPr id="11" name="Slide Number Placeholder 10"/>
          <p:cNvSpPr>
            <a:spLocks noGrp="1"/>
          </p:cNvSpPr>
          <p:nvPr>
            <p:ph type="sldNum" sz="quarter" idx="12"/>
          </p:nvPr>
        </p:nvSpPr>
        <p:spPr/>
        <p:txBody>
          <a:bodyPr/>
          <a:lstStyle/>
          <a:p>
            <a:fld id="{48F63A3B-78C7-47BE-AE5E-E10140E04643}" type="slidenum">
              <a:rPr lang="en-US" smtClean="0">
                <a:solidFill>
                  <a:srgbClr val="000000"/>
                </a:solidFill>
              </a:rPr>
              <a:pPr/>
              <a:t>57</a:t>
            </a:fld>
            <a:endParaRPr lang="en-US" dirty="0">
              <a:solidFill>
                <a:srgbClr val="000000"/>
              </a:solidFill>
            </a:endParaRPr>
          </a:p>
        </p:txBody>
      </p:sp>
      <p:sp>
        <p:nvSpPr>
          <p:cNvPr id="16" name="Subtitle 2"/>
          <p:cNvSpPr txBox="1">
            <a:spLocks/>
          </p:cNvSpPr>
          <p:nvPr/>
        </p:nvSpPr>
        <p:spPr>
          <a:xfrm>
            <a:off x="1517494" y="1183096"/>
            <a:ext cx="8521855" cy="495300"/>
          </a:xfrm>
          <a:prstGeom prst="rect">
            <a:avLst/>
          </a:prstGeom>
        </p:spPr>
        <p:txBody>
          <a:bodyPr>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FFFFFF"/>
              </a:buClr>
              <a:buFont typeface="Wingdings" panose="05000000000000000000" pitchFamily="2" charset="2"/>
              <a:buChar char="§"/>
            </a:pPr>
            <a:r>
              <a:rPr lang="en-US" sz="2800" dirty="0">
                <a:solidFill>
                  <a:srgbClr val="FFFFFF"/>
                </a:solidFill>
                <a:effectLst>
                  <a:outerShdw blurRad="38100" dist="38100" dir="2700000" algn="tl">
                    <a:srgbClr val="000000">
                      <a:alpha val="43137"/>
                    </a:srgbClr>
                  </a:outerShdw>
                </a:effectLst>
              </a:rPr>
              <a:t>GIS Brings It All Together – </a:t>
            </a:r>
            <a:r>
              <a:rPr lang="en-US" sz="2000" dirty="0">
                <a:solidFill>
                  <a:srgbClr val="78BE21"/>
                </a:solidFill>
                <a:effectLst>
                  <a:outerShdw blurRad="38100" dist="38100" dir="2700000" algn="tl">
                    <a:srgbClr val="000000">
                      <a:alpha val="43137"/>
                    </a:srgbClr>
                  </a:outerShdw>
                </a:effectLst>
              </a:rPr>
              <a:t>(1994)</a:t>
            </a:r>
          </a:p>
        </p:txBody>
      </p:sp>
      <p:grpSp>
        <p:nvGrpSpPr>
          <p:cNvPr id="12" name="Group 4"/>
          <p:cNvGrpSpPr/>
          <p:nvPr/>
        </p:nvGrpSpPr>
        <p:grpSpPr>
          <a:xfrm>
            <a:off x="648965" y="1912126"/>
            <a:ext cx="6562609" cy="3505281"/>
            <a:chOff x="52184" y="1621115"/>
            <a:chExt cx="5890654" cy="3048000"/>
          </a:xfrm>
        </p:grpSpPr>
        <p:pic>
          <p:nvPicPr>
            <p:cNvPr id="13" name="Picture 2"/>
            <p:cNvPicPr>
              <a:picLocks noChangeAspect="1" noChangeArrowheads="1"/>
            </p:cNvPicPr>
            <p:nvPr/>
          </p:nvPicPr>
          <p:blipFill>
            <a:blip r:embed="rId3" cstate="print"/>
            <a:srcRect/>
            <a:stretch>
              <a:fillRect/>
            </a:stretch>
          </p:blipFill>
          <p:spPr bwMode="auto">
            <a:xfrm>
              <a:off x="52184" y="1621115"/>
              <a:ext cx="3486150" cy="3048000"/>
            </a:xfrm>
            <a:prstGeom prst="rect">
              <a:avLst/>
            </a:prstGeom>
            <a:noFill/>
            <a:ln w="9525">
              <a:noFill/>
              <a:miter lim="800000"/>
              <a:headEnd/>
              <a:tailEnd/>
            </a:ln>
          </p:spPr>
        </p:pic>
        <p:sp>
          <p:nvSpPr>
            <p:cNvPr id="20" name="Subtitle 2"/>
            <p:cNvSpPr txBox="1">
              <a:spLocks/>
            </p:cNvSpPr>
            <p:nvPr/>
          </p:nvSpPr>
          <p:spPr>
            <a:xfrm>
              <a:off x="3974338" y="2593363"/>
              <a:ext cx="1968500" cy="342900"/>
            </a:xfrm>
            <a:prstGeom prst="rect">
              <a:avLst/>
            </a:prstGeom>
          </p:spPr>
          <p:txBody>
            <a:bodyPr vert="horz" anchor="t">
              <a:noAutofit/>
            </a:bodyPr>
            <a:lstStyle/>
            <a:p>
              <a:pPr marL="374904" indent="-342900">
                <a:spcBef>
                  <a:spcPts val="700"/>
                </a:spcBef>
                <a:buSzPct val="95000"/>
                <a:buFont typeface="Wingdings"/>
                <a:buNone/>
                <a:defRPr/>
              </a:pPr>
              <a:r>
                <a:rPr lang="en-US" sz="2000" dirty="0">
                  <a:solidFill>
                    <a:srgbClr val="FFFFFF"/>
                  </a:solidFill>
                  <a:latin typeface="Corbel"/>
                </a:rPr>
                <a:t>GIS – Innovation</a:t>
              </a:r>
            </a:p>
          </p:txBody>
        </p:sp>
      </p:grpSp>
      <p:grpSp>
        <p:nvGrpSpPr>
          <p:cNvPr id="21" name="Group 9"/>
          <p:cNvGrpSpPr/>
          <p:nvPr/>
        </p:nvGrpSpPr>
        <p:grpSpPr>
          <a:xfrm>
            <a:off x="7052090" y="1228726"/>
            <a:ext cx="4676776" cy="5127623"/>
            <a:chOff x="4218208" y="762000"/>
            <a:chExt cx="4728942" cy="5816600"/>
          </a:xfrm>
        </p:grpSpPr>
        <p:pic>
          <p:nvPicPr>
            <p:cNvPr id="22"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218208" y="762000"/>
              <a:ext cx="4728942" cy="5816600"/>
            </a:xfrm>
            <a:prstGeom prst="rect">
              <a:avLst/>
            </a:prstGeom>
            <a:noFill/>
            <a:ln w="9525">
              <a:noFill/>
              <a:miter lim="800000"/>
              <a:headEnd/>
              <a:tailEnd/>
            </a:ln>
          </p:spPr>
        </p:pic>
        <p:sp>
          <p:nvSpPr>
            <p:cNvPr id="23" name="Subtitle 2"/>
            <p:cNvSpPr txBox="1">
              <a:spLocks/>
            </p:cNvSpPr>
            <p:nvPr/>
          </p:nvSpPr>
          <p:spPr>
            <a:xfrm>
              <a:off x="7683500" y="939800"/>
              <a:ext cx="1028700" cy="342900"/>
            </a:xfrm>
            <a:prstGeom prst="rect">
              <a:avLst/>
            </a:prstGeom>
          </p:spPr>
          <p:txBody>
            <a:bodyPr vert="horz" anchor="t">
              <a:noAutofit/>
            </a:bodyPr>
            <a:lstStyle/>
            <a:p>
              <a:pPr marL="374904" indent="-342900">
                <a:spcBef>
                  <a:spcPts val="700"/>
                </a:spcBef>
                <a:buSzPct val="95000"/>
                <a:buFont typeface="Wingdings"/>
                <a:buNone/>
                <a:defRPr/>
              </a:pPr>
              <a:r>
                <a:rPr lang="en-US" sz="1600" dirty="0">
                  <a:solidFill>
                    <a:srgbClr val="E9E5DC"/>
                  </a:solidFill>
                  <a:latin typeface="Corbel"/>
                </a:rPr>
                <a:t>Raster</a:t>
              </a:r>
            </a:p>
          </p:txBody>
        </p:sp>
        <p:sp>
          <p:nvSpPr>
            <p:cNvPr id="24" name="Subtitle 2"/>
            <p:cNvSpPr txBox="1">
              <a:spLocks/>
            </p:cNvSpPr>
            <p:nvPr/>
          </p:nvSpPr>
          <p:spPr>
            <a:xfrm>
              <a:off x="7632700" y="2603500"/>
              <a:ext cx="1028700" cy="342900"/>
            </a:xfrm>
            <a:prstGeom prst="rect">
              <a:avLst/>
            </a:prstGeom>
          </p:spPr>
          <p:txBody>
            <a:bodyPr vert="horz" anchor="t">
              <a:noAutofit/>
            </a:bodyPr>
            <a:lstStyle/>
            <a:p>
              <a:pPr marL="374904" indent="-342900">
                <a:spcBef>
                  <a:spcPts val="700"/>
                </a:spcBef>
                <a:buSzPct val="95000"/>
                <a:buFont typeface="Wingdings"/>
                <a:buNone/>
                <a:defRPr/>
              </a:pPr>
              <a:r>
                <a:rPr lang="en-US" sz="1600" dirty="0">
                  <a:solidFill>
                    <a:srgbClr val="E9E5DC"/>
                  </a:solidFill>
                  <a:latin typeface="Corbel"/>
                </a:rPr>
                <a:t>Vector</a:t>
              </a:r>
            </a:p>
          </p:txBody>
        </p:sp>
        <p:sp>
          <p:nvSpPr>
            <p:cNvPr id="25" name="Subtitle 2"/>
            <p:cNvSpPr txBox="1">
              <a:spLocks/>
            </p:cNvSpPr>
            <p:nvPr/>
          </p:nvSpPr>
          <p:spPr>
            <a:xfrm>
              <a:off x="7493000" y="4279900"/>
              <a:ext cx="1143000" cy="342900"/>
            </a:xfrm>
            <a:prstGeom prst="rect">
              <a:avLst/>
            </a:prstGeom>
          </p:spPr>
          <p:txBody>
            <a:bodyPr vert="horz" anchor="t">
              <a:noAutofit/>
            </a:bodyPr>
            <a:lstStyle/>
            <a:p>
              <a:pPr marL="374904" indent="-342900">
                <a:spcBef>
                  <a:spcPts val="700"/>
                </a:spcBef>
                <a:buSzPct val="95000"/>
                <a:buFont typeface="Wingdings"/>
                <a:buNone/>
                <a:defRPr/>
              </a:pPr>
              <a:r>
                <a:rPr lang="en-US" sz="1600" dirty="0">
                  <a:solidFill>
                    <a:srgbClr val="E9E5DC"/>
                  </a:solidFill>
                  <a:latin typeface="Corbel"/>
                </a:rPr>
                <a:t>Landscape</a:t>
              </a:r>
            </a:p>
          </p:txBody>
        </p:sp>
      </p:grpSp>
      <p:sp>
        <p:nvSpPr>
          <p:cNvPr id="26" name="TextBox 25"/>
          <p:cNvSpPr txBox="1"/>
          <p:nvPr/>
        </p:nvSpPr>
        <p:spPr>
          <a:xfrm>
            <a:off x="648965" y="5541553"/>
            <a:ext cx="2895600" cy="461665"/>
          </a:xfrm>
          <a:prstGeom prst="rect">
            <a:avLst/>
          </a:prstGeom>
          <a:noFill/>
        </p:spPr>
        <p:txBody>
          <a:bodyPr wrap="square" rtlCol="0">
            <a:spAutoFit/>
          </a:bodyPr>
          <a:lstStyle/>
          <a:p>
            <a:r>
              <a:rPr lang="en-US" sz="2400" dirty="0">
                <a:solidFill>
                  <a:srgbClr val="78BE21"/>
                </a:solidFill>
                <a:effectLst>
                  <a:outerShdw blurRad="38100" dist="38100" dir="2700000" algn="tl">
                    <a:srgbClr val="000000">
                      <a:alpha val="43137"/>
                    </a:srgbClr>
                  </a:outerShdw>
                </a:effectLst>
                <a:latin typeface="Corbel"/>
              </a:rPr>
              <a:t>U of MN – Green Hall </a:t>
            </a:r>
          </a:p>
        </p:txBody>
      </p:sp>
    </p:spTree>
    <p:extLst>
      <p:ext uri="{BB962C8B-B14F-4D97-AF65-F5344CB8AC3E}">
        <p14:creationId xmlns:p14="http://schemas.microsoft.com/office/powerpoint/2010/main" val="26354894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0D0D0D"/>
            </a:gs>
            <a:gs pos="78000">
              <a:srgbClr val="0D0D0D"/>
            </a:gs>
            <a:gs pos="100000">
              <a:schemeClr val="bg2">
                <a:lumMod val="9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85000"/>
            </a:schemeClr>
          </a:solidFill>
        </p:spPr>
        <p:txBody>
          <a:bodyPr/>
          <a:lstStyle/>
          <a:p>
            <a:r>
              <a:rPr lang="en-US" dirty="0">
                <a:solidFill>
                  <a:srgbClr val="003865"/>
                </a:solidFill>
              </a:rPr>
              <a:t>Sean Vaughn - Background</a:t>
            </a:r>
          </a:p>
        </p:txBody>
      </p:sp>
      <p:sp>
        <p:nvSpPr>
          <p:cNvPr id="7" name="Date Placeholder 6"/>
          <p:cNvSpPr>
            <a:spLocks noGrp="1"/>
          </p:cNvSpPr>
          <p:nvPr>
            <p:ph type="dt" sz="half" idx="10"/>
          </p:nvPr>
        </p:nvSpPr>
        <p:spPr/>
        <p:txBody>
          <a:bodyPr/>
          <a:lstStyle/>
          <a:p>
            <a:r>
              <a:rPr lang="en-US" dirty="0">
                <a:solidFill>
                  <a:srgbClr val="000000"/>
                </a:solidFill>
              </a:rPr>
              <a:t>12/6/2017</a:t>
            </a:r>
          </a:p>
        </p:txBody>
      </p:sp>
      <p:sp>
        <p:nvSpPr>
          <p:cNvPr id="10" name="Footer Placeholder 9"/>
          <p:cNvSpPr>
            <a:spLocks noGrp="1"/>
          </p:cNvSpPr>
          <p:nvPr>
            <p:ph type="ftr" sz="quarter" idx="3"/>
          </p:nvPr>
        </p:nvSpPr>
        <p:spPr/>
        <p:txBody>
          <a:bodyPr/>
          <a:lstStyle/>
          <a:p>
            <a:r>
              <a:rPr lang="en-US" dirty="0">
                <a:solidFill>
                  <a:srgbClr val="000000"/>
                </a:solidFill>
              </a:rPr>
              <a:t>MN.IT Services @ DNR | MN DNR Geospatial Water Resources Team</a:t>
            </a:r>
          </a:p>
        </p:txBody>
      </p:sp>
      <p:sp>
        <p:nvSpPr>
          <p:cNvPr id="11" name="Slide Number Placeholder 10"/>
          <p:cNvSpPr>
            <a:spLocks noGrp="1"/>
          </p:cNvSpPr>
          <p:nvPr>
            <p:ph type="sldNum" sz="quarter" idx="12"/>
          </p:nvPr>
        </p:nvSpPr>
        <p:spPr/>
        <p:txBody>
          <a:bodyPr/>
          <a:lstStyle/>
          <a:p>
            <a:fld id="{48F63A3B-78C7-47BE-AE5E-E10140E04643}" type="slidenum">
              <a:rPr lang="en-US" smtClean="0">
                <a:solidFill>
                  <a:srgbClr val="000000"/>
                </a:solidFill>
              </a:rPr>
              <a:pPr/>
              <a:t>58</a:t>
            </a:fld>
            <a:endParaRPr lang="en-US" dirty="0">
              <a:solidFill>
                <a:srgbClr val="000000"/>
              </a:solidFill>
            </a:endParaRPr>
          </a:p>
        </p:txBody>
      </p:sp>
      <p:sp>
        <p:nvSpPr>
          <p:cNvPr id="16" name="Subtitle 2"/>
          <p:cNvSpPr txBox="1">
            <a:spLocks/>
          </p:cNvSpPr>
          <p:nvPr/>
        </p:nvSpPr>
        <p:spPr>
          <a:xfrm>
            <a:off x="2651760" y="1097280"/>
            <a:ext cx="8159115" cy="457200"/>
          </a:xfrm>
          <a:prstGeom prst="rect">
            <a:avLst/>
          </a:prstGeom>
        </p:spPr>
        <p:txBody>
          <a:bodyPr>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FFFFFF"/>
              </a:buClr>
              <a:buFont typeface="Wingdings" panose="05000000000000000000" pitchFamily="2" charset="2"/>
              <a:buChar char="§"/>
            </a:pPr>
            <a:r>
              <a:rPr lang="en-US" sz="2800" dirty="0">
                <a:solidFill>
                  <a:srgbClr val="FFFFFF"/>
                </a:solidFill>
                <a:effectLst>
                  <a:outerShdw blurRad="38100" dist="38100" dir="2700000" algn="tl">
                    <a:srgbClr val="000000">
                      <a:alpha val="43137"/>
                    </a:srgbClr>
                  </a:outerShdw>
                </a:effectLst>
              </a:rPr>
              <a:t>Field Inspection – </a:t>
            </a:r>
            <a:r>
              <a:rPr lang="en-US" sz="2800" b="1" dirty="0">
                <a:solidFill>
                  <a:srgbClr val="78BE21"/>
                </a:solidFill>
                <a:effectLst>
                  <a:outerShdw blurRad="38100" dist="38100" dir="2700000" algn="tl">
                    <a:srgbClr val="000000">
                      <a:alpha val="43137"/>
                    </a:srgbClr>
                  </a:outerShdw>
                </a:effectLst>
              </a:rPr>
              <a:t>DRGs &amp; DOQs </a:t>
            </a:r>
            <a:r>
              <a:rPr lang="en-US" sz="2000" dirty="0">
                <a:solidFill>
                  <a:srgbClr val="78BE21"/>
                </a:solidFill>
                <a:effectLst>
                  <a:outerShdw blurRad="38100" dist="38100" dir="2700000" algn="tl">
                    <a:srgbClr val="000000">
                      <a:alpha val="43137"/>
                    </a:srgbClr>
                  </a:outerShdw>
                </a:effectLst>
              </a:rPr>
              <a:t>(Mid 1990’s – Mid 2000’s)</a:t>
            </a:r>
          </a:p>
        </p:txBody>
      </p:sp>
      <p:pic>
        <p:nvPicPr>
          <p:cNvPr id="14" name="Picture 3"/>
          <p:cNvPicPr>
            <a:picLocks noChangeAspect="1" noChangeArrowheads="1"/>
          </p:cNvPicPr>
          <p:nvPr/>
        </p:nvPicPr>
        <p:blipFill>
          <a:blip r:embed="rId3" cstate="print"/>
          <a:srcRect/>
          <a:stretch>
            <a:fillRect/>
          </a:stretch>
        </p:blipFill>
        <p:spPr bwMode="auto">
          <a:xfrm>
            <a:off x="1643721" y="1686679"/>
            <a:ext cx="3474890" cy="4669669"/>
          </a:xfrm>
          <a:prstGeom prst="rect">
            <a:avLst/>
          </a:prstGeom>
          <a:noFill/>
          <a:ln w="9525">
            <a:noFill/>
            <a:miter lim="800000"/>
            <a:headEnd/>
            <a:tailEnd/>
          </a:ln>
        </p:spPr>
      </p:pic>
      <p:pic>
        <p:nvPicPr>
          <p:cNvPr id="15" name="Picture 5"/>
          <p:cNvPicPr>
            <a:picLocks noChangeAspect="1" noChangeArrowheads="1"/>
          </p:cNvPicPr>
          <p:nvPr/>
        </p:nvPicPr>
        <p:blipFill>
          <a:blip r:embed="rId4" cstate="print"/>
          <a:srcRect/>
          <a:stretch>
            <a:fillRect/>
          </a:stretch>
        </p:blipFill>
        <p:spPr bwMode="auto">
          <a:xfrm>
            <a:off x="6476841" y="1686678"/>
            <a:ext cx="3502252" cy="4669669"/>
          </a:xfrm>
          <a:prstGeom prst="rect">
            <a:avLst/>
          </a:prstGeom>
          <a:noFill/>
          <a:ln w="9525">
            <a:noFill/>
            <a:miter lim="800000"/>
            <a:headEnd/>
            <a:tailEnd/>
          </a:ln>
        </p:spPr>
      </p:pic>
    </p:spTree>
    <p:extLst>
      <p:ext uri="{BB962C8B-B14F-4D97-AF65-F5344CB8AC3E}">
        <p14:creationId xmlns:p14="http://schemas.microsoft.com/office/powerpoint/2010/main" val="29231110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0D0D0D"/>
            </a:gs>
            <a:gs pos="78000">
              <a:srgbClr val="0D0D0D"/>
            </a:gs>
            <a:gs pos="100000">
              <a:schemeClr val="bg2">
                <a:lumMod val="9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85000"/>
            </a:schemeClr>
          </a:solidFill>
        </p:spPr>
        <p:txBody>
          <a:bodyPr/>
          <a:lstStyle/>
          <a:p>
            <a:r>
              <a:rPr lang="en-US" dirty="0">
                <a:solidFill>
                  <a:srgbClr val="003865"/>
                </a:solidFill>
              </a:rPr>
              <a:t>Sean Vaughn - Background</a:t>
            </a:r>
          </a:p>
        </p:txBody>
      </p:sp>
      <p:sp>
        <p:nvSpPr>
          <p:cNvPr id="7" name="Date Placeholder 6"/>
          <p:cNvSpPr>
            <a:spLocks noGrp="1"/>
          </p:cNvSpPr>
          <p:nvPr>
            <p:ph type="dt" sz="half" idx="10"/>
          </p:nvPr>
        </p:nvSpPr>
        <p:spPr/>
        <p:txBody>
          <a:bodyPr/>
          <a:lstStyle/>
          <a:p>
            <a:r>
              <a:rPr lang="en-US" dirty="0">
                <a:solidFill>
                  <a:srgbClr val="000000"/>
                </a:solidFill>
              </a:rPr>
              <a:t>12/6/2017</a:t>
            </a:r>
          </a:p>
        </p:txBody>
      </p:sp>
      <p:sp>
        <p:nvSpPr>
          <p:cNvPr id="10" name="Footer Placeholder 9"/>
          <p:cNvSpPr>
            <a:spLocks noGrp="1"/>
          </p:cNvSpPr>
          <p:nvPr>
            <p:ph type="ftr" sz="quarter" idx="3"/>
          </p:nvPr>
        </p:nvSpPr>
        <p:spPr/>
        <p:txBody>
          <a:bodyPr/>
          <a:lstStyle/>
          <a:p>
            <a:r>
              <a:rPr lang="en-US" dirty="0">
                <a:solidFill>
                  <a:srgbClr val="000000"/>
                </a:solidFill>
              </a:rPr>
              <a:t>MN.IT Services @ DNR | MN DNR Geospatial Water Resources Team</a:t>
            </a:r>
          </a:p>
        </p:txBody>
      </p:sp>
      <p:sp>
        <p:nvSpPr>
          <p:cNvPr id="11" name="Slide Number Placeholder 10"/>
          <p:cNvSpPr>
            <a:spLocks noGrp="1"/>
          </p:cNvSpPr>
          <p:nvPr>
            <p:ph type="sldNum" sz="quarter" idx="12"/>
          </p:nvPr>
        </p:nvSpPr>
        <p:spPr/>
        <p:txBody>
          <a:bodyPr/>
          <a:lstStyle/>
          <a:p>
            <a:fld id="{48F63A3B-78C7-47BE-AE5E-E10140E04643}" type="slidenum">
              <a:rPr lang="en-US" smtClean="0">
                <a:solidFill>
                  <a:srgbClr val="000000"/>
                </a:solidFill>
              </a:rPr>
              <a:pPr/>
              <a:t>59</a:t>
            </a:fld>
            <a:endParaRPr lang="en-US" dirty="0">
              <a:solidFill>
                <a:srgbClr val="000000"/>
              </a:solidFill>
            </a:endParaRPr>
          </a:p>
        </p:txBody>
      </p:sp>
      <p:sp>
        <p:nvSpPr>
          <p:cNvPr id="16" name="Subtitle 2"/>
          <p:cNvSpPr txBox="1">
            <a:spLocks/>
          </p:cNvSpPr>
          <p:nvPr/>
        </p:nvSpPr>
        <p:spPr>
          <a:xfrm>
            <a:off x="3849819" y="1044427"/>
            <a:ext cx="7239372" cy="1436370"/>
          </a:xfrm>
          <a:prstGeom prst="rect">
            <a:avLst/>
          </a:prstGeom>
        </p:spPr>
        <p:txBody>
          <a:bodyPr>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92D050"/>
              </a:buClr>
              <a:buFont typeface="Wingdings" panose="05000000000000000000" pitchFamily="2" charset="2"/>
              <a:buChar char="§"/>
            </a:pPr>
            <a:r>
              <a:rPr lang="en-US" sz="2800" dirty="0">
                <a:solidFill>
                  <a:srgbClr val="FFFFFF"/>
                </a:solidFill>
                <a:effectLst>
                  <a:outerShdw blurRad="38100" dist="38100" dir="2700000" algn="tl">
                    <a:srgbClr val="000000">
                      <a:alpha val="43137"/>
                    </a:srgbClr>
                  </a:outerShdw>
                </a:effectLst>
              </a:rPr>
              <a:t>Creation of the 30-meter </a:t>
            </a:r>
            <a:r>
              <a:rPr lang="en-US" sz="2800" b="1" dirty="0">
                <a:solidFill>
                  <a:srgbClr val="78BE21"/>
                </a:solidFill>
                <a:effectLst>
                  <a:outerShdw blurRad="38100" dist="38100" dir="2700000" algn="tl">
                    <a:srgbClr val="000000">
                      <a:alpha val="43137"/>
                    </a:srgbClr>
                  </a:outerShdw>
                </a:effectLst>
              </a:rPr>
              <a:t>DEM</a:t>
            </a:r>
          </a:p>
          <a:p>
            <a:pPr lvl="1">
              <a:buClr>
                <a:srgbClr val="78BE21"/>
              </a:buClr>
            </a:pPr>
            <a:r>
              <a:rPr lang="en-US" sz="2400" dirty="0">
                <a:solidFill>
                  <a:srgbClr val="FFFFFF"/>
                </a:solidFill>
                <a:effectLst>
                  <a:outerShdw blurRad="38100" dist="38100" dir="2700000" algn="tl">
                    <a:srgbClr val="000000">
                      <a:alpha val="43137"/>
                    </a:srgbClr>
                  </a:outerShdw>
                </a:effectLst>
              </a:rPr>
              <a:t>The 30-meter DEM was used to create the DOQs</a:t>
            </a:r>
            <a:endParaRPr lang="en-US" sz="1600" dirty="0">
              <a:solidFill>
                <a:srgbClr val="FFFFCC"/>
              </a:solidFill>
              <a:effectLst>
                <a:outerShdw blurRad="38100" dist="38100" dir="2700000" algn="tl">
                  <a:srgbClr val="000000">
                    <a:alpha val="43137"/>
                  </a:srgbClr>
                </a:outerShdw>
              </a:effectLst>
            </a:endParaRPr>
          </a:p>
        </p:txBody>
      </p:sp>
      <p:pic>
        <p:nvPicPr>
          <p:cNvPr id="9" name="Picture 6"/>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35635" y="1031771"/>
            <a:ext cx="4653874" cy="5324576"/>
          </a:xfrm>
          <a:prstGeom prst="rect">
            <a:avLst/>
          </a:prstGeom>
          <a:noFill/>
          <a:ln w="9525">
            <a:noFill/>
            <a:miter lim="800000"/>
            <a:headEnd/>
            <a:tailEnd/>
          </a:ln>
          <a:effectLst/>
        </p:spPr>
      </p:pic>
      <p:pic>
        <p:nvPicPr>
          <p:cNvPr id="12"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saturation sat="400000"/>
                    </a14:imgEffect>
                  </a14:imgLayer>
                </a14:imgProps>
              </a:ext>
            </a:extLst>
          </a:blip>
          <a:srcRect/>
          <a:stretch>
            <a:fillRect/>
          </a:stretch>
        </p:blipFill>
        <p:spPr bwMode="auto">
          <a:xfrm>
            <a:off x="6029325" y="2661625"/>
            <a:ext cx="4241800" cy="3685196"/>
          </a:xfrm>
          <a:prstGeom prst="rect">
            <a:avLst/>
          </a:prstGeom>
          <a:noFill/>
        </p:spPr>
      </p:pic>
    </p:spTree>
    <p:extLst>
      <p:ext uri="{BB962C8B-B14F-4D97-AF65-F5344CB8AC3E}">
        <p14:creationId xmlns:p14="http://schemas.microsoft.com/office/powerpoint/2010/main" val="6310487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3</a:t>
            </a:r>
          </a:p>
        </p:txBody>
      </p:sp>
      <p:sp>
        <p:nvSpPr>
          <p:cNvPr id="6" name="Text Placeholder 1"/>
          <p:cNvSpPr txBox="1">
            <a:spLocks/>
          </p:cNvSpPr>
          <p:nvPr/>
        </p:nvSpPr>
        <p:spPr>
          <a:xfrm>
            <a:off x="838199" y="1728348"/>
            <a:ext cx="7907767" cy="435133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865"/>
              </a:buClr>
              <a:buFont typeface="Arial" panose="020B0604020202020204" pitchFamily="34" charset="0"/>
              <a:buNone/>
            </a:pPr>
            <a:r>
              <a:rPr lang="en-US" sz="3200" b="1" dirty="0">
                <a:solidFill>
                  <a:srgbClr val="003865"/>
                </a:solidFill>
              </a:rPr>
              <a:t>Minnesota Address Point Data Standard</a:t>
            </a:r>
          </a:p>
          <a:p>
            <a:pPr marL="0" indent="0">
              <a:spcBef>
                <a:spcPts val="400"/>
              </a:spcBef>
              <a:spcAft>
                <a:spcPts val="400"/>
              </a:spcAft>
              <a:buClr>
                <a:srgbClr val="003865"/>
              </a:buClr>
              <a:buFont typeface="Arial" panose="020B0604020202020204" pitchFamily="34" charset="0"/>
              <a:buNone/>
            </a:pPr>
            <a:r>
              <a:rPr lang="en-US" sz="3200" b="1" dirty="0">
                <a:solidFill>
                  <a:srgbClr val="003865"/>
                </a:solidFill>
              </a:rPr>
              <a:t>&gt;&gt; Significant effort;</a:t>
            </a:r>
          </a:p>
          <a:p>
            <a:pPr marL="0" indent="0">
              <a:spcBef>
                <a:spcPts val="400"/>
              </a:spcBef>
              <a:spcAft>
                <a:spcPts val="400"/>
              </a:spcAft>
              <a:buClr>
                <a:srgbClr val="003865"/>
              </a:buClr>
              <a:buFont typeface="Arial" panose="020B0604020202020204" pitchFamily="34" charset="0"/>
              <a:buNone/>
            </a:pPr>
            <a:r>
              <a:rPr lang="en-US" sz="3200" b="1" dirty="0">
                <a:solidFill>
                  <a:srgbClr val="9900FF"/>
                </a:solidFill>
              </a:rPr>
              <a:t>&gt;&gt; Many individuals and agencies involved;</a:t>
            </a:r>
          </a:p>
          <a:p>
            <a:pPr marL="0" indent="0">
              <a:spcBef>
                <a:spcPts val="400"/>
              </a:spcBef>
              <a:spcAft>
                <a:spcPts val="400"/>
              </a:spcAft>
              <a:buClr>
                <a:srgbClr val="003865"/>
              </a:buClr>
              <a:buFont typeface="Arial" panose="020B0604020202020204" pitchFamily="34" charset="0"/>
              <a:buNone/>
            </a:pPr>
            <a:r>
              <a:rPr lang="en-US" sz="3200" b="1" dirty="0">
                <a:solidFill>
                  <a:srgbClr val="0070C0"/>
                </a:solidFill>
              </a:rPr>
              <a:t>&gt;&gt; Important resource;</a:t>
            </a:r>
          </a:p>
          <a:p>
            <a:pPr marL="0" indent="0">
              <a:spcBef>
                <a:spcPts val="400"/>
              </a:spcBef>
              <a:spcAft>
                <a:spcPts val="400"/>
              </a:spcAft>
              <a:buClr>
                <a:srgbClr val="003865"/>
              </a:buClr>
              <a:buFont typeface="Arial" panose="020B0604020202020204" pitchFamily="34" charset="0"/>
              <a:buNone/>
            </a:pPr>
            <a:r>
              <a:rPr lang="en-US" sz="3200" b="1" dirty="0">
                <a:solidFill>
                  <a:srgbClr val="333399"/>
                </a:solidFill>
              </a:rPr>
              <a:t>&gt;&gt; ‘Benchmark’ for our other standard;</a:t>
            </a:r>
          </a:p>
          <a:p>
            <a:pPr marL="0" indent="0">
              <a:spcBef>
                <a:spcPts val="0"/>
              </a:spcBef>
              <a:spcAft>
                <a:spcPts val="0"/>
              </a:spcAft>
              <a:buClr>
                <a:srgbClr val="003865"/>
              </a:buClr>
              <a:buFont typeface="Arial" panose="020B0604020202020204" pitchFamily="34" charset="0"/>
              <a:buNone/>
            </a:pPr>
            <a:r>
              <a:rPr lang="en-US" sz="3200" b="1" dirty="0">
                <a:solidFill>
                  <a:srgbClr val="333399"/>
                </a:solidFill>
              </a:rPr>
              <a:t>      </a:t>
            </a:r>
            <a:r>
              <a:rPr lang="en-US" sz="3200" i="1" dirty="0">
                <a:solidFill>
                  <a:srgbClr val="333399"/>
                </a:solidFill>
              </a:rPr>
              <a:t>(Parcels, road centerlines)</a:t>
            </a:r>
          </a:p>
        </p:txBody>
      </p:sp>
    </p:spTree>
    <p:extLst>
      <p:ext uri="{BB962C8B-B14F-4D97-AF65-F5344CB8AC3E}">
        <p14:creationId xmlns:p14="http://schemas.microsoft.com/office/powerpoint/2010/main" val="10551872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solidFill>
                  <a:srgbClr val="000000"/>
                </a:solidFill>
              </a:rPr>
              <a:t>12/6/2017</a:t>
            </a:r>
            <a:endParaRPr lang="en-US" dirty="0">
              <a:solidFill>
                <a:srgbClr val="000000"/>
              </a:solidFill>
            </a:endParaRPr>
          </a:p>
        </p:txBody>
      </p:sp>
      <p:sp>
        <p:nvSpPr>
          <p:cNvPr id="3" name="Footer Placeholder 2"/>
          <p:cNvSpPr>
            <a:spLocks noGrp="1"/>
          </p:cNvSpPr>
          <p:nvPr>
            <p:ph type="ftr" sz="quarter" idx="3"/>
          </p:nvPr>
        </p:nvSpPr>
        <p:spPr/>
        <p:txBody>
          <a:bodyPr/>
          <a:lstStyle/>
          <a:p>
            <a:pPr>
              <a:defRPr/>
            </a:pPr>
            <a:r>
              <a:rPr lang="en-US">
                <a:solidFill>
                  <a:srgbClr val="000000"/>
                </a:solidFill>
              </a:rPr>
              <a:t>MN.IT Services @ DNR | MN DNR Geospatial Water Resources Team</a:t>
            </a:r>
            <a:endParaRPr lang="en-US" dirty="0">
              <a:solidFill>
                <a:srgbClr val="000000"/>
              </a:solidFill>
            </a:endParaRPr>
          </a:p>
        </p:txBody>
      </p:sp>
      <p:sp>
        <p:nvSpPr>
          <p:cNvPr id="5" name="Slide Number Placeholder 4"/>
          <p:cNvSpPr>
            <a:spLocks noGrp="1"/>
          </p:cNvSpPr>
          <p:nvPr>
            <p:ph type="sldNum" sz="quarter" idx="12"/>
          </p:nvPr>
        </p:nvSpPr>
        <p:spPr/>
        <p:txBody>
          <a:bodyPr/>
          <a:lstStyle/>
          <a:p>
            <a:pPr>
              <a:defRPr/>
            </a:pPr>
            <a:fld id="{48F63A3B-78C7-47BE-AE5E-E10140E04643}" type="slidenum">
              <a:rPr lang="en-US" smtClean="0">
                <a:solidFill>
                  <a:srgbClr val="000000"/>
                </a:solidFill>
              </a:rPr>
              <a:pPr>
                <a:defRPr/>
              </a:pPr>
              <a:t>60</a:t>
            </a:fld>
            <a:endParaRPr lang="en-US" dirty="0">
              <a:solidFill>
                <a:srgbClr val="000000"/>
              </a:solidFill>
            </a:endParaRPr>
          </a:p>
        </p:txBody>
      </p:sp>
      <p:grpSp>
        <p:nvGrpSpPr>
          <p:cNvPr id="4" name="Group 3">
            <a:extLst>
              <a:ext uri="{FF2B5EF4-FFF2-40B4-BE49-F238E27FC236}">
                <a16:creationId xmlns="" xmlns:a16="http://schemas.microsoft.com/office/drawing/2014/main" id="{B8C4FC76-EBD9-49E5-99B2-80AA8255E455}"/>
              </a:ext>
            </a:extLst>
          </p:cNvPr>
          <p:cNvGrpSpPr/>
          <p:nvPr/>
        </p:nvGrpSpPr>
        <p:grpSpPr>
          <a:xfrm>
            <a:off x="1048480" y="707682"/>
            <a:ext cx="8055739" cy="5860392"/>
            <a:chOff x="347826" y="553693"/>
            <a:chExt cx="8055739" cy="5860392"/>
          </a:xfrm>
        </p:grpSpPr>
        <p:pic>
          <p:nvPicPr>
            <p:cNvPr id="7" name="Picture 2"/>
            <p:cNvPicPr>
              <a:picLocks noChangeAspect="1" noChangeArrowheads="1"/>
            </p:cNvPicPr>
            <p:nvPr/>
          </p:nvPicPr>
          <p:blipFill>
            <a:blip r:embed="rId3" cstate="print">
              <a:duotone>
                <a:prstClr val="black"/>
                <a:srgbClr val="C00000">
                  <a:tint val="45000"/>
                  <a:satMod val="400000"/>
                </a:srgbClr>
              </a:duotone>
            </a:blip>
            <a:srcRect/>
            <a:stretch>
              <a:fillRect/>
            </a:stretch>
          </p:blipFill>
          <p:spPr bwMode="auto">
            <a:xfrm>
              <a:off x="2549689" y="1356119"/>
              <a:ext cx="3827039" cy="4846241"/>
            </a:xfrm>
            <a:prstGeom prst="rect">
              <a:avLst/>
            </a:prstGeom>
            <a:noFill/>
            <a:ln w="9525">
              <a:noFill/>
              <a:miter lim="800000"/>
              <a:headEnd/>
              <a:tailEnd/>
            </a:ln>
          </p:spPr>
        </p:pic>
        <p:pic>
          <p:nvPicPr>
            <p:cNvPr id="10" name="Picture 7" descr="scan0012.jpg"/>
            <p:cNvPicPr>
              <a:picLocks noChangeAspect="1"/>
            </p:cNvPicPr>
            <p:nvPr/>
          </p:nvPicPr>
          <p:blipFill>
            <a:blip r:embed="rId4" cstate="print"/>
            <a:srcRect/>
            <a:stretch>
              <a:fillRect/>
            </a:stretch>
          </p:blipFill>
          <p:spPr bwMode="auto">
            <a:xfrm>
              <a:off x="347826" y="553693"/>
              <a:ext cx="3870325" cy="2698155"/>
            </a:xfrm>
            <a:prstGeom prst="rect">
              <a:avLst/>
            </a:prstGeom>
            <a:noFill/>
            <a:ln w="9525">
              <a:noFill/>
              <a:miter lim="800000"/>
              <a:headEnd/>
              <a:tailEnd/>
            </a:ln>
            <a:scene3d>
              <a:camera prst="orthographicFront">
                <a:rot lat="0" lon="0" rev="1200000"/>
              </a:camera>
              <a:lightRig rig="threePt" dir="t"/>
            </a:scene3d>
          </p:spPr>
        </p:pic>
        <p:pic>
          <p:nvPicPr>
            <p:cNvPr id="8" name="Picture 7" descr="lent_sect3"/>
            <p:cNvPicPr>
              <a:picLocks noChangeAspect="1" noChangeArrowheads="1"/>
            </p:cNvPicPr>
            <p:nvPr/>
          </p:nvPicPr>
          <p:blipFill>
            <a:blip r:embed="rId5" cstate="print"/>
            <a:srcRect/>
            <a:stretch>
              <a:fillRect/>
            </a:stretch>
          </p:blipFill>
          <p:spPr bwMode="auto">
            <a:xfrm>
              <a:off x="5654877" y="3040123"/>
              <a:ext cx="2748688" cy="3373962"/>
            </a:xfrm>
            <a:prstGeom prst="rect">
              <a:avLst/>
            </a:prstGeom>
            <a:noFill/>
            <a:ln w="9525">
              <a:noFill/>
              <a:miter lim="800000"/>
              <a:headEnd/>
              <a:tailEnd/>
            </a:ln>
            <a:scene3d>
              <a:camera prst="orthographicFront">
                <a:rot lat="0" lon="0" rev="20999999"/>
              </a:camera>
              <a:lightRig rig="threePt" dir="t"/>
            </a:scene3d>
          </p:spPr>
        </p:pic>
      </p:grpSp>
      <p:sp>
        <p:nvSpPr>
          <p:cNvPr id="6" name="Rectangle 5"/>
          <p:cNvSpPr/>
          <p:nvPr/>
        </p:nvSpPr>
        <p:spPr>
          <a:xfrm>
            <a:off x="8060809" y="1301649"/>
            <a:ext cx="3662268" cy="1938992"/>
          </a:xfrm>
          <a:prstGeom prst="rect">
            <a:avLst/>
          </a:prstGeom>
        </p:spPr>
        <p:txBody>
          <a:bodyPr wrap="square">
            <a:spAutoFit/>
          </a:bodyPr>
          <a:lstStyle/>
          <a:p>
            <a:pPr marL="285750" indent="-285750">
              <a:buClr>
                <a:srgbClr val="78BE21"/>
              </a:buClr>
              <a:buFont typeface="Wingdings" panose="05000000000000000000" pitchFamily="2" charset="2"/>
              <a:buChar char="§"/>
              <a:defRPr/>
            </a:pPr>
            <a:r>
              <a:rPr lang="en-US" sz="2400" dirty="0">
                <a:solidFill>
                  <a:srgbClr val="FFFFFF"/>
                </a:solidFill>
                <a:effectLst>
                  <a:outerShdw blurRad="38100" dist="38100" dir="2700000" algn="tl">
                    <a:srgbClr val="000000">
                      <a:alpha val="43137"/>
                    </a:srgbClr>
                  </a:outerShdw>
                </a:effectLst>
              </a:rPr>
              <a:t>LiDAR products allow me identify all of those hydrography features from one high accuracy data set</a:t>
            </a:r>
          </a:p>
        </p:txBody>
      </p:sp>
      <p:sp>
        <p:nvSpPr>
          <p:cNvPr id="9" name="Title 8"/>
          <p:cNvSpPr>
            <a:spLocks noGrp="1"/>
          </p:cNvSpPr>
          <p:nvPr>
            <p:ph type="title"/>
          </p:nvPr>
        </p:nvSpPr>
        <p:spPr/>
        <p:txBody>
          <a:bodyPr>
            <a:normAutofit fontScale="90000"/>
          </a:bodyPr>
          <a:lstStyle/>
          <a:p>
            <a:r>
              <a:rPr lang="en-US" sz="2400" dirty="0"/>
              <a:t>Sean Vaughn Hydro Background | Hydrography </a:t>
            </a:r>
            <a:r>
              <a:rPr lang="en-US" sz="2400" dirty="0">
                <a:sym typeface="Wingdings" panose="05000000000000000000" pitchFamily="2" charset="2"/>
              </a:rPr>
              <a:t> </a:t>
            </a:r>
            <a:r>
              <a:rPr lang="en-US" sz="2400" dirty="0"/>
              <a:t>LiDAR </a:t>
            </a:r>
            <a:r>
              <a:rPr lang="en-US" sz="2400" dirty="0">
                <a:sym typeface="Wingdings" panose="05000000000000000000" pitchFamily="2" charset="2"/>
              </a:rPr>
              <a:t> Point Cloud </a:t>
            </a:r>
            <a:r>
              <a:rPr lang="en-US" sz="2000" dirty="0">
                <a:sym typeface="Wingdings" panose="05000000000000000000" pitchFamily="2" charset="2"/>
              </a:rPr>
              <a:t> </a:t>
            </a:r>
            <a:r>
              <a:rPr lang="en-US" sz="2400" dirty="0">
                <a:sym typeface="Wingdings" panose="05000000000000000000" pitchFamily="2" charset="2"/>
              </a:rPr>
              <a:t>DEM </a:t>
            </a:r>
            <a:r>
              <a:rPr lang="en-US" sz="3200" dirty="0">
                <a:sym typeface="Wingdings" panose="05000000000000000000" pitchFamily="2" charset="2"/>
              </a:rPr>
              <a:t> </a:t>
            </a:r>
            <a:r>
              <a:rPr lang="en-US" dirty="0">
                <a:sym typeface="Wingdings" panose="05000000000000000000" pitchFamily="2" charset="2"/>
              </a:rPr>
              <a:t>Hydrography</a:t>
            </a:r>
            <a:endParaRPr lang="en-US" dirty="0"/>
          </a:p>
        </p:txBody>
      </p:sp>
    </p:spTree>
    <p:extLst>
      <p:ext uri="{BB962C8B-B14F-4D97-AF65-F5344CB8AC3E}">
        <p14:creationId xmlns:p14="http://schemas.microsoft.com/office/powerpoint/2010/main" val="7097041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srgbClr val="000000"/>
                </a:solidFill>
              </a:rPr>
              <a:t>12/6/2017</a:t>
            </a:r>
            <a:endParaRPr lang="en-US" dirty="0">
              <a:solidFill>
                <a:srgbClr val="000000"/>
              </a:solidFill>
            </a:endParaRPr>
          </a:p>
        </p:txBody>
      </p:sp>
      <p:sp>
        <p:nvSpPr>
          <p:cNvPr id="3" name="Footer Placeholder 2"/>
          <p:cNvSpPr>
            <a:spLocks noGrp="1"/>
          </p:cNvSpPr>
          <p:nvPr>
            <p:ph type="ftr" sz="quarter" idx="3"/>
          </p:nvPr>
        </p:nvSpPr>
        <p:spPr/>
        <p:txBody>
          <a:bodyPr/>
          <a:lstStyle/>
          <a:p>
            <a:r>
              <a:rPr lang="en-US">
                <a:solidFill>
                  <a:srgbClr val="000000"/>
                </a:solidFill>
              </a:rPr>
              <a:t>MN.IT Services @ DNR | MN DNR Geospatial Water Resources Team</a:t>
            </a:r>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61</a:t>
            </a:fld>
            <a:endParaRPr lang="en-US" dirty="0">
              <a:solidFill>
                <a:srgbClr val="000000"/>
              </a:solidFill>
            </a:endParaRPr>
          </a:p>
        </p:txBody>
      </p:sp>
      <p:sp>
        <p:nvSpPr>
          <p:cNvPr id="9" name="Title 8"/>
          <p:cNvSpPr>
            <a:spLocks noGrp="1"/>
          </p:cNvSpPr>
          <p:nvPr>
            <p:ph type="title"/>
          </p:nvPr>
        </p:nvSpPr>
        <p:spPr/>
        <p:txBody>
          <a:bodyPr>
            <a:normAutofit fontScale="90000"/>
          </a:bodyPr>
          <a:lstStyle/>
          <a:p>
            <a:r>
              <a:rPr lang="en-US" sz="2400"/>
              <a:t>Sean Vaughn Hydro Background | Hydrography </a:t>
            </a:r>
            <a:r>
              <a:rPr lang="en-US" sz="2400">
                <a:sym typeface="Wingdings" panose="05000000000000000000" pitchFamily="2" charset="2"/>
              </a:rPr>
              <a:t> </a:t>
            </a:r>
            <a:r>
              <a:rPr lang="en-US" sz="2400"/>
              <a:t>LiDAR </a:t>
            </a:r>
            <a:r>
              <a:rPr lang="en-US" sz="2400">
                <a:sym typeface="Wingdings" panose="05000000000000000000" pitchFamily="2" charset="2"/>
              </a:rPr>
              <a:t> Point Cloud </a:t>
            </a:r>
            <a:r>
              <a:rPr lang="en-US" sz="2000">
                <a:sym typeface="Wingdings" panose="05000000000000000000" pitchFamily="2" charset="2"/>
              </a:rPr>
              <a:t> </a:t>
            </a:r>
            <a:r>
              <a:rPr lang="en-US" sz="2400">
                <a:sym typeface="Wingdings" panose="05000000000000000000" pitchFamily="2" charset="2"/>
              </a:rPr>
              <a:t>DEM </a:t>
            </a:r>
            <a:r>
              <a:rPr lang="en-US" sz="3200">
                <a:sym typeface="Wingdings" panose="05000000000000000000" pitchFamily="2" charset="2"/>
              </a:rPr>
              <a:t> </a:t>
            </a:r>
            <a:r>
              <a:rPr lang="en-US">
                <a:sym typeface="Wingdings" panose="05000000000000000000" pitchFamily="2" charset="2"/>
              </a:rPr>
              <a:t>Hydrography</a:t>
            </a:r>
            <a:endParaRPr lang="en-US" dirty="0"/>
          </a:p>
        </p:txBody>
      </p:sp>
      <p:sp>
        <p:nvSpPr>
          <p:cNvPr id="12" name="Rectangle 11">
            <a:extLst>
              <a:ext uri="{FF2B5EF4-FFF2-40B4-BE49-F238E27FC236}">
                <a16:creationId xmlns="" xmlns:a16="http://schemas.microsoft.com/office/drawing/2014/main" id="{F97D3E7F-62B1-4D81-B67E-FA6CB629C88C}"/>
              </a:ext>
            </a:extLst>
          </p:cNvPr>
          <p:cNvSpPr/>
          <p:nvPr/>
        </p:nvSpPr>
        <p:spPr>
          <a:xfrm>
            <a:off x="2169047" y="1124019"/>
            <a:ext cx="3926953" cy="2934137"/>
          </a:xfrm>
          <a:prstGeom prst="rect">
            <a:avLst/>
          </a:prstGeom>
        </p:spPr>
        <p:txBody>
          <a:bodyPr wrap="square">
            <a:spAutoFit/>
          </a:bodyPr>
          <a:lstStyle/>
          <a:p>
            <a:pPr marL="285750" indent="-285750">
              <a:spcBef>
                <a:spcPts val="1000"/>
              </a:spcBef>
              <a:spcAft>
                <a:spcPts val="1000"/>
              </a:spcAft>
              <a:buClr>
                <a:srgbClr val="78BE21"/>
              </a:buClr>
              <a:buFont typeface="Wingdings" panose="05000000000000000000" pitchFamily="2" charset="2"/>
              <a:buChar char="§"/>
            </a:pPr>
            <a:r>
              <a:rPr lang="en-US" sz="2400" dirty="0">
                <a:solidFill>
                  <a:srgbClr val="FFFFFF"/>
                </a:solidFill>
                <a:effectLst>
                  <a:outerShdw blurRad="38100" dist="38100" dir="2700000" algn="tl">
                    <a:srgbClr val="000000">
                      <a:alpha val="43137"/>
                    </a:srgbClr>
                  </a:outerShdw>
                </a:effectLst>
              </a:rPr>
              <a:t>I’m a </a:t>
            </a:r>
            <a:r>
              <a:rPr lang="en-US" sz="2400" b="1" dirty="0">
                <a:solidFill>
                  <a:srgbClr val="78BE21"/>
                </a:solidFill>
                <a:effectLst>
                  <a:outerShdw blurRad="38100" dist="38100" dir="2700000" algn="tl">
                    <a:srgbClr val="000000">
                      <a:alpha val="43137"/>
                    </a:srgbClr>
                  </a:outerShdw>
                </a:effectLst>
              </a:rPr>
              <a:t>Clean Water</a:t>
            </a:r>
            <a:r>
              <a:rPr lang="en-US" sz="2400" b="1" dirty="0">
                <a:solidFill>
                  <a:srgbClr val="FFFFFF"/>
                </a:solidFill>
                <a:effectLst>
                  <a:outerShdw blurRad="38100" dist="38100" dir="2700000" algn="tl">
                    <a:srgbClr val="000000">
                      <a:alpha val="43137"/>
                    </a:srgbClr>
                  </a:outerShdw>
                </a:effectLst>
              </a:rPr>
              <a:t> </a:t>
            </a:r>
            <a:r>
              <a:rPr lang="en-US" sz="2400" dirty="0">
                <a:solidFill>
                  <a:srgbClr val="FFFFFF"/>
                </a:solidFill>
                <a:effectLst>
                  <a:outerShdw blurRad="38100" dist="38100" dir="2700000" algn="tl">
                    <a:srgbClr val="000000">
                      <a:alpha val="43137"/>
                    </a:srgbClr>
                  </a:outerShdw>
                </a:effectLst>
              </a:rPr>
              <a:t>Funded position </a:t>
            </a:r>
          </a:p>
          <a:p>
            <a:pPr marL="285750" indent="-285750">
              <a:spcBef>
                <a:spcPts val="1000"/>
              </a:spcBef>
              <a:spcAft>
                <a:spcPts val="1000"/>
              </a:spcAft>
              <a:buClr>
                <a:srgbClr val="78BE21"/>
              </a:buClr>
              <a:buFont typeface="Wingdings" panose="05000000000000000000" pitchFamily="2" charset="2"/>
              <a:buChar char="§"/>
            </a:pPr>
            <a:r>
              <a:rPr lang="en-US" sz="2400" dirty="0">
                <a:solidFill>
                  <a:srgbClr val="FFFFFF"/>
                </a:solidFill>
                <a:effectLst>
                  <a:outerShdw blurRad="38100" dist="38100" dir="2700000" algn="tl">
                    <a:srgbClr val="000000">
                      <a:alpha val="43137"/>
                    </a:srgbClr>
                  </a:outerShdw>
                </a:effectLst>
              </a:rPr>
              <a:t>Provide  GIS hydrography </a:t>
            </a:r>
            <a:r>
              <a:rPr lang="en-US" sz="2400" b="1" dirty="0">
                <a:solidFill>
                  <a:srgbClr val="78BE21"/>
                </a:solidFill>
                <a:effectLst>
                  <a:outerShdw blurRad="38100" dist="38100" dir="2700000" algn="tl">
                    <a:srgbClr val="000000">
                      <a:alpha val="43137"/>
                    </a:srgbClr>
                  </a:outerShdw>
                </a:effectLst>
              </a:rPr>
              <a:t>data development </a:t>
            </a:r>
            <a:r>
              <a:rPr lang="en-US" sz="2400" dirty="0">
                <a:solidFill>
                  <a:srgbClr val="FFFFFF"/>
                </a:solidFill>
                <a:effectLst>
                  <a:outerShdw blurRad="38100" dist="38100" dir="2700000" algn="tl">
                    <a:srgbClr val="000000">
                      <a:alpha val="43137"/>
                    </a:srgbClr>
                  </a:outerShdw>
                </a:effectLst>
              </a:rPr>
              <a:t>and subject matter expertise in support of Clean Water Funded Projects.  </a:t>
            </a:r>
          </a:p>
        </p:txBody>
      </p:sp>
      <p:pic>
        <p:nvPicPr>
          <p:cNvPr id="13" name="Picture 12">
            <a:extLst>
              <a:ext uri="{FF2B5EF4-FFF2-40B4-BE49-F238E27FC236}">
                <a16:creationId xmlns="" xmlns:a16="http://schemas.microsoft.com/office/drawing/2014/main" id="{C2AAC08B-77FE-4C38-8B3F-149ADB554CB6}"/>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262684" y="1408132"/>
            <a:ext cx="1080090" cy="2105493"/>
          </a:xfrm>
          <a:prstGeom prst="rect">
            <a:avLst/>
          </a:prstGeom>
        </p:spPr>
      </p:pic>
      <p:pic>
        <p:nvPicPr>
          <p:cNvPr id="14" name="Picture 13">
            <a:extLst>
              <a:ext uri="{FF2B5EF4-FFF2-40B4-BE49-F238E27FC236}">
                <a16:creationId xmlns="" xmlns:a16="http://schemas.microsoft.com/office/drawing/2014/main" id="{D1F146F0-87C3-4871-A441-C8ADBB7E1F3C}"/>
              </a:ext>
            </a:extLst>
          </p:cNvPr>
          <p:cNvPicPr>
            <a:picLocks noChangeAspect="1"/>
          </p:cNvPicPr>
          <p:nvPr/>
        </p:nvPicPr>
        <p:blipFill>
          <a:blip r:embed="rId5"/>
          <a:stretch>
            <a:fillRect/>
          </a:stretch>
        </p:blipFill>
        <p:spPr>
          <a:xfrm>
            <a:off x="0" y="4058157"/>
            <a:ext cx="12192000" cy="2298192"/>
          </a:xfrm>
          <a:prstGeom prst="rect">
            <a:avLst/>
          </a:prstGeom>
        </p:spPr>
      </p:pic>
      <p:sp>
        <p:nvSpPr>
          <p:cNvPr id="19" name="Rectangle 18">
            <a:extLst>
              <a:ext uri="{FF2B5EF4-FFF2-40B4-BE49-F238E27FC236}">
                <a16:creationId xmlns="" xmlns:a16="http://schemas.microsoft.com/office/drawing/2014/main" id="{6415848D-C4B2-4B02-95D8-EEE10DE48581}"/>
              </a:ext>
            </a:extLst>
          </p:cNvPr>
          <p:cNvSpPr/>
          <p:nvPr/>
        </p:nvSpPr>
        <p:spPr>
          <a:xfrm>
            <a:off x="7858838" y="1240733"/>
            <a:ext cx="3788217" cy="1938992"/>
          </a:xfrm>
          <a:prstGeom prst="rect">
            <a:avLst/>
          </a:prstGeom>
        </p:spPr>
        <p:txBody>
          <a:bodyPr wrap="square">
            <a:spAutoFit/>
          </a:bodyPr>
          <a:lstStyle/>
          <a:p>
            <a:pPr marL="285750" indent="-285750">
              <a:buClr>
                <a:srgbClr val="78BE21"/>
              </a:buClr>
              <a:buFont typeface="Wingdings" panose="05000000000000000000" pitchFamily="2" charset="2"/>
              <a:buChar char="§"/>
              <a:defRPr/>
            </a:pPr>
            <a:r>
              <a:rPr lang="en-US" sz="2400" dirty="0">
                <a:solidFill>
                  <a:srgbClr val="FFFFFF"/>
                </a:solidFill>
                <a:effectLst>
                  <a:outerShdw blurRad="38100" dist="38100" dir="2700000" algn="tl">
                    <a:srgbClr val="000000">
                      <a:alpha val="43137"/>
                    </a:srgbClr>
                  </a:outerShdw>
                </a:effectLst>
              </a:rPr>
              <a:t>Knowledge of my </a:t>
            </a:r>
            <a:r>
              <a:rPr lang="en-US" sz="2400" b="1" dirty="0">
                <a:solidFill>
                  <a:srgbClr val="78BE21"/>
                </a:solidFill>
                <a:effectLst>
                  <a:outerShdw blurRad="38100" dist="38100" dir="2700000" algn="tl">
                    <a:srgbClr val="000000">
                      <a:alpha val="43137"/>
                    </a:srgbClr>
                  </a:outerShdw>
                </a:effectLst>
              </a:rPr>
              <a:t>background</a:t>
            </a:r>
            <a:r>
              <a:rPr lang="en-US" sz="2400" dirty="0">
                <a:solidFill>
                  <a:srgbClr val="FFFFFF"/>
                </a:solidFill>
                <a:effectLst>
                  <a:outerShdw blurRad="38100" dist="38100" dir="2700000" algn="tl">
                    <a:srgbClr val="000000">
                      <a:alpha val="43137"/>
                    </a:srgbClr>
                  </a:outerShdw>
                </a:effectLst>
              </a:rPr>
              <a:t> sets the platform for future informative presentations and discussions</a:t>
            </a:r>
          </a:p>
        </p:txBody>
      </p:sp>
    </p:spTree>
    <p:extLst>
      <p:ext uri="{BB962C8B-B14F-4D97-AF65-F5344CB8AC3E}">
        <p14:creationId xmlns:p14="http://schemas.microsoft.com/office/powerpoint/2010/main" val="39220747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6858000"/>
          </a:xfrm>
        </p:spPr>
        <p:txBody>
          <a:bodyPr>
            <a:normAutofit/>
          </a:bodyPr>
          <a:lstStyle/>
          <a:p>
            <a:r>
              <a:rPr lang="en-US" sz="11500" b="1" dirty="0">
                <a:effectLst>
                  <a:outerShdw blurRad="38100" dist="38100" dir="2700000" algn="tl">
                    <a:srgbClr val="000000">
                      <a:alpha val="43137"/>
                    </a:srgbClr>
                  </a:outerShdw>
                </a:effectLst>
              </a:rPr>
              <a:t>LiDAR</a:t>
            </a:r>
          </a:p>
        </p:txBody>
      </p:sp>
    </p:spTree>
    <p:extLst>
      <p:ext uri="{BB962C8B-B14F-4D97-AF65-F5344CB8AC3E}">
        <p14:creationId xmlns:p14="http://schemas.microsoft.com/office/powerpoint/2010/main" val="3459249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9" name="Content Placeholder 2"/>
          <p:cNvSpPr txBox="1">
            <a:spLocks/>
          </p:cNvSpPr>
          <p:nvPr/>
        </p:nvSpPr>
        <p:spPr>
          <a:xfrm>
            <a:off x="7396377" y="4781532"/>
            <a:ext cx="4795623" cy="606679"/>
          </a:xfrm>
          <a:prstGeom prst="rect">
            <a:avLst/>
          </a:prstGeom>
        </p:spPr>
        <p:txBody>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Clr>
                <a:srgbClr val="003865"/>
              </a:buClr>
              <a:buFont typeface="Arial" panose="020B0604020202020204" pitchFamily="34" charset="0"/>
              <a:buNone/>
            </a:pPr>
            <a:r>
              <a:rPr lang="en-US" sz="3600" dirty="0">
                <a:solidFill>
                  <a:srgbClr val="003865"/>
                </a:solidFill>
                <a:effectLst>
                  <a:outerShdw blurRad="38100" dist="38100" dir="2700000" algn="tl">
                    <a:srgbClr val="000000">
                      <a:alpha val="43137"/>
                    </a:srgbClr>
                  </a:outerShdw>
                </a:effectLst>
                <a:latin typeface="Arial Narrow" panose="020B0606020202030204" pitchFamily="34" charset="0"/>
              </a:rPr>
              <a:t>LiDAR…</a:t>
            </a:r>
          </a:p>
        </p:txBody>
      </p:sp>
      <p:sp>
        <p:nvSpPr>
          <p:cNvPr id="7" name="Date Placeholder 6"/>
          <p:cNvSpPr>
            <a:spLocks noGrp="1"/>
          </p:cNvSpPr>
          <p:nvPr>
            <p:ph type="dt" sz="half" idx="10"/>
          </p:nvPr>
        </p:nvSpPr>
        <p:spPr/>
        <p:txBody>
          <a:bodyPr/>
          <a:lstStyle/>
          <a:p>
            <a:r>
              <a:rPr lang="en-US" dirty="0">
                <a:solidFill>
                  <a:srgbClr val="000000"/>
                </a:solidFill>
              </a:rPr>
              <a:t>12/6/2017</a:t>
            </a:r>
          </a:p>
        </p:txBody>
      </p:sp>
      <p:sp>
        <p:nvSpPr>
          <p:cNvPr id="10" name="Footer Placeholder 9"/>
          <p:cNvSpPr>
            <a:spLocks noGrp="1"/>
          </p:cNvSpPr>
          <p:nvPr>
            <p:ph type="ftr" sz="quarter" idx="3"/>
          </p:nvPr>
        </p:nvSpPr>
        <p:spPr/>
        <p:txBody>
          <a:bodyPr/>
          <a:lstStyle/>
          <a:p>
            <a:r>
              <a:rPr lang="en-US" dirty="0">
                <a:solidFill>
                  <a:srgbClr val="000000"/>
                </a:solidFill>
              </a:rPr>
              <a:t>MN.IT Services @ DNR | MN DNR Geospatial Water Resources Team</a:t>
            </a:r>
          </a:p>
        </p:txBody>
      </p:sp>
      <p:sp>
        <p:nvSpPr>
          <p:cNvPr id="11" name="Slide Number Placeholder 10"/>
          <p:cNvSpPr>
            <a:spLocks noGrp="1"/>
          </p:cNvSpPr>
          <p:nvPr>
            <p:ph type="sldNum" sz="quarter" idx="12"/>
          </p:nvPr>
        </p:nvSpPr>
        <p:spPr/>
        <p:txBody>
          <a:bodyPr/>
          <a:lstStyle/>
          <a:p>
            <a:fld id="{48F63A3B-78C7-47BE-AE5E-E10140E04643}" type="slidenum">
              <a:rPr lang="en-US" smtClean="0">
                <a:solidFill>
                  <a:srgbClr val="000000"/>
                </a:solidFill>
              </a:rPr>
              <a:pPr/>
              <a:t>63</a:t>
            </a:fld>
            <a:endParaRPr lang="en-US" dirty="0">
              <a:solidFill>
                <a:srgbClr val="000000"/>
              </a:solidFill>
            </a:endParaRPr>
          </a:p>
        </p:txBody>
      </p:sp>
    </p:spTree>
    <p:extLst>
      <p:ext uri="{BB962C8B-B14F-4D97-AF65-F5344CB8AC3E}">
        <p14:creationId xmlns:p14="http://schemas.microsoft.com/office/powerpoint/2010/main" val="30578978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LiDAR </a:t>
            </a:r>
            <a:r>
              <a:rPr lang="en-US" sz="2400" dirty="0">
                <a:sym typeface="Wingdings" panose="05000000000000000000" pitchFamily="2" charset="2"/>
              </a:rPr>
              <a:t></a:t>
            </a:r>
            <a:r>
              <a:rPr lang="en-US" dirty="0">
                <a:sym typeface="Wingdings" panose="05000000000000000000" pitchFamily="2" charset="2"/>
              </a:rPr>
              <a:t> Point Cloud</a:t>
            </a:r>
            <a:endParaRPr lang="en-US" dirty="0"/>
          </a:p>
        </p:txBody>
      </p:sp>
      <p:sp>
        <p:nvSpPr>
          <p:cNvPr id="3" name="Date Placeholder 2"/>
          <p:cNvSpPr>
            <a:spLocks noGrp="1"/>
          </p:cNvSpPr>
          <p:nvPr>
            <p:ph type="dt" sz="half" idx="10"/>
          </p:nvPr>
        </p:nvSpPr>
        <p:spPr/>
        <p:txBody>
          <a:bodyPr/>
          <a:lstStyle/>
          <a:p>
            <a:r>
              <a:rPr lang="en-US">
                <a:solidFill>
                  <a:srgbClr val="000000"/>
                </a:solidFill>
              </a:rPr>
              <a:t>12/6/2017</a:t>
            </a:r>
            <a:endParaRPr lang="en-US" dirty="0">
              <a:solidFill>
                <a:srgbClr val="000000"/>
              </a:solidFill>
            </a:endParaRPr>
          </a:p>
        </p:txBody>
      </p:sp>
      <p:sp>
        <p:nvSpPr>
          <p:cNvPr id="4" name="Footer Placeholder 3"/>
          <p:cNvSpPr>
            <a:spLocks noGrp="1"/>
          </p:cNvSpPr>
          <p:nvPr>
            <p:ph type="ftr" sz="quarter" idx="3"/>
          </p:nvPr>
        </p:nvSpPr>
        <p:spPr/>
        <p:txBody>
          <a:bodyPr/>
          <a:lstStyle/>
          <a:p>
            <a:r>
              <a:rPr lang="en-US">
                <a:solidFill>
                  <a:srgbClr val="000000"/>
                </a:solidFill>
              </a:rPr>
              <a:t>MN.IT Services @ DNR | MN DNR Geospatial Water Resources Team</a:t>
            </a:r>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64</a:t>
            </a:fld>
            <a:endParaRPr lang="en-US" dirty="0">
              <a:solidFill>
                <a:srgbClr val="000000"/>
              </a:solidFill>
            </a:endParaRPr>
          </a:p>
        </p:txBody>
      </p:sp>
      <p:pic>
        <p:nvPicPr>
          <p:cNvPr id="6" name="Picture 5" descr="Macintosh HD:Users:mikefalkowski:Desktop:Screen Shot 2014-12-02 at 10.34.26 AM.png"/>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3937766"/>
            <a:ext cx="12192000" cy="2418583"/>
          </a:xfrm>
          <a:prstGeom prst="rect">
            <a:avLst/>
          </a:prstGeom>
          <a:noFill/>
          <a:ln>
            <a:noFill/>
          </a:ln>
        </p:spPr>
      </p:pic>
      <p:sp>
        <p:nvSpPr>
          <p:cNvPr id="7" name="TextBox 6"/>
          <p:cNvSpPr txBox="1"/>
          <p:nvPr/>
        </p:nvSpPr>
        <p:spPr>
          <a:xfrm>
            <a:off x="9655678" y="5886450"/>
            <a:ext cx="1933575" cy="369332"/>
          </a:xfrm>
          <a:prstGeom prst="rect">
            <a:avLst/>
          </a:prstGeom>
          <a:noFill/>
        </p:spPr>
        <p:txBody>
          <a:bodyPr wrap="square" rtlCol="0">
            <a:spAutoFit/>
          </a:bodyPr>
          <a:lstStyle/>
          <a:p>
            <a:r>
              <a:rPr lang="en-US" dirty="0">
                <a:solidFill>
                  <a:prstClr val="white"/>
                </a:solidFill>
                <a:effectLst>
                  <a:outerShdw blurRad="38100" dist="38100" dir="2700000" algn="tl">
                    <a:srgbClr val="000000">
                      <a:alpha val="43137"/>
                    </a:srgbClr>
                  </a:outerShdw>
                </a:effectLst>
              </a:rPr>
              <a:t>LiDAR Point Cloud</a:t>
            </a:r>
          </a:p>
        </p:txBody>
      </p:sp>
      <p:pic>
        <p:nvPicPr>
          <p:cNvPr id="8" name="Picture 4" descr="LIDA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400000"/>
                    </a14:imgEffect>
                  </a14:imgLayer>
                </a14:imgProps>
              </a:ext>
            </a:extLst>
          </a:blip>
          <a:srcRect t="21309" b="15682"/>
          <a:stretch/>
        </p:blipFill>
        <p:spPr>
          <a:xfrm>
            <a:off x="8304596" y="1244470"/>
            <a:ext cx="3887404" cy="2592729"/>
          </a:xfrm>
          <a:prstGeom prst="rect">
            <a:avLst/>
          </a:prstGeom>
          <a:ln w="28575">
            <a:noFill/>
          </a:ln>
        </p:spPr>
      </p:pic>
      <p:sp>
        <p:nvSpPr>
          <p:cNvPr id="9" name="Subtitle 2"/>
          <p:cNvSpPr txBox="1">
            <a:spLocks/>
          </p:cNvSpPr>
          <p:nvPr/>
        </p:nvSpPr>
        <p:spPr bwMode="auto">
          <a:xfrm>
            <a:off x="305817" y="1276350"/>
            <a:ext cx="7857108" cy="208597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685800">
              <a:spcAft>
                <a:spcPts val="600"/>
              </a:spcAft>
              <a:buClr>
                <a:srgbClr val="FFFFFF"/>
              </a:buClr>
              <a:buSzPct val="100000"/>
              <a:buFont typeface="Wingdings" panose="05000000000000000000" pitchFamily="2" charset="2"/>
              <a:buChar char="§"/>
            </a:pPr>
            <a:r>
              <a:rPr lang="en-US" sz="2800" spc="110" dirty="0">
                <a:solidFill>
                  <a:srgbClr val="FFFFFF"/>
                </a:solidFill>
                <a:effectLst>
                  <a:outerShdw blurRad="38100" dist="38100" dir="2700000" algn="tl">
                    <a:srgbClr val="000000">
                      <a:alpha val="43137"/>
                    </a:srgbClr>
                  </a:outerShdw>
                </a:effectLst>
              </a:rPr>
              <a:t>LiDAR is the Great Educator for Helping Resource Managers Convey the Conservation Message to Customers/Citizens.</a:t>
            </a:r>
          </a:p>
          <a:p>
            <a:pPr marL="1143000" lvl="1" indent="-457200">
              <a:spcAft>
                <a:spcPts val="600"/>
              </a:spcAft>
              <a:buClr>
                <a:srgbClr val="FFFF66"/>
              </a:buClr>
              <a:buSzPct val="60000"/>
              <a:buFont typeface="Wingdings" panose="05000000000000000000" pitchFamily="2" charset="2"/>
              <a:buChar char="§"/>
            </a:pPr>
            <a:endParaRPr lang="en-US" sz="2800" spc="11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928499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64571"/>
          <a:stretch>
            <a:fillRect/>
          </a:stretch>
        </p:blipFill>
        <p:spPr bwMode="auto">
          <a:xfrm>
            <a:off x="3054626" y="1157795"/>
            <a:ext cx="6851374" cy="1455364"/>
          </a:xfrm>
          <a:prstGeom prst="rect">
            <a:avLst/>
          </a:prstGeom>
          <a:noFill/>
          <a:ln w="22225">
            <a:noFill/>
            <a:miter lim="800000"/>
            <a:headEnd/>
            <a:tailEnd/>
          </a:ln>
          <a:extLst>
            <a:ext uri="{909E8E84-426E-40DD-AFC4-6F175D3DCCD1}">
              <a14:hiddenFill xmlns:a14="http://schemas.microsoft.com/office/drawing/2010/main">
                <a:solidFill>
                  <a:schemeClr val="accent1"/>
                </a:solidFill>
              </a14:hiddenFill>
            </a:ext>
          </a:extLst>
        </p:spPr>
      </p:pic>
      <p:sp>
        <p:nvSpPr>
          <p:cNvPr id="9" name="Title 8"/>
          <p:cNvSpPr>
            <a:spLocks noGrp="1"/>
          </p:cNvSpPr>
          <p:nvPr>
            <p:ph type="title"/>
          </p:nvPr>
        </p:nvSpPr>
        <p:spPr/>
        <p:txBody>
          <a:bodyPr/>
          <a:lstStyle/>
          <a:p>
            <a:r>
              <a:rPr lang="en-US" sz="2400"/>
              <a:t>LiDAR </a:t>
            </a:r>
            <a:r>
              <a:rPr lang="en-US" sz="2400">
                <a:sym typeface="Wingdings" panose="05000000000000000000" pitchFamily="2" charset="2"/>
              </a:rPr>
              <a:t></a:t>
            </a:r>
            <a:r>
              <a:rPr lang="en-US">
                <a:sym typeface="Wingdings" panose="05000000000000000000" pitchFamily="2" charset="2"/>
              </a:rPr>
              <a:t> Point Cloud</a:t>
            </a:r>
            <a:endParaRPr lang="en-US" dirty="0"/>
          </a:p>
        </p:txBody>
      </p:sp>
      <p:pic>
        <p:nvPicPr>
          <p:cNvPr id="2" name="Picture 1"/>
          <p:cNvPicPr>
            <a:picLocks noChangeAspect="1"/>
          </p:cNvPicPr>
          <p:nvPr/>
        </p:nvPicPr>
        <p:blipFill>
          <a:blip r:embed="rId4"/>
          <a:stretch>
            <a:fillRect/>
          </a:stretch>
        </p:blipFill>
        <p:spPr>
          <a:xfrm>
            <a:off x="3054626" y="2850832"/>
            <a:ext cx="6851370" cy="3121794"/>
          </a:xfrm>
          <a:prstGeom prst="rect">
            <a:avLst/>
          </a:prstGeom>
        </p:spPr>
      </p:pic>
    </p:spTree>
    <p:extLst>
      <p:ext uri="{BB962C8B-B14F-4D97-AF65-F5344CB8AC3E}">
        <p14:creationId xmlns:p14="http://schemas.microsoft.com/office/powerpoint/2010/main" val="13331978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LiDAR</a:t>
            </a:r>
            <a:endParaRPr lang="en-US" dirty="0"/>
          </a:p>
        </p:txBody>
      </p:sp>
      <p:sp>
        <p:nvSpPr>
          <p:cNvPr id="2" name="Date Placeholder 1"/>
          <p:cNvSpPr>
            <a:spLocks noGrp="1"/>
          </p:cNvSpPr>
          <p:nvPr>
            <p:ph type="dt" sz="half" idx="10"/>
          </p:nvPr>
        </p:nvSpPr>
        <p:spPr/>
        <p:txBody>
          <a:bodyPr/>
          <a:lstStyle/>
          <a:p>
            <a:r>
              <a:rPr lang="en-US">
                <a:solidFill>
                  <a:srgbClr val="FFFFFF"/>
                </a:solidFill>
              </a:rPr>
              <a:t>12/6/2017</a:t>
            </a:r>
            <a:endParaRPr lang="en-US" dirty="0">
              <a:solidFill>
                <a:srgbClr val="FFFFFF"/>
              </a:solidFill>
            </a:endParaRPr>
          </a:p>
        </p:txBody>
      </p:sp>
      <p:sp>
        <p:nvSpPr>
          <p:cNvPr id="3" name="Footer Placeholder 2"/>
          <p:cNvSpPr>
            <a:spLocks noGrp="1"/>
          </p:cNvSpPr>
          <p:nvPr>
            <p:ph type="ftr" sz="quarter" idx="3"/>
          </p:nvPr>
        </p:nvSpPr>
        <p:spPr/>
        <p:txBody>
          <a:bodyPr/>
          <a:lstStyle/>
          <a:p>
            <a:r>
              <a:rPr lang="en-US">
                <a:solidFill>
                  <a:srgbClr val="FFFFFF"/>
                </a:solidFill>
              </a:rPr>
              <a:t>MN.IT Services @ DNR | MN DNR Geospatial Water Resources Team</a:t>
            </a:r>
            <a:endParaRPr lang="en-US" dirty="0">
              <a:solidFill>
                <a:srgbClr val="FFFFFF"/>
              </a:solidFill>
            </a:endParaRPr>
          </a:p>
        </p:txBody>
      </p:sp>
      <p:sp>
        <p:nvSpPr>
          <p:cNvPr id="12" name="Slide Number Placeholder 11"/>
          <p:cNvSpPr>
            <a:spLocks noGrp="1"/>
          </p:cNvSpPr>
          <p:nvPr>
            <p:ph type="sldNum" sz="quarter" idx="12"/>
          </p:nvPr>
        </p:nvSpPr>
        <p:spPr/>
        <p:txBody>
          <a:bodyPr/>
          <a:lstStyle/>
          <a:p>
            <a:fld id="{48F63A3B-78C7-47BE-AE5E-E10140E04643}" type="slidenum">
              <a:rPr lang="en-US" smtClean="0">
                <a:solidFill>
                  <a:srgbClr val="FFFFFF"/>
                </a:solidFill>
              </a:rPr>
              <a:pPr/>
              <a:t>66</a:t>
            </a:fld>
            <a:endParaRPr lang="en-US" dirty="0">
              <a:solidFill>
                <a:srgbClr val="FFFFFF"/>
              </a:solidFill>
            </a:endParaRPr>
          </a:p>
        </p:txBody>
      </p:sp>
      <p:grpSp>
        <p:nvGrpSpPr>
          <p:cNvPr id="15" name="Group 14">
            <a:extLst>
              <a:ext uri="{FF2B5EF4-FFF2-40B4-BE49-F238E27FC236}">
                <a16:creationId xmlns="" xmlns:a16="http://schemas.microsoft.com/office/drawing/2014/main" id="{7A3F0694-00E7-459E-88CA-5F4FEA6FCFCF}"/>
              </a:ext>
            </a:extLst>
          </p:cNvPr>
          <p:cNvGrpSpPr/>
          <p:nvPr/>
        </p:nvGrpSpPr>
        <p:grpSpPr>
          <a:xfrm>
            <a:off x="157018" y="1084849"/>
            <a:ext cx="9688808" cy="5290520"/>
            <a:chOff x="411312" y="980971"/>
            <a:chExt cx="9688808" cy="5290520"/>
          </a:xfrm>
        </p:grpSpPr>
        <p:pic>
          <p:nvPicPr>
            <p:cNvPr id="5" name="Picture 4" descr="An example of gully erosion. Photo courtesy USDA NRC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312" y="1525587"/>
              <a:ext cx="3971925" cy="4419601"/>
            </a:xfrm>
            <a:prstGeom prst="rect">
              <a:avLst/>
            </a:prstGeom>
            <a:noFill/>
            <a:ln w="15875">
              <a:solidFill>
                <a:srgbClr val="66CCFF"/>
              </a:solidFill>
            </a:ln>
          </p:spPr>
        </p:pic>
        <p:sp>
          <p:nvSpPr>
            <p:cNvPr id="7" name="Subtitle 2"/>
            <p:cNvSpPr txBox="1">
              <a:spLocks/>
            </p:cNvSpPr>
            <p:nvPr/>
          </p:nvSpPr>
          <p:spPr>
            <a:xfrm>
              <a:off x="4392762" y="3675063"/>
              <a:ext cx="4997996" cy="2270125"/>
            </a:xfrm>
            <a:prstGeom prst="rect">
              <a:avLst/>
            </a:prstGeom>
          </p:spPr>
          <p:txBody>
            <a:bodyPr>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9204" indent="-457200">
                <a:buClr>
                  <a:srgbClr val="FFFFCC"/>
                </a:buClr>
                <a:buFont typeface="Wingdings" panose="05000000000000000000" pitchFamily="2" charset="2"/>
                <a:buChar char="§"/>
              </a:pPr>
              <a:r>
                <a:rPr lang="en-US" sz="2800" dirty="0">
                  <a:solidFill>
                    <a:srgbClr val="65D7FF"/>
                  </a:solidFill>
                  <a:effectLst>
                    <a:outerShdw blurRad="38100" dist="38100" dir="2700000" algn="tl">
                      <a:srgbClr val="000000">
                        <a:alpha val="43137"/>
                      </a:srgbClr>
                    </a:outerShdw>
                  </a:effectLst>
                </a:rPr>
                <a:t>Where does the watercourse begin ?</a:t>
              </a:r>
              <a:endParaRPr lang="en-US" sz="2800" dirty="0">
                <a:solidFill>
                  <a:srgbClr val="FFFFCC"/>
                </a:solidFill>
                <a:effectLst>
                  <a:outerShdw blurRad="38100" dist="38100" dir="2700000" algn="tl">
                    <a:srgbClr val="000000">
                      <a:alpha val="43137"/>
                    </a:srgbClr>
                  </a:outerShdw>
                </a:effectLst>
              </a:endParaRPr>
            </a:p>
            <a:p>
              <a:pPr marL="914400">
                <a:buClr>
                  <a:srgbClr val="FFFFCC"/>
                </a:buClr>
                <a:buSzPct val="80000"/>
              </a:pPr>
              <a:r>
                <a:rPr lang="en-US" sz="2400" dirty="0">
                  <a:solidFill>
                    <a:srgbClr val="FFFFCC"/>
                  </a:solidFill>
                  <a:effectLst>
                    <a:outerShdw blurRad="38100" dist="38100" dir="2700000" algn="tl">
                      <a:srgbClr val="000000">
                        <a:alpha val="43137"/>
                      </a:srgbClr>
                    </a:outerShdw>
                  </a:effectLst>
                </a:rPr>
                <a:t>Where concentrated flow begins.  LiDAR captures </a:t>
              </a:r>
              <a:r>
                <a:rPr lang="en-US" sz="2400">
                  <a:solidFill>
                    <a:srgbClr val="FFFFCC"/>
                  </a:solidFill>
                  <a:effectLst>
                    <a:outerShdw blurRad="38100" dist="38100" dir="2700000" algn="tl">
                      <a:srgbClr val="000000">
                        <a:alpha val="43137"/>
                      </a:srgbClr>
                    </a:outerShdw>
                  </a:effectLst>
                </a:rPr>
                <a:t>these </a:t>
              </a:r>
              <a:r>
                <a:rPr lang="en-US" sz="2400" smtClean="0">
                  <a:solidFill>
                    <a:srgbClr val="FFFFCC"/>
                  </a:solidFill>
                  <a:effectLst>
                    <a:outerShdw blurRad="38100" dist="38100" dir="2700000" algn="tl">
                      <a:srgbClr val="000000">
                        <a:alpha val="43137"/>
                      </a:srgbClr>
                    </a:outerShdw>
                  </a:effectLst>
                </a:rPr>
                <a:t>landforms.</a:t>
              </a:r>
              <a:endParaRPr lang="en-US" sz="2400" dirty="0">
                <a:solidFill>
                  <a:srgbClr val="FFFFCC"/>
                </a:solidFill>
                <a:effectLst>
                  <a:outerShdw blurRad="38100" dist="38100" dir="2700000" algn="tl">
                    <a:srgbClr val="000000">
                      <a:alpha val="43137"/>
                    </a:srgbClr>
                  </a:outerShdw>
                </a:effectLst>
              </a:endParaRPr>
            </a:p>
          </p:txBody>
        </p:sp>
        <p:sp>
          <p:nvSpPr>
            <p:cNvPr id="8" name="Subtitle 2"/>
            <p:cNvSpPr txBox="1">
              <a:spLocks/>
            </p:cNvSpPr>
            <p:nvPr/>
          </p:nvSpPr>
          <p:spPr>
            <a:xfrm>
              <a:off x="4392762" y="980971"/>
              <a:ext cx="4880865" cy="2933804"/>
            </a:xfrm>
            <a:prstGeom prst="rect">
              <a:avLst/>
            </a:prstGeom>
          </p:spPr>
          <p:txBody>
            <a:bodyPr vert="horz" anchor="t">
              <a:noAutofit/>
            </a:bodyPr>
            <a:lstStyle/>
            <a:p>
              <a:pPr marL="489204" indent="-457200">
                <a:spcBef>
                  <a:spcPts val="700"/>
                </a:spcBef>
                <a:buClr>
                  <a:srgbClr val="FFFFCC"/>
                </a:buClr>
                <a:buSzPct val="95000"/>
                <a:buFont typeface="Wingdings" panose="05000000000000000000" pitchFamily="2" charset="2"/>
                <a:buChar char="§"/>
                <a:defRPr/>
              </a:pPr>
              <a:r>
                <a:rPr lang="en-US" sz="2800" dirty="0">
                  <a:solidFill>
                    <a:srgbClr val="65D7FF"/>
                  </a:solidFill>
                  <a:effectLst>
                    <a:outerShdw blurRad="38100" dist="38100" dir="2700000" algn="tl">
                      <a:srgbClr val="000000">
                        <a:alpha val="43137"/>
                      </a:srgbClr>
                    </a:outerShdw>
                  </a:effectLst>
                </a:rPr>
                <a:t>Features of hydrologic Significance.</a:t>
              </a:r>
            </a:p>
            <a:p>
              <a:pPr marL="914400" lvl="1" indent="-228600">
                <a:spcBef>
                  <a:spcPts val="700"/>
                </a:spcBef>
                <a:buClr>
                  <a:srgbClr val="FFFFCC"/>
                </a:buClr>
                <a:buSzPct val="80000"/>
                <a:buFont typeface="Arial" panose="020B0604020202020204" pitchFamily="34" charset="0"/>
                <a:buChar char="•"/>
                <a:defRPr/>
              </a:pPr>
              <a:r>
                <a:rPr lang="en-US" sz="2400" dirty="0" err="1">
                  <a:solidFill>
                    <a:srgbClr val="FFFFCC"/>
                  </a:solidFill>
                  <a:effectLst>
                    <a:outerShdw blurRad="38100" dist="38100" dir="2700000" algn="tl">
                      <a:srgbClr val="000000">
                        <a:alpha val="43137"/>
                      </a:srgbClr>
                    </a:outerShdw>
                  </a:effectLst>
                </a:rPr>
                <a:t>Nickpoint</a:t>
              </a:r>
              <a:endParaRPr lang="en-US" sz="2400" dirty="0">
                <a:solidFill>
                  <a:srgbClr val="FFFFCC"/>
                </a:solidFill>
                <a:effectLst>
                  <a:outerShdw blurRad="38100" dist="38100" dir="2700000" algn="tl">
                    <a:srgbClr val="000000">
                      <a:alpha val="43137"/>
                    </a:srgbClr>
                  </a:outerShdw>
                </a:effectLst>
              </a:endParaRPr>
            </a:p>
            <a:p>
              <a:pPr marL="914400" lvl="1" indent="-228600">
                <a:spcBef>
                  <a:spcPts val="700"/>
                </a:spcBef>
                <a:buClr>
                  <a:srgbClr val="FFFFCC"/>
                </a:buClr>
                <a:buSzPct val="80000"/>
                <a:buFont typeface="Arial" panose="020B0604020202020204" pitchFamily="34" charset="0"/>
                <a:buChar char="•"/>
                <a:defRPr/>
              </a:pPr>
              <a:r>
                <a:rPr lang="en-US" sz="2400" dirty="0">
                  <a:solidFill>
                    <a:srgbClr val="FFFFCC"/>
                  </a:solidFill>
                  <a:effectLst>
                    <a:outerShdw blurRad="38100" dist="38100" dir="2700000" algn="tl">
                      <a:srgbClr val="000000">
                        <a:alpha val="43137"/>
                      </a:srgbClr>
                    </a:outerShdw>
                  </a:effectLst>
                </a:rPr>
                <a:t>Fluvial Processes</a:t>
              </a:r>
            </a:p>
            <a:p>
              <a:pPr marL="914400" lvl="1" indent="-228600">
                <a:spcBef>
                  <a:spcPts val="700"/>
                </a:spcBef>
                <a:buClr>
                  <a:srgbClr val="FFFFCC"/>
                </a:buClr>
                <a:buSzPct val="80000"/>
                <a:buFont typeface="Arial" panose="020B0604020202020204" pitchFamily="34" charset="0"/>
                <a:buChar char="•"/>
                <a:defRPr/>
              </a:pPr>
              <a:r>
                <a:rPr lang="en-US" sz="2400" dirty="0">
                  <a:solidFill>
                    <a:srgbClr val="FFFFCC"/>
                  </a:solidFill>
                  <a:effectLst>
                    <a:outerShdw blurRad="38100" dist="38100" dir="2700000" algn="tl">
                      <a:srgbClr val="000000">
                        <a:alpha val="43137"/>
                      </a:srgbClr>
                    </a:outerShdw>
                  </a:effectLst>
                </a:rPr>
                <a:t>Soil Degradation</a:t>
              </a:r>
            </a:p>
          </p:txBody>
        </p:sp>
        <p:sp>
          <p:nvSpPr>
            <p:cNvPr id="10" name="Bent-Up Arrow 9"/>
            <p:cNvSpPr/>
            <p:nvPr/>
          </p:nvSpPr>
          <p:spPr>
            <a:xfrm>
              <a:off x="6237881" y="4325936"/>
              <a:ext cx="1190625" cy="381000"/>
            </a:xfrm>
            <a:prstGeom prst="bentUpArrow">
              <a:avLst/>
            </a:prstGeom>
            <a:gradFill>
              <a:gsLst>
                <a:gs pos="64000">
                  <a:srgbClr val="FFFFCC"/>
                </a:gs>
                <a:gs pos="16000">
                  <a:srgbClr val="000000"/>
                </a:gs>
                <a:gs pos="35000">
                  <a:srgbClr val="00B0F0"/>
                </a:gs>
              </a:gsLst>
              <a:path path="circle">
                <a:fillToRect l="100000" t="100000"/>
              </a:path>
            </a:gradFill>
            <a:ln w="6350">
              <a:solidFill>
                <a:srgbClr val="FFFFCC"/>
              </a:solidFill>
            </a:ln>
            <a:scene3d>
              <a:camera prst="orthographicFront">
                <a:rot lat="21599969" lon="10799999"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Bent Arrow 10"/>
            <p:cNvSpPr/>
            <p:nvPr/>
          </p:nvSpPr>
          <p:spPr>
            <a:xfrm>
              <a:off x="2678262" y="1725560"/>
              <a:ext cx="2324100" cy="674740"/>
            </a:xfrm>
            <a:prstGeom prst="bentArrow">
              <a:avLst>
                <a:gd name="adj1" fmla="val 25000"/>
                <a:gd name="adj2" fmla="val 26613"/>
                <a:gd name="adj3" fmla="val 25000"/>
                <a:gd name="adj4" fmla="val 33751"/>
              </a:avLst>
            </a:prstGeom>
            <a:gradFill flip="none" rotWithShape="1">
              <a:gsLst>
                <a:gs pos="89000">
                  <a:srgbClr val="FFFFCC">
                    <a:alpha val="39000"/>
                  </a:srgbClr>
                </a:gs>
                <a:gs pos="51000">
                  <a:schemeClr val="tx2">
                    <a:lumMod val="90000"/>
                    <a:alpha val="31000"/>
                  </a:schemeClr>
                </a:gs>
                <a:gs pos="4000">
                  <a:srgbClr val="000000"/>
                </a:gs>
                <a:gs pos="32000">
                  <a:srgbClr val="00B0F0">
                    <a:alpha val="56000"/>
                  </a:srgbClr>
                </a:gs>
              </a:gsLst>
              <a:lin ang="10800000" scaled="1"/>
              <a:tileRect/>
            </a:gradFill>
            <a:ln w="12700">
              <a:solidFill>
                <a:srgbClr val="FFFFCC">
                  <a:alpha val="82000"/>
                </a:srgbClr>
              </a:solidFill>
            </a:ln>
            <a:scene3d>
              <a:camera prst="orthographicFront">
                <a:rot lat="299969" lon="10799999"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865"/>
                </a:solidFill>
              </a:endParaRPr>
            </a:p>
          </p:txBody>
        </p:sp>
        <p:sp>
          <p:nvSpPr>
            <p:cNvPr id="6" name="Right Brace 5">
              <a:extLst>
                <a:ext uri="{FF2B5EF4-FFF2-40B4-BE49-F238E27FC236}">
                  <a16:creationId xmlns="" xmlns:a16="http://schemas.microsoft.com/office/drawing/2014/main" id="{5F220671-8703-4FEF-B936-5688BEEDC058}"/>
                </a:ext>
              </a:extLst>
            </p:cNvPr>
            <p:cNvSpPr/>
            <p:nvPr/>
          </p:nvSpPr>
          <p:spPr>
            <a:xfrm>
              <a:off x="8444502" y="1062182"/>
              <a:ext cx="1655618" cy="5209309"/>
            </a:xfrm>
            <a:prstGeom prst="rightBrace">
              <a:avLst/>
            </a:prstGeom>
            <a:ln w="38100">
              <a:solidFill>
                <a:srgbClr val="78BE2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rgbClr val="78BE21"/>
                  </a:solidFill>
                  <a:prstDash val="solid"/>
                </a:ln>
                <a:solidFill>
                  <a:srgbClr val="78BE21">
                    <a:lumMod val="40000"/>
                    <a:lumOff val="60000"/>
                  </a:srgbClr>
                </a:solidFill>
              </a:endParaRPr>
            </a:p>
          </p:txBody>
        </p:sp>
      </p:grpSp>
      <p:sp>
        <p:nvSpPr>
          <p:cNvPr id="13" name="TextBox 12">
            <a:extLst>
              <a:ext uri="{FF2B5EF4-FFF2-40B4-BE49-F238E27FC236}">
                <a16:creationId xmlns="" xmlns:a16="http://schemas.microsoft.com/office/drawing/2014/main" id="{7A83E557-04E1-4EF5-A194-F23CD787E9C9}"/>
              </a:ext>
            </a:extLst>
          </p:cNvPr>
          <p:cNvSpPr txBox="1"/>
          <p:nvPr/>
        </p:nvSpPr>
        <p:spPr>
          <a:xfrm>
            <a:off x="9894390" y="2801218"/>
            <a:ext cx="2140591" cy="1569660"/>
          </a:xfrm>
          <a:prstGeom prst="rect">
            <a:avLst/>
          </a:prstGeom>
          <a:noFill/>
        </p:spPr>
        <p:txBody>
          <a:bodyPr wrap="square" rtlCol="0">
            <a:spAutoFit/>
          </a:bodyPr>
          <a:lstStyle/>
          <a:p>
            <a:r>
              <a:rPr lang="en-US" sz="2400" dirty="0">
                <a:solidFill>
                  <a:srgbClr val="FFFFFF"/>
                </a:solidFill>
              </a:rPr>
              <a:t>We Do this With Digital Elevation Models (</a:t>
            </a:r>
            <a:r>
              <a:rPr lang="en-US" sz="2400" dirty="0">
                <a:solidFill>
                  <a:srgbClr val="78BE21"/>
                </a:solidFill>
              </a:rPr>
              <a:t>DEM</a:t>
            </a:r>
            <a:r>
              <a:rPr lang="en-US" sz="2400" dirty="0">
                <a:solidFill>
                  <a:srgbClr val="FFFFFF"/>
                </a:solidFill>
              </a:rPr>
              <a:t>)</a:t>
            </a:r>
          </a:p>
        </p:txBody>
      </p:sp>
    </p:spTree>
    <p:extLst>
      <p:ext uri="{BB962C8B-B14F-4D97-AF65-F5344CB8AC3E}">
        <p14:creationId xmlns:p14="http://schemas.microsoft.com/office/powerpoint/2010/main" val="42879282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7" name="Date Placeholder 6"/>
          <p:cNvSpPr>
            <a:spLocks noGrp="1"/>
          </p:cNvSpPr>
          <p:nvPr>
            <p:ph type="dt" sz="half" idx="10"/>
          </p:nvPr>
        </p:nvSpPr>
        <p:spPr/>
        <p:txBody>
          <a:bodyPr/>
          <a:lstStyle/>
          <a:p>
            <a:r>
              <a:rPr lang="en-US" dirty="0">
                <a:solidFill>
                  <a:srgbClr val="000000"/>
                </a:solidFill>
              </a:rPr>
              <a:t>12/6/2017</a:t>
            </a:r>
          </a:p>
        </p:txBody>
      </p:sp>
      <p:sp>
        <p:nvSpPr>
          <p:cNvPr id="10" name="Footer Placeholder 9"/>
          <p:cNvSpPr>
            <a:spLocks noGrp="1"/>
          </p:cNvSpPr>
          <p:nvPr>
            <p:ph type="ftr" sz="quarter" idx="3"/>
          </p:nvPr>
        </p:nvSpPr>
        <p:spPr/>
        <p:txBody>
          <a:bodyPr/>
          <a:lstStyle/>
          <a:p>
            <a:r>
              <a:rPr lang="en-US" dirty="0">
                <a:solidFill>
                  <a:srgbClr val="000000"/>
                </a:solidFill>
              </a:rPr>
              <a:t>MN.IT Services @ DNR | MN DNR Geospatial Water Resources Team</a:t>
            </a:r>
          </a:p>
        </p:txBody>
      </p:sp>
      <p:sp>
        <p:nvSpPr>
          <p:cNvPr id="11" name="Slide Number Placeholder 10"/>
          <p:cNvSpPr>
            <a:spLocks noGrp="1"/>
          </p:cNvSpPr>
          <p:nvPr>
            <p:ph type="sldNum" sz="quarter" idx="12"/>
          </p:nvPr>
        </p:nvSpPr>
        <p:spPr/>
        <p:txBody>
          <a:bodyPr/>
          <a:lstStyle/>
          <a:p>
            <a:fld id="{48F63A3B-78C7-47BE-AE5E-E10140E04643}" type="slidenum">
              <a:rPr lang="en-US" smtClean="0">
                <a:solidFill>
                  <a:srgbClr val="000000"/>
                </a:solidFill>
              </a:rPr>
              <a:pPr/>
              <a:t>67</a:t>
            </a:fld>
            <a:endParaRPr lang="en-US" dirty="0">
              <a:solidFill>
                <a:srgbClr val="000000"/>
              </a:solidFill>
            </a:endParaRPr>
          </a:p>
        </p:txBody>
      </p:sp>
      <p:sp>
        <p:nvSpPr>
          <p:cNvPr id="8" name="Content Placeholder 2"/>
          <p:cNvSpPr txBox="1">
            <a:spLocks/>
          </p:cNvSpPr>
          <p:nvPr/>
        </p:nvSpPr>
        <p:spPr>
          <a:xfrm>
            <a:off x="6524625" y="4781532"/>
            <a:ext cx="5667376" cy="606679"/>
          </a:xfrm>
          <a:prstGeom prst="rect">
            <a:avLst/>
          </a:prstGeom>
        </p:spPr>
        <p:txBody>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Clr>
                <a:srgbClr val="003865"/>
              </a:buClr>
              <a:buFont typeface="Arial" panose="020B0604020202020204" pitchFamily="34" charset="0"/>
              <a:buNone/>
            </a:pPr>
            <a:r>
              <a:rPr lang="en-US" sz="3600" dirty="0">
                <a:solidFill>
                  <a:srgbClr val="003865"/>
                </a:solidFill>
                <a:effectLst>
                  <a:outerShdw blurRad="38100" dist="38100" dir="2700000" algn="tl">
                    <a:srgbClr val="000000">
                      <a:alpha val="43137"/>
                    </a:srgbClr>
                  </a:outerShdw>
                </a:effectLst>
                <a:latin typeface="Arial Narrow" panose="020B0606020202030204" pitchFamily="34" charset="0"/>
              </a:rPr>
              <a:t>DEM…</a:t>
            </a:r>
          </a:p>
        </p:txBody>
      </p:sp>
    </p:spTree>
    <p:extLst>
      <p:ext uri="{BB962C8B-B14F-4D97-AF65-F5344CB8AC3E}">
        <p14:creationId xmlns:p14="http://schemas.microsoft.com/office/powerpoint/2010/main" val="6168466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2000" dirty="0"/>
              <a:t>LiDAR </a:t>
            </a:r>
            <a:r>
              <a:rPr lang="en-US" sz="2000" dirty="0">
                <a:sym typeface="Wingdings" panose="05000000000000000000" pitchFamily="2" charset="2"/>
              </a:rPr>
              <a:t> Point Cloud  </a:t>
            </a:r>
            <a:r>
              <a:rPr lang="en-US" dirty="0">
                <a:sym typeface="Wingdings" panose="05000000000000000000" pitchFamily="2" charset="2"/>
              </a:rPr>
              <a:t>DEM</a:t>
            </a:r>
            <a:endParaRPr lang="en-US" dirty="0"/>
          </a:p>
        </p:txBody>
      </p:sp>
      <p:sp>
        <p:nvSpPr>
          <p:cNvPr id="2" name="Date Placeholder 1"/>
          <p:cNvSpPr>
            <a:spLocks noGrp="1"/>
          </p:cNvSpPr>
          <p:nvPr>
            <p:ph type="dt" sz="half" idx="10"/>
          </p:nvPr>
        </p:nvSpPr>
        <p:spPr/>
        <p:txBody>
          <a:bodyPr/>
          <a:lstStyle/>
          <a:p>
            <a:r>
              <a:rPr lang="en-US">
                <a:solidFill>
                  <a:srgbClr val="FFFFFF"/>
                </a:solidFill>
              </a:rPr>
              <a:t>12/6/2017</a:t>
            </a:r>
            <a:endParaRPr lang="en-US" dirty="0">
              <a:solidFill>
                <a:srgbClr val="FFFFFF"/>
              </a:solidFill>
            </a:endParaRPr>
          </a:p>
        </p:txBody>
      </p:sp>
      <p:sp>
        <p:nvSpPr>
          <p:cNvPr id="3" name="Footer Placeholder 2"/>
          <p:cNvSpPr>
            <a:spLocks noGrp="1"/>
          </p:cNvSpPr>
          <p:nvPr>
            <p:ph type="ftr" sz="quarter" idx="3"/>
          </p:nvPr>
        </p:nvSpPr>
        <p:spPr/>
        <p:txBody>
          <a:bodyPr/>
          <a:lstStyle/>
          <a:p>
            <a:r>
              <a:rPr lang="en-US">
                <a:solidFill>
                  <a:srgbClr val="FFFFFF"/>
                </a:solidFill>
              </a:rPr>
              <a:t>MN.IT Services @ DNR | MN DNR Geospatial Water Resources Team</a:t>
            </a:r>
            <a:endParaRPr lang="en-US" dirty="0">
              <a:solidFill>
                <a:srgbClr val="FFFFFF"/>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FFFFFF"/>
                </a:solidFill>
              </a:rPr>
              <a:pPr/>
              <a:t>68</a:t>
            </a:fld>
            <a:endParaRPr lang="en-US" dirty="0">
              <a:solidFill>
                <a:srgbClr val="FFFFFF"/>
              </a:solidFill>
            </a:endParaRPr>
          </a:p>
        </p:txBody>
      </p:sp>
      <p:pic>
        <p:nvPicPr>
          <p:cNvPr id="7" name="Picture 2"/>
          <p:cNvPicPr>
            <a:picLocks noChangeAspect="1" noChangeArrowheads="1"/>
          </p:cNvPicPr>
          <p:nvPr/>
        </p:nvPicPr>
        <p:blipFill>
          <a:blip r:embed="rId3" cstate="print"/>
          <a:srcRect/>
          <a:stretch>
            <a:fillRect/>
          </a:stretch>
        </p:blipFill>
        <p:spPr bwMode="auto">
          <a:xfrm>
            <a:off x="6806410" y="1464066"/>
            <a:ext cx="3868096" cy="4898232"/>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1517495" y="1470015"/>
            <a:ext cx="4140200" cy="4886334"/>
          </a:xfrm>
          <a:prstGeom prst="rect">
            <a:avLst/>
          </a:prstGeom>
          <a:noFill/>
          <a:ln w="9525">
            <a:noFill/>
            <a:miter lim="800000"/>
            <a:headEnd/>
            <a:tailEnd/>
          </a:ln>
        </p:spPr>
      </p:pic>
      <p:sp>
        <p:nvSpPr>
          <p:cNvPr id="10" name="Subtitle 2"/>
          <p:cNvSpPr txBox="1">
            <a:spLocks/>
          </p:cNvSpPr>
          <p:nvPr/>
        </p:nvSpPr>
        <p:spPr>
          <a:xfrm>
            <a:off x="1517495" y="1015967"/>
            <a:ext cx="2971800" cy="469900"/>
          </a:xfrm>
          <a:prstGeom prst="rect">
            <a:avLst/>
          </a:prstGeom>
        </p:spPr>
        <p:txBody>
          <a:bodyPr vert="horz" anchor="t">
            <a:noAutofit/>
          </a:bodyPr>
          <a:lstStyle/>
          <a:p>
            <a:pPr marL="374904" indent="-342900">
              <a:spcBef>
                <a:spcPts val="700"/>
              </a:spcBef>
              <a:buSzPct val="95000"/>
              <a:buFont typeface="Wingdings"/>
              <a:buNone/>
              <a:defRPr/>
            </a:pPr>
            <a:r>
              <a:rPr lang="en-US" sz="2000" dirty="0">
                <a:solidFill>
                  <a:srgbClr val="FFFFFF"/>
                </a:solidFill>
              </a:rPr>
              <a:t>High Quality DOQ</a:t>
            </a:r>
          </a:p>
        </p:txBody>
      </p:sp>
      <p:sp>
        <p:nvSpPr>
          <p:cNvPr id="11" name="Subtitle 2"/>
          <p:cNvSpPr txBox="1">
            <a:spLocks/>
          </p:cNvSpPr>
          <p:nvPr/>
        </p:nvSpPr>
        <p:spPr>
          <a:xfrm>
            <a:off x="7702706" y="1015967"/>
            <a:ext cx="2971800" cy="469900"/>
          </a:xfrm>
          <a:prstGeom prst="rect">
            <a:avLst/>
          </a:prstGeom>
        </p:spPr>
        <p:txBody>
          <a:bodyPr vert="horz" anchor="t">
            <a:noAutofit/>
          </a:bodyPr>
          <a:lstStyle/>
          <a:p>
            <a:pPr marL="374904" indent="-342900" algn="r">
              <a:spcBef>
                <a:spcPts val="700"/>
              </a:spcBef>
              <a:buSzPct val="95000"/>
              <a:buFont typeface="Wingdings"/>
              <a:buNone/>
              <a:defRPr/>
            </a:pPr>
            <a:r>
              <a:rPr lang="en-US" sz="2000" dirty="0">
                <a:solidFill>
                  <a:srgbClr val="FFFFFF"/>
                </a:solidFill>
              </a:rPr>
              <a:t>3 Meter DEM</a:t>
            </a:r>
          </a:p>
        </p:txBody>
      </p:sp>
    </p:spTree>
    <p:extLst>
      <p:ext uri="{BB962C8B-B14F-4D97-AF65-F5344CB8AC3E}">
        <p14:creationId xmlns:p14="http://schemas.microsoft.com/office/powerpoint/2010/main" val="9530781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2000" dirty="0"/>
              <a:t>LiDAR </a:t>
            </a:r>
            <a:r>
              <a:rPr lang="en-US" sz="2000" dirty="0">
                <a:sym typeface="Wingdings" panose="05000000000000000000" pitchFamily="2" charset="2"/>
              </a:rPr>
              <a:t> Point Cloud  </a:t>
            </a:r>
            <a:r>
              <a:rPr lang="en-US" dirty="0">
                <a:sym typeface="Wingdings" panose="05000000000000000000" pitchFamily="2" charset="2"/>
              </a:rPr>
              <a:t>DEM</a:t>
            </a:r>
            <a:endParaRPr lang="en-US" dirty="0"/>
          </a:p>
        </p:txBody>
      </p:sp>
      <p:sp>
        <p:nvSpPr>
          <p:cNvPr id="2" name="Date Placeholder 1"/>
          <p:cNvSpPr>
            <a:spLocks noGrp="1"/>
          </p:cNvSpPr>
          <p:nvPr>
            <p:ph type="dt" sz="half" idx="10"/>
          </p:nvPr>
        </p:nvSpPr>
        <p:spPr/>
        <p:txBody>
          <a:bodyPr/>
          <a:lstStyle/>
          <a:p>
            <a:r>
              <a:rPr lang="en-US">
                <a:solidFill>
                  <a:srgbClr val="FFFFFF"/>
                </a:solidFill>
              </a:rPr>
              <a:t>12/6/2017</a:t>
            </a:r>
            <a:endParaRPr lang="en-US" dirty="0">
              <a:solidFill>
                <a:srgbClr val="FFFFFF"/>
              </a:solidFill>
            </a:endParaRPr>
          </a:p>
        </p:txBody>
      </p:sp>
      <p:sp>
        <p:nvSpPr>
          <p:cNvPr id="3" name="Footer Placeholder 2"/>
          <p:cNvSpPr>
            <a:spLocks noGrp="1"/>
          </p:cNvSpPr>
          <p:nvPr>
            <p:ph type="ftr" sz="quarter" idx="3"/>
          </p:nvPr>
        </p:nvSpPr>
        <p:spPr/>
        <p:txBody>
          <a:bodyPr/>
          <a:lstStyle/>
          <a:p>
            <a:r>
              <a:rPr lang="en-US">
                <a:solidFill>
                  <a:srgbClr val="FFFFFF"/>
                </a:solidFill>
              </a:rPr>
              <a:t>MN.IT Services @ DNR | MN DNR Geospatial Water Resources Team</a:t>
            </a:r>
            <a:endParaRPr lang="en-US" dirty="0">
              <a:solidFill>
                <a:srgbClr val="FFFFFF"/>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FFFFFF"/>
                </a:solidFill>
              </a:rPr>
              <a:pPr/>
              <a:t>69</a:t>
            </a:fld>
            <a:endParaRPr lang="en-US" dirty="0">
              <a:solidFill>
                <a:srgbClr val="FFFFFF"/>
              </a:solidFill>
            </a:endParaRPr>
          </a:p>
        </p:txBody>
      </p:sp>
      <p:pic>
        <p:nvPicPr>
          <p:cNvPr id="6" name="Picture 2"/>
          <p:cNvPicPr>
            <a:picLocks noChangeAspect="1" noChangeArrowheads="1"/>
          </p:cNvPicPr>
          <p:nvPr/>
        </p:nvPicPr>
        <p:blipFill>
          <a:blip r:embed="rId3" cstate="screen"/>
          <a:srcRect/>
          <a:stretch>
            <a:fillRect/>
          </a:stretch>
        </p:blipFill>
        <p:spPr bwMode="auto">
          <a:xfrm>
            <a:off x="619125" y="1972245"/>
            <a:ext cx="5077018" cy="3647504"/>
          </a:xfrm>
          <a:prstGeom prst="rect">
            <a:avLst/>
          </a:prstGeom>
          <a:noFill/>
          <a:ln w="9525">
            <a:noFill/>
            <a:miter lim="800000"/>
            <a:headEnd/>
            <a:tailEnd/>
          </a:ln>
        </p:spPr>
      </p:pic>
      <p:pic>
        <p:nvPicPr>
          <p:cNvPr id="8" name="Picture 2"/>
          <p:cNvPicPr>
            <a:picLocks noChangeAspect="1" noChangeArrowheads="1"/>
          </p:cNvPicPr>
          <p:nvPr/>
        </p:nvPicPr>
        <p:blipFill>
          <a:blip r:embed="rId4" cstate="screen"/>
          <a:srcRect/>
          <a:stretch>
            <a:fillRect/>
          </a:stretch>
        </p:blipFill>
        <p:spPr bwMode="auto">
          <a:xfrm>
            <a:off x="6495857" y="1972245"/>
            <a:ext cx="5077018" cy="3647504"/>
          </a:xfrm>
          <a:prstGeom prst="rect">
            <a:avLst/>
          </a:prstGeom>
          <a:noFill/>
          <a:ln w="9525">
            <a:noFill/>
            <a:miter lim="800000"/>
            <a:headEnd/>
            <a:tailEnd/>
          </a:ln>
        </p:spPr>
      </p:pic>
      <p:sp>
        <p:nvSpPr>
          <p:cNvPr id="4" name="TextBox 3"/>
          <p:cNvSpPr txBox="1"/>
          <p:nvPr/>
        </p:nvSpPr>
        <p:spPr>
          <a:xfrm>
            <a:off x="619125" y="1510579"/>
            <a:ext cx="3009901" cy="461665"/>
          </a:xfrm>
          <a:prstGeom prst="rect">
            <a:avLst/>
          </a:prstGeom>
          <a:noFill/>
        </p:spPr>
        <p:txBody>
          <a:bodyPr wrap="square" rtlCol="0">
            <a:spAutoFit/>
          </a:bodyPr>
          <a:lstStyle/>
          <a:p>
            <a:r>
              <a:rPr lang="en-US" sz="2400" dirty="0">
                <a:solidFill>
                  <a:srgbClr val="FFFFFF"/>
                </a:solidFill>
              </a:rPr>
              <a:t>Hillshaded DEM</a:t>
            </a:r>
          </a:p>
        </p:txBody>
      </p:sp>
      <p:sp>
        <p:nvSpPr>
          <p:cNvPr id="10" name="TextBox 9"/>
          <p:cNvSpPr txBox="1"/>
          <p:nvPr/>
        </p:nvSpPr>
        <p:spPr>
          <a:xfrm>
            <a:off x="6495857" y="1510579"/>
            <a:ext cx="4562668" cy="461665"/>
          </a:xfrm>
          <a:prstGeom prst="rect">
            <a:avLst/>
          </a:prstGeom>
          <a:noFill/>
        </p:spPr>
        <p:txBody>
          <a:bodyPr wrap="square" rtlCol="0">
            <a:spAutoFit/>
          </a:bodyPr>
          <a:lstStyle/>
          <a:p>
            <a:r>
              <a:rPr lang="en-US" sz="2400" dirty="0">
                <a:solidFill>
                  <a:srgbClr val="FFFFFF"/>
                </a:solidFill>
              </a:rPr>
              <a:t>DEM Draped on Hillshade</a:t>
            </a:r>
          </a:p>
        </p:txBody>
      </p:sp>
    </p:spTree>
    <p:extLst>
      <p:ext uri="{BB962C8B-B14F-4D97-AF65-F5344CB8AC3E}">
        <p14:creationId xmlns:p14="http://schemas.microsoft.com/office/powerpoint/2010/main" val="16815580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3</a:t>
            </a:r>
          </a:p>
        </p:txBody>
      </p:sp>
      <p:sp>
        <p:nvSpPr>
          <p:cNvPr id="6" name="Text Placeholder 1"/>
          <p:cNvSpPr txBox="1">
            <a:spLocks/>
          </p:cNvSpPr>
          <p:nvPr/>
        </p:nvSpPr>
        <p:spPr>
          <a:xfrm>
            <a:off x="838199" y="1728348"/>
            <a:ext cx="7945877" cy="435133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865"/>
              </a:buClr>
              <a:buFont typeface="Arial" panose="020B0604020202020204" pitchFamily="34" charset="0"/>
              <a:buNone/>
            </a:pPr>
            <a:r>
              <a:rPr lang="en-US" sz="4400" b="1" dirty="0">
                <a:solidFill>
                  <a:srgbClr val="003865"/>
                </a:solidFill>
              </a:rPr>
              <a:t>Minnesota Address Point Data Standard</a:t>
            </a:r>
          </a:p>
          <a:p>
            <a:pPr marL="0" indent="0">
              <a:spcBef>
                <a:spcPts val="400"/>
              </a:spcBef>
              <a:spcAft>
                <a:spcPts val="400"/>
              </a:spcAft>
              <a:buClr>
                <a:srgbClr val="003865"/>
              </a:buClr>
              <a:buFont typeface="Arial" panose="020B0604020202020204" pitchFamily="34" charset="0"/>
              <a:buNone/>
            </a:pPr>
            <a:r>
              <a:rPr lang="en-US" sz="2800" b="1" dirty="0">
                <a:solidFill>
                  <a:srgbClr val="00A3E2"/>
                </a:solidFill>
              </a:rPr>
              <a:t>2004:		Origin: Metro-level effort – FGDC standard</a:t>
            </a:r>
          </a:p>
          <a:p>
            <a:pPr marL="0" indent="0">
              <a:spcBef>
                <a:spcPts val="400"/>
              </a:spcBef>
              <a:spcAft>
                <a:spcPts val="400"/>
              </a:spcAft>
              <a:buClr>
                <a:srgbClr val="003865"/>
              </a:buClr>
              <a:buFont typeface="Arial" panose="020B0604020202020204" pitchFamily="34" charset="0"/>
              <a:buNone/>
            </a:pPr>
            <a:r>
              <a:rPr lang="en-US" sz="2800" b="1" dirty="0">
                <a:solidFill>
                  <a:srgbClr val="00A3E2"/>
                </a:solidFill>
              </a:rPr>
              <a:t>2010:		First metro-level standard;</a:t>
            </a:r>
          </a:p>
          <a:p>
            <a:pPr marL="0" indent="0">
              <a:spcBef>
                <a:spcPts val="400"/>
              </a:spcBef>
              <a:spcAft>
                <a:spcPts val="400"/>
              </a:spcAft>
              <a:buClr>
                <a:srgbClr val="003865"/>
              </a:buClr>
              <a:buFont typeface="Arial" panose="020B0604020202020204" pitchFamily="34" charset="0"/>
              <a:buNone/>
            </a:pPr>
            <a:endParaRPr lang="en-US" sz="2800" b="1" dirty="0">
              <a:solidFill>
                <a:srgbClr val="00A3E2"/>
              </a:solidFill>
            </a:endParaRPr>
          </a:p>
          <a:p>
            <a:pPr marL="0" indent="0">
              <a:spcBef>
                <a:spcPts val="400"/>
              </a:spcBef>
              <a:spcAft>
                <a:spcPts val="400"/>
              </a:spcAft>
              <a:buClr>
                <a:srgbClr val="003865"/>
              </a:buClr>
              <a:buFont typeface="Arial" panose="020B0604020202020204" pitchFamily="34" charset="0"/>
              <a:buNone/>
            </a:pPr>
            <a:r>
              <a:rPr lang="en-US" sz="2800" b="1" dirty="0">
                <a:solidFill>
                  <a:srgbClr val="B20738"/>
                </a:solidFill>
              </a:rPr>
              <a:t>Early 2015:	NextGen9-1-1 effort – NENA standard</a:t>
            </a:r>
          </a:p>
          <a:p>
            <a:pPr marL="0" indent="0">
              <a:spcBef>
                <a:spcPts val="400"/>
              </a:spcBef>
              <a:spcAft>
                <a:spcPts val="400"/>
              </a:spcAft>
              <a:buClr>
                <a:srgbClr val="003865"/>
              </a:buClr>
              <a:buFont typeface="Arial" panose="020B0604020202020204" pitchFamily="34" charset="0"/>
              <a:buNone/>
            </a:pPr>
            <a:r>
              <a:rPr lang="en-US" sz="2800" b="1" dirty="0">
                <a:solidFill>
                  <a:srgbClr val="B20738"/>
                </a:solidFill>
              </a:rPr>
              <a:t>Fall 2016: 	Metro standard revised;</a:t>
            </a:r>
          </a:p>
          <a:p>
            <a:pPr marL="0" indent="0">
              <a:spcBef>
                <a:spcPts val="400"/>
              </a:spcBef>
              <a:spcAft>
                <a:spcPts val="400"/>
              </a:spcAft>
              <a:buClr>
                <a:srgbClr val="003865"/>
              </a:buClr>
              <a:buFont typeface="Arial" panose="020B0604020202020204" pitchFamily="34" charset="0"/>
              <a:buNone/>
            </a:pPr>
            <a:endParaRPr lang="en-US" sz="2800" b="1" dirty="0">
              <a:solidFill>
                <a:srgbClr val="003865"/>
              </a:solidFill>
            </a:endParaRPr>
          </a:p>
          <a:p>
            <a:pPr marL="0" indent="0">
              <a:spcBef>
                <a:spcPts val="400"/>
              </a:spcBef>
              <a:spcAft>
                <a:spcPts val="400"/>
              </a:spcAft>
              <a:buClr>
                <a:srgbClr val="003865"/>
              </a:buClr>
              <a:buFont typeface="Arial" panose="020B0604020202020204" pitchFamily="34" charset="0"/>
              <a:buNone/>
            </a:pPr>
            <a:r>
              <a:rPr lang="en-US" sz="2800" b="1" dirty="0">
                <a:solidFill>
                  <a:srgbClr val="003865"/>
                </a:solidFill>
              </a:rPr>
              <a:t>Early 2017: 	Single standard developed;</a:t>
            </a:r>
          </a:p>
          <a:p>
            <a:pPr marL="0" indent="0">
              <a:spcBef>
                <a:spcPts val="400"/>
              </a:spcBef>
              <a:spcAft>
                <a:spcPts val="400"/>
              </a:spcAft>
              <a:buClr>
                <a:srgbClr val="003865"/>
              </a:buClr>
              <a:buFont typeface="Arial" panose="020B0604020202020204" pitchFamily="34" charset="0"/>
              <a:buNone/>
            </a:pPr>
            <a:endParaRPr lang="en-US" sz="2800" b="1" dirty="0">
              <a:solidFill>
                <a:srgbClr val="003865"/>
              </a:solidFill>
            </a:endParaRPr>
          </a:p>
          <a:p>
            <a:pPr marL="0" indent="0">
              <a:spcBef>
                <a:spcPts val="400"/>
              </a:spcBef>
              <a:spcAft>
                <a:spcPts val="400"/>
              </a:spcAft>
              <a:buClr>
                <a:srgbClr val="003865"/>
              </a:buClr>
              <a:buFont typeface="Arial" panose="020B0604020202020204" pitchFamily="34" charset="0"/>
              <a:buNone/>
            </a:pPr>
            <a:r>
              <a:rPr lang="en-US" sz="2800" b="1" dirty="0">
                <a:solidFill>
                  <a:srgbClr val="003865"/>
                </a:solidFill>
              </a:rPr>
              <a:t>June 2017: 	Standards Committee approved a</a:t>
            </a:r>
          </a:p>
          <a:p>
            <a:pPr marL="0" indent="0">
              <a:spcBef>
                <a:spcPts val="400"/>
              </a:spcBef>
              <a:spcAft>
                <a:spcPts val="400"/>
              </a:spcAft>
              <a:buClr>
                <a:srgbClr val="003865"/>
              </a:buClr>
              <a:buFont typeface="Arial" panose="020B0604020202020204" pitchFamily="34" charset="0"/>
              <a:buNone/>
            </a:pPr>
            <a:r>
              <a:rPr lang="en-US" sz="2800" b="1" dirty="0">
                <a:solidFill>
                  <a:srgbClr val="003865"/>
                </a:solidFill>
              </a:rPr>
              <a:t>		stakeholder review;</a:t>
            </a:r>
          </a:p>
          <a:p>
            <a:pPr marL="0" indent="0">
              <a:spcBef>
                <a:spcPts val="400"/>
              </a:spcBef>
              <a:spcAft>
                <a:spcPts val="400"/>
              </a:spcAft>
              <a:buClr>
                <a:srgbClr val="003865"/>
              </a:buClr>
              <a:buFont typeface="Arial" panose="020B0604020202020204" pitchFamily="34" charset="0"/>
              <a:buNone/>
            </a:pPr>
            <a:endParaRPr lang="en-US" b="1" dirty="0">
              <a:solidFill>
                <a:srgbClr val="003865"/>
              </a:solidFill>
            </a:endParaRPr>
          </a:p>
        </p:txBody>
      </p:sp>
    </p:spTree>
    <p:extLst>
      <p:ext uri="{BB962C8B-B14F-4D97-AF65-F5344CB8AC3E}">
        <p14:creationId xmlns:p14="http://schemas.microsoft.com/office/powerpoint/2010/main" val="23569061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6858000"/>
          </a:xfrm>
        </p:spPr>
        <p:txBody>
          <a:bodyPr>
            <a:normAutofit/>
          </a:bodyPr>
          <a:lstStyle/>
          <a:p>
            <a:r>
              <a:rPr lang="en-US" sz="11500" b="1" dirty="0">
                <a:effectLst>
                  <a:outerShdw blurRad="38100" dist="38100" dir="2700000" algn="tl">
                    <a:srgbClr val="000000">
                      <a:alpha val="43137"/>
                    </a:srgbClr>
                  </a:outerShdw>
                </a:effectLst>
              </a:rPr>
              <a:t>LiDAR</a:t>
            </a:r>
            <a:br>
              <a:rPr lang="en-US" sz="11500" b="1" dirty="0">
                <a:effectLst>
                  <a:outerShdw blurRad="38100" dist="38100" dir="2700000" algn="tl">
                    <a:srgbClr val="000000">
                      <a:alpha val="43137"/>
                    </a:srgbClr>
                  </a:outerShdw>
                </a:effectLst>
              </a:rPr>
            </a:br>
            <a:r>
              <a:rPr lang="en-US" sz="11500" b="1" dirty="0">
                <a:effectLst>
                  <a:outerShdw blurRad="38100" dist="38100" dir="2700000" algn="tl">
                    <a:srgbClr val="000000">
                      <a:alpha val="43137"/>
                    </a:srgbClr>
                  </a:outerShdw>
                </a:effectLst>
              </a:rPr>
              <a:t>Digital Dams</a:t>
            </a:r>
          </a:p>
        </p:txBody>
      </p:sp>
    </p:spTree>
    <p:extLst>
      <p:ext uri="{BB962C8B-B14F-4D97-AF65-F5344CB8AC3E}">
        <p14:creationId xmlns:p14="http://schemas.microsoft.com/office/powerpoint/2010/main" val="3664638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7" name="Date Placeholder 6"/>
          <p:cNvSpPr>
            <a:spLocks noGrp="1"/>
          </p:cNvSpPr>
          <p:nvPr>
            <p:ph type="dt" sz="half" idx="10"/>
          </p:nvPr>
        </p:nvSpPr>
        <p:spPr/>
        <p:txBody>
          <a:bodyPr/>
          <a:lstStyle/>
          <a:p>
            <a:r>
              <a:rPr lang="en-US" dirty="0">
                <a:solidFill>
                  <a:srgbClr val="000000"/>
                </a:solidFill>
              </a:rPr>
              <a:t>12/6/2017</a:t>
            </a:r>
          </a:p>
        </p:txBody>
      </p:sp>
      <p:sp>
        <p:nvSpPr>
          <p:cNvPr id="10" name="Footer Placeholder 9"/>
          <p:cNvSpPr>
            <a:spLocks noGrp="1"/>
          </p:cNvSpPr>
          <p:nvPr>
            <p:ph type="ftr" sz="quarter" idx="3"/>
          </p:nvPr>
        </p:nvSpPr>
        <p:spPr/>
        <p:txBody>
          <a:bodyPr/>
          <a:lstStyle/>
          <a:p>
            <a:r>
              <a:rPr lang="en-US" dirty="0">
                <a:solidFill>
                  <a:srgbClr val="000000"/>
                </a:solidFill>
              </a:rPr>
              <a:t>MN.IT Services @ DNR | MN DNR Geospatial Water Resources Team</a:t>
            </a:r>
          </a:p>
        </p:txBody>
      </p:sp>
      <p:sp>
        <p:nvSpPr>
          <p:cNvPr id="11" name="Slide Number Placeholder 10"/>
          <p:cNvSpPr>
            <a:spLocks noGrp="1"/>
          </p:cNvSpPr>
          <p:nvPr>
            <p:ph type="sldNum" sz="quarter" idx="12"/>
          </p:nvPr>
        </p:nvSpPr>
        <p:spPr/>
        <p:txBody>
          <a:bodyPr/>
          <a:lstStyle/>
          <a:p>
            <a:fld id="{48F63A3B-78C7-47BE-AE5E-E10140E04643}" type="slidenum">
              <a:rPr lang="en-US" smtClean="0">
                <a:solidFill>
                  <a:srgbClr val="000000"/>
                </a:solidFill>
              </a:rPr>
              <a:pPr/>
              <a:t>71</a:t>
            </a:fld>
            <a:endParaRPr lang="en-US" dirty="0">
              <a:solidFill>
                <a:srgbClr val="000000"/>
              </a:solidFill>
            </a:endParaRPr>
          </a:p>
        </p:txBody>
      </p:sp>
      <p:sp>
        <p:nvSpPr>
          <p:cNvPr id="8" name="Content Placeholder 2"/>
          <p:cNvSpPr txBox="1">
            <a:spLocks/>
          </p:cNvSpPr>
          <p:nvPr/>
        </p:nvSpPr>
        <p:spPr>
          <a:xfrm>
            <a:off x="6524625" y="4781532"/>
            <a:ext cx="5667376" cy="606679"/>
          </a:xfrm>
          <a:prstGeom prst="rect">
            <a:avLst/>
          </a:prstGeom>
        </p:spPr>
        <p:txBody>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Clr>
                <a:srgbClr val="003865"/>
              </a:buClr>
              <a:buFont typeface="Arial" panose="020B0604020202020204" pitchFamily="34" charset="0"/>
              <a:buNone/>
            </a:pPr>
            <a:r>
              <a:rPr lang="en-US" sz="3600" dirty="0">
                <a:solidFill>
                  <a:srgbClr val="003865"/>
                </a:solidFill>
                <a:effectLst>
                  <a:outerShdw blurRad="38100" dist="38100" dir="2700000" algn="tl">
                    <a:srgbClr val="000000">
                      <a:alpha val="43137"/>
                    </a:srgbClr>
                  </a:outerShdw>
                </a:effectLst>
                <a:latin typeface="Arial Narrow" panose="020B0606020202030204" pitchFamily="34" charset="0"/>
              </a:rPr>
              <a:t>What Are Digital Dams…</a:t>
            </a:r>
          </a:p>
        </p:txBody>
      </p:sp>
    </p:spTree>
    <p:extLst>
      <p:ext uri="{BB962C8B-B14F-4D97-AF65-F5344CB8AC3E}">
        <p14:creationId xmlns:p14="http://schemas.microsoft.com/office/powerpoint/2010/main" val="7452320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2000" dirty="0"/>
              <a:t>LiDAR </a:t>
            </a:r>
            <a:r>
              <a:rPr lang="en-US" sz="2000" dirty="0">
                <a:sym typeface="Wingdings" panose="05000000000000000000" pitchFamily="2" charset="2"/>
              </a:rPr>
              <a:t> Point Cloud  DEM  </a:t>
            </a:r>
            <a:r>
              <a:rPr lang="en-US" dirty="0">
                <a:sym typeface="Wingdings" panose="05000000000000000000" pitchFamily="2" charset="2"/>
              </a:rPr>
              <a:t>Digital Dams</a:t>
            </a:r>
            <a:endParaRPr lang="en-US" dirty="0"/>
          </a:p>
        </p:txBody>
      </p:sp>
      <p:sp>
        <p:nvSpPr>
          <p:cNvPr id="2" name="Date Placeholder 1"/>
          <p:cNvSpPr>
            <a:spLocks noGrp="1"/>
          </p:cNvSpPr>
          <p:nvPr>
            <p:ph type="dt" sz="half" idx="10"/>
          </p:nvPr>
        </p:nvSpPr>
        <p:spPr/>
        <p:txBody>
          <a:bodyPr/>
          <a:lstStyle/>
          <a:p>
            <a:r>
              <a:rPr lang="en-US" dirty="0">
                <a:solidFill>
                  <a:srgbClr val="FFFFFF"/>
                </a:solidFill>
              </a:rPr>
              <a:t>12/6/2017</a:t>
            </a:r>
          </a:p>
        </p:txBody>
      </p:sp>
      <p:sp>
        <p:nvSpPr>
          <p:cNvPr id="3" name="Footer Placeholder 2"/>
          <p:cNvSpPr>
            <a:spLocks noGrp="1"/>
          </p:cNvSpPr>
          <p:nvPr>
            <p:ph type="ftr" sz="quarter" idx="3"/>
          </p:nvPr>
        </p:nvSpPr>
        <p:spPr/>
        <p:txBody>
          <a:bodyPr/>
          <a:lstStyle/>
          <a:p>
            <a:r>
              <a:rPr lang="en-US">
                <a:solidFill>
                  <a:srgbClr val="FFFFFF"/>
                </a:solidFill>
              </a:rPr>
              <a:t>MN.IT Services @ DNR | MN DNR Geospatial Water Resources Team</a:t>
            </a:r>
            <a:endParaRPr lang="en-US" dirty="0">
              <a:solidFill>
                <a:srgbClr val="FFFFFF"/>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FFFFFF"/>
                </a:solidFill>
              </a:rPr>
              <a:pPr/>
              <a:t>72</a:t>
            </a:fld>
            <a:endParaRPr lang="en-US" dirty="0">
              <a:solidFill>
                <a:srgbClr val="FFFFFF"/>
              </a:solidFill>
            </a:endParaRPr>
          </a:p>
        </p:txBody>
      </p:sp>
      <p:pic>
        <p:nvPicPr>
          <p:cNvPr id="7" name="Picture 2" descr="http://antyweb.pl/wp-content/uploads/2015/03/LiDAR-Escaneo-Ejemplo.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62401" y="724033"/>
            <a:ext cx="7886699" cy="52589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911543" y="1152525"/>
            <a:ext cx="3959225" cy="584775"/>
          </a:xfrm>
          <a:prstGeom prst="rect">
            <a:avLst/>
          </a:prstGeom>
        </p:spPr>
        <p:txBody>
          <a:bodyPr wrap="none">
            <a:spAutoFit/>
          </a:bodyPr>
          <a:lstStyle/>
          <a:p>
            <a:pPr marL="349250" lvl="1" indent="-349250">
              <a:spcBef>
                <a:spcPts val="1000"/>
              </a:spcBef>
              <a:spcAft>
                <a:spcPts val="1000"/>
              </a:spcAft>
              <a:buClr>
                <a:srgbClr val="FFFF66"/>
              </a:buClr>
              <a:buSzPct val="60000"/>
              <a:buFont typeface="Wingdings" pitchFamily="2" charset="2"/>
              <a:buChar char="Ø"/>
            </a:pPr>
            <a:r>
              <a:rPr lang="en-US" sz="3200" b="1" spc="110" dirty="0">
                <a:ln>
                  <a:solidFill>
                    <a:srgbClr val="A50021"/>
                  </a:solidFill>
                </a:ln>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3500000" scaled="1"/>
                  <a:tileRect/>
                </a:gradFill>
                <a:effectLst>
                  <a:outerShdw blurRad="38100" dist="38100" dir="2700000" algn="tl">
                    <a:srgbClr val="000000">
                      <a:alpha val="43137"/>
                    </a:srgbClr>
                  </a:outerShdw>
                </a:effectLst>
                <a:latin typeface="Corbel"/>
              </a:rPr>
              <a:t>LiDAR did its job.</a:t>
            </a:r>
          </a:p>
        </p:txBody>
      </p:sp>
      <p:sp>
        <p:nvSpPr>
          <p:cNvPr id="10" name="Rectangle 3"/>
          <p:cNvSpPr txBox="1">
            <a:spLocks noChangeArrowheads="1"/>
          </p:cNvSpPr>
          <p:nvPr/>
        </p:nvSpPr>
        <p:spPr>
          <a:xfrm>
            <a:off x="400050" y="2933700"/>
            <a:ext cx="5991225" cy="3314700"/>
          </a:xfrm>
          <a:prstGeom prst="rect">
            <a:avLst/>
          </a:prstGeom>
        </p:spPr>
        <p:txBody>
          <a:bodyPr vert="horz">
            <a:normAutofit fontScale="77500" lnSpcReduction="20000"/>
          </a:bodyPr>
          <a:lstStyle>
            <a:lvl1pPr marL="411480" indent="-342900" algn="l" rtl="0" eaLnBrk="1" latinLnBrk="0" hangingPunct="1">
              <a:spcBef>
                <a:spcPts val="700"/>
              </a:spcBef>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a:buClr>
                <a:srgbClr val="78BE21"/>
              </a:buClr>
              <a:buSzPct val="100000"/>
              <a:buFont typeface="Wingdings" panose="05000000000000000000" pitchFamily="2" charset="2"/>
              <a:buChar char="§"/>
              <a:defRPr/>
            </a:pPr>
            <a:r>
              <a:rPr lang="en-US" sz="2800" dirty="0">
                <a:solidFill>
                  <a:srgbClr val="FFFFFF"/>
                </a:solidFill>
              </a:rPr>
              <a:t>Millions of elevation </a:t>
            </a:r>
            <a:r>
              <a:rPr lang="en-US" sz="2800" dirty="0">
                <a:solidFill>
                  <a:srgbClr val="78BE21"/>
                </a:solidFill>
              </a:rPr>
              <a:t>data points</a:t>
            </a:r>
          </a:p>
          <a:p>
            <a:pPr>
              <a:buClr>
                <a:srgbClr val="78BE21"/>
              </a:buClr>
              <a:buSzPct val="100000"/>
              <a:buFont typeface="Wingdings" panose="05000000000000000000" pitchFamily="2" charset="2"/>
              <a:buChar char="§"/>
              <a:defRPr/>
            </a:pPr>
            <a:endParaRPr lang="en-US" sz="2800" dirty="0">
              <a:solidFill>
                <a:srgbClr val="FFFFFF"/>
              </a:solidFill>
            </a:endParaRPr>
          </a:p>
          <a:p>
            <a:pPr>
              <a:buClr>
                <a:srgbClr val="78BE21"/>
              </a:buClr>
              <a:buSzPct val="100000"/>
              <a:buFont typeface="Wingdings" panose="05000000000000000000" pitchFamily="2" charset="2"/>
              <a:buChar char="§"/>
              <a:defRPr/>
            </a:pPr>
            <a:r>
              <a:rPr lang="en-US" sz="2800" dirty="0">
                <a:solidFill>
                  <a:srgbClr val="FFFFFF"/>
                </a:solidFill>
              </a:rPr>
              <a:t>LiDAR </a:t>
            </a:r>
            <a:r>
              <a:rPr lang="en-US" sz="2800" dirty="0">
                <a:solidFill>
                  <a:srgbClr val="78BE21"/>
                </a:solidFill>
              </a:rPr>
              <a:t>captures terrain</a:t>
            </a:r>
            <a:r>
              <a:rPr lang="en-US" sz="2800" dirty="0">
                <a:solidFill>
                  <a:srgbClr val="FFFFFF"/>
                </a:solidFill>
              </a:rPr>
              <a:t> and features (roads, dams, bridges) without regard to pass through conveyance of water (e.g., culverts).</a:t>
            </a:r>
          </a:p>
          <a:p>
            <a:pPr>
              <a:buClr>
                <a:srgbClr val="78BE21"/>
              </a:buClr>
              <a:buSzPct val="100000"/>
              <a:buFont typeface="Wingdings" panose="05000000000000000000" pitchFamily="2" charset="2"/>
              <a:buChar char="§"/>
              <a:defRPr/>
            </a:pPr>
            <a:endParaRPr lang="en-US" sz="2800" dirty="0">
              <a:solidFill>
                <a:srgbClr val="FFFFFF"/>
              </a:solidFill>
            </a:endParaRPr>
          </a:p>
          <a:p>
            <a:pPr>
              <a:buClr>
                <a:srgbClr val="78BE21"/>
              </a:buClr>
              <a:buSzPct val="100000"/>
              <a:buFont typeface="Wingdings" panose="05000000000000000000" pitchFamily="2" charset="2"/>
              <a:buChar char="§"/>
              <a:defRPr/>
            </a:pPr>
            <a:r>
              <a:rPr lang="en-US" sz="2800" dirty="0">
                <a:solidFill>
                  <a:srgbClr val="FFFFFF"/>
                </a:solidFill>
              </a:rPr>
              <a:t>Creates </a:t>
            </a:r>
            <a:r>
              <a:rPr lang="en-US" sz="2800" dirty="0">
                <a:solidFill>
                  <a:srgbClr val="78BE21"/>
                </a:solidFill>
              </a:rPr>
              <a:t>Digital Dams </a:t>
            </a:r>
            <a:r>
              <a:rPr lang="en-US" sz="2800" dirty="0">
                <a:solidFill>
                  <a:srgbClr val="FFFFFF"/>
                </a:solidFill>
              </a:rPr>
              <a:t>in the DEM</a:t>
            </a:r>
          </a:p>
          <a:p>
            <a:pPr>
              <a:buClr>
                <a:srgbClr val="78BE21"/>
              </a:buClr>
              <a:buSzPct val="100000"/>
              <a:buFont typeface="Wingdings" panose="05000000000000000000" pitchFamily="2" charset="2"/>
              <a:buChar char="§"/>
              <a:defRPr/>
            </a:pPr>
            <a:endParaRPr lang="en-US" sz="2800" dirty="0">
              <a:solidFill>
                <a:srgbClr val="FFFFFF"/>
              </a:solidFill>
            </a:endParaRPr>
          </a:p>
          <a:p>
            <a:pPr>
              <a:buClr>
                <a:srgbClr val="78BE21"/>
              </a:buClr>
              <a:buSzPct val="100000"/>
              <a:buFont typeface="Wingdings" panose="05000000000000000000" pitchFamily="2" charset="2"/>
              <a:buChar char="§"/>
              <a:defRPr/>
            </a:pPr>
            <a:r>
              <a:rPr lang="en-US" sz="2800" dirty="0">
                <a:solidFill>
                  <a:srgbClr val="78BE21"/>
                </a:solidFill>
              </a:rPr>
              <a:t>Not unique </a:t>
            </a:r>
            <a:r>
              <a:rPr lang="en-US" sz="2800" dirty="0">
                <a:solidFill>
                  <a:srgbClr val="FFFFFF"/>
                </a:solidFill>
              </a:rPr>
              <a:t>to Minnesota</a:t>
            </a:r>
          </a:p>
        </p:txBody>
      </p:sp>
    </p:spTree>
    <p:extLst>
      <p:ext uri="{BB962C8B-B14F-4D97-AF65-F5344CB8AC3E}">
        <p14:creationId xmlns:p14="http://schemas.microsoft.com/office/powerpoint/2010/main" val="24618445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2000" dirty="0"/>
              <a:t>LiDAR </a:t>
            </a:r>
            <a:r>
              <a:rPr lang="en-US" sz="2000" dirty="0">
                <a:sym typeface="Wingdings" panose="05000000000000000000" pitchFamily="2" charset="2"/>
              </a:rPr>
              <a:t> Point Cloud  DEM  </a:t>
            </a:r>
            <a:r>
              <a:rPr lang="en-US" dirty="0">
                <a:sym typeface="Wingdings" panose="05000000000000000000" pitchFamily="2" charset="2"/>
              </a:rPr>
              <a:t>Digital Dams</a:t>
            </a:r>
            <a:endParaRPr lang="en-US" dirty="0"/>
          </a:p>
        </p:txBody>
      </p:sp>
      <p:sp>
        <p:nvSpPr>
          <p:cNvPr id="2" name="Date Placeholder 1"/>
          <p:cNvSpPr>
            <a:spLocks noGrp="1"/>
          </p:cNvSpPr>
          <p:nvPr>
            <p:ph type="dt" sz="half" idx="10"/>
          </p:nvPr>
        </p:nvSpPr>
        <p:spPr/>
        <p:txBody>
          <a:bodyPr/>
          <a:lstStyle/>
          <a:p>
            <a:r>
              <a:rPr lang="en-US">
                <a:solidFill>
                  <a:srgbClr val="FFFFFF"/>
                </a:solidFill>
              </a:rPr>
              <a:t>12/6/2017</a:t>
            </a:r>
            <a:endParaRPr lang="en-US" dirty="0">
              <a:solidFill>
                <a:srgbClr val="FFFFFF"/>
              </a:solidFill>
            </a:endParaRPr>
          </a:p>
        </p:txBody>
      </p:sp>
      <p:sp>
        <p:nvSpPr>
          <p:cNvPr id="3" name="Footer Placeholder 2"/>
          <p:cNvSpPr>
            <a:spLocks noGrp="1"/>
          </p:cNvSpPr>
          <p:nvPr>
            <p:ph type="ftr" sz="quarter" idx="3"/>
          </p:nvPr>
        </p:nvSpPr>
        <p:spPr/>
        <p:txBody>
          <a:bodyPr/>
          <a:lstStyle/>
          <a:p>
            <a:r>
              <a:rPr lang="en-US">
                <a:solidFill>
                  <a:srgbClr val="FFFFFF"/>
                </a:solidFill>
              </a:rPr>
              <a:t>MN.IT Services @ DNR | MN DNR Geospatial Water Resources Team</a:t>
            </a:r>
            <a:endParaRPr lang="en-US" dirty="0">
              <a:solidFill>
                <a:srgbClr val="FFFFFF"/>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FFFFFF"/>
                </a:solidFill>
              </a:rPr>
              <a:pPr/>
              <a:t>73</a:t>
            </a:fld>
            <a:endParaRPr lang="en-US" dirty="0">
              <a:solidFill>
                <a:srgbClr val="FFFFFF"/>
              </a:solidFill>
            </a:endParaRPr>
          </a:p>
        </p:txBody>
      </p:sp>
      <p:sp>
        <p:nvSpPr>
          <p:cNvPr id="7" name="Subtitle 2"/>
          <p:cNvSpPr txBox="1">
            <a:spLocks/>
          </p:cNvSpPr>
          <p:nvPr/>
        </p:nvSpPr>
        <p:spPr>
          <a:xfrm>
            <a:off x="5624999" y="1393234"/>
            <a:ext cx="6281251" cy="1477827"/>
          </a:xfrm>
          <a:prstGeom prst="rect">
            <a:avLst/>
          </a:prstGeom>
        </p:spPr>
        <p:txBody>
          <a:bodyPr vert="horz" anchor="t">
            <a:noAutofit/>
          </a:bodyPr>
          <a:lstStyle/>
          <a:p>
            <a:pPr marL="457200" lvl="3" indent="-320040">
              <a:spcBef>
                <a:spcPts val="700"/>
              </a:spcBef>
              <a:buClr>
                <a:srgbClr val="78BE21"/>
              </a:buClr>
              <a:buSzPct val="100000"/>
              <a:buFont typeface="Wingdings" panose="05000000000000000000" pitchFamily="2" charset="2"/>
              <a:buChar char="§"/>
              <a:defRPr/>
            </a:pPr>
            <a:r>
              <a:rPr lang="en-US" sz="2400" dirty="0">
                <a:solidFill>
                  <a:srgbClr val="FFFFFF"/>
                </a:solidFill>
                <a:ea typeface="Tahoma" pitchFamily="34" charset="0"/>
                <a:cs typeface="Tahoma" pitchFamily="34" charset="0"/>
              </a:rPr>
              <a:t>Water </a:t>
            </a:r>
            <a:r>
              <a:rPr lang="en-US" sz="2400" dirty="0">
                <a:solidFill>
                  <a:srgbClr val="78BE21"/>
                </a:solidFill>
                <a:ea typeface="Tahoma" pitchFamily="34" charset="0"/>
                <a:cs typeface="Tahoma" pitchFamily="34" charset="0"/>
              </a:rPr>
              <a:t>does not “flow” </a:t>
            </a:r>
            <a:r>
              <a:rPr lang="en-US" sz="2400" dirty="0">
                <a:solidFill>
                  <a:srgbClr val="FFFFFF"/>
                </a:solidFill>
                <a:ea typeface="Tahoma" pitchFamily="34" charset="0"/>
                <a:cs typeface="Tahoma" pitchFamily="34" charset="0"/>
              </a:rPr>
              <a:t>within the DEM</a:t>
            </a:r>
          </a:p>
          <a:p>
            <a:pPr marL="457200" lvl="3" indent="-320040">
              <a:spcBef>
                <a:spcPts val="700"/>
              </a:spcBef>
              <a:buClr>
                <a:srgbClr val="78BE21"/>
              </a:buClr>
              <a:buSzPct val="100000"/>
              <a:buFont typeface="Wingdings" panose="05000000000000000000" pitchFamily="2" charset="2"/>
              <a:buChar char="§"/>
              <a:defRPr/>
            </a:pPr>
            <a:r>
              <a:rPr lang="en-US" sz="2400" dirty="0">
                <a:solidFill>
                  <a:srgbClr val="FFFFFF"/>
                </a:solidFill>
                <a:ea typeface="Tahoma" pitchFamily="34" charset="0"/>
                <a:cs typeface="Tahoma" pitchFamily="34" charset="0"/>
              </a:rPr>
              <a:t>Most common problems with DEMs used in </a:t>
            </a:r>
            <a:r>
              <a:rPr lang="en-US" sz="2400" dirty="0">
                <a:solidFill>
                  <a:srgbClr val="78BE21"/>
                </a:solidFill>
                <a:ea typeface="Tahoma" pitchFamily="34" charset="0"/>
                <a:cs typeface="Tahoma" pitchFamily="34" charset="0"/>
              </a:rPr>
              <a:t>water resource applications</a:t>
            </a:r>
            <a:endParaRPr lang="en-US" sz="2400" dirty="0">
              <a:solidFill>
                <a:srgbClr val="FFFFFF"/>
              </a:solidFill>
              <a:ea typeface="Tahoma" pitchFamily="34" charset="0"/>
              <a:cs typeface="Tahoma" pitchFamily="34" charset="0"/>
            </a:endParaRPr>
          </a:p>
          <a:p>
            <a:pPr marL="1604963" lvl="3" indent="-233363">
              <a:spcBef>
                <a:spcPts val="700"/>
              </a:spcBef>
              <a:buClr>
                <a:srgbClr val="FFFF00"/>
              </a:buClr>
              <a:buSzPct val="60000"/>
              <a:buFont typeface="Wingdings" pitchFamily="2" charset="2"/>
              <a:buChar char="ü"/>
              <a:defRPr/>
            </a:pPr>
            <a:endParaRPr lang="en-US" sz="2400" dirty="0">
              <a:solidFill>
                <a:srgbClr val="FFFFCC"/>
              </a:solidFill>
              <a:ea typeface="Tahoma" pitchFamily="34" charset="0"/>
              <a:cs typeface="Tahoma" pitchFamily="34" charset="0"/>
            </a:endParaRPr>
          </a:p>
          <a:p>
            <a:pPr marL="1604963" lvl="3" indent="-233363">
              <a:spcBef>
                <a:spcPts val="700"/>
              </a:spcBef>
              <a:buClr>
                <a:srgbClr val="FFFF00"/>
              </a:buClr>
              <a:buSzPct val="60000"/>
              <a:buFont typeface="Wingdings" pitchFamily="2" charset="2"/>
              <a:buChar char="ü"/>
              <a:defRPr/>
            </a:pPr>
            <a:endParaRPr lang="en-US" sz="2400" dirty="0">
              <a:solidFill>
                <a:srgbClr val="FFFFCC"/>
              </a:solidFill>
              <a:ea typeface="Tahoma" pitchFamily="34" charset="0"/>
              <a:cs typeface="Tahoma" pitchFamily="34" charset="0"/>
            </a:endParaRPr>
          </a:p>
        </p:txBody>
      </p:sp>
      <p:pic>
        <p:nvPicPr>
          <p:cNvPr id="8" name="pointswsurface.avi">
            <a:hlinkClick r:id="" action="ppaction://media"/>
          </p:cNvPr>
          <p:cNvPicPr>
            <a:picLocks noRot="1" noChangeAspect="1" noChangeArrowheads="1"/>
          </p:cNvPicPr>
          <p:nvPr>
            <a:videoFile r:link="rId1"/>
          </p:nvPr>
        </p:nvPicPr>
        <p:blipFill>
          <a:blip r:embed="rId4" cstate="screen">
            <a:clrChange>
              <a:clrFrom>
                <a:srgbClr val="343434"/>
              </a:clrFrom>
              <a:clrTo>
                <a:srgbClr val="343434">
                  <a:alpha val="0"/>
                </a:srgbClr>
              </a:clrTo>
            </a:clrChange>
          </a:blip>
          <a:srcRect/>
          <a:stretch>
            <a:fillRect/>
          </a:stretch>
        </p:blipFill>
        <p:spPr>
          <a:xfrm>
            <a:off x="-316833" y="1082427"/>
            <a:ext cx="4894173" cy="2743200"/>
          </a:xfrm>
          <a:prstGeom prst="rect">
            <a:avLst/>
          </a:prstGeom>
          <a:ln/>
          <a:scene3d>
            <a:camera prst="orthographicFront">
              <a:rot lat="21593999" lon="0" rev="0"/>
            </a:camera>
            <a:lightRig rig="threePt" dir="t"/>
          </a:scene3d>
        </p:spPr>
      </p:pic>
      <p:grpSp>
        <p:nvGrpSpPr>
          <p:cNvPr id="6" name="Group 5"/>
          <p:cNvGrpSpPr/>
          <p:nvPr/>
        </p:nvGrpSpPr>
        <p:grpSpPr>
          <a:xfrm>
            <a:off x="591159" y="3145911"/>
            <a:ext cx="9481879" cy="2935587"/>
            <a:chOff x="229209" y="3513286"/>
            <a:chExt cx="9481879" cy="2935587"/>
          </a:xfrm>
        </p:grpSpPr>
        <p:sp>
          <p:nvSpPr>
            <p:cNvPr id="10" name="TextBox 9"/>
            <p:cNvSpPr txBox="1"/>
            <p:nvPr/>
          </p:nvSpPr>
          <p:spPr>
            <a:xfrm>
              <a:off x="229209" y="3861874"/>
              <a:ext cx="2576572" cy="369332"/>
            </a:xfrm>
            <a:prstGeom prst="rect">
              <a:avLst/>
            </a:prstGeom>
            <a:noFill/>
            <a:ln>
              <a:solidFill>
                <a:srgbClr val="FFCC66"/>
              </a:solidFill>
            </a:ln>
          </p:spPr>
          <p:txBody>
            <a:bodyPr wrap="square" rtlCol="0">
              <a:spAutoFit/>
            </a:bodyPr>
            <a:lstStyle/>
            <a:p>
              <a:r>
                <a:rPr lang="en-US" b="1" dirty="0">
                  <a:ln>
                    <a:solidFill>
                      <a:srgbClr val="9B2D1F">
                        <a:lumMod val="75000"/>
                      </a:srgbClr>
                    </a:solidFill>
                  </a:ln>
                  <a:solidFill>
                    <a:srgbClr val="FFCC66"/>
                  </a:solidFill>
                  <a:effectLst>
                    <a:outerShdw blurRad="38100" dist="38100" dir="2700000" algn="tl">
                      <a:srgbClr val="000000">
                        <a:alpha val="43137"/>
                      </a:srgbClr>
                    </a:outerShdw>
                  </a:effectLst>
                  <a:latin typeface="Corbel"/>
                </a:rPr>
                <a:t>LiDAR </a:t>
              </a:r>
              <a:r>
                <a:rPr lang="en-US" b="1" dirty="0">
                  <a:ln>
                    <a:solidFill>
                      <a:srgbClr val="9B2D1F">
                        <a:lumMod val="75000"/>
                      </a:srgbClr>
                    </a:solidFill>
                  </a:ln>
                  <a:solidFill>
                    <a:srgbClr val="FFCC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en-US" b="1" dirty="0">
                  <a:ln>
                    <a:solidFill>
                      <a:srgbClr val="9B2D1F">
                        <a:lumMod val="75000"/>
                      </a:srgbClr>
                    </a:solidFill>
                  </a:ln>
                  <a:solidFill>
                    <a:srgbClr val="FFCC66"/>
                  </a:solidFill>
                  <a:effectLst>
                    <a:outerShdw blurRad="38100" dist="38100" dir="2700000" algn="tl">
                      <a:srgbClr val="000000">
                        <a:alpha val="43137"/>
                      </a:srgbClr>
                    </a:outerShdw>
                  </a:effectLst>
                  <a:latin typeface="Corbel"/>
                </a:rPr>
                <a:t>D Point Cloud</a:t>
              </a:r>
            </a:p>
          </p:txBody>
        </p:sp>
        <p:grpSp>
          <p:nvGrpSpPr>
            <p:cNvPr id="11" name="Group 10"/>
            <p:cNvGrpSpPr/>
            <p:nvPr/>
          </p:nvGrpSpPr>
          <p:grpSpPr>
            <a:xfrm>
              <a:off x="1044882" y="3513286"/>
              <a:ext cx="8666206" cy="2935587"/>
              <a:chOff x="588167" y="3099860"/>
              <a:chExt cx="8666206" cy="2935587"/>
            </a:xfrm>
          </p:grpSpPr>
          <p:pic>
            <p:nvPicPr>
              <p:cNvPr id="12" name="Picture 2"/>
              <p:cNvPicPr>
                <a:picLocks noChangeAspect="1" noChangeArrowheads="1"/>
              </p:cNvPicPr>
              <p:nvPr/>
            </p:nvPicPr>
            <p:blipFill>
              <a:blip r:embed="rId5" cstate="screen"/>
              <a:srcRect/>
              <a:stretch>
                <a:fillRect/>
              </a:stretch>
            </p:blipFill>
            <p:spPr bwMode="auto">
              <a:xfrm>
                <a:off x="5168284" y="3099860"/>
                <a:ext cx="4086089" cy="2935587"/>
              </a:xfrm>
              <a:prstGeom prst="rect">
                <a:avLst/>
              </a:prstGeom>
              <a:noFill/>
              <a:ln w="9525">
                <a:noFill/>
                <a:miter lim="800000"/>
                <a:headEnd/>
                <a:tailEnd/>
              </a:ln>
              <a:scene3d>
                <a:camera prst="orthographicFront">
                  <a:rot lat="19822023" lon="1077821" rev="20625074"/>
                </a:camera>
                <a:lightRig rig="threePt" dir="t"/>
              </a:scene3d>
              <a:sp3d z="-76200" extrusionH="50800" contourW="44450" prstMaterial="matte">
                <a:bevelT w="190500" prst="coolSlant"/>
                <a:bevelB/>
              </a:sp3d>
            </p:spPr>
          </p:pic>
          <p:sp>
            <p:nvSpPr>
              <p:cNvPr id="13" name="Bent Arrow 12"/>
              <p:cNvSpPr/>
              <p:nvPr/>
            </p:nvSpPr>
            <p:spPr>
              <a:xfrm>
                <a:off x="588167" y="4111744"/>
                <a:ext cx="2288383" cy="1352550"/>
              </a:xfrm>
              <a:prstGeom prst="bentArrow">
                <a:avLst>
                  <a:gd name="adj1" fmla="val 25000"/>
                  <a:gd name="adj2" fmla="val 25704"/>
                  <a:gd name="adj3" fmla="val 25000"/>
                  <a:gd name="adj4" fmla="val 43750"/>
                </a:avLst>
              </a:prstGeom>
              <a:gradFill flip="none" rotWithShape="1">
                <a:gsLst>
                  <a:gs pos="0">
                    <a:srgbClr val="000000"/>
                  </a:gs>
                  <a:gs pos="20000">
                    <a:srgbClr val="00B0F0"/>
                  </a:gs>
                  <a:gs pos="38000">
                    <a:srgbClr val="000040">
                      <a:lumMod val="12000"/>
                      <a:lumOff val="88000"/>
                      <a:alpha val="31000"/>
                    </a:srgbClr>
                  </a:gs>
                  <a:gs pos="66000">
                    <a:srgbClr val="A28E6A"/>
                  </a:gs>
                  <a:gs pos="58000">
                    <a:srgbClr val="00B050"/>
                  </a:gs>
                  <a:gs pos="100000">
                    <a:srgbClr val="FFFF00"/>
                  </a:gs>
                  <a:gs pos="83000">
                    <a:srgbClr val="FFBF00"/>
                  </a:gs>
                </a:gsLst>
                <a:path path="circle">
                  <a:fillToRect l="100000" t="100000"/>
                </a:path>
                <a:tileRect r="-100000" b="-100000"/>
              </a:gradFill>
              <a:ln w="25400" cap="flat" cmpd="sng" algn="ctr">
                <a:solidFill>
                  <a:srgbClr val="D34817">
                    <a:shade val="50000"/>
                  </a:srgbClr>
                </a:solidFill>
                <a:prstDash val="solid"/>
              </a:ln>
              <a:effectLst/>
              <a:scene3d>
                <a:camera prst="orthographicFront">
                  <a:rot lat="299969" lon="10799999" rev="10799999"/>
                </a:camera>
                <a:lightRig rig="threePt" dir="t"/>
              </a:scene3d>
            </p:spPr>
            <p:txBody>
              <a:bodyPr rtlCol="0" anchor="ctr"/>
              <a:lstStyle/>
              <a:p>
                <a:pPr algn="ctr"/>
                <a:endParaRPr lang="en-US" kern="0">
                  <a:solidFill>
                    <a:prstClr val="white"/>
                  </a:solidFill>
                  <a:latin typeface="Corbel"/>
                </a:endParaRPr>
              </a:p>
            </p:txBody>
          </p:sp>
          <p:sp>
            <p:nvSpPr>
              <p:cNvPr id="14" name="TextBox 13"/>
              <p:cNvSpPr txBox="1"/>
              <p:nvPr/>
            </p:nvSpPr>
            <p:spPr>
              <a:xfrm>
                <a:off x="2914650" y="4567654"/>
                <a:ext cx="1990725" cy="923330"/>
              </a:xfrm>
              <a:prstGeom prst="rect">
                <a:avLst/>
              </a:prstGeom>
              <a:noFill/>
              <a:ln>
                <a:solidFill>
                  <a:srgbClr val="8FAB9E"/>
                </a:solidFill>
              </a:ln>
            </p:spPr>
            <p:txBody>
              <a:bodyPr wrap="square" rtlCol="0">
                <a:spAutoFit/>
              </a:bodyPr>
              <a:lstStyle/>
              <a:p>
                <a:r>
                  <a:rPr lang="en-US" b="1" kern="0" dirty="0">
                    <a:ln>
                      <a:solidFill>
                        <a:srgbClr val="855D5D">
                          <a:lumMod val="50000"/>
                        </a:srgbClr>
                      </a:solidFill>
                    </a:ln>
                    <a:solidFill>
                      <a:srgbClr val="8FAB9E"/>
                    </a:solidFill>
                    <a:effectLst>
                      <a:outerShdw blurRad="38100" dist="38100" dir="2700000" algn="tl">
                        <a:srgbClr val="000000">
                          <a:alpha val="43137"/>
                        </a:srgbClr>
                      </a:outerShdw>
                    </a:effectLst>
                    <a:latin typeface="Corbel"/>
                  </a:rPr>
                  <a:t>LiDAR-derived </a:t>
                </a:r>
                <a:r>
                  <a:rPr lang="en-US" b="1" kern="0" dirty="0">
                    <a:ln>
                      <a:solidFill>
                        <a:srgbClr val="855D5D">
                          <a:lumMod val="50000"/>
                        </a:srgbClr>
                      </a:solidFill>
                    </a:ln>
                    <a:solidFill>
                      <a:srgbClr val="8FAB9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en-US" b="1" kern="0" dirty="0">
                    <a:ln>
                      <a:solidFill>
                        <a:srgbClr val="855D5D">
                          <a:lumMod val="50000"/>
                        </a:srgbClr>
                      </a:solidFill>
                    </a:ln>
                    <a:solidFill>
                      <a:srgbClr val="8FAB9E"/>
                    </a:solidFill>
                    <a:effectLst>
                      <a:outerShdw blurRad="38100" dist="38100" dir="2700000" algn="tl">
                        <a:srgbClr val="000000">
                          <a:alpha val="43137"/>
                        </a:srgbClr>
                      </a:outerShdw>
                    </a:effectLst>
                    <a:latin typeface="Corbel"/>
                  </a:rPr>
                  <a:t>D Digital Elevation Model (DEM)</a:t>
                </a:r>
              </a:p>
            </p:txBody>
          </p:sp>
        </p:grpSp>
      </p:grpSp>
    </p:spTree>
    <p:extLst>
      <p:ext uri="{BB962C8B-B14F-4D97-AF65-F5344CB8AC3E}">
        <p14:creationId xmlns:p14="http://schemas.microsoft.com/office/powerpoint/2010/main" val="3507231250"/>
      </p:ext>
    </p:extLst>
  </p:cSld>
  <p:clrMapOvr>
    <a:masterClrMapping/>
  </p:clrMapOvr>
  <p:timing>
    <p:tnLst>
      <p:par>
        <p:cTn id="1" dur="indefinite" restart="never" nodeType="tmRoot">
          <p:childTnLst>
            <p:video>
              <p:cMediaNode>
                <p:cTn id="2" repeatCount="indefinite"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2000" dirty="0"/>
              <a:t>LiDAR </a:t>
            </a:r>
            <a:r>
              <a:rPr lang="en-US" sz="2000" dirty="0">
                <a:sym typeface="Wingdings" panose="05000000000000000000" pitchFamily="2" charset="2"/>
              </a:rPr>
              <a:t> Point Cloud  DEM  </a:t>
            </a:r>
            <a:r>
              <a:rPr lang="en-US" dirty="0">
                <a:sym typeface="Wingdings" panose="05000000000000000000" pitchFamily="2" charset="2"/>
              </a:rPr>
              <a:t>Digital Dams</a:t>
            </a:r>
            <a:endParaRPr lang="en-US" dirty="0"/>
          </a:p>
        </p:txBody>
      </p:sp>
      <p:sp>
        <p:nvSpPr>
          <p:cNvPr id="2" name="Date Placeholder 1"/>
          <p:cNvSpPr>
            <a:spLocks noGrp="1"/>
          </p:cNvSpPr>
          <p:nvPr>
            <p:ph type="dt" sz="half" idx="10"/>
          </p:nvPr>
        </p:nvSpPr>
        <p:spPr/>
        <p:txBody>
          <a:bodyPr/>
          <a:lstStyle/>
          <a:p>
            <a:r>
              <a:rPr lang="en-US">
                <a:solidFill>
                  <a:srgbClr val="FFFFFF"/>
                </a:solidFill>
              </a:rPr>
              <a:t>12/6/2017</a:t>
            </a:r>
            <a:endParaRPr lang="en-US" dirty="0">
              <a:solidFill>
                <a:srgbClr val="FFFFFF"/>
              </a:solidFill>
            </a:endParaRPr>
          </a:p>
        </p:txBody>
      </p:sp>
      <p:sp>
        <p:nvSpPr>
          <p:cNvPr id="3" name="Footer Placeholder 2"/>
          <p:cNvSpPr>
            <a:spLocks noGrp="1"/>
          </p:cNvSpPr>
          <p:nvPr>
            <p:ph type="ftr" sz="quarter" idx="3"/>
          </p:nvPr>
        </p:nvSpPr>
        <p:spPr/>
        <p:txBody>
          <a:bodyPr/>
          <a:lstStyle/>
          <a:p>
            <a:r>
              <a:rPr lang="en-US">
                <a:solidFill>
                  <a:srgbClr val="FFFFFF"/>
                </a:solidFill>
              </a:rPr>
              <a:t>MN.IT Services @ DNR | MN DNR Geospatial Water Resources Team</a:t>
            </a:r>
            <a:endParaRPr lang="en-US" dirty="0">
              <a:solidFill>
                <a:srgbClr val="FFFFFF"/>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FFFFFF"/>
                </a:solidFill>
              </a:rPr>
              <a:pPr/>
              <a:t>74</a:t>
            </a:fld>
            <a:endParaRPr lang="en-US" dirty="0">
              <a:solidFill>
                <a:srgbClr val="FFFFFF"/>
              </a:solidFill>
            </a:endParaRPr>
          </a:p>
        </p:txBody>
      </p:sp>
      <p:grpSp>
        <p:nvGrpSpPr>
          <p:cNvPr id="15" name="Group 11"/>
          <p:cNvGrpSpPr/>
          <p:nvPr/>
        </p:nvGrpSpPr>
        <p:grpSpPr>
          <a:xfrm>
            <a:off x="1799053" y="990599"/>
            <a:ext cx="9718972" cy="4267200"/>
            <a:chOff x="-115472" y="3248321"/>
            <a:chExt cx="9718972" cy="4267200"/>
          </a:xfrm>
        </p:grpSpPr>
        <p:pic>
          <p:nvPicPr>
            <p:cNvPr id="1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Lst>
            </a:blip>
            <a:srcRect t="15026" b="3370"/>
            <a:stretch/>
          </p:blipFill>
          <p:spPr bwMode="auto">
            <a:xfrm>
              <a:off x="-115472" y="3248321"/>
              <a:ext cx="7867650" cy="4267200"/>
            </a:xfrm>
            <a:prstGeom prst="rect">
              <a:avLst/>
            </a:prstGeom>
            <a:noFill/>
            <a:ln w="9525">
              <a:noFill/>
              <a:miter lim="800000"/>
              <a:headEnd/>
              <a:tailEnd/>
            </a:ln>
          </p:spPr>
        </p:pic>
        <p:sp>
          <p:nvSpPr>
            <p:cNvPr id="17" name="TextBox 16"/>
            <p:cNvSpPr txBox="1"/>
            <p:nvPr/>
          </p:nvSpPr>
          <p:spPr>
            <a:xfrm>
              <a:off x="6975299" y="5278281"/>
              <a:ext cx="2628201" cy="523220"/>
            </a:xfrm>
            <a:prstGeom prst="rect">
              <a:avLst/>
            </a:prstGeom>
            <a:noFill/>
          </p:spPr>
          <p:txBody>
            <a:bodyPr wrap="square" rtlCol="0">
              <a:spAutoFit/>
            </a:bodyPr>
            <a:lstStyle/>
            <a:p>
              <a:r>
                <a:rPr lang="en-US" sz="1400" dirty="0">
                  <a:solidFill>
                    <a:srgbClr val="78BE21"/>
                  </a:solidFill>
                  <a:latin typeface="Corbel"/>
                </a:rPr>
                <a:t>Point Cloud of the Aerial Lift Bridge - Duluth, MN</a:t>
              </a:r>
            </a:p>
          </p:txBody>
        </p:sp>
      </p:grpSp>
      <p:pic>
        <p:nvPicPr>
          <p:cNvPr id="18" name="Picture 8" descr="http://www.superiortrails.com/showimages/ship_03.jpg"/>
          <p:cNvPicPr>
            <a:picLocks noChangeAspect="1" noChangeArrowheads="1"/>
          </p:cNvPicPr>
          <p:nvPr/>
        </p:nvPicPr>
        <p:blipFill>
          <a:blip r:embed="rId5" cstate="print"/>
          <a:srcRect/>
          <a:stretch>
            <a:fillRect/>
          </a:stretch>
        </p:blipFill>
        <p:spPr bwMode="auto">
          <a:xfrm>
            <a:off x="8131482" y="4119109"/>
            <a:ext cx="2919866" cy="2043907"/>
          </a:xfrm>
          <a:prstGeom prst="rect">
            <a:avLst/>
          </a:prstGeom>
          <a:noFill/>
        </p:spPr>
      </p:pic>
      <p:pic>
        <p:nvPicPr>
          <p:cNvPr id="19" name="Picture 2" descr="http://www.google.com/maps/vt/data=Ay5GWBeob_WIPLDYoIWcfVXxvZu9XwJ55OX7Ag,czHn8Xw8UcPMf3TmvYeLCybLHYsYIaafCIRC9WubDF_hIZ8UH5wbpoIaTEg-s_9Z0nsVqRRsWtT0jugDuVVMvspe9yvccT4hmCWvqEFSVkaQnBiqw7THcQexg9LQfNtTPLQuuQ"/>
          <p:cNvPicPr>
            <a:picLocks noChangeAspect="1" noChangeArrowheads="1"/>
          </p:cNvPicPr>
          <p:nvPr/>
        </p:nvPicPr>
        <p:blipFill>
          <a:blip r:embed="rId6" cstate="print"/>
          <a:srcRect/>
          <a:stretch>
            <a:fillRect/>
          </a:stretch>
        </p:blipFill>
        <p:spPr bwMode="auto">
          <a:xfrm>
            <a:off x="4499921" y="5063670"/>
            <a:ext cx="2923663" cy="1089479"/>
          </a:xfrm>
          <a:prstGeom prst="rect">
            <a:avLst/>
          </a:prstGeom>
          <a:noFill/>
        </p:spPr>
      </p:pic>
      <p:pic>
        <p:nvPicPr>
          <p:cNvPr id="20" name="Picture 4" descr="http://t1.gstatic.com/images?q=tbn:ANd9GcTjF4q1-JNCPckP3fSh4Emf3kUU0DDA0kBZHckxA6Yqoc-10QSO"/>
          <p:cNvPicPr>
            <a:picLocks noChangeAspect="1" noChangeArrowheads="1"/>
          </p:cNvPicPr>
          <p:nvPr/>
        </p:nvPicPr>
        <p:blipFill>
          <a:blip r:embed="rId7" cstate="print"/>
          <a:srcRect/>
          <a:stretch>
            <a:fillRect/>
          </a:stretch>
        </p:blipFill>
        <p:spPr bwMode="auto">
          <a:xfrm>
            <a:off x="981529" y="4109241"/>
            <a:ext cx="2919866" cy="2043908"/>
          </a:xfrm>
          <a:prstGeom prst="rect">
            <a:avLst/>
          </a:prstGeom>
          <a:noFill/>
        </p:spPr>
      </p:pic>
      <p:sp>
        <p:nvSpPr>
          <p:cNvPr id="7" name="Subtitle 2"/>
          <p:cNvSpPr txBox="1">
            <a:spLocks/>
          </p:cNvSpPr>
          <p:nvPr/>
        </p:nvSpPr>
        <p:spPr>
          <a:xfrm>
            <a:off x="343747" y="1562146"/>
            <a:ext cx="3706086" cy="540341"/>
          </a:xfrm>
          <a:prstGeom prst="rect">
            <a:avLst/>
          </a:prstGeom>
        </p:spPr>
        <p:txBody>
          <a:bodyPr vert="horz" anchor="t">
            <a:noAutofit/>
          </a:bodyPr>
          <a:lstStyle/>
          <a:p>
            <a:pPr marL="457200" lvl="3" indent="-320040">
              <a:spcBef>
                <a:spcPts val="700"/>
              </a:spcBef>
              <a:buClr>
                <a:srgbClr val="78BE21"/>
              </a:buClr>
              <a:buSzPct val="100000"/>
              <a:buFont typeface="Wingdings" panose="05000000000000000000" pitchFamily="2" charset="2"/>
              <a:buChar char="§"/>
              <a:defRPr/>
            </a:pPr>
            <a:r>
              <a:rPr lang="en-US" sz="2400" dirty="0">
                <a:solidFill>
                  <a:srgbClr val="FFFFFF"/>
                </a:solidFill>
                <a:ea typeface="Tahoma" pitchFamily="34" charset="0"/>
                <a:cs typeface="Tahoma" pitchFamily="34" charset="0"/>
              </a:rPr>
              <a:t>Bridges are </a:t>
            </a:r>
            <a:r>
              <a:rPr lang="en-US" sz="2400" dirty="0">
                <a:solidFill>
                  <a:srgbClr val="78BE21"/>
                </a:solidFill>
                <a:ea typeface="Tahoma" pitchFamily="34" charset="0"/>
                <a:cs typeface="Tahoma" pitchFamily="34" charset="0"/>
              </a:rPr>
              <a:t>digital dams</a:t>
            </a:r>
            <a:endParaRPr lang="en-US" sz="2400" dirty="0">
              <a:solidFill>
                <a:srgbClr val="FFFFCC"/>
              </a:solidFill>
              <a:ea typeface="Tahoma" pitchFamily="34" charset="0"/>
              <a:cs typeface="Tahoma" pitchFamily="34" charset="0"/>
            </a:endParaRPr>
          </a:p>
          <a:p>
            <a:pPr marL="1604963" lvl="3" indent="-233363">
              <a:spcBef>
                <a:spcPts val="700"/>
              </a:spcBef>
              <a:buClr>
                <a:srgbClr val="FFFF00"/>
              </a:buClr>
              <a:buSzPct val="60000"/>
              <a:buFont typeface="Wingdings" pitchFamily="2" charset="2"/>
              <a:buChar char="ü"/>
              <a:defRPr/>
            </a:pPr>
            <a:endParaRPr lang="en-US" sz="2400" dirty="0">
              <a:solidFill>
                <a:srgbClr val="FFFFCC"/>
              </a:solidFill>
              <a:ea typeface="Tahoma" pitchFamily="34" charset="0"/>
              <a:cs typeface="Tahoma" pitchFamily="34" charset="0"/>
            </a:endParaRPr>
          </a:p>
        </p:txBody>
      </p:sp>
    </p:spTree>
    <p:extLst>
      <p:ext uri="{BB962C8B-B14F-4D97-AF65-F5344CB8AC3E}">
        <p14:creationId xmlns:p14="http://schemas.microsoft.com/office/powerpoint/2010/main" val="218482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2000" dirty="0"/>
              <a:t>LiDAR </a:t>
            </a:r>
            <a:r>
              <a:rPr lang="en-US" sz="2000" dirty="0">
                <a:sym typeface="Wingdings" panose="05000000000000000000" pitchFamily="2" charset="2"/>
              </a:rPr>
              <a:t> Point Cloud  DEM  </a:t>
            </a:r>
            <a:r>
              <a:rPr lang="en-US" dirty="0">
                <a:sym typeface="Wingdings" panose="05000000000000000000" pitchFamily="2" charset="2"/>
              </a:rPr>
              <a:t>Digital Dams</a:t>
            </a:r>
            <a:endParaRPr lang="en-US" dirty="0"/>
          </a:p>
        </p:txBody>
      </p:sp>
      <p:sp>
        <p:nvSpPr>
          <p:cNvPr id="2" name="Date Placeholder 1"/>
          <p:cNvSpPr>
            <a:spLocks noGrp="1"/>
          </p:cNvSpPr>
          <p:nvPr>
            <p:ph type="dt" sz="half" idx="10"/>
          </p:nvPr>
        </p:nvSpPr>
        <p:spPr/>
        <p:txBody>
          <a:bodyPr/>
          <a:lstStyle/>
          <a:p>
            <a:r>
              <a:rPr lang="en-US">
                <a:solidFill>
                  <a:srgbClr val="FFFFFF"/>
                </a:solidFill>
              </a:rPr>
              <a:t>12/6/2017</a:t>
            </a:r>
            <a:endParaRPr lang="en-US" dirty="0">
              <a:solidFill>
                <a:srgbClr val="FFFFFF"/>
              </a:solidFill>
            </a:endParaRPr>
          </a:p>
        </p:txBody>
      </p:sp>
      <p:sp>
        <p:nvSpPr>
          <p:cNvPr id="3" name="Footer Placeholder 2"/>
          <p:cNvSpPr>
            <a:spLocks noGrp="1"/>
          </p:cNvSpPr>
          <p:nvPr>
            <p:ph type="ftr" sz="quarter" idx="3"/>
          </p:nvPr>
        </p:nvSpPr>
        <p:spPr/>
        <p:txBody>
          <a:bodyPr/>
          <a:lstStyle/>
          <a:p>
            <a:r>
              <a:rPr lang="en-US">
                <a:solidFill>
                  <a:srgbClr val="FFFFFF"/>
                </a:solidFill>
              </a:rPr>
              <a:t>MN.IT Services @ DNR | MN DNR Geospatial Water Resources Team</a:t>
            </a:r>
            <a:endParaRPr lang="en-US" dirty="0">
              <a:solidFill>
                <a:srgbClr val="FFFFFF"/>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FFFFFF"/>
                </a:solidFill>
              </a:rPr>
              <a:pPr/>
              <a:t>75</a:t>
            </a:fld>
            <a:endParaRPr lang="en-US" dirty="0">
              <a:solidFill>
                <a:srgbClr val="FFFFFF"/>
              </a:solidFill>
            </a:endParaRPr>
          </a:p>
        </p:txBody>
      </p:sp>
      <p:pic>
        <p:nvPicPr>
          <p:cNvPr id="13" name="Picture 1"/>
          <p:cNvPicPr>
            <a:picLocks noChangeAspect="1" noChangeArrowheads="1"/>
          </p:cNvPicPr>
          <p:nvPr/>
        </p:nvPicPr>
        <p:blipFill>
          <a:blip r:embed="rId3" cstate="screen"/>
          <a:srcRect/>
          <a:stretch>
            <a:fillRect/>
          </a:stretch>
        </p:blipFill>
        <p:spPr bwMode="auto">
          <a:xfrm>
            <a:off x="1995487" y="1136649"/>
            <a:ext cx="8201025" cy="5219700"/>
          </a:xfrm>
          <a:prstGeom prst="rect">
            <a:avLst/>
          </a:prstGeom>
          <a:noFill/>
          <a:ln w="9525">
            <a:solidFill>
              <a:srgbClr val="FFFF66"/>
            </a:solidFill>
            <a:miter lim="800000"/>
            <a:headEnd/>
            <a:tailEnd/>
          </a:ln>
        </p:spPr>
      </p:pic>
    </p:spTree>
    <p:extLst>
      <p:ext uri="{BB962C8B-B14F-4D97-AF65-F5344CB8AC3E}">
        <p14:creationId xmlns:p14="http://schemas.microsoft.com/office/powerpoint/2010/main" val="383083642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2000" dirty="0"/>
              <a:t>LiDAR </a:t>
            </a:r>
            <a:r>
              <a:rPr lang="en-US" sz="2000" dirty="0">
                <a:sym typeface="Wingdings" panose="05000000000000000000" pitchFamily="2" charset="2"/>
              </a:rPr>
              <a:t> Point Cloud  DEM  </a:t>
            </a:r>
            <a:r>
              <a:rPr lang="en-US" dirty="0">
                <a:sym typeface="Wingdings" panose="05000000000000000000" pitchFamily="2" charset="2"/>
              </a:rPr>
              <a:t>Digital Dams</a:t>
            </a:r>
            <a:endParaRPr lang="en-US" dirty="0"/>
          </a:p>
        </p:txBody>
      </p:sp>
      <p:sp>
        <p:nvSpPr>
          <p:cNvPr id="2" name="Date Placeholder 1"/>
          <p:cNvSpPr>
            <a:spLocks noGrp="1"/>
          </p:cNvSpPr>
          <p:nvPr>
            <p:ph type="dt" sz="half" idx="10"/>
          </p:nvPr>
        </p:nvSpPr>
        <p:spPr/>
        <p:txBody>
          <a:bodyPr/>
          <a:lstStyle/>
          <a:p>
            <a:r>
              <a:rPr lang="en-US">
                <a:solidFill>
                  <a:srgbClr val="FFFFFF"/>
                </a:solidFill>
              </a:rPr>
              <a:t>12/6/2017</a:t>
            </a:r>
            <a:endParaRPr lang="en-US" dirty="0">
              <a:solidFill>
                <a:srgbClr val="FFFFFF"/>
              </a:solidFill>
            </a:endParaRPr>
          </a:p>
        </p:txBody>
      </p:sp>
      <p:sp>
        <p:nvSpPr>
          <p:cNvPr id="3" name="Footer Placeholder 2"/>
          <p:cNvSpPr>
            <a:spLocks noGrp="1"/>
          </p:cNvSpPr>
          <p:nvPr>
            <p:ph type="ftr" sz="quarter" idx="3"/>
          </p:nvPr>
        </p:nvSpPr>
        <p:spPr/>
        <p:txBody>
          <a:bodyPr/>
          <a:lstStyle/>
          <a:p>
            <a:r>
              <a:rPr lang="en-US">
                <a:solidFill>
                  <a:srgbClr val="FFFFFF"/>
                </a:solidFill>
              </a:rPr>
              <a:t>MN.IT Services @ DNR | MN DNR Geospatial Water Resources Team</a:t>
            </a:r>
            <a:endParaRPr lang="en-US" dirty="0">
              <a:solidFill>
                <a:srgbClr val="FFFFFF"/>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FFFFFF"/>
                </a:solidFill>
              </a:rPr>
              <a:pPr/>
              <a:t>76</a:t>
            </a:fld>
            <a:endParaRPr lang="en-US" dirty="0">
              <a:solidFill>
                <a:srgbClr val="FFFFFF"/>
              </a:solidFill>
            </a:endParaRPr>
          </a:p>
        </p:txBody>
      </p:sp>
      <p:pic>
        <p:nvPicPr>
          <p:cNvPr id="6" name="Picture 1"/>
          <p:cNvPicPr>
            <a:picLocks noChangeAspect="1" noChangeArrowheads="1"/>
          </p:cNvPicPr>
          <p:nvPr/>
        </p:nvPicPr>
        <p:blipFill>
          <a:blip r:embed="rId3" cstate="screen"/>
          <a:srcRect/>
          <a:stretch>
            <a:fillRect/>
          </a:stretch>
        </p:blipFill>
        <p:spPr bwMode="auto">
          <a:xfrm>
            <a:off x="2005013" y="1062038"/>
            <a:ext cx="6391275" cy="5076825"/>
          </a:xfrm>
          <a:prstGeom prst="rect">
            <a:avLst/>
          </a:prstGeom>
          <a:noFill/>
          <a:ln w="9525">
            <a:noFill/>
            <a:miter lim="800000"/>
            <a:headEnd/>
            <a:tailEnd/>
          </a:ln>
        </p:spPr>
      </p:pic>
      <p:pic>
        <p:nvPicPr>
          <p:cNvPr id="7" name="Picture 5"/>
          <p:cNvPicPr>
            <a:picLocks noChangeAspect="1" noChangeArrowheads="1"/>
          </p:cNvPicPr>
          <p:nvPr/>
        </p:nvPicPr>
        <p:blipFill>
          <a:blip r:embed="rId4" cstate="screen"/>
          <a:srcRect/>
          <a:stretch>
            <a:fillRect/>
          </a:stretch>
        </p:blipFill>
        <p:spPr bwMode="auto">
          <a:xfrm>
            <a:off x="2421389" y="1577741"/>
            <a:ext cx="5362575" cy="3457575"/>
          </a:xfrm>
          <a:prstGeom prst="rect">
            <a:avLst/>
          </a:prstGeom>
          <a:noFill/>
          <a:ln w="9525">
            <a:noFill/>
            <a:miter lim="800000"/>
            <a:headEnd/>
            <a:tailEnd/>
          </a:ln>
        </p:spPr>
      </p:pic>
      <p:pic>
        <p:nvPicPr>
          <p:cNvPr id="8" name="Picture 7"/>
          <p:cNvPicPr>
            <a:picLocks noChangeAspect="1" noChangeArrowheads="1"/>
          </p:cNvPicPr>
          <p:nvPr/>
        </p:nvPicPr>
        <p:blipFill>
          <a:blip r:embed="rId5" cstate="screen"/>
          <a:srcRect/>
          <a:stretch>
            <a:fillRect/>
          </a:stretch>
        </p:blipFill>
        <p:spPr bwMode="auto">
          <a:xfrm>
            <a:off x="2205038" y="1657350"/>
            <a:ext cx="5991225" cy="3886200"/>
          </a:xfrm>
          <a:prstGeom prst="rect">
            <a:avLst/>
          </a:prstGeom>
          <a:noFill/>
          <a:ln w="9525">
            <a:noFill/>
            <a:miter lim="800000"/>
            <a:headEnd/>
            <a:tailEnd/>
          </a:ln>
        </p:spPr>
      </p:pic>
      <p:pic>
        <p:nvPicPr>
          <p:cNvPr id="10" name="Picture 8"/>
          <p:cNvPicPr>
            <a:picLocks noChangeAspect="1" noChangeArrowheads="1"/>
          </p:cNvPicPr>
          <p:nvPr/>
        </p:nvPicPr>
        <p:blipFill>
          <a:blip r:embed="rId6" cstate="screen"/>
          <a:srcRect/>
          <a:stretch>
            <a:fillRect/>
          </a:stretch>
        </p:blipFill>
        <p:spPr bwMode="auto">
          <a:xfrm>
            <a:off x="2228850" y="1452563"/>
            <a:ext cx="5943600" cy="4295775"/>
          </a:xfrm>
          <a:prstGeom prst="rect">
            <a:avLst/>
          </a:prstGeom>
          <a:noFill/>
          <a:ln w="9525">
            <a:noFill/>
            <a:miter lim="800000"/>
            <a:headEnd/>
            <a:tailEnd/>
          </a:ln>
        </p:spPr>
      </p:pic>
      <p:pic>
        <p:nvPicPr>
          <p:cNvPr id="11" name="Picture 9"/>
          <p:cNvPicPr>
            <a:picLocks noChangeAspect="1" noChangeArrowheads="1"/>
          </p:cNvPicPr>
          <p:nvPr/>
        </p:nvPicPr>
        <p:blipFill>
          <a:blip r:embed="rId7" cstate="screen"/>
          <a:srcRect/>
          <a:stretch>
            <a:fillRect/>
          </a:stretch>
        </p:blipFill>
        <p:spPr bwMode="auto">
          <a:xfrm>
            <a:off x="2312090" y="1590675"/>
            <a:ext cx="5884173" cy="3738563"/>
          </a:xfrm>
          <a:prstGeom prst="rect">
            <a:avLst/>
          </a:prstGeom>
          <a:noFill/>
          <a:ln w="9525">
            <a:noFill/>
            <a:miter lim="800000"/>
            <a:headEnd/>
            <a:tailEnd/>
          </a:ln>
        </p:spPr>
      </p:pic>
      <p:pic>
        <p:nvPicPr>
          <p:cNvPr id="12" name="Picture 10"/>
          <p:cNvPicPr>
            <a:picLocks noChangeAspect="1" noChangeArrowheads="1"/>
          </p:cNvPicPr>
          <p:nvPr/>
        </p:nvPicPr>
        <p:blipFill>
          <a:blip r:embed="rId8" cstate="screen"/>
          <a:srcRect/>
          <a:stretch>
            <a:fillRect/>
          </a:stretch>
        </p:blipFill>
        <p:spPr bwMode="auto">
          <a:xfrm>
            <a:off x="2297596" y="1481138"/>
            <a:ext cx="5874854" cy="4100512"/>
          </a:xfrm>
          <a:prstGeom prst="rect">
            <a:avLst/>
          </a:prstGeom>
          <a:noFill/>
          <a:ln w="9525">
            <a:noFill/>
            <a:miter lim="800000"/>
            <a:headEnd/>
            <a:tailEnd/>
          </a:ln>
        </p:spPr>
      </p:pic>
      <p:sp>
        <p:nvSpPr>
          <p:cNvPr id="13" name="Rectangle 2"/>
          <p:cNvSpPr txBox="1">
            <a:spLocks noChangeArrowheads="1"/>
          </p:cNvSpPr>
          <p:nvPr/>
        </p:nvSpPr>
        <p:spPr bwMode="auto">
          <a:xfrm>
            <a:off x="7783964" y="4814211"/>
            <a:ext cx="4419600" cy="914400"/>
          </a:xfrm>
          <a:prstGeom prst="rect">
            <a:avLst/>
          </a:prstGeom>
          <a:ln>
            <a:noFill/>
            <a:miter lim="800000"/>
            <a:headEnd/>
            <a:tailEnd/>
          </a:ln>
        </p:spPr>
        <p:txBody>
          <a:bodyPr wrap="square" lIns="91440" tIns="45720" rIns="91440" bIns="45720" numCol="1" anchorCtr="0" compatLnSpc="1">
            <a:prstTxWarp prst="textNoShape">
              <a:avLst/>
            </a:prstTxWarp>
          </a:bodyPr>
          <a:lstStyle>
            <a:lvl1pPr algn="l" rtl="0" eaLnBrk="1" fontAlgn="base" hangingPunct="1">
              <a:spcBef>
                <a:spcPct val="0"/>
              </a:spcBef>
              <a:spcAft>
                <a:spcPct val="0"/>
              </a:spcAft>
              <a:defRPr sz="4000" kern="1200" spc="-100">
                <a:solidFill>
                  <a:srgbClr val="C1EEFF"/>
                </a:solidFill>
                <a:latin typeface="+mj-lt"/>
                <a:ea typeface="+mj-ea"/>
                <a:cs typeface="+mj-cs"/>
              </a:defRPr>
            </a:lvl1pPr>
            <a:lvl2pPr algn="l" rtl="0" eaLnBrk="1" fontAlgn="base" hangingPunct="1">
              <a:spcBef>
                <a:spcPct val="0"/>
              </a:spcBef>
              <a:spcAft>
                <a:spcPct val="0"/>
              </a:spcAft>
              <a:defRPr sz="4000">
                <a:solidFill>
                  <a:srgbClr val="C1EEFF"/>
                </a:solidFill>
                <a:latin typeface="Consolas" pitchFamily="49" charset="0"/>
              </a:defRPr>
            </a:lvl2pPr>
            <a:lvl3pPr algn="l" rtl="0" eaLnBrk="1" fontAlgn="base" hangingPunct="1">
              <a:spcBef>
                <a:spcPct val="0"/>
              </a:spcBef>
              <a:spcAft>
                <a:spcPct val="0"/>
              </a:spcAft>
              <a:defRPr sz="4000">
                <a:solidFill>
                  <a:srgbClr val="C1EEFF"/>
                </a:solidFill>
                <a:latin typeface="Consolas" pitchFamily="49" charset="0"/>
              </a:defRPr>
            </a:lvl3pPr>
            <a:lvl4pPr algn="l" rtl="0" eaLnBrk="1" fontAlgn="base" hangingPunct="1">
              <a:spcBef>
                <a:spcPct val="0"/>
              </a:spcBef>
              <a:spcAft>
                <a:spcPct val="0"/>
              </a:spcAft>
              <a:defRPr sz="4000">
                <a:solidFill>
                  <a:srgbClr val="C1EEFF"/>
                </a:solidFill>
                <a:latin typeface="Consolas" pitchFamily="49" charset="0"/>
              </a:defRPr>
            </a:lvl4pPr>
            <a:lvl5pPr algn="l" rtl="0" eaLnBrk="1" fontAlgn="base" hangingPunct="1">
              <a:spcBef>
                <a:spcPct val="0"/>
              </a:spcBef>
              <a:spcAft>
                <a:spcPct val="0"/>
              </a:spcAft>
              <a:defRPr sz="4000">
                <a:solidFill>
                  <a:srgbClr val="C1EEFF"/>
                </a:solidFill>
                <a:latin typeface="Consolas" pitchFamily="49" charset="0"/>
              </a:defRPr>
            </a:lvl5pPr>
            <a:lvl6pPr marL="457200" algn="l" rtl="0" eaLnBrk="1" fontAlgn="base" hangingPunct="1">
              <a:spcBef>
                <a:spcPct val="0"/>
              </a:spcBef>
              <a:spcAft>
                <a:spcPct val="0"/>
              </a:spcAft>
              <a:defRPr sz="4000">
                <a:solidFill>
                  <a:srgbClr val="C1EEFF"/>
                </a:solidFill>
                <a:latin typeface="Consolas" pitchFamily="49" charset="0"/>
              </a:defRPr>
            </a:lvl6pPr>
            <a:lvl7pPr marL="914400" algn="l" rtl="0" eaLnBrk="1" fontAlgn="base" hangingPunct="1">
              <a:spcBef>
                <a:spcPct val="0"/>
              </a:spcBef>
              <a:spcAft>
                <a:spcPct val="0"/>
              </a:spcAft>
              <a:defRPr sz="4000">
                <a:solidFill>
                  <a:srgbClr val="C1EEFF"/>
                </a:solidFill>
                <a:latin typeface="Consolas" pitchFamily="49" charset="0"/>
              </a:defRPr>
            </a:lvl7pPr>
            <a:lvl8pPr marL="1371600" algn="l" rtl="0" eaLnBrk="1" fontAlgn="base" hangingPunct="1">
              <a:spcBef>
                <a:spcPct val="0"/>
              </a:spcBef>
              <a:spcAft>
                <a:spcPct val="0"/>
              </a:spcAft>
              <a:defRPr sz="4000">
                <a:solidFill>
                  <a:srgbClr val="C1EEFF"/>
                </a:solidFill>
                <a:latin typeface="Consolas" pitchFamily="49" charset="0"/>
              </a:defRPr>
            </a:lvl8pPr>
            <a:lvl9pPr marL="1828800" algn="l" rtl="0" eaLnBrk="1" fontAlgn="base" hangingPunct="1">
              <a:spcBef>
                <a:spcPct val="0"/>
              </a:spcBef>
              <a:spcAft>
                <a:spcPct val="0"/>
              </a:spcAft>
              <a:defRPr sz="4000">
                <a:solidFill>
                  <a:srgbClr val="C1EEFF"/>
                </a:solidFill>
                <a:latin typeface="Consolas" pitchFamily="49" charset="0"/>
              </a:defRPr>
            </a:lvl9pPr>
            <a:extLst/>
          </a:lstStyle>
          <a:p>
            <a:pPr marL="457200" indent="-320040" algn="ctr" fontAlgn="auto">
              <a:spcAft>
                <a:spcPts val="0"/>
              </a:spcAft>
              <a:buClr>
                <a:srgbClr val="78BE21"/>
              </a:buClr>
              <a:buFont typeface="Wingdings" panose="05000000000000000000" pitchFamily="2" charset="2"/>
              <a:buChar char="§"/>
              <a:defRPr/>
            </a:pPr>
            <a:r>
              <a:rPr lang="en-US" sz="2400" dirty="0">
                <a:solidFill>
                  <a:srgbClr val="78BE21"/>
                </a:solidFill>
                <a:effectLst>
                  <a:outerShdw blurRad="38100" dist="38100" dir="2700000" algn="tl">
                    <a:srgbClr val="000000">
                      <a:alpha val="43137"/>
                    </a:srgbClr>
                  </a:outerShdw>
                </a:effectLst>
                <a:latin typeface="Tahoma" pitchFamily="34" charset="0"/>
              </a:rPr>
              <a:t>An oblique Perspective</a:t>
            </a:r>
          </a:p>
        </p:txBody>
      </p:sp>
    </p:spTree>
    <p:extLst>
      <p:ext uri="{BB962C8B-B14F-4D97-AF65-F5344CB8AC3E}">
        <p14:creationId xmlns:p14="http://schemas.microsoft.com/office/powerpoint/2010/main" val="94059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6858000"/>
          </a:xfrm>
        </p:spPr>
        <p:txBody>
          <a:bodyPr>
            <a:normAutofit/>
          </a:bodyPr>
          <a:lstStyle/>
          <a:p>
            <a:r>
              <a:rPr lang="en-US" sz="11500" b="1" dirty="0">
                <a:effectLst>
                  <a:outerShdw blurRad="38100" dist="38100" dir="2700000" algn="tl">
                    <a:srgbClr val="000000">
                      <a:alpha val="43137"/>
                    </a:srgbClr>
                  </a:outerShdw>
                </a:effectLst>
              </a:rPr>
              <a:t>DEM Hydro-modification</a:t>
            </a:r>
          </a:p>
        </p:txBody>
      </p:sp>
    </p:spTree>
    <p:extLst>
      <p:ext uri="{BB962C8B-B14F-4D97-AF65-F5344CB8AC3E}">
        <p14:creationId xmlns:p14="http://schemas.microsoft.com/office/powerpoint/2010/main" val="3292190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7" name="Date Placeholder 6"/>
          <p:cNvSpPr>
            <a:spLocks noGrp="1"/>
          </p:cNvSpPr>
          <p:nvPr>
            <p:ph type="dt" sz="half" idx="10"/>
          </p:nvPr>
        </p:nvSpPr>
        <p:spPr/>
        <p:txBody>
          <a:bodyPr/>
          <a:lstStyle/>
          <a:p>
            <a:r>
              <a:rPr lang="en-US" dirty="0">
                <a:solidFill>
                  <a:srgbClr val="000000"/>
                </a:solidFill>
              </a:rPr>
              <a:t>12/6/2017</a:t>
            </a:r>
          </a:p>
        </p:txBody>
      </p:sp>
      <p:sp>
        <p:nvSpPr>
          <p:cNvPr id="10" name="Footer Placeholder 9"/>
          <p:cNvSpPr>
            <a:spLocks noGrp="1"/>
          </p:cNvSpPr>
          <p:nvPr>
            <p:ph type="ftr" sz="quarter" idx="3"/>
          </p:nvPr>
        </p:nvSpPr>
        <p:spPr/>
        <p:txBody>
          <a:bodyPr/>
          <a:lstStyle/>
          <a:p>
            <a:r>
              <a:rPr lang="en-US" dirty="0">
                <a:solidFill>
                  <a:srgbClr val="000000"/>
                </a:solidFill>
              </a:rPr>
              <a:t>MN.IT Services @ DNR | MN DNR Geospatial Water Resources Team</a:t>
            </a:r>
          </a:p>
        </p:txBody>
      </p:sp>
      <p:sp>
        <p:nvSpPr>
          <p:cNvPr id="11" name="Slide Number Placeholder 10"/>
          <p:cNvSpPr>
            <a:spLocks noGrp="1"/>
          </p:cNvSpPr>
          <p:nvPr>
            <p:ph type="sldNum" sz="quarter" idx="12"/>
          </p:nvPr>
        </p:nvSpPr>
        <p:spPr/>
        <p:txBody>
          <a:bodyPr/>
          <a:lstStyle/>
          <a:p>
            <a:fld id="{48F63A3B-78C7-47BE-AE5E-E10140E04643}" type="slidenum">
              <a:rPr lang="en-US" smtClean="0">
                <a:solidFill>
                  <a:srgbClr val="000000"/>
                </a:solidFill>
              </a:rPr>
              <a:pPr/>
              <a:t>78</a:t>
            </a:fld>
            <a:endParaRPr lang="en-US" dirty="0">
              <a:solidFill>
                <a:srgbClr val="000000"/>
              </a:solidFill>
            </a:endParaRPr>
          </a:p>
        </p:txBody>
      </p:sp>
      <p:sp>
        <p:nvSpPr>
          <p:cNvPr id="8" name="Content Placeholder 2"/>
          <p:cNvSpPr txBox="1">
            <a:spLocks/>
          </p:cNvSpPr>
          <p:nvPr/>
        </p:nvSpPr>
        <p:spPr>
          <a:xfrm>
            <a:off x="6181725" y="4781532"/>
            <a:ext cx="6010276" cy="606679"/>
          </a:xfrm>
          <a:prstGeom prst="rect">
            <a:avLst/>
          </a:prstGeom>
        </p:spPr>
        <p:txBody>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Clr>
                <a:srgbClr val="003865"/>
              </a:buClr>
              <a:buFont typeface="Arial" panose="020B0604020202020204" pitchFamily="34" charset="0"/>
              <a:buNone/>
            </a:pPr>
            <a:r>
              <a:rPr lang="en-US" sz="3600" dirty="0">
                <a:solidFill>
                  <a:srgbClr val="003865"/>
                </a:solidFill>
                <a:effectLst>
                  <a:outerShdw blurRad="38100" dist="38100" dir="2700000" algn="tl">
                    <a:srgbClr val="000000">
                      <a:alpha val="43137"/>
                    </a:srgbClr>
                  </a:outerShdw>
                </a:effectLst>
                <a:latin typeface="Arial Narrow" panose="020B0606020202030204" pitchFamily="34" charset="0"/>
              </a:rPr>
              <a:t>What is DEM Hydro-modification…</a:t>
            </a:r>
          </a:p>
        </p:txBody>
      </p:sp>
    </p:spTree>
    <p:extLst>
      <p:ext uri="{BB962C8B-B14F-4D97-AF65-F5344CB8AC3E}">
        <p14:creationId xmlns:p14="http://schemas.microsoft.com/office/powerpoint/2010/main" val="5298278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sz="2000" dirty="0"/>
              <a:t>LiDAR </a:t>
            </a:r>
            <a:r>
              <a:rPr lang="en-US" sz="2000" dirty="0">
                <a:sym typeface="Wingdings" panose="05000000000000000000" pitchFamily="2" charset="2"/>
              </a:rPr>
              <a:t> Point Cloud  DEM  Digital Dams  DEM Hydro-modification </a:t>
            </a:r>
            <a:r>
              <a:rPr lang="en-US" dirty="0">
                <a:sym typeface="Wingdings" panose="05000000000000000000" pitchFamily="2" charset="2"/>
              </a:rPr>
              <a:t> hDEM</a:t>
            </a:r>
            <a:endParaRPr lang="en-US" dirty="0"/>
          </a:p>
        </p:txBody>
      </p:sp>
      <p:sp>
        <p:nvSpPr>
          <p:cNvPr id="2" name="Date Placeholder 1"/>
          <p:cNvSpPr>
            <a:spLocks noGrp="1"/>
          </p:cNvSpPr>
          <p:nvPr>
            <p:ph type="dt" sz="half" idx="10"/>
          </p:nvPr>
        </p:nvSpPr>
        <p:spPr/>
        <p:txBody>
          <a:bodyPr/>
          <a:lstStyle/>
          <a:p>
            <a:r>
              <a:rPr lang="en-US">
                <a:solidFill>
                  <a:srgbClr val="FFFFFF"/>
                </a:solidFill>
              </a:rPr>
              <a:t>12/6/2017</a:t>
            </a:r>
            <a:endParaRPr lang="en-US" dirty="0">
              <a:solidFill>
                <a:srgbClr val="FFFFFF"/>
              </a:solidFill>
            </a:endParaRPr>
          </a:p>
        </p:txBody>
      </p:sp>
      <p:sp>
        <p:nvSpPr>
          <p:cNvPr id="3" name="Footer Placeholder 2"/>
          <p:cNvSpPr>
            <a:spLocks noGrp="1"/>
          </p:cNvSpPr>
          <p:nvPr>
            <p:ph type="ftr" sz="quarter" idx="3"/>
          </p:nvPr>
        </p:nvSpPr>
        <p:spPr/>
        <p:txBody>
          <a:bodyPr/>
          <a:lstStyle/>
          <a:p>
            <a:r>
              <a:rPr lang="en-US">
                <a:solidFill>
                  <a:srgbClr val="FFFFFF"/>
                </a:solidFill>
              </a:rPr>
              <a:t>MN.IT Services @ DNR | MN DNR Geospatial Water Resources Team</a:t>
            </a:r>
            <a:endParaRPr lang="en-US" dirty="0">
              <a:solidFill>
                <a:srgbClr val="FFFFFF"/>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FFFFFF"/>
                </a:solidFill>
              </a:rPr>
              <a:pPr/>
              <a:t>79</a:t>
            </a:fld>
            <a:endParaRPr lang="en-US" dirty="0">
              <a:solidFill>
                <a:srgbClr val="FFFFFF"/>
              </a:solidFill>
            </a:endParaRPr>
          </a:p>
        </p:txBody>
      </p:sp>
      <p:sp>
        <p:nvSpPr>
          <p:cNvPr id="6" name="Title 1"/>
          <p:cNvSpPr txBox="1">
            <a:spLocks/>
          </p:cNvSpPr>
          <p:nvPr/>
        </p:nvSpPr>
        <p:spPr>
          <a:xfrm>
            <a:off x="2000207" y="1562101"/>
            <a:ext cx="1751177" cy="1057226"/>
          </a:xfrm>
          <a:prstGeom prst="rect">
            <a:avLst/>
          </a:prstGeom>
        </p:spPr>
        <p:txBody>
          <a:bodyPr vert="horz" anchor="b">
            <a:normAutofit fontScale="97500"/>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p>
            <a:pPr>
              <a:spcBef>
                <a:spcPct val="0"/>
              </a:spcBef>
              <a:defRPr/>
            </a:pPr>
            <a:r>
              <a:rPr lang="en-US" sz="4800" b="1" cap="all" spc="-150" dirty="0">
                <a:ln/>
                <a:solidFill>
                  <a:srgbClr val="00B0F0"/>
                </a:solidFill>
                <a:effectLst>
                  <a:reflection blurRad="12700" stA="50000" endPos="50000" dir="5400000" sy="-100000" rotWithShape="0"/>
                </a:effectLst>
                <a:latin typeface="Corbel"/>
              </a:rPr>
              <a:t>DEM  </a:t>
            </a:r>
          </a:p>
        </p:txBody>
      </p:sp>
      <p:sp>
        <p:nvSpPr>
          <p:cNvPr id="7" name="Title 1"/>
          <p:cNvSpPr txBox="1">
            <a:spLocks/>
          </p:cNvSpPr>
          <p:nvPr/>
        </p:nvSpPr>
        <p:spPr>
          <a:xfrm>
            <a:off x="5176207" y="3329677"/>
            <a:ext cx="1325235" cy="905773"/>
          </a:xfrm>
          <a:prstGeom prst="rect">
            <a:avLst/>
          </a:prstGeom>
        </p:spPr>
        <p:txBody>
          <a:bodyPr vert="horz" anchor="b">
            <a:normAutofit fontScale="97500" lnSpcReduction="10000"/>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p>
            <a:pPr>
              <a:spcBef>
                <a:spcPct val="0"/>
              </a:spcBef>
              <a:defRPr/>
            </a:pPr>
            <a:r>
              <a:rPr lang="en-US" sz="4800" b="1" cap="all" spc="-150" dirty="0">
                <a:ln/>
                <a:solidFill>
                  <a:srgbClr val="FFFF66"/>
                </a:solidFill>
                <a:effectLst>
                  <a:reflection blurRad="12700" stA="50000" endPos="50000" dir="5400000" sy="-100000" rotWithShape="0"/>
                </a:effectLst>
                <a:latin typeface="Corbel"/>
              </a:rPr>
              <a:t>- </a:t>
            </a:r>
            <a:r>
              <a:rPr lang="en-US" sz="5500" dirty="0">
                <a:solidFill>
                  <a:srgbClr val="FFFF66"/>
                </a:solidFill>
                <a:latin typeface="Corbel"/>
              </a:rPr>
              <a:t>is</a:t>
            </a:r>
            <a:r>
              <a:rPr lang="en-US" sz="4800" b="1" cap="all" spc="-150" dirty="0">
                <a:ln/>
                <a:solidFill>
                  <a:srgbClr val="FFFF66"/>
                </a:solidFill>
                <a:effectLst>
                  <a:reflection blurRad="12700" stA="50000" endPos="50000" dir="5400000" sy="-100000" rotWithShape="0"/>
                </a:effectLst>
                <a:latin typeface="Corbel"/>
              </a:rPr>
              <a:t> - </a:t>
            </a:r>
          </a:p>
        </p:txBody>
      </p:sp>
      <p:sp>
        <p:nvSpPr>
          <p:cNvPr id="8" name="Title 1"/>
          <p:cNvSpPr txBox="1">
            <a:spLocks/>
          </p:cNvSpPr>
          <p:nvPr/>
        </p:nvSpPr>
        <p:spPr>
          <a:xfrm>
            <a:off x="2608411" y="4464902"/>
            <a:ext cx="6460826" cy="830997"/>
          </a:xfrm>
          <a:prstGeom prst="rect">
            <a:avLst/>
          </a:prstGeom>
        </p:spPr>
        <p:txBody>
          <a:bodyPr vert="horz" anchor="b">
            <a:normAutofit fontScale="97500"/>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p>
            <a:pPr>
              <a:spcBef>
                <a:spcPct val="0"/>
              </a:spcBef>
              <a:defRPr/>
            </a:pPr>
            <a:r>
              <a:rPr lang="en-US" sz="4800" b="1" cap="all" spc="-150" dirty="0">
                <a:ln/>
                <a:solidFill>
                  <a:srgbClr val="00B0F0"/>
                </a:solidFill>
                <a:effectLst>
                  <a:reflection blurRad="12700" stA="50000" endPos="50000" dir="5400000" sy="-100000" rotWithShape="0"/>
                </a:effectLst>
                <a:latin typeface="Corbel"/>
              </a:rPr>
              <a:t>Digital Dam </a:t>
            </a:r>
          </a:p>
        </p:txBody>
      </p:sp>
      <p:sp>
        <p:nvSpPr>
          <p:cNvPr id="4" name="Rectangle 3">
            <a:extLst>
              <a:ext uri="{FF2B5EF4-FFF2-40B4-BE49-F238E27FC236}">
                <a16:creationId xmlns="" xmlns:a16="http://schemas.microsoft.com/office/drawing/2014/main" id="{718705B8-661B-4AD9-B2D1-4B3CD91949DB}"/>
              </a:ext>
            </a:extLst>
          </p:cNvPr>
          <p:cNvSpPr/>
          <p:nvPr/>
        </p:nvSpPr>
        <p:spPr>
          <a:xfrm>
            <a:off x="6235448" y="5109852"/>
            <a:ext cx="2833789" cy="830997"/>
          </a:xfrm>
          <a:prstGeom prst="rect">
            <a:avLst/>
          </a:prstGeom>
        </p:spPr>
        <p:txBody>
          <a:bodyPr wrap="none">
            <a:spAutoFit/>
          </a:bodyPr>
          <a:lstStyle/>
          <a:p>
            <a:pPr>
              <a:spcBef>
                <a:spcPct val="0"/>
              </a:spcBef>
              <a:defRPr/>
            </a:pPr>
            <a:r>
              <a:rPr lang="en-US" sz="4800" b="1" cap="all" spc="-150" dirty="0">
                <a:ln/>
                <a:solidFill>
                  <a:srgbClr val="00B0F0"/>
                </a:solidFill>
                <a:effectLst>
                  <a:reflection blurRad="12700" stA="50000" endPos="50000" dir="5400000" sy="-100000" rotWithShape="0"/>
                </a:effectLst>
                <a:latin typeface="Corbel"/>
              </a:rPr>
              <a:t>Removal</a:t>
            </a:r>
          </a:p>
        </p:txBody>
      </p:sp>
      <p:sp>
        <p:nvSpPr>
          <p:cNvPr id="10" name="Rectangle 9">
            <a:extLst>
              <a:ext uri="{FF2B5EF4-FFF2-40B4-BE49-F238E27FC236}">
                <a16:creationId xmlns="" xmlns:a16="http://schemas.microsoft.com/office/drawing/2014/main" id="{0241392A-441B-4D69-A2D5-317BC4725388}"/>
              </a:ext>
            </a:extLst>
          </p:cNvPr>
          <p:cNvSpPr/>
          <p:nvPr/>
        </p:nvSpPr>
        <p:spPr>
          <a:xfrm>
            <a:off x="3430306" y="2354351"/>
            <a:ext cx="6460826" cy="830997"/>
          </a:xfrm>
          <a:prstGeom prst="rect">
            <a:avLst/>
          </a:prstGeom>
        </p:spPr>
        <p:txBody>
          <a:bodyPr wrap="square">
            <a:spAutoFit/>
          </a:bodyPr>
          <a:lstStyle/>
          <a:p>
            <a:pPr>
              <a:spcBef>
                <a:spcPct val="0"/>
              </a:spcBef>
              <a:defRPr/>
            </a:pPr>
            <a:r>
              <a:rPr lang="en-US" sz="4800" b="1" cap="all" spc="-150" dirty="0">
                <a:ln/>
                <a:solidFill>
                  <a:srgbClr val="00B0F0"/>
                </a:solidFill>
                <a:effectLst>
                  <a:reflection blurRad="12700" stA="50000" endPos="50000" dir="5400000" sy="-100000" rotWithShape="0"/>
                </a:effectLst>
                <a:latin typeface="Corbel"/>
              </a:rPr>
              <a:t>Hydro-modification</a:t>
            </a:r>
          </a:p>
        </p:txBody>
      </p:sp>
    </p:spTree>
    <p:extLst>
      <p:ext uri="{BB962C8B-B14F-4D97-AF65-F5344CB8AC3E}">
        <p14:creationId xmlns:p14="http://schemas.microsoft.com/office/powerpoint/2010/main" val="26835938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3</a:t>
            </a:r>
          </a:p>
        </p:txBody>
      </p:sp>
      <p:sp>
        <p:nvSpPr>
          <p:cNvPr id="6" name="Text Placeholder 1"/>
          <p:cNvSpPr txBox="1">
            <a:spLocks/>
          </p:cNvSpPr>
          <p:nvPr/>
        </p:nvSpPr>
        <p:spPr>
          <a:xfrm>
            <a:off x="838199" y="1728347"/>
            <a:ext cx="7945877" cy="476972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3865"/>
              </a:buClr>
              <a:buFont typeface="Arial" panose="020B0604020202020204" pitchFamily="34" charset="0"/>
              <a:buNone/>
            </a:pPr>
            <a:r>
              <a:rPr lang="en-US" sz="3400" b="1" dirty="0">
                <a:solidFill>
                  <a:srgbClr val="003865"/>
                </a:solidFill>
              </a:rPr>
              <a:t>Minnesota Address Point Data Standard</a:t>
            </a:r>
          </a:p>
          <a:p>
            <a:pPr marL="0" indent="0">
              <a:spcBef>
                <a:spcPts val="400"/>
              </a:spcBef>
              <a:spcAft>
                <a:spcPts val="400"/>
              </a:spcAft>
              <a:buClr>
                <a:srgbClr val="003865"/>
              </a:buClr>
              <a:buFont typeface="Arial" panose="020B0604020202020204" pitchFamily="34" charset="0"/>
              <a:buNone/>
            </a:pPr>
            <a:endParaRPr lang="en-US" sz="2800" b="1" dirty="0">
              <a:solidFill>
                <a:srgbClr val="003865"/>
              </a:solidFill>
            </a:endParaRPr>
          </a:p>
          <a:p>
            <a:pPr marL="0" indent="0">
              <a:spcBef>
                <a:spcPts val="400"/>
              </a:spcBef>
              <a:spcAft>
                <a:spcPts val="400"/>
              </a:spcAft>
              <a:buClr>
                <a:srgbClr val="003865"/>
              </a:buClr>
              <a:buFont typeface="Arial" panose="020B0604020202020204" pitchFamily="34" charset="0"/>
              <a:buNone/>
            </a:pPr>
            <a:r>
              <a:rPr lang="en-US" sz="2800" b="1" dirty="0">
                <a:solidFill>
                  <a:srgbClr val="003865"/>
                </a:solidFill>
              </a:rPr>
              <a:t>Public review period;</a:t>
            </a:r>
          </a:p>
          <a:p>
            <a:pPr marL="0" indent="0">
              <a:spcBef>
                <a:spcPts val="400"/>
              </a:spcBef>
              <a:spcAft>
                <a:spcPts val="400"/>
              </a:spcAft>
              <a:buClr>
                <a:srgbClr val="003865"/>
              </a:buClr>
              <a:buFont typeface="Arial" panose="020B0604020202020204" pitchFamily="34" charset="0"/>
              <a:buNone/>
            </a:pPr>
            <a:r>
              <a:rPr lang="en-US" sz="2800" b="1" dirty="0">
                <a:solidFill>
                  <a:srgbClr val="003865">
                    <a:lumMod val="75000"/>
                    <a:lumOff val="25000"/>
                  </a:srgbClr>
                </a:solidFill>
              </a:rPr>
              <a:t>Geospatial community: </a:t>
            </a:r>
            <a:r>
              <a:rPr lang="en-US" sz="2800" i="1" dirty="0">
                <a:solidFill>
                  <a:srgbClr val="003865">
                    <a:lumMod val="75000"/>
                    <a:lumOff val="25000"/>
                  </a:srgbClr>
                </a:solidFill>
              </a:rPr>
              <a:t>local, state, regional, federal</a:t>
            </a:r>
          </a:p>
          <a:p>
            <a:pPr marL="0" indent="0">
              <a:spcBef>
                <a:spcPts val="400"/>
              </a:spcBef>
              <a:spcAft>
                <a:spcPts val="400"/>
              </a:spcAft>
              <a:buClr>
                <a:srgbClr val="003865"/>
              </a:buClr>
              <a:buFont typeface="Arial" panose="020B0604020202020204" pitchFamily="34" charset="0"/>
              <a:buNone/>
            </a:pPr>
            <a:r>
              <a:rPr lang="en-US" sz="2800" b="1" dirty="0">
                <a:solidFill>
                  <a:srgbClr val="003865">
                    <a:lumMod val="75000"/>
                    <a:lumOff val="25000"/>
                  </a:srgbClr>
                </a:solidFill>
              </a:rPr>
              <a:t>Emergency services; NextGen9-1-1</a:t>
            </a:r>
          </a:p>
          <a:p>
            <a:pPr marL="0" indent="0">
              <a:spcBef>
                <a:spcPts val="400"/>
              </a:spcBef>
              <a:spcAft>
                <a:spcPts val="400"/>
              </a:spcAft>
              <a:buClr>
                <a:srgbClr val="003865"/>
              </a:buClr>
              <a:buFont typeface="Arial" panose="020B0604020202020204" pitchFamily="34" charset="0"/>
              <a:buNone/>
            </a:pPr>
            <a:r>
              <a:rPr lang="en-US" sz="2800" b="1" dirty="0">
                <a:solidFill>
                  <a:srgbClr val="003865">
                    <a:lumMod val="75000"/>
                    <a:lumOff val="25000"/>
                  </a:srgbClr>
                </a:solidFill>
              </a:rPr>
              <a:t>League of Minnesota Cities</a:t>
            </a:r>
          </a:p>
          <a:p>
            <a:pPr marL="0" indent="0">
              <a:spcBef>
                <a:spcPts val="400"/>
              </a:spcBef>
              <a:spcAft>
                <a:spcPts val="400"/>
              </a:spcAft>
              <a:buClr>
                <a:srgbClr val="003865"/>
              </a:buClr>
              <a:buFont typeface="Arial" panose="020B0604020202020204" pitchFamily="34" charset="0"/>
              <a:buNone/>
            </a:pPr>
            <a:r>
              <a:rPr lang="en-US" sz="2800" b="1" dirty="0">
                <a:solidFill>
                  <a:srgbClr val="003865">
                    <a:lumMod val="75000"/>
                    <a:lumOff val="25000"/>
                  </a:srgbClr>
                </a:solidFill>
              </a:rPr>
              <a:t>MN Association of Clerks and Fiscal Officers</a:t>
            </a:r>
          </a:p>
          <a:p>
            <a:pPr marL="0" indent="0">
              <a:spcBef>
                <a:spcPts val="400"/>
              </a:spcBef>
              <a:spcAft>
                <a:spcPts val="400"/>
              </a:spcAft>
              <a:buClr>
                <a:srgbClr val="003865"/>
              </a:buClr>
              <a:buFont typeface="Arial" panose="020B0604020202020204" pitchFamily="34" charset="0"/>
              <a:buNone/>
            </a:pPr>
            <a:endParaRPr lang="en-US" b="1" dirty="0">
              <a:solidFill>
                <a:srgbClr val="333399"/>
              </a:solidFill>
            </a:endParaRPr>
          </a:p>
          <a:p>
            <a:pPr marL="0" indent="0">
              <a:spcBef>
                <a:spcPts val="400"/>
              </a:spcBef>
              <a:spcAft>
                <a:spcPts val="400"/>
              </a:spcAft>
              <a:buClr>
                <a:srgbClr val="003865"/>
              </a:buClr>
              <a:buFont typeface="Arial" panose="020B0604020202020204" pitchFamily="34" charset="0"/>
              <a:buNone/>
            </a:pPr>
            <a:endParaRPr lang="en-US" b="1" dirty="0">
              <a:solidFill>
                <a:srgbClr val="003865"/>
              </a:solidFill>
            </a:endParaRPr>
          </a:p>
        </p:txBody>
      </p:sp>
    </p:spTree>
    <p:extLst>
      <p:ext uri="{BB962C8B-B14F-4D97-AF65-F5344CB8AC3E}">
        <p14:creationId xmlns:p14="http://schemas.microsoft.com/office/powerpoint/2010/main" val="148688697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2000" dirty="0"/>
              <a:t>LiDAR </a:t>
            </a:r>
            <a:r>
              <a:rPr lang="en-US" sz="2000" dirty="0">
                <a:sym typeface="Wingdings" panose="05000000000000000000" pitchFamily="2" charset="2"/>
              </a:rPr>
              <a:t> Point Cloud  DEM  </a:t>
            </a:r>
            <a:r>
              <a:rPr lang="en-US" dirty="0">
                <a:sym typeface="Wingdings" panose="05000000000000000000" pitchFamily="2" charset="2"/>
              </a:rPr>
              <a:t>Digital Dams</a:t>
            </a:r>
            <a:endParaRPr lang="en-US" dirty="0"/>
          </a:p>
        </p:txBody>
      </p:sp>
      <p:sp>
        <p:nvSpPr>
          <p:cNvPr id="2" name="Date Placeholder 1"/>
          <p:cNvSpPr>
            <a:spLocks noGrp="1"/>
          </p:cNvSpPr>
          <p:nvPr>
            <p:ph type="dt" sz="half" idx="10"/>
          </p:nvPr>
        </p:nvSpPr>
        <p:spPr/>
        <p:txBody>
          <a:bodyPr/>
          <a:lstStyle/>
          <a:p>
            <a:r>
              <a:rPr lang="en-US">
                <a:solidFill>
                  <a:srgbClr val="FFFFFF"/>
                </a:solidFill>
              </a:rPr>
              <a:t>12/6/2017</a:t>
            </a:r>
            <a:endParaRPr lang="en-US" dirty="0">
              <a:solidFill>
                <a:srgbClr val="FFFFFF"/>
              </a:solidFill>
            </a:endParaRPr>
          </a:p>
        </p:txBody>
      </p:sp>
      <p:sp>
        <p:nvSpPr>
          <p:cNvPr id="3" name="Footer Placeholder 2"/>
          <p:cNvSpPr>
            <a:spLocks noGrp="1"/>
          </p:cNvSpPr>
          <p:nvPr>
            <p:ph type="ftr" sz="quarter" idx="3"/>
          </p:nvPr>
        </p:nvSpPr>
        <p:spPr/>
        <p:txBody>
          <a:bodyPr/>
          <a:lstStyle/>
          <a:p>
            <a:r>
              <a:rPr lang="en-US">
                <a:solidFill>
                  <a:srgbClr val="FFFFFF"/>
                </a:solidFill>
              </a:rPr>
              <a:t>MN.IT Services @ DNR | MN DNR Geospatial Water Resources Team</a:t>
            </a:r>
            <a:endParaRPr lang="en-US" dirty="0">
              <a:solidFill>
                <a:srgbClr val="FFFFFF"/>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FFFFFF"/>
                </a:solidFill>
              </a:rPr>
              <a:pPr/>
              <a:t>80</a:t>
            </a:fld>
            <a:endParaRPr lang="en-US" dirty="0">
              <a:solidFill>
                <a:srgbClr val="FFFFFF"/>
              </a:solidFill>
            </a:endParaRPr>
          </a:p>
        </p:txBody>
      </p:sp>
      <p:pic>
        <p:nvPicPr>
          <p:cNvPr id="6" name="Picture 5"/>
          <p:cNvPicPr>
            <a:picLocks noChangeAspect="1"/>
          </p:cNvPicPr>
          <p:nvPr/>
        </p:nvPicPr>
        <p:blipFill>
          <a:blip r:embed="rId3" cstate="print"/>
          <a:stretch>
            <a:fillRect/>
          </a:stretch>
        </p:blipFill>
        <p:spPr>
          <a:xfrm>
            <a:off x="2032709" y="1582993"/>
            <a:ext cx="8926681" cy="4632582"/>
          </a:xfrm>
          <a:prstGeom prst="rect">
            <a:avLst/>
          </a:prstGeom>
          <a:scene3d>
            <a:camera prst="orthographicFront"/>
            <a:lightRig rig="threePt" dir="t"/>
          </a:scene3d>
          <a:sp3d prstMaterial="matte">
            <a:bevelT w="165100" prst="coolSlant"/>
            <a:bevelB w="114300" prst="artDeco"/>
          </a:sp3d>
        </p:spPr>
      </p:pic>
    </p:spTree>
    <p:extLst>
      <p:ext uri="{BB962C8B-B14F-4D97-AF65-F5344CB8AC3E}">
        <p14:creationId xmlns:p14="http://schemas.microsoft.com/office/powerpoint/2010/main" val="145674778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7" name="Date Placeholder 6"/>
          <p:cNvSpPr>
            <a:spLocks noGrp="1"/>
          </p:cNvSpPr>
          <p:nvPr>
            <p:ph type="dt" sz="half" idx="10"/>
          </p:nvPr>
        </p:nvSpPr>
        <p:spPr/>
        <p:txBody>
          <a:bodyPr/>
          <a:lstStyle/>
          <a:p>
            <a:pPr>
              <a:defRPr/>
            </a:pPr>
            <a:r>
              <a:rPr lang="en-US" dirty="0">
                <a:solidFill>
                  <a:srgbClr val="000000"/>
                </a:solidFill>
              </a:rPr>
              <a:t>12/6/2017</a:t>
            </a:r>
          </a:p>
        </p:txBody>
      </p:sp>
      <p:sp>
        <p:nvSpPr>
          <p:cNvPr id="10" name="Footer Placeholder 9"/>
          <p:cNvSpPr>
            <a:spLocks noGrp="1"/>
          </p:cNvSpPr>
          <p:nvPr>
            <p:ph type="ftr" sz="quarter" idx="3"/>
          </p:nvPr>
        </p:nvSpPr>
        <p:spPr/>
        <p:txBody>
          <a:bodyPr/>
          <a:lstStyle/>
          <a:p>
            <a:pPr>
              <a:defRPr/>
            </a:pPr>
            <a:r>
              <a:rPr lang="en-US" dirty="0">
                <a:solidFill>
                  <a:srgbClr val="000000"/>
                </a:solidFill>
              </a:rPr>
              <a:t>MN.IT Services @ DNR | MN DNR Geospatial Water Resources Team</a:t>
            </a:r>
          </a:p>
        </p:txBody>
      </p:sp>
      <p:sp>
        <p:nvSpPr>
          <p:cNvPr id="11" name="Slide Number Placeholder 10"/>
          <p:cNvSpPr>
            <a:spLocks noGrp="1"/>
          </p:cNvSpPr>
          <p:nvPr>
            <p:ph type="sldNum" sz="quarter" idx="12"/>
          </p:nvPr>
        </p:nvSpPr>
        <p:spPr/>
        <p:txBody>
          <a:bodyPr/>
          <a:lstStyle/>
          <a:p>
            <a:pPr>
              <a:defRPr/>
            </a:pPr>
            <a:fld id="{48F63A3B-78C7-47BE-AE5E-E10140E04643}" type="slidenum">
              <a:rPr lang="en-US" smtClean="0">
                <a:solidFill>
                  <a:srgbClr val="000000"/>
                </a:solidFill>
              </a:rPr>
              <a:pPr>
                <a:defRPr/>
              </a:pPr>
              <a:t>81</a:t>
            </a:fld>
            <a:endParaRPr lang="en-US" dirty="0">
              <a:solidFill>
                <a:srgbClr val="000000"/>
              </a:solidFill>
            </a:endParaRPr>
          </a:p>
        </p:txBody>
      </p:sp>
      <p:sp>
        <p:nvSpPr>
          <p:cNvPr id="8" name="Content Placeholder 2"/>
          <p:cNvSpPr txBox="1">
            <a:spLocks/>
          </p:cNvSpPr>
          <p:nvPr/>
        </p:nvSpPr>
        <p:spPr>
          <a:xfrm>
            <a:off x="6181725" y="4781532"/>
            <a:ext cx="6010276" cy="606679"/>
          </a:xfrm>
          <a:prstGeom prst="rect">
            <a:avLst/>
          </a:prstGeom>
        </p:spPr>
        <p:txBody>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Clr>
                <a:srgbClr val="003865"/>
              </a:buClr>
              <a:buFont typeface="Arial" panose="020B0604020202020204" pitchFamily="34" charset="0"/>
              <a:buNone/>
              <a:defRPr/>
            </a:pPr>
            <a:r>
              <a:rPr lang="en-US" sz="3600" dirty="0">
                <a:solidFill>
                  <a:srgbClr val="003865"/>
                </a:solidFill>
                <a:effectLst>
                  <a:outerShdw blurRad="38100" dist="38100" dir="2700000" algn="tl">
                    <a:srgbClr val="000000">
                      <a:alpha val="43137"/>
                    </a:srgbClr>
                  </a:outerShdw>
                </a:effectLst>
                <a:latin typeface="Arial Narrow" panose="020B0606020202030204" pitchFamily="34" charset="0"/>
              </a:rPr>
              <a:t>Filling: What Happens without DEM Hydro-modification…</a:t>
            </a:r>
          </a:p>
        </p:txBody>
      </p:sp>
    </p:spTree>
    <p:extLst>
      <p:ext uri="{BB962C8B-B14F-4D97-AF65-F5344CB8AC3E}">
        <p14:creationId xmlns:p14="http://schemas.microsoft.com/office/powerpoint/2010/main" val="158481644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2400" dirty="0"/>
              <a:t>LiDAR </a:t>
            </a:r>
            <a:r>
              <a:rPr lang="en-US" sz="2400" dirty="0">
                <a:sym typeface="Wingdings" panose="05000000000000000000" pitchFamily="2" charset="2"/>
              </a:rPr>
              <a:t> Point Cloud  DEM  </a:t>
            </a:r>
            <a:r>
              <a:rPr lang="en-US" dirty="0">
                <a:sym typeface="Wingdings" panose="05000000000000000000" pitchFamily="2" charset="2"/>
              </a:rPr>
              <a:t>Digital Dams</a:t>
            </a:r>
            <a:endParaRPr lang="en-US" dirty="0"/>
          </a:p>
        </p:txBody>
      </p:sp>
      <p:sp>
        <p:nvSpPr>
          <p:cNvPr id="2" name="Date Placeholder 1"/>
          <p:cNvSpPr>
            <a:spLocks noGrp="1"/>
          </p:cNvSpPr>
          <p:nvPr>
            <p:ph type="dt" sz="half" idx="10"/>
          </p:nvPr>
        </p:nvSpPr>
        <p:spPr/>
        <p:txBody>
          <a:bodyPr/>
          <a:lstStyle/>
          <a:p>
            <a:r>
              <a:rPr lang="en-US">
                <a:solidFill>
                  <a:srgbClr val="FFFFFF"/>
                </a:solidFill>
              </a:rPr>
              <a:t>12/6/2017</a:t>
            </a:r>
            <a:endParaRPr lang="en-US" dirty="0">
              <a:solidFill>
                <a:srgbClr val="FFFFFF"/>
              </a:solidFill>
            </a:endParaRPr>
          </a:p>
        </p:txBody>
      </p:sp>
      <p:sp>
        <p:nvSpPr>
          <p:cNvPr id="3" name="Footer Placeholder 2"/>
          <p:cNvSpPr>
            <a:spLocks noGrp="1"/>
          </p:cNvSpPr>
          <p:nvPr>
            <p:ph type="ftr" sz="quarter" idx="3"/>
          </p:nvPr>
        </p:nvSpPr>
        <p:spPr/>
        <p:txBody>
          <a:bodyPr/>
          <a:lstStyle/>
          <a:p>
            <a:r>
              <a:rPr lang="en-US">
                <a:solidFill>
                  <a:srgbClr val="FFFFFF"/>
                </a:solidFill>
              </a:rPr>
              <a:t>MN.IT Services @ DNR | MN DNR Geospatial Water Resources Team</a:t>
            </a:r>
            <a:endParaRPr lang="en-US" dirty="0">
              <a:solidFill>
                <a:srgbClr val="FFFFFF"/>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FFFFFF"/>
                </a:solidFill>
              </a:rPr>
              <a:pPr/>
              <a:t>82</a:t>
            </a:fld>
            <a:endParaRPr lang="en-US" dirty="0">
              <a:solidFill>
                <a:srgbClr val="FFFFFF"/>
              </a:solidFill>
            </a:endParaRPr>
          </a:p>
        </p:txBody>
      </p:sp>
      <p:pic>
        <p:nvPicPr>
          <p:cNvPr id="6" name="Picture 5">
            <a:extLst>
              <a:ext uri="{FF2B5EF4-FFF2-40B4-BE49-F238E27FC236}">
                <a16:creationId xmlns="" xmlns:a16="http://schemas.microsoft.com/office/drawing/2014/main" id="{320EFFE6-3C32-4155-9EFF-AF068CBB618A}"/>
              </a:ext>
            </a:extLst>
          </p:cNvPr>
          <p:cNvPicPr>
            <a:picLocks noChangeAspect="1"/>
          </p:cNvPicPr>
          <p:nvPr/>
        </p:nvPicPr>
        <p:blipFill>
          <a:blip r:embed="rId3" cstate="print"/>
          <a:stretch>
            <a:fillRect/>
          </a:stretch>
        </p:blipFill>
        <p:spPr>
          <a:xfrm>
            <a:off x="1420294" y="1247530"/>
            <a:ext cx="8718367" cy="4933950"/>
          </a:xfrm>
          <a:prstGeom prst="rect">
            <a:avLst/>
          </a:prstGeom>
        </p:spPr>
      </p:pic>
    </p:spTree>
    <p:extLst>
      <p:ext uri="{BB962C8B-B14F-4D97-AF65-F5344CB8AC3E}">
        <p14:creationId xmlns:p14="http://schemas.microsoft.com/office/powerpoint/2010/main" val="378466067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2400" dirty="0"/>
              <a:t>LiDAR </a:t>
            </a:r>
            <a:r>
              <a:rPr lang="en-US" sz="2400" dirty="0">
                <a:sym typeface="Wingdings" panose="05000000000000000000" pitchFamily="2" charset="2"/>
              </a:rPr>
              <a:t> Point Cloud  DEM  </a:t>
            </a:r>
            <a:r>
              <a:rPr lang="en-US" dirty="0">
                <a:sym typeface="Wingdings" panose="05000000000000000000" pitchFamily="2" charset="2"/>
              </a:rPr>
              <a:t>Digital Dams</a:t>
            </a:r>
            <a:endParaRPr lang="en-US" dirty="0"/>
          </a:p>
        </p:txBody>
      </p:sp>
      <p:sp>
        <p:nvSpPr>
          <p:cNvPr id="2" name="Date Placeholder 1"/>
          <p:cNvSpPr>
            <a:spLocks noGrp="1"/>
          </p:cNvSpPr>
          <p:nvPr>
            <p:ph type="dt" sz="half" idx="10"/>
          </p:nvPr>
        </p:nvSpPr>
        <p:spPr/>
        <p:txBody>
          <a:bodyPr/>
          <a:lstStyle/>
          <a:p>
            <a:r>
              <a:rPr lang="en-US">
                <a:solidFill>
                  <a:srgbClr val="FFFFFF"/>
                </a:solidFill>
              </a:rPr>
              <a:t>12/6/2017</a:t>
            </a:r>
            <a:endParaRPr lang="en-US" dirty="0">
              <a:solidFill>
                <a:srgbClr val="FFFFFF"/>
              </a:solidFill>
            </a:endParaRPr>
          </a:p>
        </p:txBody>
      </p:sp>
      <p:sp>
        <p:nvSpPr>
          <p:cNvPr id="3" name="Footer Placeholder 2"/>
          <p:cNvSpPr>
            <a:spLocks noGrp="1"/>
          </p:cNvSpPr>
          <p:nvPr>
            <p:ph type="ftr" sz="quarter" idx="3"/>
          </p:nvPr>
        </p:nvSpPr>
        <p:spPr/>
        <p:txBody>
          <a:bodyPr/>
          <a:lstStyle/>
          <a:p>
            <a:r>
              <a:rPr lang="en-US">
                <a:solidFill>
                  <a:srgbClr val="FFFFFF"/>
                </a:solidFill>
              </a:rPr>
              <a:t>MN.IT Services @ DNR | MN DNR Geospatial Water Resources Team</a:t>
            </a:r>
            <a:endParaRPr lang="en-US" dirty="0">
              <a:solidFill>
                <a:srgbClr val="FFFFFF"/>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FFFFFF"/>
                </a:solidFill>
              </a:rPr>
              <a:pPr/>
              <a:t>83</a:t>
            </a:fld>
            <a:endParaRPr lang="en-US" dirty="0">
              <a:solidFill>
                <a:srgbClr val="FFFFFF"/>
              </a:solidFill>
            </a:endParaRPr>
          </a:p>
        </p:txBody>
      </p:sp>
      <p:pic>
        <p:nvPicPr>
          <p:cNvPr id="6" name="Picture 5">
            <a:extLst>
              <a:ext uri="{FF2B5EF4-FFF2-40B4-BE49-F238E27FC236}">
                <a16:creationId xmlns="" xmlns:a16="http://schemas.microsoft.com/office/drawing/2014/main" id="{3E7D017E-D9BD-4792-B202-88A7EAC836CC}"/>
              </a:ext>
            </a:extLst>
          </p:cNvPr>
          <p:cNvPicPr>
            <a:picLocks noChangeAspect="1"/>
          </p:cNvPicPr>
          <p:nvPr/>
        </p:nvPicPr>
        <p:blipFill>
          <a:blip r:embed="rId3" cstate="print"/>
          <a:stretch>
            <a:fillRect/>
          </a:stretch>
        </p:blipFill>
        <p:spPr>
          <a:xfrm>
            <a:off x="1457636" y="1108058"/>
            <a:ext cx="8067675" cy="5003832"/>
          </a:xfrm>
          <a:prstGeom prst="rect">
            <a:avLst/>
          </a:prstGeom>
        </p:spPr>
      </p:pic>
      <p:sp>
        <p:nvSpPr>
          <p:cNvPr id="4" name="TextBox 3">
            <a:extLst>
              <a:ext uri="{FF2B5EF4-FFF2-40B4-BE49-F238E27FC236}">
                <a16:creationId xmlns="" xmlns:a16="http://schemas.microsoft.com/office/drawing/2014/main" id="{FC4A2EC5-AF13-4F32-A7E9-88D3757E4F4E}"/>
              </a:ext>
            </a:extLst>
          </p:cNvPr>
          <p:cNvSpPr txBox="1"/>
          <p:nvPr/>
        </p:nvSpPr>
        <p:spPr>
          <a:xfrm>
            <a:off x="511722" y="3058121"/>
            <a:ext cx="1015155" cy="523220"/>
          </a:xfrm>
          <a:prstGeom prst="rect">
            <a:avLst/>
          </a:prstGeom>
          <a:noFill/>
        </p:spPr>
        <p:txBody>
          <a:bodyPr wrap="square" rtlCol="0">
            <a:spAutoFit/>
          </a:bodyPr>
          <a:lstStyle/>
          <a:p>
            <a:r>
              <a:rPr lang="en-US" sz="2800" b="1" dirty="0">
                <a:solidFill>
                  <a:srgbClr val="78BE21"/>
                </a:solidFill>
                <a:effectLst>
                  <a:outerShdw blurRad="38100" dist="38100" dir="2700000" algn="tl">
                    <a:srgbClr val="000000">
                      <a:alpha val="43137"/>
                    </a:srgbClr>
                  </a:outerShdw>
                </a:effectLst>
              </a:rPr>
              <a:t>Ditch</a:t>
            </a:r>
          </a:p>
        </p:txBody>
      </p:sp>
      <p:sp>
        <p:nvSpPr>
          <p:cNvPr id="8" name="TextBox 7">
            <a:extLst>
              <a:ext uri="{FF2B5EF4-FFF2-40B4-BE49-F238E27FC236}">
                <a16:creationId xmlns="" xmlns:a16="http://schemas.microsoft.com/office/drawing/2014/main" id="{15FE7C57-9F06-400A-928B-5B7A600A2598}"/>
              </a:ext>
            </a:extLst>
          </p:cNvPr>
          <p:cNvSpPr txBox="1"/>
          <p:nvPr/>
        </p:nvSpPr>
        <p:spPr>
          <a:xfrm>
            <a:off x="9658781" y="2305615"/>
            <a:ext cx="2246891" cy="2503249"/>
          </a:xfrm>
          <a:prstGeom prst="rect">
            <a:avLst/>
          </a:prstGeom>
          <a:noFill/>
        </p:spPr>
        <p:txBody>
          <a:bodyPr wrap="square" rtlCol="0">
            <a:spAutoFit/>
          </a:bodyPr>
          <a:lstStyle/>
          <a:p>
            <a:pPr marL="457200" indent="-457200">
              <a:spcBef>
                <a:spcPts val="1000"/>
              </a:spcBef>
              <a:spcAft>
                <a:spcPts val="1000"/>
              </a:spcAft>
              <a:buClr>
                <a:srgbClr val="78BE21"/>
              </a:buClr>
              <a:buFont typeface="Wingdings" panose="05000000000000000000" pitchFamily="2" charset="2"/>
              <a:buChar char="§"/>
            </a:pPr>
            <a:r>
              <a:rPr lang="en-US" sz="2800" dirty="0">
                <a:solidFill>
                  <a:srgbClr val="FFFFFF"/>
                </a:solidFill>
                <a:effectLst>
                  <a:outerShdw blurRad="38100" dist="38100" dir="2700000" algn="tl">
                    <a:srgbClr val="000000">
                      <a:alpha val="43137"/>
                    </a:srgbClr>
                  </a:outerShdw>
                </a:effectLst>
              </a:rPr>
              <a:t>Digital Dam Not Removed</a:t>
            </a:r>
          </a:p>
          <a:p>
            <a:pPr marL="457200" indent="-457200">
              <a:spcBef>
                <a:spcPts val="1000"/>
              </a:spcBef>
              <a:spcAft>
                <a:spcPts val="1000"/>
              </a:spcAft>
              <a:buClr>
                <a:srgbClr val="78BE21"/>
              </a:buClr>
              <a:buFont typeface="Wingdings" panose="05000000000000000000" pitchFamily="2" charset="2"/>
              <a:buChar char="§"/>
            </a:pPr>
            <a:r>
              <a:rPr lang="en-US" sz="2800" b="1" dirty="0">
                <a:solidFill>
                  <a:srgbClr val="78BE21"/>
                </a:solidFill>
                <a:effectLst>
                  <a:outerShdw blurRad="38100" dist="38100" dir="2700000" algn="tl">
                    <a:srgbClr val="000000">
                      <a:alpha val="43137"/>
                    </a:srgbClr>
                  </a:outerShdw>
                </a:effectLst>
              </a:rPr>
              <a:t>Filled</a:t>
            </a:r>
            <a:r>
              <a:rPr lang="en-US" sz="2800" dirty="0">
                <a:solidFill>
                  <a:srgbClr val="FFFFFF"/>
                </a:solidFill>
                <a:effectLst>
                  <a:outerShdw blurRad="38100" dist="38100" dir="2700000" algn="tl">
                    <a:srgbClr val="000000">
                      <a:alpha val="43137"/>
                    </a:srgbClr>
                  </a:outerShdw>
                </a:effectLst>
              </a:rPr>
              <a:t> Landform</a:t>
            </a:r>
          </a:p>
        </p:txBody>
      </p:sp>
    </p:spTree>
    <p:extLst>
      <p:ext uri="{BB962C8B-B14F-4D97-AF65-F5344CB8AC3E}">
        <p14:creationId xmlns:p14="http://schemas.microsoft.com/office/powerpoint/2010/main" val="357457432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2400" dirty="0"/>
              <a:t>LiDAR </a:t>
            </a:r>
            <a:r>
              <a:rPr lang="en-US" sz="2400" dirty="0">
                <a:sym typeface="Wingdings" panose="05000000000000000000" pitchFamily="2" charset="2"/>
              </a:rPr>
              <a:t> Point Cloud  DEM  </a:t>
            </a:r>
            <a:r>
              <a:rPr lang="en-US" dirty="0">
                <a:sym typeface="Wingdings" panose="05000000000000000000" pitchFamily="2" charset="2"/>
              </a:rPr>
              <a:t>Digital Dams</a:t>
            </a:r>
            <a:endParaRPr lang="en-US" dirty="0"/>
          </a:p>
        </p:txBody>
      </p:sp>
      <p:sp>
        <p:nvSpPr>
          <p:cNvPr id="2" name="Date Placeholder 1"/>
          <p:cNvSpPr>
            <a:spLocks noGrp="1"/>
          </p:cNvSpPr>
          <p:nvPr>
            <p:ph type="dt" sz="half" idx="10"/>
          </p:nvPr>
        </p:nvSpPr>
        <p:spPr/>
        <p:txBody>
          <a:bodyPr/>
          <a:lstStyle/>
          <a:p>
            <a:r>
              <a:rPr lang="en-US">
                <a:solidFill>
                  <a:srgbClr val="FFFFFF"/>
                </a:solidFill>
              </a:rPr>
              <a:t>12/6/2017</a:t>
            </a:r>
            <a:endParaRPr lang="en-US" dirty="0">
              <a:solidFill>
                <a:srgbClr val="FFFFFF"/>
              </a:solidFill>
            </a:endParaRPr>
          </a:p>
        </p:txBody>
      </p:sp>
      <p:sp>
        <p:nvSpPr>
          <p:cNvPr id="3" name="Footer Placeholder 2"/>
          <p:cNvSpPr>
            <a:spLocks noGrp="1"/>
          </p:cNvSpPr>
          <p:nvPr>
            <p:ph type="ftr" sz="quarter" idx="3"/>
          </p:nvPr>
        </p:nvSpPr>
        <p:spPr/>
        <p:txBody>
          <a:bodyPr/>
          <a:lstStyle/>
          <a:p>
            <a:r>
              <a:rPr lang="en-US">
                <a:solidFill>
                  <a:srgbClr val="FFFFFF"/>
                </a:solidFill>
              </a:rPr>
              <a:t>MN.IT Services @ DNR | MN DNR Geospatial Water Resources Team</a:t>
            </a:r>
            <a:endParaRPr lang="en-US" dirty="0">
              <a:solidFill>
                <a:srgbClr val="FFFFFF"/>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FFFFFF"/>
                </a:solidFill>
              </a:rPr>
              <a:pPr/>
              <a:t>84</a:t>
            </a:fld>
            <a:endParaRPr lang="en-US" dirty="0">
              <a:solidFill>
                <a:srgbClr val="FFFFFF"/>
              </a:solidFill>
            </a:endParaRPr>
          </a:p>
        </p:txBody>
      </p:sp>
      <p:sp>
        <p:nvSpPr>
          <p:cNvPr id="4" name="Rectangle 3">
            <a:extLst>
              <a:ext uri="{FF2B5EF4-FFF2-40B4-BE49-F238E27FC236}">
                <a16:creationId xmlns="" xmlns:a16="http://schemas.microsoft.com/office/drawing/2014/main" id="{4DBB5A7A-A002-49F3-83CA-2FDB87267AE6}"/>
              </a:ext>
            </a:extLst>
          </p:cNvPr>
          <p:cNvSpPr/>
          <p:nvPr/>
        </p:nvSpPr>
        <p:spPr>
          <a:xfrm>
            <a:off x="-140677" y="1364574"/>
            <a:ext cx="6096000" cy="3877985"/>
          </a:xfrm>
          <a:prstGeom prst="rect">
            <a:avLst/>
          </a:prstGeom>
        </p:spPr>
        <p:txBody>
          <a:bodyPr>
            <a:spAutoFit/>
          </a:bodyPr>
          <a:lstStyle/>
          <a:p>
            <a:pPr marL="1556258" lvl="3" indent="-349250">
              <a:spcBef>
                <a:spcPts val="1800"/>
              </a:spcBef>
              <a:spcAft>
                <a:spcPts val="1800"/>
              </a:spcAft>
              <a:buClr>
                <a:srgbClr val="78BE21"/>
              </a:buClr>
              <a:buSzPct val="100000"/>
              <a:buFont typeface="Wingdings" pitchFamily="2" charset="2"/>
              <a:buChar char="§"/>
            </a:pPr>
            <a:r>
              <a:rPr lang="en-US" sz="2400" spc="110" dirty="0">
                <a:solidFill>
                  <a:prstClr val="white">
                    <a:tint val="75000"/>
                  </a:prstClr>
                </a:solidFill>
                <a:effectLst>
                  <a:outerShdw blurRad="38100" dist="38100" dir="2700000" algn="tl">
                    <a:srgbClr val="000000">
                      <a:alpha val="43137"/>
                    </a:srgbClr>
                  </a:outerShdw>
                </a:effectLst>
              </a:rPr>
              <a:t>LiDAR-derived </a:t>
            </a:r>
            <a:r>
              <a:rPr lang="en-US" sz="2400" b="1" spc="110" dirty="0">
                <a:solidFill>
                  <a:srgbClr val="78BE21"/>
                </a:solidFill>
                <a:effectLst>
                  <a:outerShdw blurRad="38100" dist="38100" dir="2700000" algn="tl">
                    <a:srgbClr val="000000">
                      <a:alpha val="43137"/>
                    </a:srgbClr>
                  </a:outerShdw>
                </a:effectLst>
              </a:rPr>
              <a:t>DEMs are an authoritative</a:t>
            </a:r>
            <a:r>
              <a:rPr lang="en-US" sz="2400" spc="110" dirty="0">
                <a:solidFill>
                  <a:prstClr val="white">
                    <a:tint val="75000"/>
                  </a:prstClr>
                </a:solidFill>
                <a:effectLst>
                  <a:outerShdw blurRad="38100" dist="38100" dir="2700000" algn="tl">
                    <a:srgbClr val="000000">
                      <a:alpha val="43137"/>
                    </a:srgbClr>
                  </a:outerShdw>
                </a:effectLst>
              </a:rPr>
              <a:t> representation of the water conveyance landforms on Earth’s surface.</a:t>
            </a:r>
          </a:p>
          <a:p>
            <a:pPr marL="1556258" lvl="3" indent="-349250">
              <a:spcBef>
                <a:spcPts val="1800"/>
              </a:spcBef>
              <a:spcAft>
                <a:spcPts val="1800"/>
              </a:spcAft>
              <a:buClr>
                <a:srgbClr val="78BE21"/>
              </a:buClr>
              <a:buSzPct val="100000"/>
              <a:buFont typeface="Wingdings" pitchFamily="2" charset="2"/>
              <a:buChar char="§"/>
            </a:pPr>
            <a:r>
              <a:rPr lang="en-US" sz="2400" spc="110" dirty="0">
                <a:solidFill>
                  <a:prstClr val="white">
                    <a:tint val="75000"/>
                  </a:prstClr>
                </a:solidFill>
                <a:effectLst>
                  <a:outerShdw blurRad="38100" dist="38100" dir="2700000" algn="tl">
                    <a:srgbClr val="000000">
                      <a:alpha val="43137"/>
                    </a:srgbClr>
                  </a:outerShdw>
                </a:effectLst>
              </a:rPr>
              <a:t>LiDAR-derived DEMs require some amount of </a:t>
            </a:r>
            <a:r>
              <a:rPr lang="en-US" sz="2400" b="1" spc="110" dirty="0">
                <a:solidFill>
                  <a:srgbClr val="78BE21"/>
                </a:solidFill>
                <a:effectLst>
                  <a:outerShdw blurRad="38100" dist="38100" dir="2700000" algn="tl">
                    <a:srgbClr val="000000">
                      <a:alpha val="43137"/>
                    </a:srgbClr>
                  </a:outerShdw>
                </a:effectLst>
              </a:rPr>
              <a:t>hydro-modification</a:t>
            </a:r>
            <a:r>
              <a:rPr lang="en-US" sz="2400" spc="110" dirty="0">
                <a:solidFill>
                  <a:prstClr val="white">
                    <a:tint val="75000"/>
                  </a:prstClr>
                </a:solidFill>
                <a:effectLst>
                  <a:outerShdw blurRad="38100" dist="38100" dir="2700000" algn="tl">
                    <a:srgbClr val="000000">
                      <a:alpha val="43137"/>
                    </a:srgbClr>
                  </a:outerShdw>
                </a:effectLst>
              </a:rPr>
              <a:t> for most hydro-terrain analysis and hydrologic modeling.  </a:t>
            </a:r>
          </a:p>
        </p:txBody>
      </p:sp>
      <p:sp>
        <p:nvSpPr>
          <p:cNvPr id="6" name="Rectangle 5">
            <a:extLst>
              <a:ext uri="{FF2B5EF4-FFF2-40B4-BE49-F238E27FC236}">
                <a16:creationId xmlns="" xmlns:a16="http://schemas.microsoft.com/office/drawing/2014/main" id="{0BD90CCF-6DFA-439D-BCC9-CD5BC6BC1940}"/>
              </a:ext>
            </a:extLst>
          </p:cNvPr>
          <p:cNvSpPr/>
          <p:nvPr/>
        </p:nvSpPr>
        <p:spPr>
          <a:xfrm>
            <a:off x="5427785" y="1364574"/>
            <a:ext cx="6096000" cy="5539978"/>
          </a:xfrm>
          <a:prstGeom prst="rect">
            <a:avLst/>
          </a:prstGeom>
        </p:spPr>
        <p:txBody>
          <a:bodyPr>
            <a:spAutoFit/>
          </a:bodyPr>
          <a:lstStyle/>
          <a:p>
            <a:pPr marL="1556258" lvl="3" indent="-349250">
              <a:spcBef>
                <a:spcPts val="1800"/>
              </a:spcBef>
              <a:spcAft>
                <a:spcPts val="1800"/>
              </a:spcAft>
              <a:buClr>
                <a:srgbClr val="78BE21"/>
              </a:buClr>
              <a:buSzPct val="100000"/>
              <a:buFont typeface="Wingdings" pitchFamily="2" charset="2"/>
              <a:buChar char="§"/>
            </a:pPr>
            <a:r>
              <a:rPr lang="en-US" sz="2400" spc="110" dirty="0">
                <a:solidFill>
                  <a:prstClr val="white">
                    <a:tint val="75000"/>
                  </a:prstClr>
                </a:solidFill>
                <a:effectLst>
                  <a:outerShdw blurRad="38100" dist="38100" dir="2700000" algn="tl">
                    <a:srgbClr val="000000">
                      <a:alpha val="43137"/>
                    </a:srgbClr>
                  </a:outerShdw>
                </a:effectLst>
              </a:rPr>
              <a:t>Evaluation of DEM hydro-modification is based on how well the hDEM </a:t>
            </a:r>
            <a:r>
              <a:rPr lang="en-US" sz="2400" b="1" spc="110" dirty="0">
                <a:solidFill>
                  <a:srgbClr val="78BE21"/>
                </a:solidFill>
                <a:effectLst>
                  <a:outerShdw blurRad="38100" dist="38100" dir="2700000" algn="tl">
                    <a:srgbClr val="000000">
                      <a:alpha val="43137"/>
                    </a:srgbClr>
                  </a:outerShdw>
                </a:effectLst>
              </a:rPr>
              <a:t>replicates</a:t>
            </a:r>
            <a:r>
              <a:rPr lang="en-US" sz="2400" spc="110" dirty="0">
                <a:solidFill>
                  <a:prstClr val="white">
                    <a:tint val="75000"/>
                  </a:prstClr>
                </a:solidFill>
                <a:effectLst>
                  <a:outerShdw blurRad="38100" dist="38100" dir="2700000" algn="tl">
                    <a:srgbClr val="000000">
                      <a:alpha val="43137"/>
                    </a:srgbClr>
                  </a:outerShdw>
                </a:effectLst>
              </a:rPr>
              <a:t> the water conveyance </a:t>
            </a:r>
            <a:r>
              <a:rPr lang="en-US" sz="2400" b="1" spc="110" dirty="0">
                <a:solidFill>
                  <a:srgbClr val="78BE21"/>
                </a:solidFill>
                <a:effectLst>
                  <a:outerShdw blurRad="38100" dist="38100" dir="2700000" algn="tl">
                    <a:srgbClr val="000000">
                      <a:alpha val="43137"/>
                    </a:srgbClr>
                  </a:outerShdw>
                </a:effectLst>
              </a:rPr>
              <a:t>landforms</a:t>
            </a:r>
            <a:r>
              <a:rPr lang="en-US" sz="2400" spc="110" dirty="0">
                <a:solidFill>
                  <a:prstClr val="white">
                    <a:tint val="75000"/>
                  </a:prstClr>
                </a:solidFill>
                <a:effectLst>
                  <a:outerShdw blurRad="38100" dist="38100" dir="2700000" algn="tl">
                    <a:srgbClr val="000000">
                      <a:alpha val="43137"/>
                    </a:srgbClr>
                  </a:outerShdw>
                </a:effectLst>
              </a:rPr>
              <a:t> on  Earth’s surface</a:t>
            </a:r>
          </a:p>
          <a:p>
            <a:pPr marL="1556258" lvl="3" indent="-349250">
              <a:spcBef>
                <a:spcPts val="1800"/>
              </a:spcBef>
              <a:spcAft>
                <a:spcPts val="1800"/>
              </a:spcAft>
              <a:buClr>
                <a:srgbClr val="78BE21"/>
              </a:buClr>
              <a:buSzPct val="100000"/>
              <a:buFont typeface="Wingdings" pitchFamily="2" charset="2"/>
              <a:buChar char="§"/>
            </a:pPr>
            <a:r>
              <a:rPr lang="en-US" sz="2400" spc="110" dirty="0">
                <a:solidFill>
                  <a:prstClr val="white">
                    <a:tint val="75000"/>
                  </a:prstClr>
                </a:solidFill>
                <a:effectLst>
                  <a:outerShdw blurRad="38100" dist="38100" dir="2700000" algn="tl">
                    <a:srgbClr val="000000">
                      <a:alpha val="43137"/>
                    </a:srgbClr>
                  </a:outerShdw>
                </a:effectLst>
              </a:rPr>
              <a:t>Accurate and detailed DEM hydro-modification can produce </a:t>
            </a:r>
            <a:r>
              <a:rPr lang="en-US" sz="2400" b="1" spc="110" dirty="0">
                <a:solidFill>
                  <a:srgbClr val="78BE21"/>
                </a:solidFill>
                <a:effectLst>
                  <a:outerShdw blurRad="38100" dist="38100" dir="2700000" algn="tl">
                    <a:srgbClr val="000000">
                      <a:alpha val="43137"/>
                    </a:srgbClr>
                  </a:outerShdw>
                </a:effectLst>
              </a:rPr>
              <a:t>authoritative watercourses</a:t>
            </a:r>
            <a:r>
              <a:rPr lang="en-US" sz="2400" spc="110" dirty="0">
                <a:solidFill>
                  <a:prstClr val="white">
                    <a:tint val="75000"/>
                  </a:prstClr>
                </a:solidFill>
                <a:effectLst>
                  <a:outerShdw blurRad="38100" dist="38100" dir="2700000" algn="tl">
                    <a:srgbClr val="000000">
                      <a:alpha val="43137"/>
                    </a:srgbClr>
                  </a:outerShdw>
                </a:effectLst>
              </a:rPr>
              <a:t>.</a:t>
            </a:r>
          </a:p>
          <a:p>
            <a:pPr marL="1556258" lvl="3" indent="-349250">
              <a:spcBef>
                <a:spcPts val="1800"/>
              </a:spcBef>
              <a:spcAft>
                <a:spcPts val="1800"/>
              </a:spcAft>
              <a:buClr>
                <a:srgbClr val="78BE21"/>
              </a:buClr>
              <a:buSzPct val="100000"/>
              <a:buFont typeface="Wingdings" pitchFamily="2" charset="2"/>
              <a:buChar char="§"/>
            </a:pPr>
            <a:endParaRPr lang="en-US" sz="2400" spc="110" dirty="0">
              <a:solidFill>
                <a:prstClr val="white">
                  <a:tint val="75000"/>
                </a:prstClr>
              </a:solidFill>
              <a:effectLst>
                <a:outerShdw blurRad="38100" dist="38100" dir="2700000" algn="tl">
                  <a:srgbClr val="000000">
                    <a:alpha val="43137"/>
                  </a:srgbClr>
                </a:outerShdw>
              </a:effectLst>
            </a:endParaRPr>
          </a:p>
          <a:p>
            <a:pPr marL="1556258" lvl="3" indent="-349250">
              <a:spcBef>
                <a:spcPts val="1800"/>
              </a:spcBef>
              <a:spcAft>
                <a:spcPts val="1800"/>
              </a:spcAft>
              <a:buClr>
                <a:srgbClr val="78BE21"/>
              </a:buClr>
              <a:buSzPct val="100000"/>
              <a:buFont typeface="Wingdings" pitchFamily="2" charset="2"/>
              <a:buChar char="§"/>
            </a:pPr>
            <a:endParaRPr lang="en-US" sz="2400" spc="110" dirty="0">
              <a:solidFill>
                <a:prstClr val="white">
                  <a:tint val="75000"/>
                </a:prst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1989119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7" name="Date Placeholder 6"/>
          <p:cNvSpPr>
            <a:spLocks noGrp="1"/>
          </p:cNvSpPr>
          <p:nvPr>
            <p:ph type="dt" sz="half" idx="10"/>
          </p:nvPr>
        </p:nvSpPr>
        <p:spPr/>
        <p:txBody>
          <a:bodyPr/>
          <a:lstStyle/>
          <a:p>
            <a:pPr>
              <a:defRPr/>
            </a:pPr>
            <a:r>
              <a:rPr lang="en-US" dirty="0">
                <a:solidFill>
                  <a:srgbClr val="000000"/>
                </a:solidFill>
              </a:rPr>
              <a:t>12/6/2017</a:t>
            </a:r>
          </a:p>
        </p:txBody>
      </p:sp>
      <p:sp>
        <p:nvSpPr>
          <p:cNvPr id="10" name="Footer Placeholder 9"/>
          <p:cNvSpPr>
            <a:spLocks noGrp="1"/>
          </p:cNvSpPr>
          <p:nvPr>
            <p:ph type="ftr" sz="quarter" idx="3"/>
          </p:nvPr>
        </p:nvSpPr>
        <p:spPr/>
        <p:txBody>
          <a:bodyPr/>
          <a:lstStyle/>
          <a:p>
            <a:pPr>
              <a:defRPr/>
            </a:pPr>
            <a:r>
              <a:rPr lang="en-US" dirty="0">
                <a:solidFill>
                  <a:srgbClr val="000000"/>
                </a:solidFill>
              </a:rPr>
              <a:t>MN.IT Services @ DNR | MN DNR Geospatial Water Resources Team</a:t>
            </a:r>
          </a:p>
        </p:txBody>
      </p:sp>
      <p:sp>
        <p:nvSpPr>
          <p:cNvPr id="11" name="Slide Number Placeholder 10"/>
          <p:cNvSpPr>
            <a:spLocks noGrp="1"/>
          </p:cNvSpPr>
          <p:nvPr>
            <p:ph type="sldNum" sz="quarter" idx="12"/>
          </p:nvPr>
        </p:nvSpPr>
        <p:spPr/>
        <p:txBody>
          <a:bodyPr/>
          <a:lstStyle/>
          <a:p>
            <a:pPr>
              <a:defRPr/>
            </a:pPr>
            <a:fld id="{48F63A3B-78C7-47BE-AE5E-E10140E04643}" type="slidenum">
              <a:rPr lang="en-US" smtClean="0">
                <a:solidFill>
                  <a:srgbClr val="000000"/>
                </a:solidFill>
              </a:rPr>
              <a:pPr>
                <a:defRPr/>
              </a:pPr>
              <a:t>85</a:t>
            </a:fld>
            <a:endParaRPr lang="en-US" dirty="0">
              <a:solidFill>
                <a:srgbClr val="000000"/>
              </a:solidFill>
            </a:endParaRPr>
          </a:p>
        </p:txBody>
      </p:sp>
      <p:sp>
        <p:nvSpPr>
          <p:cNvPr id="8" name="Content Placeholder 2"/>
          <p:cNvSpPr txBox="1">
            <a:spLocks/>
          </p:cNvSpPr>
          <p:nvPr/>
        </p:nvSpPr>
        <p:spPr>
          <a:xfrm>
            <a:off x="6181725" y="4781532"/>
            <a:ext cx="6010276" cy="606679"/>
          </a:xfrm>
          <a:prstGeom prst="rect">
            <a:avLst/>
          </a:prstGeom>
        </p:spPr>
        <p:txBody>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Clr>
                <a:srgbClr val="003865"/>
              </a:buClr>
              <a:buFont typeface="Arial" panose="020B0604020202020204" pitchFamily="34" charset="0"/>
              <a:buNone/>
              <a:defRPr/>
            </a:pPr>
            <a:r>
              <a:rPr lang="en-US" sz="3600" dirty="0">
                <a:solidFill>
                  <a:srgbClr val="003865"/>
                </a:solidFill>
                <a:effectLst>
                  <a:outerShdw blurRad="38100" dist="38100" dir="2700000" algn="tl">
                    <a:srgbClr val="000000">
                      <a:alpha val="43137"/>
                    </a:srgbClr>
                  </a:outerShdw>
                </a:effectLst>
                <a:latin typeface="Arial Narrow" panose="020B0606020202030204" pitchFamily="34" charset="0"/>
              </a:rPr>
              <a:t>Water Conveyance Landforms…</a:t>
            </a:r>
          </a:p>
        </p:txBody>
      </p:sp>
    </p:spTree>
    <p:extLst>
      <p:ext uri="{BB962C8B-B14F-4D97-AF65-F5344CB8AC3E}">
        <p14:creationId xmlns:p14="http://schemas.microsoft.com/office/powerpoint/2010/main" val="305267106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OneDrive\onedrive_DNR\LiDAR\lidar_HYDROGRAPHY\ldr_hydro_BUFFERS\buffer_DITCH_PICS\Robb_EWR\DSC000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2" y="888354"/>
            <a:ext cx="3475634" cy="2606725"/>
          </a:xfrm>
          <a:prstGeom prst="rect">
            <a:avLst/>
          </a:prstGeom>
          <a:noFill/>
          <a:ln>
            <a:solidFill>
              <a:srgbClr val="FFFF99"/>
            </a:solidFill>
          </a:ln>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828802" y="25380"/>
            <a:ext cx="8441126" cy="575095"/>
          </a:xfrm>
          <a:prstGeom prst="rect">
            <a:avLst/>
          </a:prstGeom>
        </p:spPr>
        <p:txBody>
          <a:bodyPr vert="horz" anchor="b">
            <a:normAutofit fontScale="97500"/>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p>
            <a:pPr algn="ctr">
              <a:spcBef>
                <a:spcPct val="0"/>
              </a:spcBef>
              <a:defRPr/>
            </a:pPr>
            <a:r>
              <a:rPr lang="en-US" sz="3200" b="1" cap="all" spc="-150" dirty="0">
                <a:ln/>
                <a:solidFill>
                  <a:srgbClr val="0099CC"/>
                </a:solidFill>
                <a:effectLst>
                  <a:outerShdw blurRad="38100" dist="38100" dir="2700000" algn="tl">
                    <a:srgbClr val="000000">
                      <a:alpha val="43137"/>
                    </a:srgbClr>
                  </a:outerShdw>
                  <a:reflection blurRad="12700" stA="50000" endPos="50000" dir="5400000" sy="-100000" rotWithShape="0"/>
                </a:effectLst>
              </a:rPr>
              <a:t>Landscape Hydrology </a:t>
            </a:r>
            <a:r>
              <a:rPr lang="en-US" sz="3200" b="1" cap="all" spc="-150" dirty="0">
                <a:ln/>
                <a:solidFill>
                  <a:srgbClr val="FFFF66"/>
                </a:solidFill>
                <a:effectLst>
                  <a:outerShdw blurRad="38100" dist="38100" dir="2700000" algn="tl">
                    <a:srgbClr val="000000">
                      <a:alpha val="43137"/>
                    </a:srgbClr>
                  </a:outerShdw>
                  <a:reflection blurRad="12700" stA="50000" endPos="50000" dir="5400000" sy="-100000" rotWithShape="0"/>
                </a:effectLst>
              </a:rPr>
              <a:t>– It’s in the Channels</a:t>
            </a:r>
          </a:p>
        </p:txBody>
      </p:sp>
      <p:sp>
        <p:nvSpPr>
          <p:cNvPr id="4" name="Subtitle 2"/>
          <p:cNvSpPr txBox="1">
            <a:spLocks/>
          </p:cNvSpPr>
          <p:nvPr/>
        </p:nvSpPr>
        <p:spPr>
          <a:xfrm>
            <a:off x="1828802" y="494352"/>
            <a:ext cx="1219198" cy="500124"/>
          </a:xfrm>
          <a:prstGeom prst="rect">
            <a:avLst/>
          </a:prstGeom>
        </p:spPr>
        <p:txBody>
          <a:bodyPr vert="horz" anchor="t">
            <a:noAutofit/>
          </a:bodyPr>
          <a:lstStyle>
            <a:lvl1pPr marL="374904" indent="-342900" algn="l" rtl="0" eaLnBrk="1" latinLnBrk="0" hangingPunct="1">
              <a:spcBef>
                <a:spcPts val="700"/>
              </a:spcBef>
              <a:buSzPct val="95000"/>
              <a:buFont typeface="Wingdings"/>
              <a:buNone/>
              <a:defRPr kumimoji="0" sz="2000" kern="1200">
                <a:solidFill>
                  <a:schemeClr val="tx2"/>
                </a:solidFill>
                <a:latin typeface="+mn-lt"/>
                <a:ea typeface="+mn-ea"/>
                <a:cs typeface="+mn-cs"/>
              </a:defRPr>
            </a:lvl1pPr>
            <a:lvl2pPr marL="740664" indent="-285750" algn="l" rtl="0" eaLnBrk="1" latinLnBrk="0" hangingPunct="1">
              <a:spcBef>
                <a:spcPct val="20000"/>
              </a:spcBef>
              <a:buClr>
                <a:schemeClr val="accent2"/>
              </a:buClr>
              <a:buSzPct val="90000"/>
              <a:buFont typeface="Wingdings"/>
              <a:buNone/>
              <a:defRPr kumimoji="0" sz="1800" kern="1200">
                <a:solidFill>
                  <a:schemeClr val="tx1">
                    <a:tint val="75000"/>
                  </a:schemeClr>
                </a:solidFill>
                <a:latin typeface="+mn-lt"/>
                <a:ea typeface="+mn-ea"/>
                <a:cs typeface="+mn-cs"/>
              </a:defRPr>
            </a:lvl2pPr>
            <a:lvl3pPr marL="996696" indent="-228600" algn="l" rtl="0" eaLnBrk="1" latinLnBrk="0" hangingPunct="1">
              <a:spcBef>
                <a:spcPct val="20000"/>
              </a:spcBef>
              <a:buClr>
                <a:schemeClr val="accent2"/>
              </a:buClr>
              <a:buFont typeface="Wingdings 2"/>
              <a:buNone/>
              <a:defRPr kumimoji="0" sz="1600" kern="1200">
                <a:solidFill>
                  <a:schemeClr val="tx1">
                    <a:tint val="75000"/>
                  </a:schemeClr>
                </a:solidFill>
                <a:latin typeface="+mn-lt"/>
                <a:ea typeface="+mn-ea"/>
                <a:cs typeface="+mn-cs"/>
              </a:defRPr>
            </a:lvl3pPr>
            <a:lvl4pPr marL="1261872" indent="-228600" algn="l" rtl="0" eaLnBrk="1" latinLnBrk="0" hangingPunct="1">
              <a:spcBef>
                <a:spcPct val="20000"/>
              </a:spcBef>
              <a:buClr>
                <a:schemeClr val="accent3"/>
              </a:buClr>
              <a:buFont typeface="Wingdings 3"/>
              <a:buNone/>
              <a:defRPr kumimoji="0" sz="1400" kern="1200">
                <a:solidFill>
                  <a:schemeClr val="tx1">
                    <a:tint val="75000"/>
                  </a:schemeClr>
                </a:solidFill>
                <a:latin typeface="+mn-lt"/>
                <a:ea typeface="+mn-ea"/>
                <a:cs typeface="+mn-cs"/>
              </a:defRPr>
            </a:lvl4pPr>
            <a:lvl5pPr marL="1481328" indent="-210312" algn="l" rtl="0" eaLnBrk="1" latinLnBrk="0" hangingPunct="1">
              <a:spcBef>
                <a:spcPct val="20000"/>
              </a:spcBef>
              <a:buClr>
                <a:schemeClr val="accent3"/>
              </a:buClr>
              <a:buFont typeface="Wingdings 2"/>
              <a:buNone/>
              <a:defRPr kumimoji="0" sz="1400" kern="1200">
                <a:solidFill>
                  <a:schemeClr val="tx1">
                    <a:tint val="75000"/>
                  </a:schemeClr>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284163" lvl="2" indent="-282575" defTabSz="685800">
              <a:spcBef>
                <a:spcPts val="600"/>
              </a:spcBef>
              <a:spcAft>
                <a:spcPts val="600"/>
              </a:spcAft>
              <a:buClr>
                <a:srgbClr val="FFFF99"/>
              </a:buClr>
              <a:buFont typeface="Wingdings" pitchFamily="2" charset="2"/>
              <a:buChar char="§"/>
            </a:pPr>
            <a:r>
              <a:rPr lang="en-US" sz="2400" spc="110" dirty="0">
                <a:solidFill>
                  <a:prstClr val="white">
                    <a:tint val="75000"/>
                  </a:prstClr>
                </a:solidFill>
              </a:rPr>
              <a:t>Flow </a:t>
            </a:r>
          </a:p>
        </p:txBody>
      </p:sp>
      <p:sp>
        <p:nvSpPr>
          <p:cNvPr id="5" name="Subtitle 2"/>
          <p:cNvSpPr txBox="1">
            <a:spLocks/>
          </p:cNvSpPr>
          <p:nvPr/>
        </p:nvSpPr>
        <p:spPr>
          <a:xfrm>
            <a:off x="4083158" y="3515737"/>
            <a:ext cx="4225332" cy="500124"/>
          </a:xfrm>
          <a:prstGeom prst="rect">
            <a:avLst/>
          </a:prstGeom>
        </p:spPr>
        <p:txBody>
          <a:bodyPr vert="horz" anchor="t">
            <a:noAutofit/>
          </a:bodyPr>
          <a:lstStyle>
            <a:lvl1pPr marL="374904" indent="-342900" algn="l" rtl="0" eaLnBrk="1" latinLnBrk="0" hangingPunct="1">
              <a:spcBef>
                <a:spcPts val="700"/>
              </a:spcBef>
              <a:buSzPct val="95000"/>
              <a:buFont typeface="Wingdings"/>
              <a:buNone/>
              <a:defRPr kumimoji="0" sz="2000" kern="1200">
                <a:solidFill>
                  <a:schemeClr val="tx2"/>
                </a:solidFill>
                <a:latin typeface="+mn-lt"/>
                <a:ea typeface="+mn-ea"/>
                <a:cs typeface="+mn-cs"/>
              </a:defRPr>
            </a:lvl1pPr>
            <a:lvl2pPr marL="740664" indent="-285750" algn="l" rtl="0" eaLnBrk="1" latinLnBrk="0" hangingPunct="1">
              <a:spcBef>
                <a:spcPct val="20000"/>
              </a:spcBef>
              <a:buClr>
                <a:schemeClr val="accent2"/>
              </a:buClr>
              <a:buSzPct val="90000"/>
              <a:buFont typeface="Wingdings"/>
              <a:buNone/>
              <a:defRPr kumimoji="0" sz="1800" kern="1200">
                <a:solidFill>
                  <a:schemeClr val="tx1">
                    <a:tint val="75000"/>
                  </a:schemeClr>
                </a:solidFill>
                <a:latin typeface="+mn-lt"/>
                <a:ea typeface="+mn-ea"/>
                <a:cs typeface="+mn-cs"/>
              </a:defRPr>
            </a:lvl2pPr>
            <a:lvl3pPr marL="996696" indent="-228600" algn="l" rtl="0" eaLnBrk="1" latinLnBrk="0" hangingPunct="1">
              <a:spcBef>
                <a:spcPct val="20000"/>
              </a:spcBef>
              <a:buClr>
                <a:schemeClr val="accent2"/>
              </a:buClr>
              <a:buFont typeface="Wingdings 2"/>
              <a:buNone/>
              <a:defRPr kumimoji="0" sz="1600" kern="1200">
                <a:solidFill>
                  <a:schemeClr val="tx1">
                    <a:tint val="75000"/>
                  </a:schemeClr>
                </a:solidFill>
                <a:latin typeface="+mn-lt"/>
                <a:ea typeface="+mn-ea"/>
                <a:cs typeface="+mn-cs"/>
              </a:defRPr>
            </a:lvl3pPr>
            <a:lvl4pPr marL="1261872" indent="-228600" algn="l" rtl="0" eaLnBrk="1" latinLnBrk="0" hangingPunct="1">
              <a:spcBef>
                <a:spcPct val="20000"/>
              </a:spcBef>
              <a:buClr>
                <a:schemeClr val="accent3"/>
              </a:buClr>
              <a:buFont typeface="Wingdings 3"/>
              <a:buNone/>
              <a:defRPr kumimoji="0" sz="1400" kern="1200">
                <a:solidFill>
                  <a:schemeClr val="tx1">
                    <a:tint val="75000"/>
                  </a:schemeClr>
                </a:solidFill>
                <a:latin typeface="+mn-lt"/>
                <a:ea typeface="+mn-ea"/>
                <a:cs typeface="+mn-cs"/>
              </a:defRPr>
            </a:lvl4pPr>
            <a:lvl5pPr marL="1481328" indent="-210312" algn="l" rtl="0" eaLnBrk="1" latinLnBrk="0" hangingPunct="1">
              <a:spcBef>
                <a:spcPct val="20000"/>
              </a:spcBef>
              <a:buClr>
                <a:schemeClr val="accent3"/>
              </a:buClr>
              <a:buFont typeface="Wingdings 2"/>
              <a:buNone/>
              <a:defRPr kumimoji="0" sz="1400" kern="1200">
                <a:solidFill>
                  <a:schemeClr val="tx1">
                    <a:tint val="75000"/>
                  </a:schemeClr>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284163" lvl="2" indent="-282575" defTabSz="685800">
              <a:spcBef>
                <a:spcPts val="600"/>
              </a:spcBef>
              <a:spcAft>
                <a:spcPts val="600"/>
              </a:spcAft>
              <a:buClr>
                <a:srgbClr val="FFFF99"/>
              </a:buClr>
              <a:buFont typeface="Wingdings" pitchFamily="2" charset="2"/>
              <a:buChar char="§"/>
            </a:pPr>
            <a:r>
              <a:rPr lang="en-US" sz="2400" spc="110" dirty="0">
                <a:solidFill>
                  <a:prstClr val="white">
                    <a:tint val="75000"/>
                  </a:prstClr>
                </a:solidFill>
              </a:rPr>
              <a:t>No Flow (event/seasonal)</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2705" y="4057179"/>
            <a:ext cx="3761224" cy="2507483"/>
          </a:xfrm>
          <a:prstGeom prst="rect">
            <a:avLst/>
          </a:prstGeom>
          <a:ln>
            <a:solidFill>
              <a:srgbClr val="66CCFF"/>
            </a:solidFill>
          </a:ln>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143" b="-3111"/>
          <a:stretch/>
        </p:blipFill>
        <p:spPr>
          <a:xfrm>
            <a:off x="6158459" y="1139188"/>
            <a:ext cx="3797215" cy="2057400"/>
          </a:xfrm>
          <a:prstGeom prst="rect">
            <a:avLst/>
          </a:prstGeom>
          <a:ln>
            <a:solidFill>
              <a:srgbClr val="66CCFF"/>
            </a:solidFill>
          </a:ln>
        </p:spPr>
      </p:pic>
      <p:sp>
        <p:nvSpPr>
          <p:cNvPr id="9" name="Subtitle 2"/>
          <p:cNvSpPr txBox="1">
            <a:spLocks/>
          </p:cNvSpPr>
          <p:nvPr/>
        </p:nvSpPr>
        <p:spPr>
          <a:xfrm>
            <a:off x="6049365" y="741484"/>
            <a:ext cx="2514600" cy="500124"/>
          </a:xfrm>
          <a:prstGeom prst="rect">
            <a:avLst/>
          </a:prstGeom>
        </p:spPr>
        <p:txBody>
          <a:bodyPr vert="horz" anchor="t">
            <a:noAutofit/>
          </a:bodyPr>
          <a:lstStyle>
            <a:lvl1pPr marL="374904" indent="-342900" algn="l" rtl="0" eaLnBrk="1" latinLnBrk="0" hangingPunct="1">
              <a:spcBef>
                <a:spcPts val="700"/>
              </a:spcBef>
              <a:buSzPct val="95000"/>
              <a:buFont typeface="Wingdings"/>
              <a:buNone/>
              <a:defRPr kumimoji="0" sz="2000" kern="1200">
                <a:solidFill>
                  <a:schemeClr val="tx2"/>
                </a:solidFill>
                <a:latin typeface="+mn-lt"/>
                <a:ea typeface="+mn-ea"/>
                <a:cs typeface="+mn-cs"/>
              </a:defRPr>
            </a:lvl1pPr>
            <a:lvl2pPr marL="740664" indent="-285750" algn="l" rtl="0" eaLnBrk="1" latinLnBrk="0" hangingPunct="1">
              <a:spcBef>
                <a:spcPct val="20000"/>
              </a:spcBef>
              <a:buClr>
                <a:schemeClr val="accent2"/>
              </a:buClr>
              <a:buSzPct val="90000"/>
              <a:buFont typeface="Wingdings"/>
              <a:buNone/>
              <a:defRPr kumimoji="0" sz="1800" kern="1200">
                <a:solidFill>
                  <a:schemeClr val="tx1">
                    <a:tint val="75000"/>
                  </a:schemeClr>
                </a:solidFill>
                <a:latin typeface="+mn-lt"/>
                <a:ea typeface="+mn-ea"/>
                <a:cs typeface="+mn-cs"/>
              </a:defRPr>
            </a:lvl2pPr>
            <a:lvl3pPr marL="996696" indent="-228600" algn="l" rtl="0" eaLnBrk="1" latinLnBrk="0" hangingPunct="1">
              <a:spcBef>
                <a:spcPct val="20000"/>
              </a:spcBef>
              <a:buClr>
                <a:schemeClr val="accent2"/>
              </a:buClr>
              <a:buFont typeface="Wingdings 2"/>
              <a:buNone/>
              <a:defRPr kumimoji="0" sz="1600" kern="1200">
                <a:solidFill>
                  <a:schemeClr val="tx1">
                    <a:tint val="75000"/>
                  </a:schemeClr>
                </a:solidFill>
                <a:latin typeface="+mn-lt"/>
                <a:ea typeface="+mn-ea"/>
                <a:cs typeface="+mn-cs"/>
              </a:defRPr>
            </a:lvl3pPr>
            <a:lvl4pPr marL="1261872" indent="-228600" algn="l" rtl="0" eaLnBrk="1" latinLnBrk="0" hangingPunct="1">
              <a:spcBef>
                <a:spcPct val="20000"/>
              </a:spcBef>
              <a:buClr>
                <a:schemeClr val="accent3"/>
              </a:buClr>
              <a:buFont typeface="Wingdings 3"/>
              <a:buNone/>
              <a:defRPr kumimoji="0" sz="1400" kern="1200">
                <a:solidFill>
                  <a:schemeClr val="tx1">
                    <a:tint val="75000"/>
                  </a:schemeClr>
                </a:solidFill>
                <a:latin typeface="+mn-lt"/>
                <a:ea typeface="+mn-ea"/>
                <a:cs typeface="+mn-cs"/>
              </a:defRPr>
            </a:lvl4pPr>
            <a:lvl5pPr marL="1481328" indent="-210312" algn="l" rtl="0" eaLnBrk="1" latinLnBrk="0" hangingPunct="1">
              <a:spcBef>
                <a:spcPct val="20000"/>
              </a:spcBef>
              <a:buClr>
                <a:schemeClr val="accent3"/>
              </a:buClr>
              <a:buFont typeface="Wingdings 2"/>
              <a:buNone/>
              <a:defRPr kumimoji="0" sz="1400" kern="1200">
                <a:solidFill>
                  <a:schemeClr val="tx1">
                    <a:tint val="75000"/>
                  </a:schemeClr>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284163" lvl="2" indent="-282575" defTabSz="685800">
              <a:spcBef>
                <a:spcPts val="600"/>
              </a:spcBef>
              <a:spcAft>
                <a:spcPts val="600"/>
              </a:spcAft>
              <a:buClr>
                <a:srgbClr val="FFFF99"/>
              </a:buClr>
              <a:buFont typeface="Wingdings" pitchFamily="2" charset="2"/>
              <a:buChar char="§"/>
            </a:pPr>
            <a:r>
              <a:rPr lang="en-US" sz="2400" spc="110" dirty="0">
                <a:solidFill>
                  <a:prstClr val="white">
                    <a:tint val="75000"/>
                  </a:prstClr>
                </a:solidFill>
              </a:rPr>
              <a:t>Some Flow </a:t>
            </a:r>
          </a:p>
        </p:txBody>
      </p:sp>
      <p:pic>
        <p:nvPicPr>
          <p:cNvPr id="11" name="Picture 4" descr="Ditch_12-May_2005-0010"/>
          <p:cNvPicPr>
            <a:picLocks noChangeAspect="1" noChangeArrowheads="1"/>
          </p:cNvPicPr>
          <p:nvPr/>
        </p:nvPicPr>
        <p:blipFill>
          <a:blip r:embed="rId6" cstate="screen"/>
          <a:srcRect/>
          <a:stretch>
            <a:fillRect/>
          </a:stretch>
        </p:blipFill>
        <p:spPr bwMode="auto">
          <a:xfrm>
            <a:off x="6810446" y="4082949"/>
            <a:ext cx="3788383" cy="2507483"/>
          </a:xfrm>
          <a:prstGeom prst="rect">
            <a:avLst/>
          </a:prstGeom>
          <a:noFill/>
          <a:ln w="9525">
            <a:solidFill>
              <a:srgbClr val="FFFF99"/>
            </a:solidFill>
            <a:miter lim="800000"/>
            <a:headEnd/>
            <a:tailEnd/>
          </a:ln>
        </p:spPr>
      </p:pic>
      <p:pic>
        <p:nvPicPr>
          <p:cNvPr id="10" name="Picture 9" descr="An example of gully erosion. Photo courtesy USDA NRCS."/>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94480" y="3945678"/>
            <a:ext cx="3035417" cy="3292582"/>
          </a:xfrm>
          <a:prstGeom prst="rect">
            <a:avLst/>
          </a:prstGeom>
          <a:noFill/>
          <a:ln w="15875">
            <a:solidFill>
              <a:srgbClr val="4B731F"/>
            </a:solidFill>
          </a:ln>
          <a:scene3d>
            <a:camera prst="orthographicFront"/>
            <a:lightRig rig="threePt" dir="t"/>
          </a:scene3d>
          <a:sp3d prstMaterial="metal">
            <a:bevelB prst="angle"/>
          </a:sp3d>
        </p:spPr>
      </p:pic>
    </p:spTree>
    <p:extLst>
      <p:ext uri="{BB962C8B-B14F-4D97-AF65-F5344CB8AC3E}">
        <p14:creationId xmlns:p14="http://schemas.microsoft.com/office/powerpoint/2010/main" val="306363593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7458" name="Rectangle 2"/>
          <p:cNvSpPr>
            <a:spLocks noChangeArrowheads="1"/>
          </p:cNvSpPr>
          <p:nvPr/>
        </p:nvSpPr>
        <p:spPr bwMode="auto">
          <a:xfrm>
            <a:off x="1908048" y="1350751"/>
            <a:ext cx="8430768" cy="2754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4000" u="sng" spc="110" dirty="0">
                <a:solidFill>
                  <a:srgbClr val="66CCFF"/>
                </a:solidFill>
                <a:ea typeface="Calibri" pitchFamily="34" charset="0"/>
                <a:cs typeface="Times New Roman" pitchFamily="18" charset="0"/>
              </a:rPr>
              <a:t>DEM Hydro Modification</a:t>
            </a:r>
            <a:endParaRPr lang="en-US" spc="110" dirty="0">
              <a:solidFill>
                <a:srgbClr val="66CCFF"/>
              </a:solidFill>
            </a:endParaRPr>
          </a:p>
          <a:p>
            <a:pPr marL="914400" indent="-447675" eaLnBrk="0" fontAlgn="base" hangingPunct="0">
              <a:spcBef>
                <a:spcPts val="600"/>
              </a:spcBef>
              <a:spcAft>
                <a:spcPts val="600"/>
              </a:spcAft>
              <a:buClr>
                <a:srgbClr val="FFFF66"/>
              </a:buClr>
              <a:buSzPct val="65000"/>
              <a:buFont typeface="Wingdings" pitchFamily="2" charset="2"/>
              <a:buChar char="Ø"/>
            </a:pPr>
            <a:r>
              <a:rPr lang="en-US" sz="3600" spc="110" dirty="0">
                <a:solidFill>
                  <a:prstClr val="white"/>
                </a:solidFill>
                <a:effectLst>
                  <a:outerShdw blurRad="38100" dist="38100" dir="2700000" algn="tl">
                    <a:srgbClr val="000000">
                      <a:alpha val="43137"/>
                    </a:srgbClr>
                  </a:outerShdw>
                </a:effectLst>
                <a:ea typeface="Calibri" pitchFamily="34" charset="0"/>
                <a:cs typeface="Times New Roman" pitchFamily="18" charset="0"/>
              </a:rPr>
              <a:t>hDEM </a:t>
            </a:r>
            <a:r>
              <a:rPr lang="en-US" sz="3600" spc="110" dirty="0">
                <a:solidFill>
                  <a:srgbClr val="FFFF66"/>
                </a:solidFill>
                <a:effectLst>
                  <a:outerShdw blurRad="38100" dist="38100" dir="2700000" algn="tl">
                    <a:srgbClr val="000000">
                      <a:alpha val="43137"/>
                    </a:srgbClr>
                  </a:outerShdw>
                </a:effectLst>
                <a:ea typeface="Calibri" pitchFamily="34" charset="0"/>
                <a:cs typeface="Times New Roman" pitchFamily="18" charset="0"/>
              </a:rPr>
              <a:t>Level-1</a:t>
            </a:r>
            <a:r>
              <a:rPr lang="en-US" sz="3600" spc="110" dirty="0">
                <a:solidFill>
                  <a:prstClr val="white"/>
                </a:solidFill>
                <a:effectLst>
                  <a:outerShdw blurRad="38100" dist="38100" dir="2700000" algn="tl">
                    <a:srgbClr val="000000">
                      <a:alpha val="43137"/>
                    </a:srgbClr>
                  </a:outerShdw>
                </a:effectLst>
                <a:ea typeface="Calibri" pitchFamily="34" charset="0"/>
                <a:cs typeface="Times New Roman" pitchFamily="18" charset="0"/>
              </a:rPr>
              <a:t> Hydro-flattened</a:t>
            </a:r>
            <a:endParaRPr lang="en-US" sz="1600" spc="110" dirty="0">
              <a:solidFill>
                <a:prstClr val="white"/>
              </a:solidFill>
              <a:effectLst>
                <a:outerShdw blurRad="38100" dist="38100" dir="2700000" algn="tl">
                  <a:srgbClr val="000000">
                    <a:alpha val="43137"/>
                  </a:srgbClr>
                </a:outerShdw>
              </a:effectLst>
            </a:endParaRPr>
          </a:p>
          <a:p>
            <a:pPr marL="914400" indent="-447675" eaLnBrk="0" fontAlgn="base" hangingPunct="0">
              <a:spcBef>
                <a:spcPts val="600"/>
              </a:spcBef>
              <a:spcAft>
                <a:spcPts val="600"/>
              </a:spcAft>
              <a:buClr>
                <a:srgbClr val="FFFF66"/>
              </a:buClr>
              <a:buSzPct val="65000"/>
              <a:buFont typeface="Wingdings" pitchFamily="2" charset="2"/>
              <a:buChar char="Ø"/>
            </a:pPr>
            <a:r>
              <a:rPr lang="en-US" sz="3600" spc="110" dirty="0">
                <a:solidFill>
                  <a:prstClr val="white"/>
                </a:solidFill>
                <a:effectLst>
                  <a:outerShdw blurRad="38100" dist="38100" dir="2700000" algn="tl">
                    <a:srgbClr val="000000">
                      <a:alpha val="43137"/>
                    </a:srgbClr>
                  </a:outerShdw>
                </a:effectLst>
                <a:ea typeface="Calibri" pitchFamily="34" charset="0"/>
                <a:cs typeface="Times New Roman" pitchFamily="18" charset="0"/>
              </a:rPr>
              <a:t>hDEM </a:t>
            </a:r>
            <a:r>
              <a:rPr lang="en-US" sz="3600" spc="110" dirty="0">
                <a:solidFill>
                  <a:srgbClr val="FFFF66"/>
                </a:solidFill>
                <a:effectLst>
                  <a:outerShdw blurRad="38100" dist="38100" dir="2700000" algn="tl">
                    <a:srgbClr val="000000">
                      <a:alpha val="43137"/>
                    </a:srgbClr>
                  </a:outerShdw>
                </a:effectLst>
                <a:ea typeface="Calibri" pitchFamily="34" charset="0"/>
                <a:cs typeface="Times New Roman" pitchFamily="18" charset="0"/>
              </a:rPr>
              <a:t>Level-2</a:t>
            </a:r>
            <a:r>
              <a:rPr lang="en-US" sz="3600" spc="110" dirty="0">
                <a:solidFill>
                  <a:prstClr val="white"/>
                </a:solidFill>
                <a:effectLst>
                  <a:outerShdw blurRad="38100" dist="38100" dir="2700000" algn="tl">
                    <a:srgbClr val="000000">
                      <a:alpha val="43137"/>
                    </a:srgbClr>
                  </a:outerShdw>
                </a:effectLst>
                <a:ea typeface="Calibri" pitchFamily="34" charset="0"/>
                <a:cs typeface="Times New Roman" pitchFamily="18" charset="0"/>
              </a:rPr>
              <a:t> Hydro-enforced</a:t>
            </a:r>
            <a:endParaRPr lang="en-US" sz="1600" spc="110" dirty="0">
              <a:solidFill>
                <a:prstClr val="white"/>
              </a:solidFill>
              <a:effectLst>
                <a:outerShdw blurRad="38100" dist="38100" dir="2700000" algn="tl">
                  <a:srgbClr val="000000">
                    <a:alpha val="43137"/>
                  </a:srgbClr>
                </a:outerShdw>
              </a:effectLst>
            </a:endParaRPr>
          </a:p>
          <a:p>
            <a:pPr marL="914400" indent="-447675" eaLnBrk="0" fontAlgn="base" hangingPunct="0">
              <a:spcBef>
                <a:spcPts val="600"/>
              </a:spcBef>
              <a:spcAft>
                <a:spcPts val="600"/>
              </a:spcAft>
              <a:buClr>
                <a:srgbClr val="FFFF66"/>
              </a:buClr>
              <a:buSzPct val="65000"/>
              <a:buFont typeface="Wingdings" pitchFamily="2" charset="2"/>
              <a:buChar char="Ø"/>
            </a:pPr>
            <a:r>
              <a:rPr lang="en-US" sz="3600" spc="110" dirty="0">
                <a:solidFill>
                  <a:prstClr val="white"/>
                </a:solidFill>
                <a:effectLst>
                  <a:outerShdw blurRad="38100" dist="38100" dir="2700000" algn="tl">
                    <a:srgbClr val="000000">
                      <a:alpha val="43137"/>
                    </a:srgbClr>
                  </a:outerShdw>
                </a:effectLst>
                <a:ea typeface="Calibri" pitchFamily="34" charset="0"/>
                <a:cs typeface="Times New Roman" pitchFamily="18" charset="0"/>
              </a:rPr>
              <a:t>hDEM </a:t>
            </a:r>
            <a:r>
              <a:rPr lang="en-US" sz="3600" spc="110" dirty="0">
                <a:solidFill>
                  <a:srgbClr val="FFFF66"/>
                </a:solidFill>
                <a:effectLst>
                  <a:outerShdw blurRad="38100" dist="38100" dir="2700000" algn="tl">
                    <a:srgbClr val="000000">
                      <a:alpha val="43137"/>
                    </a:srgbClr>
                  </a:outerShdw>
                </a:effectLst>
                <a:ea typeface="Calibri" pitchFamily="34" charset="0"/>
                <a:cs typeface="Times New Roman" pitchFamily="18" charset="0"/>
              </a:rPr>
              <a:t>Level-3</a:t>
            </a:r>
            <a:r>
              <a:rPr lang="en-US" sz="3600" spc="110" dirty="0">
                <a:solidFill>
                  <a:prstClr val="white"/>
                </a:solidFill>
                <a:effectLst>
                  <a:outerShdw blurRad="38100" dist="38100" dir="2700000" algn="tl">
                    <a:srgbClr val="000000">
                      <a:alpha val="43137"/>
                    </a:srgbClr>
                  </a:outerShdw>
                </a:effectLst>
                <a:ea typeface="Calibri" pitchFamily="34" charset="0"/>
                <a:cs typeface="Times New Roman" pitchFamily="18" charset="0"/>
              </a:rPr>
              <a:t> Hydro-conditioned</a:t>
            </a:r>
          </a:p>
        </p:txBody>
      </p:sp>
      <p:pic>
        <p:nvPicPr>
          <p:cNvPr id="3" name="Picture 2"/>
          <p:cNvPicPr>
            <a:picLocks noChangeAspect="1"/>
          </p:cNvPicPr>
          <p:nvPr/>
        </p:nvPicPr>
        <p:blipFill>
          <a:blip r:embed="rId3" cstate="print"/>
          <a:stretch>
            <a:fillRect/>
          </a:stretch>
        </p:blipFill>
        <p:spPr>
          <a:xfrm>
            <a:off x="9895135" y="76883"/>
            <a:ext cx="464074" cy="904649"/>
          </a:xfrm>
          <a:prstGeom prst="rect">
            <a:avLst/>
          </a:prstGeom>
        </p:spPr>
      </p:pic>
    </p:spTree>
    <p:extLst>
      <p:ext uri="{BB962C8B-B14F-4D97-AF65-F5344CB8AC3E}">
        <p14:creationId xmlns:p14="http://schemas.microsoft.com/office/powerpoint/2010/main" val="3669628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7" name="Date Placeholder 6"/>
          <p:cNvSpPr>
            <a:spLocks noGrp="1"/>
          </p:cNvSpPr>
          <p:nvPr>
            <p:ph type="dt" sz="half" idx="10"/>
          </p:nvPr>
        </p:nvSpPr>
        <p:spPr/>
        <p:txBody>
          <a:bodyPr/>
          <a:lstStyle/>
          <a:p>
            <a:pPr>
              <a:defRPr/>
            </a:pPr>
            <a:r>
              <a:rPr lang="en-US" dirty="0">
                <a:solidFill>
                  <a:srgbClr val="000000"/>
                </a:solidFill>
              </a:rPr>
              <a:t>12/6/2017</a:t>
            </a:r>
          </a:p>
        </p:txBody>
      </p:sp>
      <p:sp>
        <p:nvSpPr>
          <p:cNvPr id="10" name="Footer Placeholder 9"/>
          <p:cNvSpPr>
            <a:spLocks noGrp="1"/>
          </p:cNvSpPr>
          <p:nvPr>
            <p:ph type="ftr" sz="quarter" idx="3"/>
          </p:nvPr>
        </p:nvSpPr>
        <p:spPr/>
        <p:txBody>
          <a:bodyPr/>
          <a:lstStyle/>
          <a:p>
            <a:pPr>
              <a:defRPr/>
            </a:pPr>
            <a:r>
              <a:rPr lang="en-US" dirty="0">
                <a:solidFill>
                  <a:srgbClr val="000000"/>
                </a:solidFill>
              </a:rPr>
              <a:t>MN.IT Services @ DNR | MN DNR Geospatial Water Resources Team</a:t>
            </a:r>
          </a:p>
        </p:txBody>
      </p:sp>
      <p:sp>
        <p:nvSpPr>
          <p:cNvPr id="11" name="Slide Number Placeholder 10"/>
          <p:cNvSpPr>
            <a:spLocks noGrp="1"/>
          </p:cNvSpPr>
          <p:nvPr>
            <p:ph type="sldNum" sz="quarter" idx="12"/>
          </p:nvPr>
        </p:nvSpPr>
        <p:spPr/>
        <p:txBody>
          <a:bodyPr/>
          <a:lstStyle/>
          <a:p>
            <a:pPr>
              <a:defRPr/>
            </a:pPr>
            <a:fld id="{48F63A3B-78C7-47BE-AE5E-E10140E04643}" type="slidenum">
              <a:rPr lang="en-US" smtClean="0">
                <a:solidFill>
                  <a:srgbClr val="000000"/>
                </a:solidFill>
              </a:rPr>
              <a:pPr>
                <a:defRPr/>
              </a:pPr>
              <a:t>88</a:t>
            </a:fld>
            <a:endParaRPr lang="en-US" dirty="0">
              <a:solidFill>
                <a:srgbClr val="000000"/>
              </a:solidFill>
            </a:endParaRPr>
          </a:p>
        </p:txBody>
      </p:sp>
      <p:sp>
        <p:nvSpPr>
          <p:cNvPr id="8" name="Content Placeholder 2"/>
          <p:cNvSpPr txBox="1">
            <a:spLocks/>
          </p:cNvSpPr>
          <p:nvPr/>
        </p:nvSpPr>
        <p:spPr>
          <a:xfrm>
            <a:off x="6181725" y="4781532"/>
            <a:ext cx="6010276" cy="606679"/>
          </a:xfrm>
          <a:prstGeom prst="rect">
            <a:avLst/>
          </a:prstGeom>
        </p:spPr>
        <p:txBody>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Clr>
                <a:srgbClr val="003865"/>
              </a:buClr>
              <a:buFont typeface="Arial" panose="020B0604020202020204" pitchFamily="34" charset="0"/>
              <a:buNone/>
              <a:defRPr/>
            </a:pPr>
            <a:r>
              <a:rPr lang="en-US" sz="3600" dirty="0">
                <a:solidFill>
                  <a:srgbClr val="003865"/>
                </a:solidFill>
                <a:effectLst>
                  <a:outerShdw blurRad="38100" dist="38100" dir="2700000" algn="tl">
                    <a:srgbClr val="000000">
                      <a:alpha val="43137"/>
                    </a:srgbClr>
                  </a:outerShdw>
                </a:effectLst>
                <a:latin typeface="Arial Narrow" panose="020B0606020202030204" pitchFamily="34" charset="0"/>
              </a:rPr>
              <a:t>Water Quality Framework…</a:t>
            </a:r>
          </a:p>
        </p:txBody>
      </p:sp>
    </p:spTree>
    <p:extLst>
      <p:ext uri="{BB962C8B-B14F-4D97-AF65-F5344CB8AC3E}">
        <p14:creationId xmlns:p14="http://schemas.microsoft.com/office/powerpoint/2010/main" val="304535053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6858000"/>
          </a:xfrm>
        </p:spPr>
        <p:txBody>
          <a:bodyPr>
            <a:normAutofit/>
          </a:bodyPr>
          <a:lstStyle/>
          <a:p>
            <a:r>
              <a:rPr lang="en-US" sz="11500" b="1" dirty="0">
                <a:effectLst>
                  <a:outerShdw blurRad="38100" dist="38100" dir="2700000" algn="tl">
                    <a:srgbClr val="000000">
                      <a:alpha val="43137"/>
                    </a:srgbClr>
                  </a:outerShdw>
                </a:effectLst>
              </a:rPr>
              <a:t>Water Quality Framework</a:t>
            </a:r>
          </a:p>
        </p:txBody>
      </p:sp>
    </p:spTree>
    <p:extLst>
      <p:ext uri="{BB962C8B-B14F-4D97-AF65-F5344CB8AC3E}">
        <p14:creationId xmlns:p14="http://schemas.microsoft.com/office/powerpoint/2010/main" val="4244250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Item 3</a:t>
            </a:r>
          </a:p>
        </p:txBody>
      </p:sp>
      <p:sp>
        <p:nvSpPr>
          <p:cNvPr id="6" name="Text Placeholder 1"/>
          <p:cNvSpPr txBox="1">
            <a:spLocks/>
          </p:cNvSpPr>
          <p:nvPr/>
        </p:nvSpPr>
        <p:spPr>
          <a:xfrm>
            <a:off x="460828" y="1786403"/>
            <a:ext cx="8247743" cy="476972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spcAft>
                <a:spcPts val="400"/>
              </a:spcAft>
              <a:buClr>
                <a:srgbClr val="003865"/>
              </a:buClr>
              <a:buFont typeface="Arial" panose="020B0604020202020204" pitchFamily="34" charset="0"/>
              <a:buNone/>
            </a:pPr>
            <a:r>
              <a:rPr lang="en-US" sz="2600" b="1" dirty="0">
                <a:solidFill>
                  <a:srgbClr val="333399"/>
                </a:solidFill>
              </a:rPr>
              <a:t>Jul 24-Sep 2017: 	Public review period;</a:t>
            </a:r>
          </a:p>
          <a:p>
            <a:pPr marL="0" indent="0">
              <a:spcBef>
                <a:spcPts val="400"/>
              </a:spcBef>
              <a:spcAft>
                <a:spcPts val="400"/>
              </a:spcAft>
              <a:buClr>
                <a:srgbClr val="003865"/>
              </a:buClr>
              <a:buFont typeface="Arial" panose="020B0604020202020204" pitchFamily="34" charset="0"/>
              <a:buNone/>
            </a:pPr>
            <a:endParaRPr lang="en-US" sz="2600" b="1" dirty="0">
              <a:solidFill>
                <a:srgbClr val="333399"/>
              </a:solidFill>
            </a:endParaRPr>
          </a:p>
          <a:p>
            <a:pPr marL="0" indent="0">
              <a:spcBef>
                <a:spcPts val="400"/>
              </a:spcBef>
              <a:spcAft>
                <a:spcPts val="400"/>
              </a:spcAft>
              <a:buClr>
                <a:srgbClr val="003865"/>
              </a:buClr>
              <a:buFont typeface="Arial" panose="020B0604020202020204" pitchFamily="34" charset="0"/>
              <a:buNone/>
            </a:pPr>
            <a:r>
              <a:rPr lang="en-US" sz="2600" b="1" dirty="0">
                <a:solidFill>
                  <a:srgbClr val="333399"/>
                </a:solidFill>
              </a:rPr>
              <a:t>Sept-Oct 2017:	Revisions based on input;</a:t>
            </a:r>
          </a:p>
          <a:p>
            <a:pPr marL="0" indent="0">
              <a:spcBef>
                <a:spcPts val="400"/>
              </a:spcBef>
              <a:spcAft>
                <a:spcPts val="400"/>
              </a:spcAft>
              <a:buClr>
                <a:srgbClr val="003865"/>
              </a:buClr>
              <a:buFont typeface="Arial" panose="020B0604020202020204" pitchFamily="34" charset="0"/>
              <a:buNone/>
            </a:pPr>
            <a:r>
              <a:rPr lang="en-US" sz="2600" b="1" dirty="0">
                <a:solidFill>
                  <a:srgbClr val="333399"/>
                </a:solidFill>
              </a:rPr>
              <a:t>October 25, 2017:	Standards Committee meeting	</a:t>
            </a:r>
          </a:p>
          <a:p>
            <a:pPr marL="0" indent="0">
              <a:spcBef>
                <a:spcPts val="400"/>
              </a:spcBef>
              <a:spcAft>
                <a:spcPts val="400"/>
              </a:spcAft>
              <a:buClr>
                <a:srgbClr val="003865"/>
              </a:buClr>
              <a:buFont typeface="Arial" panose="020B0604020202020204" pitchFamily="34" charset="0"/>
              <a:buNone/>
            </a:pPr>
            <a:endParaRPr lang="en-US" sz="2600" b="1" dirty="0">
              <a:solidFill>
                <a:srgbClr val="333399"/>
              </a:solidFill>
            </a:endParaRPr>
          </a:p>
          <a:p>
            <a:pPr marL="0" indent="0">
              <a:spcBef>
                <a:spcPts val="400"/>
              </a:spcBef>
              <a:spcAft>
                <a:spcPts val="400"/>
              </a:spcAft>
              <a:buClr>
                <a:srgbClr val="003865"/>
              </a:buClr>
              <a:buFont typeface="Arial" panose="020B0604020202020204" pitchFamily="34" charset="0"/>
              <a:buNone/>
            </a:pPr>
            <a:r>
              <a:rPr lang="en-US" sz="2600" b="1" dirty="0">
                <a:solidFill>
                  <a:srgbClr val="6600FF"/>
                </a:solidFill>
              </a:rPr>
              <a:t>Nov 7, 2017:		Standards Committee voted approval</a:t>
            </a:r>
          </a:p>
          <a:p>
            <a:pPr marL="0" indent="0">
              <a:spcBef>
                <a:spcPts val="400"/>
              </a:spcBef>
              <a:spcAft>
                <a:spcPts val="400"/>
              </a:spcAft>
              <a:buClr>
                <a:srgbClr val="003865"/>
              </a:buClr>
              <a:buFont typeface="Arial" panose="020B0604020202020204" pitchFamily="34" charset="0"/>
              <a:buNone/>
            </a:pPr>
            <a:r>
              <a:rPr lang="en-US" sz="2600" b="1" dirty="0">
                <a:solidFill>
                  <a:srgbClr val="6600FF"/>
                </a:solidFill>
              </a:rPr>
              <a:t>Nov 8-22, 2017:	Minor modifications acknowledged</a:t>
            </a:r>
          </a:p>
          <a:p>
            <a:pPr marL="0" indent="0">
              <a:spcBef>
                <a:spcPts val="400"/>
              </a:spcBef>
              <a:spcAft>
                <a:spcPts val="400"/>
              </a:spcAft>
              <a:buClr>
                <a:srgbClr val="003865"/>
              </a:buClr>
              <a:buFont typeface="Arial" panose="020B0604020202020204" pitchFamily="34" charset="0"/>
              <a:buNone/>
            </a:pPr>
            <a:r>
              <a:rPr lang="en-US" sz="2600" b="1" dirty="0">
                <a:solidFill>
                  <a:srgbClr val="6600FF"/>
                </a:solidFill>
              </a:rPr>
              <a:t>Nov 30, 2017:		Standards Committee voted to advance it</a:t>
            </a:r>
          </a:p>
          <a:p>
            <a:pPr marL="0" indent="0">
              <a:spcBef>
                <a:spcPts val="400"/>
              </a:spcBef>
              <a:spcAft>
                <a:spcPts val="400"/>
              </a:spcAft>
              <a:buClr>
                <a:srgbClr val="003865"/>
              </a:buClr>
              <a:buFont typeface="Arial" panose="020B0604020202020204" pitchFamily="34" charset="0"/>
              <a:buNone/>
            </a:pPr>
            <a:endParaRPr lang="en-US" sz="2600" b="1" dirty="0">
              <a:solidFill>
                <a:srgbClr val="6600FF"/>
              </a:solidFill>
            </a:endParaRPr>
          </a:p>
          <a:p>
            <a:pPr marL="0" indent="0">
              <a:spcBef>
                <a:spcPts val="400"/>
              </a:spcBef>
              <a:spcAft>
                <a:spcPts val="400"/>
              </a:spcAft>
              <a:buClr>
                <a:srgbClr val="003865"/>
              </a:buClr>
              <a:buFont typeface="Arial" panose="020B0604020202020204" pitchFamily="34" charset="0"/>
              <a:buNone/>
            </a:pPr>
            <a:r>
              <a:rPr lang="en-US" sz="2600" b="1" dirty="0">
                <a:solidFill>
                  <a:srgbClr val="B20738"/>
                </a:solidFill>
              </a:rPr>
              <a:t>December 6, 2017:	Offered to the GAC for approval</a:t>
            </a:r>
          </a:p>
          <a:p>
            <a:pPr marL="0" indent="0">
              <a:spcBef>
                <a:spcPts val="400"/>
              </a:spcBef>
              <a:spcAft>
                <a:spcPts val="400"/>
              </a:spcAft>
              <a:buClr>
                <a:srgbClr val="003865"/>
              </a:buClr>
              <a:buFont typeface="Arial" panose="020B0604020202020204" pitchFamily="34" charset="0"/>
              <a:buNone/>
            </a:pPr>
            <a:r>
              <a:rPr lang="en-US" sz="2200" b="1" dirty="0">
                <a:solidFill>
                  <a:srgbClr val="6600FF"/>
                </a:solidFill>
              </a:rPr>
              <a:t>	</a:t>
            </a:r>
          </a:p>
          <a:p>
            <a:pPr marL="0" indent="0">
              <a:spcBef>
                <a:spcPts val="400"/>
              </a:spcBef>
              <a:spcAft>
                <a:spcPts val="400"/>
              </a:spcAft>
              <a:buClr>
                <a:srgbClr val="003865"/>
              </a:buClr>
              <a:buFont typeface="Arial" panose="020B0604020202020204" pitchFamily="34" charset="0"/>
              <a:buNone/>
            </a:pPr>
            <a:endParaRPr lang="en-US" b="1" dirty="0">
              <a:solidFill>
                <a:srgbClr val="003865"/>
              </a:solidFill>
            </a:endParaRPr>
          </a:p>
        </p:txBody>
      </p:sp>
    </p:spTree>
    <p:extLst>
      <p:ext uri="{BB962C8B-B14F-4D97-AF65-F5344CB8AC3E}">
        <p14:creationId xmlns:p14="http://schemas.microsoft.com/office/powerpoint/2010/main" val="421525271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0873" y="1131551"/>
            <a:ext cx="8572499" cy="2000548"/>
          </a:xfrm>
          <a:prstGeom prst="rect">
            <a:avLst/>
          </a:prstGeom>
        </p:spPr>
        <p:txBody>
          <a:bodyPr wrap="square">
            <a:spAutoFit/>
          </a:bodyPr>
          <a:lstStyle/>
          <a:p>
            <a:r>
              <a:rPr lang="en-US" sz="2000" dirty="0">
                <a:solidFill>
                  <a:prstClr val="white"/>
                </a:solidFill>
                <a:effectLst>
                  <a:outerShdw blurRad="38100" dist="38100" dir="2700000" algn="tl">
                    <a:srgbClr val="000000">
                      <a:alpha val="43137"/>
                    </a:srgbClr>
                  </a:outerShdw>
                </a:effectLst>
                <a:latin typeface="Corbel"/>
              </a:rPr>
              <a:t>The </a:t>
            </a:r>
            <a:r>
              <a:rPr lang="en-US" sz="2000" b="1" dirty="0">
                <a:ln w="3175">
                  <a:noFill/>
                </a:ln>
                <a:solidFill>
                  <a:srgbClr val="78BE21"/>
                </a:solidFill>
                <a:effectLst>
                  <a:outerShdw blurRad="38100" dist="38100" dir="2700000" algn="tl">
                    <a:srgbClr val="000000">
                      <a:alpha val="43137"/>
                    </a:srgbClr>
                  </a:outerShdw>
                </a:effectLst>
                <a:latin typeface="Arial Black" panose="020B0A04020102020204" pitchFamily="34" charset="0"/>
              </a:rPr>
              <a:t>Interagency Water Management Framework</a:t>
            </a:r>
            <a:r>
              <a:rPr lang="en-US" sz="2000" dirty="0">
                <a:solidFill>
                  <a:srgbClr val="78BE21"/>
                </a:solidFill>
                <a:effectLst>
                  <a:outerShdw blurRad="38100" dist="38100" dir="2700000" algn="tl">
                    <a:srgbClr val="000000">
                      <a:alpha val="43137"/>
                    </a:srgbClr>
                  </a:outerShdw>
                </a:effectLst>
                <a:latin typeface="Corbel"/>
              </a:rPr>
              <a:t> </a:t>
            </a:r>
            <a:r>
              <a:rPr lang="en-US" sz="2000" dirty="0">
                <a:solidFill>
                  <a:prstClr val="white"/>
                </a:solidFill>
                <a:effectLst>
                  <a:outerShdw blurRad="38100" dist="38100" dir="2700000" algn="tl">
                    <a:srgbClr val="000000">
                      <a:alpha val="43137"/>
                    </a:srgbClr>
                  </a:outerShdw>
                </a:effectLst>
                <a:latin typeface="Corbel"/>
              </a:rPr>
              <a:t>lays out a planning cycle that coordinates water management efforts across agencies, with a </a:t>
            </a:r>
            <a:r>
              <a:rPr lang="en-US" sz="2000" b="1" dirty="0">
                <a:solidFill>
                  <a:prstClr val="white"/>
                </a:solidFill>
                <a:effectLst>
                  <a:outerShdw blurRad="38100" dist="38100" dir="2700000" algn="tl">
                    <a:srgbClr val="000000">
                      <a:alpha val="43137"/>
                    </a:srgbClr>
                  </a:outerShdw>
                </a:effectLst>
                <a:latin typeface="Corbel"/>
              </a:rPr>
              <a:t>focus on supporting local implementation</a:t>
            </a:r>
            <a:r>
              <a:rPr lang="en-US" sz="2000" dirty="0">
                <a:solidFill>
                  <a:prstClr val="white"/>
                </a:solidFill>
                <a:effectLst>
                  <a:outerShdw blurRad="38100" dist="38100" dir="2700000" algn="tl">
                    <a:srgbClr val="000000">
                      <a:alpha val="43137"/>
                    </a:srgbClr>
                  </a:outerShdw>
                </a:effectLst>
                <a:latin typeface="Corbel"/>
              </a:rPr>
              <a:t>. This Framework acknowledges that implementation activities on the ground are ongoing while providing a systematic, step-by-step process for improving implementation in the context of the 10-year watershed approach.</a:t>
            </a:r>
          </a:p>
        </p:txBody>
      </p:sp>
      <p:pic>
        <p:nvPicPr>
          <p:cNvPr id="6" name="Picture 5"/>
          <p:cNvPicPr>
            <a:picLocks noChangeAspect="1"/>
          </p:cNvPicPr>
          <p:nvPr/>
        </p:nvPicPr>
        <p:blipFill>
          <a:blip r:embed="rId3" cstate="print"/>
          <a:stretch>
            <a:fillRect/>
          </a:stretch>
        </p:blipFill>
        <p:spPr>
          <a:xfrm>
            <a:off x="11010679" y="1022393"/>
            <a:ext cx="569124" cy="1109432"/>
          </a:xfrm>
          <a:prstGeom prst="rect">
            <a:avLst/>
          </a:prstGeom>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0697" y="3098801"/>
            <a:ext cx="3752850" cy="320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 xmlns:a16="http://schemas.microsoft.com/office/drawing/2014/main" id="{C659EAFE-3B93-42B8-8140-3BDF992E9D76}"/>
              </a:ext>
            </a:extLst>
          </p:cNvPr>
          <p:cNvSpPr>
            <a:spLocks noGrp="1"/>
          </p:cNvSpPr>
          <p:nvPr>
            <p:ph type="title"/>
          </p:nvPr>
        </p:nvSpPr>
        <p:spPr/>
        <p:txBody>
          <a:bodyPr>
            <a:normAutofit/>
          </a:bodyPr>
          <a:lstStyle/>
          <a:p>
            <a:r>
              <a:rPr lang="en-US" dirty="0"/>
              <a:t>Water Quality Framework</a:t>
            </a:r>
          </a:p>
        </p:txBody>
      </p:sp>
      <p:sp>
        <p:nvSpPr>
          <p:cNvPr id="3" name="Date Placeholder 2">
            <a:extLst>
              <a:ext uri="{FF2B5EF4-FFF2-40B4-BE49-F238E27FC236}">
                <a16:creationId xmlns="" xmlns:a16="http://schemas.microsoft.com/office/drawing/2014/main" id="{C6349B05-F9DB-413C-A465-7546C5835B85}"/>
              </a:ext>
            </a:extLst>
          </p:cNvPr>
          <p:cNvSpPr>
            <a:spLocks noGrp="1"/>
          </p:cNvSpPr>
          <p:nvPr>
            <p:ph type="dt" sz="half" idx="10"/>
          </p:nvPr>
        </p:nvSpPr>
        <p:spPr/>
        <p:txBody>
          <a:bodyPr/>
          <a:lstStyle/>
          <a:p>
            <a:r>
              <a:rPr lang="en-US">
                <a:solidFill>
                  <a:srgbClr val="FFFFFF"/>
                </a:solidFill>
              </a:rPr>
              <a:t>12/6/2017</a:t>
            </a:r>
            <a:endParaRPr lang="en-US" dirty="0">
              <a:solidFill>
                <a:srgbClr val="FFFFFF"/>
              </a:solidFill>
            </a:endParaRPr>
          </a:p>
        </p:txBody>
      </p:sp>
      <p:sp>
        <p:nvSpPr>
          <p:cNvPr id="7" name="Footer Placeholder 6">
            <a:extLst>
              <a:ext uri="{FF2B5EF4-FFF2-40B4-BE49-F238E27FC236}">
                <a16:creationId xmlns="" xmlns:a16="http://schemas.microsoft.com/office/drawing/2014/main" id="{D51159EB-4D8A-472A-BE7F-1B61D90EEDAF}"/>
              </a:ext>
            </a:extLst>
          </p:cNvPr>
          <p:cNvSpPr>
            <a:spLocks noGrp="1"/>
          </p:cNvSpPr>
          <p:nvPr>
            <p:ph type="ftr" sz="quarter" idx="3"/>
          </p:nvPr>
        </p:nvSpPr>
        <p:spPr/>
        <p:txBody>
          <a:bodyPr/>
          <a:lstStyle/>
          <a:p>
            <a:r>
              <a:rPr lang="en-US">
                <a:solidFill>
                  <a:srgbClr val="FFFFFF"/>
                </a:solidFill>
              </a:rPr>
              <a:t>MN.IT Services @ DNR | MN DNR Geospatial Water Resources Team</a:t>
            </a:r>
            <a:endParaRPr lang="en-US" dirty="0">
              <a:solidFill>
                <a:srgbClr val="FFFFFF"/>
              </a:solidFill>
            </a:endParaRPr>
          </a:p>
        </p:txBody>
      </p:sp>
      <p:sp>
        <p:nvSpPr>
          <p:cNvPr id="8" name="Slide Number Placeholder 7">
            <a:extLst>
              <a:ext uri="{FF2B5EF4-FFF2-40B4-BE49-F238E27FC236}">
                <a16:creationId xmlns="" xmlns:a16="http://schemas.microsoft.com/office/drawing/2014/main" id="{922501AC-31FE-4617-B74C-AF6AF2E52530}"/>
              </a:ext>
            </a:extLst>
          </p:cNvPr>
          <p:cNvSpPr>
            <a:spLocks noGrp="1"/>
          </p:cNvSpPr>
          <p:nvPr>
            <p:ph type="sldNum" sz="quarter" idx="12"/>
          </p:nvPr>
        </p:nvSpPr>
        <p:spPr/>
        <p:txBody>
          <a:bodyPr/>
          <a:lstStyle/>
          <a:p>
            <a:fld id="{48F63A3B-78C7-47BE-AE5E-E10140E04643}" type="slidenum">
              <a:rPr lang="en-US" smtClean="0">
                <a:solidFill>
                  <a:srgbClr val="FFFFFF"/>
                </a:solidFill>
              </a:rPr>
              <a:pPr/>
              <a:t>90</a:t>
            </a:fld>
            <a:endParaRPr lang="en-US" dirty="0">
              <a:solidFill>
                <a:srgbClr val="FFFFFF"/>
              </a:solidFill>
            </a:endParaRPr>
          </a:p>
        </p:txBody>
      </p:sp>
    </p:spTree>
    <p:extLst>
      <p:ext uri="{BB962C8B-B14F-4D97-AF65-F5344CB8AC3E}">
        <p14:creationId xmlns:p14="http://schemas.microsoft.com/office/powerpoint/2010/main" val="310382152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709738" y="1130733"/>
            <a:ext cx="8772525" cy="4940150"/>
            <a:chOff x="276222" y="1335234"/>
            <a:chExt cx="8772525" cy="4940150"/>
          </a:xfrm>
        </p:grpSpPr>
        <p:sp>
          <p:nvSpPr>
            <p:cNvPr id="2" name="Rectangle 1"/>
            <p:cNvSpPr/>
            <p:nvPr/>
          </p:nvSpPr>
          <p:spPr>
            <a:xfrm>
              <a:off x="276222" y="1350959"/>
              <a:ext cx="8772525" cy="4924425"/>
            </a:xfrm>
            <a:prstGeom prst="rect">
              <a:avLst/>
            </a:prstGeom>
          </p:spPr>
          <p:txBody>
            <a:bodyPr wrap="square">
              <a:spAutoFit/>
            </a:bodyPr>
            <a:lstStyle/>
            <a:p>
              <a:r>
                <a:rPr lang="en-US" sz="2000" b="1" dirty="0">
                  <a:solidFill>
                    <a:srgbClr val="FFC000"/>
                  </a:solidFill>
                  <a:effectLst>
                    <a:outerShdw blurRad="38100" dist="38100" dir="2700000" algn="tl">
                      <a:srgbClr val="000000">
                        <a:alpha val="43137"/>
                      </a:srgbClr>
                    </a:outerShdw>
                  </a:effectLst>
                  <a:latin typeface="Arial Black" panose="020B0A04020102020204" pitchFamily="34" charset="0"/>
                </a:rPr>
                <a:t>ONGOING LOCAL IMPLEMENTATION</a:t>
              </a:r>
              <a:r>
                <a:rPr lang="en-US" sz="2000" b="1" dirty="0">
                  <a:solidFill>
                    <a:prstClr val="white"/>
                  </a:solidFill>
                  <a:effectLst>
                    <a:outerShdw blurRad="38100" dist="38100" dir="2700000" algn="tl">
                      <a:srgbClr val="000000">
                        <a:alpha val="43137"/>
                      </a:srgbClr>
                    </a:outerShdw>
                  </a:effectLst>
                  <a:latin typeface="Arial Black" panose="020B0A04020102020204" pitchFamily="34" charset="0"/>
                </a:rPr>
                <a:t> </a:t>
              </a:r>
              <a:r>
                <a:rPr lang="en-US" dirty="0">
                  <a:solidFill>
                    <a:prstClr val="white"/>
                  </a:solidFill>
                  <a:effectLst>
                    <a:outerShdw blurRad="38100" dist="38100" dir="2700000" algn="tl">
                      <a:srgbClr val="000000">
                        <a:alpha val="43137"/>
                      </a:srgbClr>
                    </a:outerShdw>
                  </a:effectLst>
                  <a:latin typeface="Corbel"/>
                </a:rPr>
                <a:t>is at the heart of the state’s overall strategy for clean water. Actions must be prioritized, targeted, and measurable in order to ensure limited resources are spent where they are needed most. The rest of the cycle supports effective implementation.</a:t>
              </a:r>
            </a:p>
            <a:p>
              <a:endParaRPr lang="en-US" dirty="0">
                <a:solidFill>
                  <a:prstClr val="white"/>
                </a:solidFill>
                <a:effectLst>
                  <a:outerShdw blurRad="38100" dist="38100" dir="2700000" algn="tl">
                    <a:srgbClr val="000000">
                      <a:alpha val="43137"/>
                    </a:srgbClr>
                  </a:outerShdw>
                </a:effectLst>
                <a:latin typeface="Corbel"/>
              </a:endParaRPr>
            </a:p>
            <a:p>
              <a:r>
                <a:rPr lang="en-US" sz="2000" b="1" dirty="0">
                  <a:solidFill>
                    <a:srgbClr val="5380C1"/>
                  </a:solidFill>
                  <a:effectLst>
                    <a:outerShdw blurRad="38100" dist="38100" dir="2700000" algn="tl">
                      <a:srgbClr val="000000">
                        <a:alpha val="43137"/>
                      </a:srgbClr>
                    </a:outerShdw>
                  </a:effectLst>
                  <a:latin typeface="Arial Black" panose="020B0A04020102020204" pitchFamily="34" charset="0"/>
                </a:rPr>
                <a:t>MONITORING AND ASSESSMENT</a:t>
              </a:r>
              <a:r>
                <a:rPr lang="en-US" b="1" dirty="0">
                  <a:solidFill>
                    <a:srgbClr val="5380C1"/>
                  </a:solidFill>
                  <a:effectLst>
                    <a:outerShdw blurRad="38100" dist="38100" dir="2700000" algn="tl">
                      <a:srgbClr val="000000">
                        <a:alpha val="43137"/>
                      </a:srgbClr>
                    </a:outerShdw>
                  </a:effectLst>
                  <a:latin typeface="Corbel"/>
                </a:rPr>
                <a:t> </a:t>
              </a:r>
              <a:r>
                <a:rPr lang="en-US" dirty="0">
                  <a:solidFill>
                    <a:prstClr val="white"/>
                  </a:solidFill>
                  <a:effectLst>
                    <a:outerShdw blurRad="38100" dist="38100" dir="2700000" algn="tl">
                      <a:srgbClr val="000000">
                        <a:alpha val="43137"/>
                      </a:srgbClr>
                    </a:outerShdw>
                  </a:effectLst>
                  <a:latin typeface="Corbel"/>
                </a:rPr>
                <a:t>determines the condition of the state’s ground and surface waters and informs future implementation actions.  The state’s “watershed approach” systematically assesses the condition of lakes and streams on a 10‐year cycle. Groundwater monitoring and assessment is more varied in space and time.</a:t>
              </a:r>
            </a:p>
            <a:p>
              <a:endParaRPr lang="en-US" dirty="0">
                <a:solidFill>
                  <a:prstClr val="white"/>
                </a:solidFill>
                <a:effectLst>
                  <a:outerShdw blurRad="38100" dist="38100" dir="2700000" algn="tl">
                    <a:srgbClr val="000000">
                      <a:alpha val="43137"/>
                    </a:srgbClr>
                  </a:outerShdw>
                </a:effectLst>
                <a:latin typeface="Corbel"/>
              </a:endParaRPr>
            </a:p>
            <a:p>
              <a:r>
                <a:rPr lang="en-US" sz="2000" b="1" dirty="0">
                  <a:solidFill>
                    <a:srgbClr val="7030A0"/>
                  </a:solidFill>
                  <a:effectLst>
                    <a:outerShdw blurRad="38100" dist="38100" dir="2700000" algn="tl">
                      <a:srgbClr val="000000">
                        <a:alpha val="43137"/>
                      </a:srgbClr>
                    </a:outerShdw>
                  </a:effectLst>
                  <a:latin typeface="Arial Black" panose="020B0A04020102020204" pitchFamily="34" charset="0"/>
                </a:rPr>
                <a:t>WATER RESOURCE CHARACTERIZATION AND PROBLEM INVESTIGATION</a:t>
              </a:r>
              <a:r>
                <a:rPr lang="en-US" b="1" dirty="0">
                  <a:solidFill>
                    <a:srgbClr val="FFFF00"/>
                  </a:solidFill>
                  <a:effectLst>
                    <a:outerShdw blurRad="38100" dist="38100" dir="2700000" algn="tl">
                      <a:srgbClr val="000000">
                        <a:alpha val="43137"/>
                      </a:srgbClr>
                    </a:outerShdw>
                  </a:effectLst>
                  <a:latin typeface="Arial Black" panose="020B0A04020102020204" pitchFamily="34" charset="0"/>
                </a:rPr>
                <a:t> </a:t>
              </a:r>
              <a:r>
                <a:rPr lang="en-US" dirty="0">
                  <a:solidFill>
                    <a:prstClr val="white"/>
                  </a:solidFill>
                  <a:effectLst>
                    <a:outerShdw blurRad="38100" dist="38100" dir="2700000" algn="tl">
                      <a:srgbClr val="000000">
                        <a:alpha val="43137"/>
                      </a:srgbClr>
                    </a:outerShdw>
                  </a:effectLst>
                  <a:latin typeface="Corbel"/>
                </a:rPr>
                <a:t>delves into the science to analyze and synthesize data so that key</a:t>
              </a:r>
            </a:p>
            <a:p>
              <a:r>
                <a:rPr lang="en-US" dirty="0">
                  <a:solidFill>
                    <a:prstClr val="white"/>
                  </a:solidFill>
                  <a:effectLst>
                    <a:outerShdw blurRad="38100" dist="38100" dir="2700000" algn="tl">
                      <a:srgbClr val="000000">
                        <a:alpha val="43137"/>
                      </a:srgbClr>
                    </a:outerShdw>
                  </a:effectLst>
                  <a:latin typeface="Corbel"/>
                </a:rPr>
                <a:t>interactions, stressors, and threats are understood. In this step,</a:t>
              </a:r>
            </a:p>
            <a:p>
              <a:r>
                <a:rPr lang="en-US" dirty="0">
                  <a:solidFill>
                    <a:prstClr val="white"/>
                  </a:solidFill>
                  <a:effectLst>
                    <a:outerShdw blurRad="38100" dist="38100" dir="2700000" algn="tl">
                      <a:srgbClr val="000000">
                        <a:alpha val="43137"/>
                      </a:srgbClr>
                    </a:outerShdw>
                  </a:effectLst>
                  <a:latin typeface="Corbel"/>
                </a:rPr>
                <a:t>watershed and groundwater models and maps are developed to help</a:t>
              </a:r>
            </a:p>
            <a:p>
              <a:r>
                <a:rPr lang="en-US" dirty="0">
                  <a:solidFill>
                    <a:prstClr val="white"/>
                  </a:solidFill>
                  <a:effectLst>
                    <a:outerShdw blurRad="38100" dist="38100" dir="2700000" algn="tl">
                      <a:srgbClr val="000000">
                        <a:alpha val="43137"/>
                      </a:srgbClr>
                    </a:outerShdw>
                  </a:effectLst>
                  <a:latin typeface="Corbel"/>
                </a:rPr>
                <a:t>inform strategies.</a:t>
              </a:r>
            </a:p>
            <a:p>
              <a:endParaRPr lang="en-US" dirty="0">
                <a:solidFill>
                  <a:prstClr val="white"/>
                </a:solidFill>
                <a:latin typeface="Corbel"/>
              </a:endParaRPr>
            </a:p>
            <a:p>
              <a:endParaRPr lang="en-US" dirty="0">
                <a:solidFill>
                  <a:prstClr val="white"/>
                </a:solidFill>
                <a:latin typeface="Corbel"/>
              </a:endParaRPr>
            </a:p>
          </p:txBody>
        </p:sp>
        <p:sp>
          <p:nvSpPr>
            <p:cNvPr id="6" name="Oval 5"/>
            <p:cNvSpPr/>
            <p:nvPr/>
          </p:nvSpPr>
          <p:spPr>
            <a:xfrm>
              <a:off x="6145162" y="1335234"/>
              <a:ext cx="737420" cy="487672"/>
            </a:xfrm>
            <a:prstGeom prst="ellipse">
              <a:avLst/>
            </a:prstGeom>
            <a:no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rbel"/>
              </a:endParaRPr>
            </a:p>
          </p:txBody>
        </p:sp>
        <p:sp>
          <p:nvSpPr>
            <p:cNvPr id="4" name="Oval 3"/>
            <p:cNvSpPr/>
            <p:nvPr/>
          </p:nvSpPr>
          <p:spPr>
            <a:xfrm>
              <a:off x="4109604" y="5025878"/>
              <a:ext cx="820882" cy="387788"/>
            </a:xfrm>
            <a:prstGeom prst="ellipse">
              <a:avLst/>
            </a:prstGeom>
            <a:no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rbel"/>
              </a:endParaRPr>
            </a:p>
          </p:txBody>
        </p:sp>
        <p:sp>
          <p:nvSpPr>
            <p:cNvPr id="8" name="Oval 7"/>
            <p:cNvSpPr/>
            <p:nvPr/>
          </p:nvSpPr>
          <p:spPr>
            <a:xfrm>
              <a:off x="3244643" y="2987477"/>
              <a:ext cx="864961" cy="457398"/>
            </a:xfrm>
            <a:prstGeom prst="ellipse">
              <a:avLst/>
            </a:prstGeom>
            <a:no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rbel"/>
              </a:endParaRPr>
            </a:p>
          </p:txBody>
        </p:sp>
      </p:grpSp>
      <p:grpSp>
        <p:nvGrpSpPr>
          <p:cNvPr id="24" name="Group 23"/>
          <p:cNvGrpSpPr/>
          <p:nvPr/>
        </p:nvGrpSpPr>
        <p:grpSpPr>
          <a:xfrm>
            <a:off x="5416449" y="1618405"/>
            <a:ext cx="5184932" cy="4888539"/>
            <a:chOff x="3892449" y="1618405"/>
            <a:chExt cx="5184932" cy="4888539"/>
          </a:xfrm>
        </p:grpSpPr>
        <p:sp>
          <p:nvSpPr>
            <p:cNvPr id="3" name="Rounded Rectangle 2"/>
            <p:cNvSpPr/>
            <p:nvPr/>
          </p:nvSpPr>
          <p:spPr>
            <a:xfrm>
              <a:off x="6655576" y="5130428"/>
              <a:ext cx="2421805" cy="1376516"/>
            </a:xfrm>
            <a:prstGeom prst="roundRect">
              <a:avLst/>
            </a:prstGeom>
            <a:solidFill>
              <a:srgbClr val="78BE21"/>
            </a:solidFill>
            <a:ln>
              <a:solidFill>
                <a:srgbClr val="78BE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effectLst>
                    <a:outerShdw blurRad="38100" dist="38100" dir="2700000" algn="tl">
                      <a:srgbClr val="000000">
                        <a:alpha val="43137"/>
                      </a:srgbClr>
                    </a:outerShdw>
                  </a:effectLst>
                  <a:latin typeface="Corbel"/>
                </a:rPr>
                <a:t>Foundational Data</a:t>
              </a:r>
            </a:p>
            <a:p>
              <a:pPr algn="ctr"/>
              <a:r>
                <a:rPr lang="en-US" dirty="0">
                  <a:solidFill>
                    <a:prstClr val="white"/>
                  </a:solidFill>
                  <a:effectLst>
                    <a:outerShdw blurRad="38100" dist="38100" dir="2700000" algn="tl">
                      <a:srgbClr val="000000">
                        <a:alpha val="43137"/>
                      </a:srgbClr>
                    </a:outerShdw>
                  </a:effectLst>
                  <a:latin typeface="Corbel"/>
                </a:rPr>
                <a:t>(</a:t>
              </a:r>
              <a:r>
                <a:rPr lang="en-US" i="1" dirty="0">
                  <a:solidFill>
                    <a:prstClr val="white"/>
                  </a:solidFill>
                  <a:effectLst>
                    <a:outerShdw blurRad="38100" dist="38100" dir="2700000" algn="tl">
                      <a:srgbClr val="000000">
                        <a:alpha val="43137"/>
                      </a:srgbClr>
                    </a:outerShdw>
                  </a:effectLst>
                  <a:latin typeface="Corbel"/>
                </a:rPr>
                <a:t>Tool/Model Inputs</a:t>
              </a:r>
              <a:r>
                <a:rPr lang="en-US" dirty="0">
                  <a:solidFill>
                    <a:prstClr val="white"/>
                  </a:solidFill>
                  <a:effectLst>
                    <a:outerShdw blurRad="38100" dist="38100" dir="2700000" algn="tl">
                      <a:srgbClr val="000000">
                        <a:alpha val="43137"/>
                      </a:srgbClr>
                    </a:outerShdw>
                  </a:effectLst>
                  <a:latin typeface="Corbel"/>
                </a:rPr>
                <a:t>)</a:t>
              </a:r>
            </a:p>
          </p:txBody>
        </p:sp>
        <p:cxnSp>
          <p:nvCxnSpPr>
            <p:cNvPr id="11" name="Straight Connector 10"/>
            <p:cNvCxnSpPr>
              <a:stCxn id="6" idx="4"/>
              <a:endCxn id="3" idx="0"/>
            </p:cNvCxnSpPr>
            <p:nvPr/>
          </p:nvCxnSpPr>
          <p:spPr>
            <a:xfrm>
              <a:off x="6423388" y="1618405"/>
              <a:ext cx="1443091" cy="3512023"/>
            </a:xfrm>
            <a:prstGeom prst="line">
              <a:avLst/>
            </a:prstGeom>
            <a:ln w="38100">
              <a:solidFill>
                <a:srgbClr val="78BE2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4" idx="5"/>
              <a:endCxn id="3" idx="1"/>
            </p:cNvCxnSpPr>
            <p:nvPr/>
          </p:nvCxnSpPr>
          <p:spPr>
            <a:xfrm>
              <a:off x="4719787" y="5152375"/>
              <a:ext cx="1935789" cy="666311"/>
            </a:xfrm>
            <a:prstGeom prst="line">
              <a:avLst/>
            </a:prstGeom>
            <a:ln w="38100">
              <a:solidFill>
                <a:srgbClr val="78BE2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a:stCxn id="8" idx="5"/>
              <a:endCxn id="3" idx="1"/>
            </p:cNvCxnSpPr>
            <p:nvPr/>
          </p:nvCxnSpPr>
          <p:spPr>
            <a:xfrm>
              <a:off x="3892449" y="3173390"/>
              <a:ext cx="2763127" cy="2645296"/>
            </a:xfrm>
            <a:prstGeom prst="line">
              <a:avLst/>
            </a:prstGeom>
            <a:ln w="38100">
              <a:solidFill>
                <a:srgbClr val="78BE21"/>
              </a:solidFill>
            </a:ln>
          </p:spPr>
          <p:style>
            <a:lnRef idx="1">
              <a:schemeClr val="accent1"/>
            </a:lnRef>
            <a:fillRef idx="0">
              <a:schemeClr val="accent1"/>
            </a:fillRef>
            <a:effectRef idx="0">
              <a:schemeClr val="accent1"/>
            </a:effectRef>
            <a:fontRef idx="minor">
              <a:schemeClr val="tx1"/>
            </a:fontRef>
          </p:style>
        </p:cxnSp>
      </p:grpSp>
      <p:sp>
        <p:nvSpPr>
          <p:cNvPr id="10" name="Title 9">
            <a:extLst>
              <a:ext uri="{FF2B5EF4-FFF2-40B4-BE49-F238E27FC236}">
                <a16:creationId xmlns="" xmlns:a16="http://schemas.microsoft.com/office/drawing/2014/main" id="{A78049E9-F000-4C5F-90BE-B5D62D8AF460}"/>
              </a:ext>
            </a:extLst>
          </p:cNvPr>
          <p:cNvSpPr>
            <a:spLocks noGrp="1"/>
          </p:cNvSpPr>
          <p:nvPr>
            <p:ph type="title"/>
          </p:nvPr>
        </p:nvSpPr>
        <p:spPr/>
        <p:txBody>
          <a:bodyPr/>
          <a:lstStyle/>
          <a:p>
            <a:r>
              <a:rPr lang="en-US"/>
              <a:t>Water Quality Framework</a:t>
            </a:r>
            <a:endParaRPr lang="en-US" dirty="0"/>
          </a:p>
        </p:txBody>
      </p:sp>
      <p:pic>
        <p:nvPicPr>
          <p:cNvPr id="16" name="Picture 15">
            <a:extLst>
              <a:ext uri="{FF2B5EF4-FFF2-40B4-BE49-F238E27FC236}">
                <a16:creationId xmlns="" xmlns:a16="http://schemas.microsoft.com/office/drawing/2014/main" id="{D2B3BA43-A5C3-4567-A961-BB993ED5DA4F}"/>
              </a:ext>
            </a:extLst>
          </p:cNvPr>
          <p:cNvPicPr>
            <a:picLocks noChangeAspect="1"/>
          </p:cNvPicPr>
          <p:nvPr/>
        </p:nvPicPr>
        <p:blipFill>
          <a:blip r:embed="rId3" cstate="print"/>
          <a:stretch>
            <a:fillRect/>
          </a:stretch>
        </p:blipFill>
        <p:spPr>
          <a:xfrm>
            <a:off x="11010679" y="1022393"/>
            <a:ext cx="569124" cy="1109432"/>
          </a:xfrm>
          <a:prstGeom prst="rect">
            <a:avLst/>
          </a:prstGeom>
        </p:spPr>
      </p:pic>
      <p:sp>
        <p:nvSpPr>
          <p:cNvPr id="13" name="Date Placeholder 12">
            <a:extLst>
              <a:ext uri="{FF2B5EF4-FFF2-40B4-BE49-F238E27FC236}">
                <a16:creationId xmlns="" xmlns:a16="http://schemas.microsoft.com/office/drawing/2014/main" id="{6F69E079-C2D0-4BCC-BFC2-043A3B0181A3}"/>
              </a:ext>
            </a:extLst>
          </p:cNvPr>
          <p:cNvSpPr>
            <a:spLocks noGrp="1"/>
          </p:cNvSpPr>
          <p:nvPr>
            <p:ph type="dt" sz="half" idx="10"/>
          </p:nvPr>
        </p:nvSpPr>
        <p:spPr/>
        <p:txBody>
          <a:bodyPr/>
          <a:lstStyle/>
          <a:p>
            <a:r>
              <a:rPr lang="en-US">
                <a:solidFill>
                  <a:srgbClr val="FFFFFF"/>
                </a:solidFill>
              </a:rPr>
              <a:t>12/6/2017</a:t>
            </a:r>
            <a:endParaRPr lang="en-US" dirty="0">
              <a:solidFill>
                <a:srgbClr val="FFFFFF"/>
              </a:solidFill>
            </a:endParaRPr>
          </a:p>
        </p:txBody>
      </p:sp>
      <p:sp>
        <p:nvSpPr>
          <p:cNvPr id="17" name="Footer Placeholder 16">
            <a:extLst>
              <a:ext uri="{FF2B5EF4-FFF2-40B4-BE49-F238E27FC236}">
                <a16:creationId xmlns="" xmlns:a16="http://schemas.microsoft.com/office/drawing/2014/main" id="{C23B4960-0192-4EFD-9F13-5CC2F830002F}"/>
              </a:ext>
            </a:extLst>
          </p:cNvPr>
          <p:cNvSpPr>
            <a:spLocks noGrp="1"/>
          </p:cNvSpPr>
          <p:nvPr>
            <p:ph type="ftr" sz="quarter" idx="3"/>
          </p:nvPr>
        </p:nvSpPr>
        <p:spPr/>
        <p:txBody>
          <a:bodyPr/>
          <a:lstStyle/>
          <a:p>
            <a:r>
              <a:rPr lang="en-US">
                <a:solidFill>
                  <a:srgbClr val="FFFFFF"/>
                </a:solidFill>
              </a:rPr>
              <a:t>MN.IT Services @ DNR | MN DNR Geospatial Water Resources Team</a:t>
            </a:r>
            <a:endParaRPr lang="en-US" dirty="0">
              <a:solidFill>
                <a:srgbClr val="FFFFFF"/>
              </a:solidFill>
            </a:endParaRPr>
          </a:p>
        </p:txBody>
      </p:sp>
      <p:sp>
        <p:nvSpPr>
          <p:cNvPr id="18" name="Slide Number Placeholder 17">
            <a:extLst>
              <a:ext uri="{FF2B5EF4-FFF2-40B4-BE49-F238E27FC236}">
                <a16:creationId xmlns="" xmlns:a16="http://schemas.microsoft.com/office/drawing/2014/main" id="{EA9954FF-744C-4AE4-9578-DC9393210099}"/>
              </a:ext>
            </a:extLst>
          </p:cNvPr>
          <p:cNvSpPr>
            <a:spLocks noGrp="1"/>
          </p:cNvSpPr>
          <p:nvPr>
            <p:ph type="sldNum" sz="quarter" idx="12"/>
          </p:nvPr>
        </p:nvSpPr>
        <p:spPr/>
        <p:txBody>
          <a:bodyPr/>
          <a:lstStyle/>
          <a:p>
            <a:fld id="{48F63A3B-78C7-47BE-AE5E-E10140E04643}" type="slidenum">
              <a:rPr lang="en-US" smtClean="0">
                <a:solidFill>
                  <a:srgbClr val="FFFFFF"/>
                </a:solidFill>
              </a:rPr>
              <a:pPr/>
              <a:t>91</a:t>
            </a:fld>
            <a:endParaRPr lang="en-US" dirty="0">
              <a:solidFill>
                <a:srgbClr val="FFFFFF"/>
              </a:solidFill>
            </a:endParaRPr>
          </a:p>
        </p:txBody>
      </p:sp>
    </p:spTree>
    <p:extLst>
      <p:ext uri="{BB962C8B-B14F-4D97-AF65-F5344CB8AC3E}">
        <p14:creationId xmlns:p14="http://schemas.microsoft.com/office/powerpoint/2010/main" val="74086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 xmlns:a16="http://schemas.microsoft.com/office/drawing/2014/main" id="{ADE7F8B1-B7B4-4754-A927-6A6701ECD6B3}"/>
              </a:ext>
            </a:extLst>
          </p:cNvPr>
          <p:cNvSpPr>
            <a:spLocks noGrp="1"/>
          </p:cNvSpPr>
          <p:nvPr>
            <p:ph type="title"/>
          </p:nvPr>
        </p:nvSpPr>
        <p:spPr/>
        <p:txBody>
          <a:bodyPr/>
          <a:lstStyle/>
          <a:p>
            <a:r>
              <a:rPr lang="en-US"/>
              <a:t>Water Quality Framework</a:t>
            </a:r>
            <a:endParaRPr lang="en-US" dirty="0"/>
          </a:p>
        </p:txBody>
      </p:sp>
      <p:sp>
        <p:nvSpPr>
          <p:cNvPr id="7" name="Subtitle 2"/>
          <p:cNvSpPr>
            <a:spLocks noGrp="1"/>
          </p:cNvSpPr>
          <p:nvPr>
            <p:ph type="body" idx="4294967295"/>
          </p:nvPr>
        </p:nvSpPr>
        <p:spPr>
          <a:xfrm>
            <a:off x="1485901" y="5707815"/>
            <a:ext cx="8839200" cy="895350"/>
          </a:xfrm>
        </p:spPr>
        <p:txBody>
          <a:bodyPr>
            <a:noAutofit/>
          </a:bodyPr>
          <a:lstStyle/>
          <a:p>
            <a:pPr marL="1035050" lvl="1" indent="-349250">
              <a:spcBef>
                <a:spcPts val="1000"/>
              </a:spcBef>
              <a:spcAft>
                <a:spcPts val="1000"/>
              </a:spcAft>
              <a:buClr>
                <a:srgbClr val="FFFF66"/>
              </a:buClr>
              <a:buSzPct val="60000"/>
              <a:buFont typeface="Wingdings" pitchFamily="2" charset="2"/>
              <a:buChar char="Ø"/>
            </a:pPr>
            <a:r>
              <a:rPr lang="en-US" sz="2000" b="1" spc="110" dirty="0">
                <a:solidFill>
                  <a:srgbClr val="78BE21"/>
                </a:solidFill>
              </a:rPr>
              <a:t>Data Development – Data Dissemination – Data Application</a:t>
            </a:r>
          </a:p>
        </p:txBody>
      </p:sp>
      <p:grpSp>
        <p:nvGrpSpPr>
          <p:cNvPr id="15" name="Group 14"/>
          <p:cNvGrpSpPr/>
          <p:nvPr/>
        </p:nvGrpSpPr>
        <p:grpSpPr>
          <a:xfrm>
            <a:off x="1684725" y="1405166"/>
            <a:ext cx="8772858" cy="4162425"/>
            <a:chOff x="285417" y="1405165"/>
            <a:chExt cx="8601409" cy="4162425"/>
          </a:xfrm>
        </p:grpSpPr>
        <p:grpSp>
          <p:nvGrpSpPr>
            <p:cNvPr id="5" name="Group 4"/>
            <p:cNvGrpSpPr/>
            <p:nvPr/>
          </p:nvGrpSpPr>
          <p:grpSpPr>
            <a:xfrm>
              <a:off x="285417" y="1405165"/>
              <a:ext cx="6401465" cy="4162425"/>
              <a:chOff x="2190754" y="1405165"/>
              <a:chExt cx="6401465" cy="4162425"/>
            </a:xfrm>
          </p:grpSpPr>
          <p:pic>
            <p:nvPicPr>
              <p:cNvPr id="2" name="Picture 1"/>
              <p:cNvPicPr>
                <a:picLocks noChangeAspect="1"/>
              </p:cNvPicPr>
              <p:nvPr/>
            </p:nvPicPr>
            <p:blipFill>
              <a:blip r:embed="rId3" cstate="print"/>
              <a:stretch>
                <a:fillRect/>
              </a:stretch>
            </p:blipFill>
            <p:spPr>
              <a:xfrm>
                <a:off x="3848769" y="1405165"/>
                <a:ext cx="4743450" cy="4162425"/>
              </a:xfrm>
              <a:prstGeom prst="rect">
                <a:avLst/>
              </a:prstGeom>
            </p:spPr>
          </p:pic>
          <p:pic>
            <p:nvPicPr>
              <p:cNvPr id="6" name="Picture 5"/>
              <p:cNvPicPr>
                <a:picLocks noChangeAspect="1"/>
              </p:cNvPicPr>
              <p:nvPr/>
            </p:nvPicPr>
            <p:blipFill>
              <a:blip r:embed="rId4" cstate="print"/>
              <a:stretch>
                <a:fillRect/>
              </a:stretch>
            </p:blipFill>
            <p:spPr>
              <a:xfrm>
                <a:off x="2190754" y="2824390"/>
                <a:ext cx="1658016" cy="2743200"/>
              </a:xfrm>
              <a:prstGeom prst="rect">
                <a:avLst/>
              </a:prstGeom>
            </p:spPr>
          </p:pic>
          <p:pic>
            <p:nvPicPr>
              <p:cNvPr id="4" name="Picture 3"/>
              <p:cNvPicPr>
                <a:picLocks noChangeAspect="1"/>
              </p:cNvPicPr>
              <p:nvPr/>
            </p:nvPicPr>
            <p:blipFill>
              <a:blip r:embed="rId5" cstate="print"/>
              <a:stretch>
                <a:fillRect/>
              </a:stretch>
            </p:blipFill>
            <p:spPr>
              <a:xfrm>
                <a:off x="2190754" y="1405165"/>
                <a:ext cx="1658015" cy="1419224"/>
              </a:xfrm>
              <a:prstGeom prst="rect">
                <a:avLst/>
              </a:prstGeom>
            </p:spPr>
          </p:pic>
        </p:grpSp>
        <p:sp>
          <p:nvSpPr>
            <p:cNvPr id="8" name="Rectangle 7"/>
            <p:cNvSpPr/>
            <p:nvPr/>
          </p:nvSpPr>
          <p:spPr>
            <a:xfrm>
              <a:off x="6696076" y="1405165"/>
              <a:ext cx="2190750" cy="41624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rbel"/>
              </a:endParaRPr>
            </a:p>
          </p:txBody>
        </p:sp>
      </p:grpSp>
      <p:grpSp>
        <p:nvGrpSpPr>
          <p:cNvPr id="16" name="Group 15"/>
          <p:cNvGrpSpPr/>
          <p:nvPr/>
        </p:nvGrpSpPr>
        <p:grpSpPr>
          <a:xfrm>
            <a:off x="8296275" y="1551669"/>
            <a:ext cx="2028826" cy="3722914"/>
            <a:chOff x="6772275" y="1551669"/>
            <a:chExt cx="2028826" cy="3722914"/>
          </a:xfrm>
        </p:grpSpPr>
        <p:sp>
          <p:nvSpPr>
            <p:cNvPr id="9" name="Line Callout 1 8"/>
            <p:cNvSpPr/>
            <p:nvPr/>
          </p:nvSpPr>
          <p:spPr>
            <a:xfrm>
              <a:off x="6772275" y="1551669"/>
              <a:ext cx="2028826" cy="1126216"/>
            </a:xfrm>
            <a:prstGeom prst="borderCallout1">
              <a:avLst>
                <a:gd name="adj1" fmla="val 45814"/>
                <a:gd name="adj2" fmla="val 158"/>
                <a:gd name="adj3" fmla="val 42939"/>
                <a:gd name="adj4" fmla="val -85942"/>
              </a:avLst>
            </a:prstGeom>
            <a:solidFill>
              <a:srgbClr val="FFC000"/>
            </a:solidFill>
            <a:ln w="28575">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rbel"/>
              </a:endParaRPr>
            </a:p>
          </p:txBody>
        </p:sp>
        <p:sp>
          <p:nvSpPr>
            <p:cNvPr id="11" name="Line Callout 1 10"/>
            <p:cNvSpPr/>
            <p:nvPr/>
          </p:nvSpPr>
          <p:spPr>
            <a:xfrm>
              <a:off x="6781801" y="2824389"/>
              <a:ext cx="2019300" cy="1126216"/>
            </a:xfrm>
            <a:prstGeom prst="borderCallout1">
              <a:avLst>
                <a:gd name="adj1" fmla="val 44123"/>
                <a:gd name="adj2" fmla="val -1257"/>
                <a:gd name="adj3" fmla="val 44631"/>
                <a:gd name="adj4" fmla="val -9527"/>
              </a:avLst>
            </a:prstGeom>
            <a:solidFill>
              <a:srgbClr val="5380C1"/>
            </a:solidFill>
            <a:ln w="28575">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orbel"/>
              </a:endParaRPr>
            </a:p>
          </p:txBody>
        </p:sp>
        <p:sp>
          <p:nvSpPr>
            <p:cNvPr id="12" name="Line Callout 1 11"/>
            <p:cNvSpPr/>
            <p:nvPr/>
          </p:nvSpPr>
          <p:spPr>
            <a:xfrm>
              <a:off x="6781801" y="4148367"/>
              <a:ext cx="2019300" cy="1126216"/>
            </a:xfrm>
            <a:prstGeom prst="borderCallout1">
              <a:avLst>
                <a:gd name="adj1" fmla="val 54272"/>
                <a:gd name="adj2" fmla="val 158"/>
                <a:gd name="adj3" fmla="val 66620"/>
                <a:gd name="adj4" fmla="val -35470"/>
              </a:avLst>
            </a:prstGeom>
            <a:solidFill>
              <a:srgbClr val="7030A0"/>
            </a:solidFill>
            <a:ln w="2857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rbel"/>
              </a:endParaRPr>
            </a:p>
          </p:txBody>
        </p:sp>
      </p:grpSp>
      <p:sp>
        <p:nvSpPr>
          <p:cNvPr id="10" name="TextBox 9"/>
          <p:cNvSpPr txBox="1"/>
          <p:nvPr/>
        </p:nvSpPr>
        <p:spPr>
          <a:xfrm>
            <a:off x="8427028" y="1545390"/>
            <a:ext cx="1776846" cy="707886"/>
          </a:xfrm>
          <a:prstGeom prst="rect">
            <a:avLst/>
          </a:prstGeom>
          <a:noFill/>
        </p:spPr>
        <p:txBody>
          <a:bodyPr wrap="square" rtlCol="0">
            <a:spAutoFit/>
          </a:bodyPr>
          <a:lstStyle/>
          <a:p>
            <a:r>
              <a:rPr lang="en-US" sz="1400" b="1" i="1" dirty="0">
                <a:solidFill>
                  <a:srgbClr val="003366"/>
                </a:solidFill>
                <a:latin typeface="Corbel"/>
              </a:rPr>
              <a:t>Foundation Data Application</a:t>
            </a:r>
            <a:r>
              <a:rPr lang="en-US" sz="1400" b="1" dirty="0">
                <a:solidFill>
                  <a:srgbClr val="003366"/>
                </a:solidFill>
                <a:latin typeface="Corbel"/>
              </a:rPr>
              <a:t> </a:t>
            </a:r>
          </a:p>
          <a:p>
            <a:pPr marL="285750" indent="-171450">
              <a:buFont typeface="Arial" panose="020B0604020202020204" pitchFamily="34" charset="0"/>
              <a:buChar char="•"/>
            </a:pPr>
            <a:r>
              <a:rPr lang="en-US" sz="1200" b="1" dirty="0">
                <a:solidFill>
                  <a:srgbClr val="00B050"/>
                </a:solidFill>
                <a:latin typeface="Corbel"/>
              </a:rPr>
              <a:t>hDEM</a:t>
            </a:r>
          </a:p>
        </p:txBody>
      </p:sp>
      <p:sp>
        <p:nvSpPr>
          <p:cNvPr id="14" name="TextBox 13"/>
          <p:cNvSpPr txBox="1"/>
          <p:nvPr/>
        </p:nvSpPr>
        <p:spPr>
          <a:xfrm>
            <a:off x="8427028" y="2824390"/>
            <a:ext cx="1776846" cy="923330"/>
          </a:xfrm>
          <a:prstGeom prst="rect">
            <a:avLst/>
          </a:prstGeom>
          <a:noFill/>
        </p:spPr>
        <p:txBody>
          <a:bodyPr wrap="square" rtlCol="0">
            <a:spAutoFit/>
          </a:bodyPr>
          <a:lstStyle/>
          <a:p>
            <a:r>
              <a:rPr lang="en-US" sz="1400" b="1" i="1" dirty="0">
                <a:solidFill>
                  <a:prstClr val="white"/>
                </a:solidFill>
                <a:latin typeface="Corbel"/>
              </a:rPr>
              <a:t>Foundation Data Development</a:t>
            </a:r>
            <a:r>
              <a:rPr lang="en-US" sz="1600" b="1" i="1" dirty="0">
                <a:solidFill>
                  <a:prstClr val="white"/>
                </a:solidFill>
                <a:latin typeface="Corbel"/>
              </a:rPr>
              <a:t> </a:t>
            </a:r>
          </a:p>
          <a:p>
            <a:pPr marL="285750" indent="-171450">
              <a:buFont typeface="Arial" panose="020B0604020202020204" pitchFamily="34" charset="0"/>
              <a:buChar char="•"/>
            </a:pPr>
            <a:r>
              <a:rPr lang="en-US" sz="1200" b="1" dirty="0">
                <a:solidFill>
                  <a:srgbClr val="78BE21"/>
                </a:solidFill>
                <a:latin typeface="Corbel"/>
              </a:rPr>
              <a:t>DEM, hDEM</a:t>
            </a:r>
          </a:p>
          <a:p>
            <a:pPr marL="285750" indent="-171450">
              <a:buFont typeface="Arial" panose="020B0604020202020204" pitchFamily="34" charset="0"/>
              <a:buChar char="•"/>
            </a:pPr>
            <a:r>
              <a:rPr lang="en-US" sz="1200" b="1" dirty="0">
                <a:solidFill>
                  <a:srgbClr val="78BE21"/>
                </a:solidFill>
                <a:latin typeface="Corbel"/>
              </a:rPr>
              <a:t>HPI</a:t>
            </a:r>
          </a:p>
        </p:txBody>
      </p:sp>
      <p:sp>
        <p:nvSpPr>
          <p:cNvPr id="17" name="TextBox 16"/>
          <p:cNvSpPr txBox="1"/>
          <p:nvPr/>
        </p:nvSpPr>
        <p:spPr>
          <a:xfrm>
            <a:off x="8451951" y="4166682"/>
            <a:ext cx="1776846" cy="1107996"/>
          </a:xfrm>
          <a:prstGeom prst="rect">
            <a:avLst/>
          </a:prstGeom>
          <a:noFill/>
        </p:spPr>
        <p:txBody>
          <a:bodyPr wrap="square" rtlCol="0">
            <a:spAutoFit/>
          </a:bodyPr>
          <a:lstStyle/>
          <a:p>
            <a:r>
              <a:rPr lang="en-US" sz="1400" b="1" i="1" dirty="0">
                <a:solidFill>
                  <a:prstClr val="white"/>
                </a:solidFill>
                <a:latin typeface="Corbel"/>
              </a:rPr>
              <a:t>Foundation Data Development</a:t>
            </a:r>
            <a:r>
              <a:rPr lang="en-US" sz="1600" b="1" i="1" dirty="0">
                <a:solidFill>
                  <a:prstClr val="white"/>
                </a:solidFill>
                <a:latin typeface="Corbel"/>
              </a:rPr>
              <a:t> </a:t>
            </a:r>
          </a:p>
          <a:p>
            <a:pPr marL="285750" indent="-171450">
              <a:buFont typeface="Arial" panose="020B0604020202020204" pitchFamily="34" charset="0"/>
              <a:buChar char="•"/>
            </a:pPr>
            <a:r>
              <a:rPr lang="en-US" sz="1200" b="1" dirty="0">
                <a:solidFill>
                  <a:srgbClr val="00B050"/>
                </a:solidFill>
                <a:latin typeface="Corbel"/>
              </a:rPr>
              <a:t>DEM, hDEM</a:t>
            </a:r>
          </a:p>
          <a:p>
            <a:pPr marL="285750" indent="-171450">
              <a:buFont typeface="Arial" panose="020B0604020202020204" pitchFamily="34" charset="0"/>
              <a:buChar char="•"/>
            </a:pPr>
            <a:r>
              <a:rPr lang="en-US" sz="1200" b="1" dirty="0">
                <a:solidFill>
                  <a:srgbClr val="00B050"/>
                </a:solidFill>
                <a:latin typeface="Corbel"/>
              </a:rPr>
              <a:t>HPI</a:t>
            </a:r>
          </a:p>
          <a:p>
            <a:pPr marL="285750" indent="-171450">
              <a:buFont typeface="Arial" panose="020B0604020202020204" pitchFamily="34" charset="0"/>
              <a:buChar char="•"/>
            </a:pPr>
            <a:r>
              <a:rPr lang="en-US" sz="1200" b="1" dirty="0">
                <a:solidFill>
                  <a:srgbClr val="00B050"/>
                </a:solidFill>
                <a:latin typeface="Corbel"/>
              </a:rPr>
              <a:t>MnTOPO</a:t>
            </a:r>
          </a:p>
        </p:txBody>
      </p:sp>
      <p:pic>
        <p:nvPicPr>
          <p:cNvPr id="19" name="Picture 18">
            <a:extLst>
              <a:ext uri="{FF2B5EF4-FFF2-40B4-BE49-F238E27FC236}">
                <a16:creationId xmlns="" xmlns:a16="http://schemas.microsoft.com/office/drawing/2014/main" id="{CDFF3F45-1BCC-4352-A059-74A0A5E54683}"/>
              </a:ext>
            </a:extLst>
          </p:cNvPr>
          <p:cNvPicPr>
            <a:picLocks noChangeAspect="1"/>
          </p:cNvPicPr>
          <p:nvPr/>
        </p:nvPicPr>
        <p:blipFill>
          <a:blip r:embed="rId6" cstate="print"/>
          <a:stretch>
            <a:fillRect/>
          </a:stretch>
        </p:blipFill>
        <p:spPr>
          <a:xfrm>
            <a:off x="11010679" y="1022393"/>
            <a:ext cx="569124" cy="1109432"/>
          </a:xfrm>
          <a:prstGeom prst="rect">
            <a:avLst/>
          </a:prstGeom>
        </p:spPr>
      </p:pic>
      <p:sp>
        <p:nvSpPr>
          <p:cNvPr id="21" name="Date Placeholder 20">
            <a:extLst>
              <a:ext uri="{FF2B5EF4-FFF2-40B4-BE49-F238E27FC236}">
                <a16:creationId xmlns="" xmlns:a16="http://schemas.microsoft.com/office/drawing/2014/main" id="{44CE6E75-BFC2-46D5-BEAB-31E9A7F4020C}"/>
              </a:ext>
            </a:extLst>
          </p:cNvPr>
          <p:cNvSpPr>
            <a:spLocks noGrp="1"/>
          </p:cNvSpPr>
          <p:nvPr>
            <p:ph type="dt" sz="half" idx="10"/>
          </p:nvPr>
        </p:nvSpPr>
        <p:spPr/>
        <p:txBody>
          <a:bodyPr/>
          <a:lstStyle/>
          <a:p>
            <a:r>
              <a:rPr lang="en-US">
                <a:solidFill>
                  <a:srgbClr val="FFFFFF"/>
                </a:solidFill>
              </a:rPr>
              <a:t>12/6/2017</a:t>
            </a:r>
            <a:endParaRPr lang="en-US" dirty="0">
              <a:solidFill>
                <a:srgbClr val="FFFFFF"/>
              </a:solidFill>
            </a:endParaRPr>
          </a:p>
        </p:txBody>
      </p:sp>
      <p:sp>
        <p:nvSpPr>
          <p:cNvPr id="22" name="Footer Placeholder 21">
            <a:extLst>
              <a:ext uri="{FF2B5EF4-FFF2-40B4-BE49-F238E27FC236}">
                <a16:creationId xmlns="" xmlns:a16="http://schemas.microsoft.com/office/drawing/2014/main" id="{FD93BD37-2061-404E-A811-DEE724DD36EA}"/>
              </a:ext>
            </a:extLst>
          </p:cNvPr>
          <p:cNvSpPr>
            <a:spLocks noGrp="1"/>
          </p:cNvSpPr>
          <p:nvPr>
            <p:ph type="ftr" sz="quarter" idx="3"/>
          </p:nvPr>
        </p:nvSpPr>
        <p:spPr/>
        <p:txBody>
          <a:bodyPr/>
          <a:lstStyle/>
          <a:p>
            <a:r>
              <a:rPr lang="en-US">
                <a:solidFill>
                  <a:srgbClr val="FFFFFF"/>
                </a:solidFill>
              </a:rPr>
              <a:t>MN.IT Services @ DNR | MN DNR Geospatial Water Resources Team</a:t>
            </a:r>
            <a:endParaRPr lang="en-US" dirty="0">
              <a:solidFill>
                <a:srgbClr val="FFFFFF"/>
              </a:solidFill>
            </a:endParaRPr>
          </a:p>
        </p:txBody>
      </p:sp>
      <p:sp>
        <p:nvSpPr>
          <p:cNvPr id="23" name="Slide Number Placeholder 22">
            <a:extLst>
              <a:ext uri="{FF2B5EF4-FFF2-40B4-BE49-F238E27FC236}">
                <a16:creationId xmlns="" xmlns:a16="http://schemas.microsoft.com/office/drawing/2014/main" id="{7FB680DE-5073-4941-9E06-C0181A26ACD0}"/>
              </a:ext>
            </a:extLst>
          </p:cNvPr>
          <p:cNvSpPr>
            <a:spLocks noGrp="1"/>
          </p:cNvSpPr>
          <p:nvPr>
            <p:ph type="sldNum" sz="quarter" idx="12"/>
          </p:nvPr>
        </p:nvSpPr>
        <p:spPr/>
        <p:txBody>
          <a:bodyPr/>
          <a:lstStyle/>
          <a:p>
            <a:fld id="{48F63A3B-78C7-47BE-AE5E-E10140E04643}" type="slidenum">
              <a:rPr lang="en-US" smtClean="0">
                <a:solidFill>
                  <a:srgbClr val="FFFFFF"/>
                </a:solidFill>
              </a:rPr>
              <a:pPr/>
              <a:t>92</a:t>
            </a:fld>
            <a:endParaRPr lang="en-US" dirty="0">
              <a:solidFill>
                <a:srgbClr val="FFFFFF"/>
              </a:solidFill>
            </a:endParaRPr>
          </a:p>
        </p:txBody>
      </p:sp>
    </p:spTree>
    <p:extLst>
      <p:ext uri="{BB962C8B-B14F-4D97-AF65-F5344CB8AC3E}">
        <p14:creationId xmlns:p14="http://schemas.microsoft.com/office/powerpoint/2010/main" val="400847108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6858000"/>
          </a:xfrm>
        </p:spPr>
        <p:txBody>
          <a:bodyPr>
            <a:normAutofit/>
          </a:bodyPr>
          <a:lstStyle/>
          <a:p>
            <a:r>
              <a:rPr lang="en-US" sz="11500" b="1" dirty="0">
                <a:effectLst>
                  <a:outerShdw blurRad="38100" dist="38100" dir="2700000" algn="tl">
                    <a:srgbClr val="000000">
                      <a:alpha val="43137"/>
                    </a:srgbClr>
                  </a:outerShdw>
                </a:effectLst>
              </a:rPr>
              <a:t>3 Takeaway Messages</a:t>
            </a:r>
          </a:p>
        </p:txBody>
      </p:sp>
    </p:spTree>
    <p:extLst>
      <p:ext uri="{BB962C8B-B14F-4D97-AF65-F5344CB8AC3E}">
        <p14:creationId xmlns:p14="http://schemas.microsoft.com/office/powerpoint/2010/main" val="677770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7" name="Date Placeholder 6"/>
          <p:cNvSpPr>
            <a:spLocks noGrp="1"/>
          </p:cNvSpPr>
          <p:nvPr>
            <p:ph type="dt" sz="half" idx="10"/>
          </p:nvPr>
        </p:nvSpPr>
        <p:spPr/>
        <p:txBody>
          <a:bodyPr/>
          <a:lstStyle/>
          <a:p>
            <a:pPr>
              <a:defRPr/>
            </a:pPr>
            <a:r>
              <a:rPr lang="en-US" dirty="0">
                <a:solidFill>
                  <a:srgbClr val="000000"/>
                </a:solidFill>
              </a:rPr>
              <a:t>12/6/2017</a:t>
            </a:r>
          </a:p>
        </p:txBody>
      </p:sp>
      <p:sp>
        <p:nvSpPr>
          <p:cNvPr id="10" name="Footer Placeholder 9"/>
          <p:cNvSpPr>
            <a:spLocks noGrp="1"/>
          </p:cNvSpPr>
          <p:nvPr>
            <p:ph type="ftr" sz="quarter" idx="3"/>
          </p:nvPr>
        </p:nvSpPr>
        <p:spPr/>
        <p:txBody>
          <a:bodyPr/>
          <a:lstStyle/>
          <a:p>
            <a:pPr>
              <a:defRPr/>
            </a:pPr>
            <a:r>
              <a:rPr lang="en-US" dirty="0">
                <a:solidFill>
                  <a:srgbClr val="000000"/>
                </a:solidFill>
              </a:rPr>
              <a:t>MN.IT Services @ DNR | MN DNR Geospatial Water Resources Team</a:t>
            </a:r>
          </a:p>
        </p:txBody>
      </p:sp>
      <p:sp>
        <p:nvSpPr>
          <p:cNvPr id="11" name="Slide Number Placeholder 10"/>
          <p:cNvSpPr>
            <a:spLocks noGrp="1"/>
          </p:cNvSpPr>
          <p:nvPr>
            <p:ph type="sldNum" sz="quarter" idx="12"/>
          </p:nvPr>
        </p:nvSpPr>
        <p:spPr/>
        <p:txBody>
          <a:bodyPr/>
          <a:lstStyle/>
          <a:p>
            <a:pPr>
              <a:defRPr/>
            </a:pPr>
            <a:fld id="{48F63A3B-78C7-47BE-AE5E-E10140E04643}" type="slidenum">
              <a:rPr lang="en-US" smtClean="0">
                <a:solidFill>
                  <a:srgbClr val="000000"/>
                </a:solidFill>
              </a:rPr>
              <a:pPr>
                <a:defRPr/>
              </a:pPr>
              <a:t>94</a:t>
            </a:fld>
            <a:endParaRPr lang="en-US" dirty="0">
              <a:solidFill>
                <a:srgbClr val="000000"/>
              </a:solidFill>
            </a:endParaRPr>
          </a:p>
        </p:txBody>
      </p:sp>
      <p:sp>
        <p:nvSpPr>
          <p:cNvPr id="8" name="Content Placeholder 2"/>
          <p:cNvSpPr txBox="1">
            <a:spLocks/>
          </p:cNvSpPr>
          <p:nvPr/>
        </p:nvSpPr>
        <p:spPr>
          <a:xfrm>
            <a:off x="6181725" y="4781532"/>
            <a:ext cx="6010276" cy="606679"/>
          </a:xfrm>
          <a:prstGeom prst="rect">
            <a:avLst/>
          </a:prstGeom>
        </p:spPr>
        <p:txBody>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Clr>
                <a:srgbClr val="003865"/>
              </a:buClr>
              <a:buFont typeface="Arial" panose="020B0604020202020204" pitchFamily="34" charset="0"/>
              <a:buNone/>
              <a:defRPr/>
            </a:pPr>
            <a:r>
              <a:rPr lang="en-US" sz="3600" dirty="0">
                <a:solidFill>
                  <a:srgbClr val="003865"/>
                </a:solidFill>
                <a:effectLst>
                  <a:outerShdw blurRad="38100" dist="38100" dir="2700000" algn="tl">
                    <a:srgbClr val="000000">
                      <a:alpha val="43137"/>
                    </a:srgbClr>
                  </a:outerShdw>
                </a:effectLst>
                <a:latin typeface="Arial Narrow" panose="020B0606020202030204" pitchFamily="34" charset="0"/>
              </a:rPr>
              <a:t>Closing | Takeaway Messages…</a:t>
            </a:r>
          </a:p>
        </p:txBody>
      </p:sp>
    </p:spTree>
    <p:extLst>
      <p:ext uri="{BB962C8B-B14F-4D97-AF65-F5344CB8AC3E}">
        <p14:creationId xmlns:p14="http://schemas.microsoft.com/office/powerpoint/2010/main" val="383695882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9906000" y="6324601"/>
            <a:ext cx="341760" cy="246221"/>
          </a:xfrm>
          <a:prstGeom prst="rect">
            <a:avLst/>
          </a:prstGeom>
          <a:noFill/>
          <a:ln w="9525">
            <a:noFill/>
            <a:miter lim="800000"/>
            <a:headEnd/>
            <a:tailEnd/>
          </a:ln>
        </p:spPr>
        <p:txBody>
          <a:bodyPr wrap="none">
            <a:spAutoFit/>
          </a:bodyPr>
          <a:lstStyle/>
          <a:p>
            <a:pPr eaLnBrk="0" hangingPunct="0">
              <a:defRPr/>
            </a:pPr>
            <a:fld id="{43352896-DECE-4975-9548-A350D2FADF0A}" type="slidenum">
              <a:rPr lang="en-US" sz="1000">
                <a:solidFill>
                  <a:srgbClr val="003865"/>
                </a:solidFill>
                <a:latin typeface="Arial" charset="0"/>
              </a:rPr>
              <a:pPr eaLnBrk="0" hangingPunct="0">
                <a:defRPr/>
              </a:pPr>
              <a:t>95</a:t>
            </a:fld>
            <a:endParaRPr lang="en-US" sz="1000" dirty="0">
              <a:solidFill>
                <a:srgbClr val="003865"/>
              </a:solidFill>
              <a:latin typeface="Arial" charset="0"/>
            </a:endParaRPr>
          </a:p>
        </p:txBody>
      </p:sp>
      <p:sp>
        <p:nvSpPr>
          <p:cNvPr id="9" name="Title 8"/>
          <p:cNvSpPr>
            <a:spLocks noGrp="1"/>
          </p:cNvSpPr>
          <p:nvPr>
            <p:ph type="title"/>
          </p:nvPr>
        </p:nvSpPr>
        <p:spPr/>
        <p:txBody>
          <a:bodyPr/>
          <a:lstStyle/>
          <a:p>
            <a:r>
              <a:rPr lang="en-US" dirty="0"/>
              <a:t>Takeaway Messages</a:t>
            </a:r>
          </a:p>
        </p:txBody>
      </p:sp>
      <p:sp>
        <p:nvSpPr>
          <p:cNvPr id="2" name="Date Placeholder 1"/>
          <p:cNvSpPr>
            <a:spLocks noGrp="1"/>
          </p:cNvSpPr>
          <p:nvPr>
            <p:ph type="dt" sz="half" idx="10"/>
          </p:nvPr>
        </p:nvSpPr>
        <p:spPr/>
        <p:txBody>
          <a:bodyPr/>
          <a:lstStyle/>
          <a:p>
            <a:r>
              <a:rPr lang="en-US">
                <a:solidFill>
                  <a:srgbClr val="FFFFFF"/>
                </a:solidFill>
              </a:rPr>
              <a:t>12/6/2017</a:t>
            </a:r>
            <a:endParaRPr lang="en-US" dirty="0">
              <a:solidFill>
                <a:srgbClr val="FFFFFF"/>
              </a:solidFill>
            </a:endParaRPr>
          </a:p>
        </p:txBody>
      </p:sp>
      <p:sp>
        <p:nvSpPr>
          <p:cNvPr id="3" name="Footer Placeholder 2"/>
          <p:cNvSpPr>
            <a:spLocks noGrp="1"/>
          </p:cNvSpPr>
          <p:nvPr>
            <p:ph type="ftr" sz="quarter" idx="3"/>
          </p:nvPr>
        </p:nvSpPr>
        <p:spPr/>
        <p:txBody>
          <a:bodyPr/>
          <a:lstStyle/>
          <a:p>
            <a:r>
              <a:rPr lang="en-US">
                <a:solidFill>
                  <a:srgbClr val="FFFFFF"/>
                </a:solidFill>
              </a:rPr>
              <a:t>MN.IT Services @ DNR | MN DNR Geospatial Water Resources Team</a:t>
            </a:r>
            <a:endParaRPr lang="en-US" dirty="0">
              <a:solidFill>
                <a:srgbClr val="FFFFFF"/>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FFFFFF"/>
                </a:solidFill>
              </a:rPr>
              <a:pPr/>
              <a:t>95</a:t>
            </a:fld>
            <a:endParaRPr lang="en-US" dirty="0">
              <a:solidFill>
                <a:srgbClr val="FFFFFF"/>
              </a:solidFill>
            </a:endParaRPr>
          </a:p>
        </p:txBody>
      </p:sp>
      <p:sp>
        <p:nvSpPr>
          <p:cNvPr id="12" name="Rectangle 11">
            <a:extLst>
              <a:ext uri="{FF2B5EF4-FFF2-40B4-BE49-F238E27FC236}">
                <a16:creationId xmlns="" xmlns:a16="http://schemas.microsoft.com/office/drawing/2014/main" id="{B7A58D15-0AB2-4BBD-A706-FF4BE30CF4A4}"/>
              </a:ext>
            </a:extLst>
          </p:cNvPr>
          <p:cNvSpPr/>
          <p:nvPr/>
        </p:nvSpPr>
        <p:spPr>
          <a:xfrm>
            <a:off x="1644072" y="1248181"/>
            <a:ext cx="9709728" cy="5103961"/>
          </a:xfrm>
          <a:prstGeom prst="rect">
            <a:avLst/>
          </a:prstGeom>
        </p:spPr>
        <p:txBody>
          <a:bodyPr wrap="square">
            <a:spAutoFit/>
          </a:bodyPr>
          <a:lstStyle/>
          <a:p>
            <a:pPr marL="342900" indent="-342900">
              <a:spcBef>
                <a:spcPts val="1000"/>
              </a:spcBef>
              <a:spcAft>
                <a:spcPts val="1000"/>
              </a:spcAft>
              <a:buClr>
                <a:srgbClr val="78BE21"/>
              </a:buClr>
              <a:buFont typeface="Wingdings" panose="05000000000000000000" pitchFamily="2" charset="2"/>
              <a:buChar char="§"/>
            </a:pPr>
            <a:r>
              <a:rPr lang="en-US" sz="2400" dirty="0">
                <a:solidFill>
                  <a:srgbClr val="FFFFFF"/>
                </a:solidFill>
              </a:rPr>
              <a:t>LiDAR </a:t>
            </a:r>
            <a:r>
              <a:rPr lang="en-US" sz="2400" b="1" dirty="0">
                <a:solidFill>
                  <a:srgbClr val="78BE21"/>
                </a:solidFill>
              </a:rPr>
              <a:t>did </a:t>
            </a:r>
            <a:r>
              <a:rPr lang="en-US" sz="2400" b="1" dirty="0" smtClean="0">
                <a:solidFill>
                  <a:srgbClr val="78BE21"/>
                </a:solidFill>
              </a:rPr>
              <a:t>its </a:t>
            </a:r>
            <a:r>
              <a:rPr lang="en-US" sz="2400" b="1" dirty="0">
                <a:solidFill>
                  <a:srgbClr val="78BE21"/>
                </a:solidFill>
              </a:rPr>
              <a:t>job</a:t>
            </a:r>
          </a:p>
          <a:p>
            <a:pPr marL="342900" indent="-342900">
              <a:spcBef>
                <a:spcPts val="1000"/>
              </a:spcBef>
              <a:spcAft>
                <a:spcPts val="1000"/>
              </a:spcAft>
              <a:buClr>
                <a:srgbClr val="78BE21"/>
              </a:buClr>
              <a:buFont typeface="Wingdings" panose="05000000000000000000" pitchFamily="2" charset="2"/>
              <a:buChar char="§"/>
            </a:pPr>
            <a:r>
              <a:rPr lang="en-US" sz="2400" dirty="0">
                <a:solidFill>
                  <a:srgbClr val="FFFFFF"/>
                </a:solidFill>
              </a:rPr>
              <a:t>hDEMs are </a:t>
            </a:r>
            <a:r>
              <a:rPr lang="en-US" sz="2400" b="1" dirty="0">
                <a:solidFill>
                  <a:srgbClr val="78BE21"/>
                </a:solidFill>
              </a:rPr>
              <a:t>foundational data </a:t>
            </a:r>
            <a:r>
              <a:rPr lang="en-US" sz="2400" dirty="0">
                <a:solidFill>
                  <a:srgbClr val="FFFFFF"/>
                </a:solidFill>
              </a:rPr>
              <a:t>(Point Cloud, DEMs)</a:t>
            </a:r>
          </a:p>
          <a:p>
            <a:pPr marL="342900" indent="-342900">
              <a:spcBef>
                <a:spcPts val="1000"/>
              </a:spcBef>
              <a:spcAft>
                <a:spcPts val="1000"/>
              </a:spcAft>
              <a:buClr>
                <a:srgbClr val="78BE21"/>
              </a:buClr>
              <a:buFont typeface="Wingdings" panose="05000000000000000000" pitchFamily="2" charset="2"/>
              <a:buChar char="§"/>
              <a:defRPr/>
            </a:pPr>
            <a:r>
              <a:rPr lang="en-US" sz="2400" dirty="0">
                <a:solidFill>
                  <a:srgbClr val="FFFFFF"/>
                </a:solidFill>
              </a:rPr>
              <a:t>Proper </a:t>
            </a:r>
            <a:r>
              <a:rPr lang="en-US" sz="2400" b="1" dirty="0">
                <a:solidFill>
                  <a:srgbClr val="78BE21"/>
                </a:solidFill>
              </a:rPr>
              <a:t>replication of landscape hydrology </a:t>
            </a:r>
            <a:r>
              <a:rPr lang="en-US" sz="2400" dirty="0">
                <a:solidFill>
                  <a:srgbClr val="FFFFFF"/>
                </a:solidFill>
              </a:rPr>
              <a:t>in DEMs is required</a:t>
            </a:r>
          </a:p>
          <a:p>
            <a:pPr marL="342900" indent="-342900">
              <a:spcBef>
                <a:spcPts val="1000"/>
              </a:spcBef>
              <a:spcAft>
                <a:spcPts val="1000"/>
              </a:spcAft>
              <a:buClr>
                <a:srgbClr val="78BE21"/>
              </a:buClr>
              <a:buFont typeface="Wingdings" panose="05000000000000000000" pitchFamily="2" charset="2"/>
              <a:buChar char="§"/>
              <a:defRPr/>
            </a:pPr>
            <a:r>
              <a:rPr lang="en-US" sz="2400" b="1" spc="110" dirty="0">
                <a:solidFill>
                  <a:srgbClr val="78BE21"/>
                </a:solidFill>
              </a:rPr>
              <a:t>Tools &amp; Models </a:t>
            </a:r>
            <a:r>
              <a:rPr lang="en-US" sz="2400" spc="110" dirty="0">
                <a:solidFill>
                  <a:srgbClr val="FFFFFF"/>
                </a:solidFill>
              </a:rPr>
              <a:t>have </a:t>
            </a:r>
            <a:r>
              <a:rPr lang="en-US" sz="2400" b="1" spc="110" dirty="0">
                <a:solidFill>
                  <a:srgbClr val="FFFFFF"/>
                </a:solidFill>
              </a:rPr>
              <a:t>dependencies</a:t>
            </a:r>
            <a:r>
              <a:rPr lang="en-US" sz="2400" spc="110" dirty="0">
                <a:solidFill>
                  <a:srgbClr val="FFFFFF"/>
                </a:solidFill>
              </a:rPr>
              <a:t> on foundational hydrography data.</a:t>
            </a:r>
          </a:p>
          <a:p>
            <a:pPr marL="342900" indent="-342900">
              <a:spcBef>
                <a:spcPts val="1000"/>
              </a:spcBef>
              <a:spcAft>
                <a:spcPts val="1000"/>
              </a:spcAft>
              <a:buClr>
                <a:srgbClr val="78BE21"/>
              </a:buClr>
              <a:buFont typeface="Wingdings" panose="05000000000000000000" pitchFamily="2" charset="2"/>
              <a:buChar char="§"/>
              <a:defRPr/>
            </a:pPr>
            <a:r>
              <a:rPr lang="en-US" sz="2400" spc="110" dirty="0">
                <a:solidFill>
                  <a:srgbClr val="FFFFFF"/>
                </a:solidFill>
              </a:rPr>
              <a:t>Build </a:t>
            </a:r>
            <a:r>
              <a:rPr lang="en-US" sz="2400" b="1" spc="110" dirty="0">
                <a:solidFill>
                  <a:srgbClr val="78BE21"/>
                </a:solidFill>
              </a:rPr>
              <a:t>awareness</a:t>
            </a:r>
            <a:r>
              <a:rPr lang="en-US" sz="2400" spc="110" dirty="0">
                <a:solidFill>
                  <a:srgbClr val="FFFFFF"/>
                </a:solidFill>
              </a:rPr>
              <a:t> for discussion - Continue to build recognition and support for statewide foundational </a:t>
            </a:r>
            <a:r>
              <a:rPr lang="en-US" sz="2400" spc="110" dirty="0" err="1">
                <a:solidFill>
                  <a:srgbClr val="FFFFFF"/>
                </a:solidFill>
              </a:rPr>
              <a:t>NXG</a:t>
            </a:r>
            <a:r>
              <a:rPr lang="en-US" sz="2400" spc="110" dirty="0">
                <a:solidFill>
                  <a:srgbClr val="FFFFFF"/>
                </a:solidFill>
              </a:rPr>
              <a:t>-Hydro derived from LiDAR. </a:t>
            </a:r>
          </a:p>
          <a:p>
            <a:pPr marL="342900" indent="-342900">
              <a:spcBef>
                <a:spcPts val="1000"/>
              </a:spcBef>
              <a:spcAft>
                <a:spcPts val="1000"/>
              </a:spcAft>
              <a:buClr>
                <a:srgbClr val="78BE21"/>
              </a:buClr>
              <a:buFont typeface="Wingdings" panose="05000000000000000000" pitchFamily="2" charset="2"/>
              <a:buChar char="§"/>
              <a:defRPr/>
            </a:pPr>
            <a:r>
              <a:rPr lang="en-US" sz="2400" spc="110" dirty="0">
                <a:solidFill>
                  <a:srgbClr val="FFFFFF"/>
                </a:solidFill>
              </a:rPr>
              <a:t>Hydro-modified DEMs support </a:t>
            </a:r>
            <a:r>
              <a:rPr lang="en-US" sz="2400" b="1" spc="110" dirty="0">
                <a:solidFill>
                  <a:srgbClr val="78BE21"/>
                </a:solidFill>
              </a:rPr>
              <a:t>One Watershed – One Plan projects </a:t>
            </a:r>
          </a:p>
          <a:p>
            <a:pPr>
              <a:defRPr/>
            </a:pPr>
            <a:endParaRPr lang="en-US" dirty="0">
              <a:solidFill>
                <a:srgbClr val="003865"/>
              </a:solidFill>
            </a:endParaRPr>
          </a:p>
        </p:txBody>
      </p:sp>
    </p:spTree>
    <p:extLst>
      <p:ext uri="{BB962C8B-B14F-4D97-AF65-F5344CB8AC3E}">
        <p14:creationId xmlns:p14="http://schemas.microsoft.com/office/powerpoint/2010/main" val="339102097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7" name="Date Placeholder 6"/>
          <p:cNvSpPr>
            <a:spLocks noGrp="1"/>
          </p:cNvSpPr>
          <p:nvPr>
            <p:ph type="dt" sz="half" idx="10"/>
          </p:nvPr>
        </p:nvSpPr>
        <p:spPr/>
        <p:txBody>
          <a:bodyPr/>
          <a:lstStyle/>
          <a:p>
            <a:pPr>
              <a:defRPr/>
            </a:pPr>
            <a:r>
              <a:rPr lang="en-US" dirty="0">
                <a:solidFill>
                  <a:srgbClr val="000000"/>
                </a:solidFill>
              </a:rPr>
              <a:t>12/6/2017</a:t>
            </a:r>
          </a:p>
        </p:txBody>
      </p:sp>
      <p:sp>
        <p:nvSpPr>
          <p:cNvPr id="10" name="Footer Placeholder 9"/>
          <p:cNvSpPr>
            <a:spLocks noGrp="1"/>
          </p:cNvSpPr>
          <p:nvPr>
            <p:ph type="ftr" sz="quarter" idx="3"/>
          </p:nvPr>
        </p:nvSpPr>
        <p:spPr/>
        <p:txBody>
          <a:bodyPr/>
          <a:lstStyle/>
          <a:p>
            <a:pPr>
              <a:defRPr/>
            </a:pPr>
            <a:r>
              <a:rPr lang="en-US" dirty="0">
                <a:solidFill>
                  <a:srgbClr val="000000"/>
                </a:solidFill>
              </a:rPr>
              <a:t>MN.IT Services @ DNR | MN DNR Geospatial Water Resources Team</a:t>
            </a:r>
          </a:p>
        </p:txBody>
      </p:sp>
      <p:sp>
        <p:nvSpPr>
          <p:cNvPr id="11" name="Slide Number Placeholder 10"/>
          <p:cNvSpPr>
            <a:spLocks noGrp="1"/>
          </p:cNvSpPr>
          <p:nvPr>
            <p:ph type="sldNum" sz="quarter" idx="12"/>
          </p:nvPr>
        </p:nvSpPr>
        <p:spPr/>
        <p:txBody>
          <a:bodyPr/>
          <a:lstStyle/>
          <a:p>
            <a:pPr>
              <a:defRPr/>
            </a:pPr>
            <a:fld id="{48F63A3B-78C7-47BE-AE5E-E10140E04643}" type="slidenum">
              <a:rPr lang="en-US" smtClean="0">
                <a:solidFill>
                  <a:srgbClr val="000000"/>
                </a:solidFill>
              </a:rPr>
              <a:pPr>
                <a:defRPr/>
              </a:pPr>
              <a:t>96</a:t>
            </a:fld>
            <a:endParaRPr lang="en-US" dirty="0">
              <a:solidFill>
                <a:srgbClr val="000000"/>
              </a:solidFill>
            </a:endParaRPr>
          </a:p>
        </p:txBody>
      </p:sp>
      <p:sp>
        <p:nvSpPr>
          <p:cNvPr id="8" name="Content Placeholder 2"/>
          <p:cNvSpPr txBox="1">
            <a:spLocks/>
          </p:cNvSpPr>
          <p:nvPr/>
        </p:nvSpPr>
        <p:spPr>
          <a:xfrm>
            <a:off x="6181725" y="4781532"/>
            <a:ext cx="6010276" cy="606679"/>
          </a:xfrm>
          <a:prstGeom prst="rect">
            <a:avLst/>
          </a:prstGeom>
        </p:spPr>
        <p:txBody>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Clr>
                <a:srgbClr val="003865"/>
              </a:buClr>
              <a:buFont typeface="Arial" panose="020B0604020202020204" pitchFamily="34" charset="0"/>
              <a:buNone/>
              <a:defRPr/>
            </a:pPr>
            <a:r>
              <a:rPr lang="en-US" sz="3600" dirty="0" err="1">
                <a:solidFill>
                  <a:srgbClr val="003865"/>
                </a:solidFill>
                <a:effectLst>
                  <a:outerShdw blurRad="38100" dist="38100" dir="2700000" algn="tl">
                    <a:srgbClr val="000000">
                      <a:alpha val="43137"/>
                    </a:srgbClr>
                  </a:outerShdw>
                </a:effectLst>
                <a:latin typeface="Arial Narrow" panose="020B0606020202030204" pitchFamily="34" charset="0"/>
              </a:rPr>
              <a:t>NXG</a:t>
            </a:r>
            <a:r>
              <a:rPr lang="en-US" sz="3600" dirty="0">
                <a:solidFill>
                  <a:srgbClr val="003865"/>
                </a:solidFill>
                <a:effectLst>
                  <a:outerShdw blurRad="38100" dist="38100" dir="2700000" algn="tl">
                    <a:srgbClr val="000000">
                      <a:alpha val="43137"/>
                    </a:srgbClr>
                  </a:outerShdw>
                </a:effectLst>
                <a:latin typeface="Arial Narrow" panose="020B0606020202030204" pitchFamily="34" charset="0"/>
              </a:rPr>
              <a:t>-Hydrography Handout…</a:t>
            </a:r>
          </a:p>
        </p:txBody>
      </p:sp>
    </p:spTree>
    <p:extLst>
      <p:ext uri="{BB962C8B-B14F-4D97-AF65-F5344CB8AC3E}">
        <p14:creationId xmlns:p14="http://schemas.microsoft.com/office/powerpoint/2010/main" val="1355005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6858000"/>
          </a:xfrm>
        </p:spPr>
        <p:txBody>
          <a:bodyPr>
            <a:normAutofit/>
          </a:bodyPr>
          <a:lstStyle/>
          <a:p>
            <a:r>
              <a:rPr lang="en-US" sz="11500" b="1" dirty="0">
                <a:effectLst>
                  <a:outerShdw blurRad="38100" dist="38100" dir="2700000" algn="tl">
                    <a:srgbClr val="000000">
                      <a:alpha val="43137"/>
                    </a:srgbClr>
                  </a:outerShdw>
                </a:effectLst>
              </a:rPr>
              <a:t>Packet </a:t>
            </a:r>
            <a:br>
              <a:rPr lang="en-US" sz="11500" b="1" dirty="0">
                <a:effectLst>
                  <a:outerShdw blurRad="38100" dist="38100" dir="2700000" algn="tl">
                    <a:srgbClr val="000000">
                      <a:alpha val="43137"/>
                    </a:srgbClr>
                  </a:outerShdw>
                </a:effectLst>
              </a:rPr>
            </a:br>
            <a:r>
              <a:rPr lang="en-US" sz="11500" b="1" dirty="0">
                <a:effectLst>
                  <a:outerShdw blurRad="38100" dist="38100" dir="2700000" algn="tl">
                    <a:srgbClr val="000000">
                      <a:alpha val="43137"/>
                    </a:srgbClr>
                  </a:outerShdw>
                </a:effectLst>
              </a:rPr>
              <a:t> </a:t>
            </a:r>
            <a:r>
              <a:rPr lang="en-US" sz="11500" b="1" dirty="0" err="1">
                <a:effectLst>
                  <a:outerShdw blurRad="38100" dist="38100" dir="2700000" algn="tl">
                    <a:srgbClr val="000000">
                      <a:alpha val="43137"/>
                    </a:srgbClr>
                  </a:outerShdw>
                </a:effectLst>
              </a:rPr>
              <a:t>NXG</a:t>
            </a:r>
            <a:r>
              <a:rPr lang="en-US" sz="11500" b="1" dirty="0">
                <a:effectLst>
                  <a:outerShdw blurRad="38100" dist="38100" dir="2700000" algn="tl">
                    <a:srgbClr val="000000">
                      <a:alpha val="43137"/>
                    </a:srgbClr>
                  </a:outerShdw>
                </a:effectLst>
              </a:rPr>
              <a:t>-Hydro</a:t>
            </a:r>
          </a:p>
        </p:txBody>
      </p:sp>
    </p:spTree>
    <p:extLst>
      <p:ext uri="{BB962C8B-B14F-4D97-AF65-F5344CB8AC3E}">
        <p14:creationId xmlns:p14="http://schemas.microsoft.com/office/powerpoint/2010/main" val="2891852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2400" dirty="0"/>
              <a:t>GAC Meeting Packet - </a:t>
            </a:r>
            <a:endParaRPr lang="en-US" dirty="0"/>
          </a:p>
        </p:txBody>
      </p:sp>
      <p:sp>
        <p:nvSpPr>
          <p:cNvPr id="2" name="Date Placeholder 1"/>
          <p:cNvSpPr>
            <a:spLocks noGrp="1"/>
          </p:cNvSpPr>
          <p:nvPr>
            <p:ph type="dt" sz="half" idx="10"/>
          </p:nvPr>
        </p:nvSpPr>
        <p:spPr/>
        <p:txBody>
          <a:bodyPr/>
          <a:lstStyle/>
          <a:p>
            <a:pPr>
              <a:defRPr/>
            </a:pPr>
            <a:r>
              <a:rPr lang="en-US">
                <a:solidFill>
                  <a:srgbClr val="FFFFFF"/>
                </a:solidFill>
              </a:rPr>
              <a:t>12/6/2017</a:t>
            </a:r>
            <a:endParaRPr lang="en-US" dirty="0">
              <a:solidFill>
                <a:srgbClr val="FFFFFF"/>
              </a:solidFill>
            </a:endParaRPr>
          </a:p>
        </p:txBody>
      </p:sp>
      <p:sp>
        <p:nvSpPr>
          <p:cNvPr id="3" name="Footer Placeholder 2"/>
          <p:cNvSpPr>
            <a:spLocks noGrp="1"/>
          </p:cNvSpPr>
          <p:nvPr>
            <p:ph type="ftr" sz="quarter" idx="3"/>
          </p:nvPr>
        </p:nvSpPr>
        <p:spPr/>
        <p:txBody>
          <a:bodyPr/>
          <a:lstStyle/>
          <a:p>
            <a:pPr>
              <a:defRPr/>
            </a:pPr>
            <a:r>
              <a:rPr lang="en-US">
                <a:solidFill>
                  <a:srgbClr val="FFFFFF"/>
                </a:solidFill>
              </a:rPr>
              <a:t>MN.IT Services @ DNR | MN DNR Geospatial Water Resources Team</a:t>
            </a:r>
            <a:endParaRPr lang="en-US" dirty="0">
              <a:solidFill>
                <a:srgbClr val="FFFFFF"/>
              </a:solidFill>
            </a:endParaRPr>
          </a:p>
        </p:txBody>
      </p:sp>
      <p:sp>
        <p:nvSpPr>
          <p:cNvPr id="5" name="Slide Number Placeholder 4"/>
          <p:cNvSpPr>
            <a:spLocks noGrp="1"/>
          </p:cNvSpPr>
          <p:nvPr>
            <p:ph type="sldNum" sz="quarter" idx="12"/>
          </p:nvPr>
        </p:nvSpPr>
        <p:spPr/>
        <p:txBody>
          <a:bodyPr/>
          <a:lstStyle/>
          <a:p>
            <a:pPr>
              <a:defRPr/>
            </a:pPr>
            <a:fld id="{48F63A3B-78C7-47BE-AE5E-E10140E04643}" type="slidenum">
              <a:rPr lang="en-US" smtClean="0">
                <a:solidFill>
                  <a:srgbClr val="FFFFFF"/>
                </a:solidFill>
              </a:rPr>
              <a:pPr>
                <a:defRPr/>
              </a:pPr>
              <a:t>98</a:t>
            </a:fld>
            <a:endParaRPr lang="en-US" dirty="0">
              <a:solidFill>
                <a:srgbClr val="FFFFFF"/>
              </a:solidFill>
            </a:endParaRPr>
          </a:p>
        </p:txBody>
      </p:sp>
      <p:pic>
        <p:nvPicPr>
          <p:cNvPr id="4" name="Picture 3">
            <a:extLst>
              <a:ext uri="{FF2B5EF4-FFF2-40B4-BE49-F238E27FC236}">
                <a16:creationId xmlns="" xmlns:a16="http://schemas.microsoft.com/office/drawing/2014/main" id="{0475BF8B-7125-4174-B72B-24075C84BA84}"/>
              </a:ext>
            </a:extLst>
          </p:cNvPr>
          <p:cNvPicPr>
            <a:picLocks noChangeAspect="1"/>
          </p:cNvPicPr>
          <p:nvPr/>
        </p:nvPicPr>
        <p:blipFill>
          <a:blip r:embed="rId3"/>
          <a:stretch>
            <a:fillRect/>
          </a:stretch>
        </p:blipFill>
        <p:spPr>
          <a:xfrm rot="21249373">
            <a:off x="1094015" y="431799"/>
            <a:ext cx="4416323" cy="5321808"/>
          </a:xfrm>
          <a:prstGeom prst="rect">
            <a:avLst/>
          </a:prstGeom>
        </p:spPr>
      </p:pic>
      <p:pic>
        <p:nvPicPr>
          <p:cNvPr id="6" name="Picture 5">
            <a:extLst>
              <a:ext uri="{FF2B5EF4-FFF2-40B4-BE49-F238E27FC236}">
                <a16:creationId xmlns="" xmlns:a16="http://schemas.microsoft.com/office/drawing/2014/main" id="{D34E4196-6958-46B6-993C-523E06853675}"/>
              </a:ext>
            </a:extLst>
          </p:cNvPr>
          <p:cNvPicPr>
            <a:picLocks noChangeAspect="1"/>
          </p:cNvPicPr>
          <p:nvPr/>
        </p:nvPicPr>
        <p:blipFill>
          <a:blip r:embed="rId4"/>
          <a:stretch>
            <a:fillRect/>
          </a:stretch>
        </p:blipFill>
        <p:spPr>
          <a:xfrm rot="21188822">
            <a:off x="6397830" y="855794"/>
            <a:ext cx="4387572" cy="5321808"/>
          </a:xfrm>
          <a:prstGeom prst="rect">
            <a:avLst/>
          </a:prstGeom>
        </p:spPr>
      </p:pic>
    </p:spTree>
    <p:extLst>
      <p:ext uri="{BB962C8B-B14F-4D97-AF65-F5344CB8AC3E}">
        <p14:creationId xmlns:p14="http://schemas.microsoft.com/office/powerpoint/2010/main" val="391215875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Thank You!</a:t>
            </a:r>
          </a:p>
        </p:txBody>
      </p:sp>
      <p:sp>
        <p:nvSpPr>
          <p:cNvPr id="4" name="Date Placeholder 3"/>
          <p:cNvSpPr>
            <a:spLocks noGrp="1"/>
          </p:cNvSpPr>
          <p:nvPr>
            <p:ph type="dt" sz="half" idx="10"/>
          </p:nvPr>
        </p:nvSpPr>
        <p:spPr/>
        <p:txBody>
          <a:bodyPr/>
          <a:lstStyle/>
          <a:p>
            <a:r>
              <a:rPr lang="en-US">
                <a:solidFill>
                  <a:srgbClr val="000000"/>
                </a:solidFill>
              </a:rPr>
              <a:t>12/6/2017</a:t>
            </a:r>
            <a:endParaRPr lang="en-US" dirty="0">
              <a:solidFill>
                <a:srgbClr val="000000"/>
              </a:solidFill>
            </a:endParaRPr>
          </a:p>
        </p:txBody>
      </p:sp>
      <p:sp>
        <p:nvSpPr>
          <p:cNvPr id="5" name="Footer Placeholder 4"/>
          <p:cNvSpPr>
            <a:spLocks noGrp="1"/>
          </p:cNvSpPr>
          <p:nvPr>
            <p:ph type="ftr" sz="quarter" idx="12"/>
          </p:nvPr>
        </p:nvSpPr>
        <p:spPr/>
        <p:txBody>
          <a:bodyPr/>
          <a:lstStyle/>
          <a:p>
            <a:r>
              <a:rPr lang="en-US" dirty="0">
                <a:solidFill>
                  <a:srgbClr val="000000"/>
                </a:solidFill>
              </a:rPr>
              <a:t>MN.IT Services @ DNR | MN DNR Geospatial Water Resources Team</a:t>
            </a:r>
          </a:p>
        </p:txBody>
      </p:sp>
      <p:sp>
        <p:nvSpPr>
          <p:cNvPr id="6" name="Slide Number Placeholder 5"/>
          <p:cNvSpPr>
            <a:spLocks noGrp="1"/>
          </p:cNvSpPr>
          <p:nvPr>
            <p:ph type="sldNum" sz="quarter" idx="11"/>
          </p:nvPr>
        </p:nvSpPr>
        <p:spPr/>
        <p:txBody>
          <a:bodyPr/>
          <a:lstStyle/>
          <a:p>
            <a:fld id="{48F63A3B-78C7-47BE-AE5E-E10140E04643}" type="slidenum">
              <a:rPr lang="en-US" smtClean="0">
                <a:solidFill>
                  <a:srgbClr val="003865"/>
                </a:solidFill>
              </a:rPr>
              <a:pPr/>
              <a:t>99</a:t>
            </a:fld>
            <a:endParaRPr lang="en-US" dirty="0">
              <a:solidFill>
                <a:srgbClr val="003865"/>
              </a:solidFill>
            </a:endParaRPr>
          </a:p>
        </p:txBody>
      </p:sp>
      <p:pic>
        <p:nvPicPr>
          <p:cNvPr id="7" name="Picture Placeholder 4"/>
          <p:cNvPicPr>
            <a:picLocks noChangeAspect="1"/>
          </p:cNvPicPr>
          <p:nvPr/>
        </p:nvPicPr>
        <p:blipFill>
          <a:blip r:embed="rId3"/>
          <a:srcRect t="520" b="520"/>
          <a:stretch>
            <a:fillRect/>
          </a:stretch>
        </p:blipFill>
        <p:spPr bwMode="black">
          <a:xfrm>
            <a:off x="1" y="3367270"/>
            <a:ext cx="12192000" cy="2298700"/>
          </a:xfrm>
          <a:prstGeom prst="rect">
            <a:avLst/>
          </a:prstGeom>
        </p:spPr>
      </p:pic>
      <p:sp>
        <p:nvSpPr>
          <p:cNvPr id="3" name="Text Placeholder 2"/>
          <p:cNvSpPr>
            <a:spLocks noGrp="1"/>
          </p:cNvSpPr>
          <p:nvPr>
            <p:ph type="body" sz="quarter" idx="13"/>
          </p:nvPr>
        </p:nvSpPr>
        <p:spPr>
          <a:xfrm>
            <a:off x="0" y="3384646"/>
            <a:ext cx="11249025" cy="2281324"/>
          </a:xfrm>
        </p:spPr>
        <p:txBody>
          <a:bodyPr/>
          <a:lstStyle/>
          <a:p>
            <a:r>
              <a:rPr lang="en-US" sz="3200" b="1" dirty="0">
                <a:solidFill>
                  <a:schemeClr val="bg1"/>
                </a:solidFill>
                <a:effectLst>
                  <a:outerShdw blurRad="38100" dist="38100" dir="2700000" algn="tl">
                    <a:srgbClr val="000000">
                      <a:alpha val="43137"/>
                    </a:srgbClr>
                  </a:outerShdw>
                </a:effectLst>
              </a:rPr>
              <a:t>Sean Vaughn</a:t>
            </a:r>
          </a:p>
          <a:p>
            <a:r>
              <a:rPr lang="en-US" sz="2800" i="1" dirty="0">
                <a:solidFill>
                  <a:schemeClr val="bg1"/>
                </a:solidFill>
                <a:effectLst>
                  <a:outerShdw blurRad="38100" dist="38100" dir="2700000" algn="tl">
                    <a:srgbClr val="000000">
                      <a:alpha val="43137"/>
                    </a:srgbClr>
                  </a:outerShdw>
                </a:effectLst>
              </a:rPr>
              <a:t>sean.vaughn@state.mn.us</a:t>
            </a:r>
          </a:p>
          <a:p>
            <a:r>
              <a:rPr lang="en-US" sz="2800" dirty="0" smtClean="0">
                <a:solidFill>
                  <a:schemeClr val="bg1"/>
                </a:solidFill>
                <a:effectLst>
                  <a:outerShdw blurRad="38100" dist="38100" dir="2700000" algn="tl">
                    <a:srgbClr val="000000">
                      <a:alpha val="43137"/>
                    </a:srgbClr>
                  </a:outerShdw>
                </a:effectLst>
              </a:rPr>
              <a:t>763-689-7100 </a:t>
            </a:r>
            <a:r>
              <a:rPr lang="en-US" sz="2800" dirty="0">
                <a:solidFill>
                  <a:schemeClr val="bg1"/>
                </a:solidFill>
                <a:effectLst>
                  <a:outerShdw blurRad="38100" dist="38100" dir="2700000" algn="tl">
                    <a:srgbClr val="000000">
                      <a:alpha val="43137"/>
                    </a:srgbClr>
                  </a:outerShdw>
                </a:effectLst>
              </a:rPr>
              <a:t>x226</a:t>
            </a:r>
          </a:p>
        </p:txBody>
      </p:sp>
    </p:spTree>
    <p:extLst>
      <p:ext uri="{BB962C8B-B14F-4D97-AF65-F5344CB8AC3E}">
        <p14:creationId xmlns:p14="http://schemas.microsoft.com/office/powerpoint/2010/main" val="1093916522"/>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8453BF-8FD6-46C9-84D1-387347325579}" vid="{52D89F44-8B20-4039-996F-065539D4F669}"/>
    </a:ext>
  </a:extLst>
</a:theme>
</file>

<file path=ppt/theme/theme4.xml><?xml version="1.0" encoding="utf-8"?>
<a:theme xmlns:a="http://schemas.openxmlformats.org/drawingml/2006/main" name="Black2Gray">
  <a:themeElements>
    <a:clrScheme name="Custom 6">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65D7FF"/>
      </a:hlink>
      <a:folHlink>
        <a:srgbClr val="96A9A9"/>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5.xml><?xml version="1.0" encoding="utf-8"?>
<a:theme xmlns:a="http://schemas.openxmlformats.org/drawingml/2006/main" name="2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8453BF-8FD6-46C9-84D1-387347325579}" vid="{52D89F44-8B20-4039-996F-065539D4F66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roject xmlns="59bdf81b-3292-4aa4-98cf-655ff1e94488">MnGeo Operations</Project>
    <Meeting_x0020_Date xmlns="59bdf81b-3292-4aa4-98cf-655ff1e94488" xsi:nil="true"/>
    <DocVer xmlns="59bdf81b-3292-4aa4-98cf-655ff1e94488" xsi:nil="true"/>
    <DocumentType xmlns="59bdf81b-3292-4aa4-98cf-655ff1e94488">Template</DocumentTyp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3B406818001124E931DB06F528AC53C" ma:contentTypeVersion="8" ma:contentTypeDescription="Create a new document." ma:contentTypeScope="" ma:versionID="892862b8ec303518c944787b2eadeae5">
  <xsd:schema xmlns:xsd="http://www.w3.org/2001/XMLSchema" xmlns:xs="http://www.w3.org/2001/XMLSchema" xmlns:p="http://schemas.microsoft.com/office/2006/metadata/properties" xmlns:ns2="59bdf81b-3292-4aa4-98cf-655ff1e94488" targetNamespace="http://schemas.microsoft.com/office/2006/metadata/properties" ma:root="true" ma:fieldsID="c3ce4fc1e88e3dfff1ce7623afcea5ae" ns2:_="">
    <xsd:import namespace="59bdf81b-3292-4aa4-98cf-655ff1e94488"/>
    <xsd:element name="properties">
      <xsd:complexType>
        <xsd:sequence>
          <xsd:element name="documentManagement">
            <xsd:complexType>
              <xsd:all>
                <xsd:element ref="ns2:DocumentType" minOccurs="0"/>
                <xsd:element ref="ns2:DocVer" minOccurs="0"/>
                <xsd:element ref="ns2:Project" minOccurs="0"/>
                <xsd:element ref="ns2:Meeting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bdf81b-3292-4aa4-98cf-655ff1e94488" elementFormDefault="qualified">
    <xsd:import namespace="http://schemas.microsoft.com/office/2006/documentManagement/types"/>
    <xsd:import namespace="http://schemas.microsoft.com/office/infopath/2007/PartnerControls"/>
    <xsd:element name="DocumentType" ma:index="8" nillable="true" ma:displayName="DocumentType" ma:description="What type of document is this?" ma:format="Dropdown" ma:internalName="DocumentType">
      <xsd:simpleType>
        <xsd:restriction base="dms:Choice">
          <xsd:enumeration value="Directions"/>
          <xsd:enumeration value="Logo"/>
          <xsd:enumeration value="Meeting Notes"/>
          <xsd:enumeration value="Org Chart"/>
          <xsd:enumeration value="Portfolio"/>
          <xsd:enumeration value="Presentation"/>
          <xsd:enumeration value="Project Codes"/>
          <xsd:enumeration value="Project Initiation Request"/>
          <xsd:enumeration value="Project Summary"/>
          <xsd:enumeration value="RACI Matrix"/>
          <xsd:enumeration value="Requirements Document"/>
          <xsd:enumeration value="Security Plan"/>
          <xsd:enumeration value="Template"/>
          <xsd:enumeration value="Other"/>
        </xsd:restriction>
      </xsd:simpleType>
    </xsd:element>
    <xsd:element name="DocVer" ma:index="9" nillable="true" ma:displayName="DocVer" ma:description="What version is this document" ma:format="Dropdown" ma:internalName="DocVer">
      <xsd:simpleType>
        <xsd:restriction base="dms:Choice">
          <xsd:enumeration value="Draft - Working Copy"/>
          <xsd:enumeration value="Final Proposed"/>
          <xsd:enumeration value="Final Approved"/>
          <xsd:enumeration value="Old Version"/>
          <xsd:enumeration value="Template"/>
          <xsd:enumeration value="Other"/>
        </xsd:restriction>
      </xsd:simpleType>
    </xsd:element>
    <xsd:element name="Project" ma:index="10" nillable="true" ma:displayName="Project" ma:format="Dropdown" ma:internalName="Project">
      <xsd:simpleType>
        <xsd:restriction base="dms:Choice">
          <xsd:enumeration value="MnGeo All Staff Meeting"/>
          <xsd:enumeration value="MnGeo Operations"/>
          <xsd:enumeration value="MnGeo Outreach"/>
          <xsd:enumeration value="ESRI License Manager"/>
          <xsd:enumeration value="Geocoder"/>
          <xsd:enumeration value="ISRM Standards"/>
          <xsd:enumeration value="Metadata"/>
          <xsd:enumeration value="OSA"/>
          <xsd:enumeration value="Other"/>
          <xsd:enumeration value="Website Migration"/>
        </xsd:restriction>
      </xsd:simpleType>
    </xsd:element>
    <xsd:element name="Meeting_x0020_Date" ma:index="11" nillable="true" ma:displayName="Meeting Date" ma:format="DateOnly" ma:internalName="Meeting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78B604-9059-4F1C-B8E2-C96A71A964D2}">
  <ds:schemaRefs>
    <ds:schemaRef ds:uri="http://www.w3.org/XML/1998/namespace"/>
    <ds:schemaRef ds:uri="http://purl.org/dc/elements/1.1/"/>
    <ds:schemaRef ds:uri="http://purl.org/dc/terms/"/>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59bdf81b-3292-4aa4-98cf-655ff1e94488"/>
    <ds:schemaRef ds:uri="http://schemas.microsoft.com/office/2006/metadata/properties"/>
  </ds:schemaRefs>
</ds:datastoreItem>
</file>

<file path=customXml/itemProps2.xml><?xml version="1.0" encoding="utf-8"?>
<ds:datastoreItem xmlns:ds="http://schemas.openxmlformats.org/officeDocument/2006/customXml" ds:itemID="{C407B9D5-413F-4871-8550-75E2E4CC6E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bdf81b-3292-4aa4-98cf-655ff1e944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7F4349A-22F7-4A2D-8CA5-43DDCD6795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MN.IT</Template>
  <TotalTime>16857</TotalTime>
  <Words>3696</Words>
  <Application>Microsoft Office PowerPoint</Application>
  <PresentationFormat>Widescreen</PresentationFormat>
  <Paragraphs>1220</Paragraphs>
  <Slides>106</Slides>
  <Notes>91</Notes>
  <HiddenSlides>11</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106</vt:i4>
      </vt:variant>
    </vt:vector>
  </HeadingPairs>
  <TitlesOfParts>
    <vt:vector size="123" baseType="lpstr">
      <vt:lpstr>Arial</vt:lpstr>
      <vt:lpstr>Arial Black</vt:lpstr>
      <vt:lpstr>Arial Narrow</vt:lpstr>
      <vt:lpstr>Calibri</vt:lpstr>
      <vt:lpstr>Calibri Light</vt:lpstr>
      <vt:lpstr>Corbel</vt:lpstr>
      <vt:lpstr>NeueHaasGroteskText Std</vt:lpstr>
      <vt:lpstr>Tahoma</vt:lpstr>
      <vt:lpstr>Times New Roman</vt:lpstr>
      <vt:lpstr>Wingdings</vt:lpstr>
      <vt:lpstr>Wingdings 2</vt:lpstr>
      <vt:lpstr>Wingdings 3</vt:lpstr>
      <vt:lpstr>MN.IT</vt:lpstr>
      <vt:lpstr>Office Theme</vt:lpstr>
      <vt:lpstr>1_MN.IT</vt:lpstr>
      <vt:lpstr>Black2Gray</vt:lpstr>
      <vt:lpstr>2_MN.IT</vt:lpstr>
      <vt:lpstr>Minnesota Geospatial Advisory Council</vt:lpstr>
      <vt:lpstr>Welcome</vt:lpstr>
      <vt:lpstr>Agenda</vt:lpstr>
      <vt:lpstr>Agenda Item 2</vt:lpstr>
      <vt:lpstr>Agenda Item 3</vt:lpstr>
      <vt:lpstr>Agenda Item 3</vt:lpstr>
      <vt:lpstr>Agenda Item 3</vt:lpstr>
      <vt:lpstr>Agenda Item 3</vt:lpstr>
      <vt:lpstr>Agenda Item 3</vt:lpstr>
      <vt:lpstr>Agenda Item 3</vt:lpstr>
      <vt:lpstr>Agenda Item 3</vt:lpstr>
      <vt:lpstr>Agenda Item 3</vt:lpstr>
      <vt:lpstr>Agenda Item 4</vt:lpstr>
      <vt:lpstr>Proposed Changes to Sectors</vt:lpstr>
      <vt:lpstr>Agenda Item 5</vt:lpstr>
      <vt:lpstr>Agenda Item 6</vt:lpstr>
      <vt:lpstr>Geospatial Data Act</vt:lpstr>
      <vt:lpstr>Agenda Item 7</vt:lpstr>
      <vt:lpstr>NAIP</vt:lpstr>
      <vt:lpstr>NAIP</vt:lpstr>
      <vt:lpstr>Agenda Item 8</vt:lpstr>
      <vt:lpstr>Quick Look </vt:lpstr>
      <vt:lpstr>Sometimes finding them is a challenge</vt:lpstr>
      <vt:lpstr>GIS folks in cities are like Swiss Army Knives</vt:lpstr>
      <vt:lpstr>More than just maps…</vt:lpstr>
      <vt:lpstr>Crime Analysis &amp; Emergency Management</vt:lpstr>
      <vt:lpstr>PowerPoint Presentation</vt:lpstr>
      <vt:lpstr>Facing Obstacles</vt:lpstr>
      <vt:lpstr>Break - Networking</vt:lpstr>
      <vt:lpstr>Agenda Item 10</vt:lpstr>
      <vt:lpstr>Why Create Priorities?</vt:lpstr>
      <vt:lpstr>GAC Priorities Process</vt:lpstr>
      <vt:lpstr>Value Score</vt:lpstr>
      <vt:lpstr>Likelihood of Success</vt:lpstr>
      <vt:lpstr>Agenda Item 11</vt:lpstr>
      <vt:lpstr>DEM HYDRO-MODIFICATION   An Introduction</vt:lpstr>
      <vt:lpstr>Agenda</vt:lpstr>
      <vt:lpstr>Agenda</vt:lpstr>
      <vt:lpstr>Introduction</vt:lpstr>
      <vt:lpstr>Introduction</vt:lpstr>
      <vt:lpstr>Introduction</vt:lpstr>
      <vt:lpstr>Introduction</vt:lpstr>
      <vt:lpstr>Introduction</vt:lpstr>
      <vt:lpstr>Introduction</vt:lpstr>
      <vt:lpstr>Introduction</vt:lpstr>
      <vt:lpstr>Me</vt:lpstr>
      <vt:lpstr>Introduction</vt:lpstr>
      <vt:lpstr>Sean Vaughn - Background</vt:lpstr>
      <vt:lpstr>Sean Vaughn - Background</vt:lpstr>
      <vt:lpstr>Sean Vaughn - Background</vt:lpstr>
      <vt:lpstr>Sean Vaughn - Background</vt:lpstr>
      <vt:lpstr>Personal Evolution</vt:lpstr>
      <vt:lpstr>Introduction</vt:lpstr>
      <vt:lpstr>Sean Vaughn - Background</vt:lpstr>
      <vt:lpstr>Sean Vaughn - Background</vt:lpstr>
      <vt:lpstr>Sean Vaughn - Background</vt:lpstr>
      <vt:lpstr>Sean Vaughn - Background</vt:lpstr>
      <vt:lpstr>Sean Vaughn - Background</vt:lpstr>
      <vt:lpstr>Sean Vaughn - Background</vt:lpstr>
      <vt:lpstr>Sean Vaughn Hydro Background | Hydrography  LiDAR  Point Cloud  DEM  Hydrography</vt:lpstr>
      <vt:lpstr>Sean Vaughn Hydro Background | Hydrography  LiDAR  Point Cloud  DEM  Hydrography</vt:lpstr>
      <vt:lpstr>LiDAR</vt:lpstr>
      <vt:lpstr>Introduction</vt:lpstr>
      <vt:lpstr>LiDAR  Point Cloud</vt:lpstr>
      <vt:lpstr>LiDAR  Point Cloud</vt:lpstr>
      <vt:lpstr>LiDAR</vt:lpstr>
      <vt:lpstr>Introduction</vt:lpstr>
      <vt:lpstr>LiDAR  Point Cloud  DEM</vt:lpstr>
      <vt:lpstr>LiDAR  Point Cloud  DEM</vt:lpstr>
      <vt:lpstr>LiDAR Digital Dams</vt:lpstr>
      <vt:lpstr>Introduction</vt:lpstr>
      <vt:lpstr>LiDAR  Point Cloud  DEM  Digital Dams</vt:lpstr>
      <vt:lpstr>LiDAR  Point Cloud  DEM  Digital Dams</vt:lpstr>
      <vt:lpstr>LiDAR  Point Cloud  DEM  Digital Dams</vt:lpstr>
      <vt:lpstr>LiDAR  Point Cloud  DEM  Digital Dams</vt:lpstr>
      <vt:lpstr>LiDAR  Point Cloud  DEM  Digital Dams</vt:lpstr>
      <vt:lpstr>DEM Hydro-modification</vt:lpstr>
      <vt:lpstr>Introduction</vt:lpstr>
      <vt:lpstr>LiDAR  Point Cloud  DEM  Digital Dams  DEM Hydro-modification  hDEM</vt:lpstr>
      <vt:lpstr>LiDAR  Point Cloud  DEM  Digital Dams</vt:lpstr>
      <vt:lpstr>Introduction</vt:lpstr>
      <vt:lpstr>LiDAR  Point Cloud  DEM  Digital Dams</vt:lpstr>
      <vt:lpstr>LiDAR  Point Cloud  DEM  Digital Dams</vt:lpstr>
      <vt:lpstr>LiDAR  Point Cloud  DEM  Digital Dams</vt:lpstr>
      <vt:lpstr>Introduction</vt:lpstr>
      <vt:lpstr>PowerPoint Presentation</vt:lpstr>
      <vt:lpstr>PowerPoint Presentation</vt:lpstr>
      <vt:lpstr>Introduction</vt:lpstr>
      <vt:lpstr>Water Quality Framework</vt:lpstr>
      <vt:lpstr>Water Quality Framework</vt:lpstr>
      <vt:lpstr>Water Quality Framework</vt:lpstr>
      <vt:lpstr>Water Quality Framework</vt:lpstr>
      <vt:lpstr>3 Takeaway Messages</vt:lpstr>
      <vt:lpstr>Introduction</vt:lpstr>
      <vt:lpstr>Takeaway Messages</vt:lpstr>
      <vt:lpstr>Introduction</vt:lpstr>
      <vt:lpstr>Packet   NXG-Hydro</vt:lpstr>
      <vt:lpstr>GAC Meeting Packet - </vt:lpstr>
      <vt:lpstr>Thank You!</vt:lpstr>
      <vt:lpstr>Agenda Item 12</vt:lpstr>
      <vt:lpstr>3DGeo Committee</vt:lpstr>
      <vt:lpstr>3DGeo Committee</vt:lpstr>
      <vt:lpstr>3DGeo Committee</vt:lpstr>
      <vt:lpstr>Agenda Item 13</vt:lpstr>
      <vt:lpstr>Agenda Item 14</vt:lpstr>
      <vt:lpstr>Thank you!</vt:lpstr>
    </vt:vector>
  </TitlesOfParts>
  <Company>State of Minnesota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Minnesota Sample PowerPoint Template</dc:title>
  <dc:subject>PowerPoint Template</dc:subject>
  <dc:creator>MN.IT Services Communications</dc:creator>
  <cp:keywords>PowerPoint, Template</cp:keywords>
  <dc:description>Version 1.1, Released 8-2016</dc:description>
  <cp:lastModifiedBy>Nancy Rader</cp:lastModifiedBy>
  <cp:revision>771</cp:revision>
  <dcterms:created xsi:type="dcterms:W3CDTF">2016-01-06T16:54:03Z</dcterms:created>
  <dcterms:modified xsi:type="dcterms:W3CDTF">2017-12-07T16:01:27Z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0x010100F3B406818001124E931DB06F528AC53C</vt:lpwstr>
  </property>
</Properties>
</file>