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1" r:id="rId5"/>
    <p:sldMasterId id="2147483834" r:id="rId6"/>
    <p:sldMasterId id="2147483847" r:id="rId7"/>
  </p:sldMasterIdLst>
  <p:notesMasterIdLst>
    <p:notesMasterId r:id="rId87"/>
  </p:notesMasterIdLst>
  <p:handoutMasterIdLst>
    <p:handoutMasterId r:id="rId88"/>
  </p:handoutMasterIdLst>
  <p:sldIdLst>
    <p:sldId id="664" r:id="rId8"/>
    <p:sldId id="406" r:id="rId9"/>
    <p:sldId id="609" r:id="rId10"/>
    <p:sldId id="610" r:id="rId11"/>
    <p:sldId id="672" r:id="rId12"/>
    <p:sldId id="673" r:id="rId13"/>
    <p:sldId id="674" r:id="rId14"/>
    <p:sldId id="675" r:id="rId15"/>
    <p:sldId id="676" r:id="rId16"/>
    <p:sldId id="636" r:id="rId17"/>
    <p:sldId id="637" r:id="rId18"/>
    <p:sldId id="638" r:id="rId19"/>
    <p:sldId id="639" r:id="rId20"/>
    <p:sldId id="640" r:id="rId21"/>
    <p:sldId id="641" r:id="rId22"/>
    <p:sldId id="642" r:id="rId23"/>
    <p:sldId id="643" r:id="rId24"/>
    <p:sldId id="644" r:id="rId25"/>
    <p:sldId id="645" r:id="rId26"/>
    <p:sldId id="646" r:id="rId27"/>
    <p:sldId id="647" r:id="rId28"/>
    <p:sldId id="648" r:id="rId29"/>
    <p:sldId id="649" r:id="rId30"/>
    <p:sldId id="650" r:id="rId31"/>
    <p:sldId id="651" r:id="rId32"/>
    <p:sldId id="652" r:id="rId33"/>
    <p:sldId id="653" r:id="rId34"/>
    <p:sldId id="654" r:id="rId35"/>
    <p:sldId id="655" r:id="rId36"/>
    <p:sldId id="656" r:id="rId37"/>
    <p:sldId id="657" r:id="rId38"/>
    <p:sldId id="658" r:id="rId39"/>
    <p:sldId id="659" r:id="rId40"/>
    <p:sldId id="660" r:id="rId41"/>
    <p:sldId id="661" r:id="rId42"/>
    <p:sldId id="662" r:id="rId43"/>
    <p:sldId id="614" r:id="rId44"/>
    <p:sldId id="677"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 id="690" r:id="rId58"/>
    <p:sldId id="691" r:id="rId59"/>
    <p:sldId id="484" r:id="rId60"/>
    <p:sldId id="496" r:id="rId61"/>
    <p:sldId id="693" r:id="rId62"/>
    <p:sldId id="695" r:id="rId63"/>
    <p:sldId id="696" r:id="rId64"/>
    <p:sldId id="697" r:id="rId65"/>
    <p:sldId id="698" r:id="rId66"/>
    <p:sldId id="699" r:id="rId67"/>
    <p:sldId id="700" r:id="rId68"/>
    <p:sldId id="635" r:id="rId69"/>
    <p:sldId id="633" r:id="rId70"/>
    <p:sldId id="634" r:id="rId71"/>
    <p:sldId id="498" r:id="rId72"/>
    <p:sldId id="665" r:id="rId73"/>
    <p:sldId id="615" r:id="rId74"/>
    <p:sldId id="669" r:id="rId75"/>
    <p:sldId id="670" r:id="rId76"/>
    <p:sldId id="671" r:id="rId77"/>
    <p:sldId id="620" r:id="rId78"/>
    <p:sldId id="701" r:id="rId79"/>
    <p:sldId id="621" r:id="rId80"/>
    <p:sldId id="622" r:id="rId81"/>
    <p:sldId id="667" r:id="rId82"/>
    <p:sldId id="503" r:id="rId83"/>
    <p:sldId id="702" r:id="rId84"/>
    <p:sldId id="692" r:id="rId85"/>
    <p:sldId id="493"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2216" autoAdjust="0"/>
  </p:normalViewPr>
  <p:slideViewPr>
    <p:cSldViewPr snapToGrid="0">
      <p:cViewPr varScale="1">
        <p:scale>
          <a:sx n="103" d="100"/>
          <a:sy n="103" d="100"/>
        </p:scale>
        <p:origin x="180" y="10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4/17/2018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4/17/2018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4157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1248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8531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5431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367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906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2489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8551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9760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7516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9836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96630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1750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495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4177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74264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58387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92887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97048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91473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7668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25345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1323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679324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719382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0212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304576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294418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73018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86777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88166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47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4955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92041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74709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86513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13444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93592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91125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36185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53017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67576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7544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42124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77385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15898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12182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390413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21916961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62</a:t>
            </a:fld>
            <a:endParaRPr lang="en-US" dirty="0"/>
          </a:p>
        </p:txBody>
      </p:sp>
    </p:spTree>
    <p:extLst>
      <p:ext uri="{BB962C8B-B14F-4D97-AF65-F5344CB8AC3E}">
        <p14:creationId xmlns:p14="http://schemas.microsoft.com/office/powerpoint/2010/main" val="3289360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65</a:t>
            </a:fld>
            <a:endParaRPr lang="en-US" dirty="0"/>
          </a:p>
        </p:txBody>
      </p:sp>
    </p:spTree>
    <p:extLst>
      <p:ext uri="{BB962C8B-B14F-4D97-AF65-F5344CB8AC3E}">
        <p14:creationId xmlns:p14="http://schemas.microsoft.com/office/powerpoint/2010/main" val="36048097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66</a:t>
            </a:fld>
            <a:endParaRPr lang="en-US" dirty="0"/>
          </a:p>
        </p:txBody>
      </p:sp>
    </p:spTree>
    <p:extLst>
      <p:ext uri="{BB962C8B-B14F-4D97-AF65-F5344CB8AC3E}">
        <p14:creationId xmlns:p14="http://schemas.microsoft.com/office/powerpoint/2010/main" val="1342029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662384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68</a:t>
            </a:fld>
            <a:endParaRPr lang="en-US" dirty="0"/>
          </a:p>
        </p:txBody>
      </p:sp>
    </p:spTree>
    <p:extLst>
      <p:ext uri="{BB962C8B-B14F-4D97-AF65-F5344CB8AC3E}">
        <p14:creationId xmlns:p14="http://schemas.microsoft.com/office/powerpoint/2010/main" val="275115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146268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1060913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470348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893734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was established</a:t>
            </a:r>
            <a:r>
              <a:rPr lang="en-US" baseline="0" dirty="0" smtClean="0"/>
              <a:t> a few years ago – but you can tell it’s old since two original members (Chris Cialek and Ron Wencl) are now retired. And it hasn’t done much because it needs a leader. You can tell that there’s a lot of interest, though.</a:t>
            </a:r>
          </a:p>
          <a:p>
            <a:r>
              <a:rPr lang="en-US" baseline="0" dirty="0" smtClean="0"/>
              <a:t>Details on HTTPS access for the WMS are now published on the MnGeo website. We are looking into the support for 102100; it’s possible that will take less time than we originally thought, but it’s still something that has to be fit inside of our other work.</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015138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76</a:t>
            </a:fld>
            <a:endParaRPr lang="en-US" dirty="0"/>
          </a:p>
        </p:txBody>
      </p:sp>
    </p:spTree>
    <p:extLst>
      <p:ext uri="{BB962C8B-B14F-4D97-AF65-F5344CB8AC3E}">
        <p14:creationId xmlns:p14="http://schemas.microsoft.com/office/powerpoint/2010/main" val="2129721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78</a:t>
            </a:fld>
            <a:endParaRPr lang="en-US" dirty="0"/>
          </a:p>
        </p:txBody>
      </p:sp>
    </p:spTree>
    <p:extLst>
      <p:ext uri="{BB962C8B-B14F-4D97-AF65-F5344CB8AC3E}">
        <p14:creationId xmlns:p14="http://schemas.microsoft.com/office/powerpoint/2010/main" val="25931691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79</a:t>
            </a:fld>
            <a:endParaRPr lang="en-US" dirty="0"/>
          </a:p>
        </p:txBody>
      </p:sp>
    </p:spTree>
    <p:extLst>
      <p:ext uri="{BB962C8B-B14F-4D97-AF65-F5344CB8AC3E}">
        <p14:creationId xmlns:p14="http://schemas.microsoft.com/office/powerpoint/2010/main" val="166468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3411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5253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9327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5FCFA44A-D627-46D4-991B-9510B5E5467A}" type="datetime1">
              <a:rPr lang="en-US" smtClean="0"/>
              <a:t>4/17/2018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5F2793E-E4BD-4E62-80CF-85729068BF19}" type="datetime1">
              <a:rPr lang="en-US" smtClean="0"/>
              <a:t>4/17/2018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A3C099-5EC2-43F6-A7D0-182790C2B3E6}" type="datetime1">
              <a:rPr lang="en-US" smtClean="0"/>
              <a:t>4/17/2018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B8E2EA-4B89-4281-BBEF-7CD031D4ED69}" type="datetime1">
              <a:rPr lang="en-US" smtClean="0"/>
              <a:t>4/17/2018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58590A64-B99D-4826-A0A2-1883B5FE8AB5}"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5808DC4-8CD0-49C4-99EC-0090EA36A8FE}"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C6EC739-627D-4747-9F4D-A01AA6DA2848}"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456FDE5-C81F-49DA-AC3B-1B06CFC9F11F}" type="datetime1">
              <a:rPr lang="en-US" smtClean="0"/>
              <a:t>4/17/2018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6DB5C8A-DC58-43D5-A615-B91809572D05}"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29E9444-0DBD-40D0-BF8B-2A4BC4BD514B}"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7A37237E-8265-4ECF-8166-2A7D326A9351}" type="datetime1">
              <a:rPr lang="en-US" smtClean="0"/>
              <a:t>4/17/2018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pic>
        <p:nvPicPr>
          <p:cNvPr id="11" name="Picture 10"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667" y="939886"/>
            <a:ext cx="7557100" cy="2728112"/>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4D887E7C-A9F5-4E4A-96A4-14AB08F3E6E7}" type="datetime1">
              <a:rPr lang="en-US" smtClean="0"/>
              <a:t>4/17/2018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73A510E-C043-49E3-89B2-A73C98AD7E5E}" type="datetime1">
              <a:rPr lang="en-US" smtClean="0"/>
              <a:t>4/17/2018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0288E1EC-B45D-40E0-830C-1ED4D259CC24}" type="datetime1">
              <a:rPr lang="en-US" smtClean="0"/>
              <a:t>4/17/2018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97ACE57-0508-4646-8C2F-50157A155FB8}" type="datetime1">
              <a:rPr lang="en-US" smtClean="0"/>
              <a:t>4/17/2018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EA02726-0B35-480F-93D8-7A49827EC818}" type="datetime1">
              <a:rPr lang="en-US" smtClean="0"/>
              <a:t>4/17/2018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6F1F1E0-319E-4785-8370-0D74CAB2E340}" type="datetime1">
              <a:rPr lang="en-US" smtClean="0"/>
              <a:t>4/17/2018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CB7C80-0A1E-45A4-89BE-3A468D08E6E8}" type="datetime1">
              <a:rPr lang="en-US" smtClean="0"/>
              <a:t>4/17/2018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69FF93A2-39D9-4426-AB1C-AF8C41BA3F37}" type="datetime1">
              <a:rPr lang="en-US" smtClean="0"/>
              <a:t>4/17/2018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8E95CE56-05C9-4025-AC6B-6142D70E8839}" type="datetime1">
              <a:rPr lang="en-US" smtClean="0"/>
              <a:t>4/17/2018</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E691A6-7626-455C-A189-14B56DAC5A01}" type="datetime1">
              <a:rPr lang="en-US" smtClean="0"/>
              <a:t>4/17/2018</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C6BD885-23BB-4683-A77C-2E67983619D5}" type="datetime1">
              <a:rPr lang="en-US" smtClean="0"/>
              <a:t>4/17/2018</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B3153AF-295A-4FB9-8528-58ED0850F22B}"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3B7C0DF-9E0A-412B-A0EA-1E2DFD91A686}"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B8AFACB-25FA-4B5B-9996-259BFDA569A9}"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13DD7CE2-7AD7-427C-A7F8-EEEFB558B12D}"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46828ED1-88F3-4280-A7D0-465ABE883FA5}"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FECCB6FE-00A5-4902-9E5D-0DA0EED2532C}" type="datetime1">
              <a:rPr lang="en-US" smtClean="0"/>
              <a:t>4/17/2018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E744416-D2DA-4AC5-BA60-2A1FDA5628F5}" type="datetime1">
              <a:rPr lang="en-US" smtClean="0"/>
              <a:t>4/17/2018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104247D4-1BBB-49E5-BE46-61BD52DE4378}" type="datetime1">
              <a:rPr lang="en-US" smtClean="0"/>
              <a:t>4/17/2018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AE1001DA-B129-4E6F-BB69-86685FF0E575}" type="datetime1">
              <a:rPr lang="en-US" smtClean="0"/>
              <a:t>4/17/2018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821775AA-3E62-4945-8A4A-31D2A0705AC5}" type="datetime1">
              <a:rPr lang="en-US" smtClean="0"/>
              <a:t>4/17/2018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F303117C-FA79-4EC7-898E-5A7B10A66A4B}" type="datetime1">
              <a:rPr lang="en-US" smtClean="0"/>
              <a:t>4/17/2018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07B67BD-A18B-4856-B8CD-D60F039BF647}" type="datetime1">
              <a:rPr lang="en-US" smtClean="0"/>
              <a:t>4/17/2018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A342E1D-C9B8-4345-8A74-997723AFD972}"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0DE321BF-8250-4629-BD29-13AFE6776ABD}"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5ACAFEA2-D33A-4BEB-A1D4-8A1590CBE1DE}"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3B785D7F-94EE-4139-9C63-A16F762E4CE0}"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703BFA1A-2823-494A-A930-2F783A269CF3}"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25C2B3B2-DBBB-43B3-AFB4-201A29176B41}"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752251A5-5EA6-4241-BDED-0A7B6E348337}"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BB880C99-09FB-4EE5-96F9-B1FBC48C16C7}"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26AB9F33-43AC-4945-8B44-879CE431C805}"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pic>
        <p:nvPicPr>
          <p:cNvPr id="15" name="Picture 14"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103988"/>
            <a:ext cx="4492035" cy="1621624"/>
          </a:xfrm>
          <a:prstGeom prst="rect">
            <a:avLst/>
          </a:prstGeom>
        </p:spPr>
      </p:pic>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FC26F3AD-DFC5-491A-8781-317E0187EDE4}" type="datetime1">
              <a:rPr lang="en-US" smtClean="0"/>
              <a:t>4/17/2018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76EC1505-B7D9-42CF-AF7A-DE0BC516D7D9}" type="datetime1">
              <a:rPr lang="en-US" smtClean="0"/>
              <a:t>4/17/2018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Information Technology for Minnesota Government | mn.gov/mnit</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9"/>
        <p:cNvGrpSpPr/>
        <p:nvPr/>
      </p:nvGrpSpPr>
      <p:grpSpPr>
        <a:xfrm>
          <a:off x="0" y="0"/>
          <a:ext cx="0" cy="0"/>
          <a:chOff x="0" y="0"/>
          <a:chExt cx="0" cy="0"/>
        </a:xfrm>
      </p:grpSpPr>
      <p:cxnSp>
        <p:nvCxnSpPr>
          <p:cNvPr id="90" name="Shape 90"/>
          <p:cNvCxnSpPr/>
          <p:nvPr/>
        </p:nvCxnSpPr>
        <p:spPr>
          <a:xfrm>
            <a:off x="9343647" y="4235851"/>
            <a:ext cx="749600" cy="0"/>
          </a:xfrm>
          <a:prstGeom prst="straightConnector1">
            <a:avLst/>
          </a:prstGeom>
          <a:noFill/>
          <a:ln w="76200" cap="flat" cmpd="sng">
            <a:solidFill>
              <a:srgbClr val="616365"/>
            </a:solidFill>
            <a:prstDash val="solid"/>
            <a:round/>
            <a:headEnd type="none" w="sm" len="sm"/>
            <a:tailEnd type="none" w="sm" len="sm"/>
          </a:ln>
        </p:spPr>
      </p:cxnSp>
      <p:cxnSp>
        <p:nvCxnSpPr>
          <p:cNvPr id="91" name="Shape 91"/>
          <p:cNvCxnSpPr/>
          <p:nvPr/>
        </p:nvCxnSpPr>
        <p:spPr>
          <a:xfrm>
            <a:off x="2100047" y="4211003"/>
            <a:ext cx="749600" cy="0"/>
          </a:xfrm>
          <a:prstGeom prst="straightConnector1">
            <a:avLst/>
          </a:prstGeom>
          <a:noFill/>
          <a:ln w="76200" cap="flat" cmpd="sng">
            <a:solidFill>
              <a:srgbClr val="616365"/>
            </a:solidFill>
            <a:prstDash val="solid"/>
            <a:round/>
            <a:headEnd type="none" w="sm" len="sm"/>
            <a:tailEnd type="none" w="sm" len="sm"/>
          </a:ln>
        </p:spPr>
      </p:cxnSp>
      <p:grpSp>
        <p:nvGrpSpPr>
          <p:cNvPr id="92" name="Shape 92"/>
          <p:cNvGrpSpPr/>
          <p:nvPr/>
        </p:nvGrpSpPr>
        <p:grpSpPr>
          <a:xfrm>
            <a:off x="1338859" y="1057900"/>
            <a:ext cx="9515557" cy="203200"/>
            <a:chOff x="1346429" y="1011300"/>
            <a:chExt cx="6452100" cy="152400"/>
          </a:xfrm>
        </p:grpSpPr>
        <p:cxnSp>
          <p:nvCxnSpPr>
            <p:cNvPr id="93" name="Shape 93"/>
            <p:cNvCxnSpPr/>
            <p:nvPr/>
          </p:nvCxnSpPr>
          <p:spPr>
            <a:xfrm rot="10800000">
              <a:off x="1346429" y="1011300"/>
              <a:ext cx="6452100" cy="0"/>
            </a:xfrm>
            <a:prstGeom prst="straightConnector1">
              <a:avLst/>
            </a:prstGeom>
            <a:noFill/>
            <a:ln w="76200" cap="flat" cmpd="sng">
              <a:solidFill>
                <a:srgbClr val="FFCC33"/>
              </a:solidFill>
              <a:prstDash val="solid"/>
              <a:round/>
              <a:headEnd type="none" w="sm" len="sm"/>
              <a:tailEnd type="none" w="sm" len="sm"/>
            </a:ln>
          </p:spPr>
        </p:cxnSp>
        <p:cxnSp>
          <p:nvCxnSpPr>
            <p:cNvPr id="94" name="Shape 94"/>
            <p:cNvCxnSpPr/>
            <p:nvPr/>
          </p:nvCxnSpPr>
          <p:spPr>
            <a:xfrm rot="10800000">
              <a:off x="1346429" y="1163700"/>
              <a:ext cx="6452100" cy="0"/>
            </a:xfrm>
            <a:prstGeom prst="straightConnector1">
              <a:avLst/>
            </a:prstGeom>
            <a:noFill/>
            <a:ln w="9525" cap="flat" cmpd="sng">
              <a:solidFill>
                <a:srgbClr val="FFCC33"/>
              </a:solidFill>
              <a:prstDash val="solid"/>
              <a:round/>
              <a:headEnd type="none" w="sm" len="sm"/>
              <a:tailEnd type="none" w="sm" len="sm"/>
            </a:ln>
          </p:spPr>
        </p:cxnSp>
      </p:grpSp>
      <p:grpSp>
        <p:nvGrpSpPr>
          <p:cNvPr id="95" name="Shape 95"/>
          <p:cNvGrpSpPr/>
          <p:nvPr/>
        </p:nvGrpSpPr>
        <p:grpSpPr>
          <a:xfrm>
            <a:off x="1338868" y="5292133"/>
            <a:ext cx="9515557" cy="203200"/>
            <a:chOff x="1346435" y="3969088"/>
            <a:chExt cx="6452100" cy="152400"/>
          </a:xfrm>
        </p:grpSpPr>
        <p:cxnSp>
          <p:nvCxnSpPr>
            <p:cNvPr id="96" name="Shape 96"/>
            <p:cNvCxnSpPr/>
            <p:nvPr/>
          </p:nvCxnSpPr>
          <p:spPr>
            <a:xfrm>
              <a:off x="1346435" y="4121488"/>
              <a:ext cx="6452100" cy="0"/>
            </a:xfrm>
            <a:prstGeom prst="straightConnector1">
              <a:avLst/>
            </a:prstGeom>
            <a:noFill/>
            <a:ln w="76200" cap="flat" cmpd="sng">
              <a:solidFill>
                <a:srgbClr val="FFCC33"/>
              </a:solidFill>
              <a:prstDash val="solid"/>
              <a:round/>
              <a:headEnd type="none" w="sm" len="sm"/>
              <a:tailEnd type="none" w="sm" len="sm"/>
            </a:ln>
          </p:spPr>
        </p:cxnSp>
        <p:cxnSp>
          <p:nvCxnSpPr>
            <p:cNvPr id="97" name="Shape 97"/>
            <p:cNvCxnSpPr/>
            <p:nvPr/>
          </p:nvCxnSpPr>
          <p:spPr>
            <a:xfrm>
              <a:off x="1346435" y="3969088"/>
              <a:ext cx="6452100" cy="0"/>
            </a:xfrm>
            <a:prstGeom prst="straightConnector1">
              <a:avLst/>
            </a:prstGeom>
            <a:noFill/>
            <a:ln w="9525" cap="flat" cmpd="sng">
              <a:solidFill>
                <a:srgbClr val="FFCC33"/>
              </a:solidFill>
              <a:prstDash val="solid"/>
              <a:round/>
              <a:headEnd type="none" w="sm" len="sm"/>
              <a:tailEnd type="none" w="sm" len="sm"/>
            </a:ln>
          </p:spPr>
        </p:cxnSp>
      </p:grpSp>
      <p:sp>
        <p:nvSpPr>
          <p:cNvPr id="98" name="Shape 98"/>
          <p:cNvSpPr txBox="1">
            <a:spLocks noGrp="1"/>
          </p:cNvSpPr>
          <p:nvPr>
            <p:ph type="ctrTitle"/>
          </p:nvPr>
        </p:nvSpPr>
        <p:spPr>
          <a:xfrm>
            <a:off x="1338867" y="2335685"/>
            <a:ext cx="9515600" cy="13632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7200"/>
            </a:lvl1pPr>
            <a:lvl2pPr lvl="1" algn="ctr" rtl="0">
              <a:spcBef>
                <a:spcPts val="0"/>
              </a:spcBef>
              <a:spcAft>
                <a:spcPts val="0"/>
              </a:spcAft>
              <a:buSzPts val="5400"/>
              <a:buNone/>
              <a:defRPr sz="7200"/>
            </a:lvl2pPr>
            <a:lvl3pPr lvl="2" algn="ctr" rtl="0">
              <a:spcBef>
                <a:spcPts val="0"/>
              </a:spcBef>
              <a:spcAft>
                <a:spcPts val="0"/>
              </a:spcAft>
              <a:buSzPts val="5400"/>
              <a:buNone/>
              <a:defRPr sz="7200"/>
            </a:lvl3pPr>
            <a:lvl4pPr lvl="3" algn="ctr" rtl="0">
              <a:spcBef>
                <a:spcPts val="0"/>
              </a:spcBef>
              <a:spcAft>
                <a:spcPts val="0"/>
              </a:spcAft>
              <a:buSzPts val="5400"/>
              <a:buNone/>
              <a:defRPr sz="7200"/>
            </a:lvl4pPr>
            <a:lvl5pPr lvl="4" algn="ctr" rtl="0">
              <a:spcBef>
                <a:spcPts val="0"/>
              </a:spcBef>
              <a:spcAft>
                <a:spcPts val="0"/>
              </a:spcAft>
              <a:buSzPts val="5400"/>
              <a:buNone/>
              <a:defRPr sz="7200"/>
            </a:lvl5pPr>
            <a:lvl6pPr lvl="5" algn="ctr" rtl="0">
              <a:spcBef>
                <a:spcPts val="0"/>
              </a:spcBef>
              <a:spcAft>
                <a:spcPts val="0"/>
              </a:spcAft>
              <a:buSzPts val="5400"/>
              <a:buNone/>
              <a:defRPr sz="7200"/>
            </a:lvl6pPr>
            <a:lvl7pPr lvl="6" algn="ctr" rtl="0">
              <a:spcBef>
                <a:spcPts val="0"/>
              </a:spcBef>
              <a:spcAft>
                <a:spcPts val="0"/>
              </a:spcAft>
              <a:buSzPts val="5400"/>
              <a:buNone/>
              <a:defRPr sz="7200"/>
            </a:lvl7pPr>
            <a:lvl8pPr lvl="7" algn="ctr" rtl="0">
              <a:spcBef>
                <a:spcPts val="0"/>
              </a:spcBef>
              <a:spcAft>
                <a:spcPts val="0"/>
              </a:spcAft>
              <a:buSzPts val="5400"/>
              <a:buNone/>
              <a:defRPr sz="7200"/>
            </a:lvl8pPr>
            <a:lvl9pPr lvl="8" algn="ctr" rtl="0">
              <a:spcBef>
                <a:spcPts val="0"/>
              </a:spcBef>
              <a:spcAft>
                <a:spcPts val="0"/>
              </a:spcAft>
              <a:buSzPts val="5400"/>
              <a:buNone/>
              <a:defRPr sz="7200"/>
            </a:lvl9pPr>
          </a:lstStyle>
          <a:p>
            <a:endParaRPr/>
          </a:p>
        </p:txBody>
      </p:sp>
      <p:sp>
        <p:nvSpPr>
          <p:cNvPr id="99" name="Shape 99"/>
          <p:cNvSpPr txBox="1">
            <a:spLocks noGrp="1"/>
          </p:cNvSpPr>
          <p:nvPr>
            <p:ph type="subTitle" idx="1"/>
          </p:nvPr>
        </p:nvSpPr>
        <p:spPr>
          <a:xfrm>
            <a:off x="2849633" y="3800052"/>
            <a:ext cx="6494000" cy="105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sp>
        <p:nvSpPr>
          <p:cNvPr id="100" name="Shape 10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pic>
        <p:nvPicPr>
          <p:cNvPr id="101" name="Shape 101" descr="UMLibraries-st-black202.png"/>
          <p:cNvPicPr preferRelativeResize="0"/>
          <p:nvPr/>
        </p:nvPicPr>
        <p:blipFill>
          <a:blip r:embed="rId2">
            <a:alphaModFix/>
          </a:blip>
          <a:stretch>
            <a:fillRect/>
          </a:stretch>
        </p:blipFill>
        <p:spPr>
          <a:xfrm>
            <a:off x="4724400" y="5816600"/>
            <a:ext cx="2743200" cy="914400"/>
          </a:xfrm>
          <a:prstGeom prst="rect">
            <a:avLst/>
          </a:prstGeom>
          <a:noFill/>
          <a:ln>
            <a:noFill/>
          </a:ln>
        </p:spPr>
      </p:pic>
    </p:spTree>
    <p:extLst>
      <p:ext uri="{BB962C8B-B14F-4D97-AF65-F5344CB8AC3E}">
        <p14:creationId xmlns:p14="http://schemas.microsoft.com/office/powerpoint/2010/main" val="803315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Shape 103"/>
          <p:cNvSpPr/>
          <p:nvPr/>
        </p:nvSpPr>
        <p:spPr>
          <a:xfrm>
            <a:off x="-67" y="3429200"/>
            <a:ext cx="12192000" cy="3428800"/>
          </a:xfrm>
          <a:prstGeom prst="rect">
            <a:avLst/>
          </a:prstGeom>
          <a:solidFill>
            <a:srgbClr val="7A001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Shape 104"/>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3600"/>
              <a:buNone/>
              <a:defRPr>
                <a:solidFill>
                  <a:srgbClr val="000000"/>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05" name="Shape 10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9206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6"/>
        <p:cNvGrpSpPr/>
        <p:nvPr/>
      </p:nvGrpSpPr>
      <p:grpSpPr>
        <a:xfrm>
          <a:off x="0" y="0"/>
          <a:ext cx="0" cy="0"/>
          <a:chOff x="0" y="0"/>
          <a:chExt cx="0" cy="0"/>
        </a:xfrm>
      </p:grpSpPr>
      <p:sp>
        <p:nvSpPr>
          <p:cNvPr id="107" name="Shape 107"/>
          <p:cNvSpPr/>
          <p:nvPr/>
        </p:nvSpPr>
        <p:spPr>
          <a:xfrm>
            <a:off x="-67" y="3429200"/>
            <a:ext cx="12192000" cy="3428800"/>
          </a:xfrm>
          <a:prstGeom prst="rect">
            <a:avLst/>
          </a:prstGeom>
          <a:solidFill>
            <a:srgbClr val="61636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Shape 108"/>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3600"/>
              <a:buNone/>
              <a:defRPr>
                <a:solidFill>
                  <a:srgbClr val="000000"/>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09" name="Shape 10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05848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Shape 111"/>
          <p:cNvSpPr/>
          <p:nvPr/>
        </p:nvSpPr>
        <p:spPr>
          <a:xfrm>
            <a:off x="-100" y="6727600"/>
            <a:ext cx="12192000" cy="130400"/>
          </a:xfrm>
          <a:prstGeom prst="rect">
            <a:avLst/>
          </a:prstGeom>
          <a:solidFill>
            <a:srgbClr val="7A001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Shape 112"/>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3" name="Shape 113"/>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14" name="Shape 1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623000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7" name="Shape 117"/>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18" name="Shape 118"/>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19" name="Shape 1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205597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2" name="Shape 1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37482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5" name="Shape 125"/>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26" name="Shape 12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2930931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1 1">
  <p:cSld name="Main point 1 1">
    <p:bg>
      <p:bgPr>
        <a:solidFill>
          <a:srgbClr val="616365"/>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5400"/>
              <a:buNone/>
              <a:defRPr sz="7200" b="0">
                <a:solidFill>
                  <a:srgbClr val="FFFFFF"/>
                </a:solidFill>
              </a:defRPr>
            </a:lvl1pPr>
            <a:lvl2pPr lvl="1" rtl="0">
              <a:spcBef>
                <a:spcPts val="0"/>
              </a:spcBef>
              <a:spcAft>
                <a:spcPts val="0"/>
              </a:spcAft>
              <a:buClr>
                <a:schemeClr val="dk2"/>
              </a:buClr>
              <a:buSzPts val="5400"/>
              <a:buNone/>
              <a:defRPr sz="7200" b="0">
                <a:solidFill>
                  <a:schemeClr val="dk2"/>
                </a:solidFill>
              </a:defRPr>
            </a:lvl2pPr>
            <a:lvl3pPr lvl="2" rtl="0">
              <a:spcBef>
                <a:spcPts val="0"/>
              </a:spcBef>
              <a:spcAft>
                <a:spcPts val="0"/>
              </a:spcAft>
              <a:buClr>
                <a:schemeClr val="dk2"/>
              </a:buClr>
              <a:buSzPts val="5400"/>
              <a:buNone/>
              <a:defRPr sz="7200" b="0">
                <a:solidFill>
                  <a:schemeClr val="dk2"/>
                </a:solidFill>
              </a:defRPr>
            </a:lvl3pPr>
            <a:lvl4pPr lvl="3" rtl="0">
              <a:spcBef>
                <a:spcPts val="0"/>
              </a:spcBef>
              <a:spcAft>
                <a:spcPts val="0"/>
              </a:spcAft>
              <a:buClr>
                <a:schemeClr val="dk2"/>
              </a:buClr>
              <a:buSzPts val="5400"/>
              <a:buNone/>
              <a:defRPr sz="7200" b="0">
                <a:solidFill>
                  <a:schemeClr val="dk2"/>
                </a:solidFill>
              </a:defRPr>
            </a:lvl4pPr>
            <a:lvl5pPr lvl="4" rtl="0">
              <a:spcBef>
                <a:spcPts val="0"/>
              </a:spcBef>
              <a:spcAft>
                <a:spcPts val="0"/>
              </a:spcAft>
              <a:buClr>
                <a:schemeClr val="dk2"/>
              </a:buClr>
              <a:buSzPts val="5400"/>
              <a:buNone/>
              <a:defRPr sz="7200" b="0">
                <a:solidFill>
                  <a:schemeClr val="dk2"/>
                </a:solidFill>
              </a:defRPr>
            </a:lvl5pPr>
            <a:lvl6pPr lvl="5" rtl="0">
              <a:spcBef>
                <a:spcPts val="0"/>
              </a:spcBef>
              <a:spcAft>
                <a:spcPts val="0"/>
              </a:spcAft>
              <a:buClr>
                <a:schemeClr val="dk2"/>
              </a:buClr>
              <a:buSzPts val="5400"/>
              <a:buNone/>
              <a:defRPr sz="7200" b="0">
                <a:solidFill>
                  <a:schemeClr val="dk2"/>
                </a:solidFill>
              </a:defRPr>
            </a:lvl6pPr>
            <a:lvl7pPr lvl="6" rtl="0">
              <a:spcBef>
                <a:spcPts val="0"/>
              </a:spcBef>
              <a:spcAft>
                <a:spcPts val="0"/>
              </a:spcAft>
              <a:buClr>
                <a:schemeClr val="dk2"/>
              </a:buClr>
              <a:buSzPts val="5400"/>
              <a:buNone/>
              <a:defRPr sz="7200" b="0">
                <a:solidFill>
                  <a:schemeClr val="dk2"/>
                </a:solidFill>
              </a:defRPr>
            </a:lvl7pPr>
            <a:lvl8pPr lvl="7" rtl="0">
              <a:spcBef>
                <a:spcPts val="0"/>
              </a:spcBef>
              <a:spcAft>
                <a:spcPts val="0"/>
              </a:spcAft>
              <a:buClr>
                <a:schemeClr val="dk2"/>
              </a:buClr>
              <a:buSzPts val="5400"/>
              <a:buNone/>
              <a:defRPr sz="7200" b="0">
                <a:solidFill>
                  <a:schemeClr val="dk2"/>
                </a:solidFill>
              </a:defRPr>
            </a:lvl8pPr>
            <a:lvl9pPr lvl="8" rtl="0">
              <a:spcBef>
                <a:spcPts val="0"/>
              </a:spcBef>
              <a:spcAft>
                <a:spcPts val="0"/>
              </a:spcAft>
              <a:buClr>
                <a:schemeClr val="dk2"/>
              </a:buClr>
              <a:buSzPts val="5400"/>
              <a:buNone/>
              <a:defRPr sz="7200" b="0">
                <a:solidFill>
                  <a:schemeClr val="dk2"/>
                </a:solidFill>
              </a:defRPr>
            </a:lvl9pPr>
          </a:lstStyle>
          <a:p>
            <a:endParaRPr/>
          </a:p>
        </p:txBody>
      </p:sp>
      <p:sp>
        <p:nvSpPr>
          <p:cNvPr id="129" name="Shape 12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655796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0"/>
        <p:cNvGrpSpPr/>
        <p:nvPr/>
      </p:nvGrpSpPr>
      <p:grpSpPr>
        <a:xfrm>
          <a:off x="0" y="0"/>
          <a:ext cx="0" cy="0"/>
          <a:chOff x="0" y="0"/>
          <a:chExt cx="0" cy="0"/>
        </a:xfrm>
      </p:grpSpPr>
      <p:sp>
        <p:nvSpPr>
          <p:cNvPr id="131" name="Shape 131"/>
          <p:cNvSpPr/>
          <p:nvPr/>
        </p:nvSpPr>
        <p:spPr>
          <a:xfrm>
            <a:off x="6096000" y="0"/>
            <a:ext cx="6096000" cy="6858000"/>
          </a:xfrm>
          <a:prstGeom prst="rect">
            <a:avLst/>
          </a:prstGeom>
          <a:solidFill>
            <a:srgbClr val="61636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132" name="Shape 132"/>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133" name="Shape 133"/>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34" name="Shape 134"/>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5" name="Shape 135"/>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91054" rtl="0">
              <a:spcBef>
                <a:spcPts val="0"/>
              </a:spcBef>
              <a:spcAft>
                <a:spcPts val="0"/>
              </a:spcAft>
              <a:buClr>
                <a:schemeClr val="lt1"/>
              </a:buClr>
              <a:buSzPts val="2200"/>
              <a:buChar char="●"/>
              <a:defRPr>
                <a:solidFill>
                  <a:schemeClr val="lt1"/>
                </a:solidFill>
              </a:defRPr>
            </a:lvl1pPr>
            <a:lvl2pPr marL="1219170" lvl="1" indent="-457189" rtl="0">
              <a:spcBef>
                <a:spcPts val="2133"/>
              </a:spcBef>
              <a:spcAft>
                <a:spcPts val="0"/>
              </a:spcAft>
              <a:buClr>
                <a:schemeClr val="lt1"/>
              </a:buClr>
              <a:buSzPts val="18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136" name="Shape 13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93344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1A4575-DDB9-4094-929B-6674B660F02D}" type="datetime1">
              <a:rPr lang="en-US" smtClean="0"/>
              <a:t>4/17/2018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139" name="Shape 13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1221586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0"/>
        <p:cNvGrpSpPr/>
        <p:nvPr/>
      </p:nvGrpSpPr>
      <p:grpSpPr>
        <a:xfrm>
          <a:off x="0" y="0"/>
          <a:ext cx="0" cy="0"/>
          <a:chOff x="0" y="0"/>
          <a:chExt cx="0" cy="0"/>
        </a:xfrm>
      </p:grpSpPr>
      <p:sp>
        <p:nvSpPr>
          <p:cNvPr id="141" name="Shape 141"/>
          <p:cNvSpPr/>
          <p:nvPr/>
        </p:nvSpPr>
        <p:spPr>
          <a:xfrm>
            <a:off x="-100" y="6727600"/>
            <a:ext cx="12192000" cy="130400"/>
          </a:xfrm>
          <a:prstGeom prst="rect">
            <a:avLst/>
          </a:prstGeom>
          <a:solidFill>
            <a:srgbClr val="7A001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Shape 142"/>
          <p:cNvSpPr txBox="1">
            <a:spLocks noGrp="1"/>
          </p:cNvSpPr>
          <p:nvPr>
            <p:ph type="title"/>
          </p:nvPr>
        </p:nvSpPr>
        <p:spPr>
          <a:xfrm>
            <a:off x="415600" y="1739800"/>
            <a:ext cx="11360800" cy="20512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13000"/>
              <a:buNone/>
              <a:defRPr sz="17333">
                <a:solidFill>
                  <a:srgbClr val="000000"/>
                </a:solidFill>
              </a:defRPr>
            </a:lvl1pPr>
            <a:lvl2pPr lvl="1" algn="ctr" rtl="0">
              <a:spcBef>
                <a:spcPts val="0"/>
              </a:spcBef>
              <a:spcAft>
                <a:spcPts val="0"/>
              </a:spcAft>
              <a:buClr>
                <a:schemeClr val="accent3"/>
              </a:buClr>
              <a:buSzPts val="13000"/>
              <a:buNone/>
              <a:defRPr sz="17333">
                <a:solidFill>
                  <a:schemeClr val="accent3"/>
                </a:solidFill>
              </a:defRPr>
            </a:lvl2pPr>
            <a:lvl3pPr lvl="2" algn="ctr" rtl="0">
              <a:spcBef>
                <a:spcPts val="0"/>
              </a:spcBef>
              <a:spcAft>
                <a:spcPts val="0"/>
              </a:spcAft>
              <a:buClr>
                <a:schemeClr val="accent3"/>
              </a:buClr>
              <a:buSzPts val="13000"/>
              <a:buNone/>
              <a:defRPr sz="17333">
                <a:solidFill>
                  <a:schemeClr val="accent3"/>
                </a:solidFill>
              </a:defRPr>
            </a:lvl3pPr>
            <a:lvl4pPr lvl="3" algn="ctr" rtl="0">
              <a:spcBef>
                <a:spcPts val="0"/>
              </a:spcBef>
              <a:spcAft>
                <a:spcPts val="0"/>
              </a:spcAft>
              <a:buClr>
                <a:schemeClr val="accent3"/>
              </a:buClr>
              <a:buSzPts val="13000"/>
              <a:buNone/>
              <a:defRPr sz="17333">
                <a:solidFill>
                  <a:schemeClr val="accent3"/>
                </a:solidFill>
              </a:defRPr>
            </a:lvl4pPr>
            <a:lvl5pPr lvl="4" algn="ctr" rtl="0">
              <a:spcBef>
                <a:spcPts val="0"/>
              </a:spcBef>
              <a:spcAft>
                <a:spcPts val="0"/>
              </a:spcAft>
              <a:buClr>
                <a:schemeClr val="accent3"/>
              </a:buClr>
              <a:buSzPts val="13000"/>
              <a:buNone/>
              <a:defRPr sz="17333">
                <a:solidFill>
                  <a:schemeClr val="accent3"/>
                </a:solidFill>
              </a:defRPr>
            </a:lvl5pPr>
            <a:lvl6pPr lvl="5" algn="ctr" rtl="0">
              <a:spcBef>
                <a:spcPts val="0"/>
              </a:spcBef>
              <a:spcAft>
                <a:spcPts val="0"/>
              </a:spcAft>
              <a:buClr>
                <a:schemeClr val="accent3"/>
              </a:buClr>
              <a:buSzPts val="13000"/>
              <a:buNone/>
              <a:defRPr sz="17333">
                <a:solidFill>
                  <a:schemeClr val="accent3"/>
                </a:solidFill>
              </a:defRPr>
            </a:lvl6pPr>
            <a:lvl7pPr lvl="6" algn="ctr" rtl="0">
              <a:spcBef>
                <a:spcPts val="0"/>
              </a:spcBef>
              <a:spcAft>
                <a:spcPts val="0"/>
              </a:spcAft>
              <a:buClr>
                <a:schemeClr val="accent3"/>
              </a:buClr>
              <a:buSzPts val="13000"/>
              <a:buNone/>
              <a:defRPr sz="17333">
                <a:solidFill>
                  <a:schemeClr val="accent3"/>
                </a:solidFill>
              </a:defRPr>
            </a:lvl7pPr>
            <a:lvl8pPr lvl="7" algn="ctr" rtl="0">
              <a:spcBef>
                <a:spcPts val="0"/>
              </a:spcBef>
              <a:spcAft>
                <a:spcPts val="0"/>
              </a:spcAft>
              <a:buClr>
                <a:schemeClr val="accent3"/>
              </a:buClr>
              <a:buSzPts val="13000"/>
              <a:buNone/>
              <a:defRPr sz="17333">
                <a:solidFill>
                  <a:schemeClr val="accent3"/>
                </a:solidFill>
              </a:defRPr>
            </a:lvl8pPr>
            <a:lvl9pPr lvl="8" algn="ctr" rtl="0">
              <a:spcBef>
                <a:spcPts val="0"/>
              </a:spcBef>
              <a:spcAft>
                <a:spcPts val="0"/>
              </a:spcAft>
              <a:buClr>
                <a:schemeClr val="accent3"/>
              </a:buClr>
              <a:buSzPts val="13000"/>
              <a:buNone/>
              <a:defRPr sz="17333">
                <a:solidFill>
                  <a:schemeClr val="accent3"/>
                </a:solidFill>
              </a:defRPr>
            </a:lvl9pPr>
          </a:lstStyle>
          <a:p>
            <a:endParaRPr/>
          </a:p>
        </p:txBody>
      </p:sp>
      <p:sp>
        <p:nvSpPr>
          <p:cNvPr id="143" name="Shape 143"/>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lstStyle>
            <a:lvl1pPr marL="609585" lvl="0" indent="-491054" algn="ctr" rtl="0">
              <a:spcBef>
                <a:spcPts val="0"/>
              </a:spcBef>
              <a:spcAft>
                <a:spcPts val="0"/>
              </a:spcAft>
              <a:buSzPts val="2200"/>
              <a:buChar char="●"/>
              <a:defRPr/>
            </a:lvl1pPr>
            <a:lvl2pPr marL="1219170" lvl="1" indent="-457189" algn="ctr" rtl="0">
              <a:spcBef>
                <a:spcPts val="2133"/>
              </a:spcBef>
              <a:spcAft>
                <a:spcPts val="0"/>
              </a:spcAft>
              <a:buSzPts val="18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44" name="Shape 14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488998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Shape 14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1198302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7"/>
        <p:cNvGrpSpPr/>
        <p:nvPr/>
      </p:nvGrpSpPr>
      <p:grpSpPr>
        <a:xfrm>
          <a:off x="0" y="0"/>
          <a:ext cx="0" cy="0"/>
          <a:chOff x="0" y="0"/>
          <a:chExt cx="0" cy="0"/>
        </a:xfrm>
      </p:grpSpPr>
      <p:cxnSp>
        <p:nvCxnSpPr>
          <p:cNvPr id="28" name="Shape 28"/>
          <p:cNvCxnSpPr/>
          <p:nvPr/>
        </p:nvCxnSpPr>
        <p:spPr>
          <a:xfrm>
            <a:off x="9343647" y="4235851"/>
            <a:ext cx="749600" cy="0"/>
          </a:xfrm>
          <a:prstGeom prst="straightConnector1">
            <a:avLst/>
          </a:prstGeom>
          <a:noFill/>
          <a:ln w="76200" cap="flat" cmpd="sng">
            <a:solidFill>
              <a:srgbClr val="616365"/>
            </a:solidFill>
            <a:prstDash val="solid"/>
            <a:round/>
            <a:headEnd type="none" w="sm" len="sm"/>
            <a:tailEnd type="none" w="sm" len="sm"/>
          </a:ln>
        </p:spPr>
      </p:cxnSp>
      <p:cxnSp>
        <p:nvCxnSpPr>
          <p:cNvPr id="29" name="Shape 29"/>
          <p:cNvCxnSpPr/>
          <p:nvPr/>
        </p:nvCxnSpPr>
        <p:spPr>
          <a:xfrm>
            <a:off x="2100047" y="4211003"/>
            <a:ext cx="749600" cy="0"/>
          </a:xfrm>
          <a:prstGeom prst="straightConnector1">
            <a:avLst/>
          </a:prstGeom>
          <a:noFill/>
          <a:ln w="76200" cap="flat" cmpd="sng">
            <a:solidFill>
              <a:srgbClr val="616365"/>
            </a:solidFill>
            <a:prstDash val="solid"/>
            <a:round/>
            <a:headEnd type="none" w="sm" len="sm"/>
            <a:tailEnd type="none" w="sm" len="sm"/>
          </a:ln>
        </p:spPr>
      </p:cxnSp>
      <p:grpSp>
        <p:nvGrpSpPr>
          <p:cNvPr id="30" name="Shape 30"/>
          <p:cNvGrpSpPr/>
          <p:nvPr/>
        </p:nvGrpSpPr>
        <p:grpSpPr>
          <a:xfrm>
            <a:off x="1338859" y="1057900"/>
            <a:ext cx="9515557" cy="203200"/>
            <a:chOff x="1346429" y="1011300"/>
            <a:chExt cx="6452100" cy="152400"/>
          </a:xfrm>
        </p:grpSpPr>
        <p:cxnSp>
          <p:nvCxnSpPr>
            <p:cNvPr id="31" name="Shape 31"/>
            <p:cNvCxnSpPr/>
            <p:nvPr/>
          </p:nvCxnSpPr>
          <p:spPr>
            <a:xfrm rot="10800000">
              <a:off x="1346429" y="1011300"/>
              <a:ext cx="6452100" cy="0"/>
            </a:xfrm>
            <a:prstGeom prst="straightConnector1">
              <a:avLst/>
            </a:prstGeom>
            <a:noFill/>
            <a:ln w="76200" cap="flat" cmpd="sng">
              <a:solidFill>
                <a:srgbClr val="FFCC33"/>
              </a:solidFill>
              <a:prstDash val="solid"/>
              <a:round/>
              <a:headEnd type="none" w="sm" len="sm"/>
              <a:tailEnd type="none" w="sm" len="sm"/>
            </a:ln>
          </p:spPr>
        </p:cxnSp>
        <p:cxnSp>
          <p:nvCxnSpPr>
            <p:cNvPr id="32" name="Shape 32"/>
            <p:cNvCxnSpPr/>
            <p:nvPr/>
          </p:nvCxnSpPr>
          <p:spPr>
            <a:xfrm rot="10800000">
              <a:off x="1346429" y="1163700"/>
              <a:ext cx="6452100" cy="0"/>
            </a:xfrm>
            <a:prstGeom prst="straightConnector1">
              <a:avLst/>
            </a:prstGeom>
            <a:noFill/>
            <a:ln w="9525" cap="flat" cmpd="sng">
              <a:solidFill>
                <a:srgbClr val="FFCC33"/>
              </a:solidFill>
              <a:prstDash val="solid"/>
              <a:round/>
              <a:headEnd type="none" w="sm" len="sm"/>
              <a:tailEnd type="none" w="sm" len="sm"/>
            </a:ln>
          </p:spPr>
        </p:cxnSp>
      </p:grpSp>
      <p:grpSp>
        <p:nvGrpSpPr>
          <p:cNvPr id="33" name="Shape 33"/>
          <p:cNvGrpSpPr/>
          <p:nvPr/>
        </p:nvGrpSpPr>
        <p:grpSpPr>
          <a:xfrm>
            <a:off x="1338868" y="5292133"/>
            <a:ext cx="9515557" cy="203200"/>
            <a:chOff x="1346435" y="3969088"/>
            <a:chExt cx="6452100" cy="152400"/>
          </a:xfrm>
        </p:grpSpPr>
        <p:cxnSp>
          <p:nvCxnSpPr>
            <p:cNvPr id="34" name="Shape 34"/>
            <p:cNvCxnSpPr/>
            <p:nvPr/>
          </p:nvCxnSpPr>
          <p:spPr>
            <a:xfrm>
              <a:off x="1346435" y="4121488"/>
              <a:ext cx="6452100" cy="0"/>
            </a:xfrm>
            <a:prstGeom prst="straightConnector1">
              <a:avLst/>
            </a:prstGeom>
            <a:noFill/>
            <a:ln w="76200" cap="flat" cmpd="sng">
              <a:solidFill>
                <a:srgbClr val="FFCC33"/>
              </a:solidFill>
              <a:prstDash val="solid"/>
              <a:round/>
              <a:headEnd type="none" w="sm" len="sm"/>
              <a:tailEnd type="none" w="sm" len="sm"/>
            </a:ln>
          </p:spPr>
        </p:cxnSp>
        <p:cxnSp>
          <p:nvCxnSpPr>
            <p:cNvPr id="35" name="Shape 35"/>
            <p:cNvCxnSpPr/>
            <p:nvPr/>
          </p:nvCxnSpPr>
          <p:spPr>
            <a:xfrm>
              <a:off x="1346435" y="3969088"/>
              <a:ext cx="6452100" cy="0"/>
            </a:xfrm>
            <a:prstGeom prst="straightConnector1">
              <a:avLst/>
            </a:prstGeom>
            <a:noFill/>
            <a:ln w="9525" cap="flat" cmpd="sng">
              <a:solidFill>
                <a:srgbClr val="FFCC33"/>
              </a:solidFill>
              <a:prstDash val="solid"/>
              <a:round/>
              <a:headEnd type="none" w="sm" len="sm"/>
              <a:tailEnd type="none" w="sm" len="sm"/>
            </a:ln>
          </p:spPr>
        </p:cxnSp>
      </p:grpSp>
      <p:sp>
        <p:nvSpPr>
          <p:cNvPr id="36" name="Shape 36"/>
          <p:cNvSpPr txBox="1">
            <a:spLocks noGrp="1"/>
          </p:cNvSpPr>
          <p:nvPr>
            <p:ph type="ctrTitle"/>
          </p:nvPr>
        </p:nvSpPr>
        <p:spPr>
          <a:xfrm>
            <a:off x="1338867" y="2335685"/>
            <a:ext cx="9515600" cy="13632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7200"/>
            </a:lvl1pPr>
            <a:lvl2pPr lvl="1" algn="ctr" rtl="0">
              <a:spcBef>
                <a:spcPts val="0"/>
              </a:spcBef>
              <a:spcAft>
                <a:spcPts val="0"/>
              </a:spcAft>
              <a:buSzPts val="5400"/>
              <a:buNone/>
              <a:defRPr sz="7200"/>
            </a:lvl2pPr>
            <a:lvl3pPr lvl="2" algn="ctr" rtl="0">
              <a:spcBef>
                <a:spcPts val="0"/>
              </a:spcBef>
              <a:spcAft>
                <a:spcPts val="0"/>
              </a:spcAft>
              <a:buSzPts val="5400"/>
              <a:buNone/>
              <a:defRPr sz="7200"/>
            </a:lvl3pPr>
            <a:lvl4pPr lvl="3" algn="ctr" rtl="0">
              <a:spcBef>
                <a:spcPts val="0"/>
              </a:spcBef>
              <a:spcAft>
                <a:spcPts val="0"/>
              </a:spcAft>
              <a:buSzPts val="5400"/>
              <a:buNone/>
              <a:defRPr sz="7200"/>
            </a:lvl4pPr>
            <a:lvl5pPr lvl="4" algn="ctr" rtl="0">
              <a:spcBef>
                <a:spcPts val="0"/>
              </a:spcBef>
              <a:spcAft>
                <a:spcPts val="0"/>
              </a:spcAft>
              <a:buSzPts val="5400"/>
              <a:buNone/>
              <a:defRPr sz="7200"/>
            </a:lvl5pPr>
            <a:lvl6pPr lvl="5" algn="ctr" rtl="0">
              <a:spcBef>
                <a:spcPts val="0"/>
              </a:spcBef>
              <a:spcAft>
                <a:spcPts val="0"/>
              </a:spcAft>
              <a:buSzPts val="5400"/>
              <a:buNone/>
              <a:defRPr sz="7200"/>
            </a:lvl6pPr>
            <a:lvl7pPr lvl="6" algn="ctr" rtl="0">
              <a:spcBef>
                <a:spcPts val="0"/>
              </a:spcBef>
              <a:spcAft>
                <a:spcPts val="0"/>
              </a:spcAft>
              <a:buSzPts val="5400"/>
              <a:buNone/>
              <a:defRPr sz="7200"/>
            </a:lvl7pPr>
            <a:lvl8pPr lvl="7" algn="ctr" rtl="0">
              <a:spcBef>
                <a:spcPts val="0"/>
              </a:spcBef>
              <a:spcAft>
                <a:spcPts val="0"/>
              </a:spcAft>
              <a:buSzPts val="5400"/>
              <a:buNone/>
              <a:defRPr sz="7200"/>
            </a:lvl8pPr>
            <a:lvl9pPr lvl="8" algn="ctr" rtl="0">
              <a:spcBef>
                <a:spcPts val="0"/>
              </a:spcBef>
              <a:spcAft>
                <a:spcPts val="0"/>
              </a:spcAft>
              <a:buSzPts val="5400"/>
              <a:buNone/>
              <a:defRPr sz="7200"/>
            </a:lvl9pPr>
          </a:lstStyle>
          <a:p>
            <a:endParaRPr/>
          </a:p>
        </p:txBody>
      </p:sp>
      <p:sp>
        <p:nvSpPr>
          <p:cNvPr id="37" name="Shape 37"/>
          <p:cNvSpPr txBox="1">
            <a:spLocks noGrp="1"/>
          </p:cNvSpPr>
          <p:nvPr>
            <p:ph type="subTitle" idx="1"/>
          </p:nvPr>
        </p:nvSpPr>
        <p:spPr>
          <a:xfrm>
            <a:off x="2849633" y="3800052"/>
            <a:ext cx="6494000" cy="105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sp>
        <p:nvSpPr>
          <p:cNvPr id="38" name="Shape 3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pic>
        <p:nvPicPr>
          <p:cNvPr id="39" name="Shape 39" descr="UMLibraries-st-black202.png"/>
          <p:cNvPicPr preferRelativeResize="0"/>
          <p:nvPr/>
        </p:nvPicPr>
        <p:blipFill>
          <a:blip r:embed="rId2">
            <a:alphaModFix/>
          </a:blip>
          <a:stretch>
            <a:fillRect/>
          </a:stretch>
        </p:blipFill>
        <p:spPr>
          <a:xfrm>
            <a:off x="4724400" y="5816600"/>
            <a:ext cx="2057400" cy="685800"/>
          </a:xfrm>
          <a:prstGeom prst="rect">
            <a:avLst/>
          </a:prstGeom>
          <a:noFill/>
          <a:ln>
            <a:noFill/>
          </a:ln>
        </p:spPr>
      </p:pic>
    </p:spTree>
    <p:extLst>
      <p:ext uri="{BB962C8B-B14F-4D97-AF65-F5344CB8AC3E}">
        <p14:creationId xmlns:p14="http://schemas.microsoft.com/office/powerpoint/2010/main" val="4134286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Shape 41"/>
          <p:cNvSpPr/>
          <p:nvPr/>
        </p:nvSpPr>
        <p:spPr>
          <a:xfrm>
            <a:off x="-67" y="3429200"/>
            <a:ext cx="12192000" cy="3428800"/>
          </a:xfrm>
          <a:prstGeom prst="rect">
            <a:avLst/>
          </a:prstGeom>
          <a:solidFill>
            <a:srgbClr val="7A001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Shape 42"/>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3600"/>
              <a:buNone/>
              <a:defRPr>
                <a:solidFill>
                  <a:srgbClr val="000000"/>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779313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4"/>
        <p:cNvGrpSpPr/>
        <p:nvPr/>
      </p:nvGrpSpPr>
      <p:grpSpPr>
        <a:xfrm>
          <a:off x="0" y="0"/>
          <a:ext cx="0" cy="0"/>
          <a:chOff x="0" y="0"/>
          <a:chExt cx="0" cy="0"/>
        </a:xfrm>
      </p:grpSpPr>
      <p:sp>
        <p:nvSpPr>
          <p:cNvPr id="45" name="Shape 45"/>
          <p:cNvSpPr/>
          <p:nvPr/>
        </p:nvSpPr>
        <p:spPr>
          <a:xfrm>
            <a:off x="-67" y="3429200"/>
            <a:ext cx="12192000" cy="3428800"/>
          </a:xfrm>
          <a:prstGeom prst="rect">
            <a:avLst/>
          </a:prstGeom>
          <a:solidFill>
            <a:srgbClr val="61636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Shape 46"/>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3600"/>
              <a:buNone/>
              <a:defRPr>
                <a:solidFill>
                  <a:srgbClr val="000000"/>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6029066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sp>
        <p:nvSpPr>
          <p:cNvPr id="49" name="Shape 49"/>
          <p:cNvSpPr/>
          <p:nvPr/>
        </p:nvSpPr>
        <p:spPr>
          <a:xfrm>
            <a:off x="-100" y="6727600"/>
            <a:ext cx="12192000" cy="130400"/>
          </a:xfrm>
          <a:prstGeom prst="rect">
            <a:avLst/>
          </a:prstGeom>
          <a:solidFill>
            <a:srgbClr val="7A001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Shape 50"/>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1" name="Shape 51"/>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52" name="Shape 5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932789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 name="Shape 5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56" name="Shape 56"/>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57" name="Shape 5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293455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Shape 6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21314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3" name="Shape 63"/>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91054" rtl="0">
              <a:spcBef>
                <a:spcPts val="0"/>
              </a:spcBef>
              <a:spcAft>
                <a:spcPts val="0"/>
              </a:spcAft>
              <a:buSzPts val="2200"/>
              <a:buChar char="●"/>
              <a:defRPr/>
            </a:lvl1pPr>
            <a:lvl2pPr marL="1219170" lvl="1" indent="-457189" rtl="0">
              <a:spcBef>
                <a:spcPts val="2133"/>
              </a:spcBef>
              <a:spcAft>
                <a:spcPts val="0"/>
              </a:spcAft>
              <a:buSzPts val="1800"/>
              <a:buChar char="○"/>
              <a:defRPr/>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64" name="Shape 6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64789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825625"/>
            <a:ext cx="7340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F98F37-6EA6-42C7-B49A-6A174BAA1F35}" type="datetime1">
              <a:rPr lang="en-US" smtClean="0"/>
              <a:t>4/17/2018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Decorative image of map and compass. " title="Decorative image of map and compass.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3425" y="1329434"/>
            <a:ext cx="3838575" cy="4800600"/>
          </a:xfrm>
          <a:prstGeom prst="rect">
            <a:avLst/>
          </a:prstGeom>
        </p:spPr>
      </p:pic>
    </p:spTree>
    <p:extLst>
      <p:ext uri="{BB962C8B-B14F-4D97-AF65-F5344CB8AC3E}">
        <p14:creationId xmlns:p14="http://schemas.microsoft.com/office/powerpoint/2010/main" val="3898035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1 1">
  <p:cSld name="Main point 1 1">
    <p:bg>
      <p:bgPr>
        <a:solidFill>
          <a:srgbClr val="616365"/>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5400"/>
              <a:buNone/>
              <a:defRPr sz="7200" b="0">
                <a:solidFill>
                  <a:srgbClr val="FFFFFF"/>
                </a:solidFill>
              </a:defRPr>
            </a:lvl1pPr>
            <a:lvl2pPr lvl="1" rtl="0">
              <a:spcBef>
                <a:spcPts val="0"/>
              </a:spcBef>
              <a:spcAft>
                <a:spcPts val="0"/>
              </a:spcAft>
              <a:buClr>
                <a:schemeClr val="dk2"/>
              </a:buClr>
              <a:buSzPts val="5400"/>
              <a:buNone/>
              <a:defRPr sz="7200" b="0">
                <a:solidFill>
                  <a:schemeClr val="dk2"/>
                </a:solidFill>
              </a:defRPr>
            </a:lvl2pPr>
            <a:lvl3pPr lvl="2" rtl="0">
              <a:spcBef>
                <a:spcPts val="0"/>
              </a:spcBef>
              <a:spcAft>
                <a:spcPts val="0"/>
              </a:spcAft>
              <a:buClr>
                <a:schemeClr val="dk2"/>
              </a:buClr>
              <a:buSzPts val="5400"/>
              <a:buNone/>
              <a:defRPr sz="7200" b="0">
                <a:solidFill>
                  <a:schemeClr val="dk2"/>
                </a:solidFill>
              </a:defRPr>
            </a:lvl3pPr>
            <a:lvl4pPr lvl="3" rtl="0">
              <a:spcBef>
                <a:spcPts val="0"/>
              </a:spcBef>
              <a:spcAft>
                <a:spcPts val="0"/>
              </a:spcAft>
              <a:buClr>
                <a:schemeClr val="dk2"/>
              </a:buClr>
              <a:buSzPts val="5400"/>
              <a:buNone/>
              <a:defRPr sz="7200" b="0">
                <a:solidFill>
                  <a:schemeClr val="dk2"/>
                </a:solidFill>
              </a:defRPr>
            </a:lvl4pPr>
            <a:lvl5pPr lvl="4" rtl="0">
              <a:spcBef>
                <a:spcPts val="0"/>
              </a:spcBef>
              <a:spcAft>
                <a:spcPts val="0"/>
              </a:spcAft>
              <a:buClr>
                <a:schemeClr val="dk2"/>
              </a:buClr>
              <a:buSzPts val="5400"/>
              <a:buNone/>
              <a:defRPr sz="7200" b="0">
                <a:solidFill>
                  <a:schemeClr val="dk2"/>
                </a:solidFill>
              </a:defRPr>
            </a:lvl5pPr>
            <a:lvl6pPr lvl="5" rtl="0">
              <a:spcBef>
                <a:spcPts val="0"/>
              </a:spcBef>
              <a:spcAft>
                <a:spcPts val="0"/>
              </a:spcAft>
              <a:buClr>
                <a:schemeClr val="dk2"/>
              </a:buClr>
              <a:buSzPts val="5400"/>
              <a:buNone/>
              <a:defRPr sz="7200" b="0">
                <a:solidFill>
                  <a:schemeClr val="dk2"/>
                </a:solidFill>
              </a:defRPr>
            </a:lvl6pPr>
            <a:lvl7pPr lvl="6" rtl="0">
              <a:spcBef>
                <a:spcPts val="0"/>
              </a:spcBef>
              <a:spcAft>
                <a:spcPts val="0"/>
              </a:spcAft>
              <a:buClr>
                <a:schemeClr val="dk2"/>
              </a:buClr>
              <a:buSzPts val="5400"/>
              <a:buNone/>
              <a:defRPr sz="7200" b="0">
                <a:solidFill>
                  <a:schemeClr val="dk2"/>
                </a:solidFill>
              </a:defRPr>
            </a:lvl7pPr>
            <a:lvl8pPr lvl="7" rtl="0">
              <a:spcBef>
                <a:spcPts val="0"/>
              </a:spcBef>
              <a:spcAft>
                <a:spcPts val="0"/>
              </a:spcAft>
              <a:buClr>
                <a:schemeClr val="dk2"/>
              </a:buClr>
              <a:buSzPts val="5400"/>
              <a:buNone/>
              <a:defRPr sz="7200" b="0">
                <a:solidFill>
                  <a:schemeClr val="dk2"/>
                </a:solidFill>
              </a:defRPr>
            </a:lvl8pPr>
            <a:lvl9pPr lvl="8" rtl="0">
              <a:spcBef>
                <a:spcPts val="0"/>
              </a:spcBef>
              <a:spcAft>
                <a:spcPts val="0"/>
              </a:spcAft>
              <a:buClr>
                <a:schemeClr val="dk2"/>
              </a:buClr>
              <a:buSzPts val="5400"/>
              <a:buNone/>
              <a:defRPr sz="7200" b="0">
                <a:solidFill>
                  <a:schemeClr val="dk2"/>
                </a:solidFill>
              </a:defRPr>
            </a:lvl9pPr>
          </a:lstStyle>
          <a:p>
            <a:endParaRPr/>
          </a:p>
        </p:txBody>
      </p:sp>
      <p:sp>
        <p:nvSpPr>
          <p:cNvPr id="67" name="Shape 6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1229285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
        <p:cNvGrpSpPr/>
        <p:nvPr/>
      </p:nvGrpSpPr>
      <p:grpSpPr>
        <a:xfrm>
          <a:off x="0" y="0"/>
          <a:ext cx="0" cy="0"/>
          <a:chOff x="0" y="0"/>
          <a:chExt cx="0" cy="0"/>
        </a:xfrm>
      </p:grpSpPr>
      <p:sp>
        <p:nvSpPr>
          <p:cNvPr id="69" name="Shape 69"/>
          <p:cNvSpPr/>
          <p:nvPr/>
        </p:nvSpPr>
        <p:spPr>
          <a:xfrm>
            <a:off x="6096000" y="0"/>
            <a:ext cx="6096000" cy="6858000"/>
          </a:xfrm>
          <a:prstGeom prst="rect">
            <a:avLst/>
          </a:prstGeom>
          <a:solidFill>
            <a:srgbClr val="61636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70" name="Shape 70"/>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71" name="Shape 71"/>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2" name="Shape 72"/>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3" name="Shape 73"/>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91054" rtl="0">
              <a:spcBef>
                <a:spcPts val="0"/>
              </a:spcBef>
              <a:spcAft>
                <a:spcPts val="0"/>
              </a:spcAft>
              <a:buClr>
                <a:schemeClr val="lt1"/>
              </a:buClr>
              <a:buSzPts val="2200"/>
              <a:buChar char="●"/>
              <a:defRPr>
                <a:solidFill>
                  <a:schemeClr val="lt1"/>
                </a:solidFill>
              </a:defRPr>
            </a:lvl1pPr>
            <a:lvl2pPr marL="1219170" lvl="1" indent="-457189" rtl="0">
              <a:spcBef>
                <a:spcPts val="2133"/>
              </a:spcBef>
              <a:spcAft>
                <a:spcPts val="0"/>
              </a:spcAft>
              <a:buClr>
                <a:schemeClr val="lt1"/>
              </a:buClr>
              <a:buSzPts val="18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74" name="Shape 7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8707862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77" name="Shape 7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37097966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8"/>
        <p:cNvGrpSpPr/>
        <p:nvPr/>
      </p:nvGrpSpPr>
      <p:grpSpPr>
        <a:xfrm>
          <a:off x="0" y="0"/>
          <a:ext cx="0" cy="0"/>
          <a:chOff x="0" y="0"/>
          <a:chExt cx="0" cy="0"/>
        </a:xfrm>
      </p:grpSpPr>
      <p:sp>
        <p:nvSpPr>
          <p:cNvPr id="79" name="Shape 79"/>
          <p:cNvSpPr/>
          <p:nvPr/>
        </p:nvSpPr>
        <p:spPr>
          <a:xfrm>
            <a:off x="-100" y="6727600"/>
            <a:ext cx="12192000" cy="130400"/>
          </a:xfrm>
          <a:prstGeom prst="rect">
            <a:avLst/>
          </a:prstGeom>
          <a:solidFill>
            <a:srgbClr val="7A001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Shape 80"/>
          <p:cNvSpPr txBox="1">
            <a:spLocks noGrp="1"/>
          </p:cNvSpPr>
          <p:nvPr>
            <p:ph type="title"/>
          </p:nvPr>
        </p:nvSpPr>
        <p:spPr>
          <a:xfrm>
            <a:off x="415600" y="1739800"/>
            <a:ext cx="11360800" cy="20512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13000"/>
              <a:buNone/>
              <a:defRPr sz="17333">
                <a:solidFill>
                  <a:srgbClr val="000000"/>
                </a:solidFill>
              </a:defRPr>
            </a:lvl1pPr>
            <a:lvl2pPr lvl="1" algn="ctr" rtl="0">
              <a:spcBef>
                <a:spcPts val="0"/>
              </a:spcBef>
              <a:spcAft>
                <a:spcPts val="0"/>
              </a:spcAft>
              <a:buClr>
                <a:schemeClr val="accent3"/>
              </a:buClr>
              <a:buSzPts val="13000"/>
              <a:buNone/>
              <a:defRPr sz="17333">
                <a:solidFill>
                  <a:schemeClr val="accent3"/>
                </a:solidFill>
              </a:defRPr>
            </a:lvl2pPr>
            <a:lvl3pPr lvl="2" algn="ctr" rtl="0">
              <a:spcBef>
                <a:spcPts val="0"/>
              </a:spcBef>
              <a:spcAft>
                <a:spcPts val="0"/>
              </a:spcAft>
              <a:buClr>
                <a:schemeClr val="accent3"/>
              </a:buClr>
              <a:buSzPts val="13000"/>
              <a:buNone/>
              <a:defRPr sz="17333">
                <a:solidFill>
                  <a:schemeClr val="accent3"/>
                </a:solidFill>
              </a:defRPr>
            </a:lvl3pPr>
            <a:lvl4pPr lvl="3" algn="ctr" rtl="0">
              <a:spcBef>
                <a:spcPts val="0"/>
              </a:spcBef>
              <a:spcAft>
                <a:spcPts val="0"/>
              </a:spcAft>
              <a:buClr>
                <a:schemeClr val="accent3"/>
              </a:buClr>
              <a:buSzPts val="13000"/>
              <a:buNone/>
              <a:defRPr sz="17333">
                <a:solidFill>
                  <a:schemeClr val="accent3"/>
                </a:solidFill>
              </a:defRPr>
            </a:lvl4pPr>
            <a:lvl5pPr lvl="4" algn="ctr" rtl="0">
              <a:spcBef>
                <a:spcPts val="0"/>
              </a:spcBef>
              <a:spcAft>
                <a:spcPts val="0"/>
              </a:spcAft>
              <a:buClr>
                <a:schemeClr val="accent3"/>
              </a:buClr>
              <a:buSzPts val="13000"/>
              <a:buNone/>
              <a:defRPr sz="17333">
                <a:solidFill>
                  <a:schemeClr val="accent3"/>
                </a:solidFill>
              </a:defRPr>
            </a:lvl5pPr>
            <a:lvl6pPr lvl="5" algn="ctr" rtl="0">
              <a:spcBef>
                <a:spcPts val="0"/>
              </a:spcBef>
              <a:spcAft>
                <a:spcPts val="0"/>
              </a:spcAft>
              <a:buClr>
                <a:schemeClr val="accent3"/>
              </a:buClr>
              <a:buSzPts val="13000"/>
              <a:buNone/>
              <a:defRPr sz="17333">
                <a:solidFill>
                  <a:schemeClr val="accent3"/>
                </a:solidFill>
              </a:defRPr>
            </a:lvl6pPr>
            <a:lvl7pPr lvl="6" algn="ctr" rtl="0">
              <a:spcBef>
                <a:spcPts val="0"/>
              </a:spcBef>
              <a:spcAft>
                <a:spcPts val="0"/>
              </a:spcAft>
              <a:buClr>
                <a:schemeClr val="accent3"/>
              </a:buClr>
              <a:buSzPts val="13000"/>
              <a:buNone/>
              <a:defRPr sz="17333">
                <a:solidFill>
                  <a:schemeClr val="accent3"/>
                </a:solidFill>
              </a:defRPr>
            </a:lvl7pPr>
            <a:lvl8pPr lvl="7" algn="ctr" rtl="0">
              <a:spcBef>
                <a:spcPts val="0"/>
              </a:spcBef>
              <a:spcAft>
                <a:spcPts val="0"/>
              </a:spcAft>
              <a:buClr>
                <a:schemeClr val="accent3"/>
              </a:buClr>
              <a:buSzPts val="13000"/>
              <a:buNone/>
              <a:defRPr sz="17333">
                <a:solidFill>
                  <a:schemeClr val="accent3"/>
                </a:solidFill>
              </a:defRPr>
            </a:lvl8pPr>
            <a:lvl9pPr lvl="8" algn="ctr" rtl="0">
              <a:spcBef>
                <a:spcPts val="0"/>
              </a:spcBef>
              <a:spcAft>
                <a:spcPts val="0"/>
              </a:spcAft>
              <a:buClr>
                <a:schemeClr val="accent3"/>
              </a:buClr>
              <a:buSzPts val="13000"/>
              <a:buNone/>
              <a:defRPr sz="17333">
                <a:solidFill>
                  <a:schemeClr val="accent3"/>
                </a:solidFill>
              </a:defRPr>
            </a:lvl9pPr>
          </a:lstStyle>
          <a:p>
            <a:endParaRPr/>
          </a:p>
        </p:txBody>
      </p:sp>
      <p:sp>
        <p:nvSpPr>
          <p:cNvPr id="81" name="Shape 8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lstStyle>
            <a:lvl1pPr marL="609585" lvl="0" indent="-491054" algn="ctr" rtl="0">
              <a:spcBef>
                <a:spcPts val="0"/>
              </a:spcBef>
              <a:spcAft>
                <a:spcPts val="0"/>
              </a:spcAft>
              <a:buSzPts val="2200"/>
              <a:buChar char="●"/>
              <a:defRPr/>
            </a:lvl1pPr>
            <a:lvl2pPr marL="1219170" lvl="1" indent="-457189" algn="ctr" rtl="0">
              <a:spcBef>
                <a:spcPts val="2133"/>
              </a:spcBef>
              <a:spcAft>
                <a:spcPts val="0"/>
              </a:spcAft>
              <a:buSzPts val="18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82" name="Shape 8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2839008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5D46"/>
                </a:solidFill>
              </a:rPr>
              <a:pPr/>
              <a:t>‹#›</a:t>
            </a:fld>
            <a:endParaRPr>
              <a:solidFill>
                <a:srgbClr val="695D46"/>
              </a:solidFill>
            </a:endParaRPr>
          </a:p>
        </p:txBody>
      </p:sp>
    </p:spTree>
    <p:extLst>
      <p:ext uri="{BB962C8B-B14F-4D97-AF65-F5344CB8AC3E}">
        <p14:creationId xmlns:p14="http://schemas.microsoft.com/office/powerpoint/2010/main" val="1087560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775039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97112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64602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85174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777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58E950-06C4-4DC8-B03C-4107DDC0AE76}" type="datetime1">
              <a:rPr lang="en-US" smtClean="0"/>
              <a:t>4/17/2018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98226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76046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93455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849707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613731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60820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67372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7006002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12083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7829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B6D40-80D2-4CAB-BFA5-8424ADD63056}" type="datetime1">
              <a:rPr lang="en-US" smtClean="0"/>
              <a:t>4/17/2018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334426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3.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4.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87D8B48-CF1F-4BDC-BCA4-5A57DC9E0A63}" type="datetime1">
              <a:rPr lang="en-US" smtClean="0"/>
              <a:t>4/17/2018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820" r:id="rId7"/>
    <p:sldLayoutId id="2147483790" r:id="rId8"/>
    <p:sldLayoutId id="2147483789" r:id="rId9"/>
    <p:sldLayoutId id="2147483714" r:id="rId10"/>
    <p:sldLayoutId id="2147483738" r:id="rId11"/>
    <p:sldLayoutId id="2147483739" r:id="rId12"/>
    <p:sldLayoutId id="2147483780" r:id="rId13"/>
    <p:sldLayoutId id="2147483773" r:id="rId14"/>
    <p:sldLayoutId id="2147483800" r:id="rId15"/>
    <p:sldLayoutId id="2147483688" r:id="rId16"/>
    <p:sldLayoutId id="2147483801" r:id="rId17"/>
    <p:sldLayoutId id="2147483802" r:id="rId18"/>
    <p:sldLayoutId id="2147483803" r:id="rId19"/>
    <p:sldLayoutId id="2147483744" r:id="rId20"/>
    <p:sldLayoutId id="2147483793" r:id="rId21"/>
    <p:sldLayoutId id="2147483772" r:id="rId22"/>
    <p:sldLayoutId id="2147483767" r:id="rId23"/>
    <p:sldLayoutId id="2147483769" r:id="rId24"/>
    <p:sldLayoutId id="2147483771" r:id="rId25"/>
    <p:sldLayoutId id="2147483770" r:id="rId26"/>
    <p:sldLayoutId id="2147483732" r:id="rId27"/>
    <p:sldLayoutId id="2147483794" r:id="rId28"/>
    <p:sldLayoutId id="2147483733" r:id="rId29"/>
    <p:sldLayoutId id="2147483747" r:id="rId30"/>
    <p:sldLayoutId id="2147483818" r:id="rId31"/>
    <p:sldLayoutId id="2147483805" r:id="rId32"/>
    <p:sldLayoutId id="2147483806" r:id="rId33"/>
    <p:sldLayoutId id="2147483750" r:id="rId34"/>
    <p:sldLayoutId id="2147483765" r:id="rId35"/>
    <p:sldLayoutId id="2147483781" r:id="rId36"/>
    <p:sldLayoutId id="2147483809" r:id="rId37"/>
    <p:sldLayoutId id="2147483808" r:id="rId38"/>
    <p:sldLayoutId id="2147483807" r:id="rId39"/>
    <p:sldLayoutId id="2147483819" r:id="rId40"/>
    <p:sldLayoutId id="2147483754" r:id="rId41"/>
    <p:sldLayoutId id="2147483755" r:id="rId42"/>
    <p:sldLayoutId id="2147483759" r:id="rId43"/>
    <p:sldLayoutId id="2147483753" r:id="rId44"/>
    <p:sldLayoutId id="2147483763" r:id="rId45"/>
    <p:sldLayoutId id="2147483762" r:id="rId46"/>
    <p:sldLayoutId id="2147483758" r:id="rId47"/>
    <p:sldLayoutId id="2147483756" r:id="rId48"/>
    <p:sldLayoutId id="2147483798" r:id="rId49"/>
    <p:sldLayoutId id="2147483797"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7A0019"/>
              </a:buClr>
              <a:buSzPts val="3600"/>
              <a:buFont typeface="Droid Serif"/>
              <a:buNone/>
              <a:defRPr sz="3600" b="1">
                <a:solidFill>
                  <a:srgbClr val="7A0019"/>
                </a:solidFill>
                <a:latin typeface="Droid Serif"/>
                <a:ea typeface="Droid Serif"/>
                <a:cs typeface="Droid Serif"/>
                <a:sym typeface="Droid Serif"/>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87" name="Shape 87"/>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lstStyle>
            <a:lvl1pPr marL="457200" lvl="0" indent="-368300" rtl="0">
              <a:lnSpc>
                <a:spcPct val="115000"/>
              </a:lnSpc>
              <a:spcBef>
                <a:spcPts val="0"/>
              </a:spcBef>
              <a:spcAft>
                <a:spcPts val="0"/>
              </a:spcAft>
              <a:buSzPts val="2200"/>
              <a:buFont typeface="Droid Sans"/>
              <a:buChar char="●"/>
              <a:defRPr sz="2200">
                <a:latin typeface="Droid Sans"/>
                <a:ea typeface="Droid Sans"/>
                <a:cs typeface="Droid Sans"/>
                <a:sym typeface="Droid Sans"/>
              </a:defRPr>
            </a:lvl1pPr>
            <a:lvl2pPr marL="914400" lvl="1" indent="-342900" rtl="0">
              <a:lnSpc>
                <a:spcPct val="115000"/>
              </a:lnSpc>
              <a:spcBef>
                <a:spcPts val="1600"/>
              </a:spcBef>
              <a:spcAft>
                <a:spcPts val="0"/>
              </a:spcAft>
              <a:buSzPts val="1800"/>
              <a:buFont typeface="Droid Sans"/>
              <a:buChar char="○"/>
              <a:defRPr sz="1800">
                <a:latin typeface="Droid Sans"/>
                <a:ea typeface="Droid Sans"/>
                <a:cs typeface="Droid Sans"/>
                <a:sym typeface="Droid Sans"/>
              </a:defRPr>
            </a:lvl2pPr>
            <a:lvl3pPr marL="1371600" lvl="2"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3pPr>
            <a:lvl4pPr marL="1828800" lvl="3"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4pPr>
            <a:lvl5pPr marL="2286000" lvl="4"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5pPr>
            <a:lvl6pPr marL="2743200" lvl="5"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6pPr>
            <a:lvl7pPr marL="3200400" lvl="6"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7pPr>
            <a:lvl8pPr marL="3657600" lvl="7"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8pPr>
            <a:lvl9pPr marL="4114800" lvl="8" indent="-317500" rtl="0">
              <a:lnSpc>
                <a:spcPct val="115000"/>
              </a:lnSpc>
              <a:spcBef>
                <a:spcPts val="1600"/>
              </a:spcBef>
              <a:spcAft>
                <a:spcPts val="1600"/>
              </a:spcAft>
              <a:buSzPts val="1400"/>
              <a:buFont typeface="Droid Sans"/>
              <a:buChar char="■"/>
              <a:defRPr>
                <a:latin typeface="Droid Sans"/>
                <a:ea typeface="Droid Sans"/>
                <a:cs typeface="Droid Sans"/>
                <a:sym typeface="Droid Sans"/>
              </a:defRPr>
            </a:lvl9pPr>
          </a:lstStyle>
          <a:p>
            <a:endParaRPr/>
          </a:p>
        </p:txBody>
      </p:sp>
      <p:sp>
        <p:nvSpPr>
          <p:cNvPr id="88" name="Shape 8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Open Sans"/>
                <a:ea typeface="Open Sans"/>
                <a:cs typeface="Open Sans"/>
                <a:sym typeface="Open Sans"/>
              </a:defRPr>
            </a:lvl1pPr>
            <a:lvl2pPr lvl="1" algn="r" rtl="0">
              <a:buNone/>
              <a:defRPr sz="1333">
                <a:solidFill>
                  <a:schemeClr val="dk2"/>
                </a:solidFill>
                <a:latin typeface="Open Sans"/>
                <a:ea typeface="Open Sans"/>
                <a:cs typeface="Open Sans"/>
                <a:sym typeface="Open Sans"/>
              </a:defRPr>
            </a:lvl2pPr>
            <a:lvl3pPr lvl="2" algn="r" rtl="0">
              <a:buNone/>
              <a:defRPr sz="1333">
                <a:solidFill>
                  <a:schemeClr val="dk2"/>
                </a:solidFill>
                <a:latin typeface="Open Sans"/>
                <a:ea typeface="Open Sans"/>
                <a:cs typeface="Open Sans"/>
                <a:sym typeface="Open Sans"/>
              </a:defRPr>
            </a:lvl3pPr>
            <a:lvl4pPr lvl="3" algn="r" rtl="0">
              <a:buNone/>
              <a:defRPr sz="1333">
                <a:solidFill>
                  <a:schemeClr val="dk2"/>
                </a:solidFill>
                <a:latin typeface="Open Sans"/>
                <a:ea typeface="Open Sans"/>
                <a:cs typeface="Open Sans"/>
                <a:sym typeface="Open Sans"/>
              </a:defRPr>
            </a:lvl4pPr>
            <a:lvl5pPr lvl="4" algn="r" rtl="0">
              <a:buNone/>
              <a:defRPr sz="1333">
                <a:solidFill>
                  <a:schemeClr val="dk2"/>
                </a:solidFill>
                <a:latin typeface="Open Sans"/>
                <a:ea typeface="Open Sans"/>
                <a:cs typeface="Open Sans"/>
                <a:sym typeface="Open Sans"/>
              </a:defRPr>
            </a:lvl5pPr>
            <a:lvl6pPr lvl="5" algn="r" rtl="0">
              <a:buNone/>
              <a:defRPr sz="1333">
                <a:solidFill>
                  <a:schemeClr val="dk2"/>
                </a:solidFill>
                <a:latin typeface="Open Sans"/>
                <a:ea typeface="Open Sans"/>
                <a:cs typeface="Open Sans"/>
                <a:sym typeface="Open Sans"/>
              </a:defRPr>
            </a:lvl6pPr>
            <a:lvl7pPr lvl="6" algn="r" rtl="0">
              <a:buNone/>
              <a:defRPr sz="1333">
                <a:solidFill>
                  <a:schemeClr val="dk2"/>
                </a:solidFill>
                <a:latin typeface="Open Sans"/>
                <a:ea typeface="Open Sans"/>
                <a:cs typeface="Open Sans"/>
                <a:sym typeface="Open Sans"/>
              </a:defRPr>
            </a:lvl7pPr>
            <a:lvl8pPr lvl="7" algn="r" rtl="0">
              <a:buNone/>
              <a:defRPr sz="1333">
                <a:solidFill>
                  <a:schemeClr val="dk2"/>
                </a:solidFill>
                <a:latin typeface="Open Sans"/>
                <a:ea typeface="Open Sans"/>
                <a:cs typeface="Open Sans"/>
                <a:sym typeface="Open Sans"/>
              </a:defRPr>
            </a:lvl8pPr>
            <a:lvl9pPr lvl="8" algn="r" rtl="0">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a:solidFill>
                <a:srgbClr val="695D46"/>
              </a:solidFill>
            </a:endParaRPr>
          </a:p>
        </p:txBody>
      </p:sp>
    </p:spTree>
    <p:extLst>
      <p:ext uri="{BB962C8B-B14F-4D97-AF65-F5344CB8AC3E}">
        <p14:creationId xmlns:p14="http://schemas.microsoft.com/office/powerpoint/2010/main" val="3881092175"/>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7A0019"/>
              </a:buClr>
              <a:buSzPts val="3600"/>
              <a:buFont typeface="Droid Serif"/>
              <a:buNone/>
              <a:defRPr sz="3600" b="1">
                <a:solidFill>
                  <a:srgbClr val="7A0019"/>
                </a:solidFill>
                <a:latin typeface="Droid Serif"/>
                <a:ea typeface="Droid Serif"/>
                <a:cs typeface="Droid Serif"/>
                <a:sym typeface="Droid Serif"/>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25" name="Shape 25"/>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lstStyle>
            <a:lvl1pPr marL="457200" lvl="0" indent="-368300" rtl="0">
              <a:lnSpc>
                <a:spcPct val="115000"/>
              </a:lnSpc>
              <a:spcBef>
                <a:spcPts val="0"/>
              </a:spcBef>
              <a:spcAft>
                <a:spcPts val="0"/>
              </a:spcAft>
              <a:buSzPts val="2200"/>
              <a:buFont typeface="Droid Sans"/>
              <a:buChar char="●"/>
              <a:defRPr sz="2200">
                <a:latin typeface="Droid Sans"/>
                <a:ea typeface="Droid Sans"/>
                <a:cs typeface="Droid Sans"/>
                <a:sym typeface="Droid Sans"/>
              </a:defRPr>
            </a:lvl1pPr>
            <a:lvl2pPr marL="914400" lvl="1" indent="-342900" rtl="0">
              <a:lnSpc>
                <a:spcPct val="115000"/>
              </a:lnSpc>
              <a:spcBef>
                <a:spcPts val="1600"/>
              </a:spcBef>
              <a:spcAft>
                <a:spcPts val="0"/>
              </a:spcAft>
              <a:buSzPts val="1800"/>
              <a:buFont typeface="Droid Sans"/>
              <a:buChar char="○"/>
              <a:defRPr sz="1800">
                <a:latin typeface="Droid Sans"/>
                <a:ea typeface="Droid Sans"/>
                <a:cs typeface="Droid Sans"/>
                <a:sym typeface="Droid Sans"/>
              </a:defRPr>
            </a:lvl2pPr>
            <a:lvl3pPr marL="1371600" lvl="2"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3pPr>
            <a:lvl4pPr marL="1828800" lvl="3"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4pPr>
            <a:lvl5pPr marL="2286000" lvl="4"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5pPr>
            <a:lvl6pPr marL="2743200" lvl="5"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6pPr>
            <a:lvl7pPr marL="3200400" lvl="6"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7pPr>
            <a:lvl8pPr marL="3657600" lvl="7" indent="-317500" rtl="0">
              <a:lnSpc>
                <a:spcPct val="115000"/>
              </a:lnSpc>
              <a:spcBef>
                <a:spcPts val="1600"/>
              </a:spcBef>
              <a:spcAft>
                <a:spcPts val="0"/>
              </a:spcAft>
              <a:buSzPts val="1400"/>
              <a:buFont typeface="Droid Sans"/>
              <a:buChar char="○"/>
              <a:defRPr>
                <a:latin typeface="Droid Sans"/>
                <a:ea typeface="Droid Sans"/>
                <a:cs typeface="Droid Sans"/>
                <a:sym typeface="Droid Sans"/>
              </a:defRPr>
            </a:lvl8pPr>
            <a:lvl9pPr marL="4114800" lvl="8" indent="-317500" rtl="0">
              <a:lnSpc>
                <a:spcPct val="115000"/>
              </a:lnSpc>
              <a:spcBef>
                <a:spcPts val="1600"/>
              </a:spcBef>
              <a:spcAft>
                <a:spcPts val="1600"/>
              </a:spcAft>
              <a:buSzPts val="1400"/>
              <a:buFont typeface="Droid Sans"/>
              <a:buChar char="■"/>
              <a:defRPr>
                <a:latin typeface="Droid Sans"/>
                <a:ea typeface="Droid Sans"/>
                <a:cs typeface="Droid Sans"/>
                <a:sym typeface="Droid Sans"/>
              </a:defRPr>
            </a:lvl9pPr>
          </a:lstStyle>
          <a:p>
            <a:endParaRPr/>
          </a:p>
        </p:txBody>
      </p:sp>
      <p:sp>
        <p:nvSpPr>
          <p:cNvPr id="26" name="Shape 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Open Sans"/>
                <a:ea typeface="Open Sans"/>
                <a:cs typeface="Open Sans"/>
                <a:sym typeface="Open Sans"/>
              </a:defRPr>
            </a:lvl1pPr>
            <a:lvl2pPr lvl="1" algn="r" rtl="0">
              <a:buNone/>
              <a:defRPr sz="1333">
                <a:solidFill>
                  <a:schemeClr val="dk2"/>
                </a:solidFill>
                <a:latin typeface="Open Sans"/>
                <a:ea typeface="Open Sans"/>
                <a:cs typeface="Open Sans"/>
                <a:sym typeface="Open Sans"/>
              </a:defRPr>
            </a:lvl2pPr>
            <a:lvl3pPr lvl="2" algn="r" rtl="0">
              <a:buNone/>
              <a:defRPr sz="1333">
                <a:solidFill>
                  <a:schemeClr val="dk2"/>
                </a:solidFill>
                <a:latin typeface="Open Sans"/>
                <a:ea typeface="Open Sans"/>
                <a:cs typeface="Open Sans"/>
                <a:sym typeface="Open Sans"/>
              </a:defRPr>
            </a:lvl3pPr>
            <a:lvl4pPr lvl="3" algn="r" rtl="0">
              <a:buNone/>
              <a:defRPr sz="1333">
                <a:solidFill>
                  <a:schemeClr val="dk2"/>
                </a:solidFill>
                <a:latin typeface="Open Sans"/>
                <a:ea typeface="Open Sans"/>
                <a:cs typeface="Open Sans"/>
                <a:sym typeface="Open Sans"/>
              </a:defRPr>
            </a:lvl4pPr>
            <a:lvl5pPr lvl="4" algn="r" rtl="0">
              <a:buNone/>
              <a:defRPr sz="1333">
                <a:solidFill>
                  <a:schemeClr val="dk2"/>
                </a:solidFill>
                <a:latin typeface="Open Sans"/>
                <a:ea typeface="Open Sans"/>
                <a:cs typeface="Open Sans"/>
                <a:sym typeface="Open Sans"/>
              </a:defRPr>
            </a:lvl5pPr>
            <a:lvl6pPr lvl="5" algn="r" rtl="0">
              <a:buNone/>
              <a:defRPr sz="1333">
                <a:solidFill>
                  <a:schemeClr val="dk2"/>
                </a:solidFill>
                <a:latin typeface="Open Sans"/>
                <a:ea typeface="Open Sans"/>
                <a:cs typeface="Open Sans"/>
                <a:sym typeface="Open Sans"/>
              </a:defRPr>
            </a:lvl6pPr>
            <a:lvl7pPr lvl="6" algn="r" rtl="0">
              <a:buNone/>
              <a:defRPr sz="1333">
                <a:solidFill>
                  <a:schemeClr val="dk2"/>
                </a:solidFill>
                <a:latin typeface="Open Sans"/>
                <a:ea typeface="Open Sans"/>
                <a:cs typeface="Open Sans"/>
                <a:sym typeface="Open Sans"/>
              </a:defRPr>
            </a:lvl7pPr>
            <a:lvl8pPr lvl="7" algn="r" rtl="0">
              <a:buNone/>
              <a:defRPr sz="1333">
                <a:solidFill>
                  <a:schemeClr val="dk2"/>
                </a:solidFill>
                <a:latin typeface="Open Sans"/>
                <a:ea typeface="Open Sans"/>
                <a:cs typeface="Open Sans"/>
                <a:sym typeface="Open Sans"/>
              </a:defRPr>
            </a:lvl8pPr>
            <a:lvl9pPr lvl="8" algn="r" rtl="0">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a:solidFill>
                <a:srgbClr val="695D46"/>
              </a:solidFill>
            </a:endParaRPr>
          </a:p>
        </p:txBody>
      </p:sp>
    </p:spTree>
    <p:extLst>
      <p:ext uri="{BB962C8B-B14F-4D97-AF65-F5344CB8AC3E}">
        <p14:creationId xmlns:p14="http://schemas.microsoft.com/office/powerpoint/2010/main" val="1732009784"/>
      </p:ext>
    </p:extLst>
  </p:cSld>
  <p:clrMap bg1="lt1" tx1="dk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684DF3-86E9-40A8-B779-4E7893D6B10D}"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2B6167-EBEA-4898-AEA5-B2629DEDE95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5975590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56.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hyperlink" Target="https://www.lib.umn.edu/datamanagement/archiving" TargetMode="External"/><Relationship Id="rId2" Type="http://schemas.openxmlformats.org/officeDocument/2006/relationships/notesSlide" Target="../notesSlides/notesSlide47.xml"/><Relationship Id="rId1" Type="http://schemas.openxmlformats.org/officeDocument/2006/relationships/slideLayout" Target="../slideLayouts/slideLayout66.xml"/><Relationship Id="rId4" Type="http://schemas.openxmlformats.org/officeDocument/2006/relationships/hyperlink" Target="https://conservancy.umn.edu/handle/11299/166578"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5.xml"/><Relationship Id="rId4" Type="http://schemas.openxmlformats.org/officeDocument/2006/relationships/hyperlink" Target="mailto:David.l.Bendickson.mil@mail.mi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5.xml"/><Relationship Id="rId4" Type="http://schemas.openxmlformats.org/officeDocument/2006/relationships/hyperlink" Target="mailto:David.l.Bendickson.mil@mail.mi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5.xml"/><Relationship Id="rId4" Type="http://schemas.openxmlformats.org/officeDocument/2006/relationships/hyperlink" Target="mailto:David.l.Bendickson.mil@mail.mi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5.xml"/><Relationship Id="rId5" Type="http://schemas.openxmlformats.org/officeDocument/2006/relationships/image" Target="../media/image32.png"/><Relationship Id="rId4" Type="http://schemas.openxmlformats.org/officeDocument/2006/relationships/hyperlink" Target="mailto:David.l.Bendickson.mil@mail.mi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5.xml"/><Relationship Id="rId4" Type="http://schemas.openxmlformats.org/officeDocument/2006/relationships/hyperlink" Target="mailto:David.l.Bendickson.mil@mail.mi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mailto:Chad.Hanson@state.mn.us" TargetMode="External"/><Relationship Id="rId2" Type="http://schemas.openxmlformats.org/officeDocument/2006/relationships/image" Target="../media/image30.png"/><Relationship Id="rId1" Type="http://schemas.openxmlformats.org/officeDocument/2006/relationships/slideLayout" Target="../slideLayouts/slideLayout75.xml"/><Relationship Id="rId6" Type="http://schemas.openxmlformats.org/officeDocument/2006/relationships/hyperlink" Target="mailto:jacob.beauregard@state.mn.us" TargetMode="External"/><Relationship Id="rId5" Type="http://schemas.openxmlformats.org/officeDocument/2006/relationships/hyperlink" Target="mailto:john.moore@state.mn.us" TargetMode="External"/><Relationship Id="rId4" Type="http://schemas.openxmlformats.org/officeDocument/2006/relationships/hyperlink" Target="mailto:David.l.Bendickson.mil@mail.mi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5.xml"/><Relationship Id="rId5" Type="http://schemas.openxmlformats.org/officeDocument/2006/relationships/hyperlink" Target="mailto:jacob.beauregard@state.mn.us" TargetMode="External"/><Relationship Id="rId4" Type="http://schemas.openxmlformats.org/officeDocument/2006/relationships/hyperlink" Target="mailto:David.l.Bendickson.mil@mail.mi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s://www.gislounge.com/naip-aerial-imagery-might-moved-public-domain-licensing-model/"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hyperlink" Target="http://www.mngeo.state.mn.us/awards/gov_commendations/"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s://imageserver.gisdata.mn.gov/"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Minnesota Geospatial Advisory Council</a:t>
            </a:r>
          </a:p>
        </p:txBody>
      </p:sp>
      <p:sp>
        <p:nvSpPr>
          <p:cNvPr id="2" name="Picture Placeholder 1"/>
          <p:cNvSpPr>
            <a:spLocks noGrp="1"/>
          </p:cNvSpPr>
          <p:nvPr>
            <p:ph type="pic" sz="quarter" idx="17"/>
          </p:nvPr>
        </p:nvSpPr>
        <p:spPr/>
      </p:sp>
      <p:pic>
        <p:nvPicPr>
          <p:cNvPr id="7" name="Picture Placeholder 5"/>
          <p:cNvPicPr>
            <a:picLocks noChangeAspect="1"/>
          </p:cNvPicPr>
          <p:nvPr/>
        </p:nvPicPr>
        <p:blipFill>
          <a:blip r:embed="rId3">
            <a:extLst>
              <a:ext uri="{28A0092B-C50C-407E-A947-70E740481C1C}">
                <a14:useLocalDpi xmlns:a14="http://schemas.microsoft.com/office/drawing/2010/main" val="0"/>
              </a:ext>
            </a:extLst>
          </a:blip>
          <a:srcRect t="29199" b="29199"/>
          <a:stretch>
            <a:fillRect/>
          </a:stretch>
        </p:blipFill>
        <p:spPr>
          <a:xfrm>
            <a:off x="0" y="0"/>
            <a:ext cx="12192000" cy="3380732"/>
          </a:xfrm>
          <a:prstGeom prst="rect">
            <a:avLst/>
          </a:prstGeom>
        </p:spPr>
      </p:pic>
      <p:sp>
        <p:nvSpPr>
          <p:cNvPr id="9" name="Text Placeholder 2"/>
          <p:cNvSpPr txBox="1">
            <a:spLocks/>
          </p:cNvSpPr>
          <p:nvPr/>
        </p:nvSpPr>
        <p:spPr>
          <a:xfrm>
            <a:off x="2802467" y="5193604"/>
            <a:ext cx="6587067" cy="1097128"/>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March 28, 2018</a:t>
            </a:r>
            <a:endParaRPr lang="en-US" dirty="0"/>
          </a:p>
        </p:txBody>
      </p:sp>
    </p:spTree>
    <p:extLst>
      <p:ext uri="{BB962C8B-B14F-4D97-AF65-F5344CB8AC3E}">
        <p14:creationId xmlns:p14="http://schemas.microsoft.com/office/powerpoint/2010/main" val="3315941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476459" y="2503955"/>
            <a:ext cx="8225414" cy="30110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4400" b="1" dirty="0">
                <a:solidFill>
                  <a:srgbClr val="006600"/>
                </a:solidFill>
              </a:rPr>
              <a:t>Standards Committee Report:</a:t>
            </a:r>
          </a:p>
          <a:p>
            <a:pPr marL="0" indent="0">
              <a:spcBef>
                <a:spcPts val="0"/>
              </a:spcBef>
              <a:spcAft>
                <a:spcPts val="0"/>
              </a:spcAft>
              <a:buClr>
                <a:srgbClr val="003865"/>
              </a:buClr>
              <a:buFont typeface="Arial" panose="020B0604020202020204" pitchFamily="34" charset="0"/>
              <a:buNone/>
            </a:pPr>
            <a:r>
              <a:rPr lang="en-US" sz="3200" b="1" dirty="0">
                <a:solidFill>
                  <a:srgbClr val="002060"/>
                </a:solidFill>
              </a:rPr>
              <a:t>Address Point Data Standard v. 1.1</a:t>
            </a:r>
          </a:p>
          <a:p>
            <a:pPr marL="0" indent="0">
              <a:spcBef>
                <a:spcPts val="0"/>
              </a:spcBef>
              <a:spcAft>
                <a:spcPts val="0"/>
              </a:spcAft>
              <a:buClr>
                <a:srgbClr val="003865"/>
              </a:buClr>
              <a:buFont typeface="Arial" panose="020B0604020202020204" pitchFamily="34" charset="0"/>
              <a:buNone/>
            </a:pPr>
            <a:r>
              <a:rPr lang="en-US" sz="2900" i="1" dirty="0">
                <a:solidFill>
                  <a:srgbClr val="002060"/>
                </a:solidFill>
              </a:rPr>
              <a:t>Proposal for </a:t>
            </a:r>
            <a:r>
              <a:rPr lang="en-US" sz="3200" b="1" dirty="0">
                <a:solidFill>
                  <a:srgbClr val="002060"/>
                </a:solidFill>
              </a:rPr>
              <a:t>Parcel Data Transfer Standard</a:t>
            </a:r>
          </a:p>
          <a:p>
            <a:pPr marL="0" indent="0">
              <a:spcBef>
                <a:spcPts val="0"/>
              </a:spcBef>
              <a:spcAft>
                <a:spcPts val="0"/>
              </a:spcAft>
              <a:buClr>
                <a:srgbClr val="003865"/>
              </a:buClr>
              <a:buFont typeface="Arial" panose="020B0604020202020204" pitchFamily="34" charset="0"/>
              <a:buNone/>
            </a:pPr>
            <a:endParaRPr lang="en-US" sz="2300" dirty="0">
              <a:solidFill>
                <a:srgbClr val="003865"/>
              </a:solidFill>
            </a:endParaRPr>
          </a:p>
          <a:p>
            <a:pPr marL="0" indent="0">
              <a:spcBef>
                <a:spcPts val="0"/>
              </a:spcBef>
              <a:spcAft>
                <a:spcPts val="0"/>
              </a:spcAft>
              <a:buClr>
                <a:srgbClr val="003865"/>
              </a:buClr>
              <a:buFont typeface="Arial" panose="020B0604020202020204" pitchFamily="34" charset="0"/>
              <a:buNone/>
            </a:pPr>
            <a:r>
              <a:rPr lang="en-US" sz="1700" dirty="0">
                <a:solidFill>
                  <a:srgbClr val="003865"/>
                </a:solidFill>
              </a:rPr>
              <a:t>Geoffrey Maas, </a:t>
            </a:r>
            <a:r>
              <a:rPr lang="en-US" sz="1400" dirty="0">
                <a:solidFill>
                  <a:srgbClr val="003865"/>
                </a:solidFill>
              </a:rPr>
              <a:t>GISP</a:t>
            </a:r>
          </a:p>
          <a:p>
            <a:pPr marL="0" indent="0">
              <a:spcBef>
                <a:spcPts val="0"/>
              </a:spcBef>
              <a:spcAft>
                <a:spcPts val="0"/>
              </a:spcAft>
              <a:buClr>
                <a:srgbClr val="003865"/>
              </a:buClr>
              <a:buFont typeface="Arial" panose="020B0604020202020204" pitchFamily="34" charset="0"/>
              <a:buNone/>
            </a:pPr>
            <a:r>
              <a:rPr lang="en-US" sz="1700" i="1" dirty="0">
                <a:solidFill>
                  <a:srgbClr val="003865"/>
                </a:solidFill>
              </a:rPr>
              <a:t>Chair, Standards Committee</a:t>
            </a:r>
          </a:p>
          <a:p>
            <a:pPr marL="0" indent="0">
              <a:spcBef>
                <a:spcPts val="0"/>
              </a:spcBef>
              <a:spcAft>
                <a:spcPts val="0"/>
              </a:spcAft>
              <a:buClr>
                <a:srgbClr val="003865"/>
              </a:buClr>
              <a:buFont typeface="Arial" panose="020B0604020202020204" pitchFamily="34" charset="0"/>
              <a:buNone/>
            </a:pPr>
            <a:r>
              <a:rPr lang="en-US" sz="1700" i="1" dirty="0">
                <a:solidFill>
                  <a:srgbClr val="003865"/>
                </a:solidFill>
              </a:rPr>
              <a:t>MetroGIS Coordinator, Metropolitan Council</a:t>
            </a:r>
          </a:p>
        </p:txBody>
      </p:sp>
    </p:spTree>
    <p:extLst>
      <p:ext uri="{BB962C8B-B14F-4D97-AF65-F5344CB8AC3E}">
        <p14:creationId xmlns:p14="http://schemas.microsoft.com/office/powerpoint/2010/main" val="54430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476459" y="2256971"/>
            <a:ext cx="8225414" cy="33246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b="1" dirty="0">
                <a:solidFill>
                  <a:srgbClr val="003865"/>
                </a:solidFill>
              </a:rPr>
              <a:t>Standards Committee ‘Maintenance’</a:t>
            </a:r>
          </a:p>
          <a:p>
            <a:pPr marL="0" indent="0">
              <a:spcBef>
                <a:spcPts val="0"/>
              </a:spcBef>
              <a:spcAft>
                <a:spcPts val="0"/>
              </a:spcAft>
              <a:buClr>
                <a:srgbClr val="003865"/>
              </a:buClr>
              <a:buFont typeface="Arial" panose="020B0604020202020204" pitchFamily="34" charset="0"/>
              <a:buNone/>
            </a:pPr>
            <a:r>
              <a:rPr lang="en-US" sz="3600" b="1" dirty="0">
                <a:solidFill>
                  <a:srgbClr val="006600"/>
                </a:solidFill>
              </a:rPr>
              <a:t>Address Point Data Standard v. 1.1</a:t>
            </a:r>
          </a:p>
          <a:p>
            <a:pPr marL="0" indent="0">
              <a:spcBef>
                <a:spcPts val="0"/>
              </a:spcBef>
              <a:spcAft>
                <a:spcPts val="0"/>
              </a:spcAft>
              <a:buClr>
                <a:srgbClr val="003865"/>
              </a:buClr>
              <a:buFont typeface="Arial" panose="020B0604020202020204" pitchFamily="34" charset="0"/>
              <a:buNone/>
            </a:pPr>
            <a:endParaRPr lang="en-US" sz="2300" dirty="0">
              <a:solidFill>
                <a:srgbClr val="003865"/>
              </a:solidFill>
            </a:endParaRPr>
          </a:p>
          <a:p>
            <a:pPr marL="0" indent="0">
              <a:spcBef>
                <a:spcPts val="0"/>
              </a:spcBef>
              <a:spcAft>
                <a:spcPts val="0"/>
              </a:spcAft>
              <a:buClr>
                <a:srgbClr val="003865"/>
              </a:buClr>
              <a:buFont typeface="Arial" panose="020B0604020202020204" pitchFamily="34" charset="0"/>
              <a:buNone/>
            </a:pPr>
            <a:r>
              <a:rPr lang="en-US" sz="2300" dirty="0">
                <a:solidFill>
                  <a:srgbClr val="003865"/>
                </a:solidFill>
              </a:rPr>
              <a:t>Several attributes use the domain </a:t>
            </a:r>
            <a:r>
              <a:rPr lang="en-US" sz="2300" b="1" dirty="0">
                <a:solidFill>
                  <a:srgbClr val="003865"/>
                </a:solidFill>
              </a:rPr>
              <a:t>‘Yes, No, Unknown’</a:t>
            </a:r>
          </a:p>
          <a:p>
            <a:pPr marL="0" indent="0">
              <a:spcBef>
                <a:spcPts val="0"/>
              </a:spcBef>
              <a:spcAft>
                <a:spcPts val="0"/>
              </a:spcAft>
              <a:buClr>
                <a:srgbClr val="003865"/>
              </a:buClr>
              <a:buFont typeface="Arial" panose="020B0604020202020204" pitchFamily="34" charset="0"/>
              <a:buNone/>
            </a:pPr>
            <a:r>
              <a:rPr lang="en-US" sz="2300" dirty="0">
                <a:solidFill>
                  <a:srgbClr val="003865"/>
                </a:solidFill>
              </a:rPr>
              <a:t>Standardized the field width from </a:t>
            </a:r>
            <a:r>
              <a:rPr lang="en-US" sz="2300" b="1" dirty="0">
                <a:solidFill>
                  <a:srgbClr val="003865"/>
                </a:solidFill>
              </a:rPr>
              <a:t>7 characters </a:t>
            </a:r>
            <a:r>
              <a:rPr lang="en-US" sz="2300" dirty="0">
                <a:solidFill>
                  <a:srgbClr val="003865"/>
                </a:solidFill>
              </a:rPr>
              <a:t>to </a:t>
            </a:r>
            <a:r>
              <a:rPr lang="en-US" sz="2300" b="1" dirty="0">
                <a:solidFill>
                  <a:srgbClr val="003865"/>
                </a:solidFill>
              </a:rPr>
              <a:t>10 characters</a:t>
            </a:r>
          </a:p>
          <a:p>
            <a:pPr marL="0" indent="0">
              <a:spcBef>
                <a:spcPts val="0"/>
              </a:spcBef>
              <a:spcAft>
                <a:spcPts val="0"/>
              </a:spcAft>
              <a:buClr>
                <a:srgbClr val="003865"/>
              </a:buClr>
              <a:buFont typeface="Arial" panose="020B0604020202020204" pitchFamily="34" charset="0"/>
              <a:buNone/>
            </a:pPr>
            <a:endParaRPr lang="en-US" sz="2300" dirty="0">
              <a:solidFill>
                <a:srgbClr val="003865"/>
              </a:solidFill>
            </a:endParaRPr>
          </a:p>
          <a:p>
            <a:pPr marL="0" indent="0">
              <a:spcBef>
                <a:spcPts val="0"/>
              </a:spcBef>
              <a:spcAft>
                <a:spcPts val="0"/>
              </a:spcAft>
              <a:buClr>
                <a:srgbClr val="003865"/>
              </a:buClr>
              <a:buFont typeface="Arial" panose="020B0604020202020204" pitchFamily="34" charset="0"/>
              <a:buNone/>
            </a:pPr>
            <a:r>
              <a:rPr lang="en-US" sz="2300" dirty="0">
                <a:solidFill>
                  <a:srgbClr val="003865"/>
                </a:solidFill>
              </a:rPr>
              <a:t>Facilitates uniformity both </a:t>
            </a:r>
            <a:r>
              <a:rPr lang="en-US" sz="2300" i="1" dirty="0">
                <a:solidFill>
                  <a:srgbClr val="003865"/>
                </a:solidFill>
              </a:rPr>
              <a:t>within</a:t>
            </a:r>
            <a:r>
              <a:rPr lang="en-US" sz="2300" dirty="0">
                <a:solidFill>
                  <a:srgbClr val="003865"/>
                </a:solidFill>
              </a:rPr>
              <a:t> and </a:t>
            </a:r>
            <a:r>
              <a:rPr lang="en-US" sz="2300" i="1" dirty="0">
                <a:solidFill>
                  <a:srgbClr val="003865"/>
                </a:solidFill>
              </a:rPr>
              <a:t>across standards</a:t>
            </a:r>
          </a:p>
          <a:p>
            <a:pPr marL="0" indent="0">
              <a:spcBef>
                <a:spcPts val="0"/>
              </a:spcBef>
              <a:spcAft>
                <a:spcPts val="0"/>
              </a:spcAft>
              <a:buClr>
                <a:srgbClr val="003865"/>
              </a:buClr>
              <a:buFont typeface="Arial" panose="020B0604020202020204" pitchFamily="34" charset="0"/>
              <a:buNone/>
            </a:pPr>
            <a:endParaRPr lang="en-US" sz="2000" dirty="0">
              <a:solidFill>
                <a:srgbClr val="003865"/>
              </a:solidFill>
            </a:endParaRPr>
          </a:p>
        </p:txBody>
      </p:sp>
    </p:spTree>
    <p:extLst>
      <p:ext uri="{BB962C8B-B14F-4D97-AF65-F5344CB8AC3E}">
        <p14:creationId xmlns:p14="http://schemas.microsoft.com/office/powerpoint/2010/main" val="1839688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439923" y="2161721"/>
            <a:ext cx="8225414" cy="12672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b="1" dirty="0">
                <a:solidFill>
                  <a:srgbClr val="003865"/>
                </a:solidFill>
              </a:rPr>
              <a:t>Request for approval of the proposed</a:t>
            </a:r>
          </a:p>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Minnesota Parcel Data Transfer Standard</a:t>
            </a:r>
          </a:p>
        </p:txBody>
      </p:sp>
      <p:pic>
        <p:nvPicPr>
          <p:cNvPr id="7" name="Picture 6">
            <a:extLst>
              <a:ext uri="{FF2B5EF4-FFF2-40B4-BE49-F238E27FC236}">
                <a16:creationId xmlns:a16="http://schemas.microsoft.com/office/drawing/2014/main" xmlns="" id="{1B054704-E0B9-41B5-9686-754C825FC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98" y="3284262"/>
            <a:ext cx="7313427" cy="2075515"/>
          </a:xfrm>
          <a:prstGeom prst="rect">
            <a:avLst/>
          </a:prstGeom>
        </p:spPr>
      </p:pic>
    </p:spTree>
    <p:extLst>
      <p:ext uri="{BB962C8B-B14F-4D97-AF65-F5344CB8AC3E}">
        <p14:creationId xmlns:p14="http://schemas.microsoft.com/office/powerpoint/2010/main" val="289704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2003808" y="2789399"/>
            <a:ext cx="6487049" cy="25476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800" b="1" dirty="0">
                <a:solidFill>
                  <a:srgbClr val="006600"/>
                </a:solidFill>
              </a:rPr>
              <a:t>Minnesota Parcel Data Transfer Standard</a:t>
            </a:r>
          </a:p>
          <a:p>
            <a:pPr marL="0" indent="0">
              <a:spcBef>
                <a:spcPts val="400"/>
              </a:spcBef>
              <a:spcAft>
                <a:spcPts val="0"/>
              </a:spcAft>
              <a:buClr>
                <a:srgbClr val="003865"/>
              </a:buClr>
              <a:buFont typeface="Arial" panose="020B0604020202020204" pitchFamily="34" charset="0"/>
              <a:buNone/>
            </a:pPr>
            <a:r>
              <a:rPr lang="en-US" sz="2600" dirty="0">
                <a:solidFill>
                  <a:srgbClr val="002060"/>
                </a:solidFill>
              </a:rPr>
              <a:t>&gt;&gt; Significant multi-year effort;</a:t>
            </a:r>
          </a:p>
          <a:p>
            <a:pPr marL="0" indent="0">
              <a:spcBef>
                <a:spcPts val="400"/>
              </a:spcBef>
              <a:spcAft>
                <a:spcPts val="0"/>
              </a:spcAft>
              <a:buClr>
                <a:srgbClr val="003865"/>
              </a:buClr>
              <a:buFont typeface="Arial" panose="020B0604020202020204" pitchFamily="34" charset="0"/>
              <a:buNone/>
            </a:pPr>
            <a:r>
              <a:rPr lang="en-US" sz="2600" dirty="0">
                <a:solidFill>
                  <a:srgbClr val="002060"/>
                </a:solidFill>
              </a:rPr>
              <a:t>&gt;&gt; Many individuals and agencies involved;</a:t>
            </a:r>
          </a:p>
          <a:p>
            <a:pPr marL="0" indent="0">
              <a:spcBef>
                <a:spcPts val="400"/>
              </a:spcBef>
              <a:spcAft>
                <a:spcPts val="0"/>
              </a:spcAft>
              <a:buClr>
                <a:srgbClr val="003865"/>
              </a:buClr>
              <a:buFont typeface="Arial" panose="020B0604020202020204" pitchFamily="34" charset="0"/>
              <a:buNone/>
            </a:pPr>
            <a:r>
              <a:rPr lang="en-US" sz="2600" dirty="0">
                <a:solidFill>
                  <a:srgbClr val="002060"/>
                </a:solidFill>
              </a:rPr>
              <a:t>&gt;&gt; Important geospatial resource;</a:t>
            </a:r>
          </a:p>
          <a:p>
            <a:pPr marL="0" indent="0">
              <a:spcBef>
                <a:spcPts val="400"/>
              </a:spcBef>
              <a:spcAft>
                <a:spcPts val="0"/>
              </a:spcAft>
              <a:buClr>
                <a:srgbClr val="003865"/>
              </a:buClr>
              <a:buFont typeface="Arial" panose="020B0604020202020204" pitchFamily="34" charset="0"/>
              <a:buNone/>
            </a:pPr>
            <a:r>
              <a:rPr lang="en-US" sz="2600" dirty="0">
                <a:solidFill>
                  <a:srgbClr val="002060"/>
                </a:solidFill>
              </a:rPr>
              <a:t>&gt;&gt; Parcel data = </a:t>
            </a:r>
            <a:r>
              <a:rPr lang="en-US" sz="2600" b="1" dirty="0">
                <a:solidFill>
                  <a:srgbClr val="003865">
                    <a:lumMod val="75000"/>
                    <a:lumOff val="25000"/>
                  </a:srgbClr>
                </a:solidFill>
              </a:rPr>
              <a:t>foundational dataset;</a:t>
            </a:r>
            <a:endParaRPr lang="en-US" sz="2600" b="1" i="1" dirty="0">
              <a:solidFill>
                <a:srgbClr val="003865">
                  <a:lumMod val="75000"/>
                  <a:lumOff val="25000"/>
                </a:srgbClr>
              </a:solidFill>
            </a:endParaRP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spTree>
    <p:extLst>
      <p:ext uri="{BB962C8B-B14F-4D97-AF65-F5344CB8AC3E}">
        <p14:creationId xmlns:p14="http://schemas.microsoft.com/office/powerpoint/2010/main" val="391659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75234" y="1531911"/>
            <a:ext cx="4244592" cy="5572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500" b="1" dirty="0">
                <a:solidFill>
                  <a:srgbClr val="006600"/>
                </a:solidFill>
              </a:rPr>
              <a:t>What does it contain?</a:t>
            </a:r>
            <a:endParaRPr lang="en-US" sz="3500" b="1" dirty="0">
              <a:solidFill>
                <a:srgbClr val="DDDDDA">
                  <a:lumMod val="90000"/>
                </a:srgbClr>
              </a:solidFill>
            </a:endParaRP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pic>
        <p:nvPicPr>
          <p:cNvPr id="5" name="Picture 4">
            <a:extLst>
              <a:ext uri="{FF2B5EF4-FFF2-40B4-BE49-F238E27FC236}">
                <a16:creationId xmlns:a16="http://schemas.microsoft.com/office/drawing/2014/main" xmlns="" id="{1D172F97-7B46-4D05-B99C-B3E4F5AE4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83" y="2212939"/>
            <a:ext cx="4225542" cy="3083132"/>
          </a:xfrm>
          <a:prstGeom prst="rect">
            <a:avLst/>
          </a:prstGeom>
        </p:spPr>
      </p:pic>
      <p:pic>
        <p:nvPicPr>
          <p:cNvPr id="7" name="Picture 6">
            <a:extLst>
              <a:ext uri="{FF2B5EF4-FFF2-40B4-BE49-F238E27FC236}">
                <a16:creationId xmlns:a16="http://schemas.microsoft.com/office/drawing/2014/main" xmlns="" id="{8514BAEA-76D4-4F16-8054-56D544A70C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5708" y="5399912"/>
            <a:ext cx="1085850" cy="1085850"/>
          </a:xfrm>
          <a:prstGeom prst="rect">
            <a:avLst/>
          </a:prstGeom>
        </p:spPr>
      </p:pic>
      <p:sp>
        <p:nvSpPr>
          <p:cNvPr id="8" name="Text Placeholder 1">
            <a:extLst>
              <a:ext uri="{FF2B5EF4-FFF2-40B4-BE49-F238E27FC236}">
                <a16:creationId xmlns:a16="http://schemas.microsoft.com/office/drawing/2014/main" xmlns="" id="{4B7A5D06-9F6E-4B7F-9201-6F4E55E35561}"/>
              </a:ext>
            </a:extLst>
          </p:cNvPr>
          <p:cNvSpPr txBox="1">
            <a:spLocks/>
          </p:cNvSpPr>
          <p:nvPr/>
        </p:nvSpPr>
        <p:spPr>
          <a:xfrm>
            <a:off x="2751782" y="5616611"/>
            <a:ext cx="4315768" cy="53815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B20738"/>
                </a:solidFill>
              </a:rPr>
              <a:t>Alignment to other standards</a:t>
            </a:r>
            <a:endParaRPr lang="en-US" sz="2200" b="1" dirty="0">
              <a:solidFill>
                <a:srgbClr val="B20738"/>
              </a:solidFill>
            </a:endParaRPr>
          </a:p>
        </p:txBody>
      </p:sp>
    </p:spTree>
    <p:extLst>
      <p:ext uri="{BB962C8B-B14F-4D97-AF65-F5344CB8AC3E}">
        <p14:creationId xmlns:p14="http://schemas.microsoft.com/office/powerpoint/2010/main" val="3261616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65708" y="1814522"/>
            <a:ext cx="6487049" cy="42307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What does it contain?</a:t>
            </a:r>
          </a:p>
          <a:p>
            <a:pPr marL="0" indent="0">
              <a:spcBef>
                <a:spcPts val="400"/>
              </a:spcBef>
              <a:spcAft>
                <a:spcPts val="0"/>
              </a:spcAft>
              <a:buClr>
                <a:srgbClr val="003865"/>
              </a:buClr>
              <a:buFont typeface="Arial" panose="020B0604020202020204" pitchFamily="34" charset="0"/>
              <a:buNone/>
            </a:pPr>
            <a:endParaRPr lang="en-US" sz="2600" dirty="0">
              <a:solidFill>
                <a:srgbClr val="003865">
                  <a:lumMod val="75000"/>
                  <a:lumOff val="25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003865">
                    <a:lumMod val="75000"/>
                    <a:lumOff val="25000"/>
                  </a:srgbClr>
                </a:solidFill>
              </a:rPr>
              <a:t>90 attributes in 6 element categories:</a:t>
            </a:r>
          </a:p>
          <a:p>
            <a:pPr marL="0" indent="0">
              <a:spcBef>
                <a:spcPts val="400"/>
              </a:spcBef>
              <a:spcAft>
                <a:spcPts val="0"/>
              </a:spcAft>
              <a:buClr>
                <a:srgbClr val="003865"/>
              </a:buClr>
              <a:buFont typeface="Arial" panose="020B0604020202020204" pitchFamily="34" charset="0"/>
              <a:buNone/>
            </a:pPr>
            <a:r>
              <a:rPr lang="en-US" sz="2600" b="1" dirty="0">
                <a:solidFill>
                  <a:srgbClr val="002060"/>
                </a:solidFill>
              </a:rPr>
              <a:t>&gt;&gt; Identification Elements (2)</a:t>
            </a:r>
            <a:endParaRPr lang="en-US" sz="2600" b="1" dirty="0">
              <a:solidFill>
                <a:srgbClr val="DDDDDA">
                  <a:lumMod val="90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Address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Area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Tax and Survey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Ownership and Administration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PLSS Elements</a:t>
            </a: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pic>
        <p:nvPicPr>
          <p:cNvPr id="5" name="Picture 4">
            <a:extLst>
              <a:ext uri="{FF2B5EF4-FFF2-40B4-BE49-F238E27FC236}">
                <a16:creationId xmlns:a16="http://schemas.microsoft.com/office/drawing/2014/main" xmlns="" id="{9CD6A654-545D-4749-8671-0F44750B4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34" y="3342513"/>
            <a:ext cx="377442" cy="377442"/>
          </a:xfrm>
          <a:prstGeom prst="rect">
            <a:avLst/>
          </a:prstGeom>
        </p:spPr>
      </p:pic>
    </p:spTree>
    <p:extLst>
      <p:ext uri="{BB962C8B-B14F-4D97-AF65-F5344CB8AC3E}">
        <p14:creationId xmlns:p14="http://schemas.microsoft.com/office/powerpoint/2010/main" val="364244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65708" y="1814522"/>
            <a:ext cx="6487049" cy="42307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What does it contain?</a:t>
            </a:r>
          </a:p>
          <a:p>
            <a:pPr marL="0" indent="0">
              <a:spcBef>
                <a:spcPts val="400"/>
              </a:spcBef>
              <a:spcAft>
                <a:spcPts val="0"/>
              </a:spcAft>
              <a:buClr>
                <a:srgbClr val="003865"/>
              </a:buClr>
              <a:buFont typeface="Arial" panose="020B0604020202020204" pitchFamily="34" charset="0"/>
              <a:buNone/>
            </a:pPr>
            <a:endParaRPr lang="en-US" sz="2600" dirty="0">
              <a:solidFill>
                <a:srgbClr val="003865">
                  <a:lumMod val="75000"/>
                  <a:lumOff val="25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003865">
                    <a:lumMod val="75000"/>
                    <a:lumOff val="25000"/>
                  </a:srgbClr>
                </a:solidFill>
              </a:rPr>
              <a:t>90 attributes in 6 element categories:</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Identification Elements (2)</a:t>
            </a:r>
          </a:p>
          <a:p>
            <a:pPr marL="0" indent="0">
              <a:spcBef>
                <a:spcPts val="400"/>
              </a:spcBef>
              <a:spcAft>
                <a:spcPts val="0"/>
              </a:spcAft>
              <a:buClr>
                <a:srgbClr val="003865"/>
              </a:buClr>
              <a:buFont typeface="Arial" panose="020B0604020202020204" pitchFamily="34" charset="0"/>
              <a:buNone/>
            </a:pPr>
            <a:r>
              <a:rPr lang="en-US" sz="2600" b="1" dirty="0">
                <a:solidFill>
                  <a:srgbClr val="002060"/>
                </a:solidFill>
              </a:rPr>
              <a:t>&gt;&gt; Address Elements (17)</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Area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Tax and Survey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Ownership and Administration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PLSS Elements</a:t>
            </a: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pic>
        <p:nvPicPr>
          <p:cNvPr id="5" name="Picture 4">
            <a:extLst>
              <a:ext uri="{FF2B5EF4-FFF2-40B4-BE49-F238E27FC236}">
                <a16:creationId xmlns:a16="http://schemas.microsoft.com/office/drawing/2014/main" xmlns="" id="{D2DF6DCF-7E15-44FA-BF64-8643A812B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259" y="3780663"/>
            <a:ext cx="377442" cy="377442"/>
          </a:xfrm>
          <a:prstGeom prst="rect">
            <a:avLst/>
          </a:prstGeom>
        </p:spPr>
      </p:pic>
    </p:spTree>
    <p:extLst>
      <p:ext uri="{BB962C8B-B14F-4D97-AF65-F5344CB8AC3E}">
        <p14:creationId xmlns:p14="http://schemas.microsoft.com/office/powerpoint/2010/main" val="1444959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65708" y="1814522"/>
            <a:ext cx="6487049" cy="42307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What does it contain?</a:t>
            </a:r>
          </a:p>
          <a:p>
            <a:pPr marL="0" indent="0">
              <a:spcBef>
                <a:spcPts val="400"/>
              </a:spcBef>
              <a:spcAft>
                <a:spcPts val="0"/>
              </a:spcAft>
              <a:buClr>
                <a:srgbClr val="003865"/>
              </a:buClr>
              <a:buFont typeface="Arial" panose="020B0604020202020204" pitchFamily="34" charset="0"/>
              <a:buNone/>
            </a:pPr>
            <a:endParaRPr lang="en-US" sz="2600" dirty="0">
              <a:solidFill>
                <a:srgbClr val="003865">
                  <a:lumMod val="75000"/>
                  <a:lumOff val="25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003865">
                    <a:lumMod val="75000"/>
                    <a:lumOff val="25000"/>
                  </a:srgbClr>
                </a:solidFill>
              </a:rPr>
              <a:t>90 attributes in 6 element categories:</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Identification Elements (2)</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Address Elements (17)</a:t>
            </a:r>
          </a:p>
          <a:p>
            <a:pPr marL="0" indent="0">
              <a:spcBef>
                <a:spcPts val="400"/>
              </a:spcBef>
              <a:spcAft>
                <a:spcPts val="0"/>
              </a:spcAft>
              <a:buClr>
                <a:srgbClr val="003865"/>
              </a:buClr>
              <a:buFont typeface="Arial" panose="020B0604020202020204" pitchFamily="34" charset="0"/>
              <a:buNone/>
            </a:pPr>
            <a:r>
              <a:rPr lang="en-US" sz="2600" b="1" dirty="0">
                <a:solidFill>
                  <a:srgbClr val="002060"/>
                </a:solidFill>
              </a:rPr>
              <a:t>&gt;&gt; Area Elements (6)</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Tax and Survey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Ownership and Administration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PLSS Elements</a:t>
            </a: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pic>
        <p:nvPicPr>
          <p:cNvPr id="5" name="Picture 4">
            <a:extLst>
              <a:ext uri="{FF2B5EF4-FFF2-40B4-BE49-F238E27FC236}">
                <a16:creationId xmlns:a16="http://schemas.microsoft.com/office/drawing/2014/main" xmlns="" id="{D2DF6DCF-7E15-44FA-BF64-8643A812B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559" y="4228338"/>
            <a:ext cx="377442" cy="377442"/>
          </a:xfrm>
          <a:prstGeom prst="rect">
            <a:avLst/>
          </a:prstGeom>
        </p:spPr>
      </p:pic>
    </p:spTree>
    <p:extLst>
      <p:ext uri="{BB962C8B-B14F-4D97-AF65-F5344CB8AC3E}">
        <p14:creationId xmlns:p14="http://schemas.microsoft.com/office/powerpoint/2010/main" val="1362420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65708" y="1814522"/>
            <a:ext cx="6487049" cy="42307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What does it contain?</a:t>
            </a:r>
          </a:p>
          <a:p>
            <a:pPr marL="0" indent="0">
              <a:spcBef>
                <a:spcPts val="400"/>
              </a:spcBef>
              <a:spcAft>
                <a:spcPts val="0"/>
              </a:spcAft>
              <a:buClr>
                <a:srgbClr val="003865"/>
              </a:buClr>
              <a:buFont typeface="Arial" panose="020B0604020202020204" pitchFamily="34" charset="0"/>
              <a:buNone/>
            </a:pPr>
            <a:endParaRPr lang="en-US" sz="2600" dirty="0">
              <a:solidFill>
                <a:srgbClr val="003865">
                  <a:lumMod val="75000"/>
                  <a:lumOff val="25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003865">
                    <a:lumMod val="75000"/>
                    <a:lumOff val="25000"/>
                  </a:srgbClr>
                </a:solidFill>
              </a:rPr>
              <a:t>90 attributes in 6 element categories:</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Identification Elements (2)</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Address Elements (17)</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Area Elements (6)</a:t>
            </a:r>
          </a:p>
          <a:p>
            <a:pPr marL="0" indent="0">
              <a:spcBef>
                <a:spcPts val="400"/>
              </a:spcBef>
              <a:spcAft>
                <a:spcPts val="0"/>
              </a:spcAft>
              <a:buClr>
                <a:srgbClr val="003865"/>
              </a:buClr>
              <a:buFont typeface="Arial" panose="020B0604020202020204" pitchFamily="34" charset="0"/>
              <a:buNone/>
            </a:pPr>
            <a:r>
              <a:rPr lang="en-US" sz="2600" b="1" dirty="0">
                <a:solidFill>
                  <a:srgbClr val="002060"/>
                </a:solidFill>
              </a:rPr>
              <a:t>&gt;&gt; Tax and Survey Elements (57)</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Ownership and Administration Elements</a:t>
            </a:r>
          </a:p>
          <a:p>
            <a:pPr marL="0" indent="0">
              <a:spcBef>
                <a:spcPts val="400"/>
              </a:spcBef>
              <a:spcAft>
                <a:spcPts val="0"/>
              </a:spcAft>
              <a:buClr>
                <a:srgbClr val="003865"/>
              </a:buClr>
              <a:buFont typeface="Arial" panose="020B0604020202020204" pitchFamily="34" charset="0"/>
              <a:buNone/>
            </a:pPr>
            <a:r>
              <a:rPr lang="en-US" sz="2600" b="1" dirty="0">
                <a:solidFill>
                  <a:srgbClr val="DDDDDA">
                    <a:lumMod val="90000"/>
                  </a:srgbClr>
                </a:solidFill>
              </a:rPr>
              <a:t>&gt;&gt; PLSS Elements</a:t>
            </a: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spTree>
    <p:extLst>
      <p:ext uri="{BB962C8B-B14F-4D97-AF65-F5344CB8AC3E}">
        <p14:creationId xmlns:p14="http://schemas.microsoft.com/office/powerpoint/2010/main" val="749161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65708" y="1814522"/>
            <a:ext cx="7025892" cy="42307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What does it contain?</a:t>
            </a:r>
          </a:p>
          <a:p>
            <a:pPr marL="0" indent="0">
              <a:spcBef>
                <a:spcPts val="400"/>
              </a:spcBef>
              <a:spcAft>
                <a:spcPts val="0"/>
              </a:spcAft>
              <a:buClr>
                <a:srgbClr val="003865"/>
              </a:buClr>
              <a:buFont typeface="Arial" panose="020B0604020202020204" pitchFamily="34" charset="0"/>
              <a:buNone/>
            </a:pPr>
            <a:endParaRPr lang="en-US" sz="2600" dirty="0">
              <a:solidFill>
                <a:srgbClr val="003865">
                  <a:lumMod val="75000"/>
                  <a:lumOff val="25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003865">
                    <a:lumMod val="75000"/>
                    <a:lumOff val="25000"/>
                  </a:srgbClr>
                </a:solidFill>
              </a:rPr>
              <a:t>90 attributes in 6 element categories:</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Identification Elements (2)</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Address Elements (17)</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Area Elements (6)</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Tax and Survey Elements (57)</a:t>
            </a:r>
          </a:p>
          <a:p>
            <a:pPr marL="0" indent="0">
              <a:spcBef>
                <a:spcPts val="400"/>
              </a:spcBef>
              <a:spcAft>
                <a:spcPts val="0"/>
              </a:spcAft>
              <a:buClr>
                <a:srgbClr val="003865"/>
              </a:buClr>
              <a:buFont typeface="Arial" panose="020B0604020202020204" pitchFamily="34" charset="0"/>
              <a:buNone/>
            </a:pPr>
            <a:r>
              <a:rPr lang="en-US" sz="2600" b="1" dirty="0">
                <a:solidFill>
                  <a:srgbClr val="002060"/>
                </a:solidFill>
              </a:rPr>
              <a:t>&gt;&gt; Ownership and Administration Elements (3)</a:t>
            </a:r>
          </a:p>
          <a:p>
            <a:pPr marL="0" indent="0">
              <a:spcBef>
                <a:spcPts val="400"/>
              </a:spcBef>
              <a:spcAft>
                <a:spcPts val="0"/>
              </a:spcAft>
              <a:buClr>
                <a:srgbClr val="003865"/>
              </a:buClr>
              <a:buFont typeface="Arial" panose="020B0604020202020204" pitchFamily="34" charset="0"/>
              <a:buNone/>
            </a:pPr>
            <a:r>
              <a:rPr lang="en-US" sz="2600" b="1" dirty="0">
                <a:solidFill>
                  <a:srgbClr val="FFFFFF">
                    <a:lumMod val="75000"/>
                  </a:srgbClr>
                </a:solidFill>
              </a:rPr>
              <a:t>&gt;&gt; PLSS Elements</a:t>
            </a: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spTree>
    <p:extLst>
      <p:ext uri="{BB962C8B-B14F-4D97-AF65-F5344CB8AC3E}">
        <p14:creationId xmlns:p14="http://schemas.microsoft.com/office/powerpoint/2010/main" val="421227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Welcome</a:t>
            </a:r>
          </a:p>
        </p:txBody>
      </p:sp>
      <p:sp>
        <p:nvSpPr>
          <p:cNvPr id="2" name="Text Placeholder 1"/>
          <p:cNvSpPr>
            <a:spLocks noGrp="1"/>
          </p:cNvSpPr>
          <p:nvPr>
            <p:ph idx="1"/>
          </p:nvPr>
        </p:nvSpPr>
        <p:spPr/>
        <p:txBody>
          <a:bodyPr>
            <a:normAutofit/>
          </a:bodyPr>
          <a:lstStyle/>
          <a:p>
            <a:r>
              <a:rPr lang="en-US" b="1" dirty="0"/>
              <a:t>Introductions</a:t>
            </a:r>
          </a:p>
          <a:p>
            <a:r>
              <a:rPr lang="en-US" b="1" dirty="0"/>
              <a:t>Approve agenda</a:t>
            </a:r>
          </a:p>
          <a:p>
            <a:r>
              <a:rPr lang="en-US" b="1" dirty="0"/>
              <a:t>Approve </a:t>
            </a:r>
            <a:r>
              <a:rPr lang="en-US" b="1" dirty="0" smtClean="0"/>
              <a:t>December </a:t>
            </a:r>
            <a:r>
              <a:rPr lang="en-US" b="1" dirty="0"/>
              <a:t>minutes</a:t>
            </a:r>
          </a:p>
        </p:txBody>
      </p:sp>
    </p:spTree>
    <p:extLst>
      <p:ext uri="{BB962C8B-B14F-4D97-AF65-F5344CB8AC3E}">
        <p14:creationId xmlns:p14="http://schemas.microsoft.com/office/powerpoint/2010/main" val="883963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65708" y="1814522"/>
            <a:ext cx="7025892" cy="42307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3400" b="1" dirty="0">
                <a:solidFill>
                  <a:srgbClr val="006600"/>
                </a:solidFill>
              </a:rPr>
              <a:t>What does it contain?</a:t>
            </a:r>
          </a:p>
          <a:p>
            <a:pPr marL="0" indent="0">
              <a:spcBef>
                <a:spcPts val="400"/>
              </a:spcBef>
              <a:spcAft>
                <a:spcPts val="0"/>
              </a:spcAft>
              <a:buClr>
                <a:srgbClr val="003865"/>
              </a:buClr>
              <a:buFont typeface="Arial" panose="020B0604020202020204" pitchFamily="34" charset="0"/>
              <a:buNone/>
            </a:pPr>
            <a:endParaRPr lang="en-US" sz="2600" dirty="0">
              <a:solidFill>
                <a:srgbClr val="003865">
                  <a:lumMod val="75000"/>
                  <a:lumOff val="25000"/>
                </a:srgbClr>
              </a:solidFill>
            </a:endParaRPr>
          </a:p>
          <a:p>
            <a:pPr marL="0" indent="0">
              <a:spcBef>
                <a:spcPts val="400"/>
              </a:spcBef>
              <a:spcAft>
                <a:spcPts val="0"/>
              </a:spcAft>
              <a:buClr>
                <a:srgbClr val="003865"/>
              </a:buClr>
              <a:buFont typeface="Arial" panose="020B0604020202020204" pitchFamily="34" charset="0"/>
              <a:buNone/>
            </a:pPr>
            <a:r>
              <a:rPr lang="en-US" sz="2600" b="1" dirty="0">
                <a:solidFill>
                  <a:srgbClr val="003865">
                    <a:lumMod val="75000"/>
                    <a:lumOff val="25000"/>
                  </a:srgbClr>
                </a:solidFill>
              </a:rPr>
              <a:t>90 attributes in 6 element categories:</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Identification Elements (2)</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Address Elements (17)</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Area Elements (6)</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Tax and Survey Elements (57)</a:t>
            </a:r>
          </a:p>
          <a:p>
            <a:pPr marL="0" indent="0">
              <a:spcBef>
                <a:spcPts val="400"/>
              </a:spcBef>
              <a:spcAft>
                <a:spcPts val="0"/>
              </a:spcAft>
              <a:buClr>
                <a:srgbClr val="003865"/>
              </a:buClr>
              <a:buFont typeface="Arial" panose="020B0604020202020204" pitchFamily="34" charset="0"/>
              <a:buNone/>
            </a:pPr>
            <a:r>
              <a:rPr lang="en-US" sz="2600" b="1" dirty="0">
                <a:solidFill>
                  <a:srgbClr val="0070C0"/>
                </a:solidFill>
              </a:rPr>
              <a:t>&gt;&gt; Ownership and Administration Elements (3)</a:t>
            </a:r>
          </a:p>
          <a:p>
            <a:pPr marL="0" indent="0">
              <a:spcBef>
                <a:spcPts val="400"/>
              </a:spcBef>
              <a:spcAft>
                <a:spcPts val="0"/>
              </a:spcAft>
              <a:buClr>
                <a:srgbClr val="003865"/>
              </a:buClr>
              <a:buFont typeface="Arial" panose="020B0604020202020204" pitchFamily="34" charset="0"/>
              <a:buNone/>
            </a:pPr>
            <a:r>
              <a:rPr lang="en-US" sz="2600" b="1" dirty="0">
                <a:solidFill>
                  <a:srgbClr val="002060"/>
                </a:solidFill>
              </a:rPr>
              <a:t>&gt;&gt; PLSS Elements (5)</a:t>
            </a: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spTree>
    <p:extLst>
      <p:ext uri="{BB962C8B-B14F-4D97-AF65-F5344CB8AC3E}">
        <p14:creationId xmlns:p14="http://schemas.microsoft.com/office/powerpoint/2010/main" val="3970695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pic>
        <p:nvPicPr>
          <p:cNvPr id="5" name="Picture 4">
            <a:extLst>
              <a:ext uri="{FF2B5EF4-FFF2-40B4-BE49-F238E27FC236}">
                <a16:creationId xmlns:a16="http://schemas.microsoft.com/office/drawing/2014/main" xmlns="" id="{70102011-E298-4B13-9DAC-2DBD6A4AA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 y="1470471"/>
            <a:ext cx="7755314" cy="5149404"/>
          </a:xfrm>
          <a:prstGeom prst="rect">
            <a:avLst/>
          </a:prstGeom>
        </p:spPr>
      </p:pic>
    </p:spTree>
    <p:extLst>
      <p:ext uri="{BB962C8B-B14F-4D97-AF65-F5344CB8AC3E}">
        <p14:creationId xmlns:p14="http://schemas.microsoft.com/office/powerpoint/2010/main" val="3189508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pic>
        <p:nvPicPr>
          <p:cNvPr id="8" name="Picture 7">
            <a:extLst>
              <a:ext uri="{FF2B5EF4-FFF2-40B4-BE49-F238E27FC236}">
                <a16:creationId xmlns:a16="http://schemas.microsoft.com/office/drawing/2014/main" xmlns="" id="{F2E760EC-6555-4E04-BC6C-54AE3400C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98" y="1503336"/>
            <a:ext cx="7026402" cy="5002240"/>
          </a:xfrm>
          <a:prstGeom prst="rect">
            <a:avLst/>
          </a:prstGeom>
        </p:spPr>
      </p:pic>
      <p:sp>
        <p:nvSpPr>
          <p:cNvPr id="9" name="Rectangle 8">
            <a:extLst>
              <a:ext uri="{FF2B5EF4-FFF2-40B4-BE49-F238E27FC236}">
                <a16:creationId xmlns:a16="http://schemas.microsoft.com/office/drawing/2014/main" xmlns="" id="{EA6390AB-C5E1-4F4D-ACB0-130C28B668CD}"/>
              </a:ext>
            </a:extLst>
          </p:cNvPr>
          <p:cNvSpPr/>
          <p:nvPr/>
        </p:nvSpPr>
        <p:spPr>
          <a:xfrm>
            <a:off x="2514600" y="2390775"/>
            <a:ext cx="144780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FF"/>
                </a:solidFill>
              </a:rPr>
              <a:t>1998</a:t>
            </a:r>
          </a:p>
        </p:txBody>
      </p:sp>
    </p:spTree>
    <p:extLst>
      <p:ext uri="{BB962C8B-B14F-4D97-AF65-F5344CB8AC3E}">
        <p14:creationId xmlns:p14="http://schemas.microsoft.com/office/powerpoint/2010/main" val="3644595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DA05722-397B-4E36-B4F1-8630ECB4B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9" y="1522767"/>
            <a:ext cx="1259420" cy="5071781"/>
          </a:xfrm>
          <a:prstGeom prst="rect">
            <a:avLst/>
          </a:prstGeom>
        </p:spPr>
      </p:pic>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2135133"/>
            <a:ext cx="6487049" cy="366559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Brief Development History</a:t>
            </a:r>
          </a:p>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State-Level Development</a:t>
            </a:r>
          </a:p>
          <a:p>
            <a:pPr marL="0" indent="0">
              <a:spcBef>
                <a:spcPts val="0"/>
              </a:spcBef>
              <a:spcAft>
                <a:spcPts val="0"/>
              </a:spcAft>
              <a:buClr>
                <a:srgbClr val="003865"/>
              </a:buClr>
              <a:buFont typeface="Arial" panose="020B0604020202020204" pitchFamily="34" charset="0"/>
              <a:buNone/>
            </a:pPr>
            <a:endParaRPr lang="en-US" sz="2600" b="1" dirty="0">
              <a:solidFill>
                <a:srgbClr val="006600"/>
              </a:solidFill>
            </a:endParaRPr>
          </a:p>
          <a:p>
            <a:pPr marL="0" indent="0">
              <a:spcBef>
                <a:spcPts val="400"/>
              </a:spcBef>
              <a:spcAft>
                <a:spcPts val="400"/>
              </a:spcAft>
              <a:buClr>
                <a:srgbClr val="003865"/>
              </a:buClr>
              <a:buFont typeface="Arial" panose="020B0604020202020204" pitchFamily="34" charset="0"/>
              <a:buNone/>
            </a:pPr>
            <a:r>
              <a:rPr lang="en-US" sz="2200" b="1" dirty="0">
                <a:solidFill>
                  <a:srgbClr val="0000FF"/>
                </a:solidFill>
              </a:rPr>
              <a:t>1998 – Land Records Modernization Committee</a:t>
            </a:r>
          </a:p>
          <a:p>
            <a:pPr marL="0" indent="0">
              <a:spcBef>
                <a:spcPts val="400"/>
              </a:spcBef>
              <a:spcAft>
                <a:spcPts val="400"/>
              </a:spcAft>
              <a:buClr>
                <a:srgbClr val="003865"/>
              </a:buClr>
              <a:buFont typeface="Arial" panose="020B0604020202020204" pitchFamily="34" charset="0"/>
              <a:buNone/>
            </a:pPr>
            <a:r>
              <a:rPr lang="en-US" sz="1900" dirty="0">
                <a:solidFill>
                  <a:srgbClr val="333399"/>
                </a:solidFill>
              </a:rPr>
              <a:t>Created by the </a:t>
            </a:r>
            <a:r>
              <a:rPr lang="en-US" sz="1900" b="1" dirty="0">
                <a:solidFill>
                  <a:srgbClr val="333399"/>
                </a:solidFill>
              </a:rPr>
              <a:t>Governor’s Council on Geographic Information</a:t>
            </a:r>
          </a:p>
          <a:p>
            <a:pPr marL="0" indent="0">
              <a:spcBef>
                <a:spcPts val="400"/>
              </a:spcBef>
              <a:spcAft>
                <a:spcPts val="400"/>
              </a:spcAft>
              <a:buClr>
                <a:srgbClr val="003865"/>
              </a:buClr>
              <a:buFont typeface="Arial" panose="020B0604020202020204" pitchFamily="34" charset="0"/>
              <a:buNone/>
            </a:pPr>
            <a:r>
              <a:rPr lang="en-US" sz="2600" b="1" i="1" dirty="0">
                <a:solidFill>
                  <a:srgbClr val="002060"/>
                </a:solidFill>
              </a:rPr>
              <a:t>“…to promote the development of digital parcel data in Minnesota.”</a:t>
            </a:r>
          </a:p>
        </p:txBody>
      </p:sp>
    </p:spTree>
    <p:extLst>
      <p:ext uri="{BB962C8B-B14F-4D97-AF65-F5344CB8AC3E}">
        <p14:creationId xmlns:p14="http://schemas.microsoft.com/office/powerpoint/2010/main" val="3972929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91792BC-A87C-4A71-A515-4A9074C45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086" y="2724151"/>
            <a:ext cx="4165045" cy="4077788"/>
          </a:xfrm>
          <a:prstGeom prst="rect">
            <a:avLst/>
          </a:prstGeom>
        </p:spPr>
      </p:pic>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13809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Origin of the Standard</a:t>
            </a:r>
          </a:p>
          <a:p>
            <a:pPr marL="0" indent="0">
              <a:spcBef>
                <a:spcPts val="400"/>
              </a:spcBef>
              <a:spcAft>
                <a:spcPts val="400"/>
              </a:spcAft>
              <a:buClr>
                <a:srgbClr val="003865"/>
              </a:buClr>
              <a:buFont typeface="Arial" panose="020B0604020202020204" pitchFamily="34" charset="0"/>
              <a:buNone/>
            </a:pPr>
            <a:r>
              <a:rPr lang="en-US" sz="1900" b="1" dirty="0">
                <a:solidFill>
                  <a:srgbClr val="333399"/>
                </a:solidFill>
              </a:rPr>
              <a:t>September 1999: Seven Metropolitan Counties</a:t>
            </a:r>
          </a:p>
        </p:txBody>
      </p:sp>
      <p:pic>
        <p:nvPicPr>
          <p:cNvPr id="5" name="Picture 4">
            <a:extLst>
              <a:ext uri="{FF2B5EF4-FFF2-40B4-BE49-F238E27FC236}">
                <a16:creationId xmlns:a16="http://schemas.microsoft.com/office/drawing/2014/main" xmlns="" id="{18BF0B9B-101F-4C51-B8CA-B8F4D5986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49" y="1531911"/>
            <a:ext cx="1303286" cy="5062637"/>
          </a:xfrm>
          <a:prstGeom prst="rect">
            <a:avLst/>
          </a:prstGeom>
        </p:spPr>
      </p:pic>
      <p:sp>
        <p:nvSpPr>
          <p:cNvPr id="11" name="TextBox 10">
            <a:extLst>
              <a:ext uri="{FF2B5EF4-FFF2-40B4-BE49-F238E27FC236}">
                <a16:creationId xmlns:a16="http://schemas.microsoft.com/office/drawing/2014/main" xmlns="" id="{B1C541BB-E63A-4172-A1B5-029A77366DF7}"/>
              </a:ext>
            </a:extLst>
          </p:cNvPr>
          <p:cNvSpPr txBox="1"/>
          <p:nvPr/>
        </p:nvSpPr>
        <p:spPr>
          <a:xfrm>
            <a:off x="1933408" y="2969627"/>
            <a:ext cx="3968685" cy="1107996"/>
          </a:xfrm>
          <a:prstGeom prst="rect">
            <a:avLst/>
          </a:prstGeom>
          <a:noFill/>
        </p:spPr>
        <p:txBody>
          <a:bodyPr wrap="square" rtlCol="0">
            <a:spAutoFit/>
          </a:bodyPr>
          <a:lstStyle/>
          <a:p>
            <a:pPr>
              <a:spcBef>
                <a:spcPts val="400"/>
              </a:spcBef>
              <a:spcAft>
                <a:spcPts val="400"/>
              </a:spcAft>
            </a:pPr>
            <a:r>
              <a:rPr lang="en-US" sz="1900" b="1" dirty="0">
                <a:solidFill>
                  <a:srgbClr val="0070C0"/>
                </a:solidFill>
              </a:rPr>
              <a:t>By 2002: </a:t>
            </a:r>
            <a:r>
              <a:rPr lang="en-US" sz="1900" dirty="0">
                <a:solidFill>
                  <a:srgbClr val="0070C0"/>
                </a:solidFill>
              </a:rPr>
              <a:t>Standard set of attributes</a:t>
            </a:r>
          </a:p>
          <a:p>
            <a:pPr>
              <a:spcBef>
                <a:spcPts val="400"/>
              </a:spcBef>
              <a:spcAft>
                <a:spcPts val="400"/>
              </a:spcAft>
            </a:pPr>
            <a:r>
              <a:rPr lang="en-US" sz="1900" b="1" dirty="0">
                <a:solidFill>
                  <a:srgbClr val="0070C0"/>
                </a:solidFill>
              </a:rPr>
              <a:t>Metro Regional Parcel Dataset</a:t>
            </a:r>
          </a:p>
          <a:p>
            <a:endParaRPr lang="en-US" dirty="0">
              <a:solidFill>
                <a:srgbClr val="003865"/>
              </a:solidFill>
            </a:endParaRPr>
          </a:p>
        </p:txBody>
      </p:sp>
      <p:grpSp>
        <p:nvGrpSpPr>
          <p:cNvPr id="8" name="Group 7">
            <a:extLst>
              <a:ext uri="{FF2B5EF4-FFF2-40B4-BE49-F238E27FC236}">
                <a16:creationId xmlns:a16="http://schemas.microsoft.com/office/drawing/2014/main" xmlns="" id="{65921306-30D5-47DC-9418-E2757C1F03E2}"/>
              </a:ext>
            </a:extLst>
          </p:cNvPr>
          <p:cNvGrpSpPr/>
          <p:nvPr/>
        </p:nvGrpSpPr>
        <p:grpSpPr>
          <a:xfrm>
            <a:off x="1995431" y="4648574"/>
            <a:ext cx="2308655" cy="1489924"/>
            <a:chOff x="2200343" y="2488135"/>
            <a:chExt cx="6257857" cy="4038600"/>
          </a:xfrm>
        </p:grpSpPr>
        <p:pic>
          <p:nvPicPr>
            <p:cNvPr id="9" name="Picture 8">
              <a:extLst>
                <a:ext uri="{FF2B5EF4-FFF2-40B4-BE49-F238E27FC236}">
                  <a16:creationId xmlns:a16="http://schemas.microsoft.com/office/drawing/2014/main" xmlns="" id="{9AE28CD9-A15C-43B2-BF2C-97BA570C3A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343" y="2488135"/>
              <a:ext cx="3209857" cy="3886200"/>
            </a:xfrm>
            <a:prstGeom prst="rect">
              <a:avLst/>
            </a:prstGeom>
          </p:spPr>
        </p:pic>
        <p:pic>
          <p:nvPicPr>
            <p:cNvPr id="10" name="Picture 9">
              <a:extLst>
                <a:ext uri="{FF2B5EF4-FFF2-40B4-BE49-F238E27FC236}">
                  <a16:creationId xmlns:a16="http://schemas.microsoft.com/office/drawing/2014/main" xmlns="" id="{52DB7214-4ACE-4580-AF3C-7844BAD406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2751738"/>
              <a:ext cx="3048000" cy="3774997"/>
            </a:xfrm>
            <a:prstGeom prst="rect">
              <a:avLst/>
            </a:prstGeom>
          </p:spPr>
        </p:pic>
      </p:grpSp>
    </p:spTree>
    <p:extLst>
      <p:ext uri="{BB962C8B-B14F-4D97-AF65-F5344CB8AC3E}">
        <p14:creationId xmlns:p14="http://schemas.microsoft.com/office/powerpoint/2010/main" val="1050533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Recognition of the importance of parcel data</a:t>
            </a:r>
          </a:p>
        </p:txBody>
      </p:sp>
      <p:pic>
        <p:nvPicPr>
          <p:cNvPr id="5" name="Picture 4">
            <a:extLst>
              <a:ext uri="{FF2B5EF4-FFF2-40B4-BE49-F238E27FC236}">
                <a16:creationId xmlns:a16="http://schemas.microsoft.com/office/drawing/2014/main" xmlns="" id="{18BF0B9B-101F-4C51-B8CA-B8F4D5986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49" y="1531911"/>
            <a:ext cx="1303286" cy="5062637"/>
          </a:xfrm>
          <a:prstGeom prst="rect">
            <a:avLst/>
          </a:prstGeom>
        </p:spPr>
      </p:pic>
      <p:pic>
        <p:nvPicPr>
          <p:cNvPr id="12" name="Picture 11">
            <a:extLst>
              <a:ext uri="{FF2B5EF4-FFF2-40B4-BE49-F238E27FC236}">
                <a16:creationId xmlns:a16="http://schemas.microsoft.com/office/drawing/2014/main" xmlns="" id="{F5BBD5CB-FB3A-49A4-9867-C352FD783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192" y="2419967"/>
            <a:ext cx="779161" cy="1018558"/>
          </a:xfrm>
          <a:prstGeom prst="rect">
            <a:avLst/>
          </a:prstGeom>
          <a:ln w="8890">
            <a:solidFill>
              <a:srgbClr val="0070C0"/>
            </a:solidFill>
          </a:ln>
        </p:spPr>
      </p:pic>
      <p:sp>
        <p:nvSpPr>
          <p:cNvPr id="3" name="TextBox 2">
            <a:extLst>
              <a:ext uri="{FF2B5EF4-FFF2-40B4-BE49-F238E27FC236}">
                <a16:creationId xmlns:a16="http://schemas.microsoft.com/office/drawing/2014/main" xmlns="" id="{FF70E7A5-DBC6-4D78-A137-5DCAC8D418BD}"/>
              </a:ext>
            </a:extLst>
          </p:cNvPr>
          <p:cNvSpPr txBox="1"/>
          <p:nvPr/>
        </p:nvSpPr>
        <p:spPr>
          <a:xfrm>
            <a:off x="2920220" y="2469757"/>
            <a:ext cx="6319030" cy="923330"/>
          </a:xfrm>
          <a:prstGeom prst="rect">
            <a:avLst/>
          </a:prstGeom>
          <a:noFill/>
        </p:spPr>
        <p:txBody>
          <a:bodyPr wrap="square" rtlCol="0">
            <a:spAutoFit/>
          </a:bodyPr>
          <a:lstStyle/>
          <a:p>
            <a:r>
              <a:rPr lang="en-US" b="1" dirty="0">
                <a:solidFill>
                  <a:srgbClr val="0070C0"/>
                </a:solidFill>
              </a:rPr>
              <a:t> 2004</a:t>
            </a:r>
          </a:p>
          <a:p>
            <a:r>
              <a:rPr lang="en-US" b="1" i="1" dirty="0">
                <a:solidFill>
                  <a:srgbClr val="0070C0"/>
                </a:solidFill>
              </a:rPr>
              <a:t>“Foundation for Coordinated GIS:</a:t>
            </a:r>
          </a:p>
          <a:p>
            <a:r>
              <a:rPr lang="en-US" b="1" i="1" dirty="0">
                <a:solidFill>
                  <a:srgbClr val="0070C0"/>
                </a:solidFill>
              </a:rPr>
              <a:t>Minnesota’s Spatial Infrastructure”</a:t>
            </a:r>
          </a:p>
        </p:txBody>
      </p:sp>
      <p:pic>
        <p:nvPicPr>
          <p:cNvPr id="13" name="Picture 12">
            <a:extLst>
              <a:ext uri="{FF2B5EF4-FFF2-40B4-BE49-F238E27FC236}">
                <a16:creationId xmlns:a16="http://schemas.microsoft.com/office/drawing/2014/main" xmlns="" id="{60BD02F6-F264-47DD-88D6-1611A49656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0192" y="3554602"/>
            <a:ext cx="793637" cy="1141789"/>
          </a:xfrm>
          <a:prstGeom prst="rect">
            <a:avLst/>
          </a:prstGeom>
          <a:ln w="8890">
            <a:solidFill>
              <a:srgbClr val="006600"/>
            </a:solidFill>
          </a:ln>
        </p:spPr>
      </p:pic>
      <p:sp>
        <p:nvSpPr>
          <p:cNvPr id="14" name="TextBox 13">
            <a:extLst>
              <a:ext uri="{FF2B5EF4-FFF2-40B4-BE49-F238E27FC236}">
                <a16:creationId xmlns:a16="http://schemas.microsoft.com/office/drawing/2014/main" xmlns="" id="{6E53B708-34ED-42F4-A4D7-04586E600A99}"/>
              </a:ext>
            </a:extLst>
          </p:cNvPr>
          <p:cNvSpPr txBox="1"/>
          <p:nvPr/>
        </p:nvSpPr>
        <p:spPr>
          <a:xfrm>
            <a:off x="2948795" y="3663831"/>
            <a:ext cx="5299855" cy="923330"/>
          </a:xfrm>
          <a:prstGeom prst="rect">
            <a:avLst/>
          </a:prstGeom>
          <a:noFill/>
        </p:spPr>
        <p:txBody>
          <a:bodyPr wrap="square" rtlCol="0">
            <a:spAutoFit/>
          </a:bodyPr>
          <a:lstStyle/>
          <a:p>
            <a:r>
              <a:rPr lang="en-US" b="1" dirty="0">
                <a:solidFill>
                  <a:srgbClr val="006600"/>
                </a:solidFill>
              </a:rPr>
              <a:t>2007</a:t>
            </a:r>
          </a:p>
          <a:p>
            <a:r>
              <a:rPr lang="en-US" b="1" dirty="0">
                <a:solidFill>
                  <a:srgbClr val="006600"/>
                </a:solidFill>
              </a:rPr>
              <a:t>National Research Council</a:t>
            </a:r>
          </a:p>
          <a:p>
            <a:r>
              <a:rPr lang="en-US" b="1" i="1" dirty="0">
                <a:solidFill>
                  <a:srgbClr val="006600"/>
                </a:solidFill>
              </a:rPr>
              <a:t>“National Land Parcel Data – A Vision for the Future”</a:t>
            </a:r>
            <a:endParaRPr lang="en-US" b="1" dirty="0">
              <a:solidFill>
                <a:srgbClr val="006600"/>
              </a:solidFill>
            </a:endParaRPr>
          </a:p>
        </p:txBody>
      </p:sp>
      <p:pic>
        <p:nvPicPr>
          <p:cNvPr id="15" name="Picture 14">
            <a:extLst>
              <a:ext uri="{FF2B5EF4-FFF2-40B4-BE49-F238E27FC236}">
                <a16:creationId xmlns:a16="http://schemas.microsoft.com/office/drawing/2014/main" xmlns="" id="{371014DF-0242-40FA-8F3B-6CC421D07B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0192" y="4870057"/>
            <a:ext cx="786833" cy="1075962"/>
          </a:xfrm>
          <a:prstGeom prst="rect">
            <a:avLst/>
          </a:prstGeom>
          <a:ln w="22225">
            <a:solidFill>
              <a:srgbClr val="003300"/>
            </a:solidFill>
          </a:ln>
        </p:spPr>
      </p:pic>
      <p:sp>
        <p:nvSpPr>
          <p:cNvPr id="16" name="TextBox 15">
            <a:extLst>
              <a:ext uri="{FF2B5EF4-FFF2-40B4-BE49-F238E27FC236}">
                <a16:creationId xmlns:a16="http://schemas.microsoft.com/office/drawing/2014/main" xmlns="" id="{11BAC5F1-8E88-45D3-A544-A008D2493A60}"/>
              </a:ext>
            </a:extLst>
          </p:cNvPr>
          <p:cNvSpPr txBox="1"/>
          <p:nvPr/>
        </p:nvSpPr>
        <p:spPr>
          <a:xfrm>
            <a:off x="2910695" y="5017351"/>
            <a:ext cx="5690380" cy="646331"/>
          </a:xfrm>
          <a:prstGeom prst="rect">
            <a:avLst/>
          </a:prstGeom>
          <a:noFill/>
        </p:spPr>
        <p:txBody>
          <a:bodyPr wrap="square" rtlCol="0">
            <a:spAutoFit/>
          </a:bodyPr>
          <a:lstStyle/>
          <a:p>
            <a:r>
              <a:rPr lang="en-US" b="1" dirty="0">
                <a:solidFill>
                  <a:srgbClr val="003300"/>
                </a:solidFill>
              </a:rPr>
              <a:t> 2012</a:t>
            </a:r>
          </a:p>
          <a:p>
            <a:r>
              <a:rPr lang="en-US" b="1" i="1" dirty="0">
                <a:solidFill>
                  <a:srgbClr val="003300"/>
                </a:solidFill>
              </a:rPr>
              <a:t>“Business Plan for Statewide Parcel Data Integration”</a:t>
            </a:r>
          </a:p>
        </p:txBody>
      </p:sp>
    </p:spTree>
    <p:extLst>
      <p:ext uri="{BB962C8B-B14F-4D97-AF65-F5344CB8AC3E}">
        <p14:creationId xmlns:p14="http://schemas.microsoft.com/office/powerpoint/2010/main" val="4121229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Data production</a:t>
            </a:r>
          </a:p>
        </p:txBody>
      </p:sp>
      <p:pic>
        <p:nvPicPr>
          <p:cNvPr id="11" name="Picture 10">
            <a:extLst>
              <a:ext uri="{FF2B5EF4-FFF2-40B4-BE49-F238E27FC236}">
                <a16:creationId xmlns:a16="http://schemas.microsoft.com/office/drawing/2014/main" xmlns="" id="{3B04EF25-07DC-4ADB-A0FD-741F3317A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1" y="1531911"/>
            <a:ext cx="1287111" cy="5062637"/>
          </a:xfrm>
          <a:prstGeom prst="rect">
            <a:avLst/>
          </a:prstGeom>
        </p:spPr>
      </p:pic>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914955" y="2458983"/>
            <a:ext cx="6487049" cy="344651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003865"/>
              </a:buClr>
              <a:buFont typeface="Arial" panose="020B0604020202020204" pitchFamily="34" charset="0"/>
              <a:buNone/>
            </a:pPr>
            <a:r>
              <a:rPr lang="en-US" sz="2200" b="1" dirty="0">
                <a:solidFill>
                  <a:srgbClr val="0000FF"/>
                </a:solidFill>
              </a:rPr>
              <a:t>2008-2009:</a:t>
            </a:r>
          </a:p>
          <a:p>
            <a:pPr marL="0" indent="0">
              <a:spcBef>
                <a:spcPts val="400"/>
              </a:spcBef>
              <a:spcAft>
                <a:spcPts val="400"/>
              </a:spcAft>
              <a:buClr>
                <a:srgbClr val="003865"/>
              </a:buClr>
              <a:buFont typeface="Arial" panose="020B0604020202020204" pitchFamily="34" charset="0"/>
              <a:buNone/>
            </a:pPr>
            <a:r>
              <a:rPr lang="en-US" sz="2200" i="1" dirty="0">
                <a:solidFill>
                  <a:srgbClr val="003865"/>
                </a:solidFill>
              </a:rPr>
              <a:t>&gt;&gt; Many counties producing </a:t>
            </a:r>
            <a:r>
              <a:rPr lang="en-US" sz="2200" b="1" dirty="0">
                <a:solidFill>
                  <a:srgbClr val="003865"/>
                </a:solidFill>
              </a:rPr>
              <a:t>digital parcel data</a:t>
            </a:r>
            <a:r>
              <a:rPr lang="en-US" sz="2200" dirty="0">
                <a:solidFill>
                  <a:srgbClr val="003865"/>
                </a:solidFill>
              </a:rPr>
              <a:t>;</a:t>
            </a:r>
          </a:p>
          <a:p>
            <a:pPr marL="0" indent="0">
              <a:spcBef>
                <a:spcPts val="400"/>
              </a:spcBef>
              <a:spcAft>
                <a:spcPts val="400"/>
              </a:spcAft>
              <a:buClr>
                <a:srgbClr val="003865"/>
              </a:buClr>
              <a:buFont typeface="Arial" panose="020B0604020202020204" pitchFamily="34" charset="0"/>
              <a:buNone/>
            </a:pPr>
            <a:r>
              <a:rPr lang="en-US" sz="2200" i="1" dirty="0">
                <a:solidFill>
                  <a:srgbClr val="003865"/>
                </a:solidFill>
              </a:rPr>
              <a:t>&gt;&gt; State agencies requesting it from counties;</a:t>
            </a:r>
          </a:p>
          <a:p>
            <a:pPr marL="0" indent="0">
              <a:spcBef>
                <a:spcPts val="400"/>
              </a:spcBef>
              <a:spcAft>
                <a:spcPts val="400"/>
              </a:spcAft>
              <a:buClr>
                <a:srgbClr val="003865"/>
              </a:buClr>
              <a:buFont typeface="Arial" panose="020B0604020202020204" pitchFamily="34" charset="0"/>
              <a:buNone/>
            </a:pPr>
            <a:endParaRPr lang="en-US" sz="2200" i="1" dirty="0">
              <a:solidFill>
                <a:srgbClr val="0070C0"/>
              </a:solidFill>
            </a:endParaRPr>
          </a:p>
          <a:p>
            <a:pPr marL="0" indent="0">
              <a:spcBef>
                <a:spcPts val="400"/>
              </a:spcBef>
              <a:spcAft>
                <a:spcPts val="400"/>
              </a:spcAft>
              <a:buClr>
                <a:srgbClr val="003865"/>
              </a:buClr>
              <a:buFont typeface="Arial" panose="020B0604020202020204" pitchFamily="34" charset="0"/>
              <a:buNone/>
            </a:pPr>
            <a:r>
              <a:rPr lang="en-US" sz="2200" b="1" dirty="0">
                <a:solidFill>
                  <a:srgbClr val="7030A0"/>
                </a:solidFill>
              </a:rPr>
              <a:t>Land Records Modernization Committee </a:t>
            </a:r>
            <a:r>
              <a:rPr lang="en-US" sz="2200" i="1" dirty="0">
                <a:solidFill>
                  <a:srgbClr val="003865"/>
                </a:solidFill>
              </a:rPr>
              <a:t>is tasked to make data exchange simpler;</a:t>
            </a:r>
          </a:p>
          <a:p>
            <a:pPr marL="0" indent="0">
              <a:spcBef>
                <a:spcPts val="400"/>
              </a:spcBef>
              <a:spcAft>
                <a:spcPts val="400"/>
              </a:spcAft>
              <a:buClr>
                <a:srgbClr val="003865"/>
              </a:buClr>
              <a:buFont typeface="Arial" panose="020B0604020202020204" pitchFamily="34" charset="0"/>
              <a:buNone/>
            </a:pPr>
            <a:endParaRPr lang="en-US" sz="2200" i="1" dirty="0">
              <a:solidFill>
                <a:srgbClr val="0070C0"/>
              </a:solidFill>
            </a:endParaRPr>
          </a:p>
          <a:p>
            <a:pPr marL="0" indent="0">
              <a:spcBef>
                <a:spcPts val="400"/>
              </a:spcBef>
              <a:spcAft>
                <a:spcPts val="400"/>
              </a:spcAft>
              <a:buClr>
                <a:srgbClr val="003865"/>
              </a:buClr>
              <a:buFont typeface="Arial" panose="020B0604020202020204" pitchFamily="34" charset="0"/>
              <a:buNone/>
            </a:pPr>
            <a:r>
              <a:rPr lang="en-US" sz="2200" i="1" dirty="0">
                <a:solidFill>
                  <a:srgbClr val="003865"/>
                </a:solidFill>
              </a:rPr>
              <a:t>Changes name to </a:t>
            </a:r>
            <a:r>
              <a:rPr lang="en-US" sz="2200" b="1" dirty="0">
                <a:solidFill>
                  <a:srgbClr val="0000FF"/>
                </a:solidFill>
              </a:rPr>
              <a:t>Digital Cadastral Data Committee</a:t>
            </a:r>
            <a:endParaRPr lang="en-US" sz="2200" b="1" i="1" dirty="0">
              <a:solidFill>
                <a:srgbClr val="0000FF"/>
              </a:solidFill>
            </a:endParaRPr>
          </a:p>
        </p:txBody>
      </p:sp>
    </p:spTree>
    <p:extLst>
      <p:ext uri="{BB962C8B-B14F-4D97-AF65-F5344CB8AC3E}">
        <p14:creationId xmlns:p14="http://schemas.microsoft.com/office/powerpoint/2010/main" val="3269740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Creation of first version of parcel standard</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914955" y="2458982"/>
            <a:ext cx="6487049"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003865"/>
              </a:buClr>
              <a:buFont typeface="Arial" panose="020B0604020202020204" pitchFamily="34" charset="0"/>
              <a:buNone/>
            </a:pPr>
            <a:r>
              <a:rPr lang="en-US" sz="2200" b="1" dirty="0">
                <a:solidFill>
                  <a:srgbClr val="0000FF"/>
                </a:solidFill>
              </a:rPr>
              <a:t>2008-2009: Digital Cadastral Data Committee</a:t>
            </a:r>
          </a:p>
          <a:p>
            <a:pPr marL="0" indent="0">
              <a:spcBef>
                <a:spcPts val="400"/>
              </a:spcBef>
              <a:spcAft>
                <a:spcPts val="1200"/>
              </a:spcAft>
              <a:buClr>
                <a:srgbClr val="003865"/>
              </a:buClr>
              <a:buFont typeface="Arial" panose="020B0604020202020204" pitchFamily="34" charset="0"/>
              <a:buNone/>
            </a:pPr>
            <a:r>
              <a:rPr lang="en-US" sz="2200" i="1" dirty="0">
                <a:solidFill>
                  <a:srgbClr val="003865"/>
                </a:solidFill>
              </a:rPr>
              <a:t>&gt;&gt; </a:t>
            </a:r>
            <a:r>
              <a:rPr lang="en-US" sz="2000" i="1" dirty="0">
                <a:solidFill>
                  <a:srgbClr val="003865"/>
                </a:solidFill>
              </a:rPr>
              <a:t>Leverage the existing </a:t>
            </a:r>
            <a:r>
              <a:rPr lang="en-US" sz="2000" b="1" i="1" dirty="0">
                <a:solidFill>
                  <a:srgbClr val="003865"/>
                </a:solidFill>
              </a:rPr>
              <a:t>Metro Parcel Standard</a:t>
            </a:r>
          </a:p>
          <a:p>
            <a:pPr marL="0" indent="0">
              <a:spcBef>
                <a:spcPts val="0"/>
              </a:spcBef>
              <a:spcAft>
                <a:spcPts val="0"/>
              </a:spcAft>
              <a:buClr>
                <a:srgbClr val="003865"/>
              </a:buClr>
              <a:buFont typeface="Arial" panose="020B0604020202020204" pitchFamily="34" charset="0"/>
              <a:buNone/>
            </a:pPr>
            <a:r>
              <a:rPr lang="en-US" sz="2000" i="1" dirty="0">
                <a:solidFill>
                  <a:srgbClr val="003865"/>
                </a:solidFill>
              </a:rPr>
              <a:t>&gt;&gt; Created first version of the standard</a:t>
            </a:r>
          </a:p>
          <a:p>
            <a:pPr marL="0" indent="0">
              <a:spcBef>
                <a:spcPts val="0"/>
              </a:spcBef>
              <a:spcAft>
                <a:spcPts val="1200"/>
              </a:spcAft>
              <a:buClr>
                <a:srgbClr val="003865"/>
              </a:buClr>
              <a:buFont typeface="Arial" panose="020B0604020202020204" pitchFamily="34" charset="0"/>
              <a:buNone/>
            </a:pPr>
            <a:r>
              <a:rPr lang="en-US" sz="2000" b="1" i="1" dirty="0">
                <a:solidFill>
                  <a:srgbClr val="003865"/>
                </a:solidFill>
              </a:rPr>
              <a:t>     </a:t>
            </a:r>
            <a:r>
              <a:rPr lang="en-US" sz="2000" b="1" i="1" dirty="0">
                <a:solidFill>
                  <a:srgbClr val="0000FF"/>
                </a:solidFill>
              </a:rPr>
              <a:t>Digital Cadastral Data Attribute Standard</a:t>
            </a:r>
          </a:p>
          <a:p>
            <a:pPr marL="0" indent="0">
              <a:spcBef>
                <a:spcPts val="400"/>
              </a:spcBef>
              <a:spcAft>
                <a:spcPts val="1200"/>
              </a:spcAft>
              <a:buClr>
                <a:srgbClr val="003865"/>
              </a:buClr>
              <a:buFont typeface="Arial" panose="020B0604020202020204" pitchFamily="34" charset="0"/>
              <a:buNone/>
            </a:pPr>
            <a:r>
              <a:rPr lang="en-US" sz="2000" i="1" dirty="0">
                <a:solidFill>
                  <a:srgbClr val="003865"/>
                </a:solidFill>
              </a:rPr>
              <a:t>&gt;&gt; Discussed, refined and fine-tuned;</a:t>
            </a:r>
          </a:p>
          <a:p>
            <a:pPr marL="0" indent="0">
              <a:spcBef>
                <a:spcPts val="0"/>
              </a:spcBef>
              <a:spcAft>
                <a:spcPts val="0"/>
              </a:spcAft>
              <a:buClr>
                <a:srgbClr val="003865"/>
              </a:buClr>
              <a:buFont typeface="Arial" panose="020B0604020202020204" pitchFamily="34" charset="0"/>
              <a:buNone/>
            </a:pPr>
            <a:r>
              <a:rPr lang="en-US" sz="2000" i="1" dirty="0">
                <a:solidFill>
                  <a:srgbClr val="003865"/>
                </a:solidFill>
              </a:rPr>
              <a:t>&gt;&gt; Regional meetings to discuss the standard and</a:t>
            </a:r>
          </a:p>
          <a:p>
            <a:pPr marL="0" indent="0">
              <a:spcBef>
                <a:spcPts val="0"/>
              </a:spcBef>
              <a:spcAft>
                <a:spcPts val="0"/>
              </a:spcAft>
              <a:buClr>
                <a:srgbClr val="003865"/>
              </a:buClr>
              <a:buFont typeface="Arial" panose="020B0604020202020204" pitchFamily="34" charset="0"/>
              <a:buNone/>
            </a:pPr>
            <a:r>
              <a:rPr lang="en-US" sz="2000" i="1" dirty="0">
                <a:solidFill>
                  <a:srgbClr val="003865"/>
                </a:solidFill>
              </a:rPr>
              <a:t>      methods of data exchange;</a:t>
            </a:r>
            <a:endParaRPr lang="en-US" sz="2000" b="1" i="1" dirty="0">
              <a:solidFill>
                <a:srgbClr val="003865"/>
              </a:solidFill>
            </a:endParaRPr>
          </a:p>
        </p:txBody>
      </p:sp>
      <p:pic>
        <p:nvPicPr>
          <p:cNvPr id="7" name="Picture 6">
            <a:extLst>
              <a:ext uri="{FF2B5EF4-FFF2-40B4-BE49-F238E27FC236}">
                <a16:creationId xmlns:a16="http://schemas.microsoft.com/office/drawing/2014/main" xmlns="" id="{A5BA68E5-26EE-4B06-BEBE-41A598B14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0" y="1531910"/>
            <a:ext cx="1287111" cy="5062637"/>
          </a:xfrm>
          <a:prstGeom prst="rect">
            <a:avLst/>
          </a:prstGeom>
        </p:spPr>
      </p:pic>
    </p:spTree>
    <p:extLst>
      <p:ext uri="{BB962C8B-B14F-4D97-AF65-F5344CB8AC3E}">
        <p14:creationId xmlns:p14="http://schemas.microsoft.com/office/powerpoint/2010/main" val="2523874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Review of first version of parcel standard</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914955" y="2458982"/>
            <a:ext cx="6487049"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003865"/>
              </a:buClr>
              <a:buFont typeface="Arial" panose="020B0604020202020204" pitchFamily="34" charset="0"/>
              <a:buNone/>
            </a:pPr>
            <a:r>
              <a:rPr lang="en-US" sz="2200" b="1" dirty="0">
                <a:solidFill>
                  <a:srgbClr val="0000FF"/>
                </a:solidFill>
              </a:rPr>
              <a:t>2010: Digital Cadastral Data Committee</a:t>
            </a:r>
          </a:p>
          <a:p>
            <a:pPr marL="0" indent="0">
              <a:spcBef>
                <a:spcPts val="400"/>
              </a:spcBef>
              <a:spcAft>
                <a:spcPts val="1200"/>
              </a:spcAft>
              <a:buClr>
                <a:srgbClr val="003865"/>
              </a:buClr>
              <a:buFont typeface="Arial" panose="020B0604020202020204" pitchFamily="34" charset="0"/>
              <a:buNone/>
            </a:pPr>
            <a:endParaRPr lang="en-US" sz="2000" b="1" i="1" dirty="0">
              <a:solidFill>
                <a:srgbClr val="0070C0"/>
              </a:solidFill>
            </a:endParaRPr>
          </a:p>
          <a:p>
            <a:pPr marL="0" indent="0">
              <a:spcBef>
                <a:spcPts val="400"/>
              </a:spcBef>
              <a:spcAft>
                <a:spcPts val="1200"/>
              </a:spcAft>
              <a:buClr>
                <a:srgbClr val="003865"/>
              </a:buClr>
              <a:buFont typeface="Arial" panose="020B0604020202020204" pitchFamily="34" charset="0"/>
              <a:buNone/>
            </a:pPr>
            <a:r>
              <a:rPr lang="en-US" sz="2000" b="1" i="1" dirty="0">
                <a:solidFill>
                  <a:srgbClr val="002060"/>
                </a:solidFill>
              </a:rPr>
              <a:t>Digital Cadastral Data Attribute Standard (v. 1.0)</a:t>
            </a:r>
          </a:p>
          <a:p>
            <a:pPr marL="0" indent="0">
              <a:spcBef>
                <a:spcPts val="400"/>
              </a:spcBef>
              <a:spcAft>
                <a:spcPts val="1200"/>
              </a:spcAft>
              <a:buClr>
                <a:srgbClr val="003865"/>
              </a:buClr>
              <a:buFont typeface="Arial" panose="020B0604020202020204" pitchFamily="34" charset="0"/>
              <a:buNone/>
            </a:pPr>
            <a:r>
              <a:rPr lang="en-US" sz="2000" i="1" dirty="0">
                <a:solidFill>
                  <a:srgbClr val="002060"/>
                </a:solidFill>
              </a:rPr>
              <a:t>Sent to the </a:t>
            </a:r>
            <a:r>
              <a:rPr lang="en-US" sz="2000" b="1" i="1" dirty="0">
                <a:solidFill>
                  <a:srgbClr val="002060"/>
                </a:solidFill>
              </a:rPr>
              <a:t>Standards Committee </a:t>
            </a:r>
            <a:r>
              <a:rPr lang="en-US" sz="2000" i="1" dirty="0">
                <a:solidFill>
                  <a:srgbClr val="002060"/>
                </a:solidFill>
              </a:rPr>
              <a:t>on</a:t>
            </a:r>
            <a:r>
              <a:rPr lang="en-US" sz="2000" b="1" i="1" dirty="0">
                <a:solidFill>
                  <a:srgbClr val="002060"/>
                </a:solidFill>
              </a:rPr>
              <a:t> December 2, 2011</a:t>
            </a:r>
          </a:p>
          <a:p>
            <a:pPr marL="0" indent="0">
              <a:spcBef>
                <a:spcPts val="400"/>
              </a:spcBef>
              <a:spcAft>
                <a:spcPts val="1200"/>
              </a:spcAft>
              <a:buClr>
                <a:srgbClr val="003865"/>
              </a:buClr>
              <a:buFont typeface="Arial" panose="020B0604020202020204" pitchFamily="34" charset="0"/>
              <a:buNone/>
            </a:pPr>
            <a:r>
              <a:rPr lang="en-US" sz="2000" i="1" dirty="0">
                <a:solidFill>
                  <a:srgbClr val="002060"/>
                </a:solidFill>
              </a:rPr>
              <a:t>Public review period </a:t>
            </a:r>
            <a:r>
              <a:rPr lang="en-US" sz="2000" b="1" i="1" dirty="0">
                <a:solidFill>
                  <a:srgbClr val="002060"/>
                </a:solidFill>
              </a:rPr>
              <a:t>June 2012 – January 2014</a:t>
            </a:r>
          </a:p>
        </p:txBody>
      </p:sp>
      <p:pic>
        <p:nvPicPr>
          <p:cNvPr id="7" name="Picture 6">
            <a:extLst>
              <a:ext uri="{FF2B5EF4-FFF2-40B4-BE49-F238E27FC236}">
                <a16:creationId xmlns:a16="http://schemas.microsoft.com/office/drawing/2014/main" xmlns="" id="{A5BA68E5-26EE-4B06-BEBE-41A598B14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0" y="1531910"/>
            <a:ext cx="1287111" cy="5062637"/>
          </a:xfrm>
          <a:prstGeom prst="rect">
            <a:avLst/>
          </a:prstGeom>
        </p:spPr>
      </p:pic>
    </p:spTree>
    <p:extLst>
      <p:ext uri="{BB962C8B-B14F-4D97-AF65-F5344CB8AC3E}">
        <p14:creationId xmlns:p14="http://schemas.microsoft.com/office/powerpoint/2010/main" val="3151071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Second version of the parcel standard</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914955" y="2458982"/>
            <a:ext cx="6487049"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003865"/>
              </a:buClr>
              <a:buFont typeface="Arial" panose="020B0604020202020204" pitchFamily="34" charset="0"/>
              <a:buNone/>
            </a:pPr>
            <a:r>
              <a:rPr lang="en-US" sz="2200" b="1" dirty="0">
                <a:solidFill>
                  <a:srgbClr val="0000FF"/>
                </a:solidFill>
              </a:rPr>
              <a:t>2014-2015: Parcels and Land Records Committee</a:t>
            </a:r>
          </a:p>
          <a:p>
            <a:pPr marL="0" indent="0">
              <a:spcBef>
                <a:spcPts val="400"/>
              </a:spcBef>
              <a:spcAft>
                <a:spcPts val="1200"/>
              </a:spcAft>
              <a:buClr>
                <a:srgbClr val="003865"/>
              </a:buClr>
              <a:buFont typeface="Arial" panose="020B0604020202020204" pitchFamily="34" charset="0"/>
              <a:buNone/>
            </a:pPr>
            <a:endParaRPr lang="en-US" sz="2000" i="1" dirty="0">
              <a:solidFill>
                <a:srgbClr val="0070C0"/>
              </a:solidFill>
            </a:endParaRPr>
          </a:p>
          <a:p>
            <a:pPr marL="0" indent="0">
              <a:spcBef>
                <a:spcPts val="400"/>
              </a:spcBef>
              <a:spcAft>
                <a:spcPts val="1200"/>
              </a:spcAft>
              <a:buClr>
                <a:srgbClr val="003865"/>
              </a:buClr>
              <a:buFont typeface="Arial" panose="020B0604020202020204" pitchFamily="34" charset="0"/>
              <a:buNone/>
            </a:pPr>
            <a:r>
              <a:rPr lang="en-US" sz="2000" i="1" dirty="0">
                <a:solidFill>
                  <a:srgbClr val="0070C0"/>
                </a:solidFill>
              </a:rPr>
              <a:t>The </a:t>
            </a:r>
            <a:r>
              <a:rPr lang="en-US" sz="2000" b="1" i="1" dirty="0">
                <a:solidFill>
                  <a:srgbClr val="0070C0"/>
                </a:solidFill>
              </a:rPr>
              <a:t>Digital Cadastral Data Committee </a:t>
            </a:r>
            <a:r>
              <a:rPr lang="en-US" sz="2000" i="1" dirty="0">
                <a:solidFill>
                  <a:srgbClr val="0070C0"/>
                </a:solidFill>
              </a:rPr>
              <a:t>rebrands itself as the </a:t>
            </a:r>
            <a:r>
              <a:rPr lang="en-US" sz="2000" b="1" dirty="0">
                <a:solidFill>
                  <a:srgbClr val="0000FF"/>
                </a:solidFill>
              </a:rPr>
              <a:t>Parcels and Land Records Committee</a:t>
            </a:r>
          </a:p>
          <a:p>
            <a:pPr marL="0" indent="0">
              <a:spcBef>
                <a:spcPts val="0"/>
              </a:spcBef>
              <a:spcAft>
                <a:spcPts val="0"/>
              </a:spcAft>
              <a:buClr>
                <a:srgbClr val="003865"/>
              </a:buClr>
              <a:buFont typeface="Arial" panose="020B0604020202020204" pitchFamily="34" charset="0"/>
              <a:buNone/>
            </a:pPr>
            <a:endParaRPr lang="en-US" sz="2000" dirty="0">
              <a:solidFill>
                <a:srgbClr val="003865"/>
              </a:solidFill>
            </a:endParaRPr>
          </a:p>
          <a:p>
            <a:pPr marL="0" indent="0">
              <a:spcBef>
                <a:spcPts val="0"/>
              </a:spcBef>
              <a:spcAft>
                <a:spcPts val="0"/>
              </a:spcAft>
              <a:buClr>
                <a:srgbClr val="003865"/>
              </a:buClr>
              <a:buFont typeface="Arial" panose="020B0604020202020204" pitchFamily="34" charset="0"/>
              <a:buNone/>
            </a:pPr>
            <a:r>
              <a:rPr lang="en-US" sz="2000" dirty="0">
                <a:solidFill>
                  <a:srgbClr val="002060"/>
                </a:solidFill>
              </a:rPr>
              <a:t>The parcel standard was revised with the input received from the June 2012-January 2014 review period, renamed</a:t>
            </a:r>
          </a:p>
          <a:p>
            <a:pPr marL="0" indent="0">
              <a:spcBef>
                <a:spcPts val="0"/>
              </a:spcBef>
              <a:spcAft>
                <a:spcPts val="0"/>
              </a:spcAft>
              <a:buClr>
                <a:srgbClr val="003865"/>
              </a:buClr>
              <a:buFont typeface="Arial" panose="020B0604020202020204" pitchFamily="34" charset="0"/>
              <a:buNone/>
            </a:pPr>
            <a:r>
              <a:rPr lang="en-US" sz="2000" dirty="0">
                <a:solidFill>
                  <a:srgbClr val="002060"/>
                </a:solidFill>
              </a:rPr>
              <a:t>the</a:t>
            </a:r>
            <a:r>
              <a:rPr lang="en-US" sz="2000" b="1" dirty="0">
                <a:solidFill>
                  <a:srgbClr val="002060"/>
                </a:solidFill>
              </a:rPr>
              <a:t> Parcel Data Transfer Standard (v. 2.0)</a:t>
            </a:r>
            <a:endParaRPr lang="en-US" sz="2000" dirty="0">
              <a:solidFill>
                <a:srgbClr val="002060"/>
              </a:solidFill>
            </a:endParaRPr>
          </a:p>
        </p:txBody>
      </p:sp>
      <p:pic>
        <p:nvPicPr>
          <p:cNvPr id="7" name="Picture 6">
            <a:extLst>
              <a:ext uri="{FF2B5EF4-FFF2-40B4-BE49-F238E27FC236}">
                <a16:creationId xmlns:a16="http://schemas.microsoft.com/office/drawing/2014/main" xmlns="" id="{A5BA68E5-26EE-4B06-BEBE-41A598B14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0" y="1531910"/>
            <a:ext cx="1287111" cy="5062637"/>
          </a:xfrm>
          <a:prstGeom prst="rect">
            <a:avLst/>
          </a:prstGeom>
        </p:spPr>
      </p:pic>
    </p:spTree>
    <p:extLst>
      <p:ext uri="{BB962C8B-B14F-4D97-AF65-F5344CB8AC3E}">
        <p14:creationId xmlns:p14="http://schemas.microsoft.com/office/powerpoint/2010/main" val="238281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97078661"/>
              </p:ext>
            </p:extLst>
          </p:nvPr>
        </p:nvGraphicFramePr>
        <p:xfrm>
          <a:off x="1342437" y="1350447"/>
          <a:ext cx="8949229" cy="5455920"/>
        </p:xfrm>
        <a:graphic>
          <a:graphicData uri="http://schemas.openxmlformats.org/drawingml/2006/table">
            <a:tbl>
              <a:tblPr firstRow="1" bandRow="1">
                <a:tableStyleId>{C083E6E3-FA7D-4D7B-A595-EF9225AFEA82}</a:tableStyleId>
              </a:tblPr>
              <a:tblGrid>
                <a:gridCol w="1455872">
                  <a:extLst>
                    <a:ext uri="{9D8B030D-6E8A-4147-A177-3AD203B41FA5}">
                      <a16:colId xmlns="" xmlns:a16="http://schemas.microsoft.com/office/drawing/2014/main" val="20000"/>
                    </a:ext>
                  </a:extLst>
                </a:gridCol>
                <a:gridCol w="7493357">
                  <a:extLst>
                    <a:ext uri="{9D8B030D-6E8A-4147-A177-3AD203B41FA5}">
                      <a16:colId xmlns="" xmlns:a16="http://schemas.microsoft.com/office/drawing/2014/main" val="20001"/>
                    </a:ext>
                  </a:extLst>
                </a:gridCol>
              </a:tblGrid>
              <a:tr h="0">
                <a:tc>
                  <a:txBody>
                    <a:bodyPr/>
                    <a:lstStyle/>
                    <a:p>
                      <a:pPr algn="ctr"/>
                      <a:r>
                        <a:rPr lang="en-US" sz="1400" dirty="0"/>
                        <a:t>Time</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00"/>
                  </a:ext>
                </a:extLst>
              </a:tr>
              <a:tr h="328863">
                <a:tc>
                  <a:txBody>
                    <a:bodyPr/>
                    <a:lstStyle/>
                    <a:p>
                      <a:pPr algn="ctr"/>
                      <a:r>
                        <a:rPr lang="en-US" sz="1400" dirty="0"/>
                        <a:t>11:15</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 Standards Committee revised charter</a:t>
                      </a:r>
                      <a:endParaRPr lang="en-US" sz="14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0">
                <a:tc>
                  <a:txBody>
                    <a:bodyPr/>
                    <a:lstStyle/>
                    <a:p>
                      <a:pPr algn="ctr"/>
                      <a:r>
                        <a:rPr lang="en-US" sz="1400" dirty="0"/>
                        <a:t>11:20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 committee and GAC work plans</a:t>
                      </a:r>
                      <a:endParaRPr lang="en-US" sz="14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0">
                <a:tc>
                  <a:txBody>
                    <a:bodyPr/>
                    <a:lstStyle/>
                    <a:p>
                      <a:pPr algn="ctr"/>
                      <a:r>
                        <a:rPr lang="en-US" sz="1400" dirty="0" smtClean="0"/>
                        <a:t>11:35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 Parcel Data Transfer Standard and update to Address Point Standard</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0">
                <a:tc>
                  <a:txBody>
                    <a:bodyPr/>
                    <a:lstStyle/>
                    <a:p>
                      <a:pPr algn="ctr"/>
                      <a:r>
                        <a:rPr lang="en-US" sz="1400" dirty="0" smtClean="0"/>
                        <a:t>11:50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Policy and procedure for archiving geospatial data</a:t>
                      </a:r>
                      <a:endParaRPr lang="en-US" sz="14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0">
                <a:tc>
                  <a:txBody>
                    <a:bodyPr/>
                    <a:lstStyle/>
                    <a:p>
                      <a:pPr algn="ctr"/>
                      <a:r>
                        <a:rPr lang="en-US" sz="1400" dirty="0" smtClean="0"/>
                        <a:t>12:10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Break,</a:t>
                      </a:r>
                      <a:r>
                        <a:rPr lang="en-US" sz="1400" baseline="0" dirty="0" smtClean="0"/>
                        <a:t> networking</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0">
                <a:tc>
                  <a:txBody>
                    <a:bodyPr/>
                    <a:lstStyle/>
                    <a:p>
                      <a:pPr algn="ctr"/>
                      <a:r>
                        <a:rPr lang="en-US" sz="1400" dirty="0" smtClean="0"/>
                        <a:t>12:40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Web Emergency Operations</a:t>
                      </a:r>
                      <a:r>
                        <a:rPr lang="en-US" sz="1400" baseline="0" dirty="0" smtClean="0"/>
                        <a:t> </a:t>
                      </a:r>
                      <a:r>
                        <a:rPr lang="en-US" sz="1400" dirty="0" smtClean="0"/>
                        <a:t>Center</a:t>
                      </a:r>
                      <a:r>
                        <a:rPr lang="en-US" sz="1400" baseline="0" dirty="0" smtClean="0"/>
                        <a:t> (EOC)</a:t>
                      </a:r>
                      <a:r>
                        <a:rPr lang="en-US" sz="1400" dirty="0" smtClean="0"/>
                        <a:t> update</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r>
              <a:tr h="0">
                <a:tc>
                  <a:txBody>
                    <a:bodyPr/>
                    <a:lstStyle/>
                    <a:p>
                      <a:pPr algn="ctr"/>
                      <a:r>
                        <a:rPr lang="en-US" sz="1400" dirty="0" smtClean="0"/>
                        <a:t>12:50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National</a:t>
                      </a:r>
                      <a:r>
                        <a:rPr lang="en-US" sz="1400" baseline="0" dirty="0" smtClean="0"/>
                        <a:t> Agriculture Imagery Program licensing update</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12:55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Sector reports:  Tribal</a:t>
                      </a:r>
                      <a:r>
                        <a:rPr lang="en-US" sz="1400" baseline="0" dirty="0" smtClean="0"/>
                        <a:t> Government GIS; </a:t>
                      </a:r>
                      <a:r>
                        <a:rPr lang="en-US" sz="1400" baseline="0" dirty="0" err="1" smtClean="0"/>
                        <a:t>MetroGIS</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0">
                <a:tc>
                  <a:txBody>
                    <a:bodyPr/>
                    <a:lstStyle/>
                    <a:p>
                      <a:pPr algn="ctr"/>
                      <a:r>
                        <a:rPr lang="en-US" sz="1400" dirty="0" smtClean="0"/>
                        <a:t>1:15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Governor’s commendation award</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0">
                <a:tc>
                  <a:txBody>
                    <a:bodyPr/>
                    <a:lstStyle/>
                    <a:p>
                      <a:pPr algn="ctr"/>
                      <a:r>
                        <a:rPr lang="en-US" sz="1400" dirty="0" smtClean="0"/>
                        <a:t>1:20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Legislative</a:t>
                      </a:r>
                      <a:r>
                        <a:rPr lang="en-US" sz="1400" baseline="0" dirty="0" smtClean="0"/>
                        <a:t> update and MPA update</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0">
                <a:tc>
                  <a:txBody>
                    <a:bodyPr/>
                    <a:lstStyle/>
                    <a:p>
                      <a:pPr algn="ctr"/>
                      <a:r>
                        <a:rPr lang="en-US" sz="1400" dirty="0" smtClean="0"/>
                        <a:t>1:25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Updates on GAC priority projects and initiatives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0">
                <a:tc>
                  <a:txBody>
                    <a:bodyPr/>
                    <a:lstStyle/>
                    <a:p>
                      <a:pPr algn="ctr"/>
                      <a:r>
                        <a:rPr lang="en-US" sz="1400" dirty="0" smtClean="0"/>
                        <a:t>1:45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3D Nation Elevation Requirements and Benefits Study</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r>
              <a:tr h="0">
                <a:tc>
                  <a:txBody>
                    <a:bodyPr/>
                    <a:lstStyle/>
                    <a:p>
                      <a:pPr algn="ctr"/>
                      <a:r>
                        <a:rPr lang="en-US" sz="1400" dirty="0" smtClean="0"/>
                        <a:t>1:50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Announcements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026730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Formal public review period</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914955" y="2458982"/>
            <a:ext cx="6487049"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003865"/>
              </a:buClr>
              <a:buFont typeface="Arial" panose="020B0604020202020204" pitchFamily="34" charset="0"/>
              <a:buNone/>
            </a:pPr>
            <a:r>
              <a:rPr lang="en-US" sz="2200" b="1" dirty="0">
                <a:solidFill>
                  <a:srgbClr val="0000FF"/>
                </a:solidFill>
              </a:rPr>
              <a:t>2016-2017:</a:t>
            </a:r>
          </a:p>
          <a:p>
            <a:pPr marL="0" indent="0">
              <a:spcBef>
                <a:spcPts val="400"/>
              </a:spcBef>
              <a:spcAft>
                <a:spcPts val="1200"/>
              </a:spcAft>
              <a:buClr>
                <a:srgbClr val="003865"/>
              </a:buClr>
              <a:buFont typeface="Arial" panose="020B0604020202020204" pitchFamily="34" charset="0"/>
              <a:buNone/>
            </a:pPr>
            <a:r>
              <a:rPr lang="en-US" sz="2000" i="1" dirty="0">
                <a:solidFill>
                  <a:srgbClr val="002060"/>
                </a:solidFill>
              </a:rPr>
              <a:t>The modified </a:t>
            </a:r>
            <a:r>
              <a:rPr lang="en-US" sz="2000" b="1" dirty="0">
                <a:solidFill>
                  <a:srgbClr val="002060"/>
                </a:solidFill>
              </a:rPr>
              <a:t>Parcel Data Transfer Standard (v. 2.0) </a:t>
            </a:r>
            <a:r>
              <a:rPr lang="en-US" sz="2000" i="1" dirty="0">
                <a:solidFill>
                  <a:srgbClr val="002060"/>
                </a:solidFill>
              </a:rPr>
              <a:t>was submitted to the Standards Committee, approved for another round of public review </a:t>
            </a:r>
          </a:p>
          <a:p>
            <a:pPr marL="0" indent="0">
              <a:spcBef>
                <a:spcPts val="400"/>
              </a:spcBef>
              <a:spcAft>
                <a:spcPts val="1200"/>
              </a:spcAft>
              <a:buClr>
                <a:srgbClr val="003865"/>
              </a:buClr>
              <a:buFont typeface="Arial" panose="020B0604020202020204" pitchFamily="34" charset="0"/>
              <a:buNone/>
            </a:pPr>
            <a:r>
              <a:rPr lang="en-US" sz="2000" b="1" dirty="0">
                <a:solidFill>
                  <a:srgbClr val="0000FF"/>
                </a:solidFill>
              </a:rPr>
              <a:t>October 2016 – January 2017: </a:t>
            </a:r>
            <a:r>
              <a:rPr lang="en-US" sz="2000" b="1" dirty="0">
                <a:solidFill>
                  <a:srgbClr val="002060"/>
                </a:solidFill>
              </a:rPr>
              <a:t>90-day public review period</a:t>
            </a:r>
          </a:p>
          <a:p>
            <a:pPr marL="0" indent="0">
              <a:spcBef>
                <a:spcPts val="400"/>
              </a:spcBef>
              <a:spcAft>
                <a:spcPts val="1200"/>
              </a:spcAft>
              <a:buClr>
                <a:srgbClr val="003865"/>
              </a:buClr>
              <a:buFont typeface="Arial" panose="020B0604020202020204" pitchFamily="34" charset="0"/>
              <a:buNone/>
            </a:pPr>
            <a:r>
              <a:rPr lang="en-US" sz="2000" i="1" dirty="0">
                <a:solidFill>
                  <a:srgbClr val="002060"/>
                </a:solidFill>
              </a:rPr>
              <a:t>All stakeholder input documented and published</a:t>
            </a:r>
          </a:p>
        </p:txBody>
      </p:sp>
      <p:pic>
        <p:nvPicPr>
          <p:cNvPr id="7" name="Picture 6">
            <a:extLst>
              <a:ext uri="{FF2B5EF4-FFF2-40B4-BE49-F238E27FC236}">
                <a16:creationId xmlns:a16="http://schemas.microsoft.com/office/drawing/2014/main" xmlns="" id="{A5BA68E5-26EE-4B06-BEBE-41A598B14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0" y="1531910"/>
            <a:ext cx="1287111" cy="5062637"/>
          </a:xfrm>
          <a:prstGeom prst="rect">
            <a:avLst/>
          </a:prstGeom>
        </p:spPr>
      </p:pic>
    </p:spTree>
    <p:extLst>
      <p:ext uri="{BB962C8B-B14F-4D97-AF65-F5344CB8AC3E}">
        <p14:creationId xmlns:p14="http://schemas.microsoft.com/office/powerpoint/2010/main" val="1053404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75233" y="2522511"/>
            <a:ext cx="6487049" cy="25476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Public Review Contacts (2016-2018):</a:t>
            </a:r>
          </a:p>
          <a:p>
            <a:pPr marL="0" indent="0">
              <a:spcBef>
                <a:spcPts val="0"/>
              </a:spcBef>
              <a:spcAft>
                <a:spcPts val="0"/>
              </a:spcAft>
              <a:buClr>
                <a:srgbClr val="003865"/>
              </a:buClr>
              <a:buFont typeface="Arial" panose="020B0604020202020204" pitchFamily="34" charset="0"/>
              <a:buNone/>
            </a:pPr>
            <a:endParaRPr lang="en-US" sz="2600" b="1" i="1" dirty="0">
              <a:solidFill>
                <a:srgbClr val="006600"/>
              </a:solidFill>
            </a:endParaRPr>
          </a:p>
          <a:p>
            <a:pPr marL="0" indent="0">
              <a:spcBef>
                <a:spcPts val="0"/>
              </a:spcBef>
              <a:spcAft>
                <a:spcPts val="0"/>
              </a:spcAft>
              <a:buClr>
                <a:srgbClr val="003865"/>
              </a:buClr>
              <a:buFont typeface="Arial" panose="020B0604020202020204" pitchFamily="34" charset="0"/>
              <a:buNone/>
            </a:pPr>
            <a:r>
              <a:rPr lang="en-US" sz="2600" b="1" i="1" dirty="0">
                <a:solidFill>
                  <a:srgbClr val="002060"/>
                </a:solidFill>
              </a:rPr>
              <a:t>City, County, Regional, State, Tribal, Federal</a:t>
            </a:r>
          </a:p>
          <a:p>
            <a:pPr marL="0" indent="0">
              <a:spcBef>
                <a:spcPts val="0"/>
              </a:spcBef>
              <a:spcAft>
                <a:spcPts val="0"/>
              </a:spcAft>
              <a:buClr>
                <a:srgbClr val="003865"/>
              </a:buClr>
              <a:buFont typeface="Arial" panose="020B0604020202020204" pitchFamily="34" charset="0"/>
              <a:buNone/>
            </a:pPr>
            <a:r>
              <a:rPr lang="en-US" sz="2600" b="1" i="1" dirty="0">
                <a:solidFill>
                  <a:srgbClr val="002060"/>
                </a:solidFill>
              </a:rPr>
              <a:t>GIS and Survey professionals</a:t>
            </a:r>
          </a:p>
          <a:p>
            <a:pPr marL="0" indent="0">
              <a:spcBef>
                <a:spcPts val="0"/>
              </a:spcBef>
              <a:spcAft>
                <a:spcPts val="0"/>
              </a:spcAft>
              <a:buClr>
                <a:srgbClr val="003865"/>
              </a:buClr>
              <a:buFont typeface="Arial" panose="020B0604020202020204" pitchFamily="34" charset="0"/>
              <a:buNone/>
            </a:pPr>
            <a:r>
              <a:rPr lang="en-US" sz="2600" b="1" i="1" dirty="0">
                <a:solidFill>
                  <a:srgbClr val="002060"/>
                </a:solidFill>
              </a:rPr>
              <a:t>Private, Non-profit, Academic Interests</a:t>
            </a:r>
          </a:p>
          <a:p>
            <a:pPr marL="0" indent="0">
              <a:spcBef>
                <a:spcPts val="0"/>
              </a:spcBef>
              <a:spcAft>
                <a:spcPts val="0"/>
              </a:spcAft>
              <a:buClr>
                <a:srgbClr val="003865"/>
              </a:buClr>
              <a:buFont typeface="Arial" panose="020B0604020202020204" pitchFamily="34" charset="0"/>
              <a:buNone/>
            </a:pPr>
            <a:r>
              <a:rPr lang="en-US" sz="2600" b="1" i="1" dirty="0">
                <a:solidFill>
                  <a:srgbClr val="002060"/>
                </a:solidFill>
              </a:rPr>
              <a:t>Minnesota Association of Assessing Officers</a:t>
            </a:r>
          </a:p>
          <a:p>
            <a:pPr marL="0" indent="0">
              <a:spcBef>
                <a:spcPts val="0"/>
              </a:spcBef>
              <a:spcAft>
                <a:spcPts val="0"/>
              </a:spcAft>
              <a:buClr>
                <a:srgbClr val="003865"/>
              </a:buClr>
              <a:buFont typeface="Arial" panose="020B0604020202020204" pitchFamily="34" charset="0"/>
              <a:buNone/>
            </a:pPr>
            <a:r>
              <a:rPr lang="en-US" sz="2600" b="1" i="1" dirty="0">
                <a:solidFill>
                  <a:srgbClr val="002060"/>
                </a:solidFill>
              </a:rPr>
              <a:t>eCRV Working Group (Dept. of Revenue)</a:t>
            </a:r>
          </a:p>
          <a:p>
            <a:pPr marL="0" indent="0">
              <a:spcBef>
                <a:spcPts val="0"/>
              </a:spcBef>
              <a:spcAft>
                <a:spcPts val="0"/>
              </a:spcAft>
              <a:buClr>
                <a:srgbClr val="003865"/>
              </a:buClr>
              <a:buFont typeface="Arial" panose="020B0604020202020204" pitchFamily="34" charset="0"/>
              <a:buNone/>
            </a:pPr>
            <a:endParaRPr lang="en-US" sz="2600" i="1" dirty="0">
              <a:solidFill>
                <a:srgbClr val="333399"/>
              </a:solidFill>
            </a:endParaRPr>
          </a:p>
        </p:txBody>
      </p:sp>
      <p:pic>
        <p:nvPicPr>
          <p:cNvPr id="4" name="Picture 3">
            <a:extLst>
              <a:ext uri="{FF2B5EF4-FFF2-40B4-BE49-F238E27FC236}">
                <a16:creationId xmlns:a16="http://schemas.microsoft.com/office/drawing/2014/main" xmlns="" id="{9F2B88EE-FE8D-4669-9DA8-AA5B73BA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spTree>
    <p:extLst>
      <p:ext uri="{BB962C8B-B14F-4D97-AF65-F5344CB8AC3E}">
        <p14:creationId xmlns:p14="http://schemas.microsoft.com/office/powerpoint/2010/main" val="2245542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729361"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“The Freeze”</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891286" y="2420882"/>
            <a:ext cx="6487049"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400" b="1" dirty="0">
                <a:solidFill>
                  <a:srgbClr val="0000FF"/>
                </a:solidFill>
              </a:rPr>
              <a:t>February 2017: </a:t>
            </a:r>
          </a:p>
          <a:p>
            <a:pPr marL="0" indent="0">
              <a:spcBef>
                <a:spcPts val="0"/>
              </a:spcBef>
              <a:spcAft>
                <a:spcPts val="0"/>
              </a:spcAft>
              <a:buClr>
                <a:srgbClr val="003865"/>
              </a:buClr>
              <a:buFont typeface="Arial" panose="020B0604020202020204" pitchFamily="34" charset="0"/>
              <a:buNone/>
            </a:pPr>
            <a:endParaRPr lang="en-US" sz="1900" b="1" dirty="0">
              <a:solidFill>
                <a:srgbClr val="003865"/>
              </a:solidFill>
            </a:endParaRPr>
          </a:p>
          <a:p>
            <a:pPr marL="0" indent="0">
              <a:spcBef>
                <a:spcPts val="0"/>
              </a:spcBef>
              <a:spcAft>
                <a:spcPts val="0"/>
              </a:spcAft>
              <a:buClr>
                <a:srgbClr val="003865"/>
              </a:buClr>
              <a:buFont typeface="Arial" panose="020B0604020202020204" pitchFamily="34" charset="0"/>
              <a:buNone/>
            </a:pPr>
            <a:r>
              <a:rPr lang="en-US" sz="1900" b="1" dirty="0">
                <a:solidFill>
                  <a:srgbClr val="002060"/>
                </a:solidFill>
              </a:rPr>
              <a:t>Parcels and Land Records Committee </a:t>
            </a:r>
            <a:r>
              <a:rPr lang="en-US" sz="1900" dirty="0">
                <a:solidFill>
                  <a:srgbClr val="002060"/>
                </a:solidFill>
              </a:rPr>
              <a:t>and</a:t>
            </a:r>
            <a:endParaRPr lang="en-US" sz="1900" b="1"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1900" b="1" dirty="0">
                <a:solidFill>
                  <a:srgbClr val="002060"/>
                </a:solidFill>
              </a:rPr>
              <a:t>Standards Committee </a:t>
            </a:r>
            <a:r>
              <a:rPr lang="en-US" sz="1900" dirty="0">
                <a:solidFill>
                  <a:srgbClr val="002060"/>
                </a:solidFill>
              </a:rPr>
              <a:t>review the stakeholder input</a:t>
            </a:r>
          </a:p>
          <a:p>
            <a:pPr marL="0" indent="0">
              <a:spcBef>
                <a:spcPts val="0"/>
              </a:spcBef>
              <a:spcAft>
                <a:spcPts val="0"/>
              </a:spcAft>
              <a:buClr>
                <a:srgbClr val="003865"/>
              </a:buClr>
              <a:buFont typeface="Arial" panose="020B0604020202020204" pitchFamily="34" charset="0"/>
              <a:buNone/>
            </a:pPr>
            <a:endParaRPr lang="en-US" sz="1900"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1900" b="1" dirty="0">
                <a:solidFill>
                  <a:srgbClr val="002060"/>
                </a:solidFill>
              </a:rPr>
              <a:t>Parcels and Land Records Committee </a:t>
            </a:r>
            <a:r>
              <a:rPr lang="en-US" sz="1900" dirty="0">
                <a:solidFill>
                  <a:srgbClr val="002060"/>
                </a:solidFill>
              </a:rPr>
              <a:t>‘freezes’ action on the</a:t>
            </a:r>
          </a:p>
          <a:p>
            <a:pPr marL="0" indent="0">
              <a:spcBef>
                <a:spcPts val="0"/>
              </a:spcBef>
              <a:spcAft>
                <a:spcPts val="0"/>
              </a:spcAft>
              <a:buClr>
                <a:srgbClr val="003865"/>
              </a:buClr>
              <a:buFont typeface="Arial" panose="020B0604020202020204" pitchFamily="34" charset="0"/>
              <a:buNone/>
            </a:pPr>
            <a:r>
              <a:rPr lang="en-US" sz="1900" b="1" i="1" dirty="0">
                <a:solidFill>
                  <a:srgbClr val="002060"/>
                </a:solidFill>
              </a:rPr>
              <a:t>Parcel Data Transfer Standard  </a:t>
            </a:r>
            <a:r>
              <a:rPr lang="en-US" sz="1900" dirty="0">
                <a:solidFill>
                  <a:srgbClr val="002060"/>
                </a:solidFill>
              </a:rPr>
              <a:t>until the completion of the</a:t>
            </a:r>
          </a:p>
          <a:p>
            <a:pPr marL="0" indent="0">
              <a:spcBef>
                <a:spcPts val="0"/>
              </a:spcBef>
              <a:spcAft>
                <a:spcPts val="0"/>
              </a:spcAft>
              <a:buClr>
                <a:srgbClr val="003865"/>
              </a:buClr>
              <a:buFont typeface="Arial" panose="020B0604020202020204" pitchFamily="34" charset="0"/>
              <a:buNone/>
            </a:pPr>
            <a:r>
              <a:rPr lang="en-US" sz="1900" dirty="0">
                <a:solidFill>
                  <a:srgbClr val="002060"/>
                </a:solidFill>
              </a:rPr>
              <a:t>Address Point Data Standard</a:t>
            </a:r>
          </a:p>
          <a:p>
            <a:pPr marL="0" indent="0">
              <a:spcBef>
                <a:spcPts val="0"/>
              </a:spcBef>
              <a:spcAft>
                <a:spcPts val="0"/>
              </a:spcAft>
              <a:buClr>
                <a:srgbClr val="003865"/>
              </a:buClr>
              <a:buFont typeface="Arial" panose="020B0604020202020204" pitchFamily="34" charset="0"/>
              <a:buNone/>
            </a:pPr>
            <a:endParaRPr lang="en-US" sz="1900" b="1"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1900" dirty="0">
                <a:solidFill>
                  <a:srgbClr val="002060"/>
                </a:solidFill>
              </a:rPr>
              <a:t>Informal input on </a:t>
            </a:r>
            <a:r>
              <a:rPr lang="en-US" sz="1900" b="1" dirty="0">
                <a:solidFill>
                  <a:srgbClr val="002060"/>
                </a:solidFill>
              </a:rPr>
              <a:t>Parcel Data Transfer Standard </a:t>
            </a:r>
            <a:r>
              <a:rPr lang="en-US" sz="1900" dirty="0">
                <a:solidFill>
                  <a:srgbClr val="002060"/>
                </a:solidFill>
              </a:rPr>
              <a:t>during 2017</a:t>
            </a:r>
            <a:endParaRPr lang="en-US" sz="1600" dirty="0">
              <a:solidFill>
                <a:srgbClr val="002060"/>
              </a:solidFill>
            </a:endParaRPr>
          </a:p>
          <a:p>
            <a:pPr marL="0" indent="0">
              <a:spcBef>
                <a:spcPts val="0"/>
              </a:spcBef>
              <a:spcAft>
                <a:spcPts val="0"/>
              </a:spcAft>
              <a:buClr>
                <a:srgbClr val="003865"/>
              </a:buClr>
              <a:buFont typeface="Arial" panose="020B0604020202020204" pitchFamily="34" charset="0"/>
              <a:buNone/>
            </a:pPr>
            <a:endParaRPr lang="en-US" sz="2000" b="1" dirty="0">
              <a:solidFill>
                <a:srgbClr val="002060"/>
              </a:solidFill>
            </a:endParaRPr>
          </a:p>
        </p:txBody>
      </p:sp>
      <p:pic>
        <p:nvPicPr>
          <p:cNvPr id="8" name="Picture 7">
            <a:extLst>
              <a:ext uri="{FF2B5EF4-FFF2-40B4-BE49-F238E27FC236}">
                <a16:creationId xmlns:a16="http://schemas.microsoft.com/office/drawing/2014/main" xmlns="" id="{6B7F591C-ED87-4286-835F-A7B3EC25F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9" y="1522767"/>
            <a:ext cx="1259420" cy="5071781"/>
          </a:xfrm>
          <a:prstGeom prst="rect">
            <a:avLst/>
          </a:prstGeom>
        </p:spPr>
      </p:pic>
    </p:spTree>
    <p:extLst>
      <p:ext uri="{BB962C8B-B14F-4D97-AF65-F5344CB8AC3E}">
        <p14:creationId xmlns:p14="http://schemas.microsoft.com/office/powerpoint/2010/main" val="1180368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914955" y="179223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Alignment with Address Point Data Standard</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914955" y="2420882"/>
            <a:ext cx="6487049"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400" b="1" dirty="0">
                <a:solidFill>
                  <a:srgbClr val="0000FF"/>
                </a:solidFill>
              </a:rPr>
              <a:t>December 2017: </a:t>
            </a:r>
          </a:p>
          <a:p>
            <a:pPr marL="0" indent="0">
              <a:spcBef>
                <a:spcPts val="0"/>
              </a:spcBef>
              <a:spcAft>
                <a:spcPts val="0"/>
              </a:spcAft>
              <a:buClr>
                <a:srgbClr val="003865"/>
              </a:buClr>
              <a:buFont typeface="Arial" panose="020B0604020202020204" pitchFamily="34" charset="0"/>
              <a:buNone/>
            </a:pPr>
            <a:endParaRPr lang="en-US" sz="1900" b="1" dirty="0">
              <a:solidFill>
                <a:srgbClr val="003865"/>
              </a:solidFill>
            </a:endParaRPr>
          </a:p>
          <a:p>
            <a:pPr marL="0" indent="0">
              <a:spcBef>
                <a:spcPts val="0"/>
              </a:spcBef>
              <a:spcAft>
                <a:spcPts val="0"/>
              </a:spcAft>
              <a:buClr>
                <a:srgbClr val="003865"/>
              </a:buClr>
              <a:buFont typeface="Arial" panose="020B0604020202020204" pitchFamily="34" charset="0"/>
              <a:buNone/>
            </a:pPr>
            <a:r>
              <a:rPr lang="en-US" sz="1900" b="1" dirty="0">
                <a:solidFill>
                  <a:srgbClr val="002060"/>
                </a:solidFill>
              </a:rPr>
              <a:t>Address Point Data Standard </a:t>
            </a:r>
            <a:r>
              <a:rPr lang="en-US" sz="1900" dirty="0">
                <a:solidFill>
                  <a:srgbClr val="002060"/>
                </a:solidFill>
              </a:rPr>
              <a:t>is adopted on 12/6/2017</a:t>
            </a:r>
          </a:p>
          <a:p>
            <a:pPr marL="0" indent="0">
              <a:spcBef>
                <a:spcPts val="0"/>
              </a:spcBef>
              <a:spcAft>
                <a:spcPts val="0"/>
              </a:spcAft>
              <a:buClr>
                <a:srgbClr val="003865"/>
              </a:buClr>
              <a:buFont typeface="Arial" panose="020B0604020202020204" pitchFamily="34" charset="0"/>
              <a:buNone/>
            </a:pPr>
            <a:endParaRPr lang="en-US" sz="1900"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1900" b="1" dirty="0">
                <a:solidFill>
                  <a:srgbClr val="002060"/>
                </a:solidFill>
              </a:rPr>
              <a:t>Parcel Data Transfer Standard </a:t>
            </a:r>
            <a:r>
              <a:rPr lang="en-US" sz="1900" dirty="0">
                <a:solidFill>
                  <a:srgbClr val="002060"/>
                </a:solidFill>
              </a:rPr>
              <a:t>is aligned with it;</a:t>
            </a:r>
          </a:p>
          <a:p>
            <a:pPr marL="0" indent="0">
              <a:spcBef>
                <a:spcPts val="0"/>
              </a:spcBef>
              <a:spcAft>
                <a:spcPts val="0"/>
              </a:spcAft>
              <a:buClr>
                <a:srgbClr val="003865"/>
              </a:buClr>
              <a:buFont typeface="Arial" panose="020B0604020202020204" pitchFamily="34" charset="0"/>
              <a:buNone/>
            </a:pPr>
            <a:r>
              <a:rPr lang="en-US" sz="1900" dirty="0">
                <a:solidFill>
                  <a:srgbClr val="002060"/>
                </a:solidFill>
              </a:rPr>
              <a:t>Further minor revisions and modifications</a:t>
            </a:r>
          </a:p>
          <a:p>
            <a:pPr marL="0" indent="0">
              <a:spcBef>
                <a:spcPts val="0"/>
              </a:spcBef>
              <a:spcAft>
                <a:spcPts val="0"/>
              </a:spcAft>
              <a:buClr>
                <a:srgbClr val="003865"/>
              </a:buClr>
              <a:buFont typeface="Arial" panose="020B0604020202020204" pitchFamily="34" charset="0"/>
              <a:buNone/>
            </a:pPr>
            <a:endParaRPr lang="en-US" sz="1900"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2400" b="1" dirty="0">
                <a:solidFill>
                  <a:srgbClr val="0000FF"/>
                </a:solidFill>
              </a:rPr>
              <a:t>January – February 2018:</a:t>
            </a:r>
          </a:p>
          <a:p>
            <a:pPr marL="0" indent="0">
              <a:spcBef>
                <a:spcPts val="0"/>
              </a:spcBef>
              <a:spcAft>
                <a:spcPts val="0"/>
              </a:spcAft>
              <a:buClr>
                <a:srgbClr val="003865"/>
              </a:buClr>
              <a:buFont typeface="Arial" panose="020B0604020202020204" pitchFamily="34" charset="0"/>
              <a:buNone/>
            </a:pPr>
            <a:endParaRPr lang="en-US" sz="1900"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1900" dirty="0">
                <a:solidFill>
                  <a:srgbClr val="002060"/>
                </a:solidFill>
              </a:rPr>
              <a:t>Version 3.2 of the </a:t>
            </a:r>
            <a:r>
              <a:rPr lang="en-US" sz="1900" b="1" dirty="0">
                <a:solidFill>
                  <a:srgbClr val="002060"/>
                </a:solidFill>
              </a:rPr>
              <a:t>Parcel Data Transfer Standard </a:t>
            </a:r>
            <a:r>
              <a:rPr lang="en-US" sz="1900" dirty="0">
                <a:solidFill>
                  <a:srgbClr val="002060"/>
                </a:solidFill>
              </a:rPr>
              <a:t>out for a</a:t>
            </a:r>
          </a:p>
          <a:p>
            <a:pPr marL="0" indent="0">
              <a:spcBef>
                <a:spcPts val="0"/>
              </a:spcBef>
              <a:spcAft>
                <a:spcPts val="0"/>
              </a:spcAft>
              <a:buClr>
                <a:srgbClr val="003865"/>
              </a:buClr>
              <a:buFont typeface="Arial" panose="020B0604020202020204" pitchFamily="34" charset="0"/>
              <a:buNone/>
            </a:pPr>
            <a:r>
              <a:rPr lang="en-US" sz="1900" dirty="0">
                <a:solidFill>
                  <a:srgbClr val="002060"/>
                </a:solidFill>
              </a:rPr>
              <a:t>30-day public review period</a:t>
            </a:r>
            <a:endParaRPr lang="en-US" sz="1600" dirty="0">
              <a:solidFill>
                <a:srgbClr val="002060"/>
              </a:solidFill>
            </a:endParaRPr>
          </a:p>
          <a:p>
            <a:pPr marL="0" indent="0">
              <a:spcBef>
                <a:spcPts val="0"/>
              </a:spcBef>
              <a:spcAft>
                <a:spcPts val="0"/>
              </a:spcAft>
              <a:buClr>
                <a:srgbClr val="003865"/>
              </a:buClr>
              <a:buFont typeface="Arial" panose="020B0604020202020204" pitchFamily="34" charset="0"/>
              <a:buNone/>
            </a:pPr>
            <a:endParaRPr lang="en-US" sz="2000" b="1" dirty="0">
              <a:solidFill>
                <a:srgbClr val="002060"/>
              </a:solidFill>
            </a:endParaRPr>
          </a:p>
        </p:txBody>
      </p:sp>
      <p:pic>
        <p:nvPicPr>
          <p:cNvPr id="7" name="Picture 6">
            <a:extLst>
              <a:ext uri="{FF2B5EF4-FFF2-40B4-BE49-F238E27FC236}">
                <a16:creationId xmlns:a16="http://schemas.microsoft.com/office/drawing/2014/main" xmlns="" id="{A5BA68E5-26EE-4B06-BEBE-41A598B14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50" y="1531910"/>
            <a:ext cx="1287111" cy="5062637"/>
          </a:xfrm>
          <a:prstGeom prst="rect">
            <a:avLst/>
          </a:prstGeom>
        </p:spPr>
      </p:pic>
    </p:spTree>
    <p:extLst>
      <p:ext uri="{BB962C8B-B14F-4D97-AF65-F5344CB8AC3E}">
        <p14:creationId xmlns:p14="http://schemas.microsoft.com/office/powerpoint/2010/main" val="3027420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1810180" y="2268483"/>
            <a:ext cx="6487049" cy="526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b="1" dirty="0">
                <a:solidFill>
                  <a:srgbClr val="006600"/>
                </a:solidFill>
              </a:rPr>
              <a:t>Final Public Review</a:t>
            </a:r>
          </a:p>
        </p:txBody>
      </p:sp>
      <p:sp>
        <p:nvSpPr>
          <p:cNvPr id="17" name="Text Placeholder 1">
            <a:extLst>
              <a:ext uri="{FF2B5EF4-FFF2-40B4-BE49-F238E27FC236}">
                <a16:creationId xmlns:a16="http://schemas.microsoft.com/office/drawing/2014/main" xmlns="" id="{ABF7AA47-34C4-40C9-971F-38D0AC0FE19E}"/>
              </a:ext>
            </a:extLst>
          </p:cNvPr>
          <p:cNvSpPr txBox="1">
            <a:spLocks/>
          </p:cNvSpPr>
          <p:nvPr/>
        </p:nvSpPr>
        <p:spPr>
          <a:xfrm>
            <a:off x="1895905" y="2897132"/>
            <a:ext cx="6905195" cy="388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400" b="1" dirty="0">
                <a:solidFill>
                  <a:srgbClr val="0000FF"/>
                </a:solidFill>
              </a:rPr>
              <a:t>February 2018:</a:t>
            </a:r>
          </a:p>
          <a:p>
            <a:pPr marL="0" indent="0">
              <a:spcBef>
                <a:spcPts val="0"/>
              </a:spcBef>
              <a:spcAft>
                <a:spcPts val="0"/>
              </a:spcAft>
              <a:buClr>
                <a:srgbClr val="003865"/>
              </a:buClr>
              <a:buFont typeface="Arial" panose="020B0604020202020204" pitchFamily="34" charset="0"/>
              <a:buNone/>
            </a:pPr>
            <a:r>
              <a:rPr lang="en-US" sz="2200" dirty="0">
                <a:solidFill>
                  <a:srgbClr val="002060"/>
                </a:solidFill>
              </a:rPr>
              <a:t>&gt;&gt; Public comments on v. 3.2 collected and published</a:t>
            </a:r>
          </a:p>
          <a:p>
            <a:pPr marL="0" indent="0">
              <a:spcBef>
                <a:spcPts val="0"/>
              </a:spcBef>
              <a:spcAft>
                <a:spcPts val="0"/>
              </a:spcAft>
              <a:buClr>
                <a:srgbClr val="003865"/>
              </a:buClr>
              <a:buFont typeface="Arial" panose="020B0604020202020204" pitchFamily="34" charset="0"/>
              <a:buNone/>
            </a:pPr>
            <a:endParaRPr lang="en-US" sz="1900"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2400" b="1" dirty="0">
                <a:solidFill>
                  <a:srgbClr val="0000FF"/>
                </a:solidFill>
              </a:rPr>
              <a:t>February 26, 2018:</a:t>
            </a:r>
            <a:endParaRPr lang="en-US" sz="1900" dirty="0">
              <a:solidFill>
                <a:srgbClr val="002060"/>
              </a:solidFill>
            </a:endParaRPr>
          </a:p>
          <a:p>
            <a:pPr marL="0" indent="0">
              <a:spcBef>
                <a:spcPts val="0"/>
              </a:spcBef>
              <a:spcAft>
                <a:spcPts val="0"/>
              </a:spcAft>
              <a:buClr>
                <a:srgbClr val="003865"/>
              </a:buClr>
              <a:buFont typeface="Arial" panose="020B0604020202020204" pitchFamily="34" charset="0"/>
              <a:buNone/>
            </a:pPr>
            <a:r>
              <a:rPr lang="en-US" sz="2200" dirty="0">
                <a:solidFill>
                  <a:srgbClr val="002060"/>
                </a:solidFill>
              </a:rPr>
              <a:t>&gt;&gt; Standards Committee reviews stakeholder input;</a:t>
            </a:r>
          </a:p>
          <a:p>
            <a:pPr marL="0" indent="0">
              <a:spcBef>
                <a:spcPts val="0"/>
              </a:spcBef>
              <a:spcAft>
                <a:spcPts val="0"/>
              </a:spcAft>
              <a:buClr>
                <a:srgbClr val="003865"/>
              </a:buClr>
              <a:buFont typeface="Arial" panose="020B0604020202020204" pitchFamily="34" charset="0"/>
              <a:buNone/>
            </a:pPr>
            <a:r>
              <a:rPr lang="en-US" sz="2200" dirty="0">
                <a:solidFill>
                  <a:srgbClr val="002060"/>
                </a:solidFill>
              </a:rPr>
              <a:t>&gt;&gt; Very minor refinements, corrections, alignments;</a:t>
            </a:r>
          </a:p>
          <a:p>
            <a:pPr marL="0" indent="0">
              <a:spcBef>
                <a:spcPts val="0"/>
              </a:spcBef>
              <a:spcAft>
                <a:spcPts val="0"/>
              </a:spcAft>
              <a:buClr>
                <a:srgbClr val="003865"/>
              </a:buClr>
              <a:buFont typeface="Arial" panose="020B0604020202020204" pitchFamily="34" charset="0"/>
              <a:buNone/>
            </a:pPr>
            <a:r>
              <a:rPr lang="en-US" sz="2200" dirty="0">
                <a:solidFill>
                  <a:srgbClr val="002060"/>
                </a:solidFill>
              </a:rPr>
              <a:t>&gt;&gt; Approved the </a:t>
            </a:r>
            <a:r>
              <a:rPr lang="en-US" sz="2200" b="1" dirty="0">
                <a:solidFill>
                  <a:srgbClr val="78BE21">
                    <a:lumMod val="75000"/>
                  </a:srgbClr>
                </a:solidFill>
              </a:rPr>
              <a:t>Parcel Data Transfer Standard;</a:t>
            </a:r>
          </a:p>
          <a:p>
            <a:pPr marL="0" indent="0">
              <a:spcBef>
                <a:spcPts val="0"/>
              </a:spcBef>
              <a:spcAft>
                <a:spcPts val="0"/>
              </a:spcAft>
              <a:buClr>
                <a:srgbClr val="003865"/>
              </a:buClr>
              <a:buFont typeface="Arial" panose="020B0604020202020204" pitchFamily="34" charset="0"/>
              <a:buNone/>
            </a:pPr>
            <a:r>
              <a:rPr lang="en-US" sz="2200" dirty="0">
                <a:solidFill>
                  <a:srgbClr val="002060"/>
                </a:solidFill>
              </a:rPr>
              <a:t>&gt;&gt; Recommends it to the GAC for adoption;</a:t>
            </a:r>
          </a:p>
        </p:txBody>
      </p:sp>
      <p:pic>
        <p:nvPicPr>
          <p:cNvPr id="8" name="Picture 7">
            <a:extLst>
              <a:ext uri="{FF2B5EF4-FFF2-40B4-BE49-F238E27FC236}">
                <a16:creationId xmlns:a16="http://schemas.microsoft.com/office/drawing/2014/main" xmlns="" id="{06981E5F-4790-4FD5-BC1C-81CD8C64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1" y="1531911"/>
            <a:ext cx="1287111" cy="5062637"/>
          </a:xfrm>
          <a:prstGeom prst="rect">
            <a:avLst/>
          </a:prstGeom>
        </p:spPr>
      </p:pic>
    </p:spTree>
    <p:extLst>
      <p:ext uri="{BB962C8B-B14F-4D97-AF65-F5344CB8AC3E}">
        <p14:creationId xmlns:p14="http://schemas.microsoft.com/office/powerpoint/2010/main" val="3508099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7" name="Rectangle 6">
            <a:extLst>
              <a:ext uri="{FF2B5EF4-FFF2-40B4-BE49-F238E27FC236}">
                <a16:creationId xmlns:a16="http://schemas.microsoft.com/office/drawing/2014/main" xmlns="" id="{5BEE8532-D7D9-43BA-BCEF-84F60648B26E}"/>
              </a:ext>
            </a:extLst>
          </p:cNvPr>
          <p:cNvSpPr/>
          <p:nvPr/>
        </p:nvSpPr>
        <p:spPr>
          <a:xfrm>
            <a:off x="8086725" y="1333500"/>
            <a:ext cx="4105275" cy="503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a:extLst>
              <a:ext uri="{FF2B5EF4-FFF2-40B4-BE49-F238E27FC236}">
                <a16:creationId xmlns:a16="http://schemas.microsoft.com/office/drawing/2014/main" xmlns="" id="{1D7FF4ED-8566-48F9-B4B3-F5EBD9CAF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4" y="1889281"/>
            <a:ext cx="11472177" cy="4968719"/>
          </a:xfrm>
          <a:prstGeom prst="rect">
            <a:avLst/>
          </a:prstGeom>
        </p:spPr>
      </p:pic>
      <p:sp>
        <p:nvSpPr>
          <p:cNvPr id="8" name="Text Placeholder 1">
            <a:extLst>
              <a:ext uri="{FF2B5EF4-FFF2-40B4-BE49-F238E27FC236}">
                <a16:creationId xmlns:a16="http://schemas.microsoft.com/office/drawing/2014/main" xmlns="" id="{B6BC12DE-CE51-41E6-876A-BAC000022B42}"/>
              </a:ext>
            </a:extLst>
          </p:cNvPr>
          <p:cNvSpPr txBox="1">
            <a:spLocks/>
          </p:cNvSpPr>
          <p:nvPr/>
        </p:nvSpPr>
        <p:spPr>
          <a:xfrm>
            <a:off x="270258" y="1408086"/>
            <a:ext cx="6487049" cy="4811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600" dirty="0">
                <a:solidFill>
                  <a:srgbClr val="006600"/>
                </a:solidFill>
              </a:rPr>
              <a:t>Proposed</a:t>
            </a:r>
            <a:r>
              <a:rPr lang="en-US" sz="2600" b="1" dirty="0">
                <a:solidFill>
                  <a:srgbClr val="006600"/>
                </a:solidFill>
              </a:rPr>
              <a:t> </a:t>
            </a:r>
            <a:r>
              <a:rPr lang="en-US" sz="2600" b="1" dirty="0">
                <a:solidFill>
                  <a:srgbClr val="002060"/>
                </a:solidFill>
              </a:rPr>
              <a:t>Parcel Data Transfer Standard</a:t>
            </a:r>
            <a:endParaRPr lang="en-US" sz="2600" i="1" dirty="0">
              <a:solidFill>
                <a:srgbClr val="333399"/>
              </a:solidFill>
            </a:endParaRPr>
          </a:p>
        </p:txBody>
      </p:sp>
    </p:spTree>
    <p:extLst>
      <p:ext uri="{BB962C8B-B14F-4D97-AF65-F5344CB8AC3E}">
        <p14:creationId xmlns:p14="http://schemas.microsoft.com/office/powerpoint/2010/main" val="659342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4</a:t>
            </a:r>
          </a:p>
        </p:txBody>
      </p:sp>
      <p:sp>
        <p:nvSpPr>
          <p:cNvPr id="6" name="Text Placeholder 1"/>
          <p:cNvSpPr txBox="1">
            <a:spLocks/>
          </p:cNvSpPr>
          <p:nvPr/>
        </p:nvSpPr>
        <p:spPr>
          <a:xfrm>
            <a:off x="562428" y="2571083"/>
            <a:ext cx="7945877" cy="26200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
                <a:srgbClr val="003865"/>
              </a:buClr>
              <a:buFont typeface="Arial" panose="020B0604020202020204" pitchFamily="34" charset="0"/>
              <a:buNone/>
            </a:pPr>
            <a:r>
              <a:rPr lang="en-US" sz="2800" i="1" dirty="0">
                <a:solidFill>
                  <a:srgbClr val="000000">
                    <a:lumMod val="50000"/>
                    <a:lumOff val="50000"/>
                  </a:srgbClr>
                </a:solidFill>
              </a:rPr>
              <a:t>Request from the </a:t>
            </a:r>
            <a:r>
              <a:rPr lang="en-US" sz="2800" b="1" dirty="0">
                <a:solidFill>
                  <a:srgbClr val="002060"/>
                </a:solidFill>
              </a:rPr>
              <a:t>Standards Committee </a:t>
            </a:r>
            <a:r>
              <a:rPr lang="en-US" sz="2800" i="1" dirty="0">
                <a:solidFill>
                  <a:srgbClr val="000000">
                    <a:lumMod val="50000"/>
                    <a:lumOff val="50000"/>
                  </a:srgbClr>
                </a:solidFill>
              </a:rPr>
              <a:t>and</a:t>
            </a:r>
          </a:p>
          <a:p>
            <a:pPr marL="0" indent="0">
              <a:spcBef>
                <a:spcPts val="0"/>
              </a:spcBef>
              <a:spcAft>
                <a:spcPts val="0"/>
              </a:spcAft>
              <a:buClr>
                <a:srgbClr val="003865"/>
              </a:buClr>
              <a:buFont typeface="Arial" panose="020B0604020202020204" pitchFamily="34" charset="0"/>
              <a:buNone/>
            </a:pPr>
            <a:r>
              <a:rPr lang="en-US" sz="2800" b="1" dirty="0">
                <a:solidFill>
                  <a:srgbClr val="002060"/>
                </a:solidFill>
              </a:rPr>
              <a:t>Parcels and Land Records Committee </a:t>
            </a:r>
            <a:r>
              <a:rPr lang="en-US" sz="2800" i="1" dirty="0">
                <a:solidFill>
                  <a:srgbClr val="000000">
                    <a:lumMod val="50000"/>
                    <a:lumOff val="50000"/>
                  </a:srgbClr>
                </a:solidFill>
              </a:rPr>
              <a:t>to the</a:t>
            </a:r>
          </a:p>
          <a:p>
            <a:pPr marL="0" indent="0">
              <a:spcBef>
                <a:spcPts val="0"/>
              </a:spcBef>
              <a:spcAft>
                <a:spcPts val="0"/>
              </a:spcAft>
              <a:buClr>
                <a:srgbClr val="003865"/>
              </a:buClr>
              <a:buFont typeface="Arial" panose="020B0604020202020204" pitchFamily="34" charset="0"/>
              <a:buNone/>
            </a:pPr>
            <a:r>
              <a:rPr lang="en-US" sz="4000" b="1" dirty="0">
                <a:solidFill>
                  <a:srgbClr val="78BE21">
                    <a:lumMod val="75000"/>
                  </a:srgbClr>
                </a:solidFill>
              </a:rPr>
              <a:t>Geospatial Advisory Council</a:t>
            </a:r>
          </a:p>
          <a:p>
            <a:pPr marL="0" indent="0">
              <a:spcBef>
                <a:spcPts val="0"/>
              </a:spcBef>
              <a:spcAft>
                <a:spcPts val="0"/>
              </a:spcAft>
              <a:buClr>
                <a:srgbClr val="003865"/>
              </a:buClr>
              <a:buFont typeface="Arial" panose="020B0604020202020204" pitchFamily="34" charset="0"/>
              <a:buNone/>
            </a:pPr>
            <a:r>
              <a:rPr lang="en-US" sz="2800" i="1" dirty="0">
                <a:solidFill>
                  <a:srgbClr val="000000">
                    <a:lumMod val="50000"/>
                    <a:lumOff val="50000"/>
                  </a:srgbClr>
                </a:solidFill>
              </a:rPr>
              <a:t>to approve the proposed</a:t>
            </a:r>
          </a:p>
          <a:p>
            <a:pPr marL="0" indent="0">
              <a:spcBef>
                <a:spcPts val="0"/>
              </a:spcBef>
              <a:spcAft>
                <a:spcPts val="0"/>
              </a:spcAft>
              <a:buClr>
                <a:srgbClr val="003865"/>
              </a:buClr>
              <a:buFont typeface="Arial" panose="020B0604020202020204" pitchFamily="34" charset="0"/>
              <a:buNone/>
            </a:pPr>
            <a:r>
              <a:rPr lang="en-US" sz="4000" b="1" dirty="0">
                <a:solidFill>
                  <a:srgbClr val="006600"/>
                </a:solidFill>
              </a:rPr>
              <a:t>Parcel Data Transfer Standard</a:t>
            </a:r>
          </a:p>
        </p:txBody>
      </p:sp>
    </p:spTree>
    <p:extLst>
      <p:ext uri="{BB962C8B-B14F-4D97-AF65-F5344CB8AC3E}">
        <p14:creationId xmlns:p14="http://schemas.microsoft.com/office/powerpoint/2010/main" val="1487042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5</a:t>
            </a:r>
          </a:p>
        </p:txBody>
      </p:sp>
      <p:sp>
        <p:nvSpPr>
          <p:cNvPr id="2" name="Text Placeholder 1"/>
          <p:cNvSpPr>
            <a:spLocks noGrp="1"/>
          </p:cNvSpPr>
          <p:nvPr>
            <p:ph idx="1"/>
          </p:nvPr>
        </p:nvSpPr>
        <p:spPr/>
        <p:txBody>
          <a:bodyPr>
            <a:normAutofit/>
          </a:bodyPr>
          <a:lstStyle/>
          <a:p>
            <a:pPr marL="0" indent="0">
              <a:buNone/>
            </a:pPr>
            <a:r>
              <a:rPr lang="en-US" b="1" dirty="0" smtClean="0"/>
              <a:t>Policy and procedure for archiving geospatial data</a:t>
            </a:r>
            <a:endParaRPr lang="en-US" b="1" dirty="0"/>
          </a:p>
          <a:p>
            <a:pPr marL="0" indent="0">
              <a:buNone/>
            </a:pPr>
            <a:r>
              <a:rPr lang="en-US" dirty="0" smtClean="0"/>
              <a:t>Ryan Mattke</a:t>
            </a:r>
            <a:endParaRPr lang="en-US" dirty="0"/>
          </a:p>
        </p:txBody>
      </p:sp>
    </p:spTree>
    <p:extLst>
      <p:ext uri="{BB962C8B-B14F-4D97-AF65-F5344CB8AC3E}">
        <p14:creationId xmlns:p14="http://schemas.microsoft.com/office/powerpoint/2010/main" val="337292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1338867" y="2335685"/>
            <a:ext cx="9515600" cy="1363200"/>
          </a:xfrm>
          <a:prstGeom prst="rect">
            <a:avLst/>
          </a:prstGeom>
        </p:spPr>
        <p:txBody>
          <a:bodyPr spcFirstLastPara="1" wrap="square" lIns="121900" tIns="121900" rIns="121900" bIns="121900" anchor="b" anchorCtr="0">
            <a:noAutofit/>
          </a:bodyPr>
          <a:lstStyle/>
          <a:p>
            <a:r>
              <a:rPr lang="en" sz="6400" dirty="0"/>
              <a:t>Archiving Minnesota Geospatial Data</a:t>
            </a:r>
            <a:endParaRPr sz="6400" dirty="0"/>
          </a:p>
        </p:txBody>
      </p:sp>
      <p:sp>
        <p:nvSpPr>
          <p:cNvPr id="152" name="Shape 152"/>
          <p:cNvSpPr txBox="1">
            <a:spLocks noGrp="1"/>
          </p:cNvSpPr>
          <p:nvPr>
            <p:ph type="subTitle" idx="1"/>
          </p:nvPr>
        </p:nvSpPr>
        <p:spPr>
          <a:xfrm>
            <a:off x="2849633" y="3800052"/>
            <a:ext cx="6494000" cy="1056800"/>
          </a:xfrm>
          <a:prstGeom prst="rect">
            <a:avLst/>
          </a:prstGeom>
        </p:spPr>
        <p:txBody>
          <a:bodyPr spcFirstLastPara="1" wrap="square" lIns="121900" tIns="121900" rIns="121900" bIns="121900" anchor="t" anchorCtr="0">
            <a:noAutofit/>
          </a:bodyPr>
          <a:lstStyle/>
          <a:p>
            <a:pPr marL="0" indent="0"/>
            <a:r>
              <a:rPr lang="en"/>
              <a:t>Ryan Mattke</a:t>
            </a:r>
            <a:endParaRPr/>
          </a:p>
          <a:p>
            <a:pPr marL="0" indent="0"/>
            <a:r>
              <a:rPr lang="en"/>
              <a:t>John R. Borchert Map Library</a:t>
            </a:r>
            <a:endParaRPr/>
          </a:p>
        </p:txBody>
      </p:sp>
    </p:spTree>
    <p:extLst>
      <p:ext uri="{BB962C8B-B14F-4D97-AF65-F5344CB8AC3E}">
        <p14:creationId xmlns:p14="http://schemas.microsoft.com/office/powerpoint/2010/main" val="3972203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Definitions</a:t>
            </a:r>
            <a:endParaRPr/>
          </a:p>
        </p:txBody>
      </p:sp>
      <p:pic>
        <p:nvPicPr>
          <p:cNvPr id="158" name="Shape 158"/>
          <p:cNvPicPr preferRelativeResize="0"/>
          <p:nvPr/>
        </p:nvPicPr>
        <p:blipFill>
          <a:blip r:embed="rId3">
            <a:alphaModFix/>
          </a:blip>
          <a:stretch>
            <a:fillRect/>
          </a:stretch>
        </p:blipFill>
        <p:spPr>
          <a:xfrm>
            <a:off x="756867" y="1739767"/>
            <a:ext cx="6046051" cy="1521900"/>
          </a:xfrm>
          <a:prstGeom prst="rect">
            <a:avLst/>
          </a:prstGeom>
          <a:noFill/>
          <a:ln>
            <a:noFill/>
          </a:ln>
        </p:spPr>
      </p:pic>
      <p:pic>
        <p:nvPicPr>
          <p:cNvPr id="159" name="Shape 159"/>
          <p:cNvPicPr preferRelativeResize="0"/>
          <p:nvPr/>
        </p:nvPicPr>
        <p:blipFill>
          <a:blip r:embed="rId4">
            <a:alphaModFix/>
          </a:blip>
          <a:stretch>
            <a:fillRect/>
          </a:stretch>
        </p:blipFill>
        <p:spPr>
          <a:xfrm>
            <a:off x="3046767" y="3406001"/>
            <a:ext cx="8585200" cy="1663700"/>
          </a:xfrm>
          <a:prstGeom prst="rect">
            <a:avLst/>
          </a:prstGeom>
          <a:noFill/>
          <a:ln>
            <a:noFill/>
          </a:ln>
        </p:spPr>
      </p:pic>
      <p:pic>
        <p:nvPicPr>
          <p:cNvPr id="160" name="Shape 160"/>
          <p:cNvPicPr preferRelativeResize="0"/>
          <p:nvPr/>
        </p:nvPicPr>
        <p:blipFill>
          <a:blip r:embed="rId5">
            <a:alphaModFix/>
          </a:blip>
          <a:stretch>
            <a:fillRect/>
          </a:stretch>
        </p:blipFill>
        <p:spPr>
          <a:xfrm>
            <a:off x="589201" y="5491667"/>
            <a:ext cx="8648700" cy="1016000"/>
          </a:xfrm>
          <a:prstGeom prst="rect">
            <a:avLst/>
          </a:prstGeom>
          <a:noFill/>
          <a:ln>
            <a:noFill/>
          </a:ln>
        </p:spPr>
      </p:pic>
    </p:spTree>
    <p:extLst>
      <p:ext uri="{BB962C8B-B14F-4D97-AF65-F5344CB8AC3E}">
        <p14:creationId xmlns:p14="http://schemas.microsoft.com/office/powerpoint/2010/main" val="2180771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2</a:t>
            </a:r>
          </a:p>
        </p:txBody>
      </p:sp>
      <p:sp>
        <p:nvSpPr>
          <p:cNvPr id="2" name="Text Placeholder 1"/>
          <p:cNvSpPr>
            <a:spLocks noGrp="1"/>
          </p:cNvSpPr>
          <p:nvPr>
            <p:ph idx="1"/>
          </p:nvPr>
        </p:nvSpPr>
        <p:spPr/>
        <p:txBody>
          <a:bodyPr>
            <a:normAutofit/>
          </a:bodyPr>
          <a:lstStyle/>
          <a:p>
            <a:r>
              <a:rPr lang="en-US" b="1" dirty="0" smtClean="0"/>
              <a:t>Review and approve Standards Committee revised charter</a:t>
            </a:r>
            <a:endParaRPr lang="en-US" b="1" dirty="0"/>
          </a:p>
        </p:txBody>
      </p:sp>
    </p:spTree>
    <p:extLst>
      <p:ext uri="{BB962C8B-B14F-4D97-AF65-F5344CB8AC3E}">
        <p14:creationId xmlns:p14="http://schemas.microsoft.com/office/powerpoint/2010/main" val="2487256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1600201" y="681567"/>
            <a:ext cx="8991601" cy="5494867"/>
          </a:xfrm>
          <a:prstGeom prst="rect">
            <a:avLst/>
          </a:prstGeom>
          <a:noFill/>
          <a:ln>
            <a:noFill/>
          </a:ln>
        </p:spPr>
      </p:pic>
    </p:spTree>
    <p:extLst>
      <p:ext uri="{BB962C8B-B14F-4D97-AF65-F5344CB8AC3E}">
        <p14:creationId xmlns:p14="http://schemas.microsoft.com/office/powerpoint/2010/main" val="3012094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2132334" y="963604"/>
            <a:ext cx="7927300" cy="4930776"/>
          </a:xfrm>
          <a:prstGeom prst="rect">
            <a:avLst/>
          </a:prstGeom>
          <a:noFill/>
          <a:ln>
            <a:noFill/>
          </a:ln>
        </p:spPr>
      </p:pic>
    </p:spTree>
    <p:extLst>
      <p:ext uri="{BB962C8B-B14F-4D97-AF65-F5344CB8AC3E}">
        <p14:creationId xmlns:p14="http://schemas.microsoft.com/office/powerpoint/2010/main" val="1049247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Historical (“Old”) Data</a:t>
            </a:r>
            <a:endParaRPr/>
          </a:p>
        </p:txBody>
      </p:sp>
      <p:sp>
        <p:nvSpPr>
          <p:cNvPr id="176" name="Shape 176"/>
          <p:cNvSpPr txBox="1">
            <a:spLocks noGrp="1"/>
          </p:cNvSpPr>
          <p:nvPr>
            <p:ph type="body" idx="1"/>
          </p:nvPr>
        </p:nvSpPr>
        <p:spPr>
          <a:xfrm>
            <a:off x="415600" y="1688233"/>
            <a:ext cx="5333200" cy="4403600"/>
          </a:xfrm>
          <a:prstGeom prst="rect">
            <a:avLst/>
          </a:prstGeom>
        </p:spPr>
        <p:txBody>
          <a:bodyPr spcFirstLastPara="1" wrap="square" lIns="121900" tIns="121900" rIns="121900" bIns="121900" anchor="t" anchorCtr="0">
            <a:noAutofit/>
          </a:bodyPr>
          <a:lstStyle/>
          <a:p>
            <a:r>
              <a:rPr lang="en"/>
              <a:t>Parcels </a:t>
            </a:r>
            <a:endParaRPr/>
          </a:p>
          <a:p>
            <a:r>
              <a:rPr lang="en"/>
              <a:t>Survey Info </a:t>
            </a:r>
            <a:endParaRPr/>
          </a:p>
          <a:p>
            <a:r>
              <a:rPr lang="en"/>
              <a:t>Aerial Imagery</a:t>
            </a:r>
            <a:endParaRPr/>
          </a:p>
          <a:p>
            <a:r>
              <a:rPr lang="en"/>
              <a:t>Utilities</a:t>
            </a:r>
            <a:endParaRPr/>
          </a:p>
          <a:p>
            <a:r>
              <a:rPr lang="en"/>
              <a:t>Permits (right-of-way, ordinance, utility, etc.)</a:t>
            </a:r>
            <a:endParaRPr/>
          </a:p>
          <a:p>
            <a:r>
              <a:rPr lang="en"/>
              <a:t>Construction Plans</a:t>
            </a:r>
            <a:endParaRPr/>
          </a:p>
        </p:txBody>
      </p:sp>
      <p:sp>
        <p:nvSpPr>
          <p:cNvPr id="177" name="Shape 177"/>
          <p:cNvSpPr txBox="1">
            <a:spLocks noGrp="1"/>
          </p:cNvSpPr>
          <p:nvPr>
            <p:ph type="body" idx="2"/>
          </p:nvPr>
        </p:nvSpPr>
        <p:spPr>
          <a:xfrm>
            <a:off x="6443200" y="1688233"/>
            <a:ext cx="5333200" cy="4403600"/>
          </a:xfrm>
          <a:prstGeom prst="rect">
            <a:avLst/>
          </a:prstGeom>
        </p:spPr>
        <p:txBody>
          <a:bodyPr spcFirstLastPara="1" wrap="square" lIns="121900" tIns="121900" rIns="121900" bIns="121900" anchor="t" anchorCtr="0">
            <a:noAutofit/>
          </a:bodyPr>
          <a:lstStyle/>
          <a:p>
            <a:r>
              <a:rPr lang="en"/>
              <a:t>Easements, Openings, Vacations</a:t>
            </a:r>
            <a:endParaRPr/>
          </a:p>
          <a:p>
            <a:r>
              <a:rPr lang="en"/>
              <a:t>Maps (street, parks, natural resources, transit, etc.)</a:t>
            </a:r>
            <a:endParaRPr/>
          </a:p>
          <a:p>
            <a:r>
              <a:rPr lang="en"/>
              <a:t>Field Books and/or notes</a:t>
            </a:r>
            <a:endParaRPr/>
          </a:p>
        </p:txBody>
      </p:sp>
    </p:spTree>
    <p:extLst>
      <p:ext uri="{BB962C8B-B14F-4D97-AF65-F5344CB8AC3E}">
        <p14:creationId xmlns:p14="http://schemas.microsoft.com/office/powerpoint/2010/main" val="119454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Why archive? Why now?</a:t>
            </a:r>
            <a:endParaRPr/>
          </a:p>
        </p:txBody>
      </p:sp>
      <p:sp>
        <p:nvSpPr>
          <p:cNvPr id="183" name="Shape 183"/>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r>
              <a:rPr lang="en"/>
              <a:t>Historical versions are useful to:</a:t>
            </a:r>
            <a:endParaRPr/>
          </a:p>
          <a:p>
            <a:pPr lvl="1">
              <a:spcBef>
                <a:spcPts val="0"/>
              </a:spcBef>
            </a:pPr>
            <a:r>
              <a:rPr lang="en"/>
              <a:t>Researchers, Planners, Historians, Genealogists, Surveyors, curious residents</a:t>
            </a:r>
            <a:endParaRPr/>
          </a:p>
          <a:p>
            <a:pPr marL="0" indent="0">
              <a:lnSpc>
                <a:spcPct val="100000"/>
              </a:lnSpc>
              <a:spcBef>
                <a:spcPts val="2133"/>
              </a:spcBef>
              <a:buNone/>
            </a:pPr>
            <a:endParaRPr sz="800"/>
          </a:p>
          <a:p>
            <a:pPr>
              <a:spcBef>
                <a:spcPts val="2133"/>
              </a:spcBef>
            </a:pPr>
            <a:r>
              <a:rPr lang="en"/>
              <a:t>Open Data Initiatives</a:t>
            </a:r>
            <a:endParaRPr/>
          </a:p>
          <a:p>
            <a:pPr marL="0" indent="0">
              <a:lnSpc>
                <a:spcPct val="100000"/>
              </a:lnSpc>
              <a:spcBef>
                <a:spcPts val="2133"/>
              </a:spcBef>
              <a:buNone/>
            </a:pPr>
            <a:endParaRPr sz="800"/>
          </a:p>
          <a:p>
            <a:pPr>
              <a:spcBef>
                <a:spcPts val="2133"/>
              </a:spcBef>
            </a:pPr>
            <a:r>
              <a:rPr lang="en"/>
              <a:t>Data Rescue Initiatives </a:t>
            </a:r>
            <a:endParaRPr/>
          </a:p>
          <a:p>
            <a:pPr lvl="1">
              <a:spcBef>
                <a:spcPts val="0"/>
              </a:spcBef>
            </a:pPr>
            <a:r>
              <a:rPr lang="en"/>
              <a:t>Preserving at-risk data</a:t>
            </a:r>
            <a:endParaRPr/>
          </a:p>
        </p:txBody>
      </p:sp>
    </p:spTree>
    <p:extLst>
      <p:ext uri="{BB962C8B-B14F-4D97-AF65-F5344CB8AC3E}">
        <p14:creationId xmlns:p14="http://schemas.microsoft.com/office/powerpoint/2010/main" val="3190893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Why archive? Why now?</a:t>
            </a:r>
            <a:endParaRPr/>
          </a:p>
        </p:txBody>
      </p:sp>
      <p:sp>
        <p:nvSpPr>
          <p:cNvPr id="189" name="Shape 189"/>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r>
              <a:rPr lang="en"/>
              <a:t>Reaching a Tipping Point</a:t>
            </a:r>
            <a:endParaRPr/>
          </a:p>
          <a:p>
            <a:pPr lvl="1">
              <a:spcBef>
                <a:spcPts val="0"/>
              </a:spcBef>
            </a:pPr>
            <a:r>
              <a:rPr lang="en"/>
              <a:t>Many areas have been born-digital (as GIS data, rather than paper maps) for 10-12 years</a:t>
            </a:r>
            <a:endParaRPr/>
          </a:p>
          <a:p>
            <a:pPr marL="0" indent="0">
              <a:lnSpc>
                <a:spcPct val="100000"/>
              </a:lnSpc>
              <a:spcBef>
                <a:spcPts val="2133"/>
              </a:spcBef>
              <a:buNone/>
            </a:pPr>
            <a:endParaRPr sz="800"/>
          </a:p>
          <a:p>
            <a:pPr>
              <a:spcBef>
                <a:spcPts val="2133"/>
              </a:spcBef>
            </a:pPr>
            <a:r>
              <a:rPr lang="en"/>
              <a:t>Big Ten Geospatial Data Project</a:t>
            </a:r>
            <a:endParaRPr/>
          </a:p>
          <a:p>
            <a:pPr lvl="1">
              <a:spcBef>
                <a:spcPts val="0"/>
              </a:spcBef>
            </a:pPr>
            <a:r>
              <a:rPr lang="en"/>
              <a:t>Collaboration between 12 institutions in nine states</a:t>
            </a:r>
            <a:endParaRPr/>
          </a:p>
          <a:p>
            <a:pPr lvl="1">
              <a:spcBef>
                <a:spcPts val="0"/>
              </a:spcBef>
            </a:pPr>
            <a:r>
              <a:rPr lang="en"/>
              <a:t>We can use this as a model of distributed work</a:t>
            </a:r>
            <a:endParaRPr/>
          </a:p>
          <a:p>
            <a:pPr marL="0" indent="0">
              <a:spcBef>
                <a:spcPts val="2133"/>
              </a:spcBef>
              <a:spcAft>
                <a:spcPts val="2133"/>
              </a:spcAft>
              <a:buNone/>
            </a:pPr>
            <a:endParaRPr/>
          </a:p>
        </p:txBody>
      </p:sp>
    </p:spTree>
    <p:extLst>
      <p:ext uri="{BB962C8B-B14F-4D97-AF65-F5344CB8AC3E}">
        <p14:creationId xmlns:p14="http://schemas.microsoft.com/office/powerpoint/2010/main" val="1173259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Why archive? Why now?</a:t>
            </a:r>
            <a:endParaRPr/>
          </a:p>
        </p:txBody>
      </p:sp>
      <p:sp>
        <p:nvSpPr>
          <p:cNvPr id="195" name="Shape 195"/>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r>
              <a:rPr lang="en"/>
              <a:t>Minnesota Digital Library </a:t>
            </a:r>
            <a:endParaRPr/>
          </a:p>
          <a:p>
            <a:pPr lvl="1">
              <a:spcBef>
                <a:spcPts val="0"/>
              </a:spcBef>
            </a:pPr>
            <a:r>
              <a:rPr lang="en"/>
              <a:t>Aggregates, and facilitates access to, digital objects from 187 participating historical societies, special archives, libraries and other organizations.</a:t>
            </a:r>
            <a:endParaRPr/>
          </a:p>
          <a:p>
            <a:pPr marL="0" indent="0">
              <a:lnSpc>
                <a:spcPct val="100000"/>
              </a:lnSpc>
              <a:spcBef>
                <a:spcPts val="2133"/>
              </a:spcBef>
              <a:buNone/>
            </a:pPr>
            <a:endParaRPr/>
          </a:p>
          <a:p>
            <a:pPr>
              <a:spcBef>
                <a:spcPts val="2133"/>
              </a:spcBef>
            </a:pPr>
            <a:r>
              <a:rPr lang="en"/>
              <a:t>Once objects are in one place, archiving and preservation is that much easier</a:t>
            </a:r>
            <a:endParaRPr/>
          </a:p>
        </p:txBody>
      </p:sp>
    </p:spTree>
    <p:extLst>
      <p:ext uri="{BB962C8B-B14F-4D97-AF65-F5344CB8AC3E}">
        <p14:creationId xmlns:p14="http://schemas.microsoft.com/office/powerpoint/2010/main" val="1577307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University of Minnesota Libraries</a:t>
            </a:r>
            <a:endParaRPr/>
          </a:p>
        </p:txBody>
      </p:sp>
      <p:sp>
        <p:nvSpPr>
          <p:cNvPr id="201" name="Shape 201"/>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r>
              <a:rPr lang="en"/>
              <a:t>UMN University Libraries</a:t>
            </a:r>
            <a:endParaRPr/>
          </a:p>
          <a:p>
            <a:pPr lvl="1">
              <a:spcBef>
                <a:spcPts val="0"/>
              </a:spcBef>
            </a:pPr>
            <a:r>
              <a:rPr lang="en"/>
              <a:t>Library Administration is receptive to the idea of archiving this data</a:t>
            </a:r>
            <a:endParaRPr/>
          </a:p>
          <a:p>
            <a:pPr marL="0" indent="0">
              <a:spcBef>
                <a:spcPts val="2133"/>
              </a:spcBef>
              <a:buNone/>
            </a:pPr>
            <a:endParaRPr/>
          </a:p>
          <a:p>
            <a:pPr>
              <a:spcBef>
                <a:spcPts val="2133"/>
              </a:spcBef>
            </a:pPr>
            <a:r>
              <a:rPr lang="en"/>
              <a:t>Map Library is already de facto archive for aerial photographs and many state-produced paper maps</a:t>
            </a:r>
            <a:endParaRPr/>
          </a:p>
          <a:p>
            <a:pPr marL="0" indent="0">
              <a:spcBef>
                <a:spcPts val="2133"/>
              </a:spcBef>
              <a:spcAft>
                <a:spcPts val="2133"/>
              </a:spcAft>
              <a:buNone/>
            </a:pPr>
            <a:endParaRPr/>
          </a:p>
        </p:txBody>
      </p:sp>
    </p:spTree>
    <p:extLst>
      <p:ext uri="{BB962C8B-B14F-4D97-AF65-F5344CB8AC3E}">
        <p14:creationId xmlns:p14="http://schemas.microsoft.com/office/powerpoint/2010/main" val="1730523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University of Minnesota Libraries</a:t>
            </a:r>
            <a:endParaRPr/>
          </a:p>
        </p:txBody>
      </p:sp>
      <p:sp>
        <p:nvSpPr>
          <p:cNvPr id="207" name="Shape 207"/>
          <p:cNvSpPr txBox="1">
            <a:spLocks noGrp="1"/>
          </p:cNvSpPr>
          <p:nvPr>
            <p:ph type="body" idx="1"/>
          </p:nvPr>
        </p:nvSpPr>
        <p:spPr>
          <a:xfrm>
            <a:off x="415600" y="1688433"/>
            <a:ext cx="11360800" cy="4795200"/>
          </a:xfrm>
          <a:prstGeom prst="rect">
            <a:avLst/>
          </a:prstGeom>
        </p:spPr>
        <p:txBody>
          <a:bodyPr spcFirstLastPara="1" wrap="square" lIns="121900" tIns="121900" rIns="121900" bIns="121900" anchor="t" anchorCtr="0">
            <a:noAutofit/>
          </a:bodyPr>
          <a:lstStyle/>
          <a:p>
            <a:r>
              <a:rPr lang="en"/>
              <a:t>Data Management &amp; Curation Expertise</a:t>
            </a:r>
            <a:endParaRPr/>
          </a:p>
          <a:p>
            <a:pPr lvl="1">
              <a:spcBef>
                <a:spcPts val="0"/>
              </a:spcBef>
            </a:pPr>
            <a:r>
              <a:rPr lang="en"/>
              <a:t>Documented curation procedures for different type of data (including geospatial)</a:t>
            </a:r>
            <a:endParaRPr/>
          </a:p>
          <a:p>
            <a:pPr lvl="1">
              <a:spcBef>
                <a:spcPts val="0"/>
              </a:spcBef>
            </a:pPr>
            <a:r>
              <a:rPr lang="en" u="sng">
                <a:solidFill>
                  <a:schemeClr val="hlink"/>
                </a:solidFill>
                <a:hlinkClick r:id="rId3"/>
              </a:rPr>
              <a:t>https://www.lib.umn.edu/datamanagement/archiving</a:t>
            </a:r>
            <a:endParaRPr/>
          </a:p>
          <a:p>
            <a:pPr marL="0" indent="0">
              <a:spcBef>
                <a:spcPts val="2133"/>
              </a:spcBef>
              <a:buNone/>
            </a:pPr>
            <a:endParaRPr/>
          </a:p>
          <a:p>
            <a:pPr>
              <a:spcBef>
                <a:spcPts val="2133"/>
              </a:spcBef>
            </a:pPr>
            <a:r>
              <a:rPr lang="en"/>
              <a:t>Data Repository for the University of Minnesota</a:t>
            </a:r>
            <a:endParaRPr/>
          </a:p>
          <a:p>
            <a:pPr lvl="1">
              <a:spcBef>
                <a:spcPts val="0"/>
              </a:spcBef>
            </a:pPr>
            <a:r>
              <a:rPr lang="en"/>
              <a:t>Repository that enables access, discovery, reuse, citation, and fulfills grant requirements</a:t>
            </a:r>
            <a:endParaRPr/>
          </a:p>
          <a:p>
            <a:pPr lvl="1">
              <a:spcBef>
                <a:spcPts val="0"/>
              </a:spcBef>
            </a:pPr>
            <a:r>
              <a:rPr lang="en" u="sng">
                <a:solidFill>
                  <a:schemeClr val="hlink"/>
                </a:solidFill>
                <a:hlinkClick r:id="rId4"/>
              </a:rPr>
              <a:t>https://conservancy.umn.edu/handle/11299/166578</a:t>
            </a:r>
            <a:endParaRPr/>
          </a:p>
        </p:txBody>
      </p:sp>
    </p:spTree>
    <p:extLst>
      <p:ext uri="{BB962C8B-B14F-4D97-AF65-F5344CB8AC3E}">
        <p14:creationId xmlns:p14="http://schemas.microsoft.com/office/powerpoint/2010/main" val="3918207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Minnesota State Archivist</a:t>
            </a:r>
            <a:endParaRPr/>
          </a:p>
        </p:txBody>
      </p:sp>
      <p:sp>
        <p:nvSpPr>
          <p:cNvPr id="213" name="Shape 213"/>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r>
              <a:rPr lang="en"/>
              <a:t>Had a conversation with Shawn Rounds (in 2015)</a:t>
            </a:r>
            <a:endParaRPr/>
          </a:p>
          <a:p>
            <a:pPr lvl="1">
              <a:spcBef>
                <a:spcPts val="0"/>
              </a:spcBef>
            </a:pPr>
            <a:r>
              <a:rPr lang="en"/>
              <a:t>State Archivist has a handful of geospatial data sets, but does not generally collect data</a:t>
            </a:r>
            <a:endParaRPr/>
          </a:p>
          <a:p>
            <a:pPr lvl="1">
              <a:spcBef>
                <a:spcPts val="0"/>
              </a:spcBef>
            </a:pPr>
            <a:r>
              <a:rPr lang="en"/>
              <a:t>Since most/all geospatial data created by government agencies in MN is not directly related to the business of government, it would be out of scope for archiving with the State Archivist </a:t>
            </a:r>
            <a:endParaRPr/>
          </a:p>
          <a:p>
            <a:pPr lvl="1">
              <a:spcBef>
                <a:spcPts val="0"/>
              </a:spcBef>
            </a:pPr>
            <a:r>
              <a:rPr lang="en"/>
              <a:t>As long as MnGeo and other major players are involved in the conversation, the State Archivist is fine with any decisions made</a:t>
            </a:r>
            <a:endParaRPr/>
          </a:p>
          <a:p>
            <a:pPr marL="0" indent="0">
              <a:spcBef>
                <a:spcPts val="2133"/>
              </a:spcBef>
              <a:buNone/>
            </a:pPr>
            <a:endParaRPr/>
          </a:p>
          <a:p>
            <a:pPr marL="0" indent="0">
              <a:spcBef>
                <a:spcPts val="2133"/>
              </a:spcBef>
              <a:spcAft>
                <a:spcPts val="2133"/>
              </a:spcAft>
              <a:buNone/>
            </a:pPr>
            <a:endParaRPr/>
          </a:p>
        </p:txBody>
      </p:sp>
    </p:spTree>
    <p:extLst>
      <p:ext uri="{BB962C8B-B14F-4D97-AF65-F5344CB8AC3E}">
        <p14:creationId xmlns:p14="http://schemas.microsoft.com/office/powerpoint/2010/main" val="3630116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Example: Land Use data</a:t>
            </a:r>
            <a:endParaRPr/>
          </a:p>
        </p:txBody>
      </p:sp>
      <p:sp>
        <p:nvSpPr>
          <p:cNvPr id="219" name="Shape 219"/>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r>
              <a:rPr lang="en"/>
              <a:t>GIS data existed for Twin Cities historical land use</a:t>
            </a:r>
            <a:endParaRPr/>
          </a:p>
          <a:p>
            <a:pPr lvl="1">
              <a:spcBef>
                <a:spcPts val="0"/>
              </a:spcBef>
            </a:pPr>
            <a:r>
              <a:rPr lang="en"/>
              <a:t>Created by the Met Council</a:t>
            </a:r>
            <a:endParaRPr/>
          </a:p>
          <a:p>
            <a:pPr lvl="1">
              <a:spcBef>
                <a:spcPts val="0"/>
              </a:spcBef>
            </a:pPr>
            <a:r>
              <a:rPr lang="en"/>
              <a:t>Available via MN Geospatial Commons (previously available through MetroGIS DataFinder) </a:t>
            </a:r>
            <a:endParaRPr/>
          </a:p>
          <a:p>
            <a:r>
              <a:rPr lang="en"/>
              <a:t>Faculty member in Civil Engineering needed earlier data</a:t>
            </a:r>
            <a:endParaRPr/>
          </a:p>
          <a:p>
            <a:pPr lvl="1">
              <a:spcBef>
                <a:spcPts val="0"/>
              </a:spcBef>
            </a:pPr>
            <a:r>
              <a:rPr lang="en"/>
              <a:t>Hired a graduate student to digitize data for 1958, 1968, and 1978 from paper maps</a:t>
            </a:r>
            <a:endParaRPr/>
          </a:p>
          <a:p>
            <a:r>
              <a:rPr lang="en"/>
              <a:t>Data has been downloaded 230 times in the past four years</a:t>
            </a:r>
            <a:endParaRPr/>
          </a:p>
          <a:p>
            <a:pPr marL="0" indent="0">
              <a:spcBef>
                <a:spcPts val="2133"/>
              </a:spcBef>
              <a:buNone/>
            </a:pPr>
            <a:endParaRPr/>
          </a:p>
          <a:p>
            <a:pPr marL="0" indent="0">
              <a:spcBef>
                <a:spcPts val="2133"/>
              </a:spcBef>
              <a:spcAft>
                <a:spcPts val="2133"/>
              </a:spcAft>
              <a:buNone/>
            </a:pPr>
            <a:endParaRPr/>
          </a:p>
        </p:txBody>
      </p:sp>
    </p:spTree>
    <p:extLst>
      <p:ext uri="{BB962C8B-B14F-4D97-AF65-F5344CB8AC3E}">
        <p14:creationId xmlns:p14="http://schemas.microsoft.com/office/powerpoint/2010/main" val="3109290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3</a:t>
            </a:r>
          </a:p>
        </p:txBody>
      </p:sp>
      <p:sp>
        <p:nvSpPr>
          <p:cNvPr id="2" name="Text Placeholder 1"/>
          <p:cNvSpPr>
            <a:spLocks noGrp="1"/>
          </p:cNvSpPr>
          <p:nvPr>
            <p:ph idx="1"/>
          </p:nvPr>
        </p:nvSpPr>
        <p:spPr/>
        <p:txBody>
          <a:bodyPr>
            <a:normAutofit/>
          </a:bodyPr>
          <a:lstStyle/>
          <a:p>
            <a:r>
              <a:rPr lang="en-US" b="1" dirty="0"/>
              <a:t>Review and approve committee and GAC work plans</a:t>
            </a:r>
          </a:p>
        </p:txBody>
      </p:sp>
    </p:spTree>
    <p:extLst>
      <p:ext uri="{BB962C8B-B14F-4D97-AF65-F5344CB8AC3E}">
        <p14:creationId xmlns:p14="http://schemas.microsoft.com/office/powerpoint/2010/main" val="862859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Questions to Ponder</a:t>
            </a:r>
            <a:endParaRPr/>
          </a:p>
        </p:txBody>
      </p:sp>
      <p:sp>
        <p:nvSpPr>
          <p:cNvPr id="225" name="Shape 225"/>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pPr marL="0" indent="0">
              <a:buNone/>
            </a:pPr>
            <a:r>
              <a:rPr lang="en" u="sng"/>
              <a:t>Data Curation and Retention</a:t>
            </a:r>
            <a:endParaRPr u="sng"/>
          </a:p>
          <a:p>
            <a:pPr>
              <a:spcBef>
                <a:spcPts val="2133"/>
              </a:spcBef>
            </a:pPr>
            <a:r>
              <a:rPr lang="en"/>
              <a:t>Who decides what is kept? </a:t>
            </a:r>
            <a:endParaRPr/>
          </a:p>
          <a:p>
            <a:r>
              <a:rPr lang="en"/>
              <a:t>How is that decision made?</a:t>
            </a:r>
            <a:endParaRPr/>
          </a:p>
          <a:p>
            <a:r>
              <a:rPr lang="en"/>
              <a:t>Funding?</a:t>
            </a:r>
            <a:endParaRPr/>
          </a:p>
          <a:p>
            <a:r>
              <a:rPr lang="en"/>
              <a:t>Legal issues?</a:t>
            </a:r>
            <a:endParaRPr/>
          </a:p>
        </p:txBody>
      </p:sp>
    </p:spTree>
    <p:extLst>
      <p:ext uri="{BB962C8B-B14F-4D97-AF65-F5344CB8AC3E}">
        <p14:creationId xmlns:p14="http://schemas.microsoft.com/office/powerpoint/2010/main" val="1445829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Questions to Ponder</a:t>
            </a:r>
            <a:endParaRPr/>
          </a:p>
        </p:txBody>
      </p:sp>
      <p:sp>
        <p:nvSpPr>
          <p:cNvPr id="231" name="Shape 231"/>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pPr marL="0" indent="0">
              <a:buNone/>
            </a:pPr>
            <a:r>
              <a:rPr lang="en" u="sng"/>
              <a:t>Documented Agreement</a:t>
            </a:r>
            <a:endParaRPr u="sng"/>
          </a:p>
          <a:p>
            <a:pPr>
              <a:spcBef>
                <a:spcPts val="2133"/>
              </a:spcBef>
            </a:pPr>
            <a:r>
              <a:rPr lang="en"/>
              <a:t>Legislative action?</a:t>
            </a:r>
            <a:endParaRPr/>
          </a:p>
          <a:p>
            <a:r>
              <a:rPr lang="en"/>
              <a:t>Administrative action?</a:t>
            </a:r>
            <a:endParaRPr/>
          </a:p>
        </p:txBody>
      </p:sp>
    </p:spTree>
    <p:extLst>
      <p:ext uri="{BB962C8B-B14F-4D97-AF65-F5344CB8AC3E}">
        <p14:creationId xmlns:p14="http://schemas.microsoft.com/office/powerpoint/2010/main" val="550484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r>
              <a:rPr lang="en"/>
              <a:t>Action	</a:t>
            </a:r>
            <a:endParaRPr/>
          </a:p>
        </p:txBody>
      </p:sp>
      <p:sp>
        <p:nvSpPr>
          <p:cNvPr id="237" name="Shape 237"/>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Autofit/>
          </a:bodyPr>
          <a:lstStyle/>
          <a:p>
            <a:pPr marL="0" indent="0">
              <a:buNone/>
            </a:pPr>
            <a:r>
              <a:rPr lang="en" u="sng"/>
              <a:t>Possible Plan</a:t>
            </a:r>
            <a:endParaRPr u="sng"/>
          </a:p>
          <a:p>
            <a:pPr>
              <a:spcBef>
                <a:spcPts val="2133"/>
              </a:spcBef>
            </a:pPr>
            <a:r>
              <a:rPr lang="en"/>
              <a:t>Form a Working Group?</a:t>
            </a:r>
            <a:endParaRPr/>
          </a:p>
          <a:p>
            <a:r>
              <a:rPr lang="en"/>
              <a:t>Recommendation by the end of the year?</a:t>
            </a:r>
            <a:endParaRPr/>
          </a:p>
        </p:txBody>
      </p:sp>
    </p:spTree>
    <p:extLst>
      <p:ext uri="{BB962C8B-B14F-4D97-AF65-F5344CB8AC3E}">
        <p14:creationId xmlns:p14="http://schemas.microsoft.com/office/powerpoint/2010/main" val="610445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10" name="Title 9"/>
          <p:cNvSpPr>
            <a:spLocks noGrp="1"/>
          </p:cNvSpPr>
          <p:nvPr>
            <p:ph type="title"/>
          </p:nvPr>
        </p:nvSpPr>
        <p:spPr/>
        <p:txBody>
          <a:bodyPr/>
          <a:lstStyle/>
          <a:p>
            <a:r>
              <a:rPr lang="en-US" dirty="0"/>
              <a:t>Break - Networking</a:t>
            </a:r>
          </a:p>
        </p:txBody>
      </p:sp>
    </p:spTree>
    <p:extLst>
      <p:ext uri="{BB962C8B-B14F-4D97-AF65-F5344CB8AC3E}">
        <p14:creationId xmlns:p14="http://schemas.microsoft.com/office/powerpoint/2010/main" val="2238684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7</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Web Emergency Operations Center (EOC) update</a:t>
            </a:r>
            <a:endParaRPr lang="en-US" dirty="0" smtClean="0"/>
          </a:p>
          <a:p>
            <a:pPr marL="0" indent="0">
              <a:buNone/>
            </a:pPr>
            <a:r>
              <a:rPr lang="en-US" dirty="0" smtClean="0"/>
              <a:t>David Bendickson</a:t>
            </a:r>
            <a:endParaRPr lang="en-US" dirty="0"/>
          </a:p>
        </p:txBody>
      </p:sp>
    </p:spTree>
    <p:extLst>
      <p:ext uri="{BB962C8B-B14F-4D97-AF65-F5344CB8AC3E}">
        <p14:creationId xmlns:p14="http://schemas.microsoft.com/office/powerpoint/2010/main" val="573364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sp>
        <p:nvSpPr>
          <p:cNvPr id="7" name="TextBox 6"/>
          <p:cNvSpPr txBox="1"/>
          <p:nvPr/>
        </p:nvSpPr>
        <p:spPr>
          <a:xfrm>
            <a:off x="1854926" y="2847704"/>
            <a:ext cx="7802880" cy="923330"/>
          </a:xfrm>
          <a:prstGeom prst="rect">
            <a:avLst/>
          </a:prstGeom>
          <a:noFill/>
        </p:spPr>
        <p:txBody>
          <a:bodyPr wrap="square" rtlCol="0">
            <a:spAutoFit/>
          </a:bodyPr>
          <a:lstStyle/>
          <a:p>
            <a:r>
              <a:rPr lang="en-US" dirty="0" smtClean="0">
                <a:solidFill>
                  <a:prstClr val="black"/>
                </a:solidFill>
              </a:rPr>
              <a:t>Minnesota Homeland Security and Emergency Management</a:t>
            </a:r>
          </a:p>
          <a:p>
            <a:endParaRPr lang="en-US" dirty="0">
              <a:solidFill>
                <a:prstClr val="black"/>
              </a:solidFill>
            </a:endParaRPr>
          </a:p>
          <a:p>
            <a:r>
              <a:rPr lang="en-US" dirty="0" err="1" smtClean="0">
                <a:solidFill>
                  <a:prstClr val="black"/>
                </a:solidFill>
              </a:rPr>
              <a:t>WebEOC</a:t>
            </a:r>
            <a:r>
              <a:rPr lang="en-US" dirty="0" smtClean="0">
                <a:solidFill>
                  <a:prstClr val="black"/>
                </a:solidFill>
              </a:rPr>
              <a:t> 8.4 Implementation </a:t>
            </a:r>
            <a:endParaRPr lang="en-US" dirty="0">
              <a:solidFill>
                <a:prstClr val="black"/>
              </a:solidFill>
            </a:endParaRPr>
          </a:p>
        </p:txBody>
      </p:sp>
    </p:spTree>
    <p:extLst>
      <p:ext uri="{BB962C8B-B14F-4D97-AF65-F5344CB8AC3E}">
        <p14:creationId xmlns:p14="http://schemas.microsoft.com/office/powerpoint/2010/main" val="1497756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sp>
        <p:nvSpPr>
          <p:cNvPr id="7" name="TextBox 6"/>
          <p:cNvSpPr txBox="1"/>
          <p:nvPr/>
        </p:nvSpPr>
        <p:spPr>
          <a:xfrm>
            <a:off x="1854926" y="1245331"/>
            <a:ext cx="7802880" cy="4524315"/>
          </a:xfrm>
          <a:prstGeom prst="rect">
            <a:avLst/>
          </a:prstGeom>
          <a:noFill/>
        </p:spPr>
        <p:txBody>
          <a:bodyPr wrap="square" rtlCol="0">
            <a:spAutoFit/>
          </a:bodyPr>
          <a:lstStyle/>
          <a:p>
            <a:r>
              <a:rPr lang="en-US" dirty="0" smtClean="0">
                <a:solidFill>
                  <a:prstClr val="black"/>
                </a:solidFill>
              </a:rPr>
              <a:t>Prior to HSEM’s implementation, there was a mix of systems being used:</a:t>
            </a:r>
          </a:p>
          <a:p>
            <a:pPr marL="285750" indent="-285750">
              <a:buFont typeface="Arial" panose="020B0604020202020204" pitchFamily="34" charset="0"/>
              <a:buChar char="•"/>
            </a:pPr>
            <a:r>
              <a:rPr lang="en-US" dirty="0" err="1" smtClean="0">
                <a:solidFill>
                  <a:prstClr val="black"/>
                </a:solidFill>
              </a:rPr>
              <a:t>WebEOC</a:t>
            </a:r>
            <a:r>
              <a:rPr lang="en-US" dirty="0" smtClean="0">
                <a:solidFill>
                  <a:prstClr val="black"/>
                </a:solidFill>
              </a:rPr>
              <a:t>: Hennepin County</a:t>
            </a:r>
          </a:p>
          <a:p>
            <a:pPr marL="285750" indent="-285750">
              <a:buFont typeface="Arial" panose="020B0604020202020204" pitchFamily="34" charset="0"/>
              <a:buChar char="•"/>
            </a:pPr>
            <a:r>
              <a:rPr lang="en-US" dirty="0" smtClean="0">
                <a:solidFill>
                  <a:prstClr val="black"/>
                </a:solidFill>
              </a:rPr>
              <a:t>DLAN (Disaster Local Area Network):  HSEM</a:t>
            </a:r>
          </a:p>
          <a:p>
            <a:pPr marL="285750" indent="-285750">
              <a:buFont typeface="Arial" panose="020B0604020202020204" pitchFamily="34" charset="0"/>
              <a:buChar char="•"/>
            </a:pPr>
            <a:r>
              <a:rPr lang="en-US" dirty="0" smtClean="0">
                <a:solidFill>
                  <a:prstClr val="black"/>
                </a:solidFill>
              </a:rPr>
              <a:t>Knowledge Center: HSEM Regions 2 &amp; 6 </a:t>
            </a:r>
          </a:p>
          <a:p>
            <a:pPr marL="285750" indent="-285750">
              <a:buFont typeface="Arial" panose="020B0604020202020204" pitchFamily="34" charset="0"/>
              <a:buChar char="•"/>
            </a:pPr>
            <a:r>
              <a:rPr lang="en-US" dirty="0" smtClean="0">
                <a:solidFill>
                  <a:prstClr val="black"/>
                </a:solidFill>
              </a:rPr>
              <a:t>HSEM REP used a separate stand alone system</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r>
              <a:rPr lang="en-US" dirty="0" err="1" smtClean="0">
                <a:solidFill>
                  <a:prstClr val="black"/>
                </a:solidFill>
              </a:rPr>
              <a:t>WebEOC</a:t>
            </a:r>
            <a:r>
              <a:rPr lang="en-US" dirty="0" smtClean="0">
                <a:solidFill>
                  <a:prstClr val="black"/>
                </a:solidFill>
              </a:rPr>
              <a:t> is used by:</a:t>
            </a:r>
          </a:p>
          <a:p>
            <a:pPr marL="285750" indent="-285750">
              <a:buFont typeface="Arial" panose="020B0604020202020204" pitchFamily="34" charset="0"/>
              <a:buChar char="•"/>
            </a:pPr>
            <a:r>
              <a:rPr lang="en-US" dirty="0" smtClean="0">
                <a:solidFill>
                  <a:prstClr val="black"/>
                </a:solidFill>
              </a:rPr>
              <a:t>45 states</a:t>
            </a:r>
          </a:p>
          <a:p>
            <a:pPr marL="285750" indent="-285750">
              <a:buFont typeface="Arial" panose="020B0604020202020204" pitchFamily="34" charset="0"/>
              <a:buChar char="•"/>
            </a:pPr>
            <a:r>
              <a:rPr lang="en-US" dirty="0" smtClean="0">
                <a:solidFill>
                  <a:prstClr val="black"/>
                </a:solidFill>
              </a:rPr>
              <a:t>Nuclear Generating Power Industry</a:t>
            </a:r>
          </a:p>
          <a:p>
            <a:pPr marL="285750" indent="-285750">
              <a:buFont typeface="Arial" panose="020B0604020202020204" pitchFamily="34" charset="0"/>
              <a:buChar char="•"/>
            </a:pPr>
            <a:r>
              <a:rPr lang="en-US" dirty="0" smtClean="0">
                <a:solidFill>
                  <a:prstClr val="black"/>
                </a:solidFill>
              </a:rPr>
              <a:t>All FEMA Regions (Minnesota in FEMA Region V) </a:t>
            </a:r>
          </a:p>
          <a:p>
            <a:pPr marL="285750" indent="-285750">
              <a:buFont typeface="Arial" panose="020B0604020202020204" pitchFamily="34" charset="0"/>
              <a:buChar char="•"/>
            </a:pPr>
            <a:endParaRPr lang="en-US" dirty="0">
              <a:solidFill>
                <a:prstClr val="black"/>
              </a:solidFill>
            </a:endParaRPr>
          </a:p>
          <a:p>
            <a:r>
              <a:rPr lang="en-US" dirty="0" smtClean="0">
                <a:solidFill>
                  <a:prstClr val="black"/>
                </a:solidFill>
              </a:rPr>
              <a:t>Funding Sources:</a:t>
            </a:r>
            <a:br>
              <a:rPr lang="en-US" dirty="0" smtClean="0">
                <a:solidFill>
                  <a:prstClr val="black"/>
                </a:solidFill>
              </a:rPr>
            </a:br>
            <a:r>
              <a:rPr lang="en-US" dirty="0" smtClean="0">
                <a:solidFill>
                  <a:prstClr val="black"/>
                </a:solidFill>
              </a:rPr>
              <a:t>REP </a:t>
            </a:r>
          </a:p>
          <a:p>
            <a:r>
              <a:rPr lang="en-US" dirty="0" smtClean="0">
                <a:solidFill>
                  <a:prstClr val="black"/>
                </a:solidFill>
              </a:rPr>
              <a:t>General Fund</a:t>
            </a:r>
          </a:p>
          <a:p>
            <a:r>
              <a:rPr lang="en-US" dirty="0" smtClean="0">
                <a:solidFill>
                  <a:prstClr val="black"/>
                </a:solidFill>
              </a:rPr>
              <a:t>Grant Money</a:t>
            </a:r>
            <a:endParaRPr lang="en-US" dirty="0">
              <a:solidFill>
                <a:prstClr val="black"/>
              </a:solidFill>
            </a:endParaRPr>
          </a:p>
        </p:txBody>
      </p:sp>
    </p:spTree>
    <p:extLst>
      <p:ext uri="{BB962C8B-B14F-4D97-AF65-F5344CB8AC3E}">
        <p14:creationId xmlns:p14="http://schemas.microsoft.com/office/powerpoint/2010/main" val="115172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sp>
        <p:nvSpPr>
          <p:cNvPr id="7" name="TextBox 6"/>
          <p:cNvSpPr txBox="1"/>
          <p:nvPr/>
        </p:nvSpPr>
        <p:spPr>
          <a:xfrm>
            <a:off x="1854926" y="1245331"/>
            <a:ext cx="7802880" cy="3970318"/>
          </a:xfrm>
          <a:prstGeom prst="rect">
            <a:avLst/>
          </a:prstGeom>
          <a:noFill/>
        </p:spPr>
        <p:txBody>
          <a:bodyPr wrap="square" rtlCol="0">
            <a:spAutoFit/>
          </a:bodyPr>
          <a:lstStyle/>
          <a:p>
            <a:r>
              <a:rPr lang="en-US" dirty="0" err="1" smtClean="0">
                <a:solidFill>
                  <a:prstClr val="black"/>
                </a:solidFill>
              </a:rPr>
              <a:t>WebEOC</a:t>
            </a:r>
            <a:r>
              <a:rPr lang="en-US" dirty="0" smtClean="0">
                <a:solidFill>
                  <a:prstClr val="black"/>
                </a:solidFill>
              </a:rPr>
              <a:t> incidents are accessible by permission</a:t>
            </a:r>
          </a:p>
          <a:p>
            <a:endParaRPr lang="en-US" dirty="0">
              <a:solidFill>
                <a:prstClr val="black"/>
              </a:solidFill>
            </a:endParaRPr>
          </a:p>
          <a:p>
            <a:r>
              <a:rPr lang="en-US" dirty="0" smtClean="0">
                <a:solidFill>
                  <a:prstClr val="black"/>
                </a:solidFill>
              </a:rPr>
              <a:t>Significant Events are created by HSEM, are visible statewide</a:t>
            </a:r>
          </a:p>
          <a:p>
            <a:endParaRPr lang="en-US" dirty="0">
              <a:solidFill>
                <a:prstClr val="black"/>
              </a:solidFill>
            </a:endParaRPr>
          </a:p>
          <a:p>
            <a:r>
              <a:rPr lang="en-US" dirty="0" smtClean="0">
                <a:solidFill>
                  <a:prstClr val="black"/>
                </a:solidFill>
              </a:rPr>
              <a:t>There will be a county/tribe/City (of first class) section. Incidents/events created by the County/Tribe/City are only visible at their level and the state level.</a:t>
            </a:r>
          </a:p>
          <a:p>
            <a:endParaRPr lang="en-US" dirty="0" smtClean="0">
              <a:solidFill>
                <a:prstClr val="black"/>
              </a:solidFill>
            </a:endParaRPr>
          </a:p>
          <a:p>
            <a:r>
              <a:rPr lang="en-US" dirty="0" smtClean="0">
                <a:solidFill>
                  <a:prstClr val="black"/>
                </a:solidFill>
              </a:rPr>
              <a:t>For Example, if Dakota County creates an incident, it will be visible by Dakota County officials and HSEM. MNVOAD, other state agencies, and surrounding counties would not see the Dakota County Incident. </a:t>
            </a:r>
          </a:p>
          <a:p>
            <a:endParaRPr lang="en-US" dirty="0">
              <a:solidFill>
                <a:prstClr val="black"/>
              </a:solidFill>
            </a:endParaRPr>
          </a:p>
          <a:p>
            <a:r>
              <a:rPr lang="en-US" dirty="0" smtClean="0">
                <a:solidFill>
                  <a:prstClr val="black"/>
                </a:solidFill>
              </a:rPr>
              <a:t>Users can log into different incidents. </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97593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sp>
        <p:nvSpPr>
          <p:cNvPr id="7" name="TextBox 6"/>
          <p:cNvSpPr txBox="1"/>
          <p:nvPr/>
        </p:nvSpPr>
        <p:spPr>
          <a:xfrm>
            <a:off x="1833562" y="1247775"/>
            <a:ext cx="7802880" cy="2862322"/>
          </a:xfrm>
          <a:prstGeom prst="rect">
            <a:avLst/>
          </a:prstGeom>
          <a:noFill/>
        </p:spPr>
        <p:txBody>
          <a:bodyPr wrap="square" rtlCol="0">
            <a:spAutoFit/>
          </a:bodyPr>
          <a:lstStyle/>
          <a:p>
            <a:r>
              <a:rPr lang="en-US" dirty="0" err="1" smtClean="0">
                <a:solidFill>
                  <a:prstClr val="black"/>
                </a:solidFill>
              </a:rPr>
              <a:t>WebEOC</a:t>
            </a:r>
            <a:r>
              <a:rPr lang="en-US" dirty="0" smtClean="0">
                <a:solidFill>
                  <a:prstClr val="black"/>
                </a:solidFill>
              </a:rPr>
              <a:t> will be able share information from:</a:t>
            </a:r>
          </a:p>
          <a:p>
            <a:pPr marL="285750" indent="-285750">
              <a:buFont typeface="Arial" panose="020B0604020202020204" pitchFamily="34" charset="0"/>
              <a:buChar char="•"/>
            </a:pPr>
            <a:r>
              <a:rPr lang="en-US" dirty="0" err="1" smtClean="0">
                <a:solidFill>
                  <a:prstClr val="black"/>
                </a:solidFill>
              </a:rPr>
              <a:t>iCAROL</a:t>
            </a:r>
            <a:r>
              <a:rPr lang="en-US" dirty="0" smtClean="0">
                <a:solidFill>
                  <a:prstClr val="black"/>
                </a:solidFill>
              </a:rPr>
              <a:t>: Crisis Referral and Helpline Software</a:t>
            </a:r>
          </a:p>
          <a:p>
            <a:pPr marL="285750" indent="-285750">
              <a:buFont typeface="Arial" panose="020B0604020202020204" pitchFamily="34" charset="0"/>
              <a:buChar char="•"/>
            </a:pPr>
            <a:r>
              <a:rPr lang="en-US" dirty="0" smtClean="0">
                <a:solidFill>
                  <a:prstClr val="black"/>
                </a:solidFill>
              </a:rPr>
              <a:t>Damage Assessment Tool (In development)</a:t>
            </a:r>
          </a:p>
          <a:p>
            <a:pPr marL="285750" indent="-285750">
              <a:buFont typeface="Arial" panose="020B0604020202020204" pitchFamily="34" charset="0"/>
              <a:buChar char="•"/>
            </a:pPr>
            <a:r>
              <a:rPr lang="en-US" dirty="0" smtClean="0">
                <a:solidFill>
                  <a:prstClr val="black"/>
                </a:solidFill>
              </a:rPr>
              <a:t>Damage Declarations</a:t>
            </a:r>
          </a:p>
          <a:p>
            <a:pPr marL="285750" indent="-285750">
              <a:buFont typeface="Arial" panose="020B0604020202020204" pitchFamily="34" charset="0"/>
              <a:buChar char="•"/>
            </a:pPr>
            <a:r>
              <a:rPr lang="en-US" dirty="0" smtClean="0">
                <a:solidFill>
                  <a:prstClr val="black"/>
                </a:solidFill>
              </a:rPr>
              <a:t>Director Update</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063" y="1066979"/>
            <a:ext cx="3305175" cy="1381125"/>
          </a:xfrm>
          <a:prstGeom prst="rect">
            <a:avLst/>
          </a:prstGeom>
        </p:spPr>
      </p:pic>
    </p:spTree>
    <p:extLst>
      <p:ext uri="{BB962C8B-B14F-4D97-AF65-F5344CB8AC3E}">
        <p14:creationId xmlns:p14="http://schemas.microsoft.com/office/powerpoint/2010/main" val="888046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sp>
        <p:nvSpPr>
          <p:cNvPr id="7" name="TextBox 6"/>
          <p:cNvSpPr txBox="1"/>
          <p:nvPr/>
        </p:nvSpPr>
        <p:spPr>
          <a:xfrm>
            <a:off x="1833562" y="1247775"/>
            <a:ext cx="7802880" cy="5909310"/>
          </a:xfrm>
          <a:prstGeom prst="rect">
            <a:avLst/>
          </a:prstGeom>
          <a:noFill/>
        </p:spPr>
        <p:txBody>
          <a:bodyPr wrap="square" rtlCol="0">
            <a:spAutoFit/>
          </a:bodyPr>
          <a:lstStyle/>
          <a:p>
            <a:r>
              <a:rPr lang="en-US" dirty="0" err="1" smtClean="0">
                <a:solidFill>
                  <a:prstClr val="black"/>
                </a:solidFill>
              </a:rPr>
              <a:t>WebEOC</a:t>
            </a:r>
            <a:r>
              <a:rPr lang="en-US" dirty="0" smtClean="0">
                <a:solidFill>
                  <a:prstClr val="black"/>
                </a:solidFill>
              </a:rPr>
              <a:t> Damage Assessment Tool</a:t>
            </a:r>
          </a:p>
          <a:p>
            <a:pPr marL="285750" indent="-285750">
              <a:buFont typeface="Arial" panose="020B0604020202020204" pitchFamily="34" charset="0"/>
              <a:buChar char="•"/>
            </a:pPr>
            <a:r>
              <a:rPr lang="en-US" dirty="0" smtClean="0">
                <a:solidFill>
                  <a:prstClr val="black"/>
                </a:solidFill>
              </a:rPr>
              <a:t>One of the biggest technology changes for how HSEM conducts business</a:t>
            </a:r>
          </a:p>
          <a:p>
            <a:pPr marL="285750" indent="-285750">
              <a:buFont typeface="Arial" panose="020B0604020202020204" pitchFamily="34" charset="0"/>
              <a:buChar char="•"/>
            </a:pPr>
            <a:r>
              <a:rPr lang="en-US" dirty="0" smtClean="0">
                <a:solidFill>
                  <a:prstClr val="black"/>
                </a:solidFill>
              </a:rPr>
              <a:t>Currently being tweaked</a:t>
            </a:r>
          </a:p>
          <a:p>
            <a:pPr marL="285750" indent="-285750">
              <a:buFont typeface="Arial" panose="020B0604020202020204" pitchFamily="34" charset="0"/>
              <a:buChar char="•"/>
            </a:pPr>
            <a:r>
              <a:rPr lang="en-US" dirty="0" smtClean="0">
                <a:solidFill>
                  <a:prstClr val="black"/>
                </a:solidFill>
              </a:rPr>
              <a:t>Uses </a:t>
            </a:r>
            <a:r>
              <a:rPr lang="en-US" dirty="0" err="1" smtClean="0">
                <a:solidFill>
                  <a:prstClr val="black"/>
                </a:solidFill>
              </a:rPr>
              <a:t>Lat</a:t>
            </a:r>
            <a:r>
              <a:rPr lang="en-US" dirty="0" smtClean="0">
                <a:solidFill>
                  <a:prstClr val="black"/>
                </a:solidFill>
              </a:rPr>
              <a:t>/Long (DD)</a:t>
            </a:r>
          </a:p>
          <a:p>
            <a:pPr marL="285750" indent="-285750">
              <a:buFont typeface="Arial" panose="020B0604020202020204" pitchFamily="34" charset="0"/>
              <a:buChar char="•"/>
            </a:pPr>
            <a:r>
              <a:rPr lang="en-US" dirty="0" smtClean="0">
                <a:solidFill>
                  <a:prstClr val="black"/>
                </a:solidFill>
              </a:rPr>
              <a:t>Previously people impacted by storms had multiple damage assessments</a:t>
            </a:r>
          </a:p>
          <a:p>
            <a:pPr marL="742950" lvl="1" indent="-285750">
              <a:buFont typeface="Arial" panose="020B0604020202020204" pitchFamily="34" charset="0"/>
              <a:buChar char="•"/>
            </a:pPr>
            <a:r>
              <a:rPr lang="en-US" dirty="0" smtClean="0">
                <a:solidFill>
                  <a:prstClr val="black"/>
                </a:solidFill>
              </a:rPr>
              <a:t>State, Local, MNVOAD</a:t>
            </a:r>
          </a:p>
          <a:p>
            <a:pPr marL="742950" lvl="1" indent="-285750">
              <a:buFont typeface="Arial" panose="020B0604020202020204" pitchFamily="34" charset="0"/>
              <a:buChar char="•"/>
            </a:pPr>
            <a:r>
              <a:rPr lang="en-US" dirty="0" smtClean="0">
                <a:solidFill>
                  <a:prstClr val="black"/>
                </a:solidFill>
              </a:rPr>
              <a:t>This will allow a single damage assessment and multiple agencies will be able to share information. It will allow information to be received and processed faster</a:t>
            </a:r>
          </a:p>
          <a:p>
            <a:pPr marL="285750" indent="-285750">
              <a:buFont typeface="Arial" panose="020B0604020202020204" pitchFamily="34" charset="0"/>
              <a:buChar char="•"/>
            </a:pPr>
            <a:r>
              <a:rPr lang="en-US" dirty="0" smtClean="0">
                <a:solidFill>
                  <a:prstClr val="black"/>
                </a:solidFill>
              </a:rPr>
              <a:t>When an incident happens in a jurisdiction, the county/tribe/city can request activation keys. HSEM will have a quick idea of the extent of the damage based on how many keys are requested. Each jurisdiction has 5 users. </a:t>
            </a:r>
          </a:p>
          <a:p>
            <a:pPr marL="285750" indent="-285750">
              <a:buFont typeface="Arial" panose="020B0604020202020204" pitchFamily="34" charset="0"/>
              <a:buChar char="•"/>
            </a:pPr>
            <a:r>
              <a:rPr lang="en-US" dirty="0" smtClean="0">
                <a:solidFill>
                  <a:prstClr val="black"/>
                </a:solidFill>
              </a:rPr>
              <a:t>If a user is offline (no network capability), they can store data and dump it into </a:t>
            </a:r>
            <a:r>
              <a:rPr lang="en-US" dirty="0" err="1" smtClean="0">
                <a:solidFill>
                  <a:prstClr val="black"/>
                </a:solidFill>
              </a:rPr>
              <a:t>WebEOC</a:t>
            </a:r>
            <a:r>
              <a:rPr lang="en-US" dirty="0" smtClean="0">
                <a:solidFill>
                  <a:prstClr val="black"/>
                </a:solidFill>
              </a:rPr>
              <a:t> once internet is restored. </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35022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3</a:t>
            </a:r>
          </a:p>
        </p:txBody>
      </p:sp>
      <p:sp>
        <p:nvSpPr>
          <p:cNvPr id="5" name="Content Placeholder 4"/>
          <p:cNvSpPr>
            <a:spLocks noGrp="1"/>
          </p:cNvSpPr>
          <p:nvPr>
            <p:ph idx="1"/>
          </p:nvPr>
        </p:nvSpPr>
        <p:spPr>
          <a:xfrm>
            <a:off x="838199" y="1517280"/>
            <a:ext cx="10156903" cy="524170"/>
          </a:xfrm>
        </p:spPr>
        <p:txBody>
          <a:bodyPr>
            <a:normAutofit fontScale="92500" lnSpcReduction="20000"/>
          </a:bodyPr>
          <a:lstStyle/>
          <a:p>
            <a:pPr marL="0" indent="0">
              <a:buNone/>
            </a:pPr>
            <a:r>
              <a:rPr lang="en-US" sz="3600" b="1" dirty="0"/>
              <a:t>Committee 2017 Accomplishments and 2018 Work Plans</a:t>
            </a:r>
            <a:endParaRPr lang="en-US" dirty="0"/>
          </a:p>
        </p:txBody>
      </p:sp>
      <p:sp>
        <p:nvSpPr>
          <p:cNvPr id="7" name="Content Placeholder 2"/>
          <p:cNvSpPr txBox="1">
            <a:spLocks/>
          </p:cNvSpPr>
          <p:nvPr/>
        </p:nvSpPr>
        <p:spPr>
          <a:xfrm>
            <a:off x="838200" y="2192694"/>
            <a:ext cx="7340600" cy="41522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3D Geomatics Committee  </a:t>
            </a:r>
            <a:r>
              <a:rPr lang="en-US" sz="2000" i="1" dirty="0"/>
              <a:t>page 6</a:t>
            </a:r>
            <a:endParaRPr lang="en-US" i="1" dirty="0"/>
          </a:p>
          <a:p>
            <a:r>
              <a:rPr lang="en-US" dirty="0"/>
              <a:t>Emergency Preparedness Committee  </a:t>
            </a:r>
            <a:r>
              <a:rPr lang="en-US" sz="2000" i="1" dirty="0"/>
              <a:t>page 11</a:t>
            </a:r>
            <a:endParaRPr lang="en-US" i="1" dirty="0"/>
          </a:p>
          <a:p>
            <a:r>
              <a:rPr lang="en-US" dirty="0"/>
              <a:t>Outreach Committee  </a:t>
            </a:r>
            <a:r>
              <a:rPr lang="en-US" sz="2000" i="1" dirty="0"/>
              <a:t>page 16</a:t>
            </a:r>
            <a:endParaRPr lang="en-US" i="1" dirty="0"/>
          </a:p>
          <a:p>
            <a:r>
              <a:rPr lang="en-US" dirty="0"/>
              <a:t>Parcels and Land Records Committee  </a:t>
            </a:r>
            <a:r>
              <a:rPr lang="en-US" sz="2000" i="1" dirty="0"/>
              <a:t>page 19</a:t>
            </a:r>
            <a:endParaRPr lang="en-US" i="1" dirty="0"/>
          </a:p>
          <a:p>
            <a:r>
              <a:rPr lang="en-US" dirty="0"/>
              <a:t>Standards Committee  </a:t>
            </a:r>
            <a:r>
              <a:rPr lang="en-US" sz="2000" i="1" dirty="0"/>
              <a:t>page 21</a:t>
            </a:r>
            <a:endParaRPr lang="en-US" i="1" dirty="0"/>
          </a:p>
        </p:txBody>
      </p:sp>
    </p:spTree>
    <p:extLst>
      <p:ext uri="{BB962C8B-B14F-4D97-AF65-F5344CB8AC3E}">
        <p14:creationId xmlns:p14="http://schemas.microsoft.com/office/powerpoint/2010/main" val="3314359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sp>
        <p:nvSpPr>
          <p:cNvPr id="7" name="TextBox 6"/>
          <p:cNvSpPr txBox="1"/>
          <p:nvPr/>
        </p:nvSpPr>
        <p:spPr>
          <a:xfrm>
            <a:off x="1854926" y="1245331"/>
            <a:ext cx="7802880" cy="5047536"/>
          </a:xfrm>
          <a:prstGeom prst="rect">
            <a:avLst/>
          </a:prstGeom>
          <a:noFill/>
        </p:spPr>
        <p:txBody>
          <a:bodyPr wrap="square" rtlCol="0">
            <a:spAutoFit/>
          </a:bodyPr>
          <a:lstStyle/>
          <a:p>
            <a:r>
              <a:rPr lang="en-US" sz="1600" dirty="0" smtClean="0">
                <a:solidFill>
                  <a:prstClr val="black"/>
                </a:solidFill>
              </a:rPr>
              <a:t>Details on training will be released by HSEM upon completion of the hiring process.</a:t>
            </a:r>
          </a:p>
          <a:p>
            <a:r>
              <a:rPr lang="en-US" sz="1600" dirty="0" smtClean="0">
                <a:solidFill>
                  <a:prstClr val="black"/>
                </a:solidFill>
              </a:rPr>
              <a:t>Beta Testing/training occurred at the SEOC during SB LII. </a:t>
            </a:r>
          </a:p>
          <a:p>
            <a:r>
              <a:rPr lang="en-US" sz="1600" dirty="0" smtClean="0">
                <a:solidFill>
                  <a:prstClr val="black"/>
                </a:solidFill>
              </a:rPr>
              <a:t> This is a living system, the first disaster will be the first real test. </a:t>
            </a:r>
          </a:p>
          <a:p>
            <a:endParaRPr lang="en-US" sz="1600" dirty="0">
              <a:solidFill>
                <a:prstClr val="black"/>
              </a:solidFill>
            </a:endParaRPr>
          </a:p>
          <a:p>
            <a:r>
              <a:rPr lang="en-US" sz="1600" b="1" dirty="0" err="1" smtClean="0">
                <a:solidFill>
                  <a:prstClr val="black"/>
                </a:solidFill>
              </a:rPr>
              <a:t>WebEOC</a:t>
            </a:r>
            <a:r>
              <a:rPr lang="en-US" sz="1600" b="1" dirty="0" smtClean="0">
                <a:solidFill>
                  <a:prstClr val="black"/>
                </a:solidFill>
              </a:rPr>
              <a:t> Leadership Team:</a:t>
            </a:r>
            <a:endParaRPr lang="en-US" sz="1600" b="1" dirty="0">
              <a:solidFill>
                <a:prstClr val="black"/>
              </a:solidFill>
            </a:endParaRPr>
          </a:p>
          <a:p>
            <a:r>
              <a:rPr lang="en-US" sz="1600" dirty="0" smtClean="0">
                <a:solidFill>
                  <a:prstClr val="black"/>
                </a:solidFill>
              </a:rPr>
              <a:t>John Moore, Recovery and Mitigation Branch Director</a:t>
            </a:r>
          </a:p>
          <a:p>
            <a:r>
              <a:rPr lang="en-US" sz="1600" dirty="0" smtClean="0">
                <a:solidFill>
                  <a:prstClr val="black"/>
                </a:solidFill>
                <a:hlinkClick r:id="rId5"/>
              </a:rPr>
              <a:t>john.moore@state.mn.us</a:t>
            </a:r>
            <a:r>
              <a:rPr lang="en-US" sz="1600" dirty="0" smtClean="0">
                <a:solidFill>
                  <a:prstClr val="black"/>
                </a:solidFill>
              </a:rPr>
              <a:t> </a:t>
            </a:r>
          </a:p>
          <a:p>
            <a:r>
              <a:rPr lang="en-US" sz="1600" dirty="0" smtClean="0">
                <a:solidFill>
                  <a:prstClr val="black"/>
                </a:solidFill>
              </a:rPr>
              <a:t>651-201-7453</a:t>
            </a:r>
          </a:p>
          <a:p>
            <a:endParaRPr lang="en-US" sz="1600" dirty="0">
              <a:solidFill>
                <a:prstClr val="black"/>
              </a:solidFill>
            </a:endParaRPr>
          </a:p>
          <a:p>
            <a:r>
              <a:rPr lang="en-US" sz="1600" dirty="0" smtClean="0">
                <a:solidFill>
                  <a:prstClr val="black"/>
                </a:solidFill>
              </a:rPr>
              <a:t>Jacob Beauregard, Mutual Aid and Logistics Coordinator</a:t>
            </a:r>
          </a:p>
          <a:p>
            <a:r>
              <a:rPr lang="en-US" sz="1600" dirty="0" smtClean="0">
                <a:solidFill>
                  <a:prstClr val="black"/>
                </a:solidFill>
                <a:hlinkClick r:id="rId6"/>
              </a:rPr>
              <a:t>jacob.beauregard@state.mn.us</a:t>
            </a:r>
            <a:r>
              <a:rPr lang="en-US" sz="1600" dirty="0" smtClean="0">
                <a:solidFill>
                  <a:prstClr val="black"/>
                </a:solidFill>
              </a:rPr>
              <a:t> </a:t>
            </a:r>
          </a:p>
          <a:p>
            <a:r>
              <a:rPr lang="en-US" sz="1600" dirty="0" smtClean="0">
                <a:solidFill>
                  <a:prstClr val="black"/>
                </a:solidFill>
              </a:rPr>
              <a:t>(651)201-7474</a:t>
            </a:r>
          </a:p>
          <a:p>
            <a:endParaRPr lang="en-US" sz="1600" dirty="0">
              <a:solidFill>
                <a:prstClr val="black"/>
              </a:solidFill>
            </a:endParaRPr>
          </a:p>
          <a:p>
            <a:r>
              <a:rPr lang="en-US" sz="1600" dirty="0" smtClean="0">
                <a:solidFill>
                  <a:prstClr val="black"/>
                </a:solidFill>
              </a:rPr>
              <a:t>Chad Hanson, REP </a:t>
            </a:r>
            <a:r>
              <a:rPr lang="en-US" sz="1600" dirty="0" err="1" smtClean="0">
                <a:solidFill>
                  <a:prstClr val="black"/>
                </a:solidFill>
              </a:rPr>
              <a:t>WebEOC</a:t>
            </a:r>
            <a:r>
              <a:rPr lang="en-US" sz="1600" dirty="0" smtClean="0">
                <a:solidFill>
                  <a:prstClr val="black"/>
                </a:solidFill>
              </a:rPr>
              <a:t> Administrator</a:t>
            </a:r>
          </a:p>
          <a:p>
            <a:r>
              <a:rPr lang="en-US" sz="1600" dirty="0" smtClean="0">
                <a:solidFill>
                  <a:prstClr val="black"/>
                </a:solidFill>
                <a:hlinkClick r:id="rId7"/>
              </a:rPr>
              <a:t>Chad.Hanson@state.mn.us</a:t>
            </a:r>
            <a:r>
              <a:rPr lang="en-US" sz="1600" dirty="0" smtClean="0">
                <a:solidFill>
                  <a:prstClr val="black"/>
                </a:solidFill>
              </a:rPr>
              <a:t> </a:t>
            </a:r>
          </a:p>
          <a:p>
            <a:r>
              <a:rPr lang="en-US" sz="1600" dirty="0" smtClean="0">
                <a:solidFill>
                  <a:prstClr val="black"/>
                </a:solidFill>
              </a:rPr>
              <a:t>651-201-7423</a:t>
            </a:r>
          </a:p>
          <a:p>
            <a:endParaRPr lang="en-US" sz="1600" dirty="0">
              <a:solidFill>
                <a:prstClr val="black"/>
              </a:solidFill>
            </a:endParaRPr>
          </a:p>
          <a:p>
            <a:r>
              <a:rPr lang="en-US" sz="1600" dirty="0" smtClean="0">
                <a:solidFill>
                  <a:prstClr val="black"/>
                </a:solidFill>
              </a:rPr>
              <a:t>TBD (Interview Process Ongoing)</a:t>
            </a:r>
            <a:br>
              <a:rPr lang="en-US" sz="1600" dirty="0" smtClean="0">
                <a:solidFill>
                  <a:prstClr val="black"/>
                </a:solidFill>
              </a:rPr>
            </a:br>
            <a:r>
              <a:rPr lang="en-US" sz="1600" dirty="0" smtClean="0">
                <a:solidFill>
                  <a:prstClr val="black"/>
                </a:solidFill>
              </a:rPr>
              <a:t>All Hazards </a:t>
            </a:r>
            <a:r>
              <a:rPr lang="en-US" sz="1600" dirty="0" err="1" smtClean="0">
                <a:solidFill>
                  <a:prstClr val="black"/>
                </a:solidFill>
              </a:rPr>
              <a:t>WebEOC</a:t>
            </a:r>
            <a:r>
              <a:rPr lang="en-US" sz="1600" dirty="0" smtClean="0">
                <a:solidFill>
                  <a:prstClr val="black"/>
                </a:solidFill>
              </a:rPr>
              <a:t> Administer </a:t>
            </a:r>
            <a:endParaRPr lang="en-US" sz="16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149124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67125" cy="1247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5267325"/>
            <a:ext cx="2876550" cy="1590675"/>
          </a:xfrm>
          <a:prstGeom prst="rect">
            <a:avLst/>
          </a:prstGeom>
        </p:spPr>
      </p:pic>
      <p:sp>
        <p:nvSpPr>
          <p:cNvPr id="6" name="TextBox 5"/>
          <p:cNvSpPr txBox="1"/>
          <p:nvPr/>
        </p:nvSpPr>
        <p:spPr>
          <a:xfrm>
            <a:off x="0" y="6035039"/>
            <a:ext cx="7045234" cy="830997"/>
          </a:xfrm>
          <a:prstGeom prst="rect">
            <a:avLst/>
          </a:prstGeom>
          <a:noFill/>
        </p:spPr>
        <p:txBody>
          <a:bodyPr wrap="square" rtlCol="0">
            <a:spAutoFit/>
          </a:bodyPr>
          <a:lstStyle/>
          <a:p>
            <a:r>
              <a:rPr lang="en-US" sz="1200" dirty="0" smtClean="0">
                <a:solidFill>
                  <a:prstClr val="black"/>
                </a:solidFill>
              </a:rPr>
              <a:t>David L Bendickson</a:t>
            </a:r>
          </a:p>
          <a:p>
            <a:r>
              <a:rPr lang="en-US" sz="1200" dirty="0" smtClean="0">
                <a:solidFill>
                  <a:prstClr val="black"/>
                </a:solidFill>
              </a:rPr>
              <a:t>MN National Guard Emergency Management Program Coordinator</a:t>
            </a:r>
          </a:p>
          <a:p>
            <a:r>
              <a:rPr lang="en-US" sz="1200" dirty="0" smtClean="0">
                <a:solidFill>
                  <a:prstClr val="black"/>
                </a:solidFill>
              </a:rPr>
              <a:t>651-268-8887</a:t>
            </a:r>
          </a:p>
          <a:p>
            <a:r>
              <a:rPr lang="en-US" sz="1200" dirty="0" smtClean="0">
                <a:solidFill>
                  <a:prstClr val="black"/>
                </a:solidFill>
                <a:hlinkClick r:id="rId4"/>
              </a:rPr>
              <a:t>David.l.Bendickson.mil@mail.mil</a:t>
            </a:r>
            <a:r>
              <a:rPr lang="en-US" sz="1200" dirty="0" smtClean="0">
                <a:solidFill>
                  <a:prstClr val="black"/>
                </a:solidFill>
              </a:rPr>
              <a:t> </a:t>
            </a:r>
            <a:endParaRPr lang="en-US" sz="1200" dirty="0">
              <a:solidFill>
                <a:prstClr val="black"/>
              </a:solidFill>
            </a:endParaRPr>
          </a:p>
        </p:txBody>
      </p:sp>
      <p:graphicFrame>
        <p:nvGraphicFramePr>
          <p:cNvPr id="3" name="Table 2"/>
          <p:cNvGraphicFramePr>
            <a:graphicFrameLocks noGrp="1"/>
          </p:cNvGraphicFramePr>
          <p:nvPr>
            <p:extLst/>
          </p:nvPr>
        </p:nvGraphicFramePr>
        <p:xfrm>
          <a:off x="1409386" y="2325299"/>
          <a:ext cx="8596312" cy="1592580"/>
        </p:xfrm>
        <a:graphic>
          <a:graphicData uri="http://schemas.openxmlformats.org/drawingml/2006/table">
            <a:tbl>
              <a:tblPr/>
              <a:tblGrid>
                <a:gridCol w="8596312"/>
              </a:tblGrid>
              <a:tr h="0">
                <a:tc>
                  <a:txBody>
                    <a:bodyPr/>
                    <a:lstStyle/>
                    <a:p>
                      <a:r>
                        <a:rPr lang="en-US" b="1" dirty="0" smtClean="0">
                          <a:solidFill>
                            <a:srgbClr val="444444"/>
                          </a:solidFill>
                          <a:effectLst/>
                          <a:latin typeface="Verdana" panose="020B0604030504040204" pitchFamily="34" charset="0"/>
                        </a:rPr>
                        <a:t>For</a:t>
                      </a:r>
                      <a:r>
                        <a:rPr lang="en-US" b="1" baseline="0" dirty="0" smtClean="0">
                          <a:solidFill>
                            <a:srgbClr val="444444"/>
                          </a:solidFill>
                          <a:effectLst/>
                          <a:latin typeface="Verdana" panose="020B0604030504040204" pitchFamily="34" charset="0"/>
                        </a:rPr>
                        <a:t> more information: </a:t>
                      </a:r>
                      <a:endParaRPr lang="en-US" b="1" dirty="0" smtClean="0">
                        <a:solidFill>
                          <a:srgbClr val="444444"/>
                        </a:solidFill>
                        <a:effectLst/>
                        <a:latin typeface="Verdana" panose="020B0604030504040204" pitchFamily="34" charset="0"/>
                      </a:endParaRPr>
                    </a:p>
                    <a:p>
                      <a:r>
                        <a:rPr lang="en-US" b="1" dirty="0" smtClean="0">
                          <a:solidFill>
                            <a:srgbClr val="444444"/>
                          </a:solidFill>
                          <a:effectLst/>
                          <a:latin typeface="Verdana" panose="020B0604030504040204" pitchFamily="34" charset="0"/>
                        </a:rPr>
                        <a:t>Jacob</a:t>
                      </a:r>
                      <a:r>
                        <a:rPr lang="en-US" b="1" dirty="0">
                          <a:solidFill>
                            <a:srgbClr val="444444"/>
                          </a:solidFill>
                          <a:effectLst/>
                          <a:latin typeface="Verdana" panose="020B0604030504040204" pitchFamily="34" charset="0"/>
                        </a:rPr>
                        <a:t> Beauregard, Mutual Aid and Logistics </a:t>
                      </a:r>
                      <a:r>
                        <a:rPr lang="en-US" b="1" dirty="0" smtClean="0">
                          <a:solidFill>
                            <a:srgbClr val="444444"/>
                          </a:solidFill>
                          <a:effectLst/>
                          <a:latin typeface="Verdana" panose="020B0604030504040204" pitchFamily="34" charset="0"/>
                        </a:rPr>
                        <a:t>Coordinator</a:t>
                      </a:r>
                    </a:p>
                    <a:p>
                      <a:r>
                        <a:rPr lang="en-US" b="1" dirty="0" err="1" smtClean="0">
                          <a:solidFill>
                            <a:srgbClr val="444444"/>
                          </a:solidFill>
                          <a:effectLst/>
                          <a:latin typeface="Verdana" panose="020B0604030504040204" pitchFamily="34" charset="0"/>
                        </a:rPr>
                        <a:t>WebEOC</a:t>
                      </a:r>
                      <a:r>
                        <a:rPr lang="en-US" b="1" dirty="0" smtClean="0">
                          <a:solidFill>
                            <a:srgbClr val="444444"/>
                          </a:solidFill>
                          <a:effectLst/>
                          <a:latin typeface="Verdana" panose="020B0604030504040204" pitchFamily="34" charset="0"/>
                        </a:rPr>
                        <a:t> Program Manager</a:t>
                      </a:r>
                      <a:endParaRPr lang="en-US" b="1" dirty="0">
                        <a:solidFill>
                          <a:srgbClr val="444444"/>
                        </a:solidFill>
                        <a:effectLst/>
                        <a:latin typeface="Verdana" panose="020B0604030504040204" pitchFamily="34" charset="0"/>
                      </a:endParaRPr>
                    </a:p>
                  </a:txBody>
                  <a:tcPr anchor="ctr">
                    <a:lnL>
                      <a:noFill/>
                    </a:lnL>
                    <a:lnR>
                      <a:noFill/>
                    </a:lnR>
                    <a:lnT>
                      <a:noFill/>
                    </a:lnT>
                    <a:lnB>
                      <a:noFill/>
                    </a:lnB>
                    <a:solidFill>
                      <a:srgbClr val="FFFFFF"/>
                    </a:solidFill>
                  </a:tcPr>
                </a:tc>
              </a:tr>
              <a:tr h="0">
                <a:tc>
                  <a:txBody>
                    <a:bodyPr/>
                    <a:lstStyle/>
                    <a:p>
                      <a:pPr fontAlgn="t"/>
                      <a:r>
                        <a:rPr lang="en-US" u="none" strike="noStrike">
                          <a:solidFill>
                            <a:srgbClr val="B10069"/>
                          </a:solidFill>
                          <a:effectLst/>
                          <a:latin typeface="Verdana" panose="020B0604030504040204" pitchFamily="34" charset="0"/>
                          <a:hlinkClick r:id="rId5"/>
                        </a:rPr>
                        <a:t>jacob.beauregard@state.mn.us</a:t>
                      </a:r>
                      <a:endParaRPr lang="en-US">
                        <a:solidFill>
                          <a:srgbClr val="555555"/>
                        </a:solidFill>
                        <a:effectLst/>
                        <a:latin typeface="Verdana" panose="020B0604030504040204" pitchFamily="34" charset="0"/>
                      </a:endParaRPr>
                    </a:p>
                  </a:txBody>
                  <a:tcPr marT="19050" anchor="ctr">
                    <a:lnL>
                      <a:noFill/>
                    </a:lnL>
                    <a:lnR>
                      <a:noFill/>
                    </a:lnR>
                    <a:lnT>
                      <a:noFill/>
                    </a:lnT>
                    <a:lnB>
                      <a:noFill/>
                    </a:lnB>
                    <a:solidFill>
                      <a:srgbClr val="FFFFFF"/>
                    </a:solidFill>
                  </a:tcPr>
                </a:tc>
              </a:tr>
              <a:tr h="0">
                <a:tc>
                  <a:txBody>
                    <a:bodyPr/>
                    <a:lstStyle/>
                    <a:p>
                      <a:pPr fontAlgn="t"/>
                      <a:r>
                        <a:rPr lang="en-US" dirty="0">
                          <a:solidFill>
                            <a:srgbClr val="555555"/>
                          </a:solidFill>
                          <a:effectLst/>
                          <a:latin typeface="Verdana" panose="020B0604030504040204" pitchFamily="34" charset="0"/>
                        </a:rPr>
                        <a:t>(651)201-7474</a:t>
                      </a:r>
                    </a:p>
                  </a:txBody>
                  <a:tcPr marT="1905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765911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8</a:t>
            </a:r>
          </a:p>
        </p:txBody>
      </p:sp>
      <p:sp>
        <p:nvSpPr>
          <p:cNvPr id="2" name="Text Placeholder 1"/>
          <p:cNvSpPr>
            <a:spLocks noGrp="1"/>
          </p:cNvSpPr>
          <p:nvPr>
            <p:ph idx="1"/>
          </p:nvPr>
        </p:nvSpPr>
        <p:spPr/>
        <p:txBody>
          <a:bodyPr>
            <a:normAutofit/>
          </a:bodyPr>
          <a:lstStyle/>
          <a:p>
            <a:pPr marL="0" indent="0">
              <a:buNone/>
            </a:pPr>
            <a:r>
              <a:rPr lang="en-US" b="1" dirty="0" smtClean="0"/>
              <a:t>NAIP Imagery Licensing update</a:t>
            </a:r>
            <a:endParaRPr lang="en-US" dirty="0" smtClean="0"/>
          </a:p>
          <a:p>
            <a:pPr marL="0" indent="0">
              <a:buNone/>
            </a:pPr>
            <a:r>
              <a:rPr lang="en-US" dirty="0" smtClean="0"/>
              <a:t>Dan Ross</a:t>
            </a:r>
            <a:endParaRPr lang="en-US" dirty="0"/>
          </a:p>
        </p:txBody>
      </p:sp>
    </p:spTree>
    <p:extLst>
      <p:ext uri="{BB962C8B-B14F-4D97-AF65-F5344CB8AC3E}">
        <p14:creationId xmlns:p14="http://schemas.microsoft.com/office/powerpoint/2010/main" val="11767989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NAIP</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National Agriculture Imagery Program (NAIP) </a:t>
            </a:r>
            <a:r>
              <a:rPr lang="en-US" dirty="0"/>
              <a:t>program </a:t>
            </a:r>
            <a:r>
              <a:rPr lang="en-US" dirty="0" smtClean="0"/>
              <a:t>is </a:t>
            </a:r>
            <a:r>
              <a:rPr lang="en-US" dirty="0"/>
              <a:t>considering moving to a licensed </a:t>
            </a:r>
            <a:r>
              <a:rPr lang="en-US" dirty="0" smtClean="0"/>
              <a:t>model. If </a:t>
            </a:r>
            <a:r>
              <a:rPr lang="en-US" dirty="0"/>
              <a:t>FSA does move to that </a:t>
            </a:r>
            <a:r>
              <a:rPr lang="en-US" dirty="0" smtClean="0"/>
              <a:t>model, </a:t>
            </a:r>
            <a:r>
              <a:rPr lang="en-US" dirty="0"/>
              <a:t>it will </a:t>
            </a:r>
            <a:r>
              <a:rPr lang="en-US" dirty="0" smtClean="0"/>
              <a:t>likely have </a:t>
            </a:r>
            <a:r>
              <a:rPr lang="en-US" dirty="0"/>
              <a:t>a significant impact on the availability of imagery for </a:t>
            </a:r>
            <a:r>
              <a:rPr lang="en-US" dirty="0" smtClean="0"/>
              <a:t>Minnesota.</a:t>
            </a:r>
          </a:p>
          <a:p>
            <a:pPr marL="0" indent="0">
              <a:spcAft>
                <a:spcPts val="0"/>
              </a:spcAft>
              <a:buNone/>
            </a:pPr>
            <a:r>
              <a:rPr lang="en-US" dirty="0" smtClean="0"/>
              <a:t>Why a potential move?</a:t>
            </a:r>
            <a:endParaRPr lang="en-US" dirty="0"/>
          </a:p>
          <a:p>
            <a:pPr lvl="1">
              <a:spcAft>
                <a:spcPts val="600"/>
              </a:spcAft>
            </a:pPr>
            <a:r>
              <a:rPr lang="en-US" sz="2300" dirty="0" smtClean="0"/>
              <a:t>Cost-saving measure</a:t>
            </a:r>
          </a:p>
          <a:p>
            <a:pPr lvl="2">
              <a:spcAft>
                <a:spcPts val="600"/>
              </a:spcAft>
            </a:pPr>
            <a:r>
              <a:rPr lang="en-US" sz="2000" dirty="0" smtClean="0"/>
              <a:t>Cost-share </a:t>
            </a:r>
            <a:r>
              <a:rPr lang="en-US" sz="2000" dirty="0"/>
              <a:t>partners have been $3.1M short </a:t>
            </a:r>
            <a:r>
              <a:rPr lang="en-US" sz="2000" dirty="0" smtClean="0"/>
              <a:t> over </a:t>
            </a:r>
            <a:r>
              <a:rPr lang="en-US" sz="2000" dirty="0"/>
              <a:t>the past few years </a:t>
            </a:r>
          </a:p>
          <a:p>
            <a:pPr marL="0" indent="0">
              <a:spcAft>
                <a:spcPts val="600"/>
              </a:spcAft>
              <a:buNone/>
            </a:pPr>
            <a:endParaRPr lang="en-US" sz="2700" dirty="0" smtClean="0"/>
          </a:p>
          <a:p>
            <a:pPr marL="0" indent="0">
              <a:spcAft>
                <a:spcPts val="600"/>
              </a:spcAft>
              <a:buNone/>
            </a:pPr>
            <a:r>
              <a:rPr lang="en-US" sz="2700" dirty="0" smtClean="0"/>
              <a:t>Removing </a:t>
            </a:r>
            <a:r>
              <a:rPr lang="en-US" sz="2700" dirty="0"/>
              <a:t>NAIP from the public domain will have </a:t>
            </a:r>
            <a:r>
              <a:rPr lang="en-US" sz="2700" dirty="0" smtClean="0"/>
              <a:t>impacts </a:t>
            </a:r>
            <a:r>
              <a:rPr lang="en-US" sz="2700" dirty="0"/>
              <a:t>to other </a:t>
            </a:r>
            <a:r>
              <a:rPr lang="en-US" sz="2700" dirty="0" smtClean="0"/>
              <a:t>agencies</a:t>
            </a:r>
          </a:p>
          <a:p>
            <a:pPr lvl="1">
              <a:spcAft>
                <a:spcPts val="600"/>
              </a:spcAft>
            </a:pPr>
            <a:r>
              <a:rPr lang="en-US" sz="2400" dirty="0" smtClean="0"/>
              <a:t>Licensed data cannot be shared with other departments </a:t>
            </a:r>
            <a:br>
              <a:rPr lang="en-US" sz="2400" dirty="0" smtClean="0"/>
            </a:br>
            <a:r>
              <a:rPr lang="en-US" sz="2400" dirty="0" smtClean="0"/>
              <a:t>or the public</a:t>
            </a:r>
            <a:endParaRPr lang="en-US" dirty="0"/>
          </a:p>
        </p:txBody>
      </p:sp>
    </p:spTree>
    <p:extLst>
      <p:ext uri="{BB962C8B-B14F-4D97-AF65-F5344CB8AC3E}">
        <p14:creationId xmlns:p14="http://schemas.microsoft.com/office/powerpoint/2010/main" val="1221434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NSGIC Midyear Meeting – Salt Lake</a:t>
            </a:r>
          </a:p>
          <a:p>
            <a:pPr lvl="1"/>
            <a:r>
              <a:rPr lang="en-US" dirty="0" smtClean="0"/>
              <a:t>Facilitated Session – Outcomes will be shared</a:t>
            </a:r>
          </a:p>
          <a:p>
            <a:pPr lvl="1"/>
            <a:r>
              <a:rPr lang="en-US" dirty="0" smtClean="0"/>
              <a:t>Survey of states</a:t>
            </a:r>
          </a:p>
          <a:p>
            <a:pPr marL="457200" lvl="1" indent="0">
              <a:buNone/>
            </a:pPr>
            <a:endParaRPr lang="en-US" dirty="0" smtClean="0"/>
          </a:p>
          <a:p>
            <a:pPr marL="0" indent="0">
              <a:buNone/>
            </a:pPr>
            <a:r>
              <a:rPr lang="en-US" dirty="0" smtClean="0"/>
              <a:t>National Imagery Summit – May 22-23</a:t>
            </a:r>
            <a:r>
              <a:rPr lang="en-US" baseline="30000" dirty="0" smtClean="0"/>
              <a:t>rd</a:t>
            </a:r>
            <a:r>
              <a:rPr lang="en-US" dirty="0" smtClean="0"/>
              <a:t> Washington DC.</a:t>
            </a:r>
          </a:p>
          <a:p>
            <a:pPr lvl="1"/>
            <a:r>
              <a:rPr lang="en-US" dirty="0" smtClean="0"/>
              <a:t>Looking for Input from state and local government</a:t>
            </a:r>
          </a:p>
          <a:p>
            <a:pPr lvl="1"/>
            <a:r>
              <a:rPr lang="en-US" dirty="0" smtClean="0"/>
              <a:t>NAIP discussion will be a key component</a:t>
            </a:r>
          </a:p>
          <a:p>
            <a:pPr lvl="1"/>
            <a:r>
              <a:rPr lang="en-US" dirty="0" smtClean="0"/>
              <a:t>NSGIC will attend along with 3 states</a:t>
            </a:r>
            <a:br>
              <a:rPr lang="en-US" dirty="0" smtClean="0"/>
            </a:br>
            <a:endParaRPr lang="en-US" dirty="0" smtClean="0">
              <a:hlinkClick r:id="rId2"/>
            </a:endParaRPr>
          </a:p>
        </p:txBody>
      </p:sp>
    </p:spTree>
    <p:extLst>
      <p:ext uri="{BB962C8B-B14F-4D97-AF65-F5344CB8AC3E}">
        <p14:creationId xmlns:p14="http://schemas.microsoft.com/office/powerpoint/2010/main" val="6865013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9</a:t>
            </a:r>
          </a:p>
        </p:txBody>
      </p:sp>
      <p:sp>
        <p:nvSpPr>
          <p:cNvPr id="2" name="Text Placeholder 1"/>
          <p:cNvSpPr>
            <a:spLocks noGrp="1"/>
          </p:cNvSpPr>
          <p:nvPr>
            <p:ph idx="1"/>
          </p:nvPr>
        </p:nvSpPr>
        <p:spPr/>
        <p:txBody>
          <a:bodyPr>
            <a:normAutofit/>
          </a:bodyPr>
          <a:lstStyle/>
          <a:p>
            <a:pPr marL="0" indent="0">
              <a:buNone/>
            </a:pPr>
            <a:r>
              <a:rPr lang="en-US" b="1" dirty="0"/>
              <a:t>Sector </a:t>
            </a:r>
            <a:r>
              <a:rPr lang="en-US" b="1" dirty="0" smtClean="0"/>
              <a:t>report:  </a:t>
            </a:r>
          </a:p>
          <a:p>
            <a:pPr marL="0" indent="0">
              <a:buNone/>
            </a:pPr>
            <a:endParaRPr lang="en-US" b="1" dirty="0"/>
          </a:p>
          <a:p>
            <a:pPr marL="0" indent="0">
              <a:buNone/>
            </a:pPr>
            <a:r>
              <a:rPr lang="en-US" b="1" dirty="0" smtClean="0"/>
              <a:t>Tribal Government GIS</a:t>
            </a:r>
          </a:p>
          <a:p>
            <a:pPr marL="0" indent="0">
              <a:buNone/>
            </a:pPr>
            <a:r>
              <a:rPr lang="en-US" dirty="0" smtClean="0"/>
              <a:t>Scott Abel</a:t>
            </a:r>
          </a:p>
        </p:txBody>
      </p:sp>
    </p:spTree>
    <p:extLst>
      <p:ext uri="{BB962C8B-B14F-4D97-AF65-F5344CB8AC3E}">
        <p14:creationId xmlns:p14="http://schemas.microsoft.com/office/powerpoint/2010/main" val="662941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9</a:t>
            </a:r>
          </a:p>
        </p:txBody>
      </p:sp>
      <p:sp>
        <p:nvSpPr>
          <p:cNvPr id="2" name="Text Placeholder 1"/>
          <p:cNvSpPr>
            <a:spLocks noGrp="1"/>
          </p:cNvSpPr>
          <p:nvPr>
            <p:ph idx="1"/>
          </p:nvPr>
        </p:nvSpPr>
        <p:spPr/>
        <p:txBody>
          <a:bodyPr>
            <a:normAutofit/>
          </a:bodyPr>
          <a:lstStyle/>
          <a:p>
            <a:pPr marL="0" indent="0">
              <a:buNone/>
            </a:pPr>
            <a:r>
              <a:rPr lang="en-US" b="1" dirty="0"/>
              <a:t>Sector </a:t>
            </a:r>
            <a:r>
              <a:rPr lang="en-US" b="1" dirty="0" smtClean="0"/>
              <a:t>report:  </a:t>
            </a:r>
          </a:p>
          <a:p>
            <a:pPr marL="0" indent="0">
              <a:buNone/>
            </a:pPr>
            <a:endParaRPr lang="en-US" b="1" dirty="0"/>
          </a:p>
          <a:p>
            <a:pPr marL="0" indent="0">
              <a:buNone/>
            </a:pPr>
            <a:r>
              <a:rPr lang="en-US" b="1" dirty="0" err="1" smtClean="0"/>
              <a:t>MetroGIS</a:t>
            </a:r>
            <a:endParaRPr lang="en-US" b="1" dirty="0" smtClean="0"/>
          </a:p>
          <a:p>
            <a:pPr marL="0" indent="0">
              <a:buNone/>
            </a:pPr>
            <a:r>
              <a:rPr lang="en-US" dirty="0" smtClean="0"/>
              <a:t>David Brandt</a:t>
            </a:r>
          </a:p>
        </p:txBody>
      </p:sp>
    </p:spTree>
    <p:extLst>
      <p:ext uri="{BB962C8B-B14F-4D97-AF65-F5344CB8AC3E}">
        <p14:creationId xmlns:p14="http://schemas.microsoft.com/office/powerpoint/2010/main" val="1830531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10</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Governor’s geospatial commendation award</a:t>
            </a:r>
            <a:endParaRPr lang="en-US" dirty="0"/>
          </a:p>
          <a:p>
            <a:pPr marL="0" indent="0">
              <a:buNone/>
            </a:pPr>
            <a:r>
              <a:rPr lang="en-US" dirty="0" smtClean="0"/>
              <a:t>Nancy Rader</a:t>
            </a:r>
            <a:endParaRPr lang="en-US" dirty="0"/>
          </a:p>
        </p:txBody>
      </p:sp>
    </p:spTree>
    <p:extLst>
      <p:ext uri="{BB962C8B-B14F-4D97-AF65-F5344CB8AC3E}">
        <p14:creationId xmlns:p14="http://schemas.microsoft.com/office/powerpoint/2010/main" val="27613524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11</a:t>
            </a:r>
            <a:endParaRPr lang="en-US" dirty="0"/>
          </a:p>
        </p:txBody>
      </p:sp>
      <p:sp>
        <p:nvSpPr>
          <p:cNvPr id="2" name="Text Placeholder 1"/>
          <p:cNvSpPr>
            <a:spLocks noGrp="1"/>
          </p:cNvSpPr>
          <p:nvPr>
            <p:ph idx="1"/>
          </p:nvPr>
        </p:nvSpPr>
        <p:spPr/>
        <p:txBody>
          <a:bodyPr>
            <a:normAutofit/>
          </a:bodyPr>
          <a:lstStyle/>
          <a:p>
            <a:pPr marL="0" indent="0">
              <a:buNone/>
            </a:pPr>
            <a:r>
              <a:rPr lang="en-US" b="1" dirty="0"/>
              <a:t>Nominations for Governor’s </a:t>
            </a:r>
            <a:r>
              <a:rPr lang="en-US" b="1" dirty="0" smtClean="0"/>
              <a:t/>
            </a:r>
            <a:br>
              <a:rPr lang="en-US" b="1" dirty="0" smtClean="0"/>
            </a:br>
            <a:r>
              <a:rPr lang="en-US" b="1" dirty="0" smtClean="0"/>
              <a:t>Geospatial </a:t>
            </a:r>
            <a:r>
              <a:rPr lang="en-US" b="1" dirty="0"/>
              <a:t>Commendation </a:t>
            </a:r>
            <a:r>
              <a:rPr lang="en-US" b="1" dirty="0" smtClean="0"/>
              <a:t>awards</a:t>
            </a:r>
            <a:endParaRPr lang="en-US" dirty="0" smtClean="0"/>
          </a:p>
          <a:p>
            <a:pPr marL="0" indent="0">
              <a:buNone/>
            </a:pPr>
            <a:endParaRPr lang="en-US" sz="2800" dirty="0" smtClean="0">
              <a:solidFill>
                <a:prstClr val="black"/>
              </a:solidFill>
            </a:endParaRPr>
          </a:p>
          <a:p>
            <a:pPr marL="0" indent="0">
              <a:buNone/>
            </a:pPr>
            <a:r>
              <a:rPr lang="en-US" sz="2800" dirty="0" smtClean="0"/>
              <a:t>Awards </a:t>
            </a:r>
            <a:r>
              <a:rPr lang="en-US" sz="2800" dirty="0"/>
              <a:t>from the Governor’s office for </a:t>
            </a:r>
            <a:r>
              <a:rPr lang="en-US" sz="2800" dirty="0" smtClean="0"/>
              <a:t/>
            </a:r>
            <a:br>
              <a:rPr lang="en-US" sz="2800" dirty="0" smtClean="0"/>
            </a:br>
            <a:r>
              <a:rPr lang="en-US" sz="2800" dirty="0" smtClean="0"/>
              <a:t>activities that exemplify the </a:t>
            </a:r>
            <a:r>
              <a:rPr lang="en-US" sz="2800" dirty="0"/>
              <a:t>use of GIS </a:t>
            </a:r>
            <a:r>
              <a:rPr lang="en-US" sz="2800" dirty="0" smtClean="0"/>
              <a:t/>
            </a:r>
            <a:br>
              <a:rPr lang="en-US" sz="2800" dirty="0" smtClean="0"/>
            </a:br>
            <a:r>
              <a:rPr lang="en-US" sz="2800" dirty="0" smtClean="0"/>
              <a:t>to </a:t>
            </a:r>
            <a:r>
              <a:rPr lang="en-US" sz="2800" dirty="0"/>
              <a:t>improve services </a:t>
            </a:r>
            <a:r>
              <a:rPr lang="en-US" sz="2800" dirty="0" smtClean="0"/>
              <a:t>within </a:t>
            </a:r>
            <a:r>
              <a:rPr lang="en-US" sz="2800" dirty="0"/>
              <a:t>Minnesota.</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7638222" y="2636330"/>
            <a:ext cx="3544128" cy="2717165"/>
          </a:xfrm>
          <a:prstGeom prst="rect">
            <a:avLst/>
          </a:prstGeom>
        </p:spPr>
      </p:pic>
    </p:spTree>
    <p:extLst>
      <p:ext uri="{BB962C8B-B14F-4D97-AF65-F5344CB8AC3E}">
        <p14:creationId xmlns:p14="http://schemas.microsoft.com/office/powerpoint/2010/main" val="254646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Governor’s Commendation Award</a:t>
            </a:r>
            <a:endParaRPr lang="en-US" dirty="0"/>
          </a:p>
        </p:txBody>
      </p:sp>
      <p:sp>
        <p:nvSpPr>
          <p:cNvPr id="5" name="Content Placeholder 4"/>
          <p:cNvSpPr>
            <a:spLocks noGrp="1"/>
          </p:cNvSpPr>
          <p:nvPr>
            <p:ph idx="1"/>
          </p:nvPr>
        </p:nvSpPr>
        <p:spPr>
          <a:xfrm>
            <a:off x="838200" y="1825625"/>
            <a:ext cx="10515600" cy="4622800"/>
          </a:xfrm>
        </p:spPr>
        <p:txBody>
          <a:bodyPr>
            <a:normAutofit fontScale="77500" lnSpcReduction="20000"/>
          </a:bodyPr>
          <a:lstStyle/>
          <a:p>
            <a:pPr marL="0" indent="0">
              <a:buNone/>
            </a:pPr>
            <a:r>
              <a:rPr lang="en-US" sz="3600" dirty="0" smtClean="0"/>
              <a:t>Criteria (same as the council’s guiding principles):</a:t>
            </a:r>
            <a:endParaRPr lang="en-US" sz="3600" dirty="0"/>
          </a:p>
          <a:p>
            <a:r>
              <a:rPr lang="en-US" sz="2800" dirty="0"/>
              <a:t>Promote effective investments in geospatial information</a:t>
            </a:r>
          </a:p>
          <a:p>
            <a:r>
              <a:rPr lang="en-US" sz="2800" dirty="0"/>
              <a:t>Promote geospatial information as a shared public resource</a:t>
            </a:r>
          </a:p>
          <a:p>
            <a:r>
              <a:rPr lang="en-US" sz="2800" dirty="0"/>
              <a:t>Support the establishment and use of geospatial standards and guidelines</a:t>
            </a:r>
          </a:p>
          <a:p>
            <a:r>
              <a:rPr lang="en-US" sz="2800" dirty="0"/>
              <a:t>Champion collaboration among geospatial practitioners and related stakeholders</a:t>
            </a:r>
          </a:p>
          <a:p>
            <a:r>
              <a:rPr lang="en-US" sz="2800" dirty="0"/>
              <a:t>Educate and inform policymakers related to the value </a:t>
            </a:r>
            <a:r>
              <a:rPr lang="en-US" sz="2800" dirty="0" smtClean="0"/>
              <a:t>and </a:t>
            </a:r>
            <a:r>
              <a:rPr lang="en-US" sz="2800" dirty="0"/>
              <a:t>use of geospatial technology</a:t>
            </a:r>
          </a:p>
          <a:p>
            <a:r>
              <a:rPr lang="en-US" sz="2800" dirty="0"/>
              <a:t>Provide a forum for ideas and issues to be shared </a:t>
            </a:r>
            <a:r>
              <a:rPr lang="en-US" sz="2800" dirty="0" smtClean="0"/>
              <a:t>and </a:t>
            </a:r>
            <a:r>
              <a:rPr lang="en-US" sz="2800" dirty="0"/>
              <a:t>acted upon by the geospatial community</a:t>
            </a:r>
          </a:p>
          <a:p>
            <a:r>
              <a:rPr lang="en-US" sz="2800" dirty="0"/>
              <a:t>Encourage geospatial education at all levels</a:t>
            </a:r>
          </a:p>
          <a:p>
            <a:endParaRPr lang="en-US" dirty="0"/>
          </a:p>
        </p:txBody>
      </p:sp>
    </p:spTree>
    <p:extLst>
      <p:ext uri="{BB962C8B-B14F-4D97-AF65-F5344CB8AC3E}">
        <p14:creationId xmlns:p14="http://schemas.microsoft.com/office/powerpoint/2010/main" val="290112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3</a:t>
            </a:r>
          </a:p>
        </p:txBody>
      </p:sp>
      <p:sp>
        <p:nvSpPr>
          <p:cNvPr id="5" name="Content Placeholder 4"/>
          <p:cNvSpPr>
            <a:spLocks noGrp="1"/>
          </p:cNvSpPr>
          <p:nvPr>
            <p:ph idx="1"/>
          </p:nvPr>
        </p:nvSpPr>
        <p:spPr>
          <a:xfrm>
            <a:off x="838200" y="3346080"/>
            <a:ext cx="10156903" cy="524170"/>
          </a:xfrm>
        </p:spPr>
        <p:txBody>
          <a:bodyPr>
            <a:normAutofit fontScale="92500" lnSpcReduction="20000"/>
          </a:bodyPr>
          <a:lstStyle/>
          <a:p>
            <a:pPr marL="0" indent="0">
              <a:buNone/>
            </a:pPr>
            <a:r>
              <a:rPr lang="en-US" sz="3600" b="1" dirty="0"/>
              <a:t>GAC 2017 Accomplishments and 2018 Work </a:t>
            </a:r>
            <a:r>
              <a:rPr lang="en-US" sz="3600" b="1" dirty="0" smtClean="0"/>
              <a:t>Plan</a:t>
            </a:r>
            <a:endParaRPr lang="en-US" dirty="0"/>
          </a:p>
        </p:txBody>
      </p:sp>
      <p:sp>
        <p:nvSpPr>
          <p:cNvPr id="7" name="Content Placeholder 2"/>
          <p:cNvSpPr txBox="1">
            <a:spLocks/>
          </p:cNvSpPr>
          <p:nvPr/>
        </p:nvSpPr>
        <p:spPr>
          <a:xfrm>
            <a:off x="838200" y="2192694"/>
            <a:ext cx="7340600" cy="41522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578840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Governor’s Commendation Award</a:t>
            </a:r>
            <a:endParaRPr lang="en-US" dirty="0"/>
          </a:p>
        </p:txBody>
      </p:sp>
      <p:sp>
        <p:nvSpPr>
          <p:cNvPr id="5" name="Content Placeholder 4"/>
          <p:cNvSpPr>
            <a:spLocks noGrp="1"/>
          </p:cNvSpPr>
          <p:nvPr>
            <p:ph idx="1"/>
          </p:nvPr>
        </p:nvSpPr>
        <p:spPr>
          <a:xfrm>
            <a:off x="838200" y="1825625"/>
            <a:ext cx="10515600" cy="4622800"/>
          </a:xfrm>
        </p:spPr>
        <p:txBody>
          <a:bodyPr>
            <a:normAutofit fontScale="92500"/>
          </a:bodyPr>
          <a:lstStyle/>
          <a:p>
            <a:pPr marL="342900" indent="-342900">
              <a:spcAft>
                <a:spcPts val="0"/>
              </a:spcAft>
            </a:pPr>
            <a:r>
              <a:rPr lang="en-US" sz="3000" dirty="0"/>
              <a:t>Standards are high; award is not always given</a:t>
            </a:r>
          </a:p>
          <a:p>
            <a:pPr marL="342900" indent="-342900">
              <a:spcAft>
                <a:spcPts val="0"/>
              </a:spcAft>
            </a:pPr>
            <a:r>
              <a:rPr lang="en-US" sz="3000" dirty="0" smtClean="0"/>
              <a:t>Council Awards Committee </a:t>
            </a:r>
            <a:r>
              <a:rPr lang="en-US" sz="3000" dirty="0"/>
              <a:t>evaluates the nominations and makes </a:t>
            </a:r>
            <a:r>
              <a:rPr lang="en-US" sz="3000" dirty="0" smtClean="0"/>
              <a:t>recommendations </a:t>
            </a:r>
            <a:r>
              <a:rPr lang="en-US" sz="3000" dirty="0"/>
              <a:t>to advise the CGIO, </a:t>
            </a:r>
            <a:r>
              <a:rPr lang="en-US" sz="3000" dirty="0" smtClean="0"/>
              <a:t>CIO</a:t>
            </a:r>
            <a:r>
              <a:rPr lang="en-US" sz="3000" dirty="0"/>
              <a:t>, </a:t>
            </a:r>
            <a:r>
              <a:rPr lang="en-US" sz="3000" dirty="0" smtClean="0"/>
              <a:t>and </a:t>
            </a:r>
            <a:r>
              <a:rPr lang="en-US" sz="3000" dirty="0"/>
              <a:t>Governor’s Office</a:t>
            </a:r>
          </a:p>
          <a:p>
            <a:pPr marL="1085850" lvl="1" indent="-342900"/>
            <a:r>
              <a:rPr lang="en-US" sz="2200" dirty="0" smtClean="0"/>
              <a:t>Work done in June, mostly by email</a:t>
            </a:r>
          </a:p>
          <a:p>
            <a:pPr marL="1085850" lvl="1" indent="-342900">
              <a:spcAft>
                <a:spcPts val="0"/>
              </a:spcAft>
            </a:pPr>
            <a:r>
              <a:rPr lang="en-US" sz="2200" b="1" dirty="0" smtClean="0"/>
              <a:t>Volunteers </a:t>
            </a:r>
            <a:r>
              <a:rPr lang="en-US" sz="2200" b="1" dirty="0"/>
              <a:t>needed for this year’s committee</a:t>
            </a:r>
          </a:p>
          <a:p>
            <a:pPr marL="342900" indent="-342900"/>
            <a:r>
              <a:rPr lang="en-US" sz="3000" dirty="0" smtClean="0"/>
              <a:t>Deadline for nominations:  </a:t>
            </a:r>
            <a:r>
              <a:rPr lang="en-US" sz="3000" b="1" smtClean="0">
                <a:solidFill>
                  <a:srgbClr val="FF0000"/>
                </a:solidFill>
              </a:rPr>
              <a:t>May </a:t>
            </a:r>
            <a:r>
              <a:rPr lang="en-US" sz="3000" b="1" smtClean="0">
                <a:solidFill>
                  <a:srgbClr val="FF0000"/>
                </a:solidFill>
              </a:rPr>
              <a:t>29</a:t>
            </a:r>
            <a:endParaRPr lang="en-US" sz="3000" b="1" dirty="0" smtClean="0">
              <a:solidFill>
                <a:srgbClr val="FF0000"/>
              </a:solidFill>
            </a:endParaRPr>
          </a:p>
          <a:p>
            <a:pPr marL="342900" indent="-342900">
              <a:spcAft>
                <a:spcPts val="0"/>
              </a:spcAft>
            </a:pPr>
            <a:r>
              <a:rPr lang="en-US" sz="3000" dirty="0" smtClean="0"/>
              <a:t>More info:  </a:t>
            </a:r>
            <a:r>
              <a:rPr lang="en-US" sz="2200" dirty="0" smtClean="0">
                <a:hlinkClick r:id="rId2"/>
              </a:rPr>
              <a:t>www.mngeo.state.mn.us/awards/gov_commendations/</a:t>
            </a:r>
            <a:r>
              <a:rPr lang="en-US" sz="2200" dirty="0" smtClean="0"/>
              <a:t> </a:t>
            </a:r>
          </a:p>
          <a:p>
            <a:pPr marL="1085850" lvl="1" indent="-342900">
              <a:spcAft>
                <a:spcPts val="0"/>
              </a:spcAft>
            </a:pPr>
            <a:r>
              <a:rPr lang="en-US" sz="2200" dirty="0" smtClean="0"/>
              <a:t>How to nominate a project</a:t>
            </a:r>
          </a:p>
          <a:p>
            <a:pPr marL="1085850" lvl="1" indent="-342900">
              <a:spcAft>
                <a:spcPts val="0"/>
              </a:spcAft>
            </a:pPr>
            <a:r>
              <a:rPr lang="en-US" sz="2200" dirty="0" smtClean="0"/>
              <a:t>Past winners</a:t>
            </a:r>
          </a:p>
          <a:p>
            <a:pPr marL="342900" indent="-342900"/>
            <a:endParaRPr lang="en-US" sz="5100" dirty="0">
              <a:solidFill>
                <a:prstClr val="black"/>
              </a:solidFill>
            </a:endParaRPr>
          </a:p>
        </p:txBody>
      </p:sp>
    </p:spTree>
    <p:extLst>
      <p:ext uri="{BB962C8B-B14F-4D97-AF65-F5344CB8AC3E}">
        <p14:creationId xmlns:p14="http://schemas.microsoft.com/office/powerpoint/2010/main" val="301034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11</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Legislative update and MPA update</a:t>
            </a:r>
            <a:endParaRPr lang="en-US" b="1" dirty="0"/>
          </a:p>
          <a:p>
            <a:pPr marL="0" indent="0">
              <a:buNone/>
            </a:pPr>
            <a:r>
              <a:rPr lang="en-US" dirty="0" smtClean="0"/>
              <a:t>Dan Ross and Mike Dolbow</a:t>
            </a:r>
            <a:endParaRPr lang="en-US" dirty="0"/>
          </a:p>
        </p:txBody>
      </p:sp>
    </p:spTree>
    <p:extLst>
      <p:ext uri="{BB962C8B-B14F-4D97-AF65-F5344CB8AC3E}">
        <p14:creationId xmlns:p14="http://schemas.microsoft.com/office/powerpoint/2010/main" val="22481673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Item 11- Legislative Update</a:t>
            </a:r>
            <a:endParaRPr lang="en-US" dirty="0"/>
          </a:p>
        </p:txBody>
      </p:sp>
      <p:sp>
        <p:nvSpPr>
          <p:cNvPr id="3" name="Content Placeholder 2"/>
          <p:cNvSpPr>
            <a:spLocks noGrp="1"/>
          </p:cNvSpPr>
          <p:nvPr>
            <p:ph idx="1"/>
          </p:nvPr>
        </p:nvSpPr>
        <p:spPr>
          <a:xfrm>
            <a:off x="838200" y="1452784"/>
            <a:ext cx="10515600" cy="5101839"/>
          </a:xfrm>
        </p:spPr>
        <p:txBody>
          <a:bodyPr>
            <a:normAutofit fontScale="55000" lnSpcReduction="20000"/>
          </a:bodyPr>
          <a:lstStyle/>
          <a:p>
            <a:pPr marL="0" indent="0">
              <a:lnSpc>
                <a:spcPct val="120000"/>
              </a:lnSpc>
              <a:buNone/>
            </a:pPr>
            <a:r>
              <a:rPr lang="en-US" sz="5900" dirty="0" smtClean="0"/>
              <a:t>Minnesota</a:t>
            </a:r>
          </a:p>
          <a:p>
            <a:pPr lvl="1">
              <a:lnSpc>
                <a:spcPct val="120000"/>
              </a:lnSpc>
              <a:spcBef>
                <a:spcPts val="0"/>
              </a:spcBef>
              <a:spcAft>
                <a:spcPts val="600"/>
              </a:spcAft>
            </a:pPr>
            <a:r>
              <a:rPr lang="en-US" sz="3800" dirty="0" smtClean="0"/>
              <a:t>No specific geospatial legislation</a:t>
            </a:r>
          </a:p>
          <a:p>
            <a:pPr lvl="1">
              <a:lnSpc>
                <a:spcPct val="120000"/>
              </a:lnSpc>
              <a:spcBef>
                <a:spcPts val="0"/>
              </a:spcBef>
              <a:spcAft>
                <a:spcPts val="600"/>
              </a:spcAft>
            </a:pPr>
            <a:r>
              <a:rPr lang="en-US" sz="3800" dirty="0" smtClean="0"/>
              <a:t>Some related to tracking opioids</a:t>
            </a:r>
          </a:p>
          <a:p>
            <a:pPr marL="0" indent="0">
              <a:lnSpc>
                <a:spcPct val="120000"/>
              </a:lnSpc>
              <a:buNone/>
            </a:pPr>
            <a:r>
              <a:rPr lang="en-US" sz="5900" dirty="0" smtClean="0">
                <a:solidFill>
                  <a:srgbClr val="003865"/>
                </a:solidFill>
              </a:rPr>
              <a:t>NSGIC</a:t>
            </a:r>
            <a:endParaRPr lang="en-US" sz="5900" dirty="0">
              <a:solidFill>
                <a:srgbClr val="003865"/>
              </a:solidFill>
            </a:endParaRPr>
          </a:p>
          <a:p>
            <a:pPr marL="139700" lvl="0" indent="0">
              <a:lnSpc>
                <a:spcPct val="120000"/>
              </a:lnSpc>
              <a:spcBef>
                <a:spcPts val="0"/>
              </a:spcBef>
              <a:spcAft>
                <a:spcPts val="0"/>
              </a:spcAft>
              <a:buClr>
                <a:srgbClr val="FFFFFF"/>
              </a:buClr>
              <a:buSzPts val="1400"/>
              <a:buNone/>
            </a:pPr>
            <a:r>
              <a:rPr lang="en-US" sz="4200" dirty="0" smtClean="0">
                <a:solidFill>
                  <a:srgbClr val="003865"/>
                </a:solidFill>
              </a:rPr>
              <a:t>Digital </a:t>
            </a:r>
            <a:r>
              <a:rPr lang="en-US" sz="4200" dirty="0">
                <a:solidFill>
                  <a:srgbClr val="003865"/>
                </a:solidFill>
              </a:rPr>
              <a:t>Coast Act</a:t>
            </a:r>
          </a:p>
          <a:p>
            <a:pPr lvl="1">
              <a:lnSpc>
                <a:spcPct val="120000"/>
              </a:lnSpc>
              <a:spcBef>
                <a:spcPts val="0"/>
              </a:spcBef>
              <a:spcAft>
                <a:spcPts val="600"/>
              </a:spcAft>
            </a:pPr>
            <a:r>
              <a:rPr lang="en-US" sz="3800" dirty="0"/>
              <a:t>Fund NOAA’s Digital Coast Program (ROI of 250%)</a:t>
            </a:r>
          </a:p>
          <a:p>
            <a:pPr>
              <a:lnSpc>
                <a:spcPct val="120000"/>
              </a:lnSpc>
              <a:spcBef>
                <a:spcPts val="0"/>
              </a:spcBef>
              <a:spcAft>
                <a:spcPts val="600"/>
              </a:spcAft>
              <a:buSzPts val="1400"/>
            </a:pPr>
            <a:endParaRPr lang="en-US" sz="1500" dirty="0" smtClean="0"/>
          </a:p>
          <a:p>
            <a:pPr marL="0" indent="0">
              <a:lnSpc>
                <a:spcPct val="120000"/>
              </a:lnSpc>
              <a:spcBef>
                <a:spcPts val="0"/>
              </a:spcBef>
              <a:spcAft>
                <a:spcPts val="600"/>
              </a:spcAft>
              <a:buSzPts val="1400"/>
              <a:buNone/>
            </a:pPr>
            <a:r>
              <a:rPr lang="en-US" sz="4200" dirty="0" smtClean="0"/>
              <a:t>  NG911 </a:t>
            </a:r>
            <a:r>
              <a:rPr lang="en-US" sz="4200" dirty="0"/>
              <a:t>Act</a:t>
            </a:r>
          </a:p>
          <a:p>
            <a:pPr lvl="1">
              <a:lnSpc>
                <a:spcPct val="120000"/>
              </a:lnSpc>
              <a:spcBef>
                <a:spcPts val="0"/>
              </a:spcBef>
              <a:spcAft>
                <a:spcPts val="600"/>
              </a:spcAft>
            </a:pPr>
            <a:r>
              <a:rPr lang="en-US" sz="3800" dirty="0"/>
              <a:t>Endorse nationwide deployment of NG911 over 10 years</a:t>
            </a:r>
          </a:p>
          <a:p>
            <a:pPr lvl="1">
              <a:lnSpc>
                <a:spcPct val="120000"/>
              </a:lnSpc>
              <a:spcBef>
                <a:spcPts val="0"/>
              </a:spcBef>
              <a:spcAft>
                <a:spcPts val="600"/>
              </a:spcAft>
            </a:pPr>
            <a:r>
              <a:rPr lang="en-US" sz="3800" dirty="0"/>
              <a:t>Provisions related to federal funding (but no specific amounts)</a:t>
            </a:r>
          </a:p>
          <a:p>
            <a:pPr>
              <a:lnSpc>
                <a:spcPct val="120000"/>
              </a:lnSpc>
              <a:spcBef>
                <a:spcPts val="0"/>
              </a:spcBef>
              <a:spcAft>
                <a:spcPts val="600"/>
              </a:spcAft>
              <a:buSzPts val="1400"/>
            </a:pPr>
            <a:endParaRPr lang="en-US" sz="1700" dirty="0" smtClean="0"/>
          </a:p>
          <a:p>
            <a:pPr marL="0" indent="0">
              <a:lnSpc>
                <a:spcPct val="120000"/>
              </a:lnSpc>
              <a:spcBef>
                <a:spcPts val="0"/>
              </a:spcBef>
              <a:spcAft>
                <a:spcPts val="600"/>
              </a:spcAft>
              <a:buSzPts val="1400"/>
              <a:buNone/>
            </a:pPr>
            <a:r>
              <a:rPr lang="en-US" sz="4200" dirty="0" smtClean="0"/>
              <a:t>  3DEP </a:t>
            </a:r>
            <a:r>
              <a:rPr lang="en-US" sz="4200" dirty="0"/>
              <a:t>Authorization &amp; Appropriations</a:t>
            </a:r>
          </a:p>
          <a:p>
            <a:pPr lvl="1"/>
            <a:endParaRPr lang="en-US" dirty="0"/>
          </a:p>
        </p:txBody>
      </p:sp>
      <p:pic>
        <p:nvPicPr>
          <p:cNvPr id="5" name="Picture 4">
            <a:extLst>
              <a:ext uri="{FF2B5EF4-FFF2-40B4-BE49-F238E27FC236}">
                <a16:creationId xmlns:a16="http://schemas.microsoft.com/office/drawing/2014/main" xmlns="" id="{7A878265-01FE-4801-9ECE-FFE7D00CA8AF}"/>
              </a:ext>
            </a:extLst>
          </p:cNvPr>
          <p:cNvPicPr>
            <a:picLocks noChangeAspect="1"/>
          </p:cNvPicPr>
          <p:nvPr/>
        </p:nvPicPr>
        <p:blipFill rotWithShape="1">
          <a:blip r:embed="rId2"/>
          <a:srcRect l="5031" t="9442" r="5712" b="9155"/>
          <a:stretch/>
        </p:blipFill>
        <p:spPr>
          <a:xfrm>
            <a:off x="8465169" y="4161802"/>
            <a:ext cx="2888631" cy="1756303"/>
          </a:xfrm>
          <a:prstGeom prst="rect">
            <a:avLst/>
          </a:prstGeom>
        </p:spPr>
      </p:pic>
    </p:spTree>
    <p:extLst>
      <p:ext uri="{BB962C8B-B14F-4D97-AF65-F5344CB8AC3E}">
        <p14:creationId xmlns:p14="http://schemas.microsoft.com/office/powerpoint/2010/main" val="2382020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12</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Updates on GAC priority projects and initiatives</a:t>
            </a:r>
            <a:endParaRPr lang="en-US" b="1" dirty="0"/>
          </a:p>
          <a:p>
            <a:pPr marL="0" indent="0">
              <a:buNone/>
            </a:pPr>
            <a:r>
              <a:rPr lang="en-US" dirty="0" smtClean="0"/>
              <a:t>Mark Kotz</a:t>
            </a:r>
            <a:endParaRPr lang="en-US" dirty="0"/>
          </a:p>
        </p:txBody>
      </p:sp>
    </p:spTree>
    <p:extLst>
      <p:ext uri="{BB962C8B-B14F-4D97-AF65-F5344CB8AC3E}">
        <p14:creationId xmlns:p14="http://schemas.microsoft.com/office/powerpoint/2010/main" val="33246873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a:t>
            </a:r>
            <a:r>
              <a:rPr lang="en-US" dirty="0" smtClean="0"/>
              <a:t>12</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98189145"/>
              </p:ext>
            </p:extLst>
          </p:nvPr>
        </p:nvGraphicFramePr>
        <p:xfrm>
          <a:off x="736431" y="1411487"/>
          <a:ext cx="10609593" cy="5353211"/>
        </p:xfrm>
        <a:graphic>
          <a:graphicData uri="http://schemas.openxmlformats.org/drawingml/2006/table">
            <a:tbl>
              <a:tblPr>
                <a:tableStyleId>{5C22544A-7EE6-4342-B048-85BDC9FD1C3A}</a:tableStyleId>
              </a:tblPr>
              <a:tblGrid>
                <a:gridCol w="848338">
                  <a:extLst>
                    <a:ext uri="{9D8B030D-6E8A-4147-A177-3AD203B41FA5}">
                      <a16:colId xmlns="" xmlns:a16="http://schemas.microsoft.com/office/drawing/2014/main" val="1837296339"/>
                    </a:ext>
                  </a:extLst>
                </a:gridCol>
                <a:gridCol w="4603868">
                  <a:extLst>
                    <a:ext uri="{9D8B030D-6E8A-4147-A177-3AD203B41FA5}">
                      <a16:colId xmlns="" xmlns:a16="http://schemas.microsoft.com/office/drawing/2014/main" val="1836324951"/>
                    </a:ext>
                  </a:extLst>
                </a:gridCol>
                <a:gridCol w="1340923">
                  <a:extLst>
                    <a:ext uri="{9D8B030D-6E8A-4147-A177-3AD203B41FA5}">
                      <a16:colId xmlns="" xmlns:a16="http://schemas.microsoft.com/office/drawing/2014/main" val="2608705875"/>
                    </a:ext>
                  </a:extLst>
                </a:gridCol>
                <a:gridCol w="2398211">
                  <a:extLst>
                    <a:ext uri="{9D8B030D-6E8A-4147-A177-3AD203B41FA5}">
                      <a16:colId xmlns="" xmlns:a16="http://schemas.microsoft.com/office/drawing/2014/main" val="887950405"/>
                    </a:ext>
                  </a:extLst>
                </a:gridCol>
                <a:gridCol w="1418253">
                  <a:extLst>
                    <a:ext uri="{9D8B030D-6E8A-4147-A177-3AD203B41FA5}">
                      <a16:colId xmlns="" xmlns:a16="http://schemas.microsoft.com/office/drawing/2014/main" val="3554509381"/>
                    </a:ext>
                  </a:extLst>
                </a:gridCol>
              </a:tblGrid>
              <a:tr h="707440">
                <a:tc>
                  <a:txBody>
                    <a:bodyPr/>
                    <a:lstStyle/>
                    <a:p>
                      <a:pPr algn="ctr" fontAlgn="b"/>
                      <a:r>
                        <a:rPr lang="en-US" sz="2000" b="1" u="none" strike="noStrike" dirty="0">
                          <a:effectLst/>
                        </a:rPr>
                        <a:t>GAC Rank</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1" u="none" strike="noStrike" dirty="0">
                          <a:effectLst/>
                        </a:rPr>
                        <a:t>Project or Initiative Description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Status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Project Owner</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Champion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1933252473"/>
                  </a:ext>
                </a:extLst>
              </a:tr>
              <a:tr h="357367">
                <a:tc>
                  <a:txBody>
                    <a:bodyPr/>
                    <a:lstStyle/>
                    <a:p>
                      <a:pPr algn="ctr" fontAlgn="b"/>
                      <a:r>
                        <a:rPr lang="en-US" sz="2000" u="none" strike="noStrike">
                          <a:effectLst/>
                        </a:rPr>
                        <a:t>1</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All Data Free and Open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Len Kne</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2652842675"/>
                  </a:ext>
                </a:extLst>
              </a:tr>
              <a:tr h="357367">
                <a:tc>
                  <a:txBody>
                    <a:bodyPr/>
                    <a:lstStyle/>
                    <a:p>
                      <a:pPr algn="ctr" fontAlgn="b"/>
                      <a:r>
                        <a:rPr lang="en-US" sz="2000" u="none" strike="noStrike">
                          <a:effectLst/>
                        </a:rPr>
                        <a:t>2</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Image Service - Sustain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Mike Dolbow</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2973844051"/>
                  </a:ext>
                </a:extLst>
              </a:tr>
              <a:tr h="357367">
                <a:tc>
                  <a:txBody>
                    <a:bodyPr/>
                    <a:lstStyle/>
                    <a:p>
                      <a:pPr algn="ctr" fontAlgn="b"/>
                      <a:r>
                        <a:rPr lang="en-US" sz="2000" u="none" strike="noStrike">
                          <a:effectLst/>
                        </a:rPr>
                        <a:t>3</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Address Points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smtClean="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267190993"/>
                  </a:ext>
                </a:extLst>
              </a:tr>
              <a:tr h="357367">
                <a:tc>
                  <a:txBody>
                    <a:bodyPr/>
                    <a:lstStyle/>
                    <a:p>
                      <a:pPr algn="ctr" fontAlgn="b"/>
                      <a:r>
                        <a:rPr lang="en-US" sz="2000" u="none" strike="noStrike">
                          <a:effectLst/>
                        </a:rPr>
                        <a:t>4</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Street Centerline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637472554"/>
                  </a:ext>
                </a:extLst>
              </a:tr>
              <a:tr h="357367">
                <a:tc>
                  <a:txBody>
                    <a:bodyPr/>
                    <a:lstStyle/>
                    <a:p>
                      <a:pPr algn="ctr" fontAlgn="b"/>
                      <a:r>
                        <a:rPr lang="en-US" sz="2000" u="none" strike="noStrike">
                          <a:effectLst/>
                        </a:rPr>
                        <a:t>5</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Image Service Enhancements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Mike Dolbow</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238369850"/>
                  </a:ext>
                </a:extLst>
              </a:tr>
              <a:tr h="357367">
                <a:tc>
                  <a:txBody>
                    <a:bodyPr/>
                    <a:lstStyle/>
                    <a:p>
                      <a:pPr algn="ctr" fontAlgn="b"/>
                      <a:r>
                        <a:rPr lang="en-US" sz="2000" u="none" strike="noStrike">
                          <a:effectLst/>
                        </a:rPr>
                        <a:t>6</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Archiving</a:t>
                      </a:r>
                      <a:r>
                        <a:rPr lang="en-US" sz="2000" u="none" strike="noStrike" baseline="0" dirty="0" smtClean="0">
                          <a:effectLst/>
                        </a:rPr>
                        <a:t> Policy/Procedure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smtClean="0">
                          <a:effectLst/>
                        </a:rPr>
                        <a:t>Proposed</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Ryan Mattke</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many</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1288398579"/>
                  </a:ext>
                </a:extLst>
              </a:tr>
              <a:tr h="357367">
                <a:tc>
                  <a:txBody>
                    <a:bodyPr/>
                    <a:lstStyle/>
                    <a:p>
                      <a:pPr algn="ctr" fontAlgn="b"/>
                      <a:r>
                        <a:rPr lang="en-US" sz="2000" u="none" strike="noStrike">
                          <a:effectLst/>
                        </a:rPr>
                        <a:t>7</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Parcel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smtClean="0">
                          <a:solidFill>
                            <a:schemeClr val="dk1"/>
                          </a:solidFill>
                          <a:effectLst/>
                          <a:latin typeface="+mn-lt"/>
                        </a:rPr>
                        <a:t>George</a:t>
                      </a:r>
                      <a:r>
                        <a:rPr lang="en-US" sz="2000" b="0" i="0" u="none" strike="noStrike" baseline="0" dirty="0" smtClean="0">
                          <a:solidFill>
                            <a:schemeClr val="dk1"/>
                          </a:solidFill>
                          <a:effectLst/>
                          <a:latin typeface="+mn-lt"/>
                        </a:rPr>
                        <a:t> Meyer</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974934633"/>
                  </a:ext>
                </a:extLst>
              </a:tr>
              <a:tr h="357367">
                <a:tc>
                  <a:txBody>
                    <a:bodyPr/>
                    <a:lstStyle/>
                    <a:p>
                      <a:pPr algn="ctr" fontAlgn="b"/>
                      <a:r>
                        <a:rPr lang="en-US" sz="2000" u="none" strike="noStrike">
                          <a:effectLst/>
                        </a:rPr>
                        <a:t>8</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pt-BR" sz="2000" b="0" i="0" u="none" strike="noStrike" dirty="0" smtClean="0">
                          <a:solidFill>
                            <a:srgbClr val="003865"/>
                          </a:solidFill>
                          <a:effectLst/>
                          <a:latin typeface="Calibri" panose="020F0502020204030204" pitchFamily="34" charset="0"/>
                        </a:rPr>
                        <a:t>Updated &amp; Aligned Boundary Data</a:t>
                      </a:r>
                      <a:endParaRPr lang="pt-BR"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0" i="0" u="none" strike="noStrike" dirty="0" smtClean="0">
                          <a:solidFill>
                            <a:schemeClr val="dk1"/>
                          </a:solidFill>
                          <a:effectLst/>
                          <a:latin typeface="+mn-lt"/>
                        </a:rPr>
                        <a:t>Proposed</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Preston Dowell</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265454513"/>
                  </a:ext>
                </a:extLst>
              </a:tr>
              <a:tr h="357367">
                <a:tc>
                  <a:txBody>
                    <a:bodyPr/>
                    <a:lstStyle/>
                    <a:p>
                      <a:pPr algn="ctr" fontAlgn="b"/>
                      <a:r>
                        <a:rPr lang="en-US" sz="2000" u="none" strike="noStrike">
                          <a:effectLst/>
                        </a:rPr>
                        <a:t>9</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Image Service</a:t>
                      </a:r>
                      <a:r>
                        <a:rPr lang="en-US" sz="2000" u="none" strike="noStrike" baseline="0" dirty="0" smtClean="0">
                          <a:effectLst/>
                        </a:rPr>
                        <a:t> – Dozens of Years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Mike Dolbow</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869586922"/>
                  </a:ext>
                </a:extLst>
              </a:tr>
              <a:tr h="357367">
                <a:tc>
                  <a:txBody>
                    <a:bodyPr/>
                    <a:lstStyle/>
                    <a:p>
                      <a:pPr algn="ctr" fontAlgn="b"/>
                      <a:r>
                        <a:rPr lang="en-US" sz="2000" u="none" strike="noStrike">
                          <a:effectLst/>
                        </a:rPr>
                        <a:t>10</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smtClean="0">
                          <a:ln>
                            <a:noFill/>
                          </a:ln>
                          <a:solidFill>
                            <a:srgbClr val="003865"/>
                          </a:solidFill>
                          <a:effectLst/>
                          <a:uLnTx/>
                          <a:uFillTx/>
                          <a:latin typeface="+mn-lt"/>
                          <a:ea typeface="+mn-ea"/>
                          <a:cs typeface="+mn-cs"/>
                        </a:rPr>
                        <a:t>EM Damage Assess Data Standard</a:t>
                      </a:r>
                      <a:endParaRPr kumimoji="0" lang="pt-B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1600" u="none" strike="noStrike" dirty="0" smtClean="0">
                          <a:effectLst/>
                        </a:rPr>
                        <a:t>Brad Anderson, Cory Richter</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301172505"/>
                  </a:ext>
                </a:extLst>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3865"/>
                          </a:solidFill>
                          <a:effectLst/>
                          <a:uLnTx/>
                          <a:uFillTx/>
                          <a:latin typeface="+mn-lt"/>
                          <a:ea typeface="+mn-ea"/>
                          <a:cs typeface="+mn-cs"/>
                        </a:rPr>
                        <a:t>11</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3865"/>
                          </a:solidFill>
                          <a:effectLst/>
                          <a:uLnTx/>
                          <a:uFillTx/>
                          <a:latin typeface="+mn-lt"/>
                          <a:ea typeface="+mn-ea"/>
                          <a:cs typeface="+mn-cs"/>
                        </a:rPr>
                        <a:t>LiDAR data and related standards</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kumimoji="0" lang="en-US" sz="2000" b="0" i="0" u="none" strike="noStrike" kern="1200" cap="none" spc="0" normalizeH="0" baseline="0" noProof="0" dirty="0" smtClean="0">
                          <a:ln>
                            <a:noFill/>
                          </a:ln>
                          <a:solidFill>
                            <a:srgbClr val="003865"/>
                          </a:solidFill>
                          <a:effectLst/>
                          <a:uLnTx/>
                          <a:uFillTx/>
                          <a:latin typeface="+mn-lt"/>
                          <a:ea typeface="+mn-ea"/>
                          <a:cs typeface="+mn-cs"/>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smtClean="0">
                          <a:solidFill>
                            <a:srgbClr val="003865"/>
                          </a:solidFill>
                          <a:effectLst/>
                          <a:latin typeface="Calibri" panose="020F0502020204030204" pitchFamily="34" charset="0"/>
                        </a:rPr>
                        <a:t>Gerry Sjerven</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3865"/>
                          </a:solidFill>
                          <a:effectLst/>
                          <a:uLnTx/>
                          <a:uFillTx/>
                          <a:latin typeface="+mn-lt"/>
                          <a:ea typeface="+mn-ea"/>
                          <a:cs typeface="+mn-cs"/>
                        </a:rPr>
                        <a:t>12</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err="1" smtClean="0">
                          <a:solidFill>
                            <a:srgbClr val="003865"/>
                          </a:solidFill>
                          <a:effectLst/>
                          <a:latin typeface="Calibri" panose="020F0502020204030204" pitchFamily="34" charset="0"/>
                        </a:rPr>
                        <a:t>Basemap</a:t>
                      </a:r>
                      <a:r>
                        <a:rPr lang="en-US" sz="2000" b="0" i="0" u="none" strike="noStrike" dirty="0" smtClean="0">
                          <a:solidFill>
                            <a:srgbClr val="003865"/>
                          </a:solidFill>
                          <a:effectLst/>
                          <a:latin typeface="Calibri" panose="020F0502020204030204" pitchFamily="34" charset="0"/>
                        </a:rPr>
                        <a:t> Services</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kumimoji="0" lang="en-US" sz="2000" b="0" i="0" u="none" strike="noStrike" kern="1200" cap="none" spc="0" normalizeH="0" baseline="0" noProof="0" dirty="0" smtClean="0">
                          <a:ln>
                            <a:noFill/>
                          </a:ln>
                          <a:solidFill>
                            <a:srgbClr val="003865"/>
                          </a:solidFill>
                          <a:effectLst/>
                          <a:uLnTx/>
                          <a:uFillTx/>
                          <a:latin typeface="+mn-lt"/>
                          <a:ea typeface="+mn-ea"/>
                          <a:cs typeface="+mn-cs"/>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smtClean="0">
                          <a:solidFill>
                            <a:srgbClr val="003865"/>
                          </a:solidFill>
                          <a:effectLst/>
                          <a:latin typeface="Calibri" panose="020F0502020204030204" pitchFamily="34" charset="0"/>
                        </a:rPr>
                        <a:t>Sonia Dickerson</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Dan </a:t>
                      </a:r>
                      <a:r>
                        <a:rPr kumimoji="0" lang="en-US" sz="2000" b="0" i="0" u="none" strike="noStrike" kern="1200" cap="none" spc="0" normalizeH="0" baseline="0" noProof="0" dirty="0" smtClean="0">
                          <a:ln>
                            <a:noFill/>
                          </a:ln>
                          <a:solidFill>
                            <a:srgbClr val="003865"/>
                          </a:solidFill>
                          <a:effectLst/>
                          <a:uLnTx/>
                          <a:uFillTx/>
                          <a:latin typeface="+mn-lt"/>
                          <a:ea typeface="+mn-ea"/>
                          <a:cs typeface="+mn-cs"/>
                        </a:rPr>
                        <a:t>Ross</a:t>
                      </a: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r>
              <a:tr h="357367">
                <a:tc>
                  <a:txBody>
                    <a:bodyPr/>
                    <a:lstStyle/>
                    <a:p>
                      <a:pPr algn="ctr" fontAlgn="b"/>
                      <a:r>
                        <a:rPr lang="en-US" sz="2000" u="none" strike="noStrike" dirty="0" smtClean="0">
                          <a:effectLst/>
                        </a:rPr>
                        <a:t>13</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a:effectLst/>
                        </a:rPr>
                        <a:t>Parks and Trails Data Standard</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a:effectLst/>
                        </a:rPr>
                        <a:t>Jim Bunning</a:t>
                      </a:r>
                      <a:endParaRPr lang="en-US" sz="20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 xmlns:a16="http://schemas.microsoft.com/office/drawing/2014/main" val="1111674270"/>
                  </a:ext>
                </a:extLst>
              </a:tr>
            </a:tbl>
          </a:graphicData>
        </a:graphic>
      </p:graphicFrame>
    </p:spTree>
    <p:extLst>
      <p:ext uri="{BB962C8B-B14F-4D97-AF65-F5344CB8AC3E}">
        <p14:creationId xmlns:p14="http://schemas.microsoft.com/office/powerpoint/2010/main" val="1807441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a:t>
            </a:r>
            <a:r>
              <a:rPr lang="en-US" dirty="0" smtClean="0"/>
              <a:t>12</a:t>
            </a:r>
            <a:endParaRPr lang="en-US" dirty="0"/>
          </a:p>
        </p:txBody>
      </p:sp>
      <p:sp>
        <p:nvSpPr>
          <p:cNvPr id="2" name="Content Placeholder 1"/>
          <p:cNvSpPr>
            <a:spLocks noGrp="1"/>
          </p:cNvSpPr>
          <p:nvPr>
            <p:ph sz="half" idx="1"/>
          </p:nvPr>
        </p:nvSpPr>
        <p:spPr/>
        <p:txBody>
          <a:bodyPr>
            <a:normAutofit/>
          </a:bodyPr>
          <a:lstStyle/>
          <a:p>
            <a:r>
              <a:rPr lang="en-US" sz="2400" b="1" dirty="0"/>
              <a:t>Image Service Sustainability: </a:t>
            </a:r>
            <a:r>
              <a:rPr lang="en-US" sz="2400" dirty="0"/>
              <a:t>Group members </a:t>
            </a:r>
            <a:r>
              <a:rPr lang="en-US" sz="2400" dirty="0" smtClean="0"/>
              <a:t>(right) established </a:t>
            </a:r>
            <a:r>
              <a:rPr lang="en-US" sz="2400" dirty="0"/>
              <a:t>at one point; need a “project manager” or more committed “owner”</a:t>
            </a:r>
          </a:p>
          <a:p>
            <a:r>
              <a:rPr lang="en-US" b="1" dirty="0" smtClean="0"/>
              <a:t>Image Service Improvements:</a:t>
            </a:r>
          </a:p>
          <a:p>
            <a:pPr lvl="1"/>
            <a:r>
              <a:rPr lang="en-US" dirty="0" smtClean="0"/>
              <a:t>HTTPS </a:t>
            </a:r>
            <a:r>
              <a:rPr lang="en-US" dirty="0"/>
              <a:t>available at </a:t>
            </a:r>
            <a:r>
              <a:rPr lang="en-US" b="1" dirty="0">
                <a:hlinkClick r:id="rId3"/>
              </a:rPr>
              <a:t>https://imageserver.gisdata.mn.gov/</a:t>
            </a:r>
            <a:endParaRPr lang="en-US" b="1" dirty="0"/>
          </a:p>
          <a:p>
            <a:pPr lvl="1"/>
            <a:r>
              <a:rPr lang="en-US" dirty="0"/>
              <a:t>Currently investigating Web Mercator via 102100</a:t>
            </a:r>
          </a:p>
          <a:p>
            <a:endParaRPr lang="en-US" dirty="0"/>
          </a:p>
        </p:txBody>
      </p:sp>
      <p:sp>
        <p:nvSpPr>
          <p:cNvPr id="3" name="Content Placeholder 2"/>
          <p:cNvSpPr>
            <a:spLocks noGrp="1"/>
          </p:cNvSpPr>
          <p:nvPr>
            <p:ph sz="half" idx="2"/>
          </p:nvPr>
        </p:nvSpPr>
        <p:spPr>
          <a:xfrm>
            <a:off x="6669505" y="1594623"/>
            <a:ext cx="5181600" cy="4582339"/>
          </a:xfrm>
        </p:spPr>
        <p:txBody>
          <a:bodyPr numCol="2">
            <a:noAutofit/>
          </a:bodyPr>
          <a:lstStyle/>
          <a:p>
            <a:r>
              <a:rPr lang="en-US" sz="2400" dirty="0" smtClean="0"/>
              <a:t>Robert Bigelow</a:t>
            </a:r>
          </a:p>
          <a:p>
            <a:r>
              <a:rPr lang="en-US" sz="2400" dirty="0" smtClean="0"/>
              <a:t>Jeff Bloomquist</a:t>
            </a:r>
          </a:p>
          <a:p>
            <a:r>
              <a:rPr lang="en-US" sz="2400" dirty="0" smtClean="0"/>
              <a:t>Mike Dolbow</a:t>
            </a:r>
          </a:p>
          <a:p>
            <a:r>
              <a:rPr lang="en-US" sz="2400" dirty="0" smtClean="0"/>
              <a:t>Pete Jenkins</a:t>
            </a:r>
          </a:p>
          <a:p>
            <a:r>
              <a:rPr lang="en-US" sz="2400" dirty="0" smtClean="0"/>
              <a:t>Dennis Kepler</a:t>
            </a:r>
          </a:p>
          <a:p>
            <a:r>
              <a:rPr lang="en-US" sz="2400" dirty="0" smtClean="0"/>
              <a:t>Steve Kloiber</a:t>
            </a:r>
          </a:p>
          <a:p>
            <a:r>
              <a:rPr lang="en-US" sz="2400" dirty="0" smtClean="0"/>
              <a:t>Matt McGuire</a:t>
            </a:r>
          </a:p>
          <a:p>
            <a:r>
              <a:rPr lang="en-US" sz="2400" dirty="0" smtClean="0"/>
              <a:t>Ryan Mattke</a:t>
            </a:r>
          </a:p>
          <a:p>
            <a:r>
              <a:rPr lang="en-US" sz="2400" dirty="0" smtClean="0"/>
              <a:t>Joe Sapletal</a:t>
            </a:r>
          </a:p>
          <a:p>
            <a:r>
              <a:rPr lang="en-US" sz="2400" dirty="0" smtClean="0"/>
              <a:t>Alison Slaats</a:t>
            </a:r>
          </a:p>
          <a:p>
            <a:r>
              <a:rPr lang="en-US" sz="2400" dirty="0" smtClean="0"/>
              <a:t>Annette Theroux</a:t>
            </a:r>
          </a:p>
          <a:p>
            <a:r>
              <a:rPr lang="en-US" sz="2400" dirty="0" smtClean="0"/>
              <a:t>Zeb Thomas</a:t>
            </a:r>
          </a:p>
        </p:txBody>
      </p:sp>
    </p:spTree>
    <p:extLst>
      <p:ext uri="{BB962C8B-B14F-4D97-AF65-F5344CB8AC3E}">
        <p14:creationId xmlns:p14="http://schemas.microsoft.com/office/powerpoint/2010/main" val="4122115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13</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3D Nation Elevation Requirements and Benefits Study</a:t>
            </a:r>
          </a:p>
          <a:p>
            <a:pPr marL="0" indent="0">
              <a:buNone/>
            </a:pPr>
            <a:r>
              <a:rPr lang="en-US" dirty="0" smtClean="0"/>
              <a:t>Gerry Sjerven and Dan Ross</a:t>
            </a:r>
            <a:endParaRPr lang="en-US" dirty="0"/>
          </a:p>
        </p:txBody>
      </p:sp>
    </p:spTree>
    <p:extLst>
      <p:ext uri="{BB962C8B-B14F-4D97-AF65-F5344CB8AC3E}">
        <p14:creationId xmlns:p14="http://schemas.microsoft.com/office/powerpoint/2010/main" val="39382066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854" y="192859"/>
            <a:ext cx="10183026" cy="914400"/>
          </a:xfrm>
        </p:spPr>
        <p:txBody>
          <a:bodyPr>
            <a:normAutofit/>
          </a:bodyPr>
          <a:lstStyle/>
          <a:p>
            <a:r>
              <a:rPr lang="en-US" dirty="0" smtClean="0"/>
              <a:t>3D Nation Elevation Requirements and Benefits Study</a:t>
            </a:r>
            <a:endParaRPr lang="en-US" dirty="0"/>
          </a:p>
        </p:txBody>
      </p:sp>
      <p:pic>
        <p:nvPicPr>
          <p:cNvPr id="6" name="Picture 5"/>
          <p:cNvPicPr>
            <a:picLocks noChangeAspect="1"/>
          </p:cNvPicPr>
          <p:nvPr/>
        </p:nvPicPr>
        <p:blipFill>
          <a:blip r:embed="rId2"/>
          <a:stretch>
            <a:fillRect/>
          </a:stretch>
        </p:blipFill>
        <p:spPr>
          <a:xfrm>
            <a:off x="6674265" y="1421561"/>
            <a:ext cx="1671429" cy="2159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81826" y="1318022"/>
            <a:ext cx="5794048" cy="4708981"/>
          </a:xfrm>
          <a:prstGeom prst="rect">
            <a:avLst/>
          </a:prstGeom>
          <a:noFill/>
        </p:spPr>
        <p:txBody>
          <a:bodyPr wrap="square" rtlCol="0">
            <a:spAutoFit/>
          </a:bodyPr>
          <a:lstStyle/>
          <a:p>
            <a:r>
              <a:rPr lang="en-US" sz="2400" b="1" dirty="0"/>
              <a:t>What is the 3D Nation Elevation Requirements and Benefits Study? </a:t>
            </a:r>
          </a:p>
          <a:p>
            <a:endParaRPr lang="en-US" dirty="0" smtClean="0"/>
          </a:p>
          <a:p>
            <a:r>
              <a:rPr lang="en-US" dirty="0" smtClean="0"/>
              <a:t>The 3D </a:t>
            </a:r>
            <a:r>
              <a:rPr lang="en-US" dirty="0"/>
              <a:t>Nation Study </a:t>
            </a:r>
            <a:r>
              <a:rPr lang="en-US" dirty="0" smtClean="0"/>
              <a:t>will:</a:t>
            </a:r>
          </a:p>
          <a:p>
            <a:pPr marL="342900" indent="-342900">
              <a:buFont typeface="+mj-lt"/>
              <a:buAutoNum type="arabicPeriod"/>
            </a:pPr>
            <a:r>
              <a:rPr lang="en-US" dirty="0" smtClean="0"/>
              <a:t>Document </a:t>
            </a:r>
            <a:r>
              <a:rPr lang="en-US" dirty="0"/>
              <a:t>and refine the requirements and benefits of the wide range of mission critical needs that depend on </a:t>
            </a:r>
            <a:r>
              <a:rPr lang="en-US" dirty="0" smtClean="0"/>
              <a:t>3D </a:t>
            </a:r>
            <a:r>
              <a:rPr lang="en-US" dirty="0"/>
              <a:t>elevation data to </a:t>
            </a:r>
            <a:r>
              <a:rPr lang="en-US" dirty="0" smtClean="0"/>
              <a:t>inform </a:t>
            </a:r>
            <a:r>
              <a:rPr lang="en-US" dirty="0"/>
              <a:t>policy, regulation, scientific research, and management decisions. </a:t>
            </a:r>
            <a:endParaRPr lang="en-US" dirty="0" smtClean="0"/>
          </a:p>
          <a:p>
            <a:pPr marL="342900" indent="-342900">
              <a:buFont typeface="+mj-lt"/>
              <a:buAutoNum type="arabicPeriod"/>
            </a:pPr>
            <a:r>
              <a:rPr lang="en-US" dirty="0" smtClean="0"/>
              <a:t>Identify mission </a:t>
            </a:r>
            <a:r>
              <a:rPr lang="en-US" dirty="0"/>
              <a:t>critical </a:t>
            </a:r>
            <a:r>
              <a:rPr lang="en-US" dirty="0" smtClean="0"/>
              <a:t>needs</a:t>
            </a:r>
          </a:p>
          <a:p>
            <a:pPr marL="342900" indent="-342900">
              <a:buFont typeface="+mj-lt"/>
              <a:buAutoNum type="arabicPeriod"/>
            </a:pPr>
            <a:r>
              <a:rPr lang="en-US" dirty="0" smtClean="0"/>
              <a:t>Provide </a:t>
            </a:r>
            <a:r>
              <a:rPr lang="en-US" dirty="0"/>
              <a:t>the ability to assess new acquisition technologies against user </a:t>
            </a:r>
            <a:r>
              <a:rPr lang="en-US" dirty="0" smtClean="0"/>
              <a:t>requirements</a:t>
            </a:r>
          </a:p>
          <a:p>
            <a:pPr marL="342900" indent="-342900">
              <a:buFont typeface="+mj-lt"/>
              <a:buAutoNum type="arabicPeriod"/>
            </a:pPr>
            <a:r>
              <a:rPr lang="en-US" dirty="0"/>
              <a:t>I</a:t>
            </a:r>
            <a:r>
              <a:rPr lang="en-US" dirty="0" smtClean="0"/>
              <a:t>dentify </a:t>
            </a:r>
            <a:r>
              <a:rPr lang="en-US" dirty="0"/>
              <a:t>the tradeoffs between different </a:t>
            </a:r>
            <a:r>
              <a:rPr lang="en-US" dirty="0" smtClean="0"/>
              <a:t>approaches</a:t>
            </a:r>
          </a:p>
          <a:p>
            <a:pPr marL="342900" indent="-342900">
              <a:buFont typeface="+mj-lt"/>
              <a:buAutoNum type="arabicPeriod"/>
            </a:pPr>
            <a:r>
              <a:rPr lang="en-US" dirty="0" smtClean="0"/>
              <a:t>Help to plan </a:t>
            </a:r>
            <a:r>
              <a:rPr lang="en-US" dirty="0"/>
              <a:t>for the next round of </a:t>
            </a:r>
            <a:r>
              <a:rPr lang="en-US" dirty="0" smtClean="0"/>
              <a:t>3DEP </a:t>
            </a:r>
          </a:p>
          <a:p>
            <a:endParaRPr lang="en-US" dirty="0" smtClean="0"/>
          </a:p>
          <a:p>
            <a:r>
              <a:rPr lang="en-US" dirty="0" smtClean="0"/>
              <a:t>The 3D </a:t>
            </a:r>
            <a:r>
              <a:rPr lang="en-US" dirty="0"/>
              <a:t>Nation Study builds on the original NEEA </a:t>
            </a:r>
            <a:endParaRPr lang="en-US" dirty="0" smtClean="0"/>
          </a:p>
          <a:p>
            <a:r>
              <a:rPr lang="en-US" dirty="0" smtClean="0"/>
              <a:t> </a:t>
            </a:r>
            <a:endParaRPr lang="en-US" dirty="0"/>
          </a:p>
        </p:txBody>
      </p:sp>
      <p:pic>
        <p:nvPicPr>
          <p:cNvPr id="12" name="Picture 11"/>
          <p:cNvPicPr>
            <a:picLocks noChangeAspect="1"/>
          </p:cNvPicPr>
          <p:nvPr/>
        </p:nvPicPr>
        <p:blipFill>
          <a:blip r:embed="rId3"/>
          <a:stretch>
            <a:fillRect/>
          </a:stretch>
        </p:blipFill>
        <p:spPr>
          <a:xfrm>
            <a:off x="7169920" y="2050165"/>
            <a:ext cx="4869679" cy="4768227"/>
          </a:xfrm>
          <a:prstGeom prst="rect">
            <a:avLst/>
          </a:prstGeom>
        </p:spPr>
      </p:pic>
      <p:sp>
        <p:nvSpPr>
          <p:cNvPr id="13" name="Left Arrow 12"/>
          <p:cNvSpPr/>
          <p:nvPr/>
        </p:nvSpPr>
        <p:spPr>
          <a:xfrm>
            <a:off x="11271903" y="4127619"/>
            <a:ext cx="45719" cy="4571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ight Arrow 13"/>
          <p:cNvSpPr/>
          <p:nvPr/>
        </p:nvSpPr>
        <p:spPr>
          <a:xfrm>
            <a:off x="6170774" y="3990098"/>
            <a:ext cx="982766" cy="36648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We are here</a:t>
            </a:r>
            <a:endParaRPr lang="en-US" sz="1000" b="1" dirty="0"/>
          </a:p>
        </p:txBody>
      </p:sp>
    </p:spTree>
    <p:extLst>
      <p:ext uri="{BB962C8B-B14F-4D97-AF65-F5344CB8AC3E}">
        <p14:creationId xmlns:p14="http://schemas.microsoft.com/office/powerpoint/2010/main" val="25678829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14</a:t>
            </a:r>
            <a:endParaRPr lang="en-US" dirty="0"/>
          </a:p>
        </p:txBody>
      </p:sp>
      <p:sp>
        <p:nvSpPr>
          <p:cNvPr id="2" name="Text Placeholder 1"/>
          <p:cNvSpPr>
            <a:spLocks noGrp="1"/>
          </p:cNvSpPr>
          <p:nvPr>
            <p:ph idx="1"/>
          </p:nvPr>
        </p:nvSpPr>
        <p:spPr/>
        <p:txBody>
          <a:bodyPr>
            <a:normAutofit/>
          </a:bodyPr>
          <a:lstStyle/>
          <a:p>
            <a:pPr marL="0" indent="0">
              <a:buNone/>
            </a:pPr>
            <a:r>
              <a:rPr lang="en-US" b="1" dirty="0"/>
              <a:t>Announcements or other business</a:t>
            </a:r>
          </a:p>
        </p:txBody>
      </p:sp>
    </p:spTree>
    <p:extLst>
      <p:ext uri="{BB962C8B-B14F-4D97-AF65-F5344CB8AC3E}">
        <p14:creationId xmlns:p14="http://schemas.microsoft.com/office/powerpoint/2010/main" val="11448836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9" name="Content Placeholder 8"/>
          <p:cNvSpPr>
            <a:spLocks noGrp="1"/>
          </p:cNvSpPr>
          <p:nvPr>
            <p:ph idx="1"/>
          </p:nvPr>
        </p:nvSpPr>
        <p:spPr/>
        <p:txBody>
          <a:bodyPr/>
          <a:lstStyle/>
          <a:p>
            <a:pPr marL="0" indent="0">
              <a:buNone/>
            </a:pPr>
            <a:r>
              <a:rPr lang="en-US" sz="2400" b="1" dirty="0"/>
              <a:t>Next meeting </a:t>
            </a:r>
            <a:r>
              <a:rPr lang="en-US" sz="2400" b="1" dirty="0" smtClean="0"/>
              <a:t>is Wednesday, May 30, 2018</a:t>
            </a:r>
            <a:endParaRPr lang="en-US" sz="2400" b="1" dirty="0"/>
          </a:p>
        </p:txBody>
      </p:sp>
    </p:spTree>
    <p:extLst>
      <p:ext uri="{BB962C8B-B14F-4D97-AF65-F5344CB8AC3E}">
        <p14:creationId xmlns:p14="http://schemas.microsoft.com/office/powerpoint/2010/main" val="300029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3</a:t>
            </a:r>
          </a:p>
        </p:txBody>
      </p:sp>
      <p:sp>
        <p:nvSpPr>
          <p:cNvPr id="5" name="Content Placeholder 4"/>
          <p:cNvSpPr>
            <a:spLocks noGrp="1"/>
          </p:cNvSpPr>
          <p:nvPr>
            <p:ph idx="1"/>
          </p:nvPr>
        </p:nvSpPr>
        <p:spPr>
          <a:xfrm>
            <a:off x="838199" y="1517280"/>
            <a:ext cx="9554737" cy="524170"/>
          </a:xfrm>
        </p:spPr>
        <p:txBody>
          <a:bodyPr>
            <a:normAutofit fontScale="92500" lnSpcReduction="20000"/>
          </a:bodyPr>
          <a:lstStyle/>
          <a:p>
            <a:pPr marL="0" indent="0">
              <a:buNone/>
            </a:pPr>
            <a:r>
              <a:rPr lang="en-US" sz="3600" b="1" dirty="0"/>
              <a:t>GAC 2017 Accomplishments</a:t>
            </a:r>
            <a:endParaRPr lang="en-US" dirty="0"/>
          </a:p>
        </p:txBody>
      </p:sp>
      <p:sp>
        <p:nvSpPr>
          <p:cNvPr id="7" name="Content Placeholder 2"/>
          <p:cNvSpPr txBox="1">
            <a:spLocks/>
          </p:cNvSpPr>
          <p:nvPr/>
        </p:nvSpPr>
        <p:spPr>
          <a:xfrm>
            <a:off x="838199" y="2192694"/>
            <a:ext cx="10614103" cy="41522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spcBef>
                <a:spcPts val="0"/>
              </a:spcBef>
              <a:spcAft>
                <a:spcPts val="600"/>
              </a:spcAft>
              <a:buFont typeface="+mj-lt"/>
              <a:buAutoNum type="arabicPeriod"/>
            </a:pPr>
            <a:r>
              <a:rPr lang="en-US" dirty="0"/>
              <a:t>Approved the Minnesota Address Point Data Standard</a:t>
            </a:r>
          </a:p>
          <a:p>
            <a:pPr marL="457200" lvl="0" indent="-457200">
              <a:spcBef>
                <a:spcPts val="0"/>
              </a:spcBef>
              <a:spcAft>
                <a:spcPts val="600"/>
              </a:spcAft>
              <a:buFont typeface="+mj-lt"/>
              <a:buAutoNum type="arabicPeriod"/>
            </a:pPr>
            <a:r>
              <a:rPr lang="en-US" dirty="0"/>
              <a:t>Launched the new 3D Geomatics Committee</a:t>
            </a:r>
          </a:p>
          <a:p>
            <a:pPr marL="457200" lvl="0" indent="-457200">
              <a:spcBef>
                <a:spcPts val="0"/>
              </a:spcBef>
              <a:spcAft>
                <a:spcPts val="600"/>
              </a:spcAft>
              <a:buFont typeface="+mj-lt"/>
              <a:buAutoNum type="arabicPeriod"/>
            </a:pPr>
            <a:r>
              <a:rPr lang="en-US" dirty="0"/>
              <a:t>Launched emergency management damage assessment data standard subgroup</a:t>
            </a:r>
          </a:p>
          <a:p>
            <a:pPr marL="457200" lvl="0" indent="-457200">
              <a:spcBef>
                <a:spcPts val="0"/>
              </a:spcBef>
              <a:spcAft>
                <a:spcPts val="600"/>
              </a:spcAft>
              <a:buFont typeface="+mj-lt"/>
              <a:buAutoNum type="arabicPeriod"/>
            </a:pPr>
            <a:r>
              <a:rPr lang="en-US" dirty="0"/>
              <a:t>Sunsetted Digital Elevation &amp; Hydrography Committees &amp; Metadata Workgroup</a:t>
            </a:r>
          </a:p>
          <a:p>
            <a:pPr marL="457200" lvl="0" indent="-457200">
              <a:spcBef>
                <a:spcPts val="0"/>
              </a:spcBef>
              <a:spcAft>
                <a:spcPts val="600"/>
              </a:spcAft>
              <a:buFont typeface="+mj-lt"/>
              <a:buAutoNum type="arabicPeriod"/>
            </a:pPr>
            <a:r>
              <a:rPr lang="en-US" dirty="0"/>
              <a:t>Sent letter of support for an LCCMR proposal</a:t>
            </a:r>
          </a:p>
          <a:p>
            <a:pPr marL="457200" lvl="0" indent="-457200">
              <a:spcBef>
                <a:spcPts val="0"/>
              </a:spcBef>
              <a:spcAft>
                <a:spcPts val="600"/>
              </a:spcAft>
              <a:buFont typeface="+mj-lt"/>
              <a:buAutoNum type="arabicPeriod"/>
            </a:pPr>
            <a:r>
              <a:rPr lang="en-US" dirty="0"/>
              <a:t>Sent letters in support of the Geospatial Data Act</a:t>
            </a:r>
          </a:p>
          <a:p>
            <a:pPr marL="457200" lvl="0" indent="-457200">
              <a:spcBef>
                <a:spcPts val="0"/>
              </a:spcBef>
              <a:spcAft>
                <a:spcPts val="600"/>
              </a:spcAft>
              <a:buFont typeface="+mj-lt"/>
              <a:buAutoNum type="arabicPeriod"/>
            </a:pPr>
            <a:r>
              <a:rPr lang="en-US" dirty="0"/>
              <a:t>Presented to the Assoc. of Minnesota Emergency Managers</a:t>
            </a:r>
          </a:p>
          <a:p>
            <a:pPr marL="457200" lvl="0" indent="-457200">
              <a:spcBef>
                <a:spcPts val="0"/>
              </a:spcBef>
              <a:spcAft>
                <a:spcPts val="600"/>
              </a:spcAft>
              <a:buFont typeface="+mj-lt"/>
              <a:buAutoNum type="arabicPeriod"/>
            </a:pPr>
            <a:r>
              <a:rPr lang="en-US" dirty="0"/>
              <a:t>Panel presented at GIS/LIS Consortium Conference</a:t>
            </a:r>
          </a:p>
          <a:p>
            <a:pPr marL="457200" lvl="0" indent="-457200">
              <a:spcBef>
                <a:spcPts val="0"/>
              </a:spcBef>
              <a:spcAft>
                <a:spcPts val="600"/>
              </a:spcAft>
              <a:buFont typeface="+mj-lt"/>
              <a:buAutoNum type="arabicPeriod"/>
            </a:pPr>
            <a:r>
              <a:rPr lang="en-US" dirty="0"/>
              <a:t>Changed GAC sectors</a:t>
            </a:r>
          </a:p>
          <a:p>
            <a:pPr marL="457200" lvl="0" indent="-457200">
              <a:spcBef>
                <a:spcPts val="0"/>
              </a:spcBef>
              <a:spcAft>
                <a:spcPts val="600"/>
              </a:spcAft>
              <a:buFont typeface="+mj-lt"/>
              <a:buAutoNum type="arabicPeriod"/>
            </a:pPr>
            <a:r>
              <a:rPr lang="en-US" dirty="0"/>
              <a:t>Identified and prioritized statewide geospatial projects</a:t>
            </a:r>
          </a:p>
        </p:txBody>
      </p:sp>
    </p:spTree>
    <p:extLst>
      <p:ext uri="{BB962C8B-B14F-4D97-AF65-F5344CB8AC3E}">
        <p14:creationId xmlns:p14="http://schemas.microsoft.com/office/powerpoint/2010/main" val="260033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3</a:t>
            </a:r>
          </a:p>
        </p:txBody>
      </p:sp>
      <p:sp>
        <p:nvSpPr>
          <p:cNvPr id="5" name="Content Placeholder 4"/>
          <p:cNvSpPr>
            <a:spLocks noGrp="1"/>
          </p:cNvSpPr>
          <p:nvPr>
            <p:ph idx="1"/>
          </p:nvPr>
        </p:nvSpPr>
        <p:spPr>
          <a:xfrm>
            <a:off x="838199" y="1517280"/>
            <a:ext cx="9554737" cy="524170"/>
          </a:xfrm>
        </p:spPr>
        <p:txBody>
          <a:bodyPr>
            <a:normAutofit fontScale="92500" lnSpcReduction="20000"/>
          </a:bodyPr>
          <a:lstStyle/>
          <a:p>
            <a:pPr marL="0" indent="0">
              <a:buNone/>
            </a:pPr>
            <a:r>
              <a:rPr lang="en-US" sz="3600" b="1" dirty="0"/>
              <a:t>GAC 2018 Work Plan</a:t>
            </a:r>
            <a:endParaRPr lang="en-US" dirty="0"/>
          </a:p>
        </p:txBody>
      </p:sp>
      <p:sp>
        <p:nvSpPr>
          <p:cNvPr id="7" name="Content Placeholder 2"/>
          <p:cNvSpPr txBox="1">
            <a:spLocks/>
          </p:cNvSpPr>
          <p:nvPr/>
        </p:nvSpPr>
        <p:spPr>
          <a:xfrm>
            <a:off x="838199" y="2192694"/>
            <a:ext cx="10614103" cy="41522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spcBef>
                <a:spcPts val="0"/>
              </a:spcBef>
              <a:spcAft>
                <a:spcPts val="600"/>
              </a:spcAft>
              <a:buFont typeface="+mj-lt"/>
              <a:buAutoNum type="arabicPeriod"/>
            </a:pPr>
            <a:r>
              <a:rPr lang="en-US" dirty="0"/>
              <a:t>Approve a state parcel data transfer standard</a:t>
            </a:r>
          </a:p>
          <a:p>
            <a:pPr marL="457200" lvl="0" indent="-457200">
              <a:spcBef>
                <a:spcPts val="0"/>
              </a:spcBef>
              <a:spcAft>
                <a:spcPts val="600"/>
              </a:spcAft>
              <a:buFont typeface="+mj-lt"/>
              <a:buAutoNum type="arabicPeriod"/>
            </a:pPr>
            <a:r>
              <a:rPr lang="en-US" dirty="0"/>
              <a:t>Launch a group to identify and recommend policies and procedures for archiving and preserving historical geospatial data in Minnesota</a:t>
            </a:r>
          </a:p>
          <a:p>
            <a:pPr marL="457200" lvl="0" indent="-457200">
              <a:spcBef>
                <a:spcPts val="0"/>
              </a:spcBef>
              <a:spcAft>
                <a:spcPts val="600"/>
              </a:spcAft>
              <a:buFont typeface="+mj-lt"/>
              <a:buAutoNum type="arabicPeriod"/>
            </a:pPr>
            <a:r>
              <a:rPr lang="en-US" dirty="0"/>
              <a:t>Promote and facilitate progress on the statewide geospatial projects and initiatives identified by the GAC</a:t>
            </a:r>
          </a:p>
          <a:p>
            <a:pPr marL="457200" lvl="0" indent="-457200">
              <a:spcBef>
                <a:spcPts val="0"/>
              </a:spcBef>
              <a:spcAft>
                <a:spcPts val="600"/>
              </a:spcAft>
              <a:buFont typeface="+mj-lt"/>
              <a:buAutoNum type="arabicPeriod"/>
            </a:pPr>
            <a:r>
              <a:rPr lang="en-US" dirty="0"/>
              <a:t>Continue to increase outreach to the geospatial and related communities</a:t>
            </a:r>
          </a:p>
          <a:p>
            <a:pPr marL="457200" lvl="0" indent="-457200">
              <a:spcBef>
                <a:spcPts val="0"/>
              </a:spcBef>
              <a:spcAft>
                <a:spcPts val="600"/>
              </a:spcAft>
              <a:buFont typeface="+mj-lt"/>
              <a:buAutoNum type="arabicPeriod"/>
            </a:pPr>
            <a:r>
              <a:rPr lang="en-US" dirty="0"/>
              <a:t>Increase the outreach to and input from members of the geospatial community when defining GAC annual priorities</a:t>
            </a:r>
          </a:p>
          <a:p>
            <a:pPr marL="457200" lvl="0" indent="-457200">
              <a:spcBef>
                <a:spcPts val="0"/>
              </a:spcBef>
              <a:spcAft>
                <a:spcPts val="600"/>
              </a:spcAft>
              <a:buFont typeface="+mj-lt"/>
              <a:buAutoNum type="arabicPeriod"/>
            </a:pPr>
            <a:r>
              <a:rPr lang="en-US" dirty="0" smtClean="0"/>
              <a:t>Identify </a:t>
            </a:r>
            <a:r>
              <a:rPr lang="en-US" dirty="0"/>
              <a:t>and </a:t>
            </a:r>
            <a:r>
              <a:rPr lang="en-US" dirty="0" smtClean="0"/>
              <a:t>prioritize </a:t>
            </a:r>
            <a:r>
              <a:rPr lang="en-US" dirty="0"/>
              <a:t>statewide geospatial projects</a:t>
            </a:r>
          </a:p>
        </p:txBody>
      </p:sp>
    </p:spTree>
    <p:extLst>
      <p:ext uri="{BB962C8B-B14F-4D97-AF65-F5344CB8AC3E}">
        <p14:creationId xmlns:p14="http://schemas.microsoft.com/office/powerpoint/2010/main" val="3985877287"/>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B406818001124E931DB06F528AC53C" ma:contentTypeVersion="8" ma:contentTypeDescription="Create a new document." ma:contentTypeScope="" ma:versionID="892862b8ec303518c944787b2eadeae5">
  <xsd:schema xmlns:xsd="http://www.w3.org/2001/XMLSchema" xmlns:xs="http://www.w3.org/2001/XMLSchema" xmlns:p="http://schemas.microsoft.com/office/2006/metadata/properties" xmlns:ns2="59bdf81b-3292-4aa4-98cf-655ff1e94488" targetNamespace="http://schemas.microsoft.com/office/2006/metadata/properties" ma:root="true" ma:fieldsID="c3ce4fc1e88e3dfff1ce7623afcea5ae" ns2:_="">
    <xsd:import namespace="59bdf81b-3292-4aa4-98cf-655ff1e94488"/>
    <xsd:element name="properties">
      <xsd:complexType>
        <xsd:sequence>
          <xsd:element name="documentManagement">
            <xsd:complexType>
              <xsd:all>
                <xsd:element ref="ns2:DocumentType" minOccurs="0"/>
                <xsd:element ref="ns2:DocVer" minOccurs="0"/>
                <xsd:element ref="ns2:Project"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df81b-3292-4aa4-98cf-655ff1e94488" elementFormDefault="qualified">
    <xsd:import namespace="http://schemas.microsoft.com/office/2006/documentManagement/types"/>
    <xsd:import namespace="http://schemas.microsoft.com/office/infopath/2007/PartnerControls"/>
    <xsd:element name="DocumentType" ma:index="8" nillable="true" ma:displayName="DocumentType" ma:description="What type of document is this?" ma:format="Dropdown" ma:internalName="DocumentType">
      <xsd:simpleType>
        <xsd:restriction base="dms:Choice">
          <xsd:enumeration value="Directions"/>
          <xsd:enumeration value="Logo"/>
          <xsd:enumeration value="Meeting Notes"/>
          <xsd:enumeration value="Org Chart"/>
          <xsd:enumeration value="Portfolio"/>
          <xsd:enumeration value="Presentation"/>
          <xsd:enumeration value="Project Codes"/>
          <xsd:enumeration value="Project Initiation Request"/>
          <xsd:enumeration value="Project Summary"/>
          <xsd:enumeration value="RACI Matrix"/>
          <xsd:enumeration value="Requirements Document"/>
          <xsd:enumeration value="Security Plan"/>
          <xsd:enumeration value="Template"/>
          <xsd:enumeration value="Other"/>
        </xsd:restriction>
      </xsd:simpleType>
    </xsd:element>
    <xsd:element name="DocVer" ma:index="9" nillable="true" ma:displayName="DocVer" ma:description="What version is this document" ma:format="Dropdown" ma:internalName="DocVer">
      <xsd:simpleType>
        <xsd:restriction base="dms:Choice">
          <xsd:enumeration value="Draft - Working Copy"/>
          <xsd:enumeration value="Final Proposed"/>
          <xsd:enumeration value="Final Approved"/>
          <xsd:enumeration value="Old Version"/>
          <xsd:enumeration value="Template"/>
          <xsd:enumeration value="Other"/>
        </xsd:restriction>
      </xsd:simpleType>
    </xsd:element>
    <xsd:element name="Project" ma:index="10" nillable="true" ma:displayName="Project" ma:format="Dropdown" ma:internalName="Project">
      <xsd:simpleType>
        <xsd:restriction base="dms:Choice">
          <xsd:enumeration value="MnGeo All Staff Meeting"/>
          <xsd:enumeration value="MnGeo Operations"/>
          <xsd:enumeration value="MnGeo Outreach"/>
          <xsd:enumeration value="ESRI License Manager"/>
          <xsd:enumeration value="Geocoder"/>
          <xsd:enumeration value="ISRM Standards"/>
          <xsd:enumeration value="Metadata"/>
          <xsd:enumeration value="OSA"/>
          <xsd:enumeration value="Other"/>
          <xsd:enumeration value="Website Migration"/>
        </xsd:restriction>
      </xsd:simpleType>
    </xsd:element>
    <xsd:element name="Meeting_x0020_Date" ma:index="11" nillable="true" ma:displayName="Meeting Date"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59bdf81b-3292-4aa4-98cf-655ff1e94488">MnGeo Operations</Project>
    <Meeting_x0020_Date xmlns="59bdf81b-3292-4aa4-98cf-655ff1e94488" xsi:nil="true"/>
    <DocVer xmlns="59bdf81b-3292-4aa4-98cf-655ff1e94488" xsi:nil="true"/>
    <DocumentType xmlns="59bdf81b-3292-4aa4-98cf-655ff1e94488">Template</DocumentType>
  </documentManagement>
</p:properties>
</file>

<file path=customXml/itemProps1.xml><?xml version="1.0" encoding="utf-8"?>
<ds:datastoreItem xmlns:ds="http://schemas.openxmlformats.org/officeDocument/2006/customXml" ds:itemID="{C407B9D5-413F-4871-8550-75E2E4CC6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df81b-3292-4aa4-98cf-655ff1e94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59bdf81b-3292-4aa4-98cf-655ff1e9448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MN.IT</Template>
  <TotalTime>17021</TotalTime>
  <Words>3239</Words>
  <Application>Microsoft Office PowerPoint</Application>
  <PresentationFormat>Widescreen</PresentationFormat>
  <Paragraphs>678</Paragraphs>
  <Slides>79</Slides>
  <Notes>66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79</vt:i4>
      </vt:variant>
    </vt:vector>
  </HeadingPairs>
  <TitlesOfParts>
    <vt:vector size="93" baseType="lpstr">
      <vt:lpstr>Arial</vt:lpstr>
      <vt:lpstr>Calibri</vt:lpstr>
      <vt:lpstr>Droid Sans</vt:lpstr>
      <vt:lpstr>Droid Serif</vt:lpstr>
      <vt:lpstr>NeueHaasGroteskText Std</vt:lpstr>
      <vt:lpstr>Open Sans</vt:lpstr>
      <vt:lpstr>PT Sans Narrow</vt:lpstr>
      <vt:lpstr>Trebuchet MS</vt:lpstr>
      <vt:lpstr>Verdana</vt:lpstr>
      <vt:lpstr>Wingdings 3</vt:lpstr>
      <vt:lpstr>MN.IT</vt:lpstr>
      <vt:lpstr>Tropic</vt:lpstr>
      <vt:lpstr>1_Tropic</vt:lpstr>
      <vt:lpstr>Facet</vt:lpstr>
      <vt:lpstr>Minnesota Geospatial Advisory Council</vt:lpstr>
      <vt:lpstr>Welcome</vt:lpstr>
      <vt:lpstr>Agenda</vt:lpstr>
      <vt:lpstr>Agenda Item 2</vt:lpstr>
      <vt:lpstr>Agenda Item 3</vt:lpstr>
      <vt:lpstr>Agenda Item 3</vt:lpstr>
      <vt:lpstr>Agenda Item 3</vt:lpstr>
      <vt:lpstr>Agenda Item 3</vt:lpstr>
      <vt:lpstr>Agenda Item 3</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4</vt:lpstr>
      <vt:lpstr>Agenda Item 5</vt:lpstr>
      <vt:lpstr>Archiving Minnesota Geospatial Data</vt:lpstr>
      <vt:lpstr>Definitions</vt:lpstr>
      <vt:lpstr>PowerPoint Presentation</vt:lpstr>
      <vt:lpstr>PowerPoint Presentation</vt:lpstr>
      <vt:lpstr>Historical (“Old”) Data</vt:lpstr>
      <vt:lpstr>Why archive? Why now?</vt:lpstr>
      <vt:lpstr>Why archive? Why now?</vt:lpstr>
      <vt:lpstr>Why archive? Why now?</vt:lpstr>
      <vt:lpstr>University of Minnesota Libraries</vt:lpstr>
      <vt:lpstr>University of Minnesota Libraries</vt:lpstr>
      <vt:lpstr>Minnesota State Archivist</vt:lpstr>
      <vt:lpstr>Example: Land Use data</vt:lpstr>
      <vt:lpstr>Questions to Ponder</vt:lpstr>
      <vt:lpstr>Questions to Ponder</vt:lpstr>
      <vt:lpstr>Action </vt:lpstr>
      <vt:lpstr>Break - Networking</vt:lpstr>
      <vt:lpstr>Agenda Item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Item 8</vt:lpstr>
      <vt:lpstr>NAIP</vt:lpstr>
      <vt:lpstr>NAIP</vt:lpstr>
      <vt:lpstr>Agenda Item 9</vt:lpstr>
      <vt:lpstr>Agenda Item 9</vt:lpstr>
      <vt:lpstr>Agenda Item 10</vt:lpstr>
      <vt:lpstr>Agenda Item 11</vt:lpstr>
      <vt:lpstr>Governor’s Commendation Award</vt:lpstr>
      <vt:lpstr>Governor’s Commendation Award</vt:lpstr>
      <vt:lpstr>Agenda Item 11</vt:lpstr>
      <vt:lpstr>Agenda Item 11- Legislative Update</vt:lpstr>
      <vt:lpstr>Agenda Item 12</vt:lpstr>
      <vt:lpstr>Agenda Item 12</vt:lpstr>
      <vt:lpstr>Agenda Item 12</vt:lpstr>
      <vt:lpstr>Agenda Item 13</vt:lpstr>
      <vt:lpstr>3D Nation Elevation Requirements and Benefits Study</vt:lpstr>
      <vt:lpstr>Agenda Item 14</vt:lpstr>
      <vt:lpstr>Thank you!</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Nancy Rader</cp:lastModifiedBy>
  <cp:revision>819</cp:revision>
  <dcterms:created xsi:type="dcterms:W3CDTF">2016-01-06T16:54:03Z</dcterms:created>
  <dcterms:modified xsi:type="dcterms:W3CDTF">2018-04-17T21:35:51Z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0x010100F3B406818001124E931DB06F528AC53C</vt:lpwstr>
  </property>
</Properties>
</file>