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81"/>
  </p:notesMasterIdLst>
  <p:handoutMasterIdLst>
    <p:handoutMasterId r:id="rId82"/>
  </p:handoutMasterIdLst>
  <p:sldIdLst>
    <p:sldId id="664" r:id="rId5"/>
    <p:sldId id="406" r:id="rId6"/>
    <p:sldId id="609" r:id="rId7"/>
    <p:sldId id="610" r:id="rId8"/>
    <p:sldId id="844" r:id="rId9"/>
    <p:sldId id="845" r:id="rId10"/>
    <p:sldId id="846" r:id="rId11"/>
    <p:sldId id="847" r:id="rId12"/>
    <p:sldId id="848" r:id="rId13"/>
    <p:sldId id="849" r:id="rId14"/>
    <p:sldId id="850" r:id="rId15"/>
    <p:sldId id="851" r:id="rId16"/>
    <p:sldId id="806" r:id="rId17"/>
    <p:sldId id="807" r:id="rId18"/>
    <p:sldId id="808" r:id="rId19"/>
    <p:sldId id="809" r:id="rId20"/>
    <p:sldId id="810" r:id="rId21"/>
    <p:sldId id="811" r:id="rId22"/>
    <p:sldId id="812" r:id="rId23"/>
    <p:sldId id="813" r:id="rId24"/>
    <p:sldId id="814" r:id="rId25"/>
    <p:sldId id="815" r:id="rId26"/>
    <p:sldId id="816" r:id="rId27"/>
    <p:sldId id="817" r:id="rId28"/>
    <p:sldId id="818" r:id="rId29"/>
    <p:sldId id="819" r:id="rId30"/>
    <p:sldId id="820" r:id="rId31"/>
    <p:sldId id="821" r:id="rId32"/>
    <p:sldId id="822" r:id="rId33"/>
    <p:sldId id="823" r:id="rId34"/>
    <p:sldId id="824" r:id="rId35"/>
    <p:sldId id="825" r:id="rId36"/>
    <p:sldId id="826" r:id="rId37"/>
    <p:sldId id="827" r:id="rId38"/>
    <p:sldId id="828" r:id="rId39"/>
    <p:sldId id="829" r:id="rId40"/>
    <p:sldId id="830" r:id="rId41"/>
    <p:sldId id="831" r:id="rId42"/>
    <p:sldId id="832" r:id="rId43"/>
    <p:sldId id="833" r:id="rId44"/>
    <p:sldId id="834" r:id="rId45"/>
    <p:sldId id="835" r:id="rId46"/>
    <p:sldId id="836" r:id="rId47"/>
    <p:sldId id="837" r:id="rId48"/>
    <p:sldId id="838" r:id="rId49"/>
    <p:sldId id="839" r:id="rId50"/>
    <p:sldId id="840" r:id="rId51"/>
    <p:sldId id="841" r:id="rId52"/>
    <p:sldId id="842" r:id="rId53"/>
    <p:sldId id="843" r:id="rId54"/>
    <p:sldId id="791" r:id="rId55"/>
    <p:sldId id="797" r:id="rId56"/>
    <p:sldId id="852" r:id="rId57"/>
    <p:sldId id="780" r:id="rId58"/>
    <p:sldId id="484" r:id="rId59"/>
    <p:sldId id="853" r:id="rId60"/>
    <p:sldId id="854" r:id="rId61"/>
    <p:sldId id="855" r:id="rId62"/>
    <p:sldId id="856" r:id="rId63"/>
    <p:sldId id="857" r:id="rId64"/>
    <p:sldId id="858" r:id="rId65"/>
    <p:sldId id="859" r:id="rId66"/>
    <p:sldId id="860" r:id="rId67"/>
    <p:sldId id="861" r:id="rId68"/>
    <p:sldId id="802" r:id="rId69"/>
    <p:sldId id="803" r:id="rId70"/>
    <p:sldId id="804" r:id="rId71"/>
    <p:sldId id="805" r:id="rId72"/>
    <p:sldId id="798" r:id="rId73"/>
    <p:sldId id="799" r:id="rId74"/>
    <p:sldId id="800" r:id="rId75"/>
    <p:sldId id="801" r:id="rId76"/>
    <p:sldId id="777" r:id="rId77"/>
    <p:sldId id="862" r:id="rId78"/>
    <p:sldId id="775" r:id="rId79"/>
    <p:sldId id="776"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3" autoAdjust="0"/>
    <p:restoredTop sz="92216" autoAdjust="0"/>
  </p:normalViewPr>
  <p:slideViewPr>
    <p:cSldViewPr snapToGrid="0">
      <p:cViewPr varScale="1">
        <p:scale>
          <a:sx n="99" d="100"/>
          <a:sy n="99" d="100"/>
        </p:scale>
        <p:origin x="216" y="9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cap="none" spc="2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'Sector Count'!$B$1</c:f>
              <c:strCache>
                <c:ptCount val="1"/>
                <c:pt idx="0">
                  <c:v>Responses</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'Sector Count'!$A$2:$A$15</c:f>
              <c:strCache>
                <c:ptCount val="14"/>
                <c:pt idx="0">
                  <c:v>K-12 Education</c:v>
                </c:pt>
                <c:pt idx="1">
                  <c:v>Tribal Govt</c:v>
                </c:pt>
                <c:pt idx="2">
                  <c:v>Regional Govt - Greater MN</c:v>
                </c:pt>
                <c:pt idx="3">
                  <c:v>City Govt - Metro Area</c:v>
                </c:pt>
                <c:pt idx="4">
                  <c:v>Nonprofit</c:v>
                </c:pt>
                <c:pt idx="5">
                  <c:v>County Govt - Metro Area</c:v>
                </c:pt>
                <c:pt idx="6">
                  <c:v>Regional Govt - Metro Area</c:v>
                </c:pt>
                <c:pt idx="7">
                  <c:v>City Govt - Greater MN</c:v>
                </c:pt>
                <c:pt idx="8">
                  <c:v>Federal Govt</c:v>
                </c:pt>
                <c:pt idx="9">
                  <c:v>Other</c:v>
                </c:pt>
                <c:pt idx="10">
                  <c:v>Business</c:v>
                </c:pt>
                <c:pt idx="11">
                  <c:v>Higher Education</c:v>
                </c:pt>
                <c:pt idx="12">
                  <c:v>County Govt - Greater MN</c:v>
                </c:pt>
                <c:pt idx="13">
                  <c:v>State Government</c:v>
                </c:pt>
              </c:strCache>
            </c:strRef>
          </c:cat>
          <c:val>
            <c:numRef>
              <c:f>'Sector Count'!$B$2:$B$15</c:f>
              <c:numCache>
                <c:formatCode>General</c:formatCode>
                <c:ptCount val="14"/>
                <c:pt idx="0">
                  <c:v>2</c:v>
                </c:pt>
                <c:pt idx="1">
                  <c:v>3</c:v>
                </c:pt>
                <c:pt idx="2">
                  <c:v>6</c:v>
                </c:pt>
                <c:pt idx="3">
                  <c:v>12</c:v>
                </c:pt>
                <c:pt idx="4">
                  <c:v>12</c:v>
                </c:pt>
                <c:pt idx="5">
                  <c:v>13</c:v>
                </c:pt>
                <c:pt idx="6">
                  <c:v>14</c:v>
                </c:pt>
                <c:pt idx="7">
                  <c:v>15</c:v>
                </c:pt>
                <c:pt idx="8">
                  <c:v>15</c:v>
                </c:pt>
                <c:pt idx="9">
                  <c:v>16</c:v>
                </c:pt>
                <c:pt idx="10">
                  <c:v>23</c:v>
                </c:pt>
                <c:pt idx="11">
                  <c:v>39</c:v>
                </c:pt>
                <c:pt idx="12">
                  <c:v>96</c:v>
                </c:pt>
                <c:pt idx="13">
                  <c:v>141</c:v>
                </c:pt>
              </c:numCache>
            </c:numRef>
          </c:val>
          <c:extLst xmlns:c16r2="http://schemas.microsoft.com/office/drawing/2015/06/chart">
            <c:ext xmlns:c16="http://schemas.microsoft.com/office/drawing/2014/chart" uri="{C3380CC4-5D6E-409C-BE32-E72D297353CC}">
              <c16:uniqueId val="{00000000-955C-47BA-A6B3-AFECF62A6327}"/>
            </c:ext>
          </c:extLst>
        </c:ser>
        <c:dLbls>
          <c:dLblPos val="inEnd"/>
          <c:showLegendKey val="0"/>
          <c:showVal val="1"/>
          <c:showCatName val="0"/>
          <c:showSerName val="0"/>
          <c:showPercent val="0"/>
          <c:showBubbleSize val="0"/>
        </c:dLbls>
        <c:gapWidth val="100"/>
        <c:axId val="277632184"/>
        <c:axId val="277632968"/>
      </c:barChart>
      <c:catAx>
        <c:axId val="277632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77632968"/>
        <c:crosses val="autoZero"/>
        <c:auto val="1"/>
        <c:lblAlgn val="ctr"/>
        <c:lblOffset val="100"/>
        <c:noMultiLvlLbl val="0"/>
      </c:catAx>
      <c:valAx>
        <c:axId val="277632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77632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12/5/2018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56137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410951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72982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2782952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3378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360500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6658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24149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22227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359493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286442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30681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837033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76667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19641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1135992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423494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696389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616701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36550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741322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45589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3839263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18686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3333826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453555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3446389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2211384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46362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150815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4184267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4246452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845999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4029709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1541555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1362834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622884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4233871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390413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30179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748476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148650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801236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67444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070531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982685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rtl="0">
              <a:spcBef>
                <a:spcPts val="0"/>
              </a:spcBef>
              <a:spcAft>
                <a:spcPts val="0"/>
              </a:spcAft>
            </a:pPr>
            <a:r>
              <a:rPr lang="en-US" sz="1100" b="0" i="0" u="none" strike="noStrike" cap="none" dirty="0" smtClean="0">
                <a:solidFill>
                  <a:srgbClr val="000000"/>
                </a:solidFill>
                <a:effectLst/>
                <a:latin typeface="Arial"/>
                <a:ea typeface="Arial"/>
                <a:cs typeface="Arial"/>
                <a:sym typeface="Arial"/>
              </a:rPr>
              <a:t> The bill establishes a clear vision, assigns responsibility, provides authority and ensures oversight of Federal activities by Congress. </a:t>
            </a:r>
          </a:p>
          <a:p>
            <a:r>
              <a:rPr lang="en-US" sz="1100" b="0" i="0" u="none" strike="noStrike" cap="none" dirty="0" smtClean="0">
                <a:solidFill>
                  <a:srgbClr val="000000"/>
                </a:solidFill>
                <a:effectLst/>
                <a:latin typeface="Arial"/>
                <a:ea typeface="Arial"/>
                <a:cs typeface="Arial"/>
                <a:sym typeface="Arial"/>
              </a:rPr>
              <a:t>Codify the existing executive orders and other guidance documents that direct work by the Federal Geographic Data Committee (FGDC) toward the NSDI.</a:t>
            </a:r>
          </a:p>
          <a:p>
            <a:r>
              <a:rPr lang="en-US" sz="1100" b="0" i="0" u="none" strike="noStrike" cap="none" dirty="0" smtClean="0">
                <a:solidFill>
                  <a:srgbClr val="000000"/>
                </a:solidFill>
                <a:effectLst/>
                <a:latin typeface="Arial"/>
                <a:ea typeface="Arial"/>
                <a:cs typeface="Arial"/>
                <a:sym typeface="Arial"/>
              </a:rPr>
              <a:t>Provide FGDC with the authority to make other agencies follow existing common sense rules</a:t>
            </a:r>
          </a:p>
          <a:p>
            <a:r>
              <a:rPr lang="en-US" sz="1100" b="0" i="0" u="none" strike="noStrike" cap="none" dirty="0" smtClean="0">
                <a:solidFill>
                  <a:srgbClr val="000000"/>
                </a:solidFill>
                <a:effectLst/>
                <a:latin typeface="Arial"/>
                <a:ea typeface="Arial"/>
                <a:cs typeface="Arial"/>
                <a:sym typeface="Arial"/>
              </a:rPr>
              <a:t>Provide Congressional oversight over geospatial activities of FGDC members and other agencies.</a:t>
            </a:r>
          </a:p>
          <a:p>
            <a:r>
              <a:rPr lang="en-US" sz="1100" b="0" i="0" u="none" strike="noStrike" cap="none" dirty="0" smtClean="0">
                <a:solidFill>
                  <a:srgbClr val="000000"/>
                </a:solidFill>
                <a:effectLst/>
                <a:latin typeface="Arial"/>
                <a:ea typeface="Arial"/>
                <a:cs typeface="Arial"/>
                <a:sym typeface="Arial"/>
              </a:rPr>
              <a:t>Require reporting that will allow Congress to track progress on the NSDI and ensure funding is spent wisely.</a:t>
            </a:r>
          </a:p>
          <a:p>
            <a:r>
              <a:rPr lang="en-US" sz="1100" b="0" i="0" u="none" strike="noStrike" cap="none" dirty="0" smtClean="0">
                <a:solidFill>
                  <a:srgbClr val="000000"/>
                </a:solidFill>
                <a:effectLst/>
                <a:latin typeface="Arial"/>
                <a:ea typeface="Arial"/>
                <a:cs typeface="Arial"/>
                <a:sym typeface="Arial"/>
              </a:rPr>
              <a:t>Provide a great deal more clout to input developed by the multi-sector membership of the National Geospatial Advisory Committee (NGAC) and require the FGDC to address NGAC’s concerns — not just dictate what NGAC should work on.</a:t>
            </a:r>
          </a:p>
          <a:p>
            <a:r>
              <a:rPr lang="en-US" sz="1100" b="0" i="0" u="none" strike="noStrike" cap="none" dirty="0" smtClean="0">
                <a:solidFill>
                  <a:srgbClr val="000000"/>
                </a:solidFill>
                <a:effectLst/>
                <a:latin typeface="Arial"/>
                <a:ea typeface="Arial"/>
                <a:cs typeface="Arial"/>
                <a:sym typeface="Arial"/>
              </a:rPr>
              <a:t>Require Federal agencies to coordinate and work in partnership with other Federal agencies, agencies of state, tribal and local governments, institutions of higher education, and the private sector to efficiently and cost-effectively collect, integrate, maintain, disseminate and preserve geospatial data.</a:t>
            </a:r>
          </a:p>
          <a:p>
            <a:pPr marL="171450" lvl="0" indent="-171450" rtl="0">
              <a:spcBef>
                <a:spcPts val="0"/>
              </a:spcBef>
              <a:spcAft>
                <a:spcPts val="0"/>
              </a:spcAft>
            </a:pPr>
            <a:endParaRPr dirty="0"/>
          </a:p>
        </p:txBody>
      </p:sp>
    </p:spTree>
    <p:extLst>
      <p:ext uri="{BB962C8B-B14F-4D97-AF65-F5344CB8AC3E}">
        <p14:creationId xmlns:p14="http://schemas.microsoft.com/office/powerpoint/2010/main" val="27245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9880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01899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59595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75</a:t>
            </a:fld>
            <a:endParaRPr lang="en-US" dirty="0"/>
          </a:p>
        </p:txBody>
      </p:sp>
    </p:spTree>
    <p:extLst>
      <p:ext uri="{BB962C8B-B14F-4D97-AF65-F5344CB8AC3E}">
        <p14:creationId xmlns:p14="http://schemas.microsoft.com/office/powerpoint/2010/main" val="1547030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76</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2348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00538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12/5/2018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12/5/2018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12/5/2018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12/5/2018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12/5/2018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12/5/2018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12/5/2018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12/5/2018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12/5/2018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12/5/2018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12/5/2018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12/5/2018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12/5/2018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12/5/2018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12/5/2018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12/5/2018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12/5/2018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12/5/2018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12/5/2018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12/5/2018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12/5/2018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minnesota.maps.arcgis.com/apps/webappviewer/index.html?id=95ae13000e0b4d53a793423df1176514"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hyperlink" Target="https://www.mmua.or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hyperlink" Target="http://www.mweuug.com/" TargetMode="External"/><Relationship Id="rId4" Type="http://schemas.openxmlformats.org/officeDocument/2006/relationships/hyperlink" Target="http://www.mrea.org/"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fgdc.gov/gda"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297" r="9297"/>
          <a:stretch>
            <a:fillRect/>
          </a:stretch>
        </p:blipFill>
        <p:spPr/>
      </p:pic>
      <p:pic>
        <p:nvPicPr>
          <p:cNvPr id="7" name="Picture Placeholder 5"/>
          <p:cNvPicPr>
            <a:picLocks noChangeAspect="1"/>
          </p:cNvPicPr>
          <p:nvPr/>
        </p:nvPicPr>
        <p:blipFill>
          <a:blip r:embed="rId4">
            <a:extLst>
              <a:ext uri="{28A0092B-C50C-407E-A947-70E740481C1C}">
                <a14:useLocalDpi xmlns:a14="http://schemas.microsoft.com/office/drawing/2010/main" val="0"/>
              </a:ext>
            </a:extLst>
          </a:blip>
          <a:srcRect t="29199" b="29199"/>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
            </a:r>
            <a:r>
              <a:rPr lang="en-US" dirty="0" smtClean="0"/>
              <a:t>ecember </a:t>
            </a:r>
            <a:r>
              <a:rPr lang="en-US" dirty="0"/>
              <a:t>5</a:t>
            </a:r>
            <a:r>
              <a:rPr lang="en-US" dirty="0" smtClean="0"/>
              <a:t>, 2018</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Key Proposal Elements: Roles and Responsibilities</a:t>
            </a:r>
          </a:p>
        </p:txBody>
      </p:sp>
      <p:sp>
        <p:nvSpPr>
          <p:cNvPr id="4" name="Content Placeholder 3">
            <a:extLst>
              <a:ext uri="{FF2B5EF4-FFF2-40B4-BE49-F238E27FC236}">
                <a16:creationId xmlns="" xmlns:a16="http://schemas.microsoft.com/office/drawing/2014/main" id="{2F8900E5-B5CF-4A3D-B8DC-8EEE920E8C46}"/>
              </a:ext>
            </a:extLst>
          </p:cNvPr>
          <p:cNvSpPr>
            <a:spLocks noGrp="1"/>
          </p:cNvSpPr>
          <p:nvPr>
            <p:ph sz="half" idx="1"/>
          </p:nvPr>
        </p:nvSpPr>
        <p:spPr/>
        <p:txBody>
          <a:bodyPr>
            <a:normAutofit fontScale="92500" lnSpcReduction="10000"/>
          </a:bodyPr>
          <a:lstStyle/>
          <a:p>
            <a:r>
              <a:rPr lang="en-US" dirty="0"/>
              <a:t>GAC</a:t>
            </a:r>
          </a:p>
          <a:p>
            <a:pPr lvl="1"/>
            <a:r>
              <a:rPr lang="en-US" dirty="0"/>
              <a:t>Create  Maintenance Team Workgroup</a:t>
            </a:r>
          </a:p>
          <a:p>
            <a:pPr lvl="1"/>
            <a:r>
              <a:rPr lang="en-US" dirty="0"/>
              <a:t>Ensure communication with Archival Workgroup</a:t>
            </a:r>
          </a:p>
          <a:p>
            <a:pPr lvl="1"/>
            <a:r>
              <a:rPr lang="en-US" dirty="0"/>
              <a:t>Pass layer status changes to </a:t>
            </a:r>
            <a:r>
              <a:rPr lang="en-US" dirty="0" err="1"/>
              <a:t>MnGeo</a:t>
            </a:r>
            <a:endParaRPr lang="en-US" dirty="0"/>
          </a:p>
          <a:p>
            <a:r>
              <a:rPr lang="en-US" dirty="0" err="1"/>
              <a:t>MnGeo</a:t>
            </a:r>
            <a:endParaRPr lang="en-US" dirty="0"/>
          </a:p>
          <a:p>
            <a:pPr lvl="1"/>
            <a:r>
              <a:rPr lang="en-US" dirty="0"/>
              <a:t>Keep list of layers and status</a:t>
            </a:r>
          </a:p>
          <a:p>
            <a:pPr lvl="1"/>
            <a:r>
              <a:rPr lang="en-US" dirty="0"/>
              <a:t>Make layer status changes as communicated by GAC</a:t>
            </a:r>
          </a:p>
          <a:p>
            <a:pPr lvl="1"/>
            <a:r>
              <a:rPr lang="en-US" dirty="0"/>
              <a:t>Maintain usage statistics and other layer metadata</a:t>
            </a:r>
          </a:p>
        </p:txBody>
      </p:sp>
      <p:sp>
        <p:nvSpPr>
          <p:cNvPr id="5" name="Content Placeholder 4">
            <a:extLst>
              <a:ext uri="{FF2B5EF4-FFF2-40B4-BE49-F238E27FC236}">
                <a16:creationId xmlns="" xmlns:a16="http://schemas.microsoft.com/office/drawing/2014/main" id="{E4BA60F5-82AE-43D9-BC13-21F3C39D39E5}"/>
              </a:ext>
            </a:extLst>
          </p:cNvPr>
          <p:cNvSpPr>
            <a:spLocks noGrp="1"/>
          </p:cNvSpPr>
          <p:nvPr>
            <p:ph sz="half" idx="2"/>
          </p:nvPr>
        </p:nvSpPr>
        <p:spPr/>
        <p:txBody>
          <a:bodyPr/>
          <a:lstStyle/>
          <a:p>
            <a:r>
              <a:rPr lang="en-US" dirty="0"/>
              <a:t>Maintenance Team</a:t>
            </a:r>
          </a:p>
          <a:p>
            <a:pPr lvl="1"/>
            <a:r>
              <a:rPr lang="en-US" dirty="0"/>
              <a:t>Review existing layers</a:t>
            </a:r>
          </a:p>
          <a:p>
            <a:pPr lvl="1"/>
            <a:r>
              <a:rPr lang="en-US" dirty="0"/>
              <a:t>Make layer status changes based on Decision Factors</a:t>
            </a:r>
          </a:p>
          <a:p>
            <a:pPr lvl="1"/>
            <a:r>
              <a:rPr lang="en-US" dirty="0"/>
              <a:t>Notify GAC of recommended layer status changes</a:t>
            </a:r>
          </a:p>
          <a:p>
            <a:pPr lvl="1"/>
            <a:r>
              <a:rPr lang="en-US" dirty="0"/>
              <a:t>Consider decision factors and make changes if necessary</a:t>
            </a:r>
          </a:p>
        </p:txBody>
      </p:sp>
    </p:spTree>
    <p:extLst>
      <p:ext uri="{BB962C8B-B14F-4D97-AF65-F5344CB8AC3E}">
        <p14:creationId xmlns:p14="http://schemas.microsoft.com/office/powerpoint/2010/main" val="4253188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19F3D-D172-4720-9DF1-81538A919A65}"/>
              </a:ext>
            </a:extLst>
          </p:cNvPr>
          <p:cNvSpPr>
            <a:spLocks noGrp="1"/>
          </p:cNvSpPr>
          <p:nvPr>
            <p:ph type="title"/>
          </p:nvPr>
        </p:nvSpPr>
        <p:spPr/>
        <p:txBody>
          <a:bodyPr/>
          <a:lstStyle/>
          <a:p>
            <a:r>
              <a:rPr lang="en-US" dirty="0"/>
              <a:t>Next Steps</a:t>
            </a:r>
          </a:p>
        </p:txBody>
      </p:sp>
      <p:sp>
        <p:nvSpPr>
          <p:cNvPr id="4" name="Content Placeholder 3">
            <a:extLst>
              <a:ext uri="{FF2B5EF4-FFF2-40B4-BE49-F238E27FC236}">
                <a16:creationId xmlns="" xmlns:a16="http://schemas.microsoft.com/office/drawing/2014/main" id="{5E9A62AB-51E2-41BD-9D83-488373712020}"/>
              </a:ext>
            </a:extLst>
          </p:cNvPr>
          <p:cNvSpPr>
            <a:spLocks noGrp="1"/>
          </p:cNvSpPr>
          <p:nvPr>
            <p:ph idx="1"/>
          </p:nvPr>
        </p:nvSpPr>
        <p:spPr/>
        <p:txBody>
          <a:bodyPr/>
          <a:lstStyle/>
          <a:p>
            <a:r>
              <a:rPr lang="en-US" dirty="0"/>
              <a:t>Proposal team requests that the GAC:</a:t>
            </a:r>
          </a:p>
          <a:p>
            <a:pPr marL="914400" lvl="1" indent="-457200">
              <a:buFont typeface="+mj-lt"/>
              <a:buAutoNum type="arabicPeriod"/>
            </a:pPr>
            <a:r>
              <a:rPr lang="en-US" sz="2400" dirty="0"/>
              <a:t>Review the plan</a:t>
            </a:r>
          </a:p>
          <a:p>
            <a:pPr marL="914400" lvl="1" indent="-457200">
              <a:buFont typeface="+mj-lt"/>
              <a:buAutoNum type="arabicPeriod"/>
            </a:pPr>
            <a:r>
              <a:rPr lang="en-US" sz="2400" dirty="0"/>
              <a:t>At the March meeting:</a:t>
            </a:r>
          </a:p>
          <a:p>
            <a:pPr marL="1371600" lvl="2" indent="-457200">
              <a:buFont typeface="+mj-lt"/>
              <a:buAutoNum type="alphaUcPeriod"/>
            </a:pPr>
            <a:r>
              <a:rPr lang="en-US" sz="2400" dirty="0"/>
              <a:t>Approve of the plan</a:t>
            </a:r>
          </a:p>
          <a:p>
            <a:pPr marL="1371600" lvl="2" indent="-457200">
              <a:buFont typeface="+mj-lt"/>
              <a:buAutoNum type="alphaUcPeriod"/>
            </a:pPr>
            <a:r>
              <a:rPr lang="en-US" sz="2400" dirty="0"/>
              <a:t>Create a Committee/Workgroup to work the plan</a:t>
            </a:r>
          </a:p>
          <a:p>
            <a:endParaRPr lang="en-US" dirty="0"/>
          </a:p>
        </p:txBody>
      </p:sp>
    </p:spTree>
    <p:extLst>
      <p:ext uri="{BB962C8B-B14F-4D97-AF65-F5344CB8AC3E}">
        <p14:creationId xmlns:p14="http://schemas.microsoft.com/office/powerpoint/2010/main" val="1200105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 xmlns:a16="http://schemas.microsoft.com/office/drawing/2014/main" id="{3FCF2B16-7895-4BF7-B1E2-ED790BA4E4A5}"/>
              </a:ext>
            </a:extLst>
          </p:cNvPr>
          <p:cNvSpPr>
            <a:spLocks noGrp="1"/>
          </p:cNvSpPr>
          <p:nvPr>
            <p:ph type="title"/>
          </p:nvPr>
        </p:nvSpPr>
        <p:spPr/>
        <p:txBody>
          <a:bodyPr/>
          <a:lstStyle/>
          <a:p>
            <a:r>
              <a:rPr lang="en-US" dirty="0"/>
              <a:t>Proposal Team</a:t>
            </a:r>
          </a:p>
        </p:txBody>
      </p:sp>
      <p:sp>
        <p:nvSpPr>
          <p:cNvPr id="38" name="Content Placeholder 37">
            <a:extLst>
              <a:ext uri="{FF2B5EF4-FFF2-40B4-BE49-F238E27FC236}">
                <a16:creationId xmlns="" xmlns:a16="http://schemas.microsoft.com/office/drawing/2014/main" id="{416C2C79-B1FF-432B-9678-F3612D42732B}"/>
              </a:ext>
            </a:extLst>
          </p:cNvPr>
          <p:cNvSpPr>
            <a:spLocks noGrp="1"/>
          </p:cNvSpPr>
          <p:nvPr>
            <p:ph sz="half" idx="1"/>
          </p:nvPr>
        </p:nvSpPr>
        <p:spPr/>
        <p:txBody>
          <a:bodyPr/>
          <a:lstStyle/>
          <a:p>
            <a:r>
              <a:rPr lang="en-US" dirty="0"/>
              <a:t>Joe </a:t>
            </a:r>
            <a:r>
              <a:rPr lang="en-US" dirty="0" smtClean="0"/>
              <a:t>Sapletal</a:t>
            </a:r>
            <a:r>
              <a:rPr lang="en-US" dirty="0"/>
              <a:t>, Dakota County</a:t>
            </a:r>
          </a:p>
          <a:p>
            <a:r>
              <a:rPr lang="en-US" dirty="0"/>
              <a:t>Jennifer Corcoran, DNR</a:t>
            </a:r>
          </a:p>
          <a:p>
            <a:r>
              <a:rPr lang="en-US" dirty="0"/>
              <a:t>Mike </a:t>
            </a:r>
            <a:r>
              <a:rPr lang="en-US" dirty="0" err="1"/>
              <a:t>Dolbow</a:t>
            </a:r>
            <a:r>
              <a:rPr lang="en-US" dirty="0"/>
              <a:t>, </a:t>
            </a:r>
            <a:r>
              <a:rPr lang="en-US" dirty="0" err="1"/>
              <a:t>MnGeo</a:t>
            </a:r>
            <a:endParaRPr lang="en-US" dirty="0"/>
          </a:p>
          <a:p>
            <a:r>
              <a:rPr lang="en-US" dirty="0"/>
              <a:t>Dennis Kepler, DNR</a:t>
            </a:r>
          </a:p>
        </p:txBody>
      </p:sp>
      <p:sp>
        <p:nvSpPr>
          <p:cNvPr id="39" name="Content Placeholder 38">
            <a:extLst>
              <a:ext uri="{FF2B5EF4-FFF2-40B4-BE49-F238E27FC236}">
                <a16:creationId xmlns="" xmlns:a16="http://schemas.microsoft.com/office/drawing/2014/main" id="{17E7E02F-C8B1-4B46-9CFF-06C2B6C41D62}"/>
              </a:ext>
            </a:extLst>
          </p:cNvPr>
          <p:cNvSpPr>
            <a:spLocks noGrp="1"/>
          </p:cNvSpPr>
          <p:nvPr>
            <p:ph sz="half" idx="2"/>
          </p:nvPr>
        </p:nvSpPr>
        <p:spPr>
          <a:xfrm>
            <a:off x="6019800" y="1594624"/>
            <a:ext cx="5334000" cy="4582339"/>
          </a:xfrm>
        </p:spPr>
        <p:txBody>
          <a:bodyPr/>
          <a:lstStyle/>
          <a:p>
            <a:r>
              <a:rPr lang="en-US" dirty="0"/>
              <a:t>Steve Kloiber, </a:t>
            </a:r>
            <a:r>
              <a:rPr lang="en-US" dirty="0" smtClean="0"/>
              <a:t>MNIT DNR</a:t>
            </a:r>
            <a:endParaRPr lang="en-US" dirty="0"/>
          </a:p>
          <a:p>
            <a:r>
              <a:rPr lang="en-US" dirty="0"/>
              <a:t>Ryan </a:t>
            </a:r>
            <a:r>
              <a:rPr lang="en-US" dirty="0" err="1"/>
              <a:t>Mattke</a:t>
            </a:r>
            <a:r>
              <a:rPr lang="en-US" dirty="0"/>
              <a:t>, University of Minnesota</a:t>
            </a:r>
          </a:p>
          <a:p>
            <a:r>
              <a:rPr lang="en-US" dirty="0"/>
              <a:t>Zeb Thomas, </a:t>
            </a:r>
            <a:r>
              <a:rPr lang="en-US" dirty="0" smtClean="0"/>
              <a:t>MNIT DNR</a:t>
            </a:r>
            <a:endParaRPr lang="en-US" dirty="0"/>
          </a:p>
          <a:p>
            <a:r>
              <a:rPr lang="en-US" dirty="0"/>
              <a:t>Matt McGuire, Metropolitan Council</a:t>
            </a:r>
          </a:p>
          <a:p>
            <a:endParaRPr lang="en-US" dirty="0"/>
          </a:p>
        </p:txBody>
      </p:sp>
    </p:spTree>
    <p:extLst>
      <p:ext uri="{BB962C8B-B14F-4D97-AF65-F5344CB8AC3E}">
        <p14:creationId xmlns:p14="http://schemas.microsoft.com/office/powerpoint/2010/main" val="2109971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1908526" y="3016714"/>
            <a:ext cx="8514974" cy="298710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2000" b="1" dirty="0"/>
              <a:t>Geoffrey Maas, </a:t>
            </a:r>
            <a:r>
              <a:rPr lang="en-US" sz="1600" dirty="0"/>
              <a:t>GISP</a:t>
            </a:r>
          </a:p>
          <a:p>
            <a:pPr marL="0" indent="0">
              <a:spcBef>
                <a:spcPts val="0"/>
              </a:spcBef>
              <a:spcAft>
                <a:spcPts val="0"/>
              </a:spcAft>
              <a:buFont typeface="Arial" panose="020B0604020202020204" pitchFamily="34" charset="0"/>
              <a:buNone/>
            </a:pPr>
            <a:r>
              <a:rPr lang="en-US" sz="2000" i="1" dirty="0"/>
              <a:t>Chair, Standards Committee</a:t>
            </a:r>
          </a:p>
          <a:p>
            <a:pPr marL="0" indent="0">
              <a:spcBef>
                <a:spcPts val="0"/>
              </a:spcBef>
              <a:spcAft>
                <a:spcPts val="0"/>
              </a:spcAft>
              <a:buFont typeface="Arial" panose="020B0604020202020204" pitchFamily="34" charset="0"/>
              <a:buNone/>
            </a:pPr>
            <a:r>
              <a:rPr lang="en-US" sz="2000" i="1" dirty="0"/>
              <a:t>MetroGIS Coordinator, Metropolitan Council</a:t>
            </a:r>
          </a:p>
          <a:p>
            <a:pPr marL="0" indent="0">
              <a:spcBef>
                <a:spcPts val="0"/>
              </a:spcBef>
              <a:spcAft>
                <a:spcPts val="0"/>
              </a:spcAft>
              <a:buFont typeface="Arial" panose="020B0604020202020204" pitchFamily="34" charset="0"/>
              <a:buNone/>
            </a:pPr>
            <a:r>
              <a:rPr lang="en-US" sz="2000" i="1" dirty="0"/>
              <a:t> </a:t>
            </a:r>
          </a:p>
          <a:p>
            <a:pPr marL="0" indent="0">
              <a:spcBef>
                <a:spcPts val="0"/>
              </a:spcBef>
              <a:spcAft>
                <a:spcPts val="0"/>
              </a:spcAft>
              <a:buFont typeface="Arial" panose="020B0604020202020204" pitchFamily="34" charset="0"/>
              <a:buNone/>
            </a:pPr>
            <a:endParaRPr lang="en-US" sz="2000" i="1" dirty="0"/>
          </a:p>
          <a:p>
            <a:pPr marL="0" indent="0">
              <a:spcBef>
                <a:spcPts val="0"/>
              </a:spcBef>
              <a:spcAft>
                <a:spcPts val="0"/>
              </a:spcAft>
              <a:buNone/>
            </a:pPr>
            <a:r>
              <a:rPr lang="en-US" sz="2000" b="1" dirty="0"/>
              <a:t>Andra Mathews, </a:t>
            </a:r>
            <a:r>
              <a:rPr lang="en-US" sz="1600" dirty="0"/>
              <a:t>GISP</a:t>
            </a:r>
          </a:p>
          <a:p>
            <a:pPr marL="0" indent="0">
              <a:spcBef>
                <a:spcPts val="0"/>
              </a:spcBef>
              <a:spcAft>
                <a:spcPts val="0"/>
              </a:spcAft>
              <a:buNone/>
            </a:pPr>
            <a:r>
              <a:rPr lang="en-US" sz="2000" i="1" dirty="0"/>
              <a:t>Vice Chair, Standards Committee</a:t>
            </a:r>
          </a:p>
          <a:p>
            <a:pPr marL="0" indent="0">
              <a:spcBef>
                <a:spcPts val="0"/>
              </a:spcBef>
              <a:spcAft>
                <a:spcPts val="0"/>
              </a:spcAft>
              <a:buNone/>
            </a:pPr>
            <a:r>
              <a:rPr lang="en-US" sz="2000" i="1" dirty="0"/>
              <a:t>GIS Specialist, Minnesota Center for Environmental Advocacy</a:t>
            </a:r>
          </a:p>
          <a:p>
            <a:pPr marL="0" indent="0">
              <a:spcBef>
                <a:spcPts val="0"/>
              </a:spcBef>
              <a:spcAft>
                <a:spcPts val="0"/>
              </a:spcAft>
              <a:buFont typeface="Arial" panose="020B0604020202020204" pitchFamily="34" charset="0"/>
              <a:buNone/>
            </a:pPr>
            <a:endParaRPr lang="en-US" sz="1700" i="1" dirty="0"/>
          </a:p>
        </p:txBody>
      </p:sp>
      <p:pic>
        <p:nvPicPr>
          <p:cNvPr id="4" name="Picture 3">
            <a:extLst>
              <a:ext uri="{FF2B5EF4-FFF2-40B4-BE49-F238E27FC236}">
                <a16:creationId xmlns:a16="http://schemas.microsoft.com/office/drawing/2014/main" xmlns="" id="{78087005-EC21-479A-BC38-91ED1F783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08" y="4401021"/>
            <a:ext cx="1013847" cy="1419830"/>
          </a:xfrm>
          <a:prstGeom prst="rect">
            <a:avLst/>
          </a:prstGeom>
        </p:spPr>
      </p:pic>
      <p:pic>
        <p:nvPicPr>
          <p:cNvPr id="7" name="Picture 6">
            <a:extLst>
              <a:ext uri="{FF2B5EF4-FFF2-40B4-BE49-F238E27FC236}">
                <a16:creationId xmlns:a16="http://schemas.microsoft.com/office/drawing/2014/main" xmlns="" id="{41DD7ABF-8C07-4ACC-95DD-D9E0BF8D1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08" y="2849770"/>
            <a:ext cx="1013847" cy="1418122"/>
          </a:xfrm>
          <a:prstGeom prst="rect">
            <a:avLst/>
          </a:prstGeom>
        </p:spPr>
      </p:pic>
      <p:sp>
        <p:nvSpPr>
          <p:cNvPr id="8" name="TextBox 7">
            <a:extLst>
              <a:ext uri="{FF2B5EF4-FFF2-40B4-BE49-F238E27FC236}">
                <a16:creationId xmlns:a16="http://schemas.microsoft.com/office/drawing/2014/main" xmlns="" id="{DA13D98C-02E1-4337-AA92-FE5B8D59048A}"/>
              </a:ext>
            </a:extLst>
          </p:cNvPr>
          <p:cNvSpPr txBox="1"/>
          <p:nvPr/>
        </p:nvSpPr>
        <p:spPr>
          <a:xfrm>
            <a:off x="699248" y="1964999"/>
            <a:ext cx="9477488" cy="707886"/>
          </a:xfrm>
          <a:prstGeom prst="rect">
            <a:avLst/>
          </a:prstGeom>
          <a:noFill/>
        </p:spPr>
        <p:txBody>
          <a:bodyPr wrap="square" rtlCol="0">
            <a:spAutoFit/>
          </a:bodyPr>
          <a:lstStyle/>
          <a:p>
            <a:r>
              <a:rPr lang="en-US" sz="4000" b="1" dirty="0">
                <a:solidFill>
                  <a:srgbClr val="006600"/>
                </a:solidFill>
              </a:rPr>
              <a:t>Standards Committee Update</a:t>
            </a:r>
          </a:p>
        </p:txBody>
      </p:sp>
    </p:spTree>
    <p:extLst>
      <p:ext uri="{BB962C8B-B14F-4D97-AF65-F5344CB8AC3E}">
        <p14:creationId xmlns:p14="http://schemas.microsoft.com/office/powerpoint/2010/main" val="3299217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749052" y="1607390"/>
            <a:ext cx="8225414" cy="46635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300" b="1" dirty="0">
                <a:solidFill>
                  <a:srgbClr val="002060"/>
                </a:solidFill>
              </a:rPr>
              <a:t>Progress on standards</a:t>
            </a:r>
          </a:p>
          <a:p>
            <a:pPr marL="0" indent="0">
              <a:spcBef>
                <a:spcPts val="0"/>
              </a:spcBef>
              <a:spcAft>
                <a:spcPts val="0"/>
              </a:spcAft>
              <a:buFont typeface="Arial" panose="020B0604020202020204" pitchFamily="34" charset="0"/>
              <a:buNone/>
            </a:pPr>
            <a:endParaRPr lang="en-US" sz="3200" b="1" dirty="0">
              <a:solidFill>
                <a:srgbClr val="006600"/>
              </a:solidFill>
            </a:endParaRPr>
          </a:p>
          <a:p>
            <a:pPr marL="0" indent="0">
              <a:spcBef>
                <a:spcPts val="0"/>
              </a:spcBef>
              <a:spcAft>
                <a:spcPts val="0"/>
              </a:spcAft>
              <a:buFont typeface="Arial" panose="020B0604020202020204" pitchFamily="34" charset="0"/>
              <a:buNone/>
            </a:pPr>
            <a:r>
              <a:rPr lang="en-US" sz="3200" b="1" dirty="0">
                <a:solidFill>
                  <a:srgbClr val="002060"/>
                </a:solidFill>
              </a:rPr>
              <a:t>Address Point Data Standard</a:t>
            </a:r>
          </a:p>
          <a:p>
            <a:pPr marL="0" indent="0">
              <a:spcBef>
                <a:spcPts val="0"/>
              </a:spcBef>
              <a:spcAft>
                <a:spcPts val="0"/>
              </a:spcAft>
              <a:buNone/>
            </a:pPr>
            <a:r>
              <a:rPr lang="en-US" sz="3200" dirty="0">
                <a:solidFill>
                  <a:srgbClr val="006600"/>
                </a:solidFill>
              </a:rPr>
              <a:t>&gt;&gt; Adopted in December 2017</a:t>
            </a:r>
          </a:p>
          <a:p>
            <a:pPr marL="0" indent="0">
              <a:spcBef>
                <a:spcPts val="0"/>
              </a:spcBef>
              <a:spcAft>
                <a:spcPts val="0"/>
              </a:spcAft>
              <a:buNone/>
            </a:pPr>
            <a:r>
              <a:rPr lang="en-US" sz="3200" dirty="0">
                <a:solidFill>
                  <a:srgbClr val="006600"/>
                </a:solidFill>
              </a:rPr>
              <a:t>&gt;&gt; Modified twice during 2018 (to v. 1.2)</a:t>
            </a:r>
          </a:p>
          <a:p>
            <a:pPr>
              <a:spcBef>
                <a:spcPts val="0"/>
              </a:spcBef>
              <a:spcAft>
                <a:spcPts val="0"/>
              </a:spcAft>
              <a:buFontTx/>
              <a:buChar char="-"/>
            </a:pPr>
            <a:endParaRPr lang="en-US" sz="3200" dirty="0">
              <a:solidFill>
                <a:srgbClr val="006600"/>
              </a:solidFill>
            </a:endParaRPr>
          </a:p>
          <a:p>
            <a:pPr marL="0" indent="0">
              <a:spcBef>
                <a:spcPts val="0"/>
              </a:spcBef>
              <a:spcAft>
                <a:spcPts val="0"/>
              </a:spcAft>
              <a:buNone/>
            </a:pPr>
            <a:r>
              <a:rPr lang="en-US" sz="3200" b="1" dirty="0">
                <a:solidFill>
                  <a:srgbClr val="002060"/>
                </a:solidFill>
              </a:rPr>
              <a:t>Parcel Data Transfer Standard</a:t>
            </a:r>
          </a:p>
          <a:p>
            <a:pPr marL="0" indent="0">
              <a:spcBef>
                <a:spcPts val="0"/>
              </a:spcBef>
              <a:spcAft>
                <a:spcPts val="0"/>
              </a:spcAft>
              <a:buNone/>
            </a:pPr>
            <a:r>
              <a:rPr lang="en-US" sz="3200" dirty="0">
                <a:solidFill>
                  <a:srgbClr val="006600"/>
                </a:solidFill>
              </a:rPr>
              <a:t>&gt;&gt; Adopted in March 2018</a:t>
            </a:r>
          </a:p>
          <a:p>
            <a:pPr marL="0" indent="0">
              <a:spcBef>
                <a:spcPts val="0"/>
              </a:spcBef>
              <a:spcAft>
                <a:spcPts val="0"/>
              </a:spcAft>
              <a:buNone/>
            </a:pPr>
            <a:r>
              <a:rPr lang="en-US" sz="3200" dirty="0">
                <a:solidFill>
                  <a:srgbClr val="006600"/>
                </a:solidFill>
              </a:rPr>
              <a:t>&gt;&gt; Currently in a 45-day public review</a:t>
            </a:r>
          </a:p>
          <a:p>
            <a:pPr>
              <a:spcBef>
                <a:spcPts val="0"/>
              </a:spcBef>
              <a:spcAft>
                <a:spcPts val="0"/>
              </a:spcAft>
              <a:buFontTx/>
              <a:buChar char="-"/>
            </a:pPr>
            <a:endParaRPr lang="en-US" sz="3000" dirty="0">
              <a:solidFill>
                <a:srgbClr val="006600"/>
              </a:solidFill>
            </a:endParaRPr>
          </a:p>
        </p:txBody>
      </p:sp>
    </p:spTree>
    <p:extLst>
      <p:ext uri="{BB962C8B-B14F-4D97-AF65-F5344CB8AC3E}">
        <p14:creationId xmlns:p14="http://schemas.microsoft.com/office/powerpoint/2010/main" val="2472765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455974" y="1841851"/>
            <a:ext cx="8225414" cy="46635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500" b="1" dirty="0">
                <a:solidFill>
                  <a:srgbClr val="002060"/>
                </a:solidFill>
              </a:rPr>
              <a:t>Why change a standard once it is </a:t>
            </a:r>
            <a:r>
              <a:rPr lang="en-US" sz="3500" b="1" i="1" dirty="0">
                <a:solidFill>
                  <a:srgbClr val="9900FF"/>
                </a:solidFill>
              </a:rPr>
              <a:t>adopted?</a:t>
            </a:r>
          </a:p>
          <a:p>
            <a:pPr marL="0" indent="0">
              <a:spcBef>
                <a:spcPts val="0"/>
              </a:spcBef>
              <a:spcAft>
                <a:spcPts val="0"/>
              </a:spcAft>
              <a:buFont typeface="Arial" panose="020B0604020202020204" pitchFamily="34" charset="0"/>
              <a:buNone/>
            </a:pPr>
            <a:endParaRPr lang="en-US" sz="3200" b="1"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Usage of standard by community reveals</a:t>
            </a:r>
          </a:p>
          <a:p>
            <a:pPr marL="0" indent="0">
              <a:spcBef>
                <a:spcPts val="0"/>
              </a:spcBef>
              <a:spcAft>
                <a:spcPts val="0"/>
              </a:spcAft>
              <a:buFont typeface="Arial" panose="020B0604020202020204" pitchFamily="34" charset="0"/>
              <a:buNone/>
            </a:pPr>
            <a:r>
              <a:rPr lang="en-US" sz="3000" dirty="0">
                <a:solidFill>
                  <a:srgbClr val="002060"/>
                </a:solidFill>
              </a:rPr>
              <a:t>its various issues and “glitches”;</a:t>
            </a:r>
          </a:p>
          <a:p>
            <a:pPr marL="0" indent="0">
              <a:spcBef>
                <a:spcPts val="0"/>
              </a:spcBef>
              <a:spcAft>
                <a:spcPts val="0"/>
              </a:spcAft>
              <a:buFont typeface="Arial" panose="020B0604020202020204" pitchFamily="34" charset="0"/>
              <a:buNone/>
            </a:pPr>
            <a:endParaRPr lang="en-US" sz="3000"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Standards were developed independently, their</a:t>
            </a:r>
          </a:p>
          <a:p>
            <a:pPr marL="0" indent="0">
              <a:spcBef>
                <a:spcPts val="0"/>
              </a:spcBef>
              <a:spcAft>
                <a:spcPts val="0"/>
              </a:spcAft>
              <a:buFont typeface="Arial" panose="020B0604020202020204" pitchFamily="34" charset="0"/>
              <a:buNone/>
            </a:pPr>
            <a:r>
              <a:rPr lang="en-US" sz="3000" dirty="0">
                <a:solidFill>
                  <a:srgbClr val="002060"/>
                </a:solidFill>
              </a:rPr>
              <a:t>use and publication gives us a chance to</a:t>
            </a:r>
          </a:p>
          <a:p>
            <a:pPr marL="0" indent="0">
              <a:spcBef>
                <a:spcPts val="0"/>
              </a:spcBef>
              <a:spcAft>
                <a:spcPts val="0"/>
              </a:spcAft>
              <a:buFont typeface="Arial" panose="020B0604020202020204" pitchFamily="34" charset="0"/>
              <a:buNone/>
            </a:pPr>
            <a:r>
              <a:rPr lang="en-US" sz="3000" b="1" i="1" dirty="0">
                <a:solidFill>
                  <a:srgbClr val="9900FF"/>
                </a:solidFill>
              </a:rPr>
              <a:t>examine, align and fix them</a:t>
            </a:r>
          </a:p>
          <a:p>
            <a:pPr>
              <a:spcBef>
                <a:spcPts val="0"/>
              </a:spcBef>
              <a:spcAft>
                <a:spcPts val="0"/>
              </a:spcAft>
              <a:buFontTx/>
              <a:buChar char="-"/>
            </a:pPr>
            <a:endParaRPr lang="en-US" sz="3000" dirty="0">
              <a:solidFill>
                <a:srgbClr val="006600"/>
              </a:solidFill>
            </a:endParaRPr>
          </a:p>
        </p:txBody>
      </p:sp>
    </p:spTree>
    <p:extLst>
      <p:ext uri="{BB962C8B-B14F-4D97-AF65-F5344CB8AC3E}">
        <p14:creationId xmlns:p14="http://schemas.microsoft.com/office/powerpoint/2010/main" val="1103865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361458" y="1689451"/>
            <a:ext cx="8225414" cy="46635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2060"/>
                </a:solidFill>
              </a:rPr>
              <a:t>Address Point Data Standard (v. 1.2)</a:t>
            </a:r>
          </a:p>
        </p:txBody>
      </p:sp>
      <p:sp>
        <p:nvSpPr>
          <p:cNvPr id="4" name="Text Placeholder 1">
            <a:extLst>
              <a:ext uri="{FF2B5EF4-FFF2-40B4-BE49-F238E27FC236}">
                <a16:creationId xmlns:a16="http://schemas.microsoft.com/office/drawing/2014/main" xmlns="" id="{E6DCB149-6720-4F96-AA08-1696C181BF84}"/>
              </a:ext>
            </a:extLst>
          </p:cNvPr>
          <p:cNvSpPr txBox="1">
            <a:spLocks/>
          </p:cNvSpPr>
          <p:nvPr/>
        </p:nvSpPr>
        <p:spPr>
          <a:xfrm>
            <a:off x="455974" y="2536333"/>
            <a:ext cx="7229616" cy="338990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000" dirty="0">
                <a:solidFill>
                  <a:srgbClr val="002060"/>
                </a:solidFill>
              </a:rPr>
              <a:t>Very minor tweaks</a:t>
            </a:r>
          </a:p>
          <a:p>
            <a:pPr marL="0" indent="0">
              <a:spcBef>
                <a:spcPts val="0"/>
              </a:spcBef>
              <a:spcAft>
                <a:spcPts val="0"/>
              </a:spcAft>
              <a:buFont typeface="Arial" panose="020B0604020202020204" pitchFamily="34" charset="0"/>
              <a:buNone/>
            </a:pPr>
            <a:r>
              <a:rPr lang="en-US" sz="3000" dirty="0">
                <a:solidFill>
                  <a:srgbClr val="002060"/>
                </a:solidFill>
              </a:rPr>
              <a:t>Expanding &amp; improving domains values</a:t>
            </a:r>
          </a:p>
          <a:p>
            <a:pPr marL="0" indent="0">
              <a:spcBef>
                <a:spcPts val="0"/>
              </a:spcBef>
              <a:spcAft>
                <a:spcPts val="0"/>
              </a:spcAft>
              <a:buFont typeface="Arial" panose="020B0604020202020204" pitchFamily="34" charset="0"/>
              <a:buNone/>
            </a:pPr>
            <a:r>
              <a:rPr lang="en-US" sz="3000" dirty="0">
                <a:solidFill>
                  <a:srgbClr val="002060"/>
                </a:solidFill>
              </a:rPr>
              <a:t>Aligning parts/terms with other standards</a:t>
            </a:r>
            <a:endParaRPr lang="en-US" sz="3000" dirty="0">
              <a:solidFill>
                <a:srgbClr val="006600"/>
              </a:solidFill>
            </a:endParaRPr>
          </a:p>
          <a:p>
            <a:pPr>
              <a:spcBef>
                <a:spcPts val="0"/>
              </a:spcBef>
              <a:spcAft>
                <a:spcPts val="0"/>
              </a:spcAft>
              <a:buFontTx/>
              <a:buChar char="-"/>
            </a:pPr>
            <a:endParaRPr lang="en-US" sz="3000" dirty="0">
              <a:solidFill>
                <a:srgbClr val="006600"/>
              </a:solidFill>
            </a:endParaRPr>
          </a:p>
        </p:txBody>
      </p:sp>
    </p:spTree>
    <p:extLst>
      <p:ext uri="{BB962C8B-B14F-4D97-AF65-F5344CB8AC3E}">
        <p14:creationId xmlns:p14="http://schemas.microsoft.com/office/powerpoint/2010/main" val="3480736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8" name="Picture 7">
            <a:extLst>
              <a:ext uri="{FF2B5EF4-FFF2-40B4-BE49-F238E27FC236}">
                <a16:creationId xmlns:a16="http://schemas.microsoft.com/office/drawing/2014/main" xmlns="" id="{A2F0117F-FA2F-4623-BB3C-113355115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548"/>
            <a:ext cx="12192000" cy="5112545"/>
          </a:xfrm>
          <a:prstGeom prst="rect">
            <a:avLst/>
          </a:prstGeom>
        </p:spPr>
      </p:pic>
      <p:sp>
        <p:nvSpPr>
          <p:cNvPr id="6" name="Text Placeholder 1"/>
          <p:cNvSpPr txBox="1">
            <a:spLocks/>
          </p:cNvSpPr>
          <p:nvPr/>
        </p:nvSpPr>
        <p:spPr>
          <a:xfrm>
            <a:off x="5439068" y="3117528"/>
            <a:ext cx="4522514" cy="677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2060"/>
                </a:solidFill>
              </a:rPr>
              <a:t>Standard document </a:t>
            </a:r>
          </a:p>
        </p:txBody>
      </p:sp>
      <p:sp>
        <p:nvSpPr>
          <p:cNvPr id="10" name="Text Placeholder 1">
            <a:extLst>
              <a:ext uri="{FF2B5EF4-FFF2-40B4-BE49-F238E27FC236}">
                <a16:creationId xmlns:a16="http://schemas.microsoft.com/office/drawing/2014/main" xmlns="" id="{2C19965F-9163-4EA2-9152-F4A3FF14005A}"/>
              </a:ext>
            </a:extLst>
          </p:cNvPr>
          <p:cNvSpPr txBox="1">
            <a:spLocks/>
          </p:cNvSpPr>
          <p:nvPr/>
        </p:nvSpPr>
        <p:spPr>
          <a:xfrm>
            <a:off x="5408589" y="3788107"/>
            <a:ext cx="4522514" cy="677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B050"/>
                </a:solidFill>
              </a:rPr>
              <a:t>.xlsx spreadsheet</a:t>
            </a:r>
          </a:p>
        </p:txBody>
      </p:sp>
      <p:sp>
        <p:nvSpPr>
          <p:cNvPr id="11" name="Text Placeholder 1">
            <a:extLst>
              <a:ext uri="{FF2B5EF4-FFF2-40B4-BE49-F238E27FC236}">
                <a16:creationId xmlns:a16="http://schemas.microsoft.com/office/drawing/2014/main" xmlns="" id="{64A88E93-83CD-42BB-9ADD-BDEAE0083421}"/>
              </a:ext>
            </a:extLst>
          </p:cNvPr>
          <p:cNvSpPr txBox="1">
            <a:spLocks/>
          </p:cNvSpPr>
          <p:nvPr/>
        </p:nvSpPr>
        <p:spPr>
          <a:xfrm>
            <a:off x="5467755" y="4435369"/>
            <a:ext cx="4522514" cy="677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70C0"/>
                </a:solidFill>
              </a:rPr>
              <a:t>Schema templates</a:t>
            </a:r>
          </a:p>
        </p:txBody>
      </p:sp>
      <p:sp>
        <p:nvSpPr>
          <p:cNvPr id="12" name="Text Placeholder 1">
            <a:extLst>
              <a:ext uri="{FF2B5EF4-FFF2-40B4-BE49-F238E27FC236}">
                <a16:creationId xmlns:a16="http://schemas.microsoft.com/office/drawing/2014/main" xmlns="" id="{45926585-EC9E-4EA3-A3E7-E410824BA3FB}"/>
              </a:ext>
            </a:extLst>
          </p:cNvPr>
          <p:cNvSpPr txBox="1">
            <a:spLocks/>
          </p:cNvSpPr>
          <p:nvPr/>
        </p:nvSpPr>
        <p:spPr>
          <a:xfrm>
            <a:off x="5473133" y="5129768"/>
            <a:ext cx="4522514" cy="677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FAQ</a:t>
            </a:r>
          </a:p>
        </p:txBody>
      </p:sp>
      <p:sp>
        <p:nvSpPr>
          <p:cNvPr id="13" name="Text Placeholder 1">
            <a:extLst>
              <a:ext uri="{FF2B5EF4-FFF2-40B4-BE49-F238E27FC236}">
                <a16:creationId xmlns:a16="http://schemas.microsoft.com/office/drawing/2014/main" xmlns="" id="{35AB6174-DCB8-4AB6-8B67-0BA9D18A4900}"/>
              </a:ext>
            </a:extLst>
          </p:cNvPr>
          <p:cNvSpPr txBox="1">
            <a:spLocks/>
          </p:cNvSpPr>
          <p:nvPr/>
        </p:nvSpPr>
        <p:spPr>
          <a:xfrm>
            <a:off x="5462375" y="5795339"/>
            <a:ext cx="4522514" cy="677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2060"/>
                </a:solidFill>
              </a:rPr>
              <a:t>Public comments</a:t>
            </a:r>
          </a:p>
        </p:txBody>
      </p:sp>
      <p:cxnSp>
        <p:nvCxnSpPr>
          <p:cNvPr id="15" name="Straight Arrow Connector 14">
            <a:extLst>
              <a:ext uri="{FF2B5EF4-FFF2-40B4-BE49-F238E27FC236}">
                <a16:creationId xmlns:a16="http://schemas.microsoft.com/office/drawing/2014/main" xmlns="" id="{126049FC-D219-4F15-AB07-4E68B105C3E6}"/>
              </a:ext>
            </a:extLst>
          </p:cNvPr>
          <p:cNvCxnSpPr/>
          <p:nvPr/>
        </p:nvCxnSpPr>
        <p:spPr>
          <a:xfrm flipH="1">
            <a:off x="1430767" y="3456143"/>
            <a:ext cx="4031608" cy="4246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CBDD451-ED90-43D1-839E-16670A99BD8F}"/>
              </a:ext>
            </a:extLst>
          </p:cNvPr>
          <p:cNvCxnSpPr>
            <a:cxnSpLocks/>
          </p:cNvCxnSpPr>
          <p:nvPr/>
        </p:nvCxnSpPr>
        <p:spPr>
          <a:xfrm flipH="1" flipV="1">
            <a:off x="1821706" y="4126722"/>
            <a:ext cx="3671148" cy="5089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416A337-8461-45E4-9B13-98F26E552C3B}"/>
              </a:ext>
            </a:extLst>
          </p:cNvPr>
          <p:cNvCxnSpPr>
            <a:cxnSpLocks/>
          </p:cNvCxnSpPr>
          <p:nvPr/>
        </p:nvCxnSpPr>
        <p:spPr>
          <a:xfrm flipH="1" flipV="1">
            <a:off x="2201731" y="4378982"/>
            <a:ext cx="3237337" cy="29902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EAECF1C-BC42-4083-B916-65B422EE057D}"/>
              </a:ext>
            </a:extLst>
          </p:cNvPr>
          <p:cNvCxnSpPr>
            <a:cxnSpLocks/>
          </p:cNvCxnSpPr>
          <p:nvPr/>
        </p:nvCxnSpPr>
        <p:spPr>
          <a:xfrm flipH="1" flipV="1">
            <a:off x="1921565" y="4555827"/>
            <a:ext cx="3571290" cy="804915"/>
          </a:xfrm>
          <a:prstGeom prst="straightConnector1">
            <a:avLst/>
          </a:prstGeom>
          <a:ln w="38100">
            <a:solidFill>
              <a:srgbClr val="99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607377EE-3B1C-4B1F-9E7A-505B46111533}"/>
              </a:ext>
            </a:extLst>
          </p:cNvPr>
          <p:cNvCxnSpPr>
            <a:cxnSpLocks/>
          </p:cNvCxnSpPr>
          <p:nvPr/>
        </p:nvCxnSpPr>
        <p:spPr>
          <a:xfrm flipH="1" flipV="1">
            <a:off x="1656522" y="6012415"/>
            <a:ext cx="3805854" cy="523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84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539968" y="1571117"/>
            <a:ext cx="8225414" cy="46635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2060"/>
                </a:solidFill>
              </a:rPr>
              <a:t>Parcel Data Transfer Standard (v. 1.1)</a:t>
            </a:r>
          </a:p>
          <a:p>
            <a:pPr marL="0" indent="0">
              <a:spcBef>
                <a:spcPts val="0"/>
              </a:spcBef>
              <a:spcAft>
                <a:spcPts val="0"/>
              </a:spcAft>
              <a:buFont typeface="Arial" panose="020B0604020202020204" pitchFamily="34" charset="0"/>
              <a:buNone/>
            </a:pPr>
            <a:endParaRPr lang="en-US" sz="4000" b="1"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Currently in a 45-day public review period</a:t>
            </a:r>
          </a:p>
          <a:p>
            <a:pPr marL="0" indent="0">
              <a:spcBef>
                <a:spcPts val="0"/>
              </a:spcBef>
              <a:spcAft>
                <a:spcPts val="0"/>
              </a:spcAft>
              <a:buFont typeface="Arial" panose="020B0604020202020204" pitchFamily="34" charset="0"/>
              <a:buNone/>
            </a:pPr>
            <a:endParaRPr lang="en-US" sz="3000"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Now Conditional (not Mandatory)</a:t>
            </a:r>
          </a:p>
          <a:p>
            <a:pPr marL="0" indent="0">
              <a:spcBef>
                <a:spcPts val="0"/>
              </a:spcBef>
              <a:spcAft>
                <a:spcPts val="0"/>
              </a:spcAft>
              <a:buFont typeface="Arial" panose="020B0604020202020204" pitchFamily="34" charset="0"/>
              <a:buNone/>
            </a:pPr>
            <a:r>
              <a:rPr lang="en-US" sz="3000" b="1" dirty="0">
                <a:solidFill>
                  <a:srgbClr val="002060"/>
                </a:solidFill>
              </a:rPr>
              <a:t>COUNTY_PIN</a:t>
            </a:r>
          </a:p>
          <a:p>
            <a:pPr marL="0" indent="0">
              <a:spcBef>
                <a:spcPts val="0"/>
              </a:spcBef>
              <a:spcAft>
                <a:spcPts val="0"/>
              </a:spcAft>
              <a:buFont typeface="Arial" panose="020B0604020202020204" pitchFamily="34" charset="0"/>
              <a:buNone/>
            </a:pPr>
            <a:r>
              <a:rPr lang="en-US" sz="3000" b="1" dirty="0">
                <a:solidFill>
                  <a:srgbClr val="002060"/>
                </a:solidFill>
              </a:rPr>
              <a:t>STATE_PIN</a:t>
            </a:r>
          </a:p>
          <a:p>
            <a:pPr marL="0" indent="0">
              <a:spcBef>
                <a:spcPts val="0"/>
              </a:spcBef>
              <a:spcAft>
                <a:spcPts val="0"/>
              </a:spcAft>
              <a:buFont typeface="Arial" panose="020B0604020202020204" pitchFamily="34" charset="0"/>
              <a:buNone/>
            </a:pPr>
            <a:r>
              <a:rPr lang="en-US" sz="3000" b="1" dirty="0">
                <a:solidFill>
                  <a:srgbClr val="002060"/>
                </a:solidFill>
              </a:rPr>
              <a:t>TAX_NAME</a:t>
            </a:r>
          </a:p>
          <a:p>
            <a:pPr marL="0" indent="0">
              <a:spcBef>
                <a:spcPts val="0"/>
              </a:spcBef>
              <a:spcAft>
                <a:spcPts val="0"/>
              </a:spcAft>
              <a:buFont typeface="Arial" panose="020B0604020202020204" pitchFamily="34" charset="0"/>
              <a:buNone/>
            </a:pPr>
            <a:endParaRPr lang="en-US" sz="3000"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Not every parcel has a </a:t>
            </a:r>
            <a:r>
              <a:rPr lang="en-US" sz="3000" b="1" dirty="0">
                <a:solidFill>
                  <a:srgbClr val="002060"/>
                </a:solidFill>
              </a:rPr>
              <a:t>PIN </a:t>
            </a:r>
            <a:r>
              <a:rPr lang="en-US" sz="3000" dirty="0">
                <a:solidFill>
                  <a:srgbClr val="002060"/>
                </a:solidFill>
              </a:rPr>
              <a:t>or </a:t>
            </a:r>
            <a:r>
              <a:rPr lang="en-US" sz="3000" b="1" dirty="0">
                <a:solidFill>
                  <a:srgbClr val="002060"/>
                </a:solidFill>
              </a:rPr>
              <a:t>Tax Name</a:t>
            </a:r>
          </a:p>
        </p:txBody>
      </p:sp>
    </p:spTree>
    <p:extLst>
      <p:ext uri="{BB962C8B-B14F-4D97-AF65-F5344CB8AC3E}">
        <p14:creationId xmlns:p14="http://schemas.microsoft.com/office/powerpoint/2010/main" val="3799953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428133" y="1660876"/>
            <a:ext cx="8030067" cy="46635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002060"/>
                </a:solidFill>
              </a:rPr>
              <a:t>Parcel Data Transfer Standard (v. 1.1)</a:t>
            </a:r>
          </a:p>
          <a:p>
            <a:pPr marL="0" indent="0">
              <a:spcBef>
                <a:spcPts val="0"/>
              </a:spcBef>
              <a:spcAft>
                <a:spcPts val="0"/>
              </a:spcAft>
              <a:buFont typeface="Arial" panose="020B0604020202020204" pitchFamily="34" charset="0"/>
              <a:buNone/>
            </a:pPr>
            <a:endParaRPr lang="en-US" sz="4000" b="1"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Point to Polygon Relationship </a:t>
            </a:r>
            <a:r>
              <a:rPr lang="en-US" sz="3000" b="1" dirty="0">
                <a:solidFill>
                  <a:srgbClr val="002060"/>
                </a:solidFill>
              </a:rPr>
              <a:t>(POLYPTREL)</a:t>
            </a:r>
          </a:p>
          <a:p>
            <a:pPr marL="0" indent="0">
              <a:spcBef>
                <a:spcPts val="0"/>
              </a:spcBef>
              <a:spcAft>
                <a:spcPts val="0"/>
              </a:spcAft>
              <a:buFont typeface="Arial" panose="020B0604020202020204" pitchFamily="34" charset="0"/>
              <a:buNone/>
            </a:pPr>
            <a:endParaRPr lang="en-US" sz="2700" b="1" dirty="0">
              <a:solidFill>
                <a:srgbClr val="002060"/>
              </a:solidFill>
            </a:endParaRPr>
          </a:p>
          <a:p>
            <a:pPr marL="0" indent="0">
              <a:spcBef>
                <a:spcPts val="0"/>
              </a:spcBef>
              <a:spcAft>
                <a:spcPts val="0"/>
              </a:spcAft>
              <a:buFont typeface="Arial" panose="020B0604020202020204" pitchFamily="34" charset="0"/>
              <a:buNone/>
            </a:pPr>
            <a:r>
              <a:rPr lang="en-US" sz="2600" b="1" dirty="0">
                <a:solidFill>
                  <a:srgbClr val="002060"/>
                </a:solidFill>
              </a:rPr>
              <a:t>0 = </a:t>
            </a:r>
            <a:r>
              <a:rPr lang="en-US" sz="2600" dirty="0">
                <a:solidFill>
                  <a:srgbClr val="002060"/>
                </a:solidFill>
              </a:rPr>
              <a:t>Information not available</a:t>
            </a:r>
          </a:p>
          <a:p>
            <a:pPr marL="0" indent="0">
              <a:spcBef>
                <a:spcPts val="0"/>
              </a:spcBef>
              <a:spcAft>
                <a:spcPts val="0"/>
              </a:spcAft>
              <a:buFont typeface="Arial" panose="020B0604020202020204" pitchFamily="34" charset="0"/>
              <a:buNone/>
            </a:pPr>
            <a:r>
              <a:rPr lang="en-US" sz="2600" b="1" dirty="0">
                <a:solidFill>
                  <a:srgbClr val="002060"/>
                </a:solidFill>
              </a:rPr>
              <a:t>1 = </a:t>
            </a:r>
            <a:r>
              <a:rPr lang="en-US" sz="2600" dirty="0">
                <a:solidFill>
                  <a:srgbClr val="002060"/>
                </a:solidFill>
              </a:rPr>
              <a:t>Parcel with single PIN, 1:1 relationship to address</a:t>
            </a:r>
          </a:p>
          <a:p>
            <a:pPr marL="0" indent="0">
              <a:spcBef>
                <a:spcPts val="0"/>
              </a:spcBef>
              <a:spcAft>
                <a:spcPts val="0"/>
              </a:spcAft>
              <a:buNone/>
            </a:pPr>
            <a:r>
              <a:rPr lang="en-US" sz="2600" b="1" dirty="0">
                <a:solidFill>
                  <a:srgbClr val="002060"/>
                </a:solidFill>
              </a:rPr>
              <a:t>2 = </a:t>
            </a:r>
            <a:r>
              <a:rPr lang="en-US" sz="2600" dirty="0">
                <a:solidFill>
                  <a:srgbClr val="002060"/>
                </a:solidFill>
              </a:rPr>
              <a:t>One of multiple tax PIN parcel points</a:t>
            </a:r>
          </a:p>
          <a:p>
            <a:pPr marL="0" indent="0">
              <a:spcBef>
                <a:spcPts val="0"/>
              </a:spcBef>
              <a:spcAft>
                <a:spcPts val="0"/>
              </a:spcAft>
              <a:buNone/>
            </a:pPr>
            <a:r>
              <a:rPr lang="en-US" sz="2600" dirty="0">
                <a:solidFill>
                  <a:srgbClr val="002060"/>
                </a:solidFill>
              </a:rPr>
              <a:t>(e.g. condominiums) associated with a single parcel polygon (e.g. common area) in the polygon dataset</a:t>
            </a:r>
            <a:endParaRPr lang="en-US" sz="2600" b="1" dirty="0">
              <a:solidFill>
                <a:srgbClr val="002060"/>
              </a:solidFill>
            </a:endParaRPr>
          </a:p>
        </p:txBody>
      </p:sp>
    </p:spTree>
    <p:extLst>
      <p:ext uri="{BB962C8B-B14F-4D97-AF65-F5344CB8AC3E}">
        <p14:creationId xmlns:p14="http://schemas.microsoft.com/office/powerpoint/2010/main" val="922619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a:t>
            </a:r>
            <a:r>
              <a:rPr lang="en-US" b="1" dirty="0" smtClean="0"/>
              <a:t>September minutes</a:t>
            </a:r>
            <a:endParaRPr lang="en-US" b="1" dirty="0"/>
          </a:p>
        </p:txBody>
      </p:sp>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39BD9914-8229-438F-924A-CB3BA5B0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855"/>
            <a:ext cx="12210649" cy="5453494"/>
          </a:xfrm>
          <a:prstGeom prst="rect">
            <a:avLst/>
          </a:prstGeom>
        </p:spPr>
      </p:pic>
    </p:spTree>
    <p:extLst>
      <p:ext uri="{BB962C8B-B14F-4D97-AF65-F5344CB8AC3E}">
        <p14:creationId xmlns:p14="http://schemas.microsoft.com/office/powerpoint/2010/main" val="3916175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5" name="Picture 4">
            <a:extLst>
              <a:ext uri="{FF2B5EF4-FFF2-40B4-BE49-F238E27FC236}">
                <a16:creationId xmlns:a16="http://schemas.microsoft.com/office/drawing/2014/main" xmlns="" id="{24B4E8F2-BAA8-45A3-85E7-ED35AEA52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63" y="1333225"/>
            <a:ext cx="11220758" cy="5013787"/>
          </a:xfrm>
          <a:prstGeom prst="rect">
            <a:avLst/>
          </a:prstGeom>
        </p:spPr>
      </p:pic>
    </p:spTree>
    <p:extLst>
      <p:ext uri="{BB962C8B-B14F-4D97-AF65-F5344CB8AC3E}">
        <p14:creationId xmlns:p14="http://schemas.microsoft.com/office/powerpoint/2010/main" val="4271363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B576B901-6A48-4A7D-BA9C-33B75D6F9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0" y="1328883"/>
            <a:ext cx="12225820" cy="4985856"/>
          </a:xfrm>
          <a:prstGeom prst="rect">
            <a:avLst/>
          </a:prstGeom>
        </p:spPr>
      </p:pic>
    </p:spTree>
    <p:extLst>
      <p:ext uri="{BB962C8B-B14F-4D97-AF65-F5344CB8AC3E}">
        <p14:creationId xmlns:p14="http://schemas.microsoft.com/office/powerpoint/2010/main" val="836531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323358" y="1498951"/>
            <a:ext cx="8030067" cy="496852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2800" b="1" dirty="0"/>
              <a:t>N_STANDARD </a:t>
            </a:r>
            <a:r>
              <a:rPr lang="en-US" sz="2800" dirty="0"/>
              <a:t>(populate if no </a:t>
            </a:r>
            <a:r>
              <a:rPr lang="en-US" sz="2800" b="1" dirty="0"/>
              <a:t>PIN</a:t>
            </a:r>
            <a:r>
              <a:rPr lang="en-US" sz="2800" dirty="0"/>
              <a:t> or </a:t>
            </a:r>
            <a:r>
              <a:rPr lang="en-US" sz="2800" b="1" dirty="0"/>
              <a:t>TAX_NAME</a:t>
            </a:r>
            <a:r>
              <a:rPr lang="en-US" sz="2800" dirty="0"/>
              <a:t>):</a:t>
            </a:r>
          </a:p>
          <a:p>
            <a:pPr marL="0" indent="0">
              <a:spcBef>
                <a:spcPts val="0"/>
              </a:spcBef>
              <a:spcAft>
                <a:spcPts val="0"/>
              </a:spcAft>
              <a:buNone/>
            </a:pPr>
            <a:endParaRPr lang="en-US" sz="2400" b="1" dirty="0"/>
          </a:p>
          <a:p>
            <a:pPr marL="0" indent="0">
              <a:spcBef>
                <a:spcPts val="0"/>
              </a:spcBef>
              <a:spcAft>
                <a:spcPts val="0"/>
              </a:spcAft>
              <a:buNone/>
            </a:pPr>
            <a:r>
              <a:rPr lang="en-US" sz="2400" dirty="0"/>
              <a:t>10 = Common Area</a:t>
            </a:r>
          </a:p>
          <a:p>
            <a:pPr marL="0" indent="0">
              <a:spcBef>
                <a:spcPts val="0"/>
              </a:spcBef>
              <a:spcAft>
                <a:spcPts val="0"/>
              </a:spcAft>
              <a:buNone/>
            </a:pPr>
            <a:r>
              <a:rPr lang="en-US" sz="2400" dirty="0"/>
              <a:t>11 = Right of way</a:t>
            </a:r>
          </a:p>
          <a:p>
            <a:pPr marL="0" indent="0">
              <a:spcBef>
                <a:spcPts val="0"/>
              </a:spcBef>
              <a:spcAft>
                <a:spcPts val="0"/>
              </a:spcAft>
              <a:buNone/>
            </a:pPr>
            <a:r>
              <a:rPr lang="en-US" sz="2400" dirty="0"/>
              <a:t>12 = Easement	</a:t>
            </a:r>
          </a:p>
          <a:p>
            <a:pPr marL="0" indent="0">
              <a:spcBef>
                <a:spcPts val="0"/>
              </a:spcBef>
              <a:spcAft>
                <a:spcPts val="0"/>
              </a:spcAft>
              <a:buNone/>
            </a:pPr>
            <a:r>
              <a:rPr lang="en-US" sz="2400" dirty="0"/>
              <a:t>13 = Ownership unknown</a:t>
            </a:r>
          </a:p>
          <a:p>
            <a:pPr marL="0" indent="0">
              <a:spcBef>
                <a:spcPts val="0"/>
              </a:spcBef>
              <a:spcAft>
                <a:spcPts val="0"/>
              </a:spcAft>
              <a:buNone/>
            </a:pPr>
            <a:r>
              <a:rPr lang="en-US" sz="2400" dirty="0"/>
              <a:t>14 = Gap between parcel boundary descriptions</a:t>
            </a:r>
          </a:p>
          <a:p>
            <a:pPr marL="0" indent="0">
              <a:spcBef>
                <a:spcPts val="0"/>
              </a:spcBef>
              <a:spcAft>
                <a:spcPts val="0"/>
              </a:spcAft>
              <a:buNone/>
            </a:pPr>
            <a:r>
              <a:rPr lang="en-US" sz="2400" dirty="0"/>
              <a:t>15 = Water body</a:t>
            </a:r>
          </a:p>
          <a:p>
            <a:pPr marL="0" indent="0">
              <a:spcBef>
                <a:spcPts val="0"/>
              </a:spcBef>
              <a:spcAft>
                <a:spcPts val="0"/>
              </a:spcAft>
              <a:buNone/>
            </a:pPr>
            <a:r>
              <a:rPr lang="en-US" sz="2400" dirty="0"/>
              <a:t>16 = Ditch</a:t>
            </a:r>
          </a:p>
          <a:p>
            <a:pPr marL="0" indent="0">
              <a:spcBef>
                <a:spcPts val="0"/>
              </a:spcBef>
              <a:spcAft>
                <a:spcPts val="0"/>
              </a:spcAft>
              <a:buNone/>
            </a:pPr>
            <a:r>
              <a:rPr lang="en-US" sz="2400" dirty="0"/>
              <a:t>17 = Walkway 	</a:t>
            </a:r>
          </a:p>
          <a:p>
            <a:pPr marL="0" indent="0">
              <a:spcBef>
                <a:spcPts val="0"/>
              </a:spcBef>
              <a:spcAft>
                <a:spcPts val="0"/>
              </a:spcAft>
              <a:buNone/>
            </a:pPr>
            <a:r>
              <a:rPr lang="en-US" sz="2400" dirty="0"/>
              <a:t>18 = Preliminary parcel where PIN not yet assigned</a:t>
            </a:r>
          </a:p>
          <a:p>
            <a:pPr marL="0" indent="0">
              <a:spcBef>
                <a:spcPts val="0"/>
              </a:spcBef>
              <a:spcAft>
                <a:spcPts val="0"/>
              </a:spcAft>
              <a:buNone/>
            </a:pPr>
            <a:r>
              <a:rPr lang="en-US" sz="2400" dirty="0"/>
              <a:t>98 = Other non-parcel features</a:t>
            </a:r>
          </a:p>
          <a:p>
            <a:pPr marL="0" indent="0">
              <a:spcBef>
                <a:spcPts val="0"/>
              </a:spcBef>
              <a:spcAft>
                <a:spcPts val="0"/>
              </a:spcAft>
              <a:buNone/>
            </a:pPr>
            <a:r>
              <a:rPr lang="en-US" sz="2400" dirty="0"/>
              <a:t>99 = Unspecified non-parcel feature</a:t>
            </a:r>
            <a:endParaRPr lang="en-US" sz="2400" b="1" dirty="0">
              <a:solidFill>
                <a:srgbClr val="002060"/>
              </a:solidFill>
            </a:endParaRPr>
          </a:p>
        </p:txBody>
      </p:sp>
    </p:spTree>
    <p:extLst>
      <p:ext uri="{BB962C8B-B14F-4D97-AF65-F5344CB8AC3E}">
        <p14:creationId xmlns:p14="http://schemas.microsoft.com/office/powerpoint/2010/main" val="1946420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607B5677-CFE4-42AD-B799-B2E958570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 y="955838"/>
            <a:ext cx="12201746" cy="5809562"/>
          </a:xfrm>
          <a:prstGeom prst="rect">
            <a:avLst/>
          </a:prstGeom>
        </p:spPr>
      </p:pic>
      <p:sp>
        <p:nvSpPr>
          <p:cNvPr id="8" name="Text Placeholder 1">
            <a:extLst>
              <a:ext uri="{FF2B5EF4-FFF2-40B4-BE49-F238E27FC236}">
                <a16:creationId xmlns:a16="http://schemas.microsoft.com/office/drawing/2014/main" xmlns="" id="{EFABD066-FA9C-4DB2-8A06-B4F6491FE91C}"/>
              </a:ext>
            </a:extLst>
          </p:cNvPr>
          <p:cNvSpPr txBox="1">
            <a:spLocks/>
          </p:cNvSpPr>
          <p:nvPr/>
        </p:nvSpPr>
        <p:spPr>
          <a:xfrm>
            <a:off x="5205784" y="4526459"/>
            <a:ext cx="4827402" cy="6509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3400" b="1" dirty="0">
                <a:solidFill>
                  <a:srgbClr val="006600"/>
                </a:solidFill>
              </a:rPr>
              <a:t>Current standard (v. 1.0)</a:t>
            </a:r>
          </a:p>
        </p:txBody>
      </p:sp>
      <p:sp>
        <p:nvSpPr>
          <p:cNvPr id="9" name="Text Placeholder 1">
            <a:extLst>
              <a:ext uri="{FF2B5EF4-FFF2-40B4-BE49-F238E27FC236}">
                <a16:creationId xmlns:a16="http://schemas.microsoft.com/office/drawing/2014/main" xmlns="" id="{FEBCC1CE-D0B1-47CC-B33A-6033C6023C02}"/>
              </a:ext>
            </a:extLst>
          </p:cNvPr>
          <p:cNvSpPr txBox="1">
            <a:spLocks/>
          </p:cNvSpPr>
          <p:nvPr/>
        </p:nvSpPr>
        <p:spPr>
          <a:xfrm>
            <a:off x="5200148" y="2454905"/>
            <a:ext cx="6186598" cy="6509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3400" b="1" dirty="0">
                <a:solidFill>
                  <a:srgbClr val="002060"/>
                </a:solidFill>
              </a:rPr>
              <a:t>Proposed v. 1.1</a:t>
            </a:r>
          </a:p>
        </p:txBody>
      </p:sp>
      <p:sp>
        <p:nvSpPr>
          <p:cNvPr id="10" name="Text Placeholder 1">
            <a:extLst>
              <a:ext uri="{FF2B5EF4-FFF2-40B4-BE49-F238E27FC236}">
                <a16:creationId xmlns:a16="http://schemas.microsoft.com/office/drawing/2014/main" xmlns="" id="{35304496-4F1A-4CD2-9907-00148328C6DC}"/>
              </a:ext>
            </a:extLst>
          </p:cNvPr>
          <p:cNvSpPr txBox="1">
            <a:spLocks/>
          </p:cNvSpPr>
          <p:nvPr/>
        </p:nvSpPr>
        <p:spPr>
          <a:xfrm>
            <a:off x="5223297" y="5836641"/>
            <a:ext cx="4827402" cy="6509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3400" b="1" dirty="0">
                <a:solidFill>
                  <a:srgbClr val="0070C0"/>
                </a:solidFill>
              </a:rPr>
              <a:t>Public comments</a:t>
            </a:r>
          </a:p>
        </p:txBody>
      </p:sp>
      <p:sp>
        <p:nvSpPr>
          <p:cNvPr id="11" name="Rectangle 10">
            <a:extLst>
              <a:ext uri="{FF2B5EF4-FFF2-40B4-BE49-F238E27FC236}">
                <a16:creationId xmlns:a16="http://schemas.microsoft.com/office/drawing/2014/main" xmlns="" id="{8FFE7B99-2410-4204-BE72-300896776C66}"/>
              </a:ext>
            </a:extLst>
          </p:cNvPr>
          <p:cNvSpPr/>
          <p:nvPr/>
        </p:nvSpPr>
        <p:spPr>
          <a:xfrm>
            <a:off x="78250" y="2637542"/>
            <a:ext cx="5114925" cy="1975208"/>
          </a:xfrm>
          <a:prstGeom prst="rect">
            <a:avLst/>
          </a:prstGeom>
          <a:noFill/>
          <a:ln w="412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54F8E8C-0BA3-4E3F-AB6D-235FE0EFC36E}"/>
              </a:ext>
            </a:extLst>
          </p:cNvPr>
          <p:cNvSpPr/>
          <p:nvPr/>
        </p:nvSpPr>
        <p:spPr>
          <a:xfrm>
            <a:off x="78250" y="4692096"/>
            <a:ext cx="5114925" cy="1221641"/>
          </a:xfrm>
          <a:prstGeom prst="rect">
            <a:avLst/>
          </a:prstGeom>
          <a:noFill/>
          <a:ln w="412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B8852F4-1953-4CEA-BA3B-B107664F941B}"/>
              </a:ext>
            </a:extLst>
          </p:cNvPr>
          <p:cNvSpPr/>
          <p:nvPr/>
        </p:nvSpPr>
        <p:spPr>
          <a:xfrm>
            <a:off x="78250" y="5993608"/>
            <a:ext cx="5114925" cy="771791"/>
          </a:xfrm>
          <a:prstGeom prst="rect">
            <a:avLst/>
          </a:prstGeom>
          <a:noFill/>
          <a:ln w="412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38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411348" y="1841123"/>
            <a:ext cx="8225414" cy="12672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400" b="1" dirty="0">
                <a:solidFill>
                  <a:srgbClr val="006600"/>
                </a:solidFill>
              </a:rPr>
              <a:t>Parcel Data Transfer Standard</a:t>
            </a:r>
          </a:p>
          <a:p>
            <a:pPr marL="0" indent="0">
              <a:spcBef>
                <a:spcPts val="0"/>
              </a:spcBef>
              <a:spcAft>
                <a:spcPts val="0"/>
              </a:spcAft>
              <a:buFont typeface="Arial" panose="020B0604020202020204" pitchFamily="34" charset="0"/>
              <a:buNone/>
            </a:pPr>
            <a:r>
              <a:rPr lang="en-US" sz="3400" dirty="0">
                <a:solidFill>
                  <a:srgbClr val="006600"/>
                </a:solidFill>
              </a:rPr>
              <a:t>Proposed changes to v. 1.1</a:t>
            </a:r>
          </a:p>
        </p:txBody>
      </p:sp>
      <p:pic>
        <p:nvPicPr>
          <p:cNvPr id="7" name="Picture 6">
            <a:extLst>
              <a:ext uri="{FF2B5EF4-FFF2-40B4-BE49-F238E27FC236}">
                <a16:creationId xmlns:a16="http://schemas.microsoft.com/office/drawing/2014/main" xmlns="" id="{1B054704-E0B9-41B5-9686-754C825F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74" y="3117927"/>
            <a:ext cx="6389502" cy="1813310"/>
          </a:xfrm>
          <a:prstGeom prst="rect">
            <a:avLst/>
          </a:prstGeom>
        </p:spPr>
      </p:pic>
      <p:sp>
        <p:nvSpPr>
          <p:cNvPr id="5" name="Text Placeholder 1">
            <a:extLst>
              <a:ext uri="{FF2B5EF4-FFF2-40B4-BE49-F238E27FC236}">
                <a16:creationId xmlns:a16="http://schemas.microsoft.com/office/drawing/2014/main" xmlns="" id="{7BCEA553-508C-45EF-AD92-FE7E4C70F4F0}"/>
              </a:ext>
            </a:extLst>
          </p:cNvPr>
          <p:cNvSpPr txBox="1">
            <a:spLocks/>
          </p:cNvSpPr>
          <p:nvPr/>
        </p:nvSpPr>
        <p:spPr>
          <a:xfrm>
            <a:off x="411348" y="5121185"/>
            <a:ext cx="8225414" cy="12672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400" b="1" dirty="0">
                <a:solidFill>
                  <a:srgbClr val="006600"/>
                </a:solidFill>
              </a:rPr>
              <a:t>Available for public review until</a:t>
            </a:r>
          </a:p>
          <a:p>
            <a:pPr marL="0" indent="0">
              <a:spcBef>
                <a:spcPts val="0"/>
              </a:spcBef>
              <a:spcAft>
                <a:spcPts val="0"/>
              </a:spcAft>
              <a:buFont typeface="Arial" panose="020B0604020202020204" pitchFamily="34" charset="0"/>
              <a:buNone/>
            </a:pPr>
            <a:r>
              <a:rPr lang="en-US" sz="3400" b="1" dirty="0">
                <a:solidFill>
                  <a:srgbClr val="0000FF"/>
                </a:solidFill>
              </a:rPr>
              <a:t>4:30 p.m., Friday, January 11, 2019</a:t>
            </a:r>
          </a:p>
        </p:txBody>
      </p:sp>
    </p:spTree>
    <p:extLst>
      <p:ext uri="{BB962C8B-B14F-4D97-AF65-F5344CB8AC3E}">
        <p14:creationId xmlns:p14="http://schemas.microsoft.com/office/powerpoint/2010/main" val="3405867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9F2B88EE-FE8D-4669-9DA8-AA5B73BAD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 y="1335136"/>
            <a:ext cx="1413801" cy="5560951"/>
          </a:xfrm>
          <a:prstGeom prst="rect">
            <a:avLst/>
          </a:prstGeom>
        </p:spPr>
      </p:pic>
      <p:pic>
        <p:nvPicPr>
          <p:cNvPr id="7" name="Picture 6">
            <a:extLst>
              <a:ext uri="{FF2B5EF4-FFF2-40B4-BE49-F238E27FC236}">
                <a16:creationId xmlns:a16="http://schemas.microsoft.com/office/drawing/2014/main" xmlns="" id="{80E64972-B415-4877-9FDC-6861B7F6B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25" y="1435261"/>
            <a:ext cx="5538775" cy="5422739"/>
          </a:xfrm>
          <a:prstGeom prst="rect">
            <a:avLst/>
          </a:prstGeom>
        </p:spPr>
      </p:pic>
      <p:sp>
        <p:nvSpPr>
          <p:cNvPr id="5" name="Text Placeholder 1">
            <a:extLst>
              <a:ext uri="{FF2B5EF4-FFF2-40B4-BE49-F238E27FC236}">
                <a16:creationId xmlns:a16="http://schemas.microsoft.com/office/drawing/2014/main" xmlns="" id="{7F3CEA4C-78BC-4986-BC0F-D45FF1C8672B}"/>
              </a:ext>
            </a:extLst>
          </p:cNvPr>
          <p:cNvSpPr txBox="1">
            <a:spLocks/>
          </p:cNvSpPr>
          <p:nvPr/>
        </p:nvSpPr>
        <p:spPr>
          <a:xfrm>
            <a:off x="1659198" y="1450883"/>
            <a:ext cx="8225414" cy="52547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400" b="1" dirty="0">
                <a:solidFill>
                  <a:srgbClr val="006600"/>
                </a:solidFill>
              </a:rPr>
              <a:t>Metro Regional Parcel Dataset</a:t>
            </a:r>
          </a:p>
          <a:p>
            <a:pPr marL="0" indent="0">
              <a:spcBef>
                <a:spcPts val="0"/>
              </a:spcBef>
              <a:spcAft>
                <a:spcPts val="0"/>
              </a:spcAft>
              <a:buFont typeface="Arial" panose="020B0604020202020204" pitchFamily="34" charset="0"/>
              <a:buNone/>
            </a:pPr>
            <a:endParaRPr lang="en-US" sz="3400" b="1" dirty="0">
              <a:solidFill>
                <a:srgbClr val="006600"/>
              </a:solidFill>
            </a:endParaRPr>
          </a:p>
          <a:p>
            <a:pPr marL="0" indent="0">
              <a:spcBef>
                <a:spcPts val="0"/>
              </a:spcBef>
              <a:spcAft>
                <a:spcPts val="0"/>
              </a:spcAft>
              <a:buFont typeface="Arial" panose="020B0604020202020204" pitchFamily="34" charset="0"/>
              <a:buNone/>
            </a:pPr>
            <a:r>
              <a:rPr lang="en-US" sz="3400" dirty="0">
                <a:solidFill>
                  <a:srgbClr val="006600"/>
                </a:solidFill>
              </a:rPr>
              <a:t>Next iteration will be in the new</a:t>
            </a:r>
          </a:p>
          <a:p>
            <a:pPr marL="0" indent="0">
              <a:spcBef>
                <a:spcPts val="0"/>
              </a:spcBef>
              <a:spcAft>
                <a:spcPts val="0"/>
              </a:spcAft>
              <a:buFont typeface="Arial" panose="020B0604020202020204" pitchFamily="34" charset="0"/>
              <a:buNone/>
            </a:pPr>
            <a:r>
              <a:rPr lang="en-US" sz="3400" b="1" dirty="0">
                <a:solidFill>
                  <a:srgbClr val="006600"/>
                </a:solidFill>
              </a:rPr>
              <a:t>Parcel Data Transfer Standard</a:t>
            </a:r>
          </a:p>
          <a:p>
            <a:pPr marL="0" indent="0">
              <a:spcBef>
                <a:spcPts val="0"/>
              </a:spcBef>
              <a:spcAft>
                <a:spcPts val="0"/>
              </a:spcAft>
              <a:buFont typeface="Arial" panose="020B0604020202020204" pitchFamily="34" charset="0"/>
              <a:buNone/>
            </a:pPr>
            <a:endParaRPr lang="en-US" sz="3400" dirty="0">
              <a:solidFill>
                <a:srgbClr val="006600"/>
              </a:solidFill>
            </a:endParaRPr>
          </a:p>
          <a:p>
            <a:pPr marL="0" indent="0">
              <a:spcBef>
                <a:spcPts val="0"/>
              </a:spcBef>
              <a:spcAft>
                <a:spcPts val="0"/>
              </a:spcAft>
              <a:buFont typeface="Arial" panose="020B0604020202020204" pitchFamily="34" charset="0"/>
              <a:buNone/>
            </a:pPr>
            <a:r>
              <a:rPr lang="en-US" sz="3400" dirty="0">
                <a:solidFill>
                  <a:srgbClr val="006600"/>
                </a:solidFill>
              </a:rPr>
              <a:t>Significant effort by the</a:t>
            </a:r>
          </a:p>
          <a:p>
            <a:pPr marL="0" indent="0">
              <a:spcBef>
                <a:spcPts val="0"/>
              </a:spcBef>
              <a:spcAft>
                <a:spcPts val="0"/>
              </a:spcAft>
              <a:buFont typeface="Arial" panose="020B0604020202020204" pitchFamily="34" charset="0"/>
              <a:buNone/>
            </a:pPr>
            <a:r>
              <a:rPr lang="en-US" sz="3400" dirty="0">
                <a:solidFill>
                  <a:srgbClr val="006600"/>
                </a:solidFill>
              </a:rPr>
              <a:t>Seven Metro Counties</a:t>
            </a:r>
          </a:p>
        </p:txBody>
      </p:sp>
    </p:spTree>
    <p:extLst>
      <p:ext uri="{BB962C8B-B14F-4D97-AF65-F5344CB8AC3E}">
        <p14:creationId xmlns:p14="http://schemas.microsoft.com/office/powerpoint/2010/main" val="725783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9F2B88EE-FE8D-4669-9DA8-AA5B73BAD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 y="1335136"/>
            <a:ext cx="1413801" cy="5560951"/>
          </a:xfrm>
          <a:prstGeom prst="rect">
            <a:avLst/>
          </a:prstGeom>
        </p:spPr>
      </p:pic>
      <p:pic>
        <p:nvPicPr>
          <p:cNvPr id="7" name="Picture 6">
            <a:extLst>
              <a:ext uri="{FF2B5EF4-FFF2-40B4-BE49-F238E27FC236}">
                <a16:creationId xmlns:a16="http://schemas.microsoft.com/office/drawing/2014/main" xmlns="" id="{80E64972-B415-4877-9FDC-6861B7F6B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25" y="1435261"/>
            <a:ext cx="5538775" cy="5422739"/>
          </a:xfrm>
          <a:prstGeom prst="rect">
            <a:avLst/>
          </a:prstGeom>
        </p:spPr>
      </p:pic>
      <p:sp>
        <p:nvSpPr>
          <p:cNvPr id="5" name="Text Placeholder 1">
            <a:extLst>
              <a:ext uri="{FF2B5EF4-FFF2-40B4-BE49-F238E27FC236}">
                <a16:creationId xmlns:a16="http://schemas.microsoft.com/office/drawing/2014/main" xmlns="" id="{7F3CEA4C-78BC-4986-BC0F-D45FF1C8672B}"/>
              </a:ext>
            </a:extLst>
          </p:cNvPr>
          <p:cNvSpPr txBox="1">
            <a:spLocks/>
          </p:cNvSpPr>
          <p:nvPr/>
        </p:nvSpPr>
        <p:spPr>
          <a:xfrm>
            <a:off x="1612896" y="1427733"/>
            <a:ext cx="8225414" cy="52547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400" b="1" dirty="0">
                <a:solidFill>
                  <a:srgbClr val="002060"/>
                </a:solidFill>
              </a:rPr>
              <a:t>MetroGIS 2019 Work Plan</a:t>
            </a:r>
          </a:p>
          <a:p>
            <a:pPr marL="0" indent="0">
              <a:spcBef>
                <a:spcPts val="0"/>
              </a:spcBef>
              <a:spcAft>
                <a:spcPts val="0"/>
              </a:spcAft>
              <a:buFont typeface="Arial" panose="020B0604020202020204" pitchFamily="34" charset="0"/>
              <a:buNone/>
            </a:pPr>
            <a:r>
              <a:rPr lang="en-US" sz="3400" b="1" dirty="0">
                <a:solidFill>
                  <a:srgbClr val="002060"/>
                </a:solidFill>
              </a:rPr>
              <a:t>(#5 Priority)</a:t>
            </a:r>
          </a:p>
          <a:p>
            <a:pPr marL="0" indent="0">
              <a:spcBef>
                <a:spcPts val="0"/>
              </a:spcBef>
              <a:spcAft>
                <a:spcPts val="0"/>
              </a:spcAft>
              <a:buFont typeface="Arial" panose="020B0604020202020204" pitchFamily="34" charset="0"/>
              <a:buNone/>
            </a:pPr>
            <a:endParaRPr lang="en-US" sz="3400" b="1" dirty="0">
              <a:solidFill>
                <a:srgbClr val="006600"/>
              </a:solidFill>
            </a:endParaRPr>
          </a:p>
          <a:p>
            <a:pPr marL="0" indent="0">
              <a:spcBef>
                <a:spcPts val="0"/>
              </a:spcBef>
              <a:spcAft>
                <a:spcPts val="0"/>
              </a:spcAft>
              <a:buFont typeface="Arial" panose="020B0604020202020204" pitchFamily="34" charset="0"/>
              <a:buNone/>
            </a:pPr>
            <a:r>
              <a:rPr lang="en-US" sz="3400" b="1" dirty="0">
                <a:solidFill>
                  <a:srgbClr val="006600"/>
                </a:solidFill>
              </a:rPr>
              <a:t>Parcel Best Practices Guide</a:t>
            </a:r>
          </a:p>
          <a:p>
            <a:pPr marL="0" indent="0">
              <a:spcBef>
                <a:spcPts val="0"/>
              </a:spcBef>
              <a:spcAft>
                <a:spcPts val="0"/>
              </a:spcAft>
              <a:buFont typeface="Arial" panose="020B0604020202020204" pitchFamily="34" charset="0"/>
              <a:buNone/>
            </a:pPr>
            <a:r>
              <a:rPr lang="en-US" sz="3400" b="1" dirty="0">
                <a:solidFill>
                  <a:srgbClr val="006600"/>
                </a:solidFill>
              </a:rPr>
              <a:t>&amp; Reference Document</a:t>
            </a:r>
          </a:p>
          <a:p>
            <a:pPr marL="0" indent="0">
              <a:spcBef>
                <a:spcPts val="0"/>
              </a:spcBef>
              <a:spcAft>
                <a:spcPts val="0"/>
              </a:spcAft>
              <a:buFont typeface="Arial" panose="020B0604020202020204" pitchFamily="34" charset="0"/>
              <a:buNone/>
            </a:pPr>
            <a:endParaRPr lang="en-US" sz="3400" b="1" dirty="0">
              <a:solidFill>
                <a:srgbClr val="006600"/>
              </a:solidFill>
            </a:endParaRPr>
          </a:p>
          <a:p>
            <a:pPr marL="0" indent="0">
              <a:spcBef>
                <a:spcPts val="0"/>
              </a:spcBef>
              <a:spcAft>
                <a:spcPts val="0"/>
              </a:spcAft>
              <a:buFont typeface="Arial" panose="020B0604020202020204" pitchFamily="34" charset="0"/>
              <a:buNone/>
            </a:pPr>
            <a:r>
              <a:rPr lang="en-US" sz="3400" dirty="0">
                <a:solidFill>
                  <a:srgbClr val="006600"/>
                </a:solidFill>
              </a:rPr>
              <a:t>Aligned to PDTS</a:t>
            </a:r>
          </a:p>
          <a:p>
            <a:pPr marL="0" indent="0">
              <a:spcBef>
                <a:spcPts val="0"/>
              </a:spcBef>
              <a:spcAft>
                <a:spcPts val="0"/>
              </a:spcAft>
              <a:buFont typeface="Arial" panose="020B0604020202020204" pitchFamily="34" charset="0"/>
              <a:buNone/>
            </a:pPr>
            <a:r>
              <a:rPr lang="en-US" sz="3400" dirty="0">
                <a:solidFill>
                  <a:srgbClr val="006600"/>
                </a:solidFill>
              </a:rPr>
              <a:t>Definitions</a:t>
            </a:r>
          </a:p>
          <a:p>
            <a:pPr marL="0" indent="0">
              <a:spcBef>
                <a:spcPts val="0"/>
              </a:spcBef>
              <a:spcAft>
                <a:spcPts val="0"/>
              </a:spcAft>
              <a:buFont typeface="Arial" panose="020B0604020202020204" pitchFamily="34" charset="0"/>
              <a:buNone/>
            </a:pPr>
            <a:r>
              <a:rPr lang="en-US" sz="3400" dirty="0">
                <a:solidFill>
                  <a:srgbClr val="006600"/>
                </a:solidFill>
              </a:rPr>
              <a:t>Examples</a:t>
            </a:r>
          </a:p>
          <a:p>
            <a:pPr marL="0" indent="0">
              <a:spcBef>
                <a:spcPts val="0"/>
              </a:spcBef>
              <a:spcAft>
                <a:spcPts val="0"/>
              </a:spcAft>
              <a:buFont typeface="Arial" panose="020B0604020202020204" pitchFamily="34" charset="0"/>
              <a:buNone/>
            </a:pPr>
            <a:r>
              <a:rPr lang="en-US" sz="3400" dirty="0">
                <a:solidFill>
                  <a:srgbClr val="006600"/>
                </a:solidFill>
              </a:rPr>
              <a:t>Best Practices</a:t>
            </a:r>
          </a:p>
        </p:txBody>
      </p:sp>
      <p:pic>
        <p:nvPicPr>
          <p:cNvPr id="6" name="Picture 5">
            <a:extLst>
              <a:ext uri="{FF2B5EF4-FFF2-40B4-BE49-F238E27FC236}">
                <a16:creationId xmlns:a16="http://schemas.microsoft.com/office/drawing/2014/main" xmlns="" id="{70CB91A9-807A-446C-BA5D-9B0A66A98D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225" y="1539432"/>
            <a:ext cx="1310157" cy="1303977"/>
          </a:xfrm>
          <a:prstGeom prst="rect">
            <a:avLst/>
          </a:prstGeom>
        </p:spPr>
      </p:pic>
    </p:spTree>
    <p:extLst>
      <p:ext uri="{BB962C8B-B14F-4D97-AF65-F5344CB8AC3E}">
        <p14:creationId xmlns:p14="http://schemas.microsoft.com/office/powerpoint/2010/main" val="4248240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6600FF"/>
                </a:solidFill>
              </a:rPr>
              <a:t>MN Road Centerline Standard (MRCS)</a:t>
            </a:r>
          </a:p>
          <a:p>
            <a:pPr marL="0" indent="0">
              <a:spcBef>
                <a:spcPts val="0"/>
              </a:spcBef>
              <a:spcAft>
                <a:spcPts val="0"/>
              </a:spcAft>
              <a:buFont typeface="Arial" panose="020B0604020202020204" pitchFamily="34" charset="0"/>
              <a:buNone/>
            </a:pPr>
            <a:endParaRPr lang="en-US" sz="3100" b="1" i="1" dirty="0">
              <a:solidFill>
                <a:srgbClr val="002060"/>
              </a:solidFill>
            </a:endParaRPr>
          </a:p>
          <a:p>
            <a:pPr marL="0" indent="0">
              <a:spcBef>
                <a:spcPts val="0"/>
              </a:spcBef>
              <a:spcAft>
                <a:spcPts val="0"/>
              </a:spcAft>
              <a:buFont typeface="Arial" panose="020B0604020202020204" pitchFamily="34" charset="0"/>
              <a:buNone/>
            </a:pPr>
            <a:r>
              <a:rPr lang="en-US" sz="3100" b="1" i="1" dirty="0">
                <a:solidFill>
                  <a:srgbClr val="002060"/>
                </a:solidFill>
              </a:rPr>
              <a:t>Transfer standard </a:t>
            </a:r>
            <a:r>
              <a:rPr lang="en-US" sz="3100" i="1" dirty="0">
                <a:solidFill>
                  <a:srgbClr val="002060"/>
                </a:solidFill>
              </a:rPr>
              <a:t>for road centerlines to serve many “downstream” business uses:</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None/>
            </a:pPr>
            <a:r>
              <a:rPr lang="en-US" sz="3100" b="1" dirty="0">
                <a:solidFill>
                  <a:srgbClr val="002060"/>
                </a:solidFill>
              </a:rPr>
              <a:t>&gt;&gt; NextGen9-1-1</a:t>
            </a:r>
          </a:p>
          <a:p>
            <a:pPr marL="0" indent="0">
              <a:spcBef>
                <a:spcPts val="0"/>
              </a:spcBef>
              <a:spcAft>
                <a:spcPts val="0"/>
              </a:spcAft>
              <a:buNone/>
            </a:pPr>
            <a:r>
              <a:rPr lang="en-US" sz="3100" b="1" dirty="0">
                <a:solidFill>
                  <a:srgbClr val="002060"/>
                </a:solidFill>
              </a:rPr>
              <a:t>&gt;&gt; Geocoding</a:t>
            </a:r>
          </a:p>
          <a:p>
            <a:pPr marL="0" indent="0">
              <a:spcBef>
                <a:spcPts val="0"/>
              </a:spcBef>
              <a:spcAft>
                <a:spcPts val="0"/>
              </a:spcAft>
              <a:buNone/>
            </a:pPr>
            <a:r>
              <a:rPr lang="en-US" sz="3100" b="1" dirty="0">
                <a:solidFill>
                  <a:srgbClr val="002060"/>
                </a:solidFill>
              </a:rPr>
              <a:t>&gt;&gt; Routing</a:t>
            </a:r>
          </a:p>
          <a:p>
            <a:pPr marL="0" indent="0">
              <a:spcBef>
                <a:spcPts val="0"/>
              </a:spcBef>
              <a:spcAft>
                <a:spcPts val="0"/>
              </a:spcAft>
              <a:buNone/>
            </a:pPr>
            <a:r>
              <a:rPr lang="en-US" sz="3100" b="1" dirty="0">
                <a:solidFill>
                  <a:srgbClr val="002060"/>
                </a:solidFill>
              </a:rPr>
              <a:t>&gt;&gt; Cartographic representation</a:t>
            </a:r>
          </a:p>
          <a:p>
            <a:pPr marL="0" indent="0">
              <a:spcBef>
                <a:spcPts val="0"/>
              </a:spcBef>
              <a:spcAft>
                <a:spcPts val="0"/>
              </a:spcAft>
              <a:buNone/>
            </a:pPr>
            <a:r>
              <a:rPr lang="en-US" sz="3100" b="1" dirty="0">
                <a:solidFill>
                  <a:srgbClr val="002060"/>
                </a:solidFill>
              </a:rPr>
              <a:t>&gt;&gt; LRS: Linear referencing (…eventually…)</a:t>
            </a:r>
          </a:p>
        </p:txBody>
      </p:sp>
    </p:spTree>
    <p:extLst>
      <p:ext uri="{BB962C8B-B14F-4D97-AF65-F5344CB8AC3E}">
        <p14:creationId xmlns:p14="http://schemas.microsoft.com/office/powerpoint/2010/main" val="1495295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2DCD688-DA48-40B7-B462-0099E9C11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11" y="1423330"/>
            <a:ext cx="7914442" cy="5203399"/>
          </a:xfrm>
          <a:prstGeom prst="rect">
            <a:avLst/>
          </a:prstGeom>
        </p:spPr>
      </p:pic>
      <p:sp>
        <p:nvSpPr>
          <p:cNvPr id="2" name="Title 1"/>
          <p:cNvSpPr>
            <a:spLocks noGrp="1"/>
          </p:cNvSpPr>
          <p:nvPr>
            <p:ph type="title"/>
          </p:nvPr>
        </p:nvSpPr>
        <p:spPr/>
        <p:txBody>
          <a:bodyPr/>
          <a:lstStyle/>
          <a:p>
            <a:r>
              <a:rPr lang="en-US" dirty="0"/>
              <a:t>Agenda Item 4</a:t>
            </a:r>
          </a:p>
        </p:txBody>
      </p:sp>
      <p:sp>
        <p:nvSpPr>
          <p:cNvPr id="5" name="Rectangle 4">
            <a:extLst>
              <a:ext uri="{FF2B5EF4-FFF2-40B4-BE49-F238E27FC236}">
                <a16:creationId xmlns:a16="http://schemas.microsoft.com/office/drawing/2014/main" xmlns="" id="{2E7BE265-8EDD-4087-8AC9-3481F306941A}"/>
              </a:ext>
            </a:extLst>
          </p:cNvPr>
          <p:cNvSpPr/>
          <p:nvPr/>
        </p:nvSpPr>
        <p:spPr>
          <a:xfrm>
            <a:off x="199412" y="1435260"/>
            <a:ext cx="79144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61458" y="1550553"/>
            <a:ext cx="8225414" cy="787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i="1" dirty="0">
                <a:solidFill>
                  <a:schemeClr val="bg1"/>
                </a:solidFill>
              </a:rPr>
              <a:t>A brief history lecture…(zzzz)</a:t>
            </a:r>
            <a:endParaRPr lang="en-US" sz="3100" b="1" i="1" dirty="0">
              <a:solidFill>
                <a:schemeClr val="bg1"/>
              </a:solidFill>
            </a:endParaRPr>
          </a:p>
        </p:txBody>
      </p:sp>
    </p:spTree>
    <p:extLst>
      <p:ext uri="{BB962C8B-B14F-4D97-AF65-F5344CB8AC3E}">
        <p14:creationId xmlns:p14="http://schemas.microsoft.com/office/powerpoint/2010/main" val="3095959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1720627701"/>
              </p:ext>
            </p:extLst>
          </p:nvPr>
        </p:nvGraphicFramePr>
        <p:xfrm>
          <a:off x="1342437" y="1604916"/>
          <a:ext cx="8949229" cy="5059680"/>
        </p:xfrm>
        <a:graphic>
          <a:graphicData uri="http://schemas.openxmlformats.org/drawingml/2006/table">
            <a:tbl>
              <a:tblPr firstRow="1" bandRow="1">
                <a:tableStyleId>{C083E6E3-FA7D-4D7B-A595-EF9225AFEA82}</a:tableStyleId>
              </a:tblPr>
              <a:tblGrid>
                <a:gridCol w="1455872">
                  <a:extLst>
                    <a:ext uri="{9D8B030D-6E8A-4147-A177-3AD203B41FA5}">
                      <a16:colId xmlns="" xmlns:a16="http://schemas.microsoft.com/office/drawing/2014/main" val="20000"/>
                    </a:ext>
                  </a:extLst>
                </a:gridCol>
                <a:gridCol w="7493357">
                  <a:extLst>
                    <a:ext uri="{9D8B030D-6E8A-4147-A177-3AD203B41FA5}">
                      <a16:colId xmlns="" xmlns:a16="http://schemas.microsoft.com/office/drawing/2014/main"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and</a:t>
                      </a:r>
                      <a:r>
                        <a:rPr lang="en-US" sz="1400" baseline="0" dirty="0" smtClean="0"/>
                        <a:t> accept committee summaries</a:t>
                      </a:r>
                      <a:endParaRPr lang="en-US" sz="14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Minnesota Geospatial Image Service Sustainability Plan</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0">
                <a:tc>
                  <a:txBody>
                    <a:bodyPr/>
                    <a:lstStyle/>
                    <a:p>
                      <a:pPr algn="ctr"/>
                      <a:r>
                        <a:rPr lang="en-US" sz="1400" dirty="0" smtClean="0"/>
                        <a:t>11:30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Standards</a:t>
                      </a:r>
                      <a:r>
                        <a:rPr lang="en-US" sz="1400" baseline="0" dirty="0" smtClean="0"/>
                        <a:t> Committee update</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0">
                <a:tc>
                  <a:txBody>
                    <a:bodyPr/>
                    <a:lstStyle/>
                    <a:p>
                      <a:pPr algn="ctr"/>
                      <a:r>
                        <a:rPr lang="en-US" sz="1400" dirty="0" smtClean="0"/>
                        <a:t>11:40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Filling</a:t>
                      </a:r>
                      <a:r>
                        <a:rPr lang="en-US" sz="1400" baseline="0" dirty="0" smtClean="0"/>
                        <a:t> vacant GAC seats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r h="0">
                <a:tc>
                  <a:txBody>
                    <a:bodyPr/>
                    <a:lstStyle/>
                    <a:p>
                      <a:pPr algn="ctr"/>
                      <a:r>
                        <a:rPr lang="en-US" sz="1400" dirty="0" smtClean="0"/>
                        <a:t>11:45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Surveyor</a:t>
                      </a:r>
                      <a:r>
                        <a:rPr lang="en-US" sz="1400" baseline="0" dirty="0" smtClean="0"/>
                        <a:t> seat on GAC</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11:55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GAC presentations at GIS/LIS and NSGIC conferences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12:00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Break,</a:t>
                      </a:r>
                      <a:r>
                        <a:rPr lang="en-US" sz="1400" baseline="0" dirty="0" smtClean="0"/>
                        <a:t> networking</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0">
                <a:tc>
                  <a:txBody>
                    <a:bodyPr/>
                    <a:lstStyle/>
                    <a:p>
                      <a:pPr algn="ctr"/>
                      <a:r>
                        <a:rPr lang="en-US" sz="1400" dirty="0" smtClean="0"/>
                        <a:t>12:30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Geospatial Priorities Survey results and 2019 GAC priorities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1:15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Sector report:  Utilities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0"/>
                  </a:ext>
                </a:extLst>
              </a:tr>
              <a:tr h="0">
                <a:tc>
                  <a:txBody>
                    <a:bodyPr/>
                    <a:lstStyle/>
                    <a:p>
                      <a:pPr algn="ctr"/>
                      <a:r>
                        <a:rPr lang="en-US" sz="1400" dirty="0" smtClean="0"/>
                        <a:t>1:25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Legislative</a:t>
                      </a:r>
                      <a:r>
                        <a:rPr lang="en-US" sz="1400" baseline="0" dirty="0" smtClean="0"/>
                        <a:t> updates </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Updates on GAC priority projects and initiatives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0">
                <a:tc>
                  <a:txBody>
                    <a:bodyPr/>
                    <a:lstStyle/>
                    <a:p>
                      <a:pPr algn="ctr"/>
                      <a:r>
                        <a:rPr lang="en-US" sz="1400" dirty="0" smtClean="0"/>
                        <a:t>1:45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402673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May 2014 – April 2017</a:t>
            </a:r>
          </a:p>
          <a:p>
            <a:pPr marL="0" indent="0">
              <a:spcBef>
                <a:spcPts val="0"/>
              </a:spcBef>
              <a:spcAft>
                <a:spcPts val="0"/>
              </a:spcAft>
              <a:buFont typeface="Arial" panose="020B0604020202020204" pitchFamily="34" charset="0"/>
              <a:buNone/>
            </a:pPr>
            <a:r>
              <a:rPr lang="en-US" sz="3200" dirty="0">
                <a:solidFill>
                  <a:srgbClr val="002060"/>
                </a:solidFill>
              </a:rPr>
              <a:t>Seven Metro Counties, MetCouncil, MESB</a:t>
            </a:r>
          </a:p>
          <a:p>
            <a:pPr marL="0" indent="0">
              <a:spcBef>
                <a:spcPts val="0"/>
              </a:spcBef>
              <a:spcAft>
                <a:spcPts val="0"/>
              </a:spcAft>
              <a:buFont typeface="Arial" panose="020B0604020202020204" pitchFamily="34" charset="0"/>
              <a:buNone/>
            </a:pPr>
            <a:r>
              <a:rPr lang="en-US" sz="3200" b="1" dirty="0">
                <a:solidFill>
                  <a:srgbClr val="006666"/>
                </a:solidFill>
              </a:rPr>
              <a:t>Metro Regional Centerlines Collaborative</a:t>
            </a:r>
          </a:p>
          <a:p>
            <a:pPr marL="0" indent="0">
              <a:spcBef>
                <a:spcPts val="0"/>
              </a:spcBef>
              <a:spcAft>
                <a:spcPts val="0"/>
              </a:spcAft>
              <a:buFont typeface="Arial" panose="020B0604020202020204" pitchFamily="34" charset="0"/>
              <a:buNone/>
            </a:pPr>
            <a:r>
              <a:rPr lang="en-US" sz="3200" b="1" dirty="0">
                <a:solidFill>
                  <a:srgbClr val="006666"/>
                </a:solidFill>
              </a:rPr>
              <a:t>MRCC</a:t>
            </a:r>
          </a:p>
        </p:txBody>
      </p:sp>
    </p:spTree>
    <p:extLst>
      <p:ext uri="{BB962C8B-B14F-4D97-AF65-F5344CB8AC3E}">
        <p14:creationId xmlns:p14="http://schemas.microsoft.com/office/powerpoint/2010/main" val="38368080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May 2014 – April 2017</a:t>
            </a:r>
          </a:p>
          <a:p>
            <a:pPr marL="0" indent="0">
              <a:spcBef>
                <a:spcPts val="0"/>
              </a:spcBef>
              <a:spcAft>
                <a:spcPts val="0"/>
              </a:spcAft>
              <a:buFont typeface="Arial" panose="020B0604020202020204" pitchFamily="34" charset="0"/>
              <a:buNone/>
            </a:pPr>
            <a:r>
              <a:rPr lang="en-US" sz="3200" dirty="0">
                <a:solidFill>
                  <a:srgbClr val="002060"/>
                </a:solidFill>
              </a:rPr>
              <a:t>Seven Metro Counties, MetCouncil, MESB</a:t>
            </a:r>
          </a:p>
          <a:p>
            <a:pPr marL="0" indent="0">
              <a:spcBef>
                <a:spcPts val="0"/>
              </a:spcBef>
              <a:spcAft>
                <a:spcPts val="0"/>
              </a:spcAft>
              <a:buFont typeface="Arial" panose="020B0604020202020204" pitchFamily="34" charset="0"/>
              <a:buNone/>
            </a:pPr>
            <a:r>
              <a:rPr lang="en-US" sz="3200" b="1" dirty="0">
                <a:solidFill>
                  <a:srgbClr val="006666"/>
                </a:solidFill>
              </a:rPr>
              <a:t>Metro Regional Centerlines Collaborative</a:t>
            </a:r>
          </a:p>
          <a:p>
            <a:pPr marL="0" indent="0">
              <a:spcBef>
                <a:spcPts val="0"/>
              </a:spcBef>
              <a:spcAft>
                <a:spcPts val="0"/>
              </a:spcAft>
              <a:buFont typeface="Arial" panose="020B0604020202020204" pitchFamily="34" charset="0"/>
              <a:buNone/>
            </a:pPr>
            <a:r>
              <a:rPr lang="en-US" sz="3200" b="1" dirty="0">
                <a:solidFill>
                  <a:srgbClr val="006666"/>
                </a:solidFill>
              </a:rPr>
              <a:t>MRCC</a:t>
            </a:r>
          </a:p>
          <a:p>
            <a:pPr marL="0" indent="0">
              <a:spcBef>
                <a:spcPts val="0"/>
              </a:spcBef>
              <a:spcAft>
                <a:spcPts val="0"/>
              </a:spcAft>
              <a:buFont typeface="Arial" panose="020B0604020202020204" pitchFamily="34" charset="0"/>
              <a:buNone/>
            </a:pPr>
            <a:endParaRPr lang="en-US" sz="2800" b="1" dirty="0">
              <a:solidFill>
                <a:srgbClr val="006666"/>
              </a:solidFill>
            </a:endParaRPr>
          </a:p>
          <a:p>
            <a:pPr>
              <a:spcBef>
                <a:spcPts val="0"/>
              </a:spcBef>
              <a:spcAft>
                <a:spcPts val="0"/>
              </a:spcAft>
              <a:buFontTx/>
              <a:buChar char="-"/>
            </a:pPr>
            <a:r>
              <a:rPr lang="en-US" sz="2800" b="1" dirty="0">
                <a:solidFill>
                  <a:srgbClr val="006666"/>
                </a:solidFill>
              </a:rPr>
              <a:t>Documented primary business needs</a:t>
            </a:r>
          </a:p>
          <a:p>
            <a:pPr>
              <a:spcBef>
                <a:spcPts val="0"/>
              </a:spcBef>
              <a:spcAft>
                <a:spcPts val="0"/>
              </a:spcAft>
              <a:buFontTx/>
              <a:buChar char="-"/>
            </a:pPr>
            <a:r>
              <a:rPr lang="en-US" sz="2800" b="1" dirty="0">
                <a:solidFill>
                  <a:srgbClr val="006666"/>
                </a:solidFill>
              </a:rPr>
              <a:t>Developed a prototype standard</a:t>
            </a:r>
          </a:p>
          <a:p>
            <a:pPr>
              <a:spcBef>
                <a:spcPts val="0"/>
              </a:spcBef>
              <a:spcAft>
                <a:spcPts val="0"/>
              </a:spcAft>
              <a:buFontTx/>
              <a:buChar char="-"/>
            </a:pPr>
            <a:r>
              <a:rPr lang="en-US" sz="2800" b="1" dirty="0">
                <a:solidFill>
                  <a:srgbClr val="006666"/>
                </a:solidFill>
              </a:rPr>
              <a:t>First build and testing of data</a:t>
            </a:r>
          </a:p>
          <a:p>
            <a:pPr>
              <a:spcBef>
                <a:spcPts val="0"/>
              </a:spcBef>
              <a:spcAft>
                <a:spcPts val="0"/>
              </a:spcAft>
              <a:buFontTx/>
              <a:buChar char="-"/>
            </a:pPr>
            <a:r>
              <a:rPr lang="en-US" sz="2800" b="1" dirty="0">
                <a:solidFill>
                  <a:srgbClr val="006666"/>
                </a:solidFill>
              </a:rPr>
              <a:t>Second build</a:t>
            </a:r>
          </a:p>
          <a:p>
            <a:pPr>
              <a:spcBef>
                <a:spcPts val="0"/>
              </a:spcBef>
              <a:spcAft>
                <a:spcPts val="0"/>
              </a:spcAft>
              <a:buFontTx/>
              <a:buChar char="-"/>
            </a:pPr>
            <a:r>
              <a:rPr lang="en-US" sz="2800" b="1" dirty="0">
                <a:solidFill>
                  <a:srgbClr val="006666"/>
                </a:solidFill>
              </a:rPr>
              <a:t>More testing, testing and even more testing…</a:t>
            </a:r>
          </a:p>
          <a:p>
            <a:pPr>
              <a:spcBef>
                <a:spcPts val="0"/>
              </a:spcBef>
              <a:spcAft>
                <a:spcPts val="0"/>
              </a:spcAft>
              <a:buFontTx/>
              <a:buChar char="-"/>
            </a:pPr>
            <a:endParaRPr lang="en-US" sz="3200" b="1" dirty="0">
              <a:solidFill>
                <a:srgbClr val="006666"/>
              </a:solidFill>
            </a:endParaRPr>
          </a:p>
        </p:txBody>
      </p:sp>
    </p:spTree>
    <p:extLst>
      <p:ext uri="{BB962C8B-B14F-4D97-AF65-F5344CB8AC3E}">
        <p14:creationId xmlns:p14="http://schemas.microsoft.com/office/powerpoint/2010/main" val="3776380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May 2014 – April 2017</a:t>
            </a:r>
          </a:p>
          <a:p>
            <a:pPr marL="0" indent="0">
              <a:spcBef>
                <a:spcPts val="0"/>
              </a:spcBef>
              <a:spcAft>
                <a:spcPts val="0"/>
              </a:spcAft>
              <a:buFont typeface="Arial" panose="020B0604020202020204" pitchFamily="34" charset="0"/>
              <a:buNone/>
            </a:pPr>
            <a:r>
              <a:rPr lang="en-US" sz="3200" dirty="0">
                <a:solidFill>
                  <a:srgbClr val="002060"/>
                </a:solidFill>
              </a:rPr>
              <a:t>Seven Metro Counties, MetCouncil, MESB</a:t>
            </a:r>
          </a:p>
          <a:p>
            <a:pPr marL="0" indent="0">
              <a:spcBef>
                <a:spcPts val="0"/>
              </a:spcBef>
              <a:spcAft>
                <a:spcPts val="0"/>
              </a:spcAft>
              <a:buFont typeface="Arial" panose="020B0604020202020204" pitchFamily="34" charset="0"/>
              <a:buNone/>
            </a:pPr>
            <a:r>
              <a:rPr lang="en-US" sz="3200" b="1" dirty="0">
                <a:solidFill>
                  <a:srgbClr val="006666"/>
                </a:solidFill>
              </a:rPr>
              <a:t>Metro Regional Centerlines Collaborative</a:t>
            </a:r>
          </a:p>
          <a:p>
            <a:pPr marL="0" indent="0">
              <a:spcBef>
                <a:spcPts val="0"/>
              </a:spcBef>
              <a:spcAft>
                <a:spcPts val="0"/>
              </a:spcAft>
              <a:buFont typeface="Arial" panose="020B0604020202020204" pitchFamily="34" charset="0"/>
              <a:buNone/>
            </a:pPr>
            <a:r>
              <a:rPr lang="en-US" sz="3200" b="1" dirty="0">
                <a:solidFill>
                  <a:srgbClr val="006666"/>
                </a:solidFill>
              </a:rPr>
              <a:t>MRCC</a:t>
            </a:r>
          </a:p>
          <a:p>
            <a:pPr marL="0" indent="0">
              <a:spcBef>
                <a:spcPts val="0"/>
              </a:spcBef>
              <a:spcAft>
                <a:spcPts val="0"/>
              </a:spcAft>
              <a:buFont typeface="Arial" panose="020B0604020202020204" pitchFamily="34" charset="0"/>
              <a:buNone/>
            </a:pPr>
            <a:endParaRPr lang="en-US" sz="3200" b="1" dirty="0">
              <a:solidFill>
                <a:srgbClr val="006666"/>
              </a:solidFill>
            </a:endParaRPr>
          </a:p>
          <a:p>
            <a:pPr marL="0" indent="0">
              <a:spcBef>
                <a:spcPts val="0"/>
              </a:spcBef>
              <a:spcAft>
                <a:spcPts val="0"/>
              </a:spcAft>
              <a:buFont typeface="Arial" panose="020B0604020202020204" pitchFamily="34" charset="0"/>
              <a:buNone/>
            </a:pPr>
            <a:r>
              <a:rPr lang="en-US" sz="3200" dirty="0">
                <a:solidFill>
                  <a:srgbClr val="006666"/>
                </a:solidFill>
              </a:rPr>
              <a:t>Several revisions/versions of the </a:t>
            </a:r>
            <a:r>
              <a:rPr lang="en-US" sz="3200" b="1" dirty="0">
                <a:solidFill>
                  <a:srgbClr val="006666"/>
                </a:solidFill>
              </a:rPr>
              <a:t>MRCC:</a:t>
            </a:r>
          </a:p>
          <a:p>
            <a:pPr marL="0" indent="0">
              <a:spcBef>
                <a:spcPts val="0"/>
              </a:spcBef>
              <a:spcAft>
                <a:spcPts val="0"/>
              </a:spcAft>
              <a:buFont typeface="Arial" panose="020B0604020202020204" pitchFamily="34" charset="0"/>
              <a:buNone/>
            </a:pPr>
            <a:r>
              <a:rPr lang="en-US" sz="3200" b="1" dirty="0">
                <a:solidFill>
                  <a:srgbClr val="006666"/>
                </a:solidFill>
              </a:rPr>
              <a:t>2014-2015:	1.0, 1.1, 1.2, 1.3, 1.4</a:t>
            </a:r>
          </a:p>
          <a:p>
            <a:pPr marL="0" indent="0">
              <a:spcBef>
                <a:spcPts val="0"/>
              </a:spcBef>
              <a:spcAft>
                <a:spcPts val="0"/>
              </a:spcAft>
              <a:buFont typeface="Arial" panose="020B0604020202020204" pitchFamily="34" charset="0"/>
              <a:buNone/>
            </a:pPr>
            <a:r>
              <a:rPr lang="en-US" sz="3200" b="1" dirty="0">
                <a:solidFill>
                  <a:srgbClr val="006666"/>
                </a:solidFill>
              </a:rPr>
              <a:t>2016:		1.4.1, 1.4.2, 1.5, 1.5+</a:t>
            </a:r>
          </a:p>
          <a:p>
            <a:pPr marL="0" indent="0">
              <a:spcBef>
                <a:spcPts val="0"/>
              </a:spcBef>
              <a:spcAft>
                <a:spcPts val="0"/>
              </a:spcAft>
              <a:buFont typeface="Arial" panose="020B0604020202020204" pitchFamily="34" charset="0"/>
              <a:buNone/>
            </a:pPr>
            <a:r>
              <a:rPr lang="en-US" sz="3200" b="1" dirty="0">
                <a:solidFill>
                  <a:srgbClr val="006666"/>
                </a:solidFill>
              </a:rPr>
              <a:t>2017:		1.6, </a:t>
            </a:r>
            <a:r>
              <a:rPr lang="en-US" sz="3200" dirty="0">
                <a:solidFill>
                  <a:srgbClr val="006666"/>
                </a:solidFill>
              </a:rPr>
              <a:t>and finally </a:t>
            </a:r>
            <a:r>
              <a:rPr lang="en-US" sz="3200" b="1" u="sng" dirty="0">
                <a:solidFill>
                  <a:srgbClr val="006666"/>
                </a:solidFill>
              </a:rPr>
              <a:t>1.7</a:t>
            </a:r>
          </a:p>
        </p:txBody>
      </p:sp>
    </p:spTree>
    <p:extLst>
      <p:ext uri="{BB962C8B-B14F-4D97-AF65-F5344CB8AC3E}">
        <p14:creationId xmlns:p14="http://schemas.microsoft.com/office/powerpoint/2010/main" val="1820950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1E0AC735-F4B6-4926-AE37-96D06E8EB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190" y="1323689"/>
            <a:ext cx="5420810" cy="5623008"/>
          </a:xfrm>
          <a:prstGeom prst="rect">
            <a:avLst/>
          </a:prstGeom>
        </p:spPr>
      </p:pic>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Since April 2017…</a:t>
            </a:r>
          </a:p>
          <a:p>
            <a:pPr marL="0" indent="0">
              <a:spcBef>
                <a:spcPts val="0"/>
              </a:spcBef>
              <a:spcAft>
                <a:spcPts val="0"/>
              </a:spcAft>
              <a:buFont typeface="Arial" panose="020B0604020202020204" pitchFamily="34" charset="0"/>
              <a:buNone/>
            </a:pPr>
            <a:r>
              <a:rPr lang="en-US" sz="3200" dirty="0">
                <a:solidFill>
                  <a:srgbClr val="002060"/>
                </a:solidFill>
              </a:rPr>
              <a:t>Seven Metro Counties publishing centerlines in</a:t>
            </a:r>
          </a:p>
          <a:p>
            <a:pPr marL="0" indent="0">
              <a:spcBef>
                <a:spcPts val="0"/>
              </a:spcBef>
              <a:spcAft>
                <a:spcPts val="0"/>
              </a:spcAft>
              <a:buFont typeface="Arial" panose="020B0604020202020204" pitchFamily="34" charset="0"/>
              <a:buNone/>
            </a:pPr>
            <a:r>
              <a:rPr lang="en-US" sz="3200" b="1" dirty="0">
                <a:solidFill>
                  <a:srgbClr val="006666"/>
                </a:solidFill>
              </a:rPr>
              <a:t>MRCC v. 1.7 format </a:t>
            </a:r>
            <a:r>
              <a:rPr lang="en-US" sz="3200" dirty="0">
                <a:solidFill>
                  <a:srgbClr val="002060"/>
                </a:solidFill>
              </a:rPr>
              <a:t>to the Commons</a:t>
            </a:r>
            <a:endParaRPr lang="en-US" sz="3200" u="sng" dirty="0">
              <a:solidFill>
                <a:srgbClr val="002060"/>
              </a:solidFill>
            </a:endParaRPr>
          </a:p>
        </p:txBody>
      </p:sp>
    </p:spTree>
    <p:extLst>
      <p:ext uri="{BB962C8B-B14F-4D97-AF65-F5344CB8AC3E}">
        <p14:creationId xmlns:p14="http://schemas.microsoft.com/office/powerpoint/2010/main" val="3941029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1E0AC735-F4B6-4926-AE37-96D06E8EB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190" y="1323689"/>
            <a:ext cx="5420810" cy="5623008"/>
          </a:xfrm>
          <a:prstGeom prst="rect">
            <a:avLst/>
          </a:prstGeom>
        </p:spPr>
      </p:pic>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Since April 2017…</a:t>
            </a:r>
          </a:p>
          <a:p>
            <a:pPr marL="0" indent="0">
              <a:spcBef>
                <a:spcPts val="0"/>
              </a:spcBef>
              <a:spcAft>
                <a:spcPts val="0"/>
              </a:spcAft>
              <a:buFont typeface="Arial" panose="020B0604020202020204" pitchFamily="34" charset="0"/>
              <a:buNone/>
            </a:pPr>
            <a:r>
              <a:rPr lang="en-US" sz="3200" dirty="0">
                <a:solidFill>
                  <a:srgbClr val="002060"/>
                </a:solidFill>
              </a:rPr>
              <a:t>Seven Metro Counties publishing centerlines in</a:t>
            </a:r>
          </a:p>
          <a:p>
            <a:pPr marL="0" indent="0">
              <a:spcBef>
                <a:spcPts val="0"/>
              </a:spcBef>
              <a:spcAft>
                <a:spcPts val="0"/>
              </a:spcAft>
              <a:buFont typeface="Arial" panose="020B0604020202020204" pitchFamily="34" charset="0"/>
              <a:buNone/>
            </a:pPr>
            <a:r>
              <a:rPr lang="en-US" sz="3200" b="1" dirty="0">
                <a:solidFill>
                  <a:srgbClr val="006666"/>
                </a:solidFill>
              </a:rPr>
              <a:t>MRCC v. 1.7 format </a:t>
            </a:r>
            <a:r>
              <a:rPr lang="en-US" sz="3200" dirty="0">
                <a:solidFill>
                  <a:srgbClr val="002060"/>
                </a:solidFill>
              </a:rPr>
              <a:t>to the Commons</a:t>
            </a:r>
          </a:p>
          <a:p>
            <a:pPr marL="0" indent="0">
              <a:spcBef>
                <a:spcPts val="0"/>
              </a:spcBef>
              <a:spcAft>
                <a:spcPts val="0"/>
              </a:spcAft>
              <a:buFont typeface="Arial" panose="020B0604020202020204" pitchFamily="34" charset="0"/>
              <a:buNone/>
            </a:pPr>
            <a:endParaRPr lang="en-US" sz="3200" u="sng" dirty="0">
              <a:solidFill>
                <a:srgbClr val="002060"/>
              </a:solidFill>
            </a:endParaRPr>
          </a:p>
          <a:p>
            <a:pPr marL="0" indent="0">
              <a:spcBef>
                <a:spcPts val="0"/>
              </a:spcBef>
              <a:spcAft>
                <a:spcPts val="0"/>
              </a:spcAft>
              <a:buFont typeface="Arial" panose="020B0604020202020204" pitchFamily="34" charset="0"/>
              <a:buNone/>
            </a:pPr>
            <a:r>
              <a:rPr lang="en-US" sz="3200" dirty="0">
                <a:solidFill>
                  <a:srgbClr val="002060"/>
                </a:solidFill>
              </a:rPr>
              <a:t>~19,000 miles of roads</a:t>
            </a:r>
          </a:p>
          <a:p>
            <a:pPr marL="0" indent="0">
              <a:spcBef>
                <a:spcPts val="0"/>
              </a:spcBef>
              <a:spcAft>
                <a:spcPts val="0"/>
              </a:spcAft>
              <a:buFont typeface="Arial" panose="020B0604020202020204" pitchFamily="34" charset="0"/>
              <a:buNone/>
            </a:pPr>
            <a:r>
              <a:rPr lang="en-US" sz="3200" dirty="0">
                <a:solidFill>
                  <a:srgbClr val="002060"/>
                </a:solidFill>
              </a:rPr>
              <a:t>~169,000 individual road segments</a:t>
            </a:r>
          </a:p>
        </p:txBody>
      </p:sp>
    </p:spTree>
    <p:extLst>
      <p:ext uri="{BB962C8B-B14F-4D97-AF65-F5344CB8AC3E}">
        <p14:creationId xmlns:p14="http://schemas.microsoft.com/office/powerpoint/2010/main" val="3719851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1E0AC735-F4B6-4926-AE37-96D06E8EB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190" y="1323689"/>
            <a:ext cx="5420810" cy="5623008"/>
          </a:xfrm>
          <a:prstGeom prst="rect">
            <a:avLst/>
          </a:prstGeom>
        </p:spPr>
      </p:pic>
      <p:pic>
        <p:nvPicPr>
          <p:cNvPr id="5" name="Picture 4">
            <a:extLst>
              <a:ext uri="{FF2B5EF4-FFF2-40B4-BE49-F238E27FC236}">
                <a16:creationId xmlns:a16="http://schemas.microsoft.com/office/drawing/2014/main" xmlns="" id="{075ADA27-84F1-4ADD-B7B4-6BEDBEAAB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16" y="1295170"/>
            <a:ext cx="6045034" cy="5562829"/>
          </a:xfrm>
          <a:prstGeom prst="rect">
            <a:avLst/>
          </a:prstGeom>
        </p:spPr>
      </p:pic>
    </p:spTree>
    <p:extLst>
      <p:ext uri="{BB962C8B-B14F-4D97-AF65-F5344CB8AC3E}">
        <p14:creationId xmlns:p14="http://schemas.microsoft.com/office/powerpoint/2010/main" val="38216815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268860" y="1434806"/>
            <a:ext cx="8225414" cy="66021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b="1" dirty="0">
                <a:solidFill>
                  <a:srgbClr val="006666"/>
                </a:solidFill>
              </a:rPr>
              <a:t>MRCC Best Practices Guide</a:t>
            </a:r>
            <a:endParaRPr lang="en-US" sz="3200" b="1" u="sng" dirty="0">
              <a:solidFill>
                <a:srgbClr val="006666"/>
              </a:solidFill>
            </a:endParaRPr>
          </a:p>
        </p:txBody>
      </p:sp>
      <p:pic>
        <p:nvPicPr>
          <p:cNvPr id="4" name="Picture 3">
            <a:extLst>
              <a:ext uri="{FF2B5EF4-FFF2-40B4-BE49-F238E27FC236}">
                <a16:creationId xmlns:a16="http://schemas.microsoft.com/office/drawing/2014/main" xmlns="" id="{BD6D0CEB-DEA0-438E-BA89-63922512F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14" y="2002418"/>
            <a:ext cx="3393808" cy="4618642"/>
          </a:xfrm>
          <a:prstGeom prst="rect">
            <a:avLst/>
          </a:prstGeom>
          <a:ln w="25400">
            <a:solidFill>
              <a:srgbClr val="006666"/>
            </a:solidFill>
          </a:ln>
        </p:spPr>
      </p:pic>
      <p:sp>
        <p:nvSpPr>
          <p:cNvPr id="6" name="Text Placeholder 1">
            <a:extLst>
              <a:ext uri="{FF2B5EF4-FFF2-40B4-BE49-F238E27FC236}">
                <a16:creationId xmlns:a16="http://schemas.microsoft.com/office/drawing/2014/main" xmlns="" id="{16B0D14F-201A-4F21-A494-14940DA210A0}"/>
              </a:ext>
            </a:extLst>
          </p:cNvPr>
          <p:cNvSpPr txBox="1">
            <a:spLocks/>
          </p:cNvSpPr>
          <p:nvPr/>
        </p:nvSpPr>
        <p:spPr>
          <a:xfrm>
            <a:off x="3966586" y="2463023"/>
            <a:ext cx="4585333" cy="424257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b="1" dirty="0">
                <a:solidFill>
                  <a:srgbClr val="006666"/>
                </a:solidFill>
              </a:rPr>
              <a:t>&gt;&gt; Terminology</a:t>
            </a:r>
          </a:p>
          <a:p>
            <a:pPr marL="0" indent="0">
              <a:spcBef>
                <a:spcPts val="0"/>
              </a:spcBef>
              <a:spcAft>
                <a:spcPts val="0"/>
              </a:spcAft>
              <a:buFont typeface="Arial" panose="020B0604020202020204" pitchFamily="34" charset="0"/>
              <a:buNone/>
            </a:pPr>
            <a:r>
              <a:rPr lang="en-US" sz="3200" b="1" dirty="0">
                <a:solidFill>
                  <a:srgbClr val="006666"/>
                </a:solidFill>
              </a:rPr>
              <a:t>&gt;&gt; Definitions</a:t>
            </a:r>
          </a:p>
          <a:p>
            <a:pPr marL="0" indent="0">
              <a:spcBef>
                <a:spcPts val="0"/>
              </a:spcBef>
              <a:spcAft>
                <a:spcPts val="0"/>
              </a:spcAft>
              <a:buFont typeface="Arial" panose="020B0604020202020204" pitchFamily="34" charset="0"/>
              <a:buNone/>
            </a:pPr>
            <a:r>
              <a:rPr lang="en-US" sz="3200" b="1" dirty="0">
                <a:solidFill>
                  <a:srgbClr val="006666"/>
                </a:solidFill>
              </a:rPr>
              <a:t>&gt;&gt; Links to resources</a:t>
            </a:r>
          </a:p>
          <a:p>
            <a:pPr marL="0" indent="0">
              <a:spcBef>
                <a:spcPts val="0"/>
              </a:spcBef>
              <a:spcAft>
                <a:spcPts val="0"/>
              </a:spcAft>
              <a:buFont typeface="Arial" panose="020B0604020202020204" pitchFamily="34" charset="0"/>
              <a:buNone/>
            </a:pPr>
            <a:r>
              <a:rPr lang="en-US" sz="3200" b="1" dirty="0">
                <a:solidFill>
                  <a:srgbClr val="006666"/>
                </a:solidFill>
              </a:rPr>
              <a:t>&gt;&gt; Concepts</a:t>
            </a:r>
            <a:r>
              <a:rPr lang="en-US" sz="3200" dirty="0">
                <a:solidFill>
                  <a:srgbClr val="006666"/>
                </a:solidFill>
              </a:rPr>
              <a:t> </a:t>
            </a:r>
            <a:r>
              <a:rPr lang="en-US" sz="3200" i="1" dirty="0">
                <a:solidFill>
                  <a:srgbClr val="006666"/>
                </a:solidFill>
              </a:rPr>
              <a:t>(planarization,</a:t>
            </a:r>
          </a:p>
          <a:p>
            <a:pPr marL="0" indent="0">
              <a:spcBef>
                <a:spcPts val="0"/>
              </a:spcBef>
              <a:spcAft>
                <a:spcPts val="0"/>
              </a:spcAft>
              <a:buFont typeface="Arial" panose="020B0604020202020204" pitchFamily="34" charset="0"/>
              <a:buNone/>
            </a:pPr>
            <a:r>
              <a:rPr lang="en-US" sz="3200" i="1" dirty="0">
                <a:solidFill>
                  <a:srgbClr val="006666"/>
                </a:solidFill>
              </a:rPr>
              <a:t>managing boundary roads, etc.)</a:t>
            </a:r>
          </a:p>
          <a:p>
            <a:pPr marL="0" indent="0">
              <a:spcBef>
                <a:spcPts val="0"/>
              </a:spcBef>
              <a:spcAft>
                <a:spcPts val="0"/>
              </a:spcAft>
              <a:buFont typeface="Arial" panose="020B0604020202020204" pitchFamily="34" charset="0"/>
              <a:buNone/>
            </a:pPr>
            <a:endParaRPr lang="en-US" sz="3200" b="1" u="sng" dirty="0">
              <a:solidFill>
                <a:srgbClr val="006666"/>
              </a:solidFill>
            </a:endParaRPr>
          </a:p>
        </p:txBody>
      </p:sp>
    </p:spTree>
    <p:extLst>
      <p:ext uri="{BB962C8B-B14F-4D97-AF65-F5344CB8AC3E}">
        <p14:creationId xmlns:p14="http://schemas.microsoft.com/office/powerpoint/2010/main" val="3531654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Mid-2017</a:t>
            </a:r>
          </a:p>
          <a:p>
            <a:pPr marL="0" indent="0">
              <a:spcBef>
                <a:spcPts val="0"/>
              </a:spcBef>
              <a:spcAft>
                <a:spcPts val="0"/>
              </a:spcAft>
              <a:buFont typeface="Arial" panose="020B0604020202020204" pitchFamily="34" charset="0"/>
              <a:buNone/>
            </a:pPr>
            <a:r>
              <a:rPr lang="en-US" sz="3200" dirty="0">
                <a:solidFill>
                  <a:srgbClr val="002060"/>
                </a:solidFill>
              </a:rPr>
              <a:t>State 9-1-1 Standards Workgroup</a:t>
            </a:r>
          </a:p>
          <a:p>
            <a:pPr marL="0" indent="0">
              <a:spcBef>
                <a:spcPts val="0"/>
              </a:spcBef>
              <a:spcAft>
                <a:spcPts val="0"/>
              </a:spcAft>
              <a:buFont typeface="Arial" panose="020B0604020202020204" pitchFamily="34" charset="0"/>
              <a:buNone/>
            </a:pPr>
            <a:endParaRPr lang="en-US" sz="3200" b="1" dirty="0">
              <a:solidFill>
                <a:srgbClr val="002060"/>
              </a:solidFill>
            </a:endParaRPr>
          </a:p>
          <a:p>
            <a:pPr marL="0" indent="0">
              <a:spcBef>
                <a:spcPts val="0"/>
              </a:spcBef>
              <a:spcAft>
                <a:spcPts val="0"/>
              </a:spcAft>
              <a:buFont typeface="Arial" panose="020B0604020202020204" pitchFamily="34" charset="0"/>
              <a:buNone/>
            </a:pPr>
            <a:r>
              <a:rPr lang="en-US" sz="3200" dirty="0">
                <a:solidFill>
                  <a:srgbClr val="002060"/>
                </a:solidFill>
              </a:rPr>
              <a:t>Took the </a:t>
            </a:r>
            <a:r>
              <a:rPr lang="en-US" sz="3200" b="1" dirty="0">
                <a:solidFill>
                  <a:srgbClr val="006666"/>
                </a:solidFill>
              </a:rPr>
              <a:t>MRCC v. 1.7</a:t>
            </a:r>
          </a:p>
          <a:p>
            <a:pPr marL="0" indent="0">
              <a:spcBef>
                <a:spcPts val="0"/>
              </a:spcBef>
              <a:spcAft>
                <a:spcPts val="0"/>
              </a:spcAft>
              <a:buNone/>
            </a:pPr>
            <a:r>
              <a:rPr lang="en-US" sz="3200" dirty="0">
                <a:solidFill>
                  <a:srgbClr val="002060"/>
                </a:solidFill>
              </a:rPr>
              <a:t>Modified and tweaked it (five times internally) Resulted in the</a:t>
            </a:r>
          </a:p>
          <a:p>
            <a:pPr marL="0" indent="0">
              <a:spcBef>
                <a:spcPts val="0"/>
              </a:spcBef>
              <a:spcAft>
                <a:spcPts val="0"/>
              </a:spcAft>
              <a:buNone/>
            </a:pPr>
            <a:r>
              <a:rPr lang="en-US" sz="3200" dirty="0">
                <a:solidFill>
                  <a:srgbClr val="002060"/>
                </a:solidFill>
              </a:rPr>
              <a:t>Minnesota Road Centerline Standard</a:t>
            </a:r>
          </a:p>
          <a:p>
            <a:pPr marL="0" indent="0">
              <a:spcBef>
                <a:spcPts val="0"/>
              </a:spcBef>
              <a:spcAft>
                <a:spcPts val="0"/>
              </a:spcAft>
              <a:buNone/>
            </a:pPr>
            <a:r>
              <a:rPr lang="en-US" sz="3200" dirty="0">
                <a:solidFill>
                  <a:srgbClr val="002060"/>
                </a:solidFill>
              </a:rPr>
              <a:t>The </a:t>
            </a:r>
            <a:r>
              <a:rPr lang="en-US" sz="3200" b="1" dirty="0">
                <a:solidFill>
                  <a:srgbClr val="002060"/>
                </a:solidFill>
              </a:rPr>
              <a:t>“</a:t>
            </a:r>
            <a:r>
              <a:rPr lang="en-US" sz="3200" b="1" dirty="0">
                <a:solidFill>
                  <a:srgbClr val="6600FF"/>
                </a:solidFill>
              </a:rPr>
              <a:t>MRCS v. 0.5”</a:t>
            </a:r>
            <a:endParaRPr lang="en-US" sz="3200" b="1" u="sng" dirty="0">
              <a:solidFill>
                <a:srgbClr val="006666"/>
              </a:solidFill>
            </a:endParaRPr>
          </a:p>
        </p:txBody>
      </p:sp>
    </p:spTree>
    <p:extLst>
      <p:ext uri="{BB962C8B-B14F-4D97-AF65-F5344CB8AC3E}">
        <p14:creationId xmlns:p14="http://schemas.microsoft.com/office/powerpoint/2010/main" val="2683065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8" y="1504255"/>
            <a:ext cx="10090481"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dirty="0">
                <a:solidFill>
                  <a:srgbClr val="002060"/>
                </a:solidFill>
              </a:rPr>
              <a:t>Mid-2017</a:t>
            </a:r>
          </a:p>
          <a:p>
            <a:pPr marL="0" indent="0">
              <a:spcBef>
                <a:spcPts val="0"/>
              </a:spcBef>
              <a:spcAft>
                <a:spcPts val="0"/>
              </a:spcAft>
              <a:buFont typeface="Arial" panose="020B0604020202020204" pitchFamily="34" charset="0"/>
              <a:buNone/>
            </a:pPr>
            <a:r>
              <a:rPr lang="en-US" sz="3200" dirty="0">
                <a:solidFill>
                  <a:srgbClr val="002060"/>
                </a:solidFill>
              </a:rPr>
              <a:t>State 9-1-1 Standards Workgroup</a:t>
            </a:r>
          </a:p>
          <a:p>
            <a:pPr marL="0" indent="0">
              <a:spcBef>
                <a:spcPts val="0"/>
              </a:spcBef>
              <a:spcAft>
                <a:spcPts val="0"/>
              </a:spcAft>
              <a:buFont typeface="Arial" panose="020B0604020202020204" pitchFamily="34" charset="0"/>
              <a:buNone/>
            </a:pPr>
            <a:endParaRPr lang="en-US" sz="3200" b="1" dirty="0">
              <a:solidFill>
                <a:srgbClr val="002060"/>
              </a:solidFill>
            </a:endParaRPr>
          </a:p>
          <a:p>
            <a:pPr marL="0" indent="0">
              <a:spcBef>
                <a:spcPts val="0"/>
              </a:spcBef>
              <a:spcAft>
                <a:spcPts val="0"/>
              </a:spcAft>
              <a:buFont typeface="Arial" panose="020B0604020202020204" pitchFamily="34" charset="0"/>
              <a:buNone/>
            </a:pPr>
            <a:r>
              <a:rPr lang="en-US" sz="3200" dirty="0">
                <a:solidFill>
                  <a:srgbClr val="002060"/>
                </a:solidFill>
              </a:rPr>
              <a:t>Took the </a:t>
            </a:r>
            <a:r>
              <a:rPr lang="en-US" sz="3200" b="1" dirty="0">
                <a:solidFill>
                  <a:srgbClr val="006666"/>
                </a:solidFill>
              </a:rPr>
              <a:t>MRCC v. 1.7</a:t>
            </a:r>
          </a:p>
          <a:p>
            <a:pPr marL="0" indent="0">
              <a:spcBef>
                <a:spcPts val="0"/>
              </a:spcBef>
              <a:spcAft>
                <a:spcPts val="0"/>
              </a:spcAft>
              <a:buFont typeface="Arial" panose="020B0604020202020204" pitchFamily="34" charset="0"/>
              <a:buNone/>
            </a:pPr>
            <a:r>
              <a:rPr lang="en-US" sz="3200" dirty="0">
                <a:solidFill>
                  <a:srgbClr val="002060"/>
                </a:solidFill>
              </a:rPr>
              <a:t>Modified and tweaked it (five times internally)</a:t>
            </a:r>
          </a:p>
          <a:p>
            <a:pPr marL="0" indent="0">
              <a:spcBef>
                <a:spcPts val="0"/>
              </a:spcBef>
              <a:spcAft>
                <a:spcPts val="0"/>
              </a:spcAft>
              <a:buFont typeface="Arial" panose="020B0604020202020204" pitchFamily="34" charset="0"/>
              <a:buNone/>
            </a:pPr>
            <a:r>
              <a:rPr lang="en-US" sz="3200" dirty="0">
                <a:solidFill>
                  <a:srgbClr val="002060"/>
                </a:solidFill>
              </a:rPr>
              <a:t>Resulted in the </a:t>
            </a:r>
            <a:r>
              <a:rPr lang="en-US" sz="3200" b="1" dirty="0">
                <a:solidFill>
                  <a:srgbClr val="6600FF"/>
                </a:solidFill>
              </a:rPr>
              <a:t>MRCS v. 0.5</a:t>
            </a:r>
          </a:p>
          <a:p>
            <a:pPr marL="0" indent="0">
              <a:spcBef>
                <a:spcPts val="0"/>
              </a:spcBef>
              <a:spcAft>
                <a:spcPts val="0"/>
              </a:spcAft>
              <a:buFont typeface="Arial" panose="020B0604020202020204" pitchFamily="34" charset="0"/>
              <a:buNone/>
            </a:pPr>
            <a:endParaRPr lang="en-US" sz="3200" b="1" u="sng" dirty="0">
              <a:solidFill>
                <a:srgbClr val="002060"/>
              </a:solidFill>
            </a:endParaRPr>
          </a:p>
          <a:p>
            <a:pPr marL="0" indent="0">
              <a:spcBef>
                <a:spcPts val="0"/>
              </a:spcBef>
              <a:spcAft>
                <a:spcPts val="0"/>
              </a:spcAft>
              <a:buNone/>
            </a:pPr>
            <a:r>
              <a:rPr lang="en-US" sz="2800" dirty="0">
                <a:solidFill>
                  <a:srgbClr val="002060"/>
                </a:solidFill>
              </a:rPr>
              <a:t>Brought the </a:t>
            </a:r>
            <a:r>
              <a:rPr lang="en-US" sz="2800" b="1" dirty="0">
                <a:solidFill>
                  <a:srgbClr val="6600FF"/>
                </a:solidFill>
              </a:rPr>
              <a:t>MRCS v. 0.5 </a:t>
            </a:r>
            <a:r>
              <a:rPr lang="en-US" sz="2800" dirty="0">
                <a:solidFill>
                  <a:srgbClr val="002060"/>
                </a:solidFill>
              </a:rPr>
              <a:t>to the Standards Committee</a:t>
            </a:r>
          </a:p>
          <a:p>
            <a:pPr marL="0" indent="0">
              <a:spcBef>
                <a:spcPts val="0"/>
              </a:spcBef>
              <a:spcAft>
                <a:spcPts val="0"/>
              </a:spcAft>
              <a:buFont typeface="Arial" panose="020B0604020202020204" pitchFamily="34" charset="0"/>
              <a:buNone/>
            </a:pPr>
            <a:r>
              <a:rPr lang="en-US" sz="2800" dirty="0">
                <a:solidFill>
                  <a:srgbClr val="002060"/>
                </a:solidFill>
              </a:rPr>
              <a:t>Standards Committee agreed to put it out for a</a:t>
            </a:r>
          </a:p>
          <a:p>
            <a:pPr marL="0" indent="0">
              <a:spcBef>
                <a:spcPts val="0"/>
              </a:spcBef>
              <a:spcAft>
                <a:spcPts val="0"/>
              </a:spcAft>
              <a:buFont typeface="Arial" panose="020B0604020202020204" pitchFamily="34" charset="0"/>
              <a:buNone/>
            </a:pPr>
            <a:r>
              <a:rPr lang="en-US" sz="2800" b="1" dirty="0">
                <a:solidFill>
                  <a:srgbClr val="002060"/>
                </a:solidFill>
              </a:rPr>
              <a:t>60-day public review </a:t>
            </a:r>
            <a:r>
              <a:rPr lang="en-US" sz="2800" dirty="0">
                <a:solidFill>
                  <a:srgbClr val="002060"/>
                </a:solidFill>
              </a:rPr>
              <a:t>as a candidate for a </a:t>
            </a:r>
            <a:r>
              <a:rPr lang="en-US" sz="2800" b="1" i="1" dirty="0">
                <a:solidFill>
                  <a:srgbClr val="002060"/>
                </a:solidFill>
              </a:rPr>
              <a:t>statewide standard</a:t>
            </a:r>
          </a:p>
        </p:txBody>
      </p:sp>
    </p:spTree>
    <p:extLst>
      <p:ext uri="{BB962C8B-B14F-4D97-AF65-F5344CB8AC3E}">
        <p14:creationId xmlns:p14="http://schemas.microsoft.com/office/powerpoint/2010/main" val="2832252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8" y="1504255"/>
            <a:ext cx="10090481"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2800" b="1" dirty="0">
                <a:solidFill>
                  <a:srgbClr val="6600FF"/>
                </a:solidFill>
              </a:rPr>
              <a:t>MRCS v. 0.5 </a:t>
            </a:r>
            <a:endParaRPr lang="en-US" sz="2800" dirty="0">
              <a:solidFill>
                <a:srgbClr val="002060"/>
              </a:solidFill>
            </a:endParaRPr>
          </a:p>
          <a:p>
            <a:pPr marL="0" indent="0">
              <a:spcBef>
                <a:spcPts val="0"/>
              </a:spcBef>
              <a:spcAft>
                <a:spcPts val="0"/>
              </a:spcAft>
              <a:buFont typeface="Arial" panose="020B0604020202020204" pitchFamily="34" charset="0"/>
              <a:buNone/>
            </a:pPr>
            <a:r>
              <a:rPr lang="en-US" sz="2800" dirty="0">
                <a:solidFill>
                  <a:srgbClr val="002060"/>
                </a:solidFill>
              </a:rPr>
              <a:t>Publicly reviewed April – June 2018 (60-days)</a:t>
            </a:r>
          </a:p>
          <a:p>
            <a:pPr marL="0" indent="0">
              <a:spcBef>
                <a:spcPts val="0"/>
              </a:spcBef>
              <a:spcAft>
                <a:spcPts val="0"/>
              </a:spcAft>
              <a:buFont typeface="Arial" panose="020B0604020202020204" pitchFamily="34" charset="0"/>
              <a:buNone/>
            </a:pPr>
            <a:r>
              <a:rPr lang="en-US" sz="2800" dirty="0">
                <a:solidFill>
                  <a:srgbClr val="002060"/>
                </a:solidFill>
              </a:rPr>
              <a:t>Large number of comments and questions</a:t>
            </a:r>
          </a:p>
          <a:p>
            <a:pPr marL="0" indent="0">
              <a:spcBef>
                <a:spcPts val="0"/>
              </a:spcBef>
              <a:spcAft>
                <a:spcPts val="0"/>
              </a:spcAft>
              <a:buFont typeface="Arial" panose="020B0604020202020204" pitchFamily="34" charset="0"/>
              <a:buNone/>
            </a:pPr>
            <a:endParaRPr lang="en-US" sz="2800" dirty="0">
              <a:solidFill>
                <a:srgbClr val="002060"/>
              </a:solidFill>
            </a:endParaRPr>
          </a:p>
          <a:p>
            <a:pPr marL="0" indent="0">
              <a:spcBef>
                <a:spcPts val="0"/>
              </a:spcBef>
              <a:spcAft>
                <a:spcPts val="0"/>
              </a:spcAft>
              <a:buFont typeface="Arial" panose="020B0604020202020204" pitchFamily="34" charset="0"/>
              <a:buNone/>
            </a:pPr>
            <a:r>
              <a:rPr lang="en-US" sz="2800" dirty="0">
                <a:solidFill>
                  <a:srgbClr val="002060"/>
                </a:solidFill>
              </a:rPr>
              <a:t>Standards Committee:</a:t>
            </a:r>
          </a:p>
          <a:p>
            <a:pPr marL="0" indent="0">
              <a:spcBef>
                <a:spcPts val="0"/>
              </a:spcBef>
              <a:spcAft>
                <a:spcPts val="0"/>
              </a:spcAft>
              <a:buFont typeface="Arial" panose="020B0604020202020204" pitchFamily="34" charset="0"/>
              <a:buNone/>
            </a:pPr>
            <a:r>
              <a:rPr lang="en-US" sz="2800" dirty="0">
                <a:solidFill>
                  <a:srgbClr val="002060"/>
                </a:solidFill>
              </a:rPr>
              <a:t>July, September, October – reviewed comments</a:t>
            </a:r>
          </a:p>
          <a:p>
            <a:pPr marL="0" indent="0">
              <a:spcBef>
                <a:spcPts val="0"/>
              </a:spcBef>
              <a:spcAft>
                <a:spcPts val="0"/>
              </a:spcAft>
              <a:buFont typeface="Arial" panose="020B0604020202020204" pitchFamily="34" charset="0"/>
              <a:buNone/>
            </a:pPr>
            <a:r>
              <a:rPr lang="en-US" sz="2800" dirty="0">
                <a:solidFill>
                  <a:srgbClr val="002060"/>
                </a:solidFill>
              </a:rPr>
              <a:t>Adjusted the standard </a:t>
            </a:r>
            <a:r>
              <a:rPr lang="en-US" sz="2800" b="1" i="1" dirty="0">
                <a:solidFill>
                  <a:srgbClr val="002060"/>
                </a:solidFill>
              </a:rPr>
              <a:t>based on the public input</a:t>
            </a:r>
          </a:p>
          <a:p>
            <a:pPr marL="0" indent="0">
              <a:spcBef>
                <a:spcPts val="0"/>
              </a:spcBef>
              <a:spcAft>
                <a:spcPts val="0"/>
              </a:spcAft>
              <a:buFont typeface="Arial" panose="020B0604020202020204" pitchFamily="34" charset="0"/>
              <a:buNone/>
            </a:pPr>
            <a:endParaRPr lang="en-US" sz="2800" b="1" i="1" dirty="0">
              <a:solidFill>
                <a:srgbClr val="002060"/>
              </a:solidFill>
            </a:endParaRPr>
          </a:p>
          <a:p>
            <a:pPr marL="0" indent="0">
              <a:spcBef>
                <a:spcPts val="0"/>
              </a:spcBef>
              <a:spcAft>
                <a:spcPts val="0"/>
              </a:spcAft>
              <a:buFont typeface="Arial" panose="020B0604020202020204" pitchFamily="34" charset="0"/>
              <a:buNone/>
            </a:pPr>
            <a:r>
              <a:rPr lang="en-US" sz="2800" dirty="0">
                <a:solidFill>
                  <a:srgbClr val="002060"/>
                </a:solidFill>
              </a:rPr>
              <a:t>Strong need for a guidance document</a:t>
            </a:r>
          </a:p>
          <a:p>
            <a:pPr marL="0" indent="0">
              <a:spcBef>
                <a:spcPts val="0"/>
              </a:spcBef>
              <a:spcAft>
                <a:spcPts val="0"/>
              </a:spcAft>
              <a:buFont typeface="Arial" panose="020B0604020202020204" pitchFamily="34" charset="0"/>
              <a:buNone/>
            </a:pPr>
            <a:r>
              <a:rPr lang="en-US" sz="2800" dirty="0">
                <a:solidFill>
                  <a:srgbClr val="002060"/>
                </a:solidFill>
              </a:rPr>
              <a:t>Explaining each attribute, concepts and terminology</a:t>
            </a:r>
          </a:p>
          <a:p>
            <a:pPr marL="0" indent="0">
              <a:spcBef>
                <a:spcPts val="0"/>
              </a:spcBef>
              <a:spcAft>
                <a:spcPts val="0"/>
              </a:spcAft>
              <a:buFont typeface="Arial" panose="020B0604020202020204" pitchFamily="34" charset="0"/>
              <a:buNone/>
            </a:pPr>
            <a:r>
              <a:rPr lang="en-US" sz="2800" b="1" i="1" dirty="0">
                <a:solidFill>
                  <a:srgbClr val="6600FF"/>
                </a:solidFill>
              </a:rPr>
              <a:t>‘MRCS Guidance Document’ </a:t>
            </a:r>
            <a:r>
              <a:rPr lang="en-US" sz="2800" dirty="0">
                <a:solidFill>
                  <a:srgbClr val="002060"/>
                </a:solidFill>
              </a:rPr>
              <a:t>is in the works</a:t>
            </a:r>
          </a:p>
        </p:txBody>
      </p:sp>
    </p:spTree>
    <p:extLst>
      <p:ext uri="{BB962C8B-B14F-4D97-AF65-F5344CB8AC3E}">
        <p14:creationId xmlns:p14="http://schemas.microsoft.com/office/powerpoint/2010/main" val="3162192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smtClean="0"/>
              <a:t>Review and accept committee summaries</a:t>
            </a:r>
            <a:endParaRPr lang="en-US" b="1" dirty="0"/>
          </a:p>
        </p:txBody>
      </p:sp>
    </p:spTree>
    <p:extLst>
      <p:ext uri="{BB962C8B-B14F-4D97-AF65-F5344CB8AC3E}">
        <p14:creationId xmlns:p14="http://schemas.microsoft.com/office/powerpoint/2010/main" val="2487256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8" y="1504255"/>
            <a:ext cx="10090481"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b="1" dirty="0">
                <a:solidFill>
                  <a:srgbClr val="002060"/>
                </a:solidFill>
              </a:rPr>
              <a:t>Standards Committee:</a:t>
            </a:r>
          </a:p>
          <a:p>
            <a:pPr marL="0" indent="0">
              <a:spcBef>
                <a:spcPts val="0"/>
              </a:spcBef>
              <a:spcAft>
                <a:spcPts val="0"/>
              </a:spcAft>
              <a:buNone/>
            </a:pPr>
            <a:r>
              <a:rPr lang="en-US" sz="3200" dirty="0">
                <a:solidFill>
                  <a:srgbClr val="002060"/>
                </a:solidFill>
              </a:rPr>
              <a:t>Revise the </a:t>
            </a:r>
            <a:r>
              <a:rPr lang="en-US" sz="3200" b="1" dirty="0">
                <a:solidFill>
                  <a:srgbClr val="6600FF"/>
                </a:solidFill>
              </a:rPr>
              <a:t>MRCS v. 0.5 </a:t>
            </a:r>
            <a:r>
              <a:rPr lang="en-US" sz="3200" dirty="0">
                <a:solidFill>
                  <a:srgbClr val="002060"/>
                </a:solidFill>
              </a:rPr>
              <a:t>to </a:t>
            </a:r>
            <a:r>
              <a:rPr lang="en-US" sz="3200" b="1" dirty="0">
                <a:solidFill>
                  <a:srgbClr val="009900"/>
                </a:solidFill>
              </a:rPr>
              <a:t>MRCS v. 0.6</a:t>
            </a:r>
          </a:p>
          <a:p>
            <a:pPr marL="0" indent="0">
              <a:spcBef>
                <a:spcPts val="0"/>
              </a:spcBef>
              <a:spcAft>
                <a:spcPts val="0"/>
              </a:spcAft>
              <a:buFont typeface="Arial" panose="020B0604020202020204" pitchFamily="34" charset="0"/>
              <a:buNone/>
            </a:pPr>
            <a:endParaRPr lang="en-US" sz="3200" dirty="0">
              <a:solidFill>
                <a:srgbClr val="002060"/>
              </a:solidFill>
            </a:endParaRPr>
          </a:p>
          <a:p>
            <a:pPr marL="0" indent="0">
              <a:spcBef>
                <a:spcPts val="0"/>
              </a:spcBef>
              <a:spcAft>
                <a:spcPts val="0"/>
              </a:spcAft>
              <a:buFont typeface="Arial" panose="020B0604020202020204" pitchFamily="34" charset="0"/>
              <a:buNone/>
            </a:pPr>
            <a:r>
              <a:rPr lang="en-US" sz="3200" dirty="0">
                <a:solidFill>
                  <a:srgbClr val="002060"/>
                </a:solidFill>
              </a:rPr>
              <a:t>To be published for another round of</a:t>
            </a:r>
          </a:p>
          <a:p>
            <a:pPr marL="0" indent="0">
              <a:spcBef>
                <a:spcPts val="0"/>
              </a:spcBef>
              <a:spcAft>
                <a:spcPts val="0"/>
              </a:spcAft>
              <a:buFont typeface="Arial" panose="020B0604020202020204" pitchFamily="34" charset="0"/>
              <a:buNone/>
            </a:pPr>
            <a:r>
              <a:rPr lang="en-US" sz="3200" dirty="0">
                <a:solidFill>
                  <a:srgbClr val="002060"/>
                </a:solidFill>
              </a:rPr>
              <a:t>public review: January – March 2019.</a:t>
            </a:r>
          </a:p>
          <a:p>
            <a:pPr marL="0" indent="0">
              <a:spcBef>
                <a:spcPts val="0"/>
              </a:spcBef>
              <a:spcAft>
                <a:spcPts val="0"/>
              </a:spcAft>
              <a:buFont typeface="Arial" panose="020B0604020202020204" pitchFamily="34" charset="0"/>
              <a:buNone/>
            </a:pPr>
            <a:endParaRPr lang="en-US" sz="3200" dirty="0">
              <a:solidFill>
                <a:srgbClr val="002060"/>
              </a:solidFill>
            </a:endParaRPr>
          </a:p>
          <a:p>
            <a:pPr marL="0" indent="0">
              <a:spcBef>
                <a:spcPts val="0"/>
              </a:spcBef>
              <a:spcAft>
                <a:spcPts val="0"/>
              </a:spcAft>
              <a:buFont typeface="Arial" panose="020B0604020202020204" pitchFamily="34" charset="0"/>
              <a:buNone/>
            </a:pPr>
            <a:r>
              <a:rPr lang="en-US" sz="3200" dirty="0">
                <a:solidFill>
                  <a:srgbClr val="002060"/>
                </a:solidFill>
              </a:rPr>
              <a:t>Alignment with NG9-1-1 needs</a:t>
            </a:r>
          </a:p>
          <a:p>
            <a:pPr marL="0" indent="0">
              <a:spcBef>
                <a:spcPts val="0"/>
              </a:spcBef>
              <a:spcAft>
                <a:spcPts val="0"/>
              </a:spcAft>
              <a:buFont typeface="Arial" panose="020B0604020202020204" pitchFamily="34" charset="0"/>
              <a:buNone/>
            </a:pPr>
            <a:r>
              <a:rPr lang="en-US" sz="3200" dirty="0">
                <a:solidFill>
                  <a:srgbClr val="002060"/>
                </a:solidFill>
              </a:rPr>
              <a:t>Alignment with other standards</a:t>
            </a:r>
          </a:p>
          <a:p>
            <a:pPr marL="0" indent="0">
              <a:spcBef>
                <a:spcPts val="0"/>
              </a:spcBef>
              <a:spcAft>
                <a:spcPts val="0"/>
              </a:spcAft>
              <a:buFont typeface="Arial" panose="020B0604020202020204" pitchFamily="34" charset="0"/>
              <a:buNone/>
            </a:pPr>
            <a:r>
              <a:rPr lang="en-US" sz="3200" dirty="0">
                <a:solidFill>
                  <a:srgbClr val="002060"/>
                </a:solidFill>
              </a:rPr>
              <a:t>What stays in, what gets removed</a:t>
            </a:r>
          </a:p>
          <a:p>
            <a:pPr marL="0" indent="0">
              <a:spcBef>
                <a:spcPts val="0"/>
              </a:spcBef>
              <a:spcAft>
                <a:spcPts val="0"/>
              </a:spcAft>
              <a:buNone/>
            </a:pPr>
            <a:r>
              <a:rPr lang="en-US" sz="3200" dirty="0">
                <a:solidFill>
                  <a:srgbClr val="002060"/>
                </a:solidFill>
              </a:rPr>
              <a:t>Guidance documentation to accompany the </a:t>
            </a:r>
            <a:r>
              <a:rPr lang="en-US" sz="3200" b="1" dirty="0">
                <a:solidFill>
                  <a:srgbClr val="009900"/>
                </a:solidFill>
              </a:rPr>
              <a:t>MRCS v. 0.6</a:t>
            </a:r>
          </a:p>
          <a:p>
            <a:pPr marL="0" indent="0">
              <a:spcBef>
                <a:spcPts val="0"/>
              </a:spcBef>
              <a:spcAft>
                <a:spcPts val="0"/>
              </a:spcAft>
              <a:buFont typeface="Arial" panose="020B0604020202020204" pitchFamily="34" charset="0"/>
              <a:buNone/>
            </a:pPr>
            <a:endParaRPr lang="en-US" sz="3200" dirty="0">
              <a:solidFill>
                <a:srgbClr val="002060"/>
              </a:solidFill>
            </a:endParaRPr>
          </a:p>
        </p:txBody>
      </p:sp>
    </p:spTree>
    <p:extLst>
      <p:ext uri="{BB962C8B-B14F-4D97-AF65-F5344CB8AC3E}">
        <p14:creationId xmlns:p14="http://schemas.microsoft.com/office/powerpoint/2010/main" val="949785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292009" y="1955668"/>
            <a:ext cx="10900710"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3200" b="1" dirty="0">
                <a:solidFill>
                  <a:srgbClr val="002060"/>
                </a:solidFill>
              </a:rPr>
              <a:t>The forthcoming </a:t>
            </a:r>
            <a:r>
              <a:rPr lang="en-US" sz="3200" b="1" dirty="0">
                <a:solidFill>
                  <a:srgbClr val="009900"/>
                </a:solidFill>
              </a:rPr>
              <a:t>MRCS v. 0.6</a:t>
            </a:r>
          </a:p>
          <a:p>
            <a:pPr marL="0" indent="0">
              <a:spcBef>
                <a:spcPts val="0"/>
              </a:spcBef>
              <a:spcAft>
                <a:spcPts val="0"/>
              </a:spcAft>
              <a:buFont typeface="Arial" panose="020B0604020202020204" pitchFamily="34" charset="0"/>
              <a:buNone/>
            </a:pPr>
            <a:endParaRPr lang="en-US" sz="3200" dirty="0">
              <a:solidFill>
                <a:srgbClr val="002060"/>
              </a:solidFill>
            </a:endParaRPr>
          </a:p>
          <a:p>
            <a:pPr marL="0" indent="0">
              <a:spcBef>
                <a:spcPts val="0"/>
              </a:spcBef>
              <a:spcAft>
                <a:spcPts val="0"/>
              </a:spcAft>
              <a:buFont typeface="Arial" panose="020B0604020202020204" pitchFamily="34" charset="0"/>
              <a:buNone/>
            </a:pPr>
            <a:r>
              <a:rPr lang="en-US" sz="2600" i="1" dirty="0">
                <a:solidFill>
                  <a:srgbClr val="002060"/>
                </a:solidFill>
              </a:rPr>
              <a:t>Contains the hard work and deep technical dive of the </a:t>
            </a:r>
          </a:p>
          <a:p>
            <a:pPr marL="0" indent="0">
              <a:spcBef>
                <a:spcPts val="0"/>
              </a:spcBef>
              <a:spcAft>
                <a:spcPts val="0"/>
              </a:spcAft>
              <a:buFont typeface="Arial" panose="020B0604020202020204" pitchFamily="34" charset="0"/>
              <a:buNone/>
            </a:pPr>
            <a:r>
              <a:rPr lang="en-US" sz="3200" b="1" dirty="0">
                <a:solidFill>
                  <a:schemeClr val="accent5">
                    <a:lumMod val="90000"/>
                    <a:lumOff val="10000"/>
                  </a:schemeClr>
                </a:solidFill>
              </a:rPr>
              <a:t>metro-level MRCC effort (2014-2017)</a:t>
            </a:r>
          </a:p>
          <a:p>
            <a:pPr marL="0" indent="0">
              <a:spcBef>
                <a:spcPts val="0"/>
              </a:spcBef>
              <a:spcAft>
                <a:spcPts val="0"/>
              </a:spcAft>
              <a:buFont typeface="Arial" panose="020B0604020202020204" pitchFamily="34" charset="0"/>
              <a:buNone/>
            </a:pPr>
            <a:endParaRPr lang="en-US" sz="3200" b="1" dirty="0">
              <a:solidFill>
                <a:srgbClr val="002060"/>
              </a:solidFill>
            </a:endParaRPr>
          </a:p>
          <a:p>
            <a:pPr marL="0" indent="0">
              <a:spcBef>
                <a:spcPts val="0"/>
              </a:spcBef>
              <a:spcAft>
                <a:spcPts val="0"/>
              </a:spcAft>
              <a:buFont typeface="Arial" panose="020B0604020202020204" pitchFamily="34" charset="0"/>
              <a:buNone/>
            </a:pPr>
            <a:r>
              <a:rPr lang="en-US" sz="2600" i="1" dirty="0">
                <a:solidFill>
                  <a:srgbClr val="002060"/>
                </a:solidFill>
              </a:rPr>
              <a:t>Contains the review and modification of the</a:t>
            </a:r>
          </a:p>
          <a:p>
            <a:pPr marL="0" indent="0">
              <a:spcBef>
                <a:spcPts val="0"/>
              </a:spcBef>
              <a:spcAft>
                <a:spcPts val="0"/>
              </a:spcAft>
              <a:buFont typeface="Arial" panose="020B0604020202020204" pitchFamily="34" charset="0"/>
              <a:buNone/>
            </a:pPr>
            <a:r>
              <a:rPr lang="en-US" sz="3200" b="1" dirty="0">
                <a:solidFill>
                  <a:srgbClr val="002060"/>
                </a:solidFill>
              </a:rPr>
              <a:t>9-1-1 Standards Workgroup (2017-present)</a:t>
            </a:r>
          </a:p>
          <a:p>
            <a:pPr marL="0" indent="0">
              <a:spcBef>
                <a:spcPts val="0"/>
              </a:spcBef>
              <a:spcAft>
                <a:spcPts val="0"/>
              </a:spcAft>
              <a:buFont typeface="Arial" panose="020B0604020202020204" pitchFamily="34" charset="0"/>
              <a:buNone/>
            </a:pPr>
            <a:endParaRPr lang="en-US" sz="3200" b="1" dirty="0">
              <a:solidFill>
                <a:srgbClr val="002060"/>
              </a:solidFill>
            </a:endParaRPr>
          </a:p>
          <a:p>
            <a:pPr marL="0" indent="0">
              <a:spcBef>
                <a:spcPts val="0"/>
              </a:spcBef>
              <a:spcAft>
                <a:spcPts val="0"/>
              </a:spcAft>
              <a:buFont typeface="Arial" panose="020B0604020202020204" pitchFamily="34" charset="0"/>
              <a:buNone/>
            </a:pPr>
            <a:r>
              <a:rPr lang="en-US" sz="2600" i="1" dirty="0">
                <a:solidFill>
                  <a:srgbClr val="002060"/>
                </a:solidFill>
              </a:rPr>
              <a:t>…and will benefit from the input, review and analysis of the</a:t>
            </a:r>
          </a:p>
          <a:p>
            <a:pPr marL="0" indent="0">
              <a:spcBef>
                <a:spcPts val="0"/>
              </a:spcBef>
              <a:spcAft>
                <a:spcPts val="0"/>
              </a:spcAft>
              <a:buFont typeface="Arial" panose="020B0604020202020204" pitchFamily="34" charset="0"/>
              <a:buNone/>
            </a:pPr>
            <a:r>
              <a:rPr lang="en-US" sz="3200" b="1" dirty="0">
                <a:solidFill>
                  <a:srgbClr val="002060"/>
                </a:solidFill>
              </a:rPr>
              <a:t>Standards Committee &amp; statewide stakeholders (2018-present)</a:t>
            </a:r>
            <a:endParaRPr lang="en-US" sz="3200" b="1" dirty="0">
              <a:solidFill>
                <a:srgbClr val="009900"/>
              </a:solidFill>
            </a:endParaRPr>
          </a:p>
          <a:p>
            <a:pPr marL="0" indent="0">
              <a:spcBef>
                <a:spcPts val="0"/>
              </a:spcBef>
              <a:spcAft>
                <a:spcPts val="0"/>
              </a:spcAft>
              <a:buFont typeface="Arial" panose="020B0604020202020204" pitchFamily="34" charset="0"/>
              <a:buNone/>
            </a:pPr>
            <a:endParaRPr lang="en-US" sz="3200" dirty="0">
              <a:solidFill>
                <a:srgbClr val="002060"/>
              </a:solidFill>
            </a:endParaRPr>
          </a:p>
        </p:txBody>
      </p:sp>
    </p:spTree>
    <p:extLst>
      <p:ext uri="{BB962C8B-B14F-4D97-AF65-F5344CB8AC3E}">
        <p14:creationId xmlns:p14="http://schemas.microsoft.com/office/powerpoint/2010/main" val="2358806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MN Road Centerline Standard (MRCS)</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Continued review and input by the stakeholder community;</a:t>
            </a:r>
          </a:p>
          <a:p>
            <a:pPr marL="0" indent="0">
              <a:spcBef>
                <a:spcPts val="0"/>
              </a:spcBef>
              <a:spcAft>
                <a:spcPts val="0"/>
              </a:spcAft>
              <a:buFont typeface="Arial" panose="020B0604020202020204" pitchFamily="34" charset="0"/>
              <a:buNone/>
            </a:pPr>
            <a:endParaRPr lang="en-US" sz="3100"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Review and revision by the Standards Committee and others as necessary</a:t>
            </a:r>
          </a:p>
          <a:p>
            <a:pPr marL="0" indent="0">
              <a:spcBef>
                <a:spcPts val="0"/>
              </a:spcBef>
              <a:spcAft>
                <a:spcPts val="0"/>
              </a:spcAft>
              <a:buFont typeface="Arial" panose="020B0604020202020204" pitchFamily="34" charset="0"/>
              <a:buNone/>
            </a:pPr>
            <a:endParaRPr lang="en-US" sz="3100"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Advanced to the GAC for review when it is ready</a:t>
            </a:r>
            <a:endParaRPr lang="en-US" sz="3100" b="1" dirty="0">
              <a:solidFill>
                <a:srgbClr val="002060"/>
              </a:solidFill>
            </a:endParaRPr>
          </a:p>
        </p:txBody>
      </p:sp>
    </p:spTree>
    <p:extLst>
      <p:ext uri="{BB962C8B-B14F-4D97-AF65-F5344CB8AC3E}">
        <p14:creationId xmlns:p14="http://schemas.microsoft.com/office/powerpoint/2010/main" val="2470360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MN Road Centerline Standard (MRCS)</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Once approved by the GAC, it will then become the </a:t>
            </a:r>
            <a:r>
              <a:rPr lang="en-US" sz="3100" b="1" dirty="0">
                <a:solidFill>
                  <a:srgbClr val="9900FF"/>
                </a:solidFill>
              </a:rPr>
              <a:t>MRCS 1.0</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100" b="1" dirty="0">
                <a:solidFill>
                  <a:srgbClr val="002060"/>
                </a:solidFill>
              </a:rPr>
              <a:t>0.5, 0.6, 0.7,etc. 	 </a:t>
            </a:r>
            <a:r>
              <a:rPr lang="en-US" sz="3100" dirty="0">
                <a:solidFill>
                  <a:srgbClr val="002060"/>
                </a:solidFill>
              </a:rPr>
              <a:t>=  </a:t>
            </a:r>
            <a:r>
              <a:rPr lang="en-US" sz="2900" i="1" dirty="0">
                <a:solidFill>
                  <a:srgbClr val="002060"/>
                </a:solidFill>
              </a:rPr>
              <a:t>drafts, not yet adopted</a:t>
            </a:r>
          </a:p>
          <a:p>
            <a:pPr marL="0" indent="0">
              <a:spcBef>
                <a:spcPts val="0"/>
              </a:spcBef>
              <a:spcAft>
                <a:spcPts val="0"/>
              </a:spcAft>
              <a:buFont typeface="Arial" panose="020B0604020202020204" pitchFamily="34" charset="0"/>
              <a:buNone/>
            </a:pPr>
            <a:r>
              <a:rPr lang="en-US" sz="3100" b="1" dirty="0">
                <a:solidFill>
                  <a:srgbClr val="9900FF"/>
                </a:solidFill>
              </a:rPr>
              <a:t>1.0</a:t>
            </a:r>
            <a:r>
              <a:rPr lang="en-US" sz="3100" b="1" dirty="0">
                <a:solidFill>
                  <a:srgbClr val="002060"/>
                </a:solidFill>
              </a:rPr>
              <a:t>			 </a:t>
            </a:r>
            <a:r>
              <a:rPr lang="en-US" sz="3100" dirty="0">
                <a:solidFill>
                  <a:srgbClr val="9900FF"/>
                </a:solidFill>
              </a:rPr>
              <a:t>=  </a:t>
            </a:r>
            <a:r>
              <a:rPr lang="en-US" sz="2900" i="1" dirty="0">
                <a:solidFill>
                  <a:srgbClr val="9900FF"/>
                </a:solidFill>
              </a:rPr>
              <a:t>when adopted by the GAC</a:t>
            </a:r>
          </a:p>
          <a:p>
            <a:pPr marL="0" indent="0">
              <a:spcBef>
                <a:spcPts val="0"/>
              </a:spcBef>
              <a:spcAft>
                <a:spcPts val="0"/>
              </a:spcAft>
              <a:buFont typeface="Arial" panose="020B0604020202020204" pitchFamily="34" charset="0"/>
              <a:buNone/>
            </a:pPr>
            <a:r>
              <a:rPr lang="en-US" sz="3100" b="1" dirty="0">
                <a:solidFill>
                  <a:srgbClr val="6600FF"/>
                </a:solidFill>
              </a:rPr>
              <a:t>1.1, 1.2, 1.3, etc.	 </a:t>
            </a:r>
            <a:r>
              <a:rPr lang="en-US" sz="3100" dirty="0">
                <a:solidFill>
                  <a:srgbClr val="6600FF"/>
                </a:solidFill>
              </a:rPr>
              <a:t>=  </a:t>
            </a:r>
            <a:r>
              <a:rPr lang="en-US" sz="2900" i="1" dirty="0">
                <a:solidFill>
                  <a:srgbClr val="6600FF"/>
                </a:solidFill>
              </a:rPr>
              <a:t>revisions after adoption</a:t>
            </a:r>
            <a:r>
              <a:rPr lang="en-US" sz="3100" b="1" dirty="0">
                <a:solidFill>
                  <a:srgbClr val="6600FF"/>
                </a:solidFill>
              </a:rPr>
              <a:t>	</a:t>
            </a:r>
          </a:p>
        </p:txBody>
      </p:sp>
    </p:spTree>
    <p:extLst>
      <p:ext uri="{BB962C8B-B14F-4D97-AF65-F5344CB8AC3E}">
        <p14:creationId xmlns:p14="http://schemas.microsoft.com/office/powerpoint/2010/main" val="2482712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338309" y="1504255"/>
            <a:ext cx="8225414"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MN Road Centerline Standard (MRCS)</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It is a </a:t>
            </a:r>
            <a:r>
              <a:rPr lang="en-US" sz="3100" b="1" i="1" dirty="0">
                <a:solidFill>
                  <a:srgbClr val="002060"/>
                </a:solidFill>
              </a:rPr>
              <a:t>resource</a:t>
            </a:r>
            <a:r>
              <a:rPr lang="en-US" sz="3100" b="1" dirty="0">
                <a:solidFill>
                  <a:srgbClr val="002060"/>
                </a:solidFill>
              </a:rPr>
              <a:t> </a:t>
            </a:r>
            <a:r>
              <a:rPr lang="en-US" sz="3100" dirty="0">
                <a:solidFill>
                  <a:srgbClr val="002060"/>
                </a:solidFill>
              </a:rPr>
              <a:t>and a </a:t>
            </a:r>
            <a:r>
              <a:rPr lang="en-US" sz="3100" b="1" i="1" dirty="0">
                <a:solidFill>
                  <a:srgbClr val="002060"/>
                </a:solidFill>
              </a:rPr>
              <a:t>tool to help our professional community work together.</a:t>
            </a:r>
          </a:p>
          <a:p>
            <a:pPr marL="0" indent="0">
              <a:spcBef>
                <a:spcPts val="0"/>
              </a:spcBef>
              <a:spcAft>
                <a:spcPts val="0"/>
              </a:spcAft>
              <a:buFont typeface="Arial" panose="020B0604020202020204" pitchFamily="34" charset="0"/>
              <a:buNone/>
            </a:pPr>
            <a:endParaRPr lang="en-US" sz="3100" b="1" i="1" dirty="0">
              <a:solidFill>
                <a:srgbClr val="002060"/>
              </a:solidFill>
            </a:endParaRPr>
          </a:p>
          <a:p>
            <a:pPr marL="0" indent="0">
              <a:spcBef>
                <a:spcPts val="0"/>
              </a:spcBef>
              <a:spcAft>
                <a:spcPts val="0"/>
              </a:spcAft>
              <a:buFont typeface="Arial" panose="020B0604020202020204" pitchFamily="34" charset="0"/>
              <a:buNone/>
            </a:pPr>
            <a:r>
              <a:rPr lang="en-US" sz="3100" dirty="0">
                <a:solidFill>
                  <a:srgbClr val="002060"/>
                </a:solidFill>
              </a:rPr>
              <a:t>Standards are not a </a:t>
            </a:r>
            <a:r>
              <a:rPr lang="en-US" sz="3100" b="1" i="1" dirty="0">
                <a:solidFill>
                  <a:srgbClr val="B20738"/>
                </a:solidFill>
              </a:rPr>
              <a:t>mandate;</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000" dirty="0">
                <a:solidFill>
                  <a:srgbClr val="002060"/>
                </a:solidFill>
              </a:rPr>
              <a:t>Once adopted they may be used/recommended by various interests and agencies to meet their needs;</a:t>
            </a:r>
          </a:p>
        </p:txBody>
      </p:sp>
    </p:spTree>
    <p:extLst>
      <p:ext uri="{BB962C8B-B14F-4D97-AF65-F5344CB8AC3E}">
        <p14:creationId xmlns:p14="http://schemas.microsoft.com/office/powerpoint/2010/main" val="42816074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401046" y="1469028"/>
            <a:ext cx="8967737" cy="4989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6600FF"/>
                </a:solidFill>
              </a:rPr>
              <a:t>What can you do?</a:t>
            </a:r>
          </a:p>
          <a:p>
            <a:pPr marL="0" indent="0">
              <a:spcBef>
                <a:spcPts val="0"/>
              </a:spcBef>
              <a:spcAft>
                <a:spcPts val="0"/>
              </a:spcAft>
              <a:buFont typeface="Arial" panose="020B0604020202020204" pitchFamily="34" charset="0"/>
              <a:buNone/>
            </a:pPr>
            <a:endParaRPr lang="en-US" sz="3100" b="1" dirty="0">
              <a:solidFill>
                <a:srgbClr val="002060"/>
              </a:solidFill>
            </a:endParaRPr>
          </a:p>
          <a:p>
            <a:pPr marL="0" indent="0">
              <a:spcBef>
                <a:spcPts val="0"/>
              </a:spcBef>
              <a:spcAft>
                <a:spcPts val="0"/>
              </a:spcAft>
              <a:buFont typeface="Arial" panose="020B0604020202020204" pitchFamily="34" charset="0"/>
              <a:buNone/>
            </a:pPr>
            <a:r>
              <a:rPr lang="en-US" sz="3100" b="1" i="1" dirty="0">
                <a:solidFill>
                  <a:srgbClr val="6600FF"/>
                </a:solidFill>
              </a:rPr>
              <a:t>Review </a:t>
            </a:r>
            <a:r>
              <a:rPr lang="en-US" sz="3100" dirty="0">
                <a:solidFill>
                  <a:srgbClr val="002060"/>
                </a:solidFill>
              </a:rPr>
              <a:t>the standards and supporting documents</a:t>
            </a:r>
          </a:p>
          <a:p>
            <a:pPr marL="0" indent="0">
              <a:spcBef>
                <a:spcPts val="0"/>
              </a:spcBef>
              <a:spcAft>
                <a:spcPts val="0"/>
              </a:spcAft>
              <a:buFont typeface="Arial" panose="020B0604020202020204" pitchFamily="34" charset="0"/>
              <a:buNone/>
            </a:pPr>
            <a:endParaRPr lang="en-US" sz="3100" dirty="0">
              <a:solidFill>
                <a:srgbClr val="002060"/>
              </a:solidFill>
            </a:endParaRPr>
          </a:p>
          <a:p>
            <a:pPr marL="0" indent="0">
              <a:spcBef>
                <a:spcPts val="0"/>
              </a:spcBef>
              <a:spcAft>
                <a:spcPts val="0"/>
              </a:spcAft>
              <a:buFont typeface="Arial" panose="020B0604020202020204" pitchFamily="34" charset="0"/>
              <a:buNone/>
            </a:pPr>
            <a:r>
              <a:rPr lang="en-US" sz="3100" b="1" i="1" dirty="0">
                <a:solidFill>
                  <a:srgbClr val="6600FF"/>
                </a:solidFill>
              </a:rPr>
              <a:t>Provide</a:t>
            </a:r>
            <a:r>
              <a:rPr lang="en-US" sz="3100" dirty="0">
                <a:solidFill>
                  <a:srgbClr val="002060"/>
                </a:solidFill>
              </a:rPr>
              <a:t> comments, recommendations and</a:t>
            </a:r>
          </a:p>
          <a:p>
            <a:pPr marL="0" indent="0">
              <a:spcBef>
                <a:spcPts val="0"/>
              </a:spcBef>
              <a:spcAft>
                <a:spcPts val="0"/>
              </a:spcAft>
              <a:buFont typeface="Arial" panose="020B0604020202020204" pitchFamily="34" charset="0"/>
              <a:buNone/>
            </a:pPr>
            <a:r>
              <a:rPr lang="en-US" sz="3100" dirty="0">
                <a:solidFill>
                  <a:srgbClr val="002060"/>
                </a:solidFill>
              </a:rPr>
              <a:t>insights to the Standards Committee</a:t>
            </a:r>
          </a:p>
          <a:p>
            <a:pPr marL="0" indent="0">
              <a:spcBef>
                <a:spcPts val="0"/>
              </a:spcBef>
              <a:spcAft>
                <a:spcPts val="0"/>
              </a:spcAft>
              <a:buFont typeface="Arial" panose="020B0604020202020204" pitchFamily="34" charset="0"/>
              <a:buNone/>
            </a:pPr>
            <a:endParaRPr lang="en-US" sz="3100" dirty="0">
              <a:solidFill>
                <a:srgbClr val="002060"/>
              </a:solidFill>
            </a:endParaRPr>
          </a:p>
          <a:p>
            <a:pPr marL="0" indent="0">
              <a:spcBef>
                <a:spcPts val="0"/>
              </a:spcBef>
              <a:spcAft>
                <a:spcPts val="0"/>
              </a:spcAft>
              <a:buFont typeface="Arial" panose="020B0604020202020204" pitchFamily="34" charset="0"/>
              <a:buNone/>
            </a:pPr>
            <a:r>
              <a:rPr lang="en-US" sz="3100" b="1" i="1" dirty="0">
                <a:solidFill>
                  <a:srgbClr val="6600FF"/>
                </a:solidFill>
              </a:rPr>
              <a:t>Stay tuned…</a:t>
            </a:r>
          </a:p>
        </p:txBody>
      </p:sp>
      <p:pic>
        <p:nvPicPr>
          <p:cNvPr id="4" name="Picture 3">
            <a:extLst>
              <a:ext uri="{FF2B5EF4-FFF2-40B4-BE49-F238E27FC236}">
                <a16:creationId xmlns:a16="http://schemas.microsoft.com/office/drawing/2014/main" xmlns="" id="{5AAEFEBF-3F38-4E4E-A7D8-08EB1D02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83" y="4534262"/>
            <a:ext cx="3445061" cy="2171338"/>
          </a:xfrm>
          <a:prstGeom prst="rect">
            <a:avLst/>
          </a:prstGeom>
        </p:spPr>
      </p:pic>
    </p:spTree>
    <p:extLst>
      <p:ext uri="{BB962C8B-B14F-4D97-AF65-F5344CB8AC3E}">
        <p14:creationId xmlns:p14="http://schemas.microsoft.com/office/powerpoint/2010/main" val="4209031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4458897" y="1524000"/>
            <a:ext cx="4066152" cy="15167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Timeline of</a:t>
            </a:r>
          </a:p>
          <a:p>
            <a:pPr marL="0" indent="0">
              <a:spcBef>
                <a:spcPts val="0"/>
              </a:spcBef>
              <a:spcAft>
                <a:spcPts val="0"/>
              </a:spcAft>
              <a:buFont typeface="Arial" panose="020B0604020202020204" pitchFamily="34" charset="0"/>
              <a:buNone/>
            </a:pPr>
            <a:r>
              <a:rPr lang="en-US" sz="4000" b="1" dirty="0">
                <a:solidFill>
                  <a:srgbClr val="9900FF"/>
                </a:solidFill>
              </a:rPr>
              <a:t>Upcoming Events</a:t>
            </a:r>
          </a:p>
        </p:txBody>
      </p:sp>
      <p:pic>
        <p:nvPicPr>
          <p:cNvPr id="4" name="Picture 3">
            <a:extLst>
              <a:ext uri="{FF2B5EF4-FFF2-40B4-BE49-F238E27FC236}">
                <a16:creationId xmlns:a16="http://schemas.microsoft.com/office/drawing/2014/main" xmlns="" id="{044C2938-46A1-424D-9A3F-40D2D943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34" y="1524000"/>
            <a:ext cx="4066151" cy="4989142"/>
          </a:xfrm>
          <a:prstGeom prst="rect">
            <a:avLst/>
          </a:prstGeom>
        </p:spPr>
      </p:pic>
    </p:spTree>
    <p:extLst>
      <p:ext uri="{BB962C8B-B14F-4D97-AF65-F5344CB8AC3E}">
        <p14:creationId xmlns:p14="http://schemas.microsoft.com/office/powerpoint/2010/main" val="1870374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a:extLst>
              <a:ext uri="{FF2B5EF4-FFF2-40B4-BE49-F238E27FC236}">
                <a16:creationId xmlns:a16="http://schemas.microsoft.com/office/drawing/2014/main" xmlns="" id="{ACA22D22-1B5C-4415-983C-7AEA7FDD6A43}"/>
              </a:ext>
            </a:extLst>
          </p:cNvPr>
          <p:cNvSpPr txBox="1">
            <a:spLocks/>
          </p:cNvSpPr>
          <p:nvPr/>
        </p:nvSpPr>
        <p:spPr>
          <a:xfrm>
            <a:off x="4458897" y="1524000"/>
            <a:ext cx="4066152" cy="15167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4000" b="1" dirty="0">
                <a:solidFill>
                  <a:srgbClr val="9900FF"/>
                </a:solidFill>
              </a:rPr>
              <a:t>Timeline of</a:t>
            </a:r>
          </a:p>
          <a:p>
            <a:pPr marL="0" indent="0">
              <a:spcBef>
                <a:spcPts val="0"/>
              </a:spcBef>
              <a:spcAft>
                <a:spcPts val="0"/>
              </a:spcAft>
              <a:buFont typeface="Arial" panose="020B0604020202020204" pitchFamily="34" charset="0"/>
              <a:buNone/>
            </a:pPr>
            <a:r>
              <a:rPr lang="en-US" sz="4000" b="1" dirty="0">
                <a:solidFill>
                  <a:srgbClr val="9900FF"/>
                </a:solidFill>
              </a:rPr>
              <a:t>Upcoming Events</a:t>
            </a:r>
          </a:p>
        </p:txBody>
      </p:sp>
      <p:pic>
        <p:nvPicPr>
          <p:cNvPr id="4" name="Picture 3">
            <a:extLst>
              <a:ext uri="{FF2B5EF4-FFF2-40B4-BE49-F238E27FC236}">
                <a16:creationId xmlns:a16="http://schemas.microsoft.com/office/drawing/2014/main" xmlns="" id="{044C2938-46A1-424D-9A3F-40D2D943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34" y="1524000"/>
            <a:ext cx="4066151" cy="4989142"/>
          </a:xfrm>
          <a:prstGeom prst="rect">
            <a:avLst/>
          </a:prstGeom>
        </p:spPr>
      </p:pic>
      <p:pic>
        <p:nvPicPr>
          <p:cNvPr id="6" name="Picture 5">
            <a:extLst>
              <a:ext uri="{FF2B5EF4-FFF2-40B4-BE49-F238E27FC236}">
                <a16:creationId xmlns:a16="http://schemas.microsoft.com/office/drawing/2014/main" xmlns="" id="{4B94BFA0-7DEF-4A60-9F1E-CC97222D4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897" y="3163395"/>
            <a:ext cx="3868303" cy="3349747"/>
          </a:xfrm>
          <a:prstGeom prst="rect">
            <a:avLst/>
          </a:prstGeom>
        </p:spPr>
      </p:pic>
      <p:sp>
        <p:nvSpPr>
          <p:cNvPr id="3" name="Rectangle 2">
            <a:extLst>
              <a:ext uri="{FF2B5EF4-FFF2-40B4-BE49-F238E27FC236}">
                <a16:creationId xmlns:a16="http://schemas.microsoft.com/office/drawing/2014/main" xmlns="" id="{B151B891-A943-4860-815E-9E7CCBB5E11B}"/>
              </a:ext>
            </a:extLst>
          </p:cNvPr>
          <p:cNvSpPr/>
          <p:nvPr/>
        </p:nvSpPr>
        <p:spPr>
          <a:xfrm>
            <a:off x="4536749" y="4668188"/>
            <a:ext cx="1483098" cy="1015663"/>
          </a:xfrm>
          <a:prstGeom prst="rect">
            <a:avLst/>
          </a:prstGeom>
        </p:spPr>
        <p:txBody>
          <a:bodyPr wrap="none">
            <a:spAutoFit/>
          </a:bodyPr>
          <a:lstStyle/>
          <a:p>
            <a:r>
              <a:rPr lang="en-US" sz="2000" b="1" i="1" dirty="0" smtClean="0">
                <a:solidFill>
                  <a:srgbClr val="92D050"/>
                </a:solidFill>
              </a:rPr>
              <a:t>Bonjour</a:t>
            </a:r>
            <a:r>
              <a:rPr lang="en-US" sz="2000" b="1" i="1" dirty="0">
                <a:solidFill>
                  <a:srgbClr val="92D050"/>
                </a:solidFill>
              </a:rPr>
              <a:t>,</a:t>
            </a:r>
          </a:p>
          <a:p>
            <a:r>
              <a:rPr lang="en-US" sz="2000" b="1" i="1" dirty="0">
                <a:solidFill>
                  <a:srgbClr val="92D050"/>
                </a:solidFill>
              </a:rPr>
              <a:t>je </a:t>
            </a:r>
            <a:r>
              <a:rPr lang="en-US" sz="2000" b="1" i="1" dirty="0" err="1" smtClean="0">
                <a:solidFill>
                  <a:srgbClr val="92D050"/>
                </a:solidFill>
              </a:rPr>
              <a:t>m'appelle</a:t>
            </a:r>
            <a:endParaRPr lang="en-US" sz="2000" b="1" i="1" dirty="0">
              <a:solidFill>
                <a:srgbClr val="92D050"/>
              </a:solidFill>
            </a:endParaRPr>
          </a:p>
          <a:p>
            <a:r>
              <a:rPr lang="en-US" sz="2000" b="1" i="1" dirty="0">
                <a:solidFill>
                  <a:srgbClr val="92D050"/>
                </a:solidFill>
              </a:rPr>
              <a:t>Jean-Claude</a:t>
            </a:r>
          </a:p>
        </p:txBody>
      </p:sp>
    </p:spTree>
    <p:extLst>
      <p:ext uri="{BB962C8B-B14F-4D97-AF65-F5344CB8AC3E}">
        <p14:creationId xmlns:p14="http://schemas.microsoft.com/office/powerpoint/2010/main" val="464135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4" name="Picture 3">
            <a:extLst>
              <a:ext uri="{FF2B5EF4-FFF2-40B4-BE49-F238E27FC236}">
                <a16:creationId xmlns:a16="http://schemas.microsoft.com/office/drawing/2014/main" xmlns="" id="{C60B2A4B-B1EF-460C-AC4C-6678068A5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9608"/>
            <a:ext cx="14091582" cy="4876093"/>
          </a:xfrm>
          <a:prstGeom prst="rect">
            <a:avLst/>
          </a:prstGeom>
        </p:spPr>
      </p:pic>
    </p:spTree>
    <p:extLst>
      <p:ext uri="{BB962C8B-B14F-4D97-AF65-F5344CB8AC3E}">
        <p14:creationId xmlns:p14="http://schemas.microsoft.com/office/powerpoint/2010/main" val="1453379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pic>
        <p:nvPicPr>
          <p:cNvPr id="5" name="Picture 4">
            <a:extLst>
              <a:ext uri="{FF2B5EF4-FFF2-40B4-BE49-F238E27FC236}">
                <a16:creationId xmlns:a16="http://schemas.microsoft.com/office/drawing/2014/main" xmlns="" id="{2D741159-D639-4849-AFE9-6D55F2B9E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224" y="1335047"/>
            <a:ext cx="13353224" cy="4886291"/>
          </a:xfrm>
          <a:prstGeom prst="rect">
            <a:avLst/>
          </a:prstGeom>
        </p:spPr>
      </p:pic>
    </p:spTree>
    <p:extLst>
      <p:ext uri="{BB962C8B-B14F-4D97-AF65-F5344CB8AC3E}">
        <p14:creationId xmlns:p14="http://schemas.microsoft.com/office/powerpoint/2010/main" val="2143131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2" name="Text Placeholder 1"/>
          <p:cNvSpPr>
            <a:spLocks noGrp="1"/>
          </p:cNvSpPr>
          <p:nvPr>
            <p:ph idx="1"/>
          </p:nvPr>
        </p:nvSpPr>
        <p:spPr>
          <a:xfrm>
            <a:off x="838200" y="1825625"/>
            <a:ext cx="7622406" cy="4351338"/>
          </a:xfrm>
        </p:spPr>
        <p:txBody>
          <a:bodyPr>
            <a:normAutofit/>
          </a:bodyPr>
          <a:lstStyle/>
          <a:p>
            <a:pPr marL="0" indent="0">
              <a:buNone/>
            </a:pPr>
            <a:r>
              <a:rPr lang="en-US" b="1" dirty="0"/>
              <a:t>Minnesota Geospatial Image Service Sustainability Plan</a:t>
            </a:r>
          </a:p>
          <a:p>
            <a:pPr marL="0" indent="0">
              <a:buNone/>
            </a:pPr>
            <a:r>
              <a:rPr lang="en-US" dirty="0"/>
              <a:t>Matt McGuire</a:t>
            </a:r>
          </a:p>
          <a:p>
            <a:pPr marL="0" indent="0">
              <a:buNone/>
            </a:pPr>
            <a:endParaRPr lang="en-US" b="1" dirty="0"/>
          </a:p>
        </p:txBody>
      </p:sp>
    </p:spTree>
    <p:extLst>
      <p:ext uri="{BB962C8B-B14F-4D97-AF65-F5344CB8AC3E}">
        <p14:creationId xmlns:p14="http://schemas.microsoft.com/office/powerpoint/2010/main" val="4418753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506078" y="1856387"/>
            <a:ext cx="5960984" cy="352399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4500" b="1" i="1" dirty="0">
                <a:solidFill>
                  <a:schemeClr val="tx2"/>
                </a:solidFill>
              </a:rPr>
              <a:t>Questions?</a:t>
            </a:r>
          </a:p>
          <a:p>
            <a:pPr marL="0" indent="0">
              <a:spcBef>
                <a:spcPts val="0"/>
              </a:spcBef>
              <a:spcAft>
                <a:spcPts val="0"/>
              </a:spcAft>
              <a:buNone/>
            </a:pPr>
            <a:r>
              <a:rPr lang="en-US" sz="4500" b="1" i="1" dirty="0">
                <a:solidFill>
                  <a:schemeClr val="tx2"/>
                </a:solidFill>
              </a:rPr>
              <a:t>Comments?</a:t>
            </a:r>
          </a:p>
          <a:p>
            <a:pPr marL="0" indent="0">
              <a:spcBef>
                <a:spcPts val="0"/>
              </a:spcBef>
              <a:spcAft>
                <a:spcPts val="0"/>
              </a:spcAft>
              <a:buNone/>
            </a:pPr>
            <a:endParaRPr lang="en-US" sz="3200" b="1" i="1" dirty="0">
              <a:solidFill>
                <a:schemeClr val="tx2"/>
              </a:solidFill>
            </a:endParaRPr>
          </a:p>
          <a:p>
            <a:pPr marL="0" indent="0">
              <a:spcBef>
                <a:spcPts val="0"/>
              </a:spcBef>
              <a:spcAft>
                <a:spcPts val="0"/>
              </a:spcAft>
              <a:buNone/>
            </a:pPr>
            <a:r>
              <a:rPr lang="en-US" sz="3200" b="1" i="1" dirty="0">
                <a:solidFill>
                  <a:schemeClr val="tx2"/>
                </a:solidFill>
              </a:rPr>
              <a:t>Thanks!</a:t>
            </a:r>
          </a:p>
          <a:p>
            <a:pPr marL="0" indent="0">
              <a:spcBef>
                <a:spcPts val="0"/>
              </a:spcBef>
              <a:spcAft>
                <a:spcPts val="0"/>
              </a:spcAft>
              <a:buNone/>
            </a:pPr>
            <a:r>
              <a:rPr lang="en-US" sz="3200" i="1" dirty="0">
                <a:solidFill>
                  <a:srgbClr val="0000FF"/>
                </a:solidFill>
              </a:rPr>
              <a:t>geoffrey.maas@metc.state.mn.us</a:t>
            </a:r>
          </a:p>
          <a:p>
            <a:pPr marL="0" indent="0">
              <a:spcBef>
                <a:spcPts val="0"/>
              </a:spcBef>
              <a:spcAft>
                <a:spcPts val="0"/>
              </a:spcAft>
              <a:buNone/>
            </a:pPr>
            <a:r>
              <a:rPr lang="en-US" sz="3200" i="1" dirty="0">
                <a:solidFill>
                  <a:srgbClr val="0000FF"/>
                </a:solidFill>
              </a:rPr>
              <a:t>amathews@mncenter.org</a:t>
            </a:r>
          </a:p>
        </p:txBody>
      </p:sp>
      <p:pic>
        <p:nvPicPr>
          <p:cNvPr id="7" name="Picture 6">
            <a:extLst>
              <a:ext uri="{FF2B5EF4-FFF2-40B4-BE49-F238E27FC236}">
                <a16:creationId xmlns:a16="http://schemas.microsoft.com/office/drawing/2014/main" xmlns="" id="{C6A9D6CD-ED35-41A1-BAB7-B170BE23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672" y="1335364"/>
            <a:ext cx="5475328" cy="4741346"/>
          </a:xfrm>
          <a:prstGeom prst="rect">
            <a:avLst/>
          </a:prstGeom>
        </p:spPr>
      </p:pic>
      <p:sp>
        <p:nvSpPr>
          <p:cNvPr id="3" name="Rectangle 2">
            <a:extLst>
              <a:ext uri="{FF2B5EF4-FFF2-40B4-BE49-F238E27FC236}">
                <a16:creationId xmlns:a16="http://schemas.microsoft.com/office/drawing/2014/main" xmlns="" id="{8C0A2F15-9413-4EF8-8BBA-F09FBC511193}"/>
              </a:ext>
            </a:extLst>
          </p:cNvPr>
          <p:cNvSpPr/>
          <p:nvPr/>
        </p:nvSpPr>
        <p:spPr>
          <a:xfrm>
            <a:off x="-1898248" y="6076710"/>
            <a:ext cx="14090248" cy="781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07660D5D-7309-4398-8FCC-9FEE579D655C}"/>
              </a:ext>
            </a:extLst>
          </p:cNvPr>
          <p:cNvSpPr txBox="1">
            <a:spLocks/>
          </p:cNvSpPr>
          <p:nvPr/>
        </p:nvSpPr>
        <p:spPr>
          <a:xfrm>
            <a:off x="6936591" y="4661513"/>
            <a:ext cx="3538497" cy="4817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2000" b="1" i="1" dirty="0">
                <a:solidFill>
                  <a:srgbClr val="92D050"/>
                </a:solidFill>
              </a:rPr>
              <a:t>Jean-Claude </a:t>
            </a:r>
            <a:r>
              <a:rPr lang="en-US" sz="2000" b="1" i="1" dirty="0" err="1">
                <a:solidFill>
                  <a:srgbClr val="92D050"/>
                </a:solidFill>
              </a:rPr>
              <a:t>dit</a:t>
            </a:r>
            <a:r>
              <a:rPr lang="en-US" sz="2000" b="1" i="1" dirty="0">
                <a:solidFill>
                  <a:srgbClr val="92D050"/>
                </a:solidFill>
              </a:rPr>
              <a:t> “sacré bleu”!</a:t>
            </a:r>
          </a:p>
        </p:txBody>
      </p:sp>
    </p:spTree>
    <p:extLst>
      <p:ext uri="{BB962C8B-B14F-4D97-AF65-F5344CB8AC3E}">
        <p14:creationId xmlns:p14="http://schemas.microsoft.com/office/powerpoint/2010/main" val="13656507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5</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Filling vacant GAC seats - </a:t>
            </a:r>
            <a:r>
              <a:rPr lang="en-US" dirty="0"/>
              <a:t>Dan Ross</a:t>
            </a:r>
          </a:p>
          <a:p>
            <a:r>
              <a:rPr lang="en-US" dirty="0" smtClean="0"/>
              <a:t>2 positions open</a:t>
            </a:r>
          </a:p>
          <a:p>
            <a:pPr lvl="1">
              <a:spcBef>
                <a:spcPts val="0"/>
              </a:spcBef>
              <a:spcAft>
                <a:spcPts val="0"/>
              </a:spcAft>
            </a:pPr>
            <a:r>
              <a:rPr lang="en-US" dirty="0" smtClean="0"/>
              <a:t>Regional Government, Greater MN</a:t>
            </a:r>
          </a:p>
          <a:p>
            <a:pPr lvl="1">
              <a:spcBef>
                <a:spcPts val="0"/>
              </a:spcBef>
              <a:spcAft>
                <a:spcPts val="0"/>
              </a:spcAft>
            </a:pPr>
            <a:r>
              <a:rPr lang="en-US" dirty="0" smtClean="0"/>
              <a:t>Federal Government</a:t>
            </a:r>
            <a:endParaRPr lang="en-US" dirty="0"/>
          </a:p>
          <a:p>
            <a:pPr lvl="1">
              <a:spcBef>
                <a:spcPts val="0"/>
              </a:spcBef>
              <a:spcAft>
                <a:spcPts val="0"/>
              </a:spcAft>
            </a:pPr>
            <a:endParaRPr lang="en-US" dirty="0" smtClean="0"/>
          </a:p>
          <a:p>
            <a:pPr>
              <a:spcBef>
                <a:spcPts val="600"/>
              </a:spcBef>
              <a:spcAft>
                <a:spcPts val="600"/>
              </a:spcAft>
            </a:pPr>
            <a:r>
              <a:rPr lang="en-US" dirty="0" smtClean="0"/>
              <a:t>GAC members assist with identifying potential members</a:t>
            </a:r>
          </a:p>
          <a:p>
            <a:pPr>
              <a:spcBef>
                <a:spcPts val="600"/>
              </a:spcBef>
              <a:spcAft>
                <a:spcPts val="600"/>
              </a:spcAft>
            </a:pPr>
            <a:r>
              <a:rPr lang="en-US" dirty="0" smtClean="0"/>
              <a:t>Encourage signing up via the SOS process</a:t>
            </a:r>
          </a:p>
          <a:p>
            <a:pPr>
              <a:spcBef>
                <a:spcPts val="0"/>
              </a:spcBef>
              <a:spcAft>
                <a:spcPts val="0"/>
              </a:spcAft>
            </a:pPr>
            <a:endParaRPr lang="en-US" dirty="0"/>
          </a:p>
          <a:p>
            <a:pPr>
              <a:spcBef>
                <a:spcPts val="0"/>
              </a:spcBef>
              <a:spcAft>
                <a:spcPts val="0"/>
              </a:spcAft>
            </a:pPr>
            <a:endParaRPr lang="en-US" dirty="0" smtClean="0"/>
          </a:p>
        </p:txBody>
      </p:sp>
    </p:spTree>
    <p:extLst>
      <p:ext uri="{BB962C8B-B14F-4D97-AF65-F5344CB8AC3E}">
        <p14:creationId xmlns:p14="http://schemas.microsoft.com/office/powerpoint/2010/main" val="23622046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p:txBody>
          <a:bodyPr>
            <a:normAutofit/>
          </a:bodyPr>
          <a:lstStyle/>
          <a:p>
            <a:pPr marL="0" indent="0">
              <a:buNone/>
            </a:pPr>
            <a:r>
              <a:rPr lang="en-US" b="1" dirty="0" smtClean="0"/>
              <a:t>Surveyor seat on GAC</a:t>
            </a:r>
            <a:endParaRPr lang="en-US" dirty="0"/>
          </a:p>
          <a:p>
            <a:pPr marL="0" indent="0">
              <a:buNone/>
            </a:pPr>
            <a:r>
              <a:rPr lang="en-US" dirty="0" smtClean="0"/>
              <a:t>Ryan Stovern, </a:t>
            </a:r>
            <a:r>
              <a:rPr lang="en-US" dirty="0"/>
              <a:t>Mark Kotz</a:t>
            </a:r>
          </a:p>
        </p:txBody>
      </p:sp>
    </p:spTree>
    <p:extLst>
      <p:ext uri="{BB962C8B-B14F-4D97-AF65-F5344CB8AC3E}">
        <p14:creationId xmlns:p14="http://schemas.microsoft.com/office/powerpoint/2010/main" val="2016262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6</a:t>
            </a:r>
          </a:p>
        </p:txBody>
      </p:sp>
      <p:sp>
        <p:nvSpPr>
          <p:cNvPr id="3" name="Content Placeholder 2"/>
          <p:cNvSpPr>
            <a:spLocks noGrp="1"/>
          </p:cNvSpPr>
          <p:nvPr>
            <p:ph idx="1"/>
          </p:nvPr>
        </p:nvSpPr>
        <p:spPr>
          <a:xfrm>
            <a:off x="838200" y="1825624"/>
            <a:ext cx="10515600" cy="4879975"/>
          </a:xfrm>
        </p:spPr>
        <p:txBody>
          <a:bodyPr>
            <a:normAutofit fontScale="62500" lnSpcReduction="20000"/>
          </a:bodyPr>
          <a:lstStyle/>
          <a:p>
            <a:r>
              <a:rPr lang="en-US" b="1" dirty="0"/>
              <a:t>2014 Minnesota Statutes 16E.30, </a:t>
            </a:r>
            <a:r>
              <a:rPr lang="en-US" b="1" dirty="0" err="1"/>
              <a:t>subd</a:t>
            </a:r>
            <a:r>
              <a:rPr lang="en-US" b="1" dirty="0"/>
              <a:t>. 8</a:t>
            </a:r>
            <a:r>
              <a:rPr lang="en-US" dirty="0"/>
              <a:t>.  </a:t>
            </a:r>
            <a:r>
              <a:rPr lang="en-US" b="1" dirty="0"/>
              <a:t>Geospatial Advisory Council created.</a:t>
            </a:r>
            <a:endParaRPr lang="en-US" dirty="0"/>
          </a:p>
          <a:p>
            <a:r>
              <a:rPr lang="en-US" dirty="0"/>
              <a:t>(a) The chief information officer must utilize a governance structure that includes an advisory council to provide recommendations for improving the operations and management of geospatial technology within state government and also on issues of importance to users of geospatial technology throughout the state.</a:t>
            </a:r>
          </a:p>
          <a:p>
            <a:r>
              <a:rPr lang="en-US" dirty="0"/>
              <a:t>(b) The Geospatial Advisory Council must advise the Minnesota Geospatial Information Office regarding the improvement of services statewide through the coordinated, affordable, reliable, and effective use of geospatial technology. The chief information officer must appoint the members of the council.   </a:t>
            </a:r>
            <a:r>
              <a:rPr lang="en-US" sz="3800" b="1" dirty="0"/>
              <a:t>The members must represent a cross-section of organizations including counties, cities, universities, business, nonprofit organizations, federal agencies, tribal governments, and state agencies.   </a:t>
            </a:r>
            <a:r>
              <a:rPr lang="en-US" dirty="0"/>
              <a:t> In addition, the chief geospatial information officer must be a nonvoting member.</a:t>
            </a:r>
          </a:p>
          <a:p>
            <a:r>
              <a:rPr lang="en-US" dirty="0"/>
              <a:t>(c) Members of the Geospatial Advisory Council must be recommended by a process that ensures that each member is designated to represent a clearly identified agency or interested party category. Members of the Geospatial Advisory Council must be selected in compliance with the state's open appointment process. Members shall serve a term of two years.</a:t>
            </a:r>
          </a:p>
          <a:p>
            <a:r>
              <a:rPr lang="en-US" dirty="0"/>
              <a:t>(d) The Minnesota Geospatial Information Office must provide administrative support for the Geospatial Advisory Council.</a:t>
            </a:r>
          </a:p>
        </p:txBody>
      </p:sp>
    </p:spTree>
    <p:extLst>
      <p:ext uri="{BB962C8B-B14F-4D97-AF65-F5344CB8AC3E}">
        <p14:creationId xmlns:p14="http://schemas.microsoft.com/office/powerpoint/2010/main" val="1647093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a:normAutofit/>
          </a:bodyPr>
          <a:lstStyle/>
          <a:p>
            <a:pPr marL="0" indent="0">
              <a:buNone/>
            </a:pPr>
            <a:r>
              <a:rPr lang="en-US" b="1" dirty="0" smtClean="0"/>
              <a:t>GAC presentations at GIS/LIS and NSGIC</a:t>
            </a:r>
          </a:p>
          <a:p>
            <a:pPr marL="0" indent="0">
              <a:buNone/>
            </a:pPr>
            <a:r>
              <a:rPr lang="en-US" b="1" dirty="0" smtClean="0"/>
              <a:t>conferences - feedback</a:t>
            </a:r>
            <a:endParaRPr lang="en-US" b="1" dirty="0"/>
          </a:p>
        </p:txBody>
      </p:sp>
      <p:pic>
        <p:nvPicPr>
          <p:cNvPr id="3" name="Picture 2"/>
          <p:cNvPicPr>
            <a:picLocks noChangeAspect="1"/>
          </p:cNvPicPr>
          <p:nvPr/>
        </p:nvPicPr>
        <p:blipFill>
          <a:blip r:embed="rId3"/>
          <a:stretch>
            <a:fillRect/>
          </a:stretch>
        </p:blipFill>
        <p:spPr>
          <a:xfrm>
            <a:off x="6465409" y="1320849"/>
            <a:ext cx="5726592" cy="5497045"/>
          </a:xfrm>
          <a:prstGeom prst="rect">
            <a:avLst/>
          </a:prstGeom>
        </p:spPr>
      </p:pic>
    </p:spTree>
    <p:extLst>
      <p:ext uri="{BB962C8B-B14F-4D97-AF65-F5344CB8AC3E}">
        <p14:creationId xmlns:p14="http://schemas.microsoft.com/office/powerpoint/2010/main" val="21803759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Geospatial Priorities Survey results and </a:t>
            </a:r>
          </a:p>
          <a:p>
            <a:pPr marL="0" indent="0">
              <a:buNone/>
            </a:pPr>
            <a:r>
              <a:rPr lang="en-US" b="1" dirty="0"/>
              <a:t>2019 GAC priorities</a:t>
            </a:r>
          </a:p>
          <a:p>
            <a:pPr marL="0" indent="0">
              <a:buNone/>
            </a:pPr>
            <a:r>
              <a:rPr lang="en-US" dirty="0"/>
              <a:t>Mark Kotz</a:t>
            </a:r>
          </a:p>
        </p:txBody>
      </p:sp>
    </p:spTree>
    <p:extLst>
      <p:ext uri="{BB962C8B-B14F-4D97-AF65-F5344CB8AC3E}">
        <p14:creationId xmlns:p14="http://schemas.microsoft.com/office/powerpoint/2010/main" val="1538785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Priorities?</a:t>
            </a:r>
          </a:p>
        </p:txBody>
      </p:sp>
      <p:sp>
        <p:nvSpPr>
          <p:cNvPr id="3" name="Content Placeholder 2"/>
          <p:cNvSpPr>
            <a:spLocks noGrp="1"/>
          </p:cNvSpPr>
          <p:nvPr>
            <p:ph idx="1"/>
          </p:nvPr>
        </p:nvSpPr>
        <p:spPr/>
        <p:txBody>
          <a:bodyPr/>
          <a:lstStyle/>
          <a:p>
            <a:pPr marL="514350" indent="-514350">
              <a:buFont typeface="+mj-lt"/>
              <a:buAutoNum type="arabicPeriod"/>
            </a:pPr>
            <a:r>
              <a:rPr lang="en-US" dirty="0"/>
              <a:t>To create a voice for the MN geospatial community</a:t>
            </a:r>
          </a:p>
          <a:p>
            <a:pPr marL="514350" indent="-514350">
              <a:buFont typeface="+mj-lt"/>
              <a:buAutoNum type="arabicPeriod"/>
            </a:pPr>
            <a:r>
              <a:rPr lang="en-US" dirty="0"/>
              <a:t>To direct work plans of the GAC and its committees</a:t>
            </a:r>
          </a:p>
          <a:p>
            <a:pPr marL="514350" indent="-514350">
              <a:buFont typeface="+mj-lt"/>
              <a:buAutoNum type="arabicPeriod"/>
            </a:pPr>
            <a:r>
              <a:rPr lang="en-US" dirty="0"/>
              <a:t>To recommend to </a:t>
            </a:r>
            <a:r>
              <a:rPr lang="en-US" dirty="0" err="1"/>
              <a:t>MnGeo</a:t>
            </a:r>
            <a:endParaRPr lang="en-US" dirty="0"/>
          </a:p>
          <a:p>
            <a:pPr marL="514350" indent="-514350">
              <a:buFont typeface="+mj-lt"/>
              <a:buAutoNum type="arabicPeriod"/>
            </a:pPr>
            <a:r>
              <a:rPr lang="en-US" dirty="0"/>
              <a:t>To allow other organizations to compare priorities and align efforts</a:t>
            </a:r>
          </a:p>
          <a:p>
            <a:pPr marL="514350" indent="-514350">
              <a:buFont typeface="+mj-lt"/>
              <a:buAutoNum type="arabicPeriod"/>
            </a:pPr>
            <a:r>
              <a:rPr lang="en-US" dirty="0"/>
              <a:t>To inform outreach and policy related efforts</a:t>
            </a:r>
          </a:p>
          <a:p>
            <a:pPr marL="514350" indent="-514350">
              <a:buFont typeface="+mj-lt"/>
              <a:buAutoNum type="arabicPeriod"/>
            </a:pPr>
            <a:r>
              <a:rPr lang="en-US" dirty="0"/>
              <a:t>Having clear direction helps motivate people to participate</a:t>
            </a:r>
          </a:p>
          <a:p>
            <a:endParaRPr lang="en-US" dirty="0"/>
          </a:p>
        </p:txBody>
      </p:sp>
    </p:spTree>
    <p:extLst>
      <p:ext uri="{BB962C8B-B14F-4D97-AF65-F5344CB8AC3E}">
        <p14:creationId xmlns:p14="http://schemas.microsoft.com/office/powerpoint/2010/main" val="2201734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GAC Priorities Process</a:t>
            </a:r>
          </a:p>
        </p:txBody>
      </p:sp>
      <p:sp>
        <p:nvSpPr>
          <p:cNvPr id="3" name="Content Placeholder 2"/>
          <p:cNvSpPr>
            <a:spLocks noGrp="1"/>
          </p:cNvSpPr>
          <p:nvPr>
            <p:ph idx="1"/>
          </p:nvPr>
        </p:nvSpPr>
        <p:spPr>
          <a:xfrm>
            <a:off x="838200" y="1825625"/>
            <a:ext cx="10515600" cy="4351338"/>
          </a:xfrm>
        </p:spPr>
        <p:txBody>
          <a:bodyPr>
            <a:normAutofit lnSpcReduction="10000"/>
          </a:bodyPr>
          <a:lstStyle/>
          <a:p>
            <a:pPr marL="457200" indent="-457200"/>
            <a:r>
              <a:rPr lang="en-US" dirty="0"/>
              <a:t>Create a list of proposed projects and initiatives</a:t>
            </a:r>
          </a:p>
          <a:p>
            <a:pPr marL="1200150" lvl="1" indent="-457200"/>
            <a:r>
              <a:rPr lang="en-US" dirty="0"/>
              <a:t>From GAC members and committee chairs</a:t>
            </a:r>
          </a:p>
          <a:p>
            <a:pPr marL="1200150" lvl="1" indent="-457200"/>
            <a:r>
              <a:rPr lang="en-US" dirty="0"/>
              <a:t>Announced at GIS/LIS conference</a:t>
            </a:r>
          </a:p>
          <a:p>
            <a:pPr marL="457200" indent="-457200"/>
            <a:r>
              <a:rPr lang="en-US" dirty="0"/>
              <a:t>Assess the </a:t>
            </a:r>
            <a:r>
              <a:rPr lang="en-US" b="1" dirty="0">
                <a:solidFill>
                  <a:schemeClr val="accent2">
                    <a:lumMod val="75000"/>
                  </a:schemeClr>
                </a:solidFill>
              </a:rPr>
              <a:t>value</a:t>
            </a:r>
            <a:r>
              <a:rPr lang="en-US" dirty="0"/>
              <a:t> of each – degree of business need</a:t>
            </a:r>
          </a:p>
          <a:p>
            <a:pPr marL="1200150" lvl="1" indent="-457200"/>
            <a:r>
              <a:rPr lang="en-US" dirty="0"/>
              <a:t>MN Geospatial Priorities Survey</a:t>
            </a:r>
          </a:p>
          <a:p>
            <a:pPr marL="457200" indent="-457200"/>
            <a:r>
              <a:rPr lang="en-US" dirty="0"/>
              <a:t>Assess </a:t>
            </a:r>
            <a:r>
              <a:rPr lang="en-US" b="1" dirty="0">
                <a:solidFill>
                  <a:schemeClr val="accent2">
                    <a:lumMod val="75000"/>
                  </a:schemeClr>
                </a:solidFill>
              </a:rPr>
              <a:t>likelihood of success </a:t>
            </a:r>
            <a:r>
              <a:rPr lang="en-US" dirty="0"/>
              <a:t>of each - owner, team, champion, funding</a:t>
            </a:r>
          </a:p>
          <a:p>
            <a:pPr marL="457200" indent="-457200"/>
            <a:r>
              <a:rPr lang="en-US" dirty="0"/>
              <a:t>Preliminary priority calculation</a:t>
            </a:r>
          </a:p>
          <a:p>
            <a:pPr marL="457200" indent="-457200"/>
            <a:r>
              <a:rPr lang="en-US" dirty="0"/>
              <a:t>GAC discusses and adjusts</a:t>
            </a:r>
          </a:p>
        </p:txBody>
      </p:sp>
    </p:spTree>
    <p:extLst>
      <p:ext uri="{BB962C8B-B14F-4D97-AF65-F5344CB8AC3E}">
        <p14:creationId xmlns:p14="http://schemas.microsoft.com/office/powerpoint/2010/main" val="2270145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sp>
        <p:nvSpPr>
          <p:cNvPr id="3" name="Content Placeholder 2"/>
          <p:cNvSpPr>
            <a:spLocks noGrp="1"/>
          </p:cNvSpPr>
          <p:nvPr>
            <p:ph idx="1"/>
          </p:nvPr>
        </p:nvSpPr>
        <p:spPr>
          <a:xfrm>
            <a:off x="838200" y="1825625"/>
            <a:ext cx="4055347" cy="4351338"/>
          </a:xfrm>
        </p:spPr>
        <p:txBody>
          <a:bodyPr>
            <a:normAutofit/>
          </a:bodyPr>
          <a:lstStyle/>
          <a:p>
            <a:pPr marL="457200" indent="-457200"/>
            <a:r>
              <a:rPr lang="en-US" dirty="0"/>
              <a:t>407 survey responses</a:t>
            </a:r>
          </a:p>
          <a:p>
            <a:pPr marL="457200" indent="-457200"/>
            <a:r>
              <a:rPr lang="en-US" dirty="0"/>
              <a:t>58% from two sectors</a:t>
            </a:r>
          </a:p>
        </p:txBody>
      </p:sp>
      <p:graphicFrame>
        <p:nvGraphicFramePr>
          <p:cNvPr id="4" name="Chart 3">
            <a:extLst>
              <a:ext uri="{FF2B5EF4-FFF2-40B4-BE49-F238E27FC236}">
                <a16:creationId xmlns="" xmlns:a16="http://schemas.microsoft.com/office/drawing/2014/main" id="{A18C5609-DE5A-4E3B-A8E7-DA4F5706B310}"/>
              </a:ext>
            </a:extLst>
          </p:cNvPr>
          <p:cNvGraphicFramePr/>
          <p:nvPr>
            <p:extLst/>
          </p:nvPr>
        </p:nvGraphicFramePr>
        <p:xfrm>
          <a:off x="4694108" y="1507253"/>
          <a:ext cx="6951932" cy="4913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07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BFC1D-9E45-4567-9977-91374A37D2AA}"/>
              </a:ext>
            </a:extLst>
          </p:cNvPr>
          <p:cNvSpPr>
            <a:spLocks noGrp="1"/>
          </p:cNvSpPr>
          <p:nvPr>
            <p:ph type="title"/>
          </p:nvPr>
        </p:nvSpPr>
        <p:spPr/>
        <p:txBody>
          <a:bodyPr/>
          <a:lstStyle/>
          <a:p>
            <a:r>
              <a:rPr lang="en-US" dirty="0"/>
              <a:t>MnGeo Image Server Storage Issue Summary</a:t>
            </a:r>
          </a:p>
        </p:txBody>
      </p:sp>
      <p:sp>
        <p:nvSpPr>
          <p:cNvPr id="3" name="Content Placeholder 2">
            <a:extLst>
              <a:ext uri="{FF2B5EF4-FFF2-40B4-BE49-F238E27FC236}">
                <a16:creationId xmlns="" xmlns:a16="http://schemas.microsoft.com/office/drawing/2014/main" id="{AB1E1FC5-52EA-44D7-99AF-E6FD1555A944}"/>
              </a:ext>
            </a:extLst>
          </p:cNvPr>
          <p:cNvSpPr>
            <a:spLocks noGrp="1"/>
          </p:cNvSpPr>
          <p:nvPr>
            <p:ph sz="half" idx="1"/>
          </p:nvPr>
        </p:nvSpPr>
        <p:spPr/>
        <p:txBody>
          <a:bodyPr/>
          <a:lstStyle/>
          <a:p>
            <a:r>
              <a:rPr lang="en-US" baseline="0" dirty="0"/>
              <a:t>Started with 6 layers</a:t>
            </a:r>
          </a:p>
          <a:p>
            <a:r>
              <a:rPr lang="en-US" baseline="0" dirty="0"/>
              <a:t>Now 77 </a:t>
            </a:r>
            <a:r>
              <a:rPr lang="en-US" baseline="0" dirty="0" smtClean="0"/>
              <a:t>layers</a:t>
            </a:r>
            <a:endParaRPr lang="en-US" baseline="0" dirty="0"/>
          </a:p>
          <a:p>
            <a:r>
              <a:rPr lang="en-US" baseline="0" dirty="0"/>
              <a:t>Adding </a:t>
            </a:r>
            <a:r>
              <a:rPr lang="en-US" baseline="0" dirty="0" smtClean="0"/>
              <a:t>layers every </a:t>
            </a:r>
            <a:r>
              <a:rPr lang="en-US" baseline="0" dirty="0"/>
              <a:t>year</a:t>
            </a:r>
          </a:p>
          <a:p>
            <a:r>
              <a:rPr lang="en-US" baseline="0" dirty="0"/>
              <a:t>No present danger, but not sustainable</a:t>
            </a:r>
          </a:p>
          <a:p>
            <a:r>
              <a:rPr lang="en-US" baseline="0" dirty="0"/>
              <a:t>Which layers to remove?</a:t>
            </a:r>
            <a:endParaRPr lang="en-US" dirty="0"/>
          </a:p>
        </p:txBody>
      </p:sp>
      <p:pic>
        <p:nvPicPr>
          <p:cNvPr id="6" name="Content Placeholder 5">
            <a:extLst>
              <a:ext uri="{FF2B5EF4-FFF2-40B4-BE49-F238E27FC236}">
                <a16:creationId xmlns="" xmlns:a16="http://schemas.microsoft.com/office/drawing/2014/main" id="{858C9502-D791-4FCE-BB71-29D1E4CA43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9000" y="1599406"/>
            <a:ext cx="3048000" cy="4572000"/>
          </a:xfrm>
        </p:spPr>
      </p:pic>
    </p:spTree>
    <p:extLst>
      <p:ext uri="{BB962C8B-B14F-4D97-AF65-F5344CB8AC3E}">
        <p14:creationId xmlns:p14="http://schemas.microsoft.com/office/powerpoint/2010/main" val="3402087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sp>
        <p:nvSpPr>
          <p:cNvPr id="3" name="Content Placeholder 2"/>
          <p:cNvSpPr>
            <a:spLocks noGrp="1"/>
          </p:cNvSpPr>
          <p:nvPr>
            <p:ph idx="1"/>
          </p:nvPr>
        </p:nvSpPr>
        <p:spPr>
          <a:xfrm>
            <a:off x="838200" y="1825625"/>
            <a:ext cx="10515600" cy="4351338"/>
          </a:xfrm>
        </p:spPr>
        <p:txBody>
          <a:bodyPr>
            <a:normAutofit lnSpcReduction="10000"/>
          </a:bodyPr>
          <a:lstStyle/>
          <a:p>
            <a:pPr marL="457200" indent="-457200"/>
            <a:r>
              <a:rPr lang="en-US" dirty="0"/>
              <a:t>Results scoring: </a:t>
            </a:r>
          </a:p>
          <a:p>
            <a:pPr marL="914400" lvl="1" indent="-457200">
              <a:spcAft>
                <a:spcPts val="600"/>
              </a:spcAft>
            </a:pPr>
            <a:r>
              <a:rPr lang="en-US" dirty="0"/>
              <a:t>Critical = 3</a:t>
            </a:r>
          </a:p>
          <a:p>
            <a:pPr marL="914400" lvl="1" indent="-457200">
              <a:spcAft>
                <a:spcPts val="600"/>
              </a:spcAft>
            </a:pPr>
            <a:r>
              <a:rPr lang="en-US" dirty="0"/>
              <a:t>Very Important = 2</a:t>
            </a:r>
          </a:p>
          <a:p>
            <a:pPr marL="914400" lvl="1" indent="-457200">
              <a:spcAft>
                <a:spcPts val="600"/>
              </a:spcAft>
            </a:pPr>
            <a:r>
              <a:rPr lang="en-US" dirty="0"/>
              <a:t>Nice to have = 1</a:t>
            </a:r>
          </a:p>
          <a:p>
            <a:pPr marL="914400" lvl="1" indent="-457200">
              <a:spcAft>
                <a:spcPts val="600"/>
              </a:spcAft>
            </a:pPr>
            <a:r>
              <a:rPr lang="en-US" dirty="0"/>
              <a:t>Not needed or not answered = 0</a:t>
            </a:r>
          </a:p>
          <a:p>
            <a:pPr marL="457200" indent="-457200"/>
            <a:r>
              <a:rPr lang="en-US" dirty="0"/>
              <a:t>Scores shown weighted and unweighted</a:t>
            </a:r>
          </a:p>
          <a:p>
            <a:pPr marL="457200" indent="-457200"/>
            <a:r>
              <a:rPr lang="en-US" dirty="0"/>
              <a:t>Weighting by GAC seats representing sectors (e.g. nonprofit weight of 1 (1 seat), state government weight of 2 (2 seats)).</a:t>
            </a:r>
          </a:p>
          <a:p>
            <a:pPr marL="457200" indent="-457200"/>
            <a:r>
              <a:rPr lang="en-US" dirty="0"/>
              <a:t>Results are very similar weighted and unweighted.</a:t>
            </a:r>
          </a:p>
        </p:txBody>
      </p:sp>
    </p:spTree>
    <p:extLst>
      <p:ext uri="{BB962C8B-B14F-4D97-AF65-F5344CB8AC3E}">
        <p14:creationId xmlns:p14="http://schemas.microsoft.com/office/powerpoint/2010/main" val="3345147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graphicFrame>
        <p:nvGraphicFramePr>
          <p:cNvPr id="4" name="Table 3">
            <a:extLst>
              <a:ext uri="{FF2B5EF4-FFF2-40B4-BE49-F238E27FC236}">
                <a16:creationId xmlns="" xmlns:a16="http://schemas.microsoft.com/office/drawing/2014/main" id="{CD4E45AA-B42F-4861-B5A2-C0B01D0337CF}"/>
              </a:ext>
            </a:extLst>
          </p:cNvPr>
          <p:cNvGraphicFramePr>
            <a:graphicFrameLocks noGrp="1"/>
          </p:cNvGraphicFramePr>
          <p:nvPr>
            <p:extLst/>
          </p:nvPr>
        </p:nvGraphicFramePr>
        <p:xfrm>
          <a:off x="283028" y="0"/>
          <a:ext cx="11625943" cy="6968162"/>
        </p:xfrm>
        <a:graphic>
          <a:graphicData uri="http://schemas.openxmlformats.org/drawingml/2006/table">
            <a:tbl>
              <a:tblPr firstRow="1" firstCol="1" bandRow="1"/>
              <a:tblGrid>
                <a:gridCol w="2583792">
                  <a:extLst>
                    <a:ext uri="{9D8B030D-6E8A-4147-A177-3AD203B41FA5}">
                      <a16:colId xmlns="" xmlns:a16="http://schemas.microsoft.com/office/drawing/2014/main" val="1337534116"/>
                    </a:ext>
                  </a:extLst>
                </a:gridCol>
                <a:gridCol w="7277499">
                  <a:extLst>
                    <a:ext uri="{9D8B030D-6E8A-4147-A177-3AD203B41FA5}">
                      <a16:colId xmlns="" xmlns:a16="http://schemas.microsoft.com/office/drawing/2014/main" val="3512548235"/>
                    </a:ext>
                  </a:extLst>
                </a:gridCol>
                <a:gridCol w="876829">
                  <a:extLst>
                    <a:ext uri="{9D8B030D-6E8A-4147-A177-3AD203B41FA5}">
                      <a16:colId xmlns="" xmlns:a16="http://schemas.microsoft.com/office/drawing/2014/main" val="4158472653"/>
                    </a:ext>
                  </a:extLst>
                </a:gridCol>
                <a:gridCol w="887823">
                  <a:extLst>
                    <a:ext uri="{9D8B030D-6E8A-4147-A177-3AD203B41FA5}">
                      <a16:colId xmlns="" xmlns:a16="http://schemas.microsoft.com/office/drawing/2014/main" val="2720215007"/>
                    </a:ext>
                  </a:extLst>
                </a:gridCol>
              </a:tblGrid>
              <a:tr h="572756">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Project/Initiative Short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Project/Initiative Long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Weighted by Sector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Weighted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2810561405"/>
                  </a:ext>
                </a:extLst>
              </a:tr>
              <a:tr h="363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Free and Open Data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 public geospatial data in MN to be free and open to everyone</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2.191</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2.108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 xmlns:a16="http://schemas.microsoft.com/office/drawing/2014/main" val="491306988"/>
                  </a:ext>
                </a:extLst>
              </a:tr>
              <a:tr h="737030">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Imagery Service Maintained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Assurance that the current MnGeo imagery service will be maintained and improved via a sustainable funding model, including policies on what layers are added and removed over time</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2.082</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2.135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 xmlns:a16="http://schemas.microsoft.com/office/drawing/2014/main" val="295032098"/>
                  </a:ext>
                </a:extLst>
              </a:tr>
              <a:tr h="363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Updated &amp; Aligned Boundary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Updated and aligned boundary data from authoritative sources</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1.943</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1.985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129286665"/>
                  </a:ext>
                </a:extLst>
              </a:tr>
              <a:tr h="550032">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LiDAR and Derived Products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New LiDAR data acquisition across Minnesota for use in developing new derived products guided by committee developed standards</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1.916</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1.958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3030122297"/>
                  </a:ext>
                </a:extLst>
              </a:tr>
              <a:tr h="737030">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Hydro-DEMs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Accurate hydro-DEMs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hDEM</a:t>
                      </a:r>
                      <a:r>
                        <a:rPr lang="en-US" sz="1600" dirty="0">
                          <a:effectLst/>
                          <a:latin typeface="Calibri" panose="020F0502020204030204" pitchFamily="34" charset="0"/>
                          <a:ea typeface="Calibri" panose="020F0502020204030204" pitchFamily="34" charset="0"/>
                          <a:cs typeface="Times New Roman" panose="02020603050405020304" pitchFamily="18" charset="0"/>
                        </a:rPr>
                        <a:t>) that serve modern flood modeling and hydro-terrain analysis tools, and the development of more accurate watercourses and watersheds</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1.907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1.926</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3096702899"/>
                  </a:ext>
                </a:extLst>
              </a:tr>
              <a:tr h="177389">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Parcel Data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Statewide publicly available parcel data</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1.847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1.813</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2990816142"/>
                  </a:ext>
                </a:extLst>
              </a:tr>
              <a:tr h="363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Archiving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policy and procedures for archiving and preserving historical geospatial data</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1.609</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1.543</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457842183"/>
                  </a:ext>
                </a:extLst>
              </a:tr>
              <a:tr h="363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Road Centerline Data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Statewide publicly available road centerline data (including a data standard)</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1.602</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1.708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182451827"/>
                  </a:ext>
                </a:extLst>
              </a:tr>
              <a:tr h="177389">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MN Basemap Service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MN focused basemap services</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1.598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1.663</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3579985633"/>
                  </a:ext>
                </a:extLst>
              </a:tr>
              <a:tr h="177389">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Address Points Data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Statewide publicly available address points data</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1.407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1.477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17085384"/>
                  </a:ext>
                </a:extLst>
              </a:tr>
              <a:tr h="550032">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EM Damage Assessment Standard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 emergency management damage assessment data standard to provide an accepted specification to support a request for State or Federal assistance after a disaster</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1.321</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1.351</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2436999184"/>
                  </a:ext>
                </a:extLst>
              </a:tr>
              <a:tr h="177389">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Geocoding Service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statewide publicly available geocoding service</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1.296</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1.378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4109237289"/>
                  </a:ext>
                </a:extLst>
              </a:tr>
              <a:tr h="363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Parks and Trails Standard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parks and trails data standard</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1.265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1.287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106109479"/>
                  </a:ext>
                </a:extLst>
              </a:tr>
              <a:tr h="550032">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Imagery Service Improvements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Improvements to the MnGeo imagery service capabilities, such as Web Mercator, tiling, downloading options, and increased refresh frequency</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0.845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0.814</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 xmlns:a16="http://schemas.microsoft.com/office/drawing/2014/main" val="755283889"/>
                  </a:ext>
                </a:extLst>
              </a:tr>
            </a:tbl>
          </a:graphicData>
        </a:graphic>
      </p:graphicFrame>
    </p:spTree>
    <p:extLst>
      <p:ext uri="{BB962C8B-B14F-4D97-AF65-F5344CB8AC3E}">
        <p14:creationId xmlns:p14="http://schemas.microsoft.com/office/powerpoint/2010/main" val="518351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graphicFrame>
        <p:nvGraphicFramePr>
          <p:cNvPr id="4" name="Table 3">
            <a:extLst>
              <a:ext uri="{FF2B5EF4-FFF2-40B4-BE49-F238E27FC236}">
                <a16:creationId xmlns="" xmlns:a16="http://schemas.microsoft.com/office/drawing/2014/main" id="{CD4E45AA-B42F-4861-B5A2-C0B01D0337CF}"/>
              </a:ext>
            </a:extLst>
          </p:cNvPr>
          <p:cNvGraphicFramePr>
            <a:graphicFrameLocks noGrp="1"/>
          </p:cNvGraphicFramePr>
          <p:nvPr>
            <p:extLst/>
          </p:nvPr>
        </p:nvGraphicFramePr>
        <p:xfrm>
          <a:off x="2360105" y="869283"/>
          <a:ext cx="7155684" cy="6319412"/>
        </p:xfrm>
        <a:graphic>
          <a:graphicData uri="http://schemas.openxmlformats.org/drawingml/2006/table">
            <a:tbl>
              <a:tblPr firstRow="1" firstCol="1" bandRow="1"/>
              <a:tblGrid>
                <a:gridCol w="4553161">
                  <a:extLst>
                    <a:ext uri="{9D8B030D-6E8A-4147-A177-3AD203B41FA5}">
                      <a16:colId xmlns="" xmlns:a16="http://schemas.microsoft.com/office/drawing/2014/main" val="1337534116"/>
                    </a:ext>
                  </a:extLst>
                </a:gridCol>
                <a:gridCol w="2602523">
                  <a:extLst>
                    <a:ext uri="{9D8B030D-6E8A-4147-A177-3AD203B41FA5}">
                      <a16:colId xmlns="" xmlns:a16="http://schemas.microsoft.com/office/drawing/2014/main" val="4158472653"/>
                    </a:ext>
                  </a:extLst>
                </a:gridCol>
              </a:tblGrid>
              <a:tr h="388510">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Project/Initiative Short Name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Weighted by Sector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2810561405"/>
                  </a:ext>
                </a:extLst>
              </a:tr>
              <a:tr h="354669">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Free and Open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2.191</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 xmlns:a16="http://schemas.microsoft.com/office/drawing/2014/main" val="491306988"/>
                  </a:ext>
                </a:extLst>
              </a:tr>
              <a:tr h="411042">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Imagery Service Maintained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2.082</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 xmlns:a16="http://schemas.microsoft.com/office/drawing/2014/main" val="295032098"/>
                  </a:ext>
                </a:extLst>
              </a:tr>
              <a:tr h="354669">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Updated &amp; Aligned Boundary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1.943</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129286665"/>
                  </a:ext>
                </a:extLst>
              </a:tr>
              <a:tr h="430676">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LiDAR and Derived Products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1.916</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3030122297"/>
                  </a:ext>
                </a:extLst>
              </a:tr>
              <a:tr h="381603">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Hydro-DEMs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1.907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3096702899"/>
                  </a:ext>
                </a:extLst>
              </a:tr>
              <a:tr h="322343">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Parcel Data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1.847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2990816142"/>
                  </a:ext>
                </a:extLst>
              </a:tr>
              <a:tr h="354669">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Archiving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1.609</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457842183"/>
                  </a:ext>
                </a:extLst>
              </a:tr>
              <a:tr h="354669">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Road Centerline Data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1.602</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182451827"/>
                  </a:ext>
                </a:extLst>
              </a:tr>
              <a:tr h="322343">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MN Basemap Service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1.598</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 xmlns:a16="http://schemas.microsoft.com/office/drawing/2014/main" val="3579985633"/>
                  </a:ext>
                </a:extLst>
              </a:tr>
              <a:tr h="322343">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Address Points Data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1.407</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17085384"/>
                  </a:ext>
                </a:extLst>
              </a:tr>
              <a:tr h="385163">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EM Damage Assessment Standard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1.321</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2436999184"/>
                  </a:ext>
                </a:extLst>
              </a:tr>
              <a:tr h="322343">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Geocoding Service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1.296</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4109237289"/>
                  </a:ext>
                </a:extLst>
              </a:tr>
              <a:tr h="354669">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Parks and Trails Standard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1.265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106109479"/>
                  </a:ext>
                </a:extLst>
              </a:tr>
              <a:tr h="376316">
                <a:tc>
                  <a:txBody>
                    <a:bodyPr/>
                    <a:lstStyle/>
                    <a:p>
                      <a:pPr marL="0" marR="0">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Imagery Service Improvements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0.845</a:t>
                      </a:r>
                    </a:p>
                  </a:txBody>
                  <a:tcPr marL="46090" marR="46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 xmlns:a16="http://schemas.microsoft.com/office/drawing/2014/main" val="755283889"/>
                  </a:ext>
                </a:extLst>
              </a:tr>
            </a:tbl>
          </a:graphicData>
        </a:graphic>
      </p:graphicFrame>
    </p:spTree>
    <p:extLst>
      <p:ext uri="{BB962C8B-B14F-4D97-AF65-F5344CB8AC3E}">
        <p14:creationId xmlns:p14="http://schemas.microsoft.com/office/powerpoint/2010/main" val="521752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Prioritization</a:t>
            </a:r>
          </a:p>
        </p:txBody>
      </p:sp>
      <p:sp>
        <p:nvSpPr>
          <p:cNvPr id="3" name="Content Placeholder 2"/>
          <p:cNvSpPr>
            <a:spLocks noGrp="1"/>
          </p:cNvSpPr>
          <p:nvPr>
            <p:ph idx="1"/>
          </p:nvPr>
        </p:nvSpPr>
        <p:spPr>
          <a:xfrm>
            <a:off x="838200" y="1825625"/>
            <a:ext cx="10515600" cy="4351338"/>
          </a:xfrm>
        </p:spPr>
        <p:txBody>
          <a:bodyPr>
            <a:normAutofit/>
          </a:bodyPr>
          <a:lstStyle/>
          <a:p>
            <a:pPr marL="457200" indent="-457200"/>
            <a:r>
              <a:rPr lang="en-US" dirty="0"/>
              <a:t>Value Score = Weighted survey result x 10</a:t>
            </a:r>
          </a:p>
          <a:p>
            <a:pPr marL="457200" indent="-457200"/>
            <a:r>
              <a:rPr lang="en-US" dirty="0"/>
              <a:t>Likelihood of Success Score</a:t>
            </a:r>
          </a:p>
          <a:p>
            <a:pPr marL="914400" lvl="1" indent="-457200"/>
            <a:r>
              <a:rPr lang="en-US" dirty="0"/>
              <a:t>Project owner = 3</a:t>
            </a:r>
          </a:p>
          <a:p>
            <a:pPr marL="914400" lvl="1" indent="-457200"/>
            <a:r>
              <a:rPr lang="en-US" dirty="0"/>
              <a:t>Project team = 2</a:t>
            </a:r>
          </a:p>
          <a:p>
            <a:pPr marL="914400" lvl="1" indent="-457200"/>
            <a:r>
              <a:rPr lang="en-US" dirty="0"/>
              <a:t>Champion = 2</a:t>
            </a:r>
          </a:p>
          <a:p>
            <a:pPr marL="914400" lvl="1" indent="-457200"/>
            <a:r>
              <a:rPr lang="en-US" dirty="0"/>
              <a:t>Funding = 2</a:t>
            </a:r>
          </a:p>
          <a:p>
            <a:pPr marL="914400" lvl="1" indent="-457200"/>
            <a:r>
              <a:rPr lang="en-US" dirty="0"/>
              <a:t>Effort:  low = 3, medium = 2, high = 1</a:t>
            </a:r>
          </a:p>
        </p:txBody>
      </p:sp>
    </p:spTree>
    <p:extLst>
      <p:ext uri="{BB962C8B-B14F-4D97-AF65-F5344CB8AC3E}">
        <p14:creationId xmlns:p14="http://schemas.microsoft.com/office/powerpoint/2010/main" val="3421678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for Big Colorful Spreadsheet</a:t>
            </a:r>
          </a:p>
        </p:txBody>
      </p:sp>
      <p:graphicFrame>
        <p:nvGraphicFramePr>
          <p:cNvPr id="4" name="Table 3">
            <a:extLst>
              <a:ext uri="{FF2B5EF4-FFF2-40B4-BE49-F238E27FC236}">
                <a16:creationId xmlns="" xmlns:a16="http://schemas.microsoft.com/office/drawing/2014/main" id="{C5B4F2A6-A02D-4DAD-82A0-D8ACEC78C4BB}"/>
              </a:ext>
            </a:extLst>
          </p:cNvPr>
          <p:cNvGraphicFramePr>
            <a:graphicFrameLocks noGrp="1"/>
          </p:cNvGraphicFramePr>
          <p:nvPr>
            <p:extLst/>
          </p:nvPr>
        </p:nvGraphicFramePr>
        <p:xfrm>
          <a:off x="386022" y="1466379"/>
          <a:ext cx="11511227" cy="4708387"/>
        </p:xfrm>
        <a:graphic>
          <a:graphicData uri="http://schemas.openxmlformats.org/drawingml/2006/table">
            <a:tbl>
              <a:tblPr/>
              <a:tblGrid>
                <a:gridCol w="2470634">
                  <a:extLst>
                    <a:ext uri="{9D8B030D-6E8A-4147-A177-3AD203B41FA5}">
                      <a16:colId xmlns="" xmlns:a16="http://schemas.microsoft.com/office/drawing/2014/main" val="2654697331"/>
                    </a:ext>
                  </a:extLst>
                </a:gridCol>
                <a:gridCol w="690122">
                  <a:extLst>
                    <a:ext uri="{9D8B030D-6E8A-4147-A177-3AD203B41FA5}">
                      <a16:colId xmlns="" xmlns:a16="http://schemas.microsoft.com/office/drawing/2014/main" val="4100459363"/>
                    </a:ext>
                  </a:extLst>
                </a:gridCol>
                <a:gridCol w="358863">
                  <a:extLst>
                    <a:ext uri="{9D8B030D-6E8A-4147-A177-3AD203B41FA5}">
                      <a16:colId xmlns="" xmlns:a16="http://schemas.microsoft.com/office/drawing/2014/main" val="1777615197"/>
                    </a:ext>
                  </a:extLst>
                </a:gridCol>
                <a:gridCol w="427876">
                  <a:extLst>
                    <a:ext uri="{9D8B030D-6E8A-4147-A177-3AD203B41FA5}">
                      <a16:colId xmlns="" xmlns:a16="http://schemas.microsoft.com/office/drawing/2014/main" val="458835498"/>
                    </a:ext>
                  </a:extLst>
                </a:gridCol>
                <a:gridCol w="607307">
                  <a:extLst>
                    <a:ext uri="{9D8B030D-6E8A-4147-A177-3AD203B41FA5}">
                      <a16:colId xmlns="" xmlns:a16="http://schemas.microsoft.com/office/drawing/2014/main" val="2097903693"/>
                    </a:ext>
                  </a:extLst>
                </a:gridCol>
                <a:gridCol w="607307">
                  <a:extLst>
                    <a:ext uri="{9D8B030D-6E8A-4147-A177-3AD203B41FA5}">
                      <a16:colId xmlns="" xmlns:a16="http://schemas.microsoft.com/office/drawing/2014/main" val="3517191486"/>
                    </a:ext>
                  </a:extLst>
                </a:gridCol>
                <a:gridCol w="510689">
                  <a:extLst>
                    <a:ext uri="{9D8B030D-6E8A-4147-A177-3AD203B41FA5}">
                      <a16:colId xmlns="" xmlns:a16="http://schemas.microsoft.com/office/drawing/2014/main" val="1565897357"/>
                    </a:ext>
                  </a:extLst>
                </a:gridCol>
                <a:gridCol w="607307">
                  <a:extLst>
                    <a:ext uri="{9D8B030D-6E8A-4147-A177-3AD203B41FA5}">
                      <a16:colId xmlns="" xmlns:a16="http://schemas.microsoft.com/office/drawing/2014/main" val="3307879465"/>
                    </a:ext>
                  </a:extLst>
                </a:gridCol>
                <a:gridCol w="538295">
                  <a:extLst>
                    <a:ext uri="{9D8B030D-6E8A-4147-A177-3AD203B41FA5}">
                      <a16:colId xmlns="" xmlns:a16="http://schemas.microsoft.com/office/drawing/2014/main" val="4279919622"/>
                    </a:ext>
                  </a:extLst>
                </a:gridCol>
                <a:gridCol w="427876">
                  <a:extLst>
                    <a:ext uri="{9D8B030D-6E8A-4147-A177-3AD203B41FA5}">
                      <a16:colId xmlns="" xmlns:a16="http://schemas.microsoft.com/office/drawing/2014/main" val="3006594370"/>
                    </a:ext>
                  </a:extLst>
                </a:gridCol>
                <a:gridCol w="538295">
                  <a:extLst>
                    <a:ext uri="{9D8B030D-6E8A-4147-A177-3AD203B41FA5}">
                      <a16:colId xmlns="" xmlns:a16="http://schemas.microsoft.com/office/drawing/2014/main" val="332331658"/>
                    </a:ext>
                  </a:extLst>
                </a:gridCol>
                <a:gridCol w="427876">
                  <a:extLst>
                    <a:ext uri="{9D8B030D-6E8A-4147-A177-3AD203B41FA5}">
                      <a16:colId xmlns="" xmlns:a16="http://schemas.microsoft.com/office/drawing/2014/main" val="2151922969"/>
                    </a:ext>
                  </a:extLst>
                </a:gridCol>
                <a:gridCol w="469283">
                  <a:extLst>
                    <a:ext uri="{9D8B030D-6E8A-4147-A177-3AD203B41FA5}">
                      <a16:colId xmlns="" xmlns:a16="http://schemas.microsoft.com/office/drawing/2014/main" val="2895412689"/>
                    </a:ext>
                  </a:extLst>
                </a:gridCol>
                <a:gridCol w="441677">
                  <a:extLst>
                    <a:ext uri="{9D8B030D-6E8A-4147-A177-3AD203B41FA5}">
                      <a16:colId xmlns="" xmlns:a16="http://schemas.microsoft.com/office/drawing/2014/main" val="365510817"/>
                    </a:ext>
                  </a:extLst>
                </a:gridCol>
                <a:gridCol w="469283">
                  <a:extLst>
                    <a:ext uri="{9D8B030D-6E8A-4147-A177-3AD203B41FA5}">
                      <a16:colId xmlns="" xmlns:a16="http://schemas.microsoft.com/office/drawing/2014/main" val="1702216369"/>
                    </a:ext>
                  </a:extLst>
                </a:gridCol>
                <a:gridCol w="1242218">
                  <a:extLst>
                    <a:ext uri="{9D8B030D-6E8A-4147-A177-3AD203B41FA5}">
                      <a16:colId xmlns="" xmlns:a16="http://schemas.microsoft.com/office/drawing/2014/main" val="3378298054"/>
                    </a:ext>
                  </a:extLst>
                </a:gridCol>
                <a:gridCol w="676319">
                  <a:extLst>
                    <a:ext uri="{9D8B030D-6E8A-4147-A177-3AD203B41FA5}">
                      <a16:colId xmlns="" xmlns:a16="http://schemas.microsoft.com/office/drawing/2014/main" val="1325468902"/>
                    </a:ext>
                  </a:extLst>
                </a:gridCol>
              </a:tblGrid>
              <a:tr h="722793">
                <a:tc>
                  <a:txBody>
                    <a:bodyPr/>
                    <a:lstStyle/>
                    <a:p>
                      <a:pPr algn="l" fontAlgn="b"/>
                      <a:r>
                        <a:rPr lang="en-US" sz="1400" b="1" i="0" u="none" strike="noStrike" dirty="0">
                          <a:solidFill>
                            <a:srgbClr val="000000"/>
                          </a:solidFill>
                          <a:effectLst/>
                          <a:latin typeface="Calibri" panose="020F0502020204030204" pitchFamily="34" charset="0"/>
                        </a:rPr>
                        <a:t>Project or Initiative Name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Status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Do in '19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GAC Rank</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400" b="1" i="0" u="none" strike="noStrike">
                          <a:solidFill>
                            <a:srgbClr val="000000"/>
                          </a:solidFill>
                          <a:effectLst/>
                          <a:latin typeface="Calibri" panose="020F0502020204030204" pitchFamily="34" charset="0"/>
                        </a:rPr>
                        <a:t>Priority Score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400" b="1" i="0" u="none" strike="noStrike">
                          <a:solidFill>
                            <a:srgbClr val="000000"/>
                          </a:solidFill>
                          <a:effectLst/>
                          <a:latin typeface="Calibri" panose="020F0502020204030204" pitchFamily="34" charset="0"/>
                        </a:rPr>
                        <a:t>Value Score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1" i="0" u="none" strike="noStrike">
                          <a:solidFill>
                            <a:srgbClr val="000000"/>
                          </a:solidFill>
                          <a:effectLst/>
                          <a:latin typeface="Calibri" panose="020F0502020204030204" pitchFamily="34" charset="0"/>
                        </a:rPr>
                        <a:t>Survey Score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Success Score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n-US" sz="1200" b="1" i="0" u="none" strike="noStrike">
                          <a:solidFill>
                            <a:srgbClr val="000000"/>
                          </a:solidFill>
                          <a:effectLst/>
                          <a:latin typeface="Calibri" panose="020F0502020204030204" pitchFamily="34" charset="0"/>
                        </a:rPr>
                        <a:t>Owner Exists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Work Team Exists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Active Champ Exists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 Exists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Est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Easy Score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Effort</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Project Owner</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200" b="1" i="0" u="none" strike="noStrike">
                          <a:solidFill>
                            <a:srgbClr val="000000"/>
                          </a:solidFill>
                          <a:effectLst/>
                          <a:latin typeface="Calibri" panose="020F0502020204030204" pitchFamily="34" charset="0"/>
                        </a:rPr>
                        <a:t>Champ</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 xmlns:a16="http://schemas.microsoft.com/office/drawing/2014/main" val="910970426"/>
                  </a:ext>
                </a:extLst>
              </a:tr>
              <a:tr h="257410">
                <a:tc>
                  <a:txBody>
                    <a:bodyPr/>
                    <a:lstStyle/>
                    <a:p>
                      <a:pPr algn="l" fontAlgn="b"/>
                      <a:r>
                        <a:rPr lang="en-US" sz="1400" b="1" i="0" u="none" strike="noStrike">
                          <a:solidFill>
                            <a:srgbClr val="000000"/>
                          </a:solidFill>
                          <a:effectLst/>
                          <a:latin typeface="Calibri" panose="020F0502020204030204" pitchFamily="34" charset="0"/>
                        </a:rPr>
                        <a:t>Free and Open Data</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241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22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2.1915</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Med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Len Kne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2746967169"/>
                  </a:ext>
                </a:extLst>
              </a:tr>
              <a:tr h="257410">
                <a:tc>
                  <a:txBody>
                    <a:bodyPr/>
                    <a:lstStyle/>
                    <a:p>
                      <a:pPr algn="l" fontAlgn="b"/>
                      <a:r>
                        <a:rPr lang="en-US" sz="1400" b="1" i="0" u="none" strike="noStrike">
                          <a:solidFill>
                            <a:srgbClr val="000000"/>
                          </a:solidFill>
                          <a:effectLst/>
                          <a:latin typeface="Calibri" panose="020F0502020204030204" pitchFamily="34" charset="0"/>
                        </a:rPr>
                        <a:t>Imagery Service Maintained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208</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21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2.0816</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Mike Dolbow</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2124794863"/>
                  </a:ext>
                </a:extLst>
              </a:tr>
              <a:tr h="257410">
                <a:tc>
                  <a:txBody>
                    <a:bodyPr/>
                    <a:lstStyle/>
                    <a:p>
                      <a:pPr algn="l" fontAlgn="b"/>
                      <a:r>
                        <a:rPr lang="en-US" sz="1400" b="1" i="0" u="none" strike="noStrike">
                          <a:solidFill>
                            <a:srgbClr val="000000"/>
                          </a:solidFill>
                          <a:effectLst/>
                          <a:latin typeface="Calibri" panose="020F0502020204030204" pitchFamily="34" charset="0"/>
                        </a:rPr>
                        <a:t>Archiving Policy/Procedure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177</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1.6093</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Med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Ryan Mattke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many</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361508413"/>
                  </a:ext>
                </a:extLst>
              </a:tr>
              <a:tr h="257410">
                <a:tc>
                  <a:txBody>
                    <a:bodyPr/>
                    <a:lstStyle/>
                    <a:p>
                      <a:pPr algn="l" fontAlgn="b"/>
                      <a:r>
                        <a:rPr lang="en-US" sz="1400" b="1" i="0" u="none" strike="noStrike">
                          <a:solidFill>
                            <a:srgbClr val="000000"/>
                          </a:solidFill>
                          <a:effectLst/>
                          <a:latin typeface="Calibri" panose="020F0502020204030204" pitchFamily="34" charset="0"/>
                        </a:rPr>
                        <a:t>Road Centerline Data &amp; Standard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160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1.6017</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Norman Anderson</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3018791308"/>
                  </a:ext>
                </a:extLst>
              </a:tr>
              <a:tr h="257410">
                <a:tc>
                  <a:txBody>
                    <a:bodyPr/>
                    <a:lstStyle/>
                    <a:p>
                      <a:pPr algn="l" fontAlgn="b"/>
                      <a:r>
                        <a:rPr lang="en-US" sz="1400" b="1" i="0" u="none" strike="noStrike">
                          <a:solidFill>
                            <a:srgbClr val="000000"/>
                          </a:solidFill>
                          <a:effectLst/>
                          <a:latin typeface="Calibri" panose="020F0502020204030204" pitchFamily="34" charset="0"/>
                        </a:rPr>
                        <a:t>Address Points Data</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141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14</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1.4073</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Norman Anderson</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694782413"/>
                  </a:ext>
                </a:extLst>
              </a:tr>
              <a:tr h="257410">
                <a:tc>
                  <a:txBody>
                    <a:bodyPr/>
                    <a:lstStyle/>
                    <a:p>
                      <a:pPr algn="l" fontAlgn="b"/>
                      <a:r>
                        <a:rPr lang="en-US" sz="1400" b="1" i="0" u="none" strike="noStrike">
                          <a:solidFill>
                            <a:srgbClr val="000000"/>
                          </a:solidFill>
                          <a:effectLst/>
                          <a:latin typeface="Calibri" panose="020F0502020204030204" pitchFamily="34" charset="0"/>
                        </a:rPr>
                        <a:t>Parcel Data</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129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18</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1.8472</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7</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Kotz</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327014323"/>
                  </a:ext>
                </a:extLst>
              </a:tr>
              <a:tr h="257410">
                <a:tc>
                  <a:txBody>
                    <a:bodyPr/>
                    <a:lstStyle/>
                    <a:p>
                      <a:pPr algn="l" fontAlgn="b"/>
                      <a:r>
                        <a:rPr lang="en-US" sz="1400" b="1" i="0" u="none" strike="noStrike">
                          <a:solidFill>
                            <a:srgbClr val="000000"/>
                          </a:solidFill>
                          <a:effectLst/>
                          <a:latin typeface="Calibri" panose="020F0502020204030204" pitchFamily="34" charset="0"/>
                        </a:rPr>
                        <a:t>MN Basemap Services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128</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1.5977</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8</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some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Sonia Dickerson</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694623346"/>
                  </a:ext>
                </a:extLst>
              </a:tr>
              <a:tr h="257410">
                <a:tc>
                  <a:txBody>
                    <a:bodyPr/>
                    <a:lstStyle/>
                    <a:p>
                      <a:pPr algn="l" fontAlgn="b"/>
                      <a:r>
                        <a:rPr lang="en-US" sz="1400" b="1" i="0" u="none" strike="noStrike">
                          <a:solidFill>
                            <a:srgbClr val="000000"/>
                          </a:solidFill>
                          <a:effectLst/>
                          <a:latin typeface="Calibri" panose="020F0502020204030204" pitchFamily="34" charset="0"/>
                        </a:rPr>
                        <a:t>Parks and Trails Data Standard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127</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1.2653</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Jim Bunning</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677462032"/>
                  </a:ext>
                </a:extLst>
              </a:tr>
              <a:tr h="257410">
                <a:tc>
                  <a:txBody>
                    <a:bodyPr/>
                    <a:lstStyle/>
                    <a:p>
                      <a:pPr algn="l" fontAlgn="b"/>
                      <a:r>
                        <a:rPr lang="pt-BR" sz="1400" b="1" i="0" u="none" strike="noStrike">
                          <a:solidFill>
                            <a:srgbClr val="000000"/>
                          </a:solidFill>
                          <a:effectLst/>
                          <a:latin typeface="Calibri" panose="020F0502020204030204" pitchFamily="34" charset="0"/>
                        </a:rPr>
                        <a:t>EM Damage Assess Data Standard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1.3205</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Med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050" b="0" i="0" u="none" strike="noStrike" dirty="0">
                          <a:solidFill>
                            <a:srgbClr val="000000"/>
                          </a:solidFill>
                          <a:effectLst/>
                          <a:latin typeface="Calibri" panose="020F0502020204030204" pitchFamily="34" charset="0"/>
                        </a:rPr>
                        <a:t>Anderson/Richter</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2765766014"/>
                  </a:ext>
                </a:extLst>
              </a:tr>
              <a:tr h="264436">
                <a:tc>
                  <a:txBody>
                    <a:bodyPr/>
                    <a:lstStyle/>
                    <a:p>
                      <a:pPr algn="l" fontAlgn="b"/>
                      <a:r>
                        <a:rPr lang="en-US" sz="1400" b="1" i="0" u="none" strike="noStrike">
                          <a:solidFill>
                            <a:srgbClr val="000000"/>
                          </a:solidFill>
                          <a:effectLst/>
                          <a:latin typeface="Calibri" panose="020F0502020204030204" pitchFamily="34" charset="0"/>
                        </a:rPr>
                        <a:t>Updated &amp; Aligned Boundary Data</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97</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1.9435</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5</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Med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Preston Dowell</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815611769"/>
                  </a:ext>
                </a:extLst>
              </a:tr>
              <a:tr h="264436">
                <a:tc>
                  <a:txBody>
                    <a:bodyPr/>
                    <a:lstStyle/>
                    <a:p>
                      <a:pPr algn="l" fontAlgn="b"/>
                      <a:r>
                        <a:rPr lang="en-US" sz="1400" b="1" i="0" u="none" strike="noStrike">
                          <a:solidFill>
                            <a:srgbClr val="000000"/>
                          </a:solidFill>
                          <a:effectLst/>
                          <a:latin typeface="Calibri" panose="020F0502020204030204" pitchFamily="34" charset="0"/>
                        </a:rPr>
                        <a:t>Image Service Improvements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Active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93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8</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0.8453</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Med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Mike Dolbow</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Ross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383004965"/>
                  </a:ext>
                </a:extLst>
              </a:tr>
              <a:tr h="264436">
                <a:tc>
                  <a:txBody>
                    <a:bodyPr/>
                    <a:lstStyle/>
                    <a:p>
                      <a:pPr algn="l" fontAlgn="b"/>
                      <a:r>
                        <a:rPr lang="en-US" sz="1400" b="1" i="0" u="none" strike="noStrike">
                          <a:solidFill>
                            <a:srgbClr val="000000"/>
                          </a:solidFill>
                          <a:effectLst/>
                          <a:latin typeface="Calibri" panose="020F0502020204030204" pitchFamily="34" charset="0"/>
                        </a:rPr>
                        <a:t>LiDAR Data and Derived Products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Proposed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1.9161</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979787149"/>
                  </a:ext>
                </a:extLst>
              </a:tr>
              <a:tr h="264436">
                <a:tc>
                  <a:txBody>
                    <a:bodyPr/>
                    <a:lstStyle/>
                    <a:p>
                      <a:pPr algn="l" fontAlgn="b"/>
                      <a:r>
                        <a:rPr lang="en-US" sz="1400" b="1" i="0" u="none" strike="noStrike">
                          <a:solidFill>
                            <a:srgbClr val="000000"/>
                          </a:solidFill>
                          <a:effectLst/>
                          <a:latin typeface="Calibri" panose="020F0502020204030204" pitchFamily="34" charset="0"/>
                        </a:rPr>
                        <a:t>Hydro-DEMs</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Proposed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1.9073</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3633835090"/>
                  </a:ext>
                </a:extLst>
              </a:tr>
              <a:tr h="264436">
                <a:tc>
                  <a:txBody>
                    <a:bodyPr/>
                    <a:lstStyle/>
                    <a:p>
                      <a:pPr algn="l" fontAlgn="b"/>
                      <a:r>
                        <a:rPr lang="en-US" sz="1400" b="1" i="0" u="none" strike="noStrike">
                          <a:solidFill>
                            <a:srgbClr val="000000"/>
                          </a:solidFill>
                          <a:effectLst/>
                          <a:latin typeface="Calibri" panose="020F0502020204030204" pitchFamily="34" charset="0"/>
                        </a:rPr>
                        <a:t>Geocoding Service (public)</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Proposed</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600" b="0" i="0" u="none" strike="noStrike">
                          <a:solidFill>
                            <a:srgbClr val="000000"/>
                          </a:solidFill>
                          <a:effectLst/>
                          <a:latin typeface="Calibri" panose="020F0502020204030204" pitchFamily="34" charset="0"/>
                        </a:rPr>
                        <a:t>13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600" b="0" i="0" u="none" strike="noStrike">
                          <a:solidFill>
                            <a:srgbClr val="000000"/>
                          </a:solidFill>
                          <a:effectLst/>
                          <a:latin typeface="Calibri" panose="020F0502020204030204" pitchFamily="34" charset="0"/>
                        </a:rPr>
                        <a:t>13</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1.296</a:t>
                      </a:r>
                    </a:p>
                  </a:txBody>
                  <a:tcPr marL="7565" marR="7565" marT="756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Calibri" panose="020F0502020204030204" pitchFamily="34" charset="0"/>
                        </a:rPr>
                        <a:t>some</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High</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7565" marR="7565" marT="756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533509055"/>
                  </a:ext>
                </a:extLst>
              </a:tr>
            </a:tbl>
          </a:graphicData>
        </a:graphic>
      </p:graphicFrame>
    </p:spTree>
    <p:extLst>
      <p:ext uri="{BB962C8B-B14F-4D97-AF65-F5344CB8AC3E}">
        <p14:creationId xmlns:p14="http://schemas.microsoft.com/office/powerpoint/2010/main" val="2491301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Sector report</a:t>
            </a:r>
            <a:endParaRPr lang="en-US" b="1" dirty="0"/>
          </a:p>
          <a:p>
            <a:pPr marL="0" indent="0">
              <a:buNone/>
            </a:pPr>
            <a:r>
              <a:rPr lang="en-US" dirty="0" smtClean="0"/>
              <a:t>Business – Utilities </a:t>
            </a:r>
            <a:br>
              <a:rPr lang="en-US" dirty="0" smtClean="0"/>
            </a:br>
            <a:r>
              <a:rPr lang="en-US" dirty="0" smtClean="0"/>
              <a:t>Gerry Sjerven, MN Power</a:t>
            </a:r>
          </a:p>
          <a:p>
            <a:r>
              <a:rPr lang="en-US" dirty="0" smtClean="0"/>
              <a:t>Utilities Group or Committee </a:t>
            </a:r>
          </a:p>
          <a:p>
            <a:pPr lvl="1"/>
            <a:r>
              <a:rPr lang="en-US" dirty="0" smtClean="0"/>
              <a:t>GAC – past efforts</a:t>
            </a:r>
          </a:p>
          <a:p>
            <a:pPr lvl="1"/>
            <a:r>
              <a:rPr lang="en-US" dirty="0" smtClean="0"/>
              <a:t>MN GIS/LIS Consortium – various meetings at conference</a:t>
            </a:r>
            <a:endParaRPr lang="en-US" dirty="0"/>
          </a:p>
        </p:txBody>
      </p:sp>
    </p:spTree>
    <p:extLst>
      <p:ext uri="{BB962C8B-B14F-4D97-AF65-F5344CB8AC3E}">
        <p14:creationId xmlns:p14="http://schemas.microsoft.com/office/powerpoint/2010/main" val="2648202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Electric Utility Service Areas</a:t>
            </a:r>
            <a:endParaRPr lang="en-US" b="1" dirty="0"/>
          </a:p>
          <a:p>
            <a:pPr marL="0" indent="0">
              <a:buNone/>
            </a:pPr>
            <a:r>
              <a:rPr lang="en-US" dirty="0" err="1" smtClean="0"/>
              <a:t>MnGeo</a:t>
            </a:r>
            <a:r>
              <a:rPr lang="en-US" dirty="0" smtClean="0"/>
              <a:t> Website on </a:t>
            </a:r>
            <a:r>
              <a:rPr lang="en-US" dirty="0" smtClean="0">
                <a:hlinkClick r:id="rId3"/>
              </a:rPr>
              <a:t>Public Utilities Infrastructure</a:t>
            </a:r>
            <a:endParaRPr lang="en-US" dirty="0" smtClean="0"/>
          </a:p>
          <a:p>
            <a:r>
              <a:rPr lang="en-US" dirty="0" smtClean="0"/>
              <a:t>Municipal Electric Utilities – 124</a:t>
            </a:r>
          </a:p>
          <a:p>
            <a:r>
              <a:rPr lang="en-US" dirty="0" smtClean="0"/>
              <a:t>Cooperatives – 47</a:t>
            </a:r>
          </a:p>
          <a:p>
            <a:r>
              <a:rPr lang="en-US" dirty="0" smtClean="0"/>
              <a:t>Investor Owned – 4 (Xcel Energy, </a:t>
            </a:r>
            <a:br>
              <a:rPr lang="en-US" dirty="0" smtClean="0"/>
            </a:br>
            <a:r>
              <a:rPr lang="en-US" dirty="0" smtClean="0"/>
              <a:t>Minnesota Power, </a:t>
            </a:r>
            <a:br>
              <a:rPr lang="en-US" dirty="0" smtClean="0"/>
            </a:br>
            <a:r>
              <a:rPr lang="en-US" dirty="0" smtClean="0"/>
              <a:t>Northwestern Wisconsin Electric, </a:t>
            </a:r>
            <a:br>
              <a:rPr lang="en-US" dirty="0" smtClean="0"/>
            </a:br>
            <a:r>
              <a:rPr lang="en-US" dirty="0" smtClean="0"/>
              <a:t>Otter Tail Power</a:t>
            </a:r>
          </a:p>
          <a:p>
            <a:endParaRPr lang="en-US" dirty="0"/>
          </a:p>
        </p:txBody>
      </p:sp>
      <p:pic>
        <p:nvPicPr>
          <p:cNvPr id="3" name="Picture 2"/>
          <p:cNvPicPr>
            <a:picLocks noChangeAspect="1"/>
          </p:cNvPicPr>
          <p:nvPr/>
        </p:nvPicPr>
        <p:blipFill>
          <a:blip r:embed="rId4"/>
          <a:stretch>
            <a:fillRect/>
          </a:stretch>
        </p:blipFill>
        <p:spPr>
          <a:xfrm>
            <a:off x="5869325" y="3120029"/>
            <a:ext cx="5781922" cy="2787771"/>
          </a:xfrm>
          <a:prstGeom prst="rect">
            <a:avLst/>
          </a:prstGeom>
        </p:spPr>
      </p:pic>
    </p:spTree>
    <p:extLst>
      <p:ext uri="{BB962C8B-B14F-4D97-AF65-F5344CB8AC3E}">
        <p14:creationId xmlns:p14="http://schemas.microsoft.com/office/powerpoint/2010/main" val="28563462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Contacts</a:t>
            </a:r>
            <a:endParaRPr lang="en-US" b="1" dirty="0"/>
          </a:p>
          <a:p>
            <a:pPr marL="0" indent="0">
              <a:buNone/>
            </a:pPr>
            <a:r>
              <a:rPr lang="en-US" dirty="0" smtClean="0">
                <a:hlinkClick r:id="rId3"/>
              </a:rPr>
              <a:t>Minnesota Municipal Utilities Association</a:t>
            </a:r>
            <a:endParaRPr lang="en-US" dirty="0" smtClean="0"/>
          </a:p>
          <a:p>
            <a:pPr marL="0" indent="0">
              <a:buNone/>
            </a:pPr>
            <a:r>
              <a:rPr lang="en-US" dirty="0" smtClean="0">
                <a:hlinkClick r:id="rId4"/>
              </a:rPr>
              <a:t>Minnesota Rural Electric Association</a:t>
            </a:r>
            <a:endParaRPr lang="en-US" dirty="0" smtClean="0"/>
          </a:p>
          <a:p>
            <a:pPr marL="0" indent="0">
              <a:buNone/>
            </a:pPr>
            <a:r>
              <a:rPr lang="en-US" dirty="0" smtClean="0">
                <a:hlinkClick r:id="rId5"/>
              </a:rPr>
              <a:t>MID – West </a:t>
            </a:r>
            <a:r>
              <a:rPr lang="en-US" dirty="0" err="1" smtClean="0">
                <a:hlinkClick r:id="rId5"/>
              </a:rPr>
              <a:t>Esri</a:t>
            </a:r>
            <a:r>
              <a:rPr lang="en-US" dirty="0" smtClean="0">
                <a:hlinkClick r:id="rId5"/>
              </a:rPr>
              <a:t> Utility Users Group</a:t>
            </a:r>
            <a:endParaRPr lang="en-US" dirty="0"/>
          </a:p>
          <a:p>
            <a:pPr marL="0" indent="0">
              <a:buNone/>
            </a:pPr>
            <a:r>
              <a:rPr lang="en-US" dirty="0" smtClean="0"/>
              <a:t>Contact list from the 2016 Mid-West Regional </a:t>
            </a:r>
            <a:r>
              <a:rPr lang="en-US" dirty="0" err="1" smtClean="0"/>
              <a:t>Esri</a:t>
            </a:r>
            <a:r>
              <a:rPr lang="en-US" dirty="0" smtClean="0"/>
              <a:t> Generation and Transmission Utility Users Group held at Minnesota Power in May of 2016.</a:t>
            </a:r>
          </a:p>
        </p:txBody>
      </p:sp>
    </p:spTree>
    <p:extLst>
      <p:ext uri="{BB962C8B-B14F-4D97-AF65-F5344CB8AC3E}">
        <p14:creationId xmlns:p14="http://schemas.microsoft.com/office/powerpoint/2010/main" val="3613579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lnSpcReduction="10000"/>
          </a:bodyPr>
          <a:lstStyle/>
          <a:p>
            <a:r>
              <a:rPr lang="en-US" sz="2800" dirty="0" smtClean="0">
                <a:latin typeface="Calibri" panose="020F0502020204030204" pitchFamily="34" charset="0"/>
                <a:ea typeface="Calibri" panose="020F0502020204030204" pitchFamily="34" charset="0"/>
              </a:rPr>
              <a:t>How </a:t>
            </a:r>
            <a:r>
              <a:rPr lang="en-US" sz="2800" dirty="0">
                <a:latin typeface="Calibri" panose="020F0502020204030204" pitchFamily="34" charset="0"/>
                <a:ea typeface="Calibri" panose="020F0502020204030204" pitchFamily="34" charset="0"/>
              </a:rPr>
              <a:t>is the GAC </a:t>
            </a:r>
            <a:r>
              <a:rPr lang="en-US" sz="2800" dirty="0" smtClean="0">
                <a:latin typeface="Calibri" panose="020F0502020204030204" pitchFamily="34" charset="0"/>
                <a:ea typeface="Calibri" panose="020F0502020204030204" pitchFamily="34" charset="0"/>
              </a:rPr>
              <a:t>relevant </a:t>
            </a:r>
            <a:r>
              <a:rPr lang="en-US" sz="2800" dirty="0">
                <a:latin typeface="Calibri" panose="020F0502020204030204" pitchFamily="34" charset="0"/>
                <a:ea typeface="Calibri" panose="020F0502020204030204" pitchFamily="34" charset="0"/>
              </a:rPr>
              <a:t>to your sector / how can the GAC’s mission benefit your </a:t>
            </a:r>
            <a:r>
              <a:rPr lang="en-US" sz="2800" dirty="0" smtClean="0">
                <a:latin typeface="Calibri" panose="020F0502020204030204" pitchFamily="34" charset="0"/>
                <a:ea typeface="Calibri" panose="020F0502020204030204" pitchFamily="34" charset="0"/>
              </a:rPr>
              <a:t>sector?</a:t>
            </a:r>
            <a:endParaRPr lang="en-US" dirty="0" smtClean="0"/>
          </a:p>
          <a:p>
            <a:r>
              <a:rPr lang="en-US" dirty="0" smtClean="0"/>
              <a:t>Communication Plan / Next Steps</a:t>
            </a:r>
          </a:p>
          <a:p>
            <a:pPr lvl="1"/>
            <a:r>
              <a:rPr lang="en-US" dirty="0" smtClean="0"/>
              <a:t>Introduce / Reintroduce GAC, current priorities, 3D Geomatics </a:t>
            </a:r>
          </a:p>
          <a:p>
            <a:pPr lvl="1"/>
            <a:r>
              <a:rPr lang="en-US" dirty="0" smtClean="0"/>
              <a:t>Is there a need to create a group/committee (GAC or Consortium)</a:t>
            </a:r>
          </a:p>
          <a:p>
            <a:pPr lvl="1"/>
            <a:r>
              <a:rPr lang="en-US" dirty="0" smtClean="0"/>
              <a:t>Potential Survey opportunity</a:t>
            </a:r>
          </a:p>
          <a:p>
            <a:pPr lvl="1"/>
            <a:r>
              <a:rPr lang="en-US" dirty="0" smtClean="0"/>
              <a:t>MN GIS/LIS Consortium Annual Conference Track</a:t>
            </a:r>
          </a:p>
          <a:p>
            <a:endParaRPr lang="en-US" dirty="0" smtClean="0"/>
          </a:p>
          <a:p>
            <a:endParaRPr lang="en-US" dirty="0" smtClean="0"/>
          </a:p>
          <a:p>
            <a:endParaRPr lang="en-US" dirty="0"/>
          </a:p>
        </p:txBody>
      </p:sp>
    </p:spTree>
    <p:extLst>
      <p:ext uri="{BB962C8B-B14F-4D97-AF65-F5344CB8AC3E}">
        <p14:creationId xmlns:p14="http://schemas.microsoft.com/office/powerpoint/2010/main" val="4038355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11</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Legislative updates</a:t>
            </a:r>
            <a:endParaRPr lang="en-US" b="1" dirty="0"/>
          </a:p>
          <a:p>
            <a:pPr marL="0" indent="0">
              <a:buNone/>
            </a:pPr>
            <a:r>
              <a:rPr lang="en-US" dirty="0" smtClean="0"/>
              <a:t>Dan Ross</a:t>
            </a:r>
            <a:endParaRPr lang="en-US" dirty="0"/>
          </a:p>
        </p:txBody>
      </p:sp>
    </p:spTree>
    <p:extLst>
      <p:ext uri="{BB962C8B-B14F-4D97-AF65-F5344CB8AC3E}">
        <p14:creationId xmlns:p14="http://schemas.microsoft.com/office/powerpoint/2010/main" val="1962631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F3DE03-7D50-4687-ABC2-1093AE361AFE}"/>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 xmlns:a16="http://schemas.microsoft.com/office/drawing/2014/main" id="{EC278F9E-4987-4CCE-BC36-0987C81BAF29}"/>
              </a:ext>
            </a:extLst>
          </p:cNvPr>
          <p:cNvSpPr>
            <a:spLocks noGrp="1"/>
          </p:cNvSpPr>
          <p:nvPr>
            <p:ph idx="1"/>
          </p:nvPr>
        </p:nvSpPr>
        <p:spPr/>
        <p:txBody>
          <a:bodyPr/>
          <a:lstStyle/>
          <a:p>
            <a:r>
              <a:rPr lang="en-US" dirty="0"/>
              <a:t>Create a “decision matrix” to determine which layers can be retired</a:t>
            </a:r>
            <a:r>
              <a:rPr lang="en-US" baseline="0" dirty="0"/>
              <a:t> from the MnGeo Image Service</a:t>
            </a:r>
          </a:p>
          <a:p>
            <a:r>
              <a:rPr lang="en-US" baseline="0" dirty="0"/>
              <a:t>Create a work team to implement the decision matrix on a periodic basis</a:t>
            </a:r>
          </a:p>
          <a:p>
            <a:r>
              <a:rPr lang="en-US" baseline="0" dirty="0"/>
              <a:t>Communicate layer status</a:t>
            </a:r>
            <a:endParaRPr lang="en-US" dirty="0"/>
          </a:p>
        </p:txBody>
      </p:sp>
    </p:spTree>
    <p:extLst>
      <p:ext uri="{BB962C8B-B14F-4D97-AF65-F5344CB8AC3E}">
        <p14:creationId xmlns:p14="http://schemas.microsoft.com/office/powerpoint/2010/main" val="174751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US" sz="4267" b="1" dirty="0">
                <a:solidFill>
                  <a:srgbClr val="FFFFFF"/>
                </a:solidFill>
              </a:rPr>
              <a:t>Geospatial Data </a:t>
            </a:r>
            <a:r>
              <a:rPr lang="en-US" sz="4267" b="1" dirty="0" smtClean="0">
                <a:solidFill>
                  <a:srgbClr val="FFFFFF"/>
                </a:solidFill>
              </a:rPr>
              <a:t>Act</a:t>
            </a:r>
            <a:endParaRPr sz="4267" b="1" dirty="0">
              <a:solidFill>
                <a:srgbClr val="FFFFFF"/>
              </a:solidFill>
            </a:endParaRPr>
          </a:p>
        </p:txBody>
      </p:sp>
      <p:sp>
        <p:nvSpPr>
          <p:cNvPr id="74" name="Shape 74"/>
          <p:cNvSpPr txBox="1">
            <a:spLocks noGrp="1"/>
          </p:cNvSpPr>
          <p:nvPr>
            <p:ph type="body" idx="4294967295"/>
          </p:nvPr>
        </p:nvSpPr>
        <p:spPr>
          <a:xfrm>
            <a:off x="574675" y="1374411"/>
            <a:ext cx="11617325" cy="5287645"/>
          </a:xfrm>
          <a:prstGeom prst="rect">
            <a:avLst/>
          </a:prstGeom>
        </p:spPr>
        <p:txBody>
          <a:bodyPr spcFirstLastPara="1" vert="horz" wrap="square" lIns="121900" tIns="121900" rIns="121900" bIns="121900" rtlCol="0" anchor="t" anchorCtr="0">
            <a:noAutofit/>
          </a:bodyPr>
          <a:lstStyle/>
          <a:p>
            <a:pPr>
              <a:buClr>
                <a:srgbClr val="002060"/>
              </a:buClr>
            </a:pPr>
            <a:r>
              <a:rPr lang="en-US" sz="2800" dirty="0" smtClean="0"/>
              <a:t>Signed into law as a component of the FAA Reauthorization </a:t>
            </a:r>
            <a:r>
              <a:rPr lang="en-US" sz="2800" dirty="0"/>
              <a:t>Act </a:t>
            </a:r>
            <a:r>
              <a:rPr lang="en-US" sz="2800" dirty="0" smtClean="0"/>
              <a:t/>
            </a:r>
            <a:br>
              <a:rPr lang="en-US" sz="2800" dirty="0" smtClean="0"/>
            </a:br>
            <a:r>
              <a:rPr lang="en-US" sz="2800" dirty="0" smtClean="0"/>
              <a:t>(</a:t>
            </a:r>
            <a:r>
              <a:rPr lang="en-US" sz="2800" dirty="0"/>
              <a:t>H.R. 302, P.L. 115-254)</a:t>
            </a:r>
            <a:endParaRPr lang="en-US" sz="2800" dirty="0" smtClean="0"/>
          </a:p>
          <a:p>
            <a:pPr>
              <a:buClr>
                <a:srgbClr val="002060"/>
              </a:buClr>
            </a:pPr>
            <a:r>
              <a:rPr lang="en-US" sz="2800" dirty="0" smtClean="0"/>
              <a:t>Requires </a:t>
            </a:r>
            <a:r>
              <a:rPr lang="en-US" sz="2800" dirty="0"/>
              <a:t>federal agencies to coordinate and work in partnership with other federal agencies, agencies of state, tribal and local governments, institutions of higher education, and the private sector to efficiently and cost-effectively collect, integrate, maintain, disseminate and preserve geospatial data</a:t>
            </a:r>
            <a:endParaRPr lang="en-US" sz="2800" dirty="0" smtClean="0"/>
          </a:p>
          <a:p>
            <a:pPr>
              <a:buClr>
                <a:srgbClr val="002060"/>
              </a:buClr>
            </a:pPr>
            <a:endParaRPr lang="en-US" sz="2800" dirty="0" smtClean="0"/>
          </a:p>
          <a:p>
            <a:pPr>
              <a:buClr>
                <a:srgbClr val="002060"/>
              </a:buClr>
            </a:pPr>
            <a:r>
              <a:rPr lang="en-US" sz="2800" dirty="0" smtClean="0"/>
              <a:t>See bill text </a:t>
            </a:r>
            <a:r>
              <a:rPr lang="en-US" sz="2800" dirty="0"/>
              <a:t>and resources:  </a:t>
            </a:r>
            <a:r>
              <a:rPr lang="en-US" sz="2800" dirty="0">
                <a:hlinkClick r:id="rId3"/>
              </a:rPr>
              <a:t>https://</a:t>
            </a:r>
            <a:r>
              <a:rPr lang="en-US" sz="2800" dirty="0" smtClean="0">
                <a:hlinkClick r:id="rId3"/>
              </a:rPr>
              <a:t>www.fgdc.gov/gda</a:t>
            </a:r>
            <a:r>
              <a:rPr lang="en-US" sz="2800" dirty="0" smtClean="0"/>
              <a:t> </a:t>
            </a:r>
            <a:endParaRPr lang="en-US" sz="2800" dirty="0"/>
          </a:p>
          <a:p>
            <a:pPr>
              <a:buClr>
                <a:srgbClr val="002060"/>
              </a:buClr>
            </a:pPr>
            <a:endParaRPr sz="2667" dirty="0">
              <a:solidFill>
                <a:srgbClr val="FFFFFF"/>
              </a:solidFill>
            </a:endParaRPr>
          </a:p>
        </p:txBody>
      </p:sp>
      <p:pic>
        <p:nvPicPr>
          <p:cNvPr id="4" name="Shape 105"/>
          <p:cNvPicPr preferRelativeResize="0"/>
          <p:nvPr/>
        </p:nvPicPr>
        <p:blipFill>
          <a:blip r:embed="rId4">
            <a:alphaModFix/>
          </a:blip>
          <a:stretch>
            <a:fillRect/>
          </a:stretch>
        </p:blipFill>
        <p:spPr>
          <a:xfrm>
            <a:off x="10499557" y="5602032"/>
            <a:ext cx="1279633" cy="1060024"/>
          </a:xfrm>
          <a:prstGeom prst="rect">
            <a:avLst/>
          </a:prstGeom>
          <a:noFill/>
          <a:ln>
            <a:noFill/>
          </a:ln>
        </p:spPr>
      </p:pic>
    </p:spTree>
    <p:extLst>
      <p:ext uri="{BB962C8B-B14F-4D97-AF65-F5344CB8AC3E}">
        <p14:creationId xmlns:p14="http://schemas.microsoft.com/office/powerpoint/2010/main" val="25527026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US" sz="4267" b="1" dirty="0">
                <a:solidFill>
                  <a:srgbClr val="FFFFFF"/>
                </a:solidFill>
              </a:rPr>
              <a:t>Other Legislative Priorities</a:t>
            </a:r>
            <a:endParaRPr sz="4267" b="1" dirty="0">
              <a:solidFill>
                <a:srgbClr val="FFFFFF"/>
              </a:solidFill>
            </a:endParaRPr>
          </a:p>
        </p:txBody>
      </p:sp>
      <p:sp>
        <p:nvSpPr>
          <p:cNvPr id="74" name="Shape 74"/>
          <p:cNvSpPr txBox="1">
            <a:spLocks noGrp="1"/>
          </p:cNvSpPr>
          <p:nvPr>
            <p:ph idx="4294967295"/>
          </p:nvPr>
        </p:nvSpPr>
        <p:spPr>
          <a:xfrm>
            <a:off x="638018" y="1256817"/>
            <a:ext cx="10515600" cy="4940935"/>
          </a:xfrm>
          <a:prstGeom prst="rect">
            <a:avLst/>
          </a:prstGeom>
        </p:spPr>
        <p:txBody>
          <a:bodyPr spcFirstLastPara="1" vert="horz" wrap="square" lIns="121900" tIns="121900" rIns="121900" bIns="121900" rtlCol="0" anchor="t" anchorCtr="0">
            <a:noAutofit/>
          </a:bodyPr>
          <a:lstStyle/>
          <a:p>
            <a:pPr marL="186262" indent="0">
              <a:lnSpc>
                <a:spcPct val="150000"/>
              </a:lnSpc>
              <a:spcBef>
                <a:spcPts val="0"/>
              </a:spcBef>
              <a:spcAft>
                <a:spcPts val="0"/>
              </a:spcAft>
              <a:buClrTx/>
              <a:buSzPts val="1400"/>
              <a:buNone/>
            </a:pPr>
            <a:r>
              <a:rPr lang="en-US" sz="3200" b="1" dirty="0">
                <a:solidFill>
                  <a:schemeClr val="tx1">
                    <a:lumMod val="90000"/>
                    <a:lumOff val="10000"/>
                  </a:schemeClr>
                </a:solidFill>
              </a:rPr>
              <a:t>Digital Coast </a:t>
            </a:r>
            <a:r>
              <a:rPr lang="en-US" sz="3200" b="1" dirty="0" smtClean="0">
                <a:solidFill>
                  <a:schemeClr val="tx1">
                    <a:lumMod val="90000"/>
                    <a:lumOff val="10000"/>
                  </a:schemeClr>
                </a:solidFill>
              </a:rPr>
              <a:t>Act – S. 110/H.R. 4062</a:t>
            </a:r>
            <a:endParaRPr lang="en-US" sz="3200" b="1" dirty="0">
              <a:solidFill>
                <a:schemeClr val="tx1">
                  <a:lumMod val="90000"/>
                  <a:lumOff val="10000"/>
                </a:schemeClr>
              </a:solidFill>
            </a:endParaRPr>
          </a:p>
          <a:p>
            <a:pPr lvl="1">
              <a:spcBef>
                <a:spcPts val="0"/>
              </a:spcBef>
              <a:buClrTx/>
            </a:pPr>
            <a:r>
              <a:rPr lang="en-US" sz="2800" dirty="0">
                <a:solidFill>
                  <a:schemeClr val="tx1">
                    <a:lumMod val="90000"/>
                    <a:lumOff val="10000"/>
                  </a:schemeClr>
                </a:solidFill>
              </a:rPr>
              <a:t>Funds NOAA’s Digital Coast </a:t>
            </a:r>
            <a:endParaRPr lang="en-US" sz="2800" dirty="0" smtClean="0">
              <a:solidFill>
                <a:schemeClr val="tx1">
                  <a:lumMod val="90000"/>
                  <a:lumOff val="10000"/>
                </a:schemeClr>
              </a:solidFill>
            </a:endParaRPr>
          </a:p>
          <a:p>
            <a:pPr lvl="1">
              <a:spcBef>
                <a:spcPts val="0"/>
              </a:spcBef>
              <a:buClrTx/>
            </a:pPr>
            <a:r>
              <a:rPr lang="en-US" sz="2800" dirty="0">
                <a:solidFill>
                  <a:schemeClr val="tx1">
                    <a:lumMod val="90000"/>
                    <a:lumOff val="10000"/>
                  </a:schemeClr>
                </a:solidFill>
              </a:rPr>
              <a:t>DCA </a:t>
            </a:r>
            <a:r>
              <a:rPr lang="en-US" sz="2800" dirty="0" smtClean="0">
                <a:solidFill>
                  <a:schemeClr val="tx1">
                    <a:lumMod val="90000"/>
                    <a:lumOff val="10000"/>
                  </a:schemeClr>
                </a:solidFill>
              </a:rPr>
              <a:t>has </a:t>
            </a:r>
            <a:r>
              <a:rPr lang="en-US" sz="2800" dirty="0">
                <a:solidFill>
                  <a:schemeClr val="tx1">
                    <a:lumMod val="90000"/>
                    <a:lumOff val="10000"/>
                  </a:schemeClr>
                </a:solidFill>
              </a:rPr>
              <a:t>passed the </a:t>
            </a:r>
            <a:r>
              <a:rPr lang="en-US" sz="2800" dirty="0" smtClean="0">
                <a:solidFill>
                  <a:schemeClr val="tx1">
                    <a:lumMod val="90000"/>
                    <a:lumOff val="10000"/>
                  </a:schemeClr>
                </a:solidFill>
              </a:rPr>
              <a:t>Senate</a:t>
            </a:r>
          </a:p>
          <a:p>
            <a:pPr lvl="1">
              <a:spcBef>
                <a:spcPts val="0"/>
              </a:spcBef>
              <a:buClrTx/>
            </a:pPr>
            <a:r>
              <a:rPr lang="en-US" sz="2800" dirty="0" smtClean="0">
                <a:solidFill>
                  <a:schemeClr val="tx1">
                    <a:lumMod val="90000"/>
                    <a:lumOff val="10000"/>
                  </a:schemeClr>
                </a:solidFill>
              </a:rPr>
              <a:t>Currently not moving in the House</a:t>
            </a:r>
            <a:endParaRPr lang="en-US" sz="2800" dirty="0">
              <a:solidFill>
                <a:schemeClr val="tx1">
                  <a:lumMod val="90000"/>
                  <a:lumOff val="10000"/>
                </a:schemeClr>
              </a:solidFill>
            </a:endParaRPr>
          </a:p>
          <a:p>
            <a:pPr marL="0" indent="0">
              <a:lnSpc>
                <a:spcPct val="150000"/>
              </a:lnSpc>
              <a:spcBef>
                <a:spcPts val="0"/>
              </a:spcBef>
              <a:buClrTx/>
              <a:buNone/>
            </a:pPr>
            <a:r>
              <a:rPr lang="en-US" sz="3600" b="1" dirty="0" smtClean="0">
                <a:solidFill>
                  <a:schemeClr val="tx1">
                    <a:lumMod val="90000"/>
                    <a:lumOff val="10000"/>
                  </a:schemeClr>
                </a:solidFill>
              </a:rPr>
              <a:t>NG911 Act – S. 2061/H.R. 4672</a:t>
            </a:r>
          </a:p>
          <a:p>
            <a:pPr lvl="1">
              <a:spcBef>
                <a:spcPts val="0"/>
              </a:spcBef>
              <a:buClrTx/>
            </a:pPr>
            <a:r>
              <a:rPr lang="en-US" sz="2800" dirty="0">
                <a:solidFill>
                  <a:schemeClr val="tx1">
                    <a:lumMod val="90000"/>
                    <a:lumOff val="10000"/>
                  </a:schemeClr>
                </a:solidFill>
              </a:rPr>
              <a:t>Program (ROI of 250%)</a:t>
            </a:r>
          </a:p>
          <a:p>
            <a:pPr lvl="1">
              <a:spcBef>
                <a:spcPts val="0"/>
              </a:spcBef>
              <a:buClrTx/>
            </a:pPr>
            <a:r>
              <a:rPr lang="en-US" sz="2800" dirty="0">
                <a:solidFill>
                  <a:schemeClr val="tx1">
                    <a:lumMod val="90000"/>
                    <a:lumOff val="10000"/>
                  </a:schemeClr>
                </a:solidFill>
              </a:rPr>
              <a:t>Endorse nationwide deployment of NG911 over 10 years</a:t>
            </a:r>
          </a:p>
          <a:p>
            <a:pPr lvl="1">
              <a:spcBef>
                <a:spcPts val="0"/>
              </a:spcBef>
              <a:buClrTx/>
            </a:pPr>
            <a:r>
              <a:rPr lang="en-US" sz="2800" dirty="0">
                <a:solidFill>
                  <a:schemeClr val="tx1">
                    <a:lumMod val="90000"/>
                    <a:lumOff val="10000"/>
                  </a:schemeClr>
                </a:solidFill>
              </a:rPr>
              <a:t>Provisions related to federal funding (but no specific amounts)</a:t>
            </a:r>
          </a:p>
          <a:p>
            <a:pPr>
              <a:lnSpc>
                <a:spcPct val="150000"/>
              </a:lnSpc>
              <a:buClrTx/>
            </a:pPr>
            <a:endParaRPr sz="2667" dirty="0">
              <a:solidFill>
                <a:srgbClr val="FFFFFF"/>
              </a:solidFill>
            </a:endParaRPr>
          </a:p>
        </p:txBody>
      </p:sp>
    </p:spTree>
    <p:extLst>
      <p:ext uri="{BB962C8B-B14F-4D97-AF65-F5344CB8AC3E}">
        <p14:creationId xmlns:p14="http://schemas.microsoft.com/office/powerpoint/2010/main" val="3141942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b="1" dirty="0" smtClean="0">
                <a:solidFill>
                  <a:srgbClr val="FFFFFF"/>
                </a:solidFill>
              </a:rPr>
              <a:t>Minnesota 16E.30 Subd. 11</a:t>
            </a:r>
            <a:endParaRPr b="1" dirty="0">
              <a:solidFill>
                <a:srgbClr val="FFFFFF"/>
              </a:solidFill>
            </a:endParaRPr>
          </a:p>
        </p:txBody>
      </p:sp>
      <p:sp>
        <p:nvSpPr>
          <p:cNvPr id="112" name="Shape 112"/>
          <p:cNvSpPr txBox="1">
            <a:spLocks noGrp="1"/>
          </p:cNvSpPr>
          <p:nvPr>
            <p:ph idx="1"/>
          </p:nvPr>
        </p:nvSpPr>
        <p:spPr>
          <a:xfrm>
            <a:off x="549900" y="1154259"/>
            <a:ext cx="10515600" cy="5342793"/>
          </a:xfrm>
          <a:prstGeom prst="rect">
            <a:avLst/>
          </a:prstGeom>
        </p:spPr>
        <p:txBody>
          <a:bodyPr spcFirstLastPara="1" vert="horz" wrap="square" lIns="121900" tIns="121900" rIns="121900" bIns="121900" rtlCol="0" anchor="t" anchorCtr="0">
            <a:noAutofit/>
          </a:bodyPr>
          <a:lstStyle/>
          <a:p>
            <a:pPr marL="0" indent="0">
              <a:buNone/>
            </a:pPr>
            <a:r>
              <a:rPr lang="en-US" dirty="0" err="1" smtClean="0"/>
              <a:t>Subd</a:t>
            </a:r>
            <a:r>
              <a:rPr lang="en-US" dirty="0"/>
              <a:t>. 11. </a:t>
            </a:r>
            <a:r>
              <a:rPr lang="en-US" b="1" dirty="0"/>
              <a:t>Government sharing of electronic geospatial data. </a:t>
            </a:r>
            <a:r>
              <a:rPr lang="en-US" dirty="0"/>
              <a:t>(a) The definitions in section </a:t>
            </a:r>
            <a:r>
              <a:rPr lang="en-US" dirty="0" smtClean="0"/>
              <a:t>13.02 apply </a:t>
            </a:r>
            <a:r>
              <a:rPr lang="en-US" dirty="0"/>
              <a:t>to this subdivision.</a:t>
            </a:r>
          </a:p>
          <a:p>
            <a:pPr marL="0" indent="0">
              <a:buNone/>
            </a:pPr>
            <a:r>
              <a:rPr lang="en-US" dirty="0"/>
              <a:t>(b) Electronic geospatial government data must be shared at no cost with government entities, the </a:t>
            </a:r>
            <a:r>
              <a:rPr lang="en-US" dirty="0" smtClean="0"/>
              <a:t>notification </a:t>
            </a:r>
            <a:r>
              <a:rPr lang="en-US" dirty="0"/>
              <a:t>center established under section 216D.03, and federal and tribal government agencies. Data </a:t>
            </a:r>
            <a:r>
              <a:rPr lang="en-US" dirty="0" smtClean="0"/>
              <a:t>received under </a:t>
            </a:r>
            <a:r>
              <a:rPr lang="en-US" dirty="0"/>
              <a:t>this subdivision may be reproduced or shared with other government entities or agencies. A </a:t>
            </a:r>
            <a:r>
              <a:rPr lang="en-US" dirty="0" smtClean="0"/>
              <a:t>release of </a:t>
            </a:r>
            <a:r>
              <a:rPr lang="en-US" dirty="0"/>
              <a:t>data under this subdivision must include metadata or other documentation that identifies the </a:t>
            </a:r>
            <a:r>
              <a:rPr lang="en-US" dirty="0" smtClean="0"/>
              <a:t>original authoritative </a:t>
            </a:r>
            <a:r>
              <a:rPr lang="en-US" dirty="0"/>
              <a:t>data source. Government entities providing data under this subdivision are not required </a:t>
            </a:r>
            <a:r>
              <a:rPr lang="en-US" dirty="0" smtClean="0"/>
              <a:t>to provide </a:t>
            </a:r>
            <a:r>
              <a:rPr lang="en-US" dirty="0"/>
              <a:t>data in an alternate format specified by the requestor. </a:t>
            </a:r>
            <a:r>
              <a:rPr lang="en-US" b="1" dirty="0" smtClean="0"/>
              <a:t>A </a:t>
            </a:r>
            <a:r>
              <a:rPr lang="en-US" b="1" dirty="0"/>
              <a:t>government entity is not required to </a:t>
            </a:r>
            <a:r>
              <a:rPr lang="en-US" b="1" dirty="0" smtClean="0"/>
              <a:t>provide the </a:t>
            </a:r>
            <a:r>
              <a:rPr lang="en-US" b="1" dirty="0"/>
              <a:t>same data to the same requestor more than four times per year, unless required by law or court order.</a:t>
            </a:r>
            <a:endParaRPr b="1" dirty="0">
              <a:solidFill>
                <a:srgbClr val="FFFFFF"/>
              </a:solidFill>
            </a:endParaRPr>
          </a:p>
        </p:txBody>
      </p:sp>
      <p:pic>
        <p:nvPicPr>
          <p:cNvPr id="113" name="Shape 113"/>
          <p:cNvPicPr preferRelativeResize="0"/>
          <p:nvPr/>
        </p:nvPicPr>
        <p:blipFill>
          <a:blip r:embed="rId3">
            <a:alphaModFix/>
          </a:blip>
          <a:stretch>
            <a:fillRect/>
          </a:stretch>
        </p:blipFill>
        <p:spPr>
          <a:xfrm>
            <a:off x="10635915" y="5719010"/>
            <a:ext cx="1226093" cy="981901"/>
          </a:xfrm>
          <a:prstGeom prst="rect">
            <a:avLst/>
          </a:prstGeom>
          <a:noFill/>
          <a:ln>
            <a:noFill/>
          </a:ln>
        </p:spPr>
      </p:pic>
    </p:spTree>
    <p:extLst>
      <p:ext uri="{BB962C8B-B14F-4D97-AF65-F5344CB8AC3E}">
        <p14:creationId xmlns:p14="http://schemas.microsoft.com/office/powerpoint/2010/main" val="2143376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12</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Updates on MN GAC priority projects and initiatives</a:t>
            </a:r>
            <a:endParaRPr lang="en-US" b="1" dirty="0"/>
          </a:p>
          <a:p>
            <a:pPr marL="0" indent="0">
              <a:buNone/>
            </a:pPr>
            <a:r>
              <a:rPr lang="en-US" dirty="0" smtClean="0"/>
              <a:t>Mark Kotz</a:t>
            </a:r>
            <a:endParaRPr lang="en-US" dirty="0"/>
          </a:p>
        </p:txBody>
      </p:sp>
    </p:spTree>
    <p:extLst>
      <p:ext uri="{BB962C8B-B14F-4D97-AF65-F5344CB8AC3E}">
        <p14:creationId xmlns:p14="http://schemas.microsoft.com/office/powerpoint/2010/main" val="94614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12</a:t>
            </a:r>
          </a:p>
        </p:txBody>
      </p:sp>
      <p:graphicFrame>
        <p:nvGraphicFramePr>
          <p:cNvPr id="2" name="Table 1"/>
          <p:cNvGraphicFramePr>
            <a:graphicFrameLocks noGrp="1"/>
          </p:cNvGraphicFramePr>
          <p:nvPr>
            <p:extLst/>
          </p:nvPr>
        </p:nvGraphicFramePr>
        <p:xfrm>
          <a:off x="736431" y="1411487"/>
          <a:ext cx="10609593" cy="4995844"/>
        </p:xfrm>
        <a:graphic>
          <a:graphicData uri="http://schemas.openxmlformats.org/drawingml/2006/table">
            <a:tbl>
              <a:tblPr>
                <a:tableStyleId>{5C22544A-7EE6-4342-B048-85BDC9FD1C3A}</a:tableStyleId>
              </a:tblPr>
              <a:tblGrid>
                <a:gridCol w="848338">
                  <a:extLst>
                    <a:ext uri="{9D8B030D-6E8A-4147-A177-3AD203B41FA5}">
                      <a16:colId xmlns="" xmlns:a16="http://schemas.microsoft.com/office/drawing/2014/main" val="1837296339"/>
                    </a:ext>
                  </a:extLst>
                </a:gridCol>
                <a:gridCol w="4603868">
                  <a:extLst>
                    <a:ext uri="{9D8B030D-6E8A-4147-A177-3AD203B41FA5}">
                      <a16:colId xmlns="" xmlns:a16="http://schemas.microsoft.com/office/drawing/2014/main" val="1836324951"/>
                    </a:ext>
                  </a:extLst>
                </a:gridCol>
                <a:gridCol w="1340923">
                  <a:extLst>
                    <a:ext uri="{9D8B030D-6E8A-4147-A177-3AD203B41FA5}">
                      <a16:colId xmlns="" xmlns:a16="http://schemas.microsoft.com/office/drawing/2014/main" val="2608705875"/>
                    </a:ext>
                  </a:extLst>
                </a:gridCol>
                <a:gridCol w="2398211">
                  <a:extLst>
                    <a:ext uri="{9D8B030D-6E8A-4147-A177-3AD203B41FA5}">
                      <a16:colId xmlns="" xmlns:a16="http://schemas.microsoft.com/office/drawing/2014/main" val="887950405"/>
                    </a:ext>
                  </a:extLst>
                </a:gridCol>
                <a:gridCol w="1418253">
                  <a:extLst>
                    <a:ext uri="{9D8B030D-6E8A-4147-A177-3AD203B41FA5}">
                      <a16:colId xmlns=""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Len Kne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 Sustain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Norm Anderson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Norm Anderson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Enhancements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Archiving</a:t>
                      </a:r>
                      <a:r>
                        <a:rPr lang="en-US" sz="2000" u="none" strike="noStrike" baseline="0" dirty="0">
                          <a:effectLst/>
                        </a:rPr>
                        <a:t> Policy/Procedure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Ryan Mattke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chemeClr val="dk1"/>
                          </a:solidFill>
                          <a:effectLst/>
                          <a:latin typeface="+mn-lt"/>
                        </a:rPr>
                        <a:t>George</a:t>
                      </a:r>
                      <a:r>
                        <a:rPr lang="en-US" sz="2000" b="0" i="0" u="none" strike="noStrike" baseline="0" dirty="0">
                          <a:solidFill>
                            <a:schemeClr val="dk1"/>
                          </a:solidFill>
                          <a:effectLst/>
                          <a:latin typeface="+mn-lt"/>
                        </a:rPr>
                        <a:t> Meyer</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pt-BR" sz="2000" b="0" i="0" u="none" strike="noStrike" dirty="0">
                          <a:solidFill>
                            <a:srgbClr val="003865"/>
                          </a:solidFill>
                          <a:effectLst/>
                          <a:latin typeface="Calibri" panose="020F0502020204030204" pitchFamily="34" charset="0"/>
                        </a:rPr>
                        <a:t>Updated &amp; Aligned Boundary Data</a:t>
                      </a: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Proposed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1600" u="none" strike="noStrike" dirty="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LiDAR data and related standards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Gerry Sjerven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err="1">
                          <a:solidFill>
                            <a:srgbClr val="003865"/>
                          </a:solidFill>
                          <a:effectLst/>
                          <a:latin typeface="Calibri" panose="020F0502020204030204" pitchFamily="34" charset="0"/>
                        </a:rPr>
                        <a:t>Basemap</a:t>
                      </a:r>
                      <a:r>
                        <a:rPr lang="en-US" sz="2000" b="0" i="0" u="none" strike="noStrike" dirty="0">
                          <a:solidFill>
                            <a:srgbClr val="003865"/>
                          </a:solidFill>
                          <a:effectLst/>
                          <a:latin typeface="Calibri" panose="020F0502020204030204" pitchFamily="34" charset="0"/>
                        </a:rPr>
                        <a:t> Services</a:t>
                      </a: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Sonia Dickerson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a:t>
                      </a:r>
                      <a:r>
                        <a:rPr kumimoji="0" lang="en-US" sz="2000" b="0" i="0" u="none" strike="noStrike" kern="1200" cap="none" spc="0" normalizeH="0" baseline="0" noProof="0" dirty="0">
                          <a:ln>
                            <a:noFill/>
                          </a:ln>
                          <a:solidFill>
                            <a:srgbClr val="003865"/>
                          </a:solidFill>
                          <a:effectLst/>
                          <a:uLnTx/>
                          <a:uFillTx/>
                          <a:latin typeface="+mn-lt"/>
                          <a:ea typeface="+mn-ea"/>
                          <a:cs typeface="+mn-cs"/>
                        </a:rPr>
                        <a:t>Ross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0012"/>
                  </a:ext>
                </a:extLst>
              </a:tr>
              <a:tr h="357367">
                <a:tc>
                  <a:txBody>
                    <a:bodyPr/>
                    <a:lstStyle/>
                    <a:p>
                      <a:pPr algn="ctr" fontAlgn="b"/>
                      <a:r>
                        <a:rPr lang="en-US" sz="2000" u="none" strike="noStrike">
                          <a:effectLst/>
                        </a:rPr>
                        <a:t>12</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a:effectLst/>
                        </a:rPr>
                        <a:t>Parks and Trails Data Standard</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a:effectLst/>
                        </a:rPr>
                        <a:t>Jim Bunning</a:t>
                      </a:r>
                      <a:endParaRPr lang="en-US" sz="20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111674270"/>
                  </a:ext>
                </a:extLst>
              </a:tr>
            </a:tbl>
          </a:graphicData>
        </a:graphic>
      </p:graphicFrame>
    </p:spTree>
    <p:extLst>
      <p:ext uri="{BB962C8B-B14F-4D97-AF65-F5344CB8AC3E}">
        <p14:creationId xmlns:p14="http://schemas.microsoft.com/office/powerpoint/2010/main" val="2890977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13</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40079826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Adjourn</a:t>
            </a:r>
            <a:endParaRPr lang="en-US" dirty="0"/>
          </a:p>
        </p:txBody>
      </p:sp>
      <p:sp>
        <p:nvSpPr>
          <p:cNvPr id="9" name="Content Placeholder 8"/>
          <p:cNvSpPr>
            <a:spLocks noGrp="1"/>
          </p:cNvSpPr>
          <p:nvPr>
            <p:ph idx="1"/>
          </p:nvPr>
        </p:nvSpPr>
        <p:spPr/>
        <p:txBody>
          <a:bodyPr/>
          <a:lstStyle/>
          <a:p>
            <a:pPr marL="0" indent="0" algn="ctr">
              <a:buNone/>
            </a:pPr>
            <a:r>
              <a:rPr lang="en-US" sz="4000" b="1" dirty="0" smtClean="0"/>
              <a:t>Thank you!</a:t>
            </a:r>
          </a:p>
          <a:p>
            <a:pPr marL="0" indent="0">
              <a:buNone/>
            </a:pPr>
            <a:endParaRPr lang="en-US" sz="2400" b="1" dirty="0"/>
          </a:p>
          <a:p>
            <a:pPr marL="0" indent="0" algn="ctr">
              <a:buNone/>
            </a:pPr>
            <a:r>
              <a:rPr lang="en-US" sz="2400" b="1" dirty="0" smtClean="0"/>
              <a:t>Next </a:t>
            </a:r>
            <a:r>
              <a:rPr lang="en-US" sz="2400" b="1" dirty="0"/>
              <a:t>meeting </a:t>
            </a:r>
            <a:r>
              <a:rPr lang="en-US" sz="2400" b="1" dirty="0" smtClean="0"/>
              <a:t>is Wednesday, March 6, 2019</a:t>
            </a:r>
            <a:endParaRPr lang="en-US" sz="2400" b="1" dirty="0"/>
          </a:p>
        </p:txBody>
      </p:sp>
    </p:spTree>
    <p:extLst>
      <p:ext uri="{BB962C8B-B14F-4D97-AF65-F5344CB8AC3E}">
        <p14:creationId xmlns:p14="http://schemas.microsoft.com/office/powerpoint/2010/main" val="1657179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03E4AD-69D7-4C3D-819B-A7487412D91B}"/>
              </a:ext>
            </a:extLst>
          </p:cNvPr>
          <p:cNvSpPr>
            <a:spLocks noGrp="1"/>
          </p:cNvSpPr>
          <p:nvPr>
            <p:ph type="title"/>
          </p:nvPr>
        </p:nvSpPr>
        <p:spPr/>
        <p:txBody>
          <a:bodyPr>
            <a:normAutofit/>
          </a:bodyPr>
          <a:lstStyle/>
          <a:p>
            <a:r>
              <a:rPr lang="en-US" dirty="0"/>
              <a:t>Key Proposal Elements: Image Layer Life Cycle</a:t>
            </a:r>
          </a:p>
        </p:txBody>
      </p:sp>
      <p:sp>
        <p:nvSpPr>
          <p:cNvPr id="5" name="Content Placeholder 4">
            <a:extLst>
              <a:ext uri="{FF2B5EF4-FFF2-40B4-BE49-F238E27FC236}">
                <a16:creationId xmlns="" xmlns:a16="http://schemas.microsoft.com/office/drawing/2014/main" id="{2EC7E44B-1703-4524-AD14-3EC3E7A03B3F}"/>
              </a:ext>
            </a:extLst>
          </p:cNvPr>
          <p:cNvSpPr>
            <a:spLocks noGrp="1"/>
          </p:cNvSpPr>
          <p:nvPr>
            <p:ph idx="1"/>
          </p:nvPr>
        </p:nvSpPr>
        <p:spPr/>
        <p:txBody>
          <a:bodyPr/>
          <a:lstStyle/>
          <a:p>
            <a:endParaRPr lang="en-US"/>
          </a:p>
        </p:txBody>
      </p:sp>
      <p:pic>
        <p:nvPicPr>
          <p:cNvPr id="3" name="Picture 2">
            <a:extLst>
              <a:ext uri="{FF2B5EF4-FFF2-40B4-BE49-F238E27FC236}">
                <a16:creationId xmlns="" xmlns:a16="http://schemas.microsoft.com/office/drawing/2014/main" id="{3CB03710-4E89-4377-BA79-A0B37AF0ABF1}"/>
              </a:ext>
            </a:extLst>
          </p:cNvPr>
          <p:cNvPicPr>
            <a:picLocks noChangeAspect="1"/>
          </p:cNvPicPr>
          <p:nvPr/>
        </p:nvPicPr>
        <p:blipFill>
          <a:blip r:embed="rId2"/>
          <a:stretch>
            <a:fillRect/>
          </a:stretch>
        </p:blipFill>
        <p:spPr>
          <a:xfrm>
            <a:off x="466804" y="1335281"/>
            <a:ext cx="11306096" cy="5522719"/>
          </a:xfrm>
          <a:prstGeom prst="rect">
            <a:avLst/>
          </a:prstGeom>
        </p:spPr>
      </p:pic>
    </p:spTree>
    <p:extLst>
      <p:ext uri="{BB962C8B-B14F-4D97-AF65-F5344CB8AC3E}">
        <p14:creationId xmlns:p14="http://schemas.microsoft.com/office/powerpoint/2010/main" val="3965057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6227F-0AEA-4A4C-BA0B-8B964455C881}"/>
              </a:ext>
            </a:extLst>
          </p:cNvPr>
          <p:cNvSpPr>
            <a:spLocks noGrp="1"/>
          </p:cNvSpPr>
          <p:nvPr>
            <p:ph type="title"/>
          </p:nvPr>
        </p:nvSpPr>
        <p:spPr/>
        <p:txBody>
          <a:bodyPr>
            <a:normAutofit/>
          </a:bodyPr>
          <a:lstStyle/>
          <a:p>
            <a:r>
              <a:rPr lang="en-US" dirty="0"/>
              <a:t>Key Proposal Elements: Decision Factors</a:t>
            </a:r>
          </a:p>
        </p:txBody>
      </p:sp>
      <p:sp>
        <p:nvSpPr>
          <p:cNvPr id="3" name="Text Placeholder 2">
            <a:extLst>
              <a:ext uri="{FF2B5EF4-FFF2-40B4-BE49-F238E27FC236}">
                <a16:creationId xmlns="" xmlns:a16="http://schemas.microsoft.com/office/drawing/2014/main" id="{B83DE082-7DC6-4F3A-A973-43DCDE3BD91B}"/>
              </a:ext>
            </a:extLst>
          </p:cNvPr>
          <p:cNvSpPr>
            <a:spLocks noGrp="1"/>
          </p:cNvSpPr>
          <p:nvPr>
            <p:ph sz="half" idx="1"/>
          </p:nvPr>
        </p:nvSpPr>
        <p:spPr/>
        <p:txBody>
          <a:bodyPr/>
          <a:lstStyle/>
          <a:p>
            <a:r>
              <a:rPr lang="en-US" dirty="0"/>
              <a:t>Usage – Easy to measure and track. This is the prime factor.</a:t>
            </a:r>
          </a:p>
          <a:p>
            <a:r>
              <a:rPr lang="en-US" dirty="0"/>
              <a:t>Other factors</a:t>
            </a:r>
          </a:p>
          <a:p>
            <a:pPr lvl="1"/>
            <a:r>
              <a:rPr lang="en-US" dirty="0"/>
              <a:t>Coverage</a:t>
            </a:r>
          </a:p>
          <a:p>
            <a:pPr lvl="1"/>
            <a:r>
              <a:rPr lang="en-US" dirty="0"/>
              <a:t>Resolution</a:t>
            </a:r>
          </a:p>
          <a:p>
            <a:pPr lvl="1"/>
            <a:r>
              <a:rPr lang="en-US" dirty="0"/>
              <a:t>Time of year (leaf on/off)</a:t>
            </a:r>
          </a:p>
          <a:p>
            <a:pPr lvl="1"/>
            <a:r>
              <a:rPr lang="en-US" dirty="0"/>
              <a:t>Historical </a:t>
            </a:r>
            <a:r>
              <a:rPr lang="en-US" dirty="0" smtClean="0"/>
              <a:t>Significance</a:t>
            </a:r>
            <a:endParaRPr lang="en-US" dirty="0"/>
          </a:p>
          <a:p>
            <a:pPr lvl="1"/>
            <a:endParaRPr lang="en-US" dirty="0"/>
          </a:p>
        </p:txBody>
      </p:sp>
      <p:graphicFrame>
        <p:nvGraphicFramePr>
          <p:cNvPr id="5" name="Content Placeholder 4">
            <a:extLst>
              <a:ext uri="{FF2B5EF4-FFF2-40B4-BE49-F238E27FC236}">
                <a16:creationId xmlns="" xmlns:a16="http://schemas.microsoft.com/office/drawing/2014/main" id="{9A7A3794-385B-44B8-B533-5D2175213005}"/>
              </a:ext>
            </a:extLst>
          </p:cNvPr>
          <p:cNvGraphicFramePr>
            <a:graphicFrameLocks noGrp="1"/>
          </p:cNvGraphicFramePr>
          <p:nvPr>
            <p:ph sz="half" idx="2"/>
            <p:extLst/>
          </p:nvPr>
        </p:nvGraphicFramePr>
        <p:xfrm>
          <a:off x="6172200" y="1593850"/>
          <a:ext cx="5162550" cy="4450080"/>
        </p:xfrm>
        <a:graphic>
          <a:graphicData uri="http://schemas.openxmlformats.org/drawingml/2006/table">
            <a:tbl>
              <a:tblPr firstRow="1" bandRow="1">
                <a:tableStyleId>{5C22544A-7EE6-4342-B048-85BDC9FD1C3A}</a:tableStyleId>
              </a:tblPr>
              <a:tblGrid>
                <a:gridCol w="2514600">
                  <a:extLst>
                    <a:ext uri="{9D8B030D-6E8A-4147-A177-3AD203B41FA5}">
                      <a16:colId xmlns="" xmlns:a16="http://schemas.microsoft.com/office/drawing/2014/main" val="3641998166"/>
                    </a:ext>
                  </a:extLst>
                </a:gridCol>
                <a:gridCol w="920750">
                  <a:extLst>
                    <a:ext uri="{9D8B030D-6E8A-4147-A177-3AD203B41FA5}">
                      <a16:colId xmlns="" xmlns:a16="http://schemas.microsoft.com/office/drawing/2014/main" val="963194561"/>
                    </a:ext>
                  </a:extLst>
                </a:gridCol>
                <a:gridCol w="1727200">
                  <a:extLst>
                    <a:ext uri="{9D8B030D-6E8A-4147-A177-3AD203B41FA5}">
                      <a16:colId xmlns="" xmlns:a16="http://schemas.microsoft.com/office/drawing/2014/main" val="3640714645"/>
                    </a:ext>
                  </a:extLst>
                </a:gridCol>
              </a:tblGrid>
              <a:tr h="370840">
                <a:tc>
                  <a:txBody>
                    <a:bodyPr/>
                    <a:lstStyle/>
                    <a:p>
                      <a:pPr algn="l" fontAlgn="b"/>
                      <a:r>
                        <a:rPr lang="en-US" sz="1800" b="0" i="0" u="none" strike="noStrike" dirty="0">
                          <a:solidFill>
                            <a:schemeClr val="bg1"/>
                          </a:solidFill>
                          <a:effectLst/>
                          <a:latin typeface="Calibri" panose="020F0502020204030204" pitchFamily="34" charset="0"/>
                        </a:rPr>
                        <a:t>Layer Title</a:t>
                      </a:r>
                    </a:p>
                  </a:txBody>
                  <a:tcPr marL="9525" marR="9525" marT="9525" marB="0" anchor="b"/>
                </a:tc>
                <a:tc>
                  <a:txBody>
                    <a:bodyPr/>
                    <a:lstStyle/>
                    <a:p>
                      <a:pPr algn="l" fontAlgn="b"/>
                      <a:r>
                        <a:rPr lang="en-US" sz="1800" b="0" i="0" u="none" strike="noStrike" dirty="0">
                          <a:solidFill>
                            <a:schemeClr val="bg1"/>
                          </a:solidFill>
                          <a:effectLst/>
                          <a:latin typeface="Calibri" panose="020F0502020204030204" pitchFamily="34" charset="0"/>
                        </a:rPr>
                        <a:t>Usage</a:t>
                      </a:r>
                    </a:p>
                  </a:txBody>
                  <a:tcPr marL="9525" marR="9525" marT="9525" marB="0" anchor="b"/>
                </a:tc>
                <a:tc>
                  <a:txBody>
                    <a:bodyPr/>
                    <a:lstStyle/>
                    <a:p>
                      <a:pPr algn="l" fontAlgn="b"/>
                      <a:r>
                        <a:rPr lang="en-US" sz="1800" b="0" i="0" u="none" strike="noStrike" dirty="0">
                          <a:solidFill>
                            <a:schemeClr val="bg1"/>
                          </a:solidFill>
                          <a:effectLst/>
                          <a:latin typeface="Calibri" panose="020F0502020204030204" pitchFamily="34" charset="0"/>
                        </a:rPr>
                        <a:t>Usage</a:t>
                      </a:r>
                      <a:r>
                        <a:rPr lang="en-US" sz="1200" b="0" i="0" u="none" strike="noStrike" dirty="0">
                          <a:solidFill>
                            <a:schemeClr val="bg1"/>
                          </a:solidFill>
                          <a:effectLst/>
                          <a:latin typeface="Calibri" panose="020F0502020204030204" pitchFamily="34" charset="0"/>
                        </a:rPr>
                        <a:t> (percent of total)</a:t>
                      </a:r>
                      <a:endParaRPr lang="en-US" sz="1800" b="0"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159526290"/>
                  </a:ext>
                </a:extLst>
              </a:tr>
              <a:tr h="370840">
                <a:tc>
                  <a:txBody>
                    <a:bodyPr/>
                    <a:lstStyle/>
                    <a:p>
                      <a:pPr algn="l" fontAlgn="b"/>
                      <a:r>
                        <a:rPr lang="en-US" sz="1600" b="0" i="0" u="none" strike="noStrike" dirty="0">
                          <a:solidFill>
                            <a:srgbClr val="000000"/>
                          </a:solidFill>
                          <a:effectLst/>
                          <a:latin typeface="Calibri" panose="020F0502020204030204" pitchFamily="34" charset="0"/>
                        </a:rPr>
                        <a:t>2009 color Isle Royale</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4576</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3152073790"/>
                  </a:ext>
                </a:extLst>
              </a:tr>
              <a:tr h="370840">
                <a:tc>
                  <a:txBody>
                    <a:bodyPr/>
                    <a:lstStyle/>
                    <a:p>
                      <a:pPr algn="l" fontAlgn="b"/>
                      <a:r>
                        <a:rPr lang="en-US" sz="1600" b="0" i="0" u="none" strike="noStrike" dirty="0">
                          <a:solidFill>
                            <a:srgbClr val="000000"/>
                          </a:solidFill>
                          <a:effectLst/>
                          <a:latin typeface="Calibri" panose="020F0502020204030204" pitchFamily="34" charset="0"/>
                        </a:rPr>
                        <a:t>2008 color Twin Cities</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4514</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1562947092"/>
                  </a:ext>
                </a:extLst>
              </a:tr>
              <a:tr h="370840">
                <a:tc>
                  <a:txBody>
                    <a:bodyPr/>
                    <a:lstStyle/>
                    <a:p>
                      <a:pPr algn="l" fontAlgn="b"/>
                      <a:r>
                        <a:rPr lang="en-US" sz="1600" b="0" i="0" u="none" strike="noStrike" dirty="0">
                          <a:solidFill>
                            <a:srgbClr val="000000"/>
                          </a:solidFill>
                          <a:effectLst/>
                          <a:latin typeface="Calibri" panose="020F0502020204030204" pitchFamily="34" charset="0"/>
                        </a:rPr>
                        <a:t>2013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Meeker</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4439</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900893159"/>
                  </a:ext>
                </a:extLst>
              </a:tr>
              <a:tr h="370840">
                <a:tc>
                  <a:txBody>
                    <a:bodyPr/>
                    <a:lstStyle/>
                    <a:p>
                      <a:pPr algn="l" fontAlgn="b"/>
                      <a:r>
                        <a:rPr lang="en-US" sz="1600" b="0" i="0" u="none" strike="noStrike" dirty="0">
                          <a:solidFill>
                            <a:srgbClr val="000000"/>
                          </a:solidFill>
                          <a:effectLst/>
                          <a:latin typeface="Calibri" panose="020F0502020204030204" pitchFamily="34" charset="0"/>
                        </a:rPr>
                        <a:t>2013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Carver</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3142</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834960336"/>
                  </a:ext>
                </a:extLst>
              </a:tr>
              <a:tr h="370840">
                <a:tc>
                  <a:txBody>
                    <a:bodyPr/>
                    <a:lstStyle/>
                    <a:p>
                      <a:pPr algn="l" fontAlgn="b"/>
                      <a:r>
                        <a:rPr lang="en-US" sz="1600" b="0" i="0" u="none" strike="noStrike" dirty="0">
                          <a:solidFill>
                            <a:srgbClr val="000000"/>
                          </a:solidFill>
                          <a:effectLst/>
                          <a:latin typeface="Calibri" panose="020F0502020204030204" pitchFamily="34" charset="0"/>
                        </a:rPr>
                        <a:t>2009 color south shore WI</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2044</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500498673"/>
                  </a:ext>
                </a:extLst>
              </a:tr>
              <a:tr h="370840">
                <a:tc>
                  <a:txBody>
                    <a:bodyPr/>
                    <a:lstStyle/>
                    <a:p>
                      <a:pPr algn="l" fontAlgn="b"/>
                      <a:r>
                        <a:rPr lang="en-US" sz="1600" b="0" i="0" u="none" strike="noStrike" dirty="0">
                          <a:solidFill>
                            <a:srgbClr val="000000"/>
                          </a:solidFill>
                          <a:effectLst/>
                          <a:latin typeface="Calibri" panose="020F0502020204030204" pitchFamily="34" charset="0"/>
                        </a:rPr>
                        <a:t>2013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Dakota</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2029</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505783764"/>
                  </a:ext>
                </a:extLst>
              </a:tr>
              <a:tr h="370840">
                <a:tc>
                  <a:txBody>
                    <a:bodyPr/>
                    <a:lstStyle/>
                    <a:p>
                      <a:pPr algn="l" fontAlgn="b"/>
                      <a:r>
                        <a:rPr lang="en-US" sz="1600" b="0" i="0" u="none" strike="noStrike" dirty="0">
                          <a:solidFill>
                            <a:srgbClr val="000000"/>
                          </a:solidFill>
                          <a:effectLst/>
                          <a:latin typeface="Calibri" panose="020F0502020204030204" pitchFamily="34" charset="0"/>
                        </a:rPr>
                        <a:t>2011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Murray</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2015</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546867740"/>
                  </a:ext>
                </a:extLst>
              </a:tr>
              <a:tr h="370840">
                <a:tc>
                  <a:txBody>
                    <a:bodyPr/>
                    <a:lstStyle/>
                    <a:p>
                      <a:pPr algn="l" fontAlgn="b"/>
                      <a:r>
                        <a:rPr lang="en-US" sz="1600" b="0" i="0" u="none" strike="noStrike" dirty="0">
                          <a:solidFill>
                            <a:srgbClr val="000000"/>
                          </a:solidFill>
                          <a:effectLst/>
                          <a:latin typeface="Calibri" panose="020F0502020204030204" pitchFamily="34" charset="0"/>
                        </a:rPr>
                        <a:t>2013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Scott</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1311</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3458710306"/>
                  </a:ext>
                </a:extLst>
              </a:tr>
              <a:tr h="370840">
                <a:tc>
                  <a:txBody>
                    <a:bodyPr/>
                    <a:lstStyle/>
                    <a:p>
                      <a:pPr algn="l" fontAlgn="b"/>
                      <a:r>
                        <a:rPr lang="en-US" sz="1600" b="0" i="0" u="none" strike="noStrike" dirty="0">
                          <a:solidFill>
                            <a:srgbClr val="000000"/>
                          </a:solidFill>
                          <a:effectLst/>
                          <a:latin typeface="Calibri" panose="020F0502020204030204" pitchFamily="34" charset="0"/>
                        </a:rPr>
                        <a:t>2010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Dakota</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775</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282152074"/>
                  </a:ext>
                </a:extLst>
              </a:tr>
              <a:tr h="370840">
                <a:tc>
                  <a:txBody>
                    <a:bodyPr/>
                    <a:lstStyle/>
                    <a:p>
                      <a:pPr algn="l" fontAlgn="b"/>
                      <a:r>
                        <a:rPr lang="en-US" sz="1600" b="0" i="0" u="none" strike="noStrike" dirty="0">
                          <a:solidFill>
                            <a:srgbClr val="000000"/>
                          </a:solidFill>
                          <a:effectLst/>
                          <a:latin typeface="Calibri" panose="020F0502020204030204" pitchFamily="34" charset="0"/>
                        </a:rPr>
                        <a:t>2011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Rice</a:t>
                      </a:r>
                    </a:p>
                  </a:txBody>
                  <a:tcPr marL="171450" marR="9525" marT="9525" marB="0" anchor="b"/>
                </a:tc>
                <a:tc>
                  <a:txBody>
                    <a:bodyPr/>
                    <a:lstStyle/>
                    <a:p>
                      <a:pPr algn="r" fontAlgn="b"/>
                      <a:r>
                        <a:rPr lang="en-US" sz="1600" b="0" i="0" u="none" strike="noStrike">
                          <a:solidFill>
                            <a:srgbClr val="000000"/>
                          </a:solidFill>
                          <a:effectLst/>
                          <a:latin typeface="Calibri" panose="020F0502020204030204" pitchFamily="34" charset="0"/>
                        </a:rPr>
                        <a:t>400</a:t>
                      </a:r>
                    </a:p>
                  </a:txBody>
                  <a:tcPr marL="9525" marR="9525" marT="9525" marB="0" anchor="b"/>
                </a:tc>
                <a:tc>
                  <a:txBody>
                    <a:bodyPr/>
                    <a:lstStyle/>
                    <a:p>
                      <a:pPr algn="r" fontAlgn="b"/>
                      <a:r>
                        <a:rPr lang="en-US" sz="1600" b="0" i="0" u="none" strike="noStrike">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080468928"/>
                  </a:ext>
                </a:extLst>
              </a:tr>
              <a:tr h="370840">
                <a:tc>
                  <a:txBody>
                    <a:bodyPr/>
                    <a:lstStyle/>
                    <a:p>
                      <a:pPr algn="l" fontAlgn="b"/>
                      <a:r>
                        <a:rPr lang="en-US" sz="1600" b="0" i="0" u="none" strike="noStrike" dirty="0">
                          <a:solidFill>
                            <a:srgbClr val="000000"/>
                          </a:solidFill>
                          <a:effectLst/>
                          <a:latin typeface="Calibri" panose="020F0502020204030204" pitchFamily="34" charset="0"/>
                        </a:rPr>
                        <a:t>2010 </a:t>
                      </a:r>
                      <a:r>
                        <a:rPr lang="en-US" sz="1600" b="0" i="0" u="none" strike="noStrike" dirty="0" err="1">
                          <a:solidFill>
                            <a:srgbClr val="000000"/>
                          </a:solidFill>
                          <a:effectLst/>
                          <a:latin typeface="Calibri" panose="020F0502020204030204" pitchFamily="34" charset="0"/>
                        </a:rPr>
                        <a:t>cir</a:t>
                      </a:r>
                      <a:r>
                        <a:rPr lang="en-US" sz="1600" b="0" i="0" u="none" strike="noStrike" dirty="0">
                          <a:solidFill>
                            <a:srgbClr val="000000"/>
                          </a:solidFill>
                          <a:effectLst/>
                          <a:latin typeface="Calibri" panose="020F0502020204030204" pitchFamily="34" charset="0"/>
                        </a:rPr>
                        <a:t> Scott</a:t>
                      </a:r>
                    </a:p>
                  </a:txBody>
                  <a:tcPr marL="171450"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277</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0.00%</a:t>
                      </a:r>
                    </a:p>
                  </a:txBody>
                  <a:tcPr marL="9525" marR="9525" marT="9525" marB="0" anchor="b"/>
                </a:tc>
                <a:extLst>
                  <a:ext uri="{0D108BD9-81ED-4DB2-BD59-A6C34878D82A}">
                    <a16:rowId xmlns="" xmlns:a16="http://schemas.microsoft.com/office/drawing/2014/main" val="2661271032"/>
                  </a:ext>
                </a:extLst>
              </a:tr>
            </a:tbl>
          </a:graphicData>
        </a:graphic>
      </p:graphicFrame>
    </p:spTree>
    <p:extLst>
      <p:ext uri="{BB962C8B-B14F-4D97-AF65-F5344CB8AC3E}">
        <p14:creationId xmlns:p14="http://schemas.microsoft.com/office/powerpoint/2010/main" val="4192605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 xmlns="59bdf81b-3292-4aa4-98cf-655ff1e94488">MnGeo Operations</Project>
    <Meeting_x0020_Date xmlns="59bdf81b-3292-4aa4-98cf-655ff1e94488" xsi:nil="true"/>
    <DocVer xmlns="59bdf81b-3292-4aa4-98cf-655ff1e94488" xsi:nil="true"/>
    <DocumentType xmlns="59bdf81b-3292-4aa4-98cf-655ff1e94488">Template</Document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B406818001124E931DB06F528AC53C" ma:contentTypeVersion="8" ma:contentTypeDescription="Create a new document." ma:contentTypeScope="" ma:versionID="892862b8ec303518c944787b2eadeae5">
  <xsd:schema xmlns:xsd="http://www.w3.org/2001/XMLSchema" xmlns:xs="http://www.w3.org/2001/XMLSchema" xmlns:p="http://schemas.microsoft.com/office/2006/metadata/properties" xmlns:ns2="59bdf81b-3292-4aa4-98cf-655ff1e94488" targetNamespace="http://schemas.microsoft.com/office/2006/metadata/properties" ma:root="true" ma:fieldsID="c3ce4fc1e88e3dfff1ce7623afcea5ae" ns2:_="">
    <xsd:import namespace="59bdf81b-3292-4aa4-98cf-655ff1e94488"/>
    <xsd:element name="properties">
      <xsd:complexType>
        <xsd:sequence>
          <xsd:element name="documentManagement">
            <xsd:complexType>
              <xsd:all>
                <xsd:element ref="ns2:DocumentType" minOccurs="0"/>
                <xsd:element ref="ns2:DocVer" minOccurs="0"/>
                <xsd:element ref="ns2:Project"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df81b-3292-4aa4-98cf-655ff1e94488" elementFormDefault="qualified">
    <xsd:import namespace="http://schemas.microsoft.com/office/2006/documentManagement/types"/>
    <xsd:import namespace="http://schemas.microsoft.com/office/infopath/2007/PartnerControls"/>
    <xsd:element name="DocumentType" ma:index="8" nillable="true" ma:displayName="DocumentType" ma:description="What type of document is this?" ma:format="Dropdown" ma:internalName="DocumentType">
      <xsd:simpleType>
        <xsd:restriction base="dms:Choice">
          <xsd:enumeration value="Directions"/>
          <xsd:enumeration value="Logo"/>
          <xsd:enumeration value="Meeting Notes"/>
          <xsd:enumeration value="Org Chart"/>
          <xsd:enumeration value="Portfolio"/>
          <xsd:enumeration value="Presentation"/>
          <xsd:enumeration value="Project Codes"/>
          <xsd:enumeration value="Project Initiation Request"/>
          <xsd:enumeration value="Project Summary"/>
          <xsd:enumeration value="RACI Matrix"/>
          <xsd:enumeration value="Requirements Document"/>
          <xsd:enumeration value="Security Plan"/>
          <xsd:enumeration value="Template"/>
          <xsd:enumeration value="Other"/>
        </xsd:restriction>
      </xsd:simpleType>
    </xsd:element>
    <xsd:element name="DocVer" ma:index="9" nillable="true" ma:displayName="DocVer" ma:description="What version is this document" ma:format="Dropdown" ma:internalName="DocVer">
      <xsd:simpleType>
        <xsd:restriction base="dms:Choice">
          <xsd:enumeration value="Draft - Working Copy"/>
          <xsd:enumeration value="Final Proposed"/>
          <xsd:enumeration value="Final Approved"/>
          <xsd:enumeration value="Old Version"/>
          <xsd:enumeration value="Template"/>
          <xsd:enumeration value="Other"/>
        </xsd:restriction>
      </xsd:simpleType>
    </xsd:element>
    <xsd:element name="Project" ma:index="10" nillable="true" ma:displayName="Project" ma:format="Dropdown" ma:internalName="Project">
      <xsd:simpleType>
        <xsd:restriction base="dms:Choice">
          <xsd:enumeration value="MnGeo All Staff Meeting"/>
          <xsd:enumeration value="MnGeo Operations"/>
          <xsd:enumeration value="MnGeo Outreach"/>
          <xsd:enumeration value="ESRI License Manager"/>
          <xsd:enumeration value="Geocoder"/>
          <xsd:enumeration value="ISRM Standards"/>
          <xsd:enumeration value="Metadata"/>
          <xsd:enumeration value="OSA"/>
          <xsd:enumeration value="Other"/>
          <xsd:enumeration value="Website Migration"/>
        </xsd:restriction>
      </xsd:simpleType>
    </xsd:element>
    <xsd:element name="Meeting_x0020_Date" ma:index="11"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8B604-9059-4F1C-B8E2-C96A71A964D2}">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59bdf81b-3292-4aa4-98cf-655ff1e94488"/>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407B9D5-413F-4871-8550-75E2E4CC6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bdf81b-3292-4aa4-98cf-655ff1e94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18210</TotalTime>
  <Words>3235</Words>
  <Application>Microsoft Office PowerPoint</Application>
  <PresentationFormat>Widescreen</PresentationFormat>
  <Paragraphs>981</Paragraphs>
  <Slides>76</Slides>
  <Notes>62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NeueHaasGroteskText Std</vt:lpstr>
      <vt:lpstr>Times New Roman</vt:lpstr>
      <vt:lpstr>MN.IT</vt:lpstr>
      <vt:lpstr>Minnesota Geospatial Advisory Council</vt:lpstr>
      <vt:lpstr>Welcome</vt:lpstr>
      <vt:lpstr>Agenda</vt:lpstr>
      <vt:lpstr>Agenda Item 2</vt:lpstr>
      <vt:lpstr>Agenda Item 3</vt:lpstr>
      <vt:lpstr>MnGeo Image Server Storage Issue Summary</vt:lpstr>
      <vt:lpstr>Goal</vt:lpstr>
      <vt:lpstr>Key Proposal Elements: Image Layer Life Cycle</vt:lpstr>
      <vt:lpstr>Key Proposal Elements: Decision Factors</vt:lpstr>
      <vt:lpstr>Key Proposal Elements: Roles and Responsibilities</vt:lpstr>
      <vt:lpstr>Next Steps</vt:lpstr>
      <vt:lpstr>Proposal Team</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4</vt:lpstr>
      <vt:lpstr>Agenda Item 5</vt:lpstr>
      <vt:lpstr>Agenda Item 6</vt:lpstr>
      <vt:lpstr>Agenda Item 6</vt:lpstr>
      <vt:lpstr>Agenda Item 7</vt:lpstr>
      <vt:lpstr>Break - Networking</vt:lpstr>
      <vt:lpstr>Agenda Item 9</vt:lpstr>
      <vt:lpstr>Why Create Priorities?</vt:lpstr>
      <vt:lpstr>GAC Priorities Process</vt:lpstr>
      <vt:lpstr>MN Geospatial Priorities Survey</vt:lpstr>
      <vt:lpstr>MN Geospatial Priorities Survey</vt:lpstr>
      <vt:lpstr>MN Geospatial Priorities Survey</vt:lpstr>
      <vt:lpstr>MN Geospatial Priorities Survey</vt:lpstr>
      <vt:lpstr>Prioritization</vt:lpstr>
      <vt:lpstr>Time for Big Colorful Spreadsheet</vt:lpstr>
      <vt:lpstr>Agenda Item 10</vt:lpstr>
      <vt:lpstr>Agenda Item 10</vt:lpstr>
      <vt:lpstr>Agenda Item 10</vt:lpstr>
      <vt:lpstr>Agenda Item 10</vt:lpstr>
      <vt:lpstr>Agenda Item 11</vt:lpstr>
      <vt:lpstr>Geospatial Data Act</vt:lpstr>
      <vt:lpstr>Other Legislative Priorities</vt:lpstr>
      <vt:lpstr>Minnesota 16E.30 Subd. 11</vt:lpstr>
      <vt:lpstr>Agenda Item 12</vt:lpstr>
      <vt:lpstr>Agenda Item 12</vt:lpstr>
      <vt:lpstr>Agenda Item 13</vt:lpstr>
      <vt:lpstr>Adjourn</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Nancy Rader</cp:lastModifiedBy>
  <cp:revision>911</cp:revision>
  <dcterms:created xsi:type="dcterms:W3CDTF">2016-01-06T16:54:03Z</dcterms:created>
  <dcterms:modified xsi:type="dcterms:W3CDTF">2018-12-05T16:02:04Z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0x010100F3B406818001124E931DB06F528AC53C</vt:lpwstr>
  </property>
</Properties>
</file>