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theme/theme10.xml" ContentType="application/vnd.openxmlformats-officedocument.theme+xml"/>
  <Override PartName="/ppt/slideLayouts/slideLayout78.xml" ContentType="application/vnd.openxmlformats-officedocument.presentationml.slideLayout+xml"/>
  <Override PartName="/ppt/theme/theme11.xml" ContentType="application/vnd.openxmlformats-officedocument.theme+xml"/>
  <Override PartName="/ppt/slideLayouts/slideLayout79.xml" ContentType="application/vnd.openxmlformats-officedocument.presentationml.slideLayout+xml"/>
  <Override PartName="/ppt/theme/theme12.xml" ContentType="application/vnd.openxmlformats-officedocument.theme+xml"/>
  <Override PartName="/ppt/slideLayouts/slideLayout80.xml" ContentType="application/vnd.openxmlformats-officedocument.presentationml.slideLayout+xml"/>
  <Override PartName="/ppt/theme/theme13.xml" ContentType="application/vnd.openxmlformats-officedocument.theme+xml"/>
  <Override PartName="/ppt/slideLayouts/slideLayout81.xml" ContentType="application/vnd.openxmlformats-officedocument.presentationml.slideLayout+xml"/>
  <Override PartName="/ppt/theme/theme14.xml" ContentType="application/vnd.openxmlformats-officedocument.theme+xml"/>
  <Override PartName="/ppt/slideLayouts/slideLayout8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1"/>
    <p:sldMasterId id="2147483897" r:id="rId2"/>
    <p:sldMasterId id="2147483916" r:id="rId3"/>
    <p:sldMasterId id="2147483918" r:id="rId4"/>
    <p:sldMasterId id="2147483920" r:id="rId5"/>
    <p:sldMasterId id="2147483922" r:id="rId6"/>
    <p:sldMasterId id="2147483924" r:id="rId7"/>
    <p:sldMasterId id="2147483926" r:id="rId8"/>
    <p:sldMasterId id="2147483928" r:id="rId9"/>
    <p:sldMasterId id="2147483930" r:id="rId10"/>
    <p:sldMasterId id="2147483932" r:id="rId11"/>
    <p:sldMasterId id="2147483934" r:id="rId12"/>
    <p:sldMasterId id="2147483936" r:id="rId13"/>
    <p:sldMasterId id="2147483938" r:id="rId14"/>
    <p:sldMasterId id="2147483940" r:id="rId15"/>
  </p:sldMasterIdLst>
  <p:notesMasterIdLst>
    <p:notesMasterId r:id="rId113"/>
  </p:notesMasterIdLst>
  <p:handoutMasterIdLst>
    <p:handoutMasterId r:id="rId114"/>
  </p:handoutMasterIdLst>
  <p:sldIdLst>
    <p:sldId id="664" r:id="rId16"/>
    <p:sldId id="406" r:id="rId17"/>
    <p:sldId id="609" r:id="rId18"/>
    <p:sldId id="610" r:id="rId19"/>
    <p:sldId id="863" r:id="rId20"/>
    <p:sldId id="844" r:id="rId21"/>
    <p:sldId id="845" r:id="rId22"/>
    <p:sldId id="846" r:id="rId23"/>
    <p:sldId id="847" r:id="rId24"/>
    <p:sldId id="849" r:id="rId25"/>
    <p:sldId id="850" r:id="rId26"/>
    <p:sldId id="851" r:id="rId27"/>
    <p:sldId id="806" r:id="rId28"/>
    <p:sldId id="865" r:id="rId29"/>
    <p:sldId id="866" r:id="rId30"/>
    <p:sldId id="791" r:id="rId31"/>
    <p:sldId id="867" r:id="rId32"/>
    <p:sldId id="868" r:id="rId33"/>
    <p:sldId id="869" r:id="rId34"/>
    <p:sldId id="870" r:id="rId35"/>
    <p:sldId id="484" r:id="rId36"/>
    <p:sldId id="797" r:id="rId37"/>
    <p:sldId id="780" r:id="rId38"/>
    <p:sldId id="871" r:id="rId39"/>
    <p:sldId id="872" r:id="rId40"/>
    <p:sldId id="873" r:id="rId41"/>
    <p:sldId id="874" r:id="rId42"/>
    <p:sldId id="875" r:id="rId43"/>
    <p:sldId id="876" r:id="rId44"/>
    <p:sldId id="877" r:id="rId45"/>
    <p:sldId id="878" r:id="rId46"/>
    <p:sldId id="879" r:id="rId47"/>
    <p:sldId id="880" r:id="rId48"/>
    <p:sldId id="881" r:id="rId49"/>
    <p:sldId id="882" r:id="rId50"/>
    <p:sldId id="883" r:id="rId51"/>
    <p:sldId id="884" r:id="rId52"/>
    <p:sldId id="885" r:id="rId53"/>
    <p:sldId id="886" r:id="rId54"/>
    <p:sldId id="887" r:id="rId55"/>
    <p:sldId id="853" r:id="rId56"/>
    <p:sldId id="894" r:id="rId57"/>
    <p:sldId id="895" r:id="rId58"/>
    <p:sldId id="896" r:id="rId59"/>
    <p:sldId id="897" r:id="rId60"/>
    <p:sldId id="898" r:id="rId61"/>
    <p:sldId id="899" r:id="rId62"/>
    <p:sldId id="900" r:id="rId63"/>
    <p:sldId id="901" r:id="rId64"/>
    <p:sldId id="902" r:id="rId65"/>
    <p:sldId id="903" r:id="rId66"/>
    <p:sldId id="904" r:id="rId67"/>
    <p:sldId id="905" r:id="rId68"/>
    <p:sldId id="906" r:id="rId69"/>
    <p:sldId id="907" r:id="rId70"/>
    <p:sldId id="908" r:id="rId71"/>
    <p:sldId id="909" r:id="rId72"/>
    <p:sldId id="910" r:id="rId73"/>
    <p:sldId id="911" r:id="rId74"/>
    <p:sldId id="912" r:id="rId75"/>
    <p:sldId id="913" r:id="rId76"/>
    <p:sldId id="914" r:id="rId77"/>
    <p:sldId id="915" r:id="rId78"/>
    <p:sldId id="802" r:id="rId79"/>
    <p:sldId id="916" r:id="rId80"/>
    <p:sldId id="941" r:id="rId81"/>
    <p:sldId id="918" r:id="rId82"/>
    <p:sldId id="942" r:id="rId83"/>
    <p:sldId id="920" r:id="rId84"/>
    <p:sldId id="921" r:id="rId85"/>
    <p:sldId id="922" r:id="rId86"/>
    <p:sldId id="923" r:id="rId87"/>
    <p:sldId id="924" r:id="rId88"/>
    <p:sldId id="925" r:id="rId89"/>
    <p:sldId id="926" r:id="rId90"/>
    <p:sldId id="927" r:id="rId91"/>
    <p:sldId id="928" r:id="rId92"/>
    <p:sldId id="929" r:id="rId93"/>
    <p:sldId id="930" r:id="rId94"/>
    <p:sldId id="932" r:id="rId95"/>
    <p:sldId id="934" r:id="rId96"/>
    <p:sldId id="935" r:id="rId97"/>
    <p:sldId id="936" r:id="rId98"/>
    <p:sldId id="937" r:id="rId99"/>
    <p:sldId id="938" r:id="rId100"/>
    <p:sldId id="939" r:id="rId101"/>
    <p:sldId id="940" r:id="rId102"/>
    <p:sldId id="943" r:id="rId103"/>
    <p:sldId id="777" r:id="rId104"/>
    <p:sldId id="862" r:id="rId105"/>
    <p:sldId id="889" r:id="rId106"/>
    <p:sldId id="890" r:id="rId107"/>
    <p:sldId id="891" r:id="rId108"/>
    <p:sldId id="892" r:id="rId109"/>
    <p:sldId id="893" r:id="rId110"/>
    <p:sldId id="864" r:id="rId111"/>
    <p:sldId id="776"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0000"/>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3" autoAdjust="0"/>
    <p:restoredTop sz="92216" autoAdjust="0"/>
  </p:normalViewPr>
  <p:slideViewPr>
    <p:cSldViewPr snapToGrid="0">
      <p:cViewPr varScale="1">
        <p:scale>
          <a:sx n="99" d="100"/>
          <a:sy n="99" d="100"/>
        </p:scale>
        <p:origin x="216" y="90"/>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theme" Target="theme/theme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slide" Target="slides/slide87.xml"/><Relationship Id="rId110" Type="http://schemas.openxmlformats.org/officeDocument/2006/relationships/slide" Target="slides/slide95.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slide" Target="slides/slide9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3/6/2019</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3/6/2019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390413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622884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4233871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661726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301794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7B12FB-1008-4F9D-A092-72224583B32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236454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66612" lvl="3">
              <a:spcAft>
                <a:spcPts val="634"/>
              </a:spcAft>
            </a:pPr>
            <a:endParaRPr lang="en-US" dirty="0"/>
          </a:p>
        </p:txBody>
      </p:sp>
      <p:sp>
        <p:nvSpPr>
          <p:cNvPr id="4" name="Slide Number Placeholder 3"/>
          <p:cNvSpPr>
            <a:spLocks noGrp="1"/>
          </p:cNvSpPr>
          <p:nvPr>
            <p:ph type="sldNum" sz="quarter" idx="10"/>
          </p:nvPr>
        </p:nvSpPr>
        <p:spPr/>
        <p:txBody>
          <a:bodyPr/>
          <a:lstStyle/>
          <a:p>
            <a:fld id="{037B12FB-1008-4F9D-A092-72224583B328}"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565865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3344D0-A51A-4109-8849-C03714BE0327}"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285388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7B12FB-1008-4F9D-A092-72224583B328}"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05701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037B12FB-1008-4F9D-A092-72224583B328}"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9624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037B12FB-1008-4F9D-A092-72224583B328}"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52200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037B12FB-1008-4F9D-A092-72224583B328}"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755991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fld id="{F9F08466-AEA7-4FC0-9459-6A32F61DA297}" type="slidenum">
              <a:rPr lang="en-US">
                <a:solidFill>
                  <a:prstClr val="black"/>
                </a:solidFill>
                <a:latin typeface="NeueHaasGroteskText Std" panose="020B0504020202020204" pitchFamily="34" charset="0"/>
              </a:rPr>
              <a:pPr defTabSz="966612"/>
              <a:t>50</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530622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fld id="{F9F08466-AEA7-4FC0-9459-6A32F61DA297}" type="slidenum">
              <a:rPr lang="en-US">
                <a:solidFill>
                  <a:prstClr val="black"/>
                </a:solidFill>
                <a:latin typeface="NeueHaasGroteskText Std" panose="020B0504020202020204" pitchFamily="34" charset="0"/>
              </a:rPr>
              <a:pPr defTabSz="966612"/>
              <a:t>53</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413723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fld id="{F9F08466-AEA7-4FC0-9459-6A32F61DA297}" type="slidenum">
              <a:rPr lang="en-US">
                <a:solidFill>
                  <a:prstClr val="black"/>
                </a:solidFill>
                <a:latin typeface="NeueHaasGroteskText Std" panose="020B0504020202020204" pitchFamily="34" charset="0"/>
              </a:rPr>
              <a:pPr defTabSz="966612"/>
              <a:t>54</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173907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fld id="{F9F08466-AEA7-4FC0-9459-6A32F61DA297}" type="slidenum">
              <a:rPr lang="en-US">
                <a:solidFill>
                  <a:prstClr val="black"/>
                </a:solidFill>
                <a:latin typeface="NeueHaasGroteskText Std" panose="020B0504020202020204" pitchFamily="34" charset="0"/>
              </a:rPr>
              <a:pPr defTabSz="966612"/>
              <a:t>55</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487568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fld id="{F9F08466-AEA7-4FC0-9459-6A32F61DA297}" type="slidenum">
              <a:rPr lang="en-US">
                <a:solidFill>
                  <a:prstClr val="black"/>
                </a:solidFill>
                <a:latin typeface="NeueHaasGroteskText Std" panose="020B0504020202020204" pitchFamily="34" charset="0"/>
              </a:rPr>
              <a:pPr defTabSz="966612"/>
              <a:t>56</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936438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fld id="{F9F08466-AEA7-4FC0-9459-6A32F61DA297}" type="slidenum">
              <a:rPr lang="en-US">
                <a:solidFill>
                  <a:prstClr val="black"/>
                </a:solidFill>
                <a:latin typeface="NeueHaasGroteskText Std" panose="020B0504020202020204" pitchFamily="34" charset="0"/>
              </a:rPr>
              <a:pPr defTabSz="966612"/>
              <a:t>57</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779672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fld id="{F9F08466-AEA7-4FC0-9459-6A32F61DA297}" type="slidenum">
              <a:rPr lang="en-US">
                <a:solidFill>
                  <a:prstClr val="black"/>
                </a:solidFill>
                <a:latin typeface="NeueHaasGroteskText Std" panose="020B0504020202020204" pitchFamily="34" charset="0"/>
              </a:rPr>
              <a:pPr defTabSz="966612"/>
              <a:t>58</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67277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fld id="{F9F08466-AEA7-4FC0-9459-6A32F61DA297}" type="slidenum">
              <a:rPr lang="en-US">
                <a:solidFill>
                  <a:prstClr val="black"/>
                </a:solidFill>
                <a:latin typeface="NeueHaasGroteskText Std" panose="020B0504020202020204" pitchFamily="34" charset="0"/>
              </a:rPr>
              <a:pPr defTabSz="966612"/>
              <a:t>59</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53031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fld id="{F9F08466-AEA7-4FC0-9459-6A32F61DA297}" type="slidenum">
              <a:rPr lang="en-US">
                <a:solidFill>
                  <a:prstClr val="black"/>
                </a:solidFill>
                <a:latin typeface="NeueHaasGroteskText Std" panose="020B0504020202020204" pitchFamily="34" charset="0"/>
              </a:rPr>
              <a:pPr defTabSz="966612"/>
              <a:t>60</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987604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fld id="{F9F08466-AEA7-4FC0-9459-6A32F61DA297}" type="slidenum">
              <a:rPr lang="en-US">
                <a:solidFill>
                  <a:prstClr val="black"/>
                </a:solidFill>
                <a:latin typeface="NeueHaasGroteskText Std" panose="020B0504020202020204" pitchFamily="34" charset="0"/>
              </a:rPr>
              <a:pPr defTabSz="966612"/>
              <a:t>61</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105004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fld id="{F9F08466-AEA7-4FC0-9459-6A32F61DA297}" type="slidenum">
              <a:rPr lang="en-US">
                <a:solidFill>
                  <a:prstClr val="black"/>
                </a:solidFill>
                <a:latin typeface="NeueHaasGroteskText Std" panose="020B0504020202020204" pitchFamily="34" charset="0"/>
              </a:rPr>
              <a:pPr defTabSz="966612"/>
              <a:t>62</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482917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3344D0-A51A-4109-8849-C03714BE0327}"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887818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2148650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955166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2041958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1080526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2998664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518012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2420726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2513206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2570339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1715761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277186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202757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3074418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2606002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3946376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2706644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1090015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686080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13729090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2762842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2698291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2174660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13813183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49814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41528351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24912146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8569046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91</a:t>
            </a:fld>
            <a:endParaRPr lang="en-US" dirty="0"/>
          </a:p>
        </p:txBody>
      </p:sp>
    </p:spTree>
    <p:extLst>
      <p:ext uri="{BB962C8B-B14F-4D97-AF65-F5344CB8AC3E}">
        <p14:creationId xmlns:p14="http://schemas.microsoft.com/office/powerpoint/2010/main" val="366677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96</a:t>
            </a:fld>
            <a:endParaRPr lang="en-US" dirty="0"/>
          </a:p>
        </p:txBody>
      </p:sp>
    </p:spTree>
    <p:extLst>
      <p:ext uri="{BB962C8B-B14F-4D97-AF65-F5344CB8AC3E}">
        <p14:creationId xmlns:p14="http://schemas.microsoft.com/office/powerpoint/2010/main" val="29634053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97</a:t>
            </a:fld>
            <a:endParaRPr lang="en-US" dirty="0"/>
          </a:p>
        </p:txBody>
      </p:sp>
    </p:spTree>
    <p:extLst>
      <p:ext uri="{BB962C8B-B14F-4D97-AF65-F5344CB8AC3E}">
        <p14:creationId xmlns:p14="http://schemas.microsoft.com/office/powerpoint/2010/main" val="1536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59595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1362834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3/6/2019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3/6/2019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3/6/2019</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3/6/2019</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3/6/2019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3/6/2019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3/6/2019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3/6/2019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3/6/2019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3/6/2019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3/6/2019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3/6/2019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3/6/2019</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3/6/2019</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3/6/2019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3/6/2019</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3/6/2019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3/6/2019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3/6/2019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3/6/2019</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3/6/2019</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3/6/2019</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3/6/2019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3/6/2019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3/6/2019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3/6/2019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3/6/2019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3/6/2019</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3/6/2019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3/6/2019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3/6/2019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3/6/2019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3/6/2019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3/6/2019</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3/6/2019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3/6/2019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3/6/2019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3/6/2019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3/6/2019</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3/6/2019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3/6/2019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3/6/2019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3/6/2019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3/6/2019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3/6/2019</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98241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52698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78893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388736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695888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950260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80523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4105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3/6/2019</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89726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98881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201439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0"/>
            <a:ext cx="800139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904" y="3771174"/>
            <a:ext cx="7281545"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
        <p:nvSpPr>
          <p:cNvPr id="12" name="TextBox 11"/>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sz="12200" dirty="0">
                <a:solidFill>
                  <a:srgbClr val="1E5155">
                    <a:lumMod val="40000"/>
                    <a:lumOff val="60000"/>
                  </a:srgbClr>
                </a:solidFill>
              </a:rPr>
              <a:t>“</a:t>
            </a:r>
          </a:p>
        </p:txBody>
      </p:sp>
      <p:sp>
        <p:nvSpPr>
          <p:cNvPr id="15" name="TextBox 14"/>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sz="12200" dirty="0">
                <a:solidFill>
                  <a:srgbClr val="1E5155">
                    <a:lumMod val="40000"/>
                    <a:lumOff val="60000"/>
                  </a:srgbClr>
                </a:solidFill>
              </a:rPr>
              <a:t>”</a:t>
            </a:r>
          </a:p>
        </p:txBody>
      </p:sp>
    </p:spTree>
    <p:extLst>
      <p:ext uri="{BB962C8B-B14F-4D97-AF65-F5344CB8AC3E}">
        <p14:creationId xmlns:p14="http://schemas.microsoft.com/office/powerpoint/2010/main" val="41070916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44269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496278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004514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960531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006B7C-433B-44F1-A729-6D5D2D5CFBE7}" type="datetimeFigureOut">
              <a:rPr lang="en-US" smtClean="0">
                <a:solidFill>
                  <a:prstClr val="white">
                    <a:tint val="75000"/>
                    <a:alpha val="60000"/>
                  </a:prstClr>
                </a:solidFill>
              </a:rPr>
              <a:pPr/>
              <a:t>3/6/2019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3E3B6F-6D15-41CA-954C-275DE5AE10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474580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dirty="0"/>
          </a:p>
        </p:txBody>
      </p:sp>
      <p:sp>
        <p:nvSpPr>
          <p:cNvPr id="25" name="Google Shape;25;p5"/>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white">
                    <a:tint val="75000"/>
                  </a:prstClr>
                </a:solidFill>
              </a:rPr>
              <a:pPr/>
              <a:t>‹#›</a:t>
            </a:fld>
            <a:endParaRPr lang="en">
              <a:solidFill>
                <a:prstClr val="white">
                  <a:tint val="75000"/>
                </a:prstClr>
              </a:solidFill>
            </a:endParaRPr>
          </a:p>
        </p:txBody>
      </p:sp>
    </p:spTree>
    <p:extLst>
      <p:ext uri="{BB962C8B-B14F-4D97-AF65-F5344CB8AC3E}">
        <p14:creationId xmlns:p14="http://schemas.microsoft.com/office/powerpoint/2010/main" val="30892246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3/6/2019</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24D5D47-1752-4D84-8BFB-C2F71A34C932}" type="datetime1">
              <a:rPr lang="en-US" smtClean="0">
                <a:solidFill>
                  <a:srgbClr val="000000"/>
                </a:solidFill>
              </a:rPr>
              <a:pPr>
                <a:defRPr/>
              </a:pPr>
              <a:t>3/6/2019</a:t>
            </a:fld>
            <a:endParaRPr lang="en-US" dirty="0">
              <a:solidFill>
                <a:srgbClr val="000000"/>
              </a:solidFill>
            </a:endParaRPr>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a:defRPr/>
            </a:pPr>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Tree>
    <p:extLst>
      <p:ext uri="{BB962C8B-B14F-4D97-AF65-F5344CB8AC3E}">
        <p14:creationId xmlns:p14="http://schemas.microsoft.com/office/powerpoint/2010/main" val="200915726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pPr>
              <a:defRPr/>
            </a:pPr>
            <a:fld id="{F4B91AA0-3BA7-4036-A3DA-317C6C4FFA29}" type="datetime1">
              <a:rPr lang="en-US" smtClean="0">
                <a:solidFill>
                  <a:srgbClr val="FFFFFF"/>
                </a:solidFill>
              </a:rPr>
              <a:pPr>
                <a:defRPr/>
              </a:pPr>
              <a:t>3/6/2019</a:t>
            </a:fld>
            <a:endParaRPr lang="en-US" dirty="0">
              <a:solidFill>
                <a:srgbClr val="FFFFFF"/>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pPr>
              <a:defRPr/>
            </a:pPr>
            <a:r>
              <a:rPr lang="en-US" smtClean="0">
                <a:solidFill>
                  <a:srgbClr val="FFFFFF"/>
                </a:solidFill>
              </a:rPr>
              <a:t>Optional Tagline Goes Here </a:t>
            </a:r>
            <a:r>
              <a:rPr lang="en-US" smtClean="0">
                <a:solidFill>
                  <a:srgbClr val="78BE21"/>
                </a:solidFill>
              </a:rPr>
              <a:t>|</a:t>
            </a:r>
            <a:r>
              <a:rPr lang="en-US" smtClean="0">
                <a:solidFill>
                  <a:srgbClr val="FFFFFF"/>
                </a:solidFill>
              </a:rPr>
              <a:t> mn.gov/websiteurl</a:t>
            </a:r>
            <a:endParaRPr lang="en-US" dirty="0">
              <a:solidFill>
                <a:srgbClr val="FFFFFF"/>
              </a:solidFill>
            </a:endParaRP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pPr>
              <a:defRPr/>
            </a:pPr>
            <a:fld id="{48F63A3B-78C7-47BE-AE5E-E10140E0464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2846663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pPr>
              <a:defRPr/>
            </a:pPr>
            <a:fld id="{F4B91AA0-3BA7-4036-A3DA-317C6C4FFA29}" type="datetime1">
              <a:rPr lang="en-US" smtClean="0">
                <a:solidFill>
                  <a:srgbClr val="FFFFFF"/>
                </a:solidFill>
              </a:rPr>
              <a:pPr>
                <a:defRPr/>
              </a:pPr>
              <a:t>3/6/2019</a:t>
            </a:fld>
            <a:endParaRPr lang="en-US" dirty="0">
              <a:solidFill>
                <a:srgbClr val="FFFFFF"/>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pPr>
              <a:defRPr/>
            </a:pPr>
            <a:r>
              <a:rPr lang="en-US" smtClean="0">
                <a:solidFill>
                  <a:srgbClr val="FFFFFF"/>
                </a:solidFill>
              </a:rPr>
              <a:t>Optional Tagline Goes Here </a:t>
            </a:r>
            <a:r>
              <a:rPr lang="en-US" smtClean="0">
                <a:solidFill>
                  <a:srgbClr val="78BE21"/>
                </a:solidFill>
              </a:rPr>
              <a:t>|</a:t>
            </a:r>
            <a:r>
              <a:rPr lang="en-US" smtClean="0">
                <a:solidFill>
                  <a:srgbClr val="FFFFFF"/>
                </a:solidFill>
              </a:rPr>
              <a:t> mn.gov/websiteurl</a:t>
            </a:r>
            <a:endParaRPr lang="en-US" dirty="0">
              <a:solidFill>
                <a:srgbClr val="FFFFFF"/>
              </a:solidFill>
            </a:endParaRP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pPr>
              <a:defRPr/>
            </a:pPr>
            <a:fld id="{48F63A3B-78C7-47BE-AE5E-E10140E0464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4952243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24D5D47-1752-4D84-8BFB-C2F71A34C932}" type="datetime1">
              <a:rPr lang="en-US" smtClean="0">
                <a:solidFill>
                  <a:srgbClr val="000000"/>
                </a:solidFill>
              </a:rPr>
              <a:pPr>
                <a:defRPr/>
              </a:pPr>
              <a:t>3/6/2019</a:t>
            </a:fld>
            <a:endParaRPr lang="en-US" dirty="0">
              <a:solidFill>
                <a:srgbClr val="000000"/>
              </a:solidFill>
            </a:endParaRPr>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a:defRPr/>
            </a:pPr>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Tree>
    <p:extLst>
      <p:ext uri="{BB962C8B-B14F-4D97-AF65-F5344CB8AC3E}">
        <p14:creationId xmlns:p14="http://schemas.microsoft.com/office/powerpoint/2010/main" val="90846098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24D5D47-1752-4D84-8BFB-C2F71A34C932}" type="datetime1">
              <a:rPr lang="en-US" smtClean="0">
                <a:solidFill>
                  <a:srgbClr val="000000"/>
                </a:solidFill>
              </a:rPr>
              <a:pPr>
                <a:defRPr/>
              </a:pPr>
              <a:t>3/6/2019</a:t>
            </a:fld>
            <a:endParaRPr lang="en-US" dirty="0">
              <a:solidFill>
                <a:srgbClr val="000000"/>
              </a:solidFill>
            </a:endParaRPr>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a:defRPr/>
            </a:pPr>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Tree>
    <p:extLst>
      <p:ext uri="{BB962C8B-B14F-4D97-AF65-F5344CB8AC3E}">
        <p14:creationId xmlns:p14="http://schemas.microsoft.com/office/powerpoint/2010/main" val="54962970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24D5D47-1752-4D84-8BFB-C2F71A34C932}" type="datetime1">
              <a:rPr lang="en-US" smtClean="0">
                <a:solidFill>
                  <a:srgbClr val="000000"/>
                </a:solidFill>
              </a:rPr>
              <a:pPr>
                <a:defRPr/>
              </a:pPr>
              <a:t>3/6/2019</a:t>
            </a:fld>
            <a:endParaRPr lang="en-US" dirty="0">
              <a:solidFill>
                <a:srgbClr val="000000"/>
              </a:solidFill>
            </a:endParaRPr>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a:defRPr/>
            </a:pPr>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Tree>
    <p:extLst>
      <p:ext uri="{BB962C8B-B14F-4D97-AF65-F5344CB8AC3E}">
        <p14:creationId xmlns:p14="http://schemas.microsoft.com/office/powerpoint/2010/main" val="248135170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7" name="Title 1"/>
          <p:cNvSpPr>
            <a:spLocks noGrp="1"/>
          </p:cNvSpPr>
          <p:nvPr>
            <p:ph type="title" hasCustomPrompt="1"/>
          </p:nvPr>
        </p:nvSpPr>
        <p:spPr>
          <a:xfrm>
            <a:off x="1387736" y="1438509"/>
            <a:ext cx="9488245" cy="2219093"/>
          </a:xfrm>
        </p:spPr>
        <p:txBody>
          <a:bodyPr>
            <a:noAutofit/>
          </a:bodyPr>
          <a:lstStyle>
            <a:lvl1pPr algn="ctr">
              <a:tabLst>
                <a:tab pos="2827735" algn="l"/>
              </a:tabLst>
              <a:defRPr sz="375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8"/>
            <a:ext cx="9488245" cy="1015739"/>
          </a:xfrm>
        </p:spPr>
        <p:txBody>
          <a:bodyPr anchor="ctr">
            <a:normAutofit/>
          </a:bodyPr>
          <a:lstStyle>
            <a:lvl1pPr marL="0" indent="0" algn="ctr">
              <a:buNone/>
              <a:defRPr sz="18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pPr>
              <a:defRPr/>
            </a:pPr>
            <a:fld id="{276FB33B-BCEE-4E25-B97B-A564B0E1024B}" type="datetime1">
              <a:rPr lang="en-US" smtClean="0">
                <a:solidFill>
                  <a:srgbClr val="FFFFFF"/>
                </a:solidFill>
              </a:rPr>
              <a:pPr>
                <a:defRPr/>
              </a:pPr>
              <a:t>3/6/2019</a:t>
            </a:fld>
            <a:endParaRPr lang="en-US" dirty="0">
              <a:solidFill>
                <a:srgbClr val="FFFFFF"/>
              </a:solidFill>
            </a:endParaRPr>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pPr>
              <a:defRPr/>
            </a:pPr>
            <a:r>
              <a:rPr lang="en-US" smtClean="0">
                <a:solidFill>
                  <a:srgbClr val="FFFFFF"/>
                </a:solidFill>
              </a:rPr>
              <a:t>Optional Tagline Goes Here </a:t>
            </a:r>
            <a:r>
              <a:rPr lang="en-US" smtClean="0">
                <a:solidFill>
                  <a:srgbClr val="78BE21"/>
                </a:solidFill>
              </a:rPr>
              <a:t>|</a:t>
            </a:r>
            <a:r>
              <a:rPr lang="en-US" smtClean="0">
                <a:solidFill>
                  <a:srgbClr val="FFFFFF"/>
                </a:solidFill>
              </a:rPr>
              <a:t> mn.gov/websiteurl</a:t>
            </a:r>
            <a:endParaRPr lang="en-US" dirty="0">
              <a:solidFill>
                <a:srgbClr val="FFFFFF"/>
              </a:solidFill>
            </a:endParaRPr>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pPr>
              <a:defRPr/>
            </a:pPr>
            <a:fld id="{48F63A3B-78C7-47BE-AE5E-E10140E0464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1576519"/>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pPr>
              <a:defRPr/>
            </a:pPr>
            <a:fld id="{F4B91AA0-3BA7-4036-A3DA-317C6C4FFA29}" type="datetime1">
              <a:rPr lang="en-US" smtClean="0">
                <a:solidFill>
                  <a:srgbClr val="FFFFFF"/>
                </a:solidFill>
              </a:rPr>
              <a:pPr>
                <a:defRPr/>
              </a:pPr>
              <a:t>3/6/2019</a:t>
            </a:fld>
            <a:endParaRPr lang="en-US" dirty="0">
              <a:solidFill>
                <a:srgbClr val="FFFFFF"/>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pPr>
              <a:defRPr/>
            </a:pPr>
            <a:r>
              <a:rPr lang="en-US" smtClean="0">
                <a:solidFill>
                  <a:srgbClr val="FFFFFF"/>
                </a:solidFill>
              </a:rPr>
              <a:t>Optional Tagline Goes Here </a:t>
            </a:r>
            <a:r>
              <a:rPr lang="en-US" smtClean="0">
                <a:solidFill>
                  <a:srgbClr val="78BE21"/>
                </a:solidFill>
              </a:rPr>
              <a:t>|</a:t>
            </a:r>
            <a:r>
              <a:rPr lang="en-US" smtClean="0">
                <a:solidFill>
                  <a:srgbClr val="FFFFFF"/>
                </a:solidFill>
              </a:rPr>
              <a:t> mn.gov/websiteurl</a:t>
            </a:r>
            <a:endParaRPr lang="en-US" dirty="0">
              <a:solidFill>
                <a:srgbClr val="FFFFFF"/>
              </a:solidFill>
            </a:endParaRP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pPr>
              <a:defRPr/>
            </a:pPr>
            <a:fld id="{48F63A3B-78C7-47BE-AE5E-E10140E0464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7442109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pPr>
              <a:defRPr/>
            </a:pPr>
            <a:fld id="{F4B91AA0-3BA7-4036-A3DA-317C6C4FFA29}" type="datetime1">
              <a:rPr lang="en-US" smtClean="0">
                <a:solidFill>
                  <a:srgbClr val="FFFFFF"/>
                </a:solidFill>
              </a:rPr>
              <a:pPr>
                <a:defRPr/>
              </a:pPr>
              <a:t>3/6/2019</a:t>
            </a:fld>
            <a:endParaRPr lang="en-US" dirty="0">
              <a:solidFill>
                <a:srgbClr val="FFFFFF"/>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pPr>
              <a:defRPr/>
            </a:pPr>
            <a:r>
              <a:rPr lang="en-US" smtClean="0">
                <a:solidFill>
                  <a:srgbClr val="FFFFFF"/>
                </a:solidFill>
              </a:rPr>
              <a:t>Optional Tagline Goes Here </a:t>
            </a:r>
            <a:r>
              <a:rPr lang="en-US" smtClean="0">
                <a:solidFill>
                  <a:srgbClr val="78BE21"/>
                </a:solidFill>
              </a:rPr>
              <a:t>|</a:t>
            </a:r>
            <a:r>
              <a:rPr lang="en-US" smtClean="0">
                <a:solidFill>
                  <a:srgbClr val="FFFFFF"/>
                </a:solidFill>
              </a:rPr>
              <a:t> mn.gov/websiteurl</a:t>
            </a:r>
            <a:endParaRPr lang="en-US" dirty="0">
              <a:solidFill>
                <a:srgbClr val="FFFFFF"/>
              </a:solidFill>
            </a:endParaRP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pPr>
              <a:defRPr/>
            </a:pPr>
            <a:fld id="{48F63A3B-78C7-47BE-AE5E-E10140E0464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6930064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24D5D47-1752-4D84-8BFB-C2F71A34C932}" type="datetime1">
              <a:rPr lang="en-US" smtClean="0">
                <a:solidFill>
                  <a:srgbClr val="000000"/>
                </a:solidFill>
              </a:rPr>
              <a:pPr>
                <a:defRPr/>
              </a:pPr>
              <a:t>3/6/2019</a:t>
            </a:fld>
            <a:endParaRPr lang="en-US" dirty="0">
              <a:solidFill>
                <a:srgbClr val="000000"/>
              </a:solidFill>
            </a:endParaRPr>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a:defRPr/>
            </a:pPr>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Tree>
    <p:extLst>
      <p:ext uri="{BB962C8B-B14F-4D97-AF65-F5344CB8AC3E}">
        <p14:creationId xmlns:p14="http://schemas.microsoft.com/office/powerpoint/2010/main" val="35103718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3/6/2019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24D5D47-1752-4D84-8BFB-C2F71A34C932}" type="datetime1">
              <a:rPr lang="en-US" smtClean="0">
                <a:solidFill>
                  <a:srgbClr val="000000"/>
                </a:solidFill>
              </a:rPr>
              <a:pPr>
                <a:defRPr/>
              </a:pPr>
              <a:t>3/6/2019</a:t>
            </a:fld>
            <a:endParaRPr lang="en-US" dirty="0">
              <a:solidFill>
                <a:srgbClr val="000000"/>
              </a:solidFill>
            </a:endParaRPr>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a:defRPr/>
            </a:pPr>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Tree>
    <p:extLst>
      <p:ext uri="{BB962C8B-B14F-4D97-AF65-F5344CB8AC3E}">
        <p14:creationId xmlns:p14="http://schemas.microsoft.com/office/powerpoint/2010/main" val="389203360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24D5D47-1752-4D84-8BFB-C2F71A34C932}" type="datetime1">
              <a:rPr lang="en-US" smtClean="0">
                <a:solidFill>
                  <a:srgbClr val="000000"/>
                </a:solidFill>
              </a:rPr>
              <a:pPr>
                <a:defRPr/>
              </a:pPr>
              <a:t>3/6/2019</a:t>
            </a:fld>
            <a:endParaRPr lang="en-US" dirty="0">
              <a:solidFill>
                <a:srgbClr val="000000"/>
              </a:solidFill>
            </a:endParaRPr>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a:defRPr/>
            </a:pPr>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Tree>
    <p:extLst>
      <p:ext uri="{BB962C8B-B14F-4D97-AF65-F5344CB8AC3E}">
        <p14:creationId xmlns:p14="http://schemas.microsoft.com/office/powerpoint/2010/main" val="2136117771"/>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24D5D47-1752-4D84-8BFB-C2F71A34C932}" type="datetime1">
              <a:rPr lang="en-US" smtClean="0">
                <a:solidFill>
                  <a:srgbClr val="000000"/>
                </a:solidFill>
              </a:rPr>
              <a:pPr>
                <a:defRPr/>
              </a:pPr>
              <a:t>3/6/2019</a:t>
            </a:fld>
            <a:endParaRPr lang="en-US" dirty="0">
              <a:solidFill>
                <a:srgbClr val="000000"/>
              </a:solidFill>
            </a:endParaRPr>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a:defRPr/>
            </a:pPr>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Tree>
    <p:extLst>
      <p:ext uri="{BB962C8B-B14F-4D97-AF65-F5344CB8AC3E}">
        <p14:creationId xmlns:p14="http://schemas.microsoft.com/office/powerpoint/2010/main" val="320818789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3/6/2019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7.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8.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79.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80.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81.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theme" Target="../theme/theme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3/6/2019</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pPr defTabSz="457200"/>
            <a:fld id="{068C556E-7101-4471-A958-3911E20944AB}" type="datetime1">
              <a:rPr lang="en-US" smtClean="0">
                <a:solidFill>
                  <a:srgbClr val="000000"/>
                </a:solidFill>
              </a:rPr>
              <a:pPr defTabSz="457200"/>
              <a:t>3/6/2019</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defTabSz="457200"/>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pPr defTabSz="457200"/>
            <a:fld id="{48F63A3B-78C7-47BE-AE5E-E10140E04643}"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41569572"/>
      </p:ext>
    </p:extLst>
  </p:cSld>
  <p:clrMap bg1="lt1" tx1="dk1" bg2="lt2" tx2="dk2" accent1="accent1" accent2="accent2" accent3="accent3" accent4="accent4" accent5="accent5" accent6="accent6" hlink="hlink" folHlink="folHlink"/>
  <p:sldLayoutIdLst>
    <p:sldLayoutId id="2147483931" r:id="rId1"/>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pPr defTabSz="457200"/>
            <a:fld id="{068C556E-7101-4471-A958-3911E20944AB}" type="datetime1">
              <a:rPr lang="en-US" smtClean="0">
                <a:solidFill>
                  <a:srgbClr val="000000"/>
                </a:solidFill>
              </a:rPr>
              <a:pPr defTabSz="457200"/>
              <a:t>3/6/2019</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defTabSz="457200"/>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pPr defTabSz="457200"/>
            <a:fld id="{48F63A3B-78C7-47BE-AE5E-E10140E04643}"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3700646871"/>
      </p:ext>
    </p:extLst>
  </p:cSld>
  <p:clrMap bg1="lt1" tx1="dk1" bg2="lt2" tx2="dk2" accent1="accent1" accent2="accent2" accent3="accent3" accent4="accent4" accent5="accent5" accent6="accent6" hlink="hlink" folHlink="folHlink"/>
  <p:sldLayoutIdLst>
    <p:sldLayoutId id="2147483933" r:id="rId1"/>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pPr defTabSz="457200"/>
            <a:fld id="{068C556E-7101-4471-A958-3911E20944AB}" type="datetime1">
              <a:rPr lang="en-US" smtClean="0">
                <a:solidFill>
                  <a:srgbClr val="000000"/>
                </a:solidFill>
              </a:rPr>
              <a:pPr defTabSz="457200"/>
              <a:t>3/6/2019</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defTabSz="457200"/>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pPr defTabSz="457200"/>
            <a:fld id="{48F63A3B-78C7-47BE-AE5E-E10140E04643}"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1752026294"/>
      </p:ext>
    </p:extLst>
  </p:cSld>
  <p:clrMap bg1="lt1" tx1="dk1" bg2="lt2" tx2="dk2" accent1="accent1" accent2="accent2" accent3="accent3" accent4="accent4" accent5="accent5" accent6="accent6" hlink="hlink" folHlink="folHlink"/>
  <p:sldLayoutIdLst>
    <p:sldLayoutId id="2147483935" r:id="rId1"/>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pPr defTabSz="457200"/>
            <a:fld id="{068C556E-7101-4471-A958-3911E20944AB}" type="datetime1">
              <a:rPr lang="en-US" smtClean="0">
                <a:solidFill>
                  <a:srgbClr val="000000"/>
                </a:solidFill>
              </a:rPr>
              <a:pPr defTabSz="457200"/>
              <a:t>3/6/2019</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defTabSz="457200"/>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pPr defTabSz="457200"/>
            <a:fld id="{48F63A3B-78C7-47BE-AE5E-E10140E04643}"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3678267224"/>
      </p:ext>
    </p:extLst>
  </p:cSld>
  <p:clrMap bg1="lt1" tx1="dk1" bg2="lt2" tx2="dk2" accent1="accent1" accent2="accent2" accent3="accent3" accent4="accent4" accent5="accent5" accent6="accent6" hlink="hlink" folHlink="folHlink"/>
  <p:sldLayoutIdLst>
    <p:sldLayoutId id="2147483937" r:id="rId1"/>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pPr defTabSz="457200"/>
            <a:fld id="{068C556E-7101-4471-A958-3911E20944AB}" type="datetime1">
              <a:rPr lang="en-US" smtClean="0">
                <a:solidFill>
                  <a:srgbClr val="000000"/>
                </a:solidFill>
              </a:rPr>
              <a:pPr defTabSz="457200"/>
              <a:t>3/6/2019</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defTabSz="457200"/>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pPr defTabSz="457200"/>
            <a:fld id="{48F63A3B-78C7-47BE-AE5E-E10140E04643}"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2820251268"/>
      </p:ext>
    </p:extLst>
  </p:cSld>
  <p:clrMap bg1="lt1" tx1="dk1" bg2="lt2" tx2="dk2" accent1="accent1" accent2="accent2" accent3="accent3" accent4="accent4" accent5="accent5" accent6="accent6" hlink="hlink" folHlink="folHlink"/>
  <p:sldLayoutIdLst>
    <p:sldLayoutId id="2147483939" r:id="rId1"/>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pPr defTabSz="457200"/>
            <a:fld id="{068C556E-7101-4471-A958-3911E20944AB}" type="datetime1">
              <a:rPr lang="en-US" smtClean="0">
                <a:solidFill>
                  <a:srgbClr val="000000"/>
                </a:solidFill>
              </a:rPr>
              <a:pPr defTabSz="457200"/>
              <a:t>3/6/2019</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defTabSz="457200"/>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pPr defTabSz="457200"/>
            <a:fld id="{48F63A3B-78C7-47BE-AE5E-E10140E04643}"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4101566940"/>
      </p:ext>
    </p:extLst>
  </p:cSld>
  <p:clrMap bg1="lt1" tx1="dk1" bg2="lt2" tx2="dk2" accent1="accent1" accent2="accent2" accent3="accent3" accent4="accent4" accent5="accent5" accent6="accent6" hlink="hlink" folHlink="folHlink"/>
  <p:sldLayoutIdLst>
    <p:sldLayoutId id="2147483941" r:id="rId1"/>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F6006B7C-433B-44F1-A729-6D5D2D5CFBE7}" type="datetimeFigureOut">
              <a:rPr lang="en-US" smtClean="0">
                <a:solidFill>
                  <a:prstClr val="white">
                    <a:tint val="75000"/>
                    <a:alpha val="60000"/>
                  </a:prstClr>
                </a:solidFill>
              </a:rPr>
              <a:pPr defTabSz="457200"/>
              <a:t>3/6/2019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defTabSz="457200"/>
            <a:fld id="{FA3E3B6F-6D15-41CA-954C-275DE5AE10EB}"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3602142378"/>
      </p:ext>
    </p:extLst>
  </p:cSld>
  <p:clrMap bg1="dk1" tx1="lt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pPr defTabSz="457200"/>
            <a:fld id="{068C556E-7101-4471-A958-3911E20944AB}" type="datetime1">
              <a:rPr lang="en-US" smtClean="0">
                <a:solidFill>
                  <a:srgbClr val="000000"/>
                </a:solidFill>
              </a:rPr>
              <a:pPr defTabSz="457200"/>
              <a:t>3/6/2019</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defTabSz="457200"/>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pPr defTabSz="457200"/>
            <a:fld id="{48F63A3B-78C7-47BE-AE5E-E10140E04643}"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3956072993"/>
      </p:ext>
    </p:extLst>
  </p:cSld>
  <p:clrMap bg1="lt1" tx1="dk1" bg2="lt2" tx2="dk2" accent1="accent1" accent2="accent2" accent3="accent3" accent4="accent4" accent5="accent5" accent6="accent6" hlink="hlink" folHlink="folHlink"/>
  <p:sldLayoutIdLst>
    <p:sldLayoutId id="2147483917" r:id="rId1"/>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pPr defTabSz="457200"/>
            <a:fld id="{068C556E-7101-4471-A958-3911E20944AB}" type="datetime1">
              <a:rPr lang="en-US" smtClean="0">
                <a:solidFill>
                  <a:srgbClr val="000000"/>
                </a:solidFill>
              </a:rPr>
              <a:pPr defTabSz="457200"/>
              <a:t>3/6/2019</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defTabSz="457200"/>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pPr defTabSz="457200"/>
            <a:fld id="{48F63A3B-78C7-47BE-AE5E-E10140E04643}"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2538989932"/>
      </p:ext>
    </p:extLst>
  </p:cSld>
  <p:clrMap bg1="lt1" tx1="dk1" bg2="lt2" tx2="dk2" accent1="accent1" accent2="accent2" accent3="accent3" accent4="accent4" accent5="accent5" accent6="accent6" hlink="hlink" folHlink="folHlink"/>
  <p:sldLayoutIdLst>
    <p:sldLayoutId id="2147483919" r:id="rId1"/>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pPr defTabSz="457200"/>
            <a:fld id="{068C556E-7101-4471-A958-3911E20944AB}" type="datetime1">
              <a:rPr lang="en-US" smtClean="0">
                <a:solidFill>
                  <a:srgbClr val="000000"/>
                </a:solidFill>
              </a:rPr>
              <a:pPr defTabSz="457200"/>
              <a:t>3/6/2019</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defTabSz="457200"/>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pPr defTabSz="457200"/>
            <a:fld id="{48F63A3B-78C7-47BE-AE5E-E10140E04643}"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980567820"/>
      </p:ext>
    </p:extLst>
  </p:cSld>
  <p:clrMap bg1="lt1" tx1="dk1" bg2="lt2" tx2="dk2" accent1="accent1" accent2="accent2" accent3="accent3" accent4="accent4" accent5="accent5" accent6="accent6" hlink="hlink" folHlink="folHlink"/>
  <p:sldLayoutIdLst>
    <p:sldLayoutId id="2147483921" r:id="rId1"/>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pPr defTabSz="457200"/>
            <a:fld id="{068C556E-7101-4471-A958-3911E20944AB}" type="datetime1">
              <a:rPr lang="en-US" smtClean="0">
                <a:solidFill>
                  <a:srgbClr val="000000"/>
                </a:solidFill>
              </a:rPr>
              <a:pPr defTabSz="457200"/>
              <a:t>3/6/2019</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defTabSz="457200"/>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pPr defTabSz="457200"/>
            <a:fld id="{48F63A3B-78C7-47BE-AE5E-E10140E04643}"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2646943722"/>
      </p:ext>
    </p:extLst>
  </p:cSld>
  <p:clrMap bg1="lt1" tx1="dk1" bg2="lt2" tx2="dk2" accent1="accent1" accent2="accent2" accent3="accent3" accent4="accent4" accent5="accent5" accent6="accent6" hlink="hlink" folHlink="folHlink"/>
  <p:sldLayoutIdLst>
    <p:sldLayoutId id="2147483923" r:id="rId1"/>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pPr defTabSz="457200"/>
            <a:fld id="{068C556E-7101-4471-A958-3911E20944AB}" type="datetime1">
              <a:rPr lang="en-US" smtClean="0">
                <a:solidFill>
                  <a:srgbClr val="000000"/>
                </a:solidFill>
              </a:rPr>
              <a:pPr defTabSz="457200"/>
              <a:t>3/6/2019</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defTabSz="457200"/>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pPr defTabSz="457200"/>
            <a:fld id="{48F63A3B-78C7-47BE-AE5E-E10140E04643}"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52686465"/>
      </p:ext>
    </p:extLst>
  </p:cSld>
  <p:clrMap bg1="lt1" tx1="dk1" bg2="lt2" tx2="dk2" accent1="accent1" accent2="accent2" accent3="accent3" accent4="accent4" accent5="accent5" accent6="accent6" hlink="hlink" folHlink="folHlink"/>
  <p:sldLayoutIdLst>
    <p:sldLayoutId id="2147483925" r:id="rId1"/>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pPr defTabSz="457200"/>
            <a:fld id="{068C556E-7101-4471-A958-3911E20944AB}" type="datetime1">
              <a:rPr lang="en-US" smtClean="0">
                <a:solidFill>
                  <a:srgbClr val="000000"/>
                </a:solidFill>
              </a:rPr>
              <a:pPr defTabSz="457200"/>
              <a:t>3/6/2019</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defTabSz="457200"/>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pPr defTabSz="457200"/>
            <a:fld id="{48F63A3B-78C7-47BE-AE5E-E10140E04643}"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2206764123"/>
      </p:ext>
    </p:extLst>
  </p:cSld>
  <p:clrMap bg1="lt1" tx1="dk1" bg2="lt2" tx2="dk2" accent1="accent1" accent2="accent2" accent3="accent3" accent4="accent4" accent5="accent5" accent6="accent6" hlink="hlink" folHlink="folHlink"/>
  <p:sldLayoutIdLst>
    <p:sldLayoutId id="2147483927" r:id="rId1"/>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pPr defTabSz="457200"/>
            <a:fld id="{068C556E-7101-4471-A958-3911E20944AB}" type="datetime1">
              <a:rPr lang="en-US" smtClean="0">
                <a:solidFill>
                  <a:srgbClr val="000000"/>
                </a:solidFill>
              </a:rPr>
              <a:pPr defTabSz="457200"/>
              <a:t>3/6/2019</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defTabSz="457200"/>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pPr defTabSz="457200"/>
            <a:fld id="{48F63A3B-78C7-47BE-AE5E-E10140E04643}"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884909942"/>
      </p:ext>
    </p:extLst>
  </p:cSld>
  <p:clrMap bg1="lt1" tx1="dk1" bg2="lt2" tx2="dk2" accent1="accent1" accent2="accent2" accent3="accent3" accent4="accent4" accent5="accent5" accent6="accent6" hlink="hlink" folHlink="folHlink"/>
  <p:sldLayoutIdLst>
    <p:sldLayoutId id="2147483929" r:id="rId1"/>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hyperlink" Target="http://slcgis.maps.arcgis.com/apps/MapSeries/index.html?appid=2755f3c5c1d043198c069d95d4544f37"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2.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0.xml"/><Relationship Id="rId4" Type="http://schemas.openxmlformats.org/officeDocument/2006/relationships/image" Target="../media/image35.jpe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2.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5.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7.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8.xml"/><Relationship Id="rId4"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63.xml.rels><?xml version="1.0" encoding="UTF-8" standalone="yes"?>
<Relationships xmlns="http://schemas.openxmlformats.org/package/2006/relationships"><Relationship Id="rId3" Type="http://schemas.openxmlformats.org/officeDocument/2006/relationships/hyperlink" Target="mailto:slstark@d.umn.edu" TargetMode="External"/><Relationship Id="rId2" Type="http://schemas.openxmlformats.org/officeDocument/2006/relationships/notesSlide" Target="../notesSlides/notesSlide33.xml"/><Relationship Id="rId1" Type="http://schemas.openxmlformats.org/officeDocument/2006/relationships/slideLayout" Target="../slideLayouts/slideLayout53.xml"/><Relationship Id="rId4" Type="http://schemas.openxmlformats.org/officeDocument/2006/relationships/hyperlink" Target="mailto:brenda.hoppe@state.mn.us"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tiff"/><Relationship Id="rId4" Type="http://schemas.openxmlformats.org/officeDocument/2006/relationships/image" Target="../media/image53.tiff"/></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hyperlink" Target="https://acpf4watersheds.org/" TargetMode="External"/><Relationship Id="rId4" Type="http://schemas.openxmlformats.org/officeDocument/2006/relationships/hyperlink" Target="https://ptmapp.bwsr.state.mn.u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hyperlink" Target="http://www.mngeo.state.mn.us/committee/3dgeo/index.html" TargetMode="External"/><Relationship Id="rId2" Type="http://schemas.openxmlformats.org/officeDocument/2006/relationships/notesSlide" Target="../notesSlides/notesSlide56.xml"/><Relationship Id="rId1" Type="http://schemas.openxmlformats.org/officeDocument/2006/relationships/slideLayout" Target="../slideLayouts/slideLayout50.xml"/><Relationship Id="rId4" Type="http://schemas.openxmlformats.org/officeDocument/2006/relationships/hyperlink" Target="http://www.mngeo.state.mn.us/committee/3dgeo/hydro/index.html"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Picture Placeholder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March </a:t>
            </a:r>
            <a:r>
              <a:rPr lang="en-US" dirty="0"/>
              <a:t>6</a:t>
            </a:r>
            <a:r>
              <a:rPr lang="en-US" dirty="0" smtClean="0"/>
              <a:t>, 2019</a:t>
            </a:r>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Other Roles </a:t>
            </a:r>
            <a:r>
              <a:rPr lang="en-US" dirty="0"/>
              <a:t>and Responsibilities</a:t>
            </a:r>
          </a:p>
        </p:txBody>
      </p:sp>
      <p:sp>
        <p:nvSpPr>
          <p:cNvPr id="4" name="Content Placeholder 3">
            <a:extLst>
              <a:ext uri="{FF2B5EF4-FFF2-40B4-BE49-F238E27FC236}">
                <a16:creationId xmlns:a16="http://schemas.microsoft.com/office/drawing/2014/main" xmlns="" id="{2F8900E5-B5CF-4A3D-B8DC-8EEE920E8C46}"/>
              </a:ext>
            </a:extLst>
          </p:cNvPr>
          <p:cNvSpPr>
            <a:spLocks noGrp="1"/>
          </p:cNvSpPr>
          <p:nvPr>
            <p:ph sz="half" idx="1"/>
          </p:nvPr>
        </p:nvSpPr>
        <p:spPr/>
        <p:txBody>
          <a:bodyPr>
            <a:normAutofit/>
          </a:bodyPr>
          <a:lstStyle/>
          <a:p>
            <a:r>
              <a:rPr lang="en-US" dirty="0"/>
              <a:t>GAC</a:t>
            </a:r>
          </a:p>
          <a:p>
            <a:pPr lvl="1"/>
            <a:r>
              <a:rPr lang="en-US" dirty="0"/>
              <a:t>Create </a:t>
            </a:r>
            <a:r>
              <a:rPr lang="en-US" dirty="0" smtClean="0"/>
              <a:t>Committee</a:t>
            </a:r>
            <a:endParaRPr lang="en-US" dirty="0"/>
          </a:p>
          <a:p>
            <a:pPr lvl="1"/>
            <a:r>
              <a:rPr lang="en-US" dirty="0"/>
              <a:t>Ensure communication with </a:t>
            </a:r>
            <a:r>
              <a:rPr lang="en-US" dirty="0" smtClean="0"/>
              <a:t>Archiving </a:t>
            </a:r>
            <a:r>
              <a:rPr lang="en-US" dirty="0"/>
              <a:t>Workgroup</a:t>
            </a:r>
          </a:p>
          <a:p>
            <a:pPr lvl="1"/>
            <a:r>
              <a:rPr lang="en-US" dirty="0"/>
              <a:t>Pass layer status changes to </a:t>
            </a:r>
            <a:r>
              <a:rPr lang="en-US" dirty="0" smtClean="0"/>
              <a:t>MnGeo</a:t>
            </a:r>
            <a:endParaRPr lang="en-US" dirty="0"/>
          </a:p>
        </p:txBody>
      </p:sp>
      <p:sp>
        <p:nvSpPr>
          <p:cNvPr id="2" name="Content Placeholder 1"/>
          <p:cNvSpPr>
            <a:spLocks noGrp="1"/>
          </p:cNvSpPr>
          <p:nvPr>
            <p:ph sz="half" idx="2"/>
          </p:nvPr>
        </p:nvSpPr>
        <p:spPr/>
        <p:txBody>
          <a:bodyPr/>
          <a:lstStyle/>
          <a:p>
            <a:r>
              <a:rPr lang="en-US" dirty="0"/>
              <a:t>MnGeo</a:t>
            </a:r>
          </a:p>
          <a:p>
            <a:pPr lvl="1"/>
            <a:r>
              <a:rPr lang="en-US" dirty="0"/>
              <a:t>Keep list of layers and status</a:t>
            </a:r>
          </a:p>
          <a:p>
            <a:pPr lvl="1"/>
            <a:r>
              <a:rPr lang="en-US" dirty="0"/>
              <a:t>Execute layer status changes as communicated by GAC</a:t>
            </a:r>
          </a:p>
          <a:p>
            <a:pPr lvl="1"/>
            <a:r>
              <a:rPr lang="en-US" dirty="0"/>
              <a:t>Maintain usage statistics and other layer metadata</a:t>
            </a:r>
          </a:p>
          <a:p>
            <a:endParaRPr lang="en-US" dirty="0"/>
          </a:p>
        </p:txBody>
      </p:sp>
    </p:spTree>
    <p:extLst>
      <p:ext uri="{BB962C8B-B14F-4D97-AF65-F5344CB8AC3E}">
        <p14:creationId xmlns:p14="http://schemas.microsoft.com/office/powerpoint/2010/main" val="4253188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D19F3D-D172-4720-9DF1-81538A919A65}"/>
              </a:ext>
            </a:extLst>
          </p:cNvPr>
          <p:cNvSpPr>
            <a:spLocks noGrp="1"/>
          </p:cNvSpPr>
          <p:nvPr>
            <p:ph type="title"/>
          </p:nvPr>
        </p:nvSpPr>
        <p:spPr/>
        <p:txBody>
          <a:bodyPr/>
          <a:lstStyle/>
          <a:p>
            <a:r>
              <a:rPr lang="en-US" dirty="0"/>
              <a:t>Next </a:t>
            </a:r>
            <a:r>
              <a:rPr lang="en-US" dirty="0" smtClean="0"/>
              <a:t>Steps / Work Plan</a:t>
            </a:r>
            <a:endParaRPr lang="en-US" dirty="0"/>
          </a:p>
        </p:txBody>
      </p:sp>
      <p:sp>
        <p:nvSpPr>
          <p:cNvPr id="4" name="Content Placeholder 3">
            <a:extLst>
              <a:ext uri="{FF2B5EF4-FFF2-40B4-BE49-F238E27FC236}">
                <a16:creationId xmlns:a16="http://schemas.microsoft.com/office/drawing/2014/main" xmlns="" id="{5E9A62AB-51E2-41BD-9D83-488373712020}"/>
              </a:ext>
            </a:extLst>
          </p:cNvPr>
          <p:cNvSpPr>
            <a:spLocks noGrp="1"/>
          </p:cNvSpPr>
          <p:nvPr>
            <p:ph idx="1"/>
          </p:nvPr>
        </p:nvSpPr>
        <p:spPr/>
        <p:txBody>
          <a:bodyPr>
            <a:normAutofit fontScale="92500" lnSpcReduction="10000"/>
          </a:bodyPr>
          <a:lstStyle/>
          <a:p>
            <a:pPr lvl="0"/>
            <a:r>
              <a:rPr lang="en-US" sz="2800" dirty="0"/>
              <a:t>Form Committee (goal: by April 30, 2019)</a:t>
            </a:r>
          </a:p>
          <a:p>
            <a:pPr lvl="0"/>
            <a:r>
              <a:rPr lang="en-US" sz="2800" dirty="0"/>
              <a:t>Meet to discuss Sustainability Plan (goal: by June 30, 2019)</a:t>
            </a:r>
          </a:p>
          <a:p>
            <a:pPr lvl="1"/>
            <a:r>
              <a:rPr lang="en-US" sz="2400" dirty="0"/>
              <a:t>Review Layers for potential changes</a:t>
            </a:r>
          </a:p>
          <a:p>
            <a:pPr lvl="1"/>
            <a:r>
              <a:rPr lang="en-US" sz="2400" dirty="0"/>
              <a:t>Review any proposed layer additions</a:t>
            </a:r>
          </a:p>
          <a:p>
            <a:pPr lvl="1"/>
            <a:r>
              <a:rPr lang="en-US" sz="2400" dirty="0"/>
              <a:t>Review and recommend changes to Composite Imagery Service</a:t>
            </a:r>
          </a:p>
          <a:p>
            <a:pPr lvl="0"/>
            <a:r>
              <a:rPr lang="en-US" sz="2800" dirty="0"/>
              <a:t>Recommend status changes (goal: by September 30, 2019)</a:t>
            </a:r>
          </a:p>
          <a:p>
            <a:pPr lvl="0"/>
            <a:r>
              <a:rPr lang="en-US" sz="2800" dirty="0"/>
              <a:t>On request, review proposed layer additions outside of the meeting </a:t>
            </a:r>
            <a:r>
              <a:rPr lang="en-US" sz="2800" dirty="0" smtClean="0"/>
              <a:t>schedule</a:t>
            </a:r>
            <a:endParaRPr lang="en-US" sz="2800" dirty="0"/>
          </a:p>
        </p:txBody>
      </p:sp>
    </p:spTree>
    <p:extLst>
      <p:ext uri="{BB962C8B-B14F-4D97-AF65-F5344CB8AC3E}">
        <p14:creationId xmlns:p14="http://schemas.microsoft.com/office/powerpoint/2010/main" val="1200105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xmlns="" id="{3FCF2B16-7895-4BF7-B1E2-ED790BA4E4A5}"/>
              </a:ext>
            </a:extLst>
          </p:cNvPr>
          <p:cNvSpPr>
            <a:spLocks noGrp="1"/>
          </p:cNvSpPr>
          <p:nvPr>
            <p:ph type="title"/>
          </p:nvPr>
        </p:nvSpPr>
        <p:spPr/>
        <p:txBody>
          <a:bodyPr/>
          <a:lstStyle/>
          <a:p>
            <a:r>
              <a:rPr lang="en-US" dirty="0" smtClean="0"/>
              <a:t>Committee Members</a:t>
            </a:r>
            <a:endParaRPr lang="en-US" dirty="0"/>
          </a:p>
        </p:txBody>
      </p:sp>
      <p:sp>
        <p:nvSpPr>
          <p:cNvPr id="38" name="Content Placeholder 37">
            <a:extLst>
              <a:ext uri="{FF2B5EF4-FFF2-40B4-BE49-F238E27FC236}">
                <a16:creationId xmlns:a16="http://schemas.microsoft.com/office/drawing/2014/main" xmlns="" id="{416C2C79-B1FF-432B-9678-F3612D42732B}"/>
              </a:ext>
            </a:extLst>
          </p:cNvPr>
          <p:cNvSpPr>
            <a:spLocks noGrp="1"/>
          </p:cNvSpPr>
          <p:nvPr>
            <p:ph sz="half" idx="1"/>
          </p:nvPr>
        </p:nvSpPr>
        <p:spPr/>
        <p:txBody>
          <a:bodyPr>
            <a:normAutofit fontScale="92500" lnSpcReduction="20000"/>
          </a:bodyPr>
          <a:lstStyle/>
          <a:p>
            <a:pPr marL="0" indent="0">
              <a:buNone/>
            </a:pPr>
            <a:r>
              <a:rPr lang="en-US" b="1" dirty="0" smtClean="0"/>
              <a:t>Confirmed Members:</a:t>
            </a:r>
          </a:p>
          <a:p>
            <a:r>
              <a:rPr lang="en-US" dirty="0"/>
              <a:t>Matt McGuire, Metropolitan </a:t>
            </a:r>
            <a:r>
              <a:rPr lang="en-US" dirty="0" smtClean="0"/>
              <a:t>Council (Chair)</a:t>
            </a:r>
          </a:p>
          <a:p>
            <a:r>
              <a:rPr lang="en-US" dirty="0"/>
              <a:t>Mike Dolbow, </a:t>
            </a:r>
            <a:r>
              <a:rPr lang="en-US" dirty="0" smtClean="0"/>
              <a:t>MnGeo (Vice-Chair)</a:t>
            </a:r>
            <a:endParaRPr lang="en-US" dirty="0"/>
          </a:p>
          <a:p>
            <a:r>
              <a:rPr lang="en-US" dirty="0"/>
              <a:t>Jennifer Corcoran, DNR</a:t>
            </a:r>
          </a:p>
          <a:p>
            <a:r>
              <a:rPr lang="en-US" dirty="0"/>
              <a:t>Steve </a:t>
            </a:r>
            <a:r>
              <a:rPr lang="en-US" dirty="0" err="1"/>
              <a:t>Kloiber</a:t>
            </a:r>
            <a:r>
              <a:rPr lang="en-US" dirty="0"/>
              <a:t>, MNIT DNR</a:t>
            </a:r>
          </a:p>
          <a:p>
            <a:r>
              <a:rPr lang="en-US" dirty="0"/>
              <a:t>Ryan </a:t>
            </a:r>
            <a:r>
              <a:rPr lang="en-US" dirty="0" err="1"/>
              <a:t>Mattke</a:t>
            </a:r>
            <a:r>
              <a:rPr lang="en-US" dirty="0"/>
              <a:t>, University of Minnesota</a:t>
            </a:r>
          </a:p>
          <a:p>
            <a:r>
              <a:rPr lang="en-US" dirty="0" smtClean="0"/>
              <a:t>Joe Sapletal</a:t>
            </a:r>
            <a:r>
              <a:rPr lang="en-US" dirty="0"/>
              <a:t>, Dakota </a:t>
            </a:r>
            <a:r>
              <a:rPr lang="en-US" dirty="0" smtClean="0"/>
              <a:t>County</a:t>
            </a:r>
          </a:p>
          <a:p>
            <a:r>
              <a:rPr lang="en-US" dirty="0" smtClean="0"/>
              <a:t>Justin Roberts, DOT</a:t>
            </a:r>
            <a:endParaRPr lang="en-US" dirty="0"/>
          </a:p>
        </p:txBody>
      </p:sp>
      <p:sp>
        <p:nvSpPr>
          <p:cNvPr id="39" name="Content Placeholder 38">
            <a:extLst>
              <a:ext uri="{FF2B5EF4-FFF2-40B4-BE49-F238E27FC236}">
                <a16:creationId xmlns:a16="http://schemas.microsoft.com/office/drawing/2014/main" xmlns="" id="{17E7E02F-C8B1-4B46-9CFF-06C2B6C41D62}"/>
              </a:ext>
            </a:extLst>
          </p:cNvPr>
          <p:cNvSpPr>
            <a:spLocks noGrp="1"/>
          </p:cNvSpPr>
          <p:nvPr>
            <p:ph sz="half" idx="2"/>
          </p:nvPr>
        </p:nvSpPr>
        <p:spPr>
          <a:xfrm>
            <a:off x="6019800" y="1594624"/>
            <a:ext cx="5334000" cy="4582339"/>
          </a:xfrm>
        </p:spPr>
        <p:txBody>
          <a:bodyPr/>
          <a:lstStyle/>
          <a:p>
            <a:pPr marL="0" indent="0">
              <a:buNone/>
            </a:pPr>
            <a:r>
              <a:rPr lang="en-US" b="1" dirty="0" smtClean="0"/>
              <a:t>Presumed Members:</a:t>
            </a:r>
          </a:p>
          <a:p>
            <a:r>
              <a:rPr lang="en-US" dirty="0"/>
              <a:t>Dennis Kepler, DNR</a:t>
            </a:r>
          </a:p>
          <a:p>
            <a:r>
              <a:rPr lang="en-US" dirty="0" smtClean="0"/>
              <a:t>Chris Mavis, Hennepin County</a:t>
            </a:r>
          </a:p>
          <a:p>
            <a:pPr marL="0" indent="0">
              <a:buNone/>
            </a:pPr>
            <a:r>
              <a:rPr lang="en-US" b="1" dirty="0" smtClean="0"/>
              <a:t>Desired Member:</a:t>
            </a:r>
          </a:p>
          <a:p>
            <a:r>
              <a:rPr lang="en-US" dirty="0" smtClean="0"/>
              <a:t>Another Representative from DOT, preferably non-metro</a:t>
            </a:r>
            <a:endParaRPr lang="en-US" dirty="0"/>
          </a:p>
          <a:p>
            <a:endParaRPr lang="en-US" dirty="0"/>
          </a:p>
        </p:txBody>
      </p:sp>
    </p:spTree>
    <p:extLst>
      <p:ext uri="{BB962C8B-B14F-4D97-AF65-F5344CB8AC3E}">
        <p14:creationId xmlns:p14="http://schemas.microsoft.com/office/powerpoint/2010/main" val="2109971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a:t>
            </a:r>
            <a:r>
              <a:rPr lang="en-US" dirty="0" smtClean="0"/>
              <a:t>5</a:t>
            </a:r>
            <a:endParaRPr lang="en-US" dirty="0"/>
          </a:p>
        </p:txBody>
      </p:sp>
      <p:sp>
        <p:nvSpPr>
          <p:cNvPr id="9" name="Text Placeholder 1"/>
          <p:cNvSpPr>
            <a:spLocks noGrp="1"/>
          </p:cNvSpPr>
          <p:nvPr>
            <p:ph idx="1"/>
          </p:nvPr>
        </p:nvSpPr>
        <p:spPr>
          <a:xfrm>
            <a:off x="838200" y="1825625"/>
            <a:ext cx="7622406" cy="4351338"/>
          </a:xfrm>
        </p:spPr>
        <p:txBody>
          <a:bodyPr>
            <a:normAutofit/>
          </a:bodyPr>
          <a:lstStyle/>
          <a:p>
            <a:pPr marL="0" indent="0">
              <a:buNone/>
            </a:pPr>
            <a:r>
              <a:rPr lang="en-US" b="1" dirty="0" smtClean="0"/>
              <a:t>Parcel Data Standard revision - Approve</a:t>
            </a:r>
            <a:endParaRPr lang="en-US" b="1" dirty="0"/>
          </a:p>
          <a:p>
            <a:pPr marL="0" indent="0">
              <a:buNone/>
            </a:pPr>
            <a:r>
              <a:rPr lang="en-US" dirty="0" smtClean="0"/>
              <a:t>Mark Kotz</a:t>
            </a:r>
            <a:endParaRPr lang="en-US" dirty="0"/>
          </a:p>
          <a:p>
            <a:pPr marL="0" indent="0">
              <a:buNone/>
            </a:pPr>
            <a:endParaRPr lang="en-US" b="1" dirty="0"/>
          </a:p>
        </p:txBody>
      </p:sp>
    </p:spTree>
    <p:extLst>
      <p:ext uri="{BB962C8B-B14F-4D97-AF65-F5344CB8AC3E}">
        <p14:creationId xmlns:p14="http://schemas.microsoft.com/office/powerpoint/2010/main" val="3299217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1A8A54F-22DE-4A6F-9A15-554F5B3E56FE}"/>
              </a:ext>
            </a:extLst>
          </p:cNvPr>
          <p:cNvSpPr>
            <a:spLocks noGrp="1"/>
          </p:cNvSpPr>
          <p:nvPr>
            <p:ph type="title"/>
          </p:nvPr>
        </p:nvSpPr>
        <p:spPr/>
        <p:txBody>
          <a:bodyPr/>
          <a:lstStyle/>
          <a:p>
            <a:r>
              <a:rPr lang="en-US" dirty="0"/>
              <a:t>Parcel Data Standard revision</a:t>
            </a:r>
          </a:p>
        </p:txBody>
      </p:sp>
      <p:sp>
        <p:nvSpPr>
          <p:cNvPr id="5" name="Content Placeholder 4">
            <a:extLst>
              <a:ext uri="{FF2B5EF4-FFF2-40B4-BE49-F238E27FC236}">
                <a16:creationId xmlns:a16="http://schemas.microsoft.com/office/drawing/2014/main" xmlns="" id="{A77A8DF3-0466-4106-873E-C6924FCAE8ED}"/>
              </a:ext>
            </a:extLst>
          </p:cNvPr>
          <p:cNvSpPr>
            <a:spLocks noGrp="1"/>
          </p:cNvSpPr>
          <p:nvPr>
            <p:ph idx="1"/>
          </p:nvPr>
        </p:nvSpPr>
        <p:spPr/>
        <p:txBody>
          <a:bodyPr/>
          <a:lstStyle/>
          <a:p>
            <a:r>
              <a:rPr lang="en-US" dirty="0"/>
              <a:t>Version 1.0 approved by GAC 3/28/18</a:t>
            </a:r>
          </a:p>
          <a:p>
            <a:r>
              <a:rPr lang="en-US" dirty="0"/>
              <a:t>Implementation by counties prompted suggested changes</a:t>
            </a:r>
          </a:p>
          <a:p>
            <a:r>
              <a:rPr lang="en-US" dirty="0"/>
              <a:t>45 day public review ending January </a:t>
            </a:r>
            <a:r>
              <a:rPr lang="en-US" dirty="0" smtClean="0"/>
              <a:t>11</a:t>
            </a:r>
            <a:endParaRPr lang="en-US" dirty="0"/>
          </a:p>
          <a:p>
            <a:r>
              <a:rPr lang="en-US" dirty="0"/>
              <a:t>No comments on proposed changes</a:t>
            </a:r>
          </a:p>
          <a:p>
            <a:r>
              <a:rPr lang="en-US" dirty="0"/>
              <a:t>Several comments prompted new changes</a:t>
            </a:r>
          </a:p>
          <a:p>
            <a:r>
              <a:rPr lang="en-US" dirty="0"/>
              <a:t>Draft version 1.1 approved by Standards Committee January </a:t>
            </a:r>
            <a:r>
              <a:rPr lang="en-US" dirty="0" smtClean="0"/>
              <a:t>17</a:t>
            </a:r>
            <a:endParaRPr lang="en-US" dirty="0"/>
          </a:p>
        </p:txBody>
      </p:sp>
    </p:spTree>
    <p:extLst>
      <p:ext uri="{BB962C8B-B14F-4D97-AF65-F5344CB8AC3E}">
        <p14:creationId xmlns:p14="http://schemas.microsoft.com/office/powerpoint/2010/main" val="6743617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1A8A54F-22DE-4A6F-9A15-554F5B3E56FE}"/>
              </a:ext>
            </a:extLst>
          </p:cNvPr>
          <p:cNvSpPr>
            <a:spLocks noGrp="1"/>
          </p:cNvSpPr>
          <p:nvPr>
            <p:ph type="title"/>
          </p:nvPr>
        </p:nvSpPr>
        <p:spPr/>
        <p:txBody>
          <a:bodyPr/>
          <a:lstStyle/>
          <a:p>
            <a:r>
              <a:rPr lang="en-US" dirty="0"/>
              <a:t>Key Changes - Parcel Data Standard</a:t>
            </a:r>
          </a:p>
        </p:txBody>
      </p:sp>
      <p:sp>
        <p:nvSpPr>
          <p:cNvPr id="5" name="Content Placeholder 4">
            <a:extLst>
              <a:ext uri="{FF2B5EF4-FFF2-40B4-BE49-F238E27FC236}">
                <a16:creationId xmlns:a16="http://schemas.microsoft.com/office/drawing/2014/main" xmlns="" id="{A77A8DF3-0466-4106-873E-C6924FCAE8ED}"/>
              </a:ext>
            </a:extLst>
          </p:cNvPr>
          <p:cNvSpPr>
            <a:spLocks noGrp="1"/>
          </p:cNvSpPr>
          <p:nvPr>
            <p:ph idx="1"/>
          </p:nvPr>
        </p:nvSpPr>
        <p:spPr/>
        <p:txBody>
          <a:bodyPr/>
          <a:lstStyle/>
          <a:p>
            <a:r>
              <a:rPr lang="en-US" dirty="0"/>
              <a:t>Changes to introductory language to improve clarity</a:t>
            </a:r>
          </a:p>
          <a:p>
            <a:r>
              <a:rPr lang="en-US" dirty="0"/>
              <a:t>Adding a Non Standard Parcel Status field</a:t>
            </a:r>
          </a:p>
          <a:p>
            <a:r>
              <a:rPr lang="en-US" dirty="0"/>
              <a:t>Making some fields “conditional” – due to non-standard parcels</a:t>
            </a:r>
          </a:p>
          <a:p>
            <a:r>
              <a:rPr lang="en-US" dirty="0"/>
              <a:t>Other minor changes to improve clarity </a:t>
            </a:r>
            <a:r>
              <a:rPr lang="en-US" dirty="0" smtClean="0"/>
              <a:t>and </a:t>
            </a:r>
            <a:r>
              <a:rPr lang="en-US" dirty="0"/>
              <a:t>consistency</a:t>
            </a:r>
          </a:p>
        </p:txBody>
      </p:sp>
    </p:spTree>
    <p:extLst>
      <p:ext uri="{BB962C8B-B14F-4D97-AF65-F5344CB8AC3E}">
        <p14:creationId xmlns:p14="http://schemas.microsoft.com/office/powerpoint/2010/main" val="3944489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6</a:t>
            </a:r>
          </a:p>
        </p:txBody>
      </p:sp>
      <p:sp>
        <p:nvSpPr>
          <p:cNvPr id="5" name="Text Placeholder 1"/>
          <p:cNvSpPr>
            <a:spLocks noGrp="1"/>
          </p:cNvSpPr>
          <p:nvPr>
            <p:ph idx="1"/>
          </p:nvPr>
        </p:nvSpPr>
        <p:spPr>
          <a:xfrm>
            <a:off x="838200" y="1825625"/>
            <a:ext cx="7622406" cy="4351338"/>
          </a:xfrm>
        </p:spPr>
        <p:txBody>
          <a:bodyPr>
            <a:normAutofit/>
          </a:bodyPr>
          <a:lstStyle/>
          <a:p>
            <a:pPr marL="0" indent="0">
              <a:buNone/>
            </a:pPr>
            <a:r>
              <a:rPr lang="en-US" b="1" dirty="0" smtClean="0"/>
              <a:t>GCGI standards for state, county and CTU codes revisions - Approve</a:t>
            </a:r>
            <a:endParaRPr lang="en-US" b="1" dirty="0"/>
          </a:p>
          <a:p>
            <a:pPr marL="0" indent="0">
              <a:buNone/>
            </a:pPr>
            <a:r>
              <a:rPr lang="en-US" dirty="0" smtClean="0"/>
              <a:t>Mark Kotz</a:t>
            </a:r>
            <a:endParaRPr lang="en-US" dirty="0"/>
          </a:p>
          <a:p>
            <a:pPr marL="0" indent="0">
              <a:buNone/>
            </a:pPr>
            <a:endParaRPr lang="en-US" b="1" dirty="0"/>
          </a:p>
        </p:txBody>
      </p:sp>
    </p:spTree>
    <p:extLst>
      <p:ext uri="{BB962C8B-B14F-4D97-AF65-F5344CB8AC3E}">
        <p14:creationId xmlns:p14="http://schemas.microsoft.com/office/powerpoint/2010/main" val="2362204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1A8A54F-22DE-4A6F-9A15-554F5B3E56FE}"/>
              </a:ext>
            </a:extLst>
          </p:cNvPr>
          <p:cNvSpPr>
            <a:spLocks noGrp="1"/>
          </p:cNvSpPr>
          <p:nvPr>
            <p:ph type="title"/>
          </p:nvPr>
        </p:nvSpPr>
        <p:spPr/>
        <p:txBody>
          <a:bodyPr/>
          <a:lstStyle/>
          <a:p>
            <a:r>
              <a:rPr lang="en-US" dirty="0"/>
              <a:t>Approval of GCGI Standard</a:t>
            </a:r>
          </a:p>
        </p:txBody>
      </p:sp>
      <p:sp>
        <p:nvSpPr>
          <p:cNvPr id="5" name="Content Placeholder 4">
            <a:extLst>
              <a:ext uri="{FF2B5EF4-FFF2-40B4-BE49-F238E27FC236}">
                <a16:creationId xmlns:a16="http://schemas.microsoft.com/office/drawing/2014/main" xmlns="" id="{A77A8DF3-0466-4106-873E-C6924FCAE8ED}"/>
              </a:ext>
            </a:extLst>
          </p:cNvPr>
          <p:cNvSpPr>
            <a:spLocks noGrp="1"/>
          </p:cNvSpPr>
          <p:nvPr>
            <p:ph idx="1"/>
          </p:nvPr>
        </p:nvSpPr>
        <p:spPr/>
        <p:txBody>
          <a:bodyPr/>
          <a:lstStyle/>
          <a:p>
            <a:r>
              <a:rPr lang="en-US" dirty="0"/>
              <a:t>GCGI adopted 10 standards beginning in 1994</a:t>
            </a:r>
          </a:p>
          <a:p>
            <a:r>
              <a:rPr lang="en-US" dirty="0"/>
              <a:t>GAC approved idea of revisiting and updating format for approval by GAC</a:t>
            </a:r>
          </a:p>
          <a:p>
            <a:r>
              <a:rPr lang="en-US" dirty="0"/>
              <a:t>Starting with 3 standards</a:t>
            </a:r>
          </a:p>
          <a:p>
            <a:pPr lvl="1"/>
            <a:r>
              <a:rPr lang="en-US" dirty="0"/>
              <a:t>State ID</a:t>
            </a:r>
          </a:p>
          <a:p>
            <a:pPr lvl="1"/>
            <a:r>
              <a:rPr lang="en-US" dirty="0"/>
              <a:t>County ID</a:t>
            </a:r>
          </a:p>
          <a:p>
            <a:pPr lvl="1"/>
            <a:r>
              <a:rPr lang="en-US" dirty="0"/>
              <a:t>CTU ID</a:t>
            </a:r>
          </a:p>
          <a:p>
            <a:r>
              <a:rPr lang="en-US" dirty="0"/>
              <a:t>See separate handouts</a:t>
            </a:r>
          </a:p>
        </p:txBody>
      </p:sp>
    </p:spTree>
    <p:extLst>
      <p:ext uri="{BB962C8B-B14F-4D97-AF65-F5344CB8AC3E}">
        <p14:creationId xmlns:p14="http://schemas.microsoft.com/office/powerpoint/2010/main" val="12671394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1A8A54F-22DE-4A6F-9A15-554F5B3E56FE}"/>
              </a:ext>
            </a:extLst>
          </p:cNvPr>
          <p:cNvSpPr>
            <a:spLocks noGrp="1"/>
          </p:cNvSpPr>
          <p:nvPr>
            <p:ph type="title"/>
          </p:nvPr>
        </p:nvSpPr>
        <p:spPr/>
        <p:txBody>
          <a:bodyPr/>
          <a:lstStyle/>
          <a:p>
            <a:r>
              <a:rPr lang="en-US" dirty="0"/>
              <a:t>Approval of GCGI Standard</a:t>
            </a:r>
          </a:p>
        </p:txBody>
      </p:sp>
      <p:sp>
        <p:nvSpPr>
          <p:cNvPr id="5" name="Content Placeholder 4">
            <a:extLst>
              <a:ext uri="{FF2B5EF4-FFF2-40B4-BE49-F238E27FC236}">
                <a16:creationId xmlns:a16="http://schemas.microsoft.com/office/drawing/2014/main" xmlns="" id="{A77A8DF3-0466-4106-873E-C6924FCAE8ED}"/>
              </a:ext>
            </a:extLst>
          </p:cNvPr>
          <p:cNvSpPr>
            <a:spLocks noGrp="1"/>
          </p:cNvSpPr>
          <p:nvPr>
            <p:ph idx="1"/>
          </p:nvPr>
        </p:nvSpPr>
        <p:spPr/>
        <p:txBody>
          <a:bodyPr>
            <a:normAutofit/>
          </a:bodyPr>
          <a:lstStyle/>
          <a:p>
            <a:r>
              <a:rPr lang="en-US" b="1" dirty="0"/>
              <a:t>State ID Standard</a:t>
            </a:r>
          </a:p>
          <a:p>
            <a:pPr lvl="1"/>
            <a:r>
              <a:rPr lang="en-US" sz="2400" dirty="0"/>
              <a:t>Updated to GAC standard intro language and format</a:t>
            </a:r>
          </a:p>
          <a:p>
            <a:pPr lvl="1"/>
            <a:r>
              <a:rPr lang="en-US" sz="2400" dirty="0"/>
              <a:t>No changes to specifications of the standard</a:t>
            </a:r>
          </a:p>
          <a:p>
            <a:endParaRPr lang="en-US" dirty="0"/>
          </a:p>
        </p:txBody>
      </p:sp>
    </p:spTree>
    <p:extLst>
      <p:ext uri="{BB962C8B-B14F-4D97-AF65-F5344CB8AC3E}">
        <p14:creationId xmlns:p14="http://schemas.microsoft.com/office/powerpoint/2010/main" val="632323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1A8A54F-22DE-4A6F-9A15-554F5B3E56FE}"/>
              </a:ext>
            </a:extLst>
          </p:cNvPr>
          <p:cNvSpPr>
            <a:spLocks noGrp="1"/>
          </p:cNvSpPr>
          <p:nvPr>
            <p:ph type="title"/>
          </p:nvPr>
        </p:nvSpPr>
        <p:spPr/>
        <p:txBody>
          <a:bodyPr/>
          <a:lstStyle/>
          <a:p>
            <a:r>
              <a:rPr lang="en-US" dirty="0"/>
              <a:t>Approval of GCGI Standard</a:t>
            </a:r>
          </a:p>
        </p:txBody>
      </p:sp>
      <p:sp>
        <p:nvSpPr>
          <p:cNvPr id="5" name="Content Placeholder 4">
            <a:extLst>
              <a:ext uri="{FF2B5EF4-FFF2-40B4-BE49-F238E27FC236}">
                <a16:creationId xmlns:a16="http://schemas.microsoft.com/office/drawing/2014/main" xmlns="" id="{A77A8DF3-0466-4106-873E-C6924FCAE8ED}"/>
              </a:ext>
            </a:extLst>
          </p:cNvPr>
          <p:cNvSpPr>
            <a:spLocks noGrp="1"/>
          </p:cNvSpPr>
          <p:nvPr>
            <p:ph idx="1"/>
          </p:nvPr>
        </p:nvSpPr>
        <p:spPr/>
        <p:txBody>
          <a:bodyPr>
            <a:normAutofit/>
          </a:bodyPr>
          <a:lstStyle/>
          <a:p>
            <a:r>
              <a:rPr lang="en-US" b="1" dirty="0"/>
              <a:t>CTU ID Standard</a:t>
            </a:r>
          </a:p>
          <a:p>
            <a:pPr lvl="1"/>
            <a:r>
              <a:rPr lang="en-US" sz="2400" dirty="0"/>
              <a:t>Updated to GAC standard intro language and format</a:t>
            </a:r>
          </a:p>
          <a:p>
            <a:pPr lvl="1"/>
            <a:r>
              <a:rPr lang="en-US" sz="2400" dirty="0"/>
              <a:t>No changes to specifications of the standard</a:t>
            </a:r>
          </a:p>
          <a:p>
            <a:endParaRPr lang="en-US" dirty="0"/>
          </a:p>
        </p:txBody>
      </p:sp>
    </p:spTree>
    <p:extLst>
      <p:ext uri="{BB962C8B-B14F-4D97-AF65-F5344CB8AC3E}">
        <p14:creationId xmlns:p14="http://schemas.microsoft.com/office/powerpoint/2010/main" val="7006480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a:normAutofit/>
          </a:bodyPr>
          <a:lstStyle/>
          <a:p>
            <a:r>
              <a:rPr lang="en-US" b="1" dirty="0"/>
              <a:t>Introductions</a:t>
            </a:r>
          </a:p>
          <a:p>
            <a:r>
              <a:rPr lang="en-US" b="1" dirty="0"/>
              <a:t>Approve agenda</a:t>
            </a:r>
          </a:p>
          <a:p>
            <a:r>
              <a:rPr lang="en-US" b="1" dirty="0"/>
              <a:t>Approve D</a:t>
            </a:r>
            <a:r>
              <a:rPr lang="en-US" b="1" dirty="0" smtClean="0"/>
              <a:t>ecember minutes</a:t>
            </a:r>
            <a:endParaRPr lang="en-US" b="1" dirty="0"/>
          </a:p>
        </p:txBody>
      </p:sp>
    </p:spTree>
    <p:extLst>
      <p:ext uri="{BB962C8B-B14F-4D97-AF65-F5344CB8AC3E}">
        <p14:creationId xmlns:p14="http://schemas.microsoft.com/office/powerpoint/2010/main" val="883963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1A8A54F-22DE-4A6F-9A15-554F5B3E56FE}"/>
              </a:ext>
            </a:extLst>
          </p:cNvPr>
          <p:cNvSpPr>
            <a:spLocks noGrp="1"/>
          </p:cNvSpPr>
          <p:nvPr>
            <p:ph type="title"/>
          </p:nvPr>
        </p:nvSpPr>
        <p:spPr/>
        <p:txBody>
          <a:bodyPr/>
          <a:lstStyle/>
          <a:p>
            <a:r>
              <a:rPr lang="en-US" dirty="0"/>
              <a:t>Approval of GCGI Standard</a:t>
            </a:r>
          </a:p>
        </p:txBody>
      </p:sp>
      <p:sp>
        <p:nvSpPr>
          <p:cNvPr id="5" name="Content Placeholder 4">
            <a:extLst>
              <a:ext uri="{FF2B5EF4-FFF2-40B4-BE49-F238E27FC236}">
                <a16:creationId xmlns:a16="http://schemas.microsoft.com/office/drawing/2014/main" xmlns="" id="{A77A8DF3-0466-4106-873E-C6924FCAE8ED}"/>
              </a:ext>
            </a:extLst>
          </p:cNvPr>
          <p:cNvSpPr>
            <a:spLocks noGrp="1"/>
          </p:cNvSpPr>
          <p:nvPr>
            <p:ph idx="1"/>
          </p:nvPr>
        </p:nvSpPr>
        <p:spPr>
          <a:xfrm>
            <a:off x="838200" y="1825625"/>
            <a:ext cx="4533900" cy="4351338"/>
          </a:xfrm>
        </p:spPr>
        <p:txBody>
          <a:bodyPr>
            <a:normAutofit/>
          </a:bodyPr>
          <a:lstStyle/>
          <a:p>
            <a:r>
              <a:rPr lang="en-US" b="1" dirty="0"/>
              <a:t>County ID Standard</a:t>
            </a:r>
          </a:p>
          <a:p>
            <a:pPr lvl="1"/>
            <a:r>
              <a:rPr lang="en-US" sz="2400" dirty="0"/>
              <a:t>Updated to GAC standard intro language and format</a:t>
            </a:r>
          </a:p>
          <a:p>
            <a:pPr lvl="1"/>
            <a:r>
              <a:rPr lang="en-US" sz="2400" dirty="0"/>
              <a:t>Adding 5-digit code = Unique across state </a:t>
            </a:r>
            <a:r>
              <a:rPr lang="en-US" sz="2400" dirty="0" smtClean="0"/>
              <a:t>boundaries </a:t>
            </a:r>
            <a:endParaRPr lang="en-US" sz="2400" dirty="0"/>
          </a:p>
          <a:p>
            <a:pPr lvl="1"/>
            <a:r>
              <a:rPr lang="en-US" sz="2400" dirty="0" smtClean="0"/>
              <a:t>5-digit </a:t>
            </a:r>
            <a:r>
              <a:rPr lang="en-US" sz="2400" dirty="0"/>
              <a:t>code used in approved GAC standards (parcels, address points)</a:t>
            </a:r>
          </a:p>
        </p:txBody>
      </p:sp>
      <p:graphicFrame>
        <p:nvGraphicFramePr>
          <p:cNvPr id="2" name="Table 1">
            <a:extLst>
              <a:ext uri="{FF2B5EF4-FFF2-40B4-BE49-F238E27FC236}">
                <a16:creationId xmlns:a16="http://schemas.microsoft.com/office/drawing/2014/main" xmlns="" id="{A8562C4F-756C-4779-950F-EEBFC3022B11}"/>
              </a:ext>
            </a:extLst>
          </p:cNvPr>
          <p:cNvGraphicFramePr>
            <a:graphicFrameLocks noGrp="1"/>
          </p:cNvGraphicFramePr>
          <p:nvPr>
            <p:extLst/>
          </p:nvPr>
        </p:nvGraphicFramePr>
        <p:xfrm>
          <a:off x="6016336" y="1825625"/>
          <a:ext cx="5538355" cy="4023360"/>
        </p:xfrm>
        <a:graphic>
          <a:graphicData uri="http://schemas.openxmlformats.org/drawingml/2006/table">
            <a:tbl>
              <a:tblPr firstRow="1" firstCol="1" bandRow="1">
                <a:tableStyleId>{5C22544A-7EE6-4342-B048-85BDC9FD1C3A}</a:tableStyleId>
              </a:tblPr>
              <a:tblGrid>
                <a:gridCol w="1537855">
                  <a:extLst>
                    <a:ext uri="{9D8B030D-6E8A-4147-A177-3AD203B41FA5}">
                      <a16:colId xmlns:a16="http://schemas.microsoft.com/office/drawing/2014/main" xmlns="" val="3220832735"/>
                    </a:ext>
                  </a:extLst>
                </a:gridCol>
                <a:gridCol w="2109355">
                  <a:extLst>
                    <a:ext uri="{9D8B030D-6E8A-4147-A177-3AD203B41FA5}">
                      <a16:colId xmlns:a16="http://schemas.microsoft.com/office/drawing/2014/main" xmlns="" val="833959878"/>
                    </a:ext>
                  </a:extLst>
                </a:gridCol>
                <a:gridCol w="1891145">
                  <a:extLst>
                    <a:ext uri="{9D8B030D-6E8A-4147-A177-3AD203B41FA5}">
                      <a16:colId xmlns:a16="http://schemas.microsoft.com/office/drawing/2014/main" xmlns="" val="863020502"/>
                    </a:ext>
                  </a:extLst>
                </a:gridCol>
              </a:tblGrid>
              <a:tr h="575361">
                <a:tc>
                  <a:txBody>
                    <a:bodyPr/>
                    <a:lstStyle/>
                    <a:p>
                      <a:pPr marL="0" marR="0">
                        <a:spcBef>
                          <a:spcPts val="0"/>
                        </a:spcBef>
                        <a:spcAft>
                          <a:spcPts val="0"/>
                        </a:spcAft>
                      </a:pPr>
                      <a:r>
                        <a:rPr lang="en-US" sz="2400" dirty="0">
                          <a:effectLst/>
                        </a:rPr>
                        <a:t>County Name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5-Digit Code (Unique Across State Boundaries)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3-Digit Code (Unique Only within State)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350230763"/>
                  </a:ext>
                </a:extLst>
              </a:tr>
              <a:tr h="303682">
                <a:tc>
                  <a:txBody>
                    <a:bodyPr/>
                    <a:lstStyle/>
                    <a:p>
                      <a:pPr marL="0" marR="0">
                        <a:spcBef>
                          <a:spcPts val="0"/>
                        </a:spcBef>
                        <a:spcAft>
                          <a:spcPts val="0"/>
                        </a:spcAft>
                      </a:pPr>
                      <a:r>
                        <a:rPr lang="en-US" sz="2400">
                          <a:effectLst/>
                        </a:rPr>
                        <a:t>Aitkin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27001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001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795358695"/>
                  </a:ext>
                </a:extLst>
              </a:tr>
              <a:tr h="303682">
                <a:tc>
                  <a:txBody>
                    <a:bodyPr/>
                    <a:lstStyle/>
                    <a:p>
                      <a:pPr marL="0" marR="0">
                        <a:spcBef>
                          <a:spcPts val="0"/>
                        </a:spcBef>
                        <a:spcAft>
                          <a:spcPts val="0"/>
                        </a:spcAft>
                      </a:pPr>
                      <a:r>
                        <a:rPr lang="en-US" sz="2400">
                          <a:effectLst/>
                        </a:rPr>
                        <a:t>Anoka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27003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003</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984788214"/>
                  </a:ext>
                </a:extLst>
              </a:tr>
              <a:tr h="303682">
                <a:tc>
                  <a:txBody>
                    <a:bodyPr/>
                    <a:lstStyle/>
                    <a:p>
                      <a:pPr marL="0" marR="0">
                        <a:spcBef>
                          <a:spcPts val="0"/>
                        </a:spcBef>
                        <a:spcAft>
                          <a:spcPts val="0"/>
                        </a:spcAft>
                      </a:pPr>
                      <a:r>
                        <a:rPr lang="en-US" sz="2400">
                          <a:effectLst/>
                        </a:rPr>
                        <a:t>Becker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27005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005</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472833080"/>
                  </a:ext>
                </a:extLst>
              </a:tr>
              <a:tr h="303682">
                <a:tc>
                  <a:txBody>
                    <a:bodyPr/>
                    <a:lstStyle/>
                    <a:p>
                      <a:pPr marL="0" marR="0">
                        <a:spcBef>
                          <a:spcPts val="0"/>
                        </a:spcBef>
                        <a:spcAft>
                          <a:spcPts val="0"/>
                        </a:spcAft>
                      </a:pPr>
                      <a:r>
                        <a:rPr lang="en-US" sz="2400">
                          <a:effectLst/>
                        </a:rPr>
                        <a:t>Beltrami</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27007</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007</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780987632"/>
                  </a:ext>
                </a:extLst>
              </a:tr>
              <a:tr h="303682">
                <a:tc>
                  <a:txBody>
                    <a:bodyPr/>
                    <a:lstStyle/>
                    <a:p>
                      <a:pPr marL="0" marR="0">
                        <a:spcBef>
                          <a:spcPts val="0"/>
                        </a:spcBef>
                        <a:spcAft>
                          <a:spcPts val="0"/>
                        </a:spcAft>
                      </a:pPr>
                      <a:r>
                        <a:rPr lang="en-US" sz="2400">
                          <a:effectLst/>
                        </a:rPr>
                        <a:t>Benton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27009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009</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581261495"/>
                  </a:ext>
                </a:extLst>
              </a:tr>
              <a:tr h="303682">
                <a:tc>
                  <a:txBody>
                    <a:bodyPr/>
                    <a:lstStyle/>
                    <a:p>
                      <a:pPr marL="0" marR="0">
                        <a:spcBef>
                          <a:spcPts val="0"/>
                        </a:spcBef>
                        <a:spcAft>
                          <a:spcPts val="0"/>
                        </a:spcAft>
                      </a:pPr>
                      <a:r>
                        <a:rPr lang="en-US" sz="2400">
                          <a:effectLst/>
                        </a:rPr>
                        <a:t>Big Stone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27011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011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31804720"/>
                  </a:ext>
                </a:extLst>
              </a:tr>
              <a:tr h="303682">
                <a:tc>
                  <a:txBody>
                    <a:bodyPr/>
                    <a:lstStyle/>
                    <a:p>
                      <a:pPr marL="0" marR="0">
                        <a:spcBef>
                          <a:spcPts val="0"/>
                        </a:spcBef>
                        <a:spcAft>
                          <a:spcPts val="0"/>
                        </a:spcAft>
                      </a:pPr>
                      <a:r>
                        <a:rPr lang="en-US" sz="2400">
                          <a:effectLst/>
                        </a:rPr>
                        <a:t>Blue Earth</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27013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013</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688326233"/>
                  </a:ext>
                </a:extLst>
              </a:tr>
            </a:tbl>
          </a:graphicData>
        </a:graphic>
      </p:graphicFrame>
    </p:spTree>
    <p:extLst>
      <p:ext uri="{BB962C8B-B14F-4D97-AF65-F5344CB8AC3E}">
        <p14:creationId xmlns:p14="http://schemas.microsoft.com/office/powerpoint/2010/main" val="25856433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10" name="Title 9"/>
          <p:cNvSpPr>
            <a:spLocks noGrp="1"/>
          </p:cNvSpPr>
          <p:nvPr>
            <p:ph type="title"/>
          </p:nvPr>
        </p:nvSpPr>
        <p:spPr/>
        <p:txBody>
          <a:bodyPr/>
          <a:lstStyle/>
          <a:p>
            <a:r>
              <a:rPr lang="en-US" dirty="0"/>
              <a:t>Break - Networking</a:t>
            </a:r>
          </a:p>
        </p:txBody>
      </p:sp>
    </p:spTree>
    <p:extLst>
      <p:ext uri="{BB962C8B-B14F-4D97-AF65-F5344CB8AC3E}">
        <p14:creationId xmlns:p14="http://schemas.microsoft.com/office/powerpoint/2010/main" val="22386844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8</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Governor’s Geospatial Commendation Award language changes</a:t>
            </a:r>
            <a:endParaRPr lang="en-US" dirty="0"/>
          </a:p>
          <a:p>
            <a:pPr marL="0" indent="0">
              <a:buNone/>
            </a:pPr>
            <a:r>
              <a:rPr lang="en-US" dirty="0" smtClean="0"/>
              <a:t>Cory Richter</a:t>
            </a:r>
            <a:endParaRPr lang="en-US" dirty="0"/>
          </a:p>
        </p:txBody>
      </p:sp>
    </p:spTree>
    <p:extLst>
      <p:ext uri="{BB962C8B-B14F-4D97-AF65-F5344CB8AC3E}">
        <p14:creationId xmlns:p14="http://schemas.microsoft.com/office/powerpoint/2010/main" val="20162629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9</a:t>
            </a:r>
            <a:endParaRPr lang="en-US" dirty="0"/>
          </a:p>
        </p:txBody>
      </p:sp>
      <p:sp>
        <p:nvSpPr>
          <p:cNvPr id="6" name="Text Placeholder 1"/>
          <p:cNvSpPr>
            <a:spLocks noGrp="1"/>
          </p:cNvSpPr>
          <p:nvPr>
            <p:ph idx="1"/>
          </p:nvPr>
        </p:nvSpPr>
        <p:spPr>
          <a:xfrm>
            <a:off x="838200" y="1825625"/>
            <a:ext cx="7622406" cy="4351338"/>
          </a:xfrm>
        </p:spPr>
        <p:txBody>
          <a:bodyPr>
            <a:normAutofit/>
          </a:bodyPr>
          <a:lstStyle/>
          <a:p>
            <a:pPr marL="0" indent="0">
              <a:buNone/>
            </a:pPr>
            <a:r>
              <a:rPr lang="en-US" b="1" dirty="0" smtClean="0"/>
              <a:t>Parcels and Land Records/boundary alignment update</a:t>
            </a:r>
            <a:endParaRPr lang="en-US" b="1" dirty="0"/>
          </a:p>
          <a:p>
            <a:pPr marL="0" indent="0">
              <a:buNone/>
            </a:pPr>
            <a:r>
              <a:rPr lang="en-US" dirty="0" smtClean="0"/>
              <a:t>Preston Dowell</a:t>
            </a:r>
            <a:endParaRPr lang="en-US" dirty="0"/>
          </a:p>
          <a:p>
            <a:pPr marL="0" indent="0">
              <a:buNone/>
            </a:pPr>
            <a:endParaRPr lang="en-US" b="1" dirty="0"/>
          </a:p>
        </p:txBody>
      </p:sp>
    </p:spTree>
    <p:extLst>
      <p:ext uri="{BB962C8B-B14F-4D97-AF65-F5344CB8AC3E}">
        <p14:creationId xmlns:p14="http://schemas.microsoft.com/office/powerpoint/2010/main" val="21803759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graphicFrame>
        <p:nvGraphicFramePr>
          <p:cNvPr id="2" name="Table 1"/>
          <p:cNvGraphicFramePr>
            <a:graphicFrameLocks noGrp="1"/>
          </p:cNvGraphicFramePr>
          <p:nvPr>
            <p:extLst/>
          </p:nvPr>
        </p:nvGraphicFramePr>
        <p:xfrm>
          <a:off x="736431" y="1555866"/>
          <a:ext cx="10609593" cy="4995844"/>
        </p:xfrm>
        <a:graphic>
          <a:graphicData uri="http://schemas.openxmlformats.org/drawingml/2006/table">
            <a:tbl>
              <a:tblPr>
                <a:tableStyleId>{5C22544A-7EE6-4342-B048-85BDC9FD1C3A}</a:tableStyleId>
              </a:tblPr>
              <a:tblGrid>
                <a:gridCol w="848338">
                  <a:extLst>
                    <a:ext uri="{9D8B030D-6E8A-4147-A177-3AD203B41FA5}">
                      <a16:colId xmlns:a16="http://schemas.microsoft.com/office/drawing/2014/main" xmlns="" val="1837296339"/>
                    </a:ext>
                  </a:extLst>
                </a:gridCol>
                <a:gridCol w="4603868">
                  <a:extLst>
                    <a:ext uri="{9D8B030D-6E8A-4147-A177-3AD203B41FA5}">
                      <a16:colId xmlns:a16="http://schemas.microsoft.com/office/drawing/2014/main" xmlns="" val="1836324951"/>
                    </a:ext>
                  </a:extLst>
                </a:gridCol>
                <a:gridCol w="1340923">
                  <a:extLst>
                    <a:ext uri="{9D8B030D-6E8A-4147-A177-3AD203B41FA5}">
                      <a16:colId xmlns:a16="http://schemas.microsoft.com/office/drawing/2014/main" xmlns="" val="2608705875"/>
                    </a:ext>
                  </a:extLst>
                </a:gridCol>
                <a:gridCol w="2398211">
                  <a:extLst>
                    <a:ext uri="{9D8B030D-6E8A-4147-A177-3AD203B41FA5}">
                      <a16:colId xmlns:a16="http://schemas.microsoft.com/office/drawing/2014/main" xmlns="" val="887950405"/>
                    </a:ext>
                  </a:extLst>
                </a:gridCol>
                <a:gridCol w="1418253">
                  <a:extLst>
                    <a:ext uri="{9D8B030D-6E8A-4147-A177-3AD203B41FA5}">
                      <a16:colId xmlns:a16="http://schemas.microsoft.com/office/drawing/2014/main" xmlns="" val="3554509381"/>
                    </a:ext>
                  </a:extLst>
                </a:gridCol>
              </a:tblGrid>
              <a:tr h="707440">
                <a:tc>
                  <a:txBody>
                    <a:bodyPr/>
                    <a:lstStyle/>
                    <a:p>
                      <a:pPr algn="ctr" fontAlgn="b"/>
                      <a:r>
                        <a:rPr lang="en-US" sz="2000" b="1" u="none" strike="noStrike" dirty="0">
                          <a:effectLst/>
                        </a:rPr>
                        <a:t>GAC Rank</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933252473"/>
                  </a:ext>
                </a:extLst>
              </a:tr>
              <a:tr h="357367">
                <a:tc>
                  <a:txBody>
                    <a:bodyPr/>
                    <a:lstStyle/>
                    <a:p>
                      <a:pPr algn="ctr" fontAlgn="b"/>
                      <a:r>
                        <a:rPr lang="en-US" sz="2000" u="none" strike="noStrike">
                          <a:effectLst/>
                        </a:rPr>
                        <a:t>1</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All Data Free and Open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Len Kne</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2652842675"/>
                  </a:ext>
                </a:extLst>
              </a:tr>
              <a:tr h="357367">
                <a:tc>
                  <a:txBody>
                    <a:bodyPr/>
                    <a:lstStyle/>
                    <a:p>
                      <a:pPr algn="ctr" fontAlgn="b"/>
                      <a:r>
                        <a:rPr lang="en-US" sz="2000" u="none" strike="noStrike">
                          <a:effectLst/>
                        </a:rPr>
                        <a:t>2</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Image Service - Sustain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a:effectLst/>
                        </a:rPr>
                        <a:t>Active</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Mike Dolbow</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2973844051"/>
                  </a:ext>
                </a:extLst>
              </a:tr>
              <a:tr h="357367">
                <a:tc>
                  <a:txBody>
                    <a:bodyPr/>
                    <a:lstStyle/>
                    <a:p>
                      <a:pPr algn="ctr" fontAlgn="b"/>
                      <a:r>
                        <a:rPr lang="en-US" sz="2000" u="none" strike="noStrike">
                          <a:effectLst/>
                        </a:rPr>
                        <a:t>3</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smtClean="0">
                          <a:solidFill>
                            <a:srgbClr val="003865"/>
                          </a:solidFill>
                          <a:effectLst/>
                          <a:latin typeface="Calibri" panose="020F0502020204030204" pitchFamily="34" charset="0"/>
                        </a:rPr>
                        <a:t>Updated and Aligned Boundary Data</a:t>
                      </a:r>
                    </a:p>
                  </a:txBody>
                  <a:tcPr marL="7620" marR="7620" marT="7620" marB="0" anchor="b">
                    <a:solidFill>
                      <a:schemeClr val="accent2">
                        <a:lumMod val="40000"/>
                        <a:lumOff val="60000"/>
                      </a:schemeClr>
                    </a:solidFill>
                  </a:tcPr>
                </a:tc>
                <a:tc>
                  <a:txBody>
                    <a:bodyPr/>
                    <a:lstStyle/>
                    <a:p>
                      <a:pPr algn="ctr" fontAlgn="b"/>
                      <a:r>
                        <a:rPr lang="en-US" sz="2000" u="none" strike="noStrike" dirty="0" smtClean="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Preston Dowell</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267190993"/>
                  </a:ext>
                </a:extLst>
              </a:tr>
              <a:tr h="357367">
                <a:tc>
                  <a:txBody>
                    <a:bodyPr/>
                    <a:lstStyle/>
                    <a:p>
                      <a:pPr algn="ctr" fontAlgn="b"/>
                      <a:r>
                        <a:rPr lang="en-US" sz="2000" u="none" strike="noStrike">
                          <a:effectLst/>
                        </a:rPr>
                        <a:t>4</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Parcel Data</a:t>
                      </a:r>
                      <a:endParaRPr lang="en-US" sz="2000" b="1"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chemeClr val="dk1"/>
                          </a:solidFill>
                          <a:effectLst/>
                          <a:latin typeface="+mn-lt"/>
                        </a:rPr>
                        <a:t>Mike Dolbow</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0" i="0" u="none" strike="noStrike" dirty="0" smtClean="0">
                          <a:solidFill>
                            <a:schemeClr val="dk1"/>
                          </a:solidFill>
                          <a:effectLst/>
                          <a:latin typeface="+mn-lt"/>
                        </a:rPr>
                        <a:t>Mark</a:t>
                      </a:r>
                      <a:r>
                        <a:rPr lang="en-US" sz="2000" b="0" i="0" u="none" strike="noStrike" baseline="0" dirty="0" smtClean="0">
                          <a:solidFill>
                            <a:schemeClr val="dk1"/>
                          </a:solidFill>
                          <a:effectLst/>
                          <a:latin typeface="+mn-lt"/>
                        </a:rPr>
                        <a:t> Kotz</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637472554"/>
                  </a:ext>
                </a:extLst>
              </a:tr>
              <a:tr h="357367">
                <a:tc>
                  <a:txBody>
                    <a:bodyPr/>
                    <a:lstStyle/>
                    <a:p>
                      <a:pPr algn="ctr" fontAlgn="b"/>
                      <a:r>
                        <a:rPr lang="en-US" sz="2000" u="none" strike="noStrike">
                          <a:effectLst/>
                        </a:rPr>
                        <a:t>5</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Archiving</a:t>
                      </a:r>
                      <a:r>
                        <a:rPr lang="en-US" sz="2000" u="none" strike="noStrike" baseline="0" dirty="0" smtClean="0">
                          <a:effectLst/>
                        </a:rPr>
                        <a:t> Policy/Procedure</a:t>
                      </a:r>
                      <a:endParaRPr lang="en-US" sz="2000" b="1"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Ryan Mattke</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238369850"/>
                  </a:ext>
                </a:extLst>
              </a:tr>
              <a:tr h="357367">
                <a:tc>
                  <a:txBody>
                    <a:bodyPr/>
                    <a:lstStyle/>
                    <a:p>
                      <a:pPr algn="ctr" fontAlgn="b"/>
                      <a:r>
                        <a:rPr lang="en-US" sz="2000" u="none" strike="noStrike">
                          <a:effectLst/>
                        </a:rPr>
                        <a:t>6</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Road Centerline Data</a:t>
                      </a:r>
                      <a:endParaRPr lang="en-US" sz="2000" b="1"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Norm Anderson</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288398579"/>
                  </a:ext>
                </a:extLst>
              </a:tr>
              <a:tr h="357367">
                <a:tc>
                  <a:txBody>
                    <a:bodyPr/>
                    <a:lstStyle/>
                    <a:p>
                      <a:pPr algn="ctr" fontAlgn="b"/>
                      <a:r>
                        <a:rPr lang="en-US" sz="2000" u="none" strike="noStrike" dirty="0">
                          <a:effectLst/>
                        </a:rPr>
                        <a:t>7</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3865"/>
                          </a:solidFill>
                          <a:effectLst/>
                          <a:uLnTx/>
                          <a:uFillTx/>
                          <a:latin typeface="+mn-lt"/>
                          <a:ea typeface="+mn-ea"/>
                          <a:cs typeface="+mn-cs"/>
                        </a:rPr>
                        <a:t>New LiDAR Acquisition</a:t>
                      </a:r>
                      <a:endParaRPr kumimoji="0" lang="en-US" sz="20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3865"/>
                          </a:solidFill>
                          <a:effectLst/>
                          <a:latin typeface="Calibri" panose="020F0502020204030204" pitchFamily="34" charset="0"/>
                        </a:rPr>
                        <a:t>Gerry Sjerven</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Dan Ross</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974934633"/>
                  </a:ext>
                </a:extLst>
              </a:tr>
              <a:tr h="357367">
                <a:tc>
                  <a:txBody>
                    <a:bodyPr/>
                    <a:lstStyle/>
                    <a:p>
                      <a:pPr algn="ctr" fontAlgn="b"/>
                      <a:r>
                        <a:rPr lang="en-US" sz="2000" u="none" strike="noStrike" dirty="0">
                          <a:effectLst/>
                        </a:rPr>
                        <a:t>8</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Address Points Data</a:t>
                      </a:r>
                      <a:endParaRPr lang="en-US" sz="2000" b="1"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0" i="0" u="none" strike="noStrike" dirty="0" smtClean="0">
                          <a:solidFill>
                            <a:schemeClr val="dk1"/>
                          </a:solidFill>
                          <a:effectLst/>
                          <a:latin typeface="+mn-l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3865"/>
                          </a:solidFill>
                          <a:effectLst/>
                          <a:uLnTx/>
                          <a:uFillTx/>
                          <a:latin typeface="+mn-lt"/>
                          <a:ea typeface="+mn-ea"/>
                          <a:cs typeface="+mn-cs"/>
                        </a:rPr>
                        <a:t>Norm Anderson</a:t>
                      </a:r>
                      <a:endPar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Dan Ross</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265454513"/>
                  </a:ext>
                </a:extLst>
              </a:tr>
              <a:tr h="357367">
                <a:tc>
                  <a:txBody>
                    <a:bodyPr/>
                    <a:lstStyle/>
                    <a:p>
                      <a:pPr algn="ctr" fontAlgn="b"/>
                      <a:r>
                        <a:rPr lang="en-US" sz="2000" u="none" strike="noStrike" dirty="0">
                          <a:effectLst/>
                        </a:rPr>
                        <a:t>9</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3865"/>
                          </a:solidFill>
                          <a:effectLst/>
                          <a:latin typeface="Calibri" panose="020F0502020204030204" pitchFamily="34" charset="0"/>
                        </a:rPr>
                        <a:t>MN Focused </a:t>
                      </a:r>
                      <a:r>
                        <a:rPr lang="en-US" sz="2000" b="0" i="0" u="none" strike="noStrike" dirty="0" err="1" smtClean="0">
                          <a:solidFill>
                            <a:srgbClr val="003865"/>
                          </a:solidFill>
                          <a:effectLst/>
                          <a:latin typeface="Calibri" panose="020F0502020204030204" pitchFamily="34" charset="0"/>
                        </a:rPr>
                        <a:t>Basemap</a:t>
                      </a:r>
                      <a:r>
                        <a:rPr lang="en-US" sz="2000" b="0" i="0" u="none" strike="noStrike" dirty="0" smtClean="0">
                          <a:solidFill>
                            <a:srgbClr val="003865"/>
                          </a:solidFill>
                          <a:effectLst/>
                          <a:latin typeface="Calibri" panose="020F0502020204030204" pitchFamily="34" charset="0"/>
                        </a:rPr>
                        <a:t> Services</a:t>
                      </a: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3865"/>
                          </a:solidFill>
                          <a:effectLst/>
                          <a:latin typeface="Calibri" panose="020F0502020204030204" pitchFamily="34" charset="0"/>
                        </a:rPr>
                        <a:t>Sonia Dickerson</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Dan Ross</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01172505"/>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10</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Parks and Trails Data Standard</a:t>
                      </a:r>
                      <a:endParaRPr lang="en-US" sz="2000" b="1"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Jim Bunning</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Dan Ross</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0011"/>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11</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smtClean="0">
                          <a:ln>
                            <a:noFill/>
                          </a:ln>
                          <a:solidFill>
                            <a:srgbClr val="003865"/>
                          </a:solidFill>
                          <a:effectLst/>
                          <a:uLnTx/>
                          <a:uFillTx/>
                          <a:latin typeface="+mn-lt"/>
                          <a:ea typeface="+mn-ea"/>
                          <a:cs typeface="+mn-cs"/>
                        </a:rPr>
                        <a:t>EM Damage Assess Data Standard</a:t>
                      </a:r>
                      <a:endParaRPr kumimoji="0" lang="pt-BR" sz="20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Brad Anderson, Cory Richter</a:t>
                      </a:r>
                      <a:endParaRPr lang="en-US" sz="16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0012"/>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3865"/>
                          </a:solidFill>
                          <a:effectLst/>
                          <a:uLnTx/>
                          <a:uFillTx/>
                          <a:latin typeface="+mn-lt"/>
                          <a:ea typeface="+mn-ea"/>
                          <a:cs typeface="+mn-cs"/>
                        </a:rPr>
                        <a:t>12</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3865"/>
                          </a:solidFill>
                          <a:effectLst/>
                          <a:uLnTx/>
                          <a:uFillTx/>
                          <a:latin typeface="+mn-lt"/>
                          <a:ea typeface="+mn-ea"/>
                          <a:cs typeface="+mn-cs"/>
                        </a:rPr>
                        <a:t>Accurate Hydro-DEMs</a:t>
                      </a:r>
                      <a:endParaRPr kumimoji="0" lang="en-US" sz="20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smtClean="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3865"/>
                          </a:solidFill>
                          <a:effectLst/>
                          <a:latin typeface="Calibri" panose="020F0502020204030204" pitchFamily="34" charset="0"/>
                        </a:rPr>
                        <a:t>Sean</a:t>
                      </a:r>
                      <a:r>
                        <a:rPr lang="en-US" sz="2000" b="0" i="0" u="none" strike="noStrike" baseline="0" dirty="0" smtClean="0">
                          <a:solidFill>
                            <a:srgbClr val="003865"/>
                          </a:solidFill>
                          <a:effectLst/>
                          <a:latin typeface="Calibri" panose="020F0502020204030204" pitchFamily="34" charset="0"/>
                        </a:rPr>
                        <a:t> Vaughn</a:t>
                      </a:r>
                      <a:endParaRPr lang="en-US" sz="2000" b="0" i="0" u="none" strike="noStrike" dirty="0" smtClean="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3263851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 Alignment Project</a:t>
            </a:r>
            <a:endParaRPr lang="en-US"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94719" y="1600200"/>
            <a:ext cx="5802563" cy="452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75453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Boundary Alignment </a:t>
            </a:r>
            <a:r>
              <a:rPr lang="en-US" dirty="0" smtClean="0"/>
              <a:t>Project</a:t>
            </a:r>
            <a:endParaRPr lang="en-US" dirty="0"/>
          </a:p>
        </p:txBody>
      </p:sp>
      <p:pic>
        <p:nvPicPr>
          <p:cNvPr id="3075"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96797" y="1600201"/>
            <a:ext cx="5798407" cy="4522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90357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Boundary Alignment </a:t>
            </a:r>
            <a:r>
              <a:rPr lang="en-US" dirty="0" smtClean="0"/>
              <a:t>Project</a:t>
            </a:r>
            <a:endParaRPr lang="en-US"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00953" y="1600201"/>
            <a:ext cx="5790094" cy="4522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5735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Boundary Alignment </a:t>
            </a:r>
            <a:r>
              <a:rPr lang="en-US" dirty="0" smtClean="0"/>
              <a:t>Project</a:t>
            </a:r>
            <a:endParaRPr lang="en-US"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98875" y="1600200"/>
            <a:ext cx="5794250" cy="452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7739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Boundary Alignment Project</a:t>
            </a: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96797" y="1600201"/>
            <a:ext cx="5798407" cy="453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24447" y="3682997"/>
            <a:ext cx="2169590" cy="403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251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199765070"/>
              </p:ext>
            </p:extLst>
          </p:nvPr>
        </p:nvGraphicFramePr>
        <p:xfrm>
          <a:off x="1342437" y="960020"/>
          <a:ext cx="8949229" cy="5852160"/>
        </p:xfrm>
        <a:graphic>
          <a:graphicData uri="http://schemas.openxmlformats.org/drawingml/2006/table">
            <a:tbl>
              <a:tblPr firstRow="1" bandRow="1">
                <a:tableStyleId>{C083E6E3-FA7D-4D7B-A595-EF9225AFEA82}</a:tableStyleId>
              </a:tblPr>
              <a:tblGrid>
                <a:gridCol w="1455872">
                  <a:extLst>
                    <a:ext uri="{9D8B030D-6E8A-4147-A177-3AD203B41FA5}">
                      <a16:colId xmlns:a16="http://schemas.microsoft.com/office/drawing/2014/main" xmlns="" val="20000"/>
                    </a:ext>
                  </a:extLst>
                </a:gridCol>
                <a:gridCol w="7493357">
                  <a:extLst>
                    <a:ext uri="{9D8B030D-6E8A-4147-A177-3AD203B41FA5}">
                      <a16:colId xmlns:a16="http://schemas.microsoft.com/office/drawing/2014/main" xmlns="" val="20001"/>
                    </a:ext>
                  </a:extLst>
                </a:gridCol>
              </a:tblGrid>
              <a:tr h="0">
                <a:tc>
                  <a:txBody>
                    <a:bodyPr/>
                    <a:lstStyle/>
                    <a:p>
                      <a:pPr algn="ctr"/>
                      <a:r>
                        <a:rPr lang="en-US" sz="1400" dirty="0"/>
                        <a:t>Time</a:t>
                      </a:r>
                    </a:p>
                  </a:txBody>
                  <a:tcPr marL="91439"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182880"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0"/>
                  </a:ext>
                </a:extLst>
              </a:tr>
              <a:tr h="328863">
                <a:tc>
                  <a:txBody>
                    <a:bodyPr/>
                    <a:lstStyle/>
                    <a:p>
                      <a:pPr algn="ctr"/>
                      <a:r>
                        <a:rPr lang="en-US" sz="1400" dirty="0"/>
                        <a:t>11:15</a:t>
                      </a:r>
                    </a:p>
                  </a:txBody>
                  <a:tcPr marL="91439"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Committee and workgroup annual reports - </a:t>
                      </a:r>
                      <a:r>
                        <a:rPr lang="en-US" sz="1400" dirty="0" smtClean="0"/>
                        <a:t>Review and</a:t>
                      </a:r>
                      <a:r>
                        <a:rPr lang="en-US" sz="1400" baseline="0" dirty="0" smtClean="0"/>
                        <a:t> approve</a:t>
                      </a:r>
                      <a:endParaRPr lang="en-US" sz="1400" dirty="0"/>
                    </a:p>
                  </a:txBody>
                  <a:tcPr marL="182880"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0">
                <a:tc>
                  <a:txBody>
                    <a:bodyPr/>
                    <a:lstStyle/>
                    <a:p>
                      <a:pPr algn="ctr"/>
                      <a:r>
                        <a:rPr lang="en-US" sz="1400" dirty="0"/>
                        <a:t>11:20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GAC accomplishments and work plan - Review and</a:t>
                      </a:r>
                      <a:r>
                        <a:rPr lang="en-US" sz="1400" baseline="0" dirty="0" smtClean="0"/>
                        <a:t> approve</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0">
                <a:tc>
                  <a:txBody>
                    <a:bodyPr/>
                    <a:lstStyle/>
                    <a:p>
                      <a:pPr algn="ctr"/>
                      <a:r>
                        <a:rPr lang="en-US" sz="1400" dirty="0" smtClean="0"/>
                        <a:t>11:30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Image Service Sustainability Committee - Approve</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0">
                <a:tc>
                  <a:txBody>
                    <a:bodyPr/>
                    <a:lstStyle/>
                    <a:p>
                      <a:pPr algn="ctr"/>
                      <a:r>
                        <a:rPr lang="en-US" sz="1400" dirty="0" smtClean="0"/>
                        <a:t>11:40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Parcel Data Standard revision - Approve</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8"/>
                  </a:ext>
                </a:extLst>
              </a:tr>
              <a:tr h="0">
                <a:tc>
                  <a:txBody>
                    <a:bodyPr/>
                    <a:lstStyle/>
                    <a:p>
                      <a:pPr algn="ctr"/>
                      <a:r>
                        <a:rPr lang="en-US" sz="1400" dirty="0" smtClean="0"/>
                        <a:t>11:50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Revised GCGI s</a:t>
                      </a:r>
                      <a:r>
                        <a:rPr lang="en-US" sz="1400" dirty="0" smtClean="0"/>
                        <a:t>tandards</a:t>
                      </a:r>
                      <a:r>
                        <a:rPr lang="en-US" sz="1400" baseline="0" dirty="0" smtClean="0"/>
                        <a:t> for state, county and CTU codes - </a:t>
                      </a:r>
                      <a:r>
                        <a:rPr lang="en-US" sz="1400" dirty="0" smtClean="0"/>
                        <a:t>Approve</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0">
                <a:tc>
                  <a:txBody>
                    <a:bodyPr/>
                    <a:lstStyle/>
                    <a:p>
                      <a:pPr algn="ctr"/>
                      <a:r>
                        <a:rPr lang="en-US" sz="1400" dirty="0" smtClean="0"/>
                        <a:t>12:00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Break,</a:t>
                      </a:r>
                      <a:r>
                        <a:rPr lang="en-US" sz="1400" baseline="0" dirty="0" smtClean="0"/>
                        <a:t> networking</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0">
                <a:tc>
                  <a:txBody>
                    <a:bodyPr/>
                    <a:lstStyle/>
                    <a:p>
                      <a:pPr algn="ctr"/>
                      <a:r>
                        <a:rPr lang="en-US" sz="1400" dirty="0" smtClean="0"/>
                        <a:t>12:30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Governor’s Geospatial</a:t>
                      </a:r>
                      <a:r>
                        <a:rPr lang="en-US" sz="1400" baseline="0" dirty="0" smtClean="0"/>
                        <a:t> Commendation Award language changes - </a:t>
                      </a:r>
                      <a:r>
                        <a:rPr lang="en-US" sz="1400" dirty="0" smtClean="0"/>
                        <a:t>Approve</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0">
                <a:tc>
                  <a:txBody>
                    <a:bodyPr/>
                    <a:lstStyle/>
                    <a:p>
                      <a:pPr algn="ctr"/>
                      <a:r>
                        <a:rPr lang="en-US" sz="1400" dirty="0" smtClean="0"/>
                        <a:t>12:40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Parcels and Land</a:t>
                      </a:r>
                      <a:r>
                        <a:rPr lang="en-US" sz="1400" baseline="0" dirty="0" smtClean="0"/>
                        <a:t> Records/boundary alignment update</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12:50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Hazard mitigation and climate adaptation initiatives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1:10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3D Geomatics workgroup </a:t>
                      </a:r>
                      <a:r>
                        <a:rPr lang="en-US" sz="1400" baseline="0" dirty="0" smtClean="0"/>
                        <a:t>chairs updates</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1:30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Legislative updates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r>
              <a:tr h="0">
                <a:tc>
                  <a:txBody>
                    <a:bodyPr/>
                    <a:lstStyle/>
                    <a:p>
                      <a:pPr algn="ctr"/>
                      <a:r>
                        <a:rPr lang="en-US" sz="1400" dirty="0" smtClean="0"/>
                        <a:t>1:35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GAC priority projects and initiatives updates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4"/>
                  </a:ext>
                </a:extLst>
              </a:tr>
              <a:tr h="0">
                <a:tc>
                  <a:txBody>
                    <a:bodyPr/>
                    <a:lstStyle/>
                    <a:p>
                      <a:pPr algn="ctr"/>
                      <a:r>
                        <a:rPr lang="en-US" sz="1400" dirty="0" smtClean="0"/>
                        <a:t>1:45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mtClean="0"/>
                        <a:t>Collaboration sites for committees and workgroups</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r h="0">
                <a:tc>
                  <a:txBody>
                    <a:bodyPr/>
                    <a:lstStyle/>
                    <a:p>
                      <a:pPr algn="ctr"/>
                      <a:r>
                        <a:rPr lang="en-US" sz="1400" dirty="0" smtClean="0"/>
                        <a:t>1:50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Announcements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4026730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Boundary Alignment </a:t>
            </a:r>
            <a:r>
              <a:rPr lang="en-US" dirty="0" smtClean="0"/>
              <a:t>Project</a:t>
            </a:r>
            <a:endParaRPr lang="en-US" dirty="0"/>
          </a:p>
        </p:txBody>
      </p:sp>
      <p:pic>
        <p:nvPicPr>
          <p:cNvPr id="717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76700" y="1392411"/>
            <a:ext cx="4038600" cy="5310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8534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Boundary Alignment </a:t>
            </a:r>
            <a:r>
              <a:rPr lang="en-US" dirty="0" smtClean="0"/>
              <a:t>Project</a:t>
            </a:r>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9625" y="1739106"/>
            <a:ext cx="8032750"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5588000" y="3733800"/>
            <a:ext cx="3352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2510706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Parcel and Land Records</a:t>
            </a:r>
            <a:endParaRPr lang="en-US" dirty="0"/>
          </a:p>
        </p:txBody>
      </p:sp>
      <p:sp>
        <p:nvSpPr>
          <p:cNvPr id="3" name="Content Placeholder 2"/>
          <p:cNvSpPr>
            <a:spLocks noGrp="1"/>
          </p:cNvSpPr>
          <p:nvPr>
            <p:ph idx="1"/>
          </p:nvPr>
        </p:nvSpPr>
        <p:spPr/>
        <p:txBody>
          <a:bodyPr/>
          <a:lstStyle/>
          <a:p>
            <a:r>
              <a:rPr lang="en-US" dirty="0" smtClean="0"/>
              <a:t>Small group met to discuss taking this on</a:t>
            </a:r>
          </a:p>
          <a:p>
            <a:r>
              <a:rPr lang="en-US" dirty="0" smtClean="0"/>
              <a:t>George</a:t>
            </a:r>
            <a:r>
              <a:rPr lang="en-US" baseline="0" dirty="0" smtClean="0"/>
              <a:t> Meyer, Ryan Stovern, Pat Veraguth, Robin T. Mathews, Curt Schley, Preston Dowell</a:t>
            </a:r>
          </a:p>
          <a:p>
            <a:r>
              <a:rPr lang="en-US" dirty="0"/>
              <a:t>Review Committee members</a:t>
            </a:r>
          </a:p>
          <a:p>
            <a:r>
              <a:rPr lang="en-US" dirty="0" smtClean="0"/>
              <a:t>Review Charter</a:t>
            </a:r>
          </a:p>
        </p:txBody>
      </p:sp>
    </p:spTree>
    <p:extLst>
      <p:ext uri="{BB962C8B-B14F-4D97-AF65-F5344CB8AC3E}">
        <p14:creationId xmlns:p14="http://schemas.microsoft.com/office/powerpoint/2010/main" val="32571608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Parcel and</a:t>
            </a:r>
            <a:r>
              <a:rPr lang="en-US" baseline="0" dirty="0" smtClean="0"/>
              <a:t> Land Records Charter</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dirty="0"/>
              <a:t>Mission statement:</a:t>
            </a:r>
          </a:p>
          <a:p>
            <a:pPr marL="0" indent="0">
              <a:buNone/>
            </a:pPr>
            <a:r>
              <a:rPr lang="en-US" dirty="0" smtClean="0"/>
              <a:t>This </a:t>
            </a:r>
            <a:r>
              <a:rPr lang="en-US" dirty="0"/>
              <a:t>Committee exists to develop and coordinate the statewide integration, standardization, and access to geospatial cadastral data.</a:t>
            </a:r>
          </a:p>
          <a:p>
            <a:pPr marL="0" indent="0">
              <a:buNone/>
            </a:pPr>
            <a:r>
              <a:rPr lang="en-US" dirty="0"/>
              <a:t> </a:t>
            </a:r>
            <a:r>
              <a:rPr lang="en-US" dirty="0" smtClean="0"/>
              <a:t>The </a:t>
            </a:r>
            <a:r>
              <a:rPr lang="en-US" dirty="0"/>
              <a:t>primary goals of the Committee are:</a:t>
            </a:r>
          </a:p>
          <a:p>
            <a:r>
              <a:rPr lang="en-US" dirty="0" smtClean="0"/>
              <a:t>To </a:t>
            </a:r>
            <a:r>
              <a:rPr lang="en-US" dirty="0"/>
              <a:t>foster communication and understanding among the geospatial professionals and other professions about the importance of digital cadastral </a:t>
            </a:r>
            <a:r>
              <a:rPr lang="en-US" dirty="0" smtClean="0"/>
              <a:t>data;</a:t>
            </a:r>
          </a:p>
          <a:p>
            <a:r>
              <a:rPr lang="en-US" dirty="0" smtClean="0"/>
              <a:t>To </a:t>
            </a:r>
            <a:r>
              <a:rPr lang="en-US" dirty="0"/>
              <a:t>champion the use, review and maintenance of the statewide Parcel Data Transfer Standard as a resource for the aggregation and usage of parcel data in Minnesota;</a:t>
            </a:r>
          </a:p>
          <a:p>
            <a:r>
              <a:rPr lang="en-US" dirty="0" smtClean="0"/>
              <a:t>To </a:t>
            </a:r>
            <a:r>
              <a:rPr lang="en-US" dirty="0"/>
              <a:t>develop and strengthen the ties to and relationships between the geospatial profession and the survey profession in Minnesota;</a:t>
            </a:r>
          </a:p>
          <a:p>
            <a:r>
              <a:rPr lang="en-US" dirty="0" smtClean="0"/>
              <a:t>To </a:t>
            </a:r>
            <a:r>
              <a:rPr lang="en-US" dirty="0"/>
              <a:t>establish a framework for standardizing and sharing geospatial data representing parcels and the Public Land Survey System (PLSS) in coordination with the agencies that both produce and consume this data</a:t>
            </a:r>
            <a:r>
              <a:rPr lang="en-US" dirty="0" smtClean="0"/>
              <a:t>.</a:t>
            </a:r>
            <a:endParaRPr lang="en-US" dirty="0"/>
          </a:p>
        </p:txBody>
      </p:sp>
    </p:spTree>
    <p:extLst>
      <p:ext uri="{BB962C8B-B14F-4D97-AF65-F5344CB8AC3E}">
        <p14:creationId xmlns:p14="http://schemas.microsoft.com/office/powerpoint/2010/main" val="21015182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Parcel and</a:t>
            </a:r>
            <a:r>
              <a:rPr lang="en-US" baseline="0" dirty="0" smtClean="0"/>
              <a:t> Land Records Charter</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smtClean="0"/>
              <a:t>Objectives and Deliverables:</a:t>
            </a:r>
          </a:p>
          <a:p>
            <a:pPr marL="0" indent="0">
              <a:buNone/>
            </a:pPr>
            <a:r>
              <a:rPr lang="en-US" dirty="0" smtClean="0"/>
              <a:t>Parcel boundaries are the foundation of multiple land-based analyses, tax valuations, and administrative boundaries; but an accurate, continually updated statewide data resource of this information does not yet exist.</a:t>
            </a:r>
          </a:p>
          <a:p>
            <a:pPr marL="0" indent="0">
              <a:buNone/>
            </a:pPr>
            <a:r>
              <a:rPr lang="en-US" dirty="0" smtClean="0"/>
              <a:t>The Public Land Survey System (PLSS) is the foundation of all land records and property descriptions in the State of Minnesota, but an accurate, multi-purpose, consistently attributed, statewide geospatial dataset of the PLSS does also not yet exist.</a:t>
            </a:r>
          </a:p>
          <a:p>
            <a:pPr marL="0" indent="0">
              <a:buNone/>
            </a:pPr>
            <a:r>
              <a:rPr lang="en-US" dirty="0" smtClean="0"/>
              <a:t>The Parcels and Land Records Committee looks to build from the work of previous committees (such as the Digital Cadastral Data Committee [DCDC]) to document the various needs for standardized parcel data and PLSS information, and to work with the data producer and consumers to advance toward development and long-term maintenance of these importance data resources. To accomplish this, our purpose is to:</a:t>
            </a:r>
          </a:p>
          <a:p>
            <a:r>
              <a:rPr lang="en-US" dirty="0" smtClean="0"/>
              <a:t>Support and maintain a statewide standard for sharing and aggregating parcel, data from all 87 counties, in a format that is easily understood and usable by multiple agencies.</a:t>
            </a:r>
          </a:p>
          <a:p>
            <a:r>
              <a:rPr lang="en-US" dirty="0" smtClean="0"/>
              <a:t>Develop a process to collect, manage, and share the most accurate digital PLSS data possible, and to make that usable by multiple agencies.</a:t>
            </a:r>
          </a:p>
          <a:p>
            <a:r>
              <a:rPr lang="en-US" dirty="0" smtClean="0"/>
              <a:t>As documents develop and approach working drafts, the Standards and Outreach committees will be involved to further refine and facilitate completion.</a:t>
            </a:r>
          </a:p>
        </p:txBody>
      </p:sp>
    </p:spTree>
    <p:extLst>
      <p:ext uri="{BB962C8B-B14F-4D97-AF65-F5344CB8AC3E}">
        <p14:creationId xmlns:p14="http://schemas.microsoft.com/office/powerpoint/2010/main" val="41965682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 Alignment</a:t>
            </a:r>
            <a:endParaRPr lang="en-US" dirty="0"/>
          </a:p>
        </p:txBody>
      </p:sp>
      <p:sp>
        <p:nvSpPr>
          <p:cNvPr id="3" name="Content Placeholder 2"/>
          <p:cNvSpPr>
            <a:spLocks noGrp="1"/>
          </p:cNvSpPr>
          <p:nvPr>
            <p:ph idx="1"/>
          </p:nvPr>
        </p:nvSpPr>
        <p:spPr/>
        <p:txBody>
          <a:bodyPr/>
          <a:lstStyle/>
          <a:p>
            <a:r>
              <a:rPr lang="en-US" dirty="0" smtClean="0"/>
              <a:t>Revise project summary</a:t>
            </a:r>
          </a:p>
          <a:p>
            <a:pPr lvl="1"/>
            <a:r>
              <a:rPr lang="en-US" dirty="0" smtClean="0"/>
              <a:t>Focus on importance of PLSS restoration as the foundational data needed to properly move forward</a:t>
            </a:r>
          </a:p>
          <a:p>
            <a:pPr lvl="0"/>
            <a:r>
              <a:rPr lang="en-US" dirty="0" smtClean="0"/>
              <a:t>Revamp Parcel and Land Records Committee</a:t>
            </a:r>
          </a:p>
          <a:p>
            <a:pPr lvl="1"/>
            <a:r>
              <a:rPr lang="en-US" dirty="0" smtClean="0"/>
              <a:t>Get more surveyors involved and take the lead</a:t>
            </a:r>
          </a:p>
          <a:p>
            <a:pPr lvl="1"/>
            <a:r>
              <a:rPr lang="en-US" dirty="0" smtClean="0"/>
              <a:t>Get more surveyors to certify their corners and publish geodetic coordinates </a:t>
            </a:r>
          </a:p>
          <a:p>
            <a:pPr lvl="1"/>
            <a:r>
              <a:rPr lang="en-US" dirty="0" smtClean="0"/>
              <a:t>MACS PLSS Committee</a:t>
            </a:r>
          </a:p>
        </p:txBody>
      </p:sp>
    </p:spTree>
    <p:extLst>
      <p:ext uri="{BB962C8B-B14F-4D97-AF65-F5344CB8AC3E}">
        <p14:creationId xmlns:p14="http://schemas.microsoft.com/office/powerpoint/2010/main" val="15021197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 Alignment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Preliminary Project Plan</a:t>
            </a:r>
          </a:p>
          <a:p>
            <a:pPr marL="914400" lvl="1" indent="-457200">
              <a:buFont typeface="+mj-lt"/>
              <a:buAutoNum type="arabicPeriod"/>
            </a:pPr>
            <a:r>
              <a:rPr lang="en-US" dirty="0" smtClean="0"/>
              <a:t>Outreach</a:t>
            </a:r>
          </a:p>
          <a:p>
            <a:pPr marL="914400" lvl="1" indent="-457200">
              <a:buFont typeface="+mj-lt"/>
              <a:buAutoNum type="arabicPeriod"/>
            </a:pPr>
            <a:r>
              <a:rPr lang="en-US" dirty="0" smtClean="0"/>
              <a:t>PLSS Inventory</a:t>
            </a:r>
          </a:p>
          <a:p>
            <a:pPr marL="914400" lvl="1" indent="-457200">
              <a:buFont typeface="+mj-lt"/>
              <a:buAutoNum type="arabicPeriod"/>
            </a:pPr>
            <a:r>
              <a:rPr lang="en-US" dirty="0" smtClean="0"/>
              <a:t>Funding for restoration of PLSS along county boundaries and township corners</a:t>
            </a:r>
          </a:p>
          <a:p>
            <a:pPr marL="914400" lvl="1" indent="-457200">
              <a:buFont typeface="+mj-lt"/>
              <a:buAutoNum type="arabicPeriod"/>
            </a:pPr>
            <a:r>
              <a:rPr lang="en-US" dirty="0" smtClean="0"/>
              <a:t>Best Practices for PLSS Corner Data management</a:t>
            </a:r>
          </a:p>
          <a:p>
            <a:pPr marL="914400" lvl="1" indent="-457200">
              <a:buFont typeface="+mj-lt"/>
              <a:buAutoNum type="arabicPeriod"/>
            </a:pPr>
            <a:r>
              <a:rPr lang="en-US" dirty="0" smtClean="0"/>
              <a:t>Best Practices of GIS Data adjustment</a:t>
            </a:r>
          </a:p>
          <a:p>
            <a:pPr marL="914400" lvl="1" indent="-457200">
              <a:buFont typeface="+mj-lt"/>
              <a:buAutoNum type="arabicPeriod"/>
            </a:pPr>
            <a:r>
              <a:rPr lang="en-US" dirty="0" smtClean="0"/>
              <a:t>Funding for statewide PLSS restoration fund</a:t>
            </a:r>
          </a:p>
          <a:p>
            <a:r>
              <a:rPr lang="en-US" dirty="0" smtClean="0"/>
              <a:t>Talk about it and build awareness, restore the PLSS corners, adjust the data to the PLSS corners the boundaries will align themselves.</a:t>
            </a:r>
          </a:p>
          <a:p>
            <a:pPr marL="914400" lvl="1" indent="-457200">
              <a:buFont typeface="+mj-lt"/>
              <a:buAutoNum type="arabicPeriod"/>
            </a:pPr>
            <a:endParaRPr lang="en-US" dirty="0" smtClean="0"/>
          </a:p>
        </p:txBody>
      </p:sp>
    </p:spTree>
    <p:extLst>
      <p:ext uri="{BB962C8B-B14F-4D97-AF65-F5344CB8AC3E}">
        <p14:creationId xmlns:p14="http://schemas.microsoft.com/office/powerpoint/2010/main" val="26480397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PLSS Inventory</a:t>
            </a:r>
            <a:endParaRPr lang="en-US" dirty="0"/>
          </a:p>
        </p:txBody>
      </p:sp>
      <p:sp>
        <p:nvSpPr>
          <p:cNvPr id="3" name="Content Placeholder 2"/>
          <p:cNvSpPr>
            <a:spLocks noGrp="1"/>
          </p:cNvSpPr>
          <p:nvPr>
            <p:ph idx="1"/>
          </p:nvPr>
        </p:nvSpPr>
        <p:spPr/>
        <p:txBody>
          <a:bodyPr/>
          <a:lstStyle/>
          <a:p>
            <a:r>
              <a:rPr lang="en-US" u="sng" dirty="0" smtClean="0">
                <a:hlinkClick r:id="rId2"/>
              </a:rPr>
              <a:t>PLSS Inventory Map</a:t>
            </a:r>
            <a:endParaRPr lang="en-US" u="sng" dirty="0" smtClean="0"/>
          </a:p>
          <a:p>
            <a:r>
              <a:rPr lang="en-US" dirty="0" smtClean="0"/>
              <a:t>Once this map is populated we will be able to identify the areas where restoration is needed the most.</a:t>
            </a:r>
          </a:p>
          <a:p>
            <a:r>
              <a:rPr lang="en-US" dirty="0" smtClean="0"/>
              <a:t>Communication tool to discuss the need with legislators</a:t>
            </a:r>
            <a:r>
              <a:rPr lang="en-US" dirty="0"/>
              <a:t>, </a:t>
            </a:r>
            <a:r>
              <a:rPr lang="en-US" dirty="0" smtClean="0"/>
              <a:t>commissioners </a:t>
            </a:r>
            <a:r>
              <a:rPr lang="en-US" dirty="0"/>
              <a:t>and the </a:t>
            </a:r>
            <a:r>
              <a:rPr lang="en-US"/>
              <a:t>general </a:t>
            </a:r>
            <a:r>
              <a:rPr lang="en-US" smtClean="0"/>
              <a:t>public.</a:t>
            </a:r>
            <a:endParaRPr lang="en-US" dirty="0"/>
          </a:p>
        </p:txBody>
      </p:sp>
    </p:spTree>
    <p:extLst>
      <p:ext uri="{BB962C8B-B14F-4D97-AF65-F5344CB8AC3E}">
        <p14:creationId xmlns:p14="http://schemas.microsoft.com/office/powerpoint/2010/main" val="40177069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PLSS Inventory</a:t>
            </a:r>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17766" y="1364038"/>
            <a:ext cx="8756469" cy="5378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520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PLSS Inventory</a:t>
            </a:r>
            <a:endParaRPr lang="en-US" dirty="0"/>
          </a:p>
        </p:txBody>
      </p:sp>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59132" y="1357560"/>
            <a:ext cx="8673737" cy="5395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1611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smtClean="0"/>
              <a:t>Committee and workgroup annual reports </a:t>
            </a:r>
            <a:r>
              <a:rPr lang="en-US" b="1" dirty="0"/>
              <a:t>- Review and </a:t>
            </a:r>
            <a:r>
              <a:rPr lang="en-US" b="1" dirty="0" smtClean="0"/>
              <a:t>accept</a:t>
            </a:r>
            <a:endParaRPr lang="en-US" b="1" dirty="0"/>
          </a:p>
        </p:txBody>
      </p:sp>
    </p:spTree>
    <p:extLst>
      <p:ext uri="{BB962C8B-B14F-4D97-AF65-F5344CB8AC3E}">
        <p14:creationId xmlns:p14="http://schemas.microsoft.com/office/powerpoint/2010/main" val="2487256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PLSS Inventory</a:t>
            </a:r>
            <a:endParaRPr lang="en-US"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3150" y="1363309"/>
            <a:ext cx="8385701" cy="5398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37641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10</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Hazard mitigation and climate adaptation initiatives</a:t>
            </a:r>
            <a:endParaRPr lang="en-US" b="1" dirty="0"/>
          </a:p>
          <a:p>
            <a:pPr marL="0" indent="0">
              <a:buNone/>
            </a:pPr>
            <a:r>
              <a:rPr lang="en-US" dirty="0" smtClean="0"/>
              <a:t>Stacey Stark, Brenda Hoppe</a:t>
            </a:r>
            <a:endParaRPr lang="en-US" dirty="0"/>
          </a:p>
        </p:txBody>
      </p:sp>
    </p:spTree>
    <p:extLst>
      <p:ext uri="{BB962C8B-B14F-4D97-AF65-F5344CB8AC3E}">
        <p14:creationId xmlns:p14="http://schemas.microsoft.com/office/powerpoint/2010/main" val="15387851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2731" y="431564"/>
            <a:ext cx="8295968" cy="3354437"/>
          </a:xfrm>
        </p:spPr>
        <p:txBody>
          <a:bodyPr/>
          <a:lstStyle/>
          <a:p>
            <a:pPr>
              <a:spcBef>
                <a:spcPts val="0"/>
              </a:spcBef>
              <a:spcAft>
                <a:spcPts val="1200"/>
              </a:spcAft>
            </a:pPr>
            <a:r>
              <a:rPr lang="en-US" sz="4800" dirty="0"/>
              <a:t>Hazard Mitigation and Climate Adaptation </a:t>
            </a:r>
            <a:br>
              <a:rPr lang="en-US" sz="4800" dirty="0"/>
            </a:br>
            <a:r>
              <a:rPr lang="en-US" sz="4800" dirty="0"/>
              <a:t/>
            </a:r>
            <a:br>
              <a:rPr lang="en-US" sz="4800" dirty="0"/>
            </a:br>
            <a:r>
              <a:rPr lang="en-US" sz="3000" b="1" dirty="0"/>
              <a:t>geospatial data gaps and opportunities</a:t>
            </a:r>
            <a:r>
              <a:rPr lang="en-US" sz="4950" dirty="0"/>
              <a:t/>
            </a:r>
            <a:br>
              <a:rPr lang="en-US" sz="4950" dirty="0"/>
            </a:br>
            <a:endParaRPr lang="en-US" sz="2700" dirty="0"/>
          </a:p>
        </p:txBody>
      </p:sp>
      <p:sp>
        <p:nvSpPr>
          <p:cNvPr id="3" name="Subtitle 2"/>
          <p:cNvSpPr>
            <a:spLocks noGrp="1"/>
          </p:cNvSpPr>
          <p:nvPr>
            <p:ph type="subTitle" idx="1"/>
          </p:nvPr>
        </p:nvSpPr>
        <p:spPr>
          <a:xfrm>
            <a:off x="2032731" y="4266722"/>
            <a:ext cx="6619244" cy="2068672"/>
          </a:xfrm>
        </p:spPr>
        <p:txBody>
          <a:bodyPr>
            <a:normAutofit lnSpcReduction="10000"/>
          </a:bodyPr>
          <a:lstStyle/>
          <a:p>
            <a:r>
              <a:rPr lang="en-US" b="1" dirty="0" smtClean="0"/>
              <a:t>STACEY STARK, MS, GISP</a:t>
            </a:r>
          </a:p>
          <a:p>
            <a:r>
              <a:rPr lang="en-US" b="1" dirty="0" err="1" smtClean="0"/>
              <a:t>GEOspatial</a:t>
            </a:r>
            <a:r>
              <a:rPr lang="en-US" b="1" dirty="0" smtClean="0"/>
              <a:t> Analysis Center</a:t>
            </a:r>
          </a:p>
          <a:p>
            <a:endParaRPr lang="en-US" b="1" dirty="0"/>
          </a:p>
          <a:p>
            <a:r>
              <a:rPr lang="en-US" b="1" dirty="0" smtClean="0"/>
              <a:t>BRENDA HOPPE, PHD</a:t>
            </a:r>
          </a:p>
          <a:p>
            <a:r>
              <a:rPr lang="en-US" b="1" dirty="0" smtClean="0"/>
              <a:t>MN CLIMATE AND HEALTH program</a:t>
            </a:r>
          </a:p>
          <a:p>
            <a:endParaRPr lang="en-US" b="1" dirty="0"/>
          </a:p>
        </p:txBody>
      </p:sp>
      <p:pic>
        <p:nvPicPr>
          <p:cNvPr id="5" name="Picture 4">
            <a:extLst>
              <a:ext uri="{FF2B5EF4-FFF2-40B4-BE49-F238E27FC236}">
                <a16:creationId xmlns:a16="http://schemas.microsoft.com/office/drawing/2014/main" xmlns="" id="{83F12C83-B382-43E4-B97D-95F47BB8E852}"/>
              </a:ext>
            </a:extLst>
          </p:cNvPr>
          <p:cNvPicPr>
            <a:picLocks noChangeAspect="1"/>
          </p:cNvPicPr>
          <p:nvPr/>
        </p:nvPicPr>
        <p:blipFill>
          <a:blip r:embed="rId3"/>
          <a:stretch>
            <a:fillRect/>
          </a:stretch>
        </p:blipFill>
        <p:spPr>
          <a:xfrm>
            <a:off x="7170536" y="5517536"/>
            <a:ext cx="2962878" cy="646110"/>
          </a:xfrm>
          <a:prstGeom prst="rect">
            <a:avLst/>
          </a:prstGeom>
        </p:spPr>
      </p:pic>
      <p:pic>
        <p:nvPicPr>
          <p:cNvPr id="6" name="Picture 5">
            <a:extLst>
              <a:ext uri="{FF2B5EF4-FFF2-40B4-BE49-F238E27FC236}">
                <a16:creationId xmlns:a16="http://schemas.microsoft.com/office/drawing/2014/main" xmlns="" id="{BAD9075C-9413-4047-86F4-9F04DDB1D40C}"/>
              </a:ext>
            </a:extLst>
          </p:cNvPr>
          <p:cNvPicPr>
            <a:picLocks noChangeAspect="1"/>
          </p:cNvPicPr>
          <p:nvPr/>
        </p:nvPicPr>
        <p:blipFill>
          <a:blip r:embed="rId4"/>
          <a:stretch>
            <a:fillRect/>
          </a:stretch>
        </p:blipFill>
        <p:spPr>
          <a:xfrm>
            <a:off x="7575406" y="4210667"/>
            <a:ext cx="2153138" cy="1066508"/>
          </a:xfrm>
          <a:prstGeom prst="rect">
            <a:avLst/>
          </a:prstGeom>
        </p:spPr>
      </p:pic>
    </p:spTree>
    <p:extLst>
      <p:ext uri="{BB962C8B-B14F-4D97-AF65-F5344CB8AC3E}">
        <p14:creationId xmlns:p14="http://schemas.microsoft.com/office/powerpoint/2010/main" val="40838530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856" y="95820"/>
            <a:ext cx="8846288" cy="7848302"/>
          </a:xfrm>
          <a:prstGeom prst="rect">
            <a:avLst/>
          </a:prstGeom>
          <a:noFill/>
        </p:spPr>
        <p:txBody>
          <a:bodyPr wrap="square" rtlCol="0">
            <a:spAutoFit/>
          </a:bodyPr>
          <a:lstStyle/>
          <a:p>
            <a:pPr marL="457200" lvl="2" defTabSz="457200">
              <a:spcAft>
                <a:spcPts val="600"/>
              </a:spcAft>
            </a:pPr>
            <a:endParaRPr lang="en-US" sz="2800" dirty="0">
              <a:solidFill>
                <a:prstClr val="white"/>
              </a:solidFill>
            </a:endParaRPr>
          </a:p>
          <a:p>
            <a:pPr marL="971550" lvl="2" indent="-514350" defTabSz="457200">
              <a:spcAft>
                <a:spcPts val="600"/>
              </a:spcAft>
              <a:buFont typeface="+mj-lt"/>
              <a:buAutoNum type="arabicPeriod"/>
            </a:pPr>
            <a:r>
              <a:rPr lang="en-US" sz="2800" dirty="0">
                <a:solidFill>
                  <a:prstClr val="white"/>
                </a:solidFill>
              </a:rPr>
              <a:t>Introduction: who we are and why we are here</a:t>
            </a:r>
          </a:p>
          <a:p>
            <a:pPr marL="971550" lvl="2" indent="-514350" defTabSz="457200">
              <a:spcAft>
                <a:spcPts val="600"/>
              </a:spcAft>
              <a:buFont typeface="+mj-lt"/>
              <a:buAutoNum type="arabicPeriod"/>
            </a:pPr>
            <a:endParaRPr lang="en-US" sz="2800" dirty="0">
              <a:solidFill>
                <a:prstClr val="white"/>
              </a:solidFill>
            </a:endParaRPr>
          </a:p>
          <a:p>
            <a:pPr marL="971550" lvl="2" indent="-514350" defTabSz="457200">
              <a:spcAft>
                <a:spcPts val="600"/>
              </a:spcAft>
              <a:buFont typeface="+mj-lt"/>
              <a:buAutoNum type="arabicPeriod"/>
            </a:pPr>
            <a:r>
              <a:rPr lang="en" sz="2800" dirty="0">
                <a:solidFill>
                  <a:prstClr val="white"/>
                </a:solidFill>
              </a:rPr>
              <a:t>Hazard Risk and Vulnerability Assessment Data Needs </a:t>
            </a:r>
            <a:r>
              <a:rPr lang="en-US" sz="2800" dirty="0">
                <a:solidFill>
                  <a:prstClr val="white"/>
                </a:solidFill>
              </a:rPr>
              <a:t>	</a:t>
            </a:r>
            <a:r>
              <a:rPr lang="en-US" sz="2400" dirty="0">
                <a:solidFill>
                  <a:prstClr val="white"/>
                </a:solidFill>
              </a:rPr>
              <a:t>	</a:t>
            </a:r>
          </a:p>
          <a:p>
            <a:pPr marL="914400" lvl="3" defTabSz="457200">
              <a:spcAft>
                <a:spcPts val="600"/>
              </a:spcAft>
            </a:pPr>
            <a:r>
              <a:rPr lang="en-US" sz="2400" dirty="0">
                <a:solidFill>
                  <a:prstClr val="white"/>
                </a:solidFill>
              </a:rPr>
              <a:t>	Essential and Critical Facilities Data</a:t>
            </a:r>
          </a:p>
          <a:p>
            <a:pPr marL="914400" lvl="3" defTabSz="457200">
              <a:spcAft>
                <a:spcPts val="600"/>
              </a:spcAft>
            </a:pPr>
            <a:r>
              <a:rPr lang="en-US" sz="2400" dirty="0">
                <a:solidFill>
                  <a:prstClr val="white"/>
                </a:solidFill>
              </a:rPr>
              <a:t>	Climate Projection Data</a:t>
            </a:r>
          </a:p>
          <a:p>
            <a:pPr lvl="2" indent="-457200" defTabSz="457200">
              <a:spcAft>
                <a:spcPts val="600"/>
              </a:spcAft>
              <a:buFont typeface="+mj-lt"/>
              <a:buAutoNum type="arabicPeriod"/>
            </a:pPr>
            <a:endParaRPr lang="en-US" sz="2400" dirty="0">
              <a:solidFill>
                <a:prstClr val="white"/>
              </a:solidFill>
            </a:endParaRPr>
          </a:p>
          <a:p>
            <a:pPr marL="971550" lvl="2" indent="-514350" defTabSz="457200">
              <a:spcAft>
                <a:spcPts val="600"/>
              </a:spcAft>
              <a:buFont typeface="+mj-lt"/>
              <a:buAutoNum type="arabicPeriod"/>
            </a:pPr>
            <a:r>
              <a:rPr lang="en-US" sz="2800" dirty="0">
                <a:solidFill>
                  <a:prstClr val="white"/>
                </a:solidFill>
              </a:rPr>
              <a:t>Please think about</a:t>
            </a:r>
          </a:p>
          <a:p>
            <a:pPr marL="1371600" lvl="4" defTabSz="457200">
              <a:spcAft>
                <a:spcPts val="600"/>
              </a:spcAft>
            </a:pPr>
            <a:r>
              <a:rPr lang="en-US" dirty="0">
                <a:solidFill>
                  <a:prstClr val="white"/>
                </a:solidFill>
              </a:rPr>
              <a:t>*What is the role of the GAC to ensure we have the best data available for Hazard Mitigation and Climate Adaptation needs?</a:t>
            </a:r>
          </a:p>
          <a:p>
            <a:pPr marL="1371600" lvl="4" defTabSz="457200">
              <a:spcAft>
                <a:spcPts val="600"/>
              </a:spcAft>
            </a:pPr>
            <a:r>
              <a:rPr lang="en-US" dirty="0">
                <a:solidFill>
                  <a:prstClr val="white"/>
                </a:solidFill>
              </a:rPr>
              <a:t>*Do you have feedback for the EPC Tiger Team focused on Critical Facilities and State Asset Data?</a:t>
            </a:r>
          </a:p>
          <a:p>
            <a:pPr defTabSz="457200"/>
            <a:endParaRPr lang="en-US" dirty="0">
              <a:solidFill>
                <a:prstClr val="white"/>
              </a:solidFill>
            </a:endParaRPr>
          </a:p>
          <a:p>
            <a:pPr defTabSz="457200"/>
            <a:endParaRPr lang="en-US" sz="2400" dirty="0">
              <a:solidFill>
                <a:prstClr val="white"/>
              </a:solidFill>
            </a:endParaRPr>
          </a:p>
          <a:p>
            <a:pPr defTabSz="457200"/>
            <a:endParaRPr lang="en-US" sz="2400" dirty="0">
              <a:solidFill>
                <a:prstClr val="white"/>
              </a:solidFill>
            </a:endParaRPr>
          </a:p>
          <a:p>
            <a:pPr defTabSz="457200"/>
            <a:endParaRPr lang="en-US" sz="2400" dirty="0">
              <a:solidFill>
                <a:prstClr val="white"/>
              </a:solidFill>
            </a:endParaRPr>
          </a:p>
          <a:p>
            <a:pPr defTabSz="457200"/>
            <a:endParaRPr lang="en-US" sz="2400" dirty="0">
              <a:solidFill>
                <a:prstClr val="white"/>
              </a:solidFill>
            </a:endParaRPr>
          </a:p>
        </p:txBody>
      </p:sp>
    </p:spTree>
    <p:extLst>
      <p:ext uri="{BB962C8B-B14F-4D97-AF65-F5344CB8AC3E}">
        <p14:creationId xmlns:p14="http://schemas.microsoft.com/office/powerpoint/2010/main" val="18617709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4BA329-30EC-436F-906F-C185E5A03C07}"/>
              </a:ext>
            </a:extLst>
          </p:cNvPr>
          <p:cNvSpPr>
            <a:spLocks noGrp="1"/>
          </p:cNvSpPr>
          <p:nvPr>
            <p:ph type="title"/>
          </p:nvPr>
        </p:nvSpPr>
        <p:spPr>
          <a:xfrm>
            <a:off x="1881119" y="172532"/>
            <a:ext cx="7055380" cy="1400530"/>
          </a:xfrm>
        </p:spPr>
        <p:txBody>
          <a:bodyPr/>
          <a:lstStyle/>
          <a:p>
            <a:r>
              <a:rPr lang="en-US" dirty="0"/>
              <a:t>Presenters</a:t>
            </a:r>
          </a:p>
        </p:txBody>
      </p:sp>
      <p:sp>
        <p:nvSpPr>
          <p:cNvPr id="3" name="Content Placeholder 2">
            <a:extLst>
              <a:ext uri="{FF2B5EF4-FFF2-40B4-BE49-F238E27FC236}">
                <a16:creationId xmlns:a16="http://schemas.microsoft.com/office/drawing/2014/main" xmlns="" id="{E90EFA8C-F236-47F7-BD3E-5C7111FBA87F}"/>
              </a:ext>
            </a:extLst>
          </p:cNvPr>
          <p:cNvSpPr>
            <a:spLocks noGrp="1"/>
          </p:cNvSpPr>
          <p:nvPr>
            <p:ph idx="1"/>
          </p:nvPr>
        </p:nvSpPr>
        <p:spPr>
          <a:xfrm>
            <a:off x="1718302" y="877053"/>
            <a:ext cx="5307617" cy="1292662"/>
          </a:xfrm>
        </p:spPr>
        <p:txBody>
          <a:bodyPr wrap="square">
            <a:spAutoFit/>
          </a:bodyPr>
          <a:lstStyle/>
          <a:p>
            <a:pPr marL="0" indent="0" algn="r" defTabSz="457200">
              <a:spcBef>
                <a:spcPts val="0"/>
              </a:spcBef>
              <a:buNone/>
            </a:pPr>
            <a:r>
              <a:rPr lang="en-US" sz="2600" dirty="0">
                <a:latin typeface="+mn-lt"/>
                <a:ea typeface="+mn-ea"/>
                <a:cs typeface="+mn-cs"/>
              </a:rPr>
              <a:t>Stacey Stark, Director </a:t>
            </a:r>
          </a:p>
          <a:p>
            <a:pPr marL="0" indent="0" algn="r" defTabSz="457200">
              <a:spcBef>
                <a:spcPts val="0"/>
              </a:spcBef>
              <a:buNone/>
            </a:pPr>
            <a:r>
              <a:rPr lang="en-US" sz="2600" dirty="0">
                <a:latin typeface="+mn-lt"/>
                <a:ea typeface="+mn-ea"/>
                <a:cs typeface="+mn-cs"/>
              </a:rPr>
              <a:t>Geospatial Analysis Center</a:t>
            </a:r>
          </a:p>
          <a:p>
            <a:pPr marL="0" indent="0" algn="r" defTabSz="457200">
              <a:spcBef>
                <a:spcPts val="0"/>
              </a:spcBef>
              <a:buNone/>
            </a:pPr>
            <a:r>
              <a:rPr lang="en-US" sz="2600" dirty="0">
                <a:latin typeface="+mn-lt"/>
                <a:ea typeface="+mn-ea"/>
                <a:cs typeface="+mn-cs"/>
              </a:rPr>
              <a:t>University of Minnesota Duluth</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88737" y="858630"/>
            <a:ext cx="2772439" cy="320040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2368555" y="3037060"/>
            <a:ext cx="2448306" cy="3200400"/>
          </a:xfrm>
          <a:prstGeom prst="rect">
            <a:avLst/>
          </a:prstGeom>
          <a:ln>
            <a:noFill/>
          </a:ln>
          <a:effectLst>
            <a:outerShdw blurRad="190500" algn="tl" rotWithShape="0">
              <a:srgbClr val="000000">
                <a:alpha val="70000"/>
              </a:srgbClr>
            </a:outerShdw>
          </a:effectLst>
        </p:spPr>
      </p:pic>
      <p:sp>
        <p:nvSpPr>
          <p:cNvPr id="5" name="Rectangle 4"/>
          <p:cNvSpPr/>
          <p:nvPr/>
        </p:nvSpPr>
        <p:spPr>
          <a:xfrm>
            <a:off x="5066248" y="4944798"/>
            <a:ext cx="5601752" cy="1292662"/>
          </a:xfrm>
          <a:prstGeom prst="rect">
            <a:avLst/>
          </a:prstGeom>
        </p:spPr>
        <p:txBody>
          <a:bodyPr wrap="square">
            <a:spAutoFit/>
          </a:bodyPr>
          <a:lstStyle/>
          <a:p>
            <a:pPr defTabSz="457200"/>
            <a:r>
              <a:rPr lang="en-US" sz="2600" dirty="0">
                <a:solidFill>
                  <a:prstClr val="white"/>
                </a:solidFill>
              </a:rPr>
              <a:t>Dr. Brenda Hoppe, </a:t>
            </a:r>
          </a:p>
          <a:p>
            <a:pPr defTabSz="457200"/>
            <a:r>
              <a:rPr lang="en-US" sz="2600" dirty="0">
                <a:solidFill>
                  <a:prstClr val="white"/>
                </a:solidFill>
              </a:rPr>
              <a:t>Senior Research Scientist, MDH </a:t>
            </a:r>
          </a:p>
          <a:p>
            <a:pPr defTabSz="457200"/>
            <a:r>
              <a:rPr lang="en-US" sz="2600" dirty="0">
                <a:solidFill>
                  <a:prstClr val="white"/>
                </a:solidFill>
              </a:rPr>
              <a:t>MN Climate and Health Program</a:t>
            </a:r>
            <a:r>
              <a:rPr lang="en-US" dirty="0">
                <a:solidFill>
                  <a:prstClr val="white"/>
                </a:solidFill>
              </a:rPr>
              <a:t> </a:t>
            </a:r>
          </a:p>
        </p:txBody>
      </p:sp>
    </p:spTree>
    <p:extLst>
      <p:ext uri="{BB962C8B-B14F-4D97-AF65-F5344CB8AC3E}">
        <p14:creationId xmlns:p14="http://schemas.microsoft.com/office/powerpoint/2010/main" val="17734475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4523" y="339823"/>
            <a:ext cx="6569000" cy="5986254"/>
          </a:xfrm>
          <a:prstGeom prst="rect">
            <a:avLst/>
          </a:prstGeom>
        </p:spPr>
        <p:txBody>
          <a:bodyPr wrap="square">
            <a:spAutoFit/>
          </a:bodyPr>
          <a:lstStyle/>
          <a:p>
            <a:pPr marL="0" lvl="1" defTabSz="457207">
              <a:spcBef>
                <a:spcPct val="0"/>
              </a:spcBef>
              <a:spcAft>
                <a:spcPts val="600"/>
              </a:spcAft>
            </a:pPr>
            <a:r>
              <a:rPr lang="en" sz="4200" dirty="0">
                <a:solidFill>
                  <a:srgbClr val="EBEBEB"/>
                </a:solidFill>
              </a:rPr>
              <a:t>Hazard Risk and </a:t>
            </a:r>
          </a:p>
          <a:p>
            <a:pPr marL="0" lvl="1" defTabSz="457207">
              <a:spcBef>
                <a:spcPct val="0"/>
              </a:spcBef>
              <a:spcAft>
                <a:spcPts val="600"/>
              </a:spcAft>
            </a:pPr>
            <a:r>
              <a:rPr lang="en" sz="4200" dirty="0">
                <a:solidFill>
                  <a:srgbClr val="EBEBEB"/>
                </a:solidFill>
              </a:rPr>
              <a:t>Vulnerability Assessment </a:t>
            </a:r>
          </a:p>
          <a:p>
            <a:pPr defTabSz="457200"/>
            <a:r>
              <a:rPr lang="en-US" i="1" dirty="0">
                <a:solidFill>
                  <a:prstClr val="white"/>
                </a:solidFill>
              </a:rPr>
              <a:t>Must include: an Inventory of assets</a:t>
            </a:r>
          </a:p>
          <a:p>
            <a:pPr defTabSz="457200"/>
            <a:r>
              <a:rPr lang="en-US" i="1" dirty="0">
                <a:solidFill>
                  <a:prstClr val="white"/>
                </a:solidFill>
              </a:rPr>
              <a:t>estimation of potential human and economic losses based on the exposure and vulnerability of people, buildings, and infrastructure</a:t>
            </a:r>
          </a:p>
          <a:p>
            <a:pPr marL="457200" lvl="2" defTabSz="457200">
              <a:spcAft>
                <a:spcPts val="600"/>
              </a:spcAft>
            </a:pPr>
            <a:r>
              <a:rPr lang="en-US" sz="2400" dirty="0">
                <a:solidFill>
                  <a:prstClr val="white"/>
                </a:solidFill>
              </a:rPr>
              <a:t>	</a:t>
            </a:r>
          </a:p>
          <a:p>
            <a:pPr marL="800100" lvl="2" indent="-342900" defTabSz="457200">
              <a:spcAft>
                <a:spcPts val="600"/>
              </a:spcAft>
              <a:buFont typeface="Arial" panose="020B0604020202020204" pitchFamily="34" charset="0"/>
              <a:buChar char="•"/>
            </a:pPr>
            <a:r>
              <a:rPr lang="en-US" sz="2400" dirty="0">
                <a:solidFill>
                  <a:prstClr val="white"/>
                </a:solidFill>
              </a:rPr>
              <a:t>Historical event data, physical data to demonstrate susceptibility or probability </a:t>
            </a:r>
            <a:r>
              <a:rPr lang="en-US" dirty="0">
                <a:solidFill>
                  <a:prstClr val="white"/>
                </a:solidFill>
              </a:rPr>
              <a:t>(e.g. Flood boundary data)</a:t>
            </a:r>
          </a:p>
          <a:p>
            <a:pPr marL="800100" lvl="2" indent="-342900" defTabSz="457200">
              <a:spcAft>
                <a:spcPts val="600"/>
              </a:spcAft>
              <a:buFont typeface="Arial" panose="020B0604020202020204" pitchFamily="34" charset="0"/>
              <a:buChar char="•"/>
            </a:pPr>
            <a:r>
              <a:rPr lang="en-US" sz="2400" dirty="0">
                <a:solidFill>
                  <a:prstClr val="white"/>
                </a:solidFill>
              </a:rPr>
              <a:t>Parcel data and structure attributes</a:t>
            </a:r>
          </a:p>
          <a:p>
            <a:pPr marL="800100" lvl="2" indent="-342900" defTabSz="457200">
              <a:spcAft>
                <a:spcPts val="600"/>
              </a:spcAft>
              <a:buFont typeface="Arial" panose="020B0604020202020204" pitchFamily="34" charset="0"/>
              <a:buChar char="•"/>
            </a:pPr>
            <a:r>
              <a:rPr lang="en-US" sz="2400" dirty="0">
                <a:solidFill>
                  <a:prstClr val="white"/>
                </a:solidFill>
              </a:rPr>
              <a:t>Essential and critical facilities</a:t>
            </a:r>
          </a:p>
          <a:p>
            <a:pPr marL="457200" lvl="2" defTabSz="457200">
              <a:spcAft>
                <a:spcPts val="600"/>
              </a:spcAft>
            </a:pPr>
            <a:r>
              <a:rPr lang="en-US" dirty="0">
                <a:solidFill>
                  <a:prstClr val="white"/>
                </a:solidFill>
              </a:rPr>
              <a:t>	                    	   (incl. State Assets)</a:t>
            </a:r>
          </a:p>
          <a:p>
            <a:pPr marL="457200" lvl="2" defTabSz="457200">
              <a:spcAft>
                <a:spcPts val="600"/>
              </a:spcAft>
            </a:pPr>
            <a:endParaRPr lang="en-US" sz="2400"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1121" y="2988922"/>
            <a:ext cx="2995121" cy="1871951"/>
          </a:xfrm>
          <a:prstGeom prst="rect">
            <a:avLst/>
          </a:prstGeom>
          <a:ln>
            <a:solidFill>
              <a:schemeClr val="bg1"/>
            </a:solidFill>
          </a:ln>
          <a:effectLst>
            <a:outerShdw blurRad="50800" dist="38100" dir="2700000" algn="tl" rotWithShape="0">
              <a:prstClr val="black">
                <a:alpha val="40000"/>
              </a:prstClr>
            </a:outerShdw>
          </a:effectLst>
        </p:spPr>
      </p:pic>
      <p:grpSp>
        <p:nvGrpSpPr>
          <p:cNvPr id="10" name="Group 9"/>
          <p:cNvGrpSpPr/>
          <p:nvPr/>
        </p:nvGrpSpPr>
        <p:grpSpPr>
          <a:xfrm>
            <a:off x="8743274" y="948170"/>
            <a:ext cx="1698165" cy="5836691"/>
            <a:chOff x="7219273" y="948169"/>
            <a:chExt cx="1698165" cy="5836691"/>
          </a:xfrm>
        </p:grpSpPr>
        <p:pic>
          <p:nvPicPr>
            <p:cNvPr id="6" name="Google Shape;180;p30"/>
            <p:cNvPicPr preferRelativeResize="0"/>
            <p:nvPr/>
          </p:nvPicPr>
          <p:blipFill rotWithShape="1">
            <a:blip r:embed="rId4">
              <a:alphaModFix/>
            </a:blip>
            <a:srcRect l="14663"/>
            <a:stretch/>
          </p:blipFill>
          <p:spPr>
            <a:xfrm>
              <a:off x="7222848" y="5413260"/>
              <a:ext cx="1691014" cy="1371600"/>
            </a:xfrm>
            <a:prstGeom prst="rect">
              <a:avLst/>
            </a:prstGeom>
            <a:noFill/>
            <a:ln>
              <a:noFill/>
            </a:ln>
          </p:spPr>
        </p:pic>
        <p:pic>
          <p:nvPicPr>
            <p:cNvPr id="8" name="Google Shape;187;p31"/>
            <p:cNvPicPr preferRelativeResize="0">
              <a:picLocks noChangeAspect="1"/>
            </p:cNvPicPr>
            <p:nvPr/>
          </p:nvPicPr>
          <p:blipFill>
            <a:blip r:embed="rId5">
              <a:alphaModFix/>
            </a:blip>
            <a:stretch>
              <a:fillRect/>
            </a:stretch>
          </p:blipFill>
          <p:spPr>
            <a:xfrm>
              <a:off x="7219273" y="948169"/>
              <a:ext cx="1698165" cy="1371600"/>
            </a:xfrm>
            <a:prstGeom prst="rect">
              <a:avLst/>
            </a:prstGeom>
            <a:noFill/>
            <a:ln>
              <a:noFill/>
            </a:ln>
          </p:spPr>
        </p:pic>
        <p:pic>
          <p:nvPicPr>
            <p:cNvPr id="9" name="Google Shape;111;p21"/>
            <p:cNvPicPr preferRelativeResize="0">
              <a:picLocks noChangeAspect="1"/>
            </p:cNvPicPr>
            <p:nvPr/>
          </p:nvPicPr>
          <p:blipFill rotWithShape="1">
            <a:blip r:embed="rId6">
              <a:alphaModFix/>
            </a:blip>
            <a:srcRect r="8174"/>
            <a:stretch/>
          </p:blipFill>
          <p:spPr>
            <a:xfrm>
              <a:off x="7221754" y="3924897"/>
              <a:ext cx="1693202" cy="1371600"/>
            </a:xfrm>
            <a:prstGeom prst="rect">
              <a:avLst/>
            </a:prstGeom>
            <a:noFill/>
            <a:ln>
              <a:noFill/>
            </a:ln>
          </p:spPr>
        </p:pic>
        <p:pic>
          <p:nvPicPr>
            <p:cNvPr id="5" name="Picture 4"/>
            <p:cNvPicPr>
              <a:picLocks noChangeAspect="1"/>
            </p:cNvPicPr>
            <p:nvPr/>
          </p:nvPicPr>
          <p:blipFill rotWithShape="1">
            <a:blip r:embed="rId7"/>
            <a:srcRect r="10170"/>
            <a:stretch/>
          </p:blipFill>
          <p:spPr>
            <a:xfrm>
              <a:off x="7219273" y="2436533"/>
              <a:ext cx="1698165" cy="1371600"/>
            </a:xfrm>
            <a:prstGeom prst="rect">
              <a:avLst/>
            </a:prstGeom>
          </p:spPr>
        </p:pic>
      </p:grpSp>
    </p:spTree>
    <p:extLst>
      <p:ext uri="{BB962C8B-B14F-4D97-AF65-F5344CB8AC3E}">
        <p14:creationId xmlns:p14="http://schemas.microsoft.com/office/powerpoint/2010/main" val="2348279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Facilities</a:t>
            </a:r>
            <a:br>
              <a:rPr lang="en-US" dirty="0" smtClean="0"/>
            </a:br>
            <a:r>
              <a:rPr lang="en-US" sz="2000" dirty="0"/>
              <a:t>Provide services and functions essential before, </a:t>
            </a:r>
            <a:br>
              <a:rPr lang="en-US" sz="2000" dirty="0"/>
            </a:br>
            <a:r>
              <a:rPr lang="en-US" sz="2000" dirty="0"/>
              <a:t>during and after a disaster</a:t>
            </a:r>
            <a:br>
              <a:rPr lang="en-US" sz="2000" dirty="0"/>
            </a:br>
            <a:r>
              <a:rPr lang="en-US" sz="2000" dirty="0"/>
              <a:t/>
            </a:r>
            <a:br>
              <a:rPr lang="en-US" sz="2000" dirty="0"/>
            </a:br>
            <a:r>
              <a:rPr lang="en-US" sz="2000" dirty="0"/>
              <a:t/>
            </a:r>
            <a:br>
              <a:rPr lang="en-US" sz="2000" dirty="0"/>
            </a:br>
            <a:endParaRPr lang="en-US" sz="2000" dirty="0"/>
          </a:p>
        </p:txBody>
      </p:sp>
      <p:graphicFrame>
        <p:nvGraphicFramePr>
          <p:cNvPr id="4" name="Table 3"/>
          <p:cNvGraphicFramePr>
            <a:graphicFrameLocks noGrp="1"/>
          </p:cNvGraphicFramePr>
          <p:nvPr>
            <p:extLst/>
          </p:nvPr>
        </p:nvGraphicFramePr>
        <p:xfrm>
          <a:off x="1835701" y="2284187"/>
          <a:ext cx="8226243" cy="3793213"/>
        </p:xfrm>
        <a:graphic>
          <a:graphicData uri="http://schemas.openxmlformats.org/drawingml/2006/table">
            <a:tbl>
              <a:tblPr firstRow="1" firstCol="1" bandRow="1">
                <a:tableStyleId>{5C22544A-7EE6-4342-B048-85BDC9FD1C3A}</a:tableStyleId>
              </a:tblPr>
              <a:tblGrid>
                <a:gridCol w="1341714">
                  <a:extLst>
                    <a:ext uri="{9D8B030D-6E8A-4147-A177-3AD203B41FA5}">
                      <a16:colId xmlns:a16="http://schemas.microsoft.com/office/drawing/2014/main" xmlns="" val="739570157"/>
                    </a:ext>
                  </a:extLst>
                </a:gridCol>
                <a:gridCol w="772487">
                  <a:extLst>
                    <a:ext uri="{9D8B030D-6E8A-4147-A177-3AD203B41FA5}">
                      <a16:colId xmlns:a16="http://schemas.microsoft.com/office/drawing/2014/main" xmlns="" val="1234977445"/>
                    </a:ext>
                  </a:extLst>
                </a:gridCol>
                <a:gridCol w="2636874">
                  <a:extLst>
                    <a:ext uri="{9D8B030D-6E8A-4147-A177-3AD203B41FA5}">
                      <a16:colId xmlns:a16="http://schemas.microsoft.com/office/drawing/2014/main" xmlns="" val="223997325"/>
                    </a:ext>
                  </a:extLst>
                </a:gridCol>
                <a:gridCol w="3475168">
                  <a:extLst>
                    <a:ext uri="{9D8B030D-6E8A-4147-A177-3AD203B41FA5}">
                      <a16:colId xmlns:a16="http://schemas.microsoft.com/office/drawing/2014/main" xmlns="" val="4252224024"/>
                    </a:ext>
                  </a:extLst>
                </a:gridCol>
              </a:tblGrid>
              <a:tr h="382814">
                <a:tc>
                  <a:txBody>
                    <a:bodyPr/>
                    <a:lstStyle/>
                    <a:p>
                      <a:pPr marL="0" marR="0" algn="ctr">
                        <a:lnSpc>
                          <a:spcPct val="115000"/>
                        </a:lnSpc>
                        <a:spcBef>
                          <a:spcPts val="0"/>
                        </a:spcBef>
                        <a:spcAft>
                          <a:spcPts val="0"/>
                        </a:spcAft>
                      </a:pPr>
                      <a:r>
                        <a:rPr lang="en-US" sz="1600" dirty="0">
                          <a:effectLst/>
                        </a:rPr>
                        <a:t>Facilities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a:effectLst/>
                        </a:rPr>
                        <a:t>Count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a:effectLst/>
                        </a:rPr>
                        <a:t>Source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a:effectLst/>
                        </a:rPr>
                        <a:t>Filter</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075619232"/>
                  </a:ext>
                </a:extLst>
              </a:tr>
              <a:tr h="684217">
                <a:tc>
                  <a:txBody>
                    <a:bodyPr/>
                    <a:lstStyle/>
                    <a:p>
                      <a:pPr marL="0" marR="0" algn="ctr">
                        <a:lnSpc>
                          <a:spcPct val="115000"/>
                        </a:lnSpc>
                        <a:spcBef>
                          <a:spcPts val="0"/>
                        </a:spcBef>
                        <a:spcAft>
                          <a:spcPts val="0"/>
                        </a:spcAft>
                      </a:pPr>
                      <a:r>
                        <a:rPr lang="en-US" sz="1600" dirty="0">
                          <a:effectLst/>
                        </a:rPr>
                        <a:t>Schools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US" sz="1600">
                          <a:effectLst/>
                        </a:rPr>
                        <a:t>2396</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effectLst/>
                        </a:rPr>
                        <a:t>MN Department of Education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defTabSz="457207" rtl="0" eaLnBrk="1" latinLnBrk="0" hangingPunct="1">
                        <a:lnSpc>
                          <a:spcPct val="115000"/>
                        </a:lnSpc>
                        <a:spcBef>
                          <a:spcPts val="0"/>
                        </a:spcBef>
                        <a:spcAft>
                          <a:spcPts val="0"/>
                        </a:spcAft>
                      </a:pPr>
                      <a:r>
                        <a:rPr lang="en-US" sz="1600" kern="1200" dirty="0" smtClean="0">
                          <a:solidFill>
                            <a:schemeClr val="dk1"/>
                          </a:solidFill>
                          <a:effectLst/>
                          <a:latin typeface="+mn-lt"/>
                          <a:ea typeface="+mn-ea"/>
                          <a:cs typeface="+mn-cs"/>
                        </a:rPr>
                        <a:t>Extensive query required</a:t>
                      </a:r>
                      <a:endParaRPr lang="en-US"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xmlns="" val="2045362729"/>
                  </a:ext>
                </a:extLst>
              </a:tr>
              <a:tr h="342109">
                <a:tc>
                  <a:txBody>
                    <a:bodyPr/>
                    <a:lstStyle/>
                    <a:p>
                      <a:pPr marL="0" marR="0" algn="ctr">
                        <a:lnSpc>
                          <a:spcPct val="115000"/>
                        </a:lnSpc>
                        <a:spcBef>
                          <a:spcPts val="0"/>
                        </a:spcBef>
                        <a:spcAft>
                          <a:spcPts val="0"/>
                        </a:spcAft>
                      </a:pPr>
                      <a:r>
                        <a:rPr lang="en-US" sz="1600" dirty="0">
                          <a:effectLst/>
                        </a:rPr>
                        <a:t>Police Stations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effectLst/>
                        </a:rPr>
                        <a:t>531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smtClean="0">
                          <a:effectLst/>
                        </a:rPr>
                        <a:t>Homeland Infrastructure Foundation Level Data (HIFLD) 2009</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US" sz="1600">
                          <a:effectLst/>
                        </a:rPr>
                        <a:t>All in Minnesota</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913079345"/>
                  </a:ext>
                </a:extLst>
              </a:tr>
              <a:tr h="684217">
                <a:tc>
                  <a:txBody>
                    <a:bodyPr/>
                    <a:lstStyle/>
                    <a:p>
                      <a:pPr marL="0" marR="0" algn="ctr">
                        <a:lnSpc>
                          <a:spcPct val="115000"/>
                        </a:lnSpc>
                        <a:spcBef>
                          <a:spcPts val="0"/>
                        </a:spcBef>
                        <a:spcAft>
                          <a:spcPts val="0"/>
                        </a:spcAft>
                      </a:pPr>
                      <a:r>
                        <a:rPr lang="en-US" sz="1600" dirty="0">
                          <a:effectLst/>
                        </a:rPr>
                        <a:t>Fire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US" sz="1600">
                          <a:effectLst/>
                        </a:rPr>
                        <a:t>987</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effectLst/>
                        </a:rPr>
                        <a:t>Homeland Infrastructure Foundation Level Data (HIFLD</a:t>
                      </a:r>
                      <a:r>
                        <a:rPr lang="en-US" sz="1600" dirty="0" smtClean="0">
                          <a:effectLst/>
                        </a:rPr>
                        <a:t>) 2010</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effectLst/>
                        </a:rPr>
                        <a:t>All in Minnesota</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503181903"/>
                  </a:ext>
                </a:extLst>
              </a:tr>
              <a:tr h="954929">
                <a:tc>
                  <a:txBody>
                    <a:bodyPr/>
                    <a:lstStyle/>
                    <a:p>
                      <a:pPr marL="0" marR="0" algn="ctr">
                        <a:lnSpc>
                          <a:spcPct val="115000"/>
                        </a:lnSpc>
                        <a:spcBef>
                          <a:spcPts val="0"/>
                        </a:spcBef>
                        <a:spcAft>
                          <a:spcPts val="0"/>
                        </a:spcAft>
                      </a:pPr>
                      <a:r>
                        <a:rPr lang="en-US" sz="1600" dirty="0">
                          <a:effectLst/>
                        </a:rPr>
                        <a:t>Critical Care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effectLst/>
                        </a:rPr>
                        <a:t>498</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effectLst/>
                        </a:rPr>
                        <a:t>MN Department of </a:t>
                      </a:r>
                      <a:r>
                        <a:rPr lang="en-US" sz="1600" dirty="0" smtClean="0">
                          <a:effectLst/>
                        </a:rPr>
                        <a:t>Health (2018)</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600" dirty="0">
                          <a:effectLst/>
                        </a:rPr>
                        <a:t>Hospital, Nursing Homes, Boarding Care Home. Does not include Hospice, dialysis centers supervised living facilities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45564056"/>
                  </a:ext>
                </a:extLst>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245" y="860134"/>
            <a:ext cx="1479698" cy="993666"/>
          </a:xfrm>
          <a:prstGeom prst="rect">
            <a:avLst/>
          </a:prstGeom>
        </p:spPr>
      </p:pic>
    </p:spTree>
    <p:extLst>
      <p:ext uri="{BB962C8B-B14F-4D97-AF65-F5344CB8AC3E}">
        <p14:creationId xmlns:p14="http://schemas.microsoft.com/office/powerpoint/2010/main" val="1636307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t>Critical Facilities</a:t>
            </a:r>
            <a:endParaRPr lang="en-US" dirty="0"/>
          </a:p>
        </p:txBody>
      </p:sp>
      <p:sp>
        <p:nvSpPr>
          <p:cNvPr id="2" name="Rectangle 1"/>
          <p:cNvSpPr/>
          <p:nvPr/>
        </p:nvSpPr>
        <p:spPr>
          <a:xfrm>
            <a:off x="1835700" y="1356968"/>
            <a:ext cx="5105400" cy="646331"/>
          </a:xfrm>
          <a:prstGeom prst="rect">
            <a:avLst/>
          </a:prstGeom>
        </p:spPr>
        <p:txBody>
          <a:bodyPr wrap="square">
            <a:spAutoFit/>
          </a:bodyPr>
          <a:lstStyle/>
          <a:p>
            <a:pPr defTabSz="457200"/>
            <a:r>
              <a:rPr lang="en-US" dirty="0">
                <a:solidFill>
                  <a:prstClr val="white"/>
                </a:solidFill>
              </a:rPr>
              <a:t>Vital to security, economic security, public health or safety</a:t>
            </a:r>
          </a:p>
        </p:txBody>
      </p:sp>
      <p:graphicFrame>
        <p:nvGraphicFramePr>
          <p:cNvPr id="3" name="Table 2"/>
          <p:cNvGraphicFramePr>
            <a:graphicFrameLocks noGrp="1"/>
          </p:cNvGraphicFramePr>
          <p:nvPr>
            <p:extLst/>
          </p:nvPr>
        </p:nvGraphicFramePr>
        <p:xfrm>
          <a:off x="1914801" y="2274745"/>
          <a:ext cx="8441501" cy="4057086"/>
        </p:xfrm>
        <a:graphic>
          <a:graphicData uri="http://schemas.openxmlformats.org/drawingml/2006/table">
            <a:tbl>
              <a:tblPr firstRow="1" firstCol="1" bandRow="1">
                <a:tableStyleId>{5C22544A-7EE6-4342-B048-85BDC9FD1C3A}</a:tableStyleId>
              </a:tblPr>
              <a:tblGrid>
                <a:gridCol w="1948039">
                  <a:extLst>
                    <a:ext uri="{9D8B030D-6E8A-4147-A177-3AD203B41FA5}">
                      <a16:colId xmlns:a16="http://schemas.microsoft.com/office/drawing/2014/main" xmlns="" val="3308547018"/>
                    </a:ext>
                  </a:extLst>
                </a:gridCol>
                <a:gridCol w="2820302">
                  <a:extLst>
                    <a:ext uri="{9D8B030D-6E8A-4147-A177-3AD203B41FA5}">
                      <a16:colId xmlns:a16="http://schemas.microsoft.com/office/drawing/2014/main" xmlns="" val="2158162867"/>
                    </a:ext>
                  </a:extLst>
                </a:gridCol>
                <a:gridCol w="3673160">
                  <a:extLst>
                    <a:ext uri="{9D8B030D-6E8A-4147-A177-3AD203B41FA5}">
                      <a16:colId xmlns:a16="http://schemas.microsoft.com/office/drawing/2014/main" xmlns="" val="2855464926"/>
                    </a:ext>
                  </a:extLst>
                </a:gridCol>
              </a:tblGrid>
              <a:tr h="337717">
                <a:tc>
                  <a:txBody>
                    <a:bodyPr/>
                    <a:lstStyle/>
                    <a:p>
                      <a:pPr marL="0" marR="0" algn="ctr">
                        <a:lnSpc>
                          <a:spcPct val="115000"/>
                        </a:lnSpc>
                        <a:spcBef>
                          <a:spcPts val="0"/>
                        </a:spcBef>
                        <a:spcAft>
                          <a:spcPts val="0"/>
                        </a:spcAft>
                      </a:pPr>
                      <a:r>
                        <a:rPr lang="en-US" sz="800">
                          <a:effectLst/>
                        </a:rPr>
                        <a:t>Critical Facility &amp; Infrastructure Sectors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ctr">
                        <a:lnSpc>
                          <a:spcPct val="115000"/>
                        </a:lnSpc>
                        <a:spcBef>
                          <a:spcPts val="0"/>
                        </a:spcBef>
                        <a:spcAft>
                          <a:spcPts val="0"/>
                        </a:spcAft>
                      </a:pPr>
                      <a:r>
                        <a:rPr lang="en-US" sz="800" dirty="0">
                          <a:effectLst/>
                        </a:rPr>
                        <a:t>Available State-Wide Data</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ctr">
                        <a:lnSpc>
                          <a:spcPct val="115000"/>
                        </a:lnSpc>
                        <a:spcBef>
                          <a:spcPts val="0"/>
                        </a:spcBef>
                        <a:spcAft>
                          <a:spcPts val="0"/>
                        </a:spcAft>
                      </a:pPr>
                      <a:r>
                        <a:rPr lang="en-US" sz="800" dirty="0">
                          <a:effectLst/>
                        </a:rPr>
                        <a:t>Source of Data</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extLst>
                  <a:ext uri="{0D108BD9-81ED-4DB2-BD59-A6C34878D82A}">
                    <a16:rowId xmlns:a16="http://schemas.microsoft.com/office/drawing/2014/main" xmlns="" val="779290238"/>
                  </a:ext>
                </a:extLst>
              </a:tr>
              <a:tr h="689003">
                <a:tc>
                  <a:txBody>
                    <a:bodyPr/>
                    <a:lstStyle/>
                    <a:p>
                      <a:pPr marL="0" marR="0" algn="l">
                        <a:lnSpc>
                          <a:spcPct val="115000"/>
                        </a:lnSpc>
                        <a:spcBef>
                          <a:spcPts val="0"/>
                        </a:spcBef>
                        <a:spcAft>
                          <a:spcPts val="0"/>
                        </a:spcAft>
                      </a:pPr>
                      <a:r>
                        <a:rPr lang="en-US" sz="800" dirty="0">
                          <a:effectLst/>
                        </a:rPr>
                        <a:t>Chemical Facilities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dirty="0">
                          <a:effectLst/>
                        </a:rPr>
                        <a:t>EPA Tier II </a:t>
                      </a:r>
                      <a:r>
                        <a:rPr lang="en-US" sz="800" dirty="0" smtClean="0">
                          <a:effectLst/>
                        </a:rPr>
                        <a:t>Facilities (restricted)</a:t>
                      </a:r>
                      <a:endParaRPr lang="en-US" sz="900" dirty="0">
                        <a:effectLst/>
                      </a:endParaRPr>
                    </a:p>
                    <a:p>
                      <a:pPr marL="0" marR="0" algn="l">
                        <a:lnSpc>
                          <a:spcPct val="115000"/>
                        </a:lnSpc>
                        <a:spcBef>
                          <a:spcPts val="0"/>
                        </a:spcBef>
                        <a:spcAft>
                          <a:spcPts val="0"/>
                        </a:spcAft>
                      </a:pPr>
                      <a:r>
                        <a:rPr lang="en-US" sz="800" dirty="0">
                          <a:effectLst/>
                        </a:rPr>
                        <a:t>MPCA potentially contaminated sites, permits, licenses, inspections, etc.</a:t>
                      </a:r>
                      <a:endParaRPr lang="en-US" sz="900" dirty="0">
                        <a:effectLst/>
                      </a:endParaRPr>
                    </a:p>
                    <a:p>
                      <a:pPr marL="0" marR="0" algn="l">
                        <a:lnSpc>
                          <a:spcPct val="115000"/>
                        </a:lnSpc>
                        <a:spcBef>
                          <a:spcPts val="0"/>
                        </a:spcBef>
                        <a:spcAft>
                          <a:spcPts val="0"/>
                        </a:spcAft>
                      </a:pPr>
                      <a:r>
                        <a:rPr lang="en-US" sz="800" dirty="0">
                          <a:effectLst/>
                        </a:rPr>
                        <a:t>MPCA Remediation Sites </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dirty="0" smtClean="0">
                          <a:effectLst/>
                        </a:rPr>
                        <a:t>MN </a:t>
                      </a:r>
                      <a:r>
                        <a:rPr lang="en-US" sz="800" dirty="0">
                          <a:effectLst/>
                        </a:rPr>
                        <a:t>Depart of Safety – HSEM</a:t>
                      </a:r>
                      <a:endParaRPr lang="en-US" sz="900" dirty="0">
                        <a:effectLst/>
                      </a:endParaRPr>
                    </a:p>
                    <a:p>
                      <a:pPr marL="0" marR="0" algn="l">
                        <a:lnSpc>
                          <a:spcPct val="115000"/>
                        </a:lnSpc>
                        <a:spcBef>
                          <a:spcPts val="0"/>
                        </a:spcBef>
                        <a:spcAft>
                          <a:spcPts val="0"/>
                        </a:spcAft>
                      </a:pPr>
                      <a:r>
                        <a:rPr lang="en-US" sz="800" dirty="0" smtClean="0">
                          <a:effectLst/>
                        </a:rPr>
                        <a:t>MPCA (requires</a:t>
                      </a:r>
                      <a:r>
                        <a:rPr lang="en-US" sz="800" baseline="0" dirty="0" smtClean="0">
                          <a:effectLst/>
                        </a:rPr>
                        <a:t> significant filtering)</a:t>
                      </a:r>
                      <a:endParaRPr lang="en-US" sz="800" dirty="0" smtClean="0">
                        <a:effectLst/>
                      </a:endParaRPr>
                    </a:p>
                    <a:p>
                      <a:pPr marL="0" marR="0" algn="l">
                        <a:lnSpc>
                          <a:spcPct val="115000"/>
                        </a:lnSpc>
                        <a:spcBef>
                          <a:spcPts val="0"/>
                        </a:spcBef>
                        <a:spcAft>
                          <a:spcPts val="0"/>
                        </a:spcAft>
                      </a:pP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extLst>
                  <a:ext uri="{0D108BD9-81ED-4DB2-BD59-A6C34878D82A}">
                    <a16:rowId xmlns:a16="http://schemas.microsoft.com/office/drawing/2014/main" xmlns="" val="2718605616"/>
                  </a:ext>
                </a:extLst>
              </a:tr>
              <a:tr h="421673">
                <a:tc>
                  <a:txBody>
                    <a:bodyPr/>
                    <a:lstStyle/>
                    <a:p>
                      <a:pPr marL="0" marR="0" algn="l">
                        <a:lnSpc>
                          <a:spcPct val="115000"/>
                        </a:lnSpc>
                        <a:spcBef>
                          <a:spcPts val="0"/>
                        </a:spcBef>
                        <a:spcAft>
                          <a:spcPts val="0"/>
                        </a:spcAft>
                      </a:pPr>
                      <a:r>
                        <a:rPr lang="en-US" sz="800" dirty="0" smtClean="0">
                          <a:effectLst/>
                        </a:rPr>
                        <a:t>Government </a:t>
                      </a:r>
                      <a:r>
                        <a:rPr lang="en-US" sz="800" dirty="0">
                          <a:effectLst/>
                        </a:rPr>
                        <a:t>Buildings and State-Owned </a:t>
                      </a:r>
                      <a:r>
                        <a:rPr lang="en-US" sz="800" dirty="0" smtClean="0">
                          <a:effectLst/>
                        </a:rPr>
                        <a:t>Buildings</a:t>
                      </a:r>
                      <a:endParaRPr lang="en-US" sz="900" dirty="0">
                        <a:effectLst/>
                      </a:endParaRPr>
                    </a:p>
                  </a:txBody>
                  <a:tcPr marL="54412" marR="54412" marT="0" marB="0" anchor="ctr"/>
                </a:tc>
                <a:tc>
                  <a:txBody>
                    <a:bodyPr/>
                    <a:lstStyle/>
                    <a:p>
                      <a:pPr marL="0" marR="0" algn="l">
                        <a:lnSpc>
                          <a:spcPct val="115000"/>
                        </a:lnSpc>
                        <a:spcBef>
                          <a:spcPts val="0"/>
                        </a:spcBef>
                        <a:spcAft>
                          <a:spcPts val="0"/>
                        </a:spcAft>
                      </a:pPr>
                      <a:r>
                        <a:rPr lang="en-US" sz="800">
                          <a:effectLst/>
                        </a:rPr>
                        <a:t>ARCHIBUS database</a:t>
                      </a:r>
                      <a:endParaRPr lang="en-US" sz="900">
                        <a:effectLst/>
                      </a:endParaRPr>
                    </a:p>
                    <a:p>
                      <a:pPr marL="0" marR="0" algn="l">
                        <a:lnSpc>
                          <a:spcPct val="115000"/>
                        </a:lnSpc>
                        <a:spcBef>
                          <a:spcPts val="0"/>
                        </a:spcBef>
                        <a:spcAft>
                          <a:spcPts val="0"/>
                        </a:spcAft>
                      </a:pPr>
                      <a:r>
                        <a:rPr lang="en-US" sz="800">
                          <a:effectLst/>
                        </a:rPr>
                        <a:t>COPE report (insured state-owned buildings)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a:effectLst/>
                        </a:rPr>
                        <a:t>Department of Administration (ADM)</a:t>
                      </a:r>
                      <a:endParaRPr lang="en-US" sz="900">
                        <a:effectLst/>
                      </a:endParaRPr>
                    </a:p>
                    <a:p>
                      <a:pPr marL="0" marR="0" algn="l">
                        <a:lnSpc>
                          <a:spcPct val="115000"/>
                        </a:lnSpc>
                        <a:spcBef>
                          <a:spcPts val="0"/>
                        </a:spcBef>
                        <a:spcAft>
                          <a:spcPts val="0"/>
                        </a:spcAft>
                      </a:pPr>
                      <a:r>
                        <a:rPr lang="en-US" sz="800">
                          <a:effectLst/>
                        </a:rPr>
                        <a:t>Department of Administration (ADM)</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extLst>
                  <a:ext uri="{0D108BD9-81ED-4DB2-BD59-A6C34878D82A}">
                    <a16:rowId xmlns:a16="http://schemas.microsoft.com/office/drawing/2014/main" xmlns="" val="4001235463"/>
                  </a:ext>
                </a:extLst>
              </a:tr>
              <a:tr h="483092">
                <a:tc>
                  <a:txBody>
                    <a:bodyPr/>
                    <a:lstStyle/>
                    <a:p>
                      <a:pPr marL="0" marR="0" algn="l">
                        <a:lnSpc>
                          <a:spcPct val="115000"/>
                        </a:lnSpc>
                        <a:spcBef>
                          <a:spcPts val="0"/>
                        </a:spcBef>
                        <a:spcAft>
                          <a:spcPts val="0"/>
                        </a:spcAft>
                      </a:pPr>
                      <a:r>
                        <a:rPr lang="en-US" sz="800">
                          <a:effectLst/>
                        </a:rPr>
                        <a:t>Communications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a:effectLst/>
                        </a:rPr>
                        <a:t>Applied Rapid Matrix for Emergency Response (ARMER) </a:t>
                      </a:r>
                      <a:br>
                        <a:rPr lang="en-US" sz="800">
                          <a:effectLst/>
                        </a:rPr>
                      </a:br>
                      <a:r>
                        <a:rPr lang="en-US" sz="800">
                          <a:effectLst/>
                        </a:rPr>
                        <a:t>Communication &amp; Radio Towers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a:effectLst/>
                        </a:rPr>
                        <a:t>Minnesota Department of Transportation (ARMER sites)</a:t>
                      </a:r>
                      <a:br>
                        <a:rPr lang="en-US" sz="800">
                          <a:effectLst/>
                        </a:rPr>
                      </a:br>
                      <a:r>
                        <a:rPr lang="en-US" sz="800">
                          <a:effectLst/>
                        </a:rPr>
                        <a:t>Federal Communications Commission (antenna structure registration)</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extLst>
                  <a:ext uri="{0D108BD9-81ED-4DB2-BD59-A6C34878D82A}">
                    <a16:rowId xmlns:a16="http://schemas.microsoft.com/office/drawing/2014/main" xmlns="" val="2607457072"/>
                  </a:ext>
                </a:extLst>
              </a:tr>
              <a:tr h="158553">
                <a:tc>
                  <a:txBody>
                    <a:bodyPr/>
                    <a:lstStyle/>
                    <a:p>
                      <a:pPr marL="0" marR="0" algn="l">
                        <a:lnSpc>
                          <a:spcPct val="115000"/>
                        </a:lnSpc>
                        <a:spcBef>
                          <a:spcPts val="0"/>
                        </a:spcBef>
                        <a:spcAft>
                          <a:spcPts val="0"/>
                        </a:spcAft>
                      </a:pPr>
                      <a:r>
                        <a:rPr lang="en-US" sz="800">
                          <a:effectLst/>
                        </a:rPr>
                        <a:t>Correctional Facilities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a:effectLst/>
                        </a:rPr>
                        <a:t>Prisons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a:effectLst/>
                        </a:rPr>
                        <a:t>Minnesota Department of Corrections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extLst>
                  <a:ext uri="{0D108BD9-81ED-4DB2-BD59-A6C34878D82A}">
                    <a16:rowId xmlns:a16="http://schemas.microsoft.com/office/drawing/2014/main" xmlns="" val="1008797792"/>
                  </a:ext>
                </a:extLst>
              </a:tr>
              <a:tr h="291737">
                <a:tc>
                  <a:txBody>
                    <a:bodyPr/>
                    <a:lstStyle/>
                    <a:p>
                      <a:pPr marL="0" marR="0" algn="l">
                        <a:lnSpc>
                          <a:spcPct val="115000"/>
                        </a:lnSpc>
                        <a:spcBef>
                          <a:spcPts val="0"/>
                        </a:spcBef>
                        <a:spcAft>
                          <a:spcPts val="0"/>
                        </a:spcAft>
                      </a:pPr>
                      <a:r>
                        <a:rPr lang="en-US" sz="800">
                          <a:effectLst/>
                        </a:rPr>
                        <a:t>Critical Manufacturing</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a:effectLst/>
                        </a:rPr>
                        <a:t>No state-wide geospatial data available</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a:effectLst/>
                        </a:rPr>
                        <a:t>No statewide source known</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extLst>
                  <a:ext uri="{0D108BD9-81ED-4DB2-BD59-A6C34878D82A}">
                    <a16:rowId xmlns:a16="http://schemas.microsoft.com/office/drawing/2014/main" xmlns="" val="2244140225"/>
                  </a:ext>
                </a:extLst>
              </a:tr>
              <a:tr h="294161">
                <a:tc>
                  <a:txBody>
                    <a:bodyPr/>
                    <a:lstStyle/>
                    <a:p>
                      <a:pPr marL="0" marR="0" algn="l">
                        <a:lnSpc>
                          <a:spcPct val="115000"/>
                        </a:lnSpc>
                        <a:spcBef>
                          <a:spcPts val="0"/>
                        </a:spcBef>
                        <a:spcAft>
                          <a:spcPts val="0"/>
                        </a:spcAft>
                      </a:pPr>
                      <a:r>
                        <a:rPr lang="en-US" sz="800" dirty="0">
                          <a:effectLst/>
                        </a:rPr>
                        <a:t>Dams and </a:t>
                      </a:r>
                      <a:r>
                        <a:rPr lang="en-US" sz="800" dirty="0" smtClean="0">
                          <a:effectLst/>
                        </a:rPr>
                        <a:t>Levees</a:t>
                      </a:r>
                      <a:endParaRPr lang="en-US" sz="900" dirty="0">
                        <a:effectLst/>
                      </a:endParaRPr>
                    </a:p>
                  </a:txBody>
                  <a:tcPr marL="54412" marR="54412" marT="0" marB="0" anchor="ctr"/>
                </a:tc>
                <a:tc>
                  <a:txBody>
                    <a:bodyPr/>
                    <a:lstStyle/>
                    <a:p>
                      <a:pPr marL="0" marR="0" algn="l">
                        <a:lnSpc>
                          <a:spcPct val="115000"/>
                        </a:lnSpc>
                        <a:spcBef>
                          <a:spcPts val="0"/>
                        </a:spcBef>
                        <a:spcAft>
                          <a:spcPts val="0"/>
                        </a:spcAft>
                      </a:pPr>
                      <a:r>
                        <a:rPr lang="en-US" sz="800">
                          <a:effectLst/>
                        </a:rPr>
                        <a:t>Inventory of Dams in Minnesota</a:t>
                      </a:r>
                      <a:endParaRPr lang="en-US" sz="900">
                        <a:effectLst/>
                      </a:endParaRPr>
                    </a:p>
                    <a:p>
                      <a:pPr marL="0" marR="0" algn="l">
                        <a:lnSpc>
                          <a:spcPct val="115000"/>
                        </a:lnSpc>
                        <a:spcBef>
                          <a:spcPts val="0"/>
                        </a:spcBef>
                        <a:spcAft>
                          <a:spcPts val="0"/>
                        </a:spcAft>
                      </a:pPr>
                      <a:r>
                        <a:rPr lang="en-US" sz="800">
                          <a:effectLst/>
                        </a:rPr>
                        <a:t>National Levee Database</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a:effectLst/>
                        </a:rPr>
                        <a:t>Minnesota Department of Natural Resources</a:t>
                      </a:r>
                      <a:endParaRPr lang="en-US" sz="900">
                        <a:effectLst/>
                      </a:endParaRPr>
                    </a:p>
                    <a:p>
                      <a:pPr marL="0" marR="0" algn="l">
                        <a:lnSpc>
                          <a:spcPct val="115000"/>
                        </a:lnSpc>
                        <a:spcBef>
                          <a:spcPts val="0"/>
                        </a:spcBef>
                        <a:spcAft>
                          <a:spcPts val="0"/>
                        </a:spcAft>
                      </a:pPr>
                      <a:r>
                        <a:rPr lang="en-US" sz="800">
                          <a:effectLst/>
                        </a:rPr>
                        <a:t>U.S Army Corp of Engineers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extLst>
                  <a:ext uri="{0D108BD9-81ED-4DB2-BD59-A6C34878D82A}">
                    <a16:rowId xmlns:a16="http://schemas.microsoft.com/office/drawing/2014/main" xmlns="" val="2713832528"/>
                  </a:ext>
                </a:extLst>
              </a:tr>
              <a:tr h="291737">
                <a:tc>
                  <a:txBody>
                    <a:bodyPr/>
                    <a:lstStyle/>
                    <a:p>
                      <a:pPr marL="0" marR="0" algn="l">
                        <a:lnSpc>
                          <a:spcPct val="115000"/>
                        </a:lnSpc>
                        <a:spcBef>
                          <a:spcPts val="0"/>
                        </a:spcBef>
                        <a:spcAft>
                          <a:spcPts val="0"/>
                        </a:spcAft>
                      </a:pPr>
                      <a:r>
                        <a:rPr lang="en-US" sz="800">
                          <a:effectLst/>
                        </a:rPr>
                        <a:t>Energy</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a:effectLst/>
                        </a:rPr>
                        <a:t>Electric Transmission Lines &amp; Substations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a:effectLst/>
                        </a:rPr>
                        <a:t>Minnesota Geospatial Information Office</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extLst>
                  <a:ext uri="{0D108BD9-81ED-4DB2-BD59-A6C34878D82A}">
                    <a16:rowId xmlns:a16="http://schemas.microsoft.com/office/drawing/2014/main" xmlns="" val="3212916933"/>
                  </a:ext>
                </a:extLst>
              </a:tr>
              <a:tr h="357646">
                <a:tc>
                  <a:txBody>
                    <a:bodyPr/>
                    <a:lstStyle/>
                    <a:p>
                      <a:pPr marL="0" marR="0" algn="l">
                        <a:lnSpc>
                          <a:spcPct val="115000"/>
                        </a:lnSpc>
                        <a:spcBef>
                          <a:spcPts val="0"/>
                        </a:spcBef>
                        <a:spcAft>
                          <a:spcPts val="0"/>
                        </a:spcAft>
                      </a:pPr>
                      <a:r>
                        <a:rPr lang="en-US" sz="800">
                          <a:effectLst/>
                        </a:rPr>
                        <a:t>Food &amp; Agriculture</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a:effectLst/>
                        </a:rPr>
                        <a:t>Food manufacturing, processing </a:t>
                      </a:r>
                      <a:endParaRPr lang="en-US" sz="900">
                        <a:effectLst/>
                      </a:endParaRPr>
                    </a:p>
                    <a:p>
                      <a:pPr marL="0" marR="0" algn="l">
                        <a:lnSpc>
                          <a:spcPct val="115000"/>
                        </a:lnSpc>
                        <a:spcBef>
                          <a:spcPts val="0"/>
                        </a:spcBef>
                        <a:spcAft>
                          <a:spcPts val="0"/>
                        </a:spcAft>
                      </a:pPr>
                      <a:r>
                        <a:rPr lang="en-US" sz="800">
                          <a:effectLst/>
                        </a:rPr>
                        <a:t>Livestock feedlots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dirty="0">
                          <a:effectLst/>
                        </a:rPr>
                        <a:t>No statewide source known</a:t>
                      </a:r>
                      <a:endParaRPr lang="en-US" sz="900" dirty="0">
                        <a:effectLst/>
                      </a:endParaRPr>
                    </a:p>
                    <a:p>
                      <a:pPr marL="0" marR="0" algn="l">
                        <a:lnSpc>
                          <a:spcPct val="115000"/>
                        </a:lnSpc>
                        <a:spcBef>
                          <a:spcPts val="0"/>
                        </a:spcBef>
                        <a:spcAft>
                          <a:spcPts val="0"/>
                        </a:spcAft>
                      </a:pPr>
                      <a:r>
                        <a:rPr lang="en-US" sz="800" dirty="0" smtClean="0">
                          <a:effectLst/>
                        </a:rPr>
                        <a:t>MPCA (feedlots</a:t>
                      </a:r>
                      <a:r>
                        <a:rPr lang="en-US" sz="800" dirty="0">
                          <a:effectLst/>
                        </a:rPr>
                        <a:t>)</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extLst>
                  <a:ext uri="{0D108BD9-81ED-4DB2-BD59-A6C34878D82A}">
                    <a16:rowId xmlns:a16="http://schemas.microsoft.com/office/drawing/2014/main" xmlns="" val="582727031"/>
                  </a:ext>
                </a:extLst>
              </a:tr>
              <a:tr h="294161">
                <a:tc>
                  <a:txBody>
                    <a:bodyPr/>
                    <a:lstStyle/>
                    <a:p>
                      <a:pPr marL="0" marR="0" algn="l">
                        <a:lnSpc>
                          <a:spcPct val="115000"/>
                        </a:lnSpc>
                        <a:spcBef>
                          <a:spcPts val="0"/>
                        </a:spcBef>
                        <a:spcAft>
                          <a:spcPts val="0"/>
                        </a:spcAft>
                      </a:pPr>
                      <a:r>
                        <a:rPr lang="en-US" sz="800" dirty="0">
                          <a:effectLst/>
                        </a:rPr>
                        <a:t>Transportation </a:t>
                      </a:r>
                      <a:r>
                        <a:rPr lang="en-US" sz="800" dirty="0" smtClean="0">
                          <a:effectLst/>
                        </a:rPr>
                        <a:t>Systems</a:t>
                      </a:r>
                      <a:endParaRPr lang="en-US" sz="900" dirty="0">
                        <a:effectLst/>
                      </a:endParaRPr>
                    </a:p>
                  </a:txBody>
                  <a:tcPr marL="54412" marR="54412" marT="0" marB="0" anchor="ctr"/>
                </a:tc>
                <a:tc>
                  <a:txBody>
                    <a:bodyPr/>
                    <a:lstStyle/>
                    <a:p>
                      <a:pPr marL="0" marR="0" algn="l">
                        <a:lnSpc>
                          <a:spcPct val="115000"/>
                        </a:lnSpc>
                        <a:spcBef>
                          <a:spcPts val="0"/>
                        </a:spcBef>
                        <a:spcAft>
                          <a:spcPts val="0"/>
                        </a:spcAft>
                      </a:pPr>
                      <a:r>
                        <a:rPr lang="en-US" sz="800">
                          <a:effectLst/>
                        </a:rPr>
                        <a:t>Airports, heliports, sea plane bases</a:t>
                      </a:r>
                      <a:br>
                        <a:rPr lang="en-US" sz="800">
                          <a:effectLst/>
                        </a:rPr>
                      </a:br>
                      <a:r>
                        <a:rPr lang="en-US" sz="800">
                          <a:effectLst/>
                        </a:rPr>
                        <a:t>Roads, Passenger Rail, bridges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a:effectLst/>
                        </a:rPr>
                        <a:t>Federal Aviation Administration (airports)</a:t>
                      </a:r>
                      <a:endParaRPr lang="en-US" sz="900">
                        <a:effectLst/>
                      </a:endParaRPr>
                    </a:p>
                    <a:p>
                      <a:pPr marL="0" marR="0" algn="l">
                        <a:lnSpc>
                          <a:spcPct val="115000"/>
                        </a:lnSpc>
                        <a:spcBef>
                          <a:spcPts val="0"/>
                        </a:spcBef>
                        <a:spcAft>
                          <a:spcPts val="0"/>
                        </a:spcAft>
                      </a:pPr>
                      <a:r>
                        <a:rPr lang="en-US" sz="800">
                          <a:effectLst/>
                        </a:rPr>
                        <a:t>MN DOT (roads, rail)</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extLst>
                  <a:ext uri="{0D108BD9-81ED-4DB2-BD59-A6C34878D82A}">
                    <a16:rowId xmlns:a16="http://schemas.microsoft.com/office/drawing/2014/main" xmlns="" val="2500331527"/>
                  </a:ext>
                </a:extLst>
              </a:tr>
              <a:tr h="437606">
                <a:tc>
                  <a:txBody>
                    <a:bodyPr/>
                    <a:lstStyle/>
                    <a:p>
                      <a:pPr marL="0" marR="0" algn="l">
                        <a:lnSpc>
                          <a:spcPct val="115000"/>
                        </a:lnSpc>
                        <a:spcBef>
                          <a:spcPts val="0"/>
                        </a:spcBef>
                        <a:spcAft>
                          <a:spcPts val="0"/>
                        </a:spcAft>
                      </a:pPr>
                      <a:r>
                        <a:rPr lang="en-US" sz="800">
                          <a:effectLst/>
                        </a:rPr>
                        <a:t>Water</a:t>
                      </a:r>
                      <a:endParaRPr lang="en-US" sz="900">
                        <a:effectLst/>
                      </a:endParaRPr>
                    </a:p>
                    <a:p>
                      <a:pPr marL="0" marR="0" algn="l">
                        <a:lnSpc>
                          <a:spcPct val="115000"/>
                        </a:lnSpc>
                        <a:spcBef>
                          <a:spcPts val="0"/>
                        </a:spcBef>
                        <a:spcAft>
                          <a:spcPts val="0"/>
                        </a:spcAft>
                      </a:pPr>
                      <a:r>
                        <a:rPr lang="en-US" sz="800">
                          <a:effectLst/>
                        </a:rPr>
                        <a:t>(see Section 4.8.1)</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dirty="0">
                          <a:effectLst/>
                        </a:rPr>
                        <a:t>Wastewater Facilities</a:t>
                      </a:r>
                      <a:endParaRPr lang="en-US" sz="900" dirty="0">
                        <a:effectLst/>
                      </a:endParaRPr>
                    </a:p>
                    <a:p>
                      <a:pPr marL="0" marR="0" algn="l">
                        <a:lnSpc>
                          <a:spcPct val="115000"/>
                        </a:lnSpc>
                        <a:spcBef>
                          <a:spcPts val="0"/>
                        </a:spcBef>
                        <a:spcAft>
                          <a:spcPts val="0"/>
                        </a:spcAft>
                      </a:pPr>
                      <a:r>
                        <a:rPr lang="en-US" sz="800" dirty="0">
                          <a:effectLst/>
                        </a:rPr>
                        <a:t>Wells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tc>
                  <a:txBody>
                    <a:bodyPr/>
                    <a:lstStyle/>
                    <a:p>
                      <a:pPr marL="0" marR="0" algn="l">
                        <a:lnSpc>
                          <a:spcPct val="115000"/>
                        </a:lnSpc>
                        <a:spcBef>
                          <a:spcPts val="0"/>
                        </a:spcBef>
                        <a:spcAft>
                          <a:spcPts val="0"/>
                        </a:spcAft>
                      </a:pPr>
                      <a:r>
                        <a:rPr lang="en-US" sz="800" dirty="0">
                          <a:effectLst/>
                        </a:rPr>
                        <a:t>MPCA (wastewater facilities)</a:t>
                      </a:r>
                      <a:br>
                        <a:rPr lang="en-US" sz="800" dirty="0">
                          <a:effectLst/>
                        </a:rPr>
                      </a:br>
                      <a:r>
                        <a:rPr lang="en-US" sz="800" dirty="0">
                          <a:effectLst/>
                        </a:rPr>
                        <a:t>MN Geological Survey (active public &amp; municipal wells)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412" marR="54412" marT="0" marB="0" anchor="ctr"/>
                </a:tc>
                <a:extLst>
                  <a:ext uri="{0D108BD9-81ED-4DB2-BD59-A6C34878D82A}">
                    <a16:rowId xmlns:a16="http://schemas.microsoft.com/office/drawing/2014/main" xmlns="" val="2475302788"/>
                  </a:ext>
                </a:extLst>
              </a:tr>
            </a:tbl>
          </a:graphicData>
        </a:graphic>
      </p:graphicFrame>
    </p:spTree>
    <p:extLst>
      <p:ext uri="{BB962C8B-B14F-4D97-AF65-F5344CB8AC3E}">
        <p14:creationId xmlns:p14="http://schemas.microsoft.com/office/powerpoint/2010/main" val="3908762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35700" y="454852"/>
            <a:ext cx="8520600" cy="763600"/>
          </a:xfrm>
        </p:spPr>
        <p:txBody>
          <a:bodyPr/>
          <a:lstStyle/>
          <a:p>
            <a:r>
              <a:rPr lang="en-US" dirty="0" smtClean="0"/>
              <a:t>State Assets</a:t>
            </a:r>
            <a:endParaRPr lang="en-US" dirty="0"/>
          </a:p>
        </p:txBody>
      </p:sp>
      <p:sp>
        <p:nvSpPr>
          <p:cNvPr id="2" name="Rectangle 1"/>
          <p:cNvSpPr/>
          <p:nvPr/>
        </p:nvSpPr>
        <p:spPr>
          <a:xfrm>
            <a:off x="1835700" y="1172301"/>
            <a:ext cx="5105400" cy="369332"/>
          </a:xfrm>
          <a:prstGeom prst="rect">
            <a:avLst/>
          </a:prstGeom>
        </p:spPr>
        <p:txBody>
          <a:bodyPr wrap="square">
            <a:spAutoFit/>
          </a:bodyPr>
          <a:lstStyle/>
          <a:p>
            <a:pPr defTabSz="457200"/>
            <a:r>
              <a:rPr lang="en-US" dirty="0">
                <a:solidFill>
                  <a:prstClr val="white"/>
                </a:solidFill>
              </a:rPr>
              <a:t>May or may not be critical facilities </a:t>
            </a:r>
          </a:p>
        </p:txBody>
      </p:sp>
      <p:graphicFrame>
        <p:nvGraphicFramePr>
          <p:cNvPr id="6" name="Table 5"/>
          <p:cNvGraphicFramePr>
            <a:graphicFrameLocks noGrp="1"/>
          </p:cNvGraphicFramePr>
          <p:nvPr>
            <p:extLst/>
          </p:nvPr>
        </p:nvGraphicFramePr>
        <p:xfrm>
          <a:off x="2099990" y="2753979"/>
          <a:ext cx="6739210" cy="4048506"/>
        </p:xfrm>
        <a:graphic>
          <a:graphicData uri="http://schemas.openxmlformats.org/drawingml/2006/table">
            <a:tbl>
              <a:tblPr firstRow="1" firstCol="1" bandRow="1">
                <a:tableStyleId>{5C22544A-7EE6-4342-B048-85BDC9FD1C3A}</a:tableStyleId>
              </a:tblPr>
              <a:tblGrid>
                <a:gridCol w="4182937">
                  <a:extLst>
                    <a:ext uri="{9D8B030D-6E8A-4147-A177-3AD203B41FA5}">
                      <a16:colId xmlns:a16="http://schemas.microsoft.com/office/drawing/2014/main" xmlns="" val="9091754"/>
                    </a:ext>
                  </a:extLst>
                </a:gridCol>
                <a:gridCol w="1069639">
                  <a:extLst>
                    <a:ext uri="{9D8B030D-6E8A-4147-A177-3AD203B41FA5}">
                      <a16:colId xmlns:a16="http://schemas.microsoft.com/office/drawing/2014/main" xmlns="" val="1449176389"/>
                    </a:ext>
                  </a:extLst>
                </a:gridCol>
                <a:gridCol w="1486634">
                  <a:extLst>
                    <a:ext uri="{9D8B030D-6E8A-4147-A177-3AD203B41FA5}">
                      <a16:colId xmlns:a16="http://schemas.microsoft.com/office/drawing/2014/main" xmlns="" val="576370702"/>
                    </a:ext>
                  </a:extLst>
                </a:gridCol>
              </a:tblGrid>
              <a:tr h="334793">
                <a:tc>
                  <a:txBody>
                    <a:bodyPr/>
                    <a:lstStyle/>
                    <a:p>
                      <a:pPr marL="0" marR="0" algn="ctr">
                        <a:lnSpc>
                          <a:spcPct val="115000"/>
                        </a:lnSpc>
                        <a:spcBef>
                          <a:spcPts val="0"/>
                        </a:spcBef>
                        <a:spcAft>
                          <a:spcPts val="0"/>
                        </a:spcAft>
                      </a:pPr>
                      <a:r>
                        <a:rPr lang="en-US" sz="1050" b="0" dirty="0">
                          <a:effectLst/>
                        </a:rPr>
                        <a:t>Agency Name</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50" b="0" dirty="0">
                          <a:effectLst/>
                        </a:rPr>
                        <a:t>Number of </a:t>
                      </a:r>
                      <a:r>
                        <a:rPr lang="en-US" sz="1050" b="0" dirty="0" smtClean="0">
                          <a:effectLst/>
                        </a:rPr>
                        <a:t>Structures</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50" b="0" dirty="0">
                          <a:effectLst/>
                        </a:rPr>
                        <a:t>CRV sum</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845892325"/>
                  </a:ext>
                </a:extLst>
              </a:tr>
              <a:tr h="167397">
                <a:tc>
                  <a:txBody>
                    <a:bodyPr/>
                    <a:lstStyle/>
                    <a:p>
                      <a:pPr marL="0" marR="0" algn="just">
                        <a:lnSpc>
                          <a:spcPct val="115000"/>
                        </a:lnSpc>
                        <a:spcBef>
                          <a:spcPts val="0"/>
                        </a:spcBef>
                        <a:spcAft>
                          <a:spcPts val="0"/>
                        </a:spcAft>
                      </a:pPr>
                      <a:r>
                        <a:rPr lang="en-US" sz="1050" b="0" dirty="0">
                          <a:effectLst/>
                        </a:rPr>
                        <a:t>Agriculture</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dirty="0">
                          <a:effectLst/>
                        </a:rPr>
                        <a:t>1</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a:effectLst/>
                        </a:rPr>
                        <a:t>$7,079,845</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187068711"/>
                  </a:ext>
                </a:extLst>
              </a:tr>
              <a:tr h="167397">
                <a:tc>
                  <a:txBody>
                    <a:bodyPr/>
                    <a:lstStyle/>
                    <a:p>
                      <a:pPr marL="0" marR="0" algn="just">
                        <a:lnSpc>
                          <a:spcPct val="115000"/>
                        </a:lnSpc>
                        <a:spcBef>
                          <a:spcPts val="0"/>
                        </a:spcBef>
                        <a:spcAft>
                          <a:spcPts val="0"/>
                        </a:spcAft>
                      </a:pPr>
                      <a:r>
                        <a:rPr lang="en-US" sz="1050" b="0" dirty="0">
                          <a:effectLst/>
                        </a:rPr>
                        <a:t>Amateur Sports Commission</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dirty="0">
                          <a:effectLst/>
                        </a:rPr>
                        <a:t>24</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a:effectLst/>
                        </a:rPr>
                        <a:t>$170,280,044</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644566583"/>
                  </a:ext>
                </a:extLst>
              </a:tr>
              <a:tr h="167397">
                <a:tc>
                  <a:txBody>
                    <a:bodyPr/>
                    <a:lstStyle/>
                    <a:p>
                      <a:pPr marL="0" marR="0" algn="just">
                        <a:lnSpc>
                          <a:spcPct val="115000"/>
                        </a:lnSpc>
                        <a:spcBef>
                          <a:spcPts val="0"/>
                        </a:spcBef>
                        <a:spcAft>
                          <a:spcPts val="0"/>
                        </a:spcAft>
                      </a:pPr>
                      <a:r>
                        <a:rPr lang="en-US" sz="1050" b="0" dirty="0">
                          <a:effectLst/>
                        </a:rPr>
                        <a:t>Department of Administration</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dirty="0">
                          <a:effectLst/>
                        </a:rPr>
                        <a:t>56</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$1,729,319,518</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384479669"/>
                  </a:ext>
                </a:extLst>
              </a:tr>
              <a:tr h="167397">
                <a:tc>
                  <a:txBody>
                    <a:bodyPr/>
                    <a:lstStyle/>
                    <a:p>
                      <a:pPr marL="0" marR="0" algn="just">
                        <a:lnSpc>
                          <a:spcPct val="115000"/>
                        </a:lnSpc>
                        <a:spcBef>
                          <a:spcPts val="0"/>
                        </a:spcBef>
                        <a:spcAft>
                          <a:spcPts val="0"/>
                        </a:spcAft>
                      </a:pPr>
                      <a:r>
                        <a:rPr lang="en-US" sz="1050" b="0" dirty="0">
                          <a:effectLst/>
                        </a:rPr>
                        <a:t>Department of Commerce</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dirty="0">
                          <a:effectLst/>
                        </a:rPr>
                        <a:t>1</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$793,588</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147066562"/>
                  </a:ext>
                </a:extLst>
              </a:tr>
              <a:tr h="167397">
                <a:tc>
                  <a:txBody>
                    <a:bodyPr/>
                    <a:lstStyle/>
                    <a:p>
                      <a:pPr marL="0" marR="0" algn="just">
                        <a:lnSpc>
                          <a:spcPct val="115000"/>
                        </a:lnSpc>
                        <a:spcBef>
                          <a:spcPts val="0"/>
                        </a:spcBef>
                        <a:spcAft>
                          <a:spcPts val="0"/>
                        </a:spcAft>
                      </a:pPr>
                      <a:r>
                        <a:rPr lang="en-US" sz="1050" b="0" dirty="0">
                          <a:effectLst/>
                        </a:rPr>
                        <a:t>Department of Corrections</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331</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$2,625,984,833</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63625355"/>
                  </a:ext>
                </a:extLst>
              </a:tr>
              <a:tr h="182007">
                <a:tc>
                  <a:txBody>
                    <a:bodyPr/>
                    <a:lstStyle/>
                    <a:p>
                      <a:pPr marL="0" marR="0" algn="l">
                        <a:lnSpc>
                          <a:spcPct val="115000"/>
                        </a:lnSpc>
                        <a:spcBef>
                          <a:spcPts val="0"/>
                        </a:spcBef>
                        <a:spcAft>
                          <a:spcPts val="0"/>
                        </a:spcAft>
                      </a:pPr>
                      <a:r>
                        <a:rPr lang="en-US" sz="1050" b="0" dirty="0">
                          <a:effectLst/>
                        </a:rPr>
                        <a:t>D</a:t>
                      </a:r>
                      <a:r>
                        <a:rPr lang="en-US" sz="1050" b="0" dirty="0" smtClean="0">
                          <a:effectLst/>
                        </a:rPr>
                        <a:t>epartment </a:t>
                      </a:r>
                      <a:r>
                        <a:rPr lang="en-US" sz="1050" b="0" dirty="0">
                          <a:effectLst/>
                        </a:rPr>
                        <a:t>of Employment &amp; Economic Development</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2</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$6,819,591</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422781514"/>
                  </a:ext>
                </a:extLst>
              </a:tr>
              <a:tr h="167397">
                <a:tc>
                  <a:txBody>
                    <a:bodyPr/>
                    <a:lstStyle/>
                    <a:p>
                      <a:pPr marL="0" marR="0" algn="l">
                        <a:lnSpc>
                          <a:spcPct val="115000"/>
                        </a:lnSpc>
                        <a:spcBef>
                          <a:spcPts val="0"/>
                        </a:spcBef>
                        <a:spcAft>
                          <a:spcPts val="0"/>
                        </a:spcAft>
                      </a:pPr>
                      <a:r>
                        <a:rPr lang="en-US" sz="1050" b="0" dirty="0">
                          <a:effectLst/>
                        </a:rPr>
                        <a:t>Department of Human Services</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169</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$831,325,918</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745534913"/>
                  </a:ext>
                </a:extLst>
              </a:tr>
              <a:tr h="167397">
                <a:tc>
                  <a:txBody>
                    <a:bodyPr/>
                    <a:lstStyle/>
                    <a:p>
                      <a:pPr marL="0" marR="0" algn="l">
                        <a:lnSpc>
                          <a:spcPct val="115000"/>
                        </a:lnSpc>
                        <a:spcBef>
                          <a:spcPts val="0"/>
                        </a:spcBef>
                        <a:spcAft>
                          <a:spcPts val="0"/>
                        </a:spcAft>
                      </a:pPr>
                      <a:r>
                        <a:rPr lang="en-US" sz="1050" b="0" dirty="0">
                          <a:effectLst/>
                        </a:rPr>
                        <a:t>Department of Natural Resources</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2881</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$623,882,633</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895571975"/>
                  </a:ext>
                </a:extLst>
              </a:tr>
              <a:tr h="167397">
                <a:tc>
                  <a:txBody>
                    <a:bodyPr/>
                    <a:lstStyle/>
                    <a:p>
                      <a:pPr marL="0" marR="0" algn="l">
                        <a:lnSpc>
                          <a:spcPct val="115000"/>
                        </a:lnSpc>
                        <a:spcBef>
                          <a:spcPts val="0"/>
                        </a:spcBef>
                        <a:spcAft>
                          <a:spcPts val="0"/>
                        </a:spcAft>
                      </a:pPr>
                      <a:r>
                        <a:rPr lang="en-US" sz="1050" b="0" dirty="0">
                          <a:effectLst/>
                        </a:rPr>
                        <a:t>Department of Transportation</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896</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$1,277,929,794</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827928379"/>
                  </a:ext>
                </a:extLst>
              </a:tr>
              <a:tr h="167397">
                <a:tc>
                  <a:txBody>
                    <a:bodyPr/>
                    <a:lstStyle/>
                    <a:p>
                      <a:pPr marL="0" marR="0" algn="l">
                        <a:lnSpc>
                          <a:spcPct val="115000"/>
                        </a:lnSpc>
                        <a:spcBef>
                          <a:spcPts val="0"/>
                        </a:spcBef>
                        <a:spcAft>
                          <a:spcPts val="0"/>
                        </a:spcAft>
                      </a:pPr>
                      <a:r>
                        <a:rPr lang="en-US" sz="1050" b="0" dirty="0">
                          <a:effectLst/>
                        </a:rPr>
                        <a:t>Historical Society</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154</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$318,226,310</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75771009"/>
                  </a:ext>
                </a:extLst>
              </a:tr>
              <a:tr h="167397">
                <a:tc>
                  <a:txBody>
                    <a:bodyPr/>
                    <a:lstStyle/>
                    <a:p>
                      <a:pPr marL="0" marR="0" algn="l">
                        <a:lnSpc>
                          <a:spcPct val="115000"/>
                        </a:lnSpc>
                        <a:spcBef>
                          <a:spcPts val="0"/>
                        </a:spcBef>
                        <a:spcAft>
                          <a:spcPts val="0"/>
                        </a:spcAft>
                      </a:pPr>
                      <a:r>
                        <a:rPr lang="en-US" sz="1050" b="0" dirty="0">
                          <a:effectLst/>
                        </a:rPr>
                        <a:t>Iron Range Resource</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65</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$48,509,696</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561590521"/>
                  </a:ext>
                </a:extLst>
              </a:tr>
              <a:tr h="167397">
                <a:tc>
                  <a:txBody>
                    <a:bodyPr/>
                    <a:lstStyle/>
                    <a:p>
                      <a:pPr marL="0" marR="0" algn="l">
                        <a:lnSpc>
                          <a:spcPct val="115000"/>
                        </a:lnSpc>
                        <a:spcBef>
                          <a:spcPts val="0"/>
                        </a:spcBef>
                        <a:spcAft>
                          <a:spcPts val="0"/>
                        </a:spcAft>
                      </a:pPr>
                      <a:r>
                        <a:rPr lang="en-US" sz="1050" b="0" dirty="0">
                          <a:effectLst/>
                        </a:rPr>
                        <a:t>Military Affairs</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1324</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$623,010,068</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133048198"/>
                  </a:ext>
                </a:extLst>
              </a:tr>
              <a:tr h="167397">
                <a:tc>
                  <a:txBody>
                    <a:bodyPr/>
                    <a:lstStyle/>
                    <a:p>
                      <a:pPr marL="0" marR="0" algn="l">
                        <a:lnSpc>
                          <a:spcPct val="115000"/>
                        </a:lnSpc>
                        <a:spcBef>
                          <a:spcPts val="0"/>
                        </a:spcBef>
                        <a:spcAft>
                          <a:spcPts val="0"/>
                        </a:spcAft>
                      </a:pPr>
                      <a:r>
                        <a:rPr lang="en-US" sz="1050" b="0" dirty="0">
                          <a:effectLst/>
                        </a:rPr>
                        <a:t>Minnesota State Academies (not assessed)</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19</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$0</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975323409"/>
                  </a:ext>
                </a:extLst>
              </a:tr>
              <a:tr h="167397">
                <a:tc>
                  <a:txBody>
                    <a:bodyPr/>
                    <a:lstStyle/>
                    <a:p>
                      <a:pPr marL="0" marR="0" algn="l">
                        <a:lnSpc>
                          <a:spcPct val="115000"/>
                        </a:lnSpc>
                        <a:spcBef>
                          <a:spcPts val="0"/>
                        </a:spcBef>
                        <a:spcAft>
                          <a:spcPts val="0"/>
                        </a:spcAft>
                      </a:pPr>
                      <a:r>
                        <a:rPr lang="en-US" sz="1050" b="0" dirty="0">
                          <a:effectLst/>
                        </a:rPr>
                        <a:t>Minnesota Veterans Affairs</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63</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$313,818,411</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30287096"/>
                  </a:ext>
                </a:extLst>
              </a:tr>
              <a:tr h="167397">
                <a:tc>
                  <a:txBody>
                    <a:bodyPr/>
                    <a:lstStyle/>
                    <a:p>
                      <a:pPr marL="0" marR="0" algn="l">
                        <a:lnSpc>
                          <a:spcPct val="115000"/>
                        </a:lnSpc>
                        <a:spcBef>
                          <a:spcPts val="0"/>
                        </a:spcBef>
                        <a:spcAft>
                          <a:spcPts val="0"/>
                        </a:spcAft>
                      </a:pPr>
                      <a:r>
                        <a:rPr lang="en-US" sz="1050" b="0" dirty="0">
                          <a:effectLst/>
                        </a:rPr>
                        <a:t>Minnesota Zoological Garden</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124</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$179,415,066</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686765108"/>
                  </a:ext>
                </a:extLst>
              </a:tr>
              <a:tr h="167397">
                <a:tc>
                  <a:txBody>
                    <a:bodyPr/>
                    <a:lstStyle/>
                    <a:p>
                      <a:pPr marL="0" marR="0" algn="l">
                        <a:lnSpc>
                          <a:spcPct val="115000"/>
                        </a:lnSpc>
                        <a:spcBef>
                          <a:spcPts val="0"/>
                        </a:spcBef>
                        <a:spcAft>
                          <a:spcPts val="0"/>
                        </a:spcAft>
                      </a:pPr>
                      <a:r>
                        <a:rPr lang="en-US" sz="1050" b="0" dirty="0">
                          <a:effectLst/>
                        </a:rPr>
                        <a:t>MN State Retirement Systems</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2</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$46,787,116</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83559504"/>
                  </a:ext>
                </a:extLst>
              </a:tr>
              <a:tr h="167397">
                <a:tc>
                  <a:txBody>
                    <a:bodyPr/>
                    <a:lstStyle/>
                    <a:p>
                      <a:pPr marL="0" marR="0" algn="l">
                        <a:lnSpc>
                          <a:spcPct val="115000"/>
                        </a:lnSpc>
                        <a:spcBef>
                          <a:spcPts val="0"/>
                        </a:spcBef>
                        <a:spcAft>
                          <a:spcPts val="0"/>
                        </a:spcAft>
                      </a:pPr>
                      <a:r>
                        <a:rPr lang="en-US" sz="1050" b="0" dirty="0" err="1">
                          <a:effectLst/>
                        </a:rPr>
                        <a:t>Perpich</a:t>
                      </a:r>
                      <a:r>
                        <a:rPr lang="en-US" sz="1050" b="0" dirty="0">
                          <a:effectLst/>
                        </a:rPr>
                        <a:t> Center</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5</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$37,351,824</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365215415"/>
                  </a:ext>
                </a:extLst>
              </a:tr>
              <a:tr h="167397">
                <a:tc>
                  <a:txBody>
                    <a:bodyPr/>
                    <a:lstStyle/>
                    <a:p>
                      <a:pPr marL="0" marR="0" algn="l">
                        <a:lnSpc>
                          <a:spcPct val="115000"/>
                        </a:lnSpc>
                        <a:spcBef>
                          <a:spcPts val="0"/>
                        </a:spcBef>
                        <a:spcAft>
                          <a:spcPts val="0"/>
                        </a:spcAft>
                      </a:pPr>
                      <a:r>
                        <a:rPr lang="en-US" sz="1050" b="0" dirty="0">
                          <a:effectLst/>
                        </a:rPr>
                        <a:t>Pollution Control Agency</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18</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$10,523,744</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05649514"/>
                  </a:ext>
                </a:extLst>
              </a:tr>
              <a:tr h="167397">
                <a:tc>
                  <a:txBody>
                    <a:bodyPr/>
                    <a:lstStyle/>
                    <a:p>
                      <a:pPr marL="0" marR="0" algn="l">
                        <a:lnSpc>
                          <a:spcPct val="115000"/>
                        </a:lnSpc>
                        <a:spcBef>
                          <a:spcPts val="0"/>
                        </a:spcBef>
                        <a:spcAft>
                          <a:spcPts val="0"/>
                        </a:spcAft>
                      </a:pPr>
                      <a:r>
                        <a:rPr lang="en-US" sz="1050" b="0" dirty="0">
                          <a:effectLst/>
                        </a:rPr>
                        <a:t>Public Safety</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a:effectLst/>
                        </a:rPr>
                        <a:t>6</a:t>
                      </a:r>
                      <a:endParaRPr lang="en-US" sz="105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$4,611,357</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138124950"/>
                  </a:ext>
                </a:extLst>
              </a:tr>
              <a:tr h="167397">
                <a:tc>
                  <a:txBody>
                    <a:bodyPr/>
                    <a:lstStyle/>
                    <a:p>
                      <a:pPr marL="0" marR="0" algn="l">
                        <a:lnSpc>
                          <a:spcPct val="115000"/>
                        </a:lnSpc>
                        <a:spcBef>
                          <a:spcPts val="0"/>
                        </a:spcBef>
                        <a:spcAft>
                          <a:spcPts val="0"/>
                        </a:spcAft>
                      </a:pPr>
                      <a:r>
                        <a:rPr lang="en-US" sz="1050" b="0" dirty="0">
                          <a:effectLst/>
                        </a:rPr>
                        <a:t>State Fair (not assessed)</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050" b="0" dirty="0">
                          <a:effectLst/>
                        </a:rPr>
                        <a:t>77</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50" b="0" dirty="0">
                          <a:effectLst/>
                        </a:rPr>
                        <a:t>$0</a:t>
                      </a:r>
                      <a:endParaRPr lang="en-US" sz="105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520950803"/>
                  </a:ext>
                </a:extLst>
              </a:tr>
            </a:tbl>
          </a:graphicData>
        </a:graphic>
      </p:graphicFrame>
      <p:sp>
        <p:nvSpPr>
          <p:cNvPr id="7" name="Rectangle 6"/>
          <p:cNvSpPr/>
          <p:nvPr/>
        </p:nvSpPr>
        <p:spPr>
          <a:xfrm>
            <a:off x="1395983" y="1562795"/>
            <a:ext cx="7242048" cy="1200329"/>
          </a:xfrm>
          <a:prstGeom prst="rect">
            <a:avLst/>
          </a:prstGeom>
        </p:spPr>
        <p:txBody>
          <a:bodyPr wrap="square">
            <a:spAutoFit/>
          </a:bodyPr>
          <a:lstStyle/>
          <a:p>
            <a:pPr marL="571486" lvl="1" defTabSz="457200"/>
            <a:r>
              <a:rPr lang="en-US" dirty="0">
                <a:solidFill>
                  <a:prstClr val="white"/>
                </a:solidFill>
              </a:rPr>
              <a:t>COPE report (ADM Risk Management) $25.3B</a:t>
            </a:r>
          </a:p>
          <a:p>
            <a:pPr marL="571486" lvl="1" defTabSz="457200"/>
            <a:r>
              <a:rPr lang="en-US" dirty="0">
                <a:solidFill>
                  <a:prstClr val="white"/>
                </a:solidFill>
              </a:rPr>
              <a:t>ARCHIBUS (ADM Enterprise Real Property) $8.8B</a:t>
            </a:r>
          </a:p>
          <a:p>
            <a:pPr marL="571486" lvl="1" defTabSz="457200"/>
            <a:r>
              <a:rPr lang="en-US" dirty="0">
                <a:solidFill>
                  <a:prstClr val="white"/>
                </a:solidFill>
              </a:rPr>
              <a:t>UMN and MNSCU </a:t>
            </a:r>
          </a:p>
          <a:p>
            <a:pPr marL="571486" lvl="1" defTabSz="457200"/>
            <a:r>
              <a:rPr lang="en-US" dirty="0">
                <a:solidFill>
                  <a:prstClr val="white"/>
                </a:solidFill>
              </a:rPr>
              <a:t>State-leased assets $1.3M</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078" y="916616"/>
            <a:ext cx="2126795" cy="1250035"/>
          </a:xfrm>
          <a:prstGeom prst="rect">
            <a:avLst/>
          </a:prstGeom>
          <a:solidFill>
            <a:schemeClr val="tx1">
              <a:lumMod val="75000"/>
            </a:schemeClr>
          </a:solidFill>
        </p:spPr>
      </p:pic>
    </p:spTree>
    <p:extLst>
      <p:ext uri="{BB962C8B-B14F-4D97-AF65-F5344CB8AC3E}">
        <p14:creationId xmlns:p14="http://schemas.microsoft.com/office/powerpoint/2010/main" val="3068618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Text Placeholder 2"/>
          <p:cNvSpPr>
            <a:spLocks noGrp="1"/>
          </p:cNvSpPr>
          <p:nvPr>
            <p:ph type="body" idx="1"/>
          </p:nvPr>
        </p:nvSpPr>
        <p:spPr>
          <a:xfrm>
            <a:off x="1917539" y="1536633"/>
            <a:ext cx="8438761" cy="4555200"/>
          </a:xfrm>
        </p:spPr>
        <p:txBody>
          <a:bodyPr/>
          <a:lstStyle/>
          <a:p>
            <a:pPr marL="1054108" lvl="4" indent="0">
              <a:spcAft>
                <a:spcPts val="600"/>
              </a:spcAft>
              <a:buNone/>
            </a:pPr>
            <a:r>
              <a:rPr lang="en-US" sz="2400" dirty="0"/>
              <a:t>What is the role of the GAC to ensure we have the best data available for Hazard Mitigation, Emergency Management and other risk assessment needs?</a:t>
            </a:r>
          </a:p>
          <a:p>
            <a:pPr marL="1054108" lvl="4" indent="0">
              <a:spcAft>
                <a:spcPts val="600"/>
              </a:spcAft>
              <a:buNone/>
            </a:pPr>
            <a:r>
              <a:rPr lang="en-US" sz="2400" dirty="0"/>
              <a:t>EPC Tiger Team focused on Critical Facilities and State Asset Data?</a:t>
            </a:r>
          </a:p>
          <a:p>
            <a:endParaRPr lang="en-US" dirty="0"/>
          </a:p>
        </p:txBody>
      </p:sp>
    </p:spTree>
    <p:extLst>
      <p:ext uri="{BB962C8B-B14F-4D97-AF65-F5344CB8AC3E}">
        <p14:creationId xmlns:p14="http://schemas.microsoft.com/office/powerpoint/2010/main" val="1474487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3</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GAC overall accomplishments and work plan </a:t>
            </a:r>
            <a:r>
              <a:rPr lang="en-US" b="1" dirty="0"/>
              <a:t>- Review and </a:t>
            </a:r>
            <a:r>
              <a:rPr lang="en-US" b="1" dirty="0" smtClean="0"/>
              <a:t>accept</a:t>
            </a:r>
          </a:p>
          <a:p>
            <a:pPr marL="0" indent="0">
              <a:buNone/>
            </a:pPr>
            <a:r>
              <a:rPr lang="en-US" dirty="0" smtClean="0"/>
              <a:t>Mark Kotz</a:t>
            </a:r>
            <a:endParaRPr lang="en-US" dirty="0"/>
          </a:p>
        </p:txBody>
      </p:sp>
    </p:spTree>
    <p:extLst>
      <p:ext uri="{BB962C8B-B14F-4D97-AF65-F5344CB8AC3E}">
        <p14:creationId xmlns:p14="http://schemas.microsoft.com/office/powerpoint/2010/main" val="29145725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50</a:t>
            </a:fld>
            <a:endParaRPr lang="en-US" dirty="0">
              <a:solidFill>
                <a:srgbClr val="000000"/>
              </a:solidFill>
            </a:endParaRPr>
          </a:p>
        </p:txBody>
      </p:sp>
      <p:pic>
        <p:nvPicPr>
          <p:cNvPr id="7" name="Picture 2" descr="BRACE Inf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788185"/>
            <a:ext cx="4277287" cy="47845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0" y="275129"/>
            <a:ext cx="9144000" cy="707886"/>
          </a:xfrm>
          <a:prstGeom prst="rect">
            <a:avLst/>
          </a:prstGeom>
        </p:spPr>
        <p:txBody>
          <a:bodyPr wrap="square">
            <a:spAutoFit/>
          </a:bodyPr>
          <a:lstStyle/>
          <a:p>
            <a:pPr algn="ctr">
              <a:defRPr/>
            </a:pPr>
            <a:r>
              <a:rPr lang="en-US" sz="4000" dirty="0">
                <a:solidFill>
                  <a:srgbClr val="FFFFFF"/>
                </a:solidFill>
                <a:ea typeface="Calibri" panose="020F0502020204030204" pitchFamily="34" charset="0"/>
                <a:cs typeface="Times New Roman" panose="02020603050405020304" pitchFamily="18" charset="0"/>
              </a:rPr>
              <a:t>Minnesota Climate &amp; Health Program</a:t>
            </a:r>
            <a:endParaRPr lang="en-US" sz="4000" dirty="0">
              <a:solidFill>
                <a:srgbClr val="FFFFFF"/>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3377" y="2566556"/>
            <a:ext cx="4035312" cy="2780697"/>
          </a:xfrm>
          <a:prstGeom prst="rect">
            <a:avLst/>
          </a:prstGeom>
        </p:spPr>
      </p:pic>
      <p:sp>
        <p:nvSpPr>
          <p:cNvPr id="10" name="Rectangle 9"/>
          <p:cNvSpPr/>
          <p:nvPr/>
        </p:nvSpPr>
        <p:spPr>
          <a:xfrm>
            <a:off x="1893377" y="1788186"/>
            <a:ext cx="4035312" cy="646331"/>
          </a:xfrm>
          <a:prstGeom prst="rect">
            <a:avLst/>
          </a:prstGeom>
        </p:spPr>
        <p:txBody>
          <a:bodyPr wrap="square">
            <a:spAutoFit/>
          </a:bodyPr>
          <a:lstStyle/>
          <a:p>
            <a:pPr algn="ctr">
              <a:defRPr/>
            </a:pPr>
            <a:r>
              <a:rPr lang="en-US" dirty="0">
                <a:solidFill>
                  <a:srgbClr val="003865"/>
                </a:solidFill>
              </a:rPr>
              <a:t>CDC’s Climate-Ready States &amp; Cities Initiative Grantees</a:t>
            </a:r>
          </a:p>
        </p:txBody>
      </p:sp>
    </p:spTree>
    <p:extLst>
      <p:ext uri="{BB962C8B-B14F-4D97-AF65-F5344CB8AC3E}">
        <p14:creationId xmlns:p14="http://schemas.microsoft.com/office/powerpoint/2010/main" val="36190714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FFFFFF"/>
                </a:solidFill>
              </a:rPr>
              <a:pPr>
                <a:defRPr/>
              </a:pPr>
              <a:t>51</a:t>
            </a:fld>
            <a:endParaRPr lang="en-US" dirty="0">
              <a:solidFill>
                <a:srgbClr val="FFFFFF"/>
              </a:solidFill>
            </a:endParaRPr>
          </a:p>
        </p:txBody>
      </p:sp>
      <p:pic>
        <p:nvPicPr>
          <p:cNvPr id="9" name="Picture 8"/>
          <p:cNvPicPr>
            <a:picLocks noChangeAspect="1"/>
          </p:cNvPicPr>
          <p:nvPr/>
        </p:nvPicPr>
        <p:blipFill rotWithShape="1">
          <a:blip r:embed="rId2"/>
          <a:srcRect l="996" t="908" r="1590"/>
          <a:stretch/>
        </p:blipFill>
        <p:spPr>
          <a:xfrm>
            <a:off x="1618130" y="53789"/>
            <a:ext cx="7637929" cy="5556041"/>
          </a:xfrm>
          <a:prstGeom prst="rect">
            <a:avLst/>
          </a:prstGeom>
        </p:spPr>
      </p:pic>
      <p:pic>
        <p:nvPicPr>
          <p:cNvPr id="7" name="Picture 6"/>
          <p:cNvPicPr>
            <a:picLocks noChangeAspect="1"/>
          </p:cNvPicPr>
          <p:nvPr/>
        </p:nvPicPr>
        <p:blipFill rotWithShape="1">
          <a:blip r:embed="rId3"/>
          <a:srcRect l="2534" r="17517" b="49646"/>
          <a:stretch/>
        </p:blipFill>
        <p:spPr>
          <a:xfrm>
            <a:off x="6149787" y="4383742"/>
            <a:ext cx="4445291" cy="2378076"/>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564343" y="5607426"/>
            <a:ext cx="4585445" cy="1200329"/>
          </a:xfrm>
          <a:prstGeom prst="rect">
            <a:avLst/>
          </a:prstGeom>
          <a:noFill/>
        </p:spPr>
        <p:txBody>
          <a:bodyPr wrap="square" rtlCol="0">
            <a:spAutoFit/>
          </a:bodyPr>
          <a:lstStyle/>
          <a:p>
            <a:pPr algn="ctr">
              <a:defRPr/>
            </a:pPr>
            <a:r>
              <a:rPr lang="en-US" sz="2400" dirty="0">
                <a:solidFill>
                  <a:srgbClr val="FFFFFF"/>
                </a:solidFill>
              </a:rPr>
              <a:t>Climate projection data to assess future exposure burden to MN private well users</a:t>
            </a:r>
          </a:p>
        </p:txBody>
      </p:sp>
    </p:spTree>
    <p:extLst>
      <p:ext uri="{BB962C8B-B14F-4D97-AF65-F5344CB8AC3E}">
        <p14:creationId xmlns:p14="http://schemas.microsoft.com/office/powerpoint/2010/main" val="1632437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FFFFFF"/>
                </a:solidFill>
              </a:rPr>
              <a:pPr>
                <a:defRPr/>
              </a:pPr>
              <a:t>52</a:t>
            </a:fld>
            <a:endParaRPr lang="en-US" dirty="0">
              <a:solidFill>
                <a:srgbClr val="FFFFFF"/>
              </a:solidFill>
            </a:endParaRPr>
          </a:p>
        </p:txBody>
      </p:sp>
      <p:pic>
        <p:nvPicPr>
          <p:cNvPr id="10" name="Picture 9"/>
          <p:cNvPicPr>
            <a:picLocks noChangeAspect="1"/>
          </p:cNvPicPr>
          <p:nvPr/>
        </p:nvPicPr>
        <p:blipFill rotWithShape="1">
          <a:blip r:embed="rId2"/>
          <a:srcRect l="-1" t="5346" r="7639" b="2"/>
          <a:stretch/>
        </p:blipFill>
        <p:spPr>
          <a:xfrm>
            <a:off x="7009119" y="2030507"/>
            <a:ext cx="3566627" cy="4709507"/>
          </a:xfrm>
          <a:prstGeom prst="rect">
            <a:avLst/>
          </a:prstGeom>
          <a:ln>
            <a:noFill/>
          </a:ln>
          <a:effectLst>
            <a:outerShdw blurRad="190500" algn="tl" rotWithShape="0">
              <a:srgbClr val="000000">
                <a:alpha val="70000"/>
              </a:srgbClr>
            </a:outerShdw>
          </a:effectLst>
        </p:spPr>
      </p:pic>
      <p:pic>
        <p:nvPicPr>
          <p:cNvPr id="5" name="Picture 2" descr="Image result for mn hsem region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28826" y="3913094"/>
            <a:ext cx="2283837" cy="28352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srcRect r="2665" b="15429"/>
          <a:stretch/>
        </p:blipFill>
        <p:spPr>
          <a:xfrm>
            <a:off x="1697139" y="134471"/>
            <a:ext cx="4210602" cy="2125954"/>
          </a:xfrm>
          <a:prstGeom prst="rect">
            <a:avLst/>
          </a:prstGeom>
        </p:spPr>
      </p:pic>
      <p:sp>
        <p:nvSpPr>
          <p:cNvPr id="11" name="TextBox 10"/>
          <p:cNvSpPr txBox="1"/>
          <p:nvPr/>
        </p:nvSpPr>
        <p:spPr>
          <a:xfrm>
            <a:off x="5746754" y="235607"/>
            <a:ext cx="4921246" cy="1200329"/>
          </a:xfrm>
          <a:prstGeom prst="rect">
            <a:avLst/>
          </a:prstGeom>
          <a:noFill/>
        </p:spPr>
        <p:txBody>
          <a:bodyPr wrap="square" rtlCol="0">
            <a:spAutoFit/>
          </a:bodyPr>
          <a:lstStyle/>
          <a:p>
            <a:pPr algn="ctr">
              <a:defRPr/>
            </a:pPr>
            <a:r>
              <a:rPr lang="en-US" sz="2400" dirty="0">
                <a:solidFill>
                  <a:srgbClr val="FFFFFF"/>
                </a:solidFill>
              </a:rPr>
              <a:t>Climate projection data to assess future disease burden to MN from ambient temperatures</a:t>
            </a:r>
          </a:p>
        </p:txBody>
      </p:sp>
      <p:sp>
        <p:nvSpPr>
          <p:cNvPr id="12" name="TextBox 11"/>
          <p:cNvSpPr txBox="1"/>
          <p:nvPr/>
        </p:nvSpPr>
        <p:spPr>
          <a:xfrm>
            <a:off x="1562670" y="2975972"/>
            <a:ext cx="5446449" cy="830997"/>
          </a:xfrm>
          <a:prstGeom prst="rect">
            <a:avLst/>
          </a:prstGeom>
          <a:noFill/>
        </p:spPr>
        <p:txBody>
          <a:bodyPr wrap="square" rtlCol="0">
            <a:spAutoFit/>
          </a:bodyPr>
          <a:lstStyle/>
          <a:p>
            <a:pPr algn="ctr">
              <a:defRPr/>
            </a:pPr>
            <a:r>
              <a:rPr lang="en-US" sz="2400" dirty="0">
                <a:solidFill>
                  <a:srgbClr val="FFFFFF"/>
                </a:solidFill>
              </a:rPr>
              <a:t>Climate projection data for emergency management and preparedness planning</a:t>
            </a:r>
          </a:p>
        </p:txBody>
      </p:sp>
    </p:spTree>
    <p:extLst>
      <p:ext uri="{BB962C8B-B14F-4D97-AF65-F5344CB8AC3E}">
        <p14:creationId xmlns:p14="http://schemas.microsoft.com/office/powerpoint/2010/main" val="4141581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Past No Longer Predicts the Future</a:t>
            </a:r>
          </a:p>
        </p:txBody>
      </p:sp>
      <p:sp>
        <p:nvSpPr>
          <p:cNvPr id="4" name="Date Placeholder 3"/>
          <p:cNvSpPr>
            <a:spLocks noGrp="1"/>
          </p:cNvSpPr>
          <p:nvPr>
            <p:ph type="dt" sz="half" idx="10"/>
          </p:nvPr>
        </p:nvSpPr>
        <p:spPr/>
        <p:txBody>
          <a:bodyPr/>
          <a:lstStyle/>
          <a:p>
            <a:pPr>
              <a:defRPr/>
            </a:pPr>
            <a:fld id="{824D5D47-1752-4D84-8BFB-C2F71A34C932}" type="datetime1">
              <a:rPr lang="en-US" smtClean="0">
                <a:solidFill>
                  <a:srgbClr val="000000"/>
                </a:solidFill>
              </a:rPr>
              <a:pPr>
                <a:defRPr/>
              </a:pPr>
              <a:t>3/6/2019</a:t>
            </a:fld>
            <a:endParaRPr lang="en-US" dirty="0">
              <a:solidFill>
                <a:srgbClr val="000000"/>
              </a:solidFill>
            </a:endParaRPr>
          </a:p>
        </p:txBody>
      </p:sp>
      <p:sp>
        <p:nvSpPr>
          <p:cNvPr id="5" name="Footer Placeholder 4"/>
          <p:cNvSpPr>
            <a:spLocks noGrp="1"/>
          </p:cNvSpPr>
          <p:nvPr>
            <p:ph type="ftr" sz="quarter" idx="3"/>
          </p:nvPr>
        </p:nvSpPr>
        <p:spPr/>
        <p:txBody>
          <a:bodyPr/>
          <a:lstStyle/>
          <a:p>
            <a:pPr>
              <a:defRPr/>
            </a:pPr>
            <a:r>
              <a:rPr lang="en-US" dirty="0" smtClean="0">
                <a:solidFill>
                  <a:srgbClr val="000000"/>
                </a:solidFill>
              </a:rPr>
              <a:t>Optional Tagline Goes Here </a:t>
            </a:r>
            <a:r>
              <a:rPr lang="en-US" dirty="0" smtClean="0">
                <a:solidFill>
                  <a:srgbClr val="003865"/>
                </a:solidFill>
              </a:rPr>
              <a:t>|</a:t>
            </a:r>
            <a:r>
              <a:rPr lang="en-US" dirty="0" smtClean="0">
                <a:solidFill>
                  <a:srgbClr val="000000"/>
                </a:solidFill>
              </a:rPr>
              <a:t> mn.gov/</a:t>
            </a:r>
            <a:r>
              <a:rPr lang="en-US" dirty="0" err="1" smtClean="0">
                <a:solidFill>
                  <a:srgbClr val="000000"/>
                </a:solidFill>
              </a:rPr>
              <a:t>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53</a:t>
            </a:fld>
            <a:endParaRPr lang="en-US" dirty="0">
              <a:solidFill>
                <a:srgbClr val="000000"/>
              </a:solidFill>
            </a:endParaRPr>
          </a:p>
        </p:txBody>
      </p:sp>
      <p:pic>
        <p:nvPicPr>
          <p:cNvPr id="7" name="Picture 2" descr="Image result for data crystal b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1636" y="1309260"/>
            <a:ext cx="7837714" cy="554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4761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52400"/>
            <a:ext cx="8112227" cy="914400"/>
          </a:xfrm>
        </p:spPr>
        <p:txBody>
          <a:bodyPr>
            <a:normAutofit/>
          </a:bodyPr>
          <a:lstStyle/>
          <a:p>
            <a:r>
              <a:rPr lang="en-US" sz="3200" dirty="0"/>
              <a:t>What’s the Big Deal with Climate Data?</a:t>
            </a:r>
          </a:p>
        </p:txBody>
      </p:sp>
      <p:pic>
        <p:nvPicPr>
          <p:cNvPr id="10" name="Picture 2" descr="https://www.sciencelearn.org.nz/system/images/images/000/002/825/full/SLH-THI_ART_09_Climate_model_GridCellsInCM_copy.jpg?15223113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532" y="1359171"/>
            <a:ext cx="7311046" cy="5104792"/>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2019348" y="6494724"/>
            <a:ext cx="8245528" cy="261610"/>
          </a:xfrm>
          <a:prstGeom prst="rect">
            <a:avLst/>
          </a:prstGeom>
        </p:spPr>
        <p:txBody>
          <a:bodyPr wrap="square">
            <a:spAutoFit/>
          </a:bodyPr>
          <a:lstStyle/>
          <a:p>
            <a:pPr>
              <a:defRPr/>
            </a:pPr>
            <a:r>
              <a:rPr lang="en-US" sz="1100" dirty="0">
                <a:solidFill>
                  <a:srgbClr val="4C4C4C"/>
                </a:solidFill>
                <a:latin typeface="Campton-Bold"/>
              </a:rPr>
              <a:t>Image courtesy of Geophysical Fluid Dynamics Laboratory, National Oceanic and Atmospheric Administration, USA</a:t>
            </a:r>
            <a:endParaRPr lang="en-US" sz="1100" dirty="0">
              <a:solidFill>
                <a:srgbClr val="003865"/>
              </a:solidFill>
            </a:endParaRPr>
          </a:p>
        </p:txBody>
      </p:sp>
    </p:spTree>
    <p:extLst>
      <p:ext uri="{BB962C8B-B14F-4D97-AF65-F5344CB8AC3E}">
        <p14:creationId xmlns:p14="http://schemas.microsoft.com/office/powerpoint/2010/main" val="8340031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3640" y="4072732"/>
            <a:ext cx="4100293" cy="27629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t="4817" b="24675"/>
          <a:stretch/>
        </p:blipFill>
        <p:spPr>
          <a:xfrm>
            <a:off x="2152649" y="1345407"/>
            <a:ext cx="7886701" cy="2688583"/>
          </a:xfrm>
          <a:prstGeom prst="rect">
            <a:avLst/>
          </a:prstGeom>
        </p:spPr>
      </p:pic>
      <p:sp>
        <p:nvSpPr>
          <p:cNvPr id="10" name="Rectangle 9"/>
          <p:cNvSpPr/>
          <p:nvPr/>
        </p:nvSpPr>
        <p:spPr>
          <a:xfrm>
            <a:off x="2536851" y="3788313"/>
            <a:ext cx="6715887" cy="215444"/>
          </a:xfrm>
          <a:prstGeom prst="rect">
            <a:avLst/>
          </a:prstGeom>
        </p:spPr>
        <p:txBody>
          <a:bodyPr wrap="square">
            <a:spAutoFit/>
          </a:bodyPr>
          <a:lstStyle/>
          <a:p>
            <a:pPr algn="r">
              <a:defRPr/>
            </a:pPr>
            <a:r>
              <a:rPr lang="en-US" sz="800" dirty="0">
                <a:solidFill>
                  <a:srgbClr val="4C4C4C"/>
                </a:solidFill>
                <a:latin typeface="Campton-Bold"/>
              </a:rPr>
              <a:t>Image from Fourth NCA, Vol 1.</a:t>
            </a:r>
            <a:endParaRPr lang="en-US" sz="800" dirty="0">
              <a:solidFill>
                <a:srgbClr val="003865"/>
              </a:solidFill>
            </a:endParaRPr>
          </a:p>
        </p:txBody>
      </p:sp>
      <p:sp>
        <p:nvSpPr>
          <p:cNvPr id="11" name="Title 1"/>
          <p:cNvSpPr>
            <a:spLocks noGrp="1"/>
          </p:cNvSpPr>
          <p:nvPr>
            <p:ph type="title"/>
          </p:nvPr>
        </p:nvSpPr>
        <p:spPr>
          <a:xfrm>
            <a:off x="2152650" y="152400"/>
            <a:ext cx="8112227" cy="914400"/>
          </a:xfrm>
        </p:spPr>
        <p:txBody>
          <a:bodyPr>
            <a:normAutofit/>
          </a:bodyPr>
          <a:lstStyle/>
          <a:p>
            <a:r>
              <a:rPr lang="en-US" sz="3200" dirty="0"/>
              <a:t>What’s the Big Deal with Climate Data?</a:t>
            </a:r>
          </a:p>
        </p:txBody>
      </p:sp>
    </p:spTree>
    <p:extLst>
      <p:ext uri="{BB962C8B-B14F-4D97-AF65-F5344CB8AC3E}">
        <p14:creationId xmlns:p14="http://schemas.microsoft.com/office/powerpoint/2010/main" val="34776836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38401" y="1652809"/>
            <a:ext cx="7311965" cy="1664320"/>
          </a:xfrm>
        </p:spPr>
        <p:txBody>
          <a:bodyPr/>
          <a:lstStyle/>
          <a:p>
            <a:r>
              <a:rPr lang="en-US" dirty="0" smtClean="0"/>
              <a:t>“What gets measured gets managed.”</a:t>
            </a:r>
            <a:endParaRPr lang="en-US" dirty="0"/>
          </a:p>
        </p:txBody>
      </p:sp>
      <p:sp>
        <p:nvSpPr>
          <p:cNvPr id="8" name="Text Placeholder 7"/>
          <p:cNvSpPr>
            <a:spLocks noGrp="1"/>
          </p:cNvSpPr>
          <p:nvPr>
            <p:ph type="body" sz="quarter" idx="13"/>
          </p:nvPr>
        </p:nvSpPr>
        <p:spPr>
          <a:xfrm>
            <a:off x="2634183" y="2926770"/>
            <a:ext cx="6985603" cy="761804"/>
          </a:xfrm>
        </p:spPr>
        <p:txBody>
          <a:bodyPr/>
          <a:lstStyle/>
          <a:p>
            <a:pPr lvl="0"/>
            <a:r>
              <a:rPr lang="en-US" dirty="0"/>
              <a:t>- </a:t>
            </a:r>
            <a:r>
              <a:rPr lang="en-US" dirty="0" smtClean="0"/>
              <a:t>Peter Drucker, management guru</a:t>
            </a:r>
            <a:endParaRPr lang="en-US" dirty="0"/>
          </a:p>
        </p:txBody>
      </p:sp>
      <p:pic>
        <p:nvPicPr>
          <p:cNvPr id="10" name="Picture 2" descr="Image result for data crystal b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4693" y="3799461"/>
            <a:ext cx="1996069" cy="1413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3589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9531" t="12802" r="34426"/>
          <a:stretch/>
        </p:blipFill>
        <p:spPr>
          <a:xfrm>
            <a:off x="2973656" y="798061"/>
            <a:ext cx="5688564" cy="6059939"/>
          </a:xfrm>
          <a:prstGeom prst="rect">
            <a:avLst/>
          </a:prstGeom>
        </p:spPr>
      </p:pic>
      <p:pic>
        <p:nvPicPr>
          <p:cNvPr id="8" name="Picture 7"/>
          <p:cNvPicPr>
            <a:picLocks noChangeAspect="1"/>
          </p:cNvPicPr>
          <p:nvPr/>
        </p:nvPicPr>
        <p:blipFill rotWithShape="1">
          <a:blip r:embed="rId3"/>
          <a:srcRect r="52874" b="88221"/>
          <a:stretch/>
        </p:blipFill>
        <p:spPr>
          <a:xfrm>
            <a:off x="2973655" y="1"/>
            <a:ext cx="5687568" cy="799691"/>
          </a:xfrm>
          <a:prstGeom prst="rect">
            <a:avLst/>
          </a:prstGeom>
        </p:spPr>
      </p:pic>
    </p:spTree>
    <p:extLst>
      <p:ext uri="{BB962C8B-B14F-4D97-AF65-F5344CB8AC3E}">
        <p14:creationId xmlns:p14="http://schemas.microsoft.com/office/powerpoint/2010/main" val="16767967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52874" b="88221"/>
          <a:stretch/>
        </p:blipFill>
        <p:spPr>
          <a:xfrm>
            <a:off x="2973655" y="1"/>
            <a:ext cx="5687568" cy="799691"/>
          </a:xfrm>
          <a:prstGeom prst="rect">
            <a:avLst/>
          </a:prstGeom>
        </p:spPr>
      </p:pic>
      <p:pic>
        <p:nvPicPr>
          <p:cNvPr id="5" name="Picture 4"/>
          <p:cNvPicPr>
            <a:picLocks noChangeAspect="1"/>
          </p:cNvPicPr>
          <p:nvPr/>
        </p:nvPicPr>
        <p:blipFill rotWithShape="1">
          <a:blip r:embed="rId3"/>
          <a:srcRect l="19531" t="12802" r="34426"/>
          <a:stretch/>
        </p:blipFill>
        <p:spPr>
          <a:xfrm>
            <a:off x="2973656" y="798061"/>
            <a:ext cx="5688564" cy="6059939"/>
          </a:xfrm>
          <a:prstGeom prst="rect">
            <a:avLst/>
          </a:prstGeom>
        </p:spPr>
      </p:pic>
      <p:sp>
        <p:nvSpPr>
          <p:cNvPr id="6" name="Rectangle 5"/>
          <p:cNvSpPr/>
          <p:nvPr/>
        </p:nvSpPr>
        <p:spPr>
          <a:xfrm>
            <a:off x="2973655" y="1"/>
            <a:ext cx="5687568" cy="6857999"/>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pic>
        <p:nvPicPr>
          <p:cNvPr id="9"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255" y="2334021"/>
            <a:ext cx="3922368" cy="24514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5848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650" r="2223"/>
          <a:stretch/>
        </p:blipFill>
        <p:spPr>
          <a:xfrm>
            <a:off x="1522460" y="258575"/>
            <a:ext cx="9145540" cy="6545772"/>
          </a:xfrm>
          <a:prstGeom prst="rect">
            <a:avLst/>
          </a:prstGeom>
        </p:spPr>
      </p:pic>
    </p:spTree>
    <p:extLst>
      <p:ext uri="{BB962C8B-B14F-4D97-AF65-F5344CB8AC3E}">
        <p14:creationId xmlns:p14="http://schemas.microsoft.com/office/powerpoint/2010/main" val="10821735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4</a:t>
            </a:r>
            <a:endParaRPr lang="en-US" dirty="0"/>
          </a:p>
        </p:txBody>
      </p:sp>
      <p:sp>
        <p:nvSpPr>
          <p:cNvPr id="2" name="Text Placeholder 1"/>
          <p:cNvSpPr>
            <a:spLocks noGrp="1"/>
          </p:cNvSpPr>
          <p:nvPr>
            <p:ph idx="1"/>
          </p:nvPr>
        </p:nvSpPr>
        <p:spPr>
          <a:xfrm>
            <a:off x="838200" y="1825625"/>
            <a:ext cx="7622406" cy="4351338"/>
          </a:xfrm>
        </p:spPr>
        <p:txBody>
          <a:bodyPr>
            <a:normAutofit/>
          </a:bodyPr>
          <a:lstStyle/>
          <a:p>
            <a:pPr marL="0" indent="0">
              <a:buNone/>
            </a:pPr>
            <a:r>
              <a:rPr lang="en-US" b="1" dirty="0" smtClean="0"/>
              <a:t>Image </a:t>
            </a:r>
            <a:r>
              <a:rPr lang="en-US" b="1" dirty="0"/>
              <a:t>Service Sustainability </a:t>
            </a:r>
            <a:r>
              <a:rPr lang="en-US" b="1" dirty="0" smtClean="0"/>
              <a:t>Committee - Approve</a:t>
            </a:r>
            <a:endParaRPr lang="en-US" b="1" dirty="0"/>
          </a:p>
          <a:p>
            <a:pPr marL="0" indent="0">
              <a:buNone/>
            </a:pPr>
            <a:r>
              <a:rPr lang="en-US" dirty="0" smtClean="0"/>
              <a:t>Mike Dolbow, proposed committee vice-chair</a:t>
            </a:r>
          </a:p>
          <a:p>
            <a:pPr marL="0" indent="0">
              <a:buNone/>
            </a:pPr>
            <a:r>
              <a:rPr lang="en-US" dirty="0" smtClean="0"/>
              <a:t>(Matt McGuire will be committee chair)</a:t>
            </a:r>
            <a:endParaRPr lang="en-US" dirty="0"/>
          </a:p>
          <a:p>
            <a:pPr marL="0" indent="0">
              <a:buNone/>
            </a:pPr>
            <a:endParaRPr lang="en-US" b="1" dirty="0"/>
          </a:p>
        </p:txBody>
      </p:sp>
    </p:spTree>
    <p:extLst>
      <p:ext uri="{BB962C8B-B14F-4D97-AF65-F5344CB8AC3E}">
        <p14:creationId xmlns:p14="http://schemas.microsoft.com/office/powerpoint/2010/main" val="4418753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80" r="2054"/>
          <a:stretch/>
        </p:blipFill>
        <p:spPr>
          <a:xfrm>
            <a:off x="1524000" y="1640945"/>
            <a:ext cx="9144000" cy="4392588"/>
          </a:xfrm>
          <a:prstGeom prst="rect">
            <a:avLst/>
          </a:prstGeom>
        </p:spPr>
      </p:pic>
      <p:sp>
        <p:nvSpPr>
          <p:cNvPr id="5" name="TextBox 4"/>
          <p:cNvSpPr txBox="1"/>
          <p:nvPr/>
        </p:nvSpPr>
        <p:spPr>
          <a:xfrm>
            <a:off x="2786743" y="326572"/>
            <a:ext cx="5921828" cy="769441"/>
          </a:xfrm>
          <a:prstGeom prst="rect">
            <a:avLst/>
          </a:prstGeom>
          <a:noFill/>
        </p:spPr>
        <p:txBody>
          <a:bodyPr wrap="square" rtlCol="0">
            <a:spAutoFit/>
          </a:bodyPr>
          <a:lstStyle/>
          <a:p>
            <a:pPr>
              <a:defRPr/>
            </a:pPr>
            <a:r>
              <a:rPr lang="en-US" sz="4400" dirty="0">
                <a:solidFill>
                  <a:srgbClr val="FFFFFF"/>
                </a:solidFill>
              </a:rPr>
              <a:t>CAL-ADAPT</a:t>
            </a:r>
          </a:p>
        </p:txBody>
      </p:sp>
    </p:spTree>
    <p:extLst>
      <p:ext uri="{BB962C8B-B14F-4D97-AF65-F5344CB8AC3E}">
        <p14:creationId xmlns:p14="http://schemas.microsoft.com/office/powerpoint/2010/main" val="12602095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86743" y="317047"/>
            <a:ext cx="5921828" cy="769441"/>
          </a:xfrm>
          <a:prstGeom prst="rect">
            <a:avLst/>
          </a:prstGeom>
          <a:noFill/>
        </p:spPr>
        <p:txBody>
          <a:bodyPr wrap="square" rtlCol="0">
            <a:spAutoFit/>
          </a:bodyPr>
          <a:lstStyle/>
          <a:p>
            <a:pPr>
              <a:defRPr/>
            </a:pPr>
            <a:r>
              <a:rPr lang="en-US" sz="4400">
                <a:solidFill>
                  <a:srgbClr val="FFFFFF"/>
                </a:solidFill>
              </a:rPr>
              <a:t>resilient MA</a:t>
            </a:r>
            <a:endParaRPr lang="en-US" sz="4400" dirty="0">
              <a:solidFill>
                <a:srgbClr val="FFFFFF"/>
              </a:solidFill>
            </a:endParaRPr>
          </a:p>
        </p:txBody>
      </p:sp>
      <p:pic>
        <p:nvPicPr>
          <p:cNvPr id="3" name="Picture 2"/>
          <p:cNvPicPr>
            <a:picLocks noChangeAspect="1"/>
          </p:cNvPicPr>
          <p:nvPr/>
        </p:nvPicPr>
        <p:blipFill rotWithShape="1">
          <a:blip r:embed="rId3"/>
          <a:srcRect l="4539" r="4205" b="3088"/>
          <a:stretch/>
        </p:blipFill>
        <p:spPr>
          <a:xfrm>
            <a:off x="1524000" y="1784519"/>
            <a:ext cx="9144000" cy="4568656"/>
          </a:xfrm>
          <a:prstGeom prst="rect">
            <a:avLst/>
          </a:prstGeom>
        </p:spPr>
      </p:pic>
    </p:spTree>
    <p:extLst>
      <p:ext uri="{BB962C8B-B14F-4D97-AF65-F5344CB8AC3E}">
        <p14:creationId xmlns:p14="http://schemas.microsoft.com/office/powerpoint/2010/main" val="12197922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3009" b="93655"/>
          <a:stretch/>
        </p:blipFill>
        <p:spPr>
          <a:xfrm>
            <a:off x="1949092" y="478972"/>
            <a:ext cx="8463094" cy="740229"/>
          </a:xfrm>
          <a:prstGeom prst="rect">
            <a:avLst/>
          </a:prstGeom>
        </p:spPr>
      </p:pic>
      <p:pic>
        <p:nvPicPr>
          <p:cNvPr id="4" name="Picture 3"/>
          <p:cNvPicPr>
            <a:picLocks noChangeAspect="1"/>
          </p:cNvPicPr>
          <p:nvPr/>
        </p:nvPicPr>
        <p:blipFill rotWithShape="1">
          <a:blip r:embed="rId3"/>
          <a:srcRect t="23274" b="1819"/>
          <a:stretch/>
        </p:blipFill>
        <p:spPr>
          <a:xfrm>
            <a:off x="2997831" y="1349830"/>
            <a:ext cx="6131962" cy="5508170"/>
          </a:xfrm>
          <a:prstGeom prst="rect">
            <a:avLst/>
          </a:prstGeom>
        </p:spPr>
      </p:pic>
    </p:spTree>
    <p:extLst>
      <p:ext uri="{BB962C8B-B14F-4D97-AF65-F5344CB8AC3E}">
        <p14:creationId xmlns:p14="http://schemas.microsoft.com/office/powerpoint/2010/main" val="9162948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90EFA8C-F236-47F7-BD3E-5C7111FBA87F}"/>
              </a:ext>
            </a:extLst>
          </p:cNvPr>
          <p:cNvSpPr>
            <a:spLocks noGrp="1"/>
          </p:cNvSpPr>
          <p:nvPr>
            <p:ph idx="1"/>
          </p:nvPr>
        </p:nvSpPr>
        <p:spPr>
          <a:xfrm>
            <a:off x="2865176" y="1853447"/>
            <a:ext cx="5307617" cy="2092881"/>
          </a:xfrm>
        </p:spPr>
        <p:txBody>
          <a:bodyPr wrap="square">
            <a:spAutoFit/>
          </a:bodyPr>
          <a:lstStyle/>
          <a:p>
            <a:pPr marL="0" indent="0" defTabSz="457200">
              <a:spcBef>
                <a:spcPts val="0"/>
              </a:spcBef>
              <a:buNone/>
            </a:pPr>
            <a:r>
              <a:rPr lang="en-US" sz="2600" dirty="0">
                <a:latin typeface="+mn-lt"/>
                <a:ea typeface="+mn-ea"/>
                <a:cs typeface="+mn-cs"/>
              </a:rPr>
              <a:t>Stacey Stark, Director </a:t>
            </a:r>
          </a:p>
          <a:p>
            <a:pPr marL="0" indent="0" defTabSz="457200">
              <a:spcBef>
                <a:spcPts val="0"/>
              </a:spcBef>
              <a:buNone/>
            </a:pPr>
            <a:r>
              <a:rPr lang="en-US" sz="2600" dirty="0">
                <a:latin typeface="+mn-lt"/>
                <a:ea typeface="+mn-ea"/>
                <a:cs typeface="+mn-cs"/>
              </a:rPr>
              <a:t>Geospatial Analysis Center</a:t>
            </a:r>
          </a:p>
          <a:p>
            <a:pPr marL="0" indent="0" defTabSz="457200">
              <a:spcBef>
                <a:spcPts val="0"/>
              </a:spcBef>
              <a:buNone/>
            </a:pPr>
            <a:r>
              <a:rPr lang="en-US" sz="2600" dirty="0">
                <a:latin typeface="+mn-lt"/>
                <a:ea typeface="+mn-ea"/>
                <a:cs typeface="+mn-cs"/>
              </a:rPr>
              <a:t>University of Minnesota Duluth</a:t>
            </a:r>
          </a:p>
          <a:p>
            <a:pPr marL="0" indent="0" defTabSz="457200">
              <a:spcBef>
                <a:spcPts val="0"/>
              </a:spcBef>
              <a:buNone/>
            </a:pPr>
            <a:r>
              <a:rPr lang="en-US" sz="2600" dirty="0">
                <a:latin typeface="+mn-lt"/>
                <a:ea typeface="+mn-ea"/>
                <a:cs typeface="+mn-cs"/>
                <a:hlinkClick r:id="rId3"/>
              </a:rPr>
              <a:t>slstark@d.umn.edu</a:t>
            </a:r>
            <a:endParaRPr lang="en-US" sz="2600" dirty="0">
              <a:latin typeface="+mn-lt"/>
              <a:ea typeface="+mn-ea"/>
              <a:cs typeface="+mn-cs"/>
            </a:endParaRPr>
          </a:p>
          <a:p>
            <a:pPr marL="0" indent="0" defTabSz="457200">
              <a:spcBef>
                <a:spcPts val="0"/>
              </a:spcBef>
              <a:buNone/>
            </a:pPr>
            <a:endParaRPr lang="en-US" sz="2600" dirty="0">
              <a:latin typeface="+mn-lt"/>
              <a:ea typeface="+mn-ea"/>
              <a:cs typeface="+mn-cs"/>
            </a:endParaRPr>
          </a:p>
        </p:txBody>
      </p:sp>
      <p:sp>
        <p:nvSpPr>
          <p:cNvPr id="5" name="Rectangle 4"/>
          <p:cNvSpPr/>
          <p:nvPr/>
        </p:nvSpPr>
        <p:spPr>
          <a:xfrm>
            <a:off x="2865175" y="4107891"/>
            <a:ext cx="5601752" cy="1661993"/>
          </a:xfrm>
          <a:prstGeom prst="rect">
            <a:avLst/>
          </a:prstGeom>
        </p:spPr>
        <p:txBody>
          <a:bodyPr wrap="square">
            <a:spAutoFit/>
          </a:bodyPr>
          <a:lstStyle/>
          <a:p>
            <a:pPr defTabSz="457200"/>
            <a:r>
              <a:rPr lang="en-US" sz="2600" dirty="0">
                <a:solidFill>
                  <a:prstClr val="white"/>
                </a:solidFill>
              </a:rPr>
              <a:t>Dr. Brenda Hoppe, </a:t>
            </a:r>
          </a:p>
          <a:p>
            <a:pPr defTabSz="457200"/>
            <a:r>
              <a:rPr lang="en-US" sz="2600" dirty="0">
                <a:solidFill>
                  <a:prstClr val="white"/>
                </a:solidFill>
              </a:rPr>
              <a:t>Senior Research Scientist, MDH </a:t>
            </a:r>
          </a:p>
          <a:p>
            <a:pPr defTabSz="457200"/>
            <a:r>
              <a:rPr lang="en-US" sz="2600" dirty="0">
                <a:solidFill>
                  <a:prstClr val="white"/>
                </a:solidFill>
              </a:rPr>
              <a:t>MN Climate and Health Program</a:t>
            </a:r>
          </a:p>
          <a:p>
            <a:pPr defTabSz="457200"/>
            <a:r>
              <a:rPr lang="en-US" sz="2400" dirty="0">
                <a:solidFill>
                  <a:prstClr val="white"/>
                </a:solidFill>
                <a:hlinkClick r:id="rId4"/>
              </a:rPr>
              <a:t>brenda.hoppe@state.mn.us</a:t>
            </a:r>
            <a:r>
              <a:rPr lang="en-US" sz="2400" dirty="0">
                <a:solidFill>
                  <a:prstClr val="white"/>
                </a:solidFill>
              </a:rPr>
              <a:t> </a:t>
            </a:r>
          </a:p>
        </p:txBody>
      </p:sp>
    </p:spTree>
    <p:extLst>
      <p:ext uri="{BB962C8B-B14F-4D97-AF65-F5344CB8AC3E}">
        <p14:creationId xmlns:p14="http://schemas.microsoft.com/office/powerpoint/2010/main" val="13736111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11</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3D Geomatics workgroup chairs updates</a:t>
            </a:r>
            <a:endParaRPr lang="en-US" b="1" dirty="0"/>
          </a:p>
          <a:p>
            <a:pPr marL="0" indent="0">
              <a:buNone/>
            </a:pPr>
            <a:r>
              <a:rPr lang="en-US" dirty="0" smtClean="0"/>
              <a:t>Andrea Bergman, Rick Moore, Jamie Schulz</a:t>
            </a:r>
          </a:p>
        </p:txBody>
      </p:sp>
    </p:spTree>
    <p:extLst>
      <p:ext uri="{BB962C8B-B14F-4D97-AF65-F5344CB8AC3E}">
        <p14:creationId xmlns:p14="http://schemas.microsoft.com/office/powerpoint/2010/main" val="26482029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77837"/>
            <a:ext cx="12192000" cy="1567254"/>
          </a:xfrm>
        </p:spPr>
        <p:txBody>
          <a:bodyPr>
            <a:normAutofit/>
          </a:bodyPr>
          <a:lstStyle/>
          <a:p>
            <a:r>
              <a:rPr lang="en-US" dirty="0">
                <a:solidFill>
                  <a:schemeClr val="bg1">
                    <a:lumMod val="95000"/>
                  </a:schemeClr>
                </a:solidFill>
              </a:rPr>
              <a:t>MN Geospatial Advisory </a:t>
            </a:r>
            <a:r>
              <a:rPr lang="en-US" dirty="0" smtClean="0">
                <a:solidFill>
                  <a:schemeClr val="bg1">
                    <a:lumMod val="95000"/>
                  </a:schemeClr>
                </a:solidFill>
              </a:rPr>
              <a:t>Council</a:t>
            </a:r>
            <a:br>
              <a:rPr lang="en-US" dirty="0" smtClean="0">
                <a:solidFill>
                  <a:schemeClr val="bg1">
                    <a:lumMod val="95000"/>
                  </a:schemeClr>
                </a:solidFill>
              </a:rPr>
            </a:br>
            <a:r>
              <a:rPr lang="en-US" dirty="0" smtClean="0">
                <a:solidFill>
                  <a:schemeClr val="bg1">
                    <a:lumMod val="95000"/>
                  </a:schemeClr>
                </a:solidFill>
              </a:rPr>
              <a:t>3D </a:t>
            </a:r>
            <a:r>
              <a:rPr lang="en-US" dirty="0">
                <a:solidFill>
                  <a:schemeClr val="bg1">
                    <a:lumMod val="95000"/>
                  </a:schemeClr>
                </a:solidFill>
              </a:rPr>
              <a:t>Geomatics Committee </a:t>
            </a:r>
            <a:r>
              <a:rPr lang="en-US" dirty="0" smtClean="0">
                <a:solidFill>
                  <a:schemeClr val="bg1">
                    <a:lumMod val="95000"/>
                  </a:schemeClr>
                </a:solidFill>
              </a:rPr>
              <a:t>Update</a:t>
            </a:r>
            <a:endParaRPr lang="en-US" dirty="0">
              <a:solidFill>
                <a:schemeClr val="bg1">
                  <a:lumMod val="95000"/>
                </a:schemeClr>
              </a:solidFill>
            </a:endParaRPr>
          </a:p>
        </p:txBody>
      </p:sp>
      <p:pic>
        <p:nvPicPr>
          <p:cNvPr id="6" name="Picture Placeholder 5"/>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a:stretch/>
        </p:blipFill>
        <p:spPr>
          <a:xfrm>
            <a:off x="7831508" y="6855"/>
            <a:ext cx="4360491" cy="3477837"/>
          </a:xfrm>
          <a:ln w="15875">
            <a:solidFill>
              <a:srgbClr val="78BE21"/>
            </a:solidFill>
          </a:ln>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l="3232" t="23740" r="10129" b="15507"/>
          <a:stretch/>
        </p:blipFill>
        <p:spPr>
          <a:xfrm>
            <a:off x="0" y="1585300"/>
            <a:ext cx="4566082" cy="1892536"/>
          </a:xfrm>
          <a:prstGeom prst="rect">
            <a:avLst/>
          </a:prstGeom>
          <a:ln w="15875">
            <a:solidFill>
              <a:srgbClr val="78BE21"/>
            </a:solidFill>
          </a:ln>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l="282" t="10465" r="-282" b="44353"/>
          <a:stretch/>
        </p:blipFill>
        <p:spPr>
          <a:xfrm>
            <a:off x="0" y="13713"/>
            <a:ext cx="4566082" cy="1571348"/>
          </a:xfrm>
          <a:prstGeom prst="rect">
            <a:avLst/>
          </a:prstGeom>
          <a:ln w="15875">
            <a:solidFill>
              <a:srgbClr val="78BE21"/>
            </a:solidFill>
          </a:ln>
        </p:spPr>
      </p:pic>
      <p:sp>
        <p:nvSpPr>
          <p:cNvPr id="8" name="Rectangle 7"/>
          <p:cNvSpPr/>
          <p:nvPr/>
        </p:nvSpPr>
        <p:spPr>
          <a:xfrm>
            <a:off x="393639" y="5045091"/>
            <a:ext cx="6951997" cy="1080296"/>
          </a:xfrm>
          <a:prstGeom prst="rect">
            <a:avLst/>
          </a:prstGeom>
        </p:spPr>
        <p:txBody>
          <a:bodyPr wrap="square">
            <a:spAutoFit/>
          </a:bodyPr>
          <a:lstStyle/>
          <a:p>
            <a:pPr algn="ctr">
              <a:lnSpc>
                <a:spcPct val="107000"/>
              </a:lnSpc>
            </a:pPr>
            <a:r>
              <a:rPr lang="en-US" sz="2000" b="1" i="1" dirty="0" smtClean="0">
                <a:solidFill>
                  <a:srgbClr val="003865"/>
                </a:solidFill>
                <a:ea typeface="Calibri" panose="020F0502020204030204" pitchFamily="34" charset="0"/>
                <a:cs typeface="Times New Roman" panose="02020603050405020304" pitchFamily="18" charset="0"/>
              </a:rPr>
              <a:t>3D </a:t>
            </a:r>
            <a:r>
              <a:rPr lang="en-US" sz="2000" b="1" i="1" dirty="0">
                <a:solidFill>
                  <a:srgbClr val="003865"/>
                </a:solidFill>
                <a:ea typeface="Calibri" panose="020F0502020204030204" pitchFamily="34" charset="0"/>
                <a:cs typeface="Times New Roman" panose="02020603050405020304" pitchFamily="18" charset="0"/>
              </a:rPr>
              <a:t>Geomatics Committee </a:t>
            </a:r>
            <a:r>
              <a:rPr lang="en-US" sz="2000" b="1" i="1" dirty="0" smtClean="0">
                <a:solidFill>
                  <a:srgbClr val="003865"/>
                </a:solidFill>
                <a:ea typeface="Calibri" panose="020F0502020204030204" pitchFamily="34" charset="0"/>
                <a:cs typeface="Times New Roman" panose="02020603050405020304" pitchFamily="18" charset="0"/>
              </a:rPr>
              <a:t>Co-Chairs</a:t>
            </a:r>
          </a:p>
          <a:p>
            <a:pPr algn="ctr">
              <a:lnSpc>
                <a:spcPct val="107000"/>
              </a:lnSpc>
            </a:pPr>
            <a:r>
              <a:rPr lang="en-US" sz="2000" b="1" dirty="0">
                <a:solidFill>
                  <a:srgbClr val="69A71D"/>
                </a:solidFill>
                <a:ea typeface="Calibri" panose="020F0502020204030204" pitchFamily="34" charset="0"/>
                <a:cs typeface="Times New Roman" panose="02020603050405020304" pitchFamily="18" charset="0"/>
              </a:rPr>
              <a:t>Sean Vaughn</a:t>
            </a:r>
            <a:r>
              <a:rPr lang="en-US" sz="2000" dirty="0">
                <a:solidFill>
                  <a:srgbClr val="003865"/>
                </a:solidFill>
                <a:ea typeface="Calibri" panose="020F0502020204030204" pitchFamily="34" charset="0"/>
                <a:cs typeface="Times New Roman" panose="02020603050405020304" pitchFamily="18" charset="0"/>
              </a:rPr>
              <a:t>, MNIT@DNR  |   </a:t>
            </a:r>
            <a:r>
              <a:rPr lang="en-US" sz="2000" b="1" dirty="0">
                <a:solidFill>
                  <a:srgbClr val="69A71D"/>
                </a:solidFill>
                <a:ea typeface="Calibri" panose="020F0502020204030204" pitchFamily="34" charset="0"/>
                <a:cs typeface="Times New Roman" panose="02020603050405020304" pitchFamily="18" charset="0"/>
              </a:rPr>
              <a:t>Gerry Sjerven</a:t>
            </a:r>
            <a:r>
              <a:rPr lang="en-US" sz="2000" dirty="0">
                <a:solidFill>
                  <a:srgbClr val="003865"/>
                </a:solidFill>
                <a:ea typeface="Calibri" panose="020F0502020204030204" pitchFamily="34" charset="0"/>
                <a:cs typeface="Times New Roman" panose="02020603050405020304" pitchFamily="18" charset="0"/>
              </a:rPr>
              <a:t>, Minnesota Power </a:t>
            </a:r>
          </a:p>
          <a:p>
            <a:pPr algn="ctr">
              <a:lnSpc>
                <a:spcPct val="107000"/>
              </a:lnSpc>
            </a:pPr>
            <a:endParaRPr lang="en-US" sz="2000" b="1" i="1" dirty="0">
              <a:solidFill>
                <a:srgbClr val="003865"/>
              </a:solidFill>
              <a:ea typeface="Calibri" panose="020F0502020204030204" pitchFamily="34" charset="0"/>
              <a:cs typeface="Times New Roman" panose="02020603050405020304" pitchFamily="18" charset="0"/>
            </a:endParaRPr>
          </a:p>
        </p:txBody>
      </p:sp>
      <p:sp>
        <p:nvSpPr>
          <p:cNvPr id="11" name="Rectangle 10"/>
          <p:cNvSpPr/>
          <p:nvPr/>
        </p:nvSpPr>
        <p:spPr>
          <a:xfrm>
            <a:off x="9395059" y="5309138"/>
            <a:ext cx="2525230" cy="1077218"/>
          </a:xfrm>
          <a:prstGeom prst="rect">
            <a:avLst/>
          </a:prstGeom>
        </p:spPr>
        <p:txBody>
          <a:bodyPr wrap="square">
            <a:spAutoFit/>
          </a:bodyPr>
          <a:lstStyle/>
          <a:p>
            <a:pPr algn="r"/>
            <a:r>
              <a:rPr lang="en-US" sz="1600" dirty="0" smtClean="0">
                <a:solidFill>
                  <a:srgbClr val="003865"/>
                </a:solidFill>
                <a:ea typeface="Calibri" panose="020F0502020204030204" pitchFamily="34" charset="0"/>
                <a:cs typeface="Times New Roman" panose="02020603050405020304" pitchFamily="18" charset="0"/>
              </a:rPr>
              <a:t>Wednesday, March 6, 2019</a:t>
            </a:r>
            <a:r>
              <a:rPr lang="en-US" sz="1600" dirty="0">
                <a:solidFill>
                  <a:srgbClr val="003865"/>
                </a:solidFill>
                <a:ea typeface="Calibri" panose="020F0502020204030204" pitchFamily="34" charset="0"/>
                <a:cs typeface="Times New Roman" panose="02020603050405020304" pitchFamily="18" charset="0"/>
              </a:rPr>
              <a:t/>
            </a:r>
            <a:br>
              <a:rPr lang="en-US" sz="1600" dirty="0">
                <a:solidFill>
                  <a:srgbClr val="003865"/>
                </a:solidFill>
                <a:ea typeface="Calibri" panose="020F0502020204030204" pitchFamily="34" charset="0"/>
                <a:cs typeface="Times New Roman" panose="02020603050405020304" pitchFamily="18" charset="0"/>
              </a:rPr>
            </a:br>
            <a:r>
              <a:rPr lang="en-US" sz="1600" dirty="0" smtClean="0">
                <a:solidFill>
                  <a:srgbClr val="003865"/>
                </a:solidFill>
                <a:ea typeface="Calibri" panose="020F0502020204030204" pitchFamily="34" charset="0"/>
                <a:cs typeface="Times New Roman" panose="02020603050405020304" pitchFamily="18" charset="0"/>
              </a:rPr>
              <a:t>11:00 PM </a:t>
            </a:r>
            <a:endParaRPr lang="en-US" sz="1600" dirty="0">
              <a:solidFill>
                <a:srgbClr val="003865"/>
              </a:solidFill>
              <a:ea typeface="Calibri" panose="020F0502020204030204" pitchFamily="34" charset="0"/>
              <a:cs typeface="Times New Roman" panose="02020603050405020304" pitchFamily="18" charset="0"/>
            </a:endParaRPr>
          </a:p>
          <a:p>
            <a:pPr algn="r"/>
            <a:r>
              <a:rPr lang="en-US" sz="1600" dirty="0" smtClean="0">
                <a:solidFill>
                  <a:srgbClr val="003865"/>
                </a:solidFill>
              </a:rPr>
              <a:t>Blazing Star Room</a:t>
            </a:r>
            <a:endParaRPr lang="en-US" sz="1600" dirty="0">
              <a:solidFill>
                <a:srgbClr val="003865"/>
              </a:solidFill>
            </a:endParaRPr>
          </a:p>
          <a:p>
            <a:pPr algn="r"/>
            <a:r>
              <a:rPr lang="en-US" sz="1600" dirty="0" smtClean="0">
                <a:solidFill>
                  <a:srgbClr val="003865"/>
                </a:solidFill>
              </a:rPr>
              <a:t>Centennial Building, St. Paul</a:t>
            </a:r>
            <a:endParaRPr lang="en-US" sz="2800" dirty="0">
              <a:solidFill>
                <a:srgbClr val="003865"/>
              </a:solidFill>
            </a:endParaRPr>
          </a:p>
        </p:txBody>
      </p:sp>
      <p:pic>
        <p:nvPicPr>
          <p:cNvPr id="4" name="Picture 3"/>
          <p:cNvPicPr>
            <a:picLocks noChangeAspect="1"/>
          </p:cNvPicPr>
          <p:nvPr/>
        </p:nvPicPr>
        <p:blipFill>
          <a:blip r:embed="rId6"/>
          <a:stretch>
            <a:fillRect/>
          </a:stretch>
        </p:blipFill>
        <p:spPr>
          <a:xfrm>
            <a:off x="4632473" y="13713"/>
            <a:ext cx="2877886" cy="3464123"/>
          </a:xfrm>
          <a:prstGeom prst="rect">
            <a:avLst/>
          </a:prstGeom>
        </p:spPr>
      </p:pic>
      <p:sp>
        <p:nvSpPr>
          <p:cNvPr id="12" name="Text Placeholder 2"/>
          <p:cNvSpPr txBox="1">
            <a:spLocks/>
          </p:cNvSpPr>
          <p:nvPr/>
        </p:nvSpPr>
        <p:spPr>
          <a:xfrm>
            <a:off x="130743" y="5850628"/>
            <a:ext cx="8870677" cy="1007372"/>
          </a:xfrm>
          <a:prstGeom prst="rect">
            <a:avLst/>
          </a:prstGeom>
        </p:spPr>
        <p:txBody>
          <a:bodyPr vert="horz" lIns="91440" tIns="45720" rIns="91440" bIns="45720" rtlCol="0">
            <a:normAutofit fontScale="92500"/>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3865"/>
              </a:buClr>
            </a:pPr>
            <a:r>
              <a:rPr lang="en-US" sz="2000" b="1" i="1" dirty="0" smtClean="0">
                <a:solidFill>
                  <a:srgbClr val="003865"/>
                </a:solidFill>
              </a:rPr>
              <a:t>Hydrologic Landforms and Hydrography Workgroup Co-chairs</a:t>
            </a:r>
          </a:p>
          <a:p>
            <a:pPr>
              <a:buClr>
                <a:srgbClr val="003865"/>
              </a:buClr>
            </a:pPr>
            <a:r>
              <a:rPr lang="en-US" sz="2000" b="1" dirty="0" smtClean="0">
                <a:solidFill>
                  <a:srgbClr val="69A71D"/>
                </a:solidFill>
              </a:rPr>
              <a:t>Andrea Bergman</a:t>
            </a:r>
            <a:r>
              <a:rPr lang="en-US" sz="2000" b="1" dirty="0">
                <a:solidFill>
                  <a:srgbClr val="69A71D"/>
                </a:solidFill>
                <a:ea typeface="Calibri" panose="020F0502020204030204" pitchFamily="34" charset="0"/>
                <a:cs typeface="Times New Roman" panose="02020603050405020304" pitchFamily="18" charset="0"/>
              </a:rPr>
              <a:t> </a:t>
            </a:r>
            <a:r>
              <a:rPr lang="en-US" sz="2000" dirty="0">
                <a:solidFill>
                  <a:srgbClr val="003865"/>
                </a:solidFill>
                <a:ea typeface="Calibri" panose="020F0502020204030204" pitchFamily="34" charset="0"/>
                <a:cs typeface="Times New Roman" panose="02020603050405020304" pitchFamily="18" charset="0"/>
              </a:rPr>
              <a:t>, MNIT@DNR</a:t>
            </a:r>
            <a:r>
              <a:rPr lang="en-US" sz="2000" dirty="0" smtClean="0">
                <a:solidFill>
                  <a:srgbClr val="003865"/>
                </a:solidFill>
              </a:rPr>
              <a:t> | </a:t>
            </a:r>
            <a:r>
              <a:rPr lang="en-US" sz="2000" b="1" dirty="0" smtClean="0">
                <a:solidFill>
                  <a:srgbClr val="69A71D"/>
                </a:solidFill>
              </a:rPr>
              <a:t>Rick Moore</a:t>
            </a:r>
            <a:r>
              <a:rPr lang="en-US" sz="2000" b="1" dirty="0">
                <a:solidFill>
                  <a:srgbClr val="69A71D"/>
                </a:solidFill>
                <a:ea typeface="Calibri" panose="020F0502020204030204" pitchFamily="34" charset="0"/>
                <a:cs typeface="Times New Roman" panose="02020603050405020304" pitchFamily="18" charset="0"/>
              </a:rPr>
              <a:t> </a:t>
            </a:r>
            <a:r>
              <a:rPr lang="en-US" sz="2000" dirty="0">
                <a:solidFill>
                  <a:srgbClr val="003865"/>
                </a:solidFill>
                <a:ea typeface="Calibri" panose="020F0502020204030204" pitchFamily="34" charset="0"/>
                <a:cs typeface="Times New Roman" panose="02020603050405020304" pitchFamily="18" charset="0"/>
              </a:rPr>
              <a:t>, MNIT@DNR</a:t>
            </a:r>
            <a:r>
              <a:rPr lang="en-US" sz="2000" dirty="0" smtClean="0">
                <a:solidFill>
                  <a:srgbClr val="003865"/>
                </a:solidFill>
              </a:rPr>
              <a:t> | </a:t>
            </a:r>
            <a:r>
              <a:rPr lang="en-US" sz="2000" b="1" dirty="0" smtClean="0">
                <a:solidFill>
                  <a:srgbClr val="69A71D"/>
                </a:solidFill>
              </a:rPr>
              <a:t>Jamie Schulz</a:t>
            </a:r>
            <a:r>
              <a:rPr lang="en-US" sz="2000" b="1" dirty="0">
                <a:solidFill>
                  <a:srgbClr val="69A71D"/>
                </a:solidFill>
                <a:ea typeface="Calibri" panose="020F0502020204030204" pitchFamily="34" charset="0"/>
                <a:cs typeface="Times New Roman" panose="02020603050405020304" pitchFamily="18" charset="0"/>
              </a:rPr>
              <a:t> </a:t>
            </a:r>
            <a:r>
              <a:rPr lang="en-US" sz="2000" dirty="0">
                <a:solidFill>
                  <a:srgbClr val="003865"/>
                </a:solidFill>
                <a:ea typeface="Calibri" panose="020F0502020204030204" pitchFamily="34" charset="0"/>
                <a:cs typeface="Times New Roman" panose="02020603050405020304" pitchFamily="18" charset="0"/>
              </a:rPr>
              <a:t>, MNIT@DNR </a:t>
            </a:r>
            <a:endParaRPr lang="en-US" sz="2000" dirty="0" smtClean="0">
              <a:solidFill>
                <a:srgbClr val="003865"/>
              </a:solidFill>
            </a:endParaRPr>
          </a:p>
          <a:p>
            <a:pPr>
              <a:buClr>
                <a:srgbClr val="003865"/>
              </a:buClr>
            </a:pPr>
            <a:endParaRPr lang="en-US" sz="2000" b="1" i="1" dirty="0">
              <a:solidFill>
                <a:srgbClr val="003865"/>
              </a:solidFill>
            </a:endParaRPr>
          </a:p>
        </p:txBody>
      </p:sp>
    </p:spTree>
    <p:extLst>
      <p:ext uri="{BB962C8B-B14F-4D97-AF65-F5344CB8AC3E}">
        <p14:creationId xmlns:p14="http://schemas.microsoft.com/office/powerpoint/2010/main" val="309305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425341" y="152400"/>
            <a:ext cx="10515600" cy="914400"/>
          </a:xfrm>
        </p:spPr>
        <p:txBody>
          <a:bodyPr>
            <a:normAutofit/>
          </a:bodyPr>
          <a:lstStyle/>
          <a:p>
            <a:r>
              <a:rPr lang="en-US" sz="2700" b="1" dirty="0" smtClean="0"/>
              <a:t>3D-Geo </a:t>
            </a:r>
            <a:r>
              <a:rPr lang="en-US" sz="2200" b="1" dirty="0" smtClean="0">
                <a:sym typeface="Wingdings" panose="05000000000000000000" pitchFamily="2" charset="2"/>
              </a:rPr>
              <a:t></a:t>
            </a:r>
            <a:r>
              <a:rPr lang="en-US" sz="2700" b="1" dirty="0" smtClean="0"/>
              <a:t> </a:t>
            </a:r>
            <a:r>
              <a:rPr lang="en-US" b="1" dirty="0" smtClean="0"/>
              <a:t>Committee Organization</a:t>
            </a:r>
            <a:endParaRPr lang="en-US" b="1" dirty="0"/>
          </a:p>
        </p:txBody>
      </p:sp>
      <p:pic>
        <p:nvPicPr>
          <p:cNvPr id="3" name="Picture 2"/>
          <p:cNvPicPr>
            <a:picLocks noChangeAspect="1"/>
          </p:cNvPicPr>
          <p:nvPr/>
        </p:nvPicPr>
        <p:blipFill>
          <a:blip r:embed="rId3"/>
          <a:stretch>
            <a:fillRect/>
          </a:stretch>
        </p:blipFill>
        <p:spPr>
          <a:xfrm>
            <a:off x="44650" y="152400"/>
            <a:ext cx="5538784" cy="6561551"/>
          </a:xfrm>
          <a:prstGeom prst="rect">
            <a:avLst/>
          </a:prstGeom>
          <a:ln>
            <a:solidFill>
              <a:srgbClr val="003865"/>
            </a:solidFill>
          </a:ln>
        </p:spPr>
      </p:pic>
      <p:sp>
        <p:nvSpPr>
          <p:cNvPr id="7" name="Text Placeholder 1"/>
          <p:cNvSpPr>
            <a:spLocks noGrp="1"/>
          </p:cNvSpPr>
          <p:nvPr>
            <p:ph idx="1"/>
          </p:nvPr>
        </p:nvSpPr>
        <p:spPr>
          <a:xfrm>
            <a:off x="5812076" y="1550590"/>
            <a:ext cx="6379924" cy="5063152"/>
          </a:xfrm>
        </p:spPr>
        <p:txBody>
          <a:bodyPr>
            <a:normAutofit/>
          </a:bodyPr>
          <a:lstStyle/>
          <a:p>
            <a:pPr marL="0" indent="0">
              <a:buNone/>
            </a:pPr>
            <a:r>
              <a:rPr lang="en-US" sz="2600" b="1" spc="120" dirty="0" smtClean="0"/>
              <a:t>Sectors of Expertise </a:t>
            </a:r>
          </a:p>
          <a:p>
            <a:r>
              <a:rPr lang="en-US" b="1" spc="120" dirty="0">
                <a:solidFill>
                  <a:srgbClr val="69A71D"/>
                </a:solidFill>
              </a:rPr>
              <a:t>Multidiscipline</a:t>
            </a:r>
            <a:r>
              <a:rPr lang="en-US" spc="120" dirty="0"/>
              <a:t> c</a:t>
            </a:r>
            <a:r>
              <a:rPr lang="en-US" spc="120" dirty="0" smtClean="0"/>
              <a:t>ommittee organized by workgroups</a:t>
            </a:r>
          </a:p>
          <a:p>
            <a:r>
              <a:rPr lang="en-US" spc="120" dirty="0"/>
              <a:t>Each discipline sector </a:t>
            </a:r>
            <a:r>
              <a:rPr lang="en-US" spc="120" dirty="0" smtClean="0"/>
              <a:t>is comprised </a:t>
            </a:r>
            <a:r>
              <a:rPr lang="en-US" spc="120" dirty="0"/>
              <a:t>of </a:t>
            </a:r>
            <a:r>
              <a:rPr lang="en-US" b="1" spc="120" dirty="0">
                <a:solidFill>
                  <a:srgbClr val="69A71D"/>
                </a:solidFill>
              </a:rPr>
              <a:t>subject matter experts</a:t>
            </a:r>
          </a:p>
          <a:p>
            <a:r>
              <a:rPr lang="en-US" b="1" spc="120" dirty="0" smtClean="0">
                <a:solidFill>
                  <a:srgbClr val="69A71D"/>
                </a:solidFill>
              </a:rPr>
              <a:t>Five</a:t>
            </a:r>
            <a:r>
              <a:rPr lang="en-US" spc="120" dirty="0" smtClean="0"/>
              <a:t> workgroup-sectors now established</a:t>
            </a:r>
            <a:endParaRPr lang="en-US" spc="120" dirty="0"/>
          </a:p>
          <a:p>
            <a:r>
              <a:rPr lang="en-US" spc="120" dirty="0" smtClean="0">
                <a:solidFill>
                  <a:srgbClr val="003865"/>
                </a:solidFill>
              </a:rPr>
              <a:t>Today is a focused </a:t>
            </a:r>
            <a:r>
              <a:rPr lang="en-US" spc="120" dirty="0">
                <a:solidFill>
                  <a:srgbClr val="003865"/>
                </a:solidFill>
              </a:rPr>
              <a:t>u</a:t>
            </a:r>
            <a:r>
              <a:rPr lang="en-US" spc="120" dirty="0" smtClean="0">
                <a:solidFill>
                  <a:srgbClr val="003865"/>
                </a:solidFill>
              </a:rPr>
              <a:t>pdate on recent activities on </a:t>
            </a:r>
            <a:r>
              <a:rPr lang="en-US" b="1" spc="120" dirty="0" smtClean="0">
                <a:solidFill>
                  <a:srgbClr val="69A71D"/>
                </a:solidFill>
              </a:rPr>
              <a:t>three workgroups </a:t>
            </a:r>
          </a:p>
          <a:p>
            <a:pPr lvl="1"/>
            <a:r>
              <a:rPr lang="en-US" spc="120" dirty="0" smtClean="0"/>
              <a:t>Education, Acquisition, and Hydro</a:t>
            </a:r>
          </a:p>
          <a:p>
            <a:endParaRPr lang="en-US" b="1" spc="120" dirty="0">
              <a:solidFill>
                <a:srgbClr val="69A71D"/>
              </a:solidFill>
            </a:endParaRPr>
          </a:p>
          <a:p>
            <a:pPr marL="0" indent="0">
              <a:buNone/>
            </a:pPr>
            <a:endParaRPr lang="en-US" b="1" i="1" spc="120" dirty="0" smtClean="0"/>
          </a:p>
          <a:p>
            <a:pPr marL="0" indent="0">
              <a:buNone/>
            </a:pPr>
            <a:endParaRPr lang="en-US" b="1" dirty="0"/>
          </a:p>
        </p:txBody>
      </p:sp>
    </p:spTree>
    <p:extLst>
      <p:ext uri="{BB962C8B-B14F-4D97-AF65-F5344CB8AC3E}">
        <p14:creationId xmlns:p14="http://schemas.microsoft.com/office/powerpoint/2010/main" val="4173372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30577" y="152400"/>
            <a:ext cx="11119555" cy="914400"/>
          </a:xfrm>
        </p:spPr>
        <p:txBody>
          <a:bodyPr>
            <a:normAutofit/>
          </a:bodyPr>
          <a:lstStyle/>
          <a:p>
            <a:r>
              <a:rPr lang="en-US" sz="2700" b="1" dirty="0" smtClean="0"/>
              <a:t>3D-Geomatics </a:t>
            </a:r>
            <a:r>
              <a:rPr lang="en-US" sz="2200" b="1" dirty="0" smtClean="0">
                <a:sym typeface="Wingdings" panose="05000000000000000000" pitchFamily="2" charset="2"/>
              </a:rPr>
              <a:t></a:t>
            </a:r>
            <a:r>
              <a:rPr lang="en-US" sz="2700" b="1" dirty="0" smtClean="0"/>
              <a:t> </a:t>
            </a:r>
            <a:r>
              <a:rPr lang="en-US" b="1" dirty="0" smtClean="0"/>
              <a:t>Education &amp; Outreach Workgroup</a:t>
            </a:r>
            <a:endParaRPr lang="en-US" b="1" dirty="0"/>
          </a:p>
        </p:txBody>
      </p:sp>
      <p:sp>
        <p:nvSpPr>
          <p:cNvPr id="2" name="Text Placeholder 1"/>
          <p:cNvSpPr>
            <a:spLocks noGrp="1"/>
          </p:cNvSpPr>
          <p:nvPr>
            <p:ph idx="1"/>
          </p:nvPr>
        </p:nvSpPr>
        <p:spPr>
          <a:xfrm>
            <a:off x="308810" y="1335507"/>
            <a:ext cx="7102643" cy="5101387"/>
          </a:xfrm>
          <a:ln>
            <a:noFill/>
          </a:ln>
        </p:spPr>
        <p:txBody>
          <a:bodyPr>
            <a:normAutofit fontScale="70000" lnSpcReduction="20000"/>
          </a:bodyPr>
          <a:lstStyle/>
          <a:p>
            <a:pPr marL="0" indent="0">
              <a:lnSpc>
                <a:spcPct val="210000"/>
              </a:lnSpc>
              <a:spcBef>
                <a:spcPts val="1800"/>
              </a:spcBef>
              <a:buNone/>
            </a:pPr>
            <a:r>
              <a:rPr lang="en-US" sz="2900" b="1" spc="120" dirty="0" smtClean="0"/>
              <a:t>“The Education Workgroup”</a:t>
            </a:r>
          </a:p>
          <a:p>
            <a:r>
              <a:rPr lang="en-US" sz="2900" spc="120" dirty="0" smtClean="0"/>
              <a:t>Established by champion </a:t>
            </a:r>
            <a:r>
              <a:rPr lang="en-US" sz="2900" b="1" spc="120" dirty="0" smtClean="0">
                <a:solidFill>
                  <a:srgbClr val="69A71D"/>
                </a:solidFill>
              </a:rPr>
              <a:t>Joel Nelson</a:t>
            </a:r>
            <a:r>
              <a:rPr lang="en-US" sz="2900" spc="120" dirty="0" smtClean="0"/>
              <a:t>, U of MN, St. Paul</a:t>
            </a:r>
          </a:p>
          <a:p>
            <a:r>
              <a:rPr lang="en-US" sz="2900" spc="120" dirty="0" smtClean="0"/>
              <a:t>Draft work plan has been developed</a:t>
            </a:r>
            <a:endParaRPr lang="en-US" sz="2900" spc="120" dirty="0"/>
          </a:p>
          <a:p>
            <a:r>
              <a:rPr lang="en-US" sz="2900" spc="120" dirty="0" smtClean="0"/>
              <a:t>Seeking </a:t>
            </a:r>
            <a:r>
              <a:rPr lang="en-US" sz="2900" b="1" spc="120" dirty="0" smtClean="0">
                <a:solidFill>
                  <a:srgbClr val="69A71D"/>
                </a:solidFill>
              </a:rPr>
              <a:t>membership</a:t>
            </a:r>
          </a:p>
          <a:p>
            <a:pPr marL="0" indent="0">
              <a:buNone/>
            </a:pPr>
            <a:endParaRPr lang="en-US" b="1" i="1" spc="120" dirty="0" smtClean="0"/>
          </a:p>
          <a:p>
            <a:pPr marL="0" indent="0">
              <a:buNone/>
            </a:pPr>
            <a:r>
              <a:rPr lang="en-US" sz="2400" b="1" i="1" spc="120" dirty="0" smtClean="0"/>
              <a:t>Mission </a:t>
            </a:r>
            <a:r>
              <a:rPr lang="en-US" sz="2400" b="1" i="1" spc="120" dirty="0"/>
              <a:t>Statement</a:t>
            </a:r>
          </a:p>
          <a:p>
            <a:pPr marL="0" indent="0">
              <a:lnSpc>
                <a:spcPct val="132000"/>
              </a:lnSpc>
              <a:buNone/>
            </a:pPr>
            <a:r>
              <a:rPr lang="en-US" sz="2300" i="1" spc="120" dirty="0"/>
              <a:t>“The Minnesota 3DGeo Education Workgroup identifies education and training needs for 3D Geomatics statewide to guide curriculum content development. The group will also serve a collaborative role among other 3DGeo workgroups and the Minnesota Geospatial Advisory Council to ensure LiDAR education funding is attached to any future Minnesota LiDAR </a:t>
            </a:r>
            <a:r>
              <a:rPr lang="en-US" sz="2300" i="1" spc="120" dirty="0" smtClean="0"/>
              <a:t>proposal.”</a:t>
            </a:r>
            <a:endParaRPr lang="en-US" sz="2300" b="1" spc="120" dirty="0"/>
          </a:p>
        </p:txBody>
      </p:sp>
      <p:pic>
        <p:nvPicPr>
          <p:cNvPr id="4" name="Picture 3"/>
          <p:cNvPicPr>
            <a:picLocks noChangeAspect="1"/>
          </p:cNvPicPr>
          <p:nvPr/>
        </p:nvPicPr>
        <p:blipFill rotWithShape="1">
          <a:blip r:embed="rId3"/>
          <a:srcRect l="16862" t="4983" b="8567"/>
          <a:stretch/>
        </p:blipFill>
        <p:spPr>
          <a:xfrm>
            <a:off x="7416607" y="1335507"/>
            <a:ext cx="4775393" cy="5101388"/>
          </a:xfrm>
          <a:prstGeom prst="rect">
            <a:avLst/>
          </a:prstGeom>
          <a:ln>
            <a:solidFill>
              <a:srgbClr val="003865"/>
            </a:solidFill>
          </a:ln>
        </p:spPr>
      </p:pic>
    </p:spTree>
    <p:extLst>
      <p:ext uri="{BB962C8B-B14F-4D97-AF65-F5344CB8AC3E}">
        <p14:creationId xmlns:p14="http://schemas.microsoft.com/office/powerpoint/2010/main" val="4732331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155834" y="152400"/>
            <a:ext cx="10515600" cy="914400"/>
          </a:xfrm>
        </p:spPr>
        <p:txBody>
          <a:bodyPr>
            <a:normAutofit/>
          </a:bodyPr>
          <a:lstStyle/>
          <a:p>
            <a:r>
              <a:rPr lang="en-US" sz="2700" b="1" dirty="0" smtClean="0"/>
              <a:t>3D-Geomatics </a:t>
            </a:r>
            <a:r>
              <a:rPr lang="en-US" sz="2200" b="1" dirty="0" smtClean="0">
                <a:sym typeface="Wingdings" panose="05000000000000000000" pitchFamily="2" charset="2"/>
              </a:rPr>
              <a:t></a:t>
            </a:r>
            <a:r>
              <a:rPr lang="en-US" sz="2700" b="1" dirty="0" smtClean="0"/>
              <a:t> </a:t>
            </a:r>
            <a:r>
              <a:rPr lang="en-US" b="1" dirty="0" smtClean="0"/>
              <a:t>Acquisition &amp; Sensing Workgroup</a:t>
            </a:r>
            <a:endParaRPr lang="en-US" b="1" dirty="0"/>
          </a:p>
        </p:txBody>
      </p:sp>
      <p:pic>
        <p:nvPicPr>
          <p:cNvPr id="3" name="Picture 2"/>
          <p:cNvPicPr>
            <a:picLocks noChangeAspect="1"/>
          </p:cNvPicPr>
          <p:nvPr/>
        </p:nvPicPr>
        <p:blipFill>
          <a:blip r:embed="rId3"/>
          <a:stretch>
            <a:fillRect/>
          </a:stretch>
        </p:blipFill>
        <p:spPr>
          <a:xfrm>
            <a:off x="12032" y="1335505"/>
            <a:ext cx="4760483" cy="5134521"/>
          </a:xfrm>
          <a:prstGeom prst="rect">
            <a:avLst/>
          </a:prstGeom>
          <a:solidFill>
            <a:schemeClr val="bg1"/>
          </a:solidFill>
          <a:ln>
            <a:solidFill>
              <a:srgbClr val="003865"/>
            </a:solidFill>
          </a:ln>
        </p:spPr>
      </p:pic>
      <p:sp>
        <p:nvSpPr>
          <p:cNvPr id="7" name="TextBox 6"/>
          <p:cNvSpPr txBox="1"/>
          <p:nvPr/>
        </p:nvSpPr>
        <p:spPr>
          <a:xfrm>
            <a:off x="5089358" y="1443789"/>
            <a:ext cx="6196263" cy="5026237"/>
          </a:xfrm>
          <a:prstGeom prst="rect">
            <a:avLst/>
          </a:prstGeom>
          <a:noFill/>
        </p:spPr>
        <p:txBody>
          <a:bodyPr wrap="square" rtlCol="0">
            <a:spAutoFit/>
          </a:bodyPr>
          <a:lstStyle/>
          <a:p>
            <a:endParaRPr lang="en-US" dirty="0">
              <a:solidFill>
                <a:srgbClr val="003865"/>
              </a:solidFill>
            </a:endParaRPr>
          </a:p>
        </p:txBody>
      </p:sp>
      <p:sp>
        <p:nvSpPr>
          <p:cNvPr id="6" name="TextBox 5"/>
          <p:cNvSpPr txBox="1"/>
          <p:nvPr/>
        </p:nvSpPr>
        <p:spPr>
          <a:xfrm>
            <a:off x="4949212" y="1443789"/>
            <a:ext cx="7157907" cy="5333063"/>
          </a:xfrm>
          <a:prstGeom prst="rect">
            <a:avLst/>
          </a:prstGeom>
          <a:noFill/>
        </p:spPr>
        <p:txBody>
          <a:bodyPr wrap="square" rtlCol="0">
            <a:spAutoFit/>
          </a:bodyPr>
          <a:lstStyle/>
          <a:p>
            <a:pPr>
              <a:lnSpc>
                <a:spcPct val="80000"/>
              </a:lnSpc>
              <a:spcBef>
                <a:spcPts val="600"/>
              </a:spcBef>
              <a:spcAft>
                <a:spcPts val="600"/>
              </a:spcAft>
            </a:pPr>
            <a:r>
              <a:rPr lang="en-US" b="1" spc="120" dirty="0">
                <a:solidFill>
                  <a:srgbClr val="003865"/>
                </a:solidFill>
              </a:rPr>
              <a:t>“</a:t>
            </a:r>
            <a:r>
              <a:rPr lang="en-US" sz="2000" b="1" spc="120" dirty="0">
                <a:solidFill>
                  <a:srgbClr val="003865"/>
                </a:solidFill>
              </a:rPr>
              <a:t>The LiDAR Acquisition Workgroup”</a:t>
            </a:r>
          </a:p>
          <a:p>
            <a:pPr marL="285750" indent="-285750">
              <a:lnSpc>
                <a:spcPct val="80000"/>
              </a:lnSpc>
              <a:spcBef>
                <a:spcPts val="600"/>
              </a:spcBef>
              <a:spcAft>
                <a:spcPts val="600"/>
              </a:spcAft>
              <a:buFont typeface="Arial" panose="020B0604020202020204" pitchFamily="34" charset="0"/>
              <a:buChar char="•"/>
            </a:pPr>
            <a:r>
              <a:rPr lang="en-US" sz="2000" b="1" spc="120" dirty="0">
                <a:solidFill>
                  <a:srgbClr val="69A71D"/>
                </a:solidFill>
              </a:rPr>
              <a:t>Committee guided</a:t>
            </a:r>
            <a:r>
              <a:rPr lang="en-US" sz="2000" spc="120" dirty="0">
                <a:solidFill>
                  <a:srgbClr val="003865"/>
                </a:solidFill>
              </a:rPr>
              <a:t> LiDAR acquisition for </a:t>
            </a:r>
            <a:r>
              <a:rPr lang="en-US" sz="2000" spc="120" dirty="0" smtClean="0">
                <a:solidFill>
                  <a:srgbClr val="003865"/>
                </a:solidFill>
              </a:rPr>
              <a:t>Minnesota</a:t>
            </a:r>
          </a:p>
          <a:p>
            <a:pPr marL="800100" lvl="1" indent="-342900">
              <a:lnSpc>
                <a:spcPct val="80000"/>
              </a:lnSpc>
              <a:spcBef>
                <a:spcPts val="600"/>
              </a:spcBef>
              <a:spcAft>
                <a:spcPts val="600"/>
              </a:spcAft>
              <a:buFont typeface="Wingdings" panose="05000000000000000000" pitchFamily="2" charset="2"/>
              <a:buChar char="ü"/>
            </a:pPr>
            <a:r>
              <a:rPr lang="en-US" sz="2000" spc="120" dirty="0" smtClean="0">
                <a:solidFill>
                  <a:srgbClr val="003865"/>
                </a:solidFill>
              </a:rPr>
              <a:t>Building diverse </a:t>
            </a:r>
            <a:r>
              <a:rPr lang="en-US" sz="2000" spc="120" dirty="0">
                <a:solidFill>
                  <a:srgbClr val="003865"/>
                </a:solidFill>
              </a:rPr>
              <a:t>needs, one collective voice</a:t>
            </a:r>
          </a:p>
          <a:p>
            <a:pPr marL="285750" indent="-285750">
              <a:lnSpc>
                <a:spcPct val="80000"/>
              </a:lnSpc>
              <a:spcBef>
                <a:spcPts val="600"/>
              </a:spcBef>
              <a:spcAft>
                <a:spcPts val="600"/>
              </a:spcAft>
              <a:buFont typeface="Arial" panose="020B0604020202020204" pitchFamily="34" charset="0"/>
              <a:buChar char="•"/>
            </a:pPr>
            <a:endParaRPr lang="en-US" sz="2000" spc="120" dirty="0">
              <a:solidFill>
                <a:srgbClr val="003865"/>
              </a:solidFill>
            </a:endParaRPr>
          </a:p>
          <a:p>
            <a:pPr marL="285750" indent="-285750">
              <a:lnSpc>
                <a:spcPct val="80000"/>
              </a:lnSpc>
              <a:spcBef>
                <a:spcPts val="600"/>
              </a:spcBef>
              <a:spcAft>
                <a:spcPts val="600"/>
              </a:spcAft>
              <a:buFont typeface="Arial" panose="020B0604020202020204" pitchFamily="34" charset="0"/>
              <a:buChar char="•"/>
            </a:pPr>
            <a:r>
              <a:rPr lang="en-US" sz="2000" spc="120" dirty="0">
                <a:solidFill>
                  <a:srgbClr val="003865"/>
                </a:solidFill>
              </a:rPr>
              <a:t>Guiding Minnesota’s </a:t>
            </a:r>
            <a:r>
              <a:rPr lang="en-US" sz="2000" b="1" spc="120" dirty="0" smtClean="0">
                <a:solidFill>
                  <a:srgbClr val="69A71D"/>
                </a:solidFill>
              </a:rPr>
              <a:t>Statewide LiDAR </a:t>
            </a:r>
            <a:r>
              <a:rPr lang="en-US" sz="2000" b="1" spc="120" dirty="0">
                <a:solidFill>
                  <a:srgbClr val="69A71D"/>
                </a:solidFill>
              </a:rPr>
              <a:t>Acquisition Plan</a:t>
            </a:r>
          </a:p>
          <a:p>
            <a:pPr marL="800100" lvl="1" indent="-342900">
              <a:lnSpc>
                <a:spcPct val="80000"/>
              </a:lnSpc>
              <a:spcBef>
                <a:spcPts val="600"/>
              </a:spcBef>
              <a:spcAft>
                <a:spcPts val="600"/>
              </a:spcAft>
              <a:buFont typeface="Wingdings" panose="05000000000000000000" pitchFamily="2" charset="2"/>
              <a:buChar char="ü"/>
            </a:pPr>
            <a:r>
              <a:rPr lang="en-US" sz="2000" b="1" spc="120" dirty="0">
                <a:solidFill>
                  <a:srgbClr val="69A71D"/>
                </a:solidFill>
              </a:rPr>
              <a:t>Alison Slaats</a:t>
            </a:r>
            <a:r>
              <a:rPr lang="en-US" sz="2000" spc="120" dirty="0">
                <a:solidFill>
                  <a:srgbClr val="003865"/>
                </a:solidFill>
              </a:rPr>
              <a:t>, MnGeo is coordinating the </a:t>
            </a:r>
            <a:r>
              <a:rPr lang="en-US" sz="2000" spc="120" dirty="0" smtClean="0">
                <a:solidFill>
                  <a:srgbClr val="003865"/>
                </a:solidFill>
              </a:rPr>
              <a:t>plan </a:t>
            </a:r>
            <a:endParaRPr lang="en-US" sz="2000" spc="120" dirty="0">
              <a:solidFill>
                <a:srgbClr val="003865"/>
              </a:solidFill>
            </a:endParaRPr>
          </a:p>
          <a:p>
            <a:pPr marL="285750" indent="-285750">
              <a:lnSpc>
                <a:spcPct val="80000"/>
              </a:lnSpc>
              <a:spcBef>
                <a:spcPts val="600"/>
              </a:spcBef>
              <a:spcAft>
                <a:spcPts val="600"/>
              </a:spcAft>
              <a:buFont typeface="Arial" panose="020B0604020202020204" pitchFamily="34" charset="0"/>
              <a:buChar char="•"/>
            </a:pPr>
            <a:r>
              <a:rPr lang="en-US" sz="2000" spc="120" dirty="0">
                <a:solidFill>
                  <a:srgbClr val="003865"/>
                </a:solidFill>
              </a:rPr>
              <a:t>Draft Work Plan </a:t>
            </a:r>
          </a:p>
          <a:p>
            <a:pPr>
              <a:lnSpc>
                <a:spcPct val="80000"/>
              </a:lnSpc>
              <a:spcBef>
                <a:spcPts val="600"/>
              </a:spcBef>
              <a:spcAft>
                <a:spcPts val="600"/>
              </a:spcAft>
            </a:pPr>
            <a:endParaRPr lang="en-US" spc="120" dirty="0">
              <a:solidFill>
                <a:srgbClr val="003865"/>
              </a:solidFill>
            </a:endParaRPr>
          </a:p>
          <a:p>
            <a:pPr>
              <a:lnSpc>
                <a:spcPct val="80000"/>
              </a:lnSpc>
              <a:spcBef>
                <a:spcPts val="600"/>
              </a:spcBef>
              <a:spcAft>
                <a:spcPts val="600"/>
              </a:spcAft>
            </a:pPr>
            <a:r>
              <a:rPr lang="en-US" b="1" spc="120" dirty="0">
                <a:solidFill>
                  <a:srgbClr val="003865"/>
                </a:solidFill>
              </a:rPr>
              <a:t>Draft Mission Statement</a:t>
            </a:r>
          </a:p>
          <a:p>
            <a:pPr>
              <a:lnSpc>
                <a:spcPct val="112000"/>
              </a:lnSpc>
              <a:spcBef>
                <a:spcPts val="600"/>
              </a:spcBef>
              <a:spcAft>
                <a:spcPts val="600"/>
              </a:spcAft>
            </a:pPr>
            <a:r>
              <a:rPr lang="en-US" sz="1400" i="1" spc="120" dirty="0">
                <a:solidFill>
                  <a:srgbClr val="003865"/>
                </a:solidFill>
              </a:rPr>
              <a:t>“The 3D Data Acquisition and Sensing Workgroup serves as the data acquisition steering panel of the 3D Geomatics Committee bringing committee guided 3D data (i.e. LiDAR) to Minnesota.  The group promotes LiDAR acquisition by engaging stakeholders; providing guidance and writing standards; defining value and benefits of the data; defining management and dissemination needs; bridging disparate LiDAR procurements; and serving as liaisons to USGS 3D Nation and UGSG 3DEP programs</a:t>
            </a:r>
            <a:r>
              <a:rPr lang="en-US" sz="1400" i="1" spc="120" dirty="0" smtClean="0">
                <a:solidFill>
                  <a:srgbClr val="003865"/>
                </a:solidFill>
              </a:rPr>
              <a:t>..”</a:t>
            </a:r>
            <a:endParaRPr lang="en-US" sz="1400" i="1" spc="120" dirty="0">
              <a:solidFill>
                <a:srgbClr val="003865"/>
              </a:solidFill>
            </a:endParaRPr>
          </a:p>
        </p:txBody>
      </p:sp>
    </p:spTree>
    <p:extLst>
      <p:ext uri="{BB962C8B-B14F-4D97-AF65-F5344CB8AC3E}">
        <p14:creationId xmlns:p14="http://schemas.microsoft.com/office/powerpoint/2010/main" val="42540503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30577" y="152400"/>
            <a:ext cx="11119555" cy="914400"/>
          </a:xfrm>
        </p:spPr>
        <p:txBody>
          <a:bodyPr>
            <a:normAutofit fontScale="90000"/>
          </a:bodyPr>
          <a:lstStyle/>
          <a:p>
            <a:r>
              <a:rPr lang="en-US" sz="2700" b="1" dirty="0" smtClean="0"/>
              <a:t>3D-Geomatics </a:t>
            </a:r>
            <a:r>
              <a:rPr lang="en-US" sz="2200" b="1" dirty="0" smtClean="0">
                <a:sym typeface="Wingdings" panose="05000000000000000000" pitchFamily="2" charset="2"/>
              </a:rPr>
              <a:t></a:t>
            </a:r>
            <a:r>
              <a:rPr lang="en-US" sz="2700" b="1" dirty="0" smtClean="0"/>
              <a:t> </a:t>
            </a:r>
            <a:r>
              <a:rPr lang="en-US" b="1" dirty="0"/>
              <a:t>Hydrologic Landforms and Hydrography </a:t>
            </a:r>
            <a:r>
              <a:rPr lang="en-US" b="1" dirty="0" smtClean="0"/>
              <a:t>Workgroup</a:t>
            </a:r>
            <a:endParaRPr lang="en-US" b="1" dirty="0"/>
          </a:p>
        </p:txBody>
      </p:sp>
      <p:sp>
        <p:nvSpPr>
          <p:cNvPr id="2" name="Text Placeholder 1"/>
          <p:cNvSpPr>
            <a:spLocks noGrp="1"/>
          </p:cNvSpPr>
          <p:nvPr>
            <p:ph idx="1"/>
          </p:nvPr>
        </p:nvSpPr>
        <p:spPr>
          <a:xfrm>
            <a:off x="397038" y="1588169"/>
            <a:ext cx="6797846" cy="4493914"/>
          </a:xfrm>
        </p:spPr>
        <p:txBody>
          <a:bodyPr>
            <a:normAutofit/>
          </a:bodyPr>
          <a:lstStyle/>
          <a:p>
            <a:pPr marL="0" indent="0">
              <a:buNone/>
            </a:pPr>
            <a:r>
              <a:rPr lang="en-US" sz="2000" b="1" spc="120" dirty="0" smtClean="0"/>
              <a:t>“Hydro Workgroup”</a:t>
            </a:r>
          </a:p>
          <a:p>
            <a:r>
              <a:rPr lang="en-US" sz="2000" spc="120" dirty="0" smtClean="0"/>
              <a:t>Officially formed </a:t>
            </a:r>
            <a:r>
              <a:rPr lang="en-US" sz="2000" b="1" spc="120" dirty="0" smtClean="0">
                <a:solidFill>
                  <a:srgbClr val="69A71D"/>
                </a:solidFill>
              </a:rPr>
              <a:t>March of 2018</a:t>
            </a:r>
          </a:p>
          <a:p>
            <a:r>
              <a:rPr lang="en-US" sz="2000" spc="120" dirty="0" smtClean="0"/>
              <a:t>Managed by three co-chairs</a:t>
            </a:r>
          </a:p>
          <a:p>
            <a:pPr lvl="1"/>
            <a:r>
              <a:rPr lang="en-US" sz="1800" b="1" spc="120" dirty="0" smtClean="0">
                <a:solidFill>
                  <a:srgbClr val="69A71D"/>
                </a:solidFill>
              </a:rPr>
              <a:t>Rick</a:t>
            </a:r>
            <a:r>
              <a:rPr lang="en-US" sz="1800" spc="120" dirty="0" smtClean="0"/>
              <a:t>, </a:t>
            </a:r>
            <a:r>
              <a:rPr lang="en-US" sz="1800" b="1" spc="120" dirty="0" smtClean="0">
                <a:solidFill>
                  <a:srgbClr val="69A71D"/>
                </a:solidFill>
              </a:rPr>
              <a:t>Jamie</a:t>
            </a:r>
            <a:r>
              <a:rPr lang="en-US" sz="1800" spc="120" dirty="0" smtClean="0"/>
              <a:t> and </a:t>
            </a:r>
            <a:r>
              <a:rPr lang="en-US" sz="1800" b="1" spc="120" dirty="0" smtClean="0">
                <a:solidFill>
                  <a:srgbClr val="69A71D"/>
                </a:solidFill>
              </a:rPr>
              <a:t>Andrea</a:t>
            </a:r>
            <a:r>
              <a:rPr lang="en-US" sz="1800" spc="120" dirty="0" smtClean="0"/>
              <a:t> are here to present next</a:t>
            </a:r>
          </a:p>
          <a:p>
            <a:pPr lvl="1"/>
            <a:r>
              <a:rPr lang="en-US" sz="1800" spc="120" dirty="0" smtClean="0"/>
              <a:t>Under their leadership the Hydro Workgroup has made great progress </a:t>
            </a:r>
          </a:p>
          <a:p>
            <a:pPr marL="0" indent="0">
              <a:buNone/>
            </a:pPr>
            <a:endParaRPr lang="en-US" b="1" i="1" spc="120" dirty="0" smtClean="0"/>
          </a:p>
          <a:p>
            <a:pPr marL="0" indent="0">
              <a:buNone/>
            </a:pPr>
            <a:endParaRPr lang="en-US" b="1" dirty="0"/>
          </a:p>
        </p:txBody>
      </p:sp>
      <p:pic>
        <p:nvPicPr>
          <p:cNvPr id="4" name="Picture 3"/>
          <p:cNvPicPr>
            <a:picLocks noChangeAspect="1"/>
          </p:cNvPicPr>
          <p:nvPr/>
        </p:nvPicPr>
        <p:blipFill rotWithShape="1">
          <a:blip r:embed="rId3"/>
          <a:srcRect l="1361" t="-230" b="6112"/>
          <a:stretch/>
        </p:blipFill>
        <p:spPr>
          <a:xfrm>
            <a:off x="7194884" y="1320524"/>
            <a:ext cx="4997116" cy="4923865"/>
          </a:xfrm>
          <a:prstGeom prst="rect">
            <a:avLst/>
          </a:prstGeom>
          <a:ln>
            <a:solidFill>
              <a:srgbClr val="003865"/>
            </a:solidFill>
          </a:ln>
        </p:spPr>
      </p:pic>
    </p:spTree>
    <p:extLst>
      <p:ext uri="{BB962C8B-B14F-4D97-AF65-F5344CB8AC3E}">
        <p14:creationId xmlns:p14="http://schemas.microsoft.com/office/powerpoint/2010/main" val="8449003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7BFC1D-9E45-4567-9977-91374A37D2AA}"/>
              </a:ext>
            </a:extLst>
          </p:cNvPr>
          <p:cNvSpPr>
            <a:spLocks noGrp="1"/>
          </p:cNvSpPr>
          <p:nvPr>
            <p:ph type="title"/>
          </p:nvPr>
        </p:nvSpPr>
        <p:spPr/>
        <p:txBody>
          <a:bodyPr/>
          <a:lstStyle/>
          <a:p>
            <a:r>
              <a:rPr lang="en-US" dirty="0"/>
              <a:t>MnGeo Image </a:t>
            </a:r>
            <a:r>
              <a:rPr lang="en-US" dirty="0" smtClean="0"/>
              <a:t>Service Sustainability Committee</a:t>
            </a:r>
            <a:endParaRPr lang="en-US" dirty="0"/>
          </a:p>
        </p:txBody>
      </p:sp>
      <p:sp>
        <p:nvSpPr>
          <p:cNvPr id="3" name="Content Placeholder 2">
            <a:extLst>
              <a:ext uri="{FF2B5EF4-FFF2-40B4-BE49-F238E27FC236}">
                <a16:creationId xmlns:a16="http://schemas.microsoft.com/office/drawing/2014/main" xmlns="" id="{AB1E1FC5-52EA-44D7-99AF-E6FD1555A944}"/>
              </a:ext>
            </a:extLst>
          </p:cNvPr>
          <p:cNvSpPr>
            <a:spLocks noGrp="1"/>
          </p:cNvSpPr>
          <p:nvPr>
            <p:ph sz="half" idx="1"/>
          </p:nvPr>
        </p:nvSpPr>
        <p:spPr/>
        <p:txBody>
          <a:bodyPr/>
          <a:lstStyle/>
          <a:p>
            <a:pPr marL="0" indent="0">
              <a:buNone/>
            </a:pPr>
            <a:r>
              <a:rPr lang="en-US" baseline="0" dirty="0" smtClean="0"/>
              <a:t>Review:</a:t>
            </a:r>
          </a:p>
          <a:p>
            <a:r>
              <a:rPr lang="en-US" baseline="0" dirty="0" smtClean="0"/>
              <a:t>Started </a:t>
            </a:r>
            <a:r>
              <a:rPr lang="en-US" baseline="0" dirty="0"/>
              <a:t>with 6 layers</a:t>
            </a:r>
          </a:p>
          <a:p>
            <a:r>
              <a:rPr lang="en-US" baseline="0" dirty="0"/>
              <a:t>Now 77 </a:t>
            </a:r>
            <a:r>
              <a:rPr lang="en-US" baseline="0" dirty="0" smtClean="0"/>
              <a:t>layers</a:t>
            </a:r>
            <a:endParaRPr lang="en-US" baseline="0" dirty="0"/>
          </a:p>
          <a:p>
            <a:r>
              <a:rPr lang="en-US" baseline="0" dirty="0"/>
              <a:t>Adding </a:t>
            </a:r>
            <a:r>
              <a:rPr lang="en-US" baseline="0" dirty="0" smtClean="0"/>
              <a:t>layers every </a:t>
            </a:r>
            <a:r>
              <a:rPr lang="en-US" baseline="0" dirty="0"/>
              <a:t>year</a:t>
            </a:r>
          </a:p>
          <a:p>
            <a:r>
              <a:rPr lang="en-US" baseline="0" dirty="0" smtClean="0"/>
              <a:t>Concerned about sustainability without governance</a:t>
            </a:r>
            <a:endParaRPr lang="en-US" baseline="0" dirty="0"/>
          </a:p>
          <a:p>
            <a:r>
              <a:rPr lang="en-US" baseline="0" dirty="0"/>
              <a:t>Which layers to </a:t>
            </a:r>
            <a:r>
              <a:rPr lang="en-US" baseline="0" dirty="0" smtClean="0"/>
              <a:t>add? Which to “remove”?</a:t>
            </a:r>
            <a:endParaRPr lang="en-US" dirty="0"/>
          </a:p>
        </p:txBody>
      </p:sp>
      <p:pic>
        <p:nvPicPr>
          <p:cNvPr id="6" name="Content Placeholder 5">
            <a:extLst>
              <a:ext uri="{FF2B5EF4-FFF2-40B4-BE49-F238E27FC236}">
                <a16:creationId xmlns:a16="http://schemas.microsoft.com/office/drawing/2014/main" xmlns="" id="{858C9502-D791-4FCE-BB71-29D1E4CA43D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39000" y="1599406"/>
            <a:ext cx="3048000" cy="4572000"/>
          </a:xfrm>
        </p:spPr>
      </p:pic>
    </p:spTree>
    <p:extLst>
      <p:ext uri="{BB962C8B-B14F-4D97-AF65-F5344CB8AC3E}">
        <p14:creationId xmlns:p14="http://schemas.microsoft.com/office/powerpoint/2010/main" val="34020875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pc="150" dirty="0" smtClean="0"/>
              <a:t>3D Geomatics Hydrologic Landforms and </a:t>
            </a:r>
            <a:br>
              <a:rPr lang="en-US" spc="150" dirty="0" smtClean="0"/>
            </a:br>
            <a:r>
              <a:rPr lang="en-US" spc="150" dirty="0" smtClean="0"/>
              <a:t>Hydrography Workgroup</a:t>
            </a:r>
            <a:endParaRPr lang="en-US" spc="150" dirty="0"/>
          </a:p>
        </p:txBody>
      </p:sp>
      <p:sp>
        <p:nvSpPr>
          <p:cNvPr id="3" name="Text Placeholder 2"/>
          <p:cNvSpPr>
            <a:spLocks noGrp="1"/>
          </p:cNvSpPr>
          <p:nvPr>
            <p:ph type="body" sz="quarter" idx="14"/>
          </p:nvPr>
        </p:nvSpPr>
        <p:spPr>
          <a:xfrm>
            <a:off x="0" y="5041204"/>
            <a:ext cx="12191999" cy="1097128"/>
          </a:xfrm>
        </p:spPr>
        <p:txBody>
          <a:bodyPr/>
          <a:lstStyle/>
          <a:p>
            <a:r>
              <a:rPr lang="en-US" dirty="0" smtClean="0"/>
              <a:t>Andrea Bergman | Rick Moore | Jamie Schulz | Sean Vaughn</a:t>
            </a:r>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5501269" cy="3475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1268" y="2621"/>
            <a:ext cx="6690732" cy="3488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7804" y="5496532"/>
            <a:ext cx="6030222" cy="1361468"/>
          </a:xfrm>
          <a:prstGeom prst="rect">
            <a:avLst/>
          </a:prstGeom>
        </p:spPr>
      </p:pic>
    </p:spTree>
    <p:extLst>
      <p:ext uri="{BB962C8B-B14F-4D97-AF65-F5344CB8AC3E}">
        <p14:creationId xmlns:p14="http://schemas.microsoft.com/office/powerpoint/2010/main" val="31513052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30577" y="152400"/>
            <a:ext cx="11119555" cy="914400"/>
          </a:xfrm>
        </p:spPr>
        <p:txBody>
          <a:bodyPr>
            <a:normAutofit fontScale="90000"/>
          </a:bodyPr>
          <a:lstStyle/>
          <a:p>
            <a:r>
              <a:rPr lang="en-US" sz="2700" b="1" dirty="0" smtClean="0"/>
              <a:t>3D-Geomatics </a:t>
            </a:r>
            <a:r>
              <a:rPr lang="en-US" sz="2200" b="1" dirty="0" smtClean="0">
                <a:sym typeface="Wingdings" panose="05000000000000000000" pitchFamily="2" charset="2"/>
              </a:rPr>
              <a:t></a:t>
            </a:r>
            <a:r>
              <a:rPr lang="en-US" sz="2700" b="1" dirty="0" smtClean="0"/>
              <a:t> </a:t>
            </a:r>
            <a:r>
              <a:rPr lang="en-US" b="1" dirty="0"/>
              <a:t>Hydrologic Landforms and Hydrography </a:t>
            </a:r>
            <a:r>
              <a:rPr lang="en-US" b="1" dirty="0" smtClean="0"/>
              <a:t>Workgroup</a:t>
            </a:r>
            <a:endParaRPr lang="en-US" b="1" dirty="0"/>
          </a:p>
        </p:txBody>
      </p:sp>
      <p:sp>
        <p:nvSpPr>
          <p:cNvPr id="2" name="Text Placeholder 1"/>
          <p:cNvSpPr>
            <a:spLocks noGrp="1"/>
          </p:cNvSpPr>
          <p:nvPr>
            <p:ph idx="1"/>
          </p:nvPr>
        </p:nvSpPr>
        <p:spPr>
          <a:xfrm>
            <a:off x="838200" y="1825625"/>
            <a:ext cx="7622406" cy="4744508"/>
          </a:xfrm>
        </p:spPr>
        <p:txBody>
          <a:bodyPr>
            <a:normAutofit fontScale="85000" lnSpcReduction="10000"/>
          </a:bodyPr>
          <a:lstStyle/>
          <a:p>
            <a:pPr marL="0" indent="0">
              <a:buNone/>
            </a:pPr>
            <a:r>
              <a:rPr lang="en-US" sz="2600" b="1" spc="120" dirty="0" smtClean="0"/>
              <a:t>“Hydro Workgroup”</a:t>
            </a:r>
          </a:p>
          <a:p>
            <a:r>
              <a:rPr lang="en-US" spc="120" dirty="0" smtClean="0"/>
              <a:t>Building on the past, moving to the future </a:t>
            </a:r>
          </a:p>
          <a:p>
            <a:r>
              <a:rPr lang="en-US" spc="120" dirty="0" smtClean="0"/>
              <a:t>Dedicated </a:t>
            </a:r>
            <a:r>
              <a:rPr lang="en-US" spc="120" dirty="0"/>
              <a:t>individuals representing government, academia, and private sector </a:t>
            </a:r>
            <a:r>
              <a:rPr lang="en-US" spc="120" dirty="0" smtClean="0"/>
              <a:t>interests</a:t>
            </a:r>
            <a:endParaRPr lang="en-US" spc="120" dirty="0"/>
          </a:p>
          <a:p>
            <a:r>
              <a:rPr lang="en-US" spc="120" dirty="0" smtClean="0"/>
              <a:t>Diverse needs, one </a:t>
            </a:r>
            <a:r>
              <a:rPr lang="en-US" spc="120" dirty="0"/>
              <a:t>collective </a:t>
            </a:r>
            <a:r>
              <a:rPr lang="en-US" spc="120" dirty="0" smtClean="0"/>
              <a:t>voice</a:t>
            </a:r>
          </a:p>
          <a:p>
            <a:pPr marL="0" indent="0">
              <a:buNone/>
            </a:pPr>
            <a:endParaRPr lang="en-US" b="1" i="1" spc="120" dirty="0" smtClean="0"/>
          </a:p>
          <a:p>
            <a:pPr marL="0" indent="0">
              <a:buNone/>
            </a:pPr>
            <a:r>
              <a:rPr lang="en-US" sz="2400" b="1" i="1" spc="120" dirty="0" smtClean="0"/>
              <a:t>Mission </a:t>
            </a:r>
            <a:r>
              <a:rPr lang="en-US" sz="2400" b="1" i="1" spc="120" dirty="0"/>
              <a:t>Statement</a:t>
            </a:r>
          </a:p>
          <a:p>
            <a:pPr marL="0" indent="0">
              <a:buNone/>
            </a:pPr>
            <a:r>
              <a:rPr lang="en-US" sz="1900" i="1" spc="120" dirty="0" smtClean="0"/>
              <a:t>“</a:t>
            </a:r>
            <a:r>
              <a:rPr lang="en-US" sz="1900" i="1" spc="120" dirty="0"/>
              <a:t>The 3DGeo Hydrologic Landforms and Hydrography Workgroup of the 3D Geomatics Committee exists to promote the consistent development of Minnesota's hydrography data and to enable data exchange through coordination, cooperation and standards development.”</a:t>
            </a:r>
            <a:endParaRPr lang="en-US" sz="1900" b="1" spc="120" dirty="0"/>
          </a:p>
          <a:p>
            <a:pPr marL="0" indent="0">
              <a:buNone/>
            </a:pPr>
            <a:endParaRPr lang="en-US" b="1" dirty="0"/>
          </a:p>
        </p:txBody>
      </p:sp>
    </p:spTree>
    <p:extLst>
      <p:ext uri="{BB962C8B-B14F-4D97-AF65-F5344CB8AC3E}">
        <p14:creationId xmlns:p14="http://schemas.microsoft.com/office/powerpoint/2010/main" val="19457044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760178" y="1524001"/>
            <a:ext cx="3051175" cy="2475954"/>
          </a:xfrm>
          <a:prstGeom prst="rect">
            <a:avLst/>
          </a:prstGeom>
        </p:spPr>
      </p:pic>
      <p:sp>
        <p:nvSpPr>
          <p:cNvPr id="10" name="Title 9"/>
          <p:cNvSpPr>
            <a:spLocks noGrp="1"/>
          </p:cNvSpPr>
          <p:nvPr>
            <p:ph type="title"/>
          </p:nvPr>
        </p:nvSpPr>
        <p:spPr>
          <a:xfrm>
            <a:off x="530577" y="152400"/>
            <a:ext cx="11119555" cy="914400"/>
          </a:xfrm>
        </p:spPr>
        <p:txBody>
          <a:bodyPr>
            <a:normAutofit/>
          </a:bodyPr>
          <a:lstStyle/>
          <a:p>
            <a:r>
              <a:rPr lang="en-US" sz="2700" b="1" dirty="0" smtClean="0"/>
              <a:t>3D-Geomatics </a:t>
            </a:r>
            <a:r>
              <a:rPr lang="en-US" sz="2200" b="1" dirty="0" smtClean="0">
                <a:sym typeface="Wingdings" panose="05000000000000000000" pitchFamily="2" charset="2"/>
              </a:rPr>
              <a:t></a:t>
            </a:r>
            <a:r>
              <a:rPr lang="en-US" sz="2700" b="1" dirty="0" smtClean="0"/>
              <a:t> </a:t>
            </a:r>
            <a:r>
              <a:rPr lang="en-US" b="1" dirty="0" smtClean="0"/>
              <a:t>Hydro Workgroup</a:t>
            </a:r>
            <a:endParaRPr lang="en-US" b="1" dirty="0"/>
          </a:p>
        </p:txBody>
      </p:sp>
      <p:sp>
        <p:nvSpPr>
          <p:cNvPr id="7" name="Content Placeholder 2"/>
          <p:cNvSpPr txBox="1">
            <a:spLocks/>
          </p:cNvSpPr>
          <p:nvPr/>
        </p:nvSpPr>
        <p:spPr>
          <a:xfrm>
            <a:off x="632178" y="1524001"/>
            <a:ext cx="7402689" cy="114017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2200" b="1" spc="120" dirty="0" smtClean="0">
                <a:solidFill>
                  <a:srgbClr val="003865"/>
                </a:solidFill>
              </a:rPr>
              <a:t>Diverse membership of subject matter experts</a:t>
            </a:r>
          </a:p>
          <a:p>
            <a:pPr marL="0" indent="0">
              <a:buClr>
                <a:srgbClr val="003865"/>
              </a:buClr>
              <a:buFont typeface="Arial" panose="020B0604020202020204" pitchFamily="34" charset="0"/>
              <a:buNone/>
            </a:pPr>
            <a:r>
              <a:rPr lang="en-US" sz="2200" b="1" spc="120" dirty="0" smtClean="0">
                <a:solidFill>
                  <a:srgbClr val="003865"/>
                </a:solidFill>
              </a:rPr>
              <a:t>Currently 12 </a:t>
            </a:r>
            <a:r>
              <a:rPr lang="en-US" sz="2200" b="1" spc="120" dirty="0" smtClean="0">
                <a:solidFill>
                  <a:srgbClr val="78BE21"/>
                </a:solidFill>
              </a:rPr>
              <a:t>Responsible-Accountable</a:t>
            </a:r>
            <a:r>
              <a:rPr lang="en-US" sz="2200" b="1" spc="120" dirty="0" smtClean="0">
                <a:solidFill>
                  <a:srgbClr val="003865"/>
                </a:solidFill>
              </a:rPr>
              <a:t> Members</a:t>
            </a:r>
          </a:p>
        </p:txBody>
      </p:sp>
      <p:graphicFrame>
        <p:nvGraphicFramePr>
          <p:cNvPr id="5" name="Content Placeholder 4"/>
          <p:cNvGraphicFramePr>
            <a:graphicFrameLocks noGrp="1"/>
          </p:cNvGraphicFramePr>
          <p:nvPr>
            <p:ph idx="1"/>
            <p:extLst/>
          </p:nvPr>
        </p:nvGraphicFramePr>
        <p:xfrm>
          <a:off x="382408" y="3265671"/>
          <a:ext cx="3556000" cy="2348512"/>
        </p:xfrm>
        <a:graphic>
          <a:graphicData uri="http://schemas.openxmlformats.org/drawingml/2006/table">
            <a:tbl>
              <a:tblPr firstRow="1" bandRow="1">
                <a:tableStyleId>{5C22544A-7EE6-4342-B048-85BDC9FD1C3A}</a:tableStyleId>
              </a:tblPr>
              <a:tblGrid>
                <a:gridCol w="1778000">
                  <a:extLst>
                    <a:ext uri="{9D8B030D-6E8A-4147-A177-3AD203B41FA5}">
                      <a16:colId xmlns="" xmlns:a16="http://schemas.microsoft.com/office/drawing/2014/main" val="3398080378"/>
                    </a:ext>
                  </a:extLst>
                </a:gridCol>
                <a:gridCol w="1778000">
                  <a:extLst>
                    <a:ext uri="{9D8B030D-6E8A-4147-A177-3AD203B41FA5}">
                      <a16:colId xmlns="" xmlns:a16="http://schemas.microsoft.com/office/drawing/2014/main" val="1884271038"/>
                    </a:ext>
                  </a:extLst>
                </a:gridCol>
              </a:tblGrid>
              <a:tr h="334857">
                <a:tc>
                  <a:txBody>
                    <a:bodyPr/>
                    <a:lstStyle/>
                    <a:p>
                      <a:r>
                        <a:rPr lang="en-US" sz="1600" dirty="0" smtClean="0"/>
                        <a:t>Name</a:t>
                      </a:r>
                      <a:endParaRPr lang="en-US" sz="1600" dirty="0"/>
                    </a:p>
                  </a:txBody>
                  <a:tcPr/>
                </a:tc>
                <a:tc>
                  <a:txBody>
                    <a:bodyPr/>
                    <a:lstStyle/>
                    <a:p>
                      <a:r>
                        <a:rPr lang="en-US" sz="1600" dirty="0" smtClean="0"/>
                        <a:t>Organization</a:t>
                      </a:r>
                      <a:endParaRPr lang="en-US" sz="1600" dirty="0"/>
                    </a:p>
                  </a:txBody>
                  <a:tcPr/>
                </a:tc>
                <a:extLst>
                  <a:ext uri="{0D108BD9-81ED-4DB2-BD59-A6C34878D82A}">
                    <a16:rowId xmlns="" xmlns:a16="http://schemas.microsoft.com/office/drawing/2014/main" val="2614377980"/>
                  </a:ext>
                </a:extLst>
              </a:tr>
              <a:tr h="349832">
                <a:tc>
                  <a:txBody>
                    <a:bodyPr/>
                    <a:lstStyle/>
                    <a:p>
                      <a:r>
                        <a:rPr lang="en-US" sz="1400" dirty="0" smtClean="0"/>
                        <a:t>Andrea Bergman</a:t>
                      </a:r>
                      <a:endParaRPr lang="en-US" sz="1400" dirty="0"/>
                    </a:p>
                  </a:txBody>
                  <a:tcPr/>
                </a:tc>
                <a:tc>
                  <a:txBody>
                    <a:bodyPr/>
                    <a:lstStyle/>
                    <a:p>
                      <a:r>
                        <a:rPr lang="en-US" sz="1400" dirty="0" smtClean="0"/>
                        <a:t>MNIT@DNR-EWR</a:t>
                      </a:r>
                    </a:p>
                  </a:txBody>
                  <a:tcPr/>
                </a:tc>
                <a:extLst>
                  <a:ext uri="{0D108BD9-81ED-4DB2-BD59-A6C34878D82A}">
                    <a16:rowId xmlns="" xmlns:a16="http://schemas.microsoft.com/office/drawing/2014/main" val="2882936732"/>
                  </a:ext>
                </a:extLst>
              </a:tr>
              <a:tr h="306952">
                <a:tc>
                  <a:txBody>
                    <a:bodyPr/>
                    <a:lstStyle/>
                    <a:p>
                      <a:r>
                        <a:rPr lang="en-US" sz="1400" dirty="0" smtClean="0"/>
                        <a:t>Jen Crea</a:t>
                      </a:r>
                    </a:p>
                  </a:txBody>
                  <a:tcPr/>
                </a:tc>
                <a:tc>
                  <a:txBody>
                    <a:bodyPr/>
                    <a:lstStyle/>
                    <a:p>
                      <a:r>
                        <a:rPr lang="en-US" sz="1400" dirty="0" smtClean="0"/>
                        <a:t>MNIT@MPCA</a:t>
                      </a:r>
                      <a:endParaRPr lang="en-US" sz="1400" dirty="0"/>
                    </a:p>
                  </a:txBody>
                  <a:tcPr/>
                </a:tc>
                <a:extLst>
                  <a:ext uri="{0D108BD9-81ED-4DB2-BD59-A6C34878D82A}">
                    <a16:rowId xmlns="" xmlns:a16="http://schemas.microsoft.com/office/drawing/2014/main" val="3498527038"/>
                  </a:ext>
                </a:extLst>
              </a:tr>
              <a:tr h="306952">
                <a:tc>
                  <a:txBody>
                    <a:bodyPr/>
                    <a:lstStyle/>
                    <a:p>
                      <a:r>
                        <a:rPr lang="en-US" sz="1400" dirty="0" smtClean="0"/>
                        <a:t>Matt Drewitz</a:t>
                      </a:r>
                    </a:p>
                  </a:txBody>
                  <a:tcPr/>
                </a:tc>
                <a:tc>
                  <a:txBody>
                    <a:bodyPr/>
                    <a:lstStyle/>
                    <a:p>
                      <a:r>
                        <a:rPr lang="en-US" sz="1400" dirty="0" smtClean="0"/>
                        <a:t>BWSR</a:t>
                      </a:r>
                      <a:endParaRPr lang="en-US" sz="1400" dirty="0"/>
                    </a:p>
                  </a:txBody>
                  <a:tcPr/>
                </a:tc>
                <a:extLst>
                  <a:ext uri="{0D108BD9-81ED-4DB2-BD59-A6C34878D82A}">
                    <a16:rowId xmlns="" xmlns:a16="http://schemas.microsoft.com/office/drawing/2014/main" val="985511184"/>
                  </a:ext>
                </a:extLst>
              </a:tr>
              <a:tr h="349832">
                <a:tc>
                  <a:txBody>
                    <a:bodyPr/>
                    <a:lstStyle/>
                    <a:p>
                      <a:r>
                        <a:rPr lang="en-US" sz="1400" dirty="0" smtClean="0"/>
                        <a:t>Rick Moore</a:t>
                      </a:r>
                    </a:p>
                  </a:txBody>
                  <a:tcPr/>
                </a:tc>
                <a:tc>
                  <a:txBody>
                    <a:bodyPr/>
                    <a:lstStyle/>
                    <a:p>
                      <a:r>
                        <a:rPr lang="en-US" sz="1400" dirty="0" smtClean="0"/>
                        <a:t>MNIT@DNR-EWR</a:t>
                      </a:r>
                      <a:endParaRPr lang="en-US" sz="1400" dirty="0"/>
                    </a:p>
                  </a:txBody>
                  <a:tcPr/>
                </a:tc>
                <a:extLst>
                  <a:ext uri="{0D108BD9-81ED-4DB2-BD59-A6C34878D82A}">
                    <a16:rowId xmlns="" xmlns:a16="http://schemas.microsoft.com/office/drawing/2014/main" val="2949924632"/>
                  </a:ext>
                </a:extLst>
              </a:tr>
              <a:tr h="349832">
                <a:tc>
                  <a:txBody>
                    <a:bodyPr/>
                    <a:lstStyle/>
                    <a:p>
                      <a:r>
                        <a:rPr lang="en-US" sz="1400" dirty="0" smtClean="0"/>
                        <a:t>Jamie Schulz</a:t>
                      </a:r>
                    </a:p>
                  </a:txBody>
                  <a:tcPr/>
                </a:tc>
                <a:tc>
                  <a:txBody>
                    <a:bodyPr/>
                    <a:lstStyle/>
                    <a:p>
                      <a:r>
                        <a:rPr lang="en-US" sz="1400" dirty="0" smtClean="0"/>
                        <a:t>MNIT@DNR-FSH</a:t>
                      </a:r>
                      <a:endParaRPr lang="en-US" sz="1400" dirty="0"/>
                    </a:p>
                  </a:txBody>
                  <a:tcPr/>
                </a:tc>
                <a:extLst>
                  <a:ext uri="{0D108BD9-81ED-4DB2-BD59-A6C34878D82A}">
                    <a16:rowId xmlns="" xmlns:a16="http://schemas.microsoft.com/office/drawing/2014/main" val="1560612174"/>
                  </a:ext>
                </a:extLst>
              </a:tr>
              <a:tr h="349832">
                <a:tc>
                  <a:txBody>
                    <a:bodyPr/>
                    <a:lstStyle/>
                    <a:p>
                      <a:r>
                        <a:rPr lang="en-US" sz="1400" dirty="0" smtClean="0"/>
                        <a:t>Sean Vaughn</a:t>
                      </a:r>
                    </a:p>
                  </a:txBody>
                  <a:tcPr/>
                </a:tc>
                <a:tc>
                  <a:txBody>
                    <a:bodyPr/>
                    <a:lstStyle/>
                    <a:p>
                      <a:r>
                        <a:rPr lang="en-US" sz="1400" dirty="0" smtClean="0"/>
                        <a:t>MNIT@DNR-EWR</a:t>
                      </a:r>
                      <a:endParaRPr lang="en-US" sz="1400" dirty="0"/>
                    </a:p>
                  </a:txBody>
                  <a:tcPr/>
                </a:tc>
                <a:extLst>
                  <a:ext uri="{0D108BD9-81ED-4DB2-BD59-A6C34878D82A}">
                    <a16:rowId xmlns="" xmlns:a16="http://schemas.microsoft.com/office/drawing/2014/main" val="2850506829"/>
                  </a:ext>
                </a:extLst>
              </a:tr>
            </a:tbl>
          </a:graphicData>
        </a:graphic>
      </p:graphicFrame>
      <p:graphicFrame>
        <p:nvGraphicFramePr>
          <p:cNvPr id="11" name="Content Placeholder 4"/>
          <p:cNvGraphicFramePr>
            <a:graphicFrameLocks/>
          </p:cNvGraphicFramePr>
          <p:nvPr>
            <p:extLst/>
          </p:nvPr>
        </p:nvGraphicFramePr>
        <p:xfrm>
          <a:off x="4391378" y="3262210"/>
          <a:ext cx="3838222" cy="1621298"/>
        </p:xfrm>
        <a:graphic>
          <a:graphicData uri="http://schemas.openxmlformats.org/drawingml/2006/table">
            <a:tbl>
              <a:tblPr firstRow="1" bandRow="1">
                <a:tableStyleId>{5C22544A-7EE6-4342-B048-85BDC9FD1C3A}</a:tableStyleId>
              </a:tblPr>
              <a:tblGrid>
                <a:gridCol w="1919111">
                  <a:extLst>
                    <a:ext uri="{9D8B030D-6E8A-4147-A177-3AD203B41FA5}">
                      <a16:colId xmlns="" xmlns:a16="http://schemas.microsoft.com/office/drawing/2014/main" val="3398080378"/>
                    </a:ext>
                  </a:extLst>
                </a:gridCol>
                <a:gridCol w="1919111">
                  <a:extLst>
                    <a:ext uri="{9D8B030D-6E8A-4147-A177-3AD203B41FA5}">
                      <a16:colId xmlns="" xmlns:a16="http://schemas.microsoft.com/office/drawing/2014/main" val="1884271038"/>
                    </a:ext>
                  </a:extLst>
                </a:gridCol>
              </a:tblGrid>
              <a:tr h="334318">
                <a:tc>
                  <a:txBody>
                    <a:bodyPr/>
                    <a:lstStyle/>
                    <a:p>
                      <a:r>
                        <a:rPr lang="en-US" sz="1600" dirty="0" smtClean="0"/>
                        <a:t>Name</a:t>
                      </a:r>
                      <a:endParaRPr lang="en-US" sz="1600" dirty="0"/>
                    </a:p>
                  </a:txBody>
                  <a:tcPr/>
                </a:tc>
                <a:tc>
                  <a:txBody>
                    <a:bodyPr/>
                    <a:lstStyle/>
                    <a:p>
                      <a:r>
                        <a:rPr lang="en-US" sz="1600" dirty="0" smtClean="0"/>
                        <a:t>Organization</a:t>
                      </a:r>
                      <a:endParaRPr lang="en-US" dirty="0"/>
                    </a:p>
                  </a:txBody>
                  <a:tcPr/>
                </a:tc>
                <a:extLst>
                  <a:ext uri="{0D108BD9-81ED-4DB2-BD59-A6C34878D82A}">
                    <a16:rowId xmlns="" xmlns:a16="http://schemas.microsoft.com/office/drawing/2014/main" val="2614377980"/>
                  </a:ext>
                </a:extLst>
              </a:tr>
              <a:tr h="306458">
                <a:tc>
                  <a:txBody>
                    <a:bodyPr/>
                    <a:lstStyle/>
                    <a:p>
                      <a:r>
                        <a:rPr lang="en-US" sz="1400" dirty="0" smtClean="0"/>
                        <a:t>Ann </a:t>
                      </a:r>
                      <a:r>
                        <a:rPr lang="en-US" sz="1400" dirty="0" err="1" smtClean="0"/>
                        <a:t>Banitt</a:t>
                      </a:r>
                      <a:endParaRPr lang="en-US" sz="1400" dirty="0"/>
                    </a:p>
                  </a:txBody>
                  <a:tcPr/>
                </a:tc>
                <a:tc>
                  <a:txBody>
                    <a:bodyPr/>
                    <a:lstStyle/>
                    <a:p>
                      <a:r>
                        <a:rPr lang="en-US" sz="1400" dirty="0" smtClean="0"/>
                        <a:t>USACE</a:t>
                      </a:r>
                    </a:p>
                  </a:txBody>
                  <a:tcPr/>
                </a:tc>
                <a:extLst>
                  <a:ext uri="{0D108BD9-81ED-4DB2-BD59-A6C34878D82A}">
                    <a16:rowId xmlns="" xmlns:a16="http://schemas.microsoft.com/office/drawing/2014/main" val="2882936732"/>
                  </a:ext>
                </a:extLst>
              </a:tr>
              <a:tr h="334666">
                <a:tc>
                  <a:txBody>
                    <a:bodyPr/>
                    <a:lstStyle/>
                    <a:p>
                      <a:r>
                        <a:rPr lang="en-US" sz="1400" dirty="0" smtClean="0"/>
                        <a:t>Thomas Hollenhorst</a:t>
                      </a:r>
                    </a:p>
                  </a:txBody>
                  <a:tcPr/>
                </a:tc>
                <a:tc>
                  <a:txBody>
                    <a:bodyPr/>
                    <a:lstStyle/>
                    <a:p>
                      <a:r>
                        <a:rPr lang="en-US" sz="1400" dirty="0" smtClean="0"/>
                        <a:t>EPA</a:t>
                      </a:r>
                      <a:endParaRPr lang="en-US" sz="1400" dirty="0"/>
                    </a:p>
                  </a:txBody>
                  <a:tcPr/>
                </a:tc>
                <a:extLst>
                  <a:ext uri="{0D108BD9-81ED-4DB2-BD59-A6C34878D82A}">
                    <a16:rowId xmlns="" xmlns:a16="http://schemas.microsoft.com/office/drawing/2014/main" val="3498527038"/>
                  </a:ext>
                </a:extLst>
              </a:tr>
              <a:tr h="338436">
                <a:tc>
                  <a:txBody>
                    <a:bodyPr/>
                    <a:lstStyle/>
                    <a:p>
                      <a:r>
                        <a:rPr lang="en-US" sz="1400" dirty="0" smtClean="0"/>
                        <a:t>Brandon Krumwiede</a:t>
                      </a:r>
                    </a:p>
                  </a:txBody>
                  <a:tcPr/>
                </a:tc>
                <a:tc>
                  <a:txBody>
                    <a:bodyPr/>
                    <a:lstStyle/>
                    <a:p>
                      <a:r>
                        <a:rPr lang="en-US" sz="1400" dirty="0" smtClean="0"/>
                        <a:t>NOAA</a:t>
                      </a:r>
                      <a:endParaRPr lang="en-US" sz="1400" dirty="0"/>
                    </a:p>
                  </a:txBody>
                  <a:tcPr/>
                </a:tc>
                <a:extLst>
                  <a:ext uri="{0D108BD9-81ED-4DB2-BD59-A6C34878D82A}">
                    <a16:rowId xmlns="" xmlns:a16="http://schemas.microsoft.com/office/drawing/2014/main" val="985511184"/>
                  </a:ext>
                </a:extLst>
              </a:tr>
              <a:tr h="306458">
                <a:tc>
                  <a:txBody>
                    <a:bodyPr/>
                    <a:lstStyle/>
                    <a:p>
                      <a:r>
                        <a:rPr lang="en-US" sz="1400" dirty="0" smtClean="0"/>
                        <a:t>Christiane Roy</a:t>
                      </a:r>
                    </a:p>
                  </a:txBody>
                  <a:tcPr/>
                </a:tc>
                <a:tc>
                  <a:txBody>
                    <a:bodyPr/>
                    <a:lstStyle/>
                    <a:p>
                      <a:r>
                        <a:rPr lang="en-US" sz="1400" dirty="0" smtClean="0"/>
                        <a:t>USDA - NRCS</a:t>
                      </a:r>
                      <a:endParaRPr lang="en-US" sz="1400" dirty="0"/>
                    </a:p>
                  </a:txBody>
                  <a:tcPr/>
                </a:tc>
                <a:extLst>
                  <a:ext uri="{0D108BD9-81ED-4DB2-BD59-A6C34878D82A}">
                    <a16:rowId xmlns="" xmlns:a16="http://schemas.microsoft.com/office/drawing/2014/main" val="2949924632"/>
                  </a:ext>
                </a:extLst>
              </a:tr>
            </a:tbl>
          </a:graphicData>
        </a:graphic>
      </p:graphicFrame>
      <p:graphicFrame>
        <p:nvGraphicFramePr>
          <p:cNvPr id="12" name="Content Placeholder 4"/>
          <p:cNvGraphicFramePr>
            <a:graphicFrameLocks/>
          </p:cNvGraphicFramePr>
          <p:nvPr>
            <p:extLst/>
          </p:nvPr>
        </p:nvGraphicFramePr>
        <p:xfrm>
          <a:off x="4391378" y="5570278"/>
          <a:ext cx="5497692" cy="976404"/>
        </p:xfrm>
        <a:graphic>
          <a:graphicData uri="http://schemas.openxmlformats.org/drawingml/2006/table">
            <a:tbl>
              <a:tblPr firstRow="1" bandRow="1">
                <a:tableStyleId>{5C22544A-7EE6-4342-B048-85BDC9FD1C3A}</a:tableStyleId>
              </a:tblPr>
              <a:tblGrid>
                <a:gridCol w="1896538">
                  <a:extLst>
                    <a:ext uri="{9D8B030D-6E8A-4147-A177-3AD203B41FA5}">
                      <a16:colId xmlns="" xmlns:a16="http://schemas.microsoft.com/office/drawing/2014/main" val="3398080378"/>
                    </a:ext>
                  </a:extLst>
                </a:gridCol>
                <a:gridCol w="3601154">
                  <a:extLst>
                    <a:ext uri="{9D8B030D-6E8A-4147-A177-3AD203B41FA5}">
                      <a16:colId xmlns="" xmlns:a16="http://schemas.microsoft.com/office/drawing/2014/main" val="1884271038"/>
                    </a:ext>
                  </a:extLst>
                </a:gridCol>
              </a:tblGrid>
              <a:tr h="334318">
                <a:tc>
                  <a:txBody>
                    <a:bodyPr/>
                    <a:lstStyle/>
                    <a:p>
                      <a:r>
                        <a:rPr lang="en-US" sz="1600" dirty="0" smtClean="0"/>
                        <a:t>Name</a:t>
                      </a:r>
                      <a:endParaRPr lang="en-US" sz="1600" dirty="0"/>
                    </a:p>
                  </a:txBody>
                  <a:tcPr/>
                </a:tc>
                <a:tc>
                  <a:txBody>
                    <a:bodyPr/>
                    <a:lstStyle/>
                    <a:p>
                      <a:r>
                        <a:rPr lang="en-US" sz="1600" dirty="0" smtClean="0"/>
                        <a:t>Organization</a:t>
                      </a:r>
                      <a:endParaRPr lang="en-US" sz="1600" dirty="0"/>
                    </a:p>
                  </a:txBody>
                  <a:tcPr/>
                </a:tc>
                <a:extLst>
                  <a:ext uri="{0D108BD9-81ED-4DB2-BD59-A6C34878D82A}">
                    <a16:rowId xmlns="" xmlns:a16="http://schemas.microsoft.com/office/drawing/2014/main" val="2614377980"/>
                  </a:ext>
                </a:extLst>
              </a:tr>
              <a:tr h="306458">
                <a:tc>
                  <a:txBody>
                    <a:bodyPr/>
                    <a:lstStyle/>
                    <a:p>
                      <a:r>
                        <a:rPr lang="en-US" sz="1400" dirty="0" smtClean="0"/>
                        <a:t>Tyler </a:t>
                      </a:r>
                      <a:r>
                        <a:rPr lang="en-US" sz="1400" dirty="0" err="1" smtClean="0"/>
                        <a:t>Grupa</a:t>
                      </a:r>
                      <a:endParaRPr lang="en-US" sz="1400" dirty="0"/>
                    </a:p>
                  </a:txBody>
                  <a:tcPr/>
                </a:tc>
                <a:tc>
                  <a:txBody>
                    <a:bodyPr/>
                    <a:lstStyle/>
                    <a:p>
                      <a:r>
                        <a:rPr lang="en-US" sz="1400" dirty="0" smtClean="0"/>
                        <a:t>Water Resource Center (MSU-Mankato)</a:t>
                      </a:r>
                    </a:p>
                  </a:txBody>
                  <a:tcPr/>
                </a:tc>
                <a:extLst>
                  <a:ext uri="{0D108BD9-81ED-4DB2-BD59-A6C34878D82A}">
                    <a16:rowId xmlns="" xmlns:a16="http://schemas.microsoft.com/office/drawing/2014/main" val="2882936732"/>
                  </a:ext>
                </a:extLst>
              </a:tr>
              <a:tr h="334666">
                <a:tc>
                  <a:txBody>
                    <a:bodyPr/>
                    <a:lstStyle/>
                    <a:p>
                      <a:r>
                        <a:rPr lang="en-US" sz="1400" dirty="0" smtClean="0"/>
                        <a:t>Kiah Sagami</a:t>
                      </a:r>
                    </a:p>
                  </a:txBody>
                  <a:tcPr/>
                </a:tc>
                <a:tc>
                  <a:txBody>
                    <a:bodyPr/>
                    <a:lstStyle/>
                    <a:p>
                      <a:r>
                        <a:rPr lang="en-US" sz="1400" dirty="0" smtClean="0"/>
                        <a:t>Houston Engineering, </a:t>
                      </a:r>
                      <a:r>
                        <a:rPr lang="en-US" sz="1400" dirty="0" err="1" smtClean="0"/>
                        <a:t>Inc</a:t>
                      </a:r>
                      <a:endParaRPr lang="en-US" sz="1400" dirty="0"/>
                    </a:p>
                  </a:txBody>
                  <a:tcPr/>
                </a:tc>
                <a:extLst>
                  <a:ext uri="{0D108BD9-81ED-4DB2-BD59-A6C34878D82A}">
                    <a16:rowId xmlns="" xmlns:a16="http://schemas.microsoft.com/office/drawing/2014/main" val="3498527038"/>
                  </a:ext>
                </a:extLst>
              </a:tr>
            </a:tbl>
          </a:graphicData>
        </a:graphic>
      </p:graphicFrame>
      <p:sp>
        <p:nvSpPr>
          <p:cNvPr id="13" name="Content Placeholder 2"/>
          <p:cNvSpPr txBox="1">
            <a:spLocks/>
          </p:cNvSpPr>
          <p:nvPr/>
        </p:nvSpPr>
        <p:spPr>
          <a:xfrm>
            <a:off x="338667" y="2912533"/>
            <a:ext cx="1295400" cy="3531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1800" b="1" spc="120" dirty="0" smtClean="0">
                <a:solidFill>
                  <a:srgbClr val="78BE21"/>
                </a:solidFill>
              </a:rPr>
              <a:t>State</a:t>
            </a:r>
            <a:endParaRPr lang="en-US" sz="2200" b="1" spc="120" dirty="0" smtClean="0">
              <a:solidFill>
                <a:srgbClr val="78BE21"/>
              </a:solidFill>
            </a:endParaRPr>
          </a:p>
        </p:txBody>
      </p:sp>
      <p:sp>
        <p:nvSpPr>
          <p:cNvPr id="14" name="Content Placeholder 2"/>
          <p:cNvSpPr txBox="1">
            <a:spLocks/>
          </p:cNvSpPr>
          <p:nvPr/>
        </p:nvSpPr>
        <p:spPr>
          <a:xfrm>
            <a:off x="4333522" y="2902907"/>
            <a:ext cx="1295400" cy="3627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1800" b="1" spc="120" dirty="0" smtClean="0">
                <a:solidFill>
                  <a:srgbClr val="78BE21"/>
                </a:solidFill>
              </a:rPr>
              <a:t>Federal</a:t>
            </a:r>
            <a:endParaRPr lang="en-US" sz="2200" b="1" spc="120" dirty="0" smtClean="0">
              <a:solidFill>
                <a:srgbClr val="78BE21"/>
              </a:solidFill>
            </a:endParaRPr>
          </a:p>
        </p:txBody>
      </p:sp>
      <p:sp>
        <p:nvSpPr>
          <p:cNvPr id="15" name="Content Placeholder 2"/>
          <p:cNvSpPr txBox="1">
            <a:spLocks/>
          </p:cNvSpPr>
          <p:nvPr/>
        </p:nvSpPr>
        <p:spPr>
          <a:xfrm>
            <a:off x="4333522" y="5220233"/>
            <a:ext cx="3382434" cy="3554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1800" b="1" spc="120" dirty="0" smtClean="0">
                <a:solidFill>
                  <a:srgbClr val="78BE21"/>
                </a:solidFill>
              </a:rPr>
              <a:t>Academic and Private</a:t>
            </a:r>
          </a:p>
        </p:txBody>
      </p:sp>
    </p:spTree>
    <p:extLst>
      <p:ext uri="{BB962C8B-B14F-4D97-AF65-F5344CB8AC3E}">
        <p14:creationId xmlns:p14="http://schemas.microsoft.com/office/powerpoint/2010/main" val="24392901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760178" y="1524001"/>
            <a:ext cx="3051175" cy="2475954"/>
          </a:xfrm>
          <a:prstGeom prst="rect">
            <a:avLst/>
          </a:prstGeom>
        </p:spPr>
      </p:pic>
      <p:sp>
        <p:nvSpPr>
          <p:cNvPr id="10" name="Title 9"/>
          <p:cNvSpPr>
            <a:spLocks noGrp="1"/>
          </p:cNvSpPr>
          <p:nvPr>
            <p:ph type="title"/>
          </p:nvPr>
        </p:nvSpPr>
        <p:spPr>
          <a:xfrm>
            <a:off x="530577" y="152400"/>
            <a:ext cx="11119555" cy="914400"/>
          </a:xfrm>
        </p:spPr>
        <p:txBody>
          <a:bodyPr>
            <a:normAutofit/>
          </a:bodyPr>
          <a:lstStyle/>
          <a:p>
            <a:r>
              <a:rPr lang="en-US" sz="2700" b="1" dirty="0" smtClean="0"/>
              <a:t>3D-Geomatics </a:t>
            </a:r>
            <a:r>
              <a:rPr lang="en-US" sz="2200" b="1" dirty="0" smtClean="0">
                <a:sym typeface="Wingdings" panose="05000000000000000000" pitchFamily="2" charset="2"/>
              </a:rPr>
              <a:t></a:t>
            </a:r>
            <a:r>
              <a:rPr lang="en-US" sz="2700" b="1" dirty="0" smtClean="0"/>
              <a:t> </a:t>
            </a:r>
            <a:r>
              <a:rPr lang="en-US" b="1" dirty="0" smtClean="0"/>
              <a:t>Hydro Workgroup</a:t>
            </a:r>
            <a:endParaRPr lang="en-US" b="1" dirty="0"/>
          </a:p>
        </p:txBody>
      </p:sp>
      <p:graphicFrame>
        <p:nvGraphicFramePr>
          <p:cNvPr id="5" name="Content Placeholder 4"/>
          <p:cNvGraphicFramePr>
            <a:graphicFrameLocks noGrp="1"/>
          </p:cNvGraphicFramePr>
          <p:nvPr>
            <p:ph idx="1"/>
            <p:extLst/>
          </p:nvPr>
        </p:nvGraphicFramePr>
        <p:xfrm>
          <a:off x="382408" y="2385129"/>
          <a:ext cx="3556000" cy="3747840"/>
        </p:xfrm>
        <a:graphic>
          <a:graphicData uri="http://schemas.openxmlformats.org/drawingml/2006/table">
            <a:tbl>
              <a:tblPr firstRow="1" bandRow="1">
                <a:tableStyleId>{5C22544A-7EE6-4342-B048-85BDC9FD1C3A}</a:tableStyleId>
              </a:tblPr>
              <a:tblGrid>
                <a:gridCol w="1778000">
                  <a:extLst>
                    <a:ext uri="{9D8B030D-6E8A-4147-A177-3AD203B41FA5}">
                      <a16:colId xmlns="" xmlns:a16="http://schemas.microsoft.com/office/drawing/2014/main" val="3398080378"/>
                    </a:ext>
                  </a:extLst>
                </a:gridCol>
                <a:gridCol w="1778000">
                  <a:extLst>
                    <a:ext uri="{9D8B030D-6E8A-4147-A177-3AD203B41FA5}">
                      <a16:colId xmlns="" xmlns:a16="http://schemas.microsoft.com/office/drawing/2014/main" val="1884271038"/>
                    </a:ext>
                  </a:extLst>
                </a:gridCol>
              </a:tblGrid>
              <a:tr h="334857">
                <a:tc>
                  <a:txBody>
                    <a:bodyPr/>
                    <a:lstStyle/>
                    <a:p>
                      <a:r>
                        <a:rPr lang="en-US" sz="1600" dirty="0" smtClean="0"/>
                        <a:t>Name</a:t>
                      </a:r>
                      <a:endParaRPr lang="en-US" sz="1600" dirty="0"/>
                    </a:p>
                  </a:txBody>
                  <a:tcPr/>
                </a:tc>
                <a:tc>
                  <a:txBody>
                    <a:bodyPr/>
                    <a:lstStyle/>
                    <a:p>
                      <a:r>
                        <a:rPr lang="en-US" sz="1600" dirty="0" smtClean="0"/>
                        <a:t>Organization</a:t>
                      </a:r>
                      <a:endParaRPr lang="en-US" sz="1600" dirty="0"/>
                    </a:p>
                  </a:txBody>
                  <a:tcPr/>
                </a:tc>
                <a:extLst>
                  <a:ext uri="{0D108BD9-81ED-4DB2-BD59-A6C34878D82A}">
                    <a16:rowId xmlns="" xmlns:a16="http://schemas.microsoft.com/office/drawing/2014/main" val="2614377980"/>
                  </a:ext>
                </a:extLst>
              </a:tr>
              <a:tr h="349832">
                <a:tc>
                  <a:txBody>
                    <a:bodyPr/>
                    <a:lstStyle/>
                    <a:p>
                      <a:r>
                        <a:rPr lang="en-US" sz="1400" dirty="0" smtClean="0"/>
                        <a:t>Lyn Bergquist</a:t>
                      </a:r>
                      <a:endParaRPr lang="en-US" sz="1400" dirty="0"/>
                    </a:p>
                  </a:txBody>
                  <a:tcPr/>
                </a:tc>
                <a:tc>
                  <a:txBody>
                    <a:bodyPr/>
                    <a:lstStyle/>
                    <a:p>
                      <a:r>
                        <a:rPr lang="en-US" sz="1400" dirty="0" smtClean="0"/>
                        <a:t>MNIT@DNR-FSH</a:t>
                      </a:r>
                    </a:p>
                  </a:txBody>
                  <a:tcPr/>
                </a:tc>
                <a:extLst>
                  <a:ext uri="{0D108BD9-81ED-4DB2-BD59-A6C34878D82A}">
                    <a16:rowId xmlns="" xmlns:a16="http://schemas.microsoft.com/office/drawing/2014/main" val="2882936732"/>
                  </a:ext>
                </a:extLst>
              </a:tr>
              <a:tr h="306952">
                <a:tc>
                  <a:txBody>
                    <a:bodyPr/>
                    <a:lstStyle/>
                    <a:p>
                      <a:r>
                        <a:rPr lang="en-US" sz="1400" dirty="0" smtClean="0"/>
                        <a:t>Ben Gosack </a:t>
                      </a:r>
                    </a:p>
                  </a:txBody>
                  <a:tcPr/>
                </a:tc>
                <a:tc>
                  <a:txBody>
                    <a:bodyPr/>
                    <a:lstStyle/>
                    <a:p>
                      <a:r>
                        <a:rPr lang="en-US" sz="1400" dirty="0" smtClean="0"/>
                        <a:t>DNR-EWR</a:t>
                      </a:r>
                      <a:endParaRPr lang="en-US" sz="1400" dirty="0"/>
                    </a:p>
                  </a:txBody>
                  <a:tcPr/>
                </a:tc>
                <a:extLst>
                  <a:ext uri="{0D108BD9-81ED-4DB2-BD59-A6C34878D82A}">
                    <a16:rowId xmlns="" xmlns:a16="http://schemas.microsoft.com/office/drawing/2014/main" val="3498527038"/>
                  </a:ext>
                </a:extLst>
              </a:tr>
              <a:tr h="306952">
                <a:tc>
                  <a:txBody>
                    <a:bodyPr/>
                    <a:lstStyle/>
                    <a:p>
                      <a:r>
                        <a:rPr lang="en-US" sz="1400" dirty="0" smtClean="0"/>
                        <a:t>Rick Lorenzen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MNIT@DNR-EWR</a:t>
                      </a:r>
                    </a:p>
                  </a:txBody>
                  <a:tcPr/>
                </a:tc>
                <a:extLst>
                  <a:ext uri="{0D108BD9-81ED-4DB2-BD59-A6C34878D82A}">
                    <a16:rowId xmlns="" xmlns:a16="http://schemas.microsoft.com/office/drawing/2014/main" val="985511184"/>
                  </a:ext>
                </a:extLst>
              </a:tr>
              <a:tr h="349832">
                <a:tc>
                  <a:txBody>
                    <a:bodyPr/>
                    <a:lstStyle/>
                    <a:p>
                      <a:r>
                        <a:rPr lang="en-US" sz="1400" dirty="0" smtClean="0"/>
                        <a:t>Doug Norris</a:t>
                      </a:r>
                    </a:p>
                  </a:txBody>
                  <a:tcPr/>
                </a:tc>
                <a:tc>
                  <a:txBody>
                    <a:bodyPr/>
                    <a:lstStyle/>
                    <a:p>
                      <a:r>
                        <a:rPr lang="en-US" sz="1400" dirty="0" smtClean="0"/>
                        <a:t>DNR-EWR</a:t>
                      </a:r>
                      <a:endParaRPr lang="en-US" sz="1400" dirty="0"/>
                    </a:p>
                  </a:txBody>
                  <a:tcPr/>
                </a:tc>
                <a:extLst>
                  <a:ext uri="{0D108BD9-81ED-4DB2-BD59-A6C34878D82A}">
                    <a16:rowId xmlns="" xmlns:a16="http://schemas.microsoft.com/office/drawing/2014/main" val="2949924632"/>
                  </a:ext>
                </a:extLst>
              </a:tr>
              <a:tr h="349832">
                <a:tc>
                  <a:txBody>
                    <a:bodyPr/>
                    <a:lstStyle/>
                    <a:p>
                      <a:r>
                        <a:rPr lang="en-US" sz="1400" dirty="0" smtClean="0"/>
                        <a:t>Jill Pohjonen</a:t>
                      </a:r>
                    </a:p>
                  </a:txBody>
                  <a:tcPr/>
                </a:tc>
                <a:tc>
                  <a:txBody>
                    <a:bodyPr/>
                    <a:lstStyle/>
                    <a:p>
                      <a:r>
                        <a:rPr lang="en-US" sz="1400" dirty="0" smtClean="0"/>
                        <a:t>DNR-EWR</a:t>
                      </a:r>
                      <a:endParaRPr lang="en-US" sz="1400" dirty="0"/>
                    </a:p>
                  </a:txBody>
                  <a:tcPr/>
                </a:tc>
                <a:extLst>
                  <a:ext uri="{0D108BD9-81ED-4DB2-BD59-A6C34878D82A}">
                    <a16:rowId xmlns="" xmlns:a16="http://schemas.microsoft.com/office/drawing/2014/main" val="1560612174"/>
                  </a:ext>
                </a:extLst>
              </a:tr>
              <a:tr h="349832">
                <a:tc>
                  <a:txBody>
                    <a:bodyPr/>
                    <a:lstStyle/>
                    <a:p>
                      <a:r>
                        <a:rPr lang="en-US" sz="1400" dirty="0" smtClean="0"/>
                        <a:t>Aaron Spence</a:t>
                      </a:r>
                    </a:p>
                  </a:txBody>
                  <a:tcPr/>
                </a:tc>
                <a:tc>
                  <a:txBody>
                    <a:bodyPr/>
                    <a:lstStyle/>
                    <a:p>
                      <a:r>
                        <a:rPr lang="en-US" sz="1400" dirty="0" smtClean="0"/>
                        <a:t>MNIT@BWSR</a:t>
                      </a:r>
                      <a:endParaRPr lang="en-US" sz="1400" dirty="0"/>
                    </a:p>
                  </a:txBody>
                  <a:tcPr/>
                </a:tc>
                <a:extLst>
                  <a:ext uri="{0D108BD9-81ED-4DB2-BD59-A6C34878D82A}">
                    <a16:rowId xmlns="" xmlns:a16="http://schemas.microsoft.com/office/drawing/2014/main" val="2850506829"/>
                  </a:ext>
                </a:extLst>
              </a:tr>
              <a:tr h="349832">
                <a:tc>
                  <a:txBody>
                    <a:bodyPr/>
                    <a:lstStyle/>
                    <a:p>
                      <a:r>
                        <a:rPr lang="en-US" sz="1400" dirty="0" smtClean="0"/>
                        <a:t>Casey Scott</a:t>
                      </a:r>
                    </a:p>
                  </a:txBody>
                  <a:tcPr/>
                </a:tc>
                <a:tc>
                  <a:txBody>
                    <a:bodyPr/>
                    <a:lstStyle/>
                    <a:p>
                      <a:r>
                        <a:rPr lang="en-US" sz="1400" dirty="0" smtClean="0"/>
                        <a:t>MPCA</a:t>
                      </a:r>
                      <a:endParaRPr lang="en-US" sz="1400" dirty="0"/>
                    </a:p>
                  </a:txBody>
                  <a:tcPr/>
                </a:tc>
                <a:extLst>
                  <a:ext uri="{0D108BD9-81ED-4DB2-BD59-A6C34878D82A}">
                    <a16:rowId xmlns="" xmlns:a16="http://schemas.microsoft.com/office/drawing/2014/main" val="3837992890"/>
                  </a:ext>
                </a:extLst>
              </a:tr>
              <a:tr h="349832">
                <a:tc>
                  <a:txBody>
                    <a:bodyPr/>
                    <a:lstStyle/>
                    <a:p>
                      <a:r>
                        <a:rPr lang="en-US" sz="1400" dirty="0" smtClean="0"/>
                        <a:t>Angus Vaughan</a:t>
                      </a:r>
                    </a:p>
                  </a:txBody>
                  <a:tcPr/>
                </a:tc>
                <a:tc>
                  <a:txBody>
                    <a:bodyPr/>
                    <a:lstStyle/>
                    <a:p>
                      <a:r>
                        <a:rPr lang="en-US" sz="1400" dirty="0" smtClean="0"/>
                        <a:t>MPCA</a:t>
                      </a:r>
                      <a:endParaRPr lang="en-US" sz="1400" dirty="0"/>
                    </a:p>
                  </a:txBody>
                  <a:tcPr/>
                </a:tc>
                <a:extLst>
                  <a:ext uri="{0D108BD9-81ED-4DB2-BD59-A6C34878D82A}">
                    <a16:rowId xmlns="" xmlns:a16="http://schemas.microsoft.com/office/drawing/2014/main" val="144473486"/>
                  </a:ext>
                </a:extLst>
              </a:tr>
              <a:tr h="349832">
                <a:tc>
                  <a:txBody>
                    <a:bodyPr/>
                    <a:lstStyle/>
                    <a:p>
                      <a:r>
                        <a:rPr lang="en-US" sz="1400" dirty="0" smtClean="0"/>
                        <a:t>Barbara Weisman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DNR-EWR</a:t>
                      </a:r>
                    </a:p>
                  </a:txBody>
                  <a:tcPr/>
                </a:tc>
                <a:extLst>
                  <a:ext uri="{0D108BD9-81ED-4DB2-BD59-A6C34878D82A}">
                    <a16:rowId xmlns="" xmlns:a16="http://schemas.microsoft.com/office/drawing/2014/main" val="1764286276"/>
                  </a:ext>
                </a:extLst>
              </a:tr>
              <a:tr h="349832">
                <a:tc>
                  <a:txBody>
                    <a:bodyPr/>
                    <a:lstStyle/>
                    <a:p>
                      <a:r>
                        <a:rPr lang="en-US" sz="1400" dirty="0" smtClean="0"/>
                        <a:t>Andy Williquett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MNIT@DNR-FSH</a:t>
                      </a:r>
                    </a:p>
                  </a:txBody>
                  <a:tcPr/>
                </a:tc>
                <a:extLst>
                  <a:ext uri="{0D108BD9-81ED-4DB2-BD59-A6C34878D82A}">
                    <a16:rowId xmlns="" xmlns:a16="http://schemas.microsoft.com/office/drawing/2014/main" val="3568509684"/>
                  </a:ext>
                </a:extLst>
              </a:tr>
            </a:tbl>
          </a:graphicData>
        </a:graphic>
      </p:graphicFrame>
      <p:graphicFrame>
        <p:nvGraphicFramePr>
          <p:cNvPr id="11" name="Content Placeholder 4"/>
          <p:cNvGraphicFramePr>
            <a:graphicFrameLocks/>
          </p:cNvGraphicFramePr>
          <p:nvPr>
            <p:extLst/>
          </p:nvPr>
        </p:nvGraphicFramePr>
        <p:xfrm>
          <a:off x="4391377" y="2381668"/>
          <a:ext cx="3936999" cy="1621298"/>
        </p:xfrm>
        <a:graphic>
          <a:graphicData uri="http://schemas.openxmlformats.org/drawingml/2006/table">
            <a:tbl>
              <a:tblPr firstRow="1" bandRow="1">
                <a:tableStyleId>{5C22544A-7EE6-4342-B048-85BDC9FD1C3A}</a:tableStyleId>
              </a:tblPr>
              <a:tblGrid>
                <a:gridCol w="1614312">
                  <a:extLst>
                    <a:ext uri="{9D8B030D-6E8A-4147-A177-3AD203B41FA5}">
                      <a16:colId xmlns="" xmlns:a16="http://schemas.microsoft.com/office/drawing/2014/main" val="3398080378"/>
                    </a:ext>
                  </a:extLst>
                </a:gridCol>
                <a:gridCol w="2322687">
                  <a:extLst>
                    <a:ext uri="{9D8B030D-6E8A-4147-A177-3AD203B41FA5}">
                      <a16:colId xmlns="" xmlns:a16="http://schemas.microsoft.com/office/drawing/2014/main" val="1884271038"/>
                    </a:ext>
                  </a:extLst>
                </a:gridCol>
              </a:tblGrid>
              <a:tr h="334318">
                <a:tc>
                  <a:txBody>
                    <a:bodyPr/>
                    <a:lstStyle/>
                    <a:p>
                      <a:r>
                        <a:rPr lang="en-US" sz="1600" dirty="0" smtClean="0"/>
                        <a:t>Name</a:t>
                      </a:r>
                      <a:endParaRPr lang="en-US" sz="1600" dirty="0"/>
                    </a:p>
                  </a:txBody>
                  <a:tcPr/>
                </a:tc>
                <a:tc>
                  <a:txBody>
                    <a:bodyPr/>
                    <a:lstStyle/>
                    <a:p>
                      <a:r>
                        <a:rPr lang="en-US" sz="1600" dirty="0" smtClean="0"/>
                        <a:t>Organization</a:t>
                      </a:r>
                      <a:endParaRPr lang="en-US" dirty="0"/>
                    </a:p>
                  </a:txBody>
                  <a:tcPr/>
                </a:tc>
                <a:extLst>
                  <a:ext uri="{0D108BD9-81ED-4DB2-BD59-A6C34878D82A}">
                    <a16:rowId xmlns="" xmlns:a16="http://schemas.microsoft.com/office/drawing/2014/main" val="2614377980"/>
                  </a:ext>
                </a:extLst>
              </a:tr>
              <a:tr h="306458">
                <a:tc>
                  <a:txBody>
                    <a:bodyPr/>
                    <a:lstStyle/>
                    <a:p>
                      <a:r>
                        <a:rPr lang="en-US" sz="1400" dirty="0" smtClean="0"/>
                        <a:t>Joe Brennan</a:t>
                      </a:r>
                      <a:endParaRPr lang="en-US" sz="1400" dirty="0"/>
                    </a:p>
                  </a:txBody>
                  <a:tcPr/>
                </a:tc>
                <a:tc>
                  <a:txBody>
                    <a:bodyPr/>
                    <a:lstStyle/>
                    <a:p>
                      <a:r>
                        <a:rPr lang="en-US" sz="1400" dirty="0" smtClean="0"/>
                        <a:t>USDA - NRCS</a:t>
                      </a:r>
                    </a:p>
                  </a:txBody>
                  <a:tcPr/>
                </a:tc>
                <a:extLst>
                  <a:ext uri="{0D108BD9-81ED-4DB2-BD59-A6C34878D82A}">
                    <a16:rowId xmlns="" xmlns:a16="http://schemas.microsoft.com/office/drawing/2014/main" val="2882936732"/>
                  </a:ext>
                </a:extLst>
              </a:tr>
              <a:tr h="334666">
                <a:tc>
                  <a:txBody>
                    <a:bodyPr/>
                    <a:lstStyle/>
                    <a:p>
                      <a:r>
                        <a:rPr lang="en-US" sz="1400" dirty="0" smtClean="0"/>
                        <a:t>Kevin Hanson</a:t>
                      </a:r>
                    </a:p>
                  </a:txBody>
                  <a:tcPr/>
                </a:tc>
                <a:tc>
                  <a:txBody>
                    <a:bodyPr/>
                    <a:lstStyle/>
                    <a:p>
                      <a:r>
                        <a:rPr lang="en-US" sz="1400" dirty="0" smtClean="0"/>
                        <a:t>USACE</a:t>
                      </a:r>
                      <a:endParaRPr lang="en-US" sz="1400" dirty="0"/>
                    </a:p>
                  </a:txBody>
                  <a:tcPr/>
                </a:tc>
                <a:extLst>
                  <a:ext uri="{0D108BD9-81ED-4DB2-BD59-A6C34878D82A}">
                    <a16:rowId xmlns="" xmlns:a16="http://schemas.microsoft.com/office/drawing/2014/main" val="3498527038"/>
                  </a:ext>
                </a:extLst>
              </a:tr>
              <a:tr h="338436">
                <a:tc>
                  <a:txBody>
                    <a:bodyPr/>
                    <a:lstStyle/>
                    <a:p>
                      <a:r>
                        <a:rPr lang="en-US" sz="1400" dirty="0" smtClean="0"/>
                        <a:t>Kari Hedin</a:t>
                      </a:r>
                    </a:p>
                  </a:txBody>
                  <a:tcPr/>
                </a:tc>
                <a:tc>
                  <a:txBody>
                    <a:bodyPr/>
                    <a:lstStyle/>
                    <a:p>
                      <a:r>
                        <a:rPr lang="en-US" sz="1400" dirty="0" smtClean="0"/>
                        <a:t>Fond du Lac</a:t>
                      </a:r>
                      <a:endParaRPr lang="en-US" sz="1400" dirty="0"/>
                    </a:p>
                  </a:txBody>
                  <a:tcPr/>
                </a:tc>
                <a:extLst>
                  <a:ext uri="{0D108BD9-81ED-4DB2-BD59-A6C34878D82A}">
                    <a16:rowId xmlns="" xmlns:a16="http://schemas.microsoft.com/office/drawing/2014/main" val="985511184"/>
                  </a:ext>
                </a:extLst>
              </a:tr>
              <a:tr h="306458">
                <a:tc>
                  <a:txBody>
                    <a:bodyPr/>
                    <a:lstStyle/>
                    <a:p>
                      <a:r>
                        <a:rPr lang="en-US" sz="1400" dirty="0" smtClean="0"/>
                        <a:t>Brian Huberty</a:t>
                      </a:r>
                    </a:p>
                  </a:txBody>
                  <a:tcPr/>
                </a:tc>
                <a:tc>
                  <a:txBody>
                    <a:bodyPr/>
                    <a:lstStyle/>
                    <a:p>
                      <a:r>
                        <a:rPr lang="en-US" sz="1400" dirty="0" smtClean="0"/>
                        <a:t>USFWS</a:t>
                      </a:r>
                      <a:endParaRPr lang="en-US" sz="1400" dirty="0"/>
                    </a:p>
                  </a:txBody>
                  <a:tcPr/>
                </a:tc>
                <a:extLst>
                  <a:ext uri="{0D108BD9-81ED-4DB2-BD59-A6C34878D82A}">
                    <a16:rowId xmlns="" xmlns:a16="http://schemas.microsoft.com/office/drawing/2014/main" val="2949924632"/>
                  </a:ext>
                </a:extLst>
              </a:tr>
            </a:tbl>
          </a:graphicData>
        </a:graphic>
      </p:graphicFrame>
      <p:graphicFrame>
        <p:nvGraphicFramePr>
          <p:cNvPr id="12" name="Content Placeholder 4"/>
          <p:cNvGraphicFramePr>
            <a:graphicFrameLocks/>
          </p:cNvGraphicFramePr>
          <p:nvPr>
            <p:extLst/>
          </p:nvPr>
        </p:nvGraphicFramePr>
        <p:xfrm>
          <a:off x="4391379" y="5498389"/>
          <a:ext cx="3996266" cy="1249680"/>
        </p:xfrm>
        <a:graphic>
          <a:graphicData uri="http://schemas.openxmlformats.org/drawingml/2006/table">
            <a:tbl>
              <a:tblPr firstRow="1" bandRow="1">
                <a:tableStyleId>{5C22544A-7EE6-4342-B048-85BDC9FD1C3A}</a:tableStyleId>
              </a:tblPr>
              <a:tblGrid>
                <a:gridCol w="1603021">
                  <a:extLst>
                    <a:ext uri="{9D8B030D-6E8A-4147-A177-3AD203B41FA5}">
                      <a16:colId xmlns="" xmlns:a16="http://schemas.microsoft.com/office/drawing/2014/main" val="3398080378"/>
                    </a:ext>
                  </a:extLst>
                </a:gridCol>
                <a:gridCol w="2393245">
                  <a:extLst>
                    <a:ext uri="{9D8B030D-6E8A-4147-A177-3AD203B41FA5}">
                      <a16:colId xmlns="" xmlns:a16="http://schemas.microsoft.com/office/drawing/2014/main" val="1884271038"/>
                    </a:ext>
                  </a:extLst>
                </a:gridCol>
              </a:tblGrid>
              <a:tr h="313890">
                <a:tc>
                  <a:txBody>
                    <a:bodyPr/>
                    <a:lstStyle/>
                    <a:p>
                      <a:r>
                        <a:rPr lang="en-US" sz="1600" dirty="0" smtClean="0"/>
                        <a:t>Name</a:t>
                      </a:r>
                      <a:endParaRPr lang="en-US" sz="1600" dirty="0"/>
                    </a:p>
                  </a:txBody>
                  <a:tcPr/>
                </a:tc>
                <a:tc>
                  <a:txBody>
                    <a:bodyPr/>
                    <a:lstStyle/>
                    <a:p>
                      <a:r>
                        <a:rPr lang="en-US" sz="1600" dirty="0" smtClean="0"/>
                        <a:t>Organization</a:t>
                      </a:r>
                      <a:endParaRPr lang="en-US" sz="1600" dirty="0"/>
                    </a:p>
                  </a:txBody>
                  <a:tcPr/>
                </a:tc>
                <a:extLst>
                  <a:ext uri="{0D108BD9-81ED-4DB2-BD59-A6C34878D82A}">
                    <a16:rowId xmlns="" xmlns:a16="http://schemas.microsoft.com/office/drawing/2014/main" val="2614377980"/>
                  </a:ext>
                </a:extLst>
              </a:tr>
              <a:tr h="285355">
                <a:tc>
                  <a:txBody>
                    <a:bodyPr/>
                    <a:lstStyle/>
                    <a:p>
                      <a:r>
                        <a:rPr lang="en-US" sz="1400" dirty="0" smtClean="0"/>
                        <a:t>Whitney DeLong</a:t>
                      </a:r>
                      <a:endParaRPr lang="en-US" sz="1400" dirty="0"/>
                    </a:p>
                  </a:txBody>
                  <a:tcPr/>
                </a:tc>
                <a:tc>
                  <a:txBody>
                    <a:bodyPr/>
                    <a:lstStyle/>
                    <a:p>
                      <a:r>
                        <a:rPr lang="en-US" sz="1400" dirty="0" smtClean="0"/>
                        <a:t>University of Minnesota</a:t>
                      </a:r>
                    </a:p>
                  </a:txBody>
                  <a:tcPr/>
                </a:tc>
                <a:extLst>
                  <a:ext uri="{0D108BD9-81ED-4DB2-BD59-A6C34878D82A}">
                    <a16:rowId xmlns="" xmlns:a16="http://schemas.microsoft.com/office/drawing/2014/main" val="2882936732"/>
                  </a:ext>
                </a:extLst>
              </a:tr>
              <a:tr h="285355">
                <a:tc>
                  <a:txBody>
                    <a:bodyPr/>
                    <a:lstStyle/>
                    <a:p>
                      <a:r>
                        <a:rPr lang="en-US" sz="1400" dirty="0" smtClean="0"/>
                        <a:t>Chuck Fritz</a:t>
                      </a:r>
                    </a:p>
                  </a:txBody>
                  <a:tcPr/>
                </a:tc>
                <a:tc>
                  <a:txBody>
                    <a:bodyPr/>
                    <a:lstStyle/>
                    <a:p>
                      <a:r>
                        <a:rPr lang="en-US" sz="1400" dirty="0" smtClean="0"/>
                        <a:t>International Water Institute</a:t>
                      </a:r>
                      <a:endParaRPr lang="en-US" sz="1400" dirty="0"/>
                    </a:p>
                  </a:txBody>
                  <a:tcPr/>
                </a:tc>
                <a:extLst>
                  <a:ext uri="{0D108BD9-81ED-4DB2-BD59-A6C34878D82A}">
                    <a16:rowId xmlns="" xmlns:a16="http://schemas.microsoft.com/office/drawing/2014/main" val="3498527038"/>
                  </a:ext>
                </a:extLst>
              </a:tr>
              <a:tr h="285355">
                <a:tc>
                  <a:txBody>
                    <a:bodyPr/>
                    <a:lstStyle/>
                    <a:p>
                      <a:r>
                        <a:rPr lang="en-US" sz="1400" dirty="0" smtClean="0"/>
                        <a:t>Grit May </a:t>
                      </a:r>
                    </a:p>
                  </a:txBody>
                  <a:tcPr/>
                </a:tc>
                <a:tc>
                  <a:txBody>
                    <a:bodyPr/>
                    <a:lstStyle/>
                    <a:p>
                      <a:r>
                        <a:rPr lang="en-US" sz="1400" dirty="0" smtClean="0"/>
                        <a:t>International Water Institute</a:t>
                      </a:r>
                      <a:endParaRPr lang="en-US" sz="1400" dirty="0"/>
                    </a:p>
                  </a:txBody>
                  <a:tcPr/>
                </a:tc>
                <a:extLst>
                  <a:ext uri="{0D108BD9-81ED-4DB2-BD59-A6C34878D82A}">
                    <a16:rowId xmlns="" xmlns:a16="http://schemas.microsoft.com/office/drawing/2014/main" val="4206503020"/>
                  </a:ext>
                </a:extLst>
              </a:tr>
            </a:tbl>
          </a:graphicData>
        </a:graphic>
      </p:graphicFrame>
      <p:sp>
        <p:nvSpPr>
          <p:cNvPr id="13" name="Content Placeholder 2"/>
          <p:cNvSpPr txBox="1">
            <a:spLocks/>
          </p:cNvSpPr>
          <p:nvPr/>
        </p:nvSpPr>
        <p:spPr>
          <a:xfrm>
            <a:off x="338667" y="2001266"/>
            <a:ext cx="1295400" cy="40644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1800" b="1" spc="120" dirty="0" smtClean="0">
                <a:solidFill>
                  <a:srgbClr val="78BE21"/>
                </a:solidFill>
              </a:rPr>
              <a:t>State</a:t>
            </a:r>
            <a:endParaRPr lang="en-US" sz="2200" b="1" spc="120" dirty="0" smtClean="0">
              <a:solidFill>
                <a:srgbClr val="78BE21"/>
              </a:solidFill>
            </a:endParaRPr>
          </a:p>
        </p:txBody>
      </p:sp>
      <p:sp>
        <p:nvSpPr>
          <p:cNvPr id="14" name="Content Placeholder 2"/>
          <p:cNvSpPr txBox="1">
            <a:spLocks/>
          </p:cNvSpPr>
          <p:nvPr/>
        </p:nvSpPr>
        <p:spPr>
          <a:xfrm>
            <a:off x="4333522" y="2033279"/>
            <a:ext cx="1295400" cy="3483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1800" b="1" spc="120" dirty="0" smtClean="0">
                <a:solidFill>
                  <a:srgbClr val="78BE21"/>
                </a:solidFill>
              </a:rPr>
              <a:t>Federal</a:t>
            </a:r>
            <a:endParaRPr lang="en-US" sz="2000" b="1" spc="120" dirty="0" smtClean="0">
              <a:solidFill>
                <a:srgbClr val="78BE21"/>
              </a:solidFill>
            </a:endParaRPr>
          </a:p>
        </p:txBody>
      </p:sp>
      <p:sp>
        <p:nvSpPr>
          <p:cNvPr id="15" name="Content Placeholder 2"/>
          <p:cNvSpPr txBox="1">
            <a:spLocks/>
          </p:cNvSpPr>
          <p:nvPr/>
        </p:nvSpPr>
        <p:spPr>
          <a:xfrm>
            <a:off x="4333522" y="5159024"/>
            <a:ext cx="3382434" cy="38280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1800" b="1" spc="120" dirty="0" smtClean="0">
                <a:solidFill>
                  <a:srgbClr val="78BE21"/>
                </a:solidFill>
              </a:rPr>
              <a:t>Academic and Private</a:t>
            </a:r>
          </a:p>
        </p:txBody>
      </p:sp>
      <p:sp>
        <p:nvSpPr>
          <p:cNvPr id="16" name="Content Placeholder 2"/>
          <p:cNvSpPr txBox="1">
            <a:spLocks/>
          </p:cNvSpPr>
          <p:nvPr/>
        </p:nvSpPr>
        <p:spPr>
          <a:xfrm>
            <a:off x="632178" y="1467557"/>
            <a:ext cx="7402689" cy="57886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2000" b="1" spc="150" dirty="0">
                <a:solidFill>
                  <a:srgbClr val="003865"/>
                </a:solidFill>
              </a:rPr>
              <a:t>Expanded network </a:t>
            </a:r>
            <a:r>
              <a:rPr lang="en-US" sz="2000" b="1" spc="150" dirty="0" smtClean="0">
                <a:solidFill>
                  <a:srgbClr val="003865"/>
                </a:solidFill>
              </a:rPr>
              <a:t>of 18 </a:t>
            </a:r>
            <a:r>
              <a:rPr lang="en-US" sz="2000" b="1" spc="150" dirty="0">
                <a:solidFill>
                  <a:srgbClr val="78BE21"/>
                </a:solidFill>
              </a:rPr>
              <a:t>Consulted-Informed</a:t>
            </a:r>
            <a:r>
              <a:rPr lang="en-US" sz="2000" b="1" spc="150" dirty="0">
                <a:solidFill>
                  <a:srgbClr val="003865"/>
                </a:solidFill>
              </a:rPr>
              <a:t> </a:t>
            </a:r>
            <a:r>
              <a:rPr lang="en-US" sz="2000" b="1" spc="150" dirty="0" smtClean="0">
                <a:solidFill>
                  <a:srgbClr val="003865"/>
                </a:solidFill>
              </a:rPr>
              <a:t>Members</a:t>
            </a:r>
            <a:endParaRPr lang="en-US" sz="2000" b="1" spc="150" dirty="0">
              <a:solidFill>
                <a:srgbClr val="003865"/>
              </a:solidFill>
            </a:endParaRPr>
          </a:p>
        </p:txBody>
      </p:sp>
      <p:graphicFrame>
        <p:nvGraphicFramePr>
          <p:cNvPr id="17" name="Content Placeholder 4"/>
          <p:cNvGraphicFramePr>
            <a:graphicFrameLocks/>
          </p:cNvGraphicFramePr>
          <p:nvPr>
            <p:extLst/>
          </p:nvPr>
        </p:nvGraphicFramePr>
        <p:xfrm>
          <a:off x="4406904" y="4420591"/>
          <a:ext cx="3980741" cy="641738"/>
        </p:xfrm>
        <a:graphic>
          <a:graphicData uri="http://schemas.openxmlformats.org/drawingml/2006/table">
            <a:tbl>
              <a:tblPr firstRow="1" bandRow="1">
                <a:tableStyleId>{5C22544A-7EE6-4342-B048-85BDC9FD1C3A}</a:tableStyleId>
              </a:tblPr>
              <a:tblGrid>
                <a:gridCol w="1610074">
                  <a:extLst>
                    <a:ext uri="{9D8B030D-6E8A-4147-A177-3AD203B41FA5}">
                      <a16:colId xmlns="" xmlns:a16="http://schemas.microsoft.com/office/drawing/2014/main" val="3398080378"/>
                    </a:ext>
                  </a:extLst>
                </a:gridCol>
                <a:gridCol w="2370667">
                  <a:extLst>
                    <a:ext uri="{9D8B030D-6E8A-4147-A177-3AD203B41FA5}">
                      <a16:colId xmlns="" xmlns:a16="http://schemas.microsoft.com/office/drawing/2014/main" val="1884271038"/>
                    </a:ext>
                  </a:extLst>
                </a:gridCol>
              </a:tblGrid>
              <a:tr h="334318">
                <a:tc>
                  <a:txBody>
                    <a:bodyPr/>
                    <a:lstStyle/>
                    <a:p>
                      <a:r>
                        <a:rPr lang="en-US" sz="1600" dirty="0" smtClean="0"/>
                        <a:t>Name</a:t>
                      </a:r>
                      <a:endParaRPr lang="en-US" sz="1600" dirty="0"/>
                    </a:p>
                  </a:txBody>
                  <a:tcPr/>
                </a:tc>
                <a:tc>
                  <a:txBody>
                    <a:bodyPr/>
                    <a:lstStyle/>
                    <a:p>
                      <a:r>
                        <a:rPr lang="en-US" sz="1600" dirty="0" smtClean="0"/>
                        <a:t>Organization</a:t>
                      </a:r>
                      <a:endParaRPr lang="en-US" sz="1600" dirty="0"/>
                    </a:p>
                  </a:txBody>
                  <a:tcPr/>
                </a:tc>
                <a:extLst>
                  <a:ext uri="{0D108BD9-81ED-4DB2-BD59-A6C34878D82A}">
                    <a16:rowId xmlns="" xmlns:a16="http://schemas.microsoft.com/office/drawing/2014/main" val="2614377980"/>
                  </a:ext>
                </a:extLst>
              </a:tr>
              <a:tr h="306458">
                <a:tc>
                  <a:txBody>
                    <a:bodyPr/>
                    <a:lstStyle/>
                    <a:p>
                      <a:r>
                        <a:rPr lang="en-US" sz="1400" dirty="0" smtClean="0"/>
                        <a:t>Alan Laumeyer </a:t>
                      </a:r>
                      <a:endParaRPr lang="en-US" sz="1400" dirty="0"/>
                    </a:p>
                  </a:txBody>
                  <a:tcPr/>
                </a:tc>
                <a:tc>
                  <a:txBody>
                    <a:bodyPr/>
                    <a:lstStyle/>
                    <a:p>
                      <a:r>
                        <a:rPr lang="en-US" sz="1400" dirty="0" smtClean="0"/>
                        <a:t>Goodhue County</a:t>
                      </a:r>
                    </a:p>
                  </a:txBody>
                  <a:tcPr/>
                </a:tc>
                <a:extLst>
                  <a:ext uri="{0D108BD9-81ED-4DB2-BD59-A6C34878D82A}">
                    <a16:rowId xmlns="" xmlns:a16="http://schemas.microsoft.com/office/drawing/2014/main" val="2882936732"/>
                  </a:ext>
                </a:extLst>
              </a:tr>
            </a:tbl>
          </a:graphicData>
        </a:graphic>
      </p:graphicFrame>
      <p:sp>
        <p:nvSpPr>
          <p:cNvPr id="18" name="Content Placeholder 2"/>
          <p:cNvSpPr txBox="1">
            <a:spLocks/>
          </p:cNvSpPr>
          <p:nvPr/>
        </p:nvSpPr>
        <p:spPr>
          <a:xfrm>
            <a:off x="4333522" y="4074388"/>
            <a:ext cx="1214967" cy="34620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1800" b="1" spc="120" dirty="0" smtClean="0">
                <a:solidFill>
                  <a:srgbClr val="78BE21"/>
                </a:solidFill>
              </a:rPr>
              <a:t>Local</a:t>
            </a:r>
            <a:endParaRPr lang="en-US" sz="2000" b="1" spc="120" dirty="0" smtClean="0">
              <a:solidFill>
                <a:srgbClr val="78BE21"/>
              </a:solidFill>
            </a:endParaRPr>
          </a:p>
        </p:txBody>
      </p:sp>
    </p:spTree>
    <p:extLst>
      <p:ext uri="{BB962C8B-B14F-4D97-AF65-F5344CB8AC3E}">
        <p14:creationId xmlns:p14="http://schemas.microsoft.com/office/powerpoint/2010/main" val="17443236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7402689" cy="4351338"/>
          </a:xfrm>
        </p:spPr>
        <p:txBody>
          <a:bodyPr/>
          <a:lstStyle/>
          <a:p>
            <a:pPr marL="0" indent="0">
              <a:buNone/>
            </a:pPr>
            <a:r>
              <a:rPr lang="en-US" b="1" spc="120" dirty="0" smtClean="0"/>
              <a:t>We are </a:t>
            </a:r>
            <a:r>
              <a:rPr lang="en-US" b="1" spc="120" dirty="0" smtClean="0">
                <a:solidFill>
                  <a:srgbClr val="78BE21"/>
                </a:solidFill>
              </a:rPr>
              <a:t>putting together pieces </a:t>
            </a:r>
            <a:r>
              <a:rPr lang="en-US" b="1" spc="120" dirty="0" smtClean="0"/>
              <a:t>of the hydrography data steward and data users puzzle </a:t>
            </a:r>
          </a:p>
          <a:p>
            <a:pPr marL="0" indent="0">
              <a:spcBef>
                <a:spcPts val="1800"/>
              </a:spcBef>
              <a:buNone/>
            </a:pPr>
            <a:r>
              <a:rPr lang="en-US" sz="2400" spc="120" dirty="0" smtClean="0"/>
              <a:t>Workgroup has highlighted work of members and how they use hydrography data to understand:</a:t>
            </a:r>
          </a:p>
          <a:p>
            <a:pPr lvl="1"/>
            <a:r>
              <a:rPr lang="en-US" spc="120" dirty="0" smtClean="0"/>
              <a:t>How people </a:t>
            </a:r>
            <a:r>
              <a:rPr lang="en-US" b="1" spc="120" dirty="0" smtClean="0">
                <a:solidFill>
                  <a:srgbClr val="78BE21"/>
                </a:solidFill>
              </a:rPr>
              <a:t>currently use and interact </a:t>
            </a:r>
            <a:r>
              <a:rPr lang="en-US" spc="120" dirty="0" smtClean="0"/>
              <a:t>with data</a:t>
            </a:r>
          </a:p>
          <a:p>
            <a:pPr lvl="1"/>
            <a:r>
              <a:rPr lang="en-US" b="1" spc="120" dirty="0" smtClean="0">
                <a:solidFill>
                  <a:srgbClr val="78BE21"/>
                </a:solidFill>
              </a:rPr>
              <a:t>Limitations</a:t>
            </a:r>
            <a:r>
              <a:rPr lang="en-US" spc="120" dirty="0" smtClean="0"/>
              <a:t> people face with current data</a:t>
            </a:r>
          </a:p>
          <a:p>
            <a:pPr lvl="1"/>
            <a:r>
              <a:rPr lang="en-US" b="1" spc="120" dirty="0" smtClean="0">
                <a:solidFill>
                  <a:srgbClr val="78BE21"/>
                </a:solidFill>
              </a:rPr>
              <a:t>Opportunities</a:t>
            </a:r>
            <a:r>
              <a:rPr lang="en-US" spc="120" dirty="0" smtClean="0"/>
              <a:t> created with LiDAR-derived hydrography data</a:t>
            </a:r>
            <a:endParaRPr lang="en-US" spc="120" dirty="0"/>
          </a:p>
        </p:txBody>
      </p:sp>
      <p:pic>
        <p:nvPicPr>
          <p:cNvPr id="7" name="Picture 6"/>
          <p:cNvPicPr>
            <a:picLocks noChangeAspect="1"/>
          </p:cNvPicPr>
          <p:nvPr/>
        </p:nvPicPr>
        <p:blipFill>
          <a:blip r:embed="rId3"/>
          <a:stretch>
            <a:fillRect/>
          </a:stretch>
        </p:blipFill>
        <p:spPr>
          <a:xfrm>
            <a:off x="8456730" y="2162782"/>
            <a:ext cx="3352906" cy="3131707"/>
          </a:xfrm>
          <a:prstGeom prst="rect">
            <a:avLst/>
          </a:prstGeom>
        </p:spPr>
      </p:pic>
      <p:sp>
        <p:nvSpPr>
          <p:cNvPr id="8" name="Title 9"/>
          <p:cNvSpPr>
            <a:spLocks noGrp="1"/>
          </p:cNvSpPr>
          <p:nvPr>
            <p:ph type="title"/>
          </p:nvPr>
        </p:nvSpPr>
        <p:spPr>
          <a:xfrm>
            <a:off x="530577" y="152400"/>
            <a:ext cx="11119555" cy="914400"/>
          </a:xfrm>
        </p:spPr>
        <p:txBody>
          <a:bodyPr>
            <a:normAutofit/>
          </a:bodyPr>
          <a:lstStyle/>
          <a:p>
            <a:r>
              <a:rPr lang="en-US" sz="2700" b="1" dirty="0" smtClean="0"/>
              <a:t>3D-Geomatics </a:t>
            </a:r>
            <a:r>
              <a:rPr lang="en-US" sz="2200" b="1" dirty="0" smtClean="0">
                <a:sym typeface="Wingdings" panose="05000000000000000000" pitchFamily="2" charset="2"/>
              </a:rPr>
              <a:t></a:t>
            </a:r>
            <a:r>
              <a:rPr lang="en-US" sz="2700" b="1" dirty="0" smtClean="0"/>
              <a:t> </a:t>
            </a:r>
            <a:r>
              <a:rPr lang="en-US" b="1" dirty="0" smtClean="0"/>
              <a:t>Hydro Workgroup</a:t>
            </a:r>
            <a:endParaRPr lang="en-US" b="1" dirty="0"/>
          </a:p>
        </p:txBody>
      </p:sp>
    </p:spTree>
    <p:extLst>
      <p:ext uri="{BB962C8B-B14F-4D97-AF65-F5344CB8AC3E}">
        <p14:creationId xmlns:p14="http://schemas.microsoft.com/office/powerpoint/2010/main" val="40637212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pPr marL="0" lvl="0" indent="0">
              <a:buNone/>
            </a:pPr>
            <a:r>
              <a:rPr lang="en-US" sz="2800" spc="120" dirty="0" smtClean="0"/>
              <a:t>Today we have:</a:t>
            </a:r>
            <a:endParaRPr lang="en-US" spc="120" dirty="0"/>
          </a:p>
          <a:p>
            <a:pPr lvl="0"/>
            <a:r>
              <a:rPr lang="en-US" sz="2000" spc="120" dirty="0" smtClean="0"/>
              <a:t>Multiple</a:t>
            </a:r>
            <a:r>
              <a:rPr lang="en-US" sz="2000" spc="120" dirty="0"/>
              <a:t>, </a:t>
            </a:r>
            <a:r>
              <a:rPr lang="en-US" sz="2000" b="1" spc="120" dirty="0">
                <a:solidFill>
                  <a:srgbClr val="78BE21"/>
                </a:solidFill>
              </a:rPr>
              <a:t>out-of-sync</a:t>
            </a:r>
            <a:r>
              <a:rPr lang="en-US" sz="2000" spc="120" dirty="0"/>
              <a:t> copies of hydrography data</a:t>
            </a:r>
          </a:p>
          <a:p>
            <a:pPr lvl="0"/>
            <a:r>
              <a:rPr lang="en-US" sz="2000" spc="120" dirty="0"/>
              <a:t>Locations of stream centerlines based on </a:t>
            </a:r>
            <a:r>
              <a:rPr lang="en-US" sz="2000" b="1" spc="120" dirty="0">
                <a:solidFill>
                  <a:srgbClr val="78BE21"/>
                </a:solidFill>
              </a:rPr>
              <a:t>historic</a:t>
            </a:r>
            <a:r>
              <a:rPr lang="en-US" sz="2000" spc="120" dirty="0"/>
              <a:t> maps</a:t>
            </a:r>
          </a:p>
          <a:p>
            <a:pPr lvl="0"/>
            <a:r>
              <a:rPr lang="en-US" sz="2000" b="1" spc="120" dirty="0">
                <a:solidFill>
                  <a:srgbClr val="78BE21"/>
                </a:solidFill>
              </a:rPr>
              <a:t>Inefficient</a:t>
            </a:r>
            <a:r>
              <a:rPr lang="en-US" sz="2000" spc="120" dirty="0"/>
              <a:t> processes for creating derived data products</a:t>
            </a:r>
          </a:p>
          <a:p>
            <a:pPr lvl="0"/>
            <a:r>
              <a:rPr lang="en-US" sz="2000" b="1" spc="120" dirty="0">
                <a:solidFill>
                  <a:srgbClr val="78BE21"/>
                </a:solidFill>
              </a:rPr>
              <a:t>Costly</a:t>
            </a:r>
            <a:r>
              <a:rPr lang="en-US" sz="2000" spc="120" dirty="0"/>
              <a:t> field site verifications</a:t>
            </a:r>
          </a:p>
          <a:p>
            <a:r>
              <a:rPr lang="en-US" sz="2000" spc="120" dirty="0"/>
              <a:t>Missing data </a:t>
            </a:r>
            <a:r>
              <a:rPr lang="en-US" sz="2000" b="1" spc="120" dirty="0">
                <a:solidFill>
                  <a:srgbClr val="78BE21"/>
                </a:solidFill>
              </a:rPr>
              <a:t>lowers public trust</a:t>
            </a:r>
          </a:p>
        </p:txBody>
      </p:sp>
      <p:pic>
        <p:nvPicPr>
          <p:cNvPr id="6" name="Picture 5"/>
          <p:cNvPicPr>
            <a:picLocks noChangeAspect="1"/>
          </p:cNvPicPr>
          <p:nvPr/>
        </p:nvPicPr>
        <p:blipFill>
          <a:blip r:embed="rId2"/>
          <a:stretch>
            <a:fillRect/>
          </a:stretch>
        </p:blipFill>
        <p:spPr>
          <a:xfrm>
            <a:off x="6019800" y="1491930"/>
            <a:ext cx="6009239" cy="5236857"/>
          </a:xfrm>
          <a:prstGeom prst="rect">
            <a:avLst/>
          </a:prstGeom>
        </p:spPr>
      </p:pic>
      <p:sp>
        <p:nvSpPr>
          <p:cNvPr id="7" name="Rectangle 6"/>
          <p:cNvSpPr/>
          <p:nvPr/>
        </p:nvSpPr>
        <p:spPr>
          <a:xfrm>
            <a:off x="11852476" y="2945757"/>
            <a:ext cx="266218" cy="62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itle 9"/>
          <p:cNvSpPr>
            <a:spLocks noGrp="1"/>
          </p:cNvSpPr>
          <p:nvPr>
            <p:ph type="title"/>
          </p:nvPr>
        </p:nvSpPr>
        <p:spPr>
          <a:xfrm>
            <a:off x="530577" y="208845"/>
            <a:ext cx="11119555" cy="914400"/>
          </a:xfrm>
        </p:spPr>
        <p:txBody>
          <a:bodyPr>
            <a:normAutofit fontScale="90000"/>
          </a:bodyPr>
          <a:lstStyle/>
          <a:p>
            <a:r>
              <a:rPr lang="en-US" sz="2200" b="1" dirty="0" smtClean="0"/>
              <a:t>3D-Geomatics  </a:t>
            </a:r>
            <a:r>
              <a:rPr lang="en-US" sz="2200" b="1" dirty="0" smtClean="0">
                <a:sym typeface="Wingdings" panose="05000000000000000000" pitchFamily="2" charset="2"/>
              </a:rPr>
              <a:t></a:t>
            </a:r>
            <a:r>
              <a:rPr lang="en-US" sz="2200" b="1" dirty="0" smtClean="0"/>
              <a:t>  Hydro Workgroup  </a:t>
            </a:r>
            <a:r>
              <a:rPr lang="en-US" sz="2200" b="1" dirty="0" smtClean="0">
                <a:sym typeface="Wingdings" panose="05000000000000000000" pitchFamily="2" charset="2"/>
              </a:rPr>
              <a:t>  </a:t>
            </a:r>
            <a:r>
              <a:rPr lang="en-US" b="1" dirty="0" smtClean="0"/>
              <a:t>Where </a:t>
            </a:r>
            <a:r>
              <a:rPr lang="en-US" b="1" dirty="0"/>
              <a:t>is hydrography data today</a:t>
            </a:r>
            <a:r>
              <a:rPr lang="en-US" b="1" dirty="0" smtClean="0"/>
              <a:t>?</a:t>
            </a:r>
            <a:endParaRPr lang="en-US" sz="2400" b="1" dirty="0"/>
          </a:p>
        </p:txBody>
      </p:sp>
      <p:sp>
        <p:nvSpPr>
          <p:cNvPr id="5" name="TextBox 4"/>
          <p:cNvSpPr txBox="1"/>
          <p:nvPr/>
        </p:nvSpPr>
        <p:spPr>
          <a:xfrm>
            <a:off x="8008419" y="1594624"/>
            <a:ext cx="2032000" cy="461665"/>
          </a:xfrm>
          <a:prstGeom prst="rect">
            <a:avLst/>
          </a:prstGeom>
          <a:solidFill>
            <a:schemeClr val="bg1"/>
          </a:solidFill>
        </p:spPr>
        <p:txBody>
          <a:bodyPr wrap="square" rtlCol="0">
            <a:spAutoFit/>
          </a:bodyPr>
          <a:lstStyle/>
          <a:p>
            <a:r>
              <a:rPr lang="en-US" sz="2400" b="1" dirty="0" smtClean="0">
                <a:solidFill>
                  <a:srgbClr val="000000"/>
                </a:solidFill>
              </a:rPr>
              <a:t>Current Status</a:t>
            </a:r>
            <a:endParaRPr lang="en-US" sz="2400" b="1" dirty="0">
              <a:solidFill>
                <a:srgbClr val="000000"/>
              </a:solidFill>
            </a:endParaRPr>
          </a:p>
        </p:txBody>
      </p:sp>
    </p:spTree>
    <p:extLst>
      <p:ext uri="{BB962C8B-B14F-4D97-AF65-F5344CB8AC3E}">
        <p14:creationId xmlns:p14="http://schemas.microsoft.com/office/powerpoint/2010/main" val="29249594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20000"/>
          </a:bodyPr>
          <a:lstStyle/>
          <a:p>
            <a:pPr marL="0" indent="0">
              <a:buNone/>
            </a:pPr>
            <a:r>
              <a:rPr lang="en-US" sz="3000" spc="120" dirty="0" smtClean="0"/>
              <a:t>What </a:t>
            </a:r>
            <a:r>
              <a:rPr lang="en-US" sz="3000" spc="120" dirty="0"/>
              <a:t>we </a:t>
            </a:r>
            <a:r>
              <a:rPr lang="en-US" sz="3000" spc="120" dirty="0" smtClean="0"/>
              <a:t>could have</a:t>
            </a:r>
            <a:r>
              <a:rPr lang="en-US" sz="3000" spc="120" dirty="0"/>
              <a:t>:</a:t>
            </a:r>
          </a:p>
          <a:p>
            <a:pPr lvl="0"/>
            <a:r>
              <a:rPr lang="en-US" spc="120" dirty="0" smtClean="0"/>
              <a:t>Single</a:t>
            </a:r>
            <a:r>
              <a:rPr lang="en-US" spc="120" dirty="0"/>
              <a:t>, </a:t>
            </a:r>
            <a:r>
              <a:rPr lang="en-US" b="1" spc="120" dirty="0">
                <a:solidFill>
                  <a:srgbClr val="78BE21"/>
                </a:solidFill>
              </a:rPr>
              <a:t>authoritative</a:t>
            </a:r>
            <a:r>
              <a:rPr lang="en-US" spc="120" dirty="0"/>
              <a:t> data source</a:t>
            </a:r>
          </a:p>
          <a:p>
            <a:pPr lvl="0"/>
            <a:r>
              <a:rPr lang="en-US" b="1" spc="120" dirty="0">
                <a:solidFill>
                  <a:srgbClr val="78BE21"/>
                </a:solidFill>
              </a:rPr>
              <a:t>Harmonized data </a:t>
            </a:r>
            <a:r>
              <a:rPr lang="en-US" spc="120" dirty="0"/>
              <a:t>that leverages recent state investments</a:t>
            </a:r>
          </a:p>
          <a:p>
            <a:pPr lvl="0"/>
            <a:r>
              <a:rPr lang="en-US" b="1" spc="120" dirty="0">
                <a:solidFill>
                  <a:srgbClr val="78BE21"/>
                </a:solidFill>
              </a:rPr>
              <a:t>Automated</a:t>
            </a:r>
            <a:r>
              <a:rPr lang="en-US" spc="120" dirty="0"/>
              <a:t> processes identify changes on the landscape</a:t>
            </a:r>
          </a:p>
          <a:p>
            <a:pPr lvl="0"/>
            <a:r>
              <a:rPr lang="en-US" b="1" spc="120" dirty="0">
                <a:solidFill>
                  <a:srgbClr val="78BE21"/>
                </a:solidFill>
              </a:rPr>
              <a:t>High-resolution</a:t>
            </a:r>
            <a:r>
              <a:rPr lang="en-US" spc="120" dirty="0"/>
              <a:t> data that minimizes field site verifications</a:t>
            </a:r>
          </a:p>
          <a:p>
            <a:r>
              <a:rPr lang="en-US" spc="120" dirty="0"/>
              <a:t>Enhanced </a:t>
            </a:r>
            <a:r>
              <a:rPr lang="en-US" b="1" spc="120" dirty="0">
                <a:solidFill>
                  <a:srgbClr val="78BE21"/>
                </a:solidFill>
              </a:rPr>
              <a:t>public trust </a:t>
            </a:r>
            <a:r>
              <a:rPr lang="en-US" spc="120" dirty="0"/>
              <a:t>in watershed management decisions</a:t>
            </a:r>
          </a:p>
        </p:txBody>
      </p:sp>
      <p:pic>
        <p:nvPicPr>
          <p:cNvPr id="8" name="Picture 7"/>
          <p:cNvPicPr>
            <a:picLocks noChangeAspect="1"/>
          </p:cNvPicPr>
          <p:nvPr/>
        </p:nvPicPr>
        <p:blipFill>
          <a:blip r:embed="rId3"/>
          <a:stretch>
            <a:fillRect/>
          </a:stretch>
        </p:blipFill>
        <p:spPr>
          <a:xfrm>
            <a:off x="5932656" y="1388958"/>
            <a:ext cx="6199631" cy="5388019"/>
          </a:xfrm>
          <a:prstGeom prst="rect">
            <a:avLst/>
          </a:prstGeom>
        </p:spPr>
      </p:pic>
      <p:sp>
        <p:nvSpPr>
          <p:cNvPr id="9" name="Rectangle 8"/>
          <p:cNvSpPr/>
          <p:nvPr/>
        </p:nvSpPr>
        <p:spPr>
          <a:xfrm>
            <a:off x="5752617" y="2100806"/>
            <a:ext cx="1157468" cy="1221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itle 9"/>
          <p:cNvSpPr>
            <a:spLocks noGrp="1"/>
          </p:cNvSpPr>
          <p:nvPr>
            <p:ph type="title"/>
          </p:nvPr>
        </p:nvSpPr>
        <p:spPr>
          <a:xfrm>
            <a:off x="530577" y="208845"/>
            <a:ext cx="11119555" cy="914400"/>
          </a:xfrm>
        </p:spPr>
        <p:txBody>
          <a:bodyPr>
            <a:normAutofit/>
          </a:bodyPr>
          <a:lstStyle/>
          <a:p>
            <a:r>
              <a:rPr lang="en-US" sz="2200" b="1" dirty="0" smtClean="0"/>
              <a:t>3D-Geomatics  </a:t>
            </a:r>
            <a:r>
              <a:rPr lang="en-US" sz="2200" b="1" dirty="0" smtClean="0">
                <a:sym typeface="Wingdings" panose="05000000000000000000" pitchFamily="2" charset="2"/>
              </a:rPr>
              <a:t></a:t>
            </a:r>
            <a:r>
              <a:rPr lang="en-US" sz="2200" b="1" dirty="0" smtClean="0"/>
              <a:t>  Hydro Workgroup  </a:t>
            </a:r>
            <a:r>
              <a:rPr lang="en-US" sz="2200" b="1" dirty="0" smtClean="0">
                <a:sym typeface="Wingdings" panose="05000000000000000000" pitchFamily="2" charset="2"/>
              </a:rPr>
              <a:t>  </a:t>
            </a:r>
            <a:r>
              <a:rPr lang="en-US" b="1" dirty="0" smtClean="0"/>
              <a:t>The future?</a:t>
            </a:r>
            <a:endParaRPr lang="en-US" sz="2400" b="1" dirty="0"/>
          </a:p>
        </p:txBody>
      </p:sp>
    </p:spTree>
    <p:extLst>
      <p:ext uri="{BB962C8B-B14F-4D97-AF65-F5344CB8AC3E}">
        <p14:creationId xmlns:p14="http://schemas.microsoft.com/office/powerpoint/2010/main" val="25473004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7200" y="1825625"/>
            <a:ext cx="8353778" cy="4351338"/>
          </a:xfrm>
        </p:spPr>
        <p:txBody>
          <a:bodyPr/>
          <a:lstStyle/>
          <a:p>
            <a:r>
              <a:rPr lang="en-US" spc="120" dirty="0"/>
              <a:t>Two subgroups are diving deeper into topics identified by the work </a:t>
            </a:r>
            <a:r>
              <a:rPr lang="en-US" spc="120" dirty="0" smtClean="0"/>
              <a:t>group</a:t>
            </a:r>
          </a:p>
          <a:p>
            <a:r>
              <a:rPr lang="en-US" spc="120" dirty="0" smtClean="0"/>
              <a:t>These topics will position Minnesota to develop modern LiDAR-derived hydrography products</a:t>
            </a:r>
            <a:endParaRPr lang="en-US" spc="120" dirty="0"/>
          </a:p>
          <a:p>
            <a:pPr lvl="1">
              <a:buFont typeface="Courier New" panose="02070309020205020404" pitchFamily="49" charset="0"/>
              <a:buChar char="o"/>
            </a:pPr>
            <a:r>
              <a:rPr lang="en-US" spc="120" dirty="0" smtClean="0"/>
              <a:t>Data Catalog</a:t>
            </a:r>
          </a:p>
          <a:p>
            <a:pPr lvl="1">
              <a:buFont typeface="Courier New" panose="02070309020205020404" pitchFamily="49" charset="0"/>
              <a:buChar char="o"/>
            </a:pPr>
            <a:r>
              <a:rPr lang="en-US" spc="120" dirty="0" smtClean="0"/>
              <a:t>Breachline</a:t>
            </a:r>
            <a:endParaRPr lang="en-US" spc="120" dirty="0"/>
          </a:p>
        </p:txBody>
      </p:sp>
      <p:sp>
        <p:nvSpPr>
          <p:cNvPr id="7" name="Title 9"/>
          <p:cNvSpPr>
            <a:spLocks noGrp="1"/>
          </p:cNvSpPr>
          <p:nvPr>
            <p:ph type="title"/>
          </p:nvPr>
        </p:nvSpPr>
        <p:spPr>
          <a:xfrm>
            <a:off x="838200" y="152400"/>
            <a:ext cx="10515600" cy="914400"/>
          </a:xfrm>
        </p:spPr>
        <p:txBody>
          <a:bodyPr>
            <a:normAutofit/>
          </a:bodyPr>
          <a:lstStyle/>
          <a:p>
            <a:r>
              <a:rPr lang="en-US" sz="2200" b="1" dirty="0" smtClean="0"/>
              <a:t>3D-Geomatics </a:t>
            </a:r>
            <a:r>
              <a:rPr lang="en-US" sz="2200" b="1" dirty="0" smtClean="0">
                <a:sym typeface="Wingdings" panose="05000000000000000000" pitchFamily="2" charset="2"/>
              </a:rPr>
              <a:t></a:t>
            </a:r>
            <a:r>
              <a:rPr lang="en-US" sz="2200" b="1" dirty="0" smtClean="0"/>
              <a:t> Hydro Workgroup </a:t>
            </a:r>
            <a:r>
              <a:rPr lang="en-US" sz="2200" b="1" dirty="0" smtClean="0">
                <a:sym typeface="Wingdings" panose="05000000000000000000" pitchFamily="2" charset="2"/>
              </a:rPr>
              <a:t> </a:t>
            </a:r>
            <a:r>
              <a:rPr lang="en-US" b="1" dirty="0" smtClean="0"/>
              <a:t>Subgroups</a:t>
            </a:r>
            <a:endParaRPr lang="en-US" b="1" dirty="0"/>
          </a:p>
        </p:txBody>
      </p:sp>
    </p:spTree>
    <p:extLst>
      <p:ext uri="{BB962C8B-B14F-4D97-AF65-F5344CB8AC3E}">
        <p14:creationId xmlns:p14="http://schemas.microsoft.com/office/powerpoint/2010/main" val="32786697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2200" b="1" dirty="0" smtClean="0"/>
              <a:t>3D-Geomatics </a:t>
            </a:r>
            <a:r>
              <a:rPr lang="en-US" sz="2200" b="1" dirty="0" smtClean="0">
                <a:sym typeface="Wingdings" panose="05000000000000000000" pitchFamily="2" charset="2"/>
              </a:rPr>
              <a:t></a:t>
            </a:r>
            <a:r>
              <a:rPr lang="en-US" sz="2200" b="1" dirty="0" smtClean="0"/>
              <a:t> Hydro Workgroup </a:t>
            </a:r>
            <a:r>
              <a:rPr lang="en-US" sz="2200" b="1" dirty="0" smtClean="0">
                <a:sym typeface="Wingdings" panose="05000000000000000000" pitchFamily="2" charset="2"/>
              </a:rPr>
              <a:t> </a:t>
            </a:r>
            <a:r>
              <a:rPr lang="en-US" b="1" dirty="0" smtClean="0"/>
              <a:t>Data Catalog Subgroup</a:t>
            </a:r>
            <a:endParaRPr lang="en-US" b="1" dirty="0"/>
          </a:p>
        </p:txBody>
      </p:sp>
      <p:sp>
        <p:nvSpPr>
          <p:cNvPr id="2" name="Text Placeholder 1"/>
          <p:cNvSpPr>
            <a:spLocks noGrp="1"/>
          </p:cNvSpPr>
          <p:nvPr>
            <p:ph idx="1"/>
          </p:nvPr>
        </p:nvSpPr>
        <p:spPr>
          <a:xfrm>
            <a:off x="838200" y="1825625"/>
            <a:ext cx="5789023" cy="4351338"/>
          </a:xfrm>
        </p:spPr>
        <p:txBody>
          <a:bodyPr>
            <a:normAutofit/>
          </a:bodyPr>
          <a:lstStyle/>
          <a:p>
            <a:pPr marL="0" indent="0">
              <a:buNone/>
            </a:pPr>
            <a:r>
              <a:rPr lang="en-US" b="1" i="1" spc="120" dirty="0"/>
              <a:t>Mission </a:t>
            </a:r>
            <a:r>
              <a:rPr lang="en-US" b="1" i="1" spc="120" dirty="0" smtClean="0"/>
              <a:t>Statement</a:t>
            </a:r>
          </a:p>
          <a:p>
            <a:endParaRPr lang="en-US" spc="120" dirty="0"/>
          </a:p>
          <a:p>
            <a:pPr marL="457200" lvl="1" indent="0">
              <a:buNone/>
            </a:pPr>
            <a:r>
              <a:rPr lang="en-US" sz="2500" i="1" spc="120" dirty="0" smtClean="0"/>
              <a:t>“To </a:t>
            </a:r>
            <a:r>
              <a:rPr lang="en-US" sz="2500" i="1" spc="120" dirty="0"/>
              <a:t>create an inventory of existing geospatial hydrography data used across Minnesota to help guide the development of new LiDAR-derived hydrography to better serve modern business needs</a:t>
            </a:r>
            <a:r>
              <a:rPr lang="en-US" sz="2500" i="1" spc="120" dirty="0" smtClean="0"/>
              <a:t>.”</a:t>
            </a:r>
            <a:endParaRPr lang="en-US" sz="2500" i="1" spc="120" dirty="0"/>
          </a:p>
          <a:p>
            <a:pPr marL="0" indent="0">
              <a:buNone/>
            </a:pPr>
            <a:endParaRPr lang="en-US" b="1" dirty="0"/>
          </a:p>
        </p:txBody>
      </p:sp>
      <p:grpSp>
        <p:nvGrpSpPr>
          <p:cNvPr id="5" name="Group 4"/>
          <p:cNvGrpSpPr/>
          <p:nvPr/>
        </p:nvGrpSpPr>
        <p:grpSpPr>
          <a:xfrm>
            <a:off x="6847687" y="1825625"/>
            <a:ext cx="4754816" cy="4622391"/>
            <a:chOff x="6857415" y="1554572"/>
            <a:chExt cx="4754816" cy="4622391"/>
          </a:xfrm>
        </p:grpSpPr>
        <p:pic>
          <p:nvPicPr>
            <p:cNvPr id="3" name="Picture 2"/>
            <p:cNvPicPr>
              <a:picLocks noChangeAspect="1"/>
            </p:cNvPicPr>
            <p:nvPr/>
          </p:nvPicPr>
          <p:blipFill rotWithShape="1">
            <a:blip r:embed="rId3"/>
            <a:srcRect r="10444"/>
            <a:stretch/>
          </p:blipFill>
          <p:spPr>
            <a:xfrm>
              <a:off x="6857415" y="1554572"/>
              <a:ext cx="4754816" cy="3356156"/>
            </a:xfrm>
            <a:prstGeom prst="rect">
              <a:avLst/>
            </a:prstGeom>
            <a:effectLst>
              <a:glow rad="254000">
                <a:schemeClr val="accent1">
                  <a:alpha val="40000"/>
                </a:schemeClr>
              </a:glow>
              <a:softEdge rad="0"/>
            </a:effectLst>
          </p:spPr>
        </p:pic>
        <p:pic>
          <p:nvPicPr>
            <p:cNvPr id="4" name="Picture 3"/>
            <p:cNvPicPr>
              <a:picLocks noChangeAspect="1"/>
            </p:cNvPicPr>
            <p:nvPr/>
          </p:nvPicPr>
          <p:blipFill>
            <a:blip r:embed="rId4"/>
            <a:stretch>
              <a:fillRect/>
            </a:stretch>
          </p:blipFill>
          <p:spPr>
            <a:xfrm>
              <a:off x="7195447" y="4141653"/>
              <a:ext cx="1738090" cy="2035310"/>
            </a:xfrm>
            <a:prstGeom prst="rect">
              <a:avLst/>
            </a:prstGeom>
            <a:effectLst>
              <a:glow>
                <a:schemeClr val="accent1">
                  <a:alpha val="40000"/>
                </a:schemeClr>
              </a:glow>
              <a:outerShdw blurRad="50800" dist="50800" dir="5400000" sx="103000" sy="103000" algn="ctr" rotWithShape="0">
                <a:srgbClr val="000000">
                  <a:alpha val="43137"/>
                </a:srgbClr>
              </a:outerShdw>
            </a:effectLst>
          </p:spPr>
        </p:pic>
      </p:grpSp>
    </p:spTree>
    <p:extLst>
      <p:ext uri="{BB962C8B-B14F-4D97-AF65-F5344CB8AC3E}">
        <p14:creationId xmlns:p14="http://schemas.microsoft.com/office/powerpoint/2010/main" val="21369181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838200" y="1825624"/>
            <a:ext cx="7622406" cy="4868473"/>
          </a:xfrm>
        </p:spPr>
        <p:txBody>
          <a:bodyPr>
            <a:normAutofit/>
          </a:bodyPr>
          <a:lstStyle/>
          <a:p>
            <a:pPr marL="0" indent="0">
              <a:buNone/>
            </a:pPr>
            <a:r>
              <a:rPr lang="en-US" b="1" i="1" spc="120" dirty="0"/>
              <a:t>Purpose of the Data Catalog </a:t>
            </a:r>
            <a:r>
              <a:rPr lang="en-US" b="1" i="1" spc="120" dirty="0" smtClean="0"/>
              <a:t>Subgroup</a:t>
            </a:r>
          </a:p>
          <a:p>
            <a:pPr lvl="0"/>
            <a:r>
              <a:rPr lang="en-US" spc="120" dirty="0" smtClean="0"/>
              <a:t>Understand </a:t>
            </a:r>
            <a:r>
              <a:rPr lang="en-US" spc="120" dirty="0"/>
              <a:t>the wide scope of hydrography </a:t>
            </a:r>
            <a:r>
              <a:rPr lang="en-US" b="1" spc="120" dirty="0">
                <a:solidFill>
                  <a:srgbClr val="78BE21"/>
                </a:solidFill>
              </a:rPr>
              <a:t>data needs </a:t>
            </a:r>
            <a:r>
              <a:rPr lang="en-US" spc="120" dirty="0"/>
              <a:t>in the state</a:t>
            </a:r>
          </a:p>
          <a:p>
            <a:pPr lvl="0"/>
            <a:r>
              <a:rPr lang="en-US" spc="120" dirty="0"/>
              <a:t>Identify </a:t>
            </a:r>
            <a:r>
              <a:rPr lang="en-US" b="1" spc="120" dirty="0">
                <a:solidFill>
                  <a:srgbClr val="78BE21"/>
                </a:solidFill>
              </a:rPr>
              <a:t>limitations</a:t>
            </a:r>
            <a:r>
              <a:rPr lang="en-US" spc="120" dirty="0"/>
              <a:t> of current </a:t>
            </a:r>
            <a:r>
              <a:rPr lang="en-US" spc="120" dirty="0" smtClean="0"/>
              <a:t>data</a:t>
            </a:r>
            <a:endParaRPr lang="en-US" spc="120" dirty="0"/>
          </a:p>
          <a:p>
            <a:pPr lvl="0"/>
            <a:r>
              <a:rPr lang="en-US" spc="120" dirty="0"/>
              <a:t>Identify </a:t>
            </a:r>
            <a:r>
              <a:rPr lang="en-US" b="1" spc="120" dirty="0" smtClean="0">
                <a:solidFill>
                  <a:srgbClr val="78BE21"/>
                </a:solidFill>
              </a:rPr>
              <a:t>missing datasets</a:t>
            </a:r>
            <a:r>
              <a:rPr lang="en-US" spc="120" dirty="0" smtClean="0"/>
              <a:t> that </a:t>
            </a:r>
            <a:r>
              <a:rPr lang="en-US" spc="120" dirty="0"/>
              <a:t>users need</a:t>
            </a:r>
          </a:p>
          <a:p>
            <a:pPr lvl="0"/>
            <a:r>
              <a:rPr lang="en-US" spc="120" dirty="0" smtClean="0"/>
              <a:t>Define requirements </a:t>
            </a:r>
            <a:r>
              <a:rPr lang="en-US" spc="120" dirty="0"/>
              <a:t>of a new LiDAR collect </a:t>
            </a:r>
            <a:r>
              <a:rPr lang="en-US" spc="120" dirty="0" smtClean="0"/>
              <a:t>for development of </a:t>
            </a:r>
            <a:r>
              <a:rPr lang="en-US" b="1" spc="120" dirty="0" smtClean="0">
                <a:solidFill>
                  <a:srgbClr val="78BE21"/>
                </a:solidFill>
              </a:rPr>
              <a:t>derived </a:t>
            </a:r>
            <a:r>
              <a:rPr lang="en-US" b="1" spc="120" dirty="0">
                <a:solidFill>
                  <a:srgbClr val="78BE21"/>
                </a:solidFill>
              </a:rPr>
              <a:t>hydrography </a:t>
            </a:r>
            <a:r>
              <a:rPr lang="en-US" b="1" spc="120" dirty="0" smtClean="0">
                <a:solidFill>
                  <a:srgbClr val="78BE21"/>
                </a:solidFill>
              </a:rPr>
              <a:t>products</a:t>
            </a:r>
            <a:endParaRPr lang="en-US" b="1" spc="120" dirty="0">
              <a:solidFill>
                <a:srgbClr val="78BE21"/>
              </a:solidFill>
            </a:endParaRPr>
          </a:p>
        </p:txBody>
      </p:sp>
      <p:sp>
        <p:nvSpPr>
          <p:cNvPr id="6" name="Title 9"/>
          <p:cNvSpPr>
            <a:spLocks noGrp="1"/>
          </p:cNvSpPr>
          <p:nvPr>
            <p:ph type="title"/>
          </p:nvPr>
        </p:nvSpPr>
        <p:spPr>
          <a:xfrm>
            <a:off x="838200" y="152400"/>
            <a:ext cx="10515600" cy="914400"/>
          </a:xfrm>
        </p:spPr>
        <p:txBody>
          <a:bodyPr>
            <a:normAutofit/>
          </a:bodyPr>
          <a:lstStyle/>
          <a:p>
            <a:r>
              <a:rPr lang="en-US" sz="2200" b="1" dirty="0" smtClean="0"/>
              <a:t>3D-Geomatics </a:t>
            </a:r>
            <a:r>
              <a:rPr lang="en-US" sz="2200" b="1" dirty="0" smtClean="0">
                <a:sym typeface="Wingdings" panose="05000000000000000000" pitchFamily="2" charset="2"/>
              </a:rPr>
              <a:t></a:t>
            </a:r>
            <a:r>
              <a:rPr lang="en-US" sz="2200" b="1" dirty="0" smtClean="0"/>
              <a:t> Hydro Workgroup </a:t>
            </a:r>
            <a:r>
              <a:rPr lang="en-US" sz="2200" b="1" dirty="0" smtClean="0">
                <a:sym typeface="Wingdings" panose="05000000000000000000" pitchFamily="2" charset="2"/>
              </a:rPr>
              <a:t> </a:t>
            </a:r>
            <a:r>
              <a:rPr lang="en-US" b="1" dirty="0" smtClean="0"/>
              <a:t>Data Catalog Subgroup</a:t>
            </a:r>
            <a:endParaRPr lang="en-US" b="1" dirty="0"/>
          </a:p>
        </p:txBody>
      </p:sp>
    </p:spTree>
    <p:extLst>
      <p:ext uri="{BB962C8B-B14F-4D97-AF65-F5344CB8AC3E}">
        <p14:creationId xmlns:p14="http://schemas.microsoft.com/office/powerpoint/2010/main" val="2104801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F3DE03-7D50-4687-ABC2-1093AE361AFE}"/>
              </a:ext>
            </a:extLst>
          </p:cNvPr>
          <p:cNvSpPr>
            <a:spLocks noGrp="1"/>
          </p:cNvSpPr>
          <p:nvPr>
            <p:ph type="title"/>
          </p:nvPr>
        </p:nvSpPr>
        <p:spPr/>
        <p:txBody>
          <a:bodyPr/>
          <a:lstStyle/>
          <a:p>
            <a:r>
              <a:rPr lang="en-US" dirty="0" smtClean="0"/>
              <a:t>Committee Charter - Responsibilities</a:t>
            </a:r>
            <a:endParaRPr lang="en-US" dirty="0"/>
          </a:p>
        </p:txBody>
      </p:sp>
      <p:sp>
        <p:nvSpPr>
          <p:cNvPr id="3" name="Content Placeholder 2">
            <a:extLst>
              <a:ext uri="{FF2B5EF4-FFF2-40B4-BE49-F238E27FC236}">
                <a16:creationId xmlns:a16="http://schemas.microsoft.com/office/drawing/2014/main" xmlns="" id="{EC278F9E-4987-4CCE-BC36-0987C81BAF29}"/>
              </a:ext>
            </a:extLst>
          </p:cNvPr>
          <p:cNvSpPr>
            <a:spLocks noGrp="1"/>
          </p:cNvSpPr>
          <p:nvPr>
            <p:ph idx="1"/>
          </p:nvPr>
        </p:nvSpPr>
        <p:spPr/>
        <p:txBody>
          <a:bodyPr/>
          <a:lstStyle/>
          <a:p>
            <a:r>
              <a:rPr lang="en-US" dirty="0" smtClean="0"/>
              <a:t>Support a viable service with a governance framework that solicits feedback</a:t>
            </a:r>
            <a:endParaRPr lang="en-US" baseline="0" dirty="0"/>
          </a:p>
          <a:p>
            <a:r>
              <a:rPr lang="en-US" baseline="0" dirty="0" smtClean="0"/>
              <a:t>Maintain</a:t>
            </a:r>
            <a:r>
              <a:rPr lang="en-US" dirty="0" smtClean="0"/>
              <a:t> a </a:t>
            </a:r>
            <a:r>
              <a:rPr lang="en-US" baseline="0" dirty="0" smtClean="0"/>
              <a:t>decision </a:t>
            </a:r>
            <a:r>
              <a:rPr lang="en-US" baseline="0" dirty="0"/>
              <a:t>matrix </a:t>
            </a:r>
            <a:r>
              <a:rPr lang="en-US" baseline="0" dirty="0" smtClean="0"/>
              <a:t>on cycling older layers through</a:t>
            </a:r>
            <a:r>
              <a:rPr lang="en-US" dirty="0" smtClean="0"/>
              <a:t> stages</a:t>
            </a:r>
          </a:p>
          <a:p>
            <a:pPr lvl="1"/>
            <a:r>
              <a:rPr lang="en-US" dirty="0" smtClean="0"/>
              <a:t>Communicate </a:t>
            </a:r>
            <a:r>
              <a:rPr lang="en-US" dirty="0"/>
              <a:t>layer stage status</a:t>
            </a:r>
          </a:p>
          <a:p>
            <a:pPr lvl="1"/>
            <a:r>
              <a:rPr lang="en-US" baseline="0" dirty="0" smtClean="0"/>
              <a:t>Review proposed additions to the service and/or inclusion</a:t>
            </a:r>
            <a:r>
              <a:rPr lang="en-US" dirty="0" smtClean="0"/>
              <a:t> in the Composite</a:t>
            </a:r>
          </a:p>
          <a:p>
            <a:pPr lvl="1"/>
            <a:r>
              <a:rPr lang="en-US" dirty="0" smtClean="0"/>
              <a:t>Notify the GAC and MnGeo of recommendations</a:t>
            </a:r>
          </a:p>
          <a:p>
            <a:r>
              <a:rPr lang="en-US" baseline="0" dirty="0" smtClean="0"/>
              <a:t>Evaluate potential enhancements/improvements</a:t>
            </a:r>
          </a:p>
          <a:p>
            <a:pPr lvl="1"/>
            <a:r>
              <a:rPr lang="en-US" dirty="0" smtClean="0"/>
              <a:t>Make recommendations to MnGeo</a:t>
            </a:r>
            <a:endParaRPr lang="en-US" baseline="0" dirty="0"/>
          </a:p>
          <a:p>
            <a:endParaRPr lang="en-US" dirty="0"/>
          </a:p>
        </p:txBody>
      </p:sp>
    </p:spTree>
    <p:extLst>
      <p:ext uri="{BB962C8B-B14F-4D97-AF65-F5344CB8AC3E}">
        <p14:creationId xmlns:p14="http://schemas.microsoft.com/office/powerpoint/2010/main" val="1747516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838201" y="1825625"/>
            <a:ext cx="6010072" cy="4713198"/>
          </a:xfrm>
        </p:spPr>
        <p:txBody>
          <a:bodyPr>
            <a:normAutofit fontScale="85000" lnSpcReduction="20000"/>
          </a:bodyPr>
          <a:lstStyle/>
          <a:p>
            <a:pPr marL="0" indent="0">
              <a:buNone/>
            </a:pPr>
            <a:r>
              <a:rPr lang="en-US" b="1" i="1" spc="120" dirty="0" smtClean="0"/>
              <a:t>Key Points</a:t>
            </a:r>
          </a:p>
          <a:p>
            <a:r>
              <a:rPr lang="en-US" sz="2400" spc="120" dirty="0"/>
              <a:t>Hydrologic </a:t>
            </a:r>
            <a:r>
              <a:rPr lang="en-US" sz="2400" b="1" spc="120" dirty="0">
                <a:solidFill>
                  <a:srgbClr val="78BE21"/>
                </a:solidFill>
              </a:rPr>
              <a:t>features are dynamic </a:t>
            </a:r>
            <a:r>
              <a:rPr lang="en-US" sz="2400" spc="120" dirty="0"/>
              <a:t>– they   change over time</a:t>
            </a:r>
          </a:p>
          <a:p>
            <a:pPr lvl="1">
              <a:buFont typeface="Courier New" panose="02070309020205020404" pitchFamily="49" charset="0"/>
              <a:buChar char="o"/>
            </a:pPr>
            <a:r>
              <a:rPr lang="en-US" sz="2000" spc="120" dirty="0" smtClean="0"/>
              <a:t>LiDAR captures </a:t>
            </a:r>
            <a:r>
              <a:rPr lang="en-US" sz="2000" spc="120" dirty="0"/>
              <a:t>these </a:t>
            </a:r>
            <a:r>
              <a:rPr lang="en-US" sz="2000" spc="120" dirty="0" smtClean="0"/>
              <a:t>changes which </a:t>
            </a:r>
            <a:r>
              <a:rPr lang="en-US" sz="2000" spc="120" dirty="0"/>
              <a:t>is important for </a:t>
            </a:r>
            <a:r>
              <a:rPr lang="en-US" sz="2000" b="1" spc="120" dirty="0">
                <a:solidFill>
                  <a:srgbClr val="78BE21"/>
                </a:solidFill>
              </a:rPr>
              <a:t>data integrity</a:t>
            </a:r>
          </a:p>
          <a:p>
            <a:pPr lvl="0"/>
            <a:r>
              <a:rPr lang="en-US" sz="2400" spc="120" dirty="0"/>
              <a:t>Current data is </a:t>
            </a:r>
            <a:r>
              <a:rPr lang="en-US" sz="2400" b="1" spc="120" dirty="0">
                <a:solidFill>
                  <a:srgbClr val="78BE21"/>
                </a:solidFill>
              </a:rPr>
              <a:t>not meeting user needs</a:t>
            </a:r>
          </a:p>
          <a:p>
            <a:pPr lvl="1">
              <a:buFont typeface="Courier New" panose="02070309020205020404" pitchFamily="49" charset="0"/>
              <a:buChar char="o"/>
            </a:pPr>
            <a:r>
              <a:rPr lang="en-US" sz="2000" spc="120" dirty="0"/>
              <a:t>Users are </a:t>
            </a:r>
            <a:r>
              <a:rPr lang="en-US" sz="2000" b="1" spc="120" dirty="0">
                <a:solidFill>
                  <a:srgbClr val="78BE21"/>
                </a:solidFill>
              </a:rPr>
              <a:t>creating their own data</a:t>
            </a:r>
            <a:r>
              <a:rPr lang="en-US" sz="2000" spc="120" dirty="0"/>
              <a:t> to fulfill business needs</a:t>
            </a:r>
          </a:p>
          <a:p>
            <a:pPr lvl="1">
              <a:buFont typeface="Courier New" panose="02070309020205020404" pitchFamily="49" charset="0"/>
              <a:buChar char="o"/>
            </a:pPr>
            <a:r>
              <a:rPr lang="en-US" sz="2000" b="1" spc="120" dirty="0" smtClean="0">
                <a:solidFill>
                  <a:srgbClr val="78BE21"/>
                </a:solidFill>
              </a:rPr>
              <a:t>Duplicating work </a:t>
            </a:r>
            <a:r>
              <a:rPr lang="en-US" sz="2000" spc="120" dirty="0" smtClean="0"/>
              <a:t>leads to loss of staff time and money</a:t>
            </a:r>
            <a:endParaRPr lang="en-US" sz="2000" b="1" spc="120" dirty="0" smtClean="0">
              <a:solidFill>
                <a:srgbClr val="78BE21"/>
              </a:solidFill>
            </a:endParaRPr>
          </a:p>
          <a:p>
            <a:pPr lvl="0"/>
            <a:r>
              <a:rPr lang="en-US" sz="2400" spc="120" dirty="0" smtClean="0"/>
              <a:t>The </a:t>
            </a:r>
            <a:r>
              <a:rPr lang="en-US" sz="2400" b="1" spc="120" dirty="0" smtClean="0">
                <a:solidFill>
                  <a:srgbClr val="78BE21"/>
                </a:solidFill>
              </a:rPr>
              <a:t>attributes of existing data </a:t>
            </a:r>
            <a:r>
              <a:rPr lang="en-US" sz="2400" spc="120" dirty="0" smtClean="0"/>
              <a:t>are </a:t>
            </a:r>
            <a:r>
              <a:rPr lang="en-US" sz="2400" spc="120" dirty="0" smtClean="0">
                <a:solidFill>
                  <a:srgbClr val="003865"/>
                </a:solidFill>
              </a:rPr>
              <a:t>essential</a:t>
            </a:r>
            <a:r>
              <a:rPr lang="en-US" sz="2400" spc="120" dirty="0" smtClean="0"/>
              <a:t>, and will need to be transferred to new hydrography products</a:t>
            </a:r>
          </a:p>
          <a:p>
            <a:pPr lvl="0"/>
            <a:endParaRPr lang="en-US" sz="2400" dirty="0"/>
          </a:p>
          <a:p>
            <a:pPr marL="0" indent="0">
              <a:buNone/>
            </a:pPr>
            <a:endParaRPr lang="en-US" b="1" dirty="0"/>
          </a:p>
        </p:txBody>
      </p:sp>
      <p:pic>
        <p:nvPicPr>
          <p:cNvPr id="4" name="Picture 3"/>
          <p:cNvPicPr>
            <a:picLocks noChangeAspect="1"/>
          </p:cNvPicPr>
          <p:nvPr/>
        </p:nvPicPr>
        <p:blipFill>
          <a:blip r:embed="rId3"/>
          <a:stretch>
            <a:fillRect/>
          </a:stretch>
        </p:blipFill>
        <p:spPr>
          <a:xfrm>
            <a:off x="6848273" y="1957388"/>
            <a:ext cx="4791075" cy="4219575"/>
          </a:xfrm>
          <a:prstGeom prst="rect">
            <a:avLst/>
          </a:prstGeom>
        </p:spPr>
      </p:pic>
      <p:sp>
        <p:nvSpPr>
          <p:cNvPr id="6" name="Title 9"/>
          <p:cNvSpPr>
            <a:spLocks noGrp="1"/>
          </p:cNvSpPr>
          <p:nvPr>
            <p:ph type="title"/>
          </p:nvPr>
        </p:nvSpPr>
        <p:spPr>
          <a:xfrm>
            <a:off x="838200" y="152400"/>
            <a:ext cx="10515600" cy="914400"/>
          </a:xfrm>
        </p:spPr>
        <p:txBody>
          <a:bodyPr>
            <a:normAutofit/>
          </a:bodyPr>
          <a:lstStyle/>
          <a:p>
            <a:r>
              <a:rPr lang="en-US" sz="2200" b="1" dirty="0" smtClean="0"/>
              <a:t>3D-Geomatics </a:t>
            </a:r>
            <a:r>
              <a:rPr lang="en-US" sz="2200" b="1" dirty="0" smtClean="0">
                <a:sym typeface="Wingdings" panose="05000000000000000000" pitchFamily="2" charset="2"/>
              </a:rPr>
              <a:t></a:t>
            </a:r>
            <a:r>
              <a:rPr lang="en-US" sz="2200" b="1" dirty="0" smtClean="0"/>
              <a:t> Hydro Workgroup </a:t>
            </a:r>
            <a:r>
              <a:rPr lang="en-US" sz="2200" b="1" dirty="0" smtClean="0">
                <a:sym typeface="Wingdings" panose="05000000000000000000" pitchFamily="2" charset="2"/>
              </a:rPr>
              <a:t> </a:t>
            </a:r>
            <a:r>
              <a:rPr lang="en-US" b="1" dirty="0" smtClean="0"/>
              <a:t>Data Catalog Subgroup</a:t>
            </a:r>
            <a:endParaRPr lang="en-US" b="1" dirty="0"/>
          </a:p>
        </p:txBody>
      </p:sp>
    </p:spTree>
    <p:extLst>
      <p:ext uri="{BB962C8B-B14F-4D97-AF65-F5344CB8AC3E}">
        <p14:creationId xmlns:p14="http://schemas.microsoft.com/office/powerpoint/2010/main" val="19249503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476952" y="1825625"/>
            <a:ext cx="5789023" cy="4351338"/>
          </a:xfrm>
        </p:spPr>
        <p:txBody>
          <a:bodyPr>
            <a:normAutofit/>
          </a:bodyPr>
          <a:lstStyle/>
          <a:p>
            <a:pPr marL="0" indent="0">
              <a:buNone/>
            </a:pPr>
            <a:r>
              <a:rPr lang="en-US" b="1" i="1" spc="120" dirty="0"/>
              <a:t>Mission </a:t>
            </a:r>
            <a:r>
              <a:rPr lang="en-US" b="1" i="1" spc="120" dirty="0" smtClean="0"/>
              <a:t>Statement</a:t>
            </a:r>
          </a:p>
          <a:p>
            <a:endParaRPr lang="en-US" spc="120" dirty="0"/>
          </a:p>
          <a:p>
            <a:pPr marL="457200" lvl="1" indent="0">
              <a:buNone/>
            </a:pPr>
            <a:r>
              <a:rPr lang="en-US" sz="2400" i="1" spc="120" dirty="0"/>
              <a:t>To develop the foundation for a single, authoritative, digital dam breachline dataset for Minnesota utilizing standards and methodology through collaboration with breachline subject matter </a:t>
            </a:r>
            <a:r>
              <a:rPr lang="en-US" sz="2400" i="1" spc="120" dirty="0" smtClean="0"/>
              <a:t>experts.</a:t>
            </a:r>
            <a:endParaRPr lang="en-US" sz="2400" b="1" spc="12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27222" y="1825625"/>
            <a:ext cx="5460699" cy="4271905"/>
          </a:xfrm>
          <a:prstGeom prst="rect">
            <a:avLst/>
          </a:prstGeom>
          <a:effectLst>
            <a:glow rad="254000">
              <a:schemeClr val="accent1">
                <a:alpha val="40000"/>
              </a:schemeClr>
            </a:glow>
            <a:softEdge rad="0"/>
          </a:effectLst>
        </p:spPr>
      </p:pic>
      <p:sp>
        <p:nvSpPr>
          <p:cNvPr id="6" name="Title 9"/>
          <p:cNvSpPr>
            <a:spLocks noGrp="1"/>
          </p:cNvSpPr>
          <p:nvPr>
            <p:ph type="title"/>
          </p:nvPr>
        </p:nvSpPr>
        <p:spPr>
          <a:xfrm>
            <a:off x="838200" y="152400"/>
            <a:ext cx="10515600" cy="914400"/>
          </a:xfrm>
        </p:spPr>
        <p:txBody>
          <a:bodyPr>
            <a:normAutofit/>
          </a:bodyPr>
          <a:lstStyle/>
          <a:p>
            <a:r>
              <a:rPr lang="en-US" sz="2200" b="1" dirty="0" smtClean="0"/>
              <a:t>3D-Geomatics </a:t>
            </a:r>
            <a:r>
              <a:rPr lang="en-US" sz="2200" b="1" dirty="0" smtClean="0">
                <a:sym typeface="Wingdings" panose="05000000000000000000" pitchFamily="2" charset="2"/>
              </a:rPr>
              <a:t></a:t>
            </a:r>
            <a:r>
              <a:rPr lang="en-US" sz="2200" b="1" dirty="0" smtClean="0"/>
              <a:t> Hydro Workgroup </a:t>
            </a:r>
            <a:r>
              <a:rPr lang="en-US" sz="2200" b="1" dirty="0" smtClean="0">
                <a:sym typeface="Wingdings" panose="05000000000000000000" pitchFamily="2" charset="2"/>
              </a:rPr>
              <a:t> </a:t>
            </a:r>
            <a:r>
              <a:rPr lang="en-US" b="1" dirty="0" err="1" smtClean="0"/>
              <a:t>Breachline</a:t>
            </a:r>
            <a:r>
              <a:rPr lang="en-US" b="1" dirty="0" smtClean="0"/>
              <a:t> Subgroup</a:t>
            </a:r>
            <a:endParaRPr lang="en-US" b="1" dirty="0"/>
          </a:p>
        </p:txBody>
      </p:sp>
    </p:spTree>
    <p:extLst>
      <p:ext uri="{BB962C8B-B14F-4D97-AF65-F5344CB8AC3E}">
        <p14:creationId xmlns:p14="http://schemas.microsoft.com/office/powerpoint/2010/main" val="457905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582829" y="1677010"/>
            <a:ext cx="2508186" cy="2664801"/>
          </a:xfrm>
          <a:prstGeom prst="rect">
            <a:avLst/>
          </a:prstGeom>
          <a:effectLst>
            <a:glow rad="254000">
              <a:schemeClr val="accent1">
                <a:alpha val="40000"/>
              </a:schemeClr>
            </a:glow>
            <a:innerShdw blurRad="114300">
              <a:prstClr val="black"/>
            </a:innerShdw>
            <a:softEdge rad="0"/>
          </a:effectLst>
        </p:spPr>
      </p:pic>
      <p:sp>
        <p:nvSpPr>
          <p:cNvPr id="6" name="Text Placeholder 1"/>
          <p:cNvSpPr txBox="1">
            <a:spLocks/>
          </p:cNvSpPr>
          <p:nvPr/>
        </p:nvSpPr>
        <p:spPr>
          <a:xfrm>
            <a:off x="578553" y="1565977"/>
            <a:ext cx="6657625" cy="503237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b="1" i="1" spc="120" dirty="0" smtClean="0">
                <a:solidFill>
                  <a:srgbClr val="003865"/>
                </a:solidFill>
              </a:rPr>
              <a:t>Purpose of the Breachline Subgroup</a:t>
            </a:r>
          </a:p>
          <a:p>
            <a:pPr>
              <a:spcBef>
                <a:spcPts val="600"/>
              </a:spcBef>
              <a:spcAft>
                <a:spcPts val="1200"/>
              </a:spcAft>
              <a:buClr>
                <a:srgbClr val="003865"/>
              </a:buClr>
            </a:pPr>
            <a:r>
              <a:rPr lang="en-US" sz="2000" b="1" spc="120" dirty="0" smtClean="0">
                <a:solidFill>
                  <a:srgbClr val="78BE21"/>
                </a:solidFill>
              </a:rPr>
              <a:t>Capitalize on knowledge of subject matter experts </a:t>
            </a:r>
            <a:r>
              <a:rPr lang="en-US" sz="2000" spc="120" dirty="0" smtClean="0">
                <a:solidFill>
                  <a:srgbClr val="003865"/>
                </a:solidFill>
              </a:rPr>
              <a:t>wh</a:t>
            </a:r>
            <a:r>
              <a:rPr lang="en-US" sz="2000" spc="120" dirty="0">
                <a:solidFill>
                  <a:srgbClr val="003865"/>
                </a:solidFill>
              </a:rPr>
              <a:t>o have built their own individual </a:t>
            </a:r>
            <a:r>
              <a:rPr lang="en-US" sz="2000" spc="120" dirty="0" smtClean="0">
                <a:solidFill>
                  <a:srgbClr val="003865"/>
                </a:solidFill>
              </a:rPr>
              <a:t>digital dam breachline datasets. </a:t>
            </a:r>
          </a:p>
          <a:p>
            <a:pPr>
              <a:spcBef>
                <a:spcPts val="600"/>
              </a:spcBef>
              <a:spcAft>
                <a:spcPts val="1200"/>
              </a:spcAft>
              <a:buClr>
                <a:srgbClr val="003865"/>
              </a:buClr>
            </a:pPr>
            <a:r>
              <a:rPr lang="en-US" sz="2000" spc="120" dirty="0" smtClean="0">
                <a:solidFill>
                  <a:srgbClr val="003865"/>
                </a:solidFill>
              </a:rPr>
              <a:t>Develop </a:t>
            </a:r>
            <a:r>
              <a:rPr lang="en-US" sz="2000" b="1" spc="120" dirty="0">
                <a:solidFill>
                  <a:srgbClr val="78BE21"/>
                </a:solidFill>
              </a:rPr>
              <a:t>Standards</a:t>
            </a:r>
            <a:r>
              <a:rPr lang="en-US" sz="2000" spc="120" dirty="0">
                <a:solidFill>
                  <a:srgbClr val="003865"/>
                </a:solidFill>
              </a:rPr>
              <a:t>, Methodology, and QA/QC Protocol to support the breachline dataset.</a:t>
            </a:r>
          </a:p>
          <a:p>
            <a:pPr>
              <a:spcBef>
                <a:spcPts val="600"/>
              </a:spcBef>
              <a:spcAft>
                <a:spcPts val="1200"/>
              </a:spcAft>
              <a:buClr>
                <a:srgbClr val="003865"/>
              </a:buClr>
            </a:pPr>
            <a:r>
              <a:rPr lang="en-US" sz="2000" spc="120" dirty="0" smtClean="0">
                <a:solidFill>
                  <a:srgbClr val="003865"/>
                </a:solidFill>
              </a:rPr>
              <a:t>Publish </a:t>
            </a:r>
            <a:r>
              <a:rPr lang="en-US" sz="2000" spc="120" dirty="0">
                <a:solidFill>
                  <a:srgbClr val="003865"/>
                </a:solidFill>
              </a:rPr>
              <a:t>these features into </a:t>
            </a:r>
            <a:r>
              <a:rPr lang="en-US" sz="2000" b="1" spc="120" dirty="0">
                <a:solidFill>
                  <a:srgbClr val="78BE21"/>
                </a:solidFill>
              </a:rPr>
              <a:t>one </a:t>
            </a:r>
            <a:r>
              <a:rPr lang="en-US" sz="2000" b="1" spc="120" dirty="0" smtClean="0">
                <a:solidFill>
                  <a:srgbClr val="78BE21"/>
                </a:solidFill>
              </a:rPr>
              <a:t>authoritative breachline </a:t>
            </a:r>
            <a:r>
              <a:rPr lang="en-US" sz="2000" b="1" spc="120" dirty="0">
                <a:solidFill>
                  <a:srgbClr val="78BE21"/>
                </a:solidFill>
              </a:rPr>
              <a:t>dataset </a:t>
            </a:r>
            <a:r>
              <a:rPr lang="en-US" sz="2000" spc="120" dirty="0" smtClean="0">
                <a:solidFill>
                  <a:srgbClr val="003865"/>
                </a:solidFill>
              </a:rPr>
              <a:t>for use in developing hydro-modified digital elevation models (hDEMs). </a:t>
            </a:r>
          </a:p>
          <a:p>
            <a:pPr>
              <a:spcBef>
                <a:spcPts val="600"/>
              </a:spcBef>
              <a:spcAft>
                <a:spcPts val="1200"/>
              </a:spcAft>
              <a:buClr>
                <a:srgbClr val="003865"/>
              </a:buClr>
            </a:pPr>
            <a:r>
              <a:rPr lang="en-US" sz="2000" b="1" spc="120" dirty="0" smtClean="0">
                <a:solidFill>
                  <a:srgbClr val="78BE21"/>
                </a:solidFill>
              </a:rPr>
              <a:t>Support </a:t>
            </a:r>
            <a:r>
              <a:rPr lang="en-US" sz="2000" b="1" spc="120" dirty="0">
                <a:solidFill>
                  <a:srgbClr val="78BE21"/>
                </a:solidFill>
              </a:rPr>
              <a:t>public and private business needs </a:t>
            </a:r>
            <a:r>
              <a:rPr lang="en-US" sz="2000" spc="120" dirty="0" smtClean="0">
                <a:solidFill>
                  <a:srgbClr val="003865"/>
                </a:solidFill>
              </a:rPr>
              <a:t>associated with hydrologic </a:t>
            </a:r>
            <a:r>
              <a:rPr lang="en-US" sz="2000" spc="120" dirty="0">
                <a:solidFill>
                  <a:srgbClr val="003865"/>
                </a:solidFill>
              </a:rPr>
              <a:t>modeling of the landscape </a:t>
            </a:r>
            <a:r>
              <a:rPr lang="en-US" sz="2000" spc="120" dirty="0" smtClean="0">
                <a:solidFill>
                  <a:srgbClr val="003865"/>
                </a:solidFill>
              </a:rPr>
              <a:t>using hydro-terrain analysis tools       (e.g., </a:t>
            </a:r>
            <a:r>
              <a:rPr lang="en-US" sz="2000" spc="120" dirty="0" smtClean="0">
                <a:solidFill>
                  <a:srgbClr val="003865"/>
                </a:solidFill>
                <a:hlinkClick r:id="rId4"/>
              </a:rPr>
              <a:t>PTMApp</a:t>
            </a:r>
            <a:r>
              <a:rPr lang="en-US" sz="2000" spc="120" dirty="0" smtClean="0">
                <a:solidFill>
                  <a:srgbClr val="003865"/>
                </a:solidFill>
              </a:rPr>
              <a:t> and </a:t>
            </a:r>
            <a:r>
              <a:rPr lang="en-US" sz="2000" spc="120" dirty="0" smtClean="0">
                <a:solidFill>
                  <a:srgbClr val="003865"/>
                </a:solidFill>
                <a:hlinkClick r:id="rId5"/>
              </a:rPr>
              <a:t>ACPF</a:t>
            </a:r>
            <a:r>
              <a:rPr lang="en-US" sz="2000" spc="120" dirty="0" smtClean="0">
                <a:solidFill>
                  <a:srgbClr val="003865"/>
                </a:solidFill>
              </a:rPr>
              <a:t>).</a:t>
            </a: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601200" y="3894616"/>
            <a:ext cx="2343150" cy="2664801"/>
          </a:xfrm>
          <a:prstGeom prst="rect">
            <a:avLst/>
          </a:prstGeom>
          <a:effectLst>
            <a:glow rad="254000">
              <a:schemeClr val="accent1">
                <a:alpha val="40000"/>
              </a:schemeClr>
            </a:glow>
            <a:innerShdw blurRad="63500" dist="50800" dir="13500000">
              <a:prstClr val="black">
                <a:alpha val="50000"/>
              </a:prstClr>
            </a:innerShdw>
            <a:softEdge rad="0"/>
          </a:effectLst>
        </p:spPr>
      </p:pic>
      <p:sp>
        <p:nvSpPr>
          <p:cNvPr id="8" name="Title 9"/>
          <p:cNvSpPr>
            <a:spLocks noGrp="1"/>
          </p:cNvSpPr>
          <p:nvPr>
            <p:ph type="title"/>
          </p:nvPr>
        </p:nvSpPr>
        <p:spPr>
          <a:xfrm>
            <a:off x="838200" y="152400"/>
            <a:ext cx="10515600" cy="914400"/>
          </a:xfrm>
        </p:spPr>
        <p:txBody>
          <a:bodyPr>
            <a:normAutofit/>
          </a:bodyPr>
          <a:lstStyle/>
          <a:p>
            <a:r>
              <a:rPr lang="en-US" sz="2200" b="1" dirty="0" smtClean="0"/>
              <a:t>3D-Geomatics </a:t>
            </a:r>
            <a:r>
              <a:rPr lang="en-US" sz="2200" b="1" dirty="0" smtClean="0">
                <a:sym typeface="Wingdings" panose="05000000000000000000" pitchFamily="2" charset="2"/>
              </a:rPr>
              <a:t></a:t>
            </a:r>
            <a:r>
              <a:rPr lang="en-US" sz="2200" b="1" dirty="0" smtClean="0"/>
              <a:t> Hydro Workgroup </a:t>
            </a:r>
            <a:r>
              <a:rPr lang="en-US" sz="2200" b="1" dirty="0" smtClean="0">
                <a:sym typeface="Wingdings" panose="05000000000000000000" pitchFamily="2" charset="2"/>
              </a:rPr>
              <a:t> </a:t>
            </a:r>
            <a:r>
              <a:rPr lang="en-US" b="1" dirty="0" err="1" smtClean="0"/>
              <a:t>Breachline</a:t>
            </a:r>
            <a:r>
              <a:rPr lang="en-US" b="1" dirty="0" smtClean="0"/>
              <a:t> Subgroup</a:t>
            </a:r>
            <a:endParaRPr lang="en-US" b="1" dirty="0"/>
          </a:p>
        </p:txBody>
      </p:sp>
    </p:spTree>
    <p:extLst>
      <p:ext uri="{BB962C8B-B14F-4D97-AF65-F5344CB8AC3E}">
        <p14:creationId xmlns:p14="http://schemas.microsoft.com/office/powerpoint/2010/main" val="27025478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705" y="1111404"/>
            <a:ext cx="8813235" cy="5675971"/>
          </a:xfrm>
          <a:prstGeom prst="rect">
            <a:avLst/>
          </a:prstGeom>
          <a:ln w="12700">
            <a:solidFill>
              <a:schemeClr val="tx1"/>
            </a:solidFill>
          </a:ln>
          <a:effectLst>
            <a:outerShdw blurRad="190500" algn="tl" rotWithShape="0">
              <a:srgbClr val="000000">
                <a:alpha val="70000"/>
              </a:srgbClr>
            </a:outerShdw>
          </a:effectLst>
        </p:spPr>
      </p:pic>
      <p:sp>
        <p:nvSpPr>
          <p:cNvPr id="5" name="Title 9"/>
          <p:cNvSpPr>
            <a:spLocks noGrp="1"/>
          </p:cNvSpPr>
          <p:nvPr>
            <p:ph type="title"/>
          </p:nvPr>
        </p:nvSpPr>
        <p:spPr>
          <a:xfrm>
            <a:off x="838200" y="152400"/>
            <a:ext cx="10515600" cy="914400"/>
          </a:xfrm>
        </p:spPr>
        <p:txBody>
          <a:bodyPr>
            <a:normAutofit/>
          </a:bodyPr>
          <a:lstStyle/>
          <a:p>
            <a:r>
              <a:rPr lang="en-US" sz="2200" b="1" dirty="0" smtClean="0"/>
              <a:t>3D-Geomatics </a:t>
            </a:r>
            <a:r>
              <a:rPr lang="en-US" sz="2200" b="1" dirty="0" smtClean="0">
                <a:sym typeface="Wingdings" panose="05000000000000000000" pitchFamily="2" charset="2"/>
              </a:rPr>
              <a:t></a:t>
            </a:r>
            <a:r>
              <a:rPr lang="en-US" sz="2200" b="1" dirty="0" smtClean="0"/>
              <a:t> Hydro Workgroup </a:t>
            </a:r>
            <a:r>
              <a:rPr lang="en-US" sz="2200" b="1" dirty="0" smtClean="0">
                <a:sym typeface="Wingdings" panose="05000000000000000000" pitchFamily="2" charset="2"/>
              </a:rPr>
              <a:t> </a:t>
            </a:r>
            <a:r>
              <a:rPr lang="en-US" b="1" dirty="0" err="1" smtClean="0"/>
              <a:t>Breachline</a:t>
            </a:r>
            <a:r>
              <a:rPr lang="en-US" b="1" dirty="0" smtClean="0"/>
              <a:t> Subgroup</a:t>
            </a:r>
            <a:endParaRPr lang="en-US" b="1" dirty="0"/>
          </a:p>
        </p:txBody>
      </p:sp>
    </p:spTree>
    <p:extLst>
      <p:ext uri="{BB962C8B-B14F-4D97-AF65-F5344CB8AC3E}">
        <p14:creationId xmlns:p14="http://schemas.microsoft.com/office/powerpoint/2010/main" val="10170932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76880" y="1449662"/>
            <a:ext cx="3976919" cy="5291150"/>
          </a:xfrm>
          <a:prstGeom prst="rect">
            <a:avLst/>
          </a:prstGeom>
          <a:ln w="6350">
            <a:solidFill>
              <a:schemeClr val="tx1"/>
            </a:solidFill>
          </a:ln>
          <a:effectLst>
            <a:outerShdw blurRad="190500" algn="tl" rotWithShape="0">
              <a:srgbClr val="000000">
                <a:alpha val="70000"/>
              </a:srgbClr>
            </a:outerShdw>
          </a:effectLst>
        </p:spPr>
      </p:pic>
      <p:sp>
        <p:nvSpPr>
          <p:cNvPr id="7" name="Title 9"/>
          <p:cNvSpPr>
            <a:spLocks noGrp="1"/>
          </p:cNvSpPr>
          <p:nvPr>
            <p:ph type="title"/>
          </p:nvPr>
        </p:nvSpPr>
        <p:spPr>
          <a:xfrm>
            <a:off x="838200" y="152400"/>
            <a:ext cx="10515600" cy="914400"/>
          </a:xfrm>
        </p:spPr>
        <p:txBody>
          <a:bodyPr>
            <a:normAutofit/>
          </a:bodyPr>
          <a:lstStyle/>
          <a:p>
            <a:r>
              <a:rPr lang="en-US" sz="2200" b="1" dirty="0" smtClean="0"/>
              <a:t>3D-Geomatics </a:t>
            </a:r>
            <a:r>
              <a:rPr lang="en-US" sz="2200" b="1" dirty="0" smtClean="0">
                <a:sym typeface="Wingdings" panose="05000000000000000000" pitchFamily="2" charset="2"/>
              </a:rPr>
              <a:t></a:t>
            </a:r>
            <a:r>
              <a:rPr lang="en-US" sz="2200" b="1" dirty="0" smtClean="0"/>
              <a:t> Hydro Workgroup </a:t>
            </a:r>
            <a:r>
              <a:rPr lang="en-US" sz="2200" b="1" dirty="0" smtClean="0">
                <a:sym typeface="Wingdings" panose="05000000000000000000" pitchFamily="2" charset="2"/>
              </a:rPr>
              <a:t> </a:t>
            </a:r>
            <a:r>
              <a:rPr lang="en-US" b="1" dirty="0" err="1" smtClean="0"/>
              <a:t>Breachline</a:t>
            </a:r>
            <a:r>
              <a:rPr lang="en-US" b="1" dirty="0" smtClean="0"/>
              <a:t> Subgroup</a:t>
            </a:r>
            <a:endParaRPr lang="en-US" b="1" dirty="0"/>
          </a:p>
        </p:txBody>
      </p:sp>
      <p:sp>
        <p:nvSpPr>
          <p:cNvPr id="8" name="Text Placeholder 1"/>
          <p:cNvSpPr txBox="1">
            <a:spLocks/>
          </p:cNvSpPr>
          <p:nvPr/>
        </p:nvSpPr>
        <p:spPr>
          <a:xfrm>
            <a:off x="428978" y="1825624"/>
            <a:ext cx="6104937" cy="503237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b="1" i="1" dirty="0" smtClean="0">
                <a:solidFill>
                  <a:srgbClr val="003865"/>
                </a:solidFill>
              </a:rPr>
              <a:t>Developments of the Breachline Subgroup</a:t>
            </a:r>
          </a:p>
          <a:p>
            <a:pPr marL="0" indent="0">
              <a:buClr>
                <a:srgbClr val="003865"/>
              </a:buClr>
              <a:buFont typeface="Arial" panose="020B0604020202020204" pitchFamily="34" charset="0"/>
              <a:buNone/>
            </a:pPr>
            <a:endParaRPr lang="en-US" dirty="0" smtClean="0">
              <a:solidFill>
                <a:srgbClr val="003865"/>
              </a:solidFill>
            </a:endParaRPr>
          </a:p>
          <a:p>
            <a:pPr>
              <a:buClr>
                <a:srgbClr val="003865"/>
              </a:buClr>
            </a:pPr>
            <a:r>
              <a:rPr lang="en-US" b="1" spc="120" dirty="0">
                <a:solidFill>
                  <a:srgbClr val="78BE21"/>
                </a:solidFill>
              </a:rPr>
              <a:t>Standardized Attributes</a:t>
            </a:r>
          </a:p>
          <a:p>
            <a:pPr>
              <a:buClr>
                <a:srgbClr val="003865"/>
              </a:buClr>
            </a:pPr>
            <a:r>
              <a:rPr lang="en-US" spc="120" dirty="0" smtClean="0">
                <a:solidFill>
                  <a:srgbClr val="003865"/>
                </a:solidFill>
              </a:rPr>
              <a:t>Methodology and Protocol</a:t>
            </a:r>
          </a:p>
          <a:p>
            <a:pPr>
              <a:buClr>
                <a:srgbClr val="003865"/>
              </a:buClr>
            </a:pPr>
            <a:r>
              <a:rPr lang="en-US" spc="120" dirty="0">
                <a:solidFill>
                  <a:srgbClr val="003865"/>
                </a:solidFill>
              </a:rPr>
              <a:t>Pilot of Breachline Data and Work Area Identification</a:t>
            </a:r>
          </a:p>
        </p:txBody>
      </p:sp>
    </p:spTree>
    <p:extLst>
      <p:ext uri="{BB962C8B-B14F-4D97-AF65-F5344CB8AC3E}">
        <p14:creationId xmlns:p14="http://schemas.microsoft.com/office/powerpoint/2010/main" val="19906166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967" y="1449662"/>
            <a:ext cx="3774744" cy="5291150"/>
          </a:xfrm>
          <a:prstGeom prst="rect">
            <a:avLst/>
          </a:prstGeom>
          <a:ln w="6350">
            <a:solidFill>
              <a:schemeClr val="tx1"/>
            </a:solidFill>
          </a:ln>
          <a:effectLst>
            <a:outerShdw blurRad="190500" algn="tl" rotWithShape="0">
              <a:srgbClr val="000000">
                <a:alpha val="70000"/>
              </a:srgbClr>
            </a:outerShdw>
          </a:effectLst>
        </p:spPr>
      </p:pic>
      <p:sp>
        <p:nvSpPr>
          <p:cNvPr id="7" name="Title 9"/>
          <p:cNvSpPr>
            <a:spLocks noGrp="1"/>
          </p:cNvSpPr>
          <p:nvPr>
            <p:ph type="title"/>
          </p:nvPr>
        </p:nvSpPr>
        <p:spPr>
          <a:xfrm>
            <a:off x="838200" y="152400"/>
            <a:ext cx="10515600" cy="914400"/>
          </a:xfrm>
        </p:spPr>
        <p:txBody>
          <a:bodyPr>
            <a:normAutofit/>
          </a:bodyPr>
          <a:lstStyle/>
          <a:p>
            <a:r>
              <a:rPr lang="en-US" sz="2200" b="1" dirty="0" smtClean="0"/>
              <a:t>3D-Geomatics </a:t>
            </a:r>
            <a:r>
              <a:rPr lang="en-US" sz="2200" b="1" dirty="0" smtClean="0">
                <a:sym typeface="Wingdings" panose="05000000000000000000" pitchFamily="2" charset="2"/>
              </a:rPr>
              <a:t></a:t>
            </a:r>
            <a:r>
              <a:rPr lang="en-US" sz="2200" b="1" dirty="0" smtClean="0"/>
              <a:t> Hydro Workgroup </a:t>
            </a:r>
            <a:r>
              <a:rPr lang="en-US" sz="2200" b="1" dirty="0" smtClean="0">
                <a:sym typeface="Wingdings" panose="05000000000000000000" pitchFamily="2" charset="2"/>
              </a:rPr>
              <a:t> </a:t>
            </a:r>
            <a:r>
              <a:rPr lang="en-US" b="1" dirty="0" err="1" smtClean="0"/>
              <a:t>Breachline</a:t>
            </a:r>
            <a:r>
              <a:rPr lang="en-US" b="1" dirty="0" smtClean="0"/>
              <a:t> Subgroup</a:t>
            </a:r>
            <a:endParaRPr lang="en-US" b="1" dirty="0"/>
          </a:p>
        </p:txBody>
      </p:sp>
      <p:sp>
        <p:nvSpPr>
          <p:cNvPr id="8" name="Text Placeholder 1"/>
          <p:cNvSpPr txBox="1">
            <a:spLocks/>
          </p:cNvSpPr>
          <p:nvPr/>
        </p:nvSpPr>
        <p:spPr>
          <a:xfrm>
            <a:off x="428978" y="1825624"/>
            <a:ext cx="6104937" cy="503237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b="1" i="1" dirty="0" smtClean="0">
                <a:solidFill>
                  <a:srgbClr val="003865"/>
                </a:solidFill>
              </a:rPr>
              <a:t>Developments of the Breachline Subgroup</a:t>
            </a:r>
          </a:p>
          <a:p>
            <a:pPr marL="0" indent="0">
              <a:buClr>
                <a:srgbClr val="003865"/>
              </a:buClr>
              <a:buFont typeface="Arial" panose="020B0604020202020204" pitchFamily="34" charset="0"/>
              <a:buNone/>
            </a:pPr>
            <a:endParaRPr lang="en-US" dirty="0" smtClean="0">
              <a:solidFill>
                <a:srgbClr val="003865"/>
              </a:solidFill>
            </a:endParaRPr>
          </a:p>
          <a:p>
            <a:pPr>
              <a:buClr>
                <a:srgbClr val="003865"/>
              </a:buClr>
            </a:pPr>
            <a:r>
              <a:rPr lang="en-US" spc="120" dirty="0" smtClean="0">
                <a:solidFill>
                  <a:srgbClr val="A4BCC2"/>
                </a:solidFill>
              </a:rPr>
              <a:t>Standardized Attributes</a:t>
            </a:r>
          </a:p>
          <a:p>
            <a:pPr>
              <a:buClr>
                <a:srgbClr val="003865"/>
              </a:buClr>
            </a:pPr>
            <a:r>
              <a:rPr lang="en-US" b="1" spc="120" dirty="0">
                <a:solidFill>
                  <a:srgbClr val="78BE21"/>
                </a:solidFill>
              </a:rPr>
              <a:t>Methodology and Protocol</a:t>
            </a:r>
          </a:p>
          <a:p>
            <a:pPr>
              <a:buClr>
                <a:srgbClr val="003865"/>
              </a:buClr>
            </a:pPr>
            <a:r>
              <a:rPr lang="en-US" spc="120" dirty="0">
                <a:solidFill>
                  <a:srgbClr val="003865"/>
                </a:solidFill>
              </a:rPr>
              <a:t>Pilot of Breachline Data and Work Area Identification</a:t>
            </a:r>
          </a:p>
        </p:txBody>
      </p:sp>
    </p:spTree>
    <p:extLst>
      <p:ext uri="{BB962C8B-B14F-4D97-AF65-F5344CB8AC3E}">
        <p14:creationId xmlns:p14="http://schemas.microsoft.com/office/powerpoint/2010/main" val="13428196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28978" y="1825624"/>
            <a:ext cx="6104937" cy="503237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b="1" i="1" dirty="0" smtClean="0">
                <a:solidFill>
                  <a:srgbClr val="003865"/>
                </a:solidFill>
              </a:rPr>
              <a:t>Developments of the Breachline Subgroup</a:t>
            </a:r>
          </a:p>
          <a:p>
            <a:pPr marL="0" indent="0">
              <a:buClr>
                <a:srgbClr val="003865"/>
              </a:buClr>
              <a:buFont typeface="Arial" panose="020B0604020202020204" pitchFamily="34" charset="0"/>
              <a:buNone/>
            </a:pPr>
            <a:endParaRPr lang="en-US" dirty="0" smtClean="0">
              <a:solidFill>
                <a:srgbClr val="003865"/>
              </a:solidFill>
            </a:endParaRPr>
          </a:p>
          <a:p>
            <a:pPr>
              <a:buClr>
                <a:srgbClr val="003865"/>
              </a:buClr>
            </a:pPr>
            <a:r>
              <a:rPr lang="en-US" spc="120" dirty="0">
                <a:solidFill>
                  <a:srgbClr val="A4BCC2"/>
                </a:solidFill>
              </a:rPr>
              <a:t>Standardized Attributes</a:t>
            </a:r>
          </a:p>
          <a:p>
            <a:pPr>
              <a:buClr>
                <a:srgbClr val="003865"/>
              </a:buClr>
            </a:pPr>
            <a:r>
              <a:rPr lang="en-US" spc="120" dirty="0">
                <a:solidFill>
                  <a:srgbClr val="A4BCC2"/>
                </a:solidFill>
              </a:rPr>
              <a:t>Methodology and Protocol</a:t>
            </a:r>
          </a:p>
          <a:p>
            <a:pPr>
              <a:buClr>
                <a:srgbClr val="003865"/>
              </a:buClr>
            </a:pPr>
            <a:r>
              <a:rPr lang="en-US" b="1" spc="120" dirty="0" smtClean="0">
                <a:solidFill>
                  <a:srgbClr val="78BE21"/>
                </a:solidFill>
              </a:rPr>
              <a:t>Pilot of Breachline Data and Work Area Identification</a:t>
            </a:r>
          </a:p>
        </p:txBody>
      </p:sp>
      <p:pic>
        <p:nvPicPr>
          <p:cNvPr id="7" name="Picture 6"/>
          <p:cNvPicPr>
            <a:picLocks noChangeAspect="1"/>
          </p:cNvPicPr>
          <p:nvPr/>
        </p:nvPicPr>
        <p:blipFill>
          <a:blip r:embed="rId3"/>
          <a:stretch>
            <a:fillRect/>
          </a:stretch>
        </p:blipFill>
        <p:spPr>
          <a:xfrm>
            <a:off x="6533915" y="1707528"/>
            <a:ext cx="5545531" cy="4693271"/>
          </a:xfrm>
          <a:prstGeom prst="rect">
            <a:avLst/>
          </a:prstGeom>
          <a:ln w="3175">
            <a:solidFill>
              <a:schemeClr val="tx1"/>
            </a:solidFill>
          </a:ln>
          <a:effectLst>
            <a:outerShdw blurRad="190500" algn="tl" rotWithShape="0">
              <a:srgbClr val="000000">
                <a:alpha val="70000"/>
              </a:srgbClr>
            </a:outerShdw>
          </a:effectLst>
        </p:spPr>
      </p:pic>
      <p:sp>
        <p:nvSpPr>
          <p:cNvPr id="8" name="Title 9"/>
          <p:cNvSpPr>
            <a:spLocks noGrp="1"/>
          </p:cNvSpPr>
          <p:nvPr>
            <p:ph type="title"/>
          </p:nvPr>
        </p:nvSpPr>
        <p:spPr>
          <a:xfrm>
            <a:off x="838200" y="152400"/>
            <a:ext cx="10515600" cy="914400"/>
          </a:xfrm>
        </p:spPr>
        <p:txBody>
          <a:bodyPr>
            <a:normAutofit/>
          </a:bodyPr>
          <a:lstStyle/>
          <a:p>
            <a:r>
              <a:rPr lang="en-US" sz="2200" b="1" dirty="0" smtClean="0"/>
              <a:t>3D-Geomatics </a:t>
            </a:r>
            <a:r>
              <a:rPr lang="en-US" sz="2200" b="1" dirty="0" smtClean="0">
                <a:sym typeface="Wingdings" panose="05000000000000000000" pitchFamily="2" charset="2"/>
              </a:rPr>
              <a:t></a:t>
            </a:r>
            <a:r>
              <a:rPr lang="en-US" sz="2200" b="1" dirty="0" smtClean="0"/>
              <a:t> Hydro Workgroup </a:t>
            </a:r>
            <a:r>
              <a:rPr lang="en-US" sz="2200" b="1" dirty="0" smtClean="0">
                <a:sym typeface="Wingdings" panose="05000000000000000000" pitchFamily="2" charset="2"/>
              </a:rPr>
              <a:t> </a:t>
            </a:r>
            <a:r>
              <a:rPr lang="en-US" b="1" dirty="0" err="1" smtClean="0"/>
              <a:t>Breachline</a:t>
            </a:r>
            <a:r>
              <a:rPr lang="en-US" b="1" dirty="0" smtClean="0"/>
              <a:t> Subgroup</a:t>
            </a:r>
            <a:endParaRPr lang="en-US" b="1" dirty="0"/>
          </a:p>
        </p:txBody>
      </p:sp>
    </p:spTree>
    <p:extLst>
      <p:ext uri="{BB962C8B-B14F-4D97-AF65-F5344CB8AC3E}">
        <p14:creationId xmlns:p14="http://schemas.microsoft.com/office/powerpoint/2010/main" val="21793823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sz="quarter" idx="13"/>
          </p:nvPr>
        </p:nvSpPr>
        <p:spPr>
          <a:xfrm>
            <a:off x="0" y="3521123"/>
            <a:ext cx="12192000" cy="2681374"/>
          </a:xfrm>
        </p:spPr>
        <p:txBody>
          <a:bodyPr/>
          <a:lstStyle/>
          <a:p>
            <a:r>
              <a:rPr lang="en-US" sz="2000" dirty="0"/>
              <a:t>Andrea Bergman | Rick Moore | Jamie </a:t>
            </a:r>
            <a:r>
              <a:rPr lang="en-US" sz="2000" dirty="0" smtClean="0"/>
              <a:t>Schulz </a:t>
            </a:r>
            <a:r>
              <a:rPr lang="en-US" sz="2000" dirty="0"/>
              <a:t>| Sean Vaughn | </a:t>
            </a:r>
            <a:r>
              <a:rPr lang="en-US" sz="2000" dirty="0" smtClean="0"/>
              <a:t>Gerry Sjerven</a:t>
            </a:r>
            <a:endParaRPr lang="en-US" sz="2000" dirty="0"/>
          </a:p>
          <a:p>
            <a:endParaRPr lang="en-US" sz="1800" i="1" dirty="0" smtClean="0"/>
          </a:p>
        </p:txBody>
      </p:sp>
      <p:sp>
        <p:nvSpPr>
          <p:cNvPr id="4" name="Date Placeholder 3"/>
          <p:cNvSpPr>
            <a:spLocks noGrp="1"/>
          </p:cNvSpPr>
          <p:nvPr>
            <p:ph type="dt" sz="half" idx="10"/>
          </p:nvPr>
        </p:nvSpPr>
        <p:spPr/>
        <p:txBody>
          <a:bodyPr/>
          <a:lstStyle/>
          <a:p>
            <a:fld id="{466A75E6-E45B-4C5D-981E-7C8ED0C72F5D}" type="datetime1">
              <a:rPr lang="en-US" smtClean="0">
                <a:solidFill>
                  <a:srgbClr val="000000"/>
                </a:solidFill>
              </a:rPr>
              <a:pPr/>
              <a:t>3/6/2019</a:t>
            </a:fld>
            <a:endParaRPr lang="en-US" dirty="0">
              <a:solidFill>
                <a:srgbClr val="000000"/>
              </a:solidFill>
            </a:endParaRPr>
          </a:p>
        </p:txBody>
      </p:sp>
      <p:sp>
        <p:nvSpPr>
          <p:cNvPr id="6" name="Slide Number Placeholder 5"/>
          <p:cNvSpPr>
            <a:spLocks noGrp="1"/>
          </p:cNvSpPr>
          <p:nvPr>
            <p:ph type="sldNum" sz="quarter" idx="11"/>
          </p:nvPr>
        </p:nvSpPr>
        <p:spPr/>
        <p:txBody>
          <a:bodyPr/>
          <a:lstStyle/>
          <a:p>
            <a:fld id="{48F63A3B-78C7-47BE-AE5E-E10140E04643}" type="slidenum">
              <a:rPr lang="en-US" smtClean="0">
                <a:solidFill>
                  <a:srgbClr val="003865"/>
                </a:solidFill>
              </a:rPr>
              <a:pPr/>
              <a:t>87</a:t>
            </a:fld>
            <a:endParaRPr lang="en-US" dirty="0">
              <a:solidFill>
                <a:srgbClr val="003865"/>
              </a:solidFill>
            </a:endParaRPr>
          </a:p>
        </p:txBody>
      </p:sp>
      <p:sp>
        <p:nvSpPr>
          <p:cNvPr id="7" name="Footer Placeholder 4"/>
          <p:cNvSpPr txBox="1">
            <a:spLocks/>
          </p:cNvSpPr>
          <p:nvPr/>
        </p:nvSpPr>
        <p:spPr>
          <a:xfrm>
            <a:off x="3381198" y="5731736"/>
            <a:ext cx="5587647" cy="365125"/>
          </a:xfrm>
          <a:prstGeom prst="rect">
            <a:avLst/>
          </a:prstGeom>
        </p:spPr>
        <p:txBody>
          <a:bodyPr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00000"/>
                </a:solidFill>
              </a:rPr>
              <a:t>3D Geomatics Committee</a:t>
            </a:r>
            <a:endParaRPr lang="en-US" dirty="0" smtClean="0">
              <a:solidFill>
                <a:srgbClr val="003865"/>
              </a:solidFill>
            </a:endParaRPr>
          </a:p>
          <a:p>
            <a:r>
              <a:rPr lang="en-US" dirty="0" smtClean="0">
                <a:solidFill>
                  <a:srgbClr val="000000"/>
                </a:solidFill>
                <a:hlinkClick r:id="rId3"/>
              </a:rPr>
              <a:t>www.mngeo.state.mn.us/committee/3dgeo</a:t>
            </a:r>
            <a:endParaRPr lang="en-US" dirty="0" smtClean="0">
              <a:solidFill>
                <a:srgbClr val="000000"/>
              </a:solidFill>
            </a:endParaRPr>
          </a:p>
        </p:txBody>
      </p:sp>
      <p:sp>
        <p:nvSpPr>
          <p:cNvPr id="9" name="Footer Placeholder 4"/>
          <p:cNvSpPr txBox="1">
            <a:spLocks/>
          </p:cNvSpPr>
          <p:nvPr/>
        </p:nvSpPr>
        <p:spPr>
          <a:xfrm>
            <a:off x="3477153" y="6338974"/>
            <a:ext cx="5587647" cy="365125"/>
          </a:xfrm>
          <a:prstGeom prst="rect">
            <a:avLst/>
          </a:prstGeom>
        </p:spPr>
        <p:txBody>
          <a:bodyPr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00000"/>
                </a:solidFill>
              </a:rPr>
              <a:t>3D Geomatics Hydrologic Landforms and Hydrography Workgroup</a:t>
            </a:r>
            <a:r>
              <a:rPr lang="en-US" dirty="0" smtClean="0">
                <a:solidFill>
                  <a:srgbClr val="003865"/>
                </a:solidFill>
              </a:rPr>
              <a:t> </a:t>
            </a:r>
            <a:r>
              <a:rPr lang="en-US" dirty="0" smtClean="0">
                <a:solidFill>
                  <a:srgbClr val="000000"/>
                </a:solidFill>
                <a:hlinkClick r:id="rId4"/>
              </a:rPr>
              <a:t>www.mngeo.state.mn.us/committee/3dgeo/hydro</a:t>
            </a:r>
            <a:endParaRPr lang="en-US" dirty="0" smtClean="0">
              <a:solidFill>
                <a:srgbClr val="000000"/>
              </a:solidFill>
            </a:endParaRPr>
          </a:p>
        </p:txBody>
      </p:sp>
    </p:spTree>
    <p:extLst>
      <p:ext uri="{BB962C8B-B14F-4D97-AF65-F5344CB8AC3E}">
        <p14:creationId xmlns:p14="http://schemas.microsoft.com/office/powerpoint/2010/main" val="8932907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12</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Legislative updates</a:t>
            </a:r>
            <a:endParaRPr lang="en-US" b="1" dirty="0"/>
          </a:p>
          <a:p>
            <a:pPr marL="0" indent="0">
              <a:buNone/>
            </a:pPr>
            <a:r>
              <a:rPr lang="en-US" dirty="0" smtClean="0"/>
              <a:t>Mark Kotz</a:t>
            </a:r>
            <a:endParaRPr lang="en-US" dirty="0"/>
          </a:p>
        </p:txBody>
      </p:sp>
    </p:spTree>
    <p:extLst>
      <p:ext uri="{BB962C8B-B14F-4D97-AF65-F5344CB8AC3E}">
        <p14:creationId xmlns:p14="http://schemas.microsoft.com/office/powerpoint/2010/main" val="17680288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13</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Updates on GAC priority projects and initiatives</a:t>
            </a:r>
            <a:endParaRPr lang="en-US" b="1" dirty="0"/>
          </a:p>
          <a:p>
            <a:pPr marL="0" indent="0">
              <a:buNone/>
            </a:pPr>
            <a:r>
              <a:rPr lang="en-US" dirty="0" smtClean="0"/>
              <a:t>Mark Kotz</a:t>
            </a:r>
            <a:endParaRPr lang="en-US" dirty="0"/>
          </a:p>
        </p:txBody>
      </p:sp>
    </p:spTree>
    <p:extLst>
      <p:ext uri="{BB962C8B-B14F-4D97-AF65-F5344CB8AC3E}">
        <p14:creationId xmlns:p14="http://schemas.microsoft.com/office/powerpoint/2010/main" val="946144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03E4AD-69D7-4C3D-819B-A7487412D91B}"/>
              </a:ext>
            </a:extLst>
          </p:cNvPr>
          <p:cNvSpPr>
            <a:spLocks noGrp="1"/>
          </p:cNvSpPr>
          <p:nvPr>
            <p:ph type="title"/>
          </p:nvPr>
        </p:nvSpPr>
        <p:spPr/>
        <p:txBody>
          <a:bodyPr>
            <a:normAutofit/>
          </a:bodyPr>
          <a:lstStyle/>
          <a:p>
            <a:r>
              <a:rPr lang="en-US" dirty="0" smtClean="0"/>
              <a:t>Review: </a:t>
            </a:r>
            <a:r>
              <a:rPr lang="en-US" dirty="0"/>
              <a:t>Image Layer Life Cycle</a:t>
            </a:r>
          </a:p>
        </p:txBody>
      </p:sp>
      <p:sp>
        <p:nvSpPr>
          <p:cNvPr id="5" name="Content Placeholder 4">
            <a:extLst>
              <a:ext uri="{FF2B5EF4-FFF2-40B4-BE49-F238E27FC236}">
                <a16:creationId xmlns:a16="http://schemas.microsoft.com/office/drawing/2014/main" xmlns="" id="{2EC7E44B-1703-4524-AD14-3EC3E7A03B3F}"/>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xmlns="" id="{3CB03710-4E89-4377-BA79-A0B37AF0ABF1}"/>
              </a:ext>
            </a:extLst>
          </p:cNvPr>
          <p:cNvPicPr>
            <a:picLocks noChangeAspect="1"/>
          </p:cNvPicPr>
          <p:nvPr/>
        </p:nvPicPr>
        <p:blipFill>
          <a:blip r:embed="rId2"/>
          <a:stretch>
            <a:fillRect/>
          </a:stretch>
        </p:blipFill>
        <p:spPr>
          <a:xfrm>
            <a:off x="466804" y="1335281"/>
            <a:ext cx="11306096" cy="5522719"/>
          </a:xfrm>
          <a:prstGeom prst="rect">
            <a:avLst/>
          </a:prstGeom>
        </p:spPr>
      </p:pic>
    </p:spTree>
    <p:extLst>
      <p:ext uri="{BB962C8B-B14F-4D97-AF65-F5344CB8AC3E}">
        <p14:creationId xmlns:p14="http://schemas.microsoft.com/office/powerpoint/2010/main" val="396505738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 Item </a:t>
            </a:r>
            <a:r>
              <a:rPr lang="en-US" dirty="0" smtClean="0"/>
              <a:t>13</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158637425"/>
              </p:ext>
            </p:extLst>
          </p:nvPr>
        </p:nvGraphicFramePr>
        <p:xfrm>
          <a:off x="736431" y="1555866"/>
          <a:ext cx="10609593" cy="4995844"/>
        </p:xfrm>
        <a:graphic>
          <a:graphicData uri="http://schemas.openxmlformats.org/drawingml/2006/table">
            <a:tbl>
              <a:tblPr>
                <a:tableStyleId>{5C22544A-7EE6-4342-B048-85BDC9FD1C3A}</a:tableStyleId>
              </a:tblPr>
              <a:tblGrid>
                <a:gridCol w="848338">
                  <a:extLst>
                    <a:ext uri="{9D8B030D-6E8A-4147-A177-3AD203B41FA5}">
                      <a16:colId xmlns:a16="http://schemas.microsoft.com/office/drawing/2014/main" xmlns="" val="1837296339"/>
                    </a:ext>
                  </a:extLst>
                </a:gridCol>
                <a:gridCol w="4603868">
                  <a:extLst>
                    <a:ext uri="{9D8B030D-6E8A-4147-A177-3AD203B41FA5}">
                      <a16:colId xmlns:a16="http://schemas.microsoft.com/office/drawing/2014/main" xmlns="" val="1836324951"/>
                    </a:ext>
                  </a:extLst>
                </a:gridCol>
                <a:gridCol w="1340923">
                  <a:extLst>
                    <a:ext uri="{9D8B030D-6E8A-4147-A177-3AD203B41FA5}">
                      <a16:colId xmlns:a16="http://schemas.microsoft.com/office/drawing/2014/main" xmlns="" val="2608705875"/>
                    </a:ext>
                  </a:extLst>
                </a:gridCol>
                <a:gridCol w="2398211">
                  <a:extLst>
                    <a:ext uri="{9D8B030D-6E8A-4147-A177-3AD203B41FA5}">
                      <a16:colId xmlns:a16="http://schemas.microsoft.com/office/drawing/2014/main" xmlns="" val="887950405"/>
                    </a:ext>
                  </a:extLst>
                </a:gridCol>
                <a:gridCol w="1418253">
                  <a:extLst>
                    <a:ext uri="{9D8B030D-6E8A-4147-A177-3AD203B41FA5}">
                      <a16:colId xmlns:a16="http://schemas.microsoft.com/office/drawing/2014/main" xmlns="" val="3554509381"/>
                    </a:ext>
                  </a:extLst>
                </a:gridCol>
              </a:tblGrid>
              <a:tr h="707440">
                <a:tc>
                  <a:txBody>
                    <a:bodyPr/>
                    <a:lstStyle/>
                    <a:p>
                      <a:pPr algn="ctr" fontAlgn="b"/>
                      <a:r>
                        <a:rPr lang="en-US" sz="2000" b="1" u="none" strike="noStrike" dirty="0">
                          <a:effectLst/>
                        </a:rPr>
                        <a:t>GAC Rank</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933252473"/>
                  </a:ext>
                </a:extLst>
              </a:tr>
              <a:tr h="357367">
                <a:tc>
                  <a:txBody>
                    <a:bodyPr/>
                    <a:lstStyle/>
                    <a:p>
                      <a:pPr algn="ctr" fontAlgn="b"/>
                      <a:r>
                        <a:rPr lang="en-US" sz="2000" u="none" strike="noStrike">
                          <a:effectLst/>
                        </a:rPr>
                        <a:t>1</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All Data Free and Open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Len Kne</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2652842675"/>
                  </a:ext>
                </a:extLst>
              </a:tr>
              <a:tr h="357367">
                <a:tc>
                  <a:txBody>
                    <a:bodyPr/>
                    <a:lstStyle/>
                    <a:p>
                      <a:pPr algn="ctr" fontAlgn="b"/>
                      <a:r>
                        <a:rPr lang="en-US" sz="2000" u="none" strike="noStrike">
                          <a:effectLst/>
                        </a:rPr>
                        <a:t>2</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Image Service - Sustain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a:effectLst/>
                        </a:rPr>
                        <a:t>Active</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Mike Dolbow</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2973844051"/>
                  </a:ext>
                </a:extLst>
              </a:tr>
              <a:tr h="357367">
                <a:tc>
                  <a:txBody>
                    <a:bodyPr/>
                    <a:lstStyle/>
                    <a:p>
                      <a:pPr algn="ctr" fontAlgn="b"/>
                      <a:r>
                        <a:rPr lang="en-US" sz="2000" u="none" strike="noStrike">
                          <a:effectLst/>
                        </a:rPr>
                        <a:t>3</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smtClean="0">
                          <a:solidFill>
                            <a:srgbClr val="003865"/>
                          </a:solidFill>
                          <a:effectLst/>
                          <a:latin typeface="Calibri" panose="020F0502020204030204" pitchFamily="34" charset="0"/>
                        </a:rPr>
                        <a:t>Updated and Aligned Boundary Data</a:t>
                      </a:r>
                    </a:p>
                  </a:txBody>
                  <a:tcPr marL="7620" marR="7620" marT="7620" marB="0" anchor="b">
                    <a:solidFill>
                      <a:schemeClr val="accent2">
                        <a:lumMod val="40000"/>
                        <a:lumOff val="60000"/>
                      </a:schemeClr>
                    </a:solidFill>
                  </a:tcPr>
                </a:tc>
                <a:tc>
                  <a:txBody>
                    <a:bodyPr/>
                    <a:lstStyle/>
                    <a:p>
                      <a:pPr algn="ctr" fontAlgn="b"/>
                      <a:r>
                        <a:rPr lang="en-US" sz="2000" u="none" strike="noStrike" dirty="0" smtClean="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Preston Dowell</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267190993"/>
                  </a:ext>
                </a:extLst>
              </a:tr>
              <a:tr h="357367">
                <a:tc>
                  <a:txBody>
                    <a:bodyPr/>
                    <a:lstStyle/>
                    <a:p>
                      <a:pPr algn="ctr" fontAlgn="b"/>
                      <a:r>
                        <a:rPr lang="en-US" sz="2000" u="none" strike="noStrike">
                          <a:effectLst/>
                        </a:rPr>
                        <a:t>4</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Parcel Data</a:t>
                      </a:r>
                      <a:endParaRPr lang="en-US" sz="2000" b="1"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chemeClr val="dk1"/>
                          </a:solidFill>
                          <a:effectLst/>
                          <a:latin typeface="+mn-lt"/>
                        </a:rPr>
                        <a:t>Mike Dolbow</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0" i="0" u="none" strike="noStrike" dirty="0" smtClean="0">
                          <a:solidFill>
                            <a:schemeClr val="dk1"/>
                          </a:solidFill>
                          <a:effectLst/>
                          <a:latin typeface="+mn-lt"/>
                        </a:rPr>
                        <a:t>Mark</a:t>
                      </a:r>
                      <a:r>
                        <a:rPr lang="en-US" sz="2000" b="0" i="0" u="none" strike="noStrike" baseline="0" dirty="0" smtClean="0">
                          <a:solidFill>
                            <a:schemeClr val="dk1"/>
                          </a:solidFill>
                          <a:effectLst/>
                          <a:latin typeface="+mn-lt"/>
                        </a:rPr>
                        <a:t> Kotz</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637472554"/>
                  </a:ext>
                </a:extLst>
              </a:tr>
              <a:tr h="357367">
                <a:tc>
                  <a:txBody>
                    <a:bodyPr/>
                    <a:lstStyle/>
                    <a:p>
                      <a:pPr algn="ctr" fontAlgn="b"/>
                      <a:r>
                        <a:rPr lang="en-US" sz="2000" u="none" strike="noStrike">
                          <a:effectLst/>
                        </a:rPr>
                        <a:t>5</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Archiving</a:t>
                      </a:r>
                      <a:r>
                        <a:rPr lang="en-US" sz="2000" u="none" strike="noStrike" baseline="0" dirty="0" smtClean="0">
                          <a:effectLst/>
                        </a:rPr>
                        <a:t> Policy/Procedure</a:t>
                      </a:r>
                      <a:endParaRPr lang="en-US" sz="2000" b="1"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Ryan Mattke</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238369850"/>
                  </a:ext>
                </a:extLst>
              </a:tr>
              <a:tr h="357367">
                <a:tc>
                  <a:txBody>
                    <a:bodyPr/>
                    <a:lstStyle/>
                    <a:p>
                      <a:pPr algn="ctr" fontAlgn="b"/>
                      <a:r>
                        <a:rPr lang="en-US" sz="2000" u="none" strike="noStrike">
                          <a:effectLst/>
                        </a:rPr>
                        <a:t>6</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Road Centerline Data</a:t>
                      </a:r>
                      <a:endParaRPr lang="en-US" sz="2000" b="1"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Norm Anderson</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288398579"/>
                  </a:ext>
                </a:extLst>
              </a:tr>
              <a:tr h="357367">
                <a:tc>
                  <a:txBody>
                    <a:bodyPr/>
                    <a:lstStyle/>
                    <a:p>
                      <a:pPr algn="ctr" fontAlgn="b"/>
                      <a:r>
                        <a:rPr lang="en-US" sz="2000" u="none" strike="noStrike" dirty="0">
                          <a:effectLst/>
                        </a:rPr>
                        <a:t>7</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3865"/>
                          </a:solidFill>
                          <a:effectLst/>
                          <a:uLnTx/>
                          <a:uFillTx/>
                          <a:latin typeface="+mn-lt"/>
                          <a:ea typeface="+mn-ea"/>
                          <a:cs typeface="+mn-cs"/>
                        </a:rPr>
                        <a:t>New LiDAR Acquisition</a:t>
                      </a:r>
                      <a:endParaRPr kumimoji="0" lang="en-US" sz="20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3865"/>
                          </a:solidFill>
                          <a:effectLst/>
                          <a:latin typeface="Calibri" panose="020F0502020204030204" pitchFamily="34" charset="0"/>
                        </a:rPr>
                        <a:t>Gerry Sjerven</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Dan Ross</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974934633"/>
                  </a:ext>
                </a:extLst>
              </a:tr>
              <a:tr h="357367">
                <a:tc>
                  <a:txBody>
                    <a:bodyPr/>
                    <a:lstStyle/>
                    <a:p>
                      <a:pPr algn="ctr" fontAlgn="b"/>
                      <a:r>
                        <a:rPr lang="en-US" sz="2000" u="none" strike="noStrike" dirty="0">
                          <a:effectLst/>
                        </a:rPr>
                        <a:t>8</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Address Points Data</a:t>
                      </a:r>
                      <a:endParaRPr lang="en-US" sz="2000" b="1"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0" i="0" u="none" strike="noStrike" dirty="0" smtClean="0">
                          <a:solidFill>
                            <a:schemeClr val="dk1"/>
                          </a:solidFill>
                          <a:effectLst/>
                          <a:latin typeface="+mn-l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3865"/>
                          </a:solidFill>
                          <a:effectLst/>
                          <a:uLnTx/>
                          <a:uFillTx/>
                          <a:latin typeface="+mn-lt"/>
                          <a:ea typeface="+mn-ea"/>
                          <a:cs typeface="+mn-cs"/>
                        </a:rPr>
                        <a:t>Norm Anderson</a:t>
                      </a:r>
                      <a:endPar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Dan Ross</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265454513"/>
                  </a:ext>
                </a:extLst>
              </a:tr>
              <a:tr h="357367">
                <a:tc>
                  <a:txBody>
                    <a:bodyPr/>
                    <a:lstStyle/>
                    <a:p>
                      <a:pPr algn="ctr" fontAlgn="b"/>
                      <a:r>
                        <a:rPr lang="en-US" sz="2000" u="none" strike="noStrike" dirty="0">
                          <a:effectLst/>
                        </a:rPr>
                        <a:t>9</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3865"/>
                          </a:solidFill>
                          <a:effectLst/>
                          <a:latin typeface="Calibri" panose="020F0502020204030204" pitchFamily="34" charset="0"/>
                        </a:rPr>
                        <a:t>MN Focused </a:t>
                      </a:r>
                      <a:r>
                        <a:rPr lang="en-US" sz="2000" b="0" i="0" u="none" strike="noStrike" dirty="0" err="1" smtClean="0">
                          <a:solidFill>
                            <a:srgbClr val="003865"/>
                          </a:solidFill>
                          <a:effectLst/>
                          <a:latin typeface="Calibri" panose="020F0502020204030204" pitchFamily="34" charset="0"/>
                        </a:rPr>
                        <a:t>Basemap</a:t>
                      </a:r>
                      <a:r>
                        <a:rPr lang="en-US" sz="2000" b="0" i="0" u="none" strike="noStrike" dirty="0" smtClean="0">
                          <a:solidFill>
                            <a:srgbClr val="003865"/>
                          </a:solidFill>
                          <a:effectLst/>
                          <a:latin typeface="Calibri" panose="020F0502020204030204" pitchFamily="34" charset="0"/>
                        </a:rPr>
                        <a:t> Services</a:t>
                      </a: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3865"/>
                          </a:solidFill>
                          <a:effectLst/>
                          <a:latin typeface="Calibri" panose="020F0502020204030204" pitchFamily="34" charset="0"/>
                        </a:rPr>
                        <a:t>Sonia Dickerson</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Dan Ross</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01172505"/>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10</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Parks and Trails Data Standard</a:t>
                      </a:r>
                      <a:endParaRPr lang="en-US" sz="2000" b="1"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Jim Bunning</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Dan Ross</a:t>
                      </a:r>
                      <a:endParaRPr lang="en-US" sz="20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0011"/>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11</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smtClean="0">
                          <a:ln>
                            <a:noFill/>
                          </a:ln>
                          <a:solidFill>
                            <a:srgbClr val="003865"/>
                          </a:solidFill>
                          <a:effectLst/>
                          <a:uLnTx/>
                          <a:uFillTx/>
                          <a:latin typeface="+mn-lt"/>
                          <a:ea typeface="+mn-ea"/>
                          <a:cs typeface="+mn-cs"/>
                        </a:rPr>
                        <a:t>EM Damage Assess Data Standard</a:t>
                      </a:r>
                      <a:endParaRPr kumimoji="0" lang="pt-BR" sz="20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Brad Anderson, Cory Richter</a:t>
                      </a:r>
                      <a:endParaRPr lang="en-US" sz="1600" b="0" i="0" u="none" strike="noStrike" dirty="0" smtClean="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0012"/>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3865"/>
                          </a:solidFill>
                          <a:effectLst/>
                          <a:uLnTx/>
                          <a:uFillTx/>
                          <a:latin typeface="+mn-lt"/>
                          <a:ea typeface="+mn-ea"/>
                          <a:cs typeface="+mn-cs"/>
                        </a:rPr>
                        <a:t>12</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3865"/>
                          </a:solidFill>
                          <a:effectLst/>
                          <a:uLnTx/>
                          <a:uFillTx/>
                          <a:latin typeface="+mn-lt"/>
                          <a:ea typeface="+mn-ea"/>
                          <a:cs typeface="+mn-cs"/>
                        </a:rPr>
                        <a:t>Accurate Hydro-DEMs</a:t>
                      </a:r>
                      <a:endParaRPr kumimoji="0" lang="en-US" sz="20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smtClean="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3865"/>
                          </a:solidFill>
                          <a:effectLst/>
                          <a:latin typeface="Calibri" panose="020F0502020204030204" pitchFamily="34" charset="0"/>
                        </a:rPr>
                        <a:t>Sean</a:t>
                      </a:r>
                      <a:r>
                        <a:rPr lang="en-US" sz="2000" b="0" i="0" u="none" strike="noStrike" baseline="0" dirty="0" smtClean="0">
                          <a:solidFill>
                            <a:srgbClr val="003865"/>
                          </a:solidFill>
                          <a:effectLst/>
                          <a:latin typeface="Calibri" panose="020F0502020204030204" pitchFamily="34" charset="0"/>
                        </a:rPr>
                        <a:t> Vaughn</a:t>
                      </a:r>
                      <a:endParaRPr lang="en-US" sz="2000" b="0" i="0" u="none" strike="noStrike" dirty="0" smtClean="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28909771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14</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Collaboration sites for committees and workgroups</a:t>
            </a:r>
          </a:p>
          <a:p>
            <a:pPr marL="0" indent="0">
              <a:buNone/>
            </a:pPr>
            <a:r>
              <a:rPr lang="en-US" dirty="0" smtClean="0"/>
              <a:t>Alison Slaats</a:t>
            </a:r>
            <a:endParaRPr lang="en-US" dirty="0"/>
          </a:p>
        </p:txBody>
      </p:sp>
    </p:spTree>
    <p:extLst>
      <p:ext uri="{BB962C8B-B14F-4D97-AF65-F5344CB8AC3E}">
        <p14:creationId xmlns:p14="http://schemas.microsoft.com/office/powerpoint/2010/main" val="27391031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1"/>
          </p:nvPr>
        </p:nvSpPr>
        <p:spPr/>
        <p:txBody>
          <a:bodyPr>
            <a:normAutofit/>
          </a:bodyPr>
          <a:lstStyle/>
          <a:p>
            <a:r>
              <a:rPr lang="en-US" dirty="0" smtClean="0"/>
              <a:t>MnGeo set up a </a:t>
            </a:r>
            <a:r>
              <a:rPr lang="en-US" dirty="0"/>
              <a:t>GAC </a:t>
            </a:r>
            <a:r>
              <a:rPr lang="en-US" dirty="0" smtClean="0"/>
              <a:t>SharePoint site to provide a collaboration workspace</a:t>
            </a:r>
          </a:p>
          <a:p>
            <a:r>
              <a:rPr lang="en-US" dirty="0" smtClean="0"/>
              <a:t>Any committee or workgroup can request a “sub-site” for their work (but not a sub-sub-site) </a:t>
            </a:r>
          </a:p>
        </p:txBody>
      </p:sp>
      <p:graphicFrame>
        <p:nvGraphicFramePr>
          <p:cNvPr id="6" name="Table 5"/>
          <p:cNvGraphicFramePr>
            <a:graphicFrameLocks noGrp="1"/>
          </p:cNvGraphicFramePr>
          <p:nvPr>
            <p:extLst>
              <p:ext uri="{D42A27DB-BD31-4B8C-83A1-F6EECF244321}">
                <p14:modId xmlns:p14="http://schemas.microsoft.com/office/powerpoint/2010/main" val="2494368815"/>
              </p:ext>
            </p:extLst>
          </p:nvPr>
        </p:nvGraphicFramePr>
        <p:xfrm>
          <a:off x="1146473" y="3367367"/>
          <a:ext cx="9181434" cy="3200271"/>
        </p:xfrm>
        <a:graphic>
          <a:graphicData uri="http://schemas.openxmlformats.org/drawingml/2006/table">
            <a:tbl>
              <a:tblPr firstRow="1" bandRow="1">
                <a:tableStyleId>{616DA210-FB5B-4158-B5E0-FEB733F419BA}</a:tableStyleId>
              </a:tblPr>
              <a:tblGrid>
                <a:gridCol w="4590717">
                  <a:extLst>
                    <a:ext uri="{9D8B030D-6E8A-4147-A177-3AD203B41FA5}">
                      <a16:colId xmlns:a16="http://schemas.microsoft.com/office/drawing/2014/main" xmlns="" val="20000"/>
                    </a:ext>
                  </a:extLst>
                </a:gridCol>
                <a:gridCol w="4590717">
                  <a:extLst>
                    <a:ext uri="{9D8B030D-6E8A-4147-A177-3AD203B41FA5}">
                      <a16:colId xmlns:a16="http://schemas.microsoft.com/office/drawing/2014/main" xmlns="" val="20001"/>
                    </a:ext>
                  </a:extLst>
                </a:gridCol>
              </a:tblGrid>
              <a:tr h="7609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smtClean="0"/>
                        <a:t>Committee responsibilities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smtClean="0"/>
                        <a:t>MnGeo responsibilities</a:t>
                      </a:r>
                    </a:p>
                  </a:txBody>
                  <a:tcPr anchor="ctr"/>
                </a:tc>
                <a:extLst>
                  <a:ext uri="{0D108BD9-81ED-4DB2-BD59-A6C34878D82A}">
                    <a16:rowId xmlns:a16="http://schemas.microsoft.com/office/drawing/2014/main" xmlns="" val="10000"/>
                  </a:ext>
                </a:extLst>
              </a:tr>
              <a:tr h="243929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kern="1200" dirty="0" smtClean="0">
                          <a:solidFill>
                            <a:schemeClr val="tx1"/>
                          </a:solidFill>
                          <a:latin typeface="+mn-lt"/>
                          <a:ea typeface="+mn-ea"/>
                          <a:cs typeface="+mn-cs"/>
                        </a:rPr>
                        <a:t>Content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kern="1200" dirty="0" smtClean="0">
                        <a:solidFill>
                          <a:schemeClr val="tx1"/>
                        </a:solidFill>
                        <a:latin typeface="+mn-lt"/>
                        <a:ea typeface="+mn-ea"/>
                        <a:cs typeface="+mn-cs"/>
                      </a:endParaRPr>
                    </a:p>
                    <a:p>
                      <a:endParaRPr lang="en-US" dirty="0"/>
                    </a:p>
                  </a:txBody>
                  <a:tcPr/>
                </a:tc>
                <a:tc>
                  <a:txBody>
                    <a:bodyPr/>
                    <a:lstStyle/>
                    <a:p>
                      <a:pPr marL="285750" lvl="0" indent="-285750">
                        <a:buFont typeface="Arial" panose="020B0604020202020204" pitchFamily="34" charset="0"/>
                        <a:buChar char="•"/>
                      </a:pPr>
                      <a:r>
                        <a:rPr lang="en-US" sz="2800" dirty="0" smtClean="0"/>
                        <a:t>Create sites</a:t>
                      </a:r>
                    </a:p>
                    <a:p>
                      <a:pPr marL="285750" lvl="0" indent="-285750">
                        <a:buFont typeface="Arial" panose="020B0604020202020204" pitchFamily="34" charset="0"/>
                        <a:buChar char="•"/>
                      </a:pPr>
                      <a:r>
                        <a:rPr lang="en-US" sz="2800" dirty="0" smtClean="0"/>
                        <a:t>Maintain user permissions </a:t>
                      </a:r>
                    </a:p>
                    <a:p>
                      <a:pPr marL="285750" lvl="0" indent="-285750">
                        <a:buFont typeface="Arial" panose="020B0604020202020204" pitchFamily="34" charset="0"/>
                        <a:buChar char="•"/>
                      </a:pPr>
                      <a:r>
                        <a:rPr lang="en-US" sz="2800" i="1" dirty="0" smtClean="0"/>
                        <a:t>Help</a:t>
                      </a:r>
                      <a:r>
                        <a:rPr lang="en-US" sz="2800" dirty="0" smtClean="0"/>
                        <a:t> with content management</a:t>
                      </a:r>
                    </a:p>
                    <a:p>
                      <a:pPr marL="285750" lvl="0" indent="-285750" algn="l" defTabSz="914400" rtl="0" eaLnBrk="1" latinLnBrk="0" hangingPunct="1">
                        <a:buFont typeface="Arial" panose="020B0604020202020204" pitchFamily="34" charset="0"/>
                        <a:buChar char="•"/>
                      </a:pPr>
                      <a:endParaRPr lang="en-US" sz="2800" kern="1200" dirty="0">
                        <a:solidFill>
                          <a:schemeClr val="tx1"/>
                        </a:solidFill>
                        <a:latin typeface="+mn-lt"/>
                        <a:ea typeface="+mn-ea"/>
                        <a:cs typeface="+mn-cs"/>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0913852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Guidelines &amp; Best practices</a:t>
            </a:r>
            <a:endParaRPr lang="en-US" dirty="0"/>
          </a:p>
        </p:txBody>
      </p:sp>
      <p:sp>
        <p:nvSpPr>
          <p:cNvPr id="5" name="Content Placeholder 4"/>
          <p:cNvSpPr>
            <a:spLocks noGrp="1"/>
          </p:cNvSpPr>
          <p:nvPr>
            <p:ph idx="1"/>
          </p:nvPr>
        </p:nvSpPr>
        <p:spPr/>
        <p:txBody>
          <a:bodyPr>
            <a:normAutofit/>
          </a:bodyPr>
          <a:lstStyle/>
          <a:p>
            <a:r>
              <a:rPr lang="en-US" dirty="0" smtClean="0"/>
              <a:t>SharePoint site </a:t>
            </a:r>
            <a:r>
              <a:rPr lang="en-US" b="1" i="1" dirty="0" smtClean="0"/>
              <a:t>should</a:t>
            </a:r>
            <a:r>
              <a:rPr lang="en-US" dirty="0" smtClean="0"/>
              <a:t> be used for:</a:t>
            </a:r>
          </a:p>
          <a:p>
            <a:pPr lvl="1"/>
            <a:r>
              <a:rPr lang="en-US" dirty="0" smtClean="0"/>
              <a:t>Document creation and editing </a:t>
            </a:r>
          </a:p>
          <a:p>
            <a:pPr lvl="1"/>
            <a:r>
              <a:rPr lang="en-US" smtClean="0"/>
              <a:t>Working together </a:t>
            </a:r>
            <a:endParaRPr lang="en-US" dirty="0" smtClean="0"/>
          </a:p>
          <a:p>
            <a:r>
              <a:rPr lang="en-US" dirty="0" smtClean="0"/>
              <a:t>SharePoint site </a:t>
            </a:r>
            <a:r>
              <a:rPr lang="en-US" b="1" i="1" dirty="0"/>
              <a:t>should </a:t>
            </a:r>
            <a:r>
              <a:rPr lang="en-US" b="1" i="1" dirty="0" smtClean="0"/>
              <a:t>not</a:t>
            </a:r>
            <a:r>
              <a:rPr lang="en-US" dirty="0" smtClean="0"/>
              <a:t> be used for </a:t>
            </a:r>
          </a:p>
          <a:p>
            <a:pPr lvl="1"/>
            <a:r>
              <a:rPr lang="en-US" dirty="0"/>
              <a:t>Sharing of official documents, communications, and publications</a:t>
            </a:r>
          </a:p>
          <a:p>
            <a:pPr lvl="1"/>
            <a:r>
              <a:rPr lang="en-US" dirty="0"/>
              <a:t>Public access to GAC or Committee/Workgroup information</a:t>
            </a:r>
          </a:p>
          <a:p>
            <a:pPr lvl="1"/>
            <a:r>
              <a:rPr lang="en-US" dirty="0"/>
              <a:t>A permanent archive of Committee/Workgroup​ efforts</a:t>
            </a:r>
          </a:p>
        </p:txBody>
      </p:sp>
    </p:spTree>
    <p:extLst>
      <p:ext uri="{BB962C8B-B14F-4D97-AF65-F5344CB8AC3E}">
        <p14:creationId xmlns:p14="http://schemas.microsoft.com/office/powerpoint/2010/main" val="31802119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1A8A54F-22DE-4A6F-9A15-554F5B3E56FE}"/>
              </a:ext>
            </a:extLst>
          </p:cNvPr>
          <p:cNvSpPr>
            <a:spLocks noGrp="1"/>
          </p:cNvSpPr>
          <p:nvPr>
            <p:ph type="title"/>
          </p:nvPr>
        </p:nvSpPr>
        <p:spPr/>
        <p:txBody>
          <a:bodyPr/>
          <a:lstStyle/>
          <a:p>
            <a:r>
              <a:rPr lang="en-US" dirty="0" smtClean="0"/>
              <a:t>Collaboration Parent Site</a:t>
            </a:r>
            <a:endParaRPr lang="en-US" dirty="0"/>
          </a:p>
        </p:txBody>
      </p:sp>
      <p:sp>
        <p:nvSpPr>
          <p:cNvPr id="5" name="Content Placeholder 4">
            <a:extLst>
              <a:ext uri="{FF2B5EF4-FFF2-40B4-BE49-F238E27FC236}">
                <a16:creationId xmlns:a16="http://schemas.microsoft.com/office/drawing/2014/main" xmlns="" id="{A77A8DF3-0466-4106-873E-C6924FCAE8ED}"/>
              </a:ext>
            </a:extLst>
          </p:cNvPr>
          <p:cNvSpPr>
            <a:spLocks noGrp="1"/>
          </p:cNvSpPr>
          <p:nvPr>
            <p:ph idx="1"/>
          </p:nvPr>
        </p:nvSpPr>
        <p:spPr/>
        <p:txBody>
          <a:bodyPr/>
          <a:lstStyle/>
          <a:p>
            <a:r>
              <a:rPr lang="en-US" dirty="0" smtClean="0"/>
              <a:t>SharePoint blah </a:t>
            </a:r>
            <a:r>
              <a:rPr lang="en-US" dirty="0" err="1" smtClean="0"/>
              <a:t>blah</a:t>
            </a:r>
            <a:r>
              <a:rPr lang="en-US" dirty="0" smtClean="0"/>
              <a:t> </a:t>
            </a:r>
            <a:r>
              <a:rPr lang="en-US" dirty="0" err="1" smtClean="0"/>
              <a:t>blah</a:t>
            </a:r>
            <a:endParaRPr lang="en-US" dirty="0"/>
          </a:p>
        </p:txBody>
      </p:sp>
      <p:pic>
        <p:nvPicPr>
          <p:cNvPr id="2" name="Picture 1"/>
          <p:cNvPicPr>
            <a:picLocks noChangeAspect="1"/>
          </p:cNvPicPr>
          <p:nvPr/>
        </p:nvPicPr>
        <p:blipFill>
          <a:blip r:embed="rId2"/>
          <a:stretch>
            <a:fillRect/>
          </a:stretch>
        </p:blipFill>
        <p:spPr>
          <a:xfrm>
            <a:off x="466818" y="1583686"/>
            <a:ext cx="10886982" cy="4835215"/>
          </a:xfrm>
          <a:prstGeom prst="rect">
            <a:avLst/>
          </a:prstGeom>
          <a:effectLst>
            <a:glow rad="63500">
              <a:schemeClr val="accent1">
                <a:satMod val="175000"/>
                <a:alpha val="40000"/>
              </a:schemeClr>
            </a:glow>
            <a:softEdge rad="12700"/>
          </a:effectLst>
        </p:spPr>
      </p:pic>
    </p:spTree>
    <p:extLst>
      <p:ext uri="{BB962C8B-B14F-4D97-AF65-F5344CB8AC3E}">
        <p14:creationId xmlns:p14="http://schemas.microsoft.com/office/powerpoint/2010/main" val="282802490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Geomatics Committee Subsite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42171" y="1411567"/>
            <a:ext cx="8027369" cy="5179453"/>
          </a:xfrm>
          <a:prstGeom prst="rect">
            <a:avLst/>
          </a:prstGeom>
          <a:effectLst>
            <a:glow rad="63500">
              <a:schemeClr val="accent1">
                <a:satMod val="175000"/>
                <a:alpha val="40000"/>
              </a:schemeClr>
            </a:glow>
            <a:softEdge rad="12700"/>
          </a:effectLst>
        </p:spPr>
      </p:pic>
    </p:spTree>
    <p:extLst>
      <p:ext uri="{BB962C8B-B14F-4D97-AF65-F5344CB8AC3E}">
        <p14:creationId xmlns:p14="http://schemas.microsoft.com/office/powerpoint/2010/main" val="24879473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15</a:t>
            </a:r>
            <a:endParaRPr lang="en-US" dirty="0"/>
          </a:p>
        </p:txBody>
      </p:sp>
      <p:sp>
        <p:nvSpPr>
          <p:cNvPr id="2" name="Text Placeholder 1"/>
          <p:cNvSpPr>
            <a:spLocks noGrp="1"/>
          </p:cNvSpPr>
          <p:nvPr>
            <p:ph idx="1"/>
          </p:nvPr>
        </p:nvSpPr>
        <p:spPr/>
        <p:txBody>
          <a:bodyPr>
            <a:normAutofit/>
          </a:bodyPr>
          <a:lstStyle/>
          <a:p>
            <a:pPr marL="0" indent="0">
              <a:buNone/>
            </a:pPr>
            <a:r>
              <a:rPr lang="en-US" b="1" dirty="0"/>
              <a:t>Announcements or other business</a:t>
            </a:r>
          </a:p>
        </p:txBody>
      </p:sp>
    </p:spTree>
    <p:extLst>
      <p:ext uri="{BB962C8B-B14F-4D97-AF65-F5344CB8AC3E}">
        <p14:creationId xmlns:p14="http://schemas.microsoft.com/office/powerpoint/2010/main" val="92754403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Adjourn</a:t>
            </a:r>
            <a:endParaRPr lang="en-US" dirty="0"/>
          </a:p>
        </p:txBody>
      </p:sp>
      <p:sp>
        <p:nvSpPr>
          <p:cNvPr id="9" name="Content Placeholder 8"/>
          <p:cNvSpPr>
            <a:spLocks noGrp="1"/>
          </p:cNvSpPr>
          <p:nvPr>
            <p:ph idx="1"/>
          </p:nvPr>
        </p:nvSpPr>
        <p:spPr/>
        <p:txBody>
          <a:bodyPr/>
          <a:lstStyle/>
          <a:p>
            <a:pPr marL="0" indent="0" algn="ctr">
              <a:buNone/>
            </a:pPr>
            <a:r>
              <a:rPr lang="en-US" sz="4000" b="1" dirty="0" smtClean="0"/>
              <a:t>Thank you!</a:t>
            </a:r>
          </a:p>
          <a:p>
            <a:pPr marL="0" indent="0">
              <a:buNone/>
            </a:pPr>
            <a:endParaRPr lang="en-US" sz="2400" b="1" dirty="0"/>
          </a:p>
          <a:p>
            <a:pPr marL="0" indent="0" algn="ctr">
              <a:buNone/>
            </a:pPr>
            <a:r>
              <a:rPr lang="en-US" sz="2400" b="1" dirty="0" smtClean="0"/>
              <a:t>Next </a:t>
            </a:r>
            <a:r>
              <a:rPr lang="en-US" sz="2400" b="1" dirty="0"/>
              <a:t>meeting </a:t>
            </a:r>
            <a:r>
              <a:rPr lang="en-US" sz="2400" b="1" dirty="0" smtClean="0"/>
              <a:t>is Wednesday, May 29, 2019</a:t>
            </a:r>
            <a:endParaRPr lang="en-US" sz="2400" b="1" dirty="0"/>
          </a:p>
        </p:txBody>
      </p:sp>
    </p:spTree>
    <p:extLst>
      <p:ext uri="{BB962C8B-B14F-4D97-AF65-F5344CB8AC3E}">
        <p14:creationId xmlns:p14="http://schemas.microsoft.com/office/powerpoint/2010/main" val="1657179958"/>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0.xml><?xml version="1.0" encoding="utf-8"?>
<a:theme xmlns:a="http://schemas.openxmlformats.org/drawingml/2006/main" name="8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11.xml><?xml version="1.0" encoding="utf-8"?>
<a:theme xmlns:a="http://schemas.openxmlformats.org/drawingml/2006/main" name="9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12.xml><?xml version="1.0" encoding="utf-8"?>
<a:theme xmlns:a="http://schemas.openxmlformats.org/drawingml/2006/main" name="10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13.xml><?xml version="1.0" encoding="utf-8"?>
<a:theme xmlns:a="http://schemas.openxmlformats.org/drawingml/2006/main" name="1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14.xml><?xml version="1.0" encoding="utf-8"?>
<a:theme xmlns:a="http://schemas.openxmlformats.org/drawingml/2006/main" name="1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15.xml><?xml version="1.0" encoding="utf-8"?>
<a:theme xmlns:a="http://schemas.openxmlformats.org/drawingml/2006/main" name="13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4.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5.xml><?xml version="1.0" encoding="utf-8"?>
<a:theme xmlns:a="http://schemas.openxmlformats.org/drawingml/2006/main" name="3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6.xml><?xml version="1.0" encoding="utf-8"?>
<a:theme xmlns:a="http://schemas.openxmlformats.org/drawingml/2006/main" name="4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7.xml><?xml version="1.0" encoding="utf-8"?>
<a:theme xmlns:a="http://schemas.openxmlformats.org/drawingml/2006/main" name="5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8.xml><?xml version="1.0" encoding="utf-8"?>
<a:theme xmlns:a="http://schemas.openxmlformats.org/drawingml/2006/main" name="6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9.xml><?xml version="1.0" encoding="utf-8"?>
<a:theme xmlns:a="http://schemas.openxmlformats.org/drawingml/2006/main" name="7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docProps/app.xml><?xml version="1.0" encoding="utf-8"?>
<Properties xmlns="http://schemas.openxmlformats.org/officeDocument/2006/extended-properties" xmlns:vt="http://schemas.openxmlformats.org/officeDocument/2006/docPropsVTypes">
  <Template>MN.IT</Template>
  <TotalTime>0</TotalTime>
  <Words>3603</Words>
  <Application>Microsoft Office PowerPoint</Application>
  <PresentationFormat>Widescreen</PresentationFormat>
  <Paragraphs>864</Paragraphs>
  <Slides>97</Slides>
  <Notes>62</Notes>
  <HiddenSlides>0</HiddenSlides>
  <MMClips>0</MMClips>
  <ScaleCrop>false</ScaleCrop>
  <HeadingPairs>
    <vt:vector size="6" baseType="variant">
      <vt:variant>
        <vt:lpstr>Fonts Used</vt:lpstr>
      </vt:variant>
      <vt:variant>
        <vt:i4>9</vt:i4>
      </vt:variant>
      <vt:variant>
        <vt:lpstr>Theme</vt:lpstr>
      </vt:variant>
      <vt:variant>
        <vt:i4>15</vt:i4>
      </vt:variant>
      <vt:variant>
        <vt:lpstr>Slide Titles</vt:lpstr>
      </vt:variant>
      <vt:variant>
        <vt:i4>97</vt:i4>
      </vt:variant>
    </vt:vector>
  </HeadingPairs>
  <TitlesOfParts>
    <vt:vector size="121" baseType="lpstr">
      <vt:lpstr>Arial</vt:lpstr>
      <vt:lpstr>Calibri</vt:lpstr>
      <vt:lpstr>Campton-Bold</vt:lpstr>
      <vt:lpstr>Century Gothic</vt:lpstr>
      <vt:lpstr>Courier New</vt:lpstr>
      <vt:lpstr>NeueHaasGroteskText Std</vt:lpstr>
      <vt:lpstr>Times New Roman</vt:lpstr>
      <vt:lpstr>Wingdings</vt:lpstr>
      <vt:lpstr>Wingdings 3</vt:lpstr>
      <vt:lpstr>MN.IT</vt:lpstr>
      <vt:lpstr>Ion</vt:lpstr>
      <vt:lpstr>1_MN.IT</vt:lpstr>
      <vt:lpstr>2_MN.IT</vt:lpstr>
      <vt:lpstr>3_MN.IT</vt:lpstr>
      <vt:lpstr>4_MN.IT</vt:lpstr>
      <vt:lpstr>5_MN.IT</vt:lpstr>
      <vt:lpstr>6_MN.IT</vt:lpstr>
      <vt:lpstr>7_MN.IT</vt:lpstr>
      <vt:lpstr>8_MN.IT</vt:lpstr>
      <vt:lpstr>9_MN.IT</vt:lpstr>
      <vt:lpstr>10_MN.IT</vt:lpstr>
      <vt:lpstr>11_MN.IT</vt:lpstr>
      <vt:lpstr>12_MN.IT</vt:lpstr>
      <vt:lpstr>13_MN.IT</vt:lpstr>
      <vt:lpstr>Minnesota Geospatial Advisory Council</vt:lpstr>
      <vt:lpstr>Welcome</vt:lpstr>
      <vt:lpstr>Agenda</vt:lpstr>
      <vt:lpstr>Agenda Item 2</vt:lpstr>
      <vt:lpstr>Agenda Item 3</vt:lpstr>
      <vt:lpstr>Agenda Item 4</vt:lpstr>
      <vt:lpstr>MnGeo Image Service Sustainability Committee</vt:lpstr>
      <vt:lpstr>Committee Charter - Responsibilities</vt:lpstr>
      <vt:lpstr>Review: Image Layer Life Cycle</vt:lpstr>
      <vt:lpstr>Other Roles and Responsibilities</vt:lpstr>
      <vt:lpstr>Next Steps / Work Plan</vt:lpstr>
      <vt:lpstr>Committee Members</vt:lpstr>
      <vt:lpstr>Agenda Item 5</vt:lpstr>
      <vt:lpstr>Parcel Data Standard revision</vt:lpstr>
      <vt:lpstr>Key Changes - Parcel Data Standard</vt:lpstr>
      <vt:lpstr>Agenda Item 6</vt:lpstr>
      <vt:lpstr>Approval of GCGI Standard</vt:lpstr>
      <vt:lpstr>Approval of GCGI Standard</vt:lpstr>
      <vt:lpstr>Approval of GCGI Standard</vt:lpstr>
      <vt:lpstr>Approval of GCGI Standard</vt:lpstr>
      <vt:lpstr>Break - Networking</vt:lpstr>
      <vt:lpstr>Agenda Item 8</vt:lpstr>
      <vt:lpstr>Agenda Item 9</vt:lpstr>
      <vt:lpstr>PowerPoint Presentation</vt:lpstr>
      <vt:lpstr>Boundary Alignment Project</vt:lpstr>
      <vt:lpstr>Boundary Alignment Project</vt:lpstr>
      <vt:lpstr>Boundary Alignment Project</vt:lpstr>
      <vt:lpstr>Boundary Alignment Project</vt:lpstr>
      <vt:lpstr>Boundary Alignment Project</vt:lpstr>
      <vt:lpstr>Boundary Alignment Project</vt:lpstr>
      <vt:lpstr>Boundary Alignment Project</vt:lpstr>
      <vt:lpstr>Parcel and Land Records</vt:lpstr>
      <vt:lpstr>Parcel and Land Records Charter</vt:lpstr>
      <vt:lpstr>Parcel and Land Records Charter</vt:lpstr>
      <vt:lpstr>Boundary Alignment</vt:lpstr>
      <vt:lpstr>Boundary Alignment</vt:lpstr>
      <vt:lpstr>PLSS Inventory</vt:lpstr>
      <vt:lpstr>PLSS Inventory</vt:lpstr>
      <vt:lpstr>PLSS Inventory</vt:lpstr>
      <vt:lpstr>PLSS Inventory</vt:lpstr>
      <vt:lpstr>Agenda Item 10</vt:lpstr>
      <vt:lpstr>Hazard Mitigation and Climate Adaptation   geospatial data gaps and opportunities </vt:lpstr>
      <vt:lpstr>PowerPoint Presentation</vt:lpstr>
      <vt:lpstr>Presenters</vt:lpstr>
      <vt:lpstr>PowerPoint Presentation</vt:lpstr>
      <vt:lpstr>Essential Facilities Provide services and functions essential before,  during and after a disaster   </vt:lpstr>
      <vt:lpstr>Critical Facilities</vt:lpstr>
      <vt:lpstr>State Assets</vt:lpstr>
      <vt:lpstr>Next Steps</vt:lpstr>
      <vt:lpstr>PowerPoint Presentation</vt:lpstr>
      <vt:lpstr>PowerPoint Presentation</vt:lpstr>
      <vt:lpstr>PowerPoint Presentation</vt:lpstr>
      <vt:lpstr>The Past No Longer Predicts the Future</vt:lpstr>
      <vt:lpstr>What’s the Big Deal with Climate Data?</vt:lpstr>
      <vt:lpstr>What’s the Big Deal with Climate Data?</vt:lpstr>
      <vt:lpstr>“What gets measured gets managed.”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 Item 11</vt:lpstr>
      <vt:lpstr>MN Geospatial Advisory Council 3D Geomatics Committee Update</vt:lpstr>
      <vt:lpstr>3D-Geo  Committee Organization</vt:lpstr>
      <vt:lpstr>3D-Geomatics  Education &amp; Outreach Workgroup</vt:lpstr>
      <vt:lpstr>3D-Geomatics  Acquisition &amp; Sensing Workgroup</vt:lpstr>
      <vt:lpstr>3D-Geomatics  Hydrologic Landforms and Hydrography Workgroup</vt:lpstr>
      <vt:lpstr>3D Geomatics Hydrologic Landforms and  Hydrography Workgroup</vt:lpstr>
      <vt:lpstr>3D-Geomatics  Hydrologic Landforms and Hydrography Workgroup</vt:lpstr>
      <vt:lpstr>3D-Geomatics  Hydro Workgroup</vt:lpstr>
      <vt:lpstr>3D-Geomatics  Hydro Workgroup</vt:lpstr>
      <vt:lpstr>3D-Geomatics  Hydro Workgroup</vt:lpstr>
      <vt:lpstr>3D-Geomatics    Hydro Workgroup    Where is hydrography data today?</vt:lpstr>
      <vt:lpstr>3D-Geomatics    Hydro Workgroup    The future?</vt:lpstr>
      <vt:lpstr>3D-Geomatics  Hydro Workgroup  Subgroups</vt:lpstr>
      <vt:lpstr>3D-Geomatics  Hydro Workgroup  Data Catalog Subgroup</vt:lpstr>
      <vt:lpstr>3D-Geomatics  Hydro Workgroup  Data Catalog Subgroup</vt:lpstr>
      <vt:lpstr>3D-Geomatics  Hydro Workgroup  Data Catalog Subgroup</vt:lpstr>
      <vt:lpstr>3D-Geomatics  Hydro Workgroup  Breachline Subgroup</vt:lpstr>
      <vt:lpstr>3D-Geomatics  Hydro Workgroup  Breachline Subgroup</vt:lpstr>
      <vt:lpstr>3D-Geomatics  Hydro Workgroup  Breachline Subgroup</vt:lpstr>
      <vt:lpstr>3D-Geomatics  Hydro Workgroup  Breachline Subgroup</vt:lpstr>
      <vt:lpstr>3D-Geomatics  Hydro Workgroup  Breachline Subgroup</vt:lpstr>
      <vt:lpstr>3D-Geomatics  Hydro Workgroup  Breachline Subgroup</vt:lpstr>
      <vt:lpstr>Thank You!</vt:lpstr>
      <vt:lpstr>Agenda Item 12</vt:lpstr>
      <vt:lpstr>Agenda Item 13</vt:lpstr>
      <vt:lpstr>Agenda Item 13</vt:lpstr>
      <vt:lpstr>Agenda Item 14</vt:lpstr>
      <vt:lpstr>Overview</vt:lpstr>
      <vt:lpstr>Guidelines &amp; Best practices</vt:lpstr>
      <vt:lpstr>Collaboration Parent Site</vt:lpstr>
      <vt:lpstr>3D Geomatics Committee Subsite</vt:lpstr>
      <vt:lpstr>Agenda Item 15</vt:lpstr>
      <vt:lpstr>Adjourn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2019-03-06T22:54:50Z</dcterms:created>
  <dcterms:modified xsi:type="dcterms:W3CDTF">2019-03-06T22:59:36Z</dcterms:modified>
</cp:coreProperties>
</file>