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0" r:id="rId1"/>
    <p:sldMasterId id="2147483898" r:id="rId2"/>
    <p:sldMasterId id="2147483911" r:id="rId3"/>
  </p:sldMasterIdLst>
  <p:notesMasterIdLst>
    <p:notesMasterId r:id="rId109"/>
  </p:notesMasterIdLst>
  <p:handoutMasterIdLst>
    <p:handoutMasterId r:id="rId110"/>
  </p:handoutMasterIdLst>
  <p:sldIdLst>
    <p:sldId id="664" r:id="rId4"/>
    <p:sldId id="406" r:id="rId5"/>
    <p:sldId id="609" r:id="rId6"/>
    <p:sldId id="610" r:id="rId7"/>
    <p:sldId id="977" r:id="rId8"/>
    <p:sldId id="869" r:id="rId9"/>
    <p:sldId id="871" r:id="rId10"/>
    <p:sldId id="978" r:id="rId11"/>
    <p:sldId id="867" r:id="rId12"/>
    <p:sldId id="868" r:id="rId13"/>
    <p:sldId id="979" r:id="rId14"/>
    <p:sldId id="870" r:id="rId15"/>
    <p:sldId id="865" r:id="rId16"/>
    <p:sldId id="791" r:id="rId17"/>
    <p:sldId id="256" r:id="rId18"/>
    <p:sldId id="973" r:id="rId19"/>
    <p:sldId id="258" r:id="rId20"/>
    <p:sldId id="259" r:id="rId21"/>
    <p:sldId id="974" r:id="rId22"/>
    <p:sldId id="261" r:id="rId23"/>
    <p:sldId id="262" r:id="rId24"/>
    <p:sldId id="975" r:id="rId25"/>
    <p:sldId id="976" r:id="rId26"/>
    <p:sldId id="265" r:id="rId27"/>
    <p:sldId id="266" r:id="rId28"/>
    <p:sldId id="797" r:id="rId29"/>
    <p:sldId id="484" r:id="rId30"/>
    <p:sldId id="853" r:id="rId31"/>
    <p:sldId id="780" r:id="rId32"/>
    <p:sldId id="930" r:id="rId33"/>
    <p:sldId id="932" r:id="rId34"/>
    <p:sldId id="933" r:id="rId35"/>
    <p:sldId id="956" r:id="rId36"/>
    <p:sldId id="937" r:id="rId37"/>
    <p:sldId id="938" r:id="rId38"/>
    <p:sldId id="940" r:id="rId39"/>
    <p:sldId id="942" r:id="rId40"/>
    <p:sldId id="941" r:id="rId41"/>
    <p:sldId id="947" r:id="rId42"/>
    <p:sldId id="957" r:id="rId43"/>
    <p:sldId id="958" r:id="rId44"/>
    <p:sldId id="959" r:id="rId45"/>
    <p:sldId id="569" r:id="rId46"/>
    <p:sldId id="939" r:id="rId47"/>
    <p:sldId id="936" r:id="rId48"/>
    <p:sldId id="945" r:id="rId49"/>
    <p:sldId id="960" r:id="rId50"/>
    <p:sldId id="948" r:id="rId51"/>
    <p:sldId id="949" r:id="rId52"/>
    <p:sldId id="951" r:id="rId53"/>
    <p:sldId id="952" r:id="rId54"/>
    <p:sldId id="953" r:id="rId55"/>
    <p:sldId id="954" r:id="rId56"/>
    <p:sldId id="955" r:id="rId57"/>
    <p:sldId id="961" r:id="rId58"/>
    <p:sldId id="934" r:id="rId59"/>
    <p:sldId id="962" r:id="rId60"/>
    <p:sldId id="963" r:id="rId61"/>
    <p:sldId id="964" r:id="rId62"/>
    <p:sldId id="966" r:id="rId63"/>
    <p:sldId id="935" r:id="rId64"/>
    <p:sldId id="965" r:id="rId65"/>
    <p:sldId id="967" r:id="rId66"/>
    <p:sldId id="968" r:id="rId67"/>
    <p:sldId id="972" r:id="rId68"/>
    <p:sldId id="770" r:id="rId69"/>
    <p:sldId id="969" r:id="rId70"/>
    <p:sldId id="971" r:id="rId71"/>
    <p:sldId id="802" r:id="rId72"/>
    <p:sldId id="980" r:id="rId73"/>
    <p:sldId id="863" r:id="rId74"/>
    <p:sldId id="981" r:id="rId75"/>
    <p:sldId id="982" r:id="rId76"/>
    <p:sldId id="983" r:id="rId77"/>
    <p:sldId id="984" r:id="rId78"/>
    <p:sldId id="985" r:id="rId79"/>
    <p:sldId id="986" r:id="rId80"/>
    <p:sldId id="866" r:id="rId81"/>
    <p:sldId id="987" r:id="rId82"/>
    <p:sldId id="257" r:id="rId83"/>
    <p:sldId id="944" r:id="rId84"/>
    <p:sldId id="260" r:id="rId85"/>
    <p:sldId id="264" r:id="rId86"/>
    <p:sldId id="263" r:id="rId87"/>
    <p:sldId id="268" r:id="rId88"/>
    <p:sldId id="943" r:id="rId89"/>
    <p:sldId id="988" r:id="rId90"/>
    <p:sldId id="989" r:id="rId91"/>
    <p:sldId id="990" r:id="rId92"/>
    <p:sldId id="991" r:id="rId93"/>
    <p:sldId id="992" r:id="rId94"/>
    <p:sldId id="502" r:id="rId95"/>
    <p:sldId id="398" r:id="rId96"/>
    <p:sldId id="386" r:id="rId97"/>
    <p:sldId id="394" r:id="rId98"/>
    <p:sldId id="629" r:id="rId99"/>
    <p:sldId id="402" r:id="rId100"/>
    <p:sldId id="630" r:id="rId101"/>
    <p:sldId id="627" r:id="rId102"/>
    <p:sldId id="631" r:id="rId103"/>
    <p:sldId id="500" r:id="rId104"/>
    <p:sldId id="777" r:id="rId105"/>
    <p:sldId id="862" r:id="rId106"/>
    <p:sldId id="864" r:id="rId107"/>
    <p:sldId id="776"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000000"/>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43" autoAdjust="0"/>
    <p:restoredTop sz="92216" autoAdjust="0"/>
  </p:normalViewPr>
  <p:slideViewPr>
    <p:cSldViewPr snapToGrid="0">
      <p:cViewPr varScale="1">
        <p:scale>
          <a:sx n="102" d="100"/>
          <a:sy n="102" d="100"/>
        </p:scale>
        <p:origin x="216" y="102"/>
      </p:cViewPr>
      <p:guideLst/>
    </p:cSldViewPr>
  </p:slideViewPr>
  <p:outlineViewPr>
    <p:cViewPr>
      <p:scale>
        <a:sx n="33" d="100"/>
        <a:sy n="33" d="100"/>
      </p:scale>
      <p:origin x="0" y="-2028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notesMaster" Target="notesMasters/notesMaster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5/29/2019</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5/29/2019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41570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579656a543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579656a543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579656a543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16</a:t>
            </a:fld>
            <a:endParaRPr>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579656a543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579656a543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g579656a543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17</a:t>
            </a:fld>
            <a:endParaRPr>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579656a543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579656a543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g579656a543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18</a:t>
            </a:fld>
            <a:endParaRPr>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79656a54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579656a543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g579656a543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19</a:t>
            </a:fld>
            <a:endParaRPr>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579656a543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579656a543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g579656a543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20</a:t>
            </a:fld>
            <a:endParaRPr>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579656a543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579656a543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g579656a543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21</a:t>
            </a:fld>
            <a:endParaRPr>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579656a543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g579656a543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g579656a543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22</a:t>
            </a:fld>
            <a:endParaRPr>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579656a543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579656a543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g579656a543_0_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23</a:t>
            </a:fld>
            <a:endParaRPr>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79656a543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579656a543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579656a543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24</a:t>
            </a:fld>
            <a:endParaRPr>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579656a543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579656a543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g579656a543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25</a:t>
            </a:fld>
            <a:endParaRP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19531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622884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27</a:t>
            </a:fld>
            <a:endParaRPr lang="en-US" dirty="0"/>
          </a:p>
        </p:txBody>
      </p:sp>
    </p:spTree>
    <p:extLst>
      <p:ext uri="{BB962C8B-B14F-4D97-AF65-F5344CB8AC3E}">
        <p14:creationId xmlns:p14="http://schemas.microsoft.com/office/powerpoint/2010/main" val="390413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301794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4233871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2148650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148650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478819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478819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070071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478819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625345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478819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478819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478819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478819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478819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4152835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 recent actions by the administration and congress codify and promote the strategic importance of open data for public good</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Paying close attention to these activities.  </a:t>
            </a:r>
          </a:p>
          <a:p>
            <a:pPr marL="171450" indent="-171450">
              <a:buFontTx/>
              <a:buChar char="-"/>
            </a:pPr>
            <a:r>
              <a:rPr lang="en-US" sz="1200" b="0" i="0" kern="1200" dirty="0">
                <a:solidFill>
                  <a:schemeClr val="tx1"/>
                </a:solidFill>
                <a:effectLst/>
                <a:latin typeface="+mn-lt"/>
                <a:ea typeface="+mn-ea"/>
                <a:cs typeface="+mn-cs"/>
              </a:rPr>
              <a:t>Participating in the FDS action plan, - use of geospatial data can enhance and  improve decision making</a:t>
            </a:r>
          </a:p>
          <a:p>
            <a:pPr marL="171450" indent="-171450">
              <a:buFontTx/>
              <a:buChar char="-"/>
            </a:pPr>
            <a:r>
              <a:rPr lang="en-US" sz="1200" b="0" i="0" kern="1200" dirty="0">
                <a:solidFill>
                  <a:schemeClr val="tx1"/>
                </a:solidFill>
                <a:effectLst/>
                <a:latin typeface="+mn-lt"/>
                <a:ea typeface="+mn-ea"/>
                <a:cs typeface="+mn-cs"/>
              </a:rPr>
              <a:t>Put forth platform, NGDA’s and standards to support the newly established </a:t>
            </a:r>
            <a:r>
              <a:rPr lang="en-US" sz="1200" b="1" i="1" kern="1200" dirty="0">
                <a:solidFill>
                  <a:schemeClr val="tx1"/>
                </a:solidFill>
                <a:effectLst/>
                <a:latin typeface="+mn-lt"/>
                <a:ea typeface="+mn-ea"/>
                <a:cs typeface="+mn-cs"/>
              </a:rPr>
              <a:t>US data federation</a:t>
            </a:r>
            <a:r>
              <a:rPr lang="en-US" sz="1200" b="0" i="0" kern="1200" dirty="0">
                <a:solidFill>
                  <a:schemeClr val="tx1"/>
                </a:solidFill>
                <a:effectLst/>
                <a:latin typeface="+mn-lt"/>
                <a:ea typeface="+mn-ea"/>
                <a:cs typeface="+mn-cs"/>
              </a:rPr>
              <a:t> use case pilots – planned meeting date ??</a:t>
            </a:r>
          </a:p>
          <a:p>
            <a:pPr marL="171450" indent="-171450">
              <a:buFontTx/>
              <a:buChar char="-"/>
            </a:pPr>
            <a:r>
              <a:rPr lang="en-US" sz="1200" b="0" i="0" kern="1200" dirty="0">
                <a:solidFill>
                  <a:schemeClr val="tx1"/>
                </a:solidFill>
                <a:effectLst/>
                <a:latin typeface="+mn-lt"/>
                <a:ea typeface="+mn-ea"/>
                <a:cs typeface="+mn-cs"/>
              </a:rPr>
              <a:t>Attending Data.gov calls to stay in form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the purposes of this meeting I will focus on the GDA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6FF7A-5CD5-4C43-B108-D8B1436E8A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05286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imes" pitchFamily="2" charset="0"/>
              </a:rPr>
              <a:t>The GDA reflects growing recognition of the essential role of geospatial data and technology and highlights the need to support their continuing development as critical infrastructure for the 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Time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imes" pitchFamily="2" charset="0"/>
              </a:rPr>
              <a:t>- Largely codifies A-16 and adds additional oversight and reporting requirements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6FF7A-5CD5-4C43-B108-D8B1436E8A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9387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a:t>
            </a:r>
          </a:p>
          <a:p>
            <a:endParaRPr lang="en-US" dirty="0"/>
          </a:p>
          <a:p>
            <a:pPr marL="171450" indent="-171450">
              <a:buFontTx/>
              <a:buChar char="-"/>
            </a:pPr>
            <a:r>
              <a:rPr lang="en-US" dirty="0"/>
              <a:t>Authorities of FGDC</a:t>
            </a:r>
          </a:p>
          <a:p>
            <a:pPr marL="171450" indent="-171450">
              <a:buFontTx/>
              <a:buChar char="-"/>
            </a:pPr>
            <a:r>
              <a:rPr lang="en-US" dirty="0"/>
              <a:t>NGAC as a statutory advisory committee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6FF7A-5CD5-4C43-B108-D8B1436E8A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48083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Implementation Strategy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6FF7A-5CD5-4C43-B108-D8B1436E8A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2989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849553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6FF7A-5CD5-4C43-B108-D8B1436E8A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60146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imes" pitchFamily="2" charset="0"/>
              </a:rPr>
              <a:t>The GDA reflects growing recognition of the essential role of geospatial data and technology and highlights the need to support their continuing development as critical infrastructure for the 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Time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imes" pitchFamily="2" charset="0"/>
              </a:rPr>
              <a:t>- Largely codifies A-16 and adds additional oversight and reporting requirements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6FF7A-5CD5-4C43-B108-D8B1436E8A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99665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 recent actions by the administration and congress codify and promote the strategic importance of open data for public good</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Paying close attention to these activities.  </a:t>
            </a:r>
          </a:p>
          <a:p>
            <a:pPr marL="171450" indent="-171450">
              <a:buFontTx/>
              <a:buChar char="-"/>
            </a:pPr>
            <a:r>
              <a:rPr lang="en-US" sz="1200" b="0" i="0" kern="1200" dirty="0">
                <a:solidFill>
                  <a:schemeClr val="tx1"/>
                </a:solidFill>
                <a:effectLst/>
                <a:latin typeface="+mn-lt"/>
                <a:ea typeface="+mn-ea"/>
                <a:cs typeface="+mn-cs"/>
              </a:rPr>
              <a:t>Participating in the FDS action plan, - use of geospatial data can enhance and  improve decision making</a:t>
            </a:r>
          </a:p>
          <a:p>
            <a:pPr marL="171450" indent="-171450">
              <a:buFontTx/>
              <a:buChar char="-"/>
            </a:pPr>
            <a:r>
              <a:rPr lang="en-US" sz="1200" b="0" i="0" kern="1200" dirty="0">
                <a:solidFill>
                  <a:schemeClr val="tx1"/>
                </a:solidFill>
                <a:effectLst/>
                <a:latin typeface="+mn-lt"/>
                <a:ea typeface="+mn-ea"/>
                <a:cs typeface="+mn-cs"/>
              </a:rPr>
              <a:t>Put forth platform, NGDA’s and standards to support the newly established </a:t>
            </a:r>
            <a:r>
              <a:rPr lang="en-US" sz="1200" b="1" i="1" kern="1200" dirty="0">
                <a:solidFill>
                  <a:schemeClr val="tx1"/>
                </a:solidFill>
                <a:effectLst/>
                <a:latin typeface="+mn-lt"/>
                <a:ea typeface="+mn-ea"/>
                <a:cs typeface="+mn-cs"/>
              </a:rPr>
              <a:t>US data federation</a:t>
            </a:r>
            <a:r>
              <a:rPr lang="en-US" sz="1200" b="0" i="0" kern="1200" dirty="0">
                <a:solidFill>
                  <a:schemeClr val="tx1"/>
                </a:solidFill>
                <a:effectLst/>
                <a:latin typeface="+mn-lt"/>
                <a:ea typeface="+mn-ea"/>
                <a:cs typeface="+mn-cs"/>
              </a:rPr>
              <a:t> use case pilots – planned meeting date ??</a:t>
            </a:r>
          </a:p>
          <a:p>
            <a:pPr marL="171450" indent="-171450">
              <a:buFontTx/>
              <a:buChar char="-"/>
            </a:pPr>
            <a:r>
              <a:rPr lang="en-US" sz="1200" b="0" i="0" kern="1200" dirty="0">
                <a:solidFill>
                  <a:schemeClr val="tx1"/>
                </a:solidFill>
                <a:effectLst/>
                <a:latin typeface="+mn-lt"/>
                <a:ea typeface="+mn-ea"/>
                <a:cs typeface="+mn-cs"/>
              </a:rPr>
              <a:t>Attending Data.gov calls to stay in form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the purposes of this meeting I will focus on the GDA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6FF7A-5CD5-4C43-B108-D8B1436E8A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08990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102</a:t>
            </a:fld>
            <a:endParaRPr lang="en-US" dirty="0">
              <a:solidFill>
                <a:prstClr val="black"/>
              </a:solidFill>
            </a:endParaRPr>
          </a:p>
        </p:txBody>
      </p:sp>
    </p:spTree>
    <p:extLst>
      <p:ext uri="{BB962C8B-B14F-4D97-AF65-F5344CB8AC3E}">
        <p14:creationId xmlns:p14="http://schemas.microsoft.com/office/powerpoint/2010/main" val="24912146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103</a:t>
            </a:fld>
            <a:endParaRPr lang="en-US" dirty="0">
              <a:solidFill>
                <a:prstClr val="black"/>
              </a:solidFill>
            </a:endParaRPr>
          </a:p>
        </p:txBody>
      </p:sp>
    </p:spTree>
    <p:extLst>
      <p:ext uri="{BB962C8B-B14F-4D97-AF65-F5344CB8AC3E}">
        <p14:creationId xmlns:p14="http://schemas.microsoft.com/office/powerpoint/2010/main" val="30700718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104</a:t>
            </a:fld>
            <a:endParaRPr lang="en-US" dirty="0"/>
          </a:p>
        </p:txBody>
      </p:sp>
    </p:spTree>
    <p:extLst>
      <p:ext uri="{BB962C8B-B14F-4D97-AF65-F5344CB8AC3E}">
        <p14:creationId xmlns:p14="http://schemas.microsoft.com/office/powerpoint/2010/main" val="2963405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105</a:t>
            </a:fld>
            <a:endParaRPr lang="en-US" dirty="0"/>
          </a:p>
        </p:txBody>
      </p:sp>
    </p:spTree>
    <p:extLst>
      <p:ext uri="{BB962C8B-B14F-4D97-AF65-F5344CB8AC3E}">
        <p14:creationId xmlns:p14="http://schemas.microsoft.com/office/powerpoint/2010/main" val="15360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109001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856904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3562941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1362834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15</a:t>
            </a:fld>
            <a:endParaRPr>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5FCFA44A-D627-46D4-991B-9510B5E5467A}" type="datetime1">
              <a:rPr lang="en-US" smtClean="0"/>
              <a:t>5/29/2019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F2793E-E4BD-4E62-80CF-85729068BF19}" type="datetime1">
              <a:rPr lang="en-US" smtClean="0"/>
              <a:t>5/29/2019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800719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844895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5/29/2019</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886312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5/29/2019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6336054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5/29/2019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0403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727374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5/29/2019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798387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5/29/2019</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752948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520589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27454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A3C099-5EC2-43F6-A7D0-182790C2B3E6}" type="datetime1">
              <a:rPr lang="en-US" smtClean="0"/>
              <a:t>5/29/2019</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8090593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61626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537210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14360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244258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31326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11540512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6054893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91800" y="339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9627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B8E2EA-4B89-4281-BBEF-7CD031D4ED69}" type="datetime1">
              <a:rPr lang="en-US" smtClean="0"/>
              <a:t>5/29/2019</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C6EC739-627D-4747-9F4D-A01AA6DA2848}"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5/29/2019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5/29/2019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4D887E7C-A9F5-4E4A-96A4-14AB08F3E6E7}" type="datetime1">
              <a:rPr lang="en-US" smtClean="0"/>
              <a:t>5/29/2019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5/29/2019</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5/29/2019</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5/29/2019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5/29/2019</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5/29/2019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5/29/2019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5/29/2019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5/29/2019</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5/29/2019</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5/29/2019</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5/29/2019</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5/29/2019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5/29/2019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402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5/29/2019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5/29/2019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5/29/2019</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5/29/2019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5/29/2019</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91800" y="339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913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605D7B-263E-4DAF-BC47-690DD452514F}" type="datetimeFigureOut">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89F50-BBF4-432C-8F63-37D7E6816235}" type="slidenum">
              <a:rPr lang="en-US" smtClean="0"/>
              <a:t>‹#›</a:t>
            </a:fld>
            <a:endParaRPr lang="en-US"/>
          </a:p>
        </p:txBody>
      </p:sp>
    </p:spTree>
    <p:extLst>
      <p:ext uri="{BB962C8B-B14F-4D97-AF65-F5344CB8AC3E}">
        <p14:creationId xmlns:p14="http://schemas.microsoft.com/office/powerpoint/2010/main" val="423572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Split White BG)">
  <p:cSld name="1_Title and Content (Split White BG)">
    <p:bg>
      <p:bgPr>
        <a:solidFill>
          <a:schemeClr val="lt1"/>
        </a:solidFill>
        <a:effectLst/>
      </p:bgPr>
    </p:bg>
    <p:spTree>
      <p:nvGrpSpPr>
        <p:cNvPr id="1" name="Shape 15"/>
        <p:cNvGrpSpPr/>
        <p:nvPr/>
      </p:nvGrpSpPr>
      <p:grpSpPr>
        <a:xfrm>
          <a:off x="0" y="0"/>
          <a:ext cx="0" cy="0"/>
          <a:chOff x="0" y="0"/>
          <a:chExt cx="0" cy="0"/>
        </a:xfrm>
      </p:grpSpPr>
      <p:sp>
        <p:nvSpPr>
          <p:cNvPr id="16" name="Google Shape;16;p2"/>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body" idx="1"/>
          </p:nvPr>
        </p:nvSpPr>
        <p:spPr>
          <a:xfrm>
            <a:off x="838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
          <p:cNvSpPr txBox="1">
            <a:spLocks noGrp="1"/>
          </p:cNvSpPr>
          <p:nvPr>
            <p:ph type="body" idx="2"/>
          </p:nvPr>
        </p:nvSpPr>
        <p:spPr>
          <a:xfrm>
            <a:off x="6172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2"/>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Tree>
    <p:extLst>
      <p:ext uri="{BB962C8B-B14F-4D97-AF65-F5344CB8AC3E}">
        <p14:creationId xmlns:p14="http://schemas.microsoft.com/office/powerpoint/2010/main" val="22160231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pic>
        <p:nvPicPr>
          <p:cNvPr id="13" name="Picture 5" descr="Minnesota I 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806" y="5483410"/>
            <a:ext cx="3066863" cy="1374590"/>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dirty="0"/>
              <a:t>Information Technology for Minnesota Government </a:t>
            </a:r>
            <a:r>
              <a:rPr lang="en-US" dirty="0">
                <a:solidFill>
                  <a:schemeClr val="tx1"/>
                </a:solidFill>
              </a:rPr>
              <a:t>|</a:t>
            </a:r>
            <a:r>
              <a:rPr lang="en-US" dirty="0"/>
              <a:t> mn.gov/mnit</a:t>
            </a:r>
          </a:p>
        </p:txBody>
      </p:sp>
      <p:sp>
        <p:nvSpPr>
          <p:cNvPr id="6" name="Picture Placeholder 7"/>
          <p:cNvSpPr>
            <a:spLocks noGrp="1"/>
          </p:cNvSpPr>
          <p:nvPr>
            <p:ph type="pic" sz="quarter" idx="17"/>
          </p:nvPr>
        </p:nvSpPr>
        <p:spPr bwMode="gray">
          <a:xfrm>
            <a:off x="0" y="0"/>
            <a:ext cx="12192000" cy="3380732"/>
          </a:xfrm>
        </p:spPr>
        <p:txBody>
          <a:bodyPr/>
          <a:lstStyle/>
          <a:p>
            <a:r>
              <a:rPr lang="en-US" dirty="0"/>
              <a:t>Click icon to add picture</a:t>
            </a:r>
          </a:p>
        </p:txBody>
      </p:sp>
    </p:spTree>
    <p:extLst>
      <p:ext uri="{BB962C8B-B14F-4D97-AF65-F5344CB8AC3E}">
        <p14:creationId xmlns:p14="http://schemas.microsoft.com/office/powerpoint/2010/main" val="40963359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 name="Rectangle 3"/>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4"/>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5"/>
          <p:cNvSpPr>
            <a:spLocks noGrp="1"/>
          </p:cNvSpPr>
          <p:nvPr>
            <p:ph type="dt" sz="half" idx="10"/>
          </p:nvPr>
        </p:nvSpPr>
        <p:spPr bwMode="black"/>
        <p:txBody>
          <a:bodyPr/>
          <a:lstStyle/>
          <a:p>
            <a:fld id="{9A198C9B-0587-4A1E-9E03-E4C9FE222F08}" type="datetime1">
              <a:rPr lang="en-US" smtClean="0"/>
              <a:t>5/29/2019</a:t>
            </a:fld>
            <a:endParaRPr lang="en-US" dirty="0"/>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a:t>
            </a:r>
            <a:r>
              <a:rPr lang="en-US" dirty="0">
                <a:solidFill>
                  <a:schemeClr val="accent1"/>
                </a:solidFill>
              </a:rPr>
              <a:t>|</a:t>
            </a:r>
            <a:r>
              <a:rPr lang="en-US" dirty="0"/>
              <a:t> mn.gov/mnit</a:t>
            </a:r>
          </a:p>
        </p:txBody>
      </p:sp>
      <p:sp>
        <p:nvSpPr>
          <p:cNvPr id="6"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67452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_Title and Content - 1line sm logo">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5360A9-936E-475F-BA3C-C6502E8E37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1634" y="661033"/>
            <a:ext cx="10825951" cy="100595"/>
          </a:xfrm>
          <a:prstGeom prst="rect">
            <a:avLst/>
          </a:prstGeom>
        </p:spPr>
      </p:pic>
      <p:sp>
        <p:nvSpPr>
          <p:cNvPr id="14" name="Slide Number Placeholder 5">
            <a:extLst>
              <a:ext uri="{FF2B5EF4-FFF2-40B4-BE49-F238E27FC236}">
                <a16:creationId xmlns:a16="http://schemas.microsoft.com/office/drawing/2014/main" id="{B9C39CBA-AFCC-470A-8E04-A8D4848B4B3D}"/>
              </a:ext>
            </a:extLst>
          </p:cNvPr>
          <p:cNvSpPr>
            <a:spLocks noGrp="1"/>
          </p:cNvSpPr>
          <p:nvPr>
            <p:ph type="sldNum" sz="quarter" idx="12"/>
          </p:nvPr>
        </p:nvSpPr>
        <p:spPr>
          <a:xfrm>
            <a:off x="8539480" y="6356353"/>
            <a:ext cx="2743200" cy="365125"/>
          </a:xfrm>
        </p:spPr>
        <p:txBody>
          <a:bodyPr/>
          <a:lstStyle/>
          <a:p>
            <a:fld id="{B54BC315-9560-46F5-B4AE-0DDBF6B14E63}" type="slidenum">
              <a:rPr lang="en-US" smtClean="0"/>
              <a:t>‹#›</a:t>
            </a:fld>
            <a:endParaRPr lang="en-US" dirty="0"/>
          </a:p>
        </p:txBody>
      </p:sp>
      <p:sp>
        <p:nvSpPr>
          <p:cNvPr id="2" name="Title 1">
            <a:extLst>
              <a:ext uri="{FF2B5EF4-FFF2-40B4-BE49-F238E27FC236}">
                <a16:creationId xmlns:a16="http://schemas.microsoft.com/office/drawing/2014/main" id="{3238B3F6-BD71-4F46-A267-30A8D9BA7ED3}"/>
              </a:ext>
            </a:extLst>
          </p:cNvPr>
          <p:cNvSpPr>
            <a:spLocks noGrp="1"/>
          </p:cNvSpPr>
          <p:nvPr>
            <p:ph type="title"/>
          </p:nvPr>
        </p:nvSpPr>
        <p:spPr>
          <a:xfrm>
            <a:off x="838200" y="1"/>
            <a:ext cx="10515600" cy="761627"/>
          </a:xfrm>
        </p:spPr>
        <p:txBody>
          <a:bodyPr>
            <a:normAutofit/>
          </a:bodyPr>
          <a:lstStyle>
            <a:lvl1pPr>
              <a:defRPr sz="3200">
                <a:solidFill>
                  <a:schemeClr val="tx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pic>
        <p:nvPicPr>
          <p:cNvPr id="6" name="Picture 5">
            <a:extLst>
              <a:ext uri="{FF2B5EF4-FFF2-40B4-BE49-F238E27FC236}">
                <a16:creationId xmlns:a16="http://schemas.microsoft.com/office/drawing/2014/main" id="{BD90417C-850D-FE4E-9AE2-39552FA9E1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 y="5768673"/>
            <a:ext cx="2532184" cy="1089328"/>
          </a:xfrm>
          <a:prstGeom prst="rect">
            <a:avLst/>
          </a:prstGeom>
        </p:spPr>
      </p:pic>
    </p:spTree>
    <p:extLst>
      <p:ext uri="{BB962C8B-B14F-4D97-AF65-F5344CB8AC3E}">
        <p14:creationId xmlns:p14="http://schemas.microsoft.com/office/powerpoint/2010/main" val="8376024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AC28CA-8734-4548-A52A-3AAC92B56ED6}" type="datetimeFigureOut">
              <a:rPr lang="en-US" smtClean="0"/>
              <a:pPr/>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11D28-2B0A-4BD2-BF46-042FDDF98E1C}" type="slidenum">
              <a:rPr lang="en-US" smtClean="0"/>
              <a:pPr/>
              <a:t>‹#›</a:t>
            </a:fld>
            <a:endParaRPr lang="en-US"/>
          </a:p>
        </p:txBody>
      </p:sp>
    </p:spTree>
    <p:extLst>
      <p:ext uri="{BB962C8B-B14F-4D97-AF65-F5344CB8AC3E}">
        <p14:creationId xmlns:p14="http://schemas.microsoft.com/office/powerpoint/2010/main" val="13964013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AC28CA-8734-4548-A52A-3AAC92B56ED6}" type="datetimeFigureOut">
              <a:rPr lang="en-US" smtClean="0"/>
              <a:pPr/>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11D28-2B0A-4BD2-BF46-042FDDF98E1C}" type="slidenum">
              <a:rPr lang="en-US" smtClean="0"/>
              <a:pPr/>
              <a:t>‹#›</a:t>
            </a:fld>
            <a:endParaRPr lang="en-US"/>
          </a:p>
        </p:txBody>
      </p:sp>
    </p:spTree>
    <p:extLst>
      <p:ext uri="{BB962C8B-B14F-4D97-AF65-F5344CB8AC3E}">
        <p14:creationId xmlns:p14="http://schemas.microsoft.com/office/powerpoint/2010/main" val="16031585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AC28CA-8734-4548-A52A-3AAC92B56ED6}" type="datetimeFigureOut">
              <a:rPr lang="en-US" smtClean="0"/>
              <a:pPr/>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11D28-2B0A-4BD2-BF46-042FDDF98E1C}" type="slidenum">
              <a:rPr lang="en-US" smtClean="0"/>
              <a:pPr/>
              <a:t>‹#›</a:t>
            </a:fld>
            <a:endParaRPr lang="en-US"/>
          </a:p>
        </p:txBody>
      </p:sp>
    </p:spTree>
    <p:extLst>
      <p:ext uri="{BB962C8B-B14F-4D97-AF65-F5344CB8AC3E}">
        <p14:creationId xmlns:p14="http://schemas.microsoft.com/office/powerpoint/2010/main" val="787823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1A4575-DDB9-4094-929B-6674B660F02D}" type="datetime1">
              <a:rPr lang="en-US" smtClean="0"/>
              <a:t>5/29/2019</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AC28CA-8734-4548-A52A-3AAC92B56ED6}" type="datetimeFigureOut">
              <a:rPr lang="en-US" smtClean="0"/>
              <a:pPr/>
              <a:t>5/29/2019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A11D28-2B0A-4BD2-BF46-042FDDF98E1C}" type="slidenum">
              <a:rPr lang="en-US" smtClean="0"/>
              <a:pPr/>
              <a:t>‹#›</a:t>
            </a:fld>
            <a:endParaRPr lang="en-US"/>
          </a:p>
        </p:txBody>
      </p:sp>
    </p:spTree>
    <p:extLst>
      <p:ext uri="{BB962C8B-B14F-4D97-AF65-F5344CB8AC3E}">
        <p14:creationId xmlns:p14="http://schemas.microsoft.com/office/powerpoint/2010/main" val="4889678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AC28CA-8734-4548-A52A-3AAC92B56ED6}" type="datetimeFigureOut">
              <a:rPr lang="en-US" smtClean="0"/>
              <a:pPr/>
              <a:t>5/29/2019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A11D28-2B0A-4BD2-BF46-042FDDF98E1C}" type="slidenum">
              <a:rPr lang="en-US" smtClean="0"/>
              <a:pPr/>
              <a:t>‹#›</a:t>
            </a:fld>
            <a:endParaRPr lang="en-US"/>
          </a:p>
        </p:txBody>
      </p:sp>
    </p:spTree>
    <p:extLst>
      <p:ext uri="{BB962C8B-B14F-4D97-AF65-F5344CB8AC3E}">
        <p14:creationId xmlns:p14="http://schemas.microsoft.com/office/powerpoint/2010/main" val="7465959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AC28CA-8734-4548-A52A-3AAC92B56ED6}" type="datetimeFigureOut">
              <a:rPr lang="en-US" smtClean="0"/>
              <a:pPr/>
              <a:t>5/29/2019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A11D28-2B0A-4BD2-BF46-042FDDF98E1C}" type="slidenum">
              <a:rPr lang="en-US" smtClean="0"/>
              <a:pPr/>
              <a:t>‹#›</a:t>
            </a:fld>
            <a:endParaRPr lang="en-US"/>
          </a:p>
        </p:txBody>
      </p:sp>
    </p:spTree>
    <p:extLst>
      <p:ext uri="{BB962C8B-B14F-4D97-AF65-F5344CB8AC3E}">
        <p14:creationId xmlns:p14="http://schemas.microsoft.com/office/powerpoint/2010/main" val="3416943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AC28CA-8734-4548-A52A-3AAC92B56ED6}" type="datetimeFigureOut">
              <a:rPr lang="en-US" smtClean="0"/>
              <a:pPr/>
              <a:t>5/29/2019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A11D28-2B0A-4BD2-BF46-042FDDF98E1C}" type="slidenum">
              <a:rPr lang="en-US" smtClean="0"/>
              <a:pPr/>
              <a:t>‹#›</a:t>
            </a:fld>
            <a:endParaRPr lang="en-US"/>
          </a:p>
        </p:txBody>
      </p:sp>
    </p:spTree>
    <p:extLst>
      <p:ext uri="{BB962C8B-B14F-4D97-AF65-F5344CB8AC3E}">
        <p14:creationId xmlns:p14="http://schemas.microsoft.com/office/powerpoint/2010/main" val="4298292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AC28CA-8734-4548-A52A-3AAC92B56ED6}" type="datetimeFigureOut">
              <a:rPr lang="en-US" smtClean="0"/>
              <a:pPr/>
              <a:t>5/29/2019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A11D28-2B0A-4BD2-BF46-042FDDF98E1C}" type="slidenum">
              <a:rPr lang="en-US" smtClean="0"/>
              <a:pPr/>
              <a:t>‹#›</a:t>
            </a:fld>
            <a:endParaRPr lang="en-US"/>
          </a:p>
        </p:txBody>
      </p:sp>
    </p:spTree>
    <p:extLst>
      <p:ext uri="{BB962C8B-B14F-4D97-AF65-F5344CB8AC3E}">
        <p14:creationId xmlns:p14="http://schemas.microsoft.com/office/powerpoint/2010/main" val="20092975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AC28CA-8734-4548-A52A-3AAC92B56ED6}" type="datetimeFigureOut">
              <a:rPr lang="en-US" smtClean="0"/>
              <a:pPr/>
              <a:t>5/29/2019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A11D28-2B0A-4BD2-BF46-042FDDF98E1C}" type="slidenum">
              <a:rPr lang="en-US" smtClean="0"/>
              <a:pPr/>
              <a:t>‹#›</a:t>
            </a:fld>
            <a:endParaRPr lang="en-US"/>
          </a:p>
        </p:txBody>
      </p:sp>
    </p:spTree>
    <p:extLst>
      <p:ext uri="{BB962C8B-B14F-4D97-AF65-F5344CB8AC3E}">
        <p14:creationId xmlns:p14="http://schemas.microsoft.com/office/powerpoint/2010/main" val="30379572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AC28CA-8734-4548-A52A-3AAC92B56ED6}" type="datetimeFigureOut">
              <a:rPr lang="en-US" smtClean="0"/>
              <a:pPr/>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11D28-2B0A-4BD2-BF46-042FDDF98E1C}" type="slidenum">
              <a:rPr lang="en-US" smtClean="0"/>
              <a:pPr/>
              <a:t>‹#›</a:t>
            </a:fld>
            <a:endParaRPr lang="en-US"/>
          </a:p>
        </p:txBody>
      </p:sp>
    </p:spTree>
    <p:extLst>
      <p:ext uri="{BB962C8B-B14F-4D97-AF65-F5344CB8AC3E}">
        <p14:creationId xmlns:p14="http://schemas.microsoft.com/office/powerpoint/2010/main" val="1490691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AC28CA-8734-4548-A52A-3AAC92B56ED6}" type="datetimeFigureOut">
              <a:rPr lang="en-US" smtClean="0"/>
              <a:pPr/>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11D28-2B0A-4BD2-BF46-042FDDF98E1C}" type="slidenum">
              <a:rPr lang="en-US" smtClean="0"/>
              <a:pPr/>
              <a:t>‹#›</a:t>
            </a:fld>
            <a:endParaRPr lang="en-US"/>
          </a:p>
        </p:txBody>
      </p:sp>
    </p:spTree>
    <p:extLst>
      <p:ext uri="{BB962C8B-B14F-4D97-AF65-F5344CB8AC3E}">
        <p14:creationId xmlns:p14="http://schemas.microsoft.com/office/powerpoint/2010/main" val="21703667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5FCFA44A-D627-46D4-991B-9510B5E5467A}" type="datetime1">
              <a:rPr lang="en-US" smtClean="0"/>
              <a:t>5/29/2019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Government | mn.gov/</a:t>
            </a:r>
            <a:r>
              <a:rPr lang="en-US" dirty="0" err="1"/>
              <a:t>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470747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4D887E7C-A9F5-4E4A-96A4-14AB08F3E6E7}" type="datetime1">
              <a:rPr lang="en-US" smtClean="0"/>
              <a:t>5/29/2019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599708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F98F37-6EA6-42C7-B49A-6A174BAA1F35}" type="datetime1">
              <a:rPr lang="en-US" smtClean="0"/>
              <a:t>5/29/2019</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898035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7178282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5/29/2019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788859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5/29/2019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691223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1A4575-DDB9-4094-929B-6674B660F02D}" type="datetime1">
              <a:rPr lang="en-US" smtClean="0"/>
              <a:t>5/29/2019</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903181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F98F37-6EA6-42C7-B49A-6A174BAA1F35}" type="datetime1">
              <a:rPr lang="en-US" smtClean="0"/>
              <a:t>5/29/2019</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10973598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A58E950-06C4-4DC8-B03C-4107DDC0AE76}" type="datetime1">
              <a:rPr lang="en-US" smtClean="0"/>
              <a:t>5/29/2019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12108783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9B6D40-80D2-4CAB-BFA5-8424ADD63056}" type="datetime1">
              <a:rPr lang="en-US" smtClean="0"/>
              <a:t>5/29/2019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78505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F2793E-E4BD-4E62-80CF-85729068BF19}" type="datetime1">
              <a:rPr lang="en-US" smtClean="0"/>
              <a:t>5/29/2019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107377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A3C099-5EC2-43F6-A7D0-182790C2B3E6}" type="datetime1">
              <a:rPr lang="en-US" smtClean="0"/>
              <a:t>5/29/2019</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996765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B8E2EA-4B89-4281-BBEF-7CD031D4ED69}" type="datetime1">
              <a:rPr lang="en-US" smtClean="0"/>
              <a:t>5/29/2019</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47621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A58E950-06C4-4DC8-B03C-4107DDC0AE76}" type="datetime1">
              <a:rPr lang="en-US" smtClean="0"/>
              <a:t>5/29/2019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959508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436944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C6EC739-627D-4747-9F4D-A01AA6DA2848}"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1177159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5/29/2019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089246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023475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141257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5/29/2019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699677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5/29/2019</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045268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5/29/2019</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772835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5/29/2019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2404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9B6D40-80D2-4CAB-BFA5-8424ADD63056}" type="datetime1">
              <a:rPr lang="en-US" smtClean="0"/>
              <a:t>5/29/2019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5/29/2019</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109787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5/29/2019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709800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5/29/2019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66581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5/29/2019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549187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5/29/2019</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137655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5/29/2019</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391133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5/29/2019</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993508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874264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117707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5/29/2019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043740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2.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41" Type="http://schemas.openxmlformats.org/officeDocument/2006/relationships/slideLayout" Target="../slideLayouts/slideLayout108.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theme" Target="../theme/theme3.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8" Type="http://schemas.openxmlformats.org/officeDocument/2006/relationships/slideLayout" Target="../slideLayouts/slideLayout75.xml"/><Relationship Id="rId51"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5/29/2019</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820" r:id="rId7"/>
    <p:sldLayoutId id="2147483790" r:id="rId8"/>
    <p:sldLayoutId id="2147483789" r:id="rId9"/>
    <p:sldLayoutId id="2147483714" r:id="rId10"/>
    <p:sldLayoutId id="2147483738" r:id="rId11"/>
    <p:sldLayoutId id="2147483739" r:id="rId12"/>
    <p:sldLayoutId id="2147483780" r:id="rId13"/>
    <p:sldLayoutId id="2147483773" r:id="rId14"/>
    <p:sldLayoutId id="2147483800" r:id="rId15"/>
    <p:sldLayoutId id="2147483688" r:id="rId16"/>
    <p:sldLayoutId id="2147483801" r:id="rId17"/>
    <p:sldLayoutId id="2147483802" r:id="rId18"/>
    <p:sldLayoutId id="2147483803" r:id="rId19"/>
    <p:sldLayoutId id="2147483744" r:id="rId20"/>
    <p:sldLayoutId id="2147483793" r:id="rId21"/>
    <p:sldLayoutId id="2147483772" r:id="rId22"/>
    <p:sldLayoutId id="2147483767" r:id="rId23"/>
    <p:sldLayoutId id="2147483769" r:id="rId24"/>
    <p:sldLayoutId id="2147483771" r:id="rId25"/>
    <p:sldLayoutId id="2147483770" r:id="rId26"/>
    <p:sldLayoutId id="2147483732" r:id="rId27"/>
    <p:sldLayoutId id="2147483794" r:id="rId28"/>
    <p:sldLayoutId id="2147483733" r:id="rId29"/>
    <p:sldLayoutId id="2147483747" r:id="rId30"/>
    <p:sldLayoutId id="2147483818" r:id="rId31"/>
    <p:sldLayoutId id="2147483805" r:id="rId32"/>
    <p:sldLayoutId id="2147483806" r:id="rId33"/>
    <p:sldLayoutId id="2147483750" r:id="rId34"/>
    <p:sldLayoutId id="2147483765" r:id="rId35"/>
    <p:sldLayoutId id="2147483781" r:id="rId36"/>
    <p:sldLayoutId id="2147483809" r:id="rId37"/>
    <p:sldLayoutId id="2147483808" r:id="rId38"/>
    <p:sldLayoutId id="2147483807" r:id="rId39"/>
    <p:sldLayoutId id="2147483819" r:id="rId40"/>
    <p:sldLayoutId id="2147483754" r:id="rId41"/>
    <p:sldLayoutId id="2147483755" r:id="rId42"/>
    <p:sldLayoutId id="2147483759" r:id="rId43"/>
    <p:sldLayoutId id="2147483753" r:id="rId44"/>
    <p:sldLayoutId id="2147483763" r:id="rId45"/>
    <p:sldLayoutId id="2147483762" r:id="rId46"/>
    <p:sldLayoutId id="2147483758" r:id="rId47"/>
    <p:sldLayoutId id="2147483756" r:id="rId48"/>
    <p:sldLayoutId id="2147483798" r:id="rId49"/>
    <p:sldLayoutId id="2147483797" r:id="rId50"/>
    <p:sldLayoutId id="2147483896" r:id="rId51"/>
    <p:sldLayoutId id="2147483897" r:id="rId52"/>
    <p:sldLayoutId id="2147483910" r:id="rId53"/>
    <p:sldLayoutId id="2147483963" r:id="rId54"/>
    <p:sldLayoutId id="2147483964" r:id="rId55"/>
    <p:sldLayoutId id="2147483965" r:id="rId5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AC28CA-8734-4548-A52A-3AAC92B56ED6}" type="datetimeFigureOut">
              <a:rPr lang="en-US" smtClean="0"/>
              <a:pPr/>
              <a:t>5/29/2019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A11D28-2B0A-4BD2-BF46-042FDDF98E1C}" type="slidenum">
              <a:rPr lang="en-US" smtClean="0"/>
              <a:pPr/>
              <a:t>‹#›</a:t>
            </a:fld>
            <a:endParaRPr lang="en-US"/>
          </a:p>
        </p:txBody>
      </p:sp>
    </p:spTree>
    <p:extLst>
      <p:ext uri="{BB962C8B-B14F-4D97-AF65-F5344CB8AC3E}">
        <p14:creationId xmlns:p14="http://schemas.microsoft.com/office/powerpoint/2010/main" val="4059905521"/>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5/29/2019</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Information Technology for Minnesota Government | mn.gov/MnIT</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72059555"/>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 id="2147483928" r:id="rId17"/>
    <p:sldLayoutId id="2147483929" r:id="rId18"/>
    <p:sldLayoutId id="2147483930" r:id="rId19"/>
    <p:sldLayoutId id="2147483931" r:id="rId20"/>
    <p:sldLayoutId id="2147483932" r:id="rId21"/>
    <p:sldLayoutId id="2147483933" r:id="rId22"/>
    <p:sldLayoutId id="2147483934" r:id="rId23"/>
    <p:sldLayoutId id="2147483935" r:id="rId24"/>
    <p:sldLayoutId id="2147483936" r:id="rId25"/>
    <p:sldLayoutId id="2147483937" r:id="rId26"/>
    <p:sldLayoutId id="2147483938" r:id="rId27"/>
    <p:sldLayoutId id="2147483939" r:id="rId28"/>
    <p:sldLayoutId id="2147483940" r:id="rId29"/>
    <p:sldLayoutId id="2147483941" r:id="rId30"/>
    <p:sldLayoutId id="2147483942" r:id="rId31"/>
    <p:sldLayoutId id="2147483943" r:id="rId32"/>
    <p:sldLayoutId id="2147483944" r:id="rId33"/>
    <p:sldLayoutId id="2147483945" r:id="rId34"/>
    <p:sldLayoutId id="2147483946" r:id="rId35"/>
    <p:sldLayoutId id="2147483947" r:id="rId36"/>
    <p:sldLayoutId id="2147483948" r:id="rId37"/>
    <p:sldLayoutId id="2147483949" r:id="rId38"/>
    <p:sldLayoutId id="2147483950" r:id="rId39"/>
    <p:sldLayoutId id="2147483951" r:id="rId40"/>
    <p:sldLayoutId id="2147483952" r:id="rId41"/>
    <p:sldLayoutId id="2147483953" r:id="rId42"/>
    <p:sldLayoutId id="2147483954" r:id="rId43"/>
    <p:sldLayoutId id="2147483955" r:id="rId44"/>
    <p:sldLayoutId id="2147483956" r:id="rId45"/>
    <p:sldLayoutId id="2147483957" r:id="rId46"/>
    <p:sldLayoutId id="2147483958" r:id="rId47"/>
    <p:sldLayoutId id="2147483959" r:id="rId48"/>
    <p:sldLayoutId id="2147483960" r:id="rId49"/>
    <p:sldLayoutId id="2147483961" r:id="rId50"/>
    <p:sldLayoutId id="2147483962" r:id="rId5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2.xml"/><Relationship Id="rId1" Type="http://schemas.openxmlformats.org/officeDocument/2006/relationships/slideLayout" Target="../slideLayouts/slideLayout56.xml"/></Relationships>
</file>

<file path=ppt/slides/_rels/slide10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hyperlink" Target="https://drive.google.com/file/d/1-9SloaCXhFdhw-h6fAMoWrR_Vy41R2xN/view" TargetMode="External"/><Relationship Id="rId2" Type="http://schemas.openxmlformats.org/officeDocument/2006/relationships/notesSlide" Target="../notesSlides/notesSlide13.xml"/><Relationship Id="rId1" Type="http://schemas.openxmlformats.org/officeDocument/2006/relationships/slideLayout" Target="../slideLayouts/slideLayout53.xml"/><Relationship Id="rId4" Type="http://schemas.openxmlformats.org/officeDocument/2006/relationships/hyperlink" Target="https://docs.google.com/document/d/1pa5BUstLMX-uUqIfACvx5ojGf1Gypr26EvqONYsvpjQ/edi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7.xm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7.png"/><Relationship Id="rId7" Type="http://schemas.openxmlformats.org/officeDocument/2006/relationships/image" Target="../media/image24.jpe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 Id="rId9" Type="http://schemas.openxmlformats.org/officeDocument/2006/relationships/image" Target="../media/image26.jpe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 Id="rId4" Type="http://schemas.openxmlformats.org/officeDocument/2006/relationships/image" Target="../media/image2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7.png"/><Relationship Id="rId7" Type="http://schemas.openxmlformats.org/officeDocument/2006/relationships/image" Target="../media/image24.jpe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23.jpg"/><Relationship Id="rId11" Type="http://schemas.openxmlformats.org/officeDocument/2006/relationships/image" Target="../media/image29.jpg"/><Relationship Id="rId5" Type="http://schemas.openxmlformats.org/officeDocument/2006/relationships/image" Target="../media/image22.jpg"/><Relationship Id="rId10" Type="http://schemas.openxmlformats.org/officeDocument/2006/relationships/image" Target="../media/image28.JPG"/><Relationship Id="rId4" Type="http://schemas.openxmlformats.org/officeDocument/2006/relationships/image" Target="../media/image21.jpg"/><Relationship Id="rId9" Type="http://schemas.openxmlformats.org/officeDocument/2006/relationships/image" Target="../media/image26.jpe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jpe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7.png"/><Relationship Id="rId7" Type="http://schemas.openxmlformats.org/officeDocument/2006/relationships/image" Target="../media/image37.jp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36.jpe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jpg"/><Relationship Id="rId9"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 Id="rId5" Type="http://schemas.openxmlformats.org/officeDocument/2006/relationships/image" Target="../media/image46.jpeg"/><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0.JP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0.JP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7.png"/><Relationship Id="rId7" Type="http://schemas.openxmlformats.org/officeDocument/2006/relationships/image" Target="../media/image54.PN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7.JP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66.JPG"/><Relationship Id="rId5" Type="http://schemas.openxmlformats.org/officeDocument/2006/relationships/image" Target="../media/image65.jpeg"/><Relationship Id="rId4" Type="http://schemas.openxmlformats.org/officeDocument/2006/relationships/image" Target="../media/image64.jpeg"/></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 Id="rId5" Type="http://schemas.openxmlformats.org/officeDocument/2006/relationships/image" Target="../media/image69.JPG"/><Relationship Id="rId4" Type="http://schemas.openxmlformats.org/officeDocument/2006/relationships/image" Target="../media/image68.JPG"/></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 Id="rId5" Type="http://schemas.openxmlformats.org/officeDocument/2006/relationships/image" Target="../media/image69.JPG"/><Relationship Id="rId4" Type="http://schemas.openxmlformats.org/officeDocument/2006/relationships/image" Target="../media/image68.JPG"/></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 Id="rId5" Type="http://schemas.openxmlformats.org/officeDocument/2006/relationships/image" Target="../media/image69.JPG"/><Relationship Id="rId4" Type="http://schemas.openxmlformats.org/officeDocument/2006/relationships/image" Target="../media/image6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 Id="rId4" Type="http://schemas.openxmlformats.org/officeDocument/2006/relationships/image" Target="../media/image70.jpeg"/></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 Id="rId5" Type="http://schemas.openxmlformats.org/officeDocument/2006/relationships/image" Target="../media/image72.jpe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 Id="rId4" Type="http://schemas.openxmlformats.org/officeDocument/2006/relationships/image" Target="../media/image73.JPG"/></Relationships>
</file>

<file path=ppt/slides/_rels/slide6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9.JPG"/><Relationship Id="rId7" Type="http://schemas.openxmlformats.org/officeDocument/2006/relationships/image" Target="../media/image54.PNG"/><Relationship Id="rId2" Type="http://schemas.openxmlformats.org/officeDocument/2006/relationships/image" Target="../media/image28.JPG"/><Relationship Id="rId1" Type="http://schemas.openxmlformats.org/officeDocument/2006/relationships/slideLayout" Target="../slideLayouts/slideLayout57.xml"/><Relationship Id="rId6" Type="http://schemas.openxmlformats.org/officeDocument/2006/relationships/image" Target="../media/image52.PNG"/><Relationship Id="rId11" Type="http://schemas.openxmlformats.org/officeDocument/2006/relationships/image" Target="../media/image53.PNG"/><Relationship Id="rId5" Type="http://schemas.openxmlformats.org/officeDocument/2006/relationships/image" Target="../media/image51.PNG"/><Relationship Id="rId10" Type="http://schemas.openxmlformats.org/officeDocument/2006/relationships/image" Target="../media/image57.PNG"/><Relationship Id="rId4" Type="http://schemas.openxmlformats.org/officeDocument/2006/relationships/image" Target="../media/image17.png"/><Relationship Id="rId9" Type="http://schemas.openxmlformats.org/officeDocument/2006/relationships/image" Target="../media/image55.PNG"/></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57.xml"/><Relationship Id="rId5" Type="http://schemas.openxmlformats.org/officeDocument/2006/relationships/image" Target="../media/image17.png"/><Relationship Id="rId4" Type="http://schemas.openxmlformats.org/officeDocument/2006/relationships/image" Target="../media/image19.JPG"/></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57.xml"/><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6.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75.xml"/><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7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6.xml"/></Relationships>
</file>

<file path=ppt/slides/_rels/slide76.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hyperlink" Target="http://www.google.com/url?sa=i&amp;rct=j&amp;q=&amp;esrc=s&amp;source=images&amp;cd=&amp;cad=rja&amp;uact=8&amp;ved=2ahUKEwijhZCkwLziAhXCvp4KHaqUBlgQjRx6BAgBEAU&amp;url=/url?sa%3Di%26rct%3Dj%26q%3D%26esrc%3Ds%26source%3Dimages%26cd%3D%26ved%3D2ahUKEwijhZCkwLziAhXCvp4KHaqUBlgQjRx6BAgBEAU%26url%3Dhttps://farmplan.co.uk/qa-will-haupt-farm-manager-agronomist/drone-ndvi-image/%26psig%3DAOvVaw3iq24Ce9m8FGOZGd5FX9-R%26ust%3D1559073366781765&amp;psig=AOvVaw3iq24Ce9m8FGOZGd5FX9-R&amp;ust=1559073366781765" TargetMode="External"/><Relationship Id="rId7" Type="http://schemas.openxmlformats.org/officeDocument/2006/relationships/hyperlink" Target="https://www.google.com/url?sa=i&amp;rct=j&amp;q=&amp;esrc=s&amp;source=images&amp;cd=&amp;ved=2ahUKEwiZ0JyxwbziAhVPnp4KHVKKA5MQjRx6BAgBEAU&amp;url=https://www.coptrz.com/top-5-drone-mapping-software/&amp;psig=AOvVaw1YACGh3_VGcvDilVQM6Qko&amp;ust=1559073960752799" TargetMode="External"/><Relationship Id="rId2" Type="http://schemas.openxmlformats.org/officeDocument/2006/relationships/notesSlide" Target="../notesSlides/notesSlide31.xml"/><Relationship Id="rId1" Type="http://schemas.openxmlformats.org/officeDocument/2006/relationships/slideLayout" Target="../slideLayouts/slideLayout76.xml"/><Relationship Id="rId6" Type="http://schemas.openxmlformats.org/officeDocument/2006/relationships/image" Target="../media/image81.jpeg"/><Relationship Id="rId5" Type="http://schemas.openxmlformats.org/officeDocument/2006/relationships/hyperlink" Target="https://www.google.com/url?sa=i&amp;rct=j&amp;q=&amp;esrc=s&amp;source=images&amp;cd=&amp;ved=2ahUKEwi0_oXMv7ziAhVBoZ4KHY6cCxwQjRx6BAgBEAU&amp;url=https://www.expouav.com/news/latest/new-drone-solutions-professionals-parrot/&amp;psig=AOvVaw18e6qvzIG0sHxuvl60t2P7&amp;ust=1559073398469966" TargetMode="External"/><Relationship Id="rId4" Type="http://schemas.openxmlformats.org/officeDocument/2006/relationships/image" Target="../media/image80.jpeg"/></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z7mGwrziAhWTuZ4KHe2OAOoQjRx6BAgBEAU&amp;url=https://www.caseih.com/anz/en-au/innovations/autonomous-farming&amp;psig=AOvVaw3gVOv-11bVlULaVCzobDRW&amp;ust=1559074143348181" TargetMode="External"/><Relationship Id="rId2" Type="http://schemas.openxmlformats.org/officeDocument/2006/relationships/notesSlide" Target="../notesSlides/notesSlide33.xml"/><Relationship Id="rId1" Type="http://schemas.openxmlformats.org/officeDocument/2006/relationships/slideLayout" Target="../slideLayouts/slideLayout76.xml"/><Relationship Id="rId5" Type="http://schemas.openxmlformats.org/officeDocument/2006/relationships/image" Target="../media/image85.png"/><Relationship Id="rId4" Type="http://schemas.openxmlformats.org/officeDocument/2006/relationships/image" Target="../media/image84.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5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7.xml"/><Relationship Id="rId1" Type="http://schemas.openxmlformats.org/officeDocument/2006/relationships/slideLayout" Target="../slideLayouts/slideLayout56.xml"/><Relationship Id="rId5" Type="http://schemas.openxmlformats.org/officeDocument/2006/relationships/image" Target="../media/image100.tiff"/><Relationship Id="rId4" Type="http://schemas.openxmlformats.org/officeDocument/2006/relationships/image" Target="../media/image99.jpg"/></Relationships>
</file>

<file path=ppt/slides/_rels/slide9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56.xml"/><Relationship Id="rId6" Type="http://schemas.microsoft.com/office/2007/relationships/hdphoto" Target="../media/hdphoto2.wdp"/><Relationship Id="rId5" Type="http://schemas.openxmlformats.org/officeDocument/2006/relationships/image" Target="../media/image102.png"/><Relationship Id="rId10" Type="http://schemas.openxmlformats.org/officeDocument/2006/relationships/image" Target="../media/image98.jpeg"/><Relationship Id="rId4" Type="http://schemas.microsoft.com/office/2007/relationships/hdphoto" Target="../media/hdphoto1.wdp"/><Relationship Id="rId9" Type="http://schemas.openxmlformats.org/officeDocument/2006/relationships/image" Target="../media/image105.tiff"/></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56.xml"/><Relationship Id="rId4" Type="http://schemas.microsoft.com/office/2007/relationships/hdphoto" Target="../media/hdphoto3.wdp"/></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6.xml"/></Relationships>
</file>

<file path=ppt/slides/_rels/slide9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6.png"/><Relationship Id="rId1" Type="http://schemas.openxmlformats.org/officeDocument/2006/relationships/slideLayout" Target="../slideLayouts/slideLayout56.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1.xml"/><Relationship Id="rId1" Type="http://schemas.openxmlformats.org/officeDocument/2006/relationships/slideLayout" Target="../slideLayouts/slideLayout56.xml"/><Relationship Id="rId5" Type="http://schemas.openxmlformats.org/officeDocument/2006/relationships/image" Target="../media/image98.jpeg"/><Relationship Id="rId4" Type="http://schemas.openxmlformats.org/officeDocument/2006/relationships/image" Target="../media/image10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Minnesota Geospatial Advisory Council</a:t>
            </a:r>
          </a:p>
        </p:txBody>
      </p:sp>
      <p:pic>
        <p:nvPicPr>
          <p:cNvPr id="3" name="Picture Placeholder 2"/>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pic>
        <p:nvPicPr>
          <p:cNvPr id="7" name="Picture Placeholder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3380732"/>
          </a:xfrm>
          <a:prstGeom prst="rect">
            <a:avLst/>
          </a:prstGeom>
        </p:spPr>
      </p:pic>
      <p:sp>
        <p:nvSpPr>
          <p:cNvPr id="9" name="Text Placeholder 2"/>
          <p:cNvSpPr txBox="1">
            <a:spLocks/>
          </p:cNvSpPr>
          <p:nvPr/>
        </p:nvSpPr>
        <p:spPr>
          <a:xfrm>
            <a:off x="2802467" y="5193604"/>
            <a:ext cx="6587067" cy="1097128"/>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May 29, 2019</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69182"/>
            <a:ext cx="2607995" cy="588818"/>
          </a:xfrm>
          <a:prstGeom prst="rect">
            <a:avLst/>
          </a:prstGeom>
        </p:spPr>
      </p:pic>
    </p:spTree>
    <p:extLst>
      <p:ext uri="{BB962C8B-B14F-4D97-AF65-F5344CB8AC3E}">
        <p14:creationId xmlns:p14="http://schemas.microsoft.com/office/powerpoint/2010/main" val="3315941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A8A54F-22DE-4A6F-9A15-554F5B3E56FE}"/>
              </a:ext>
            </a:extLst>
          </p:cNvPr>
          <p:cNvSpPr>
            <a:spLocks noGrp="1"/>
          </p:cNvSpPr>
          <p:nvPr>
            <p:ph type="title"/>
          </p:nvPr>
        </p:nvSpPr>
        <p:spPr/>
        <p:txBody>
          <a:bodyPr/>
          <a:lstStyle/>
          <a:p>
            <a:r>
              <a:rPr lang="en-US" dirty="0"/>
              <a:t>Approval of GCGI Standards</a:t>
            </a:r>
          </a:p>
        </p:txBody>
      </p:sp>
      <p:sp>
        <p:nvSpPr>
          <p:cNvPr id="5" name="Content Placeholder 4">
            <a:extLst>
              <a:ext uri="{FF2B5EF4-FFF2-40B4-BE49-F238E27FC236}">
                <a16:creationId xmlns:a16="http://schemas.microsoft.com/office/drawing/2014/main" id="{A77A8DF3-0466-4106-873E-C6924FCAE8ED}"/>
              </a:ext>
            </a:extLst>
          </p:cNvPr>
          <p:cNvSpPr>
            <a:spLocks noGrp="1"/>
          </p:cNvSpPr>
          <p:nvPr>
            <p:ph idx="1"/>
          </p:nvPr>
        </p:nvSpPr>
        <p:spPr/>
        <p:txBody>
          <a:bodyPr>
            <a:normAutofit/>
          </a:bodyPr>
          <a:lstStyle/>
          <a:p>
            <a:r>
              <a:rPr lang="en-US" b="1" dirty="0"/>
              <a:t>Positional Accuracy Measuring and Reporting</a:t>
            </a:r>
          </a:p>
          <a:p>
            <a:r>
              <a:rPr lang="en-US" b="1" dirty="0"/>
              <a:t>United States National Grid</a:t>
            </a:r>
          </a:p>
          <a:p>
            <a:pPr lvl="1"/>
            <a:endParaRPr lang="en-US" sz="2400" dirty="0"/>
          </a:p>
          <a:p>
            <a:r>
              <a:rPr lang="en-US" dirty="0"/>
              <a:t>See separate handouts</a:t>
            </a:r>
          </a:p>
          <a:p>
            <a:r>
              <a:rPr lang="en-US" dirty="0"/>
              <a:t>Updated to GAC standard intro language and format</a:t>
            </a:r>
          </a:p>
          <a:p>
            <a:r>
              <a:rPr lang="en-US" dirty="0"/>
              <a:t>No changes to specifications of the standard</a:t>
            </a:r>
          </a:p>
          <a:p>
            <a:r>
              <a:rPr lang="en-US" dirty="0"/>
              <a:t>Approved by Standards Committee April 11, 2019</a:t>
            </a:r>
          </a:p>
          <a:p>
            <a:endParaRPr lang="en-US" dirty="0"/>
          </a:p>
        </p:txBody>
      </p:sp>
    </p:spTree>
    <p:extLst>
      <p:ext uri="{BB962C8B-B14F-4D97-AF65-F5344CB8AC3E}">
        <p14:creationId xmlns:p14="http://schemas.microsoft.com/office/powerpoint/2010/main" val="11093495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882EAD8-290D-6045-9F25-5E0531D5C33A}"/>
              </a:ext>
            </a:extLst>
          </p:cNvPr>
          <p:cNvPicPr>
            <a:picLocks noChangeAspect="1"/>
          </p:cNvPicPr>
          <p:nvPr/>
        </p:nvPicPr>
        <p:blipFill rotWithShape="1">
          <a:blip r:embed="rId3" cstate="print">
            <a:alphaModFix amt="41000"/>
            <a:extLst>
              <a:ext uri="{28A0092B-C50C-407E-A947-70E740481C1C}">
                <a14:useLocalDpi xmlns:a14="http://schemas.microsoft.com/office/drawing/2010/main"/>
              </a:ext>
            </a:extLst>
          </a:blip>
          <a:srcRect/>
          <a:stretch/>
        </p:blipFill>
        <p:spPr>
          <a:xfrm flipH="1">
            <a:off x="3275495" y="1234411"/>
            <a:ext cx="5320877" cy="5304504"/>
          </a:xfrm>
          <a:prstGeom prst="ellipse">
            <a:avLst/>
          </a:prstGeom>
          <a:effectLst>
            <a:softEdge rad="1066800"/>
          </a:effectLst>
        </p:spPr>
      </p:pic>
      <p:sp>
        <p:nvSpPr>
          <p:cNvPr id="2" name="Slide Number Placeholder 1">
            <a:extLst>
              <a:ext uri="{FF2B5EF4-FFF2-40B4-BE49-F238E27FC236}">
                <a16:creationId xmlns:a16="http://schemas.microsoft.com/office/drawing/2014/main" id="{1D27699E-B924-4E4E-BCE4-1CC14993AD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BC315-9560-46F5-B4AE-0DDBF6B14E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89FAE687-C276-E042-9BC1-6CFE6FAC8369}"/>
              </a:ext>
            </a:extLst>
          </p:cNvPr>
          <p:cNvSpPr>
            <a:spLocks noGrp="1"/>
          </p:cNvSpPr>
          <p:nvPr>
            <p:ph type="title"/>
          </p:nvPr>
        </p:nvSpPr>
        <p:spPr/>
        <p:txBody>
          <a:bodyPr/>
          <a:lstStyle/>
          <a:p>
            <a:r>
              <a:rPr lang="en-US" dirty="0"/>
              <a:t>Geospatial Data Act of 2018</a:t>
            </a:r>
          </a:p>
        </p:txBody>
      </p:sp>
      <p:sp>
        <p:nvSpPr>
          <p:cNvPr id="13" name="TextBox 12">
            <a:extLst>
              <a:ext uri="{FF2B5EF4-FFF2-40B4-BE49-F238E27FC236}">
                <a16:creationId xmlns:a16="http://schemas.microsoft.com/office/drawing/2014/main" id="{7F0DB56C-D798-964A-A601-D56D8ACAE439}"/>
              </a:ext>
            </a:extLst>
          </p:cNvPr>
          <p:cNvSpPr txBox="1"/>
          <p:nvPr/>
        </p:nvSpPr>
        <p:spPr>
          <a:xfrm>
            <a:off x="838200" y="1125707"/>
            <a:ext cx="65856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76200" cmpd="sng">
                  <a:noFill/>
                </a:ln>
                <a:solidFill>
                  <a:prstClr val="black"/>
                </a:solidFill>
                <a:effectLst/>
                <a:uLnTx/>
                <a:uFillTx/>
                <a:latin typeface="Times" pitchFamily="2" charset="0"/>
                <a:ea typeface="ＭＳ Ｐゴシック" pitchFamily="16" charset="-128"/>
                <a:cs typeface="+mn-cs"/>
              </a:rPr>
              <a:t>Discussion Topics</a:t>
            </a:r>
            <a:r>
              <a:rPr kumimoji="0" lang="en-US" sz="2800" b="1" i="1" u="none" strike="noStrike" kern="1200" cap="none" spc="0" normalizeH="0" baseline="0" noProof="0" dirty="0">
                <a:ln w="76200" cmpd="sng">
                  <a:noFill/>
                </a:ln>
                <a:solidFill>
                  <a:prstClr val="black"/>
                </a:solidFill>
                <a:effectLst/>
                <a:uLnTx/>
                <a:uFillTx/>
                <a:latin typeface="Times" pitchFamily="2" charset="0"/>
                <a:ea typeface="ＭＳ Ｐゴシック" pitchFamily="16" charset="-128"/>
                <a:cs typeface="+mn-cs"/>
              </a:rPr>
              <a:t>:</a:t>
            </a:r>
            <a:endParaRPr kumimoji="0" lang="en-US" sz="3600" b="0" i="1" u="none" strike="noStrike" kern="1200" cap="none" spc="0" normalizeH="0" baseline="0" noProof="0" dirty="0">
              <a:ln>
                <a:noFill/>
              </a:ln>
              <a:solidFill>
                <a:prstClr val="black"/>
              </a:solidFill>
              <a:effectLst/>
              <a:uLnTx/>
              <a:uFillTx/>
              <a:latin typeface="Times" pitchFamily="2" charset="0"/>
              <a:ea typeface="+mn-ea"/>
              <a:cs typeface="+mn-cs"/>
            </a:endParaRPr>
          </a:p>
        </p:txBody>
      </p:sp>
      <p:sp>
        <p:nvSpPr>
          <p:cNvPr id="18" name="TextBox 17">
            <a:extLst>
              <a:ext uri="{FF2B5EF4-FFF2-40B4-BE49-F238E27FC236}">
                <a16:creationId xmlns:a16="http://schemas.microsoft.com/office/drawing/2014/main" id="{C01B116A-7DB2-1C43-AA5A-C8ECE75FC735}"/>
              </a:ext>
            </a:extLst>
          </p:cNvPr>
          <p:cNvSpPr txBox="1"/>
          <p:nvPr/>
        </p:nvSpPr>
        <p:spPr>
          <a:xfrm>
            <a:off x="997070" y="1835806"/>
            <a:ext cx="9877729" cy="3539430"/>
          </a:xfrm>
          <a:prstGeom prst="rect">
            <a:avLst/>
          </a:prstGeom>
          <a:noFill/>
        </p:spPr>
        <p:txBody>
          <a:bodyPr wrap="square" rtlCol="0">
            <a:spAutoFit/>
          </a:bodyPr>
          <a:lstStyle>
            <a:defPPr>
              <a:defRPr lang="en-US"/>
            </a:defPPr>
            <a:lvl1pPr>
              <a:defRPr sz="2400">
                <a:solidFill>
                  <a:schemeClr val="bg1"/>
                </a:solidFill>
                <a:latin typeface="Times" pitchFamily="2" charset="0"/>
              </a:defRPr>
            </a:lvl1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pitchFamily="2" charset="0"/>
                <a:ea typeface="+mn-ea"/>
                <a:cs typeface="+mn-cs"/>
              </a:rPr>
              <a:t>What are other organizations priorities or suggestions for GDA implementation?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pitchFamily="2" charset="0"/>
                <a:ea typeface="+mn-ea"/>
                <a:cs typeface="+mn-cs"/>
              </a:rPr>
              <a:t>How can we best engage with other member organizations?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pitchFamily="2" charset="0"/>
                <a:ea typeface="+mn-ea"/>
                <a:cs typeface="+mn-cs"/>
              </a:rPr>
              <a:t>The GDA includes requirements for engaging and partnering with non-federal partners – what suggestions </a:t>
            </a:r>
            <a:r>
              <a:rPr kumimoji="0" lang="en-US" sz="2800" b="0" i="0" u="none" strike="noStrike" kern="1200" cap="none" spc="0" normalizeH="0" baseline="0" noProof="0">
                <a:ln>
                  <a:noFill/>
                </a:ln>
                <a:solidFill>
                  <a:prstClr val="black"/>
                </a:solidFill>
                <a:effectLst/>
                <a:uLnTx/>
                <a:uFillTx/>
                <a:latin typeface="Times" pitchFamily="2" charset="0"/>
                <a:ea typeface="+mn-ea"/>
                <a:cs typeface="+mn-cs"/>
              </a:rPr>
              <a:t>would your organization </a:t>
            </a:r>
            <a:r>
              <a:rPr kumimoji="0" lang="en-US" sz="2800" b="0" i="0" u="none" strike="noStrike" kern="1200" cap="none" spc="0" normalizeH="0" baseline="0" noProof="0" dirty="0">
                <a:ln>
                  <a:noFill/>
                </a:ln>
                <a:solidFill>
                  <a:prstClr val="black"/>
                </a:solidFill>
                <a:effectLst/>
                <a:uLnTx/>
                <a:uFillTx/>
                <a:latin typeface="Times" pitchFamily="2" charset="0"/>
                <a:ea typeface="+mn-ea"/>
                <a:cs typeface="+mn-cs"/>
              </a:rPr>
              <a:t>have on meeting these requirements?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pitchFamily="2" charset="0"/>
                <a:ea typeface="+mn-ea"/>
                <a:cs typeface="+mn-cs"/>
              </a:rPr>
              <a:t>What will successful implementation look like and how will we measure it?</a:t>
            </a:r>
          </a:p>
        </p:txBody>
      </p:sp>
    </p:spTree>
    <p:extLst>
      <p:ext uri="{BB962C8B-B14F-4D97-AF65-F5344CB8AC3E}">
        <p14:creationId xmlns:p14="http://schemas.microsoft.com/office/powerpoint/2010/main" val="274560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7"/>
          <p:cNvSpPr>
            <a:spLocks noGrp="1"/>
          </p:cNvSpPr>
          <p:nvPr>
            <p:ph type="body" sz="quarter" idx="14"/>
          </p:nvPr>
        </p:nvSpPr>
        <p:spPr/>
        <p:txBody>
          <a:bodyPr>
            <a:normAutofit fontScale="70000" lnSpcReduction="20000"/>
          </a:bodyPr>
          <a:lstStyle/>
          <a:p>
            <a:r>
              <a:rPr lang="en-US" sz="2700" b="1" dirty="0"/>
              <a:t>Dan Ross</a:t>
            </a:r>
          </a:p>
          <a:p>
            <a:r>
              <a:rPr lang="en-US" sz="2200" i="1" dirty="0"/>
              <a:t>dan.ross@state.mn.us</a:t>
            </a:r>
          </a:p>
          <a:p>
            <a:r>
              <a:rPr lang="en-US" sz="2200" dirty="0"/>
              <a:t>651-201-2460</a:t>
            </a:r>
          </a:p>
          <a:p>
            <a:endParaRPr lang="en-US" sz="2200" dirty="0"/>
          </a:p>
        </p:txBody>
      </p:sp>
      <p:pic>
        <p:nvPicPr>
          <p:cNvPr id="3" name="Picture Placeholder 2" descr="Picture of a canoe on a lake in the wildeness with a backdrop of the outline od Minnesota."/>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772" r="1772"/>
          <a:stretch>
            <a:fillRect/>
          </a:stretch>
        </p:blipFill>
        <p:spPr>
          <a:xfrm>
            <a:off x="-122830" y="-409432"/>
            <a:ext cx="12314830" cy="4230546"/>
          </a:xfrm>
        </p:spPr>
      </p:pic>
      <p:sp>
        <p:nvSpPr>
          <p:cNvPr id="4" name="Date Placeholder 3"/>
          <p:cNvSpPr>
            <a:spLocks noGrp="1"/>
          </p:cNvSpPr>
          <p:nvPr>
            <p:ph type="dt" sz="half" idx="4294967295"/>
          </p:nvPr>
        </p:nvSpPr>
        <p:spPr>
          <a:xfrm>
            <a:off x="0" y="6356350"/>
            <a:ext cx="1358900" cy="365125"/>
          </a:xfrm>
        </p:spPr>
        <p:txBody>
          <a:bodyPr/>
          <a:lstStyle/>
          <a:p>
            <a:fld id="{AD292C6B-B2C2-4D1E-A198-E3B484CFC3FD}" type="datetime1">
              <a:rPr lang="en-US" smtClean="0"/>
              <a:t>5/29/2019</a:t>
            </a:fld>
            <a:endParaRPr lang="en-US" dirty="0"/>
          </a:p>
        </p:txBody>
      </p:sp>
      <p:sp>
        <p:nvSpPr>
          <p:cNvPr id="6" name="Slide Number Placeholder 5"/>
          <p:cNvSpPr>
            <a:spLocks noGrp="1"/>
          </p:cNvSpPr>
          <p:nvPr>
            <p:ph type="sldNum" sz="quarter" idx="4294967295"/>
          </p:nvPr>
        </p:nvSpPr>
        <p:spPr>
          <a:xfrm>
            <a:off x="10729913" y="6356350"/>
            <a:ext cx="1462087" cy="365125"/>
          </a:xfrm>
        </p:spPr>
        <p:txBody>
          <a:bodyPr/>
          <a:lstStyle/>
          <a:p>
            <a:fld id="{48F63A3B-78C7-47BE-AE5E-E10140E04643}" type="slidenum">
              <a:rPr lang="en-US" smtClean="0">
                <a:solidFill>
                  <a:schemeClr val="tx2"/>
                </a:solidFill>
              </a:rPr>
              <a:pPr/>
              <a:t>101</a:t>
            </a:fld>
            <a:endParaRPr lang="en-US" dirty="0">
              <a:solidFill>
                <a:schemeClr val="tx2"/>
              </a:solidFill>
            </a:endParaRPr>
          </a:p>
        </p:txBody>
      </p:sp>
      <p:sp>
        <p:nvSpPr>
          <p:cNvPr id="11" name="Title 6"/>
          <p:cNvSpPr>
            <a:spLocks noGrp="1"/>
          </p:cNvSpPr>
          <p:nvPr>
            <p:ph type="ctrTitle"/>
          </p:nvPr>
        </p:nvSpPr>
        <p:spPr>
          <a:xfrm>
            <a:off x="0" y="3411940"/>
            <a:ext cx="12192000" cy="1361078"/>
          </a:xfrm>
        </p:spPr>
        <p:txBody>
          <a:bodyPr/>
          <a:lstStyle/>
          <a:p>
            <a:r>
              <a:rPr lang="en-US" dirty="0"/>
              <a:t>Questions?</a:t>
            </a:r>
          </a:p>
        </p:txBody>
      </p:sp>
    </p:spTree>
    <p:extLst>
      <p:ext uri="{BB962C8B-B14F-4D97-AF65-F5344CB8AC3E}">
        <p14:creationId xmlns:p14="http://schemas.microsoft.com/office/powerpoint/2010/main" val="41680212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13</a:t>
            </a:r>
          </a:p>
        </p:txBody>
      </p:sp>
      <p:sp>
        <p:nvSpPr>
          <p:cNvPr id="2" name="Text Placeholder 1"/>
          <p:cNvSpPr>
            <a:spLocks noGrp="1"/>
          </p:cNvSpPr>
          <p:nvPr>
            <p:ph idx="1"/>
          </p:nvPr>
        </p:nvSpPr>
        <p:spPr/>
        <p:txBody>
          <a:bodyPr>
            <a:normAutofit/>
          </a:bodyPr>
          <a:lstStyle/>
          <a:p>
            <a:pPr marL="0" indent="0">
              <a:buNone/>
            </a:pPr>
            <a:r>
              <a:rPr lang="en-US" b="1" dirty="0"/>
              <a:t>Updates on GAC priority projects and initiatives</a:t>
            </a:r>
          </a:p>
          <a:p>
            <a:pPr marL="0" indent="0">
              <a:buNone/>
            </a:pPr>
            <a:r>
              <a:rPr lang="en-US" dirty="0"/>
              <a:t>Mark Kotz</a:t>
            </a:r>
          </a:p>
        </p:txBody>
      </p:sp>
    </p:spTree>
    <p:extLst>
      <p:ext uri="{BB962C8B-B14F-4D97-AF65-F5344CB8AC3E}">
        <p14:creationId xmlns:p14="http://schemas.microsoft.com/office/powerpoint/2010/main" val="946144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Agenda Item 13</a:t>
            </a:r>
          </a:p>
        </p:txBody>
      </p:sp>
      <p:graphicFrame>
        <p:nvGraphicFramePr>
          <p:cNvPr id="2" name="Table 1"/>
          <p:cNvGraphicFramePr>
            <a:graphicFrameLocks noGrp="1"/>
          </p:cNvGraphicFramePr>
          <p:nvPr>
            <p:extLst>
              <p:ext uri="{D42A27DB-BD31-4B8C-83A1-F6EECF244321}">
                <p14:modId xmlns:p14="http://schemas.microsoft.com/office/powerpoint/2010/main" val="1171393630"/>
              </p:ext>
            </p:extLst>
          </p:nvPr>
        </p:nvGraphicFramePr>
        <p:xfrm>
          <a:off x="736431" y="1555866"/>
          <a:ext cx="10609593" cy="4995844"/>
        </p:xfrm>
        <a:graphic>
          <a:graphicData uri="http://schemas.openxmlformats.org/drawingml/2006/table">
            <a:tbl>
              <a:tblPr>
                <a:tableStyleId>{5C22544A-7EE6-4342-B048-85BDC9FD1C3A}</a:tableStyleId>
              </a:tblPr>
              <a:tblGrid>
                <a:gridCol w="848338">
                  <a:extLst>
                    <a:ext uri="{9D8B030D-6E8A-4147-A177-3AD203B41FA5}">
                      <a16:colId xmlns:a16="http://schemas.microsoft.com/office/drawing/2014/main" val="1837296339"/>
                    </a:ext>
                  </a:extLst>
                </a:gridCol>
                <a:gridCol w="4603868">
                  <a:extLst>
                    <a:ext uri="{9D8B030D-6E8A-4147-A177-3AD203B41FA5}">
                      <a16:colId xmlns:a16="http://schemas.microsoft.com/office/drawing/2014/main" val="1836324951"/>
                    </a:ext>
                  </a:extLst>
                </a:gridCol>
                <a:gridCol w="1340923">
                  <a:extLst>
                    <a:ext uri="{9D8B030D-6E8A-4147-A177-3AD203B41FA5}">
                      <a16:colId xmlns:a16="http://schemas.microsoft.com/office/drawing/2014/main" val="2608705875"/>
                    </a:ext>
                  </a:extLst>
                </a:gridCol>
                <a:gridCol w="2398211">
                  <a:extLst>
                    <a:ext uri="{9D8B030D-6E8A-4147-A177-3AD203B41FA5}">
                      <a16:colId xmlns:a16="http://schemas.microsoft.com/office/drawing/2014/main" val="887950405"/>
                    </a:ext>
                  </a:extLst>
                </a:gridCol>
                <a:gridCol w="1418253">
                  <a:extLst>
                    <a:ext uri="{9D8B030D-6E8A-4147-A177-3AD203B41FA5}">
                      <a16:colId xmlns:a16="http://schemas.microsoft.com/office/drawing/2014/main" val="3554509381"/>
                    </a:ext>
                  </a:extLst>
                </a:gridCol>
              </a:tblGrid>
              <a:tr h="707440">
                <a:tc>
                  <a:txBody>
                    <a:bodyPr/>
                    <a:lstStyle/>
                    <a:p>
                      <a:pPr algn="ctr" fontAlgn="b"/>
                      <a:r>
                        <a:rPr lang="en-US" sz="2000" b="1" u="none" strike="noStrike" dirty="0">
                          <a:effectLst/>
                        </a:rPr>
                        <a:t>GAC Rank</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933252473"/>
                  </a:ext>
                </a:extLst>
              </a:tr>
              <a:tr h="357367">
                <a:tc>
                  <a:txBody>
                    <a:bodyPr/>
                    <a:lstStyle/>
                    <a:p>
                      <a:pPr algn="ctr" fontAlgn="b"/>
                      <a:r>
                        <a:rPr lang="en-US" sz="2000" u="none" strike="noStrike">
                          <a:effectLst/>
                        </a:rPr>
                        <a:t>1</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All Data Free and Open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Kari Geurts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652842675"/>
                  </a:ext>
                </a:extLst>
              </a:tr>
              <a:tr h="357367">
                <a:tc>
                  <a:txBody>
                    <a:bodyPr/>
                    <a:lstStyle/>
                    <a:p>
                      <a:pPr algn="ctr" fontAlgn="b"/>
                      <a:r>
                        <a:rPr lang="en-US" sz="2000" u="none" strike="noStrike">
                          <a:effectLst/>
                        </a:rPr>
                        <a:t>2</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Image Service - Sustain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a:effectLst/>
                        </a:rPr>
                        <a:t>Active</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Mike Dolbow</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973844051"/>
                  </a:ext>
                </a:extLst>
              </a:tr>
              <a:tr h="357367">
                <a:tc>
                  <a:txBody>
                    <a:bodyPr/>
                    <a:lstStyle/>
                    <a:p>
                      <a:pPr algn="ctr" fontAlgn="b"/>
                      <a:r>
                        <a:rPr lang="en-US" sz="2000" u="none" strike="noStrike">
                          <a:effectLst/>
                        </a:rPr>
                        <a:t>3</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2000" b="0" i="0" u="none" strike="noStrike" dirty="0">
                          <a:solidFill>
                            <a:srgbClr val="003865"/>
                          </a:solidFill>
                          <a:effectLst/>
                          <a:latin typeface="Calibri" panose="020F0502020204030204" pitchFamily="34" charset="0"/>
                        </a:rPr>
                        <a:t>Updated and Aligned Boundary Data</a:t>
                      </a: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Preston Dowell</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67190993"/>
                  </a:ext>
                </a:extLst>
              </a:tr>
              <a:tr h="357367">
                <a:tc>
                  <a:txBody>
                    <a:bodyPr/>
                    <a:lstStyle/>
                    <a:p>
                      <a:pPr algn="ctr" fontAlgn="b"/>
                      <a:r>
                        <a:rPr lang="en-US" sz="2000" u="none" strike="noStrike">
                          <a:effectLst/>
                        </a:rPr>
                        <a:t>4</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Parcel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chemeClr val="dk1"/>
                          </a:solidFill>
                          <a:effectLst/>
                          <a:latin typeface="+mn-lt"/>
                        </a:rPr>
                        <a:t>Mike Dolbow</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0" i="0" u="none" strike="noStrike" dirty="0">
                          <a:solidFill>
                            <a:schemeClr val="dk1"/>
                          </a:solidFill>
                          <a:effectLst/>
                          <a:latin typeface="+mn-lt"/>
                        </a:rPr>
                        <a:t>Mark</a:t>
                      </a:r>
                      <a:r>
                        <a:rPr lang="en-US" sz="2000" b="0" i="0" u="none" strike="noStrike" baseline="0" dirty="0">
                          <a:solidFill>
                            <a:schemeClr val="dk1"/>
                          </a:solidFill>
                          <a:effectLst/>
                          <a:latin typeface="+mn-lt"/>
                        </a:rPr>
                        <a:t> Kotz</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637472554"/>
                  </a:ext>
                </a:extLst>
              </a:tr>
              <a:tr h="357367">
                <a:tc>
                  <a:txBody>
                    <a:bodyPr/>
                    <a:lstStyle/>
                    <a:p>
                      <a:pPr algn="ctr" fontAlgn="b"/>
                      <a:r>
                        <a:rPr lang="en-US" sz="2000" u="none" strike="noStrike">
                          <a:effectLst/>
                        </a:rPr>
                        <a:t>5</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Archiving</a:t>
                      </a:r>
                      <a:r>
                        <a:rPr lang="en-US" sz="2000" u="none" strike="noStrike" baseline="0" dirty="0">
                          <a:effectLst/>
                        </a:rPr>
                        <a:t> Policy/Procedure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Ryan Mattke</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many</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38369850"/>
                  </a:ext>
                </a:extLst>
              </a:tr>
              <a:tr h="357367">
                <a:tc>
                  <a:txBody>
                    <a:bodyPr/>
                    <a:lstStyle/>
                    <a:p>
                      <a:pPr algn="ctr" fontAlgn="b"/>
                      <a:r>
                        <a:rPr lang="en-US" sz="2000" u="none" strike="noStrike">
                          <a:effectLst/>
                        </a:rPr>
                        <a:t>6</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Road Centerline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Norm Anderson</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288398579"/>
                  </a:ext>
                </a:extLst>
              </a:tr>
              <a:tr h="357367">
                <a:tc>
                  <a:txBody>
                    <a:bodyPr/>
                    <a:lstStyle/>
                    <a:p>
                      <a:pPr algn="ctr" fontAlgn="b"/>
                      <a:r>
                        <a:rPr lang="en-US" sz="2000" u="none" strike="noStrike" dirty="0">
                          <a:effectLst/>
                        </a:rPr>
                        <a:t>7</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New LiDAR Acquisition</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Gerry Sjerven</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974934633"/>
                  </a:ext>
                </a:extLst>
              </a:tr>
              <a:tr h="357367">
                <a:tc>
                  <a:txBody>
                    <a:bodyPr/>
                    <a:lstStyle/>
                    <a:p>
                      <a:pPr algn="ctr" fontAlgn="b"/>
                      <a:r>
                        <a:rPr lang="en-US" sz="2000" u="none" strike="noStrike" dirty="0">
                          <a:effectLst/>
                        </a:rPr>
                        <a:t>8</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Address Points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0" i="0" u="none" strike="noStrike" dirty="0">
                          <a:solidFill>
                            <a:schemeClr val="dk1"/>
                          </a:solidFill>
                          <a:effectLst/>
                          <a:latin typeface="+mn-l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Norm Anderson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65454513"/>
                  </a:ext>
                </a:extLst>
              </a:tr>
              <a:tr h="357367">
                <a:tc>
                  <a:txBody>
                    <a:bodyPr/>
                    <a:lstStyle/>
                    <a:p>
                      <a:pPr algn="ctr" fontAlgn="b"/>
                      <a:r>
                        <a:rPr lang="en-US" sz="2000" u="none" strike="noStrike" dirty="0">
                          <a:effectLst/>
                        </a:rPr>
                        <a:t>9</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MN Focused </a:t>
                      </a:r>
                      <a:r>
                        <a:rPr lang="en-US" sz="2000" b="0" i="0" u="none" strike="noStrike" dirty="0" err="1">
                          <a:solidFill>
                            <a:srgbClr val="003865"/>
                          </a:solidFill>
                          <a:effectLst/>
                          <a:latin typeface="Calibri" panose="020F0502020204030204" pitchFamily="34" charset="0"/>
                        </a:rPr>
                        <a:t>Basemap</a:t>
                      </a:r>
                      <a:r>
                        <a:rPr lang="en-US" sz="2000" b="0" i="0" u="none" strike="noStrike" dirty="0">
                          <a:solidFill>
                            <a:srgbClr val="003865"/>
                          </a:solidFill>
                          <a:effectLst/>
                          <a:latin typeface="Calibri" panose="020F0502020204030204" pitchFamily="34" charset="0"/>
                        </a:rPr>
                        <a:t> Services</a:t>
                      </a: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Sonia Dickerson</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01172505"/>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10</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Parks and Trails Data Standard</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kumimoji="0"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Jim Bunning</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0011"/>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11</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003865"/>
                          </a:solidFill>
                          <a:effectLst/>
                          <a:uLnTx/>
                          <a:uFillTx/>
                          <a:latin typeface="+mn-lt"/>
                          <a:ea typeface="+mn-ea"/>
                          <a:cs typeface="+mn-cs"/>
                        </a:rPr>
                        <a:t>EM Damage Assess Data Standard</a:t>
                      </a:r>
                      <a:endParaRPr kumimoji="0" lang="pt-BR"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kumimoji="0"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u="none" strike="noStrike" dirty="0">
                          <a:effectLst/>
                        </a:rPr>
                        <a:t>Brad Anderson, Cory Richter</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0012"/>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12</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Accurate Hydro-DEMs</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Sean</a:t>
                      </a:r>
                      <a:r>
                        <a:rPr lang="en-US" sz="2000" b="0" i="0" u="none" strike="noStrike" baseline="0" dirty="0">
                          <a:solidFill>
                            <a:srgbClr val="003865"/>
                          </a:solidFill>
                          <a:effectLst/>
                          <a:latin typeface="Calibri" panose="020F0502020204030204" pitchFamily="34" charset="0"/>
                        </a:rPr>
                        <a:t> Vaughn</a:t>
                      </a: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8909771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14</a:t>
            </a:r>
          </a:p>
        </p:txBody>
      </p:sp>
      <p:sp>
        <p:nvSpPr>
          <p:cNvPr id="2" name="Text Placeholder 1"/>
          <p:cNvSpPr>
            <a:spLocks noGrp="1"/>
          </p:cNvSpPr>
          <p:nvPr>
            <p:ph idx="1"/>
          </p:nvPr>
        </p:nvSpPr>
        <p:spPr/>
        <p:txBody>
          <a:bodyPr>
            <a:normAutofit/>
          </a:bodyPr>
          <a:lstStyle/>
          <a:p>
            <a:pPr marL="0" indent="0">
              <a:buNone/>
            </a:pPr>
            <a:r>
              <a:rPr lang="en-US" b="1" dirty="0"/>
              <a:t>Announcements or other business</a:t>
            </a:r>
          </a:p>
        </p:txBody>
      </p:sp>
    </p:spTree>
    <p:extLst>
      <p:ext uri="{BB962C8B-B14F-4D97-AF65-F5344CB8AC3E}">
        <p14:creationId xmlns:p14="http://schemas.microsoft.com/office/powerpoint/2010/main" val="9275440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Adjourn</a:t>
            </a:r>
          </a:p>
        </p:txBody>
      </p:sp>
      <p:sp>
        <p:nvSpPr>
          <p:cNvPr id="9" name="Content Placeholder 8"/>
          <p:cNvSpPr>
            <a:spLocks noGrp="1"/>
          </p:cNvSpPr>
          <p:nvPr>
            <p:ph idx="1"/>
          </p:nvPr>
        </p:nvSpPr>
        <p:spPr/>
        <p:txBody>
          <a:bodyPr/>
          <a:lstStyle/>
          <a:p>
            <a:pPr marL="0" indent="0" algn="ctr">
              <a:buNone/>
            </a:pPr>
            <a:r>
              <a:rPr lang="en-US" sz="4000" b="1" dirty="0"/>
              <a:t>Happy Summer!</a:t>
            </a:r>
          </a:p>
          <a:p>
            <a:pPr marL="0" indent="0">
              <a:buNone/>
            </a:pPr>
            <a:endParaRPr lang="en-US" sz="2400" b="1" dirty="0"/>
          </a:p>
          <a:p>
            <a:pPr marL="0" indent="0" algn="ctr">
              <a:buNone/>
            </a:pPr>
            <a:r>
              <a:rPr lang="en-US" sz="2400" b="1" dirty="0"/>
              <a:t>Next meeting is Wednesday, September 4, 2019</a:t>
            </a:r>
          </a:p>
        </p:txBody>
      </p:sp>
    </p:spTree>
    <p:extLst>
      <p:ext uri="{BB962C8B-B14F-4D97-AF65-F5344CB8AC3E}">
        <p14:creationId xmlns:p14="http://schemas.microsoft.com/office/powerpoint/2010/main" val="1657179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5</a:t>
            </a:r>
          </a:p>
        </p:txBody>
      </p:sp>
      <p:sp>
        <p:nvSpPr>
          <p:cNvPr id="9" name="Text Placeholder 1"/>
          <p:cNvSpPr>
            <a:spLocks noGrp="1"/>
          </p:cNvSpPr>
          <p:nvPr>
            <p:ph idx="1"/>
          </p:nvPr>
        </p:nvSpPr>
        <p:spPr>
          <a:xfrm>
            <a:off x="838200" y="1825625"/>
            <a:ext cx="7622406" cy="4351338"/>
          </a:xfrm>
        </p:spPr>
        <p:txBody>
          <a:bodyPr>
            <a:normAutofit/>
          </a:bodyPr>
          <a:lstStyle/>
          <a:p>
            <a:pPr marL="0" indent="0">
              <a:buNone/>
            </a:pPr>
            <a:r>
              <a:rPr lang="en-US" b="1" dirty="0"/>
              <a:t>GAC Standards Approval Process - Approve</a:t>
            </a:r>
          </a:p>
          <a:p>
            <a:pPr marL="0" indent="0">
              <a:buNone/>
            </a:pPr>
            <a:r>
              <a:rPr lang="en-US" dirty="0"/>
              <a:t>Mark Kotz</a:t>
            </a:r>
          </a:p>
          <a:p>
            <a:pPr marL="0" indent="0">
              <a:buNone/>
            </a:pPr>
            <a:endParaRPr lang="en-US" b="1" dirty="0"/>
          </a:p>
        </p:txBody>
      </p:sp>
    </p:spTree>
    <p:extLst>
      <p:ext uri="{BB962C8B-B14F-4D97-AF65-F5344CB8AC3E}">
        <p14:creationId xmlns:p14="http://schemas.microsoft.com/office/powerpoint/2010/main" val="758206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A8A54F-22DE-4A6F-9A15-554F5B3E56FE}"/>
              </a:ext>
            </a:extLst>
          </p:cNvPr>
          <p:cNvSpPr>
            <a:spLocks noGrp="1"/>
          </p:cNvSpPr>
          <p:nvPr>
            <p:ph type="title"/>
          </p:nvPr>
        </p:nvSpPr>
        <p:spPr/>
        <p:txBody>
          <a:bodyPr>
            <a:normAutofit/>
          </a:bodyPr>
          <a:lstStyle/>
          <a:p>
            <a:r>
              <a:rPr lang="en-US" dirty="0"/>
              <a:t>Standards Approval Process</a:t>
            </a:r>
          </a:p>
        </p:txBody>
      </p:sp>
      <p:sp>
        <p:nvSpPr>
          <p:cNvPr id="5" name="Content Placeholder 4">
            <a:extLst>
              <a:ext uri="{FF2B5EF4-FFF2-40B4-BE49-F238E27FC236}">
                <a16:creationId xmlns:a16="http://schemas.microsoft.com/office/drawing/2014/main" id="{A77A8DF3-0466-4106-873E-C6924FCAE8ED}"/>
              </a:ext>
            </a:extLst>
          </p:cNvPr>
          <p:cNvSpPr>
            <a:spLocks noGrp="1"/>
          </p:cNvSpPr>
          <p:nvPr>
            <p:ph idx="1"/>
          </p:nvPr>
        </p:nvSpPr>
        <p:spPr/>
        <p:txBody>
          <a:bodyPr>
            <a:normAutofit/>
          </a:bodyPr>
          <a:lstStyle/>
          <a:p>
            <a:pPr marL="0" indent="0">
              <a:buNone/>
            </a:pPr>
            <a:r>
              <a:rPr lang="en-US" sz="2800" b="1" dirty="0"/>
              <a:t>Purpose: </a:t>
            </a:r>
          </a:p>
          <a:p>
            <a:r>
              <a:rPr lang="en-US" sz="2800" dirty="0"/>
              <a:t>Formalize process for proposing, approving &amp; revising standards</a:t>
            </a:r>
          </a:p>
          <a:p>
            <a:r>
              <a:rPr lang="en-US" sz="2800" dirty="0"/>
              <a:t>Have process sanctioned (approved) by GAC</a:t>
            </a:r>
          </a:p>
          <a:p>
            <a:endParaRPr lang="en-US" dirty="0"/>
          </a:p>
        </p:txBody>
      </p:sp>
    </p:spTree>
    <p:extLst>
      <p:ext uri="{BB962C8B-B14F-4D97-AF65-F5344CB8AC3E}">
        <p14:creationId xmlns:p14="http://schemas.microsoft.com/office/powerpoint/2010/main" val="4247408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A8A54F-22DE-4A6F-9A15-554F5B3E56FE}"/>
              </a:ext>
            </a:extLst>
          </p:cNvPr>
          <p:cNvSpPr>
            <a:spLocks noGrp="1"/>
          </p:cNvSpPr>
          <p:nvPr>
            <p:ph type="title"/>
          </p:nvPr>
        </p:nvSpPr>
        <p:spPr/>
        <p:txBody>
          <a:bodyPr>
            <a:normAutofit/>
          </a:bodyPr>
          <a:lstStyle/>
          <a:p>
            <a:r>
              <a:rPr lang="en-US" dirty="0"/>
              <a:t>Standards Approval Process</a:t>
            </a:r>
          </a:p>
        </p:txBody>
      </p:sp>
      <p:sp>
        <p:nvSpPr>
          <p:cNvPr id="5" name="Content Placeholder 4">
            <a:extLst>
              <a:ext uri="{FF2B5EF4-FFF2-40B4-BE49-F238E27FC236}">
                <a16:creationId xmlns:a16="http://schemas.microsoft.com/office/drawing/2014/main" id="{A77A8DF3-0466-4106-873E-C6924FCAE8ED}"/>
              </a:ext>
            </a:extLst>
          </p:cNvPr>
          <p:cNvSpPr>
            <a:spLocks noGrp="1"/>
          </p:cNvSpPr>
          <p:nvPr>
            <p:ph idx="1"/>
          </p:nvPr>
        </p:nvSpPr>
        <p:spPr/>
        <p:txBody>
          <a:bodyPr>
            <a:normAutofit/>
          </a:bodyPr>
          <a:lstStyle/>
          <a:p>
            <a:r>
              <a:rPr lang="en-US" sz="2800" dirty="0"/>
              <a:t>Documents roles of Proposers &amp; Standards Committee</a:t>
            </a:r>
          </a:p>
          <a:p>
            <a:r>
              <a:rPr lang="en-US" sz="2800" dirty="0"/>
              <a:t>Defines the public review process</a:t>
            </a:r>
          </a:p>
          <a:p>
            <a:r>
              <a:rPr lang="en-US" sz="2800" dirty="0"/>
              <a:t>Explains the process for changing a standard</a:t>
            </a:r>
          </a:p>
          <a:p>
            <a:r>
              <a:rPr lang="en-US" sz="2800" dirty="0"/>
              <a:t>Describes supporting materials for standards</a:t>
            </a:r>
          </a:p>
          <a:p>
            <a:r>
              <a:rPr lang="en-US" sz="2800" dirty="0"/>
              <a:t>Approved by Standards Committee April 11, 2019</a:t>
            </a:r>
          </a:p>
        </p:txBody>
      </p:sp>
    </p:spTree>
    <p:extLst>
      <p:ext uri="{BB962C8B-B14F-4D97-AF65-F5344CB8AC3E}">
        <p14:creationId xmlns:p14="http://schemas.microsoft.com/office/powerpoint/2010/main" val="852023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6</a:t>
            </a:r>
          </a:p>
        </p:txBody>
      </p:sp>
      <p:sp>
        <p:nvSpPr>
          <p:cNvPr id="5" name="Text Placeholder 1"/>
          <p:cNvSpPr>
            <a:spLocks noGrp="1"/>
          </p:cNvSpPr>
          <p:nvPr>
            <p:ph idx="1"/>
          </p:nvPr>
        </p:nvSpPr>
        <p:spPr>
          <a:xfrm>
            <a:off x="838200" y="1825625"/>
            <a:ext cx="7622406" cy="4351338"/>
          </a:xfrm>
        </p:spPr>
        <p:txBody>
          <a:bodyPr>
            <a:normAutofit/>
          </a:bodyPr>
          <a:lstStyle/>
          <a:p>
            <a:pPr marL="0" indent="0">
              <a:buNone/>
            </a:pPr>
            <a:r>
              <a:rPr lang="en-US" b="1" dirty="0"/>
              <a:t>Archiving Workgroup update</a:t>
            </a:r>
          </a:p>
          <a:p>
            <a:pPr marL="0" indent="0">
              <a:buNone/>
            </a:pPr>
            <a:r>
              <a:rPr lang="en-US" dirty="0"/>
              <a:t>Ryan Mattke</a:t>
            </a:r>
          </a:p>
          <a:p>
            <a:pPr marL="0" indent="0">
              <a:buNone/>
            </a:pPr>
            <a:endParaRPr lang="en-US" b="1" dirty="0"/>
          </a:p>
        </p:txBody>
      </p:sp>
    </p:spTree>
    <p:extLst>
      <p:ext uri="{BB962C8B-B14F-4D97-AF65-F5344CB8AC3E}">
        <p14:creationId xmlns:p14="http://schemas.microsoft.com/office/powerpoint/2010/main" val="2362204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Archiving Workgroup</a:t>
            </a:r>
            <a:endParaRPr/>
          </a:p>
        </p:txBody>
      </p:sp>
      <p:sp>
        <p:nvSpPr>
          <p:cNvPr id="426" name="Google Shape;426;p52"/>
          <p:cNvSpPr txBox="1">
            <a:spLocks noGrp="1"/>
          </p:cNvSpPr>
          <p:nvPr>
            <p:ph type="body" idx="1"/>
          </p:nvPr>
        </p:nvSpPr>
        <p:spPr>
          <a:xfrm>
            <a:off x="838200" y="1594625"/>
            <a:ext cx="10515600" cy="4582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a:t>Mission statement:</a:t>
            </a:r>
            <a:endParaRPr sz="2400" b="1"/>
          </a:p>
          <a:p>
            <a:pPr marL="0" marR="0" lvl="0" indent="0" algn="l" rtl="0">
              <a:lnSpc>
                <a:spcPct val="100000"/>
              </a:lnSpc>
              <a:spcBef>
                <a:spcPts val="0"/>
              </a:spcBef>
              <a:spcAft>
                <a:spcPts val="0"/>
              </a:spcAft>
              <a:buNone/>
            </a:pPr>
            <a:r>
              <a:rPr lang="en-US" sz="2400"/>
              <a:t>Define policies, best practices, and procedures for archiving geospatial data in Minnesota, so that a wealth of valuable geospatial data can be preserved and available for future use. </a:t>
            </a:r>
            <a:endParaRPr sz="2400"/>
          </a:p>
          <a:p>
            <a:pPr marL="0" marR="0" lvl="0" indent="0" algn="l" rtl="0">
              <a:lnSpc>
                <a:spcPct val="100000"/>
              </a:lnSpc>
              <a:spcBef>
                <a:spcPts val="0"/>
              </a:spcBef>
              <a:spcAft>
                <a:spcPts val="0"/>
              </a:spcAft>
              <a:buNone/>
            </a:pPr>
            <a:endParaRPr sz="2400"/>
          </a:p>
          <a:p>
            <a:pPr marL="0" lvl="0" indent="0" algn="l" rtl="0">
              <a:spcBef>
                <a:spcPts val="0"/>
              </a:spcBef>
              <a:spcAft>
                <a:spcPts val="0"/>
              </a:spcAft>
              <a:buClr>
                <a:schemeClr val="dk2"/>
              </a:buClr>
              <a:buSzPts val="1100"/>
              <a:buFont typeface="Arial"/>
              <a:buNone/>
            </a:pPr>
            <a:r>
              <a:rPr lang="en-US" sz="2400" b="1"/>
              <a:t>Deliverables:</a:t>
            </a:r>
            <a:endParaRPr sz="2400" b="1"/>
          </a:p>
          <a:p>
            <a:pPr marL="457200" lvl="0" indent="-381000" algn="l" rtl="0">
              <a:spcBef>
                <a:spcPts val="0"/>
              </a:spcBef>
              <a:spcAft>
                <a:spcPts val="0"/>
              </a:spcAft>
              <a:buSzPts val="2400"/>
              <a:buChar char="•"/>
            </a:pPr>
            <a:r>
              <a:rPr lang="en-US" sz="2400"/>
              <a:t>Policies</a:t>
            </a:r>
            <a:endParaRPr sz="2400"/>
          </a:p>
          <a:p>
            <a:pPr marL="457200" lvl="0" indent="-381000" algn="l" rtl="0">
              <a:spcBef>
                <a:spcPts val="0"/>
              </a:spcBef>
              <a:spcAft>
                <a:spcPts val="0"/>
              </a:spcAft>
              <a:buSzPts val="2400"/>
              <a:buChar char="•"/>
            </a:pPr>
            <a:r>
              <a:rPr lang="en-US" sz="2400"/>
              <a:t>Best Practices</a:t>
            </a:r>
            <a:endParaRPr sz="2400"/>
          </a:p>
          <a:p>
            <a:pPr marL="457200" lvl="0" indent="-381000" algn="l" rtl="0">
              <a:spcBef>
                <a:spcPts val="0"/>
              </a:spcBef>
              <a:spcAft>
                <a:spcPts val="0"/>
              </a:spcAft>
              <a:buSzPts val="2400"/>
              <a:buChar char="•"/>
            </a:pPr>
            <a:r>
              <a:rPr lang="en-US" sz="2400"/>
              <a:t>Procedures</a:t>
            </a:r>
            <a:endParaRPr sz="2400"/>
          </a:p>
          <a:p>
            <a:pPr marL="457200" lvl="0" indent="-381000" algn="l" rtl="0">
              <a:spcBef>
                <a:spcPts val="0"/>
              </a:spcBef>
              <a:spcAft>
                <a:spcPts val="0"/>
              </a:spcAft>
              <a:buSzPts val="2400"/>
              <a:buChar char="•"/>
            </a:pPr>
            <a:r>
              <a:rPr lang="en-US" sz="2400"/>
              <a:t>Report</a:t>
            </a:r>
            <a:endParaRPr sz="2400"/>
          </a:p>
          <a:p>
            <a:pPr marL="457200" lvl="0" indent="-381000" algn="l" rtl="0">
              <a:spcBef>
                <a:spcPts val="0"/>
              </a:spcBef>
              <a:spcAft>
                <a:spcPts val="0"/>
              </a:spcAft>
              <a:buSzPts val="2400"/>
              <a:buChar char="•"/>
            </a:pPr>
            <a:r>
              <a:rPr lang="en-US" sz="2400"/>
              <a:t>Presentation at 2019 MN GIS/LIS Conference</a:t>
            </a:r>
            <a:endParaRPr sz="2400"/>
          </a:p>
          <a:p>
            <a:pPr marL="0" marR="0" lvl="0" indent="0" algn="l" rtl="0">
              <a:lnSpc>
                <a:spcPct val="100000"/>
              </a:lnSpc>
              <a:spcBef>
                <a:spcPts val="0"/>
              </a:spcBef>
              <a:spcAft>
                <a:spcPts val="0"/>
              </a:spcAft>
              <a:buNone/>
            </a:pPr>
            <a:r>
              <a:rPr lang="en-US" sz="2400"/>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Archiving Workgroup</a:t>
            </a:r>
            <a:endParaRPr/>
          </a:p>
        </p:txBody>
      </p:sp>
      <p:sp>
        <p:nvSpPr>
          <p:cNvPr id="433" name="Google Shape;433;p53"/>
          <p:cNvSpPr txBox="1">
            <a:spLocks noGrp="1"/>
          </p:cNvSpPr>
          <p:nvPr>
            <p:ph type="body" idx="1"/>
          </p:nvPr>
        </p:nvSpPr>
        <p:spPr>
          <a:xfrm>
            <a:off x="838200" y="1594625"/>
            <a:ext cx="4756800" cy="51465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a:t>Members:</a:t>
            </a:r>
            <a:endParaRPr sz="2400" b="1"/>
          </a:p>
          <a:p>
            <a:pPr marL="457200" lvl="0" indent="-368300" algn="l" rtl="0">
              <a:spcBef>
                <a:spcPts val="0"/>
              </a:spcBef>
              <a:spcAft>
                <a:spcPts val="0"/>
              </a:spcAft>
              <a:buSzPts val="2200"/>
              <a:buChar char="•"/>
            </a:pPr>
            <a:r>
              <a:rPr lang="en-US" sz="2200"/>
              <a:t>David Bendickson </a:t>
            </a:r>
            <a:endParaRPr sz="2200"/>
          </a:p>
          <a:p>
            <a:pPr marL="457200" lvl="0" indent="-368300" algn="l" rtl="0">
              <a:spcBef>
                <a:spcPts val="0"/>
              </a:spcBef>
              <a:spcAft>
                <a:spcPts val="0"/>
              </a:spcAft>
              <a:buSzPts val="2200"/>
              <a:buChar char="•"/>
            </a:pPr>
            <a:r>
              <a:rPr lang="en-US" sz="2200"/>
              <a:t>Art Botello </a:t>
            </a:r>
            <a:endParaRPr sz="2200"/>
          </a:p>
          <a:p>
            <a:pPr marL="457200" lvl="0" indent="-368300" algn="l" rtl="0">
              <a:spcBef>
                <a:spcPts val="0"/>
              </a:spcBef>
              <a:spcAft>
                <a:spcPts val="0"/>
              </a:spcAft>
              <a:buSzPts val="2200"/>
              <a:buChar char="•"/>
            </a:pPr>
            <a:r>
              <a:rPr lang="en-US" sz="2200"/>
              <a:t>Len Kne </a:t>
            </a:r>
            <a:endParaRPr sz="2200"/>
          </a:p>
          <a:p>
            <a:pPr marL="457200" lvl="0" indent="-368300" algn="l" rtl="0">
              <a:spcBef>
                <a:spcPts val="0"/>
              </a:spcBef>
              <a:spcAft>
                <a:spcPts val="0"/>
              </a:spcAft>
              <a:buSzPts val="2200"/>
              <a:buChar char="•"/>
            </a:pPr>
            <a:r>
              <a:rPr lang="en-US" sz="2200"/>
              <a:t>Mark Kotz </a:t>
            </a:r>
            <a:endParaRPr sz="2200"/>
          </a:p>
          <a:p>
            <a:pPr marL="457200" lvl="0" indent="-368300" algn="l" rtl="0">
              <a:spcBef>
                <a:spcPts val="0"/>
              </a:spcBef>
              <a:spcAft>
                <a:spcPts val="0"/>
              </a:spcAft>
              <a:buSzPts val="2200"/>
              <a:buChar char="•"/>
            </a:pPr>
            <a:r>
              <a:rPr lang="en-US" sz="2200"/>
              <a:t>Mike Koutnik </a:t>
            </a:r>
            <a:endParaRPr sz="2200"/>
          </a:p>
          <a:p>
            <a:pPr marL="457200" lvl="0" indent="-368300" algn="l" rtl="0">
              <a:spcBef>
                <a:spcPts val="0"/>
              </a:spcBef>
              <a:spcAft>
                <a:spcPts val="0"/>
              </a:spcAft>
              <a:buSzPts val="2200"/>
              <a:buChar char="•"/>
            </a:pPr>
            <a:r>
              <a:rPr lang="en-US" sz="2200"/>
              <a:t>Karen Majewicz (Vice Chair)</a:t>
            </a:r>
            <a:endParaRPr sz="2200"/>
          </a:p>
          <a:p>
            <a:pPr marL="457200" lvl="0" indent="-368300" algn="l" rtl="0">
              <a:spcBef>
                <a:spcPts val="0"/>
              </a:spcBef>
              <a:spcAft>
                <a:spcPts val="0"/>
              </a:spcAft>
              <a:buSzPts val="2200"/>
              <a:buChar char="•"/>
            </a:pPr>
            <a:r>
              <a:rPr lang="en-US" sz="2200"/>
              <a:t>Andra Mathews </a:t>
            </a:r>
            <a:endParaRPr sz="2200"/>
          </a:p>
          <a:p>
            <a:pPr marL="457200" lvl="0" indent="-368300" algn="l" rtl="0">
              <a:spcBef>
                <a:spcPts val="0"/>
              </a:spcBef>
              <a:spcAft>
                <a:spcPts val="0"/>
              </a:spcAft>
              <a:buSzPts val="2200"/>
              <a:buChar char="•"/>
            </a:pPr>
            <a:r>
              <a:rPr lang="en-US" sz="2200"/>
              <a:t>Ryan Mattke (Chair)</a:t>
            </a:r>
            <a:endParaRPr sz="2200"/>
          </a:p>
          <a:p>
            <a:pPr marL="457200" lvl="0" indent="-368300" algn="l" rtl="0">
              <a:spcBef>
                <a:spcPts val="0"/>
              </a:spcBef>
              <a:spcAft>
                <a:spcPts val="0"/>
              </a:spcAft>
              <a:buSzPts val="2200"/>
              <a:buChar char="•"/>
            </a:pPr>
            <a:r>
              <a:rPr lang="en-US" sz="2200"/>
              <a:t>Colleen Paavola </a:t>
            </a:r>
            <a:endParaRPr sz="2200"/>
          </a:p>
          <a:p>
            <a:pPr marL="457200" lvl="0" indent="-368300" algn="l" rtl="0">
              <a:spcBef>
                <a:spcPts val="0"/>
              </a:spcBef>
              <a:spcAft>
                <a:spcPts val="0"/>
              </a:spcAft>
              <a:buSzPts val="2200"/>
              <a:buChar char="•"/>
            </a:pPr>
            <a:r>
              <a:rPr lang="en-US" sz="2200"/>
              <a:t>Dan Ross </a:t>
            </a:r>
            <a:endParaRPr sz="2200"/>
          </a:p>
          <a:p>
            <a:pPr marL="457200" lvl="0" indent="-368300" algn="l" rtl="0">
              <a:spcBef>
                <a:spcPts val="0"/>
              </a:spcBef>
              <a:spcAft>
                <a:spcPts val="0"/>
              </a:spcAft>
              <a:buSzPts val="2200"/>
              <a:buChar char="•"/>
            </a:pPr>
            <a:r>
              <a:rPr lang="en-US" sz="2200"/>
              <a:t>Ben Timerson </a:t>
            </a:r>
            <a:endParaRPr sz="2200"/>
          </a:p>
          <a:p>
            <a:pPr marL="457200" lvl="0" indent="-368300" algn="l" rtl="0">
              <a:spcBef>
                <a:spcPts val="0"/>
              </a:spcBef>
              <a:spcAft>
                <a:spcPts val="0"/>
              </a:spcAft>
              <a:buSzPts val="2200"/>
              <a:buChar char="•"/>
            </a:pPr>
            <a:r>
              <a:rPr lang="en-US" sz="2200"/>
              <a:t>Denise Tingstad </a:t>
            </a:r>
            <a:endParaRPr sz="2200"/>
          </a:p>
          <a:p>
            <a:pPr marL="457200" lvl="0" indent="-368300" algn="l" rtl="0">
              <a:spcBef>
                <a:spcPts val="0"/>
              </a:spcBef>
              <a:spcAft>
                <a:spcPts val="0"/>
              </a:spcAft>
              <a:buSzPts val="2200"/>
              <a:buChar char="•"/>
            </a:pPr>
            <a:r>
              <a:rPr lang="en-US" sz="2200"/>
              <a:t>Brandon Tourtelotte</a:t>
            </a:r>
            <a:endParaRPr sz="2200"/>
          </a:p>
          <a:p>
            <a:pPr marL="457200" lvl="0" indent="-368300" algn="l" rtl="0">
              <a:spcBef>
                <a:spcPts val="0"/>
              </a:spcBef>
              <a:spcAft>
                <a:spcPts val="0"/>
              </a:spcAft>
              <a:buSzPts val="2200"/>
              <a:buChar char="•"/>
            </a:pPr>
            <a:r>
              <a:rPr lang="en-US" sz="2200"/>
              <a:t>Hal Watson</a:t>
            </a:r>
            <a:endParaRPr sz="2200"/>
          </a:p>
          <a:p>
            <a:pPr marL="0" marR="0" lvl="0" indent="0" algn="l" rtl="0">
              <a:lnSpc>
                <a:spcPct val="100000"/>
              </a:lnSpc>
              <a:spcBef>
                <a:spcPts val="0"/>
              </a:spcBef>
              <a:spcAft>
                <a:spcPts val="0"/>
              </a:spcAft>
              <a:buNone/>
            </a:pPr>
            <a:r>
              <a:rPr lang="en-US" sz="2400"/>
              <a:t> </a:t>
            </a:r>
            <a:endParaRPr/>
          </a:p>
        </p:txBody>
      </p:sp>
      <p:sp>
        <p:nvSpPr>
          <p:cNvPr id="434" name="Google Shape;434;p53"/>
          <p:cNvSpPr txBox="1">
            <a:spLocks noGrp="1"/>
          </p:cNvSpPr>
          <p:nvPr>
            <p:ph type="body" idx="1"/>
          </p:nvPr>
        </p:nvSpPr>
        <p:spPr>
          <a:xfrm>
            <a:off x="6366900" y="1594625"/>
            <a:ext cx="4756800" cy="51465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a:t>Activity:</a:t>
            </a:r>
            <a:endParaRPr sz="2400" b="1"/>
          </a:p>
          <a:p>
            <a:pPr marL="457200" lvl="0" indent="-368300" algn="l" rtl="0">
              <a:spcBef>
                <a:spcPts val="0"/>
              </a:spcBef>
              <a:spcAft>
                <a:spcPts val="0"/>
              </a:spcAft>
              <a:buSzPts val="2200"/>
              <a:buChar char="•"/>
            </a:pPr>
            <a:r>
              <a:rPr lang="en-US" sz="2200"/>
              <a:t>Nine subgroups working on various aspects of the deliverables and objectives</a:t>
            </a:r>
            <a:endParaRPr sz="2200"/>
          </a:p>
          <a:p>
            <a:pPr marL="457200" lvl="0" indent="-368300" algn="l" rtl="0">
              <a:spcBef>
                <a:spcPts val="0"/>
              </a:spcBef>
              <a:spcAft>
                <a:spcPts val="0"/>
              </a:spcAft>
              <a:buSzPts val="2200"/>
              <a:buChar char="•"/>
            </a:pPr>
            <a:r>
              <a:rPr lang="en-US" sz="2200"/>
              <a:t>Work to be completed by August 2019</a:t>
            </a:r>
            <a:endParaRPr sz="2200"/>
          </a:p>
          <a:p>
            <a:pPr marL="0" marR="0" lvl="0" indent="0" algn="l" rtl="0">
              <a:lnSpc>
                <a:spcPct val="100000"/>
              </a:lnSpc>
              <a:spcBef>
                <a:spcPts val="0"/>
              </a:spcBef>
              <a:spcAft>
                <a:spcPts val="0"/>
              </a:spcAft>
              <a:buNone/>
            </a:pPr>
            <a:r>
              <a:rPr lang="en-US" sz="2400"/>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Archiving Workgroup</a:t>
            </a:r>
            <a:endParaRPr/>
          </a:p>
        </p:txBody>
      </p:sp>
      <p:sp>
        <p:nvSpPr>
          <p:cNvPr id="441" name="Google Shape;441;p54"/>
          <p:cNvSpPr txBox="1">
            <a:spLocks noGrp="1"/>
          </p:cNvSpPr>
          <p:nvPr>
            <p:ph type="body" idx="1"/>
          </p:nvPr>
        </p:nvSpPr>
        <p:spPr>
          <a:xfrm>
            <a:off x="838200" y="1594625"/>
            <a:ext cx="10515600" cy="4582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a:t>Objectives:</a:t>
            </a:r>
            <a:endParaRPr sz="2400" b="1"/>
          </a:p>
          <a:p>
            <a:pPr marL="457200" marR="0" lvl="0" indent="-381000" algn="l" rtl="0">
              <a:lnSpc>
                <a:spcPct val="100000"/>
              </a:lnSpc>
              <a:spcBef>
                <a:spcPts val="0"/>
              </a:spcBef>
              <a:spcAft>
                <a:spcPts val="0"/>
              </a:spcAft>
              <a:buSzPts val="2400"/>
              <a:buChar char="•"/>
            </a:pPr>
            <a:r>
              <a:rPr lang="en-US" sz="2400"/>
              <a:t>Engage with data stewards and relevant stakeholders</a:t>
            </a:r>
            <a:endParaRPr sz="2400"/>
          </a:p>
          <a:p>
            <a:pPr marL="457200" marR="0" lvl="0" indent="-381000" algn="l" rtl="0">
              <a:lnSpc>
                <a:spcPct val="100000"/>
              </a:lnSpc>
              <a:spcBef>
                <a:spcPts val="0"/>
              </a:spcBef>
              <a:spcAft>
                <a:spcPts val="0"/>
              </a:spcAft>
              <a:buSzPts val="2400"/>
              <a:buChar char="•"/>
            </a:pPr>
            <a:r>
              <a:rPr lang="en-US" sz="2400"/>
              <a:t>Create a priorities list of data sets </a:t>
            </a:r>
            <a:endParaRPr sz="2400"/>
          </a:p>
          <a:p>
            <a:pPr marL="457200" marR="0" lvl="0" indent="-381000" algn="l" rtl="0">
              <a:lnSpc>
                <a:spcPct val="100000"/>
              </a:lnSpc>
              <a:spcBef>
                <a:spcPts val="0"/>
              </a:spcBef>
              <a:spcAft>
                <a:spcPts val="0"/>
              </a:spcAft>
              <a:buSzPts val="2400"/>
              <a:buChar char="•"/>
            </a:pPr>
            <a:r>
              <a:rPr lang="en-US" sz="2400"/>
              <a:t>Collaborate with MnGeo on a strategy for archiving imagery layers </a:t>
            </a:r>
            <a:endParaRPr sz="2400"/>
          </a:p>
          <a:p>
            <a:pPr marL="457200" marR="0" lvl="0" indent="-381000" algn="l" rtl="0">
              <a:lnSpc>
                <a:spcPct val="100000"/>
              </a:lnSpc>
              <a:spcBef>
                <a:spcPts val="0"/>
              </a:spcBef>
              <a:spcAft>
                <a:spcPts val="0"/>
              </a:spcAft>
              <a:buSzPts val="2400"/>
              <a:buChar char="•"/>
            </a:pPr>
            <a:r>
              <a:rPr lang="en-US" sz="2400"/>
              <a:t>Explore ways to streamline or eliminate license agreements</a:t>
            </a:r>
            <a:endParaRPr sz="2400"/>
          </a:p>
          <a:p>
            <a:pPr marL="457200" marR="0" lvl="0" indent="-381000" algn="l" rtl="0">
              <a:lnSpc>
                <a:spcPct val="100000"/>
              </a:lnSpc>
              <a:spcBef>
                <a:spcPts val="0"/>
              </a:spcBef>
              <a:spcAft>
                <a:spcPts val="0"/>
              </a:spcAft>
              <a:buSzPts val="2400"/>
              <a:buChar char="•"/>
            </a:pPr>
            <a:r>
              <a:rPr lang="en-US" sz="2400"/>
              <a:t>Explore what an archiving agreement would look like</a:t>
            </a:r>
            <a:endParaRPr sz="2400"/>
          </a:p>
          <a:p>
            <a:pPr marL="457200" marR="0" lvl="0" indent="-381000" algn="l" rtl="0">
              <a:lnSpc>
                <a:spcPct val="100000"/>
              </a:lnSpc>
              <a:spcBef>
                <a:spcPts val="0"/>
              </a:spcBef>
              <a:spcAft>
                <a:spcPts val="0"/>
              </a:spcAft>
              <a:buSzPts val="2400"/>
              <a:buChar char="•"/>
            </a:pPr>
            <a:r>
              <a:rPr lang="en-US" sz="2400"/>
              <a:t>Create an archiving strategy </a:t>
            </a:r>
            <a:endParaRPr sz="2400"/>
          </a:p>
          <a:p>
            <a:pPr marL="457200" marR="0" lvl="0" indent="-381000" algn="l" rtl="0">
              <a:lnSpc>
                <a:spcPct val="100000"/>
              </a:lnSpc>
              <a:spcBef>
                <a:spcPts val="0"/>
              </a:spcBef>
              <a:spcAft>
                <a:spcPts val="0"/>
              </a:spcAft>
              <a:buSzPts val="2400"/>
              <a:buChar char="•"/>
            </a:pPr>
            <a:r>
              <a:rPr lang="en-US" sz="2400"/>
              <a:t>Educate the geospatial community about archiving </a:t>
            </a:r>
            <a:endParaRPr sz="2400"/>
          </a:p>
          <a:p>
            <a:pPr marL="0" marR="0" lvl="0" indent="0" algn="l" rtl="0">
              <a:lnSpc>
                <a:spcPct val="100000"/>
              </a:lnSpc>
              <a:spcBef>
                <a:spcPts val="0"/>
              </a:spcBef>
              <a:spcAft>
                <a:spcPts val="0"/>
              </a:spcAft>
              <a:buNone/>
            </a:pPr>
            <a:endParaRPr sz="2400"/>
          </a:p>
          <a:p>
            <a:pPr marL="0" marR="0" lvl="0" indent="0" algn="l" rtl="0">
              <a:lnSpc>
                <a:spcPct val="100000"/>
              </a:lnSpc>
              <a:spcBef>
                <a:spcPts val="0"/>
              </a:spcBef>
              <a:spcAft>
                <a:spcPts val="0"/>
              </a:spcAft>
              <a:buNone/>
            </a:pPr>
            <a:endParaRPr sz="2400"/>
          </a:p>
          <a:p>
            <a:pPr marL="0" marR="0" lvl="0" indent="0" algn="l" rtl="0">
              <a:lnSpc>
                <a:spcPct val="100000"/>
              </a:lnSpc>
              <a:spcBef>
                <a:spcPts val="0"/>
              </a:spcBef>
              <a:spcAft>
                <a:spcPts val="0"/>
              </a:spcAft>
              <a:buNone/>
            </a:pPr>
            <a:endParaRPr sz="2400" b="1"/>
          </a:p>
          <a:p>
            <a:pPr marL="0" lvl="0" indent="0" algn="l" rtl="0">
              <a:lnSpc>
                <a:spcPct val="100000"/>
              </a:lnSpc>
              <a:spcBef>
                <a:spcPts val="200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Archiving Workgroup</a:t>
            </a:r>
            <a:endParaRPr/>
          </a:p>
        </p:txBody>
      </p:sp>
      <p:sp>
        <p:nvSpPr>
          <p:cNvPr id="448" name="Google Shape;448;p55"/>
          <p:cNvSpPr txBox="1">
            <a:spLocks noGrp="1"/>
          </p:cNvSpPr>
          <p:nvPr>
            <p:ph type="body" idx="1"/>
          </p:nvPr>
        </p:nvSpPr>
        <p:spPr>
          <a:xfrm>
            <a:off x="838200" y="1594625"/>
            <a:ext cx="10515600" cy="4582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a:t>August - December 2018:</a:t>
            </a:r>
            <a:endParaRPr sz="2400" b="1"/>
          </a:p>
          <a:p>
            <a:pPr marL="457200" marR="0" lvl="0" indent="-381000" algn="l" rtl="0">
              <a:lnSpc>
                <a:spcPct val="100000"/>
              </a:lnSpc>
              <a:spcBef>
                <a:spcPts val="0"/>
              </a:spcBef>
              <a:spcAft>
                <a:spcPts val="0"/>
              </a:spcAft>
              <a:buSzPts val="2400"/>
              <a:buChar char="•"/>
            </a:pPr>
            <a:r>
              <a:rPr lang="en-US" sz="2400"/>
              <a:t>Group formed</a:t>
            </a:r>
            <a:endParaRPr sz="2400"/>
          </a:p>
          <a:p>
            <a:pPr marL="457200" marR="0" lvl="0" indent="-381000" algn="l" rtl="0">
              <a:lnSpc>
                <a:spcPct val="100000"/>
              </a:lnSpc>
              <a:spcBef>
                <a:spcPts val="0"/>
              </a:spcBef>
              <a:spcAft>
                <a:spcPts val="0"/>
              </a:spcAft>
              <a:buSzPts val="2400"/>
              <a:buChar char="•"/>
            </a:pPr>
            <a:r>
              <a:rPr lang="en-US" sz="2400"/>
              <a:t>Distributed a stakeholder survey to:</a:t>
            </a:r>
            <a:endParaRPr sz="2400"/>
          </a:p>
          <a:p>
            <a:pPr marL="914400" marR="0" lvl="1" indent="-381000" algn="l" rtl="0">
              <a:lnSpc>
                <a:spcPct val="100000"/>
              </a:lnSpc>
              <a:spcBef>
                <a:spcPts val="0"/>
              </a:spcBef>
              <a:spcAft>
                <a:spcPts val="0"/>
              </a:spcAft>
              <a:buSzPts val="2400"/>
              <a:buChar char="•"/>
            </a:pPr>
            <a:r>
              <a:rPr lang="en-US" sz="2400"/>
              <a:t>obtain feedback regarding the possible archiving of geospatial data</a:t>
            </a:r>
            <a:endParaRPr sz="2400"/>
          </a:p>
          <a:p>
            <a:pPr marL="914400" marR="0" lvl="1" indent="-381000" algn="l" rtl="0">
              <a:lnSpc>
                <a:spcPct val="100000"/>
              </a:lnSpc>
              <a:spcBef>
                <a:spcPts val="0"/>
              </a:spcBef>
              <a:spcAft>
                <a:spcPts val="0"/>
              </a:spcAft>
              <a:buSzPts val="2400"/>
              <a:buChar char="•"/>
            </a:pPr>
            <a:r>
              <a:rPr lang="en-US" sz="2400"/>
              <a:t>provide a framework for compiling a more comprehensive questionnaire for data stewards and stakeholders </a:t>
            </a:r>
            <a:endParaRPr sz="2400"/>
          </a:p>
          <a:p>
            <a:pPr marL="914400" marR="0" lvl="1" indent="-381000" algn="l" rtl="0">
              <a:lnSpc>
                <a:spcPct val="100000"/>
              </a:lnSpc>
              <a:spcBef>
                <a:spcPts val="0"/>
              </a:spcBef>
              <a:spcAft>
                <a:spcPts val="0"/>
              </a:spcAft>
              <a:buSzPts val="2400"/>
              <a:buChar char="•"/>
            </a:pPr>
            <a:r>
              <a:rPr lang="en-US" sz="2400"/>
              <a:t>capture the relevant topics of interest toward data archiving methods, prioritization of archival dataset pilot projects, and related data archiving concerns  </a:t>
            </a:r>
            <a:endParaRPr sz="2400"/>
          </a:p>
          <a:p>
            <a:pPr marL="457200" marR="0" lvl="0" indent="-381000" algn="l" rtl="0">
              <a:lnSpc>
                <a:spcPct val="100000"/>
              </a:lnSpc>
              <a:spcBef>
                <a:spcPts val="0"/>
              </a:spcBef>
              <a:spcAft>
                <a:spcPts val="0"/>
              </a:spcAft>
              <a:buSzPts val="2400"/>
              <a:buChar char="•"/>
            </a:pPr>
            <a:r>
              <a:rPr lang="en-US" sz="2400"/>
              <a:t>Created a priorities list of data sets to focus on for archiving purposes </a:t>
            </a:r>
            <a:endParaRPr sz="2400"/>
          </a:p>
          <a:p>
            <a:pPr marL="0" marR="0" lvl="0" indent="0" algn="l" rtl="0">
              <a:lnSpc>
                <a:spcPct val="100000"/>
              </a:lnSpc>
              <a:spcBef>
                <a:spcPts val="0"/>
              </a:spcBef>
              <a:spcAft>
                <a:spcPts val="0"/>
              </a:spcAft>
              <a:buNone/>
            </a:pPr>
            <a:endParaRPr sz="2400" b="1"/>
          </a:p>
          <a:p>
            <a:pPr marL="228600" lvl="0" indent="-69850" algn="l" rtl="0">
              <a:lnSpc>
                <a:spcPct val="100000"/>
              </a:lnSpc>
              <a:spcBef>
                <a:spcPts val="2000"/>
              </a:spcBef>
              <a:spcAft>
                <a:spcPts val="0"/>
              </a:spcAft>
              <a:buSzPts val="250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Archiving Workgroup</a:t>
            </a:r>
            <a:endParaRPr/>
          </a:p>
        </p:txBody>
      </p:sp>
      <p:sp>
        <p:nvSpPr>
          <p:cNvPr id="455" name="Google Shape;455;p56"/>
          <p:cNvSpPr txBox="1">
            <a:spLocks noGrp="1"/>
          </p:cNvSpPr>
          <p:nvPr>
            <p:ph type="body" idx="1"/>
          </p:nvPr>
        </p:nvSpPr>
        <p:spPr>
          <a:xfrm>
            <a:off x="838200" y="1594625"/>
            <a:ext cx="10515600" cy="4582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a:t>January - May 2019:</a:t>
            </a:r>
            <a:endParaRPr sz="2400" b="1"/>
          </a:p>
          <a:p>
            <a:pPr marL="457200" marR="0" lvl="0" indent="-381000" algn="l" rtl="0">
              <a:lnSpc>
                <a:spcPct val="100000"/>
              </a:lnSpc>
              <a:spcBef>
                <a:spcPts val="0"/>
              </a:spcBef>
              <a:spcAft>
                <a:spcPts val="0"/>
              </a:spcAft>
              <a:buSzPts val="2400"/>
              <a:buChar char="•"/>
            </a:pPr>
            <a:r>
              <a:rPr lang="en-US" sz="2400"/>
              <a:t>Completed the </a:t>
            </a:r>
            <a:r>
              <a:rPr lang="en-US" sz="2400" u="sng">
                <a:solidFill>
                  <a:schemeClr val="hlink"/>
                </a:solidFill>
                <a:hlinkClick r:id="rId3"/>
              </a:rPr>
              <a:t>2018 Public Geospatial Data Archive Survey Report</a:t>
            </a:r>
            <a:endParaRPr sz="2400"/>
          </a:p>
          <a:p>
            <a:pPr marL="457200" marR="0" lvl="0" indent="-381000" algn="l" rtl="0">
              <a:lnSpc>
                <a:spcPct val="100000"/>
              </a:lnSpc>
              <a:spcBef>
                <a:spcPts val="0"/>
              </a:spcBef>
              <a:spcAft>
                <a:spcPts val="0"/>
              </a:spcAft>
              <a:buSzPts val="2400"/>
              <a:buChar char="•"/>
            </a:pPr>
            <a:r>
              <a:rPr lang="en-US" sz="2400"/>
              <a:t>Drafted a </a:t>
            </a:r>
            <a:r>
              <a:rPr lang="en-US" sz="2400" u="sng">
                <a:solidFill>
                  <a:schemeClr val="hlink"/>
                </a:solidFill>
                <a:hlinkClick r:id="rId4"/>
              </a:rPr>
              <a:t>Priority Datasets Report</a:t>
            </a:r>
            <a:endParaRPr sz="2400"/>
          </a:p>
          <a:p>
            <a:pPr marL="457200" marR="0" lvl="0" indent="-381000" algn="l" rtl="0">
              <a:lnSpc>
                <a:spcPct val="100000"/>
              </a:lnSpc>
              <a:spcBef>
                <a:spcPts val="0"/>
              </a:spcBef>
              <a:spcAft>
                <a:spcPts val="0"/>
              </a:spcAft>
              <a:buSzPts val="2400"/>
              <a:buChar char="•"/>
            </a:pPr>
            <a:r>
              <a:rPr lang="en-US" sz="2400"/>
              <a:t>Working with MnGeo on a pilot for archiving imagery data</a:t>
            </a:r>
            <a:endParaRPr sz="2400"/>
          </a:p>
          <a:p>
            <a:pPr marL="457200" marR="0" lvl="0" indent="-381000" algn="l" rtl="0">
              <a:lnSpc>
                <a:spcPct val="100000"/>
              </a:lnSpc>
              <a:spcBef>
                <a:spcPts val="0"/>
              </a:spcBef>
              <a:spcAft>
                <a:spcPts val="0"/>
              </a:spcAft>
              <a:buSzPts val="2400"/>
              <a:buChar char="•"/>
            </a:pPr>
            <a:r>
              <a:rPr lang="en-US" sz="2400"/>
              <a:t>Developed template license language for data to be archived</a:t>
            </a:r>
            <a:endParaRPr sz="2400"/>
          </a:p>
          <a:p>
            <a:pPr marL="457200" marR="0" lvl="0" indent="-381000" algn="l" rtl="0">
              <a:lnSpc>
                <a:spcPct val="100000"/>
              </a:lnSpc>
              <a:spcBef>
                <a:spcPts val="0"/>
              </a:spcBef>
              <a:spcAft>
                <a:spcPts val="0"/>
              </a:spcAft>
              <a:buSzPts val="2400"/>
              <a:buChar char="•"/>
            </a:pPr>
            <a:r>
              <a:rPr lang="en-US" sz="2400"/>
              <a:t>Developing a draft Archiving Agreement (to include data collection policy, end-user access policy, preservation policy, license language, terms of use, content guidelines, and support levels for various files types)</a:t>
            </a:r>
            <a:endParaRPr sz="2400"/>
          </a:p>
          <a:p>
            <a:pPr marL="0" marR="0" lvl="0" indent="0" algn="l" rtl="0">
              <a:lnSpc>
                <a:spcPct val="100000"/>
              </a:lnSpc>
              <a:spcBef>
                <a:spcPts val="0"/>
              </a:spcBef>
              <a:spcAft>
                <a:spcPts val="0"/>
              </a:spcAft>
              <a:buNone/>
            </a:pPr>
            <a:endParaRPr sz="2400" b="1"/>
          </a:p>
          <a:p>
            <a:pPr marL="228600" lvl="0" indent="-69850" algn="l" rtl="0">
              <a:lnSpc>
                <a:spcPct val="100000"/>
              </a:lnSpc>
              <a:spcBef>
                <a:spcPts val="2000"/>
              </a:spcBef>
              <a:spcAft>
                <a:spcPts val="0"/>
              </a:spcAft>
              <a:buSzPts val="25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Welcome</a:t>
            </a:r>
          </a:p>
        </p:txBody>
      </p:sp>
      <p:sp>
        <p:nvSpPr>
          <p:cNvPr id="2" name="Text Placeholder 1"/>
          <p:cNvSpPr>
            <a:spLocks noGrp="1"/>
          </p:cNvSpPr>
          <p:nvPr>
            <p:ph idx="1"/>
          </p:nvPr>
        </p:nvSpPr>
        <p:spPr/>
        <p:txBody>
          <a:bodyPr>
            <a:normAutofit/>
          </a:bodyPr>
          <a:lstStyle/>
          <a:p>
            <a:r>
              <a:rPr lang="en-US" b="1" dirty="0"/>
              <a:t>Introductions</a:t>
            </a:r>
          </a:p>
          <a:p>
            <a:r>
              <a:rPr lang="en-US" b="1" dirty="0"/>
              <a:t>Approve agenda</a:t>
            </a:r>
          </a:p>
          <a:p>
            <a:r>
              <a:rPr lang="en-US" b="1" dirty="0"/>
              <a:t>Approve March minutes</a:t>
            </a:r>
          </a:p>
        </p:txBody>
      </p:sp>
    </p:spTree>
    <p:extLst>
      <p:ext uri="{BB962C8B-B14F-4D97-AF65-F5344CB8AC3E}">
        <p14:creationId xmlns:p14="http://schemas.microsoft.com/office/powerpoint/2010/main" val="883963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Archiving Workgroup</a:t>
            </a:r>
            <a:endParaRPr/>
          </a:p>
        </p:txBody>
      </p:sp>
      <p:pic>
        <p:nvPicPr>
          <p:cNvPr id="462" name="Google Shape;462;p57"/>
          <p:cNvPicPr preferRelativeResize="0"/>
          <p:nvPr/>
        </p:nvPicPr>
        <p:blipFill>
          <a:blip r:embed="rId3">
            <a:alphaModFix/>
          </a:blip>
          <a:stretch>
            <a:fillRect/>
          </a:stretch>
        </p:blipFill>
        <p:spPr>
          <a:xfrm>
            <a:off x="1733550" y="2001375"/>
            <a:ext cx="8724900" cy="4248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Archiving Workgroup</a:t>
            </a:r>
            <a:endParaRPr/>
          </a:p>
        </p:txBody>
      </p:sp>
      <p:pic>
        <p:nvPicPr>
          <p:cNvPr id="469" name="Google Shape;469;p58"/>
          <p:cNvPicPr preferRelativeResize="0"/>
          <p:nvPr/>
        </p:nvPicPr>
        <p:blipFill>
          <a:blip r:embed="rId3">
            <a:alphaModFix/>
          </a:blip>
          <a:stretch>
            <a:fillRect/>
          </a:stretch>
        </p:blipFill>
        <p:spPr>
          <a:xfrm>
            <a:off x="2127413" y="1494500"/>
            <a:ext cx="7937175" cy="52238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Archiving Workgroup</a:t>
            </a:r>
            <a:endParaRPr/>
          </a:p>
        </p:txBody>
      </p:sp>
      <p:pic>
        <p:nvPicPr>
          <p:cNvPr id="476" name="Google Shape;476;p59"/>
          <p:cNvPicPr preferRelativeResize="0"/>
          <p:nvPr/>
        </p:nvPicPr>
        <p:blipFill>
          <a:blip r:embed="rId3">
            <a:alphaModFix/>
          </a:blip>
          <a:stretch>
            <a:fillRect/>
          </a:stretch>
        </p:blipFill>
        <p:spPr>
          <a:xfrm>
            <a:off x="3225374" y="1564350"/>
            <a:ext cx="5741250" cy="4959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0"/>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Archiving Workgroup</a:t>
            </a:r>
            <a:endParaRPr/>
          </a:p>
        </p:txBody>
      </p:sp>
      <p:pic>
        <p:nvPicPr>
          <p:cNvPr id="483" name="Google Shape;483;p60"/>
          <p:cNvPicPr preferRelativeResize="0"/>
          <p:nvPr/>
        </p:nvPicPr>
        <p:blipFill>
          <a:blip r:embed="rId3">
            <a:alphaModFix/>
          </a:blip>
          <a:stretch>
            <a:fillRect/>
          </a:stretch>
        </p:blipFill>
        <p:spPr>
          <a:xfrm>
            <a:off x="2979063" y="1522450"/>
            <a:ext cx="6233876" cy="50853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Archiving Workgroup</a:t>
            </a:r>
            <a:endParaRPr/>
          </a:p>
        </p:txBody>
      </p:sp>
      <p:sp>
        <p:nvSpPr>
          <p:cNvPr id="490" name="Google Shape;490;p61"/>
          <p:cNvSpPr txBox="1">
            <a:spLocks noGrp="1"/>
          </p:cNvSpPr>
          <p:nvPr>
            <p:ph type="body" idx="1"/>
          </p:nvPr>
        </p:nvSpPr>
        <p:spPr>
          <a:xfrm>
            <a:off x="838200" y="1594625"/>
            <a:ext cx="10515600" cy="51234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a:t>Next Steps (June - October 2019):</a:t>
            </a:r>
            <a:endParaRPr sz="2400" b="1"/>
          </a:p>
          <a:p>
            <a:pPr marL="457200" marR="0" lvl="0" indent="-381000" algn="l" rtl="0">
              <a:lnSpc>
                <a:spcPct val="100000"/>
              </a:lnSpc>
              <a:spcBef>
                <a:spcPts val="0"/>
              </a:spcBef>
              <a:spcAft>
                <a:spcPts val="0"/>
              </a:spcAft>
              <a:buSzPts val="2400"/>
              <a:buChar char="•"/>
            </a:pPr>
            <a:r>
              <a:rPr lang="en-US" sz="2400"/>
              <a:t>Complete a draft Archiving Agreement </a:t>
            </a:r>
            <a:endParaRPr sz="2400"/>
          </a:p>
          <a:p>
            <a:pPr marL="457200" marR="0" lvl="0" indent="-381000" algn="l" rtl="0">
              <a:lnSpc>
                <a:spcPct val="100000"/>
              </a:lnSpc>
              <a:spcBef>
                <a:spcPts val="1000"/>
              </a:spcBef>
              <a:spcAft>
                <a:spcPts val="0"/>
              </a:spcAft>
              <a:buSzPts val="2400"/>
              <a:buChar char="•"/>
            </a:pPr>
            <a:r>
              <a:rPr lang="en-US" sz="2400"/>
              <a:t>Create an Archiving Strategy document to identify:</a:t>
            </a:r>
            <a:endParaRPr sz="2400"/>
          </a:p>
          <a:p>
            <a:pPr marL="914400" marR="0" lvl="1" indent="-381000" algn="l" rtl="0">
              <a:lnSpc>
                <a:spcPct val="100000"/>
              </a:lnSpc>
              <a:spcBef>
                <a:spcPts val="0"/>
              </a:spcBef>
              <a:spcAft>
                <a:spcPts val="0"/>
              </a:spcAft>
              <a:buSzPts val="2400"/>
              <a:buChar char="•"/>
            </a:pPr>
            <a:r>
              <a:rPr lang="en-US" sz="2400"/>
              <a:t>Data transfer workflow options</a:t>
            </a:r>
            <a:endParaRPr sz="2400"/>
          </a:p>
          <a:p>
            <a:pPr marL="914400" marR="0" lvl="1" indent="-381000" algn="l" rtl="0">
              <a:lnSpc>
                <a:spcPct val="100000"/>
              </a:lnSpc>
              <a:spcBef>
                <a:spcPts val="0"/>
              </a:spcBef>
              <a:spcAft>
                <a:spcPts val="0"/>
              </a:spcAft>
              <a:buSzPts val="2400"/>
              <a:buChar char="•"/>
            </a:pPr>
            <a:r>
              <a:rPr lang="en-US" sz="2400"/>
              <a:t>Repositories and discovery platforms</a:t>
            </a:r>
            <a:endParaRPr sz="2400"/>
          </a:p>
          <a:p>
            <a:pPr marL="914400" marR="0" lvl="1" indent="-381000" algn="l" rtl="0">
              <a:lnSpc>
                <a:spcPct val="100000"/>
              </a:lnSpc>
              <a:spcBef>
                <a:spcPts val="0"/>
              </a:spcBef>
              <a:spcAft>
                <a:spcPts val="0"/>
              </a:spcAft>
              <a:buSzPts val="2400"/>
              <a:buChar char="•"/>
            </a:pPr>
            <a:r>
              <a:rPr lang="en-US" sz="2400"/>
              <a:t>Estimated costs</a:t>
            </a:r>
            <a:endParaRPr sz="2400"/>
          </a:p>
          <a:p>
            <a:pPr marL="457200" marR="0" lvl="0" indent="-381000" algn="l" rtl="0">
              <a:lnSpc>
                <a:spcPct val="100000"/>
              </a:lnSpc>
              <a:spcBef>
                <a:spcPts val="1000"/>
              </a:spcBef>
              <a:spcAft>
                <a:spcPts val="0"/>
              </a:spcAft>
              <a:buSzPts val="2400"/>
              <a:buChar char="•"/>
            </a:pPr>
            <a:r>
              <a:rPr lang="en-US" sz="2400"/>
              <a:t>Complete Final Report (for September GAC meeting)</a:t>
            </a:r>
            <a:endParaRPr sz="2400"/>
          </a:p>
          <a:p>
            <a:pPr marL="0" lvl="0" indent="0" algn="l" rtl="0">
              <a:spcBef>
                <a:spcPts val="0"/>
              </a:spcBef>
              <a:spcAft>
                <a:spcPts val="0"/>
              </a:spcAft>
              <a:buNone/>
            </a:pPr>
            <a:endParaRPr sz="2400"/>
          </a:p>
          <a:p>
            <a:pPr marL="457200" marR="0" lvl="0" indent="-381000" algn="l" rtl="0">
              <a:lnSpc>
                <a:spcPct val="100000"/>
              </a:lnSpc>
              <a:spcBef>
                <a:spcPts val="0"/>
              </a:spcBef>
              <a:spcAft>
                <a:spcPts val="0"/>
              </a:spcAft>
              <a:buSzPts val="2400"/>
              <a:buChar char="•"/>
            </a:pPr>
            <a:r>
              <a:rPr lang="en-US" sz="2400"/>
              <a:t>Present at GIS/LIS (October)</a:t>
            </a:r>
            <a:endParaRPr sz="2400"/>
          </a:p>
          <a:p>
            <a:pPr marL="914400" marR="0" lvl="1" indent="-381000" algn="l" rtl="0">
              <a:lnSpc>
                <a:spcPct val="100000"/>
              </a:lnSpc>
              <a:spcBef>
                <a:spcPts val="0"/>
              </a:spcBef>
              <a:spcAft>
                <a:spcPts val="0"/>
              </a:spcAft>
              <a:buSzPts val="2400"/>
              <a:buChar char="•"/>
            </a:pPr>
            <a:r>
              <a:rPr lang="en-US" sz="2400"/>
              <a:t>Poster (Survey)</a:t>
            </a:r>
            <a:endParaRPr sz="2400"/>
          </a:p>
          <a:p>
            <a:pPr marL="914400" marR="0" lvl="1" indent="-381000" algn="l" rtl="0">
              <a:lnSpc>
                <a:spcPct val="100000"/>
              </a:lnSpc>
              <a:spcBef>
                <a:spcPts val="0"/>
              </a:spcBef>
              <a:spcAft>
                <a:spcPts val="0"/>
              </a:spcAft>
              <a:buSzPts val="2400"/>
              <a:buChar char="•"/>
            </a:pPr>
            <a:r>
              <a:rPr lang="en-US" sz="2400"/>
              <a:t>Lightning Talk (Progress)</a:t>
            </a:r>
            <a:endParaRPr sz="2400"/>
          </a:p>
          <a:p>
            <a:pPr marL="914400" marR="0" lvl="1" indent="-381000" algn="l" rtl="0">
              <a:lnSpc>
                <a:spcPct val="100000"/>
              </a:lnSpc>
              <a:spcBef>
                <a:spcPts val="0"/>
              </a:spcBef>
              <a:spcAft>
                <a:spcPts val="0"/>
              </a:spcAft>
              <a:buSzPts val="2400"/>
              <a:buChar char="•"/>
            </a:pPr>
            <a:r>
              <a:rPr lang="en-US" sz="2400"/>
              <a:t>Panel (GAC activities)</a:t>
            </a:r>
            <a:endParaRPr sz="2400"/>
          </a:p>
          <a:p>
            <a:pPr marL="0" marR="0" lvl="0" indent="0" algn="l" rtl="0">
              <a:lnSpc>
                <a:spcPct val="100000"/>
              </a:lnSpc>
              <a:spcBef>
                <a:spcPts val="0"/>
              </a:spcBef>
              <a:spcAft>
                <a:spcPts val="0"/>
              </a:spcAft>
              <a:buNone/>
            </a:pPr>
            <a:endParaRPr sz="2400" b="1"/>
          </a:p>
          <a:p>
            <a:pPr marL="228600" lvl="0" indent="-69850" algn="l" rtl="0">
              <a:lnSpc>
                <a:spcPct val="100000"/>
              </a:lnSpc>
              <a:spcBef>
                <a:spcPts val="2000"/>
              </a:spcBef>
              <a:spcAft>
                <a:spcPts val="0"/>
              </a:spcAft>
              <a:buSzPts val="25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a:t>Archiving Workgroup</a:t>
            </a:r>
            <a:endParaRPr/>
          </a:p>
        </p:txBody>
      </p:sp>
      <p:sp>
        <p:nvSpPr>
          <p:cNvPr id="497" name="Google Shape;497;p62"/>
          <p:cNvSpPr txBox="1">
            <a:spLocks noGrp="1"/>
          </p:cNvSpPr>
          <p:nvPr>
            <p:ph type="body" idx="1"/>
          </p:nvPr>
        </p:nvSpPr>
        <p:spPr>
          <a:xfrm>
            <a:off x="838200" y="1594625"/>
            <a:ext cx="10515600" cy="4582200"/>
          </a:xfrm>
          <a:prstGeom prst="rect">
            <a:avLst/>
          </a:prstGeom>
          <a:solidFill>
            <a:schemeClr val="lt1"/>
          </a:solidFill>
          <a:ln>
            <a:noFill/>
          </a:ln>
        </p:spPr>
        <p:txBody>
          <a:bodyPr spcFirstLastPara="1" wrap="square" lIns="91425" tIns="45700" rIns="91425" bIns="45700" anchor="t" anchorCtr="0">
            <a:noAutofit/>
          </a:bodyPr>
          <a:lstStyle/>
          <a:p>
            <a:pPr marL="228600" lvl="0" indent="-69850" algn="ctr" rtl="0">
              <a:lnSpc>
                <a:spcPct val="100000"/>
              </a:lnSpc>
              <a:spcBef>
                <a:spcPts val="2000"/>
              </a:spcBef>
              <a:spcAft>
                <a:spcPts val="0"/>
              </a:spcAft>
              <a:buSzPts val="2500"/>
              <a:buNone/>
            </a:pPr>
            <a:endParaRPr sz="4800" b="1"/>
          </a:p>
          <a:p>
            <a:pPr marL="228600" lvl="0" indent="-69850" algn="ctr" rtl="0">
              <a:lnSpc>
                <a:spcPct val="100000"/>
              </a:lnSpc>
              <a:spcBef>
                <a:spcPts val="2000"/>
              </a:spcBef>
              <a:spcAft>
                <a:spcPts val="0"/>
              </a:spcAft>
              <a:buSzPts val="2500"/>
              <a:buNone/>
            </a:pPr>
            <a:r>
              <a:rPr lang="en-US" sz="4800" b="1"/>
              <a:t>Questions?</a:t>
            </a:r>
            <a:endParaRPr sz="4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7</a:t>
            </a:r>
          </a:p>
        </p:txBody>
      </p:sp>
      <p:sp>
        <p:nvSpPr>
          <p:cNvPr id="2" name="Text Placeholder 1"/>
          <p:cNvSpPr>
            <a:spLocks noGrp="1"/>
          </p:cNvSpPr>
          <p:nvPr>
            <p:ph idx="1"/>
          </p:nvPr>
        </p:nvSpPr>
        <p:spPr/>
        <p:txBody>
          <a:bodyPr>
            <a:normAutofit/>
          </a:bodyPr>
          <a:lstStyle/>
          <a:p>
            <a:pPr marL="0" indent="0">
              <a:buNone/>
            </a:pPr>
            <a:r>
              <a:rPr lang="en-US" b="1" dirty="0"/>
              <a:t>Awards group status</a:t>
            </a:r>
            <a:endParaRPr lang="en-US" dirty="0"/>
          </a:p>
          <a:p>
            <a:pPr marL="0" indent="0">
              <a:buNone/>
            </a:pPr>
            <a:r>
              <a:rPr lang="en-US" dirty="0"/>
              <a:t>Cory Richter</a:t>
            </a:r>
          </a:p>
        </p:txBody>
      </p:sp>
    </p:spTree>
    <p:extLst>
      <p:ext uri="{BB962C8B-B14F-4D97-AF65-F5344CB8AC3E}">
        <p14:creationId xmlns:p14="http://schemas.microsoft.com/office/powerpoint/2010/main" val="2016262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
        <p:nvSpPr>
          <p:cNvPr id="10" name="Title 9"/>
          <p:cNvSpPr>
            <a:spLocks noGrp="1"/>
          </p:cNvSpPr>
          <p:nvPr>
            <p:ph type="title"/>
          </p:nvPr>
        </p:nvSpPr>
        <p:spPr/>
        <p:txBody>
          <a:bodyPr/>
          <a:lstStyle/>
          <a:p>
            <a:r>
              <a:rPr lang="en-US" dirty="0"/>
              <a:t>Break - Networking</a:t>
            </a:r>
          </a:p>
        </p:txBody>
      </p:sp>
    </p:spTree>
    <p:extLst>
      <p:ext uri="{BB962C8B-B14F-4D97-AF65-F5344CB8AC3E}">
        <p14:creationId xmlns:p14="http://schemas.microsoft.com/office/powerpoint/2010/main" val="2238684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9</a:t>
            </a:r>
          </a:p>
        </p:txBody>
      </p:sp>
      <p:sp>
        <p:nvSpPr>
          <p:cNvPr id="2" name="Text Placeholder 1"/>
          <p:cNvSpPr>
            <a:spLocks noGrp="1"/>
          </p:cNvSpPr>
          <p:nvPr>
            <p:ph idx="1"/>
          </p:nvPr>
        </p:nvSpPr>
        <p:spPr/>
        <p:txBody>
          <a:bodyPr>
            <a:normAutofit/>
          </a:bodyPr>
          <a:lstStyle/>
          <a:p>
            <a:pPr marL="0" indent="0">
              <a:buNone/>
            </a:pPr>
            <a:r>
              <a:rPr lang="en-US" b="1" dirty="0"/>
              <a:t>GAC appointment process</a:t>
            </a:r>
          </a:p>
          <a:p>
            <a:pPr marL="0" indent="0">
              <a:buNone/>
            </a:pPr>
            <a:r>
              <a:rPr lang="en-US" dirty="0"/>
              <a:t>Nancy Rader</a:t>
            </a:r>
          </a:p>
        </p:txBody>
      </p:sp>
    </p:spTree>
    <p:extLst>
      <p:ext uri="{BB962C8B-B14F-4D97-AF65-F5344CB8AC3E}">
        <p14:creationId xmlns:p14="http://schemas.microsoft.com/office/powerpoint/2010/main" val="1538785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10</a:t>
            </a:r>
          </a:p>
        </p:txBody>
      </p:sp>
      <p:sp>
        <p:nvSpPr>
          <p:cNvPr id="6" name="Text Placeholder 1"/>
          <p:cNvSpPr>
            <a:spLocks noGrp="1"/>
          </p:cNvSpPr>
          <p:nvPr>
            <p:ph idx="1"/>
          </p:nvPr>
        </p:nvSpPr>
        <p:spPr>
          <a:xfrm>
            <a:off x="838200" y="1825625"/>
            <a:ext cx="7622406" cy="4351338"/>
          </a:xfrm>
        </p:spPr>
        <p:txBody>
          <a:bodyPr>
            <a:normAutofit/>
          </a:bodyPr>
          <a:lstStyle/>
          <a:p>
            <a:pPr marL="0" indent="0">
              <a:buNone/>
            </a:pPr>
            <a:r>
              <a:rPr lang="en-US" b="1" dirty="0"/>
              <a:t>Metro Stormwater Data Project</a:t>
            </a:r>
          </a:p>
          <a:p>
            <a:pPr marL="0" indent="0">
              <a:buNone/>
            </a:pPr>
            <a:r>
              <a:rPr lang="en-US" dirty="0"/>
              <a:t>Geoff Maas</a:t>
            </a:r>
          </a:p>
          <a:p>
            <a:pPr marL="0" indent="0">
              <a:buNone/>
            </a:pPr>
            <a:endParaRPr lang="en-US" b="1" dirty="0"/>
          </a:p>
        </p:txBody>
      </p:sp>
    </p:spTree>
    <p:extLst>
      <p:ext uri="{BB962C8B-B14F-4D97-AF65-F5344CB8AC3E}">
        <p14:creationId xmlns:p14="http://schemas.microsoft.com/office/powerpoint/2010/main" val="2180375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7" name="Content Placeholder 6" descr="Agenda"/>
          <p:cNvGraphicFramePr>
            <a:graphicFrameLocks noGrp="1"/>
          </p:cNvGraphicFramePr>
          <p:nvPr>
            <p:ph type="tbl" sz="quarter" idx="13"/>
            <p:extLst>
              <p:ext uri="{D42A27DB-BD31-4B8C-83A1-F6EECF244321}">
                <p14:modId xmlns:p14="http://schemas.microsoft.com/office/powerpoint/2010/main" val="3745988474"/>
              </p:ext>
            </p:extLst>
          </p:nvPr>
        </p:nvGraphicFramePr>
        <p:xfrm>
          <a:off x="1342437" y="1337090"/>
          <a:ext cx="8949229" cy="5455920"/>
        </p:xfrm>
        <a:graphic>
          <a:graphicData uri="http://schemas.openxmlformats.org/drawingml/2006/table">
            <a:tbl>
              <a:tblPr firstRow="1" bandRow="1">
                <a:tableStyleId>{C083E6E3-FA7D-4D7B-A595-EF9225AFEA82}</a:tableStyleId>
              </a:tblPr>
              <a:tblGrid>
                <a:gridCol w="1455872">
                  <a:extLst>
                    <a:ext uri="{9D8B030D-6E8A-4147-A177-3AD203B41FA5}">
                      <a16:colId xmlns:a16="http://schemas.microsoft.com/office/drawing/2014/main" val="20000"/>
                    </a:ext>
                  </a:extLst>
                </a:gridCol>
                <a:gridCol w="7493357">
                  <a:extLst>
                    <a:ext uri="{9D8B030D-6E8A-4147-A177-3AD203B41FA5}">
                      <a16:colId xmlns:a16="http://schemas.microsoft.com/office/drawing/2014/main" val="20001"/>
                    </a:ext>
                  </a:extLst>
                </a:gridCol>
              </a:tblGrid>
              <a:tr h="0">
                <a:tc>
                  <a:txBody>
                    <a:bodyPr/>
                    <a:lstStyle/>
                    <a:p>
                      <a:pPr algn="ctr"/>
                      <a:r>
                        <a:rPr lang="en-US" sz="1400" dirty="0"/>
                        <a:t>Time</a:t>
                      </a:r>
                    </a:p>
                  </a:txBody>
                  <a:tcPr marL="91439" marR="91439"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400" dirty="0"/>
                        <a:t>Topic</a:t>
                      </a:r>
                    </a:p>
                  </a:txBody>
                  <a:tcPr marL="182880" marR="91439"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328863">
                <a:tc>
                  <a:txBody>
                    <a:bodyPr/>
                    <a:lstStyle/>
                    <a:p>
                      <a:pPr algn="ctr"/>
                      <a:r>
                        <a:rPr lang="en-US" sz="1400" dirty="0"/>
                        <a:t>11:15</a:t>
                      </a:r>
                    </a:p>
                  </a:txBody>
                  <a:tcPr marL="91439" marR="91439" marT="91440" marB="9144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t>Committee and workgroup summaries - </a:t>
                      </a:r>
                      <a:r>
                        <a:rPr lang="en-US" sz="1400" dirty="0"/>
                        <a:t>Review and</a:t>
                      </a:r>
                      <a:r>
                        <a:rPr lang="en-US" sz="1400" baseline="0" dirty="0"/>
                        <a:t> accept</a:t>
                      </a:r>
                      <a:endParaRPr lang="en-US" sz="1400" dirty="0"/>
                    </a:p>
                  </a:txBody>
                  <a:tcPr marL="182880" marR="91439" marT="91440" marB="9144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0">
                <a:tc>
                  <a:txBody>
                    <a:bodyPr/>
                    <a:lstStyle/>
                    <a:p>
                      <a:pPr algn="ctr"/>
                      <a:r>
                        <a:rPr lang="en-US" sz="1400" dirty="0"/>
                        <a:t>11:20</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Road Centerline Data Standard - A</a:t>
                      </a:r>
                      <a:r>
                        <a:rPr lang="en-US" sz="1400" baseline="0" dirty="0"/>
                        <a:t>pprove</a:t>
                      </a:r>
                      <a:endParaRPr lang="en-US" sz="1400" dirty="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0">
                <a:tc>
                  <a:txBody>
                    <a:bodyPr/>
                    <a:lstStyle/>
                    <a:p>
                      <a:pPr algn="ctr"/>
                      <a:r>
                        <a:rPr lang="en-US" sz="1400" dirty="0"/>
                        <a:t>11:30</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Positional Accuracy and U.S. National Grid Standards - Approve</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p>
                      <a:pPr algn="ctr"/>
                      <a:r>
                        <a:rPr lang="en-US" sz="1400" dirty="0"/>
                        <a:t>11:35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Standards approval process document - Approve</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0">
                <a:tc>
                  <a:txBody>
                    <a:bodyPr/>
                    <a:lstStyle/>
                    <a:p>
                      <a:pPr algn="ctr"/>
                      <a:r>
                        <a:rPr lang="en-US" sz="1400" dirty="0"/>
                        <a:t>11:40</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Archiving Workgroup update</a:t>
                      </a:r>
                      <a:endParaRPr lang="en-US" sz="1400" dirty="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0">
                <a:tc>
                  <a:txBody>
                    <a:bodyPr/>
                    <a:lstStyle/>
                    <a:p>
                      <a:pPr algn="ctr"/>
                      <a:r>
                        <a:rPr lang="en-US" sz="1400" dirty="0"/>
                        <a:t>11:55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Awards group status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0">
                <a:tc>
                  <a:txBody>
                    <a:bodyPr/>
                    <a:lstStyle/>
                    <a:p>
                      <a:pPr algn="ctr"/>
                      <a:r>
                        <a:rPr lang="en-US" sz="1400" dirty="0"/>
                        <a:t>12:00</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Break,</a:t>
                      </a:r>
                      <a:r>
                        <a:rPr lang="en-US" sz="1400" baseline="0" dirty="0"/>
                        <a:t> networking</a:t>
                      </a:r>
                      <a:endParaRPr lang="en-US" sz="1400" dirty="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0">
                <a:tc>
                  <a:txBody>
                    <a:bodyPr/>
                    <a:lstStyle/>
                    <a:p>
                      <a:pPr algn="ctr"/>
                      <a:r>
                        <a:rPr lang="en-US" sz="1400" dirty="0"/>
                        <a:t>12:30</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GAC appointment process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12:35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Metro Stormwater Data project</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12:55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Sector reports (Richason and Anderson)</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1:15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Legislative updates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0">
                <a:tc>
                  <a:txBody>
                    <a:bodyPr/>
                    <a:lstStyle/>
                    <a:p>
                      <a:pPr algn="ctr"/>
                      <a:r>
                        <a:rPr lang="en-US" sz="1400" dirty="0"/>
                        <a:t>1:25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GAC priority projects and initiatives updates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0">
                <a:tc>
                  <a:txBody>
                    <a:bodyPr/>
                    <a:lstStyle/>
                    <a:p>
                      <a:pPr algn="ctr"/>
                      <a:r>
                        <a:rPr lang="en-US" sz="1400" dirty="0"/>
                        <a:t>1:45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Announcements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026730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60F9FC-BC63-4B3D-8C4F-A51A204B3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05"/>
            <a:ext cx="9144000" cy="6855791"/>
          </a:xfrm>
          <a:prstGeom prst="rect">
            <a:avLst/>
          </a:prstGeom>
        </p:spPr>
      </p:pic>
      <p:pic>
        <p:nvPicPr>
          <p:cNvPr id="14" name="Picture 13">
            <a:extLst>
              <a:ext uri="{FF2B5EF4-FFF2-40B4-BE49-F238E27FC236}">
                <a16:creationId xmlns:a16="http://schemas.microsoft.com/office/drawing/2014/main" id="{AEDBF886-B091-46F6-BA41-F42A85846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9753" y="300002"/>
            <a:ext cx="1470754" cy="1445595"/>
          </a:xfrm>
          <a:prstGeom prst="rect">
            <a:avLst/>
          </a:prstGeom>
        </p:spPr>
      </p:pic>
      <p:sp>
        <p:nvSpPr>
          <p:cNvPr id="17" name="TextBox 16">
            <a:extLst>
              <a:ext uri="{FF2B5EF4-FFF2-40B4-BE49-F238E27FC236}">
                <a16:creationId xmlns:a16="http://schemas.microsoft.com/office/drawing/2014/main" id="{DACC91DA-E583-4B0C-BA05-7D72A75A0E58}"/>
              </a:ext>
            </a:extLst>
          </p:cNvPr>
          <p:cNvSpPr txBox="1"/>
          <p:nvPr/>
        </p:nvSpPr>
        <p:spPr>
          <a:xfrm>
            <a:off x="3356216" y="479197"/>
            <a:ext cx="6694205" cy="1138773"/>
          </a:xfrm>
          <a:prstGeom prst="rect">
            <a:avLst/>
          </a:prstGeom>
          <a:noFill/>
        </p:spPr>
        <p:txBody>
          <a:bodyPr wrap="none" rtlCol="0">
            <a:spAutoFit/>
          </a:bodyPr>
          <a:lstStyle/>
          <a:p>
            <a:r>
              <a:rPr lang="en-US" sz="3400" b="1" dirty="0">
                <a:solidFill>
                  <a:srgbClr val="000066"/>
                </a:solidFill>
                <a:effectLst>
                  <a:outerShdw blurRad="38100" dist="38100" dir="2700000" algn="tl">
                    <a:srgbClr val="000000">
                      <a:alpha val="43137"/>
                    </a:srgbClr>
                  </a:outerShdw>
                </a:effectLst>
                <a:latin typeface="Calibri"/>
              </a:rPr>
              <a:t>Metro Stormwater Geodata Project:</a:t>
            </a:r>
          </a:p>
          <a:p>
            <a:r>
              <a:rPr lang="en-US" sz="3400" dirty="0">
                <a:solidFill>
                  <a:srgbClr val="000066"/>
                </a:solidFill>
                <a:effectLst>
                  <a:outerShdw blurRad="38100" dist="38100" dir="2700000" algn="tl">
                    <a:srgbClr val="000000">
                      <a:alpha val="43137"/>
                    </a:srgbClr>
                  </a:outerShdw>
                </a:effectLst>
                <a:latin typeface="Calibri"/>
              </a:rPr>
              <a:t>Overview and Update</a:t>
            </a:r>
          </a:p>
        </p:txBody>
      </p:sp>
      <p:sp>
        <p:nvSpPr>
          <p:cNvPr id="18" name="TextBox 17">
            <a:extLst>
              <a:ext uri="{FF2B5EF4-FFF2-40B4-BE49-F238E27FC236}">
                <a16:creationId xmlns:a16="http://schemas.microsoft.com/office/drawing/2014/main" id="{9BDD0306-054F-4585-BB0C-8F2CF5BDE618}"/>
              </a:ext>
            </a:extLst>
          </p:cNvPr>
          <p:cNvSpPr txBox="1"/>
          <p:nvPr/>
        </p:nvSpPr>
        <p:spPr>
          <a:xfrm>
            <a:off x="3276355" y="5441939"/>
            <a:ext cx="2691314" cy="830997"/>
          </a:xfrm>
          <a:prstGeom prst="rect">
            <a:avLst/>
          </a:prstGeom>
          <a:noFill/>
        </p:spPr>
        <p:txBody>
          <a:bodyPr wrap="none" rtlCol="0">
            <a:spAutoFit/>
          </a:bodyPr>
          <a:lstStyle/>
          <a:p>
            <a:r>
              <a:rPr lang="en-US" sz="2600"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Geoff Maas</a:t>
            </a:r>
          </a:p>
          <a:p>
            <a:r>
              <a:rPr lang="en-US" sz="2200"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MetroGIS Coordinator</a:t>
            </a:r>
          </a:p>
        </p:txBody>
      </p:sp>
      <p:pic>
        <p:nvPicPr>
          <p:cNvPr id="23" name="Picture 22">
            <a:extLst>
              <a:ext uri="{FF2B5EF4-FFF2-40B4-BE49-F238E27FC236}">
                <a16:creationId xmlns:a16="http://schemas.microsoft.com/office/drawing/2014/main" id="{9CDB6EDE-7EF7-44C5-8443-BC89EE87F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2650" y="5343727"/>
            <a:ext cx="1047750" cy="1042808"/>
          </a:xfrm>
          <a:prstGeom prst="rect">
            <a:avLst/>
          </a:prstGeom>
        </p:spPr>
      </p:pic>
    </p:spTree>
    <p:extLst>
      <p:ext uri="{BB962C8B-B14F-4D97-AF65-F5344CB8AC3E}">
        <p14:creationId xmlns:p14="http://schemas.microsoft.com/office/powerpoint/2010/main" val="627213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60F9FC-BC63-4B3D-8C4F-A51A204B3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05"/>
            <a:ext cx="9144000" cy="6855791"/>
          </a:xfrm>
          <a:prstGeom prst="rect">
            <a:avLst/>
          </a:prstGeom>
        </p:spPr>
      </p:pic>
      <p:pic>
        <p:nvPicPr>
          <p:cNvPr id="14" name="Picture 13">
            <a:extLst>
              <a:ext uri="{FF2B5EF4-FFF2-40B4-BE49-F238E27FC236}">
                <a16:creationId xmlns:a16="http://schemas.microsoft.com/office/drawing/2014/main" id="{AEDBF886-B091-46F6-BA41-F42A85846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9753" y="300002"/>
            <a:ext cx="1470754" cy="1445595"/>
          </a:xfrm>
          <a:prstGeom prst="rect">
            <a:avLst/>
          </a:prstGeom>
        </p:spPr>
      </p:pic>
      <p:sp>
        <p:nvSpPr>
          <p:cNvPr id="17" name="TextBox 16">
            <a:extLst>
              <a:ext uri="{FF2B5EF4-FFF2-40B4-BE49-F238E27FC236}">
                <a16:creationId xmlns:a16="http://schemas.microsoft.com/office/drawing/2014/main" id="{DACC91DA-E583-4B0C-BA05-7D72A75A0E58}"/>
              </a:ext>
            </a:extLst>
          </p:cNvPr>
          <p:cNvSpPr txBox="1"/>
          <p:nvPr/>
        </p:nvSpPr>
        <p:spPr>
          <a:xfrm>
            <a:off x="3356216" y="479197"/>
            <a:ext cx="6694205" cy="1138773"/>
          </a:xfrm>
          <a:prstGeom prst="rect">
            <a:avLst/>
          </a:prstGeom>
          <a:noFill/>
        </p:spPr>
        <p:txBody>
          <a:bodyPr wrap="none" rtlCol="0">
            <a:spAutoFit/>
          </a:bodyPr>
          <a:lstStyle/>
          <a:p>
            <a:r>
              <a:rPr lang="en-US" sz="3400" b="1" dirty="0">
                <a:solidFill>
                  <a:srgbClr val="000066"/>
                </a:solidFill>
                <a:effectLst>
                  <a:outerShdw blurRad="38100" dist="38100" dir="2700000" algn="tl">
                    <a:srgbClr val="000000">
                      <a:alpha val="43137"/>
                    </a:srgbClr>
                  </a:outerShdw>
                </a:effectLst>
                <a:latin typeface="Calibri"/>
              </a:rPr>
              <a:t>Metro Stormwater Geodata Project:</a:t>
            </a:r>
          </a:p>
          <a:p>
            <a:r>
              <a:rPr lang="en-US" sz="3400" dirty="0">
                <a:solidFill>
                  <a:srgbClr val="000066"/>
                </a:solidFill>
                <a:effectLst>
                  <a:outerShdw blurRad="38100" dist="38100" dir="2700000" algn="tl">
                    <a:srgbClr val="000000">
                      <a:alpha val="43137"/>
                    </a:srgbClr>
                  </a:outerShdw>
                </a:effectLst>
                <a:latin typeface="Calibri"/>
              </a:rPr>
              <a:t>Overview and Update</a:t>
            </a:r>
          </a:p>
        </p:txBody>
      </p:sp>
      <p:sp>
        <p:nvSpPr>
          <p:cNvPr id="7" name="TextBox 6">
            <a:extLst>
              <a:ext uri="{FF2B5EF4-FFF2-40B4-BE49-F238E27FC236}">
                <a16:creationId xmlns:a16="http://schemas.microsoft.com/office/drawing/2014/main" id="{F4C8837D-6602-49BA-9739-4A24E5EAE3A0}"/>
              </a:ext>
            </a:extLst>
          </p:cNvPr>
          <p:cNvSpPr txBox="1"/>
          <p:nvPr/>
        </p:nvSpPr>
        <p:spPr>
          <a:xfrm>
            <a:off x="2077926" y="1988367"/>
            <a:ext cx="8517117" cy="3416320"/>
          </a:xfrm>
          <a:prstGeom prst="rect">
            <a:avLst/>
          </a:prstGeom>
          <a:noFill/>
        </p:spPr>
        <p:txBody>
          <a:bodyPr wrap="square" rtlCol="0">
            <a:spAutoFit/>
          </a:bodyPr>
          <a:lstStyle/>
          <a:p>
            <a:r>
              <a:rPr lang="en-US" sz="5400" b="1" dirty="0">
                <a:solidFill>
                  <a:prstClr val="white"/>
                </a:solidFill>
                <a:effectLst>
                  <a:outerShdw blurRad="38100" dist="38100" dir="2700000" algn="tl">
                    <a:srgbClr val="000000">
                      <a:alpha val="43137"/>
                    </a:srgbClr>
                  </a:outerShdw>
                </a:effectLst>
                <a:latin typeface="Calibri"/>
              </a:rPr>
              <a:t>&gt;&gt; Purpose</a:t>
            </a:r>
          </a:p>
          <a:p>
            <a:r>
              <a:rPr lang="en-US" sz="5400" b="1" dirty="0">
                <a:solidFill>
                  <a:prstClr val="white"/>
                </a:solidFill>
                <a:effectLst>
                  <a:outerShdw blurRad="38100" dist="38100" dir="2700000" algn="tl">
                    <a:srgbClr val="000000">
                      <a:alpha val="43137"/>
                    </a:srgbClr>
                  </a:outerShdw>
                </a:effectLst>
                <a:latin typeface="Calibri"/>
              </a:rPr>
              <a:t>&gt;&gt; Overview of the project</a:t>
            </a:r>
          </a:p>
          <a:p>
            <a:r>
              <a:rPr lang="en-US" sz="5400" b="1" dirty="0">
                <a:solidFill>
                  <a:prstClr val="white"/>
                </a:solidFill>
                <a:effectLst>
                  <a:outerShdw blurRad="38100" dist="38100" dir="2700000" algn="tl">
                    <a:srgbClr val="000000">
                      <a:alpha val="43137"/>
                    </a:srgbClr>
                  </a:outerShdw>
                </a:effectLst>
                <a:latin typeface="Calibri"/>
              </a:rPr>
              <a:t>&gt;&gt; Current status</a:t>
            </a:r>
          </a:p>
          <a:p>
            <a:r>
              <a:rPr lang="en-US" sz="5400" b="1" dirty="0">
                <a:solidFill>
                  <a:prstClr val="white"/>
                </a:solidFill>
                <a:effectLst>
                  <a:outerShdw blurRad="38100" dist="38100" dir="2700000" algn="tl">
                    <a:srgbClr val="000000">
                      <a:alpha val="43137"/>
                    </a:srgbClr>
                  </a:outerShdw>
                </a:effectLst>
                <a:latin typeface="Calibri"/>
              </a:rPr>
              <a:t>&gt;&gt; Upcoming work</a:t>
            </a:r>
          </a:p>
        </p:txBody>
      </p:sp>
    </p:spTree>
    <p:extLst>
      <p:ext uri="{BB962C8B-B14F-4D97-AF65-F5344CB8AC3E}">
        <p14:creationId xmlns:p14="http://schemas.microsoft.com/office/powerpoint/2010/main" val="1484991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5" name="TextBox 14">
            <a:extLst>
              <a:ext uri="{FF2B5EF4-FFF2-40B4-BE49-F238E27FC236}">
                <a16:creationId xmlns:a16="http://schemas.microsoft.com/office/drawing/2014/main" id="{1F74D981-9E98-4EA9-B311-A6A74850B3D1}"/>
              </a:ext>
            </a:extLst>
          </p:cNvPr>
          <p:cNvSpPr txBox="1"/>
          <p:nvPr/>
        </p:nvSpPr>
        <p:spPr>
          <a:xfrm>
            <a:off x="3356215" y="371115"/>
            <a:ext cx="6831550" cy="3046988"/>
          </a:xfrm>
          <a:prstGeom prst="rect">
            <a:avLst/>
          </a:prstGeom>
          <a:noFill/>
        </p:spPr>
        <p:txBody>
          <a:bodyPr wrap="none" rtlCol="0">
            <a:spAutoFit/>
          </a:bodyPr>
          <a:lstStyle/>
          <a:p>
            <a:r>
              <a:rPr lang="en-US" sz="3400" b="1" dirty="0">
                <a:solidFill>
                  <a:srgbClr val="000066"/>
                </a:solidFill>
                <a:effectLst>
                  <a:outerShdw blurRad="38100" dist="38100" dir="2700000" algn="tl">
                    <a:srgbClr val="000000">
                      <a:alpha val="43137"/>
                    </a:srgbClr>
                  </a:outerShdw>
                </a:effectLst>
                <a:latin typeface="Calibri"/>
              </a:rPr>
              <a:t>Metro Stormwater Geodata Project:</a:t>
            </a:r>
          </a:p>
          <a:p>
            <a:endParaRPr lang="en-US" sz="3400" dirty="0">
              <a:solidFill>
                <a:srgbClr val="0070C0"/>
              </a:solidFill>
              <a:effectLst>
                <a:outerShdw blurRad="38100" dist="38100" dir="2700000" algn="tl">
                  <a:srgbClr val="000000">
                    <a:alpha val="43137"/>
                  </a:srgbClr>
                </a:outerShdw>
              </a:effectLst>
              <a:latin typeface="Calibri"/>
            </a:endParaRPr>
          </a:p>
          <a:p>
            <a:endParaRPr lang="en-US" sz="3400" dirty="0">
              <a:solidFill>
                <a:srgbClr val="0070C0"/>
              </a:solidFill>
              <a:effectLst>
                <a:outerShdw blurRad="38100" dist="38100" dir="2700000" algn="tl">
                  <a:srgbClr val="000000">
                    <a:alpha val="43137"/>
                  </a:srgbClr>
                </a:outerShdw>
              </a:effectLst>
              <a:latin typeface="Calibri"/>
            </a:endParaRPr>
          </a:p>
          <a:p>
            <a:endParaRPr lang="en-US" sz="3400" dirty="0">
              <a:solidFill>
                <a:srgbClr val="0070C0"/>
              </a:solidFill>
              <a:effectLst>
                <a:outerShdw blurRad="38100" dist="38100" dir="2700000" algn="tl">
                  <a:srgbClr val="000000">
                    <a:alpha val="43137"/>
                  </a:srgbClr>
                </a:outerShdw>
              </a:effectLst>
              <a:latin typeface="Calibri"/>
            </a:endParaRPr>
          </a:p>
          <a:p>
            <a:r>
              <a:rPr lang="en-US" sz="5600" b="1" dirty="0">
                <a:solidFill>
                  <a:srgbClr val="0070C0"/>
                </a:solidFill>
                <a:effectLst>
                  <a:outerShdw blurRad="38100" dist="38100" dir="2700000" algn="tl">
                    <a:srgbClr val="000000">
                      <a:alpha val="43137"/>
                    </a:srgbClr>
                  </a:outerShdw>
                </a:effectLst>
                <a:latin typeface="Calibri"/>
              </a:rPr>
              <a:t>Purpose of the project</a:t>
            </a:r>
          </a:p>
        </p:txBody>
      </p:sp>
    </p:spTree>
    <p:extLst>
      <p:ext uri="{BB962C8B-B14F-4D97-AF65-F5344CB8AC3E}">
        <p14:creationId xmlns:p14="http://schemas.microsoft.com/office/powerpoint/2010/main" val="724555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5" name="TextBox 14">
            <a:extLst>
              <a:ext uri="{FF2B5EF4-FFF2-40B4-BE49-F238E27FC236}">
                <a16:creationId xmlns:a16="http://schemas.microsoft.com/office/drawing/2014/main" id="{1F74D981-9E98-4EA9-B311-A6A74850B3D1}"/>
              </a:ext>
            </a:extLst>
          </p:cNvPr>
          <p:cNvSpPr txBox="1"/>
          <p:nvPr/>
        </p:nvSpPr>
        <p:spPr>
          <a:xfrm>
            <a:off x="3356216" y="371116"/>
            <a:ext cx="6694205" cy="1138773"/>
          </a:xfrm>
          <a:prstGeom prst="rect">
            <a:avLst/>
          </a:prstGeom>
          <a:noFill/>
        </p:spPr>
        <p:txBody>
          <a:bodyPr wrap="none" rtlCol="0">
            <a:spAutoFit/>
          </a:bodyPr>
          <a:lstStyle/>
          <a:p>
            <a:r>
              <a:rPr lang="en-US" sz="3400" b="1" dirty="0">
                <a:solidFill>
                  <a:srgbClr val="000066"/>
                </a:solidFill>
                <a:effectLst>
                  <a:outerShdw blurRad="38100" dist="38100" dir="2700000" algn="tl">
                    <a:srgbClr val="000000">
                      <a:alpha val="43137"/>
                    </a:srgbClr>
                  </a:outerShdw>
                </a:effectLst>
                <a:latin typeface="Calibri"/>
              </a:rPr>
              <a:t>Metro Stormwater Geodata Project:</a:t>
            </a:r>
          </a:p>
          <a:p>
            <a:r>
              <a:rPr lang="en-US" sz="3400" dirty="0">
                <a:solidFill>
                  <a:srgbClr val="0070C0"/>
                </a:solidFill>
                <a:effectLst>
                  <a:outerShdw blurRad="38100" dist="38100" dir="2700000" algn="tl">
                    <a:srgbClr val="000000">
                      <a:alpha val="43137"/>
                    </a:srgbClr>
                  </a:outerShdw>
                </a:effectLst>
                <a:latin typeface="Calibri"/>
              </a:rPr>
              <a:t>Purpose of the project</a:t>
            </a:r>
          </a:p>
        </p:txBody>
      </p:sp>
      <p:sp>
        <p:nvSpPr>
          <p:cNvPr id="7" name="TextBox 6">
            <a:extLst>
              <a:ext uri="{FF2B5EF4-FFF2-40B4-BE49-F238E27FC236}">
                <a16:creationId xmlns:a16="http://schemas.microsoft.com/office/drawing/2014/main" id="{076CB2A3-53ED-42B8-9347-1F1D7984AFDD}"/>
              </a:ext>
            </a:extLst>
          </p:cNvPr>
          <p:cNvSpPr txBox="1"/>
          <p:nvPr/>
        </p:nvSpPr>
        <p:spPr>
          <a:xfrm>
            <a:off x="4062009" y="1885661"/>
            <a:ext cx="6411438" cy="4278094"/>
          </a:xfrm>
          <a:prstGeom prst="rect">
            <a:avLst/>
          </a:prstGeom>
          <a:noFill/>
        </p:spPr>
        <p:txBody>
          <a:bodyPr wrap="square" rtlCol="0">
            <a:spAutoFit/>
          </a:bodyPr>
          <a:lstStyle/>
          <a:p>
            <a:r>
              <a:rPr lang="en-US" sz="3400" dirty="0">
                <a:solidFill>
                  <a:srgbClr val="6600CC"/>
                </a:solidFill>
                <a:effectLst>
                  <a:outerShdw blurRad="38100" dist="38100" dir="2700000" algn="tl">
                    <a:srgbClr val="000000">
                      <a:alpha val="43137"/>
                    </a:srgbClr>
                  </a:outerShdw>
                </a:effectLst>
                <a:latin typeface="Calibri"/>
              </a:rPr>
              <a:t>Define the </a:t>
            </a:r>
            <a:r>
              <a:rPr lang="en-US" sz="3400" b="1" dirty="0">
                <a:solidFill>
                  <a:srgbClr val="6600CC"/>
                </a:solidFill>
                <a:effectLst>
                  <a:outerShdw blurRad="38100" dist="38100" dir="2700000" algn="tl">
                    <a:srgbClr val="000000">
                      <a:alpha val="43137"/>
                    </a:srgbClr>
                  </a:outerShdw>
                </a:effectLst>
                <a:latin typeface="Calibri"/>
              </a:rPr>
              <a:t>business needs </a:t>
            </a:r>
            <a:r>
              <a:rPr lang="en-US" sz="3400" dirty="0">
                <a:solidFill>
                  <a:srgbClr val="6600CC"/>
                </a:solidFill>
                <a:effectLst>
                  <a:outerShdw blurRad="38100" dist="38100" dir="2700000" algn="tl">
                    <a:srgbClr val="000000">
                      <a:alpha val="43137"/>
                    </a:srgbClr>
                  </a:outerShdw>
                </a:effectLst>
                <a:latin typeface="Calibri"/>
              </a:rPr>
              <a:t>for a</a:t>
            </a:r>
          </a:p>
          <a:p>
            <a:r>
              <a:rPr lang="en-US" sz="3400" dirty="0">
                <a:solidFill>
                  <a:srgbClr val="6600CC"/>
                </a:solidFill>
                <a:effectLst>
                  <a:outerShdw blurRad="38100" dist="38100" dir="2700000" algn="tl">
                    <a:srgbClr val="000000">
                      <a:alpha val="43137"/>
                    </a:srgbClr>
                  </a:outerShdw>
                </a:effectLst>
                <a:latin typeface="Calibri"/>
              </a:rPr>
              <a:t>stormwater transfer standard;</a:t>
            </a:r>
            <a:endParaRPr lang="en-US" sz="3400" dirty="0">
              <a:solidFill>
                <a:prstClr val="white">
                  <a:lumMod val="85000"/>
                </a:prstClr>
              </a:solidFill>
              <a:latin typeface="Calibri"/>
            </a:endParaRPr>
          </a:p>
          <a:p>
            <a:endParaRPr lang="en-US" sz="3400" dirty="0">
              <a:solidFill>
                <a:prstClr val="white">
                  <a:lumMod val="85000"/>
                </a:prstClr>
              </a:solidFill>
              <a:latin typeface="Calibri"/>
            </a:endParaRPr>
          </a:p>
          <a:p>
            <a:r>
              <a:rPr lang="en-US" sz="3400" dirty="0">
                <a:solidFill>
                  <a:prstClr val="white">
                    <a:lumMod val="85000"/>
                  </a:prstClr>
                </a:solidFill>
                <a:latin typeface="Calibri"/>
              </a:rPr>
              <a:t>Develop a </a:t>
            </a:r>
            <a:r>
              <a:rPr lang="en-US" sz="3400" b="1" dirty="0">
                <a:solidFill>
                  <a:prstClr val="white">
                    <a:lumMod val="85000"/>
                  </a:prstClr>
                </a:solidFill>
                <a:latin typeface="Calibri"/>
              </a:rPr>
              <a:t>prototype standard</a:t>
            </a:r>
          </a:p>
          <a:p>
            <a:endParaRPr lang="en-US" sz="3400" dirty="0">
              <a:solidFill>
                <a:prstClr val="white">
                  <a:lumMod val="85000"/>
                </a:prstClr>
              </a:solidFill>
              <a:latin typeface="Calibri"/>
            </a:endParaRPr>
          </a:p>
          <a:p>
            <a:r>
              <a:rPr lang="en-US" sz="3400" b="1" dirty="0">
                <a:solidFill>
                  <a:prstClr val="white">
                    <a:lumMod val="85000"/>
                  </a:prstClr>
                </a:solidFill>
                <a:latin typeface="Calibri"/>
              </a:rPr>
              <a:t>Publish</a:t>
            </a:r>
            <a:r>
              <a:rPr lang="en-US" sz="3400" dirty="0">
                <a:solidFill>
                  <a:prstClr val="white">
                    <a:lumMod val="85000"/>
                  </a:prstClr>
                </a:solidFill>
                <a:latin typeface="Calibri"/>
              </a:rPr>
              <a:t> prototype standard and sample data for </a:t>
            </a:r>
            <a:r>
              <a:rPr lang="en-US" sz="3400" b="1" dirty="0">
                <a:solidFill>
                  <a:prstClr val="white">
                    <a:lumMod val="85000"/>
                  </a:prstClr>
                </a:solidFill>
                <a:latin typeface="Calibri"/>
              </a:rPr>
              <a:t>testing and review by the stakeholder community</a:t>
            </a:r>
          </a:p>
        </p:txBody>
      </p:sp>
      <p:pic>
        <p:nvPicPr>
          <p:cNvPr id="3" name="Picture 2">
            <a:extLst>
              <a:ext uri="{FF2B5EF4-FFF2-40B4-BE49-F238E27FC236}">
                <a16:creationId xmlns:a16="http://schemas.microsoft.com/office/drawing/2014/main" id="{1851E898-DA78-47D2-8EA0-2B587C0F80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501" y="2028218"/>
            <a:ext cx="341199" cy="341199"/>
          </a:xfrm>
          <a:prstGeom prst="rect">
            <a:avLst/>
          </a:prstGeom>
        </p:spPr>
      </p:pic>
      <p:pic>
        <p:nvPicPr>
          <p:cNvPr id="10" name="Picture 9">
            <a:extLst>
              <a:ext uri="{FF2B5EF4-FFF2-40B4-BE49-F238E27FC236}">
                <a16:creationId xmlns:a16="http://schemas.microsoft.com/office/drawing/2014/main" id="{F49D72C9-C0A9-42E1-8049-5F8383261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6258" y="3583581"/>
            <a:ext cx="341199" cy="341199"/>
          </a:xfrm>
          <a:prstGeom prst="rect">
            <a:avLst/>
          </a:prstGeom>
        </p:spPr>
      </p:pic>
      <p:pic>
        <p:nvPicPr>
          <p:cNvPr id="11" name="Picture 10">
            <a:extLst>
              <a:ext uri="{FF2B5EF4-FFF2-40B4-BE49-F238E27FC236}">
                <a16:creationId xmlns:a16="http://schemas.microsoft.com/office/drawing/2014/main" id="{92AABCF9-463E-4982-B249-832B7FED0E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6258" y="4648201"/>
            <a:ext cx="341199" cy="341199"/>
          </a:xfrm>
          <a:prstGeom prst="rect">
            <a:avLst/>
          </a:prstGeom>
        </p:spPr>
      </p:pic>
    </p:spTree>
    <p:extLst>
      <p:ext uri="{BB962C8B-B14F-4D97-AF65-F5344CB8AC3E}">
        <p14:creationId xmlns:p14="http://schemas.microsoft.com/office/powerpoint/2010/main" val="2035530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5" name="TextBox 14">
            <a:extLst>
              <a:ext uri="{FF2B5EF4-FFF2-40B4-BE49-F238E27FC236}">
                <a16:creationId xmlns:a16="http://schemas.microsoft.com/office/drawing/2014/main" id="{1F74D981-9E98-4EA9-B311-A6A74850B3D1}"/>
              </a:ext>
            </a:extLst>
          </p:cNvPr>
          <p:cNvSpPr txBox="1"/>
          <p:nvPr/>
        </p:nvSpPr>
        <p:spPr>
          <a:xfrm>
            <a:off x="3356216" y="371116"/>
            <a:ext cx="6694205" cy="1138773"/>
          </a:xfrm>
          <a:prstGeom prst="rect">
            <a:avLst/>
          </a:prstGeom>
          <a:noFill/>
        </p:spPr>
        <p:txBody>
          <a:bodyPr wrap="none" rtlCol="0">
            <a:spAutoFit/>
          </a:bodyPr>
          <a:lstStyle/>
          <a:p>
            <a:r>
              <a:rPr lang="en-US" sz="3400" b="1" dirty="0">
                <a:solidFill>
                  <a:srgbClr val="000066"/>
                </a:solidFill>
                <a:effectLst>
                  <a:outerShdw blurRad="38100" dist="38100" dir="2700000" algn="tl">
                    <a:srgbClr val="000000">
                      <a:alpha val="43137"/>
                    </a:srgbClr>
                  </a:outerShdw>
                </a:effectLst>
                <a:latin typeface="Calibri"/>
              </a:rPr>
              <a:t>Metro Stormwater Geodata Project:</a:t>
            </a:r>
          </a:p>
          <a:p>
            <a:r>
              <a:rPr lang="en-US" sz="3400" dirty="0">
                <a:solidFill>
                  <a:srgbClr val="0070C0"/>
                </a:solidFill>
                <a:effectLst>
                  <a:outerShdw blurRad="38100" dist="38100" dir="2700000" algn="tl">
                    <a:srgbClr val="000000">
                      <a:alpha val="43137"/>
                    </a:srgbClr>
                  </a:outerShdw>
                </a:effectLst>
                <a:latin typeface="Calibri"/>
              </a:rPr>
              <a:t>Purpose of the project</a:t>
            </a:r>
          </a:p>
        </p:txBody>
      </p:sp>
      <p:sp>
        <p:nvSpPr>
          <p:cNvPr id="7" name="TextBox 6">
            <a:extLst>
              <a:ext uri="{FF2B5EF4-FFF2-40B4-BE49-F238E27FC236}">
                <a16:creationId xmlns:a16="http://schemas.microsoft.com/office/drawing/2014/main" id="{076CB2A3-53ED-42B8-9347-1F1D7984AFDD}"/>
              </a:ext>
            </a:extLst>
          </p:cNvPr>
          <p:cNvSpPr txBox="1"/>
          <p:nvPr/>
        </p:nvSpPr>
        <p:spPr>
          <a:xfrm>
            <a:off x="4062009" y="1885661"/>
            <a:ext cx="6411438" cy="4278094"/>
          </a:xfrm>
          <a:prstGeom prst="rect">
            <a:avLst/>
          </a:prstGeom>
          <a:noFill/>
        </p:spPr>
        <p:txBody>
          <a:bodyPr wrap="square" rtlCol="0">
            <a:spAutoFit/>
          </a:bodyPr>
          <a:lstStyle/>
          <a:p>
            <a:r>
              <a:rPr lang="en-US" sz="3400" dirty="0">
                <a:solidFill>
                  <a:srgbClr val="6600CC"/>
                </a:solidFill>
                <a:effectLst>
                  <a:outerShdw blurRad="38100" dist="38100" dir="2700000" algn="tl">
                    <a:srgbClr val="000000">
                      <a:alpha val="43137"/>
                    </a:srgbClr>
                  </a:outerShdw>
                </a:effectLst>
                <a:latin typeface="Calibri"/>
              </a:rPr>
              <a:t>Define the </a:t>
            </a:r>
            <a:r>
              <a:rPr lang="en-US" sz="3400" b="1" dirty="0">
                <a:solidFill>
                  <a:srgbClr val="6600CC"/>
                </a:solidFill>
                <a:effectLst>
                  <a:outerShdw blurRad="38100" dist="38100" dir="2700000" algn="tl">
                    <a:srgbClr val="000000">
                      <a:alpha val="43137"/>
                    </a:srgbClr>
                  </a:outerShdw>
                </a:effectLst>
                <a:latin typeface="Calibri"/>
              </a:rPr>
              <a:t>business needs </a:t>
            </a:r>
            <a:r>
              <a:rPr lang="en-US" sz="3400" dirty="0">
                <a:solidFill>
                  <a:srgbClr val="6600CC"/>
                </a:solidFill>
                <a:effectLst>
                  <a:outerShdw blurRad="38100" dist="38100" dir="2700000" algn="tl">
                    <a:srgbClr val="000000">
                      <a:alpha val="43137"/>
                    </a:srgbClr>
                  </a:outerShdw>
                </a:effectLst>
                <a:latin typeface="Calibri"/>
              </a:rPr>
              <a:t>for a</a:t>
            </a:r>
          </a:p>
          <a:p>
            <a:r>
              <a:rPr lang="en-US" sz="3400" dirty="0">
                <a:solidFill>
                  <a:srgbClr val="6600CC"/>
                </a:solidFill>
                <a:effectLst>
                  <a:outerShdw blurRad="38100" dist="38100" dir="2700000" algn="tl">
                    <a:srgbClr val="000000">
                      <a:alpha val="43137"/>
                    </a:srgbClr>
                  </a:outerShdw>
                </a:effectLst>
                <a:latin typeface="Calibri"/>
              </a:rPr>
              <a:t>stormwater transfer standard;</a:t>
            </a:r>
          </a:p>
          <a:p>
            <a:endParaRPr lang="en-US" sz="3400" dirty="0">
              <a:solidFill>
                <a:srgbClr val="6600CC"/>
              </a:solidFill>
              <a:effectLst>
                <a:outerShdw blurRad="38100" dist="38100" dir="2700000" algn="tl">
                  <a:srgbClr val="000000">
                    <a:alpha val="43137"/>
                  </a:srgbClr>
                </a:outerShdw>
              </a:effectLst>
              <a:latin typeface="Calibri"/>
            </a:endParaRPr>
          </a:p>
          <a:p>
            <a:r>
              <a:rPr lang="en-US" sz="3400" dirty="0">
                <a:solidFill>
                  <a:srgbClr val="6600CC"/>
                </a:solidFill>
                <a:effectLst>
                  <a:outerShdw blurRad="38100" dist="38100" dir="2700000" algn="tl">
                    <a:srgbClr val="000000">
                      <a:alpha val="43137"/>
                    </a:srgbClr>
                  </a:outerShdw>
                </a:effectLst>
                <a:latin typeface="Calibri"/>
              </a:rPr>
              <a:t>Develop a </a:t>
            </a:r>
            <a:r>
              <a:rPr lang="en-US" sz="3400" b="1" dirty="0">
                <a:solidFill>
                  <a:srgbClr val="6600CC"/>
                </a:solidFill>
                <a:effectLst>
                  <a:outerShdw blurRad="38100" dist="38100" dir="2700000" algn="tl">
                    <a:srgbClr val="000000">
                      <a:alpha val="43137"/>
                    </a:srgbClr>
                  </a:outerShdw>
                </a:effectLst>
                <a:latin typeface="Calibri"/>
              </a:rPr>
              <a:t>prototype standard</a:t>
            </a:r>
            <a:endParaRPr lang="en-US" sz="3400" b="1" dirty="0">
              <a:solidFill>
                <a:prstClr val="white">
                  <a:lumMod val="85000"/>
                </a:prstClr>
              </a:solidFill>
              <a:latin typeface="Calibri"/>
            </a:endParaRPr>
          </a:p>
          <a:p>
            <a:endParaRPr lang="en-US" sz="3400" dirty="0">
              <a:solidFill>
                <a:prstClr val="white">
                  <a:lumMod val="85000"/>
                </a:prstClr>
              </a:solidFill>
              <a:latin typeface="Calibri"/>
            </a:endParaRPr>
          </a:p>
          <a:p>
            <a:r>
              <a:rPr lang="en-US" sz="3400" b="1" dirty="0">
                <a:solidFill>
                  <a:prstClr val="white">
                    <a:lumMod val="85000"/>
                  </a:prstClr>
                </a:solidFill>
                <a:latin typeface="Calibri"/>
              </a:rPr>
              <a:t>Publish</a:t>
            </a:r>
            <a:r>
              <a:rPr lang="en-US" sz="3400" dirty="0">
                <a:solidFill>
                  <a:prstClr val="white">
                    <a:lumMod val="85000"/>
                  </a:prstClr>
                </a:solidFill>
                <a:latin typeface="Calibri"/>
              </a:rPr>
              <a:t> prototype standard and sample data for </a:t>
            </a:r>
            <a:r>
              <a:rPr lang="en-US" sz="3400" b="1" dirty="0">
                <a:solidFill>
                  <a:prstClr val="white">
                    <a:lumMod val="85000"/>
                  </a:prstClr>
                </a:solidFill>
                <a:latin typeface="Calibri"/>
              </a:rPr>
              <a:t>testing and review by the stakeholder community</a:t>
            </a:r>
          </a:p>
        </p:txBody>
      </p:sp>
      <p:pic>
        <p:nvPicPr>
          <p:cNvPr id="3" name="Picture 2">
            <a:extLst>
              <a:ext uri="{FF2B5EF4-FFF2-40B4-BE49-F238E27FC236}">
                <a16:creationId xmlns:a16="http://schemas.microsoft.com/office/drawing/2014/main" id="{1851E898-DA78-47D2-8EA0-2B587C0F80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501" y="2028218"/>
            <a:ext cx="341199" cy="341199"/>
          </a:xfrm>
          <a:prstGeom prst="rect">
            <a:avLst/>
          </a:prstGeom>
        </p:spPr>
      </p:pic>
      <p:pic>
        <p:nvPicPr>
          <p:cNvPr id="10" name="Picture 9">
            <a:extLst>
              <a:ext uri="{FF2B5EF4-FFF2-40B4-BE49-F238E27FC236}">
                <a16:creationId xmlns:a16="http://schemas.microsoft.com/office/drawing/2014/main" id="{F49D72C9-C0A9-42E1-8049-5F8383261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6258" y="3583581"/>
            <a:ext cx="341199" cy="341199"/>
          </a:xfrm>
          <a:prstGeom prst="rect">
            <a:avLst/>
          </a:prstGeom>
        </p:spPr>
      </p:pic>
      <p:pic>
        <p:nvPicPr>
          <p:cNvPr id="11" name="Picture 10">
            <a:extLst>
              <a:ext uri="{FF2B5EF4-FFF2-40B4-BE49-F238E27FC236}">
                <a16:creationId xmlns:a16="http://schemas.microsoft.com/office/drawing/2014/main" id="{92AABCF9-463E-4982-B249-832B7FED0E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6258" y="4648201"/>
            <a:ext cx="341199" cy="341199"/>
          </a:xfrm>
          <a:prstGeom prst="rect">
            <a:avLst/>
          </a:prstGeom>
        </p:spPr>
      </p:pic>
    </p:spTree>
    <p:extLst>
      <p:ext uri="{BB962C8B-B14F-4D97-AF65-F5344CB8AC3E}">
        <p14:creationId xmlns:p14="http://schemas.microsoft.com/office/powerpoint/2010/main" val="3272141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5" name="TextBox 14">
            <a:extLst>
              <a:ext uri="{FF2B5EF4-FFF2-40B4-BE49-F238E27FC236}">
                <a16:creationId xmlns:a16="http://schemas.microsoft.com/office/drawing/2014/main" id="{1F74D981-9E98-4EA9-B311-A6A74850B3D1}"/>
              </a:ext>
            </a:extLst>
          </p:cNvPr>
          <p:cNvSpPr txBox="1"/>
          <p:nvPr/>
        </p:nvSpPr>
        <p:spPr>
          <a:xfrm>
            <a:off x="3356216" y="371116"/>
            <a:ext cx="6694205" cy="1138773"/>
          </a:xfrm>
          <a:prstGeom prst="rect">
            <a:avLst/>
          </a:prstGeom>
          <a:noFill/>
        </p:spPr>
        <p:txBody>
          <a:bodyPr wrap="none" rtlCol="0">
            <a:spAutoFit/>
          </a:bodyPr>
          <a:lstStyle/>
          <a:p>
            <a:r>
              <a:rPr lang="en-US" sz="3400" b="1" dirty="0">
                <a:solidFill>
                  <a:srgbClr val="000066"/>
                </a:solidFill>
                <a:effectLst>
                  <a:outerShdw blurRad="38100" dist="38100" dir="2700000" algn="tl">
                    <a:srgbClr val="000000">
                      <a:alpha val="43137"/>
                    </a:srgbClr>
                  </a:outerShdw>
                </a:effectLst>
                <a:latin typeface="Calibri"/>
              </a:rPr>
              <a:t>Metro Stormwater Geodata Project:</a:t>
            </a:r>
          </a:p>
          <a:p>
            <a:r>
              <a:rPr lang="en-US" sz="3400" dirty="0">
                <a:solidFill>
                  <a:srgbClr val="0070C0"/>
                </a:solidFill>
                <a:effectLst>
                  <a:outerShdw blurRad="38100" dist="38100" dir="2700000" algn="tl">
                    <a:srgbClr val="000000">
                      <a:alpha val="43137"/>
                    </a:srgbClr>
                  </a:outerShdw>
                </a:effectLst>
                <a:latin typeface="Calibri"/>
              </a:rPr>
              <a:t>Purpose of the project</a:t>
            </a:r>
          </a:p>
        </p:txBody>
      </p:sp>
      <p:sp>
        <p:nvSpPr>
          <p:cNvPr id="7" name="TextBox 6">
            <a:extLst>
              <a:ext uri="{FF2B5EF4-FFF2-40B4-BE49-F238E27FC236}">
                <a16:creationId xmlns:a16="http://schemas.microsoft.com/office/drawing/2014/main" id="{076CB2A3-53ED-42B8-9347-1F1D7984AFDD}"/>
              </a:ext>
            </a:extLst>
          </p:cNvPr>
          <p:cNvSpPr txBox="1"/>
          <p:nvPr/>
        </p:nvSpPr>
        <p:spPr>
          <a:xfrm>
            <a:off x="4062009" y="1885661"/>
            <a:ext cx="6411438" cy="4278094"/>
          </a:xfrm>
          <a:prstGeom prst="rect">
            <a:avLst/>
          </a:prstGeom>
          <a:noFill/>
        </p:spPr>
        <p:txBody>
          <a:bodyPr wrap="square" rtlCol="0">
            <a:spAutoFit/>
          </a:bodyPr>
          <a:lstStyle/>
          <a:p>
            <a:r>
              <a:rPr lang="en-US" sz="3400" dirty="0">
                <a:solidFill>
                  <a:srgbClr val="6600CC"/>
                </a:solidFill>
                <a:effectLst>
                  <a:outerShdw blurRad="38100" dist="38100" dir="2700000" algn="tl">
                    <a:srgbClr val="000000">
                      <a:alpha val="43137"/>
                    </a:srgbClr>
                  </a:outerShdw>
                </a:effectLst>
                <a:latin typeface="Calibri"/>
              </a:rPr>
              <a:t>Define the </a:t>
            </a:r>
            <a:r>
              <a:rPr lang="en-US" sz="3400" b="1" dirty="0">
                <a:solidFill>
                  <a:srgbClr val="6600CC"/>
                </a:solidFill>
                <a:effectLst>
                  <a:outerShdw blurRad="38100" dist="38100" dir="2700000" algn="tl">
                    <a:srgbClr val="000000">
                      <a:alpha val="43137"/>
                    </a:srgbClr>
                  </a:outerShdw>
                </a:effectLst>
                <a:latin typeface="Calibri"/>
              </a:rPr>
              <a:t>business needs </a:t>
            </a:r>
            <a:r>
              <a:rPr lang="en-US" sz="3400" dirty="0">
                <a:solidFill>
                  <a:srgbClr val="6600CC"/>
                </a:solidFill>
                <a:effectLst>
                  <a:outerShdw blurRad="38100" dist="38100" dir="2700000" algn="tl">
                    <a:srgbClr val="000000">
                      <a:alpha val="43137"/>
                    </a:srgbClr>
                  </a:outerShdw>
                </a:effectLst>
                <a:latin typeface="Calibri"/>
              </a:rPr>
              <a:t>for a</a:t>
            </a:r>
          </a:p>
          <a:p>
            <a:r>
              <a:rPr lang="en-US" sz="3400" dirty="0">
                <a:solidFill>
                  <a:srgbClr val="6600CC"/>
                </a:solidFill>
                <a:effectLst>
                  <a:outerShdw blurRad="38100" dist="38100" dir="2700000" algn="tl">
                    <a:srgbClr val="000000">
                      <a:alpha val="43137"/>
                    </a:srgbClr>
                  </a:outerShdw>
                </a:effectLst>
                <a:latin typeface="Calibri"/>
              </a:rPr>
              <a:t>stormwater transfer standard;</a:t>
            </a:r>
          </a:p>
          <a:p>
            <a:endParaRPr lang="en-US" sz="3400" dirty="0">
              <a:solidFill>
                <a:srgbClr val="6600CC"/>
              </a:solidFill>
              <a:effectLst>
                <a:outerShdw blurRad="38100" dist="38100" dir="2700000" algn="tl">
                  <a:srgbClr val="000000">
                    <a:alpha val="43137"/>
                  </a:srgbClr>
                </a:outerShdw>
              </a:effectLst>
              <a:latin typeface="Calibri"/>
            </a:endParaRPr>
          </a:p>
          <a:p>
            <a:r>
              <a:rPr lang="en-US" sz="3400" dirty="0">
                <a:solidFill>
                  <a:srgbClr val="6600CC"/>
                </a:solidFill>
                <a:effectLst>
                  <a:outerShdw blurRad="38100" dist="38100" dir="2700000" algn="tl">
                    <a:srgbClr val="000000">
                      <a:alpha val="43137"/>
                    </a:srgbClr>
                  </a:outerShdw>
                </a:effectLst>
                <a:latin typeface="Calibri"/>
              </a:rPr>
              <a:t>Develop a </a:t>
            </a:r>
            <a:r>
              <a:rPr lang="en-US" sz="3400" b="1" dirty="0">
                <a:solidFill>
                  <a:srgbClr val="6600CC"/>
                </a:solidFill>
                <a:effectLst>
                  <a:outerShdw blurRad="38100" dist="38100" dir="2700000" algn="tl">
                    <a:srgbClr val="000000">
                      <a:alpha val="43137"/>
                    </a:srgbClr>
                  </a:outerShdw>
                </a:effectLst>
                <a:latin typeface="Calibri"/>
              </a:rPr>
              <a:t>prototype standard</a:t>
            </a:r>
          </a:p>
          <a:p>
            <a:endParaRPr lang="en-US" sz="3400" dirty="0">
              <a:solidFill>
                <a:srgbClr val="6600CC"/>
              </a:solidFill>
              <a:effectLst>
                <a:outerShdw blurRad="38100" dist="38100" dir="2700000" algn="tl">
                  <a:srgbClr val="000000">
                    <a:alpha val="43137"/>
                  </a:srgbClr>
                </a:outerShdw>
              </a:effectLst>
              <a:latin typeface="Calibri"/>
            </a:endParaRPr>
          </a:p>
          <a:p>
            <a:r>
              <a:rPr lang="en-US" sz="3400" b="1" dirty="0">
                <a:solidFill>
                  <a:srgbClr val="6600CC"/>
                </a:solidFill>
                <a:effectLst>
                  <a:outerShdw blurRad="38100" dist="38100" dir="2700000" algn="tl">
                    <a:srgbClr val="000000">
                      <a:alpha val="43137"/>
                    </a:srgbClr>
                  </a:outerShdw>
                </a:effectLst>
                <a:latin typeface="Calibri"/>
              </a:rPr>
              <a:t>Publish</a:t>
            </a:r>
            <a:r>
              <a:rPr lang="en-US" sz="3400" dirty="0">
                <a:solidFill>
                  <a:srgbClr val="6600CC"/>
                </a:solidFill>
                <a:effectLst>
                  <a:outerShdw blurRad="38100" dist="38100" dir="2700000" algn="tl">
                    <a:srgbClr val="000000">
                      <a:alpha val="43137"/>
                    </a:srgbClr>
                  </a:outerShdw>
                </a:effectLst>
                <a:latin typeface="Calibri"/>
              </a:rPr>
              <a:t> prototype standard and sample data for </a:t>
            </a:r>
            <a:r>
              <a:rPr lang="en-US" sz="3400" b="1" dirty="0">
                <a:solidFill>
                  <a:srgbClr val="6600CC"/>
                </a:solidFill>
                <a:effectLst>
                  <a:outerShdw blurRad="38100" dist="38100" dir="2700000" algn="tl">
                    <a:srgbClr val="000000">
                      <a:alpha val="43137"/>
                    </a:srgbClr>
                  </a:outerShdw>
                </a:effectLst>
                <a:latin typeface="Calibri"/>
              </a:rPr>
              <a:t>testing and review by the stakeholder community</a:t>
            </a:r>
          </a:p>
        </p:txBody>
      </p:sp>
      <p:pic>
        <p:nvPicPr>
          <p:cNvPr id="3" name="Picture 2">
            <a:extLst>
              <a:ext uri="{FF2B5EF4-FFF2-40B4-BE49-F238E27FC236}">
                <a16:creationId xmlns:a16="http://schemas.microsoft.com/office/drawing/2014/main" id="{1851E898-DA78-47D2-8EA0-2B587C0F80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501" y="2028218"/>
            <a:ext cx="341199" cy="341199"/>
          </a:xfrm>
          <a:prstGeom prst="rect">
            <a:avLst/>
          </a:prstGeom>
        </p:spPr>
      </p:pic>
      <p:pic>
        <p:nvPicPr>
          <p:cNvPr id="10" name="Picture 9">
            <a:extLst>
              <a:ext uri="{FF2B5EF4-FFF2-40B4-BE49-F238E27FC236}">
                <a16:creationId xmlns:a16="http://schemas.microsoft.com/office/drawing/2014/main" id="{F49D72C9-C0A9-42E1-8049-5F8383261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6258" y="3583581"/>
            <a:ext cx="341199" cy="341199"/>
          </a:xfrm>
          <a:prstGeom prst="rect">
            <a:avLst/>
          </a:prstGeom>
        </p:spPr>
      </p:pic>
      <p:pic>
        <p:nvPicPr>
          <p:cNvPr id="11" name="Picture 10">
            <a:extLst>
              <a:ext uri="{FF2B5EF4-FFF2-40B4-BE49-F238E27FC236}">
                <a16:creationId xmlns:a16="http://schemas.microsoft.com/office/drawing/2014/main" id="{92AABCF9-463E-4982-B249-832B7FED0E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6258" y="4648201"/>
            <a:ext cx="341199" cy="341199"/>
          </a:xfrm>
          <a:prstGeom prst="rect">
            <a:avLst/>
          </a:prstGeom>
        </p:spPr>
      </p:pic>
    </p:spTree>
    <p:extLst>
      <p:ext uri="{BB962C8B-B14F-4D97-AF65-F5344CB8AC3E}">
        <p14:creationId xmlns:p14="http://schemas.microsoft.com/office/powerpoint/2010/main" val="1208534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5" name="TextBox 14">
            <a:extLst>
              <a:ext uri="{FF2B5EF4-FFF2-40B4-BE49-F238E27FC236}">
                <a16:creationId xmlns:a16="http://schemas.microsoft.com/office/drawing/2014/main" id="{1F74D981-9E98-4EA9-B311-A6A74850B3D1}"/>
              </a:ext>
            </a:extLst>
          </p:cNvPr>
          <p:cNvSpPr txBox="1"/>
          <p:nvPr/>
        </p:nvSpPr>
        <p:spPr>
          <a:xfrm>
            <a:off x="3356216" y="371116"/>
            <a:ext cx="6694205" cy="1138773"/>
          </a:xfrm>
          <a:prstGeom prst="rect">
            <a:avLst/>
          </a:prstGeom>
          <a:noFill/>
        </p:spPr>
        <p:txBody>
          <a:bodyPr wrap="none" rtlCol="0">
            <a:spAutoFit/>
          </a:bodyPr>
          <a:lstStyle/>
          <a:p>
            <a:r>
              <a:rPr lang="en-US" sz="3400" b="1" dirty="0">
                <a:solidFill>
                  <a:srgbClr val="000066"/>
                </a:solidFill>
                <a:effectLst>
                  <a:outerShdw blurRad="38100" dist="38100" dir="2700000" algn="tl">
                    <a:srgbClr val="000000">
                      <a:alpha val="43137"/>
                    </a:srgbClr>
                  </a:outerShdw>
                </a:effectLst>
                <a:latin typeface="Calibri"/>
              </a:rPr>
              <a:t>Metro Stormwater Geodata Project:</a:t>
            </a:r>
          </a:p>
          <a:p>
            <a:r>
              <a:rPr lang="en-US" sz="3400" dirty="0">
                <a:solidFill>
                  <a:srgbClr val="0070C0"/>
                </a:solidFill>
                <a:effectLst>
                  <a:outerShdw blurRad="38100" dist="38100" dir="2700000" algn="tl">
                    <a:srgbClr val="000000">
                      <a:alpha val="43137"/>
                    </a:srgbClr>
                  </a:outerShdw>
                </a:effectLst>
                <a:latin typeface="Calibri"/>
              </a:rPr>
              <a:t>Purpose of the project</a:t>
            </a:r>
          </a:p>
        </p:txBody>
      </p:sp>
      <p:sp>
        <p:nvSpPr>
          <p:cNvPr id="7" name="TextBox 6">
            <a:extLst>
              <a:ext uri="{FF2B5EF4-FFF2-40B4-BE49-F238E27FC236}">
                <a16:creationId xmlns:a16="http://schemas.microsoft.com/office/drawing/2014/main" id="{076CB2A3-53ED-42B8-9347-1F1D7984AFDD}"/>
              </a:ext>
            </a:extLst>
          </p:cNvPr>
          <p:cNvSpPr txBox="1"/>
          <p:nvPr/>
        </p:nvSpPr>
        <p:spPr>
          <a:xfrm>
            <a:off x="3356215" y="1885661"/>
            <a:ext cx="6411438" cy="4154984"/>
          </a:xfrm>
          <a:prstGeom prst="rect">
            <a:avLst/>
          </a:prstGeom>
          <a:noFill/>
        </p:spPr>
        <p:txBody>
          <a:bodyPr wrap="square" rtlCol="0">
            <a:spAutoFit/>
          </a:bodyPr>
          <a:lstStyle/>
          <a:p>
            <a:r>
              <a:rPr lang="en-US" sz="3400" b="1" dirty="0">
                <a:solidFill>
                  <a:srgbClr val="6600CC"/>
                </a:solidFill>
                <a:effectLst>
                  <a:outerShdw blurRad="38100" dist="38100" dir="2700000" algn="tl">
                    <a:srgbClr val="000000">
                      <a:alpha val="43137"/>
                    </a:srgbClr>
                  </a:outerShdw>
                </a:effectLst>
                <a:latin typeface="Calibri"/>
              </a:rPr>
              <a:t>Long-Term Goals:</a:t>
            </a:r>
          </a:p>
          <a:p>
            <a:endParaRPr lang="en-US" sz="3400" b="1" dirty="0">
              <a:solidFill>
                <a:srgbClr val="6600CC"/>
              </a:solidFill>
              <a:effectLst>
                <a:outerShdw blurRad="38100" dist="38100" dir="2700000" algn="tl">
                  <a:srgbClr val="000000">
                    <a:alpha val="43137"/>
                  </a:srgbClr>
                </a:outerShdw>
              </a:effectLst>
              <a:latin typeface="Calibri"/>
            </a:endParaRPr>
          </a:p>
          <a:p>
            <a:r>
              <a:rPr lang="en-US" sz="2800" dirty="0">
                <a:solidFill>
                  <a:srgbClr val="6600CC"/>
                </a:solidFill>
                <a:latin typeface="Calibri"/>
              </a:rPr>
              <a:t>Creation of a </a:t>
            </a:r>
            <a:r>
              <a:rPr lang="en-US" sz="2800" b="1" dirty="0">
                <a:solidFill>
                  <a:srgbClr val="0070C0"/>
                </a:solidFill>
                <a:latin typeface="Calibri"/>
              </a:rPr>
              <a:t>transfer standard </a:t>
            </a:r>
            <a:r>
              <a:rPr lang="en-US" sz="2800" dirty="0">
                <a:solidFill>
                  <a:srgbClr val="6600CC"/>
                </a:solidFill>
                <a:latin typeface="Calibri"/>
              </a:rPr>
              <a:t>and supporting documentation that supports the work of engineering, municipal, county, regional, state, federal and other interests in </a:t>
            </a:r>
            <a:r>
              <a:rPr lang="en-US" sz="2800" b="1" dirty="0">
                <a:solidFill>
                  <a:srgbClr val="0070C0"/>
                </a:solidFill>
                <a:latin typeface="Calibri"/>
              </a:rPr>
              <a:t>creating, maintaining, federating and sharing geospatial data representing </a:t>
            </a:r>
            <a:r>
              <a:rPr lang="en-US" sz="2800" b="1" dirty="0">
                <a:solidFill>
                  <a:srgbClr val="002060"/>
                </a:solidFill>
                <a:latin typeface="Calibri"/>
              </a:rPr>
              <a:t>stormwater system </a:t>
            </a:r>
            <a:r>
              <a:rPr lang="en-US" sz="2800" b="1" dirty="0">
                <a:solidFill>
                  <a:srgbClr val="0070C0"/>
                </a:solidFill>
                <a:latin typeface="Calibri"/>
              </a:rPr>
              <a:t>features.</a:t>
            </a:r>
          </a:p>
        </p:txBody>
      </p:sp>
    </p:spTree>
    <p:extLst>
      <p:ext uri="{BB962C8B-B14F-4D97-AF65-F5344CB8AC3E}">
        <p14:creationId xmlns:p14="http://schemas.microsoft.com/office/powerpoint/2010/main" val="1797037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5" name="TextBox 14">
            <a:extLst>
              <a:ext uri="{FF2B5EF4-FFF2-40B4-BE49-F238E27FC236}">
                <a16:creationId xmlns:a16="http://schemas.microsoft.com/office/drawing/2014/main" id="{1F74D981-9E98-4EA9-B311-A6A74850B3D1}"/>
              </a:ext>
            </a:extLst>
          </p:cNvPr>
          <p:cNvSpPr txBox="1"/>
          <p:nvPr/>
        </p:nvSpPr>
        <p:spPr>
          <a:xfrm>
            <a:off x="3356216" y="371116"/>
            <a:ext cx="6694205" cy="1138773"/>
          </a:xfrm>
          <a:prstGeom prst="rect">
            <a:avLst/>
          </a:prstGeom>
          <a:noFill/>
        </p:spPr>
        <p:txBody>
          <a:bodyPr wrap="none" rtlCol="0">
            <a:spAutoFit/>
          </a:bodyPr>
          <a:lstStyle/>
          <a:p>
            <a:r>
              <a:rPr lang="en-US" sz="3400" b="1" dirty="0">
                <a:solidFill>
                  <a:srgbClr val="000066"/>
                </a:solidFill>
                <a:effectLst>
                  <a:outerShdw blurRad="38100" dist="38100" dir="2700000" algn="tl">
                    <a:srgbClr val="000000">
                      <a:alpha val="43137"/>
                    </a:srgbClr>
                  </a:outerShdw>
                </a:effectLst>
                <a:latin typeface="Calibri"/>
              </a:rPr>
              <a:t>Metro Stormwater Geodata Project:</a:t>
            </a:r>
          </a:p>
          <a:p>
            <a:r>
              <a:rPr lang="en-US" sz="3400" dirty="0">
                <a:solidFill>
                  <a:srgbClr val="0070C0"/>
                </a:solidFill>
                <a:effectLst>
                  <a:outerShdw blurRad="38100" dist="38100" dir="2700000" algn="tl">
                    <a:srgbClr val="000000">
                      <a:alpha val="43137"/>
                    </a:srgbClr>
                  </a:outerShdw>
                </a:effectLst>
                <a:latin typeface="Calibri"/>
              </a:rPr>
              <a:t>Purpose of the project</a:t>
            </a:r>
          </a:p>
        </p:txBody>
      </p:sp>
      <p:sp>
        <p:nvSpPr>
          <p:cNvPr id="7" name="TextBox 6">
            <a:extLst>
              <a:ext uri="{FF2B5EF4-FFF2-40B4-BE49-F238E27FC236}">
                <a16:creationId xmlns:a16="http://schemas.microsoft.com/office/drawing/2014/main" id="{076CB2A3-53ED-42B8-9347-1F1D7984AFDD}"/>
              </a:ext>
            </a:extLst>
          </p:cNvPr>
          <p:cNvSpPr txBox="1"/>
          <p:nvPr/>
        </p:nvSpPr>
        <p:spPr>
          <a:xfrm>
            <a:off x="3356214" y="1885661"/>
            <a:ext cx="7006986" cy="4493538"/>
          </a:xfrm>
          <a:prstGeom prst="rect">
            <a:avLst/>
          </a:prstGeom>
          <a:noFill/>
        </p:spPr>
        <p:txBody>
          <a:bodyPr wrap="square" rtlCol="0">
            <a:spAutoFit/>
          </a:bodyPr>
          <a:lstStyle/>
          <a:p>
            <a:r>
              <a:rPr lang="en-US" sz="4600" b="1" dirty="0">
                <a:solidFill>
                  <a:srgbClr val="6600CC"/>
                </a:solidFill>
                <a:effectLst>
                  <a:outerShdw blurRad="38100" dist="38100" dir="2700000" algn="tl">
                    <a:srgbClr val="000000">
                      <a:alpha val="43137"/>
                    </a:srgbClr>
                  </a:outerShdw>
                </a:effectLst>
                <a:latin typeface="Calibri"/>
              </a:rPr>
              <a:t>Why do this? </a:t>
            </a:r>
          </a:p>
          <a:p>
            <a:endParaRPr lang="en-US" sz="3400" b="1" dirty="0">
              <a:solidFill>
                <a:srgbClr val="6600CC"/>
              </a:solidFill>
              <a:effectLst>
                <a:outerShdw blurRad="38100" dist="38100" dir="2700000" algn="tl">
                  <a:srgbClr val="000000">
                    <a:alpha val="43137"/>
                  </a:srgbClr>
                </a:outerShdw>
              </a:effectLst>
              <a:latin typeface="Calibri"/>
            </a:endParaRPr>
          </a:p>
          <a:p>
            <a:r>
              <a:rPr lang="en-US" sz="3400" b="1" dirty="0">
                <a:solidFill>
                  <a:srgbClr val="002060"/>
                </a:solidFill>
                <a:latin typeface="Calibri"/>
              </a:rPr>
              <a:t>Functional needs:</a:t>
            </a:r>
          </a:p>
          <a:p>
            <a:r>
              <a:rPr lang="en-US" sz="2600" dirty="0">
                <a:solidFill>
                  <a:srgbClr val="002060"/>
                </a:solidFill>
                <a:latin typeface="Calibri"/>
              </a:rPr>
              <a:t>Data creation, maintenance, sharing &amp; federation;</a:t>
            </a:r>
          </a:p>
          <a:p>
            <a:endParaRPr lang="en-US" sz="3400" b="1" dirty="0">
              <a:solidFill>
                <a:srgbClr val="002060"/>
              </a:solidFill>
              <a:latin typeface="Calibri"/>
            </a:endParaRPr>
          </a:p>
          <a:p>
            <a:r>
              <a:rPr lang="en-US" sz="3400" b="1" dirty="0">
                <a:solidFill>
                  <a:srgbClr val="002060"/>
                </a:solidFill>
                <a:latin typeface="Calibri"/>
              </a:rPr>
              <a:t>“Philosophical” needs:</a:t>
            </a:r>
          </a:p>
          <a:p>
            <a:r>
              <a:rPr lang="en-US" sz="2600" dirty="0">
                <a:solidFill>
                  <a:srgbClr val="002060"/>
                </a:solidFill>
                <a:latin typeface="Calibri"/>
              </a:rPr>
              <a:t>Water is a shared inter-jurisdictional resource</a:t>
            </a:r>
          </a:p>
          <a:p>
            <a:r>
              <a:rPr lang="en-US" sz="2600" dirty="0">
                <a:solidFill>
                  <a:srgbClr val="002060"/>
                </a:solidFill>
                <a:latin typeface="Calibri"/>
              </a:rPr>
              <a:t>Complex topic</a:t>
            </a:r>
          </a:p>
          <a:p>
            <a:r>
              <a:rPr lang="en-US" sz="2600" dirty="0">
                <a:solidFill>
                  <a:srgbClr val="002060"/>
                </a:solidFill>
                <a:latin typeface="Calibri"/>
              </a:rPr>
              <a:t>Wide inter-disciplinary interaction</a:t>
            </a:r>
          </a:p>
        </p:txBody>
      </p:sp>
    </p:spTree>
    <p:extLst>
      <p:ext uri="{BB962C8B-B14F-4D97-AF65-F5344CB8AC3E}">
        <p14:creationId xmlns:p14="http://schemas.microsoft.com/office/powerpoint/2010/main" val="3143608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pic>
        <p:nvPicPr>
          <p:cNvPr id="8" name="Picture 7">
            <a:extLst>
              <a:ext uri="{FF2B5EF4-FFF2-40B4-BE49-F238E27FC236}">
                <a16:creationId xmlns:a16="http://schemas.microsoft.com/office/drawing/2014/main" id="{0D2E9C1B-596A-49F0-9D86-8760234E6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9622" y="2250182"/>
            <a:ext cx="3412261" cy="2259675"/>
          </a:xfrm>
          <a:prstGeom prst="rect">
            <a:avLst/>
          </a:prstGeom>
        </p:spPr>
      </p:pic>
      <p:pic>
        <p:nvPicPr>
          <p:cNvPr id="9" name="Picture 8">
            <a:extLst>
              <a:ext uri="{FF2B5EF4-FFF2-40B4-BE49-F238E27FC236}">
                <a16:creationId xmlns:a16="http://schemas.microsoft.com/office/drawing/2014/main" id="{16A55B39-147C-4E77-9FA0-5B85DBA98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0918" y="2244790"/>
            <a:ext cx="4152899" cy="2257010"/>
          </a:xfrm>
          <a:prstGeom prst="rect">
            <a:avLst/>
          </a:prstGeom>
        </p:spPr>
      </p:pic>
      <p:grpSp>
        <p:nvGrpSpPr>
          <p:cNvPr id="10" name="Group 9">
            <a:extLst>
              <a:ext uri="{FF2B5EF4-FFF2-40B4-BE49-F238E27FC236}">
                <a16:creationId xmlns:a16="http://schemas.microsoft.com/office/drawing/2014/main" id="{84008073-962D-4409-8A16-F2E98F21245D}"/>
              </a:ext>
            </a:extLst>
          </p:cNvPr>
          <p:cNvGrpSpPr/>
          <p:nvPr/>
        </p:nvGrpSpPr>
        <p:grpSpPr>
          <a:xfrm>
            <a:off x="3437641" y="100635"/>
            <a:ext cx="6866516" cy="2048554"/>
            <a:chOff x="1850990" y="81697"/>
            <a:chExt cx="6800387" cy="2028825"/>
          </a:xfrm>
        </p:grpSpPr>
        <p:pic>
          <p:nvPicPr>
            <p:cNvPr id="11" name="Picture 10">
              <a:extLst>
                <a:ext uri="{FF2B5EF4-FFF2-40B4-BE49-F238E27FC236}">
                  <a16:creationId xmlns:a16="http://schemas.microsoft.com/office/drawing/2014/main" id="{14CFE00A-C586-459F-99B2-19C3C8A675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0990" y="81697"/>
              <a:ext cx="3733038" cy="2028825"/>
            </a:xfrm>
            <a:prstGeom prst="rect">
              <a:avLst/>
            </a:prstGeom>
          </p:spPr>
        </p:pic>
        <p:pic>
          <p:nvPicPr>
            <p:cNvPr id="16" name="Picture 15">
              <a:extLst>
                <a:ext uri="{FF2B5EF4-FFF2-40B4-BE49-F238E27FC236}">
                  <a16:creationId xmlns:a16="http://schemas.microsoft.com/office/drawing/2014/main" id="{86FDA3EF-3154-48E6-8F96-1E0DE2F47E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9913" y="81697"/>
              <a:ext cx="3601464" cy="2028825"/>
            </a:xfrm>
            <a:prstGeom prst="rect">
              <a:avLst/>
            </a:prstGeom>
          </p:spPr>
        </p:pic>
      </p:grpSp>
      <p:pic>
        <p:nvPicPr>
          <p:cNvPr id="17" name="Picture 16">
            <a:extLst>
              <a:ext uri="{FF2B5EF4-FFF2-40B4-BE49-F238E27FC236}">
                <a16:creationId xmlns:a16="http://schemas.microsoft.com/office/drawing/2014/main" id="{EBFB025B-5278-44B6-8123-2634BB846A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8096" y="4627440"/>
            <a:ext cx="5029200" cy="2097099"/>
          </a:xfrm>
          <a:prstGeom prst="rect">
            <a:avLst/>
          </a:prstGeom>
        </p:spPr>
      </p:pic>
      <p:pic>
        <p:nvPicPr>
          <p:cNvPr id="18" name="Picture 17">
            <a:extLst>
              <a:ext uri="{FF2B5EF4-FFF2-40B4-BE49-F238E27FC236}">
                <a16:creationId xmlns:a16="http://schemas.microsoft.com/office/drawing/2014/main" id="{B426C253-E731-45B4-A33D-D53329D4B4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21081" y="4627439"/>
            <a:ext cx="2786084" cy="2089563"/>
          </a:xfrm>
          <a:prstGeom prst="rect">
            <a:avLst/>
          </a:prstGeom>
        </p:spPr>
      </p:pic>
    </p:spTree>
    <p:extLst>
      <p:ext uri="{BB962C8B-B14F-4D97-AF65-F5344CB8AC3E}">
        <p14:creationId xmlns:p14="http://schemas.microsoft.com/office/powerpoint/2010/main" val="2664028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pic>
        <p:nvPicPr>
          <p:cNvPr id="22" name="Picture 21">
            <a:extLst>
              <a:ext uri="{FF2B5EF4-FFF2-40B4-BE49-F238E27FC236}">
                <a16:creationId xmlns:a16="http://schemas.microsoft.com/office/drawing/2014/main" id="{030267C3-75D0-4AD9-8BE0-C4AFC749E2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5517" y="1676401"/>
            <a:ext cx="6936008" cy="3713613"/>
          </a:xfrm>
          <a:prstGeom prst="rect">
            <a:avLst/>
          </a:prstGeom>
          <a:ln w="38100">
            <a:solidFill>
              <a:srgbClr val="0000CC"/>
            </a:solidFill>
          </a:ln>
        </p:spPr>
      </p:pic>
      <p:sp>
        <p:nvSpPr>
          <p:cNvPr id="23" name="TextBox 22">
            <a:extLst>
              <a:ext uri="{FF2B5EF4-FFF2-40B4-BE49-F238E27FC236}">
                <a16:creationId xmlns:a16="http://schemas.microsoft.com/office/drawing/2014/main" id="{16D66DC9-76EE-4E98-9275-E64B5810EF44}"/>
              </a:ext>
            </a:extLst>
          </p:cNvPr>
          <p:cNvSpPr txBox="1"/>
          <p:nvPr/>
        </p:nvSpPr>
        <p:spPr>
          <a:xfrm>
            <a:off x="3258192" y="1158298"/>
            <a:ext cx="7429736" cy="523220"/>
          </a:xfrm>
          <a:prstGeom prst="rect">
            <a:avLst/>
          </a:prstGeom>
          <a:noFill/>
        </p:spPr>
        <p:txBody>
          <a:bodyPr wrap="square" rtlCol="0">
            <a:spAutoFit/>
          </a:bodyPr>
          <a:lstStyle/>
          <a:p>
            <a:r>
              <a:rPr lang="en-US" sz="2800" b="1" i="1" dirty="0">
                <a:solidFill>
                  <a:srgbClr val="0000CC"/>
                </a:solidFill>
                <a:latin typeface="Calibri"/>
              </a:rPr>
              <a:t>Minnehaha Creek Watershed District</a:t>
            </a:r>
          </a:p>
        </p:txBody>
      </p:sp>
    </p:spTree>
    <p:extLst>
      <p:ext uri="{BB962C8B-B14F-4D97-AF65-F5344CB8AC3E}">
        <p14:creationId xmlns:p14="http://schemas.microsoft.com/office/powerpoint/2010/main" val="1113019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2</a:t>
            </a:r>
          </a:p>
        </p:txBody>
      </p:sp>
      <p:sp>
        <p:nvSpPr>
          <p:cNvPr id="2" name="Text Placeholder 1"/>
          <p:cNvSpPr>
            <a:spLocks noGrp="1"/>
          </p:cNvSpPr>
          <p:nvPr>
            <p:ph idx="1"/>
          </p:nvPr>
        </p:nvSpPr>
        <p:spPr/>
        <p:txBody>
          <a:bodyPr>
            <a:normAutofit/>
          </a:bodyPr>
          <a:lstStyle/>
          <a:p>
            <a:pPr marL="0" indent="0">
              <a:buNone/>
            </a:pPr>
            <a:r>
              <a:rPr lang="en-US" b="1" dirty="0"/>
              <a:t>Committee and workgroup summaries - Review and accept</a:t>
            </a:r>
          </a:p>
        </p:txBody>
      </p:sp>
    </p:spTree>
    <p:extLst>
      <p:ext uri="{BB962C8B-B14F-4D97-AF65-F5344CB8AC3E}">
        <p14:creationId xmlns:p14="http://schemas.microsoft.com/office/powerpoint/2010/main" val="2487256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pic>
        <p:nvPicPr>
          <p:cNvPr id="8" name="Picture 7">
            <a:extLst>
              <a:ext uri="{FF2B5EF4-FFF2-40B4-BE49-F238E27FC236}">
                <a16:creationId xmlns:a16="http://schemas.microsoft.com/office/drawing/2014/main" id="{0D2E9C1B-596A-49F0-9D86-8760234E6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9622" y="2250182"/>
            <a:ext cx="3412261" cy="2259675"/>
          </a:xfrm>
          <a:prstGeom prst="rect">
            <a:avLst/>
          </a:prstGeom>
        </p:spPr>
      </p:pic>
      <p:pic>
        <p:nvPicPr>
          <p:cNvPr id="9" name="Picture 8">
            <a:extLst>
              <a:ext uri="{FF2B5EF4-FFF2-40B4-BE49-F238E27FC236}">
                <a16:creationId xmlns:a16="http://schemas.microsoft.com/office/drawing/2014/main" id="{16A55B39-147C-4E77-9FA0-5B85DBA98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0918" y="2244790"/>
            <a:ext cx="4152899" cy="2257010"/>
          </a:xfrm>
          <a:prstGeom prst="rect">
            <a:avLst/>
          </a:prstGeom>
        </p:spPr>
      </p:pic>
      <p:grpSp>
        <p:nvGrpSpPr>
          <p:cNvPr id="10" name="Group 9">
            <a:extLst>
              <a:ext uri="{FF2B5EF4-FFF2-40B4-BE49-F238E27FC236}">
                <a16:creationId xmlns:a16="http://schemas.microsoft.com/office/drawing/2014/main" id="{84008073-962D-4409-8A16-F2E98F21245D}"/>
              </a:ext>
            </a:extLst>
          </p:cNvPr>
          <p:cNvGrpSpPr/>
          <p:nvPr/>
        </p:nvGrpSpPr>
        <p:grpSpPr>
          <a:xfrm>
            <a:off x="3437641" y="100635"/>
            <a:ext cx="6866516" cy="2048554"/>
            <a:chOff x="1850990" y="81697"/>
            <a:chExt cx="6800387" cy="2028825"/>
          </a:xfrm>
        </p:grpSpPr>
        <p:pic>
          <p:nvPicPr>
            <p:cNvPr id="11" name="Picture 10">
              <a:extLst>
                <a:ext uri="{FF2B5EF4-FFF2-40B4-BE49-F238E27FC236}">
                  <a16:creationId xmlns:a16="http://schemas.microsoft.com/office/drawing/2014/main" id="{14CFE00A-C586-459F-99B2-19C3C8A675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0990" y="81697"/>
              <a:ext cx="3733038" cy="2028825"/>
            </a:xfrm>
            <a:prstGeom prst="rect">
              <a:avLst/>
            </a:prstGeom>
          </p:spPr>
        </p:pic>
        <p:pic>
          <p:nvPicPr>
            <p:cNvPr id="16" name="Picture 15">
              <a:extLst>
                <a:ext uri="{FF2B5EF4-FFF2-40B4-BE49-F238E27FC236}">
                  <a16:creationId xmlns:a16="http://schemas.microsoft.com/office/drawing/2014/main" id="{86FDA3EF-3154-48E6-8F96-1E0DE2F47E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9913" y="81697"/>
              <a:ext cx="3601464" cy="2028825"/>
            </a:xfrm>
            <a:prstGeom prst="rect">
              <a:avLst/>
            </a:prstGeom>
          </p:spPr>
        </p:pic>
      </p:grpSp>
      <p:pic>
        <p:nvPicPr>
          <p:cNvPr id="17" name="Picture 16">
            <a:extLst>
              <a:ext uri="{FF2B5EF4-FFF2-40B4-BE49-F238E27FC236}">
                <a16:creationId xmlns:a16="http://schemas.microsoft.com/office/drawing/2014/main" id="{EBFB025B-5278-44B6-8123-2634BB846A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8096" y="4627440"/>
            <a:ext cx="5029200" cy="2097099"/>
          </a:xfrm>
          <a:prstGeom prst="rect">
            <a:avLst/>
          </a:prstGeom>
        </p:spPr>
      </p:pic>
      <p:pic>
        <p:nvPicPr>
          <p:cNvPr id="18" name="Picture 17">
            <a:extLst>
              <a:ext uri="{FF2B5EF4-FFF2-40B4-BE49-F238E27FC236}">
                <a16:creationId xmlns:a16="http://schemas.microsoft.com/office/drawing/2014/main" id="{B426C253-E731-45B4-A33D-D53329D4B4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21081" y="4627439"/>
            <a:ext cx="2786084" cy="2089563"/>
          </a:xfrm>
          <a:prstGeom prst="rect">
            <a:avLst/>
          </a:prstGeom>
        </p:spPr>
      </p:pic>
      <p:sp>
        <p:nvSpPr>
          <p:cNvPr id="20" name="Rectangle 19">
            <a:extLst>
              <a:ext uri="{FF2B5EF4-FFF2-40B4-BE49-F238E27FC236}">
                <a16:creationId xmlns:a16="http://schemas.microsoft.com/office/drawing/2014/main" id="{0CFBCB22-0D05-41B4-804B-347F1C52D8FF}"/>
              </a:ext>
            </a:extLst>
          </p:cNvPr>
          <p:cNvSpPr/>
          <p:nvPr/>
        </p:nvSpPr>
        <p:spPr>
          <a:xfrm>
            <a:off x="3423552" y="100635"/>
            <a:ext cx="6880264" cy="661636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5" name="Picture 14">
            <a:extLst>
              <a:ext uri="{FF2B5EF4-FFF2-40B4-BE49-F238E27FC236}">
                <a16:creationId xmlns:a16="http://schemas.microsoft.com/office/drawing/2014/main" id="{B67F4ADC-AFF0-4494-BB66-6023D4671D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7431" y="762001"/>
            <a:ext cx="6452507" cy="4183121"/>
          </a:xfrm>
          <a:prstGeom prst="rect">
            <a:avLst/>
          </a:prstGeom>
        </p:spPr>
      </p:pic>
      <p:sp>
        <p:nvSpPr>
          <p:cNvPr id="21" name="TextBox 20">
            <a:extLst>
              <a:ext uri="{FF2B5EF4-FFF2-40B4-BE49-F238E27FC236}">
                <a16:creationId xmlns:a16="http://schemas.microsoft.com/office/drawing/2014/main" id="{5DB27920-84C7-44FE-9342-1AC04E0E45BD}"/>
              </a:ext>
            </a:extLst>
          </p:cNvPr>
          <p:cNvSpPr txBox="1"/>
          <p:nvPr/>
        </p:nvSpPr>
        <p:spPr>
          <a:xfrm>
            <a:off x="6082836" y="5027753"/>
            <a:ext cx="4353924" cy="461665"/>
          </a:xfrm>
          <a:prstGeom prst="rect">
            <a:avLst/>
          </a:prstGeom>
          <a:noFill/>
        </p:spPr>
        <p:txBody>
          <a:bodyPr wrap="square" rtlCol="0">
            <a:spAutoFit/>
          </a:bodyPr>
          <a:lstStyle/>
          <a:p>
            <a:r>
              <a:rPr lang="en-US" sz="2400" b="1" dirty="0">
                <a:solidFill>
                  <a:srgbClr val="6600CC"/>
                </a:solidFill>
                <a:effectLst>
                  <a:outerShdw blurRad="38100" dist="38100" dir="2700000" algn="tl">
                    <a:srgbClr val="000000">
                      <a:alpha val="43137"/>
                    </a:srgbClr>
                  </a:outerShdw>
                </a:effectLst>
                <a:latin typeface="Calibri"/>
              </a:rPr>
              <a:t>Points, lines, polygons, oh my!</a:t>
            </a:r>
            <a:endParaRPr lang="en-US" sz="2400" dirty="0">
              <a:solidFill>
                <a:srgbClr val="002060"/>
              </a:solidFill>
              <a:latin typeface="Calibri"/>
            </a:endParaRPr>
          </a:p>
        </p:txBody>
      </p:sp>
      <p:pic>
        <p:nvPicPr>
          <p:cNvPr id="3" name="Picture 2">
            <a:extLst>
              <a:ext uri="{FF2B5EF4-FFF2-40B4-BE49-F238E27FC236}">
                <a16:creationId xmlns:a16="http://schemas.microsoft.com/office/drawing/2014/main" id="{82E69A64-C425-4E3A-AEC7-F0234B44EE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60730" y="3883720"/>
            <a:ext cx="2164187" cy="2212280"/>
          </a:xfrm>
          <a:prstGeom prst="rect">
            <a:avLst/>
          </a:prstGeom>
          <a:ln w="38100">
            <a:solidFill>
              <a:schemeClr val="bg1"/>
            </a:solidFill>
          </a:ln>
        </p:spPr>
      </p:pic>
    </p:spTree>
    <p:extLst>
      <p:ext uri="{BB962C8B-B14F-4D97-AF65-F5344CB8AC3E}">
        <p14:creationId xmlns:p14="http://schemas.microsoft.com/office/powerpoint/2010/main" val="2521122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pic>
        <p:nvPicPr>
          <p:cNvPr id="15" name="Picture 14">
            <a:extLst>
              <a:ext uri="{FF2B5EF4-FFF2-40B4-BE49-F238E27FC236}">
                <a16:creationId xmlns:a16="http://schemas.microsoft.com/office/drawing/2014/main" id="{6364BFD1-E4FF-4251-84BB-4644F21A5E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185" y="4060213"/>
            <a:ext cx="3272990" cy="2259922"/>
          </a:xfrm>
          <a:prstGeom prst="rect">
            <a:avLst/>
          </a:prstGeom>
        </p:spPr>
      </p:pic>
      <p:pic>
        <p:nvPicPr>
          <p:cNvPr id="19" name="Picture 2" descr="M:\MetroGIS\Projects\42 Stormwater\Images\20120620_duluth16_53.jpg">
            <a:extLst>
              <a:ext uri="{FF2B5EF4-FFF2-40B4-BE49-F238E27FC236}">
                <a16:creationId xmlns:a16="http://schemas.microsoft.com/office/drawing/2014/main" id="{499EBEE4-0AF1-4A9E-A34F-A645E30FE46B}"/>
              </a:ext>
            </a:extLst>
          </p:cNvPr>
          <p:cNvPicPr>
            <a:picLocks noChangeAspect="1" noChangeArrowheads="1"/>
          </p:cNvPicPr>
          <p:nvPr/>
        </p:nvPicPr>
        <p:blipFill>
          <a:blip r:embed="rId5" cstate="print"/>
          <a:srcRect/>
          <a:stretch>
            <a:fillRect/>
          </a:stretch>
        </p:blipFill>
        <p:spPr bwMode="auto">
          <a:xfrm>
            <a:off x="3390261" y="777504"/>
            <a:ext cx="3295159" cy="2638787"/>
          </a:xfrm>
          <a:prstGeom prst="rect">
            <a:avLst/>
          </a:prstGeom>
          <a:noFill/>
        </p:spPr>
      </p:pic>
      <p:pic>
        <p:nvPicPr>
          <p:cNvPr id="20" name="Picture 19">
            <a:extLst>
              <a:ext uri="{FF2B5EF4-FFF2-40B4-BE49-F238E27FC236}">
                <a16:creationId xmlns:a16="http://schemas.microsoft.com/office/drawing/2014/main" id="{D6DC089C-1337-4D67-B5FC-9B506CDBD5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4129" y="777504"/>
            <a:ext cx="3518383" cy="2638787"/>
          </a:xfrm>
          <a:prstGeom prst="rect">
            <a:avLst/>
          </a:prstGeom>
        </p:spPr>
      </p:pic>
      <p:pic>
        <p:nvPicPr>
          <p:cNvPr id="21" name="Picture 20" descr="Pond Image 7b.jpg">
            <a:extLst>
              <a:ext uri="{FF2B5EF4-FFF2-40B4-BE49-F238E27FC236}">
                <a16:creationId xmlns:a16="http://schemas.microsoft.com/office/drawing/2014/main" id="{E537B606-2406-4F99-B58F-9B108134E482}"/>
              </a:ext>
            </a:extLst>
          </p:cNvPr>
          <p:cNvPicPr>
            <a:picLocks noChangeAspect="1"/>
          </p:cNvPicPr>
          <p:nvPr/>
        </p:nvPicPr>
        <p:blipFill>
          <a:blip r:embed="rId7" cstate="print"/>
          <a:stretch>
            <a:fillRect/>
          </a:stretch>
        </p:blipFill>
        <p:spPr>
          <a:xfrm>
            <a:off x="6904129" y="4076878"/>
            <a:ext cx="3372413" cy="2243257"/>
          </a:xfrm>
          <a:prstGeom prst="rect">
            <a:avLst/>
          </a:prstGeom>
        </p:spPr>
      </p:pic>
      <p:sp>
        <p:nvSpPr>
          <p:cNvPr id="22" name="TextBox 21">
            <a:extLst>
              <a:ext uri="{FF2B5EF4-FFF2-40B4-BE49-F238E27FC236}">
                <a16:creationId xmlns:a16="http://schemas.microsoft.com/office/drawing/2014/main" id="{34C6CCAE-1160-4EA4-BCFC-40F773385553}"/>
              </a:ext>
            </a:extLst>
          </p:cNvPr>
          <p:cNvSpPr txBox="1"/>
          <p:nvPr/>
        </p:nvSpPr>
        <p:spPr>
          <a:xfrm>
            <a:off x="3268665" y="3424536"/>
            <a:ext cx="3545804" cy="461665"/>
          </a:xfrm>
          <a:prstGeom prst="rect">
            <a:avLst/>
          </a:prstGeom>
          <a:noFill/>
        </p:spPr>
        <p:txBody>
          <a:bodyPr wrap="square" rtlCol="0">
            <a:spAutoFit/>
          </a:bodyPr>
          <a:lstStyle/>
          <a:p>
            <a:r>
              <a:rPr lang="en-US" sz="2400" b="1" dirty="0">
                <a:solidFill>
                  <a:srgbClr val="6600CC"/>
                </a:solidFill>
                <a:effectLst>
                  <a:outerShdw blurRad="38100" dist="38100" dir="2700000" algn="tl">
                    <a:srgbClr val="000000">
                      <a:alpha val="43137"/>
                    </a:srgbClr>
                  </a:outerShdw>
                </a:effectLst>
                <a:latin typeface="Calibri"/>
              </a:rPr>
              <a:t>Infrastructure capacity</a:t>
            </a:r>
            <a:endParaRPr lang="en-US" sz="2400" dirty="0">
              <a:solidFill>
                <a:srgbClr val="002060"/>
              </a:solidFill>
              <a:latin typeface="Calibri"/>
            </a:endParaRPr>
          </a:p>
        </p:txBody>
      </p:sp>
      <p:sp>
        <p:nvSpPr>
          <p:cNvPr id="23" name="TextBox 22">
            <a:extLst>
              <a:ext uri="{FF2B5EF4-FFF2-40B4-BE49-F238E27FC236}">
                <a16:creationId xmlns:a16="http://schemas.microsoft.com/office/drawing/2014/main" id="{2A540CAD-9F6A-42B4-8AD2-3708609A4BE7}"/>
              </a:ext>
            </a:extLst>
          </p:cNvPr>
          <p:cNvSpPr txBox="1"/>
          <p:nvPr/>
        </p:nvSpPr>
        <p:spPr>
          <a:xfrm>
            <a:off x="3268665" y="6320136"/>
            <a:ext cx="2979735" cy="461665"/>
          </a:xfrm>
          <a:prstGeom prst="rect">
            <a:avLst/>
          </a:prstGeom>
          <a:noFill/>
        </p:spPr>
        <p:txBody>
          <a:bodyPr wrap="square" rtlCol="0">
            <a:spAutoFit/>
          </a:bodyPr>
          <a:lstStyle/>
          <a:p>
            <a:r>
              <a:rPr lang="en-US" sz="2400" b="1" dirty="0">
                <a:solidFill>
                  <a:srgbClr val="6600CC"/>
                </a:solidFill>
                <a:effectLst>
                  <a:outerShdw blurRad="38100" dist="38100" dir="2700000" algn="tl">
                    <a:srgbClr val="000000">
                      <a:alpha val="43137"/>
                    </a:srgbClr>
                  </a:outerShdw>
                </a:effectLst>
                <a:latin typeface="Calibri"/>
              </a:rPr>
              <a:t>Hazard mitigation</a:t>
            </a:r>
            <a:endParaRPr lang="en-US" sz="2400" dirty="0">
              <a:solidFill>
                <a:srgbClr val="002060"/>
              </a:solidFill>
              <a:latin typeface="Calibri"/>
            </a:endParaRPr>
          </a:p>
        </p:txBody>
      </p:sp>
      <p:sp>
        <p:nvSpPr>
          <p:cNvPr id="24" name="TextBox 23">
            <a:extLst>
              <a:ext uri="{FF2B5EF4-FFF2-40B4-BE49-F238E27FC236}">
                <a16:creationId xmlns:a16="http://schemas.microsoft.com/office/drawing/2014/main" id="{E2413565-7F42-4EB7-886B-4C01FE811FCD}"/>
              </a:ext>
            </a:extLst>
          </p:cNvPr>
          <p:cNvSpPr txBox="1"/>
          <p:nvPr/>
        </p:nvSpPr>
        <p:spPr>
          <a:xfrm>
            <a:off x="6817432" y="6324952"/>
            <a:ext cx="3545804" cy="461665"/>
          </a:xfrm>
          <a:prstGeom prst="rect">
            <a:avLst/>
          </a:prstGeom>
          <a:noFill/>
        </p:spPr>
        <p:txBody>
          <a:bodyPr wrap="square" rtlCol="0">
            <a:spAutoFit/>
          </a:bodyPr>
          <a:lstStyle/>
          <a:p>
            <a:r>
              <a:rPr lang="en-US" sz="2400" b="1" dirty="0">
                <a:solidFill>
                  <a:srgbClr val="6600CC"/>
                </a:solidFill>
                <a:effectLst>
                  <a:outerShdw blurRad="38100" dist="38100" dir="2700000" algn="tl">
                    <a:srgbClr val="000000">
                      <a:alpha val="43137"/>
                    </a:srgbClr>
                  </a:outerShdw>
                </a:effectLst>
                <a:latin typeface="Calibri"/>
              </a:rPr>
              <a:t>Environment &amp; health</a:t>
            </a:r>
            <a:endParaRPr lang="en-US" sz="2400" dirty="0">
              <a:solidFill>
                <a:srgbClr val="002060"/>
              </a:solidFill>
              <a:latin typeface="Calibri"/>
            </a:endParaRPr>
          </a:p>
        </p:txBody>
      </p:sp>
      <p:sp>
        <p:nvSpPr>
          <p:cNvPr id="25" name="TextBox 24">
            <a:extLst>
              <a:ext uri="{FF2B5EF4-FFF2-40B4-BE49-F238E27FC236}">
                <a16:creationId xmlns:a16="http://schemas.microsoft.com/office/drawing/2014/main" id="{BF7A76C3-C215-43B3-8D60-8FA97B0F40C1}"/>
              </a:ext>
            </a:extLst>
          </p:cNvPr>
          <p:cNvSpPr txBox="1"/>
          <p:nvPr/>
        </p:nvSpPr>
        <p:spPr>
          <a:xfrm>
            <a:off x="6796635" y="3416291"/>
            <a:ext cx="3625876" cy="461665"/>
          </a:xfrm>
          <a:prstGeom prst="rect">
            <a:avLst/>
          </a:prstGeom>
          <a:noFill/>
        </p:spPr>
        <p:txBody>
          <a:bodyPr wrap="square" rtlCol="0">
            <a:spAutoFit/>
          </a:bodyPr>
          <a:lstStyle/>
          <a:p>
            <a:r>
              <a:rPr lang="en-US" sz="2400" b="1" dirty="0">
                <a:solidFill>
                  <a:srgbClr val="6600CC"/>
                </a:solidFill>
                <a:effectLst>
                  <a:outerShdw blurRad="38100" dist="38100" dir="2700000" algn="tl">
                    <a:srgbClr val="000000">
                      <a:alpha val="43137"/>
                    </a:srgbClr>
                  </a:outerShdw>
                </a:effectLst>
                <a:latin typeface="Calibri"/>
              </a:rPr>
              <a:t>Maintenance &amp; tracking</a:t>
            </a:r>
            <a:endParaRPr lang="en-US" sz="2400" dirty="0">
              <a:solidFill>
                <a:srgbClr val="002060"/>
              </a:solidFill>
              <a:latin typeface="Calibri"/>
            </a:endParaRPr>
          </a:p>
        </p:txBody>
      </p:sp>
      <p:sp>
        <p:nvSpPr>
          <p:cNvPr id="26" name="TextBox 25">
            <a:extLst>
              <a:ext uri="{FF2B5EF4-FFF2-40B4-BE49-F238E27FC236}">
                <a16:creationId xmlns:a16="http://schemas.microsoft.com/office/drawing/2014/main" id="{6236149C-AF1D-4D95-9803-54B57DA17A33}"/>
              </a:ext>
            </a:extLst>
          </p:cNvPr>
          <p:cNvSpPr txBox="1"/>
          <p:nvPr/>
        </p:nvSpPr>
        <p:spPr>
          <a:xfrm>
            <a:off x="3298499" y="113581"/>
            <a:ext cx="6243697" cy="615553"/>
          </a:xfrm>
          <a:prstGeom prst="rect">
            <a:avLst/>
          </a:prstGeom>
          <a:noFill/>
        </p:spPr>
        <p:txBody>
          <a:bodyPr wrap="none" rtlCol="0">
            <a:spAutoFit/>
          </a:bodyPr>
          <a:lstStyle/>
          <a:p>
            <a:r>
              <a:rPr lang="en-US" sz="3400" b="1" dirty="0">
                <a:solidFill>
                  <a:srgbClr val="000066"/>
                </a:solidFill>
                <a:effectLst>
                  <a:outerShdw blurRad="38100" dist="38100" dir="2700000" algn="tl">
                    <a:srgbClr val="000000">
                      <a:alpha val="43137"/>
                    </a:srgbClr>
                  </a:outerShdw>
                </a:effectLst>
                <a:latin typeface="Calibri"/>
              </a:rPr>
              <a:t>Multiple needs on same system…</a:t>
            </a:r>
          </a:p>
        </p:txBody>
      </p:sp>
    </p:spTree>
    <p:extLst>
      <p:ext uri="{BB962C8B-B14F-4D97-AF65-F5344CB8AC3E}">
        <p14:creationId xmlns:p14="http://schemas.microsoft.com/office/powerpoint/2010/main" val="3170955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5" name="TextBox 14">
            <a:extLst>
              <a:ext uri="{FF2B5EF4-FFF2-40B4-BE49-F238E27FC236}">
                <a16:creationId xmlns:a16="http://schemas.microsoft.com/office/drawing/2014/main" id="{1F74D981-9E98-4EA9-B311-A6A74850B3D1}"/>
              </a:ext>
            </a:extLst>
          </p:cNvPr>
          <p:cNvSpPr txBox="1"/>
          <p:nvPr/>
        </p:nvSpPr>
        <p:spPr>
          <a:xfrm>
            <a:off x="3356216" y="371115"/>
            <a:ext cx="6694205" cy="3046988"/>
          </a:xfrm>
          <a:prstGeom prst="rect">
            <a:avLst/>
          </a:prstGeom>
          <a:noFill/>
        </p:spPr>
        <p:txBody>
          <a:bodyPr wrap="none" rtlCol="0">
            <a:spAutoFit/>
          </a:bodyPr>
          <a:lstStyle/>
          <a:p>
            <a:r>
              <a:rPr lang="en-US" sz="3400" b="1" dirty="0">
                <a:solidFill>
                  <a:srgbClr val="000066"/>
                </a:solidFill>
                <a:effectLst>
                  <a:outerShdw blurRad="38100" dist="38100" dir="2700000" algn="tl">
                    <a:srgbClr val="000000">
                      <a:alpha val="43137"/>
                    </a:srgbClr>
                  </a:outerShdw>
                </a:effectLst>
                <a:latin typeface="Calibri"/>
              </a:rPr>
              <a:t>Metro Stormwater Geodata Project:</a:t>
            </a:r>
          </a:p>
          <a:p>
            <a:endParaRPr lang="en-US" sz="3400" dirty="0">
              <a:solidFill>
                <a:srgbClr val="0070C0"/>
              </a:solidFill>
              <a:effectLst>
                <a:outerShdw blurRad="38100" dist="38100" dir="2700000" algn="tl">
                  <a:srgbClr val="000000">
                    <a:alpha val="43137"/>
                  </a:srgbClr>
                </a:outerShdw>
              </a:effectLst>
              <a:latin typeface="Calibri"/>
            </a:endParaRPr>
          </a:p>
          <a:p>
            <a:endParaRPr lang="en-US" sz="3400" dirty="0">
              <a:solidFill>
                <a:srgbClr val="0070C0"/>
              </a:solidFill>
              <a:effectLst>
                <a:outerShdw blurRad="38100" dist="38100" dir="2700000" algn="tl">
                  <a:srgbClr val="000000">
                    <a:alpha val="43137"/>
                  </a:srgbClr>
                </a:outerShdw>
              </a:effectLst>
              <a:latin typeface="Calibri"/>
            </a:endParaRPr>
          </a:p>
          <a:p>
            <a:endParaRPr lang="en-US" sz="3400" dirty="0">
              <a:solidFill>
                <a:srgbClr val="0070C0"/>
              </a:solidFill>
              <a:effectLst>
                <a:outerShdw blurRad="38100" dist="38100" dir="2700000" algn="tl">
                  <a:srgbClr val="000000">
                    <a:alpha val="43137"/>
                  </a:srgbClr>
                </a:outerShdw>
              </a:effectLst>
              <a:latin typeface="Calibri"/>
            </a:endParaRPr>
          </a:p>
          <a:p>
            <a:r>
              <a:rPr lang="en-US" sz="5600" b="1" dirty="0">
                <a:solidFill>
                  <a:srgbClr val="660033"/>
                </a:solidFill>
                <a:effectLst>
                  <a:outerShdw blurRad="38100" dist="38100" dir="2700000" algn="tl">
                    <a:srgbClr val="000000">
                      <a:alpha val="43137"/>
                    </a:srgbClr>
                  </a:outerShdw>
                </a:effectLst>
                <a:latin typeface="Calibri"/>
              </a:rPr>
              <a:t>Overview of project</a:t>
            </a:r>
          </a:p>
        </p:txBody>
      </p:sp>
      <p:sp>
        <p:nvSpPr>
          <p:cNvPr id="7" name="Rectangle 6">
            <a:extLst>
              <a:ext uri="{FF2B5EF4-FFF2-40B4-BE49-F238E27FC236}">
                <a16:creationId xmlns:a16="http://schemas.microsoft.com/office/drawing/2014/main" id="{6D427F36-BAE6-4845-AE89-57B3782A7157}"/>
              </a:ext>
            </a:extLst>
          </p:cNvPr>
          <p:cNvSpPr/>
          <p:nvPr/>
        </p:nvSpPr>
        <p:spPr>
          <a:xfrm>
            <a:off x="3019152" y="0"/>
            <a:ext cx="152399" cy="6858000"/>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427068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5" name="TextBox 14">
            <a:extLst>
              <a:ext uri="{FF2B5EF4-FFF2-40B4-BE49-F238E27FC236}">
                <a16:creationId xmlns:a16="http://schemas.microsoft.com/office/drawing/2014/main" id="{1F74D981-9E98-4EA9-B311-A6A74850B3D1}"/>
              </a:ext>
            </a:extLst>
          </p:cNvPr>
          <p:cNvSpPr txBox="1"/>
          <p:nvPr/>
        </p:nvSpPr>
        <p:spPr>
          <a:xfrm>
            <a:off x="3356216" y="371116"/>
            <a:ext cx="6694205" cy="1138773"/>
          </a:xfrm>
          <a:prstGeom prst="rect">
            <a:avLst/>
          </a:prstGeom>
          <a:noFill/>
        </p:spPr>
        <p:txBody>
          <a:bodyPr wrap="none" rtlCol="0">
            <a:spAutoFit/>
          </a:bodyPr>
          <a:lstStyle/>
          <a:p>
            <a:r>
              <a:rPr lang="en-US" sz="3400" b="1" dirty="0">
                <a:solidFill>
                  <a:srgbClr val="000066"/>
                </a:solidFill>
                <a:effectLst>
                  <a:outerShdw blurRad="38100" dist="38100" dir="2700000" algn="tl">
                    <a:srgbClr val="000000">
                      <a:alpha val="43137"/>
                    </a:srgbClr>
                  </a:outerShdw>
                </a:effectLst>
                <a:latin typeface="Calibri"/>
              </a:rPr>
              <a:t>Metro Stormwater Geodata Project:</a:t>
            </a:r>
          </a:p>
          <a:p>
            <a:r>
              <a:rPr lang="en-US" sz="3400" dirty="0">
                <a:solidFill>
                  <a:srgbClr val="660033"/>
                </a:solidFill>
                <a:effectLst>
                  <a:outerShdw blurRad="38100" dist="38100" dir="2700000" algn="tl">
                    <a:srgbClr val="000000">
                      <a:alpha val="43137"/>
                    </a:srgbClr>
                  </a:outerShdw>
                </a:effectLst>
                <a:latin typeface="Calibri"/>
              </a:rPr>
              <a:t>Overview of the project</a:t>
            </a:r>
          </a:p>
        </p:txBody>
      </p:sp>
      <p:sp>
        <p:nvSpPr>
          <p:cNvPr id="8" name="TextBox 7">
            <a:extLst>
              <a:ext uri="{FF2B5EF4-FFF2-40B4-BE49-F238E27FC236}">
                <a16:creationId xmlns:a16="http://schemas.microsoft.com/office/drawing/2014/main" id="{7B2F5F98-2426-49B7-B257-5267845893EA}"/>
              </a:ext>
            </a:extLst>
          </p:cNvPr>
          <p:cNvSpPr txBox="1"/>
          <p:nvPr/>
        </p:nvSpPr>
        <p:spPr>
          <a:xfrm>
            <a:off x="4062009" y="1885662"/>
            <a:ext cx="6411438" cy="4555093"/>
          </a:xfrm>
          <a:prstGeom prst="rect">
            <a:avLst/>
          </a:prstGeom>
          <a:noFill/>
        </p:spPr>
        <p:txBody>
          <a:bodyPr wrap="square" rtlCol="0">
            <a:spAutoFit/>
          </a:bodyPr>
          <a:lstStyle/>
          <a:p>
            <a:r>
              <a:rPr lang="en-US" sz="3400" b="1" dirty="0">
                <a:solidFill>
                  <a:srgbClr val="6600CC"/>
                </a:solidFill>
                <a:effectLst>
                  <a:outerShdw blurRad="38100" dist="38100" dir="2700000" algn="tl">
                    <a:srgbClr val="000000">
                      <a:alpha val="43137"/>
                    </a:srgbClr>
                  </a:outerShdw>
                </a:effectLst>
                <a:latin typeface="Calibri"/>
              </a:rPr>
              <a:t>April – June 2018:</a:t>
            </a:r>
          </a:p>
          <a:p>
            <a:r>
              <a:rPr lang="en-US" sz="3000" dirty="0">
                <a:solidFill>
                  <a:srgbClr val="6600CC"/>
                </a:solidFill>
                <a:effectLst>
                  <a:outerShdw blurRad="38100" dist="38100" dir="2700000" algn="tl">
                    <a:srgbClr val="000000">
                      <a:alpha val="43137"/>
                    </a:srgbClr>
                  </a:outerShdw>
                </a:effectLst>
                <a:latin typeface="Calibri"/>
              </a:rPr>
              <a:t>&gt;&gt; Establishment of project</a:t>
            </a:r>
          </a:p>
          <a:p>
            <a:r>
              <a:rPr lang="en-US" sz="3000" dirty="0">
                <a:solidFill>
                  <a:srgbClr val="6600CC"/>
                </a:solidFill>
                <a:effectLst>
                  <a:outerShdw blurRad="38100" dist="38100" dir="2700000" algn="tl">
                    <a:srgbClr val="000000">
                      <a:alpha val="43137"/>
                    </a:srgbClr>
                  </a:outerShdw>
                </a:effectLst>
                <a:latin typeface="Calibri"/>
              </a:rPr>
              <a:t>&gt;&gt; Business needs documentation</a:t>
            </a:r>
          </a:p>
          <a:p>
            <a:r>
              <a:rPr lang="en-US" sz="3000" dirty="0">
                <a:solidFill>
                  <a:srgbClr val="6600CC"/>
                </a:solidFill>
                <a:effectLst>
                  <a:outerShdw blurRad="38100" dist="38100" dir="2700000" algn="tl">
                    <a:srgbClr val="000000">
                      <a:alpha val="43137"/>
                    </a:srgbClr>
                  </a:outerShdw>
                </a:effectLst>
                <a:latin typeface="Calibri"/>
              </a:rPr>
              <a:t>&gt;&gt; Drafting a project charter</a:t>
            </a:r>
          </a:p>
          <a:p>
            <a:r>
              <a:rPr lang="en-US" sz="3000" dirty="0">
                <a:solidFill>
                  <a:srgbClr val="6600CC"/>
                </a:solidFill>
                <a:effectLst>
                  <a:outerShdw blurRad="38100" dist="38100" dir="2700000" algn="tl">
                    <a:srgbClr val="000000">
                      <a:alpha val="43137"/>
                    </a:srgbClr>
                  </a:outerShdw>
                </a:effectLst>
                <a:latin typeface="Calibri"/>
              </a:rPr>
              <a:t>&gt;&gt; Initial scope of work</a:t>
            </a:r>
          </a:p>
          <a:p>
            <a:endParaRPr lang="en-US" sz="3400" dirty="0">
              <a:solidFill>
                <a:srgbClr val="6600CC"/>
              </a:solidFill>
              <a:effectLst>
                <a:outerShdw blurRad="38100" dist="38100" dir="2700000" algn="tl">
                  <a:srgbClr val="000000">
                    <a:alpha val="43137"/>
                  </a:srgbClr>
                </a:outerShdw>
              </a:effectLst>
              <a:latin typeface="Calibri"/>
            </a:endParaRPr>
          </a:p>
          <a:p>
            <a:r>
              <a:rPr lang="en-US" sz="3400" b="1" dirty="0">
                <a:solidFill>
                  <a:srgbClr val="6600CC"/>
                </a:solidFill>
                <a:effectLst>
                  <a:outerShdw blurRad="38100" dist="38100" dir="2700000" algn="tl">
                    <a:srgbClr val="000000">
                      <a:alpha val="43137"/>
                    </a:srgbClr>
                  </a:outerShdw>
                </a:effectLst>
                <a:latin typeface="Calibri"/>
              </a:rPr>
              <a:t>June 2018 – present</a:t>
            </a:r>
          </a:p>
          <a:p>
            <a:r>
              <a:rPr lang="en-US" sz="3000" dirty="0">
                <a:solidFill>
                  <a:srgbClr val="6600CC"/>
                </a:solidFill>
                <a:effectLst>
                  <a:outerShdw blurRad="38100" dist="38100" dir="2700000" algn="tl">
                    <a:srgbClr val="000000">
                      <a:alpha val="43137"/>
                    </a:srgbClr>
                  </a:outerShdw>
                </a:effectLst>
                <a:latin typeface="Calibri"/>
              </a:rPr>
              <a:t>&gt;&gt; Steering Committee</a:t>
            </a:r>
          </a:p>
          <a:p>
            <a:r>
              <a:rPr lang="en-US" sz="3000" dirty="0">
                <a:solidFill>
                  <a:srgbClr val="6600CC"/>
                </a:solidFill>
                <a:effectLst>
                  <a:outerShdw blurRad="38100" dist="38100" dir="2700000" algn="tl">
                    <a:srgbClr val="000000">
                      <a:alpha val="43137"/>
                    </a:srgbClr>
                  </a:outerShdw>
                </a:effectLst>
                <a:latin typeface="Calibri"/>
              </a:rPr>
              <a:t>&gt;&gt; Creation of prototype standard</a:t>
            </a:r>
          </a:p>
        </p:txBody>
      </p:sp>
      <p:pic>
        <p:nvPicPr>
          <p:cNvPr id="9" name="Picture 8">
            <a:extLst>
              <a:ext uri="{FF2B5EF4-FFF2-40B4-BE49-F238E27FC236}">
                <a16:creationId xmlns:a16="http://schemas.microsoft.com/office/drawing/2014/main" id="{6852B830-1910-4C65-A646-D0B1A7816F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501" y="2028218"/>
            <a:ext cx="341199" cy="341199"/>
          </a:xfrm>
          <a:prstGeom prst="rect">
            <a:avLst/>
          </a:prstGeom>
        </p:spPr>
      </p:pic>
      <p:pic>
        <p:nvPicPr>
          <p:cNvPr id="10" name="Picture 9">
            <a:extLst>
              <a:ext uri="{FF2B5EF4-FFF2-40B4-BE49-F238E27FC236}">
                <a16:creationId xmlns:a16="http://schemas.microsoft.com/office/drawing/2014/main" id="{6410ACB1-91E3-4A0D-98EA-8D5F9BCB15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6258" y="4916602"/>
            <a:ext cx="341199" cy="341199"/>
          </a:xfrm>
          <a:prstGeom prst="rect">
            <a:avLst/>
          </a:prstGeom>
        </p:spPr>
      </p:pic>
    </p:spTree>
    <p:extLst>
      <p:ext uri="{BB962C8B-B14F-4D97-AF65-F5344CB8AC3E}">
        <p14:creationId xmlns:p14="http://schemas.microsoft.com/office/powerpoint/2010/main" val="1522793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9" name="TextBox 8">
            <a:extLst>
              <a:ext uri="{FF2B5EF4-FFF2-40B4-BE49-F238E27FC236}">
                <a16:creationId xmlns:a16="http://schemas.microsoft.com/office/drawing/2014/main" id="{7DC0F4AD-7B4B-4A00-ADEA-63AFB22B5631}"/>
              </a:ext>
            </a:extLst>
          </p:cNvPr>
          <p:cNvSpPr txBox="1"/>
          <p:nvPr/>
        </p:nvSpPr>
        <p:spPr>
          <a:xfrm>
            <a:off x="3328813" y="239822"/>
            <a:ext cx="6411438" cy="615553"/>
          </a:xfrm>
          <a:prstGeom prst="rect">
            <a:avLst/>
          </a:prstGeom>
          <a:noFill/>
        </p:spPr>
        <p:txBody>
          <a:bodyPr wrap="square" rtlCol="0">
            <a:spAutoFit/>
          </a:bodyPr>
          <a:lstStyle/>
          <a:p>
            <a:r>
              <a:rPr lang="en-US" sz="3400" b="1" dirty="0">
                <a:solidFill>
                  <a:srgbClr val="6600CC"/>
                </a:solidFill>
                <a:latin typeface="Calibri"/>
              </a:rPr>
              <a:t>Business needs determination:</a:t>
            </a:r>
          </a:p>
        </p:txBody>
      </p:sp>
      <p:pic>
        <p:nvPicPr>
          <p:cNvPr id="10" name="Picture 9">
            <a:extLst>
              <a:ext uri="{FF2B5EF4-FFF2-40B4-BE49-F238E27FC236}">
                <a16:creationId xmlns:a16="http://schemas.microsoft.com/office/drawing/2014/main" id="{9BED4100-73A5-419A-BF08-64D2EF5DA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1" y="3300545"/>
            <a:ext cx="3043823" cy="2255196"/>
          </a:xfrm>
          <a:prstGeom prst="rect">
            <a:avLst/>
          </a:prstGeom>
        </p:spPr>
      </p:pic>
      <p:pic>
        <p:nvPicPr>
          <p:cNvPr id="11" name="Picture 10">
            <a:extLst>
              <a:ext uri="{FF2B5EF4-FFF2-40B4-BE49-F238E27FC236}">
                <a16:creationId xmlns:a16="http://schemas.microsoft.com/office/drawing/2014/main" id="{AE46D66A-FA95-4613-B779-BAA2797F82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1006856"/>
            <a:ext cx="3048044" cy="2084934"/>
          </a:xfrm>
          <a:prstGeom prst="rect">
            <a:avLst/>
          </a:prstGeom>
        </p:spPr>
      </p:pic>
      <p:pic>
        <p:nvPicPr>
          <p:cNvPr id="15" name="Picture 14">
            <a:extLst>
              <a:ext uri="{FF2B5EF4-FFF2-40B4-BE49-F238E27FC236}">
                <a16:creationId xmlns:a16="http://schemas.microsoft.com/office/drawing/2014/main" id="{D4CD5C8C-32F1-4AF5-A9CC-15EF281BC6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1859" y="1077850"/>
            <a:ext cx="1411785" cy="1882381"/>
          </a:xfrm>
          <a:prstGeom prst="rect">
            <a:avLst/>
          </a:prstGeom>
        </p:spPr>
      </p:pic>
      <p:pic>
        <p:nvPicPr>
          <p:cNvPr id="16" name="Picture 15">
            <a:extLst>
              <a:ext uri="{FF2B5EF4-FFF2-40B4-BE49-F238E27FC236}">
                <a16:creationId xmlns:a16="http://schemas.microsoft.com/office/drawing/2014/main" id="{6F79B527-E695-4AF0-9B3B-E3188CC036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1659" y="1077849"/>
            <a:ext cx="1882381" cy="1882381"/>
          </a:xfrm>
          <a:prstGeom prst="rect">
            <a:avLst/>
          </a:prstGeom>
        </p:spPr>
      </p:pic>
      <p:pic>
        <p:nvPicPr>
          <p:cNvPr id="17" name="Picture 16">
            <a:extLst>
              <a:ext uri="{FF2B5EF4-FFF2-40B4-BE49-F238E27FC236}">
                <a16:creationId xmlns:a16="http://schemas.microsoft.com/office/drawing/2014/main" id="{47229E79-F742-4914-8862-87AAFD0A8A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77874" y="3072504"/>
            <a:ext cx="1882381" cy="1411787"/>
          </a:xfrm>
          <a:prstGeom prst="rect">
            <a:avLst/>
          </a:prstGeom>
        </p:spPr>
      </p:pic>
      <p:pic>
        <p:nvPicPr>
          <p:cNvPr id="18" name="Picture 17">
            <a:extLst>
              <a:ext uri="{FF2B5EF4-FFF2-40B4-BE49-F238E27FC236}">
                <a16:creationId xmlns:a16="http://schemas.microsoft.com/office/drawing/2014/main" id="{E1D5BA0E-6175-41E0-8736-771C137EEC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1805" y="4615853"/>
            <a:ext cx="2509042" cy="1882380"/>
          </a:xfrm>
          <a:prstGeom prst="rect">
            <a:avLst/>
          </a:prstGeom>
        </p:spPr>
      </p:pic>
      <p:pic>
        <p:nvPicPr>
          <p:cNvPr id="19" name="Picture 18">
            <a:extLst>
              <a:ext uri="{FF2B5EF4-FFF2-40B4-BE49-F238E27FC236}">
                <a16:creationId xmlns:a16="http://schemas.microsoft.com/office/drawing/2014/main" id="{FF06DA18-34B6-4C0B-AE76-06D5E20E76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59265" y="3091791"/>
            <a:ext cx="1881786" cy="1411788"/>
          </a:xfrm>
          <a:prstGeom prst="rect">
            <a:avLst/>
          </a:prstGeom>
        </p:spPr>
      </p:pic>
    </p:spTree>
    <p:extLst>
      <p:ext uri="{BB962C8B-B14F-4D97-AF65-F5344CB8AC3E}">
        <p14:creationId xmlns:p14="http://schemas.microsoft.com/office/powerpoint/2010/main" val="3236096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pic>
        <p:nvPicPr>
          <p:cNvPr id="8" name="Picture 7">
            <a:extLst>
              <a:ext uri="{FF2B5EF4-FFF2-40B4-BE49-F238E27FC236}">
                <a16:creationId xmlns:a16="http://schemas.microsoft.com/office/drawing/2014/main" id="{3605DF33-E68F-4D9D-A2E4-94DA65835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1550" y="989812"/>
            <a:ext cx="7498578" cy="5247783"/>
          </a:xfrm>
          <a:prstGeom prst="rect">
            <a:avLst/>
          </a:prstGeom>
        </p:spPr>
      </p:pic>
      <p:sp>
        <p:nvSpPr>
          <p:cNvPr id="9" name="TextBox 8">
            <a:extLst>
              <a:ext uri="{FF2B5EF4-FFF2-40B4-BE49-F238E27FC236}">
                <a16:creationId xmlns:a16="http://schemas.microsoft.com/office/drawing/2014/main" id="{7DC0F4AD-7B4B-4A00-ADEA-63AFB22B5631}"/>
              </a:ext>
            </a:extLst>
          </p:cNvPr>
          <p:cNvSpPr txBox="1"/>
          <p:nvPr/>
        </p:nvSpPr>
        <p:spPr>
          <a:xfrm>
            <a:off x="3328813" y="239822"/>
            <a:ext cx="6411438" cy="615553"/>
          </a:xfrm>
          <a:prstGeom prst="rect">
            <a:avLst/>
          </a:prstGeom>
          <a:noFill/>
        </p:spPr>
        <p:txBody>
          <a:bodyPr wrap="square" rtlCol="0">
            <a:spAutoFit/>
          </a:bodyPr>
          <a:lstStyle/>
          <a:p>
            <a:r>
              <a:rPr lang="en-US" sz="3400" b="1" dirty="0">
                <a:solidFill>
                  <a:srgbClr val="6600CC"/>
                </a:solidFill>
                <a:latin typeface="Calibri"/>
              </a:rPr>
              <a:t>Broad category business needs:</a:t>
            </a:r>
          </a:p>
        </p:txBody>
      </p:sp>
    </p:spTree>
    <p:extLst>
      <p:ext uri="{BB962C8B-B14F-4D97-AF65-F5344CB8AC3E}">
        <p14:creationId xmlns:p14="http://schemas.microsoft.com/office/powerpoint/2010/main" val="19554985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9" name="TextBox 8">
            <a:extLst>
              <a:ext uri="{FF2B5EF4-FFF2-40B4-BE49-F238E27FC236}">
                <a16:creationId xmlns:a16="http://schemas.microsoft.com/office/drawing/2014/main" id="{7DC0F4AD-7B4B-4A00-ADEA-63AFB22B5631}"/>
              </a:ext>
            </a:extLst>
          </p:cNvPr>
          <p:cNvSpPr txBox="1"/>
          <p:nvPr/>
        </p:nvSpPr>
        <p:spPr>
          <a:xfrm>
            <a:off x="3328813" y="239822"/>
            <a:ext cx="6411438" cy="615553"/>
          </a:xfrm>
          <a:prstGeom prst="rect">
            <a:avLst/>
          </a:prstGeom>
          <a:noFill/>
        </p:spPr>
        <p:txBody>
          <a:bodyPr wrap="square" rtlCol="0">
            <a:spAutoFit/>
          </a:bodyPr>
          <a:lstStyle/>
          <a:p>
            <a:r>
              <a:rPr lang="en-US" sz="3400" b="1" dirty="0">
                <a:solidFill>
                  <a:srgbClr val="6600CC"/>
                </a:solidFill>
                <a:latin typeface="Calibri"/>
              </a:rPr>
              <a:t>Effort and results to date:</a:t>
            </a:r>
          </a:p>
        </p:txBody>
      </p:sp>
      <p:sp>
        <p:nvSpPr>
          <p:cNvPr id="10" name="TextBox 9">
            <a:extLst>
              <a:ext uri="{FF2B5EF4-FFF2-40B4-BE49-F238E27FC236}">
                <a16:creationId xmlns:a16="http://schemas.microsoft.com/office/drawing/2014/main" id="{3B8BAA58-646B-4990-966D-B2E89C425AB5}"/>
              </a:ext>
            </a:extLst>
          </p:cNvPr>
          <p:cNvSpPr txBox="1"/>
          <p:nvPr/>
        </p:nvSpPr>
        <p:spPr>
          <a:xfrm>
            <a:off x="3352103" y="886239"/>
            <a:ext cx="6853218" cy="2893100"/>
          </a:xfrm>
          <a:prstGeom prst="rect">
            <a:avLst/>
          </a:prstGeom>
          <a:noFill/>
        </p:spPr>
        <p:txBody>
          <a:bodyPr wrap="square" rtlCol="0">
            <a:spAutoFit/>
          </a:bodyPr>
          <a:lstStyle/>
          <a:p>
            <a:r>
              <a:rPr lang="en-US" sz="2600" dirty="0">
                <a:solidFill>
                  <a:srgbClr val="7030A0"/>
                </a:solidFill>
                <a:latin typeface="Calibri"/>
              </a:rPr>
              <a:t>4/17/18:	Kickoff/Geodata Summit, Medina</a:t>
            </a:r>
          </a:p>
          <a:p>
            <a:r>
              <a:rPr lang="en-US" sz="2600" dirty="0">
                <a:solidFill>
                  <a:srgbClr val="7030A0"/>
                </a:solidFill>
                <a:latin typeface="Calibri"/>
              </a:rPr>
              <a:t>6/12/18:	CSWEA, Input Session, St. Paul</a:t>
            </a:r>
          </a:p>
          <a:p>
            <a:r>
              <a:rPr lang="en-US" sz="2600" dirty="0">
                <a:solidFill>
                  <a:srgbClr val="7030A0"/>
                </a:solidFill>
                <a:latin typeface="Calibri"/>
              </a:rPr>
              <a:t>6/28/18:	Steering Team 1, Minneapolis</a:t>
            </a:r>
          </a:p>
          <a:p>
            <a:r>
              <a:rPr lang="en-US" sz="2600" dirty="0">
                <a:solidFill>
                  <a:srgbClr val="7030A0"/>
                </a:solidFill>
                <a:latin typeface="Calibri"/>
              </a:rPr>
              <a:t>8/26/18:	Steering Team 2, Chaska</a:t>
            </a:r>
          </a:p>
          <a:p>
            <a:r>
              <a:rPr lang="en-US" sz="2600" dirty="0">
                <a:solidFill>
                  <a:srgbClr val="7030A0"/>
                </a:solidFill>
                <a:latin typeface="Calibri"/>
              </a:rPr>
              <a:t>11/14/18:	Steering Team 3, Blaine</a:t>
            </a:r>
          </a:p>
          <a:p>
            <a:r>
              <a:rPr lang="en-US" sz="2600" dirty="0">
                <a:solidFill>
                  <a:srgbClr val="7030A0"/>
                </a:solidFill>
                <a:latin typeface="Calibri"/>
              </a:rPr>
              <a:t>2/26/19:	Steering Team 4, Maple Grove</a:t>
            </a:r>
          </a:p>
          <a:p>
            <a:r>
              <a:rPr lang="en-US" sz="2600" dirty="0">
                <a:solidFill>
                  <a:srgbClr val="7030A0"/>
                </a:solidFill>
                <a:latin typeface="Calibri"/>
              </a:rPr>
              <a:t>4/30/19:	Steering Team 5, Eagan</a:t>
            </a:r>
          </a:p>
        </p:txBody>
      </p:sp>
      <p:grpSp>
        <p:nvGrpSpPr>
          <p:cNvPr id="2" name="Group 1">
            <a:extLst>
              <a:ext uri="{FF2B5EF4-FFF2-40B4-BE49-F238E27FC236}">
                <a16:creationId xmlns:a16="http://schemas.microsoft.com/office/drawing/2014/main" id="{574D1E6A-733E-4678-AA0A-D153ADF101C0}"/>
              </a:ext>
            </a:extLst>
          </p:cNvPr>
          <p:cNvGrpSpPr/>
          <p:nvPr/>
        </p:nvGrpSpPr>
        <p:grpSpPr>
          <a:xfrm>
            <a:off x="3431616" y="3881230"/>
            <a:ext cx="6584245" cy="1600200"/>
            <a:chOff x="2006455" y="4343400"/>
            <a:chExt cx="6349040" cy="1543037"/>
          </a:xfrm>
        </p:grpSpPr>
        <p:pic>
          <p:nvPicPr>
            <p:cNvPr id="11" name="Picture 10">
              <a:extLst>
                <a:ext uri="{FF2B5EF4-FFF2-40B4-BE49-F238E27FC236}">
                  <a16:creationId xmlns:a16="http://schemas.microsoft.com/office/drawing/2014/main" id="{569D57A0-D7DF-4236-9845-DAD478CB4F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6455" y="4343400"/>
              <a:ext cx="2057381" cy="1543036"/>
            </a:xfrm>
            <a:prstGeom prst="rect">
              <a:avLst/>
            </a:prstGeom>
            <a:ln w="38100">
              <a:noFill/>
            </a:ln>
          </p:spPr>
        </p:pic>
        <p:pic>
          <p:nvPicPr>
            <p:cNvPr id="15" name="Picture 14">
              <a:extLst>
                <a:ext uri="{FF2B5EF4-FFF2-40B4-BE49-F238E27FC236}">
                  <a16:creationId xmlns:a16="http://schemas.microsoft.com/office/drawing/2014/main" id="{DC4AAE96-3634-4A49-8B57-3660953EAC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4495" y="4343401"/>
              <a:ext cx="2058890" cy="1543036"/>
            </a:xfrm>
            <a:prstGeom prst="rect">
              <a:avLst/>
            </a:prstGeom>
          </p:spPr>
        </p:pic>
        <p:pic>
          <p:nvPicPr>
            <p:cNvPr id="16" name="Picture 15">
              <a:extLst>
                <a:ext uri="{FF2B5EF4-FFF2-40B4-BE49-F238E27FC236}">
                  <a16:creationId xmlns:a16="http://schemas.microsoft.com/office/drawing/2014/main" id="{70812490-DC08-47A0-A1AD-A2A8064E08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606" y="4343401"/>
              <a:ext cx="2058889" cy="1543036"/>
            </a:xfrm>
            <a:prstGeom prst="rect">
              <a:avLst/>
            </a:prstGeom>
          </p:spPr>
        </p:pic>
      </p:grpSp>
      <p:sp>
        <p:nvSpPr>
          <p:cNvPr id="17" name="TextBox 16">
            <a:extLst>
              <a:ext uri="{FF2B5EF4-FFF2-40B4-BE49-F238E27FC236}">
                <a16:creationId xmlns:a16="http://schemas.microsoft.com/office/drawing/2014/main" id="{CFA5D0DD-B276-4628-83FD-788B74026559}"/>
              </a:ext>
            </a:extLst>
          </p:cNvPr>
          <p:cNvSpPr txBox="1"/>
          <p:nvPr/>
        </p:nvSpPr>
        <p:spPr>
          <a:xfrm>
            <a:off x="3340767" y="5641829"/>
            <a:ext cx="6853218" cy="892552"/>
          </a:xfrm>
          <a:prstGeom prst="rect">
            <a:avLst/>
          </a:prstGeom>
          <a:noFill/>
        </p:spPr>
        <p:txBody>
          <a:bodyPr wrap="square" rtlCol="0">
            <a:spAutoFit/>
          </a:bodyPr>
          <a:lstStyle/>
          <a:p>
            <a:r>
              <a:rPr lang="en-US" sz="2600" dirty="0">
                <a:solidFill>
                  <a:srgbClr val="7030A0"/>
                </a:solidFill>
                <a:latin typeface="Calibri"/>
              </a:rPr>
              <a:t>+ Small technical sub-group sessions</a:t>
            </a:r>
          </a:p>
          <a:p>
            <a:r>
              <a:rPr lang="en-US" sz="2600" dirty="0">
                <a:solidFill>
                  <a:srgbClr val="7030A0"/>
                </a:solidFill>
                <a:latin typeface="Calibri"/>
              </a:rPr>
              <a:t>+ Presentations at conferences &amp; interest groups</a:t>
            </a:r>
          </a:p>
        </p:txBody>
      </p:sp>
    </p:spTree>
    <p:extLst>
      <p:ext uri="{BB962C8B-B14F-4D97-AF65-F5344CB8AC3E}">
        <p14:creationId xmlns:p14="http://schemas.microsoft.com/office/powerpoint/2010/main" val="4268806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8" name="Rectangle 17">
            <a:extLst>
              <a:ext uri="{FF2B5EF4-FFF2-40B4-BE49-F238E27FC236}">
                <a16:creationId xmlns:a16="http://schemas.microsoft.com/office/drawing/2014/main" id="{2E0CBC5E-B651-4D64-9C77-7DC0DAF0DD75}"/>
              </a:ext>
            </a:extLst>
          </p:cNvPr>
          <p:cNvSpPr/>
          <p:nvPr/>
        </p:nvSpPr>
        <p:spPr>
          <a:xfrm>
            <a:off x="3450759" y="152400"/>
            <a:ext cx="7369641" cy="3893374"/>
          </a:xfrm>
          <a:prstGeom prst="rect">
            <a:avLst/>
          </a:prstGeom>
        </p:spPr>
        <p:txBody>
          <a:bodyPr wrap="square">
            <a:spAutoFit/>
          </a:bodyPr>
          <a:lstStyle/>
          <a:p>
            <a:r>
              <a:rPr lang="en-US" sz="3700" b="1" u="sng" dirty="0">
                <a:solidFill>
                  <a:srgbClr val="6600FF"/>
                </a:solidFill>
                <a:latin typeface="Calibri"/>
              </a:rPr>
              <a:t>MSWGP Steering Team:</a:t>
            </a:r>
          </a:p>
          <a:p>
            <a:r>
              <a:rPr lang="en-US" sz="3500" dirty="0">
                <a:solidFill>
                  <a:srgbClr val="000066"/>
                </a:solidFill>
                <a:latin typeface="Calibri"/>
              </a:rPr>
              <a:t>Cities</a:t>
            </a:r>
          </a:p>
          <a:p>
            <a:r>
              <a:rPr lang="en-US" sz="3500" dirty="0">
                <a:solidFill>
                  <a:srgbClr val="0000CC"/>
                </a:solidFill>
                <a:latin typeface="Calibri"/>
              </a:rPr>
              <a:t>County </a:t>
            </a:r>
            <a:r>
              <a:rPr lang="en-US" sz="2000" dirty="0">
                <a:solidFill>
                  <a:srgbClr val="0000CC"/>
                </a:solidFill>
                <a:latin typeface="Calibri"/>
              </a:rPr>
              <a:t>(GIS, Public Works, Asset Management)</a:t>
            </a:r>
          </a:p>
          <a:p>
            <a:r>
              <a:rPr lang="en-US" sz="3500" dirty="0">
                <a:solidFill>
                  <a:srgbClr val="000099"/>
                </a:solidFill>
                <a:latin typeface="Calibri"/>
              </a:rPr>
              <a:t>Private Engineering Firms</a:t>
            </a:r>
          </a:p>
          <a:p>
            <a:r>
              <a:rPr lang="en-US" sz="3500" dirty="0">
                <a:solidFill>
                  <a:srgbClr val="003399"/>
                </a:solidFill>
                <a:latin typeface="Calibri"/>
              </a:rPr>
              <a:t>WSD/WMOs</a:t>
            </a:r>
          </a:p>
          <a:p>
            <a:r>
              <a:rPr lang="en-US" sz="3500" dirty="0">
                <a:solidFill>
                  <a:srgbClr val="6600CC"/>
                </a:solidFill>
                <a:latin typeface="Calibri"/>
              </a:rPr>
              <a:t>Regional, State &amp; Federal</a:t>
            </a:r>
          </a:p>
          <a:p>
            <a:r>
              <a:rPr lang="en-US" sz="3500" dirty="0">
                <a:solidFill>
                  <a:srgbClr val="660033"/>
                </a:solidFill>
                <a:latin typeface="Calibri"/>
              </a:rPr>
              <a:t>esri</a:t>
            </a:r>
          </a:p>
        </p:txBody>
      </p:sp>
      <p:grpSp>
        <p:nvGrpSpPr>
          <p:cNvPr id="3" name="Group 2">
            <a:extLst>
              <a:ext uri="{FF2B5EF4-FFF2-40B4-BE49-F238E27FC236}">
                <a16:creationId xmlns:a16="http://schemas.microsoft.com/office/drawing/2014/main" id="{25C026D3-24B9-42E3-ABF7-D2F92E0D310C}"/>
              </a:ext>
            </a:extLst>
          </p:cNvPr>
          <p:cNvGrpSpPr/>
          <p:nvPr/>
        </p:nvGrpSpPr>
        <p:grpSpPr>
          <a:xfrm>
            <a:off x="3580084" y="4064000"/>
            <a:ext cx="6552320" cy="2425700"/>
            <a:chOff x="3040722" y="3682944"/>
            <a:chExt cx="5523311" cy="2044756"/>
          </a:xfrm>
        </p:grpSpPr>
        <p:pic>
          <p:nvPicPr>
            <p:cNvPr id="22" name="Picture 21">
              <a:extLst>
                <a:ext uri="{FF2B5EF4-FFF2-40B4-BE49-F238E27FC236}">
                  <a16:creationId xmlns:a16="http://schemas.microsoft.com/office/drawing/2014/main" id="{A995BEE2-5C38-4462-85C1-8CB7E7FF29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7692" y="3682944"/>
              <a:ext cx="2726341" cy="2044756"/>
            </a:xfrm>
            <a:prstGeom prst="rect">
              <a:avLst/>
            </a:prstGeom>
          </p:spPr>
        </p:pic>
        <p:pic>
          <p:nvPicPr>
            <p:cNvPr id="20" name="Picture 19">
              <a:extLst>
                <a:ext uri="{FF2B5EF4-FFF2-40B4-BE49-F238E27FC236}">
                  <a16:creationId xmlns:a16="http://schemas.microsoft.com/office/drawing/2014/main" id="{16CE1096-F0E5-4569-B47B-9D0741653B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0722" y="3695149"/>
              <a:ext cx="2693136" cy="2019851"/>
            </a:xfrm>
            <a:prstGeom prst="rect">
              <a:avLst/>
            </a:prstGeom>
          </p:spPr>
        </p:pic>
      </p:grpSp>
    </p:spTree>
    <p:extLst>
      <p:ext uri="{BB962C8B-B14F-4D97-AF65-F5344CB8AC3E}">
        <p14:creationId xmlns:p14="http://schemas.microsoft.com/office/powerpoint/2010/main" val="3789523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7" name="TextBox 16">
            <a:extLst>
              <a:ext uri="{FF2B5EF4-FFF2-40B4-BE49-F238E27FC236}">
                <a16:creationId xmlns:a16="http://schemas.microsoft.com/office/drawing/2014/main" id="{2601D89E-F6DB-4167-B969-9BD51A14EF1C}"/>
              </a:ext>
            </a:extLst>
          </p:cNvPr>
          <p:cNvSpPr txBox="1"/>
          <p:nvPr/>
        </p:nvSpPr>
        <p:spPr>
          <a:xfrm>
            <a:off x="3322890" y="287506"/>
            <a:ext cx="7419072" cy="6247864"/>
          </a:xfrm>
          <a:prstGeom prst="rect">
            <a:avLst/>
          </a:prstGeom>
          <a:noFill/>
        </p:spPr>
        <p:txBody>
          <a:bodyPr wrap="square" rtlCol="0">
            <a:spAutoFit/>
          </a:bodyPr>
          <a:lstStyle/>
          <a:p>
            <a:r>
              <a:rPr lang="en-US" sz="2800" b="1" dirty="0">
                <a:solidFill>
                  <a:srgbClr val="7030A0"/>
                </a:solidFill>
                <a:latin typeface="Calibri"/>
              </a:rPr>
              <a:t>Our prototype standard (in development)</a:t>
            </a:r>
          </a:p>
          <a:p>
            <a:endParaRPr lang="en-US" sz="2200" b="1" dirty="0">
              <a:solidFill>
                <a:srgbClr val="7030A0"/>
              </a:solidFill>
              <a:latin typeface="Calibri"/>
            </a:endParaRPr>
          </a:p>
          <a:p>
            <a:r>
              <a:rPr lang="en-US" sz="2500" b="1" dirty="0">
                <a:solidFill>
                  <a:srgbClr val="660066"/>
                </a:solidFill>
                <a:latin typeface="Calibri"/>
              </a:rPr>
              <a:t>LINES:		PIPES</a:t>
            </a:r>
          </a:p>
          <a:p>
            <a:r>
              <a:rPr lang="en-US" sz="2500" b="1" dirty="0">
                <a:solidFill>
                  <a:srgbClr val="660066"/>
                </a:solidFill>
                <a:latin typeface="Calibri"/>
              </a:rPr>
              <a:t>		CHANNELS</a:t>
            </a:r>
          </a:p>
          <a:p>
            <a:r>
              <a:rPr lang="en-US" sz="2500" b="1" dirty="0">
                <a:solidFill>
                  <a:srgbClr val="660066"/>
                </a:solidFill>
                <a:latin typeface="Calibri"/>
              </a:rPr>
              <a:t>		ARTIFICIAL PATHS</a:t>
            </a:r>
          </a:p>
          <a:p>
            <a:endParaRPr lang="en-US" sz="2500" b="1" dirty="0">
              <a:solidFill>
                <a:srgbClr val="7030A0"/>
              </a:solidFill>
              <a:latin typeface="Calibri"/>
            </a:endParaRPr>
          </a:p>
          <a:p>
            <a:r>
              <a:rPr lang="en-US" sz="2500" b="1" dirty="0">
                <a:solidFill>
                  <a:srgbClr val="003300"/>
                </a:solidFill>
                <a:latin typeface="Calibri"/>
              </a:rPr>
              <a:t>POINTS:	BASINS</a:t>
            </a:r>
          </a:p>
          <a:p>
            <a:r>
              <a:rPr lang="en-US" sz="2500" b="1" dirty="0">
                <a:solidFill>
                  <a:srgbClr val="003300"/>
                </a:solidFill>
                <a:latin typeface="Calibri"/>
              </a:rPr>
              <a:t>		STRUCTURES</a:t>
            </a:r>
          </a:p>
          <a:p>
            <a:r>
              <a:rPr lang="en-US" sz="2500" b="1" dirty="0">
                <a:solidFill>
                  <a:srgbClr val="003300"/>
                </a:solidFill>
                <a:latin typeface="Calibri"/>
              </a:rPr>
              <a:t>		INLET/OUTLET/OUTFALL</a:t>
            </a:r>
          </a:p>
          <a:p>
            <a:r>
              <a:rPr lang="en-US" sz="2500" b="1" dirty="0">
                <a:solidFill>
                  <a:srgbClr val="003300"/>
                </a:solidFill>
                <a:latin typeface="Calibri"/>
              </a:rPr>
              <a:t>		BMPs</a:t>
            </a:r>
          </a:p>
          <a:p>
            <a:r>
              <a:rPr lang="en-US" sz="2500" b="1" dirty="0">
                <a:solidFill>
                  <a:srgbClr val="003300"/>
                </a:solidFill>
                <a:latin typeface="Calibri"/>
              </a:rPr>
              <a:t>		MONITORING DEVICES</a:t>
            </a:r>
          </a:p>
          <a:p>
            <a:r>
              <a:rPr lang="en-US" sz="2500" b="1" dirty="0">
                <a:solidFill>
                  <a:srgbClr val="006600"/>
                </a:solidFill>
                <a:latin typeface="Calibri"/>
              </a:rPr>
              <a:t>		</a:t>
            </a:r>
            <a:r>
              <a:rPr lang="en-US" sz="2500" b="1" dirty="0">
                <a:solidFill>
                  <a:srgbClr val="339933"/>
                </a:solidFill>
                <a:latin typeface="Calibri"/>
              </a:rPr>
              <a:t>MS4 INLET-OUTFALL SPECIFICATION</a:t>
            </a:r>
          </a:p>
          <a:p>
            <a:r>
              <a:rPr lang="en-US" sz="2500" b="1" dirty="0">
                <a:solidFill>
                  <a:srgbClr val="339933"/>
                </a:solidFill>
                <a:latin typeface="Calibri"/>
              </a:rPr>
              <a:t>		MS4 BASIN INSPECTION SPECIFICATION</a:t>
            </a:r>
          </a:p>
          <a:p>
            <a:r>
              <a:rPr lang="en-US" sz="2500" b="1" dirty="0">
                <a:solidFill>
                  <a:srgbClr val="006600"/>
                </a:solidFill>
                <a:latin typeface="Calibri"/>
              </a:rPr>
              <a:t>		</a:t>
            </a:r>
            <a:endParaRPr lang="en-US" sz="2500" b="1" dirty="0">
              <a:solidFill>
                <a:srgbClr val="7030A0"/>
              </a:solidFill>
              <a:latin typeface="Calibri"/>
            </a:endParaRPr>
          </a:p>
          <a:p>
            <a:r>
              <a:rPr lang="en-US" sz="2500" b="1" dirty="0">
                <a:solidFill>
                  <a:srgbClr val="0000FF"/>
                </a:solidFill>
                <a:latin typeface="Calibri"/>
              </a:rPr>
              <a:t>POLYGONS:	POLY_BASINS</a:t>
            </a:r>
          </a:p>
          <a:p>
            <a:r>
              <a:rPr lang="en-US" sz="2500" b="1" dirty="0">
                <a:solidFill>
                  <a:srgbClr val="0000FF"/>
                </a:solidFill>
                <a:latin typeface="Calibri"/>
              </a:rPr>
              <a:t>	      	POLY_BMPs</a:t>
            </a:r>
          </a:p>
        </p:txBody>
      </p:sp>
      <p:grpSp>
        <p:nvGrpSpPr>
          <p:cNvPr id="5" name="Group 4">
            <a:extLst>
              <a:ext uri="{FF2B5EF4-FFF2-40B4-BE49-F238E27FC236}">
                <a16:creationId xmlns:a16="http://schemas.microsoft.com/office/drawing/2014/main" id="{3AFD3276-66DB-4E8E-AC32-095254C40337}"/>
              </a:ext>
            </a:extLst>
          </p:cNvPr>
          <p:cNvGrpSpPr/>
          <p:nvPr/>
        </p:nvGrpSpPr>
        <p:grpSpPr>
          <a:xfrm>
            <a:off x="7725726" y="932234"/>
            <a:ext cx="2448134" cy="1582370"/>
            <a:chOff x="6340685" y="922506"/>
            <a:chExt cx="2260535" cy="1461114"/>
          </a:xfrm>
        </p:grpSpPr>
        <p:pic>
          <p:nvPicPr>
            <p:cNvPr id="18" name="Picture 17">
              <a:extLst>
                <a:ext uri="{FF2B5EF4-FFF2-40B4-BE49-F238E27FC236}">
                  <a16:creationId xmlns:a16="http://schemas.microsoft.com/office/drawing/2014/main" id="{6C11A422-FC68-415C-B137-A78E85396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0685" y="922506"/>
              <a:ext cx="1092226" cy="1456301"/>
            </a:xfrm>
            <a:prstGeom prst="rect">
              <a:avLst/>
            </a:prstGeom>
          </p:spPr>
        </p:pic>
        <p:pic>
          <p:nvPicPr>
            <p:cNvPr id="19" name="Picture 18">
              <a:extLst>
                <a:ext uri="{FF2B5EF4-FFF2-40B4-BE49-F238E27FC236}">
                  <a16:creationId xmlns:a16="http://schemas.microsoft.com/office/drawing/2014/main" id="{97F73AF2-A4A7-445B-981D-DD42B3F23A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8994" y="927319"/>
              <a:ext cx="1092226" cy="1456301"/>
            </a:xfrm>
            <a:prstGeom prst="rect">
              <a:avLst/>
            </a:prstGeom>
          </p:spPr>
        </p:pic>
      </p:grpSp>
      <p:pic>
        <p:nvPicPr>
          <p:cNvPr id="20" name="Picture 19">
            <a:extLst>
              <a:ext uri="{FF2B5EF4-FFF2-40B4-BE49-F238E27FC236}">
                <a16:creationId xmlns:a16="http://schemas.microsoft.com/office/drawing/2014/main" id="{C9737519-2867-4ACA-AC65-DC25152474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0917" y="2769140"/>
            <a:ext cx="1627150" cy="1218792"/>
          </a:xfrm>
          <a:prstGeom prst="rect">
            <a:avLst/>
          </a:prstGeom>
        </p:spPr>
      </p:pic>
      <p:pic>
        <p:nvPicPr>
          <p:cNvPr id="3" name="Picture 2">
            <a:extLst>
              <a:ext uri="{FF2B5EF4-FFF2-40B4-BE49-F238E27FC236}">
                <a16:creationId xmlns:a16="http://schemas.microsoft.com/office/drawing/2014/main" id="{AF440DC6-03B5-4416-95DD-D1E22EEEF7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7006" y="5486400"/>
            <a:ext cx="2249646" cy="1023226"/>
          </a:xfrm>
          <a:prstGeom prst="rect">
            <a:avLst/>
          </a:prstGeom>
        </p:spPr>
      </p:pic>
    </p:spTree>
    <p:extLst>
      <p:ext uri="{BB962C8B-B14F-4D97-AF65-F5344CB8AC3E}">
        <p14:creationId xmlns:p14="http://schemas.microsoft.com/office/powerpoint/2010/main" val="2824294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7" name="TextBox 16">
            <a:extLst>
              <a:ext uri="{FF2B5EF4-FFF2-40B4-BE49-F238E27FC236}">
                <a16:creationId xmlns:a16="http://schemas.microsoft.com/office/drawing/2014/main" id="{2601D89E-F6DB-4167-B969-9BD51A14EF1C}"/>
              </a:ext>
            </a:extLst>
          </p:cNvPr>
          <p:cNvSpPr txBox="1"/>
          <p:nvPr/>
        </p:nvSpPr>
        <p:spPr>
          <a:xfrm>
            <a:off x="3322890" y="287506"/>
            <a:ext cx="7419072" cy="6247864"/>
          </a:xfrm>
          <a:prstGeom prst="rect">
            <a:avLst/>
          </a:prstGeom>
          <a:noFill/>
        </p:spPr>
        <p:txBody>
          <a:bodyPr wrap="square" rtlCol="0">
            <a:spAutoFit/>
          </a:bodyPr>
          <a:lstStyle/>
          <a:p>
            <a:r>
              <a:rPr lang="en-US" sz="2800" b="1" dirty="0">
                <a:solidFill>
                  <a:srgbClr val="7030A0"/>
                </a:solidFill>
                <a:latin typeface="Calibri"/>
              </a:rPr>
              <a:t>Our prototype standard (in development)</a:t>
            </a:r>
          </a:p>
          <a:p>
            <a:endParaRPr lang="en-US" sz="2200" b="1" dirty="0">
              <a:solidFill>
                <a:srgbClr val="7030A0"/>
              </a:solidFill>
              <a:latin typeface="Calibri"/>
            </a:endParaRPr>
          </a:p>
          <a:p>
            <a:r>
              <a:rPr lang="en-US" sz="2500" b="1" dirty="0">
                <a:solidFill>
                  <a:srgbClr val="660066"/>
                </a:solidFill>
                <a:latin typeface="Calibri"/>
              </a:rPr>
              <a:t>LINES:		PIPES</a:t>
            </a:r>
          </a:p>
          <a:p>
            <a:r>
              <a:rPr lang="en-US" sz="2500" b="1" dirty="0">
                <a:solidFill>
                  <a:srgbClr val="660066"/>
                </a:solidFill>
                <a:latin typeface="Calibri"/>
              </a:rPr>
              <a:t>		CHANNELS</a:t>
            </a:r>
          </a:p>
          <a:p>
            <a:r>
              <a:rPr lang="en-US" sz="2500" b="1" dirty="0">
                <a:solidFill>
                  <a:srgbClr val="660066"/>
                </a:solidFill>
                <a:latin typeface="Calibri"/>
              </a:rPr>
              <a:t>		ARTIFICIAL PATHS</a:t>
            </a:r>
          </a:p>
          <a:p>
            <a:endParaRPr lang="en-US" sz="2500" b="1" dirty="0">
              <a:solidFill>
                <a:srgbClr val="7030A0"/>
              </a:solidFill>
              <a:latin typeface="Calibri"/>
            </a:endParaRPr>
          </a:p>
          <a:p>
            <a:r>
              <a:rPr lang="en-US" sz="2500" b="1" dirty="0">
                <a:solidFill>
                  <a:srgbClr val="003300"/>
                </a:solidFill>
                <a:latin typeface="Calibri"/>
              </a:rPr>
              <a:t>POINTS:	BASINS</a:t>
            </a:r>
          </a:p>
          <a:p>
            <a:r>
              <a:rPr lang="en-US" sz="2500" b="1" dirty="0">
                <a:solidFill>
                  <a:srgbClr val="003300"/>
                </a:solidFill>
                <a:latin typeface="Calibri"/>
              </a:rPr>
              <a:t>		STRUCTURES</a:t>
            </a:r>
          </a:p>
          <a:p>
            <a:r>
              <a:rPr lang="en-US" sz="2500" b="1" dirty="0">
                <a:solidFill>
                  <a:srgbClr val="003300"/>
                </a:solidFill>
                <a:latin typeface="Calibri"/>
              </a:rPr>
              <a:t>		INLET/OUTLET/OUTFALL</a:t>
            </a:r>
          </a:p>
          <a:p>
            <a:r>
              <a:rPr lang="en-US" sz="2500" b="1" dirty="0">
                <a:solidFill>
                  <a:srgbClr val="003300"/>
                </a:solidFill>
                <a:latin typeface="Calibri"/>
              </a:rPr>
              <a:t>		BMPs</a:t>
            </a:r>
          </a:p>
          <a:p>
            <a:r>
              <a:rPr lang="en-US" sz="2500" b="1" dirty="0">
                <a:solidFill>
                  <a:srgbClr val="003300"/>
                </a:solidFill>
                <a:latin typeface="Calibri"/>
              </a:rPr>
              <a:t>		MONITORING DEVICES</a:t>
            </a:r>
          </a:p>
          <a:p>
            <a:r>
              <a:rPr lang="en-US" sz="2500" b="1" dirty="0">
                <a:solidFill>
                  <a:srgbClr val="006600"/>
                </a:solidFill>
                <a:latin typeface="Calibri"/>
              </a:rPr>
              <a:t>		</a:t>
            </a:r>
            <a:r>
              <a:rPr lang="en-US" sz="2500" b="1" dirty="0">
                <a:solidFill>
                  <a:srgbClr val="339933"/>
                </a:solidFill>
                <a:latin typeface="Calibri"/>
              </a:rPr>
              <a:t>MS4 INLET-OUTFALL SPECIFICATION</a:t>
            </a:r>
          </a:p>
          <a:p>
            <a:r>
              <a:rPr lang="en-US" sz="2500" b="1" dirty="0">
                <a:solidFill>
                  <a:srgbClr val="339933"/>
                </a:solidFill>
                <a:latin typeface="Calibri"/>
              </a:rPr>
              <a:t>		MS4 BASIN INSPECTION SPECIFICATION</a:t>
            </a:r>
          </a:p>
          <a:p>
            <a:r>
              <a:rPr lang="en-US" sz="2500" b="1" dirty="0">
                <a:solidFill>
                  <a:srgbClr val="006600"/>
                </a:solidFill>
                <a:latin typeface="Calibri"/>
              </a:rPr>
              <a:t>		</a:t>
            </a:r>
            <a:endParaRPr lang="en-US" sz="2500" b="1" dirty="0">
              <a:solidFill>
                <a:srgbClr val="7030A0"/>
              </a:solidFill>
              <a:latin typeface="Calibri"/>
            </a:endParaRPr>
          </a:p>
          <a:p>
            <a:r>
              <a:rPr lang="en-US" sz="2500" b="1" dirty="0">
                <a:solidFill>
                  <a:srgbClr val="0000FF"/>
                </a:solidFill>
                <a:latin typeface="Calibri"/>
              </a:rPr>
              <a:t>POLYGONS:	POLY_BASINS</a:t>
            </a:r>
          </a:p>
          <a:p>
            <a:r>
              <a:rPr lang="en-US" sz="2500" b="1" dirty="0">
                <a:solidFill>
                  <a:srgbClr val="0000FF"/>
                </a:solidFill>
                <a:latin typeface="Calibri"/>
              </a:rPr>
              <a:t>	      	POLY_BMPs</a:t>
            </a:r>
          </a:p>
        </p:txBody>
      </p:sp>
      <p:grpSp>
        <p:nvGrpSpPr>
          <p:cNvPr id="5" name="Group 4">
            <a:extLst>
              <a:ext uri="{FF2B5EF4-FFF2-40B4-BE49-F238E27FC236}">
                <a16:creationId xmlns:a16="http://schemas.microsoft.com/office/drawing/2014/main" id="{3AFD3276-66DB-4E8E-AC32-095254C40337}"/>
              </a:ext>
            </a:extLst>
          </p:cNvPr>
          <p:cNvGrpSpPr/>
          <p:nvPr/>
        </p:nvGrpSpPr>
        <p:grpSpPr>
          <a:xfrm>
            <a:off x="7725726" y="932234"/>
            <a:ext cx="2448134" cy="1582370"/>
            <a:chOff x="6340685" y="922506"/>
            <a:chExt cx="2260535" cy="1461114"/>
          </a:xfrm>
        </p:grpSpPr>
        <p:pic>
          <p:nvPicPr>
            <p:cNvPr id="18" name="Picture 17">
              <a:extLst>
                <a:ext uri="{FF2B5EF4-FFF2-40B4-BE49-F238E27FC236}">
                  <a16:creationId xmlns:a16="http://schemas.microsoft.com/office/drawing/2014/main" id="{6C11A422-FC68-415C-B137-A78E85396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0685" y="922506"/>
              <a:ext cx="1092226" cy="1456301"/>
            </a:xfrm>
            <a:prstGeom prst="rect">
              <a:avLst/>
            </a:prstGeom>
          </p:spPr>
        </p:pic>
        <p:pic>
          <p:nvPicPr>
            <p:cNvPr id="19" name="Picture 18">
              <a:extLst>
                <a:ext uri="{FF2B5EF4-FFF2-40B4-BE49-F238E27FC236}">
                  <a16:creationId xmlns:a16="http://schemas.microsoft.com/office/drawing/2014/main" id="{97F73AF2-A4A7-445B-981D-DD42B3F23A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8994" y="927319"/>
              <a:ext cx="1092226" cy="1456301"/>
            </a:xfrm>
            <a:prstGeom prst="rect">
              <a:avLst/>
            </a:prstGeom>
          </p:spPr>
        </p:pic>
      </p:grpSp>
      <p:pic>
        <p:nvPicPr>
          <p:cNvPr id="20" name="Picture 19">
            <a:extLst>
              <a:ext uri="{FF2B5EF4-FFF2-40B4-BE49-F238E27FC236}">
                <a16:creationId xmlns:a16="http://schemas.microsoft.com/office/drawing/2014/main" id="{C9737519-2867-4ACA-AC65-DC25152474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0917" y="2769140"/>
            <a:ext cx="1627150" cy="1218792"/>
          </a:xfrm>
          <a:prstGeom prst="rect">
            <a:avLst/>
          </a:prstGeom>
        </p:spPr>
      </p:pic>
      <p:pic>
        <p:nvPicPr>
          <p:cNvPr id="3" name="Picture 2">
            <a:extLst>
              <a:ext uri="{FF2B5EF4-FFF2-40B4-BE49-F238E27FC236}">
                <a16:creationId xmlns:a16="http://schemas.microsoft.com/office/drawing/2014/main" id="{AF440DC6-03B5-4416-95DD-D1E22EEEF7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7006" y="5486400"/>
            <a:ext cx="2249646" cy="1023226"/>
          </a:xfrm>
          <a:prstGeom prst="rect">
            <a:avLst/>
          </a:prstGeom>
        </p:spPr>
      </p:pic>
      <p:cxnSp>
        <p:nvCxnSpPr>
          <p:cNvPr id="15" name="Straight Connector 14">
            <a:extLst>
              <a:ext uri="{FF2B5EF4-FFF2-40B4-BE49-F238E27FC236}">
                <a16:creationId xmlns:a16="http://schemas.microsoft.com/office/drawing/2014/main" id="{B4891495-BE6E-448A-A5DF-F209D75A299C}"/>
              </a:ext>
            </a:extLst>
          </p:cNvPr>
          <p:cNvCxnSpPr>
            <a:cxnSpLocks/>
          </p:cNvCxnSpPr>
          <p:nvPr/>
        </p:nvCxnSpPr>
        <p:spPr>
          <a:xfrm>
            <a:off x="4987206" y="2819400"/>
            <a:ext cx="0" cy="3048000"/>
          </a:xfrm>
          <a:prstGeom prst="line">
            <a:avLst/>
          </a:prstGeom>
          <a:ln w="34925"/>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4F1BB954-E214-4B33-A982-F8FEF81C3133}"/>
              </a:ext>
            </a:extLst>
          </p:cNvPr>
          <p:cNvCxnSpPr>
            <a:cxnSpLocks/>
          </p:cNvCxnSpPr>
          <p:nvPr/>
        </p:nvCxnSpPr>
        <p:spPr>
          <a:xfrm>
            <a:off x="5105400" y="3949700"/>
            <a:ext cx="0" cy="2298700"/>
          </a:xfrm>
          <a:prstGeom prst="line">
            <a:avLst/>
          </a:prstGeom>
          <a:ln w="3492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73562228-6C9C-46A2-95EC-95CA4F94D8BC}"/>
              </a:ext>
            </a:extLst>
          </p:cNvPr>
          <p:cNvCxnSpPr>
            <a:cxnSpLocks/>
          </p:cNvCxnSpPr>
          <p:nvPr/>
        </p:nvCxnSpPr>
        <p:spPr>
          <a:xfrm flipH="1">
            <a:off x="4978400" y="2819400"/>
            <a:ext cx="279400" cy="0"/>
          </a:xfrm>
          <a:prstGeom prst="line">
            <a:avLst/>
          </a:prstGeom>
          <a:ln w="34925"/>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09313999-63F7-4A59-9298-3BCD044DCA8E}"/>
              </a:ext>
            </a:extLst>
          </p:cNvPr>
          <p:cNvCxnSpPr>
            <a:cxnSpLocks/>
          </p:cNvCxnSpPr>
          <p:nvPr/>
        </p:nvCxnSpPr>
        <p:spPr>
          <a:xfrm>
            <a:off x="5103020" y="6248400"/>
            <a:ext cx="129381" cy="0"/>
          </a:xfrm>
          <a:prstGeom prst="line">
            <a:avLst/>
          </a:prstGeom>
          <a:ln w="34925"/>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E1D0B124-11EC-49E0-91A4-355090B16754}"/>
              </a:ext>
            </a:extLst>
          </p:cNvPr>
          <p:cNvCxnSpPr>
            <a:cxnSpLocks/>
          </p:cNvCxnSpPr>
          <p:nvPr/>
        </p:nvCxnSpPr>
        <p:spPr>
          <a:xfrm flipH="1">
            <a:off x="5098256" y="3962400"/>
            <a:ext cx="134144" cy="0"/>
          </a:xfrm>
          <a:prstGeom prst="line">
            <a:avLst/>
          </a:prstGeom>
          <a:ln w="3492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4F5E1241-C39C-4987-9574-6C2782AE7E61}"/>
              </a:ext>
            </a:extLst>
          </p:cNvPr>
          <p:cNvCxnSpPr>
            <a:cxnSpLocks/>
          </p:cNvCxnSpPr>
          <p:nvPr/>
        </p:nvCxnSpPr>
        <p:spPr>
          <a:xfrm>
            <a:off x="4979194" y="5867400"/>
            <a:ext cx="278606" cy="0"/>
          </a:xfrm>
          <a:prstGeom prst="line">
            <a:avLst/>
          </a:prstGeom>
          <a:ln w="349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57587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3</a:t>
            </a:r>
          </a:p>
        </p:txBody>
      </p:sp>
      <p:sp>
        <p:nvSpPr>
          <p:cNvPr id="2" name="Text Placeholder 1"/>
          <p:cNvSpPr>
            <a:spLocks noGrp="1"/>
          </p:cNvSpPr>
          <p:nvPr>
            <p:ph idx="1"/>
          </p:nvPr>
        </p:nvSpPr>
        <p:spPr>
          <a:xfrm>
            <a:off x="838200" y="1825625"/>
            <a:ext cx="7340600" cy="4351338"/>
          </a:xfrm>
        </p:spPr>
        <p:txBody>
          <a:bodyPr>
            <a:normAutofit/>
          </a:bodyPr>
          <a:lstStyle/>
          <a:p>
            <a:pPr marL="0" indent="0">
              <a:buNone/>
            </a:pPr>
            <a:r>
              <a:rPr lang="en-US" b="1" dirty="0"/>
              <a:t>Road Centerline Data Standard - Approve</a:t>
            </a:r>
          </a:p>
          <a:p>
            <a:pPr marL="0" indent="0">
              <a:buNone/>
            </a:pPr>
            <a:r>
              <a:rPr lang="en-US" dirty="0"/>
              <a:t>Mark Kotz</a:t>
            </a:r>
          </a:p>
        </p:txBody>
      </p:sp>
    </p:spTree>
    <p:extLst>
      <p:ext uri="{BB962C8B-B14F-4D97-AF65-F5344CB8AC3E}">
        <p14:creationId xmlns:p14="http://schemas.microsoft.com/office/powerpoint/2010/main" val="3640455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grpSp>
        <p:nvGrpSpPr>
          <p:cNvPr id="9" name="Group 8">
            <a:extLst>
              <a:ext uri="{FF2B5EF4-FFF2-40B4-BE49-F238E27FC236}">
                <a16:creationId xmlns:a16="http://schemas.microsoft.com/office/drawing/2014/main" id="{C4505928-E9BF-4654-901E-784E44DC2D3B}"/>
              </a:ext>
            </a:extLst>
          </p:cNvPr>
          <p:cNvGrpSpPr/>
          <p:nvPr/>
        </p:nvGrpSpPr>
        <p:grpSpPr>
          <a:xfrm>
            <a:off x="4105666" y="3795923"/>
            <a:ext cx="6260290" cy="2832649"/>
            <a:chOff x="1542241" y="3288372"/>
            <a:chExt cx="7453837" cy="3372704"/>
          </a:xfrm>
        </p:grpSpPr>
        <p:pic>
          <p:nvPicPr>
            <p:cNvPr id="10" name="Picture 9">
              <a:extLst>
                <a:ext uri="{FF2B5EF4-FFF2-40B4-BE49-F238E27FC236}">
                  <a16:creationId xmlns:a16="http://schemas.microsoft.com/office/drawing/2014/main" id="{33A11C7B-ECF4-4D7B-B325-85ACE67D66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2241" y="3288372"/>
              <a:ext cx="5373463" cy="2381785"/>
            </a:xfrm>
            <a:prstGeom prst="rect">
              <a:avLst/>
            </a:prstGeom>
          </p:spPr>
        </p:pic>
        <p:pic>
          <p:nvPicPr>
            <p:cNvPr id="11" name="Picture 10">
              <a:extLst>
                <a:ext uri="{FF2B5EF4-FFF2-40B4-BE49-F238E27FC236}">
                  <a16:creationId xmlns:a16="http://schemas.microsoft.com/office/drawing/2014/main" id="{F9495845-705A-459C-BB69-1632C3FE00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046" y="3740015"/>
              <a:ext cx="3044895" cy="2381785"/>
            </a:xfrm>
            <a:prstGeom prst="rect">
              <a:avLst/>
            </a:prstGeom>
          </p:spPr>
        </p:pic>
        <p:pic>
          <p:nvPicPr>
            <p:cNvPr id="16" name="Picture 15">
              <a:extLst>
                <a:ext uri="{FF2B5EF4-FFF2-40B4-BE49-F238E27FC236}">
                  <a16:creationId xmlns:a16="http://schemas.microsoft.com/office/drawing/2014/main" id="{DB114F1D-C1E0-4302-B5DE-5C45B4804A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4384" y="4234884"/>
              <a:ext cx="3975843" cy="2229267"/>
            </a:xfrm>
            <a:prstGeom prst="rect">
              <a:avLst/>
            </a:prstGeom>
          </p:spPr>
        </p:pic>
        <p:pic>
          <p:nvPicPr>
            <p:cNvPr id="17" name="Picture 16">
              <a:extLst>
                <a:ext uri="{FF2B5EF4-FFF2-40B4-BE49-F238E27FC236}">
                  <a16:creationId xmlns:a16="http://schemas.microsoft.com/office/drawing/2014/main" id="{1D5D8FED-6EF6-4D30-8339-2FF59F6618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6965" y="4785580"/>
              <a:ext cx="3239113" cy="1875496"/>
            </a:xfrm>
            <a:prstGeom prst="rect">
              <a:avLst/>
            </a:prstGeom>
          </p:spPr>
        </p:pic>
      </p:grpSp>
      <p:sp>
        <p:nvSpPr>
          <p:cNvPr id="18" name="Rectangle 17">
            <a:extLst>
              <a:ext uri="{FF2B5EF4-FFF2-40B4-BE49-F238E27FC236}">
                <a16:creationId xmlns:a16="http://schemas.microsoft.com/office/drawing/2014/main" id="{67919021-403C-4D5C-A766-0553C8FDD2A6}"/>
              </a:ext>
            </a:extLst>
          </p:cNvPr>
          <p:cNvSpPr/>
          <p:nvPr/>
        </p:nvSpPr>
        <p:spPr>
          <a:xfrm>
            <a:off x="3390631" y="898635"/>
            <a:ext cx="711622" cy="2863243"/>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TextBox 18">
            <a:extLst>
              <a:ext uri="{FF2B5EF4-FFF2-40B4-BE49-F238E27FC236}">
                <a16:creationId xmlns:a16="http://schemas.microsoft.com/office/drawing/2014/main" id="{D4A1A363-0043-470D-A1C4-CB7B078DFACE}"/>
              </a:ext>
            </a:extLst>
          </p:cNvPr>
          <p:cNvSpPr txBox="1"/>
          <p:nvPr/>
        </p:nvSpPr>
        <p:spPr>
          <a:xfrm rot="16200000">
            <a:off x="2624359" y="2023295"/>
            <a:ext cx="2212080" cy="553998"/>
          </a:xfrm>
          <a:prstGeom prst="rect">
            <a:avLst/>
          </a:prstGeom>
          <a:noFill/>
        </p:spPr>
        <p:txBody>
          <a:bodyPr wrap="none" rtlCol="0">
            <a:spAutoFit/>
          </a:bodyPr>
          <a:lstStyle/>
          <a:p>
            <a:r>
              <a:rPr lang="en-US" sz="3000" b="1" dirty="0">
                <a:solidFill>
                  <a:prstClr val="white"/>
                </a:solidFill>
                <a:latin typeface="Calibri"/>
              </a:rPr>
              <a:t>Components</a:t>
            </a:r>
          </a:p>
        </p:txBody>
      </p:sp>
      <p:sp>
        <p:nvSpPr>
          <p:cNvPr id="20" name="Rectangle 19">
            <a:extLst>
              <a:ext uri="{FF2B5EF4-FFF2-40B4-BE49-F238E27FC236}">
                <a16:creationId xmlns:a16="http://schemas.microsoft.com/office/drawing/2014/main" id="{1CDF3724-4FB0-4078-90A2-2A24C8A8ED4E}"/>
              </a:ext>
            </a:extLst>
          </p:cNvPr>
          <p:cNvSpPr/>
          <p:nvPr/>
        </p:nvSpPr>
        <p:spPr>
          <a:xfrm>
            <a:off x="3403178" y="3819570"/>
            <a:ext cx="711622" cy="288603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TextBox 20">
            <a:extLst>
              <a:ext uri="{FF2B5EF4-FFF2-40B4-BE49-F238E27FC236}">
                <a16:creationId xmlns:a16="http://schemas.microsoft.com/office/drawing/2014/main" id="{3FC7D108-2316-480F-8974-C59B78EEE270}"/>
              </a:ext>
            </a:extLst>
          </p:cNvPr>
          <p:cNvSpPr txBox="1"/>
          <p:nvPr/>
        </p:nvSpPr>
        <p:spPr>
          <a:xfrm rot="16200000">
            <a:off x="2457294" y="4980251"/>
            <a:ext cx="2567947" cy="553998"/>
          </a:xfrm>
          <a:prstGeom prst="rect">
            <a:avLst/>
          </a:prstGeom>
          <a:noFill/>
        </p:spPr>
        <p:txBody>
          <a:bodyPr wrap="none" rtlCol="0">
            <a:spAutoFit/>
          </a:bodyPr>
          <a:lstStyle/>
          <a:p>
            <a:r>
              <a:rPr lang="en-US" sz="3000" b="1" dirty="0">
                <a:solidFill>
                  <a:prstClr val="white"/>
                </a:solidFill>
                <a:latin typeface="Calibri"/>
              </a:rPr>
              <a:t>Domain Values</a:t>
            </a:r>
          </a:p>
        </p:txBody>
      </p:sp>
      <p:grpSp>
        <p:nvGrpSpPr>
          <p:cNvPr id="2" name="Group 1">
            <a:extLst>
              <a:ext uri="{FF2B5EF4-FFF2-40B4-BE49-F238E27FC236}">
                <a16:creationId xmlns:a16="http://schemas.microsoft.com/office/drawing/2014/main" id="{BCED32FE-3742-485D-A104-907FDFCF6591}"/>
              </a:ext>
            </a:extLst>
          </p:cNvPr>
          <p:cNvGrpSpPr/>
          <p:nvPr/>
        </p:nvGrpSpPr>
        <p:grpSpPr>
          <a:xfrm>
            <a:off x="4115222" y="875826"/>
            <a:ext cx="6254717" cy="2875944"/>
            <a:chOff x="2653222" y="360941"/>
            <a:chExt cx="6799600" cy="3126483"/>
          </a:xfrm>
        </p:grpSpPr>
        <p:pic>
          <p:nvPicPr>
            <p:cNvPr id="22" name="Picture 21">
              <a:extLst>
                <a:ext uri="{FF2B5EF4-FFF2-40B4-BE49-F238E27FC236}">
                  <a16:creationId xmlns:a16="http://schemas.microsoft.com/office/drawing/2014/main" id="{EA29B352-65A9-42DA-8C55-DFB95E9B00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3222" y="360941"/>
              <a:ext cx="5597182" cy="2083996"/>
            </a:xfrm>
            <a:prstGeom prst="rect">
              <a:avLst/>
            </a:prstGeom>
          </p:spPr>
        </p:pic>
        <p:pic>
          <p:nvPicPr>
            <p:cNvPr id="23" name="Picture 22">
              <a:extLst>
                <a:ext uri="{FF2B5EF4-FFF2-40B4-BE49-F238E27FC236}">
                  <a16:creationId xmlns:a16="http://schemas.microsoft.com/office/drawing/2014/main" id="{4412DDC7-0ABF-4691-9577-B51DF9FF21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3896" y="958882"/>
              <a:ext cx="5508058" cy="2024613"/>
            </a:xfrm>
            <a:prstGeom prst="rect">
              <a:avLst/>
            </a:prstGeom>
          </p:spPr>
        </p:pic>
        <p:pic>
          <p:nvPicPr>
            <p:cNvPr id="24" name="Picture 23">
              <a:extLst>
                <a:ext uri="{FF2B5EF4-FFF2-40B4-BE49-F238E27FC236}">
                  <a16:creationId xmlns:a16="http://schemas.microsoft.com/office/drawing/2014/main" id="{2F8CF2CF-FF5D-4AF7-96CB-6FD6D35202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1660" y="1394625"/>
              <a:ext cx="4741162" cy="2092799"/>
            </a:xfrm>
            <a:prstGeom prst="rect">
              <a:avLst/>
            </a:prstGeom>
          </p:spPr>
        </p:pic>
      </p:grpSp>
      <p:sp>
        <p:nvSpPr>
          <p:cNvPr id="25" name="TextBox 24">
            <a:extLst>
              <a:ext uri="{FF2B5EF4-FFF2-40B4-BE49-F238E27FC236}">
                <a16:creationId xmlns:a16="http://schemas.microsoft.com/office/drawing/2014/main" id="{CCB0686C-5EDA-479A-A6CC-879C8BDE749A}"/>
              </a:ext>
            </a:extLst>
          </p:cNvPr>
          <p:cNvSpPr txBox="1"/>
          <p:nvPr/>
        </p:nvSpPr>
        <p:spPr>
          <a:xfrm>
            <a:off x="3322890" y="287506"/>
            <a:ext cx="7419072" cy="523220"/>
          </a:xfrm>
          <a:prstGeom prst="rect">
            <a:avLst/>
          </a:prstGeom>
          <a:noFill/>
        </p:spPr>
        <p:txBody>
          <a:bodyPr wrap="square" rtlCol="0">
            <a:spAutoFit/>
          </a:bodyPr>
          <a:lstStyle/>
          <a:p>
            <a:r>
              <a:rPr lang="en-US" sz="2800" b="1" dirty="0">
                <a:solidFill>
                  <a:srgbClr val="7030A0"/>
                </a:solidFill>
                <a:latin typeface="Calibri"/>
              </a:rPr>
              <a:t>Our prototype standard</a:t>
            </a:r>
            <a:endParaRPr lang="en-US" sz="2500" b="1" dirty="0">
              <a:solidFill>
                <a:srgbClr val="0000FF"/>
              </a:solidFill>
              <a:latin typeface="Calibri"/>
            </a:endParaRPr>
          </a:p>
        </p:txBody>
      </p:sp>
    </p:spTree>
    <p:extLst>
      <p:ext uri="{BB962C8B-B14F-4D97-AF65-F5344CB8AC3E}">
        <p14:creationId xmlns:p14="http://schemas.microsoft.com/office/powerpoint/2010/main" val="28828484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26" name="TextBox 25">
            <a:extLst>
              <a:ext uri="{FF2B5EF4-FFF2-40B4-BE49-F238E27FC236}">
                <a16:creationId xmlns:a16="http://schemas.microsoft.com/office/drawing/2014/main" id="{7CAC06C5-262C-4305-9861-649AC8D32592}"/>
              </a:ext>
            </a:extLst>
          </p:cNvPr>
          <p:cNvSpPr txBox="1"/>
          <p:nvPr/>
        </p:nvSpPr>
        <p:spPr>
          <a:xfrm>
            <a:off x="3283979" y="355600"/>
            <a:ext cx="7419072" cy="6247864"/>
          </a:xfrm>
          <a:prstGeom prst="rect">
            <a:avLst/>
          </a:prstGeom>
          <a:noFill/>
        </p:spPr>
        <p:txBody>
          <a:bodyPr wrap="square" rtlCol="0">
            <a:spAutoFit/>
          </a:bodyPr>
          <a:lstStyle/>
          <a:p>
            <a:r>
              <a:rPr lang="en-US" sz="2800" b="1" dirty="0">
                <a:solidFill>
                  <a:prstClr val="black">
                    <a:lumMod val="50000"/>
                    <a:lumOff val="50000"/>
                  </a:prstClr>
                </a:solidFill>
                <a:latin typeface="Calibri"/>
              </a:rPr>
              <a:t>Our prototype standard (in development)</a:t>
            </a:r>
          </a:p>
          <a:p>
            <a:endParaRPr lang="en-US" sz="2200" b="1" dirty="0">
              <a:solidFill>
                <a:prstClr val="black">
                  <a:lumMod val="50000"/>
                  <a:lumOff val="50000"/>
                </a:prstClr>
              </a:solidFill>
              <a:latin typeface="Calibri"/>
            </a:endParaRPr>
          </a:p>
          <a:p>
            <a:r>
              <a:rPr lang="en-US" sz="2500" b="1" dirty="0">
                <a:solidFill>
                  <a:prstClr val="black">
                    <a:lumMod val="50000"/>
                    <a:lumOff val="50000"/>
                  </a:prstClr>
                </a:solidFill>
                <a:latin typeface="Calibri"/>
              </a:rPr>
              <a:t>LINES:		PIPES</a:t>
            </a:r>
          </a:p>
          <a:p>
            <a:r>
              <a:rPr lang="en-US" sz="2500" b="1" dirty="0">
                <a:solidFill>
                  <a:prstClr val="black">
                    <a:lumMod val="50000"/>
                    <a:lumOff val="50000"/>
                  </a:prstClr>
                </a:solidFill>
                <a:latin typeface="Calibri"/>
              </a:rPr>
              <a:t>		CHANNELS</a:t>
            </a:r>
          </a:p>
          <a:p>
            <a:r>
              <a:rPr lang="en-US" sz="2500" b="1" dirty="0">
                <a:solidFill>
                  <a:prstClr val="black">
                    <a:lumMod val="50000"/>
                    <a:lumOff val="50000"/>
                  </a:prstClr>
                </a:solidFill>
                <a:latin typeface="Calibri"/>
              </a:rPr>
              <a:t>		ARTIFICIAL PATHS</a:t>
            </a:r>
          </a:p>
          <a:p>
            <a:endParaRPr lang="en-US" sz="2500" b="1" dirty="0">
              <a:solidFill>
                <a:prstClr val="black">
                  <a:lumMod val="50000"/>
                  <a:lumOff val="50000"/>
                </a:prstClr>
              </a:solidFill>
              <a:latin typeface="Calibri"/>
            </a:endParaRPr>
          </a:p>
          <a:p>
            <a:r>
              <a:rPr lang="en-US" sz="2500" b="1" dirty="0">
                <a:solidFill>
                  <a:prstClr val="black">
                    <a:lumMod val="50000"/>
                    <a:lumOff val="50000"/>
                  </a:prstClr>
                </a:solidFill>
                <a:latin typeface="Calibri"/>
              </a:rPr>
              <a:t>POINTS:	BASINS</a:t>
            </a:r>
          </a:p>
          <a:p>
            <a:r>
              <a:rPr lang="en-US" sz="2500" b="1" dirty="0">
                <a:solidFill>
                  <a:prstClr val="black">
                    <a:lumMod val="50000"/>
                    <a:lumOff val="50000"/>
                  </a:prstClr>
                </a:solidFill>
                <a:latin typeface="Calibri"/>
              </a:rPr>
              <a:t>		STRUCTURES</a:t>
            </a:r>
          </a:p>
          <a:p>
            <a:r>
              <a:rPr lang="en-US" sz="2500" b="1" dirty="0">
                <a:solidFill>
                  <a:prstClr val="black">
                    <a:lumMod val="50000"/>
                    <a:lumOff val="50000"/>
                  </a:prstClr>
                </a:solidFill>
                <a:latin typeface="Calibri"/>
              </a:rPr>
              <a:t>		INLET/OUTLET/OUTFALL</a:t>
            </a:r>
          </a:p>
          <a:p>
            <a:r>
              <a:rPr lang="en-US" sz="2500" b="1" dirty="0">
                <a:solidFill>
                  <a:prstClr val="black">
                    <a:lumMod val="50000"/>
                    <a:lumOff val="50000"/>
                  </a:prstClr>
                </a:solidFill>
                <a:latin typeface="Calibri"/>
              </a:rPr>
              <a:t>		BMPs</a:t>
            </a:r>
          </a:p>
          <a:p>
            <a:r>
              <a:rPr lang="en-US" sz="2500" b="1" dirty="0">
                <a:solidFill>
                  <a:prstClr val="black">
                    <a:lumMod val="50000"/>
                    <a:lumOff val="50000"/>
                  </a:prstClr>
                </a:solidFill>
                <a:latin typeface="Calibri"/>
              </a:rPr>
              <a:t>		MONITORING DEVICES</a:t>
            </a:r>
          </a:p>
          <a:p>
            <a:r>
              <a:rPr lang="en-US" sz="2500" b="1" dirty="0">
                <a:solidFill>
                  <a:srgbClr val="006600"/>
                </a:solidFill>
                <a:latin typeface="Calibri"/>
              </a:rPr>
              <a:t>		</a:t>
            </a:r>
            <a:r>
              <a:rPr lang="en-US" sz="2500" b="1" dirty="0">
                <a:solidFill>
                  <a:srgbClr val="339933"/>
                </a:solidFill>
                <a:latin typeface="Calibri"/>
              </a:rPr>
              <a:t>MS4 INLET-OUTFALL SPECIFICATION</a:t>
            </a:r>
          </a:p>
          <a:p>
            <a:r>
              <a:rPr lang="en-US" sz="2500" b="1" dirty="0">
                <a:solidFill>
                  <a:srgbClr val="339933"/>
                </a:solidFill>
                <a:latin typeface="Calibri"/>
              </a:rPr>
              <a:t>		MS4 BASIN INSPECTION SPECIFICATION</a:t>
            </a:r>
          </a:p>
          <a:p>
            <a:r>
              <a:rPr lang="en-US" sz="2500" b="1" dirty="0">
                <a:solidFill>
                  <a:srgbClr val="006600"/>
                </a:solidFill>
                <a:latin typeface="Calibri"/>
              </a:rPr>
              <a:t>		</a:t>
            </a:r>
            <a:endParaRPr lang="en-US" sz="2500" b="1" dirty="0">
              <a:solidFill>
                <a:srgbClr val="7030A0"/>
              </a:solidFill>
              <a:latin typeface="Calibri"/>
            </a:endParaRPr>
          </a:p>
          <a:p>
            <a:r>
              <a:rPr lang="en-US" sz="2500" b="1" dirty="0">
                <a:solidFill>
                  <a:prstClr val="black">
                    <a:lumMod val="50000"/>
                    <a:lumOff val="50000"/>
                  </a:prstClr>
                </a:solidFill>
                <a:latin typeface="Calibri"/>
              </a:rPr>
              <a:t>POLYGONS:	POLY_BASINS</a:t>
            </a:r>
          </a:p>
          <a:p>
            <a:r>
              <a:rPr lang="en-US" sz="2500" b="1" dirty="0">
                <a:solidFill>
                  <a:prstClr val="black">
                    <a:lumMod val="50000"/>
                    <a:lumOff val="50000"/>
                  </a:prstClr>
                </a:solidFill>
                <a:latin typeface="Calibri"/>
              </a:rPr>
              <a:t>	      	POLY_BMPs</a:t>
            </a:r>
          </a:p>
        </p:txBody>
      </p:sp>
      <p:sp>
        <p:nvSpPr>
          <p:cNvPr id="27" name="Arrow: Right 26">
            <a:extLst>
              <a:ext uri="{FF2B5EF4-FFF2-40B4-BE49-F238E27FC236}">
                <a16:creationId xmlns:a16="http://schemas.microsoft.com/office/drawing/2014/main" id="{6187A046-431A-4AC7-B32E-5A2A0D4C5F8C}"/>
              </a:ext>
            </a:extLst>
          </p:cNvPr>
          <p:cNvSpPr/>
          <p:nvPr/>
        </p:nvSpPr>
        <p:spPr>
          <a:xfrm>
            <a:off x="4181374" y="4682051"/>
            <a:ext cx="951136" cy="253202"/>
          </a:xfrm>
          <a:prstGeom prst="rightArrow">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Arrow: Right 27">
            <a:extLst>
              <a:ext uri="{FF2B5EF4-FFF2-40B4-BE49-F238E27FC236}">
                <a16:creationId xmlns:a16="http://schemas.microsoft.com/office/drawing/2014/main" id="{6FD5DF74-A0D5-4680-809A-143D9C0750B4}"/>
              </a:ext>
            </a:extLst>
          </p:cNvPr>
          <p:cNvSpPr/>
          <p:nvPr/>
        </p:nvSpPr>
        <p:spPr>
          <a:xfrm>
            <a:off x="4179770" y="5046206"/>
            <a:ext cx="951136" cy="253202"/>
          </a:xfrm>
          <a:prstGeom prst="rightArrow">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760738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9" name="TextBox 8">
            <a:extLst>
              <a:ext uri="{FF2B5EF4-FFF2-40B4-BE49-F238E27FC236}">
                <a16:creationId xmlns:a16="http://schemas.microsoft.com/office/drawing/2014/main" id="{D4EE5CEC-A114-4EB1-A9C6-E19526F31C13}"/>
              </a:ext>
            </a:extLst>
          </p:cNvPr>
          <p:cNvSpPr txBox="1"/>
          <p:nvPr/>
        </p:nvSpPr>
        <p:spPr>
          <a:xfrm>
            <a:off x="3166481" y="172518"/>
            <a:ext cx="7041307" cy="892552"/>
          </a:xfrm>
          <a:prstGeom prst="rect">
            <a:avLst/>
          </a:prstGeom>
          <a:noFill/>
        </p:spPr>
        <p:txBody>
          <a:bodyPr wrap="square" rtlCol="0">
            <a:spAutoFit/>
          </a:bodyPr>
          <a:lstStyle/>
          <a:p>
            <a:r>
              <a:rPr lang="en-US" sz="3000" b="1" dirty="0">
                <a:solidFill>
                  <a:srgbClr val="339933"/>
                </a:solidFill>
                <a:latin typeface="Calibri"/>
              </a:rPr>
              <a:t>MS4 field inspection template schemas</a:t>
            </a:r>
          </a:p>
          <a:p>
            <a:endParaRPr lang="en-US" sz="2200" dirty="0">
              <a:solidFill>
                <a:prstClr val="white">
                  <a:lumMod val="75000"/>
                </a:prstClr>
              </a:solidFill>
              <a:latin typeface="Calibri"/>
            </a:endParaRPr>
          </a:p>
        </p:txBody>
      </p:sp>
      <p:sp>
        <p:nvSpPr>
          <p:cNvPr id="10" name="TextBox 9">
            <a:extLst>
              <a:ext uri="{FF2B5EF4-FFF2-40B4-BE49-F238E27FC236}">
                <a16:creationId xmlns:a16="http://schemas.microsoft.com/office/drawing/2014/main" id="{4569554C-B943-4D74-A04A-1CEEFB0A6DCE}"/>
              </a:ext>
            </a:extLst>
          </p:cNvPr>
          <p:cNvSpPr txBox="1"/>
          <p:nvPr/>
        </p:nvSpPr>
        <p:spPr>
          <a:xfrm>
            <a:off x="3200645" y="2683072"/>
            <a:ext cx="3512338" cy="461665"/>
          </a:xfrm>
          <a:prstGeom prst="rect">
            <a:avLst/>
          </a:prstGeom>
          <a:noFill/>
        </p:spPr>
        <p:txBody>
          <a:bodyPr wrap="square" rtlCol="0">
            <a:spAutoFit/>
          </a:bodyPr>
          <a:lstStyle/>
          <a:p>
            <a:r>
              <a:rPr lang="en-US" sz="2400" b="1" dirty="0">
                <a:solidFill>
                  <a:srgbClr val="F79646">
                    <a:lumMod val="75000"/>
                  </a:srgbClr>
                </a:solidFill>
                <a:latin typeface="Calibri"/>
              </a:rPr>
              <a:t>(Draft) inlets schema</a:t>
            </a:r>
          </a:p>
        </p:txBody>
      </p:sp>
      <p:pic>
        <p:nvPicPr>
          <p:cNvPr id="11" name="Picture 10">
            <a:extLst>
              <a:ext uri="{FF2B5EF4-FFF2-40B4-BE49-F238E27FC236}">
                <a16:creationId xmlns:a16="http://schemas.microsoft.com/office/drawing/2014/main" id="{E3A04F17-F112-488B-B560-15B5C9979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3504" y="3160068"/>
            <a:ext cx="6765163" cy="3472141"/>
          </a:xfrm>
          <a:prstGeom prst="rect">
            <a:avLst/>
          </a:prstGeom>
        </p:spPr>
      </p:pic>
      <p:grpSp>
        <p:nvGrpSpPr>
          <p:cNvPr id="15" name="Group 14">
            <a:extLst>
              <a:ext uri="{FF2B5EF4-FFF2-40B4-BE49-F238E27FC236}">
                <a16:creationId xmlns:a16="http://schemas.microsoft.com/office/drawing/2014/main" id="{585AD840-6A13-4E64-A966-3C366E886C7B}"/>
              </a:ext>
            </a:extLst>
          </p:cNvPr>
          <p:cNvGrpSpPr/>
          <p:nvPr/>
        </p:nvGrpSpPr>
        <p:grpSpPr>
          <a:xfrm>
            <a:off x="5638801" y="802127"/>
            <a:ext cx="4096455" cy="1827363"/>
            <a:chOff x="5564897" y="1151236"/>
            <a:chExt cx="3332158" cy="1486422"/>
          </a:xfrm>
        </p:grpSpPr>
        <p:pic>
          <p:nvPicPr>
            <p:cNvPr id="16" name="Picture 15">
              <a:extLst>
                <a:ext uri="{FF2B5EF4-FFF2-40B4-BE49-F238E27FC236}">
                  <a16:creationId xmlns:a16="http://schemas.microsoft.com/office/drawing/2014/main" id="{AA5A7AF0-AA3D-4B3F-9B9D-E568E1E49C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4897" y="1159965"/>
              <a:ext cx="1826503" cy="1477692"/>
            </a:xfrm>
            <a:prstGeom prst="rect">
              <a:avLst/>
            </a:prstGeom>
          </p:spPr>
        </p:pic>
        <p:pic>
          <p:nvPicPr>
            <p:cNvPr id="17" name="Picture 16">
              <a:extLst>
                <a:ext uri="{FF2B5EF4-FFF2-40B4-BE49-F238E27FC236}">
                  <a16:creationId xmlns:a16="http://schemas.microsoft.com/office/drawing/2014/main" id="{A24D7793-2382-4BF2-B9FC-42BD5F000C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7292" y="1151236"/>
              <a:ext cx="1439763" cy="1486422"/>
            </a:xfrm>
            <a:prstGeom prst="rect">
              <a:avLst/>
            </a:prstGeom>
          </p:spPr>
        </p:pic>
      </p:grpSp>
      <p:sp>
        <p:nvSpPr>
          <p:cNvPr id="18" name="TextBox 17">
            <a:extLst>
              <a:ext uri="{FF2B5EF4-FFF2-40B4-BE49-F238E27FC236}">
                <a16:creationId xmlns:a16="http://schemas.microsoft.com/office/drawing/2014/main" id="{DE86EED9-330C-44C0-8BF6-CDD9D6AE3FAD}"/>
              </a:ext>
            </a:extLst>
          </p:cNvPr>
          <p:cNvSpPr txBox="1"/>
          <p:nvPr/>
        </p:nvSpPr>
        <p:spPr>
          <a:xfrm>
            <a:off x="3310185" y="1255249"/>
            <a:ext cx="7041307" cy="1123384"/>
          </a:xfrm>
          <a:prstGeom prst="rect">
            <a:avLst/>
          </a:prstGeom>
          <a:noFill/>
        </p:spPr>
        <p:txBody>
          <a:bodyPr wrap="square" rtlCol="0">
            <a:spAutoFit/>
          </a:bodyPr>
          <a:lstStyle/>
          <a:p>
            <a:r>
              <a:rPr lang="en-US" sz="4500" b="1" dirty="0">
                <a:solidFill>
                  <a:srgbClr val="339933"/>
                </a:solidFill>
                <a:latin typeface="Calibri"/>
              </a:rPr>
              <a:t>Inlets:</a:t>
            </a:r>
          </a:p>
          <a:p>
            <a:endParaRPr lang="en-US" sz="2200" dirty="0">
              <a:solidFill>
                <a:prstClr val="white">
                  <a:lumMod val="75000"/>
                </a:prstClr>
              </a:solidFill>
              <a:latin typeface="Calibri"/>
            </a:endParaRPr>
          </a:p>
        </p:txBody>
      </p:sp>
    </p:spTree>
    <p:extLst>
      <p:ext uri="{BB962C8B-B14F-4D97-AF65-F5344CB8AC3E}">
        <p14:creationId xmlns:p14="http://schemas.microsoft.com/office/powerpoint/2010/main" val="584250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9" name="TextBox 8">
            <a:extLst>
              <a:ext uri="{FF2B5EF4-FFF2-40B4-BE49-F238E27FC236}">
                <a16:creationId xmlns:a16="http://schemas.microsoft.com/office/drawing/2014/main" id="{37D1B2BB-70BF-42F0-A202-68F81FBF0DFD}"/>
              </a:ext>
            </a:extLst>
          </p:cNvPr>
          <p:cNvSpPr txBox="1"/>
          <p:nvPr/>
        </p:nvSpPr>
        <p:spPr>
          <a:xfrm>
            <a:off x="3166481" y="172518"/>
            <a:ext cx="7041307" cy="892552"/>
          </a:xfrm>
          <a:prstGeom prst="rect">
            <a:avLst/>
          </a:prstGeom>
          <a:noFill/>
        </p:spPr>
        <p:txBody>
          <a:bodyPr wrap="square" rtlCol="0">
            <a:spAutoFit/>
          </a:bodyPr>
          <a:lstStyle/>
          <a:p>
            <a:r>
              <a:rPr lang="en-US" sz="3000" b="1" dirty="0">
                <a:solidFill>
                  <a:srgbClr val="339933"/>
                </a:solidFill>
                <a:latin typeface="Calibri"/>
              </a:rPr>
              <a:t>MS4 field inspection template schemas</a:t>
            </a:r>
          </a:p>
          <a:p>
            <a:endParaRPr lang="en-US" sz="2200" dirty="0">
              <a:solidFill>
                <a:prstClr val="white">
                  <a:lumMod val="75000"/>
                </a:prstClr>
              </a:solidFill>
              <a:latin typeface="Calibri"/>
            </a:endParaRPr>
          </a:p>
        </p:txBody>
      </p:sp>
      <p:sp>
        <p:nvSpPr>
          <p:cNvPr id="10" name="TextBox 9">
            <a:extLst>
              <a:ext uri="{FF2B5EF4-FFF2-40B4-BE49-F238E27FC236}">
                <a16:creationId xmlns:a16="http://schemas.microsoft.com/office/drawing/2014/main" id="{0B487301-D87F-4DE7-BEAE-66F569BA8F00}"/>
              </a:ext>
            </a:extLst>
          </p:cNvPr>
          <p:cNvSpPr txBox="1"/>
          <p:nvPr/>
        </p:nvSpPr>
        <p:spPr>
          <a:xfrm>
            <a:off x="3154281" y="2755728"/>
            <a:ext cx="3512338" cy="461665"/>
          </a:xfrm>
          <a:prstGeom prst="rect">
            <a:avLst/>
          </a:prstGeom>
          <a:noFill/>
        </p:spPr>
        <p:txBody>
          <a:bodyPr wrap="square" rtlCol="0">
            <a:spAutoFit/>
          </a:bodyPr>
          <a:lstStyle/>
          <a:p>
            <a:r>
              <a:rPr lang="en-US" sz="2400" b="1" dirty="0">
                <a:solidFill>
                  <a:srgbClr val="800000"/>
                </a:solidFill>
                <a:latin typeface="Calibri"/>
              </a:rPr>
              <a:t>(Draft) outfall schema</a:t>
            </a:r>
          </a:p>
        </p:txBody>
      </p:sp>
      <p:sp>
        <p:nvSpPr>
          <p:cNvPr id="11" name="TextBox 10">
            <a:extLst>
              <a:ext uri="{FF2B5EF4-FFF2-40B4-BE49-F238E27FC236}">
                <a16:creationId xmlns:a16="http://schemas.microsoft.com/office/drawing/2014/main" id="{4DDE254E-CC53-4A9C-A17B-8EC9CDC4E395}"/>
              </a:ext>
            </a:extLst>
          </p:cNvPr>
          <p:cNvSpPr txBox="1"/>
          <p:nvPr/>
        </p:nvSpPr>
        <p:spPr>
          <a:xfrm>
            <a:off x="3310185" y="1007600"/>
            <a:ext cx="7041307" cy="1323439"/>
          </a:xfrm>
          <a:prstGeom prst="rect">
            <a:avLst/>
          </a:prstGeom>
          <a:noFill/>
        </p:spPr>
        <p:txBody>
          <a:bodyPr wrap="square" rtlCol="0">
            <a:spAutoFit/>
          </a:bodyPr>
          <a:lstStyle/>
          <a:p>
            <a:r>
              <a:rPr lang="en-US" sz="4000" b="1" dirty="0">
                <a:solidFill>
                  <a:srgbClr val="800000"/>
                </a:solidFill>
                <a:latin typeface="Calibri"/>
              </a:rPr>
              <a:t>Outlets</a:t>
            </a:r>
          </a:p>
          <a:p>
            <a:r>
              <a:rPr lang="en-US" sz="4000" b="1" dirty="0">
                <a:solidFill>
                  <a:srgbClr val="800000"/>
                </a:solidFill>
                <a:latin typeface="Calibri"/>
              </a:rPr>
              <a:t>Outfalls:</a:t>
            </a:r>
          </a:p>
        </p:txBody>
      </p:sp>
      <p:grpSp>
        <p:nvGrpSpPr>
          <p:cNvPr id="15" name="Group 14">
            <a:extLst>
              <a:ext uri="{FF2B5EF4-FFF2-40B4-BE49-F238E27FC236}">
                <a16:creationId xmlns:a16="http://schemas.microsoft.com/office/drawing/2014/main" id="{DFF0097E-8FD4-4D86-BD3F-90AB6768A47D}"/>
              </a:ext>
            </a:extLst>
          </p:cNvPr>
          <p:cNvGrpSpPr/>
          <p:nvPr/>
        </p:nvGrpSpPr>
        <p:grpSpPr>
          <a:xfrm>
            <a:off x="5562601" y="909412"/>
            <a:ext cx="4425297" cy="1751188"/>
            <a:chOff x="1977519" y="3353730"/>
            <a:chExt cx="7781778" cy="3079422"/>
          </a:xfrm>
        </p:grpSpPr>
        <p:pic>
          <p:nvPicPr>
            <p:cNvPr id="16" name="Picture 15">
              <a:extLst>
                <a:ext uri="{FF2B5EF4-FFF2-40B4-BE49-F238E27FC236}">
                  <a16:creationId xmlns:a16="http://schemas.microsoft.com/office/drawing/2014/main" id="{6FF250A8-63F7-4B49-ABFB-8DF9EB7BB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762" y="3353730"/>
              <a:ext cx="4482535" cy="3076574"/>
            </a:xfrm>
            <a:prstGeom prst="rect">
              <a:avLst/>
            </a:prstGeom>
          </p:spPr>
        </p:pic>
        <p:pic>
          <p:nvPicPr>
            <p:cNvPr id="17" name="Picture 16">
              <a:extLst>
                <a:ext uri="{FF2B5EF4-FFF2-40B4-BE49-F238E27FC236}">
                  <a16:creationId xmlns:a16="http://schemas.microsoft.com/office/drawing/2014/main" id="{E2847E44-276D-427D-B610-CDC9F8FCF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7519" y="3356577"/>
              <a:ext cx="3171825" cy="3076575"/>
            </a:xfrm>
            <a:prstGeom prst="rect">
              <a:avLst/>
            </a:prstGeom>
          </p:spPr>
        </p:pic>
      </p:grpSp>
      <p:pic>
        <p:nvPicPr>
          <p:cNvPr id="18" name="Picture 17">
            <a:extLst>
              <a:ext uri="{FF2B5EF4-FFF2-40B4-BE49-F238E27FC236}">
                <a16:creationId xmlns:a16="http://schemas.microsoft.com/office/drawing/2014/main" id="{AAE64603-A6D8-4D71-887B-2F1E888128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3188" y="3223872"/>
            <a:ext cx="7060407" cy="3470471"/>
          </a:xfrm>
          <a:prstGeom prst="rect">
            <a:avLst/>
          </a:prstGeom>
        </p:spPr>
      </p:pic>
    </p:spTree>
    <p:extLst>
      <p:ext uri="{BB962C8B-B14F-4D97-AF65-F5344CB8AC3E}">
        <p14:creationId xmlns:p14="http://schemas.microsoft.com/office/powerpoint/2010/main" val="1517175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9" name="TextBox 18">
            <a:extLst>
              <a:ext uri="{FF2B5EF4-FFF2-40B4-BE49-F238E27FC236}">
                <a16:creationId xmlns:a16="http://schemas.microsoft.com/office/drawing/2014/main" id="{956EF11C-EA72-4F82-8DD6-17B84166A9C9}"/>
              </a:ext>
            </a:extLst>
          </p:cNvPr>
          <p:cNvSpPr txBox="1"/>
          <p:nvPr/>
        </p:nvSpPr>
        <p:spPr>
          <a:xfrm>
            <a:off x="3166481" y="172518"/>
            <a:ext cx="7041307" cy="892552"/>
          </a:xfrm>
          <a:prstGeom prst="rect">
            <a:avLst/>
          </a:prstGeom>
          <a:noFill/>
        </p:spPr>
        <p:txBody>
          <a:bodyPr wrap="square" rtlCol="0">
            <a:spAutoFit/>
          </a:bodyPr>
          <a:lstStyle/>
          <a:p>
            <a:r>
              <a:rPr lang="en-US" sz="3000" b="1" dirty="0">
                <a:solidFill>
                  <a:srgbClr val="339933"/>
                </a:solidFill>
                <a:latin typeface="Calibri"/>
              </a:rPr>
              <a:t>MS4 field inspection template schemas</a:t>
            </a:r>
          </a:p>
          <a:p>
            <a:endParaRPr lang="en-US" sz="2200" dirty="0">
              <a:solidFill>
                <a:prstClr val="white">
                  <a:lumMod val="75000"/>
                </a:prstClr>
              </a:solidFill>
              <a:latin typeface="Calibri"/>
            </a:endParaRPr>
          </a:p>
        </p:txBody>
      </p:sp>
      <p:sp>
        <p:nvSpPr>
          <p:cNvPr id="20" name="TextBox 19">
            <a:extLst>
              <a:ext uri="{FF2B5EF4-FFF2-40B4-BE49-F238E27FC236}">
                <a16:creationId xmlns:a16="http://schemas.microsoft.com/office/drawing/2014/main" id="{70BCD292-6950-4116-B4BE-DCF99E3EC9BB}"/>
              </a:ext>
            </a:extLst>
          </p:cNvPr>
          <p:cNvSpPr txBox="1"/>
          <p:nvPr/>
        </p:nvSpPr>
        <p:spPr>
          <a:xfrm>
            <a:off x="3154281" y="2755728"/>
            <a:ext cx="5151519" cy="461665"/>
          </a:xfrm>
          <a:prstGeom prst="rect">
            <a:avLst/>
          </a:prstGeom>
          <a:noFill/>
        </p:spPr>
        <p:txBody>
          <a:bodyPr wrap="square" rtlCol="0">
            <a:spAutoFit/>
          </a:bodyPr>
          <a:lstStyle/>
          <a:p>
            <a:r>
              <a:rPr lang="en-US" sz="2400" b="1" dirty="0">
                <a:solidFill>
                  <a:srgbClr val="0000CC"/>
                </a:solidFill>
                <a:latin typeface="Calibri"/>
              </a:rPr>
              <a:t>(Draft) basin inspection schema</a:t>
            </a:r>
          </a:p>
        </p:txBody>
      </p:sp>
      <p:sp>
        <p:nvSpPr>
          <p:cNvPr id="21" name="TextBox 20">
            <a:extLst>
              <a:ext uri="{FF2B5EF4-FFF2-40B4-BE49-F238E27FC236}">
                <a16:creationId xmlns:a16="http://schemas.microsoft.com/office/drawing/2014/main" id="{092BA200-8F70-4374-BB17-85ED298A3D9A}"/>
              </a:ext>
            </a:extLst>
          </p:cNvPr>
          <p:cNvSpPr txBox="1"/>
          <p:nvPr/>
        </p:nvSpPr>
        <p:spPr>
          <a:xfrm>
            <a:off x="3288920" y="1000068"/>
            <a:ext cx="7041307" cy="1323439"/>
          </a:xfrm>
          <a:prstGeom prst="rect">
            <a:avLst/>
          </a:prstGeom>
          <a:noFill/>
        </p:spPr>
        <p:txBody>
          <a:bodyPr wrap="square" rtlCol="0">
            <a:spAutoFit/>
          </a:bodyPr>
          <a:lstStyle/>
          <a:p>
            <a:r>
              <a:rPr lang="en-US" sz="4000" b="1" dirty="0">
                <a:solidFill>
                  <a:srgbClr val="0000CC"/>
                </a:solidFill>
                <a:latin typeface="Calibri"/>
              </a:rPr>
              <a:t>Basins</a:t>
            </a:r>
          </a:p>
          <a:p>
            <a:r>
              <a:rPr lang="en-US" sz="4000" b="1" dirty="0">
                <a:solidFill>
                  <a:srgbClr val="0000CC"/>
                </a:solidFill>
                <a:latin typeface="Calibri"/>
              </a:rPr>
              <a:t>&amp; Ponds:</a:t>
            </a:r>
          </a:p>
        </p:txBody>
      </p:sp>
      <p:grpSp>
        <p:nvGrpSpPr>
          <p:cNvPr id="22" name="Group 21">
            <a:extLst>
              <a:ext uri="{FF2B5EF4-FFF2-40B4-BE49-F238E27FC236}">
                <a16:creationId xmlns:a16="http://schemas.microsoft.com/office/drawing/2014/main" id="{DA68D238-FF2C-4937-B4DB-7A880C7B1702}"/>
              </a:ext>
            </a:extLst>
          </p:cNvPr>
          <p:cNvGrpSpPr/>
          <p:nvPr/>
        </p:nvGrpSpPr>
        <p:grpSpPr>
          <a:xfrm>
            <a:off x="5586883" y="874141"/>
            <a:ext cx="4883888" cy="1570120"/>
            <a:chOff x="4203491" y="829273"/>
            <a:chExt cx="4642797" cy="1492612"/>
          </a:xfrm>
        </p:grpSpPr>
        <p:pic>
          <p:nvPicPr>
            <p:cNvPr id="23" name="Picture 22">
              <a:extLst>
                <a:ext uri="{FF2B5EF4-FFF2-40B4-BE49-F238E27FC236}">
                  <a16:creationId xmlns:a16="http://schemas.microsoft.com/office/drawing/2014/main" id="{3181B415-8AFD-49AF-B826-7FA2A94881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3491" y="829273"/>
              <a:ext cx="1981200" cy="1485900"/>
            </a:xfrm>
            <a:prstGeom prst="rect">
              <a:avLst/>
            </a:prstGeom>
          </p:spPr>
        </p:pic>
        <p:pic>
          <p:nvPicPr>
            <p:cNvPr id="24" name="Picture 23">
              <a:extLst>
                <a:ext uri="{FF2B5EF4-FFF2-40B4-BE49-F238E27FC236}">
                  <a16:creationId xmlns:a16="http://schemas.microsoft.com/office/drawing/2014/main" id="{FF65A475-2467-4051-89EB-63EA23B61C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4688" y="835985"/>
              <a:ext cx="2641600" cy="1485900"/>
            </a:xfrm>
            <a:prstGeom prst="rect">
              <a:avLst/>
            </a:prstGeom>
          </p:spPr>
        </p:pic>
      </p:grpSp>
      <p:pic>
        <p:nvPicPr>
          <p:cNvPr id="25" name="Picture 24">
            <a:extLst>
              <a:ext uri="{FF2B5EF4-FFF2-40B4-BE49-F238E27FC236}">
                <a16:creationId xmlns:a16="http://schemas.microsoft.com/office/drawing/2014/main" id="{8C268C0A-E417-4D5E-9ABA-739179EDDC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2464" y="3251502"/>
            <a:ext cx="7077825" cy="3151050"/>
          </a:xfrm>
          <a:prstGeom prst="rect">
            <a:avLst/>
          </a:prstGeom>
        </p:spPr>
      </p:pic>
      <p:pic>
        <p:nvPicPr>
          <p:cNvPr id="26" name="Picture 25">
            <a:extLst>
              <a:ext uri="{FF2B5EF4-FFF2-40B4-BE49-F238E27FC236}">
                <a16:creationId xmlns:a16="http://schemas.microsoft.com/office/drawing/2014/main" id="{A51B0AB0-48B8-4C47-A9EC-A184E412C5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1557" y="4323909"/>
            <a:ext cx="3034503" cy="1162491"/>
          </a:xfrm>
          <a:prstGeom prst="rect">
            <a:avLst/>
          </a:prstGeom>
          <a:ln w="50800">
            <a:solidFill>
              <a:srgbClr val="0000CC"/>
            </a:solidFill>
          </a:ln>
        </p:spPr>
      </p:pic>
    </p:spTree>
    <p:extLst>
      <p:ext uri="{BB962C8B-B14F-4D97-AF65-F5344CB8AC3E}">
        <p14:creationId xmlns:p14="http://schemas.microsoft.com/office/powerpoint/2010/main" val="37492279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5" name="TextBox 14">
            <a:extLst>
              <a:ext uri="{FF2B5EF4-FFF2-40B4-BE49-F238E27FC236}">
                <a16:creationId xmlns:a16="http://schemas.microsoft.com/office/drawing/2014/main" id="{1F74D981-9E98-4EA9-B311-A6A74850B3D1}"/>
              </a:ext>
            </a:extLst>
          </p:cNvPr>
          <p:cNvSpPr txBox="1"/>
          <p:nvPr/>
        </p:nvSpPr>
        <p:spPr>
          <a:xfrm>
            <a:off x="3356216" y="371115"/>
            <a:ext cx="6694205" cy="3046988"/>
          </a:xfrm>
          <a:prstGeom prst="rect">
            <a:avLst/>
          </a:prstGeom>
          <a:noFill/>
        </p:spPr>
        <p:txBody>
          <a:bodyPr wrap="none" rtlCol="0">
            <a:spAutoFit/>
          </a:bodyPr>
          <a:lstStyle/>
          <a:p>
            <a:r>
              <a:rPr lang="en-US" sz="3400" b="1" dirty="0">
                <a:solidFill>
                  <a:srgbClr val="000066"/>
                </a:solidFill>
                <a:effectLst>
                  <a:outerShdw blurRad="38100" dist="38100" dir="2700000" algn="tl">
                    <a:srgbClr val="000000">
                      <a:alpha val="43137"/>
                    </a:srgbClr>
                  </a:outerShdw>
                </a:effectLst>
                <a:latin typeface="Calibri"/>
              </a:rPr>
              <a:t>Metro Stormwater Geodata Project:</a:t>
            </a:r>
          </a:p>
          <a:p>
            <a:endParaRPr lang="en-US" sz="3400" dirty="0">
              <a:solidFill>
                <a:srgbClr val="0070C0"/>
              </a:solidFill>
              <a:effectLst>
                <a:outerShdw blurRad="38100" dist="38100" dir="2700000" algn="tl">
                  <a:srgbClr val="000000">
                    <a:alpha val="43137"/>
                  </a:srgbClr>
                </a:outerShdw>
              </a:effectLst>
              <a:latin typeface="Calibri"/>
            </a:endParaRPr>
          </a:p>
          <a:p>
            <a:endParaRPr lang="en-US" sz="3400" dirty="0">
              <a:solidFill>
                <a:srgbClr val="0070C0"/>
              </a:solidFill>
              <a:effectLst>
                <a:outerShdw blurRad="38100" dist="38100" dir="2700000" algn="tl">
                  <a:srgbClr val="000000">
                    <a:alpha val="43137"/>
                  </a:srgbClr>
                </a:outerShdw>
              </a:effectLst>
              <a:latin typeface="Calibri"/>
            </a:endParaRPr>
          </a:p>
          <a:p>
            <a:endParaRPr lang="en-US" sz="3400" dirty="0">
              <a:solidFill>
                <a:srgbClr val="0070C0"/>
              </a:solidFill>
              <a:effectLst>
                <a:outerShdw blurRad="38100" dist="38100" dir="2700000" algn="tl">
                  <a:srgbClr val="000000">
                    <a:alpha val="43137"/>
                  </a:srgbClr>
                </a:outerShdw>
              </a:effectLst>
              <a:latin typeface="Calibri"/>
            </a:endParaRPr>
          </a:p>
          <a:p>
            <a:r>
              <a:rPr lang="en-US" sz="5600" b="1" dirty="0">
                <a:solidFill>
                  <a:srgbClr val="003366"/>
                </a:solidFill>
                <a:effectLst>
                  <a:outerShdw blurRad="38100" dist="38100" dir="2700000" algn="tl">
                    <a:srgbClr val="000000">
                      <a:alpha val="43137"/>
                    </a:srgbClr>
                  </a:outerShdw>
                </a:effectLst>
                <a:latin typeface="Calibri"/>
              </a:rPr>
              <a:t>Current Status</a:t>
            </a:r>
          </a:p>
        </p:txBody>
      </p:sp>
      <p:sp>
        <p:nvSpPr>
          <p:cNvPr id="8" name="Rectangle 7">
            <a:extLst>
              <a:ext uri="{FF2B5EF4-FFF2-40B4-BE49-F238E27FC236}">
                <a16:creationId xmlns:a16="http://schemas.microsoft.com/office/drawing/2014/main" id="{B6BF507D-043B-4621-AB42-B3FC6A868461}"/>
              </a:ext>
            </a:extLst>
          </p:cNvPr>
          <p:cNvSpPr/>
          <p:nvPr/>
        </p:nvSpPr>
        <p:spPr>
          <a:xfrm>
            <a:off x="3019152" y="0"/>
            <a:ext cx="152399"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932993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5" name="TextBox 14">
            <a:extLst>
              <a:ext uri="{FF2B5EF4-FFF2-40B4-BE49-F238E27FC236}">
                <a16:creationId xmlns:a16="http://schemas.microsoft.com/office/drawing/2014/main" id="{1F74D981-9E98-4EA9-B311-A6A74850B3D1}"/>
              </a:ext>
            </a:extLst>
          </p:cNvPr>
          <p:cNvSpPr txBox="1"/>
          <p:nvPr/>
        </p:nvSpPr>
        <p:spPr>
          <a:xfrm>
            <a:off x="3356216" y="371116"/>
            <a:ext cx="6694205" cy="1138773"/>
          </a:xfrm>
          <a:prstGeom prst="rect">
            <a:avLst/>
          </a:prstGeom>
          <a:noFill/>
        </p:spPr>
        <p:txBody>
          <a:bodyPr wrap="none" rtlCol="0">
            <a:spAutoFit/>
          </a:bodyPr>
          <a:lstStyle/>
          <a:p>
            <a:r>
              <a:rPr lang="en-US" sz="3400" b="1" dirty="0">
                <a:solidFill>
                  <a:srgbClr val="000066"/>
                </a:solidFill>
                <a:effectLst>
                  <a:outerShdw blurRad="38100" dist="38100" dir="2700000" algn="tl">
                    <a:srgbClr val="000000">
                      <a:alpha val="43137"/>
                    </a:srgbClr>
                  </a:outerShdw>
                </a:effectLst>
                <a:latin typeface="Calibri"/>
              </a:rPr>
              <a:t>Metro Stormwater Geodata Project:</a:t>
            </a:r>
          </a:p>
          <a:p>
            <a:r>
              <a:rPr lang="en-US" sz="3400" dirty="0">
                <a:solidFill>
                  <a:srgbClr val="003366"/>
                </a:solidFill>
                <a:effectLst>
                  <a:outerShdw blurRad="38100" dist="38100" dir="2700000" algn="tl">
                    <a:srgbClr val="000000">
                      <a:alpha val="43137"/>
                    </a:srgbClr>
                  </a:outerShdw>
                </a:effectLst>
                <a:latin typeface="Calibri"/>
              </a:rPr>
              <a:t>Current status</a:t>
            </a:r>
          </a:p>
        </p:txBody>
      </p:sp>
      <p:sp>
        <p:nvSpPr>
          <p:cNvPr id="22" name="TextBox 21">
            <a:extLst>
              <a:ext uri="{FF2B5EF4-FFF2-40B4-BE49-F238E27FC236}">
                <a16:creationId xmlns:a16="http://schemas.microsoft.com/office/drawing/2014/main" id="{5E7EA9C5-B3EF-44F1-BD8B-D5C8E9ED69DF}"/>
              </a:ext>
            </a:extLst>
          </p:cNvPr>
          <p:cNvSpPr txBox="1"/>
          <p:nvPr/>
        </p:nvSpPr>
        <p:spPr>
          <a:xfrm>
            <a:off x="3409280" y="1750192"/>
            <a:ext cx="7131720" cy="4308872"/>
          </a:xfrm>
          <a:prstGeom prst="rect">
            <a:avLst/>
          </a:prstGeom>
          <a:noFill/>
        </p:spPr>
        <p:txBody>
          <a:bodyPr wrap="square" rtlCol="0">
            <a:spAutoFit/>
          </a:bodyPr>
          <a:lstStyle/>
          <a:p>
            <a:r>
              <a:rPr lang="en-US" sz="2800" dirty="0">
                <a:solidFill>
                  <a:srgbClr val="7030A0"/>
                </a:solidFill>
                <a:latin typeface="Calibri"/>
              </a:rPr>
              <a:t>MPCA has completed review of</a:t>
            </a:r>
          </a:p>
          <a:p>
            <a:r>
              <a:rPr lang="en-US" sz="2800" dirty="0">
                <a:solidFill>
                  <a:srgbClr val="7030A0"/>
                </a:solidFill>
                <a:latin typeface="Calibri"/>
              </a:rPr>
              <a:t>proposed </a:t>
            </a:r>
            <a:r>
              <a:rPr lang="en-US" sz="2800" b="1" dirty="0">
                <a:solidFill>
                  <a:srgbClr val="0066FF"/>
                </a:solidFill>
                <a:latin typeface="Calibri"/>
              </a:rPr>
              <a:t>inspection schemas</a:t>
            </a:r>
          </a:p>
          <a:p>
            <a:endParaRPr lang="en-US" sz="2800" dirty="0">
              <a:solidFill>
                <a:srgbClr val="7030A0"/>
              </a:solidFill>
              <a:latin typeface="Calibri"/>
            </a:endParaRPr>
          </a:p>
          <a:p>
            <a:r>
              <a:rPr lang="en-US" sz="2800" b="1" dirty="0">
                <a:solidFill>
                  <a:srgbClr val="0066FF"/>
                </a:solidFill>
                <a:latin typeface="Calibri"/>
              </a:rPr>
              <a:t>Prototype standard development</a:t>
            </a:r>
          </a:p>
          <a:p>
            <a:r>
              <a:rPr lang="en-US" sz="2500" b="1" i="1" dirty="0">
                <a:solidFill>
                  <a:srgbClr val="7030A0"/>
                </a:solidFill>
                <a:latin typeface="Calibri"/>
              </a:rPr>
              <a:t>&gt;&gt; ‘Structures’ team meeting in </a:t>
            </a:r>
            <a:r>
              <a:rPr lang="en-US" sz="2500" b="1" i="1" u="sng" dirty="0">
                <a:solidFill>
                  <a:srgbClr val="7030A0"/>
                </a:solidFill>
                <a:latin typeface="Calibri"/>
              </a:rPr>
              <a:t>June</a:t>
            </a:r>
          </a:p>
          <a:p>
            <a:r>
              <a:rPr lang="en-US" sz="2500" b="1" i="1" dirty="0">
                <a:solidFill>
                  <a:srgbClr val="7030A0"/>
                </a:solidFill>
                <a:latin typeface="Calibri"/>
              </a:rPr>
              <a:t>&gt;&gt; Goal: ‘Approval for testing’ in </a:t>
            </a:r>
            <a:r>
              <a:rPr lang="en-US" sz="2500" b="1" i="1" u="sng" dirty="0">
                <a:solidFill>
                  <a:srgbClr val="7030A0"/>
                </a:solidFill>
                <a:latin typeface="Calibri"/>
              </a:rPr>
              <a:t>late July</a:t>
            </a:r>
          </a:p>
          <a:p>
            <a:endParaRPr lang="en-US" sz="2800" dirty="0">
              <a:solidFill>
                <a:srgbClr val="7030A0"/>
              </a:solidFill>
              <a:latin typeface="Calibri"/>
            </a:endParaRPr>
          </a:p>
          <a:p>
            <a:r>
              <a:rPr lang="en-US" sz="2800" b="1" dirty="0">
                <a:solidFill>
                  <a:srgbClr val="0066FF"/>
                </a:solidFill>
                <a:latin typeface="Calibri"/>
              </a:rPr>
              <a:t>Pilot project</a:t>
            </a:r>
          </a:p>
          <a:p>
            <a:r>
              <a:rPr lang="en-US" sz="2500" b="1" i="1" dirty="0">
                <a:solidFill>
                  <a:srgbClr val="7030A0"/>
                </a:solidFill>
                <a:latin typeface="Calibri"/>
              </a:rPr>
              <a:t>Test the ‘prototype standard’</a:t>
            </a:r>
          </a:p>
          <a:p>
            <a:r>
              <a:rPr lang="en-US" sz="2500" b="1" i="1" dirty="0">
                <a:solidFill>
                  <a:srgbClr val="7030A0"/>
                </a:solidFill>
                <a:latin typeface="Calibri"/>
              </a:rPr>
              <a:t>Invitation for comment by stakeholder community</a:t>
            </a:r>
          </a:p>
        </p:txBody>
      </p:sp>
    </p:spTree>
    <p:extLst>
      <p:ext uri="{BB962C8B-B14F-4D97-AF65-F5344CB8AC3E}">
        <p14:creationId xmlns:p14="http://schemas.microsoft.com/office/powerpoint/2010/main" val="31831271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6" name="TextBox 5">
            <a:extLst>
              <a:ext uri="{FF2B5EF4-FFF2-40B4-BE49-F238E27FC236}">
                <a16:creationId xmlns:a16="http://schemas.microsoft.com/office/drawing/2014/main" id="{1F0E21C9-B153-497C-ADCF-349782995411}"/>
              </a:ext>
            </a:extLst>
          </p:cNvPr>
          <p:cNvSpPr txBox="1"/>
          <p:nvPr/>
        </p:nvSpPr>
        <p:spPr>
          <a:xfrm>
            <a:off x="5532475" y="1478519"/>
            <a:ext cx="3857755" cy="1200329"/>
          </a:xfrm>
          <a:prstGeom prst="rect">
            <a:avLst/>
          </a:prstGeom>
          <a:noFill/>
        </p:spPr>
        <p:txBody>
          <a:bodyPr wrap="square" rtlCol="0">
            <a:spAutoFit/>
          </a:bodyPr>
          <a:lstStyle/>
          <a:p>
            <a:r>
              <a:rPr lang="en-US" sz="2400" b="1" dirty="0">
                <a:solidFill>
                  <a:srgbClr val="6600FF"/>
                </a:solidFill>
                <a:latin typeface="Calibri"/>
              </a:rPr>
              <a:t>&gt;&gt; Overview &amp; information</a:t>
            </a:r>
          </a:p>
          <a:p>
            <a:r>
              <a:rPr lang="en-US" sz="2400" b="1" dirty="0">
                <a:solidFill>
                  <a:srgbClr val="6600FF"/>
                </a:solidFill>
                <a:latin typeface="Calibri"/>
              </a:rPr>
              <a:t>&gt;&gt; Project charter</a:t>
            </a:r>
          </a:p>
          <a:p>
            <a:r>
              <a:rPr lang="en-US" sz="2400" b="1" dirty="0">
                <a:solidFill>
                  <a:srgbClr val="6600FF"/>
                </a:solidFill>
                <a:latin typeface="Calibri"/>
              </a:rPr>
              <a:t>&gt;&gt; 2-page FAQ document</a:t>
            </a:r>
            <a:endParaRPr lang="en-US" sz="2400" b="1" dirty="0">
              <a:solidFill>
                <a:srgbClr val="0000FF"/>
              </a:solidFill>
              <a:latin typeface="Calibri"/>
            </a:endParaRPr>
          </a:p>
        </p:txBody>
      </p:sp>
      <p:sp>
        <p:nvSpPr>
          <p:cNvPr id="7" name="TextBox 6">
            <a:extLst>
              <a:ext uri="{FF2B5EF4-FFF2-40B4-BE49-F238E27FC236}">
                <a16:creationId xmlns:a16="http://schemas.microsoft.com/office/drawing/2014/main" id="{3B38F455-9501-4F44-BC91-5E147A08C7FF}"/>
              </a:ext>
            </a:extLst>
          </p:cNvPr>
          <p:cNvSpPr txBox="1"/>
          <p:nvPr/>
        </p:nvSpPr>
        <p:spPr>
          <a:xfrm>
            <a:off x="3243262" y="115126"/>
            <a:ext cx="5364481" cy="523220"/>
          </a:xfrm>
          <a:prstGeom prst="rect">
            <a:avLst/>
          </a:prstGeom>
          <a:noFill/>
        </p:spPr>
        <p:txBody>
          <a:bodyPr wrap="square" rtlCol="0">
            <a:spAutoFit/>
          </a:bodyPr>
          <a:lstStyle/>
          <a:p>
            <a:r>
              <a:rPr lang="en-US" sz="2800" b="1" dirty="0">
                <a:solidFill>
                  <a:srgbClr val="6600FF"/>
                </a:solidFill>
                <a:latin typeface="Calibri"/>
              </a:rPr>
              <a:t>MSWGP Project Resources</a:t>
            </a:r>
          </a:p>
        </p:txBody>
      </p:sp>
      <p:sp>
        <p:nvSpPr>
          <p:cNvPr id="8" name="TextBox 7">
            <a:extLst>
              <a:ext uri="{FF2B5EF4-FFF2-40B4-BE49-F238E27FC236}">
                <a16:creationId xmlns:a16="http://schemas.microsoft.com/office/drawing/2014/main" id="{55476EED-092A-4997-8BF5-A8E59F019A7C}"/>
              </a:ext>
            </a:extLst>
          </p:cNvPr>
          <p:cNvSpPr txBox="1"/>
          <p:nvPr/>
        </p:nvSpPr>
        <p:spPr>
          <a:xfrm>
            <a:off x="3253411" y="515002"/>
            <a:ext cx="6950143" cy="446276"/>
          </a:xfrm>
          <a:prstGeom prst="rect">
            <a:avLst/>
          </a:prstGeom>
          <a:noFill/>
        </p:spPr>
        <p:txBody>
          <a:bodyPr wrap="square" rtlCol="0">
            <a:spAutoFit/>
          </a:bodyPr>
          <a:lstStyle/>
          <a:p>
            <a:r>
              <a:rPr lang="en-US" sz="2300" b="1" i="1" dirty="0">
                <a:solidFill>
                  <a:srgbClr val="0000FF"/>
                </a:solidFill>
                <a:latin typeface="Calibri"/>
              </a:rPr>
              <a:t>metrogis.org </a:t>
            </a:r>
            <a:r>
              <a:rPr lang="en-US" sz="2300" i="1" dirty="0">
                <a:solidFill>
                  <a:prstClr val="black"/>
                </a:solidFill>
                <a:latin typeface="Calibri"/>
              </a:rPr>
              <a:t>&gt;</a:t>
            </a:r>
            <a:r>
              <a:rPr lang="en-US" sz="2300" i="1" dirty="0">
                <a:solidFill>
                  <a:srgbClr val="0000FF"/>
                </a:solidFill>
                <a:latin typeface="Calibri"/>
              </a:rPr>
              <a:t> </a:t>
            </a:r>
            <a:r>
              <a:rPr lang="en-US" sz="2300" b="1" i="1" dirty="0">
                <a:solidFill>
                  <a:srgbClr val="002060"/>
                </a:solidFill>
                <a:latin typeface="Calibri"/>
              </a:rPr>
              <a:t>Projects</a:t>
            </a:r>
            <a:r>
              <a:rPr lang="en-US" sz="2300" i="1" dirty="0">
                <a:solidFill>
                  <a:srgbClr val="0000FF"/>
                </a:solidFill>
                <a:latin typeface="Calibri"/>
              </a:rPr>
              <a:t> </a:t>
            </a:r>
            <a:r>
              <a:rPr lang="en-US" sz="2300" i="1" dirty="0">
                <a:solidFill>
                  <a:prstClr val="black"/>
                </a:solidFill>
                <a:latin typeface="Calibri"/>
              </a:rPr>
              <a:t>&gt;</a:t>
            </a:r>
            <a:r>
              <a:rPr lang="en-US" sz="2300" i="1" dirty="0">
                <a:solidFill>
                  <a:srgbClr val="0000FF"/>
                </a:solidFill>
                <a:latin typeface="Calibri"/>
              </a:rPr>
              <a:t> </a:t>
            </a:r>
            <a:r>
              <a:rPr lang="en-US" sz="2300" b="1" i="1" dirty="0">
                <a:solidFill>
                  <a:srgbClr val="7030A0"/>
                </a:solidFill>
                <a:latin typeface="Calibri"/>
              </a:rPr>
              <a:t>Stormwater Dataset</a:t>
            </a:r>
          </a:p>
        </p:txBody>
      </p:sp>
      <p:grpSp>
        <p:nvGrpSpPr>
          <p:cNvPr id="9" name="Group 8">
            <a:extLst>
              <a:ext uri="{FF2B5EF4-FFF2-40B4-BE49-F238E27FC236}">
                <a16:creationId xmlns:a16="http://schemas.microsoft.com/office/drawing/2014/main" id="{8CDF166F-6464-4611-BC4F-CD7D86284AFB}"/>
              </a:ext>
            </a:extLst>
          </p:cNvPr>
          <p:cNvGrpSpPr/>
          <p:nvPr/>
        </p:nvGrpSpPr>
        <p:grpSpPr>
          <a:xfrm>
            <a:off x="3341369" y="1080634"/>
            <a:ext cx="2116678" cy="5556739"/>
            <a:chOff x="1817369" y="1080633"/>
            <a:chExt cx="2032243" cy="5335079"/>
          </a:xfrm>
        </p:grpSpPr>
        <p:pic>
          <p:nvPicPr>
            <p:cNvPr id="10" name="Picture 9">
              <a:extLst>
                <a:ext uri="{FF2B5EF4-FFF2-40B4-BE49-F238E27FC236}">
                  <a16:creationId xmlns:a16="http://schemas.microsoft.com/office/drawing/2014/main" id="{FF5FDDD3-87FC-4EB6-A738-F247698DD9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7369" y="1080633"/>
              <a:ext cx="2032243" cy="2919304"/>
            </a:xfrm>
            <a:prstGeom prst="rect">
              <a:avLst/>
            </a:prstGeom>
          </p:spPr>
        </p:pic>
        <p:pic>
          <p:nvPicPr>
            <p:cNvPr id="11" name="Picture 10">
              <a:extLst>
                <a:ext uri="{FF2B5EF4-FFF2-40B4-BE49-F238E27FC236}">
                  <a16:creationId xmlns:a16="http://schemas.microsoft.com/office/drawing/2014/main" id="{1C8A35D5-0CCD-4391-87AC-B3A4310782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5981" y="3999937"/>
              <a:ext cx="1368453" cy="2415775"/>
            </a:xfrm>
            <a:prstGeom prst="rect">
              <a:avLst/>
            </a:prstGeom>
          </p:spPr>
        </p:pic>
        <p:sp>
          <p:nvSpPr>
            <p:cNvPr id="15" name="Rectangle 14">
              <a:extLst>
                <a:ext uri="{FF2B5EF4-FFF2-40B4-BE49-F238E27FC236}">
                  <a16:creationId xmlns:a16="http://schemas.microsoft.com/office/drawing/2014/main" id="{254EC8CF-D33B-4D12-8536-26C765749A4B}"/>
                </a:ext>
              </a:extLst>
            </p:cNvPr>
            <p:cNvSpPr/>
            <p:nvPr/>
          </p:nvSpPr>
          <p:spPr>
            <a:xfrm>
              <a:off x="1817369" y="3923736"/>
              <a:ext cx="726682" cy="2488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6" name="Rectangle: Rounded Corners 15">
            <a:extLst>
              <a:ext uri="{FF2B5EF4-FFF2-40B4-BE49-F238E27FC236}">
                <a16:creationId xmlns:a16="http://schemas.microsoft.com/office/drawing/2014/main" id="{A06405E4-B854-4B99-A77A-882670B25A69}"/>
              </a:ext>
            </a:extLst>
          </p:cNvPr>
          <p:cNvSpPr/>
          <p:nvPr/>
        </p:nvSpPr>
        <p:spPr>
          <a:xfrm>
            <a:off x="4191000" y="1244009"/>
            <a:ext cx="1261654" cy="1727791"/>
          </a:xfrm>
          <a:prstGeom prst="roundRect">
            <a:avLst/>
          </a:prstGeom>
          <a:noFill/>
          <a:ln w="44450">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723812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6" name="TextBox 5">
            <a:extLst>
              <a:ext uri="{FF2B5EF4-FFF2-40B4-BE49-F238E27FC236}">
                <a16:creationId xmlns:a16="http://schemas.microsoft.com/office/drawing/2014/main" id="{0335F77C-5E76-41E7-9166-40AD46AADBCD}"/>
              </a:ext>
            </a:extLst>
          </p:cNvPr>
          <p:cNvSpPr txBox="1"/>
          <p:nvPr/>
        </p:nvSpPr>
        <p:spPr>
          <a:xfrm>
            <a:off x="5532475" y="1478519"/>
            <a:ext cx="3857755" cy="1200329"/>
          </a:xfrm>
          <a:prstGeom prst="rect">
            <a:avLst/>
          </a:prstGeom>
          <a:noFill/>
        </p:spPr>
        <p:txBody>
          <a:bodyPr wrap="square" rtlCol="0">
            <a:spAutoFit/>
          </a:bodyPr>
          <a:lstStyle/>
          <a:p>
            <a:r>
              <a:rPr lang="en-US" sz="2400" b="1" dirty="0">
                <a:solidFill>
                  <a:prstClr val="white">
                    <a:lumMod val="65000"/>
                  </a:prstClr>
                </a:solidFill>
                <a:latin typeface="Calibri"/>
              </a:rPr>
              <a:t>&gt;&gt; Overview &amp; information</a:t>
            </a:r>
          </a:p>
          <a:p>
            <a:r>
              <a:rPr lang="en-US" sz="2400" b="1" dirty="0">
                <a:solidFill>
                  <a:prstClr val="white">
                    <a:lumMod val="65000"/>
                  </a:prstClr>
                </a:solidFill>
                <a:latin typeface="Calibri"/>
              </a:rPr>
              <a:t>&gt;&gt; Project charter</a:t>
            </a:r>
          </a:p>
          <a:p>
            <a:r>
              <a:rPr lang="en-US" sz="2400" b="1" dirty="0">
                <a:solidFill>
                  <a:prstClr val="white">
                    <a:lumMod val="65000"/>
                  </a:prstClr>
                </a:solidFill>
                <a:latin typeface="Calibri"/>
              </a:rPr>
              <a:t>&gt;&gt; 2-page FAQ document</a:t>
            </a:r>
          </a:p>
        </p:txBody>
      </p:sp>
      <p:sp>
        <p:nvSpPr>
          <p:cNvPr id="7" name="TextBox 6">
            <a:extLst>
              <a:ext uri="{FF2B5EF4-FFF2-40B4-BE49-F238E27FC236}">
                <a16:creationId xmlns:a16="http://schemas.microsoft.com/office/drawing/2014/main" id="{D522D60F-76C5-47DF-AF35-772A791733AE}"/>
              </a:ext>
            </a:extLst>
          </p:cNvPr>
          <p:cNvSpPr txBox="1"/>
          <p:nvPr/>
        </p:nvSpPr>
        <p:spPr>
          <a:xfrm>
            <a:off x="3243262" y="115126"/>
            <a:ext cx="5364481" cy="523220"/>
          </a:xfrm>
          <a:prstGeom prst="rect">
            <a:avLst/>
          </a:prstGeom>
          <a:noFill/>
        </p:spPr>
        <p:txBody>
          <a:bodyPr wrap="square" rtlCol="0">
            <a:spAutoFit/>
          </a:bodyPr>
          <a:lstStyle/>
          <a:p>
            <a:r>
              <a:rPr lang="en-US" sz="2800" b="1" dirty="0">
                <a:solidFill>
                  <a:srgbClr val="6600FF"/>
                </a:solidFill>
                <a:latin typeface="Calibri"/>
              </a:rPr>
              <a:t>MSWGP Project Resources</a:t>
            </a:r>
          </a:p>
        </p:txBody>
      </p:sp>
      <p:sp>
        <p:nvSpPr>
          <p:cNvPr id="8" name="TextBox 7">
            <a:extLst>
              <a:ext uri="{FF2B5EF4-FFF2-40B4-BE49-F238E27FC236}">
                <a16:creationId xmlns:a16="http://schemas.microsoft.com/office/drawing/2014/main" id="{615DD076-01DD-45F9-B2A7-DEF1F21945F4}"/>
              </a:ext>
            </a:extLst>
          </p:cNvPr>
          <p:cNvSpPr txBox="1"/>
          <p:nvPr/>
        </p:nvSpPr>
        <p:spPr>
          <a:xfrm>
            <a:off x="3253411" y="515002"/>
            <a:ext cx="6950143" cy="446276"/>
          </a:xfrm>
          <a:prstGeom prst="rect">
            <a:avLst/>
          </a:prstGeom>
          <a:noFill/>
        </p:spPr>
        <p:txBody>
          <a:bodyPr wrap="square" rtlCol="0">
            <a:spAutoFit/>
          </a:bodyPr>
          <a:lstStyle/>
          <a:p>
            <a:r>
              <a:rPr lang="en-US" sz="2300" b="1" i="1" dirty="0">
                <a:solidFill>
                  <a:srgbClr val="0000FF"/>
                </a:solidFill>
                <a:latin typeface="Calibri"/>
              </a:rPr>
              <a:t>metrogis.org </a:t>
            </a:r>
            <a:r>
              <a:rPr lang="en-US" sz="2300" i="1" dirty="0">
                <a:solidFill>
                  <a:prstClr val="black"/>
                </a:solidFill>
                <a:latin typeface="Calibri"/>
              </a:rPr>
              <a:t>&gt;</a:t>
            </a:r>
            <a:r>
              <a:rPr lang="en-US" sz="2300" i="1" dirty="0">
                <a:solidFill>
                  <a:srgbClr val="0000FF"/>
                </a:solidFill>
                <a:latin typeface="Calibri"/>
              </a:rPr>
              <a:t> </a:t>
            </a:r>
            <a:r>
              <a:rPr lang="en-US" sz="2300" b="1" i="1" dirty="0">
                <a:solidFill>
                  <a:srgbClr val="002060"/>
                </a:solidFill>
                <a:latin typeface="Calibri"/>
              </a:rPr>
              <a:t>Projects</a:t>
            </a:r>
            <a:r>
              <a:rPr lang="en-US" sz="2300" i="1" dirty="0">
                <a:solidFill>
                  <a:srgbClr val="0000FF"/>
                </a:solidFill>
                <a:latin typeface="Calibri"/>
              </a:rPr>
              <a:t> </a:t>
            </a:r>
            <a:r>
              <a:rPr lang="en-US" sz="2300" i="1" dirty="0">
                <a:solidFill>
                  <a:prstClr val="black"/>
                </a:solidFill>
                <a:latin typeface="Calibri"/>
              </a:rPr>
              <a:t>&gt;</a:t>
            </a:r>
            <a:r>
              <a:rPr lang="en-US" sz="2300" i="1" dirty="0">
                <a:solidFill>
                  <a:srgbClr val="0000FF"/>
                </a:solidFill>
                <a:latin typeface="Calibri"/>
              </a:rPr>
              <a:t> </a:t>
            </a:r>
            <a:r>
              <a:rPr lang="en-US" sz="2300" b="1" i="1" dirty="0">
                <a:solidFill>
                  <a:srgbClr val="7030A0"/>
                </a:solidFill>
                <a:latin typeface="Calibri"/>
              </a:rPr>
              <a:t>Stormwater Dataset</a:t>
            </a:r>
          </a:p>
        </p:txBody>
      </p:sp>
      <p:grpSp>
        <p:nvGrpSpPr>
          <p:cNvPr id="9" name="Group 8">
            <a:extLst>
              <a:ext uri="{FF2B5EF4-FFF2-40B4-BE49-F238E27FC236}">
                <a16:creationId xmlns:a16="http://schemas.microsoft.com/office/drawing/2014/main" id="{ABAC214F-4085-4771-BB70-C7E33DE1F60E}"/>
              </a:ext>
            </a:extLst>
          </p:cNvPr>
          <p:cNvGrpSpPr/>
          <p:nvPr/>
        </p:nvGrpSpPr>
        <p:grpSpPr>
          <a:xfrm>
            <a:off x="3341369" y="1080634"/>
            <a:ext cx="2116678" cy="5556739"/>
            <a:chOff x="1817369" y="1080633"/>
            <a:chExt cx="2032243" cy="5335079"/>
          </a:xfrm>
        </p:grpSpPr>
        <p:pic>
          <p:nvPicPr>
            <p:cNvPr id="10" name="Picture 9">
              <a:extLst>
                <a:ext uri="{FF2B5EF4-FFF2-40B4-BE49-F238E27FC236}">
                  <a16:creationId xmlns:a16="http://schemas.microsoft.com/office/drawing/2014/main" id="{127A7006-AAD9-4C88-A396-9F7CB49F50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7369" y="1080633"/>
              <a:ext cx="2032243" cy="2919304"/>
            </a:xfrm>
            <a:prstGeom prst="rect">
              <a:avLst/>
            </a:prstGeom>
          </p:spPr>
        </p:pic>
        <p:pic>
          <p:nvPicPr>
            <p:cNvPr id="11" name="Picture 10">
              <a:extLst>
                <a:ext uri="{FF2B5EF4-FFF2-40B4-BE49-F238E27FC236}">
                  <a16:creationId xmlns:a16="http://schemas.microsoft.com/office/drawing/2014/main" id="{F0FAAF40-2CFD-4E45-BC9F-7A2FBD4C47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5981" y="3999937"/>
              <a:ext cx="1368453" cy="2415775"/>
            </a:xfrm>
            <a:prstGeom prst="rect">
              <a:avLst/>
            </a:prstGeom>
          </p:spPr>
        </p:pic>
        <p:sp>
          <p:nvSpPr>
            <p:cNvPr id="15" name="Rectangle 14">
              <a:extLst>
                <a:ext uri="{FF2B5EF4-FFF2-40B4-BE49-F238E27FC236}">
                  <a16:creationId xmlns:a16="http://schemas.microsoft.com/office/drawing/2014/main" id="{C2CC3375-4DF2-4B8B-905D-2D7D6EED78B1}"/>
                </a:ext>
              </a:extLst>
            </p:cNvPr>
            <p:cNvSpPr/>
            <p:nvPr/>
          </p:nvSpPr>
          <p:spPr>
            <a:xfrm>
              <a:off x="1817369" y="3923736"/>
              <a:ext cx="726682" cy="2488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6" name="Rectangle: Rounded Corners 15">
            <a:extLst>
              <a:ext uri="{FF2B5EF4-FFF2-40B4-BE49-F238E27FC236}">
                <a16:creationId xmlns:a16="http://schemas.microsoft.com/office/drawing/2014/main" id="{08DC8F58-617E-4BD8-9A8B-A1D816579B53}"/>
              </a:ext>
            </a:extLst>
          </p:cNvPr>
          <p:cNvSpPr/>
          <p:nvPr/>
        </p:nvSpPr>
        <p:spPr>
          <a:xfrm>
            <a:off x="4183912" y="2980660"/>
            <a:ext cx="1261654" cy="1442485"/>
          </a:xfrm>
          <a:prstGeom prst="roundRect">
            <a:avLst/>
          </a:prstGeom>
          <a:noFill/>
          <a:ln w="44450">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extBox 16">
            <a:extLst>
              <a:ext uri="{FF2B5EF4-FFF2-40B4-BE49-F238E27FC236}">
                <a16:creationId xmlns:a16="http://schemas.microsoft.com/office/drawing/2014/main" id="{FF970F23-EF32-4F16-9AC1-7A070AB8F33B}"/>
              </a:ext>
            </a:extLst>
          </p:cNvPr>
          <p:cNvSpPr txBox="1"/>
          <p:nvPr/>
        </p:nvSpPr>
        <p:spPr>
          <a:xfrm>
            <a:off x="5572985" y="3101737"/>
            <a:ext cx="4630569" cy="1200329"/>
          </a:xfrm>
          <a:prstGeom prst="rect">
            <a:avLst/>
          </a:prstGeom>
          <a:noFill/>
        </p:spPr>
        <p:txBody>
          <a:bodyPr wrap="square" rtlCol="0">
            <a:spAutoFit/>
          </a:bodyPr>
          <a:lstStyle/>
          <a:p>
            <a:r>
              <a:rPr lang="en-US" sz="2400" b="1" dirty="0">
                <a:solidFill>
                  <a:srgbClr val="6600FF"/>
                </a:solidFill>
                <a:latin typeface="Calibri"/>
              </a:rPr>
              <a:t>&gt;&gt; Stakeholder input</a:t>
            </a:r>
          </a:p>
          <a:p>
            <a:r>
              <a:rPr lang="en-US" sz="2400" b="1" dirty="0">
                <a:solidFill>
                  <a:srgbClr val="6600FF"/>
                </a:solidFill>
                <a:latin typeface="Calibri"/>
              </a:rPr>
              <a:t>&gt;&gt; Steering Team work/notes</a:t>
            </a:r>
          </a:p>
          <a:p>
            <a:r>
              <a:rPr lang="en-US" sz="2400" b="1" dirty="0">
                <a:solidFill>
                  <a:srgbClr val="6600FF"/>
                </a:solidFill>
                <a:latin typeface="Calibri"/>
              </a:rPr>
              <a:t>&gt;&gt; Steering Team contact info</a:t>
            </a:r>
            <a:endParaRPr lang="en-US" sz="2400" b="1" dirty="0">
              <a:solidFill>
                <a:srgbClr val="0000FF"/>
              </a:solidFill>
              <a:latin typeface="Calibri"/>
            </a:endParaRPr>
          </a:p>
        </p:txBody>
      </p:sp>
    </p:spTree>
    <p:extLst>
      <p:ext uri="{BB962C8B-B14F-4D97-AF65-F5344CB8AC3E}">
        <p14:creationId xmlns:p14="http://schemas.microsoft.com/office/powerpoint/2010/main" val="2650074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6" name="TextBox 5">
            <a:extLst>
              <a:ext uri="{FF2B5EF4-FFF2-40B4-BE49-F238E27FC236}">
                <a16:creationId xmlns:a16="http://schemas.microsoft.com/office/drawing/2014/main" id="{EE2DAA29-FB49-42A6-8DB8-599CCBBB12CB}"/>
              </a:ext>
            </a:extLst>
          </p:cNvPr>
          <p:cNvSpPr txBox="1"/>
          <p:nvPr/>
        </p:nvSpPr>
        <p:spPr>
          <a:xfrm>
            <a:off x="5532475" y="1478519"/>
            <a:ext cx="3857755" cy="1200329"/>
          </a:xfrm>
          <a:prstGeom prst="rect">
            <a:avLst/>
          </a:prstGeom>
          <a:noFill/>
        </p:spPr>
        <p:txBody>
          <a:bodyPr wrap="square" rtlCol="0">
            <a:spAutoFit/>
          </a:bodyPr>
          <a:lstStyle/>
          <a:p>
            <a:r>
              <a:rPr lang="en-US" sz="2400" b="1" dirty="0">
                <a:solidFill>
                  <a:prstClr val="white">
                    <a:lumMod val="65000"/>
                  </a:prstClr>
                </a:solidFill>
                <a:latin typeface="Calibri"/>
              </a:rPr>
              <a:t>&gt;&gt; Overview &amp; information</a:t>
            </a:r>
          </a:p>
          <a:p>
            <a:r>
              <a:rPr lang="en-US" sz="2400" b="1" dirty="0">
                <a:solidFill>
                  <a:prstClr val="white">
                    <a:lumMod val="65000"/>
                  </a:prstClr>
                </a:solidFill>
                <a:latin typeface="Calibri"/>
              </a:rPr>
              <a:t>&gt;&gt; Project charter</a:t>
            </a:r>
          </a:p>
          <a:p>
            <a:r>
              <a:rPr lang="en-US" sz="2400" b="1" dirty="0">
                <a:solidFill>
                  <a:prstClr val="white">
                    <a:lumMod val="65000"/>
                  </a:prstClr>
                </a:solidFill>
                <a:latin typeface="Calibri"/>
              </a:rPr>
              <a:t>&gt;&gt; 2-page FAQ document</a:t>
            </a:r>
          </a:p>
        </p:txBody>
      </p:sp>
      <p:sp>
        <p:nvSpPr>
          <p:cNvPr id="7" name="TextBox 6">
            <a:extLst>
              <a:ext uri="{FF2B5EF4-FFF2-40B4-BE49-F238E27FC236}">
                <a16:creationId xmlns:a16="http://schemas.microsoft.com/office/drawing/2014/main" id="{63E61226-B634-4CB1-B492-BD45D98DDCF6}"/>
              </a:ext>
            </a:extLst>
          </p:cNvPr>
          <p:cNvSpPr txBox="1"/>
          <p:nvPr/>
        </p:nvSpPr>
        <p:spPr>
          <a:xfrm>
            <a:off x="3243262" y="115126"/>
            <a:ext cx="5364481" cy="523220"/>
          </a:xfrm>
          <a:prstGeom prst="rect">
            <a:avLst/>
          </a:prstGeom>
          <a:noFill/>
        </p:spPr>
        <p:txBody>
          <a:bodyPr wrap="square" rtlCol="0">
            <a:spAutoFit/>
          </a:bodyPr>
          <a:lstStyle/>
          <a:p>
            <a:r>
              <a:rPr lang="en-US" sz="2800" b="1" dirty="0">
                <a:solidFill>
                  <a:srgbClr val="7030A0"/>
                </a:solidFill>
                <a:latin typeface="Calibri"/>
              </a:rPr>
              <a:t>MSWGP Project Resources</a:t>
            </a:r>
          </a:p>
        </p:txBody>
      </p:sp>
      <p:sp>
        <p:nvSpPr>
          <p:cNvPr id="8" name="TextBox 7">
            <a:extLst>
              <a:ext uri="{FF2B5EF4-FFF2-40B4-BE49-F238E27FC236}">
                <a16:creationId xmlns:a16="http://schemas.microsoft.com/office/drawing/2014/main" id="{2A2D2DF1-A879-463A-A393-1A165F4EF61B}"/>
              </a:ext>
            </a:extLst>
          </p:cNvPr>
          <p:cNvSpPr txBox="1"/>
          <p:nvPr/>
        </p:nvSpPr>
        <p:spPr>
          <a:xfrm>
            <a:off x="3253411" y="515002"/>
            <a:ext cx="6950143" cy="446276"/>
          </a:xfrm>
          <a:prstGeom prst="rect">
            <a:avLst/>
          </a:prstGeom>
          <a:noFill/>
        </p:spPr>
        <p:txBody>
          <a:bodyPr wrap="square" rtlCol="0">
            <a:spAutoFit/>
          </a:bodyPr>
          <a:lstStyle/>
          <a:p>
            <a:r>
              <a:rPr lang="en-US" sz="2300" b="1" i="1" dirty="0">
                <a:solidFill>
                  <a:srgbClr val="0000FF"/>
                </a:solidFill>
                <a:latin typeface="Calibri"/>
              </a:rPr>
              <a:t>metrogis.org </a:t>
            </a:r>
            <a:r>
              <a:rPr lang="en-US" sz="2300" i="1" dirty="0">
                <a:solidFill>
                  <a:prstClr val="black"/>
                </a:solidFill>
                <a:latin typeface="Calibri"/>
              </a:rPr>
              <a:t>&gt;</a:t>
            </a:r>
            <a:r>
              <a:rPr lang="en-US" sz="2300" i="1" dirty="0">
                <a:solidFill>
                  <a:srgbClr val="0000FF"/>
                </a:solidFill>
                <a:latin typeface="Calibri"/>
              </a:rPr>
              <a:t> </a:t>
            </a:r>
            <a:r>
              <a:rPr lang="en-US" sz="2300" b="1" i="1" dirty="0">
                <a:solidFill>
                  <a:srgbClr val="002060"/>
                </a:solidFill>
                <a:latin typeface="Calibri"/>
              </a:rPr>
              <a:t>Projects</a:t>
            </a:r>
            <a:r>
              <a:rPr lang="en-US" sz="2300" i="1" dirty="0">
                <a:solidFill>
                  <a:srgbClr val="0000FF"/>
                </a:solidFill>
                <a:latin typeface="Calibri"/>
              </a:rPr>
              <a:t> </a:t>
            </a:r>
            <a:r>
              <a:rPr lang="en-US" sz="2300" i="1" dirty="0">
                <a:solidFill>
                  <a:prstClr val="black"/>
                </a:solidFill>
                <a:latin typeface="Calibri"/>
              </a:rPr>
              <a:t>&gt;</a:t>
            </a:r>
            <a:r>
              <a:rPr lang="en-US" sz="2300" i="1" dirty="0">
                <a:solidFill>
                  <a:srgbClr val="0000FF"/>
                </a:solidFill>
                <a:latin typeface="Calibri"/>
              </a:rPr>
              <a:t> </a:t>
            </a:r>
            <a:r>
              <a:rPr lang="en-US" sz="2300" b="1" i="1" dirty="0">
                <a:solidFill>
                  <a:srgbClr val="7030A0"/>
                </a:solidFill>
                <a:latin typeface="Calibri"/>
              </a:rPr>
              <a:t>Stormwater Dataset</a:t>
            </a:r>
          </a:p>
        </p:txBody>
      </p:sp>
      <p:grpSp>
        <p:nvGrpSpPr>
          <p:cNvPr id="9" name="Group 8">
            <a:extLst>
              <a:ext uri="{FF2B5EF4-FFF2-40B4-BE49-F238E27FC236}">
                <a16:creationId xmlns:a16="http://schemas.microsoft.com/office/drawing/2014/main" id="{74A95F97-DFB1-46BD-81F8-78665D8755F3}"/>
              </a:ext>
            </a:extLst>
          </p:cNvPr>
          <p:cNvGrpSpPr/>
          <p:nvPr/>
        </p:nvGrpSpPr>
        <p:grpSpPr>
          <a:xfrm>
            <a:off x="3341369" y="1080634"/>
            <a:ext cx="2116678" cy="5556739"/>
            <a:chOff x="1817369" y="1080633"/>
            <a:chExt cx="2032243" cy="5335079"/>
          </a:xfrm>
        </p:grpSpPr>
        <p:pic>
          <p:nvPicPr>
            <p:cNvPr id="10" name="Picture 9">
              <a:extLst>
                <a:ext uri="{FF2B5EF4-FFF2-40B4-BE49-F238E27FC236}">
                  <a16:creationId xmlns:a16="http://schemas.microsoft.com/office/drawing/2014/main" id="{992FD0C6-E90C-4375-B6CA-01A42DED0F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7369" y="1080633"/>
              <a:ext cx="2032243" cy="2919304"/>
            </a:xfrm>
            <a:prstGeom prst="rect">
              <a:avLst/>
            </a:prstGeom>
          </p:spPr>
        </p:pic>
        <p:pic>
          <p:nvPicPr>
            <p:cNvPr id="11" name="Picture 10">
              <a:extLst>
                <a:ext uri="{FF2B5EF4-FFF2-40B4-BE49-F238E27FC236}">
                  <a16:creationId xmlns:a16="http://schemas.microsoft.com/office/drawing/2014/main" id="{A5D62CF9-2C09-42CE-8915-4A303F2360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5981" y="3999937"/>
              <a:ext cx="1368453" cy="2415775"/>
            </a:xfrm>
            <a:prstGeom prst="rect">
              <a:avLst/>
            </a:prstGeom>
          </p:spPr>
        </p:pic>
        <p:sp>
          <p:nvSpPr>
            <p:cNvPr id="15" name="Rectangle 14">
              <a:extLst>
                <a:ext uri="{FF2B5EF4-FFF2-40B4-BE49-F238E27FC236}">
                  <a16:creationId xmlns:a16="http://schemas.microsoft.com/office/drawing/2014/main" id="{8D02160C-4575-4271-BA39-F89B54163A54}"/>
                </a:ext>
              </a:extLst>
            </p:cNvPr>
            <p:cNvSpPr/>
            <p:nvPr/>
          </p:nvSpPr>
          <p:spPr>
            <a:xfrm>
              <a:off x="1817369" y="3923736"/>
              <a:ext cx="726682" cy="2488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6" name="TextBox 15">
            <a:extLst>
              <a:ext uri="{FF2B5EF4-FFF2-40B4-BE49-F238E27FC236}">
                <a16:creationId xmlns:a16="http://schemas.microsoft.com/office/drawing/2014/main" id="{6CFB736B-D76F-4C75-915F-AF74D6305FAB}"/>
              </a:ext>
            </a:extLst>
          </p:cNvPr>
          <p:cNvSpPr txBox="1"/>
          <p:nvPr/>
        </p:nvSpPr>
        <p:spPr>
          <a:xfrm>
            <a:off x="5572985" y="3101737"/>
            <a:ext cx="4630569" cy="1200329"/>
          </a:xfrm>
          <a:prstGeom prst="rect">
            <a:avLst/>
          </a:prstGeom>
          <a:noFill/>
        </p:spPr>
        <p:txBody>
          <a:bodyPr wrap="square" rtlCol="0">
            <a:spAutoFit/>
          </a:bodyPr>
          <a:lstStyle/>
          <a:p>
            <a:r>
              <a:rPr lang="en-US" sz="2400" b="1" dirty="0">
                <a:solidFill>
                  <a:prstClr val="white">
                    <a:lumMod val="65000"/>
                  </a:prstClr>
                </a:solidFill>
                <a:latin typeface="Calibri"/>
              </a:rPr>
              <a:t>&gt;&gt; Stakeholder input</a:t>
            </a:r>
          </a:p>
          <a:p>
            <a:r>
              <a:rPr lang="en-US" sz="2400" b="1" dirty="0">
                <a:solidFill>
                  <a:prstClr val="white">
                    <a:lumMod val="65000"/>
                  </a:prstClr>
                </a:solidFill>
                <a:latin typeface="Calibri"/>
              </a:rPr>
              <a:t>&gt;&gt; Steering Team work/notes</a:t>
            </a:r>
          </a:p>
          <a:p>
            <a:r>
              <a:rPr lang="en-US" sz="2400" b="1" dirty="0">
                <a:solidFill>
                  <a:prstClr val="white">
                    <a:lumMod val="65000"/>
                  </a:prstClr>
                </a:solidFill>
                <a:latin typeface="Calibri"/>
              </a:rPr>
              <a:t>&gt;&gt; Steering Team contact info</a:t>
            </a:r>
          </a:p>
        </p:txBody>
      </p:sp>
      <p:sp>
        <p:nvSpPr>
          <p:cNvPr id="17" name="TextBox 16">
            <a:extLst>
              <a:ext uri="{FF2B5EF4-FFF2-40B4-BE49-F238E27FC236}">
                <a16:creationId xmlns:a16="http://schemas.microsoft.com/office/drawing/2014/main" id="{A241DC4A-B666-4E75-930B-9B31B337F655}"/>
              </a:ext>
            </a:extLst>
          </p:cNvPr>
          <p:cNvSpPr txBox="1"/>
          <p:nvPr/>
        </p:nvSpPr>
        <p:spPr>
          <a:xfrm>
            <a:off x="5580072" y="4311985"/>
            <a:ext cx="4940006" cy="1200329"/>
          </a:xfrm>
          <a:prstGeom prst="rect">
            <a:avLst/>
          </a:prstGeom>
          <a:noFill/>
        </p:spPr>
        <p:txBody>
          <a:bodyPr wrap="square" rtlCol="0">
            <a:spAutoFit/>
          </a:bodyPr>
          <a:lstStyle/>
          <a:p>
            <a:r>
              <a:rPr lang="en-US" sz="2400" b="1" dirty="0">
                <a:solidFill>
                  <a:srgbClr val="6600FF"/>
                </a:solidFill>
                <a:latin typeface="Calibri"/>
              </a:rPr>
              <a:t>&gt;&gt; Proposed pilot sites </a:t>
            </a:r>
            <a:r>
              <a:rPr lang="en-US" b="1" dirty="0">
                <a:solidFill>
                  <a:srgbClr val="6600FF"/>
                </a:solidFill>
                <a:latin typeface="Calibri"/>
              </a:rPr>
              <a:t>(.gdb &amp; web map)</a:t>
            </a:r>
          </a:p>
          <a:p>
            <a:r>
              <a:rPr lang="en-US" sz="2400" b="1" dirty="0">
                <a:solidFill>
                  <a:srgbClr val="6600FF"/>
                </a:solidFill>
                <a:latin typeface="Calibri"/>
              </a:rPr>
              <a:t>&gt;&gt; Draft MS4 inspection schemas</a:t>
            </a:r>
          </a:p>
          <a:p>
            <a:r>
              <a:rPr lang="en-US" sz="2400" b="1" dirty="0">
                <a:solidFill>
                  <a:srgbClr val="6600FF"/>
                </a:solidFill>
                <a:latin typeface="Calibri"/>
              </a:rPr>
              <a:t>&gt;&gt; Draft Prototype Standard</a:t>
            </a:r>
            <a:endParaRPr lang="en-US" sz="2400" b="1" dirty="0">
              <a:solidFill>
                <a:srgbClr val="0000FF"/>
              </a:solidFill>
              <a:latin typeface="Calibri"/>
            </a:endParaRPr>
          </a:p>
        </p:txBody>
      </p:sp>
    </p:spTree>
    <p:extLst>
      <p:ext uri="{BB962C8B-B14F-4D97-AF65-F5344CB8AC3E}">
        <p14:creationId xmlns:p14="http://schemas.microsoft.com/office/powerpoint/2010/main" val="3876810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A8A54F-22DE-4A6F-9A15-554F5B3E56FE}"/>
              </a:ext>
            </a:extLst>
          </p:cNvPr>
          <p:cNvSpPr>
            <a:spLocks noGrp="1"/>
          </p:cNvSpPr>
          <p:nvPr>
            <p:ph type="title"/>
          </p:nvPr>
        </p:nvSpPr>
        <p:spPr/>
        <p:txBody>
          <a:bodyPr/>
          <a:lstStyle/>
          <a:p>
            <a:r>
              <a:rPr lang="en-US" dirty="0"/>
              <a:t>Road Centerline Data Standard</a:t>
            </a:r>
          </a:p>
        </p:txBody>
      </p:sp>
      <p:sp>
        <p:nvSpPr>
          <p:cNvPr id="5" name="Content Placeholder 4">
            <a:extLst>
              <a:ext uri="{FF2B5EF4-FFF2-40B4-BE49-F238E27FC236}">
                <a16:creationId xmlns:a16="http://schemas.microsoft.com/office/drawing/2014/main" id="{A77A8DF3-0466-4106-873E-C6924FCAE8ED}"/>
              </a:ext>
            </a:extLst>
          </p:cNvPr>
          <p:cNvSpPr>
            <a:spLocks noGrp="1"/>
          </p:cNvSpPr>
          <p:nvPr>
            <p:ph idx="1"/>
          </p:nvPr>
        </p:nvSpPr>
        <p:spPr/>
        <p:txBody>
          <a:bodyPr>
            <a:normAutofit/>
          </a:bodyPr>
          <a:lstStyle/>
          <a:p>
            <a:r>
              <a:rPr lang="en-US" dirty="0"/>
              <a:t>Proposed by state NG 9-1-1 Standards Workgroup</a:t>
            </a:r>
          </a:p>
          <a:p>
            <a:r>
              <a:rPr lang="en-US" dirty="0"/>
              <a:t>Integrates Metro Regional Centerline Collaborative (MRCC) specifications</a:t>
            </a:r>
          </a:p>
          <a:p>
            <a:r>
              <a:rPr lang="en-US" dirty="0"/>
              <a:t>Additional key attributes identified by NG 9-1-1 Standards Workgroup</a:t>
            </a:r>
          </a:p>
          <a:p>
            <a:r>
              <a:rPr lang="en-US" dirty="0"/>
              <a:t>Two rounds of public review</a:t>
            </a:r>
          </a:p>
          <a:p>
            <a:pPr lvl="1"/>
            <a:r>
              <a:rPr lang="en-US" dirty="0"/>
              <a:t>January 28 - March 13, 2019</a:t>
            </a:r>
          </a:p>
          <a:p>
            <a:pPr lvl="1"/>
            <a:r>
              <a:rPr lang="en-US" dirty="0"/>
              <a:t>April 9 - June 8, 2018</a:t>
            </a:r>
          </a:p>
          <a:p>
            <a:r>
              <a:rPr lang="en-US" dirty="0"/>
              <a:t>Approved by Standards Committee May 2, 2019.</a:t>
            </a:r>
          </a:p>
        </p:txBody>
      </p:sp>
    </p:spTree>
    <p:extLst>
      <p:ext uri="{BB962C8B-B14F-4D97-AF65-F5344CB8AC3E}">
        <p14:creationId xmlns:p14="http://schemas.microsoft.com/office/powerpoint/2010/main" val="2096451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5" name="TextBox 14">
            <a:extLst>
              <a:ext uri="{FF2B5EF4-FFF2-40B4-BE49-F238E27FC236}">
                <a16:creationId xmlns:a16="http://schemas.microsoft.com/office/drawing/2014/main" id="{1F74D981-9E98-4EA9-B311-A6A74850B3D1}"/>
              </a:ext>
            </a:extLst>
          </p:cNvPr>
          <p:cNvSpPr txBox="1"/>
          <p:nvPr/>
        </p:nvSpPr>
        <p:spPr>
          <a:xfrm>
            <a:off x="3356216" y="371115"/>
            <a:ext cx="6694205" cy="3046988"/>
          </a:xfrm>
          <a:prstGeom prst="rect">
            <a:avLst/>
          </a:prstGeom>
          <a:noFill/>
        </p:spPr>
        <p:txBody>
          <a:bodyPr wrap="none" rtlCol="0">
            <a:spAutoFit/>
          </a:bodyPr>
          <a:lstStyle/>
          <a:p>
            <a:r>
              <a:rPr lang="en-US" sz="3400" b="1" dirty="0">
                <a:solidFill>
                  <a:srgbClr val="000066"/>
                </a:solidFill>
                <a:effectLst>
                  <a:outerShdw blurRad="38100" dist="38100" dir="2700000" algn="tl">
                    <a:srgbClr val="000000">
                      <a:alpha val="43137"/>
                    </a:srgbClr>
                  </a:outerShdw>
                </a:effectLst>
                <a:latin typeface="Calibri"/>
              </a:rPr>
              <a:t>Metro Stormwater Geodata Project:</a:t>
            </a:r>
          </a:p>
          <a:p>
            <a:endParaRPr lang="en-US" sz="3400" dirty="0">
              <a:solidFill>
                <a:srgbClr val="0070C0"/>
              </a:solidFill>
              <a:effectLst>
                <a:outerShdw blurRad="38100" dist="38100" dir="2700000" algn="tl">
                  <a:srgbClr val="000000">
                    <a:alpha val="43137"/>
                  </a:srgbClr>
                </a:outerShdw>
              </a:effectLst>
              <a:latin typeface="Calibri"/>
            </a:endParaRPr>
          </a:p>
          <a:p>
            <a:endParaRPr lang="en-US" sz="3400" dirty="0">
              <a:solidFill>
                <a:srgbClr val="0070C0"/>
              </a:solidFill>
              <a:effectLst>
                <a:outerShdw blurRad="38100" dist="38100" dir="2700000" algn="tl">
                  <a:srgbClr val="000000">
                    <a:alpha val="43137"/>
                  </a:srgbClr>
                </a:outerShdw>
              </a:effectLst>
              <a:latin typeface="Calibri"/>
            </a:endParaRPr>
          </a:p>
          <a:p>
            <a:endParaRPr lang="en-US" sz="3400" dirty="0">
              <a:solidFill>
                <a:srgbClr val="0070C0"/>
              </a:solidFill>
              <a:effectLst>
                <a:outerShdw blurRad="38100" dist="38100" dir="2700000" algn="tl">
                  <a:srgbClr val="000000">
                    <a:alpha val="43137"/>
                  </a:srgbClr>
                </a:outerShdw>
              </a:effectLst>
              <a:latin typeface="Calibri"/>
            </a:endParaRPr>
          </a:p>
          <a:p>
            <a:r>
              <a:rPr lang="en-US" sz="5600" b="1" dirty="0">
                <a:solidFill>
                  <a:srgbClr val="006600"/>
                </a:solidFill>
                <a:effectLst>
                  <a:outerShdw blurRad="38100" dist="38100" dir="2700000" algn="tl">
                    <a:srgbClr val="000000">
                      <a:alpha val="43137"/>
                    </a:srgbClr>
                  </a:outerShdw>
                </a:effectLst>
                <a:latin typeface="Calibri"/>
              </a:rPr>
              <a:t>Upcoming Work</a:t>
            </a:r>
          </a:p>
        </p:txBody>
      </p:sp>
      <p:sp>
        <p:nvSpPr>
          <p:cNvPr id="7" name="Rectangle 6">
            <a:extLst>
              <a:ext uri="{FF2B5EF4-FFF2-40B4-BE49-F238E27FC236}">
                <a16:creationId xmlns:a16="http://schemas.microsoft.com/office/drawing/2014/main" id="{DD0DD65A-5FE1-4D04-8892-FE5D07D82B88}"/>
              </a:ext>
            </a:extLst>
          </p:cNvPr>
          <p:cNvSpPr/>
          <p:nvPr/>
        </p:nvSpPr>
        <p:spPr>
          <a:xfrm>
            <a:off x="3019152" y="0"/>
            <a:ext cx="152399"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0703142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5" name="TextBox 14">
            <a:extLst>
              <a:ext uri="{FF2B5EF4-FFF2-40B4-BE49-F238E27FC236}">
                <a16:creationId xmlns:a16="http://schemas.microsoft.com/office/drawing/2014/main" id="{1F74D981-9E98-4EA9-B311-A6A74850B3D1}"/>
              </a:ext>
            </a:extLst>
          </p:cNvPr>
          <p:cNvSpPr txBox="1"/>
          <p:nvPr/>
        </p:nvSpPr>
        <p:spPr>
          <a:xfrm>
            <a:off x="3356216" y="371116"/>
            <a:ext cx="6694205" cy="1138773"/>
          </a:xfrm>
          <a:prstGeom prst="rect">
            <a:avLst/>
          </a:prstGeom>
          <a:noFill/>
        </p:spPr>
        <p:txBody>
          <a:bodyPr wrap="none" rtlCol="0">
            <a:spAutoFit/>
          </a:bodyPr>
          <a:lstStyle/>
          <a:p>
            <a:r>
              <a:rPr lang="en-US" sz="3400" b="1" dirty="0">
                <a:solidFill>
                  <a:srgbClr val="000066"/>
                </a:solidFill>
                <a:effectLst>
                  <a:outerShdw blurRad="38100" dist="38100" dir="2700000" algn="tl">
                    <a:srgbClr val="000000">
                      <a:alpha val="43137"/>
                    </a:srgbClr>
                  </a:outerShdw>
                </a:effectLst>
                <a:latin typeface="Calibri"/>
              </a:rPr>
              <a:t>Metro Stormwater Geodata Project:</a:t>
            </a:r>
          </a:p>
          <a:p>
            <a:r>
              <a:rPr lang="en-US" sz="3400" dirty="0">
                <a:solidFill>
                  <a:srgbClr val="006600"/>
                </a:solidFill>
                <a:effectLst>
                  <a:outerShdw blurRad="38100" dist="38100" dir="2700000" algn="tl">
                    <a:srgbClr val="000000">
                      <a:alpha val="43137"/>
                    </a:srgbClr>
                  </a:outerShdw>
                </a:effectLst>
                <a:latin typeface="Calibri"/>
              </a:rPr>
              <a:t>Upcoming work – Pilot project</a:t>
            </a:r>
          </a:p>
        </p:txBody>
      </p:sp>
      <p:sp>
        <p:nvSpPr>
          <p:cNvPr id="8" name="TextBox 7">
            <a:extLst>
              <a:ext uri="{FF2B5EF4-FFF2-40B4-BE49-F238E27FC236}">
                <a16:creationId xmlns:a16="http://schemas.microsoft.com/office/drawing/2014/main" id="{159E877C-7D11-486A-A8E8-60164D10E105}"/>
              </a:ext>
            </a:extLst>
          </p:cNvPr>
          <p:cNvSpPr txBox="1"/>
          <p:nvPr/>
        </p:nvSpPr>
        <p:spPr>
          <a:xfrm>
            <a:off x="3544059" y="1946612"/>
            <a:ext cx="6991989" cy="4247317"/>
          </a:xfrm>
          <a:prstGeom prst="rect">
            <a:avLst/>
          </a:prstGeom>
          <a:noFill/>
        </p:spPr>
        <p:txBody>
          <a:bodyPr wrap="square" rtlCol="0">
            <a:spAutoFit/>
          </a:bodyPr>
          <a:lstStyle/>
          <a:p>
            <a:r>
              <a:rPr lang="en-US" sz="2700" b="1" dirty="0">
                <a:solidFill>
                  <a:srgbClr val="6600FF"/>
                </a:solidFill>
                <a:latin typeface="Calibri"/>
              </a:rPr>
              <a:t>Select </a:t>
            </a:r>
            <a:r>
              <a:rPr lang="en-US" sz="2700" dirty="0">
                <a:solidFill>
                  <a:srgbClr val="003399"/>
                </a:solidFill>
                <a:latin typeface="Calibri"/>
              </a:rPr>
              <a:t>a set of possible </a:t>
            </a:r>
            <a:r>
              <a:rPr lang="en-US" sz="2700" b="1" dirty="0">
                <a:solidFill>
                  <a:srgbClr val="6600FF"/>
                </a:solidFill>
                <a:latin typeface="Calibri"/>
              </a:rPr>
              <a:t>pilot sites </a:t>
            </a:r>
            <a:r>
              <a:rPr lang="en-US" sz="2700" dirty="0">
                <a:solidFill>
                  <a:srgbClr val="003399"/>
                </a:solidFill>
                <a:latin typeface="Calibri"/>
              </a:rPr>
              <a:t>around the metro region;</a:t>
            </a:r>
          </a:p>
          <a:p>
            <a:endParaRPr lang="en-US" sz="2700" b="1" dirty="0">
              <a:solidFill>
                <a:srgbClr val="003399"/>
              </a:solidFill>
              <a:latin typeface="Calibri"/>
            </a:endParaRPr>
          </a:p>
          <a:p>
            <a:r>
              <a:rPr lang="en-US" sz="2700" b="1" dirty="0">
                <a:solidFill>
                  <a:srgbClr val="6600FF"/>
                </a:solidFill>
                <a:latin typeface="Calibri"/>
              </a:rPr>
              <a:t>Acquire data </a:t>
            </a:r>
            <a:r>
              <a:rPr lang="en-US" sz="2700" dirty="0">
                <a:solidFill>
                  <a:srgbClr val="003399"/>
                </a:solidFill>
                <a:latin typeface="Calibri"/>
              </a:rPr>
              <a:t>within the pilot sites;</a:t>
            </a:r>
          </a:p>
          <a:p>
            <a:endParaRPr lang="en-US" sz="2700" dirty="0">
              <a:solidFill>
                <a:srgbClr val="003399"/>
              </a:solidFill>
              <a:latin typeface="Calibri"/>
            </a:endParaRPr>
          </a:p>
          <a:p>
            <a:r>
              <a:rPr lang="en-US" sz="2700" b="1" dirty="0">
                <a:solidFill>
                  <a:srgbClr val="6600FF"/>
                </a:solidFill>
                <a:latin typeface="Calibri"/>
              </a:rPr>
              <a:t>Translate data </a:t>
            </a:r>
            <a:r>
              <a:rPr lang="en-US" sz="2700" dirty="0">
                <a:solidFill>
                  <a:srgbClr val="003399"/>
                </a:solidFill>
                <a:latin typeface="Calibri"/>
              </a:rPr>
              <a:t>from those areas into our </a:t>
            </a:r>
            <a:r>
              <a:rPr lang="en-US" sz="2700" b="1" i="1" dirty="0">
                <a:solidFill>
                  <a:srgbClr val="003399"/>
                </a:solidFill>
                <a:latin typeface="Calibri"/>
              </a:rPr>
              <a:t>prototype standard;</a:t>
            </a:r>
          </a:p>
          <a:p>
            <a:endParaRPr lang="en-US" sz="2700" dirty="0">
              <a:solidFill>
                <a:srgbClr val="003399"/>
              </a:solidFill>
              <a:latin typeface="Calibri"/>
            </a:endParaRPr>
          </a:p>
          <a:p>
            <a:r>
              <a:rPr lang="en-US" sz="2700" b="1" dirty="0">
                <a:solidFill>
                  <a:srgbClr val="6600FF"/>
                </a:solidFill>
                <a:latin typeface="Calibri"/>
              </a:rPr>
              <a:t>Publish data </a:t>
            </a:r>
            <a:r>
              <a:rPr lang="en-US" sz="2700" dirty="0">
                <a:solidFill>
                  <a:srgbClr val="003399"/>
                </a:solidFill>
                <a:latin typeface="Calibri"/>
              </a:rPr>
              <a:t>in prototype standard out to the entire stakeholder community </a:t>
            </a:r>
            <a:r>
              <a:rPr lang="en-US" sz="2700" b="1" dirty="0">
                <a:solidFill>
                  <a:srgbClr val="6600FF"/>
                </a:solidFill>
                <a:latin typeface="Calibri"/>
              </a:rPr>
              <a:t>for testing</a:t>
            </a:r>
          </a:p>
        </p:txBody>
      </p:sp>
    </p:spTree>
    <p:extLst>
      <p:ext uri="{BB962C8B-B14F-4D97-AF65-F5344CB8AC3E}">
        <p14:creationId xmlns:p14="http://schemas.microsoft.com/office/powerpoint/2010/main" val="27437806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pic>
        <p:nvPicPr>
          <p:cNvPr id="8" name="Picture 7">
            <a:extLst>
              <a:ext uri="{FF2B5EF4-FFF2-40B4-BE49-F238E27FC236}">
                <a16:creationId xmlns:a16="http://schemas.microsoft.com/office/drawing/2014/main" id="{3630F5FF-07C9-4999-B370-81333E8C64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7845" y="76200"/>
            <a:ext cx="6723859" cy="6781800"/>
          </a:xfrm>
          <a:prstGeom prst="rect">
            <a:avLst/>
          </a:prstGeom>
        </p:spPr>
      </p:pic>
      <p:grpSp>
        <p:nvGrpSpPr>
          <p:cNvPr id="9" name="Group 8">
            <a:extLst>
              <a:ext uri="{FF2B5EF4-FFF2-40B4-BE49-F238E27FC236}">
                <a16:creationId xmlns:a16="http://schemas.microsoft.com/office/drawing/2014/main" id="{D9B76BF4-303F-4D40-9E63-47DE6C7A40F1}"/>
              </a:ext>
            </a:extLst>
          </p:cNvPr>
          <p:cNvGrpSpPr/>
          <p:nvPr/>
        </p:nvGrpSpPr>
        <p:grpSpPr>
          <a:xfrm>
            <a:off x="3672866" y="5736605"/>
            <a:ext cx="6232221" cy="679899"/>
            <a:chOff x="2074437" y="4949795"/>
            <a:chExt cx="6232221" cy="679899"/>
          </a:xfrm>
        </p:grpSpPr>
        <p:sp>
          <p:nvSpPr>
            <p:cNvPr id="10" name="Rectangle 9">
              <a:extLst>
                <a:ext uri="{FF2B5EF4-FFF2-40B4-BE49-F238E27FC236}">
                  <a16:creationId xmlns:a16="http://schemas.microsoft.com/office/drawing/2014/main" id="{5042F3B1-55D2-48FE-8A49-61E6371D5054}"/>
                </a:ext>
              </a:extLst>
            </p:cNvPr>
            <p:cNvSpPr/>
            <p:nvPr/>
          </p:nvSpPr>
          <p:spPr>
            <a:xfrm>
              <a:off x="2074437" y="4949795"/>
              <a:ext cx="6232221" cy="679899"/>
            </a:xfrm>
            <a:prstGeom prst="rect">
              <a:avLst/>
            </a:prstGeom>
            <a:solidFill>
              <a:srgbClr val="66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extBox 10">
              <a:extLst>
                <a:ext uri="{FF2B5EF4-FFF2-40B4-BE49-F238E27FC236}">
                  <a16:creationId xmlns:a16="http://schemas.microsoft.com/office/drawing/2014/main" id="{45559DED-BD61-4E76-B753-6A88567D6E35}"/>
                </a:ext>
              </a:extLst>
            </p:cNvPr>
            <p:cNvSpPr txBox="1"/>
            <p:nvPr/>
          </p:nvSpPr>
          <p:spPr>
            <a:xfrm>
              <a:off x="2162185" y="5051669"/>
              <a:ext cx="5978811" cy="477054"/>
            </a:xfrm>
            <a:prstGeom prst="rect">
              <a:avLst/>
            </a:prstGeom>
            <a:noFill/>
          </p:spPr>
          <p:txBody>
            <a:bodyPr wrap="square" rtlCol="0">
              <a:spAutoFit/>
            </a:bodyPr>
            <a:lstStyle/>
            <a:p>
              <a:r>
                <a:rPr lang="en-US" sz="2500" b="1" dirty="0">
                  <a:solidFill>
                    <a:prstClr val="white"/>
                  </a:solidFill>
                  <a:latin typeface="Calibri"/>
                </a:rPr>
                <a:t>11/14/2018: “Initial area” selection exercise</a:t>
              </a:r>
            </a:p>
          </p:txBody>
        </p:sp>
      </p:grpSp>
      <p:sp>
        <p:nvSpPr>
          <p:cNvPr id="16" name="Rectangle 15">
            <a:extLst>
              <a:ext uri="{FF2B5EF4-FFF2-40B4-BE49-F238E27FC236}">
                <a16:creationId xmlns:a16="http://schemas.microsoft.com/office/drawing/2014/main" id="{DC266D00-FE3A-4EAF-85CB-18D444A6DB3F}"/>
              </a:ext>
            </a:extLst>
          </p:cNvPr>
          <p:cNvSpPr/>
          <p:nvPr/>
        </p:nvSpPr>
        <p:spPr>
          <a:xfrm>
            <a:off x="3019152" y="0"/>
            <a:ext cx="152399"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474227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241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7C947A7D-C24F-4265-83C4-4974EAAC0E38}"/>
              </a:ext>
            </a:extLst>
          </p:cNvPr>
          <p:cNvSpPr/>
          <p:nvPr/>
        </p:nvSpPr>
        <p:spPr>
          <a:xfrm>
            <a:off x="3019152" y="0"/>
            <a:ext cx="152399"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pic>
        <p:nvPicPr>
          <p:cNvPr id="6" name="Picture 5">
            <a:extLst>
              <a:ext uri="{FF2B5EF4-FFF2-40B4-BE49-F238E27FC236}">
                <a16:creationId xmlns:a16="http://schemas.microsoft.com/office/drawing/2014/main" id="{5E1F8C38-7432-4CD2-B2B8-0C940FD8F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0402" y="0"/>
            <a:ext cx="7222517" cy="6858000"/>
          </a:xfrm>
          <a:prstGeom prst="rect">
            <a:avLst/>
          </a:prstGeom>
        </p:spPr>
      </p:pic>
      <p:pic>
        <p:nvPicPr>
          <p:cNvPr id="7" name="Picture 6">
            <a:extLst>
              <a:ext uri="{FF2B5EF4-FFF2-40B4-BE49-F238E27FC236}">
                <a16:creationId xmlns:a16="http://schemas.microsoft.com/office/drawing/2014/main" id="{35771542-8FFC-41F2-9A48-9E27CE87B0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358" y="109752"/>
            <a:ext cx="2316307" cy="2336268"/>
          </a:xfrm>
          <a:prstGeom prst="rect">
            <a:avLst/>
          </a:prstGeom>
        </p:spPr>
      </p:pic>
    </p:spTree>
    <p:extLst>
      <p:ext uri="{BB962C8B-B14F-4D97-AF65-F5344CB8AC3E}">
        <p14:creationId xmlns:p14="http://schemas.microsoft.com/office/powerpoint/2010/main" val="3748459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3171550" y="-49514"/>
            <a:ext cx="7496450"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F4AA72E6-7C96-407A-9981-0BFB68D21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4E9597B5-2EBA-4A48-A989-C6BD5FC2F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pic>
        <p:nvPicPr>
          <p:cNvPr id="6" name="Picture 5">
            <a:extLst>
              <a:ext uri="{FF2B5EF4-FFF2-40B4-BE49-F238E27FC236}">
                <a16:creationId xmlns:a16="http://schemas.microsoft.com/office/drawing/2014/main" id="{CDA41DBF-4C2A-4BE5-A185-557F85263D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333" y="329047"/>
            <a:ext cx="5817878" cy="4140135"/>
          </a:xfrm>
          <a:prstGeom prst="rect">
            <a:avLst/>
          </a:prstGeom>
        </p:spPr>
      </p:pic>
      <p:sp>
        <p:nvSpPr>
          <p:cNvPr id="7" name="Rectangle 6">
            <a:extLst>
              <a:ext uri="{FF2B5EF4-FFF2-40B4-BE49-F238E27FC236}">
                <a16:creationId xmlns:a16="http://schemas.microsoft.com/office/drawing/2014/main" id="{552AB814-C269-4CE5-8381-FF296FA89817}"/>
              </a:ext>
            </a:extLst>
          </p:cNvPr>
          <p:cNvSpPr/>
          <p:nvPr/>
        </p:nvSpPr>
        <p:spPr>
          <a:xfrm>
            <a:off x="3019152" y="0"/>
            <a:ext cx="152399"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extBox 8">
            <a:extLst>
              <a:ext uri="{FF2B5EF4-FFF2-40B4-BE49-F238E27FC236}">
                <a16:creationId xmlns:a16="http://schemas.microsoft.com/office/drawing/2014/main" id="{7FA10F2D-8B04-4EC8-9023-DF3FB5E14806}"/>
              </a:ext>
            </a:extLst>
          </p:cNvPr>
          <p:cNvSpPr txBox="1"/>
          <p:nvPr/>
        </p:nvSpPr>
        <p:spPr>
          <a:xfrm>
            <a:off x="3477109" y="1707213"/>
            <a:ext cx="3391866" cy="2585323"/>
          </a:xfrm>
          <a:prstGeom prst="rect">
            <a:avLst/>
          </a:prstGeom>
          <a:noFill/>
        </p:spPr>
        <p:txBody>
          <a:bodyPr wrap="square" rtlCol="0">
            <a:spAutoFit/>
          </a:bodyPr>
          <a:lstStyle/>
          <a:p>
            <a:r>
              <a:rPr lang="en-US" sz="2700" b="1" dirty="0">
                <a:solidFill>
                  <a:srgbClr val="002060"/>
                </a:solidFill>
                <a:latin typeface="Calibri"/>
              </a:rPr>
              <a:t>May &amp; June </a:t>
            </a:r>
            <a:r>
              <a:rPr lang="en-US" sz="2700" b="1" dirty="0">
                <a:solidFill>
                  <a:srgbClr val="006600"/>
                </a:solidFill>
                <a:latin typeface="Calibri"/>
              </a:rPr>
              <a:t>(Collect)</a:t>
            </a:r>
          </a:p>
          <a:p>
            <a:r>
              <a:rPr lang="en-US" sz="2700" i="1" dirty="0">
                <a:solidFill>
                  <a:srgbClr val="6600FF"/>
                </a:solidFill>
                <a:latin typeface="Calibri"/>
              </a:rPr>
              <a:t>Reaching out to agencies maintaining stormwater fixtures within our selected sites;</a:t>
            </a:r>
          </a:p>
        </p:txBody>
      </p:sp>
      <p:sp>
        <p:nvSpPr>
          <p:cNvPr id="10" name="TextBox 9">
            <a:extLst>
              <a:ext uri="{FF2B5EF4-FFF2-40B4-BE49-F238E27FC236}">
                <a16:creationId xmlns:a16="http://schemas.microsoft.com/office/drawing/2014/main" id="{94A3E664-B16D-40C7-B8C8-64879296C624}"/>
              </a:ext>
            </a:extLst>
          </p:cNvPr>
          <p:cNvSpPr txBox="1"/>
          <p:nvPr/>
        </p:nvSpPr>
        <p:spPr>
          <a:xfrm>
            <a:off x="3439009" y="4564712"/>
            <a:ext cx="6974991" cy="1754326"/>
          </a:xfrm>
          <a:prstGeom prst="rect">
            <a:avLst/>
          </a:prstGeom>
          <a:noFill/>
        </p:spPr>
        <p:txBody>
          <a:bodyPr wrap="square" rtlCol="0">
            <a:spAutoFit/>
          </a:bodyPr>
          <a:lstStyle/>
          <a:p>
            <a:r>
              <a:rPr lang="en-US" sz="2700" b="1" dirty="0">
                <a:solidFill>
                  <a:srgbClr val="002060"/>
                </a:solidFill>
                <a:latin typeface="Calibri"/>
              </a:rPr>
              <a:t>Late Summer/Fall </a:t>
            </a:r>
            <a:r>
              <a:rPr lang="en-US" sz="2700" b="1" dirty="0">
                <a:solidFill>
                  <a:srgbClr val="006600"/>
                </a:solidFill>
                <a:latin typeface="Calibri"/>
              </a:rPr>
              <a:t>(Translate &amp; Outreach)</a:t>
            </a:r>
          </a:p>
          <a:p>
            <a:r>
              <a:rPr lang="en-US" sz="2700" i="1" dirty="0">
                <a:solidFill>
                  <a:srgbClr val="6600FF"/>
                </a:solidFill>
                <a:latin typeface="Calibri"/>
              </a:rPr>
              <a:t>Translating data received into our prototype standard for testing, review and comment by</a:t>
            </a:r>
          </a:p>
          <a:p>
            <a:r>
              <a:rPr lang="en-US" sz="2700" i="1" dirty="0">
                <a:solidFill>
                  <a:srgbClr val="6600FF"/>
                </a:solidFill>
                <a:latin typeface="Calibri"/>
              </a:rPr>
              <a:t>the stakeholder community;</a:t>
            </a:r>
          </a:p>
        </p:txBody>
      </p:sp>
      <p:sp>
        <p:nvSpPr>
          <p:cNvPr id="2" name="Rectangle 1">
            <a:extLst>
              <a:ext uri="{FF2B5EF4-FFF2-40B4-BE49-F238E27FC236}">
                <a16:creationId xmlns:a16="http://schemas.microsoft.com/office/drawing/2014/main" id="{02284B9B-4666-44D0-A28B-14794033D94B}"/>
              </a:ext>
            </a:extLst>
          </p:cNvPr>
          <p:cNvSpPr/>
          <p:nvPr/>
        </p:nvSpPr>
        <p:spPr>
          <a:xfrm>
            <a:off x="4724400" y="1681812"/>
            <a:ext cx="228600" cy="223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2265810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2905489" y="-24114"/>
            <a:ext cx="7762512"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6" name="Picture 5">
            <a:extLst>
              <a:ext uri="{FF2B5EF4-FFF2-40B4-BE49-F238E27FC236}">
                <a16:creationId xmlns:a16="http://schemas.microsoft.com/office/drawing/2014/main" id="{141FC320-5D4B-4E2D-8552-D95EFA5CC9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3479" y="152400"/>
            <a:ext cx="6934818" cy="4495800"/>
          </a:xfrm>
          <a:prstGeom prst="rect">
            <a:avLst/>
          </a:prstGeom>
        </p:spPr>
      </p:pic>
      <p:sp>
        <p:nvSpPr>
          <p:cNvPr id="3" name="Rectangle 2">
            <a:extLst>
              <a:ext uri="{FF2B5EF4-FFF2-40B4-BE49-F238E27FC236}">
                <a16:creationId xmlns:a16="http://schemas.microsoft.com/office/drawing/2014/main" id="{FBB5509D-4C00-4753-A24B-0F70A15461B0}"/>
              </a:ext>
            </a:extLst>
          </p:cNvPr>
          <p:cNvSpPr/>
          <p:nvPr/>
        </p:nvSpPr>
        <p:spPr>
          <a:xfrm>
            <a:off x="3433480" y="152400"/>
            <a:ext cx="6934817" cy="4232297"/>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1" name="Picture 10">
            <a:extLst>
              <a:ext uri="{FF2B5EF4-FFF2-40B4-BE49-F238E27FC236}">
                <a16:creationId xmlns:a16="http://schemas.microsoft.com/office/drawing/2014/main" id="{41B9188C-BC4C-49C1-A9B3-AAD5FEB0F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AD3CDE4F-9825-4B77-9BAF-EDDFFCB87D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5" name="Rectangle 14">
            <a:extLst>
              <a:ext uri="{FF2B5EF4-FFF2-40B4-BE49-F238E27FC236}">
                <a16:creationId xmlns:a16="http://schemas.microsoft.com/office/drawing/2014/main" id="{62A3F23E-B738-4D45-80FF-E1BEB0C03402}"/>
              </a:ext>
            </a:extLst>
          </p:cNvPr>
          <p:cNvSpPr/>
          <p:nvPr/>
        </p:nvSpPr>
        <p:spPr>
          <a:xfrm>
            <a:off x="3019152" y="0"/>
            <a:ext cx="152399"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8" name="Picture 7">
            <a:extLst>
              <a:ext uri="{FF2B5EF4-FFF2-40B4-BE49-F238E27FC236}">
                <a16:creationId xmlns:a16="http://schemas.microsoft.com/office/drawing/2014/main" id="{E0B3411D-195E-4278-B62D-C1A29EAB8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1663" y="3597106"/>
            <a:ext cx="3553716" cy="1575183"/>
          </a:xfrm>
          <a:prstGeom prst="rect">
            <a:avLst/>
          </a:prstGeom>
        </p:spPr>
      </p:pic>
      <p:pic>
        <p:nvPicPr>
          <p:cNvPr id="9" name="Picture 8">
            <a:extLst>
              <a:ext uri="{FF2B5EF4-FFF2-40B4-BE49-F238E27FC236}">
                <a16:creationId xmlns:a16="http://schemas.microsoft.com/office/drawing/2014/main" id="{B81C35AF-65B2-4D36-8839-56900EC931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8235" y="4060831"/>
            <a:ext cx="2109641" cy="1650208"/>
          </a:xfrm>
          <a:prstGeom prst="rect">
            <a:avLst/>
          </a:prstGeom>
        </p:spPr>
      </p:pic>
      <p:pic>
        <p:nvPicPr>
          <p:cNvPr id="12" name="Picture 11">
            <a:extLst>
              <a:ext uri="{FF2B5EF4-FFF2-40B4-BE49-F238E27FC236}">
                <a16:creationId xmlns:a16="http://schemas.microsoft.com/office/drawing/2014/main" id="{ED6DAA28-A190-472C-9C88-6486B0BBAD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4101" y="4585276"/>
            <a:ext cx="1970894" cy="1141178"/>
          </a:xfrm>
          <a:prstGeom prst="rect">
            <a:avLst/>
          </a:prstGeom>
        </p:spPr>
      </p:pic>
      <p:pic>
        <p:nvPicPr>
          <p:cNvPr id="18" name="Picture 17">
            <a:extLst>
              <a:ext uri="{FF2B5EF4-FFF2-40B4-BE49-F238E27FC236}">
                <a16:creationId xmlns:a16="http://schemas.microsoft.com/office/drawing/2014/main" id="{7D0B7EDE-A834-4F53-81D2-121D800E4C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8674" y="3619839"/>
            <a:ext cx="3589228" cy="1319303"/>
          </a:xfrm>
          <a:prstGeom prst="rect">
            <a:avLst/>
          </a:prstGeom>
        </p:spPr>
      </p:pic>
      <p:pic>
        <p:nvPicPr>
          <p:cNvPr id="17" name="Picture 16">
            <a:extLst>
              <a:ext uri="{FF2B5EF4-FFF2-40B4-BE49-F238E27FC236}">
                <a16:creationId xmlns:a16="http://schemas.microsoft.com/office/drawing/2014/main" id="{CD7DB9D3-E04C-4F41-8911-FECAEDCFD7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10089" y="4384698"/>
            <a:ext cx="3603682" cy="1341757"/>
          </a:xfrm>
          <a:prstGeom prst="rect">
            <a:avLst/>
          </a:prstGeom>
        </p:spPr>
      </p:pic>
      <p:pic>
        <p:nvPicPr>
          <p:cNvPr id="19" name="Picture 18">
            <a:extLst>
              <a:ext uri="{FF2B5EF4-FFF2-40B4-BE49-F238E27FC236}">
                <a16:creationId xmlns:a16="http://schemas.microsoft.com/office/drawing/2014/main" id="{EA594CAF-CEF0-43D9-94AF-8A0310A264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25541" y="5172010"/>
            <a:ext cx="3474291" cy="1533590"/>
          </a:xfrm>
          <a:prstGeom prst="rect">
            <a:avLst/>
          </a:prstGeom>
        </p:spPr>
      </p:pic>
      <p:pic>
        <p:nvPicPr>
          <p:cNvPr id="10" name="Picture 9">
            <a:extLst>
              <a:ext uri="{FF2B5EF4-FFF2-40B4-BE49-F238E27FC236}">
                <a16:creationId xmlns:a16="http://schemas.microsoft.com/office/drawing/2014/main" id="{D0C0F40D-A98A-4FD0-9E1A-723FA29354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72401" y="5046349"/>
            <a:ext cx="2735121" cy="1533590"/>
          </a:xfrm>
          <a:prstGeom prst="rect">
            <a:avLst/>
          </a:prstGeom>
        </p:spPr>
      </p:pic>
      <p:sp>
        <p:nvSpPr>
          <p:cNvPr id="16" name="Rectangle 15">
            <a:extLst>
              <a:ext uri="{FF2B5EF4-FFF2-40B4-BE49-F238E27FC236}">
                <a16:creationId xmlns:a16="http://schemas.microsoft.com/office/drawing/2014/main" id="{D8293927-D7EE-4EF2-9BC9-BE24212B107A}"/>
              </a:ext>
            </a:extLst>
          </p:cNvPr>
          <p:cNvSpPr/>
          <p:nvPr/>
        </p:nvSpPr>
        <p:spPr>
          <a:xfrm>
            <a:off x="3788060" y="373623"/>
            <a:ext cx="6139713" cy="3108543"/>
          </a:xfrm>
          <a:prstGeom prst="rect">
            <a:avLst/>
          </a:prstGeom>
        </p:spPr>
        <p:txBody>
          <a:bodyPr wrap="square">
            <a:spAutoFit/>
          </a:bodyPr>
          <a:lstStyle/>
          <a:p>
            <a:r>
              <a:rPr lang="en-US" sz="2800" b="1" i="1" dirty="0">
                <a:solidFill>
                  <a:prstClr val="white"/>
                </a:solidFill>
                <a:latin typeface="Calibri"/>
                <a:cs typeface="Arial" panose="020B0604020202020204" pitchFamily="34" charset="0"/>
              </a:rPr>
              <a:t>Sample data in our draft standard;</a:t>
            </a:r>
          </a:p>
          <a:p>
            <a:endParaRPr lang="en-US" sz="2800" b="1" i="1" dirty="0">
              <a:solidFill>
                <a:prstClr val="white"/>
              </a:solidFill>
              <a:latin typeface="Calibri"/>
              <a:cs typeface="Arial" panose="020B0604020202020204" pitchFamily="34" charset="0"/>
            </a:endParaRPr>
          </a:p>
          <a:p>
            <a:r>
              <a:rPr lang="en-US" sz="2800" b="1" i="1" dirty="0">
                <a:solidFill>
                  <a:prstClr val="white"/>
                </a:solidFill>
                <a:latin typeface="Calibri"/>
                <a:cs typeface="Arial" panose="020B0604020202020204" pitchFamily="34" charset="0"/>
              </a:rPr>
              <a:t>Outreach to the stakeholder community</a:t>
            </a:r>
          </a:p>
          <a:p>
            <a:r>
              <a:rPr lang="en-US" sz="2800" b="1" i="1" dirty="0">
                <a:solidFill>
                  <a:prstClr val="white"/>
                </a:solidFill>
                <a:latin typeface="Calibri"/>
                <a:cs typeface="Arial" panose="020B0604020202020204" pitchFamily="34" charset="0"/>
              </a:rPr>
              <a:t>for testing, review and comment.</a:t>
            </a:r>
          </a:p>
          <a:p>
            <a:endParaRPr lang="en-US" sz="2800" b="1" i="1" dirty="0">
              <a:solidFill>
                <a:prstClr val="white"/>
              </a:solidFill>
              <a:latin typeface="Calibri"/>
              <a:cs typeface="Arial" panose="020B0604020202020204" pitchFamily="34" charset="0"/>
            </a:endParaRPr>
          </a:p>
          <a:p>
            <a:r>
              <a:rPr lang="en-US" sz="2800" b="1" i="1" dirty="0">
                <a:solidFill>
                  <a:prstClr val="white"/>
                </a:solidFill>
                <a:latin typeface="Calibri"/>
                <a:cs typeface="Arial" panose="020B0604020202020204" pitchFamily="34" charset="0"/>
              </a:rPr>
              <a:t>Receive comments and refine the</a:t>
            </a:r>
          </a:p>
          <a:p>
            <a:r>
              <a:rPr lang="en-US" sz="2800" b="1" i="1" dirty="0">
                <a:solidFill>
                  <a:prstClr val="white"/>
                </a:solidFill>
                <a:latin typeface="Calibri"/>
                <a:cs typeface="Arial" panose="020B0604020202020204" pitchFamily="34" charset="0"/>
              </a:rPr>
              <a:t>Prototype accordingly….</a:t>
            </a:r>
          </a:p>
        </p:txBody>
      </p:sp>
    </p:spTree>
    <p:extLst>
      <p:ext uri="{BB962C8B-B14F-4D97-AF65-F5344CB8AC3E}">
        <p14:creationId xmlns:p14="http://schemas.microsoft.com/office/powerpoint/2010/main" val="13957677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2905489" y="-24114"/>
            <a:ext cx="7762512"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a:extLst>
              <a:ext uri="{FF2B5EF4-FFF2-40B4-BE49-F238E27FC236}">
                <a16:creationId xmlns:a16="http://schemas.microsoft.com/office/drawing/2014/main" id="{977B3349-DE47-43DD-9E07-218A659C96B2}"/>
              </a:ext>
            </a:extLst>
          </p:cNvPr>
          <p:cNvSpPr/>
          <p:nvPr/>
        </p:nvSpPr>
        <p:spPr>
          <a:xfrm>
            <a:off x="3411172" y="1292287"/>
            <a:ext cx="6955631" cy="984885"/>
          </a:xfrm>
          <a:prstGeom prst="rect">
            <a:avLst/>
          </a:prstGeom>
        </p:spPr>
        <p:txBody>
          <a:bodyPr wrap="square">
            <a:spAutoFit/>
          </a:bodyPr>
          <a:lstStyle/>
          <a:p>
            <a:r>
              <a:rPr lang="en-US" sz="2700" dirty="0">
                <a:solidFill>
                  <a:srgbClr val="0000CC"/>
                </a:solidFill>
                <a:latin typeface="Arial" panose="020B0604020202020204" pitchFamily="34" charset="0"/>
                <a:cs typeface="Arial" panose="020B0604020202020204" pitchFamily="34" charset="0"/>
              </a:rPr>
              <a:t>Peter L. Croswell</a:t>
            </a:r>
          </a:p>
          <a:p>
            <a:r>
              <a:rPr lang="en-US" sz="2900" b="1" i="1" dirty="0">
                <a:solidFill>
                  <a:srgbClr val="0000CC"/>
                </a:solidFill>
                <a:latin typeface="Arial" panose="020B0604020202020204" pitchFamily="34" charset="0"/>
                <a:cs typeface="Arial" panose="020B0604020202020204" pitchFamily="34" charset="0"/>
              </a:rPr>
              <a:t>The GIS Management Handbook</a:t>
            </a:r>
            <a:endParaRPr lang="en-US" sz="2800" b="1" i="1" dirty="0">
              <a:solidFill>
                <a:srgbClr val="0000CC"/>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EEDD243-1B44-4AE0-901B-BDA436A24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978" y="2432304"/>
            <a:ext cx="3052630" cy="4017261"/>
          </a:xfrm>
          <a:prstGeom prst="rect">
            <a:avLst/>
          </a:prstGeom>
        </p:spPr>
      </p:pic>
      <p:sp>
        <p:nvSpPr>
          <p:cNvPr id="16" name="Rectangle 15">
            <a:extLst>
              <a:ext uri="{FF2B5EF4-FFF2-40B4-BE49-F238E27FC236}">
                <a16:creationId xmlns:a16="http://schemas.microsoft.com/office/drawing/2014/main" id="{4AA96EA9-4B15-4BE9-9337-86FE4B7E0851}"/>
              </a:ext>
            </a:extLst>
          </p:cNvPr>
          <p:cNvSpPr/>
          <p:nvPr/>
        </p:nvSpPr>
        <p:spPr>
          <a:xfrm>
            <a:off x="6650721" y="2960727"/>
            <a:ext cx="3777659" cy="2800767"/>
          </a:xfrm>
          <a:prstGeom prst="rect">
            <a:avLst/>
          </a:prstGeom>
        </p:spPr>
        <p:txBody>
          <a:bodyPr wrap="square">
            <a:spAutoFit/>
          </a:bodyPr>
          <a:lstStyle/>
          <a:p>
            <a:r>
              <a:rPr lang="en-US" sz="2200" dirty="0">
                <a:solidFill>
                  <a:srgbClr val="0000CC"/>
                </a:solidFill>
                <a:latin typeface="Calibri"/>
                <a:cs typeface="Arial" panose="020B0604020202020204" pitchFamily="34" charset="0"/>
              </a:rPr>
              <a:t>Forthcoming</a:t>
            </a:r>
          </a:p>
          <a:p>
            <a:r>
              <a:rPr lang="en-US" sz="2200" b="1" dirty="0">
                <a:solidFill>
                  <a:srgbClr val="0000CC"/>
                </a:solidFill>
                <a:latin typeface="Calibri"/>
                <a:cs typeface="Arial" panose="020B0604020202020204" pitchFamily="34" charset="0"/>
              </a:rPr>
              <a:t>2</a:t>
            </a:r>
            <a:r>
              <a:rPr lang="en-US" sz="2200" b="1" baseline="30000" dirty="0">
                <a:solidFill>
                  <a:srgbClr val="0000CC"/>
                </a:solidFill>
                <a:latin typeface="Calibri"/>
                <a:cs typeface="Arial" panose="020B0604020202020204" pitchFamily="34" charset="0"/>
              </a:rPr>
              <a:t>nd</a:t>
            </a:r>
            <a:r>
              <a:rPr lang="en-US" sz="2200" b="1" dirty="0">
                <a:solidFill>
                  <a:srgbClr val="0000CC"/>
                </a:solidFill>
                <a:latin typeface="Calibri"/>
                <a:cs typeface="Arial" panose="020B0604020202020204" pitchFamily="34" charset="0"/>
              </a:rPr>
              <a:t> Edition </a:t>
            </a:r>
            <a:r>
              <a:rPr lang="en-US" sz="2200" dirty="0">
                <a:solidFill>
                  <a:srgbClr val="0000CC"/>
                </a:solidFill>
                <a:latin typeface="Calibri"/>
                <a:cs typeface="Arial" panose="020B0604020202020204" pitchFamily="34" charset="0"/>
              </a:rPr>
              <a:t>to cite</a:t>
            </a:r>
          </a:p>
          <a:p>
            <a:r>
              <a:rPr lang="en-US" sz="2200" dirty="0">
                <a:solidFill>
                  <a:srgbClr val="0000CC"/>
                </a:solidFill>
                <a:latin typeface="Calibri"/>
                <a:cs typeface="Arial" panose="020B0604020202020204" pitchFamily="34" charset="0"/>
              </a:rPr>
              <a:t>and utilize our</a:t>
            </a:r>
          </a:p>
          <a:p>
            <a:r>
              <a:rPr lang="en-US" sz="2200" b="1" dirty="0">
                <a:solidFill>
                  <a:srgbClr val="6600FF"/>
                </a:solidFill>
                <a:latin typeface="Calibri"/>
                <a:cs typeface="Arial" panose="020B0604020202020204" pitchFamily="34" charset="0"/>
              </a:rPr>
              <a:t>MSWGP Project Charter</a:t>
            </a:r>
          </a:p>
          <a:p>
            <a:r>
              <a:rPr lang="en-US" sz="2200" dirty="0">
                <a:solidFill>
                  <a:srgbClr val="0000CC"/>
                </a:solidFill>
                <a:latin typeface="Calibri"/>
                <a:cs typeface="Arial" panose="020B0604020202020204" pitchFamily="34" charset="0"/>
              </a:rPr>
              <a:t>as an good example of </a:t>
            </a:r>
          </a:p>
          <a:p>
            <a:r>
              <a:rPr lang="en-US" sz="2200" dirty="0">
                <a:solidFill>
                  <a:srgbClr val="0000CC"/>
                </a:solidFill>
                <a:latin typeface="Calibri"/>
                <a:cs typeface="Arial" panose="020B0604020202020204" pitchFamily="34" charset="0"/>
              </a:rPr>
              <a:t>inter-agency project scoping and documentation</a:t>
            </a:r>
          </a:p>
          <a:p>
            <a:endParaRPr lang="en-US" sz="2200" b="1" dirty="0">
              <a:solidFill>
                <a:srgbClr val="6600FF"/>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C3729CE7-D119-414E-A698-104114D558B3}"/>
              </a:ext>
            </a:extLst>
          </p:cNvPr>
          <p:cNvSpPr/>
          <p:nvPr/>
        </p:nvSpPr>
        <p:spPr>
          <a:xfrm>
            <a:off x="3200400" y="459432"/>
            <a:ext cx="7391400" cy="553998"/>
          </a:xfrm>
          <a:prstGeom prst="rect">
            <a:avLst/>
          </a:prstGeom>
        </p:spPr>
        <p:txBody>
          <a:bodyPr wrap="square">
            <a:spAutoFit/>
          </a:bodyPr>
          <a:lstStyle/>
          <a:p>
            <a:r>
              <a:rPr lang="en-US" sz="3000" b="1" dirty="0">
                <a:solidFill>
                  <a:srgbClr val="7030A0"/>
                </a:solidFill>
                <a:latin typeface="Calibri"/>
              </a:rPr>
              <a:t>Metro Stormwater Geodata Project</a:t>
            </a:r>
          </a:p>
        </p:txBody>
      </p:sp>
      <p:pic>
        <p:nvPicPr>
          <p:cNvPr id="3" name="Picture 2">
            <a:extLst>
              <a:ext uri="{FF2B5EF4-FFF2-40B4-BE49-F238E27FC236}">
                <a16:creationId xmlns:a16="http://schemas.microsoft.com/office/drawing/2014/main" id="{777E0E74-C83D-4C2C-BFFC-02A870341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0290" y="153849"/>
            <a:ext cx="1136121" cy="1116688"/>
          </a:xfrm>
          <a:prstGeom prst="rect">
            <a:avLst/>
          </a:prstGeom>
        </p:spPr>
      </p:pic>
      <p:pic>
        <p:nvPicPr>
          <p:cNvPr id="11" name="Picture 10">
            <a:extLst>
              <a:ext uri="{FF2B5EF4-FFF2-40B4-BE49-F238E27FC236}">
                <a16:creationId xmlns:a16="http://schemas.microsoft.com/office/drawing/2014/main" id="{41B9188C-BC4C-49C1-A9B3-AAD5FEB0F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AD3CDE4F-9825-4B77-9BAF-EDDFFCB87D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5" name="Rectangle 14">
            <a:extLst>
              <a:ext uri="{FF2B5EF4-FFF2-40B4-BE49-F238E27FC236}">
                <a16:creationId xmlns:a16="http://schemas.microsoft.com/office/drawing/2014/main" id="{62A3F23E-B738-4D45-80FF-E1BEB0C03402}"/>
              </a:ext>
            </a:extLst>
          </p:cNvPr>
          <p:cNvSpPr/>
          <p:nvPr/>
        </p:nvSpPr>
        <p:spPr>
          <a:xfrm>
            <a:off x="3019152" y="0"/>
            <a:ext cx="152399"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822230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2905489" y="-24114"/>
            <a:ext cx="7762512"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1" name="Picture 10">
            <a:extLst>
              <a:ext uri="{FF2B5EF4-FFF2-40B4-BE49-F238E27FC236}">
                <a16:creationId xmlns:a16="http://schemas.microsoft.com/office/drawing/2014/main" id="{41B9188C-BC4C-49C1-A9B3-AAD5FEB0F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AD3CDE4F-9825-4B77-9BAF-EDDFFCB87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2" name="TextBox 11">
            <a:extLst>
              <a:ext uri="{FF2B5EF4-FFF2-40B4-BE49-F238E27FC236}">
                <a16:creationId xmlns:a16="http://schemas.microsoft.com/office/drawing/2014/main" id="{10AEA62E-1778-4A64-AE1F-62EF05D5D49C}"/>
              </a:ext>
            </a:extLst>
          </p:cNvPr>
          <p:cNvSpPr txBox="1"/>
          <p:nvPr/>
        </p:nvSpPr>
        <p:spPr>
          <a:xfrm>
            <a:off x="3426250" y="391886"/>
            <a:ext cx="7074136" cy="5878532"/>
          </a:xfrm>
          <a:prstGeom prst="rect">
            <a:avLst/>
          </a:prstGeom>
          <a:noFill/>
        </p:spPr>
        <p:txBody>
          <a:bodyPr wrap="square" rtlCol="0">
            <a:spAutoFit/>
          </a:bodyPr>
          <a:lstStyle/>
          <a:p>
            <a:r>
              <a:rPr lang="en-US" sz="7000" b="1" dirty="0">
                <a:solidFill>
                  <a:srgbClr val="002060"/>
                </a:solidFill>
                <a:latin typeface="Calibri"/>
              </a:rPr>
              <a:t>Interested?</a:t>
            </a:r>
          </a:p>
          <a:p>
            <a:endParaRPr lang="en-US" sz="3400" b="1" dirty="0">
              <a:solidFill>
                <a:srgbClr val="002060"/>
              </a:solidFill>
              <a:latin typeface="Calibri"/>
            </a:endParaRPr>
          </a:p>
          <a:p>
            <a:r>
              <a:rPr lang="en-US" sz="3400" b="1" dirty="0">
                <a:solidFill>
                  <a:srgbClr val="002060"/>
                </a:solidFill>
                <a:latin typeface="Calibri"/>
              </a:rPr>
              <a:t>&gt;&gt; 	</a:t>
            </a:r>
            <a:r>
              <a:rPr lang="en-US" sz="3400" dirty="0">
                <a:solidFill>
                  <a:srgbClr val="002060"/>
                </a:solidFill>
                <a:latin typeface="Calibri"/>
              </a:rPr>
              <a:t>Please get in touch </a:t>
            </a:r>
            <a:r>
              <a:rPr lang="en-US" sz="3400" b="1" i="1" u="sng" dirty="0">
                <a:solidFill>
                  <a:srgbClr val="0000FF"/>
                </a:solidFill>
                <a:latin typeface="Calibri"/>
              </a:rPr>
              <a:t>via email</a:t>
            </a:r>
          </a:p>
          <a:p>
            <a:endParaRPr lang="en-US" sz="3400" b="1" dirty="0">
              <a:solidFill>
                <a:srgbClr val="0000FF"/>
              </a:solidFill>
              <a:latin typeface="Calibri"/>
            </a:endParaRPr>
          </a:p>
          <a:p>
            <a:r>
              <a:rPr lang="en-US" sz="3400" b="1" dirty="0">
                <a:solidFill>
                  <a:srgbClr val="002060"/>
                </a:solidFill>
                <a:latin typeface="Calibri"/>
              </a:rPr>
              <a:t>&gt;&gt; 	</a:t>
            </a:r>
            <a:r>
              <a:rPr lang="en-US" sz="3400" dirty="0">
                <a:solidFill>
                  <a:srgbClr val="002060"/>
                </a:solidFill>
                <a:latin typeface="Calibri"/>
              </a:rPr>
              <a:t>Check out our </a:t>
            </a:r>
            <a:r>
              <a:rPr lang="en-US" sz="3400" b="1" i="1" u="sng" dirty="0">
                <a:solidFill>
                  <a:srgbClr val="0000FF"/>
                </a:solidFill>
                <a:latin typeface="Calibri"/>
              </a:rPr>
              <a:t>website</a:t>
            </a:r>
          </a:p>
          <a:p>
            <a:endParaRPr lang="en-US" sz="3400" b="1" dirty="0">
              <a:solidFill>
                <a:srgbClr val="0000FF"/>
              </a:solidFill>
              <a:latin typeface="Calibri"/>
            </a:endParaRPr>
          </a:p>
          <a:p>
            <a:r>
              <a:rPr lang="en-US" sz="3400" b="1" dirty="0">
                <a:solidFill>
                  <a:srgbClr val="002060"/>
                </a:solidFill>
                <a:latin typeface="Calibri"/>
              </a:rPr>
              <a:t>&gt;&gt; 	</a:t>
            </a:r>
            <a:r>
              <a:rPr lang="en-US" sz="3400" dirty="0">
                <a:solidFill>
                  <a:srgbClr val="002060"/>
                </a:solidFill>
                <a:latin typeface="Calibri"/>
              </a:rPr>
              <a:t>Provide</a:t>
            </a:r>
            <a:r>
              <a:rPr lang="en-US" sz="3400" b="1" dirty="0">
                <a:solidFill>
                  <a:srgbClr val="002060"/>
                </a:solidFill>
                <a:latin typeface="Calibri"/>
              </a:rPr>
              <a:t> </a:t>
            </a:r>
            <a:r>
              <a:rPr lang="en-US" sz="3400" b="1" i="1" u="sng" dirty="0">
                <a:solidFill>
                  <a:srgbClr val="0000FF"/>
                </a:solidFill>
                <a:latin typeface="Calibri"/>
              </a:rPr>
              <a:t>feedback and input</a:t>
            </a:r>
          </a:p>
          <a:p>
            <a:endParaRPr lang="en-US" sz="3400" b="1" dirty="0">
              <a:solidFill>
                <a:srgbClr val="002060"/>
              </a:solidFill>
              <a:latin typeface="Calibri"/>
            </a:endParaRPr>
          </a:p>
          <a:p>
            <a:r>
              <a:rPr lang="en-US" sz="3400" b="1" dirty="0">
                <a:solidFill>
                  <a:srgbClr val="002060"/>
                </a:solidFill>
                <a:latin typeface="Calibri"/>
              </a:rPr>
              <a:t>&gt;&gt; 	</a:t>
            </a:r>
            <a:r>
              <a:rPr lang="en-US" sz="3400" dirty="0">
                <a:solidFill>
                  <a:srgbClr val="002060"/>
                </a:solidFill>
                <a:latin typeface="Calibri"/>
              </a:rPr>
              <a:t>Let us know </a:t>
            </a:r>
            <a:r>
              <a:rPr lang="en-US" sz="3400" b="1" i="1" u="sng" dirty="0">
                <a:solidFill>
                  <a:srgbClr val="0000FF"/>
                </a:solidFill>
                <a:latin typeface="Calibri"/>
              </a:rPr>
              <a:t>who else </a:t>
            </a:r>
            <a:r>
              <a:rPr lang="en-US" sz="3400" dirty="0">
                <a:solidFill>
                  <a:srgbClr val="002060"/>
                </a:solidFill>
                <a:latin typeface="Calibri"/>
              </a:rPr>
              <a:t>you think 	needs to be involved</a:t>
            </a:r>
          </a:p>
        </p:txBody>
      </p:sp>
      <p:sp>
        <p:nvSpPr>
          <p:cNvPr id="7" name="Rectangle 6">
            <a:extLst>
              <a:ext uri="{FF2B5EF4-FFF2-40B4-BE49-F238E27FC236}">
                <a16:creationId xmlns:a16="http://schemas.microsoft.com/office/drawing/2014/main" id="{006F4D4C-CE3C-4FEF-B2F1-39B2F81BAC51}"/>
              </a:ext>
            </a:extLst>
          </p:cNvPr>
          <p:cNvSpPr/>
          <p:nvPr/>
        </p:nvSpPr>
        <p:spPr>
          <a:xfrm>
            <a:off x="3019152" y="0"/>
            <a:ext cx="152399" cy="6858000"/>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0404515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C96C9B-7A96-45C7-803F-04F9C531BBD1}"/>
              </a:ext>
            </a:extLst>
          </p:cNvPr>
          <p:cNvSpPr/>
          <p:nvPr/>
        </p:nvSpPr>
        <p:spPr>
          <a:xfrm>
            <a:off x="2905489" y="-24114"/>
            <a:ext cx="7762512" cy="6882114"/>
          </a:xfrm>
          <a:prstGeom prst="rect">
            <a:avLst/>
          </a:prstGeom>
          <a:gradFill>
            <a:gsLst>
              <a:gs pos="0">
                <a:schemeClr val="accent1">
                  <a:lumMod val="5000"/>
                  <a:lumOff val="95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1" name="Picture 10">
            <a:extLst>
              <a:ext uri="{FF2B5EF4-FFF2-40B4-BE49-F238E27FC236}">
                <a16:creationId xmlns:a16="http://schemas.microsoft.com/office/drawing/2014/main" id="{41B9188C-BC4C-49C1-A9B3-AAD5FEB0F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495151" cy="6858000"/>
          </a:xfrm>
          <a:prstGeom prst="rect">
            <a:avLst/>
          </a:prstGeom>
        </p:spPr>
      </p:pic>
      <p:pic>
        <p:nvPicPr>
          <p:cNvPr id="14" name="Picture 13">
            <a:extLst>
              <a:ext uri="{FF2B5EF4-FFF2-40B4-BE49-F238E27FC236}">
                <a16:creationId xmlns:a16="http://schemas.microsoft.com/office/drawing/2014/main" id="{AD3CDE4F-9825-4B77-9BAF-EDDFFCB87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54" y="304846"/>
            <a:ext cx="1317899" cy="1295355"/>
          </a:xfrm>
          <a:prstGeom prst="rect">
            <a:avLst/>
          </a:prstGeom>
        </p:spPr>
      </p:pic>
      <p:sp>
        <p:nvSpPr>
          <p:cNvPr id="15" name="Rectangle 14">
            <a:extLst>
              <a:ext uri="{FF2B5EF4-FFF2-40B4-BE49-F238E27FC236}">
                <a16:creationId xmlns:a16="http://schemas.microsoft.com/office/drawing/2014/main" id="{62A3F23E-B738-4D45-80FF-E1BEB0C03402}"/>
              </a:ext>
            </a:extLst>
          </p:cNvPr>
          <p:cNvSpPr/>
          <p:nvPr/>
        </p:nvSpPr>
        <p:spPr>
          <a:xfrm>
            <a:off x="3019152" y="0"/>
            <a:ext cx="152399" cy="6858000"/>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a:extLst>
              <a:ext uri="{FF2B5EF4-FFF2-40B4-BE49-F238E27FC236}">
                <a16:creationId xmlns:a16="http://schemas.microsoft.com/office/drawing/2014/main" id="{06C6DAD0-C81B-48AA-9D63-ED65F3F25BCA}"/>
              </a:ext>
            </a:extLst>
          </p:cNvPr>
          <p:cNvSpPr txBox="1"/>
          <p:nvPr/>
        </p:nvSpPr>
        <p:spPr>
          <a:xfrm>
            <a:off x="4572000" y="1711520"/>
            <a:ext cx="5750356" cy="3770263"/>
          </a:xfrm>
          <a:prstGeom prst="rect">
            <a:avLst/>
          </a:prstGeom>
          <a:noFill/>
        </p:spPr>
        <p:txBody>
          <a:bodyPr wrap="square" rtlCol="0">
            <a:spAutoFit/>
          </a:bodyPr>
          <a:lstStyle/>
          <a:p>
            <a:r>
              <a:rPr lang="en-US" sz="5400" b="1" dirty="0">
                <a:solidFill>
                  <a:srgbClr val="002060"/>
                </a:solidFill>
                <a:latin typeface="Calibri"/>
              </a:rPr>
              <a:t>	   Thank you!</a:t>
            </a:r>
          </a:p>
          <a:p>
            <a:r>
              <a:rPr lang="en-US" sz="5400" b="1" dirty="0">
                <a:solidFill>
                  <a:srgbClr val="002060"/>
                </a:solidFill>
                <a:latin typeface="Calibri"/>
              </a:rPr>
              <a:t>	   Questions?</a:t>
            </a:r>
          </a:p>
          <a:p>
            <a:endParaRPr lang="en-US" sz="3400" dirty="0">
              <a:solidFill>
                <a:srgbClr val="7030A0"/>
              </a:solidFill>
              <a:latin typeface="Calibri"/>
            </a:endParaRPr>
          </a:p>
          <a:p>
            <a:r>
              <a:rPr lang="en-US" sz="2800" b="1" dirty="0">
                <a:solidFill>
                  <a:srgbClr val="7030A0"/>
                </a:solidFill>
                <a:latin typeface="Calibri"/>
              </a:rPr>
              <a:t>	</a:t>
            </a:r>
            <a:r>
              <a:rPr lang="en-US" sz="2300" b="1" dirty="0">
                <a:solidFill>
                  <a:srgbClr val="7030A0"/>
                </a:solidFill>
                <a:latin typeface="Calibri"/>
              </a:rPr>
              <a:t>        </a:t>
            </a:r>
            <a:r>
              <a:rPr lang="en-US" sz="2300" dirty="0">
                <a:solidFill>
                  <a:srgbClr val="002060"/>
                </a:solidFill>
                <a:latin typeface="Calibri"/>
              </a:rPr>
              <a:t>Geoff Maas</a:t>
            </a:r>
          </a:p>
          <a:p>
            <a:r>
              <a:rPr lang="en-US" sz="2300" b="1" dirty="0">
                <a:solidFill>
                  <a:srgbClr val="002060"/>
                </a:solidFill>
                <a:latin typeface="Calibri"/>
              </a:rPr>
              <a:t>	        </a:t>
            </a:r>
            <a:r>
              <a:rPr lang="en-US" sz="2100" dirty="0">
                <a:solidFill>
                  <a:srgbClr val="002060"/>
                </a:solidFill>
                <a:latin typeface="Calibri"/>
              </a:rPr>
              <a:t>MetroGIS Coordinator</a:t>
            </a:r>
          </a:p>
          <a:p>
            <a:pPr lvl="2"/>
            <a:r>
              <a:rPr lang="en-US" sz="2100" i="1" dirty="0">
                <a:solidFill>
                  <a:srgbClr val="002060"/>
                </a:solidFill>
                <a:latin typeface="Calibri"/>
              </a:rPr>
              <a:t>         </a:t>
            </a:r>
            <a:r>
              <a:rPr lang="en-US" sz="2100" i="1" dirty="0">
                <a:solidFill>
                  <a:srgbClr val="0000FF"/>
                </a:solidFill>
                <a:latin typeface="Calibri"/>
              </a:rPr>
              <a:t>geoffrey.maas@metc.state.mn.us</a:t>
            </a:r>
          </a:p>
          <a:p>
            <a:r>
              <a:rPr lang="en-US" sz="2100" dirty="0">
                <a:solidFill>
                  <a:srgbClr val="0000FF"/>
                </a:solidFill>
                <a:latin typeface="Calibri"/>
              </a:rPr>
              <a:t>	         651.602.1638</a:t>
            </a:r>
          </a:p>
        </p:txBody>
      </p:sp>
      <p:pic>
        <p:nvPicPr>
          <p:cNvPr id="7" name="Picture 6">
            <a:extLst>
              <a:ext uri="{FF2B5EF4-FFF2-40B4-BE49-F238E27FC236}">
                <a16:creationId xmlns:a16="http://schemas.microsoft.com/office/drawing/2014/main" id="{D85190E1-73B6-4A47-8578-04395B97A1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1658" y="1923152"/>
            <a:ext cx="2343001" cy="3471544"/>
          </a:xfrm>
          <a:prstGeom prst="rect">
            <a:avLst/>
          </a:prstGeom>
          <a:ln w="34925">
            <a:solidFill>
              <a:srgbClr val="6600FF"/>
            </a:solidFill>
          </a:ln>
        </p:spPr>
      </p:pic>
    </p:spTree>
    <p:extLst>
      <p:ext uri="{BB962C8B-B14F-4D97-AF65-F5344CB8AC3E}">
        <p14:creationId xmlns:p14="http://schemas.microsoft.com/office/powerpoint/2010/main" val="27695402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11</a:t>
            </a:r>
          </a:p>
        </p:txBody>
      </p:sp>
      <p:sp>
        <p:nvSpPr>
          <p:cNvPr id="2" name="Text Placeholder 1"/>
          <p:cNvSpPr>
            <a:spLocks noGrp="1"/>
          </p:cNvSpPr>
          <p:nvPr>
            <p:ph idx="1"/>
          </p:nvPr>
        </p:nvSpPr>
        <p:spPr/>
        <p:txBody>
          <a:bodyPr>
            <a:normAutofit/>
          </a:bodyPr>
          <a:lstStyle/>
          <a:p>
            <a:pPr marL="0" indent="0">
              <a:buNone/>
            </a:pPr>
            <a:r>
              <a:rPr lang="en-US" b="1" dirty="0"/>
              <a:t>Sector reports</a:t>
            </a:r>
          </a:p>
          <a:p>
            <a:pPr marL="0" indent="0">
              <a:buNone/>
            </a:pPr>
            <a:r>
              <a:rPr lang="en-US" dirty="0"/>
              <a:t>Ben Richason, Brad Anderson</a:t>
            </a:r>
          </a:p>
        </p:txBody>
      </p:sp>
    </p:spTree>
    <p:extLst>
      <p:ext uri="{BB962C8B-B14F-4D97-AF65-F5344CB8AC3E}">
        <p14:creationId xmlns:p14="http://schemas.microsoft.com/office/powerpoint/2010/main" val="2648202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A8A54F-22DE-4A6F-9A15-554F5B3E56FE}"/>
              </a:ext>
            </a:extLst>
          </p:cNvPr>
          <p:cNvSpPr>
            <a:spLocks noGrp="1"/>
          </p:cNvSpPr>
          <p:nvPr>
            <p:ph type="title"/>
          </p:nvPr>
        </p:nvSpPr>
        <p:spPr/>
        <p:txBody>
          <a:bodyPr/>
          <a:lstStyle/>
          <a:p>
            <a:r>
              <a:rPr lang="en-US" dirty="0"/>
              <a:t>Road Centerline Data Standard</a:t>
            </a:r>
          </a:p>
        </p:txBody>
      </p:sp>
      <p:sp>
        <p:nvSpPr>
          <p:cNvPr id="5" name="Content Placeholder 4">
            <a:extLst>
              <a:ext uri="{FF2B5EF4-FFF2-40B4-BE49-F238E27FC236}">
                <a16:creationId xmlns:a16="http://schemas.microsoft.com/office/drawing/2014/main" id="{A77A8DF3-0466-4106-873E-C6924FCAE8ED}"/>
              </a:ext>
            </a:extLst>
          </p:cNvPr>
          <p:cNvSpPr>
            <a:spLocks noGrp="1"/>
          </p:cNvSpPr>
          <p:nvPr>
            <p:ph idx="1"/>
          </p:nvPr>
        </p:nvSpPr>
        <p:spPr/>
        <p:txBody>
          <a:bodyPr>
            <a:normAutofit/>
          </a:bodyPr>
          <a:lstStyle/>
          <a:p>
            <a:r>
              <a:rPr lang="en-US" dirty="0"/>
              <a:t>Standards Committee requests approval by GAC</a:t>
            </a:r>
          </a:p>
          <a:p>
            <a:r>
              <a:rPr lang="en-US" dirty="0"/>
              <a:t>But wait….    Late breaking news…</a:t>
            </a:r>
          </a:p>
          <a:p>
            <a:r>
              <a:rPr lang="en-US" dirty="0"/>
              <a:t>Change field order in Section 7 to match Address Points Data Standard</a:t>
            </a:r>
          </a:p>
          <a:p>
            <a:endParaRPr lang="en-US" dirty="0"/>
          </a:p>
          <a:p>
            <a:endParaRPr lang="en-US" dirty="0"/>
          </a:p>
        </p:txBody>
      </p:sp>
    </p:spTree>
    <p:extLst>
      <p:ext uri="{BB962C8B-B14F-4D97-AF65-F5344CB8AC3E}">
        <p14:creationId xmlns:p14="http://schemas.microsoft.com/office/powerpoint/2010/main" val="26699489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11</a:t>
            </a:r>
          </a:p>
        </p:txBody>
      </p:sp>
      <p:sp>
        <p:nvSpPr>
          <p:cNvPr id="2" name="Text Placeholder 1"/>
          <p:cNvSpPr>
            <a:spLocks noGrp="1"/>
          </p:cNvSpPr>
          <p:nvPr>
            <p:ph idx="1"/>
          </p:nvPr>
        </p:nvSpPr>
        <p:spPr/>
        <p:txBody>
          <a:bodyPr>
            <a:normAutofit/>
          </a:bodyPr>
          <a:lstStyle/>
          <a:p>
            <a:pPr marL="0" indent="0" algn="ctr">
              <a:spcBef>
                <a:spcPts val="0"/>
              </a:spcBef>
              <a:spcAft>
                <a:spcPts val="0"/>
              </a:spcAft>
              <a:buNone/>
            </a:pPr>
            <a:r>
              <a:rPr lang="en-US" b="1" dirty="0"/>
              <a:t>Sector Report</a:t>
            </a:r>
          </a:p>
          <a:p>
            <a:pPr marL="0" indent="0" algn="ctr">
              <a:spcBef>
                <a:spcPts val="0"/>
              </a:spcBef>
              <a:spcAft>
                <a:spcPts val="0"/>
              </a:spcAft>
              <a:buNone/>
            </a:pPr>
            <a:endParaRPr lang="en-US" b="1" dirty="0"/>
          </a:p>
          <a:p>
            <a:pPr marL="0" indent="0" algn="ctr">
              <a:spcBef>
                <a:spcPts val="0"/>
              </a:spcBef>
              <a:spcAft>
                <a:spcPts val="0"/>
              </a:spcAft>
              <a:buNone/>
            </a:pPr>
            <a:r>
              <a:rPr lang="en-US" b="1" dirty="0"/>
              <a:t>Minnesota State University System                                (MnSCU)</a:t>
            </a:r>
          </a:p>
          <a:p>
            <a:pPr marL="0" indent="0" algn="ctr">
              <a:spcBef>
                <a:spcPts val="0"/>
              </a:spcBef>
              <a:spcAft>
                <a:spcPts val="0"/>
              </a:spcAft>
              <a:buNone/>
            </a:pPr>
            <a:endParaRPr lang="en-US" b="1" dirty="0"/>
          </a:p>
          <a:p>
            <a:pPr marL="0" indent="0">
              <a:spcBef>
                <a:spcPts val="0"/>
              </a:spcBef>
              <a:spcAft>
                <a:spcPts val="0"/>
              </a:spcAft>
              <a:buNone/>
            </a:pPr>
            <a:r>
              <a:rPr lang="en-US" b="1" dirty="0"/>
              <a:t>				</a:t>
            </a:r>
          </a:p>
          <a:p>
            <a:pPr marL="457200" lvl="1" indent="0" algn="ctr">
              <a:spcBef>
                <a:spcPts val="0"/>
              </a:spcBef>
              <a:spcAft>
                <a:spcPts val="0"/>
              </a:spcAft>
              <a:buNone/>
            </a:pPr>
            <a:r>
              <a:rPr lang="en-US" b="1" dirty="0"/>
              <a:t>Benjamin F. Richason III</a:t>
            </a:r>
          </a:p>
          <a:p>
            <a:pPr marL="457200" lvl="1" indent="0" algn="ctr">
              <a:spcBef>
                <a:spcPts val="0"/>
              </a:spcBef>
              <a:spcAft>
                <a:spcPts val="0"/>
              </a:spcAft>
              <a:buNone/>
            </a:pPr>
            <a:r>
              <a:rPr lang="en-US" b="1" dirty="0"/>
              <a:t>Department of Geography and Planning</a:t>
            </a:r>
          </a:p>
          <a:p>
            <a:pPr marL="457200" lvl="1" indent="0" algn="ctr">
              <a:spcBef>
                <a:spcPts val="0"/>
              </a:spcBef>
              <a:spcAft>
                <a:spcPts val="0"/>
              </a:spcAft>
              <a:buNone/>
            </a:pPr>
            <a:r>
              <a:rPr lang="en-US" b="1" dirty="0"/>
              <a:t>St Cloud State University</a:t>
            </a:r>
          </a:p>
        </p:txBody>
      </p:sp>
    </p:spTree>
    <p:extLst>
      <p:ext uri="{BB962C8B-B14F-4D97-AF65-F5344CB8AC3E}">
        <p14:creationId xmlns:p14="http://schemas.microsoft.com/office/powerpoint/2010/main" val="26634634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Higher Education Sector Report</a:t>
            </a:r>
          </a:p>
        </p:txBody>
      </p:sp>
      <p:sp>
        <p:nvSpPr>
          <p:cNvPr id="2" name="Content Placeholder 1">
            <a:extLst>
              <a:ext uri="{FF2B5EF4-FFF2-40B4-BE49-F238E27FC236}">
                <a16:creationId xmlns:a16="http://schemas.microsoft.com/office/drawing/2014/main" id="{221107FF-C29F-4E80-8C4E-A9977D2BD397}"/>
              </a:ext>
            </a:extLst>
          </p:cNvPr>
          <p:cNvSpPr>
            <a:spLocks noGrp="1"/>
          </p:cNvSpPr>
          <p:nvPr>
            <p:ph idx="1"/>
          </p:nvPr>
        </p:nvSpPr>
        <p:spPr/>
        <p:txBody>
          <a:bodyPr>
            <a:normAutofit/>
          </a:bodyPr>
          <a:lstStyle/>
          <a:p>
            <a:pPr>
              <a:buClr>
                <a:srgbClr val="FF0000"/>
              </a:buClr>
              <a:buFont typeface="Times New Roman" panose="02020603050405020304" pitchFamily="18" charset="0"/>
              <a:buChar char="●"/>
            </a:pPr>
            <a:r>
              <a:rPr lang="en-US" sz="3200" b="1" dirty="0"/>
              <a:t>Topics</a:t>
            </a:r>
          </a:p>
          <a:p>
            <a:pPr lvl="1">
              <a:buClr>
                <a:srgbClr val="78BE21"/>
              </a:buClr>
              <a:buFont typeface="Times New Roman" panose="02020603050405020304" pitchFamily="18" charset="0"/>
              <a:buChar char="■"/>
            </a:pPr>
            <a:r>
              <a:rPr lang="en-US" sz="3200" b="1" dirty="0"/>
              <a:t>Statewide Geospatial Courses</a:t>
            </a:r>
          </a:p>
          <a:p>
            <a:pPr lvl="1">
              <a:buClr>
                <a:srgbClr val="78BE21"/>
              </a:buClr>
              <a:buFont typeface="Times New Roman" panose="02020603050405020304" pitchFamily="18" charset="0"/>
              <a:buChar char="■"/>
            </a:pPr>
            <a:r>
              <a:rPr lang="en-US" sz="3200" b="1" dirty="0"/>
              <a:t>National Center for Autonomous Technologies  (NCAT)</a:t>
            </a:r>
          </a:p>
        </p:txBody>
      </p:sp>
    </p:spTree>
    <p:extLst>
      <p:ext uri="{BB962C8B-B14F-4D97-AF65-F5344CB8AC3E}">
        <p14:creationId xmlns:p14="http://schemas.microsoft.com/office/powerpoint/2010/main" val="20604188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Higher Education Sector Report</a:t>
            </a:r>
          </a:p>
        </p:txBody>
      </p:sp>
      <p:sp>
        <p:nvSpPr>
          <p:cNvPr id="2" name="Content Placeholder 1">
            <a:extLst>
              <a:ext uri="{FF2B5EF4-FFF2-40B4-BE49-F238E27FC236}">
                <a16:creationId xmlns:a16="http://schemas.microsoft.com/office/drawing/2014/main" id="{221107FF-C29F-4E80-8C4E-A9977D2BD397}"/>
              </a:ext>
            </a:extLst>
          </p:cNvPr>
          <p:cNvSpPr>
            <a:spLocks noGrp="1"/>
          </p:cNvSpPr>
          <p:nvPr>
            <p:ph idx="1"/>
          </p:nvPr>
        </p:nvSpPr>
        <p:spPr/>
        <p:txBody>
          <a:bodyPr>
            <a:normAutofit lnSpcReduction="10000"/>
          </a:bodyPr>
          <a:lstStyle/>
          <a:p>
            <a:pPr marL="342900" lvl="1">
              <a:spcBef>
                <a:spcPts val="1000"/>
              </a:spcBef>
              <a:buClr>
                <a:srgbClr val="FF0000"/>
              </a:buClr>
              <a:buFont typeface="Times New Roman" panose="02020603050405020304" pitchFamily="18" charset="0"/>
              <a:buChar char="●"/>
            </a:pPr>
            <a:r>
              <a:rPr lang="en-US" sz="3200" b="1" dirty="0"/>
              <a:t>Statewide Geospatial Courses</a:t>
            </a:r>
          </a:p>
          <a:p>
            <a:pPr lvl="1">
              <a:spcBef>
                <a:spcPts val="0"/>
              </a:spcBef>
              <a:spcAft>
                <a:spcPts val="0"/>
              </a:spcAft>
              <a:buClr>
                <a:srgbClr val="008000"/>
              </a:buClr>
              <a:buFont typeface="Times New Roman" panose="02020603050405020304" pitchFamily="18" charset="0"/>
              <a:buChar char="■"/>
            </a:pPr>
            <a:r>
              <a:rPr lang="en-US" sz="2400" b="1" dirty="0"/>
              <a:t>Course inventories for the University of Minnesota system, the Minnesota State University system, a  number of private college and universities was done in 2015, 2017, and 2019.</a:t>
            </a:r>
          </a:p>
          <a:p>
            <a:pPr lvl="1">
              <a:spcBef>
                <a:spcPts val="0"/>
              </a:spcBef>
              <a:spcAft>
                <a:spcPts val="0"/>
              </a:spcAft>
              <a:buClr>
                <a:srgbClr val="008000"/>
              </a:buClr>
              <a:buFont typeface="Times New Roman" panose="02020603050405020304" pitchFamily="18" charset="0"/>
              <a:buChar char="■"/>
            </a:pPr>
            <a:r>
              <a:rPr lang="en-US" sz="2400" b="1" dirty="0"/>
              <a:t>Preliminary review indicates that overall the course types remained relatively stable.</a:t>
            </a:r>
          </a:p>
          <a:p>
            <a:pPr lvl="2">
              <a:spcBef>
                <a:spcPts val="0"/>
              </a:spcBef>
              <a:spcAft>
                <a:spcPts val="0"/>
              </a:spcAft>
              <a:buClr>
                <a:srgbClr val="33CCFF"/>
              </a:buClr>
              <a:buFont typeface="Arial" panose="020B0604020202020204" pitchFamily="34" charset="0"/>
              <a:buChar char="♦"/>
            </a:pPr>
            <a:r>
              <a:rPr lang="en-US" sz="2400" b="1" dirty="0"/>
              <a:t>This is also true with the diversity of departments and programs where geospatial courses are offered.</a:t>
            </a:r>
          </a:p>
          <a:p>
            <a:pPr lvl="1">
              <a:spcBef>
                <a:spcPts val="0"/>
              </a:spcBef>
              <a:spcAft>
                <a:spcPts val="0"/>
              </a:spcAft>
              <a:buClr>
                <a:srgbClr val="008000"/>
              </a:buClr>
              <a:buFont typeface="Times New Roman" panose="02020603050405020304" pitchFamily="18" charset="0"/>
              <a:buChar char="■"/>
            </a:pPr>
            <a:r>
              <a:rPr lang="en-US" sz="2400" b="1" dirty="0"/>
              <a:t>This is not to say that there have not been changes.  Some departments have added a number of classes, while others have either renamed or dropped some titles.</a:t>
            </a:r>
          </a:p>
        </p:txBody>
      </p:sp>
    </p:spTree>
    <p:extLst>
      <p:ext uri="{BB962C8B-B14F-4D97-AF65-F5344CB8AC3E}">
        <p14:creationId xmlns:p14="http://schemas.microsoft.com/office/powerpoint/2010/main" val="63270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left)">
                                      <p:cBhvr>
                                        <p:cTn id="7" dur="10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1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1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1000"/>
                                        <p:tgtEl>
                                          <p:spTgt spid="2">
                                            <p:txEl>
                                              <p:pRg st="2" end="2"/>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left)">
                                      <p:cBhvr>
                                        <p:cTn id="25" dur="10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wipe(left)">
                                      <p:cBhvr>
                                        <p:cTn id="30"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Higher Education Sector Report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4726" y="1945655"/>
            <a:ext cx="5266660" cy="3606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705" y="1795462"/>
            <a:ext cx="5973966" cy="4435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17419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Higher Education Sector Report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750" y="1520459"/>
            <a:ext cx="8929786" cy="49441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846897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Higher Education Sector Report</a:t>
            </a:r>
          </a:p>
        </p:txBody>
      </p:sp>
      <p:sp>
        <p:nvSpPr>
          <p:cNvPr id="2" name="Content Placeholder 1">
            <a:extLst>
              <a:ext uri="{FF2B5EF4-FFF2-40B4-BE49-F238E27FC236}">
                <a16:creationId xmlns:a16="http://schemas.microsoft.com/office/drawing/2014/main" id="{221107FF-C29F-4E80-8C4E-A9977D2BD397}"/>
              </a:ext>
            </a:extLst>
          </p:cNvPr>
          <p:cNvSpPr>
            <a:spLocks noGrp="1"/>
          </p:cNvSpPr>
          <p:nvPr>
            <p:ph idx="1"/>
          </p:nvPr>
        </p:nvSpPr>
        <p:spPr>
          <a:xfrm>
            <a:off x="774405" y="1356546"/>
            <a:ext cx="10719390" cy="5044254"/>
          </a:xfrm>
        </p:spPr>
        <p:txBody>
          <a:bodyPr>
            <a:normAutofit/>
          </a:bodyPr>
          <a:lstStyle/>
          <a:p>
            <a:pPr>
              <a:spcBef>
                <a:spcPts val="0"/>
              </a:spcBef>
              <a:spcAft>
                <a:spcPts val="0"/>
              </a:spcAft>
              <a:buClr>
                <a:srgbClr val="FF0000"/>
              </a:buClr>
              <a:buFont typeface="Times New Roman" panose="02020603050405020304" pitchFamily="18" charset="0"/>
              <a:buChar char="●"/>
            </a:pPr>
            <a:r>
              <a:rPr lang="en-US" sz="2800" b="1" dirty="0"/>
              <a:t>National Center for Autonomous Technologies  (NCAT)</a:t>
            </a:r>
          </a:p>
          <a:p>
            <a:pPr lvl="1">
              <a:spcBef>
                <a:spcPts val="0"/>
              </a:spcBef>
              <a:spcAft>
                <a:spcPts val="0"/>
              </a:spcAft>
              <a:buClr>
                <a:srgbClr val="008000"/>
              </a:buClr>
              <a:buFont typeface="Times New Roman" panose="02020603050405020304" pitchFamily="18" charset="0"/>
              <a:buChar char="■"/>
            </a:pPr>
            <a:r>
              <a:rPr lang="en-US" sz="2400" b="1" dirty="0"/>
              <a:t>The ability of autonomous vehicles, on land, beneath the water, and in the air, to carry sophisticated sensors for the gathering of locational data of the earth’s environment and for the integration of geolocational routing tools and expertise has now been realized. </a:t>
            </a:r>
          </a:p>
          <a:p>
            <a:pPr lvl="1">
              <a:spcBef>
                <a:spcPts val="0"/>
              </a:spcBef>
              <a:spcAft>
                <a:spcPts val="0"/>
              </a:spcAft>
              <a:buClr>
                <a:srgbClr val="008000"/>
              </a:buClr>
              <a:buFont typeface="Times New Roman" panose="02020603050405020304" pitchFamily="18" charset="0"/>
              <a:buChar char="■"/>
            </a:pPr>
            <a:r>
              <a:rPr lang="en-US" sz="2400" b="1" dirty="0"/>
              <a:t>Geospatial Science techniques have become ubiquitous over the past few decades. This science encompasses the acquisition of data, the exact  and detailed location of geographic features, the spatial analysis of quantitative data, and the creation of information graphics.</a:t>
            </a:r>
          </a:p>
          <a:p>
            <a:pPr lvl="1">
              <a:spcBef>
                <a:spcPts val="0"/>
              </a:spcBef>
              <a:spcAft>
                <a:spcPts val="0"/>
              </a:spcAft>
              <a:buClr>
                <a:srgbClr val="008000"/>
              </a:buClr>
              <a:buFont typeface="Times New Roman" panose="02020603050405020304" pitchFamily="18" charset="0"/>
              <a:buChar char="■"/>
            </a:pPr>
            <a:r>
              <a:rPr lang="en-US" sz="2400" b="1" dirty="0"/>
              <a:t>It was only a matter of time before these spatial methodologies would be merged with autonomous techniques.   </a:t>
            </a:r>
          </a:p>
          <a:p>
            <a:pPr lvl="1">
              <a:spcBef>
                <a:spcPts val="0"/>
              </a:spcBef>
              <a:spcAft>
                <a:spcPts val="0"/>
              </a:spcAft>
              <a:buClr>
                <a:srgbClr val="008000"/>
              </a:buClr>
              <a:buFont typeface="Times New Roman" panose="02020603050405020304" pitchFamily="18" charset="0"/>
              <a:buChar char="■"/>
            </a:pPr>
            <a:endParaRPr lang="en-US" sz="2400" b="1" dirty="0"/>
          </a:p>
        </p:txBody>
      </p:sp>
    </p:spTree>
    <p:extLst>
      <p:ext uri="{BB962C8B-B14F-4D97-AF65-F5344CB8AC3E}">
        <p14:creationId xmlns:p14="http://schemas.microsoft.com/office/powerpoint/2010/main" val="296600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left)">
                                      <p:cBhvr>
                                        <p:cTn id="7" dur="10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1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1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10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Higher Education Sector Report</a:t>
            </a:r>
          </a:p>
        </p:txBody>
      </p:sp>
      <p:pic>
        <p:nvPicPr>
          <p:cNvPr id="5" name="Picture 8" descr="Related image">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56" r="17785"/>
          <a:stretch/>
        </p:blipFill>
        <p:spPr bwMode="auto">
          <a:xfrm>
            <a:off x="4262009" y="3909060"/>
            <a:ext cx="3385266" cy="25283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Image result for drones and precision agriculture">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122" r="17467"/>
          <a:stretch/>
        </p:blipFill>
        <p:spPr bwMode="auto">
          <a:xfrm>
            <a:off x="286722" y="3909061"/>
            <a:ext cx="3371145" cy="25283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Image result for drones and photogrammetry">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7147"/>
          <a:stretch/>
        </p:blipFill>
        <p:spPr bwMode="auto">
          <a:xfrm>
            <a:off x="8063023" y="3909061"/>
            <a:ext cx="3288922" cy="25283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3657867" y="1549592"/>
            <a:ext cx="477656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libri"/>
                <a:ea typeface="+mn-ea"/>
                <a:cs typeface="+mn-cs"/>
              </a:rPr>
              <a:t>UAV’s  or  UAS’s</a:t>
            </a:r>
          </a:p>
        </p:txBody>
      </p:sp>
      <p:sp>
        <p:nvSpPr>
          <p:cNvPr id="2" name="Rectangle 1"/>
          <p:cNvSpPr/>
          <p:nvPr/>
        </p:nvSpPr>
        <p:spPr>
          <a:xfrm>
            <a:off x="3023599" y="2747710"/>
            <a:ext cx="658823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Calibri"/>
                <a:ea typeface="+mn-ea"/>
                <a:cs typeface="+mn-cs"/>
              </a:rPr>
              <a:t>(Unmanned  Aerial Vehicles  or Unmanned  Aerial Systems)</a:t>
            </a:r>
          </a:p>
        </p:txBody>
      </p:sp>
    </p:spTree>
    <p:extLst>
      <p:ext uri="{BB962C8B-B14F-4D97-AF65-F5344CB8AC3E}">
        <p14:creationId xmlns:p14="http://schemas.microsoft.com/office/powerpoint/2010/main" val="40246692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Higher Education Sector Report</a:t>
            </a:r>
          </a:p>
        </p:txBody>
      </p:sp>
      <p:pic>
        <p:nvPicPr>
          <p:cNvPr id="409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0378" y="3700130"/>
            <a:ext cx="11221100" cy="2870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55689" y="1549592"/>
            <a:ext cx="49701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libri"/>
                <a:ea typeface="+mn-ea"/>
                <a:cs typeface="+mn-cs"/>
              </a:rPr>
              <a:t>UUV’s  or  AUV’s</a:t>
            </a:r>
          </a:p>
        </p:txBody>
      </p:sp>
      <p:sp>
        <p:nvSpPr>
          <p:cNvPr id="3" name="Rectangle 2"/>
          <p:cNvSpPr/>
          <p:nvPr/>
        </p:nvSpPr>
        <p:spPr>
          <a:xfrm>
            <a:off x="2718005" y="2670475"/>
            <a:ext cx="785112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Calibri"/>
                <a:ea typeface="+mn-ea"/>
                <a:cs typeface="+mn-cs"/>
              </a:rPr>
              <a:t>(Underwater Unmanned Vehicles  or Autonomous Underwater Vehicles)</a:t>
            </a:r>
          </a:p>
        </p:txBody>
      </p:sp>
    </p:spTree>
    <p:extLst>
      <p:ext uri="{BB962C8B-B14F-4D97-AF65-F5344CB8AC3E}">
        <p14:creationId xmlns:p14="http://schemas.microsoft.com/office/powerpoint/2010/main" val="721825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Higher Education Sector Report</a:t>
            </a:r>
          </a:p>
        </p:txBody>
      </p:sp>
      <p:pic>
        <p:nvPicPr>
          <p:cNvPr id="5" name="Picture 2" descr="Image result for autonomous tractor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3978" y="3453718"/>
            <a:ext cx="3973401" cy="29151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867" y="2654816"/>
            <a:ext cx="3750499" cy="37140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5610062" y="2349499"/>
            <a:ext cx="452021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Calibri"/>
                <a:ea typeface="+mn-ea"/>
                <a:cs typeface="+mn-cs"/>
              </a:rPr>
              <a:t>Connected and Automated Vehicle (CAV)</a:t>
            </a:r>
          </a:p>
        </p:txBody>
      </p:sp>
      <p:sp>
        <p:nvSpPr>
          <p:cNvPr id="8" name="Rectangle 7"/>
          <p:cNvSpPr/>
          <p:nvPr/>
        </p:nvSpPr>
        <p:spPr>
          <a:xfrm>
            <a:off x="6968158" y="1436505"/>
            <a:ext cx="180402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libri"/>
                <a:ea typeface="+mn-ea"/>
                <a:cs typeface="+mn-cs"/>
              </a:rPr>
              <a:t>CAV’s</a:t>
            </a:r>
          </a:p>
        </p:txBody>
      </p:sp>
    </p:spTree>
    <p:extLst>
      <p:ext uri="{BB962C8B-B14F-4D97-AF65-F5344CB8AC3E}">
        <p14:creationId xmlns:p14="http://schemas.microsoft.com/office/powerpoint/2010/main" val="29959140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Higher Education Sector Report</a:t>
            </a:r>
          </a:p>
        </p:txBody>
      </p:sp>
      <p:sp>
        <p:nvSpPr>
          <p:cNvPr id="2" name="Content Placeholder 1">
            <a:extLst>
              <a:ext uri="{FF2B5EF4-FFF2-40B4-BE49-F238E27FC236}">
                <a16:creationId xmlns:a16="http://schemas.microsoft.com/office/drawing/2014/main" id="{221107FF-C29F-4E80-8C4E-A9977D2BD397}"/>
              </a:ext>
            </a:extLst>
          </p:cNvPr>
          <p:cNvSpPr>
            <a:spLocks noGrp="1"/>
          </p:cNvSpPr>
          <p:nvPr>
            <p:ph idx="1"/>
          </p:nvPr>
        </p:nvSpPr>
        <p:spPr/>
        <p:txBody>
          <a:bodyPr>
            <a:normAutofit lnSpcReduction="10000"/>
          </a:bodyPr>
          <a:lstStyle/>
          <a:p>
            <a:pPr>
              <a:buClr>
                <a:srgbClr val="FF0000"/>
              </a:buClr>
              <a:buFont typeface="Times New Roman" panose="02020603050405020304" pitchFamily="18" charset="0"/>
              <a:buChar char="●"/>
            </a:pPr>
            <a:r>
              <a:rPr lang="en-US" sz="3200" b="1" dirty="0"/>
              <a:t>National Center for Autonomous Technologies  (NCAT)</a:t>
            </a:r>
          </a:p>
          <a:p>
            <a:pPr lvl="1">
              <a:spcBef>
                <a:spcPts val="0"/>
              </a:spcBef>
              <a:spcAft>
                <a:spcPts val="0"/>
              </a:spcAft>
              <a:buClr>
                <a:srgbClr val="008000"/>
              </a:buClr>
              <a:buFont typeface="Times New Roman" panose="02020603050405020304" pitchFamily="18" charset="0"/>
              <a:buChar char="■"/>
            </a:pPr>
            <a:r>
              <a:rPr lang="en-US" sz="2200" b="1" dirty="0"/>
              <a:t>NCAT will focus on three areas of Autonomous Technologies: unmanned aircraft systems (UAS),connected automated vehicles (CAV), and unmanned underwater vehicles (UUV)--all of which require highly skilled, agile technicians who can design, monitor, utilize, repair, and control the technologies.</a:t>
            </a:r>
          </a:p>
          <a:p>
            <a:pPr lvl="1">
              <a:spcBef>
                <a:spcPts val="0"/>
              </a:spcBef>
              <a:spcAft>
                <a:spcPts val="0"/>
              </a:spcAft>
              <a:buClr>
                <a:srgbClr val="008000"/>
              </a:buClr>
              <a:buFont typeface="Times New Roman" panose="02020603050405020304" pitchFamily="18" charset="0"/>
              <a:buChar char="■"/>
            </a:pPr>
            <a:r>
              <a:rPr lang="en-US" sz="2200" b="1" dirty="0"/>
              <a:t>As the first national ATE Center in Autonomous Technologies, NCAT will lead the crafting, adapting, and implementing of educational resources and be a resource hub for evidence-based research on the knowledge and skills needed for careers in autonomous technologies.</a:t>
            </a:r>
          </a:p>
          <a:p>
            <a:pPr marL="1143000" lvl="2">
              <a:spcBef>
                <a:spcPts val="0"/>
              </a:spcBef>
              <a:spcAft>
                <a:spcPts val="0"/>
              </a:spcAft>
              <a:buClr>
                <a:srgbClr val="00A3E2"/>
              </a:buClr>
              <a:buFont typeface="Arial" panose="020B0604020202020204" pitchFamily="34" charset="0"/>
              <a:buChar char="♦"/>
            </a:pPr>
            <a:r>
              <a:rPr lang="en-US" sz="2200" b="1" dirty="0"/>
              <a:t>NCAT will provide mentoring, leadership, and resources for degree development, articulation agreements, increased communication among stakeholders, systems reform, and standardizations of regulations.</a:t>
            </a:r>
          </a:p>
          <a:p>
            <a:pPr>
              <a:spcBef>
                <a:spcPts val="0"/>
              </a:spcBef>
              <a:spcAft>
                <a:spcPts val="0"/>
              </a:spcAft>
              <a:buClr>
                <a:srgbClr val="FF0000"/>
              </a:buClr>
              <a:buFont typeface="Times New Roman" panose="02020603050405020304" pitchFamily="18" charset="0"/>
              <a:buChar char="●"/>
            </a:pPr>
            <a:endParaRPr lang="en-US" sz="2200" b="1" dirty="0"/>
          </a:p>
        </p:txBody>
      </p:sp>
    </p:spTree>
    <p:extLst>
      <p:ext uri="{BB962C8B-B14F-4D97-AF65-F5344CB8AC3E}">
        <p14:creationId xmlns:p14="http://schemas.microsoft.com/office/powerpoint/2010/main" val="122998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left)">
                                      <p:cBhvr>
                                        <p:cTn id="7" dur="10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1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1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1000"/>
                                        <p:tgtEl>
                                          <p:spTgt spid="2">
                                            <p:txEl>
                                              <p:pRg st="2" end="2"/>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left)">
                                      <p:cBhvr>
                                        <p:cTn id="25"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4</a:t>
            </a:r>
          </a:p>
        </p:txBody>
      </p:sp>
      <p:sp>
        <p:nvSpPr>
          <p:cNvPr id="2" name="Text Placeholder 1"/>
          <p:cNvSpPr>
            <a:spLocks noGrp="1"/>
          </p:cNvSpPr>
          <p:nvPr>
            <p:ph idx="1"/>
          </p:nvPr>
        </p:nvSpPr>
        <p:spPr>
          <a:xfrm>
            <a:off x="838200" y="1825625"/>
            <a:ext cx="7622406" cy="4351338"/>
          </a:xfrm>
        </p:spPr>
        <p:txBody>
          <a:bodyPr>
            <a:normAutofit/>
          </a:bodyPr>
          <a:lstStyle/>
          <a:p>
            <a:pPr marL="0" indent="0">
              <a:buNone/>
            </a:pPr>
            <a:r>
              <a:rPr lang="en-US" b="1" dirty="0"/>
              <a:t>GCGI Standards - Approve</a:t>
            </a:r>
          </a:p>
          <a:p>
            <a:r>
              <a:rPr lang="en-US" b="1" dirty="0"/>
              <a:t>Positional Accuracy Measuring and Reporting</a:t>
            </a:r>
          </a:p>
          <a:p>
            <a:r>
              <a:rPr lang="en-US" b="1" dirty="0"/>
              <a:t>United States National Grid</a:t>
            </a:r>
          </a:p>
          <a:p>
            <a:pPr marL="0" indent="0">
              <a:buNone/>
            </a:pPr>
            <a:r>
              <a:rPr lang="en-US" dirty="0"/>
              <a:t>Mark Kotz</a:t>
            </a:r>
          </a:p>
          <a:p>
            <a:pPr marL="0" indent="0">
              <a:buNone/>
            </a:pPr>
            <a:endParaRPr lang="en-US" b="1" dirty="0"/>
          </a:p>
        </p:txBody>
      </p:sp>
    </p:spTree>
    <p:extLst>
      <p:ext uri="{BB962C8B-B14F-4D97-AF65-F5344CB8AC3E}">
        <p14:creationId xmlns:p14="http://schemas.microsoft.com/office/powerpoint/2010/main" val="34854275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326733" y="1698816"/>
            <a:ext cx="6588642" cy="46336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Sector Report</a:t>
            </a:r>
          </a:p>
          <a:p>
            <a:pPr algn="l"/>
            <a:r>
              <a:rPr lang="en-US" sz="1800" dirty="0"/>
              <a:t>Greater (Outstate) Minnesota Cities</a:t>
            </a:r>
          </a:p>
          <a:p>
            <a:pPr algn="l">
              <a:spcBef>
                <a:spcPts val="0"/>
              </a:spcBef>
            </a:pPr>
            <a:endParaRPr lang="en-US" sz="1400" dirty="0"/>
          </a:p>
          <a:p>
            <a:pPr algn="l">
              <a:spcBef>
                <a:spcPts val="0"/>
              </a:spcBef>
            </a:pPr>
            <a:r>
              <a:rPr lang="en-US" sz="1800" dirty="0"/>
              <a:t>Brad Anderson, City of Moorhead</a:t>
            </a:r>
          </a:p>
          <a:p>
            <a:pPr algn="l">
              <a:spcBef>
                <a:spcPts val="0"/>
              </a:spcBef>
            </a:pPr>
            <a:endParaRPr lang="en-US" sz="1000" dirty="0"/>
          </a:p>
          <a:p>
            <a:pPr algn="l">
              <a:spcBef>
                <a:spcPts val="0"/>
              </a:spcBef>
            </a:pPr>
            <a:endParaRPr lang="en-US" sz="1000" dirty="0"/>
          </a:p>
          <a:p>
            <a:pPr>
              <a:spcBef>
                <a:spcPts val="2000"/>
              </a:spcBef>
            </a:pPr>
            <a:r>
              <a:rPr lang="en-US" sz="2200" dirty="0"/>
              <a:t>853 Cities in Minnesota</a:t>
            </a:r>
          </a:p>
          <a:p>
            <a:r>
              <a:rPr lang="en-US" sz="2200" dirty="0"/>
              <a:t>715 in Greater (Outstate) Minnesota</a:t>
            </a:r>
          </a:p>
          <a:p>
            <a:pPr>
              <a:spcBef>
                <a:spcPts val="200"/>
              </a:spcBef>
            </a:pPr>
            <a:r>
              <a:rPr lang="en-US" sz="1200" dirty="0"/>
              <a:t>(*League of Minnesota Cities)</a:t>
            </a:r>
          </a:p>
          <a:p>
            <a:pPr marL="342900" indent="-342900" algn="l">
              <a:buFont typeface="Arial" panose="020B0604020202020204" pitchFamily="34" charset="0"/>
              <a:buChar char="•"/>
            </a:pPr>
            <a:endParaRPr lang="en-US" sz="1600" dirty="0"/>
          </a:p>
          <a:p>
            <a:pPr marL="342900" indent="-342900" algn="l">
              <a:buFont typeface="Arial" panose="020B0604020202020204" pitchFamily="34" charset="0"/>
              <a:buChar char="•"/>
            </a:pPr>
            <a:r>
              <a:rPr lang="en-US" sz="1600" dirty="0"/>
              <a:t>Brief overview of sector</a:t>
            </a:r>
          </a:p>
          <a:p>
            <a:pPr marL="342900" indent="-342900" algn="l">
              <a:buFont typeface="Arial" panose="020B0604020202020204" pitchFamily="34" charset="0"/>
              <a:buChar char="•"/>
            </a:pPr>
            <a:r>
              <a:rPr lang="en-US" sz="1600" dirty="0"/>
              <a:t>How is GAC relevant to your sector?</a:t>
            </a:r>
          </a:p>
          <a:p>
            <a:pPr marL="342900" indent="-342900" algn="l">
              <a:buFont typeface="Arial" panose="020B0604020202020204" pitchFamily="34" charset="0"/>
              <a:buChar char="•"/>
            </a:pPr>
            <a:r>
              <a:rPr lang="en-US" sz="1600" dirty="0"/>
              <a:t>How can the GAC mission benefit your sector?</a:t>
            </a:r>
          </a:p>
          <a:p>
            <a:pPr marL="342900" indent="-342900" algn="l">
              <a:buFont typeface="Arial" panose="020B0604020202020204" pitchFamily="34" charset="0"/>
              <a:buChar char="•"/>
            </a:pPr>
            <a:r>
              <a:rPr lang="en-US" sz="1600" dirty="0"/>
              <a:t>What is your strategy for communicating with your sector?</a:t>
            </a:r>
          </a:p>
          <a:p>
            <a:endParaRPr lang="en-US" sz="1600" dirty="0"/>
          </a:p>
          <a:p>
            <a:endParaRPr lang="en-US" dirty="0"/>
          </a:p>
        </p:txBody>
      </p:sp>
      <p:pic>
        <p:nvPicPr>
          <p:cNvPr id="6" name="Picture 5"/>
          <p:cNvPicPr>
            <a:picLocks noChangeAspect="1"/>
          </p:cNvPicPr>
          <p:nvPr/>
        </p:nvPicPr>
        <p:blipFill>
          <a:blip r:embed="rId2"/>
          <a:stretch>
            <a:fillRect/>
          </a:stretch>
        </p:blipFill>
        <p:spPr>
          <a:xfrm>
            <a:off x="7040880" y="1554480"/>
            <a:ext cx="4573096" cy="5065776"/>
          </a:xfrm>
          <a:prstGeom prst="rect">
            <a:avLst/>
          </a:prstGeom>
        </p:spPr>
      </p:pic>
      <p:pic>
        <p:nvPicPr>
          <p:cNvPr id="7" name="Picture 6"/>
          <p:cNvPicPr>
            <a:picLocks noChangeAspect="1"/>
          </p:cNvPicPr>
          <p:nvPr/>
        </p:nvPicPr>
        <p:blipFill>
          <a:blip r:embed="rId3"/>
          <a:stretch>
            <a:fillRect/>
          </a:stretch>
        </p:blipFill>
        <p:spPr>
          <a:xfrm>
            <a:off x="4596460" y="1698816"/>
            <a:ext cx="1956879" cy="1021977"/>
          </a:xfrm>
          <a:prstGeom prst="rect">
            <a:avLst/>
          </a:prstGeom>
        </p:spPr>
      </p:pic>
      <p:sp>
        <p:nvSpPr>
          <p:cNvPr id="2" name="Title 1">
            <a:extLst>
              <a:ext uri="{FF2B5EF4-FFF2-40B4-BE49-F238E27FC236}">
                <a16:creationId xmlns:a16="http://schemas.microsoft.com/office/drawing/2014/main" id="{7DD81522-E203-4A2D-8151-3A2673379BDF}"/>
              </a:ext>
            </a:extLst>
          </p:cNvPr>
          <p:cNvSpPr>
            <a:spLocks noGrp="1"/>
          </p:cNvSpPr>
          <p:nvPr>
            <p:ph type="title"/>
          </p:nvPr>
        </p:nvSpPr>
        <p:spPr/>
        <p:txBody>
          <a:bodyPr/>
          <a:lstStyle/>
          <a:p>
            <a:r>
              <a:rPr lang="en-US" dirty="0"/>
              <a:t>Greater Minnesota Cities</a:t>
            </a:r>
          </a:p>
        </p:txBody>
      </p:sp>
    </p:spTree>
    <p:extLst>
      <p:ext uri="{BB962C8B-B14F-4D97-AF65-F5344CB8AC3E}">
        <p14:creationId xmlns:p14="http://schemas.microsoft.com/office/powerpoint/2010/main" val="31076890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86D1CE1-6F04-47C1-9F85-77FFCDA68D14}"/>
              </a:ext>
            </a:extLst>
          </p:cNvPr>
          <p:cNvSpPr>
            <a:spLocks noGrp="1"/>
          </p:cNvSpPr>
          <p:nvPr>
            <p:ph type="title"/>
          </p:nvPr>
        </p:nvSpPr>
        <p:spPr/>
        <p:txBody>
          <a:bodyPr/>
          <a:lstStyle/>
          <a:p>
            <a:r>
              <a:rPr lang="en-US" dirty="0"/>
              <a:t>Greater Minnesota Cities</a:t>
            </a:r>
          </a:p>
        </p:txBody>
      </p:sp>
      <p:sp>
        <p:nvSpPr>
          <p:cNvPr id="3" name="Subtitle 2"/>
          <p:cNvSpPr>
            <a:spLocks noGrp="1"/>
          </p:cNvSpPr>
          <p:nvPr>
            <p:ph sz="half" idx="1"/>
          </p:nvPr>
        </p:nvSpPr>
        <p:spPr/>
        <p:txBody>
          <a:bodyPr>
            <a:normAutofit fontScale="92500" lnSpcReduction="10000"/>
          </a:bodyPr>
          <a:lstStyle/>
          <a:p>
            <a:pPr marL="0" indent="0" algn="ctr">
              <a:buNone/>
            </a:pPr>
            <a:r>
              <a:rPr lang="en-US" dirty="0"/>
              <a:t>Greater Minnesota Cities that are on the </a:t>
            </a:r>
            <a:r>
              <a:rPr lang="en-US" dirty="0" err="1"/>
              <a:t>MnGeo</a:t>
            </a:r>
            <a:r>
              <a:rPr lang="en-US" dirty="0"/>
              <a:t> City GIS Contacts list (22)</a:t>
            </a:r>
            <a:endParaRPr lang="en-US" sz="1800" dirty="0"/>
          </a:p>
          <a:p>
            <a:pPr marL="0" indent="0" algn="l">
              <a:buNone/>
            </a:pPr>
            <a:r>
              <a:rPr lang="en-US" sz="2000" dirty="0"/>
              <a:t>Department:</a:t>
            </a:r>
          </a:p>
          <a:p>
            <a:pPr marL="0" indent="0" algn="l">
              <a:buNone/>
            </a:pPr>
            <a:r>
              <a:rPr lang="en-US" sz="2000" dirty="0"/>
              <a:t>6  Engineering</a:t>
            </a:r>
          </a:p>
          <a:p>
            <a:pPr marL="0" indent="0" algn="l">
              <a:buNone/>
            </a:pPr>
            <a:r>
              <a:rPr lang="en-US" sz="2000" dirty="0"/>
              <a:t>5  Goodhue County GIS</a:t>
            </a:r>
          </a:p>
          <a:p>
            <a:pPr marL="0" indent="0" algn="l">
              <a:buNone/>
            </a:pPr>
            <a:r>
              <a:rPr lang="en-US" sz="2000" dirty="0"/>
              <a:t>4  Public Works\Utilities</a:t>
            </a:r>
          </a:p>
          <a:p>
            <a:pPr marL="0" indent="0" algn="l">
              <a:buNone/>
            </a:pPr>
            <a:r>
              <a:rPr lang="en-US" sz="2000" dirty="0"/>
              <a:t>4  IT\GIS\Admin</a:t>
            </a:r>
          </a:p>
          <a:p>
            <a:pPr marL="0" indent="0" algn="l">
              <a:buNone/>
            </a:pPr>
            <a:r>
              <a:rPr lang="en-US" sz="2000" dirty="0"/>
              <a:t>2  Planning</a:t>
            </a:r>
          </a:p>
          <a:p>
            <a:pPr marL="0" indent="0" algn="l">
              <a:buNone/>
            </a:pPr>
            <a:r>
              <a:rPr lang="en-US" sz="2000" dirty="0"/>
              <a:t>1  Survey</a:t>
            </a:r>
          </a:p>
          <a:p>
            <a:pPr marL="0" indent="0">
              <a:buNone/>
            </a:pPr>
            <a:endParaRPr lang="en-US" dirty="0"/>
          </a:p>
        </p:txBody>
      </p:sp>
      <p:pic>
        <p:nvPicPr>
          <p:cNvPr id="5" name="Picture 4"/>
          <p:cNvPicPr>
            <a:picLocks noChangeAspect="1"/>
          </p:cNvPicPr>
          <p:nvPr/>
        </p:nvPicPr>
        <p:blipFill>
          <a:blip r:embed="rId2"/>
          <a:stretch>
            <a:fillRect/>
          </a:stretch>
        </p:blipFill>
        <p:spPr>
          <a:xfrm>
            <a:off x="7040879" y="1554480"/>
            <a:ext cx="4572000" cy="5064563"/>
          </a:xfrm>
          <a:prstGeom prst="rect">
            <a:avLst/>
          </a:prstGeom>
        </p:spPr>
      </p:pic>
      <p:pic>
        <p:nvPicPr>
          <p:cNvPr id="4" name="Picture 3"/>
          <p:cNvPicPr>
            <a:picLocks noChangeAspect="1"/>
          </p:cNvPicPr>
          <p:nvPr/>
        </p:nvPicPr>
        <p:blipFill>
          <a:blip r:embed="rId3"/>
          <a:stretch>
            <a:fillRect/>
          </a:stretch>
        </p:blipFill>
        <p:spPr>
          <a:xfrm>
            <a:off x="3640374" y="4407299"/>
            <a:ext cx="3325222" cy="1939713"/>
          </a:xfrm>
          <a:prstGeom prst="rect">
            <a:avLst/>
          </a:prstGeom>
        </p:spPr>
      </p:pic>
    </p:spTree>
    <p:extLst>
      <p:ext uri="{BB962C8B-B14F-4D97-AF65-F5344CB8AC3E}">
        <p14:creationId xmlns:p14="http://schemas.microsoft.com/office/powerpoint/2010/main" val="40422195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34D206-D3ED-4070-BD02-B897A7EA11CF}"/>
              </a:ext>
            </a:extLst>
          </p:cNvPr>
          <p:cNvSpPr>
            <a:spLocks noGrp="1"/>
          </p:cNvSpPr>
          <p:nvPr>
            <p:ph type="title"/>
          </p:nvPr>
        </p:nvSpPr>
        <p:spPr/>
        <p:txBody>
          <a:bodyPr/>
          <a:lstStyle/>
          <a:p>
            <a:r>
              <a:rPr lang="en-US" dirty="0"/>
              <a:t>Greater Minnesota Cities</a:t>
            </a:r>
          </a:p>
        </p:txBody>
      </p:sp>
      <p:sp>
        <p:nvSpPr>
          <p:cNvPr id="3" name="Subtitle 2"/>
          <p:cNvSpPr>
            <a:spLocks noGrp="1"/>
          </p:cNvSpPr>
          <p:nvPr>
            <p:ph idx="1"/>
          </p:nvPr>
        </p:nvSpPr>
        <p:spPr>
          <a:xfrm>
            <a:off x="578025" y="1825624"/>
            <a:ext cx="11167773" cy="4794631"/>
          </a:xfrm>
        </p:spPr>
        <p:txBody>
          <a:bodyPr>
            <a:normAutofit fontScale="92500" lnSpcReduction="20000"/>
          </a:bodyPr>
          <a:lstStyle/>
          <a:p>
            <a:pPr marL="0" indent="0" algn="l">
              <a:lnSpc>
                <a:spcPct val="120000"/>
              </a:lnSpc>
              <a:spcBef>
                <a:spcPts val="0"/>
              </a:spcBef>
              <a:spcAft>
                <a:spcPts val="0"/>
              </a:spcAft>
              <a:buNone/>
            </a:pPr>
            <a:r>
              <a:rPr lang="en-US" dirty="0"/>
              <a:t>Minnesota Cities Outreach Committee</a:t>
            </a:r>
          </a:p>
          <a:p>
            <a:pPr marL="0" indent="0" algn="l">
              <a:lnSpc>
                <a:spcPct val="120000"/>
              </a:lnSpc>
              <a:spcBef>
                <a:spcPts val="0"/>
              </a:spcBef>
              <a:spcAft>
                <a:spcPts val="0"/>
              </a:spcAft>
              <a:buNone/>
            </a:pPr>
            <a:r>
              <a:rPr lang="en-US" dirty="0"/>
              <a:t>2018 Survey – Open Data   (43 Responses)</a:t>
            </a:r>
          </a:p>
          <a:p>
            <a:pPr marL="0" indent="0" algn="l">
              <a:lnSpc>
                <a:spcPct val="120000"/>
              </a:lnSpc>
              <a:spcBef>
                <a:spcPts val="1800"/>
              </a:spcBef>
              <a:spcAft>
                <a:spcPts val="0"/>
              </a:spcAft>
              <a:buNone/>
            </a:pPr>
            <a:r>
              <a:rPr lang="en-US" sz="1800" dirty="0"/>
              <a:t>Is your data free and open?</a:t>
            </a:r>
          </a:p>
          <a:p>
            <a:pPr marL="0" indent="0" algn="l">
              <a:lnSpc>
                <a:spcPct val="120000"/>
              </a:lnSpc>
              <a:spcBef>
                <a:spcPts val="600"/>
              </a:spcBef>
              <a:spcAft>
                <a:spcPts val="0"/>
              </a:spcAft>
              <a:buNone/>
            </a:pPr>
            <a:r>
              <a:rPr lang="en-US" sz="1800" dirty="0"/>
              <a:t>	</a:t>
            </a:r>
            <a:r>
              <a:rPr lang="en-US" sz="1800" u="sng" dirty="0"/>
              <a:t>Cities</a:t>
            </a:r>
            <a:r>
              <a:rPr lang="en-US" sz="1800" dirty="0"/>
              <a:t>	</a:t>
            </a:r>
            <a:r>
              <a:rPr lang="en-US" sz="1800" u="sng" dirty="0"/>
              <a:t>Counties</a:t>
            </a:r>
          </a:p>
          <a:p>
            <a:pPr marL="0" indent="0" algn="l">
              <a:lnSpc>
                <a:spcPct val="120000"/>
              </a:lnSpc>
              <a:spcBef>
                <a:spcPts val="600"/>
              </a:spcBef>
              <a:spcAft>
                <a:spcPts val="0"/>
              </a:spcAft>
              <a:buNone/>
            </a:pPr>
            <a:r>
              <a:rPr lang="en-US" sz="1800" dirty="0"/>
              <a:t>Yes	 52%	   36%</a:t>
            </a:r>
          </a:p>
          <a:p>
            <a:pPr marL="0" indent="0" algn="l">
              <a:lnSpc>
                <a:spcPct val="120000"/>
              </a:lnSpc>
              <a:spcBef>
                <a:spcPts val="0"/>
              </a:spcBef>
              <a:spcAft>
                <a:spcPts val="0"/>
              </a:spcAft>
              <a:buNone/>
            </a:pPr>
            <a:r>
              <a:rPr lang="en-US" sz="1800" dirty="0"/>
              <a:t>No	 20%	   53%</a:t>
            </a:r>
          </a:p>
          <a:p>
            <a:pPr marL="0" indent="0" algn="l">
              <a:lnSpc>
                <a:spcPct val="120000"/>
              </a:lnSpc>
              <a:spcBef>
                <a:spcPts val="0"/>
              </a:spcBef>
              <a:spcAft>
                <a:spcPts val="0"/>
              </a:spcAft>
              <a:buNone/>
            </a:pPr>
            <a:r>
              <a:rPr lang="en-US" sz="1800" dirty="0"/>
              <a:t>Not Sure	 28%	   12%</a:t>
            </a:r>
          </a:p>
          <a:p>
            <a:pPr marL="0" indent="0" algn="l">
              <a:lnSpc>
                <a:spcPct val="120000"/>
              </a:lnSpc>
              <a:spcBef>
                <a:spcPts val="0"/>
              </a:spcBef>
              <a:spcAft>
                <a:spcPts val="0"/>
              </a:spcAft>
              <a:buNone/>
            </a:pPr>
            <a:endParaRPr lang="en-US" sz="2000" dirty="0"/>
          </a:p>
          <a:p>
            <a:pPr marL="0" indent="0" algn="l">
              <a:lnSpc>
                <a:spcPct val="120000"/>
              </a:lnSpc>
              <a:spcBef>
                <a:spcPts val="0"/>
              </a:spcBef>
              <a:spcAft>
                <a:spcPts val="0"/>
              </a:spcAft>
              <a:buNone/>
            </a:pPr>
            <a:endParaRPr lang="en-US" sz="2000" dirty="0"/>
          </a:p>
          <a:p>
            <a:pPr marL="0" indent="0" algn="l">
              <a:lnSpc>
                <a:spcPct val="120000"/>
              </a:lnSpc>
              <a:spcBef>
                <a:spcPts val="0"/>
              </a:spcBef>
              <a:spcAft>
                <a:spcPts val="0"/>
              </a:spcAft>
              <a:buNone/>
            </a:pPr>
            <a:r>
              <a:rPr lang="en-US" sz="1600" dirty="0"/>
              <a:t>How long have you created or</a:t>
            </a:r>
          </a:p>
          <a:p>
            <a:pPr marL="0" indent="0" algn="l">
              <a:lnSpc>
                <a:spcPct val="120000"/>
              </a:lnSpc>
              <a:spcBef>
                <a:spcPts val="0"/>
              </a:spcBef>
              <a:spcAft>
                <a:spcPts val="0"/>
              </a:spcAft>
              <a:buNone/>
            </a:pPr>
            <a:r>
              <a:rPr lang="en-US" sz="1600" dirty="0"/>
              <a:t>maintained your geospatial data?</a:t>
            </a:r>
          </a:p>
          <a:p>
            <a:pPr marL="0" indent="0" algn="l">
              <a:lnSpc>
                <a:spcPct val="120000"/>
              </a:lnSpc>
              <a:spcBef>
                <a:spcPts val="600"/>
              </a:spcBef>
              <a:spcAft>
                <a:spcPts val="0"/>
              </a:spcAft>
              <a:buNone/>
            </a:pPr>
            <a:r>
              <a:rPr lang="en-US" sz="1600" dirty="0"/>
              <a:t>1 – 5 Years		16%</a:t>
            </a:r>
          </a:p>
          <a:p>
            <a:pPr marL="0" indent="0" algn="l">
              <a:lnSpc>
                <a:spcPct val="120000"/>
              </a:lnSpc>
              <a:spcBef>
                <a:spcPts val="0"/>
              </a:spcBef>
              <a:spcAft>
                <a:spcPts val="0"/>
              </a:spcAft>
              <a:buNone/>
            </a:pPr>
            <a:r>
              <a:rPr lang="en-US" sz="1600" dirty="0"/>
              <a:t>5 – 10 Years	16%</a:t>
            </a:r>
          </a:p>
          <a:p>
            <a:pPr marL="0" indent="0" algn="l">
              <a:lnSpc>
                <a:spcPct val="120000"/>
              </a:lnSpc>
              <a:spcBef>
                <a:spcPts val="0"/>
              </a:spcBef>
              <a:spcAft>
                <a:spcPts val="0"/>
              </a:spcAft>
              <a:buNone/>
            </a:pPr>
            <a:r>
              <a:rPr lang="en-US" sz="1600" dirty="0"/>
              <a:t>10 – 15 Years	28%</a:t>
            </a:r>
          </a:p>
          <a:p>
            <a:pPr marL="0" indent="0" algn="l">
              <a:lnSpc>
                <a:spcPct val="120000"/>
              </a:lnSpc>
              <a:spcBef>
                <a:spcPts val="0"/>
              </a:spcBef>
              <a:spcAft>
                <a:spcPts val="0"/>
              </a:spcAft>
              <a:buNone/>
            </a:pPr>
            <a:r>
              <a:rPr lang="en-US" sz="1600" dirty="0"/>
              <a:t>15 – 20 Years	18%</a:t>
            </a:r>
          </a:p>
          <a:p>
            <a:pPr marL="0" indent="0" algn="l">
              <a:lnSpc>
                <a:spcPct val="120000"/>
              </a:lnSpc>
              <a:spcBef>
                <a:spcPts val="0"/>
              </a:spcBef>
              <a:spcAft>
                <a:spcPts val="0"/>
              </a:spcAft>
              <a:buNone/>
            </a:pPr>
            <a:r>
              <a:rPr lang="en-US" sz="1600" dirty="0"/>
              <a:t>Over 20 Years	23%</a:t>
            </a:r>
          </a:p>
          <a:p>
            <a:pPr algn="l">
              <a:spcBef>
                <a:spcPts val="0"/>
              </a:spcBef>
            </a:pPr>
            <a:endParaRPr lang="en-US" sz="1400" dirty="0"/>
          </a:p>
        </p:txBody>
      </p:sp>
      <p:pic>
        <p:nvPicPr>
          <p:cNvPr id="2" name="Picture 1"/>
          <p:cNvPicPr>
            <a:picLocks noChangeAspect="1"/>
          </p:cNvPicPr>
          <p:nvPr/>
        </p:nvPicPr>
        <p:blipFill>
          <a:blip r:embed="rId2"/>
          <a:stretch>
            <a:fillRect/>
          </a:stretch>
        </p:blipFill>
        <p:spPr>
          <a:xfrm>
            <a:off x="7040880" y="1554480"/>
            <a:ext cx="4573095" cy="5065776"/>
          </a:xfrm>
          <a:prstGeom prst="rect">
            <a:avLst/>
          </a:prstGeom>
        </p:spPr>
      </p:pic>
      <p:sp>
        <p:nvSpPr>
          <p:cNvPr id="6" name="Subtitle 2"/>
          <p:cNvSpPr txBox="1">
            <a:spLocks/>
          </p:cNvSpPr>
          <p:nvPr/>
        </p:nvSpPr>
        <p:spPr>
          <a:xfrm>
            <a:off x="3965985" y="3621203"/>
            <a:ext cx="3182472" cy="240563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000" dirty="0"/>
              <a:t>Steward of your GIS data?</a:t>
            </a:r>
          </a:p>
          <a:p>
            <a:pPr algn="l">
              <a:spcBef>
                <a:spcPts val="800"/>
              </a:spcBef>
            </a:pPr>
            <a:r>
              <a:rPr lang="en-US" sz="1600" dirty="0"/>
              <a:t>Engineering\PW	34%</a:t>
            </a:r>
          </a:p>
          <a:p>
            <a:pPr algn="l">
              <a:spcBef>
                <a:spcPts val="0"/>
              </a:spcBef>
            </a:pPr>
            <a:r>
              <a:rPr lang="en-US" sz="1600" dirty="0"/>
              <a:t>Planning\Zoning	26%</a:t>
            </a:r>
          </a:p>
          <a:p>
            <a:pPr algn="l">
              <a:spcBef>
                <a:spcPts val="0"/>
              </a:spcBef>
            </a:pPr>
            <a:r>
              <a:rPr lang="en-US" sz="1600" dirty="0"/>
              <a:t>IT		14%</a:t>
            </a:r>
          </a:p>
          <a:p>
            <a:pPr algn="l">
              <a:spcBef>
                <a:spcPts val="0"/>
              </a:spcBef>
            </a:pPr>
            <a:r>
              <a:rPr lang="en-US" sz="1600" dirty="0"/>
              <a:t>GIS		  9%</a:t>
            </a:r>
          </a:p>
          <a:p>
            <a:pPr algn="l">
              <a:spcBef>
                <a:spcPts val="0"/>
              </a:spcBef>
            </a:pPr>
            <a:r>
              <a:rPr lang="en-US" sz="1600" dirty="0"/>
              <a:t>Public Safety	  3%</a:t>
            </a:r>
          </a:p>
          <a:p>
            <a:pPr algn="l">
              <a:spcBef>
                <a:spcPts val="0"/>
              </a:spcBef>
            </a:pPr>
            <a:r>
              <a:rPr lang="en-US" sz="1600" dirty="0"/>
              <a:t>All Other		12%</a:t>
            </a:r>
          </a:p>
          <a:p>
            <a:pPr algn="l">
              <a:spcBef>
                <a:spcPts val="0"/>
              </a:spcBef>
            </a:pPr>
            <a:endParaRPr lang="en-US" sz="1600" dirty="0"/>
          </a:p>
          <a:p>
            <a:pPr algn="l">
              <a:spcBef>
                <a:spcPts val="0"/>
              </a:spcBef>
            </a:pPr>
            <a:endParaRPr lang="en-US" sz="1600" dirty="0"/>
          </a:p>
          <a:p>
            <a:pPr algn="l">
              <a:spcBef>
                <a:spcPts val="0"/>
              </a:spcBef>
            </a:pPr>
            <a:r>
              <a:rPr lang="en-US" sz="1400" dirty="0"/>
              <a:t> ** County does GIS, though</a:t>
            </a:r>
          </a:p>
          <a:p>
            <a:pPr algn="l">
              <a:spcBef>
                <a:spcPts val="0"/>
              </a:spcBef>
            </a:pPr>
            <a:r>
              <a:rPr lang="en-US" sz="1400" dirty="0"/>
              <a:t>      maps in Clerk’s Office **</a:t>
            </a:r>
          </a:p>
        </p:txBody>
      </p:sp>
    </p:spTree>
    <p:extLst>
      <p:ext uri="{BB962C8B-B14F-4D97-AF65-F5344CB8AC3E}">
        <p14:creationId xmlns:p14="http://schemas.microsoft.com/office/powerpoint/2010/main" val="14889326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90111" y="1663690"/>
            <a:ext cx="4261959" cy="3200400"/>
          </a:xfrm>
          <a:prstGeom prst="rect">
            <a:avLst/>
          </a:prstGeom>
        </p:spPr>
      </p:pic>
      <p:pic>
        <p:nvPicPr>
          <p:cNvPr id="5" name="Picture 4"/>
          <p:cNvPicPr>
            <a:picLocks noChangeAspect="1"/>
          </p:cNvPicPr>
          <p:nvPr/>
        </p:nvPicPr>
        <p:blipFill>
          <a:blip r:embed="rId3"/>
          <a:stretch>
            <a:fillRect/>
          </a:stretch>
        </p:blipFill>
        <p:spPr>
          <a:xfrm>
            <a:off x="7156130" y="2971403"/>
            <a:ext cx="4382842" cy="3291174"/>
          </a:xfrm>
          <a:prstGeom prst="rect">
            <a:avLst/>
          </a:prstGeom>
        </p:spPr>
      </p:pic>
      <p:sp>
        <p:nvSpPr>
          <p:cNvPr id="2" name="Title 1">
            <a:extLst>
              <a:ext uri="{FF2B5EF4-FFF2-40B4-BE49-F238E27FC236}">
                <a16:creationId xmlns:a16="http://schemas.microsoft.com/office/drawing/2014/main" id="{497B69B3-D7A2-4623-8419-B4E07EFCD005}"/>
              </a:ext>
            </a:extLst>
          </p:cNvPr>
          <p:cNvSpPr>
            <a:spLocks noGrp="1"/>
          </p:cNvSpPr>
          <p:nvPr>
            <p:ph type="title"/>
          </p:nvPr>
        </p:nvSpPr>
        <p:spPr/>
        <p:txBody>
          <a:bodyPr/>
          <a:lstStyle/>
          <a:p>
            <a:r>
              <a:rPr lang="en-US" dirty="0"/>
              <a:t>Greater Minnesota Cities</a:t>
            </a:r>
          </a:p>
        </p:txBody>
      </p:sp>
      <p:sp>
        <p:nvSpPr>
          <p:cNvPr id="8" name="Subtitle 2"/>
          <p:cNvSpPr>
            <a:spLocks noGrp="1"/>
          </p:cNvSpPr>
          <p:nvPr>
            <p:ph idx="1"/>
          </p:nvPr>
        </p:nvSpPr>
        <p:spPr>
          <a:xfrm>
            <a:off x="575035" y="1825624"/>
            <a:ext cx="10778765" cy="4575175"/>
          </a:xfrm>
        </p:spPr>
        <p:txBody>
          <a:bodyPr>
            <a:normAutofit fontScale="92500"/>
          </a:bodyPr>
          <a:lstStyle/>
          <a:p>
            <a:pPr marL="0" indent="0">
              <a:lnSpc>
                <a:spcPct val="120000"/>
              </a:lnSpc>
              <a:spcAft>
                <a:spcPts val="0"/>
              </a:spcAft>
              <a:buNone/>
            </a:pPr>
            <a:r>
              <a:rPr lang="en-US" sz="2600" b="1" dirty="0"/>
              <a:t>715 Variations of GIS</a:t>
            </a:r>
          </a:p>
          <a:p>
            <a:pPr marL="0" indent="0" algn="l">
              <a:lnSpc>
                <a:spcPct val="120000"/>
              </a:lnSpc>
              <a:spcBef>
                <a:spcPts val="0"/>
              </a:spcBef>
              <a:spcAft>
                <a:spcPts val="0"/>
              </a:spcAft>
              <a:buNone/>
            </a:pPr>
            <a:endParaRPr lang="en-US" sz="2200" dirty="0"/>
          </a:p>
          <a:p>
            <a:pPr marL="0" indent="0" algn="l">
              <a:lnSpc>
                <a:spcPct val="120000"/>
              </a:lnSpc>
              <a:spcBef>
                <a:spcPts val="0"/>
              </a:spcBef>
              <a:spcAft>
                <a:spcPts val="0"/>
              </a:spcAft>
              <a:buNone/>
            </a:pPr>
            <a:r>
              <a:rPr lang="en-US" sz="2200" dirty="0"/>
              <a:t>Some maintain their own parcels</a:t>
            </a:r>
          </a:p>
          <a:p>
            <a:pPr marL="0" indent="0" algn="l">
              <a:lnSpc>
                <a:spcPct val="120000"/>
              </a:lnSpc>
              <a:spcBef>
                <a:spcPts val="0"/>
              </a:spcBef>
              <a:spcAft>
                <a:spcPts val="0"/>
              </a:spcAft>
              <a:buNone/>
            </a:pPr>
            <a:endParaRPr lang="en-US" sz="2200" dirty="0"/>
          </a:p>
          <a:p>
            <a:pPr marL="0" indent="0" algn="l">
              <a:lnSpc>
                <a:spcPct val="120000"/>
              </a:lnSpc>
              <a:spcBef>
                <a:spcPts val="0"/>
              </a:spcBef>
              <a:spcAft>
                <a:spcPts val="0"/>
              </a:spcAft>
              <a:buNone/>
            </a:pPr>
            <a:r>
              <a:rPr lang="en-US" sz="2200" dirty="0"/>
              <a:t>Some provide open data</a:t>
            </a:r>
          </a:p>
          <a:p>
            <a:pPr marL="0" indent="0" algn="l">
              <a:lnSpc>
                <a:spcPct val="120000"/>
              </a:lnSpc>
              <a:spcBef>
                <a:spcPts val="0"/>
              </a:spcBef>
              <a:spcAft>
                <a:spcPts val="0"/>
              </a:spcAft>
              <a:buNone/>
            </a:pPr>
            <a:endParaRPr lang="en-US" sz="2200" dirty="0"/>
          </a:p>
          <a:p>
            <a:pPr marL="0" indent="0" algn="l">
              <a:lnSpc>
                <a:spcPct val="120000"/>
              </a:lnSpc>
              <a:spcBef>
                <a:spcPts val="0"/>
              </a:spcBef>
              <a:spcAft>
                <a:spcPts val="0"/>
              </a:spcAft>
              <a:buNone/>
            </a:pPr>
            <a:r>
              <a:rPr lang="en-US" sz="2200" dirty="0"/>
              <a:t>Some maintain their own address </a:t>
            </a:r>
            <a:br>
              <a:rPr lang="en-US" sz="2200" dirty="0"/>
            </a:br>
            <a:r>
              <a:rPr lang="en-US" sz="2200" dirty="0"/>
              <a:t>points and Street CL</a:t>
            </a:r>
          </a:p>
          <a:p>
            <a:pPr marL="0" indent="0" algn="l">
              <a:lnSpc>
                <a:spcPct val="120000"/>
              </a:lnSpc>
              <a:spcBef>
                <a:spcPts val="0"/>
              </a:spcBef>
              <a:spcAft>
                <a:spcPts val="0"/>
              </a:spcAft>
              <a:buNone/>
            </a:pPr>
            <a:endParaRPr lang="en-US" sz="2200" dirty="0"/>
          </a:p>
          <a:p>
            <a:pPr marL="0" indent="0" algn="l">
              <a:lnSpc>
                <a:spcPct val="120000"/>
              </a:lnSpc>
              <a:spcBef>
                <a:spcPts val="0"/>
              </a:spcBef>
              <a:spcAft>
                <a:spcPts val="0"/>
              </a:spcAft>
              <a:buNone/>
            </a:pPr>
            <a:r>
              <a:rPr lang="en-US" sz="2200" dirty="0"/>
              <a:t>Some contract 100% with vendor</a:t>
            </a:r>
          </a:p>
          <a:p>
            <a:pPr marL="0" indent="0" algn="l">
              <a:lnSpc>
                <a:spcPct val="120000"/>
              </a:lnSpc>
              <a:spcBef>
                <a:spcPts val="0"/>
              </a:spcBef>
              <a:spcAft>
                <a:spcPts val="0"/>
              </a:spcAft>
              <a:buNone/>
            </a:pPr>
            <a:endParaRPr lang="en-US" sz="2200" dirty="0"/>
          </a:p>
          <a:p>
            <a:pPr marL="0" indent="0" algn="l">
              <a:lnSpc>
                <a:spcPct val="120000"/>
              </a:lnSpc>
              <a:spcBef>
                <a:spcPts val="0"/>
              </a:spcBef>
              <a:spcAft>
                <a:spcPts val="0"/>
              </a:spcAft>
              <a:buNone/>
            </a:pPr>
            <a:r>
              <a:rPr lang="en-US" sz="2200" dirty="0"/>
              <a:t>Some contract with their County</a:t>
            </a:r>
          </a:p>
          <a:p>
            <a:pPr marL="0" indent="0" algn="l">
              <a:lnSpc>
                <a:spcPct val="120000"/>
              </a:lnSpc>
              <a:spcBef>
                <a:spcPts val="0"/>
              </a:spcBef>
              <a:spcAft>
                <a:spcPts val="0"/>
              </a:spcAft>
              <a:buNone/>
            </a:pPr>
            <a:endParaRPr lang="en-US" sz="2200" dirty="0"/>
          </a:p>
          <a:p>
            <a:pPr algn="l"/>
            <a:endParaRPr lang="en-US" sz="2200" dirty="0"/>
          </a:p>
          <a:p>
            <a:pPr algn="l"/>
            <a:endParaRPr lang="en-US" sz="2200" dirty="0"/>
          </a:p>
        </p:txBody>
      </p:sp>
    </p:spTree>
    <p:extLst>
      <p:ext uri="{BB962C8B-B14F-4D97-AF65-F5344CB8AC3E}">
        <p14:creationId xmlns:p14="http://schemas.microsoft.com/office/powerpoint/2010/main" val="42521060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DE888-8189-4D9B-B609-F4CE9705F2B5}"/>
              </a:ext>
            </a:extLst>
          </p:cNvPr>
          <p:cNvSpPr>
            <a:spLocks noGrp="1"/>
          </p:cNvSpPr>
          <p:nvPr>
            <p:ph type="title"/>
          </p:nvPr>
        </p:nvSpPr>
        <p:spPr/>
        <p:txBody>
          <a:bodyPr/>
          <a:lstStyle/>
          <a:p>
            <a:r>
              <a:rPr lang="en-US" dirty="0"/>
              <a:t>Greater Minnesota Cities</a:t>
            </a:r>
          </a:p>
        </p:txBody>
      </p:sp>
      <p:sp>
        <p:nvSpPr>
          <p:cNvPr id="3" name="Subtitle 2"/>
          <p:cNvSpPr>
            <a:spLocks noGrp="1"/>
          </p:cNvSpPr>
          <p:nvPr>
            <p:ph idx="1"/>
          </p:nvPr>
        </p:nvSpPr>
        <p:spPr>
          <a:xfrm>
            <a:off x="6928700" y="1655941"/>
            <a:ext cx="4425099" cy="2133633"/>
          </a:xfrm>
        </p:spPr>
        <p:txBody>
          <a:bodyPr>
            <a:normAutofit fontScale="92500" lnSpcReduction="20000"/>
          </a:bodyPr>
          <a:lstStyle/>
          <a:p>
            <a:pPr marL="0" indent="0" algn="ctr">
              <a:buNone/>
            </a:pPr>
            <a:r>
              <a:rPr lang="en-US" sz="2000" dirty="0"/>
              <a:t>23 personalized e-mails sent out to City contacts on </a:t>
            </a:r>
            <a:r>
              <a:rPr lang="en-US" sz="2000" dirty="0" err="1"/>
              <a:t>MnGeo’s</a:t>
            </a:r>
            <a:r>
              <a:rPr lang="en-US" sz="2000" dirty="0"/>
              <a:t> list for the 2018 GAC Geospatial Priorities Survey</a:t>
            </a:r>
            <a:endParaRPr lang="en-US" sz="1200" dirty="0"/>
          </a:p>
          <a:p>
            <a:pPr marL="0" indent="0" algn="ctr">
              <a:buNone/>
            </a:pPr>
            <a:r>
              <a:rPr lang="en-US" sz="2000" dirty="0"/>
              <a:t>After some investigation, multiple e-mails were sent out to City GIS staff that were not on list –  did not receive responses back from three</a:t>
            </a:r>
          </a:p>
        </p:txBody>
      </p:sp>
      <p:pic>
        <p:nvPicPr>
          <p:cNvPr id="5" name="Picture 4"/>
          <p:cNvPicPr>
            <a:picLocks noChangeAspect="1"/>
          </p:cNvPicPr>
          <p:nvPr/>
        </p:nvPicPr>
        <p:blipFill>
          <a:blip r:embed="rId2"/>
          <a:stretch>
            <a:fillRect/>
          </a:stretch>
        </p:blipFill>
        <p:spPr>
          <a:xfrm>
            <a:off x="195941" y="1452477"/>
            <a:ext cx="6311843" cy="5063694"/>
          </a:xfrm>
          <a:prstGeom prst="rect">
            <a:avLst/>
          </a:prstGeom>
        </p:spPr>
      </p:pic>
      <p:pic>
        <p:nvPicPr>
          <p:cNvPr id="6" name="Picture 5"/>
          <p:cNvPicPr>
            <a:picLocks noChangeAspect="1"/>
          </p:cNvPicPr>
          <p:nvPr/>
        </p:nvPicPr>
        <p:blipFill>
          <a:blip r:embed="rId3"/>
          <a:stretch>
            <a:fillRect/>
          </a:stretch>
        </p:blipFill>
        <p:spPr>
          <a:xfrm>
            <a:off x="7012775" y="4131615"/>
            <a:ext cx="4589431" cy="2253493"/>
          </a:xfrm>
          <a:prstGeom prst="rect">
            <a:avLst/>
          </a:prstGeom>
          <a:ln w="25400" cmpd="sng">
            <a:solidFill>
              <a:schemeClr val="tx1">
                <a:lumMod val="50000"/>
                <a:lumOff val="50000"/>
              </a:schemeClr>
            </a:solidFill>
          </a:ln>
        </p:spPr>
      </p:pic>
    </p:spTree>
    <p:extLst>
      <p:ext uri="{BB962C8B-B14F-4D97-AF65-F5344CB8AC3E}">
        <p14:creationId xmlns:p14="http://schemas.microsoft.com/office/powerpoint/2010/main" val="8253437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3872" y="1344658"/>
            <a:ext cx="7813233" cy="3822249"/>
          </a:xfrm>
          <a:prstGeom prst="rect">
            <a:avLst/>
          </a:prstGeom>
        </p:spPr>
      </p:pic>
      <p:sp>
        <p:nvSpPr>
          <p:cNvPr id="3" name="Title 2">
            <a:extLst>
              <a:ext uri="{FF2B5EF4-FFF2-40B4-BE49-F238E27FC236}">
                <a16:creationId xmlns:a16="http://schemas.microsoft.com/office/drawing/2014/main" id="{468C0D95-0C17-4346-9331-FBDF9905E5BA}"/>
              </a:ext>
            </a:extLst>
          </p:cNvPr>
          <p:cNvSpPr>
            <a:spLocks noGrp="1"/>
          </p:cNvSpPr>
          <p:nvPr>
            <p:ph type="title"/>
          </p:nvPr>
        </p:nvSpPr>
        <p:spPr/>
        <p:txBody>
          <a:bodyPr/>
          <a:lstStyle/>
          <a:p>
            <a:r>
              <a:rPr lang="en-US" dirty="0"/>
              <a:t>Greater Minnesota Cities</a:t>
            </a:r>
          </a:p>
        </p:txBody>
      </p:sp>
      <p:sp>
        <p:nvSpPr>
          <p:cNvPr id="6" name="Subtitle 2"/>
          <p:cNvSpPr>
            <a:spLocks noGrp="1"/>
          </p:cNvSpPr>
          <p:nvPr>
            <p:ph idx="1"/>
          </p:nvPr>
        </p:nvSpPr>
        <p:spPr>
          <a:xfrm>
            <a:off x="8766928" y="1900093"/>
            <a:ext cx="2869474" cy="1077831"/>
          </a:xfrm>
        </p:spPr>
        <p:txBody>
          <a:bodyPr>
            <a:normAutofit fontScale="92500" lnSpcReduction="10000"/>
          </a:bodyPr>
          <a:lstStyle/>
          <a:p>
            <a:pPr marL="0" indent="0" algn="l">
              <a:spcAft>
                <a:spcPts val="0"/>
              </a:spcAft>
              <a:buNone/>
            </a:pPr>
            <a:r>
              <a:rPr lang="en-US" sz="2000" dirty="0"/>
              <a:t>Results from the 2018 Minnesota Geospatial  Priorities Survey</a:t>
            </a:r>
          </a:p>
          <a:p>
            <a:pPr marL="0" indent="0" algn="l">
              <a:spcBef>
                <a:spcPts val="400"/>
              </a:spcBef>
              <a:spcAft>
                <a:spcPts val="0"/>
              </a:spcAft>
              <a:buNone/>
            </a:pPr>
            <a:r>
              <a:rPr lang="en-US" sz="1200" dirty="0"/>
              <a:t>(*for 2019)</a:t>
            </a:r>
          </a:p>
        </p:txBody>
      </p:sp>
      <p:pic>
        <p:nvPicPr>
          <p:cNvPr id="2" name="Picture 1"/>
          <p:cNvPicPr>
            <a:picLocks noChangeAspect="1"/>
          </p:cNvPicPr>
          <p:nvPr/>
        </p:nvPicPr>
        <p:blipFill>
          <a:blip r:embed="rId3"/>
          <a:stretch>
            <a:fillRect/>
          </a:stretch>
        </p:blipFill>
        <p:spPr>
          <a:xfrm>
            <a:off x="7082957" y="3189793"/>
            <a:ext cx="4391025" cy="3209925"/>
          </a:xfrm>
          <a:prstGeom prst="rect">
            <a:avLst/>
          </a:prstGeom>
          <a:ln w="15875">
            <a:solidFill>
              <a:schemeClr val="tx1">
                <a:lumMod val="50000"/>
                <a:lumOff val="50000"/>
              </a:schemeClr>
            </a:solidFill>
          </a:ln>
        </p:spPr>
      </p:pic>
    </p:spTree>
    <p:extLst>
      <p:ext uri="{BB962C8B-B14F-4D97-AF65-F5344CB8AC3E}">
        <p14:creationId xmlns:p14="http://schemas.microsoft.com/office/powerpoint/2010/main" val="25932038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12</a:t>
            </a:r>
          </a:p>
        </p:txBody>
      </p:sp>
      <p:sp>
        <p:nvSpPr>
          <p:cNvPr id="2" name="Text Placeholder 1"/>
          <p:cNvSpPr>
            <a:spLocks noGrp="1"/>
          </p:cNvSpPr>
          <p:nvPr>
            <p:ph idx="1"/>
          </p:nvPr>
        </p:nvSpPr>
        <p:spPr/>
        <p:txBody>
          <a:bodyPr>
            <a:normAutofit/>
          </a:bodyPr>
          <a:lstStyle/>
          <a:p>
            <a:pPr marL="0" indent="0">
              <a:buNone/>
            </a:pPr>
            <a:r>
              <a:rPr lang="en-US" b="1" dirty="0"/>
              <a:t>Legislative updates</a:t>
            </a:r>
          </a:p>
          <a:p>
            <a:pPr marL="0" indent="0">
              <a:buNone/>
            </a:pPr>
            <a:r>
              <a:rPr lang="en-US" dirty="0"/>
              <a:t>Dan Ross</a:t>
            </a:r>
          </a:p>
        </p:txBody>
      </p:sp>
    </p:spTree>
    <p:extLst>
      <p:ext uri="{BB962C8B-B14F-4D97-AF65-F5344CB8AC3E}">
        <p14:creationId xmlns:p14="http://schemas.microsoft.com/office/powerpoint/2010/main" val="17680288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Geospatial Data Act</a:t>
            </a:r>
          </a:p>
        </p:txBody>
      </p:sp>
      <p:sp>
        <p:nvSpPr>
          <p:cNvPr id="3" name="Subtitle 2"/>
          <p:cNvSpPr>
            <a:spLocks noGrp="1"/>
          </p:cNvSpPr>
          <p:nvPr>
            <p:ph type="body" sz="quarter" idx="18"/>
          </p:nvPr>
        </p:nvSpPr>
        <p:spPr/>
        <p:txBody>
          <a:bodyPr/>
          <a:lstStyle/>
          <a:p>
            <a:r>
              <a:rPr lang="en-US" dirty="0">
                <a:latin typeface="+mj-lt"/>
              </a:rPr>
              <a:t>FGDC Implementation Activities</a:t>
            </a:r>
          </a:p>
        </p:txBody>
      </p:sp>
      <p:pic>
        <p:nvPicPr>
          <p:cNvPr id="7" name="Picture Placeholder 6">
            <a:extLst>
              <a:ext uri="{FF2B5EF4-FFF2-40B4-BE49-F238E27FC236}">
                <a16:creationId xmlns:a16="http://schemas.microsoft.com/office/drawing/2014/main" id="{B03802EC-8BCA-4F46-B8B0-E42576A0D7AE}"/>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29199" b="29199"/>
          <a:stretch>
            <a:fillRect/>
          </a:stretch>
        </p:blipFill>
        <p:spPr>
          <a:xfrm>
            <a:off x="0" y="-1"/>
            <a:ext cx="12192000" cy="3477837"/>
          </a:xfr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Geospatial Data Act – In summary</a:t>
            </a:r>
          </a:p>
        </p:txBody>
      </p:sp>
      <p:sp>
        <p:nvSpPr>
          <p:cNvPr id="3" name="Content Placeholder 2"/>
          <p:cNvSpPr>
            <a:spLocks noGrp="1"/>
          </p:cNvSpPr>
          <p:nvPr>
            <p:ph idx="1"/>
          </p:nvPr>
        </p:nvSpPr>
        <p:spPr/>
        <p:txBody>
          <a:bodyPr>
            <a:noAutofit/>
          </a:bodyPr>
          <a:lstStyle/>
          <a:p>
            <a:r>
              <a:rPr lang="en-US" sz="2700" dirty="0"/>
              <a:t>Enacted by Congress Oct. 2018 as part of H.R. 302</a:t>
            </a:r>
          </a:p>
          <a:p>
            <a:r>
              <a:rPr lang="en-US" sz="2700" dirty="0"/>
              <a:t>Provides statutory authorization for FGDC and NGAC</a:t>
            </a:r>
          </a:p>
          <a:p>
            <a:pPr lvl="1"/>
            <a:r>
              <a:rPr lang="en-US" sz="2400" dirty="0"/>
              <a:t>Gives more influence to NGAC</a:t>
            </a:r>
          </a:p>
          <a:p>
            <a:r>
              <a:rPr lang="en-US" sz="2700" dirty="0"/>
              <a:t>Codifies guidance to federal agencies on implementing the NSDI from OMB Circular A-16</a:t>
            </a:r>
          </a:p>
          <a:p>
            <a:r>
              <a:rPr lang="en-US" sz="2700" dirty="0"/>
              <a:t>Directs FGDC and federal agencies to partner with state, local and tribal governments, higher education and private sector to build the NSDI</a:t>
            </a:r>
          </a:p>
        </p:txBody>
      </p:sp>
    </p:spTree>
    <p:extLst>
      <p:ext uri="{BB962C8B-B14F-4D97-AF65-F5344CB8AC3E}">
        <p14:creationId xmlns:p14="http://schemas.microsoft.com/office/powerpoint/2010/main" val="6645047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Tiger Team</a:t>
            </a:r>
          </a:p>
        </p:txBody>
      </p:sp>
      <p:sp>
        <p:nvSpPr>
          <p:cNvPr id="3" name="Content Placeholder 2"/>
          <p:cNvSpPr>
            <a:spLocks noGrp="1"/>
          </p:cNvSpPr>
          <p:nvPr>
            <p:ph idx="1"/>
          </p:nvPr>
        </p:nvSpPr>
        <p:spPr/>
        <p:txBody>
          <a:bodyPr>
            <a:normAutofit/>
          </a:bodyPr>
          <a:lstStyle/>
          <a:p>
            <a:r>
              <a:rPr lang="en-US" dirty="0"/>
              <a:t>FGDC established a special team</a:t>
            </a:r>
          </a:p>
          <a:p>
            <a:pPr lvl="1"/>
            <a:r>
              <a:rPr lang="en-US" dirty="0"/>
              <a:t>Evaluate impacts and requirements of FGDC and partners to implement GDA</a:t>
            </a:r>
          </a:p>
          <a:p>
            <a:pPr lvl="1"/>
            <a:r>
              <a:rPr lang="en-US" dirty="0"/>
              <a:t>Develop a GDA implementation strategy for approval by FGDC</a:t>
            </a:r>
          </a:p>
          <a:p>
            <a:r>
              <a:rPr lang="en-US" dirty="0"/>
              <a:t>Tiger Team members are from FGDC covered agencies</a:t>
            </a:r>
          </a:p>
          <a:p>
            <a:r>
              <a:rPr lang="en-US" dirty="0"/>
              <a:t>FGDC Executive Team members serve as leads for GDA subsection reviews</a:t>
            </a:r>
          </a:p>
        </p:txBody>
      </p:sp>
    </p:spTree>
    <p:extLst>
      <p:ext uri="{BB962C8B-B14F-4D97-AF65-F5344CB8AC3E}">
        <p14:creationId xmlns:p14="http://schemas.microsoft.com/office/powerpoint/2010/main" val="1937557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A8A54F-22DE-4A6F-9A15-554F5B3E56FE}"/>
              </a:ext>
            </a:extLst>
          </p:cNvPr>
          <p:cNvSpPr>
            <a:spLocks noGrp="1"/>
          </p:cNvSpPr>
          <p:nvPr>
            <p:ph type="title"/>
          </p:nvPr>
        </p:nvSpPr>
        <p:spPr/>
        <p:txBody>
          <a:bodyPr/>
          <a:lstStyle/>
          <a:p>
            <a:r>
              <a:rPr lang="en-US" dirty="0"/>
              <a:t>Approval of GCGI Standards</a:t>
            </a:r>
          </a:p>
        </p:txBody>
      </p:sp>
      <p:sp>
        <p:nvSpPr>
          <p:cNvPr id="5" name="Content Placeholder 4">
            <a:extLst>
              <a:ext uri="{FF2B5EF4-FFF2-40B4-BE49-F238E27FC236}">
                <a16:creationId xmlns:a16="http://schemas.microsoft.com/office/drawing/2014/main" id="{A77A8DF3-0466-4106-873E-C6924FCAE8ED}"/>
              </a:ext>
            </a:extLst>
          </p:cNvPr>
          <p:cNvSpPr>
            <a:spLocks noGrp="1"/>
          </p:cNvSpPr>
          <p:nvPr>
            <p:ph idx="1"/>
          </p:nvPr>
        </p:nvSpPr>
        <p:spPr/>
        <p:txBody>
          <a:bodyPr/>
          <a:lstStyle/>
          <a:p>
            <a:r>
              <a:rPr lang="en-US" dirty="0"/>
              <a:t>GCGI adopted 10 standards beginning in 1994</a:t>
            </a:r>
          </a:p>
          <a:p>
            <a:r>
              <a:rPr lang="en-US" dirty="0"/>
              <a:t>GAC approved idea of revisiting and updating format for approval by GAC</a:t>
            </a:r>
          </a:p>
          <a:p>
            <a:r>
              <a:rPr lang="en-US" dirty="0"/>
              <a:t>Approved 3 standards in March</a:t>
            </a:r>
          </a:p>
          <a:p>
            <a:pPr lvl="1"/>
            <a:r>
              <a:rPr lang="en-US" dirty="0"/>
              <a:t>State ID</a:t>
            </a:r>
          </a:p>
          <a:p>
            <a:pPr lvl="1"/>
            <a:r>
              <a:rPr lang="en-US" dirty="0"/>
              <a:t>County ID</a:t>
            </a:r>
          </a:p>
          <a:p>
            <a:pPr lvl="1"/>
            <a:r>
              <a:rPr lang="en-US" dirty="0"/>
              <a:t>CTU ID</a:t>
            </a:r>
          </a:p>
        </p:txBody>
      </p:sp>
    </p:spTree>
    <p:extLst>
      <p:ext uri="{BB962C8B-B14F-4D97-AF65-F5344CB8AC3E}">
        <p14:creationId xmlns:p14="http://schemas.microsoft.com/office/powerpoint/2010/main" val="23265929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Timeframe</a:t>
            </a:r>
          </a:p>
        </p:txBody>
      </p:sp>
      <p:sp>
        <p:nvSpPr>
          <p:cNvPr id="3" name="Content Placeholder 2"/>
          <p:cNvSpPr>
            <a:spLocks noGrp="1"/>
          </p:cNvSpPr>
          <p:nvPr>
            <p:ph idx="1"/>
          </p:nvPr>
        </p:nvSpPr>
        <p:spPr/>
        <p:txBody>
          <a:bodyPr/>
          <a:lstStyle/>
          <a:p>
            <a:r>
              <a:rPr lang="en-US" dirty="0"/>
              <a:t>Tiger Team formed late October 2018</a:t>
            </a:r>
          </a:p>
          <a:p>
            <a:r>
              <a:rPr lang="en-US" dirty="0"/>
              <a:t>First meeting November 14-15</a:t>
            </a:r>
          </a:p>
          <a:p>
            <a:r>
              <a:rPr lang="en-US" dirty="0"/>
              <a:t>Have completed some initial analysis but more to come</a:t>
            </a:r>
          </a:p>
          <a:p>
            <a:r>
              <a:rPr lang="en-US" dirty="0"/>
              <a:t>Draft GDA Implementation Strategy was to be due by end of March</a:t>
            </a:r>
          </a:p>
        </p:txBody>
      </p:sp>
    </p:spTree>
    <p:extLst>
      <p:ext uri="{BB962C8B-B14F-4D97-AF65-F5344CB8AC3E}">
        <p14:creationId xmlns:p14="http://schemas.microsoft.com/office/powerpoint/2010/main" val="7610332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Analysis</a:t>
            </a:r>
          </a:p>
        </p:txBody>
      </p:sp>
      <p:sp>
        <p:nvSpPr>
          <p:cNvPr id="3" name="Content Placeholder 2"/>
          <p:cNvSpPr>
            <a:spLocks noGrp="1"/>
          </p:cNvSpPr>
          <p:nvPr>
            <p:ph idx="1"/>
          </p:nvPr>
        </p:nvSpPr>
        <p:spPr/>
        <p:txBody>
          <a:bodyPr>
            <a:normAutofit/>
          </a:bodyPr>
          <a:lstStyle/>
          <a:p>
            <a:r>
              <a:rPr lang="en-US" dirty="0"/>
              <a:t>Identified key differences/changes between GDA and earlier authorization</a:t>
            </a:r>
          </a:p>
          <a:p>
            <a:r>
              <a:rPr lang="en-US" dirty="0"/>
              <a:t>Significant detail included in initial analysis</a:t>
            </a:r>
          </a:p>
          <a:p>
            <a:r>
              <a:rPr lang="en-US" dirty="0"/>
              <a:t>Tiger Team is taking a much deeper dive and have created some workgroups</a:t>
            </a:r>
          </a:p>
          <a:p>
            <a:r>
              <a:rPr lang="en-US" dirty="0"/>
              <a:t>NGAC work group established to provide initial advice to FGDC on implementation</a:t>
            </a:r>
          </a:p>
          <a:p>
            <a:pPr lvl="1"/>
            <a:r>
              <a:rPr lang="en-US" dirty="0"/>
              <a:t>NGAC work group met once before shutdown</a:t>
            </a:r>
          </a:p>
          <a:p>
            <a:pPr lvl="1"/>
            <a:r>
              <a:rPr lang="en-US" dirty="0"/>
              <a:t>Key elements are agency reporting to Congress and FGDC, and stakeholder engagement</a:t>
            </a:r>
          </a:p>
        </p:txBody>
      </p:sp>
    </p:spTree>
    <p:extLst>
      <p:ext uri="{BB962C8B-B14F-4D97-AF65-F5344CB8AC3E}">
        <p14:creationId xmlns:p14="http://schemas.microsoft.com/office/powerpoint/2010/main" val="18489320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648AC4-4978-0543-ADB6-AE2CDA7C6631}"/>
              </a:ext>
            </a:extLst>
          </p:cNvPr>
          <p:cNvSpPr>
            <a:spLocks noGrp="1"/>
          </p:cNvSpPr>
          <p:nvPr>
            <p:ph type="ctrTitle"/>
          </p:nvPr>
        </p:nvSpPr>
        <p:spPr>
          <a:xfrm>
            <a:off x="1474839" y="1094015"/>
            <a:ext cx="6847840" cy="1485220"/>
          </a:xfrm>
        </p:spPr>
        <p:txBody>
          <a:bodyPr>
            <a:normAutofit/>
          </a:bodyPr>
          <a:lstStyle/>
          <a:p>
            <a:r>
              <a:rPr lang="en-US" sz="4400" b="1" dirty="0">
                <a:ln w="76200" cmpd="sng">
                  <a:noFill/>
                </a:ln>
                <a:ea typeface="ＭＳ Ｐゴシック" pitchFamily="16" charset="-128"/>
              </a:rPr>
              <a:t>Geospatial Data Act of 2018  </a:t>
            </a:r>
            <a:br>
              <a:rPr lang="en-US" sz="3600" b="1" dirty="0">
                <a:ln w="76200" cmpd="sng">
                  <a:noFill/>
                </a:ln>
                <a:ea typeface="ＭＳ Ｐゴシック" pitchFamily="16" charset="-128"/>
              </a:rPr>
            </a:br>
            <a:r>
              <a:rPr lang="en-US" sz="3600" b="1" dirty="0">
                <a:ln w="76200" cmpd="sng">
                  <a:noFill/>
                </a:ln>
                <a:ea typeface="ＭＳ Ｐゴシック" pitchFamily="16" charset="-128"/>
              </a:rPr>
              <a:t>Update on Implementation</a:t>
            </a:r>
            <a:endParaRPr lang="en-US" sz="3600" dirty="0"/>
          </a:p>
        </p:txBody>
      </p:sp>
      <p:sp>
        <p:nvSpPr>
          <p:cNvPr id="6" name="Subtitle 5">
            <a:extLst>
              <a:ext uri="{FF2B5EF4-FFF2-40B4-BE49-F238E27FC236}">
                <a16:creationId xmlns:a16="http://schemas.microsoft.com/office/drawing/2014/main" id="{172180BB-27CF-F547-AEFF-C168C5B98905}"/>
              </a:ext>
            </a:extLst>
          </p:cNvPr>
          <p:cNvSpPr>
            <a:spLocks noGrp="1"/>
          </p:cNvSpPr>
          <p:nvPr>
            <p:ph type="subTitle" idx="1"/>
          </p:nvPr>
        </p:nvSpPr>
        <p:spPr>
          <a:xfrm>
            <a:off x="1524000" y="4630739"/>
            <a:ext cx="5170715" cy="1182233"/>
          </a:xfrm>
        </p:spPr>
        <p:txBody>
          <a:bodyPr/>
          <a:lstStyle/>
          <a:p>
            <a:pPr algn="l"/>
            <a:r>
              <a:rPr lang="en-US" dirty="0"/>
              <a:t>Coalition of Geospatial Organizations</a:t>
            </a:r>
          </a:p>
          <a:p>
            <a:pPr algn="l"/>
            <a:r>
              <a:rPr lang="en-US" dirty="0"/>
              <a:t>May 2, 2019</a:t>
            </a:r>
          </a:p>
        </p:txBody>
      </p:sp>
      <p:sp>
        <p:nvSpPr>
          <p:cNvPr id="4" name="Slide Number Placeholder 3">
            <a:extLst>
              <a:ext uri="{FF2B5EF4-FFF2-40B4-BE49-F238E27FC236}">
                <a16:creationId xmlns:a16="http://schemas.microsoft.com/office/drawing/2014/main" id="{533126A1-6D9D-5548-97DD-F595EDE5C4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BC315-9560-46F5-B4AE-0DDBF6B14E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73" name="Straight Connector 72">
            <a:extLst>
              <a:ext uri="{FF2B5EF4-FFF2-40B4-BE49-F238E27FC236}">
                <a16:creationId xmlns:a16="http://schemas.microsoft.com/office/drawing/2014/main" id="{9C0BBECA-DA39-1D46-A434-772DEA482961}"/>
              </a:ext>
            </a:extLst>
          </p:cNvPr>
          <p:cNvCxnSpPr/>
          <p:nvPr/>
        </p:nvCxnSpPr>
        <p:spPr>
          <a:xfrm>
            <a:off x="471948" y="934065"/>
            <a:ext cx="1002891"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7663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882EAD8-290D-6045-9F25-5E0531D5C33A}"/>
              </a:ext>
            </a:extLst>
          </p:cNvPr>
          <p:cNvPicPr>
            <a:picLocks noChangeAspect="1"/>
          </p:cNvPicPr>
          <p:nvPr/>
        </p:nvPicPr>
        <p:blipFill rotWithShape="1">
          <a:blip r:embed="rId3" cstate="print">
            <a:alphaModFix amt="41000"/>
            <a:extLst>
              <a:ext uri="{28A0092B-C50C-407E-A947-70E740481C1C}">
                <a14:useLocalDpi xmlns:a14="http://schemas.microsoft.com/office/drawing/2010/main"/>
              </a:ext>
            </a:extLst>
          </a:blip>
          <a:srcRect/>
          <a:stretch/>
        </p:blipFill>
        <p:spPr>
          <a:xfrm flipH="1">
            <a:off x="3275497" y="1250302"/>
            <a:ext cx="5320877" cy="5304504"/>
          </a:xfrm>
          <a:prstGeom prst="ellipse">
            <a:avLst/>
          </a:prstGeom>
          <a:effectLst>
            <a:softEdge rad="1066800"/>
          </a:effectLst>
        </p:spPr>
      </p:pic>
      <p:sp>
        <p:nvSpPr>
          <p:cNvPr id="2" name="Slide Number Placeholder 1">
            <a:extLst>
              <a:ext uri="{FF2B5EF4-FFF2-40B4-BE49-F238E27FC236}">
                <a16:creationId xmlns:a16="http://schemas.microsoft.com/office/drawing/2014/main" id="{1D27699E-B924-4E4E-BCE4-1CC14993AD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BC315-9560-46F5-B4AE-0DDBF6B14E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89FAE687-C276-E042-9BC1-6CFE6FAC8369}"/>
              </a:ext>
            </a:extLst>
          </p:cNvPr>
          <p:cNvSpPr>
            <a:spLocks noGrp="1"/>
          </p:cNvSpPr>
          <p:nvPr>
            <p:ph type="title"/>
          </p:nvPr>
        </p:nvSpPr>
        <p:spPr/>
        <p:txBody>
          <a:bodyPr/>
          <a:lstStyle/>
          <a:p>
            <a:r>
              <a:rPr lang="en-US" dirty="0"/>
              <a:t>Geospatial Data Act of 2018</a:t>
            </a:r>
          </a:p>
        </p:txBody>
      </p:sp>
      <p:grpSp>
        <p:nvGrpSpPr>
          <p:cNvPr id="20" name="Group 19">
            <a:extLst>
              <a:ext uri="{FF2B5EF4-FFF2-40B4-BE49-F238E27FC236}">
                <a16:creationId xmlns:a16="http://schemas.microsoft.com/office/drawing/2014/main" id="{C60A523F-725A-134A-BA1D-3B99FDF53317}"/>
              </a:ext>
            </a:extLst>
          </p:cNvPr>
          <p:cNvGrpSpPr/>
          <p:nvPr/>
        </p:nvGrpSpPr>
        <p:grpSpPr>
          <a:xfrm>
            <a:off x="7438768" y="1250302"/>
            <a:ext cx="4433281" cy="4979041"/>
            <a:chOff x="7746447" y="2434632"/>
            <a:chExt cx="4125602" cy="4722051"/>
          </a:xfrm>
        </p:grpSpPr>
        <p:sp>
          <p:nvSpPr>
            <p:cNvPr id="3" name="TextBox 2">
              <a:extLst>
                <a:ext uri="{FF2B5EF4-FFF2-40B4-BE49-F238E27FC236}">
                  <a16:creationId xmlns:a16="http://schemas.microsoft.com/office/drawing/2014/main" id="{A7E71376-30E8-4345-BC09-E40CC88BCCD5}"/>
                </a:ext>
              </a:extLst>
            </p:cNvPr>
            <p:cNvSpPr txBox="1"/>
            <p:nvPr/>
          </p:nvSpPr>
          <p:spPr>
            <a:xfrm>
              <a:off x="7746447" y="3590416"/>
              <a:ext cx="4125602" cy="1192757"/>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ctr" anchorCtr="0" compatLnSpc="1">
              <a:prstTxWarp prst="textNoShape">
                <a:avLst/>
              </a:prstTxWarp>
            </a:bodyPr>
            <a:lstStyle>
              <a:defPPr>
                <a:defRPr lang="en-US"/>
              </a:defPPr>
              <a:lvl1pPr marL="630238" algn="ctr">
                <a:defRPr b="1">
                  <a:ln w="76200" cmpd="sng">
                    <a:noFill/>
                  </a:ln>
                  <a:solidFill>
                    <a:schemeClr val="bg1"/>
                  </a:solidFill>
                  <a:latin typeface="Times" pitchFamily="2" charset="0"/>
                  <a:ea typeface="ＭＳ Ｐゴシック" pitchFamily="16" charset="-128"/>
                </a:defRPr>
              </a:lvl1pPr>
            </a:lstStyle>
            <a:p>
              <a:pPr marL="14288"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Geospatial Data Act</a:t>
              </a:r>
            </a:p>
          </p:txBody>
        </p:sp>
        <p:sp>
          <p:nvSpPr>
            <p:cNvPr id="4" name="TextBox 3">
              <a:extLst>
                <a:ext uri="{FF2B5EF4-FFF2-40B4-BE49-F238E27FC236}">
                  <a16:creationId xmlns:a16="http://schemas.microsoft.com/office/drawing/2014/main" id="{2818C516-BB06-5849-B76E-22DF7D9C43B3}"/>
                </a:ext>
              </a:extLst>
            </p:cNvPr>
            <p:cNvSpPr txBox="1"/>
            <p:nvPr/>
          </p:nvSpPr>
          <p:spPr>
            <a:xfrm>
              <a:off x="7746447" y="4922493"/>
              <a:ext cx="4125602" cy="223419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ctr" anchorCtr="0" compatLnSpc="1">
              <a:prstTxWarp prst="textNoShape">
                <a:avLst/>
              </a:prstTxWarp>
            </a:bodyPr>
            <a:lstStyle>
              <a:defPPr>
                <a:defRPr lang="en-US"/>
              </a:defPPr>
              <a:lvl1pPr marL="14288" algn="ctr">
                <a:defRPr sz="2400" b="1">
                  <a:ln w="76200" cmpd="sng">
                    <a:noFill/>
                  </a:ln>
                  <a:solidFill>
                    <a:schemeClr val="bg1"/>
                  </a:solidFill>
                  <a:latin typeface="Times" pitchFamily="2" charset="0"/>
                  <a:ea typeface="ＭＳ Ｐゴシック" pitchFamily="16" charset="-128"/>
                </a:defRPr>
              </a:lvl1pPr>
            </a:lstStyle>
            <a:p>
              <a:pPr marL="14288"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Foundations for Evidence-Based Policymaking Act</a:t>
              </a:r>
              <a:br>
                <a:rPr kumimoji="0" lang="en-US" sz="9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br>
              <a:endParaRPr kumimoji="0" lang="en-US" sz="9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endParaRPr>
            </a:p>
            <a:p>
              <a:pPr marL="287338"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pitchFamily="2" charset="0"/>
                  <a:ea typeface="+mn-ea"/>
                  <a:cs typeface="+mn-cs"/>
                </a:rPr>
                <a:t>- </a:t>
              </a:r>
              <a:r>
                <a:rPr kumimoji="0" lang="en-US" sz="1600" b="0" i="0" u="none" strike="noStrike" kern="1200" cap="none" spc="0" normalizeH="0" baseline="0" noProof="0" dirty="0">
                  <a:ln>
                    <a:noFill/>
                  </a:ln>
                  <a:solidFill>
                    <a:prstClr val="white"/>
                  </a:solidFill>
                  <a:effectLst/>
                  <a:uLnTx/>
                  <a:uFillTx/>
                  <a:latin typeface="Times" pitchFamily="2" charset="0"/>
                  <a:ea typeface="+mn-ea"/>
                  <a:cs typeface="+mn-cs"/>
                </a:rPr>
                <a:t>TITLE I: Federal Evidence-Building Activities</a:t>
              </a:r>
            </a:p>
            <a:p>
              <a:pPr marL="287338"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pitchFamily="2" charset="0"/>
                  <a:ea typeface="+mn-ea"/>
                  <a:cs typeface="+mn-cs"/>
                </a:rPr>
                <a:t>- TITLE II: Open Government Data Act</a:t>
              </a:r>
            </a:p>
            <a:p>
              <a:pPr marL="406400" marR="0" lvl="1" indent="-119063"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pitchFamily="2" charset="0"/>
                  <a:ea typeface="+mn-ea"/>
                  <a:cs typeface="+mn-cs"/>
                </a:rPr>
                <a:t>- TITLE III: Confidential Information Protection And Statistical Efficiency</a:t>
              </a:r>
            </a:p>
          </p:txBody>
        </p:sp>
        <p:sp>
          <p:nvSpPr>
            <p:cNvPr id="5" name="TextBox 4">
              <a:extLst>
                <a:ext uri="{FF2B5EF4-FFF2-40B4-BE49-F238E27FC236}">
                  <a16:creationId xmlns:a16="http://schemas.microsoft.com/office/drawing/2014/main" id="{C1B4D1E6-7058-E64B-9099-258D29152A69}"/>
                </a:ext>
              </a:extLst>
            </p:cNvPr>
            <p:cNvSpPr txBox="1"/>
            <p:nvPr/>
          </p:nvSpPr>
          <p:spPr>
            <a:xfrm>
              <a:off x="7746447" y="2434632"/>
              <a:ext cx="4125602" cy="1035333"/>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ctr" anchorCtr="0" compatLnSpc="1">
              <a:prstTxWarp prst="textNoShape">
                <a:avLst/>
              </a:prstTxWarp>
            </a:bodyPr>
            <a:lstStyle>
              <a:defPPr>
                <a:defRPr lang="en-US"/>
              </a:defPPr>
              <a:lvl1pPr marL="14288" algn="ctr">
                <a:defRPr sz="2400" b="1">
                  <a:ln w="76200" cmpd="sng">
                    <a:noFill/>
                  </a:ln>
                  <a:solidFill>
                    <a:schemeClr val="bg1"/>
                  </a:solidFill>
                  <a:latin typeface="Times" pitchFamily="2" charset="0"/>
                  <a:ea typeface="ＭＳ Ｐゴシック" pitchFamily="16" charset="-128"/>
                </a:defRPr>
              </a:lvl1pPr>
            </a:lstStyle>
            <a:p>
              <a:pPr marL="14288"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Federal Data Strategy</a:t>
              </a:r>
            </a:p>
          </p:txBody>
        </p:sp>
      </p:grpSp>
      <p:sp>
        <p:nvSpPr>
          <p:cNvPr id="13" name="TextBox 12">
            <a:extLst>
              <a:ext uri="{FF2B5EF4-FFF2-40B4-BE49-F238E27FC236}">
                <a16:creationId xmlns:a16="http://schemas.microsoft.com/office/drawing/2014/main" id="{7F0DB56C-D798-964A-A601-D56D8ACAE439}"/>
              </a:ext>
            </a:extLst>
          </p:cNvPr>
          <p:cNvSpPr txBox="1"/>
          <p:nvPr/>
        </p:nvSpPr>
        <p:spPr>
          <a:xfrm>
            <a:off x="353962" y="1104205"/>
            <a:ext cx="6585682"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76200" cmpd="sng">
                  <a:noFill/>
                </a:ln>
                <a:solidFill>
                  <a:prstClr val="black"/>
                </a:solidFill>
                <a:effectLst/>
                <a:uLnTx/>
                <a:uFillTx/>
                <a:latin typeface="Times" pitchFamily="2" charset="0"/>
                <a:ea typeface="ＭＳ Ｐゴシック" pitchFamily="16" charset="-128"/>
                <a:cs typeface="+mn-cs"/>
              </a:rPr>
              <a:t>Context–</a:t>
            </a:r>
            <a:br>
              <a:rPr kumimoji="0" lang="en-US" sz="3600" b="1" i="0" u="none" strike="noStrike" kern="1200" cap="none" spc="0" normalizeH="0" baseline="0" noProof="0" dirty="0">
                <a:ln w="76200" cmpd="sng">
                  <a:noFill/>
                </a:ln>
                <a:solidFill>
                  <a:prstClr val="black"/>
                </a:solidFill>
                <a:effectLst/>
                <a:uLnTx/>
                <a:uFillTx/>
                <a:latin typeface="Times" pitchFamily="2" charset="0"/>
                <a:ea typeface="ＭＳ Ｐゴシック" pitchFamily="16" charset="-128"/>
                <a:cs typeface="+mn-cs"/>
              </a:rPr>
            </a:br>
            <a:r>
              <a:rPr kumimoji="0" lang="en-US" sz="2800" b="1" i="1" u="none" strike="noStrike" kern="1200" cap="none" spc="0" normalizeH="0" baseline="0" noProof="0" dirty="0">
                <a:ln w="76200" cmpd="sng">
                  <a:noFill/>
                </a:ln>
                <a:solidFill>
                  <a:prstClr val="black"/>
                </a:solidFill>
                <a:effectLst/>
                <a:uLnTx/>
                <a:uFillTx/>
                <a:latin typeface="Times" pitchFamily="2" charset="0"/>
                <a:ea typeface="ＭＳ Ｐゴシック" pitchFamily="16" charset="-128"/>
                <a:cs typeface="+mn-cs"/>
              </a:rPr>
              <a:t>The GDA is one of several new data initiatives aimed at:</a:t>
            </a:r>
            <a:endParaRPr kumimoji="0" lang="en-US" sz="3600" b="0" i="1" u="none" strike="noStrike" kern="1200" cap="none" spc="0" normalizeH="0" baseline="0" noProof="0" dirty="0">
              <a:ln>
                <a:noFill/>
              </a:ln>
              <a:solidFill>
                <a:prstClr val="black"/>
              </a:solidFill>
              <a:effectLst/>
              <a:uLnTx/>
              <a:uFillTx/>
              <a:latin typeface="Times" pitchFamily="2" charset="0"/>
              <a:ea typeface="+mn-ea"/>
              <a:cs typeface="+mn-cs"/>
            </a:endParaRPr>
          </a:p>
        </p:txBody>
      </p:sp>
      <p:sp>
        <p:nvSpPr>
          <p:cNvPr id="18" name="TextBox 17">
            <a:extLst>
              <a:ext uri="{FF2B5EF4-FFF2-40B4-BE49-F238E27FC236}">
                <a16:creationId xmlns:a16="http://schemas.microsoft.com/office/drawing/2014/main" id="{C01B116A-7DB2-1C43-AA5A-C8ECE75FC735}"/>
              </a:ext>
            </a:extLst>
          </p:cNvPr>
          <p:cNvSpPr txBox="1"/>
          <p:nvPr/>
        </p:nvSpPr>
        <p:spPr>
          <a:xfrm>
            <a:off x="353962" y="2782449"/>
            <a:ext cx="6202569" cy="2677656"/>
          </a:xfrm>
          <a:prstGeom prst="rect">
            <a:avLst/>
          </a:prstGeom>
          <a:noFill/>
        </p:spPr>
        <p:txBody>
          <a:bodyPr wrap="square" rtlCol="0">
            <a:spAutoFit/>
          </a:bodyPr>
          <a:lstStyle>
            <a:defPPr>
              <a:defRPr lang="en-US"/>
            </a:defPPr>
            <a:lvl1pPr>
              <a:defRPr sz="2400">
                <a:solidFill>
                  <a:schemeClr val="bg1"/>
                </a:solidFill>
                <a:latin typeface="Times" pitchFamily="2" charset="0"/>
              </a:defRPr>
            </a:lvl1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pitchFamily="2" charset="0"/>
                <a:ea typeface="+mn-ea"/>
                <a:cs typeface="+mn-cs"/>
              </a:rPr>
              <a:t>Promoting and improving access to data for public health, economic growth, environment and other purposes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pitchFamily="2" charset="0"/>
                <a:ea typeface="+mn-ea"/>
                <a:cs typeface="+mn-cs"/>
              </a:rPr>
              <a:t>Promoting use of quality scientific and other data to improve policymaking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pitchFamily="2" charset="0"/>
                <a:ea typeface="+mn-ea"/>
                <a:cs typeface="+mn-cs"/>
              </a:rPr>
              <a:t>Sparking public private partnerships, new innovative start-ups &amp; services</a:t>
            </a:r>
          </a:p>
        </p:txBody>
      </p:sp>
    </p:spTree>
    <p:extLst>
      <p:ext uri="{BB962C8B-B14F-4D97-AF65-F5344CB8AC3E}">
        <p14:creationId xmlns:p14="http://schemas.microsoft.com/office/powerpoint/2010/main" val="361362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209801F-3BFC-3F45-9F8D-6C89C68B9C6C}"/>
              </a:ext>
            </a:extLst>
          </p:cNvPr>
          <p:cNvPicPr>
            <a:picLocks noChangeAspect="1"/>
          </p:cNvPicPr>
          <p:nvPr/>
        </p:nvPicPr>
        <p:blipFill rotWithShape="1">
          <a:blip r:embed="rId3" cstate="print">
            <a:alphaModFix amt="59000"/>
            <a:extLst>
              <a:ext uri="{28A0092B-C50C-407E-A947-70E740481C1C}">
                <a14:useLocalDpi xmlns:a14="http://schemas.microsoft.com/office/drawing/2010/main"/>
              </a:ext>
            </a:extLst>
          </a:blip>
          <a:srcRect/>
          <a:stretch/>
        </p:blipFill>
        <p:spPr>
          <a:xfrm flipH="1">
            <a:off x="-1586885" y="1427040"/>
            <a:ext cx="5320877" cy="5304504"/>
          </a:xfrm>
          <a:prstGeom prst="ellipse">
            <a:avLst/>
          </a:prstGeom>
          <a:effectLst>
            <a:softEdge rad="1066800"/>
          </a:effectLst>
        </p:spPr>
      </p:pic>
      <p:sp>
        <p:nvSpPr>
          <p:cNvPr id="2" name="Slide Number Placeholder 1">
            <a:extLst>
              <a:ext uri="{FF2B5EF4-FFF2-40B4-BE49-F238E27FC236}">
                <a16:creationId xmlns:a16="http://schemas.microsoft.com/office/drawing/2014/main" id="{A0881FFE-1041-7A44-A521-9E64C6C2CA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BC315-9560-46F5-B4AE-0DDBF6B14E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C67BF2C-6051-E448-90CD-693A97AB8FAB}"/>
              </a:ext>
            </a:extLst>
          </p:cNvPr>
          <p:cNvSpPr>
            <a:spLocks noGrp="1"/>
          </p:cNvSpPr>
          <p:nvPr>
            <p:ph type="title"/>
          </p:nvPr>
        </p:nvSpPr>
        <p:spPr/>
        <p:txBody>
          <a:bodyPr/>
          <a:lstStyle/>
          <a:p>
            <a:r>
              <a:rPr lang="en-US" dirty="0"/>
              <a:t>Geospatial Data Act of 2018</a:t>
            </a:r>
          </a:p>
        </p:txBody>
      </p:sp>
      <p:sp>
        <p:nvSpPr>
          <p:cNvPr id="3" name="TextBox 2">
            <a:extLst>
              <a:ext uri="{FF2B5EF4-FFF2-40B4-BE49-F238E27FC236}">
                <a16:creationId xmlns:a16="http://schemas.microsoft.com/office/drawing/2014/main" id="{A6562F0A-CDCA-864F-A395-E0296DB3CDFD}"/>
              </a:ext>
            </a:extLst>
          </p:cNvPr>
          <p:cNvSpPr txBox="1"/>
          <p:nvPr/>
        </p:nvSpPr>
        <p:spPr>
          <a:xfrm>
            <a:off x="2833141" y="3878223"/>
            <a:ext cx="3034610" cy="2286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b" anchorCtr="0" compatLnSpc="1">
            <a:prstTxWarp prst="textNoShape">
              <a:avLst/>
            </a:prstTxWarp>
          </a:bodyPr>
          <a:lstStyle>
            <a:defPPr>
              <a:defRPr lang="en-US"/>
            </a:defPPr>
            <a:lvl1pPr marL="7938" algn="ctr">
              <a:defRPr b="1">
                <a:ln w="76200" cmpd="sng">
                  <a:noFill/>
                </a:ln>
                <a:solidFill>
                  <a:schemeClr val="bg1"/>
                </a:solidFill>
                <a:latin typeface="Times" pitchFamily="2" charset="0"/>
                <a:ea typeface="ＭＳ Ｐゴシック" pitchFamily="16" charset="-128"/>
              </a:defRPr>
            </a:lvl1pPr>
          </a:lstStyle>
          <a:p>
            <a:pPr marL="7938"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The GDA formalizes Federal government structures related to geospatial data</a:t>
            </a:r>
          </a:p>
          <a:p>
            <a:pPr marL="7938"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endParaRPr>
          </a:p>
        </p:txBody>
      </p:sp>
      <p:sp>
        <p:nvSpPr>
          <p:cNvPr id="16" name="TextBox 15">
            <a:extLst>
              <a:ext uri="{FF2B5EF4-FFF2-40B4-BE49-F238E27FC236}">
                <a16:creationId xmlns:a16="http://schemas.microsoft.com/office/drawing/2014/main" id="{5439A7C3-54A0-5D45-88C2-062C934134B0}"/>
              </a:ext>
            </a:extLst>
          </p:cNvPr>
          <p:cNvSpPr txBox="1"/>
          <p:nvPr/>
        </p:nvSpPr>
        <p:spPr>
          <a:xfrm>
            <a:off x="9067348" y="3878223"/>
            <a:ext cx="3034610" cy="2286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b" anchorCtr="0" compatLnSpc="1">
            <a:prstTxWarp prst="textNoShape">
              <a:avLst/>
            </a:prstTxWarp>
          </a:bodyPr>
          <a:lstStyle>
            <a:defPPr>
              <a:defRPr lang="en-US"/>
            </a:defPPr>
            <a:lvl1pPr marL="7938" algn="ctr">
              <a:defRPr b="1">
                <a:ln w="76200" cmpd="sng">
                  <a:noFill/>
                </a:ln>
                <a:solidFill>
                  <a:schemeClr val="bg1"/>
                </a:solidFill>
                <a:latin typeface="Times" pitchFamily="2" charset="0"/>
                <a:ea typeface="ＭＳ Ｐゴシック" pitchFamily="16" charset="-128"/>
              </a:defRPr>
            </a:lvl1pPr>
          </a:lstStyle>
          <a:p>
            <a:pPr marL="7938"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Facilitates broad cooperation between the public and private sector</a:t>
            </a:r>
          </a:p>
          <a:p>
            <a:pPr marL="7938"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endParaRPr>
          </a:p>
        </p:txBody>
      </p:sp>
      <p:sp>
        <p:nvSpPr>
          <p:cNvPr id="17" name="TextBox 16">
            <a:extLst>
              <a:ext uri="{FF2B5EF4-FFF2-40B4-BE49-F238E27FC236}">
                <a16:creationId xmlns:a16="http://schemas.microsoft.com/office/drawing/2014/main" id="{8E376C37-23DD-7447-B93F-B24356200B03}"/>
              </a:ext>
            </a:extLst>
          </p:cNvPr>
          <p:cNvSpPr txBox="1"/>
          <p:nvPr/>
        </p:nvSpPr>
        <p:spPr>
          <a:xfrm>
            <a:off x="5949370" y="3878223"/>
            <a:ext cx="3034610" cy="2286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b" anchorCtr="0" compatLnSpc="1">
            <a:prstTxWarp prst="textNoShape">
              <a:avLst/>
            </a:prstTxWarp>
          </a:bodyPr>
          <a:lstStyle>
            <a:defPPr>
              <a:defRPr lang="en-US"/>
            </a:defPPr>
            <a:lvl1pPr marL="7938" algn="ctr">
              <a:defRPr b="1">
                <a:ln w="76200" cmpd="sng">
                  <a:noFill/>
                </a:ln>
                <a:solidFill>
                  <a:schemeClr val="bg1"/>
                </a:solidFill>
                <a:latin typeface="Times" pitchFamily="2" charset="0"/>
                <a:ea typeface="ＭＳ Ｐゴシック" pitchFamily="16" charset="-128"/>
              </a:defRPr>
            </a:lvl1pPr>
          </a:lstStyle>
          <a:p>
            <a:pPr marL="7938"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The GDA provides policy and guidance to empower the use of geospatial data and technology</a:t>
            </a:r>
          </a:p>
        </p:txBody>
      </p:sp>
      <p:sp>
        <p:nvSpPr>
          <p:cNvPr id="21" name="TextBox 20">
            <a:extLst>
              <a:ext uri="{FF2B5EF4-FFF2-40B4-BE49-F238E27FC236}">
                <a16:creationId xmlns:a16="http://schemas.microsoft.com/office/drawing/2014/main" id="{9FF63D47-3CF5-BE4C-9678-D535D94CB295}"/>
              </a:ext>
            </a:extLst>
          </p:cNvPr>
          <p:cNvSpPr txBox="1"/>
          <p:nvPr/>
        </p:nvSpPr>
        <p:spPr>
          <a:xfrm>
            <a:off x="3597639" y="6231139"/>
            <a:ext cx="72852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Positions the U.S. to be a global leader in utilization of geospatial technology</a:t>
            </a:r>
          </a:p>
        </p:txBody>
      </p:sp>
      <p:sp>
        <p:nvSpPr>
          <p:cNvPr id="8" name="Oval 7">
            <a:extLst>
              <a:ext uri="{FF2B5EF4-FFF2-40B4-BE49-F238E27FC236}">
                <a16:creationId xmlns:a16="http://schemas.microsoft.com/office/drawing/2014/main" id="{147BF7E0-9015-6943-966F-FF158B34654F}"/>
              </a:ext>
            </a:extLst>
          </p:cNvPr>
          <p:cNvSpPr/>
          <p:nvPr/>
        </p:nvSpPr>
        <p:spPr>
          <a:xfrm>
            <a:off x="3761011" y="3349945"/>
            <a:ext cx="1333575" cy="1333575"/>
          </a:xfrm>
          <a:prstGeom prst="ellipse">
            <a:avLst/>
          </a:prstGeom>
          <a:gradFill flip="none" rotWithShape="1">
            <a:gsLst>
              <a:gs pos="0">
                <a:schemeClr val="accent5">
                  <a:lumMod val="67000"/>
                  <a:alpha val="77000"/>
                </a:schemeClr>
              </a:gs>
              <a:gs pos="91992">
                <a:srgbClr val="94BDE4">
                  <a:alpha val="77000"/>
                </a:srgbClr>
              </a:gs>
              <a:gs pos="48000">
                <a:schemeClr val="accent5">
                  <a:lumMod val="97000"/>
                  <a:lumOff val="3000"/>
                  <a:alpha val="72000"/>
                </a:schemeClr>
              </a:gs>
              <a:gs pos="100000">
                <a:schemeClr val="accent5">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1E55B457-C164-3145-8BDD-744135C649F7}"/>
              </a:ext>
            </a:extLst>
          </p:cNvPr>
          <p:cNvSpPr/>
          <p:nvPr/>
        </p:nvSpPr>
        <p:spPr>
          <a:xfrm>
            <a:off x="10105811" y="3390193"/>
            <a:ext cx="1333575" cy="1333575"/>
          </a:xfrm>
          <a:prstGeom prst="ellipse">
            <a:avLst/>
          </a:prstGeom>
          <a:gradFill flip="none" rotWithShape="1">
            <a:gsLst>
              <a:gs pos="0">
                <a:schemeClr val="accent5">
                  <a:lumMod val="67000"/>
                  <a:alpha val="77000"/>
                </a:schemeClr>
              </a:gs>
              <a:gs pos="91992">
                <a:srgbClr val="94BDE4">
                  <a:alpha val="77000"/>
                </a:srgbClr>
              </a:gs>
              <a:gs pos="48000">
                <a:schemeClr val="accent5">
                  <a:lumMod val="97000"/>
                  <a:lumOff val="3000"/>
                  <a:alpha val="72000"/>
                </a:schemeClr>
              </a:gs>
              <a:gs pos="100000">
                <a:schemeClr val="accent5">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BC55A43-6A13-0040-A47B-98F8470EAC13}"/>
              </a:ext>
            </a:extLst>
          </p:cNvPr>
          <p:cNvSpPr/>
          <p:nvPr/>
        </p:nvSpPr>
        <p:spPr>
          <a:xfrm>
            <a:off x="6839491" y="3390193"/>
            <a:ext cx="1333575" cy="1333575"/>
          </a:xfrm>
          <a:prstGeom prst="ellipse">
            <a:avLst/>
          </a:prstGeom>
          <a:gradFill flip="none" rotWithShape="1">
            <a:gsLst>
              <a:gs pos="0">
                <a:schemeClr val="accent5">
                  <a:lumMod val="67000"/>
                  <a:alpha val="77000"/>
                </a:schemeClr>
              </a:gs>
              <a:gs pos="91992">
                <a:srgbClr val="94BDE4">
                  <a:alpha val="77000"/>
                </a:srgbClr>
              </a:gs>
              <a:gs pos="48000">
                <a:schemeClr val="accent5">
                  <a:lumMod val="97000"/>
                  <a:lumOff val="3000"/>
                  <a:alpha val="72000"/>
                </a:schemeClr>
              </a:gs>
              <a:gs pos="100000">
                <a:schemeClr val="accent5">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7F7A690F-648F-4143-9F30-1A326B931576}"/>
              </a:ext>
            </a:extLst>
          </p:cNvPr>
          <p:cNvPicPr>
            <a:picLocks noChangeAspect="1"/>
          </p:cNvPicPr>
          <p:nvPr/>
        </p:nvPicPr>
        <p:blipFill>
          <a:blip r:embed="rId4">
            <a:clrChange>
              <a:clrFrom>
                <a:srgbClr val="78C14B"/>
              </a:clrFrom>
              <a:clrTo>
                <a:srgbClr val="78C14B">
                  <a:alpha val="0"/>
                </a:srgbClr>
              </a:clrTo>
            </a:clrChange>
          </a:blip>
          <a:stretch>
            <a:fillRect/>
          </a:stretch>
        </p:blipFill>
        <p:spPr>
          <a:xfrm>
            <a:off x="7027331" y="3601446"/>
            <a:ext cx="1061881" cy="955693"/>
          </a:xfrm>
          <a:prstGeom prst="rect">
            <a:avLst/>
          </a:prstGeom>
          <a:effectLst>
            <a:innerShdw blurRad="127000">
              <a:schemeClr val="tx1">
                <a:lumMod val="50000"/>
                <a:lumOff val="50000"/>
              </a:schemeClr>
            </a:innerShdw>
          </a:effectLst>
        </p:spPr>
      </p:pic>
      <p:pic>
        <p:nvPicPr>
          <p:cNvPr id="9" name="Picture 8">
            <a:extLst>
              <a:ext uri="{FF2B5EF4-FFF2-40B4-BE49-F238E27FC236}">
                <a16:creationId xmlns:a16="http://schemas.microsoft.com/office/drawing/2014/main" id="{F34B2F1C-4820-954C-AA9B-2C1BE326293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08502" y="3494179"/>
            <a:ext cx="1063293" cy="934965"/>
          </a:xfrm>
          <a:prstGeom prst="rect">
            <a:avLst/>
          </a:prstGeom>
        </p:spPr>
      </p:pic>
      <p:sp>
        <p:nvSpPr>
          <p:cNvPr id="25" name="Freeform 24">
            <a:extLst>
              <a:ext uri="{FF2B5EF4-FFF2-40B4-BE49-F238E27FC236}">
                <a16:creationId xmlns:a16="http://schemas.microsoft.com/office/drawing/2014/main" id="{F5F82DA1-F7AA-FE48-A2BD-19053DCD7AC6}"/>
              </a:ext>
            </a:extLst>
          </p:cNvPr>
          <p:cNvSpPr>
            <a:spLocks noChangeAspect="1" noEditPoints="1"/>
          </p:cNvSpPr>
          <p:nvPr/>
        </p:nvSpPr>
        <p:spPr bwMode="auto">
          <a:xfrm>
            <a:off x="10416407" y="3647837"/>
            <a:ext cx="803915" cy="696886"/>
          </a:xfrm>
          <a:custGeom>
            <a:avLst/>
            <a:gdLst>
              <a:gd name="T0" fmla="*/ 277 w 543"/>
              <a:gd name="T1" fmla="*/ 335 h 477"/>
              <a:gd name="T2" fmla="*/ 277 w 543"/>
              <a:gd name="T3" fmla="*/ 335 h 477"/>
              <a:gd name="T4" fmla="*/ 207 w 543"/>
              <a:gd name="T5" fmla="*/ 253 h 477"/>
              <a:gd name="T6" fmla="*/ 230 w 543"/>
              <a:gd name="T7" fmla="*/ 192 h 477"/>
              <a:gd name="T8" fmla="*/ 250 w 543"/>
              <a:gd name="T9" fmla="*/ 150 h 477"/>
              <a:gd name="T10" fmla="*/ 242 w 543"/>
              <a:gd name="T11" fmla="*/ 129 h 477"/>
              <a:gd name="T12" fmla="*/ 248 w 543"/>
              <a:gd name="T13" fmla="*/ 85 h 477"/>
              <a:gd name="T14" fmla="*/ 161 w 543"/>
              <a:gd name="T15" fmla="*/ 0 h 477"/>
              <a:gd name="T16" fmla="*/ 75 w 543"/>
              <a:gd name="T17" fmla="*/ 85 h 477"/>
              <a:gd name="T18" fmla="*/ 80 w 543"/>
              <a:gd name="T19" fmla="*/ 129 h 477"/>
              <a:gd name="T20" fmla="*/ 72 w 543"/>
              <a:gd name="T21" fmla="*/ 150 h 477"/>
              <a:gd name="T22" fmla="*/ 93 w 543"/>
              <a:gd name="T23" fmla="*/ 192 h 477"/>
              <a:gd name="T24" fmla="*/ 116 w 543"/>
              <a:gd name="T25" fmla="*/ 253 h 477"/>
              <a:gd name="T26" fmla="*/ 45 w 543"/>
              <a:gd name="T27" fmla="*/ 335 h 477"/>
              <a:gd name="T28" fmla="*/ 0 w 543"/>
              <a:gd name="T29" fmla="*/ 378 h 477"/>
              <a:gd name="T30" fmla="*/ 0 w 543"/>
              <a:gd name="T31" fmla="*/ 477 h 477"/>
              <a:gd name="T32" fmla="*/ 377 w 543"/>
              <a:gd name="T33" fmla="*/ 477 h 477"/>
              <a:gd name="T34" fmla="*/ 377 w 543"/>
              <a:gd name="T35" fmla="*/ 403 h 477"/>
              <a:gd name="T36" fmla="*/ 277 w 543"/>
              <a:gd name="T37" fmla="*/ 335 h 477"/>
              <a:gd name="T38" fmla="*/ 543 w 543"/>
              <a:gd name="T39" fmla="*/ 477 h 477"/>
              <a:gd name="T40" fmla="*/ 543 w 543"/>
              <a:gd name="T41" fmla="*/ 477 h 477"/>
              <a:gd name="T42" fmla="*/ 536 w 543"/>
              <a:gd name="T43" fmla="*/ 364 h 477"/>
              <a:gd name="T44" fmla="*/ 464 w 543"/>
              <a:gd name="T45" fmla="*/ 320 h 477"/>
              <a:gd name="T46" fmla="*/ 411 w 543"/>
              <a:gd name="T47" fmla="*/ 259 h 477"/>
              <a:gd name="T48" fmla="*/ 429 w 543"/>
              <a:gd name="T49" fmla="*/ 213 h 477"/>
              <a:gd name="T50" fmla="*/ 444 w 543"/>
              <a:gd name="T51" fmla="*/ 181 h 477"/>
              <a:gd name="T52" fmla="*/ 438 w 543"/>
              <a:gd name="T53" fmla="*/ 165 h 477"/>
              <a:gd name="T54" fmla="*/ 442 w 543"/>
              <a:gd name="T55" fmla="*/ 132 h 477"/>
              <a:gd name="T56" fmla="*/ 377 w 543"/>
              <a:gd name="T57" fmla="*/ 68 h 477"/>
              <a:gd name="T58" fmla="*/ 312 w 543"/>
              <a:gd name="T59" fmla="*/ 132 h 477"/>
              <a:gd name="T60" fmla="*/ 316 w 543"/>
              <a:gd name="T61" fmla="*/ 165 h 477"/>
              <a:gd name="T62" fmla="*/ 311 w 543"/>
              <a:gd name="T63" fmla="*/ 181 h 477"/>
              <a:gd name="T64" fmla="*/ 326 w 543"/>
              <a:gd name="T65" fmla="*/ 213 h 477"/>
              <a:gd name="T66" fmla="*/ 343 w 543"/>
              <a:gd name="T67" fmla="*/ 259 h 477"/>
              <a:gd name="T68" fmla="*/ 321 w 543"/>
              <a:gd name="T69" fmla="*/ 304 h 477"/>
              <a:gd name="T70" fmla="*/ 421 w 543"/>
              <a:gd name="T71" fmla="*/ 397 h 477"/>
              <a:gd name="T72" fmla="*/ 421 w 543"/>
              <a:gd name="T73" fmla="*/ 477 h 477"/>
              <a:gd name="T74" fmla="*/ 543 w 543"/>
              <a:gd name="T75" fmla="*/ 47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3" h="477">
                <a:moveTo>
                  <a:pt x="277" y="335"/>
                </a:moveTo>
                <a:lnTo>
                  <a:pt x="277" y="335"/>
                </a:lnTo>
                <a:cubicBezTo>
                  <a:pt x="224" y="313"/>
                  <a:pt x="207" y="294"/>
                  <a:pt x="207" y="253"/>
                </a:cubicBezTo>
                <a:cubicBezTo>
                  <a:pt x="207" y="229"/>
                  <a:pt x="223" y="237"/>
                  <a:pt x="230" y="192"/>
                </a:cubicBezTo>
                <a:cubicBezTo>
                  <a:pt x="233" y="174"/>
                  <a:pt x="248" y="192"/>
                  <a:pt x="250" y="150"/>
                </a:cubicBezTo>
                <a:cubicBezTo>
                  <a:pt x="250" y="133"/>
                  <a:pt x="242" y="129"/>
                  <a:pt x="242" y="129"/>
                </a:cubicBezTo>
                <a:cubicBezTo>
                  <a:pt x="242" y="129"/>
                  <a:pt x="247" y="104"/>
                  <a:pt x="248" y="85"/>
                </a:cubicBezTo>
                <a:cubicBezTo>
                  <a:pt x="250" y="61"/>
                  <a:pt x="236" y="0"/>
                  <a:pt x="161" y="0"/>
                </a:cubicBezTo>
                <a:cubicBezTo>
                  <a:pt x="87" y="0"/>
                  <a:pt x="73" y="61"/>
                  <a:pt x="75" y="85"/>
                </a:cubicBezTo>
                <a:cubicBezTo>
                  <a:pt x="76" y="104"/>
                  <a:pt x="80" y="129"/>
                  <a:pt x="80" y="129"/>
                </a:cubicBezTo>
                <a:cubicBezTo>
                  <a:pt x="80" y="129"/>
                  <a:pt x="72" y="133"/>
                  <a:pt x="72" y="150"/>
                </a:cubicBezTo>
                <a:cubicBezTo>
                  <a:pt x="75" y="192"/>
                  <a:pt x="90" y="174"/>
                  <a:pt x="93" y="192"/>
                </a:cubicBezTo>
                <a:cubicBezTo>
                  <a:pt x="100" y="237"/>
                  <a:pt x="116" y="229"/>
                  <a:pt x="116" y="253"/>
                </a:cubicBezTo>
                <a:cubicBezTo>
                  <a:pt x="116" y="294"/>
                  <a:pt x="99" y="313"/>
                  <a:pt x="45" y="335"/>
                </a:cubicBezTo>
                <a:cubicBezTo>
                  <a:pt x="29" y="342"/>
                  <a:pt x="0" y="353"/>
                  <a:pt x="0" y="378"/>
                </a:cubicBezTo>
                <a:lnTo>
                  <a:pt x="0" y="477"/>
                </a:lnTo>
                <a:lnTo>
                  <a:pt x="377" y="477"/>
                </a:lnTo>
                <a:lnTo>
                  <a:pt x="377" y="403"/>
                </a:lnTo>
                <a:cubicBezTo>
                  <a:pt x="377" y="380"/>
                  <a:pt x="331" y="358"/>
                  <a:pt x="277" y="335"/>
                </a:cubicBezTo>
                <a:close/>
                <a:moveTo>
                  <a:pt x="543" y="477"/>
                </a:moveTo>
                <a:lnTo>
                  <a:pt x="543" y="477"/>
                </a:lnTo>
                <a:cubicBezTo>
                  <a:pt x="543" y="477"/>
                  <a:pt x="542" y="375"/>
                  <a:pt x="536" y="364"/>
                </a:cubicBezTo>
                <a:cubicBezTo>
                  <a:pt x="527" y="348"/>
                  <a:pt x="505" y="337"/>
                  <a:pt x="464" y="320"/>
                </a:cubicBezTo>
                <a:cubicBezTo>
                  <a:pt x="424" y="303"/>
                  <a:pt x="411" y="289"/>
                  <a:pt x="411" y="259"/>
                </a:cubicBezTo>
                <a:cubicBezTo>
                  <a:pt x="411" y="240"/>
                  <a:pt x="423" y="246"/>
                  <a:pt x="429" y="213"/>
                </a:cubicBezTo>
                <a:cubicBezTo>
                  <a:pt x="431" y="199"/>
                  <a:pt x="442" y="213"/>
                  <a:pt x="444" y="181"/>
                </a:cubicBezTo>
                <a:cubicBezTo>
                  <a:pt x="444" y="168"/>
                  <a:pt x="438" y="165"/>
                  <a:pt x="438" y="165"/>
                </a:cubicBezTo>
                <a:cubicBezTo>
                  <a:pt x="438" y="165"/>
                  <a:pt x="441" y="146"/>
                  <a:pt x="442" y="132"/>
                </a:cubicBezTo>
                <a:cubicBezTo>
                  <a:pt x="444" y="114"/>
                  <a:pt x="433" y="68"/>
                  <a:pt x="377" y="68"/>
                </a:cubicBezTo>
                <a:cubicBezTo>
                  <a:pt x="321" y="68"/>
                  <a:pt x="311" y="114"/>
                  <a:pt x="312" y="132"/>
                </a:cubicBezTo>
                <a:cubicBezTo>
                  <a:pt x="313" y="146"/>
                  <a:pt x="316" y="165"/>
                  <a:pt x="316" y="165"/>
                </a:cubicBezTo>
                <a:cubicBezTo>
                  <a:pt x="316" y="165"/>
                  <a:pt x="311" y="168"/>
                  <a:pt x="311" y="181"/>
                </a:cubicBezTo>
                <a:cubicBezTo>
                  <a:pt x="313" y="213"/>
                  <a:pt x="323" y="199"/>
                  <a:pt x="326" y="213"/>
                </a:cubicBezTo>
                <a:cubicBezTo>
                  <a:pt x="331" y="246"/>
                  <a:pt x="343" y="240"/>
                  <a:pt x="343" y="259"/>
                </a:cubicBezTo>
                <a:cubicBezTo>
                  <a:pt x="343" y="279"/>
                  <a:pt x="337" y="292"/>
                  <a:pt x="321" y="304"/>
                </a:cubicBezTo>
                <a:cubicBezTo>
                  <a:pt x="409" y="348"/>
                  <a:pt x="421" y="357"/>
                  <a:pt x="421" y="397"/>
                </a:cubicBezTo>
                <a:lnTo>
                  <a:pt x="421" y="477"/>
                </a:lnTo>
                <a:lnTo>
                  <a:pt x="543" y="477"/>
                </a:lnTo>
                <a:close/>
              </a:path>
            </a:pathLst>
          </a:custGeom>
          <a:solidFill>
            <a:schemeClr val="bg1"/>
          </a:solidFill>
          <a:ln w="0">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Rounded Corners 21">
            <a:extLst>
              <a:ext uri="{FF2B5EF4-FFF2-40B4-BE49-F238E27FC236}">
                <a16:creationId xmlns:a16="http://schemas.microsoft.com/office/drawing/2014/main" id="{8A4059BB-AC10-4344-8E9C-4AE3F7AC9E67}"/>
              </a:ext>
            </a:extLst>
          </p:cNvPr>
          <p:cNvSpPr/>
          <p:nvPr/>
        </p:nvSpPr>
        <p:spPr bwMode="auto">
          <a:xfrm>
            <a:off x="1008919" y="1665927"/>
            <a:ext cx="10430467" cy="1537795"/>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pitchFamily="2" charset="0"/>
                <a:ea typeface="+mn-ea"/>
                <a:cs typeface="+mn-cs"/>
              </a:rPr>
              <a:t>The GDA reflects growing recognition of the essential role of geospatial data and technology and highlights the need to support their continuing development as critical infrastructure for the Nation. </a:t>
            </a:r>
          </a:p>
        </p:txBody>
      </p:sp>
    </p:spTree>
    <p:extLst>
      <p:ext uri="{BB962C8B-B14F-4D97-AF65-F5344CB8AC3E}">
        <p14:creationId xmlns:p14="http://schemas.microsoft.com/office/powerpoint/2010/main" val="109853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3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7309D3-2AB3-DA4C-8A0B-1E09C63DC1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BC315-9560-46F5-B4AE-0DDBF6B14E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7AABB3B-5629-0C43-B325-23C0C02C179B}"/>
              </a:ext>
            </a:extLst>
          </p:cNvPr>
          <p:cNvSpPr>
            <a:spLocks noGrp="1"/>
          </p:cNvSpPr>
          <p:nvPr>
            <p:ph type="title"/>
          </p:nvPr>
        </p:nvSpPr>
        <p:spPr/>
        <p:txBody>
          <a:bodyPr/>
          <a:lstStyle/>
          <a:p>
            <a:r>
              <a:rPr lang="en-US" dirty="0"/>
              <a:t>Geospatial Data Act of 2018</a:t>
            </a:r>
          </a:p>
        </p:txBody>
      </p:sp>
      <p:sp>
        <p:nvSpPr>
          <p:cNvPr id="18" name="TextBox 17">
            <a:extLst>
              <a:ext uri="{FF2B5EF4-FFF2-40B4-BE49-F238E27FC236}">
                <a16:creationId xmlns:a16="http://schemas.microsoft.com/office/drawing/2014/main" id="{EBD492B6-0D09-F34D-984A-49C856C7696D}"/>
              </a:ext>
            </a:extLst>
          </p:cNvPr>
          <p:cNvSpPr txBox="1"/>
          <p:nvPr/>
        </p:nvSpPr>
        <p:spPr>
          <a:xfrm>
            <a:off x="4491410" y="4093392"/>
            <a:ext cx="3633741" cy="1031483"/>
          </a:xfrm>
          <a:prstGeom prst="roundRect">
            <a:avLst>
              <a:gd name="adj" fmla="val 50000"/>
            </a:avLst>
          </a:prstGeom>
          <a:gradFill flip="none" rotWithShape="1">
            <a:gsLst>
              <a:gs pos="0">
                <a:schemeClr val="accent1">
                  <a:lumMod val="89000"/>
                  <a:alpha val="89000"/>
                </a:schemeClr>
              </a:gs>
              <a:gs pos="23000">
                <a:schemeClr val="accent1">
                  <a:lumMod val="89000"/>
                  <a:alpha val="90000"/>
                </a:schemeClr>
              </a:gs>
              <a:gs pos="69000">
                <a:schemeClr val="accent1">
                  <a:lumMod val="75000"/>
                  <a:alpha val="88000"/>
                </a:schemeClr>
              </a:gs>
              <a:gs pos="97000">
                <a:schemeClr val="accent1">
                  <a:lumMod val="70000"/>
                  <a:alpha val="88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ctr" anchorCtr="0" compatLnSpc="1">
            <a:prstTxWarp prst="textNoShape">
              <a:avLst/>
            </a:prstTxWarp>
          </a:bodyPr>
          <a:lstStyle>
            <a:defPPr>
              <a:defRPr lang="en-US"/>
            </a:defPPr>
            <a:lvl1pPr marL="7938" algn="ctr">
              <a:defRPr b="1">
                <a:ln w="76200" cmpd="sng">
                  <a:noFill/>
                </a:ln>
                <a:solidFill>
                  <a:schemeClr val="bg1"/>
                </a:solidFill>
                <a:latin typeface="Times" pitchFamily="2" charset="0"/>
                <a:ea typeface="ＭＳ Ｐゴシック" pitchFamily="16" charset="-128"/>
              </a:defRPr>
            </a:lvl1pPr>
          </a:lstStyle>
          <a:p>
            <a:pPr marL="7938"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Policy and guidance to empower the use of geospatial data and technology</a:t>
            </a:r>
          </a:p>
        </p:txBody>
      </p:sp>
      <p:sp>
        <p:nvSpPr>
          <p:cNvPr id="19" name="TextBox 18">
            <a:extLst>
              <a:ext uri="{FF2B5EF4-FFF2-40B4-BE49-F238E27FC236}">
                <a16:creationId xmlns:a16="http://schemas.microsoft.com/office/drawing/2014/main" id="{7F199C96-216A-C64C-BA14-A150EB89FFCB}"/>
              </a:ext>
            </a:extLst>
          </p:cNvPr>
          <p:cNvSpPr txBox="1"/>
          <p:nvPr/>
        </p:nvSpPr>
        <p:spPr>
          <a:xfrm>
            <a:off x="4483809" y="1812091"/>
            <a:ext cx="3713986" cy="1031483"/>
          </a:xfrm>
          <a:prstGeom prst="roundRect">
            <a:avLst>
              <a:gd name="adj" fmla="val 50000"/>
            </a:avLst>
          </a:prstGeom>
          <a:gradFill flip="none" rotWithShape="1">
            <a:gsLst>
              <a:gs pos="0">
                <a:schemeClr val="accent1">
                  <a:lumMod val="89000"/>
                  <a:alpha val="89000"/>
                </a:schemeClr>
              </a:gs>
              <a:gs pos="23000">
                <a:schemeClr val="accent1">
                  <a:lumMod val="89000"/>
                  <a:alpha val="90000"/>
                </a:schemeClr>
              </a:gs>
              <a:gs pos="69000">
                <a:schemeClr val="accent1">
                  <a:lumMod val="75000"/>
                  <a:alpha val="88000"/>
                </a:schemeClr>
              </a:gs>
              <a:gs pos="97000">
                <a:schemeClr val="accent1">
                  <a:lumMod val="70000"/>
                  <a:alpha val="88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ctr" anchorCtr="0" compatLnSpc="1">
            <a:prstTxWarp prst="textNoShape">
              <a:avLst/>
            </a:prstTxWarp>
          </a:bodyPr>
          <a:lstStyle>
            <a:defPPr>
              <a:defRPr lang="en-US"/>
            </a:defPPr>
            <a:lvl1pPr>
              <a:defRPr sz="3200">
                <a:solidFill>
                  <a:schemeClr val="bg1"/>
                </a:solidFill>
                <a:latin typeface="Times" pitchFamily="2" charset="0"/>
              </a:defRPr>
            </a:lvl1pPr>
          </a:lstStyle>
          <a:p>
            <a:pPr marL="7938"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Codifies the role and authorities of the FGDC</a:t>
            </a:r>
            <a:endParaRPr kumimoji="0" lang="en-US" sz="1800" b="1" i="0" u="none" strike="noStrike" kern="1200" cap="none" spc="0" normalizeH="0" baseline="0" noProof="0" dirty="0">
              <a:ln>
                <a:noFill/>
              </a:ln>
              <a:solidFill>
                <a:prstClr val="white"/>
              </a:solidFill>
              <a:effectLst/>
              <a:uLnTx/>
              <a:uFillTx/>
              <a:latin typeface="Times" pitchFamily="2" charset="0"/>
              <a:ea typeface="+mn-ea"/>
              <a:cs typeface="+mn-cs"/>
            </a:endParaRPr>
          </a:p>
        </p:txBody>
      </p:sp>
      <p:sp>
        <p:nvSpPr>
          <p:cNvPr id="20" name="TextBox 19">
            <a:extLst>
              <a:ext uri="{FF2B5EF4-FFF2-40B4-BE49-F238E27FC236}">
                <a16:creationId xmlns:a16="http://schemas.microsoft.com/office/drawing/2014/main" id="{51D5E935-2B53-534F-9D5E-347A1641DA66}"/>
              </a:ext>
            </a:extLst>
          </p:cNvPr>
          <p:cNvSpPr txBox="1"/>
          <p:nvPr/>
        </p:nvSpPr>
        <p:spPr>
          <a:xfrm>
            <a:off x="4491410" y="2924227"/>
            <a:ext cx="3633741" cy="1031483"/>
          </a:xfrm>
          <a:prstGeom prst="roundRect">
            <a:avLst>
              <a:gd name="adj" fmla="val 50000"/>
            </a:avLst>
          </a:prstGeom>
          <a:gradFill flip="none" rotWithShape="1">
            <a:gsLst>
              <a:gs pos="0">
                <a:schemeClr val="accent1">
                  <a:lumMod val="89000"/>
                  <a:alpha val="89000"/>
                </a:schemeClr>
              </a:gs>
              <a:gs pos="23000">
                <a:schemeClr val="accent1">
                  <a:lumMod val="89000"/>
                  <a:alpha val="90000"/>
                </a:schemeClr>
              </a:gs>
              <a:gs pos="69000">
                <a:schemeClr val="accent1">
                  <a:lumMod val="75000"/>
                  <a:alpha val="88000"/>
                </a:schemeClr>
              </a:gs>
              <a:gs pos="97000">
                <a:schemeClr val="accent1">
                  <a:lumMod val="70000"/>
                  <a:alpha val="88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ctr" anchorCtr="0" compatLnSpc="1">
            <a:prstTxWarp prst="textNoShape">
              <a:avLst/>
            </a:prstTxWarp>
          </a:bodyPr>
          <a:lstStyle>
            <a:defPPr>
              <a:defRPr lang="en-US"/>
            </a:defPPr>
            <a:lvl1pPr marL="7938" algn="ctr">
              <a:defRPr b="1">
                <a:ln w="76200" cmpd="sng">
                  <a:noFill/>
                </a:ln>
                <a:solidFill>
                  <a:schemeClr val="bg1"/>
                </a:solidFill>
                <a:latin typeface="Times" pitchFamily="2" charset="0"/>
                <a:ea typeface="ＭＳ Ｐゴシック" pitchFamily="16" charset="-128"/>
              </a:defRPr>
            </a:lvl1pPr>
          </a:lstStyle>
          <a:p>
            <a:pPr marL="7938"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Establishes the NGAC as a statutory advisory committee</a:t>
            </a:r>
          </a:p>
        </p:txBody>
      </p:sp>
      <p:sp>
        <p:nvSpPr>
          <p:cNvPr id="22" name="Oval 21">
            <a:extLst>
              <a:ext uri="{FF2B5EF4-FFF2-40B4-BE49-F238E27FC236}">
                <a16:creationId xmlns:a16="http://schemas.microsoft.com/office/drawing/2014/main" id="{15BED58E-ED1E-9742-948A-BD58A6A22590}"/>
              </a:ext>
            </a:extLst>
          </p:cNvPr>
          <p:cNvSpPr/>
          <p:nvPr/>
        </p:nvSpPr>
        <p:spPr>
          <a:xfrm>
            <a:off x="898652" y="2288169"/>
            <a:ext cx="2979064" cy="2979064"/>
          </a:xfrm>
          <a:prstGeom prst="ellipse">
            <a:avLst/>
          </a:prstGeom>
          <a:solidFill>
            <a:schemeClr val="accent1">
              <a:alpha val="38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AA36FF6-FD72-894A-99A3-2A32366814B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250" b="98750" l="7000" r="99250">
                        <a14:foregroundMark x1="48625" y1="25625" x2="50875" y2="21875"/>
                        <a14:foregroundMark x1="44125" y1="25250" x2="44125" y2="31625"/>
                        <a14:foregroundMark x1="54875" y1="25250" x2="56125" y2="33500"/>
                        <a14:foregroundMark x1="65500" y1="41000" x2="71500" y2="36875"/>
                        <a14:foregroundMark x1="75625" y1="43625" x2="75625" y2="43625"/>
                        <a14:foregroundMark x1="71500" y1="51500" x2="71500" y2="51500"/>
                        <a14:foregroundMark x1="81625" y1="39125" x2="81625" y2="39125"/>
                        <a14:foregroundMark x1="59000" y1="33500" x2="59000" y2="33500"/>
                        <a14:foregroundMark x1="49000" y1="31250" x2="49000" y2="31250"/>
                        <a14:foregroundMark x1="38125" y1="34250" x2="38125" y2="34250"/>
                        <a14:foregroundMark x1="46375" y1="17375" x2="46375" y2="17375"/>
                        <a14:foregroundMark x1="16750" y1="41750" x2="16750" y2="41750"/>
                        <a14:foregroundMark x1="22750" y1="42500" x2="22750" y2="42500"/>
                        <a14:foregroundMark x1="28375" y1="37250" x2="28375" y2="37250"/>
                        <a14:foregroundMark x1="26875" y1="51875" x2="26875" y2="51875"/>
                        <a14:foregroundMark x1="29500" y1="44375" x2="29500" y2="44375"/>
                        <a14:foregroundMark x1="30250" y1="59000" x2="30250" y2="59000"/>
                        <a14:foregroundMark x1="31750" y1="67250" x2="31750" y2="67250"/>
                        <a14:foregroundMark x1="32125" y1="74750" x2="32125" y2="74750"/>
                        <a14:foregroundMark x1="40375" y1="72500" x2="40375" y2="72500"/>
                        <a14:foregroundMark x1="34000" y1="83750" x2="34000" y2="83750"/>
                        <a14:foregroundMark x1="47125" y1="72125" x2="47125" y2="72125"/>
                        <a14:foregroundMark x1="57250" y1="72875" x2="57250" y2="72875"/>
                        <a14:foregroundMark x1="67000" y1="74000" x2="67000" y2="74000"/>
                        <a14:foregroundMark x1="66250" y1="64625" x2="66250" y2="64625"/>
                        <a14:foregroundMark x1="71500" y1="79250" x2="71500" y2="79250"/>
                        <a14:foregroundMark x1="69625" y1="58250" x2="69625" y2="58250"/>
                        <a14:foregroundMark x1="69250" y1="45125" x2="69250" y2="45125"/>
                        <a14:foregroundMark x1="62125" y1="69125" x2="62125" y2="69125"/>
                        <a14:foregroundMark x1="49625" y1="46375" x2="49625" y2="46375"/>
                        <a14:foregroundMark x1="49375" y1="51875" x2="49375" y2="51875"/>
                        <a14:foregroundMark x1="49125" y1="40125" x2="50125" y2="63000"/>
                        <a14:backgroundMark x1="43125" y1="43375" x2="43125" y2="43375"/>
                        <a14:backgroundMark x1="47125" y1="44375" x2="47125" y2="44375"/>
                        <a14:backgroundMark x1="55000" y1="43125" x2="55000" y2="43125"/>
                        <a14:backgroundMark x1="55000" y1="60750" x2="55000" y2="60750"/>
                        <a14:backgroundMark x1="43125" y1="61500" x2="43125" y2="61500"/>
                      </a14:backgroundRemoval>
                    </a14:imgEffect>
                  </a14:imgLayer>
                </a14:imgProps>
              </a:ext>
              <a:ext uri="{28A0092B-C50C-407E-A947-70E740481C1C}">
                <a14:useLocalDpi xmlns:a14="http://schemas.microsoft.com/office/drawing/2010/main"/>
              </a:ext>
            </a:extLst>
          </a:blip>
          <a:stretch>
            <a:fillRect/>
          </a:stretch>
        </p:blipFill>
        <p:spPr>
          <a:xfrm>
            <a:off x="811602" y="2163687"/>
            <a:ext cx="3153164" cy="3153164"/>
          </a:xfrm>
          <a:prstGeom prst="rect">
            <a:avLst/>
          </a:prstGeom>
          <a:effectLst>
            <a:innerShdw blurRad="12700">
              <a:prstClr val="black"/>
            </a:innerShdw>
          </a:effectLst>
        </p:spPr>
      </p:pic>
      <p:pic>
        <p:nvPicPr>
          <p:cNvPr id="23" name="Picture 22">
            <a:extLst>
              <a:ext uri="{FF2B5EF4-FFF2-40B4-BE49-F238E27FC236}">
                <a16:creationId xmlns:a16="http://schemas.microsoft.com/office/drawing/2014/main" id="{10430ADB-8A8C-AF4B-BEA5-E7B1BA829437}"/>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ackgroundRemoval t="1250" b="98750" l="7000" r="99250">
                        <a14:foregroundMark x1="48625" y1="25625" x2="50875" y2="21875"/>
                        <a14:foregroundMark x1="44125" y1="25250" x2="44125" y2="31625"/>
                        <a14:foregroundMark x1="54875" y1="25250" x2="56125" y2="33500"/>
                        <a14:foregroundMark x1="65500" y1="41000" x2="71500" y2="36875"/>
                        <a14:foregroundMark x1="75625" y1="43625" x2="75625" y2="43625"/>
                        <a14:foregroundMark x1="71500" y1="51500" x2="71500" y2="51500"/>
                        <a14:foregroundMark x1="81625" y1="39125" x2="81625" y2="39125"/>
                        <a14:foregroundMark x1="59000" y1="33500" x2="59000" y2="33500"/>
                        <a14:foregroundMark x1="49000" y1="31250" x2="49000" y2="31250"/>
                        <a14:foregroundMark x1="38125" y1="34250" x2="38125" y2="34250"/>
                        <a14:foregroundMark x1="46375" y1="17375" x2="46375" y2="17375"/>
                        <a14:foregroundMark x1="16750" y1="41750" x2="16750" y2="41750"/>
                        <a14:foregroundMark x1="22750" y1="42500" x2="22750" y2="42500"/>
                        <a14:foregroundMark x1="28375" y1="37250" x2="28375" y2="37250"/>
                        <a14:foregroundMark x1="26875" y1="51875" x2="26875" y2="51875"/>
                        <a14:foregroundMark x1="29500" y1="44375" x2="29500" y2="44375"/>
                        <a14:foregroundMark x1="30250" y1="59000" x2="30250" y2="59000"/>
                        <a14:foregroundMark x1="31750" y1="67250" x2="31750" y2="67250"/>
                        <a14:foregroundMark x1="32125" y1="74750" x2="32125" y2="74750"/>
                        <a14:foregroundMark x1="40375" y1="72500" x2="40375" y2="72500"/>
                        <a14:foregroundMark x1="34000" y1="83750" x2="34000" y2="83750"/>
                        <a14:foregroundMark x1="47125" y1="72125" x2="47125" y2="72125"/>
                        <a14:foregroundMark x1="57250" y1="72875" x2="57250" y2="72875"/>
                        <a14:foregroundMark x1="67000" y1="74000" x2="67000" y2="74000"/>
                        <a14:foregroundMark x1="66250" y1="64625" x2="66250" y2="64625"/>
                        <a14:foregroundMark x1="71500" y1="79250" x2="71500" y2="79250"/>
                        <a14:foregroundMark x1="69625" y1="58250" x2="69625" y2="58250"/>
                        <a14:foregroundMark x1="69250" y1="45125" x2="69250" y2="45125"/>
                        <a14:foregroundMark x1="62125" y1="69125" x2="62125" y2="69125"/>
                        <a14:foregroundMark x1="49375" y1="51875" x2="49375" y2="51875"/>
                        <a14:backgroundMark x1="47125" y1="44375" x2="47125" y2="44375"/>
                        <a14:backgroundMark x1="55000" y1="43125" x2="55000" y2="43125"/>
                        <a14:backgroundMark x1="55000" y1="60750" x2="55000" y2="60750"/>
                        <a14:backgroundMark x1="43125" y1="61500" x2="43125" y2="61500"/>
                        <a14:backgroundMark x1="42625" y1="39250" x2="58750" y2="61875"/>
                      </a14:backgroundRemoval>
                    </a14:imgEffect>
                  </a14:imgLayer>
                </a14:imgProps>
              </a:ext>
              <a:ext uri="{28A0092B-C50C-407E-A947-70E740481C1C}">
                <a14:useLocalDpi xmlns:a14="http://schemas.microsoft.com/office/drawing/2010/main"/>
              </a:ext>
            </a:extLst>
          </a:blip>
          <a:stretch>
            <a:fillRect/>
          </a:stretch>
        </p:blipFill>
        <p:spPr>
          <a:xfrm>
            <a:off x="811602" y="2158614"/>
            <a:ext cx="3153164" cy="3153164"/>
          </a:xfrm>
          <a:prstGeom prst="rect">
            <a:avLst/>
          </a:prstGeom>
          <a:effectLst>
            <a:innerShdw blurRad="12700">
              <a:prstClr val="black"/>
            </a:innerShdw>
          </a:effectLst>
        </p:spPr>
      </p:pic>
      <p:sp>
        <p:nvSpPr>
          <p:cNvPr id="24" name="TextBox 23">
            <a:extLst>
              <a:ext uri="{FF2B5EF4-FFF2-40B4-BE49-F238E27FC236}">
                <a16:creationId xmlns:a16="http://schemas.microsoft.com/office/drawing/2014/main" id="{DE5B7DF4-A674-5247-8E7B-3A7EA6BF8B62}"/>
              </a:ext>
            </a:extLst>
          </p:cNvPr>
          <p:cNvSpPr txBox="1"/>
          <p:nvPr/>
        </p:nvSpPr>
        <p:spPr>
          <a:xfrm>
            <a:off x="4491410" y="5311777"/>
            <a:ext cx="3713986" cy="1031483"/>
          </a:xfrm>
          <a:prstGeom prst="roundRect">
            <a:avLst>
              <a:gd name="adj" fmla="val 50000"/>
            </a:avLst>
          </a:prstGeom>
          <a:gradFill flip="none" rotWithShape="1">
            <a:gsLst>
              <a:gs pos="0">
                <a:schemeClr val="accent1">
                  <a:lumMod val="89000"/>
                  <a:alpha val="89000"/>
                </a:schemeClr>
              </a:gs>
              <a:gs pos="23000">
                <a:schemeClr val="accent1">
                  <a:lumMod val="89000"/>
                  <a:alpha val="90000"/>
                </a:schemeClr>
              </a:gs>
              <a:gs pos="69000">
                <a:schemeClr val="accent1">
                  <a:lumMod val="75000"/>
                  <a:alpha val="88000"/>
                </a:schemeClr>
              </a:gs>
              <a:gs pos="97000">
                <a:schemeClr val="accent1">
                  <a:lumMod val="70000"/>
                  <a:alpha val="88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ctr" anchorCtr="0" compatLnSpc="1">
            <a:prstTxWarp prst="textNoShape">
              <a:avLst/>
            </a:prstTxWarp>
          </a:bodyPr>
          <a:lstStyle>
            <a:defPPr>
              <a:defRPr lang="en-US"/>
            </a:defPPr>
            <a:lvl1pPr>
              <a:defRPr sz="3200">
                <a:solidFill>
                  <a:schemeClr val="bg1"/>
                </a:solidFill>
                <a:latin typeface="Times" pitchFamily="2" charset="0"/>
              </a:defRPr>
            </a:lvl1pPr>
          </a:lstStyle>
          <a:p>
            <a:pPr marL="7938"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Establishes agency responsibilities</a:t>
            </a:r>
            <a:endParaRPr kumimoji="0" lang="en-US" sz="1800" b="1" i="0" u="none" strike="noStrike" kern="1200" cap="none" spc="0" normalizeH="0" baseline="0" noProof="0" dirty="0">
              <a:ln>
                <a:noFill/>
              </a:ln>
              <a:solidFill>
                <a:prstClr val="white"/>
              </a:solidFill>
              <a:effectLst/>
              <a:uLnTx/>
              <a:uFillTx/>
              <a:latin typeface="Times" pitchFamily="2" charset="0"/>
              <a:ea typeface="+mn-ea"/>
              <a:cs typeface="+mn-cs"/>
            </a:endParaRPr>
          </a:p>
        </p:txBody>
      </p:sp>
      <p:sp>
        <p:nvSpPr>
          <p:cNvPr id="26" name="TextBox 25">
            <a:extLst>
              <a:ext uri="{FF2B5EF4-FFF2-40B4-BE49-F238E27FC236}">
                <a16:creationId xmlns:a16="http://schemas.microsoft.com/office/drawing/2014/main" id="{E8D29A44-D216-BB47-912A-62258C3C497E}"/>
              </a:ext>
            </a:extLst>
          </p:cNvPr>
          <p:cNvSpPr txBox="1"/>
          <p:nvPr/>
        </p:nvSpPr>
        <p:spPr>
          <a:xfrm>
            <a:off x="8344480" y="2930067"/>
            <a:ext cx="3713986" cy="1031483"/>
          </a:xfrm>
          <a:prstGeom prst="roundRect">
            <a:avLst>
              <a:gd name="adj" fmla="val 50000"/>
            </a:avLst>
          </a:prstGeom>
          <a:gradFill flip="none" rotWithShape="1">
            <a:gsLst>
              <a:gs pos="0">
                <a:schemeClr val="accent1">
                  <a:lumMod val="89000"/>
                  <a:alpha val="89000"/>
                </a:schemeClr>
              </a:gs>
              <a:gs pos="23000">
                <a:schemeClr val="accent1">
                  <a:lumMod val="89000"/>
                  <a:alpha val="90000"/>
                </a:schemeClr>
              </a:gs>
              <a:gs pos="69000">
                <a:schemeClr val="accent1">
                  <a:lumMod val="75000"/>
                  <a:alpha val="88000"/>
                </a:schemeClr>
              </a:gs>
              <a:gs pos="97000">
                <a:schemeClr val="accent1">
                  <a:lumMod val="70000"/>
                  <a:alpha val="88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ctr" anchorCtr="0" compatLnSpc="1">
            <a:prstTxWarp prst="textNoShape">
              <a:avLst/>
            </a:prstTxWarp>
          </a:bodyPr>
          <a:lstStyle>
            <a:defPPr>
              <a:defRPr lang="en-US"/>
            </a:defPPr>
            <a:lvl1pPr>
              <a:defRPr sz="3200">
                <a:solidFill>
                  <a:schemeClr val="bg1"/>
                </a:solidFill>
                <a:latin typeface="Times" pitchFamily="2" charset="0"/>
              </a:defRPr>
            </a:lvl1pPr>
          </a:lstStyle>
          <a:p>
            <a:pPr marL="7938"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Establishes stewardship of geospatial assets</a:t>
            </a:r>
            <a:endParaRPr kumimoji="0" lang="en-US" sz="1800" b="1" i="0" u="none" strike="noStrike" kern="1200" cap="none" spc="0" normalizeH="0" baseline="0" noProof="0" dirty="0">
              <a:ln>
                <a:noFill/>
              </a:ln>
              <a:solidFill>
                <a:prstClr val="white"/>
              </a:solidFill>
              <a:effectLst/>
              <a:uLnTx/>
              <a:uFillTx/>
              <a:latin typeface="Times" pitchFamily="2" charset="0"/>
              <a:ea typeface="+mn-ea"/>
              <a:cs typeface="+mn-cs"/>
            </a:endParaRPr>
          </a:p>
        </p:txBody>
      </p:sp>
      <p:sp>
        <p:nvSpPr>
          <p:cNvPr id="27" name="TextBox 26">
            <a:extLst>
              <a:ext uri="{FF2B5EF4-FFF2-40B4-BE49-F238E27FC236}">
                <a16:creationId xmlns:a16="http://schemas.microsoft.com/office/drawing/2014/main" id="{80441AE4-58E1-3D4B-83C3-15957060C7F8}"/>
              </a:ext>
            </a:extLst>
          </p:cNvPr>
          <p:cNvSpPr txBox="1"/>
          <p:nvPr/>
        </p:nvSpPr>
        <p:spPr>
          <a:xfrm>
            <a:off x="8344480" y="4093392"/>
            <a:ext cx="3713986" cy="1031483"/>
          </a:xfrm>
          <a:prstGeom prst="roundRect">
            <a:avLst>
              <a:gd name="adj" fmla="val 50000"/>
            </a:avLst>
          </a:prstGeom>
          <a:gradFill flip="none" rotWithShape="1">
            <a:gsLst>
              <a:gs pos="0">
                <a:schemeClr val="accent1">
                  <a:lumMod val="89000"/>
                  <a:alpha val="89000"/>
                </a:schemeClr>
              </a:gs>
              <a:gs pos="23000">
                <a:schemeClr val="accent1">
                  <a:lumMod val="89000"/>
                  <a:alpha val="90000"/>
                </a:schemeClr>
              </a:gs>
              <a:gs pos="69000">
                <a:schemeClr val="accent1">
                  <a:lumMod val="75000"/>
                  <a:alpha val="88000"/>
                </a:schemeClr>
              </a:gs>
              <a:gs pos="97000">
                <a:schemeClr val="accent1">
                  <a:lumMod val="70000"/>
                  <a:alpha val="88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ctr" anchorCtr="0" compatLnSpc="1">
            <a:prstTxWarp prst="textNoShape">
              <a:avLst/>
            </a:prstTxWarp>
          </a:bodyPr>
          <a:lstStyle>
            <a:defPPr>
              <a:defRPr lang="en-US"/>
            </a:defPPr>
            <a:lvl1pPr>
              <a:defRPr sz="3200">
                <a:solidFill>
                  <a:schemeClr val="bg1"/>
                </a:solidFill>
                <a:latin typeface="Times" pitchFamily="2" charset="0"/>
              </a:defRPr>
            </a:lvl1pPr>
          </a:lstStyle>
          <a:p>
            <a:pPr marL="7938"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National Spatial Data Infrastructure</a:t>
            </a:r>
            <a:endParaRPr kumimoji="0" lang="en-US" sz="1800" b="1" i="0" u="none" strike="noStrike" kern="1200" cap="none" spc="0" normalizeH="0" baseline="0" noProof="0" dirty="0">
              <a:ln>
                <a:noFill/>
              </a:ln>
              <a:solidFill>
                <a:prstClr val="white"/>
              </a:solidFill>
              <a:effectLst/>
              <a:uLnTx/>
              <a:uFillTx/>
              <a:latin typeface="Times" pitchFamily="2" charset="0"/>
              <a:ea typeface="+mn-ea"/>
              <a:cs typeface="+mn-cs"/>
            </a:endParaRPr>
          </a:p>
        </p:txBody>
      </p:sp>
      <p:sp>
        <p:nvSpPr>
          <p:cNvPr id="28" name="TextBox 27">
            <a:extLst>
              <a:ext uri="{FF2B5EF4-FFF2-40B4-BE49-F238E27FC236}">
                <a16:creationId xmlns:a16="http://schemas.microsoft.com/office/drawing/2014/main" id="{AC03318E-5E18-CA4E-AA5F-F0584A9BFCE3}"/>
              </a:ext>
            </a:extLst>
          </p:cNvPr>
          <p:cNvSpPr txBox="1"/>
          <p:nvPr/>
        </p:nvSpPr>
        <p:spPr>
          <a:xfrm>
            <a:off x="8344480" y="1821497"/>
            <a:ext cx="3713986" cy="1031483"/>
          </a:xfrm>
          <a:prstGeom prst="roundRect">
            <a:avLst>
              <a:gd name="adj" fmla="val 50000"/>
            </a:avLst>
          </a:prstGeom>
          <a:gradFill flip="none" rotWithShape="1">
            <a:gsLst>
              <a:gs pos="0">
                <a:schemeClr val="accent1">
                  <a:lumMod val="89000"/>
                  <a:alpha val="89000"/>
                </a:schemeClr>
              </a:gs>
              <a:gs pos="23000">
                <a:schemeClr val="accent1">
                  <a:lumMod val="89000"/>
                  <a:alpha val="90000"/>
                </a:schemeClr>
              </a:gs>
              <a:gs pos="69000">
                <a:schemeClr val="accent1">
                  <a:lumMod val="75000"/>
                  <a:alpha val="88000"/>
                </a:schemeClr>
              </a:gs>
              <a:gs pos="97000">
                <a:schemeClr val="accent1">
                  <a:lumMod val="70000"/>
                  <a:alpha val="88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ctr" anchorCtr="0" compatLnSpc="1">
            <a:prstTxWarp prst="textNoShape">
              <a:avLst/>
            </a:prstTxWarp>
          </a:bodyPr>
          <a:lstStyle>
            <a:defPPr>
              <a:defRPr lang="en-US"/>
            </a:defPPr>
            <a:lvl1pPr>
              <a:defRPr sz="3200">
                <a:solidFill>
                  <a:schemeClr val="bg1"/>
                </a:solidFill>
                <a:latin typeface="Times" pitchFamily="2" charset="0"/>
              </a:defRPr>
            </a:lvl1pPr>
          </a:lstStyle>
          <a:p>
            <a:pPr marL="7938"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imes" pitchFamily="2" charset="0"/>
              <a:ea typeface="+mn-ea"/>
              <a:cs typeface="+mn-cs"/>
            </a:endParaRPr>
          </a:p>
        </p:txBody>
      </p:sp>
      <p:pic>
        <p:nvPicPr>
          <p:cNvPr id="29" name="Picture 28">
            <a:extLst>
              <a:ext uri="{FF2B5EF4-FFF2-40B4-BE49-F238E27FC236}">
                <a16:creationId xmlns:a16="http://schemas.microsoft.com/office/drawing/2014/main" id="{18ABB8B2-6C70-D94D-BEDB-36A2BC358C7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51547" y="2136686"/>
            <a:ext cx="2588180" cy="495604"/>
          </a:xfrm>
          <a:prstGeom prst="rect">
            <a:avLst/>
          </a:prstGeom>
        </p:spPr>
      </p:pic>
      <p:sp>
        <p:nvSpPr>
          <p:cNvPr id="30" name="TextBox 29">
            <a:extLst>
              <a:ext uri="{FF2B5EF4-FFF2-40B4-BE49-F238E27FC236}">
                <a16:creationId xmlns:a16="http://schemas.microsoft.com/office/drawing/2014/main" id="{DD306837-BC6F-A94F-8088-E490A161D8DE}"/>
              </a:ext>
            </a:extLst>
          </p:cNvPr>
          <p:cNvSpPr txBox="1"/>
          <p:nvPr/>
        </p:nvSpPr>
        <p:spPr>
          <a:xfrm>
            <a:off x="8344480" y="5311777"/>
            <a:ext cx="3713986" cy="1031483"/>
          </a:xfrm>
          <a:prstGeom prst="roundRect">
            <a:avLst>
              <a:gd name="adj" fmla="val 50000"/>
            </a:avLst>
          </a:prstGeom>
          <a:gradFill flip="none" rotWithShape="1">
            <a:gsLst>
              <a:gs pos="0">
                <a:schemeClr val="accent1">
                  <a:lumMod val="89000"/>
                  <a:alpha val="89000"/>
                </a:schemeClr>
              </a:gs>
              <a:gs pos="23000">
                <a:schemeClr val="accent1">
                  <a:lumMod val="89000"/>
                  <a:alpha val="90000"/>
                </a:schemeClr>
              </a:gs>
              <a:gs pos="69000">
                <a:schemeClr val="accent1">
                  <a:lumMod val="75000"/>
                  <a:alpha val="88000"/>
                </a:schemeClr>
              </a:gs>
              <a:gs pos="97000">
                <a:schemeClr val="accent1">
                  <a:lumMod val="70000"/>
                  <a:alpha val="88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ctr" anchorCtr="0" compatLnSpc="1">
            <a:prstTxWarp prst="textNoShape">
              <a:avLst/>
            </a:prstTxWarp>
          </a:bodyPr>
          <a:lstStyle>
            <a:defPPr>
              <a:defRPr lang="en-US"/>
            </a:defPPr>
            <a:lvl1pPr>
              <a:defRPr sz="3200">
                <a:solidFill>
                  <a:schemeClr val="bg1"/>
                </a:solidFill>
                <a:latin typeface="Times" pitchFamily="2" charset="0"/>
              </a:defRPr>
            </a:lvl1pPr>
          </a:lstStyle>
          <a:p>
            <a:pPr marL="7938"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Budgeting and reporting requirements</a:t>
            </a:r>
            <a:endParaRPr kumimoji="0" lang="en-US" sz="1800" b="1" i="0" u="none" strike="noStrike" kern="1200" cap="none" spc="0" normalizeH="0" baseline="0" noProof="0" dirty="0">
              <a:ln>
                <a:noFill/>
              </a:ln>
              <a:solidFill>
                <a:prstClr val="white"/>
              </a:solidFill>
              <a:effectLst/>
              <a:uLnTx/>
              <a:uFillTx/>
              <a:latin typeface="Times" pitchFamily="2" charset="0"/>
              <a:ea typeface="+mn-ea"/>
              <a:cs typeface="+mn-cs"/>
            </a:endParaRPr>
          </a:p>
        </p:txBody>
      </p:sp>
      <p:sp>
        <p:nvSpPr>
          <p:cNvPr id="21" name="Oval 20">
            <a:extLst>
              <a:ext uri="{FF2B5EF4-FFF2-40B4-BE49-F238E27FC236}">
                <a16:creationId xmlns:a16="http://schemas.microsoft.com/office/drawing/2014/main" id="{60DDC5BD-0AE1-AA4E-8F0E-EF349298AE53}"/>
              </a:ext>
            </a:extLst>
          </p:cNvPr>
          <p:cNvSpPr/>
          <p:nvPr/>
        </p:nvSpPr>
        <p:spPr>
          <a:xfrm>
            <a:off x="82442" y="1564640"/>
            <a:ext cx="4423020" cy="4423020"/>
          </a:xfrm>
          <a:prstGeom prst="ellipse">
            <a:avLst/>
          </a:prstGeom>
          <a:noFill/>
          <a:ln w="41275">
            <a:gradFill flip="none" rotWithShape="1">
              <a:gsLst>
                <a:gs pos="0">
                  <a:schemeClr val="accent3">
                    <a:lumMod val="0"/>
                    <a:lumOff val="100000"/>
                  </a:schemeClr>
                </a:gs>
                <a:gs pos="7000">
                  <a:schemeClr val="accent3">
                    <a:lumMod val="0"/>
                    <a:lumOff val="100000"/>
                  </a:schemeClr>
                </a:gs>
                <a:gs pos="100000">
                  <a:schemeClr val="accent3">
                    <a:lumMod val="100000"/>
                  </a:schemeClr>
                </a:gs>
              </a:gsLst>
              <a:lin ang="5400000" scaled="0"/>
              <a:tileRect/>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1" name="Picture 30" descr="a1.png">
            <a:extLst>
              <a:ext uri="{FF2B5EF4-FFF2-40B4-BE49-F238E27FC236}">
                <a16:creationId xmlns:a16="http://schemas.microsoft.com/office/drawing/2014/main" id="{0AB4DC36-5AD2-2841-9CB4-6412578012EC}"/>
              </a:ext>
            </a:extLst>
          </p:cNvPr>
          <p:cNvPicPr>
            <a:picLocks noChangeAspect="1"/>
          </p:cNvPicPr>
          <p:nvPr/>
        </p:nvPicPr>
        <p:blipFill rotWithShape="1">
          <a:blip r:embed="rId8" cstate="print">
            <a:alphaModFix/>
            <a:extLst>
              <a:ext uri="{28A0092B-C50C-407E-A947-70E740481C1C}">
                <a14:useLocalDpi xmlns:a14="http://schemas.microsoft.com/office/drawing/2010/main"/>
              </a:ext>
            </a:extLst>
          </a:blip>
          <a:srcRect/>
          <a:stretch/>
        </p:blipFill>
        <p:spPr>
          <a:xfrm>
            <a:off x="348678" y="1825239"/>
            <a:ext cx="3980340" cy="3860166"/>
          </a:xfrm>
          <a:prstGeom prst="ellipse">
            <a:avLst/>
          </a:prstGeom>
          <a:noFill/>
          <a:ln>
            <a:noFill/>
          </a:ln>
        </p:spPr>
      </p:pic>
      <p:pic>
        <p:nvPicPr>
          <p:cNvPr id="32" name="Picture 31">
            <a:extLst>
              <a:ext uri="{FF2B5EF4-FFF2-40B4-BE49-F238E27FC236}">
                <a16:creationId xmlns:a16="http://schemas.microsoft.com/office/drawing/2014/main" id="{0EB4A8A4-84A2-084F-BC1D-B37CD231FA0A}"/>
              </a:ext>
            </a:extLst>
          </p:cNvPr>
          <p:cNvPicPr>
            <a:picLocks noChangeAspect="1"/>
          </p:cNvPicPr>
          <p:nvPr/>
        </p:nvPicPr>
        <p:blipFill rotWithShape="1">
          <a:blip r:embed="rId9" cstate="screen">
            <a:alphaModFix amt="34000"/>
            <a:extLst>
              <a:ext uri="{28A0092B-C50C-407E-A947-70E740481C1C}">
                <a14:useLocalDpi xmlns:a14="http://schemas.microsoft.com/office/drawing/2010/main"/>
              </a:ext>
            </a:extLst>
          </a:blip>
          <a:srcRect/>
          <a:stretch/>
        </p:blipFill>
        <p:spPr>
          <a:xfrm>
            <a:off x="316972" y="1820826"/>
            <a:ext cx="4034033" cy="4032569"/>
          </a:xfrm>
          <a:prstGeom prst="rect">
            <a:avLst/>
          </a:prstGeom>
          <a:ln>
            <a:noFill/>
          </a:ln>
          <a:effectLst>
            <a:softEdge rad="1270000"/>
          </a:effectLst>
        </p:spPr>
      </p:pic>
      <p:sp>
        <p:nvSpPr>
          <p:cNvPr id="33" name="TextBox 32">
            <a:extLst>
              <a:ext uri="{FF2B5EF4-FFF2-40B4-BE49-F238E27FC236}">
                <a16:creationId xmlns:a16="http://schemas.microsoft.com/office/drawing/2014/main" id="{EEE4C6C1-5552-4F4B-BC60-028C84821032}"/>
              </a:ext>
            </a:extLst>
          </p:cNvPr>
          <p:cNvSpPr txBox="1"/>
          <p:nvPr/>
        </p:nvSpPr>
        <p:spPr>
          <a:xfrm>
            <a:off x="758745" y="1055112"/>
            <a:ext cx="111857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76200" cmpd="sng">
                  <a:noFill/>
                </a:ln>
                <a:solidFill>
                  <a:prstClr val="black"/>
                </a:solidFill>
                <a:effectLst/>
                <a:uLnTx/>
                <a:uFillTx/>
                <a:latin typeface="Times" pitchFamily="2" charset="0"/>
                <a:ea typeface="ＭＳ Ｐゴシック" pitchFamily="16" charset="-128"/>
                <a:cs typeface="+mn-cs"/>
              </a:rPr>
              <a:t>Executive Summary</a:t>
            </a:r>
            <a:endParaRPr kumimoji="0" lang="en-US" sz="4000" b="0" i="0" u="none" strike="noStrike" kern="1200" cap="none" spc="0" normalizeH="0" baseline="0" noProof="0" dirty="0">
              <a:ln>
                <a:noFill/>
              </a:ln>
              <a:solidFill>
                <a:prstClr val="black"/>
              </a:solidFill>
              <a:effectLst/>
              <a:uLnTx/>
              <a:uFillTx/>
              <a:latin typeface="Times" pitchFamily="2" charset="0"/>
              <a:ea typeface="+mn-ea"/>
              <a:cs typeface="+mn-cs"/>
            </a:endParaRPr>
          </a:p>
        </p:txBody>
      </p:sp>
      <p:pic>
        <p:nvPicPr>
          <p:cNvPr id="34" name="Picture 33">
            <a:extLst>
              <a:ext uri="{FF2B5EF4-FFF2-40B4-BE49-F238E27FC236}">
                <a16:creationId xmlns:a16="http://schemas.microsoft.com/office/drawing/2014/main" id="{D698C826-3D9C-A54E-8713-15CCD590AA20}"/>
              </a:ext>
            </a:extLst>
          </p:cNvPr>
          <p:cNvPicPr>
            <a:picLocks noChangeAspect="1"/>
          </p:cNvPicPr>
          <p:nvPr/>
        </p:nvPicPr>
        <p:blipFill rotWithShape="1">
          <a:blip r:embed="rId10" cstate="print">
            <a:alphaModFix amt="60000"/>
            <a:extLst>
              <a:ext uri="{28A0092B-C50C-407E-A947-70E740481C1C}">
                <a14:useLocalDpi xmlns:a14="http://schemas.microsoft.com/office/drawing/2010/main"/>
              </a:ext>
            </a:extLst>
          </a:blip>
          <a:srcRect/>
          <a:stretch/>
        </p:blipFill>
        <p:spPr>
          <a:xfrm flipH="1">
            <a:off x="-2184090" y="1034457"/>
            <a:ext cx="5320877" cy="5304504"/>
          </a:xfrm>
          <a:prstGeom prst="ellipse">
            <a:avLst/>
          </a:prstGeom>
          <a:effectLst>
            <a:softEdge rad="1066800"/>
          </a:effectLst>
        </p:spPr>
      </p:pic>
    </p:spTree>
    <p:extLst>
      <p:ext uri="{BB962C8B-B14F-4D97-AF65-F5344CB8AC3E}">
        <p14:creationId xmlns:p14="http://schemas.microsoft.com/office/powerpoint/2010/main" val="407736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3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3A3895-5968-BC47-8FBF-7A7C81246B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BC315-9560-46F5-B4AE-0DDBF6B14E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FD7AFF9D-5026-0D45-BF4C-5C10940A037E}"/>
              </a:ext>
            </a:extLst>
          </p:cNvPr>
          <p:cNvSpPr>
            <a:spLocks noGrp="1"/>
          </p:cNvSpPr>
          <p:nvPr>
            <p:ph type="title"/>
          </p:nvPr>
        </p:nvSpPr>
        <p:spPr/>
        <p:txBody>
          <a:bodyPr/>
          <a:lstStyle/>
          <a:p>
            <a:r>
              <a:rPr lang="en-US" dirty="0"/>
              <a:t>Geospatial Data Act of 2018</a:t>
            </a:r>
          </a:p>
        </p:txBody>
      </p:sp>
      <p:sp>
        <p:nvSpPr>
          <p:cNvPr id="13" name="TextBox 12">
            <a:extLst>
              <a:ext uri="{FF2B5EF4-FFF2-40B4-BE49-F238E27FC236}">
                <a16:creationId xmlns:a16="http://schemas.microsoft.com/office/drawing/2014/main" id="{9DDBCD20-3829-4241-9CD7-604FD3FB30BB}"/>
              </a:ext>
            </a:extLst>
          </p:cNvPr>
          <p:cNvSpPr txBox="1"/>
          <p:nvPr/>
        </p:nvSpPr>
        <p:spPr>
          <a:xfrm>
            <a:off x="705206" y="1266358"/>
            <a:ext cx="60221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76200" cmpd="sng">
                  <a:noFill/>
                </a:ln>
                <a:solidFill>
                  <a:prstClr val="black"/>
                </a:solidFill>
                <a:effectLst/>
                <a:uLnTx/>
                <a:uFillTx/>
                <a:latin typeface="Times" pitchFamily="2" charset="0"/>
                <a:ea typeface="ＭＳ Ｐゴシック" pitchFamily="16" charset="-128"/>
                <a:cs typeface="+mn-cs"/>
              </a:rPr>
              <a:t>Implementation Approach</a:t>
            </a:r>
            <a:endParaRPr kumimoji="0" lang="en-US" sz="4000" b="0" i="0" u="none" strike="noStrike" kern="1200" cap="none" spc="0" normalizeH="0" baseline="0" noProof="0" dirty="0">
              <a:ln>
                <a:noFill/>
              </a:ln>
              <a:solidFill>
                <a:prstClr val="black"/>
              </a:solidFill>
              <a:effectLst/>
              <a:uLnTx/>
              <a:uFillTx/>
              <a:latin typeface="Times" pitchFamily="2" charset="0"/>
              <a:ea typeface="+mn-ea"/>
              <a:cs typeface="+mn-cs"/>
            </a:endParaRPr>
          </a:p>
        </p:txBody>
      </p:sp>
      <p:sp>
        <p:nvSpPr>
          <p:cNvPr id="14" name="TextBox 13">
            <a:extLst>
              <a:ext uri="{FF2B5EF4-FFF2-40B4-BE49-F238E27FC236}">
                <a16:creationId xmlns:a16="http://schemas.microsoft.com/office/drawing/2014/main" id="{11D9532C-E1A4-B444-812B-9A0E164CC992}"/>
              </a:ext>
            </a:extLst>
          </p:cNvPr>
          <p:cNvSpPr txBox="1"/>
          <p:nvPr/>
        </p:nvSpPr>
        <p:spPr>
          <a:xfrm>
            <a:off x="-959370" y="2233534"/>
            <a:ext cx="473206"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72D1B0E-8698-F246-B1F5-2CC9DD09749C}"/>
              </a:ext>
            </a:extLst>
          </p:cNvPr>
          <p:cNvSpPr txBox="1"/>
          <p:nvPr/>
        </p:nvSpPr>
        <p:spPr>
          <a:xfrm>
            <a:off x="824718" y="2283346"/>
            <a:ext cx="7030452" cy="353943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pitchFamily="2" charset="0"/>
                <a:ea typeface="+mn-ea"/>
                <a:cs typeface="+mn-cs"/>
              </a:rPr>
              <a:t>Coordination with FGDC Leadership/OMB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pitchFamily="2" charset="0"/>
                <a:ea typeface="+mn-ea"/>
                <a:cs typeface="+mn-cs"/>
              </a:rPr>
              <a:t>GDA Workshops/Establishment Tiger Teams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pitchFamily="2" charset="0"/>
                <a:ea typeface="+mn-ea"/>
                <a:cs typeface="+mn-cs"/>
              </a:rPr>
              <a:t>Initial assessment of GDA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pitchFamily="2" charset="0"/>
                <a:ea typeface="+mn-ea"/>
                <a:cs typeface="+mn-cs"/>
              </a:rPr>
              <a:t>Stakeholder engagement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pitchFamily="2" charset="0"/>
                <a:ea typeface="+mn-ea"/>
                <a:cs typeface="+mn-cs"/>
              </a:rPr>
              <a:t>High-level implementation roadmap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pitchFamily="2" charset="0"/>
                <a:ea typeface="+mn-ea"/>
                <a:cs typeface="+mn-cs"/>
              </a:rPr>
              <a:t>Updated OMB guidance (Circular A-16)</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pitchFamily="2" charset="0"/>
                <a:ea typeface="+mn-ea"/>
                <a:cs typeface="+mn-cs"/>
              </a:rPr>
              <a:t>GDA Implementation Strategy / NSDI Strategic Plan</a:t>
            </a:r>
          </a:p>
        </p:txBody>
      </p:sp>
      <p:grpSp>
        <p:nvGrpSpPr>
          <p:cNvPr id="16" name="Group 15">
            <a:extLst>
              <a:ext uri="{FF2B5EF4-FFF2-40B4-BE49-F238E27FC236}">
                <a16:creationId xmlns:a16="http://schemas.microsoft.com/office/drawing/2014/main" id="{3DACE9EC-7CB4-FA46-8393-6440EBA82DBB}"/>
              </a:ext>
            </a:extLst>
          </p:cNvPr>
          <p:cNvGrpSpPr/>
          <p:nvPr/>
        </p:nvGrpSpPr>
        <p:grpSpPr>
          <a:xfrm>
            <a:off x="7509708" y="1118939"/>
            <a:ext cx="4535925" cy="4903024"/>
            <a:chOff x="152403" y="59764"/>
            <a:chExt cx="4156170" cy="4492535"/>
          </a:xfrm>
        </p:grpSpPr>
        <p:grpSp>
          <p:nvGrpSpPr>
            <p:cNvPr id="17" name="Group 16">
              <a:extLst>
                <a:ext uri="{FF2B5EF4-FFF2-40B4-BE49-F238E27FC236}">
                  <a16:creationId xmlns:a16="http://schemas.microsoft.com/office/drawing/2014/main" id="{D84CA166-4AEC-714D-81C0-524FFB84D4E8}"/>
                </a:ext>
              </a:extLst>
            </p:cNvPr>
            <p:cNvGrpSpPr/>
            <p:nvPr/>
          </p:nvGrpSpPr>
          <p:grpSpPr>
            <a:xfrm>
              <a:off x="1099037" y="1159758"/>
              <a:ext cx="2000916" cy="2025648"/>
              <a:chOff x="7630492" y="1597726"/>
              <a:chExt cx="2000916" cy="2025648"/>
            </a:xfrm>
            <a:solidFill>
              <a:schemeClr val="bg1">
                <a:lumMod val="95000"/>
                <a:alpha val="29000"/>
              </a:schemeClr>
            </a:solidFill>
            <a:effectLst>
              <a:outerShdw blurRad="152400" dist="317500" dir="5400000" sx="90000" sy="-19000" rotWithShape="0">
                <a:prstClr val="black">
                  <a:alpha val="15000"/>
                </a:prstClr>
              </a:outerShdw>
            </a:effectLst>
          </p:grpSpPr>
          <p:sp>
            <p:nvSpPr>
              <p:cNvPr id="55" name="Hexagon 54">
                <a:extLst>
                  <a:ext uri="{FF2B5EF4-FFF2-40B4-BE49-F238E27FC236}">
                    <a16:creationId xmlns:a16="http://schemas.microsoft.com/office/drawing/2014/main" id="{12F8ACE7-41BE-B548-B7EC-DE54D8816CE3}"/>
                  </a:ext>
                </a:extLst>
              </p:cNvPr>
              <p:cNvSpPr/>
              <p:nvPr/>
            </p:nvSpPr>
            <p:spPr>
              <a:xfrm>
                <a:off x="7630492" y="2605968"/>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a:extLst>
                  <a:ext uri="{FF2B5EF4-FFF2-40B4-BE49-F238E27FC236}">
                    <a16:creationId xmlns:a16="http://schemas.microsoft.com/office/drawing/2014/main" id="{7A845EC1-1634-6943-AF68-46742365A81F}"/>
                  </a:ext>
                </a:extLst>
              </p:cNvPr>
              <p:cNvSpPr/>
              <p:nvPr/>
            </p:nvSpPr>
            <p:spPr>
              <a:xfrm>
                <a:off x="8253639" y="1597726"/>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a:extLst>
                  <a:ext uri="{FF2B5EF4-FFF2-40B4-BE49-F238E27FC236}">
                    <a16:creationId xmlns:a16="http://schemas.microsoft.com/office/drawing/2014/main" id="{FFFD5F6F-ADE6-D548-AF4F-BF4B91969352}"/>
                  </a:ext>
                </a:extLst>
              </p:cNvPr>
              <p:cNvSpPr/>
              <p:nvPr/>
            </p:nvSpPr>
            <p:spPr>
              <a:xfrm>
                <a:off x="7639706" y="1925318"/>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a:extLst>
                  <a:ext uri="{FF2B5EF4-FFF2-40B4-BE49-F238E27FC236}">
                    <a16:creationId xmlns:a16="http://schemas.microsoft.com/office/drawing/2014/main" id="{8E0716E7-FA3E-2643-9DB7-406B9B0AA827}"/>
                  </a:ext>
                </a:extLst>
              </p:cNvPr>
              <p:cNvSpPr/>
              <p:nvPr/>
            </p:nvSpPr>
            <p:spPr>
              <a:xfrm>
                <a:off x="8251906" y="2274808"/>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a:extLst>
                  <a:ext uri="{FF2B5EF4-FFF2-40B4-BE49-F238E27FC236}">
                    <a16:creationId xmlns:a16="http://schemas.microsoft.com/office/drawing/2014/main" id="{56F5EE01-352C-4748-8732-EEE6EB237BBC}"/>
                  </a:ext>
                </a:extLst>
              </p:cNvPr>
              <p:cNvSpPr/>
              <p:nvPr/>
            </p:nvSpPr>
            <p:spPr>
              <a:xfrm>
                <a:off x="8856624" y="2627865"/>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a:extLst>
                  <a:ext uri="{FF2B5EF4-FFF2-40B4-BE49-F238E27FC236}">
                    <a16:creationId xmlns:a16="http://schemas.microsoft.com/office/drawing/2014/main" id="{C2BEC5C0-A528-8746-A7AA-24F539D5A690}"/>
                  </a:ext>
                </a:extLst>
              </p:cNvPr>
              <p:cNvSpPr/>
              <p:nvPr/>
            </p:nvSpPr>
            <p:spPr>
              <a:xfrm>
                <a:off x="8856625" y="1949000"/>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a:extLst>
                  <a:ext uri="{FF2B5EF4-FFF2-40B4-BE49-F238E27FC236}">
                    <a16:creationId xmlns:a16="http://schemas.microsoft.com/office/drawing/2014/main" id="{2FCF6E9B-DC90-504C-9B8F-C1CF94014EFC}"/>
                  </a:ext>
                </a:extLst>
              </p:cNvPr>
              <p:cNvSpPr/>
              <p:nvPr/>
            </p:nvSpPr>
            <p:spPr>
              <a:xfrm>
                <a:off x="8242692" y="2955458"/>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A558E377-B7F2-3744-8A3D-CD41241B89D3}"/>
                </a:ext>
              </a:extLst>
            </p:cNvPr>
            <p:cNvGrpSpPr/>
            <p:nvPr/>
          </p:nvGrpSpPr>
          <p:grpSpPr>
            <a:xfrm>
              <a:off x="918162" y="2154301"/>
              <a:ext cx="2000916" cy="2025648"/>
              <a:chOff x="7630492" y="1597726"/>
              <a:chExt cx="2000916" cy="2025648"/>
            </a:xfrm>
            <a:gradFill flip="none" rotWithShape="1">
              <a:gsLst>
                <a:gs pos="46000">
                  <a:srgbClr val="2A93AD">
                    <a:alpha val="22000"/>
                  </a:srgbClr>
                </a:gs>
                <a:gs pos="100000">
                  <a:schemeClr val="tx1">
                    <a:lumMod val="50000"/>
                    <a:lumOff val="50000"/>
                    <a:alpha val="8000"/>
                  </a:schemeClr>
                </a:gs>
              </a:gsLst>
              <a:lin ang="0" scaled="1"/>
              <a:tileRect/>
            </a:gradFill>
            <a:effectLst>
              <a:reflection stA="50000" endPos="75000" dist="12700" dir="5400000" sy="-100000" algn="bl" rotWithShape="0"/>
            </a:effectLst>
          </p:grpSpPr>
          <p:sp>
            <p:nvSpPr>
              <p:cNvPr id="48" name="Hexagon 47">
                <a:extLst>
                  <a:ext uri="{FF2B5EF4-FFF2-40B4-BE49-F238E27FC236}">
                    <a16:creationId xmlns:a16="http://schemas.microsoft.com/office/drawing/2014/main" id="{6B201AA2-8F90-714E-A399-A74A6ECF67C6}"/>
                  </a:ext>
                </a:extLst>
              </p:cNvPr>
              <p:cNvSpPr/>
              <p:nvPr/>
            </p:nvSpPr>
            <p:spPr>
              <a:xfrm>
                <a:off x="7630492" y="2605968"/>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2177A808-4E9C-9445-8A07-4B5BC167E287}"/>
                  </a:ext>
                </a:extLst>
              </p:cNvPr>
              <p:cNvSpPr/>
              <p:nvPr/>
            </p:nvSpPr>
            <p:spPr>
              <a:xfrm>
                <a:off x="8253639" y="1597726"/>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3170B2C2-CC92-1345-946A-B51D53A8EAE5}"/>
                  </a:ext>
                </a:extLst>
              </p:cNvPr>
              <p:cNvSpPr/>
              <p:nvPr/>
            </p:nvSpPr>
            <p:spPr>
              <a:xfrm>
                <a:off x="7639706" y="1925318"/>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a:extLst>
                  <a:ext uri="{FF2B5EF4-FFF2-40B4-BE49-F238E27FC236}">
                    <a16:creationId xmlns:a16="http://schemas.microsoft.com/office/drawing/2014/main" id="{20EFDBA1-F19F-A94D-B38F-E0207DDCF05E}"/>
                  </a:ext>
                </a:extLst>
              </p:cNvPr>
              <p:cNvSpPr/>
              <p:nvPr/>
            </p:nvSpPr>
            <p:spPr>
              <a:xfrm>
                <a:off x="8251906" y="2274808"/>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a:extLst>
                  <a:ext uri="{FF2B5EF4-FFF2-40B4-BE49-F238E27FC236}">
                    <a16:creationId xmlns:a16="http://schemas.microsoft.com/office/drawing/2014/main" id="{735C01EB-F45D-E54E-8FDF-E40CB2D9936B}"/>
                  </a:ext>
                </a:extLst>
              </p:cNvPr>
              <p:cNvSpPr/>
              <p:nvPr/>
            </p:nvSpPr>
            <p:spPr>
              <a:xfrm>
                <a:off x="8856624" y="2627865"/>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a:extLst>
                  <a:ext uri="{FF2B5EF4-FFF2-40B4-BE49-F238E27FC236}">
                    <a16:creationId xmlns:a16="http://schemas.microsoft.com/office/drawing/2014/main" id="{577FFA3B-719D-3B44-B720-9F9908C8EEB0}"/>
                  </a:ext>
                </a:extLst>
              </p:cNvPr>
              <p:cNvSpPr/>
              <p:nvPr/>
            </p:nvSpPr>
            <p:spPr>
              <a:xfrm>
                <a:off x="8856625" y="1949000"/>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a:extLst>
                  <a:ext uri="{FF2B5EF4-FFF2-40B4-BE49-F238E27FC236}">
                    <a16:creationId xmlns:a16="http://schemas.microsoft.com/office/drawing/2014/main" id="{FBCB8DA0-1A95-7343-BBE0-57AA3A5EBDD1}"/>
                  </a:ext>
                </a:extLst>
              </p:cNvPr>
              <p:cNvSpPr/>
              <p:nvPr/>
            </p:nvSpPr>
            <p:spPr>
              <a:xfrm>
                <a:off x="8242692" y="2955458"/>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031DD7BF-02DF-6447-90E9-DCBE502A0E4A}"/>
                </a:ext>
              </a:extLst>
            </p:cNvPr>
            <p:cNvGrpSpPr/>
            <p:nvPr/>
          </p:nvGrpSpPr>
          <p:grpSpPr>
            <a:xfrm>
              <a:off x="337953" y="447180"/>
              <a:ext cx="2000916" cy="2025648"/>
              <a:chOff x="7630492" y="1597726"/>
              <a:chExt cx="2000916" cy="2025648"/>
            </a:xfrm>
            <a:gradFill flip="none" rotWithShape="1">
              <a:gsLst>
                <a:gs pos="0">
                  <a:schemeClr val="bg1">
                    <a:lumMod val="95000"/>
                    <a:alpha val="9000"/>
                  </a:schemeClr>
                </a:gs>
                <a:gs pos="100000">
                  <a:srgbClr val="000000">
                    <a:alpha val="9000"/>
                  </a:srgbClr>
                </a:gs>
              </a:gsLst>
              <a:lin ang="0" scaled="1"/>
              <a:tileRect/>
            </a:gradFill>
            <a:effectLst>
              <a:reflection blurRad="6350" stA="50000" endA="300" endPos="90000" dir="5400000" sy="-100000" algn="bl" rotWithShape="0"/>
            </a:effectLst>
          </p:grpSpPr>
          <p:sp>
            <p:nvSpPr>
              <p:cNvPr id="42" name="Hexagon 41">
                <a:extLst>
                  <a:ext uri="{FF2B5EF4-FFF2-40B4-BE49-F238E27FC236}">
                    <a16:creationId xmlns:a16="http://schemas.microsoft.com/office/drawing/2014/main" id="{70067A58-C771-834B-AC26-64396C0046C9}"/>
                  </a:ext>
                </a:extLst>
              </p:cNvPr>
              <p:cNvSpPr/>
              <p:nvPr/>
            </p:nvSpPr>
            <p:spPr>
              <a:xfrm>
                <a:off x="7630492" y="2605968"/>
                <a:ext cx="774783" cy="667916"/>
              </a:xfrm>
              <a:prstGeom prst="hexagon">
                <a:avLst/>
              </a:prstGeom>
              <a:grp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Hexagon 42">
                <a:extLst>
                  <a:ext uri="{FF2B5EF4-FFF2-40B4-BE49-F238E27FC236}">
                    <a16:creationId xmlns:a16="http://schemas.microsoft.com/office/drawing/2014/main" id="{60BB8870-0B70-EA40-9632-3054BAED10EC}"/>
                  </a:ext>
                </a:extLst>
              </p:cNvPr>
              <p:cNvSpPr/>
              <p:nvPr/>
            </p:nvSpPr>
            <p:spPr>
              <a:xfrm>
                <a:off x="8253639" y="1597726"/>
                <a:ext cx="774783" cy="667916"/>
              </a:xfrm>
              <a:prstGeom prst="hexagon">
                <a:avLst/>
              </a:prstGeom>
              <a:grp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Hexagon 43">
                <a:extLst>
                  <a:ext uri="{FF2B5EF4-FFF2-40B4-BE49-F238E27FC236}">
                    <a16:creationId xmlns:a16="http://schemas.microsoft.com/office/drawing/2014/main" id="{4A17AA28-F28A-B344-99EC-DA5867087898}"/>
                  </a:ext>
                </a:extLst>
              </p:cNvPr>
              <p:cNvSpPr/>
              <p:nvPr/>
            </p:nvSpPr>
            <p:spPr>
              <a:xfrm>
                <a:off x="8251906" y="2274808"/>
                <a:ext cx="774783" cy="667916"/>
              </a:xfrm>
              <a:prstGeom prst="hexagon">
                <a:avLst/>
              </a:prstGeom>
              <a:grp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B8473E09-8090-B049-8BE2-BF407E407D91}"/>
                  </a:ext>
                </a:extLst>
              </p:cNvPr>
              <p:cNvSpPr/>
              <p:nvPr/>
            </p:nvSpPr>
            <p:spPr>
              <a:xfrm>
                <a:off x="8856624" y="2627865"/>
                <a:ext cx="774783" cy="667916"/>
              </a:xfrm>
              <a:prstGeom prst="hexagon">
                <a:avLst/>
              </a:prstGeom>
              <a:gradFill flip="none" rotWithShape="1">
                <a:gsLst>
                  <a:gs pos="90000">
                    <a:schemeClr val="bg2">
                      <a:lumMod val="10000"/>
                      <a:alpha val="22000"/>
                    </a:schemeClr>
                  </a:gs>
                  <a:gs pos="0">
                    <a:schemeClr val="bg1">
                      <a:alpha val="8000"/>
                    </a:schemeClr>
                  </a:gs>
                  <a:gs pos="38000">
                    <a:schemeClr val="bg1">
                      <a:lumMod val="50000"/>
                      <a:alpha val="39000"/>
                    </a:schemeClr>
                  </a:gs>
                </a:gsLst>
                <a:lin ang="1080000" scaled="0"/>
                <a:tileRect/>
              </a:grad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Hexagon 45">
                <a:extLst>
                  <a:ext uri="{FF2B5EF4-FFF2-40B4-BE49-F238E27FC236}">
                    <a16:creationId xmlns:a16="http://schemas.microsoft.com/office/drawing/2014/main" id="{EBC89BBC-E370-4344-95EB-F98C23A7186C}"/>
                  </a:ext>
                </a:extLst>
              </p:cNvPr>
              <p:cNvSpPr/>
              <p:nvPr/>
            </p:nvSpPr>
            <p:spPr>
              <a:xfrm>
                <a:off x="8856625" y="1949000"/>
                <a:ext cx="774783" cy="667916"/>
              </a:xfrm>
              <a:prstGeom prst="hexagon">
                <a:avLst/>
              </a:prstGeom>
              <a:grp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BBB2E48A-CFEC-7B44-9E89-4F8373773B93}"/>
                  </a:ext>
                </a:extLst>
              </p:cNvPr>
              <p:cNvSpPr/>
              <p:nvPr/>
            </p:nvSpPr>
            <p:spPr>
              <a:xfrm>
                <a:off x="8242692" y="2955458"/>
                <a:ext cx="774783" cy="667916"/>
              </a:xfrm>
              <a:prstGeom prst="hexagon">
                <a:avLst/>
              </a:prstGeom>
              <a:grp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C1DE9ADF-A84A-F841-88A2-834D404423C4}"/>
                </a:ext>
              </a:extLst>
            </p:cNvPr>
            <p:cNvGrpSpPr/>
            <p:nvPr/>
          </p:nvGrpSpPr>
          <p:grpSpPr>
            <a:xfrm>
              <a:off x="2307657" y="2526651"/>
              <a:ext cx="2000916" cy="2025648"/>
              <a:chOff x="7630492" y="1597726"/>
              <a:chExt cx="2000916" cy="2025648"/>
            </a:xfrm>
            <a:effectLst>
              <a:reflection blurRad="6350" stA="50000" endA="300" endPos="55500" dist="101600" dir="5400000" sy="-100000" algn="bl" rotWithShape="0"/>
            </a:effectLst>
          </p:grpSpPr>
          <p:sp>
            <p:nvSpPr>
              <p:cNvPr id="35" name="Hexagon 34">
                <a:extLst>
                  <a:ext uri="{FF2B5EF4-FFF2-40B4-BE49-F238E27FC236}">
                    <a16:creationId xmlns:a16="http://schemas.microsoft.com/office/drawing/2014/main" id="{1B1709A2-56D7-F644-9214-2254FC74115F}"/>
                  </a:ext>
                </a:extLst>
              </p:cNvPr>
              <p:cNvSpPr/>
              <p:nvPr/>
            </p:nvSpPr>
            <p:spPr>
              <a:xfrm>
                <a:off x="7630492" y="2605968"/>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Hexagon 35">
                <a:extLst>
                  <a:ext uri="{FF2B5EF4-FFF2-40B4-BE49-F238E27FC236}">
                    <a16:creationId xmlns:a16="http://schemas.microsoft.com/office/drawing/2014/main" id="{EFE28821-9C5C-2840-83FA-AEC71EA4445A}"/>
                  </a:ext>
                </a:extLst>
              </p:cNvPr>
              <p:cNvSpPr/>
              <p:nvPr/>
            </p:nvSpPr>
            <p:spPr>
              <a:xfrm>
                <a:off x="8253639" y="1597726"/>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Hexagon 36">
                <a:extLst>
                  <a:ext uri="{FF2B5EF4-FFF2-40B4-BE49-F238E27FC236}">
                    <a16:creationId xmlns:a16="http://schemas.microsoft.com/office/drawing/2014/main" id="{AE8B8B61-F155-BB4C-9A6B-F60EF755A04B}"/>
                  </a:ext>
                </a:extLst>
              </p:cNvPr>
              <p:cNvSpPr/>
              <p:nvPr/>
            </p:nvSpPr>
            <p:spPr>
              <a:xfrm>
                <a:off x="7639706" y="1925318"/>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Hexagon 37">
                <a:extLst>
                  <a:ext uri="{FF2B5EF4-FFF2-40B4-BE49-F238E27FC236}">
                    <a16:creationId xmlns:a16="http://schemas.microsoft.com/office/drawing/2014/main" id="{F617C584-C58D-D549-8E99-95DD6D599DE2}"/>
                  </a:ext>
                </a:extLst>
              </p:cNvPr>
              <p:cNvSpPr/>
              <p:nvPr/>
            </p:nvSpPr>
            <p:spPr>
              <a:xfrm>
                <a:off x="8251906" y="2274808"/>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Hexagon 38">
                <a:extLst>
                  <a:ext uri="{FF2B5EF4-FFF2-40B4-BE49-F238E27FC236}">
                    <a16:creationId xmlns:a16="http://schemas.microsoft.com/office/drawing/2014/main" id="{0796DDD4-200B-A54E-B253-911752C34D2D}"/>
                  </a:ext>
                </a:extLst>
              </p:cNvPr>
              <p:cNvSpPr/>
              <p:nvPr/>
            </p:nvSpPr>
            <p:spPr>
              <a:xfrm>
                <a:off x="8856624" y="2627865"/>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F3FF1028-A243-5D4C-8F47-DFEC5A089A52}"/>
                  </a:ext>
                </a:extLst>
              </p:cNvPr>
              <p:cNvSpPr/>
              <p:nvPr/>
            </p:nvSpPr>
            <p:spPr>
              <a:xfrm>
                <a:off x="8856625" y="1949000"/>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Hexagon 40">
                <a:extLst>
                  <a:ext uri="{FF2B5EF4-FFF2-40B4-BE49-F238E27FC236}">
                    <a16:creationId xmlns:a16="http://schemas.microsoft.com/office/drawing/2014/main" id="{CBA1A40B-0F00-524A-8E68-F7E77A3D0BB2}"/>
                  </a:ext>
                </a:extLst>
              </p:cNvPr>
              <p:cNvSpPr/>
              <p:nvPr/>
            </p:nvSpPr>
            <p:spPr>
              <a:xfrm>
                <a:off x="8242692" y="2955458"/>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1" name="Hexagon 20">
              <a:extLst>
                <a:ext uri="{FF2B5EF4-FFF2-40B4-BE49-F238E27FC236}">
                  <a16:creationId xmlns:a16="http://schemas.microsoft.com/office/drawing/2014/main" id="{ADEB4217-C98C-0F4A-B934-88613493C759}"/>
                </a:ext>
              </a:extLst>
            </p:cNvPr>
            <p:cNvSpPr/>
            <p:nvPr/>
          </p:nvSpPr>
          <p:spPr>
            <a:xfrm>
              <a:off x="375686" y="59764"/>
              <a:ext cx="774783" cy="667916"/>
            </a:xfrm>
            <a:prstGeom prst="hexagon">
              <a:avLst/>
            </a:prstGeom>
            <a:gradFill flip="none" rotWithShape="1">
              <a:gsLst>
                <a:gs pos="0">
                  <a:schemeClr val="bg1">
                    <a:lumMod val="95000"/>
                    <a:alpha val="9000"/>
                  </a:schemeClr>
                </a:gs>
                <a:gs pos="100000">
                  <a:srgbClr val="000000">
                    <a:alpha val="9000"/>
                  </a:srgbClr>
                </a:gs>
              </a:gsLst>
              <a:lin ang="0" scaled="1"/>
              <a:tileRect/>
            </a:grad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Hexagon 21">
              <a:extLst>
                <a:ext uri="{FF2B5EF4-FFF2-40B4-BE49-F238E27FC236}">
                  <a16:creationId xmlns:a16="http://schemas.microsoft.com/office/drawing/2014/main" id="{2E504911-A0A1-9D4E-88F8-552F548FD242}"/>
                </a:ext>
              </a:extLst>
            </p:cNvPr>
            <p:cNvSpPr/>
            <p:nvPr/>
          </p:nvSpPr>
          <p:spPr>
            <a:xfrm>
              <a:off x="2513641" y="1865478"/>
              <a:ext cx="774783" cy="667916"/>
            </a:xfrm>
            <a:prstGeom prst="hexagon">
              <a:avLst/>
            </a:prstGeom>
            <a:gradFill flip="none" rotWithShape="1">
              <a:gsLst>
                <a:gs pos="0">
                  <a:schemeClr val="bg1">
                    <a:lumMod val="95000"/>
                    <a:alpha val="9000"/>
                  </a:schemeClr>
                </a:gs>
                <a:gs pos="100000">
                  <a:srgbClr val="000000">
                    <a:alpha val="9000"/>
                  </a:srgbClr>
                </a:gs>
              </a:gsLst>
              <a:lin ang="0" scaled="1"/>
              <a:tileRect/>
            </a:grad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E1F0329F-F657-3043-8B8C-F7B2023C9240}"/>
                </a:ext>
              </a:extLst>
            </p:cNvPr>
            <p:cNvSpPr/>
            <p:nvPr/>
          </p:nvSpPr>
          <p:spPr>
            <a:xfrm>
              <a:off x="2331902" y="1506890"/>
              <a:ext cx="774783" cy="667916"/>
            </a:xfrm>
            <a:prstGeom prst="hexagon">
              <a:avLst/>
            </a:prstGeom>
            <a:gradFill flip="none" rotWithShape="1">
              <a:gsLst>
                <a:gs pos="0">
                  <a:schemeClr val="bg1">
                    <a:lumMod val="95000"/>
                    <a:alpha val="9000"/>
                  </a:schemeClr>
                </a:gs>
                <a:gs pos="100000">
                  <a:srgbClr val="000000">
                    <a:alpha val="9000"/>
                  </a:srgbClr>
                </a:gs>
              </a:gsLst>
              <a:lin ang="0" scaled="1"/>
              <a:tileRect/>
            </a:grad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D4915DE5-F527-A740-8904-CF644F8E9B6C}"/>
                </a:ext>
              </a:extLst>
            </p:cNvPr>
            <p:cNvSpPr/>
            <p:nvPr/>
          </p:nvSpPr>
          <p:spPr>
            <a:xfrm>
              <a:off x="2928470" y="3225125"/>
              <a:ext cx="774783" cy="667916"/>
            </a:xfrm>
            <a:prstGeom prst="hexagon">
              <a:avLst/>
            </a:prstGeom>
            <a:gradFill flip="none" rotWithShape="1">
              <a:gsLst>
                <a:gs pos="0">
                  <a:schemeClr val="bg1">
                    <a:lumMod val="95000"/>
                    <a:alpha val="9000"/>
                  </a:schemeClr>
                </a:gs>
                <a:gs pos="100000">
                  <a:srgbClr val="000000">
                    <a:alpha val="9000"/>
                  </a:srgbClr>
                </a:gs>
              </a:gsLst>
              <a:lin ang="0" scaled="1"/>
              <a:tileRect/>
            </a:grad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2EDDAEAA-F8F2-BE42-BAE5-EC515501B641}"/>
                </a:ext>
              </a:extLst>
            </p:cNvPr>
            <p:cNvSpPr/>
            <p:nvPr/>
          </p:nvSpPr>
          <p:spPr>
            <a:xfrm rot="14400000">
              <a:off x="487856" y="1193296"/>
              <a:ext cx="774783" cy="667916"/>
            </a:xfrm>
            <a:prstGeom prst="hexagon">
              <a:avLst/>
            </a:prstGeom>
            <a:gradFill flip="none" rotWithShape="1">
              <a:gsLst>
                <a:gs pos="46000">
                  <a:srgbClr val="2A93AD">
                    <a:alpha val="22000"/>
                  </a:srgbClr>
                </a:gs>
                <a:gs pos="100000">
                  <a:schemeClr val="tx1">
                    <a:lumMod val="50000"/>
                    <a:lumOff val="50000"/>
                    <a:alpha val="8000"/>
                  </a:schemeClr>
                </a:gs>
              </a:gsLst>
              <a:lin ang="0" scaled="1"/>
              <a:tileRect/>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Hexagon 25">
              <a:extLst>
                <a:ext uri="{FF2B5EF4-FFF2-40B4-BE49-F238E27FC236}">
                  <a16:creationId xmlns:a16="http://schemas.microsoft.com/office/drawing/2014/main" id="{2DB19389-2E80-4049-815D-0E6C5FE92227}"/>
                </a:ext>
              </a:extLst>
            </p:cNvPr>
            <p:cNvSpPr/>
            <p:nvPr/>
          </p:nvSpPr>
          <p:spPr>
            <a:xfrm rot="10800000">
              <a:off x="2315887" y="3524601"/>
              <a:ext cx="774783" cy="667916"/>
            </a:xfrm>
            <a:prstGeom prst="hexagon">
              <a:avLst/>
            </a:prstGeom>
            <a:gradFill flip="none" rotWithShape="1">
              <a:gsLst>
                <a:gs pos="36000">
                  <a:schemeClr val="accent1">
                    <a:lumMod val="50000"/>
                    <a:alpha val="49000"/>
                  </a:schemeClr>
                </a:gs>
                <a:gs pos="100000">
                  <a:schemeClr val="tx1">
                    <a:lumMod val="50000"/>
                    <a:lumOff val="50000"/>
                    <a:alpha val="8000"/>
                  </a:schemeClr>
                </a:gs>
              </a:gsLst>
              <a:path path="circle">
                <a:fillToRect r="100000" b="100000"/>
              </a:path>
              <a:tileRect l="-100000" t="-100000"/>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A5167491-6873-A841-9759-ECB9C6101C13}"/>
                </a:ext>
              </a:extLst>
            </p:cNvPr>
            <p:cNvSpPr/>
            <p:nvPr/>
          </p:nvSpPr>
          <p:spPr>
            <a:xfrm>
              <a:off x="2340562" y="2179414"/>
              <a:ext cx="774783" cy="667916"/>
            </a:xfrm>
            <a:prstGeom prst="hexagon">
              <a:avLst/>
            </a:prstGeom>
            <a:gradFill flip="none" rotWithShape="1">
              <a:gsLst>
                <a:gs pos="46000">
                  <a:srgbClr val="2A93AD">
                    <a:alpha val="22000"/>
                  </a:srgbClr>
                </a:gs>
                <a:gs pos="100000">
                  <a:schemeClr val="tx1">
                    <a:lumMod val="50000"/>
                    <a:lumOff val="50000"/>
                    <a:alpha val="8000"/>
                  </a:schemeClr>
                </a:gs>
              </a:gsLst>
              <a:lin ang="0" scaled="1"/>
              <a:tileRect/>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F95C44DF-312D-2142-8013-F089D4168EDA}"/>
                </a:ext>
              </a:extLst>
            </p:cNvPr>
            <p:cNvSpPr/>
            <p:nvPr/>
          </p:nvSpPr>
          <p:spPr>
            <a:xfrm rot="10800000">
              <a:off x="152403" y="3182470"/>
              <a:ext cx="774783" cy="667916"/>
            </a:xfrm>
            <a:prstGeom prst="hexagon">
              <a:avLst/>
            </a:prstGeom>
            <a:gradFill flip="none" rotWithShape="1">
              <a:gsLst>
                <a:gs pos="36000">
                  <a:schemeClr val="accent1">
                    <a:lumMod val="50000"/>
                    <a:alpha val="49000"/>
                  </a:schemeClr>
                </a:gs>
                <a:gs pos="100000">
                  <a:schemeClr val="tx1">
                    <a:lumMod val="50000"/>
                    <a:lumOff val="50000"/>
                    <a:alpha val="8000"/>
                  </a:schemeClr>
                </a:gs>
              </a:gsLst>
              <a:path path="circle">
                <a:fillToRect r="100000" b="100000"/>
              </a:path>
              <a:tileRect l="-100000" t="-100000"/>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A4D1C10F-B892-B048-B1F2-AE0C0030CB7D}"/>
                </a:ext>
              </a:extLst>
            </p:cNvPr>
            <p:cNvSpPr/>
            <p:nvPr/>
          </p:nvSpPr>
          <p:spPr>
            <a:xfrm rot="10800000">
              <a:off x="1093695" y="2197343"/>
              <a:ext cx="774783" cy="667916"/>
            </a:xfrm>
            <a:prstGeom prst="hexagon">
              <a:avLst/>
            </a:prstGeom>
            <a:gradFill flip="none" rotWithShape="1">
              <a:gsLst>
                <a:gs pos="36000">
                  <a:schemeClr val="accent1">
                    <a:lumMod val="50000"/>
                    <a:alpha val="49000"/>
                  </a:schemeClr>
                </a:gs>
                <a:gs pos="100000">
                  <a:schemeClr val="tx1">
                    <a:lumMod val="50000"/>
                    <a:lumOff val="50000"/>
                    <a:alpha val="8000"/>
                  </a:schemeClr>
                </a:gs>
              </a:gsLst>
              <a:path path="circle">
                <a:fillToRect r="100000" b="100000"/>
              </a:path>
              <a:tileRect l="-100000" t="-100000"/>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AB552969-370B-DC43-8458-1B9F3A7FC7C6}"/>
                </a:ext>
              </a:extLst>
            </p:cNvPr>
            <p:cNvSpPr/>
            <p:nvPr/>
          </p:nvSpPr>
          <p:spPr>
            <a:xfrm rot="10800000">
              <a:off x="2169460" y="1868637"/>
              <a:ext cx="774783" cy="667916"/>
            </a:xfrm>
            <a:prstGeom prst="hexagon">
              <a:avLst/>
            </a:prstGeom>
            <a:gradFill flip="none" rotWithShape="1">
              <a:gsLst>
                <a:gs pos="36000">
                  <a:schemeClr val="accent1">
                    <a:lumMod val="50000"/>
                    <a:alpha val="49000"/>
                  </a:schemeClr>
                </a:gs>
                <a:gs pos="100000">
                  <a:schemeClr val="tx1">
                    <a:lumMod val="50000"/>
                    <a:lumOff val="50000"/>
                    <a:alpha val="8000"/>
                  </a:schemeClr>
                </a:gs>
              </a:gsLst>
              <a:path path="circle">
                <a:fillToRect r="100000" b="100000"/>
              </a:path>
              <a:tileRect l="-100000" t="-100000"/>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Hexagon 30">
              <a:extLst>
                <a:ext uri="{FF2B5EF4-FFF2-40B4-BE49-F238E27FC236}">
                  <a16:creationId xmlns:a16="http://schemas.microsoft.com/office/drawing/2014/main" id="{CFF8B7CF-AC68-A94B-B1E6-A41FAAD77A2B}"/>
                </a:ext>
              </a:extLst>
            </p:cNvPr>
            <p:cNvSpPr/>
            <p:nvPr/>
          </p:nvSpPr>
          <p:spPr>
            <a:xfrm rot="10800000">
              <a:off x="750047" y="2839813"/>
              <a:ext cx="774783" cy="667916"/>
            </a:xfrm>
            <a:prstGeom prst="hexagon">
              <a:avLst/>
            </a:prstGeom>
            <a:gradFill flip="none" rotWithShape="1">
              <a:gsLst>
                <a:gs pos="36000">
                  <a:schemeClr val="accent1">
                    <a:lumMod val="50000"/>
                    <a:alpha val="49000"/>
                  </a:schemeClr>
                </a:gs>
                <a:gs pos="100000">
                  <a:schemeClr val="tx1">
                    <a:lumMod val="50000"/>
                    <a:lumOff val="50000"/>
                    <a:alpha val="8000"/>
                  </a:schemeClr>
                </a:gs>
              </a:gsLst>
              <a:path path="circle">
                <a:fillToRect r="100000" b="100000"/>
              </a:path>
              <a:tileRect l="-100000" t="-100000"/>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7437D304-5FC9-8041-8F1D-AE3539C29E3F}"/>
                </a:ext>
              </a:extLst>
            </p:cNvPr>
            <p:cNvSpPr/>
            <p:nvPr/>
          </p:nvSpPr>
          <p:spPr>
            <a:xfrm rot="10800000">
              <a:off x="3529108" y="2869695"/>
              <a:ext cx="774783" cy="667916"/>
            </a:xfrm>
            <a:prstGeom prst="hexagon">
              <a:avLst/>
            </a:prstGeom>
            <a:gradFill flip="none" rotWithShape="1">
              <a:gsLst>
                <a:gs pos="36000">
                  <a:schemeClr val="accent1">
                    <a:lumMod val="50000"/>
                    <a:alpha val="49000"/>
                  </a:schemeClr>
                </a:gs>
                <a:gs pos="100000">
                  <a:schemeClr val="tx1">
                    <a:lumMod val="50000"/>
                    <a:lumOff val="50000"/>
                    <a:alpha val="8000"/>
                  </a:schemeClr>
                </a:gs>
              </a:gsLst>
              <a:path path="circle">
                <a:fillToRect r="100000" b="100000"/>
              </a:path>
              <a:tileRect l="-100000" t="-100000"/>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Hexagon 32">
              <a:extLst>
                <a:ext uri="{FF2B5EF4-FFF2-40B4-BE49-F238E27FC236}">
                  <a16:creationId xmlns:a16="http://schemas.microsoft.com/office/drawing/2014/main" id="{F08D9916-4122-8443-BE33-5444B90BEBB7}"/>
                </a:ext>
              </a:extLst>
            </p:cNvPr>
            <p:cNvSpPr/>
            <p:nvPr/>
          </p:nvSpPr>
          <p:spPr>
            <a:xfrm rot="14400000">
              <a:off x="3344611" y="3183460"/>
              <a:ext cx="774783" cy="667916"/>
            </a:xfrm>
            <a:prstGeom prst="hexagon">
              <a:avLst/>
            </a:prstGeom>
            <a:gradFill flip="none" rotWithShape="1">
              <a:gsLst>
                <a:gs pos="46000">
                  <a:srgbClr val="2A93AD">
                    <a:alpha val="22000"/>
                  </a:srgbClr>
                </a:gs>
                <a:gs pos="100000">
                  <a:schemeClr val="tx1">
                    <a:lumMod val="50000"/>
                    <a:lumOff val="50000"/>
                    <a:alpha val="8000"/>
                  </a:schemeClr>
                </a:gs>
              </a:gsLst>
              <a:lin ang="0" scaled="1"/>
              <a:tileRect/>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reflection blurRad="6350" stA="50000" endA="295"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79AFC797-ED01-6243-BC33-4512310110B3}"/>
                </a:ext>
              </a:extLst>
            </p:cNvPr>
            <p:cNvSpPr/>
            <p:nvPr/>
          </p:nvSpPr>
          <p:spPr>
            <a:xfrm>
              <a:off x="2747427" y="2848383"/>
              <a:ext cx="774783" cy="667916"/>
            </a:xfrm>
            <a:prstGeom prst="hexagon">
              <a:avLst/>
            </a:prstGeom>
            <a:gradFill flip="none" rotWithShape="1">
              <a:gsLst>
                <a:gs pos="0">
                  <a:schemeClr val="bg1">
                    <a:lumMod val="95000"/>
                    <a:alpha val="9000"/>
                  </a:schemeClr>
                </a:gs>
                <a:gs pos="100000">
                  <a:srgbClr val="000000">
                    <a:alpha val="9000"/>
                  </a:srgbClr>
                </a:gs>
              </a:gsLst>
              <a:lin ang="0" scaled="1"/>
              <a:tileRect/>
            </a:grad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63" name="Picture 62">
            <a:extLst>
              <a:ext uri="{FF2B5EF4-FFF2-40B4-BE49-F238E27FC236}">
                <a16:creationId xmlns:a16="http://schemas.microsoft.com/office/drawing/2014/main" id="{0FF50735-2A47-2241-BA48-D892DB03567C}"/>
              </a:ext>
            </a:extLst>
          </p:cNvPr>
          <p:cNvPicPr>
            <a:picLocks noChangeAspect="1"/>
          </p:cNvPicPr>
          <p:nvPr/>
        </p:nvPicPr>
        <p:blipFill rotWithShape="1">
          <a:blip r:embed="rId3" cstate="print">
            <a:alphaModFix amt="85000"/>
            <a:extLst>
              <a:ext uri="{BEBA8EAE-BF5A-486C-A8C5-ECC9F3942E4B}">
                <a14:imgProps xmlns:a14="http://schemas.microsoft.com/office/drawing/2010/main">
                  <a14:imgLayer r:embed="rId4">
                    <a14:imgEffect>
                      <a14:backgroundRemoval t="54810" b="89976" l="9984" r="89976">
                        <a14:foregroundMark x1="25465" y1="57720" x2="28375" y2="74495"/>
                        <a14:foregroundMark x1="34762" y1="61520" x2="31690" y2="73767"/>
                        <a14:foregroundMark x1="73403" y1="57963" x2="69119" y2="74252"/>
                        <a14:foregroundMark x1="63500" y1="60671" x2="65562" y2="71787"/>
                        <a14:backgroundMark x1="42320" y1="61762" x2="53840" y2="56993"/>
                        <a14:backgroundMark x1="52870" y1="60792" x2="54810" y2="56144"/>
                        <a14:backgroundMark x1="41956" y1="56750" x2="43088" y2="59216"/>
                      </a14:backgroundRemoval>
                    </a14:imgEffect>
                  </a14:imgLayer>
                </a14:imgProps>
              </a:ext>
              <a:ext uri="{28A0092B-C50C-407E-A947-70E740481C1C}">
                <a14:useLocalDpi xmlns:a14="http://schemas.microsoft.com/office/drawing/2010/main"/>
              </a:ext>
            </a:extLst>
          </a:blip>
          <a:srcRect l="14811" t="53823" r="19745" b="14859"/>
          <a:stretch/>
        </p:blipFill>
        <p:spPr>
          <a:xfrm>
            <a:off x="7389706" y="2646477"/>
            <a:ext cx="4488111" cy="2147822"/>
          </a:xfrm>
          <a:prstGeom prst="rect">
            <a:avLst/>
          </a:prstGeom>
        </p:spPr>
      </p:pic>
    </p:spTree>
    <p:extLst>
      <p:ext uri="{BB962C8B-B14F-4D97-AF65-F5344CB8AC3E}">
        <p14:creationId xmlns:p14="http://schemas.microsoft.com/office/powerpoint/2010/main" val="12357871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00333D-FD80-B74C-A833-8B8A1CC926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BC315-9560-46F5-B4AE-0DDBF6B14E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AAB8104-E3B2-DD45-97EB-35FB60E240C6}"/>
              </a:ext>
            </a:extLst>
          </p:cNvPr>
          <p:cNvSpPr>
            <a:spLocks noGrp="1"/>
          </p:cNvSpPr>
          <p:nvPr>
            <p:ph type="title"/>
          </p:nvPr>
        </p:nvSpPr>
        <p:spPr/>
        <p:txBody>
          <a:bodyPr/>
          <a:lstStyle/>
          <a:p>
            <a:r>
              <a:rPr lang="en-US" dirty="0"/>
              <a:t>Geospatial Data Act of 2018</a:t>
            </a:r>
          </a:p>
        </p:txBody>
      </p:sp>
      <p:sp>
        <p:nvSpPr>
          <p:cNvPr id="3" name="TextBox 2">
            <a:extLst>
              <a:ext uri="{FF2B5EF4-FFF2-40B4-BE49-F238E27FC236}">
                <a16:creationId xmlns:a16="http://schemas.microsoft.com/office/drawing/2014/main" id="{34FCCF3F-DDFC-4F42-9E7B-E8A9F4D18B88}"/>
              </a:ext>
            </a:extLst>
          </p:cNvPr>
          <p:cNvSpPr txBox="1"/>
          <p:nvPr/>
        </p:nvSpPr>
        <p:spPr>
          <a:xfrm>
            <a:off x="672792" y="963365"/>
            <a:ext cx="828330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76200" cmpd="sng">
                  <a:noFill/>
                </a:ln>
                <a:solidFill>
                  <a:prstClr val="black"/>
                </a:solidFill>
                <a:effectLst/>
                <a:uLnTx/>
                <a:uFillTx/>
                <a:latin typeface="Times" pitchFamily="2" charset="0"/>
                <a:ea typeface="ＭＳ Ｐゴシック" pitchFamily="16" charset="-128"/>
                <a:cs typeface="+mn-cs"/>
              </a:rPr>
              <a:t>GDA Tiger Team/Work Groups </a:t>
            </a:r>
            <a:endParaRPr kumimoji="0" lang="en-US" sz="4000" b="0" i="0" u="none" strike="noStrike" kern="1200" cap="none" spc="0" normalizeH="0" baseline="0" noProof="0" dirty="0">
              <a:ln>
                <a:noFill/>
              </a:ln>
              <a:solidFill>
                <a:prstClr val="black"/>
              </a:solidFill>
              <a:effectLst/>
              <a:uLnTx/>
              <a:uFillTx/>
              <a:latin typeface="Times" pitchFamily="2" charset="0"/>
              <a:ea typeface="+mn-ea"/>
              <a:cs typeface="+mn-cs"/>
            </a:endParaRPr>
          </a:p>
        </p:txBody>
      </p:sp>
      <p:sp>
        <p:nvSpPr>
          <p:cNvPr id="23" name="Rectangle: Rounded Corners 21">
            <a:extLst>
              <a:ext uri="{FF2B5EF4-FFF2-40B4-BE49-F238E27FC236}">
                <a16:creationId xmlns:a16="http://schemas.microsoft.com/office/drawing/2014/main" id="{BFE368EE-6F89-9E43-A59C-C7E454299221}"/>
              </a:ext>
            </a:extLst>
          </p:cNvPr>
          <p:cNvSpPr/>
          <p:nvPr/>
        </p:nvSpPr>
        <p:spPr bwMode="auto">
          <a:xfrm>
            <a:off x="402554" y="1903865"/>
            <a:ext cx="11195825" cy="1123572"/>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pitchFamily="2" charset="0"/>
                <a:ea typeface="+mn-ea"/>
                <a:cs typeface="+mn-cs"/>
              </a:rPr>
              <a:t>Analysis of the GDA</a:t>
            </a:r>
            <a:r>
              <a:rPr kumimoji="0" lang="en-US" sz="2800" b="0" i="0" u="none" strike="noStrike" kern="1200" cap="none" spc="0" normalizeH="0" baseline="0" noProof="0" dirty="0">
                <a:ln>
                  <a:noFill/>
                </a:ln>
                <a:solidFill>
                  <a:prstClr val="white"/>
                </a:solidFill>
                <a:effectLst/>
                <a:uLnTx/>
                <a:uFillTx/>
                <a:latin typeface="Times" pitchFamily="2" charset="0"/>
                <a:ea typeface="+mn-ea"/>
                <a:cs typeface="+mn-cs"/>
              </a:rPr>
              <a:t>––identify impacts, requirements and recommendations that will result in the development of an implementation strategy. </a:t>
            </a:r>
          </a:p>
        </p:txBody>
      </p:sp>
      <p:grpSp>
        <p:nvGrpSpPr>
          <p:cNvPr id="5" name="Group 4">
            <a:extLst>
              <a:ext uri="{FF2B5EF4-FFF2-40B4-BE49-F238E27FC236}">
                <a16:creationId xmlns:a16="http://schemas.microsoft.com/office/drawing/2014/main" id="{2A8BD401-5ED2-4944-B62C-340BE5FC232D}"/>
              </a:ext>
            </a:extLst>
          </p:cNvPr>
          <p:cNvGrpSpPr/>
          <p:nvPr/>
        </p:nvGrpSpPr>
        <p:grpSpPr>
          <a:xfrm>
            <a:off x="648632" y="3566124"/>
            <a:ext cx="10890147" cy="2360907"/>
            <a:chOff x="205687" y="3429000"/>
            <a:chExt cx="11522660" cy="2498031"/>
          </a:xfrm>
        </p:grpSpPr>
        <p:grpSp>
          <p:nvGrpSpPr>
            <p:cNvPr id="19" name="Group 18">
              <a:extLst>
                <a:ext uri="{FF2B5EF4-FFF2-40B4-BE49-F238E27FC236}">
                  <a16:creationId xmlns:a16="http://schemas.microsoft.com/office/drawing/2014/main" id="{5D1C0257-CE69-0D48-A9BA-40272568BB8A}"/>
                </a:ext>
              </a:extLst>
            </p:cNvPr>
            <p:cNvGrpSpPr/>
            <p:nvPr/>
          </p:nvGrpSpPr>
          <p:grpSpPr>
            <a:xfrm>
              <a:off x="205687" y="3429000"/>
              <a:ext cx="2732684" cy="2498030"/>
              <a:chOff x="182539" y="3123975"/>
              <a:chExt cx="3034610" cy="2774030"/>
            </a:xfrm>
          </p:grpSpPr>
          <p:sp>
            <p:nvSpPr>
              <p:cNvPr id="11" name="TextBox 10">
                <a:extLst>
                  <a:ext uri="{FF2B5EF4-FFF2-40B4-BE49-F238E27FC236}">
                    <a16:creationId xmlns:a16="http://schemas.microsoft.com/office/drawing/2014/main" id="{1F3822BD-D4F6-7A4B-A7BE-250222245CBA}"/>
                  </a:ext>
                </a:extLst>
              </p:cNvPr>
              <p:cNvSpPr txBox="1"/>
              <p:nvPr/>
            </p:nvSpPr>
            <p:spPr>
              <a:xfrm>
                <a:off x="182539" y="3612005"/>
                <a:ext cx="3034610" cy="228600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b" anchorCtr="0" compatLnSpc="1">
                <a:prstTxWarp prst="textNoShape">
                  <a:avLst/>
                </a:prstTxWarp>
              </a:bodyPr>
              <a:lstStyle>
                <a:defPPr>
                  <a:defRPr lang="en-US"/>
                </a:defPPr>
                <a:lvl1pPr marL="7938" algn="ctr">
                  <a:defRPr b="1">
                    <a:ln w="76200" cmpd="sng">
                      <a:noFill/>
                    </a:ln>
                    <a:solidFill>
                      <a:schemeClr val="bg1"/>
                    </a:solidFill>
                    <a:latin typeface="Times" pitchFamily="2" charset="0"/>
                    <a:ea typeface="ＭＳ Ｐゴシック" pitchFamily="16" charset="-128"/>
                  </a:defRPr>
                </a:lvl1pPr>
              </a:lstStyle>
              <a:p>
                <a:pPr marL="7938"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Governance &amp; Organization</a:t>
                </a:r>
              </a:p>
              <a:p>
                <a:pPr marL="7938"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endParaRPr>
              </a:p>
            </p:txBody>
          </p:sp>
          <p:sp>
            <p:nvSpPr>
              <p:cNvPr id="14" name="Oval 13">
                <a:extLst>
                  <a:ext uri="{FF2B5EF4-FFF2-40B4-BE49-F238E27FC236}">
                    <a16:creationId xmlns:a16="http://schemas.microsoft.com/office/drawing/2014/main" id="{03D730D4-B8B9-8942-BD94-30243DBEEA81}"/>
                  </a:ext>
                </a:extLst>
              </p:cNvPr>
              <p:cNvSpPr/>
              <p:nvPr/>
            </p:nvSpPr>
            <p:spPr>
              <a:xfrm>
                <a:off x="1053322" y="3123975"/>
                <a:ext cx="1333575" cy="1333575"/>
              </a:xfrm>
              <a:prstGeom prst="ellipse">
                <a:avLst/>
              </a:prstGeom>
              <a:gradFill flip="none" rotWithShape="1">
                <a:gsLst>
                  <a:gs pos="0">
                    <a:schemeClr val="accent5">
                      <a:lumMod val="67000"/>
                      <a:alpha val="77000"/>
                    </a:schemeClr>
                  </a:gs>
                  <a:gs pos="91992">
                    <a:srgbClr val="94BDE4">
                      <a:alpha val="77000"/>
                    </a:srgbClr>
                  </a:gs>
                  <a:gs pos="48000">
                    <a:schemeClr val="accent5">
                      <a:lumMod val="97000"/>
                      <a:lumOff val="3000"/>
                      <a:alpha val="72000"/>
                    </a:schemeClr>
                  </a:gs>
                  <a:gs pos="100000">
                    <a:schemeClr val="accent5">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DDCCE989-1128-3149-A76B-22D9C19F4EE8}"/>
                </a:ext>
              </a:extLst>
            </p:cNvPr>
            <p:cNvGrpSpPr/>
            <p:nvPr/>
          </p:nvGrpSpPr>
          <p:grpSpPr>
            <a:xfrm>
              <a:off x="6065671" y="3450569"/>
              <a:ext cx="2732684" cy="2476462"/>
              <a:chOff x="6416746" y="3147926"/>
              <a:chExt cx="3034610" cy="2750079"/>
            </a:xfrm>
          </p:grpSpPr>
          <p:sp>
            <p:nvSpPr>
              <p:cNvPr id="12" name="TextBox 11">
                <a:extLst>
                  <a:ext uri="{FF2B5EF4-FFF2-40B4-BE49-F238E27FC236}">
                    <a16:creationId xmlns:a16="http://schemas.microsoft.com/office/drawing/2014/main" id="{0AC116CC-149C-5F46-850F-438E65660F76}"/>
                  </a:ext>
                </a:extLst>
              </p:cNvPr>
              <p:cNvSpPr txBox="1"/>
              <p:nvPr/>
            </p:nvSpPr>
            <p:spPr>
              <a:xfrm>
                <a:off x="6416746" y="3612005"/>
                <a:ext cx="3034610" cy="228600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b" anchorCtr="0" compatLnSpc="1">
                <a:prstTxWarp prst="textNoShape">
                  <a:avLst/>
                </a:prstTxWarp>
              </a:bodyPr>
              <a:lstStyle>
                <a:defPPr>
                  <a:defRPr lang="en-US"/>
                </a:defPPr>
                <a:lvl1pPr marL="7938" algn="ctr">
                  <a:defRPr b="1">
                    <a:ln w="76200" cmpd="sng">
                      <a:noFill/>
                    </a:ln>
                    <a:solidFill>
                      <a:schemeClr val="bg1"/>
                    </a:solidFill>
                    <a:latin typeface="Times" pitchFamily="2" charset="0"/>
                    <a:ea typeface="ＭＳ Ｐゴシック" pitchFamily="16" charset="-128"/>
                  </a:defRPr>
                </a:lvl1pPr>
              </a:lstStyle>
              <a:p>
                <a:pPr marL="7938"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Covered Agencies &amp; Reporting</a:t>
                </a:r>
              </a:p>
              <a:p>
                <a:pPr marL="7938"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endParaRPr>
              </a:p>
            </p:txBody>
          </p:sp>
          <p:sp>
            <p:nvSpPr>
              <p:cNvPr id="15" name="Oval 14">
                <a:extLst>
                  <a:ext uri="{FF2B5EF4-FFF2-40B4-BE49-F238E27FC236}">
                    <a16:creationId xmlns:a16="http://schemas.microsoft.com/office/drawing/2014/main" id="{D8CBAA65-9073-F840-8F44-ED109726D36B}"/>
                  </a:ext>
                </a:extLst>
              </p:cNvPr>
              <p:cNvSpPr/>
              <p:nvPr/>
            </p:nvSpPr>
            <p:spPr>
              <a:xfrm>
                <a:off x="7293073" y="3147926"/>
                <a:ext cx="1333575" cy="1333575"/>
              </a:xfrm>
              <a:prstGeom prst="ellipse">
                <a:avLst/>
              </a:prstGeom>
              <a:gradFill flip="none" rotWithShape="1">
                <a:gsLst>
                  <a:gs pos="0">
                    <a:schemeClr val="accent5">
                      <a:lumMod val="67000"/>
                      <a:alpha val="77000"/>
                    </a:schemeClr>
                  </a:gs>
                  <a:gs pos="91992">
                    <a:srgbClr val="94BDE4">
                      <a:alpha val="77000"/>
                    </a:srgbClr>
                  </a:gs>
                  <a:gs pos="48000">
                    <a:schemeClr val="accent5">
                      <a:lumMod val="97000"/>
                      <a:lumOff val="3000"/>
                      <a:alpha val="72000"/>
                    </a:schemeClr>
                  </a:gs>
                  <a:gs pos="100000">
                    <a:schemeClr val="accent5">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3B06B48F-DCB8-F842-811E-B649FF0B2A5E}"/>
                </a:ext>
              </a:extLst>
            </p:cNvPr>
            <p:cNvGrpSpPr/>
            <p:nvPr/>
          </p:nvGrpSpPr>
          <p:grpSpPr>
            <a:xfrm>
              <a:off x="3135679" y="3429000"/>
              <a:ext cx="2732684" cy="2498030"/>
              <a:chOff x="3298768" y="3123975"/>
              <a:chExt cx="3034610" cy="2774030"/>
            </a:xfrm>
          </p:grpSpPr>
          <p:sp>
            <p:nvSpPr>
              <p:cNvPr id="13" name="TextBox 12">
                <a:extLst>
                  <a:ext uri="{FF2B5EF4-FFF2-40B4-BE49-F238E27FC236}">
                    <a16:creationId xmlns:a16="http://schemas.microsoft.com/office/drawing/2014/main" id="{51007DA7-E394-594F-8071-80050F2FC78C}"/>
                  </a:ext>
                </a:extLst>
              </p:cNvPr>
              <p:cNvSpPr txBox="1"/>
              <p:nvPr/>
            </p:nvSpPr>
            <p:spPr>
              <a:xfrm>
                <a:off x="3298768" y="3612005"/>
                <a:ext cx="3034610" cy="228600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b" anchorCtr="0" compatLnSpc="1">
                <a:prstTxWarp prst="textNoShape">
                  <a:avLst/>
                </a:prstTxWarp>
              </a:bodyPr>
              <a:lstStyle>
                <a:defPPr>
                  <a:defRPr lang="en-US"/>
                </a:defPPr>
                <a:lvl1pPr marL="7938" algn="ctr">
                  <a:defRPr b="1">
                    <a:ln w="76200" cmpd="sng">
                      <a:noFill/>
                    </a:ln>
                    <a:solidFill>
                      <a:schemeClr val="bg1"/>
                    </a:solidFill>
                    <a:latin typeface="Times" pitchFamily="2" charset="0"/>
                    <a:ea typeface="ＭＳ Ｐゴシック" pitchFamily="16" charset="-128"/>
                  </a:defRPr>
                </a:lvl1pPr>
              </a:lstStyle>
              <a:p>
                <a:pPr marL="7938"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Data, Standards and Delivery</a:t>
                </a:r>
              </a:p>
              <a:p>
                <a:pPr marL="7938"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endParaRPr>
              </a:p>
            </p:txBody>
          </p:sp>
          <p:sp>
            <p:nvSpPr>
              <p:cNvPr id="16" name="Oval 15">
                <a:extLst>
                  <a:ext uri="{FF2B5EF4-FFF2-40B4-BE49-F238E27FC236}">
                    <a16:creationId xmlns:a16="http://schemas.microsoft.com/office/drawing/2014/main" id="{4038D997-F497-8043-A914-BF725B05A03F}"/>
                  </a:ext>
                </a:extLst>
              </p:cNvPr>
              <p:cNvSpPr/>
              <p:nvPr/>
            </p:nvSpPr>
            <p:spPr>
              <a:xfrm>
                <a:off x="4118013" y="3123975"/>
                <a:ext cx="1333575" cy="1333575"/>
              </a:xfrm>
              <a:prstGeom prst="ellipse">
                <a:avLst/>
              </a:prstGeom>
              <a:gradFill flip="none" rotWithShape="1">
                <a:gsLst>
                  <a:gs pos="0">
                    <a:schemeClr val="accent5">
                      <a:lumMod val="67000"/>
                      <a:alpha val="77000"/>
                    </a:schemeClr>
                  </a:gs>
                  <a:gs pos="91992">
                    <a:srgbClr val="94BDE4">
                      <a:alpha val="77000"/>
                    </a:srgbClr>
                  </a:gs>
                  <a:gs pos="48000">
                    <a:schemeClr val="accent5">
                      <a:lumMod val="97000"/>
                      <a:lumOff val="3000"/>
                      <a:alpha val="72000"/>
                    </a:schemeClr>
                  </a:gs>
                  <a:gs pos="100000">
                    <a:schemeClr val="accent5">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FC62981D-3FAA-7D4A-A7DC-5F206DEF21B3}"/>
                </a:ext>
              </a:extLst>
            </p:cNvPr>
            <p:cNvGrpSpPr/>
            <p:nvPr/>
          </p:nvGrpSpPr>
          <p:grpSpPr>
            <a:xfrm>
              <a:off x="8995663" y="3433059"/>
              <a:ext cx="2732684" cy="2493966"/>
              <a:chOff x="8972514" y="3166672"/>
              <a:chExt cx="3034610" cy="2769519"/>
            </a:xfrm>
          </p:grpSpPr>
          <p:sp>
            <p:nvSpPr>
              <p:cNvPr id="17" name="TextBox 16">
                <a:extLst>
                  <a:ext uri="{FF2B5EF4-FFF2-40B4-BE49-F238E27FC236}">
                    <a16:creationId xmlns:a16="http://schemas.microsoft.com/office/drawing/2014/main" id="{E7E1CFCA-F181-B04E-875C-CC9BCFF88261}"/>
                  </a:ext>
                </a:extLst>
              </p:cNvPr>
              <p:cNvSpPr txBox="1"/>
              <p:nvPr/>
            </p:nvSpPr>
            <p:spPr>
              <a:xfrm>
                <a:off x="8972514" y="3650191"/>
                <a:ext cx="3034610" cy="228600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b" anchorCtr="0" compatLnSpc="1">
                <a:prstTxWarp prst="textNoShape">
                  <a:avLst/>
                </a:prstTxWarp>
              </a:bodyPr>
              <a:lstStyle>
                <a:defPPr>
                  <a:defRPr lang="en-US"/>
                </a:defPPr>
                <a:lvl1pPr marL="7938" algn="ctr">
                  <a:defRPr b="1">
                    <a:ln w="76200" cmpd="sng">
                      <a:noFill/>
                    </a:ln>
                    <a:solidFill>
                      <a:schemeClr val="bg1"/>
                    </a:solidFill>
                    <a:latin typeface="Times" pitchFamily="2" charset="0"/>
                    <a:ea typeface="ＭＳ Ｐゴシック" pitchFamily="16" charset="-128"/>
                  </a:defRPr>
                </a:lvl1pPr>
              </a:lstStyle>
              <a:p>
                <a:pPr marL="7938"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Communications &amp; Outreach</a:t>
                </a:r>
              </a:p>
              <a:p>
                <a:pPr marL="7938"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endParaRPr>
              </a:p>
            </p:txBody>
          </p:sp>
          <p:sp>
            <p:nvSpPr>
              <p:cNvPr id="18" name="Oval 17">
                <a:extLst>
                  <a:ext uri="{FF2B5EF4-FFF2-40B4-BE49-F238E27FC236}">
                    <a16:creationId xmlns:a16="http://schemas.microsoft.com/office/drawing/2014/main" id="{07B74366-D8E4-6A43-9FBA-3C88935235AE}"/>
                  </a:ext>
                </a:extLst>
              </p:cNvPr>
              <p:cNvSpPr/>
              <p:nvPr/>
            </p:nvSpPr>
            <p:spPr>
              <a:xfrm>
                <a:off x="9900384" y="3166672"/>
                <a:ext cx="1333575" cy="1333575"/>
              </a:xfrm>
              <a:prstGeom prst="ellipse">
                <a:avLst/>
              </a:prstGeom>
              <a:gradFill flip="none" rotWithShape="1">
                <a:gsLst>
                  <a:gs pos="0">
                    <a:schemeClr val="accent5">
                      <a:lumMod val="67000"/>
                      <a:alpha val="77000"/>
                    </a:schemeClr>
                  </a:gs>
                  <a:gs pos="91992">
                    <a:srgbClr val="94BDE4">
                      <a:alpha val="77000"/>
                    </a:srgbClr>
                  </a:gs>
                  <a:gs pos="48000">
                    <a:schemeClr val="accent5">
                      <a:lumMod val="97000"/>
                      <a:lumOff val="3000"/>
                      <a:alpha val="72000"/>
                    </a:schemeClr>
                  </a:gs>
                  <a:gs pos="100000">
                    <a:schemeClr val="accent5">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Freeform 23">
              <a:extLst>
                <a:ext uri="{FF2B5EF4-FFF2-40B4-BE49-F238E27FC236}">
                  <a16:creationId xmlns:a16="http://schemas.microsoft.com/office/drawing/2014/main" id="{3525BD4E-20BD-9D41-B195-0C8F95170B09}"/>
                </a:ext>
              </a:extLst>
            </p:cNvPr>
            <p:cNvSpPr>
              <a:spLocks noChangeAspect="1" noEditPoints="1"/>
            </p:cNvSpPr>
            <p:nvPr/>
          </p:nvSpPr>
          <p:spPr bwMode="auto">
            <a:xfrm>
              <a:off x="10133947" y="3771365"/>
              <a:ext cx="595427" cy="516155"/>
            </a:xfrm>
            <a:custGeom>
              <a:avLst/>
              <a:gdLst>
                <a:gd name="T0" fmla="*/ 277 w 543"/>
                <a:gd name="T1" fmla="*/ 335 h 477"/>
                <a:gd name="T2" fmla="*/ 277 w 543"/>
                <a:gd name="T3" fmla="*/ 335 h 477"/>
                <a:gd name="T4" fmla="*/ 207 w 543"/>
                <a:gd name="T5" fmla="*/ 253 h 477"/>
                <a:gd name="T6" fmla="*/ 230 w 543"/>
                <a:gd name="T7" fmla="*/ 192 h 477"/>
                <a:gd name="T8" fmla="*/ 250 w 543"/>
                <a:gd name="T9" fmla="*/ 150 h 477"/>
                <a:gd name="T10" fmla="*/ 242 w 543"/>
                <a:gd name="T11" fmla="*/ 129 h 477"/>
                <a:gd name="T12" fmla="*/ 248 w 543"/>
                <a:gd name="T13" fmla="*/ 85 h 477"/>
                <a:gd name="T14" fmla="*/ 161 w 543"/>
                <a:gd name="T15" fmla="*/ 0 h 477"/>
                <a:gd name="T16" fmla="*/ 75 w 543"/>
                <a:gd name="T17" fmla="*/ 85 h 477"/>
                <a:gd name="T18" fmla="*/ 80 w 543"/>
                <a:gd name="T19" fmla="*/ 129 h 477"/>
                <a:gd name="T20" fmla="*/ 72 w 543"/>
                <a:gd name="T21" fmla="*/ 150 h 477"/>
                <a:gd name="T22" fmla="*/ 93 w 543"/>
                <a:gd name="T23" fmla="*/ 192 h 477"/>
                <a:gd name="T24" fmla="*/ 116 w 543"/>
                <a:gd name="T25" fmla="*/ 253 h 477"/>
                <a:gd name="T26" fmla="*/ 45 w 543"/>
                <a:gd name="T27" fmla="*/ 335 h 477"/>
                <a:gd name="T28" fmla="*/ 0 w 543"/>
                <a:gd name="T29" fmla="*/ 378 h 477"/>
                <a:gd name="T30" fmla="*/ 0 w 543"/>
                <a:gd name="T31" fmla="*/ 477 h 477"/>
                <a:gd name="T32" fmla="*/ 377 w 543"/>
                <a:gd name="T33" fmla="*/ 477 h 477"/>
                <a:gd name="T34" fmla="*/ 377 w 543"/>
                <a:gd name="T35" fmla="*/ 403 h 477"/>
                <a:gd name="T36" fmla="*/ 277 w 543"/>
                <a:gd name="T37" fmla="*/ 335 h 477"/>
                <a:gd name="T38" fmla="*/ 543 w 543"/>
                <a:gd name="T39" fmla="*/ 477 h 477"/>
                <a:gd name="T40" fmla="*/ 543 w 543"/>
                <a:gd name="T41" fmla="*/ 477 h 477"/>
                <a:gd name="T42" fmla="*/ 536 w 543"/>
                <a:gd name="T43" fmla="*/ 364 h 477"/>
                <a:gd name="T44" fmla="*/ 464 w 543"/>
                <a:gd name="T45" fmla="*/ 320 h 477"/>
                <a:gd name="T46" fmla="*/ 411 w 543"/>
                <a:gd name="T47" fmla="*/ 259 h 477"/>
                <a:gd name="T48" fmla="*/ 429 w 543"/>
                <a:gd name="T49" fmla="*/ 213 h 477"/>
                <a:gd name="T50" fmla="*/ 444 w 543"/>
                <a:gd name="T51" fmla="*/ 181 h 477"/>
                <a:gd name="T52" fmla="*/ 438 w 543"/>
                <a:gd name="T53" fmla="*/ 165 h 477"/>
                <a:gd name="T54" fmla="*/ 442 w 543"/>
                <a:gd name="T55" fmla="*/ 132 h 477"/>
                <a:gd name="T56" fmla="*/ 377 w 543"/>
                <a:gd name="T57" fmla="*/ 68 h 477"/>
                <a:gd name="T58" fmla="*/ 312 w 543"/>
                <a:gd name="T59" fmla="*/ 132 h 477"/>
                <a:gd name="T60" fmla="*/ 316 w 543"/>
                <a:gd name="T61" fmla="*/ 165 h 477"/>
                <a:gd name="T62" fmla="*/ 311 w 543"/>
                <a:gd name="T63" fmla="*/ 181 h 477"/>
                <a:gd name="T64" fmla="*/ 326 w 543"/>
                <a:gd name="T65" fmla="*/ 213 h 477"/>
                <a:gd name="T66" fmla="*/ 343 w 543"/>
                <a:gd name="T67" fmla="*/ 259 h 477"/>
                <a:gd name="T68" fmla="*/ 321 w 543"/>
                <a:gd name="T69" fmla="*/ 304 h 477"/>
                <a:gd name="T70" fmla="*/ 421 w 543"/>
                <a:gd name="T71" fmla="*/ 397 h 477"/>
                <a:gd name="T72" fmla="*/ 421 w 543"/>
                <a:gd name="T73" fmla="*/ 477 h 477"/>
                <a:gd name="T74" fmla="*/ 543 w 543"/>
                <a:gd name="T75" fmla="*/ 47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3" h="477">
                  <a:moveTo>
                    <a:pt x="277" y="335"/>
                  </a:moveTo>
                  <a:lnTo>
                    <a:pt x="277" y="335"/>
                  </a:lnTo>
                  <a:cubicBezTo>
                    <a:pt x="224" y="313"/>
                    <a:pt x="207" y="294"/>
                    <a:pt x="207" y="253"/>
                  </a:cubicBezTo>
                  <a:cubicBezTo>
                    <a:pt x="207" y="229"/>
                    <a:pt x="223" y="237"/>
                    <a:pt x="230" y="192"/>
                  </a:cubicBezTo>
                  <a:cubicBezTo>
                    <a:pt x="233" y="174"/>
                    <a:pt x="248" y="192"/>
                    <a:pt x="250" y="150"/>
                  </a:cubicBezTo>
                  <a:cubicBezTo>
                    <a:pt x="250" y="133"/>
                    <a:pt x="242" y="129"/>
                    <a:pt x="242" y="129"/>
                  </a:cubicBezTo>
                  <a:cubicBezTo>
                    <a:pt x="242" y="129"/>
                    <a:pt x="247" y="104"/>
                    <a:pt x="248" y="85"/>
                  </a:cubicBezTo>
                  <a:cubicBezTo>
                    <a:pt x="250" y="61"/>
                    <a:pt x="236" y="0"/>
                    <a:pt x="161" y="0"/>
                  </a:cubicBezTo>
                  <a:cubicBezTo>
                    <a:pt x="87" y="0"/>
                    <a:pt x="73" y="61"/>
                    <a:pt x="75" y="85"/>
                  </a:cubicBezTo>
                  <a:cubicBezTo>
                    <a:pt x="76" y="104"/>
                    <a:pt x="80" y="129"/>
                    <a:pt x="80" y="129"/>
                  </a:cubicBezTo>
                  <a:cubicBezTo>
                    <a:pt x="80" y="129"/>
                    <a:pt x="72" y="133"/>
                    <a:pt x="72" y="150"/>
                  </a:cubicBezTo>
                  <a:cubicBezTo>
                    <a:pt x="75" y="192"/>
                    <a:pt x="90" y="174"/>
                    <a:pt x="93" y="192"/>
                  </a:cubicBezTo>
                  <a:cubicBezTo>
                    <a:pt x="100" y="237"/>
                    <a:pt x="116" y="229"/>
                    <a:pt x="116" y="253"/>
                  </a:cubicBezTo>
                  <a:cubicBezTo>
                    <a:pt x="116" y="294"/>
                    <a:pt x="99" y="313"/>
                    <a:pt x="45" y="335"/>
                  </a:cubicBezTo>
                  <a:cubicBezTo>
                    <a:pt x="29" y="342"/>
                    <a:pt x="0" y="353"/>
                    <a:pt x="0" y="378"/>
                  </a:cubicBezTo>
                  <a:lnTo>
                    <a:pt x="0" y="477"/>
                  </a:lnTo>
                  <a:lnTo>
                    <a:pt x="377" y="477"/>
                  </a:lnTo>
                  <a:lnTo>
                    <a:pt x="377" y="403"/>
                  </a:lnTo>
                  <a:cubicBezTo>
                    <a:pt x="377" y="380"/>
                    <a:pt x="331" y="358"/>
                    <a:pt x="277" y="335"/>
                  </a:cubicBezTo>
                  <a:close/>
                  <a:moveTo>
                    <a:pt x="543" y="477"/>
                  </a:moveTo>
                  <a:lnTo>
                    <a:pt x="543" y="477"/>
                  </a:lnTo>
                  <a:cubicBezTo>
                    <a:pt x="543" y="477"/>
                    <a:pt x="542" y="375"/>
                    <a:pt x="536" y="364"/>
                  </a:cubicBezTo>
                  <a:cubicBezTo>
                    <a:pt x="527" y="348"/>
                    <a:pt x="505" y="337"/>
                    <a:pt x="464" y="320"/>
                  </a:cubicBezTo>
                  <a:cubicBezTo>
                    <a:pt x="424" y="303"/>
                    <a:pt x="411" y="289"/>
                    <a:pt x="411" y="259"/>
                  </a:cubicBezTo>
                  <a:cubicBezTo>
                    <a:pt x="411" y="240"/>
                    <a:pt x="423" y="246"/>
                    <a:pt x="429" y="213"/>
                  </a:cubicBezTo>
                  <a:cubicBezTo>
                    <a:pt x="431" y="199"/>
                    <a:pt x="442" y="213"/>
                    <a:pt x="444" y="181"/>
                  </a:cubicBezTo>
                  <a:cubicBezTo>
                    <a:pt x="444" y="168"/>
                    <a:pt x="438" y="165"/>
                    <a:pt x="438" y="165"/>
                  </a:cubicBezTo>
                  <a:cubicBezTo>
                    <a:pt x="438" y="165"/>
                    <a:pt x="441" y="146"/>
                    <a:pt x="442" y="132"/>
                  </a:cubicBezTo>
                  <a:cubicBezTo>
                    <a:pt x="444" y="114"/>
                    <a:pt x="433" y="68"/>
                    <a:pt x="377" y="68"/>
                  </a:cubicBezTo>
                  <a:cubicBezTo>
                    <a:pt x="321" y="68"/>
                    <a:pt x="311" y="114"/>
                    <a:pt x="312" y="132"/>
                  </a:cubicBezTo>
                  <a:cubicBezTo>
                    <a:pt x="313" y="146"/>
                    <a:pt x="316" y="165"/>
                    <a:pt x="316" y="165"/>
                  </a:cubicBezTo>
                  <a:cubicBezTo>
                    <a:pt x="316" y="165"/>
                    <a:pt x="311" y="168"/>
                    <a:pt x="311" y="181"/>
                  </a:cubicBezTo>
                  <a:cubicBezTo>
                    <a:pt x="313" y="213"/>
                    <a:pt x="323" y="199"/>
                    <a:pt x="326" y="213"/>
                  </a:cubicBezTo>
                  <a:cubicBezTo>
                    <a:pt x="331" y="246"/>
                    <a:pt x="343" y="240"/>
                    <a:pt x="343" y="259"/>
                  </a:cubicBezTo>
                  <a:cubicBezTo>
                    <a:pt x="343" y="279"/>
                    <a:pt x="337" y="292"/>
                    <a:pt x="321" y="304"/>
                  </a:cubicBezTo>
                  <a:cubicBezTo>
                    <a:pt x="409" y="348"/>
                    <a:pt x="421" y="357"/>
                    <a:pt x="421" y="397"/>
                  </a:cubicBezTo>
                  <a:lnTo>
                    <a:pt x="421" y="477"/>
                  </a:lnTo>
                  <a:lnTo>
                    <a:pt x="543" y="477"/>
                  </a:lnTo>
                  <a:close/>
                </a:path>
              </a:pathLst>
            </a:custGeom>
            <a:solidFill>
              <a:schemeClr val="bg1"/>
            </a:solidFill>
            <a:ln w="0">
              <a:noFill/>
              <a:prstDash val="solid"/>
              <a:round/>
              <a:headEnd/>
              <a:tailEnd/>
            </a:ln>
            <a:effectLst>
              <a:outerShdw blurRad="50800" dist="38100" algn="l" rotWithShape="0">
                <a:schemeClr val="bg2">
                  <a:lumMod val="75000"/>
                  <a:alpha val="40000"/>
                </a:scheme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26">
              <a:extLst>
                <a:ext uri="{FF2B5EF4-FFF2-40B4-BE49-F238E27FC236}">
                  <a16:creationId xmlns:a16="http://schemas.microsoft.com/office/drawing/2014/main" id="{A9C70CE1-C8F5-D940-98A9-784F5AB323D7}"/>
                </a:ext>
              </a:extLst>
            </p:cNvPr>
            <p:cNvSpPr>
              <a:spLocks noChangeAspect="1" noEditPoints="1"/>
            </p:cNvSpPr>
            <p:nvPr/>
          </p:nvSpPr>
          <p:spPr bwMode="auto">
            <a:xfrm>
              <a:off x="1292564" y="3771368"/>
              <a:ext cx="595427" cy="516155"/>
            </a:xfrm>
            <a:custGeom>
              <a:avLst/>
              <a:gdLst>
                <a:gd name="T0" fmla="*/ 277 w 543"/>
                <a:gd name="T1" fmla="*/ 335 h 477"/>
                <a:gd name="T2" fmla="*/ 277 w 543"/>
                <a:gd name="T3" fmla="*/ 335 h 477"/>
                <a:gd name="T4" fmla="*/ 207 w 543"/>
                <a:gd name="T5" fmla="*/ 253 h 477"/>
                <a:gd name="T6" fmla="*/ 230 w 543"/>
                <a:gd name="T7" fmla="*/ 192 h 477"/>
                <a:gd name="T8" fmla="*/ 250 w 543"/>
                <a:gd name="T9" fmla="*/ 150 h 477"/>
                <a:gd name="T10" fmla="*/ 242 w 543"/>
                <a:gd name="T11" fmla="*/ 129 h 477"/>
                <a:gd name="T12" fmla="*/ 248 w 543"/>
                <a:gd name="T13" fmla="*/ 85 h 477"/>
                <a:gd name="T14" fmla="*/ 161 w 543"/>
                <a:gd name="T15" fmla="*/ 0 h 477"/>
                <a:gd name="T16" fmla="*/ 75 w 543"/>
                <a:gd name="T17" fmla="*/ 85 h 477"/>
                <a:gd name="T18" fmla="*/ 80 w 543"/>
                <a:gd name="T19" fmla="*/ 129 h 477"/>
                <a:gd name="T20" fmla="*/ 72 w 543"/>
                <a:gd name="T21" fmla="*/ 150 h 477"/>
                <a:gd name="T22" fmla="*/ 93 w 543"/>
                <a:gd name="T23" fmla="*/ 192 h 477"/>
                <a:gd name="T24" fmla="*/ 116 w 543"/>
                <a:gd name="T25" fmla="*/ 253 h 477"/>
                <a:gd name="T26" fmla="*/ 45 w 543"/>
                <a:gd name="T27" fmla="*/ 335 h 477"/>
                <a:gd name="T28" fmla="*/ 0 w 543"/>
                <a:gd name="T29" fmla="*/ 378 h 477"/>
                <a:gd name="T30" fmla="*/ 0 w 543"/>
                <a:gd name="T31" fmla="*/ 477 h 477"/>
                <a:gd name="T32" fmla="*/ 377 w 543"/>
                <a:gd name="T33" fmla="*/ 477 h 477"/>
                <a:gd name="T34" fmla="*/ 377 w 543"/>
                <a:gd name="T35" fmla="*/ 403 h 477"/>
                <a:gd name="T36" fmla="*/ 277 w 543"/>
                <a:gd name="T37" fmla="*/ 335 h 477"/>
                <a:gd name="T38" fmla="*/ 543 w 543"/>
                <a:gd name="T39" fmla="*/ 477 h 477"/>
                <a:gd name="T40" fmla="*/ 543 w 543"/>
                <a:gd name="T41" fmla="*/ 477 h 477"/>
                <a:gd name="T42" fmla="*/ 536 w 543"/>
                <a:gd name="T43" fmla="*/ 364 h 477"/>
                <a:gd name="T44" fmla="*/ 464 w 543"/>
                <a:gd name="T45" fmla="*/ 320 h 477"/>
                <a:gd name="T46" fmla="*/ 411 w 543"/>
                <a:gd name="T47" fmla="*/ 259 h 477"/>
                <a:gd name="T48" fmla="*/ 429 w 543"/>
                <a:gd name="T49" fmla="*/ 213 h 477"/>
                <a:gd name="T50" fmla="*/ 444 w 543"/>
                <a:gd name="T51" fmla="*/ 181 h 477"/>
                <a:gd name="T52" fmla="*/ 438 w 543"/>
                <a:gd name="T53" fmla="*/ 165 h 477"/>
                <a:gd name="T54" fmla="*/ 442 w 543"/>
                <a:gd name="T55" fmla="*/ 132 h 477"/>
                <a:gd name="T56" fmla="*/ 377 w 543"/>
                <a:gd name="T57" fmla="*/ 68 h 477"/>
                <a:gd name="T58" fmla="*/ 312 w 543"/>
                <a:gd name="T59" fmla="*/ 132 h 477"/>
                <a:gd name="T60" fmla="*/ 316 w 543"/>
                <a:gd name="T61" fmla="*/ 165 h 477"/>
                <a:gd name="T62" fmla="*/ 311 w 543"/>
                <a:gd name="T63" fmla="*/ 181 h 477"/>
                <a:gd name="T64" fmla="*/ 326 w 543"/>
                <a:gd name="T65" fmla="*/ 213 h 477"/>
                <a:gd name="T66" fmla="*/ 343 w 543"/>
                <a:gd name="T67" fmla="*/ 259 h 477"/>
                <a:gd name="T68" fmla="*/ 321 w 543"/>
                <a:gd name="T69" fmla="*/ 304 h 477"/>
                <a:gd name="T70" fmla="*/ 421 w 543"/>
                <a:gd name="T71" fmla="*/ 397 h 477"/>
                <a:gd name="T72" fmla="*/ 421 w 543"/>
                <a:gd name="T73" fmla="*/ 477 h 477"/>
                <a:gd name="T74" fmla="*/ 543 w 543"/>
                <a:gd name="T75" fmla="*/ 47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3" h="477">
                  <a:moveTo>
                    <a:pt x="277" y="335"/>
                  </a:moveTo>
                  <a:lnTo>
                    <a:pt x="277" y="335"/>
                  </a:lnTo>
                  <a:cubicBezTo>
                    <a:pt x="224" y="313"/>
                    <a:pt x="207" y="294"/>
                    <a:pt x="207" y="253"/>
                  </a:cubicBezTo>
                  <a:cubicBezTo>
                    <a:pt x="207" y="229"/>
                    <a:pt x="223" y="237"/>
                    <a:pt x="230" y="192"/>
                  </a:cubicBezTo>
                  <a:cubicBezTo>
                    <a:pt x="233" y="174"/>
                    <a:pt x="248" y="192"/>
                    <a:pt x="250" y="150"/>
                  </a:cubicBezTo>
                  <a:cubicBezTo>
                    <a:pt x="250" y="133"/>
                    <a:pt x="242" y="129"/>
                    <a:pt x="242" y="129"/>
                  </a:cubicBezTo>
                  <a:cubicBezTo>
                    <a:pt x="242" y="129"/>
                    <a:pt x="247" y="104"/>
                    <a:pt x="248" y="85"/>
                  </a:cubicBezTo>
                  <a:cubicBezTo>
                    <a:pt x="250" y="61"/>
                    <a:pt x="236" y="0"/>
                    <a:pt x="161" y="0"/>
                  </a:cubicBezTo>
                  <a:cubicBezTo>
                    <a:pt x="87" y="0"/>
                    <a:pt x="73" y="61"/>
                    <a:pt x="75" y="85"/>
                  </a:cubicBezTo>
                  <a:cubicBezTo>
                    <a:pt x="76" y="104"/>
                    <a:pt x="80" y="129"/>
                    <a:pt x="80" y="129"/>
                  </a:cubicBezTo>
                  <a:cubicBezTo>
                    <a:pt x="80" y="129"/>
                    <a:pt x="72" y="133"/>
                    <a:pt x="72" y="150"/>
                  </a:cubicBezTo>
                  <a:cubicBezTo>
                    <a:pt x="75" y="192"/>
                    <a:pt x="90" y="174"/>
                    <a:pt x="93" y="192"/>
                  </a:cubicBezTo>
                  <a:cubicBezTo>
                    <a:pt x="100" y="237"/>
                    <a:pt x="116" y="229"/>
                    <a:pt x="116" y="253"/>
                  </a:cubicBezTo>
                  <a:cubicBezTo>
                    <a:pt x="116" y="294"/>
                    <a:pt x="99" y="313"/>
                    <a:pt x="45" y="335"/>
                  </a:cubicBezTo>
                  <a:cubicBezTo>
                    <a:pt x="29" y="342"/>
                    <a:pt x="0" y="353"/>
                    <a:pt x="0" y="378"/>
                  </a:cubicBezTo>
                  <a:lnTo>
                    <a:pt x="0" y="477"/>
                  </a:lnTo>
                  <a:lnTo>
                    <a:pt x="377" y="477"/>
                  </a:lnTo>
                  <a:lnTo>
                    <a:pt x="377" y="403"/>
                  </a:lnTo>
                  <a:cubicBezTo>
                    <a:pt x="377" y="380"/>
                    <a:pt x="331" y="358"/>
                    <a:pt x="277" y="335"/>
                  </a:cubicBezTo>
                  <a:close/>
                  <a:moveTo>
                    <a:pt x="543" y="477"/>
                  </a:moveTo>
                  <a:lnTo>
                    <a:pt x="543" y="477"/>
                  </a:lnTo>
                  <a:cubicBezTo>
                    <a:pt x="543" y="477"/>
                    <a:pt x="542" y="375"/>
                    <a:pt x="536" y="364"/>
                  </a:cubicBezTo>
                  <a:cubicBezTo>
                    <a:pt x="527" y="348"/>
                    <a:pt x="505" y="337"/>
                    <a:pt x="464" y="320"/>
                  </a:cubicBezTo>
                  <a:cubicBezTo>
                    <a:pt x="424" y="303"/>
                    <a:pt x="411" y="289"/>
                    <a:pt x="411" y="259"/>
                  </a:cubicBezTo>
                  <a:cubicBezTo>
                    <a:pt x="411" y="240"/>
                    <a:pt x="423" y="246"/>
                    <a:pt x="429" y="213"/>
                  </a:cubicBezTo>
                  <a:cubicBezTo>
                    <a:pt x="431" y="199"/>
                    <a:pt x="442" y="213"/>
                    <a:pt x="444" y="181"/>
                  </a:cubicBezTo>
                  <a:cubicBezTo>
                    <a:pt x="444" y="168"/>
                    <a:pt x="438" y="165"/>
                    <a:pt x="438" y="165"/>
                  </a:cubicBezTo>
                  <a:cubicBezTo>
                    <a:pt x="438" y="165"/>
                    <a:pt x="441" y="146"/>
                    <a:pt x="442" y="132"/>
                  </a:cubicBezTo>
                  <a:cubicBezTo>
                    <a:pt x="444" y="114"/>
                    <a:pt x="433" y="68"/>
                    <a:pt x="377" y="68"/>
                  </a:cubicBezTo>
                  <a:cubicBezTo>
                    <a:pt x="321" y="68"/>
                    <a:pt x="311" y="114"/>
                    <a:pt x="312" y="132"/>
                  </a:cubicBezTo>
                  <a:cubicBezTo>
                    <a:pt x="313" y="146"/>
                    <a:pt x="316" y="165"/>
                    <a:pt x="316" y="165"/>
                  </a:cubicBezTo>
                  <a:cubicBezTo>
                    <a:pt x="316" y="165"/>
                    <a:pt x="311" y="168"/>
                    <a:pt x="311" y="181"/>
                  </a:cubicBezTo>
                  <a:cubicBezTo>
                    <a:pt x="313" y="213"/>
                    <a:pt x="323" y="199"/>
                    <a:pt x="326" y="213"/>
                  </a:cubicBezTo>
                  <a:cubicBezTo>
                    <a:pt x="331" y="246"/>
                    <a:pt x="343" y="240"/>
                    <a:pt x="343" y="259"/>
                  </a:cubicBezTo>
                  <a:cubicBezTo>
                    <a:pt x="343" y="279"/>
                    <a:pt x="337" y="292"/>
                    <a:pt x="321" y="304"/>
                  </a:cubicBezTo>
                  <a:cubicBezTo>
                    <a:pt x="409" y="348"/>
                    <a:pt x="421" y="357"/>
                    <a:pt x="421" y="397"/>
                  </a:cubicBezTo>
                  <a:lnTo>
                    <a:pt x="421" y="477"/>
                  </a:lnTo>
                  <a:lnTo>
                    <a:pt x="543" y="477"/>
                  </a:lnTo>
                  <a:close/>
                </a:path>
              </a:pathLst>
            </a:custGeom>
            <a:solidFill>
              <a:schemeClr val="bg1"/>
            </a:solidFill>
            <a:ln w="0">
              <a:noFill/>
              <a:prstDash val="solid"/>
              <a:round/>
              <a:headEnd/>
              <a:tailEnd/>
            </a:ln>
            <a:effectLst>
              <a:outerShdw blurRad="50800" dist="38100" algn="l" rotWithShape="0">
                <a:schemeClr val="bg2">
                  <a:lumMod val="75000"/>
                  <a:alpha val="40000"/>
                </a:scheme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27">
              <a:extLst>
                <a:ext uri="{FF2B5EF4-FFF2-40B4-BE49-F238E27FC236}">
                  <a16:creationId xmlns:a16="http://schemas.microsoft.com/office/drawing/2014/main" id="{89B07AA4-7C60-6D4F-8DF1-2E18926006BA}"/>
                </a:ext>
              </a:extLst>
            </p:cNvPr>
            <p:cNvSpPr>
              <a:spLocks noChangeAspect="1" noEditPoints="1"/>
            </p:cNvSpPr>
            <p:nvPr/>
          </p:nvSpPr>
          <p:spPr bwMode="auto">
            <a:xfrm>
              <a:off x="4204307" y="3771367"/>
              <a:ext cx="595427" cy="516155"/>
            </a:xfrm>
            <a:custGeom>
              <a:avLst/>
              <a:gdLst>
                <a:gd name="T0" fmla="*/ 277 w 543"/>
                <a:gd name="T1" fmla="*/ 335 h 477"/>
                <a:gd name="T2" fmla="*/ 277 w 543"/>
                <a:gd name="T3" fmla="*/ 335 h 477"/>
                <a:gd name="T4" fmla="*/ 207 w 543"/>
                <a:gd name="T5" fmla="*/ 253 h 477"/>
                <a:gd name="T6" fmla="*/ 230 w 543"/>
                <a:gd name="T7" fmla="*/ 192 h 477"/>
                <a:gd name="T8" fmla="*/ 250 w 543"/>
                <a:gd name="T9" fmla="*/ 150 h 477"/>
                <a:gd name="T10" fmla="*/ 242 w 543"/>
                <a:gd name="T11" fmla="*/ 129 h 477"/>
                <a:gd name="T12" fmla="*/ 248 w 543"/>
                <a:gd name="T13" fmla="*/ 85 h 477"/>
                <a:gd name="T14" fmla="*/ 161 w 543"/>
                <a:gd name="T15" fmla="*/ 0 h 477"/>
                <a:gd name="T16" fmla="*/ 75 w 543"/>
                <a:gd name="T17" fmla="*/ 85 h 477"/>
                <a:gd name="T18" fmla="*/ 80 w 543"/>
                <a:gd name="T19" fmla="*/ 129 h 477"/>
                <a:gd name="T20" fmla="*/ 72 w 543"/>
                <a:gd name="T21" fmla="*/ 150 h 477"/>
                <a:gd name="T22" fmla="*/ 93 w 543"/>
                <a:gd name="T23" fmla="*/ 192 h 477"/>
                <a:gd name="T24" fmla="*/ 116 w 543"/>
                <a:gd name="T25" fmla="*/ 253 h 477"/>
                <a:gd name="T26" fmla="*/ 45 w 543"/>
                <a:gd name="T27" fmla="*/ 335 h 477"/>
                <a:gd name="T28" fmla="*/ 0 w 543"/>
                <a:gd name="T29" fmla="*/ 378 h 477"/>
                <a:gd name="T30" fmla="*/ 0 w 543"/>
                <a:gd name="T31" fmla="*/ 477 h 477"/>
                <a:gd name="T32" fmla="*/ 377 w 543"/>
                <a:gd name="T33" fmla="*/ 477 h 477"/>
                <a:gd name="T34" fmla="*/ 377 w 543"/>
                <a:gd name="T35" fmla="*/ 403 h 477"/>
                <a:gd name="T36" fmla="*/ 277 w 543"/>
                <a:gd name="T37" fmla="*/ 335 h 477"/>
                <a:gd name="T38" fmla="*/ 543 w 543"/>
                <a:gd name="T39" fmla="*/ 477 h 477"/>
                <a:gd name="T40" fmla="*/ 543 w 543"/>
                <a:gd name="T41" fmla="*/ 477 h 477"/>
                <a:gd name="T42" fmla="*/ 536 w 543"/>
                <a:gd name="T43" fmla="*/ 364 h 477"/>
                <a:gd name="T44" fmla="*/ 464 w 543"/>
                <a:gd name="T45" fmla="*/ 320 h 477"/>
                <a:gd name="T46" fmla="*/ 411 w 543"/>
                <a:gd name="T47" fmla="*/ 259 h 477"/>
                <a:gd name="T48" fmla="*/ 429 w 543"/>
                <a:gd name="T49" fmla="*/ 213 h 477"/>
                <a:gd name="T50" fmla="*/ 444 w 543"/>
                <a:gd name="T51" fmla="*/ 181 h 477"/>
                <a:gd name="T52" fmla="*/ 438 w 543"/>
                <a:gd name="T53" fmla="*/ 165 h 477"/>
                <a:gd name="T54" fmla="*/ 442 w 543"/>
                <a:gd name="T55" fmla="*/ 132 h 477"/>
                <a:gd name="T56" fmla="*/ 377 w 543"/>
                <a:gd name="T57" fmla="*/ 68 h 477"/>
                <a:gd name="T58" fmla="*/ 312 w 543"/>
                <a:gd name="T59" fmla="*/ 132 h 477"/>
                <a:gd name="T60" fmla="*/ 316 w 543"/>
                <a:gd name="T61" fmla="*/ 165 h 477"/>
                <a:gd name="T62" fmla="*/ 311 w 543"/>
                <a:gd name="T63" fmla="*/ 181 h 477"/>
                <a:gd name="T64" fmla="*/ 326 w 543"/>
                <a:gd name="T65" fmla="*/ 213 h 477"/>
                <a:gd name="T66" fmla="*/ 343 w 543"/>
                <a:gd name="T67" fmla="*/ 259 h 477"/>
                <a:gd name="T68" fmla="*/ 321 w 543"/>
                <a:gd name="T69" fmla="*/ 304 h 477"/>
                <a:gd name="T70" fmla="*/ 421 w 543"/>
                <a:gd name="T71" fmla="*/ 397 h 477"/>
                <a:gd name="T72" fmla="*/ 421 w 543"/>
                <a:gd name="T73" fmla="*/ 477 h 477"/>
                <a:gd name="T74" fmla="*/ 543 w 543"/>
                <a:gd name="T75" fmla="*/ 47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3" h="477">
                  <a:moveTo>
                    <a:pt x="277" y="335"/>
                  </a:moveTo>
                  <a:lnTo>
                    <a:pt x="277" y="335"/>
                  </a:lnTo>
                  <a:cubicBezTo>
                    <a:pt x="224" y="313"/>
                    <a:pt x="207" y="294"/>
                    <a:pt x="207" y="253"/>
                  </a:cubicBezTo>
                  <a:cubicBezTo>
                    <a:pt x="207" y="229"/>
                    <a:pt x="223" y="237"/>
                    <a:pt x="230" y="192"/>
                  </a:cubicBezTo>
                  <a:cubicBezTo>
                    <a:pt x="233" y="174"/>
                    <a:pt x="248" y="192"/>
                    <a:pt x="250" y="150"/>
                  </a:cubicBezTo>
                  <a:cubicBezTo>
                    <a:pt x="250" y="133"/>
                    <a:pt x="242" y="129"/>
                    <a:pt x="242" y="129"/>
                  </a:cubicBezTo>
                  <a:cubicBezTo>
                    <a:pt x="242" y="129"/>
                    <a:pt x="247" y="104"/>
                    <a:pt x="248" y="85"/>
                  </a:cubicBezTo>
                  <a:cubicBezTo>
                    <a:pt x="250" y="61"/>
                    <a:pt x="236" y="0"/>
                    <a:pt x="161" y="0"/>
                  </a:cubicBezTo>
                  <a:cubicBezTo>
                    <a:pt x="87" y="0"/>
                    <a:pt x="73" y="61"/>
                    <a:pt x="75" y="85"/>
                  </a:cubicBezTo>
                  <a:cubicBezTo>
                    <a:pt x="76" y="104"/>
                    <a:pt x="80" y="129"/>
                    <a:pt x="80" y="129"/>
                  </a:cubicBezTo>
                  <a:cubicBezTo>
                    <a:pt x="80" y="129"/>
                    <a:pt x="72" y="133"/>
                    <a:pt x="72" y="150"/>
                  </a:cubicBezTo>
                  <a:cubicBezTo>
                    <a:pt x="75" y="192"/>
                    <a:pt x="90" y="174"/>
                    <a:pt x="93" y="192"/>
                  </a:cubicBezTo>
                  <a:cubicBezTo>
                    <a:pt x="100" y="237"/>
                    <a:pt x="116" y="229"/>
                    <a:pt x="116" y="253"/>
                  </a:cubicBezTo>
                  <a:cubicBezTo>
                    <a:pt x="116" y="294"/>
                    <a:pt x="99" y="313"/>
                    <a:pt x="45" y="335"/>
                  </a:cubicBezTo>
                  <a:cubicBezTo>
                    <a:pt x="29" y="342"/>
                    <a:pt x="0" y="353"/>
                    <a:pt x="0" y="378"/>
                  </a:cubicBezTo>
                  <a:lnTo>
                    <a:pt x="0" y="477"/>
                  </a:lnTo>
                  <a:lnTo>
                    <a:pt x="377" y="477"/>
                  </a:lnTo>
                  <a:lnTo>
                    <a:pt x="377" y="403"/>
                  </a:lnTo>
                  <a:cubicBezTo>
                    <a:pt x="377" y="380"/>
                    <a:pt x="331" y="358"/>
                    <a:pt x="277" y="335"/>
                  </a:cubicBezTo>
                  <a:close/>
                  <a:moveTo>
                    <a:pt x="543" y="477"/>
                  </a:moveTo>
                  <a:lnTo>
                    <a:pt x="543" y="477"/>
                  </a:lnTo>
                  <a:cubicBezTo>
                    <a:pt x="543" y="477"/>
                    <a:pt x="542" y="375"/>
                    <a:pt x="536" y="364"/>
                  </a:cubicBezTo>
                  <a:cubicBezTo>
                    <a:pt x="527" y="348"/>
                    <a:pt x="505" y="337"/>
                    <a:pt x="464" y="320"/>
                  </a:cubicBezTo>
                  <a:cubicBezTo>
                    <a:pt x="424" y="303"/>
                    <a:pt x="411" y="289"/>
                    <a:pt x="411" y="259"/>
                  </a:cubicBezTo>
                  <a:cubicBezTo>
                    <a:pt x="411" y="240"/>
                    <a:pt x="423" y="246"/>
                    <a:pt x="429" y="213"/>
                  </a:cubicBezTo>
                  <a:cubicBezTo>
                    <a:pt x="431" y="199"/>
                    <a:pt x="442" y="213"/>
                    <a:pt x="444" y="181"/>
                  </a:cubicBezTo>
                  <a:cubicBezTo>
                    <a:pt x="444" y="168"/>
                    <a:pt x="438" y="165"/>
                    <a:pt x="438" y="165"/>
                  </a:cubicBezTo>
                  <a:cubicBezTo>
                    <a:pt x="438" y="165"/>
                    <a:pt x="441" y="146"/>
                    <a:pt x="442" y="132"/>
                  </a:cubicBezTo>
                  <a:cubicBezTo>
                    <a:pt x="444" y="114"/>
                    <a:pt x="433" y="68"/>
                    <a:pt x="377" y="68"/>
                  </a:cubicBezTo>
                  <a:cubicBezTo>
                    <a:pt x="321" y="68"/>
                    <a:pt x="311" y="114"/>
                    <a:pt x="312" y="132"/>
                  </a:cubicBezTo>
                  <a:cubicBezTo>
                    <a:pt x="313" y="146"/>
                    <a:pt x="316" y="165"/>
                    <a:pt x="316" y="165"/>
                  </a:cubicBezTo>
                  <a:cubicBezTo>
                    <a:pt x="316" y="165"/>
                    <a:pt x="311" y="168"/>
                    <a:pt x="311" y="181"/>
                  </a:cubicBezTo>
                  <a:cubicBezTo>
                    <a:pt x="313" y="213"/>
                    <a:pt x="323" y="199"/>
                    <a:pt x="326" y="213"/>
                  </a:cubicBezTo>
                  <a:cubicBezTo>
                    <a:pt x="331" y="246"/>
                    <a:pt x="343" y="240"/>
                    <a:pt x="343" y="259"/>
                  </a:cubicBezTo>
                  <a:cubicBezTo>
                    <a:pt x="343" y="279"/>
                    <a:pt x="337" y="292"/>
                    <a:pt x="321" y="304"/>
                  </a:cubicBezTo>
                  <a:cubicBezTo>
                    <a:pt x="409" y="348"/>
                    <a:pt x="421" y="357"/>
                    <a:pt x="421" y="397"/>
                  </a:cubicBezTo>
                  <a:lnTo>
                    <a:pt x="421" y="477"/>
                  </a:lnTo>
                  <a:lnTo>
                    <a:pt x="543" y="477"/>
                  </a:lnTo>
                  <a:close/>
                </a:path>
              </a:pathLst>
            </a:custGeom>
            <a:solidFill>
              <a:schemeClr val="bg1"/>
            </a:solidFill>
            <a:ln w="0">
              <a:noFill/>
              <a:prstDash val="solid"/>
              <a:round/>
              <a:headEnd/>
              <a:tailEnd/>
            </a:ln>
            <a:effectLst>
              <a:outerShdw blurRad="50800" dist="38100" algn="l" rotWithShape="0">
                <a:schemeClr val="bg2">
                  <a:lumMod val="75000"/>
                  <a:alpha val="40000"/>
                </a:scheme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28">
              <a:extLst>
                <a:ext uri="{FF2B5EF4-FFF2-40B4-BE49-F238E27FC236}">
                  <a16:creationId xmlns:a16="http://schemas.microsoft.com/office/drawing/2014/main" id="{EF93636B-FAFD-C243-A029-4A872AC73B81}"/>
                </a:ext>
              </a:extLst>
            </p:cNvPr>
            <p:cNvSpPr>
              <a:spLocks noChangeAspect="1" noEditPoints="1"/>
            </p:cNvSpPr>
            <p:nvPr/>
          </p:nvSpPr>
          <p:spPr bwMode="auto">
            <a:xfrm>
              <a:off x="7214766" y="3771366"/>
              <a:ext cx="595427" cy="516155"/>
            </a:xfrm>
            <a:custGeom>
              <a:avLst/>
              <a:gdLst>
                <a:gd name="T0" fmla="*/ 277 w 543"/>
                <a:gd name="T1" fmla="*/ 335 h 477"/>
                <a:gd name="T2" fmla="*/ 277 w 543"/>
                <a:gd name="T3" fmla="*/ 335 h 477"/>
                <a:gd name="T4" fmla="*/ 207 w 543"/>
                <a:gd name="T5" fmla="*/ 253 h 477"/>
                <a:gd name="T6" fmla="*/ 230 w 543"/>
                <a:gd name="T7" fmla="*/ 192 h 477"/>
                <a:gd name="T8" fmla="*/ 250 w 543"/>
                <a:gd name="T9" fmla="*/ 150 h 477"/>
                <a:gd name="T10" fmla="*/ 242 w 543"/>
                <a:gd name="T11" fmla="*/ 129 h 477"/>
                <a:gd name="T12" fmla="*/ 248 w 543"/>
                <a:gd name="T13" fmla="*/ 85 h 477"/>
                <a:gd name="T14" fmla="*/ 161 w 543"/>
                <a:gd name="T15" fmla="*/ 0 h 477"/>
                <a:gd name="T16" fmla="*/ 75 w 543"/>
                <a:gd name="T17" fmla="*/ 85 h 477"/>
                <a:gd name="T18" fmla="*/ 80 w 543"/>
                <a:gd name="T19" fmla="*/ 129 h 477"/>
                <a:gd name="T20" fmla="*/ 72 w 543"/>
                <a:gd name="T21" fmla="*/ 150 h 477"/>
                <a:gd name="T22" fmla="*/ 93 w 543"/>
                <a:gd name="T23" fmla="*/ 192 h 477"/>
                <a:gd name="T24" fmla="*/ 116 w 543"/>
                <a:gd name="T25" fmla="*/ 253 h 477"/>
                <a:gd name="T26" fmla="*/ 45 w 543"/>
                <a:gd name="T27" fmla="*/ 335 h 477"/>
                <a:gd name="T28" fmla="*/ 0 w 543"/>
                <a:gd name="T29" fmla="*/ 378 h 477"/>
                <a:gd name="T30" fmla="*/ 0 w 543"/>
                <a:gd name="T31" fmla="*/ 477 h 477"/>
                <a:gd name="T32" fmla="*/ 377 w 543"/>
                <a:gd name="T33" fmla="*/ 477 h 477"/>
                <a:gd name="T34" fmla="*/ 377 w 543"/>
                <a:gd name="T35" fmla="*/ 403 h 477"/>
                <a:gd name="T36" fmla="*/ 277 w 543"/>
                <a:gd name="T37" fmla="*/ 335 h 477"/>
                <a:gd name="T38" fmla="*/ 543 w 543"/>
                <a:gd name="T39" fmla="*/ 477 h 477"/>
                <a:gd name="T40" fmla="*/ 543 w 543"/>
                <a:gd name="T41" fmla="*/ 477 h 477"/>
                <a:gd name="T42" fmla="*/ 536 w 543"/>
                <a:gd name="T43" fmla="*/ 364 h 477"/>
                <a:gd name="T44" fmla="*/ 464 w 543"/>
                <a:gd name="T45" fmla="*/ 320 h 477"/>
                <a:gd name="T46" fmla="*/ 411 w 543"/>
                <a:gd name="T47" fmla="*/ 259 h 477"/>
                <a:gd name="T48" fmla="*/ 429 w 543"/>
                <a:gd name="T49" fmla="*/ 213 h 477"/>
                <a:gd name="T50" fmla="*/ 444 w 543"/>
                <a:gd name="T51" fmla="*/ 181 h 477"/>
                <a:gd name="T52" fmla="*/ 438 w 543"/>
                <a:gd name="T53" fmla="*/ 165 h 477"/>
                <a:gd name="T54" fmla="*/ 442 w 543"/>
                <a:gd name="T55" fmla="*/ 132 h 477"/>
                <a:gd name="T56" fmla="*/ 377 w 543"/>
                <a:gd name="T57" fmla="*/ 68 h 477"/>
                <a:gd name="T58" fmla="*/ 312 w 543"/>
                <a:gd name="T59" fmla="*/ 132 h 477"/>
                <a:gd name="T60" fmla="*/ 316 w 543"/>
                <a:gd name="T61" fmla="*/ 165 h 477"/>
                <a:gd name="T62" fmla="*/ 311 w 543"/>
                <a:gd name="T63" fmla="*/ 181 h 477"/>
                <a:gd name="T64" fmla="*/ 326 w 543"/>
                <a:gd name="T65" fmla="*/ 213 h 477"/>
                <a:gd name="T66" fmla="*/ 343 w 543"/>
                <a:gd name="T67" fmla="*/ 259 h 477"/>
                <a:gd name="T68" fmla="*/ 321 w 543"/>
                <a:gd name="T69" fmla="*/ 304 h 477"/>
                <a:gd name="T70" fmla="*/ 421 w 543"/>
                <a:gd name="T71" fmla="*/ 397 h 477"/>
                <a:gd name="T72" fmla="*/ 421 w 543"/>
                <a:gd name="T73" fmla="*/ 477 h 477"/>
                <a:gd name="T74" fmla="*/ 543 w 543"/>
                <a:gd name="T75" fmla="*/ 47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3" h="477">
                  <a:moveTo>
                    <a:pt x="277" y="335"/>
                  </a:moveTo>
                  <a:lnTo>
                    <a:pt x="277" y="335"/>
                  </a:lnTo>
                  <a:cubicBezTo>
                    <a:pt x="224" y="313"/>
                    <a:pt x="207" y="294"/>
                    <a:pt x="207" y="253"/>
                  </a:cubicBezTo>
                  <a:cubicBezTo>
                    <a:pt x="207" y="229"/>
                    <a:pt x="223" y="237"/>
                    <a:pt x="230" y="192"/>
                  </a:cubicBezTo>
                  <a:cubicBezTo>
                    <a:pt x="233" y="174"/>
                    <a:pt x="248" y="192"/>
                    <a:pt x="250" y="150"/>
                  </a:cubicBezTo>
                  <a:cubicBezTo>
                    <a:pt x="250" y="133"/>
                    <a:pt x="242" y="129"/>
                    <a:pt x="242" y="129"/>
                  </a:cubicBezTo>
                  <a:cubicBezTo>
                    <a:pt x="242" y="129"/>
                    <a:pt x="247" y="104"/>
                    <a:pt x="248" y="85"/>
                  </a:cubicBezTo>
                  <a:cubicBezTo>
                    <a:pt x="250" y="61"/>
                    <a:pt x="236" y="0"/>
                    <a:pt x="161" y="0"/>
                  </a:cubicBezTo>
                  <a:cubicBezTo>
                    <a:pt x="87" y="0"/>
                    <a:pt x="73" y="61"/>
                    <a:pt x="75" y="85"/>
                  </a:cubicBezTo>
                  <a:cubicBezTo>
                    <a:pt x="76" y="104"/>
                    <a:pt x="80" y="129"/>
                    <a:pt x="80" y="129"/>
                  </a:cubicBezTo>
                  <a:cubicBezTo>
                    <a:pt x="80" y="129"/>
                    <a:pt x="72" y="133"/>
                    <a:pt x="72" y="150"/>
                  </a:cubicBezTo>
                  <a:cubicBezTo>
                    <a:pt x="75" y="192"/>
                    <a:pt x="90" y="174"/>
                    <a:pt x="93" y="192"/>
                  </a:cubicBezTo>
                  <a:cubicBezTo>
                    <a:pt x="100" y="237"/>
                    <a:pt x="116" y="229"/>
                    <a:pt x="116" y="253"/>
                  </a:cubicBezTo>
                  <a:cubicBezTo>
                    <a:pt x="116" y="294"/>
                    <a:pt x="99" y="313"/>
                    <a:pt x="45" y="335"/>
                  </a:cubicBezTo>
                  <a:cubicBezTo>
                    <a:pt x="29" y="342"/>
                    <a:pt x="0" y="353"/>
                    <a:pt x="0" y="378"/>
                  </a:cubicBezTo>
                  <a:lnTo>
                    <a:pt x="0" y="477"/>
                  </a:lnTo>
                  <a:lnTo>
                    <a:pt x="377" y="477"/>
                  </a:lnTo>
                  <a:lnTo>
                    <a:pt x="377" y="403"/>
                  </a:lnTo>
                  <a:cubicBezTo>
                    <a:pt x="377" y="380"/>
                    <a:pt x="331" y="358"/>
                    <a:pt x="277" y="335"/>
                  </a:cubicBezTo>
                  <a:close/>
                  <a:moveTo>
                    <a:pt x="543" y="477"/>
                  </a:moveTo>
                  <a:lnTo>
                    <a:pt x="543" y="477"/>
                  </a:lnTo>
                  <a:cubicBezTo>
                    <a:pt x="543" y="477"/>
                    <a:pt x="542" y="375"/>
                    <a:pt x="536" y="364"/>
                  </a:cubicBezTo>
                  <a:cubicBezTo>
                    <a:pt x="527" y="348"/>
                    <a:pt x="505" y="337"/>
                    <a:pt x="464" y="320"/>
                  </a:cubicBezTo>
                  <a:cubicBezTo>
                    <a:pt x="424" y="303"/>
                    <a:pt x="411" y="289"/>
                    <a:pt x="411" y="259"/>
                  </a:cubicBezTo>
                  <a:cubicBezTo>
                    <a:pt x="411" y="240"/>
                    <a:pt x="423" y="246"/>
                    <a:pt x="429" y="213"/>
                  </a:cubicBezTo>
                  <a:cubicBezTo>
                    <a:pt x="431" y="199"/>
                    <a:pt x="442" y="213"/>
                    <a:pt x="444" y="181"/>
                  </a:cubicBezTo>
                  <a:cubicBezTo>
                    <a:pt x="444" y="168"/>
                    <a:pt x="438" y="165"/>
                    <a:pt x="438" y="165"/>
                  </a:cubicBezTo>
                  <a:cubicBezTo>
                    <a:pt x="438" y="165"/>
                    <a:pt x="441" y="146"/>
                    <a:pt x="442" y="132"/>
                  </a:cubicBezTo>
                  <a:cubicBezTo>
                    <a:pt x="444" y="114"/>
                    <a:pt x="433" y="68"/>
                    <a:pt x="377" y="68"/>
                  </a:cubicBezTo>
                  <a:cubicBezTo>
                    <a:pt x="321" y="68"/>
                    <a:pt x="311" y="114"/>
                    <a:pt x="312" y="132"/>
                  </a:cubicBezTo>
                  <a:cubicBezTo>
                    <a:pt x="313" y="146"/>
                    <a:pt x="316" y="165"/>
                    <a:pt x="316" y="165"/>
                  </a:cubicBezTo>
                  <a:cubicBezTo>
                    <a:pt x="316" y="165"/>
                    <a:pt x="311" y="168"/>
                    <a:pt x="311" y="181"/>
                  </a:cubicBezTo>
                  <a:cubicBezTo>
                    <a:pt x="313" y="213"/>
                    <a:pt x="323" y="199"/>
                    <a:pt x="326" y="213"/>
                  </a:cubicBezTo>
                  <a:cubicBezTo>
                    <a:pt x="331" y="246"/>
                    <a:pt x="343" y="240"/>
                    <a:pt x="343" y="259"/>
                  </a:cubicBezTo>
                  <a:cubicBezTo>
                    <a:pt x="343" y="279"/>
                    <a:pt x="337" y="292"/>
                    <a:pt x="321" y="304"/>
                  </a:cubicBezTo>
                  <a:cubicBezTo>
                    <a:pt x="409" y="348"/>
                    <a:pt x="421" y="357"/>
                    <a:pt x="421" y="397"/>
                  </a:cubicBezTo>
                  <a:lnTo>
                    <a:pt x="421" y="477"/>
                  </a:lnTo>
                  <a:lnTo>
                    <a:pt x="543" y="477"/>
                  </a:lnTo>
                  <a:close/>
                </a:path>
              </a:pathLst>
            </a:custGeom>
            <a:solidFill>
              <a:schemeClr val="bg1"/>
            </a:solidFill>
            <a:ln w="0">
              <a:noFill/>
              <a:prstDash val="solid"/>
              <a:round/>
              <a:headEnd/>
              <a:tailEnd/>
            </a:ln>
            <a:effectLst>
              <a:outerShdw blurRad="50800" dist="38100" algn="l" rotWithShape="0">
                <a:schemeClr val="bg2">
                  <a:lumMod val="75000"/>
                  <a:alpha val="40000"/>
                </a:scheme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195070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3C262B-AC0E-9F41-B555-1B557E26BFD4}"/>
              </a:ext>
            </a:extLst>
          </p:cNvPr>
          <p:cNvSpPr>
            <a:spLocks noGrp="1"/>
          </p:cNvSpPr>
          <p:nvPr>
            <p:ph type="title"/>
          </p:nvPr>
        </p:nvSpPr>
        <p:spPr/>
        <p:txBody>
          <a:bodyPr>
            <a:normAutofit/>
          </a:bodyPr>
          <a:lstStyle/>
          <a:p>
            <a:r>
              <a:rPr lang="en-US" dirty="0"/>
              <a:t>Geospatial Data Act of 2018</a:t>
            </a:r>
          </a:p>
        </p:txBody>
      </p:sp>
      <p:sp>
        <p:nvSpPr>
          <p:cNvPr id="7" name="Rectangle 6">
            <a:extLst>
              <a:ext uri="{FF2B5EF4-FFF2-40B4-BE49-F238E27FC236}">
                <a16:creationId xmlns:a16="http://schemas.microsoft.com/office/drawing/2014/main" id="{7FD7E3F1-1FE0-4547-980E-9D2A61A94D74}"/>
              </a:ext>
            </a:extLst>
          </p:cNvPr>
          <p:cNvSpPr/>
          <p:nvPr/>
        </p:nvSpPr>
        <p:spPr>
          <a:xfrm>
            <a:off x="691292" y="1021824"/>
            <a:ext cx="7381553" cy="622222"/>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Times New Roman" panose="02020603050405020304" pitchFamily="18" charset="0"/>
              </a:rPr>
              <a:t>GDA Implementation Roadmap</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512C700F-69F8-7744-8A8F-024C6CE47DD7}"/>
              </a:ext>
            </a:extLst>
          </p:cNvPr>
          <p:cNvGrpSpPr/>
          <p:nvPr/>
        </p:nvGrpSpPr>
        <p:grpSpPr>
          <a:xfrm>
            <a:off x="7509708" y="1118939"/>
            <a:ext cx="4535925" cy="4903024"/>
            <a:chOff x="152403" y="59764"/>
            <a:chExt cx="4156170" cy="4492535"/>
          </a:xfrm>
        </p:grpSpPr>
        <p:grpSp>
          <p:nvGrpSpPr>
            <p:cNvPr id="8" name="Group 7">
              <a:extLst>
                <a:ext uri="{FF2B5EF4-FFF2-40B4-BE49-F238E27FC236}">
                  <a16:creationId xmlns:a16="http://schemas.microsoft.com/office/drawing/2014/main" id="{F1519FE4-292A-B447-BA4F-49FE4D61C94C}"/>
                </a:ext>
              </a:extLst>
            </p:cNvPr>
            <p:cNvGrpSpPr/>
            <p:nvPr/>
          </p:nvGrpSpPr>
          <p:grpSpPr>
            <a:xfrm>
              <a:off x="1099037" y="1159758"/>
              <a:ext cx="2000916" cy="2025648"/>
              <a:chOff x="7630492" y="1597726"/>
              <a:chExt cx="2000916" cy="2025648"/>
            </a:xfrm>
            <a:solidFill>
              <a:schemeClr val="bg1">
                <a:lumMod val="95000"/>
                <a:alpha val="29000"/>
              </a:schemeClr>
            </a:solidFill>
            <a:effectLst>
              <a:outerShdw blurRad="152400" dist="317500" dir="5400000" sx="90000" sy="-19000" rotWithShape="0">
                <a:prstClr val="black">
                  <a:alpha val="15000"/>
                </a:prstClr>
              </a:outerShdw>
            </a:effectLst>
          </p:grpSpPr>
          <p:sp>
            <p:nvSpPr>
              <p:cNvPr id="46" name="Hexagon 45">
                <a:extLst>
                  <a:ext uri="{FF2B5EF4-FFF2-40B4-BE49-F238E27FC236}">
                    <a16:creationId xmlns:a16="http://schemas.microsoft.com/office/drawing/2014/main" id="{1245D2C7-99FB-F748-94E4-8A489FAC6585}"/>
                  </a:ext>
                </a:extLst>
              </p:cNvPr>
              <p:cNvSpPr/>
              <p:nvPr/>
            </p:nvSpPr>
            <p:spPr>
              <a:xfrm>
                <a:off x="7630492" y="2605968"/>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AB1A4922-A39A-EE4E-B2E0-4DA6BC880869}"/>
                  </a:ext>
                </a:extLst>
              </p:cNvPr>
              <p:cNvSpPr/>
              <p:nvPr/>
            </p:nvSpPr>
            <p:spPr>
              <a:xfrm>
                <a:off x="8253639" y="1597726"/>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Hexagon 47">
                <a:extLst>
                  <a:ext uri="{FF2B5EF4-FFF2-40B4-BE49-F238E27FC236}">
                    <a16:creationId xmlns:a16="http://schemas.microsoft.com/office/drawing/2014/main" id="{A0A46A8D-E4AF-0E44-9D7D-6E57F671C82A}"/>
                  </a:ext>
                </a:extLst>
              </p:cNvPr>
              <p:cNvSpPr/>
              <p:nvPr/>
            </p:nvSpPr>
            <p:spPr>
              <a:xfrm>
                <a:off x="7639706" y="1925318"/>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DDB39855-3C43-AF46-AD5E-46AD87A21ADA}"/>
                  </a:ext>
                </a:extLst>
              </p:cNvPr>
              <p:cNvSpPr/>
              <p:nvPr/>
            </p:nvSpPr>
            <p:spPr>
              <a:xfrm>
                <a:off x="8251906" y="2274808"/>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026E2D38-3EDE-A147-9EBA-8AE65B1123C0}"/>
                  </a:ext>
                </a:extLst>
              </p:cNvPr>
              <p:cNvSpPr/>
              <p:nvPr/>
            </p:nvSpPr>
            <p:spPr>
              <a:xfrm>
                <a:off x="8856624" y="2627865"/>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a:extLst>
                  <a:ext uri="{FF2B5EF4-FFF2-40B4-BE49-F238E27FC236}">
                    <a16:creationId xmlns:a16="http://schemas.microsoft.com/office/drawing/2014/main" id="{BD67BDB9-82BF-6643-B909-CB9C35518B74}"/>
                  </a:ext>
                </a:extLst>
              </p:cNvPr>
              <p:cNvSpPr/>
              <p:nvPr/>
            </p:nvSpPr>
            <p:spPr>
              <a:xfrm>
                <a:off x="8856625" y="1949000"/>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a:extLst>
                  <a:ext uri="{FF2B5EF4-FFF2-40B4-BE49-F238E27FC236}">
                    <a16:creationId xmlns:a16="http://schemas.microsoft.com/office/drawing/2014/main" id="{A2E3DDD2-51E7-9641-ACF0-70A2193CFA80}"/>
                  </a:ext>
                </a:extLst>
              </p:cNvPr>
              <p:cNvSpPr/>
              <p:nvPr/>
            </p:nvSpPr>
            <p:spPr>
              <a:xfrm>
                <a:off x="8242692" y="2955458"/>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D396A2E0-AAA1-CA43-AD22-1BAD82E9526F}"/>
                </a:ext>
              </a:extLst>
            </p:cNvPr>
            <p:cNvGrpSpPr/>
            <p:nvPr/>
          </p:nvGrpSpPr>
          <p:grpSpPr>
            <a:xfrm>
              <a:off x="918162" y="2154301"/>
              <a:ext cx="2000916" cy="2025648"/>
              <a:chOff x="7630492" y="1597726"/>
              <a:chExt cx="2000916" cy="2025648"/>
            </a:xfrm>
            <a:gradFill flip="none" rotWithShape="1">
              <a:gsLst>
                <a:gs pos="46000">
                  <a:srgbClr val="2A93AD">
                    <a:alpha val="22000"/>
                  </a:srgbClr>
                </a:gs>
                <a:gs pos="100000">
                  <a:schemeClr val="tx1">
                    <a:lumMod val="50000"/>
                    <a:lumOff val="50000"/>
                    <a:alpha val="8000"/>
                  </a:schemeClr>
                </a:gs>
              </a:gsLst>
              <a:lin ang="0" scaled="1"/>
              <a:tileRect/>
            </a:gradFill>
            <a:effectLst>
              <a:reflection stA="50000" endPos="75000" dist="12700" dir="5400000" sy="-100000" algn="bl" rotWithShape="0"/>
            </a:effectLst>
          </p:grpSpPr>
          <p:sp>
            <p:nvSpPr>
              <p:cNvPr id="39" name="Hexagon 38">
                <a:extLst>
                  <a:ext uri="{FF2B5EF4-FFF2-40B4-BE49-F238E27FC236}">
                    <a16:creationId xmlns:a16="http://schemas.microsoft.com/office/drawing/2014/main" id="{EB9BE3A4-467A-0240-A960-11F52DD06441}"/>
                  </a:ext>
                </a:extLst>
              </p:cNvPr>
              <p:cNvSpPr/>
              <p:nvPr/>
            </p:nvSpPr>
            <p:spPr>
              <a:xfrm>
                <a:off x="7630492" y="2605968"/>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Hexagon 39">
                <a:extLst>
                  <a:ext uri="{FF2B5EF4-FFF2-40B4-BE49-F238E27FC236}">
                    <a16:creationId xmlns:a16="http://schemas.microsoft.com/office/drawing/2014/main" id="{EF368192-B7DE-1448-AA94-85939B091377}"/>
                  </a:ext>
                </a:extLst>
              </p:cNvPr>
              <p:cNvSpPr/>
              <p:nvPr/>
            </p:nvSpPr>
            <p:spPr>
              <a:xfrm>
                <a:off x="8253639" y="1597726"/>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Hexagon 40">
                <a:extLst>
                  <a:ext uri="{FF2B5EF4-FFF2-40B4-BE49-F238E27FC236}">
                    <a16:creationId xmlns:a16="http://schemas.microsoft.com/office/drawing/2014/main" id="{1F78165F-9BB7-0041-A274-77437CF3B57D}"/>
                  </a:ext>
                </a:extLst>
              </p:cNvPr>
              <p:cNvSpPr/>
              <p:nvPr/>
            </p:nvSpPr>
            <p:spPr>
              <a:xfrm>
                <a:off x="7639706" y="1925318"/>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Hexagon 41">
                <a:extLst>
                  <a:ext uri="{FF2B5EF4-FFF2-40B4-BE49-F238E27FC236}">
                    <a16:creationId xmlns:a16="http://schemas.microsoft.com/office/drawing/2014/main" id="{ECEE7C68-9CB2-BF41-B403-DAB0FB1A97DD}"/>
                  </a:ext>
                </a:extLst>
              </p:cNvPr>
              <p:cNvSpPr/>
              <p:nvPr/>
            </p:nvSpPr>
            <p:spPr>
              <a:xfrm>
                <a:off x="8251906" y="2274808"/>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Hexagon 42">
                <a:extLst>
                  <a:ext uri="{FF2B5EF4-FFF2-40B4-BE49-F238E27FC236}">
                    <a16:creationId xmlns:a16="http://schemas.microsoft.com/office/drawing/2014/main" id="{176631A2-49A2-2545-B250-2AE8BCAED516}"/>
                  </a:ext>
                </a:extLst>
              </p:cNvPr>
              <p:cNvSpPr/>
              <p:nvPr/>
            </p:nvSpPr>
            <p:spPr>
              <a:xfrm>
                <a:off x="8856624" y="2627865"/>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Hexagon 43">
                <a:extLst>
                  <a:ext uri="{FF2B5EF4-FFF2-40B4-BE49-F238E27FC236}">
                    <a16:creationId xmlns:a16="http://schemas.microsoft.com/office/drawing/2014/main" id="{8C5F2B2C-E9FA-C74D-9B5B-CFA462139DF7}"/>
                  </a:ext>
                </a:extLst>
              </p:cNvPr>
              <p:cNvSpPr/>
              <p:nvPr/>
            </p:nvSpPr>
            <p:spPr>
              <a:xfrm>
                <a:off x="8856625" y="1949000"/>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E3401CD3-4607-FF49-B328-9FDC4D64943D}"/>
                  </a:ext>
                </a:extLst>
              </p:cNvPr>
              <p:cNvSpPr/>
              <p:nvPr/>
            </p:nvSpPr>
            <p:spPr>
              <a:xfrm>
                <a:off x="8242692" y="2955458"/>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CDA2CCA7-6A2B-0946-B694-51DD86F973DB}"/>
                </a:ext>
              </a:extLst>
            </p:cNvPr>
            <p:cNvGrpSpPr/>
            <p:nvPr/>
          </p:nvGrpSpPr>
          <p:grpSpPr>
            <a:xfrm>
              <a:off x="337953" y="447180"/>
              <a:ext cx="2000916" cy="2025648"/>
              <a:chOff x="7630492" y="1597726"/>
              <a:chExt cx="2000916" cy="2025648"/>
            </a:xfrm>
            <a:gradFill flip="none" rotWithShape="1">
              <a:gsLst>
                <a:gs pos="0">
                  <a:schemeClr val="bg1">
                    <a:lumMod val="95000"/>
                    <a:alpha val="9000"/>
                  </a:schemeClr>
                </a:gs>
                <a:gs pos="100000">
                  <a:srgbClr val="000000">
                    <a:alpha val="9000"/>
                  </a:srgbClr>
                </a:gs>
              </a:gsLst>
              <a:lin ang="0" scaled="1"/>
              <a:tileRect/>
            </a:gradFill>
            <a:effectLst>
              <a:reflection blurRad="6350" stA="50000" endA="300" endPos="90000" dir="5400000" sy="-100000" algn="bl" rotWithShape="0"/>
            </a:effectLst>
          </p:grpSpPr>
          <p:sp>
            <p:nvSpPr>
              <p:cNvPr id="33" name="Hexagon 32">
                <a:extLst>
                  <a:ext uri="{FF2B5EF4-FFF2-40B4-BE49-F238E27FC236}">
                    <a16:creationId xmlns:a16="http://schemas.microsoft.com/office/drawing/2014/main" id="{5739D2D3-46C1-484C-A46F-D3DE555FF9DF}"/>
                  </a:ext>
                </a:extLst>
              </p:cNvPr>
              <p:cNvSpPr/>
              <p:nvPr/>
            </p:nvSpPr>
            <p:spPr>
              <a:xfrm>
                <a:off x="7630492" y="2605968"/>
                <a:ext cx="774783" cy="667916"/>
              </a:xfrm>
              <a:prstGeom prst="hexagon">
                <a:avLst/>
              </a:prstGeom>
              <a:grp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DBC8C2F8-0B10-E544-BAF3-B772FD30E82B}"/>
                  </a:ext>
                </a:extLst>
              </p:cNvPr>
              <p:cNvSpPr/>
              <p:nvPr/>
            </p:nvSpPr>
            <p:spPr>
              <a:xfrm>
                <a:off x="8253639" y="1597726"/>
                <a:ext cx="774783" cy="667916"/>
              </a:xfrm>
              <a:prstGeom prst="hexagon">
                <a:avLst/>
              </a:prstGeom>
              <a:grp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Hexagon 34">
                <a:extLst>
                  <a:ext uri="{FF2B5EF4-FFF2-40B4-BE49-F238E27FC236}">
                    <a16:creationId xmlns:a16="http://schemas.microsoft.com/office/drawing/2014/main" id="{12931D5D-426C-774F-9CF7-E1D8B1754F67}"/>
                  </a:ext>
                </a:extLst>
              </p:cNvPr>
              <p:cNvSpPr/>
              <p:nvPr/>
            </p:nvSpPr>
            <p:spPr>
              <a:xfrm>
                <a:off x="8251906" y="2274808"/>
                <a:ext cx="774783" cy="667916"/>
              </a:xfrm>
              <a:prstGeom prst="hexagon">
                <a:avLst/>
              </a:prstGeom>
              <a:grp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Hexagon 35">
                <a:extLst>
                  <a:ext uri="{FF2B5EF4-FFF2-40B4-BE49-F238E27FC236}">
                    <a16:creationId xmlns:a16="http://schemas.microsoft.com/office/drawing/2014/main" id="{B6760AA3-4EAD-F44A-8599-BA4BF372978E}"/>
                  </a:ext>
                </a:extLst>
              </p:cNvPr>
              <p:cNvSpPr/>
              <p:nvPr/>
            </p:nvSpPr>
            <p:spPr>
              <a:xfrm>
                <a:off x="8856624" y="2627865"/>
                <a:ext cx="774783" cy="667916"/>
              </a:xfrm>
              <a:prstGeom prst="hexagon">
                <a:avLst/>
              </a:prstGeom>
              <a:gradFill flip="none" rotWithShape="1">
                <a:gsLst>
                  <a:gs pos="90000">
                    <a:schemeClr val="bg2">
                      <a:lumMod val="10000"/>
                      <a:alpha val="22000"/>
                    </a:schemeClr>
                  </a:gs>
                  <a:gs pos="0">
                    <a:schemeClr val="bg1">
                      <a:alpha val="8000"/>
                    </a:schemeClr>
                  </a:gs>
                  <a:gs pos="38000">
                    <a:schemeClr val="bg1">
                      <a:lumMod val="50000"/>
                      <a:alpha val="39000"/>
                    </a:schemeClr>
                  </a:gs>
                </a:gsLst>
                <a:lin ang="1080000" scaled="0"/>
                <a:tileRect/>
              </a:grad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Hexagon 36">
                <a:extLst>
                  <a:ext uri="{FF2B5EF4-FFF2-40B4-BE49-F238E27FC236}">
                    <a16:creationId xmlns:a16="http://schemas.microsoft.com/office/drawing/2014/main" id="{25154D09-2DEF-6C45-99FE-14436B2226FF}"/>
                  </a:ext>
                </a:extLst>
              </p:cNvPr>
              <p:cNvSpPr/>
              <p:nvPr/>
            </p:nvSpPr>
            <p:spPr>
              <a:xfrm>
                <a:off x="8856625" y="1949000"/>
                <a:ext cx="774783" cy="667916"/>
              </a:xfrm>
              <a:prstGeom prst="hexagon">
                <a:avLst/>
              </a:prstGeom>
              <a:grp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Hexagon 37">
                <a:extLst>
                  <a:ext uri="{FF2B5EF4-FFF2-40B4-BE49-F238E27FC236}">
                    <a16:creationId xmlns:a16="http://schemas.microsoft.com/office/drawing/2014/main" id="{A2C8F1E9-BD6C-0045-B534-0BC0D0EC87B4}"/>
                  </a:ext>
                </a:extLst>
              </p:cNvPr>
              <p:cNvSpPr/>
              <p:nvPr/>
            </p:nvSpPr>
            <p:spPr>
              <a:xfrm>
                <a:off x="8242692" y="2955458"/>
                <a:ext cx="774783" cy="667916"/>
              </a:xfrm>
              <a:prstGeom prst="hexagon">
                <a:avLst/>
              </a:prstGeom>
              <a:grp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36748DB9-8EAD-BF46-8126-7DF4007615A1}"/>
                </a:ext>
              </a:extLst>
            </p:cNvPr>
            <p:cNvGrpSpPr/>
            <p:nvPr/>
          </p:nvGrpSpPr>
          <p:grpSpPr>
            <a:xfrm>
              <a:off x="2307657" y="2526651"/>
              <a:ext cx="2000916" cy="2025648"/>
              <a:chOff x="7630492" y="1597726"/>
              <a:chExt cx="2000916" cy="2025648"/>
            </a:xfrm>
            <a:effectLst>
              <a:reflection blurRad="6350" stA="50000" endA="300" endPos="55500" dist="101600" dir="5400000" sy="-100000" algn="bl" rotWithShape="0"/>
            </a:effectLst>
          </p:grpSpPr>
          <p:sp>
            <p:nvSpPr>
              <p:cNvPr id="26" name="Hexagon 25">
                <a:extLst>
                  <a:ext uri="{FF2B5EF4-FFF2-40B4-BE49-F238E27FC236}">
                    <a16:creationId xmlns:a16="http://schemas.microsoft.com/office/drawing/2014/main" id="{DF5CF927-9E21-D447-8C92-44646707DD00}"/>
                  </a:ext>
                </a:extLst>
              </p:cNvPr>
              <p:cNvSpPr/>
              <p:nvPr/>
            </p:nvSpPr>
            <p:spPr>
              <a:xfrm>
                <a:off x="7630492" y="2605968"/>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A97FABC6-3859-0E4D-9558-F6856341379E}"/>
                  </a:ext>
                </a:extLst>
              </p:cNvPr>
              <p:cNvSpPr/>
              <p:nvPr/>
            </p:nvSpPr>
            <p:spPr>
              <a:xfrm>
                <a:off x="8253639" y="1597726"/>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BDD70F9E-0970-764B-9E0F-5CA38C31DA38}"/>
                  </a:ext>
                </a:extLst>
              </p:cNvPr>
              <p:cNvSpPr/>
              <p:nvPr/>
            </p:nvSpPr>
            <p:spPr>
              <a:xfrm>
                <a:off x="7639706" y="1925318"/>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F0CD371C-73FF-9242-B216-367B98E62145}"/>
                  </a:ext>
                </a:extLst>
              </p:cNvPr>
              <p:cNvSpPr/>
              <p:nvPr/>
            </p:nvSpPr>
            <p:spPr>
              <a:xfrm>
                <a:off x="8251906" y="2274808"/>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6F533E24-3E98-8A42-9E1D-6FBAE46D4373}"/>
                  </a:ext>
                </a:extLst>
              </p:cNvPr>
              <p:cNvSpPr/>
              <p:nvPr/>
            </p:nvSpPr>
            <p:spPr>
              <a:xfrm>
                <a:off x="8856624" y="2627865"/>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Hexagon 30">
                <a:extLst>
                  <a:ext uri="{FF2B5EF4-FFF2-40B4-BE49-F238E27FC236}">
                    <a16:creationId xmlns:a16="http://schemas.microsoft.com/office/drawing/2014/main" id="{94CF6B03-454A-2D49-8844-3D44AF8318CC}"/>
                  </a:ext>
                </a:extLst>
              </p:cNvPr>
              <p:cNvSpPr/>
              <p:nvPr/>
            </p:nvSpPr>
            <p:spPr>
              <a:xfrm>
                <a:off x="8856625" y="1949000"/>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E169C965-FDC0-7843-A1B4-B992E52DEACF}"/>
                  </a:ext>
                </a:extLst>
              </p:cNvPr>
              <p:cNvSpPr/>
              <p:nvPr/>
            </p:nvSpPr>
            <p:spPr>
              <a:xfrm>
                <a:off x="8242692" y="2955458"/>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Hexagon 11">
              <a:extLst>
                <a:ext uri="{FF2B5EF4-FFF2-40B4-BE49-F238E27FC236}">
                  <a16:creationId xmlns:a16="http://schemas.microsoft.com/office/drawing/2014/main" id="{373E363E-928E-664D-A011-4C784ADA5D31}"/>
                </a:ext>
              </a:extLst>
            </p:cNvPr>
            <p:cNvSpPr/>
            <p:nvPr/>
          </p:nvSpPr>
          <p:spPr>
            <a:xfrm>
              <a:off x="375686" y="59764"/>
              <a:ext cx="774783" cy="667916"/>
            </a:xfrm>
            <a:prstGeom prst="hexagon">
              <a:avLst/>
            </a:prstGeom>
            <a:gradFill flip="none" rotWithShape="1">
              <a:gsLst>
                <a:gs pos="0">
                  <a:schemeClr val="bg1">
                    <a:lumMod val="95000"/>
                    <a:alpha val="9000"/>
                  </a:schemeClr>
                </a:gs>
                <a:gs pos="100000">
                  <a:srgbClr val="000000">
                    <a:alpha val="9000"/>
                  </a:srgbClr>
                </a:gs>
              </a:gsLst>
              <a:lin ang="0" scaled="1"/>
              <a:tileRect/>
            </a:grad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Hexagon 12">
              <a:extLst>
                <a:ext uri="{FF2B5EF4-FFF2-40B4-BE49-F238E27FC236}">
                  <a16:creationId xmlns:a16="http://schemas.microsoft.com/office/drawing/2014/main" id="{81EAE415-4C98-444E-ABAD-1D4980D30079}"/>
                </a:ext>
              </a:extLst>
            </p:cNvPr>
            <p:cNvSpPr/>
            <p:nvPr/>
          </p:nvSpPr>
          <p:spPr>
            <a:xfrm>
              <a:off x="2513641" y="1865478"/>
              <a:ext cx="774783" cy="667916"/>
            </a:xfrm>
            <a:prstGeom prst="hexagon">
              <a:avLst/>
            </a:prstGeom>
            <a:gradFill flip="none" rotWithShape="1">
              <a:gsLst>
                <a:gs pos="0">
                  <a:schemeClr val="bg1">
                    <a:lumMod val="95000"/>
                    <a:alpha val="9000"/>
                  </a:schemeClr>
                </a:gs>
                <a:gs pos="100000">
                  <a:srgbClr val="000000">
                    <a:alpha val="9000"/>
                  </a:srgbClr>
                </a:gs>
              </a:gsLst>
              <a:lin ang="0" scaled="1"/>
              <a:tileRect/>
            </a:grad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Hexagon 13">
              <a:extLst>
                <a:ext uri="{FF2B5EF4-FFF2-40B4-BE49-F238E27FC236}">
                  <a16:creationId xmlns:a16="http://schemas.microsoft.com/office/drawing/2014/main" id="{3A2A7BF2-21AA-CE4C-8AB0-AF81CA1A8BD1}"/>
                </a:ext>
              </a:extLst>
            </p:cNvPr>
            <p:cNvSpPr/>
            <p:nvPr/>
          </p:nvSpPr>
          <p:spPr>
            <a:xfrm>
              <a:off x="2331902" y="1506890"/>
              <a:ext cx="774783" cy="667916"/>
            </a:xfrm>
            <a:prstGeom prst="hexagon">
              <a:avLst/>
            </a:prstGeom>
            <a:gradFill flip="none" rotWithShape="1">
              <a:gsLst>
                <a:gs pos="0">
                  <a:schemeClr val="bg1">
                    <a:lumMod val="95000"/>
                    <a:alpha val="9000"/>
                  </a:schemeClr>
                </a:gs>
                <a:gs pos="100000">
                  <a:srgbClr val="000000">
                    <a:alpha val="9000"/>
                  </a:srgbClr>
                </a:gs>
              </a:gsLst>
              <a:lin ang="0" scaled="1"/>
              <a:tileRect/>
            </a:grad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Hexagon 14">
              <a:extLst>
                <a:ext uri="{FF2B5EF4-FFF2-40B4-BE49-F238E27FC236}">
                  <a16:creationId xmlns:a16="http://schemas.microsoft.com/office/drawing/2014/main" id="{74AED0BB-556D-1A4A-9F4A-866EAD82DDCC}"/>
                </a:ext>
              </a:extLst>
            </p:cNvPr>
            <p:cNvSpPr/>
            <p:nvPr/>
          </p:nvSpPr>
          <p:spPr>
            <a:xfrm>
              <a:off x="2928470" y="3225125"/>
              <a:ext cx="774783" cy="667916"/>
            </a:xfrm>
            <a:prstGeom prst="hexagon">
              <a:avLst/>
            </a:prstGeom>
            <a:gradFill flip="none" rotWithShape="1">
              <a:gsLst>
                <a:gs pos="0">
                  <a:schemeClr val="bg1">
                    <a:lumMod val="95000"/>
                    <a:alpha val="9000"/>
                  </a:schemeClr>
                </a:gs>
                <a:gs pos="100000">
                  <a:srgbClr val="000000">
                    <a:alpha val="9000"/>
                  </a:srgbClr>
                </a:gs>
              </a:gsLst>
              <a:lin ang="0" scaled="1"/>
              <a:tileRect/>
            </a:grad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Hexagon 15">
              <a:extLst>
                <a:ext uri="{FF2B5EF4-FFF2-40B4-BE49-F238E27FC236}">
                  <a16:creationId xmlns:a16="http://schemas.microsoft.com/office/drawing/2014/main" id="{8296FE24-404B-974E-8D2D-8DB27DCB03D0}"/>
                </a:ext>
              </a:extLst>
            </p:cNvPr>
            <p:cNvSpPr/>
            <p:nvPr/>
          </p:nvSpPr>
          <p:spPr>
            <a:xfrm rot="14400000">
              <a:off x="487856" y="1193296"/>
              <a:ext cx="774783" cy="667916"/>
            </a:xfrm>
            <a:prstGeom prst="hexagon">
              <a:avLst/>
            </a:prstGeom>
            <a:gradFill flip="none" rotWithShape="1">
              <a:gsLst>
                <a:gs pos="46000">
                  <a:srgbClr val="2A93AD">
                    <a:alpha val="22000"/>
                  </a:srgbClr>
                </a:gs>
                <a:gs pos="100000">
                  <a:schemeClr val="tx1">
                    <a:lumMod val="50000"/>
                    <a:lumOff val="50000"/>
                    <a:alpha val="8000"/>
                  </a:schemeClr>
                </a:gs>
              </a:gsLst>
              <a:lin ang="0" scaled="1"/>
              <a:tileRect/>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Hexagon 16">
              <a:extLst>
                <a:ext uri="{FF2B5EF4-FFF2-40B4-BE49-F238E27FC236}">
                  <a16:creationId xmlns:a16="http://schemas.microsoft.com/office/drawing/2014/main" id="{4A36CBAD-8761-E642-B5FA-BE7550181B45}"/>
                </a:ext>
              </a:extLst>
            </p:cNvPr>
            <p:cNvSpPr/>
            <p:nvPr/>
          </p:nvSpPr>
          <p:spPr>
            <a:xfrm rot="10800000">
              <a:off x="2315887" y="3524601"/>
              <a:ext cx="774783" cy="667916"/>
            </a:xfrm>
            <a:prstGeom prst="hexagon">
              <a:avLst/>
            </a:prstGeom>
            <a:gradFill flip="none" rotWithShape="1">
              <a:gsLst>
                <a:gs pos="36000">
                  <a:schemeClr val="accent1">
                    <a:lumMod val="50000"/>
                    <a:alpha val="49000"/>
                  </a:schemeClr>
                </a:gs>
                <a:gs pos="100000">
                  <a:schemeClr val="tx1">
                    <a:lumMod val="50000"/>
                    <a:lumOff val="50000"/>
                    <a:alpha val="8000"/>
                  </a:schemeClr>
                </a:gs>
              </a:gsLst>
              <a:path path="circle">
                <a:fillToRect r="100000" b="100000"/>
              </a:path>
              <a:tileRect l="-100000" t="-100000"/>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exagon 17">
              <a:extLst>
                <a:ext uri="{FF2B5EF4-FFF2-40B4-BE49-F238E27FC236}">
                  <a16:creationId xmlns:a16="http://schemas.microsoft.com/office/drawing/2014/main" id="{5201B2A0-82BF-1940-923B-EEF5E7C35CCF}"/>
                </a:ext>
              </a:extLst>
            </p:cNvPr>
            <p:cNvSpPr/>
            <p:nvPr/>
          </p:nvSpPr>
          <p:spPr>
            <a:xfrm>
              <a:off x="2340562" y="2179414"/>
              <a:ext cx="774783" cy="667916"/>
            </a:xfrm>
            <a:prstGeom prst="hexagon">
              <a:avLst/>
            </a:prstGeom>
            <a:gradFill flip="none" rotWithShape="1">
              <a:gsLst>
                <a:gs pos="46000">
                  <a:srgbClr val="2A93AD">
                    <a:alpha val="22000"/>
                  </a:srgbClr>
                </a:gs>
                <a:gs pos="100000">
                  <a:schemeClr val="tx1">
                    <a:lumMod val="50000"/>
                    <a:lumOff val="50000"/>
                    <a:alpha val="8000"/>
                  </a:schemeClr>
                </a:gs>
              </a:gsLst>
              <a:lin ang="0" scaled="1"/>
              <a:tileRect/>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Hexagon 18">
              <a:extLst>
                <a:ext uri="{FF2B5EF4-FFF2-40B4-BE49-F238E27FC236}">
                  <a16:creationId xmlns:a16="http://schemas.microsoft.com/office/drawing/2014/main" id="{D50B2FD7-890E-7F43-98A7-3EAF21998BFB}"/>
                </a:ext>
              </a:extLst>
            </p:cNvPr>
            <p:cNvSpPr/>
            <p:nvPr/>
          </p:nvSpPr>
          <p:spPr>
            <a:xfrm rot="10800000">
              <a:off x="152403" y="3182470"/>
              <a:ext cx="774783" cy="667916"/>
            </a:xfrm>
            <a:prstGeom prst="hexagon">
              <a:avLst/>
            </a:prstGeom>
            <a:gradFill flip="none" rotWithShape="1">
              <a:gsLst>
                <a:gs pos="36000">
                  <a:schemeClr val="accent1">
                    <a:lumMod val="50000"/>
                    <a:alpha val="49000"/>
                  </a:schemeClr>
                </a:gs>
                <a:gs pos="100000">
                  <a:schemeClr val="tx1">
                    <a:lumMod val="50000"/>
                    <a:lumOff val="50000"/>
                    <a:alpha val="8000"/>
                  </a:schemeClr>
                </a:gs>
              </a:gsLst>
              <a:path path="circle">
                <a:fillToRect r="100000" b="100000"/>
              </a:path>
              <a:tileRect l="-100000" t="-100000"/>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756E0BC6-9019-1849-9C54-7DDC504D9EFD}"/>
                </a:ext>
              </a:extLst>
            </p:cNvPr>
            <p:cNvSpPr/>
            <p:nvPr/>
          </p:nvSpPr>
          <p:spPr>
            <a:xfrm rot="10800000">
              <a:off x="1093695" y="2197343"/>
              <a:ext cx="774783" cy="667916"/>
            </a:xfrm>
            <a:prstGeom prst="hexagon">
              <a:avLst/>
            </a:prstGeom>
            <a:gradFill flip="none" rotWithShape="1">
              <a:gsLst>
                <a:gs pos="36000">
                  <a:schemeClr val="accent1">
                    <a:lumMod val="50000"/>
                    <a:alpha val="49000"/>
                  </a:schemeClr>
                </a:gs>
                <a:gs pos="100000">
                  <a:schemeClr val="tx1">
                    <a:lumMod val="50000"/>
                    <a:lumOff val="50000"/>
                    <a:alpha val="8000"/>
                  </a:schemeClr>
                </a:gs>
              </a:gsLst>
              <a:path path="circle">
                <a:fillToRect r="100000" b="100000"/>
              </a:path>
              <a:tileRect l="-100000" t="-100000"/>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exagon 20">
              <a:extLst>
                <a:ext uri="{FF2B5EF4-FFF2-40B4-BE49-F238E27FC236}">
                  <a16:creationId xmlns:a16="http://schemas.microsoft.com/office/drawing/2014/main" id="{E03DD315-7C78-144B-92AC-311BA58E29FC}"/>
                </a:ext>
              </a:extLst>
            </p:cNvPr>
            <p:cNvSpPr/>
            <p:nvPr/>
          </p:nvSpPr>
          <p:spPr>
            <a:xfrm rot="10800000">
              <a:off x="2169460" y="1868637"/>
              <a:ext cx="774783" cy="667916"/>
            </a:xfrm>
            <a:prstGeom prst="hexagon">
              <a:avLst/>
            </a:prstGeom>
            <a:gradFill flip="none" rotWithShape="1">
              <a:gsLst>
                <a:gs pos="36000">
                  <a:schemeClr val="accent1">
                    <a:lumMod val="50000"/>
                    <a:alpha val="49000"/>
                  </a:schemeClr>
                </a:gs>
                <a:gs pos="100000">
                  <a:schemeClr val="tx1">
                    <a:lumMod val="50000"/>
                    <a:lumOff val="50000"/>
                    <a:alpha val="8000"/>
                  </a:schemeClr>
                </a:gs>
              </a:gsLst>
              <a:path path="circle">
                <a:fillToRect r="100000" b="100000"/>
              </a:path>
              <a:tileRect l="-100000" t="-100000"/>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Hexagon 21">
              <a:extLst>
                <a:ext uri="{FF2B5EF4-FFF2-40B4-BE49-F238E27FC236}">
                  <a16:creationId xmlns:a16="http://schemas.microsoft.com/office/drawing/2014/main" id="{205E29CD-FADF-5B4A-BB79-2B31BBC2FDA7}"/>
                </a:ext>
              </a:extLst>
            </p:cNvPr>
            <p:cNvSpPr/>
            <p:nvPr/>
          </p:nvSpPr>
          <p:spPr>
            <a:xfrm rot="10800000">
              <a:off x="750047" y="2839813"/>
              <a:ext cx="774783" cy="667916"/>
            </a:xfrm>
            <a:prstGeom prst="hexagon">
              <a:avLst/>
            </a:prstGeom>
            <a:gradFill flip="none" rotWithShape="1">
              <a:gsLst>
                <a:gs pos="36000">
                  <a:schemeClr val="accent1">
                    <a:lumMod val="50000"/>
                    <a:alpha val="49000"/>
                  </a:schemeClr>
                </a:gs>
                <a:gs pos="100000">
                  <a:schemeClr val="tx1">
                    <a:lumMod val="50000"/>
                    <a:lumOff val="50000"/>
                    <a:alpha val="8000"/>
                  </a:schemeClr>
                </a:gs>
              </a:gsLst>
              <a:path path="circle">
                <a:fillToRect r="100000" b="100000"/>
              </a:path>
              <a:tileRect l="-100000" t="-100000"/>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94AA1784-B058-254B-B9DA-4B9BB1E60B17}"/>
                </a:ext>
              </a:extLst>
            </p:cNvPr>
            <p:cNvSpPr/>
            <p:nvPr/>
          </p:nvSpPr>
          <p:spPr>
            <a:xfrm rot="10800000">
              <a:off x="3529108" y="2869695"/>
              <a:ext cx="774783" cy="667916"/>
            </a:xfrm>
            <a:prstGeom prst="hexagon">
              <a:avLst/>
            </a:prstGeom>
            <a:gradFill flip="none" rotWithShape="1">
              <a:gsLst>
                <a:gs pos="36000">
                  <a:schemeClr val="accent1">
                    <a:lumMod val="50000"/>
                    <a:alpha val="49000"/>
                  </a:schemeClr>
                </a:gs>
                <a:gs pos="100000">
                  <a:schemeClr val="tx1">
                    <a:lumMod val="50000"/>
                    <a:lumOff val="50000"/>
                    <a:alpha val="8000"/>
                  </a:schemeClr>
                </a:gs>
              </a:gsLst>
              <a:path path="circle">
                <a:fillToRect r="100000" b="100000"/>
              </a:path>
              <a:tileRect l="-100000" t="-100000"/>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A31528F7-20A4-7E41-8750-526EB95EBE28}"/>
                </a:ext>
              </a:extLst>
            </p:cNvPr>
            <p:cNvSpPr/>
            <p:nvPr/>
          </p:nvSpPr>
          <p:spPr>
            <a:xfrm rot="14400000">
              <a:off x="3344611" y="3183460"/>
              <a:ext cx="774783" cy="667916"/>
            </a:xfrm>
            <a:prstGeom prst="hexagon">
              <a:avLst/>
            </a:prstGeom>
            <a:gradFill flip="none" rotWithShape="1">
              <a:gsLst>
                <a:gs pos="46000">
                  <a:srgbClr val="2A93AD">
                    <a:alpha val="22000"/>
                  </a:srgbClr>
                </a:gs>
                <a:gs pos="100000">
                  <a:schemeClr val="tx1">
                    <a:lumMod val="50000"/>
                    <a:lumOff val="50000"/>
                    <a:alpha val="8000"/>
                  </a:schemeClr>
                </a:gs>
              </a:gsLst>
              <a:lin ang="0" scaled="1"/>
              <a:tileRect/>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reflection blurRad="6350" stA="50000" endA="295"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EB604EB3-E471-B84F-855E-D9EC0912DD43}"/>
                </a:ext>
              </a:extLst>
            </p:cNvPr>
            <p:cNvSpPr/>
            <p:nvPr/>
          </p:nvSpPr>
          <p:spPr>
            <a:xfrm>
              <a:off x="2747427" y="2848383"/>
              <a:ext cx="774783" cy="667916"/>
            </a:xfrm>
            <a:prstGeom prst="hexagon">
              <a:avLst/>
            </a:prstGeom>
            <a:gradFill flip="none" rotWithShape="1">
              <a:gsLst>
                <a:gs pos="0">
                  <a:schemeClr val="bg1">
                    <a:lumMod val="95000"/>
                    <a:alpha val="9000"/>
                  </a:schemeClr>
                </a:gs>
                <a:gs pos="100000">
                  <a:srgbClr val="000000">
                    <a:alpha val="9000"/>
                  </a:srgbClr>
                </a:gs>
              </a:gsLst>
              <a:lin ang="0" scaled="1"/>
              <a:tileRect/>
            </a:grad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3" name="Picture 52">
            <a:extLst>
              <a:ext uri="{FF2B5EF4-FFF2-40B4-BE49-F238E27FC236}">
                <a16:creationId xmlns:a16="http://schemas.microsoft.com/office/drawing/2014/main" id="{66A8316E-3AE4-1147-9808-015A70D94BC6}"/>
              </a:ext>
            </a:extLst>
          </p:cNvPr>
          <p:cNvPicPr>
            <a:picLocks noChangeAspect="1"/>
          </p:cNvPicPr>
          <p:nvPr/>
        </p:nvPicPr>
        <p:blipFill rotWithShape="1">
          <a:blip r:embed="rId2" cstate="print">
            <a:alphaModFix amt="85000"/>
            <a:extLst>
              <a:ext uri="{BEBA8EAE-BF5A-486C-A8C5-ECC9F3942E4B}">
                <a14:imgProps xmlns:a14="http://schemas.microsoft.com/office/drawing/2010/main">
                  <a14:imgLayer r:embed="rId3">
                    <a14:imgEffect>
                      <a14:backgroundRemoval t="54810" b="89976" l="9984" r="89976">
                        <a14:foregroundMark x1="25465" y1="57720" x2="28375" y2="74495"/>
                        <a14:foregroundMark x1="34762" y1="61520" x2="31690" y2="73767"/>
                        <a14:foregroundMark x1="73403" y1="57963" x2="69119" y2="74252"/>
                        <a14:foregroundMark x1="63500" y1="60671" x2="65562" y2="71787"/>
                        <a14:backgroundMark x1="42320" y1="61762" x2="53840" y2="56993"/>
                        <a14:backgroundMark x1="52870" y1="60792" x2="54810" y2="56144"/>
                        <a14:backgroundMark x1="41956" y1="56750" x2="43088" y2="59216"/>
                      </a14:backgroundRemoval>
                    </a14:imgEffect>
                  </a14:imgLayer>
                </a14:imgProps>
              </a:ext>
              <a:ext uri="{28A0092B-C50C-407E-A947-70E740481C1C}">
                <a14:useLocalDpi xmlns:a14="http://schemas.microsoft.com/office/drawing/2010/main"/>
              </a:ext>
            </a:extLst>
          </a:blip>
          <a:srcRect l="14811" t="53823" r="19745" b="14859"/>
          <a:stretch/>
        </p:blipFill>
        <p:spPr>
          <a:xfrm>
            <a:off x="7389706" y="2646477"/>
            <a:ext cx="4488111" cy="2147822"/>
          </a:xfrm>
          <a:prstGeom prst="rect">
            <a:avLst/>
          </a:prstGeom>
        </p:spPr>
      </p:pic>
      <p:graphicFrame>
        <p:nvGraphicFramePr>
          <p:cNvPr id="3" name="Table 2">
            <a:extLst>
              <a:ext uri="{FF2B5EF4-FFF2-40B4-BE49-F238E27FC236}">
                <a16:creationId xmlns:a16="http://schemas.microsoft.com/office/drawing/2014/main" id="{6E0C859D-BB60-8E4A-B020-1929A6A4E68C}"/>
              </a:ext>
            </a:extLst>
          </p:cNvPr>
          <p:cNvGraphicFramePr>
            <a:graphicFrameLocks noGrp="1"/>
          </p:cNvGraphicFramePr>
          <p:nvPr>
            <p:extLst/>
          </p:nvPr>
        </p:nvGraphicFramePr>
        <p:xfrm>
          <a:off x="753008" y="1904243"/>
          <a:ext cx="6480549" cy="3230880"/>
        </p:xfrm>
        <a:graphic>
          <a:graphicData uri="http://schemas.openxmlformats.org/drawingml/2006/table">
            <a:tbl>
              <a:tblPr firstRow="1" bandRow="1">
                <a:tableStyleId>{5C22544A-7EE6-4342-B048-85BDC9FD1C3A}</a:tableStyleId>
              </a:tblPr>
              <a:tblGrid>
                <a:gridCol w="6480549">
                  <a:extLst>
                    <a:ext uri="{9D8B030D-6E8A-4147-A177-3AD203B41FA5}">
                      <a16:colId xmlns:a16="http://schemas.microsoft.com/office/drawing/2014/main" val="620933636"/>
                    </a:ext>
                  </a:extLst>
                </a:gridCol>
              </a:tblGrid>
              <a:tr h="370840">
                <a:tc>
                  <a:txBody>
                    <a:bodyPr/>
                    <a:lstStyle/>
                    <a:p>
                      <a:r>
                        <a:rPr lang="en-US" sz="2400" dirty="0">
                          <a:latin typeface="Cambria" panose="02040503050406030204" pitchFamily="18" charset="0"/>
                        </a:rPr>
                        <a:t>KEY TASKS</a:t>
                      </a:r>
                    </a:p>
                  </a:txBody>
                  <a:tcPr/>
                </a:tc>
                <a:extLst>
                  <a:ext uri="{0D108BD9-81ED-4DB2-BD59-A6C34878D82A}">
                    <a16:rowId xmlns:a16="http://schemas.microsoft.com/office/drawing/2014/main" val="4227782080"/>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dk1"/>
                          </a:solidFill>
                          <a:effectLst/>
                          <a:latin typeface="Cambria" panose="02040503050406030204" pitchFamily="18" charset="0"/>
                          <a:ea typeface="+mn-ea"/>
                          <a:cs typeface="+mn-cs"/>
                        </a:rPr>
                        <a:t>OMB Circular A-11 Language Revision</a:t>
                      </a:r>
                    </a:p>
                  </a:txBody>
                  <a:tcPr/>
                </a:tc>
                <a:extLst>
                  <a:ext uri="{0D108BD9-81ED-4DB2-BD59-A6C34878D82A}">
                    <a16:rowId xmlns:a16="http://schemas.microsoft.com/office/drawing/2014/main" val="3109335363"/>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dk1"/>
                          </a:solidFill>
                          <a:effectLst/>
                          <a:latin typeface="Cambria" panose="02040503050406030204" pitchFamily="18" charset="0"/>
                          <a:ea typeface="+mn-ea"/>
                          <a:cs typeface="+mn-cs"/>
                        </a:rPr>
                        <a:t>Federal Data Strategy (FDS) Action Plan Update</a:t>
                      </a:r>
                    </a:p>
                  </a:txBody>
                  <a:tcPr/>
                </a:tc>
                <a:extLst>
                  <a:ext uri="{0D108BD9-81ED-4DB2-BD59-A6C34878D82A}">
                    <a16:rowId xmlns:a16="http://schemas.microsoft.com/office/drawing/2014/main" val="796304928"/>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dk1"/>
                          </a:solidFill>
                          <a:effectLst/>
                          <a:latin typeface="Cambria" panose="02040503050406030204" pitchFamily="18" charset="0"/>
                          <a:ea typeface="+mn-ea"/>
                          <a:cs typeface="+mn-cs"/>
                        </a:rPr>
                        <a:t>Ongoing Stakeholder Engagement</a:t>
                      </a:r>
                    </a:p>
                  </a:txBody>
                  <a:tcPr/>
                </a:tc>
                <a:extLst>
                  <a:ext uri="{0D108BD9-81ED-4DB2-BD59-A6C34878D82A}">
                    <a16:rowId xmlns:a16="http://schemas.microsoft.com/office/drawing/2014/main" val="1537577132"/>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dk1"/>
                          </a:solidFill>
                          <a:effectLst/>
                          <a:latin typeface="Cambria" panose="02040503050406030204" pitchFamily="18" charset="0"/>
                          <a:ea typeface="+mn-ea"/>
                          <a:cs typeface="+mn-cs"/>
                        </a:rPr>
                        <a:t>GDA Interagency Budget Initiative</a:t>
                      </a:r>
                    </a:p>
                  </a:txBody>
                  <a:tcPr/>
                </a:tc>
                <a:extLst>
                  <a:ext uri="{0D108BD9-81ED-4DB2-BD59-A6C34878D82A}">
                    <a16:rowId xmlns:a16="http://schemas.microsoft.com/office/drawing/2014/main" val="3032110243"/>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dk1"/>
                          </a:solidFill>
                          <a:effectLst/>
                          <a:latin typeface="Cambria" panose="02040503050406030204" pitchFamily="18" charset="0"/>
                          <a:ea typeface="+mn-ea"/>
                          <a:cs typeface="+mn-cs"/>
                        </a:rPr>
                        <a:t>GDA Work Groups – Critical Issues</a:t>
                      </a:r>
                    </a:p>
                  </a:txBody>
                  <a:tcPr/>
                </a:tc>
                <a:extLst>
                  <a:ext uri="{0D108BD9-81ED-4DB2-BD59-A6C34878D82A}">
                    <a16:rowId xmlns:a16="http://schemas.microsoft.com/office/drawing/2014/main" val="3244049769"/>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dk1"/>
                          </a:solidFill>
                          <a:effectLst/>
                          <a:latin typeface="Cambria" panose="02040503050406030204" pitchFamily="18" charset="0"/>
                          <a:ea typeface="+mn-ea"/>
                          <a:cs typeface="+mn-cs"/>
                        </a:rPr>
                        <a:t>GDA Communication Strategy</a:t>
                      </a:r>
                    </a:p>
                  </a:txBody>
                  <a:tcPr/>
                </a:tc>
                <a:extLst>
                  <a:ext uri="{0D108BD9-81ED-4DB2-BD59-A6C34878D82A}">
                    <a16:rowId xmlns:a16="http://schemas.microsoft.com/office/drawing/2014/main" val="1525623235"/>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dk1"/>
                          </a:solidFill>
                          <a:effectLst/>
                          <a:latin typeface="Cambria" panose="02040503050406030204" pitchFamily="18" charset="0"/>
                          <a:ea typeface="+mn-ea"/>
                          <a:cs typeface="+mn-cs"/>
                        </a:rPr>
                        <a:t>Development of OMB Guidance</a:t>
                      </a:r>
                    </a:p>
                  </a:txBody>
                  <a:tcPr/>
                </a:tc>
                <a:extLst>
                  <a:ext uri="{0D108BD9-81ED-4DB2-BD59-A6C34878D82A}">
                    <a16:rowId xmlns:a16="http://schemas.microsoft.com/office/drawing/2014/main" val="938612390"/>
                  </a:ext>
                </a:extLst>
              </a:tr>
            </a:tbl>
          </a:graphicData>
        </a:graphic>
      </p:graphicFrame>
    </p:spTree>
    <p:extLst>
      <p:ext uri="{BB962C8B-B14F-4D97-AF65-F5344CB8AC3E}">
        <p14:creationId xmlns:p14="http://schemas.microsoft.com/office/powerpoint/2010/main" val="15438024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881FFE-1041-7A44-A521-9E64C6C2CA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BC315-9560-46F5-B4AE-0DDBF6B14E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F744DCA-FFDB-CD49-BF42-FDC26EFCFA41}"/>
              </a:ext>
            </a:extLst>
          </p:cNvPr>
          <p:cNvSpPr>
            <a:spLocks noGrp="1"/>
          </p:cNvSpPr>
          <p:nvPr>
            <p:ph type="title"/>
          </p:nvPr>
        </p:nvSpPr>
        <p:spPr/>
        <p:txBody>
          <a:bodyPr/>
          <a:lstStyle/>
          <a:p>
            <a:r>
              <a:rPr lang="en-US" dirty="0"/>
              <a:t>Geospatial Data Act of 2018</a:t>
            </a:r>
          </a:p>
        </p:txBody>
      </p:sp>
      <p:sp>
        <p:nvSpPr>
          <p:cNvPr id="21" name="TextBox 20">
            <a:extLst>
              <a:ext uri="{FF2B5EF4-FFF2-40B4-BE49-F238E27FC236}">
                <a16:creationId xmlns:a16="http://schemas.microsoft.com/office/drawing/2014/main" id="{9FF63D47-3CF5-BE4C-9678-D535D94CB295}"/>
              </a:ext>
            </a:extLst>
          </p:cNvPr>
          <p:cNvSpPr txBox="1"/>
          <p:nvPr/>
        </p:nvSpPr>
        <p:spPr>
          <a:xfrm>
            <a:off x="3597639" y="6231139"/>
            <a:ext cx="72852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Positions the U.S. to be a global leader in utilization of geospatial technology</a:t>
            </a:r>
          </a:p>
        </p:txBody>
      </p:sp>
      <p:sp>
        <p:nvSpPr>
          <p:cNvPr id="26" name="TextBox 25">
            <a:extLst>
              <a:ext uri="{FF2B5EF4-FFF2-40B4-BE49-F238E27FC236}">
                <a16:creationId xmlns:a16="http://schemas.microsoft.com/office/drawing/2014/main" id="{491D96E2-DB3B-5443-B36B-10405E7BB74E}"/>
              </a:ext>
            </a:extLst>
          </p:cNvPr>
          <p:cNvSpPr txBox="1"/>
          <p:nvPr/>
        </p:nvSpPr>
        <p:spPr>
          <a:xfrm>
            <a:off x="353961" y="953064"/>
            <a:ext cx="5742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76200" cmpd="sng">
                  <a:noFill/>
                </a:ln>
                <a:solidFill>
                  <a:prstClr val="black"/>
                </a:solidFill>
                <a:effectLst/>
                <a:uLnTx/>
                <a:uFillTx/>
                <a:latin typeface="Times" pitchFamily="2" charset="0"/>
                <a:ea typeface="ＭＳ Ｐゴシック" pitchFamily="16" charset="-128"/>
                <a:cs typeface="+mn-cs"/>
              </a:rPr>
              <a:t>Conclusion</a:t>
            </a:r>
            <a:endParaRPr kumimoji="0" lang="en-US" sz="3600" b="0" i="0" u="none" strike="noStrike" kern="1200" cap="none" spc="0" normalizeH="0" baseline="0" noProof="0" dirty="0">
              <a:ln>
                <a:noFill/>
              </a:ln>
              <a:solidFill>
                <a:prstClr val="black"/>
              </a:solidFill>
              <a:effectLst/>
              <a:uLnTx/>
              <a:uFillTx/>
              <a:latin typeface="Times" pitchFamily="2" charset="0"/>
              <a:ea typeface="+mn-ea"/>
              <a:cs typeface="+mn-cs"/>
            </a:endParaRPr>
          </a:p>
        </p:txBody>
      </p:sp>
      <p:grpSp>
        <p:nvGrpSpPr>
          <p:cNvPr id="74" name="Group 73">
            <a:extLst>
              <a:ext uri="{FF2B5EF4-FFF2-40B4-BE49-F238E27FC236}">
                <a16:creationId xmlns:a16="http://schemas.microsoft.com/office/drawing/2014/main" id="{E433E5DC-B98A-614E-94C9-64BF72A105B8}"/>
              </a:ext>
            </a:extLst>
          </p:cNvPr>
          <p:cNvGrpSpPr/>
          <p:nvPr/>
        </p:nvGrpSpPr>
        <p:grpSpPr>
          <a:xfrm>
            <a:off x="8507974" y="536546"/>
            <a:ext cx="3179999" cy="3437361"/>
            <a:chOff x="152403" y="59764"/>
            <a:chExt cx="4156170" cy="4492535"/>
          </a:xfrm>
        </p:grpSpPr>
        <p:grpSp>
          <p:nvGrpSpPr>
            <p:cNvPr id="75" name="Group 74">
              <a:extLst>
                <a:ext uri="{FF2B5EF4-FFF2-40B4-BE49-F238E27FC236}">
                  <a16:creationId xmlns:a16="http://schemas.microsoft.com/office/drawing/2014/main" id="{22AC46E1-D9F2-A449-B934-4CED0CFF6200}"/>
                </a:ext>
              </a:extLst>
            </p:cNvPr>
            <p:cNvGrpSpPr/>
            <p:nvPr/>
          </p:nvGrpSpPr>
          <p:grpSpPr>
            <a:xfrm>
              <a:off x="1099037" y="1159758"/>
              <a:ext cx="2000916" cy="2025648"/>
              <a:chOff x="7630492" y="1597726"/>
              <a:chExt cx="2000916" cy="2025648"/>
            </a:xfrm>
            <a:solidFill>
              <a:schemeClr val="bg1">
                <a:lumMod val="95000"/>
                <a:alpha val="29000"/>
              </a:schemeClr>
            </a:solidFill>
            <a:effectLst>
              <a:outerShdw blurRad="152400" dist="317500" dir="5400000" sx="90000" sy="-19000" rotWithShape="0">
                <a:prstClr val="black">
                  <a:alpha val="15000"/>
                </a:prstClr>
              </a:outerShdw>
            </a:effectLst>
          </p:grpSpPr>
          <p:sp>
            <p:nvSpPr>
              <p:cNvPr id="113" name="Hexagon 112">
                <a:extLst>
                  <a:ext uri="{FF2B5EF4-FFF2-40B4-BE49-F238E27FC236}">
                    <a16:creationId xmlns:a16="http://schemas.microsoft.com/office/drawing/2014/main" id="{2CD1EDBF-294B-9F47-A7B9-243504DE2498}"/>
                  </a:ext>
                </a:extLst>
              </p:cNvPr>
              <p:cNvSpPr/>
              <p:nvPr/>
            </p:nvSpPr>
            <p:spPr>
              <a:xfrm>
                <a:off x="7630492" y="2605968"/>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Hexagon 113">
                <a:extLst>
                  <a:ext uri="{FF2B5EF4-FFF2-40B4-BE49-F238E27FC236}">
                    <a16:creationId xmlns:a16="http://schemas.microsoft.com/office/drawing/2014/main" id="{41437430-B7C4-F842-983E-CF1936F85717}"/>
                  </a:ext>
                </a:extLst>
              </p:cNvPr>
              <p:cNvSpPr/>
              <p:nvPr/>
            </p:nvSpPr>
            <p:spPr>
              <a:xfrm>
                <a:off x="8253639" y="1597726"/>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Hexagon 114">
                <a:extLst>
                  <a:ext uri="{FF2B5EF4-FFF2-40B4-BE49-F238E27FC236}">
                    <a16:creationId xmlns:a16="http://schemas.microsoft.com/office/drawing/2014/main" id="{123388C0-1305-414A-8F5D-CE3E3693309E}"/>
                  </a:ext>
                </a:extLst>
              </p:cNvPr>
              <p:cNvSpPr/>
              <p:nvPr/>
            </p:nvSpPr>
            <p:spPr>
              <a:xfrm>
                <a:off x="7639706" y="1925318"/>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Hexagon 115">
                <a:extLst>
                  <a:ext uri="{FF2B5EF4-FFF2-40B4-BE49-F238E27FC236}">
                    <a16:creationId xmlns:a16="http://schemas.microsoft.com/office/drawing/2014/main" id="{93BC6367-E606-1C4B-ABA7-A18973635437}"/>
                  </a:ext>
                </a:extLst>
              </p:cNvPr>
              <p:cNvSpPr/>
              <p:nvPr/>
            </p:nvSpPr>
            <p:spPr>
              <a:xfrm>
                <a:off x="8251906" y="2274808"/>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Hexagon 116">
                <a:extLst>
                  <a:ext uri="{FF2B5EF4-FFF2-40B4-BE49-F238E27FC236}">
                    <a16:creationId xmlns:a16="http://schemas.microsoft.com/office/drawing/2014/main" id="{0E4E2C31-B57D-9B45-9164-89735E88EE1E}"/>
                  </a:ext>
                </a:extLst>
              </p:cNvPr>
              <p:cNvSpPr/>
              <p:nvPr/>
            </p:nvSpPr>
            <p:spPr>
              <a:xfrm>
                <a:off x="8856624" y="2627865"/>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Hexagon 117">
                <a:extLst>
                  <a:ext uri="{FF2B5EF4-FFF2-40B4-BE49-F238E27FC236}">
                    <a16:creationId xmlns:a16="http://schemas.microsoft.com/office/drawing/2014/main" id="{C0F1E5C3-BDCA-514C-9897-9D1DB928FFAF}"/>
                  </a:ext>
                </a:extLst>
              </p:cNvPr>
              <p:cNvSpPr/>
              <p:nvPr/>
            </p:nvSpPr>
            <p:spPr>
              <a:xfrm>
                <a:off x="8856625" y="1949000"/>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9" name="Hexagon 118">
                <a:extLst>
                  <a:ext uri="{FF2B5EF4-FFF2-40B4-BE49-F238E27FC236}">
                    <a16:creationId xmlns:a16="http://schemas.microsoft.com/office/drawing/2014/main" id="{4EEB9AB0-3B3D-D146-B464-B33DA78A9249}"/>
                  </a:ext>
                </a:extLst>
              </p:cNvPr>
              <p:cNvSpPr/>
              <p:nvPr/>
            </p:nvSpPr>
            <p:spPr>
              <a:xfrm>
                <a:off x="8242692" y="2955458"/>
                <a:ext cx="774783" cy="667916"/>
              </a:xfrm>
              <a:prstGeom prst="hexagon">
                <a:avLst/>
              </a:prstGeom>
              <a:gr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75">
              <a:extLst>
                <a:ext uri="{FF2B5EF4-FFF2-40B4-BE49-F238E27FC236}">
                  <a16:creationId xmlns:a16="http://schemas.microsoft.com/office/drawing/2014/main" id="{50966C53-1C4A-9346-A89D-DF569469C63D}"/>
                </a:ext>
              </a:extLst>
            </p:cNvPr>
            <p:cNvGrpSpPr/>
            <p:nvPr/>
          </p:nvGrpSpPr>
          <p:grpSpPr>
            <a:xfrm>
              <a:off x="918162" y="2154301"/>
              <a:ext cx="2000916" cy="2025648"/>
              <a:chOff x="7630492" y="1597726"/>
              <a:chExt cx="2000916" cy="2025648"/>
            </a:xfrm>
            <a:gradFill flip="none" rotWithShape="1">
              <a:gsLst>
                <a:gs pos="46000">
                  <a:srgbClr val="2A93AD">
                    <a:alpha val="22000"/>
                  </a:srgbClr>
                </a:gs>
                <a:gs pos="100000">
                  <a:schemeClr val="tx1">
                    <a:lumMod val="50000"/>
                    <a:lumOff val="50000"/>
                    <a:alpha val="8000"/>
                  </a:schemeClr>
                </a:gs>
              </a:gsLst>
              <a:lin ang="0" scaled="1"/>
              <a:tileRect/>
            </a:gradFill>
            <a:effectLst>
              <a:reflection stA="50000" endPos="75000" dist="12700" dir="5400000" sy="-100000" algn="bl" rotWithShape="0"/>
            </a:effectLst>
          </p:grpSpPr>
          <p:sp>
            <p:nvSpPr>
              <p:cNvPr id="106" name="Hexagon 105">
                <a:extLst>
                  <a:ext uri="{FF2B5EF4-FFF2-40B4-BE49-F238E27FC236}">
                    <a16:creationId xmlns:a16="http://schemas.microsoft.com/office/drawing/2014/main" id="{ABD783F4-B89A-9641-BAD1-F20F5B8EDA4D}"/>
                  </a:ext>
                </a:extLst>
              </p:cNvPr>
              <p:cNvSpPr/>
              <p:nvPr/>
            </p:nvSpPr>
            <p:spPr>
              <a:xfrm>
                <a:off x="7630492" y="2605968"/>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Hexagon 106">
                <a:extLst>
                  <a:ext uri="{FF2B5EF4-FFF2-40B4-BE49-F238E27FC236}">
                    <a16:creationId xmlns:a16="http://schemas.microsoft.com/office/drawing/2014/main" id="{D01022CF-C067-8B4F-BC8C-F7827ABBFE7B}"/>
                  </a:ext>
                </a:extLst>
              </p:cNvPr>
              <p:cNvSpPr/>
              <p:nvPr/>
            </p:nvSpPr>
            <p:spPr>
              <a:xfrm>
                <a:off x="8253639" y="1597726"/>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Hexagon 107">
                <a:extLst>
                  <a:ext uri="{FF2B5EF4-FFF2-40B4-BE49-F238E27FC236}">
                    <a16:creationId xmlns:a16="http://schemas.microsoft.com/office/drawing/2014/main" id="{5A48753C-55CC-514F-933B-218156C340B7}"/>
                  </a:ext>
                </a:extLst>
              </p:cNvPr>
              <p:cNvSpPr/>
              <p:nvPr/>
            </p:nvSpPr>
            <p:spPr>
              <a:xfrm>
                <a:off x="7639706" y="1925318"/>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Hexagon 108">
                <a:extLst>
                  <a:ext uri="{FF2B5EF4-FFF2-40B4-BE49-F238E27FC236}">
                    <a16:creationId xmlns:a16="http://schemas.microsoft.com/office/drawing/2014/main" id="{4F5E68C8-0216-B540-8C13-14F9CFC8CB56}"/>
                  </a:ext>
                </a:extLst>
              </p:cNvPr>
              <p:cNvSpPr/>
              <p:nvPr/>
            </p:nvSpPr>
            <p:spPr>
              <a:xfrm>
                <a:off x="8251906" y="2274808"/>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Hexagon 109">
                <a:extLst>
                  <a:ext uri="{FF2B5EF4-FFF2-40B4-BE49-F238E27FC236}">
                    <a16:creationId xmlns:a16="http://schemas.microsoft.com/office/drawing/2014/main" id="{CC20AF14-B909-E74A-BC0E-C3DEEB01E89B}"/>
                  </a:ext>
                </a:extLst>
              </p:cNvPr>
              <p:cNvSpPr/>
              <p:nvPr/>
            </p:nvSpPr>
            <p:spPr>
              <a:xfrm>
                <a:off x="8856624" y="2627865"/>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Hexagon 110">
                <a:extLst>
                  <a:ext uri="{FF2B5EF4-FFF2-40B4-BE49-F238E27FC236}">
                    <a16:creationId xmlns:a16="http://schemas.microsoft.com/office/drawing/2014/main" id="{DE6C1992-F97A-DE41-A450-ACB9686AD539}"/>
                  </a:ext>
                </a:extLst>
              </p:cNvPr>
              <p:cNvSpPr/>
              <p:nvPr/>
            </p:nvSpPr>
            <p:spPr>
              <a:xfrm>
                <a:off x="8856625" y="1949000"/>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Hexagon 111">
                <a:extLst>
                  <a:ext uri="{FF2B5EF4-FFF2-40B4-BE49-F238E27FC236}">
                    <a16:creationId xmlns:a16="http://schemas.microsoft.com/office/drawing/2014/main" id="{CB69B7D3-3BDC-AE4A-A3D4-E88653657379}"/>
                  </a:ext>
                </a:extLst>
              </p:cNvPr>
              <p:cNvSpPr/>
              <p:nvPr/>
            </p:nvSpPr>
            <p:spPr>
              <a:xfrm>
                <a:off x="8242692" y="2955458"/>
                <a:ext cx="774783" cy="667916"/>
              </a:xfrm>
              <a:prstGeom prst="hexagon">
                <a:avLst/>
              </a:prstGeom>
              <a:grpFill/>
              <a:ln>
                <a:gradFill flip="none" rotWithShape="1">
                  <a:gsLst>
                    <a:gs pos="36000">
                      <a:schemeClr val="tx1">
                        <a:lumMod val="50000"/>
                        <a:lumOff val="50000"/>
                        <a:alpha val="74000"/>
                      </a:schemeClr>
                    </a:gs>
                    <a:gs pos="100000">
                      <a:srgbClr val="FFFFFF">
                        <a:alpha val="74000"/>
                      </a:srgb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76">
              <a:extLst>
                <a:ext uri="{FF2B5EF4-FFF2-40B4-BE49-F238E27FC236}">
                  <a16:creationId xmlns:a16="http://schemas.microsoft.com/office/drawing/2014/main" id="{7C669252-EF90-A14B-8F49-A1819AC46076}"/>
                </a:ext>
              </a:extLst>
            </p:cNvPr>
            <p:cNvGrpSpPr/>
            <p:nvPr/>
          </p:nvGrpSpPr>
          <p:grpSpPr>
            <a:xfrm>
              <a:off x="337953" y="447180"/>
              <a:ext cx="2000916" cy="2025648"/>
              <a:chOff x="7630492" y="1597726"/>
              <a:chExt cx="2000916" cy="2025648"/>
            </a:xfrm>
            <a:gradFill flip="none" rotWithShape="1">
              <a:gsLst>
                <a:gs pos="0">
                  <a:schemeClr val="bg1">
                    <a:lumMod val="95000"/>
                    <a:alpha val="9000"/>
                  </a:schemeClr>
                </a:gs>
                <a:gs pos="100000">
                  <a:srgbClr val="000000">
                    <a:alpha val="9000"/>
                  </a:srgbClr>
                </a:gs>
              </a:gsLst>
              <a:lin ang="0" scaled="1"/>
              <a:tileRect/>
            </a:gradFill>
            <a:effectLst>
              <a:reflection blurRad="6350" stA="50000" endA="300" endPos="90000" dir="5400000" sy="-100000" algn="bl" rotWithShape="0"/>
            </a:effectLst>
          </p:grpSpPr>
          <p:sp>
            <p:nvSpPr>
              <p:cNvPr id="100" name="Hexagon 99">
                <a:extLst>
                  <a:ext uri="{FF2B5EF4-FFF2-40B4-BE49-F238E27FC236}">
                    <a16:creationId xmlns:a16="http://schemas.microsoft.com/office/drawing/2014/main" id="{EBE8370B-83CB-1042-8AA3-87658E840A2E}"/>
                  </a:ext>
                </a:extLst>
              </p:cNvPr>
              <p:cNvSpPr/>
              <p:nvPr/>
            </p:nvSpPr>
            <p:spPr>
              <a:xfrm>
                <a:off x="7630492" y="2605968"/>
                <a:ext cx="774783" cy="667916"/>
              </a:xfrm>
              <a:prstGeom prst="hexagon">
                <a:avLst/>
              </a:prstGeom>
              <a:grp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Hexagon 100">
                <a:extLst>
                  <a:ext uri="{FF2B5EF4-FFF2-40B4-BE49-F238E27FC236}">
                    <a16:creationId xmlns:a16="http://schemas.microsoft.com/office/drawing/2014/main" id="{A26385CB-141E-D34A-AAD8-7A0CBDDEA0C8}"/>
                  </a:ext>
                </a:extLst>
              </p:cNvPr>
              <p:cNvSpPr/>
              <p:nvPr/>
            </p:nvSpPr>
            <p:spPr>
              <a:xfrm>
                <a:off x="8253639" y="1597726"/>
                <a:ext cx="774783" cy="667916"/>
              </a:xfrm>
              <a:prstGeom prst="hexagon">
                <a:avLst/>
              </a:prstGeom>
              <a:grp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Hexagon 101">
                <a:extLst>
                  <a:ext uri="{FF2B5EF4-FFF2-40B4-BE49-F238E27FC236}">
                    <a16:creationId xmlns:a16="http://schemas.microsoft.com/office/drawing/2014/main" id="{13FA29F3-BD8F-E045-85A7-F37C1E73EBC8}"/>
                  </a:ext>
                </a:extLst>
              </p:cNvPr>
              <p:cNvSpPr/>
              <p:nvPr/>
            </p:nvSpPr>
            <p:spPr>
              <a:xfrm>
                <a:off x="8251906" y="2274808"/>
                <a:ext cx="774783" cy="667916"/>
              </a:xfrm>
              <a:prstGeom prst="hexagon">
                <a:avLst/>
              </a:prstGeom>
              <a:grp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Hexagon 102">
                <a:extLst>
                  <a:ext uri="{FF2B5EF4-FFF2-40B4-BE49-F238E27FC236}">
                    <a16:creationId xmlns:a16="http://schemas.microsoft.com/office/drawing/2014/main" id="{0F64EBDC-8B2E-314D-9915-A4C187C573D3}"/>
                  </a:ext>
                </a:extLst>
              </p:cNvPr>
              <p:cNvSpPr/>
              <p:nvPr/>
            </p:nvSpPr>
            <p:spPr>
              <a:xfrm>
                <a:off x="8856624" y="2627865"/>
                <a:ext cx="774783" cy="667916"/>
              </a:xfrm>
              <a:prstGeom prst="hexagon">
                <a:avLst/>
              </a:prstGeom>
              <a:gradFill flip="none" rotWithShape="1">
                <a:gsLst>
                  <a:gs pos="90000">
                    <a:schemeClr val="bg2">
                      <a:lumMod val="10000"/>
                      <a:alpha val="22000"/>
                    </a:schemeClr>
                  </a:gs>
                  <a:gs pos="0">
                    <a:schemeClr val="bg1">
                      <a:alpha val="8000"/>
                    </a:schemeClr>
                  </a:gs>
                  <a:gs pos="38000">
                    <a:schemeClr val="bg1">
                      <a:lumMod val="50000"/>
                      <a:alpha val="39000"/>
                    </a:schemeClr>
                  </a:gs>
                </a:gsLst>
                <a:lin ang="1080000" scaled="0"/>
                <a:tileRect/>
              </a:grad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Hexagon 103">
                <a:extLst>
                  <a:ext uri="{FF2B5EF4-FFF2-40B4-BE49-F238E27FC236}">
                    <a16:creationId xmlns:a16="http://schemas.microsoft.com/office/drawing/2014/main" id="{176381F5-F416-AD49-BEEE-6B02814F9287}"/>
                  </a:ext>
                </a:extLst>
              </p:cNvPr>
              <p:cNvSpPr/>
              <p:nvPr/>
            </p:nvSpPr>
            <p:spPr>
              <a:xfrm>
                <a:off x="8856625" y="1949000"/>
                <a:ext cx="774783" cy="667916"/>
              </a:xfrm>
              <a:prstGeom prst="hexagon">
                <a:avLst/>
              </a:prstGeom>
              <a:grp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Hexagon 104">
                <a:extLst>
                  <a:ext uri="{FF2B5EF4-FFF2-40B4-BE49-F238E27FC236}">
                    <a16:creationId xmlns:a16="http://schemas.microsoft.com/office/drawing/2014/main" id="{154D03B1-C26D-4044-B6C2-80E8EA477EBF}"/>
                  </a:ext>
                </a:extLst>
              </p:cNvPr>
              <p:cNvSpPr/>
              <p:nvPr/>
            </p:nvSpPr>
            <p:spPr>
              <a:xfrm>
                <a:off x="8242692" y="2955458"/>
                <a:ext cx="774783" cy="667916"/>
              </a:xfrm>
              <a:prstGeom prst="hexagon">
                <a:avLst/>
              </a:prstGeom>
              <a:grp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8" name="Group 77">
              <a:extLst>
                <a:ext uri="{FF2B5EF4-FFF2-40B4-BE49-F238E27FC236}">
                  <a16:creationId xmlns:a16="http://schemas.microsoft.com/office/drawing/2014/main" id="{CD4C9084-E393-FC43-B7C8-B41981374D34}"/>
                </a:ext>
              </a:extLst>
            </p:cNvPr>
            <p:cNvGrpSpPr/>
            <p:nvPr/>
          </p:nvGrpSpPr>
          <p:grpSpPr>
            <a:xfrm>
              <a:off x="2307657" y="2526651"/>
              <a:ext cx="2000916" cy="2025648"/>
              <a:chOff x="7630492" y="1597726"/>
              <a:chExt cx="2000916" cy="2025648"/>
            </a:xfrm>
            <a:effectLst>
              <a:reflection blurRad="6350" stA="50000" endA="300" endPos="55500" dist="101600" dir="5400000" sy="-100000" algn="bl" rotWithShape="0"/>
            </a:effectLst>
          </p:grpSpPr>
          <p:sp>
            <p:nvSpPr>
              <p:cNvPr id="93" name="Hexagon 92">
                <a:extLst>
                  <a:ext uri="{FF2B5EF4-FFF2-40B4-BE49-F238E27FC236}">
                    <a16:creationId xmlns:a16="http://schemas.microsoft.com/office/drawing/2014/main" id="{6A303648-5C2D-BA4E-BC85-73AA323809FE}"/>
                  </a:ext>
                </a:extLst>
              </p:cNvPr>
              <p:cNvSpPr/>
              <p:nvPr/>
            </p:nvSpPr>
            <p:spPr>
              <a:xfrm>
                <a:off x="7630492" y="2605968"/>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Hexagon 93">
                <a:extLst>
                  <a:ext uri="{FF2B5EF4-FFF2-40B4-BE49-F238E27FC236}">
                    <a16:creationId xmlns:a16="http://schemas.microsoft.com/office/drawing/2014/main" id="{A0026287-2D7E-9E4B-A848-E9DC682F4A4F}"/>
                  </a:ext>
                </a:extLst>
              </p:cNvPr>
              <p:cNvSpPr/>
              <p:nvPr/>
            </p:nvSpPr>
            <p:spPr>
              <a:xfrm>
                <a:off x="8253639" y="1597726"/>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a:extLst>
                  <a:ext uri="{FF2B5EF4-FFF2-40B4-BE49-F238E27FC236}">
                    <a16:creationId xmlns:a16="http://schemas.microsoft.com/office/drawing/2014/main" id="{BA50AE1D-B799-AB48-AA37-CD4AF661593B}"/>
                  </a:ext>
                </a:extLst>
              </p:cNvPr>
              <p:cNvSpPr/>
              <p:nvPr/>
            </p:nvSpPr>
            <p:spPr>
              <a:xfrm>
                <a:off x="7639706" y="1925318"/>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a:extLst>
                  <a:ext uri="{FF2B5EF4-FFF2-40B4-BE49-F238E27FC236}">
                    <a16:creationId xmlns:a16="http://schemas.microsoft.com/office/drawing/2014/main" id="{9699CCC6-11A0-8342-A7E1-90758980613D}"/>
                  </a:ext>
                </a:extLst>
              </p:cNvPr>
              <p:cNvSpPr/>
              <p:nvPr/>
            </p:nvSpPr>
            <p:spPr>
              <a:xfrm>
                <a:off x="8251906" y="2274808"/>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a:extLst>
                  <a:ext uri="{FF2B5EF4-FFF2-40B4-BE49-F238E27FC236}">
                    <a16:creationId xmlns:a16="http://schemas.microsoft.com/office/drawing/2014/main" id="{2D6D308A-0C60-924B-AE86-54F5AEA8627B}"/>
                  </a:ext>
                </a:extLst>
              </p:cNvPr>
              <p:cNvSpPr/>
              <p:nvPr/>
            </p:nvSpPr>
            <p:spPr>
              <a:xfrm>
                <a:off x="8856624" y="2627865"/>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a:extLst>
                  <a:ext uri="{FF2B5EF4-FFF2-40B4-BE49-F238E27FC236}">
                    <a16:creationId xmlns:a16="http://schemas.microsoft.com/office/drawing/2014/main" id="{88CDCAB0-AC71-FD41-942C-BD76801CB7AC}"/>
                  </a:ext>
                </a:extLst>
              </p:cNvPr>
              <p:cNvSpPr/>
              <p:nvPr/>
            </p:nvSpPr>
            <p:spPr>
              <a:xfrm>
                <a:off x="8856625" y="1949000"/>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Hexagon 98">
                <a:extLst>
                  <a:ext uri="{FF2B5EF4-FFF2-40B4-BE49-F238E27FC236}">
                    <a16:creationId xmlns:a16="http://schemas.microsoft.com/office/drawing/2014/main" id="{045EF106-F4A6-894C-86E2-5854DF327D14}"/>
                  </a:ext>
                </a:extLst>
              </p:cNvPr>
              <p:cNvSpPr/>
              <p:nvPr/>
            </p:nvSpPr>
            <p:spPr>
              <a:xfrm>
                <a:off x="8242692" y="2955458"/>
                <a:ext cx="774783" cy="667916"/>
              </a:xfrm>
              <a:prstGeom prst="hexagon">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9" name="Hexagon 78">
              <a:extLst>
                <a:ext uri="{FF2B5EF4-FFF2-40B4-BE49-F238E27FC236}">
                  <a16:creationId xmlns:a16="http://schemas.microsoft.com/office/drawing/2014/main" id="{AEF46F67-61DE-4242-8EAF-22176BB2195C}"/>
                </a:ext>
              </a:extLst>
            </p:cNvPr>
            <p:cNvSpPr/>
            <p:nvPr/>
          </p:nvSpPr>
          <p:spPr>
            <a:xfrm>
              <a:off x="375686" y="59764"/>
              <a:ext cx="774783" cy="667916"/>
            </a:xfrm>
            <a:prstGeom prst="hexagon">
              <a:avLst/>
            </a:prstGeom>
            <a:gradFill flip="none" rotWithShape="1">
              <a:gsLst>
                <a:gs pos="0">
                  <a:schemeClr val="bg1">
                    <a:lumMod val="95000"/>
                    <a:alpha val="9000"/>
                  </a:schemeClr>
                </a:gs>
                <a:gs pos="100000">
                  <a:srgbClr val="000000">
                    <a:alpha val="9000"/>
                  </a:srgbClr>
                </a:gs>
              </a:gsLst>
              <a:lin ang="0" scaled="1"/>
              <a:tileRect/>
            </a:grad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Hexagon 79">
              <a:extLst>
                <a:ext uri="{FF2B5EF4-FFF2-40B4-BE49-F238E27FC236}">
                  <a16:creationId xmlns:a16="http://schemas.microsoft.com/office/drawing/2014/main" id="{919DBC46-224F-D540-AAFF-C59D016CB18E}"/>
                </a:ext>
              </a:extLst>
            </p:cNvPr>
            <p:cNvSpPr/>
            <p:nvPr/>
          </p:nvSpPr>
          <p:spPr>
            <a:xfrm>
              <a:off x="2513641" y="1865478"/>
              <a:ext cx="774783" cy="667916"/>
            </a:xfrm>
            <a:prstGeom prst="hexagon">
              <a:avLst/>
            </a:prstGeom>
            <a:gradFill flip="none" rotWithShape="1">
              <a:gsLst>
                <a:gs pos="0">
                  <a:schemeClr val="bg1">
                    <a:lumMod val="95000"/>
                    <a:alpha val="9000"/>
                  </a:schemeClr>
                </a:gs>
                <a:gs pos="100000">
                  <a:srgbClr val="000000">
                    <a:alpha val="9000"/>
                  </a:srgbClr>
                </a:gs>
              </a:gsLst>
              <a:lin ang="0" scaled="1"/>
              <a:tileRect/>
            </a:grad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exagon 80">
              <a:extLst>
                <a:ext uri="{FF2B5EF4-FFF2-40B4-BE49-F238E27FC236}">
                  <a16:creationId xmlns:a16="http://schemas.microsoft.com/office/drawing/2014/main" id="{74A88911-39F6-9E40-A92E-F7A84D49408A}"/>
                </a:ext>
              </a:extLst>
            </p:cNvPr>
            <p:cNvSpPr/>
            <p:nvPr/>
          </p:nvSpPr>
          <p:spPr>
            <a:xfrm>
              <a:off x="2331902" y="1506890"/>
              <a:ext cx="774783" cy="667916"/>
            </a:xfrm>
            <a:prstGeom prst="hexagon">
              <a:avLst/>
            </a:prstGeom>
            <a:gradFill flip="none" rotWithShape="1">
              <a:gsLst>
                <a:gs pos="0">
                  <a:schemeClr val="bg1">
                    <a:lumMod val="95000"/>
                    <a:alpha val="9000"/>
                  </a:schemeClr>
                </a:gs>
                <a:gs pos="100000">
                  <a:srgbClr val="000000">
                    <a:alpha val="9000"/>
                  </a:srgbClr>
                </a:gs>
              </a:gsLst>
              <a:lin ang="0" scaled="1"/>
              <a:tileRect/>
            </a:grad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Hexagon 81">
              <a:extLst>
                <a:ext uri="{FF2B5EF4-FFF2-40B4-BE49-F238E27FC236}">
                  <a16:creationId xmlns:a16="http://schemas.microsoft.com/office/drawing/2014/main" id="{C249E2BE-9FA2-1845-A75C-342FFED0B454}"/>
                </a:ext>
              </a:extLst>
            </p:cNvPr>
            <p:cNvSpPr/>
            <p:nvPr/>
          </p:nvSpPr>
          <p:spPr>
            <a:xfrm>
              <a:off x="2928470" y="3225125"/>
              <a:ext cx="774783" cy="667916"/>
            </a:xfrm>
            <a:prstGeom prst="hexagon">
              <a:avLst/>
            </a:prstGeom>
            <a:gradFill flip="none" rotWithShape="1">
              <a:gsLst>
                <a:gs pos="0">
                  <a:schemeClr val="bg1">
                    <a:lumMod val="95000"/>
                    <a:alpha val="9000"/>
                  </a:schemeClr>
                </a:gs>
                <a:gs pos="100000">
                  <a:srgbClr val="000000">
                    <a:alpha val="9000"/>
                  </a:srgbClr>
                </a:gs>
              </a:gsLst>
              <a:lin ang="0" scaled="1"/>
              <a:tileRect/>
            </a:grad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Hexagon 82">
              <a:extLst>
                <a:ext uri="{FF2B5EF4-FFF2-40B4-BE49-F238E27FC236}">
                  <a16:creationId xmlns:a16="http://schemas.microsoft.com/office/drawing/2014/main" id="{F4911775-F2BD-AD46-AD93-9CB66FED3BA6}"/>
                </a:ext>
              </a:extLst>
            </p:cNvPr>
            <p:cNvSpPr/>
            <p:nvPr/>
          </p:nvSpPr>
          <p:spPr>
            <a:xfrm rot="14400000">
              <a:off x="487856" y="1193296"/>
              <a:ext cx="774783" cy="667916"/>
            </a:xfrm>
            <a:prstGeom prst="hexagon">
              <a:avLst/>
            </a:prstGeom>
            <a:gradFill flip="none" rotWithShape="1">
              <a:gsLst>
                <a:gs pos="46000">
                  <a:srgbClr val="2A93AD">
                    <a:alpha val="22000"/>
                  </a:srgbClr>
                </a:gs>
                <a:gs pos="100000">
                  <a:schemeClr val="tx1">
                    <a:lumMod val="50000"/>
                    <a:lumOff val="50000"/>
                    <a:alpha val="8000"/>
                  </a:schemeClr>
                </a:gs>
              </a:gsLst>
              <a:lin ang="0" scaled="1"/>
              <a:tileRect/>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Hexagon 83">
              <a:extLst>
                <a:ext uri="{FF2B5EF4-FFF2-40B4-BE49-F238E27FC236}">
                  <a16:creationId xmlns:a16="http://schemas.microsoft.com/office/drawing/2014/main" id="{E5123AF8-70F7-DC4B-9A5A-AD046A3D06D9}"/>
                </a:ext>
              </a:extLst>
            </p:cNvPr>
            <p:cNvSpPr/>
            <p:nvPr/>
          </p:nvSpPr>
          <p:spPr>
            <a:xfrm rot="10800000">
              <a:off x="2315887" y="3524601"/>
              <a:ext cx="774783" cy="667916"/>
            </a:xfrm>
            <a:prstGeom prst="hexagon">
              <a:avLst/>
            </a:prstGeom>
            <a:gradFill flip="none" rotWithShape="1">
              <a:gsLst>
                <a:gs pos="36000">
                  <a:schemeClr val="accent1">
                    <a:lumMod val="50000"/>
                    <a:alpha val="49000"/>
                  </a:schemeClr>
                </a:gs>
                <a:gs pos="100000">
                  <a:schemeClr val="tx1">
                    <a:lumMod val="50000"/>
                    <a:lumOff val="50000"/>
                    <a:alpha val="8000"/>
                  </a:schemeClr>
                </a:gs>
              </a:gsLst>
              <a:path path="circle">
                <a:fillToRect r="100000" b="100000"/>
              </a:path>
              <a:tileRect l="-100000" t="-100000"/>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Hexagon 84">
              <a:extLst>
                <a:ext uri="{FF2B5EF4-FFF2-40B4-BE49-F238E27FC236}">
                  <a16:creationId xmlns:a16="http://schemas.microsoft.com/office/drawing/2014/main" id="{6BC6D621-FA5F-454A-80D1-D809EA1694F1}"/>
                </a:ext>
              </a:extLst>
            </p:cNvPr>
            <p:cNvSpPr/>
            <p:nvPr/>
          </p:nvSpPr>
          <p:spPr>
            <a:xfrm>
              <a:off x="2340562" y="2179414"/>
              <a:ext cx="774783" cy="667916"/>
            </a:xfrm>
            <a:prstGeom prst="hexagon">
              <a:avLst/>
            </a:prstGeom>
            <a:gradFill flip="none" rotWithShape="1">
              <a:gsLst>
                <a:gs pos="46000">
                  <a:srgbClr val="2A93AD">
                    <a:alpha val="22000"/>
                  </a:srgbClr>
                </a:gs>
                <a:gs pos="100000">
                  <a:schemeClr val="tx1">
                    <a:lumMod val="50000"/>
                    <a:lumOff val="50000"/>
                    <a:alpha val="8000"/>
                  </a:schemeClr>
                </a:gs>
              </a:gsLst>
              <a:lin ang="0" scaled="1"/>
              <a:tileRect/>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Hexagon 85">
              <a:extLst>
                <a:ext uri="{FF2B5EF4-FFF2-40B4-BE49-F238E27FC236}">
                  <a16:creationId xmlns:a16="http://schemas.microsoft.com/office/drawing/2014/main" id="{FAA2CA4B-6AB4-0D41-8F86-B3C98F0A3D13}"/>
                </a:ext>
              </a:extLst>
            </p:cNvPr>
            <p:cNvSpPr/>
            <p:nvPr/>
          </p:nvSpPr>
          <p:spPr>
            <a:xfrm rot="10800000">
              <a:off x="152403" y="3182470"/>
              <a:ext cx="774783" cy="667916"/>
            </a:xfrm>
            <a:prstGeom prst="hexagon">
              <a:avLst/>
            </a:prstGeom>
            <a:gradFill flip="none" rotWithShape="1">
              <a:gsLst>
                <a:gs pos="36000">
                  <a:schemeClr val="accent1">
                    <a:lumMod val="50000"/>
                    <a:alpha val="49000"/>
                  </a:schemeClr>
                </a:gs>
                <a:gs pos="100000">
                  <a:schemeClr val="tx1">
                    <a:lumMod val="50000"/>
                    <a:lumOff val="50000"/>
                    <a:alpha val="8000"/>
                  </a:schemeClr>
                </a:gs>
              </a:gsLst>
              <a:path path="circle">
                <a:fillToRect r="100000" b="100000"/>
              </a:path>
              <a:tileRect l="-100000" t="-100000"/>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Hexagon 86">
              <a:extLst>
                <a:ext uri="{FF2B5EF4-FFF2-40B4-BE49-F238E27FC236}">
                  <a16:creationId xmlns:a16="http://schemas.microsoft.com/office/drawing/2014/main" id="{586A2630-C332-034C-86BA-9CE1D54BED4E}"/>
                </a:ext>
              </a:extLst>
            </p:cNvPr>
            <p:cNvSpPr/>
            <p:nvPr/>
          </p:nvSpPr>
          <p:spPr>
            <a:xfrm rot="10800000">
              <a:off x="1093695" y="2197343"/>
              <a:ext cx="774783" cy="667916"/>
            </a:xfrm>
            <a:prstGeom prst="hexagon">
              <a:avLst/>
            </a:prstGeom>
            <a:gradFill flip="none" rotWithShape="1">
              <a:gsLst>
                <a:gs pos="36000">
                  <a:schemeClr val="accent1">
                    <a:lumMod val="50000"/>
                    <a:alpha val="49000"/>
                  </a:schemeClr>
                </a:gs>
                <a:gs pos="100000">
                  <a:schemeClr val="tx1">
                    <a:lumMod val="50000"/>
                    <a:lumOff val="50000"/>
                    <a:alpha val="8000"/>
                  </a:schemeClr>
                </a:gs>
              </a:gsLst>
              <a:path path="circle">
                <a:fillToRect r="100000" b="100000"/>
              </a:path>
              <a:tileRect l="-100000" t="-100000"/>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Hexagon 87">
              <a:extLst>
                <a:ext uri="{FF2B5EF4-FFF2-40B4-BE49-F238E27FC236}">
                  <a16:creationId xmlns:a16="http://schemas.microsoft.com/office/drawing/2014/main" id="{FC8C8F3F-BF0B-774B-9E7A-0EC9E06E99CD}"/>
                </a:ext>
              </a:extLst>
            </p:cNvPr>
            <p:cNvSpPr/>
            <p:nvPr/>
          </p:nvSpPr>
          <p:spPr>
            <a:xfrm rot="10800000">
              <a:off x="2169460" y="1868637"/>
              <a:ext cx="774783" cy="667916"/>
            </a:xfrm>
            <a:prstGeom prst="hexagon">
              <a:avLst/>
            </a:prstGeom>
            <a:gradFill flip="none" rotWithShape="1">
              <a:gsLst>
                <a:gs pos="36000">
                  <a:schemeClr val="accent1">
                    <a:lumMod val="50000"/>
                    <a:alpha val="49000"/>
                  </a:schemeClr>
                </a:gs>
                <a:gs pos="100000">
                  <a:schemeClr val="tx1">
                    <a:lumMod val="50000"/>
                    <a:lumOff val="50000"/>
                    <a:alpha val="8000"/>
                  </a:schemeClr>
                </a:gs>
              </a:gsLst>
              <a:path path="circle">
                <a:fillToRect r="100000" b="100000"/>
              </a:path>
              <a:tileRect l="-100000" t="-100000"/>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Hexagon 88">
              <a:extLst>
                <a:ext uri="{FF2B5EF4-FFF2-40B4-BE49-F238E27FC236}">
                  <a16:creationId xmlns:a16="http://schemas.microsoft.com/office/drawing/2014/main" id="{6D5D4D59-3E89-3148-8B01-A43CE2A9C279}"/>
                </a:ext>
              </a:extLst>
            </p:cNvPr>
            <p:cNvSpPr/>
            <p:nvPr/>
          </p:nvSpPr>
          <p:spPr>
            <a:xfrm rot="10800000">
              <a:off x="750047" y="2839813"/>
              <a:ext cx="774783" cy="667916"/>
            </a:xfrm>
            <a:prstGeom prst="hexagon">
              <a:avLst/>
            </a:prstGeom>
            <a:gradFill flip="none" rotWithShape="1">
              <a:gsLst>
                <a:gs pos="36000">
                  <a:schemeClr val="accent1">
                    <a:lumMod val="50000"/>
                    <a:alpha val="49000"/>
                  </a:schemeClr>
                </a:gs>
                <a:gs pos="100000">
                  <a:schemeClr val="tx1">
                    <a:lumMod val="50000"/>
                    <a:lumOff val="50000"/>
                    <a:alpha val="8000"/>
                  </a:schemeClr>
                </a:gs>
              </a:gsLst>
              <a:path path="circle">
                <a:fillToRect r="100000" b="100000"/>
              </a:path>
              <a:tileRect l="-100000" t="-100000"/>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Hexagon 89">
              <a:extLst>
                <a:ext uri="{FF2B5EF4-FFF2-40B4-BE49-F238E27FC236}">
                  <a16:creationId xmlns:a16="http://schemas.microsoft.com/office/drawing/2014/main" id="{D8675408-F712-8041-9A5F-D0242FE1AB1B}"/>
                </a:ext>
              </a:extLst>
            </p:cNvPr>
            <p:cNvSpPr/>
            <p:nvPr/>
          </p:nvSpPr>
          <p:spPr>
            <a:xfrm rot="10800000">
              <a:off x="3529108" y="2869695"/>
              <a:ext cx="774783" cy="667916"/>
            </a:xfrm>
            <a:prstGeom prst="hexagon">
              <a:avLst/>
            </a:prstGeom>
            <a:gradFill flip="none" rotWithShape="1">
              <a:gsLst>
                <a:gs pos="36000">
                  <a:schemeClr val="accent1">
                    <a:lumMod val="50000"/>
                    <a:alpha val="49000"/>
                  </a:schemeClr>
                </a:gs>
                <a:gs pos="100000">
                  <a:schemeClr val="tx1">
                    <a:lumMod val="50000"/>
                    <a:lumOff val="50000"/>
                    <a:alpha val="8000"/>
                  </a:schemeClr>
                </a:gs>
              </a:gsLst>
              <a:path path="circle">
                <a:fillToRect r="100000" b="100000"/>
              </a:path>
              <a:tileRect l="-100000" t="-100000"/>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Hexagon 90">
              <a:extLst>
                <a:ext uri="{FF2B5EF4-FFF2-40B4-BE49-F238E27FC236}">
                  <a16:creationId xmlns:a16="http://schemas.microsoft.com/office/drawing/2014/main" id="{01BFE4D1-9728-8C49-89FD-173881F8B8EA}"/>
                </a:ext>
              </a:extLst>
            </p:cNvPr>
            <p:cNvSpPr/>
            <p:nvPr/>
          </p:nvSpPr>
          <p:spPr>
            <a:xfrm rot="14400000">
              <a:off x="3344611" y="3183460"/>
              <a:ext cx="774783" cy="667916"/>
            </a:xfrm>
            <a:prstGeom prst="hexagon">
              <a:avLst/>
            </a:prstGeom>
            <a:gradFill flip="none" rotWithShape="1">
              <a:gsLst>
                <a:gs pos="46000">
                  <a:srgbClr val="2A93AD">
                    <a:alpha val="22000"/>
                  </a:srgbClr>
                </a:gs>
                <a:gs pos="100000">
                  <a:schemeClr val="tx1">
                    <a:lumMod val="50000"/>
                    <a:lumOff val="50000"/>
                    <a:alpha val="8000"/>
                  </a:schemeClr>
                </a:gs>
              </a:gsLst>
              <a:lin ang="0" scaled="1"/>
              <a:tileRect/>
            </a:gradFill>
            <a:ln>
              <a:gradFill flip="none" rotWithShape="1">
                <a:gsLst>
                  <a:gs pos="36000">
                    <a:schemeClr val="tx1">
                      <a:lumMod val="50000"/>
                      <a:lumOff val="50000"/>
                      <a:alpha val="74000"/>
                    </a:schemeClr>
                  </a:gs>
                  <a:gs pos="100000">
                    <a:srgbClr val="FFFFFF">
                      <a:alpha val="74000"/>
                    </a:srgbClr>
                  </a:gs>
                </a:gsLst>
                <a:lin ang="0" scaled="1"/>
                <a:tileRect/>
              </a:gradFill>
            </a:ln>
            <a:effectLst>
              <a:outerShdw blurRad="76200" dist="12700" dir="2700000" sy="-23000" kx="-800400" algn="bl" rotWithShape="0">
                <a:prstClr val="black">
                  <a:alpha val="20000"/>
                </a:prstClr>
              </a:outerShdw>
              <a:reflection blurRad="6350" stA="50000" endA="295"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Hexagon 91">
              <a:extLst>
                <a:ext uri="{FF2B5EF4-FFF2-40B4-BE49-F238E27FC236}">
                  <a16:creationId xmlns:a16="http://schemas.microsoft.com/office/drawing/2014/main" id="{B21AD66C-03B4-0042-929F-F700319179AB}"/>
                </a:ext>
              </a:extLst>
            </p:cNvPr>
            <p:cNvSpPr/>
            <p:nvPr/>
          </p:nvSpPr>
          <p:spPr>
            <a:xfrm>
              <a:off x="2747427" y="2848383"/>
              <a:ext cx="774783" cy="667916"/>
            </a:xfrm>
            <a:prstGeom prst="hexagon">
              <a:avLst/>
            </a:prstGeom>
            <a:gradFill flip="none" rotWithShape="1">
              <a:gsLst>
                <a:gs pos="0">
                  <a:schemeClr val="bg1">
                    <a:lumMod val="95000"/>
                    <a:alpha val="9000"/>
                  </a:schemeClr>
                </a:gs>
                <a:gs pos="100000">
                  <a:srgbClr val="000000">
                    <a:alpha val="9000"/>
                  </a:srgbClr>
                </a:gs>
              </a:gsLst>
              <a:lin ang="0" scaled="1"/>
              <a:tileRect/>
            </a:gradFill>
            <a:ln>
              <a:gradFill flip="none" rotWithShape="1">
                <a:gsLst>
                  <a:gs pos="41000">
                    <a:schemeClr val="tx1">
                      <a:lumMod val="50000"/>
                      <a:lumOff val="50000"/>
                    </a:schemeClr>
                  </a:gs>
                  <a:gs pos="0">
                    <a:srgbClr val="FFFFFF"/>
                  </a:gs>
                </a:gsLst>
                <a:lin ang="156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0" name="Shape 142">
            <a:extLst>
              <a:ext uri="{FF2B5EF4-FFF2-40B4-BE49-F238E27FC236}">
                <a16:creationId xmlns:a16="http://schemas.microsoft.com/office/drawing/2014/main" id="{29D08D22-39B3-B442-9421-15430F24D141}"/>
              </a:ext>
            </a:extLst>
          </p:cNvPr>
          <p:cNvSpPr/>
          <p:nvPr/>
        </p:nvSpPr>
        <p:spPr>
          <a:xfrm>
            <a:off x="8355609" y="2059276"/>
            <a:ext cx="3738588" cy="10259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5000">
                <a:solidFill>
                  <a:schemeClr val="accent6">
                    <a:lumOff val="-21524"/>
                  </a:schemeClr>
                </a:solidFill>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6000" b="0" i="0" u="none" strike="noStrike" kern="1200" cap="none" spc="0" normalizeH="0" baseline="0" noProof="0" dirty="0">
                <a:ln>
                  <a:noFill/>
                </a:ln>
                <a:solidFill>
                  <a:prstClr val="black"/>
                </a:solidFill>
                <a:effectLst/>
                <a:uLnTx/>
                <a:uFillTx/>
                <a:latin typeface="Arial"/>
                <a:cs typeface="Arial"/>
                <a:sym typeface="Arial"/>
              </a:rPr>
              <a:t>Thank </a:t>
            </a:r>
            <a:r>
              <a:rPr kumimoji="0" lang="en-US" sz="6000" b="0" i="0" u="none" strike="noStrike" kern="1200" cap="none" spc="0" normalizeH="0" baseline="0" noProof="0" dirty="0">
                <a:ln>
                  <a:noFill/>
                </a:ln>
                <a:solidFill>
                  <a:prstClr val="black"/>
                </a:solidFill>
                <a:effectLst/>
                <a:uLnTx/>
                <a:uFillTx/>
                <a:latin typeface="Arial"/>
                <a:cs typeface="Arial"/>
                <a:sym typeface="Arial"/>
              </a:rPr>
              <a:t>Y</a:t>
            </a:r>
            <a:r>
              <a:rPr kumimoji="0" sz="6000" b="0" i="0" u="none" strike="noStrike" kern="1200" cap="none" spc="0" normalizeH="0" baseline="0" noProof="0" dirty="0">
                <a:ln>
                  <a:noFill/>
                </a:ln>
                <a:solidFill>
                  <a:prstClr val="black"/>
                </a:solidFill>
                <a:effectLst/>
                <a:uLnTx/>
                <a:uFillTx/>
                <a:latin typeface="Arial"/>
                <a:cs typeface="Arial"/>
                <a:sym typeface="Arial"/>
              </a:rPr>
              <a:t>ou</a:t>
            </a:r>
          </a:p>
        </p:txBody>
      </p:sp>
      <p:sp>
        <p:nvSpPr>
          <p:cNvPr id="141" name="TextBox 140">
            <a:extLst>
              <a:ext uri="{FF2B5EF4-FFF2-40B4-BE49-F238E27FC236}">
                <a16:creationId xmlns:a16="http://schemas.microsoft.com/office/drawing/2014/main" id="{86EAFBBA-26F9-E34F-9312-D8CBB57CFFD6}"/>
              </a:ext>
            </a:extLst>
          </p:cNvPr>
          <p:cNvSpPr txBox="1"/>
          <p:nvPr/>
        </p:nvSpPr>
        <p:spPr>
          <a:xfrm>
            <a:off x="10224903" y="2886868"/>
            <a:ext cx="17608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Fgdc@fgdc.gov</a:t>
            </a:r>
          </a:p>
        </p:txBody>
      </p:sp>
      <p:grpSp>
        <p:nvGrpSpPr>
          <p:cNvPr id="130" name="Group 129">
            <a:extLst>
              <a:ext uri="{FF2B5EF4-FFF2-40B4-BE49-F238E27FC236}">
                <a16:creationId xmlns:a16="http://schemas.microsoft.com/office/drawing/2014/main" id="{E18FAEA4-79A9-604A-B0EC-7092A3A6BF9B}"/>
              </a:ext>
            </a:extLst>
          </p:cNvPr>
          <p:cNvGrpSpPr/>
          <p:nvPr/>
        </p:nvGrpSpPr>
        <p:grpSpPr>
          <a:xfrm>
            <a:off x="3004045" y="3505282"/>
            <a:ext cx="8848380" cy="2663252"/>
            <a:chOff x="2833141" y="3349945"/>
            <a:chExt cx="9268817" cy="2814278"/>
          </a:xfrm>
        </p:grpSpPr>
        <p:sp>
          <p:nvSpPr>
            <p:cNvPr id="131" name="TextBox 130">
              <a:extLst>
                <a:ext uri="{FF2B5EF4-FFF2-40B4-BE49-F238E27FC236}">
                  <a16:creationId xmlns:a16="http://schemas.microsoft.com/office/drawing/2014/main" id="{F9368125-85D1-5C40-9C87-2B895F8CABCC}"/>
                </a:ext>
              </a:extLst>
            </p:cNvPr>
            <p:cNvSpPr txBox="1"/>
            <p:nvPr/>
          </p:nvSpPr>
          <p:spPr>
            <a:xfrm>
              <a:off x="2833141" y="3878223"/>
              <a:ext cx="3034610" cy="2286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b" anchorCtr="0" compatLnSpc="1">
              <a:prstTxWarp prst="textNoShape">
                <a:avLst/>
              </a:prstTxWarp>
            </a:bodyPr>
            <a:lstStyle>
              <a:defPPr>
                <a:defRPr lang="en-US"/>
              </a:defPPr>
              <a:lvl1pPr marL="7938" algn="ctr">
                <a:defRPr b="1">
                  <a:ln w="76200" cmpd="sng">
                    <a:noFill/>
                  </a:ln>
                  <a:solidFill>
                    <a:schemeClr val="bg1"/>
                  </a:solidFill>
                  <a:latin typeface="Times" pitchFamily="2" charset="0"/>
                  <a:ea typeface="ＭＳ Ｐゴシック" pitchFamily="16" charset="-128"/>
                </a:defRPr>
              </a:lvl1pPr>
            </a:lstStyle>
            <a:p>
              <a:pPr marL="7938"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The GDA formalizes Federal government structures related to geospatial data</a:t>
              </a:r>
            </a:p>
            <a:p>
              <a:pPr marL="7938"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endParaRPr>
            </a:p>
          </p:txBody>
        </p:sp>
        <p:sp>
          <p:nvSpPr>
            <p:cNvPr id="132" name="TextBox 131">
              <a:extLst>
                <a:ext uri="{FF2B5EF4-FFF2-40B4-BE49-F238E27FC236}">
                  <a16:creationId xmlns:a16="http://schemas.microsoft.com/office/drawing/2014/main" id="{8C927ACD-255B-834A-A742-80AFC410FAB0}"/>
                </a:ext>
              </a:extLst>
            </p:cNvPr>
            <p:cNvSpPr txBox="1"/>
            <p:nvPr/>
          </p:nvSpPr>
          <p:spPr>
            <a:xfrm>
              <a:off x="9067348" y="3878223"/>
              <a:ext cx="3034610" cy="2286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b" anchorCtr="0" compatLnSpc="1">
              <a:prstTxWarp prst="textNoShape">
                <a:avLst/>
              </a:prstTxWarp>
            </a:bodyPr>
            <a:lstStyle>
              <a:defPPr>
                <a:defRPr lang="en-US"/>
              </a:defPPr>
              <a:lvl1pPr marL="7938" algn="ctr">
                <a:defRPr b="1">
                  <a:ln w="76200" cmpd="sng">
                    <a:noFill/>
                  </a:ln>
                  <a:solidFill>
                    <a:schemeClr val="bg1"/>
                  </a:solidFill>
                  <a:latin typeface="Times" pitchFamily="2" charset="0"/>
                  <a:ea typeface="ＭＳ Ｐゴシック" pitchFamily="16" charset="-128"/>
                </a:defRPr>
              </a:lvl1pPr>
            </a:lstStyle>
            <a:p>
              <a:pPr marL="7938"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Facilitates broad cooperation between the public and private sector</a:t>
              </a:r>
            </a:p>
            <a:p>
              <a:pPr marL="7938"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endParaRPr>
            </a:p>
          </p:txBody>
        </p:sp>
        <p:sp>
          <p:nvSpPr>
            <p:cNvPr id="133" name="TextBox 132">
              <a:extLst>
                <a:ext uri="{FF2B5EF4-FFF2-40B4-BE49-F238E27FC236}">
                  <a16:creationId xmlns:a16="http://schemas.microsoft.com/office/drawing/2014/main" id="{33292169-96E2-D041-B2A0-B2B569BF37DB}"/>
                </a:ext>
              </a:extLst>
            </p:cNvPr>
            <p:cNvSpPr txBox="1"/>
            <p:nvPr/>
          </p:nvSpPr>
          <p:spPr>
            <a:xfrm>
              <a:off x="5949370" y="3878223"/>
              <a:ext cx="3034610" cy="2286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b" anchorCtr="0" compatLnSpc="1">
              <a:prstTxWarp prst="textNoShape">
                <a:avLst/>
              </a:prstTxWarp>
            </a:bodyPr>
            <a:lstStyle>
              <a:defPPr>
                <a:defRPr lang="en-US"/>
              </a:defPPr>
              <a:lvl1pPr marL="7938" algn="ctr">
                <a:defRPr b="1">
                  <a:ln w="76200" cmpd="sng">
                    <a:noFill/>
                  </a:ln>
                  <a:solidFill>
                    <a:schemeClr val="bg1"/>
                  </a:solidFill>
                  <a:latin typeface="Times" pitchFamily="2" charset="0"/>
                  <a:ea typeface="ＭＳ Ｐゴシック" pitchFamily="16" charset="-128"/>
                </a:defRPr>
              </a:lvl1pPr>
            </a:lstStyle>
            <a:p>
              <a:pPr marL="7938"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76200" cmpd="sng">
                    <a:noFill/>
                  </a:ln>
                  <a:solidFill>
                    <a:prstClr val="white"/>
                  </a:solidFill>
                  <a:effectLst/>
                  <a:uLnTx/>
                  <a:uFillTx/>
                  <a:latin typeface="Times" pitchFamily="2" charset="0"/>
                  <a:ea typeface="ＭＳ Ｐゴシック" pitchFamily="16" charset="-128"/>
                  <a:cs typeface="+mn-cs"/>
                </a:rPr>
                <a:t>The GDA provides policy and guidance to empower the use of geospatial data and technology</a:t>
              </a:r>
            </a:p>
          </p:txBody>
        </p:sp>
        <p:sp>
          <p:nvSpPr>
            <p:cNvPr id="134" name="Oval 133">
              <a:extLst>
                <a:ext uri="{FF2B5EF4-FFF2-40B4-BE49-F238E27FC236}">
                  <a16:creationId xmlns:a16="http://schemas.microsoft.com/office/drawing/2014/main" id="{5F2E54DD-95AE-7D4A-8FF0-13A7EEE10321}"/>
                </a:ext>
              </a:extLst>
            </p:cNvPr>
            <p:cNvSpPr/>
            <p:nvPr/>
          </p:nvSpPr>
          <p:spPr>
            <a:xfrm>
              <a:off x="3761011" y="3349945"/>
              <a:ext cx="1333575" cy="1333575"/>
            </a:xfrm>
            <a:prstGeom prst="ellipse">
              <a:avLst/>
            </a:prstGeom>
            <a:gradFill flip="none" rotWithShape="1">
              <a:gsLst>
                <a:gs pos="0">
                  <a:schemeClr val="accent5">
                    <a:lumMod val="67000"/>
                    <a:alpha val="77000"/>
                  </a:schemeClr>
                </a:gs>
                <a:gs pos="91992">
                  <a:srgbClr val="94BDE4">
                    <a:alpha val="77000"/>
                  </a:srgbClr>
                </a:gs>
                <a:gs pos="48000">
                  <a:schemeClr val="accent5">
                    <a:lumMod val="97000"/>
                    <a:lumOff val="3000"/>
                    <a:alpha val="72000"/>
                  </a:schemeClr>
                </a:gs>
                <a:gs pos="100000">
                  <a:schemeClr val="accent5">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Oval 134">
              <a:extLst>
                <a:ext uri="{FF2B5EF4-FFF2-40B4-BE49-F238E27FC236}">
                  <a16:creationId xmlns:a16="http://schemas.microsoft.com/office/drawing/2014/main" id="{17608786-727A-F544-8566-5AC47558207E}"/>
                </a:ext>
              </a:extLst>
            </p:cNvPr>
            <p:cNvSpPr/>
            <p:nvPr/>
          </p:nvSpPr>
          <p:spPr>
            <a:xfrm>
              <a:off x="10105811" y="3390193"/>
              <a:ext cx="1333575" cy="1333575"/>
            </a:xfrm>
            <a:prstGeom prst="ellipse">
              <a:avLst/>
            </a:prstGeom>
            <a:gradFill flip="none" rotWithShape="1">
              <a:gsLst>
                <a:gs pos="0">
                  <a:schemeClr val="accent5">
                    <a:lumMod val="67000"/>
                    <a:alpha val="77000"/>
                  </a:schemeClr>
                </a:gs>
                <a:gs pos="91992">
                  <a:srgbClr val="94BDE4">
                    <a:alpha val="77000"/>
                  </a:srgbClr>
                </a:gs>
                <a:gs pos="48000">
                  <a:schemeClr val="accent5">
                    <a:lumMod val="97000"/>
                    <a:lumOff val="3000"/>
                    <a:alpha val="72000"/>
                  </a:schemeClr>
                </a:gs>
                <a:gs pos="100000">
                  <a:schemeClr val="accent5">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6CABB4A5-27D9-7D49-BE97-E255C32D9FB8}"/>
                </a:ext>
              </a:extLst>
            </p:cNvPr>
            <p:cNvSpPr/>
            <p:nvPr/>
          </p:nvSpPr>
          <p:spPr>
            <a:xfrm>
              <a:off x="6839491" y="3390193"/>
              <a:ext cx="1333575" cy="1333575"/>
            </a:xfrm>
            <a:prstGeom prst="ellipse">
              <a:avLst/>
            </a:prstGeom>
            <a:gradFill flip="none" rotWithShape="1">
              <a:gsLst>
                <a:gs pos="0">
                  <a:schemeClr val="accent5">
                    <a:lumMod val="67000"/>
                    <a:alpha val="77000"/>
                  </a:schemeClr>
                </a:gs>
                <a:gs pos="91992">
                  <a:srgbClr val="94BDE4">
                    <a:alpha val="77000"/>
                  </a:srgbClr>
                </a:gs>
                <a:gs pos="48000">
                  <a:schemeClr val="accent5">
                    <a:lumMod val="97000"/>
                    <a:lumOff val="3000"/>
                    <a:alpha val="72000"/>
                  </a:schemeClr>
                </a:gs>
                <a:gs pos="100000">
                  <a:schemeClr val="accent5">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7" name="Picture 136">
              <a:extLst>
                <a:ext uri="{FF2B5EF4-FFF2-40B4-BE49-F238E27FC236}">
                  <a16:creationId xmlns:a16="http://schemas.microsoft.com/office/drawing/2014/main" id="{4B6107FF-0A3D-D047-91A9-E6DC015D01AA}"/>
                </a:ext>
              </a:extLst>
            </p:cNvPr>
            <p:cNvPicPr>
              <a:picLocks noChangeAspect="1"/>
            </p:cNvPicPr>
            <p:nvPr/>
          </p:nvPicPr>
          <p:blipFill>
            <a:blip r:embed="rId3">
              <a:clrChange>
                <a:clrFrom>
                  <a:srgbClr val="78C14B"/>
                </a:clrFrom>
                <a:clrTo>
                  <a:srgbClr val="78C14B">
                    <a:alpha val="0"/>
                  </a:srgbClr>
                </a:clrTo>
              </a:clrChange>
            </a:blip>
            <a:stretch>
              <a:fillRect/>
            </a:stretch>
          </p:blipFill>
          <p:spPr>
            <a:xfrm>
              <a:off x="7027331" y="3601446"/>
              <a:ext cx="1061881" cy="955693"/>
            </a:xfrm>
            <a:prstGeom prst="rect">
              <a:avLst/>
            </a:prstGeom>
            <a:effectLst>
              <a:innerShdw blurRad="127000">
                <a:schemeClr val="tx1">
                  <a:lumMod val="50000"/>
                  <a:lumOff val="50000"/>
                </a:schemeClr>
              </a:innerShdw>
            </a:effectLst>
          </p:spPr>
        </p:pic>
        <p:pic>
          <p:nvPicPr>
            <p:cNvPr id="138" name="Picture 137">
              <a:extLst>
                <a:ext uri="{FF2B5EF4-FFF2-40B4-BE49-F238E27FC236}">
                  <a16:creationId xmlns:a16="http://schemas.microsoft.com/office/drawing/2014/main" id="{E1FC148B-044E-A14C-8E13-9ED4A103A64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08502" y="3494179"/>
              <a:ext cx="1063293" cy="934965"/>
            </a:xfrm>
            <a:prstGeom prst="rect">
              <a:avLst/>
            </a:prstGeom>
          </p:spPr>
        </p:pic>
        <p:sp>
          <p:nvSpPr>
            <p:cNvPr id="139" name="Freeform 138">
              <a:extLst>
                <a:ext uri="{FF2B5EF4-FFF2-40B4-BE49-F238E27FC236}">
                  <a16:creationId xmlns:a16="http://schemas.microsoft.com/office/drawing/2014/main" id="{522A75BA-2046-2D44-9956-8210684EF8F3}"/>
                </a:ext>
              </a:extLst>
            </p:cNvPr>
            <p:cNvSpPr>
              <a:spLocks noChangeAspect="1" noEditPoints="1"/>
            </p:cNvSpPr>
            <p:nvPr/>
          </p:nvSpPr>
          <p:spPr bwMode="auto">
            <a:xfrm>
              <a:off x="10416407" y="3647837"/>
              <a:ext cx="803915" cy="696886"/>
            </a:xfrm>
            <a:custGeom>
              <a:avLst/>
              <a:gdLst>
                <a:gd name="T0" fmla="*/ 277 w 543"/>
                <a:gd name="T1" fmla="*/ 335 h 477"/>
                <a:gd name="T2" fmla="*/ 277 w 543"/>
                <a:gd name="T3" fmla="*/ 335 h 477"/>
                <a:gd name="T4" fmla="*/ 207 w 543"/>
                <a:gd name="T5" fmla="*/ 253 h 477"/>
                <a:gd name="T6" fmla="*/ 230 w 543"/>
                <a:gd name="T7" fmla="*/ 192 h 477"/>
                <a:gd name="T8" fmla="*/ 250 w 543"/>
                <a:gd name="T9" fmla="*/ 150 h 477"/>
                <a:gd name="T10" fmla="*/ 242 w 543"/>
                <a:gd name="T11" fmla="*/ 129 h 477"/>
                <a:gd name="T12" fmla="*/ 248 w 543"/>
                <a:gd name="T13" fmla="*/ 85 h 477"/>
                <a:gd name="T14" fmla="*/ 161 w 543"/>
                <a:gd name="T15" fmla="*/ 0 h 477"/>
                <a:gd name="T16" fmla="*/ 75 w 543"/>
                <a:gd name="T17" fmla="*/ 85 h 477"/>
                <a:gd name="T18" fmla="*/ 80 w 543"/>
                <a:gd name="T19" fmla="*/ 129 h 477"/>
                <a:gd name="T20" fmla="*/ 72 w 543"/>
                <a:gd name="T21" fmla="*/ 150 h 477"/>
                <a:gd name="T22" fmla="*/ 93 w 543"/>
                <a:gd name="T23" fmla="*/ 192 h 477"/>
                <a:gd name="T24" fmla="*/ 116 w 543"/>
                <a:gd name="T25" fmla="*/ 253 h 477"/>
                <a:gd name="T26" fmla="*/ 45 w 543"/>
                <a:gd name="T27" fmla="*/ 335 h 477"/>
                <a:gd name="T28" fmla="*/ 0 w 543"/>
                <a:gd name="T29" fmla="*/ 378 h 477"/>
                <a:gd name="T30" fmla="*/ 0 w 543"/>
                <a:gd name="T31" fmla="*/ 477 h 477"/>
                <a:gd name="T32" fmla="*/ 377 w 543"/>
                <a:gd name="T33" fmla="*/ 477 h 477"/>
                <a:gd name="T34" fmla="*/ 377 w 543"/>
                <a:gd name="T35" fmla="*/ 403 h 477"/>
                <a:gd name="T36" fmla="*/ 277 w 543"/>
                <a:gd name="T37" fmla="*/ 335 h 477"/>
                <a:gd name="T38" fmla="*/ 543 w 543"/>
                <a:gd name="T39" fmla="*/ 477 h 477"/>
                <a:gd name="T40" fmla="*/ 543 w 543"/>
                <a:gd name="T41" fmla="*/ 477 h 477"/>
                <a:gd name="T42" fmla="*/ 536 w 543"/>
                <a:gd name="T43" fmla="*/ 364 h 477"/>
                <a:gd name="T44" fmla="*/ 464 w 543"/>
                <a:gd name="T45" fmla="*/ 320 h 477"/>
                <a:gd name="T46" fmla="*/ 411 w 543"/>
                <a:gd name="T47" fmla="*/ 259 h 477"/>
                <a:gd name="T48" fmla="*/ 429 w 543"/>
                <a:gd name="T49" fmla="*/ 213 h 477"/>
                <a:gd name="T50" fmla="*/ 444 w 543"/>
                <a:gd name="T51" fmla="*/ 181 h 477"/>
                <a:gd name="T52" fmla="*/ 438 w 543"/>
                <a:gd name="T53" fmla="*/ 165 h 477"/>
                <a:gd name="T54" fmla="*/ 442 w 543"/>
                <a:gd name="T55" fmla="*/ 132 h 477"/>
                <a:gd name="T56" fmla="*/ 377 w 543"/>
                <a:gd name="T57" fmla="*/ 68 h 477"/>
                <a:gd name="T58" fmla="*/ 312 w 543"/>
                <a:gd name="T59" fmla="*/ 132 h 477"/>
                <a:gd name="T60" fmla="*/ 316 w 543"/>
                <a:gd name="T61" fmla="*/ 165 h 477"/>
                <a:gd name="T62" fmla="*/ 311 w 543"/>
                <a:gd name="T63" fmla="*/ 181 h 477"/>
                <a:gd name="T64" fmla="*/ 326 w 543"/>
                <a:gd name="T65" fmla="*/ 213 h 477"/>
                <a:gd name="T66" fmla="*/ 343 w 543"/>
                <a:gd name="T67" fmla="*/ 259 h 477"/>
                <a:gd name="T68" fmla="*/ 321 w 543"/>
                <a:gd name="T69" fmla="*/ 304 h 477"/>
                <a:gd name="T70" fmla="*/ 421 w 543"/>
                <a:gd name="T71" fmla="*/ 397 h 477"/>
                <a:gd name="T72" fmla="*/ 421 w 543"/>
                <a:gd name="T73" fmla="*/ 477 h 477"/>
                <a:gd name="T74" fmla="*/ 543 w 543"/>
                <a:gd name="T75" fmla="*/ 47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3" h="477">
                  <a:moveTo>
                    <a:pt x="277" y="335"/>
                  </a:moveTo>
                  <a:lnTo>
                    <a:pt x="277" y="335"/>
                  </a:lnTo>
                  <a:cubicBezTo>
                    <a:pt x="224" y="313"/>
                    <a:pt x="207" y="294"/>
                    <a:pt x="207" y="253"/>
                  </a:cubicBezTo>
                  <a:cubicBezTo>
                    <a:pt x="207" y="229"/>
                    <a:pt x="223" y="237"/>
                    <a:pt x="230" y="192"/>
                  </a:cubicBezTo>
                  <a:cubicBezTo>
                    <a:pt x="233" y="174"/>
                    <a:pt x="248" y="192"/>
                    <a:pt x="250" y="150"/>
                  </a:cubicBezTo>
                  <a:cubicBezTo>
                    <a:pt x="250" y="133"/>
                    <a:pt x="242" y="129"/>
                    <a:pt x="242" y="129"/>
                  </a:cubicBezTo>
                  <a:cubicBezTo>
                    <a:pt x="242" y="129"/>
                    <a:pt x="247" y="104"/>
                    <a:pt x="248" y="85"/>
                  </a:cubicBezTo>
                  <a:cubicBezTo>
                    <a:pt x="250" y="61"/>
                    <a:pt x="236" y="0"/>
                    <a:pt x="161" y="0"/>
                  </a:cubicBezTo>
                  <a:cubicBezTo>
                    <a:pt x="87" y="0"/>
                    <a:pt x="73" y="61"/>
                    <a:pt x="75" y="85"/>
                  </a:cubicBezTo>
                  <a:cubicBezTo>
                    <a:pt x="76" y="104"/>
                    <a:pt x="80" y="129"/>
                    <a:pt x="80" y="129"/>
                  </a:cubicBezTo>
                  <a:cubicBezTo>
                    <a:pt x="80" y="129"/>
                    <a:pt x="72" y="133"/>
                    <a:pt x="72" y="150"/>
                  </a:cubicBezTo>
                  <a:cubicBezTo>
                    <a:pt x="75" y="192"/>
                    <a:pt x="90" y="174"/>
                    <a:pt x="93" y="192"/>
                  </a:cubicBezTo>
                  <a:cubicBezTo>
                    <a:pt x="100" y="237"/>
                    <a:pt x="116" y="229"/>
                    <a:pt x="116" y="253"/>
                  </a:cubicBezTo>
                  <a:cubicBezTo>
                    <a:pt x="116" y="294"/>
                    <a:pt x="99" y="313"/>
                    <a:pt x="45" y="335"/>
                  </a:cubicBezTo>
                  <a:cubicBezTo>
                    <a:pt x="29" y="342"/>
                    <a:pt x="0" y="353"/>
                    <a:pt x="0" y="378"/>
                  </a:cubicBezTo>
                  <a:lnTo>
                    <a:pt x="0" y="477"/>
                  </a:lnTo>
                  <a:lnTo>
                    <a:pt x="377" y="477"/>
                  </a:lnTo>
                  <a:lnTo>
                    <a:pt x="377" y="403"/>
                  </a:lnTo>
                  <a:cubicBezTo>
                    <a:pt x="377" y="380"/>
                    <a:pt x="331" y="358"/>
                    <a:pt x="277" y="335"/>
                  </a:cubicBezTo>
                  <a:close/>
                  <a:moveTo>
                    <a:pt x="543" y="477"/>
                  </a:moveTo>
                  <a:lnTo>
                    <a:pt x="543" y="477"/>
                  </a:lnTo>
                  <a:cubicBezTo>
                    <a:pt x="543" y="477"/>
                    <a:pt x="542" y="375"/>
                    <a:pt x="536" y="364"/>
                  </a:cubicBezTo>
                  <a:cubicBezTo>
                    <a:pt x="527" y="348"/>
                    <a:pt x="505" y="337"/>
                    <a:pt x="464" y="320"/>
                  </a:cubicBezTo>
                  <a:cubicBezTo>
                    <a:pt x="424" y="303"/>
                    <a:pt x="411" y="289"/>
                    <a:pt x="411" y="259"/>
                  </a:cubicBezTo>
                  <a:cubicBezTo>
                    <a:pt x="411" y="240"/>
                    <a:pt x="423" y="246"/>
                    <a:pt x="429" y="213"/>
                  </a:cubicBezTo>
                  <a:cubicBezTo>
                    <a:pt x="431" y="199"/>
                    <a:pt x="442" y="213"/>
                    <a:pt x="444" y="181"/>
                  </a:cubicBezTo>
                  <a:cubicBezTo>
                    <a:pt x="444" y="168"/>
                    <a:pt x="438" y="165"/>
                    <a:pt x="438" y="165"/>
                  </a:cubicBezTo>
                  <a:cubicBezTo>
                    <a:pt x="438" y="165"/>
                    <a:pt x="441" y="146"/>
                    <a:pt x="442" y="132"/>
                  </a:cubicBezTo>
                  <a:cubicBezTo>
                    <a:pt x="444" y="114"/>
                    <a:pt x="433" y="68"/>
                    <a:pt x="377" y="68"/>
                  </a:cubicBezTo>
                  <a:cubicBezTo>
                    <a:pt x="321" y="68"/>
                    <a:pt x="311" y="114"/>
                    <a:pt x="312" y="132"/>
                  </a:cubicBezTo>
                  <a:cubicBezTo>
                    <a:pt x="313" y="146"/>
                    <a:pt x="316" y="165"/>
                    <a:pt x="316" y="165"/>
                  </a:cubicBezTo>
                  <a:cubicBezTo>
                    <a:pt x="316" y="165"/>
                    <a:pt x="311" y="168"/>
                    <a:pt x="311" y="181"/>
                  </a:cubicBezTo>
                  <a:cubicBezTo>
                    <a:pt x="313" y="213"/>
                    <a:pt x="323" y="199"/>
                    <a:pt x="326" y="213"/>
                  </a:cubicBezTo>
                  <a:cubicBezTo>
                    <a:pt x="331" y="246"/>
                    <a:pt x="343" y="240"/>
                    <a:pt x="343" y="259"/>
                  </a:cubicBezTo>
                  <a:cubicBezTo>
                    <a:pt x="343" y="279"/>
                    <a:pt x="337" y="292"/>
                    <a:pt x="321" y="304"/>
                  </a:cubicBezTo>
                  <a:cubicBezTo>
                    <a:pt x="409" y="348"/>
                    <a:pt x="421" y="357"/>
                    <a:pt x="421" y="397"/>
                  </a:cubicBezTo>
                  <a:lnTo>
                    <a:pt x="421" y="477"/>
                  </a:lnTo>
                  <a:lnTo>
                    <a:pt x="543" y="477"/>
                  </a:lnTo>
                  <a:close/>
                </a:path>
              </a:pathLst>
            </a:custGeom>
            <a:solidFill>
              <a:schemeClr val="bg1"/>
            </a:solidFill>
            <a:ln w="0">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1" name="Picture 70">
            <a:extLst>
              <a:ext uri="{FF2B5EF4-FFF2-40B4-BE49-F238E27FC236}">
                <a16:creationId xmlns:a16="http://schemas.microsoft.com/office/drawing/2014/main" id="{5A2FEE38-E2DB-5641-A0CD-78E87B2C66A1}"/>
              </a:ext>
            </a:extLst>
          </p:cNvPr>
          <p:cNvPicPr>
            <a:picLocks noChangeAspect="1"/>
          </p:cNvPicPr>
          <p:nvPr/>
        </p:nvPicPr>
        <p:blipFill rotWithShape="1">
          <a:blip r:embed="rId5" cstate="print">
            <a:alphaModFix amt="82000"/>
            <a:extLst>
              <a:ext uri="{28A0092B-C50C-407E-A947-70E740481C1C}">
                <a14:useLocalDpi xmlns:a14="http://schemas.microsoft.com/office/drawing/2010/main"/>
              </a:ext>
            </a:extLst>
          </a:blip>
          <a:srcRect/>
          <a:stretch/>
        </p:blipFill>
        <p:spPr>
          <a:xfrm flipH="1">
            <a:off x="-1121584" y="1431919"/>
            <a:ext cx="5320877" cy="5304504"/>
          </a:xfrm>
          <a:prstGeom prst="ellipse">
            <a:avLst/>
          </a:prstGeom>
          <a:effectLst>
            <a:softEdge rad="1066800"/>
          </a:effectLst>
        </p:spPr>
      </p:pic>
      <p:sp>
        <p:nvSpPr>
          <p:cNvPr id="72" name="Rectangle: Rounded Corners 21">
            <a:extLst>
              <a:ext uri="{FF2B5EF4-FFF2-40B4-BE49-F238E27FC236}">
                <a16:creationId xmlns:a16="http://schemas.microsoft.com/office/drawing/2014/main" id="{5A8CBB90-F45B-1D46-8DCF-625D9DF109BA}"/>
              </a:ext>
            </a:extLst>
          </p:cNvPr>
          <p:cNvSpPr/>
          <p:nvPr/>
        </p:nvSpPr>
        <p:spPr bwMode="auto">
          <a:xfrm>
            <a:off x="386272" y="1649174"/>
            <a:ext cx="7715477" cy="1779826"/>
          </a:xfrm>
          <a:prstGeom prst="rect">
            <a:avLst/>
          </a:prstGeom>
          <a:gradFill flip="none" rotWithShape="1">
            <a:gsLst>
              <a:gs pos="0">
                <a:schemeClr val="accent1">
                  <a:lumMod val="89000"/>
                  <a:alpha val="76000"/>
                </a:schemeClr>
              </a:gs>
              <a:gs pos="23000">
                <a:schemeClr val="accent1">
                  <a:lumMod val="89000"/>
                </a:schemeClr>
              </a:gs>
              <a:gs pos="69000">
                <a:schemeClr val="accent1">
                  <a:lumMod val="75000"/>
                  <a:alpha val="82000"/>
                </a:schemeClr>
              </a:gs>
              <a:gs pos="97000">
                <a:schemeClr val="accent1">
                  <a:lumMod val="70000"/>
                  <a:alpha val="79000"/>
                </a:schemeClr>
              </a:gs>
            </a:gsLst>
            <a:path path="circle">
              <a:fillToRect l="50000" t="50000" r="50000" b="50000"/>
            </a:path>
            <a:tileRect/>
          </a:gradFill>
          <a:ln w="6350" cap="flat" cmpd="sng" algn="ctr">
            <a:gradFill flip="none" rotWithShape="1">
              <a:gsLst>
                <a:gs pos="0">
                  <a:schemeClr val="bg1">
                    <a:lumMod val="85000"/>
                    <a:alpha val="25000"/>
                  </a:schemeClr>
                </a:gs>
                <a:gs pos="24000">
                  <a:srgbClr val="ECECEC"/>
                </a:gs>
                <a:gs pos="10000">
                  <a:srgbClr val="E6E6E6"/>
                </a:gs>
                <a:gs pos="88000">
                  <a:schemeClr val="bg1">
                    <a:lumMod val="95000"/>
                    <a:alpha val="2000"/>
                  </a:schemeClr>
                </a:gs>
              </a:gsLst>
              <a:lin ang="16800000" scaled="0"/>
              <a:tileRect/>
            </a:gradFill>
            <a:prstDash val="solid"/>
            <a:round/>
            <a:headEnd type="none" w="med" len="med"/>
            <a:tailEnd type="triangle" w="med" len="sm"/>
          </a:ln>
          <a:effectLst/>
        </p:spPr>
        <p:txBody>
          <a:bodyPr vert="horz" wrap="square" lIns="91440" tIns="182880" rIns="91440" bIns="137160" numCol="1" rtlCol="0" anchor="t" anchorCtr="0" compatLnSpc="1">
            <a:prstTxWarp prst="textNoShape">
              <a:avLst/>
            </a:prstTxWarp>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imes" pitchFamily="2" charset="0"/>
                <a:ea typeface="+mn-ea"/>
                <a:cs typeface="+mn-cs"/>
              </a:rPr>
              <a:t>The GDA reflects growing recognition of the essential role of geospatial data and technology and highlights the need to support their continuing development as critical infrastructure for the Nation.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Positions the U.S. to be a global leader in utilization of geospatial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pitchFamily="2"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Times" pitchFamily="2" charset="0"/>
              <a:ea typeface="+mn-ea"/>
              <a:cs typeface="+mn-cs"/>
            </a:endParaRPr>
          </a:p>
        </p:txBody>
      </p:sp>
    </p:spTree>
    <p:extLst>
      <p:ext uri="{BB962C8B-B14F-4D97-AF65-F5344CB8AC3E}">
        <p14:creationId xmlns:p14="http://schemas.microsoft.com/office/powerpoint/2010/main" val="291512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0"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3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MN.IT</Template>
  <TotalTime>0</TotalTime>
  <Words>3481</Words>
  <Application>Microsoft Office PowerPoint</Application>
  <PresentationFormat>Widescreen</PresentationFormat>
  <Paragraphs>803</Paragraphs>
  <Slides>105</Slides>
  <Notes>46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105</vt:i4>
      </vt:variant>
    </vt:vector>
  </HeadingPairs>
  <TitlesOfParts>
    <vt:vector size="116" baseType="lpstr">
      <vt:lpstr>ＭＳ Ｐゴシック</vt:lpstr>
      <vt:lpstr>Arial</vt:lpstr>
      <vt:lpstr>Calibri</vt:lpstr>
      <vt:lpstr>Calibri Light</vt:lpstr>
      <vt:lpstr>Cambria</vt:lpstr>
      <vt:lpstr>NeueHaasGroteskText Std</vt:lpstr>
      <vt:lpstr>Times</vt:lpstr>
      <vt:lpstr>Times New Roman</vt:lpstr>
      <vt:lpstr>MN.IT</vt:lpstr>
      <vt:lpstr>Office Theme</vt:lpstr>
      <vt:lpstr>1_MN.IT</vt:lpstr>
      <vt:lpstr>Minnesota Geospatial Advisory Council</vt:lpstr>
      <vt:lpstr>Welcome</vt:lpstr>
      <vt:lpstr>Agenda</vt:lpstr>
      <vt:lpstr>Agenda Item 2</vt:lpstr>
      <vt:lpstr>Agenda Item 3</vt:lpstr>
      <vt:lpstr>Road Centerline Data Standard</vt:lpstr>
      <vt:lpstr>Road Centerline Data Standard</vt:lpstr>
      <vt:lpstr>Agenda Item 4</vt:lpstr>
      <vt:lpstr>Approval of GCGI Standards</vt:lpstr>
      <vt:lpstr>Approval of GCGI Standards</vt:lpstr>
      <vt:lpstr>Agenda Item 5</vt:lpstr>
      <vt:lpstr>Standards Approval Process</vt:lpstr>
      <vt:lpstr>Standards Approval Process</vt:lpstr>
      <vt:lpstr>Agenda Item 6</vt:lpstr>
      <vt:lpstr>Archiving Workgroup</vt:lpstr>
      <vt:lpstr>Archiving Workgroup</vt:lpstr>
      <vt:lpstr>Archiving Workgroup</vt:lpstr>
      <vt:lpstr>Archiving Workgroup</vt:lpstr>
      <vt:lpstr>Archiving Workgroup</vt:lpstr>
      <vt:lpstr>Archiving Workgroup</vt:lpstr>
      <vt:lpstr>Archiving Workgroup</vt:lpstr>
      <vt:lpstr>Archiving Workgroup</vt:lpstr>
      <vt:lpstr>Archiving Workgroup</vt:lpstr>
      <vt:lpstr>Archiving Workgroup</vt:lpstr>
      <vt:lpstr>Archiving Workgroup</vt:lpstr>
      <vt:lpstr>Agenda Item 7</vt:lpstr>
      <vt:lpstr>Break - Networking</vt:lpstr>
      <vt:lpstr>Agenda Item 9</vt:lpstr>
      <vt:lpstr>Agenda Item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 Item 11</vt:lpstr>
      <vt:lpstr>Agenda Item 11</vt:lpstr>
      <vt:lpstr>Higher Education Sector Report</vt:lpstr>
      <vt:lpstr>Higher Education Sector Report</vt:lpstr>
      <vt:lpstr>Higher Education Sector Report</vt:lpstr>
      <vt:lpstr>Higher Education Sector Report</vt:lpstr>
      <vt:lpstr>Higher Education Sector Report</vt:lpstr>
      <vt:lpstr>Higher Education Sector Report</vt:lpstr>
      <vt:lpstr>Higher Education Sector Report</vt:lpstr>
      <vt:lpstr>Higher Education Sector Report</vt:lpstr>
      <vt:lpstr>Higher Education Sector Report</vt:lpstr>
      <vt:lpstr>Greater Minnesota Cities</vt:lpstr>
      <vt:lpstr>Greater Minnesota Cities</vt:lpstr>
      <vt:lpstr>Greater Minnesota Cities</vt:lpstr>
      <vt:lpstr>Greater Minnesota Cities</vt:lpstr>
      <vt:lpstr>Greater Minnesota Cities</vt:lpstr>
      <vt:lpstr>Greater Minnesota Cities</vt:lpstr>
      <vt:lpstr>Agenda Item 12</vt:lpstr>
      <vt:lpstr>Geospatial Data Act</vt:lpstr>
      <vt:lpstr>Geospatial Data Act – In summary</vt:lpstr>
      <vt:lpstr>Tiger Team</vt:lpstr>
      <vt:lpstr>Timeframe</vt:lpstr>
      <vt:lpstr>Initial Analysis</vt:lpstr>
      <vt:lpstr>Geospatial Data Act of 2018   Update on Implementation</vt:lpstr>
      <vt:lpstr>Geospatial Data Act of 2018</vt:lpstr>
      <vt:lpstr>Geospatial Data Act of 2018</vt:lpstr>
      <vt:lpstr>Geospatial Data Act of 2018</vt:lpstr>
      <vt:lpstr>Geospatial Data Act of 2018</vt:lpstr>
      <vt:lpstr>Geospatial Data Act of 2018</vt:lpstr>
      <vt:lpstr>Geospatial Data Act of 2018</vt:lpstr>
      <vt:lpstr>Geospatial Data Act of 2018</vt:lpstr>
      <vt:lpstr>Geospatial Data Act of 2018</vt:lpstr>
      <vt:lpstr>Questions?</vt:lpstr>
      <vt:lpstr>Agenda Item 13</vt:lpstr>
      <vt:lpstr>Agenda Item 13</vt:lpstr>
      <vt:lpstr>Agenda Item 14</vt:lpstr>
      <vt:lpstr>Adjourn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2019-03-06T22:54:50Z</dcterms:created>
  <dcterms:modified xsi:type="dcterms:W3CDTF">2019-05-29T20:24:49Z</dcterms:modified>
</cp:coreProperties>
</file>