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10" r:id="rId1"/>
  </p:sldMasterIdLst>
  <p:notesMasterIdLst>
    <p:notesMasterId r:id="rId52"/>
  </p:notesMasterIdLst>
  <p:handoutMasterIdLst>
    <p:handoutMasterId r:id="rId53"/>
  </p:handoutMasterIdLst>
  <p:sldIdLst>
    <p:sldId id="664" r:id="rId2"/>
    <p:sldId id="406" r:id="rId3"/>
    <p:sldId id="609" r:id="rId4"/>
    <p:sldId id="610" r:id="rId5"/>
    <p:sldId id="977" r:id="rId6"/>
    <p:sldId id="582" r:id="rId7"/>
    <p:sldId id="980" r:id="rId8"/>
    <p:sldId id="584" r:id="rId9"/>
    <p:sldId id="585" r:id="rId10"/>
    <p:sldId id="981" r:id="rId11"/>
    <p:sldId id="587" r:id="rId12"/>
    <p:sldId id="982" r:id="rId13"/>
    <p:sldId id="983" r:id="rId14"/>
    <p:sldId id="588" r:id="rId15"/>
    <p:sldId id="978" r:id="rId16"/>
    <p:sldId id="979" r:id="rId17"/>
    <p:sldId id="256" r:id="rId18"/>
    <p:sldId id="257" r:id="rId19"/>
    <p:sldId id="258" r:id="rId20"/>
    <p:sldId id="259" r:id="rId21"/>
    <p:sldId id="260" r:id="rId22"/>
    <p:sldId id="267" r:id="rId23"/>
    <p:sldId id="265" r:id="rId24"/>
    <p:sldId id="268" r:id="rId25"/>
    <p:sldId id="266" r:id="rId26"/>
    <p:sldId id="484" r:id="rId27"/>
    <p:sldId id="791" r:id="rId28"/>
    <p:sldId id="867" r:id="rId29"/>
    <p:sldId id="672" r:id="rId30"/>
    <p:sldId id="806" r:id="rId31"/>
    <p:sldId id="805" r:id="rId32"/>
    <p:sldId id="804" r:id="rId33"/>
    <p:sldId id="803" r:id="rId34"/>
    <p:sldId id="807" r:id="rId35"/>
    <p:sldId id="808" r:id="rId36"/>
    <p:sldId id="487" r:id="rId37"/>
    <p:sldId id="488" r:id="rId38"/>
    <p:sldId id="489" r:id="rId39"/>
    <p:sldId id="490" r:id="rId40"/>
    <p:sldId id="498" r:id="rId41"/>
    <p:sldId id="493" r:id="rId42"/>
    <p:sldId id="495" r:id="rId43"/>
    <p:sldId id="496" r:id="rId44"/>
    <p:sldId id="497" r:id="rId45"/>
    <p:sldId id="780" r:id="rId46"/>
    <p:sldId id="943" r:id="rId47"/>
    <p:sldId id="777" r:id="rId48"/>
    <p:sldId id="862" r:id="rId49"/>
    <p:sldId id="864" r:id="rId50"/>
    <p:sldId id="77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65"/>
    <a:srgbClr val="000000"/>
    <a:srgbClr val="78BE21"/>
    <a:srgbClr val="0D0D0D"/>
    <a:srgbClr val="E8E8E8"/>
    <a:srgbClr val="B20738"/>
    <a:srgbClr val="00A3E2"/>
    <a:srgbClr val="2C2C2C"/>
    <a:srgbClr val="F5F5F5"/>
    <a:srgbClr val="383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43" autoAdjust="0"/>
    <p:restoredTop sz="92216" autoAdjust="0"/>
  </p:normalViewPr>
  <p:slideViewPr>
    <p:cSldViewPr snapToGrid="0">
      <p:cViewPr varScale="1">
        <p:scale>
          <a:sx n="101" d="100"/>
          <a:sy n="101" d="100"/>
        </p:scale>
        <p:origin x="258" y="114"/>
      </p:cViewPr>
      <p:guideLst/>
    </p:cSldViewPr>
  </p:slideViewPr>
  <p:outlineViewPr>
    <p:cViewPr>
      <p:scale>
        <a:sx n="33" d="100"/>
        <a:sy n="33" d="100"/>
      </p:scale>
      <p:origin x="0" y="-2028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260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04DE5-F1A9-4D45-BF54-BEFDBA739CA2}" type="datetimeFigureOut">
              <a:rPr lang="en-US" smtClean="0">
                <a:latin typeface="NeueHaasGroteskText Std" panose="020B0504020202020204" pitchFamily="34" charset="0"/>
              </a:rPr>
              <a:t>9/4/2019</a:t>
            </a:fld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86E1E-70B3-41D2-AD41-BEE4979EC759}" type="slidenum">
              <a:rPr lang="en-US" smtClean="0">
                <a:latin typeface="NeueHaasGroteskText Std" panose="020B0504020202020204" pitchFamily="34" charset="0"/>
              </a:rPr>
              <a:t>‹#›</a:t>
            </a:fld>
            <a:endParaRPr lang="en-US" dirty="0">
              <a:latin typeface="NeueHaasGroteskText Std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1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A50CD39D-89B0-4C68-805A-35C75A7C20C8}" type="datetimeFigureOut">
              <a:rPr lang="en-US" smtClean="0"/>
              <a:pPr/>
              <a:t>9/4/2019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F9F08466-AEA7-4FC0-9459-6A32F61DA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8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7000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579656a543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7" name="Google Shape;437;g579656a543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g579656a543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19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579656a54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4" name="Google Shape;444;g579656a543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g579656a543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20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579656a543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1" name="Google Shape;451;g579656a543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g579656a543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21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579656a543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1" name="Google Shape;451;g579656a543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2" name="Google Shape;452;g579656a543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22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2883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579656a543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6" name="Google Shape;486;g579656a543_0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g579656a543_0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23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579656a543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6" name="Google Shape;486;g579656a543_0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g579656a543_0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24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782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579656a543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3" name="Google Shape;493;g579656a543_0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g579656a543_0_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25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136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8344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the GAC meeting last May, </a:t>
            </a:r>
          </a:p>
          <a:p>
            <a:r>
              <a:rPr lang="en-US" dirty="0"/>
              <a:t>Mike Dolbow raised sustainability issues for the Minnesota Geospatial Image Service, </a:t>
            </a:r>
          </a:p>
          <a:p>
            <a:endParaRPr lang="en-US" dirty="0"/>
          </a:p>
          <a:p>
            <a:r>
              <a:rPr lang="en-US" dirty="0"/>
              <a:t>He requested that the GAC guide MnGeo on how to determine which layers it could remove. </a:t>
            </a:r>
          </a:p>
          <a:p>
            <a:r>
              <a:rPr lang="en-US" dirty="0"/>
              <a:t>The GAC agreed to this, and I volunteered to lead the effort.</a:t>
            </a:r>
          </a:p>
          <a:p>
            <a:endParaRPr lang="en-US" dirty="0"/>
          </a:p>
          <a:p>
            <a:r>
              <a:rPr lang="en-US" dirty="0"/>
              <a:t>Included in your agenda packet, </a:t>
            </a:r>
          </a:p>
          <a:p>
            <a:r>
              <a:rPr lang="en-US" dirty="0"/>
              <a:t>starting on page 14, is the result of that effort -</a:t>
            </a:r>
          </a:p>
          <a:p>
            <a:r>
              <a:rPr lang="en-US" dirty="0"/>
              <a:t>The Minnesota Geospatial Image Service Sustainability Plan Proposal. </a:t>
            </a:r>
          </a:p>
          <a:p>
            <a:endParaRPr lang="en-US" dirty="0"/>
          </a:p>
          <a:p>
            <a:r>
              <a:rPr lang="en-US" dirty="0"/>
              <a:t>...a few slides that </a:t>
            </a:r>
          </a:p>
          <a:p>
            <a:r>
              <a:rPr lang="en-US" dirty="0"/>
              <a:t>summarize the key elements of the proposal </a:t>
            </a:r>
          </a:p>
          <a:p>
            <a:r>
              <a:rPr lang="en-US" dirty="0"/>
              <a:t>and request further action from the GAC.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124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3101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1989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409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6717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8913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Gerry</a:t>
            </a:r>
            <a:r>
              <a:rPr lang="en-US" dirty="0"/>
              <a:t> - Intro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1714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Sean</a:t>
            </a:r>
            <a:r>
              <a:rPr lang="en-US" dirty="0"/>
              <a:t> – 3DGeo Background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9772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Gerry</a:t>
            </a:r>
            <a:r>
              <a:rPr lang="en-US" dirty="0"/>
              <a:t> -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7992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HaasGroteskText Std" panose="020B0504020202020204" pitchFamily="34" charset="0"/>
                <a:ea typeface="+mn-ea"/>
                <a:cs typeface="+mn-cs"/>
              </a:rPr>
              <a:t>Gerry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HaasGroteskText Std" panose="020B0504020202020204" pitchFamily="34" charset="0"/>
                <a:ea typeface="+mn-ea"/>
                <a:cs typeface="+mn-cs"/>
              </a:rPr>
              <a:t> – NE Opportunity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3920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Alison and/or</a:t>
            </a:r>
            <a:r>
              <a:rPr lang="en-US" b="1" baseline="0" dirty="0"/>
              <a:t> Sean </a:t>
            </a:r>
            <a:r>
              <a:rPr lang="en-US" baseline="0" dirty="0"/>
              <a:t>-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4636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Identify 2 other obstacles </a:t>
            </a:r>
          </a:p>
          <a:p>
            <a:r>
              <a:rPr lang="en-US" dirty="0"/>
              <a:t>What different</a:t>
            </a:r>
            <a:r>
              <a:rPr lang="en-US" baseline="0" dirty="0"/>
              <a:t> about new LiDAR compared to old/existing LiDAR – Not just about the DEM</a:t>
            </a:r>
            <a:endParaRPr lang="en-US" dirty="0"/>
          </a:p>
          <a:p>
            <a:r>
              <a:rPr lang="en-US" dirty="0"/>
              <a:t>Stakeholder</a:t>
            </a:r>
            <a:r>
              <a:rPr lang="en-US" baseline="0" dirty="0"/>
              <a:t> Knowledge</a:t>
            </a:r>
          </a:p>
          <a:p>
            <a:r>
              <a:rPr lang="en-US" baseline="0" dirty="0"/>
              <a:t>Funding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108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3452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Gerry / Sean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2071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>
                <a:solidFill>
                  <a:prstClr val="black"/>
                </a:solidFill>
              </a:rPr>
              <a:pPr/>
              <a:t>45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8712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>
                <a:solidFill>
                  <a:prstClr val="black"/>
                </a:solidFill>
              </a:rPr>
              <a:pPr/>
              <a:t>46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8351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>
                <a:solidFill>
                  <a:prstClr val="black"/>
                </a:solidFill>
              </a:rPr>
              <a:pPr/>
              <a:t>47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2146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>
                <a:solidFill>
                  <a:prstClr val="black"/>
                </a:solidFill>
              </a:rPr>
              <a:pPr/>
              <a:t>48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0718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40535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0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553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001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904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941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2" name="Google Shape;42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17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579656a543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9" name="Google Shape;429;g579656a543_0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g579656a543_0_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18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 Only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2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FCFA44A-D627-46D4-991B-9510B5E5467A}" type="datetime1">
              <a:rPr lang="en-US" smtClean="0"/>
              <a:t>9/4/2019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389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793E-E4BD-4E62-80CF-85729068BF19}" type="datetime1">
              <a:rPr lang="en-US" smtClean="0"/>
              <a:t>9/4/2019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801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12192000" cy="563880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5683624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C099-5EC2-43F6-A7D0-182790C2B3E6}" type="datetime1">
              <a:rPr lang="en-US" smtClean="0"/>
              <a:t>9/4/2019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233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12192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5683624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E2EA-4B89-4281-BBEF-7CD031D4ED69}" type="datetime1">
              <a:rPr lang="en-US" smtClean="0"/>
              <a:t>9/4/2019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88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58590A64-B99D-4826-A0A2-1883B5FE8AB5}" type="datetime1">
              <a:rPr lang="en-US" smtClean="0"/>
              <a:t>9/4/2019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765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808DC4-8CD0-49C4-99EC-0090EA36A8FE}" type="datetime1">
              <a:rPr lang="en-US" smtClean="0"/>
              <a:t>9/4/2019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81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6EC739-627D-4747-9F4D-A01AA6DA2848}" type="datetime1">
              <a:rPr lang="en-US" smtClean="0"/>
              <a:t>9/4/2019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25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456FDE5-C81F-49DA-AC3B-1B06CFC9F11F}" type="datetime1">
              <a:rPr lang="en-US" smtClean="0"/>
              <a:t>9/4/2019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70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DB5C8A-DC58-43D5-A615-B91809572D05}" type="datetime1">
              <a:rPr lang="en-US" smtClean="0"/>
              <a:t>9/4/2019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878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9E9444-0DBD-40D0-BF8B-2A4BC4BD514B}" type="datetime1">
              <a:rPr lang="en-US" smtClean="0"/>
              <a:t>9/4/2019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5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A37237E-8265-4ECF-8166-2A7D326A9351}" type="datetime1">
              <a:rPr lang="en-US" smtClean="0"/>
              <a:t>9/4/2019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490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Logo Onl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1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pic>
        <p:nvPicPr>
          <p:cNvPr id="11" name="Picture 10" descr="Minnesota IT Services Geospatial Information Offic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667" y="939886"/>
            <a:ext cx="7557100" cy="2728112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D887E7C-A9F5-4E4A-96A4-14AB08F3E6E7}" type="datetime1">
              <a:rPr lang="en-US" smtClean="0"/>
              <a:t>9/4/2019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119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981899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81719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46176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421563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486020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61407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9325864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101251" y="4341161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A510E-C043-49E3-89B2-A73C98AD7E5E}" type="datetime1">
              <a:rPr lang="en-US" smtClean="0"/>
              <a:t>9/4/2019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802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572814" y="1964392"/>
            <a:ext cx="2332190" cy="2332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46922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482454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71223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806755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795524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8E1EC-B45D-40E0-830C-1ED4D259CC24}" type="datetime1">
              <a:rPr lang="en-US" smtClean="0"/>
              <a:t>9/4/2019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8245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Whi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81719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46176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421563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486020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61407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9325864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101251" y="4341161"/>
            <a:ext cx="2542477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CE57-0508-4646-8C2F-50157A155FB8}" type="datetime1">
              <a:rPr lang="en-US" smtClean="0"/>
              <a:t>9/4/2019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6465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Gray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6331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99805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02726-0B35-480F-93D8-7A49827EC818}" type="datetime1">
              <a:rPr lang="en-US" smtClean="0"/>
              <a:t>9/4/2019</a:t>
            </a:fld>
            <a:endParaRPr lang="en-US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2564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6331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99805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F1E0-319E-4785-8370-0D74CAB2E340}" type="datetime1">
              <a:rPr lang="en-US" smtClean="0"/>
              <a:t>9/4/2019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693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Duo Gra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B7C80-0A1E-45A4-89BE-3A468D08E6E8}" type="datetime1">
              <a:rPr lang="en-US" smtClean="0"/>
              <a:t>9/4/2019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5329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2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93A2-39D9-4426-AB1C-AF8C41BA3F37}" type="datetime1">
              <a:rPr lang="en-US" smtClean="0"/>
              <a:t>9/4/2019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8129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Re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12192000" cy="1219200"/>
          </a:xfrm>
          <a:solidFill>
            <a:srgbClr val="003865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8E95CE56-05C9-4025-AC6B-6142D70E8839}" type="datetime1">
              <a:rPr lang="en-US" smtClean="0"/>
              <a:t>9/4/2019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1126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ack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12192000" cy="1219200"/>
          </a:xfrm>
          <a:solidFill>
            <a:srgbClr val="0D0D0D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E691A6-7626-455C-A189-14B56DAC5A01}" type="datetime1">
              <a:rPr lang="en-US" smtClean="0"/>
              <a:t>9/4/2019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8873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u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0"/>
            <a:ext cx="12192000" cy="1219200"/>
          </a:xfrm>
          <a:solidFill>
            <a:srgbClr val="78BE21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FC6BD885-23BB-4683-A77C-2E67983619D5}" type="datetime1">
              <a:rPr lang="en-US" smtClean="0"/>
              <a:t>9/4/2019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237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477837"/>
            <a:ext cx="12192000" cy="1295182"/>
          </a:xfrm>
          <a:solidFill>
            <a:schemeClr val="accent1"/>
          </a:solidFill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4773019"/>
            <a:ext cx="12192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041204"/>
            <a:ext cx="6587067" cy="109712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38073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8243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- Gray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2032000" y="2233262"/>
            <a:ext cx="8128000" cy="2966751"/>
          </a:xfrm>
        </p:spPr>
        <p:txBody>
          <a:bodyPr/>
          <a:lstStyle/>
          <a:p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0B3153AF-295A-4FB9-8528-58ED0850F22B}" type="datetime1">
              <a:rPr lang="en-US" smtClean="0"/>
              <a:t>9/4/2019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0615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4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2032000" y="2233262"/>
            <a:ext cx="8128000" cy="2966751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3B7C0DF-9E0A-412B-A0EA-1E2DFD91A686}" type="datetime1">
              <a:rPr lang="en-US" smtClean="0"/>
              <a:t>9/4/2019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5128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8AFACB-25FA-4B5B-9996-259BFDA569A9}" type="datetime1">
              <a:rPr lang="en-US" smtClean="0"/>
              <a:t>9/4/2019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6012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13DD7CE2-7AD7-427C-A7F8-EEEFB558B12D}" type="datetime1">
              <a:rPr lang="en-US" smtClean="0"/>
              <a:t>9/4/2019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9159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Horizont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46828ED1-88F3-4280-A7D0-465ABE883FA5}" type="datetime1">
              <a:rPr lang="en-US" smtClean="0"/>
              <a:t>9/4/2019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0378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Vertic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FECCB6FE-00A5-4902-9E5D-0DA0EED2532C}" type="datetime1">
              <a:rPr lang="en-US" smtClean="0"/>
              <a:t>9/4/2019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2905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51" y="434836"/>
            <a:ext cx="6828661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691882"/>
            <a:ext cx="6300787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744416-D2DA-4AC5-BA60-2A1FDA5628F5}" type="datetime1">
              <a:rPr lang="en-US" smtClean="0"/>
              <a:t>9/4/2019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523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4247D4-1BBB-49E5-BE46-61BD52DE4378}" type="datetime1">
              <a:rPr lang="en-US" smtClean="0"/>
              <a:t>9/4/2019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3263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AE1001DA-B129-4E6F-BB69-86685FF0E575}" type="datetime1">
              <a:rPr lang="en-US" smtClean="0"/>
              <a:t>9/4/2019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0284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 userDrawn="1"/>
        </p:nvSpPr>
        <p:spPr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1775AA-3E62-4945-8A4A-31D2A0705AC5}" type="datetime1">
              <a:rPr lang="en-US" smtClean="0"/>
              <a:t>9/4/2019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966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2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838200" y="1335088"/>
            <a:ext cx="10515600" cy="484187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117C-FA79-4EC7-898E-5A7B10A66A4B}" type="datetime1">
              <a:rPr lang="en-US" smtClean="0"/>
              <a:t>9/4/2019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799644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1"/>
          <p:cNvSpPr/>
          <p:nvPr userDrawn="1"/>
        </p:nvSpPr>
        <p:spPr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7B67BD-A18B-4856-B8CD-D60F039BF647}" type="datetime1">
              <a:rPr lang="en-US" smtClean="0"/>
              <a:t>9/4/2019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11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lack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624" y="685800"/>
            <a:ext cx="54864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342E1D-C9B8-4345-8A74-997723AFD972}" type="datetime1">
              <a:rPr lang="en-US" smtClean="0"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2583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Multiple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20397" y="912530"/>
            <a:ext cx="4661388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9544816" y="524007"/>
            <a:ext cx="2155300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Second Point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251002" y="3581845"/>
            <a:ext cx="2637978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Third Point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321BF-8250-4629-BD29-13AFE6776ABD}" type="datetime1">
              <a:rPr lang="en-US" smtClean="0"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0042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ack Box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9475" y="1609867"/>
            <a:ext cx="7593051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1000"/>
              </a:spcAft>
              <a:tabLst>
                <a:tab pos="3770313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</a:t>
            </a:r>
            <a:br>
              <a:rPr lang="en-US" dirty="0"/>
            </a:br>
            <a:r>
              <a:rPr lang="en-US" dirty="0"/>
              <a:t>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CAFEA2-D33A-4BEB-A1D4-8A1590CBE1DE}" type="datetime1">
              <a:rPr lang="en-US" smtClean="0"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717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785D7F-94EE-4139-9C63-A16F762E4CE0}" type="datetime1">
              <a:rPr lang="en-US" smtClean="0"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370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olid Light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389685"/>
            <a:ext cx="12192000" cy="1340989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BFA1A-2823-494A-A930-2F783A269CF3}" type="datetime1">
              <a:rPr lang="en-US" smtClean="0"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155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Full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edit background picture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5C2B3B2-DBBB-43B3-AFB4-201A29176B41}" type="datetime1">
              <a:rPr lang="en-US" smtClean="0"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2605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2251A5-5EA6-4241-BDED-0A7B6E348337}" type="datetime1">
              <a:rPr lang="en-US" smtClean="0"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4473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880C99-09FB-4EE5-96F9-B1FBC48C16C7}" type="datetime1">
              <a:rPr lang="en-US" smtClean="0"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116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212733"/>
            <a:ext cx="10515600" cy="147216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684897"/>
            <a:ext cx="105156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AB9F33-43AC-4945-8B44-879CE431C805}" type="datetime1">
              <a:rPr lang="en-US" smtClean="0"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Minnesota IT Services Geospatial Information Offic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553" y="53188"/>
            <a:ext cx="4492035" cy="162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63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44097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</p:txBody>
      </p:sp>
      <p:pic>
        <p:nvPicPr>
          <p:cNvPr id="15" name="Picture 14" descr="Minnesota IT Services Geospatial Information Offic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553" y="103988"/>
            <a:ext cx="4492035" cy="1621624"/>
          </a:xfrm>
          <a:prstGeom prst="rect">
            <a:avLst/>
          </a:prstGeom>
        </p:spPr>
      </p:pic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789113"/>
            <a:ext cx="12192000" cy="22987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C26F3AD-DFC5-491A-8781-317E0187EDE4}" type="datetime1">
              <a:rPr lang="en-US" smtClean="0"/>
              <a:t>9/4/2019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2502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 Solid Light Background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651380"/>
            <a:ext cx="12192000" cy="1733266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521123"/>
            <a:ext cx="105156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EC1505-B7D9-42CF-AF7A-DE0BC516D7D9}" type="datetime1">
              <a:rPr lang="en-US" smtClean="0"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Information Technology for Minnesota Government | mn.gov/mnit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Minnesota IT Services Geospatial Information Offic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553" y="53188"/>
            <a:ext cx="4492035" cy="162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97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91800" y="339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609130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(Split White BG)">
  <p:cSld name="1_Title and Content (Split White BG)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 txBox="1">
            <a:spLocks noGrp="1"/>
          </p:cNvSpPr>
          <p:nvPr>
            <p:ph type="title"/>
          </p:nvPr>
        </p:nvSpPr>
        <p:spPr>
          <a:xfrm>
            <a:off x="838200" y="152400"/>
            <a:ext cx="10515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1"/>
          </p:nvPr>
        </p:nvSpPr>
        <p:spPr>
          <a:xfrm>
            <a:off x="838200" y="1594624"/>
            <a:ext cx="5181600" cy="45823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body" idx="2"/>
          </p:nvPr>
        </p:nvSpPr>
        <p:spPr>
          <a:xfrm>
            <a:off x="6172200" y="1594624"/>
            <a:ext cx="5181600" cy="45823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8927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A4575-DDB9-4094-929B-6674B660F02D}" type="datetime1">
              <a:rPr lang="en-US" smtClean="0"/>
              <a:t>9/4/2019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32499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340600" cy="435133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98F37-6EA6-42C7-B49A-6A174BAA1F35}" type="datetime1">
              <a:rPr lang="en-US" smtClean="0"/>
              <a:t>9/4/2019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8" descr="Decorative image of map and compass. " title="Decorative image of map and compass. 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425" y="1329434"/>
            <a:ext cx="383857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035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8E950-06C4-4DC8-B03C-4107DDC0AE76}" type="datetime1">
              <a:rPr lang="en-US" smtClean="0"/>
              <a:t>9/4/2019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10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5281"/>
            <a:ext cx="10515600" cy="4841682"/>
          </a:xfrm>
          <a:solidFill>
            <a:schemeClr val="bg1"/>
          </a:solidFill>
        </p:spPr>
        <p:txBody>
          <a:bodyPr lIns="228600" tIns="548640" rIns="274320"/>
          <a:lstStyle>
            <a:lvl1pPr marL="3429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/>
            </a:lvl1pPr>
            <a:lvl2pPr marL="8001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2pPr>
            <a:lvl3pPr marL="12001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3pPr>
            <a:lvl4pPr marL="16573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4pPr>
            <a:lvl5pPr marL="21145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B6D40-80D2-4CAB-BFA5-8424ADD63056}" type="datetime1">
              <a:rPr lang="en-US" smtClean="0"/>
              <a:t>9/4/2019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8584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87D8B48-CF1F-4BDC-BCA4-5A57DC9E0A63}" type="datetime1">
              <a:rPr lang="en-US" smtClean="0"/>
              <a:t>9/4/2019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99" r:id="rId2"/>
    <p:sldLayoutId id="2147483787" r:id="rId3"/>
    <p:sldLayoutId id="2147483795" r:id="rId4"/>
    <p:sldLayoutId id="2147483711" r:id="rId5"/>
    <p:sldLayoutId id="2147483712" r:id="rId6"/>
    <p:sldLayoutId id="2147483820" r:id="rId7"/>
    <p:sldLayoutId id="2147483790" r:id="rId8"/>
    <p:sldLayoutId id="2147483789" r:id="rId9"/>
    <p:sldLayoutId id="2147483714" r:id="rId10"/>
    <p:sldLayoutId id="2147483738" r:id="rId11"/>
    <p:sldLayoutId id="2147483739" r:id="rId12"/>
    <p:sldLayoutId id="2147483780" r:id="rId13"/>
    <p:sldLayoutId id="2147483773" r:id="rId14"/>
    <p:sldLayoutId id="2147483800" r:id="rId15"/>
    <p:sldLayoutId id="2147483688" r:id="rId16"/>
    <p:sldLayoutId id="2147483801" r:id="rId17"/>
    <p:sldLayoutId id="2147483802" r:id="rId18"/>
    <p:sldLayoutId id="2147483803" r:id="rId19"/>
    <p:sldLayoutId id="2147483744" r:id="rId20"/>
    <p:sldLayoutId id="2147483793" r:id="rId21"/>
    <p:sldLayoutId id="2147483772" r:id="rId22"/>
    <p:sldLayoutId id="2147483767" r:id="rId23"/>
    <p:sldLayoutId id="2147483769" r:id="rId24"/>
    <p:sldLayoutId id="2147483771" r:id="rId25"/>
    <p:sldLayoutId id="2147483770" r:id="rId26"/>
    <p:sldLayoutId id="2147483732" r:id="rId27"/>
    <p:sldLayoutId id="2147483794" r:id="rId28"/>
    <p:sldLayoutId id="2147483733" r:id="rId29"/>
    <p:sldLayoutId id="2147483747" r:id="rId30"/>
    <p:sldLayoutId id="2147483818" r:id="rId31"/>
    <p:sldLayoutId id="2147483805" r:id="rId32"/>
    <p:sldLayoutId id="2147483806" r:id="rId33"/>
    <p:sldLayoutId id="2147483750" r:id="rId34"/>
    <p:sldLayoutId id="2147483765" r:id="rId35"/>
    <p:sldLayoutId id="2147483781" r:id="rId36"/>
    <p:sldLayoutId id="2147483809" r:id="rId37"/>
    <p:sldLayoutId id="2147483808" r:id="rId38"/>
    <p:sldLayoutId id="2147483807" r:id="rId39"/>
    <p:sldLayoutId id="2147483819" r:id="rId40"/>
    <p:sldLayoutId id="2147483754" r:id="rId41"/>
    <p:sldLayoutId id="2147483755" r:id="rId42"/>
    <p:sldLayoutId id="2147483759" r:id="rId43"/>
    <p:sldLayoutId id="2147483753" r:id="rId44"/>
    <p:sldLayoutId id="2147483763" r:id="rId45"/>
    <p:sldLayoutId id="2147483762" r:id="rId46"/>
    <p:sldLayoutId id="2147483758" r:id="rId47"/>
    <p:sldLayoutId id="2147483756" r:id="rId48"/>
    <p:sldLayoutId id="2147483798" r:id="rId49"/>
    <p:sldLayoutId id="2147483797" r:id="rId50"/>
    <p:sldLayoutId id="2147483896" r:id="rId51"/>
    <p:sldLayoutId id="2147483897" r:id="rId5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ngeo.state.mn.us/workgroup/archiving/GAC_Archiving_Workgroup_Stakeholder_Survey_Results_FINAL_02-26-2019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2.xml"/><Relationship Id="rId6" Type="http://schemas.openxmlformats.org/officeDocument/2006/relationships/hyperlink" Target="https://www.mngeo.state.mn.us/workgroup/archiving/Archiving_Agreement_Report.pdf" TargetMode="External"/><Relationship Id="rId5" Type="http://schemas.openxmlformats.org/officeDocument/2006/relationships/hyperlink" Target="https://www.mngeo.state.mn.us/workgroup/archiving/Archiving_Strategy_Report.pdf" TargetMode="External"/><Relationship Id="rId4" Type="http://schemas.openxmlformats.org/officeDocument/2006/relationships/hyperlink" Target="https://www.mngeo.state.mn.us/workgroup/archiving/Priority_Datasets_Report.pdf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3477837"/>
            <a:ext cx="12192000" cy="1295182"/>
          </a:xfrm>
        </p:spPr>
        <p:txBody>
          <a:bodyPr/>
          <a:lstStyle/>
          <a:p>
            <a:r>
              <a:rPr lang="en-US" dirty="0"/>
              <a:t>Minnesota Geospatial Advisory Council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7" name="Picture Placeholder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3380732"/>
          </a:xfrm>
          <a:prstGeom prst="rect">
            <a:avLst/>
          </a:prstGeom>
        </p:spPr>
      </p:pic>
      <p:sp>
        <p:nvSpPr>
          <p:cNvPr id="9" name="Text Placeholder 2"/>
          <p:cNvSpPr txBox="1">
            <a:spLocks/>
          </p:cNvSpPr>
          <p:nvPr/>
        </p:nvSpPr>
        <p:spPr>
          <a:xfrm>
            <a:off x="2802467" y="5193604"/>
            <a:ext cx="6587067" cy="1097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September 4, 2019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9182"/>
            <a:ext cx="2607995" cy="58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941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Create Priorities?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To create a voice for the MN geospatial community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 direct work plans of the GAC and its committees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 recommend to </a:t>
            </a:r>
            <a:r>
              <a:rPr lang="en-US" dirty="0" err="1"/>
              <a:t>MnGeo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 allow other organizations to compare priorities and align efforts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 inform outreach and policy related efforts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Having clear direction helps motivate people to participate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713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en-US" dirty="0"/>
              <a:t>Representing your “Sector”</a:t>
            </a:r>
          </a:p>
          <a:p>
            <a:pPr marL="514350" indent="-514350"/>
            <a:r>
              <a:rPr lang="en-US" dirty="0"/>
              <a:t>Sector reports at meetings</a:t>
            </a:r>
          </a:p>
          <a:p>
            <a:pPr marL="514350" indent="-514350"/>
            <a:r>
              <a:rPr lang="en-US" dirty="0"/>
              <a:t>NSGIC membership</a:t>
            </a:r>
          </a:p>
        </p:txBody>
      </p:sp>
    </p:spTree>
    <p:extLst>
      <p:ext uri="{BB962C8B-B14F-4D97-AF65-F5344CB8AC3E}">
        <p14:creationId xmlns:p14="http://schemas.microsoft.com/office/powerpoint/2010/main" val="750720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23873-2B13-442B-B345-8FC5EF424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GAC Leadership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51511-3AA0-49CC-831F-0DC787C0D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Chair</a:t>
            </a:r>
          </a:p>
          <a:p>
            <a:pPr lvl="1"/>
            <a:r>
              <a:rPr lang="en-US" dirty="0"/>
              <a:t>Leads GAC and Leadership Team</a:t>
            </a:r>
          </a:p>
          <a:p>
            <a:pPr lvl="1"/>
            <a:r>
              <a:rPr lang="en-US" dirty="0"/>
              <a:t>Chairs meetings</a:t>
            </a:r>
          </a:p>
          <a:p>
            <a:pPr lvl="1"/>
            <a:r>
              <a:rPr lang="en-US" dirty="0"/>
              <a:t>Works with members and committee and workgroup chairs to collaboratively set, direction and priorities for GAC</a:t>
            </a:r>
          </a:p>
          <a:p>
            <a:pPr lvl="1"/>
            <a:r>
              <a:rPr lang="en-US" dirty="0"/>
              <a:t>Coordinates with committee chairs</a:t>
            </a:r>
          </a:p>
          <a:p>
            <a:r>
              <a:rPr lang="en-US" dirty="0"/>
              <a:t>Vice Chair</a:t>
            </a:r>
          </a:p>
          <a:p>
            <a:pPr lvl="1"/>
            <a:r>
              <a:rPr lang="en-US" dirty="0"/>
              <a:t>Assists with chair responsibilities and fills in for chair as needed</a:t>
            </a:r>
          </a:p>
          <a:p>
            <a:pPr lvl="1"/>
            <a:r>
              <a:rPr lang="en-US" dirty="0"/>
              <a:t>Provides input to help set direction of GAC</a:t>
            </a:r>
          </a:p>
        </p:txBody>
      </p:sp>
    </p:spTree>
    <p:extLst>
      <p:ext uri="{BB962C8B-B14F-4D97-AF65-F5344CB8AC3E}">
        <p14:creationId xmlns:p14="http://schemas.microsoft.com/office/powerpoint/2010/main" val="3374879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23873-2B13-442B-B345-8FC5EF424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GAC Leadership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51511-3AA0-49CC-831F-0DC787C0D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Leadership Team</a:t>
            </a:r>
          </a:p>
          <a:p>
            <a:pPr lvl="1"/>
            <a:r>
              <a:rPr lang="en-US" dirty="0"/>
              <a:t>Chair, Vice Chair, State CGIO, 3 to 4 other members</a:t>
            </a:r>
          </a:p>
          <a:p>
            <a:pPr lvl="1"/>
            <a:r>
              <a:rPr lang="en-US" dirty="0"/>
              <a:t>Quarterly call-in meeting between GAC meetings</a:t>
            </a:r>
          </a:p>
          <a:p>
            <a:pPr lvl="1"/>
            <a:r>
              <a:rPr lang="en-US" dirty="0"/>
              <a:t>Set agenda for GAC meetings</a:t>
            </a:r>
          </a:p>
          <a:p>
            <a:pPr lvl="1"/>
            <a:r>
              <a:rPr lang="en-US" dirty="0"/>
              <a:t>E-discussions of GAC pressing issues</a:t>
            </a:r>
          </a:p>
          <a:p>
            <a:endParaRPr lang="en-US" dirty="0"/>
          </a:p>
          <a:p>
            <a:r>
              <a:rPr lang="en-US" dirty="0"/>
              <a:t>GAC will choose leaders at December GAC meeting</a:t>
            </a:r>
          </a:p>
        </p:txBody>
      </p:sp>
    </p:spTree>
    <p:extLst>
      <p:ext uri="{BB962C8B-B14F-4D97-AF65-F5344CB8AC3E}">
        <p14:creationId xmlns:p14="http://schemas.microsoft.com/office/powerpoint/2010/main" val="2518099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GAC Process and Logistics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415121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Item 4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762240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Approve Awards Committee charter and workplan</a:t>
            </a:r>
          </a:p>
          <a:p>
            <a:pPr marL="0" indent="0">
              <a:buNone/>
            </a:pPr>
            <a:r>
              <a:rPr lang="en-US" dirty="0"/>
              <a:t>Cory Richter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85427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Item 5</a:t>
            </a:r>
          </a:p>
        </p:txBody>
      </p:sp>
      <p:sp>
        <p:nvSpPr>
          <p:cNvPr id="9" name="Tex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762240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Archiving Workgroup recommendations</a:t>
            </a:r>
          </a:p>
          <a:p>
            <a:pPr marL="0" indent="0">
              <a:buNone/>
            </a:pPr>
            <a:r>
              <a:rPr lang="en-US" dirty="0"/>
              <a:t>Ryan Mattke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58206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52"/>
          <p:cNvSpPr txBox="1">
            <a:spLocks noGrp="1"/>
          </p:cNvSpPr>
          <p:nvPr>
            <p:ph type="title"/>
          </p:nvPr>
        </p:nvSpPr>
        <p:spPr>
          <a:xfrm>
            <a:off x="838200" y="152400"/>
            <a:ext cx="10515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/>
              <a:t>Archiving Workgroup</a:t>
            </a:r>
            <a:endParaRPr/>
          </a:p>
        </p:txBody>
      </p:sp>
      <p:sp>
        <p:nvSpPr>
          <p:cNvPr id="426" name="Google Shape;426;p52"/>
          <p:cNvSpPr txBox="1">
            <a:spLocks noGrp="1"/>
          </p:cNvSpPr>
          <p:nvPr>
            <p:ph type="body" idx="1"/>
          </p:nvPr>
        </p:nvSpPr>
        <p:spPr>
          <a:xfrm>
            <a:off x="838200" y="1594625"/>
            <a:ext cx="10515600" cy="458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Mission </a:t>
            </a:r>
            <a:r>
              <a:rPr lang="en-US" sz="2400" b="1" dirty="0"/>
              <a:t>statement:</a:t>
            </a:r>
            <a:endParaRPr sz="24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Define </a:t>
            </a:r>
            <a:r>
              <a:rPr lang="en-US" sz="2400" strike="sngStrike" dirty="0"/>
              <a:t>policies</a:t>
            </a:r>
            <a:r>
              <a:rPr lang="en-US" sz="2400" dirty="0"/>
              <a:t> guidelines, best practices, and procedures for archiving geospatial data in Minnesota, so that a wealth of valuable geospatial data can be preserved and available for future use. </a:t>
            </a:r>
            <a:endParaRPr sz="24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2400" b="1" dirty="0"/>
              <a:t>Deliverables:</a:t>
            </a:r>
            <a:endParaRPr sz="2400" b="1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strike="sngStrike" dirty="0"/>
              <a:t>Policies</a:t>
            </a:r>
            <a:r>
              <a:rPr lang="en-US" sz="2400" dirty="0"/>
              <a:t> Guidelines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Best Practices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Procedures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Report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Presentation at 2019 MN GIS/LIS Conference</a:t>
            </a:r>
            <a:endParaRPr sz="24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 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53"/>
          <p:cNvSpPr txBox="1">
            <a:spLocks noGrp="1"/>
          </p:cNvSpPr>
          <p:nvPr>
            <p:ph type="title"/>
          </p:nvPr>
        </p:nvSpPr>
        <p:spPr>
          <a:xfrm>
            <a:off x="838200" y="152400"/>
            <a:ext cx="10515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/>
              <a:t>Archiving Workgroup</a:t>
            </a:r>
            <a:endParaRPr/>
          </a:p>
        </p:txBody>
      </p:sp>
      <p:sp>
        <p:nvSpPr>
          <p:cNvPr id="433" name="Google Shape;433;p53"/>
          <p:cNvSpPr txBox="1">
            <a:spLocks noGrp="1"/>
          </p:cNvSpPr>
          <p:nvPr>
            <p:ph type="body" idx="1"/>
          </p:nvPr>
        </p:nvSpPr>
        <p:spPr>
          <a:xfrm>
            <a:off x="838200" y="1411752"/>
            <a:ext cx="4756800" cy="514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/>
              <a:t>Members:</a:t>
            </a:r>
            <a:endParaRPr sz="2400" b="1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 dirty="0"/>
              <a:t>David </a:t>
            </a:r>
            <a:r>
              <a:rPr lang="en-US" sz="2200" dirty="0" err="1"/>
              <a:t>Bendickson</a:t>
            </a:r>
            <a:r>
              <a:rPr lang="en-US" sz="2200" dirty="0"/>
              <a:t> </a:t>
            </a:r>
            <a:endParaRPr sz="22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 dirty="0"/>
              <a:t>Art </a:t>
            </a:r>
            <a:r>
              <a:rPr lang="en-US" sz="2200" dirty="0" err="1"/>
              <a:t>Botello</a:t>
            </a:r>
            <a:r>
              <a:rPr lang="en-US" sz="2200" dirty="0"/>
              <a:t> </a:t>
            </a:r>
            <a:endParaRPr sz="22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 dirty="0"/>
              <a:t>Len </a:t>
            </a:r>
            <a:r>
              <a:rPr lang="en-US" sz="2200" dirty="0" err="1"/>
              <a:t>Kne</a:t>
            </a:r>
            <a:r>
              <a:rPr lang="en-US" sz="2200" dirty="0"/>
              <a:t> </a:t>
            </a: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 dirty="0"/>
              <a:t>Melinda </a:t>
            </a:r>
            <a:r>
              <a:rPr lang="en-US" sz="2200" dirty="0" err="1"/>
              <a:t>Kernik</a:t>
            </a:r>
            <a:endParaRPr sz="22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 dirty="0"/>
              <a:t>Mark </a:t>
            </a:r>
            <a:r>
              <a:rPr lang="en-US" sz="2200" dirty="0" err="1"/>
              <a:t>Kotz</a:t>
            </a:r>
            <a:r>
              <a:rPr lang="en-US" sz="2200" dirty="0"/>
              <a:t> </a:t>
            </a:r>
            <a:endParaRPr sz="22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 dirty="0"/>
              <a:t>Mike </a:t>
            </a:r>
            <a:r>
              <a:rPr lang="en-US" sz="2200" dirty="0" err="1"/>
              <a:t>Koutnik</a:t>
            </a:r>
            <a:r>
              <a:rPr lang="en-US" sz="2200" dirty="0"/>
              <a:t> </a:t>
            </a:r>
            <a:endParaRPr sz="22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 dirty="0"/>
              <a:t>Karen </a:t>
            </a:r>
            <a:r>
              <a:rPr lang="en-US" sz="2200" dirty="0" err="1"/>
              <a:t>Majewicz</a:t>
            </a:r>
            <a:r>
              <a:rPr lang="en-US" sz="2200" dirty="0"/>
              <a:t> (Vice Chair)</a:t>
            </a:r>
            <a:endParaRPr sz="22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 dirty="0" err="1"/>
              <a:t>Andra</a:t>
            </a:r>
            <a:r>
              <a:rPr lang="en-US" sz="2200" dirty="0"/>
              <a:t> Mathews </a:t>
            </a:r>
            <a:endParaRPr sz="22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 dirty="0"/>
              <a:t>Ryan Mattke (Chair)</a:t>
            </a:r>
            <a:endParaRPr sz="22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 dirty="0"/>
              <a:t>Colleen </a:t>
            </a:r>
            <a:r>
              <a:rPr lang="en-US" sz="2200" dirty="0" err="1"/>
              <a:t>Paavola</a:t>
            </a:r>
            <a:r>
              <a:rPr lang="en-US" sz="2200" dirty="0"/>
              <a:t> </a:t>
            </a:r>
            <a:endParaRPr sz="22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 dirty="0"/>
              <a:t>Dan Ross </a:t>
            </a:r>
            <a:endParaRPr sz="22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 dirty="0"/>
              <a:t>Ben </a:t>
            </a:r>
            <a:r>
              <a:rPr lang="en-US" sz="2200" dirty="0" err="1"/>
              <a:t>Timerson</a:t>
            </a:r>
            <a:r>
              <a:rPr lang="en-US" sz="2200" dirty="0"/>
              <a:t> </a:t>
            </a:r>
            <a:endParaRPr sz="22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 dirty="0"/>
              <a:t>Denise </a:t>
            </a:r>
            <a:r>
              <a:rPr lang="en-US" sz="2200" dirty="0" err="1"/>
              <a:t>Tingstad</a:t>
            </a:r>
            <a:r>
              <a:rPr lang="en-US" sz="2200" dirty="0"/>
              <a:t> </a:t>
            </a:r>
            <a:endParaRPr sz="22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 dirty="0"/>
              <a:t>Brandon </a:t>
            </a:r>
            <a:r>
              <a:rPr lang="en-US" sz="2200" dirty="0" err="1"/>
              <a:t>Tourtelotte</a:t>
            </a:r>
            <a:endParaRPr sz="22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 dirty="0"/>
              <a:t>Hal Watson</a:t>
            </a:r>
            <a:endParaRPr sz="2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 </a:t>
            </a:r>
            <a:endParaRPr dirty="0"/>
          </a:p>
        </p:txBody>
      </p:sp>
      <p:sp>
        <p:nvSpPr>
          <p:cNvPr id="434" name="Google Shape;434;p53"/>
          <p:cNvSpPr txBox="1">
            <a:spLocks noGrp="1"/>
          </p:cNvSpPr>
          <p:nvPr>
            <p:ph type="body" idx="1"/>
          </p:nvPr>
        </p:nvSpPr>
        <p:spPr>
          <a:xfrm>
            <a:off x="6366900" y="1594625"/>
            <a:ext cx="4756800" cy="514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/>
              <a:t>Activity:</a:t>
            </a:r>
            <a:endParaRPr sz="2400" b="1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 dirty="0"/>
              <a:t>Nine subgroups working on various aspects of the deliverables and objectives</a:t>
            </a:r>
            <a:endParaRPr sz="22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 dirty="0"/>
              <a:t>Work to be completed by August 2019</a:t>
            </a:r>
            <a:endParaRPr sz="2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 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898" y="4047214"/>
            <a:ext cx="6987347" cy="244737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54"/>
          <p:cNvSpPr txBox="1">
            <a:spLocks noGrp="1"/>
          </p:cNvSpPr>
          <p:nvPr>
            <p:ph type="title"/>
          </p:nvPr>
        </p:nvSpPr>
        <p:spPr>
          <a:xfrm>
            <a:off x="838200" y="152400"/>
            <a:ext cx="10515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/>
              <a:t>Archiving Workgroup</a:t>
            </a:r>
            <a:endParaRPr/>
          </a:p>
        </p:txBody>
      </p:sp>
      <p:sp>
        <p:nvSpPr>
          <p:cNvPr id="441" name="Google Shape;441;p54"/>
          <p:cNvSpPr txBox="1">
            <a:spLocks noGrp="1"/>
          </p:cNvSpPr>
          <p:nvPr>
            <p:ph type="body" idx="1"/>
          </p:nvPr>
        </p:nvSpPr>
        <p:spPr>
          <a:xfrm>
            <a:off x="838200" y="1594625"/>
            <a:ext cx="10515600" cy="458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/>
              <a:t>Accomplishments:</a:t>
            </a:r>
            <a:endParaRPr sz="2400" b="1" dirty="0"/>
          </a:p>
          <a:p>
            <a:pPr lvl="0" indent="-381000">
              <a:spcBef>
                <a:spcPts val="0"/>
              </a:spcBef>
              <a:buSzPts val="2400"/>
            </a:pPr>
            <a:r>
              <a:rPr lang="en-US" dirty="0"/>
              <a:t>Described the need for geospatial data archiving </a:t>
            </a:r>
          </a:p>
          <a:p>
            <a:pPr lvl="0" indent="-381000">
              <a:spcBef>
                <a:spcPts val="0"/>
              </a:spcBef>
              <a:buSzPts val="2400"/>
            </a:pPr>
            <a:r>
              <a:rPr lang="en-US" dirty="0"/>
              <a:t>Collected initial findings about the level of interest in archiving</a:t>
            </a:r>
          </a:p>
          <a:p>
            <a:pPr lvl="0" indent="-381000">
              <a:spcBef>
                <a:spcPts val="0"/>
              </a:spcBef>
              <a:buSzPts val="2400"/>
            </a:pPr>
            <a:r>
              <a:rPr lang="en-US" dirty="0"/>
              <a:t>Identified datasets to target</a:t>
            </a:r>
          </a:p>
          <a:p>
            <a:pPr lvl="0" indent="-381000">
              <a:spcBef>
                <a:spcPts val="0"/>
              </a:spcBef>
              <a:buSzPts val="2400"/>
            </a:pPr>
            <a:r>
              <a:rPr lang="en-US" dirty="0"/>
              <a:t>Outlined the available technology</a:t>
            </a:r>
          </a:p>
          <a:p>
            <a:pPr lvl="0" indent="-381000">
              <a:spcBef>
                <a:spcPts val="0"/>
              </a:spcBef>
              <a:buSzPts val="2400"/>
            </a:pPr>
            <a:r>
              <a:rPr lang="en-US" dirty="0"/>
              <a:t>Clarified data archiving concepts</a:t>
            </a:r>
          </a:p>
          <a:p>
            <a:pPr lvl="0" indent="-381000">
              <a:spcBef>
                <a:spcPts val="0"/>
              </a:spcBef>
              <a:buSzPts val="2400"/>
            </a:pPr>
            <a:r>
              <a:rPr lang="en-US" dirty="0"/>
              <a:t>Developed approximations and estimates of data sizes, data sources, staffing models, and costs</a:t>
            </a:r>
          </a:p>
          <a:p>
            <a:pPr lvl="0" indent="-381000">
              <a:spcBef>
                <a:spcPts val="0"/>
              </a:spcBef>
              <a:buSzPts val="2400"/>
            </a:pPr>
            <a:r>
              <a:rPr lang="en-US" dirty="0"/>
              <a:t>Defined many potential policies, guidelines, and procedures</a:t>
            </a:r>
            <a:endParaRPr sz="24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/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Welcome new members</a:t>
            </a:r>
          </a:p>
          <a:p>
            <a:r>
              <a:rPr lang="en-US" b="1" dirty="0"/>
              <a:t>Introductions</a:t>
            </a:r>
          </a:p>
          <a:p>
            <a:r>
              <a:rPr lang="en-US" b="1" dirty="0"/>
              <a:t>Approve agenda</a:t>
            </a:r>
          </a:p>
          <a:p>
            <a:r>
              <a:rPr lang="en-US" b="1" dirty="0"/>
              <a:t>Approve May minutes</a:t>
            </a:r>
          </a:p>
        </p:txBody>
      </p:sp>
    </p:spTree>
    <p:extLst>
      <p:ext uri="{BB962C8B-B14F-4D97-AF65-F5344CB8AC3E}">
        <p14:creationId xmlns:p14="http://schemas.microsoft.com/office/powerpoint/2010/main" val="8839632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55"/>
          <p:cNvSpPr txBox="1">
            <a:spLocks noGrp="1"/>
          </p:cNvSpPr>
          <p:nvPr>
            <p:ph type="title"/>
          </p:nvPr>
        </p:nvSpPr>
        <p:spPr>
          <a:xfrm>
            <a:off x="838200" y="152400"/>
            <a:ext cx="10515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/>
              <a:t>Archiving Workgroup</a:t>
            </a:r>
            <a:endParaRPr/>
          </a:p>
        </p:txBody>
      </p:sp>
      <p:sp>
        <p:nvSpPr>
          <p:cNvPr id="448" name="Google Shape;448;p55"/>
          <p:cNvSpPr txBox="1">
            <a:spLocks noGrp="1"/>
          </p:cNvSpPr>
          <p:nvPr>
            <p:ph type="body" idx="1"/>
          </p:nvPr>
        </p:nvSpPr>
        <p:spPr>
          <a:xfrm>
            <a:off x="838200" y="1594625"/>
            <a:ext cx="10515600" cy="458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/>
              <a:t>Subgroup Outcomes &amp; Reports:</a:t>
            </a:r>
            <a:endParaRPr lang="en-US" sz="2400" dirty="0"/>
          </a:p>
          <a:p>
            <a:pPr lvl="0" indent="-381000">
              <a:spcBef>
                <a:spcPts val="0"/>
              </a:spcBef>
              <a:buSzPts val="2400"/>
            </a:pPr>
            <a:r>
              <a:rPr lang="en-US" sz="2400" dirty="0">
                <a:hlinkClick r:id="rId3"/>
              </a:rPr>
              <a:t>Public Geospatial Data Archive Survey</a:t>
            </a:r>
            <a:endParaRPr lang="en-US" sz="2400" dirty="0"/>
          </a:p>
          <a:p>
            <a:pPr lvl="0" indent="-381000">
              <a:spcBef>
                <a:spcPts val="0"/>
              </a:spcBef>
              <a:buSzPts val="2400"/>
            </a:pPr>
            <a:r>
              <a:rPr lang="en-US" sz="2400" dirty="0">
                <a:hlinkClick r:id="rId4"/>
              </a:rPr>
              <a:t>Priority Datasets Report</a:t>
            </a:r>
            <a:endParaRPr lang="en-US" sz="2400" dirty="0"/>
          </a:p>
          <a:p>
            <a:pPr lvl="0" indent="-381000">
              <a:spcBef>
                <a:spcPts val="0"/>
              </a:spcBef>
              <a:buSzPts val="2400"/>
            </a:pPr>
            <a:r>
              <a:rPr lang="en-US" sz="2400" dirty="0">
                <a:hlinkClick r:id="rId5"/>
              </a:rPr>
              <a:t>Archiving Strategy Report</a:t>
            </a:r>
            <a:endParaRPr lang="en-US" sz="2400" dirty="0"/>
          </a:p>
          <a:p>
            <a:pPr lvl="0" indent="-381000">
              <a:spcBef>
                <a:spcPts val="0"/>
              </a:spcBef>
              <a:buSzPts val="2400"/>
            </a:pPr>
            <a:r>
              <a:rPr lang="en-US" sz="2400" dirty="0">
                <a:hlinkClick r:id="rId6"/>
              </a:rPr>
              <a:t>Archiving Agreement</a:t>
            </a:r>
            <a:endParaRPr lang="en-US" sz="2400" dirty="0"/>
          </a:p>
          <a:p>
            <a:pPr lvl="0" indent="-381000">
              <a:spcBef>
                <a:spcPts val="0"/>
              </a:spcBef>
              <a:buSzPts val="2400"/>
            </a:pPr>
            <a:r>
              <a:rPr lang="en-US" sz="2400" dirty="0"/>
              <a:t>Worked with </a:t>
            </a:r>
            <a:r>
              <a:rPr lang="en-US" sz="2400" dirty="0" err="1"/>
              <a:t>MnGeo</a:t>
            </a:r>
            <a:r>
              <a:rPr lang="en-US" sz="2400" dirty="0"/>
              <a:t> to determine areas of further exploration around archiving aerial imagery layers</a:t>
            </a:r>
          </a:p>
          <a:p>
            <a:pPr lvl="0" indent="-381000">
              <a:spcBef>
                <a:spcPts val="0"/>
              </a:spcBef>
              <a:buSzPts val="2400"/>
            </a:pPr>
            <a:r>
              <a:rPr lang="en-US" sz="2400" dirty="0"/>
              <a:t>Began a series of outreach communications to educate the geospatial community around the idea of archiving</a:t>
            </a:r>
          </a:p>
          <a:p>
            <a:pPr lvl="0" indent="-381000">
              <a:spcBef>
                <a:spcPts val="0"/>
              </a:spcBef>
              <a:buSzPts val="2400"/>
            </a:pPr>
            <a:r>
              <a:rPr lang="en-US" sz="2400" dirty="0"/>
              <a:t>Presenting at MN GIS/LIS Conference</a:t>
            </a:r>
          </a:p>
          <a:p>
            <a:pPr lvl="1" indent="-381000">
              <a:spcBef>
                <a:spcPts val="0"/>
              </a:spcBef>
              <a:buSzPts val="2400"/>
            </a:pPr>
            <a:r>
              <a:rPr lang="en-US" sz="2000" dirty="0"/>
              <a:t>Poster (data survey)</a:t>
            </a:r>
          </a:p>
          <a:p>
            <a:pPr lvl="1" indent="-381000">
              <a:spcBef>
                <a:spcPts val="0"/>
              </a:spcBef>
              <a:buSzPts val="2400"/>
            </a:pPr>
            <a:r>
              <a:rPr lang="en-US" sz="2000" dirty="0"/>
              <a:t>Panel (GAC activities)</a:t>
            </a:r>
          </a:p>
          <a:p>
            <a:pPr lvl="1" indent="-381000">
              <a:spcBef>
                <a:spcPts val="0"/>
              </a:spcBef>
              <a:buSzPts val="2400"/>
            </a:pPr>
            <a:r>
              <a:rPr lang="en-US" sz="2000" dirty="0"/>
              <a:t>Lighting Talk (Archiving)</a:t>
            </a:r>
          </a:p>
          <a:p>
            <a:pPr lvl="1" indent="-381000">
              <a:spcBef>
                <a:spcPts val="0"/>
              </a:spcBef>
              <a:buSzPts val="2400"/>
            </a:pPr>
            <a:endParaRPr lang="en-US" sz="2000" dirty="0"/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endParaRPr sz="24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/>
          </a:p>
          <a:p>
            <a:pPr marL="228600" lvl="0" indent="-698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500"/>
              <a:buNone/>
            </a:pP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56"/>
          <p:cNvSpPr txBox="1">
            <a:spLocks noGrp="1"/>
          </p:cNvSpPr>
          <p:nvPr>
            <p:ph type="title"/>
          </p:nvPr>
        </p:nvSpPr>
        <p:spPr>
          <a:xfrm>
            <a:off x="838200" y="152400"/>
            <a:ext cx="10515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/>
              <a:t>Archiving Workgroup</a:t>
            </a:r>
            <a:endParaRPr/>
          </a:p>
        </p:txBody>
      </p:sp>
      <p:sp>
        <p:nvSpPr>
          <p:cNvPr id="455" name="Google Shape;455;p56"/>
          <p:cNvSpPr txBox="1">
            <a:spLocks noGrp="1"/>
          </p:cNvSpPr>
          <p:nvPr>
            <p:ph type="body" idx="1"/>
          </p:nvPr>
        </p:nvSpPr>
        <p:spPr>
          <a:xfrm>
            <a:off x="281606" y="1515114"/>
            <a:ext cx="11518129" cy="52673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/>
              <a:t>Selected Key Findings:</a:t>
            </a:r>
            <a:endParaRPr sz="2400" b="1" dirty="0"/>
          </a:p>
          <a:p>
            <a:pPr lvl="0" indent="-381000">
              <a:spcBef>
                <a:spcPts val="0"/>
              </a:spcBef>
              <a:buSzPts val="2400"/>
            </a:pPr>
            <a:r>
              <a:rPr lang="en-US" dirty="0"/>
              <a:t>Geospatial Data Archive Survey:</a:t>
            </a:r>
          </a:p>
          <a:p>
            <a:pPr lvl="1" indent="-381000">
              <a:spcBef>
                <a:spcPts val="0"/>
              </a:spcBef>
              <a:buSzPts val="2400"/>
            </a:pPr>
            <a:r>
              <a:rPr lang="en-US" dirty="0"/>
              <a:t>Support for data archiving is strong across the Minnesota geospatial community</a:t>
            </a:r>
          </a:p>
          <a:p>
            <a:pPr lvl="1" indent="-381000">
              <a:spcBef>
                <a:spcPts val="0"/>
              </a:spcBef>
              <a:buSzPts val="2400"/>
            </a:pPr>
            <a:r>
              <a:rPr lang="en-US" dirty="0"/>
              <a:t>Identified top candidates for archiving among Minnesota stakeholders:</a:t>
            </a:r>
            <a:endParaRPr lang="en-US" sz="2000" dirty="0"/>
          </a:p>
          <a:p>
            <a:pPr lvl="2" indent="-381000">
              <a:spcBef>
                <a:spcPts val="0"/>
              </a:spcBef>
              <a:buSzPts val="2400"/>
            </a:pPr>
            <a:r>
              <a:rPr lang="en-US" dirty="0"/>
              <a:t>Aerial photography and Imagery </a:t>
            </a:r>
          </a:p>
          <a:p>
            <a:pPr lvl="2" indent="-381000">
              <a:spcBef>
                <a:spcPts val="0"/>
              </a:spcBef>
              <a:buSzPts val="2400"/>
            </a:pPr>
            <a:r>
              <a:rPr lang="en-US" dirty="0"/>
              <a:t>LiDAR</a:t>
            </a:r>
          </a:p>
          <a:p>
            <a:pPr lvl="2" indent="-381000">
              <a:spcBef>
                <a:spcPts val="0"/>
              </a:spcBef>
              <a:buSzPts val="2400"/>
            </a:pPr>
            <a:r>
              <a:rPr lang="en-US" dirty="0"/>
              <a:t>Land use &amp; </a:t>
            </a:r>
            <a:r>
              <a:rPr lang="en-US" dirty="0" err="1"/>
              <a:t>Landcover</a:t>
            </a:r>
            <a:endParaRPr lang="en-US" dirty="0"/>
          </a:p>
          <a:p>
            <a:pPr indent="-381000">
              <a:spcBef>
                <a:spcPts val="0"/>
              </a:spcBef>
              <a:buSzPts val="2400"/>
            </a:pPr>
            <a:r>
              <a:rPr lang="en-US" dirty="0"/>
              <a:t>Priority Datasets</a:t>
            </a:r>
          </a:p>
          <a:p>
            <a:pPr lvl="1" indent="-381000">
              <a:spcBef>
                <a:spcPts val="0"/>
              </a:spcBef>
              <a:buSzPts val="2400"/>
            </a:pPr>
            <a:r>
              <a:rPr lang="en-US" dirty="0"/>
              <a:t>Weighed the survey results with other factors, particularly layer and metadata availability</a:t>
            </a:r>
          </a:p>
          <a:p>
            <a:pPr lvl="1" indent="-381000">
              <a:spcBef>
                <a:spcPts val="0"/>
              </a:spcBef>
              <a:buSzPts val="2400"/>
            </a:pPr>
            <a:r>
              <a:rPr lang="en-US" dirty="0"/>
              <a:t>Recommended prioritizing:</a:t>
            </a:r>
          </a:p>
          <a:p>
            <a:pPr lvl="2" indent="-381000">
              <a:spcBef>
                <a:spcPts val="0"/>
              </a:spcBef>
              <a:buSzPts val="2400"/>
            </a:pPr>
            <a:r>
              <a:rPr lang="en-US" dirty="0"/>
              <a:t>Aerial Photography and Imagery</a:t>
            </a:r>
          </a:p>
          <a:p>
            <a:pPr lvl="2" indent="-381000">
              <a:spcBef>
                <a:spcPts val="0"/>
              </a:spcBef>
              <a:buSzPts val="2400"/>
            </a:pPr>
            <a:r>
              <a:rPr lang="en-US" dirty="0"/>
              <a:t>Parcels</a:t>
            </a:r>
          </a:p>
          <a:p>
            <a:pPr lvl="2" indent="-381000">
              <a:spcBef>
                <a:spcPts val="0"/>
              </a:spcBef>
              <a:buSzPts val="2400"/>
            </a:pPr>
            <a:r>
              <a:rPr lang="en-US" dirty="0"/>
              <a:t>Address points</a:t>
            </a:r>
          </a:p>
          <a:p>
            <a:pPr lvl="2" indent="-381000">
              <a:spcBef>
                <a:spcPts val="0"/>
              </a:spcBef>
              <a:buSzPts val="2400"/>
            </a:pPr>
            <a:r>
              <a:rPr lang="en-US" dirty="0"/>
              <a:t>Road centerlines</a:t>
            </a:r>
          </a:p>
          <a:p>
            <a:pPr lvl="1" indent="-381000">
              <a:spcBef>
                <a:spcPts val="0"/>
              </a:spcBef>
              <a:buSzPts val="2400"/>
            </a:pPr>
            <a:r>
              <a:rPr lang="en-US" dirty="0"/>
              <a:t>LiDAR and Land use &amp; </a:t>
            </a:r>
            <a:r>
              <a:rPr lang="en-US" dirty="0" err="1"/>
              <a:t>Landcover</a:t>
            </a:r>
            <a:r>
              <a:rPr lang="en-US" dirty="0"/>
              <a:t> data will also be priorities, but will require further research to determine the availability and storage space needed for archiving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56"/>
          <p:cNvSpPr txBox="1">
            <a:spLocks noGrp="1"/>
          </p:cNvSpPr>
          <p:nvPr>
            <p:ph type="title"/>
          </p:nvPr>
        </p:nvSpPr>
        <p:spPr>
          <a:xfrm>
            <a:off x="838200" y="152400"/>
            <a:ext cx="10515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/>
              <a:t>Archiving Workgroup</a:t>
            </a:r>
            <a:endParaRPr/>
          </a:p>
        </p:txBody>
      </p:sp>
      <p:sp>
        <p:nvSpPr>
          <p:cNvPr id="455" name="Google Shape;455;p56"/>
          <p:cNvSpPr txBox="1">
            <a:spLocks noGrp="1"/>
          </p:cNvSpPr>
          <p:nvPr>
            <p:ph type="body" idx="1"/>
          </p:nvPr>
        </p:nvSpPr>
        <p:spPr>
          <a:xfrm>
            <a:off x="111318" y="1515114"/>
            <a:ext cx="11688417" cy="52673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/>
              <a:t>Selected Key Findings:</a:t>
            </a:r>
            <a:endParaRPr sz="2400" b="1" dirty="0"/>
          </a:p>
          <a:p>
            <a:pPr indent="-381000">
              <a:spcBef>
                <a:spcPts val="0"/>
              </a:spcBef>
              <a:buSzPts val="2400"/>
            </a:pPr>
            <a:r>
              <a:rPr lang="en-US" sz="2400" dirty="0"/>
              <a:t>Archiving Strategy</a:t>
            </a:r>
          </a:p>
          <a:p>
            <a:pPr lvl="1" indent="-381000">
              <a:spcBef>
                <a:spcPts val="0"/>
              </a:spcBef>
              <a:buSzPts val="2400"/>
            </a:pPr>
            <a:r>
              <a:rPr lang="en-US" dirty="0"/>
              <a:t>Build a sustainable spatial data infrastructure that includes stored archival files and access copies</a:t>
            </a:r>
          </a:p>
          <a:p>
            <a:pPr lvl="1" indent="-381000">
              <a:spcBef>
                <a:spcPts val="0"/>
              </a:spcBef>
              <a:buSzPts val="2400"/>
            </a:pPr>
            <a:r>
              <a:rPr lang="en-US" dirty="0"/>
              <a:t>Place the data repository portion of the archive under the stewardship of an existing infrastructure initially</a:t>
            </a:r>
          </a:p>
          <a:p>
            <a:pPr lvl="1" indent="-381000">
              <a:spcBef>
                <a:spcPts val="0"/>
              </a:spcBef>
              <a:buSzPts val="2400"/>
            </a:pPr>
            <a:r>
              <a:rPr lang="en-US" dirty="0"/>
              <a:t>Integrate the archive’s metadata records into the MN Geospatial Commons for discoverability</a:t>
            </a:r>
          </a:p>
          <a:p>
            <a:pPr lvl="1" indent="-381000">
              <a:spcBef>
                <a:spcPts val="0"/>
              </a:spcBef>
              <a:buSzPts val="2400"/>
            </a:pPr>
            <a:r>
              <a:rPr lang="en-US" dirty="0"/>
              <a:t>Hire a curator to coordinate ingest and preservation activities</a:t>
            </a:r>
          </a:p>
          <a:p>
            <a:pPr lvl="1" indent="-381000">
              <a:spcBef>
                <a:spcPts val="0"/>
              </a:spcBef>
              <a:buSzPts val="2400"/>
            </a:pPr>
            <a:r>
              <a:rPr lang="en-US" dirty="0"/>
              <a:t>Designate agencies as being responsible for submitting data to the archive</a:t>
            </a:r>
            <a:endParaRPr lang="en-US" sz="2000" dirty="0"/>
          </a:p>
          <a:p>
            <a:pPr indent="-381000">
              <a:spcBef>
                <a:spcPts val="0"/>
              </a:spcBef>
              <a:buSzPts val="2400"/>
            </a:pPr>
            <a:r>
              <a:rPr lang="en-US" sz="2400" dirty="0"/>
              <a:t>Archiving Agreement</a:t>
            </a:r>
          </a:p>
          <a:p>
            <a:pPr lvl="1" indent="-381000">
              <a:spcBef>
                <a:spcPts val="0"/>
              </a:spcBef>
              <a:buSzPts val="2400"/>
            </a:pPr>
            <a:r>
              <a:rPr lang="en-US" dirty="0"/>
              <a:t>Accept geospatial data that includes all or a portion of Minnesota</a:t>
            </a:r>
            <a:endParaRPr lang="en-US" sz="2000" dirty="0"/>
          </a:p>
          <a:p>
            <a:pPr lvl="1" indent="-381000">
              <a:spcBef>
                <a:spcPts val="0"/>
              </a:spcBef>
              <a:buSzPts val="2400"/>
            </a:pPr>
            <a:r>
              <a:rPr lang="en-US" sz="2000" dirty="0"/>
              <a:t>Data will be non-restricted, deposited for open access use, and should be in a final publishable state</a:t>
            </a:r>
          </a:p>
          <a:p>
            <a:pPr lvl="1" indent="-381000">
              <a:spcBef>
                <a:spcPts val="0"/>
              </a:spcBef>
              <a:buSzPts val="2400"/>
            </a:pPr>
            <a:r>
              <a:rPr lang="en-US" dirty="0"/>
              <a:t>Data for deposit should be accompanied by metadata records that adhere to the Minnesota Geographic Metadata Standard</a:t>
            </a:r>
            <a:endParaRPr lang="en-US" sz="2000" dirty="0"/>
          </a:p>
          <a:p>
            <a:pPr lvl="1" indent="-381000">
              <a:spcBef>
                <a:spcPts val="0"/>
              </a:spcBef>
              <a:buSzPts val="2400"/>
            </a:pPr>
            <a:r>
              <a:rPr lang="en-US" sz="2000" dirty="0"/>
              <a:t>Data producers will need to agree to standard language for the Access Constraints, Use Constraints, and Distribution Liability fields in the metadata</a:t>
            </a:r>
          </a:p>
          <a:p>
            <a:pPr lvl="1" indent="-381000">
              <a:spcBef>
                <a:spcPts val="0"/>
              </a:spcBef>
              <a:buSzPts val="2400"/>
            </a:pPr>
            <a:r>
              <a:rPr lang="en-US" dirty="0"/>
              <a:t>Content submission to the archive should be considered permanent</a:t>
            </a:r>
            <a:endParaRPr sz="2000" dirty="0"/>
          </a:p>
          <a:p>
            <a:pPr marL="228600" lvl="0" indent="-698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5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163107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61"/>
          <p:cNvSpPr txBox="1">
            <a:spLocks noGrp="1"/>
          </p:cNvSpPr>
          <p:nvPr>
            <p:ph type="title"/>
          </p:nvPr>
        </p:nvSpPr>
        <p:spPr>
          <a:xfrm>
            <a:off x="838200" y="152400"/>
            <a:ext cx="10515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/>
              <a:t>Archiving Workgroup</a:t>
            </a:r>
            <a:endParaRPr/>
          </a:p>
        </p:txBody>
      </p:sp>
      <p:sp>
        <p:nvSpPr>
          <p:cNvPr id="490" name="Google Shape;490;p61"/>
          <p:cNvSpPr txBox="1">
            <a:spLocks noGrp="1"/>
          </p:cNvSpPr>
          <p:nvPr>
            <p:ph type="body" idx="1"/>
          </p:nvPr>
        </p:nvSpPr>
        <p:spPr>
          <a:xfrm>
            <a:off x="838200" y="1594625"/>
            <a:ext cx="10515600" cy="512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/>
              <a:t>Next Steps:</a:t>
            </a:r>
            <a:endParaRPr sz="2400" b="1" dirty="0"/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Continue outreach &amp; education efforts (through October 2019) </a:t>
            </a:r>
            <a:endParaRPr sz="2400" dirty="0"/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Present at GIS/LIS (October)</a:t>
            </a:r>
          </a:p>
          <a:p>
            <a:pPr lvl="1" indent="-381000">
              <a:spcBef>
                <a:spcPts val="0"/>
              </a:spcBef>
              <a:buSzPts val="2400"/>
            </a:pPr>
            <a:r>
              <a:rPr lang="en-US" sz="2000" dirty="0"/>
              <a:t>Poster (Survey)</a:t>
            </a:r>
          </a:p>
          <a:p>
            <a:pPr lvl="1" indent="-381000">
              <a:spcBef>
                <a:spcPts val="0"/>
              </a:spcBef>
              <a:buSzPts val="2400"/>
            </a:pPr>
            <a:r>
              <a:rPr lang="en-US" sz="2000" dirty="0"/>
              <a:t>Lightning Talk (Archiving)</a:t>
            </a:r>
          </a:p>
          <a:p>
            <a:pPr lvl="1" indent="-381000">
              <a:spcBef>
                <a:spcPts val="0"/>
              </a:spcBef>
              <a:buSzPts val="2400"/>
            </a:pPr>
            <a:r>
              <a:rPr lang="en-US" sz="2000" dirty="0"/>
              <a:t>Panel (GAC activities)</a:t>
            </a:r>
          </a:p>
          <a:p>
            <a:r>
              <a:rPr lang="en-US" dirty="0"/>
              <a:t>Create an Archiving Implementation Workgroup to:</a:t>
            </a:r>
          </a:p>
          <a:p>
            <a:pPr lvl="1"/>
            <a:r>
              <a:rPr lang="en-US" dirty="0"/>
              <a:t>Define and facilitate the implementation of an archive for Minnesota geospatial data </a:t>
            </a:r>
          </a:p>
          <a:p>
            <a:pPr lvl="2"/>
            <a:r>
              <a:rPr lang="en-US" b="1" dirty="0"/>
              <a:t>Program:</a:t>
            </a:r>
            <a:r>
              <a:rPr lang="en-US" dirty="0"/>
              <a:t> Develop a detailed program for archiving geospatial data, including governance, guidelines, procedures, and the necessary social infrastructure</a:t>
            </a:r>
          </a:p>
          <a:p>
            <a:pPr lvl="2" fontAlgn="base"/>
            <a:r>
              <a:rPr lang="en-US" b="1" dirty="0"/>
              <a:t>Technology:</a:t>
            </a:r>
            <a:r>
              <a:rPr lang="en-US" dirty="0"/>
              <a:t> Develop detailed technical infrastructure plans and workflows for archiving geospatial data</a:t>
            </a:r>
          </a:p>
          <a:p>
            <a:pPr lvl="2" fontAlgn="base"/>
            <a:r>
              <a:rPr lang="en-US" b="1" dirty="0"/>
              <a:t>Outreach &amp; Education: </a:t>
            </a:r>
            <a:r>
              <a:rPr lang="en-US" dirty="0"/>
              <a:t>Continue to build support for the archiving effort</a:t>
            </a:r>
          </a:p>
          <a:p>
            <a:pPr lvl="2"/>
            <a:r>
              <a:rPr lang="en-US" b="1" dirty="0"/>
              <a:t>Funding:</a:t>
            </a:r>
            <a:r>
              <a:rPr lang="en-US" dirty="0"/>
              <a:t> Research and secure funding for the archiving effort</a:t>
            </a:r>
            <a:endParaRPr lang="en-US" sz="1600" dirty="0"/>
          </a:p>
          <a:p>
            <a:pPr indent="-381000">
              <a:spcBef>
                <a:spcPts val="0"/>
              </a:spcBef>
              <a:buSzPts val="2400"/>
            </a:pPr>
            <a:endParaRPr sz="24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/>
          </a:p>
          <a:p>
            <a:pPr marL="228600" lvl="0" indent="-698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500"/>
              <a:buNone/>
            </a:pPr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61"/>
          <p:cNvSpPr txBox="1">
            <a:spLocks noGrp="1"/>
          </p:cNvSpPr>
          <p:nvPr>
            <p:ph type="title"/>
          </p:nvPr>
        </p:nvSpPr>
        <p:spPr>
          <a:xfrm>
            <a:off x="838200" y="152400"/>
            <a:ext cx="10515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/>
              <a:t>Archiving Workgroup</a:t>
            </a:r>
            <a:endParaRPr/>
          </a:p>
        </p:txBody>
      </p:sp>
      <p:sp>
        <p:nvSpPr>
          <p:cNvPr id="490" name="Google Shape;490;p61"/>
          <p:cNvSpPr txBox="1">
            <a:spLocks noGrp="1"/>
          </p:cNvSpPr>
          <p:nvPr>
            <p:ph type="body" idx="1"/>
          </p:nvPr>
        </p:nvSpPr>
        <p:spPr>
          <a:xfrm>
            <a:off x="838200" y="1594625"/>
            <a:ext cx="10515600" cy="512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/>
              <a:t>Future Plans:</a:t>
            </a:r>
            <a:endParaRPr sz="2400" b="1" dirty="0"/>
          </a:p>
          <a:p>
            <a:pPr lvl="0" indent="-381000">
              <a:spcBef>
                <a:spcPts val="0"/>
              </a:spcBef>
              <a:buSzPts val="2400"/>
            </a:pPr>
            <a:r>
              <a:rPr lang="en-US" dirty="0"/>
              <a:t>Establish an Archiving Committee to coordinate strategies for archiving geospatial data</a:t>
            </a:r>
            <a:endParaRPr lang="en-US" sz="2400" dirty="0"/>
          </a:p>
          <a:p>
            <a:pPr lvl="1" indent="-381000">
              <a:spcBef>
                <a:spcPts val="0"/>
              </a:spcBef>
              <a:buSzPts val="2400"/>
            </a:pPr>
            <a:r>
              <a:rPr lang="en-US" dirty="0"/>
              <a:t>Advise the state geospatial community about relevant archiving issues</a:t>
            </a:r>
          </a:p>
          <a:p>
            <a:pPr lvl="1" indent="-381000">
              <a:spcBef>
                <a:spcPts val="0"/>
              </a:spcBef>
              <a:buSzPts val="2400"/>
            </a:pPr>
            <a:r>
              <a:rPr lang="en-US" dirty="0"/>
              <a:t>Make recommendations about policies and procedures related to archiving </a:t>
            </a:r>
          </a:p>
          <a:p>
            <a:pPr indent="-381000">
              <a:spcBef>
                <a:spcPts val="0"/>
              </a:spcBef>
              <a:buSzPts val="2400"/>
            </a:pPr>
            <a:r>
              <a:rPr lang="en-US" dirty="0"/>
              <a:t>Establishment of this committee would occur once there is a firm timeline for implementation of an archive</a:t>
            </a:r>
            <a:endParaRPr sz="24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/>
          </a:p>
          <a:p>
            <a:pPr marL="228600" lvl="0" indent="-698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5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431510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62"/>
          <p:cNvSpPr txBox="1">
            <a:spLocks noGrp="1"/>
          </p:cNvSpPr>
          <p:nvPr>
            <p:ph type="title"/>
          </p:nvPr>
        </p:nvSpPr>
        <p:spPr>
          <a:xfrm>
            <a:off x="838200" y="152400"/>
            <a:ext cx="10515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/>
              <a:t>Archiving Workgroup</a:t>
            </a:r>
            <a:endParaRPr/>
          </a:p>
        </p:txBody>
      </p:sp>
      <p:sp>
        <p:nvSpPr>
          <p:cNvPr id="497" name="Google Shape;497;p62"/>
          <p:cNvSpPr txBox="1">
            <a:spLocks noGrp="1"/>
          </p:cNvSpPr>
          <p:nvPr>
            <p:ph type="body" idx="1"/>
          </p:nvPr>
        </p:nvSpPr>
        <p:spPr>
          <a:xfrm>
            <a:off x="838200" y="1594625"/>
            <a:ext cx="10515600" cy="458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6985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500"/>
              <a:buNone/>
            </a:pPr>
            <a:endParaRPr sz="4800" b="1" dirty="0"/>
          </a:p>
          <a:p>
            <a:pPr marL="228600" lvl="0" indent="-6985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500"/>
              <a:buNone/>
            </a:pPr>
            <a:r>
              <a:rPr lang="en-US" sz="4800" b="1" dirty="0"/>
              <a:t>Thoughts?</a:t>
            </a:r>
          </a:p>
          <a:p>
            <a:pPr marL="228600" lvl="0" indent="-6985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500"/>
              <a:buNone/>
            </a:pPr>
            <a:r>
              <a:rPr lang="en-US" sz="4800" b="1" dirty="0"/>
              <a:t>Reactions?</a:t>
            </a:r>
          </a:p>
          <a:p>
            <a:pPr marL="228600" lvl="0" indent="-6985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500"/>
              <a:buNone/>
            </a:pPr>
            <a:r>
              <a:rPr lang="en-US" sz="4800" b="1" dirty="0"/>
              <a:t>Questions?</a:t>
            </a:r>
            <a:endParaRPr sz="4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- Networking</a:t>
            </a:r>
          </a:p>
        </p:txBody>
      </p:sp>
    </p:spTree>
    <p:extLst>
      <p:ext uri="{BB962C8B-B14F-4D97-AF65-F5344CB8AC3E}">
        <p14:creationId xmlns:p14="http://schemas.microsoft.com/office/powerpoint/2010/main" val="22386844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Item 7</a:t>
            </a:r>
          </a:p>
        </p:txBody>
      </p:sp>
      <p:sp>
        <p:nvSpPr>
          <p:cNvPr id="5" name="Tex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762240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Remove coordinate exchange standard from GAC website</a:t>
            </a:r>
          </a:p>
          <a:p>
            <a:pPr marL="0" indent="0">
              <a:buNone/>
            </a:pPr>
            <a:r>
              <a:rPr lang="en-US" dirty="0"/>
              <a:t>Mark Kotz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622046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Coordinate Exchange Standard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“Coordinate Specifications for Spatial Data Exchange Between Minnesota State Agencies”</a:t>
            </a:r>
          </a:p>
          <a:p>
            <a:pPr lvl="0"/>
            <a:r>
              <a:rPr lang="en-US" dirty="0"/>
              <a:t>Approved by the Governor’s Council on Geographic Information in 1998</a:t>
            </a:r>
          </a:p>
          <a:p>
            <a:pPr lvl="0"/>
            <a:r>
              <a:rPr lang="en-US" dirty="0"/>
              <a:t>Never adopted by the GAC</a:t>
            </a:r>
          </a:p>
          <a:p>
            <a:pPr lvl="0"/>
            <a:r>
              <a:rPr lang="en-US" dirty="0"/>
              <a:t>Developed prior to common use of projection files, transformation technology</a:t>
            </a:r>
          </a:p>
          <a:p>
            <a:pPr lvl="0"/>
            <a:r>
              <a:rPr lang="en-US" dirty="0"/>
              <a:t>Applies only to state agencies (could be retained by that sector)</a:t>
            </a:r>
          </a:p>
          <a:p>
            <a:pPr lvl="0"/>
            <a:r>
              <a:rPr lang="en-US" b="1" dirty="0"/>
              <a:t>Standards Committee requests removal from GAC web site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552784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Item 8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762240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Minnesota Geospatial Image Service Layer Status Change Recommendation</a:t>
            </a:r>
          </a:p>
          <a:p>
            <a:pPr marL="0" indent="0">
              <a:buNone/>
            </a:pPr>
            <a:r>
              <a:rPr lang="en-US" dirty="0"/>
              <a:t>Matt McGuire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62859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graphicFrame>
        <p:nvGraphicFramePr>
          <p:cNvPr id="7" name="Content Placeholder 6" descr="Agenda"/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1870027107"/>
              </p:ext>
            </p:extLst>
          </p:nvPr>
        </p:nvGraphicFramePr>
        <p:xfrm>
          <a:off x="1342437" y="1518065"/>
          <a:ext cx="8949229" cy="50596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455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933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Time</a:t>
                      </a:r>
                    </a:p>
                  </a:txBody>
                  <a:tcPr marL="91439" marR="91439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Topic</a:t>
                      </a:r>
                    </a:p>
                  </a:txBody>
                  <a:tcPr marL="182880" marR="91439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11:20</a:t>
                      </a:r>
                    </a:p>
                  </a:txBody>
                  <a:tcPr marL="91439" marR="91439" marT="91440" marB="9144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/>
                        <a:t>Committee and workgroup summaries - </a:t>
                      </a:r>
                      <a:r>
                        <a:rPr lang="en-US" sz="1400" dirty="0"/>
                        <a:t>Review and</a:t>
                      </a:r>
                      <a:r>
                        <a:rPr lang="en-US" sz="1400" baseline="0" dirty="0"/>
                        <a:t> accept</a:t>
                      </a:r>
                      <a:endParaRPr lang="en-US" sz="1400" dirty="0"/>
                    </a:p>
                  </a:txBody>
                  <a:tcPr marL="182880" marR="91439" marT="91440" marB="9144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11:25</a:t>
                      </a:r>
                    </a:p>
                  </a:txBody>
                  <a:tcPr marL="91439" marR="91439" marT="91440" marB="914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GAC annual process and logistics</a:t>
                      </a:r>
                    </a:p>
                  </a:txBody>
                  <a:tcPr marL="182880" marR="91439" marT="91440" marB="914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11:35</a:t>
                      </a:r>
                    </a:p>
                  </a:txBody>
                  <a:tcPr marL="91439" marR="91439" marT="91440" marB="914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Awards Committee charter and work plan - Approve</a:t>
                      </a:r>
                    </a:p>
                  </a:txBody>
                  <a:tcPr marL="182880" marR="91439" marT="91440" marB="914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11:40</a:t>
                      </a:r>
                    </a:p>
                  </a:txBody>
                  <a:tcPr marL="91439" marR="91439" marT="91440" marB="914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Archiving Workgroup recommendations</a:t>
                      </a:r>
                    </a:p>
                  </a:txBody>
                  <a:tcPr marL="182880" marR="91439" marT="91440" marB="914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noon</a:t>
                      </a:r>
                    </a:p>
                  </a:txBody>
                  <a:tcPr marL="91439" marR="91439" marT="91440" marB="914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/>
                        <a:t>Break, networking</a:t>
                      </a:r>
                      <a:endParaRPr lang="en-US" sz="1400" dirty="0"/>
                    </a:p>
                  </a:txBody>
                  <a:tcPr marL="182880" marR="91439" marT="91440" marB="914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12:30</a:t>
                      </a:r>
                    </a:p>
                  </a:txBody>
                  <a:tcPr marL="91439" marR="91439" marT="91440" marB="914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Remove coordinate exchange standard from GAC website</a:t>
                      </a:r>
                    </a:p>
                  </a:txBody>
                  <a:tcPr marL="182880" marR="91439" marT="91440" marB="914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12:35</a:t>
                      </a:r>
                    </a:p>
                  </a:txBody>
                  <a:tcPr marL="91439" marR="91439" marT="91440" marB="914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Image Service Sustainability Committee recommendations</a:t>
                      </a:r>
                    </a:p>
                  </a:txBody>
                  <a:tcPr marL="182880" marR="91439" marT="91440" marB="914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12:40</a:t>
                      </a:r>
                    </a:p>
                  </a:txBody>
                  <a:tcPr marL="91439" marR="91439" marT="91440" marB="914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Minnesota state LiDAR plan</a:t>
                      </a:r>
                    </a:p>
                  </a:txBody>
                  <a:tcPr marL="182880" marR="91439" marT="91440" marB="914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1:00</a:t>
                      </a:r>
                    </a:p>
                  </a:txBody>
                  <a:tcPr marL="91439" marR="91439" marT="91440" marB="914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MNIT Commissioner request</a:t>
                      </a:r>
                    </a:p>
                  </a:txBody>
                  <a:tcPr marL="182880" marR="91439" marT="91440" marB="914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1:20</a:t>
                      </a:r>
                    </a:p>
                  </a:txBody>
                  <a:tcPr marL="91439" marR="91439" marT="91440" marB="914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Legislative updates</a:t>
                      </a:r>
                    </a:p>
                  </a:txBody>
                  <a:tcPr marL="182880" marR="91439" marT="91440" marB="914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1:25</a:t>
                      </a:r>
                    </a:p>
                  </a:txBody>
                  <a:tcPr marL="91439" marR="91439" marT="91440" marB="914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GAC priority projects and initiatives updates</a:t>
                      </a:r>
                    </a:p>
                  </a:txBody>
                  <a:tcPr marL="182880" marR="91439" marT="91440" marB="914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1:45</a:t>
                      </a:r>
                    </a:p>
                  </a:txBody>
                  <a:tcPr marL="91439" marR="91439" marT="91440" marB="914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Announcements</a:t>
                      </a:r>
                    </a:p>
                  </a:txBody>
                  <a:tcPr marL="182880" marR="91439" marT="91440" marB="914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67300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7C62E-EC41-4EBD-B996-E3E60D9B7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Service Sustainability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08C4B-95DB-4D88-86BE-AAC4439C2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GAC Committee created in March at </a:t>
            </a:r>
            <a:r>
              <a:rPr lang="en-US" dirty="0" err="1"/>
              <a:t>MnGeo’s</a:t>
            </a:r>
            <a:r>
              <a:rPr lang="en-US" dirty="0"/>
              <a:t> Request</a:t>
            </a:r>
          </a:p>
          <a:p>
            <a:r>
              <a:rPr lang="en-US" dirty="0"/>
              <a:t>Make recommendations to </a:t>
            </a:r>
            <a:r>
              <a:rPr lang="en-US" dirty="0" err="1"/>
              <a:t>MnGeo</a:t>
            </a:r>
            <a:r>
              <a:rPr lang="en-US" dirty="0"/>
              <a:t> on layer changes to Image Service</a:t>
            </a:r>
          </a:p>
          <a:p>
            <a:r>
              <a:rPr lang="en-US" dirty="0"/>
              <a:t>9 members:</a:t>
            </a:r>
          </a:p>
          <a:p>
            <a:pPr lvl="1"/>
            <a:r>
              <a:rPr lang="en-US" dirty="0"/>
              <a:t>Counties, State Agencies, The University of Minnesota and The Metropolitan Council</a:t>
            </a:r>
          </a:p>
          <a:p>
            <a:endParaRPr lang="en-US" dirty="0"/>
          </a:p>
          <a:p>
            <a:r>
              <a:rPr lang="en-US" dirty="0"/>
              <a:t>Today is our first recommendation</a:t>
            </a:r>
          </a:p>
        </p:txBody>
      </p:sp>
    </p:spTree>
    <p:extLst>
      <p:ext uri="{BB962C8B-B14F-4D97-AF65-F5344CB8AC3E}">
        <p14:creationId xmlns:p14="http://schemas.microsoft.com/office/powerpoint/2010/main" val="4121356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1D78F0-6C2B-4273-92BE-038756122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since last status update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2799E3-BFE5-4660-A603-895595C84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Identified 48 candidate low-usage layers</a:t>
            </a:r>
          </a:p>
          <a:p>
            <a:r>
              <a:rPr lang="en-US" dirty="0"/>
              <a:t>Short-list of very low usage layers to review for other criteria</a:t>
            </a:r>
          </a:p>
          <a:p>
            <a:r>
              <a:rPr lang="en-US" dirty="0"/>
              <a:t>Recommend status change on 12 layers </a:t>
            </a:r>
          </a:p>
          <a:p>
            <a:r>
              <a:rPr lang="en-US" dirty="0"/>
              <a:t>Sent recommendation to </a:t>
            </a:r>
            <a:r>
              <a:rPr lang="en-US" dirty="0" err="1"/>
              <a:t>MnGeo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5549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6227F-0AEA-4A4C-BA0B-8B964455C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Status Change Decision Criteria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DE082-7DC6-4F3A-A973-43DCDE3BD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Usage –This is the prime factor. Low usage is defined as less than 1/10</a:t>
            </a:r>
            <a:r>
              <a:rPr lang="en-US" baseline="30000" dirty="0"/>
              <a:t>th</a:t>
            </a:r>
            <a:r>
              <a:rPr lang="en-US" dirty="0"/>
              <a:t> of 1% of total usage.</a:t>
            </a:r>
          </a:p>
          <a:p>
            <a:r>
              <a:rPr lang="en-US" dirty="0"/>
              <a:t>Other factors</a:t>
            </a:r>
          </a:p>
          <a:p>
            <a:pPr lvl="1"/>
            <a:r>
              <a:rPr lang="en-US" dirty="0"/>
              <a:t>Coverage</a:t>
            </a:r>
          </a:p>
          <a:p>
            <a:pPr lvl="1"/>
            <a:r>
              <a:rPr lang="en-US" dirty="0"/>
              <a:t>Resolution</a:t>
            </a:r>
          </a:p>
          <a:p>
            <a:pPr lvl="1"/>
            <a:r>
              <a:rPr lang="en-US" dirty="0"/>
              <a:t>Time of year (leaf on/off)</a:t>
            </a:r>
          </a:p>
          <a:p>
            <a:pPr lvl="1"/>
            <a:r>
              <a:rPr lang="en-US" dirty="0"/>
              <a:t>Historical Significance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3964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3E4AD-69D7-4C3D-819B-A7487412D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Recommended Status Change to “Retirement Candidate”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65D873E-5252-48DE-808E-7D09AA7FB39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40130" y="1371600"/>
          <a:ext cx="10412729" cy="5334004"/>
        </p:xfrm>
        <a:graphic>
          <a:graphicData uri="http://schemas.openxmlformats.org/drawingml/2006/table">
            <a:tbl>
              <a:tblPr firstRow="1" firstCol="1" bandRow="1">
                <a:tableStyleId>{46F890A9-2807-4EBB-B81D-B2AA78EC7F39}</a:tableStyleId>
              </a:tblPr>
              <a:tblGrid>
                <a:gridCol w="1863090">
                  <a:extLst>
                    <a:ext uri="{9D8B030D-6E8A-4147-A177-3AD203B41FA5}">
                      <a16:colId xmlns:a16="http://schemas.microsoft.com/office/drawing/2014/main" val="516400151"/>
                    </a:ext>
                  </a:extLst>
                </a:gridCol>
                <a:gridCol w="1851660">
                  <a:extLst>
                    <a:ext uri="{9D8B030D-6E8A-4147-A177-3AD203B41FA5}">
                      <a16:colId xmlns:a16="http://schemas.microsoft.com/office/drawing/2014/main" val="665087032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61346022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val="4162797044"/>
                    </a:ext>
                  </a:extLst>
                </a:gridCol>
                <a:gridCol w="2148840">
                  <a:extLst>
                    <a:ext uri="{9D8B030D-6E8A-4147-A177-3AD203B41FA5}">
                      <a16:colId xmlns:a16="http://schemas.microsoft.com/office/drawing/2014/main" val="2109358031"/>
                    </a:ext>
                  </a:extLst>
                </a:gridCol>
                <a:gridCol w="2331719">
                  <a:extLst>
                    <a:ext uri="{9D8B030D-6E8A-4147-A177-3AD203B41FA5}">
                      <a16:colId xmlns:a16="http://schemas.microsoft.com/office/drawing/2014/main" val="786407336"/>
                    </a:ext>
                  </a:extLst>
                </a:gridCol>
              </a:tblGrid>
              <a:tr h="4103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Layer Name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Geographic Area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Season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Type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Resolution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12-Month Usage (% of total)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5766922"/>
                  </a:ext>
                </a:extLst>
              </a:tr>
              <a:tr h="4103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2013 Scott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Scott Co.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spring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Color Infrared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0.15 meter (6-inch)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0.002%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0177519"/>
                  </a:ext>
                </a:extLst>
              </a:tr>
              <a:tr h="4103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2013 Dakota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Dakota Co.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spring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Color Infrared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0.15 meter (6-inch)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0.004%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97472806"/>
                  </a:ext>
                </a:extLst>
              </a:tr>
              <a:tr h="4103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2013 Carver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Carver Co.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spring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Color Infrared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0.15 meter (6-inch)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0.004%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3170572"/>
                  </a:ext>
                </a:extLst>
              </a:tr>
              <a:tr h="4103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2011 Rice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Rice Co.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spring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Color Infrared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1-foot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0.001%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4291297"/>
                  </a:ext>
                </a:extLst>
              </a:tr>
              <a:tr h="4103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2010 Scott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Scott Co.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spring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Color Infrared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0.15 meter (6-inch)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0.001%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898051"/>
                  </a:ext>
                </a:extLst>
              </a:tr>
              <a:tr h="4103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2010 Dakota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Dakota Co.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spring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Color Infrared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0.15 meter (6-inch)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0.001%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66453554"/>
                  </a:ext>
                </a:extLst>
              </a:tr>
              <a:tr h="4103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2008 Twin Cities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Twin Cities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spring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Natural Color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0.3-meter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0.002%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99849124"/>
                  </a:ext>
                </a:extLst>
              </a:tr>
              <a:tr h="4103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2014 McLeod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McLeod Co.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spring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Color Infrared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0.15-meter (6-inch)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0.001%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91965212"/>
                  </a:ext>
                </a:extLst>
              </a:tr>
              <a:tr h="4103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2013 Meeker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Meeker Co.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spring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Color Infrared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0.5-meter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0.001%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46324014"/>
                  </a:ext>
                </a:extLst>
              </a:tr>
              <a:tr h="4103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2011 Murray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Murray Co.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spring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Color Infrared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1-foot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0.001%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28646448"/>
                  </a:ext>
                </a:extLst>
              </a:tr>
              <a:tr h="4103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2009 south shore (WI)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Wisconsin lakeshore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summer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Color Infrared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0.3-meter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0.002%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85928698"/>
                  </a:ext>
                </a:extLst>
              </a:tr>
              <a:tr h="4103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2009 </a:t>
                      </a:r>
                      <a:r>
                        <a:rPr lang="en-US" sz="1400" dirty="0" err="1">
                          <a:effectLst/>
                        </a:rPr>
                        <a:t>nw</a:t>
                      </a:r>
                      <a:r>
                        <a:rPr lang="en-US" sz="1400" dirty="0">
                          <a:effectLst/>
                        </a:rPr>
                        <a:t> border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Northern border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summer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Natural Color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0.3-meter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0.003%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50687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83890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6227F-0AEA-4A4C-BA0B-8B964455C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Communication Notes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DE082-7DC6-4F3A-A973-43DCDE3BD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Notify the Archive Workgroup</a:t>
            </a:r>
          </a:p>
          <a:p>
            <a:r>
              <a:rPr lang="en-US" dirty="0"/>
              <a:t>Public outreach is not part of the committee’s workplan</a:t>
            </a:r>
          </a:p>
          <a:p>
            <a:r>
              <a:rPr lang="en-US" dirty="0"/>
              <a:t>*Nothing is being “permanently deleted” from this process*</a:t>
            </a:r>
          </a:p>
          <a:p>
            <a:pPr marL="0" indent="0">
              <a:buNone/>
            </a:pPr>
            <a:r>
              <a:rPr lang="en-US" dirty="0"/>
              <a:t>	It is just being removed from the service</a:t>
            </a:r>
          </a:p>
          <a:p>
            <a:r>
              <a:rPr lang="en-US" dirty="0"/>
              <a:t>This round of status changes does not affect the service itself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6916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6227F-0AEA-4A4C-BA0B-8B964455C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Next Steps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DE082-7DC6-4F3A-A973-43DCDE3BD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Solicit counties for new imagery</a:t>
            </a:r>
          </a:p>
          <a:p>
            <a:r>
              <a:rPr lang="en-US" dirty="0"/>
              <a:t>Meet again to evaluate layer status in January</a:t>
            </a:r>
          </a:p>
          <a:p>
            <a:r>
              <a:rPr lang="en-US" dirty="0"/>
              <a:t>Expect to meet once yearly in January</a:t>
            </a:r>
          </a:p>
        </p:txBody>
      </p:sp>
    </p:spTree>
    <p:extLst>
      <p:ext uri="{BB962C8B-B14F-4D97-AF65-F5344CB8AC3E}">
        <p14:creationId xmlns:p14="http://schemas.microsoft.com/office/powerpoint/2010/main" val="35912854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Item 9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Update and preview of MN State Lidar Plan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78BE21"/>
                </a:solidFill>
              </a:rPr>
              <a:t>Sean Vaughn</a:t>
            </a:r>
            <a:r>
              <a:rPr lang="en-US" dirty="0"/>
              <a:t>, </a:t>
            </a:r>
            <a:r>
              <a:rPr lang="en-US" sz="2000" dirty="0"/>
              <a:t>GIS Hydrologist | Lidar Data Steward, MNIT DNR,  Co-Chair 3D Geomatics Committee, Acquisition Workgroup Champion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78BE21"/>
                </a:solidFill>
              </a:rPr>
              <a:t>Gerry Sjerven</a:t>
            </a:r>
            <a:r>
              <a:rPr lang="en-US" dirty="0"/>
              <a:t>, </a:t>
            </a:r>
            <a:r>
              <a:rPr lang="en-US" sz="2000" dirty="0"/>
              <a:t>Senior GIS Analyst, Minnesota Power, Co-Chair 3D Geomatics Committee, Acquisition Workgroup Champion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78BE21"/>
                </a:solidFill>
              </a:rPr>
              <a:t>Alison Slaats</a:t>
            </a:r>
            <a:r>
              <a:rPr lang="en-US" dirty="0"/>
              <a:t>, </a:t>
            </a:r>
            <a:r>
              <a:rPr lang="en-US" sz="2000" dirty="0"/>
              <a:t>Program Manager, MnGeo, Acquisition Workgroup Champion</a:t>
            </a:r>
          </a:p>
        </p:txBody>
      </p:sp>
    </p:spTree>
    <p:extLst>
      <p:ext uri="{BB962C8B-B14F-4D97-AF65-F5344CB8AC3E}">
        <p14:creationId xmlns:p14="http://schemas.microsoft.com/office/powerpoint/2010/main" val="3034058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3DGeo Background/Update</a:t>
            </a:r>
          </a:p>
        </p:txBody>
      </p:sp>
      <p:sp>
        <p:nvSpPr>
          <p:cNvPr id="5" name="Content Placeholder 4"/>
          <p:cNvSpPr>
            <a:spLocks noGrp="1" noChangeAspect="1"/>
          </p:cNvSpPr>
          <p:nvPr>
            <p:ph idx="1"/>
          </p:nvPr>
        </p:nvSpPr>
        <p:spPr>
          <a:xfrm>
            <a:off x="295525" y="1544270"/>
            <a:ext cx="11896475" cy="531373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b="1" dirty="0"/>
              <a:t>What is the 3D Geomatics Committee</a:t>
            </a:r>
          </a:p>
          <a:p>
            <a:pPr lvl="1">
              <a:buSzPct val="85000"/>
              <a:buFont typeface="Wingdings" panose="05000000000000000000" pitchFamily="2" charset="2"/>
              <a:buChar char="§"/>
            </a:pPr>
            <a:r>
              <a:rPr lang="en-US" dirty="0">
                <a:ea typeface="+mn-lt"/>
                <a:cs typeface="+mn-lt"/>
              </a:rPr>
              <a:t>The committee engages multiple geospatial disciplines across Minnesota to identify and promote the need for planning, funding, acquisition, and management of three-dimensional geomatic data and derived products.</a:t>
            </a:r>
          </a:p>
          <a:p>
            <a:pPr lvl="1">
              <a:buSzPct val="85000"/>
              <a:buFont typeface="Wingdings" panose="05000000000000000000" pitchFamily="2" charset="2"/>
              <a:buChar char="§"/>
            </a:pPr>
            <a:r>
              <a:rPr lang="en-US" dirty="0">
                <a:cs typeface="Calibri"/>
              </a:rPr>
              <a:t>One of the committee missions is to bring new high-density lidar to Minnesota</a:t>
            </a:r>
          </a:p>
          <a:p>
            <a:pPr marL="1085850" lvl="2" indent="-171450">
              <a:buSzPct val="100000"/>
            </a:pPr>
            <a:r>
              <a:rPr lang="en-US" dirty="0">
                <a:cs typeface="Calibri"/>
              </a:rPr>
              <a:t>Striving for Quality Level 1 High Density Lidar</a:t>
            </a:r>
          </a:p>
          <a:p>
            <a:pPr marL="0" indent="0">
              <a:buNone/>
            </a:pPr>
            <a:r>
              <a:rPr lang="en-US" b="1" dirty="0"/>
              <a:t>Committee Structure Diagram</a:t>
            </a:r>
          </a:p>
          <a:p>
            <a:pPr marL="690245" lvl="2">
              <a:buSzPct val="85000"/>
              <a:buFont typeface="Wingdings" panose="05000000000000000000" pitchFamily="2" charset="2"/>
              <a:buChar char="§"/>
            </a:pPr>
            <a:r>
              <a:rPr lang="en-US" sz="2100" dirty="0"/>
              <a:t>Executive Steering Team</a:t>
            </a:r>
            <a:endParaRPr lang="en-US" sz="2100" dirty="0">
              <a:cs typeface="Calibri"/>
            </a:endParaRPr>
          </a:p>
          <a:p>
            <a:pPr marL="690245" lvl="2">
              <a:buSzPct val="85000"/>
              <a:buFont typeface="Wingdings" panose="05000000000000000000" pitchFamily="2" charset="2"/>
              <a:buChar char="§"/>
            </a:pPr>
            <a:r>
              <a:rPr lang="en-US" sz="2100" dirty="0"/>
              <a:t>Workgroups (Remotely Sensed Data Acquisition Workgroup</a:t>
            </a:r>
            <a:endParaRPr lang="en-US" sz="2100" dirty="0">
              <a:cs typeface="Calibri"/>
            </a:endParaRPr>
          </a:p>
          <a:p>
            <a:pPr marL="690245" lvl="2">
              <a:buSzPct val="85000"/>
              <a:buFont typeface="Wingdings" panose="05000000000000000000" pitchFamily="2" charset="2"/>
              <a:buChar char="§"/>
            </a:pPr>
            <a:r>
              <a:rPr lang="en-US" sz="2100" dirty="0"/>
              <a:t>Subgroups</a:t>
            </a:r>
            <a:endParaRPr lang="en-US" sz="2100" dirty="0">
              <a:cs typeface="Calibri"/>
            </a:endParaRPr>
          </a:p>
          <a:p>
            <a:pPr marL="1085850" lvl="2" indent="-171450"/>
            <a:r>
              <a:rPr lang="en-US" dirty="0"/>
              <a:t>Minnesota State Lidar Plan​ Subgroup</a:t>
            </a:r>
          </a:p>
          <a:p>
            <a:pPr lvl="1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3516" y="3686935"/>
            <a:ext cx="2852959" cy="321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06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3DGeo Background/Update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b="1" dirty="0"/>
              <a:t>Minnesota State Lidar Plan​ Subgroup formed</a:t>
            </a:r>
          </a:p>
          <a:p>
            <a:pPr lvl="1">
              <a:buSzPct val="85000"/>
              <a:buFont typeface="Wingdings" panose="05000000000000000000" pitchFamily="2" charset="2"/>
              <a:buChar char="§"/>
            </a:pPr>
            <a:r>
              <a:rPr lang="en-US" dirty="0">
                <a:ea typeface="+mn-lt"/>
                <a:cs typeface="+mn-lt"/>
              </a:rPr>
              <a:t>Alison </a:t>
            </a:r>
            <a:r>
              <a:rPr lang="en-US" dirty="0" err="1">
                <a:ea typeface="+mn-lt"/>
                <a:cs typeface="+mn-lt"/>
              </a:rPr>
              <a:t>Slaats</a:t>
            </a:r>
            <a:r>
              <a:rPr lang="en-US" dirty="0">
                <a:ea typeface="+mn-lt"/>
                <a:cs typeface="+mn-lt"/>
              </a:rPr>
              <a:t>, Dan Ross, Jennifer Corcoran, Colin Lee, Sean Vaughn, Gerry Sjerven</a:t>
            </a:r>
            <a:r>
              <a:rPr lang="en-US" b="1" dirty="0">
                <a:ea typeface="+mn-lt"/>
                <a:cs typeface="+mn-lt"/>
              </a:rPr>
              <a:t>, </a:t>
            </a:r>
            <a:r>
              <a:rPr lang="en-US" dirty="0">
                <a:ea typeface="+mn-lt"/>
                <a:cs typeface="+mn-lt"/>
              </a:rPr>
              <a:t>Matt Baltes, Brandon Krumwiede, Harvey </a:t>
            </a:r>
            <a:r>
              <a:rPr lang="en-US" dirty="0" err="1">
                <a:ea typeface="+mn-lt"/>
                <a:cs typeface="+mn-lt"/>
              </a:rPr>
              <a:t>Thorleifson</a:t>
            </a:r>
          </a:p>
          <a:p>
            <a:pPr marL="1085850" lvl="2" indent="-171450"/>
            <a:r>
              <a:rPr lang="en-US" dirty="0"/>
              <a:t>Members have Sector representation and subject matter expertise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b="1" dirty="0"/>
              <a:t>GAC Project Priority #7 </a:t>
            </a:r>
          </a:p>
          <a:p>
            <a:pPr lvl="1">
              <a:buSzPct val="85000"/>
              <a:buFont typeface="Wingdings" panose="05000000000000000000" pitchFamily="2" charset="2"/>
              <a:buChar char="§"/>
            </a:pPr>
            <a:r>
              <a:rPr lang="en-US" dirty="0"/>
              <a:t>Sponsored by the 3D Geomatics Steering Committee</a:t>
            </a:r>
          </a:p>
          <a:p>
            <a:pPr marL="1085850" lvl="2" indent="-171450"/>
            <a:r>
              <a:rPr lang="en-US" dirty="0"/>
              <a:t>New Lidar data acquisition across Minnesota for use in developing new derived products guided by committee developed standards</a:t>
            </a:r>
          </a:p>
        </p:txBody>
      </p:sp>
    </p:spTree>
    <p:extLst>
      <p:ext uri="{BB962C8B-B14F-4D97-AF65-F5344CB8AC3E}">
        <p14:creationId xmlns:p14="http://schemas.microsoft.com/office/powerpoint/2010/main" val="37590268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1558925"/>
            <a:ext cx="10515600" cy="4351338"/>
          </a:xfrm>
          <a:ln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b="1" dirty="0"/>
              <a:t>Northeast Minnesota Lidar Acquisition Opportunity </a:t>
            </a:r>
            <a:r>
              <a:rPr lang="en-US" sz="1800" dirty="0"/>
              <a:t>[Winter 2019]</a:t>
            </a:r>
          </a:p>
          <a:p>
            <a:pPr lvl="1">
              <a:buSzPct val="85000"/>
              <a:buFont typeface="Wingdings" panose="05000000000000000000" pitchFamily="2" charset="2"/>
              <a:buChar char="§"/>
            </a:pPr>
            <a:r>
              <a:rPr lang="en-US" dirty="0"/>
              <a:t>Early Opportunity Outcomes (a learning process) </a:t>
            </a:r>
          </a:p>
          <a:p>
            <a:pPr marL="1085850" lvl="2" indent="-171450">
              <a:spcAft>
                <a:spcPts val="600"/>
              </a:spcAft>
            </a:pPr>
            <a:r>
              <a:rPr lang="en-US" dirty="0"/>
              <a:t>Confirmed the need for a State Lidar Plan </a:t>
            </a:r>
            <a:endParaRPr lang="en-US" dirty="0">
              <a:cs typeface="Calibri"/>
            </a:endParaRPr>
          </a:p>
          <a:p>
            <a:pPr marL="1547495" lvl="3" indent="-175895">
              <a:spcBef>
                <a:spcPts val="600"/>
              </a:spcBef>
              <a:spcAft>
                <a:spcPts val="0"/>
              </a:spcAft>
              <a:buSzPct val="75000"/>
              <a:buFont typeface="Courier New" panose="02070309020205020404" pitchFamily="49" charset="0"/>
              <a:buChar char="o"/>
            </a:pPr>
            <a:r>
              <a:rPr lang="en-US" dirty="0"/>
              <a:t>Build stakeholder support</a:t>
            </a:r>
            <a:endParaRPr lang="en-US" dirty="0">
              <a:cs typeface="Calibri"/>
            </a:endParaRPr>
          </a:p>
          <a:p>
            <a:pPr marL="1547495" lvl="3" indent="-175895">
              <a:spcBef>
                <a:spcPts val="600"/>
              </a:spcBef>
              <a:spcAft>
                <a:spcPts val="0"/>
              </a:spcAft>
              <a:buSzPct val="75000"/>
              <a:buFont typeface="Courier New" panose="02070309020205020404" pitchFamily="49" charset="0"/>
              <a:buChar char="o"/>
            </a:pPr>
            <a:r>
              <a:rPr lang="en-US" dirty="0"/>
              <a:t>Acquisition standards</a:t>
            </a:r>
            <a:endParaRPr lang="en-US" dirty="0">
              <a:cs typeface="Calibri"/>
            </a:endParaRPr>
          </a:p>
          <a:p>
            <a:pPr marL="1085850" lvl="2" indent="-171450">
              <a:spcBef>
                <a:spcPts val="1200"/>
              </a:spcBef>
            </a:pPr>
            <a:r>
              <a:rPr lang="en-US" dirty="0"/>
              <a:t>Started to build the foundation of the State Plan</a:t>
            </a:r>
          </a:p>
          <a:p>
            <a:pPr marL="1085850" lvl="2" indent="-171450"/>
            <a:r>
              <a:rPr lang="en-US" dirty="0"/>
              <a:t>NSGIC pilot projects as a template</a:t>
            </a:r>
          </a:p>
          <a:p>
            <a:pPr marL="1085850" lvl="2" indent="-171450"/>
            <a:r>
              <a:rPr lang="en-US" dirty="0"/>
              <a:t>Exposure to 3DEP and BAA processes</a:t>
            </a:r>
          </a:p>
          <a:p>
            <a:pPr lvl="1">
              <a:buSzPct val="85000"/>
              <a:buFont typeface="Wingdings" panose="05000000000000000000" pitchFamily="2" charset="2"/>
              <a:buChar char="§"/>
            </a:pPr>
            <a:r>
              <a:rPr lang="en-US" dirty="0"/>
              <a:t>Vendor Outreach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9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Item 2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Committee and workgroup summaries - Review and accept</a:t>
            </a:r>
          </a:p>
        </p:txBody>
      </p:sp>
    </p:spTree>
    <p:extLst>
      <p:ext uri="{BB962C8B-B14F-4D97-AF65-F5344CB8AC3E}">
        <p14:creationId xmlns:p14="http://schemas.microsoft.com/office/powerpoint/2010/main" val="24872567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Accomplishments Minnesota State Lidar Plan​ Subgroup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410" y="1865434"/>
            <a:ext cx="11416435" cy="484016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3865"/>
                </a:solidFill>
              </a:rPr>
              <a:t>Lidar Vendor Meetings</a:t>
            </a:r>
          </a:p>
          <a:p>
            <a:pPr lvl="1">
              <a:buSzPct val="85000"/>
              <a:buFont typeface="Wingdings" panose="05000000000000000000" pitchFamily="2" charset="2"/>
              <a:buChar char="§"/>
            </a:pPr>
            <a:r>
              <a:rPr lang="en-US" dirty="0"/>
              <a:t>Acquisition workgroup extended invitations to vendors</a:t>
            </a:r>
            <a:endParaRPr lang="en-US" dirty="0">
              <a:cs typeface="Calibri"/>
            </a:endParaRPr>
          </a:p>
          <a:p>
            <a:pPr lvl="2"/>
            <a:r>
              <a:rPr lang="en-US" dirty="0">
                <a:ea typeface="+mn-lt"/>
                <a:cs typeface="+mn-lt"/>
              </a:rPr>
              <a:t>12 vendors invited; 9 participated</a:t>
            </a:r>
          </a:p>
          <a:p>
            <a:pPr lvl="2"/>
            <a:r>
              <a:rPr lang="en-US" dirty="0">
                <a:ea typeface="+mn-lt"/>
                <a:cs typeface="+mn-lt"/>
              </a:rPr>
              <a:t>1-hour in-person and/or </a:t>
            </a:r>
            <a:r>
              <a:rPr lang="en-US" dirty="0">
                <a:solidFill>
                  <a:srgbClr val="003865"/>
                </a:solidFill>
                <a:ea typeface="+mn-lt"/>
                <a:cs typeface="+mn-lt"/>
              </a:rPr>
              <a:t>online </a:t>
            </a:r>
            <a:r>
              <a:rPr lang="en-US" dirty="0">
                <a:ea typeface="+mn-lt"/>
                <a:cs typeface="+mn-lt"/>
              </a:rPr>
              <a:t>meeting opportunities</a:t>
            </a:r>
            <a:r>
              <a:rPr lang="en-US" dirty="0">
                <a:solidFill>
                  <a:srgbClr val="003865"/>
                </a:solidFill>
                <a:ea typeface="+mn-lt"/>
                <a:cs typeface="+mn-lt"/>
              </a:rPr>
              <a:t>; 7 came to St. Paul</a:t>
            </a:r>
          </a:p>
          <a:p>
            <a:pPr lvl="2">
              <a:buClr>
                <a:srgbClr val="003865"/>
              </a:buClr>
            </a:pPr>
            <a:endParaRPr lang="en-US" dirty="0">
              <a:solidFill>
                <a:srgbClr val="003865"/>
              </a:solidFill>
            </a:endParaRPr>
          </a:p>
          <a:p>
            <a:pPr lvl="1">
              <a:buClr>
                <a:srgbClr val="003865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3865"/>
                </a:solidFill>
              </a:rPr>
              <a:t>Meetings were a learning session </a:t>
            </a:r>
          </a:p>
          <a:p>
            <a:pPr marL="1085850" lvl="2" indent="-171450">
              <a:buClr>
                <a:srgbClr val="003865"/>
              </a:buClr>
            </a:pPr>
            <a:r>
              <a:rPr lang="en-US" dirty="0">
                <a:solidFill>
                  <a:srgbClr val="003865"/>
                </a:solidFill>
              </a:rPr>
              <a:t>Built a knowledge base with information from all nationally recognized and local lidar acquisition vendors before we enter RFP processes</a:t>
            </a:r>
          </a:p>
          <a:p>
            <a:pPr marL="1085850" lvl="2" indent="-171450">
              <a:buClr>
                <a:srgbClr val="003865"/>
              </a:buClr>
            </a:pPr>
            <a:r>
              <a:rPr lang="en-US" dirty="0">
                <a:solidFill>
                  <a:srgbClr val="003865"/>
                </a:solidFill>
              </a:rPr>
              <a:t>Meetings resulted in valuable information to inform plan (including quality level, costs, distribution, tips for USGS BAA applications)</a:t>
            </a:r>
          </a:p>
          <a:p>
            <a:pPr marL="914400" lvl="2" indent="0">
              <a:buNone/>
            </a:pPr>
            <a:endParaRPr lang="en-US" strike="sngStrike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84193" y="1702249"/>
            <a:ext cx="2652765" cy="301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SzPct val="50000"/>
            </a:pPr>
            <a:r>
              <a:rPr lang="en-US" u="sng" dirty="0"/>
              <a:t>Vendors Who Participated</a:t>
            </a:r>
            <a:endParaRPr lang="en-US" dirty="0"/>
          </a:p>
          <a:p>
            <a:pPr marL="228600" indent="-228600">
              <a:buSzPct val="50000"/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3865"/>
                </a:solidFill>
              </a:rPr>
              <a:t>Aerial Services</a:t>
            </a:r>
            <a:endParaRPr lang="en-US" dirty="0"/>
          </a:p>
          <a:p>
            <a:pPr marL="228600" indent="-228600">
              <a:buSzPct val="50000"/>
              <a:buFont typeface="Wingdings" panose="05000000000000000000" pitchFamily="2" charset="2"/>
              <a:buChar char="v"/>
            </a:pPr>
            <a:r>
              <a:rPr lang="en-US" dirty="0"/>
              <a:t>Quantum</a:t>
            </a:r>
          </a:p>
          <a:p>
            <a:pPr marL="228600" indent="-228600">
              <a:buSzPct val="50000"/>
              <a:buFont typeface="Wingdings" panose="05000000000000000000" pitchFamily="2" charset="2"/>
              <a:buChar char="v"/>
            </a:pPr>
            <a:r>
              <a:rPr lang="en-US" dirty="0"/>
              <a:t>Ayres</a:t>
            </a:r>
          </a:p>
          <a:p>
            <a:pPr marL="228600" indent="-228600">
              <a:buSzPct val="50000"/>
              <a:buFont typeface="Wingdings" panose="05000000000000000000" pitchFamily="2" charset="2"/>
              <a:buChar char="v"/>
            </a:pPr>
            <a:r>
              <a:rPr lang="en-US" dirty="0"/>
              <a:t>Continental Mapping</a:t>
            </a:r>
          </a:p>
          <a:p>
            <a:pPr marL="228600" indent="-228600">
              <a:buSzPct val="50000"/>
              <a:buFont typeface="Wingdings" panose="05000000000000000000" pitchFamily="2" charset="2"/>
              <a:buChar char="v"/>
            </a:pPr>
            <a:r>
              <a:rPr lang="en-US" dirty="0"/>
              <a:t>Sanborn</a:t>
            </a:r>
          </a:p>
          <a:p>
            <a:pPr marL="228600" indent="-228600">
              <a:buSzPct val="50000"/>
              <a:buFont typeface="Wingdings" panose="05000000000000000000" pitchFamily="2" charset="2"/>
              <a:buChar char="v"/>
            </a:pPr>
            <a:r>
              <a:rPr lang="en-US" dirty="0"/>
              <a:t>Fugro</a:t>
            </a:r>
          </a:p>
          <a:p>
            <a:pPr marL="228600" indent="-228600">
              <a:buSzPct val="50000"/>
              <a:buFont typeface="Wingdings" panose="05000000000000000000" pitchFamily="2" charset="2"/>
              <a:buChar char="v"/>
            </a:pPr>
            <a:r>
              <a:rPr lang="en-US" dirty="0"/>
              <a:t>Surdex</a:t>
            </a:r>
          </a:p>
          <a:p>
            <a:pPr marL="228600" indent="-228600">
              <a:buSzPct val="50000"/>
              <a:buFont typeface="Wingdings" panose="05000000000000000000" pitchFamily="2" charset="2"/>
              <a:buChar char="v"/>
            </a:pPr>
            <a:r>
              <a:rPr lang="en-US" dirty="0"/>
              <a:t>KBM </a:t>
            </a:r>
            <a:r>
              <a:rPr lang="en-US" dirty="0" err="1"/>
              <a:t>GeoSpatial</a:t>
            </a:r>
            <a:r>
              <a:rPr lang="en-US" dirty="0"/>
              <a:t> (WSN)</a:t>
            </a:r>
          </a:p>
          <a:p>
            <a:pPr marL="228600" indent="-228600">
              <a:buSzPct val="50000"/>
              <a:buFont typeface="Wingdings" panose="05000000000000000000" pitchFamily="2" charset="2"/>
              <a:buChar char="v"/>
            </a:pPr>
            <a:r>
              <a:rPr lang="en-US" dirty="0"/>
              <a:t>Woolpert</a:t>
            </a:r>
          </a:p>
        </p:txBody>
      </p:sp>
    </p:spTree>
    <p:extLst>
      <p:ext uri="{BB962C8B-B14F-4D97-AF65-F5344CB8AC3E}">
        <p14:creationId xmlns:p14="http://schemas.microsoft.com/office/powerpoint/2010/main" val="5025978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Obstacles Ahead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b="1" dirty="0"/>
              <a:t>Lidar Data Hosting</a:t>
            </a:r>
            <a:endParaRPr lang="en-US" dirty="0"/>
          </a:p>
          <a:p>
            <a:pPr marL="682625">
              <a:spcBef>
                <a:spcPts val="600"/>
              </a:spcBef>
              <a:spcAft>
                <a:spcPts val="600"/>
              </a:spcAft>
              <a:buSzPct val="85000"/>
              <a:buFont typeface="Wingdings" panose="05000000000000000000" pitchFamily="2" charset="2"/>
              <a:buChar char="§"/>
            </a:pPr>
            <a:r>
              <a:rPr lang="en-US" sz="2100" dirty="0"/>
              <a:t>Making data publicly available</a:t>
            </a:r>
          </a:p>
          <a:p>
            <a:pPr marL="682625">
              <a:spcBef>
                <a:spcPts val="600"/>
              </a:spcBef>
              <a:spcAft>
                <a:spcPts val="600"/>
              </a:spcAft>
              <a:buSzPct val="85000"/>
              <a:buFont typeface="Wingdings" panose="05000000000000000000" pitchFamily="2" charset="2"/>
              <a:buChar char="§"/>
            </a:pPr>
            <a:r>
              <a:rPr lang="en-US" sz="2100" dirty="0"/>
              <a:t>Hosting meetings with DNR, MnGeo, MNIT Central, and vendors</a:t>
            </a:r>
          </a:p>
          <a:p>
            <a:pPr marL="682625">
              <a:spcBef>
                <a:spcPts val="600"/>
              </a:spcBef>
              <a:spcAft>
                <a:spcPts val="600"/>
              </a:spcAft>
              <a:buSzPct val="85000"/>
              <a:buFont typeface="Wingdings" panose="05000000000000000000" pitchFamily="2" charset="2"/>
              <a:buChar char="§"/>
            </a:pPr>
            <a:r>
              <a:rPr lang="en-US" sz="2100" dirty="0"/>
              <a:t>Identifying costs for the State Lidar Plan and future budgeting</a:t>
            </a:r>
          </a:p>
          <a:p>
            <a:pPr marL="1139825" lvl="1">
              <a:spcBef>
                <a:spcPts val="600"/>
              </a:spcBef>
              <a:spcAft>
                <a:spcPts val="600"/>
              </a:spcAft>
              <a:buSzPct val="85000"/>
              <a:buFont typeface="Wingdings" panose="05000000000000000000" pitchFamily="2" charset="2"/>
              <a:buChar char="§"/>
            </a:pPr>
            <a:r>
              <a:rPr lang="en-US" sz="1700" dirty="0"/>
              <a:t>Preparing for when we have the data by identifying costs and considerations now</a:t>
            </a:r>
          </a:p>
          <a:p>
            <a:pPr marL="682625">
              <a:spcBef>
                <a:spcPts val="600"/>
              </a:spcBef>
              <a:spcAft>
                <a:spcPts val="600"/>
              </a:spcAft>
              <a:buSzPct val="85000"/>
              <a:buFont typeface="Wingdings" panose="05000000000000000000" pitchFamily="2" charset="2"/>
              <a:buChar char="§"/>
            </a:pPr>
            <a:r>
              <a:rPr lang="en-US" sz="2100" dirty="0"/>
              <a:t>No current solution for Lidar acquisition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SzPct val="85000"/>
              <a:buNone/>
            </a:pPr>
            <a:r>
              <a:rPr lang="en-US" sz="2400" b="1" dirty="0"/>
              <a:t>Outreach and Education</a:t>
            </a:r>
          </a:p>
          <a:p>
            <a:pPr marL="682625" lvl="0">
              <a:spcBef>
                <a:spcPts val="600"/>
              </a:spcBef>
              <a:spcAft>
                <a:spcPts val="600"/>
              </a:spcAft>
              <a:buClr>
                <a:srgbClr val="003865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sz="2100" dirty="0">
                <a:solidFill>
                  <a:srgbClr val="003865"/>
                </a:solidFill>
              </a:rPr>
              <a:t>Marketing this new lidar collect is different than our first project a decade ago</a:t>
            </a:r>
          </a:p>
          <a:p>
            <a:pPr marL="682625" lvl="0">
              <a:spcBef>
                <a:spcPts val="600"/>
              </a:spcBef>
              <a:spcAft>
                <a:spcPts val="600"/>
              </a:spcAft>
              <a:buClr>
                <a:srgbClr val="003865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sz="2100" dirty="0">
                <a:solidFill>
                  <a:srgbClr val="003865"/>
                </a:solidFill>
              </a:rPr>
              <a:t>We have statewide lidar, must educate what is different and why costs </a:t>
            </a:r>
            <a:r>
              <a:rPr lang="en-US" sz="2100">
                <a:solidFill>
                  <a:srgbClr val="003865"/>
                </a:solidFill>
              </a:rPr>
              <a:t>have increased.</a:t>
            </a:r>
            <a:endParaRPr lang="en-US" sz="2100" dirty="0">
              <a:solidFill>
                <a:srgbClr val="003865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SzPct val="85000"/>
              <a:buNone/>
            </a:pPr>
            <a:endParaRPr lang="en-US" sz="2400" dirty="0"/>
          </a:p>
          <a:p>
            <a:pPr marL="682625">
              <a:spcBef>
                <a:spcPts val="600"/>
              </a:spcBef>
              <a:spcAft>
                <a:spcPts val="600"/>
              </a:spcAft>
              <a:buSzPct val="85000"/>
              <a:buFont typeface="Wingdings" panose="05000000000000000000" pitchFamily="2" charset="2"/>
              <a:buChar char="§"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6096532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Introduction to the State Lidar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Purpose of the Plan</a:t>
            </a:r>
          </a:p>
          <a:p>
            <a:pPr lvl="1">
              <a:buSzPct val="85000"/>
              <a:buFont typeface="Wingdings" panose="05000000000000000000" pitchFamily="2" charset="2"/>
              <a:buChar char="§"/>
            </a:pPr>
            <a:r>
              <a:rPr lang="en-US" dirty="0"/>
              <a:t>Educate stakeholders and decision makers </a:t>
            </a:r>
          </a:p>
          <a:p>
            <a:pPr marL="1085850" lvl="2" indent="-17145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Organizes acquisition partners</a:t>
            </a:r>
          </a:p>
          <a:p>
            <a:pPr marL="1085850" lvl="2" indent="-17145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Builds support for funding</a:t>
            </a:r>
          </a:p>
          <a:p>
            <a:pPr lvl="1">
              <a:buSzPct val="85000"/>
              <a:buFont typeface="Wingdings" panose="05000000000000000000" pitchFamily="2" charset="2"/>
              <a:buChar char="§"/>
            </a:pPr>
            <a:r>
              <a:rPr lang="en-US" dirty="0"/>
              <a:t>Set acquisition specifications</a:t>
            </a:r>
          </a:p>
          <a:p>
            <a:pPr marL="0" indent="0">
              <a:buNone/>
            </a:pPr>
            <a:r>
              <a:rPr lang="en-US" b="1" dirty="0"/>
              <a:t>Multiyear Plan</a:t>
            </a:r>
          </a:p>
          <a:p>
            <a:pPr marL="0" indent="0">
              <a:buNone/>
            </a:pPr>
            <a:r>
              <a:rPr lang="en-US" b="1" dirty="0"/>
              <a:t>Regional Areas of Acquisition</a:t>
            </a:r>
          </a:p>
          <a:p>
            <a:pPr lvl="1">
              <a:buSzPct val="85000"/>
              <a:buFont typeface="Wingdings" panose="05000000000000000000" pitchFamily="2" charset="2"/>
              <a:buChar char="§"/>
            </a:pPr>
            <a:r>
              <a:rPr lang="en-US" dirty="0"/>
              <a:t>Build stakeholder support, involvement, and funding throughout the state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5432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7997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b="1" dirty="0"/>
              <a:t>State Lidar Plan Timeline</a:t>
            </a:r>
          </a:p>
          <a:p>
            <a:pPr lvl="1">
              <a:buSzPct val="85000"/>
              <a:buFont typeface="Wingdings" panose="05000000000000000000" pitchFamily="2" charset="2"/>
              <a:buChar char="§"/>
            </a:pPr>
            <a:r>
              <a:rPr lang="en-US" dirty="0"/>
              <a:t>Finalize draft plan (End of September)</a:t>
            </a:r>
          </a:p>
          <a:p>
            <a:pPr lvl="1">
              <a:buSzPct val="85000"/>
              <a:buFont typeface="Wingdings" panose="05000000000000000000" pitchFamily="2" charset="2"/>
              <a:buChar char="§"/>
            </a:pPr>
            <a:r>
              <a:rPr lang="en-US" dirty="0"/>
              <a:t>Draft document – out for review by </a:t>
            </a:r>
            <a:r>
              <a:rPr lang="en-US" dirty="0">
                <a:solidFill>
                  <a:srgbClr val="003865"/>
                </a:solidFill>
              </a:rPr>
              <a:t>stakeholders (October)</a:t>
            </a:r>
            <a:endParaRPr lang="en-US" dirty="0">
              <a:solidFill>
                <a:srgbClr val="003865"/>
              </a:solidFill>
              <a:cs typeface="Calibri"/>
            </a:endParaRPr>
          </a:p>
          <a:p>
            <a:pPr lvl="1">
              <a:buSzPct val="85000"/>
              <a:buFont typeface="Wingdings" panose="05000000000000000000" pitchFamily="2" charset="2"/>
              <a:buChar char="§"/>
            </a:pPr>
            <a:r>
              <a:rPr lang="en-US" dirty="0"/>
              <a:t>Panel at GIS/LIS Conference (October)</a:t>
            </a:r>
          </a:p>
          <a:p>
            <a:pPr lvl="1">
              <a:buSzPct val="85000"/>
              <a:buFont typeface="Wingdings" panose="05000000000000000000" pitchFamily="2" charset="2"/>
              <a:buChar char="§"/>
            </a:pPr>
            <a:r>
              <a:rPr lang="en-US" dirty="0"/>
              <a:t>Continue to manage outreach across the state (October </a:t>
            </a:r>
            <a:r>
              <a:rPr lang="en-US" dirty="0">
                <a:solidFill>
                  <a:srgbClr val="003865"/>
                </a:solidFill>
              </a:rPr>
              <a:t>– 2025/ongoing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b="1" dirty="0"/>
              <a:t>USGS Funding Timeline </a:t>
            </a:r>
          </a:p>
          <a:p>
            <a:pPr lvl="1">
              <a:buSzPct val="85000"/>
              <a:buFont typeface="Wingdings" panose="05000000000000000000" pitchFamily="2" charset="2"/>
              <a:buChar char="§"/>
            </a:pPr>
            <a:r>
              <a:rPr lang="en-US" dirty="0"/>
              <a:t>Submit 3DEP BAA application (Fall 2019)</a:t>
            </a:r>
          </a:p>
          <a:p>
            <a:pPr lvl="1">
              <a:buSzPct val="85000"/>
              <a:buFont typeface="Wingdings" panose="05000000000000000000" pitchFamily="2" charset="2"/>
              <a:buChar char="§"/>
            </a:pPr>
            <a:r>
              <a:rPr lang="en-US" dirty="0"/>
              <a:t>Outreach to NE Minnesota regional stakeholders and funding partners for data acquisition (Fall 2019 – Winter 2020)</a:t>
            </a:r>
          </a:p>
          <a:p>
            <a:pPr lvl="1">
              <a:buSzPct val="85000"/>
              <a:buFont typeface="Wingdings" panose="05000000000000000000" pitchFamily="2" charset="2"/>
              <a:buChar char="§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9999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Remarks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255" y="1531335"/>
            <a:ext cx="1051560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b="1" dirty="0"/>
              <a:t>The Minnesota State Lidar Plan will:</a:t>
            </a:r>
          </a:p>
          <a:p>
            <a:pPr lvl="1">
              <a:buSzPct val="85000"/>
              <a:buFont typeface="Wingdings" panose="05000000000000000000" pitchFamily="2" charset="2"/>
              <a:buChar char="§"/>
            </a:pPr>
            <a:r>
              <a:rPr lang="en-US" dirty="0"/>
              <a:t>Serve as a foundation of information that will represent </a:t>
            </a:r>
            <a:r>
              <a:rPr lang="en-US" b="1" dirty="0">
                <a:solidFill>
                  <a:srgbClr val="78BE21"/>
                </a:solidFill>
              </a:rPr>
              <a:t>geospatial community needs </a:t>
            </a:r>
            <a:r>
              <a:rPr lang="en-US" dirty="0"/>
              <a:t>and </a:t>
            </a:r>
            <a:r>
              <a:rPr lang="en-US" b="1" dirty="0">
                <a:solidFill>
                  <a:srgbClr val="78BE21"/>
                </a:solidFill>
              </a:rPr>
              <a:t>educate</a:t>
            </a:r>
            <a:r>
              <a:rPr lang="en-US" dirty="0"/>
              <a:t> stakeholders </a:t>
            </a:r>
            <a:endParaRPr lang="en-US" dirty="0">
              <a:cs typeface="Calibri"/>
            </a:endParaRPr>
          </a:p>
          <a:p>
            <a:pPr lvl="1">
              <a:buSzPct val="85000"/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78BE21"/>
                </a:solidFill>
              </a:rPr>
              <a:t>Build support </a:t>
            </a:r>
            <a:r>
              <a:rPr lang="en-US" dirty="0"/>
              <a:t>for high quality, high density lidar data.</a:t>
            </a:r>
            <a:endParaRPr lang="en-US" dirty="0">
              <a:cs typeface="Calibri"/>
            </a:endParaRPr>
          </a:p>
          <a:p>
            <a:pPr lvl="1">
              <a:buSzPct val="85000"/>
              <a:buFont typeface="Arial" panose="05000000000000000000" pitchFamily="2" charset="2"/>
              <a:buChar char="•"/>
            </a:pPr>
            <a:r>
              <a:rPr lang="en-US" dirty="0">
                <a:ea typeface="+mn-lt"/>
                <a:cs typeface="+mn-lt"/>
              </a:rPr>
              <a:t>Guide the development of an enhanced, </a:t>
            </a:r>
            <a:r>
              <a:rPr lang="en-US" b="1" dirty="0">
                <a:solidFill>
                  <a:srgbClr val="78BE21"/>
                </a:solidFill>
                <a:ea typeface="+mn-lt"/>
                <a:cs typeface="+mn-lt"/>
              </a:rPr>
              <a:t>seamless, Lidar 3D point cloud statewide</a:t>
            </a:r>
            <a:r>
              <a:rPr lang="en-US" dirty="0">
                <a:ea typeface="+mn-lt"/>
                <a:cs typeface="+mn-lt"/>
              </a:rPr>
              <a:t> with derived products publicly available by the end of 2025. </a:t>
            </a:r>
          </a:p>
          <a:p>
            <a:pPr lvl="1">
              <a:buSzPct val="85000"/>
              <a:buFont typeface="Wingdings" panose="05000000000000000000" pitchFamily="2" charset="2"/>
              <a:buChar char="§"/>
            </a:pPr>
            <a:r>
              <a:rPr lang="en-US" dirty="0"/>
              <a:t>Be inclusive and will identify opportunities for data users, practitioners, and data developers to </a:t>
            </a:r>
            <a:r>
              <a:rPr lang="en-US" b="1" dirty="0">
                <a:solidFill>
                  <a:srgbClr val="78BE21"/>
                </a:solidFill>
              </a:rPr>
              <a:t>work together</a:t>
            </a:r>
            <a:r>
              <a:rPr lang="en-US" dirty="0"/>
              <a:t> to bring the benefits of lidar to the state of Minnesota.</a:t>
            </a:r>
            <a:endParaRPr lang="en-US">
              <a:cs typeface="Calibri"/>
            </a:endParaRPr>
          </a:p>
          <a:p>
            <a:pPr lvl="2">
              <a:buSzPct val="85000"/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92D050"/>
                </a:solidFill>
                <a:cs typeface="Calibri"/>
              </a:rPr>
              <a:t>Get in touch to be involved!</a:t>
            </a:r>
          </a:p>
        </p:txBody>
      </p:sp>
    </p:spTree>
    <p:extLst>
      <p:ext uri="{BB962C8B-B14F-4D97-AF65-F5344CB8AC3E}">
        <p14:creationId xmlns:p14="http://schemas.microsoft.com/office/powerpoint/2010/main" val="34394370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Item 10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762240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Discussion of request from MNIT Commissioner</a:t>
            </a:r>
          </a:p>
          <a:p>
            <a:pPr marL="0" indent="0">
              <a:buNone/>
            </a:pPr>
            <a:r>
              <a:rPr lang="en-US" dirty="0"/>
              <a:t>Dan Ross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803759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Item 11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Legislative updates</a:t>
            </a:r>
          </a:p>
          <a:p>
            <a:pPr marL="0" indent="0">
              <a:buNone/>
            </a:pPr>
            <a:r>
              <a:rPr lang="en-US" dirty="0"/>
              <a:t>Dan Ross</a:t>
            </a:r>
          </a:p>
        </p:txBody>
      </p:sp>
    </p:spTree>
    <p:extLst>
      <p:ext uri="{BB962C8B-B14F-4D97-AF65-F5344CB8AC3E}">
        <p14:creationId xmlns:p14="http://schemas.microsoft.com/office/powerpoint/2010/main" val="17680288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Item 12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Updates on GAC priority projects and initiatives</a:t>
            </a:r>
          </a:p>
          <a:p>
            <a:pPr marL="0" indent="0">
              <a:buNone/>
            </a:pPr>
            <a:r>
              <a:rPr lang="en-US" dirty="0"/>
              <a:t>Mark Kotz</a:t>
            </a:r>
          </a:p>
        </p:txBody>
      </p:sp>
    </p:spTree>
    <p:extLst>
      <p:ext uri="{BB962C8B-B14F-4D97-AF65-F5344CB8AC3E}">
        <p14:creationId xmlns:p14="http://schemas.microsoft.com/office/powerpoint/2010/main" val="946144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Item 12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393630"/>
              </p:ext>
            </p:extLst>
          </p:nvPr>
        </p:nvGraphicFramePr>
        <p:xfrm>
          <a:off x="736431" y="1555866"/>
          <a:ext cx="10609593" cy="49958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8338">
                  <a:extLst>
                    <a:ext uri="{9D8B030D-6E8A-4147-A177-3AD203B41FA5}">
                      <a16:colId xmlns:a16="http://schemas.microsoft.com/office/drawing/2014/main" val="1837296339"/>
                    </a:ext>
                  </a:extLst>
                </a:gridCol>
                <a:gridCol w="4603868">
                  <a:extLst>
                    <a:ext uri="{9D8B030D-6E8A-4147-A177-3AD203B41FA5}">
                      <a16:colId xmlns:a16="http://schemas.microsoft.com/office/drawing/2014/main" val="1836324951"/>
                    </a:ext>
                  </a:extLst>
                </a:gridCol>
                <a:gridCol w="1340923">
                  <a:extLst>
                    <a:ext uri="{9D8B030D-6E8A-4147-A177-3AD203B41FA5}">
                      <a16:colId xmlns:a16="http://schemas.microsoft.com/office/drawing/2014/main" val="2608705875"/>
                    </a:ext>
                  </a:extLst>
                </a:gridCol>
                <a:gridCol w="2398211">
                  <a:extLst>
                    <a:ext uri="{9D8B030D-6E8A-4147-A177-3AD203B41FA5}">
                      <a16:colId xmlns:a16="http://schemas.microsoft.com/office/drawing/2014/main" val="887950405"/>
                    </a:ext>
                  </a:extLst>
                </a:gridCol>
                <a:gridCol w="1418253">
                  <a:extLst>
                    <a:ext uri="{9D8B030D-6E8A-4147-A177-3AD203B41FA5}">
                      <a16:colId xmlns:a16="http://schemas.microsoft.com/office/drawing/2014/main" val="3554509381"/>
                    </a:ext>
                  </a:extLst>
                </a:gridCol>
              </a:tblGrid>
              <a:tr h="7074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GAC Rank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Project or Initiative Description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Status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Project Owner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Champion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3252473"/>
                  </a:ext>
                </a:extLst>
              </a:tr>
              <a:tr h="3573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All Data Free and Open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Active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Kari Geurts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Dan Ross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2842675"/>
                  </a:ext>
                </a:extLst>
              </a:tr>
              <a:tr h="3573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Image Service - Sustain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Active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Mike Dolbow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Dan Ross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844051"/>
                  </a:ext>
                </a:extLst>
              </a:tr>
              <a:tr h="3573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dirty="0">
                          <a:solidFill>
                            <a:srgbClr val="003865"/>
                          </a:solidFill>
                          <a:effectLst/>
                          <a:latin typeface="Calibri" panose="020F0502020204030204" pitchFamily="34" charset="0"/>
                        </a:rPr>
                        <a:t>Updated and Aligned Boundary Data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Active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effectLst/>
                        </a:rPr>
                        <a:t>Preston Dowell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Dan Ross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190993"/>
                  </a:ext>
                </a:extLst>
              </a:tr>
              <a:tr h="3573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effectLst/>
                        </a:rPr>
                        <a:t>Parcel Data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Active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Mike Dolbow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Mark</a:t>
                      </a:r>
                      <a:r>
                        <a:rPr lang="en-US" sz="20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Kotz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472554"/>
                  </a:ext>
                </a:extLst>
              </a:tr>
              <a:tr h="3573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5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effectLst/>
                        </a:rPr>
                        <a:t>Archiving</a:t>
                      </a:r>
                      <a:r>
                        <a:rPr lang="en-US" sz="2000" u="none" strike="noStrike" baseline="0" dirty="0">
                          <a:effectLst/>
                        </a:rPr>
                        <a:t> Policy/Procedure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Active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effectLst/>
                        </a:rPr>
                        <a:t>Ryan Mattke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many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369850"/>
                  </a:ext>
                </a:extLst>
              </a:tr>
              <a:tr h="3573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6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effectLst/>
                        </a:rPr>
                        <a:t>Road Centerline Data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Active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effectLst/>
                        </a:rPr>
                        <a:t>Norm Anderson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Dan Ross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398579"/>
                  </a:ext>
                </a:extLst>
              </a:tr>
              <a:tr h="3573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86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New LiDAR Acquisition</a:t>
                      </a: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Active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3865"/>
                          </a:solidFill>
                          <a:effectLst/>
                          <a:latin typeface="Calibri" panose="020F0502020204030204" pitchFamily="34" charset="0"/>
                        </a:rPr>
                        <a:t>Gerry Sjerven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effectLst/>
                        </a:rPr>
                        <a:t>Dan Ross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934633"/>
                  </a:ext>
                </a:extLst>
              </a:tr>
              <a:tr h="3573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effectLst/>
                        </a:rPr>
                        <a:t>Address Points Data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Active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86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Norm Anderson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effectLst/>
                        </a:rPr>
                        <a:t>Dan Ross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454513"/>
                  </a:ext>
                </a:extLst>
              </a:tr>
              <a:tr h="3573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3865"/>
                          </a:solidFill>
                          <a:effectLst/>
                          <a:latin typeface="Calibri" panose="020F0502020204030204" pitchFamily="34" charset="0"/>
                        </a:rPr>
                        <a:t>MN Focused </a:t>
                      </a:r>
                      <a:r>
                        <a:rPr lang="en-US" sz="2000" b="0" i="0" u="none" strike="noStrike" dirty="0" err="1">
                          <a:solidFill>
                            <a:srgbClr val="003865"/>
                          </a:solidFill>
                          <a:effectLst/>
                          <a:latin typeface="Calibri" panose="020F0502020204030204" pitchFamily="34" charset="0"/>
                        </a:rPr>
                        <a:t>Basemap</a:t>
                      </a:r>
                      <a:r>
                        <a:rPr lang="en-US" sz="2000" b="0" i="0" u="none" strike="noStrike" dirty="0">
                          <a:solidFill>
                            <a:srgbClr val="003865"/>
                          </a:solidFill>
                          <a:effectLst/>
                          <a:latin typeface="Calibri" panose="020F0502020204030204" pitchFamily="34" charset="0"/>
                        </a:rPr>
                        <a:t> Services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Active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3865"/>
                          </a:solidFill>
                          <a:effectLst/>
                          <a:latin typeface="Calibri" panose="020F0502020204030204" pitchFamily="34" charset="0"/>
                        </a:rPr>
                        <a:t>Sonia Dickerson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effectLst/>
                        </a:rPr>
                        <a:t>Dan Ross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72505"/>
                  </a:ext>
                </a:extLst>
              </a:tr>
              <a:tr h="35736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86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effectLst/>
                        </a:rPr>
                        <a:t>Parks and Trails Data Standard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86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Active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effectLst/>
                        </a:rPr>
                        <a:t>Jim Bunning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effectLst/>
                        </a:rPr>
                        <a:t>Dan Ross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736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86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86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EM Damage Assess Data Standard</a:t>
                      </a:r>
                      <a:endParaRPr kumimoji="0" lang="pt-BR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86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Active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</a:rPr>
                        <a:t>Brad Anderson, Cory Richter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736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86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86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Accurate Hydro-DEMs</a:t>
                      </a: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Active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3865"/>
                          </a:solidFill>
                          <a:effectLst/>
                          <a:latin typeface="Calibri" panose="020F0502020204030204" pitchFamily="34" charset="0"/>
                        </a:rPr>
                        <a:t>Sean</a:t>
                      </a:r>
                      <a:r>
                        <a:rPr lang="en-US" sz="2000" b="0" i="0" u="none" strike="noStrike" baseline="0" dirty="0">
                          <a:solidFill>
                            <a:srgbClr val="003865"/>
                          </a:solidFill>
                          <a:effectLst/>
                          <a:latin typeface="Calibri" panose="020F0502020204030204" pitchFamily="34" charset="0"/>
                        </a:rPr>
                        <a:t> Vaughn</a:t>
                      </a:r>
                      <a:endParaRPr lang="en-US" sz="2000" b="0" i="0" u="none" strike="noStrike" dirty="0">
                        <a:solidFill>
                          <a:srgbClr val="00386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09771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Item 13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Announcements or other business</a:t>
            </a:r>
          </a:p>
        </p:txBody>
      </p:sp>
    </p:spTree>
    <p:extLst>
      <p:ext uri="{BB962C8B-B14F-4D97-AF65-F5344CB8AC3E}">
        <p14:creationId xmlns:p14="http://schemas.microsoft.com/office/powerpoint/2010/main" val="927544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Item 3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7340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GAC annual process and logistics</a:t>
            </a:r>
          </a:p>
          <a:p>
            <a:pPr marL="0" indent="0">
              <a:buNone/>
            </a:pPr>
            <a:r>
              <a:rPr lang="en-US" dirty="0"/>
              <a:t>Mark Kotz and Nancy Rader</a:t>
            </a:r>
          </a:p>
        </p:txBody>
      </p:sp>
    </p:spTree>
    <p:extLst>
      <p:ext uri="{BB962C8B-B14F-4D97-AF65-F5344CB8AC3E}">
        <p14:creationId xmlns:p14="http://schemas.microsoft.com/office/powerpoint/2010/main" val="36404550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Adjourn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b="1" dirty="0"/>
              <a:t>Thank you!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 algn="ctr">
              <a:buNone/>
            </a:pPr>
            <a:r>
              <a:rPr lang="en-US" sz="2400" b="1" dirty="0"/>
              <a:t>Next meeting is Wednesday, December 11, 2019</a:t>
            </a:r>
          </a:p>
        </p:txBody>
      </p:sp>
    </p:spTree>
    <p:extLst>
      <p:ext uri="{BB962C8B-B14F-4D97-AF65-F5344CB8AC3E}">
        <p14:creationId xmlns:p14="http://schemas.microsoft.com/office/powerpoint/2010/main" val="1657179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Committees and Workgroups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24375"/>
          </a:xfrm>
        </p:spPr>
        <p:txBody>
          <a:bodyPr>
            <a:normAutofit fontScale="92500" lnSpcReduction="10000"/>
          </a:bodyPr>
          <a:lstStyle/>
          <a:p>
            <a:pPr marL="514350" indent="-514350"/>
            <a:r>
              <a:rPr lang="en-US" dirty="0"/>
              <a:t>3D Geomatics</a:t>
            </a:r>
          </a:p>
          <a:p>
            <a:pPr marL="514350" indent="-514350"/>
            <a:r>
              <a:rPr lang="en-US" dirty="0"/>
              <a:t>Archiving (workgroup)</a:t>
            </a:r>
          </a:p>
          <a:p>
            <a:pPr marL="514350" indent="-514350"/>
            <a:r>
              <a:rPr lang="en-US" i="1" dirty="0"/>
              <a:t>Awards Committee</a:t>
            </a:r>
          </a:p>
          <a:p>
            <a:pPr marL="514350" indent="-514350"/>
            <a:r>
              <a:rPr lang="en-US" dirty="0"/>
              <a:t>Emergency Preparedness</a:t>
            </a:r>
          </a:p>
          <a:p>
            <a:pPr marL="514350" indent="-514350"/>
            <a:r>
              <a:rPr lang="en-US" dirty="0"/>
              <a:t>Image Service Sustainability</a:t>
            </a:r>
          </a:p>
          <a:p>
            <a:pPr marL="514350" indent="-514350"/>
            <a:r>
              <a:rPr lang="en-US" dirty="0"/>
              <a:t>Outreach</a:t>
            </a:r>
          </a:p>
          <a:p>
            <a:pPr marL="514350" indent="-514350"/>
            <a:r>
              <a:rPr lang="en-US" dirty="0"/>
              <a:t>Parcels and Land Records</a:t>
            </a:r>
          </a:p>
          <a:p>
            <a:pPr marL="514350" indent="-514350"/>
            <a:r>
              <a:rPr lang="en-US" dirty="0"/>
              <a:t>Standards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915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Identify statewide projects and initiatives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Survey geospatial community for importance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Prioritize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Annual reports - accomplishments and work plans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Repeat</a:t>
            </a:r>
          </a:p>
        </p:txBody>
      </p:sp>
    </p:spTree>
    <p:extLst>
      <p:ext uri="{BB962C8B-B14F-4D97-AF65-F5344CB8AC3E}">
        <p14:creationId xmlns:p14="http://schemas.microsoft.com/office/powerpoint/2010/main" val="3402397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2019 GAC Priorities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01F5BF5-FCBF-4E2F-B1F0-F0E51D19B5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445648"/>
              </p:ext>
            </p:extLst>
          </p:nvPr>
        </p:nvGraphicFramePr>
        <p:xfrm>
          <a:off x="736431" y="1555866"/>
          <a:ext cx="10609593" cy="49958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8338">
                  <a:extLst>
                    <a:ext uri="{9D8B030D-6E8A-4147-A177-3AD203B41FA5}">
                      <a16:colId xmlns:a16="http://schemas.microsoft.com/office/drawing/2014/main" val="1837296339"/>
                    </a:ext>
                  </a:extLst>
                </a:gridCol>
                <a:gridCol w="4603868">
                  <a:extLst>
                    <a:ext uri="{9D8B030D-6E8A-4147-A177-3AD203B41FA5}">
                      <a16:colId xmlns:a16="http://schemas.microsoft.com/office/drawing/2014/main" val="1836324951"/>
                    </a:ext>
                  </a:extLst>
                </a:gridCol>
                <a:gridCol w="1340923">
                  <a:extLst>
                    <a:ext uri="{9D8B030D-6E8A-4147-A177-3AD203B41FA5}">
                      <a16:colId xmlns:a16="http://schemas.microsoft.com/office/drawing/2014/main" val="2608705875"/>
                    </a:ext>
                  </a:extLst>
                </a:gridCol>
                <a:gridCol w="2398211">
                  <a:extLst>
                    <a:ext uri="{9D8B030D-6E8A-4147-A177-3AD203B41FA5}">
                      <a16:colId xmlns:a16="http://schemas.microsoft.com/office/drawing/2014/main" val="887950405"/>
                    </a:ext>
                  </a:extLst>
                </a:gridCol>
                <a:gridCol w="1418253">
                  <a:extLst>
                    <a:ext uri="{9D8B030D-6E8A-4147-A177-3AD203B41FA5}">
                      <a16:colId xmlns:a16="http://schemas.microsoft.com/office/drawing/2014/main" val="3554509381"/>
                    </a:ext>
                  </a:extLst>
                </a:gridCol>
              </a:tblGrid>
              <a:tr h="7074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GAC Rank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Project or Initiative Description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Status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Project Owner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Champion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3252473"/>
                  </a:ext>
                </a:extLst>
              </a:tr>
              <a:tr h="3573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All Data Free and Open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Active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Kari Geurts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Dan Ross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2842675"/>
                  </a:ext>
                </a:extLst>
              </a:tr>
              <a:tr h="3573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Image Service - Sustain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Active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Mike Dolbow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Dan Ross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844051"/>
                  </a:ext>
                </a:extLst>
              </a:tr>
              <a:tr h="3573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dirty="0">
                          <a:solidFill>
                            <a:srgbClr val="003865"/>
                          </a:solidFill>
                          <a:effectLst/>
                          <a:latin typeface="Calibri" panose="020F0502020204030204" pitchFamily="34" charset="0"/>
                        </a:rPr>
                        <a:t>Updated and Aligned Boundary Data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Active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effectLst/>
                        </a:rPr>
                        <a:t>Preston Dowell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Dan Ross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190993"/>
                  </a:ext>
                </a:extLst>
              </a:tr>
              <a:tr h="3573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effectLst/>
                        </a:rPr>
                        <a:t>Parcel Data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Active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Mike Dolbow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Mark</a:t>
                      </a:r>
                      <a:r>
                        <a:rPr lang="en-US" sz="20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Kotz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472554"/>
                  </a:ext>
                </a:extLst>
              </a:tr>
              <a:tr h="3573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5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effectLst/>
                        </a:rPr>
                        <a:t>Archiving</a:t>
                      </a:r>
                      <a:r>
                        <a:rPr lang="en-US" sz="2000" u="none" strike="noStrike" baseline="0" dirty="0">
                          <a:effectLst/>
                        </a:rPr>
                        <a:t> Policy/Procedure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Active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effectLst/>
                        </a:rPr>
                        <a:t>Ryan Mattke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many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369850"/>
                  </a:ext>
                </a:extLst>
              </a:tr>
              <a:tr h="3573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6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effectLst/>
                        </a:rPr>
                        <a:t>Road Centerline Data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Active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effectLst/>
                        </a:rPr>
                        <a:t>Norm Anderson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Dan Ross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398579"/>
                  </a:ext>
                </a:extLst>
              </a:tr>
              <a:tr h="3573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86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New LiDAR Acquisition</a:t>
                      </a: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Active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3865"/>
                          </a:solidFill>
                          <a:effectLst/>
                          <a:latin typeface="Calibri" panose="020F0502020204030204" pitchFamily="34" charset="0"/>
                        </a:rPr>
                        <a:t>Gerry Sjerven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effectLst/>
                        </a:rPr>
                        <a:t>Dan Ross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934633"/>
                  </a:ext>
                </a:extLst>
              </a:tr>
              <a:tr h="3573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effectLst/>
                        </a:rPr>
                        <a:t>Address Points Data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Active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86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Norm Anderson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effectLst/>
                        </a:rPr>
                        <a:t>Dan Ross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454513"/>
                  </a:ext>
                </a:extLst>
              </a:tr>
              <a:tr h="3573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3865"/>
                          </a:solidFill>
                          <a:effectLst/>
                          <a:latin typeface="Calibri" panose="020F0502020204030204" pitchFamily="34" charset="0"/>
                        </a:rPr>
                        <a:t>MN Focused </a:t>
                      </a:r>
                      <a:r>
                        <a:rPr lang="en-US" sz="2000" b="0" i="0" u="none" strike="noStrike" dirty="0" err="1">
                          <a:solidFill>
                            <a:srgbClr val="003865"/>
                          </a:solidFill>
                          <a:effectLst/>
                          <a:latin typeface="Calibri" panose="020F0502020204030204" pitchFamily="34" charset="0"/>
                        </a:rPr>
                        <a:t>Basemap</a:t>
                      </a:r>
                      <a:r>
                        <a:rPr lang="en-US" sz="2000" b="0" i="0" u="none" strike="noStrike" dirty="0">
                          <a:solidFill>
                            <a:srgbClr val="003865"/>
                          </a:solidFill>
                          <a:effectLst/>
                          <a:latin typeface="Calibri" panose="020F0502020204030204" pitchFamily="34" charset="0"/>
                        </a:rPr>
                        <a:t> Services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Active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3865"/>
                          </a:solidFill>
                          <a:effectLst/>
                          <a:latin typeface="Calibri" panose="020F0502020204030204" pitchFamily="34" charset="0"/>
                        </a:rPr>
                        <a:t>Sonia Dickerson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effectLst/>
                        </a:rPr>
                        <a:t>Dan Ross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72505"/>
                  </a:ext>
                </a:extLst>
              </a:tr>
              <a:tr h="35736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86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effectLst/>
                        </a:rPr>
                        <a:t>Parks and Trails Data Standard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86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Active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effectLst/>
                        </a:rPr>
                        <a:t>Jim Bunning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effectLst/>
                        </a:rPr>
                        <a:t>Dan Ross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736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86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86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EM Damage Assess Data Standard</a:t>
                      </a:r>
                      <a:endParaRPr kumimoji="0" lang="pt-BR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86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Active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</a:rPr>
                        <a:t>Brad Anderson, Cory Richter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736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86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86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Accurate Hydro-DEMs</a:t>
                      </a: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Active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3865"/>
                          </a:solidFill>
                          <a:effectLst/>
                          <a:latin typeface="Calibri" panose="020F0502020204030204" pitchFamily="34" charset="0"/>
                        </a:rPr>
                        <a:t>Sean</a:t>
                      </a:r>
                      <a:r>
                        <a:rPr lang="en-US" sz="2000" b="0" i="0" u="none" strike="noStrike" baseline="0" dirty="0">
                          <a:solidFill>
                            <a:srgbClr val="003865"/>
                          </a:solidFill>
                          <a:effectLst/>
                          <a:latin typeface="Calibri" panose="020F0502020204030204" pitchFamily="34" charset="0"/>
                        </a:rPr>
                        <a:t> Vaughn</a:t>
                      </a:r>
                      <a:endParaRPr lang="en-US" sz="2000" b="0" i="0" u="none" strike="noStrike" dirty="0">
                        <a:solidFill>
                          <a:srgbClr val="00386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0938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GAC Priorities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/>
            <a:r>
              <a:rPr lang="en-US" dirty="0"/>
              <a:t>Create a list of proposed projects and initiatives</a:t>
            </a:r>
          </a:p>
          <a:p>
            <a:pPr marL="1200150" lvl="1" indent="-457200"/>
            <a:r>
              <a:rPr lang="en-US" dirty="0"/>
              <a:t>Existing and new</a:t>
            </a:r>
          </a:p>
          <a:p>
            <a:pPr marL="457200" indent="-457200"/>
            <a:r>
              <a:rPr lang="en-US" dirty="0"/>
              <a:t>Assess the value of each</a:t>
            </a:r>
          </a:p>
          <a:p>
            <a:pPr marL="1200150" lvl="1" indent="-457200"/>
            <a:r>
              <a:rPr lang="en-US" dirty="0"/>
              <a:t>GAC members advocate for sectors</a:t>
            </a:r>
          </a:p>
          <a:p>
            <a:pPr marL="1200150" lvl="1" indent="-457200"/>
            <a:r>
              <a:rPr lang="en-US" dirty="0"/>
              <a:t>Results by GAC sector</a:t>
            </a:r>
          </a:p>
          <a:p>
            <a:pPr marL="457200" indent="-457200"/>
            <a:r>
              <a:rPr lang="en-US" dirty="0"/>
              <a:t>Assess likelihood of success</a:t>
            </a:r>
          </a:p>
          <a:p>
            <a:pPr marL="457200" indent="-457200"/>
            <a:r>
              <a:rPr lang="en-US" dirty="0"/>
              <a:t>Preliminary priority calculation</a:t>
            </a:r>
          </a:p>
          <a:p>
            <a:pPr marL="457200" indent="-457200"/>
            <a:r>
              <a:rPr lang="en-US" dirty="0"/>
              <a:t>GAC discusses and adjusts</a:t>
            </a:r>
          </a:p>
        </p:txBody>
      </p:sp>
    </p:spTree>
    <p:extLst>
      <p:ext uri="{BB962C8B-B14F-4D97-AF65-F5344CB8AC3E}">
        <p14:creationId xmlns:p14="http://schemas.microsoft.com/office/powerpoint/2010/main" val="2868480690"/>
      </p:ext>
    </p:extLst>
  </p:cSld>
  <p:clrMapOvr>
    <a:masterClrMapping/>
  </p:clrMapOvr>
</p:sld>
</file>

<file path=ppt/theme/theme1.xml><?xml version="1.0" encoding="utf-8"?>
<a:theme xmlns:a="http://schemas.openxmlformats.org/drawingml/2006/main" name="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N.IT" id="{43004C98-5B53-4D58-92B4-D334E886AB92}" vid="{BCC84AB3-760B-4B29-9458-5FA6845EC3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MN.IT</Template>
  <TotalTime>0</TotalTime>
  <Words>2491</Words>
  <Application>Microsoft Office PowerPoint</Application>
  <PresentationFormat>Widescreen</PresentationFormat>
  <Paragraphs>624</Paragraphs>
  <Slides>50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Arial</vt:lpstr>
      <vt:lpstr>Calibri</vt:lpstr>
      <vt:lpstr>Courier New</vt:lpstr>
      <vt:lpstr>NeueHaasGroteskText Std</vt:lpstr>
      <vt:lpstr>Wingdings</vt:lpstr>
      <vt:lpstr>MN.IT</vt:lpstr>
      <vt:lpstr>Minnesota Geospatial Advisory Council</vt:lpstr>
      <vt:lpstr>Welcome</vt:lpstr>
      <vt:lpstr>Agenda</vt:lpstr>
      <vt:lpstr>Agenda Item 2</vt:lpstr>
      <vt:lpstr>Agenda Item 3</vt:lpstr>
      <vt:lpstr>Committees and Workgroups</vt:lpstr>
      <vt:lpstr>Annual Process</vt:lpstr>
      <vt:lpstr>2019 GAC Priorities</vt:lpstr>
      <vt:lpstr>GAC Priorities Process</vt:lpstr>
      <vt:lpstr>Why Create Priorities?</vt:lpstr>
      <vt:lpstr>Logistics</vt:lpstr>
      <vt:lpstr>GAC Leadership</vt:lpstr>
      <vt:lpstr>GAC Leadership</vt:lpstr>
      <vt:lpstr>GAC Process and Logistics</vt:lpstr>
      <vt:lpstr>Agenda Item 4</vt:lpstr>
      <vt:lpstr>Agenda Item 5</vt:lpstr>
      <vt:lpstr>Archiving Workgroup</vt:lpstr>
      <vt:lpstr>Archiving Workgroup</vt:lpstr>
      <vt:lpstr>Archiving Workgroup</vt:lpstr>
      <vt:lpstr>Archiving Workgroup</vt:lpstr>
      <vt:lpstr>Archiving Workgroup</vt:lpstr>
      <vt:lpstr>Archiving Workgroup</vt:lpstr>
      <vt:lpstr>Archiving Workgroup</vt:lpstr>
      <vt:lpstr>Archiving Workgroup</vt:lpstr>
      <vt:lpstr>Archiving Workgroup</vt:lpstr>
      <vt:lpstr>Break - Networking</vt:lpstr>
      <vt:lpstr>Agenda Item 7</vt:lpstr>
      <vt:lpstr>Coordinate Exchange Standard</vt:lpstr>
      <vt:lpstr>Agenda Item 8</vt:lpstr>
      <vt:lpstr>Image Service Sustainability Committee</vt:lpstr>
      <vt:lpstr>Steps since last status update</vt:lpstr>
      <vt:lpstr>Status Change Decision Criteria </vt:lpstr>
      <vt:lpstr>Recommended Status Change to “Retirement Candidate”</vt:lpstr>
      <vt:lpstr>Communication Notes </vt:lpstr>
      <vt:lpstr>Next Steps </vt:lpstr>
      <vt:lpstr>Agenda Item 9</vt:lpstr>
      <vt:lpstr>3DGeo Background/Update</vt:lpstr>
      <vt:lpstr>3DGeo Background/Update</vt:lpstr>
      <vt:lpstr>Lessons Learned</vt:lpstr>
      <vt:lpstr>Accomplishments Minnesota State Lidar Plan​ Subgroup</vt:lpstr>
      <vt:lpstr>Obstacles Ahead </vt:lpstr>
      <vt:lpstr>Introduction to the State Lidar Plan</vt:lpstr>
      <vt:lpstr>Next steps</vt:lpstr>
      <vt:lpstr>Closing Remarks</vt:lpstr>
      <vt:lpstr>Agenda Item 10</vt:lpstr>
      <vt:lpstr>Agenda Item 11</vt:lpstr>
      <vt:lpstr>Agenda Item 12</vt:lpstr>
      <vt:lpstr>Agenda Item 12</vt:lpstr>
      <vt:lpstr>Agenda Item 13</vt:lpstr>
      <vt:lpstr>Adjourn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2019-03-06T22:54:50Z</dcterms:created>
  <dcterms:modified xsi:type="dcterms:W3CDTF">2019-09-04T21:41:51Z</dcterms:modified>
</cp:coreProperties>
</file>