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10" r:id="rId4"/>
    <p:sldMasterId id="2147483897" r:id="rId5"/>
    <p:sldMasterId id="2147483899" r:id="rId6"/>
  </p:sldMasterIdLst>
  <p:notesMasterIdLst>
    <p:notesMasterId r:id="rId45"/>
  </p:notesMasterIdLst>
  <p:handoutMasterIdLst>
    <p:handoutMasterId r:id="rId46"/>
  </p:handoutMasterIdLst>
  <p:sldIdLst>
    <p:sldId id="664" r:id="rId7"/>
    <p:sldId id="406" r:id="rId8"/>
    <p:sldId id="609" r:id="rId9"/>
    <p:sldId id="610" r:id="rId10"/>
    <p:sldId id="863" r:id="rId11"/>
    <p:sldId id="960" r:id="rId12"/>
    <p:sldId id="961" r:id="rId13"/>
    <p:sldId id="962" r:id="rId14"/>
    <p:sldId id="844" r:id="rId15"/>
    <p:sldId id="964" r:id="rId16"/>
    <p:sldId id="806" r:id="rId17"/>
    <p:sldId id="791" r:id="rId18"/>
    <p:sldId id="959" r:id="rId19"/>
    <p:sldId id="956" r:id="rId20"/>
    <p:sldId id="957" r:id="rId21"/>
    <p:sldId id="958" r:id="rId22"/>
    <p:sldId id="797" r:id="rId23"/>
    <p:sldId id="487" r:id="rId24"/>
    <p:sldId id="488" r:id="rId25"/>
    <p:sldId id="489" r:id="rId26"/>
    <p:sldId id="853" r:id="rId27"/>
    <p:sldId id="484" r:id="rId28"/>
    <p:sldId id="949" r:id="rId29"/>
    <p:sldId id="262" r:id="rId30"/>
    <p:sldId id="257" r:id="rId31"/>
    <p:sldId id="258" r:id="rId32"/>
    <p:sldId id="259" r:id="rId33"/>
    <p:sldId id="260" r:id="rId34"/>
    <p:sldId id="263" r:id="rId35"/>
    <p:sldId id="777" r:id="rId36"/>
    <p:sldId id="965" r:id="rId37"/>
    <p:sldId id="944" r:id="rId38"/>
    <p:sldId id="966" r:id="rId39"/>
    <p:sldId id="943" r:id="rId40"/>
    <p:sldId id="967" r:id="rId41"/>
    <p:sldId id="963" r:id="rId42"/>
    <p:sldId id="864" r:id="rId43"/>
    <p:sldId id="77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000000"/>
    <a:srgbClr val="78BE21"/>
    <a:srgbClr val="0D0D0D"/>
    <a:srgbClr val="E8E8E8"/>
    <a:srgbClr val="B20738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92" autoAdjust="0"/>
    <p:restoredTop sz="92216" autoAdjust="0"/>
  </p:normalViewPr>
  <p:slideViewPr>
    <p:cSldViewPr snapToGrid="0">
      <p:cViewPr varScale="1">
        <p:scale>
          <a:sx n="101" d="100"/>
          <a:sy n="101" d="100"/>
        </p:scale>
        <p:origin x="132" y="114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3/11/2020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00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Formed</a:t>
            </a:r>
            <a:r>
              <a:rPr lang="en-US" baseline="0" dirty="0"/>
              <a:t> in 2009</a:t>
            </a:r>
          </a:p>
          <a:p>
            <a:r>
              <a:rPr lang="en-US" dirty="0"/>
              <a:t>Includes many state</a:t>
            </a:r>
            <a:r>
              <a:rPr lang="en-US" baseline="0" dirty="0"/>
              <a:t> agencies</a:t>
            </a:r>
          </a:p>
          <a:p>
            <a:r>
              <a:rPr lang="en-US" baseline="0" dirty="0"/>
              <a:t>How many have heard of ICAT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171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</a:t>
            </a:r>
            <a:r>
              <a:rPr lang="en-US" baseline="0" dirty="0"/>
              <a:t>d survey for counties, cities, agencies, tribes, etc.. in 2016 and 2019. </a:t>
            </a:r>
          </a:p>
          <a:p>
            <a:r>
              <a:rPr lang="en-US" baseline="0" dirty="0"/>
              <a:t>Has data been discussed.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977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Who</a:t>
            </a:r>
            <a:r>
              <a:rPr lang="en-US" b="1" baseline="0" dirty="0"/>
              <a:t> on the GAC has heard about it and been involved. </a:t>
            </a:r>
          </a:p>
          <a:p>
            <a:r>
              <a:rPr lang="en-US" b="1" baseline="0" dirty="0"/>
              <a:t>Should committees work through their members to contact the lead members of the ICAT. </a:t>
            </a:r>
          </a:p>
          <a:p>
            <a:r>
              <a:rPr lang="en-US" b="1" baseline="0" dirty="0"/>
              <a:t>Should it be a coordinated effort from the GAC with ICAT?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799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949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3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cover:</a:t>
            </a:r>
          </a:p>
          <a:p>
            <a:pPr marL="228600" indent="-228600">
              <a:buAutoNum type="arabicPeriod"/>
            </a:pPr>
            <a:r>
              <a:rPr lang="en-US" dirty="0"/>
              <a:t>Update on the plan</a:t>
            </a:r>
          </a:p>
          <a:p>
            <a:pPr marL="228600" indent="-228600">
              <a:buAutoNum type="arabicPeriod"/>
            </a:pPr>
            <a:r>
              <a:rPr lang="en-US" dirty="0"/>
              <a:t>What is GAC role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08466-AEA7-4FC0-9459-6A32F61DA2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HaasGroteskText Std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HaasGroteskText Std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50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14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718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19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35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10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05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45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55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00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04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41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34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8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FCFA44A-D627-46D4-991B-9510B5E5467A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793E-E4BD-4E62-80CF-85729068BF19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3C099-5EC2-43F6-A7D0-182790C2B3E6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8E2EA-4B89-4281-BBEF-7CD031D4ED69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8590A64-B99D-4826-A0A2-1883B5FE8AB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808DC4-8CD0-49C4-99EC-0090EA36A8FE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6EC739-627D-4747-9F4D-A01AA6DA284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56FDE5-C81F-49DA-AC3B-1B06CFC9F11F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DB5C8A-DC58-43D5-A615-B91809572D0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E9444-0DBD-40D0-BF8B-2A4BC4BD514B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37237E-8265-4ECF-8166-2A7D326A9351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pic>
        <p:nvPicPr>
          <p:cNvPr id="11" name="Picture 10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667" y="939886"/>
            <a:ext cx="7557100" cy="272811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D887E7C-A9F5-4E4A-96A4-14AB08F3E6E7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A510E-C043-49E3-89B2-A73C98AD7E5E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8E1EC-B45D-40E0-830C-1ED4D259CC24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ACE57-0508-4646-8C2F-50157A155FB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02726-0B35-480F-93D8-7A49827EC81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F1E0-319E-4785-8370-0D74CAB2E340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7C80-0A1E-45A4-89BE-3A468D08E6E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F93A2-39D9-4426-AB1C-AF8C41BA3F37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8E95CE56-05C9-4025-AC6B-6142D70E8839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E691A6-7626-455C-A189-14B56DAC5A01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C6BD885-23BB-4683-A77C-2E67983619D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  <a:p>
            <a:r>
              <a:rPr lang="en-US" sz="1800" dirty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B3153AF-295A-4FB9-8528-58ED0850F22B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B7C0DF-9E0A-412B-A0EA-1E2DFD91A686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8AFACB-25FA-4B5B-9996-259BFDA569A9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13DD7CE2-7AD7-427C-A7F8-EEEFB558B12D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6828ED1-88F3-4280-A7D0-465ABE883FA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FECCB6FE-00A5-4902-9E5D-0DA0EED2532C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44416-D2DA-4AC5-BA60-2A1FDA5628F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4247D4-1BBB-49E5-BE46-61BD52DE4378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AE1001DA-B129-4E6F-BB69-86685FF0E57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1775AA-3E62-4945-8A4A-31D2A0705AC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117C-FA79-4EC7-898E-5A7B10A66A4B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7B67BD-A18B-4856-B8CD-D60F039BF647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342E1D-C9B8-4345-8A74-997723AFD972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321BF-8250-4629-BD29-13AFE6776ABD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CAFEA2-D33A-4BEB-A1D4-8A1590CBE1DE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85D7F-94EE-4139-9C63-A16F762E4CE0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BFA1A-2823-494A-A930-2F783A269CF3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C2B3B2-DBBB-43B3-AFB4-201A29176B41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52251A5-5EA6-4241-BDED-0A7B6E348337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880C99-09FB-4EE5-96F9-B1FBC48C16C7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AB9F33-43AC-4945-8B44-879CE431C80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/>
              <a:t>Firstname</a:t>
            </a:r>
            <a:r>
              <a:rPr lang="en-US" sz="1800" dirty="0"/>
              <a:t> </a:t>
            </a:r>
            <a:r>
              <a:rPr lang="en-US" sz="1800" dirty="0" err="1"/>
              <a:t>Lastname</a:t>
            </a:r>
            <a:r>
              <a:rPr lang="en-US" sz="1800" dirty="0"/>
              <a:t> | Job Title</a:t>
            </a:r>
          </a:p>
        </p:txBody>
      </p:sp>
      <p:pic>
        <p:nvPicPr>
          <p:cNvPr id="15" name="Picture 14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103988"/>
            <a:ext cx="4492035" cy="1621624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C26F3AD-DFC5-491A-8781-317E0187EDE4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EC1505-B7D9-42CF-AF7A-DE0BC516D7D9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Information Technology for Minnesota Government | mn.gov/mnit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innesota IT Services Geospatial Information Offic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553" y="53188"/>
            <a:ext cx="4492035" cy="162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91800" y="339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60913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ctrTitle" hasCustomPrompt="1"/>
          </p:nvPr>
        </p:nvSpPr>
        <p:spPr>
          <a:xfrm>
            <a:off x="816864" y="5413800"/>
            <a:ext cx="10468864" cy="682200"/>
          </a:xfrm>
          <a:prstGeom prst="rect">
            <a:avLst/>
          </a:prstGeo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3200" b="1">
                <a:ln>
                  <a:noFill/>
                </a:ln>
                <a:solidFill>
                  <a:srgbClr val="000000"/>
                </a:solidFill>
                <a:effectLst>
                  <a:outerShdw blurRad="38100" dist="25400" dir="5400000" algn="tl" rotWithShape="0">
                    <a:srgbClr val="00206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noProof="0" dirty="0"/>
              <a:t>Click to edit Section title style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 hasCustomPrompt="1"/>
          </p:nvPr>
        </p:nvSpPr>
        <p:spPr>
          <a:xfrm>
            <a:off x="812800" y="5943600"/>
            <a:ext cx="10472928" cy="713936"/>
          </a:xfrm>
          <a:prstGeom prst="rect">
            <a:avLst/>
          </a:prstGeom>
        </p:spPr>
        <p:txBody>
          <a:bodyPr lIns="0" rIns="18288"/>
          <a:lstStyle>
            <a:lvl1pPr marL="0" marR="45720" indent="0" algn="ctr">
              <a:buNone/>
              <a:defRPr sz="2400">
                <a:solidFill>
                  <a:srgbClr val="000000"/>
                </a:solidFill>
                <a:effectLst/>
                <a:latin typeface="AvenirNext LT Pro Regular" panose="020B050402020202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/>
              <a:t>Click to edit Section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729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581400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  <a:lvl4pPr>
              <a:buClrTx/>
              <a:defRPr/>
            </a:lvl4pPr>
            <a:lvl5pPr>
              <a:buClrTx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739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57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09800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09800"/>
            <a:ext cx="5384800" cy="365759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76400"/>
            <a:ext cx="5410200" cy="533400"/>
          </a:xfrm>
        </p:spPr>
        <p:txBody>
          <a:bodyPr/>
          <a:lstStyle>
            <a:lvl1pPr marL="0" indent="0">
              <a:buNone/>
              <a:defRPr sz="2800" baseline="0">
                <a:latin typeface="Myriad Pro (Body)"/>
              </a:defRPr>
            </a:lvl1pPr>
          </a:lstStyle>
          <a:p>
            <a:pPr lvl="0"/>
            <a:r>
              <a:rPr lang="en-US" sz="2800" dirty="0">
                <a:latin typeface="AvenirNext LT Pro Bold" panose="020B0804020202020204" pitchFamily="34" charset="0"/>
              </a:rPr>
              <a:t>Column Title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05764" y="1676400"/>
            <a:ext cx="5410200" cy="533400"/>
          </a:xfrm>
        </p:spPr>
        <p:txBody>
          <a:bodyPr/>
          <a:lstStyle>
            <a:lvl1pPr marL="0" indent="0">
              <a:buNone/>
              <a:defRPr sz="2800" baseline="0">
                <a:latin typeface="Myriad Pro (Body)"/>
              </a:defRPr>
            </a:lvl1pPr>
          </a:lstStyle>
          <a:p>
            <a:pPr lvl="0"/>
            <a:r>
              <a:rPr lang="en-US" sz="2800" dirty="0">
                <a:latin typeface="AvenirNext LT Pro Bold" panose="020B0804020202020204" pitchFamily="34" charset="0"/>
              </a:rPr>
              <a:t>Column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40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9550400" cy="6858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000" b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5983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1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4575-DDB9-4094-929B-6674B660F02D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340600" cy="435133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8F37-6EA6-42C7-B49A-6A174BAA1F35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Picture 8" descr="Decorative image of map and compass. " title="Decorative image of map and compass. 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425" y="1329434"/>
            <a:ext cx="38385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3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8E950-06C4-4DC8-B03C-4107DDC0AE76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6D40-80D2-4CAB-BFA5-8424ADD63056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7D8B48-CF1F-4BDC-BCA4-5A57DC9E0A63}" type="datetime1">
              <a:rPr lang="en-US" smtClean="0"/>
              <a:t>3/11/2020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/>
              <a:t>Information Technology for Minnesota Government | mn.gov/mnit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820" r:id="rId7"/>
    <p:sldLayoutId id="2147483790" r:id="rId8"/>
    <p:sldLayoutId id="2147483789" r:id="rId9"/>
    <p:sldLayoutId id="2147483714" r:id="rId10"/>
    <p:sldLayoutId id="2147483738" r:id="rId11"/>
    <p:sldLayoutId id="2147483739" r:id="rId12"/>
    <p:sldLayoutId id="2147483780" r:id="rId13"/>
    <p:sldLayoutId id="2147483773" r:id="rId14"/>
    <p:sldLayoutId id="2147483800" r:id="rId15"/>
    <p:sldLayoutId id="2147483688" r:id="rId16"/>
    <p:sldLayoutId id="2147483801" r:id="rId17"/>
    <p:sldLayoutId id="2147483802" r:id="rId18"/>
    <p:sldLayoutId id="2147483803" r:id="rId19"/>
    <p:sldLayoutId id="2147483744" r:id="rId20"/>
    <p:sldLayoutId id="2147483793" r:id="rId21"/>
    <p:sldLayoutId id="2147483772" r:id="rId22"/>
    <p:sldLayoutId id="2147483767" r:id="rId23"/>
    <p:sldLayoutId id="2147483769" r:id="rId24"/>
    <p:sldLayoutId id="2147483771" r:id="rId25"/>
    <p:sldLayoutId id="2147483770" r:id="rId26"/>
    <p:sldLayoutId id="2147483732" r:id="rId27"/>
    <p:sldLayoutId id="2147483794" r:id="rId28"/>
    <p:sldLayoutId id="2147483733" r:id="rId29"/>
    <p:sldLayoutId id="2147483747" r:id="rId30"/>
    <p:sldLayoutId id="2147483818" r:id="rId31"/>
    <p:sldLayoutId id="2147483805" r:id="rId32"/>
    <p:sldLayoutId id="2147483806" r:id="rId33"/>
    <p:sldLayoutId id="2147483750" r:id="rId34"/>
    <p:sldLayoutId id="2147483765" r:id="rId35"/>
    <p:sldLayoutId id="2147483781" r:id="rId36"/>
    <p:sldLayoutId id="2147483809" r:id="rId37"/>
    <p:sldLayoutId id="2147483808" r:id="rId38"/>
    <p:sldLayoutId id="2147483807" r:id="rId39"/>
    <p:sldLayoutId id="2147483819" r:id="rId40"/>
    <p:sldLayoutId id="2147483754" r:id="rId41"/>
    <p:sldLayoutId id="2147483755" r:id="rId42"/>
    <p:sldLayoutId id="2147483759" r:id="rId43"/>
    <p:sldLayoutId id="2147483753" r:id="rId44"/>
    <p:sldLayoutId id="2147483763" r:id="rId45"/>
    <p:sldLayoutId id="2147483762" r:id="rId46"/>
    <p:sldLayoutId id="2147483758" r:id="rId47"/>
    <p:sldLayoutId id="2147483756" r:id="rId48"/>
    <p:sldLayoutId id="2147483798" r:id="rId49"/>
    <p:sldLayoutId id="2147483797" r:id="rId50"/>
    <p:sldLayoutId id="2147483896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405B">
            <a:alpha val="25098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1" b="20523"/>
          <a:stretch/>
        </p:blipFill>
        <p:spPr>
          <a:xfrm>
            <a:off x="0" y="0"/>
            <a:ext cx="12192000" cy="5172364"/>
          </a:xfrm>
          <a:prstGeom prst="rect">
            <a:avLst/>
          </a:prstGeom>
          <a:effectLst>
            <a:glow>
              <a:schemeClr val="accent1"/>
            </a:glow>
            <a:reflection endPos="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57" y="228600"/>
            <a:ext cx="7719487" cy="1066800"/>
          </a:xfrm>
          <a:prstGeom prst="rect">
            <a:avLst/>
          </a:prstGeom>
          <a:effectLst>
            <a:glow rad="1905000">
              <a:schemeClr val="bg1">
                <a:alpha val="38000"/>
              </a:schemeClr>
            </a:glow>
            <a:outerShdw blurRad="1079500" dist="127000" dir="5400000" sx="161000" sy="161000" algn="ctr" rotWithShape="0">
              <a:schemeClr val="bg1">
                <a:alpha val="44000"/>
              </a:schemeClr>
            </a:outerShdw>
          </a:effectLst>
        </p:spPr>
      </p:pic>
      <p:sp>
        <p:nvSpPr>
          <p:cNvPr id="4" name="TextBox 3"/>
          <p:cNvSpPr txBox="1"/>
          <p:nvPr userDrawn="1"/>
        </p:nvSpPr>
        <p:spPr>
          <a:xfrm>
            <a:off x="10744200" y="4876800"/>
            <a:ext cx="16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chemeClr val="bg1"/>
                </a:solidFill>
              </a:rPr>
              <a:t>Photo credit: Ernesto Ruiz</a:t>
            </a:r>
          </a:p>
        </p:txBody>
      </p:sp>
    </p:spTree>
    <p:extLst>
      <p:ext uri="{BB962C8B-B14F-4D97-AF65-F5344CB8AC3E}">
        <p14:creationId xmlns:p14="http://schemas.microsoft.com/office/powerpoint/2010/main" val="3232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8202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08202E"/>
          </a:solidFill>
          <a:latin typeface="Avenir Next Demi Bold" panose="020B07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8202E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8202E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8202E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8202E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8202E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515938"/>
            <a:ext cx="109728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5240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71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Avenir Next Demi Bold" panose="020B07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venir Next Demi Bold" panose="020B070302020202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95000"/>
        <a:buFont typeface="Wingdings 2" panose="05020102010507070707" pitchFamily="18" charset="2"/>
        <a:buChar char=""/>
        <a:defRPr sz="2600" kern="1200">
          <a:solidFill>
            <a:srgbClr val="000000"/>
          </a:solidFill>
          <a:latin typeface="Myriad Pro (Body)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000000"/>
          </a:solidFill>
          <a:latin typeface="Myriad Pro (Body)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70000"/>
        <a:buFont typeface="Wingdings 2" panose="05020102010507070707" pitchFamily="18" charset="2"/>
        <a:buChar char=""/>
        <a:defRPr sz="2100" kern="1200">
          <a:solidFill>
            <a:srgbClr val="000000"/>
          </a:solidFill>
          <a:latin typeface="Myriad Pro (Body)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Myriad Pro (Body)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08202E"/>
        </a:buClr>
        <a:buSzPct val="65000"/>
        <a:buFont typeface="Wingdings 2" panose="05020102010507070707" pitchFamily="18" charset="2"/>
        <a:buChar char=""/>
        <a:defRPr sz="2000" kern="1200">
          <a:solidFill>
            <a:srgbClr val="000000"/>
          </a:solidFill>
          <a:latin typeface="Myriad Pro (Body)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s-t.transportation.org/Program/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kex.org/community/directory/organizations/minnesota-interagency-climate-adaptation-team-ica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ca.state.mn.us/sites/default/files/p-gen4-15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477837"/>
            <a:ext cx="12192000" cy="1295182"/>
          </a:xfrm>
        </p:spPr>
        <p:txBody>
          <a:bodyPr/>
          <a:lstStyle/>
          <a:p>
            <a:r>
              <a:rPr lang="en-US" dirty="0"/>
              <a:t>Minnesota Geospatial Advisory Council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3380732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802467" y="5193604"/>
            <a:ext cx="6587067" cy="1097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March 11, 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9182"/>
            <a:ext cx="2607995" cy="5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4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0B606-E530-485D-8A9C-E11AD6A6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Vice Chair Duties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C782D-EA6E-47F7-89C2-D4929673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GAC Calendar</a:t>
            </a:r>
          </a:p>
          <a:p>
            <a:pPr lvl="0"/>
            <a:r>
              <a:rPr lang="en-US" dirty="0"/>
              <a:t>GAC Committees and priority projects</a:t>
            </a:r>
          </a:p>
          <a:p>
            <a:pPr lvl="1"/>
            <a:r>
              <a:rPr lang="en-US" dirty="0"/>
              <a:t>Metrics and goal setting</a:t>
            </a:r>
          </a:p>
          <a:p>
            <a:pPr lvl="1"/>
            <a:r>
              <a:rPr lang="en-US" dirty="0"/>
              <a:t>Web presence</a:t>
            </a:r>
          </a:p>
          <a:p>
            <a:pPr lvl="1"/>
            <a:r>
              <a:rPr lang="en-US" dirty="0"/>
              <a:t>Important dates published</a:t>
            </a:r>
          </a:p>
          <a:p>
            <a:r>
              <a:rPr lang="en-US" dirty="0"/>
              <a:t>Priority Survey</a:t>
            </a:r>
          </a:p>
          <a:p>
            <a:pPr lvl="1"/>
            <a:r>
              <a:rPr lang="en-US" dirty="0"/>
              <a:t>Broad promotion</a:t>
            </a:r>
          </a:p>
          <a:p>
            <a:pPr lvl="1"/>
            <a:r>
              <a:rPr lang="en-US" dirty="0"/>
              <a:t>Engage stakeholder groups</a:t>
            </a:r>
          </a:p>
        </p:txBody>
      </p:sp>
    </p:spTree>
    <p:extLst>
      <p:ext uri="{BB962C8B-B14F-4D97-AF65-F5344CB8AC3E}">
        <p14:creationId xmlns:p14="http://schemas.microsoft.com/office/powerpoint/2010/main" val="509596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5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GIS/LIS Consortium Salary Survey</a:t>
            </a:r>
          </a:p>
          <a:p>
            <a:pPr marL="0" indent="0">
              <a:buNone/>
            </a:pPr>
            <a:r>
              <a:rPr lang="en-US" dirty="0"/>
              <a:t>Ryan Stovern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99217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6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GIS-T Conference</a:t>
            </a:r>
          </a:p>
          <a:p>
            <a:pPr marL="0" indent="0">
              <a:buNone/>
            </a:pPr>
            <a:r>
              <a:rPr lang="en-US" dirty="0"/>
              <a:t>Ben Timerson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6220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47E95186-DBDE-4769-9776-A98D53CBB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62" y="68263"/>
            <a:ext cx="917607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1529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GIS for Transportation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5280"/>
            <a:ext cx="10515600" cy="5370319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hlinkClick r:id="rId2"/>
              </a:rPr>
              <a:t>https://gis-t.transportation.org/Program/</a:t>
            </a:r>
            <a:endParaRPr lang="en-US" dirty="0"/>
          </a:p>
          <a:p>
            <a:pPr lvl="1"/>
            <a:r>
              <a:rPr lang="en-US" dirty="0"/>
              <a:t>Tuesday, April 14 are workshops, ½ day morning and ½ day afternoon</a:t>
            </a:r>
          </a:p>
          <a:p>
            <a:pPr lvl="1"/>
            <a:r>
              <a:rPr lang="en-US" dirty="0"/>
              <a:t>Wednesday, April 15 to Friday, April 17</a:t>
            </a:r>
            <a:endParaRPr lang="en-US" baseline="30000" dirty="0"/>
          </a:p>
          <a:p>
            <a:pPr lvl="1"/>
            <a:r>
              <a:rPr lang="en-US" dirty="0"/>
              <a:t>Early-Bird cost is $550, One-Day is $325, and Student is $385</a:t>
            </a:r>
          </a:p>
          <a:p>
            <a:pPr lvl="1"/>
            <a:r>
              <a:rPr lang="en-US" dirty="0"/>
              <a:t>All go up $100 after March 13</a:t>
            </a:r>
          </a:p>
          <a:p>
            <a:pPr lvl="1"/>
            <a:r>
              <a:rPr lang="en-US" dirty="0"/>
              <a:t>Map Gallery still accepting posters until March 27</a:t>
            </a:r>
          </a:p>
          <a:p>
            <a:pPr lvl="1"/>
            <a:r>
              <a:rPr lang="en-US" dirty="0"/>
              <a:t>Special Interest Groups (SIGs) - Women in GIS</a:t>
            </a:r>
          </a:p>
          <a:p>
            <a:pPr lvl="1"/>
            <a:r>
              <a:rPr lang="en-US" dirty="0"/>
              <a:t>Exhibit Hall with vendors</a:t>
            </a:r>
          </a:p>
          <a:p>
            <a:pPr lvl="1"/>
            <a:r>
              <a:rPr lang="en-US" dirty="0"/>
              <a:t>Esri Hands-on learning lab</a:t>
            </a:r>
          </a:p>
        </p:txBody>
      </p:sp>
    </p:spTree>
    <p:extLst>
      <p:ext uri="{BB962C8B-B14F-4D97-AF65-F5344CB8AC3E}">
        <p14:creationId xmlns:p14="http://schemas.microsoft.com/office/powerpoint/2010/main" val="519485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Topics: 28 Sessions and 84 Presentations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34E9F4-ED02-4449-BC51-99E8363502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Asset Management</a:t>
            </a:r>
          </a:p>
          <a:p>
            <a:r>
              <a:rPr lang="en-US" dirty="0"/>
              <a:t>Data Governance</a:t>
            </a:r>
          </a:p>
          <a:p>
            <a:r>
              <a:rPr lang="en-US" dirty="0"/>
              <a:t>Data Management</a:t>
            </a:r>
          </a:p>
          <a:p>
            <a:r>
              <a:rPr lang="en-US" dirty="0"/>
              <a:t>Data Management &amp; LRS</a:t>
            </a:r>
          </a:p>
          <a:p>
            <a:r>
              <a:rPr lang="en-US" dirty="0"/>
              <a:t>Emerging Technology</a:t>
            </a:r>
          </a:p>
          <a:p>
            <a:r>
              <a:rPr lang="en-US" dirty="0"/>
              <a:t>Energy and the Environment</a:t>
            </a:r>
          </a:p>
          <a:p>
            <a:r>
              <a:rPr lang="en-US" dirty="0"/>
              <a:t>Enterprise LRS &amp; Business Integration</a:t>
            </a:r>
          </a:p>
          <a:p>
            <a:r>
              <a:rPr lang="en-US" dirty="0"/>
              <a:t>Federal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1A0E-F57E-41EA-9342-D0783D7950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Geospatial Collaboration</a:t>
            </a:r>
          </a:p>
          <a:p>
            <a:r>
              <a:rPr lang="en-US" dirty="0"/>
              <a:t>LRS Implementation</a:t>
            </a:r>
          </a:p>
          <a:p>
            <a:r>
              <a:rPr lang="en-US" dirty="0"/>
              <a:t>Mobile Data</a:t>
            </a:r>
          </a:p>
          <a:p>
            <a:r>
              <a:rPr lang="en-US" dirty="0"/>
              <a:t>Process Improvement</a:t>
            </a:r>
          </a:p>
          <a:p>
            <a:r>
              <a:rPr lang="en-US" dirty="0"/>
              <a:t>Solving Geospatial Issues</a:t>
            </a:r>
          </a:p>
          <a:p>
            <a:r>
              <a:rPr lang="en-US" dirty="0"/>
              <a:t>Traffic Data</a:t>
            </a:r>
          </a:p>
          <a:p>
            <a:r>
              <a:rPr lang="en-US" dirty="0"/>
              <a:t>Traffic and Safety</a:t>
            </a:r>
          </a:p>
          <a:p>
            <a:r>
              <a:rPr lang="en-US" dirty="0"/>
              <a:t>Transport Canada</a:t>
            </a:r>
          </a:p>
          <a:p>
            <a:r>
              <a:rPr lang="en-US" dirty="0"/>
              <a:t>Work Zone Initiatives</a:t>
            </a:r>
          </a:p>
        </p:txBody>
      </p:sp>
    </p:spTree>
    <p:extLst>
      <p:ext uri="{BB962C8B-B14F-4D97-AF65-F5344CB8AC3E}">
        <p14:creationId xmlns:p14="http://schemas.microsoft.com/office/powerpoint/2010/main" val="3409139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Sessions and Presenters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35280"/>
            <a:ext cx="10515600" cy="537031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b="1" dirty="0"/>
              <a:t>Round Table Discussions</a:t>
            </a:r>
          </a:p>
          <a:p>
            <a:pPr lvl="1"/>
            <a:r>
              <a:rPr lang="en-US" dirty="0"/>
              <a:t>Getting Current, Authoritative Data in the Hands of GPS Users – Dan Ross, moderating</a:t>
            </a:r>
            <a:br>
              <a:rPr lang="en-US" dirty="0"/>
            </a:br>
            <a:endParaRPr lang="en-US" dirty="0"/>
          </a:p>
          <a:p>
            <a:pPr marL="457200" lvl="1" indent="0">
              <a:buNone/>
            </a:pPr>
            <a:r>
              <a:rPr lang="en-US" b="1" dirty="0"/>
              <a:t>Presentations</a:t>
            </a:r>
          </a:p>
          <a:p>
            <a:pPr lvl="1"/>
            <a:r>
              <a:rPr lang="en-US" dirty="0"/>
              <a:t>Statewide Multisector Geospatial collaboration – Mark Kotz</a:t>
            </a:r>
          </a:p>
          <a:p>
            <a:pPr lvl="1"/>
            <a:r>
              <a:rPr lang="en-US" dirty="0"/>
              <a:t>Improving Traffic Safety Outcomes by Bringing People and Systems Together</a:t>
            </a:r>
            <a:br>
              <a:rPr lang="en-US" dirty="0"/>
            </a:br>
            <a:r>
              <a:rPr lang="en-US" dirty="0"/>
              <a:t> – Dan Ross</a:t>
            </a:r>
          </a:p>
        </p:txBody>
      </p:sp>
    </p:spTree>
    <p:extLst>
      <p:ext uri="{BB962C8B-B14F-4D97-AF65-F5344CB8AC3E}">
        <p14:creationId xmlns:p14="http://schemas.microsoft.com/office/powerpoint/2010/main" val="33602655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7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Initiative for Climate Action Transparency (ICAT)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Gerry Sjerven</a:t>
            </a:r>
          </a:p>
        </p:txBody>
      </p:sp>
    </p:spTree>
    <p:extLst>
      <p:ext uri="{BB962C8B-B14F-4D97-AF65-F5344CB8AC3E}">
        <p14:creationId xmlns:p14="http://schemas.microsoft.com/office/powerpoint/2010/main" val="2016262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#7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340600" cy="47771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Initiative for Climate Action Transparency (ICAT)</a:t>
            </a:r>
          </a:p>
          <a:p>
            <a:pPr marL="0" indent="0">
              <a:buNone/>
            </a:pPr>
            <a:r>
              <a:rPr lang="en-US" sz="2000" dirty="0">
                <a:hlinkClick r:id="rId3"/>
              </a:rPr>
              <a:t>Interagency Climate Adaptation Team</a:t>
            </a:r>
            <a:r>
              <a:rPr lang="en-US" sz="2000" dirty="0"/>
              <a:t>, formed in 2009, to explore climate change in Minnesota and how to adapt. </a:t>
            </a:r>
          </a:p>
          <a:p>
            <a:pPr marL="0" indent="0">
              <a:buNone/>
            </a:pPr>
            <a:r>
              <a:rPr lang="en-US" sz="2000" dirty="0"/>
              <a:t>Includes representatives from:</a:t>
            </a:r>
          </a:p>
          <a:p>
            <a:pPr lvl="1"/>
            <a:r>
              <a:rPr lang="en-US" sz="1600" dirty="0"/>
              <a:t>Pollution Control Agency (Lead agency) </a:t>
            </a:r>
          </a:p>
          <a:p>
            <a:pPr lvl="1"/>
            <a:r>
              <a:rPr lang="en-US" sz="1600" dirty="0"/>
              <a:t>Department of Natural Resources</a:t>
            </a:r>
          </a:p>
          <a:p>
            <a:pPr lvl="1"/>
            <a:r>
              <a:rPr lang="en-US" sz="1600" dirty="0"/>
              <a:t>Department of Health</a:t>
            </a:r>
          </a:p>
          <a:p>
            <a:pPr lvl="1"/>
            <a:r>
              <a:rPr lang="en-US" sz="1600" dirty="0"/>
              <a:t>Department of  Agriculture</a:t>
            </a:r>
          </a:p>
          <a:p>
            <a:pPr lvl="1"/>
            <a:r>
              <a:rPr lang="en-US" sz="1600" dirty="0"/>
              <a:t>Department of Transportation</a:t>
            </a:r>
          </a:p>
          <a:p>
            <a:pPr lvl="1"/>
            <a:r>
              <a:rPr lang="en-US" sz="1600" dirty="0"/>
              <a:t>Department of Commerce (Office of Energy Security)</a:t>
            </a:r>
          </a:p>
          <a:p>
            <a:pPr lvl="1"/>
            <a:r>
              <a:rPr lang="en-US" sz="1600" dirty="0"/>
              <a:t>Department of Public Safety (Division of Homeland Security and Emergency Management)</a:t>
            </a:r>
          </a:p>
          <a:p>
            <a:pPr lvl="1"/>
            <a:r>
              <a:rPr lang="en-US" sz="1600" dirty="0"/>
              <a:t>Board of Water and Soil Resources</a:t>
            </a:r>
          </a:p>
          <a:p>
            <a:pPr lvl="1"/>
            <a:r>
              <a:rPr lang="en-US" sz="1600" dirty="0"/>
              <a:t>Metropolitan Council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405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Five statewide indicators to help track climate change impacts and Minnesota’s progress in climate adaption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Climate adaptation planning among state agencies, tribes and local units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Disruptions to the power grid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Heat-related health impacts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Damages from extreme weather</a:t>
            </a:r>
          </a:p>
          <a:p>
            <a:pPr marL="800100" lvl="1" indent="-342900">
              <a:buSzPct val="100000"/>
              <a:buFont typeface="+mj-lt"/>
              <a:buAutoNum type="arabicPeriod"/>
            </a:pPr>
            <a:r>
              <a:rPr lang="en-US" sz="1800" dirty="0">
                <a:ea typeface="+mn-lt"/>
                <a:cs typeface="+mn-lt"/>
              </a:rPr>
              <a:t>Urban and community forest canopy cover</a:t>
            </a:r>
            <a:endParaRPr lang="en-US" sz="1400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hlinkClick r:id="rId3"/>
              </a:rPr>
              <a:t>2019 Climate Adaptation Planning Survey Report</a:t>
            </a:r>
            <a:endParaRPr lang="en-US" dirty="0"/>
          </a:p>
          <a:p>
            <a:pPr marL="690563" lvl="2">
              <a:buFont typeface="Wingdings" panose="05000000000000000000" pitchFamily="2" charset="2"/>
              <a:buChar char="§"/>
            </a:pPr>
            <a:r>
              <a:rPr lang="en-US" dirty="0"/>
              <a:t>MPCA and Management Analysis and Development (MAD) developed survey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Introductions</a:t>
            </a:r>
          </a:p>
          <a:p>
            <a:r>
              <a:rPr lang="en-US" b="1" dirty="0"/>
              <a:t>Approve agenda</a:t>
            </a:r>
          </a:p>
          <a:p>
            <a:r>
              <a:rPr lang="en-US" b="1" dirty="0"/>
              <a:t>Approve December minutes</a:t>
            </a:r>
          </a:p>
        </p:txBody>
      </p:sp>
    </p:spTree>
    <p:extLst>
      <p:ext uri="{BB962C8B-B14F-4D97-AF65-F5344CB8AC3E}">
        <p14:creationId xmlns:p14="http://schemas.microsoft.com/office/powerpoint/2010/main" val="883963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ICAT - GAC &amp; Committee Roles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current role of GAC members with ICAT membership? </a:t>
            </a:r>
          </a:p>
          <a:p>
            <a:pPr marL="0" indent="0">
              <a:buNone/>
            </a:pPr>
            <a:r>
              <a:rPr lang="en-US" b="1" dirty="0"/>
              <a:t>How do we communicate with ICAT?</a:t>
            </a:r>
          </a:p>
          <a:p>
            <a:pPr marL="0" indent="0">
              <a:buNone/>
            </a:pPr>
            <a:r>
              <a:rPr lang="en-US" b="1" dirty="0"/>
              <a:t>Next Steps?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9026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8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One Minnesota Plan Response Working Group update </a:t>
            </a:r>
          </a:p>
          <a:p>
            <a:pPr marL="0" indent="0">
              <a:buNone/>
            </a:pPr>
            <a:r>
              <a:rPr lang="en-US" dirty="0"/>
              <a:t>Victoria Reinhardt, Renee Huset</a:t>
            </a:r>
          </a:p>
        </p:txBody>
      </p:sp>
    </p:spTree>
    <p:extLst>
      <p:ext uri="{BB962C8B-B14F-4D97-AF65-F5344CB8AC3E}">
        <p14:creationId xmlns:p14="http://schemas.microsoft.com/office/powerpoint/2010/main" val="1538785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large tree in a forest&#10;&#10;Description automatically generated">
            <a:extLst>
              <a:ext uri="{FF2B5EF4-FFF2-40B4-BE49-F238E27FC236}">
                <a16:creationId xmlns:a16="http://schemas.microsoft.com/office/drawing/2014/main" id="{554D4E4C-418C-48D8-83A3-718E5AF6E8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/>
          <a:stretch>
            <a:fillRect/>
          </a:stretch>
        </p:blipFill>
        <p:spPr/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- Networking</a:t>
            </a:r>
          </a:p>
        </p:txBody>
      </p:sp>
    </p:spTree>
    <p:extLst>
      <p:ext uri="{BB962C8B-B14F-4D97-AF65-F5344CB8AC3E}">
        <p14:creationId xmlns:p14="http://schemas.microsoft.com/office/powerpoint/2010/main" val="223868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10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Sector Report</a:t>
            </a:r>
          </a:p>
          <a:p>
            <a:pPr marL="0" indent="0">
              <a:buNone/>
            </a:pPr>
            <a:r>
              <a:rPr lang="en-US" dirty="0"/>
              <a:t>Watershed Districts:  Alex Steele</a:t>
            </a:r>
          </a:p>
        </p:txBody>
      </p:sp>
    </p:spTree>
    <p:extLst>
      <p:ext uri="{BB962C8B-B14F-4D97-AF65-F5344CB8AC3E}">
        <p14:creationId xmlns:p14="http://schemas.microsoft.com/office/powerpoint/2010/main" val="1919264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Minnesota Geospatial Advisory Council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Sector Report</a:t>
            </a:r>
          </a:p>
        </p:txBody>
      </p:sp>
    </p:spTree>
    <p:extLst>
      <p:ext uri="{BB962C8B-B14F-4D97-AF65-F5344CB8AC3E}">
        <p14:creationId xmlns:p14="http://schemas.microsoft.com/office/powerpoint/2010/main" val="614333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42" y="76200"/>
            <a:ext cx="7220958" cy="6716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066800"/>
            <a:ext cx="4800600" cy="56618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92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244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Data standards</a:t>
            </a:r>
          </a:p>
          <a:p>
            <a:endParaRPr lang="en-US" dirty="0"/>
          </a:p>
          <a:p>
            <a:r>
              <a:rPr lang="en-US" dirty="0"/>
              <a:t>Statewide datasets</a:t>
            </a:r>
          </a:p>
          <a:p>
            <a:endParaRPr lang="en-US" dirty="0"/>
          </a:p>
          <a:p>
            <a:r>
              <a:rPr lang="en-US" dirty="0"/>
              <a:t>State/regional imagery services</a:t>
            </a:r>
          </a:p>
          <a:p>
            <a:endParaRPr lang="en-US" dirty="0"/>
          </a:p>
          <a:p>
            <a:r>
              <a:rPr lang="en-US" dirty="0"/>
              <a:t>LiDAR and derived products (DEM, </a:t>
            </a:r>
            <a:r>
              <a:rPr lang="en-US" dirty="0" err="1"/>
              <a:t>HydroDEM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Minnesota Geospatial Advisory Council </a:t>
            </a:r>
          </a:p>
        </p:txBody>
      </p:sp>
    </p:spTree>
    <p:extLst>
      <p:ext uri="{BB962C8B-B14F-4D97-AF65-F5344CB8AC3E}">
        <p14:creationId xmlns:p14="http://schemas.microsoft.com/office/powerpoint/2010/main" val="2334916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Minnesota Association of Watershed Districts (MAWD)</a:t>
            </a:r>
          </a:p>
          <a:p>
            <a:pPr lvl="1"/>
            <a:r>
              <a:rPr lang="en-US" dirty="0"/>
              <a:t>Metro MAWD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Regional GIS user &amp; collaboration groups</a:t>
            </a:r>
          </a:p>
          <a:p>
            <a:pPr lvl="1"/>
            <a:r>
              <a:rPr lang="en-US" dirty="0" err="1"/>
              <a:t>MetroGIS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Local and county governments within Minnehaha Creek Watershed District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Sector Engagement</a:t>
            </a:r>
          </a:p>
        </p:txBody>
      </p:sp>
    </p:spTree>
    <p:extLst>
      <p:ext uri="{BB962C8B-B14F-4D97-AF65-F5344CB8AC3E}">
        <p14:creationId xmlns:p14="http://schemas.microsoft.com/office/powerpoint/2010/main" val="2522091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9617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7" name="Content Placeholder 6" descr="Agenda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827856225"/>
              </p:ext>
            </p:extLst>
          </p:nvPr>
        </p:nvGraphicFramePr>
        <p:xfrm>
          <a:off x="1590087" y="1333882"/>
          <a:ext cx="8949229" cy="5059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5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3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Time</a:t>
                      </a:r>
                    </a:p>
                  </a:txBody>
                  <a:tcPr marL="91439" marR="9143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Topic</a:t>
                      </a:r>
                    </a:p>
                  </a:txBody>
                  <a:tcPr marL="182880" marR="91439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8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11:15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Committee annual reports - </a:t>
                      </a:r>
                      <a:r>
                        <a:rPr lang="en-US" sz="1400" dirty="0"/>
                        <a:t>Review and</a:t>
                      </a:r>
                      <a:r>
                        <a:rPr lang="en-US" sz="1400" baseline="0" dirty="0"/>
                        <a:t> accept</a:t>
                      </a:r>
                      <a:endParaRPr lang="en-US" sz="1400" dirty="0"/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11:20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GAC accomplishments and work plan – Review and approve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11:30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GAC chair and vice chair duties update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11:35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GIS/LIS Consortium salary survey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11:40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GIS-T conference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3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11:45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Initiative for Climate Action Transparency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635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11:55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One Minnesota Plan Response working group update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12:05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Break, networking</a:t>
                      </a:r>
                      <a:endParaRPr lang="en-US" sz="1400" dirty="0"/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12:35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Sector report:  Watershed Districts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12:45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GAC priority projects and initiatives updates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1:25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Legislative updates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1:35</a:t>
                      </a:r>
                    </a:p>
                  </a:txBody>
                  <a:tcPr marL="91439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Announcements</a:t>
                      </a:r>
                    </a:p>
                  </a:txBody>
                  <a:tcPr marL="182880" marR="91439" marT="91440" marB="9144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730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11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Updates on GAC priority projects and initiatives</a:t>
            </a:r>
          </a:p>
          <a:p>
            <a:pPr marL="0" indent="0">
              <a:buNone/>
            </a:pPr>
            <a:r>
              <a:rPr lang="en-US" dirty="0"/>
              <a:t>Cory Richter</a:t>
            </a:r>
          </a:p>
        </p:txBody>
      </p:sp>
    </p:spTree>
    <p:extLst>
      <p:ext uri="{BB962C8B-B14F-4D97-AF65-F5344CB8AC3E}">
        <p14:creationId xmlns:p14="http://schemas.microsoft.com/office/powerpoint/2010/main" val="946144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Priorities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34E9F4-ED02-4449-BC51-99E8363502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Champion</a:t>
            </a:r>
          </a:p>
          <a:p>
            <a:r>
              <a:rPr lang="en-US" dirty="0"/>
              <a:t>Upper management, policymaker</a:t>
            </a:r>
          </a:p>
          <a:p>
            <a:r>
              <a:rPr lang="en-US" dirty="0"/>
              <a:t>Big Picture</a:t>
            </a:r>
          </a:p>
          <a:p>
            <a:r>
              <a:rPr lang="en-US" dirty="0"/>
              <a:t>Remove Barriers</a:t>
            </a:r>
          </a:p>
          <a:p>
            <a:r>
              <a:rPr lang="en-US" dirty="0"/>
              <a:t>Procure Resources</a:t>
            </a:r>
          </a:p>
          <a:p>
            <a:r>
              <a:rPr lang="en-US" dirty="0"/>
              <a:t>Promotion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1A0E-F57E-41EA-9342-D0783D7950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Owner</a:t>
            </a:r>
          </a:p>
          <a:p>
            <a:r>
              <a:rPr lang="en-US" dirty="0"/>
              <a:t>Define scope and dependencies</a:t>
            </a:r>
          </a:p>
          <a:p>
            <a:r>
              <a:rPr lang="en-US" dirty="0"/>
              <a:t>Responsible for success</a:t>
            </a:r>
          </a:p>
          <a:p>
            <a:r>
              <a:rPr lang="en-US" dirty="0"/>
              <a:t>Day to day work</a:t>
            </a:r>
          </a:p>
          <a:p>
            <a:r>
              <a:rPr lang="en-US" dirty="0"/>
              <a:t>Communication with Champion</a:t>
            </a:r>
          </a:p>
          <a:p>
            <a:r>
              <a:rPr lang="en-US" dirty="0"/>
              <a:t>Report to GAC</a:t>
            </a:r>
          </a:p>
          <a:p>
            <a:r>
              <a:rPr lang="en-US" dirty="0"/>
              <a:t>Promotion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105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Priorities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288232"/>
              </p:ext>
            </p:extLst>
          </p:nvPr>
        </p:nvGraphicFramePr>
        <p:xfrm>
          <a:off x="660231" y="1336791"/>
          <a:ext cx="10609593" cy="5353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338">
                  <a:extLst>
                    <a:ext uri="{9D8B030D-6E8A-4147-A177-3AD203B41FA5}">
                      <a16:colId xmlns:a16="http://schemas.microsoft.com/office/drawing/2014/main" val="1837296339"/>
                    </a:ext>
                  </a:extLst>
                </a:gridCol>
                <a:gridCol w="4054031">
                  <a:extLst>
                    <a:ext uri="{9D8B030D-6E8A-4147-A177-3AD203B41FA5}">
                      <a16:colId xmlns:a16="http://schemas.microsoft.com/office/drawing/2014/main" val="183632495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608705875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887950405"/>
                    </a:ext>
                  </a:extLst>
                </a:gridCol>
                <a:gridCol w="1725774">
                  <a:extLst>
                    <a:ext uri="{9D8B030D-6E8A-4147-A177-3AD203B41FA5}">
                      <a16:colId xmlns:a16="http://schemas.microsoft.com/office/drawing/2014/main" val="3554509381"/>
                    </a:ext>
                  </a:extLst>
                </a:gridCol>
              </a:tblGrid>
              <a:tr h="707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GAC 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Project or Initiative 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Project Owner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Champion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5247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All Data Free and Open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Kari Geurts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42675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Updated and Aligned Boundary Data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Preston Dowell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44051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Archiving</a:t>
                      </a:r>
                      <a:r>
                        <a:rPr lang="en-US" sz="2000" u="none" strike="noStrike" baseline="0" dirty="0">
                          <a:effectLst/>
                        </a:rPr>
                        <a:t> Implementation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Ryan Mattke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9099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Parcel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Alison Slaats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Mark</a:t>
                      </a:r>
                      <a:r>
                        <a:rPr lang="en-US" sz="20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Kotz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2554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Image Service Improvements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Alison Slaats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69850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Accurate Hydro-DEMs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Sean Vaughn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many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98579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Road Centerline Data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Sandi Stroud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93463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LiDAR Acquisition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Gerry Sjerven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45451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EM Damage Assess Data Standard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>
                          <a:effectLst/>
                        </a:rPr>
                        <a:t>Brad Anderson, Cory Richter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72505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Address Points Data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Sandi Stroud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Dan Ross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U.S. National Grid Materials</a:t>
                      </a:r>
                      <a:endParaRPr kumimoji="0" lang="pt-BR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Randy Knippel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Randy Knippel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Parks and Trails Data Standard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NG9-1-1 Forum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54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7795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Inactive Priorities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640527"/>
              </p:ext>
            </p:extLst>
          </p:nvPr>
        </p:nvGraphicFramePr>
        <p:xfrm>
          <a:off x="660231" y="1336791"/>
          <a:ext cx="10609593" cy="2851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8338">
                  <a:extLst>
                    <a:ext uri="{9D8B030D-6E8A-4147-A177-3AD203B41FA5}">
                      <a16:colId xmlns:a16="http://schemas.microsoft.com/office/drawing/2014/main" val="1837296339"/>
                    </a:ext>
                  </a:extLst>
                </a:gridCol>
                <a:gridCol w="4054031">
                  <a:extLst>
                    <a:ext uri="{9D8B030D-6E8A-4147-A177-3AD203B41FA5}">
                      <a16:colId xmlns:a16="http://schemas.microsoft.com/office/drawing/2014/main" val="183632495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608705875"/>
                    </a:ext>
                  </a:extLst>
                </a:gridCol>
                <a:gridCol w="2647950">
                  <a:extLst>
                    <a:ext uri="{9D8B030D-6E8A-4147-A177-3AD203B41FA5}">
                      <a16:colId xmlns:a16="http://schemas.microsoft.com/office/drawing/2014/main" val="887950405"/>
                    </a:ext>
                  </a:extLst>
                </a:gridCol>
                <a:gridCol w="1725774">
                  <a:extLst>
                    <a:ext uri="{9D8B030D-6E8A-4147-A177-3AD203B41FA5}">
                      <a16:colId xmlns:a16="http://schemas.microsoft.com/office/drawing/2014/main" val="3554509381"/>
                    </a:ext>
                  </a:extLst>
                </a:gridCol>
              </a:tblGrid>
              <a:tr h="707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GAC Rank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Project or Initiative Description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Status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Project Owner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Champion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25247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Underground Utilities Forum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842675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0" i="0" u="none" strike="noStrike" dirty="0">
                          <a:solidFill>
                            <a:srgbClr val="003865"/>
                          </a:solidFill>
                          <a:effectLst/>
                          <a:latin typeface="Calibri" panose="020F0502020204030204" pitchFamily="34" charset="0"/>
                        </a:rPr>
                        <a:t>Basemap Services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Active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844051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Unmanned Vehicle Metadata Guide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190993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Geospatial Data Asset Inventory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2554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>
                          <a:effectLst/>
                        </a:rPr>
                        <a:t>Critical Infrastructure Custodian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369850"/>
                  </a:ext>
                </a:extLst>
              </a:tr>
              <a:tr h="357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86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Culvert Data Standard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Inactive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u="none" strike="noStrike" dirty="0">
                        <a:solidFill>
                          <a:srgbClr val="00386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398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188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12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Legislative Updates</a:t>
            </a:r>
          </a:p>
          <a:p>
            <a:pPr marL="0" indent="0">
              <a:buNone/>
            </a:pPr>
            <a:r>
              <a:rPr lang="en-US" dirty="0"/>
              <a:t>Dan Ross</a:t>
            </a:r>
          </a:p>
        </p:txBody>
      </p:sp>
    </p:spTree>
    <p:extLst>
      <p:ext uri="{BB962C8B-B14F-4D97-AF65-F5344CB8AC3E}">
        <p14:creationId xmlns:p14="http://schemas.microsoft.com/office/powerpoint/2010/main" val="17680288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LiDAR budget request</a:t>
            </a:r>
          </a:p>
          <a:p>
            <a:pPr lvl="1"/>
            <a:r>
              <a:rPr lang="en-US" dirty="0"/>
              <a:t>Could be other sources as well or instead</a:t>
            </a:r>
          </a:p>
          <a:p>
            <a:pPr lvl="1"/>
            <a:r>
              <a:rPr lang="en-US" dirty="0"/>
              <a:t>Putting in for LCCMR this spring</a:t>
            </a:r>
          </a:p>
          <a:p>
            <a:pPr lvl="1"/>
            <a:endParaRPr lang="en-US" dirty="0"/>
          </a:p>
          <a:p>
            <a:r>
              <a:rPr lang="en-US" dirty="0"/>
              <a:t>Survey Coordinator Position at MnGeo</a:t>
            </a:r>
          </a:p>
          <a:p>
            <a:pPr lvl="1"/>
            <a:r>
              <a:rPr lang="en-US" dirty="0"/>
              <a:t>Will be asking for a legislative change to support the position in terms of ongoing funding</a:t>
            </a:r>
          </a:p>
          <a:p>
            <a:pPr lvl="1"/>
            <a:r>
              <a:rPr lang="en-US" dirty="0"/>
              <a:t>This would be for July 1, 2021</a:t>
            </a:r>
          </a:p>
        </p:txBody>
      </p:sp>
    </p:spTree>
    <p:extLst>
      <p:ext uri="{BB962C8B-B14F-4D97-AF65-F5344CB8AC3E}">
        <p14:creationId xmlns:p14="http://schemas.microsoft.com/office/powerpoint/2010/main" val="1059463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Update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SF 3696</a:t>
            </a:r>
          </a:p>
          <a:p>
            <a:pPr lvl="1"/>
            <a:r>
              <a:rPr lang="en-US" dirty="0"/>
              <a:t>Minnesota Statutes 2018, section 394.25, subdivision 7, is amended to read…</a:t>
            </a:r>
          </a:p>
          <a:p>
            <a:pPr lvl="1"/>
            <a:r>
              <a:rPr lang="en-US" u="sng" dirty="0"/>
              <a:t>o) Counties are prohibited from imposing a fee on an applicant for geographic information systems data on dwellings or homes.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20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  <a:r>
              <a:rPr lang="en-US"/>
              <a:t>Item 13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Announcements or other business</a:t>
            </a:r>
          </a:p>
        </p:txBody>
      </p:sp>
    </p:spTree>
    <p:extLst>
      <p:ext uri="{BB962C8B-B14F-4D97-AF65-F5344CB8AC3E}">
        <p14:creationId xmlns:p14="http://schemas.microsoft.com/office/powerpoint/2010/main" val="927544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2400" b="1" dirty="0"/>
              <a:t>Next meeting is Wednesday, May 27, 2020</a:t>
            </a:r>
          </a:p>
        </p:txBody>
      </p:sp>
    </p:spTree>
    <p:extLst>
      <p:ext uri="{BB962C8B-B14F-4D97-AF65-F5344CB8AC3E}">
        <p14:creationId xmlns:p14="http://schemas.microsoft.com/office/powerpoint/2010/main" val="165717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2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Committee Annual Reports - Review and accept</a:t>
            </a:r>
          </a:p>
        </p:txBody>
      </p:sp>
    </p:spTree>
    <p:extLst>
      <p:ext uri="{BB962C8B-B14F-4D97-AF65-F5344CB8AC3E}">
        <p14:creationId xmlns:p14="http://schemas.microsoft.com/office/powerpoint/2010/main" val="248725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3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GAC Accomplishments and Work Plan – Review and approve</a:t>
            </a:r>
          </a:p>
          <a:p>
            <a:pPr marL="0" indent="0">
              <a:buNone/>
            </a:pPr>
            <a:r>
              <a:rPr lang="en-US" dirty="0"/>
              <a:t>Mark Kotz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7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0B606-E530-485D-8A9C-E11AD6A6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Accomplishments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C782D-EA6E-47F7-89C2-D4929673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Created Image Service Sustainability Committee</a:t>
            </a:r>
          </a:p>
          <a:p>
            <a:pPr lvl="0"/>
            <a:r>
              <a:rPr lang="en-US" dirty="0"/>
              <a:t>Created Awards Committee</a:t>
            </a:r>
          </a:p>
          <a:p>
            <a:r>
              <a:rPr lang="en-US" dirty="0"/>
              <a:t>Clarified language for the Governor’s Geospatial Commendation Award</a:t>
            </a:r>
          </a:p>
          <a:p>
            <a:pPr lvl="0"/>
            <a:r>
              <a:rPr lang="en-US" dirty="0"/>
              <a:t>Swapped Archiving Workgroup for Archiving </a:t>
            </a:r>
            <a:r>
              <a:rPr lang="en-US" u="sng" dirty="0"/>
              <a:t>Implementation</a:t>
            </a:r>
            <a:r>
              <a:rPr lang="en-US" dirty="0"/>
              <a:t> Workgroup</a:t>
            </a:r>
          </a:p>
          <a:p>
            <a:pPr lvl="0"/>
            <a:r>
              <a:rPr lang="en-US" dirty="0"/>
              <a:t>Formed ad-hoc group about One Minnesota Plan</a:t>
            </a:r>
          </a:p>
        </p:txBody>
      </p:sp>
    </p:spTree>
    <p:extLst>
      <p:ext uri="{BB962C8B-B14F-4D97-AF65-F5344CB8AC3E}">
        <p14:creationId xmlns:p14="http://schemas.microsoft.com/office/powerpoint/2010/main" val="2863294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0B606-E530-485D-8A9C-E11AD6A6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Accomplishments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C782D-EA6E-47F7-89C2-D4929673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Approved Road Centerline Data Standard</a:t>
            </a:r>
          </a:p>
          <a:p>
            <a:pPr lvl="0"/>
            <a:r>
              <a:rPr lang="en-US" dirty="0"/>
              <a:t>Approved revision to the Parcel Data Standard</a:t>
            </a:r>
          </a:p>
          <a:p>
            <a:pPr lvl="0"/>
            <a:r>
              <a:rPr lang="en-US" dirty="0"/>
              <a:t>Approved formal process for creating, approving and revising standards</a:t>
            </a:r>
          </a:p>
          <a:p>
            <a:pPr lvl="0"/>
            <a:r>
              <a:rPr lang="en-US" dirty="0"/>
              <a:t>Approved old Governor’s Council on Geographic Information standards”</a:t>
            </a:r>
          </a:p>
          <a:p>
            <a:pPr lvl="1"/>
            <a:r>
              <a:rPr lang="en-US" dirty="0"/>
              <a:t>state, county and CTU codes</a:t>
            </a:r>
          </a:p>
          <a:p>
            <a:pPr lvl="1"/>
            <a:r>
              <a:rPr lang="en-US" dirty="0"/>
              <a:t>positional accuracy reporting</a:t>
            </a:r>
          </a:p>
          <a:p>
            <a:pPr lvl="1"/>
            <a:r>
              <a:rPr lang="en-US" dirty="0"/>
              <a:t>US National Grid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39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5C0B606-E530-485D-8A9C-E11AD6A62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GAC 2020 Work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C782D-EA6E-47F7-89C2-D4929673E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Approve damage assessment data standard</a:t>
            </a:r>
          </a:p>
          <a:p>
            <a:pPr lvl="0"/>
            <a:r>
              <a:rPr lang="en-US" dirty="0"/>
              <a:t>Ratify remaining older GCGI standards</a:t>
            </a:r>
          </a:p>
          <a:p>
            <a:pPr lvl="0"/>
            <a:r>
              <a:rPr lang="en-US" dirty="0"/>
              <a:t>Promote &amp; facilitate progress on priority geospatial projects and initiatives</a:t>
            </a:r>
          </a:p>
          <a:p>
            <a:pPr lvl="0"/>
            <a:r>
              <a:rPr lang="en-US" dirty="0"/>
              <a:t>Begin measuring progress on GAC priorities</a:t>
            </a:r>
          </a:p>
          <a:p>
            <a:pPr lvl="0"/>
            <a:r>
              <a:rPr lang="en-US" dirty="0"/>
              <a:t>Continue to increase outreach to the geospatial and related communities.  </a:t>
            </a:r>
          </a:p>
          <a:p>
            <a:pPr lvl="1"/>
            <a:r>
              <a:rPr lang="en-US" dirty="0"/>
              <a:t>Formal efforts of the Outreach Committee</a:t>
            </a:r>
          </a:p>
          <a:p>
            <a:pPr lvl="1"/>
            <a:r>
              <a:rPr lang="en-US" dirty="0"/>
              <a:t>Less formally by GAC members and their sectors and stakeholders</a:t>
            </a:r>
          </a:p>
          <a:p>
            <a:pPr lvl="0"/>
            <a:r>
              <a:rPr lang="en-US" dirty="0"/>
              <a:t>Conduct annual geospatial community priorities survey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47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Item 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62240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GAC Chair and Vice Chair Duties Update</a:t>
            </a:r>
          </a:p>
          <a:p>
            <a:pPr marL="0" indent="0">
              <a:buNone/>
            </a:pPr>
            <a:r>
              <a:rPr lang="en-US" dirty="0"/>
              <a:t>Cory Richter, Mark Kotz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18753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Section Break">
  <a:themeElements>
    <a:clrScheme name="MCWD Revised">
      <a:dk1>
        <a:srgbClr val="0F405B"/>
      </a:dk1>
      <a:lt1>
        <a:sysClr val="window" lastClr="FFFFFF"/>
      </a:lt1>
      <a:dk2>
        <a:srgbClr val="55575A"/>
      </a:dk2>
      <a:lt2>
        <a:srgbClr val="B6BCC2"/>
      </a:lt2>
      <a:accent1>
        <a:srgbClr val="DBE6B6"/>
      </a:accent1>
      <a:accent2>
        <a:srgbClr val="009DD9"/>
      </a:accent2>
      <a:accent3>
        <a:srgbClr val="009DD9"/>
      </a:accent3>
      <a:accent4>
        <a:srgbClr val="FAD23F"/>
      </a:accent4>
      <a:accent5>
        <a:srgbClr val="DBE6B6"/>
      </a:accent5>
      <a:accent6>
        <a:srgbClr val="FAD23F"/>
      </a:accent6>
      <a:hlink>
        <a:srgbClr val="00ADEF"/>
      </a:hlink>
      <a:folHlink>
        <a:srgbClr val="8EC7E1"/>
      </a:folHlink>
    </a:clrScheme>
    <a:fontScheme name="MCWD">
      <a:majorFont>
        <a:latin typeface="Avenir Next Demi Bold"/>
        <a:ea typeface=""/>
        <a:cs typeface=""/>
      </a:majorFont>
      <a:minorFont>
        <a:latin typeface="Myriad Pro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975988-9025-4ADE-BA74-B6538625B757}" vid="{9B4A3928-E47F-4409-A3D4-2F2211A5A4F4}"/>
    </a:ext>
  </a:extLst>
</a:theme>
</file>

<file path=ppt/theme/theme3.xml><?xml version="1.0" encoding="utf-8"?>
<a:theme xmlns:a="http://schemas.openxmlformats.org/drawingml/2006/main" name="Bulleted Lists - Body">
  <a:themeElements>
    <a:clrScheme name="MCWD Revised">
      <a:dk1>
        <a:srgbClr val="0F405B"/>
      </a:dk1>
      <a:lt1>
        <a:sysClr val="window" lastClr="FFFFFF"/>
      </a:lt1>
      <a:dk2>
        <a:srgbClr val="55575A"/>
      </a:dk2>
      <a:lt2>
        <a:srgbClr val="B6BCC2"/>
      </a:lt2>
      <a:accent1>
        <a:srgbClr val="DBE6B6"/>
      </a:accent1>
      <a:accent2>
        <a:srgbClr val="009DD9"/>
      </a:accent2>
      <a:accent3>
        <a:srgbClr val="009DD9"/>
      </a:accent3>
      <a:accent4>
        <a:srgbClr val="FAD23F"/>
      </a:accent4>
      <a:accent5>
        <a:srgbClr val="DBE6B6"/>
      </a:accent5>
      <a:accent6>
        <a:srgbClr val="FAD23F"/>
      </a:accent6>
      <a:hlink>
        <a:srgbClr val="00ADEF"/>
      </a:hlink>
      <a:folHlink>
        <a:srgbClr val="8EC7E1"/>
      </a:folHlink>
    </a:clrScheme>
    <a:fontScheme name="MCWD">
      <a:majorFont>
        <a:latin typeface="Avenir Next Demi Bold"/>
        <a:ea typeface=""/>
        <a:cs typeface=""/>
      </a:majorFont>
      <a:minorFont>
        <a:latin typeface="Myriad Pro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D975988-9025-4ADE-BA74-B6538625B757}" vid="{22766F26-DB1D-4AB9-B366-40BB30CC730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84D9526CAB864C9DC248A6AA2C129E" ma:contentTypeVersion="16" ma:contentTypeDescription="Create a new document." ma:contentTypeScope="" ma:versionID="40faa4690644b9af1dafbb9b6e9a77f9">
  <xsd:schema xmlns:xsd="http://www.w3.org/2001/XMLSchema" xmlns:xs="http://www.w3.org/2001/XMLSchema" xmlns:p="http://schemas.microsoft.com/office/2006/metadata/properties" xmlns:ns3="ec5ffc2c-0589-4753-b34a-4c035d4e7b7e" xmlns:ns4="6ad98c6d-15f6-47b0-ade6-9078c6873b63" targetNamespace="http://schemas.microsoft.com/office/2006/metadata/properties" ma:root="true" ma:fieldsID="58f59b9ac0f63ebdaa596fa0825cf025" ns3:_="" ns4:_="">
    <xsd:import namespace="ec5ffc2c-0589-4753-b34a-4c035d4e7b7e"/>
    <xsd:import namespace="6ad98c6d-15f6-47b0-ade6-9078c6873b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5ffc2c-0589-4753-b34a-4c035d4e7b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98c6d-15f6-47b0-ade6-9078c6873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DDEFB3-2E40-4A93-BEAB-DE2C7DE144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5ffc2c-0589-4753-b34a-4c035d4e7b7e"/>
    <ds:schemaRef ds:uri="6ad98c6d-15f6-47b0-ade6-9078c6873b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0A1614-972F-4A67-A9F6-32A9C3B08B00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6ad98c6d-15f6-47b0-ade6-9078c6873b63"/>
    <ds:schemaRef ds:uri="http://purl.org/dc/elements/1.1/"/>
    <ds:schemaRef ds:uri="ec5ffc2c-0589-4753-b34a-4c035d4e7b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4FC3EB5-FC22-4196-BCE6-EC70ECAB6E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0</TotalTime>
  <Words>1185</Words>
  <Application>Microsoft Office PowerPoint</Application>
  <PresentationFormat>Widescreen</PresentationFormat>
  <Paragraphs>329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Avenir Next Demi Bold</vt:lpstr>
      <vt:lpstr>AvenirNext LT Pro Bold</vt:lpstr>
      <vt:lpstr>AvenirNext LT Pro Regular</vt:lpstr>
      <vt:lpstr>Calibri</vt:lpstr>
      <vt:lpstr>Myriad Pro</vt:lpstr>
      <vt:lpstr>Myriad Pro (Body)</vt:lpstr>
      <vt:lpstr>NeueHaasGroteskText Std</vt:lpstr>
      <vt:lpstr>Wingdings</vt:lpstr>
      <vt:lpstr>Wingdings 2</vt:lpstr>
      <vt:lpstr>MN.IT</vt:lpstr>
      <vt:lpstr>Section Break</vt:lpstr>
      <vt:lpstr>Bulleted Lists - Body</vt:lpstr>
      <vt:lpstr>Minnesota Geospatial Advisory Council</vt:lpstr>
      <vt:lpstr>Welcome</vt:lpstr>
      <vt:lpstr>Agenda</vt:lpstr>
      <vt:lpstr>Agenda Item 2</vt:lpstr>
      <vt:lpstr>Agenda Item 3</vt:lpstr>
      <vt:lpstr>GAC Accomplishments</vt:lpstr>
      <vt:lpstr>GAC Accomplishments</vt:lpstr>
      <vt:lpstr>GAC 2020 Work Plan</vt:lpstr>
      <vt:lpstr>Agenda Item 4</vt:lpstr>
      <vt:lpstr>Vice Chair Duties Update</vt:lpstr>
      <vt:lpstr>Agenda Item 5</vt:lpstr>
      <vt:lpstr>Agenda Item 6</vt:lpstr>
      <vt:lpstr>PowerPoint Presentation</vt:lpstr>
      <vt:lpstr>GIS for Transportation Overview</vt:lpstr>
      <vt:lpstr>Session Topics: 28 Sessions and 84 Presentations</vt:lpstr>
      <vt:lpstr>Sessions and Presenters</vt:lpstr>
      <vt:lpstr>Agenda Item 7</vt:lpstr>
      <vt:lpstr>Agenda Item #7</vt:lpstr>
      <vt:lpstr>ICAT </vt:lpstr>
      <vt:lpstr>ICAT - GAC &amp; Committee Roles</vt:lpstr>
      <vt:lpstr>Agenda Item 8</vt:lpstr>
      <vt:lpstr>Break - Networking</vt:lpstr>
      <vt:lpstr>Agenda Item 10</vt:lpstr>
      <vt:lpstr>Minnesota Geospatial Advisory Council</vt:lpstr>
      <vt:lpstr>PowerPoint Presentation</vt:lpstr>
      <vt:lpstr>PowerPoint Presentation</vt:lpstr>
      <vt:lpstr>Minnesota Geospatial Advisory Council </vt:lpstr>
      <vt:lpstr>Sector Engagement</vt:lpstr>
      <vt:lpstr>Questions?</vt:lpstr>
      <vt:lpstr>Agenda Item 11</vt:lpstr>
      <vt:lpstr>GAC Priorities</vt:lpstr>
      <vt:lpstr>GAC Priorities</vt:lpstr>
      <vt:lpstr>GAC Inactive Priorities</vt:lpstr>
      <vt:lpstr>Agenda Item 12</vt:lpstr>
      <vt:lpstr>Legislative Update</vt:lpstr>
      <vt:lpstr>Legislative Update</vt:lpstr>
      <vt:lpstr>Agenda Item 13</vt:lpstr>
      <vt:lpstr>Adjourn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2019-03-06T22:54:50Z</dcterms:created>
  <dcterms:modified xsi:type="dcterms:W3CDTF">2020-03-11T21:58:06Z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0x0101005284D9526CAB864C9DC248A6AA2C129E</vt:lpwstr>
  </property>
</Properties>
</file>