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media/image32.jpg" ContentType="image/png"/>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710" r:id="rId4"/>
    <p:sldMasterId id="2147483897" r:id="rId5"/>
    <p:sldMasterId id="2147483899" r:id="rId6"/>
    <p:sldMasterId id="2147483905" r:id="rId7"/>
  </p:sldMasterIdLst>
  <p:notesMasterIdLst>
    <p:notesMasterId r:id="rId60"/>
  </p:notesMasterIdLst>
  <p:handoutMasterIdLst>
    <p:handoutMasterId r:id="rId61"/>
  </p:handoutMasterIdLst>
  <p:sldIdLst>
    <p:sldId id="664" r:id="rId8"/>
    <p:sldId id="406" r:id="rId9"/>
    <p:sldId id="609" r:id="rId10"/>
    <p:sldId id="610" r:id="rId11"/>
    <p:sldId id="863" r:id="rId12"/>
    <p:sldId id="844" r:id="rId13"/>
    <p:sldId id="970" r:id="rId14"/>
    <p:sldId id="791" r:id="rId15"/>
    <p:sldId id="806" r:id="rId16"/>
    <p:sldId id="797" r:id="rId17"/>
    <p:sldId id="396" r:id="rId18"/>
    <p:sldId id="458" r:id="rId19"/>
    <p:sldId id="482" r:id="rId20"/>
    <p:sldId id="483" r:id="rId21"/>
    <p:sldId id="484" r:id="rId22"/>
    <p:sldId id="485" r:id="rId23"/>
    <p:sldId id="971" r:id="rId24"/>
    <p:sldId id="486" r:id="rId25"/>
    <p:sldId id="972" r:id="rId26"/>
    <p:sldId id="973" r:id="rId27"/>
    <p:sldId id="499" r:id="rId28"/>
    <p:sldId id="974" r:id="rId29"/>
    <p:sldId id="481" r:id="rId30"/>
    <p:sldId id="969" r:id="rId31"/>
    <p:sldId id="949" r:id="rId32"/>
    <p:sldId id="257" r:id="rId33"/>
    <p:sldId id="277" r:id="rId34"/>
    <p:sldId id="279" r:id="rId35"/>
    <p:sldId id="263" r:id="rId36"/>
    <p:sldId id="278" r:id="rId37"/>
    <p:sldId id="281" r:id="rId38"/>
    <p:sldId id="282" r:id="rId39"/>
    <p:sldId id="283" r:id="rId40"/>
    <p:sldId id="284" r:id="rId41"/>
    <p:sldId id="275" r:id="rId42"/>
    <p:sldId id="285" r:id="rId43"/>
    <p:sldId id="280" r:id="rId44"/>
    <p:sldId id="968" r:id="rId45"/>
    <p:sldId id="487" r:id="rId46"/>
    <p:sldId id="488" r:id="rId47"/>
    <p:sldId id="490" r:id="rId48"/>
    <p:sldId id="489" r:id="rId49"/>
    <p:sldId id="491" r:id="rId50"/>
    <p:sldId id="492" r:id="rId51"/>
    <p:sldId id="777" r:id="rId52"/>
    <p:sldId id="944" r:id="rId53"/>
    <p:sldId id="966" r:id="rId54"/>
    <p:sldId id="975" r:id="rId55"/>
    <p:sldId id="943" r:id="rId56"/>
    <p:sldId id="967" r:id="rId57"/>
    <p:sldId id="864" r:id="rId58"/>
    <p:sldId id="776"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865"/>
    <a:srgbClr val="000000"/>
    <a:srgbClr val="78BE21"/>
    <a:srgbClr val="0D0D0D"/>
    <a:srgbClr val="E8E8E8"/>
    <a:srgbClr val="B20738"/>
    <a:srgbClr val="00A3E2"/>
    <a:srgbClr val="2C2C2C"/>
    <a:srgbClr val="F5F5F5"/>
    <a:srgbClr val="3838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5B6BE2-BA07-9097-981C-732E1AD676EC}" v="19" dt="2020-05-27T03:04:35.868"/>
    <p1510:client id="{644E3E64-F1EB-D5B6-7DD0-70B372872636}" v="144" dt="2020-05-27T03:10:32.584"/>
    <p1510:client id="{A72D6579-CEF0-481A-9EF4-0DDD9122366D}" v="8" dt="2020-05-27T14:02:06.3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92" autoAdjust="0"/>
    <p:restoredTop sz="92216" autoAdjust="0"/>
  </p:normalViewPr>
  <p:slideViewPr>
    <p:cSldViewPr snapToGrid="0">
      <p:cViewPr varScale="1">
        <p:scale>
          <a:sx n="62" d="100"/>
          <a:sy n="62" d="100"/>
        </p:scale>
        <p:origin x="640" y="36"/>
      </p:cViewPr>
      <p:guideLst/>
    </p:cSldViewPr>
  </p:slideViewPr>
  <p:outlineViewPr>
    <p:cViewPr>
      <p:scale>
        <a:sx n="33" d="100"/>
        <a:sy n="33" d="100"/>
      </p:scale>
      <p:origin x="0" y="-2028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90" d="100"/>
          <a:sy n="90" d="100"/>
        </p:scale>
        <p:origin x="2604"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handoutMaster" Target="handoutMasters/handout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NeueHaasGroteskText Std" panose="020B0504020202020204"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2A04DE5-F1A9-4D45-BF54-BEFDBA739CA2}" type="datetimeFigureOut">
              <a:rPr lang="en-US" smtClean="0">
                <a:latin typeface="NeueHaasGroteskText Std" panose="020B0504020202020204" pitchFamily="34" charset="0"/>
              </a:rPr>
              <a:t>5/27/2020</a:t>
            </a:fld>
            <a:endParaRPr lang="en-US" dirty="0">
              <a:latin typeface="NeueHaasGroteskText Std" panose="020B0504020202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NeueHaasGroteskText Std" panose="020B05040202020202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886E1E-70B3-41D2-AD41-BEE4979EC759}" type="slidenum">
              <a:rPr lang="en-US" smtClean="0">
                <a:latin typeface="NeueHaasGroteskText Std" panose="020B0504020202020204" pitchFamily="34" charset="0"/>
              </a:rPr>
              <a:t>‹#›</a:t>
            </a:fld>
            <a:endParaRPr lang="en-US" dirty="0">
              <a:latin typeface="NeueHaasGroteskText Std" panose="020B0504020202020204" pitchFamily="34" charset="0"/>
            </a:endParaRPr>
          </a:p>
        </p:txBody>
      </p:sp>
    </p:spTree>
    <p:extLst>
      <p:ext uri="{BB962C8B-B14F-4D97-AF65-F5344CB8AC3E}">
        <p14:creationId xmlns:p14="http://schemas.microsoft.com/office/powerpoint/2010/main" val="556611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NeueHaasGroteskText Std" panose="020B05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NeueHaasGroteskText Std" panose="020B0504020202020204" pitchFamily="34" charset="0"/>
              </a:defRPr>
            </a:lvl1pPr>
          </a:lstStyle>
          <a:p>
            <a:fld id="{A50CD39D-89B0-4C68-805A-35C75A7C20C8}" type="datetimeFigureOut">
              <a:rPr lang="en-US" smtClean="0"/>
              <a:pPr/>
              <a:t>5/27/2020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NeueHaasGroteskText Std" panose="020B05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NeueHaasGroteskText Std" panose="020B0504020202020204" pitchFamily="34" charset="0"/>
              </a:defRPr>
            </a:lvl1pPr>
          </a:lstStyle>
          <a:p>
            <a:fld id="{F9F08466-AEA7-4FC0-9459-6A32F61DA297}" type="slidenum">
              <a:rPr lang="en-US" smtClean="0"/>
              <a:pPr/>
              <a:t>‹#›</a:t>
            </a:fld>
            <a:endParaRPr lang="en-US" dirty="0"/>
          </a:p>
        </p:txBody>
      </p:sp>
    </p:spTree>
    <p:extLst>
      <p:ext uri="{BB962C8B-B14F-4D97-AF65-F5344CB8AC3E}">
        <p14:creationId xmlns:p14="http://schemas.microsoft.com/office/powerpoint/2010/main" val="3209786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NeueHaasGroteskText Std" panose="020B0504020202020204" pitchFamily="34" charset="0"/>
        <a:ea typeface="+mn-ea"/>
        <a:cs typeface="+mn-cs"/>
      </a:defRPr>
    </a:lvl1pPr>
    <a:lvl2pPr marL="457200" algn="l" defTabSz="914400" rtl="0" eaLnBrk="1" latinLnBrk="0" hangingPunct="1">
      <a:defRPr sz="1200" kern="1200">
        <a:solidFill>
          <a:schemeClr val="tx1"/>
        </a:solidFill>
        <a:latin typeface="NeueHaasGroteskText Std" panose="020B0504020202020204" pitchFamily="34" charset="0"/>
        <a:ea typeface="+mn-ea"/>
        <a:cs typeface="+mn-cs"/>
      </a:defRPr>
    </a:lvl2pPr>
    <a:lvl3pPr marL="914400" algn="l" defTabSz="914400" rtl="0" eaLnBrk="1" latinLnBrk="0" hangingPunct="1">
      <a:defRPr sz="1200" kern="1200">
        <a:solidFill>
          <a:schemeClr val="tx1"/>
        </a:solidFill>
        <a:latin typeface="NeueHaasGroteskText Std" panose="020B0504020202020204" pitchFamily="34" charset="0"/>
        <a:ea typeface="+mn-ea"/>
        <a:cs typeface="+mn-cs"/>
      </a:defRPr>
    </a:lvl3pPr>
    <a:lvl4pPr marL="1371600" algn="l" defTabSz="914400" rtl="0" eaLnBrk="1" latinLnBrk="0" hangingPunct="1">
      <a:defRPr sz="1200" kern="1200">
        <a:solidFill>
          <a:schemeClr val="tx1"/>
        </a:solidFill>
        <a:latin typeface="NeueHaasGroteskText Std" panose="020B0504020202020204" pitchFamily="34" charset="0"/>
        <a:ea typeface="+mn-ea"/>
        <a:cs typeface="+mn-cs"/>
      </a:defRPr>
    </a:lvl4pPr>
    <a:lvl5pPr marL="1828800" algn="l" defTabSz="914400" rtl="0" eaLnBrk="1" latinLnBrk="0" hangingPunct="1">
      <a:defRPr sz="1200" kern="1200">
        <a:solidFill>
          <a:schemeClr val="tx1"/>
        </a:solidFill>
        <a:latin typeface="NeueHaasGroteskText Std" panose="020B05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a:t>
            </a:fld>
            <a:endParaRPr lang="en-US" dirty="0"/>
          </a:p>
        </p:txBody>
      </p:sp>
    </p:spTree>
    <p:extLst>
      <p:ext uri="{BB962C8B-B14F-4D97-AF65-F5344CB8AC3E}">
        <p14:creationId xmlns:p14="http://schemas.microsoft.com/office/powerpoint/2010/main" val="2415700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11</a:t>
            </a:fld>
            <a:endParaRPr lang="en-US" dirty="0"/>
          </a:p>
        </p:txBody>
      </p:sp>
    </p:spTree>
    <p:extLst>
      <p:ext uri="{BB962C8B-B14F-4D97-AF65-F5344CB8AC3E}">
        <p14:creationId xmlns:p14="http://schemas.microsoft.com/office/powerpoint/2010/main" val="2959353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Speculation:</a:t>
            </a:r>
          </a:p>
          <a:p>
            <a:pPr marL="171450" indent="-171450">
              <a:buFont typeface="Arial" panose="020B0604020202020204" pitchFamily="34" charset="0"/>
              <a:buChar char="•"/>
            </a:pPr>
            <a:r>
              <a:rPr lang="en-US" dirty="0"/>
              <a:t>March 11th, possibly due to the fact that testing was limited</a:t>
            </a:r>
          </a:p>
          <a:p>
            <a:pPr marL="171450" indent="-171450">
              <a:buFont typeface="Arial" panose="020B0604020202020204" pitchFamily="34" charset="0"/>
              <a:buChar char="•"/>
            </a:pPr>
            <a:r>
              <a:rPr lang="en-US" sz="1200" kern="1200" dirty="0">
                <a:solidFill>
                  <a:schemeClr val="tx1"/>
                </a:solidFill>
                <a:effectLst/>
                <a:latin typeface="NeueHaasGroteskText Std" panose="020B0504020202020204" pitchFamily="34" charset="0"/>
                <a:ea typeface="+mn-ea"/>
                <a:cs typeface="+mn-cs"/>
              </a:rPr>
              <a:t>The first confirmed COVID-19 death on March 21</a:t>
            </a:r>
            <a:r>
              <a:rPr lang="en-US" sz="1200" kern="1200" baseline="30000" dirty="0">
                <a:solidFill>
                  <a:schemeClr val="tx1"/>
                </a:solidFill>
                <a:effectLst/>
                <a:latin typeface="NeueHaasGroteskText Std" panose="020B0504020202020204" pitchFamily="34" charset="0"/>
                <a:ea typeface="+mn-ea"/>
                <a:cs typeface="+mn-cs"/>
              </a:rPr>
              <a:t>st</a:t>
            </a:r>
            <a:r>
              <a:rPr lang="en-US" sz="1200" kern="1200" dirty="0">
                <a:solidFill>
                  <a:schemeClr val="tx1"/>
                </a:solidFill>
                <a:effectLst/>
                <a:latin typeface="NeueHaasGroteskText Std" panose="020B0504020202020204" pitchFamily="34" charset="0"/>
                <a:ea typeface="+mn-ea"/>
                <a:cs typeface="+mn-cs"/>
              </a:rPr>
              <a:t>, might have contributed to an increase in hospital traffic.</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13</a:t>
            </a:fld>
            <a:endParaRPr lang="en-US" dirty="0"/>
          </a:p>
        </p:txBody>
      </p:sp>
    </p:spTree>
    <p:extLst>
      <p:ext uri="{BB962C8B-B14F-4D97-AF65-F5344CB8AC3E}">
        <p14:creationId xmlns:p14="http://schemas.microsoft.com/office/powerpoint/2010/main" val="1111510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Speculation</a:t>
            </a:r>
          </a:p>
          <a:p>
            <a:pPr marL="171450" indent="-171450">
              <a:buFont typeface="Arial" panose="020B0604020202020204" pitchFamily="34" charset="0"/>
              <a:buChar char="•"/>
            </a:pPr>
            <a:r>
              <a:rPr lang="en-US" sz="1200" kern="1200" dirty="0">
                <a:solidFill>
                  <a:schemeClr val="tx1"/>
                </a:solidFill>
                <a:effectLst/>
                <a:latin typeface="NeueHaasGroteskText Std" panose="020B0504020202020204" pitchFamily="34" charset="0"/>
                <a:ea typeface="+mn-ea"/>
                <a:cs typeface="+mn-cs"/>
              </a:rPr>
              <a:t>beginning of March, there was an increase in traffic volume on the weekends when family and friends tend to visit more frequently</a:t>
            </a:r>
          </a:p>
          <a:p>
            <a:pPr marL="171450" indent="-171450">
              <a:buFont typeface="Arial" panose="020B0604020202020204" pitchFamily="34" charset="0"/>
              <a:buChar char="•"/>
            </a:pPr>
            <a:r>
              <a:rPr lang="en-US" sz="1200" kern="1200" dirty="0">
                <a:solidFill>
                  <a:schemeClr val="tx1"/>
                </a:solidFill>
                <a:effectLst/>
                <a:latin typeface="NeueHaasGroteskText Std" panose="020B0504020202020204" pitchFamily="34" charset="0"/>
                <a:ea typeface="+mn-ea"/>
                <a:cs typeface="+mn-cs"/>
              </a:rPr>
              <a:t>1</a:t>
            </a:r>
            <a:r>
              <a:rPr lang="en-US" sz="1200" kern="1200" baseline="30000" dirty="0">
                <a:solidFill>
                  <a:schemeClr val="tx1"/>
                </a:solidFill>
                <a:effectLst/>
                <a:latin typeface="NeueHaasGroteskText Std" panose="020B0504020202020204" pitchFamily="34" charset="0"/>
                <a:ea typeface="+mn-ea"/>
                <a:cs typeface="+mn-cs"/>
              </a:rPr>
              <a:t>st</a:t>
            </a:r>
            <a:r>
              <a:rPr lang="en-US" sz="1200" kern="1200" dirty="0">
                <a:solidFill>
                  <a:schemeClr val="tx1"/>
                </a:solidFill>
                <a:effectLst/>
                <a:latin typeface="NeueHaasGroteskText Std" panose="020B0504020202020204" pitchFamily="34" charset="0"/>
                <a:ea typeface="+mn-ea"/>
                <a:cs typeface="+mn-cs"/>
              </a:rPr>
              <a:t> COVID-19 dead on March 21</a:t>
            </a:r>
            <a:r>
              <a:rPr lang="en-US" sz="1200" kern="1200" baseline="30000" dirty="0">
                <a:solidFill>
                  <a:schemeClr val="tx1"/>
                </a:solidFill>
                <a:effectLst/>
                <a:latin typeface="NeueHaasGroteskText Std" panose="020B0504020202020204" pitchFamily="34" charset="0"/>
                <a:ea typeface="+mn-ea"/>
                <a:cs typeface="+mn-cs"/>
              </a:rPr>
              <a:t>st</a:t>
            </a:r>
            <a:r>
              <a:rPr lang="en-US" sz="1200" kern="1200" dirty="0">
                <a:solidFill>
                  <a:schemeClr val="tx1"/>
                </a:solidFill>
                <a:effectLst/>
                <a:latin typeface="NeueHaasGroteskText Std" panose="020B0504020202020204" pitchFamily="34" charset="0"/>
                <a:ea typeface="+mn-ea"/>
                <a:cs typeface="+mn-cs"/>
              </a:rPr>
              <a:t> produced a change in vehicle traffic activity at nursing and boarding care homes as well</a:t>
            </a:r>
          </a:p>
          <a:p>
            <a:pPr marL="171450" indent="-171450">
              <a:buFont typeface="Arial" panose="020B0604020202020204" pitchFamily="34" charset="0"/>
              <a:buChar char="•"/>
            </a:pPr>
            <a:r>
              <a:rPr lang="en-US" sz="1200" kern="1200" dirty="0">
                <a:solidFill>
                  <a:schemeClr val="tx1"/>
                </a:solidFill>
                <a:effectLst/>
                <a:latin typeface="NeueHaasGroteskText Std" panose="020B0504020202020204" pitchFamily="34" charset="0"/>
                <a:ea typeface="+mn-ea"/>
                <a:cs typeface="+mn-cs"/>
              </a:rPr>
              <a:t>slight increase in the last days of march, possibly due to increase in COVID-19 related hospitalizations</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14</a:t>
            </a:fld>
            <a:endParaRPr lang="en-US" dirty="0"/>
          </a:p>
        </p:txBody>
      </p:sp>
    </p:spTree>
    <p:extLst>
      <p:ext uri="{BB962C8B-B14F-4D97-AF65-F5344CB8AC3E}">
        <p14:creationId xmlns:p14="http://schemas.microsoft.com/office/powerpoint/2010/main" val="25217516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Speculation:</a:t>
            </a:r>
          </a:p>
          <a:p>
            <a:pPr marL="171450" indent="-171450">
              <a:buFont typeface="Arial" panose="020B0604020202020204" pitchFamily="34" charset="0"/>
              <a:buChar char="•"/>
            </a:pPr>
            <a:r>
              <a:rPr lang="en-US" sz="1200" kern="1200" dirty="0">
                <a:solidFill>
                  <a:schemeClr val="tx1"/>
                </a:solidFill>
                <a:effectLst/>
                <a:latin typeface="NeueHaasGroteskText Std" panose="020B0504020202020204" pitchFamily="34" charset="0"/>
                <a:ea typeface="+mn-ea"/>
                <a:cs typeface="+mn-cs"/>
              </a:rPr>
              <a:t>While schools are closed, food distribution services could be one of the reasons for remaining traffic activity at schools.</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15</a:t>
            </a:fld>
            <a:endParaRPr lang="en-US" dirty="0"/>
          </a:p>
        </p:txBody>
      </p:sp>
    </p:spTree>
    <p:extLst>
      <p:ext uri="{BB962C8B-B14F-4D97-AF65-F5344CB8AC3E}">
        <p14:creationId xmlns:p14="http://schemas.microsoft.com/office/powerpoint/2010/main" val="19050604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Speculation:</a:t>
            </a:r>
          </a:p>
        </p:txBody>
      </p:sp>
      <p:sp>
        <p:nvSpPr>
          <p:cNvPr id="4" name="Slide Number Placeholder 3"/>
          <p:cNvSpPr>
            <a:spLocks noGrp="1"/>
          </p:cNvSpPr>
          <p:nvPr>
            <p:ph type="sldNum" sz="quarter" idx="10"/>
          </p:nvPr>
        </p:nvSpPr>
        <p:spPr/>
        <p:txBody>
          <a:bodyPr/>
          <a:lstStyle/>
          <a:p>
            <a:fld id="{F9F08466-AEA7-4FC0-9459-6A32F61DA297}" type="slidenum">
              <a:rPr lang="en-US" smtClean="0"/>
              <a:pPr/>
              <a:t>16</a:t>
            </a:fld>
            <a:endParaRPr lang="en-US" dirty="0"/>
          </a:p>
        </p:txBody>
      </p:sp>
    </p:spTree>
    <p:extLst>
      <p:ext uri="{BB962C8B-B14F-4D97-AF65-F5344CB8AC3E}">
        <p14:creationId xmlns:p14="http://schemas.microsoft.com/office/powerpoint/2010/main" val="21288590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Speculation:</a:t>
            </a:r>
          </a:p>
          <a:p>
            <a:pPr marL="171450" indent="-171450">
              <a:buFont typeface="Arial" panose="020B0604020202020204" pitchFamily="34" charset="0"/>
              <a:buChar char="•"/>
            </a:pPr>
            <a:r>
              <a:rPr lang="en-US" sz="1200" kern="1200" dirty="0">
                <a:solidFill>
                  <a:schemeClr val="tx1"/>
                </a:solidFill>
                <a:effectLst/>
                <a:latin typeface="NeueHaasGroteskText Std" panose="020B0504020202020204" pitchFamily="34" charset="0"/>
                <a:ea typeface="+mn-ea"/>
                <a:cs typeface="+mn-cs"/>
              </a:rPr>
              <a:t>week of March 9</a:t>
            </a:r>
            <a:r>
              <a:rPr lang="en-US" sz="1200" kern="1200" baseline="30000" dirty="0">
                <a:solidFill>
                  <a:schemeClr val="tx1"/>
                </a:solidFill>
                <a:effectLst/>
                <a:latin typeface="NeueHaasGroteskText Std" panose="020B0504020202020204" pitchFamily="34" charset="0"/>
                <a:ea typeface="+mn-ea"/>
                <a:cs typeface="+mn-cs"/>
              </a:rPr>
              <a:t>th</a:t>
            </a:r>
            <a:r>
              <a:rPr lang="en-US" sz="1200" kern="1200" baseline="0" dirty="0">
                <a:solidFill>
                  <a:schemeClr val="tx1"/>
                </a:solidFill>
                <a:effectLst/>
                <a:latin typeface="NeueHaasGroteskText Std" panose="020B0504020202020204" pitchFamily="34" charset="0"/>
                <a:ea typeface="+mn-ea"/>
                <a:cs typeface="+mn-cs"/>
              </a:rPr>
              <a:t>, </a:t>
            </a:r>
            <a:r>
              <a:rPr lang="en-US" sz="1200" kern="1200" dirty="0">
                <a:solidFill>
                  <a:schemeClr val="tx1"/>
                </a:solidFill>
                <a:effectLst/>
                <a:latin typeface="NeueHaasGroteskText Std" panose="020B0504020202020204" pitchFamily="34" charset="0"/>
                <a:ea typeface="+mn-ea"/>
                <a:cs typeface="+mn-cs"/>
              </a:rPr>
              <a:t>some employees may already have been staying home while the many members of the general public were attempting to run errands. </a:t>
            </a:r>
          </a:p>
          <a:p>
            <a:pPr marL="171450" indent="-171450">
              <a:buFont typeface="Arial" panose="020B0604020202020204" pitchFamily="34" charset="0"/>
              <a:buChar char="•"/>
            </a:pPr>
            <a:r>
              <a:rPr lang="en-US" sz="1200" kern="1200" dirty="0">
                <a:solidFill>
                  <a:schemeClr val="tx1"/>
                </a:solidFill>
                <a:effectLst/>
                <a:latin typeface="NeueHaasGroteskText Std" panose="020B0504020202020204" pitchFamily="34" charset="0"/>
                <a:ea typeface="+mn-ea"/>
                <a:cs typeface="+mn-cs"/>
              </a:rPr>
              <a:t>A spike in job zone visitors over the weekend of the 7</a:t>
            </a:r>
            <a:r>
              <a:rPr lang="en-US" sz="1200" kern="1200" baseline="30000" dirty="0">
                <a:solidFill>
                  <a:schemeClr val="tx1"/>
                </a:solidFill>
                <a:effectLst/>
                <a:latin typeface="NeueHaasGroteskText Std" panose="020B0504020202020204" pitchFamily="34" charset="0"/>
                <a:ea typeface="+mn-ea"/>
                <a:cs typeface="+mn-cs"/>
              </a:rPr>
              <a:t>th</a:t>
            </a:r>
            <a:r>
              <a:rPr lang="en-US" sz="1200" kern="1200" dirty="0">
                <a:solidFill>
                  <a:schemeClr val="tx1"/>
                </a:solidFill>
                <a:effectLst/>
                <a:latin typeface="NeueHaasGroteskText Std" panose="020B0504020202020204" pitchFamily="34" charset="0"/>
                <a:ea typeface="+mn-ea"/>
                <a:cs typeface="+mn-cs"/>
              </a:rPr>
              <a:t> and the 8</a:t>
            </a:r>
            <a:r>
              <a:rPr lang="en-US" sz="1200" kern="1200" baseline="30000" dirty="0">
                <a:solidFill>
                  <a:schemeClr val="tx1"/>
                </a:solidFill>
                <a:effectLst/>
                <a:latin typeface="NeueHaasGroteskText Std" panose="020B0504020202020204" pitchFamily="34" charset="0"/>
                <a:ea typeface="+mn-ea"/>
                <a:cs typeface="+mn-cs"/>
              </a:rPr>
              <a:t>th</a:t>
            </a:r>
            <a:r>
              <a:rPr lang="en-US" sz="1200" kern="1200" dirty="0">
                <a:solidFill>
                  <a:schemeClr val="tx1"/>
                </a:solidFill>
                <a:effectLst/>
                <a:latin typeface="NeueHaasGroteskText Std" panose="020B0504020202020204" pitchFamily="34" charset="0"/>
                <a:ea typeface="+mn-ea"/>
                <a:cs typeface="+mn-cs"/>
              </a:rPr>
              <a:t> may again indicate a surge in shopping for Stay-at-Home preparation</a:t>
            </a:r>
          </a:p>
          <a:p>
            <a:pPr marL="171450" indent="-171450">
              <a:buFont typeface="Arial" panose="020B0604020202020204" pitchFamily="34" charset="0"/>
              <a:buChar char="•"/>
            </a:pPr>
            <a:r>
              <a:rPr lang="en-US" sz="1200" kern="1200" dirty="0">
                <a:solidFill>
                  <a:schemeClr val="tx1"/>
                </a:solidFill>
                <a:effectLst/>
                <a:latin typeface="NeueHaasGroteskText Std" panose="020B0504020202020204" pitchFamily="34" charset="0"/>
                <a:ea typeface="+mn-ea"/>
                <a:cs typeface="+mn-cs"/>
              </a:rPr>
              <a:t>After the 27</a:t>
            </a:r>
            <a:r>
              <a:rPr lang="en-US" sz="1200" kern="1200" baseline="30000" dirty="0">
                <a:solidFill>
                  <a:schemeClr val="tx1"/>
                </a:solidFill>
                <a:effectLst/>
                <a:latin typeface="NeueHaasGroteskText Std" panose="020B0504020202020204" pitchFamily="34" charset="0"/>
                <a:ea typeface="+mn-ea"/>
                <a:cs typeface="+mn-cs"/>
              </a:rPr>
              <a:t>th</a:t>
            </a:r>
            <a:r>
              <a:rPr lang="en-US" sz="1200" kern="1200" dirty="0">
                <a:solidFill>
                  <a:schemeClr val="tx1"/>
                </a:solidFill>
                <a:effectLst/>
                <a:latin typeface="NeueHaasGroteskText Std" panose="020B0504020202020204" pitchFamily="34" charset="0"/>
                <a:ea typeface="+mn-ea"/>
                <a:cs typeface="+mn-cs"/>
              </a:rPr>
              <a:t>, visits tended to be even more reduced than work trips, suggesting that potential customers are following social distancing guidelines, while a reduced number of essential workers still travel to job zones.</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17</a:t>
            </a:fld>
            <a:endParaRPr lang="en-US" dirty="0"/>
          </a:p>
        </p:txBody>
      </p:sp>
    </p:spTree>
    <p:extLst>
      <p:ext uri="{BB962C8B-B14F-4D97-AF65-F5344CB8AC3E}">
        <p14:creationId xmlns:p14="http://schemas.microsoft.com/office/powerpoint/2010/main" val="42425113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Speculation:</a:t>
            </a:r>
          </a:p>
          <a:p>
            <a:pPr marL="171450" indent="-171450">
              <a:buFont typeface="Arial" panose="020B0604020202020204" pitchFamily="34" charset="0"/>
              <a:buChar char="•"/>
            </a:pPr>
            <a:r>
              <a:rPr lang="en-US" sz="1200" kern="1200" dirty="0">
                <a:solidFill>
                  <a:schemeClr val="tx1"/>
                </a:solidFill>
                <a:effectLst/>
                <a:latin typeface="NeueHaasGroteskText Std" panose="020B0504020202020204" pitchFamily="34" charset="0"/>
                <a:ea typeface="+mn-ea"/>
                <a:cs typeface="+mn-cs"/>
              </a:rPr>
              <a:t>Travel from high income, and especially low income tracts, spiked on Friday the 27th, perhaps in anticipation of Governor </a:t>
            </a:r>
            <a:r>
              <a:rPr lang="en-US" sz="1200" kern="1200" dirty="0" err="1">
                <a:solidFill>
                  <a:schemeClr val="tx1"/>
                </a:solidFill>
                <a:effectLst/>
                <a:latin typeface="NeueHaasGroteskText Std" panose="020B0504020202020204" pitchFamily="34" charset="0"/>
                <a:ea typeface="+mn-ea"/>
                <a:cs typeface="+mn-cs"/>
              </a:rPr>
              <a:t>Walz’s</a:t>
            </a:r>
            <a:r>
              <a:rPr lang="en-US" sz="1200" kern="1200" dirty="0">
                <a:solidFill>
                  <a:schemeClr val="tx1"/>
                </a:solidFill>
                <a:effectLst/>
                <a:latin typeface="NeueHaasGroteskText Std" panose="020B0504020202020204" pitchFamily="34" charset="0"/>
                <a:ea typeface="+mn-ea"/>
                <a:cs typeface="+mn-cs"/>
              </a:rPr>
              <a:t> Stay at Home executive order on Saturday, March 28</a:t>
            </a:r>
            <a:r>
              <a:rPr lang="en-US" sz="1200" kern="1200" baseline="30000" dirty="0">
                <a:solidFill>
                  <a:schemeClr val="tx1"/>
                </a:solidFill>
                <a:effectLst/>
                <a:latin typeface="NeueHaasGroteskText Std" panose="020B0504020202020204" pitchFamily="34" charset="0"/>
                <a:ea typeface="+mn-ea"/>
                <a:cs typeface="+mn-cs"/>
              </a:rPr>
              <a:t>th</a:t>
            </a:r>
          </a:p>
          <a:p>
            <a:pPr marL="171450" indent="-171450">
              <a:buFont typeface="Arial" panose="020B0604020202020204" pitchFamily="34" charset="0"/>
              <a:buChar char="•"/>
            </a:pPr>
            <a:r>
              <a:rPr lang="en-US" sz="1200" kern="1200" dirty="0">
                <a:solidFill>
                  <a:schemeClr val="tx1"/>
                </a:solidFill>
                <a:effectLst/>
                <a:latin typeface="NeueHaasGroteskText Std" panose="020B0504020202020204" pitchFamily="34" charset="0"/>
                <a:ea typeface="+mn-ea"/>
                <a:cs typeface="+mn-cs"/>
              </a:rPr>
              <a:t>The increased number of trips over the two weekends in the study period may speak to the efforts of tract residents to stock up for anticipated shut downs</a:t>
            </a:r>
          </a:p>
          <a:p>
            <a:pPr marL="171450" indent="-171450">
              <a:buFont typeface="Arial" panose="020B0604020202020204" pitchFamily="34" charset="0"/>
              <a:buChar char="•"/>
            </a:pPr>
            <a:r>
              <a:rPr lang="en-US" sz="1200" kern="1200" dirty="0">
                <a:solidFill>
                  <a:schemeClr val="tx1"/>
                </a:solidFill>
                <a:effectLst/>
                <a:latin typeface="NeueHaasGroteskText Std" panose="020B0504020202020204" pitchFamily="34" charset="0"/>
                <a:ea typeface="+mn-ea"/>
                <a:cs typeface="+mn-cs"/>
              </a:rPr>
              <a:t>Low poverty tracts travelling</a:t>
            </a:r>
            <a:r>
              <a:rPr lang="en-US" sz="1200" kern="1200" baseline="0" dirty="0">
                <a:solidFill>
                  <a:schemeClr val="tx1"/>
                </a:solidFill>
                <a:effectLst/>
                <a:latin typeface="NeueHaasGroteskText Std" panose="020B0504020202020204" pitchFamily="34" charset="0"/>
                <a:ea typeface="+mn-ea"/>
                <a:cs typeface="+mn-cs"/>
              </a:rPr>
              <a:t> less</a:t>
            </a:r>
            <a:r>
              <a:rPr lang="en-US" sz="1200" kern="1200" dirty="0">
                <a:solidFill>
                  <a:schemeClr val="tx1"/>
                </a:solidFill>
                <a:effectLst/>
                <a:latin typeface="NeueHaasGroteskText Std" panose="020B0504020202020204" pitchFamily="34" charset="0"/>
                <a:ea typeface="+mn-ea"/>
                <a:cs typeface="+mn-cs"/>
              </a:rPr>
              <a:t> may reflect the decreased ability of lower income residents to travel recreationally in light of reductions in public transportation service.</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18</a:t>
            </a:fld>
            <a:endParaRPr lang="en-US" dirty="0"/>
          </a:p>
        </p:txBody>
      </p:sp>
    </p:spTree>
    <p:extLst>
      <p:ext uri="{BB962C8B-B14F-4D97-AF65-F5344CB8AC3E}">
        <p14:creationId xmlns:p14="http://schemas.microsoft.com/office/powerpoint/2010/main" val="1001529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Speculation:</a:t>
            </a:r>
          </a:p>
          <a:p>
            <a:pPr marL="171450" indent="-171450">
              <a:buFont typeface="Arial" panose="020B0604020202020204" pitchFamily="34" charset="0"/>
              <a:buChar char="•"/>
            </a:pPr>
            <a:r>
              <a:rPr lang="en-US" sz="1200" kern="1200" dirty="0">
                <a:solidFill>
                  <a:schemeClr val="tx1"/>
                </a:solidFill>
                <a:effectLst/>
                <a:latin typeface="NeueHaasGroteskText Std" panose="020B0504020202020204" pitchFamily="34" charset="0"/>
                <a:ea typeface="+mn-ea"/>
                <a:cs typeface="+mn-cs"/>
              </a:rPr>
              <a:t>Shows a great deal of variability, which may speak to the difficulty of collecting mobile phone data in isolated rural areas that lack complete network coverage.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19</a:t>
            </a:fld>
            <a:endParaRPr lang="en-US" dirty="0"/>
          </a:p>
        </p:txBody>
      </p:sp>
    </p:spTree>
    <p:extLst>
      <p:ext uri="{BB962C8B-B14F-4D97-AF65-F5344CB8AC3E}">
        <p14:creationId xmlns:p14="http://schemas.microsoft.com/office/powerpoint/2010/main" val="4594675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Speculation:</a:t>
            </a:r>
          </a:p>
          <a:p>
            <a:pPr marL="171450" indent="-171450">
              <a:buFont typeface="Arial" panose="020B0604020202020204" pitchFamily="34" charset="0"/>
              <a:buChar char="•"/>
            </a:pPr>
            <a:r>
              <a:rPr lang="en-US" sz="1200" kern="1200" dirty="0">
                <a:solidFill>
                  <a:schemeClr val="tx1"/>
                </a:solidFill>
                <a:effectLst/>
                <a:latin typeface="NeueHaasGroteskText Std" panose="020B0504020202020204" pitchFamily="34" charset="0"/>
                <a:ea typeface="+mn-ea"/>
                <a:cs typeface="+mn-cs"/>
              </a:rPr>
              <a:t>Trips may be skewing longer because people are also making less spontaneous or extraneous trips (to get coffee, to run to Target quick) etc. </a:t>
            </a:r>
          </a:p>
          <a:p>
            <a:pPr marL="171450" indent="-171450">
              <a:buFont typeface="Arial" panose="020B0604020202020204" pitchFamily="34" charset="0"/>
              <a:buChar char="•"/>
            </a:pPr>
            <a:r>
              <a:rPr lang="en-US" sz="1200" kern="1200" dirty="0">
                <a:solidFill>
                  <a:schemeClr val="tx1"/>
                </a:solidFill>
                <a:effectLst/>
                <a:latin typeface="NeueHaasGroteskText Std" panose="020B0504020202020204" pitchFamily="34" charset="0"/>
                <a:ea typeface="+mn-ea"/>
                <a:cs typeface="+mn-cs"/>
              </a:rPr>
              <a:t>Trips may be longer because people were having to drive further for items or services that currently are not available closer to them. </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20</a:t>
            </a:fld>
            <a:endParaRPr lang="en-US" dirty="0"/>
          </a:p>
        </p:txBody>
      </p:sp>
    </p:spTree>
    <p:extLst>
      <p:ext uri="{BB962C8B-B14F-4D97-AF65-F5344CB8AC3E}">
        <p14:creationId xmlns:p14="http://schemas.microsoft.com/office/powerpoint/2010/main" val="36770906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NeueHaasGroteskText Std" panose="020B0504020202020204" pitchFamily="34" charset="0"/>
                <a:ea typeface="+mn-ea"/>
                <a:cs typeface="+mn-cs"/>
              </a:rPr>
              <a:t>State Map: nearly every part of the state was reducing travel</a:t>
            </a:r>
          </a:p>
        </p:txBody>
      </p:sp>
      <p:sp>
        <p:nvSpPr>
          <p:cNvPr id="4" name="Slide Number Placeholder 3"/>
          <p:cNvSpPr>
            <a:spLocks noGrp="1"/>
          </p:cNvSpPr>
          <p:nvPr>
            <p:ph type="sldNum" sz="quarter" idx="10"/>
          </p:nvPr>
        </p:nvSpPr>
        <p:spPr/>
        <p:txBody>
          <a:bodyPr/>
          <a:lstStyle/>
          <a:p>
            <a:fld id="{F9F08466-AEA7-4FC0-9459-6A32F61DA297}" type="slidenum">
              <a:rPr lang="en-US" smtClean="0"/>
              <a:pPr/>
              <a:t>21</a:t>
            </a:fld>
            <a:endParaRPr lang="en-US" dirty="0"/>
          </a:p>
        </p:txBody>
      </p:sp>
    </p:spTree>
    <p:extLst>
      <p:ext uri="{BB962C8B-B14F-4D97-AF65-F5344CB8AC3E}">
        <p14:creationId xmlns:p14="http://schemas.microsoft.com/office/powerpoint/2010/main" val="119351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a:t>
            </a:fld>
            <a:endParaRPr lang="en-US" dirty="0"/>
          </a:p>
        </p:txBody>
      </p:sp>
    </p:spTree>
    <p:extLst>
      <p:ext uri="{BB962C8B-B14F-4D97-AF65-F5344CB8AC3E}">
        <p14:creationId xmlns:p14="http://schemas.microsoft.com/office/powerpoint/2010/main" val="11953101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NeueHaasGroteskText Std" panose="020B0504020202020204" pitchFamily="34" charset="0"/>
                <a:ea typeface="+mn-ea"/>
                <a:cs typeface="+mn-cs"/>
              </a:rPr>
              <a:t>Zip Map: 4</a:t>
            </a:r>
            <a:r>
              <a:rPr lang="en-US" sz="1200" kern="1200" baseline="30000" dirty="0">
                <a:solidFill>
                  <a:schemeClr val="tx1"/>
                </a:solidFill>
                <a:effectLst/>
                <a:latin typeface="NeueHaasGroteskText Std" panose="020B0504020202020204" pitchFamily="34" charset="0"/>
                <a:ea typeface="+mn-ea"/>
                <a:cs typeface="+mn-cs"/>
              </a:rPr>
              <a:t>th</a:t>
            </a:r>
            <a:r>
              <a:rPr lang="en-US" sz="1200" kern="1200" dirty="0">
                <a:solidFill>
                  <a:schemeClr val="tx1"/>
                </a:solidFill>
                <a:effectLst/>
                <a:latin typeface="NeueHaasGroteskText Std" panose="020B0504020202020204" pitchFamily="34" charset="0"/>
                <a:ea typeface="+mn-ea"/>
                <a:cs typeface="+mn-cs"/>
              </a:rPr>
              <a:t> week</a:t>
            </a:r>
            <a:r>
              <a:rPr lang="en-US" sz="1200" kern="1200" baseline="0" dirty="0">
                <a:solidFill>
                  <a:schemeClr val="tx1"/>
                </a:solidFill>
                <a:effectLst/>
                <a:latin typeface="NeueHaasGroteskText Std" panose="020B0504020202020204" pitchFamily="34" charset="0"/>
                <a:ea typeface="+mn-ea"/>
                <a:cs typeface="+mn-cs"/>
              </a:rPr>
              <a:t> </a:t>
            </a:r>
            <a:r>
              <a:rPr lang="en-US" sz="1200" kern="1200" dirty="0">
                <a:solidFill>
                  <a:schemeClr val="tx1"/>
                </a:solidFill>
                <a:effectLst/>
                <a:latin typeface="NeueHaasGroteskText Std" panose="020B0504020202020204" pitchFamily="34" charset="0"/>
                <a:ea typeface="+mn-ea"/>
                <a:cs typeface="+mn-cs"/>
              </a:rPr>
              <a:t>display steeper declines with increased areas showing declines of more than 50%. Once again, only areas of western Carver County did not show the same level of decline</a:t>
            </a:r>
            <a:endParaRPr lang="en-US" dirty="0"/>
          </a:p>
          <a:p>
            <a:pPr marL="171450" indent="-171450">
              <a:buFont typeface="Arial" panose="020B0604020202020204" pitchFamily="34" charset="0"/>
              <a:buChar char="•"/>
            </a:pPr>
            <a:endParaRPr lang="en-US" sz="1200" kern="1200" dirty="0">
              <a:solidFill>
                <a:schemeClr val="tx1"/>
              </a:solidFill>
              <a:effectLst/>
              <a:latin typeface="NeueHaasGroteskText Std" panose="020B0504020202020204" pitchFamily="34" charset="0"/>
              <a:ea typeface="+mn-ea"/>
              <a:cs typeface="+mn-cs"/>
            </a:endParaRPr>
          </a:p>
        </p:txBody>
      </p:sp>
      <p:sp>
        <p:nvSpPr>
          <p:cNvPr id="4" name="Slide Number Placeholder 3"/>
          <p:cNvSpPr>
            <a:spLocks noGrp="1"/>
          </p:cNvSpPr>
          <p:nvPr>
            <p:ph type="sldNum" sz="quarter" idx="10"/>
          </p:nvPr>
        </p:nvSpPr>
        <p:spPr/>
        <p:txBody>
          <a:bodyPr/>
          <a:lstStyle/>
          <a:p>
            <a:fld id="{F9F08466-AEA7-4FC0-9459-6A32F61DA297}" type="slidenum">
              <a:rPr lang="en-US" smtClean="0"/>
              <a:pPr/>
              <a:t>22</a:t>
            </a:fld>
            <a:endParaRPr lang="en-US" dirty="0"/>
          </a:p>
        </p:txBody>
      </p:sp>
    </p:spTree>
    <p:extLst>
      <p:ext uri="{BB962C8B-B14F-4D97-AF65-F5344CB8AC3E}">
        <p14:creationId xmlns:p14="http://schemas.microsoft.com/office/powerpoint/2010/main" val="40584735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24</a:t>
            </a:fld>
            <a:endParaRPr lang="en-US" dirty="0"/>
          </a:p>
        </p:txBody>
      </p:sp>
    </p:spTree>
    <p:extLst>
      <p:ext uri="{BB962C8B-B14F-4D97-AF65-F5344CB8AC3E}">
        <p14:creationId xmlns:p14="http://schemas.microsoft.com/office/powerpoint/2010/main" val="37666817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cover:</a:t>
            </a:r>
          </a:p>
          <a:p>
            <a:pPr marL="228600" indent="-228600">
              <a:buAutoNum type="arabicPeriod"/>
            </a:pPr>
            <a:r>
              <a:rPr lang="en-US" dirty="0"/>
              <a:t>Update on the plan</a:t>
            </a:r>
          </a:p>
          <a:p>
            <a:pPr marL="228600" indent="-228600">
              <a:buAutoNum type="arabicPeriod"/>
            </a:pPr>
            <a:r>
              <a:rPr lang="en-US" dirty="0"/>
              <a:t>What is GAC role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21486509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cover:</a:t>
            </a:r>
          </a:p>
          <a:p>
            <a:pPr marL="228600" indent="-228600">
              <a:buAutoNum type="arabicPeriod"/>
            </a:pPr>
            <a:r>
              <a:rPr lang="en-US" dirty="0"/>
              <a:t>Update on the plan</a:t>
            </a:r>
          </a:p>
          <a:p>
            <a:pPr marL="228600" indent="-228600">
              <a:buAutoNum type="arabicPeriod"/>
            </a:pPr>
            <a:r>
              <a:rPr lang="en-US" dirty="0"/>
              <a:t>What is GAC role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19806568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39</a:t>
            </a:fld>
            <a:endParaRPr lang="en-US" dirty="0"/>
          </a:p>
        </p:txBody>
      </p:sp>
    </p:spTree>
    <p:extLst>
      <p:ext uri="{BB962C8B-B14F-4D97-AF65-F5344CB8AC3E}">
        <p14:creationId xmlns:p14="http://schemas.microsoft.com/office/powerpoint/2010/main" val="18961714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45</a:t>
            </a:fld>
            <a:endParaRPr lang="en-US" dirty="0">
              <a:solidFill>
                <a:prstClr val="black"/>
              </a:solidFill>
            </a:endParaRPr>
          </a:p>
        </p:txBody>
      </p:sp>
    </p:spTree>
    <p:extLst>
      <p:ext uri="{BB962C8B-B14F-4D97-AF65-F5344CB8AC3E}">
        <p14:creationId xmlns:p14="http://schemas.microsoft.com/office/powerpoint/2010/main" val="24912146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46</a:t>
            </a:fld>
            <a:endParaRPr lang="en-US" dirty="0">
              <a:solidFill>
                <a:prstClr val="black"/>
              </a:solidFill>
            </a:endParaRPr>
          </a:p>
        </p:txBody>
      </p:sp>
    </p:spTree>
    <p:extLst>
      <p:ext uri="{BB962C8B-B14F-4D97-AF65-F5344CB8AC3E}">
        <p14:creationId xmlns:p14="http://schemas.microsoft.com/office/powerpoint/2010/main" val="30700718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47</a:t>
            </a:fld>
            <a:endParaRPr lang="en-US" dirty="0">
              <a:solidFill>
                <a:prstClr val="black"/>
              </a:solidFill>
            </a:endParaRPr>
          </a:p>
        </p:txBody>
      </p:sp>
    </p:spTree>
    <p:extLst>
      <p:ext uri="{BB962C8B-B14F-4D97-AF65-F5344CB8AC3E}">
        <p14:creationId xmlns:p14="http://schemas.microsoft.com/office/powerpoint/2010/main" val="17992197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49</a:t>
            </a:fld>
            <a:endParaRPr lang="en-US" dirty="0">
              <a:solidFill>
                <a:prstClr val="black"/>
              </a:solidFill>
            </a:endParaRPr>
          </a:p>
        </p:txBody>
      </p:sp>
    </p:spTree>
    <p:extLst>
      <p:ext uri="{BB962C8B-B14F-4D97-AF65-F5344CB8AC3E}">
        <p14:creationId xmlns:p14="http://schemas.microsoft.com/office/powerpoint/2010/main" val="41528351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51</a:t>
            </a:fld>
            <a:endParaRPr lang="en-US" dirty="0"/>
          </a:p>
        </p:txBody>
      </p:sp>
    </p:spTree>
    <p:extLst>
      <p:ext uri="{BB962C8B-B14F-4D97-AF65-F5344CB8AC3E}">
        <p14:creationId xmlns:p14="http://schemas.microsoft.com/office/powerpoint/2010/main" val="2963405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16253452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F08466-AEA7-4FC0-9459-6A32F61DA297}" type="slidenum">
              <a:rPr lang="en-US" smtClean="0"/>
              <a:pPr/>
              <a:t>52</a:t>
            </a:fld>
            <a:endParaRPr lang="en-US" dirty="0"/>
          </a:p>
        </p:txBody>
      </p:sp>
    </p:spTree>
    <p:extLst>
      <p:ext uri="{BB962C8B-B14F-4D97-AF65-F5344CB8AC3E}">
        <p14:creationId xmlns:p14="http://schemas.microsoft.com/office/powerpoint/2010/main" val="15360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3849553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11090015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856904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8</a:t>
            </a:fld>
            <a:endParaRPr lang="en-US" dirty="0"/>
          </a:p>
        </p:txBody>
      </p:sp>
    </p:spTree>
    <p:extLst>
      <p:ext uri="{BB962C8B-B14F-4D97-AF65-F5344CB8AC3E}">
        <p14:creationId xmlns:p14="http://schemas.microsoft.com/office/powerpoint/2010/main" val="13628344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9</a:t>
            </a:fld>
            <a:endParaRPr lang="en-US" dirty="0"/>
          </a:p>
        </p:txBody>
      </p:sp>
    </p:spTree>
    <p:extLst>
      <p:ext uri="{BB962C8B-B14F-4D97-AF65-F5344CB8AC3E}">
        <p14:creationId xmlns:p14="http://schemas.microsoft.com/office/powerpoint/2010/main" val="3562941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26228840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Logo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dirty="0"/>
              <a:t>Click to enter the slideshow title</a:t>
            </a:r>
          </a:p>
        </p:txBody>
      </p:sp>
      <p:sp>
        <p:nvSpPr>
          <p:cNvPr id="3" name="Rectangle 2"/>
          <p:cNvSpPr/>
          <p:nvPr userDrawn="1"/>
        </p:nvSpPr>
        <p:spPr>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18" name="Date Placeholder 17"/>
          <p:cNvSpPr>
            <a:spLocks noGrp="1"/>
          </p:cNvSpPr>
          <p:nvPr>
            <p:ph type="dt" sz="half" idx="15"/>
          </p:nvPr>
        </p:nvSpPr>
        <p:spPr/>
        <p:txBody>
          <a:bodyPr/>
          <a:lstStyle/>
          <a:p>
            <a:fld id="{5FCFA44A-D627-46D4-991B-9510B5E5467A}" type="datetime1">
              <a:rPr lang="en-US" smtClean="0"/>
              <a:t>5/27/2020</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697389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p:bgPr>
        <a:solidFill>
          <a:srgbClr val="E8E8E8"/>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B5F2793E-E4BD-4E62-80CF-85729068BF19}" type="datetime1">
              <a:rPr lang="en-US" smtClean="0"/>
              <a:t>5/27/2020</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53801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ck Overlay, Gray Titl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p>
            <a:r>
              <a:rPr lang="en-US" dirty="0"/>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4A3C099-5EC2-43F6-A7D0-182790C2B3E6}" type="datetime1">
              <a:rPr lang="en-US" smtClean="0"/>
              <a:t>5/27/2020</a:t>
            </a:fld>
            <a:endParaRPr lang="en-US" dirty="0"/>
          </a:p>
        </p:txBody>
      </p:sp>
      <p:sp>
        <p:nvSpPr>
          <p:cNvPr id="13"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762339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lvl1pPr>
              <a:defRPr baseline="0"/>
            </a:lvl1pPr>
          </a:lstStyle>
          <a:p>
            <a:r>
              <a:rPr lang="en-US" dirty="0"/>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a:solidFill>
                  <a:schemeClr val="bg1"/>
                </a:solidFill>
              </a:defRPr>
            </a:lvl1pPr>
            <a:lvl2pPr marL="1143000" indent="-228600">
              <a:lnSpc>
                <a:spcPct val="100000"/>
              </a:lnSpc>
              <a:buClr>
                <a:schemeClr val="accent2"/>
              </a:buClr>
              <a:defRPr>
                <a:solidFill>
                  <a:schemeClr val="bg1"/>
                </a:solidFill>
              </a:defRPr>
            </a:lvl2pPr>
            <a:lvl3pPr marL="1600200" indent="-228600">
              <a:lnSpc>
                <a:spcPct val="100000"/>
              </a:lnSpc>
              <a:buClr>
                <a:schemeClr val="accent2"/>
              </a:buClr>
              <a:defRPr>
                <a:solidFill>
                  <a:schemeClr val="bg1"/>
                </a:solidFill>
              </a:defRPr>
            </a:lvl3pPr>
            <a:lvl4pPr marL="2057400" indent="-228600">
              <a:lnSpc>
                <a:spcPct val="100000"/>
              </a:lnSpc>
              <a:buClr>
                <a:schemeClr val="accent2"/>
              </a:buClr>
              <a:defRPr>
                <a:solidFill>
                  <a:schemeClr val="bg1"/>
                </a:solidFill>
              </a:defRPr>
            </a:lvl4pPr>
            <a:lvl5pPr marL="2514600" indent="-228600">
              <a:lnSpc>
                <a:spcPct val="100000"/>
              </a:lnSpc>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9B8E2EA-4B89-4281-BBEF-7CD031D4ED69}" type="datetime1">
              <a:rPr lang="en-US" smtClean="0"/>
              <a:t>5/27/2020</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249488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11"/>
          </p:nvPr>
        </p:nvSpPr>
        <p:spPr>
          <a:xfrm>
            <a:off x="838200" y="6356350"/>
            <a:ext cx="1358590" cy="365125"/>
          </a:xfrm>
        </p:spPr>
        <p:txBody>
          <a:bodyPr/>
          <a:lstStyle/>
          <a:p>
            <a:fld id="{58590A64-B99D-4826-A0A2-1883B5FE8AB5}" type="datetime1">
              <a:rPr lang="en-US" smtClean="0"/>
              <a:t>5/27/2020</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597657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5808DC4-8CD0-49C4-99EC-0090EA36A8FE}" type="datetime1">
              <a:rPr lang="en-US" smtClean="0"/>
              <a:t>5/27/2020</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7679810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BC6EC739-627D-4747-9F4D-A01AA6DA2848}" type="datetime1">
              <a:rPr lang="en-US" smtClean="0"/>
              <a:t>5/27/2020</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30257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2456FDE5-C81F-49DA-AC3B-1B06CFC9F11F}" type="datetime1">
              <a:rPr lang="en-US" smtClean="0"/>
              <a:t>5/27/2020</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8248708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1"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6DB5C8A-DC58-43D5-A615-B91809572D05}" type="datetime1">
              <a:rPr lang="en-US" smtClean="0"/>
              <a:t>5/27/2020</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5389878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0"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E29E9444-0DBD-40D0-BF8B-2A4BC4BD514B}" type="datetime1">
              <a:rPr lang="en-US" smtClean="0"/>
              <a:t>5/27/2020</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6945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7" name="Content Placeholder 4"/>
          <p:cNvSpPr>
            <a:spLocks noGrp="1"/>
          </p:cNvSpPr>
          <p:nvPr>
            <p:ph sz="quarter" idx="10"/>
          </p:nvPr>
        </p:nvSpPr>
        <p:spPr>
          <a:xfrm>
            <a:off x="838200" y="1366345"/>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2"/>
          <p:cNvSpPr>
            <a:spLocks noGrp="1"/>
          </p:cNvSpPr>
          <p:nvPr>
            <p:ph type="pic" sz="quarter" idx="13"/>
          </p:nvPr>
        </p:nvSpPr>
        <p:spPr>
          <a:xfrm>
            <a:off x="7653566" y="1364826"/>
            <a:ext cx="4538434" cy="4538434"/>
          </a:xfrm>
        </p:spPr>
        <p:txBody>
          <a:bodyPr/>
          <a:lstStyle>
            <a:lvl1pPr>
              <a:buClr>
                <a:schemeClr val="tx1"/>
              </a:buClr>
              <a:defRPr>
                <a:solidFill>
                  <a:schemeClr val="tx1"/>
                </a:solidFill>
              </a:defRPr>
            </a:lvl1pPr>
          </a:lstStyle>
          <a:p>
            <a:endParaRPr lang="en-US" dirty="0"/>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7A37237E-8265-4ECF-8166-2A7D326A9351}" type="datetime1">
              <a:rPr lang="en-US" smtClean="0"/>
              <a:t>5/27/2020</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86490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Logo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dirty="0"/>
              <a:t>Click to enter the slideshow title</a:t>
            </a:r>
          </a:p>
        </p:txBody>
      </p:sp>
      <p:pic>
        <p:nvPicPr>
          <p:cNvPr id="11" name="Picture 10"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97667" y="939886"/>
            <a:ext cx="7557100" cy="2728112"/>
          </a:xfrm>
          <a:prstGeom prst="rect">
            <a:avLst/>
          </a:prstGeom>
        </p:spPr>
      </p:pic>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18" name="Date Placeholder 17"/>
          <p:cNvSpPr>
            <a:spLocks noGrp="1"/>
          </p:cNvSpPr>
          <p:nvPr>
            <p:ph type="dt" sz="half" idx="15"/>
          </p:nvPr>
        </p:nvSpPr>
        <p:spPr/>
        <p:txBody>
          <a:bodyPr/>
          <a:lstStyle/>
          <a:p>
            <a:fld id="{4D887E7C-A9F5-4E4A-96A4-14AB08F3E6E7}" type="datetime1">
              <a:rPr lang="en-US" smtClean="0"/>
              <a:t>5/27/2020</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3681191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Page (4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581719"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6261407"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4" name="Picture Placeholder 2"/>
          <p:cNvSpPr>
            <a:spLocks noGrp="1"/>
          </p:cNvSpPr>
          <p:nvPr>
            <p:ph type="pic" sz="quarter" idx="20" hasCustomPrompt="1"/>
          </p:nvPr>
        </p:nvSpPr>
        <p:spPr>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21" hasCustomPrompt="1"/>
          </p:nvPr>
        </p:nvSpPr>
        <p:spPr>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973A510E-C043-49E3-89B2-A73C98AD7E5E}" type="datetime1">
              <a:rPr lang="en-US" smtClean="0"/>
              <a:t>5/27/2020</a:t>
            </a:fld>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27802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 Page (3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0288E1EC-B45D-40E0-830C-1ED4D259CC24}" type="datetime1">
              <a:rPr lang="en-US" smtClean="0"/>
              <a:t>5/27/2020</a:t>
            </a:fld>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9608245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am Page 4-Up White Vertic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6" name="Picture Placeholder 2"/>
          <p:cNvSpPr>
            <a:spLocks noGrp="1"/>
          </p:cNvSpPr>
          <p:nvPr>
            <p:ph type="pic" sz="quarter" idx="13" hasCustomPrompt="1"/>
          </p:nvPr>
        </p:nvSpPr>
        <p:spPr>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0" name="Picture Placeholder 2"/>
          <p:cNvSpPr>
            <a:spLocks noGrp="1"/>
          </p:cNvSpPr>
          <p:nvPr>
            <p:ph type="pic" sz="quarter" idx="16" hasCustomPrompt="1"/>
          </p:nvPr>
        </p:nvSpPr>
        <p:spPr>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2" name="Picture Placeholder 2"/>
          <p:cNvSpPr>
            <a:spLocks noGrp="1"/>
          </p:cNvSpPr>
          <p:nvPr>
            <p:ph type="pic" sz="quarter" idx="18" hasCustomPrompt="1"/>
          </p:nvPr>
        </p:nvSpPr>
        <p:spPr>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4" name="Picture Placeholder 2"/>
          <p:cNvSpPr>
            <a:spLocks noGrp="1"/>
          </p:cNvSpPr>
          <p:nvPr>
            <p:ph type="pic" sz="quarter" idx="20" hasCustomPrompt="1"/>
          </p:nvPr>
        </p:nvSpPr>
        <p:spPr>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21" hasCustomPrompt="1"/>
          </p:nvPr>
        </p:nvSpPr>
        <p:spPr>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9" name="Rectangle 1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797ACE57-0508-4646-8C2F-50157A155FB8}" type="datetime1">
              <a:rPr lang="en-US" smtClean="0"/>
              <a:t>5/27/2020</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7236465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am Page 4-Up Gray BG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3"/>
          <p:cNvSpPr>
            <a:spLocks noGrp="1"/>
          </p:cNvSpPr>
          <p:nvPr>
            <p:ph type="body" sz="quarter" idx="16"/>
          </p:nvPr>
        </p:nvSpPr>
        <p:spPr>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3" name="Picture Placeholder 2"/>
          <p:cNvSpPr>
            <a:spLocks noGrp="1"/>
          </p:cNvSpPr>
          <p:nvPr>
            <p:ph type="pic" sz="quarter" idx="14" hasCustomPrompt="1"/>
          </p:nvPr>
        </p:nvSpPr>
        <p:spPr>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4" name="Text Placeholder 3"/>
          <p:cNvSpPr>
            <a:spLocks noGrp="1"/>
          </p:cNvSpPr>
          <p:nvPr>
            <p:ph type="body" sz="quarter" idx="15"/>
          </p:nvPr>
        </p:nvSpPr>
        <p:spPr>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5" name="Picture Placeholder 2"/>
          <p:cNvSpPr>
            <a:spLocks noGrp="1"/>
          </p:cNvSpPr>
          <p:nvPr>
            <p:ph type="pic" sz="quarter" idx="17" hasCustomPrompt="1"/>
          </p:nvPr>
        </p:nvSpPr>
        <p:spPr>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3"/>
          <p:cNvSpPr>
            <a:spLocks noGrp="1"/>
          </p:cNvSpPr>
          <p:nvPr>
            <p:ph type="body" sz="quarter" idx="18"/>
          </p:nvPr>
        </p:nvSpPr>
        <p:spPr>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7" name="Picture Placeholder 2"/>
          <p:cNvSpPr>
            <a:spLocks noGrp="1"/>
          </p:cNvSpPr>
          <p:nvPr>
            <p:ph type="pic" sz="quarter" idx="19" hasCustomPrompt="1"/>
          </p:nvPr>
        </p:nvSpPr>
        <p:spPr>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8" name="Text Placeholder 3"/>
          <p:cNvSpPr>
            <a:spLocks noGrp="1"/>
          </p:cNvSpPr>
          <p:nvPr>
            <p:ph type="body" sz="quarter" idx="20"/>
          </p:nvPr>
        </p:nvSpPr>
        <p:spPr>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FEA02726-0B35-480F-93D8-7A49827EC818}" type="datetime1">
              <a:rPr lang="en-US" smtClean="0"/>
              <a:t>5/27/2020</a:t>
            </a:fld>
            <a:endParaRPr lang="en-US" dirty="0"/>
          </a:p>
        </p:txBody>
      </p:sp>
      <p:sp>
        <p:nvSpPr>
          <p:cNvPr id="2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2632564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am Page 4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2" name="Picture Placeholder 2"/>
          <p:cNvSpPr>
            <a:spLocks noGrp="1"/>
          </p:cNvSpPr>
          <p:nvPr>
            <p:ph type="pic" sz="quarter" idx="13" hasCustomPrompt="1"/>
          </p:nvPr>
        </p:nvSpPr>
        <p:spPr>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16"/>
          </p:nvPr>
        </p:nvSpPr>
        <p:spPr>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3" name="Picture Placeholder 2"/>
          <p:cNvSpPr>
            <a:spLocks noGrp="1"/>
          </p:cNvSpPr>
          <p:nvPr>
            <p:ph type="pic" sz="quarter" idx="14" hasCustomPrompt="1"/>
          </p:nvPr>
        </p:nvSpPr>
        <p:spPr>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4" name="Text Placeholder 3"/>
          <p:cNvSpPr>
            <a:spLocks noGrp="1"/>
          </p:cNvSpPr>
          <p:nvPr>
            <p:ph type="body" sz="quarter" idx="15"/>
          </p:nvPr>
        </p:nvSpPr>
        <p:spPr>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Picture Placeholder 2"/>
          <p:cNvSpPr>
            <a:spLocks noGrp="1"/>
          </p:cNvSpPr>
          <p:nvPr>
            <p:ph type="pic" sz="quarter" idx="17" hasCustomPrompt="1"/>
          </p:nvPr>
        </p:nvSpPr>
        <p:spPr>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3"/>
          <p:cNvSpPr>
            <a:spLocks noGrp="1"/>
          </p:cNvSpPr>
          <p:nvPr>
            <p:ph type="body" sz="quarter" idx="18"/>
          </p:nvPr>
        </p:nvSpPr>
        <p:spPr>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8" name="Picture Placeholder 2"/>
          <p:cNvSpPr>
            <a:spLocks noGrp="1"/>
          </p:cNvSpPr>
          <p:nvPr>
            <p:ph type="pic" sz="quarter" idx="19" hasCustomPrompt="1"/>
          </p:nvPr>
        </p:nvSpPr>
        <p:spPr>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9" name="Text Placeholder 3"/>
          <p:cNvSpPr>
            <a:spLocks noGrp="1"/>
          </p:cNvSpPr>
          <p:nvPr>
            <p:ph type="body" sz="quarter" idx="20"/>
          </p:nvPr>
        </p:nvSpPr>
        <p:spPr>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p:txBody>
          <a:bodyPr/>
          <a:lstStyle/>
          <a:p>
            <a:fld id="{F6F1F1E0-319E-4785-8370-0D74CAB2E340}" type="datetime1">
              <a:rPr lang="en-US" smtClean="0"/>
              <a:t>5/27/2020</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020693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am Page Duo Gray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3"/>
          <p:cNvSpPr>
            <a:spLocks noGrp="1"/>
          </p:cNvSpPr>
          <p:nvPr>
            <p:ph type="body" sz="quarter" idx="16"/>
          </p:nvPr>
        </p:nvSpPr>
        <p:spPr>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5" name="Picture Placeholder 2"/>
          <p:cNvSpPr>
            <a:spLocks noGrp="1"/>
          </p:cNvSpPr>
          <p:nvPr>
            <p:ph type="pic" sz="quarter" idx="17" hasCustomPrompt="1"/>
          </p:nvPr>
        </p:nvSpPr>
        <p:spPr>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3"/>
          <p:cNvSpPr>
            <a:spLocks noGrp="1"/>
          </p:cNvSpPr>
          <p:nvPr>
            <p:ph type="body" sz="quarter" idx="18"/>
          </p:nvPr>
        </p:nvSpPr>
        <p:spPr>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42CB7C80-0A1E-45A4-89BE-3A468D08E6E8}" type="datetime1">
              <a:rPr lang="en-US" smtClean="0"/>
              <a:t>5/27/2020</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345329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am Page 2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Picture Placeholder 2"/>
          <p:cNvSpPr>
            <a:spLocks noGrp="1"/>
          </p:cNvSpPr>
          <p:nvPr>
            <p:ph type="pic" sz="quarter" idx="13" hasCustomPrompt="1"/>
          </p:nvPr>
        </p:nvSpPr>
        <p:spPr>
          <a:xfrm>
            <a:off x="806332"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16"/>
          </p:nvPr>
        </p:nvSpPr>
        <p:spPr>
          <a:xfrm>
            <a:off x="2876550"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Picture Placeholder 2"/>
          <p:cNvSpPr>
            <a:spLocks noGrp="1"/>
          </p:cNvSpPr>
          <p:nvPr>
            <p:ph type="pic" sz="quarter" idx="17" hasCustomPrompt="1"/>
          </p:nvPr>
        </p:nvSpPr>
        <p:spPr>
          <a:xfrm>
            <a:off x="6199805"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3"/>
          <p:cNvSpPr>
            <a:spLocks noGrp="1"/>
          </p:cNvSpPr>
          <p:nvPr>
            <p:ph type="body" sz="quarter" idx="18"/>
          </p:nvPr>
        </p:nvSpPr>
        <p:spPr>
          <a:xfrm>
            <a:off x="8270023"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4" name="Date Placeholder 3"/>
          <p:cNvSpPr>
            <a:spLocks noGrp="1"/>
          </p:cNvSpPr>
          <p:nvPr>
            <p:ph type="dt" sz="half" idx="10"/>
          </p:nvPr>
        </p:nvSpPr>
        <p:spPr/>
        <p:txBody>
          <a:bodyPr/>
          <a:lstStyle/>
          <a:p>
            <a:fld id="{69FF93A2-39D9-4426-AB1C-AF8C41BA3F37}" type="datetime1">
              <a:rPr lang="en-US" smtClean="0"/>
              <a:t>5/27/2020</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228129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ig Image - Red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8"/>
          </a:xfrm>
        </p:spPr>
        <p:txBody>
          <a:bodyPr/>
          <a:lstStyle/>
          <a:p>
            <a:r>
              <a:rPr lang="en-US"/>
              <a:t>Click icon to add picture</a:t>
            </a:r>
          </a:p>
        </p:txBody>
      </p:sp>
      <p:sp>
        <p:nvSpPr>
          <p:cNvPr id="9" name="Title 1"/>
          <p:cNvSpPr>
            <a:spLocks noGrp="1"/>
          </p:cNvSpPr>
          <p:nvPr>
            <p:ph type="title" hasCustomPrompt="1"/>
          </p:nvPr>
        </p:nvSpPr>
        <p:spPr>
          <a:xfrm>
            <a:off x="1" y="5638801"/>
            <a:ext cx="12192000" cy="1219200"/>
          </a:xfrm>
          <a:solidFill>
            <a:srgbClr val="003865">
              <a:alpha val="87843"/>
            </a:srgbClr>
          </a:solidFill>
        </p:spPr>
        <p:txBody>
          <a:bodyPr>
            <a:normAutofit/>
          </a:bodyPr>
          <a:lstStyle>
            <a:lvl1pPr algn="ctr">
              <a:defRPr sz="3600">
                <a:solidFill>
                  <a:schemeClr val="bg1"/>
                </a:solidFill>
              </a:defRPr>
            </a:lvl1pPr>
          </a:lstStyle>
          <a:p>
            <a:r>
              <a:rPr lang="en-US" dirty="0"/>
              <a:t>Click to edit title</a:t>
            </a:r>
          </a:p>
        </p:txBody>
      </p:sp>
      <p:sp>
        <p:nvSpPr>
          <p:cNvPr id="5" name="Date Placeholder 3"/>
          <p:cNvSpPr>
            <a:spLocks noGrp="1"/>
          </p:cNvSpPr>
          <p:nvPr>
            <p:ph type="dt" sz="half" idx="11"/>
          </p:nvPr>
        </p:nvSpPr>
        <p:spPr>
          <a:xfrm>
            <a:off x="838200" y="6356350"/>
            <a:ext cx="1358590" cy="365125"/>
          </a:xfrm>
        </p:spPr>
        <p:txBody>
          <a:bodyPr/>
          <a:lstStyle/>
          <a:p>
            <a:fld id="{8E95CE56-05C9-4025-AC6B-6142D70E8839}" type="datetime1">
              <a:rPr lang="en-US" smtClean="0"/>
              <a:t>5/27/2020</a:t>
            </a:fld>
            <a:endParaRPr lang="en-US" dirty="0"/>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451126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ig Image - Black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a:t>Click icon to add picture</a:t>
            </a:r>
          </a:p>
        </p:txBody>
      </p:sp>
      <p:sp>
        <p:nvSpPr>
          <p:cNvPr id="9" name="Title 1"/>
          <p:cNvSpPr>
            <a:spLocks noGrp="1"/>
          </p:cNvSpPr>
          <p:nvPr>
            <p:ph type="title" hasCustomPrompt="1"/>
          </p:nvPr>
        </p:nvSpPr>
        <p:spPr>
          <a:xfrm>
            <a:off x="1" y="5638801"/>
            <a:ext cx="12192000" cy="1219200"/>
          </a:xfrm>
          <a:solidFill>
            <a:srgbClr val="0D0D0D">
              <a:alpha val="87843"/>
            </a:srgbClr>
          </a:solidFill>
        </p:spPr>
        <p:txBody>
          <a:bodyPr>
            <a:normAutofit/>
          </a:bodyPr>
          <a:lstStyle>
            <a:lvl1pPr algn="ctr">
              <a:defRPr sz="3600">
                <a:solidFill>
                  <a:schemeClr val="bg1"/>
                </a:solidFill>
              </a:defRPr>
            </a:lvl1pPr>
          </a:lstStyle>
          <a:p>
            <a:r>
              <a:rPr lang="en-US" dirty="0"/>
              <a:t>Click to edit title</a:t>
            </a:r>
          </a:p>
        </p:txBody>
      </p:sp>
      <p:sp>
        <p:nvSpPr>
          <p:cNvPr id="5" name="Date Placeholder 3"/>
          <p:cNvSpPr>
            <a:spLocks noGrp="1"/>
          </p:cNvSpPr>
          <p:nvPr>
            <p:ph type="dt" sz="half" idx="11"/>
          </p:nvPr>
        </p:nvSpPr>
        <p:spPr>
          <a:xfrm>
            <a:off x="838200" y="6356350"/>
            <a:ext cx="1358590" cy="365125"/>
          </a:xfrm>
        </p:spPr>
        <p:txBody>
          <a:bodyPr/>
          <a:lstStyle>
            <a:lvl1pPr>
              <a:defRPr>
                <a:solidFill>
                  <a:schemeClr val="bg1"/>
                </a:solidFill>
              </a:defRPr>
            </a:lvl1pPr>
          </a:lstStyle>
          <a:p>
            <a:fld id="{1DE691A6-7626-455C-A189-14B56DAC5A01}" type="datetime1">
              <a:rPr lang="en-US" smtClean="0"/>
              <a:t>5/27/2020</a:t>
            </a:fld>
            <a:endParaRPr lang="en-US" dirty="0"/>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978873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ig Image - Blue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a:t>Click icon to add picture</a:t>
            </a:r>
          </a:p>
        </p:txBody>
      </p:sp>
      <p:sp>
        <p:nvSpPr>
          <p:cNvPr id="9" name="Title 1"/>
          <p:cNvSpPr>
            <a:spLocks noGrp="1"/>
          </p:cNvSpPr>
          <p:nvPr>
            <p:ph type="title" hasCustomPrompt="1"/>
          </p:nvPr>
        </p:nvSpPr>
        <p:spPr>
          <a:xfrm>
            <a:off x="1" y="5638800"/>
            <a:ext cx="12192000" cy="1219200"/>
          </a:xfrm>
          <a:solidFill>
            <a:srgbClr val="78BE21">
              <a:alpha val="87843"/>
            </a:srgbClr>
          </a:solidFill>
        </p:spPr>
        <p:txBody>
          <a:bodyPr>
            <a:normAutofit/>
          </a:bodyPr>
          <a:lstStyle>
            <a:lvl1pPr algn="ctr">
              <a:defRPr sz="3600">
                <a:solidFill>
                  <a:schemeClr val="tx2"/>
                </a:solidFill>
              </a:defRPr>
            </a:lvl1pPr>
          </a:lstStyle>
          <a:p>
            <a:r>
              <a:rPr lang="en-US" dirty="0"/>
              <a:t>Click to edit title</a:t>
            </a:r>
          </a:p>
        </p:txBody>
      </p:sp>
      <p:sp>
        <p:nvSpPr>
          <p:cNvPr id="5" name="Date Placeholder 3"/>
          <p:cNvSpPr>
            <a:spLocks noGrp="1"/>
          </p:cNvSpPr>
          <p:nvPr>
            <p:ph type="dt" sz="half" idx="11"/>
          </p:nvPr>
        </p:nvSpPr>
        <p:spPr>
          <a:xfrm>
            <a:off x="838200" y="6356350"/>
            <a:ext cx="1358590" cy="365125"/>
          </a:xfrm>
        </p:spPr>
        <p:txBody>
          <a:bodyPr/>
          <a:lstStyle/>
          <a:p>
            <a:fld id="{FC6BD885-23BB-4683-A77C-2E67983619D5}" type="datetime1">
              <a:rPr lang="en-US" smtClean="0"/>
              <a:t>5/27/2020</a:t>
            </a:fld>
            <a:endParaRPr lang="en-US" dirty="0"/>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34237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477837"/>
            <a:ext cx="12192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dirty="0"/>
              <a:t>Click to enter the slideshow title</a:t>
            </a:r>
          </a:p>
        </p:txBody>
      </p:sp>
      <p:sp>
        <p:nvSpPr>
          <p:cNvPr id="3" name="Rectangle 2"/>
          <p:cNvSpPr/>
          <p:nvPr userDrawn="1"/>
        </p:nvSpPr>
        <p:spPr>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041204"/>
            <a:ext cx="6587067" cy="1097128"/>
          </a:xfrm>
        </p:spPr>
        <p:txBody>
          <a:bodyPr>
            <a:normAutofit/>
          </a:bodyPr>
          <a:lstStyle>
            <a:lvl1pPr marL="0" indent="0" algn="ctr">
              <a:spcBef>
                <a:spcPts val="0"/>
              </a:spcBef>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6" name="Picture Placeholder 5"/>
          <p:cNvSpPr>
            <a:spLocks noGrp="1"/>
          </p:cNvSpPr>
          <p:nvPr>
            <p:ph type="pic" sz="quarter" idx="17"/>
          </p:nvPr>
        </p:nvSpPr>
        <p:spPr>
          <a:xfrm>
            <a:off x="0" y="0"/>
            <a:ext cx="12192000" cy="3380732"/>
          </a:xfrm>
        </p:spPr>
        <p:txBody>
          <a:bodyPr/>
          <a:lstStyle/>
          <a:p>
            <a:endParaRPr lang="en-US" dirty="0"/>
          </a:p>
        </p:txBody>
      </p:sp>
    </p:spTree>
    <p:extLst>
      <p:ext uri="{BB962C8B-B14F-4D97-AF65-F5344CB8AC3E}">
        <p14:creationId xmlns:p14="http://schemas.microsoft.com/office/powerpoint/2010/main" val="17888243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de - Gray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Code Demo (Click to Edit)</a:t>
            </a:r>
          </a:p>
        </p:txBody>
      </p:sp>
      <p:sp>
        <p:nvSpPr>
          <p:cNvPr id="10" name="Table Placeholder 8"/>
          <p:cNvSpPr>
            <a:spLocks noGrp="1"/>
          </p:cNvSpPr>
          <p:nvPr>
            <p:ph type="tbl" sz="quarter" idx="13"/>
          </p:nvPr>
        </p:nvSpPr>
        <p:spPr>
          <a:xfrm>
            <a:off x="2032000" y="2233262"/>
            <a:ext cx="8128000" cy="2966751"/>
          </a:xfrm>
        </p:spPr>
        <p:txBody>
          <a:bodyPr/>
          <a:lstStyle/>
          <a:p>
            <a:endParaRPr lang="en-US"/>
          </a:p>
        </p:txBody>
      </p:sp>
      <p:sp>
        <p:nvSpPr>
          <p:cNvPr id="8" name="Date Placeholder 4"/>
          <p:cNvSpPr>
            <a:spLocks noGrp="1"/>
          </p:cNvSpPr>
          <p:nvPr>
            <p:ph type="dt" sz="half" idx="11"/>
          </p:nvPr>
        </p:nvSpPr>
        <p:spPr>
          <a:xfrm>
            <a:off x="838200" y="6356350"/>
            <a:ext cx="1358590" cy="365125"/>
          </a:xfrm>
        </p:spPr>
        <p:txBody>
          <a:bodyPr/>
          <a:lstStyle/>
          <a:p>
            <a:fld id="{0B3153AF-295A-4FB9-8528-58ED0850F22B}" type="datetime1">
              <a:rPr lang="en-US" smtClean="0"/>
              <a:t>5/27/2020</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490615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Code Demo (Click to Edit)</a:t>
            </a:r>
          </a:p>
        </p:txBody>
      </p:sp>
      <p:sp>
        <p:nvSpPr>
          <p:cNvPr id="14" name="Table Placeholder 8"/>
          <p:cNvSpPr>
            <a:spLocks noGrp="1"/>
          </p:cNvSpPr>
          <p:nvPr>
            <p:ph type="tbl" sz="quarter" idx="13"/>
          </p:nvPr>
        </p:nvSpPr>
        <p:spPr>
          <a:xfrm>
            <a:off x="2032000" y="2233262"/>
            <a:ext cx="8128000" cy="2966751"/>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C3B7C0DF-9E0A-412B-A0EA-1E2DFD91A686}" type="datetime1">
              <a:rPr lang="en-US" smtClean="0"/>
              <a:t>5/27/2020</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1305128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B8AFACB-25FA-4B5B-9996-259BFDA569A9}" type="datetime1">
              <a:rPr lang="en-US" smtClean="0"/>
              <a:t>5/27/2020</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556012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1"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6" name="Date Placeholder 3"/>
          <p:cNvSpPr>
            <a:spLocks noGrp="1"/>
          </p:cNvSpPr>
          <p:nvPr>
            <p:ph type="dt" sz="half" idx="11"/>
          </p:nvPr>
        </p:nvSpPr>
        <p:spPr>
          <a:xfrm>
            <a:off x="838200" y="6356350"/>
            <a:ext cx="1358590" cy="365125"/>
          </a:xfrm>
        </p:spPr>
        <p:txBody>
          <a:bodyPr/>
          <a:lstStyle/>
          <a:p>
            <a:fld id="{13DD7CE2-7AD7-427C-A7F8-EEEFB558B12D}" type="datetime1">
              <a:rPr lang="en-US" smtClean="0"/>
              <a:t>5/27/2020</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399159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shot Light Background Horizont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15897" y="287066"/>
            <a:ext cx="3521927" cy="2734914"/>
          </a:xfrm>
        </p:spPr>
        <p:txBody>
          <a:bodyPr/>
          <a:lstStyle>
            <a:lvl1pPr>
              <a:defRPr>
                <a:solidFill>
                  <a:schemeClr val="accent1"/>
                </a:solidFill>
              </a:defRPr>
            </a:lvl1pPr>
          </a:lstStyle>
          <a:p>
            <a:r>
              <a:rPr lang="en-US" dirty="0"/>
              <a:t>Click to edit title</a:t>
            </a:r>
          </a:p>
        </p:txBody>
      </p:sp>
      <p:sp>
        <p:nvSpPr>
          <p:cNvPr id="4" name="Text Placeholder 3"/>
          <p:cNvSpPr>
            <a:spLocks noGrp="1"/>
          </p:cNvSpPr>
          <p:nvPr>
            <p:ph type="body" sz="quarter" idx="11"/>
          </p:nvPr>
        </p:nvSpPr>
        <p:spPr>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2"/>
          </p:nvPr>
        </p:nvSpPr>
        <p:spPr>
          <a:xfrm>
            <a:off x="838200" y="6356350"/>
            <a:ext cx="1358590" cy="365125"/>
          </a:xfrm>
        </p:spPr>
        <p:txBody>
          <a:bodyPr/>
          <a:lstStyle/>
          <a:p>
            <a:fld id="{46828ED1-88F3-4280-A7D0-465ABE883FA5}" type="datetime1">
              <a:rPr lang="en-US" smtClean="0"/>
              <a:t>5/27/2020</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1" name="Slide Number Placeholder 6"/>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090378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creenshot Light Background Vertic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7" name="Text Placeholder 3"/>
          <p:cNvSpPr>
            <a:spLocks noGrp="1"/>
          </p:cNvSpPr>
          <p:nvPr>
            <p:ph type="body" sz="quarter" idx="11"/>
          </p:nvPr>
        </p:nvSpPr>
        <p:spPr>
          <a:xfrm>
            <a:off x="815895" y="1365203"/>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9" name="Date Placeholder 3"/>
          <p:cNvSpPr>
            <a:spLocks noGrp="1"/>
          </p:cNvSpPr>
          <p:nvPr>
            <p:ph type="dt" sz="half" idx="12"/>
          </p:nvPr>
        </p:nvSpPr>
        <p:spPr>
          <a:xfrm>
            <a:off x="838200" y="6356350"/>
            <a:ext cx="1358590" cy="365125"/>
          </a:xfrm>
        </p:spPr>
        <p:txBody>
          <a:bodyPr/>
          <a:lstStyle/>
          <a:p>
            <a:fld id="{FECCB6FE-00A5-4902-9E5D-0DA0EED2532C}" type="datetime1">
              <a:rPr lang="en-US" smtClean="0"/>
              <a:t>5/27/2020</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1" name="Slide Number Placeholder 5"/>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8942905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6"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a:xfrm>
            <a:off x="4976787" y="691882"/>
            <a:ext cx="6300787" cy="3411537"/>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9E744416-D2DA-4AC5-BA60-2A1FDA5628F5}" type="datetime1">
              <a:rPr lang="en-US" smtClean="0"/>
              <a:t>5/27/2020</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7617523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104247D4-1BBB-49E5-BE46-61BD52DE4378}" type="datetime1">
              <a:rPr lang="en-US" smtClean="0"/>
              <a:t>5/27/2020</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9693263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4"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6" name="Date Placeholder 3"/>
          <p:cNvSpPr>
            <a:spLocks noGrp="1"/>
          </p:cNvSpPr>
          <p:nvPr>
            <p:ph type="dt" sz="half" idx="11"/>
          </p:nvPr>
        </p:nvSpPr>
        <p:spPr>
          <a:xfrm>
            <a:off x="838200" y="6356350"/>
            <a:ext cx="1358590" cy="365125"/>
          </a:xfrm>
        </p:spPr>
        <p:txBody>
          <a:bodyPr/>
          <a:lstStyle/>
          <a:p>
            <a:fld id="{AE1001DA-B129-4E6F-BB69-86685FF0E575}" type="datetime1">
              <a:rPr lang="en-US" smtClean="0"/>
              <a:t>5/27/2020</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0340284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8"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821775AA-3E62-4945-8A4A-31D2A0705AC5}" type="datetime1">
              <a:rPr lang="en-US" smtClean="0"/>
              <a:t>5/27/2020</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53966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Agenda</a:t>
            </a:r>
          </a:p>
        </p:txBody>
      </p:sp>
      <p:sp>
        <p:nvSpPr>
          <p:cNvPr id="12" name="Table Placeholder 9"/>
          <p:cNvSpPr>
            <a:spLocks noGrp="1"/>
          </p:cNvSpPr>
          <p:nvPr>
            <p:ph type="tbl" sz="quarter" idx="13"/>
          </p:nvPr>
        </p:nvSpPr>
        <p:spPr>
          <a:xfrm>
            <a:off x="838200" y="1335088"/>
            <a:ext cx="10515600" cy="4841875"/>
          </a:xfrm>
        </p:spPr>
        <p:txBody>
          <a:bodyPr/>
          <a:lstStyle/>
          <a:p>
            <a:endParaRPr lang="en-US"/>
          </a:p>
        </p:txBody>
      </p:sp>
      <p:sp>
        <p:nvSpPr>
          <p:cNvPr id="4" name="Date Placeholder 3"/>
          <p:cNvSpPr>
            <a:spLocks noGrp="1"/>
          </p:cNvSpPr>
          <p:nvPr>
            <p:ph type="dt" sz="half" idx="10"/>
          </p:nvPr>
        </p:nvSpPr>
        <p:spPr/>
        <p:txBody>
          <a:bodyPr/>
          <a:lstStyle/>
          <a:p>
            <a:fld id="{F303117C-FA79-4EC7-898E-5A7B10A66A4B}" type="datetime1">
              <a:rPr lang="en-US" smtClean="0"/>
              <a:t>5/27/2020</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6799644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15"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6"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07B67BD-A18B-4856-B8CD-D60F039BF647}" type="datetime1">
              <a:rPr lang="en-US" smtClean="0"/>
              <a:t>5/27/2020</a:t>
            </a:fld>
            <a:endParaRPr lang="en-US" dirty="0"/>
          </a:p>
        </p:txBody>
      </p:sp>
      <p:sp>
        <p:nvSpPr>
          <p:cNvPr id="1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1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34411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ull Image Black Circle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dirty="0"/>
          </a:p>
        </p:txBody>
      </p:sp>
      <p:sp>
        <p:nvSpPr>
          <p:cNvPr id="2" name="Title 1"/>
          <p:cNvSpPr>
            <a:spLocks noGrp="1"/>
          </p:cNvSpPr>
          <p:nvPr>
            <p:ph type="title" hasCustomPrompt="1"/>
          </p:nvPr>
        </p:nvSpPr>
        <p:spPr>
          <a:xfrm>
            <a:off x="6146624"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dirty="0"/>
              <a:t>Click to edit title</a:t>
            </a:r>
          </a:p>
        </p:txBody>
      </p:sp>
      <p:sp>
        <p:nvSpPr>
          <p:cNvPr id="3" name="Date Placeholder 2"/>
          <p:cNvSpPr>
            <a:spLocks noGrp="1"/>
          </p:cNvSpPr>
          <p:nvPr>
            <p:ph type="dt" sz="half" idx="10"/>
          </p:nvPr>
        </p:nvSpPr>
        <p:spPr/>
        <p:txBody>
          <a:bodyPr/>
          <a:lstStyle>
            <a:lvl1pPr>
              <a:defRPr>
                <a:solidFill>
                  <a:schemeClr val="bg1"/>
                </a:solidFill>
              </a:defRPr>
            </a:lvl1pPr>
          </a:lstStyle>
          <a:p>
            <a:fld id="{7A342E1D-C9B8-4345-8A74-997723AFD972}" type="datetime1">
              <a:rPr lang="en-US" smtClean="0"/>
              <a:t>5/27/2020</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0922583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ull Image Multiple Circle Overlay">
    <p:bg>
      <p:bgPr>
        <a:solidFill>
          <a:schemeClr val="bg1"/>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a:xfrm>
            <a:off x="0" y="0"/>
            <a:ext cx="12192000" cy="6858000"/>
          </a:xfrm>
        </p:spPr>
        <p:txBody>
          <a:bodyPr/>
          <a:lstStyle/>
          <a:p>
            <a:endParaRPr lang="en-US" dirty="0"/>
          </a:p>
        </p:txBody>
      </p:sp>
      <p:sp>
        <p:nvSpPr>
          <p:cNvPr id="2" name="Title 1"/>
          <p:cNvSpPr>
            <a:spLocks noGrp="1"/>
          </p:cNvSpPr>
          <p:nvPr>
            <p:ph type="title" hasCustomPrompt="1"/>
          </p:nvPr>
        </p:nvSpPr>
        <p:spPr>
          <a:xfrm>
            <a:off x="5720397"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dirty="0"/>
              <a:t>Click to edit title</a:t>
            </a:r>
          </a:p>
        </p:txBody>
      </p:sp>
      <p:sp>
        <p:nvSpPr>
          <p:cNvPr id="9" name="Text Placeholder 7"/>
          <p:cNvSpPr>
            <a:spLocks noGrp="1"/>
          </p:cNvSpPr>
          <p:nvPr>
            <p:ph type="body" sz="quarter" idx="14" hasCustomPrompt="1"/>
          </p:nvPr>
        </p:nvSpPr>
        <p:spPr>
          <a:xfrm>
            <a:off x="9544816"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dirty="0"/>
              <a:t>Second Point</a:t>
            </a:r>
          </a:p>
        </p:txBody>
      </p:sp>
      <p:sp>
        <p:nvSpPr>
          <p:cNvPr id="8" name="Text Placeholder 7"/>
          <p:cNvSpPr>
            <a:spLocks noGrp="1"/>
          </p:cNvSpPr>
          <p:nvPr>
            <p:ph type="body" sz="quarter" idx="13" hasCustomPrompt="1"/>
          </p:nvPr>
        </p:nvSpPr>
        <p:spPr>
          <a:xfrm>
            <a:off x="9251002" y="3581845"/>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dirty="0"/>
              <a:t>Third Point</a:t>
            </a:r>
          </a:p>
        </p:txBody>
      </p:sp>
      <p:sp>
        <p:nvSpPr>
          <p:cNvPr id="3" name="Date Placeholder 2"/>
          <p:cNvSpPr>
            <a:spLocks noGrp="1"/>
          </p:cNvSpPr>
          <p:nvPr>
            <p:ph type="dt" sz="half" idx="10"/>
          </p:nvPr>
        </p:nvSpPr>
        <p:spPr/>
        <p:txBody>
          <a:bodyPr/>
          <a:lstStyle>
            <a:lvl1pPr>
              <a:defRPr>
                <a:solidFill>
                  <a:schemeClr val="bg1"/>
                </a:solidFill>
              </a:defRPr>
            </a:lvl1pPr>
          </a:lstStyle>
          <a:p>
            <a:fld id="{0DE321BF-8250-4629-BD29-13AFE6776ABD}" type="datetime1">
              <a:rPr lang="en-US" smtClean="0"/>
              <a:t>5/27/2020</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110042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Black Box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a:p>
        </p:txBody>
      </p:sp>
      <p:sp>
        <p:nvSpPr>
          <p:cNvPr id="2" name="Title 1"/>
          <p:cNvSpPr>
            <a:spLocks noGrp="1"/>
          </p:cNvSpPr>
          <p:nvPr>
            <p:ph type="title" hasCustomPrompt="1"/>
          </p:nvPr>
        </p:nvSpPr>
        <p:spPr>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dirty="0"/>
              <a:t>Quote or </a:t>
            </a:r>
            <a:br>
              <a:rPr lang="en-US" dirty="0"/>
            </a:br>
            <a:r>
              <a:rPr lang="en-US" dirty="0"/>
              <a:t>Statement</a:t>
            </a:r>
          </a:p>
        </p:txBody>
      </p:sp>
      <p:sp>
        <p:nvSpPr>
          <p:cNvPr id="3" name="Date Placeholder 2"/>
          <p:cNvSpPr>
            <a:spLocks noGrp="1"/>
          </p:cNvSpPr>
          <p:nvPr>
            <p:ph type="dt" sz="half" idx="10"/>
          </p:nvPr>
        </p:nvSpPr>
        <p:spPr/>
        <p:txBody>
          <a:bodyPr/>
          <a:lstStyle>
            <a:lvl1pPr>
              <a:defRPr>
                <a:solidFill>
                  <a:schemeClr val="bg1"/>
                </a:solidFill>
              </a:defRPr>
            </a:lvl1pPr>
          </a:lstStyle>
          <a:p>
            <a:fld id="{5ACAFEA2-D33A-4BEB-A1D4-8A1590CBE1DE}" type="datetime1">
              <a:rPr lang="en-US" smtClean="0"/>
              <a:t>5/27/2020</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067717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10"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3B785D7F-94EE-4139-9C63-A16F762E4CE0}" type="datetime1">
              <a:rPr lang="en-US" smtClean="0"/>
              <a:t>5/27/2020</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795370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Quote Solid Light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389685"/>
            <a:ext cx="12192000" cy="1340989"/>
          </a:xfrm>
          <a:solidFill>
            <a:schemeClr val="tx1"/>
          </a:solidFill>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8"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p>
            <a:fld id="{703BFA1A-2823-494A-A930-2F783A269CF3}" type="datetime1">
              <a:rPr lang="en-US" smtClean="0"/>
              <a:t>5/27/2020</a:t>
            </a:fld>
            <a:endParaRPr lang="en-US" dirty="0"/>
          </a:p>
        </p:txBody>
      </p:sp>
      <p:sp>
        <p:nvSpPr>
          <p:cNvPr id="5" name="Footer Placeholder 4"/>
          <p:cNvSpPr>
            <a:spLocks noGrp="1"/>
          </p:cNvSpPr>
          <p:nvPr>
            <p:ph type="ftr" sz="quarter" idx="12"/>
          </p:nvPr>
        </p:nvSpPr>
        <p:spPr/>
        <p:txBody>
          <a:bodyPr/>
          <a:lstStyle>
            <a:lvl1pPr>
              <a:defRPr>
                <a:solidFill>
                  <a:schemeClr val="tx2"/>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309155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Quote Full Image Background">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0" y="0"/>
            <a:ext cx="12192000" cy="6858000"/>
          </a:xfrm>
        </p:spPr>
        <p:txBody>
          <a:bodyPr/>
          <a:lstStyle>
            <a:lvl1pPr>
              <a:defRPr/>
            </a:lvl1pPr>
          </a:lstStyle>
          <a:p>
            <a:r>
              <a:rPr lang="en-US" dirty="0"/>
              <a:t>Click icon to edit background picture</a:t>
            </a:r>
          </a:p>
        </p:txBody>
      </p:sp>
      <p:sp>
        <p:nvSpPr>
          <p:cNvPr id="12"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bg1"/>
                </a:solidFill>
              </a:defRPr>
            </a:lvl1pPr>
          </a:lstStyle>
          <a:p>
            <a:r>
              <a:rPr lang="en-US" dirty="0"/>
              <a:t>Quote or Statement</a:t>
            </a:r>
          </a:p>
        </p:txBody>
      </p:sp>
      <p:sp>
        <p:nvSpPr>
          <p:cNvPr id="13"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25C2B3B2-DBBB-43B3-AFB4-201A29176B41}" type="datetime1">
              <a:rPr lang="en-US" smtClean="0"/>
              <a:t>5/27/2020</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9472605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ig Number - Image Background">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0"/>
            <a:ext cx="12192000" cy="6858000"/>
          </a:xfrm>
        </p:spPr>
        <p:txBody>
          <a:bodyPr/>
          <a:lstStyle/>
          <a:p>
            <a:endParaRPr lang="en-US"/>
          </a:p>
        </p:txBody>
      </p:sp>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a:t>Click to edit title.</a:t>
            </a:r>
          </a:p>
        </p:txBody>
      </p:sp>
      <p:sp>
        <p:nvSpPr>
          <p:cNvPr id="9"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a:t>
            </a:r>
          </a:p>
        </p:txBody>
      </p:sp>
      <p:sp>
        <p:nvSpPr>
          <p:cNvPr id="3" name="Date Placeholder 2"/>
          <p:cNvSpPr>
            <a:spLocks noGrp="1"/>
          </p:cNvSpPr>
          <p:nvPr>
            <p:ph type="dt" sz="half" idx="10"/>
          </p:nvPr>
        </p:nvSpPr>
        <p:spPr/>
        <p:txBody>
          <a:bodyPr/>
          <a:lstStyle>
            <a:lvl1pPr>
              <a:defRPr>
                <a:solidFill>
                  <a:schemeClr val="bg1"/>
                </a:solidFill>
              </a:defRPr>
            </a:lvl1pPr>
          </a:lstStyle>
          <a:p>
            <a:fld id="{752251A5-5EA6-4241-BDED-0A7B6E348337}" type="datetime1">
              <a:rPr lang="en-US" smtClean="0"/>
              <a:t>5/27/2020</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764473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ig Number -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a:t>Click to edit title.</a:t>
            </a:r>
          </a:p>
        </p:txBody>
      </p:sp>
      <p:sp>
        <p:nvSpPr>
          <p:cNvPr id="10"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a:t>
            </a:r>
          </a:p>
        </p:txBody>
      </p:sp>
      <p:sp>
        <p:nvSpPr>
          <p:cNvPr id="3" name="Date Placeholder 2"/>
          <p:cNvSpPr>
            <a:spLocks noGrp="1"/>
          </p:cNvSpPr>
          <p:nvPr>
            <p:ph type="dt" sz="half" idx="10"/>
          </p:nvPr>
        </p:nvSpPr>
        <p:spPr/>
        <p:txBody>
          <a:bodyPr/>
          <a:lstStyle>
            <a:lvl1pPr>
              <a:defRPr>
                <a:solidFill>
                  <a:schemeClr val="bg1"/>
                </a:solidFill>
              </a:defRPr>
            </a:lvl1pPr>
          </a:lstStyle>
          <a:p>
            <a:fld id="{BB880C99-09FB-4EE5-96F9-B1FBC48C16C7}" type="datetime1">
              <a:rPr lang="en-US" smtClean="0"/>
              <a:t>5/27/2020</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882116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2212733"/>
            <a:ext cx="10515600" cy="1472163"/>
          </a:xfrm>
        </p:spPr>
        <p:txBody>
          <a:bodyPr>
            <a:noAutofit/>
          </a:bodyPr>
          <a:lstStyle>
            <a:lvl1pPr algn="ctr">
              <a:tabLst>
                <a:tab pos="3770313" algn="l"/>
              </a:tabLst>
              <a:defRPr sz="7000">
                <a:solidFill>
                  <a:schemeClr val="bg1"/>
                </a:solidFill>
              </a:defRPr>
            </a:lvl1pPr>
          </a:lstStyle>
          <a:p>
            <a:r>
              <a:rPr lang="en-US" dirty="0"/>
              <a:t>Thank you!</a:t>
            </a:r>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p:txBody>
          <a:bodyPr/>
          <a:lstStyle>
            <a:lvl1pPr>
              <a:defRPr>
                <a:solidFill>
                  <a:schemeClr val="bg1"/>
                </a:solidFill>
              </a:defRPr>
            </a:lvl1pPr>
          </a:lstStyle>
          <a:p>
            <a:fld id="{26AB9F33-43AC-4945-8B44-879CE431C805}" type="datetime1">
              <a:rPr lang="en-US" smtClean="0"/>
              <a:t>5/27/2020</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
        <p:nvSpPr>
          <p:cNvPr id="8" name="Rectangle 7"/>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9553" y="53188"/>
            <a:ext cx="4492035" cy="1621624"/>
          </a:xfrm>
          <a:prstGeom prst="rect">
            <a:avLst/>
          </a:prstGeom>
        </p:spPr>
      </p:pic>
    </p:spTree>
    <p:extLst>
      <p:ext uri="{BB962C8B-B14F-4D97-AF65-F5344CB8AC3E}">
        <p14:creationId xmlns:p14="http://schemas.microsoft.com/office/powerpoint/2010/main" val="555963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anchor="ctr">
            <a:normAutofit/>
          </a:bodyPr>
          <a:lstStyle>
            <a:lvl1pPr algn="ctr">
              <a:defRPr sz="3600">
                <a:solidFill>
                  <a:schemeClr val="bg1"/>
                </a:solidFill>
              </a:defRPr>
            </a:lvl1pPr>
          </a:lstStyle>
          <a:p>
            <a:r>
              <a:rPr lang="en-US" dirty="0"/>
              <a:t>Click to edit section title</a:t>
            </a:r>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440970"/>
          </a:xfrm>
        </p:spPr>
        <p:txBody>
          <a:bodyPr>
            <a:normAutofit/>
          </a:bodyPr>
          <a:lstStyle>
            <a:lvl1pPr marL="0" indent="0" algn="ctr">
              <a:buNone/>
              <a:defRPr sz="1800" baseline="0"/>
            </a:lvl1pPr>
          </a:lstStyle>
          <a:p>
            <a:r>
              <a:rPr lang="en-US" sz="1800" dirty="0" err="1"/>
              <a:t>Firstname</a:t>
            </a:r>
            <a:r>
              <a:rPr lang="en-US" sz="1800" dirty="0"/>
              <a:t> </a:t>
            </a:r>
            <a:r>
              <a:rPr lang="en-US" sz="1800" dirty="0" err="1"/>
              <a:t>Lastname</a:t>
            </a:r>
            <a:r>
              <a:rPr lang="en-US" sz="1800" dirty="0"/>
              <a:t> | Job Title</a:t>
            </a:r>
          </a:p>
        </p:txBody>
      </p:sp>
      <p:pic>
        <p:nvPicPr>
          <p:cNvPr id="15" name="Picture 14"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9553" y="103988"/>
            <a:ext cx="4492035" cy="1621624"/>
          </a:xfrm>
          <a:prstGeom prst="rect">
            <a:avLst/>
          </a:prstGeom>
        </p:spPr>
      </p:pic>
      <p:sp>
        <p:nvSpPr>
          <p:cNvPr id="11" name="Picture Placeholder 2"/>
          <p:cNvSpPr>
            <a:spLocks noGrp="1"/>
          </p:cNvSpPr>
          <p:nvPr>
            <p:ph type="pic" sz="quarter" idx="13" hasCustomPrompt="1"/>
          </p:nvPr>
        </p:nvSpPr>
        <p:spPr>
          <a:xfrm>
            <a:off x="0" y="1789113"/>
            <a:ext cx="12192000" cy="2298700"/>
          </a:xfrm>
        </p:spPr>
        <p:txBody>
          <a:bodyPr/>
          <a:lstStyle/>
          <a:p>
            <a:r>
              <a:rPr lang="en-US" dirty="0"/>
              <a:t>Click Icon to add picture</a:t>
            </a:r>
          </a:p>
        </p:txBody>
      </p:sp>
      <p:sp>
        <p:nvSpPr>
          <p:cNvPr id="18" name="Date Placeholder 17"/>
          <p:cNvSpPr>
            <a:spLocks noGrp="1"/>
          </p:cNvSpPr>
          <p:nvPr>
            <p:ph type="dt" sz="half" idx="15"/>
          </p:nvPr>
        </p:nvSpPr>
        <p:spPr/>
        <p:txBody>
          <a:bodyPr/>
          <a:lstStyle/>
          <a:p>
            <a:fld id="{FC26F3AD-DFC5-491A-8781-317E0187EDE4}" type="datetime1">
              <a:rPr lang="en-US" smtClean="0"/>
              <a:t>5/27/2020</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0822502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2_Quote Solid Light Background">
    <p:bg>
      <p:bgPr>
        <a:solidFill>
          <a:srgbClr val="E8E8E8"/>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dirty="0"/>
              <a:t>Thank you!</a:t>
            </a:r>
          </a:p>
        </p:txBody>
      </p:sp>
      <p:sp>
        <p:nvSpPr>
          <p:cNvPr id="8" name="Text Placeholder 6"/>
          <p:cNvSpPr>
            <a:spLocks noGrp="1"/>
          </p:cNvSpPr>
          <p:nvPr>
            <p:ph type="body" sz="quarter" idx="13" hasCustomPrompt="1"/>
          </p:nvPr>
        </p:nvSpPr>
        <p:spPr>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p:txBody>
          <a:bodyPr/>
          <a:lstStyle>
            <a:lvl1pPr>
              <a:defRPr>
                <a:solidFill>
                  <a:schemeClr val="tx2"/>
                </a:solidFill>
              </a:defRPr>
            </a:lvl1pPr>
          </a:lstStyle>
          <a:p>
            <a:fld id="{76EC1505-B7D9-42CF-AF7A-DE0BC516D7D9}" type="datetime1">
              <a:rPr lang="en-US" smtClean="0"/>
              <a:t>5/27/2020</a:t>
            </a:fld>
            <a:endParaRPr lang="en-US" dirty="0"/>
          </a:p>
        </p:txBody>
      </p:sp>
      <p:sp>
        <p:nvSpPr>
          <p:cNvPr id="5" name="Footer Placeholder 4"/>
          <p:cNvSpPr>
            <a:spLocks noGrp="1"/>
          </p:cNvSpPr>
          <p:nvPr>
            <p:ph type="ftr" sz="quarter" idx="12"/>
          </p:nvPr>
        </p:nvSpPr>
        <p:spPr/>
        <p:txBody>
          <a:bodyPr/>
          <a:lstStyle>
            <a:lvl1pPr>
              <a:defRPr>
                <a:solidFill>
                  <a:schemeClr val="tx1"/>
                </a:solidFill>
              </a:defRPr>
            </a:lvl1pPr>
          </a:lstStyle>
          <a:p>
            <a:r>
              <a:rPr lang="en-US">
                <a:solidFill>
                  <a:schemeClr val="tx2"/>
                </a:solidFill>
              </a:rPr>
              <a:t>Information Technology for Minnesota Government | mn.gov/mnit</a:t>
            </a:r>
            <a:endParaRPr lang="en-US" dirty="0">
              <a:solidFill>
                <a:schemeClr val="tx2"/>
              </a:solidFill>
            </a:endParaRPr>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48F63A3B-78C7-47BE-AE5E-E10140E04643}" type="slidenum">
              <a:rPr lang="en-US" smtClean="0"/>
              <a:pPr/>
              <a:t>‹#›</a:t>
            </a:fld>
            <a:endParaRPr lang="en-US" dirty="0"/>
          </a:p>
        </p:txBody>
      </p:sp>
      <p:sp>
        <p:nvSpPr>
          <p:cNvPr id="6" name="Rectangle 5"/>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9553" y="53188"/>
            <a:ext cx="4492035" cy="1621624"/>
          </a:xfrm>
          <a:prstGeom prst="rect">
            <a:avLst/>
          </a:prstGeom>
        </p:spPr>
      </p:pic>
    </p:spTree>
    <p:extLst>
      <p:ext uri="{BB962C8B-B14F-4D97-AF65-F5344CB8AC3E}">
        <p14:creationId xmlns:p14="http://schemas.microsoft.com/office/powerpoint/2010/main" val="2290897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52"/>
        <p:cNvGrpSpPr/>
        <p:nvPr/>
      </p:nvGrpSpPr>
      <p:grpSpPr>
        <a:xfrm>
          <a:off x="0" y="0"/>
          <a:ext cx="0" cy="0"/>
          <a:chOff x="0" y="0"/>
          <a:chExt cx="0" cy="0"/>
        </a:xfrm>
      </p:grpSpPr>
      <p:sp>
        <p:nvSpPr>
          <p:cNvPr id="53" name="Shape 53"/>
          <p:cNvSpPr txBox="1">
            <a:spLocks noGrp="1"/>
          </p:cNvSpPr>
          <p:nvPr>
            <p:ph type="title"/>
          </p:nvPr>
        </p:nvSpPr>
        <p:spPr>
          <a:xfrm>
            <a:off x="491800" y="339367"/>
            <a:ext cx="11360800" cy="7636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4" name="Shape 5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spcBef>
                <a:spcPts val="0"/>
              </a:spcBef>
              <a:buNone/>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609130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6" name="Title 8"/>
          <p:cNvSpPr>
            <a:spLocks noGrp="1"/>
          </p:cNvSpPr>
          <p:nvPr>
            <p:ph type="ctrTitle" hasCustomPrompt="1"/>
          </p:nvPr>
        </p:nvSpPr>
        <p:spPr>
          <a:xfrm>
            <a:off x="816864" y="5413800"/>
            <a:ext cx="10468864" cy="682200"/>
          </a:xfrm>
          <a:prstGeom prst="rect">
            <a:avLst/>
          </a:prstGeom>
          <a:ln>
            <a:noFill/>
          </a:ln>
        </p:spPr>
        <p:txBody>
          <a:bodyPr tIns="0" rIns="18288">
            <a:normAutofit/>
            <a:scene3d>
              <a:camera prst="orthographicFront"/>
              <a:lightRig rig="freezing" dir="t">
                <a:rot lat="0" lon="0" rev="5640000"/>
              </a:lightRig>
            </a:scene3d>
            <a:sp3d prstMaterial="flat">
              <a:bevelT w="0" h="0"/>
              <a:contourClr>
                <a:schemeClr val="tx2"/>
              </a:contourClr>
            </a:sp3d>
          </a:bodyPr>
          <a:lstStyle>
            <a:lvl1pPr algn="ctr" rtl="0">
              <a:spcBef>
                <a:spcPct val="0"/>
              </a:spcBef>
              <a:buNone/>
              <a:defRPr sz="3200" b="1">
                <a:ln>
                  <a:noFill/>
                </a:ln>
                <a:solidFill>
                  <a:srgbClr val="000000"/>
                </a:solidFill>
                <a:effectLst>
                  <a:outerShdw blurRad="38100" dist="25400" dir="5400000" algn="tl" rotWithShape="0">
                    <a:srgbClr val="002060">
                      <a:alpha val="43000"/>
                    </a:srgbClr>
                  </a:outerShdw>
                </a:effectLst>
                <a:latin typeface="+mj-lt"/>
                <a:ea typeface="+mj-ea"/>
                <a:cs typeface="+mj-cs"/>
              </a:defRPr>
            </a:lvl1pPr>
          </a:lstStyle>
          <a:p>
            <a:r>
              <a:rPr lang="en-US" altLang="en-US" noProof="0" dirty="0"/>
              <a:t>Click to edit Section title style</a:t>
            </a:r>
            <a:endParaRPr lang="en-US" dirty="0"/>
          </a:p>
        </p:txBody>
      </p:sp>
      <p:sp>
        <p:nvSpPr>
          <p:cNvPr id="7" name="Subtitle 16"/>
          <p:cNvSpPr>
            <a:spLocks noGrp="1"/>
          </p:cNvSpPr>
          <p:nvPr>
            <p:ph type="subTitle" idx="1" hasCustomPrompt="1"/>
          </p:nvPr>
        </p:nvSpPr>
        <p:spPr>
          <a:xfrm>
            <a:off x="812800" y="5943600"/>
            <a:ext cx="10472928" cy="713936"/>
          </a:xfrm>
          <a:prstGeom prst="rect">
            <a:avLst/>
          </a:prstGeom>
        </p:spPr>
        <p:txBody>
          <a:bodyPr lIns="0" rIns="18288"/>
          <a:lstStyle>
            <a:lvl1pPr marL="0" marR="45720" indent="0" algn="ctr">
              <a:buNone/>
              <a:defRPr sz="2400">
                <a:solidFill>
                  <a:srgbClr val="000000"/>
                </a:solidFill>
                <a:effectLst/>
                <a:latin typeface="AvenirNext LT Pro Regular" panose="020B0504020202020204"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a:t>Click to edit Section subtitle style</a:t>
            </a:r>
          </a:p>
        </p:txBody>
      </p:sp>
    </p:spTree>
    <p:extLst>
      <p:ext uri="{BB962C8B-B14F-4D97-AF65-F5344CB8AC3E}">
        <p14:creationId xmlns:p14="http://schemas.microsoft.com/office/powerpoint/2010/main" val="34967290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0"/>
            <a:ext cx="10972800" cy="3581400"/>
          </a:xfr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a:xfrm>
            <a:off x="609600" y="685800"/>
            <a:ext cx="10972800" cy="685800"/>
          </a:xfrm>
        </p:spPr>
        <p:txBody>
          <a:bodyPr/>
          <a:lstStyle/>
          <a:p>
            <a:r>
              <a:rPr lang="en-US"/>
              <a:t>Click to edit Master title style</a:t>
            </a:r>
            <a:endParaRPr lang="en-US" dirty="0"/>
          </a:p>
        </p:txBody>
      </p:sp>
    </p:spTree>
    <p:extLst>
      <p:ext uri="{BB962C8B-B14F-4D97-AF65-F5344CB8AC3E}">
        <p14:creationId xmlns:p14="http://schemas.microsoft.com/office/powerpoint/2010/main" val="4895739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9550400" cy="685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1600202"/>
            <a:ext cx="5384800" cy="3657599"/>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2"/>
            <a:ext cx="5384800" cy="3657599"/>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57577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9550400" cy="685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209800"/>
            <a:ext cx="5384800" cy="3657599"/>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2209800"/>
            <a:ext cx="5384800" cy="3657599"/>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9"/>
          <p:cNvSpPr>
            <a:spLocks noGrp="1"/>
          </p:cNvSpPr>
          <p:nvPr>
            <p:ph type="body" sz="quarter" idx="10" hasCustomPrompt="1"/>
          </p:nvPr>
        </p:nvSpPr>
        <p:spPr>
          <a:xfrm>
            <a:off x="609600" y="1676400"/>
            <a:ext cx="5410200" cy="533400"/>
          </a:xfrm>
        </p:spPr>
        <p:txBody>
          <a:bodyPr/>
          <a:lstStyle>
            <a:lvl1pPr marL="0" indent="0">
              <a:buNone/>
              <a:defRPr sz="2800" baseline="0">
                <a:latin typeface="Myriad Pro (Body)"/>
              </a:defRPr>
            </a:lvl1pPr>
          </a:lstStyle>
          <a:p>
            <a:pPr lvl="0"/>
            <a:r>
              <a:rPr lang="en-US" sz="2800" dirty="0">
                <a:latin typeface="AvenirNext LT Pro Bold" panose="020B0804020202020204" pitchFamily="34" charset="0"/>
              </a:rPr>
              <a:t>Column Title</a:t>
            </a:r>
            <a:endParaRPr lang="en-US" dirty="0"/>
          </a:p>
        </p:txBody>
      </p:sp>
      <p:sp>
        <p:nvSpPr>
          <p:cNvPr id="6" name="Text Placeholder 9"/>
          <p:cNvSpPr>
            <a:spLocks noGrp="1"/>
          </p:cNvSpPr>
          <p:nvPr>
            <p:ph type="body" sz="quarter" idx="11" hasCustomPrompt="1"/>
          </p:nvPr>
        </p:nvSpPr>
        <p:spPr>
          <a:xfrm>
            <a:off x="6205764" y="1676400"/>
            <a:ext cx="5410200" cy="533400"/>
          </a:xfrm>
        </p:spPr>
        <p:txBody>
          <a:bodyPr/>
          <a:lstStyle>
            <a:lvl1pPr marL="0" indent="0">
              <a:buNone/>
              <a:defRPr sz="2800" baseline="0">
                <a:latin typeface="Myriad Pro (Body)"/>
              </a:defRPr>
            </a:lvl1pPr>
          </a:lstStyle>
          <a:p>
            <a:pPr lvl="0"/>
            <a:r>
              <a:rPr lang="en-US" sz="2800" dirty="0">
                <a:latin typeface="AvenirNext LT Pro Bold" panose="020B0804020202020204" pitchFamily="34" charset="0"/>
              </a:rPr>
              <a:t>Column Title</a:t>
            </a:r>
            <a:endParaRPr lang="en-US" dirty="0"/>
          </a:p>
        </p:txBody>
      </p:sp>
    </p:spTree>
    <p:extLst>
      <p:ext uri="{BB962C8B-B14F-4D97-AF65-F5344CB8AC3E}">
        <p14:creationId xmlns:p14="http://schemas.microsoft.com/office/powerpoint/2010/main" val="26147403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9550400" cy="6858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4000" b="1">
                <a:ln>
                  <a:noFill/>
                </a:ln>
                <a:solidFill>
                  <a:srgbClr val="000000"/>
                </a:solidFill>
                <a:effectLst/>
                <a:latin typeface="+mj-lt"/>
                <a:ea typeface="+mj-ea"/>
                <a:cs typeface="+mj-cs"/>
              </a:defRPr>
            </a:lvl1pPr>
          </a:lstStyle>
          <a:p>
            <a:r>
              <a:rPr lang="en-US" noProof="0" dirty="0"/>
              <a:t>Click to edit Master title style</a:t>
            </a:r>
            <a:endParaRPr lang="en-US" dirty="0"/>
          </a:p>
        </p:txBody>
      </p:sp>
    </p:spTree>
    <p:extLst>
      <p:ext uri="{BB962C8B-B14F-4D97-AF65-F5344CB8AC3E}">
        <p14:creationId xmlns:p14="http://schemas.microsoft.com/office/powerpoint/2010/main" val="40025983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29117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E1DD7-9474-FC4F-8E26-BAD82E8AA6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FCA7C6-DEDD-9E44-8996-1D1EA06A16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55571F-1220-954D-B52F-CC8BD8D3187F}"/>
              </a:ext>
            </a:extLst>
          </p:cNvPr>
          <p:cNvSpPr>
            <a:spLocks noGrp="1"/>
          </p:cNvSpPr>
          <p:nvPr>
            <p:ph type="dt" sz="half" idx="10"/>
          </p:nvPr>
        </p:nvSpPr>
        <p:spPr/>
        <p:txBody>
          <a:bodyPr/>
          <a:lstStyle/>
          <a:p>
            <a:fld id="{AF40EA7C-A5CB-4B43-8E71-ABEDDD532D0B}" type="datetimeFigureOut">
              <a:rPr lang="en-US" smtClean="0"/>
              <a:t>5/27/2020</a:t>
            </a:fld>
            <a:endParaRPr lang="en-US"/>
          </a:p>
        </p:txBody>
      </p:sp>
      <p:sp>
        <p:nvSpPr>
          <p:cNvPr id="5" name="Footer Placeholder 4">
            <a:extLst>
              <a:ext uri="{FF2B5EF4-FFF2-40B4-BE49-F238E27FC236}">
                <a16:creationId xmlns:a16="http://schemas.microsoft.com/office/drawing/2014/main" id="{08CF9345-B7A8-4440-8F0C-089E102EC2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A3033C-5BFD-6A42-945A-790489A72EDC}"/>
              </a:ext>
            </a:extLst>
          </p:cNvPr>
          <p:cNvSpPr>
            <a:spLocks noGrp="1"/>
          </p:cNvSpPr>
          <p:nvPr>
            <p:ph type="sldNum" sz="quarter" idx="12"/>
          </p:nvPr>
        </p:nvSpPr>
        <p:spPr/>
        <p:txBody>
          <a:bodyPr/>
          <a:lstStyle/>
          <a:p>
            <a:fld id="{9B49618A-4799-FC49-ABCF-A0391083E6DF}" type="slidenum">
              <a:rPr lang="en-US" smtClean="0"/>
              <a:t>‹#›</a:t>
            </a:fld>
            <a:endParaRPr lang="en-US"/>
          </a:p>
        </p:txBody>
      </p:sp>
    </p:spTree>
    <p:extLst>
      <p:ext uri="{BB962C8B-B14F-4D97-AF65-F5344CB8AC3E}">
        <p14:creationId xmlns:p14="http://schemas.microsoft.com/office/powerpoint/2010/main" val="12458273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2BA05-C6E2-3447-A4E7-B45E8C48C0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9B2A28-B1E1-3B40-B383-1C2D8572113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1F3433-6DD5-EA4D-BF37-3E12C5331B89}"/>
              </a:ext>
            </a:extLst>
          </p:cNvPr>
          <p:cNvSpPr>
            <a:spLocks noGrp="1"/>
          </p:cNvSpPr>
          <p:nvPr>
            <p:ph type="dt" sz="half" idx="10"/>
          </p:nvPr>
        </p:nvSpPr>
        <p:spPr/>
        <p:txBody>
          <a:bodyPr/>
          <a:lstStyle/>
          <a:p>
            <a:fld id="{AF40EA7C-A5CB-4B43-8E71-ABEDDD532D0B}" type="datetimeFigureOut">
              <a:rPr lang="en-US" smtClean="0"/>
              <a:t>5/27/2020</a:t>
            </a:fld>
            <a:endParaRPr lang="en-US"/>
          </a:p>
        </p:txBody>
      </p:sp>
      <p:sp>
        <p:nvSpPr>
          <p:cNvPr id="5" name="Footer Placeholder 4">
            <a:extLst>
              <a:ext uri="{FF2B5EF4-FFF2-40B4-BE49-F238E27FC236}">
                <a16:creationId xmlns:a16="http://schemas.microsoft.com/office/drawing/2014/main" id="{B04BA57B-61BA-8747-BDA4-B7CBAC6DC5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82413F-A641-D54A-A9F8-D6D6BC89F989}"/>
              </a:ext>
            </a:extLst>
          </p:cNvPr>
          <p:cNvSpPr>
            <a:spLocks noGrp="1"/>
          </p:cNvSpPr>
          <p:nvPr>
            <p:ph type="sldNum" sz="quarter" idx="12"/>
          </p:nvPr>
        </p:nvSpPr>
        <p:spPr/>
        <p:txBody>
          <a:bodyPr/>
          <a:lstStyle/>
          <a:p>
            <a:fld id="{9B49618A-4799-FC49-ABCF-A0391083E6DF}" type="slidenum">
              <a:rPr lang="en-US" smtClean="0"/>
              <a:t>‹#›</a:t>
            </a:fld>
            <a:endParaRPr lang="en-US"/>
          </a:p>
        </p:txBody>
      </p:sp>
    </p:spTree>
    <p:extLst>
      <p:ext uri="{BB962C8B-B14F-4D97-AF65-F5344CB8AC3E}">
        <p14:creationId xmlns:p14="http://schemas.microsoft.com/office/powerpoint/2010/main" val="4021138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B1A4575-DDB9-4094-929B-6674B660F02D}" type="datetime1">
              <a:rPr lang="en-US" smtClean="0"/>
              <a:t>5/27/2020</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324997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1CC39-6F8F-2A48-890F-3D39784514C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8FEDC2-9BAF-1F40-BC83-9D807B359A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DFFC8DD-92D0-7644-8DB7-D2965A827D0B}"/>
              </a:ext>
            </a:extLst>
          </p:cNvPr>
          <p:cNvSpPr>
            <a:spLocks noGrp="1"/>
          </p:cNvSpPr>
          <p:nvPr>
            <p:ph type="dt" sz="half" idx="10"/>
          </p:nvPr>
        </p:nvSpPr>
        <p:spPr/>
        <p:txBody>
          <a:bodyPr/>
          <a:lstStyle/>
          <a:p>
            <a:fld id="{AF40EA7C-A5CB-4B43-8E71-ABEDDD532D0B}" type="datetimeFigureOut">
              <a:rPr lang="en-US" smtClean="0"/>
              <a:t>5/27/2020</a:t>
            </a:fld>
            <a:endParaRPr lang="en-US"/>
          </a:p>
        </p:txBody>
      </p:sp>
      <p:sp>
        <p:nvSpPr>
          <p:cNvPr id="5" name="Footer Placeholder 4">
            <a:extLst>
              <a:ext uri="{FF2B5EF4-FFF2-40B4-BE49-F238E27FC236}">
                <a16:creationId xmlns:a16="http://schemas.microsoft.com/office/drawing/2014/main" id="{1DEF454A-9799-394C-8269-4AED98CD46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5FB545-8EE7-5A4E-807B-43C9901DB1D9}"/>
              </a:ext>
            </a:extLst>
          </p:cNvPr>
          <p:cNvSpPr>
            <a:spLocks noGrp="1"/>
          </p:cNvSpPr>
          <p:nvPr>
            <p:ph type="sldNum" sz="quarter" idx="12"/>
          </p:nvPr>
        </p:nvSpPr>
        <p:spPr/>
        <p:txBody>
          <a:bodyPr/>
          <a:lstStyle/>
          <a:p>
            <a:fld id="{9B49618A-4799-FC49-ABCF-A0391083E6DF}" type="slidenum">
              <a:rPr lang="en-US" smtClean="0"/>
              <a:t>‹#›</a:t>
            </a:fld>
            <a:endParaRPr lang="en-US"/>
          </a:p>
        </p:txBody>
      </p:sp>
    </p:spTree>
    <p:extLst>
      <p:ext uri="{BB962C8B-B14F-4D97-AF65-F5344CB8AC3E}">
        <p14:creationId xmlns:p14="http://schemas.microsoft.com/office/powerpoint/2010/main" val="23340819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B4120-E473-A14A-A7C1-9F13287BC8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656F0B-99B3-4F41-A001-3EB1D6211FE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72E3C5-95E3-3A45-9290-C9AA1E750A9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A3DF7A-032E-A642-A19E-B42B2859A2E1}"/>
              </a:ext>
            </a:extLst>
          </p:cNvPr>
          <p:cNvSpPr>
            <a:spLocks noGrp="1"/>
          </p:cNvSpPr>
          <p:nvPr>
            <p:ph type="dt" sz="half" idx="10"/>
          </p:nvPr>
        </p:nvSpPr>
        <p:spPr/>
        <p:txBody>
          <a:bodyPr/>
          <a:lstStyle/>
          <a:p>
            <a:fld id="{AF40EA7C-A5CB-4B43-8E71-ABEDDD532D0B}" type="datetimeFigureOut">
              <a:rPr lang="en-US" smtClean="0"/>
              <a:t>5/27/2020</a:t>
            </a:fld>
            <a:endParaRPr lang="en-US"/>
          </a:p>
        </p:txBody>
      </p:sp>
      <p:sp>
        <p:nvSpPr>
          <p:cNvPr id="6" name="Footer Placeholder 5">
            <a:extLst>
              <a:ext uri="{FF2B5EF4-FFF2-40B4-BE49-F238E27FC236}">
                <a16:creationId xmlns:a16="http://schemas.microsoft.com/office/drawing/2014/main" id="{7C2D42AC-D2A2-9747-8758-A1D607DBF5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B4DB6E-76C9-AE48-A06B-0D3138602FD4}"/>
              </a:ext>
            </a:extLst>
          </p:cNvPr>
          <p:cNvSpPr>
            <a:spLocks noGrp="1"/>
          </p:cNvSpPr>
          <p:nvPr>
            <p:ph type="sldNum" sz="quarter" idx="12"/>
          </p:nvPr>
        </p:nvSpPr>
        <p:spPr/>
        <p:txBody>
          <a:bodyPr/>
          <a:lstStyle/>
          <a:p>
            <a:fld id="{9B49618A-4799-FC49-ABCF-A0391083E6DF}" type="slidenum">
              <a:rPr lang="en-US" smtClean="0"/>
              <a:t>‹#›</a:t>
            </a:fld>
            <a:endParaRPr lang="en-US"/>
          </a:p>
        </p:txBody>
      </p:sp>
    </p:spTree>
    <p:extLst>
      <p:ext uri="{BB962C8B-B14F-4D97-AF65-F5344CB8AC3E}">
        <p14:creationId xmlns:p14="http://schemas.microsoft.com/office/powerpoint/2010/main" val="8434765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1A6BA-0624-EF4D-ABB4-DDF5086122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13AD2E7-E284-644E-A977-328DB0CD66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911C47E-1A73-EF4A-A2C2-59A41E21A44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98F8BF0-5FF6-5B47-864C-8864004868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A845F07-0E18-F242-8820-737CE095EF9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47D71B5-51C6-6842-BB35-D7AE87E62DD4}"/>
              </a:ext>
            </a:extLst>
          </p:cNvPr>
          <p:cNvSpPr>
            <a:spLocks noGrp="1"/>
          </p:cNvSpPr>
          <p:nvPr>
            <p:ph type="dt" sz="half" idx="10"/>
          </p:nvPr>
        </p:nvSpPr>
        <p:spPr/>
        <p:txBody>
          <a:bodyPr/>
          <a:lstStyle/>
          <a:p>
            <a:fld id="{AF40EA7C-A5CB-4B43-8E71-ABEDDD532D0B}" type="datetimeFigureOut">
              <a:rPr lang="en-US" smtClean="0"/>
              <a:t>5/27/2020</a:t>
            </a:fld>
            <a:endParaRPr lang="en-US"/>
          </a:p>
        </p:txBody>
      </p:sp>
      <p:sp>
        <p:nvSpPr>
          <p:cNvPr id="8" name="Footer Placeholder 7">
            <a:extLst>
              <a:ext uri="{FF2B5EF4-FFF2-40B4-BE49-F238E27FC236}">
                <a16:creationId xmlns:a16="http://schemas.microsoft.com/office/drawing/2014/main" id="{C63D607A-D6B8-564F-BC6E-D3EE2417720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002190-2F45-FD4B-A680-D7EEEE79C8E1}"/>
              </a:ext>
            </a:extLst>
          </p:cNvPr>
          <p:cNvSpPr>
            <a:spLocks noGrp="1"/>
          </p:cNvSpPr>
          <p:nvPr>
            <p:ph type="sldNum" sz="quarter" idx="12"/>
          </p:nvPr>
        </p:nvSpPr>
        <p:spPr/>
        <p:txBody>
          <a:bodyPr/>
          <a:lstStyle/>
          <a:p>
            <a:fld id="{9B49618A-4799-FC49-ABCF-A0391083E6DF}" type="slidenum">
              <a:rPr lang="en-US" smtClean="0"/>
              <a:t>‹#›</a:t>
            </a:fld>
            <a:endParaRPr lang="en-US"/>
          </a:p>
        </p:txBody>
      </p:sp>
    </p:spTree>
    <p:extLst>
      <p:ext uri="{BB962C8B-B14F-4D97-AF65-F5344CB8AC3E}">
        <p14:creationId xmlns:p14="http://schemas.microsoft.com/office/powerpoint/2010/main" val="40908778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2BADB-06BE-9349-828D-FE5D25CC04F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68DD2C-C5FB-2148-95E0-EA44DEF47393}"/>
              </a:ext>
            </a:extLst>
          </p:cNvPr>
          <p:cNvSpPr>
            <a:spLocks noGrp="1"/>
          </p:cNvSpPr>
          <p:nvPr>
            <p:ph type="dt" sz="half" idx="10"/>
          </p:nvPr>
        </p:nvSpPr>
        <p:spPr/>
        <p:txBody>
          <a:bodyPr/>
          <a:lstStyle/>
          <a:p>
            <a:fld id="{AF40EA7C-A5CB-4B43-8E71-ABEDDD532D0B}" type="datetimeFigureOut">
              <a:rPr lang="en-US" smtClean="0"/>
              <a:t>5/27/2020</a:t>
            </a:fld>
            <a:endParaRPr lang="en-US"/>
          </a:p>
        </p:txBody>
      </p:sp>
      <p:sp>
        <p:nvSpPr>
          <p:cNvPr id="4" name="Footer Placeholder 3">
            <a:extLst>
              <a:ext uri="{FF2B5EF4-FFF2-40B4-BE49-F238E27FC236}">
                <a16:creationId xmlns:a16="http://schemas.microsoft.com/office/drawing/2014/main" id="{098C6C2C-2472-5546-9CE8-DEB620FC46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EEAE24B-F15C-C643-BE3D-2006E48E297D}"/>
              </a:ext>
            </a:extLst>
          </p:cNvPr>
          <p:cNvSpPr>
            <a:spLocks noGrp="1"/>
          </p:cNvSpPr>
          <p:nvPr>
            <p:ph type="sldNum" sz="quarter" idx="12"/>
          </p:nvPr>
        </p:nvSpPr>
        <p:spPr/>
        <p:txBody>
          <a:bodyPr/>
          <a:lstStyle/>
          <a:p>
            <a:fld id="{9B49618A-4799-FC49-ABCF-A0391083E6DF}" type="slidenum">
              <a:rPr lang="en-US" smtClean="0"/>
              <a:t>‹#›</a:t>
            </a:fld>
            <a:endParaRPr lang="en-US"/>
          </a:p>
        </p:txBody>
      </p:sp>
    </p:spTree>
    <p:extLst>
      <p:ext uri="{BB962C8B-B14F-4D97-AF65-F5344CB8AC3E}">
        <p14:creationId xmlns:p14="http://schemas.microsoft.com/office/powerpoint/2010/main" val="32286744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78CC90-23E4-5140-B4ED-47E91E4972DF}"/>
              </a:ext>
            </a:extLst>
          </p:cNvPr>
          <p:cNvSpPr>
            <a:spLocks noGrp="1"/>
          </p:cNvSpPr>
          <p:nvPr>
            <p:ph type="dt" sz="half" idx="10"/>
          </p:nvPr>
        </p:nvSpPr>
        <p:spPr/>
        <p:txBody>
          <a:bodyPr/>
          <a:lstStyle/>
          <a:p>
            <a:fld id="{AF40EA7C-A5CB-4B43-8E71-ABEDDD532D0B}" type="datetimeFigureOut">
              <a:rPr lang="en-US" smtClean="0"/>
              <a:t>5/27/2020</a:t>
            </a:fld>
            <a:endParaRPr lang="en-US"/>
          </a:p>
        </p:txBody>
      </p:sp>
      <p:sp>
        <p:nvSpPr>
          <p:cNvPr id="3" name="Footer Placeholder 2">
            <a:extLst>
              <a:ext uri="{FF2B5EF4-FFF2-40B4-BE49-F238E27FC236}">
                <a16:creationId xmlns:a16="http://schemas.microsoft.com/office/drawing/2014/main" id="{E8E905F4-ADB7-124A-8830-553603D747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9A9DB16-1A3C-BF4D-9722-96733738F7C0}"/>
              </a:ext>
            </a:extLst>
          </p:cNvPr>
          <p:cNvSpPr>
            <a:spLocks noGrp="1"/>
          </p:cNvSpPr>
          <p:nvPr>
            <p:ph type="sldNum" sz="quarter" idx="12"/>
          </p:nvPr>
        </p:nvSpPr>
        <p:spPr/>
        <p:txBody>
          <a:bodyPr/>
          <a:lstStyle/>
          <a:p>
            <a:fld id="{9B49618A-4799-FC49-ABCF-A0391083E6DF}" type="slidenum">
              <a:rPr lang="en-US" smtClean="0"/>
              <a:t>‹#›</a:t>
            </a:fld>
            <a:endParaRPr lang="en-US"/>
          </a:p>
        </p:txBody>
      </p:sp>
    </p:spTree>
    <p:extLst>
      <p:ext uri="{BB962C8B-B14F-4D97-AF65-F5344CB8AC3E}">
        <p14:creationId xmlns:p14="http://schemas.microsoft.com/office/powerpoint/2010/main" val="12721092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B9763-A6FC-5243-809B-6E220FBEF4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217556-7D9A-984A-BF7D-328B9BF739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8BD07D-AFA0-1946-BC73-70EF5426A3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00EEF72-3616-2D4A-9847-68CE897C7416}"/>
              </a:ext>
            </a:extLst>
          </p:cNvPr>
          <p:cNvSpPr>
            <a:spLocks noGrp="1"/>
          </p:cNvSpPr>
          <p:nvPr>
            <p:ph type="dt" sz="half" idx="10"/>
          </p:nvPr>
        </p:nvSpPr>
        <p:spPr/>
        <p:txBody>
          <a:bodyPr/>
          <a:lstStyle/>
          <a:p>
            <a:fld id="{AF40EA7C-A5CB-4B43-8E71-ABEDDD532D0B}" type="datetimeFigureOut">
              <a:rPr lang="en-US" smtClean="0"/>
              <a:t>5/27/2020</a:t>
            </a:fld>
            <a:endParaRPr lang="en-US"/>
          </a:p>
        </p:txBody>
      </p:sp>
      <p:sp>
        <p:nvSpPr>
          <p:cNvPr id="6" name="Footer Placeholder 5">
            <a:extLst>
              <a:ext uri="{FF2B5EF4-FFF2-40B4-BE49-F238E27FC236}">
                <a16:creationId xmlns:a16="http://schemas.microsoft.com/office/drawing/2014/main" id="{14249710-E345-C241-848E-24E2F6CC5F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8BF2F7-ABBA-D145-95E6-D8A5D04875EE}"/>
              </a:ext>
            </a:extLst>
          </p:cNvPr>
          <p:cNvSpPr>
            <a:spLocks noGrp="1"/>
          </p:cNvSpPr>
          <p:nvPr>
            <p:ph type="sldNum" sz="quarter" idx="12"/>
          </p:nvPr>
        </p:nvSpPr>
        <p:spPr/>
        <p:txBody>
          <a:bodyPr/>
          <a:lstStyle/>
          <a:p>
            <a:fld id="{9B49618A-4799-FC49-ABCF-A0391083E6DF}" type="slidenum">
              <a:rPr lang="en-US" smtClean="0"/>
              <a:t>‹#›</a:t>
            </a:fld>
            <a:endParaRPr lang="en-US"/>
          </a:p>
        </p:txBody>
      </p:sp>
    </p:spTree>
    <p:extLst>
      <p:ext uri="{BB962C8B-B14F-4D97-AF65-F5344CB8AC3E}">
        <p14:creationId xmlns:p14="http://schemas.microsoft.com/office/powerpoint/2010/main" val="16190209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81506-DA21-884F-B2D9-4360EB0A7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8071DC4-DA3D-804B-BFF1-7AD88A4086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EAA468-6547-CA4A-B82E-17CA9D25FF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0272984-F3AE-C041-81FD-2DA07E26D412}"/>
              </a:ext>
            </a:extLst>
          </p:cNvPr>
          <p:cNvSpPr>
            <a:spLocks noGrp="1"/>
          </p:cNvSpPr>
          <p:nvPr>
            <p:ph type="dt" sz="half" idx="10"/>
          </p:nvPr>
        </p:nvSpPr>
        <p:spPr/>
        <p:txBody>
          <a:bodyPr/>
          <a:lstStyle/>
          <a:p>
            <a:fld id="{AF40EA7C-A5CB-4B43-8E71-ABEDDD532D0B}" type="datetimeFigureOut">
              <a:rPr lang="en-US" smtClean="0"/>
              <a:t>5/27/2020</a:t>
            </a:fld>
            <a:endParaRPr lang="en-US"/>
          </a:p>
        </p:txBody>
      </p:sp>
      <p:sp>
        <p:nvSpPr>
          <p:cNvPr id="6" name="Footer Placeholder 5">
            <a:extLst>
              <a:ext uri="{FF2B5EF4-FFF2-40B4-BE49-F238E27FC236}">
                <a16:creationId xmlns:a16="http://schemas.microsoft.com/office/drawing/2014/main" id="{90B46B8D-2EB8-9441-8C9F-A10FC5AD6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468CD3-704F-A64E-8701-00B6C3034A55}"/>
              </a:ext>
            </a:extLst>
          </p:cNvPr>
          <p:cNvSpPr>
            <a:spLocks noGrp="1"/>
          </p:cNvSpPr>
          <p:nvPr>
            <p:ph type="sldNum" sz="quarter" idx="12"/>
          </p:nvPr>
        </p:nvSpPr>
        <p:spPr/>
        <p:txBody>
          <a:bodyPr/>
          <a:lstStyle/>
          <a:p>
            <a:fld id="{9B49618A-4799-FC49-ABCF-A0391083E6DF}" type="slidenum">
              <a:rPr lang="en-US" smtClean="0"/>
              <a:t>‹#›</a:t>
            </a:fld>
            <a:endParaRPr lang="en-US"/>
          </a:p>
        </p:txBody>
      </p:sp>
    </p:spTree>
    <p:extLst>
      <p:ext uri="{BB962C8B-B14F-4D97-AF65-F5344CB8AC3E}">
        <p14:creationId xmlns:p14="http://schemas.microsoft.com/office/powerpoint/2010/main" val="9538582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67F92-BFC7-1446-B292-B23C5F8034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2477AB-C42D-EF4A-99AA-85E073E4990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E24C99-E648-D14F-A7BB-1B61FE9511D7}"/>
              </a:ext>
            </a:extLst>
          </p:cNvPr>
          <p:cNvSpPr>
            <a:spLocks noGrp="1"/>
          </p:cNvSpPr>
          <p:nvPr>
            <p:ph type="dt" sz="half" idx="10"/>
          </p:nvPr>
        </p:nvSpPr>
        <p:spPr/>
        <p:txBody>
          <a:bodyPr/>
          <a:lstStyle/>
          <a:p>
            <a:fld id="{AF40EA7C-A5CB-4B43-8E71-ABEDDD532D0B}" type="datetimeFigureOut">
              <a:rPr lang="en-US" smtClean="0"/>
              <a:t>5/27/2020</a:t>
            </a:fld>
            <a:endParaRPr lang="en-US"/>
          </a:p>
        </p:txBody>
      </p:sp>
      <p:sp>
        <p:nvSpPr>
          <p:cNvPr id="5" name="Footer Placeholder 4">
            <a:extLst>
              <a:ext uri="{FF2B5EF4-FFF2-40B4-BE49-F238E27FC236}">
                <a16:creationId xmlns:a16="http://schemas.microsoft.com/office/drawing/2014/main" id="{77B9A723-1527-794E-AD4A-B9B1145C8C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DD8B02-7F30-A84A-81FC-5543C08C3124}"/>
              </a:ext>
            </a:extLst>
          </p:cNvPr>
          <p:cNvSpPr>
            <a:spLocks noGrp="1"/>
          </p:cNvSpPr>
          <p:nvPr>
            <p:ph type="sldNum" sz="quarter" idx="12"/>
          </p:nvPr>
        </p:nvSpPr>
        <p:spPr/>
        <p:txBody>
          <a:bodyPr/>
          <a:lstStyle/>
          <a:p>
            <a:fld id="{9B49618A-4799-FC49-ABCF-A0391083E6DF}" type="slidenum">
              <a:rPr lang="en-US" smtClean="0"/>
              <a:t>‹#›</a:t>
            </a:fld>
            <a:endParaRPr lang="en-US"/>
          </a:p>
        </p:txBody>
      </p:sp>
    </p:spTree>
    <p:extLst>
      <p:ext uri="{BB962C8B-B14F-4D97-AF65-F5344CB8AC3E}">
        <p14:creationId xmlns:p14="http://schemas.microsoft.com/office/powerpoint/2010/main" val="5761155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F5259F-F1C3-0840-89CA-8FE821BB97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AE68C21-2F03-3B49-9951-69A3BEC576D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0426D8-0C48-EE43-8C9A-EAF82D794961}"/>
              </a:ext>
            </a:extLst>
          </p:cNvPr>
          <p:cNvSpPr>
            <a:spLocks noGrp="1"/>
          </p:cNvSpPr>
          <p:nvPr>
            <p:ph type="dt" sz="half" idx="10"/>
          </p:nvPr>
        </p:nvSpPr>
        <p:spPr/>
        <p:txBody>
          <a:bodyPr/>
          <a:lstStyle/>
          <a:p>
            <a:fld id="{AF40EA7C-A5CB-4B43-8E71-ABEDDD532D0B}" type="datetimeFigureOut">
              <a:rPr lang="en-US" smtClean="0"/>
              <a:t>5/27/2020</a:t>
            </a:fld>
            <a:endParaRPr lang="en-US"/>
          </a:p>
        </p:txBody>
      </p:sp>
      <p:sp>
        <p:nvSpPr>
          <p:cNvPr id="5" name="Footer Placeholder 4">
            <a:extLst>
              <a:ext uri="{FF2B5EF4-FFF2-40B4-BE49-F238E27FC236}">
                <a16:creationId xmlns:a16="http://schemas.microsoft.com/office/drawing/2014/main" id="{5EB634D8-E289-5340-B26D-54D25F1945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79BCA6-C0A8-A948-A25F-35DDCA26E886}"/>
              </a:ext>
            </a:extLst>
          </p:cNvPr>
          <p:cNvSpPr>
            <a:spLocks noGrp="1"/>
          </p:cNvSpPr>
          <p:nvPr>
            <p:ph type="sldNum" sz="quarter" idx="12"/>
          </p:nvPr>
        </p:nvSpPr>
        <p:spPr/>
        <p:txBody>
          <a:bodyPr/>
          <a:lstStyle/>
          <a:p>
            <a:fld id="{9B49618A-4799-FC49-ABCF-A0391083E6DF}" type="slidenum">
              <a:rPr lang="en-US" smtClean="0"/>
              <a:t>‹#›</a:t>
            </a:fld>
            <a:endParaRPr lang="en-US"/>
          </a:p>
        </p:txBody>
      </p:sp>
    </p:spTree>
    <p:extLst>
      <p:ext uri="{BB962C8B-B14F-4D97-AF65-F5344CB8AC3E}">
        <p14:creationId xmlns:p14="http://schemas.microsoft.com/office/powerpoint/2010/main" val="3374577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a:xfrm>
            <a:off x="838200" y="1825625"/>
            <a:ext cx="7340600" cy="4351338"/>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1F98F37-6EA6-42C7-B49A-6A174BAA1F35}" type="datetime1">
              <a:rPr lang="en-US" smtClean="0"/>
              <a:t>5/27/2020</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descr="Decorative image of map and compass. " title="Decorative image of map and compass. "/>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53425" y="1329434"/>
            <a:ext cx="3838575" cy="4800600"/>
          </a:xfrm>
          <a:prstGeom prst="rect">
            <a:avLst/>
          </a:prstGeom>
        </p:spPr>
      </p:pic>
    </p:spTree>
    <p:extLst>
      <p:ext uri="{BB962C8B-B14F-4D97-AF65-F5344CB8AC3E}">
        <p14:creationId xmlns:p14="http://schemas.microsoft.com/office/powerpoint/2010/main" val="38980359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5A58E950-06C4-4DC8-B03C-4107DDC0AE76}" type="datetime1">
              <a:rPr lang="en-US" smtClean="0"/>
              <a:t>5/27/2020</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
        <p:nvSpPr>
          <p:cNvPr id="10" name="Rectangle 9"/>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716610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Boxed)">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09B6D40-80D2-4CAB-BFA5-8424ADD63056}" type="datetime1">
              <a:rPr lang="en-US" smtClean="0"/>
              <a:t>5/27/2020</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4858415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2.xml"/><Relationship Id="rId1" Type="http://schemas.openxmlformats.org/officeDocument/2006/relationships/slideLayout" Target="../slideLayouts/slideLayout52.xml"/><Relationship Id="rId4"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5.xml"/><Relationship Id="rId7" Type="http://schemas.openxmlformats.org/officeDocument/2006/relationships/image" Target="../media/image8.jpeg"/><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theme" Target="../theme/theme3.xml"/><Relationship Id="rId5" Type="http://schemas.openxmlformats.org/officeDocument/2006/relationships/slideLayout" Target="../slideLayouts/slideLayout57.xml"/><Relationship Id="rId4"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87D8B48-CF1F-4BDC-BCA4-5A57DC9E0A63}" type="datetime1">
              <a:rPr lang="en-US" smtClean="0"/>
              <a:t>5/27/2020</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7062332"/>
      </p:ext>
    </p:extLst>
  </p:cSld>
  <p:clrMap bg1="lt1" tx1="dk1" bg2="lt2" tx2="dk2" accent1="accent1" accent2="accent2" accent3="accent3" accent4="accent4" accent5="accent5" accent6="accent6" hlink="hlink" folHlink="folHlink"/>
  <p:sldLayoutIdLst>
    <p:sldLayoutId id="2147483788" r:id="rId1"/>
    <p:sldLayoutId id="2147483799" r:id="rId2"/>
    <p:sldLayoutId id="2147483787" r:id="rId3"/>
    <p:sldLayoutId id="2147483795" r:id="rId4"/>
    <p:sldLayoutId id="2147483711" r:id="rId5"/>
    <p:sldLayoutId id="2147483712" r:id="rId6"/>
    <p:sldLayoutId id="2147483820" r:id="rId7"/>
    <p:sldLayoutId id="2147483790" r:id="rId8"/>
    <p:sldLayoutId id="2147483789" r:id="rId9"/>
    <p:sldLayoutId id="2147483714" r:id="rId10"/>
    <p:sldLayoutId id="2147483738" r:id="rId11"/>
    <p:sldLayoutId id="2147483739" r:id="rId12"/>
    <p:sldLayoutId id="2147483780" r:id="rId13"/>
    <p:sldLayoutId id="2147483773" r:id="rId14"/>
    <p:sldLayoutId id="2147483800" r:id="rId15"/>
    <p:sldLayoutId id="2147483688" r:id="rId16"/>
    <p:sldLayoutId id="2147483801" r:id="rId17"/>
    <p:sldLayoutId id="2147483802" r:id="rId18"/>
    <p:sldLayoutId id="2147483803" r:id="rId19"/>
    <p:sldLayoutId id="2147483744" r:id="rId20"/>
    <p:sldLayoutId id="2147483793" r:id="rId21"/>
    <p:sldLayoutId id="2147483772" r:id="rId22"/>
    <p:sldLayoutId id="2147483767" r:id="rId23"/>
    <p:sldLayoutId id="2147483769" r:id="rId24"/>
    <p:sldLayoutId id="2147483771" r:id="rId25"/>
    <p:sldLayoutId id="2147483770" r:id="rId26"/>
    <p:sldLayoutId id="2147483732" r:id="rId27"/>
    <p:sldLayoutId id="2147483794" r:id="rId28"/>
    <p:sldLayoutId id="2147483733" r:id="rId29"/>
    <p:sldLayoutId id="2147483747" r:id="rId30"/>
    <p:sldLayoutId id="2147483818" r:id="rId31"/>
    <p:sldLayoutId id="2147483805" r:id="rId32"/>
    <p:sldLayoutId id="2147483806" r:id="rId33"/>
    <p:sldLayoutId id="2147483750" r:id="rId34"/>
    <p:sldLayoutId id="2147483765" r:id="rId35"/>
    <p:sldLayoutId id="2147483781" r:id="rId36"/>
    <p:sldLayoutId id="2147483809" r:id="rId37"/>
    <p:sldLayoutId id="2147483808" r:id="rId38"/>
    <p:sldLayoutId id="2147483807" r:id="rId39"/>
    <p:sldLayoutId id="2147483819" r:id="rId40"/>
    <p:sldLayoutId id="2147483754" r:id="rId41"/>
    <p:sldLayoutId id="2147483755" r:id="rId42"/>
    <p:sldLayoutId id="2147483759" r:id="rId43"/>
    <p:sldLayoutId id="2147483753" r:id="rId44"/>
    <p:sldLayoutId id="2147483763" r:id="rId45"/>
    <p:sldLayoutId id="2147483762" r:id="rId46"/>
    <p:sldLayoutId id="2147483758" r:id="rId47"/>
    <p:sldLayoutId id="2147483756" r:id="rId48"/>
    <p:sldLayoutId id="2147483798" r:id="rId49"/>
    <p:sldLayoutId id="2147483797" r:id="rId50"/>
    <p:sldLayoutId id="2147483896" r:id="rId5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F405B">
            <a:alpha val="25098"/>
          </a:srgb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15841" b="20523"/>
          <a:stretch/>
        </p:blipFill>
        <p:spPr>
          <a:xfrm>
            <a:off x="0" y="0"/>
            <a:ext cx="12192000" cy="5172364"/>
          </a:xfrm>
          <a:prstGeom prst="rect">
            <a:avLst/>
          </a:prstGeom>
          <a:effectLst>
            <a:glow>
              <a:schemeClr val="accent1"/>
            </a:glow>
            <a:reflection endPos="0" dir="5400000" sy="-100000" algn="bl" rotWithShape="0"/>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6257" y="228600"/>
            <a:ext cx="7719487" cy="1066800"/>
          </a:xfrm>
          <a:prstGeom prst="rect">
            <a:avLst/>
          </a:prstGeom>
          <a:effectLst>
            <a:glow rad="1905000">
              <a:schemeClr val="bg1">
                <a:alpha val="38000"/>
              </a:schemeClr>
            </a:glow>
            <a:outerShdw blurRad="1079500" dist="127000" dir="5400000" sx="161000" sy="161000" algn="ctr" rotWithShape="0">
              <a:schemeClr val="bg1">
                <a:alpha val="44000"/>
              </a:schemeClr>
            </a:outerShdw>
          </a:effectLst>
        </p:spPr>
      </p:pic>
      <p:sp>
        <p:nvSpPr>
          <p:cNvPr id="4" name="TextBox 3"/>
          <p:cNvSpPr txBox="1"/>
          <p:nvPr userDrawn="1"/>
        </p:nvSpPr>
        <p:spPr>
          <a:xfrm>
            <a:off x="10744200" y="4876800"/>
            <a:ext cx="1600200" cy="230832"/>
          </a:xfrm>
          <a:prstGeom prst="rect">
            <a:avLst/>
          </a:prstGeom>
          <a:noFill/>
        </p:spPr>
        <p:txBody>
          <a:bodyPr wrap="square" rtlCol="0">
            <a:spAutoFit/>
          </a:bodyPr>
          <a:lstStyle/>
          <a:p>
            <a:r>
              <a:rPr lang="en-US" sz="900" i="1" dirty="0">
                <a:solidFill>
                  <a:schemeClr val="bg1"/>
                </a:solidFill>
              </a:rPr>
              <a:t>Photo credit: Ernesto Ruiz</a:t>
            </a:r>
          </a:p>
        </p:txBody>
      </p:sp>
    </p:spTree>
    <p:extLst>
      <p:ext uri="{BB962C8B-B14F-4D97-AF65-F5344CB8AC3E}">
        <p14:creationId xmlns:p14="http://schemas.microsoft.com/office/powerpoint/2010/main" val="323260802"/>
      </p:ext>
    </p:extLst>
  </p:cSld>
  <p:clrMap bg1="lt1" tx1="dk1" bg2="lt2" tx2="dk2" accent1="accent1" accent2="accent2" accent3="accent3" accent4="accent4" accent5="accent5" accent6="accent6" hlink="hlink" folHlink="folHlink"/>
  <p:sldLayoutIdLst>
    <p:sldLayoutId id="2147483898" r:id="rId1"/>
  </p:sldLayoutIdLst>
  <p:hf sldNum="0" hdr="0" ftr="0" dt="0"/>
  <p:txStyles>
    <p:titleStyle>
      <a:lvl1pPr algn="l" rtl="0" eaLnBrk="1" fontAlgn="base" hangingPunct="1">
        <a:spcBef>
          <a:spcPct val="0"/>
        </a:spcBef>
        <a:spcAft>
          <a:spcPct val="0"/>
        </a:spcAft>
        <a:defRPr sz="4000" kern="1200">
          <a:solidFill>
            <a:srgbClr val="08202E"/>
          </a:solidFill>
          <a:latin typeface="+mj-lt"/>
          <a:ea typeface="+mj-ea"/>
          <a:cs typeface="+mj-cs"/>
        </a:defRPr>
      </a:lvl1pPr>
      <a:lvl2pPr algn="l" rtl="0" eaLnBrk="1" fontAlgn="base" hangingPunct="1">
        <a:spcBef>
          <a:spcPct val="0"/>
        </a:spcBef>
        <a:spcAft>
          <a:spcPct val="0"/>
        </a:spcAft>
        <a:defRPr sz="4000">
          <a:solidFill>
            <a:srgbClr val="08202E"/>
          </a:solidFill>
          <a:latin typeface="Avenir Next Demi Bold" panose="020B0703020202020204" pitchFamily="34" charset="0"/>
        </a:defRPr>
      </a:lvl2pPr>
      <a:lvl3pPr algn="l" rtl="0" eaLnBrk="1" fontAlgn="base" hangingPunct="1">
        <a:spcBef>
          <a:spcPct val="0"/>
        </a:spcBef>
        <a:spcAft>
          <a:spcPct val="0"/>
        </a:spcAft>
        <a:defRPr sz="4000">
          <a:solidFill>
            <a:srgbClr val="08202E"/>
          </a:solidFill>
          <a:latin typeface="Avenir Next Demi Bold" panose="020B0703020202020204" pitchFamily="34" charset="0"/>
        </a:defRPr>
      </a:lvl3pPr>
      <a:lvl4pPr algn="l" rtl="0" eaLnBrk="1" fontAlgn="base" hangingPunct="1">
        <a:spcBef>
          <a:spcPct val="0"/>
        </a:spcBef>
        <a:spcAft>
          <a:spcPct val="0"/>
        </a:spcAft>
        <a:defRPr sz="4000">
          <a:solidFill>
            <a:srgbClr val="08202E"/>
          </a:solidFill>
          <a:latin typeface="Avenir Next Demi Bold" panose="020B0703020202020204" pitchFamily="34" charset="0"/>
        </a:defRPr>
      </a:lvl4pPr>
      <a:lvl5pPr algn="l" rtl="0" eaLnBrk="1" fontAlgn="base" hangingPunct="1">
        <a:spcBef>
          <a:spcPct val="0"/>
        </a:spcBef>
        <a:spcAft>
          <a:spcPct val="0"/>
        </a:spcAft>
        <a:defRPr sz="4000">
          <a:solidFill>
            <a:srgbClr val="08202E"/>
          </a:solidFill>
          <a:latin typeface="Avenir Next Demi Bold" panose="020B0703020202020204" pitchFamily="34" charset="0"/>
        </a:defRPr>
      </a:lvl5pPr>
      <a:lvl6pPr marL="457200" algn="l" rtl="0" eaLnBrk="1" fontAlgn="base" hangingPunct="1">
        <a:spcBef>
          <a:spcPct val="0"/>
        </a:spcBef>
        <a:spcAft>
          <a:spcPct val="0"/>
        </a:spcAft>
        <a:defRPr sz="5000">
          <a:solidFill>
            <a:schemeClr val="tx2"/>
          </a:solidFill>
          <a:latin typeface="Avenir Next Demi Bold" panose="020B0703020202020204" pitchFamily="34" charset="0"/>
        </a:defRPr>
      </a:lvl6pPr>
      <a:lvl7pPr marL="914400" algn="l" rtl="0" eaLnBrk="1" fontAlgn="base" hangingPunct="1">
        <a:spcBef>
          <a:spcPct val="0"/>
        </a:spcBef>
        <a:spcAft>
          <a:spcPct val="0"/>
        </a:spcAft>
        <a:defRPr sz="5000">
          <a:solidFill>
            <a:schemeClr val="tx2"/>
          </a:solidFill>
          <a:latin typeface="Avenir Next Demi Bold" panose="020B0703020202020204" pitchFamily="34" charset="0"/>
        </a:defRPr>
      </a:lvl7pPr>
      <a:lvl8pPr marL="1371600" algn="l" rtl="0" eaLnBrk="1" fontAlgn="base" hangingPunct="1">
        <a:spcBef>
          <a:spcPct val="0"/>
        </a:spcBef>
        <a:spcAft>
          <a:spcPct val="0"/>
        </a:spcAft>
        <a:defRPr sz="5000">
          <a:solidFill>
            <a:schemeClr val="tx2"/>
          </a:solidFill>
          <a:latin typeface="Avenir Next Demi Bold" panose="020B0703020202020204" pitchFamily="34" charset="0"/>
        </a:defRPr>
      </a:lvl8pPr>
      <a:lvl9pPr marL="1828800" algn="l" rtl="0" eaLnBrk="1" fontAlgn="base" hangingPunct="1">
        <a:spcBef>
          <a:spcPct val="0"/>
        </a:spcBef>
        <a:spcAft>
          <a:spcPct val="0"/>
        </a:spcAft>
        <a:defRPr sz="5000">
          <a:solidFill>
            <a:schemeClr val="tx2"/>
          </a:solidFill>
          <a:latin typeface="Avenir Next Demi Bold" panose="020B0703020202020204" pitchFamily="34" charset="0"/>
        </a:defRPr>
      </a:lvl9pPr>
    </p:titleStyle>
    <p:bodyStyle>
      <a:lvl1pPr marL="273050" indent="-273050" algn="l" rtl="0" eaLnBrk="1" fontAlgn="base" hangingPunct="1">
        <a:spcBef>
          <a:spcPct val="20000"/>
        </a:spcBef>
        <a:spcAft>
          <a:spcPct val="0"/>
        </a:spcAft>
        <a:buClr>
          <a:srgbClr val="08202E"/>
        </a:buClr>
        <a:buSzPct val="95000"/>
        <a:buFont typeface="Wingdings 2" panose="05020102010507070707" pitchFamily="18" charset="2"/>
        <a:buChar char=""/>
        <a:defRPr sz="2600" kern="1200">
          <a:solidFill>
            <a:srgbClr val="08202E"/>
          </a:solidFill>
          <a:latin typeface="+mn-lt"/>
          <a:ea typeface="+mn-ea"/>
          <a:cs typeface="+mn-cs"/>
        </a:defRPr>
      </a:lvl1pPr>
      <a:lvl2pPr marL="639763" indent="-246063" algn="l" rtl="0" eaLnBrk="1" fontAlgn="base" hangingPunct="1">
        <a:spcBef>
          <a:spcPct val="20000"/>
        </a:spcBef>
        <a:spcAft>
          <a:spcPct val="0"/>
        </a:spcAft>
        <a:buClr>
          <a:srgbClr val="08202E"/>
        </a:buClr>
        <a:buSzPct val="85000"/>
        <a:buFont typeface="Wingdings 2" panose="05020102010507070707" pitchFamily="18" charset="2"/>
        <a:buChar char=""/>
        <a:defRPr sz="2400" kern="1200">
          <a:solidFill>
            <a:srgbClr val="08202E"/>
          </a:solidFill>
          <a:latin typeface="+mn-lt"/>
          <a:ea typeface="+mn-ea"/>
          <a:cs typeface="+mn-cs"/>
        </a:defRPr>
      </a:lvl2pPr>
      <a:lvl3pPr marL="914400" indent="-246063" algn="l" rtl="0" eaLnBrk="1" fontAlgn="base" hangingPunct="1">
        <a:spcBef>
          <a:spcPct val="20000"/>
        </a:spcBef>
        <a:spcAft>
          <a:spcPct val="0"/>
        </a:spcAft>
        <a:buClr>
          <a:srgbClr val="08202E"/>
        </a:buClr>
        <a:buSzPct val="70000"/>
        <a:buFont typeface="Wingdings 2" panose="05020102010507070707" pitchFamily="18" charset="2"/>
        <a:buChar char=""/>
        <a:defRPr sz="2100" kern="1200">
          <a:solidFill>
            <a:srgbClr val="08202E"/>
          </a:solidFill>
          <a:latin typeface="+mn-lt"/>
          <a:ea typeface="+mn-ea"/>
          <a:cs typeface="+mn-cs"/>
        </a:defRPr>
      </a:lvl3pPr>
      <a:lvl4pPr marL="1187450" indent="-209550" algn="l" rtl="0" eaLnBrk="1" fontAlgn="base" hangingPunct="1">
        <a:spcBef>
          <a:spcPct val="20000"/>
        </a:spcBef>
        <a:spcAft>
          <a:spcPct val="0"/>
        </a:spcAft>
        <a:buClr>
          <a:srgbClr val="08202E"/>
        </a:buClr>
        <a:buSzPct val="65000"/>
        <a:buFont typeface="Wingdings 2" panose="05020102010507070707" pitchFamily="18" charset="2"/>
        <a:buChar char=""/>
        <a:defRPr sz="2000" kern="1200">
          <a:solidFill>
            <a:srgbClr val="08202E"/>
          </a:solidFill>
          <a:latin typeface="+mn-lt"/>
          <a:ea typeface="+mn-ea"/>
          <a:cs typeface="+mn-cs"/>
        </a:defRPr>
      </a:lvl4pPr>
      <a:lvl5pPr marL="1462088" indent="-209550" algn="l" rtl="0" eaLnBrk="1" fontAlgn="base" hangingPunct="1">
        <a:spcBef>
          <a:spcPct val="20000"/>
        </a:spcBef>
        <a:spcAft>
          <a:spcPct val="0"/>
        </a:spcAft>
        <a:buClr>
          <a:srgbClr val="08202E"/>
        </a:buClr>
        <a:buSzPct val="65000"/>
        <a:buFont typeface="Wingdings 2" panose="05020102010507070707" pitchFamily="18" charset="2"/>
        <a:buChar char=""/>
        <a:defRPr sz="2000" kern="1200">
          <a:solidFill>
            <a:srgbClr val="08202E"/>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2050" name="Title Placeholder 8"/>
          <p:cNvSpPr>
            <a:spLocks noGrp="1"/>
          </p:cNvSpPr>
          <p:nvPr>
            <p:ph type="title"/>
          </p:nvPr>
        </p:nvSpPr>
        <p:spPr bwMode="auto">
          <a:xfrm>
            <a:off x="609600" y="515938"/>
            <a:ext cx="10972800"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a:t>Click to edit Master title style</a:t>
            </a:r>
          </a:p>
        </p:txBody>
      </p:sp>
      <p:sp>
        <p:nvSpPr>
          <p:cNvPr id="2051" name="Text Placeholder 29"/>
          <p:cNvSpPr>
            <a:spLocks noGrp="1"/>
          </p:cNvSpPr>
          <p:nvPr>
            <p:ph type="body" idx="1"/>
          </p:nvPr>
        </p:nvSpPr>
        <p:spPr bwMode="auto">
          <a:xfrm>
            <a:off x="609600" y="1524000"/>
            <a:ext cx="10972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4246717663"/>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Lst>
  <p:hf sldNum="0" hdr="0" ftr="0" dt="0"/>
  <p:txStyles>
    <p:titleStyle>
      <a:lvl1pPr algn="l" rtl="0" eaLnBrk="0" fontAlgn="base" hangingPunct="0">
        <a:spcBef>
          <a:spcPct val="0"/>
        </a:spcBef>
        <a:spcAft>
          <a:spcPct val="0"/>
        </a:spcAft>
        <a:defRPr sz="4000" b="1" kern="1200">
          <a:solidFill>
            <a:srgbClr val="000000"/>
          </a:solidFill>
          <a:latin typeface="+mj-lt"/>
          <a:ea typeface="+mj-ea"/>
          <a:cs typeface="+mj-cs"/>
        </a:defRPr>
      </a:lvl1pPr>
      <a:lvl2pPr algn="l" rtl="0" eaLnBrk="0" fontAlgn="base" hangingPunct="0">
        <a:spcBef>
          <a:spcPct val="0"/>
        </a:spcBef>
        <a:spcAft>
          <a:spcPct val="0"/>
        </a:spcAft>
        <a:defRPr sz="4000" b="1">
          <a:solidFill>
            <a:srgbClr val="000000"/>
          </a:solidFill>
          <a:latin typeface="Avenir Next Demi Bold" panose="020B0703020202020204" pitchFamily="34" charset="0"/>
        </a:defRPr>
      </a:lvl2pPr>
      <a:lvl3pPr algn="l" rtl="0" eaLnBrk="0" fontAlgn="base" hangingPunct="0">
        <a:spcBef>
          <a:spcPct val="0"/>
        </a:spcBef>
        <a:spcAft>
          <a:spcPct val="0"/>
        </a:spcAft>
        <a:defRPr sz="4000" b="1">
          <a:solidFill>
            <a:srgbClr val="000000"/>
          </a:solidFill>
          <a:latin typeface="Avenir Next Demi Bold" panose="020B0703020202020204" pitchFamily="34" charset="0"/>
        </a:defRPr>
      </a:lvl3pPr>
      <a:lvl4pPr algn="l" rtl="0" eaLnBrk="0" fontAlgn="base" hangingPunct="0">
        <a:spcBef>
          <a:spcPct val="0"/>
        </a:spcBef>
        <a:spcAft>
          <a:spcPct val="0"/>
        </a:spcAft>
        <a:defRPr sz="4000" b="1">
          <a:solidFill>
            <a:srgbClr val="000000"/>
          </a:solidFill>
          <a:latin typeface="Avenir Next Demi Bold" panose="020B0703020202020204" pitchFamily="34" charset="0"/>
        </a:defRPr>
      </a:lvl4pPr>
      <a:lvl5pPr algn="l" rtl="0" eaLnBrk="0" fontAlgn="base" hangingPunct="0">
        <a:spcBef>
          <a:spcPct val="0"/>
        </a:spcBef>
        <a:spcAft>
          <a:spcPct val="0"/>
        </a:spcAft>
        <a:defRPr sz="4000" b="1">
          <a:solidFill>
            <a:srgbClr val="000000"/>
          </a:solidFill>
          <a:latin typeface="Avenir Next Demi Bold" panose="020B0703020202020204" pitchFamily="34" charset="0"/>
        </a:defRPr>
      </a:lvl5pPr>
      <a:lvl6pPr marL="457200" algn="l" rtl="0" eaLnBrk="1" fontAlgn="base" hangingPunct="1">
        <a:spcBef>
          <a:spcPct val="0"/>
        </a:spcBef>
        <a:spcAft>
          <a:spcPct val="0"/>
        </a:spcAft>
        <a:defRPr sz="5000">
          <a:solidFill>
            <a:schemeClr val="tx2"/>
          </a:solidFill>
          <a:latin typeface="Avenir Next Demi Bold" panose="020B0703020202020204" pitchFamily="34" charset="0"/>
        </a:defRPr>
      </a:lvl6pPr>
      <a:lvl7pPr marL="914400" algn="l" rtl="0" eaLnBrk="1" fontAlgn="base" hangingPunct="1">
        <a:spcBef>
          <a:spcPct val="0"/>
        </a:spcBef>
        <a:spcAft>
          <a:spcPct val="0"/>
        </a:spcAft>
        <a:defRPr sz="5000">
          <a:solidFill>
            <a:schemeClr val="tx2"/>
          </a:solidFill>
          <a:latin typeface="Avenir Next Demi Bold" panose="020B0703020202020204" pitchFamily="34" charset="0"/>
        </a:defRPr>
      </a:lvl7pPr>
      <a:lvl8pPr marL="1371600" algn="l" rtl="0" eaLnBrk="1" fontAlgn="base" hangingPunct="1">
        <a:spcBef>
          <a:spcPct val="0"/>
        </a:spcBef>
        <a:spcAft>
          <a:spcPct val="0"/>
        </a:spcAft>
        <a:defRPr sz="5000">
          <a:solidFill>
            <a:schemeClr val="tx2"/>
          </a:solidFill>
          <a:latin typeface="Avenir Next Demi Bold" panose="020B0703020202020204" pitchFamily="34" charset="0"/>
        </a:defRPr>
      </a:lvl8pPr>
      <a:lvl9pPr marL="1828800" algn="l" rtl="0" eaLnBrk="1" fontAlgn="base" hangingPunct="1">
        <a:spcBef>
          <a:spcPct val="0"/>
        </a:spcBef>
        <a:spcAft>
          <a:spcPct val="0"/>
        </a:spcAft>
        <a:defRPr sz="5000">
          <a:solidFill>
            <a:schemeClr val="tx2"/>
          </a:solidFill>
          <a:latin typeface="Avenir Next Demi Bold" panose="020B0703020202020204" pitchFamily="34" charset="0"/>
        </a:defRPr>
      </a:lvl9pPr>
    </p:titleStyle>
    <p:bodyStyle>
      <a:lvl1pPr marL="273050" indent="-273050" algn="l" rtl="0" eaLnBrk="0" fontAlgn="base" hangingPunct="0">
        <a:spcBef>
          <a:spcPct val="20000"/>
        </a:spcBef>
        <a:spcAft>
          <a:spcPct val="0"/>
        </a:spcAft>
        <a:buClr>
          <a:srgbClr val="08202E"/>
        </a:buClr>
        <a:buSzPct val="95000"/>
        <a:buFont typeface="Wingdings 2" panose="05020102010507070707" pitchFamily="18" charset="2"/>
        <a:buChar char=""/>
        <a:defRPr sz="2600" kern="1200">
          <a:solidFill>
            <a:srgbClr val="000000"/>
          </a:solidFill>
          <a:latin typeface="Myriad Pro (Body)"/>
          <a:ea typeface="+mn-ea"/>
          <a:cs typeface="+mn-cs"/>
        </a:defRPr>
      </a:lvl1pPr>
      <a:lvl2pPr marL="639763" indent="-246063" algn="l" rtl="0" eaLnBrk="0" fontAlgn="base" hangingPunct="0">
        <a:spcBef>
          <a:spcPct val="20000"/>
        </a:spcBef>
        <a:spcAft>
          <a:spcPct val="0"/>
        </a:spcAft>
        <a:buClr>
          <a:srgbClr val="08202E"/>
        </a:buClr>
        <a:buSzPct val="85000"/>
        <a:buFont typeface="Wingdings 2" panose="05020102010507070707" pitchFamily="18" charset="2"/>
        <a:buChar char=""/>
        <a:defRPr sz="2400" kern="1200">
          <a:solidFill>
            <a:srgbClr val="000000"/>
          </a:solidFill>
          <a:latin typeface="Myriad Pro (Body)"/>
          <a:ea typeface="+mn-ea"/>
          <a:cs typeface="+mn-cs"/>
        </a:defRPr>
      </a:lvl2pPr>
      <a:lvl3pPr marL="914400" indent="-246063" algn="l" rtl="0" eaLnBrk="0" fontAlgn="base" hangingPunct="0">
        <a:spcBef>
          <a:spcPct val="20000"/>
        </a:spcBef>
        <a:spcAft>
          <a:spcPct val="0"/>
        </a:spcAft>
        <a:buClr>
          <a:srgbClr val="08202E"/>
        </a:buClr>
        <a:buSzPct val="70000"/>
        <a:buFont typeface="Wingdings 2" panose="05020102010507070707" pitchFamily="18" charset="2"/>
        <a:buChar char=""/>
        <a:defRPr sz="2100" kern="1200">
          <a:solidFill>
            <a:srgbClr val="000000"/>
          </a:solidFill>
          <a:latin typeface="Myriad Pro (Body)"/>
          <a:ea typeface="+mn-ea"/>
          <a:cs typeface="+mn-cs"/>
        </a:defRPr>
      </a:lvl3pPr>
      <a:lvl4pPr marL="1187450" indent="-209550" algn="l" rtl="0" eaLnBrk="0" fontAlgn="base" hangingPunct="0">
        <a:spcBef>
          <a:spcPct val="20000"/>
        </a:spcBef>
        <a:spcAft>
          <a:spcPct val="0"/>
        </a:spcAft>
        <a:buClr>
          <a:srgbClr val="08202E"/>
        </a:buClr>
        <a:buSzPct val="65000"/>
        <a:buFont typeface="Wingdings 2" panose="05020102010507070707" pitchFamily="18" charset="2"/>
        <a:buChar char=""/>
        <a:defRPr sz="2000" kern="1200">
          <a:solidFill>
            <a:srgbClr val="000000"/>
          </a:solidFill>
          <a:latin typeface="Myriad Pro (Body)"/>
          <a:ea typeface="+mn-ea"/>
          <a:cs typeface="+mn-cs"/>
        </a:defRPr>
      </a:lvl4pPr>
      <a:lvl5pPr marL="1462088" indent="-209550" algn="l" rtl="0" eaLnBrk="0" fontAlgn="base" hangingPunct="0">
        <a:spcBef>
          <a:spcPct val="20000"/>
        </a:spcBef>
        <a:spcAft>
          <a:spcPct val="0"/>
        </a:spcAft>
        <a:buClr>
          <a:srgbClr val="08202E"/>
        </a:buClr>
        <a:buSzPct val="65000"/>
        <a:buFont typeface="Wingdings 2" panose="05020102010507070707" pitchFamily="18" charset="2"/>
        <a:buChar char=""/>
        <a:defRPr sz="2000" kern="1200">
          <a:solidFill>
            <a:srgbClr val="000000"/>
          </a:solidFill>
          <a:latin typeface="Myriad Pro (Body)"/>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E74B44-85AE-E449-92F2-DD3523072E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34432CD-D201-2C45-8C3D-4A7CB09AD3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AF9B95-FD7C-9E47-BD34-D9D9CBD358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40EA7C-A5CB-4B43-8E71-ABEDDD532D0B}" type="datetimeFigureOut">
              <a:rPr lang="en-US" smtClean="0"/>
              <a:t>5/27/2020</a:t>
            </a:fld>
            <a:endParaRPr lang="en-US"/>
          </a:p>
        </p:txBody>
      </p:sp>
      <p:sp>
        <p:nvSpPr>
          <p:cNvPr id="5" name="Footer Placeholder 4">
            <a:extLst>
              <a:ext uri="{FF2B5EF4-FFF2-40B4-BE49-F238E27FC236}">
                <a16:creationId xmlns:a16="http://schemas.microsoft.com/office/drawing/2014/main" id="{82D1FAA9-8BFC-A949-B6C4-8E254A33EB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2C73DCC-A8F5-6745-B6DF-8DB7A080C3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49618A-4799-FC49-ABCF-A0391083E6DF}" type="slidenum">
              <a:rPr lang="en-US" smtClean="0"/>
              <a:t>‹#›</a:t>
            </a:fld>
            <a:endParaRPr lang="en-US"/>
          </a:p>
        </p:txBody>
      </p:sp>
    </p:spTree>
    <p:extLst>
      <p:ext uri="{BB962C8B-B14F-4D97-AF65-F5344CB8AC3E}">
        <p14:creationId xmlns:p14="http://schemas.microsoft.com/office/powerpoint/2010/main" val="3674821347"/>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11.jpeg"/><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2" Type="http://schemas.openxmlformats.org/officeDocument/2006/relationships/hyperlink" Target="http://www.dot.state.mn.us/tda/tardis.html" TargetMode="External"/><Relationship Id="rId1" Type="http://schemas.openxmlformats.org/officeDocument/2006/relationships/slideLayout" Target="../slideLayouts/slideLayout50.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mailto:Btourtelotte@prowestgis.com" TargetMode="External"/><Relationship Id="rId2" Type="http://schemas.openxmlformats.org/officeDocument/2006/relationships/image" Target="../media/image30.png"/><Relationship Id="rId1" Type="http://schemas.openxmlformats.org/officeDocument/2006/relationships/slideLayout" Target="../slideLayouts/slideLayout58.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58.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58.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8.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8.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8.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8.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8.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58.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58.xml"/></Relationships>
</file>

<file path=ppt/slides/_rels/slide37.xml.rels><?xml version="1.0" encoding="UTF-8" standalone="yes"?>
<Relationships xmlns="http://schemas.openxmlformats.org/package/2006/relationships"><Relationship Id="rId3" Type="http://schemas.openxmlformats.org/officeDocument/2006/relationships/hyperlink" Target="mailto:Btourtelotte@prowestgis.com" TargetMode="External"/><Relationship Id="rId2" Type="http://schemas.openxmlformats.org/officeDocument/2006/relationships/image" Target="../media/image30.png"/><Relationship Id="rId1" Type="http://schemas.openxmlformats.org/officeDocument/2006/relationships/slideLayout" Target="../slideLayouts/slideLayout5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s://www.ewg.org/interactive-maps/2020_nitrate_in_minnesota_private_drinking_water_from_groundwater_sources/map/" TargetMode="Externa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s://www.ewg.org/interactive-maps/2020_nitrate_in_minnesota_public_drinking_water_from_groundwater_sources/map/" TargetMode="Externa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hyperlink" Target="https://www.ewg.org/interactive-maps/2020-in-minnesotas-farm-country-nitrate-pollution-of-drinking-water-getting-worse/map/" TargetMode="Externa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hyperlink" Target="https://www.ewg.org/interactive-maps/2020-manure-overload/" TargetMode="Externa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 Id="rId4" Type="http://schemas.openxmlformats.org/officeDocument/2006/relationships/image" Target="../media/image42.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3477837"/>
            <a:ext cx="12192000" cy="1295182"/>
          </a:xfrm>
        </p:spPr>
        <p:txBody>
          <a:bodyPr/>
          <a:lstStyle/>
          <a:p>
            <a:r>
              <a:rPr lang="en-US" dirty="0"/>
              <a:t>Minnesota Geospatial Advisory Council</a:t>
            </a:r>
          </a:p>
        </p:txBody>
      </p:sp>
      <p:pic>
        <p:nvPicPr>
          <p:cNvPr id="3" name="Picture Placeholder 2"/>
          <p:cNvPicPr>
            <a:picLocks noGrp="1" noChangeAspect="1"/>
          </p:cNvPicPr>
          <p:nvPr>
            <p:ph type="pic" sz="quarter" idx="17"/>
          </p:nvPr>
        </p:nvPicPr>
        <p:blipFill>
          <a:blip r:embed="rId3" cstate="print">
            <a:extLst>
              <a:ext uri="{28A0092B-C50C-407E-A947-70E740481C1C}">
                <a14:useLocalDpi xmlns:a14="http://schemas.microsoft.com/office/drawing/2010/main" val="0"/>
              </a:ext>
            </a:extLst>
          </a:blip>
          <a:srcRect/>
          <a:stretch>
            <a:fillRect/>
          </a:stretch>
        </p:blipFill>
        <p:spPr/>
      </p:pic>
      <p:pic>
        <p:nvPicPr>
          <p:cNvPr id="7" name="Picture Placeholder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0" y="0"/>
            <a:ext cx="12192000" cy="3380732"/>
          </a:xfrm>
          <a:prstGeom prst="rect">
            <a:avLst/>
          </a:prstGeom>
        </p:spPr>
      </p:pic>
      <p:sp>
        <p:nvSpPr>
          <p:cNvPr id="9" name="Text Placeholder 2"/>
          <p:cNvSpPr txBox="1">
            <a:spLocks/>
          </p:cNvSpPr>
          <p:nvPr/>
        </p:nvSpPr>
        <p:spPr>
          <a:xfrm>
            <a:off x="2802467" y="5193604"/>
            <a:ext cx="6587067" cy="1097128"/>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0"/>
              </a:spcBef>
              <a:spcAft>
                <a:spcPts val="1000"/>
              </a:spcAft>
              <a:buClr>
                <a:schemeClr val="accent1"/>
              </a:buClr>
              <a:buFont typeface="Arial" panose="020B0604020202020204" pitchFamily="34" charset="0"/>
              <a:buNone/>
              <a:defRPr sz="18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May 27, 2020</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269182"/>
            <a:ext cx="2607995" cy="588818"/>
          </a:xfrm>
          <a:prstGeom prst="rect">
            <a:avLst/>
          </a:prstGeom>
        </p:spPr>
      </p:pic>
    </p:spTree>
    <p:extLst>
      <p:ext uri="{BB962C8B-B14F-4D97-AF65-F5344CB8AC3E}">
        <p14:creationId xmlns:p14="http://schemas.microsoft.com/office/powerpoint/2010/main" val="33159418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7</a:t>
            </a:r>
          </a:p>
        </p:txBody>
      </p:sp>
      <p:sp>
        <p:nvSpPr>
          <p:cNvPr id="2" name="Text Placeholder 1"/>
          <p:cNvSpPr>
            <a:spLocks noGrp="1"/>
          </p:cNvSpPr>
          <p:nvPr>
            <p:ph idx="1"/>
          </p:nvPr>
        </p:nvSpPr>
        <p:spPr/>
        <p:txBody>
          <a:bodyPr>
            <a:normAutofit/>
          </a:bodyPr>
          <a:lstStyle/>
          <a:p>
            <a:pPr marL="0" indent="0">
              <a:buNone/>
            </a:pPr>
            <a:r>
              <a:rPr lang="en-US" b="1" dirty="0"/>
              <a:t>COVID-19 Impacts to Minnesota Travel Patterns</a:t>
            </a:r>
            <a:endParaRPr lang="en-US" dirty="0"/>
          </a:p>
          <a:p>
            <a:pPr marL="0" indent="0">
              <a:buNone/>
            </a:pPr>
            <a:r>
              <a:rPr lang="en-US" dirty="0"/>
              <a:t>Ben Timerson</a:t>
            </a:r>
          </a:p>
        </p:txBody>
      </p:sp>
    </p:spTree>
    <p:extLst>
      <p:ext uri="{BB962C8B-B14F-4D97-AF65-F5344CB8AC3E}">
        <p14:creationId xmlns:p14="http://schemas.microsoft.com/office/powerpoint/2010/main" val="20162629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3477837"/>
            <a:ext cx="12192000" cy="1295182"/>
          </a:xfrm>
        </p:spPr>
        <p:txBody>
          <a:bodyPr/>
          <a:lstStyle/>
          <a:p>
            <a:br>
              <a:rPr lang="en-US" dirty="0"/>
            </a:br>
            <a:r>
              <a:rPr lang="en-US" dirty="0"/>
              <a:t> </a:t>
            </a:r>
            <a:r>
              <a:rPr lang="en-US" b="1" dirty="0"/>
              <a:t>COVID-19 IMPACTS TO MINNESOTA TRAVEL PATTERNS </a:t>
            </a:r>
            <a:endParaRPr lang="en-US" dirty="0"/>
          </a:p>
        </p:txBody>
      </p:sp>
      <p:sp>
        <p:nvSpPr>
          <p:cNvPr id="3" name="Text Placeholder 2"/>
          <p:cNvSpPr>
            <a:spLocks noGrp="1"/>
          </p:cNvSpPr>
          <p:nvPr>
            <p:ph type="body" sz="quarter" idx="14"/>
          </p:nvPr>
        </p:nvSpPr>
        <p:spPr/>
        <p:txBody>
          <a:bodyPr>
            <a:normAutofit/>
          </a:bodyPr>
          <a:lstStyle/>
          <a:p>
            <a:pPr>
              <a:spcBef>
                <a:spcPts val="0"/>
              </a:spcBef>
            </a:pPr>
            <a:r>
              <a:rPr lang="en-US" dirty="0"/>
              <a:t>Ben Timerson and Paul Czech</a:t>
            </a:r>
          </a:p>
          <a:p>
            <a:pPr>
              <a:spcBef>
                <a:spcPts val="0"/>
              </a:spcBef>
            </a:pPr>
            <a:r>
              <a:rPr lang="en-US" dirty="0"/>
              <a:t>05/01/2020</a:t>
            </a:r>
          </a:p>
        </p:txBody>
      </p:sp>
      <p:sp>
        <p:nvSpPr>
          <p:cNvPr id="7" name="Footer Placeholder 6"/>
          <p:cNvSpPr>
            <a:spLocks noGrp="1"/>
          </p:cNvSpPr>
          <p:nvPr>
            <p:ph type="ftr" sz="quarter" idx="3"/>
          </p:nvPr>
        </p:nvSpPr>
        <p:spPr>
          <a:xfrm>
            <a:off x="6253560" y="6138332"/>
            <a:ext cx="5587647" cy="365125"/>
          </a:xfrm>
          <a:prstGeom prst="rect">
            <a:avLst/>
          </a:prstGeom>
        </p:spPr>
        <p:txBody>
          <a:bodyPr anchor="b"/>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mndot.gov</a:t>
            </a:r>
            <a:endParaRPr lang="en-US" dirty="0"/>
          </a:p>
        </p:txBody>
      </p:sp>
      <p:pic>
        <p:nvPicPr>
          <p:cNvPr id="5" name="Picture Placeholder 4"/>
          <p:cNvPicPr>
            <a:picLocks noGrp="1" noChangeAspect="1"/>
          </p:cNvPicPr>
          <p:nvPr>
            <p:ph type="pic" sz="quarter" idx="17"/>
          </p:nvPr>
        </p:nvPicPr>
        <p:blipFill>
          <a:blip r:embed="rId3" cstate="print">
            <a:extLst>
              <a:ext uri="{28A0092B-C50C-407E-A947-70E740481C1C}">
                <a14:useLocalDpi xmlns:a14="http://schemas.microsoft.com/office/drawing/2010/main" val="0"/>
              </a:ext>
            </a:extLst>
          </a:blip>
          <a:srcRect t="25347" b="25347"/>
          <a:stretch>
            <a:fillRect/>
          </a:stretch>
        </p:blipFill>
        <p:spPr/>
      </p:pic>
    </p:spTree>
    <p:extLst>
      <p:ext uri="{BB962C8B-B14F-4D97-AF65-F5344CB8AC3E}">
        <p14:creationId xmlns:p14="http://schemas.microsoft.com/office/powerpoint/2010/main" val="16654860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3865"/>
          </a:solidFill>
        </p:spPr>
        <p:txBody>
          <a:bodyPr/>
          <a:lstStyle/>
          <a:p>
            <a:r>
              <a:rPr lang="en-US" dirty="0"/>
              <a:t>Timeline of COVID-19 Events in Minnesota</a:t>
            </a:r>
          </a:p>
        </p:txBody>
      </p:sp>
      <p:sp>
        <p:nvSpPr>
          <p:cNvPr id="4" name="Date Placeholder 3"/>
          <p:cNvSpPr>
            <a:spLocks noGrp="1"/>
          </p:cNvSpPr>
          <p:nvPr>
            <p:ph type="dt" sz="half" idx="10"/>
          </p:nvPr>
        </p:nvSpPr>
        <p:spPr/>
        <p:txBody>
          <a:bodyPr/>
          <a:lstStyle/>
          <a:p>
            <a:fld id="{824D5D47-1752-4D84-8BFB-C2F71A34C932}" type="datetime1">
              <a:rPr lang="en-US" smtClean="0"/>
              <a:t>5/27/2020</a:t>
            </a:fld>
            <a:endParaRPr lang="en-US" dirty="0"/>
          </a:p>
        </p:txBody>
      </p:sp>
      <p:sp>
        <p:nvSpPr>
          <p:cNvPr id="5" name="Footer Placeholder 4"/>
          <p:cNvSpPr>
            <a:spLocks noGrp="1"/>
          </p:cNvSpPr>
          <p:nvPr>
            <p:ph type="ftr" sz="quarter" idx="3"/>
          </p:nvPr>
        </p:nvSpPr>
        <p:spPr/>
        <p:txBody>
          <a:bodyPr/>
          <a:lstStyle/>
          <a:p>
            <a:r>
              <a:rPr lang="en-US" dirty="0"/>
              <a:t>mndot.gov</a:t>
            </a:r>
          </a:p>
        </p:txBody>
      </p:sp>
      <p:sp>
        <p:nvSpPr>
          <p:cNvPr id="6" name="Slide Number Placeholder 5"/>
          <p:cNvSpPr>
            <a:spLocks noGrp="1"/>
          </p:cNvSpPr>
          <p:nvPr>
            <p:ph type="sldNum" sz="quarter" idx="12"/>
          </p:nvPr>
        </p:nvSpPr>
        <p:spPr/>
        <p:txBody>
          <a:bodyPr/>
          <a:lstStyle/>
          <a:p>
            <a:fld id="{48F63A3B-78C7-47BE-AE5E-E10140E04643}" type="slidenum">
              <a:rPr lang="en-US" smtClean="0"/>
              <a:t>12</a:t>
            </a:fld>
            <a:endParaRPr lang="en-US" dirty="0"/>
          </a:p>
        </p:txBody>
      </p:sp>
      <p:pic>
        <p:nvPicPr>
          <p:cNvPr id="8" name="Picture 7"/>
          <p:cNvPicPr>
            <a:picLocks noChangeAspect="1"/>
          </p:cNvPicPr>
          <p:nvPr/>
        </p:nvPicPr>
        <p:blipFill>
          <a:blip r:embed="rId2"/>
          <a:stretch>
            <a:fillRect/>
          </a:stretch>
        </p:blipFill>
        <p:spPr>
          <a:xfrm>
            <a:off x="1056571" y="2154019"/>
            <a:ext cx="10078857" cy="3115110"/>
          </a:xfrm>
          <a:prstGeom prst="rect">
            <a:avLst/>
          </a:prstGeom>
        </p:spPr>
      </p:pic>
    </p:spTree>
    <p:extLst>
      <p:ext uri="{BB962C8B-B14F-4D97-AF65-F5344CB8AC3E}">
        <p14:creationId xmlns:p14="http://schemas.microsoft.com/office/powerpoint/2010/main" val="25070847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Hospital Traffic Volumes</a:t>
            </a:r>
          </a:p>
        </p:txBody>
      </p:sp>
      <p:sp>
        <p:nvSpPr>
          <p:cNvPr id="3" name="Content Placeholder 2"/>
          <p:cNvSpPr>
            <a:spLocks noGrp="1"/>
          </p:cNvSpPr>
          <p:nvPr>
            <p:ph idx="1"/>
          </p:nvPr>
        </p:nvSpPr>
        <p:spPr>
          <a:xfrm>
            <a:off x="8889824" y="1825625"/>
            <a:ext cx="3045001" cy="4351338"/>
          </a:xfrm>
        </p:spPr>
        <p:txBody>
          <a:bodyPr>
            <a:normAutofit lnSpcReduction="10000"/>
          </a:bodyPr>
          <a:lstStyle/>
          <a:p>
            <a:pPr marL="0" indent="0">
              <a:buNone/>
            </a:pPr>
            <a:r>
              <a:rPr lang="en-US" dirty="0"/>
              <a:t>Traffic volumes to hospitals decreased beginning around March 11th, and started to fall drastically around March 13th after the first executive action eliminating gatherings of &gt;250 people was announced. </a:t>
            </a:r>
          </a:p>
        </p:txBody>
      </p:sp>
      <p:sp>
        <p:nvSpPr>
          <p:cNvPr id="4" name="Date Placeholder 3"/>
          <p:cNvSpPr>
            <a:spLocks noGrp="1"/>
          </p:cNvSpPr>
          <p:nvPr>
            <p:ph type="dt" sz="half" idx="10"/>
          </p:nvPr>
        </p:nvSpPr>
        <p:spPr/>
        <p:txBody>
          <a:bodyPr/>
          <a:lstStyle/>
          <a:p>
            <a:fld id="{824D5D47-1752-4D84-8BFB-C2F71A34C932}" type="datetime1">
              <a:rPr lang="en-US" smtClean="0"/>
              <a:t>5/27/2020</a:t>
            </a:fld>
            <a:endParaRPr lang="en-US" dirty="0"/>
          </a:p>
        </p:txBody>
      </p:sp>
      <p:sp>
        <p:nvSpPr>
          <p:cNvPr id="5" name="Footer Placeholder 4"/>
          <p:cNvSpPr>
            <a:spLocks noGrp="1"/>
          </p:cNvSpPr>
          <p:nvPr>
            <p:ph type="ftr" sz="quarter" idx="3"/>
          </p:nvPr>
        </p:nvSpPr>
        <p:spPr/>
        <p:txBody>
          <a:bodyPr/>
          <a:lstStyle/>
          <a:p>
            <a:r>
              <a:rPr lang="en-US"/>
              <a:t>mndot.gov</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13</a:t>
            </a:fld>
            <a:endParaRPr lang="en-US" dirty="0"/>
          </a:p>
        </p:txBody>
      </p:sp>
      <p:pic>
        <p:nvPicPr>
          <p:cNvPr id="9" name="Picture 8"/>
          <p:cNvPicPr>
            <a:picLocks noChangeAspect="1"/>
          </p:cNvPicPr>
          <p:nvPr/>
        </p:nvPicPr>
        <p:blipFill>
          <a:blip r:embed="rId3"/>
          <a:stretch>
            <a:fillRect/>
          </a:stretch>
        </p:blipFill>
        <p:spPr>
          <a:xfrm>
            <a:off x="304801" y="2833025"/>
            <a:ext cx="8411392" cy="2015070"/>
          </a:xfrm>
          <a:prstGeom prst="rect">
            <a:avLst/>
          </a:prstGeom>
        </p:spPr>
      </p:pic>
    </p:spTree>
    <p:extLst>
      <p:ext uri="{BB962C8B-B14F-4D97-AF65-F5344CB8AC3E}">
        <p14:creationId xmlns:p14="http://schemas.microsoft.com/office/powerpoint/2010/main" val="25157591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Nursing and Boarding Care Home Traffic Volumes</a:t>
            </a:r>
          </a:p>
        </p:txBody>
      </p:sp>
      <p:sp>
        <p:nvSpPr>
          <p:cNvPr id="3" name="Content Placeholder 2"/>
          <p:cNvSpPr>
            <a:spLocks noGrp="1"/>
          </p:cNvSpPr>
          <p:nvPr>
            <p:ph idx="1"/>
          </p:nvPr>
        </p:nvSpPr>
        <p:spPr>
          <a:xfrm>
            <a:off x="8889824" y="1825625"/>
            <a:ext cx="3045001" cy="4351338"/>
          </a:xfrm>
        </p:spPr>
        <p:txBody>
          <a:bodyPr>
            <a:normAutofit fontScale="92500" lnSpcReduction="10000"/>
          </a:bodyPr>
          <a:lstStyle/>
          <a:p>
            <a:pPr marL="0" indent="0">
              <a:buNone/>
            </a:pPr>
            <a:r>
              <a:rPr lang="en-US" dirty="0"/>
              <a:t>Traffic volumes to nursing and boarding care homes started to decrease around March 8th. The second half of the month shows a leveling out of traffic volumes. April traffic volumes in greater Minnesota are almost at a 40% decrease in Greater MN and the Metro.</a:t>
            </a:r>
          </a:p>
        </p:txBody>
      </p:sp>
      <p:sp>
        <p:nvSpPr>
          <p:cNvPr id="4" name="Date Placeholder 3"/>
          <p:cNvSpPr>
            <a:spLocks noGrp="1"/>
          </p:cNvSpPr>
          <p:nvPr>
            <p:ph type="dt" sz="half" idx="10"/>
          </p:nvPr>
        </p:nvSpPr>
        <p:spPr/>
        <p:txBody>
          <a:bodyPr/>
          <a:lstStyle/>
          <a:p>
            <a:fld id="{824D5D47-1752-4D84-8BFB-C2F71A34C932}" type="datetime1">
              <a:rPr lang="en-US" smtClean="0"/>
              <a:t>5/27/2020</a:t>
            </a:fld>
            <a:endParaRPr lang="en-US" dirty="0"/>
          </a:p>
        </p:txBody>
      </p:sp>
      <p:sp>
        <p:nvSpPr>
          <p:cNvPr id="5" name="Footer Placeholder 4"/>
          <p:cNvSpPr>
            <a:spLocks noGrp="1"/>
          </p:cNvSpPr>
          <p:nvPr>
            <p:ph type="ftr" sz="quarter" idx="3"/>
          </p:nvPr>
        </p:nvSpPr>
        <p:spPr/>
        <p:txBody>
          <a:bodyPr/>
          <a:lstStyle/>
          <a:p>
            <a:r>
              <a:rPr lang="en-US"/>
              <a:t>mndot.gov</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14</a:t>
            </a:fld>
            <a:endParaRPr lang="en-US" dirty="0"/>
          </a:p>
        </p:txBody>
      </p:sp>
      <p:pic>
        <p:nvPicPr>
          <p:cNvPr id="9" name="Picture 8"/>
          <p:cNvPicPr>
            <a:picLocks noChangeAspect="1"/>
          </p:cNvPicPr>
          <p:nvPr/>
        </p:nvPicPr>
        <p:blipFill>
          <a:blip r:embed="rId3"/>
          <a:stretch>
            <a:fillRect/>
          </a:stretch>
        </p:blipFill>
        <p:spPr>
          <a:xfrm>
            <a:off x="304801" y="2826755"/>
            <a:ext cx="8411392" cy="2156571"/>
          </a:xfrm>
          <a:prstGeom prst="rect">
            <a:avLst/>
          </a:prstGeom>
        </p:spPr>
      </p:pic>
    </p:spTree>
    <p:extLst>
      <p:ext uri="{BB962C8B-B14F-4D97-AF65-F5344CB8AC3E}">
        <p14:creationId xmlns:p14="http://schemas.microsoft.com/office/powerpoint/2010/main" val="12658326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School Traffic Volumes</a:t>
            </a:r>
          </a:p>
        </p:txBody>
      </p:sp>
      <p:sp>
        <p:nvSpPr>
          <p:cNvPr id="3" name="Content Placeholder 2"/>
          <p:cNvSpPr>
            <a:spLocks noGrp="1"/>
          </p:cNvSpPr>
          <p:nvPr>
            <p:ph idx="1"/>
          </p:nvPr>
        </p:nvSpPr>
        <p:spPr>
          <a:xfrm>
            <a:off x="8889824" y="1825625"/>
            <a:ext cx="3045001" cy="4351338"/>
          </a:xfrm>
        </p:spPr>
        <p:txBody>
          <a:bodyPr>
            <a:normAutofit fontScale="92500"/>
          </a:bodyPr>
          <a:lstStyle/>
          <a:p>
            <a:pPr marL="0" indent="0">
              <a:buNone/>
            </a:pPr>
            <a:r>
              <a:rPr lang="en-US" dirty="0"/>
              <a:t>Traffic volumes at post-secondary schools decreased during the second week of March. After Governor </a:t>
            </a:r>
            <a:r>
              <a:rPr lang="en-US" dirty="0" err="1"/>
              <a:t>Walz</a:t>
            </a:r>
            <a:r>
              <a:rPr lang="en-US" dirty="0"/>
              <a:t> authorized a temporary closure of K-12 public schools on March 15th, traffic volume at primary and secondary schools quickly decreased.</a:t>
            </a:r>
          </a:p>
        </p:txBody>
      </p:sp>
      <p:sp>
        <p:nvSpPr>
          <p:cNvPr id="4" name="Date Placeholder 3"/>
          <p:cNvSpPr>
            <a:spLocks noGrp="1"/>
          </p:cNvSpPr>
          <p:nvPr>
            <p:ph type="dt" sz="half" idx="10"/>
          </p:nvPr>
        </p:nvSpPr>
        <p:spPr/>
        <p:txBody>
          <a:bodyPr/>
          <a:lstStyle/>
          <a:p>
            <a:fld id="{824D5D47-1752-4D84-8BFB-C2F71A34C932}" type="datetime1">
              <a:rPr lang="en-US" smtClean="0"/>
              <a:t>5/27/2020</a:t>
            </a:fld>
            <a:endParaRPr lang="en-US" dirty="0"/>
          </a:p>
        </p:txBody>
      </p:sp>
      <p:sp>
        <p:nvSpPr>
          <p:cNvPr id="5" name="Footer Placeholder 4"/>
          <p:cNvSpPr>
            <a:spLocks noGrp="1"/>
          </p:cNvSpPr>
          <p:nvPr>
            <p:ph type="ftr" sz="quarter" idx="3"/>
          </p:nvPr>
        </p:nvSpPr>
        <p:spPr/>
        <p:txBody>
          <a:bodyPr/>
          <a:lstStyle/>
          <a:p>
            <a:r>
              <a:rPr lang="en-US"/>
              <a:t>mndot.gov</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15</a:t>
            </a:fld>
            <a:endParaRPr lang="en-US" dirty="0"/>
          </a:p>
        </p:txBody>
      </p:sp>
      <p:pic>
        <p:nvPicPr>
          <p:cNvPr id="10" name="Picture 9"/>
          <p:cNvPicPr>
            <a:picLocks noChangeAspect="1"/>
          </p:cNvPicPr>
          <p:nvPr/>
        </p:nvPicPr>
        <p:blipFill>
          <a:blip r:embed="rId3"/>
          <a:stretch>
            <a:fillRect/>
          </a:stretch>
        </p:blipFill>
        <p:spPr>
          <a:xfrm>
            <a:off x="304800" y="2727204"/>
            <a:ext cx="8411392" cy="2158950"/>
          </a:xfrm>
          <a:prstGeom prst="rect">
            <a:avLst/>
          </a:prstGeom>
        </p:spPr>
      </p:pic>
    </p:spTree>
    <p:extLst>
      <p:ext uri="{BB962C8B-B14F-4D97-AF65-F5344CB8AC3E}">
        <p14:creationId xmlns:p14="http://schemas.microsoft.com/office/powerpoint/2010/main" val="6591429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MSP Airport Traffic Volumes</a:t>
            </a:r>
          </a:p>
        </p:txBody>
      </p:sp>
      <p:sp>
        <p:nvSpPr>
          <p:cNvPr id="3" name="Content Placeholder 2"/>
          <p:cNvSpPr>
            <a:spLocks noGrp="1"/>
          </p:cNvSpPr>
          <p:nvPr>
            <p:ph idx="1"/>
          </p:nvPr>
        </p:nvSpPr>
        <p:spPr>
          <a:xfrm>
            <a:off x="8889824" y="1825625"/>
            <a:ext cx="3045001" cy="4351338"/>
          </a:xfrm>
        </p:spPr>
        <p:txBody>
          <a:bodyPr>
            <a:normAutofit fontScale="92500" lnSpcReduction="10000"/>
          </a:bodyPr>
          <a:lstStyle/>
          <a:p>
            <a:pPr marL="0" indent="0">
              <a:buNone/>
            </a:pPr>
            <a:r>
              <a:rPr lang="en-US" dirty="0"/>
              <a:t>There was a significant decrease in vehicle traffic volume beginning on March 14th, as people realized the risks of COVID-19 and the severity of the spread. The vehicle traffic volume continued to decrease until March 30th, but then increased slightly and leveled off in April.</a:t>
            </a:r>
          </a:p>
        </p:txBody>
      </p:sp>
      <p:sp>
        <p:nvSpPr>
          <p:cNvPr id="4" name="Date Placeholder 3"/>
          <p:cNvSpPr>
            <a:spLocks noGrp="1"/>
          </p:cNvSpPr>
          <p:nvPr>
            <p:ph type="dt" sz="half" idx="10"/>
          </p:nvPr>
        </p:nvSpPr>
        <p:spPr/>
        <p:txBody>
          <a:bodyPr/>
          <a:lstStyle/>
          <a:p>
            <a:fld id="{824D5D47-1752-4D84-8BFB-C2F71A34C932}" type="datetime1">
              <a:rPr lang="en-US" smtClean="0"/>
              <a:t>5/27/2020</a:t>
            </a:fld>
            <a:endParaRPr lang="en-US" dirty="0"/>
          </a:p>
        </p:txBody>
      </p:sp>
      <p:sp>
        <p:nvSpPr>
          <p:cNvPr id="5" name="Footer Placeholder 4"/>
          <p:cNvSpPr>
            <a:spLocks noGrp="1"/>
          </p:cNvSpPr>
          <p:nvPr>
            <p:ph type="ftr" sz="quarter" idx="3"/>
          </p:nvPr>
        </p:nvSpPr>
        <p:spPr/>
        <p:txBody>
          <a:bodyPr/>
          <a:lstStyle/>
          <a:p>
            <a:r>
              <a:rPr lang="en-US"/>
              <a:t>mndot.gov</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16</a:t>
            </a:fld>
            <a:endParaRPr lang="en-US" dirty="0"/>
          </a:p>
        </p:txBody>
      </p:sp>
      <p:pic>
        <p:nvPicPr>
          <p:cNvPr id="9" name="Picture 8"/>
          <p:cNvPicPr>
            <a:picLocks noChangeAspect="1"/>
          </p:cNvPicPr>
          <p:nvPr/>
        </p:nvPicPr>
        <p:blipFill>
          <a:blip r:embed="rId3"/>
          <a:stretch>
            <a:fillRect/>
          </a:stretch>
        </p:blipFill>
        <p:spPr>
          <a:xfrm>
            <a:off x="304802" y="2723749"/>
            <a:ext cx="8411392" cy="2137574"/>
          </a:xfrm>
          <a:prstGeom prst="rect">
            <a:avLst/>
          </a:prstGeom>
        </p:spPr>
      </p:pic>
    </p:spTree>
    <p:extLst>
      <p:ext uri="{BB962C8B-B14F-4D97-AF65-F5344CB8AC3E}">
        <p14:creationId xmlns:p14="http://schemas.microsoft.com/office/powerpoint/2010/main" val="2537204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Commercial Center Traffic Volumes</a:t>
            </a:r>
          </a:p>
        </p:txBody>
      </p:sp>
      <p:sp>
        <p:nvSpPr>
          <p:cNvPr id="3" name="Content Placeholder 2"/>
          <p:cNvSpPr>
            <a:spLocks noGrp="1"/>
          </p:cNvSpPr>
          <p:nvPr>
            <p:ph idx="1"/>
          </p:nvPr>
        </p:nvSpPr>
        <p:spPr>
          <a:xfrm>
            <a:off x="8889824" y="1825625"/>
            <a:ext cx="3045001" cy="4351338"/>
          </a:xfrm>
        </p:spPr>
        <p:txBody>
          <a:bodyPr>
            <a:normAutofit fontScale="92500" lnSpcReduction="10000"/>
          </a:bodyPr>
          <a:lstStyle/>
          <a:p>
            <a:pPr marL="0" indent="0">
              <a:buNone/>
            </a:pPr>
            <a:r>
              <a:rPr lang="en-US" dirty="0"/>
              <a:t>Greater Minnesota shows a very similar trend to the metro. After March 15th, both visitors and employees greatly reduced their trips. Over the next month, visits were even more reduced than work trips, suggesting that people are following social distancing guidelines.</a:t>
            </a:r>
          </a:p>
        </p:txBody>
      </p:sp>
      <p:sp>
        <p:nvSpPr>
          <p:cNvPr id="4" name="Date Placeholder 3"/>
          <p:cNvSpPr>
            <a:spLocks noGrp="1"/>
          </p:cNvSpPr>
          <p:nvPr>
            <p:ph type="dt" sz="half" idx="10"/>
          </p:nvPr>
        </p:nvSpPr>
        <p:spPr/>
        <p:txBody>
          <a:bodyPr/>
          <a:lstStyle/>
          <a:p>
            <a:fld id="{824D5D47-1752-4D84-8BFB-C2F71A34C932}" type="datetime1">
              <a:rPr lang="en-US" smtClean="0"/>
              <a:t>5/27/2020</a:t>
            </a:fld>
            <a:endParaRPr lang="en-US" dirty="0"/>
          </a:p>
        </p:txBody>
      </p:sp>
      <p:sp>
        <p:nvSpPr>
          <p:cNvPr id="5" name="Footer Placeholder 4"/>
          <p:cNvSpPr>
            <a:spLocks noGrp="1"/>
          </p:cNvSpPr>
          <p:nvPr>
            <p:ph type="ftr" sz="quarter" idx="3"/>
          </p:nvPr>
        </p:nvSpPr>
        <p:spPr/>
        <p:txBody>
          <a:bodyPr/>
          <a:lstStyle/>
          <a:p>
            <a:r>
              <a:rPr lang="en-US"/>
              <a:t>mndot.gov</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17</a:t>
            </a:fld>
            <a:endParaRPr lang="en-US" dirty="0"/>
          </a:p>
        </p:txBody>
      </p:sp>
      <p:pic>
        <p:nvPicPr>
          <p:cNvPr id="7" name="Picture 6"/>
          <p:cNvPicPr>
            <a:picLocks noChangeAspect="1"/>
          </p:cNvPicPr>
          <p:nvPr/>
        </p:nvPicPr>
        <p:blipFill>
          <a:blip r:embed="rId3"/>
          <a:stretch>
            <a:fillRect/>
          </a:stretch>
        </p:blipFill>
        <p:spPr>
          <a:xfrm>
            <a:off x="359533" y="2709541"/>
            <a:ext cx="8411392" cy="1990541"/>
          </a:xfrm>
          <a:prstGeom prst="rect">
            <a:avLst/>
          </a:prstGeom>
        </p:spPr>
      </p:pic>
    </p:spTree>
    <p:extLst>
      <p:ext uri="{BB962C8B-B14F-4D97-AF65-F5344CB8AC3E}">
        <p14:creationId xmlns:p14="http://schemas.microsoft.com/office/powerpoint/2010/main" val="8571953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Traffic Volumes by Income</a:t>
            </a:r>
          </a:p>
        </p:txBody>
      </p:sp>
      <p:sp>
        <p:nvSpPr>
          <p:cNvPr id="3" name="Content Placeholder 2"/>
          <p:cNvSpPr>
            <a:spLocks noGrp="1"/>
          </p:cNvSpPr>
          <p:nvPr>
            <p:ph idx="1"/>
          </p:nvPr>
        </p:nvSpPr>
        <p:spPr>
          <a:xfrm>
            <a:off x="8889824" y="1825625"/>
            <a:ext cx="3045001" cy="4351338"/>
          </a:xfrm>
        </p:spPr>
        <p:txBody>
          <a:bodyPr>
            <a:normAutofit fontScale="92500" lnSpcReduction="10000"/>
          </a:bodyPr>
          <a:lstStyle/>
          <a:p>
            <a:pPr marL="0" indent="0">
              <a:buNone/>
            </a:pPr>
            <a:r>
              <a:rPr lang="en-US" dirty="0"/>
              <a:t>Both the less poverty and high poverty tracts showed similar patterns over time. However, by the end of March, residents of less poverty tracts were traveling slightly more, with a decline of around 40% as compared with 50% in the higher poverty tracts.</a:t>
            </a:r>
          </a:p>
        </p:txBody>
      </p:sp>
      <p:sp>
        <p:nvSpPr>
          <p:cNvPr id="4" name="Date Placeholder 3"/>
          <p:cNvSpPr>
            <a:spLocks noGrp="1"/>
          </p:cNvSpPr>
          <p:nvPr>
            <p:ph type="dt" sz="half" idx="10"/>
          </p:nvPr>
        </p:nvSpPr>
        <p:spPr/>
        <p:txBody>
          <a:bodyPr/>
          <a:lstStyle/>
          <a:p>
            <a:fld id="{824D5D47-1752-4D84-8BFB-C2F71A34C932}" type="datetime1">
              <a:rPr lang="en-US" smtClean="0"/>
              <a:t>5/27/2020</a:t>
            </a:fld>
            <a:endParaRPr lang="en-US" dirty="0"/>
          </a:p>
        </p:txBody>
      </p:sp>
      <p:sp>
        <p:nvSpPr>
          <p:cNvPr id="5" name="Footer Placeholder 4"/>
          <p:cNvSpPr>
            <a:spLocks noGrp="1"/>
          </p:cNvSpPr>
          <p:nvPr>
            <p:ph type="ftr" sz="quarter" idx="3"/>
          </p:nvPr>
        </p:nvSpPr>
        <p:spPr/>
        <p:txBody>
          <a:bodyPr/>
          <a:lstStyle/>
          <a:p>
            <a:r>
              <a:rPr lang="en-US"/>
              <a:t>mndot.gov</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18</a:t>
            </a:fld>
            <a:endParaRPr lang="en-US" dirty="0"/>
          </a:p>
        </p:txBody>
      </p:sp>
      <p:pic>
        <p:nvPicPr>
          <p:cNvPr id="11" name="Picture 10"/>
          <p:cNvPicPr>
            <a:picLocks noChangeAspect="1"/>
          </p:cNvPicPr>
          <p:nvPr/>
        </p:nvPicPr>
        <p:blipFill>
          <a:blip r:embed="rId3"/>
          <a:stretch>
            <a:fillRect/>
          </a:stretch>
        </p:blipFill>
        <p:spPr>
          <a:xfrm>
            <a:off x="229242" y="2816843"/>
            <a:ext cx="8526408" cy="2039436"/>
          </a:xfrm>
          <a:prstGeom prst="rect">
            <a:avLst/>
          </a:prstGeom>
        </p:spPr>
      </p:pic>
    </p:spTree>
    <p:extLst>
      <p:ext uri="{BB962C8B-B14F-4D97-AF65-F5344CB8AC3E}">
        <p14:creationId xmlns:p14="http://schemas.microsoft.com/office/powerpoint/2010/main" val="8398498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Tribal Nations Traffic Volumes</a:t>
            </a:r>
          </a:p>
        </p:txBody>
      </p:sp>
      <p:sp>
        <p:nvSpPr>
          <p:cNvPr id="3" name="Content Placeholder 2"/>
          <p:cNvSpPr>
            <a:spLocks noGrp="1"/>
          </p:cNvSpPr>
          <p:nvPr>
            <p:ph idx="1"/>
          </p:nvPr>
        </p:nvSpPr>
        <p:spPr>
          <a:xfrm>
            <a:off x="8889824" y="1825625"/>
            <a:ext cx="3045001" cy="4351338"/>
          </a:xfrm>
        </p:spPr>
        <p:txBody>
          <a:bodyPr>
            <a:normAutofit fontScale="92500"/>
          </a:bodyPr>
          <a:lstStyle/>
          <a:p>
            <a:pPr marL="0" indent="0">
              <a:buNone/>
            </a:pPr>
            <a:r>
              <a:rPr lang="en-US" dirty="0"/>
              <a:t>The decline in trips accelerated across the third week of March, with trips reduced by 80% on the 21st. Then, trips showed a small rebound, with overall travel reduced around 60% at the end of March. By mid-April non-work trips declined 70 to 80%.</a:t>
            </a:r>
          </a:p>
        </p:txBody>
      </p:sp>
      <p:sp>
        <p:nvSpPr>
          <p:cNvPr id="4" name="Date Placeholder 3"/>
          <p:cNvSpPr>
            <a:spLocks noGrp="1"/>
          </p:cNvSpPr>
          <p:nvPr>
            <p:ph type="dt" sz="half" idx="10"/>
          </p:nvPr>
        </p:nvSpPr>
        <p:spPr/>
        <p:txBody>
          <a:bodyPr/>
          <a:lstStyle/>
          <a:p>
            <a:fld id="{824D5D47-1752-4D84-8BFB-C2F71A34C932}" type="datetime1">
              <a:rPr lang="en-US" smtClean="0"/>
              <a:t>5/27/2020</a:t>
            </a:fld>
            <a:endParaRPr lang="en-US" dirty="0"/>
          </a:p>
        </p:txBody>
      </p:sp>
      <p:sp>
        <p:nvSpPr>
          <p:cNvPr id="5" name="Footer Placeholder 4"/>
          <p:cNvSpPr>
            <a:spLocks noGrp="1"/>
          </p:cNvSpPr>
          <p:nvPr>
            <p:ph type="ftr" sz="quarter" idx="3"/>
          </p:nvPr>
        </p:nvSpPr>
        <p:spPr/>
        <p:txBody>
          <a:bodyPr/>
          <a:lstStyle/>
          <a:p>
            <a:r>
              <a:rPr lang="en-US"/>
              <a:t>mndot.gov</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19</a:t>
            </a:fld>
            <a:endParaRPr lang="en-US" dirty="0"/>
          </a:p>
        </p:txBody>
      </p:sp>
      <p:pic>
        <p:nvPicPr>
          <p:cNvPr id="10" name="Picture 9"/>
          <p:cNvPicPr>
            <a:picLocks noChangeAspect="1"/>
          </p:cNvPicPr>
          <p:nvPr/>
        </p:nvPicPr>
        <p:blipFill>
          <a:blip r:embed="rId3"/>
          <a:stretch>
            <a:fillRect/>
          </a:stretch>
        </p:blipFill>
        <p:spPr>
          <a:xfrm>
            <a:off x="304803" y="2770186"/>
            <a:ext cx="8480792" cy="2114432"/>
          </a:xfrm>
          <a:prstGeom prst="rect">
            <a:avLst/>
          </a:prstGeom>
        </p:spPr>
      </p:pic>
    </p:spTree>
    <p:extLst>
      <p:ext uri="{BB962C8B-B14F-4D97-AF65-F5344CB8AC3E}">
        <p14:creationId xmlns:p14="http://schemas.microsoft.com/office/powerpoint/2010/main" val="24663870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Welcome</a:t>
            </a:r>
          </a:p>
        </p:txBody>
      </p:sp>
      <p:sp>
        <p:nvSpPr>
          <p:cNvPr id="2" name="Text Placeholder 1"/>
          <p:cNvSpPr>
            <a:spLocks noGrp="1"/>
          </p:cNvSpPr>
          <p:nvPr>
            <p:ph idx="1"/>
          </p:nvPr>
        </p:nvSpPr>
        <p:spPr/>
        <p:txBody>
          <a:bodyPr>
            <a:normAutofit/>
          </a:bodyPr>
          <a:lstStyle/>
          <a:p>
            <a:r>
              <a:rPr lang="en-US" b="1" dirty="0"/>
              <a:t>Introductions</a:t>
            </a:r>
          </a:p>
          <a:p>
            <a:r>
              <a:rPr lang="en-US" b="1" dirty="0"/>
              <a:t>Approve agenda</a:t>
            </a:r>
          </a:p>
          <a:p>
            <a:r>
              <a:rPr lang="en-US" b="1" dirty="0"/>
              <a:t>Approve March minutes</a:t>
            </a:r>
          </a:p>
        </p:txBody>
      </p:sp>
    </p:spTree>
    <p:extLst>
      <p:ext uri="{BB962C8B-B14F-4D97-AF65-F5344CB8AC3E}">
        <p14:creationId xmlns:p14="http://schemas.microsoft.com/office/powerpoint/2010/main" val="8839632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825" y="152400"/>
            <a:ext cx="10848975" cy="914400"/>
          </a:xfrm>
        </p:spPr>
        <p:txBody>
          <a:bodyPr>
            <a:normAutofit fontScale="90000"/>
          </a:bodyPr>
          <a:lstStyle/>
          <a:p>
            <a:r>
              <a:rPr lang="en-US" dirty="0"/>
              <a:t>Trip Distribution and Average Trip Length (2020 vs. 2017-2019)</a:t>
            </a:r>
          </a:p>
        </p:txBody>
      </p:sp>
      <p:sp>
        <p:nvSpPr>
          <p:cNvPr id="3" name="Content Placeholder 2"/>
          <p:cNvSpPr>
            <a:spLocks noGrp="1"/>
          </p:cNvSpPr>
          <p:nvPr>
            <p:ph idx="1"/>
          </p:nvPr>
        </p:nvSpPr>
        <p:spPr>
          <a:xfrm>
            <a:off x="8889824" y="1825625"/>
            <a:ext cx="3045001" cy="4351338"/>
          </a:xfrm>
        </p:spPr>
        <p:txBody>
          <a:bodyPr>
            <a:normAutofit fontScale="77500" lnSpcReduction="20000"/>
          </a:bodyPr>
          <a:lstStyle/>
          <a:p>
            <a:pPr marL="0" indent="0">
              <a:buNone/>
            </a:pPr>
            <a:r>
              <a:rPr lang="en-US" dirty="0"/>
              <a:t>Average trip length in March and April 2020 was longer than in previous years for both greater Minnesota and metro counties. Overall, the trip distribution in March and April for the metro counties did not change as drastically as it has for Greater MN when compared to trip lengths of similar weeks in 2017-2019. For the Greater Minnesota counties, there was more of a change in the trip distribution (i.e., greater proportion of longer trips). </a:t>
            </a:r>
          </a:p>
        </p:txBody>
      </p:sp>
      <p:sp>
        <p:nvSpPr>
          <p:cNvPr id="4" name="Date Placeholder 3"/>
          <p:cNvSpPr>
            <a:spLocks noGrp="1"/>
          </p:cNvSpPr>
          <p:nvPr>
            <p:ph type="dt" sz="half" idx="10"/>
          </p:nvPr>
        </p:nvSpPr>
        <p:spPr/>
        <p:txBody>
          <a:bodyPr/>
          <a:lstStyle/>
          <a:p>
            <a:fld id="{824D5D47-1752-4D84-8BFB-C2F71A34C932}" type="datetime1">
              <a:rPr lang="en-US" smtClean="0"/>
              <a:t>5/27/2020</a:t>
            </a:fld>
            <a:endParaRPr lang="en-US" dirty="0"/>
          </a:p>
        </p:txBody>
      </p:sp>
      <p:sp>
        <p:nvSpPr>
          <p:cNvPr id="5" name="Footer Placeholder 4"/>
          <p:cNvSpPr>
            <a:spLocks noGrp="1"/>
          </p:cNvSpPr>
          <p:nvPr>
            <p:ph type="ftr" sz="quarter" idx="3"/>
          </p:nvPr>
        </p:nvSpPr>
        <p:spPr/>
        <p:txBody>
          <a:bodyPr/>
          <a:lstStyle/>
          <a:p>
            <a:r>
              <a:rPr lang="en-US"/>
              <a:t>mndot.gov</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20</a:t>
            </a:fld>
            <a:endParaRPr lang="en-US" dirty="0"/>
          </a:p>
        </p:txBody>
      </p:sp>
      <p:pic>
        <p:nvPicPr>
          <p:cNvPr id="9" name="Picture 8"/>
          <p:cNvPicPr>
            <a:picLocks noChangeAspect="1"/>
          </p:cNvPicPr>
          <p:nvPr/>
        </p:nvPicPr>
        <p:blipFill>
          <a:blip r:embed="rId3"/>
          <a:stretch>
            <a:fillRect/>
          </a:stretch>
        </p:blipFill>
        <p:spPr>
          <a:xfrm>
            <a:off x="943303" y="4182428"/>
            <a:ext cx="6801799" cy="2000529"/>
          </a:xfrm>
          <a:prstGeom prst="rect">
            <a:avLst/>
          </a:prstGeom>
        </p:spPr>
      </p:pic>
      <p:pic>
        <p:nvPicPr>
          <p:cNvPr id="10" name="Picture 9"/>
          <p:cNvPicPr>
            <a:picLocks noChangeAspect="1"/>
          </p:cNvPicPr>
          <p:nvPr/>
        </p:nvPicPr>
        <p:blipFill>
          <a:blip r:embed="rId4"/>
          <a:stretch>
            <a:fillRect/>
          </a:stretch>
        </p:blipFill>
        <p:spPr>
          <a:xfrm>
            <a:off x="1530314" y="6176963"/>
            <a:ext cx="5868219" cy="228632"/>
          </a:xfrm>
          <a:prstGeom prst="rect">
            <a:avLst/>
          </a:prstGeom>
        </p:spPr>
      </p:pic>
      <p:pic>
        <p:nvPicPr>
          <p:cNvPr id="11" name="Picture 10"/>
          <p:cNvPicPr>
            <a:picLocks noChangeAspect="1"/>
          </p:cNvPicPr>
          <p:nvPr/>
        </p:nvPicPr>
        <p:blipFill>
          <a:blip r:embed="rId5"/>
          <a:stretch>
            <a:fillRect/>
          </a:stretch>
        </p:blipFill>
        <p:spPr>
          <a:xfrm>
            <a:off x="242198" y="1509745"/>
            <a:ext cx="8459040" cy="2487952"/>
          </a:xfrm>
          <a:prstGeom prst="rect">
            <a:avLst/>
          </a:prstGeom>
        </p:spPr>
      </p:pic>
    </p:spTree>
    <p:extLst>
      <p:ext uri="{BB962C8B-B14F-4D97-AF65-F5344CB8AC3E}">
        <p14:creationId xmlns:p14="http://schemas.microsoft.com/office/powerpoint/2010/main" val="18641850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825" y="152400"/>
            <a:ext cx="10848975" cy="914400"/>
          </a:xfrm>
        </p:spPr>
        <p:txBody>
          <a:bodyPr>
            <a:normAutofit fontScale="90000"/>
          </a:bodyPr>
          <a:lstStyle/>
          <a:p>
            <a:r>
              <a:rPr lang="en-US" dirty="0"/>
              <a:t>Greater MN Change in Average Daily Trips in the 2</a:t>
            </a:r>
            <a:r>
              <a:rPr lang="en-US" baseline="30000" dirty="0"/>
              <a:t>nd</a:t>
            </a:r>
            <a:r>
              <a:rPr lang="en-US" dirty="0"/>
              <a:t> and 4</a:t>
            </a:r>
            <a:r>
              <a:rPr lang="en-US" baseline="30000" dirty="0"/>
              <a:t>th</a:t>
            </a:r>
            <a:r>
              <a:rPr lang="en-US" dirty="0"/>
              <a:t> Weeks of March and April 1-14</a:t>
            </a:r>
            <a:r>
              <a:rPr lang="en-US" baseline="30000" dirty="0"/>
              <a:t>th</a:t>
            </a:r>
            <a:r>
              <a:rPr lang="en-US" dirty="0"/>
              <a:t> (2020 vs. 2017-2019)</a:t>
            </a:r>
          </a:p>
        </p:txBody>
      </p:sp>
      <p:sp>
        <p:nvSpPr>
          <p:cNvPr id="4" name="Date Placeholder 3"/>
          <p:cNvSpPr>
            <a:spLocks noGrp="1"/>
          </p:cNvSpPr>
          <p:nvPr>
            <p:ph type="dt" sz="half" idx="10"/>
          </p:nvPr>
        </p:nvSpPr>
        <p:spPr/>
        <p:txBody>
          <a:bodyPr/>
          <a:lstStyle/>
          <a:p>
            <a:fld id="{824D5D47-1752-4D84-8BFB-C2F71A34C932}" type="datetime1">
              <a:rPr lang="en-US" smtClean="0"/>
              <a:t>5/27/2020</a:t>
            </a:fld>
            <a:endParaRPr lang="en-US" dirty="0"/>
          </a:p>
        </p:txBody>
      </p:sp>
      <p:sp>
        <p:nvSpPr>
          <p:cNvPr id="5" name="Footer Placeholder 4"/>
          <p:cNvSpPr>
            <a:spLocks noGrp="1"/>
          </p:cNvSpPr>
          <p:nvPr>
            <p:ph type="ftr" sz="quarter" idx="3"/>
          </p:nvPr>
        </p:nvSpPr>
        <p:spPr/>
        <p:txBody>
          <a:bodyPr/>
          <a:lstStyle/>
          <a:p>
            <a:r>
              <a:rPr lang="en-US"/>
              <a:t>mndot.gov</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21</a:t>
            </a:fld>
            <a:endParaRPr lang="en-US" dirty="0"/>
          </a:p>
        </p:txBody>
      </p:sp>
      <p:pic>
        <p:nvPicPr>
          <p:cNvPr id="3" name="Picture 2"/>
          <p:cNvPicPr>
            <a:picLocks noChangeAspect="1"/>
          </p:cNvPicPr>
          <p:nvPr/>
        </p:nvPicPr>
        <p:blipFill>
          <a:blip r:embed="rId3"/>
          <a:stretch>
            <a:fillRect/>
          </a:stretch>
        </p:blipFill>
        <p:spPr>
          <a:xfrm>
            <a:off x="-154004" y="1751035"/>
            <a:ext cx="8237075" cy="4269338"/>
          </a:xfrm>
          <a:prstGeom prst="rect">
            <a:avLst/>
          </a:prstGeom>
        </p:spPr>
      </p:pic>
      <p:sp>
        <p:nvSpPr>
          <p:cNvPr id="8" name="Content Placeholder 2"/>
          <p:cNvSpPr txBox="1">
            <a:spLocks/>
          </p:cNvSpPr>
          <p:nvPr/>
        </p:nvSpPr>
        <p:spPr>
          <a:xfrm>
            <a:off x="144087" y="1424466"/>
            <a:ext cx="1929244" cy="414280"/>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solidFill>
                  <a:srgbClr val="78BE21"/>
                </a:solidFill>
                <a:latin typeface="Gill Sans MT" panose="020B0502020104020203" pitchFamily="34" charset="0"/>
              </a:rPr>
              <a:t>2</a:t>
            </a:r>
            <a:r>
              <a:rPr lang="en-US" sz="1800" b="1" baseline="30000" dirty="0">
                <a:solidFill>
                  <a:srgbClr val="78BE21"/>
                </a:solidFill>
                <a:latin typeface="Gill Sans MT" panose="020B0502020104020203" pitchFamily="34" charset="0"/>
              </a:rPr>
              <a:t>nd</a:t>
            </a:r>
            <a:r>
              <a:rPr lang="en-US" sz="1800" b="1" dirty="0">
                <a:solidFill>
                  <a:srgbClr val="78BE21"/>
                </a:solidFill>
                <a:latin typeface="Gill Sans MT" panose="020B0502020104020203" pitchFamily="34" charset="0"/>
              </a:rPr>
              <a:t> Week of March</a:t>
            </a:r>
          </a:p>
        </p:txBody>
      </p:sp>
      <p:sp>
        <p:nvSpPr>
          <p:cNvPr id="9" name="Content Placeholder 2"/>
          <p:cNvSpPr txBox="1">
            <a:spLocks/>
          </p:cNvSpPr>
          <p:nvPr/>
        </p:nvSpPr>
        <p:spPr>
          <a:xfrm>
            <a:off x="4300666" y="1424466"/>
            <a:ext cx="1929244" cy="414280"/>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solidFill>
                  <a:srgbClr val="78BE21"/>
                </a:solidFill>
                <a:latin typeface="Gill Sans MT" panose="020B0502020104020203" pitchFamily="34" charset="0"/>
              </a:rPr>
              <a:t>4</a:t>
            </a:r>
            <a:r>
              <a:rPr lang="en-US" sz="1800" b="1" baseline="30000" dirty="0">
                <a:solidFill>
                  <a:srgbClr val="78BE21"/>
                </a:solidFill>
                <a:latin typeface="Gill Sans MT" panose="020B0502020104020203" pitchFamily="34" charset="0"/>
              </a:rPr>
              <a:t>th</a:t>
            </a:r>
            <a:r>
              <a:rPr lang="en-US" sz="1800" b="1" dirty="0">
                <a:solidFill>
                  <a:srgbClr val="78BE21"/>
                </a:solidFill>
                <a:latin typeface="Gill Sans MT" panose="020B0502020104020203" pitchFamily="34" charset="0"/>
              </a:rPr>
              <a:t> Week of March</a:t>
            </a:r>
          </a:p>
        </p:txBody>
      </p:sp>
      <p:pic>
        <p:nvPicPr>
          <p:cNvPr id="7" name="Picture 6"/>
          <p:cNvPicPr>
            <a:picLocks noChangeAspect="1"/>
          </p:cNvPicPr>
          <p:nvPr/>
        </p:nvPicPr>
        <p:blipFill>
          <a:blip r:embed="rId4"/>
          <a:stretch>
            <a:fillRect/>
          </a:stretch>
        </p:blipFill>
        <p:spPr>
          <a:xfrm>
            <a:off x="8237075" y="1893300"/>
            <a:ext cx="3650125" cy="4039017"/>
          </a:xfrm>
          <a:prstGeom prst="rect">
            <a:avLst/>
          </a:prstGeom>
        </p:spPr>
      </p:pic>
      <p:sp>
        <p:nvSpPr>
          <p:cNvPr id="11" name="Content Placeholder 2"/>
          <p:cNvSpPr txBox="1">
            <a:spLocks/>
          </p:cNvSpPr>
          <p:nvPr/>
        </p:nvSpPr>
        <p:spPr>
          <a:xfrm>
            <a:off x="8232116" y="1424466"/>
            <a:ext cx="1929244" cy="41428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b="1" dirty="0">
                <a:solidFill>
                  <a:srgbClr val="78BE21"/>
                </a:solidFill>
                <a:latin typeface="Gill Sans MT" panose="020B0502020104020203" pitchFamily="34" charset="0"/>
              </a:rPr>
              <a:t>April 1</a:t>
            </a:r>
            <a:r>
              <a:rPr lang="en-US" sz="1600" b="1" baseline="30000" dirty="0">
                <a:solidFill>
                  <a:srgbClr val="78BE21"/>
                </a:solidFill>
                <a:latin typeface="Gill Sans MT" panose="020B0502020104020203" pitchFamily="34" charset="0"/>
              </a:rPr>
              <a:t>st</a:t>
            </a:r>
            <a:r>
              <a:rPr lang="en-US" sz="1600" b="1" dirty="0">
                <a:solidFill>
                  <a:srgbClr val="78BE21"/>
                </a:solidFill>
                <a:latin typeface="Gill Sans MT" panose="020B0502020104020203" pitchFamily="34" charset="0"/>
              </a:rPr>
              <a:t> - 14</a:t>
            </a:r>
            <a:r>
              <a:rPr lang="en-US" sz="1600" b="1" baseline="30000" dirty="0">
                <a:solidFill>
                  <a:srgbClr val="78BE21"/>
                </a:solidFill>
                <a:latin typeface="Gill Sans MT" panose="020B0502020104020203" pitchFamily="34" charset="0"/>
              </a:rPr>
              <a:t>th</a:t>
            </a:r>
            <a:r>
              <a:rPr lang="en-US" sz="1600" b="1" dirty="0">
                <a:solidFill>
                  <a:srgbClr val="78BE21"/>
                </a:solidFill>
                <a:latin typeface="Gill Sans MT" panose="020B0502020104020203" pitchFamily="34" charset="0"/>
              </a:rPr>
              <a:t> </a:t>
            </a:r>
          </a:p>
        </p:txBody>
      </p:sp>
      <p:sp>
        <p:nvSpPr>
          <p:cNvPr id="12" name="Rectangle 11"/>
          <p:cNvSpPr/>
          <p:nvPr/>
        </p:nvSpPr>
        <p:spPr>
          <a:xfrm>
            <a:off x="8083071" y="1751035"/>
            <a:ext cx="1003177" cy="2895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19790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825" y="152400"/>
            <a:ext cx="10848975" cy="914400"/>
          </a:xfrm>
        </p:spPr>
        <p:txBody>
          <a:bodyPr>
            <a:normAutofit fontScale="90000"/>
          </a:bodyPr>
          <a:lstStyle/>
          <a:p>
            <a:r>
              <a:rPr lang="en-US" dirty="0"/>
              <a:t>Metro Area Change in Average Daily Trips in the 2</a:t>
            </a:r>
            <a:r>
              <a:rPr lang="en-US" baseline="30000" dirty="0"/>
              <a:t>nd</a:t>
            </a:r>
            <a:r>
              <a:rPr lang="en-US" dirty="0"/>
              <a:t> and 4</a:t>
            </a:r>
            <a:r>
              <a:rPr lang="en-US" baseline="30000" dirty="0"/>
              <a:t>th</a:t>
            </a:r>
            <a:r>
              <a:rPr lang="en-US" dirty="0"/>
              <a:t> Weeks of March and April 1</a:t>
            </a:r>
            <a:r>
              <a:rPr lang="en-US" baseline="30000" dirty="0"/>
              <a:t>st</a:t>
            </a:r>
            <a:r>
              <a:rPr lang="en-US" dirty="0"/>
              <a:t> – 14</a:t>
            </a:r>
            <a:r>
              <a:rPr lang="en-US" baseline="30000" dirty="0"/>
              <a:t>th</a:t>
            </a:r>
            <a:r>
              <a:rPr lang="en-US" dirty="0"/>
              <a:t> (2020 vs. 2017-2019)</a:t>
            </a:r>
          </a:p>
        </p:txBody>
      </p:sp>
      <p:sp>
        <p:nvSpPr>
          <p:cNvPr id="4" name="Date Placeholder 3"/>
          <p:cNvSpPr>
            <a:spLocks noGrp="1"/>
          </p:cNvSpPr>
          <p:nvPr>
            <p:ph type="dt" sz="half" idx="10"/>
          </p:nvPr>
        </p:nvSpPr>
        <p:spPr/>
        <p:txBody>
          <a:bodyPr/>
          <a:lstStyle/>
          <a:p>
            <a:fld id="{824D5D47-1752-4D84-8BFB-C2F71A34C932}" type="datetime1">
              <a:rPr lang="en-US" smtClean="0"/>
              <a:t>5/27/2020</a:t>
            </a:fld>
            <a:endParaRPr lang="en-US" dirty="0"/>
          </a:p>
        </p:txBody>
      </p:sp>
      <p:sp>
        <p:nvSpPr>
          <p:cNvPr id="5" name="Footer Placeholder 4"/>
          <p:cNvSpPr>
            <a:spLocks noGrp="1"/>
          </p:cNvSpPr>
          <p:nvPr>
            <p:ph type="ftr" sz="quarter" idx="3"/>
          </p:nvPr>
        </p:nvSpPr>
        <p:spPr/>
        <p:txBody>
          <a:bodyPr/>
          <a:lstStyle/>
          <a:p>
            <a:r>
              <a:rPr lang="en-US"/>
              <a:t>mndot.gov</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22</a:t>
            </a:fld>
            <a:endParaRPr lang="en-US" dirty="0"/>
          </a:p>
        </p:txBody>
      </p:sp>
      <p:pic>
        <p:nvPicPr>
          <p:cNvPr id="3" name="Picture 2"/>
          <p:cNvPicPr>
            <a:picLocks noChangeAspect="1"/>
          </p:cNvPicPr>
          <p:nvPr/>
        </p:nvPicPr>
        <p:blipFill>
          <a:blip r:embed="rId3"/>
          <a:stretch>
            <a:fillRect/>
          </a:stretch>
        </p:blipFill>
        <p:spPr>
          <a:xfrm>
            <a:off x="144087" y="1960942"/>
            <a:ext cx="7671703" cy="3803833"/>
          </a:xfrm>
          <a:prstGeom prst="rect">
            <a:avLst/>
          </a:prstGeom>
        </p:spPr>
      </p:pic>
      <p:sp>
        <p:nvSpPr>
          <p:cNvPr id="13" name="Content Placeholder 2"/>
          <p:cNvSpPr txBox="1">
            <a:spLocks/>
          </p:cNvSpPr>
          <p:nvPr/>
        </p:nvSpPr>
        <p:spPr>
          <a:xfrm>
            <a:off x="144087" y="1424466"/>
            <a:ext cx="1929244" cy="414280"/>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solidFill>
                  <a:srgbClr val="78BE21"/>
                </a:solidFill>
                <a:latin typeface="Gill Sans MT" panose="020B0502020104020203" pitchFamily="34" charset="0"/>
              </a:rPr>
              <a:t>2</a:t>
            </a:r>
            <a:r>
              <a:rPr lang="en-US" sz="1800" b="1" baseline="30000" dirty="0">
                <a:solidFill>
                  <a:srgbClr val="78BE21"/>
                </a:solidFill>
                <a:latin typeface="Gill Sans MT" panose="020B0502020104020203" pitchFamily="34" charset="0"/>
              </a:rPr>
              <a:t>nd</a:t>
            </a:r>
            <a:r>
              <a:rPr lang="en-US" sz="1800" b="1" dirty="0">
                <a:solidFill>
                  <a:srgbClr val="78BE21"/>
                </a:solidFill>
                <a:latin typeface="Gill Sans MT" panose="020B0502020104020203" pitchFamily="34" charset="0"/>
              </a:rPr>
              <a:t> Week of March</a:t>
            </a:r>
          </a:p>
        </p:txBody>
      </p:sp>
      <p:sp>
        <p:nvSpPr>
          <p:cNvPr id="14" name="Content Placeholder 2"/>
          <p:cNvSpPr txBox="1">
            <a:spLocks/>
          </p:cNvSpPr>
          <p:nvPr/>
        </p:nvSpPr>
        <p:spPr>
          <a:xfrm>
            <a:off x="4300666" y="1424466"/>
            <a:ext cx="1929244" cy="414280"/>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solidFill>
                  <a:srgbClr val="78BE21"/>
                </a:solidFill>
                <a:latin typeface="Gill Sans MT" panose="020B0502020104020203" pitchFamily="34" charset="0"/>
              </a:rPr>
              <a:t>4</a:t>
            </a:r>
            <a:r>
              <a:rPr lang="en-US" sz="1800" b="1" baseline="30000" dirty="0">
                <a:solidFill>
                  <a:srgbClr val="78BE21"/>
                </a:solidFill>
                <a:latin typeface="Gill Sans MT" panose="020B0502020104020203" pitchFamily="34" charset="0"/>
              </a:rPr>
              <a:t>th</a:t>
            </a:r>
            <a:r>
              <a:rPr lang="en-US" sz="1800" b="1" dirty="0">
                <a:solidFill>
                  <a:srgbClr val="78BE21"/>
                </a:solidFill>
                <a:latin typeface="Gill Sans MT" panose="020B0502020104020203" pitchFamily="34" charset="0"/>
              </a:rPr>
              <a:t> Week of March</a:t>
            </a:r>
          </a:p>
        </p:txBody>
      </p:sp>
      <p:sp>
        <p:nvSpPr>
          <p:cNvPr id="15" name="Content Placeholder 2"/>
          <p:cNvSpPr txBox="1">
            <a:spLocks/>
          </p:cNvSpPr>
          <p:nvPr/>
        </p:nvSpPr>
        <p:spPr>
          <a:xfrm>
            <a:off x="8232116" y="1424466"/>
            <a:ext cx="1929244" cy="41428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b="1" dirty="0">
                <a:solidFill>
                  <a:srgbClr val="78BE21"/>
                </a:solidFill>
                <a:latin typeface="Gill Sans MT" panose="020B0502020104020203" pitchFamily="34" charset="0"/>
              </a:rPr>
              <a:t>April 1</a:t>
            </a:r>
            <a:r>
              <a:rPr lang="en-US" sz="1600" b="1" baseline="30000" dirty="0">
                <a:solidFill>
                  <a:srgbClr val="78BE21"/>
                </a:solidFill>
                <a:latin typeface="Gill Sans MT" panose="020B0502020104020203" pitchFamily="34" charset="0"/>
              </a:rPr>
              <a:t>st</a:t>
            </a:r>
            <a:r>
              <a:rPr lang="en-US" sz="1600" b="1" dirty="0">
                <a:solidFill>
                  <a:srgbClr val="78BE21"/>
                </a:solidFill>
                <a:latin typeface="Gill Sans MT" panose="020B0502020104020203" pitchFamily="34" charset="0"/>
              </a:rPr>
              <a:t> - 14</a:t>
            </a:r>
            <a:r>
              <a:rPr lang="en-US" sz="1600" b="1" baseline="30000" dirty="0">
                <a:solidFill>
                  <a:srgbClr val="78BE21"/>
                </a:solidFill>
                <a:latin typeface="Gill Sans MT" panose="020B0502020104020203" pitchFamily="34" charset="0"/>
              </a:rPr>
              <a:t>th</a:t>
            </a:r>
            <a:r>
              <a:rPr lang="en-US" sz="1600" b="1" dirty="0">
                <a:solidFill>
                  <a:srgbClr val="78BE21"/>
                </a:solidFill>
                <a:latin typeface="Gill Sans MT" panose="020B0502020104020203" pitchFamily="34" charset="0"/>
              </a:rPr>
              <a:t> </a:t>
            </a:r>
          </a:p>
        </p:txBody>
      </p:sp>
      <p:pic>
        <p:nvPicPr>
          <p:cNvPr id="7" name="Picture 6"/>
          <p:cNvPicPr>
            <a:picLocks noChangeAspect="1"/>
          </p:cNvPicPr>
          <p:nvPr/>
        </p:nvPicPr>
        <p:blipFill>
          <a:blip r:embed="rId4"/>
          <a:stretch>
            <a:fillRect/>
          </a:stretch>
        </p:blipFill>
        <p:spPr>
          <a:xfrm>
            <a:off x="8354396" y="2029102"/>
            <a:ext cx="3613928" cy="3735673"/>
          </a:xfrm>
          <a:prstGeom prst="rect">
            <a:avLst/>
          </a:prstGeom>
        </p:spPr>
      </p:pic>
    </p:spTree>
    <p:extLst>
      <p:ext uri="{BB962C8B-B14F-4D97-AF65-F5344CB8AC3E}">
        <p14:creationId xmlns:p14="http://schemas.microsoft.com/office/powerpoint/2010/main" val="14362112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6"/>
          <p:cNvSpPr>
            <a:spLocks noGrp="1"/>
          </p:cNvSpPr>
          <p:nvPr>
            <p:ph type="title"/>
          </p:nvPr>
        </p:nvSpPr>
        <p:spPr>
          <a:xfrm>
            <a:off x="0" y="1651380"/>
            <a:ext cx="12192000" cy="1733266"/>
          </a:xfrm>
        </p:spPr>
        <p:txBody>
          <a:bodyPr/>
          <a:lstStyle/>
          <a:p>
            <a:r>
              <a:rPr lang="en-US" dirty="0"/>
              <a:t>Thank you!</a:t>
            </a:r>
          </a:p>
        </p:txBody>
      </p:sp>
      <p:sp>
        <p:nvSpPr>
          <p:cNvPr id="12" name="Text Placeholder 7"/>
          <p:cNvSpPr>
            <a:spLocks noGrp="1"/>
          </p:cNvSpPr>
          <p:nvPr>
            <p:ph type="body" sz="quarter" idx="13"/>
          </p:nvPr>
        </p:nvSpPr>
        <p:spPr>
          <a:xfrm>
            <a:off x="838200" y="3521123"/>
            <a:ext cx="10515600" cy="2681374"/>
          </a:xfrm>
        </p:spPr>
        <p:txBody>
          <a:bodyPr/>
          <a:lstStyle/>
          <a:p>
            <a:r>
              <a:rPr lang="en-US" sz="2800" dirty="0"/>
              <a:t>Ben Timerson and Paul Czech</a:t>
            </a:r>
          </a:p>
          <a:p>
            <a:r>
              <a:rPr lang="en-US" sz="2800" dirty="0">
                <a:hlinkClick r:id="rId2"/>
              </a:rPr>
              <a:t>http://www.dot.state.mn.us/tda/tardis.html</a:t>
            </a:r>
            <a:endParaRPr lang="en-US" sz="2800" dirty="0"/>
          </a:p>
        </p:txBody>
      </p:sp>
      <p:sp>
        <p:nvSpPr>
          <p:cNvPr id="4" name="Date Placeholder 3"/>
          <p:cNvSpPr>
            <a:spLocks noGrp="1"/>
          </p:cNvSpPr>
          <p:nvPr>
            <p:ph type="dt" sz="half" idx="10"/>
          </p:nvPr>
        </p:nvSpPr>
        <p:spPr/>
        <p:txBody>
          <a:bodyPr/>
          <a:lstStyle/>
          <a:p>
            <a:fld id="{466A75E6-E45B-4C5D-981E-7C8ED0C72F5D}" type="datetime1">
              <a:rPr lang="en-US" smtClean="0"/>
              <a:pPr/>
              <a:t>5/27/2020</a:t>
            </a:fld>
            <a:endParaRPr lang="en-US" dirty="0"/>
          </a:p>
        </p:txBody>
      </p:sp>
      <p:sp>
        <p:nvSpPr>
          <p:cNvPr id="5" name="Footer Placeholder 4"/>
          <p:cNvSpPr>
            <a:spLocks noGrp="1"/>
          </p:cNvSpPr>
          <p:nvPr>
            <p:ph type="ftr" sz="quarter" idx="12"/>
          </p:nvPr>
        </p:nvSpPr>
        <p:spPr/>
        <p:txBody>
          <a:bodyPr/>
          <a:lstStyle/>
          <a:p>
            <a:r>
              <a:rPr lang="en-US" dirty="0">
                <a:solidFill>
                  <a:schemeClr val="tx2"/>
                </a:solidFill>
              </a:rPr>
              <a:t>mndot.gov</a:t>
            </a:r>
          </a:p>
        </p:txBody>
      </p:sp>
      <p:sp>
        <p:nvSpPr>
          <p:cNvPr id="6" name="Slide Number Placeholder 5"/>
          <p:cNvSpPr>
            <a:spLocks noGrp="1"/>
          </p:cNvSpPr>
          <p:nvPr>
            <p:ph type="sldNum" sz="quarter" idx="11"/>
          </p:nvPr>
        </p:nvSpPr>
        <p:spPr/>
        <p:txBody>
          <a:bodyPr/>
          <a:lstStyle/>
          <a:p>
            <a:fld id="{48F63A3B-78C7-47BE-AE5E-E10140E04643}" type="slidenum">
              <a:rPr lang="en-US" smtClean="0"/>
              <a:pPr/>
              <a:t>23</a:t>
            </a:fld>
            <a:endParaRPr lang="en-US" dirty="0"/>
          </a:p>
        </p:txBody>
      </p:sp>
    </p:spTree>
    <p:extLst>
      <p:ext uri="{BB962C8B-B14F-4D97-AF65-F5344CB8AC3E}">
        <p14:creationId xmlns:p14="http://schemas.microsoft.com/office/powerpoint/2010/main" val="25611388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purple flower&#10;&#10;Description automatically generated">
            <a:extLst>
              <a:ext uri="{FF2B5EF4-FFF2-40B4-BE49-F238E27FC236}">
                <a16:creationId xmlns:a16="http://schemas.microsoft.com/office/drawing/2014/main" id="{F86F0808-E0AF-49E8-9402-6B7161A960A5}"/>
              </a:ext>
            </a:extLst>
          </p:cNvPr>
          <p:cNvPicPr>
            <a:picLocks noChangeAspect="1"/>
          </p:cNvPicPr>
          <p:nvPr/>
        </p:nvPicPr>
        <p:blipFill rotWithShape="1">
          <a:blip r:embed="rId3">
            <a:extLst>
              <a:ext uri="{28A0092B-C50C-407E-A947-70E740481C1C}">
                <a14:useLocalDpi xmlns:a14="http://schemas.microsoft.com/office/drawing/2010/main" val="0"/>
              </a:ext>
            </a:extLst>
          </a:blip>
          <a:srcRect t="14122"/>
          <a:stretch/>
        </p:blipFill>
        <p:spPr>
          <a:xfrm>
            <a:off x="0" y="0"/>
            <a:ext cx="12191999" cy="6858000"/>
          </a:xfrm>
          <a:prstGeom prst="rect">
            <a:avLst/>
          </a:prstGeom>
          <a:noFill/>
        </p:spPr>
      </p:pic>
      <p:sp>
        <p:nvSpPr>
          <p:cNvPr id="10" name="Title 9"/>
          <p:cNvSpPr>
            <a:spLocks noGrp="1"/>
          </p:cNvSpPr>
          <p:nvPr>
            <p:ph type="title"/>
          </p:nvPr>
        </p:nvSpPr>
        <p:spPr>
          <a:xfrm>
            <a:off x="1" y="5638801"/>
            <a:ext cx="12192000" cy="1219200"/>
          </a:xfrm>
        </p:spPr>
        <p:txBody>
          <a:bodyPr anchor="ctr">
            <a:normAutofit/>
          </a:bodyPr>
          <a:lstStyle/>
          <a:p>
            <a:r>
              <a:rPr lang="en-US" dirty="0"/>
              <a:t>Break - Networking</a:t>
            </a:r>
          </a:p>
        </p:txBody>
      </p:sp>
    </p:spTree>
    <p:extLst>
      <p:ext uri="{BB962C8B-B14F-4D97-AF65-F5344CB8AC3E}">
        <p14:creationId xmlns:p14="http://schemas.microsoft.com/office/powerpoint/2010/main" val="642949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9</a:t>
            </a:r>
          </a:p>
        </p:txBody>
      </p:sp>
      <p:sp>
        <p:nvSpPr>
          <p:cNvPr id="2" name="Text Placeholder 1"/>
          <p:cNvSpPr>
            <a:spLocks noGrp="1"/>
          </p:cNvSpPr>
          <p:nvPr>
            <p:ph idx="1"/>
          </p:nvPr>
        </p:nvSpPr>
        <p:spPr/>
        <p:txBody>
          <a:bodyPr>
            <a:normAutofit/>
          </a:bodyPr>
          <a:lstStyle/>
          <a:p>
            <a:pPr marL="0" indent="0">
              <a:buNone/>
            </a:pPr>
            <a:r>
              <a:rPr lang="en-US" b="1" dirty="0"/>
              <a:t>Sector Report</a:t>
            </a:r>
          </a:p>
          <a:p>
            <a:pPr marL="0" indent="0">
              <a:buNone/>
            </a:pPr>
            <a:r>
              <a:rPr lang="en-US" dirty="0"/>
              <a:t>Business:  Brandon Tourtelotte</a:t>
            </a:r>
          </a:p>
        </p:txBody>
      </p:sp>
    </p:spTree>
    <p:extLst>
      <p:ext uri="{BB962C8B-B14F-4D97-AF65-F5344CB8AC3E}">
        <p14:creationId xmlns:p14="http://schemas.microsoft.com/office/powerpoint/2010/main" val="19192648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2D395B-443B-A346-8EFA-F55EFE32B753}"/>
              </a:ext>
            </a:extLst>
          </p:cNvPr>
          <p:cNvPicPr>
            <a:picLocks noChangeAspect="1"/>
          </p:cNvPicPr>
          <p:nvPr/>
        </p:nvPicPr>
        <p:blipFill>
          <a:blip r:embed="rId2"/>
          <a:stretch>
            <a:fillRect/>
          </a:stretch>
        </p:blipFill>
        <p:spPr>
          <a:xfrm>
            <a:off x="1437" y="0"/>
            <a:ext cx="12189125" cy="6858000"/>
          </a:xfrm>
          <a:prstGeom prst="rect">
            <a:avLst/>
          </a:prstGeom>
        </p:spPr>
      </p:pic>
      <p:sp>
        <p:nvSpPr>
          <p:cNvPr id="13" name="Title 16">
            <a:extLst>
              <a:ext uri="{FF2B5EF4-FFF2-40B4-BE49-F238E27FC236}">
                <a16:creationId xmlns:a16="http://schemas.microsoft.com/office/drawing/2014/main" id="{217A1FF2-41FD-EA49-8BC7-166EA0A50F89}"/>
              </a:ext>
            </a:extLst>
          </p:cNvPr>
          <p:cNvSpPr txBox="1">
            <a:spLocks/>
          </p:cNvSpPr>
          <p:nvPr/>
        </p:nvSpPr>
        <p:spPr>
          <a:xfrm>
            <a:off x="265044" y="312116"/>
            <a:ext cx="11925518" cy="24840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a:ln>
                  <a:noFill/>
                </a:ln>
                <a:solidFill>
                  <a:prstClr val="white"/>
                </a:solidFill>
                <a:effectLst/>
                <a:uLnTx/>
                <a:uFillTx/>
                <a:latin typeface="Archivo Black"/>
                <a:ea typeface="+mj-ea"/>
                <a:cs typeface="+mj-cs"/>
              </a:rPr>
              <a:t>BUSINESS SECTOR REPORT</a:t>
            </a:r>
          </a:p>
        </p:txBody>
      </p:sp>
      <p:sp>
        <p:nvSpPr>
          <p:cNvPr id="14" name="TextBox 13">
            <a:extLst>
              <a:ext uri="{FF2B5EF4-FFF2-40B4-BE49-F238E27FC236}">
                <a16:creationId xmlns:a16="http://schemas.microsoft.com/office/drawing/2014/main" id="{8F05364A-4020-2940-A880-976C46BA6102}"/>
              </a:ext>
            </a:extLst>
          </p:cNvPr>
          <p:cNvSpPr txBox="1"/>
          <p:nvPr/>
        </p:nvSpPr>
        <p:spPr>
          <a:xfrm>
            <a:off x="6215270" y="2796207"/>
            <a:ext cx="5300868" cy="2185214"/>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Light" panose="020F0302020204030204"/>
                <a:ea typeface="+mn-ea"/>
                <a:cs typeface="Calibri Light"/>
              </a:rPr>
              <a:t>Brandon Tourtelotte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Light" panose="020F0302020204030204"/>
                <a:ea typeface="+mn-ea"/>
                <a:cs typeface="Calibri Light"/>
              </a:rPr>
              <a:t>State &amp; Local Business Development Manager</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Light" panose="020F0302020204030204"/>
                <a:ea typeface="+mn-ea"/>
                <a:cs typeface="Calibri Light"/>
              </a:rPr>
              <a:t>Pro-West &amp; Associates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Light" panose="020F0302020204030204"/>
                <a:ea typeface="+mn-ea"/>
                <a:cs typeface="Calibri Light"/>
                <a:hlinkClick r:id="rId3"/>
              </a:rPr>
              <a:t>Btourtelotte@prowestgis.com</a:t>
            </a: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Calibri Light"/>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Light" panose="020F0302020204030204"/>
                <a:ea typeface="+mn-ea"/>
                <a:cs typeface="Calibri Light"/>
              </a:rPr>
              <a:t>320-207-6875 ph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Light" panose="020F0302020204030204"/>
                <a:ea typeface="+mn-ea"/>
                <a:cs typeface="Calibri Light"/>
              </a:rPr>
              <a:t>612-916-0519 c</a:t>
            </a:r>
            <a:endParaRPr kumimoji="0" lang="en-US" sz="1800" b="0" i="0" u="none" strike="noStrike" kern="1200" cap="none" spc="0" normalizeH="0" baseline="0" noProof="0" dirty="0">
              <a:ln>
                <a:noFill/>
              </a:ln>
              <a:solidFill>
                <a:prstClr val="white"/>
              </a:solidFill>
              <a:effectLst/>
              <a:uLnTx/>
              <a:uFillTx/>
              <a:latin typeface="Calibri Light" panose="020F0302020204030204"/>
              <a:ea typeface="+mn-ea"/>
              <a:cs typeface="Calibri Light"/>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Light" panose="020F0302020204030204"/>
              <a:ea typeface="+mn-ea"/>
              <a:cs typeface="Calibri Light"/>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Light" panose="020F0302020204030204"/>
              <a:ea typeface="+mn-ea"/>
              <a:cs typeface="Calibri Light"/>
            </a:endParaRPr>
          </a:p>
        </p:txBody>
      </p:sp>
      <p:cxnSp>
        <p:nvCxnSpPr>
          <p:cNvPr id="21" name="Straight Connector 20">
            <a:extLst>
              <a:ext uri="{FF2B5EF4-FFF2-40B4-BE49-F238E27FC236}">
                <a16:creationId xmlns:a16="http://schemas.microsoft.com/office/drawing/2014/main" id="{5E849573-EA7A-4F4E-8B2B-D3B029F55C4F}"/>
              </a:ext>
            </a:extLst>
          </p:cNvPr>
          <p:cNvCxnSpPr>
            <a:cxnSpLocks/>
          </p:cNvCxnSpPr>
          <p:nvPr/>
        </p:nvCxnSpPr>
        <p:spPr>
          <a:xfrm>
            <a:off x="6057682" y="2899199"/>
            <a:ext cx="0" cy="19113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3919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3000"/>
                                        <p:tgtEl>
                                          <p:spTgt spid="13"/>
                                        </p:tgtEl>
                                      </p:cBhvr>
                                    </p:animEffect>
                                  </p:childTnLst>
                                </p:cTn>
                              </p:par>
                              <p:par>
                                <p:cTn id="8" presetID="2" presetClass="entr" presetSubtype="2"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1000" fill="hold"/>
                                        <p:tgtEl>
                                          <p:spTgt spid="14"/>
                                        </p:tgtEl>
                                        <p:attrNameLst>
                                          <p:attrName>ppt_x</p:attrName>
                                        </p:attrNameLst>
                                      </p:cBhvr>
                                      <p:tavLst>
                                        <p:tav tm="0">
                                          <p:val>
                                            <p:strVal val="1+#ppt_w/2"/>
                                          </p:val>
                                        </p:tav>
                                        <p:tav tm="100000">
                                          <p:val>
                                            <p:strVal val="#ppt_x"/>
                                          </p:val>
                                        </p:tav>
                                      </p:tavLst>
                                    </p:anim>
                                    <p:anim calcmode="lin" valueType="num">
                                      <p:cBhvr additive="base">
                                        <p:cTn id="11" dur="1000" fill="hold"/>
                                        <p:tgtEl>
                                          <p:spTgt spid="14"/>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1000" fill="hold"/>
                                        <p:tgtEl>
                                          <p:spTgt spid="21"/>
                                        </p:tgtEl>
                                        <p:attrNameLst>
                                          <p:attrName>ppt_x</p:attrName>
                                        </p:attrNameLst>
                                      </p:cBhvr>
                                      <p:tavLst>
                                        <p:tav tm="0">
                                          <p:val>
                                            <p:strVal val="1+#ppt_w/2"/>
                                          </p:val>
                                        </p:tav>
                                        <p:tav tm="100000">
                                          <p:val>
                                            <p:strVal val="#ppt_x"/>
                                          </p:val>
                                        </p:tav>
                                      </p:tavLst>
                                    </p:anim>
                                    <p:anim calcmode="lin" valueType="num">
                                      <p:cBhvr additive="base">
                                        <p:cTn id="15" dur="1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E5644D0-3E17-1F4D-9900-64A273A8D83B}"/>
              </a:ext>
            </a:extLst>
          </p:cNvPr>
          <p:cNvPicPr>
            <a:picLocks noChangeAspect="1"/>
          </p:cNvPicPr>
          <p:nvPr/>
        </p:nvPicPr>
        <p:blipFill>
          <a:blip r:embed="rId2"/>
          <a:stretch>
            <a:fillRect/>
          </a:stretch>
        </p:blipFill>
        <p:spPr>
          <a:xfrm>
            <a:off x="1438" y="-1"/>
            <a:ext cx="12189124" cy="6858000"/>
          </a:xfrm>
          <a:prstGeom prst="rect">
            <a:avLst/>
          </a:prstGeom>
        </p:spPr>
      </p:pic>
      <p:sp>
        <p:nvSpPr>
          <p:cNvPr id="11" name="Rectangle 10">
            <a:extLst>
              <a:ext uri="{FF2B5EF4-FFF2-40B4-BE49-F238E27FC236}">
                <a16:creationId xmlns:a16="http://schemas.microsoft.com/office/drawing/2014/main" id="{55064C9E-FE6F-EA40-B94C-C77469361933}"/>
              </a:ext>
            </a:extLst>
          </p:cNvPr>
          <p:cNvSpPr/>
          <p:nvPr/>
        </p:nvSpPr>
        <p:spPr>
          <a:xfrm>
            <a:off x="912963" y="1987521"/>
            <a:ext cx="4366262" cy="5693866"/>
          </a:xfrm>
          <a:prstGeom prst="rect">
            <a:avLst/>
          </a:prstGeom>
        </p:spPr>
        <p:txBody>
          <a:bodyPr wrap="square"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Content providers – sensors; imagery, lidar, weather, captured from UAV, fixed wing, vehicles, satellites</a:t>
            </a: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Content providers – derived data products, like terrain products (DEM/TIN, contours), feature mapping (ROW, road centerlines), NG911 datasets, parcel development and parcel fabric</a:t>
            </a:r>
            <a:b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b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Calibri"/>
              </a:rPr>
              <a:t>Equipment providers – UAV, GPS/GNSS equipment, service and training packages to support these</a:t>
            </a: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Software vendors – desktop, web, server, mobile</a:t>
            </a:r>
            <a:b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b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Implementation consultants for said software vendors – recommendations, configuration, install, ongoing support</a:t>
            </a:r>
            <a:b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b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GIS-based business systems – CAD/Dispatch, CAMA, Asset Management, Tax Systems, Permitting, others coming </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online</a:t>
            </a:r>
            <a:b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b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F3306FAC-4862-514D-B647-9F801A3677E0}"/>
              </a:ext>
            </a:extLst>
          </p:cNvPr>
          <p:cNvSpPr>
            <a:spLocks noGrp="1"/>
          </p:cNvSpPr>
          <p:nvPr>
            <p:ph type="ctrTitle"/>
          </p:nvPr>
        </p:nvSpPr>
        <p:spPr>
          <a:xfrm>
            <a:off x="756812" y="382278"/>
            <a:ext cx="10084906" cy="1329288"/>
          </a:xfrm>
        </p:spPr>
        <p:txBody>
          <a:bodyPr>
            <a:normAutofit fontScale="90000"/>
          </a:bodyPr>
          <a:lstStyle/>
          <a:p>
            <a:pPr algn="l"/>
            <a:r>
              <a:rPr lang="en-US" b="1">
                <a:solidFill>
                  <a:schemeClr val="bg1"/>
                </a:solidFill>
                <a:latin typeface="Archivo Black"/>
              </a:rPr>
              <a:t>PRIVATE SECTOR GEOSPATIAL FIRMS IN MN</a:t>
            </a:r>
            <a:endParaRPr lang="en-US" b="1">
              <a:solidFill>
                <a:schemeClr val="bg1"/>
              </a:solidFill>
              <a:latin typeface="Archivo Black" panose="020B0A04020102020204" pitchFamily="34" charset="77"/>
            </a:endParaRPr>
          </a:p>
        </p:txBody>
      </p:sp>
      <p:cxnSp>
        <p:nvCxnSpPr>
          <p:cNvPr id="15" name="Straight Connector 14">
            <a:extLst>
              <a:ext uri="{FF2B5EF4-FFF2-40B4-BE49-F238E27FC236}">
                <a16:creationId xmlns:a16="http://schemas.microsoft.com/office/drawing/2014/main" id="{5F2490E4-5DC5-814C-A57B-5BFFB16BD38B}"/>
              </a:ext>
            </a:extLst>
          </p:cNvPr>
          <p:cNvCxnSpPr>
            <a:cxnSpLocks/>
          </p:cNvCxnSpPr>
          <p:nvPr/>
        </p:nvCxnSpPr>
        <p:spPr>
          <a:xfrm>
            <a:off x="624288" y="944218"/>
            <a:ext cx="0" cy="45951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43174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0-#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0-#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000" fill="hold"/>
                                        <p:tgtEl>
                                          <p:spTgt spid="14"/>
                                        </p:tgtEl>
                                        <p:attrNameLst>
                                          <p:attrName>ppt_x</p:attrName>
                                        </p:attrNameLst>
                                      </p:cBhvr>
                                      <p:tavLst>
                                        <p:tav tm="0">
                                          <p:val>
                                            <p:strVal val="0-#ppt_w/2"/>
                                          </p:val>
                                        </p:tav>
                                        <p:tav tm="100000">
                                          <p:val>
                                            <p:strVal val="#ppt_x"/>
                                          </p:val>
                                        </p:tav>
                                      </p:tavLst>
                                    </p:anim>
                                    <p:anim calcmode="lin" valueType="num">
                                      <p:cBhvr additive="base">
                                        <p:cTn id="16"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EABBA91-560C-B042-B7A7-99518ED64713}"/>
              </a:ext>
            </a:extLst>
          </p:cNvPr>
          <p:cNvPicPr>
            <a:picLocks noChangeAspect="1"/>
          </p:cNvPicPr>
          <p:nvPr/>
        </p:nvPicPr>
        <p:blipFill>
          <a:blip r:embed="rId2"/>
          <a:stretch>
            <a:fillRect/>
          </a:stretch>
        </p:blipFill>
        <p:spPr>
          <a:xfrm>
            <a:off x="1438" y="-1"/>
            <a:ext cx="12189124" cy="6858000"/>
          </a:xfrm>
          <a:prstGeom prst="rect">
            <a:avLst/>
          </a:prstGeom>
        </p:spPr>
      </p:pic>
      <p:sp>
        <p:nvSpPr>
          <p:cNvPr id="11" name="Title 1">
            <a:extLst>
              <a:ext uri="{FF2B5EF4-FFF2-40B4-BE49-F238E27FC236}">
                <a16:creationId xmlns:a16="http://schemas.microsoft.com/office/drawing/2014/main" id="{44155820-4DBC-4545-8EE0-1BE597A4DD42}"/>
              </a:ext>
            </a:extLst>
          </p:cNvPr>
          <p:cNvSpPr txBox="1">
            <a:spLocks/>
          </p:cNvSpPr>
          <p:nvPr/>
        </p:nvSpPr>
        <p:spPr>
          <a:xfrm>
            <a:off x="1116581" y="382278"/>
            <a:ext cx="10084906" cy="13292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Archivo Black"/>
                <a:ea typeface="+mj-ea"/>
                <a:cs typeface="+mj-cs"/>
              </a:rPr>
              <a:t>SO WHO ARE THESE FOLKS?</a:t>
            </a:r>
            <a:endParaRPr kumimoji="0" lang="en-US" sz="6000" b="1" i="0" u="none" strike="noStrike" kern="1200" cap="none" spc="0" normalizeH="0" baseline="0" noProof="0">
              <a:ln>
                <a:noFill/>
              </a:ln>
              <a:solidFill>
                <a:prstClr val="white"/>
              </a:solidFill>
              <a:effectLst/>
              <a:uLnTx/>
              <a:uFillTx/>
              <a:latin typeface="Archivo Black" panose="020B0A04020102020204" pitchFamily="34" charset="77"/>
              <a:ea typeface="+mj-ea"/>
              <a:cs typeface="+mj-cs"/>
            </a:endParaRPr>
          </a:p>
        </p:txBody>
      </p:sp>
    </p:spTree>
    <p:extLst>
      <p:ext uri="{BB962C8B-B14F-4D97-AF65-F5344CB8AC3E}">
        <p14:creationId xmlns:p14="http://schemas.microsoft.com/office/powerpoint/2010/main" val="31675391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E5644D0-3E17-1F4D-9900-64A273A8D83B}"/>
              </a:ext>
            </a:extLst>
          </p:cNvPr>
          <p:cNvPicPr>
            <a:picLocks noChangeAspect="1"/>
          </p:cNvPicPr>
          <p:nvPr/>
        </p:nvPicPr>
        <p:blipFill>
          <a:blip r:embed="rId2"/>
          <a:stretch>
            <a:fillRect/>
          </a:stretch>
        </p:blipFill>
        <p:spPr>
          <a:xfrm>
            <a:off x="1437" y="0"/>
            <a:ext cx="12189125" cy="6858000"/>
          </a:xfrm>
          <a:prstGeom prst="rect">
            <a:avLst/>
          </a:prstGeom>
        </p:spPr>
      </p:pic>
      <p:pic>
        <p:nvPicPr>
          <p:cNvPr id="8" name="Picture 7">
            <a:extLst>
              <a:ext uri="{FF2B5EF4-FFF2-40B4-BE49-F238E27FC236}">
                <a16:creationId xmlns:a16="http://schemas.microsoft.com/office/drawing/2014/main" id="{E8B02BF0-5EDD-CC4D-849A-4DD98E1F1E4D}"/>
              </a:ext>
            </a:extLst>
          </p:cNvPr>
          <p:cNvPicPr>
            <a:picLocks noChangeAspect="1"/>
          </p:cNvPicPr>
          <p:nvPr/>
        </p:nvPicPr>
        <p:blipFill>
          <a:blip r:embed="rId3"/>
          <a:stretch>
            <a:fillRect/>
          </a:stretch>
        </p:blipFill>
        <p:spPr>
          <a:xfrm>
            <a:off x="2875" y="0"/>
            <a:ext cx="12189125" cy="6858000"/>
          </a:xfrm>
          <a:prstGeom prst="rect">
            <a:avLst/>
          </a:prstGeom>
        </p:spPr>
      </p:pic>
      <p:sp>
        <p:nvSpPr>
          <p:cNvPr id="11" name="Rectangle 10">
            <a:extLst>
              <a:ext uri="{FF2B5EF4-FFF2-40B4-BE49-F238E27FC236}">
                <a16:creationId xmlns:a16="http://schemas.microsoft.com/office/drawing/2014/main" id="{55064C9E-FE6F-EA40-B94C-C77469361933}"/>
              </a:ext>
            </a:extLst>
          </p:cNvPr>
          <p:cNvSpPr/>
          <p:nvPr/>
        </p:nvSpPr>
        <p:spPr>
          <a:xfrm>
            <a:off x="912963" y="1987521"/>
            <a:ext cx="4366262" cy="2462213"/>
          </a:xfrm>
          <a:prstGeom prst="rect">
            <a:avLst/>
          </a:prstGeom>
        </p:spPr>
        <p:txBody>
          <a:bodyPr wrap="square"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4070"/>
                </a:solidFill>
                <a:effectLst/>
                <a:uLnTx/>
                <a:uFillTx/>
                <a:latin typeface="Calibri" panose="020F0502020204030204"/>
                <a:ea typeface="+mn-ea"/>
                <a:cs typeface="+mn-cs"/>
              </a:rPr>
              <a:t>EagleView Tech</a:t>
            </a: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4070"/>
                </a:solidFill>
                <a:effectLst/>
                <a:uLnTx/>
                <a:uFillTx/>
                <a:latin typeface="Calibri" panose="020F0502020204030204"/>
                <a:ea typeface="+mn-ea"/>
                <a:cs typeface="Calibri" panose="020F0502020204030204"/>
              </a:rPr>
              <a:t>Quantum</a:t>
            </a: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4070"/>
                </a:solidFill>
                <a:effectLst/>
                <a:uLnTx/>
                <a:uFillTx/>
                <a:latin typeface="Calibri" panose="020F0502020204030204"/>
                <a:ea typeface="+mn-ea"/>
                <a:cs typeface="Calibri" panose="020F0502020204030204"/>
              </a:rPr>
              <a:t>Ayres</a:t>
            </a: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4070"/>
                </a:solidFill>
                <a:effectLst/>
                <a:uLnTx/>
                <a:uFillTx/>
                <a:latin typeface="Calibri" panose="020F0502020204030204"/>
                <a:ea typeface="+mn-ea"/>
                <a:cs typeface="Calibri" panose="020F0502020204030204"/>
              </a:rPr>
              <a:t>Fugro</a:t>
            </a: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4070"/>
                </a:solidFill>
                <a:effectLst/>
                <a:uLnTx/>
                <a:uFillTx/>
                <a:latin typeface="Calibri" panose="020F0502020204030204"/>
                <a:ea typeface="+mn-ea"/>
                <a:cs typeface="Calibri"/>
              </a:rPr>
              <a:t>Surdex</a:t>
            </a: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4070"/>
                </a:solidFill>
                <a:effectLst/>
                <a:uLnTx/>
                <a:uFillTx/>
                <a:latin typeface="Calibri" panose="020F0502020204030204"/>
                <a:ea typeface="+mn-ea"/>
                <a:cs typeface="Calibri"/>
              </a:rPr>
              <a:t>Woolpert</a:t>
            </a: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Calibri" panose="020F0502020204030204"/>
            </a:endParaRPr>
          </a:p>
        </p:txBody>
      </p:sp>
      <p:sp>
        <p:nvSpPr>
          <p:cNvPr id="14" name="Title 1">
            <a:extLst>
              <a:ext uri="{FF2B5EF4-FFF2-40B4-BE49-F238E27FC236}">
                <a16:creationId xmlns:a16="http://schemas.microsoft.com/office/drawing/2014/main" id="{F3306FAC-4862-514D-B647-9F801A3677E0}"/>
              </a:ext>
            </a:extLst>
          </p:cNvPr>
          <p:cNvSpPr>
            <a:spLocks noGrp="1"/>
          </p:cNvSpPr>
          <p:nvPr>
            <p:ph type="ctrTitle"/>
          </p:nvPr>
        </p:nvSpPr>
        <p:spPr>
          <a:xfrm>
            <a:off x="756812" y="382278"/>
            <a:ext cx="10084906" cy="1329288"/>
          </a:xfrm>
        </p:spPr>
        <p:txBody>
          <a:bodyPr>
            <a:normAutofit/>
          </a:bodyPr>
          <a:lstStyle/>
          <a:p>
            <a:pPr algn="l"/>
            <a:r>
              <a:rPr lang="en-US" b="1">
                <a:solidFill>
                  <a:srgbClr val="004070"/>
                </a:solidFill>
                <a:latin typeface="Archivo Black"/>
              </a:rPr>
              <a:t>CONTENT PROVIDERS - Sensors</a:t>
            </a:r>
            <a:endParaRPr lang="en-US" b="1" dirty="0">
              <a:solidFill>
                <a:srgbClr val="004070"/>
              </a:solidFill>
              <a:latin typeface="Archivo Black" panose="020B0A04020102020204" pitchFamily="34" charset="77"/>
            </a:endParaRPr>
          </a:p>
        </p:txBody>
      </p:sp>
      <p:cxnSp>
        <p:nvCxnSpPr>
          <p:cNvPr id="15" name="Straight Connector 14">
            <a:extLst>
              <a:ext uri="{FF2B5EF4-FFF2-40B4-BE49-F238E27FC236}">
                <a16:creationId xmlns:a16="http://schemas.microsoft.com/office/drawing/2014/main" id="{5F2490E4-5DC5-814C-A57B-5BFFB16BD38B}"/>
              </a:ext>
            </a:extLst>
          </p:cNvPr>
          <p:cNvCxnSpPr>
            <a:cxnSpLocks/>
          </p:cNvCxnSpPr>
          <p:nvPr/>
        </p:nvCxnSpPr>
        <p:spPr>
          <a:xfrm>
            <a:off x="624288" y="944218"/>
            <a:ext cx="0" cy="4595191"/>
          </a:xfrm>
          <a:prstGeom prst="line">
            <a:avLst/>
          </a:prstGeom>
          <a:ln>
            <a:solidFill>
              <a:srgbClr val="00407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72926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4000"/>
                                        <p:tgtEl>
                                          <p:spTgt spid="8"/>
                                        </p:tgtEl>
                                      </p:cBhvr>
                                    </p:animEffect>
                                  </p:childTnLst>
                                </p:cTn>
                              </p:par>
                              <p:par>
                                <p:cTn id="8" presetID="2" presetClass="entr" presetSubtype="8"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1000" fill="hold"/>
                                        <p:tgtEl>
                                          <p:spTgt spid="15"/>
                                        </p:tgtEl>
                                        <p:attrNameLst>
                                          <p:attrName>ppt_x</p:attrName>
                                        </p:attrNameLst>
                                      </p:cBhvr>
                                      <p:tavLst>
                                        <p:tav tm="0">
                                          <p:val>
                                            <p:strVal val="0-#ppt_w/2"/>
                                          </p:val>
                                        </p:tav>
                                        <p:tav tm="100000">
                                          <p:val>
                                            <p:strVal val="#ppt_x"/>
                                          </p:val>
                                        </p:tav>
                                      </p:tavLst>
                                    </p:anim>
                                    <p:anim calcmode="lin" valueType="num">
                                      <p:cBhvr additive="base">
                                        <p:cTn id="11" dur="1000" fill="hold"/>
                                        <p:tgtEl>
                                          <p:spTgt spid="15"/>
                                        </p:tgtEl>
                                        <p:attrNameLst>
                                          <p:attrName>ppt_y</p:attrName>
                                        </p:attrNameLst>
                                      </p:cBhvr>
                                      <p:tavLst>
                                        <p:tav tm="0">
                                          <p:val>
                                            <p:strVal val="#ppt_y"/>
                                          </p:val>
                                        </p:tav>
                                        <p:tav tm="100000">
                                          <p:val>
                                            <p:strVal val="#ppt_y"/>
                                          </p:val>
                                        </p:tav>
                                      </p:tavLst>
                                    </p:anim>
                                  </p:childTnLst>
                                </p:cTn>
                              </p:par>
                              <p:par>
                                <p:cTn id="12" presetID="2" presetClass="entr" presetSubtype="8"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1000" fill="hold"/>
                                        <p:tgtEl>
                                          <p:spTgt spid="11"/>
                                        </p:tgtEl>
                                        <p:attrNameLst>
                                          <p:attrName>ppt_x</p:attrName>
                                        </p:attrNameLst>
                                      </p:cBhvr>
                                      <p:tavLst>
                                        <p:tav tm="0">
                                          <p:val>
                                            <p:strVal val="0-#ppt_w/2"/>
                                          </p:val>
                                        </p:tav>
                                        <p:tav tm="100000">
                                          <p:val>
                                            <p:strVal val="#ppt_x"/>
                                          </p:val>
                                        </p:tav>
                                      </p:tavLst>
                                    </p:anim>
                                    <p:anim calcmode="lin" valueType="num">
                                      <p:cBhvr additive="base">
                                        <p:cTn id="15" dur="1000" fill="hold"/>
                                        <p:tgtEl>
                                          <p:spTgt spid="11"/>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1000" fill="hold"/>
                                        <p:tgtEl>
                                          <p:spTgt spid="14"/>
                                        </p:tgtEl>
                                        <p:attrNameLst>
                                          <p:attrName>ppt_x</p:attrName>
                                        </p:attrNameLst>
                                      </p:cBhvr>
                                      <p:tavLst>
                                        <p:tav tm="0">
                                          <p:val>
                                            <p:strVal val="0-#ppt_w/2"/>
                                          </p:val>
                                        </p:tav>
                                        <p:tav tm="100000">
                                          <p:val>
                                            <p:strVal val="#ppt_x"/>
                                          </p:val>
                                        </p:tav>
                                      </p:tavLst>
                                    </p:anim>
                                    <p:anim calcmode="lin" valueType="num">
                                      <p:cBhvr additive="base">
                                        <p:cTn id="19"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graphicFrame>
        <p:nvGraphicFramePr>
          <p:cNvPr id="7" name="Content Placeholder 6" descr="Agenda"/>
          <p:cNvGraphicFramePr>
            <a:graphicFrameLocks noGrp="1"/>
          </p:cNvGraphicFramePr>
          <p:nvPr>
            <p:ph type="tbl" sz="quarter" idx="13"/>
            <p:extLst>
              <p:ext uri="{D42A27DB-BD31-4B8C-83A1-F6EECF244321}">
                <p14:modId xmlns:p14="http://schemas.microsoft.com/office/powerpoint/2010/main" val="604527172"/>
              </p:ext>
            </p:extLst>
          </p:nvPr>
        </p:nvGraphicFramePr>
        <p:xfrm>
          <a:off x="1590087" y="1333882"/>
          <a:ext cx="8949229" cy="5059680"/>
        </p:xfrm>
        <a:graphic>
          <a:graphicData uri="http://schemas.openxmlformats.org/drawingml/2006/table">
            <a:tbl>
              <a:tblPr firstRow="1" bandRow="1">
                <a:tableStyleId>{C083E6E3-FA7D-4D7B-A595-EF9225AFEA82}</a:tableStyleId>
              </a:tblPr>
              <a:tblGrid>
                <a:gridCol w="1455872">
                  <a:extLst>
                    <a:ext uri="{9D8B030D-6E8A-4147-A177-3AD203B41FA5}">
                      <a16:colId xmlns:a16="http://schemas.microsoft.com/office/drawing/2014/main" val="20000"/>
                    </a:ext>
                  </a:extLst>
                </a:gridCol>
                <a:gridCol w="7493357">
                  <a:extLst>
                    <a:ext uri="{9D8B030D-6E8A-4147-A177-3AD203B41FA5}">
                      <a16:colId xmlns:a16="http://schemas.microsoft.com/office/drawing/2014/main" val="20001"/>
                    </a:ext>
                  </a:extLst>
                </a:gridCol>
              </a:tblGrid>
              <a:tr h="0">
                <a:tc>
                  <a:txBody>
                    <a:bodyPr/>
                    <a:lstStyle/>
                    <a:p>
                      <a:pPr algn="ctr"/>
                      <a:r>
                        <a:rPr lang="en-US" sz="1400" dirty="0"/>
                        <a:t>Time</a:t>
                      </a:r>
                    </a:p>
                  </a:txBody>
                  <a:tcPr marL="91439" marR="91439"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r>
                        <a:rPr lang="en-US" sz="1400" dirty="0"/>
                        <a:t>Topic</a:t>
                      </a:r>
                    </a:p>
                  </a:txBody>
                  <a:tcPr marL="182880" marR="91439"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0"/>
                  </a:ext>
                </a:extLst>
              </a:tr>
              <a:tr h="328863">
                <a:tc>
                  <a:txBody>
                    <a:bodyPr/>
                    <a:lstStyle/>
                    <a:p>
                      <a:pPr algn="ctr"/>
                      <a:r>
                        <a:rPr lang="en-US" sz="1400" dirty="0"/>
                        <a:t>11:15</a:t>
                      </a:r>
                    </a:p>
                  </a:txBody>
                  <a:tcPr marL="91439" marR="91439" marT="91440" marB="91440"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a:t>Committee summaries - </a:t>
                      </a:r>
                      <a:r>
                        <a:rPr lang="en-US" sz="1400" dirty="0"/>
                        <a:t>Review and</a:t>
                      </a:r>
                      <a:r>
                        <a:rPr lang="en-US" sz="1400" baseline="0" dirty="0"/>
                        <a:t> accept</a:t>
                      </a:r>
                      <a:endParaRPr lang="en-US" sz="1400" dirty="0"/>
                    </a:p>
                  </a:txBody>
                  <a:tcPr marL="182880" marR="91439" marT="91440" marB="91440"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0">
                <a:tc>
                  <a:txBody>
                    <a:bodyPr/>
                    <a:lstStyle/>
                    <a:p>
                      <a:pPr algn="ctr"/>
                      <a:r>
                        <a:rPr lang="en-US" sz="1400" dirty="0"/>
                        <a:t>11:20</a:t>
                      </a:r>
                    </a:p>
                  </a:txBody>
                  <a:tcPr marL="91439"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Standards update</a:t>
                      </a:r>
                    </a:p>
                  </a:txBody>
                  <a:tcPr marL="182880"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0">
                <a:tc>
                  <a:txBody>
                    <a:bodyPr/>
                    <a:lstStyle/>
                    <a:p>
                      <a:pPr algn="ctr"/>
                      <a:r>
                        <a:rPr lang="en-US" sz="1400" dirty="0"/>
                        <a:t>11:25</a:t>
                      </a:r>
                    </a:p>
                  </a:txBody>
                  <a:tcPr marL="91439"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GAC SharePoint site</a:t>
                      </a:r>
                    </a:p>
                  </a:txBody>
                  <a:tcPr marL="182880"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a:txBody>
                    <a:bodyPr/>
                    <a:lstStyle/>
                    <a:p>
                      <a:pPr algn="ctr"/>
                      <a:r>
                        <a:rPr lang="en-US" sz="1400" dirty="0"/>
                        <a:t>11:30</a:t>
                      </a:r>
                    </a:p>
                  </a:txBody>
                  <a:tcPr marL="91439"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Geospatial Commons advisory group</a:t>
                      </a:r>
                    </a:p>
                  </a:txBody>
                  <a:tcPr marL="182880"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0">
                <a:tc>
                  <a:txBody>
                    <a:bodyPr/>
                    <a:lstStyle/>
                    <a:p>
                      <a:pPr algn="ctr"/>
                      <a:r>
                        <a:rPr lang="en-US" sz="1400" dirty="0"/>
                        <a:t>11:40</a:t>
                      </a:r>
                    </a:p>
                  </a:txBody>
                  <a:tcPr marL="91439"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GIS/LIS Consortium salary survey update</a:t>
                      </a:r>
                    </a:p>
                  </a:txBody>
                  <a:tcPr marL="182880"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5483296"/>
                  </a:ext>
                </a:extLst>
              </a:tr>
              <a:tr h="0">
                <a:tc>
                  <a:txBody>
                    <a:bodyPr/>
                    <a:lstStyle/>
                    <a:p>
                      <a:pPr algn="ctr"/>
                      <a:r>
                        <a:rPr lang="en-US" sz="1400" dirty="0"/>
                        <a:t>11:45</a:t>
                      </a:r>
                    </a:p>
                  </a:txBody>
                  <a:tcPr marL="91439"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COVID-19 impacts to Minnesota travel patterns</a:t>
                      </a:r>
                    </a:p>
                  </a:txBody>
                  <a:tcPr marL="182880"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87635845"/>
                  </a:ext>
                </a:extLst>
              </a:tr>
              <a:tr h="0">
                <a:tc>
                  <a:txBody>
                    <a:bodyPr/>
                    <a:lstStyle/>
                    <a:p>
                      <a:pPr algn="ctr"/>
                      <a:r>
                        <a:rPr lang="en-US" sz="1400" dirty="0"/>
                        <a:t>11:55</a:t>
                      </a:r>
                    </a:p>
                  </a:txBody>
                  <a:tcPr marL="91439"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aseline="0" dirty="0"/>
                        <a:t>Break, networking</a:t>
                      </a:r>
                      <a:endParaRPr lang="en-US" sz="1400" dirty="0"/>
                    </a:p>
                  </a:txBody>
                  <a:tcPr marL="182880"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0">
                <a:tc>
                  <a:txBody>
                    <a:bodyPr/>
                    <a:lstStyle/>
                    <a:p>
                      <a:pPr algn="ctr"/>
                      <a:r>
                        <a:rPr lang="en-US" sz="1400" dirty="0"/>
                        <a:t>12:25</a:t>
                      </a:r>
                    </a:p>
                  </a:txBody>
                  <a:tcPr marL="91439"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Sector reports:  Business; Nonprofits</a:t>
                      </a:r>
                    </a:p>
                  </a:txBody>
                  <a:tcPr marL="182880"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0">
                <a:tc>
                  <a:txBody>
                    <a:bodyPr/>
                    <a:lstStyle/>
                    <a:p>
                      <a:pPr algn="ctr"/>
                      <a:r>
                        <a:rPr lang="en-US" sz="1400" dirty="0"/>
                        <a:t>12:45</a:t>
                      </a:r>
                    </a:p>
                  </a:txBody>
                  <a:tcPr marL="91439"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GAC priority projects and initiatives updates</a:t>
                      </a:r>
                    </a:p>
                  </a:txBody>
                  <a:tcPr marL="182880"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1"/>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1:05</a:t>
                      </a:r>
                    </a:p>
                  </a:txBody>
                  <a:tcPr marL="91439"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Legislative updates</a:t>
                      </a:r>
                    </a:p>
                  </a:txBody>
                  <a:tcPr marL="182880"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0"/>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1:15</a:t>
                      </a:r>
                    </a:p>
                  </a:txBody>
                  <a:tcPr marL="91439"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Announcements</a:t>
                      </a:r>
                    </a:p>
                  </a:txBody>
                  <a:tcPr marL="182880"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3"/>
                  </a:ext>
                </a:extLst>
              </a:tr>
              <a:tr h="0">
                <a:tc>
                  <a:txBody>
                    <a:bodyPr/>
                    <a:lstStyle/>
                    <a:p>
                      <a:pPr algn="ctr"/>
                      <a:r>
                        <a:rPr lang="en-US" sz="1400" dirty="0"/>
                        <a:t>2:00</a:t>
                      </a:r>
                    </a:p>
                  </a:txBody>
                  <a:tcPr marL="91439"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Adjourn</a:t>
                      </a:r>
                    </a:p>
                  </a:txBody>
                  <a:tcPr marL="182880"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40267300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E5644D0-3E17-1F4D-9900-64A273A8D83B}"/>
              </a:ext>
            </a:extLst>
          </p:cNvPr>
          <p:cNvPicPr>
            <a:picLocks noChangeAspect="1"/>
          </p:cNvPicPr>
          <p:nvPr/>
        </p:nvPicPr>
        <p:blipFill>
          <a:blip r:embed="rId2"/>
          <a:stretch>
            <a:fillRect/>
          </a:stretch>
        </p:blipFill>
        <p:spPr>
          <a:xfrm>
            <a:off x="1437" y="0"/>
            <a:ext cx="12189125" cy="6858000"/>
          </a:xfrm>
          <a:prstGeom prst="rect">
            <a:avLst/>
          </a:prstGeom>
        </p:spPr>
      </p:pic>
      <p:pic>
        <p:nvPicPr>
          <p:cNvPr id="8" name="Picture 7">
            <a:extLst>
              <a:ext uri="{FF2B5EF4-FFF2-40B4-BE49-F238E27FC236}">
                <a16:creationId xmlns:a16="http://schemas.microsoft.com/office/drawing/2014/main" id="{E8B02BF0-5EDD-CC4D-849A-4DD98E1F1E4D}"/>
              </a:ext>
            </a:extLst>
          </p:cNvPr>
          <p:cNvPicPr>
            <a:picLocks noChangeAspect="1"/>
          </p:cNvPicPr>
          <p:nvPr/>
        </p:nvPicPr>
        <p:blipFill>
          <a:blip r:embed="rId3"/>
          <a:stretch>
            <a:fillRect/>
          </a:stretch>
        </p:blipFill>
        <p:spPr>
          <a:xfrm>
            <a:off x="2875" y="0"/>
            <a:ext cx="12189125" cy="6858000"/>
          </a:xfrm>
          <a:prstGeom prst="rect">
            <a:avLst/>
          </a:prstGeom>
        </p:spPr>
      </p:pic>
      <p:sp>
        <p:nvSpPr>
          <p:cNvPr id="11" name="Rectangle 10">
            <a:extLst>
              <a:ext uri="{FF2B5EF4-FFF2-40B4-BE49-F238E27FC236}">
                <a16:creationId xmlns:a16="http://schemas.microsoft.com/office/drawing/2014/main" id="{55064C9E-FE6F-EA40-B94C-C77469361933}"/>
              </a:ext>
            </a:extLst>
          </p:cNvPr>
          <p:cNvSpPr/>
          <p:nvPr/>
        </p:nvSpPr>
        <p:spPr>
          <a:xfrm>
            <a:off x="912963" y="1987521"/>
            <a:ext cx="4366262" cy="3754874"/>
          </a:xfrm>
          <a:prstGeom prst="rect">
            <a:avLst/>
          </a:prstGeom>
        </p:spPr>
        <p:txBody>
          <a:bodyPr wrap="square"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4070"/>
                </a:solidFill>
                <a:effectLst/>
                <a:uLnTx/>
                <a:uFillTx/>
                <a:latin typeface="Calibri" panose="020F0502020204030204"/>
                <a:ea typeface="+mn-ea"/>
                <a:cs typeface="+mn-cs"/>
              </a:rPr>
              <a:t>Houston Engineering</a:t>
            </a: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4070"/>
                </a:solidFill>
                <a:effectLst/>
                <a:uLnTx/>
                <a:uFillTx/>
                <a:latin typeface="Calibri" panose="020F0502020204030204"/>
                <a:ea typeface="+mn-ea"/>
                <a:cs typeface="Calibri" panose="020F0502020204030204"/>
              </a:rPr>
              <a:t>Pro-West</a:t>
            </a: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4070"/>
                </a:solidFill>
                <a:effectLst/>
                <a:uLnTx/>
                <a:uFillTx/>
                <a:latin typeface="Calibri" panose="020F0502020204030204"/>
                <a:ea typeface="+mn-ea"/>
                <a:cs typeface="Calibri"/>
              </a:rPr>
              <a:t>Panda Consulting</a:t>
            </a: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4070"/>
                </a:solidFill>
                <a:effectLst/>
                <a:uLnTx/>
                <a:uFillTx/>
                <a:latin typeface="Calibri" panose="020F0502020204030204"/>
                <a:ea typeface="+mn-ea"/>
                <a:cs typeface="Calibri"/>
              </a:rPr>
              <a:t>Quantum</a:t>
            </a: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4070"/>
                </a:solidFill>
                <a:effectLst/>
                <a:uLnTx/>
                <a:uFillTx/>
                <a:latin typeface="Calibri" panose="020F0502020204030204"/>
                <a:ea typeface="+mn-ea"/>
                <a:cs typeface="Calibri"/>
              </a:rPr>
              <a:t>Ayres</a:t>
            </a: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4070"/>
                </a:solidFill>
                <a:effectLst/>
                <a:uLnTx/>
                <a:uFillTx/>
                <a:latin typeface="Calibri" panose="020F0502020204030204"/>
                <a:ea typeface="+mn-ea"/>
                <a:cs typeface="Calibri"/>
              </a:rPr>
              <a:t>Fugro</a:t>
            </a: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4070"/>
                </a:solidFill>
                <a:effectLst/>
                <a:uLnTx/>
                <a:uFillTx/>
                <a:latin typeface="Calibri" panose="020F0502020204030204"/>
                <a:ea typeface="+mn-ea"/>
                <a:cs typeface="Calibri"/>
              </a:rPr>
              <a:t>Surdex</a:t>
            </a: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4070"/>
                </a:solidFill>
                <a:effectLst/>
                <a:uLnTx/>
                <a:uFillTx/>
                <a:latin typeface="Calibri" panose="020F0502020204030204"/>
                <a:ea typeface="+mn-ea"/>
                <a:cs typeface="Calibri"/>
              </a:rPr>
              <a:t>EagleView Tech</a:t>
            </a: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4070"/>
                </a:solidFill>
                <a:effectLst/>
                <a:uLnTx/>
                <a:uFillTx/>
                <a:latin typeface="Calibri" panose="020F0502020204030204"/>
                <a:ea typeface="+mn-ea"/>
                <a:cs typeface="Calibri"/>
              </a:rPr>
              <a:t>Moore Eng</a:t>
            </a: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4070"/>
                </a:solidFill>
                <a:effectLst/>
                <a:uLnTx/>
                <a:uFillTx/>
                <a:latin typeface="Calibri" panose="020F0502020204030204"/>
                <a:ea typeface="+mn-ea"/>
                <a:cs typeface="Calibri"/>
              </a:rPr>
              <a:t>Woolpert</a:t>
            </a: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Calibri"/>
            </a:endParaRPr>
          </a:p>
        </p:txBody>
      </p:sp>
      <p:sp>
        <p:nvSpPr>
          <p:cNvPr id="14" name="Title 1">
            <a:extLst>
              <a:ext uri="{FF2B5EF4-FFF2-40B4-BE49-F238E27FC236}">
                <a16:creationId xmlns:a16="http://schemas.microsoft.com/office/drawing/2014/main" id="{F3306FAC-4862-514D-B647-9F801A3677E0}"/>
              </a:ext>
            </a:extLst>
          </p:cNvPr>
          <p:cNvSpPr>
            <a:spLocks noGrp="1"/>
          </p:cNvSpPr>
          <p:nvPr>
            <p:ph type="ctrTitle"/>
          </p:nvPr>
        </p:nvSpPr>
        <p:spPr>
          <a:xfrm>
            <a:off x="756812" y="382278"/>
            <a:ext cx="10084906" cy="1329288"/>
          </a:xfrm>
        </p:spPr>
        <p:txBody>
          <a:bodyPr>
            <a:normAutofit fontScale="90000"/>
          </a:bodyPr>
          <a:lstStyle/>
          <a:p>
            <a:pPr algn="l"/>
            <a:r>
              <a:rPr lang="en-US" b="1">
                <a:solidFill>
                  <a:srgbClr val="004070"/>
                </a:solidFill>
                <a:latin typeface="Archivo Black"/>
              </a:rPr>
              <a:t>CONTENT PROVIDERS - Data Products</a:t>
            </a:r>
            <a:endParaRPr lang="en-US" b="1" dirty="0">
              <a:solidFill>
                <a:srgbClr val="004070"/>
              </a:solidFill>
              <a:latin typeface="Archivo Black" panose="020B0A04020102020204" pitchFamily="34" charset="77"/>
            </a:endParaRPr>
          </a:p>
        </p:txBody>
      </p:sp>
      <p:cxnSp>
        <p:nvCxnSpPr>
          <p:cNvPr id="15" name="Straight Connector 14">
            <a:extLst>
              <a:ext uri="{FF2B5EF4-FFF2-40B4-BE49-F238E27FC236}">
                <a16:creationId xmlns:a16="http://schemas.microsoft.com/office/drawing/2014/main" id="{5F2490E4-5DC5-814C-A57B-5BFFB16BD38B}"/>
              </a:ext>
            </a:extLst>
          </p:cNvPr>
          <p:cNvCxnSpPr>
            <a:cxnSpLocks/>
          </p:cNvCxnSpPr>
          <p:nvPr/>
        </p:nvCxnSpPr>
        <p:spPr>
          <a:xfrm>
            <a:off x="624288" y="944218"/>
            <a:ext cx="0" cy="4595191"/>
          </a:xfrm>
          <a:prstGeom prst="line">
            <a:avLst/>
          </a:prstGeom>
          <a:ln>
            <a:solidFill>
              <a:srgbClr val="00407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10683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4000"/>
                                        <p:tgtEl>
                                          <p:spTgt spid="8"/>
                                        </p:tgtEl>
                                      </p:cBhvr>
                                    </p:animEffect>
                                  </p:childTnLst>
                                </p:cTn>
                              </p:par>
                              <p:par>
                                <p:cTn id="8" presetID="2" presetClass="entr" presetSubtype="8"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1000" fill="hold"/>
                                        <p:tgtEl>
                                          <p:spTgt spid="15"/>
                                        </p:tgtEl>
                                        <p:attrNameLst>
                                          <p:attrName>ppt_x</p:attrName>
                                        </p:attrNameLst>
                                      </p:cBhvr>
                                      <p:tavLst>
                                        <p:tav tm="0">
                                          <p:val>
                                            <p:strVal val="0-#ppt_w/2"/>
                                          </p:val>
                                        </p:tav>
                                        <p:tav tm="100000">
                                          <p:val>
                                            <p:strVal val="#ppt_x"/>
                                          </p:val>
                                        </p:tav>
                                      </p:tavLst>
                                    </p:anim>
                                    <p:anim calcmode="lin" valueType="num">
                                      <p:cBhvr additive="base">
                                        <p:cTn id="11" dur="1000" fill="hold"/>
                                        <p:tgtEl>
                                          <p:spTgt spid="15"/>
                                        </p:tgtEl>
                                        <p:attrNameLst>
                                          <p:attrName>ppt_y</p:attrName>
                                        </p:attrNameLst>
                                      </p:cBhvr>
                                      <p:tavLst>
                                        <p:tav tm="0">
                                          <p:val>
                                            <p:strVal val="#ppt_y"/>
                                          </p:val>
                                        </p:tav>
                                        <p:tav tm="100000">
                                          <p:val>
                                            <p:strVal val="#ppt_y"/>
                                          </p:val>
                                        </p:tav>
                                      </p:tavLst>
                                    </p:anim>
                                  </p:childTnLst>
                                </p:cTn>
                              </p:par>
                              <p:par>
                                <p:cTn id="12" presetID="2" presetClass="entr" presetSubtype="8"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1000" fill="hold"/>
                                        <p:tgtEl>
                                          <p:spTgt spid="11"/>
                                        </p:tgtEl>
                                        <p:attrNameLst>
                                          <p:attrName>ppt_x</p:attrName>
                                        </p:attrNameLst>
                                      </p:cBhvr>
                                      <p:tavLst>
                                        <p:tav tm="0">
                                          <p:val>
                                            <p:strVal val="0-#ppt_w/2"/>
                                          </p:val>
                                        </p:tav>
                                        <p:tav tm="100000">
                                          <p:val>
                                            <p:strVal val="#ppt_x"/>
                                          </p:val>
                                        </p:tav>
                                      </p:tavLst>
                                    </p:anim>
                                    <p:anim calcmode="lin" valueType="num">
                                      <p:cBhvr additive="base">
                                        <p:cTn id="15" dur="1000" fill="hold"/>
                                        <p:tgtEl>
                                          <p:spTgt spid="11"/>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1000" fill="hold"/>
                                        <p:tgtEl>
                                          <p:spTgt spid="14"/>
                                        </p:tgtEl>
                                        <p:attrNameLst>
                                          <p:attrName>ppt_x</p:attrName>
                                        </p:attrNameLst>
                                      </p:cBhvr>
                                      <p:tavLst>
                                        <p:tav tm="0">
                                          <p:val>
                                            <p:strVal val="0-#ppt_w/2"/>
                                          </p:val>
                                        </p:tav>
                                        <p:tav tm="100000">
                                          <p:val>
                                            <p:strVal val="#ppt_x"/>
                                          </p:val>
                                        </p:tav>
                                      </p:tavLst>
                                    </p:anim>
                                    <p:anim calcmode="lin" valueType="num">
                                      <p:cBhvr additive="base">
                                        <p:cTn id="19"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E5644D0-3E17-1F4D-9900-64A273A8D83B}"/>
              </a:ext>
            </a:extLst>
          </p:cNvPr>
          <p:cNvPicPr>
            <a:picLocks noChangeAspect="1"/>
          </p:cNvPicPr>
          <p:nvPr/>
        </p:nvPicPr>
        <p:blipFill>
          <a:blip r:embed="rId2"/>
          <a:stretch>
            <a:fillRect/>
          </a:stretch>
        </p:blipFill>
        <p:spPr>
          <a:xfrm>
            <a:off x="1437" y="0"/>
            <a:ext cx="12189125" cy="6858000"/>
          </a:xfrm>
          <a:prstGeom prst="rect">
            <a:avLst/>
          </a:prstGeom>
        </p:spPr>
      </p:pic>
      <p:pic>
        <p:nvPicPr>
          <p:cNvPr id="8" name="Picture 7">
            <a:extLst>
              <a:ext uri="{FF2B5EF4-FFF2-40B4-BE49-F238E27FC236}">
                <a16:creationId xmlns:a16="http://schemas.microsoft.com/office/drawing/2014/main" id="{E8B02BF0-5EDD-CC4D-849A-4DD98E1F1E4D}"/>
              </a:ext>
            </a:extLst>
          </p:cNvPr>
          <p:cNvPicPr>
            <a:picLocks noChangeAspect="1"/>
          </p:cNvPicPr>
          <p:nvPr/>
        </p:nvPicPr>
        <p:blipFill>
          <a:blip r:embed="rId3"/>
          <a:stretch>
            <a:fillRect/>
          </a:stretch>
        </p:blipFill>
        <p:spPr>
          <a:xfrm>
            <a:off x="2875" y="0"/>
            <a:ext cx="12189125" cy="6858000"/>
          </a:xfrm>
          <a:prstGeom prst="rect">
            <a:avLst/>
          </a:prstGeom>
        </p:spPr>
      </p:pic>
      <p:sp>
        <p:nvSpPr>
          <p:cNvPr id="11" name="Rectangle 10">
            <a:extLst>
              <a:ext uri="{FF2B5EF4-FFF2-40B4-BE49-F238E27FC236}">
                <a16:creationId xmlns:a16="http://schemas.microsoft.com/office/drawing/2014/main" id="{55064C9E-FE6F-EA40-B94C-C77469361933}"/>
              </a:ext>
            </a:extLst>
          </p:cNvPr>
          <p:cNvSpPr/>
          <p:nvPr/>
        </p:nvSpPr>
        <p:spPr>
          <a:xfrm>
            <a:off x="912963" y="1987521"/>
            <a:ext cx="4366262" cy="2893100"/>
          </a:xfrm>
          <a:prstGeom prst="rect">
            <a:avLst/>
          </a:prstGeom>
        </p:spPr>
        <p:txBody>
          <a:bodyPr wrap="square"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4070"/>
                </a:solidFill>
                <a:effectLst/>
                <a:uLnTx/>
                <a:uFillTx/>
                <a:latin typeface="Calibri" panose="020F0502020204030204"/>
                <a:ea typeface="+mn-ea"/>
                <a:cs typeface="+mn-cs"/>
              </a:rPr>
              <a:t>Trimble/Frontier Precision</a:t>
            </a:r>
            <a:endParaRPr kumimoji="0" lang="en-US" sz="1400" b="0" i="0" u="none" strike="noStrike" kern="1200" cap="none" spc="0" normalizeH="0" baseline="0" noProof="0">
              <a:ln>
                <a:noFill/>
              </a:ln>
              <a:solidFill>
                <a:srgbClr val="004070"/>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4070"/>
                </a:solidFill>
                <a:effectLst/>
                <a:uLnTx/>
                <a:uFillTx/>
                <a:latin typeface="Calibri" panose="020F0502020204030204"/>
                <a:ea typeface="+mn-ea"/>
                <a:cs typeface="Calibri"/>
              </a:rPr>
              <a:t>EOS</a:t>
            </a: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4070"/>
                </a:solidFill>
                <a:effectLst/>
                <a:uLnTx/>
                <a:uFillTx/>
                <a:latin typeface="Calibri" panose="020F0502020204030204"/>
                <a:ea typeface="+mn-ea"/>
                <a:cs typeface="Calibri" panose="020F0502020204030204"/>
              </a:rPr>
              <a:t>TopCon</a:t>
            </a: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4070"/>
                </a:solidFill>
                <a:effectLst/>
                <a:uLnTx/>
                <a:uFillTx/>
                <a:latin typeface="Calibri" panose="020F0502020204030204"/>
                <a:ea typeface="+mn-ea"/>
                <a:cs typeface="Calibri" panose="020F0502020204030204"/>
              </a:rPr>
              <a:t>Leica/Hexagon</a:t>
            </a: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4070"/>
                </a:solidFill>
                <a:effectLst/>
                <a:uLnTx/>
                <a:uFillTx/>
                <a:latin typeface="Calibri" panose="020F0502020204030204"/>
                <a:ea typeface="+mn-ea"/>
                <a:cs typeface="Calibri" panose="020F0502020204030204"/>
              </a:rPr>
              <a:t>Laser Technology</a:t>
            </a: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4070"/>
                </a:solidFill>
                <a:effectLst/>
                <a:uLnTx/>
                <a:uFillTx/>
                <a:latin typeface="Calibri" panose="020F0502020204030204"/>
                <a:ea typeface="+mn-ea"/>
                <a:cs typeface="Calibri" panose="020F0502020204030204"/>
              </a:rPr>
              <a:t>CES Imaging</a:t>
            </a: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Calibri" panose="020F0502020204030204"/>
            </a:endParaRPr>
          </a:p>
        </p:txBody>
      </p:sp>
      <p:sp>
        <p:nvSpPr>
          <p:cNvPr id="14" name="Title 1">
            <a:extLst>
              <a:ext uri="{FF2B5EF4-FFF2-40B4-BE49-F238E27FC236}">
                <a16:creationId xmlns:a16="http://schemas.microsoft.com/office/drawing/2014/main" id="{F3306FAC-4862-514D-B647-9F801A3677E0}"/>
              </a:ext>
            </a:extLst>
          </p:cNvPr>
          <p:cNvSpPr>
            <a:spLocks noGrp="1"/>
          </p:cNvSpPr>
          <p:nvPr>
            <p:ph type="ctrTitle"/>
          </p:nvPr>
        </p:nvSpPr>
        <p:spPr>
          <a:xfrm>
            <a:off x="756812" y="382278"/>
            <a:ext cx="10084906" cy="1329288"/>
          </a:xfrm>
        </p:spPr>
        <p:txBody>
          <a:bodyPr>
            <a:normAutofit/>
          </a:bodyPr>
          <a:lstStyle/>
          <a:p>
            <a:pPr algn="l"/>
            <a:r>
              <a:rPr lang="en-US" b="1">
                <a:solidFill>
                  <a:srgbClr val="004070"/>
                </a:solidFill>
                <a:latin typeface="Archivo Black"/>
              </a:rPr>
              <a:t>EQUIPMENT PROVIDERS</a:t>
            </a:r>
            <a:endParaRPr lang="en-US" b="1">
              <a:solidFill>
                <a:srgbClr val="004070"/>
              </a:solidFill>
              <a:latin typeface="Archivo Black" panose="020B0A04020102020204" pitchFamily="34" charset="77"/>
            </a:endParaRPr>
          </a:p>
        </p:txBody>
      </p:sp>
      <p:cxnSp>
        <p:nvCxnSpPr>
          <p:cNvPr id="15" name="Straight Connector 14">
            <a:extLst>
              <a:ext uri="{FF2B5EF4-FFF2-40B4-BE49-F238E27FC236}">
                <a16:creationId xmlns:a16="http://schemas.microsoft.com/office/drawing/2014/main" id="{5F2490E4-5DC5-814C-A57B-5BFFB16BD38B}"/>
              </a:ext>
            </a:extLst>
          </p:cNvPr>
          <p:cNvCxnSpPr>
            <a:cxnSpLocks/>
          </p:cNvCxnSpPr>
          <p:nvPr/>
        </p:nvCxnSpPr>
        <p:spPr>
          <a:xfrm>
            <a:off x="624288" y="944218"/>
            <a:ext cx="0" cy="4595191"/>
          </a:xfrm>
          <a:prstGeom prst="line">
            <a:avLst/>
          </a:prstGeom>
          <a:ln>
            <a:solidFill>
              <a:srgbClr val="00407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85410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4000"/>
                                        <p:tgtEl>
                                          <p:spTgt spid="8"/>
                                        </p:tgtEl>
                                      </p:cBhvr>
                                    </p:animEffect>
                                  </p:childTnLst>
                                </p:cTn>
                              </p:par>
                              <p:par>
                                <p:cTn id="8" presetID="2" presetClass="entr" presetSubtype="8"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1000" fill="hold"/>
                                        <p:tgtEl>
                                          <p:spTgt spid="15"/>
                                        </p:tgtEl>
                                        <p:attrNameLst>
                                          <p:attrName>ppt_x</p:attrName>
                                        </p:attrNameLst>
                                      </p:cBhvr>
                                      <p:tavLst>
                                        <p:tav tm="0">
                                          <p:val>
                                            <p:strVal val="0-#ppt_w/2"/>
                                          </p:val>
                                        </p:tav>
                                        <p:tav tm="100000">
                                          <p:val>
                                            <p:strVal val="#ppt_x"/>
                                          </p:val>
                                        </p:tav>
                                      </p:tavLst>
                                    </p:anim>
                                    <p:anim calcmode="lin" valueType="num">
                                      <p:cBhvr additive="base">
                                        <p:cTn id="11" dur="1000" fill="hold"/>
                                        <p:tgtEl>
                                          <p:spTgt spid="15"/>
                                        </p:tgtEl>
                                        <p:attrNameLst>
                                          <p:attrName>ppt_y</p:attrName>
                                        </p:attrNameLst>
                                      </p:cBhvr>
                                      <p:tavLst>
                                        <p:tav tm="0">
                                          <p:val>
                                            <p:strVal val="#ppt_y"/>
                                          </p:val>
                                        </p:tav>
                                        <p:tav tm="100000">
                                          <p:val>
                                            <p:strVal val="#ppt_y"/>
                                          </p:val>
                                        </p:tav>
                                      </p:tavLst>
                                    </p:anim>
                                  </p:childTnLst>
                                </p:cTn>
                              </p:par>
                              <p:par>
                                <p:cTn id="12" presetID="2" presetClass="entr" presetSubtype="8"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1000" fill="hold"/>
                                        <p:tgtEl>
                                          <p:spTgt spid="11"/>
                                        </p:tgtEl>
                                        <p:attrNameLst>
                                          <p:attrName>ppt_x</p:attrName>
                                        </p:attrNameLst>
                                      </p:cBhvr>
                                      <p:tavLst>
                                        <p:tav tm="0">
                                          <p:val>
                                            <p:strVal val="0-#ppt_w/2"/>
                                          </p:val>
                                        </p:tav>
                                        <p:tav tm="100000">
                                          <p:val>
                                            <p:strVal val="#ppt_x"/>
                                          </p:val>
                                        </p:tav>
                                      </p:tavLst>
                                    </p:anim>
                                    <p:anim calcmode="lin" valueType="num">
                                      <p:cBhvr additive="base">
                                        <p:cTn id="15" dur="1000" fill="hold"/>
                                        <p:tgtEl>
                                          <p:spTgt spid="11"/>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1000" fill="hold"/>
                                        <p:tgtEl>
                                          <p:spTgt spid="14"/>
                                        </p:tgtEl>
                                        <p:attrNameLst>
                                          <p:attrName>ppt_x</p:attrName>
                                        </p:attrNameLst>
                                      </p:cBhvr>
                                      <p:tavLst>
                                        <p:tav tm="0">
                                          <p:val>
                                            <p:strVal val="0-#ppt_w/2"/>
                                          </p:val>
                                        </p:tav>
                                        <p:tav tm="100000">
                                          <p:val>
                                            <p:strVal val="#ppt_x"/>
                                          </p:val>
                                        </p:tav>
                                      </p:tavLst>
                                    </p:anim>
                                    <p:anim calcmode="lin" valueType="num">
                                      <p:cBhvr additive="base">
                                        <p:cTn id="19"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E5644D0-3E17-1F4D-9900-64A273A8D83B}"/>
              </a:ext>
            </a:extLst>
          </p:cNvPr>
          <p:cNvPicPr>
            <a:picLocks noChangeAspect="1"/>
          </p:cNvPicPr>
          <p:nvPr/>
        </p:nvPicPr>
        <p:blipFill>
          <a:blip r:embed="rId2"/>
          <a:stretch>
            <a:fillRect/>
          </a:stretch>
        </p:blipFill>
        <p:spPr>
          <a:xfrm>
            <a:off x="1437" y="0"/>
            <a:ext cx="12189125" cy="6858000"/>
          </a:xfrm>
          <a:prstGeom prst="rect">
            <a:avLst/>
          </a:prstGeom>
        </p:spPr>
      </p:pic>
      <p:pic>
        <p:nvPicPr>
          <p:cNvPr id="8" name="Picture 7">
            <a:extLst>
              <a:ext uri="{FF2B5EF4-FFF2-40B4-BE49-F238E27FC236}">
                <a16:creationId xmlns:a16="http://schemas.microsoft.com/office/drawing/2014/main" id="{E8B02BF0-5EDD-CC4D-849A-4DD98E1F1E4D}"/>
              </a:ext>
            </a:extLst>
          </p:cNvPr>
          <p:cNvPicPr>
            <a:picLocks noChangeAspect="1"/>
          </p:cNvPicPr>
          <p:nvPr/>
        </p:nvPicPr>
        <p:blipFill>
          <a:blip r:embed="rId3"/>
          <a:stretch>
            <a:fillRect/>
          </a:stretch>
        </p:blipFill>
        <p:spPr>
          <a:xfrm>
            <a:off x="2875" y="0"/>
            <a:ext cx="12189125" cy="6858000"/>
          </a:xfrm>
          <a:prstGeom prst="rect">
            <a:avLst/>
          </a:prstGeom>
        </p:spPr>
      </p:pic>
      <p:sp>
        <p:nvSpPr>
          <p:cNvPr id="11" name="Rectangle 10">
            <a:extLst>
              <a:ext uri="{FF2B5EF4-FFF2-40B4-BE49-F238E27FC236}">
                <a16:creationId xmlns:a16="http://schemas.microsoft.com/office/drawing/2014/main" id="{55064C9E-FE6F-EA40-B94C-C77469361933}"/>
              </a:ext>
            </a:extLst>
          </p:cNvPr>
          <p:cNvSpPr/>
          <p:nvPr/>
        </p:nvSpPr>
        <p:spPr>
          <a:xfrm>
            <a:off x="912963" y="1987521"/>
            <a:ext cx="4366262" cy="3970318"/>
          </a:xfrm>
          <a:prstGeom prst="rect">
            <a:avLst/>
          </a:prstGeom>
        </p:spPr>
        <p:txBody>
          <a:bodyPr wrap="square"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4070"/>
                </a:solidFill>
                <a:effectLst/>
                <a:uLnTx/>
                <a:uFillTx/>
                <a:latin typeface="Calibri" panose="020F0502020204030204"/>
                <a:ea typeface="+mn-ea"/>
                <a:cs typeface="+mn-cs"/>
              </a:rPr>
              <a:t>Esri</a:t>
            </a:r>
            <a:endParaRPr kumimoji="0" lang="en-US" sz="1400" b="0" i="0" u="none" strike="noStrike" kern="1200" cap="none" spc="0" normalizeH="0" baseline="0" noProof="0">
              <a:ln>
                <a:noFill/>
              </a:ln>
              <a:solidFill>
                <a:srgbClr val="004070"/>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4070"/>
                </a:solidFill>
                <a:effectLst/>
                <a:uLnTx/>
                <a:uFillTx/>
                <a:latin typeface="Calibri" panose="020F0502020204030204"/>
                <a:ea typeface="+mn-ea"/>
                <a:cs typeface="Calibri"/>
              </a:rPr>
              <a:t>Schneider Geospatial</a:t>
            </a: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4070"/>
                </a:solidFill>
                <a:effectLst/>
                <a:uLnTx/>
                <a:uFillTx/>
                <a:latin typeface="Calibri" panose="020F0502020204030204"/>
                <a:ea typeface="+mn-ea"/>
                <a:cs typeface="Calibri" panose="020F0502020204030204"/>
              </a:rPr>
              <a:t>GeoMoose</a:t>
            </a: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4070"/>
                </a:solidFill>
                <a:effectLst/>
                <a:uLnTx/>
                <a:uFillTx/>
                <a:latin typeface="Calibri" panose="020F0502020204030204"/>
                <a:ea typeface="+mn-ea"/>
                <a:cs typeface="Calibri" panose="020F0502020204030204"/>
              </a:rPr>
              <a:t>QGIS/other FOSS</a:t>
            </a: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4070"/>
                </a:solidFill>
                <a:effectLst/>
                <a:uLnTx/>
                <a:uFillTx/>
                <a:latin typeface="Calibri" panose="020F0502020204030204"/>
                <a:ea typeface="+mn-ea"/>
                <a:cs typeface="Calibri" panose="020F0502020204030204"/>
              </a:rPr>
              <a:t>Latitude Geographics</a:t>
            </a: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4070"/>
                </a:solidFill>
                <a:effectLst/>
                <a:uLnTx/>
                <a:uFillTx/>
                <a:latin typeface="Calibri" panose="020F0502020204030204"/>
                <a:ea typeface="+mn-ea"/>
                <a:cs typeface="Calibri" panose="020F0502020204030204"/>
              </a:rPr>
              <a:t>Hexagon Geospatial</a:t>
            </a: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4070"/>
                </a:solidFill>
                <a:effectLst/>
                <a:uLnTx/>
                <a:uFillTx/>
                <a:latin typeface="Calibri" panose="020F0502020204030204"/>
                <a:ea typeface="+mn-ea"/>
                <a:cs typeface="Calibri" panose="020F0502020204030204"/>
              </a:rPr>
              <a:t>SAFE Software</a:t>
            </a: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4070"/>
                </a:solidFill>
                <a:effectLst/>
                <a:uLnTx/>
                <a:uFillTx/>
                <a:latin typeface="Calibri" panose="020F0502020204030204"/>
                <a:ea typeface="+mn-ea"/>
                <a:cs typeface="Calibri" panose="020F0502020204030204"/>
              </a:rPr>
              <a:t>Bentley</a:t>
            </a: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4070"/>
                </a:solidFill>
                <a:effectLst/>
                <a:uLnTx/>
                <a:uFillTx/>
                <a:latin typeface="Calibri" panose="020F0502020204030204"/>
                <a:ea typeface="+mn-ea"/>
                <a:cs typeface="Calibri" panose="020F0502020204030204"/>
              </a:rPr>
              <a:t>MapInfo</a:t>
            </a: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4070"/>
                </a:solidFill>
                <a:effectLst/>
                <a:uLnTx/>
                <a:uFillTx/>
                <a:latin typeface="Calibri" panose="020F0502020204030204"/>
                <a:ea typeface="+mn-ea"/>
                <a:cs typeface="Calibri" panose="020F0502020204030204"/>
              </a:rPr>
              <a:t>Manifold</a:t>
            </a: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Calibri" panose="020F0502020204030204"/>
            </a:endParaRPr>
          </a:p>
        </p:txBody>
      </p:sp>
      <p:sp>
        <p:nvSpPr>
          <p:cNvPr id="14" name="Title 1">
            <a:extLst>
              <a:ext uri="{FF2B5EF4-FFF2-40B4-BE49-F238E27FC236}">
                <a16:creationId xmlns:a16="http://schemas.microsoft.com/office/drawing/2014/main" id="{F3306FAC-4862-514D-B647-9F801A3677E0}"/>
              </a:ext>
            </a:extLst>
          </p:cNvPr>
          <p:cNvSpPr>
            <a:spLocks noGrp="1"/>
          </p:cNvSpPr>
          <p:nvPr>
            <p:ph type="ctrTitle"/>
          </p:nvPr>
        </p:nvSpPr>
        <p:spPr>
          <a:xfrm>
            <a:off x="756812" y="382278"/>
            <a:ext cx="10084906" cy="1329288"/>
          </a:xfrm>
        </p:spPr>
        <p:txBody>
          <a:bodyPr>
            <a:normAutofit/>
          </a:bodyPr>
          <a:lstStyle/>
          <a:p>
            <a:pPr algn="l"/>
            <a:r>
              <a:rPr lang="en-US" b="1">
                <a:solidFill>
                  <a:srgbClr val="004070"/>
                </a:solidFill>
                <a:latin typeface="Archivo Black"/>
              </a:rPr>
              <a:t>SOFTWARE VENDORS</a:t>
            </a:r>
            <a:endParaRPr lang="en-US" b="1">
              <a:solidFill>
                <a:srgbClr val="004070"/>
              </a:solidFill>
              <a:latin typeface="Archivo Black" panose="020B0A04020102020204" pitchFamily="34" charset="77"/>
            </a:endParaRPr>
          </a:p>
        </p:txBody>
      </p:sp>
      <p:cxnSp>
        <p:nvCxnSpPr>
          <p:cNvPr id="15" name="Straight Connector 14">
            <a:extLst>
              <a:ext uri="{FF2B5EF4-FFF2-40B4-BE49-F238E27FC236}">
                <a16:creationId xmlns:a16="http://schemas.microsoft.com/office/drawing/2014/main" id="{5F2490E4-5DC5-814C-A57B-5BFFB16BD38B}"/>
              </a:ext>
            </a:extLst>
          </p:cNvPr>
          <p:cNvCxnSpPr>
            <a:cxnSpLocks/>
          </p:cNvCxnSpPr>
          <p:nvPr/>
        </p:nvCxnSpPr>
        <p:spPr>
          <a:xfrm>
            <a:off x="624288" y="944218"/>
            <a:ext cx="0" cy="4595191"/>
          </a:xfrm>
          <a:prstGeom prst="line">
            <a:avLst/>
          </a:prstGeom>
          <a:ln>
            <a:solidFill>
              <a:srgbClr val="00407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3282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4000"/>
                                        <p:tgtEl>
                                          <p:spTgt spid="8"/>
                                        </p:tgtEl>
                                      </p:cBhvr>
                                    </p:animEffect>
                                  </p:childTnLst>
                                </p:cTn>
                              </p:par>
                              <p:par>
                                <p:cTn id="8" presetID="2" presetClass="entr" presetSubtype="8"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1000" fill="hold"/>
                                        <p:tgtEl>
                                          <p:spTgt spid="15"/>
                                        </p:tgtEl>
                                        <p:attrNameLst>
                                          <p:attrName>ppt_x</p:attrName>
                                        </p:attrNameLst>
                                      </p:cBhvr>
                                      <p:tavLst>
                                        <p:tav tm="0">
                                          <p:val>
                                            <p:strVal val="0-#ppt_w/2"/>
                                          </p:val>
                                        </p:tav>
                                        <p:tav tm="100000">
                                          <p:val>
                                            <p:strVal val="#ppt_x"/>
                                          </p:val>
                                        </p:tav>
                                      </p:tavLst>
                                    </p:anim>
                                    <p:anim calcmode="lin" valueType="num">
                                      <p:cBhvr additive="base">
                                        <p:cTn id="11" dur="1000" fill="hold"/>
                                        <p:tgtEl>
                                          <p:spTgt spid="15"/>
                                        </p:tgtEl>
                                        <p:attrNameLst>
                                          <p:attrName>ppt_y</p:attrName>
                                        </p:attrNameLst>
                                      </p:cBhvr>
                                      <p:tavLst>
                                        <p:tav tm="0">
                                          <p:val>
                                            <p:strVal val="#ppt_y"/>
                                          </p:val>
                                        </p:tav>
                                        <p:tav tm="100000">
                                          <p:val>
                                            <p:strVal val="#ppt_y"/>
                                          </p:val>
                                        </p:tav>
                                      </p:tavLst>
                                    </p:anim>
                                  </p:childTnLst>
                                </p:cTn>
                              </p:par>
                              <p:par>
                                <p:cTn id="12" presetID="2" presetClass="entr" presetSubtype="8"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1000" fill="hold"/>
                                        <p:tgtEl>
                                          <p:spTgt spid="11"/>
                                        </p:tgtEl>
                                        <p:attrNameLst>
                                          <p:attrName>ppt_x</p:attrName>
                                        </p:attrNameLst>
                                      </p:cBhvr>
                                      <p:tavLst>
                                        <p:tav tm="0">
                                          <p:val>
                                            <p:strVal val="0-#ppt_w/2"/>
                                          </p:val>
                                        </p:tav>
                                        <p:tav tm="100000">
                                          <p:val>
                                            <p:strVal val="#ppt_x"/>
                                          </p:val>
                                        </p:tav>
                                      </p:tavLst>
                                    </p:anim>
                                    <p:anim calcmode="lin" valueType="num">
                                      <p:cBhvr additive="base">
                                        <p:cTn id="15" dur="1000" fill="hold"/>
                                        <p:tgtEl>
                                          <p:spTgt spid="11"/>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1000" fill="hold"/>
                                        <p:tgtEl>
                                          <p:spTgt spid="14"/>
                                        </p:tgtEl>
                                        <p:attrNameLst>
                                          <p:attrName>ppt_x</p:attrName>
                                        </p:attrNameLst>
                                      </p:cBhvr>
                                      <p:tavLst>
                                        <p:tav tm="0">
                                          <p:val>
                                            <p:strVal val="0-#ppt_w/2"/>
                                          </p:val>
                                        </p:tav>
                                        <p:tav tm="100000">
                                          <p:val>
                                            <p:strVal val="#ppt_x"/>
                                          </p:val>
                                        </p:tav>
                                      </p:tavLst>
                                    </p:anim>
                                    <p:anim calcmode="lin" valueType="num">
                                      <p:cBhvr additive="base">
                                        <p:cTn id="19"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E5644D0-3E17-1F4D-9900-64A273A8D83B}"/>
              </a:ext>
            </a:extLst>
          </p:cNvPr>
          <p:cNvPicPr>
            <a:picLocks noChangeAspect="1"/>
          </p:cNvPicPr>
          <p:nvPr/>
        </p:nvPicPr>
        <p:blipFill>
          <a:blip r:embed="rId2"/>
          <a:stretch>
            <a:fillRect/>
          </a:stretch>
        </p:blipFill>
        <p:spPr>
          <a:xfrm>
            <a:off x="1437" y="0"/>
            <a:ext cx="12189125" cy="6858000"/>
          </a:xfrm>
          <a:prstGeom prst="rect">
            <a:avLst/>
          </a:prstGeom>
        </p:spPr>
      </p:pic>
      <p:pic>
        <p:nvPicPr>
          <p:cNvPr id="8" name="Picture 7">
            <a:extLst>
              <a:ext uri="{FF2B5EF4-FFF2-40B4-BE49-F238E27FC236}">
                <a16:creationId xmlns:a16="http://schemas.microsoft.com/office/drawing/2014/main" id="{E8B02BF0-5EDD-CC4D-849A-4DD98E1F1E4D}"/>
              </a:ext>
            </a:extLst>
          </p:cNvPr>
          <p:cNvPicPr>
            <a:picLocks noChangeAspect="1"/>
          </p:cNvPicPr>
          <p:nvPr/>
        </p:nvPicPr>
        <p:blipFill>
          <a:blip r:embed="rId3"/>
          <a:stretch>
            <a:fillRect/>
          </a:stretch>
        </p:blipFill>
        <p:spPr>
          <a:xfrm>
            <a:off x="2875" y="0"/>
            <a:ext cx="12189125" cy="6858000"/>
          </a:xfrm>
          <a:prstGeom prst="rect">
            <a:avLst/>
          </a:prstGeom>
        </p:spPr>
      </p:pic>
      <p:sp>
        <p:nvSpPr>
          <p:cNvPr id="11" name="Rectangle 10">
            <a:extLst>
              <a:ext uri="{FF2B5EF4-FFF2-40B4-BE49-F238E27FC236}">
                <a16:creationId xmlns:a16="http://schemas.microsoft.com/office/drawing/2014/main" id="{55064C9E-FE6F-EA40-B94C-C77469361933}"/>
              </a:ext>
            </a:extLst>
          </p:cNvPr>
          <p:cNvSpPr/>
          <p:nvPr/>
        </p:nvSpPr>
        <p:spPr>
          <a:xfrm>
            <a:off x="912963" y="1987521"/>
            <a:ext cx="4366262" cy="2677656"/>
          </a:xfrm>
          <a:prstGeom prst="rect">
            <a:avLst/>
          </a:prstGeom>
        </p:spPr>
        <p:txBody>
          <a:bodyPr wrap="square"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4070"/>
                </a:solidFill>
                <a:effectLst/>
                <a:uLnTx/>
                <a:uFillTx/>
                <a:latin typeface="Calibri" panose="020F0502020204030204"/>
                <a:ea typeface="+mn-ea"/>
                <a:cs typeface="+mn-cs"/>
              </a:rPr>
              <a:t>Houston Eng</a:t>
            </a: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4070"/>
                </a:solidFill>
                <a:effectLst/>
                <a:uLnTx/>
                <a:uFillTx/>
                <a:latin typeface="Calibri" panose="020F0502020204030204"/>
                <a:ea typeface="+mn-ea"/>
                <a:cs typeface="Calibri" panose="020F0502020204030204"/>
              </a:rPr>
              <a:t>Pro-West</a:t>
            </a: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4070"/>
                </a:solidFill>
                <a:effectLst/>
                <a:uLnTx/>
                <a:uFillTx/>
                <a:latin typeface="Calibri" panose="020F0502020204030204"/>
                <a:ea typeface="+mn-ea"/>
                <a:cs typeface="Calibri" panose="020F0502020204030204"/>
              </a:rPr>
              <a:t>Northpoint</a:t>
            </a: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4070"/>
                </a:solidFill>
                <a:effectLst/>
                <a:uLnTx/>
                <a:uFillTx/>
                <a:latin typeface="Calibri" panose="020F0502020204030204"/>
                <a:ea typeface="+mn-ea"/>
                <a:cs typeface="Calibri" panose="020F0502020204030204"/>
              </a:rPr>
              <a:t>WSB Eng</a:t>
            </a: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4070"/>
                </a:solidFill>
                <a:effectLst/>
                <a:uLnTx/>
                <a:uFillTx/>
                <a:latin typeface="Calibri" panose="020F0502020204030204"/>
                <a:ea typeface="+mn-ea"/>
                <a:cs typeface="Calibri" panose="020F0502020204030204"/>
              </a:rPr>
              <a:t>Graef</a:t>
            </a: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Calibri" panose="020F0502020204030204"/>
            </a:endParaRPr>
          </a:p>
        </p:txBody>
      </p:sp>
      <p:sp>
        <p:nvSpPr>
          <p:cNvPr id="14" name="Title 1">
            <a:extLst>
              <a:ext uri="{FF2B5EF4-FFF2-40B4-BE49-F238E27FC236}">
                <a16:creationId xmlns:a16="http://schemas.microsoft.com/office/drawing/2014/main" id="{F3306FAC-4862-514D-B647-9F801A3677E0}"/>
              </a:ext>
            </a:extLst>
          </p:cNvPr>
          <p:cNvSpPr>
            <a:spLocks noGrp="1"/>
          </p:cNvSpPr>
          <p:nvPr>
            <p:ph type="ctrTitle"/>
          </p:nvPr>
        </p:nvSpPr>
        <p:spPr>
          <a:xfrm>
            <a:off x="756812" y="382278"/>
            <a:ext cx="10084906" cy="1329288"/>
          </a:xfrm>
        </p:spPr>
        <p:txBody>
          <a:bodyPr>
            <a:normAutofit fontScale="90000"/>
          </a:bodyPr>
          <a:lstStyle/>
          <a:p>
            <a:pPr algn="l"/>
            <a:r>
              <a:rPr lang="en-US" b="1">
                <a:solidFill>
                  <a:srgbClr val="004070"/>
                </a:solidFill>
                <a:latin typeface="Archivo Black"/>
              </a:rPr>
              <a:t>IMPLEMENTATION CONSULTANTS</a:t>
            </a:r>
            <a:endParaRPr lang="en-US" b="1">
              <a:solidFill>
                <a:srgbClr val="004070"/>
              </a:solidFill>
              <a:latin typeface="Archivo Black" panose="020B0A04020102020204" pitchFamily="34" charset="77"/>
            </a:endParaRPr>
          </a:p>
        </p:txBody>
      </p:sp>
      <p:cxnSp>
        <p:nvCxnSpPr>
          <p:cNvPr id="15" name="Straight Connector 14">
            <a:extLst>
              <a:ext uri="{FF2B5EF4-FFF2-40B4-BE49-F238E27FC236}">
                <a16:creationId xmlns:a16="http://schemas.microsoft.com/office/drawing/2014/main" id="{5F2490E4-5DC5-814C-A57B-5BFFB16BD38B}"/>
              </a:ext>
            </a:extLst>
          </p:cNvPr>
          <p:cNvCxnSpPr>
            <a:cxnSpLocks/>
          </p:cNvCxnSpPr>
          <p:nvPr/>
        </p:nvCxnSpPr>
        <p:spPr>
          <a:xfrm>
            <a:off x="624288" y="944218"/>
            <a:ext cx="0" cy="4595191"/>
          </a:xfrm>
          <a:prstGeom prst="line">
            <a:avLst/>
          </a:prstGeom>
          <a:ln>
            <a:solidFill>
              <a:srgbClr val="00407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92229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4000"/>
                                        <p:tgtEl>
                                          <p:spTgt spid="8"/>
                                        </p:tgtEl>
                                      </p:cBhvr>
                                    </p:animEffect>
                                  </p:childTnLst>
                                </p:cTn>
                              </p:par>
                              <p:par>
                                <p:cTn id="8" presetID="2" presetClass="entr" presetSubtype="8"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1000" fill="hold"/>
                                        <p:tgtEl>
                                          <p:spTgt spid="15"/>
                                        </p:tgtEl>
                                        <p:attrNameLst>
                                          <p:attrName>ppt_x</p:attrName>
                                        </p:attrNameLst>
                                      </p:cBhvr>
                                      <p:tavLst>
                                        <p:tav tm="0">
                                          <p:val>
                                            <p:strVal val="0-#ppt_w/2"/>
                                          </p:val>
                                        </p:tav>
                                        <p:tav tm="100000">
                                          <p:val>
                                            <p:strVal val="#ppt_x"/>
                                          </p:val>
                                        </p:tav>
                                      </p:tavLst>
                                    </p:anim>
                                    <p:anim calcmode="lin" valueType="num">
                                      <p:cBhvr additive="base">
                                        <p:cTn id="11" dur="1000" fill="hold"/>
                                        <p:tgtEl>
                                          <p:spTgt spid="15"/>
                                        </p:tgtEl>
                                        <p:attrNameLst>
                                          <p:attrName>ppt_y</p:attrName>
                                        </p:attrNameLst>
                                      </p:cBhvr>
                                      <p:tavLst>
                                        <p:tav tm="0">
                                          <p:val>
                                            <p:strVal val="#ppt_y"/>
                                          </p:val>
                                        </p:tav>
                                        <p:tav tm="100000">
                                          <p:val>
                                            <p:strVal val="#ppt_y"/>
                                          </p:val>
                                        </p:tav>
                                      </p:tavLst>
                                    </p:anim>
                                  </p:childTnLst>
                                </p:cTn>
                              </p:par>
                              <p:par>
                                <p:cTn id="12" presetID="2" presetClass="entr" presetSubtype="8"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1000" fill="hold"/>
                                        <p:tgtEl>
                                          <p:spTgt spid="11"/>
                                        </p:tgtEl>
                                        <p:attrNameLst>
                                          <p:attrName>ppt_x</p:attrName>
                                        </p:attrNameLst>
                                      </p:cBhvr>
                                      <p:tavLst>
                                        <p:tav tm="0">
                                          <p:val>
                                            <p:strVal val="0-#ppt_w/2"/>
                                          </p:val>
                                        </p:tav>
                                        <p:tav tm="100000">
                                          <p:val>
                                            <p:strVal val="#ppt_x"/>
                                          </p:val>
                                        </p:tav>
                                      </p:tavLst>
                                    </p:anim>
                                    <p:anim calcmode="lin" valueType="num">
                                      <p:cBhvr additive="base">
                                        <p:cTn id="15" dur="1000" fill="hold"/>
                                        <p:tgtEl>
                                          <p:spTgt spid="11"/>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1000" fill="hold"/>
                                        <p:tgtEl>
                                          <p:spTgt spid="14"/>
                                        </p:tgtEl>
                                        <p:attrNameLst>
                                          <p:attrName>ppt_x</p:attrName>
                                        </p:attrNameLst>
                                      </p:cBhvr>
                                      <p:tavLst>
                                        <p:tav tm="0">
                                          <p:val>
                                            <p:strVal val="0-#ppt_w/2"/>
                                          </p:val>
                                        </p:tav>
                                        <p:tav tm="100000">
                                          <p:val>
                                            <p:strVal val="#ppt_x"/>
                                          </p:val>
                                        </p:tav>
                                      </p:tavLst>
                                    </p:anim>
                                    <p:anim calcmode="lin" valueType="num">
                                      <p:cBhvr additive="base">
                                        <p:cTn id="19"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E5644D0-3E17-1F4D-9900-64A273A8D83B}"/>
              </a:ext>
            </a:extLst>
          </p:cNvPr>
          <p:cNvPicPr>
            <a:picLocks noChangeAspect="1"/>
          </p:cNvPicPr>
          <p:nvPr/>
        </p:nvPicPr>
        <p:blipFill>
          <a:blip r:embed="rId2"/>
          <a:stretch>
            <a:fillRect/>
          </a:stretch>
        </p:blipFill>
        <p:spPr>
          <a:xfrm>
            <a:off x="1437" y="0"/>
            <a:ext cx="12189125" cy="6858000"/>
          </a:xfrm>
          <a:prstGeom prst="rect">
            <a:avLst/>
          </a:prstGeom>
        </p:spPr>
      </p:pic>
      <p:pic>
        <p:nvPicPr>
          <p:cNvPr id="8" name="Picture 7">
            <a:extLst>
              <a:ext uri="{FF2B5EF4-FFF2-40B4-BE49-F238E27FC236}">
                <a16:creationId xmlns:a16="http://schemas.microsoft.com/office/drawing/2014/main" id="{E8B02BF0-5EDD-CC4D-849A-4DD98E1F1E4D}"/>
              </a:ext>
            </a:extLst>
          </p:cNvPr>
          <p:cNvPicPr>
            <a:picLocks noChangeAspect="1"/>
          </p:cNvPicPr>
          <p:nvPr/>
        </p:nvPicPr>
        <p:blipFill>
          <a:blip r:embed="rId3"/>
          <a:stretch>
            <a:fillRect/>
          </a:stretch>
        </p:blipFill>
        <p:spPr>
          <a:xfrm>
            <a:off x="2875" y="0"/>
            <a:ext cx="12189125" cy="6858000"/>
          </a:xfrm>
          <a:prstGeom prst="rect">
            <a:avLst/>
          </a:prstGeom>
        </p:spPr>
      </p:pic>
      <p:sp>
        <p:nvSpPr>
          <p:cNvPr id="11" name="Rectangle 10">
            <a:extLst>
              <a:ext uri="{FF2B5EF4-FFF2-40B4-BE49-F238E27FC236}">
                <a16:creationId xmlns:a16="http://schemas.microsoft.com/office/drawing/2014/main" id="{55064C9E-FE6F-EA40-B94C-C77469361933}"/>
              </a:ext>
            </a:extLst>
          </p:cNvPr>
          <p:cNvSpPr/>
          <p:nvPr/>
        </p:nvSpPr>
        <p:spPr>
          <a:xfrm>
            <a:off x="912963" y="1987521"/>
            <a:ext cx="4366262" cy="3539430"/>
          </a:xfrm>
          <a:prstGeom prst="rect">
            <a:avLst/>
          </a:prstGeom>
        </p:spPr>
        <p:txBody>
          <a:bodyPr wrap="square"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4070"/>
                </a:solidFill>
                <a:effectLst/>
                <a:uLnTx/>
                <a:uFillTx/>
                <a:latin typeface="Calibri" panose="020F0502020204030204"/>
                <a:ea typeface="+mn-ea"/>
                <a:cs typeface="Calibri" panose="020F0502020204030204"/>
              </a:rPr>
              <a:t>GeoComm</a:t>
            </a: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4070"/>
                </a:solidFill>
                <a:effectLst/>
                <a:uLnTx/>
                <a:uFillTx/>
                <a:latin typeface="Calibri" panose="020F0502020204030204"/>
                <a:ea typeface="+mn-ea"/>
                <a:cs typeface="Calibri" panose="020F0502020204030204"/>
              </a:rPr>
              <a:t>Michael Baker</a:t>
            </a: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4070"/>
                </a:solidFill>
                <a:effectLst/>
                <a:uLnTx/>
                <a:uFillTx/>
                <a:latin typeface="Calibri" panose="020F0502020204030204"/>
                <a:ea typeface="+mn-ea"/>
                <a:cs typeface="Calibri" panose="020F0502020204030204"/>
              </a:rPr>
              <a:t>Vanguard</a:t>
            </a: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4070"/>
                </a:solidFill>
                <a:effectLst/>
                <a:uLnTx/>
                <a:uFillTx/>
                <a:latin typeface="Calibri" panose="020F0502020204030204"/>
                <a:ea typeface="+mn-ea"/>
                <a:cs typeface="Calibri" panose="020F0502020204030204"/>
              </a:rPr>
              <a:t>Tyler Tech</a:t>
            </a: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4070"/>
                </a:solidFill>
                <a:effectLst/>
                <a:uLnTx/>
                <a:uFillTx/>
                <a:latin typeface="Calibri" panose="020F0502020204030204"/>
                <a:ea typeface="+mn-ea"/>
                <a:cs typeface="Calibri" panose="020F0502020204030204"/>
              </a:rPr>
              <a:t>DevNet</a:t>
            </a: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4070"/>
                </a:solidFill>
                <a:effectLst/>
                <a:uLnTx/>
                <a:uFillTx/>
                <a:latin typeface="Calibri" panose="020F0502020204030204"/>
                <a:ea typeface="+mn-ea"/>
                <a:cs typeface="Calibri" panose="020F0502020204030204"/>
              </a:rPr>
              <a:t>Xerox</a:t>
            </a: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4070"/>
                </a:solidFill>
                <a:effectLst/>
                <a:uLnTx/>
                <a:uFillTx/>
                <a:latin typeface="Calibri" panose="020F0502020204030204"/>
                <a:ea typeface="+mn-ea"/>
                <a:cs typeface="Calibri" panose="020F0502020204030204"/>
              </a:rPr>
              <a:t>Cartegraph</a:t>
            </a: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4070"/>
                </a:solidFill>
                <a:effectLst/>
                <a:uLnTx/>
                <a:uFillTx/>
                <a:latin typeface="Calibri" panose="020F0502020204030204"/>
                <a:ea typeface="+mn-ea"/>
                <a:cs typeface="Calibri" panose="020F0502020204030204"/>
              </a:rPr>
              <a:t>Lucity</a:t>
            </a: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4070"/>
                </a:solidFill>
                <a:effectLst/>
                <a:uLnTx/>
                <a:uFillTx/>
                <a:latin typeface="Calibri" panose="020F0502020204030204"/>
                <a:ea typeface="+mn-ea"/>
                <a:cs typeface="Calibri" panose="020F0502020204030204"/>
              </a:rPr>
              <a:t>Cityworks (Trimble)</a:t>
            </a: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Calibri" panose="020F0502020204030204"/>
            </a:endParaRPr>
          </a:p>
        </p:txBody>
      </p:sp>
      <p:sp>
        <p:nvSpPr>
          <p:cNvPr id="14" name="Title 1">
            <a:extLst>
              <a:ext uri="{FF2B5EF4-FFF2-40B4-BE49-F238E27FC236}">
                <a16:creationId xmlns:a16="http://schemas.microsoft.com/office/drawing/2014/main" id="{F3306FAC-4862-514D-B647-9F801A3677E0}"/>
              </a:ext>
            </a:extLst>
          </p:cNvPr>
          <p:cNvSpPr>
            <a:spLocks noGrp="1"/>
          </p:cNvSpPr>
          <p:nvPr>
            <p:ph type="ctrTitle"/>
          </p:nvPr>
        </p:nvSpPr>
        <p:spPr>
          <a:xfrm>
            <a:off x="756812" y="382278"/>
            <a:ext cx="10084906" cy="1329288"/>
          </a:xfrm>
        </p:spPr>
        <p:txBody>
          <a:bodyPr>
            <a:normAutofit/>
          </a:bodyPr>
          <a:lstStyle/>
          <a:p>
            <a:pPr algn="l"/>
            <a:r>
              <a:rPr lang="en-US" b="1">
                <a:solidFill>
                  <a:srgbClr val="004070"/>
                </a:solidFill>
                <a:latin typeface="Archivo Black"/>
              </a:rPr>
              <a:t>GIS-BASED BUSINESS SYSTEMS</a:t>
            </a:r>
            <a:endParaRPr lang="en-US" b="1" dirty="0">
              <a:solidFill>
                <a:srgbClr val="004070"/>
              </a:solidFill>
              <a:latin typeface="Archivo Black" panose="020B0A04020102020204" pitchFamily="34" charset="77"/>
            </a:endParaRPr>
          </a:p>
        </p:txBody>
      </p:sp>
      <p:cxnSp>
        <p:nvCxnSpPr>
          <p:cNvPr id="15" name="Straight Connector 14">
            <a:extLst>
              <a:ext uri="{FF2B5EF4-FFF2-40B4-BE49-F238E27FC236}">
                <a16:creationId xmlns:a16="http://schemas.microsoft.com/office/drawing/2014/main" id="{5F2490E4-5DC5-814C-A57B-5BFFB16BD38B}"/>
              </a:ext>
            </a:extLst>
          </p:cNvPr>
          <p:cNvCxnSpPr>
            <a:cxnSpLocks/>
          </p:cNvCxnSpPr>
          <p:nvPr/>
        </p:nvCxnSpPr>
        <p:spPr>
          <a:xfrm>
            <a:off x="624288" y="944218"/>
            <a:ext cx="0" cy="4595191"/>
          </a:xfrm>
          <a:prstGeom prst="line">
            <a:avLst/>
          </a:prstGeom>
          <a:ln>
            <a:solidFill>
              <a:srgbClr val="00407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48640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4000"/>
                                        <p:tgtEl>
                                          <p:spTgt spid="8"/>
                                        </p:tgtEl>
                                      </p:cBhvr>
                                    </p:animEffect>
                                  </p:childTnLst>
                                </p:cTn>
                              </p:par>
                              <p:par>
                                <p:cTn id="8" presetID="2" presetClass="entr" presetSubtype="8"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1000" fill="hold"/>
                                        <p:tgtEl>
                                          <p:spTgt spid="15"/>
                                        </p:tgtEl>
                                        <p:attrNameLst>
                                          <p:attrName>ppt_x</p:attrName>
                                        </p:attrNameLst>
                                      </p:cBhvr>
                                      <p:tavLst>
                                        <p:tav tm="0">
                                          <p:val>
                                            <p:strVal val="0-#ppt_w/2"/>
                                          </p:val>
                                        </p:tav>
                                        <p:tav tm="100000">
                                          <p:val>
                                            <p:strVal val="#ppt_x"/>
                                          </p:val>
                                        </p:tav>
                                      </p:tavLst>
                                    </p:anim>
                                    <p:anim calcmode="lin" valueType="num">
                                      <p:cBhvr additive="base">
                                        <p:cTn id="11" dur="1000" fill="hold"/>
                                        <p:tgtEl>
                                          <p:spTgt spid="15"/>
                                        </p:tgtEl>
                                        <p:attrNameLst>
                                          <p:attrName>ppt_y</p:attrName>
                                        </p:attrNameLst>
                                      </p:cBhvr>
                                      <p:tavLst>
                                        <p:tav tm="0">
                                          <p:val>
                                            <p:strVal val="#ppt_y"/>
                                          </p:val>
                                        </p:tav>
                                        <p:tav tm="100000">
                                          <p:val>
                                            <p:strVal val="#ppt_y"/>
                                          </p:val>
                                        </p:tav>
                                      </p:tavLst>
                                    </p:anim>
                                  </p:childTnLst>
                                </p:cTn>
                              </p:par>
                              <p:par>
                                <p:cTn id="12" presetID="2" presetClass="entr" presetSubtype="8"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1000" fill="hold"/>
                                        <p:tgtEl>
                                          <p:spTgt spid="11"/>
                                        </p:tgtEl>
                                        <p:attrNameLst>
                                          <p:attrName>ppt_x</p:attrName>
                                        </p:attrNameLst>
                                      </p:cBhvr>
                                      <p:tavLst>
                                        <p:tav tm="0">
                                          <p:val>
                                            <p:strVal val="0-#ppt_w/2"/>
                                          </p:val>
                                        </p:tav>
                                        <p:tav tm="100000">
                                          <p:val>
                                            <p:strVal val="#ppt_x"/>
                                          </p:val>
                                        </p:tav>
                                      </p:tavLst>
                                    </p:anim>
                                    <p:anim calcmode="lin" valueType="num">
                                      <p:cBhvr additive="base">
                                        <p:cTn id="15" dur="1000" fill="hold"/>
                                        <p:tgtEl>
                                          <p:spTgt spid="11"/>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1000" fill="hold"/>
                                        <p:tgtEl>
                                          <p:spTgt spid="14"/>
                                        </p:tgtEl>
                                        <p:attrNameLst>
                                          <p:attrName>ppt_x</p:attrName>
                                        </p:attrNameLst>
                                      </p:cBhvr>
                                      <p:tavLst>
                                        <p:tav tm="0">
                                          <p:val>
                                            <p:strVal val="0-#ppt_w/2"/>
                                          </p:val>
                                        </p:tav>
                                        <p:tav tm="100000">
                                          <p:val>
                                            <p:strVal val="#ppt_x"/>
                                          </p:val>
                                        </p:tav>
                                      </p:tavLst>
                                    </p:anim>
                                    <p:anim calcmode="lin" valueType="num">
                                      <p:cBhvr additive="base">
                                        <p:cTn id="19"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EABBA91-560C-B042-B7A7-99518ED64713}"/>
              </a:ext>
            </a:extLst>
          </p:cNvPr>
          <p:cNvPicPr>
            <a:picLocks noChangeAspect="1"/>
          </p:cNvPicPr>
          <p:nvPr/>
        </p:nvPicPr>
        <p:blipFill>
          <a:blip r:embed="rId2"/>
          <a:stretch>
            <a:fillRect/>
          </a:stretch>
        </p:blipFill>
        <p:spPr>
          <a:xfrm>
            <a:off x="1438" y="-1"/>
            <a:ext cx="12189124" cy="6858000"/>
          </a:xfrm>
          <a:prstGeom prst="rect">
            <a:avLst/>
          </a:prstGeom>
        </p:spPr>
      </p:pic>
      <p:sp>
        <p:nvSpPr>
          <p:cNvPr id="10" name="Rectangle 9">
            <a:extLst>
              <a:ext uri="{FF2B5EF4-FFF2-40B4-BE49-F238E27FC236}">
                <a16:creationId xmlns:a16="http://schemas.microsoft.com/office/drawing/2014/main" id="{1C7826FD-19B5-9B49-9176-402D842059F7}"/>
              </a:ext>
            </a:extLst>
          </p:cNvPr>
          <p:cNvSpPr/>
          <p:nvPr/>
        </p:nvSpPr>
        <p:spPr>
          <a:xfrm>
            <a:off x="8080880" y="2082628"/>
            <a:ext cx="3251642" cy="3108543"/>
          </a:xfrm>
          <a:prstGeom prst="rect">
            <a:avLst/>
          </a:prstGeom>
        </p:spPr>
        <p:txBody>
          <a:bodyPr wrap="square"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Have created a simple email contact list</a:t>
            </a: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Have asked each entity who would be the best POC, confirmed they want to be involved in the conversation</a:t>
            </a: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Haven't contacted them much lately (please advise)</a:t>
            </a:r>
            <a:b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b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Calibri"/>
            </a:endParaRPr>
          </a:p>
        </p:txBody>
      </p:sp>
      <p:sp>
        <p:nvSpPr>
          <p:cNvPr id="11" name="Title 1">
            <a:extLst>
              <a:ext uri="{FF2B5EF4-FFF2-40B4-BE49-F238E27FC236}">
                <a16:creationId xmlns:a16="http://schemas.microsoft.com/office/drawing/2014/main" id="{44155820-4DBC-4545-8EE0-1BE597A4DD42}"/>
              </a:ext>
            </a:extLst>
          </p:cNvPr>
          <p:cNvSpPr txBox="1">
            <a:spLocks/>
          </p:cNvSpPr>
          <p:nvPr/>
        </p:nvSpPr>
        <p:spPr>
          <a:xfrm>
            <a:off x="1116581" y="382278"/>
            <a:ext cx="10084906" cy="13292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Archivo Black"/>
                <a:ea typeface="+mj-ea"/>
                <a:cs typeface="+mj-cs"/>
              </a:rPr>
              <a:t>STAYING IN TOUCH</a:t>
            </a:r>
            <a:endParaRPr kumimoji="0" lang="en-US" sz="6000" b="1" i="0" u="none" strike="noStrike" kern="1200" cap="none" spc="0" normalizeH="0" baseline="0" noProof="0" dirty="0">
              <a:ln>
                <a:noFill/>
              </a:ln>
              <a:solidFill>
                <a:prstClr val="white"/>
              </a:solidFill>
              <a:effectLst/>
              <a:uLnTx/>
              <a:uFillTx/>
              <a:latin typeface="Archivo Black" panose="020B0A04020102020204" pitchFamily="34" charset="77"/>
              <a:ea typeface="+mj-ea"/>
              <a:cs typeface="+mj-cs"/>
            </a:endParaRPr>
          </a:p>
        </p:txBody>
      </p:sp>
      <p:cxnSp>
        <p:nvCxnSpPr>
          <p:cNvPr id="12" name="Straight Connector 11">
            <a:extLst>
              <a:ext uri="{FF2B5EF4-FFF2-40B4-BE49-F238E27FC236}">
                <a16:creationId xmlns:a16="http://schemas.microsoft.com/office/drawing/2014/main" id="{04DFDBE8-2A4E-814E-8501-253BE13BB1B9}"/>
              </a:ext>
            </a:extLst>
          </p:cNvPr>
          <p:cNvCxnSpPr>
            <a:cxnSpLocks/>
          </p:cNvCxnSpPr>
          <p:nvPr/>
        </p:nvCxnSpPr>
        <p:spPr>
          <a:xfrm>
            <a:off x="7858500" y="2135636"/>
            <a:ext cx="0" cy="29664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03359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0-#ppt_w/2"/>
                                          </p:val>
                                        </p:tav>
                                        <p:tav tm="100000">
                                          <p:val>
                                            <p:strVal val="#ppt_x"/>
                                          </p:val>
                                        </p:tav>
                                      </p:tavLst>
                                    </p:anim>
                                    <p:anim calcmode="lin" valueType="num">
                                      <p:cBhvr additive="base">
                                        <p:cTn id="12" dur="10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0-#ppt_w/2"/>
                                          </p:val>
                                        </p:tav>
                                        <p:tav tm="100000">
                                          <p:val>
                                            <p:strVal val="#ppt_x"/>
                                          </p:val>
                                        </p:tav>
                                      </p:tavLst>
                                    </p:anim>
                                    <p:anim calcmode="lin" valueType="num">
                                      <p:cBhvr additive="base">
                                        <p:cTn id="16"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EABBA91-560C-B042-B7A7-99518ED64713}"/>
              </a:ext>
            </a:extLst>
          </p:cNvPr>
          <p:cNvPicPr>
            <a:picLocks noChangeAspect="1"/>
          </p:cNvPicPr>
          <p:nvPr/>
        </p:nvPicPr>
        <p:blipFill>
          <a:blip r:embed="rId2"/>
          <a:stretch>
            <a:fillRect/>
          </a:stretch>
        </p:blipFill>
        <p:spPr>
          <a:xfrm>
            <a:off x="1438" y="-1"/>
            <a:ext cx="12189124" cy="6858000"/>
          </a:xfrm>
          <a:prstGeom prst="rect">
            <a:avLst/>
          </a:prstGeom>
        </p:spPr>
      </p:pic>
      <p:sp>
        <p:nvSpPr>
          <p:cNvPr id="10" name="Rectangle 9">
            <a:extLst>
              <a:ext uri="{FF2B5EF4-FFF2-40B4-BE49-F238E27FC236}">
                <a16:creationId xmlns:a16="http://schemas.microsoft.com/office/drawing/2014/main" id="{1C7826FD-19B5-9B49-9176-402D842059F7}"/>
              </a:ext>
            </a:extLst>
          </p:cNvPr>
          <p:cNvSpPr/>
          <p:nvPr/>
        </p:nvSpPr>
        <p:spPr>
          <a:xfrm>
            <a:off x="8080880" y="2082628"/>
            <a:ext cx="3251642" cy="5047536"/>
          </a:xfrm>
          <a:prstGeom prst="rect">
            <a:avLst/>
          </a:prstGeom>
        </p:spPr>
        <p:txBody>
          <a:bodyPr wrap="square"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Stay engaged in any venue that arises, ask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Take note of new vendors that arise, review their solutions</a:t>
            </a:r>
            <a:b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Take advantage of educational opportunities that vendors are offering during COVID</a:t>
            </a: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Any opportunities to unify shared interests around certain vendor(s) based on need for certain products (like 3D Geomatics has done, MCCC)</a:t>
            </a:r>
            <a:b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Don't be shy about asking vendors to talk to each other to ensure product compatibility</a:t>
            </a:r>
            <a:b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4070"/>
              </a:solidFill>
              <a:effectLst/>
              <a:uLnTx/>
              <a:uFillTx/>
              <a:latin typeface="Calibri" panose="020F0502020204030204"/>
              <a:ea typeface="+mn-ea"/>
              <a:cs typeface="+mn-cs"/>
            </a:endParaRPr>
          </a:p>
        </p:txBody>
      </p:sp>
      <p:sp>
        <p:nvSpPr>
          <p:cNvPr id="11" name="Title 1">
            <a:extLst>
              <a:ext uri="{FF2B5EF4-FFF2-40B4-BE49-F238E27FC236}">
                <a16:creationId xmlns:a16="http://schemas.microsoft.com/office/drawing/2014/main" id="{44155820-4DBC-4545-8EE0-1BE597A4DD42}"/>
              </a:ext>
            </a:extLst>
          </p:cNvPr>
          <p:cNvSpPr txBox="1">
            <a:spLocks/>
          </p:cNvSpPr>
          <p:nvPr/>
        </p:nvSpPr>
        <p:spPr>
          <a:xfrm>
            <a:off x="1116581" y="382278"/>
            <a:ext cx="10084906" cy="13292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Archivo Black"/>
                <a:ea typeface="+mj-ea"/>
                <a:cs typeface="+mj-cs"/>
              </a:rPr>
              <a:t>HOW CAN THE GAC SUPPORT?</a:t>
            </a:r>
            <a:endParaRPr kumimoji="0" lang="en-US" sz="6000" b="1" i="0" u="none" strike="noStrike" kern="1200" cap="none" spc="0" normalizeH="0" baseline="0" noProof="0" dirty="0">
              <a:ln>
                <a:noFill/>
              </a:ln>
              <a:solidFill>
                <a:prstClr val="white"/>
              </a:solidFill>
              <a:effectLst/>
              <a:uLnTx/>
              <a:uFillTx/>
              <a:latin typeface="Archivo Black" panose="020B0A04020102020204" pitchFamily="34" charset="77"/>
              <a:ea typeface="+mj-ea"/>
              <a:cs typeface="+mj-cs"/>
            </a:endParaRPr>
          </a:p>
        </p:txBody>
      </p:sp>
      <p:cxnSp>
        <p:nvCxnSpPr>
          <p:cNvPr id="12" name="Straight Connector 11">
            <a:extLst>
              <a:ext uri="{FF2B5EF4-FFF2-40B4-BE49-F238E27FC236}">
                <a16:creationId xmlns:a16="http://schemas.microsoft.com/office/drawing/2014/main" id="{04DFDBE8-2A4E-814E-8501-253BE13BB1B9}"/>
              </a:ext>
            </a:extLst>
          </p:cNvPr>
          <p:cNvCxnSpPr>
            <a:cxnSpLocks/>
          </p:cNvCxnSpPr>
          <p:nvPr/>
        </p:nvCxnSpPr>
        <p:spPr>
          <a:xfrm>
            <a:off x="7858500" y="2135636"/>
            <a:ext cx="0" cy="29664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13231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0-#ppt_w/2"/>
                                          </p:val>
                                        </p:tav>
                                        <p:tav tm="100000">
                                          <p:val>
                                            <p:strVal val="#ppt_x"/>
                                          </p:val>
                                        </p:tav>
                                      </p:tavLst>
                                    </p:anim>
                                    <p:anim calcmode="lin" valueType="num">
                                      <p:cBhvr additive="base">
                                        <p:cTn id="12" dur="10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0-#ppt_w/2"/>
                                          </p:val>
                                        </p:tav>
                                        <p:tav tm="100000">
                                          <p:val>
                                            <p:strVal val="#ppt_x"/>
                                          </p:val>
                                        </p:tav>
                                      </p:tavLst>
                                    </p:anim>
                                    <p:anim calcmode="lin" valueType="num">
                                      <p:cBhvr additive="base">
                                        <p:cTn id="16"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2D395B-443B-A346-8EFA-F55EFE32B753}"/>
              </a:ext>
            </a:extLst>
          </p:cNvPr>
          <p:cNvPicPr>
            <a:picLocks noChangeAspect="1"/>
          </p:cNvPicPr>
          <p:nvPr/>
        </p:nvPicPr>
        <p:blipFill>
          <a:blip r:embed="rId2"/>
          <a:stretch>
            <a:fillRect/>
          </a:stretch>
        </p:blipFill>
        <p:spPr>
          <a:xfrm>
            <a:off x="1437" y="0"/>
            <a:ext cx="12189125" cy="6858000"/>
          </a:xfrm>
          <a:prstGeom prst="rect">
            <a:avLst/>
          </a:prstGeom>
        </p:spPr>
      </p:pic>
      <p:sp>
        <p:nvSpPr>
          <p:cNvPr id="13" name="Title 16">
            <a:extLst>
              <a:ext uri="{FF2B5EF4-FFF2-40B4-BE49-F238E27FC236}">
                <a16:creationId xmlns:a16="http://schemas.microsoft.com/office/drawing/2014/main" id="{217A1FF2-41FD-EA49-8BC7-166EA0A50F89}"/>
              </a:ext>
            </a:extLst>
          </p:cNvPr>
          <p:cNvSpPr txBox="1">
            <a:spLocks/>
          </p:cNvSpPr>
          <p:nvPr/>
        </p:nvSpPr>
        <p:spPr>
          <a:xfrm>
            <a:off x="265044" y="312116"/>
            <a:ext cx="11925518" cy="24840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a:ln>
                  <a:noFill/>
                </a:ln>
                <a:solidFill>
                  <a:prstClr val="white"/>
                </a:solidFill>
                <a:effectLst/>
                <a:uLnTx/>
                <a:uFillTx/>
                <a:latin typeface="Archivo Black"/>
                <a:ea typeface="+mj-ea"/>
                <a:cs typeface="+mj-cs"/>
              </a:rPr>
              <a:t>QUESTIONS?</a:t>
            </a:r>
          </a:p>
        </p:txBody>
      </p:sp>
      <p:sp>
        <p:nvSpPr>
          <p:cNvPr id="14" name="TextBox 13">
            <a:extLst>
              <a:ext uri="{FF2B5EF4-FFF2-40B4-BE49-F238E27FC236}">
                <a16:creationId xmlns:a16="http://schemas.microsoft.com/office/drawing/2014/main" id="{8F05364A-4020-2940-A880-976C46BA6102}"/>
              </a:ext>
            </a:extLst>
          </p:cNvPr>
          <p:cNvSpPr txBox="1"/>
          <p:nvPr/>
        </p:nvSpPr>
        <p:spPr>
          <a:xfrm>
            <a:off x="6215270" y="2796207"/>
            <a:ext cx="5300868" cy="2185214"/>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Light" panose="020F0302020204030204"/>
                <a:ea typeface="+mn-ea"/>
                <a:cs typeface="Calibri Light"/>
              </a:rPr>
              <a:t>Brandon Tourtelotte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Light" panose="020F0302020204030204"/>
                <a:ea typeface="+mn-ea"/>
                <a:cs typeface="Calibri Light"/>
              </a:rPr>
              <a:t>State &amp; Local Business Development Manager</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Light" panose="020F0302020204030204"/>
                <a:ea typeface="+mn-ea"/>
                <a:cs typeface="Calibri Light"/>
              </a:rPr>
              <a:t>Pro-West &amp; Associates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Light" panose="020F0302020204030204"/>
                <a:ea typeface="+mn-ea"/>
                <a:cs typeface="Calibri Light"/>
                <a:hlinkClick r:id="rId3"/>
              </a:rPr>
              <a:t>Btourtelotte@prowestgis.com</a:t>
            </a: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Calibri Light"/>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Light" panose="020F0302020204030204"/>
                <a:ea typeface="+mn-ea"/>
                <a:cs typeface="Calibri Light"/>
              </a:rPr>
              <a:t>320-207-6875 ph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Light" panose="020F0302020204030204"/>
                <a:ea typeface="+mn-ea"/>
                <a:cs typeface="Calibri Light"/>
              </a:rPr>
              <a:t>612-916-0519 c</a:t>
            </a:r>
            <a:endParaRPr kumimoji="0" lang="en-US" sz="1800" b="0" i="0" u="none" strike="noStrike" kern="1200" cap="none" spc="0" normalizeH="0" baseline="0" noProof="0" dirty="0">
              <a:ln>
                <a:noFill/>
              </a:ln>
              <a:solidFill>
                <a:prstClr val="white"/>
              </a:solidFill>
              <a:effectLst/>
              <a:uLnTx/>
              <a:uFillTx/>
              <a:latin typeface="Calibri Light" panose="020F0302020204030204"/>
              <a:ea typeface="+mn-ea"/>
              <a:cs typeface="Calibri Light"/>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Light" panose="020F0302020204030204"/>
              <a:ea typeface="+mn-ea"/>
              <a:cs typeface="Calibri Light"/>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Light" panose="020F0302020204030204"/>
              <a:ea typeface="+mn-ea"/>
              <a:cs typeface="Calibri Light"/>
            </a:endParaRPr>
          </a:p>
        </p:txBody>
      </p:sp>
      <p:cxnSp>
        <p:nvCxnSpPr>
          <p:cNvPr id="21" name="Straight Connector 20">
            <a:extLst>
              <a:ext uri="{FF2B5EF4-FFF2-40B4-BE49-F238E27FC236}">
                <a16:creationId xmlns:a16="http://schemas.microsoft.com/office/drawing/2014/main" id="{5E849573-EA7A-4F4E-8B2B-D3B029F55C4F}"/>
              </a:ext>
            </a:extLst>
          </p:cNvPr>
          <p:cNvCxnSpPr>
            <a:cxnSpLocks/>
          </p:cNvCxnSpPr>
          <p:nvPr/>
        </p:nvCxnSpPr>
        <p:spPr>
          <a:xfrm>
            <a:off x="6057682" y="2899199"/>
            <a:ext cx="0" cy="19113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6064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3000"/>
                                        <p:tgtEl>
                                          <p:spTgt spid="13"/>
                                        </p:tgtEl>
                                      </p:cBhvr>
                                    </p:animEffect>
                                  </p:childTnLst>
                                </p:cTn>
                              </p:par>
                              <p:par>
                                <p:cTn id="8" presetID="2" presetClass="entr" presetSubtype="2"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1000" fill="hold"/>
                                        <p:tgtEl>
                                          <p:spTgt spid="14"/>
                                        </p:tgtEl>
                                        <p:attrNameLst>
                                          <p:attrName>ppt_x</p:attrName>
                                        </p:attrNameLst>
                                      </p:cBhvr>
                                      <p:tavLst>
                                        <p:tav tm="0">
                                          <p:val>
                                            <p:strVal val="1+#ppt_w/2"/>
                                          </p:val>
                                        </p:tav>
                                        <p:tav tm="100000">
                                          <p:val>
                                            <p:strVal val="#ppt_x"/>
                                          </p:val>
                                        </p:tav>
                                      </p:tavLst>
                                    </p:anim>
                                    <p:anim calcmode="lin" valueType="num">
                                      <p:cBhvr additive="base">
                                        <p:cTn id="11" dur="1000" fill="hold"/>
                                        <p:tgtEl>
                                          <p:spTgt spid="14"/>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1000" fill="hold"/>
                                        <p:tgtEl>
                                          <p:spTgt spid="21"/>
                                        </p:tgtEl>
                                        <p:attrNameLst>
                                          <p:attrName>ppt_x</p:attrName>
                                        </p:attrNameLst>
                                      </p:cBhvr>
                                      <p:tavLst>
                                        <p:tav tm="0">
                                          <p:val>
                                            <p:strVal val="1+#ppt_w/2"/>
                                          </p:val>
                                        </p:tav>
                                        <p:tav tm="100000">
                                          <p:val>
                                            <p:strVal val="#ppt_x"/>
                                          </p:val>
                                        </p:tav>
                                      </p:tavLst>
                                    </p:anim>
                                    <p:anim calcmode="lin" valueType="num">
                                      <p:cBhvr additive="base">
                                        <p:cTn id="15" dur="1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9</a:t>
            </a:r>
          </a:p>
        </p:txBody>
      </p:sp>
      <p:sp>
        <p:nvSpPr>
          <p:cNvPr id="2" name="Text Placeholder 1"/>
          <p:cNvSpPr>
            <a:spLocks noGrp="1"/>
          </p:cNvSpPr>
          <p:nvPr>
            <p:ph idx="1"/>
          </p:nvPr>
        </p:nvSpPr>
        <p:spPr/>
        <p:txBody>
          <a:bodyPr>
            <a:normAutofit/>
          </a:bodyPr>
          <a:lstStyle/>
          <a:p>
            <a:pPr marL="0" indent="0">
              <a:buNone/>
            </a:pPr>
            <a:r>
              <a:rPr lang="en-US" b="1" dirty="0"/>
              <a:t>Sector Report</a:t>
            </a:r>
          </a:p>
          <a:p>
            <a:pPr marL="0" indent="0">
              <a:buNone/>
            </a:pPr>
            <a:r>
              <a:rPr lang="en-US" dirty="0"/>
              <a:t>Nonprofit:  Soren Rundquist</a:t>
            </a:r>
          </a:p>
        </p:txBody>
      </p:sp>
    </p:spTree>
    <p:extLst>
      <p:ext uri="{BB962C8B-B14F-4D97-AF65-F5344CB8AC3E}">
        <p14:creationId xmlns:p14="http://schemas.microsoft.com/office/powerpoint/2010/main" val="17057763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b="1" dirty="0"/>
              <a:t>Nonprofit Sector Report</a:t>
            </a:r>
          </a:p>
        </p:txBody>
      </p:sp>
      <p:sp>
        <p:nvSpPr>
          <p:cNvPr id="2" name="Text Placeholder 1"/>
          <p:cNvSpPr>
            <a:spLocks noGrp="1"/>
          </p:cNvSpPr>
          <p:nvPr>
            <p:ph idx="1"/>
          </p:nvPr>
        </p:nvSpPr>
        <p:spPr/>
        <p:txBody>
          <a:bodyPr>
            <a:normAutofit/>
          </a:bodyPr>
          <a:lstStyle/>
          <a:p>
            <a:pPr marL="0" indent="0">
              <a:buNone/>
            </a:pPr>
            <a:r>
              <a:rPr lang="en-US" dirty="0"/>
              <a:t>Soren Rundquist </a:t>
            </a:r>
          </a:p>
          <a:p>
            <a:pPr marL="0" indent="0">
              <a:buNone/>
            </a:pPr>
            <a:r>
              <a:rPr lang="en-US" dirty="0"/>
              <a:t>Director of Spatial Analysis</a:t>
            </a:r>
          </a:p>
          <a:p>
            <a:pPr marL="0" indent="0">
              <a:buNone/>
            </a:pPr>
            <a:r>
              <a:rPr lang="en-US" dirty="0"/>
              <a:t>Environmental Working Group</a:t>
            </a:r>
          </a:p>
        </p:txBody>
      </p:sp>
      <p:pic>
        <p:nvPicPr>
          <p:cNvPr id="1026" name="Picture 2" descr="EWG">
            <a:extLst>
              <a:ext uri="{FF2B5EF4-FFF2-40B4-BE49-F238E27FC236}">
                <a16:creationId xmlns:a16="http://schemas.microsoft.com/office/drawing/2014/main" id="{369F114D-ACE8-4DA4-81A8-1BFBEE8DF3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9647" y="4294154"/>
            <a:ext cx="4497706" cy="1435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4058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2</a:t>
            </a:r>
          </a:p>
        </p:txBody>
      </p:sp>
      <p:sp>
        <p:nvSpPr>
          <p:cNvPr id="2" name="Text Placeholder 1"/>
          <p:cNvSpPr>
            <a:spLocks noGrp="1"/>
          </p:cNvSpPr>
          <p:nvPr>
            <p:ph idx="1"/>
          </p:nvPr>
        </p:nvSpPr>
        <p:spPr/>
        <p:txBody>
          <a:bodyPr>
            <a:normAutofit/>
          </a:bodyPr>
          <a:lstStyle/>
          <a:p>
            <a:pPr marL="0" indent="0">
              <a:buNone/>
            </a:pPr>
            <a:r>
              <a:rPr lang="en-US" b="1" dirty="0"/>
              <a:t>Committee Summaries - Review and accept</a:t>
            </a:r>
          </a:p>
        </p:txBody>
      </p:sp>
    </p:spTree>
    <p:extLst>
      <p:ext uri="{BB962C8B-B14F-4D97-AF65-F5344CB8AC3E}">
        <p14:creationId xmlns:p14="http://schemas.microsoft.com/office/powerpoint/2010/main" val="24872567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Nonprofit Sector Report</a:t>
            </a:r>
            <a:endParaRPr lang="en-US" dirty="0"/>
          </a:p>
        </p:txBody>
      </p:sp>
      <p:sp>
        <p:nvSpPr>
          <p:cNvPr id="5" name="Content Placeholder 4"/>
          <p:cNvSpPr>
            <a:spLocks noGrp="1"/>
          </p:cNvSpPr>
          <p:nvPr>
            <p:ph idx="1"/>
          </p:nvPr>
        </p:nvSpPr>
        <p:spPr/>
        <p:txBody>
          <a:bodyPr>
            <a:normAutofit lnSpcReduction="10000"/>
          </a:bodyPr>
          <a:lstStyle/>
          <a:p>
            <a:endParaRPr lang="en-US" dirty="0"/>
          </a:p>
          <a:p>
            <a:pPr marL="0" indent="0">
              <a:buNone/>
            </a:pPr>
            <a:r>
              <a:rPr lang="en-US" b="1" dirty="0"/>
              <a:t>GAC Priority: All public geospatial data in MN to be free and open to everyone</a:t>
            </a:r>
          </a:p>
          <a:p>
            <a:r>
              <a:rPr lang="en-US" dirty="0"/>
              <a:t>Making spatial data available for public health and environmental </a:t>
            </a:r>
            <a:r>
              <a:rPr lang="en-US" u="sng" dirty="0"/>
              <a:t>awareness</a:t>
            </a:r>
            <a:r>
              <a:rPr lang="en-US" dirty="0"/>
              <a:t> and </a:t>
            </a:r>
            <a:r>
              <a:rPr lang="en-US" u="sng" dirty="0"/>
              <a:t>advocacy</a:t>
            </a:r>
          </a:p>
          <a:p>
            <a:r>
              <a:rPr lang="en-US" dirty="0"/>
              <a:t>Assist other nonprofits </a:t>
            </a:r>
            <a:r>
              <a:rPr lang="en-US" sz="1800" dirty="0"/>
              <a:t>(MN Center for Environmental Advocacy, Friends of the Mississippi, Minnesota Environmental Partners, Land Stewardship Project) </a:t>
            </a:r>
            <a:r>
              <a:rPr lang="en-US" dirty="0"/>
              <a:t>in Minnesota geospatially </a:t>
            </a:r>
            <a:r>
              <a:rPr lang="en-US" sz="1800" dirty="0"/>
              <a:t>(analysis, web maps, visuals, communications) </a:t>
            </a:r>
          </a:p>
          <a:p>
            <a:r>
              <a:rPr lang="en-US" dirty="0"/>
              <a:t>The </a:t>
            </a:r>
            <a:r>
              <a:rPr lang="en-US" u="sng" dirty="0"/>
              <a:t>Groundwater Protection rule </a:t>
            </a:r>
            <a:r>
              <a:rPr lang="en-US" dirty="0"/>
              <a:t>minimizes potential sources of nitrate pollution to the state’s groundwater and protects our drinking water.</a:t>
            </a:r>
          </a:p>
        </p:txBody>
      </p:sp>
    </p:spTree>
    <p:extLst>
      <p:ext uri="{BB962C8B-B14F-4D97-AF65-F5344CB8AC3E}">
        <p14:creationId xmlns:p14="http://schemas.microsoft.com/office/powerpoint/2010/main" val="151706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Nonprofit Sector Report</a:t>
            </a:r>
            <a:endParaRPr lang="en-US" dirty="0"/>
          </a:p>
        </p:txBody>
      </p:sp>
      <p:pic>
        <p:nvPicPr>
          <p:cNvPr id="6" name="Picture 2">
            <a:hlinkClick r:id="rId2"/>
            <a:extLst>
              <a:ext uri="{FF2B5EF4-FFF2-40B4-BE49-F238E27FC236}">
                <a16:creationId xmlns:a16="http://schemas.microsoft.com/office/drawing/2014/main" id="{1165F0A1-C21E-49E8-AB21-FB39357DE3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0813" y="1518996"/>
            <a:ext cx="4964596" cy="4964596"/>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4">
            <a:extLst>
              <a:ext uri="{FF2B5EF4-FFF2-40B4-BE49-F238E27FC236}">
                <a16:creationId xmlns:a16="http://schemas.microsoft.com/office/drawing/2014/main" id="{29C3DFC2-5088-4CDF-BF7A-3E579CDF931D}"/>
              </a:ext>
            </a:extLst>
          </p:cNvPr>
          <p:cNvSpPr txBox="1">
            <a:spLocks/>
          </p:cNvSpPr>
          <p:nvPr/>
        </p:nvSpPr>
        <p:spPr>
          <a:xfrm>
            <a:off x="1554480" y="2029968"/>
            <a:ext cx="4163438" cy="4229066"/>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Nitrate in MN Private Wells</a:t>
            </a:r>
          </a:p>
          <a:p>
            <a:pPr marL="0" indent="0">
              <a:buFont typeface="Arial" panose="020B0604020202020204" pitchFamily="34" charset="0"/>
              <a:buNone/>
            </a:pPr>
            <a:r>
              <a:rPr lang="en-US" b="1" dirty="0"/>
              <a:t>– January 2020</a:t>
            </a:r>
          </a:p>
          <a:p>
            <a:r>
              <a:rPr lang="en-US" dirty="0"/>
              <a:t>Over 7,500 households may be drinking water from a private well with nitrate levels at or above 3 milligrams per liter</a:t>
            </a:r>
          </a:p>
        </p:txBody>
      </p:sp>
    </p:spTree>
    <p:extLst>
      <p:ext uri="{BB962C8B-B14F-4D97-AF65-F5344CB8AC3E}">
        <p14:creationId xmlns:p14="http://schemas.microsoft.com/office/powerpoint/2010/main" val="32438640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Nonprofit Sector Report</a:t>
            </a:r>
            <a:endParaRPr lang="en-US" dirty="0"/>
          </a:p>
        </p:txBody>
      </p:sp>
      <p:pic>
        <p:nvPicPr>
          <p:cNvPr id="2050" name="Picture 2">
            <a:hlinkClick r:id="rId2"/>
            <a:extLst>
              <a:ext uri="{FF2B5EF4-FFF2-40B4-BE49-F238E27FC236}">
                <a16:creationId xmlns:a16="http://schemas.microsoft.com/office/drawing/2014/main" id="{BD9C6592-3434-4A6A-AC16-2F19E523E9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7865" y="1518996"/>
            <a:ext cx="4964596" cy="4964596"/>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4">
            <a:extLst>
              <a:ext uri="{FF2B5EF4-FFF2-40B4-BE49-F238E27FC236}">
                <a16:creationId xmlns:a16="http://schemas.microsoft.com/office/drawing/2014/main" id="{940C8B9F-37CA-44BC-B1F6-98C53E4E7426}"/>
              </a:ext>
            </a:extLst>
          </p:cNvPr>
          <p:cNvSpPr txBox="1">
            <a:spLocks/>
          </p:cNvSpPr>
          <p:nvPr/>
        </p:nvSpPr>
        <p:spPr>
          <a:xfrm>
            <a:off x="1554480" y="2029968"/>
            <a:ext cx="4163438" cy="4229066"/>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Nitrate in MN Drinking Water</a:t>
            </a:r>
          </a:p>
          <a:p>
            <a:pPr marL="0" indent="0">
              <a:buFont typeface="Arial" panose="020B0604020202020204" pitchFamily="34" charset="0"/>
              <a:buNone/>
            </a:pPr>
            <a:r>
              <a:rPr lang="en-US" b="1" dirty="0"/>
              <a:t> – January 2020</a:t>
            </a:r>
          </a:p>
          <a:p>
            <a:r>
              <a:rPr lang="en-US" dirty="0"/>
              <a:t>Over 725 public water systems, serving 473,000 people recorded nitrate levels at or above 3 milligrams per liter.</a:t>
            </a:r>
          </a:p>
        </p:txBody>
      </p:sp>
    </p:spTree>
    <p:extLst>
      <p:ext uri="{BB962C8B-B14F-4D97-AF65-F5344CB8AC3E}">
        <p14:creationId xmlns:p14="http://schemas.microsoft.com/office/powerpoint/2010/main" val="32084071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Nonprofit Sector Report</a:t>
            </a:r>
            <a:endParaRPr lang="en-US" dirty="0"/>
          </a:p>
        </p:txBody>
      </p:sp>
      <p:pic>
        <p:nvPicPr>
          <p:cNvPr id="3" name="Picture 2" descr="A close up of text on a black background&#10;&#10;Description automatically generated">
            <a:hlinkClick r:id="rId2"/>
            <a:extLst>
              <a:ext uri="{FF2B5EF4-FFF2-40B4-BE49-F238E27FC236}">
                <a16:creationId xmlns:a16="http://schemas.microsoft.com/office/drawing/2014/main" id="{C104AD37-1988-4601-8AF8-E8F486ED403C}"/>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7241650" y="1381538"/>
            <a:ext cx="4252662" cy="5239512"/>
          </a:xfrm>
          <a:prstGeom prst="rect">
            <a:avLst/>
          </a:prstGeom>
        </p:spPr>
      </p:pic>
      <p:sp>
        <p:nvSpPr>
          <p:cNvPr id="6" name="Content Placeholder 4">
            <a:extLst>
              <a:ext uri="{FF2B5EF4-FFF2-40B4-BE49-F238E27FC236}">
                <a16:creationId xmlns:a16="http://schemas.microsoft.com/office/drawing/2014/main" id="{6CE56555-DF54-405D-9A12-638081731913}"/>
              </a:ext>
            </a:extLst>
          </p:cNvPr>
          <p:cNvSpPr txBox="1">
            <a:spLocks/>
          </p:cNvSpPr>
          <p:nvPr/>
        </p:nvSpPr>
        <p:spPr>
          <a:xfrm>
            <a:off x="1554480" y="2029968"/>
            <a:ext cx="4163438" cy="4229066"/>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Nitrate in MN Drinking Water</a:t>
            </a:r>
          </a:p>
          <a:p>
            <a:pPr marL="0" indent="0">
              <a:buFont typeface="Arial" panose="020B0604020202020204" pitchFamily="34" charset="0"/>
              <a:buNone/>
            </a:pPr>
            <a:r>
              <a:rPr lang="en-US" b="1" dirty="0"/>
              <a:t> – March 2020</a:t>
            </a:r>
          </a:p>
          <a:p>
            <a:r>
              <a:rPr lang="en-US" dirty="0"/>
              <a:t>Nitrate contamination is getting worse in 63% of public water systems serving over half a million people, primarily in rural areas.</a:t>
            </a:r>
          </a:p>
        </p:txBody>
      </p:sp>
    </p:spTree>
    <p:extLst>
      <p:ext uri="{BB962C8B-B14F-4D97-AF65-F5344CB8AC3E}">
        <p14:creationId xmlns:p14="http://schemas.microsoft.com/office/powerpoint/2010/main" val="25851417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map&#10;&#10;Description automatically generated">
            <a:hlinkClick r:id="rId2"/>
            <a:extLst>
              <a:ext uri="{FF2B5EF4-FFF2-40B4-BE49-F238E27FC236}">
                <a16:creationId xmlns:a16="http://schemas.microsoft.com/office/drawing/2014/main" id="{0D3A8041-F8FF-4383-ACE3-809A28BA1A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2138" y="1448594"/>
            <a:ext cx="4648200" cy="5105400"/>
          </a:xfrm>
          <a:prstGeom prst="rect">
            <a:avLst/>
          </a:prstGeom>
        </p:spPr>
      </p:pic>
      <p:sp>
        <p:nvSpPr>
          <p:cNvPr id="4" name="Title 3"/>
          <p:cNvSpPr>
            <a:spLocks noGrp="1"/>
          </p:cNvSpPr>
          <p:nvPr>
            <p:ph type="title"/>
          </p:nvPr>
        </p:nvSpPr>
        <p:spPr/>
        <p:txBody>
          <a:bodyPr/>
          <a:lstStyle/>
          <a:p>
            <a:r>
              <a:rPr lang="en-US" b="1" dirty="0"/>
              <a:t>Nonprofit Sector Report</a:t>
            </a:r>
            <a:endParaRPr lang="en-US" dirty="0"/>
          </a:p>
        </p:txBody>
      </p:sp>
      <p:sp>
        <p:nvSpPr>
          <p:cNvPr id="5" name="Content Placeholder 4"/>
          <p:cNvSpPr>
            <a:spLocks noGrp="1"/>
          </p:cNvSpPr>
          <p:nvPr>
            <p:ph idx="1"/>
          </p:nvPr>
        </p:nvSpPr>
        <p:spPr>
          <a:xfrm>
            <a:off x="1556426" y="2025819"/>
            <a:ext cx="4163438" cy="4229066"/>
          </a:xfrm>
          <a:solidFill>
            <a:schemeClr val="bg1"/>
          </a:solidFill>
        </p:spPr>
        <p:txBody>
          <a:bodyPr>
            <a:normAutofit/>
          </a:bodyPr>
          <a:lstStyle/>
          <a:p>
            <a:pPr marL="0" indent="0">
              <a:buNone/>
            </a:pPr>
            <a:r>
              <a:rPr lang="en-US" b="1" dirty="0"/>
              <a:t>Manure Application Analysis</a:t>
            </a:r>
          </a:p>
          <a:p>
            <a:pPr marL="0" indent="0">
              <a:buNone/>
            </a:pPr>
            <a:r>
              <a:rPr lang="en-US" b="1" dirty="0"/>
              <a:t> – Released tomorrow</a:t>
            </a:r>
          </a:p>
          <a:p>
            <a:r>
              <a:rPr lang="en-US" dirty="0"/>
              <a:t>Leverages Minnesota Pollution Control Agency feedlot data and peer reviewed analysis/model to generate manure outputs and field application for individual facility locations.</a:t>
            </a:r>
          </a:p>
          <a:p>
            <a:endParaRPr lang="en-US" dirty="0"/>
          </a:p>
        </p:txBody>
      </p:sp>
    </p:spTree>
    <p:extLst>
      <p:ext uri="{BB962C8B-B14F-4D97-AF65-F5344CB8AC3E}">
        <p14:creationId xmlns:p14="http://schemas.microsoft.com/office/powerpoint/2010/main" val="29539075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11</a:t>
            </a:r>
          </a:p>
        </p:txBody>
      </p:sp>
      <p:sp>
        <p:nvSpPr>
          <p:cNvPr id="2" name="Text Placeholder 1"/>
          <p:cNvSpPr>
            <a:spLocks noGrp="1"/>
          </p:cNvSpPr>
          <p:nvPr>
            <p:ph idx="1"/>
          </p:nvPr>
        </p:nvSpPr>
        <p:spPr/>
        <p:txBody>
          <a:bodyPr>
            <a:normAutofit/>
          </a:bodyPr>
          <a:lstStyle/>
          <a:p>
            <a:pPr marL="0" indent="0">
              <a:buNone/>
            </a:pPr>
            <a:r>
              <a:rPr lang="en-US" b="1" dirty="0"/>
              <a:t>Updates on GAC priority projects and initiatives</a:t>
            </a:r>
          </a:p>
          <a:p>
            <a:pPr marL="0" indent="0">
              <a:buNone/>
            </a:pPr>
            <a:r>
              <a:rPr lang="en-US" dirty="0"/>
              <a:t>Cory Richter</a:t>
            </a:r>
          </a:p>
        </p:txBody>
      </p:sp>
    </p:spTree>
    <p:extLst>
      <p:ext uri="{BB962C8B-B14F-4D97-AF65-F5344CB8AC3E}">
        <p14:creationId xmlns:p14="http://schemas.microsoft.com/office/powerpoint/2010/main" val="946144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GAC Priorities</a:t>
            </a:r>
          </a:p>
        </p:txBody>
      </p:sp>
      <p:graphicFrame>
        <p:nvGraphicFramePr>
          <p:cNvPr id="2" name="Table 1"/>
          <p:cNvGraphicFramePr>
            <a:graphicFrameLocks noGrp="1"/>
          </p:cNvGraphicFramePr>
          <p:nvPr>
            <p:extLst>
              <p:ext uri="{D42A27DB-BD31-4B8C-83A1-F6EECF244321}">
                <p14:modId xmlns:p14="http://schemas.microsoft.com/office/powerpoint/2010/main" val="396810446"/>
              </p:ext>
            </p:extLst>
          </p:nvPr>
        </p:nvGraphicFramePr>
        <p:xfrm>
          <a:off x="660231" y="1336791"/>
          <a:ext cx="10609593" cy="5353211"/>
        </p:xfrm>
        <a:graphic>
          <a:graphicData uri="http://schemas.openxmlformats.org/drawingml/2006/table">
            <a:tbl>
              <a:tblPr>
                <a:tableStyleId>{5C22544A-7EE6-4342-B048-85BDC9FD1C3A}</a:tableStyleId>
              </a:tblPr>
              <a:tblGrid>
                <a:gridCol w="848338">
                  <a:extLst>
                    <a:ext uri="{9D8B030D-6E8A-4147-A177-3AD203B41FA5}">
                      <a16:colId xmlns:a16="http://schemas.microsoft.com/office/drawing/2014/main" val="1837296339"/>
                    </a:ext>
                  </a:extLst>
                </a:gridCol>
                <a:gridCol w="4054031">
                  <a:extLst>
                    <a:ext uri="{9D8B030D-6E8A-4147-A177-3AD203B41FA5}">
                      <a16:colId xmlns:a16="http://schemas.microsoft.com/office/drawing/2014/main" val="1836324951"/>
                    </a:ext>
                  </a:extLst>
                </a:gridCol>
                <a:gridCol w="1333500">
                  <a:extLst>
                    <a:ext uri="{9D8B030D-6E8A-4147-A177-3AD203B41FA5}">
                      <a16:colId xmlns:a16="http://schemas.microsoft.com/office/drawing/2014/main" val="2608705875"/>
                    </a:ext>
                  </a:extLst>
                </a:gridCol>
                <a:gridCol w="2647950">
                  <a:extLst>
                    <a:ext uri="{9D8B030D-6E8A-4147-A177-3AD203B41FA5}">
                      <a16:colId xmlns:a16="http://schemas.microsoft.com/office/drawing/2014/main" val="887950405"/>
                    </a:ext>
                  </a:extLst>
                </a:gridCol>
                <a:gridCol w="1725774">
                  <a:extLst>
                    <a:ext uri="{9D8B030D-6E8A-4147-A177-3AD203B41FA5}">
                      <a16:colId xmlns:a16="http://schemas.microsoft.com/office/drawing/2014/main" val="3554509381"/>
                    </a:ext>
                  </a:extLst>
                </a:gridCol>
              </a:tblGrid>
              <a:tr h="707440">
                <a:tc>
                  <a:txBody>
                    <a:bodyPr/>
                    <a:lstStyle/>
                    <a:p>
                      <a:pPr algn="ctr" fontAlgn="b"/>
                      <a:r>
                        <a:rPr lang="en-US" sz="2000" b="1" u="none" strike="noStrike" dirty="0">
                          <a:effectLst/>
                        </a:rPr>
                        <a:t>GAC Rank</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b="1" u="none" strike="noStrike" dirty="0">
                          <a:effectLst/>
                        </a:rPr>
                        <a:t>Project or Initiative Description</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b="1" u="none" strike="noStrike" dirty="0">
                          <a:effectLst/>
                        </a:rPr>
                        <a:t>Status</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b="1" u="none" strike="noStrike" dirty="0">
                          <a:effectLst/>
                        </a:rPr>
                        <a:t>Project Owner</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b="1" u="none" strike="noStrike" dirty="0">
                          <a:effectLst/>
                        </a:rPr>
                        <a:t>Champion</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1933252473"/>
                  </a:ext>
                </a:extLst>
              </a:tr>
              <a:tr h="357367">
                <a:tc>
                  <a:txBody>
                    <a:bodyPr/>
                    <a:lstStyle/>
                    <a:p>
                      <a:pPr algn="ctr" fontAlgn="b"/>
                      <a:r>
                        <a:rPr lang="en-US" sz="2000" u="none" strike="noStrike">
                          <a:effectLst/>
                        </a:rPr>
                        <a:t>1</a:t>
                      </a:r>
                      <a:endParaRPr lang="en-US" sz="20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dirty="0">
                          <a:effectLst/>
                        </a:rPr>
                        <a:t>All Data Free and Open</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dirty="0">
                          <a:effectLst/>
                        </a:rPr>
                        <a:t>Kari Geurts</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dirty="0">
                          <a:effectLst/>
                        </a:rPr>
                        <a:t>many</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2652842675"/>
                  </a:ext>
                </a:extLst>
              </a:tr>
              <a:tr h="357367">
                <a:tc>
                  <a:txBody>
                    <a:bodyPr/>
                    <a:lstStyle/>
                    <a:p>
                      <a:pPr algn="ctr" fontAlgn="b"/>
                      <a:r>
                        <a:rPr lang="en-US" sz="2000" u="none" strike="noStrike">
                          <a:effectLst/>
                        </a:rPr>
                        <a:t>2</a:t>
                      </a:r>
                      <a:endParaRPr lang="en-US" sz="20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pt-BR" sz="2000" b="0" i="0" u="none" strike="noStrike" dirty="0">
                          <a:solidFill>
                            <a:srgbClr val="003865"/>
                          </a:solidFill>
                          <a:effectLst/>
                          <a:latin typeface="Calibri" panose="020F0502020204030204" pitchFamily="34" charset="0"/>
                        </a:rPr>
                        <a:t>Updated and Aligned Boundary Data</a:t>
                      </a:r>
                    </a:p>
                  </a:txBody>
                  <a:tcPr marL="7620" marR="7620" marT="7620" marB="0" anchor="b">
                    <a:solidFill>
                      <a:schemeClr val="accent2">
                        <a:lumMod val="40000"/>
                        <a:lumOff val="60000"/>
                      </a:schemeClr>
                    </a:solidFill>
                  </a:tcPr>
                </a:tc>
                <a:tc>
                  <a:txBody>
                    <a:bodyPr/>
                    <a:lstStyle/>
                    <a:p>
                      <a:pPr algn="ctr" fontAlgn="b"/>
                      <a:r>
                        <a:rPr lang="en-US" sz="2000" u="none" strike="noStrike">
                          <a:effectLst/>
                        </a:rPr>
                        <a:t>Active</a:t>
                      </a:r>
                      <a:endParaRPr lang="en-US" sz="20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Preston Dowell</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dirty="0">
                          <a:effectLst/>
                        </a:rPr>
                        <a:t>Dan Ross</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2973844051"/>
                  </a:ext>
                </a:extLst>
              </a:tr>
              <a:tr h="357367">
                <a:tc>
                  <a:txBody>
                    <a:bodyPr/>
                    <a:lstStyle/>
                    <a:p>
                      <a:pPr algn="ctr" fontAlgn="b"/>
                      <a:r>
                        <a:rPr lang="en-US" sz="2000" u="none" strike="noStrike">
                          <a:effectLst/>
                        </a:rPr>
                        <a:t>3</a:t>
                      </a:r>
                      <a:endParaRPr lang="en-US" sz="20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Archiving</a:t>
                      </a:r>
                      <a:r>
                        <a:rPr lang="en-US" sz="2000" u="none" strike="noStrike" baseline="0" dirty="0">
                          <a:effectLst/>
                        </a:rPr>
                        <a:t> Implementation</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Ryan Mattke</a:t>
                      </a:r>
                    </a:p>
                  </a:txBody>
                  <a:tcPr marL="7620" marR="7620" marT="7620" marB="0" anchor="b">
                    <a:solidFill>
                      <a:schemeClr val="accent2">
                        <a:lumMod val="40000"/>
                        <a:lumOff val="60000"/>
                      </a:schemeClr>
                    </a:solidFill>
                  </a:tcPr>
                </a:tc>
                <a:tc>
                  <a:txBody>
                    <a:bodyPr/>
                    <a:lstStyle/>
                    <a:p>
                      <a:pPr algn="l" fontAlgn="b"/>
                      <a:r>
                        <a:rPr lang="en-US" sz="2000" u="none" strike="noStrike" dirty="0">
                          <a:effectLst/>
                        </a:rPr>
                        <a:t>many</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3267190993"/>
                  </a:ext>
                </a:extLst>
              </a:tr>
              <a:tr h="357367">
                <a:tc>
                  <a:txBody>
                    <a:bodyPr/>
                    <a:lstStyle/>
                    <a:p>
                      <a:pPr algn="ctr" fontAlgn="b"/>
                      <a:r>
                        <a:rPr lang="en-US" sz="2000" u="none" strike="noStrike">
                          <a:effectLst/>
                        </a:rPr>
                        <a:t>4</a:t>
                      </a:r>
                      <a:endParaRPr lang="en-US" sz="20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Parcel Data</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Alison Slaats</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b="0" i="0" u="none" strike="noStrike" dirty="0">
                          <a:solidFill>
                            <a:schemeClr val="dk1"/>
                          </a:solidFill>
                          <a:effectLst/>
                          <a:latin typeface="+mn-lt"/>
                        </a:rPr>
                        <a:t>Mark</a:t>
                      </a:r>
                      <a:r>
                        <a:rPr lang="en-US" sz="2000" b="0" i="0" u="none" strike="noStrike" baseline="0" dirty="0">
                          <a:solidFill>
                            <a:schemeClr val="dk1"/>
                          </a:solidFill>
                          <a:effectLst/>
                          <a:latin typeface="+mn-lt"/>
                        </a:rPr>
                        <a:t> Kotz</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637472554"/>
                  </a:ext>
                </a:extLst>
              </a:tr>
              <a:tr h="357367">
                <a:tc>
                  <a:txBody>
                    <a:bodyPr/>
                    <a:lstStyle/>
                    <a:p>
                      <a:pPr algn="ctr" fontAlgn="b"/>
                      <a:r>
                        <a:rPr lang="en-US" sz="2000" u="none" strike="noStrike">
                          <a:effectLst/>
                        </a:rPr>
                        <a:t>5</a:t>
                      </a:r>
                      <a:endParaRPr lang="en-US" sz="20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Image Service Improvements</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865"/>
                          </a:solidFill>
                          <a:effectLst/>
                          <a:uLnTx/>
                          <a:uFillTx/>
                          <a:latin typeface="+mn-lt"/>
                          <a:ea typeface="+mn-ea"/>
                          <a:cs typeface="+mn-cs"/>
                        </a:rPr>
                        <a:t>Alison Slaats</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kumimoji="0" lang="en-US" sz="2000" b="0" i="0" u="none" strike="noStrike" kern="1200" cap="none" spc="0" normalizeH="0" baseline="0" noProof="0" dirty="0">
                          <a:ln>
                            <a:noFill/>
                          </a:ln>
                          <a:solidFill>
                            <a:srgbClr val="003865"/>
                          </a:solidFill>
                          <a:effectLst/>
                          <a:uLnTx/>
                          <a:uFillTx/>
                          <a:latin typeface="+mn-lt"/>
                          <a:ea typeface="+mn-ea"/>
                          <a:cs typeface="+mn-cs"/>
                        </a:rPr>
                        <a:t>Dan Ross</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3238369850"/>
                  </a:ext>
                </a:extLst>
              </a:tr>
              <a:tr h="357367">
                <a:tc>
                  <a:txBody>
                    <a:bodyPr/>
                    <a:lstStyle/>
                    <a:p>
                      <a:pPr algn="ctr" fontAlgn="b"/>
                      <a:r>
                        <a:rPr lang="en-US" sz="2000" u="none" strike="noStrike">
                          <a:effectLst/>
                        </a:rPr>
                        <a:t>6</a:t>
                      </a:r>
                      <a:endParaRPr lang="en-US" sz="20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865"/>
                          </a:solidFill>
                          <a:effectLst/>
                          <a:uLnTx/>
                          <a:uFillTx/>
                          <a:latin typeface="+mn-lt"/>
                          <a:ea typeface="+mn-ea"/>
                          <a:cs typeface="+mn-cs"/>
                        </a:rPr>
                        <a:t>Accurate Hydro-DEMs</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Sean Vaughn</a:t>
                      </a:r>
                    </a:p>
                  </a:txBody>
                  <a:tcPr marL="7620" marR="7620" marT="7620" marB="0" anchor="b">
                    <a:solidFill>
                      <a:schemeClr val="accent2">
                        <a:lumMod val="40000"/>
                        <a:lumOff val="60000"/>
                      </a:schemeClr>
                    </a:solidFill>
                  </a:tcPr>
                </a:tc>
                <a:tc>
                  <a:txBody>
                    <a:bodyPr/>
                    <a:lstStyle/>
                    <a:p>
                      <a:pPr algn="l" fontAlgn="b"/>
                      <a:r>
                        <a:rPr lang="en-US" sz="2000" u="none" strike="noStrike" dirty="0">
                          <a:effectLst/>
                        </a:rPr>
                        <a:t>many</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1288398579"/>
                  </a:ext>
                </a:extLst>
              </a:tr>
              <a:tr h="357367">
                <a:tc>
                  <a:txBody>
                    <a:bodyPr/>
                    <a:lstStyle/>
                    <a:p>
                      <a:pPr algn="ctr" fontAlgn="b"/>
                      <a:r>
                        <a:rPr lang="en-US" sz="2000" u="none" strike="noStrike" dirty="0">
                          <a:effectLst/>
                        </a:rPr>
                        <a:t>7</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Road Centerline Data</a:t>
                      </a: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Dan Ross</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974934633"/>
                  </a:ext>
                </a:extLst>
              </a:tr>
              <a:tr h="357367">
                <a:tc>
                  <a:txBody>
                    <a:bodyPr/>
                    <a:lstStyle/>
                    <a:p>
                      <a:pPr algn="ctr" fontAlgn="b"/>
                      <a:r>
                        <a:rPr lang="en-US" sz="2000" u="none" strike="noStrike" dirty="0">
                          <a:effectLst/>
                        </a:rPr>
                        <a:t>8</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865"/>
                          </a:solidFill>
                          <a:effectLst/>
                          <a:uLnTx/>
                          <a:uFillTx/>
                          <a:latin typeface="+mn-lt"/>
                          <a:ea typeface="+mn-ea"/>
                          <a:cs typeface="+mn-cs"/>
                        </a:rPr>
                        <a:t>New Lidar Acquisition</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b="0" i="0" u="none" strike="noStrike" dirty="0">
                          <a:solidFill>
                            <a:schemeClr val="dk1"/>
                          </a:solidFill>
                          <a:effectLst/>
                          <a:latin typeface="+mn-lt"/>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Gerry Sjerven</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Dan Ross</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3265454513"/>
                  </a:ext>
                </a:extLst>
              </a:tr>
              <a:tr h="357367">
                <a:tc>
                  <a:txBody>
                    <a:bodyPr/>
                    <a:lstStyle/>
                    <a:p>
                      <a:pPr algn="ctr" fontAlgn="b"/>
                      <a:r>
                        <a:rPr lang="en-US" sz="2000" u="none" strike="noStrike" dirty="0">
                          <a:effectLst/>
                        </a:rPr>
                        <a:t>9</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dirty="0">
                          <a:ln>
                            <a:noFill/>
                          </a:ln>
                          <a:solidFill>
                            <a:srgbClr val="003865"/>
                          </a:solidFill>
                          <a:effectLst/>
                          <a:uLnTx/>
                          <a:uFillTx/>
                          <a:latin typeface="+mn-lt"/>
                          <a:ea typeface="+mn-ea"/>
                          <a:cs typeface="+mn-cs"/>
                        </a:rPr>
                        <a:t>EM Damage Assess Data Standard</a:t>
                      </a:r>
                      <a:endParaRPr kumimoji="0" lang="pt-BR"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600" u="none" strike="noStrike" dirty="0">
                          <a:effectLst/>
                        </a:rPr>
                        <a:t>Brad Anderson, Cory Richter</a:t>
                      </a:r>
                      <a:endParaRPr lang="en-US" sz="16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16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301172505"/>
                  </a:ext>
                </a:extLst>
              </a:tr>
              <a:tr h="357367">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865"/>
                          </a:solidFill>
                          <a:effectLst/>
                          <a:uLnTx/>
                          <a:uFillTx/>
                          <a:latin typeface="+mn-lt"/>
                          <a:ea typeface="+mn-ea"/>
                          <a:cs typeface="+mn-cs"/>
                        </a:rPr>
                        <a:t>10</a:t>
                      </a: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Address Points Data</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kumimoji="0" lang="en-US" sz="2000" b="0" i="0" u="none" strike="noStrike" kern="1200" cap="none" spc="0" normalizeH="0" baseline="0" noProof="0" dirty="0">
                          <a:ln>
                            <a:noFill/>
                          </a:ln>
                          <a:solidFill>
                            <a:srgbClr val="003865"/>
                          </a:solidFill>
                          <a:effectLst/>
                          <a:uLnTx/>
                          <a:uFillTx/>
                          <a:latin typeface="+mn-lt"/>
                          <a:ea typeface="+mn-ea"/>
                          <a:cs typeface="+mn-cs"/>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865"/>
                          </a:solidFill>
                          <a:effectLst/>
                          <a:uLnTx/>
                          <a:uFillTx/>
                          <a:latin typeface="+mn-lt"/>
                          <a:ea typeface="+mn-ea"/>
                          <a:cs typeface="+mn-cs"/>
                        </a:rPr>
                        <a:t>Dan Ross</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10011"/>
                  </a:ext>
                </a:extLst>
              </a:tr>
              <a:tr h="357367">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865"/>
                          </a:solidFill>
                          <a:effectLst/>
                          <a:uLnTx/>
                          <a:uFillTx/>
                          <a:latin typeface="+mn-lt"/>
                          <a:ea typeface="+mn-ea"/>
                          <a:cs typeface="+mn-cs"/>
                        </a:rPr>
                        <a:t>11</a:t>
                      </a: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dirty="0">
                          <a:ln>
                            <a:noFill/>
                          </a:ln>
                          <a:solidFill>
                            <a:srgbClr val="003865"/>
                          </a:solidFill>
                          <a:effectLst/>
                          <a:uLnTx/>
                          <a:uFillTx/>
                          <a:latin typeface="+mn-lt"/>
                          <a:ea typeface="+mn-ea"/>
                          <a:cs typeface="+mn-cs"/>
                        </a:rPr>
                        <a:t>U.S. National Grid Materials</a:t>
                      </a:r>
                      <a:endParaRPr kumimoji="0" lang="pt-BR"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b">
                    <a:solidFill>
                      <a:schemeClr val="accent2">
                        <a:lumMod val="40000"/>
                        <a:lumOff val="60000"/>
                      </a:schemeClr>
                    </a:solidFill>
                  </a:tcPr>
                </a:tc>
                <a:tc>
                  <a:txBody>
                    <a:bodyPr/>
                    <a:lstStyle/>
                    <a:p>
                      <a:pPr algn="ctr" fontAlgn="b"/>
                      <a:r>
                        <a:rPr kumimoji="0" lang="en-US" sz="2000" b="0" i="0" u="none" strike="noStrike" kern="1200" cap="none" spc="0" normalizeH="0" baseline="0" noProof="0" dirty="0">
                          <a:ln>
                            <a:noFill/>
                          </a:ln>
                          <a:solidFill>
                            <a:srgbClr val="003865"/>
                          </a:solidFill>
                          <a:effectLst/>
                          <a:uLnTx/>
                          <a:uFillTx/>
                          <a:latin typeface="+mn-lt"/>
                          <a:ea typeface="+mn-ea"/>
                          <a:cs typeface="+mn-cs"/>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Randy Knippel</a:t>
                      </a: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Randy Knippel</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10012"/>
                  </a:ext>
                </a:extLst>
              </a:tr>
              <a:tr h="357367">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865"/>
                          </a:solidFill>
                          <a:effectLst/>
                          <a:uLnTx/>
                          <a:uFillTx/>
                          <a:latin typeface="+mn-lt"/>
                          <a:ea typeface="+mn-ea"/>
                          <a:cs typeface="+mn-cs"/>
                        </a:rPr>
                        <a:t>12</a:t>
                      </a: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Parks and Trails Data Standard</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3865"/>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10013"/>
                  </a:ext>
                </a:extLst>
              </a:tr>
              <a:tr h="357367">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865"/>
                          </a:solidFill>
                          <a:effectLst/>
                          <a:uLnTx/>
                          <a:uFillTx/>
                          <a:latin typeface="+mn-lt"/>
                          <a:ea typeface="+mn-ea"/>
                          <a:cs typeface="+mn-cs"/>
                        </a:rPr>
                        <a:t>13</a:t>
                      </a: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NG9-1-1 Forum</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3865"/>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704542669"/>
                  </a:ext>
                </a:extLst>
              </a:tr>
            </a:tbl>
          </a:graphicData>
        </a:graphic>
      </p:graphicFrame>
    </p:spTree>
    <p:extLst>
      <p:ext uri="{BB962C8B-B14F-4D97-AF65-F5344CB8AC3E}">
        <p14:creationId xmlns:p14="http://schemas.microsoft.com/office/powerpoint/2010/main" val="34177795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GAC Priorities</a:t>
            </a:r>
          </a:p>
        </p:txBody>
      </p:sp>
      <p:graphicFrame>
        <p:nvGraphicFramePr>
          <p:cNvPr id="2" name="Table 1"/>
          <p:cNvGraphicFramePr>
            <a:graphicFrameLocks noGrp="1"/>
          </p:cNvGraphicFramePr>
          <p:nvPr>
            <p:extLst>
              <p:ext uri="{D42A27DB-BD31-4B8C-83A1-F6EECF244321}">
                <p14:modId xmlns:p14="http://schemas.microsoft.com/office/powerpoint/2010/main" val="815198839"/>
              </p:ext>
            </p:extLst>
          </p:nvPr>
        </p:nvGraphicFramePr>
        <p:xfrm>
          <a:off x="660231" y="1336791"/>
          <a:ext cx="10609593" cy="2851642"/>
        </p:xfrm>
        <a:graphic>
          <a:graphicData uri="http://schemas.openxmlformats.org/drawingml/2006/table">
            <a:tbl>
              <a:tblPr>
                <a:tableStyleId>{5C22544A-7EE6-4342-B048-85BDC9FD1C3A}</a:tableStyleId>
              </a:tblPr>
              <a:tblGrid>
                <a:gridCol w="848338">
                  <a:extLst>
                    <a:ext uri="{9D8B030D-6E8A-4147-A177-3AD203B41FA5}">
                      <a16:colId xmlns:a16="http://schemas.microsoft.com/office/drawing/2014/main" val="1837296339"/>
                    </a:ext>
                  </a:extLst>
                </a:gridCol>
                <a:gridCol w="4054031">
                  <a:extLst>
                    <a:ext uri="{9D8B030D-6E8A-4147-A177-3AD203B41FA5}">
                      <a16:colId xmlns:a16="http://schemas.microsoft.com/office/drawing/2014/main" val="1836324951"/>
                    </a:ext>
                  </a:extLst>
                </a:gridCol>
                <a:gridCol w="1333500">
                  <a:extLst>
                    <a:ext uri="{9D8B030D-6E8A-4147-A177-3AD203B41FA5}">
                      <a16:colId xmlns:a16="http://schemas.microsoft.com/office/drawing/2014/main" val="2608705875"/>
                    </a:ext>
                  </a:extLst>
                </a:gridCol>
                <a:gridCol w="2647950">
                  <a:extLst>
                    <a:ext uri="{9D8B030D-6E8A-4147-A177-3AD203B41FA5}">
                      <a16:colId xmlns:a16="http://schemas.microsoft.com/office/drawing/2014/main" val="887950405"/>
                    </a:ext>
                  </a:extLst>
                </a:gridCol>
                <a:gridCol w="1725774">
                  <a:extLst>
                    <a:ext uri="{9D8B030D-6E8A-4147-A177-3AD203B41FA5}">
                      <a16:colId xmlns:a16="http://schemas.microsoft.com/office/drawing/2014/main" val="3554509381"/>
                    </a:ext>
                  </a:extLst>
                </a:gridCol>
              </a:tblGrid>
              <a:tr h="707440">
                <a:tc>
                  <a:txBody>
                    <a:bodyPr/>
                    <a:lstStyle/>
                    <a:p>
                      <a:pPr algn="ctr" fontAlgn="b"/>
                      <a:r>
                        <a:rPr lang="en-US" sz="2000" b="1" u="none" strike="noStrike" dirty="0">
                          <a:effectLst/>
                        </a:rPr>
                        <a:t>GAC Rank</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b="1" u="none" strike="noStrike" dirty="0">
                          <a:effectLst/>
                        </a:rPr>
                        <a:t>Project or Initiative Description</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b="1" u="none" strike="noStrike" dirty="0">
                          <a:effectLst/>
                        </a:rPr>
                        <a:t>Status</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b="1" u="none" strike="noStrike" dirty="0">
                          <a:effectLst/>
                        </a:rPr>
                        <a:t>Project Owner</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b="1" u="none" strike="noStrike" dirty="0">
                          <a:effectLst/>
                        </a:rPr>
                        <a:t>Champion</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1933252473"/>
                  </a:ext>
                </a:extLst>
              </a:tr>
              <a:tr h="357367">
                <a:tc>
                  <a:txBody>
                    <a:bodyPr/>
                    <a:lstStyle/>
                    <a:p>
                      <a:pPr algn="ctr" fontAlgn="b"/>
                      <a:r>
                        <a:rPr lang="en-US" sz="2000" u="none" strike="noStrike" dirty="0">
                          <a:effectLst/>
                        </a:rPr>
                        <a:t>14</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000" u="none" strike="noStrike" dirty="0">
                          <a:effectLst/>
                        </a:rPr>
                        <a:t>Underground Utilities Forum</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lvl="0" algn="l">
                        <a:buNone/>
                      </a:pPr>
                      <a:r>
                        <a:rPr lang="en-US" sz="2000" b="0" i="0" u="none" strike="noStrike" noProof="0" dirty="0">
                          <a:effectLst/>
                        </a:rPr>
                        <a:t>Steve </a:t>
                      </a:r>
                      <a:r>
                        <a:rPr lang="en-US" sz="2000" b="0" i="0" u="none" strike="noStrike" noProof="0" dirty="0" err="1">
                          <a:effectLst/>
                        </a:rPr>
                        <a:t>Swazee</a:t>
                      </a:r>
                    </a:p>
                  </a:txBody>
                  <a:tcPr marL="7620" marR="7620" marT="7620" marB="0" anchor="b">
                    <a:solidFill>
                      <a:schemeClr val="accent2">
                        <a:lumMod val="40000"/>
                        <a:lumOff val="60000"/>
                      </a:schemeClr>
                    </a:solidFill>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2652842675"/>
                  </a:ext>
                </a:extLst>
              </a:tr>
              <a:tr h="357367">
                <a:tc>
                  <a:txBody>
                    <a:bodyPr/>
                    <a:lstStyle/>
                    <a:p>
                      <a:pPr algn="ctr" fontAlgn="b"/>
                      <a:r>
                        <a:rPr lang="en-US" sz="2000" u="none" strike="noStrike" dirty="0">
                          <a:effectLst/>
                        </a:rPr>
                        <a:t>15</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pt-BR" sz="2000" b="0" i="0" u="none" strike="noStrike" dirty="0">
                          <a:solidFill>
                            <a:srgbClr val="003865"/>
                          </a:solidFill>
                          <a:effectLst/>
                          <a:latin typeface="Calibri" panose="020F0502020204030204" pitchFamily="34" charset="0"/>
                        </a:rPr>
                        <a:t>Basemap Services</a:t>
                      </a: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2973844051"/>
                  </a:ext>
                </a:extLst>
              </a:tr>
              <a:tr h="357367">
                <a:tc>
                  <a:txBody>
                    <a:bodyPr/>
                    <a:lstStyle/>
                    <a:p>
                      <a:pPr algn="ctr" fontAlgn="b"/>
                      <a:r>
                        <a:rPr lang="en-US" sz="2000" u="none" strike="noStrike" dirty="0">
                          <a:effectLst/>
                        </a:rPr>
                        <a:t>16</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Unmanned Vehicle Metadata Guide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3865"/>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3267190993"/>
                  </a:ext>
                </a:extLst>
              </a:tr>
              <a:tr h="357367">
                <a:tc>
                  <a:txBody>
                    <a:bodyPr/>
                    <a:lstStyle/>
                    <a:p>
                      <a:pPr algn="ctr" fontAlgn="b"/>
                      <a:r>
                        <a:rPr lang="en-US" sz="2000" u="none" strike="noStrike" dirty="0">
                          <a:effectLst/>
                        </a:rPr>
                        <a:t>17</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Geospatial Data Asset Inventory</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637472554"/>
                  </a:ext>
                </a:extLst>
              </a:tr>
              <a:tr h="357367">
                <a:tc>
                  <a:txBody>
                    <a:bodyPr/>
                    <a:lstStyle/>
                    <a:p>
                      <a:pPr algn="ctr" fontAlgn="b"/>
                      <a:r>
                        <a:rPr lang="en-US" sz="2000" u="none" strike="noStrike" dirty="0">
                          <a:effectLst/>
                        </a:rPr>
                        <a:t>18</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Critical Infrastructure Custodian</a:t>
                      </a: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3238369850"/>
                  </a:ext>
                </a:extLst>
              </a:tr>
              <a:tr h="357367">
                <a:tc>
                  <a:txBody>
                    <a:bodyPr/>
                    <a:lstStyle/>
                    <a:p>
                      <a:pPr algn="ctr" fontAlgn="b"/>
                      <a:r>
                        <a:rPr lang="en-US" sz="2000" u="none" strike="noStrike" dirty="0">
                          <a:effectLst/>
                        </a:rPr>
                        <a:t>19</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865"/>
                          </a:solidFill>
                          <a:effectLst/>
                          <a:uLnTx/>
                          <a:uFillTx/>
                          <a:latin typeface="+mn-lt"/>
                          <a:ea typeface="+mn-ea"/>
                          <a:cs typeface="+mn-cs"/>
                        </a:rPr>
                        <a:t>Culvert Data Standard</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Rick Moore</a:t>
                      </a:r>
                    </a:p>
                  </a:txBody>
                  <a:tcPr marL="7620" marR="7620" marT="7620" marB="0" anchor="b">
                    <a:solidFill>
                      <a:schemeClr val="accent2">
                        <a:lumMod val="40000"/>
                        <a:lumOff val="60000"/>
                      </a:schemeClr>
                    </a:solidFill>
                  </a:tcPr>
                </a:tc>
                <a:tc>
                  <a:txBody>
                    <a:bodyPr/>
                    <a:lstStyle/>
                    <a:p>
                      <a:pPr lvl="0" algn="l">
                        <a:buNone/>
                      </a:pPr>
                      <a:r>
                        <a:rPr lang="en-US" sz="2000" b="0" i="0" u="none" strike="noStrike" noProof="0" dirty="0">
                          <a:effectLst/>
                        </a:rPr>
                        <a:t>Rick Lorenzen</a:t>
                      </a:r>
                      <a:endParaRPr lang="en-US" sz="2000" b="0" i="0" u="none" strike="noStrike" noProof="0" dirty="0" err="1">
                        <a:effectLst/>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1288398579"/>
                  </a:ext>
                </a:extLst>
              </a:tr>
            </a:tbl>
          </a:graphicData>
        </a:graphic>
      </p:graphicFrame>
    </p:spTree>
    <p:extLst>
      <p:ext uri="{BB962C8B-B14F-4D97-AF65-F5344CB8AC3E}">
        <p14:creationId xmlns:p14="http://schemas.microsoft.com/office/powerpoint/2010/main" val="27501887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Lidar Update</a:t>
            </a:r>
          </a:p>
        </p:txBody>
      </p:sp>
      <p:pic>
        <p:nvPicPr>
          <p:cNvPr id="8" name="Picture 7"/>
          <p:cNvPicPr>
            <a:picLocks noChangeAspect="1"/>
          </p:cNvPicPr>
          <p:nvPr/>
        </p:nvPicPr>
        <p:blipFill>
          <a:blip r:embed="rId2"/>
          <a:stretch>
            <a:fillRect/>
          </a:stretch>
        </p:blipFill>
        <p:spPr>
          <a:xfrm>
            <a:off x="8040009" y="1454861"/>
            <a:ext cx="3867774" cy="5070255"/>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3"/>
          <a:stretch>
            <a:fillRect/>
          </a:stretch>
        </p:blipFill>
        <p:spPr>
          <a:xfrm>
            <a:off x="317500" y="1497724"/>
            <a:ext cx="3876674" cy="5061551"/>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4375005" y="2146300"/>
            <a:ext cx="1765996" cy="369332"/>
          </a:xfrm>
          <a:prstGeom prst="rect">
            <a:avLst/>
          </a:prstGeom>
          <a:noFill/>
        </p:spPr>
        <p:txBody>
          <a:bodyPr wrap="none" rtlCol="0">
            <a:spAutoFit/>
          </a:bodyPr>
          <a:lstStyle/>
          <a:p>
            <a:r>
              <a:rPr lang="en-US" b="1" dirty="0"/>
              <a:t>Rainy Lake Block</a:t>
            </a:r>
          </a:p>
        </p:txBody>
      </p:sp>
      <p:cxnSp>
        <p:nvCxnSpPr>
          <p:cNvPr id="12" name="Straight Arrow Connector 11"/>
          <p:cNvCxnSpPr/>
          <p:nvPr/>
        </p:nvCxnSpPr>
        <p:spPr>
          <a:xfrm flipH="1" flipV="1">
            <a:off x="2972889" y="5969000"/>
            <a:ext cx="1791893" cy="590275"/>
          </a:xfrm>
          <a:prstGeom prst="straightConnector1">
            <a:avLst/>
          </a:prstGeom>
          <a:ln w="381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4" name="TextBox 13"/>
          <p:cNvSpPr txBox="1"/>
          <p:nvPr/>
        </p:nvSpPr>
        <p:spPr>
          <a:xfrm>
            <a:off x="6243666" y="3104876"/>
            <a:ext cx="1657120" cy="369332"/>
          </a:xfrm>
          <a:prstGeom prst="rect">
            <a:avLst/>
          </a:prstGeom>
          <a:noFill/>
        </p:spPr>
        <p:txBody>
          <a:bodyPr wrap="none" rtlCol="0">
            <a:spAutoFit/>
          </a:bodyPr>
          <a:lstStyle/>
          <a:p>
            <a:r>
              <a:rPr lang="en-US" b="1" dirty="0"/>
              <a:t>Recently added</a:t>
            </a:r>
          </a:p>
        </p:txBody>
      </p:sp>
      <p:cxnSp>
        <p:nvCxnSpPr>
          <p:cNvPr id="15" name="Straight Arrow Connector 14"/>
          <p:cNvCxnSpPr/>
          <p:nvPr/>
        </p:nvCxnSpPr>
        <p:spPr>
          <a:xfrm>
            <a:off x="7819990" y="3289542"/>
            <a:ext cx="1362110" cy="572727"/>
          </a:xfrm>
          <a:prstGeom prst="straightConnector1">
            <a:avLst/>
          </a:prstGeom>
          <a:ln w="381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1026" name="Picture 2" descr="County Snapshots / Minnesota Department of Employment and Economic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5613" y="4124265"/>
            <a:ext cx="2913565" cy="2333174"/>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5239504" y="1684635"/>
            <a:ext cx="1681871" cy="461665"/>
          </a:xfrm>
          <a:prstGeom prst="rect">
            <a:avLst/>
          </a:prstGeom>
          <a:noFill/>
        </p:spPr>
        <p:txBody>
          <a:bodyPr wrap="none" rtlCol="0">
            <a:spAutoFit/>
          </a:bodyPr>
          <a:lstStyle/>
          <a:p>
            <a:r>
              <a:rPr lang="en-US" sz="2400" b="1" dirty="0">
                <a:solidFill>
                  <a:srgbClr val="78BE21"/>
                </a:solidFill>
              </a:rPr>
              <a:t>Spring 2021</a:t>
            </a:r>
          </a:p>
        </p:txBody>
      </p:sp>
      <p:sp>
        <p:nvSpPr>
          <p:cNvPr id="21" name="TextBox 20"/>
          <p:cNvSpPr txBox="1"/>
          <p:nvPr/>
        </p:nvSpPr>
        <p:spPr>
          <a:xfrm>
            <a:off x="5252246" y="3708766"/>
            <a:ext cx="1681871" cy="461665"/>
          </a:xfrm>
          <a:prstGeom prst="rect">
            <a:avLst/>
          </a:prstGeom>
          <a:noFill/>
        </p:spPr>
        <p:txBody>
          <a:bodyPr wrap="none" rtlCol="0">
            <a:spAutoFit/>
          </a:bodyPr>
          <a:lstStyle/>
          <a:p>
            <a:r>
              <a:rPr lang="en-US" sz="2400" b="1" dirty="0">
                <a:solidFill>
                  <a:srgbClr val="78BE21"/>
                </a:solidFill>
              </a:rPr>
              <a:t>Spring 2020</a:t>
            </a:r>
          </a:p>
        </p:txBody>
      </p:sp>
      <p:cxnSp>
        <p:nvCxnSpPr>
          <p:cNvPr id="22" name="Straight Arrow Connector 21"/>
          <p:cNvCxnSpPr/>
          <p:nvPr/>
        </p:nvCxnSpPr>
        <p:spPr>
          <a:xfrm flipH="1">
            <a:off x="4356520" y="1900042"/>
            <a:ext cx="873193" cy="10708"/>
          </a:xfrm>
          <a:prstGeom prst="straightConnector1">
            <a:avLst/>
          </a:prstGeom>
          <a:ln w="381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4" name="Straight Arrow Connector 23"/>
          <p:cNvCxnSpPr/>
          <p:nvPr/>
        </p:nvCxnSpPr>
        <p:spPr>
          <a:xfrm flipV="1">
            <a:off x="6921375" y="1889249"/>
            <a:ext cx="979411" cy="19895"/>
          </a:xfrm>
          <a:prstGeom prst="straightConnector1">
            <a:avLst/>
          </a:prstGeom>
          <a:ln w="381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1" name="Straight Arrow Connector 30"/>
          <p:cNvCxnSpPr/>
          <p:nvPr/>
        </p:nvCxnSpPr>
        <p:spPr>
          <a:xfrm flipH="1">
            <a:off x="2933701" y="2330966"/>
            <a:ext cx="1441304" cy="424934"/>
          </a:xfrm>
          <a:prstGeom prst="straightConnector1">
            <a:avLst/>
          </a:prstGeom>
          <a:ln w="381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4" name="TextBox 33"/>
          <p:cNvSpPr txBox="1"/>
          <p:nvPr/>
        </p:nvSpPr>
        <p:spPr>
          <a:xfrm>
            <a:off x="4875782" y="6374609"/>
            <a:ext cx="1490601" cy="369332"/>
          </a:xfrm>
          <a:prstGeom prst="rect">
            <a:avLst/>
          </a:prstGeom>
          <a:noFill/>
        </p:spPr>
        <p:txBody>
          <a:bodyPr wrap="none" rtlCol="0">
            <a:spAutoFit/>
          </a:bodyPr>
          <a:lstStyle/>
          <a:p>
            <a:r>
              <a:rPr lang="en-US" b="1" dirty="0"/>
              <a:t>Fall 2020 BAA</a:t>
            </a:r>
          </a:p>
        </p:txBody>
      </p:sp>
    </p:spTree>
    <p:extLst>
      <p:ext uri="{BB962C8B-B14F-4D97-AF65-F5344CB8AC3E}">
        <p14:creationId xmlns:p14="http://schemas.microsoft.com/office/powerpoint/2010/main" val="31929447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12</a:t>
            </a:r>
          </a:p>
        </p:txBody>
      </p:sp>
      <p:sp>
        <p:nvSpPr>
          <p:cNvPr id="2" name="Text Placeholder 1"/>
          <p:cNvSpPr>
            <a:spLocks noGrp="1"/>
          </p:cNvSpPr>
          <p:nvPr>
            <p:ph idx="1"/>
          </p:nvPr>
        </p:nvSpPr>
        <p:spPr/>
        <p:txBody>
          <a:bodyPr>
            <a:normAutofit/>
          </a:bodyPr>
          <a:lstStyle/>
          <a:p>
            <a:pPr marL="0" indent="0">
              <a:buNone/>
            </a:pPr>
            <a:r>
              <a:rPr lang="en-US" b="1" dirty="0"/>
              <a:t>Legislative Updates</a:t>
            </a:r>
          </a:p>
          <a:p>
            <a:pPr marL="0" indent="0">
              <a:buNone/>
            </a:pPr>
            <a:r>
              <a:rPr lang="en-US" dirty="0"/>
              <a:t>Dan Ross</a:t>
            </a:r>
          </a:p>
        </p:txBody>
      </p:sp>
    </p:spTree>
    <p:extLst>
      <p:ext uri="{BB962C8B-B14F-4D97-AF65-F5344CB8AC3E}">
        <p14:creationId xmlns:p14="http://schemas.microsoft.com/office/powerpoint/2010/main" val="17680288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3</a:t>
            </a:r>
          </a:p>
        </p:txBody>
      </p:sp>
      <p:sp>
        <p:nvSpPr>
          <p:cNvPr id="2" name="Text Placeholder 1"/>
          <p:cNvSpPr>
            <a:spLocks noGrp="1"/>
          </p:cNvSpPr>
          <p:nvPr>
            <p:ph idx="1"/>
          </p:nvPr>
        </p:nvSpPr>
        <p:spPr/>
        <p:txBody>
          <a:bodyPr>
            <a:normAutofit/>
          </a:bodyPr>
          <a:lstStyle/>
          <a:p>
            <a:pPr marL="0" indent="0">
              <a:buNone/>
            </a:pPr>
            <a:r>
              <a:rPr lang="en-US" b="1" dirty="0"/>
              <a:t>Standards Update</a:t>
            </a:r>
          </a:p>
          <a:p>
            <a:pPr marL="0" indent="0">
              <a:buNone/>
            </a:pPr>
            <a:r>
              <a:rPr lang="en-US" dirty="0"/>
              <a:t>Mark Kotz</a:t>
            </a:r>
          </a:p>
          <a:p>
            <a:pPr marL="0" indent="0">
              <a:buNone/>
            </a:pPr>
            <a:endParaRPr lang="en-US" dirty="0"/>
          </a:p>
        </p:txBody>
      </p:sp>
    </p:spTree>
    <p:extLst>
      <p:ext uri="{BB962C8B-B14F-4D97-AF65-F5344CB8AC3E}">
        <p14:creationId xmlns:p14="http://schemas.microsoft.com/office/powerpoint/2010/main" val="29145725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Legislative Update</a:t>
            </a:r>
          </a:p>
        </p:txBody>
      </p:sp>
      <p:sp>
        <p:nvSpPr>
          <p:cNvPr id="5" name="Content Placeholder 4"/>
          <p:cNvSpPr>
            <a:spLocks noGrp="1"/>
          </p:cNvSpPr>
          <p:nvPr>
            <p:ph idx="1"/>
          </p:nvPr>
        </p:nvSpPr>
        <p:spPr>
          <a:xfrm>
            <a:off x="838200" y="1825624"/>
            <a:ext cx="10515600" cy="4701299"/>
          </a:xfrm>
        </p:spPr>
        <p:txBody>
          <a:bodyPr>
            <a:normAutofit fontScale="92500"/>
          </a:bodyPr>
          <a:lstStyle/>
          <a:p>
            <a:r>
              <a:rPr lang="en-US" dirty="0"/>
              <a:t>Lidar project request to LCCMR</a:t>
            </a:r>
          </a:p>
          <a:p>
            <a:pPr lvl="1"/>
            <a:r>
              <a:rPr lang="en-US" dirty="0"/>
              <a:t>Hydro modified DEM, forest research and assessment, data storage and dissemination, education</a:t>
            </a:r>
          </a:p>
          <a:p>
            <a:r>
              <a:rPr lang="en-US" dirty="0" err="1"/>
              <a:t>Ligado</a:t>
            </a:r>
            <a:r>
              <a:rPr lang="en-US" dirty="0"/>
              <a:t> Networks applied to the Federal Communications Commission for a license modification applications for use of 40 MHz of L-band spectrum to use for commercial wireless services. </a:t>
            </a:r>
          </a:p>
          <a:p>
            <a:pPr lvl="1"/>
            <a:r>
              <a:rPr lang="en-US" dirty="0"/>
              <a:t>The 40 MHz of L-band spectrum is very close to the spectrum used by GPS receivers. That said there is much concern in the GPS, navigation, geospatial and survey sectors that use of the 40 MHz of L-band spectrum will cause interference and degradation of the signals a GPS receiver obtains from satellites moving across the sky.</a:t>
            </a:r>
          </a:p>
          <a:p>
            <a:pPr lvl="1"/>
            <a:r>
              <a:rPr lang="en-US" dirty="0"/>
              <a:t>Many organization raising concerns</a:t>
            </a:r>
          </a:p>
          <a:p>
            <a:pPr lvl="1"/>
            <a:r>
              <a:rPr lang="en-US" dirty="0"/>
              <a:t>Effort led by Senator Inhofe and Senator Reed – Committee on Armed Services</a:t>
            </a:r>
          </a:p>
        </p:txBody>
      </p:sp>
    </p:spTree>
    <p:extLst>
      <p:ext uri="{BB962C8B-B14F-4D97-AF65-F5344CB8AC3E}">
        <p14:creationId xmlns:p14="http://schemas.microsoft.com/office/powerpoint/2010/main" val="10594634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a:t>
            </a:r>
            <a:r>
              <a:rPr lang="en-US"/>
              <a:t>Item 13</a:t>
            </a:r>
            <a:endParaRPr lang="en-US" dirty="0"/>
          </a:p>
        </p:txBody>
      </p:sp>
      <p:sp>
        <p:nvSpPr>
          <p:cNvPr id="2" name="Text Placeholder 1"/>
          <p:cNvSpPr>
            <a:spLocks noGrp="1"/>
          </p:cNvSpPr>
          <p:nvPr>
            <p:ph idx="1"/>
          </p:nvPr>
        </p:nvSpPr>
        <p:spPr/>
        <p:txBody>
          <a:bodyPr>
            <a:normAutofit/>
          </a:bodyPr>
          <a:lstStyle/>
          <a:p>
            <a:pPr marL="0" indent="0">
              <a:buNone/>
            </a:pPr>
            <a:r>
              <a:rPr lang="en-US" b="1" dirty="0"/>
              <a:t>Announcements or other business</a:t>
            </a:r>
          </a:p>
        </p:txBody>
      </p:sp>
    </p:spTree>
    <p:extLst>
      <p:ext uri="{BB962C8B-B14F-4D97-AF65-F5344CB8AC3E}">
        <p14:creationId xmlns:p14="http://schemas.microsoft.com/office/powerpoint/2010/main" val="9275440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Adjourn</a:t>
            </a:r>
          </a:p>
        </p:txBody>
      </p:sp>
      <p:sp>
        <p:nvSpPr>
          <p:cNvPr id="9" name="Content Placeholder 8"/>
          <p:cNvSpPr>
            <a:spLocks noGrp="1"/>
          </p:cNvSpPr>
          <p:nvPr>
            <p:ph idx="1"/>
          </p:nvPr>
        </p:nvSpPr>
        <p:spPr/>
        <p:txBody>
          <a:bodyPr/>
          <a:lstStyle/>
          <a:p>
            <a:pPr marL="0" indent="0">
              <a:buNone/>
            </a:pPr>
            <a:endParaRPr lang="en-US" sz="2400" b="1" dirty="0"/>
          </a:p>
          <a:p>
            <a:pPr marL="0" indent="0" algn="ctr">
              <a:buNone/>
            </a:pPr>
            <a:r>
              <a:rPr lang="en-US" sz="2400" b="1" dirty="0"/>
              <a:t>Next meeting is Wednesday, September 9, 2020</a:t>
            </a:r>
          </a:p>
        </p:txBody>
      </p:sp>
    </p:spTree>
    <p:extLst>
      <p:ext uri="{BB962C8B-B14F-4D97-AF65-F5344CB8AC3E}">
        <p14:creationId xmlns:p14="http://schemas.microsoft.com/office/powerpoint/2010/main" val="16571799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4</a:t>
            </a:r>
          </a:p>
        </p:txBody>
      </p:sp>
      <p:sp>
        <p:nvSpPr>
          <p:cNvPr id="2" name="Text Placeholder 1"/>
          <p:cNvSpPr>
            <a:spLocks noGrp="1"/>
          </p:cNvSpPr>
          <p:nvPr>
            <p:ph idx="1"/>
          </p:nvPr>
        </p:nvSpPr>
        <p:spPr>
          <a:xfrm>
            <a:off x="838200" y="1825625"/>
            <a:ext cx="7622406" cy="4351338"/>
          </a:xfrm>
        </p:spPr>
        <p:txBody>
          <a:bodyPr>
            <a:normAutofit/>
          </a:bodyPr>
          <a:lstStyle/>
          <a:p>
            <a:pPr marL="0" indent="0">
              <a:buNone/>
            </a:pPr>
            <a:r>
              <a:rPr lang="en-US" b="1" dirty="0"/>
              <a:t>GAC SharePoint Site</a:t>
            </a:r>
          </a:p>
          <a:p>
            <a:pPr marL="0" indent="0">
              <a:buNone/>
            </a:pPr>
            <a:r>
              <a:rPr lang="en-US" dirty="0"/>
              <a:t>Alison Slaats</a:t>
            </a:r>
          </a:p>
          <a:p>
            <a:pPr marL="0" indent="0">
              <a:buNone/>
            </a:pPr>
            <a:endParaRPr lang="en-US" b="1" dirty="0"/>
          </a:p>
        </p:txBody>
      </p:sp>
    </p:spTree>
    <p:extLst>
      <p:ext uri="{BB962C8B-B14F-4D97-AF65-F5344CB8AC3E}">
        <p14:creationId xmlns:p14="http://schemas.microsoft.com/office/powerpoint/2010/main" val="4418753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screenshot of a social media post&#10;&#10;Description automatically generated">
            <a:extLst>
              <a:ext uri="{FF2B5EF4-FFF2-40B4-BE49-F238E27FC236}">
                <a16:creationId xmlns:a16="http://schemas.microsoft.com/office/drawing/2014/main" id="{9EBA609E-7914-4D74-A475-41E54C4548F0}"/>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tretch/>
        </p:blipFill>
        <p:spPr>
          <a:xfrm>
            <a:off x="120650" y="695278"/>
            <a:ext cx="11950700" cy="5467444"/>
          </a:xfrm>
          <a:noFill/>
        </p:spPr>
      </p:pic>
    </p:spTree>
    <p:extLst>
      <p:ext uri="{BB962C8B-B14F-4D97-AF65-F5344CB8AC3E}">
        <p14:creationId xmlns:p14="http://schemas.microsoft.com/office/powerpoint/2010/main" val="13686654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5</a:t>
            </a:r>
          </a:p>
        </p:txBody>
      </p:sp>
      <p:sp>
        <p:nvSpPr>
          <p:cNvPr id="5" name="Text Placeholder 1"/>
          <p:cNvSpPr>
            <a:spLocks noGrp="1"/>
          </p:cNvSpPr>
          <p:nvPr>
            <p:ph idx="1"/>
          </p:nvPr>
        </p:nvSpPr>
        <p:spPr>
          <a:xfrm>
            <a:off x="838200" y="1825625"/>
            <a:ext cx="7622406" cy="4351338"/>
          </a:xfrm>
        </p:spPr>
        <p:txBody>
          <a:bodyPr>
            <a:normAutofit/>
          </a:bodyPr>
          <a:lstStyle/>
          <a:p>
            <a:pPr marL="0" indent="0">
              <a:buNone/>
            </a:pPr>
            <a:r>
              <a:rPr lang="en-US" b="1" dirty="0"/>
              <a:t>Geospatial Commons Advisory Group</a:t>
            </a:r>
          </a:p>
          <a:p>
            <a:pPr marL="0" indent="0">
              <a:buNone/>
            </a:pPr>
            <a:r>
              <a:rPr lang="en-US" dirty="0"/>
              <a:t>Mark Kotz</a:t>
            </a:r>
          </a:p>
          <a:p>
            <a:pPr marL="0" indent="0">
              <a:buNone/>
            </a:pPr>
            <a:endParaRPr lang="en-US" b="1" dirty="0"/>
          </a:p>
        </p:txBody>
      </p:sp>
    </p:spTree>
    <p:extLst>
      <p:ext uri="{BB962C8B-B14F-4D97-AF65-F5344CB8AC3E}">
        <p14:creationId xmlns:p14="http://schemas.microsoft.com/office/powerpoint/2010/main" val="23622046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 Item 6</a:t>
            </a:r>
          </a:p>
        </p:txBody>
      </p:sp>
      <p:sp>
        <p:nvSpPr>
          <p:cNvPr id="9" name="Text Placeholder 1"/>
          <p:cNvSpPr>
            <a:spLocks noGrp="1"/>
          </p:cNvSpPr>
          <p:nvPr>
            <p:ph idx="1"/>
          </p:nvPr>
        </p:nvSpPr>
        <p:spPr>
          <a:xfrm>
            <a:off x="838200" y="1825625"/>
            <a:ext cx="7622406" cy="4351338"/>
          </a:xfrm>
        </p:spPr>
        <p:txBody>
          <a:bodyPr>
            <a:normAutofit/>
          </a:bodyPr>
          <a:lstStyle/>
          <a:p>
            <a:pPr marL="0" indent="0">
              <a:buNone/>
            </a:pPr>
            <a:r>
              <a:rPr lang="en-US" b="1" dirty="0"/>
              <a:t>GIS/LIS Consortium Salary Survey Update</a:t>
            </a:r>
          </a:p>
          <a:p>
            <a:pPr marL="0" indent="0">
              <a:buNone/>
            </a:pPr>
            <a:r>
              <a:rPr lang="en-US" dirty="0"/>
              <a:t>Ryan Stovern</a:t>
            </a:r>
          </a:p>
          <a:p>
            <a:pPr marL="0" indent="0">
              <a:buNone/>
            </a:pPr>
            <a:endParaRPr lang="en-US" b="1" dirty="0"/>
          </a:p>
        </p:txBody>
      </p:sp>
    </p:spTree>
    <p:extLst>
      <p:ext uri="{BB962C8B-B14F-4D97-AF65-F5344CB8AC3E}">
        <p14:creationId xmlns:p14="http://schemas.microsoft.com/office/powerpoint/2010/main" val="3299217500"/>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5.jpeg"/></Relationships>
</file>

<file path=ppt/theme/_rels/theme3.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IT" id="{43004C98-5B53-4D58-92B4-D334E886AB92}" vid="{BCC84AB3-760B-4B29-9458-5FA6845EC3C2}"/>
    </a:ext>
  </a:extLst>
</a:theme>
</file>

<file path=ppt/theme/theme2.xml><?xml version="1.0" encoding="utf-8"?>
<a:theme xmlns:a="http://schemas.openxmlformats.org/drawingml/2006/main" name="Section Break">
  <a:themeElements>
    <a:clrScheme name="MCWD Revised">
      <a:dk1>
        <a:srgbClr val="0F405B"/>
      </a:dk1>
      <a:lt1>
        <a:sysClr val="window" lastClr="FFFFFF"/>
      </a:lt1>
      <a:dk2>
        <a:srgbClr val="55575A"/>
      </a:dk2>
      <a:lt2>
        <a:srgbClr val="B6BCC2"/>
      </a:lt2>
      <a:accent1>
        <a:srgbClr val="DBE6B6"/>
      </a:accent1>
      <a:accent2>
        <a:srgbClr val="009DD9"/>
      </a:accent2>
      <a:accent3>
        <a:srgbClr val="009DD9"/>
      </a:accent3>
      <a:accent4>
        <a:srgbClr val="FAD23F"/>
      </a:accent4>
      <a:accent5>
        <a:srgbClr val="DBE6B6"/>
      </a:accent5>
      <a:accent6>
        <a:srgbClr val="FAD23F"/>
      </a:accent6>
      <a:hlink>
        <a:srgbClr val="00ADEF"/>
      </a:hlink>
      <a:folHlink>
        <a:srgbClr val="8EC7E1"/>
      </a:folHlink>
    </a:clrScheme>
    <a:fontScheme name="MCWD">
      <a:majorFont>
        <a:latin typeface="Avenir Next Demi Bold"/>
        <a:ea typeface=""/>
        <a:cs typeface=""/>
      </a:majorFont>
      <a:minorFont>
        <a:latin typeface="Myriad Pro"/>
        <a:ea typeface=""/>
        <a:cs typeface=""/>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extLst>
    <a:ext uri="{05A4C25C-085E-4340-85A3-A5531E510DB2}">
      <thm15:themeFamily xmlns:thm15="http://schemas.microsoft.com/office/thememl/2012/main" name="Presentation1" id="{0D975988-9025-4ADE-BA74-B6538625B757}" vid="{9B4A3928-E47F-4409-A3D4-2F2211A5A4F4}"/>
    </a:ext>
  </a:extLst>
</a:theme>
</file>

<file path=ppt/theme/theme3.xml><?xml version="1.0" encoding="utf-8"?>
<a:theme xmlns:a="http://schemas.openxmlformats.org/drawingml/2006/main" name="Bulleted Lists - Body">
  <a:themeElements>
    <a:clrScheme name="MCWD Revised">
      <a:dk1>
        <a:srgbClr val="0F405B"/>
      </a:dk1>
      <a:lt1>
        <a:sysClr val="window" lastClr="FFFFFF"/>
      </a:lt1>
      <a:dk2>
        <a:srgbClr val="55575A"/>
      </a:dk2>
      <a:lt2>
        <a:srgbClr val="B6BCC2"/>
      </a:lt2>
      <a:accent1>
        <a:srgbClr val="DBE6B6"/>
      </a:accent1>
      <a:accent2>
        <a:srgbClr val="009DD9"/>
      </a:accent2>
      <a:accent3>
        <a:srgbClr val="009DD9"/>
      </a:accent3>
      <a:accent4>
        <a:srgbClr val="FAD23F"/>
      </a:accent4>
      <a:accent5>
        <a:srgbClr val="DBE6B6"/>
      </a:accent5>
      <a:accent6>
        <a:srgbClr val="FAD23F"/>
      </a:accent6>
      <a:hlink>
        <a:srgbClr val="00ADEF"/>
      </a:hlink>
      <a:folHlink>
        <a:srgbClr val="8EC7E1"/>
      </a:folHlink>
    </a:clrScheme>
    <a:fontScheme name="MCWD">
      <a:majorFont>
        <a:latin typeface="Avenir Next Demi Bold"/>
        <a:ea typeface=""/>
        <a:cs typeface=""/>
      </a:majorFont>
      <a:minorFont>
        <a:latin typeface="Myriad Pro"/>
        <a:ea typeface=""/>
        <a:cs typeface=""/>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extLst>
    <a:ext uri="{05A4C25C-085E-4340-85A3-A5531E510DB2}">
      <thm15:themeFamily xmlns:thm15="http://schemas.microsoft.com/office/thememl/2012/main" name="Presentation1" id="{0D975988-9025-4ADE-BA74-B6538625B757}" vid="{22766F26-DB1D-4AB9-B366-40BB30CC730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E90D08A28131A4EBD9BAB197DC58E3D" ma:contentTypeVersion="2" ma:contentTypeDescription="Create a new document." ma:contentTypeScope="" ma:versionID="a33bedf2373486a6234f968e153ba960">
  <xsd:schema xmlns:xsd="http://www.w3.org/2001/XMLSchema" xmlns:xs="http://www.w3.org/2001/XMLSchema" xmlns:p="http://schemas.microsoft.com/office/2006/metadata/properties" xmlns:ns2="affaad78-b1e1-469e-b10e-4b7567490b0e" targetNamespace="http://schemas.microsoft.com/office/2006/metadata/properties" ma:root="true" ma:fieldsID="5c0554056a946de50cc54d0694fb9896" ns2:_="">
    <xsd:import namespace="affaad78-b1e1-469e-b10e-4b7567490b0e"/>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ffaad78-b1e1-469e-b10e-4b7567490b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70A1614-972F-4A67-A9F6-32A9C3B08B00}">
  <ds:schemaRefs>
    <ds:schemaRef ds:uri="http://purl.org/dc/elements/1.1/"/>
    <ds:schemaRef ds:uri="http://schemas.microsoft.com/office/2006/metadata/properties"/>
    <ds:schemaRef ds:uri="http://schemas.openxmlformats.org/package/2006/metadata/core-properties"/>
    <ds:schemaRef ds:uri="http://purl.org/dc/terms/"/>
    <ds:schemaRef ds:uri="affaad78-b1e1-469e-b10e-4b7567490b0e"/>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578B43DA-1617-4CC5-A266-24EE0D4991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ffaad78-b1e1-469e-b10e-4b7567490b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4FC3EB5-FC22-4196-BCE6-EC70ECAB6EA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2045</Words>
  <Application>Microsoft Office PowerPoint</Application>
  <PresentationFormat>Widescreen</PresentationFormat>
  <Paragraphs>453</Paragraphs>
  <Slides>52</Slides>
  <Notes>30</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52</vt:i4>
      </vt:variant>
    </vt:vector>
  </HeadingPairs>
  <TitlesOfParts>
    <vt:vector size="68" baseType="lpstr">
      <vt:lpstr>Archivo Black</vt:lpstr>
      <vt:lpstr>Arial</vt:lpstr>
      <vt:lpstr>Avenir Next Demi Bold</vt:lpstr>
      <vt:lpstr>AvenirNext LT Pro Bold</vt:lpstr>
      <vt:lpstr>AvenirNext LT Pro Regular</vt:lpstr>
      <vt:lpstr>Calibri</vt:lpstr>
      <vt:lpstr>Calibri Light</vt:lpstr>
      <vt:lpstr>Gill Sans MT</vt:lpstr>
      <vt:lpstr>Myriad Pro</vt:lpstr>
      <vt:lpstr>Myriad Pro (Body)</vt:lpstr>
      <vt:lpstr>NeueHaasGroteskText Std</vt:lpstr>
      <vt:lpstr>Wingdings 2</vt:lpstr>
      <vt:lpstr>MN.IT</vt:lpstr>
      <vt:lpstr>Section Break</vt:lpstr>
      <vt:lpstr>Bulleted Lists - Body</vt:lpstr>
      <vt:lpstr>Office Theme</vt:lpstr>
      <vt:lpstr>Minnesota Geospatial Advisory Council</vt:lpstr>
      <vt:lpstr>Welcome</vt:lpstr>
      <vt:lpstr>Agenda</vt:lpstr>
      <vt:lpstr>Agenda Item 2</vt:lpstr>
      <vt:lpstr>Agenda Item 3</vt:lpstr>
      <vt:lpstr>Agenda Item 4</vt:lpstr>
      <vt:lpstr>PowerPoint Presentation</vt:lpstr>
      <vt:lpstr>Agenda Item 5</vt:lpstr>
      <vt:lpstr>Agenda Item 6</vt:lpstr>
      <vt:lpstr>Agenda Item 7</vt:lpstr>
      <vt:lpstr>  COVID-19 IMPACTS TO MINNESOTA TRAVEL PATTERNS </vt:lpstr>
      <vt:lpstr>Timeline of COVID-19 Events in Minnesota</vt:lpstr>
      <vt:lpstr>Hospital Traffic Volumes</vt:lpstr>
      <vt:lpstr>Nursing and Boarding Care Home Traffic Volumes</vt:lpstr>
      <vt:lpstr>School Traffic Volumes</vt:lpstr>
      <vt:lpstr>MSP Airport Traffic Volumes</vt:lpstr>
      <vt:lpstr>Commercial Center Traffic Volumes</vt:lpstr>
      <vt:lpstr>Traffic Volumes by Income</vt:lpstr>
      <vt:lpstr>Tribal Nations Traffic Volumes</vt:lpstr>
      <vt:lpstr>Trip Distribution and Average Trip Length (2020 vs. 2017-2019)</vt:lpstr>
      <vt:lpstr>Greater MN Change in Average Daily Trips in the 2nd and 4th Weeks of March and April 1-14th (2020 vs. 2017-2019)</vt:lpstr>
      <vt:lpstr>Metro Area Change in Average Daily Trips in the 2nd and 4th Weeks of March and April 1st – 14th (2020 vs. 2017-2019)</vt:lpstr>
      <vt:lpstr>Thank you!</vt:lpstr>
      <vt:lpstr>Break - Networking</vt:lpstr>
      <vt:lpstr>Agenda Item 9</vt:lpstr>
      <vt:lpstr>PowerPoint Presentation</vt:lpstr>
      <vt:lpstr>PRIVATE SECTOR GEOSPATIAL FIRMS IN MN</vt:lpstr>
      <vt:lpstr>PowerPoint Presentation</vt:lpstr>
      <vt:lpstr>CONTENT PROVIDERS - Sensors</vt:lpstr>
      <vt:lpstr>CONTENT PROVIDERS - Data Products</vt:lpstr>
      <vt:lpstr>EQUIPMENT PROVIDERS</vt:lpstr>
      <vt:lpstr>SOFTWARE VENDORS</vt:lpstr>
      <vt:lpstr>IMPLEMENTATION CONSULTANTS</vt:lpstr>
      <vt:lpstr>GIS-BASED BUSINESS SYSTEMS</vt:lpstr>
      <vt:lpstr>PowerPoint Presentation</vt:lpstr>
      <vt:lpstr>PowerPoint Presentation</vt:lpstr>
      <vt:lpstr>PowerPoint Presentation</vt:lpstr>
      <vt:lpstr>Agenda Item 9</vt:lpstr>
      <vt:lpstr>Nonprofit Sector Report</vt:lpstr>
      <vt:lpstr>Nonprofit Sector Report</vt:lpstr>
      <vt:lpstr>Nonprofit Sector Report</vt:lpstr>
      <vt:lpstr>Nonprofit Sector Report</vt:lpstr>
      <vt:lpstr>Nonprofit Sector Report</vt:lpstr>
      <vt:lpstr>Nonprofit Sector Report</vt:lpstr>
      <vt:lpstr>Agenda Item 11</vt:lpstr>
      <vt:lpstr>GAC Priorities</vt:lpstr>
      <vt:lpstr>GAC Priorities</vt:lpstr>
      <vt:lpstr>Lidar Update</vt:lpstr>
      <vt:lpstr>Agenda Item 12</vt:lpstr>
      <vt:lpstr>Legislative Update</vt:lpstr>
      <vt:lpstr>Agenda Item 13</vt:lpstr>
      <vt:lpstr>Adjourn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Minnesota Geospatial Advisory Council</dc:title>
  <dc:creator/>
  <cp:lastModifiedBy/>
  <cp:revision>23</cp:revision>
  <dcterms:created xsi:type="dcterms:W3CDTF">2020-05-22T18:53:48Z</dcterms:created>
  <dcterms:modified xsi:type="dcterms:W3CDTF">2020-05-27T14:02:36Z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0x0101007E90D08A28131A4EBD9BAB197DC58E3D</vt:lpwstr>
  </property>
</Properties>
</file>