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7" r:id="rId7"/>
    <p:sldMasterId id="2147483972" r:id="rId8"/>
    <p:sldMasterId id="2147483986" r:id="rId9"/>
    <p:sldMasterId id="2147484040" r:id="rId10"/>
  </p:sldMasterIdLst>
  <p:notesMasterIdLst>
    <p:notesMasterId r:id="rId102"/>
  </p:notesMasterIdLst>
  <p:handoutMasterIdLst>
    <p:handoutMasterId r:id="rId103"/>
  </p:handoutMasterIdLst>
  <p:sldIdLst>
    <p:sldId id="664" r:id="rId11"/>
    <p:sldId id="406" r:id="rId12"/>
    <p:sldId id="609" r:id="rId13"/>
    <p:sldId id="610" r:id="rId14"/>
    <p:sldId id="791" r:id="rId15"/>
    <p:sldId id="989" r:id="rId16"/>
    <p:sldId id="990" r:id="rId17"/>
    <p:sldId id="267" r:id="rId18"/>
    <p:sldId id="269" r:id="rId19"/>
    <p:sldId id="266" r:id="rId20"/>
    <p:sldId id="270" r:id="rId21"/>
    <p:sldId id="268" r:id="rId22"/>
    <p:sldId id="863" r:id="rId23"/>
    <p:sldId id="985" r:id="rId24"/>
    <p:sldId id="999" r:id="rId25"/>
    <p:sldId id="1000" r:id="rId26"/>
    <p:sldId id="1001" r:id="rId27"/>
    <p:sldId id="806" r:id="rId28"/>
    <p:sldId id="880" r:id="rId29"/>
    <p:sldId id="263" r:id="rId30"/>
    <p:sldId id="1002" r:id="rId31"/>
    <p:sldId id="273" r:id="rId32"/>
    <p:sldId id="1142" r:id="rId33"/>
    <p:sldId id="1140" r:id="rId34"/>
    <p:sldId id="489" r:id="rId35"/>
    <p:sldId id="1665" r:id="rId36"/>
    <p:sldId id="1145" r:id="rId37"/>
    <p:sldId id="1146" r:id="rId38"/>
    <p:sldId id="315" r:id="rId39"/>
    <p:sldId id="316" r:id="rId40"/>
    <p:sldId id="321" r:id="rId41"/>
    <p:sldId id="322" r:id="rId42"/>
    <p:sldId id="308" r:id="rId43"/>
    <p:sldId id="323" r:id="rId44"/>
    <p:sldId id="895" r:id="rId45"/>
    <p:sldId id="330" r:id="rId46"/>
    <p:sldId id="331" r:id="rId47"/>
    <p:sldId id="328" r:id="rId48"/>
    <p:sldId id="327" r:id="rId49"/>
    <p:sldId id="897" r:id="rId50"/>
    <p:sldId id="379" r:id="rId51"/>
    <p:sldId id="380" r:id="rId52"/>
    <p:sldId id="381" r:id="rId53"/>
    <p:sldId id="382" r:id="rId54"/>
    <p:sldId id="1148" r:id="rId55"/>
    <p:sldId id="859" r:id="rId56"/>
    <p:sldId id="1151" r:id="rId57"/>
    <p:sldId id="896" r:id="rId58"/>
    <p:sldId id="885" r:id="rId59"/>
    <p:sldId id="893" r:id="rId60"/>
    <p:sldId id="1149" r:id="rId61"/>
    <p:sldId id="333" r:id="rId62"/>
    <p:sldId id="290" r:id="rId63"/>
    <p:sldId id="898" r:id="rId64"/>
    <p:sldId id="889" r:id="rId65"/>
    <p:sldId id="890" r:id="rId66"/>
    <p:sldId id="891" r:id="rId67"/>
    <p:sldId id="892" r:id="rId68"/>
    <p:sldId id="894" r:id="rId69"/>
    <p:sldId id="887" r:id="rId70"/>
    <p:sldId id="888" r:id="rId71"/>
    <p:sldId id="1150" r:id="rId72"/>
    <p:sldId id="348" r:id="rId73"/>
    <p:sldId id="350" r:id="rId74"/>
    <p:sldId id="870" r:id="rId75"/>
    <p:sldId id="969" r:id="rId76"/>
    <p:sldId id="844" r:id="rId77"/>
    <p:sldId id="317" r:id="rId78"/>
    <p:sldId id="351" r:id="rId79"/>
    <p:sldId id="359" r:id="rId80"/>
    <p:sldId id="360" r:id="rId81"/>
    <p:sldId id="361" r:id="rId82"/>
    <p:sldId id="353" r:id="rId83"/>
    <p:sldId id="354" r:id="rId84"/>
    <p:sldId id="355" r:id="rId85"/>
    <p:sldId id="357" r:id="rId86"/>
    <p:sldId id="358" r:id="rId87"/>
    <p:sldId id="289" r:id="rId88"/>
    <p:sldId id="286" r:id="rId89"/>
    <p:sldId id="302" r:id="rId90"/>
    <p:sldId id="288" r:id="rId91"/>
    <p:sldId id="318" r:id="rId92"/>
    <p:sldId id="356" r:id="rId93"/>
    <p:sldId id="777" r:id="rId94"/>
    <p:sldId id="944" r:id="rId95"/>
    <p:sldId id="966" r:id="rId96"/>
    <p:sldId id="256" r:id="rId97"/>
    <p:sldId id="257" r:id="rId98"/>
    <p:sldId id="864" r:id="rId99"/>
    <p:sldId id="988" r:id="rId100"/>
    <p:sldId id="776"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72048-A2F4-40B2-87B0-895E9E0A9DC1}" v="9" dt="2020-12-07T23:14:16.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61" d="100"/>
          <a:sy n="61" d="100"/>
        </p:scale>
        <p:origin x="696" y="60"/>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tableStyles" Target="tableStyles.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handoutMaster" Target="handoutMasters/handoutMaster1.xml"/><Relationship Id="rId108"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12/9/2020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79656a54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579656a54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4" name="Google Shape;494;g579656a54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79656a54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579656a54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4" name="Google Shape;494;g579656a54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4780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79656a54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579656a54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579656a54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143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109001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20191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18869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512948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Animation:</a:t>
            </a:r>
          </a:p>
          <a:p>
            <a:r>
              <a:rPr lang="en-US"/>
              <a:t>1</a:t>
            </a:r>
            <a:r>
              <a:rPr lang="en-US" baseline="30000"/>
              <a:t>st</a:t>
            </a:r>
            <a:r>
              <a:rPr lang="en-US"/>
              <a:t> – Dem Hydro-modification fades in</a:t>
            </a:r>
          </a:p>
          <a:p>
            <a:r>
              <a:rPr lang="en-US"/>
              <a:t>2</a:t>
            </a:r>
            <a:r>
              <a:rPr lang="en-US" baseline="30000"/>
              <a:t>nd</a:t>
            </a:r>
            <a:r>
              <a:rPr lang="en-US"/>
              <a:t> – Culvert Data Standard fades in</a:t>
            </a:r>
          </a:p>
          <a:p>
            <a:r>
              <a:rPr lang="en-US"/>
              <a:t>3</a:t>
            </a:r>
            <a:r>
              <a:rPr lang="en-US" baseline="30000"/>
              <a:t>rd</a:t>
            </a:r>
            <a:r>
              <a:rPr lang="en-US"/>
              <a:t> – New Lidar green box fades in</a:t>
            </a:r>
          </a:p>
          <a:p>
            <a:r>
              <a:rPr lang="en-US"/>
              <a:t>4</a:t>
            </a:r>
            <a:r>
              <a:rPr lang="en-US" baseline="30000"/>
              <a:t>th</a:t>
            </a:r>
            <a:r>
              <a:rPr lang="en-US"/>
              <a:t> – hDEM development green box fades 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80696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70322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Sean</a:t>
            </a:r>
            <a:r>
              <a:rPr lang="en-US"/>
              <a:t> – 3DGeo Background</a:t>
            </a:r>
          </a:p>
          <a:p>
            <a:endParaRPr lang="en-US"/>
          </a:p>
          <a:p>
            <a:pPr marL="0" indent="0">
              <a:spcBef>
                <a:spcPts val="0"/>
              </a:spcBef>
              <a:buNone/>
            </a:pPr>
            <a:r>
              <a:rPr lang="en-US" b="1"/>
              <a:t>What is the GAC?</a:t>
            </a:r>
          </a:p>
          <a:p>
            <a:pPr>
              <a:spcBef>
                <a:spcPts val="0"/>
              </a:spcBef>
              <a:spcAft>
                <a:spcPts val="0"/>
              </a:spcAft>
            </a:pPr>
            <a:r>
              <a:rPr lang="en-US" sz="1200"/>
              <a:t>The Minnesota </a:t>
            </a:r>
            <a:r>
              <a:rPr lang="en-US" sz="1200" b="1" i="1"/>
              <a:t>Geospatial Advisory Council </a:t>
            </a:r>
            <a:r>
              <a:rPr lang="en-US" sz="1200"/>
              <a:t>is the coordinating body for the Minnesota geospatial community. </a:t>
            </a:r>
          </a:p>
          <a:p>
            <a:pPr>
              <a:spcBef>
                <a:spcPts val="0"/>
              </a:spcBef>
              <a:spcAft>
                <a:spcPts val="0"/>
              </a:spcAft>
            </a:pPr>
            <a:r>
              <a:rPr lang="en-US" sz="1200" b="1"/>
              <a:t>Cross-section of organizations </a:t>
            </a:r>
            <a:r>
              <a:rPr lang="en-US" sz="1200"/>
              <a:t>that include counties, cities, universities, business, nonprofit organizations, federal and state agencies, tribal government, and other stakeholder groups.</a:t>
            </a:r>
          </a:p>
          <a:p>
            <a:pPr marL="0" indent="0">
              <a:spcBef>
                <a:spcPts val="0"/>
              </a:spcBef>
              <a:spcAft>
                <a:spcPts val="0"/>
              </a:spcAft>
              <a:buNone/>
            </a:pPr>
            <a:endParaRPr lang="en-US" b="1"/>
          </a:p>
          <a:p>
            <a:pPr marL="0" indent="0">
              <a:buNone/>
            </a:pPr>
            <a:r>
              <a:rPr lang="en-US" b="1"/>
              <a:t>What is the 3D Geomatics Committee?</a:t>
            </a:r>
          </a:p>
          <a:p>
            <a:pPr>
              <a:spcBef>
                <a:spcPts val="0"/>
              </a:spcBef>
              <a:spcAft>
                <a:spcPts val="0"/>
              </a:spcAft>
            </a:pPr>
            <a:r>
              <a:rPr lang="en-US" sz="1200"/>
              <a:t>The </a:t>
            </a:r>
            <a:r>
              <a:rPr lang="en-US" sz="1200" b="1" i="1"/>
              <a:t>3D Geomatics Committee </a:t>
            </a:r>
            <a:r>
              <a:rPr lang="en-US" sz="1200"/>
              <a:t>(3DGeo) is a committee under GAC that works to identify and promote the need for planning, funding, acquisition, and management of three-dimensional geomatic data and derived products. </a:t>
            </a:r>
          </a:p>
          <a:p>
            <a:endParaRPr lang="en-US"/>
          </a:p>
          <a:p>
            <a:endParaRPr lang="en-US"/>
          </a:p>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95209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80000"/>
              </a:lnSpc>
              <a:spcBef>
                <a:spcPts val="600"/>
              </a:spcBef>
              <a:spcAft>
                <a:spcPts val="600"/>
              </a:spcAft>
              <a:buFont typeface="Arial" panose="020B0604020202020204" pitchFamily="34" charset="0"/>
              <a:buChar char="•"/>
            </a:pPr>
            <a:r>
              <a:rPr lang="en-US" sz="2000" b="1" spc="120">
                <a:solidFill>
                  <a:srgbClr val="69A71D"/>
                </a:solidFill>
              </a:rPr>
              <a:t>Committee guided</a:t>
            </a:r>
            <a:r>
              <a:rPr lang="en-US" sz="2000" spc="120"/>
              <a:t> LiDAR acquisition for Minnesota</a:t>
            </a:r>
          </a:p>
          <a:p>
            <a:pPr marL="800100" lvl="1" indent="-342900">
              <a:lnSpc>
                <a:spcPct val="80000"/>
              </a:lnSpc>
              <a:spcBef>
                <a:spcPts val="600"/>
              </a:spcBef>
              <a:spcAft>
                <a:spcPts val="600"/>
              </a:spcAft>
              <a:buFont typeface="Wingdings" panose="05000000000000000000" pitchFamily="2" charset="2"/>
              <a:buChar char="ü"/>
            </a:pPr>
            <a:r>
              <a:rPr lang="en-US" sz="2000" spc="120"/>
              <a:t>Building diverse needs, one collective voice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62799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80000"/>
              </a:lnSpc>
              <a:spcBef>
                <a:spcPts val="600"/>
              </a:spcBef>
              <a:spcAft>
                <a:spcPts val="600"/>
              </a:spcAft>
              <a:buFont typeface="Arial" panose="020B0604020202020204" pitchFamily="34" charset="0"/>
              <a:buChar char="•"/>
            </a:pPr>
            <a:r>
              <a:rPr lang="en-US" sz="2000" b="1" spc="120">
                <a:solidFill>
                  <a:srgbClr val="69A71D"/>
                </a:solidFill>
              </a:rPr>
              <a:t>Committee guided</a:t>
            </a:r>
            <a:r>
              <a:rPr lang="en-US" sz="2000" spc="120"/>
              <a:t> LiDAR acquisition for Minnesota</a:t>
            </a:r>
          </a:p>
          <a:p>
            <a:pPr marL="800100" lvl="1" indent="-342900">
              <a:lnSpc>
                <a:spcPct val="80000"/>
              </a:lnSpc>
              <a:spcBef>
                <a:spcPts val="600"/>
              </a:spcBef>
              <a:spcAft>
                <a:spcPts val="600"/>
              </a:spcAft>
              <a:buFont typeface="Wingdings" panose="05000000000000000000" pitchFamily="2" charset="2"/>
              <a:buChar char="ü"/>
            </a:pPr>
            <a:r>
              <a:rPr lang="en-US" sz="2000" spc="120"/>
              <a:t>Building diverse needs, one collective voice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13516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80000"/>
              </a:lnSpc>
              <a:spcBef>
                <a:spcPts val="600"/>
              </a:spcBef>
              <a:spcAft>
                <a:spcPts val="600"/>
              </a:spcAft>
              <a:buFont typeface="Arial" panose="020B0604020202020204" pitchFamily="34" charset="0"/>
              <a:buChar char="•"/>
            </a:pPr>
            <a:r>
              <a:rPr lang="en-US" sz="2000" b="1" spc="120">
                <a:solidFill>
                  <a:srgbClr val="69A71D"/>
                </a:solidFill>
              </a:rPr>
              <a:t>Committee guided</a:t>
            </a:r>
            <a:r>
              <a:rPr lang="en-US" sz="2000" spc="120"/>
              <a:t> LiDAR acquisition for Minnesota</a:t>
            </a:r>
          </a:p>
          <a:p>
            <a:pPr marL="800100" lvl="1" indent="-342900">
              <a:lnSpc>
                <a:spcPct val="80000"/>
              </a:lnSpc>
              <a:spcBef>
                <a:spcPts val="600"/>
              </a:spcBef>
              <a:spcAft>
                <a:spcPts val="600"/>
              </a:spcAft>
              <a:buFont typeface="Wingdings" panose="05000000000000000000" pitchFamily="2" charset="2"/>
              <a:buChar char="ü"/>
            </a:pPr>
            <a:r>
              <a:rPr lang="en-US" sz="2000" spc="120"/>
              <a:t>Building diverse needs, one collective voice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988734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803361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69573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56533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4960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946299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Animation:</a:t>
            </a:r>
          </a:p>
          <a:p>
            <a:r>
              <a:rPr lang="en-US"/>
              <a:t>Lidar Point Cloud of Aerial Lift Bridge fades 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88281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675920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736734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955619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418979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87487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Animation</a:t>
            </a:r>
          </a:p>
          <a:p>
            <a:r>
              <a:rPr lang="en-US"/>
              <a:t>First Click start the water drop to flow across the image from right to left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55002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Animation</a:t>
            </a:r>
          </a:p>
          <a:p>
            <a:r>
              <a:rPr lang="en-US"/>
              <a:t>First Click fills in the area to the right of the road with white on top and bottom image – about 10 seconds to run</a:t>
            </a:r>
          </a:p>
          <a:p>
            <a:r>
              <a:rPr lang="en-US"/>
              <a:t>Second Click removes the white filled in area from the top picture and fades in a stream flow path</a:t>
            </a:r>
          </a:p>
          <a:p>
            <a:r>
              <a:rPr lang="en-US"/>
              <a:t>Third Click starts the water droplet to flow from left to right across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471127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Animation:</a:t>
            </a:r>
          </a:p>
          <a:p>
            <a:r>
              <a:rPr lang="en-US"/>
              <a:t>First Click starts the red arrow to drop from its position to where the culvert is located in the lower 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820056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Animation:</a:t>
            </a:r>
          </a:p>
          <a:p>
            <a:r>
              <a:rPr lang="en-US"/>
              <a:t>First Click removes the red arrow and the dotted culvert in the lower image.</a:t>
            </a:r>
          </a:p>
          <a:p>
            <a:r>
              <a:rPr lang="en-US"/>
              <a:t>Second Click fades in the DEM hydro-modified stream network (blue line) and fades in the contour lines</a:t>
            </a:r>
          </a:p>
          <a:p>
            <a:r>
              <a:rPr lang="en-US"/>
              <a:t>Third Click starts the water drop moving from right to left across the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78988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1093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740689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47172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845997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111573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12101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25883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002428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932700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13752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4077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1362834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WICDI – Wisconsin Coastal-Management Data Infrastructure - </a:t>
            </a:r>
            <a:r>
              <a:rPr lang="en-US" sz="1200" b="0" i="0" kern="1200">
                <a:solidFill>
                  <a:schemeClr val="tx1"/>
                </a:solidFill>
                <a:effectLst/>
                <a:latin typeface="NeueHaasGroteskText Std" panose="020B0504020202020204" pitchFamily="34" charset="0"/>
                <a:ea typeface="+mn-ea"/>
                <a:cs typeface="+mn-cs"/>
              </a:rPr>
              <a:t>The Wisconsin Coastal Management Project of Special Merit is focused on providing data, tools, and training to coastal communities in Wisconsin. The project is starting by focusing on the Lake Superior region and tackling one of the key issues impacting communities in that region: culverts.</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9737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WICDI – Wisconsin Coastal-Management Data Infrastructure - </a:t>
            </a:r>
            <a:r>
              <a:rPr lang="en-US" sz="1200" b="0" i="0" kern="1200">
                <a:solidFill>
                  <a:schemeClr val="tx1"/>
                </a:solidFill>
                <a:effectLst/>
                <a:latin typeface="NeueHaasGroteskText Std" panose="020B0504020202020204" pitchFamily="34" charset="0"/>
                <a:ea typeface="+mn-ea"/>
                <a:cs typeface="+mn-cs"/>
              </a:rPr>
              <a:t>The Wisconsin Coastal Management Project of Special Merit is focused on providing data, tools, and training to coastal communities in Wisconsin. The project is starting by focusing on the Lake Superior region and tackling one of the key issues impacting communities in that region: culverts.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53348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WICDI – Wisconsin Coastal-Management Data Infrastructure - </a:t>
            </a:r>
            <a:r>
              <a:rPr lang="en-US" sz="1200" b="0" i="0" kern="1200">
                <a:solidFill>
                  <a:schemeClr val="tx1"/>
                </a:solidFill>
                <a:effectLst/>
                <a:latin typeface="NeueHaasGroteskText Std" panose="020B0504020202020204" pitchFamily="34" charset="0"/>
                <a:ea typeface="+mn-ea"/>
                <a:cs typeface="+mn-cs"/>
              </a:rPr>
              <a:t>The Wisconsin Coastal Management Project of Special Merit is focused on providing data, tools, and training to coastal communities in Wisconsin. The project is starting by focusing on the Lake Superior region and tackling one of the key issues impacting communities in that region: culverts.</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842286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807427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LiDAR did it’s job</a:t>
            </a:r>
          </a:p>
          <a:p>
            <a:r>
              <a:rPr lang="en-US"/>
              <a:t>hDEMs are foundational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Proper replication of landscape hydrology in DEMs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10"/>
              <a:t>Tools &amp; Models have </a:t>
            </a:r>
            <a:r>
              <a:rPr lang="en-US" sz="1200" b="1" spc="110">
                <a:solidFill>
                  <a:srgbClr val="FFFF00"/>
                </a:solidFill>
              </a:rPr>
              <a:t>dependencies</a:t>
            </a:r>
            <a:r>
              <a:rPr lang="en-US" sz="1200" spc="110"/>
              <a:t> on foundational hydrography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10"/>
              <a:t>Build awareness for </a:t>
            </a:r>
            <a:r>
              <a:rPr lang="en-US" sz="1200" spc="110" err="1"/>
              <a:t>disscussion</a:t>
            </a:r>
            <a:r>
              <a:rPr lang="en-US" sz="1200" spc="110"/>
              <a:t> - Continue to build recognition and support for statewide foundational </a:t>
            </a:r>
            <a:r>
              <a:rPr lang="en-US" sz="1200" spc="110" err="1"/>
              <a:t>NXG</a:t>
            </a:r>
            <a:r>
              <a:rPr lang="en-US" sz="1200" spc="110"/>
              <a:t>-Hydro.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62180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782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66</a:t>
            </a:fld>
            <a:endParaRPr lang="en-US" dirty="0"/>
          </a:p>
        </p:txBody>
      </p:sp>
    </p:spTree>
    <p:extLst>
      <p:ext uri="{BB962C8B-B14F-4D97-AF65-F5344CB8AC3E}">
        <p14:creationId xmlns:p14="http://schemas.microsoft.com/office/powerpoint/2010/main" val="3766681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856904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Falls on several committees.</a:t>
            </a:r>
          </a:p>
          <a:p>
            <a:r>
              <a:rPr lang="en-US" dirty="0"/>
              <a:t>Outreach, Standards and Parcel and Land Records Committees.</a:t>
            </a:r>
          </a:p>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96619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added one item for Statewide PLSS Remonumentation.</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0735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0193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456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13 counties require a signed License agreement with the state for parcel data</a:t>
            </a:r>
          </a:p>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55946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73901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9146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9332835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entities in the counties that have money and make decisions.</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632764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Chapters</a:t>
            </a:r>
          </a:p>
          <a:p>
            <a:r>
              <a:rPr lang="en-US" dirty="0"/>
              <a:t>Recorders have a summer meeting?</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707717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may need to hang a carrot for all counties to go along with this.</a:t>
            </a:r>
          </a:p>
        </p:txBody>
      </p:sp>
      <p:sp>
        <p:nvSpPr>
          <p:cNvPr id="4" name="Slide Number Placeholder 3"/>
          <p:cNvSpPr>
            <a:spLocks noGrp="1"/>
          </p:cNvSpPr>
          <p:nvPr>
            <p:ph type="sldNum" sz="quarter" idx="10"/>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666770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Cadillac</a:t>
            </a:r>
          </a:p>
          <a:p>
            <a:endParaRPr lang="en-US" dirty="0"/>
          </a:p>
        </p:txBody>
      </p:sp>
      <p:sp>
        <p:nvSpPr>
          <p:cNvPr id="4" name="Slide Number Placeholder 3"/>
          <p:cNvSpPr>
            <a:spLocks noGrp="1"/>
          </p:cNvSpPr>
          <p:nvPr>
            <p:ph type="sldNum" sz="quarter" idx="10"/>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7142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79656a54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579656a54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579656a54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83 counties</a:t>
            </a:r>
          </a:p>
          <a:p>
            <a:r>
              <a:rPr lang="en-US" dirty="0"/>
              <a:t>Act 345 of 1990</a:t>
            </a:r>
          </a:p>
          <a:p>
            <a:r>
              <a:rPr lang="en-US" dirty="0"/>
              <a:t>¾ the size of MN</a:t>
            </a:r>
          </a:p>
          <a:p>
            <a:r>
              <a:rPr lang="en-US" dirty="0"/>
              <a:t>Over 8000 corner remonumented from 2014 to 2016</a:t>
            </a:r>
          </a:p>
        </p:txBody>
      </p:sp>
      <p:sp>
        <p:nvSpPr>
          <p:cNvPr id="4" name="Slide Number Placeholder 3"/>
          <p:cNvSpPr>
            <a:spLocks noGrp="1"/>
          </p:cNvSpPr>
          <p:nvPr>
            <p:ph type="sldNum" sz="quarter" idx="10"/>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63194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Similar to California, Washington and Utah</a:t>
            </a:r>
          </a:p>
        </p:txBody>
      </p:sp>
      <p:sp>
        <p:nvSpPr>
          <p:cNvPr id="4" name="Slide Number Placeholder 3"/>
          <p:cNvSpPr>
            <a:spLocks noGrp="1"/>
          </p:cNvSpPr>
          <p:nvPr>
            <p:ph type="sldNum" sz="quarter" idx="10"/>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99837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Counties at 100%</a:t>
            </a:r>
          </a:p>
          <a:p>
            <a:r>
              <a:rPr lang="en-US" dirty="0"/>
              <a:t>Pope County 11,000 People</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19400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862246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89</a:t>
            </a:fld>
            <a:endParaRPr lang="en-US" dirty="0"/>
          </a:p>
        </p:txBody>
      </p:sp>
    </p:spTree>
    <p:extLst>
      <p:ext uri="{BB962C8B-B14F-4D97-AF65-F5344CB8AC3E}">
        <p14:creationId xmlns:p14="http://schemas.microsoft.com/office/powerpoint/2010/main" val="2963405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90</a:t>
            </a:fld>
            <a:endParaRPr lang="en-US" dirty="0"/>
          </a:p>
        </p:txBody>
      </p:sp>
    </p:spTree>
    <p:extLst>
      <p:ext uri="{BB962C8B-B14F-4D97-AF65-F5344CB8AC3E}">
        <p14:creationId xmlns:p14="http://schemas.microsoft.com/office/powerpoint/2010/main" val="8125559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91</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671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1069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12/9/2020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12/9/2020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26089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27583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61594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30191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8437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42642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55180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6494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2079638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3965616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12/9/2020</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4559301" y="1828800"/>
            <a:ext cx="7124700" cy="2362200"/>
          </a:xfrm>
        </p:spPr>
        <p:txBody>
          <a:bodyPr/>
          <a:lstStyle>
            <a:lvl1pPr>
              <a:defRPr/>
            </a:lvl1pPr>
          </a:lstStyle>
          <a:p>
            <a:r>
              <a:rPr lang="en-US"/>
              <a:t>Click to edit Master title style</a:t>
            </a:r>
          </a:p>
        </p:txBody>
      </p:sp>
      <p:sp>
        <p:nvSpPr>
          <p:cNvPr id="46083" name="Rectangle 3"/>
          <p:cNvSpPr>
            <a:spLocks noGrp="1" noChangeArrowheads="1"/>
          </p:cNvSpPr>
          <p:nvPr>
            <p:ph type="subTitle" idx="1"/>
          </p:nvPr>
        </p:nvSpPr>
        <p:spPr>
          <a:xfrm>
            <a:off x="5088467" y="4184651"/>
            <a:ext cx="6595533" cy="1368425"/>
          </a:xfrm>
        </p:spPr>
        <p:txBody>
          <a:bodyPr/>
          <a:lstStyle>
            <a:lvl1pPr marL="0" indent="0">
              <a:buFontTx/>
              <a:buNone/>
              <a:defRPr sz="1800"/>
            </a:lvl1pPr>
          </a:lstStyle>
          <a:p>
            <a:r>
              <a:rPr lang="en-US"/>
              <a:t>Click to edit Master subtitle style</a:t>
            </a:r>
          </a:p>
        </p:txBody>
      </p:sp>
      <p:sp>
        <p:nvSpPr>
          <p:cNvPr id="46249" name="Rectangle 169"/>
          <p:cNvSpPr>
            <a:spLocks noGrp="1" noChangeArrowheads="1"/>
          </p:cNvSpPr>
          <p:nvPr>
            <p:ph type="dt" sz="half" idx="2"/>
          </p:nvPr>
        </p:nvSpPr>
        <p:spPr>
          <a:xfrm>
            <a:off x="1634067" y="6200775"/>
            <a:ext cx="2540000" cy="457200"/>
          </a:xfrm>
        </p:spPr>
        <p:txBody>
          <a:bodyPr/>
          <a:lstStyle>
            <a:lvl1pPr>
              <a:defRPr/>
            </a:lvl1pPr>
          </a:lstStyle>
          <a:p>
            <a:endParaRPr lang="en-US" dirty="0"/>
          </a:p>
        </p:txBody>
      </p:sp>
      <p:sp>
        <p:nvSpPr>
          <p:cNvPr id="46250" name="Rectangle 170"/>
          <p:cNvSpPr>
            <a:spLocks noGrp="1" noChangeArrowheads="1"/>
          </p:cNvSpPr>
          <p:nvPr>
            <p:ph type="ftr" sz="quarter" idx="3"/>
          </p:nvPr>
        </p:nvSpPr>
        <p:spPr>
          <a:xfrm>
            <a:off x="4404784" y="6200775"/>
            <a:ext cx="4849283" cy="457200"/>
          </a:xfrm>
        </p:spPr>
        <p:txBody>
          <a:bodyPr/>
          <a:lstStyle>
            <a:lvl1pPr>
              <a:defRPr/>
            </a:lvl1pPr>
          </a:lstStyle>
          <a:p>
            <a:endParaRPr lang="en-US" dirty="0"/>
          </a:p>
        </p:txBody>
      </p:sp>
      <p:sp>
        <p:nvSpPr>
          <p:cNvPr id="46251" name="Rectangle 171"/>
          <p:cNvSpPr>
            <a:spLocks noGrp="1" noChangeArrowheads="1"/>
          </p:cNvSpPr>
          <p:nvPr>
            <p:ph type="sldNum" sz="quarter" idx="4"/>
          </p:nvPr>
        </p:nvSpPr>
        <p:spPr>
          <a:xfrm>
            <a:off x="9457267" y="6200775"/>
            <a:ext cx="2540000" cy="457200"/>
          </a:xfrm>
        </p:spPr>
        <p:txBody>
          <a:bodyPr/>
          <a:lstStyle>
            <a:lvl1pPr>
              <a:defRPr/>
            </a:lvl1pPr>
          </a:lstStyle>
          <a:p>
            <a:fld id="{F041C755-7DE7-427D-B6AA-7E6A9C9ABF6B}" type="slidenum">
              <a:rPr lang="en-US"/>
              <a:pPr/>
              <a:t>‹#›</a:t>
            </a:fld>
            <a:endParaRPr lang="en-US" dirty="0"/>
          </a:p>
        </p:txBody>
      </p:sp>
    </p:spTree>
    <p:extLst>
      <p:ext uri="{BB962C8B-B14F-4D97-AF65-F5344CB8AC3E}">
        <p14:creationId xmlns:p14="http://schemas.microsoft.com/office/powerpoint/2010/main" val="38036470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3FFFD0B-6075-4247-8723-C179CB84A954}" type="slidenum">
              <a:rPr lang="en-US"/>
              <a:pPr/>
              <a:t>‹#›</a:t>
            </a:fld>
            <a:endParaRPr lang="en-US" dirty="0"/>
          </a:p>
        </p:txBody>
      </p:sp>
    </p:spTree>
    <p:extLst>
      <p:ext uri="{BB962C8B-B14F-4D97-AF65-F5344CB8AC3E}">
        <p14:creationId xmlns:p14="http://schemas.microsoft.com/office/powerpoint/2010/main" val="24818760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EF4CD71-F564-40E1-861F-AC0D9292C397}" type="slidenum">
              <a:rPr lang="en-US"/>
              <a:pPr/>
              <a:t>‹#›</a:t>
            </a:fld>
            <a:endParaRPr lang="en-US" dirty="0"/>
          </a:p>
        </p:txBody>
      </p:sp>
    </p:spTree>
    <p:extLst>
      <p:ext uri="{BB962C8B-B14F-4D97-AF65-F5344CB8AC3E}">
        <p14:creationId xmlns:p14="http://schemas.microsoft.com/office/powerpoint/2010/main" val="34080049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90651" y="1304925"/>
            <a:ext cx="5035549"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9401" y="1304925"/>
            <a:ext cx="5035551"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1B111BC-9A2B-443C-B541-2D44DF31DAD1}" type="slidenum">
              <a:rPr lang="en-US"/>
              <a:pPr/>
              <a:t>‹#›</a:t>
            </a:fld>
            <a:endParaRPr lang="en-US" dirty="0"/>
          </a:p>
        </p:txBody>
      </p:sp>
    </p:spTree>
    <p:extLst>
      <p:ext uri="{BB962C8B-B14F-4D97-AF65-F5344CB8AC3E}">
        <p14:creationId xmlns:p14="http://schemas.microsoft.com/office/powerpoint/2010/main" val="18166161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4B57E3AD-66FB-4A23-AD00-02166869A37A}" type="slidenum">
              <a:rPr lang="en-US"/>
              <a:pPr/>
              <a:t>‹#›</a:t>
            </a:fld>
            <a:endParaRPr lang="en-US" dirty="0"/>
          </a:p>
        </p:txBody>
      </p:sp>
    </p:spTree>
    <p:extLst>
      <p:ext uri="{BB962C8B-B14F-4D97-AF65-F5344CB8AC3E}">
        <p14:creationId xmlns:p14="http://schemas.microsoft.com/office/powerpoint/2010/main" val="12068287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8EFAC3EE-CD61-4CC1-AC4D-AC0EFA7B693B}" type="slidenum">
              <a:rPr lang="en-US"/>
              <a:pPr/>
              <a:t>‹#›</a:t>
            </a:fld>
            <a:endParaRPr lang="en-US" dirty="0"/>
          </a:p>
        </p:txBody>
      </p:sp>
    </p:spTree>
    <p:extLst>
      <p:ext uri="{BB962C8B-B14F-4D97-AF65-F5344CB8AC3E}">
        <p14:creationId xmlns:p14="http://schemas.microsoft.com/office/powerpoint/2010/main" val="28193640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8E4EF5BD-E86A-4FCA-832A-D0CEC197EABF}" type="slidenum">
              <a:rPr lang="en-US"/>
              <a:pPr/>
              <a:t>‹#›</a:t>
            </a:fld>
            <a:endParaRPr lang="en-US" dirty="0"/>
          </a:p>
        </p:txBody>
      </p:sp>
    </p:spTree>
    <p:extLst>
      <p:ext uri="{BB962C8B-B14F-4D97-AF65-F5344CB8AC3E}">
        <p14:creationId xmlns:p14="http://schemas.microsoft.com/office/powerpoint/2010/main" val="34530384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3076C85-76F3-491C-8355-A0B08ED02A5E}" type="slidenum">
              <a:rPr lang="en-US"/>
              <a:pPr/>
              <a:t>‹#›</a:t>
            </a:fld>
            <a:endParaRPr lang="en-US" dirty="0"/>
          </a:p>
        </p:txBody>
      </p:sp>
    </p:spTree>
    <p:extLst>
      <p:ext uri="{BB962C8B-B14F-4D97-AF65-F5344CB8AC3E}">
        <p14:creationId xmlns:p14="http://schemas.microsoft.com/office/powerpoint/2010/main" val="17180961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55F132E-FD2F-441C-93F4-1ED040FA0A9B}" type="slidenum">
              <a:rPr lang="en-US"/>
              <a:pPr/>
              <a:t>‹#›</a:t>
            </a:fld>
            <a:endParaRPr lang="en-US" dirty="0"/>
          </a:p>
        </p:txBody>
      </p:sp>
    </p:spTree>
    <p:extLst>
      <p:ext uri="{BB962C8B-B14F-4D97-AF65-F5344CB8AC3E}">
        <p14:creationId xmlns:p14="http://schemas.microsoft.com/office/powerpoint/2010/main" val="40506049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249703F-179F-4736-A05C-C6C13CBD0C35}" type="slidenum">
              <a:rPr lang="en-US"/>
              <a:pPr/>
              <a:t>‹#›</a:t>
            </a:fld>
            <a:endParaRPr lang="en-US" dirty="0"/>
          </a:p>
        </p:txBody>
      </p:sp>
    </p:spTree>
    <p:extLst>
      <p:ext uri="{BB962C8B-B14F-4D97-AF65-F5344CB8AC3E}">
        <p14:creationId xmlns:p14="http://schemas.microsoft.com/office/powerpoint/2010/main" val="245746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12/9/2020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7434" y="225425"/>
            <a:ext cx="2567517" cy="5975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90651" y="225425"/>
            <a:ext cx="7503583" cy="5975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EADA855-AC15-4C88-A998-C57EBEC79425}" type="slidenum">
              <a:rPr lang="en-US"/>
              <a:pPr/>
              <a:t>‹#›</a:t>
            </a:fld>
            <a:endParaRPr lang="en-US" dirty="0"/>
          </a:p>
        </p:txBody>
      </p:sp>
    </p:spTree>
    <p:extLst>
      <p:ext uri="{BB962C8B-B14F-4D97-AF65-F5344CB8AC3E}">
        <p14:creationId xmlns:p14="http://schemas.microsoft.com/office/powerpoint/2010/main" val="32527987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90651" y="225425"/>
            <a:ext cx="10274300" cy="863600"/>
          </a:xfrm>
        </p:spPr>
        <p:txBody>
          <a:bodyPr/>
          <a:lstStyle/>
          <a:p>
            <a:r>
              <a:rPr lang="en-US"/>
              <a:t>Click to edit Master title style</a:t>
            </a:r>
          </a:p>
        </p:txBody>
      </p:sp>
      <p:sp>
        <p:nvSpPr>
          <p:cNvPr id="3" name="Text Placeholder 2"/>
          <p:cNvSpPr>
            <a:spLocks noGrp="1"/>
          </p:cNvSpPr>
          <p:nvPr>
            <p:ph type="body" sz="half" idx="1"/>
          </p:nvPr>
        </p:nvSpPr>
        <p:spPr>
          <a:xfrm>
            <a:off x="1390651" y="1304925"/>
            <a:ext cx="5035549"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29401" y="1304925"/>
            <a:ext cx="5035551" cy="4895850"/>
          </a:xfrm>
        </p:spPr>
        <p:txBody>
          <a:bodyPr/>
          <a:lstStyle/>
          <a:p>
            <a:r>
              <a:rPr lang="en-US" dirty="0"/>
              <a:t>Click icon to add clip art</a:t>
            </a:r>
          </a:p>
        </p:txBody>
      </p:sp>
      <p:sp>
        <p:nvSpPr>
          <p:cNvPr id="5" name="Date Placeholder 4"/>
          <p:cNvSpPr>
            <a:spLocks noGrp="1"/>
          </p:cNvSpPr>
          <p:nvPr>
            <p:ph type="dt" sz="half" idx="10"/>
          </p:nvPr>
        </p:nvSpPr>
        <p:spPr>
          <a:xfrm>
            <a:off x="1390651" y="6308725"/>
            <a:ext cx="2451100" cy="349250"/>
          </a:xfrm>
        </p:spPr>
        <p:txBody>
          <a:bodyPr/>
          <a:lstStyle>
            <a:lvl1pPr>
              <a:defRPr/>
            </a:lvl1pPr>
          </a:lstStyle>
          <a:p>
            <a:endParaRPr lang="en-US" dirty="0"/>
          </a:p>
        </p:txBody>
      </p:sp>
      <p:sp>
        <p:nvSpPr>
          <p:cNvPr id="6" name="Footer Placeholder 5"/>
          <p:cNvSpPr>
            <a:spLocks noGrp="1"/>
          </p:cNvSpPr>
          <p:nvPr>
            <p:ph type="ftr" sz="quarter" idx="11"/>
          </p:nvPr>
        </p:nvSpPr>
        <p:spPr>
          <a:xfrm>
            <a:off x="4072467" y="6308725"/>
            <a:ext cx="4849284" cy="349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9124951" y="6308725"/>
            <a:ext cx="2540000" cy="349250"/>
          </a:xfrm>
        </p:spPr>
        <p:txBody>
          <a:bodyPr/>
          <a:lstStyle>
            <a:lvl1pPr>
              <a:defRPr/>
            </a:lvl1pPr>
          </a:lstStyle>
          <a:p>
            <a:fld id="{E27666D4-FF3C-4CA0-9E99-C99235DCB3CF}" type="slidenum">
              <a:rPr lang="en-US"/>
              <a:pPr/>
              <a:t>‹#›</a:t>
            </a:fld>
            <a:endParaRPr lang="en-US" dirty="0"/>
          </a:p>
        </p:txBody>
      </p:sp>
    </p:spTree>
    <p:extLst>
      <p:ext uri="{BB962C8B-B14F-4D97-AF65-F5344CB8AC3E}">
        <p14:creationId xmlns:p14="http://schemas.microsoft.com/office/powerpoint/2010/main" val="6158802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90651" y="225425"/>
            <a:ext cx="10274300" cy="863600"/>
          </a:xfrm>
        </p:spPr>
        <p:txBody>
          <a:bodyPr/>
          <a:lstStyle/>
          <a:p>
            <a:r>
              <a:rPr lang="en-US"/>
              <a:t>Click to edit Master title style</a:t>
            </a:r>
          </a:p>
        </p:txBody>
      </p:sp>
      <p:sp>
        <p:nvSpPr>
          <p:cNvPr id="3" name="Text Placeholder 2"/>
          <p:cNvSpPr>
            <a:spLocks noGrp="1"/>
          </p:cNvSpPr>
          <p:nvPr>
            <p:ph type="body" sz="half" idx="1"/>
          </p:nvPr>
        </p:nvSpPr>
        <p:spPr>
          <a:xfrm>
            <a:off x="1390651" y="1304926"/>
            <a:ext cx="102743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90651" y="3829051"/>
            <a:ext cx="102743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390651" y="6308725"/>
            <a:ext cx="2451100" cy="349250"/>
          </a:xfrm>
        </p:spPr>
        <p:txBody>
          <a:bodyPr/>
          <a:lstStyle>
            <a:lvl1pPr>
              <a:defRPr/>
            </a:lvl1pPr>
          </a:lstStyle>
          <a:p>
            <a:endParaRPr lang="en-US" dirty="0"/>
          </a:p>
        </p:txBody>
      </p:sp>
      <p:sp>
        <p:nvSpPr>
          <p:cNvPr id="6" name="Footer Placeholder 5"/>
          <p:cNvSpPr>
            <a:spLocks noGrp="1"/>
          </p:cNvSpPr>
          <p:nvPr>
            <p:ph type="ftr" sz="quarter" idx="11"/>
          </p:nvPr>
        </p:nvSpPr>
        <p:spPr>
          <a:xfrm>
            <a:off x="4072467" y="6308725"/>
            <a:ext cx="4849284" cy="349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9124951" y="6308725"/>
            <a:ext cx="2540000" cy="349250"/>
          </a:xfrm>
        </p:spPr>
        <p:txBody>
          <a:bodyPr/>
          <a:lstStyle>
            <a:lvl1pPr>
              <a:defRPr/>
            </a:lvl1pPr>
          </a:lstStyle>
          <a:p>
            <a:fld id="{04840A84-CFD4-4CEA-AB52-9CA10DC90E6A}" type="slidenum">
              <a:rPr lang="en-US"/>
              <a:pPr/>
              <a:t>‹#›</a:t>
            </a:fld>
            <a:endParaRPr lang="en-US" dirty="0"/>
          </a:p>
        </p:txBody>
      </p:sp>
    </p:spTree>
    <p:extLst>
      <p:ext uri="{BB962C8B-B14F-4D97-AF65-F5344CB8AC3E}">
        <p14:creationId xmlns:p14="http://schemas.microsoft.com/office/powerpoint/2010/main" val="15897351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5FCFA44A-D627-46D4-991B-9510B5E5467A}" type="datetime1">
              <a:rPr lang="en-US" smtClean="0"/>
              <a:t>12/9/2020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900499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4D887E7C-A9F5-4E4A-96A4-14AB08F3E6E7}" type="datetime1">
              <a:rPr lang="en-US" smtClean="0"/>
              <a:t>12/9/2020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3467422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42149011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303117C-FA79-4EC7-898E-5A7B10A66A4B}" type="datetime1">
              <a:rPr lang="en-US" smtClean="0"/>
              <a:t>12/9/2020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9261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FC26F3AD-DFC5-491A-8781-317E0187EDE4}" type="datetime1">
              <a:rPr lang="en-US" smtClean="0"/>
              <a:t>12/9/2020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493798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0B1A4575-DDB9-4094-929B-6674B660F02D}" type="datetime1">
              <a:rPr lang="en-US" smtClean="0"/>
              <a:t>12/9/2020</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87856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51F98F37-6EA6-42C7-B49A-6A174BAA1F35}" type="datetime1">
              <a:rPr lang="en-US" smtClean="0"/>
              <a:t>12/9/2020</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042623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5A58E950-06C4-4DC8-B03C-4107DDC0AE76}" type="datetime1">
              <a:rPr lang="en-US" smtClean="0"/>
              <a:t>12/9/2020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9102271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C09B6D40-80D2-4CAB-BFA5-8424ADD63056}" type="datetime1">
              <a:rPr lang="en-US" smtClean="0"/>
              <a:t>12/9/2020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79505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B5F2793E-E4BD-4E62-80CF-85729068BF19}" type="datetime1">
              <a:rPr lang="en-US" smtClean="0"/>
              <a:t>12/9/2020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012029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4A3C099-5EC2-43F6-A7D0-182790C2B3E6}" type="datetime1">
              <a:rPr lang="en-US" smtClean="0"/>
              <a:t>12/9/2020</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131593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49B8E2EA-4B89-4281-BBEF-7CD031D4ED69}" type="datetime1">
              <a:rPr lang="en-US" smtClean="0"/>
              <a:t>12/9/2020</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534736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58590A64-B99D-4826-A0A2-1883B5FE8AB5}"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991895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5808DC4-8CD0-49C4-99EC-0090EA36A8FE}"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776779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BC6EC739-627D-4747-9F4D-A01AA6DA2848}"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749493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12/9/2020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834555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6DB5C8A-DC58-43D5-A615-B91809572D05}"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6483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E29E9444-0DBD-40D0-BF8B-2A4BC4BD514B}"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24300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12/9/2020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069484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973A510E-C043-49E3-89B2-A73C98AD7E5E}" type="datetime1">
              <a:rPr lang="en-US" smtClean="0"/>
              <a:t>12/9/2020</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942325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0288E1EC-B45D-40E0-830C-1ED4D259CC24}" type="datetime1">
              <a:rPr lang="en-US" smtClean="0"/>
              <a:t>12/9/2020</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83429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97ACE57-0508-4646-8C2F-50157A155FB8}" type="datetime1">
              <a:rPr lang="en-US" smtClean="0"/>
              <a:t>12/9/2020</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127280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FEA02726-0B35-480F-93D8-7A49827EC818}" type="datetime1">
              <a:rPr lang="en-US" smtClean="0"/>
              <a:t>12/9/2020</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102382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6F1F1E0-319E-4785-8370-0D74CAB2E340}" type="datetime1">
              <a:rPr lang="en-US" smtClean="0"/>
              <a:t>12/9/2020</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275889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42CB7C80-0A1E-45A4-89BE-3A468D08E6E8}" type="datetime1">
              <a:rPr lang="en-US" smtClean="0"/>
              <a:t>12/9/2020</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252486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69FF93A2-39D9-4426-AB1C-AF8C41BA3F37}" type="datetime1">
              <a:rPr lang="en-US" smtClean="0"/>
              <a:t>12/9/2020</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563254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a:prstGeom prst="rect">
            <a:avLst/>
          </a:prstGeom>
        </p:spPr>
        <p:txBody>
          <a:bodyPr/>
          <a:lstStyle/>
          <a:p>
            <a:fld id="{8E95CE56-05C9-4025-AC6B-6142D70E8839}" type="datetime1">
              <a:rPr lang="en-US" smtClean="0"/>
              <a:t>12/9/2020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17394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1DE691A6-7626-455C-A189-14B56DAC5A01}" type="datetime1">
              <a:rPr lang="en-US" smtClean="0"/>
              <a:t>12/9/2020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230148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a:prstGeom prst="rect">
            <a:avLst/>
          </a:prstGeom>
        </p:spPr>
        <p:txBody>
          <a:bodyPr/>
          <a:lstStyle/>
          <a:p>
            <a:fld id="{FC6BD885-23BB-4683-A77C-2E67983619D5}" type="datetime1">
              <a:rPr lang="en-US" smtClean="0"/>
              <a:t>12/9/2020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118486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0B3153AF-295A-4FB9-8528-58ED0850F22B}"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81289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C3B7C0DF-9E0A-412B-A0EA-1E2DFD91A686}"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969100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FB8AFACB-25FA-4B5B-9996-259BFDA569A9}"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68230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13DD7CE2-7AD7-427C-A7F8-EEEFB558B12D}"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487669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a:prstGeom prst="rect">
            <a:avLst/>
          </a:prstGeom>
        </p:spPr>
        <p:txBody>
          <a:bodyPr/>
          <a:lstStyle/>
          <a:p>
            <a:fld id="{46828ED1-88F3-4280-A7D0-465ABE883FA5}"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233611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a:prstGeom prst="rect">
            <a:avLst/>
          </a:prstGeom>
        </p:spPr>
        <p:txBody>
          <a:bodyPr/>
          <a:lstStyle/>
          <a:p>
            <a:fld id="{FECCB6FE-00A5-4902-9E5D-0DA0EED2532C}" type="datetime1">
              <a:rPr lang="en-US" smtClean="0"/>
              <a:t>12/9/2020</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622352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9E744416-D2DA-4AC5-BA60-2A1FDA5628F5}" type="datetime1">
              <a:rPr lang="en-US" smtClean="0"/>
              <a:t>12/9/2020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075381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104247D4-1BBB-49E5-BE46-61BD52DE4378}" type="datetime1">
              <a:rPr lang="en-US" smtClean="0"/>
              <a:t>12/9/2020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52611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12/9/2020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AE1001DA-B129-4E6F-BB69-86685FF0E575}" type="datetime1">
              <a:rPr lang="en-US" smtClean="0"/>
              <a:t>12/9/2020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268292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821775AA-3E62-4945-8A4A-31D2A0705AC5}" type="datetime1">
              <a:rPr lang="en-US" smtClean="0"/>
              <a:t>12/9/2020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714179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07B67BD-A18B-4856-B8CD-D60F039BF647}" type="datetime1">
              <a:rPr lang="en-US" smtClean="0"/>
              <a:t>12/9/2020</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946620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A342E1D-C9B8-4345-8A74-997723AFD972}"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539928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0DE321BF-8250-4629-BD29-13AFE6776ABD}"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701163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5ACAFEA2-D33A-4BEB-A1D4-8A1590CBE1DE}"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775735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3B785D7F-94EE-4139-9C63-A16F762E4CE0}"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02619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03BFA1A-2823-494A-A930-2F783A269CF3}"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5422777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5C2B3B2-DBBB-43B3-AFB4-201A29176B41}"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405270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52251A5-5EA6-4241-BDED-0A7B6E348337}"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713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BB880C99-09FB-4EE5-96F9-B1FBC48C16C7}"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424708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6AB9F33-43AC-4945-8B44-879CE431C805}"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2350472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tx2"/>
                </a:solidFill>
              </a:defRPr>
            </a:lvl1pPr>
          </a:lstStyle>
          <a:p>
            <a:fld id="{76EC1505-B7D9-42CF-AF7A-DE0BC516D7D9}" type="datetime1">
              <a:rPr lang="en-US" smtClean="0"/>
              <a:t>12/9/2020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3397147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93061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265702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142024439"/>
      </p:ext>
    </p:extLst>
  </p:cSld>
  <p:clrMapOvr>
    <a:masterClrMapping/>
  </p:clrMapOvr>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bwMode="black"/>
        <p:txBody>
          <a:bodyPr/>
          <a:lstStyle>
            <a:lvl1pPr>
              <a:defRPr/>
            </a:lvl1pPr>
          </a:lstStyle>
          <a:p>
            <a:r>
              <a:rPr lang="en-US"/>
              <a:t>12/14/2017</a:t>
            </a: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130536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pic>
        <p:nvPicPr>
          <p:cNvPr id="13" name="Picture 12" descr="Minnesota IT Services logo"/>
          <p:cNvPicPr>
            <a:picLocks noChangeAspect="1"/>
          </p:cNvPicPr>
          <p:nvPr userDrawn="1"/>
        </p:nvPicPr>
        <p:blipFill rotWithShape="1">
          <a:blip r:embed="rId2" cstate="print">
            <a:extLst>
              <a:ext uri="{28A0092B-C50C-407E-A947-70E740481C1C}">
                <a14:useLocalDpi xmlns:a14="http://schemas.microsoft.com/office/drawing/2010/main" val="0"/>
              </a:ext>
            </a:extLst>
          </a:blip>
          <a:srcRect r="5921"/>
          <a:stretch/>
        </p:blipFill>
        <p:spPr>
          <a:xfrm>
            <a:off x="3247393" y="1115499"/>
            <a:ext cx="5697215" cy="2543437"/>
          </a:xfrm>
          <a:prstGeom prst="rect">
            <a:avLst/>
          </a:prstGeom>
        </p:spPr>
      </p:pic>
      <p:sp>
        <p:nvSpPr>
          <p:cNvPr id="18" name="Date Placeholder 17"/>
          <p:cNvSpPr>
            <a:spLocks noGrp="1"/>
          </p:cNvSpPr>
          <p:nvPr>
            <p:ph type="dt" sz="half" idx="15"/>
          </p:nvPr>
        </p:nvSpPr>
        <p:spPr bwMode="black"/>
        <p:txBody>
          <a:bodyPr/>
          <a:lstStyle>
            <a:lvl1pPr>
              <a:defRPr/>
            </a:lvl1pPr>
          </a:lstStyle>
          <a:p>
            <a:r>
              <a:rPr lang="en-US"/>
              <a:t>12/14/2017</a:t>
            </a: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5539824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pic>
        <p:nvPicPr>
          <p:cNvPr id="11" name="Picture 10"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806" y="5483410"/>
            <a:ext cx="3272835" cy="1374590"/>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a:t>MN.IT Services @ DNR | MN DNR Geospatial Water Resources Team</a:t>
            </a:r>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1573625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accent1"/>
          </a:solidFill>
        </p:spPr>
        <p:txBody>
          <a:bodyPr lIns="822960" rIns="822960">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lvl1pPr>
              <a:defRPr/>
            </a:lvl1pPr>
          </a:lstStyle>
          <a:p>
            <a:r>
              <a:rPr lang="en-US"/>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13390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an_Background">
    <p:bg bwMode="auto">
      <p:bgPr>
        <a:gradFill flip="none" rotWithShape="1">
          <a:gsLst>
            <a:gs pos="100000">
              <a:schemeClr val="bg2"/>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bg2"/>
          </a:solidFill>
        </p:spPr>
        <p:txBody>
          <a:bodyPr lIns="822960" rIns="822960">
            <a:normAutofit/>
          </a:bodyPr>
          <a:lstStyle>
            <a:lvl1pPr algn="r">
              <a:defRPr sz="3600" baseline="0">
                <a:solidFill>
                  <a:srgbClr val="003865"/>
                </a:solidFill>
              </a:defRPr>
            </a:lvl1pPr>
          </a:lstStyle>
          <a:p>
            <a:r>
              <a:rPr lang="en-US"/>
              <a:t>Sean – Black Background</a:t>
            </a:r>
          </a:p>
        </p:txBody>
      </p:sp>
      <p:sp>
        <p:nvSpPr>
          <p:cNvPr id="4" name="Date Placeholder 3"/>
          <p:cNvSpPr>
            <a:spLocks noGrp="1"/>
          </p:cNvSpPr>
          <p:nvPr>
            <p:ph type="dt" sz="half" idx="10"/>
          </p:nvPr>
        </p:nvSpPr>
        <p:spPr bwMode="black"/>
        <p:txBody>
          <a:bodyPr/>
          <a:lstStyle>
            <a:lvl1pPr>
              <a:defRPr/>
            </a:lvl1pPr>
          </a:lstStyle>
          <a:p>
            <a:r>
              <a:rPr lang="en-US">
                <a:solidFill>
                  <a:srgbClr val="000000"/>
                </a:solidFill>
              </a:rPr>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10405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4" name="Date Placeholder 3"/>
          <p:cNvSpPr>
            <a:spLocks noGrp="1"/>
          </p:cNvSpPr>
          <p:nvPr>
            <p:ph type="dt" sz="half" idx="10"/>
          </p:nvPr>
        </p:nvSpPr>
        <p:spPr bwMode="black"/>
        <p:txBody>
          <a:bodyPr/>
          <a:lstStyle>
            <a:lvl1pPr>
              <a:defRPr>
                <a:solidFill>
                  <a:schemeClr val="bg1"/>
                </a:solidFill>
              </a:defRPr>
            </a:lvl1pPr>
          </a:lstStyle>
          <a:p>
            <a:r>
              <a:rPr lang="en-US"/>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a:solidFill>
                  <a:schemeClr val="bg1"/>
                </a:solidFill>
              </a:defRPr>
            </a:lvl1pPr>
          </a:lstStyle>
          <a:p>
            <a:fld id="{48F63A3B-78C7-47BE-AE5E-E10140E04643}" type="slidenum">
              <a:rPr lang="en-US" smtClean="0"/>
              <a:pPr/>
              <a:t>‹#›</a:t>
            </a:fld>
            <a:endParaRPr lang="en-US"/>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352057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bwMode="black"/>
        <p:txBody>
          <a:bodyPr/>
          <a:lstStyle>
            <a:lvl1pPr>
              <a:defRPr/>
            </a:lvl1pPr>
          </a:lstStyle>
          <a:p>
            <a:r>
              <a:rPr lang="en-US"/>
              <a:t>12/14/2017</a:t>
            </a: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0" name="Picture 9"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212036"/>
            <a:ext cx="3272835" cy="1374590"/>
          </a:xfrm>
          <a:prstGeom prst="rect">
            <a:avLst/>
          </a:prstGeom>
        </p:spPr>
      </p:pic>
    </p:spTree>
    <p:extLst>
      <p:ext uri="{BB962C8B-B14F-4D97-AF65-F5344CB8AC3E}">
        <p14:creationId xmlns:p14="http://schemas.microsoft.com/office/powerpoint/2010/main" val="17568371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859536"/>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black"/>
        <p:txBody>
          <a:bodyPr/>
          <a:lstStyle>
            <a:lvl1pPr>
              <a:defRPr sz="1000"/>
            </a:lvl1pPr>
          </a:lstStyle>
          <a:p>
            <a:r>
              <a:rPr lang="en-US"/>
              <a:t>12/14/2017</a:t>
            </a:r>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000">
                <a:solidFill>
                  <a:schemeClr val="tx2"/>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sz="1100"/>
            </a:lvl1pPr>
          </a:lstStyle>
          <a:p>
            <a:fld id="{48F63A3B-78C7-47BE-AE5E-E10140E04643}" type="slidenum">
              <a:rPr lang="en-US" smtClean="0"/>
              <a:pPr/>
              <a:t>‹#›</a:t>
            </a:fld>
            <a:endParaRPr lang="en-US"/>
          </a:p>
        </p:txBody>
      </p:sp>
      <p:sp>
        <p:nvSpPr>
          <p:cNvPr id="8" name="Rectangle 7"/>
          <p:cNvSpPr/>
          <p:nvPr userDrawn="1"/>
        </p:nvSpPr>
        <p:spPr bwMode="auto">
          <a:xfrm>
            <a:off x="0" y="85953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165196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lvl1pPr>
              <a:defRPr/>
            </a:lvl1pPr>
          </a:lstStyle>
          <a:p>
            <a:r>
              <a:rPr lang="en-US"/>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2979913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black"/>
        <p:txBody>
          <a:bodyPr/>
          <a:lstStyle>
            <a:lvl1pPr>
              <a:defRPr/>
            </a:lvl1pPr>
          </a:lstStyle>
          <a:p>
            <a:r>
              <a:rPr lang="en-US"/>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685246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lvl1pPr>
              <a:defRPr/>
            </a:lvl1pPr>
          </a:lstStyle>
          <a:p>
            <a:r>
              <a:rPr lang="en-US"/>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34593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5622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22476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black">
          <a:xfrm>
            <a:off x="838200" y="6356350"/>
            <a:ext cx="1358590" cy="365125"/>
          </a:xfrm>
        </p:spPr>
        <p:txBody>
          <a:bodyPr/>
          <a:lstStyle>
            <a:lvl1pPr>
              <a:defRPr/>
            </a:lvl1pPr>
          </a:lstStyle>
          <a:p>
            <a:r>
              <a:rPr lang="en-US"/>
              <a:t>12/14/2017</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20521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12/9/2020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631601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sz="1000" baseline="0">
                <a:solidFill>
                  <a:schemeClr val="bg1"/>
                </a:solidFill>
              </a:defRPr>
            </a:lvl1pPr>
          </a:lstStyle>
          <a:p>
            <a:r>
              <a:rPr lang="en-US"/>
              <a:t>12/14/2017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000" baseline="0">
                <a:solidFill>
                  <a:schemeClr val="bg1"/>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sz="1100" baseline="0">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747387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172490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874362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746304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t>12/14/2017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266598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lvl1pPr>
              <a:defRPr/>
            </a:lvl1pPr>
          </a:lstStyle>
          <a:p>
            <a:r>
              <a:rPr lang="en-US"/>
              <a:t>12/14/2017</a:t>
            </a:r>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1682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lvl1pPr>
              <a:defRPr/>
            </a:lvl1pPr>
          </a:lstStyle>
          <a:p>
            <a:r>
              <a:rPr lang="en-US"/>
              <a:t>12/14/2017</a:t>
            </a:r>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058007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lvl1pPr>
              <a:defRPr/>
            </a:lvl1pPr>
          </a:lstStyle>
          <a:p>
            <a:r>
              <a:rPr lang="en-US"/>
              <a:t>12/14/2017</a:t>
            </a: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080640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lvl1pPr>
              <a:defRPr/>
            </a:lvl1pPr>
          </a:lstStyle>
          <a:p>
            <a:r>
              <a:rPr lang="en-US"/>
              <a:t>12/14/2017</a:t>
            </a:r>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289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12/9/2020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12/9/2020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lvl1pPr>
              <a:defRPr/>
            </a:lvl1pPr>
          </a:lstStyle>
          <a:p>
            <a:r>
              <a:rPr lang="en-US"/>
              <a:t>12/14/2017</a:t>
            </a: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629139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lvl1pPr>
              <a:defRPr/>
            </a:lvl1pPr>
          </a:lstStyle>
          <a:p>
            <a:r>
              <a:rPr lang="en-US"/>
              <a:t>12/14/2017</a:t>
            </a: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728317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bwMode="black"/>
        <p:txBody>
          <a:bodyPr/>
          <a:lstStyle>
            <a:lvl1pPr>
              <a:defRPr/>
            </a:lvl1pPr>
          </a:lstStyle>
          <a:p>
            <a:r>
              <a:rPr lang="en-US"/>
              <a:t>12/14/2017</a:t>
            </a: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449179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181402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789686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42787194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lvl1pPr>
              <a:defRPr/>
            </a:lvl1pPr>
          </a:lstStyle>
          <a:p>
            <a:r>
              <a:rPr lang="en-US"/>
              <a:t>12/14/2017</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704255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602887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73193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lvl1pPr>
              <a:defRPr/>
            </a:lvl1pPr>
          </a:lstStyle>
          <a:p>
            <a:r>
              <a:rPr lang="en-US"/>
              <a:t>12/14/2017</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97655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12/9/2020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lvl1pPr>
              <a:defRPr/>
            </a:lvl1pPr>
          </a:lstStyle>
          <a:p>
            <a:r>
              <a:rPr lang="en-US"/>
              <a:t>12/14/2017</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29882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6069024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23031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399250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7242284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266278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12/14/2017</a:t>
            </a:r>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801365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0606167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40684450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1666808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12/9/2020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t>12/14/2017</a:t>
            </a: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MN.IT Services @ DNR | MN DNR Geospatial Water Resources Team</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100018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bwMode="black"/>
        <p:txBody>
          <a:bodyPr/>
          <a:lstStyle>
            <a:lvl1pPr>
              <a:defRPr/>
            </a:lvl1pPr>
          </a:lstStyle>
          <a:p>
            <a:r>
              <a:rPr lang="en-US"/>
              <a:t>12/14/2017</a:t>
            </a:r>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t>MN.IT Services @ DNR | MN DNR Geospatial Water Resources Team</a:t>
            </a:r>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0820300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t>12/14/2017</a:t>
            </a: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MN.IT Services @ DNR | MN DNR Geospatial Water Resources Team</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363672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Tree>
    <p:extLst>
      <p:ext uri="{BB962C8B-B14F-4D97-AF65-F5344CB8AC3E}">
        <p14:creationId xmlns:p14="http://schemas.microsoft.com/office/powerpoint/2010/main" val="37196509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t>12/14/2017</a:t>
            </a: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MN.IT Services @ DNR | MN DNR Geospatial Water Resources Team</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671726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t>12/14/2017</a:t>
            </a: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MN.IT Services @ DNR | MN DNR Geospatial Water Resources Team</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40292127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r>
              <a:rPr lang="en-US"/>
              <a:t>12/14/2017</a:t>
            </a: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MN.IT Services @ DNR | MN DNR Geospatial Water Resources Team</a:t>
            </a: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32083292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352801"/>
            <a:ext cx="103632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en-US" sz="4000" b="1" cap="all" dirty="0">
                <a:ln/>
                <a:solidFill>
                  <a:schemeClr val="tx1"/>
                </a:solidFill>
                <a:effectLst>
                  <a:reflection blurRad="12700" stA="50000" endPos="50000" dir="5400000" sy="-100000" rotWithShape="0"/>
                </a:effectLst>
              </a:defRPr>
            </a:lvl1pPr>
            <a:extLst/>
          </a:lstStyle>
          <a:p>
            <a:pPr eaLnBrk="1" latinLnBrk="1" hangingPunct="1"/>
            <a:r>
              <a:rPr lang="en-US"/>
              <a:t>Click to edit Master title style</a:t>
            </a:r>
            <a:endParaRPr/>
          </a:p>
        </p:txBody>
      </p:sp>
      <p:sp>
        <p:nvSpPr>
          <p:cNvPr id="3" name="Text Placeholder 2"/>
          <p:cNvSpPr>
            <a:spLocks noGrp="1"/>
          </p:cNvSpPr>
          <p:nvPr>
            <p:ph type="body" idx="1"/>
          </p:nvPr>
        </p:nvSpPr>
        <p:spPr>
          <a:xfrm>
            <a:off x="1219200" y="5334000"/>
            <a:ext cx="10363200" cy="1052512"/>
          </a:xfrm>
        </p:spPr>
        <p:txBody>
          <a:bodyPr anchor="t"/>
          <a:lstStyle>
            <a:lvl1pPr marL="374904" eaLnBrk="1" latinLnBrk="0" hangingPunct="1">
              <a:buNone/>
              <a:defRPr kumimoji="0" sz="2000">
                <a:solidFill>
                  <a:schemeClr val="tx2"/>
                </a:solidFill>
              </a:defRPr>
            </a:lvl1pPr>
            <a:lvl2pPr eaLnBrk="1" latinLnBrk="0" hangingPunct="1">
              <a:buNone/>
              <a:defRPr kumimoji="0" sz="1800">
                <a:solidFill>
                  <a:schemeClr val="tx1">
                    <a:tint val="75000"/>
                  </a:schemeClr>
                </a:solidFill>
              </a:defRPr>
            </a:lvl2pPr>
            <a:lvl3pPr eaLnBrk="1" latinLnBrk="0" hangingPunct="1">
              <a:buNone/>
              <a:defRPr kumimoji="0" sz="1600">
                <a:solidFill>
                  <a:schemeClr val="tx1">
                    <a:tint val="75000"/>
                  </a:schemeClr>
                </a:solidFill>
              </a:defRPr>
            </a:lvl3pPr>
            <a:lvl4pPr eaLnBrk="1" latinLnBrk="0" hangingPunct="1">
              <a:buNone/>
              <a:defRPr kumimoji="0" sz="1400">
                <a:solidFill>
                  <a:schemeClr val="tx1">
                    <a:tint val="75000"/>
                  </a:schemeClr>
                </a:solidFill>
              </a:defRPr>
            </a:lvl4pPr>
            <a:lvl5pPr eaLnBrk="1" latinLnBrk="0" hangingPunct="1">
              <a:buNone/>
              <a:defRPr kumimoji="0" sz="1400">
                <a:solidFill>
                  <a:schemeClr val="tx1">
                    <a:tint val="75000"/>
                  </a:schemeClr>
                </a:solidFill>
              </a:defRPr>
            </a:lvl5pPr>
            <a:extLst/>
          </a:lstStyle>
          <a:p>
            <a:pPr lvl="0" eaLnBrk="1" latinLnBrk="1" hangingPunct="1"/>
            <a:r>
              <a:rPr lang="en-US"/>
              <a:t>Click to edit Master text styles</a:t>
            </a:r>
          </a:p>
        </p:txBody>
      </p:sp>
      <p:sp>
        <p:nvSpPr>
          <p:cNvPr id="4" name="Date Placeholder 3"/>
          <p:cNvSpPr>
            <a:spLocks noGrp="1"/>
          </p:cNvSpPr>
          <p:nvPr>
            <p:ph type="dt" sz="half" idx="10"/>
          </p:nvPr>
        </p:nvSpPr>
        <p:spPr/>
        <p:txBody>
          <a:bodyPr/>
          <a:lstStyle/>
          <a:p>
            <a:fld id="{FD5DB695-0335-4FD8-A78C-AE8EBD2BA7D0}" type="datetimeFigureOut">
              <a:rPr lang="en-US" smtClean="0"/>
              <a:pPr/>
              <a:t>12/9/2020</a:t>
            </a:fld>
            <a:endParaRPr lang="en-US"/>
          </a:p>
        </p:txBody>
      </p:sp>
      <p:sp>
        <p:nvSpPr>
          <p:cNvPr id="5" name="Footer Placeholder 4"/>
          <p:cNvSpPr>
            <a:spLocks noGrp="1"/>
          </p:cNvSpPr>
          <p:nvPr>
            <p:ph type="ftr" sz="quarter" idx="11"/>
          </p:nvPr>
        </p:nvSpPr>
        <p:spPr>
          <a:xfrm>
            <a:off x="1219200" y="6416676"/>
            <a:ext cx="7416800" cy="365125"/>
          </a:xfrm>
        </p:spPr>
        <p:txBody>
          <a:bodyPr/>
          <a:lstStyle/>
          <a:p>
            <a:endParaRPr lang="en-US"/>
          </a:p>
        </p:txBody>
      </p:sp>
      <p:sp>
        <p:nvSpPr>
          <p:cNvPr id="6" name="Slide Number Placeholder 5"/>
          <p:cNvSpPr>
            <a:spLocks noGrp="1"/>
          </p:cNvSpPr>
          <p:nvPr>
            <p:ph type="sldNum" sz="quarter" idx="12"/>
          </p:nvPr>
        </p:nvSpPr>
        <p:spPr/>
        <p:txBody>
          <a:bodyPr/>
          <a:lstStyle/>
          <a:p>
            <a:fld id="{ED7A5F6D-6F56-45C6-8591-66B234FC1232}" type="slidenum">
              <a:rPr lang="en-US" smtClean="0"/>
              <a:pPr/>
              <a:t>‹#›</a:t>
            </a:fld>
            <a:endParaRPr lang="en-US"/>
          </a:p>
        </p:txBody>
      </p:sp>
    </p:spTree>
    <p:extLst>
      <p:ext uri="{BB962C8B-B14F-4D97-AF65-F5344CB8AC3E}">
        <p14:creationId xmlns:p14="http://schemas.microsoft.com/office/powerpoint/2010/main" val="43771132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12/9/2020</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12/9/2020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12/9/2020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12/9/2020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12/9/2020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12/9/2020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12/9/2020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12/9/2020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12/9/2020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12/9/2020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12/9/2020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12/9/2020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12/9/2020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12/9/2020</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12/9/2020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12/9/2020</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4B4220-01EE-41B4-BAF1-E1F1B7C02F05}"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DBD85-4B00-4A19-9C51-D5E4C65823C4}" type="slidenum">
              <a:rPr lang="en-US" smtClean="0"/>
              <a:t>‹#›</a:t>
            </a:fld>
            <a:endParaRPr lang="en-US"/>
          </a:p>
        </p:txBody>
      </p:sp>
    </p:spTree>
    <p:extLst>
      <p:ext uri="{BB962C8B-B14F-4D97-AF65-F5344CB8AC3E}">
        <p14:creationId xmlns:p14="http://schemas.microsoft.com/office/powerpoint/2010/main" val="3941899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B4220-01EE-41B4-BAF1-E1F1B7C02F05}" type="datetimeFigureOut">
              <a:rPr lang="en-US" smtClean="0"/>
              <a:t>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1DBD85-4B00-4A19-9C51-D5E4C65823C4}" type="slidenum">
              <a:rPr lang="en-US" smtClean="0"/>
              <a:t>‹#›</a:t>
            </a:fld>
            <a:endParaRPr lang="en-US"/>
          </a:p>
        </p:txBody>
      </p:sp>
    </p:spTree>
    <p:extLst>
      <p:ext uri="{BB962C8B-B14F-4D97-AF65-F5344CB8AC3E}">
        <p14:creationId xmlns:p14="http://schemas.microsoft.com/office/powerpoint/2010/main" val="3609758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12/9/2020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Split White BG)">
  <p:cSld name="Title and Content (Split White BG)">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1098892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0068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0873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76307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02012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31951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81930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68"/>
        <p:cNvGrpSpPr/>
        <p:nvPr/>
      </p:nvGrpSpPr>
      <p:grpSpPr>
        <a:xfrm>
          <a:off x="0" y="0"/>
          <a:ext cx="0" cy="0"/>
          <a:chOff x="0" y="0"/>
          <a:chExt cx="0" cy="0"/>
        </a:xfrm>
      </p:grpSpPr>
      <p:sp>
        <p:nvSpPr>
          <p:cNvPr id="69" name="Google Shape;69;p9"/>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
          <p:cNvSpPr txBox="1">
            <a:spLocks noGrp="1"/>
          </p:cNvSpPr>
          <p:nvPr>
            <p:ph type="body" idx="1"/>
          </p:nvPr>
        </p:nvSpPr>
        <p:spPr>
          <a:xfrm>
            <a:off x="838200" y="1825625"/>
            <a:ext cx="7340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9"/>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6" name="Google Shape;76;p9" descr="Decorative image of map and compass. " title="Decorative image of map and compass. "/>
          <p:cNvPicPr preferRelativeResize="0"/>
          <p:nvPr/>
        </p:nvPicPr>
        <p:blipFill rotWithShape="1">
          <a:blip r:embed="rId2">
            <a:alphaModFix/>
          </a:blip>
          <a:srcRect/>
          <a:stretch/>
        </p:blipFill>
        <p:spPr>
          <a:xfrm>
            <a:off x="8353425" y="1329434"/>
            <a:ext cx="3838575" cy="4800600"/>
          </a:xfrm>
          <a:prstGeom prst="rect">
            <a:avLst/>
          </a:prstGeom>
          <a:noFill/>
          <a:ln>
            <a:noFill/>
          </a:ln>
        </p:spPr>
      </p:pic>
    </p:spTree>
    <p:extLst>
      <p:ext uri="{BB962C8B-B14F-4D97-AF65-F5344CB8AC3E}">
        <p14:creationId xmlns:p14="http://schemas.microsoft.com/office/powerpoint/2010/main" val="2178591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and Content (Boxed)">
  <p:cSld name="1_Title and Content (Boxed)">
    <p:bg>
      <p:bgPr>
        <a:solidFill>
          <a:srgbClr val="E8E8E8"/>
        </a:solidFill>
        <a:effectLst/>
      </p:bgPr>
    </p:bg>
    <p:spTree>
      <p:nvGrpSpPr>
        <p:cNvPr id="1" name="Shape 77"/>
        <p:cNvGrpSpPr/>
        <p:nvPr/>
      </p:nvGrpSpPr>
      <p:grpSpPr>
        <a:xfrm>
          <a:off x="0" y="0"/>
          <a:ext cx="0" cy="0"/>
          <a:chOff x="0" y="0"/>
          <a:chExt cx="0" cy="0"/>
        </a:xfrm>
      </p:grpSpPr>
      <p:sp>
        <p:nvSpPr>
          <p:cNvPr id="78" name="Google Shape;78;p10"/>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 name="Google Shape;79;p1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
          <p:cNvSpPr txBox="1">
            <a:spLocks noGrp="1"/>
          </p:cNvSpPr>
          <p:nvPr>
            <p:ph type="body" idx="1"/>
          </p:nvPr>
        </p:nvSpPr>
        <p:spPr>
          <a:xfrm>
            <a:off x="838200" y="1335281"/>
            <a:ext cx="10515600" cy="4841682"/>
          </a:xfrm>
          <a:prstGeom prst="rect">
            <a:avLst/>
          </a:prstGeom>
          <a:solidFill>
            <a:schemeClr val="lt1"/>
          </a:solidFill>
          <a:ln>
            <a:noFill/>
          </a:ln>
        </p:spPr>
        <p:txBody>
          <a:bodyPr spcFirstLastPara="1" wrap="square" lIns="228600" tIns="548625" rIns="274300" bIns="45700" anchor="t" anchorCtr="0"/>
          <a:lstStyle>
            <a:lvl1pPr marL="457200" lvl="0" indent="-387350" algn="l">
              <a:lnSpc>
                <a:spcPct val="100000"/>
              </a:lnSpc>
              <a:spcBef>
                <a:spcPts val="1000"/>
              </a:spcBef>
              <a:spcAft>
                <a:spcPts val="0"/>
              </a:spcAft>
              <a:buClr>
                <a:schemeClr val="accent1"/>
              </a:buClr>
              <a:buSzPts val="2500"/>
              <a:buFont typeface="Arial"/>
              <a:buChar char="•"/>
              <a:defRPr sz="2500"/>
            </a:lvl1pPr>
            <a:lvl2pPr marL="914400" lvl="1" indent="-361950" algn="l">
              <a:lnSpc>
                <a:spcPct val="100000"/>
              </a:lnSpc>
              <a:spcBef>
                <a:spcPts val="1000"/>
              </a:spcBef>
              <a:spcAft>
                <a:spcPts val="0"/>
              </a:spcAft>
              <a:buClr>
                <a:schemeClr val="accent1"/>
              </a:buClr>
              <a:buSzPts val="2100"/>
              <a:buFont typeface="Arial"/>
              <a:buChar char="•"/>
              <a:defRPr sz="2100"/>
            </a:lvl2pPr>
            <a:lvl3pPr marL="1371600" lvl="2" indent="-336550" algn="l">
              <a:lnSpc>
                <a:spcPct val="100000"/>
              </a:lnSpc>
              <a:spcBef>
                <a:spcPts val="1000"/>
              </a:spcBef>
              <a:spcAft>
                <a:spcPts val="0"/>
              </a:spcAft>
              <a:buClr>
                <a:schemeClr val="accent1"/>
              </a:buClr>
              <a:buSzPts val="1700"/>
              <a:buFont typeface="Arial"/>
              <a:buChar char="•"/>
              <a:defRPr sz="1700"/>
            </a:lvl3pPr>
            <a:lvl4pPr marL="1828800" lvl="3" indent="-336550" algn="l">
              <a:lnSpc>
                <a:spcPct val="100000"/>
              </a:lnSpc>
              <a:spcBef>
                <a:spcPts val="1000"/>
              </a:spcBef>
              <a:spcAft>
                <a:spcPts val="0"/>
              </a:spcAft>
              <a:buClr>
                <a:schemeClr val="accent1"/>
              </a:buClr>
              <a:buSzPts val="1700"/>
              <a:buFont typeface="Arial"/>
              <a:buChar char="•"/>
              <a:defRPr sz="1700"/>
            </a:lvl4pPr>
            <a:lvl5pPr marL="2286000" lvl="4" indent="-336550" algn="l">
              <a:lnSpc>
                <a:spcPct val="100000"/>
              </a:lnSpc>
              <a:spcBef>
                <a:spcPts val="1000"/>
              </a:spcBef>
              <a:spcAft>
                <a:spcPts val="0"/>
              </a:spcAft>
              <a:buClr>
                <a:schemeClr val="accent1"/>
              </a:buClr>
              <a:buSzPts val="1700"/>
              <a:buFont typeface="Arial"/>
              <a:buChar char="•"/>
              <a:defRPr sz="17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10"/>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116382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8406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12/9/2020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5080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6054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6278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6966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6148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5657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7509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5376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92864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566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12/9/2020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3610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09563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93704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44022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4061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8998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8462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21383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457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2827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12/9/2020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94740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4958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39085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774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79471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7540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55204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0032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174427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87007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4.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8.jpe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3.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8" Type="http://schemas.openxmlformats.org/officeDocument/2006/relationships/slideLayout" Target="../slideLayouts/slideLayout67.xml"/><Relationship Id="rId5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3.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41" Type="http://schemas.openxmlformats.org/officeDocument/2006/relationships/slideLayout" Target="../slideLayouts/slideLayout163.xml"/><Relationship Id="rId54" Type="http://schemas.openxmlformats.org/officeDocument/2006/relationships/theme" Target="../theme/theme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slideLayout" Target="../slideLayouts/slideLayout175.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47" Type="http://schemas.openxmlformats.org/officeDocument/2006/relationships/slideLayout" Target="../slideLayouts/slideLayout222.xml"/><Relationship Id="rId50" Type="http://schemas.openxmlformats.org/officeDocument/2006/relationships/slideLayout" Target="../slideLayouts/slideLayout225.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 Id="rId46" Type="http://schemas.openxmlformats.org/officeDocument/2006/relationships/slideLayout" Target="../slideLayouts/slideLayout221.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45" Type="http://schemas.openxmlformats.org/officeDocument/2006/relationships/slideLayout" Target="../slideLayouts/slideLayout220.xml"/><Relationship Id="rId53" Type="http://schemas.openxmlformats.org/officeDocument/2006/relationships/theme" Target="../theme/theme7.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49" Type="http://schemas.openxmlformats.org/officeDocument/2006/relationships/slideLayout" Target="../slideLayouts/slideLayout224.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slideLayout" Target="../slideLayouts/slideLayout219.xml"/><Relationship Id="rId52" Type="http://schemas.openxmlformats.org/officeDocument/2006/relationships/slideLayout" Target="../slideLayouts/slideLayout227.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48" Type="http://schemas.openxmlformats.org/officeDocument/2006/relationships/slideLayout" Target="../slideLayouts/slideLayout223.xml"/><Relationship Id="rId8" Type="http://schemas.openxmlformats.org/officeDocument/2006/relationships/slideLayout" Target="../slideLayouts/slideLayout183.xml"/><Relationship Id="rId51"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12/9/2020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3970" r:id="rId52"/>
    <p:sldLayoutId id="2147483971" r:id="rId5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1490277"/>
      </p:ext>
    </p:extLst>
  </p:cSld>
  <p:clrMap bg1="lt1" tx1="dk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 id="2147483955" r:id="rId48"/>
    <p:sldLayoutId id="2147483956" r:id="rId49"/>
    <p:sldLayoutId id="214748395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390651" y="225425"/>
            <a:ext cx="10274300" cy="863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1390651" y="1304925"/>
            <a:ext cx="102743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1390651" y="6308725"/>
            <a:ext cx="2451100"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a:latin typeface="+mn-lt"/>
              </a:defRPr>
            </a:lvl1pPr>
          </a:lstStyle>
          <a:p>
            <a:endParaRPr lang="en-US" dirty="0"/>
          </a:p>
        </p:txBody>
      </p:sp>
      <p:sp>
        <p:nvSpPr>
          <p:cNvPr id="22533" name="Rectangle 5"/>
          <p:cNvSpPr>
            <a:spLocks noGrp="1" noChangeArrowheads="1"/>
          </p:cNvSpPr>
          <p:nvPr>
            <p:ph type="ftr" sz="quarter" idx="3"/>
          </p:nvPr>
        </p:nvSpPr>
        <p:spPr bwMode="auto">
          <a:xfrm>
            <a:off x="4072467" y="6308725"/>
            <a:ext cx="4849284"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mn-lt"/>
              </a:defRPr>
            </a:lvl1pPr>
          </a:lstStyle>
          <a:p>
            <a:endParaRPr lang="en-US" dirty="0"/>
          </a:p>
        </p:txBody>
      </p:sp>
      <p:sp>
        <p:nvSpPr>
          <p:cNvPr id="22534" name="Rectangle 6"/>
          <p:cNvSpPr>
            <a:spLocks noGrp="1" noChangeArrowheads="1"/>
          </p:cNvSpPr>
          <p:nvPr>
            <p:ph type="sldNum" sz="quarter" idx="4"/>
          </p:nvPr>
        </p:nvSpPr>
        <p:spPr bwMode="auto">
          <a:xfrm>
            <a:off x="9124951" y="6308725"/>
            <a:ext cx="2540000"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mn-lt"/>
              </a:defRPr>
            </a:lvl1pPr>
          </a:lstStyle>
          <a:p>
            <a:fld id="{31162AE2-9739-460D-AE7F-E3A900D7C662}" type="slidenum">
              <a:rPr lang="en-US"/>
              <a:pPr/>
              <a:t>‹#›</a:t>
            </a:fld>
            <a:endParaRPr lang="en-US" dirty="0"/>
          </a:p>
        </p:txBody>
      </p:sp>
    </p:spTree>
    <p:extLst>
      <p:ext uri="{BB962C8B-B14F-4D97-AF65-F5344CB8AC3E}">
        <p14:creationId xmlns:p14="http://schemas.microsoft.com/office/powerpoint/2010/main" val="46611303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txStyles>
    <p:title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2pPr>
      <a:lvl3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3pPr>
      <a:lvl4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4pPr>
      <a:lvl5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5pPr>
      <a:lvl6pPr marL="4572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6pPr>
      <a:lvl7pPr marL="9144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7pPr>
      <a:lvl8pPr marL="13716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8pPr>
      <a:lvl9pPr marL="18288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2770692298"/>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19" r:id="rId33"/>
    <p:sldLayoutId id="2147484020" r:id="rId34"/>
    <p:sldLayoutId id="2147484021" r:id="rId35"/>
    <p:sldLayoutId id="2147484022" r:id="rId36"/>
    <p:sldLayoutId id="2147484023" r:id="rId37"/>
    <p:sldLayoutId id="2147484024" r:id="rId38"/>
    <p:sldLayoutId id="2147484025" r:id="rId39"/>
    <p:sldLayoutId id="2147484026" r:id="rId40"/>
    <p:sldLayoutId id="2147484027" r:id="rId41"/>
    <p:sldLayoutId id="2147484028" r:id="rId42"/>
    <p:sldLayoutId id="2147484029" r:id="rId43"/>
    <p:sldLayoutId id="2147484030" r:id="rId44"/>
    <p:sldLayoutId id="2147484031" r:id="rId45"/>
    <p:sldLayoutId id="2147484032" r:id="rId46"/>
    <p:sldLayoutId id="2147484033" r:id="rId47"/>
    <p:sldLayoutId id="2147484034" r:id="rId48"/>
    <p:sldLayoutId id="2147484035" r:id="rId49"/>
    <p:sldLayoutId id="2147484036" r:id="rId50"/>
    <p:sldLayoutId id="2147484037" r:id="rId51"/>
    <p:sldLayoutId id="2147484038" r:id="rId52"/>
    <p:sldLayoutId id="2147484039" r:id="rId5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t>12/14/2017</a:t>
            </a: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MN.IT Services @ DNR | MN DNR Geospatial Water Resources Team</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3119378"/>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5.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ngeo.state.mn.us/committee/3dgeo/acquisition/Minnesota_State_Lidar_Plan.pdf" TargetMode="External"/><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7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4.xml"/><Relationship Id="rId1" Type="http://schemas.openxmlformats.org/officeDocument/2006/relationships/video" Target="file:///F:\MAGIC\pointswsurface.avi"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7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74.xml"/><Relationship Id="rId6" Type="http://schemas.openxmlformats.org/officeDocument/2006/relationships/image" Target="../media/image35.gif"/><Relationship Id="rId5" Type="http://schemas.openxmlformats.org/officeDocument/2006/relationships/image" Target="../media/image34.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9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9.jpeg"/><Relationship Id="rId7"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9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92.xml"/><Relationship Id="rId5" Type="http://schemas.openxmlformats.org/officeDocument/2006/relationships/image" Target="../media/image47.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9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28.xml"/><Relationship Id="rId5" Type="http://schemas.openxmlformats.org/officeDocument/2006/relationships/hyperlink" Target="https://acpf4watersheds.org/" TargetMode="External"/><Relationship Id="rId4" Type="http://schemas.openxmlformats.org/officeDocument/2006/relationships/hyperlink" Target="https://ptmapp.bwsr.state.mn.us/"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8.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28.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48.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48.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48.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8.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38.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38.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38.xml"/></Relationships>
</file>

<file path=ppt/slides/_rels/slide6.xml.rels><?xml version="1.0" encoding="UTF-8" standalone="yes"?>
<Relationships xmlns="http://schemas.openxmlformats.org/package/2006/relationships"><Relationship Id="rId3" Type="http://schemas.openxmlformats.org/officeDocument/2006/relationships/hyperlink" Target="http://www.mngeo.state.mn.us/workgroup/archiving/" TargetMode="External"/><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138.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48.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4.xml"/></Relationships>
</file>

<file path=ppt/slides/_rels/slide65.xml.rels><?xml version="1.0" encoding="UTF-8" standalone="yes"?>
<Relationships xmlns="http://schemas.openxmlformats.org/package/2006/relationships"><Relationship Id="rId3" Type="http://schemas.openxmlformats.org/officeDocument/2006/relationships/hyperlink" Target="http://www.mngeo.state.mn.us/committee/3dgeo/index.html" TargetMode="External"/><Relationship Id="rId2" Type="http://schemas.openxmlformats.org/officeDocument/2006/relationships/notesSlide" Target="../notesSlides/notesSlide55.xml"/><Relationship Id="rId1" Type="http://schemas.openxmlformats.org/officeDocument/2006/relationships/slideLayout" Target="../slideLayouts/slideLayout172.xml"/><Relationship Id="rId4" Type="http://schemas.openxmlformats.org/officeDocument/2006/relationships/hyperlink" Target="http://www.mngeo.state.mn.us/committee/3dgeo/hydro/index.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notesSlide" Target="../notesSlides/notesSlide58.xml"/><Relationship Id="rId1" Type="http://schemas.openxmlformats.org/officeDocument/2006/relationships/slideLayout" Target="../slideLayouts/slideLayout111.xml"/></Relationships>
</file>

<file path=ppt/slides/_rels/slide6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59.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60.xml"/><Relationship Id="rId1" Type="http://schemas.openxmlformats.org/officeDocument/2006/relationships/slideLayout" Target="../slideLayouts/slideLayout111.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1.xml"/><Relationship Id="rId1" Type="http://schemas.openxmlformats.org/officeDocument/2006/relationships/slideLayout" Target="../slideLayouts/slideLayout111.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1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1.xml"/></Relationships>
</file>

<file path=ppt/slides/_rels/slide76.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66.xml"/><Relationship Id="rId1" Type="http://schemas.openxmlformats.org/officeDocument/2006/relationships/slideLayout" Target="../slideLayouts/slideLayout111.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1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8.xml"/><Relationship Id="rId1" Type="http://schemas.openxmlformats.org/officeDocument/2006/relationships/slideLayout" Target="../slideLayouts/slideLayout110.xml"/><Relationship Id="rId5" Type="http://schemas.openxmlformats.org/officeDocument/2006/relationships/hyperlink" Target="http://commons.wikimedia.org/wiki/file:flag_map_of_wisconsin.svg" TargetMode="Externa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110.xml"/><Relationship Id="rId5" Type="http://schemas.openxmlformats.org/officeDocument/2006/relationships/hyperlink" Target="http://www.michigan.gov/lara/0,4601,7-154-10575_17394_17565---,00.html" TargetMode="External"/><Relationship Id="rId4" Type="http://schemas.openxmlformats.org/officeDocument/2006/relationships/hyperlink" Target="http://commons.wikimedia.org/wiki/File:Flag_map_of_Michigan.sv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mngeo.state.mn.us/workgroup/archiving/Archiving_Workgroup_Summary_Report.pdf" TargetMode="External"/><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0.xml"/><Relationship Id="rId1" Type="http://schemas.openxmlformats.org/officeDocument/2006/relationships/slideLayout" Target="../slideLayouts/slideLayout111.xml"/><Relationship Id="rId5" Type="http://schemas.openxmlformats.org/officeDocument/2006/relationships/image" Target="../media/image82.jpg"/><Relationship Id="rId4" Type="http://schemas.openxmlformats.org/officeDocument/2006/relationships/hyperlink" Target="http://en.wikipedia.org/wiki/File:Michigan_State_Seal.j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110.xml"/><Relationship Id="rId4" Type="http://schemas.openxmlformats.org/officeDocument/2006/relationships/hyperlink" Target="http://commons.wikipedia.org/wiki/file:oregon-stateseal.sv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2.xml"/><Relationship Id="rId1" Type="http://schemas.openxmlformats.org/officeDocument/2006/relationships/slideLayout" Target="../slideLayouts/slideLayout1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December 9, 2020</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a:t>
            </a:r>
            <a:endParaRPr dirty="0"/>
          </a:p>
        </p:txBody>
      </p:sp>
      <p:sp>
        <p:nvSpPr>
          <p:cNvPr id="497" name="Google Shape;497;p62"/>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228600" lvl="0" indent="-69850" algn="ctr" rtl="0">
              <a:lnSpc>
                <a:spcPct val="100000"/>
              </a:lnSpc>
              <a:spcBef>
                <a:spcPts val="2000"/>
              </a:spcBef>
              <a:spcAft>
                <a:spcPts val="0"/>
              </a:spcAft>
              <a:buSzPts val="2500"/>
              <a:buNone/>
            </a:pPr>
            <a:endParaRPr sz="4800" b="1" dirty="0"/>
          </a:p>
          <a:p>
            <a:pPr marL="228600" lvl="0" indent="-69850" algn="ctr">
              <a:spcBef>
                <a:spcPts val="2000"/>
              </a:spcBef>
              <a:buSzPts val="2500"/>
              <a:buNone/>
            </a:pPr>
            <a:r>
              <a:rPr lang="en-US" sz="4800" b="1" dirty="0"/>
              <a:t>What should the next phase look like?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a:t>
            </a:r>
            <a:endParaRPr dirty="0"/>
          </a:p>
        </p:txBody>
      </p:sp>
      <p:sp>
        <p:nvSpPr>
          <p:cNvPr id="497" name="Google Shape;497;p62"/>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228600" lvl="0" indent="-69850">
              <a:spcBef>
                <a:spcPts val="2000"/>
              </a:spcBef>
              <a:buSzPts val="2500"/>
              <a:buNone/>
            </a:pPr>
            <a:r>
              <a:rPr lang="en-US" sz="3600" b="1" dirty="0"/>
              <a:t>What should the next phase look like?</a:t>
            </a:r>
          </a:p>
          <a:p>
            <a:pPr marL="730250" indent="-273050">
              <a:spcBef>
                <a:spcPts val="2000"/>
              </a:spcBef>
              <a:buSzPts val="2500"/>
            </a:pPr>
            <a:r>
              <a:rPr lang="en-US" sz="2800" dirty="0"/>
              <a:t>Continue sending out communications? Ideas for topics? Continue as part of GAC Outreach Committee</a:t>
            </a:r>
            <a:r>
              <a:rPr lang="en-US" sz="2800"/>
              <a:t>? </a:t>
            </a:r>
            <a:endParaRPr lang="en-US" sz="2800" dirty="0"/>
          </a:p>
          <a:p>
            <a:pPr marL="730250" indent="-273050">
              <a:spcBef>
                <a:spcPts val="2000"/>
              </a:spcBef>
              <a:buSzPts val="2500"/>
            </a:pPr>
            <a:r>
              <a:rPr lang="en-US" sz="2800" dirty="0"/>
              <a:t>Pilot project (spring/summer?) – need a formal (workgroup) for this or not?</a:t>
            </a:r>
          </a:p>
          <a:p>
            <a:pPr marL="730250" indent="-273050">
              <a:spcBef>
                <a:spcPts val="2000"/>
              </a:spcBef>
              <a:buSzPts val="2500"/>
            </a:pPr>
            <a:r>
              <a:rPr lang="en-US" sz="2800" dirty="0"/>
              <a:t>Hold off on (another) formal workgroup until we have a more solid plan for implementation?</a:t>
            </a:r>
          </a:p>
        </p:txBody>
      </p:sp>
    </p:spTree>
    <p:extLst>
      <p:ext uri="{BB962C8B-B14F-4D97-AF65-F5344CB8AC3E}">
        <p14:creationId xmlns:p14="http://schemas.microsoft.com/office/powerpoint/2010/main" val="289680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a:t>
            </a:r>
            <a:endParaRPr dirty="0"/>
          </a:p>
        </p:txBody>
      </p:sp>
      <p:sp>
        <p:nvSpPr>
          <p:cNvPr id="497" name="Google Shape;497;p62"/>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228600" lvl="0" indent="-69850" algn="ctr" rtl="0">
              <a:lnSpc>
                <a:spcPct val="100000"/>
              </a:lnSpc>
              <a:spcBef>
                <a:spcPts val="2000"/>
              </a:spcBef>
              <a:spcAft>
                <a:spcPts val="0"/>
              </a:spcAft>
              <a:buSzPts val="2500"/>
              <a:buNone/>
            </a:pPr>
            <a:endParaRPr sz="4800" b="1" dirty="0"/>
          </a:p>
          <a:p>
            <a:pPr marL="228600" lvl="0" indent="-69850" algn="ctr" rtl="0">
              <a:lnSpc>
                <a:spcPct val="100000"/>
              </a:lnSpc>
              <a:spcBef>
                <a:spcPts val="2000"/>
              </a:spcBef>
              <a:spcAft>
                <a:spcPts val="0"/>
              </a:spcAft>
              <a:buSzPts val="2500"/>
              <a:buNone/>
            </a:pPr>
            <a:r>
              <a:rPr lang="en-US" sz="4800" b="1" dirty="0"/>
              <a:t>Questions?</a:t>
            </a:r>
            <a:endParaRPr sz="4800" dirty="0"/>
          </a:p>
        </p:txBody>
      </p:sp>
    </p:spTree>
    <p:extLst>
      <p:ext uri="{BB962C8B-B14F-4D97-AF65-F5344CB8AC3E}">
        <p14:creationId xmlns:p14="http://schemas.microsoft.com/office/powerpoint/2010/main" val="79713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4</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ea typeface="+mn-lt"/>
                <a:cs typeface="+mn-lt"/>
              </a:rPr>
              <a:t>Approve Changes to Address and Road Standards</a:t>
            </a:r>
            <a:endParaRPr lang="en-US" b="1" dirty="0">
              <a:cs typeface="Calibri"/>
            </a:endParaRPr>
          </a:p>
          <a:p>
            <a:pPr marL="0" indent="0">
              <a:buNone/>
            </a:pPr>
            <a:r>
              <a:rPr lang="en-US" dirty="0"/>
              <a:t>Mark Kotz</a:t>
            </a:r>
            <a:endParaRPr lang="en-US" dirty="0">
              <a:cs typeface="Calibri"/>
            </a:endParaRPr>
          </a:p>
          <a:p>
            <a:pPr marL="0" indent="0">
              <a:buNone/>
            </a:pPr>
            <a:endParaRPr lang="en-US" dirty="0"/>
          </a:p>
        </p:txBody>
      </p:sp>
    </p:spTree>
    <p:extLst>
      <p:ext uri="{BB962C8B-B14F-4D97-AF65-F5344CB8AC3E}">
        <p14:creationId xmlns:p14="http://schemas.microsoft.com/office/powerpoint/2010/main" val="2914572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2B5C-D137-4F2C-AB0E-01F23096E7F6}"/>
              </a:ext>
            </a:extLst>
          </p:cNvPr>
          <p:cNvSpPr>
            <a:spLocks noGrp="1"/>
          </p:cNvSpPr>
          <p:nvPr>
            <p:ph type="title"/>
          </p:nvPr>
        </p:nvSpPr>
        <p:spPr/>
        <p:txBody>
          <a:bodyPr>
            <a:normAutofit/>
          </a:bodyPr>
          <a:lstStyle/>
          <a:p>
            <a:r>
              <a:rPr lang="en-US" dirty="0">
                <a:cs typeface="Calibri"/>
              </a:rPr>
              <a:t>Address &amp; Road Standard Changes</a:t>
            </a:r>
            <a:endParaRPr lang="en-US" dirty="0"/>
          </a:p>
        </p:txBody>
      </p:sp>
      <p:sp>
        <p:nvSpPr>
          <p:cNvPr id="3" name="Content Placeholder 2">
            <a:extLst>
              <a:ext uri="{FF2B5EF4-FFF2-40B4-BE49-F238E27FC236}">
                <a16:creationId xmlns:a16="http://schemas.microsoft.com/office/drawing/2014/main" id="{34A10FB0-79F5-47B6-B255-294C4DD1C60E}"/>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Background</a:t>
            </a:r>
          </a:p>
          <a:p>
            <a:r>
              <a:rPr lang="en-US" dirty="0">
                <a:cs typeface="Calibri"/>
              </a:rPr>
              <a:t>GAC Standards alignment with NENA Standards (NextGen 9-1-1)</a:t>
            </a:r>
          </a:p>
          <a:p>
            <a:r>
              <a:rPr lang="en-US" dirty="0">
                <a:cs typeface="Calibri"/>
              </a:rPr>
              <a:t>Standards Committee &amp; MnGeo Review</a:t>
            </a:r>
          </a:p>
          <a:p>
            <a:r>
              <a:rPr lang="en-US" dirty="0">
                <a:cs typeface="Calibri"/>
              </a:rPr>
              <a:t>Proposed 4 new elements – street name for legacy map displays &amp; CAD</a:t>
            </a:r>
          </a:p>
          <a:p>
            <a:r>
              <a:rPr lang="en-US" dirty="0">
                <a:cs typeface="Calibri"/>
              </a:rPr>
              <a:t>60-day public review</a:t>
            </a:r>
          </a:p>
          <a:p>
            <a:r>
              <a:rPr lang="en-US" dirty="0">
                <a:cs typeface="Calibri"/>
              </a:rPr>
              <a:t>Responses to all comments – minor changes</a:t>
            </a:r>
          </a:p>
        </p:txBody>
      </p:sp>
    </p:spTree>
    <p:extLst>
      <p:ext uri="{BB962C8B-B14F-4D97-AF65-F5344CB8AC3E}">
        <p14:creationId xmlns:p14="http://schemas.microsoft.com/office/powerpoint/2010/main" val="392783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2B5C-D137-4F2C-AB0E-01F23096E7F6}"/>
              </a:ext>
            </a:extLst>
          </p:cNvPr>
          <p:cNvSpPr>
            <a:spLocks noGrp="1"/>
          </p:cNvSpPr>
          <p:nvPr>
            <p:ph type="title"/>
          </p:nvPr>
        </p:nvSpPr>
        <p:spPr/>
        <p:txBody>
          <a:bodyPr>
            <a:normAutofit/>
          </a:bodyPr>
          <a:lstStyle/>
          <a:p>
            <a:r>
              <a:rPr lang="en-US" dirty="0">
                <a:cs typeface="Calibri"/>
              </a:rPr>
              <a:t>Address &amp; Road Standard Changes</a:t>
            </a:r>
            <a:endParaRPr lang="en-US" dirty="0"/>
          </a:p>
        </p:txBody>
      </p:sp>
      <p:sp>
        <p:nvSpPr>
          <p:cNvPr id="3" name="Content Placeholder 2">
            <a:extLst>
              <a:ext uri="{FF2B5EF4-FFF2-40B4-BE49-F238E27FC236}">
                <a16:creationId xmlns:a16="http://schemas.microsoft.com/office/drawing/2014/main" id="{34A10FB0-79F5-47B6-B255-294C4DD1C60E}"/>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Summary of changes</a:t>
            </a:r>
          </a:p>
          <a:p>
            <a:r>
              <a:rPr lang="en-US" dirty="0">
                <a:cs typeface="Calibri"/>
              </a:rPr>
              <a:t>Minor wording edits for clarity</a:t>
            </a:r>
          </a:p>
          <a:p>
            <a:r>
              <a:rPr lang="en-US" dirty="0">
                <a:cs typeface="Calibri"/>
              </a:rPr>
              <a:t>Removal of “If Available” inclusion category</a:t>
            </a:r>
          </a:p>
          <a:p>
            <a:r>
              <a:rPr lang="en-US" dirty="0">
                <a:cs typeface="Calibri"/>
              </a:rPr>
              <a:t>Added Road Cartographic Class element in road standard</a:t>
            </a:r>
          </a:p>
          <a:p>
            <a:pPr lvl="1"/>
            <a:r>
              <a:rPr lang="en-US" dirty="0">
                <a:cs typeface="Calibri"/>
              </a:rPr>
              <a:t>Optional</a:t>
            </a:r>
          </a:p>
          <a:p>
            <a:pPr lvl="1"/>
            <a:r>
              <a:rPr lang="en-US" dirty="0">
                <a:cs typeface="Calibri"/>
              </a:rPr>
              <a:t>For cartographic symbology purposes</a:t>
            </a:r>
          </a:p>
          <a:p>
            <a:r>
              <a:rPr lang="en-US" dirty="0">
                <a:cs typeface="Calibri"/>
              </a:rPr>
              <a:t>Removal of XML formatting template from address standard</a:t>
            </a:r>
          </a:p>
        </p:txBody>
      </p:sp>
    </p:spTree>
    <p:extLst>
      <p:ext uri="{BB962C8B-B14F-4D97-AF65-F5344CB8AC3E}">
        <p14:creationId xmlns:p14="http://schemas.microsoft.com/office/powerpoint/2010/main" val="409504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2B5C-D137-4F2C-AB0E-01F23096E7F6}"/>
              </a:ext>
            </a:extLst>
          </p:cNvPr>
          <p:cNvSpPr>
            <a:spLocks noGrp="1"/>
          </p:cNvSpPr>
          <p:nvPr>
            <p:ph type="title"/>
          </p:nvPr>
        </p:nvSpPr>
        <p:spPr/>
        <p:txBody>
          <a:bodyPr>
            <a:normAutofit/>
          </a:bodyPr>
          <a:lstStyle/>
          <a:p>
            <a:r>
              <a:rPr lang="en-US" dirty="0">
                <a:cs typeface="Calibri"/>
              </a:rPr>
              <a:t>Address &amp; Road Standard Changes</a:t>
            </a:r>
            <a:endParaRPr lang="en-US" dirty="0"/>
          </a:p>
        </p:txBody>
      </p:sp>
      <p:sp>
        <p:nvSpPr>
          <p:cNvPr id="3" name="Content Placeholder 2">
            <a:extLst>
              <a:ext uri="{FF2B5EF4-FFF2-40B4-BE49-F238E27FC236}">
                <a16:creationId xmlns:a16="http://schemas.microsoft.com/office/drawing/2014/main" id="{34A10FB0-79F5-47B6-B255-294C4DD1C60E}"/>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Summary of changes</a:t>
            </a:r>
          </a:p>
          <a:p>
            <a:r>
              <a:rPr lang="en-US" dirty="0">
                <a:cs typeface="Calibri"/>
              </a:rPr>
              <a:t>Legacy street name elements</a:t>
            </a:r>
          </a:p>
          <a:p>
            <a:pPr lvl="1"/>
            <a:r>
              <a:rPr lang="en-US" dirty="0">
                <a:cs typeface="Calibri"/>
              </a:rPr>
              <a:t>backward compatibility with legacy map displays and Computer Aided Dispatch (CAD) systems</a:t>
            </a:r>
          </a:p>
          <a:p>
            <a:pPr lvl="1"/>
            <a:r>
              <a:rPr lang="en-US" dirty="0">
                <a:cs typeface="Calibri"/>
              </a:rPr>
              <a:t>Conditional</a:t>
            </a:r>
          </a:p>
          <a:p>
            <a:pPr lvl="1"/>
            <a:r>
              <a:rPr lang="en-US" dirty="0">
                <a:cs typeface="Calibri"/>
              </a:rPr>
              <a:t>Legacy Street Name Pre Directional</a:t>
            </a:r>
          </a:p>
          <a:p>
            <a:pPr lvl="1"/>
            <a:r>
              <a:rPr lang="en-US" dirty="0">
                <a:cs typeface="Calibri"/>
              </a:rPr>
              <a:t>Legacy Street Name</a:t>
            </a:r>
          </a:p>
          <a:p>
            <a:pPr lvl="1"/>
            <a:r>
              <a:rPr lang="en-US" dirty="0">
                <a:cs typeface="Calibri"/>
              </a:rPr>
              <a:t>Legacy Street Name Type</a:t>
            </a:r>
          </a:p>
          <a:p>
            <a:pPr lvl="1"/>
            <a:r>
              <a:rPr lang="en-US" dirty="0">
                <a:cs typeface="Calibri"/>
              </a:rPr>
              <a:t>Legacy Street Name Post Directional</a:t>
            </a:r>
          </a:p>
          <a:p>
            <a:pPr lvl="1"/>
            <a:endParaRPr lang="en-US" dirty="0">
              <a:cs typeface="Calibri"/>
            </a:endParaRPr>
          </a:p>
        </p:txBody>
      </p:sp>
    </p:spTree>
    <p:extLst>
      <p:ext uri="{BB962C8B-B14F-4D97-AF65-F5344CB8AC3E}">
        <p14:creationId xmlns:p14="http://schemas.microsoft.com/office/powerpoint/2010/main" val="1321707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2B5C-D137-4F2C-AB0E-01F23096E7F6}"/>
              </a:ext>
            </a:extLst>
          </p:cNvPr>
          <p:cNvSpPr>
            <a:spLocks noGrp="1"/>
          </p:cNvSpPr>
          <p:nvPr>
            <p:ph type="title"/>
          </p:nvPr>
        </p:nvSpPr>
        <p:spPr/>
        <p:txBody>
          <a:bodyPr>
            <a:normAutofit/>
          </a:bodyPr>
          <a:lstStyle/>
          <a:p>
            <a:r>
              <a:rPr lang="en-US" dirty="0">
                <a:cs typeface="Calibri"/>
              </a:rPr>
              <a:t>Address &amp; Road Standard Changes</a:t>
            </a:r>
            <a:endParaRPr lang="en-US" dirty="0"/>
          </a:p>
        </p:txBody>
      </p:sp>
      <p:sp>
        <p:nvSpPr>
          <p:cNvPr id="3" name="Content Placeholder 2">
            <a:extLst>
              <a:ext uri="{FF2B5EF4-FFF2-40B4-BE49-F238E27FC236}">
                <a16:creationId xmlns:a16="http://schemas.microsoft.com/office/drawing/2014/main" id="{34A10FB0-79F5-47B6-B255-294C4DD1C60E}"/>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Action</a:t>
            </a:r>
          </a:p>
          <a:p>
            <a:r>
              <a:rPr lang="en-US" dirty="0">
                <a:cs typeface="Calibri"/>
              </a:rPr>
              <a:t>The Standards Committee requests GAC approval of:</a:t>
            </a:r>
          </a:p>
          <a:p>
            <a:pPr lvl="1"/>
            <a:r>
              <a:rPr lang="en-US" dirty="0">
                <a:cs typeface="Calibri"/>
              </a:rPr>
              <a:t>Draft version 1.3 of the Address Point Data Standard</a:t>
            </a:r>
          </a:p>
          <a:p>
            <a:pPr lvl="1"/>
            <a:r>
              <a:rPr lang="en-US" dirty="0">
                <a:cs typeface="Calibri"/>
              </a:rPr>
              <a:t>Draft version 1.1 of the Road Centerline Data Standard</a:t>
            </a:r>
          </a:p>
          <a:p>
            <a:endParaRPr lang="en-US" dirty="0">
              <a:cs typeface="Calibri"/>
            </a:endParaRPr>
          </a:p>
        </p:txBody>
      </p:sp>
    </p:spTree>
    <p:extLst>
      <p:ext uri="{BB962C8B-B14F-4D97-AF65-F5344CB8AC3E}">
        <p14:creationId xmlns:p14="http://schemas.microsoft.com/office/powerpoint/2010/main" val="1533621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5</a:t>
            </a:r>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a:t>3D Geomatics Committee Update</a:t>
            </a:r>
          </a:p>
          <a:p>
            <a:pPr marL="0" indent="0">
              <a:buNone/>
            </a:pPr>
            <a:r>
              <a:rPr lang="en-US" dirty="0"/>
              <a:t>Sean Vaughn, Rick Moore</a:t>
            </a: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77837"/>
            <a:ext cx="12192000" cy="1567254"/>
          </a:xfrm>
        </p:spPr>
        <p:txBody>
          <a:bodyPr>
            <a:normAutofit/>
          </a:bodyPr>
          <a:lstStyle/>
          <a:p>
            <a:r>
              <a:rPr lang="en-US">
                <a:solidFill>
                  <a:schemeClr val="bg1">
                    <a:lumMod val="95000"/>
                  </a:schemeClr>
                </a:solidFill>
              </a:rPr>
              <a:t>MN Geospatial Advisory Council</a:t>
            </a:r>
            <a:br>
              <a:rPr lang="en-US">
                <a:solidFill>
                  <a:schemeClr val="bg1">
                    <a:lumMod val="95000"/>
                  </a:schemeClr>
                </a:solidFill>
              </a:rPr>
            </a:br>
            <a:r>
              <a:rPr lang="en-US">
                <a:solidFill>
                  <a:schemeClr val="bg1">
                    <a:lumMod val="95000"/>
                  </a:schemeClr>
                </a:solidFill>
              </a:rPr>
              <a:t>3D Geomatics Committee Update</a:t>
            </a:r>
          </a:p>
        </p:txBody>
      </p:sp>
      <p:pic>
        <p:nvPicPr>
          <p:cNvPr id="6" name="Picture Placeholder 5"/>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32931" t="23580" r="25705" b="24130"/>
          <a:stretch/>
        </p:blipFill>
        <p:spPr>
          <a:xfrm>
            <a:off x="7831508" y="6855"/>
            <a:ext cx="4360491" cy="3477837"/>
          </a:xfrm>
          <a:ln w="15875">
            <a:solidFill>
              <a:srgbClr val="78BE21"/>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3232" t="23740" r="10129" b="15507"/>
          <a:stretch/>
        </p:blipFill>
        <p:spPr>
          <a:xfrm>
            <a:off x="0" y="1585300"/>
            <a:ext cx="4566082" cy="1892536"/>
          </a:xfrm>
          <a:prstGeom prst="rect">
            <a:avLst/>
          </a:prstGeom>
          <a:ln w="15875">
            <a:solidFill>
              <a:srgbClr val="78BE21"/>
            </a:solidFill>
          </a:ln>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282" t="10465" r="-282" b="44353"/>
          <a:stretch/>
        </p:blipFill>
        <p:spPr>
          <a:xfrm>
            <a:off x="0" y="13713"/>
            <a:ext cx="4566082" cy="1571348"/>
          </a:xfrm>
          <a:prstGeom prst="rect">
            <a:avLst/>
          </a:prstGeom>
          <a:ln w="15875">
            <a:solidFill>
              <a:srgbClr val="78BE21"/>
            </a:solidFill>
          </a:ln>
        </p:spPr>
      </p:pic>
      <p:sp>
        <p:nvSpPr>
          <p:cNvPr id="8" name="Rectangle 7"/>
          <p:cNvSpPr/>
          <p:nvPr/>
        </p:nvSpPr>
        <p:spPr>
          <a:xfrm>
            <a:off x="393639" y="5045091"/>
            <a:ext cx="6951997" cy="108029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3D Geomatics Committee Co-Chairs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a:ln>
                  <a:noFill/>
                </a:ln>
                <a:solidFill>
                  <a:srgbClr val="78BE21">
                    <a:lumMod val="50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Sean Vaughn</a:t>
            </a:r>
            <a:r>
              <a:rPr kumimoji="0" lang="en-US" sz="2000" b="0" i="0" u="none" strike="noStrike" kern="1200" cap="none" spc="0" normalizeH="0" baseline="0" noProof="0">
                <a:ln>
                  <a:noFill/>
                </a:ln>
                <a:solidFill>
                  <a:srgbClr val="003865"/>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MNIT@DNR  </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a:ln>
                  <a:noFill/>
                </a:ln>
                <a:solidFill>
                  <a:srgbClr val="69A71D"/>
                </a:solidFill>
                <a:effectLst/>
                <a:uLnTx/>
                <a:uFillTx/>
                <a:latin typeface="Calibri" panose="020F0502020204030204" pitchFamily="34" charset="0"/>
                <a:ea typeface="Calibri" panose="020F0502020204030204" pitchFamily="34" charset="0"/>
                <a:cs typeface="Times New Roman" panose="02020603050405020304" pitchFamily="18" charset="0"/>
              </a:rPr>
              <a:t>Gerry Sjerven</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 Minnesota Power </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2000" b="1"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9142388" y="5377468"/>
            <a:ext cx="2918869"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865"/>
                </a:solidFill>
                <a:effectLst/>
                <a:uLnTx/>
                <a:uFillTx/>
                <a:latin typeface="Calibri"/>
                <a:ea typeface="Calibri" panose="020F0502020204030204" pitchFamily="34" charset="0"/>
                <a:cs typeface="Times New Roman" panose="02020603050405020304" pitchFamily="18" charset="0"/>
              </a:rPr>
              <a:t>Wednesday, December 9, 2020</a:t>
            </a:r>
            <a:br>
              <a:rPr kumimoji="0" lang="en-US" sz="1600" b="0" i="0" u="none" strike="noStrike" kern="1200" cap="none" spc="0" normalizeH="0" baseline="0" noProof="0">
                <a:ln>
                  <a:noFill/>
                </a:ln>
                <a:solidFill>
                  <a:srgbClr val="003865"/>
                </a:solidFill>
                <a:effectLst/>
                <a:uLnTx/>
                <a:uFillTx/>
                <a:latin typeface="Calibri"/>
                <a:ea typeface="Calibri" panose="020F0502020204030204" pitchFamily="34" charset="0"/>
                <a:cs typeface="Times New Roman" panose="02020603050405020304" pitchFamily="18" charset="0"/>
              </a:rPr>
            </a:br>
            <a:r>
              <a:rPr kumimoji="0" lang="en-US" sz="1600" b="0" i="0" u="none" strike="noStrike" kern="1200" cap="none" spc="0" normalizeH="0" baseline="0" noProof="0">
                <a:ln>
                  <a:noFill/>
                </a:ln>
                <a:solidFill>
                  <a:srgbClr val="003865"/>
                </a:solidFill>
                <a:effectLst/>
                <a:uLnTx/>
                <a:uFillTx/>
                <a:latin typeface="Calibri"/>
                <a:ea typeface="Calibri" panose="020F0502020204030204" pitchFamily="34" charset="0"/>
                <a:cs typeface="Times New Roman" panose="02020603050405020304" pitchFamily="18" charset="0"/>
              </a:rPr>
              <a:t>11:00 PM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865"/>
                </a:solidFill>
                <a:effectLst/>
                <a:uLnTx/>
                <a:uFillTx/>
                <a:latin typeface="Calibri"/>
                <a:ea typeface="+mn-ea"/>
                <a:cs typeface="+mn-cs"/>
              </a:rPr>
              <a:t>Online</a:t>
            </a:r>
          </a:p>
        </p:txBody>
      </p:sp>
      <p:sp>
        <p:nvSpPr>
          <p:cNvPr id="12" name="Text Placeholder 2"/>
          <p:cNvSpPr txBox="1">
            <a:spLocks/>
          </p:cNvSpPr>
          <p:nvPr/>
        </p:nvSpPr>
        <p:spPr>
          <a:xfrm>
            <a:off x="130743" y="5850628"/>
            <a:ext cx="8870677" cy="1007372"/>
          </a:xfrm>
          <a:prstGeom prst="rect">
            <a:avLst/>
          </a:prstGeom>
        </p:spPr>
        <p:txBody>
          <a:bodyPr vert="horz" lIns="91440" tIns="45720" rIns="91440" bIns="45720" rtlCol="0">
            <a:normAutofit fontScale="92500"/>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3865"/>
              </a:buClr>
              <a:buSzTx/>
              <a:buFont typeface="Arial" panose="020B0604020202020204" pitchFamily="34" charset="0"/>
              <a:buNone/>
              <a:tabLst/>
              <a:defRPr/>
            </a:pPr>
            <a:r>
              <a:rPr kumimoji="0" lang="en-US" sz="2000" b="1" i="1" u="none" strike="noStrike" kern="1200" cap="none" spc="0" normalizeH="0" baseline="0" noProof="0">
                <a:ln>
                  <a:noFill/>
                </a:ln>
                <a:solidFill>
                  <a:srgbClr val="003865"/>
                </a:solidFill>
                <a:effectLst/>
                <a:uLnTx/>
                <a:uFillTx/>
                <a:latin typeface="Calibri"/>
                <a:ea typeface="+mn-ea"/>
                <a:cs typeface="+mn-cs"/>
              </a:rPr>
              <a:t>Hydrogeomorphology Workgroup Co-chairs</a:t>
            </a:r>
          </a:p>
          <a:p>
            <a:pPr marL="0" marR="0" lvl="0" indent="0" algn="ctr" defTabSz="914400" rtl="0" eaLnBrk="1" fontAlgn="auto" latinLnBrk="0" hangingPunct="1">
              <a:lnSpc>
                <a:spcPct val="100000"/>
              </a:lnSpc>
              <a:spcBef>
                <a:spcPts val="0"/>
              </a:spcBef>
              <a:spcAft>
                <a:spcPts val="1000"/>
              </a:spcAft>
              <a:buClr>
                <a:srgbClr val="003865"/>
              </a:buClr>
              <a:buSzTx/>
              <a:buFont typeface="Arial" panose="020B0604020202020204" pitchFamily="34" charset="0"/>
              <a:buNone/>
              <a:tabLst/>
              <a:defRPr/>
            </a:pPr>
            <a:r>
              <a:rPr kumimoji="0" lang="en-US" sz="2000" b="1" i="0" u="none" strike="noStrike" kern="1200" cap="none" spc="0" normalizeH="0" baseline="0" noProof="0">
                <a:ln>
                  <a:noFill/>
                </a:ln>
                <a:solidFill>
                  <a:srgbClr val="69A71D"/>
                </a:solidFill>
                <a:effectLst/>
                <a:uLnTx/>
                <a:uFillTx/>
                <a:latin typeface="Calibri"/>
                <a:ea typeface="+mn-ea"/>
                <a:cs typeface="+mn-cs"/>
              </a:rPr>
              <a:t>Andrea Bergman</a:t>
            </a:r>
            <a:r>
              <a:rPr kumimoji="0" lang="en-US" sz="2000" b="1" i="0" u="none" strike="noStrike" kern="1200" cap="none" spc="0" normalizeH="0" baseline="0" noProof="0">
                <a:ln>
                  <a:noFill/>
                </a:ln>
                <a:solidFill>
                  <a:srgbClr val="69A71D"/>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 MNIT@DNR</a:t>
            </a:r>
            <a:r>
              <a:rPr kumimoji="0" lang="en-US" sz="2000" b="0" i="0" u="none" strike="noStrike" kern="1200" cap="none" spc="0" normalizeH="0" baseline="0" noProof="0">
                <a:ln>
                  <a:noFill/>
                </a:ln>
                <a:solidFill>
                  <a:srgbClr val="003865"/>
                </a:solidFill>
                <a:effectLst/>
                <a:uLnTx/>
                <a:uFillTx/>
                <a:latin typeface="Calibri"/>
                <a:ea typeface="+mn-ea"/>
                <a:cs typeface="+mn-cs"/>
              </a:rPr>
              <a:t> | </a:t>
            </a:r>
            <a:r>
              <a:rPr kumimoji="0" lang="en-US" sz="2000" b="1" i="0" u="none" strike="noStrike" kern="1200" cap="none" spc="0" normalizeH="0" baseline="0" noProof="0">
                <a:ln>
                  <a:noFill/>
                </a:ln>
                <a:solidFill>
                  <a:srgbClr val="78BE21">
                    <a:lumMod val="50000"/>
                  </a:srgbClr>
                </a:solidFill>
                <a:effectLst/>
                <a:highlight>
                  <a:srgbClr val="FFFF00"/>
                </a:highlight>
                <a:uLnTx/>
                <a:uFillTx/>
                <a:latin typeface="Calibri"/>
                <a:ea typeface="+mn-ea"/>
                <a:cs typeface="+mn-cs"/>
              </a:rPr>
              <a:t>Rick Moore</a:t>
            </a:r>
            <a:r>
              <a:rPr kumimoji="0" lang="en-US" sz="2000" b="1" i="0" u="none" strike="noStrike" kern="1200" cap="none" spc="0" normalizeH="0" baseline="0" noProof="0">
                <a:ln>
                  <a:noFill/>
                </a:ln>
                <a:solidFill>
                  <a:srgbClr val="78BE21">
                    <a:lumMod val="50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srgbClr val="003865"/>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MNIT@DNR</a:t>
            </a:r>
            <a:r>
              <a:rPr kumimoji="0" lang="en-US" sz="2000" b="0" i="0" u="none" strike="noStrike" kern="1200" cap="none" spc="0" normalizeH="0" baseline="0" noProof="0">
                <a:ln>
                  <a:noFill/>
                </a:ln>
                <a:solidFill>
                  <a:srgbClr val="003865"/>
                </a:solidFill>
                <a:effectLst/>
                <a:highlight>
                  <a:srgbClr val="FFFF00"/>
                </a:highlight>
                <a:uLnTx/>
                <a:uFillTx/>
                <a:latin typeface="Calibri"/>
                <a:ea typeface="+mn-ea"/>
                <a:cs typeface="+mn-cs"/>
              </a:rPr>
              <a:t> </a:t>
            </a:r>
            <a:r>
              <a:rPr kumimoji="0" lang="en-US" sz="2000" b="0" i="0" u="none" strike="noStrike" kern="1200" cap="none" spc="0" normalizeH="0" baseline="0" noProof="0">
                <a:ln>
                  <a:noFill/>
                </a:ln>
                <a:solidFill>
                  <a:srgbClr val="003865"/>
                </a:solidFill>
                <a:effectLst/>
                <a:uLnTx/>
                <a:uFillTx/>
                <a:latin typeface="Calibri"/>
                <a:ea typeface="+mn-ea"/>
                <a:cs typeface="+mn-cs"/>
              </a:rPr>
              <a:t>| </a:t>
            </a:r>
            <a:r>
              <a:rPr kumimoji="0" lang="en-US" sz="2000" b="1" i="0" u="none" strike="noStrike" kern="1200" cap="none" spc="0" normalizeH="0" baseline="0" noProof="0">
                <a:ln>
                  <a:noFill/>
                </a:ln>
                <a:solidFill>
                  <a:srgbClr val="69A71D"/>
                </a:solidFill>
                <a:effectLst/>
                <a:uLnTx/>
                <a:uFillTx/>
                <a:latin typeface="Calibri"/>
                <a:ea typeface="+mn-ea"/>
                <a:cs typeface="+mn-cs"/>
              </a:rPr>
              <a:t>Jamie Schulz</a:t>
            </a:r>
            <a:r>
              <a:rPr kumimoji="0" lang="en-US" sz="2000" b="1" i="0" u="none" strike="noStrike" kern="1200" cap="none" spc="0" normalizeH="0" baseline="0" noProof="0">
                <a:ln>
                  <a:noFill/>
                </a:ln>
                <a:solidFill>
                  <a:srgbClr val="69A71D"/>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 MNIT@DNR </a:t>
            </a:r>
            <a:endParaRPr kumimoji="0" lang="en-US" sz="2000" b="0" i="0" u="none" strike="noStrike" kern="1200" cap="none" spc="0" normalizeH="0" baseline="0" noProof="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1000"/>
              </a:spcAft>
              <a:buClr>
                <a:srgbClr val="003865"/>
              </a:buClr>
              <a:buSzTx/>
              <a:buFont typeface="Arial" panose="020B0604020202020204" pitchFamily="34" charset="0"/>
              <a:buNone/>
              <a:tabLst/>
              <a:defRPr/>
            </a:pPr>
            <a:endParaRPr kumimoji="0" lang="en-US" sz="2000" b="1" i="1" u="none" strike="noStrike" kern="1200" cap="none" spc="0" normalizeH="0" baseline="0" noProof="0">
              <a:ln>
                <a:noFill/>
              </a:ln>
              <a:solidFill>
                <a:srgbClr val="003865"/>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FFED8A2-4CE5-4BD7-BE5A-8DA831D6FB42}"/>
              </a:ext>
            </a:extLst>
          </p:cNvPr>
          <p:cNvPicPr>
            <a:picLocks noChangeAspect="1"/>
          </p:cNvPicPr>
          <p:nvPr/>
        </p:nvPicPr>
        <p:blipFill rotWithShape="1">
          <a:blip r:embed="rId6"/>
          <a:srcRect l="1635" r="1965"/>
          <a:stretch/>
        </p:blipFill>
        <p:spPr>
          <a:xfrm>
            <a:off x="4566081" y="0"/>
            <a:ext cx="3255380" cy="3429000"/>
          </a:xfrm>
          <a:prstGeom prst="rect">
            <a:avLst/>
          </a:prstGeom>
          <a:ln>
            <a:solidFill>
              <a:schemeClr val="accent1"/>
            </a:solidFill>
          </a:ln>
        </p:spPr>
      </p:pic>
    </p:spTree>
    <p:extLst>
      <p:ext uri="{BB962C8B-B14F-4D97-AF65-F5344CB8AC3E}">
        <p14:creationId xmlns:p14="http://schemas.microsoft.com/office/powerpoint/2010/main" val="23416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September minutes</a:t>
            </a: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170340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12" name="Content Placeholder 2"/>
          <p:cNvSpPr txBox="1">
            <a:spLocks/>
          </p:cNvSpPr>
          <p:nvPr/>
        </p:nvSpPr>
        <p:spPr>
          <a:xfrm>
            <a:off x="5013435" y="4686937"/>
            <a:ext cx="6568966" cy="606679"/>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What Brings Us Here Today …</a:t>
            </a:r>
          </a:p>
        </p:txBody>
      </p:sp>
    </p:spTree>
    <p:extLst>
      <p:ext uri="{BB962C8B-B14F-4D97-AF65-F5344CB8AC3E}">
        <p14:creationId xmlns:p14="http://schemas.microsoft.com/office/powerpoint/2010/main" val="3491306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3" name="Content Placeholder 2"/>
          <p:cNvSpPr>
            <a:spLocks noGrp="1"/>
          </p:cNvSpPr>
          <p:nvPr>
            <p:ph idx="1"/>
          </p:nvPr>
        </p:nvSpPr>
        <p:spPr>
          <a:xfrm>
            <a:off x="439567" y="2152565"/>
            <a:ext cx="6755646" cy="4351338"/>
          </a:xfrm>
        </p:spPr>
        <p:txBody>
          <a:bodyPr/>
          <a:lstStyle/>
          <a:p>
            <a:pPr>
              <a:buClr>
                <a:srgbClr val="78BE21"/>
              </a:buClr>
              <a:buFont typeface="Wingdings" panose="05000000000000000000" pitchFamily="2" charset="2"/>
              <a:buChar char="§"/>
            </a:pPr>
            <a:r>
              <a:rPr lang="en-US" b="1" spc="60"/>
              <a:t>3 GAC Priorities</a:t>
            </a:r>
          </a:p>
          <a:p>
            <a:pPr marL="914400" indent="-457200">
              <a:spcBef>
                <a:spcPts val="1800"/>
              </a:spcBef>
              <a:spcAft>
                <a:spcPts val="3600"/>
              </a:spcAft>
              <a:buFont typeface="+mj-lt"/>
              <a:buAutoNum type="arabicPeriod"/>
            </a:pPr>
            <a:r>
              <a:rPr lang="en-US" spc="60"/>
              <a:t>Lidar Data</a:t>
            </a:r>
          </a:p>
          <a:p>
            <a:pPr marL="914400" indent="-457200">
              <a:spcBef>
                <a:spcPts val="3600"/>
              </a:spcBef>
              <a:spcAft>
                <a:spcPts val="3600"/>
              </a:spcAft>
              <a:buFont typeface="+mj-lt"/>
              <a:buAutoNum type="arabicPeriod"/>
            </a:pPr>
            <a:r>
              <a:rPr lang="en-US" spc="60"/>
              <a:t>Hydro-modified DEMs (hDEM)</a:t>
            </a:r>
          </a:p>
          <a:p>
            <a:pPr marL="914400" indent="-457200">
              <a:spcBef>
                <a:spcPts val="3600"/>
              </a:spcBef>
              <a:spcAft>
                <a:spcPts val="3600"/>
              </a:spcAft>
              <a:buFont typeface="+mj-lt"/>
              <a:buAutoNum type="arabicPeriod"/>
            </a:pPr>
            <a:r>
              <a:rPr lang="en-US" spc="60"/>
              <a:t>Culvert Data Standard</a:t>
            </a:r>
          </a:p>
        </p:txBody>
      </p:sp>
      <p:sp>
        <p:nvSpPr>
          <p:cNvPr id="8" name="Title 1"/>
          <p:cNvSpPr txBox="1">
            <a:spLocks/>
          </p:cNvSpPr>
          <p:nvPr/>
        </p:nvSpPr>
        <p:spPr bwMode="auto">
          <a:xfrm>
            <a:off x="0" y="-1"/>
            <a:ext cx="12192000" cy="863601"/>
          </a:xfrm>
          <a:prstGeom prst="rect">
            <a:avLst/>
          </a:prstGeom>
          <a:solidFill>
            <a:schemeClr val="accent1"/>
          </a:solidFill>
        </p:spPr>
        <p:txBody>
          <a:bodyPr vert="horz" lIns="822960" tIns="45720" rIns="82296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a:ea typeface="+mj-ea"/>
                <a:cs typeface="+mj-cs"/>
              </a:rPr>
              <a:t>Introduction</a:t>
            </a:r>
          </a:p>
        </p:txBody>
      </p:sp>
      <p:sp>
        <p:nvSpPr>
          <p:cNvPr id="10" name="TextBox 9">
            <a:extLst>
              <a:ext uri="{FF2B5EF4-FFF2-40B4-BE49-F238E27FC236}">
                <a16:creationId xmlns:a16="http://schemas.microsoft.com/office/drawing/2014/main" id="{80F1D8DD-1565-4C7B-8664-11D38BDC14DC}"/>
              </a:ext>
            </a:extLst>
          </p:cNvPr>
          <p:cNvSpPr txBox="1"/>
          <p:nvPr/>
        </p:nvSpPr>
        <p:spPr>
          <a:xfrm>
            <a:off x="255367" y="1442346"/>
            <a:ext cx="1102223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1000"/>
              </a:spcAft>
              <a:buClr>
                <a:srgbClr val="78BE21"/>
              </a:buClr>
              <a:buSzTx/>
              <a:buFontTx/>
              <a:buNone/>
              <a:tabLst/>
              <a:defRPr/>
            </a:pPr>
            <a:r>
              <a:rPr kumimoji="0" lang="en-US" sz="3200" b="1" i="0" u="none" strike="noStrike" kern="1200" cap="none" spc="60" normalizeH="0" baseline="0" noProof="0">
                <a:ln>
                  <a:noFill/>
                </a:ln>
                <a:solidFill>
                  <a:srgbClr val="003865"/>
                </a:solidFill>
                <a:effectLst/>
                <a:uLnTx/>
                <a:uFillTx/>
                <a:latin typeface="Calibri"/>
                <a:ea typeface="+mn-ea"/>
                <a:cs typeface="+mn-cs"/>
              </a:rPr>
              <a:t>Update: GAC Priorities and 3D Geomatics Committee (3DGeo)</a:t>
            </a:r>
          </a:p>
        </p:txBody>
      </p:sp>
      <p:sp>
        <p:nvSpPr>
          <p:cNvPr id="11" name="Callout: Line with Border and Accent Bar 10">
            <a:extLst>
              <a:ext uri="{FF2B5EF4-FFF2-40B4-BE49-F238E27FC236}">
                <a16:creationId xmlns:a16="http://schemas.microsoft.com/office/drawing/2014/main" id="{A1F3D9A8-434D-4DF5-A637-CC702008B683}"/>
              </a:ext>
            </a:extLst>
          </p:cNvPr>
          <p:cNvSpPr/>
          <p:nvPr/>
        </p:nvSpPr>
        <p:spPr>
          <a:xfrm>
            <a:off x="6559108" y="2667195"/>
            <a:ext cx="5019979" cy="1019271"/>
          </a:xfrm>
          <a:prstGeom prst="accentBorderCallout1">
            <a:avLst>
              <a:gd name="adj1" fmla="val 48478"/>
              <a:gd name="adj2" fmla="val -204"/>
              <a:gd name="adj3" fmla="val 45887"/>
              <a:gd name="adj4" fmla="val -71692"/>
            </a:avLst>
          </a:prstGeom>
          <a:ln w="22225">
            <a:solidFill>
              <a:srgbClr val="003865"/>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3865"/>
              </a:buClr>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Priority #8 - Data Acquisition Workgroup: </a:t>
            </a:r>
          </a:p>
          <a:p>
            <a:pPr marL="285750" marR="0" lvl="0" indent="-285750" algn="l" defTabSz="914400" rtl="0" eaLnBrk="1" fontAlgn="auto" latinLnBrk="0" hangingPunct="1">
              <a:lnSpc>
                <a:spcPct val="100000"/>
              </a:lnSpc>
              <a:spcBef>
                <a:spcPts val="0"/>
              </a:spcBef>
              <a:spcAft>
                <a:spcPts val="0"/>
              </a:spcAft>
              <a:buClr>
                <a:srgbClr val="003865"/>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3865"/>
                </a:solidFill>
                <a:effectLst/>
                <a:uLnTx/>
                <a:uFillTx/>
                <a:latin typeface="Calibri"/>
                <a:ea typeface="+mn-ea"/>
                <a:cs typeface="+mn-cs"/>
              </a:rPr>
              <a:t>New Lidar </a:t>
            </a:r>
            <a:r>
              <a:rPr kumimoji="0" lang="en-US" sz="1600" b="1" i="0" u="none" strike="noStrike" kern="1200" cap="none" spc="0" normalizeH="0" baseline="0" noProof="0">
                <a:ln>
                  <a:noFill/>
                </a:ln>
                <a:solidFill>
                  <a:srgbClr val="003865"/>
                </a:solidFill>
                <a:effectLst/>
                <a:uLnTx/>
                <a:uFillTx/>
                <a:latin typeface="Calibri"/>
                <a:ea typeface="+mn-ea"/>
                <a:cs typeface="+mn-cs"/>
              </a:rPr>
              <a:t>requires hDEM development </a:t>
            </a:r>
            <a:r>
              <a:rPr kumimoji="0" lang="en-US" sz="1600" b="0" i="0" u="none" strike="noStrike" kern="1200" cap="none" spc="0" normalizeH="0" baseline="0" noProof="0">
                <a:ln>
                  <a:noFill/>
                </a:ln>
                <a:solidFill>
                  <a:srgbClr val="003865"/>
                </a:solidFill>
                <a:effectLst/>
                <a:uLnTx/>
                <a:uFillTx/>
                <a:latin typeface="Calibri"/>
                <a:ea typeface="+mn-ea"/>
                <a:cs typeface="+mn-cs"/>
              </a:rPr>
              <a:t>for water route modeling and flood analysis</a:t>
            </a:r>
          </a:p>
        </p:txBody>
      </p:sp>
      <p:sp>
        <p:nvSpPr>
          <p:cNvPr id="13" name="Callout: Line with Border and Accent Bar 12">
            <a:extLst>
              <a:ext uri="{FF2B5EF4-FFF2-40B4-BE49-F238E27FC236}">
                <a16:creationId xmlns:a16="http://schemas.microsoft.com/office/drawing/2014/main" id="{6CFF208C-AB02-4CF1-8CCE-D2953A3AFFF9}"/>
              </a:ext>
            </a:extLst>
          </p:cNvPr>
          <p:cNvSpPr/>
          <p:nvPr/>
        </p:nvSpPr>
        <p:spPr>
          <a:xfrm>
            <a:off x="6559108" y="3956160"/>
            <a:ext cx="5019979" cy="943780"/>
          </a:xfrm>
          <a:prstGeom prst="accentBorderCallout1">
            <a:avLst>
              <a:gd name="adj1" fmla="val 48478"/>
              <a:gd name="adj2" fmla="val -204"/>
              <a:gd name="adj3" fmla="val 48913"/>
              <a:gd name="adj4" fmla="val -18408"/>
            </a:avLst>
          </a:prstGeom>
          <a:ln w="22225">
            <a:solidFill>
              <a:srgbClr val="003865"/>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3865"/>
              </a:buClr>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Priority #6 - DEM Hydro-modification Workgroup:</a:t>
            </a:r>
            <a:r>
              <a:rPr kumimoji="0" lang="en-US" sz="1600" b="0" i="0" u="none" strike="noStrike" kern="1200" cap="none" spc="0" normalizeH="0" baseline="0" noProof="0">
                <a:ln>
                  <a:noFill/>
                </a:ln>
                <a:solidFill>
                  <a:srgbClr val="003865"/>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
                <a:srgbClr val="003865"/>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3865"/>
                </a:solidFill>
                <a:effectLst/>
                <a:uLnTx/>
                <a:uFillTx/>
                <a:latin typeface="Calibri"/>
                <a:ea typeface="+mn-ea"/>
                <a:cs typeface="+mn-cs"/>
              </a:rPr>
              <a:t>HDEM development requires knowledge of </a:t>
            </a:r>
            <a:r>
              <a:rPr kumimoji="0" lang="en-US" sz="1600" b="1" i="0" u="none" strike="noStrike" kern="1200" cap="none" spc="0" normalizeH="0" baseline="0" noProof="0">
                <a:ln>
                  <a:noFill/>
                </a:ln>
                <a:solidFill>
                  <a:srgbClr val="003865"/>
                </a:solidFill>
                <a:effectLst/>
                <a:uLnTx/>
                <a:uFillTx/>
                <a:latin typeface="Calibri"/>
                <a:ea typeface="+mn-ea"/>
                <a:cs typeface="+mn-cs"/>
              </a:rPr>
              <a:t>culvert locations </a:t>
            </a:r>
            <a:r>
              <a:rPr kumimoji="0" lang="en-US" sz="1600" b="0" i="0" u="none" strike="noStrike" kern="1200" cap="none" spc="0" normalizeH="0" baseline="0" noProof="0">
                <a:ln>
                  <a:noFill/>
                </a:ln>
                <a:solidFill>
                  <a:srgbClr val="003865"/>
                </a:solidFill>
                <a:effectLst/>
                <a:uLnTx/>
                <a:uFillTx/>
                <a:latin typeface="Calibri"/>
                <a:ea typeface="+mn-ea"/>
                <a:cs typeface="+mn-cs"/>
              </a:rPr>
              <a:t>to breach DEM digital dams</a:t>
            </a: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9" name="Callout: Line with Border and Accent Bar 8">
            <a:extLst>
              <a:ext uri="{FF2B5EF4-FFF2-40B4-BE49-F238E27FC236}">
                <a16:creationId xmlns:a16="http://schemas.microsoft.com/office/drawing/2014/main" id="{0FE20183-BAE0-43DB-8D2E-5173FF12F621}"/>
              </a:ext>
            </a:extLst>
          </p:cNvPr>
          <p:cNvSpPr/>
          <p:nvPr/>
        </p:nvSpPr>
        <p:spPr>
          <a:xfrm>
            <a:off x="6559108" y="4979651"/>
            <a:ext cx="5019979" cy="1550822"/>
          </a:xfrm>
          <a:prstGeom prst="accentBorderCallout1">
            <a:avLst>
              <a:gd name="adj1" fmla="val 48478"/>
              <a:gd name="adj2" fmla="val -204"/>
              <a:gd name="adj3" fmla="val 47645"/>
              <a:gd name="adj4" fmla="val -40560"/>
            </a:avLst>
          </a:prstGeom>
          <a:ln w="22225">
            <a:solidFill>
              <a:srgbClr val="003865"/>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3865"/>
              </a:buClr>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Priority #19: </a:t>
            </a:r>
          </a:p>
          <a:p>
            <a:pPr marL="285750" marR="0" lvl="0" indent="-285750" algn="l" defTabSz="914400" rtl="0" eaLnBrk="1" fontAlgn="auto" latinLnBrk="0" hangingPunct="1">
              <a:lnSpc>
                <a:spcPct val="100000"/>
              </a:lnSpc>
              <a:spcBef>
                <a:spcPts val="0"/>
              </a:spcBef>
              <a:spcAft>
                <a:spcPts val="0"/>
              </a:spcAft>
              <a:buClr>
                <a:srgbClr val="003865"/>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3865"/>
                </a:solidFill>
                <a:effectLst/>
                <a:uLnTx/>
                <a:uFillTx/>
                <a:latin typeface="Calibri"/>
                <a:ea typeface="+mn-ea"/>
                <a:cs typeface="+mn-cs"/>
              </a:rPr>
              <a:t>Culvert data standard supports culvert inventory </a:t>
            </a:r>
            <a:r>
              <a:rPr kumimoji="0" lang="en-US" sz="1600" b="1" i="0" u="none" strike="noStrike" kern="1200" cap="none" spc="0" normalizeH="0" baseline="0" noProof="0">
                <a:ln>
                  <a:noFill/>
                </a:ln>
                <a:solidFill>
                  <a:srgbClr val="003865"/>
                </a:solidFill>
                <a:effectLst/>
                <a:uLnTx/>
                <a:uFillTx/>
                <a:latin typeface="Calibri"/>
                <a:ea typeface="+mn-ea"/>
                <a:cs typeface="+mn-cs"/>
              </a:rPr>
              <a:t>data sharing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srgbClr val="003865"/>
                </a:solidFill>
                <a:effectLst/>
                <a:uLnTx/>
                <a:uFillTx/>
                <a:latin typeface="Calibri"/>
                <a:ea typeface="+mn-ea"/>
                <a:cs typeface="+mn-cs"/>
              </a:rPr>
              <a:t>Lidar data supports remote sensing of culvert locations and increases ability to </a:t>
            </a:r>
            <a:r>
              <a:rPr kumimoji="0" lang="en-US" sz="1600" b="1" i="0" u="none" strike="noStrike" kern="1200" cap="none" spc="0" normalizeH="0" baseline="0" noProof="0">
                <a:ln>
                  <a:noFill/>
                </a:ln>
                <a:solidFill>
                  <a:srgbClr val="003865"/>
                </a:solidFill>
                <a:effectLst/>
                <a:uLnTx/>
                <a:uFillTx/>
                <a:latin typeface="Calibri"/>
                <a:ea typeface="+mn-ea"/>
                <a:cs typeface="+mn-cs"/>
              </a:rPr>
              <a:t>identify culverts </a:t>
            </a:r>
            <a:r>
              <a:rPr kumimoji="0" lang="en-US" sz="1600" b="0" i="0" u="none" strike="noStrike" kern="1200" cap="none" spc="0" normalizeH="0" baseline="0" noProof="0">
                <a:ln>
                  <a:noFill/>
                </a:ln>
                <a:solidFill>
                  <a:srgbClr val="003865"/>
                </a:solidFill>
                <a:effectLst/>
                <a:uLnTx/>
                <a:uFillTx/>
                <a:latin typeface="Calibri"/>
                <a:ea typeface="+mn-ea"/>
                <a:cs typeface="+mn-cs"/>
              </a:rPr>
              <a:t>on the landscape</a:t>
            </a: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481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1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5609C0CF-42BC-426A-BB15-09AF3F917A40}"/>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6695" y="906266"/>
            <a:ext cx="8068578" cy="5045467"/>
          </a:xfrm>
          <a:prstGeom prst="rect">
            <a:avLst/>
          </a:prstGeom>
        </p:spPr>
      </p:pic>
      <p:sp>
        <p:nvSpPr>
          <p:cNvPr id="12" name="Title 11">
            <a:extLst>
              <a:ext uri="{FF2B5EF4-FFF2-40B4-BE49-F238E27FC236}">
                <a16:creationId xmlns:a16="http://schemas.microsoft.com/office/drawing/2014/main" id="{E49E2A22-0C93-496D-9396-CFE255AEC14C}"/>
              </a:ext>
            </a:extLst>
          </p:cNvPr>
          <p:cNvSpPr>
            <a:spLocks noGrp="1"/>
          </p:cNvSpPr>
          <p:nvPr>
            <p:ph type="title"/>
          </p:nvPr>
        </p:nvSpPr>
        <p:spPr>
          <a:xfrm>
            <a:off x="6608905" y="685800"/>
            <a:ext cx="5486400" cy="5486400"/>
          </a:xfrm>
          <a:solidFill>
            <a:srgbClr val="003865">
              <a:alpha val="87843"/>
            </a:srgbClr>
          </a:solidFill>
        </p:spPr>
        <p:txBody>
          <a:bodyPr/>
          <a:lstStyle/>
          <a:p>
            <a:pPr fontAlgn="base"/>
            <a:r>
              <a:rPr lang="en-US" sz="4800"/>
              <a:t>Successful and Cost-Effective Lidar Acquisition and Derived Products  </a:t>
            </a:r>
          </a:p>
        </p:txBody>
      </p:sp>
    </p:spTree>
    <p:extLst>
      <p:ext uri="{BB962C8B-B14F-4D97-AF65-F5344CB8AC3E}">
        <p14:creationId xmlns:p14="http://schemas.microsoft.com/office/powerpoint/2010/main" val="3216189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3DGeo </a:t>
            </a:r>
            <a:r>
              <a:rPr lang="en-US">
                <a:solidFill>
                  <a:srgbClr val="FFFF00"/>
                </a:solidFill>
              </a:rPr>
              <a:t>Workgroups</a:t>
            </a:r>
          </a:p>
        </p:txBody>
      </p:sp>
      <p:pic>
        <p:nvPicPr>
          <p:cNvPr id="8" name="Picture 7">
            <a:extLst>
              <a:ext uri="{FF2B5EF4-FFF2-40B4-BE49-F238E27FC236}">
                <a16:creationId xmlns:a16="http://schemas.microsoft.com/office/drawing/2014/main" id="{0B60D119-9178-4626-BA0D-504B8F1C8CB5}"/>
              </a:ext>
            </a:extLst>
          </p:cNvPr>
          <p:cNvPicPr>
            <a:picLocks noChangeAspect="1"/>
          </p:cNvPicPr>
          <p:nvPr/>
        </p:nvPicPr>
        <p:blipFill rotWithShape="1">
          <a:blip r:embed="rId3"/>
          <a:srcRect l="1635" r="1965"/>
          <a:stretch/>
        </p:blipFill>
        <p:spPr>
          <a:xfrm>
            <a:off x="3305" y="62630"/>
            <a:ext cx="6208946" cy="6540090"/>
          </a:xfrm>
          <a:prstGeom prst="rect">
            <a:avLst/>
          </a:prstGeom>
          <a:ln>
            <a:solidFill>
              <a:schemeClr val="accent1"/>
            </a:solidFill>
          </a:ln>
        </p:spPr>
      </p:pic>
      <p:sp>
        <p:nvSpPr>
          <p:cNvPr id="5" name="Text Placeholder 1">
            <a:extLst>
              <a:ext uri="{FF2B5EF4-FFF2-40B4-BE49-F238E27FC236}">
                <a16:creationId xmlns:a16="http://schemas.microsoft.com/office/drawing/2014/main" id="{4EB3BABC-936F-4FC0-B444-83E8DCF16CCE}"/>
              </a:ext>
            </a:extLst>
          </p:cNvPr>
          <p:cNvSpPr>
            <a:spLocks noGrp="1"/>
          </p:cNvSpPr>
          <p:nvPr>
            <p:ph idx="1"/>
          </p:nvPr>
        </p:nvSpPr>
        <p:spPr>
          <a:xfrm>
            <a:off x="6320754" y="1450668"/>
            <a:ext cx="5674601" cy="5063152"/>
          </a:xfrm>
        </p:spPr>
        <p:txBody>
          <a:bodyPr>
            <a:normAutofit fontScale="92500" lnSpcReduction="10000"/>
          </a:bodyPr>
          <a:lstStyle/>
          <a:p>
            <a:pPr marL="0" indent="0">
              <a:buNone/>
            </a:pPr>
            <a:r>
              <a:rPr lang="en-US" sz="2600" b="1" spc="120"/>
              <a:t>Sectors of Expertise </a:t>
            </a:r>
          </a:p>
          <a:p>
            <a:r>
              <a:rPr lang="en-US" b="1" spc="120">
                <a:solidFill>
                  <a:srgbClr val="69A71D"/>
                </a:solidFill>
              </a:rPr>
              <a:t>Multidiscipline</a:t>
            </a:r>
            <a:r>
              <a:rPr lang="en-US" spc="120"/>
              <a:t> committee organized by workgroups</a:t>
            </a:r>
          </a:p>
          <a:p>
            <a:r>
              <a:rPr lang="en-US" spc="120"/>
              <a:t>Each discipline sector is comprised of </a:t>
            </a:r>
            <a:r>
              <a:rPr lang="en-US" b="1" spc="120">
                <a:solidFill>
                  <a:srgbClr val="69A71D"/>
                </a:solidFill>
              </a:rPr>
              <a:t>subject matter experts</a:t>
            </a:r>
          </a:p>
          <a:p>
            <a:r>
              <a:rPr lang="en-US" b="1" spc="120">
                <a:solidFill>
                  <a:srgbClr val="69A71D"/>
                </a:solidFill>
              </a:rPr>
              <a:t>Five</a:t>
            </a:r>
            <a:r>
              <a:rPr lang="en-US" spc="120"/>
              <a:t> workgroup-sectors now established with </a:t>
            </a:r>
            <a:r>
              <a:rPr lang="en-US" b="1" spc="120">
                <a:solidFill>
                  <a:srgbClr val="78BE21"/>
                </a:solidFill>
              </a:rPr>
              <a:t>work plans</a:t>
            </a:r>
          </a:p>
          <a:p>
            <a:r>
              <a:rPr lang="en-US" b="1" spc="120">
                <a:solidFill>
                  <a:srgbClr val="003865"/>
                </a:solidFill>
                <a:highlight>
                  <a:srgbClr val="78BE21"/>
                </a:highlight>
              </a:rPr>
              <a:t>Today</a:t>
            </a:r>
            <a:r>
              <a:rPr lang="en-US" spc="120">
                <a:solidFill>
                  <a:srgbClr val="003865"/>
                </a:solidFill>
                <a:highlight>
                  <a:srgbClr val="78BE21"/>
                </a:highlight>
              </a:rPr>
              <a:t> is an update on work relationships of </a:t>
            </a:r>
            <a:r>
              <a:rPr lang="en-US" b="1" spc="120">
                <a:solidFill>
                  <a:srgbClr val="003865"/>
                </a:solidFill>
                <a:highlight>
                  <a:srgbClr val="78BE21"/>
                </a:highlight>
              </a:rPr>
              <a:t>two workgroups </a:t>
            </a:r>
            <a:r>
              <a:rPr lang="en-US" spc="120">
                <a:solidFill>
                  <a:srgbClr val="003865"/>
                </a:solidFill>
                <a:highlight>
                  <a:srgbClr val="78BE21"/>
                </a:highlight>
              </a:rPr>
              <a:t>and GAC Priorities.</a:t>
            </a:r>
            <a:r>
              <a:rPr lang="en-US" b="1" spc="120">
                <a:solidFill>
                  <a:srgbClr val="003865"/>
                </a:solidFill>
                <a:highlight>
                  <a:srgbClr val="78BE21"/>
                </a:highlight>
              </a:rPr>
              <a:t> </a:t>
            </a:r>
          </a:p>
          <a:p>
            <a:pPr lvl="1"/>
            <a:r>
              <a:rPr lang="en-US" spc="120"/>
              <a:t>Acquisition, and Hydrogeomorphology</a:t>
            </a:r>
          </a:p>
          <a:p>
            <a:endParaRPr lang="en-US" b="1" spc="120">
              <a:solidFill>
                <a:srgbClr val="69A71D"/>
              </a:solidFill>
            </a:endParaRPr>
          </a:p>
          <a:p>
            <a:pPr marL="0" indent="0">
              <a:buNone/>
            </a:pPr>
            <a:endParaRPr lang="en-US" b="1" i="1" spc="120"/>
          </a:p>
          <a:p>
            <a:pPr marL="0" indent="0">
              <a:buNone/>
            </a:pPr>
            <a:endParaRPr lang="en-US" b="1"/>
          </a:p>
        </p:txBody>
      </p:sp>
    </p:spTree>
    <p:extLst>
      <p:ext uri="{BB962C8B-B14F-4D97-AF65-F5344CB8AC3E}">
        <p14:creationId xmlns:p14="http://schemas.microsoft.com/office/powerpoint/2010/main" val="4235709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a:t>
            </a:r>
            <a:r>
              <a:rPr lang="en-US">
                <a:solidFill>
                  <a:srgbClr val="FFFF00"/>
                </a:solidFill>
              </a:rPr>
              <a:t>Data Acquisition Workgroup</a:t>
            </a:r>
          </a:p>
        </p:txBody>
      </p:sp>
      <p:sp>
        <p:nvSpPr>
          <p:cNvPr id="3" name="Content Placeholder 2"/>
          <p:cNvSpPr>
            <a:spLocks noGrp="1"/>
          </p:cNvSpPr>
          <p:nvPr>
            <p:ph idx="1"/>
          </p:nvPr>
        </p:nvSpPr>
        <p:spPr>
          <a:xfrm>
            <a:off x="166836" y="1356106"/>
            <a:ext cx="7630884" cy="4879975"/>
          </a:xfrm>
        </p:spPr>
        <p:txBody>
          <a:bodyPr vert="horz" lIns="91440" tIns="45720" rIns="91440" bIns="45720" rtlCol="0" anchor="t">
            <a:noAutofit/>
          </a:bodyPr>
          <a:lstStyle/>
          <a:p>
            <a:pPr marL="0" indent="0">
              <a:buNone/>
            </a:pPr>
            <a:r>
              <a:rPr lang="en-US" b="1"/>
              <a:t>Mission:</a:t>
            </a:r>
            <a:r>
              <a:rPr lang="en-US"/>
              <a:t>  </a:t>
            </a:r>
          </a:p>
          <a:p>
            <a:pPr marL="463550"/>
            <a:r>
              <a:rPr lang="en-US" sz="2400"/>
              <a:t>Promotes </a:t>
            </a:r>
            <a:r>
              <a:rPr lang="en-US" sz="2400" b="1">
                <a:solidFill>
                  <a:srgbClr val="78BE21"/>
                </a:solidFill>
              </a:rPr>
              <a:t>procurement</a:t>
            </a:r>
            <a:r>
              <a:rPr lang="en-US" sz="2400"/>
              <a:t> of foundational </a:t>
            </a:r>
            <a:r>
              <a:rPr lang="en-US" sz="2400" b="1">
                <a:solidFill>
                  <a:srgbClr val="78BE21"/>
                </a:solidFill>
              </a:rPr>
              <a:t>3D data </a:t>
            </a:r>
            <a:r>
              <a:rPr lang="en-US" sz="2400"/>
              <a:t>for Minnesota. </a:t>
            </a:r>
          </a:p>
          <a:p>
            <a:pPr marL="0" indent="0">
              <a:spcBef>
                <a:spcPts val="1200"/>
              </a:spcBef>
              <a:buNone/>
            </a:pPr>
            <a:r>
              <a:rPr lang="en-US" b="1">
                <a:solidFill>
                  <a:srgbClr val="003865"/>
                </a:solidFill>
              </a:rPr>
              <a:t>Co-Chairs</a:t>
            </a:r>
          </a:p>
          <a:p>
            <a:pPr marL="463550">
              <a:spcBef>
                <a:spcPts val="0"/>
              </a:spcBef>
            </a:pPr>
            <a:r>
              <a:rPr lang="en-US" sz="2400">
                <a:solidFill>
                  <a:srgbClr val="003865"/>
                </a:solidFill>
                <a:ea typeface="+mn-lt"/>
                <a:cs typeface="+mn-lt"/>
              </a:rPr>
              <a:t>Sean Vaughn, Alison Slaats, and Gerry Sjerven</a:t>
            </a:r>
          </a:p>
          <a:p>
            <a:pPr marL="0" indent="0">
              <a:spcAft>
                <a:spcPts val="600"/>
              </a:spcAft>
              <a:buNone/>
            </a:pPr>
            <a:r>
              <a:rPr lang="en-US" b="1"/>
              <a:t>Lidar Acquisition Subgroup:</a:t>
            </a:r>
          </a:p>
          <a:p>
            <a:pPr marL="463550">
              <a:spcBef>
                <a:spcPts val="0"/>
              </a:spcBef>
              <a:buSzPct val="100000"/>
            </a:pPr>
            <a:r>
              <a:rPr lang="en-US" sz="2000">
                <a:solidFill>
                  <a:srgbClr val="003865"/>
                </a:solidFill>
                <a:ea typeface="+mn-lt"/>
                <a:cs typeface="+mn-lt"/>
              </a:rPr>
              <a:t>Alison Slaats </a:t>
            </a:r>
            <a:r>
              <a:rPr lang="en-US" sz="1800">
                <a:solidFill>
                  <a:srgbClr val="78BE21"/>
                </a:solidFill>
                <a:ea typeface="+mn-lt"/>
                <a:cs typeface="+mn-lt"/>
              </a:rPr>
              <a:t>(MnGeo)</a:t>
            </a:r>
            <a:r>
              <a:rPr lang="en-US" sz="2000">
                <a:solidFill>
                  <a:srgbClr val="003865"/>
                </a:solidFill>
                <a:ea typeface="+mn-lt"/>
                <a:cs typeface="+mn-lt"/>
              </a:rPr>
              <a:t>, Dan Ross </a:t>
            </a:r>
            <a:r>
              <a:rPr lang="en-US" sz="1800">
                <a:solidFill>
                  <a:srgbClr val="78BE21"/>
                </a:solidFill>
                <a:ea typeface="+mn-lt"/>
                <a:cs typeface="+mn-lt"/>
              </a:rPr>
              <a:t>(MnGeo)</a:t>
            </a:r>
            <a:r>
              <a:rPr lang="en-US" sz="2000">
                <a:solidFill>
                  <a:srgbClr val="003865"/>
                </a:solidFill>
                <a:ea typeface="+mn-lt"/>
                <a:cs typeface="+mn-lt"/>
              </a:rPr>
              <a:t>, Jennifer Corcoran </a:t>
            </a:r>
            <a:r>
              <a:rPr lang="en-US" sz="1800">
                <a:solidFill>
                  <a:srgbClr val="78BE21"/>
                </a:solidFill>
                <a:ea typeface="+mn-lt"/>
                <a:cs typeface="+mn-lt"/>
              </a:rPr>
              <a:t>(DNR)</a:t>
            </a:r>
            <a:r>
              <a:rPr lang="en-US" sz="2000">
                <a:solidFill>
                  <a:srgbClr val="003865"/>
                </a:solidFill>
                <a:ea typeface="+mn-lt"/>
                <a:cs typeface="+mn-lt"/>
              </a:rPr>
              <a:t>, Colin Lee</a:t>
            </a:r>
            <a:r>
              <a:rPr lang="en-US" sz="2400">
                <a:solidFill>
                  <a:srgbClr val="003865"/>
                </a:solidFill>
                <a:ea typeface="+mn-lt"/>
                <a:cs typeface="+mn-lt"/>
              </a:rPr>
              <a:t> </a:t>
            </a:r>
            <a:r>
              <a:rPr lang="en-US" sz="1800">
                <a:solidFill>
                  <a:srgbClr val="78BE21"/>
                </a:solidFill>
                <a:ea typeface="+mn-lt"/>
                <a:cs typeface="+mn-lt"/>
              </a:rPr>
              <a:t>(MnDOT)</a:t>
            </a:r>
            <a:r>
              <a:rPr lang="en-US" sz="2000">
                <a:solidFill>
                  <a:srgbClr val="003865"/>
                </a:solidFill>
                <a:ea typeface="+mn-lt"/>
                <a:cs typeface="+mn-lt"/>
              </a:rPr>
              <a:t>, Sean Vaughn </a:t>
            </a:r>
            <a:r>
              <a:rPr lang="en-US" sz="1800">
                <a:solidFill>
                  <a:srgbClr val="78BE21"/>
                </a:solidFill>
                <a:ea typeface="+mn-lt"/>
                <a:cs typeface="+mn-lt"/>
              </a:rPr>
              <a:t>(MNIT DNR)</a:t>
            </a:r>
            <a:r>
              <a:rPr lang="en-US" sz="2000">
                <a:solidFill>
                  <a:srgbClr val="003865"/>
                </a:solidFill>
                <a:ea typeface="+mn-lt"/>
                <a:cs typeface="+mn-lt"/>
              </a:rPr>
              <a:t>, Gerry Sjerven </a:t>
            </a:r>
            <a:r>
              <a:rPr lang="en-US" sz="1800">
                <a:solidFill>
                  <a:srgbClr val="78BE21"/>
                </a:solidFill>
                <a:ea typeface="+mn-lt"/>
                <a:cs typeface="+mn-lt"/>
              </a:rPr>
              <a:t>(MN Power)</a:t>
            </a:r>
            <a:r>
              <a:rPr lang="en-US" sz="2000">
                <a:solidFill>
                  <a:srgbClr val="003865"/>
                </a:solidFill>
                <a:ea typeface="+mn-lt"/>
                <a:cs typeface="+mn-lt"/>
              </a:rPr>
              <a:t>, Matt </a:t>
            </a:r>
            <a:r>
              <a:rPr lang="en-US" sz="2000" err="1">
                <a:solidFill>
                  <a:srgbClr val="003865"/>
                </a:solidFill>
                <a:ea typeface="+mn-lt"/>
                <a:cs typeface="+mn-lt"/>
              </a:rPr>
              <a:t>Baltes</a:t>
            </a:r>
            <a:r>
              <a:rPr lang="en-US" sz="2000">
                <a:solidFill>
                  <a:srgbClr val="003865"/>
                </a:solidFill>
                <a:ea typeface="+mn-lt"/>
                <a:cs typeface="+mn-lt"/>
              </a:rPr>
              <a:t> </a:t>
            </a:r>
            <a:r>
              <a:rPr lang="en-US" sz="1800">
                <a:solidFill>
                  <a:srgbClr val="78BE21"/>
                </a:solidFill>
                <a:ea typeface="+mn-lt"/>
                <a:cs typeface="+mn-lt"/>
              </a:rPr>
              <a:t>(NRCS)</a:t>
            </a:r>
            <a:r>
              <a:rPr lang="en-US" sz="2000">
                <a:solidFill>
                  <a:srgbClr val="003865"/>
                </a:solidFill>
                <a:ea typeface="+mn-lt"/>
                <a:cs typeface="+mn-lt"/>
              </a:rPr>
              <a:t>, Joel Nelson </a:t>
            </a:r>
            <a:r>
              <a:rPr lang="en-US" sz="1800">
                <a:solidFill>
                  <a:srgbClr val="78BE21"/>
                </a:solidFill>
                <a:ea typeface="+mn-lt"/>
                <a:cs typeface="+mn-lt"/>
              </a:rPr>
              <a:t>(U of MN)</a:t>
            </a:r>
            <a:r>
              <a:rPr lang="en-US" sz="2000">
                <a:solidFill>
                  <a:srgbClr val="003865"/>
                </a:solidFill>
                <a:ea typeface="+mn-lt"/>
                <a:cs typeface="+mn-lt"/>
              </a:rPr>
              <a:t>, Joe </a:t>
            </a:r>
            <a:r>
              <a:rPr lang="en-US" sz="2000" err="1">
                <a:solidFill>
                  <a:srgbClr val="003865"/>
                </a:solidFill>
                <a:ea typeface="+mn-lt"/>
                <a:cs typeface="+mn-lt"/>
              </a:rPr>
              <a:t>Sapletal</a:t>
            </a:r>
            <a:r>
              <a:rPr lang="en-US" sz="2000">
                <a:solidFill>
                  <a:srgbClr val="003865"/>
                </a:solidFill>
                <a:ea typeface="+mn-lt"/>
                <a:cs typeface="+mn-lt"/>
              </a:rPr>
              <a:t> </a:t>
            </a:r>
            <a:r>
              <a:rPr lang="en-US" sz="1800">
                <a:solidFill>
                  <a:srgbClr val="78BE21"/>
                </a:solidFill>
                <a:ea typeface="+mn-lt"/>
                <a:cs typeface="+mn-lt"/>
              </a:rPr>
              <a:t>(Dakota Co)</a:t>
            </a:r>
            <a:r>
              <a:rPr lang="en-US" sz="1800">
                <a:solidFill>
                  <a:srgbClr val="003865"/>
                </a:solidFill>
                <a:ea typeface="+mn-lt"/>
                <a:cs typeface="+mn-lt"/>
              </a:rPr>
              <a:t>,</a:t>
            </a:r>
            <a:r>
              <a:rPr lang="en-US" sz="1800">
                <a:solidFill>
                  <a:srgbClr val="78BE21"/>
                </a:solidFill>
                <a:ea typeface="+mn-lt"/>
                <a:cs typeface="+mn-lt"/>
              </a:rPr>
              <a:t> </a:t>
            </a:r>
            <a:r>
              <a:rPr lang="en-US" sz="2000" err="1">
                <a:solidFill>
                  <a:srgbClr val="003865"/>
                </a:solidFill>
                <a:ea typeface="+mn-lt"/>
                <a:cs typeface="+mn-lt"/>
              </a:rPr>
              <a:t>Andra</a:t>
            </a:r>
            <a:r>
              <a:rPr lang="en-US" sz="2000">
                <a:solidFill>
                  <a:srgbClr val="003865"/>
                </a:solidFill>
                <a:ea typeface="+mn-lt"/>
                <a:cs typeface="+mn-lt"/>
              </a:rPr>
              <a:t> Mathews </a:t>
            </a:r>
            <a:r>
              <a:rPr lang="en-US" sz="1800">
                <a:solidFill>
                  <a:srgbClr val="78BE21"/>
                </a:solidFill>
                <a:ea typeface="+mn-lt"/>
                <a:cs typeface="+mn-lt"/>
              </a:rPr>
              <a:t>(MnDOT)</a:t>
            </a:r>
            <a:r>
              <a:rPr lang="en-US" sz="18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and Brandon </a:t>
            </a:r>
            <a:r>
              <a:rPr lang="en-US" sz="2000" err="1">
                <a:solidFill>
                  <a:srgbClr val="003865"/>
                </a:solidFill>
                <a:ea typeface="+mn-lt"/>
                <a:cs typeface="+mn-lt"/>
              </a:rPr>
              <a:t>Krumwiede</a:t>
            </a:r>
            <a:r>
              <a:rPr lang="en-US" sz="2000">
                <a:solidFill>
                  <a:srgbClr val="003865"/>
                </a:solidFill>
                <a:ea typeface="+mn-lt"/>
                <a:cs typeface="+mn-lt"/>
              </a:rPr>
              <a:t> </a:t>
            </a:r>
            <a:r>
              <a:rPr lang="en-US" sz="1800">
                <a:solidFill>
                  <a:srgbClr val="78BE21"/>
                </a:solidFill>
                <a:ea typeface="+mn-lt"/>
                <a:cs typeface="+mn-lt"/>
              </a:rPr>
              <a:t>(NOAA)</a:t>
            </a:r>
            <a:endParaRPr lang="en-US" sz="2400">
              <a:solidFill>
                <a:srgbClr val="78BE21"/>
              </a:solidFill>
              <a:ea typeface="+mn-lt"/>
              <a:cs typeface="+mn-lt"/>
            </a:endParaRPr>
          </a:p>
        </p:txBody>
      </p:sp>
      <p:pic>
        <p:nvPicPr>
          <p:cNvPr id="6" name="Picture 5">
            <a:extLst>
              <a:ext uri="{FF2B5EF4-FFF2-40B4-BE49-F238E27FC236}">
                <a16:creationId xmlns:a16="http://schemas.microsoft.com/office/drawing/2014/main" id="{FFEF24AC-E9F0-42EB-B92B-7286D3548291}"/>
              </a:ext>
            </a:extLst>
          </p:cNvPr>
          <p:cNvPicPr>
            <a:picLocks noChangeAspect="1"/>
          </p:cNvPicPr>
          <p:nvPr/>
        </p:nvPicPr>
        <p:blipFill rotWithShape="1">
          <a:blip r:embed="rId3"/>
          <a:srcRect l="3924" t="5988"/>
          <a:stretch/>
        </p:blipFill>
        <p:spPr>
          <a:xfrm>
            <a:off x="8042887" y="2117473"/>
            <a:ext cx="3982277" cy="3765403"/>
          </a:xfrm>
          <a:prstGeom prst="rect">
            <a:avLst/>
          </a:prstGeom>
          <a:ln>
            <a:solidFill>
              <a:schemeClr val="accent1"/>
            </a:solidFill>
          </a:ln>
        </p:spPr>
      </p:pic>
    </p:spTree>
    <p:extLst>
      <p:ext uri="{BB962C8B-B14F-4D97-AF65-F5344CB8AC3E}">
        <p14:creationId xmlns:p14="http://schemas.microsoft.com/office/powerpoint/2010/main" val="3759026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AE53-C351-49FD-8863-90E38146BC8C}"/>
              </a:ext>
            </a:extLst>
          </p:cNvPr>
          <p:cNvSpPr>
            <a:spLocks noGrp="1"/>
          </p:cNvSpPr>
          <p:nvPr>
            <p:ph type="title"/>
          </p:nvPr>
        </p:nvSpPr>
        <p:spPr/>
        <p:txBody>
          <a:bodyPr/>
          <a:lstStyle/>
          <a:p>
            <a:r>
              <a:rPr lang="en-US"/>
              <a:t>Overview of Plan</a:t>
            </a:r>
          </a:p>
        </p:txBody>
      </p:sp>
      <p:sp>
        <p:nvSpPr>
          <p:cNvPr id="3" name="Content Placeholder 2">
            <a:extLst>
              <a:ext uri="{FF2B5EF4-FFF2-40B4-BE49-F238E27FC236}">
                <a16:creationId xmlns:a16="http://schemas.microsoft.com/office/drawing/2014/main" id="{A7F0A823-FE00-43B2-836C-2028AEAAD042}"/>
              </a:ext>
            </a:extLst>
          </p:cNvPr>
          <p:cNvSpPr>
            <a:spLocks noGrp="1"/>
          </p:cNvSpPr>
          <p:nvPr>
            <p:ph idx="1"/>
          </p:nvPr>
        </p:nvSpPr>
        <p:spPr>
          <a:xfrm>
            <a:off x="838200" y="1458685"/>
            <a:ext cx="5257800" cy="4539343"/>
          </a:xfrm>
        </p:spPr>
        <p:txBody>
          <a:bodyPr vert="horz" lIns="91440" tIns="45720" rIns="91440" bIns="45720" rtlCol="0" anchor="t">
            <a:normAutofit fontScale="55000" lnSpcReduction="20000"/>
          </a:bodyPr>
          <a:lstStyle/>
          <a:p>
            <a:r>
              <a:rPr lang="en-US" sz="2900"/>
              <a:t>Executive Summary &amp; Introduction</a:t>
            </a:r>
          </a:p>
          <a:p>
            <a:r>
              <a:rPr lang="en-US" sz="2900"/>
              <a:t>Background about Lidar</a:t>
            </a:r>
          </a:p>
          <a:p>
            <a:r>
              <a:rPr lang="en-US" sz="2900"/>
              <a:t>Value and Benefit of Lidar to Minnesota</a:t>
            </a:r>
            <a:endParaRPr lang="en-US" sz="2900">
              <a:cs typeface="Calibri"/>
            </a:endParaRPr>
          </a:p>
          <a:p>
            <a:r>
              <a:rPr lang="en-US" sz="2900"/>
              <a:t>Lidar Acquisition Areas of Interest</a:t>
            </a:r>
          </a:p>
          <a:p>
            <a:r>
              <a:rPr lang="en-US" sz="2900"/>
              <a:t>Lidar Acquisition Specifications</a:t>
            </a:r>
          </a:p>
          <a:p>
            <a:r>
              <a:rPr lang="en-US" sz="2900"/>
              <a:t>Elevation Products to be Derived from Lidar</a:t>
            </a:r>
          </a:p>
          <a:p>
            <a:r>
              <a:rPr lang="en-US" sz="2900"/>
              <a:t>Cost Estimates</a:t>
            </a:r>
          </a:p>
          <a:p>
            <a:r>
              <a:rPr lang="en-US" sz="2900"/>
              <a:t>Data management and Distribution</a:t>
            </a:r>
            <a:endParaRPr lang="en-US" sz="2900">
              <a:cs typeface="Calibri"/>
            </a:endParaRPr>
          </a:p>
          <a:p>
            <a:r>
              <a:rPr lang="en-US" sz="2900"/>
              <a:t>Outreach Plan</a:t>
            </a:r>
          </a:p>
          <a:p>
            <a:pPr>
              <a:spcAft>
                <a:spcPts val="0"/>
              </a:spcAft>
            </a:pPr>
            <a:r>
              <a:rPr lang="en-US" sz="2900"/>
              <a:t>Educational Needs and Support</a:t>
            </a:r>
          </a:p>
        </p:txBody>
      </p:sp>
      <p:sp>
        <p:nvSpPr>
          <p:cNvPr id="6" name="TextBox 5">
            <a:extLst>
              <a:ext uri="{FF2B5EF4-FFF2-40B4-BE49-F238E27FC236}">
                <a16:creationId xmlns:a16="http://schemas.microsoft.com/office/drawing/2014/main" id="{B8A42D92-4F55-49F7-97FD-ACF8EC3578C5}"/>
              </a:ext>
            </a:extLst>
          </p:cNvPr>
          <p:cNvSpPr txBox="1"/>
          <p:nvPr/>
        </p:nvSpPr>
        <p:spPr>
          <a:xfrm>
            <a:off x="838200" y="6128303"/>
            <a:ext cx="4920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hlinkClick r:id="rId2"/>
              </a:rPr>
              <a:t>https://www.mngeo.state.mn.us/committee/3dgeo/acquisition/Minnesota_State_Lidar_Plan.pdf</a:t>
            </a:r>
            <a:endParaRPr kumimoji="0" lang="en-US" sz="1400" b="0" i="0" u="none" strike="noStrike" kern="1200" cap="none" spc="0" normalizeH="0" baseline="0" noProof="0">
              <a:ln>
                <a:noFill/>
              </a:ln>
              <a:solidFill>
                <a:srgbClr val="003865"/>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CBE5DA0-4C78-48A9-87F9-D051869DBA60}"/>
              </a:ext>
            </a:extLst>
          </p:cNvPr>
          <p:cNvPicPr>
            <a:picLocks noChangeAspect="1"/>
          </p:cNvPicPr>
          <p:nvPr/>
        </p:nvPicPr>
        <p:blipFill>
          <a:blip r:embed="rId3"/>
          <a:stretch>
            <a:fillRect/>
          </a:stretch>
        </p:blipFill>
        <p:spPr>
          <a:xfrm>
            <a:off x="6834170" y="1458685"/>
            <a:ext cx="4045664" cy="5246915"/>
          </a:xfrm>
          <a:prstGeom prst="rect">
            <a:avLst/>
          </a:prstGeom>
          <a:scene3d>
            <a:camera prst="orthographicFront"/>
            <a:lightRig rig="threePt" dir="t"/>
          </a:scene3d>
          <a:sp3d>
            <a:bevelT w="114300" prst="artDeco"/>
            <a:bevelB/>
          </a:sp3d>
        </p:spPr>
      </p:pic>
    </p:spTree>
    <p:extLst>
      <p:ext uri="{BB962C8B-B14F-4D97-AF65-F5344CB8AC3E}">
        <p14:creationId xmlns:p14="http://schemas.microsoft.com/office/powerpoint/2010/main" val="152987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a:t>
            </a:r>
            <a:r>
              <a:rPr lang="en-US">
                <a:solidFill>
                  <a:srgbClr val="FFFF00"/>
                </a:solidFill>
              </a:rPr>
              <a:t>Hydrogeomorphology Workgroup</a:t>
            </a:r>
          </a:p>
        </p:txBody>
      </p:sp>
      <p:pic>
        <p:nvPicPr>
          <p:cNvPr id="5" name="Picture 4">
            <a:extLst>
              <a:ext uri="{FF2B5EF4-FFF2-40B4-BE49-F238E27FC236}">
                <a16:creationId xmlns:a16="http://schemas.microsoft.com/office/drawing/2014/main" id="{2BAFD869-8337-4B82-B100-863BF14EE953}"/>
              </a:ext>
            </a:extLst>
          </p:cNvPr>
          <p:cNvPicPr>
            <a:picLocks noChangeAspect="1"/>
          </p:cNvPicPr>
          <p:nvPr/>
        </p:nvPicPr>
        <p:blipFill rotWithShape="1">
          <a:blip r:embed="rId3"/>
          <a:srcRect l="9817" t="1128" r="9135" b="17061"/>
          <a:stretch/>
        </p:blipFill>
        <p:spPr>
          <a:xfrm>
            <a:off x="8189843" y="1958009"/>
            <a:ext cx="3835321" cy="3634424"/>
          </a:xfrm>
          <a:prstGeom prst="rect">
            <a:avLst/>
          </a:prstGeom>
          <a:ln>
            <a:solidFill>
              <a:schemeClr val="accent1"/>
            </a:solidFill>
          </a:ln>
        </p:spPr>
      </p:pic>
      <p:sp>
        <p:nvSpPr>
          <p:cNvPr id="8" name="Text Placeholder 1">
            <a:extLst>
              <a:ext uri="{FF2B5EF4-FFF2-40B4-BE49-F238E27FC236}">
                <a16:creationId xmlns:a16="http://schemas.microsoft.com/office/drawing/2014/main" id="{E86B7163-2402-4DDA-A2A3-83EF6EB464AD}"/>
              </a:ext>
            </a:extLst>
          </p:cNvPr>
          <p:cNvSpPr>
            <a:spLocks noGrp="1"/>
          </p:cNvSpPr>
          <p:nvPr>
            <p:ph idx="1"/>
          </p:nvPr>
        </p:nvSpPr>
        <p:spPr>
          <a:xfrm>
            <a:off x="585881" y="1737255"/>
            <a:ext cx="6797846" cy="4457067"/>
          </a:xfrm>
        </p:spPr>
        <p:txBody>
          <a:bodyPr>
            <a:normAutofit/>
          </a:bodyPr>
          <a:lstStyle/>
          <a:p>
            <a:pPr marL="0" indent="0">
              <a:buNone/>
            </a:pPr>
            <a:r>
              <a:rPr lang="en-US" b="1" spc="120"/>
              <a:t>Mission</a:t>
            </a:r>
          </a:p>
          <a:p>
            <a:r>
              <a:rPr lang="en-US" sz="2400">
                <a:solidFill>
                  <a:srgbClr val="003865"/>
                </a:solidFill>
              </a:rPr>
              <a:t>P</a:t>
            </a:r>
            <a:r>
              <a:rPr lang="en-US" sz="2400" b="0" i="0">
                <a:solidFill>
                  <a:srgbClr val="003865"/>
                </a:solidFill>
                <a:effectLst/>
              </a:rPr>
              <a:t>romotes the consistent development of Minnesota's </a:t>
            </a:r>
            <a:r>
              <a:rPr lang="en-US" sz="2400" b="1" i="0">
                <a:solidFill>
                  <a:srgbClr val="78BE21"/>
                </a:solidFill>
                <a:effectLst/>
              </a:rPr>
              <a:t>hydrography data </a:t>
            </a:r>
            <a:r>
              <a:rPr lang="en-US" sz="2400" b="0" i="0">
                <a:solidFill>
                  <a:srgbClr val="003865"/>
                </a:solidFill>
                <a:effectLst/>
              </a:rPr>
              <a:t>and to enable data exchange through coordination, cooperation and </a:t>
            </a:r>
            <a:r>
              <a:rPr lang="en-US" sz="2400" b="1" i="0">
                <a:solidFill>
                  <a:srgbClr val="78BE21"/>
                </a:solidFill>
                <a:effectLst/>
              </a:rPr>
              <a:t>standards development</a:t>
            </a:r>
            <a:endParaRPr lang="en-US" sz="2400" spc="120">
              <a:solidFill>
                <a:srgbClr val="003865"/>
              </a:solidFill>
            </a:endParaRPr>
          </a:p>
          <a:p>
            <a:pPr marL="0" indent="0">
              <a:buNone/>
            </a:pPr>
            <a:r>
              <a:rPr lang="en-US" b="1" spc="120"/>
              <a:t>Co-chairs</a:t>
            </a:r>
          </a:p>
          <a:p>
            <a:pPr lvl="1"/>
            <a:r>
              <a:rPr lang="en-US" sz="1800" b="1" spc="120">
                <a:solidFill>
                  <a:srgbClr val="69A71D"/>
                </a:solidFill>
              </a:rPr>
              <a:t>Rick Moore</a:t>
            </a:r>
            <a:r>
              <a:rPr lang="en-US" sz="1800" spc="120"/>
              <a:t>, </a:t>
            </a:r>
            <a:r>
              <a:rPr lang="en-US" sz="1800" b="1" spc="120">
                <a:solidFill>
                  <a:srgbClr val="69A71D"/>
                </a:solidFill>
              </a:rPr>
              <a:t>Jamie Schulz </a:t>
            </a:r>
            <a:r>
              <a:rPr lang="en-US" sz="1800" spc="120"/>
              <a:t>and </a:t>
            </a:r>
            <a:r>
              <a:rPr lang="en-US" sz="1800" b="1" spc="120">
                <a:solidFill>
                  <a:srgbClr val="69A71D"/>
                </a:solidFill>
              </a:rPr>
              <a:t>Andrea Bergman</a:t>
            </a:r>
            <a:endParaRPr lang="en-US" sz="1800" spc="120"/>
          </a:p>
          <a:p>
            <a:pPr marL="0" lvl="1" indent="0">
              <a:buNone/>
            </a:pPr>
            <a:r>
              <a:rPr lang="en-US" sz="2500" b="1" spc="120"/>
              <a:t>Liaison</a:t>
            </a:r>
          </a:p>
          <a:p>
            <a:pPr marL="685800" lvl="2"/>
            <a:r>
              <a:rPr lang="en-US" sz="1800" b="1" spc="120">
                <a:solidFill>
                  <a:srgbClr val="69A71D"/>
                </a:solidFill>
              </a:rPr>
              <a:t>Sean Vaughn </a:t>
            </a:r>
          </a:p>
          <a:p>
            <a:pPr marL="0" indent="0">
              <a:buNone/>
            </a:pPr>
            <a:endParaRPr lang="en-US" b="1" i="1" spc="120"/>
          </a:p>
          <a:p>
            <a:pPr marL="0" indent="0">
              <a:buNone/>
            </a:pPr>
            <a:endParaRPr lang="en-US" b="1"/>
          </a:p>
        </p:txBody>
      </p:sp>
    </p:spTree>
    <p:extLst>
      <p:ext uri="{BB962C8B-B14F-4D97-AF65-F5344CB8AC3E}">
        <p14:creationId xmlns:p14="http://schemas.microsoft.com/office/powerpoint/2010/main" val="733902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a:t>
            </a:r>
            <a:r>
              <a:rPr lang="en-US">
                <a:solidFill>
                  <a:srgbClr val="FFFF00"/>
                </a:solidFill>
              </a:rPr>
              <a:t>DEM Hydro-modification Subgroup</a:t>
            </a:r>
          </a:p>
        </p:txBody>
      </p:sp>
      <p:sp>
        <p:nvSpPr>
          <p:cNvPr id="8" name="Text Placeholder 1">
            <a:extLst>
              <a:ext uri="{FF2B5EF4-FFF2-40B4-BE49-F238E27FC236}">
                <a16:creationId xmlns:a16="http://schemas.microsoft.com/office/drawing/2014/main" id="{E86B7163-2402-4DDA-A2A3-83EF6EB464AD}"/>
              </a:ext>
            </a:extLst>
          </p:cNvPr>
          <p:cNvSpPr>
            <a:spLocks noGrp="1"/>
          </p:cNvSpPr>
          <p:nvPr>
            <p:ph idx="1"/>
          </p:nvPr>
        </p:nvSpPr>
        <p:spPr>
          <a:xfrm>
            <a:off x="383458" y="1514168"/>
            <a:ext cx="6361471" cy="5191432"/>
          </a:xfrm>
        </p:spPr>
        <p:txBody>
          <a:bodyPr>
            <a:normAutofit fontScale="92500" lnSpcReduction="10000"/>
          </a:body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700" b="1" i="0" u="none" strike="noStrike" kern="1200" cap="none" spc="0" normalizeH="0" baseline="0" noProof="0">
                <a:ln>
                  <a:noFill/>
                </a:ln>
                <a:solidFill>
                  <a:srgbClr val="003865"/>
                </a:solidFill>
                <a:effectLst/>
                <a:uLnTx/>
                <a:uFillTx/>
                <a:latin typeface="Calibri"/>
                <a:ea typeface="+mn-ea"/>
                <a:cs typeface="+mn-cs"/>
              </a:rPr>
              <a:t>Mission:</a:t>
            </a:r>
            <a:r>
              <a:rPr kumimoji="0" lang="en-US" sz="2700" b="0" i="0" u="none" strike="noStrike" kern="1200" cap="none" spc="0" normalizeH="0" baseline="0" noProof="0">
                <a:ln>
                  <a:noFill/>
                </a:ln>
                <a:solidFill>
                  <a:srgbClr val="003865"/>
                </a:solidFill>
                <a:effectLst/>
                <a:uLnTx/>
                <a:uFillTx/>
                <a:latin typeface="Calibri"/>
                <a:ea typeface="+mn-ea"/>
                <a:cs typeface="+mn-cs"/>
              </a:rPr>
              <a:t>  </a:t>
            </a:r>
          </a:p>
          <a:p>
            <a:pPr marL="0" indent="0">
              <a:buNone/>
            </a:pPr>
            <a:r>
              <a:rPr lang="en-US" sz="2400" spc="120"/>
              <a:t>Dedicated to developing the foundation for single, </a:t>
            </a:r>
            <a:r>
              <a:rPr lang="en-US" sz="2400" b="1" spc="120">
                <a:solidFill>
                  <a:srgbClr val="78BE21"/>
                </a:solidFill>
              </a:rPr>
              <a:t>authoritative</a:t>
            </a:r>
            <a:r>
              <a:rPr lang="en-US" sz="2400" spc="120"/>
              <a:t>, digital dam </a:t>
            </a:r>
            <a:r>
              <a:rPr lang="en-US" sz="2400" b="1" spc="120">
                <a:solidFill>
                  <a:srgbClr val="78BE21"/>
                </a:solidFill>
              </a:rPr>
              <a:t>breachline</a:t>
            </a:r>
            <a:r>
              <a:rPr lang="en-US" sz="2400" spc="120"/>
              <a:t> and </a:t>
            </a:r>
            <a:r>
              <a:rPr lang="en-US" sz="2400" b="1" spc="120">
                <a:solidFill>
                  <a:srgbClr val="78BE21"/>
                </a:solidFill>
              </a:rPr>
              <a:t>hDEM datasets </a:t>
            </a:r>
            <a:r>
              <a:rPr lang="en-US" sz="2400" spc="120"/>
              <a:t>for Minnesota utilizing standards and methodology developed through collaboration with breachline </a:t>
            </a:r>
            <a:r>
              <a:rPr lang="en-US" sz="2400" b="1" spc="120">
                <a:solidFill>
                  <a:srgbClr val="78BE21"/>
                </a:solidFill>
              </a:rPr>
              <a:t>subject matter experts</a:t>
            </a:r>
            <a:endParaRPr lang="en-US" sz="2400" b="1" spc="120"/>
          </a:p>
          <a:p>
            <a:pPr marL="0" indent="0">
              <a:buNone/>
            </a:pPr>
            <a:r>
              <a:rPr lang="en-US" sz="2000" b="1" spc="120"/>
              <a:t> </a:t>
            </a:r>
            <a:r>
              <a:rPr lang="en-US" sz="2700" b="1" spc="120"/>
              <a:t>Workgroup</a:t>
            </a:r>
          </a:p>
          <a:p>
            <a:pPr>
              <a:buFont typeface="Wingdings" panose="05000000000000000000" pitchFamily="2" charset="2"/>
              <a:buChar char="§"/>
            </a:pPr>
            <a:r>
              <a:rPr lang="en-US" sz="2000" spc="120"/>
              <a:t>Co-chairs</a:t>
            </a:r>
          </a:p>
          <a:p>
            <a:pPr lvl="1"/>
            <a:r>
              <a:rPr lang="en-US" sz="1900" b="1" spc="120">
                <a:solidFill>
                  <a:srgbClr val="69A71D"/>
                </a:solidFill>
              </a:rPr>
              <a:t>Rick Moore</a:t>
            </a:r>
            <a:endParaRPr lang="en-US" sz="1900" spc="120"/>
          </a:p>
          <a:p>
            <a:pPr marL="228600" lvl="1">
              <a:buFont typeface="Wingdings" panose="05000000000000000000" pitchFamily="2" charset="2"/>
              <a:buChar char="§"/>
            </a:pPr>
            <a:r>
              <a:rPr lang="en-US" sz="2000" spc="120"/>
              <a:t>Liaison</a:t>
            </a:r>
          </a:p>
          <a:p>
            <a:pPr marL="685800" lvl="2"/>
            <a:r>
              <a:rPr lang="en-US" sz="1900" b="1" spc="120">
                <a:solidFill>
                  <a:srgbClr val="69A71D"/>
                </a:solidFill>
              </a:rPr>
              <a:t>Sean Vaughn </a:t>
            </a:r>
          </a:p>
          <a:p>
            <a:pPr marL="0" indent="0">
              <a:buNone/>
            </a:pPr>
            <a:endParaRPr lang="en-US" b="1" i="1" spc="120"/>
          </a:p>
          <a:p>
            <a:pPr marL="0" indent="0">
              <a:buNone/>
            </a:pPr>
            <a:endParaRPr lang="en-US" b="1"/>
          </a:p>
        </p:txBody>
      </p:sp>
      <p:pic>
        <p:nvPicPr>
          <p:cNvPr id="6" name="Picture 5">
            <a:extLst>
              <a:ext uri="{FF2B5EF4-FFF2-40B4-BE49-F238E27FC236}">
                <a16:creationId xmlns:a16="http://schemas.microsoft.com/office/drawing/2014/main" id="{25EDF149-2B8D-4002-96DF-190B63F6FD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48" r="8655"/>
          <a:stretch/>
        </p:blipFill>
        <p:spPr>
          <a:xfrm>
            <a:off x="7496697" y="1976283"/>
            <a:ext cx="4424076" cy="3460955"/>
          </a:xfrm>
          <a:prstGeom prst="rect">
            <a:avLst/>
          </a:prstGeom>
          <a:effectLst>
            <a:softEdge rad="0"/>
          </a:effectLst>
        </p:spPr>
      </p:pic>
    </p:spTree>
    <p:extLst>
      <p:ext uri="{BB962C8B-B14F-4D97-AF65-F5344CB8AC3E}">
        <p14:creationId xmlns:p14="http://schemas.microsoft.com/office/powerpoint/2010/main" val="1826667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a:effectLst>
                  <a:outerShdw blurRad="38100" dist="38100" dir="2700000" algn="tl">
                    <a:srgbClr val="000000">
                      <a:alpha val="43137"/>
                    </a:srgbClr>
                  </a:outerShdw>
                </a:effectLst>
              </a:rPr>
              <a:t>LiDAR &amp; </a:t>
            </a:r>
            <a:br>
              <a:rPr lang="en-US" sz="11500" b="1">
                <a:effectLst>
                  <a:outerShdw blurRad="38100" dist="38100" dir="2700000" algn="tl">
                    <a:srgbClr val="000000">
                      <a:alpha val="43137"/>
                    </a:srgbClr>
                  </a:outerShdw>
                </a:effectLst>
              </a:rPr>
            </a:br>
            <a:r>
              <a:rPr lang="en-US" sz="11500" b="1">
                <a:effectLst>
                  <a:outerShdw blurRad="38100" dist="38100" dir="2700000" algn="tl">
                    <a:srgbClr val="000000">
                      <a:alpha val="43137"/>
                    </a:srgbClr>
                  </a:outerShdw>
                </a:effectLst>
              </a:rPr>
              <a:t>Digital Dams</a:t>
            </a:r>
          </a:p>
        </p:txBody>
      </p:sp>
    </p:spTree>
    <p:extLst>
      <p:ext uri="{BB962C8B-B14F-4D97-AF65-F5344CB8AC3E}">
        <p14:creationId xmlns:p14="http://schemas.microsoft.com/office/powerpoint/2010/main" val="3143600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1097393543"/>
              </p:ext>
            </p:extLst>
          </p:nvPr>
        </p:nvGraphicFramePr>
        <p:xfrm>
          <a:off x="770719" y="1519508"/>
          <a:ext cx="10650778" cy="5157730"/>
        </p:xfrm>
        <a:graphic>
          <a:graphicData uri="http://schemas.openxmlformats.org/drawingml/2006/table">
            <a:tbl>
              <a:tblPr firstRow="1" bandRow="1">
                <a:tableStyleId>{C083E6E3-FA7D-4D7B-A595-EF9225AFEA82}</a:tableStyleId>
              </a:tblPr>
              <a:tblGrid>
                <a:gridCol w="1732682">
                  <a:extLst>
                    <a:ext uri="{9D8B030D-6E8A-4147-A177-3AD203B41FA5}">
                      <a16:colId xmlns:a16="http://schemas.microsoft.com/office/drawing/2014/main" val="20000"/>
                    </a:ext>
                  </a:extLst>
                </a:gridCol>
                <a:gridCol w="8918096">
                  <a:extLst>
                    <a:ext uri="{9D8B030D-6E8A-4147-A177-3AD203B41FA5}">
                      <a16:colId xmlns:a16="http://schemas.microsoft.com/office/drawing/2014/main" val="20001"/>
                    </a:ext>
                  </a:extLst>
                </a:gridCol>
              </a:tblGrid>
              <a:tr h="369950">
                <a:tc>
                  <a:txBody>
                    <a:bodyPr/>
                    <a:lstStyle/>
                    <a:p>
                      <a:pPr algn="ctr"/>
                      <a:r>
                        <a:rPr lang="en-US" sz="16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6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78778">
                <a:tc>
                  <a:txBody>
                    <a:bodyPr/>
                    <a:lstStyle/>
                    <a:p>
                      <a:pPr algn="ctr"/>
                      <a:r>
                        <a:rPr lang="en-US" sz="1600" dirty="0"/>
                        <a:t>11:15</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Committee summaries - </a:t>
                      </a:r>
                      <a:r>
                        <a:rPr lang="en-US" sz="1600" dirty="0"/>
                        <a:t>Review and</a:t>
                      </a:r>
                      <a:r>
                        <a:rPr lang="en-US" sz="1600" baseline="0" dirty="0"/>
                        <a:t> accept</a:t>
                      </a:r>
                      <a:endParaRPr lang="en-US" sz="16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8778">
                <a:tc>
                  <a:txBody>
                    <a:bodyPr/>
                    <a:lstStyle/>
                    <a:p>
                      <a:pPr algn="ctr"/>
                      <a:r>
                        <a:rPr lang="en-US" sz="1600" dirty="0"/>
                        <a:t>11:20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600" b="0" i="0" u="none" strike="noStrike" noProof="0" dirty="0">
                          <a:latin typeface="Calibri"/>
                        </a:rPr>
                        <a:t>Archiving Implementation Workgroup Update</a:t>
                      </a:r>
                      <a:endParaRPr lang="en-US" sz="16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78778">
                <a:tc>
                  <a:txBody>
                    <a:bodyPr/>
                    <a:lstStyle/>
                    <a:p>
                      <a:pPr algn="ctr"/>
                      <a:r>
                        <a:rPr lang="en-US" sz="1600" dirty="0"/>
                        <a:t>11:35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Approval of changes to address and road standards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78778">
                <a:tc>
                  <a:txBody>
                    <a:bodyPr/>
                    <a:lstStyle/>
                    <a:p>
                      <a:pPr algn="ctr"/>
                      <a:r>
                        <a:rPr lang="en-US" sz="1600" dirty="0"/>
                        <a:t>11:45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3D Geomatics Committee update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78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12:00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Break</a:t>
                      </a:r>
                      <a:endParaRPr lang="en-US" sz="16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478778">
                <a:tc>
                  <a:txBody>
                    <a:bodyPr/>
                    <a:lstStyle/>
                    <a:p>
                      <a:pPr algn="ctr"/>
                      <a:r>
                        <a:rPr lang="en-US" sz="1600" dirty="0"/>
                        <a:t>12:10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Statewide parcel map discussion</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657480"/>
                  </a:ext>
                </a:extLst>
              </a:tr>
              <a:tr h="478778">
                <a:tc>
                  <a:txBody>
                    <a:bodyPr/>
                    <a:lstStyle/>
                    <a:p>
                      <a:pPr algn="ctr"/>
                      <a:r>
                        <a:rPr lang="en-US" sz="1600" dirty="0"/>
                        <a:t>12:25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GAC priority projects and initiatives updates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9852389"/>
                  </a:ext>
                </a:extLst>
              </a:tr>
              <a:tr h="478778">
                <a:tc>
                  <a:txBody>
                    <a:bodyPr/>
                    <a:lstStyle/>
                    <a:p>
                      <a:pPr algn="ctr"/>
                      <a:r>
                        <a:rPr lang="en-US" sz="1600" dirty="0"/>
                        <a:t>12:45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Timing of future online GAC meetings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78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12:55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Announcements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478778">
                <a:tc>
                  <a:txBody>
                    <a:bodyPr/>
                    <a:lstStyle/>
                    <a:p>
                      <a:pPr algn="ctr"/>
                      <a:r>
                        <a:rPr lang="en-US" sz="1600" dirty="0"/>
                        <a:t>1:10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Adjourn</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026730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a:t>
            </a:r>
          </a:p>
        </p:txBody>
      </p:sp>
      <p:sp>
        <p:nvSpPr>
          <p:cNvPr id="8" name="Content Placeholder 2"/>
          <p:cNvSpPr txBox="1">
            <a:spLocks/>
          </p:cNvSpPr>
          <p:nvPr/>
        </p:nvSpPr>
        <p:spPr>
          <a:xfrm>
            <a:off x="5497153" y="5357702"/>
            <a:ext cx="5667376" cy="606679"/>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&amp; DEM Digital Dams</a:t>
            </a:r>
          </a:p>
        </p:txBody>
      </p:sp>
      <p:sp>
        <p:nvSpPr>
          <p:cNvPr id="4" name="Content Placeholder 2">
            <a:extLst>
              <a:ext uri="{FF2B5EF4-FFF2-40B4-BE49-F238E27FC236}">
                <a16:creationId xmlns:a16="http://schemas.microsoft.com/office/drawing/2014/main" id="{141EA8AF-76D4-4632-8A04-CD0DD92D08F4}"/>
              </a:ext>
            </a:extLst>
          </p:cNvPr>
          <p:cNvSpPr txBox="1">
            <a:spLocks/>
          </p:cNvSpPr>
          <p:nvPr/>
        </p:nvSpPr>
        <p:spPr>
          <a:xfrm>
            <a:off x="5497153" y="4500716"/>
            <a:ext cx="5667376" cy="606679"/>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Priority #8 New Lidar Data</a:t>
            </a:r>
          </a:p>
        </p:txBody>
      </p:sp>
    </p:spTree>
    <p:extLst>
      <p:ext uri="{BB962C8B-B14F-4D97-AF65-F5344CB8AC3E}">
        <p14:creationId xmlns:p14="http://schemas.microsoft.com/office/powerpoint/2010/main" val="3432064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a:t>LiDAR </a:t>
            </a:r>
            <a:r>
              <a:rPr lang="en-US" sz="2000">
                <a:sym typeface="Wingdings" panose="05000000000000000000" pitchFamily="2" charset="2"/>
              </a:rPr>
              <a:t> </a:t>
            </a:r>
            <a:r>
              <a:rPr lang="en-US">
                <a:sym typeface="Wingdings" panose="05000000000000000000" pitchFamily="2" charset="2"/>
              </a:rPr>
              <a:t>Point Cloud</a:t>
            </a:r>
            <a:endParaRPr lang="en-US"/>
          </a:p>
        </p:txBody>
      </p:sp>
      <p:pic>
        <p:nvPicPr>
          <p:cNvPr id="7" name="Picture 2" descr="http://antyweb.pl/wp-content/uploads/2015/03/LiDAR-Escaneo-Ejempl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01" y="724033"/>
            <a:ext cx="7886699" cy="52589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9942" y="1427828"/>
            <a:ext cx="3803926" cy="584775"/>
          </a:xfrm>
          <a:prstGeom prst="rect">
            <a:avLst/>
          </a:prstGeom>
          <a:ln>
            <a:noFill/>
          </a:ln>
        </p:spPr>
        <p:txBody>
          <a:bodyPr wrap="none">
            <a:spAutoFit/>
          </a:bodyPr>
          <a:lstStyle/>
          <a:p>
            <a:pPr marL="137160" marR="0" lvl="1" indent="0" algn="l" defTabSz="914400" rtl="0" eaLnBrk="1" fontAlgn="auto" latinLnBrk="0" hangingPunct="1">
              <a:lnSpc>
                <a:spcPct val="100000"/>
              </a:lnSpc>
              <a:spcBef>
                <a:spcPts val="1000"/>
              </a:spcBef>
              <a:spcAft>
                <a:spcPts val="1000"/>
              </a:spcAft>
              <a:buClr>
                <a:srgbClr val="78BE21"/>
              </a:buClr>
              <a:buSzPct val="100000"/>
              <a:buFontTx/>
              <a:buNone/>
              <a:tabLst/>
              <a:defRPr/>
            </a:pPr>
            <a:r>
              <a:rPr kumimoji="0" lang="en-US" sz="3200" b="1" i="0" u="none" strike="noStrike" kern="1200" cap="none" spc="110" normalizeH="0" baseline="0" noProof="0">
                <a:ln>
                  <a:solidFill>
                    <a:srgbClr val="A50021"/>
                  </a:solidFill>
                </a:ln>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effectLst>
                  <a:outerShdw blurRad="38100" dist="38100" dir="2700000" algn="tl">
                    <a:srgbClr val="000000">
                      <a:alpha val="43137"/>
                    </a:srgbClr>
                  </a:outerShdw>
                </a:effectLst>
                <a:uLnTx/>
                <a:uFillTx/>
                <a:latin typeface="Corbel"/>
                <a:ea typeface="+mn-ea"/>
                <a:cs typeface="+mn-cs"/>
              </a:rPr>
              <a:t>LiDAR does its job</a:t>
            </a:r>
            <a:endParaRPr kumimoji="0" lang="en-US" sz="3200" b="1" i="0" u="none" strike="noStrike" kern="1200" cap="none" spc="110" normalizeH="0" baseline="0" noProof="0">
              <a:ln>
                <a:noFill/>
              </a:ln>
              <a:solidFill>
                <a:srgbClr val="78BE21"/>
              </a:solidFill>
              <a:effectLst>
                <a:outerShdw blurRad="38100" dist="38100" dir="2700000" algn="tl">
                  <a:srgbClr val="000000">
                    <a:alpha val="43137"/>
                  </a:srgbClr>
                </a:outerShdw>
              </a:effectLst>
              <a:uLnTx/>
              <a:uFillTx/>
              <a:latin typeface="Corbel"/>
              <a:ea typeface="+mn-ea"/>
              <a:cs typeface="+mn-cs"/>
            </a:endParaRPr>
          </a:p>
        </p:txBody>
      </p:sp>
      <p:sp>
        <p:nvSpPr>
          <p:cNvPr id="10" name="Rectangle 3"/>
          <p:cNvSpPr txBox="1">
            <a:spLocks noChangeArrowheads="1"/>
          </p:cNvSpPr>
          <p:nvPr/>
        </p:nvSpPr>
        <p:spPr>
          <a:xfrm>
            <a:off x="342900" y="2952616"/>
            <a:ext cx="6362700" cy="3784640"/>
          </a:xfrm>
          <a:prstGeom prst="rect">
            <a:avLst/>
          </a:prstGeom>
        </p:spPr>
        <p:txBody>
          <a:bodyPr vert="horz">
            <a:normAutofit/>
          </a:bodyPr>
          <a:lstStyle>
            <a:lvl1pPr marL="411480" indent="-342900" algn="l" rtl="0" eaLnBrk="1" latinLnBrk="0" hangingPunct="1">
              <a:spcBef>
                <a:spcPts val="700"/>
              </a:spcBef>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411480" marR="0" lvl="0" indent="-342900" algn="l" defTabSz="914400" rtl="0" eaLnBrk="1" fontAlgn="auto" latinLnBrk="0" hangingPunct="1">
              <a:lnSpc>
                <a:spcPct val="112000"/>
              </a:lnSpc>
              <a:spcBef>
                <a:spcPts val="1200"/>
              </a:spcBef>
              <a:spcAft>
                <a:spcPts val="1200"/>
              </a:spcAft>
              <a:buClr>
                <a:srgbClr val="78BE21"/>
              </a:buClr>
              <a:buSzPct val="100000"/>
              <a:buFont typeface="Wingdings" panose="05000000000000000000" pitchFamily="2" charset="2"/>
              <a:buChar char="§"/>
              <a:tabLst/>
              <a:defRPr/>
            </a:pPr>
            <a:r>
              <a:rPr kumimoji="0" lang="en-US" sz="2400" b="0" i="0" u="none" strike="noStrike" kern="1200" cap="none" spc="0" normalizeH="0" baseline="0" noProof="0">
                <a:ln>
                  <a:noFill/>
                </a:ln>
                <a:solidFill>
                  <a:srgbClr val="FFFFFF"/>
                </a:solidFill>
                <a:effectLst/>
                <a:uLnTx/>
                <a:uFillTx/>
                <a:latin typeface="Calibri"/>
                <a:ea typeface="+mn-ea"/>
                <a:cs typeface="+mn-cs"/>
              </a:rPr>
              <a:t>Millions of elevation </a:t>
            </a:r>
            <a:r>
              <a:rPr kumimoji="0" lang="en-US" sz="2400" b="0" i="0" u="none" strike="noStrike" kern="1200" cap="none" spc="0" normalizeH="0" baseline="0" noProof="0">
                <a:ln>
                  <a:noFill/>
                </a:ln>
                <a:solidFill>
                  <a:srgbClr val="78BE21"/>
                </a:solidFill>
                <a:effectLst/>
                <a:uLnTx/>
                <a:uFillTx/>
                <a:latin typeface="Calibri"/>
                <a:ea typeface="+mn-ea"/>
                <a:cs typeface="+mn-cs"/>
              </a:rPr>
              <a:t>data points</a:t>
            </a:r>
          </a:p>
          <a:p>
            <a:pPr marL="411480" marR="0" lvl="0" indent="-342900" algn="l" defTabSz="914400" rtl="0" eaLnBrk="1" fontAlgn="auto" latinLnBrk="0" hangingPunct="1">
              <a:lnSpc>
                <a:spcPct val="112000"/>
              </a:lnSpc>
              <a:spcBef>
                <a:spcPts val="1200"/>
              </a:spcBef>
              <a:spcAft>
                <a:spcPts val="1200"/>
              </a:spcAft>
              <a:buClr>
                <a:srgbClr val="78BE21"/>
              </a:buClr>
              <a:buSzPct val="100000"/>
              <a:buFont typeface="Wingdings" panose="05000000000000000000" pitchFamily="2" charset="2"/>
              <a:buChar char="§"/>
              <a:tabLst/>
              <a:defRPr/>
            </a:pPr>
            <a:r>
              <a:rPr kumimoji="0" lang="en-US" sz="2400" b="0" i="0" u="none" strike="noStrike" kern="1200" cap="none" spc="0" normalizeH="0" baseline="0" noProof="0">
                <a:ln>
                  <a:noFill/>
                </a:ln>
                <a:solidFill>
                  <a:srgbClr val="FFFFFF"/>
                </a:solidFill>
                <a:effectLst/>
                <a:uLnTx/>
                <a:uFillTx/>
                <a:latin typeface="Calibri"/>
                <a:ea typeface="+mn-ea"/>
                <a:cs typeface="+mn-cs"/>
              </a:rPr>
              <a:t>LiDAR </a:t>
            </a:r>
            <a:r>
              <a:rPr kumimoji="0" lang="en-US" sz="2400" b="0" i="0" u="none" strike="noStrike" kern="1200" cap="none" spc="0" normalizeH="0" baseline="0" noProof="0">
                <a:ln>
                  <a:noFill/>
                </a:ln>
                <a:solidFill>
                  <a:srgbClr val="78BE21"/>
                </a:solidFill>
                <a:effectLst/>
                <a:uLnTx/>
                <a:uFillTx/>
                <a:latin typeface="Calibri"/>
                <a:ea typeface="+mn-ea"/>
                <a:cs typeface="+mn-cs"/>
              </a:rPr>
              <a:t>captures terrain</a:t>
            </a:r>
            <a:r>
              <a:rPr kumimoji="0" lang="en-US" sz="2400" b="0" i="0" u="none" strike="noStrike" kern="1200" cap="none" spc="0" normalizeH="0" baseline="0" noProof="0">
                <a:ln>
                  <a:noFill/>
                </a:ln>
                <a:solidFill>
                  <a:srgbClr val="FFFFFF"/>
                </a:solidFill>
                <a:effectLst/>
                <a:uLnTx/>
                <a:uFillTx/>
                <a:latin typeface="Calibri"/>
                <a:ea typeface="+mn-ea"/>
                <a:cs typeface="+mn-cs"/>
              </a:rPr>
              <a:t> and features (roads, dams, bridges) without regard to pass through conveyance of water (e.g., culverts).</a:t>
            </a:r>
          </a:p>
          <a:p>
            <a:pPr marL="411480" marR="0" lvl="0" indent="-342900" algn="l" defTabSz="914400" rtl="0" eaLnBrk="1" fontAlgn="auto" latinLnBrk="0" hangingPunct="1">
              <a:lnSpc>
                <a:spcPct val="112000"/>
              </a:lnSpc>
              <a:spcBef>
                <a:spcPts val="1200"/>
              </a:spcBef>
              <a:spcAft>
                <a:spcPts val="1200"/>
              </a:spcAft>
              <a:buClr>
                <a:srgbClr val="78BE21"/>
              </a:buClr>
              <a:buSzPct val="100000"/>
              <a:buFont typeface="Wingdings" panose="05000000000000000000" pitchFamily="2" charset="2"/>
              <a:buChar char="§"/>
              <a:tabLst/>
              <a:defRPr/>
            </a:pPr>
            <a:r>
              <a:rPr kumimoji="0" lang="en-US" sz="2400" b="0" i="0" u="none" strike="noStrike" kern="1200" cap="none" spc="0" normalizeH="0" baseline="0" noProof="0">
                <a:ln>
                  <a:noFill/>
                </a:ln>
                <a:solidFill>
                  <a:srgbClr val="FFFFFF"/>
                </a:solidFill>
                <a:effectLst/>
                <a:uLnTx/>
                <a:uFillTx/>
                <a:latin typeface="Calibri"/>
                <a:ea typeface="+mn-ea"/>
                <a:cs typeface="+mn-cs"/>
              </a:rPr>
              <a:t>Creates </a:t>
            </a:r>
            <a:r>
              <a:rPr kumimoji="0" lang="en-US" sz="2400" b="0" i="0" u="none" strike="noStrike" kern="1200" cap="none" spc="0" normalizeH="0" baseline="0" noProof="0">
                <a:ln>
                  <a:noFill/>
                </a:ln>
                <a:solidFill>
                  <a:srgbClr val="78BE21"/>
                </a:solidFill>
                <a:effectLst/>
                <a:uLnTx/>
                <a:uFillTx/>
                <a:latin typeface="Calibri"/>
                <a:ea typeface="+mn-ea"/>
                <a:cs typeface="+mn-cs"/>
              </a:rPr>
              <a:t>Digital Dams </a:t>
            </a:r>
            <a:r>
              <a:rPr kumimoji="0" lang="en-US" sz="2400" b="0" i="0" u="none" strike="noStrike" kern="1200" cap="none" spc="0" normalizeH="0" baseline="0" noProof="0">
                <a:ln>
                  <a:noFill/>
                </a:ln>
                <a:solidFill>
                  <a:srgbClr val="FFFFFF"/>
                </a:solidFill>
                <a:effectLst/>
                <a:uLnTx/>
                <a:uFillTx/>
                <a:latin typeface="Calibri"/>
                <a:ea typeface="+mn-ea"/>
                <a:cs typeface="+mn-cs"/>
              </a:rPr>
              <a:t>in the DEM</a:t>
            </a:r>
          </a:p>
          <a:p>
            <a:pPr marL="411480" marR="0" lvl="0" indent="-342900" algn="l" defTabSz="914400" rtl="0" eaLnBrk="1" fontAlgn="auto" latinLnBrk="0" hangingPunct="1">
              <a:lnSpc>
                <a:spcPct val="112000"/>
              </a:lnSpc>
              <a:spcBef>
                <a:spcPts val="1200"/>
              </a:spcBef>
              <a:spcAft>
                <a:spcPts val="1200"/>
              </a:spcAft>
              <a:buClr>
                <a:srgbClr val="78BE21"/>
              </a:buClr>
              <a:buSzPct val="100000"/>
              <a:buFont typeface="Wingdings" panose="05000000000000000000" pitchFamily="2" charset="2"/>
              <a:buChar char="§"/>
              <a:tabLst/>
              <a:defRPr/>
            </a:pPr>
            <a:r>
              <a:rPr kumimoji="0" lang="en-US" sz="2400" b="0" i="0" u="none" strike="noStrike" kern="1200" cap="none" spc="0" normalizeH="0" baseline="0" noProof="0">
                <a:ln>
                  <a:noFill/>
                </a:ln>
                <a:solidFill>
                  <a:srgbClr val="78BE21"/>
                </a:solidFill>
                <a:effectLst/>
                <a:uLnTx/>
                <a:uFillTx/>
                <a:latin typeface="Calibri"/>
                <a:ea typeface="+mn-ea"/>
                <a:cs typeface="+mn-cs"/>
              </a:rPr>
              <a:t>Not unique </a:t>
            </a:r>
            <a:r>
              <a:rPr kumimoji="0" lang="en-US" sz="2400" b="0" i="0" u="none" strike="noStrike" kern="1200" cap="none" spc="0" normalizeH="0" baseline="0" noProof="0">
                <a:ln>
                  <a:noFill/>
                </a:ln>
                <a:solidFill>
                  <a:srgbClr val="FFFFFF"/>
                </a:solidFill>
                <a:effectLst/>
                <a:uLnTx/>
                <a:uFillTx/>
                <a:latin typeface="Calibri"/>
                <a:ea typeface="+mn-ea"/>
                <a:cs typeface="+mn-cs"/>
              </a:rPr>
              <a:t>to Minnesota</a:t>
            </a:r>
          </a:p>
        </p:txBody>
      </p:sp>
    </p:spTree>
    <p:extLst>
      <p:ext uri="{BB962C8B-B14F-4D97-AF65-F5344CB8AC3E}">
        <p14:creationId xmlns:p14="http://schemas.microsoft.com/office/powerpoint/2010/main" val="1632745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a:t>LiDAR </a:t>
            </a:r>
            <a:r>
              <a:rPr lang="en-US" sz="2000">
                <a:sym typeface="Wingdings" panose="05000000000000000000" pitchFamily="2" charset="2"/>
              </a:rPr>
              <a:t> Point Cloud  </a:t>
            </a:r>
            <a:r>
              <a:rPr lang="en-US">
                <a:sym typeface="Wingdings" panose="05000000000000000000" pitchFamily="2" charset="2"/>
              </a:rPr>
              <a:t>DEM</a:t>
            </a:r>
            <a:endParaRPr lang="en-US"/>
          </a:p>
        </p:txBody>
      </p:sp>
      <p:sp>
        <p:nvSpPr>
          <p:cNvPr id="7" name="Subtitle 2"/>
          <p:cNvSpPr txBox="1">
            <a:spLocks/>
          </p:cNvSpPr>
          <p:nvPr/>
        </p:nvSpPr>
        <p:spPr>
          <a:xfrm>
            <a:off x="5241541" y="1428095"/>
            <a:ext cx="6281251" cy="1153321"/>
          </a:xfrm>
          <a:prstGeom prst="rect">
            <a:avLst/>
          </a:prstGeom>
        </p:spPr>
        <p:txBody>
          <a:bodyPr vert="horz" anchor="t">
            <a:noAutofit/>
          </a:bodyPr>
          <a:lstStyle/>
          <a:p>
            <a:pPr marL="457200" marR="0" lvl="3" indent="-320040" algn="l" defTabSz="914400" rtl="0" eaLnBrk="1" fontAlgn="auto" latinLnBrk="0" hangingPunct="1">
              <a:lnSpc>
                <a:spcPct val="100000"/>
              </a:lnSpc>
              <a:spcBef>
                <a:spcPts val="700"/>
              </a:spcBef>
              <a:spcAft>
                <a:spcPts val="0"/>
              </a:spcAft>
              <a:buClr>
                <a:srgbClr val="78BE21"/>
              </a:buClr>
              <a:buSzPct val="100000"/>
              <a:buFont typeface="Wingdings" panose="05000000000000000000" pitchFamily="2" charset="2"/>
              <a:buChar char="§"/>
              <a:tabLst/>
              <a:defRPr/>
            </a:pPr>
            <a:r>
              <a:rPr kumimoji="0" lang="en-US" sz="2400" b="0" i="0" u="none" strike="noStrike" kern="1200" cap="none" spc="0" normalizeH="0" baseline="0" noProof="0">
                <a:ln>
                  <a:noFill/>
                </a:ln>
                <a:solidFill>
                  <a:srgbClr val="FFFFFF"/>
                </a:solidFill>
                <a:effectLst/>
                <a:uLnTx/>
                <a:uFillTx/>
                <a:latin typeface="Calibri"/>
                <a:ea typeface="Tahoma" pitchFamily="34" charset="0"/>
                <a:cs typeface="Tahoma" pitchFamily="34" charset="0"/>
              </a:rPr>
              <a:t>Modeled water </a:t>
            </a:r>
            <a:r>
              <a:rPr kumimoji="0" lang="en-US" sz="2400" b="0" i="0" u="none" strike="noStrike" kern="1200" cap="none" spc="0" normalizeH="0" baseline="0" noProof="0">
                <a:ln>
                  <a:noFill/>
                </a:ln>
                <a:solidFill>
                  <a:srgbClr val="78BE21"/>
                </a:solidFill>
                <a:effectLst/>
                <a:uLnTx/>
                <a:uFillTx/>
                <a:latin typeface="Calibri"/>
                <a:ea typeface="Tahoma" pitchFamily="34" charset="0"/>
                <a:cs typeface="Tahoma" pitchFamily="34" charset="0"/>
              </a:rPr>
              <a:t>does not “flow” </a:t>
            </a:r>
            <a:r>
              <a:rPr kumimoji="0" lang="en-US" sz="2400" b="0" i="0" u="none" strike="noStrike" kern="1200" cap="none" spc="0" normalizeH="0" baseline="0" noProof="0">
                <a:ln>
                  <a:noFill/>
                </a:ln>
                <a:solidFill>
                  <a:srgbClr val="FFFFFF"/>
                </a:solidFill>
                <a:effectLst/>
                <a:uLnTx/>
                <a:uFillTx/>
                <a:latin typeface="Calibri"/>
                <a:ea typeface="Tahoma" pitchFamily="34" charset="0"/>
                <a:cs typeface="Tahoma" pitchFamily="34" charset="0"/>
              </a:rPr>
              <a:t>within the DEM without DEM Hydro-modification</a:t>
            </a:r>
            <a:endParaRPr kumimoji="0" lang="en-US" sz="2400" b="0" i="0" u="none" strike="noStrike" kern="1200" cap="none" spc="0" normalizeH="0" baseline="0" noProof="0">
              <a:ln>
                <a:noFill/>
              </a:ln>
              <a:solidFill>
                <a:srgbClr val="FFFFCC"/>
              </a:solidFill>
              <a:effectLst/>
              <a:uLnTx/>
              <a:uFillTx/>
              <a:latin typeface="Calibri"/>
              <a:ea typeface="Tahoma" pitchFamily="34" charset="0"/>
              <a:cs typeface="Tahoma" pitchFamily="34" charset="0"/>
            </a:endParaRPr>
          </a:p>
        </p:txBody>
      </p:sp>
      <p:pic>
        <p:nvPicPr>
          <p:cNvPr id="8" name="pointswsurface.avi">
            <a:hlinkClick r:id="" action="ppaction://media"/>
          </p:cNvPr>
          <p:cNvPicPr>
            <a:picLocks noRot="1" noChangeAspect="1" noChangeArrowheads="1"/>
          </p:cNvPicPr>
          <p:nvPr>
            <a:videoFile r:link="rId1"/>
          </p:nvPr>
        </p:nvPicPr>
        <p:blipFill>
          <a:blip r:embed="rId4" cstate="screen">
            <a:clrChange>
              <a:clrFrom>
                <a:srgbClr val="343434"/>
              </a:clrFrom>
              <a:clrTo>
                <a:srgbClr val="343434">
                  <a:alpha val="0"/>
                </a:srgbClr>
              </a:clrTo>
            </a:clrChange>
          </a:blip>
          <a:srcRect/>
          <a:stretch>
            <a:fillRect/>
          </a:stretch>
        </p:blipFill>
        <p:spPr>
          <a:xfrm>
            <a:off x="-316833" y="1082427"/>
            <a:ext cx="4894173" cy="2743200"/>
          </a:xfrm>
          <a:prstGeom prst="rect">
            <a:avLst/>
          </a:prstGeom>
          <a:ln/>
          <a:scene3d>
            <a:camera prst="orthographicFront">
              <a:rot lat="21593999" lon="0" rev="0"/>
            </a:camera>
            <a:lightRig rig="threePt" dir="t"/>
          </a:scene3d>
        </p:spPr>
      </p:pic>
      <p:grpSp>
        <p:nvGrpSpPr>
          <p:cNvPr id="6" name="Group 5"/>
          <p:cNvGrpSpPr/>
          <p:nvPr/>
        </p:nvGrpSpPr>
        <p:grpSpPr>
          <a:xfrm>
            <a:off x="591159" y="3145911"/>
            <a:ext cx="9481879" cy="2935587"/>
            <a:chOff x="229209" y="3513286"/>
            <a:chExt cx="9481879" cy="2935587"/>
          </a:xfrm>
        </p:grpSpPr>
        <p:sp>
          <p:nvSpPr>
            <p:cNvPr id="10" name="TextBox 9"/>
            <p:cNvSpPr txBox="1"/>
            <p:nvPr/>
          </p:nvSpPr>
          <p:spPr>
            <a:xfrm>
              <a:off x="229209" y="3861874"/>
              <a:ext cx="2576572" cy="369332"/>
            </a:xfrm>
            <a:prstGeom prst="rect">
              <a:avLst/>
            </a:prstGeom>
            <a:noFill/>
            <a:ln>
              <a:solidFill>
                <a:srgbClr val="FFCC6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solidFill>
                      <a:srgbClr val="9B2D1F">
                        <a:lumMod val="75000"/>
                      </a:srgbClr>
                    </a:solidFill>
                  </a:ln>
                  <a:solidFill>
                    <a:srgbClr val="FFCC66"/>
                  </a:solidFill>
                  <a:effectLst>
                    <a:outerShdw blurRad="38100" dist="38100" dir="2700000" algn="tl">
                      <a:srgbClr val="000000">
                        <a:alpha val="43137"/>
                      </a:srgbClr>
                    </a:outerShdw>
                  </a:effectLst>
                  <a:uLnTx/>
                  <a:uFillTx/>
                  <a:latin typeface="Corbel"/>
                  <a:ea typeface="+mn-ea"/>
                  <a:cs typeface="+mn-cs"/>
                </a:rPr>
                <a:t>LiDAR </a:t>
              </a:r>
              <a:r>
                <a:rPr kumimoji="0" lang="en-US" sz="1800" b="1" i="0" u="none" strike="noStrike" kern="1200" cap="none" spc="0" normalizeH="0" baseline="0" noProof="0">
                  <a:ln>
                    <a:solidFill>
                      <a:srgbClr val="9B2D1F">
                        <a:lumMod val="75000"/>
                      </a:srgbClr>
                    </a:solidFill>
                  </a:ln>
                  <a:solidFill>
                    <a:srgbClr val="FFCC66"/>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a:t>
              </a:r>
              <a:r>
                <a:rPr kumimoji="0" lang="en-US" sz="1800" b="1" i="0" u="none" strike="noStrike" kern="1200" cap="none" spc="0" normalizeH="0" baseline="0" noProof="0">
                  <a:ln>
                    <a:solidFill>
                      <a:srgbClr val="9B2D1F">
                        <a:lumMod val="75000"/>
                      </a:srgbClr>
                    </a:solidFill>
                  </a:ln>
                  <a:solidFill>
                    <a:srgbClr val="FFCC66"/>
                  </a:solidFill>
                  <a:effectLst>
                    <a:outerShdw blurRad="38100" dist="38100" dir="2700000" algn="tl">
                      <a:srgbClr val="000000">
                        <a:alpha val="43137"/>
                      </a:srgbClr>
                    </a:outerShdw>
                  </a:effectLst>
                  <a:uLnTx/>
                  <a:uFillTx/>
                  <a:latin typeface="Corbel"/>
                  <a:ea typeface="+mn-ea"/>
                  <a:cs typeface="+mn-cs"/>
                </a:rPr>
                <a:t>D Point Cloud</a:t>
              </a:r>
            </a:p>
          </p:txBody>
        </p:sp>
        <p:grpSp>
          <p:nvGrpSpPr>
            <p:cNvPr id="11" name="Group 10"/>
            <p:cNvGrpSpPr/>
            <p:nvPr/>
          </p:nvGrpSpPr>
          <p:grpSpPr>
            <a:xfrm>
              <a:off x="1044882" y="3513286"/>
              <a:ext cx="8666206" cy="2935587"/>
              <a:chOff x="588167" y="3099860"/>
              <a:chExt cx="8666206" cy="2935587"/>
            </a:xfrm>
          </p:grpSpPr>
          <p:pic>
            <p:nvPicPr>
              <p:cNvPr id="12" name="Picture 2"/>
              <p:cNvPicPr>
                <a:picLocks noChangeAspect="1" noChangeArrowheads="1"/>
              </p:cNvPicPr>
              <p:nvPr/>
            </p:nvPicPr>
            <p:blipFill>
              <a:blip r:embed="rId5" cstate="screen"/>
              <a:srcRect/>
              <a:stretch>
                <a:fillRect/>
              </a:stretch>
            </p:blipFill>
            <p:spPr bwMode="auto">
              <a:xfrm>
                <a:off x="5168284" y="3099860"/>
                <a:ext cx="4086089" cy="2935587"/>
              </a:xfrm>
              <a:prstGeom prst="rect">
                <a:avLst/>
              </a:prstGeom>
              <a:noFill/>
              <a:ln w="9525">
                <a:noFill/>
                <a:miter lim="800000"/>
                <a:headEnd/>
                <a:tailEnd/>
              </a:ln>
              <a:scene3d>
                <a:camera prst="orthographicFront">
                  <a:rot lat="19822023" lon="1077821" rev="20625074"/>
                </a:camera>
                <a:lightRig rig="threePt" dir="t"/>
              </a:scene3d>
              <a:sp3d z="-76200" extrusionH="50800" contourW="44450" prstMaterial="matte">
                <a:bevelT w="190500" prst="coolSlant"/>
                <a:bevelB/>
              </a:sp3d>
            </p:spPr>
          </p:pic>
          <p:sp>
            <p:nvSpPr>
              <p:cNvPr id="13" name="Bent Arrow 12"/>
              <p:cNvSpPr/>
              <p:nvPr/>
            </p:nvSpPr>
            <p:spPr>
              <a:xfrm>
                <a:off x="588167" y="4111744"/>
                <a:ext cx="2288383" cy="1352550"/>
              </a:xfrm>
              <a:prstGeom prst="bentArrow">
                <a:avLst>
                  <a:gd name="adj1" fmla="val 25000"/>
                  <a:gd name="adj2" fmla="val 25704"/>
                  <a:gd name="adj3" fmla="val 25000"/>
                  <a:gd name="adj4" fmla="val 43750"/>
                </a:avLst>
              </a:prstGeom>
              <a:gradFill flip="none" rotWithShape="1">
                <a:gsLst>
                  <a:gs pos="0">
                    <a:srgbClr val="000000"/>
                  </a:gs>
                  <a:gs pos="20000">
                    <a:srgbClr val="00B0F0"/>
                  </a:gs>
                  <a:gs pos="38000">
                    <a:srgbClr val="000040">
                      <a:lumMod val="12000"/>
                      <a:lumOff val="88000"/>
                      <a:alpha val="31000"/>
                    </a:srgbClr>
                  </a:gs>
                  <a:gs pos="66000">
                    <a:srgbClr val="A28E6A"/>
                  </a:gs>
                  <a:gs pos="58000">
                    <a:srgbClr val="00B050"/>
                  </a:gs>
                  <a:gs pos="100000">
                    <a:srgbClr val="FFFF00"/>
                  </a:gs>
                  <a:gs pos="83000">
                    <a:srgbClr val="FFBF00"/>
                  </a:gs>
                </a:gsLst>
                <a:path path="circle">
                  <a:fillToRect l="100000" t="100000"/>
                </a:path>
                <a:tileRect r="-100000" b="-100000"/>
              </a:gradFill>
              <a:ln w="25400" cap="flat" cmpd="sng" algn="ctr">
                <a:solidFill>
                  <a:srgbClr val="D34817">
                    <a:shade val="50000"/>
                  </a:srgbClr>
                </a:solidFill>
                <a:prstDash val="solid"/>
              </a:ln>
              <a:effectLst/>
              <a:scene3d>
                <a:camera prst="orthographicFront">
                  <a:rot lat="299969" lon="10799999" rev="10799999"/>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14" name="TextBox 13"/>
              <p:cNvSpPr txBox="1"/>
              <p:nvPr/>
            </p:nvSpPr>
            <p:spPr>
              <a:xfrm>
                <a:off x="2914650" y="4567654"/>
                <a:ext cx="1990725" cy="923330"/>
              </a:xfrm>
              <a:prstGeom prst="rect">
                <a:avLst/>
              </a:prstGeom>
              <a:noFill/>
              <a:ln>
                <a:solidFill>
                  <a:srgbClr val="8FAB9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solidFill>
                        <a:srgbClr val="855D5D">
                          <a:lumMod val="50000"/>
                        </a:srgbClr>
                      </a:solidFill>
                    </a:ln>
                    <a:solidFill>
                      <a:srgbClr val="8FAB9E"/>
                    </a:solidFill>
                    <a:effectLst>
                      <a:outerShdw blurRad="38100" dist="38100" dir="2700000" algn="tl">
                        <a:srgbClr val="000000">
                          <a:alpha val="43137"/>
                        </a:srgbClr>
                      </a:outerShdw>
                    </a:effectLst>
                    <a:uLnTx/>
                    <a:uFillTx/>
                    <a:latin typeface="Corbel"/>
                    <a:ea typeface="+mn-ea"/>
                    <a:cs typeface="+mn-cs"/>
                  </a:rPr>
                  <a:t>LiDAR-derived </a:t>
                </a:r>
                <a:r>
                  <a:rPr kumimoji="0" lang="en-US" sz="1800" b="1" i="0" u="none" strike="noStrike" kern="0" cap="none" spc="0" normalizeH="0" baseline="0" noProof="0">
                    <a:ln>
                      <a:solidFill>
                        <a:srgbClr val="855D5D">
                          <a:lumMod val="50000"/>
                        </a:srgbClr>
                      </a:solidFill>
                    </a:ln>
                    <a:solidFill>
                      <a:srgbClr val="8FAB9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a:t>
                </a:r>
                <a:r>
                  <a:rPr kumimoji="0" lang="en-US" sz="1800" b="1" i="0" u="none" strike="noStrike" kern="0" cap="none" spc="0" normalizeH="0" baseline="0" noProof="0">
                    <a:ln>
                      <a:solidFill>
                        <a:srgbClr val="855D5D">
                          <a:lumMod val="50000"/>
                        </a:srgbClr>
                      </a:solidFill>
                    </a:ln>
                    <a:solidFill>
                      <a:srgbClr val="8FAB9E"/>
                    </a:solidFill>
                    <a:effectLst>
                      <a:outerShdw blurRad="38100" dist="38100" dir="2700000" algn="tl">
                        <a:srgbClr val="000000">
                          <a:alpha val="43137"/>
                        </a:srgbClr>
                      </a:outerShdw>
                    </a:effectLst>
                    <a:uLnTx/>
                    <a:uFillTx/>
                    <a:latin typeface="Corbel"/>
                    <a:ea typeface="+mn-ea"/>
                    <a:cs typeface="+mn-cs"/>
                  </a:rPr>
                  <a:t>D Digital Elevation Model (DEM)</a:t>
                </a:r>
              </a:p>
            </p:txBody>
          </p:sp>
        </p:grpSp>
      </p:grpSp>
    </p:spTree>
    <p:extLst>
      <p:ext uri="{BB962C8B-B14F-4D97-AF65-F5344CB8AC3E}">
        <p14:creationId xmlns:p14="http://schemas.microsoft.com/office/powerpoint/2010/main" val="2219483742"/>
      </p:ext>
    </p:extLst>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a:solidFill>
                  <a:srgbClr val="FFFFFF"/>
                </a:solidFill>
              </a:rPr>
              <a:t>LiDAR </a:t>
            </a:r>
            <a:r>
              <a:rPr lang="en-US" sz="2000">
                <a:solidFill>
                  <a:srgbClr val="FFFFFF"/>
                </a:solidFill>
                <a:sym typeface="Wingdings" panose="05000000000000000000" pitchFamily="2" charset="2"/>
              </a:rPr>
              <a:t> Point Cloud  </a:t>
            </a:r>
            <a:r>
              <a:rPr lang="en-US">
                <a:solidFill>
                  <a:srgbClr val="FFFFFF"/>
                </a:solidFill>
                <a:sym typeface="Wingdings" panose="05000000000000000000" pitchFamily="2" charset="2"/>
              </a:rPr>
              <a:t>DEM</a:t>
            </a:r>
            <a:endParaRPr lang="en-US"/>
          </a:p>
        </p:txBody>
      </p:sp>
      <p:grpSp>
        <p:nvGrpSpPr>
          <p:cNvPr id="15" name="Group 14">
            <a:extLst>
              <a:ext uri="{FF2B5EF4-FFF2-40B4-BE49-F238E27FC236}">
                <a16:creationId xmlns:a16="http://schemas.microsoft.com/office/drawing/2014/main" id="{7A3F0694-00E7-459E-88CA-5F4FEA6FCFCF}"/>
              </a:ext>
            </a:extLst>
          </p:cNvPr>
          <p:cNvGrpSpPr/>
          <p:nvPr/>
        </p:nvGrpSpPr>
        <p:grpSpPr>
          <a:xfrm>
            <a:off x="290592" y="1084849"/>
            <a:ext cx="9555234" cy="5290520"/>
            <a:chOff x="544886" y="980971"/>
            <a:chExt cx="9555234" cy="5290520"/>
          </a:xfrm>
        </p:grpSpPr>
        <p:pic>
          <p:nvPicPr>
            <p:cNvPr id="5" name="Picture 4" descr="An example of gully erosion. Photo courtesy USDA NRC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86" y="1525587"/>
              <a:ext cx="3971925" cy="4419601"/>
            </a:xfrm>
            <a:prstGeom prst="rect">
              <a:avLst/>
            </a:prstGeom>
            <a:noFill/>
            <a:ln w="15875">
              <a:solidFill>
                <a:srgbClr val="66CCFF"/>
              </a:solidFill>
            </a:ln>
          </p:spPr>
        </p:pic>
        <p:sp>
          <p:nvSpPr>
            <p:cNvPr id="7" name="Subtitle 2"/>
            <p:cNvSpPr txBox="1">
              <a:spLocks/>
            </p:cNvSpPr>
            <p:nvPr/>
          </p:nvSpPr>
          <p:spPr>
            <a:xfrm>
              <a:off x="4392762" y="3675063"/>
              <a:ext cx="4997996" cy="2270125"/>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32004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800" b="0" i="0" u="none" strike="noStrike" kern="1200" cap="none" spc="0" normalizeH="0" baseline="0" noProof="0">
                  <a:ln>
                    <a:noFill/>
                  </a:ln>
                  <a:solidFill>
                    <a:srgbClr val="65D7FF"/>
                  </a:solidFill>
                  <a:effectLst>
                    <a:outerShdw blurRad="38100" dist="38100" dir="2700000" algn="tl">
                      <a:srgbClr val="000000">
                        <a:alpha val="43137"/>
                      </a:srgbClr>
                    </a:outerShdw>
                  </a:effectLst>
                  <a:uLnTx/>
                  <a:uFillTx/>
                  <a:latin typeface="Calibri"/>
                  <a:ea typeface="+mn-ea"/>
                  <a:cs typeface="+mn-cs"/>
                </a:rPr>
                <a:t>Where does the watercourse begin ?</a:t>
              </a:r>
              <a:endParaRPr kumimoji="0" lang="en-US" sz="28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Calibri"/>
                <a:ea typeface="+mn-ea"/>
                <a:cs typeface="+mn-cs"/>
              </a:endParaRPr>
            </a:p>
            <a:p>
              <a:pPr marL="914400" marR="0" lvl="0" indent="-228600" algn="l" defTabSz="914400" rtl="0" eaLnBrk="1" fontAlgn="auto" latinLnBrk="0" hangingPunct="1">
                <a:lnSpc>
                  <a:spcPct val="100000"/>
                </a:lnSpc>
                <a:spcBef>
                  <a:spcPts val="600"/>
                </a:spcBef>
                <a:spcAft>
                  <a:spcPts val="600"/>
                </a:spcAft>
                <a:buClr>
                  <a:srgbClr val="78BE21"/>
                </a:buClr>
                <a:buSzPct val="80000"/>
                <a:buFont typeface="Arial" panose="020B0604020202020204" pitchFamily="34" charset="0"/>
                <a:buChar char="•"/>
                <a:tabLst/>
                <a:defRPr/>
              </a:pPr>
              <a:r>
                <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Calibri"/>
                  <a:ea typeface="+mn-ea"/>
                  <a:cs typeface="+mn-cs"/>
                </a:rPr>
                <a:t>Where concentrated flow begins.  </a:t>
              </a:r>
            </a:p>
            <a:p>
              <a:pPr marL="914400" marR="0" lvl="0" indent="-228600" algn="l" defTabSz="914400" rtl="0" eaLnBrk="1" fontAlgn="auto" latinLnBrk="0" hangingPunct="1">
                <a:lnSpc>
                  <a:spcPct val="100000"/>
                </a:lnSpc>
                <a:spcBef>
                  <a:spcPts val="600"/>
                </a:spcBef>
                <a:spcAft>
                  <a:spcPts val="600"/>
                </a:spcAft>
                <a:buClr>
                  <a:srgbClr val="78BE21"/>
                </a:buClr>
                <a:buSzPct val="80000"/>
                <a:buFont typeface="Arial" panose="020B0604020202020204" pitchFamily="34" charset="0"/>
                <a:buChar char="•"/>
                <a:tabLst/>
                <a:defRPr/>
              </a:pPr>
              <a:r>
                <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Calibri"/>
                  <a:ea typeface="+mn-ea"/>
                  <a:cs typeface="+mn-cs"/>
                </a:rPr>
                <a:t>LiDAR captures these landforms.</a:t>
              </a:r>
            </a:p>
          </p:txBody>
        </p:sp>
        <p:sp>
          <p:nvSpPr>
            <p:cNvPr id="8" name="Subtitle 2"/>
            <p:cNvSpPr txBox="1">
              <a:spLocks/>
            </p:cNvSpPr>
            <p:nvPr/>
          </p:nvSpPr>
          <p:spPr>
            <a:xfrm>
              <a:off x="4392762" y="980971"/>
              <a:ext cx="4880865" cy="2933804"/>
            </a:xfrm>
            <a:prstGeom prst="rect">
              <a:avLst/>
            </a:prstGeom>
          </p:spPr>
          <p:txBody>
            <a:bodyPr vert="horz" anchor="t">
              <a:noAutofit/>
            </a:bodyPr>
            <a:lstStyle/>
            <a:p>
              <a:pPr marL="457200" marR="0" lvl="0" indent="-320040" algn="l" defTabSz="914400" rtl="0" eaLnBrk="1" fontAlgn="auto" latinLnBrk="0" hangingPunct="1">
                <a:lnSpc>
                  <a:spcPct val="100000"/>
                </a:lnSpc>
                <a:spcBef>
                  <a:spcPts val="700"/>
                </a:spcBef>
                <a:spcAft>
                  <a:spcPts val="0"/>
                </a:spcAft>
                <a:buClr>
                  <a:srgbClr val="78BE21"/>
                </a:buClr>
                <a:buSzPct val="100000"/>
                <a:buFont typeface="Wingdings" panose="05000000000000000000" pitchFamily="2" charset="2"/>
                <a:buChar char="§"/>
                <a:tabLst/>
                <a:defRPr/>
              </a:pPr>
              <a:r>
                <a:rPr kumimoji="0" lang="en-US" sz="2800" b="0" i="0" u="none" strike="noStrike" kern="1200" cap="none" spc="0" normalizeH="0" baseline="0" noProof="0">
                  <a:ln>
                    <a:noFill/>
                  </a:ln>
                  <a:solidFill>
                    <a:srgbClr val="65D7FF"/>
                  </a:solidFill>
                  <a:effectLst>
                    <a:outerShdw blurRad="38100" dist="38100" dir="2700000" algn="tl">
                      <a:srgbClr val="000000">
                        <a:alpha val="43137"/>
                      </a:srgbClr>
                    </a:outerShdw>
                  </a:effectLst>
                  <a:uLnTx/>
                  <a:uFillTx/>
                  <a:latin typeface="Calibri"/>
                  <a:ea typeface="+mn-ea"/>
                  <a:cs typeface="+mn-cs"/>
                </a:rPr>
                <a:t>Features of hydrologic Significance.</a:t>
              </a:r>
            </a:p>
            <a:p>
              <a:pPr marL="914400" marR="0" lvl="1" indent="-228600" algn="l" defTabSz="914400" rtl="0" eaLnBrk="1" fontAlgn="auto" latinLnBrk="0" hangingPunct="1">
                <a:lnSpc>
                  <a:spcPct val="100000"/>
                </a:lnSpc>
                <a:spcBef>
                  <a:spcPts val="700"/>
                </a:spcBef>
                <a:spcAft>
                  <a:spcPts val="0"/>
                </a:spcAft>
                <a:buClr>
                  <a:srgbClr val="78BE21"/>
                </a:buClr>
                <a:buSzPct val="80000"/>
                <a:buFont typeface="Arial" panose="020B0604020202020204" pitchFamily="34" charset="0"/>
                <a:buChar char="•"/>
                <a:tabLst/>
                <a:defRPr/>
              </a:pPr>
              <a:r>
                <a:rPr kumimoji="0" lang="en-US" sz="2400" b="0" i="0" u="none" strike="noStrike" kern="1200" cap="none" spc="0" normalizeH="0" baseline="0" noProof="0" err="1">
                  <a:ln>
                    <a:noFill/>
                  </a:ln>
                  <a:solidFill>
                    <a:srgbClr val="FFFFCC"/>
                  </a:solidFill>
                  <a:effectLst>
                    <a:outerShdw blurRad="38100" dist="38100" dir="2700000" algn="tl">
                      <a:srgbClr val="000000">
                        <a:alpha val="43137"/>
                      </a:srgbClr>
                    </a:outerShdw>
                  </a:effectLst>
                  <a:uLnTx/>
                  <a:uFillTx/>
                  <a:latin typeface="Calibri"/>
                  <a:ea typeface="+mn-ea"/>
                  <a:cs typeface="+mn-cs"/>
                </a:rPr>
                <a:t>Nickpoint</a:t>
              </a: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Calibri"/>
                <a:ea typeface="+mn-ea"/>
                <a:cs typeface="+mn-cs"/>
              </a:endParaRPr>
            </a:p>
            <a:p>
              <a:pPr marL="914400" marR="0" lvl="1" indent="-228600" algn="l" defTabSz="914400" rtl="0" eaLnBrk="1" fontAlgn="auto" latinLnBrk="0" hangingPunct="1">
                <a:lnSpc>
                  <a:spcPct val="100000"/>
                </a:lnSpc>
                <a:spcBef>
                  <a:spcPts val="700"/>
                </a:spcBef>
                <a:spcAft>
                  <a:spcPts val="0"/>
                </a:spcAft>
                <a:buClr>
                  <a:srgbClr val="78BE21"/>
                </a:buClr>
                <a:buSzPct val="80000"/>
                <a:buFont typeface="Arial" panose="020B0604020202020204" pitchFamily="34" charset="0"/>
                <a:buChar char="•"/>
                <a:tabLst/>
                <a:defRPr/>
              </a:pPr>
              <a:r>
                <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Calibri"/>
                  <a:ea typeface="+mn-ea"/>
                  <a:cs typeface="+mn-cs"/>
                </a:rPr>
                <a:t>Fluvial Processes</a:t>
              </a:r>
            </a:p>
            <a:p>
              <a:pPr marL="914400" marR="0" lvl="1" indent="-228600" algn="l" defTabSz="914400" rtl="0" eaLnBrk="1" fontAlgn="auto" latinLnBrk="0" hangingPunct="1">
                <a:lnSpc>
                  <a:spcPct val="100000"/>
                </a:lnSpc>
                <a:spcBef>
                  <a:spcPts val="700"/>
                </a:spcBef>
                <a:spcAft>
                  <a:spcPts val="0"/>
                </a:spcAft>
                <a:buClr>
                  <a:srgbClr val="78BE21"/>
                </a:buClr>
                <a:buSzPct val="80000"/>
                <a:buFont typeface="Arial" panose="020B0604020202020204" pitchFamily="34" charset="0"/>
                <a:buChar char="•"/>
                <a:tabLst/>
                <a:defRPr/>
              </a:pPr>
              <a:r>
                <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Calibri"/>
                  <a:ea typeface="+mn-ea"/>
                  <a:cs typeface="+mn-cs"/>
                </a:rPr>
                <a:t>Soil Degradation</a:t>
              </a:r>
            </a:p>
          </p:txBody>
        </p:sp>
        <p:sp>
          <p:nvSpPr>
            <p:cNvPr id="10" name="Bent-Up Arrow 9"/>
            <p:cNvSpPr/>
            <p:nvPr/>
          </p:nvSpPr>
          <p:spPr>
            <a:xfrm>
              <a:off x="6237881" y="4325936"/>
              <a:ext cx="1190625" cy="381000"/>
            </a:xfrm>
            <a:prstGeom prst="bentUpArrow">
              <a:avLst/>
            </a:prstGeom>
            <a:gradFill>
              <a:gsLst>
                <a:gs pos="64000">
                  <a:srgbClr val="FFFFCC"/>
                </a:gs>
                <a:gs pos="16000">
                  <a:srgbClr val="000000"/>
                </a:gs>
                <a:gs pos="35000">
                  <a:srgbClr val="00B0F0"/>
                </a:gs>
              </a:gsLst>
              <a:path path="circle">
                <a:fillToRect l="100000" t="100000"/>
              </a:path>
            </a:gradFill>
            <a:ln w="6350">
              <a:solidFill>
                <a:srgbClr val="FFFFCC"/>
              </a:solidFill>
            </a:ln>
            <a:scene3d>
              <a:camera prst="orthographicFront">
                <a:rot lat="21599969"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Bent Arrow 10"/>
            <p:cNvSpPr/>
            <p:nvPr/>
          </p:nvSpPr>
          <p:spPr>
            <a:xfrm>
              <a:off x="2769702" y="1697041"/>
              <a:ext cx="2324100" cy="674740"/>
            </a:xfrm>
            <a:prstGeom prst="bentArrow">
              <a:avLst>
                <a:gd name="adj1" fmla="val 25000"/>
                <a:gd name="adj2" fmla="val 26613"/>
                <a:gd name="adj3" fmla="val 25000"/>
                <a:gd name="adj4" fmla="val 33751"/>
              </a:avLst>
            </a:prstGeom>
            <a:gradFill flip="none" rotWithShape="1">
              <a:gsLst>
                <a:gs pos="89000">
                  <a:srgbClr val="FFFFCC">
                    <a:alpha val="39000"/>
                  </a:srgbClr>
                </a:gs>
                <a:gs pos="51000">
                  <a:schemeClr val="tx2">
                    <a:lumMod val="90000"/>
                    <a:alpha val="31000"/>
                  </a:schemeClr>
                </a:gs>
                <a:gs pos="4000">
                  <a:srgbClr val="000000"/>
                </a:gs>
                <a:gs pos="32000">
                  <a:srgbClr val="00B0F0">
                    <a:alpha val="56000"/>
                  </a:srgbClr>
                </a:gs>
              </a:gsLst>
              <a:lin ang="10800000" scaled="1"/>
              <a:tileRect/>
            </a:gradFill>
            <a:ln w="12700">
              <a:solidFill>
                <a:srgbClr val="FFFFCC">
                  <a:alpha val="82000"/>
                </a:srgbClr>
              </a:solidFill>
            </a:ln>
            <a:scene3d>
              <a:camera prst="orthographicFront">
                <a:rot lat="299969"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6" name="Right Brace 5">
              <a:extLst>
                <a:ext uri="{FF2B5EF4-FFF2-40B4-BE49-F238E27FC236}">
                  <a16:creationId xmlns:a16="http://schemas.microsoft.com/office/drawing/2014/main" id="{5F220671-8703-4FEF-B936-5688BEEDC058}"/>
                </a:ext>
              </a:extLst>
            </p:cNvPr>
            <p:cNvSpPr/>
            <p:nvPr/>
          </p:nvSpPr>
          <p:spPr>
            <a:xfrm>
              <a:off x="8444502" y="1062182"/>
              <a:ext cx="1655618" cy="5209309"/>
            </a:xfrm>
            <a:prstGeom prst="rightBrace">
              <a:avLst/>
            </a:prstGeom>
            <a:ln w="38100">
              <a:solidFill>
                <a:srgbClr val="78BE2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78BE21"/>
                  </a:solidFill>
                  <a:prstDash val="solid"/>
                </a:ln>
                <a:solidFill>
                  <a:srgbClr val="78BE21">
                    <a:lumMod val="40000"/>
                    <a:lumOff val="60000"/>
                  </a:srgbClr>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7A83E557-04E1-4EF5-A194-F23CD787E9C9}"/>
              </a:ext>
            </a:extLst>
          </p:cNvPr>
          <p:cNvSpPr txBox="1"/>
          <p:nvPr/>
        </p:nvSpPr>
        <p:spPr>
          <a:xfrm>
            <a:off x="10035329" y="3355215"/>
            <a:ext cx="21405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8BE21"/>
                </a:solidFill>
                <a:effectLst/>
                <a:uLnTx/>
                <a:uFillTx/>
                <a:latin typeface="Calibri"/>
                <a:ea typeface="+mn-ea"/>
                <a:cs typeface="+mn-cs"/>
              </a:rPr>
              <a:t>We Model this with DEMs</a:t>
            </a:r>
          </a:p>
        </p:txBody>
      </p:sp>
    </p:spTree>
    <p:extLst>
      <p:ext uri="{BB962C8B-B14F-4D97-AF65-F5344CB8AC3E}">
        <p14:creationId xmlns:p14="http://schemas.microsoft.com/office/powerpoint/2010/main" val="2531199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a:t>LiDAR </a:t>
            </a:r>
            <a:r>
              <a:rPr lang="en-US" sz="2000">
                <a:sym typeface="Wingdings" panose="05000000000000000000" pitchFamily="2" charset="2"/>
              </a:rPr>
              <a:t> Point Cloud  DEM  </a:t>
            </a:r>
            <a:r>
              <a:rPr lang="en-US">
                <a:sym typeface="Wingdings" panose="05000000000000000000" pitchFamily="2" charset="2"/>
              </a:rPr>
              <a:t>Digital Dams</a:t>
            </a:r>
            <a:endParaRPr lang="en-US"/>
          </a:p>
        </p:txBody>
      </p:sp>
      <p:grpSp>
        <p:nvGrpSpPr>
          <p:cNvPr id="15" name="Group 11"/>
          <p:cNvGrpSpPr/>
          <p:nvPr/>
        </p:nvGrpSpPr>
        <p:grpSpPr>
          <a:xfrm>
            <a:off x="1799053" y="990599"/>
            <a:ext cx="9718972" cy="4267200"/>
            <a:chOff x="-115472" y="3248321"/>
            <a:chExt cx="9718972" cy="4267200"/>
          </a:xfrm>
        </p:grpSpPr>
        <p:pic>
          <p:nvPicPr>
            <p:cNvPr id="1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t="15026" b="3370"/>
            <a:stretch/>
          </p:blipFill>
          <p:spPr bwMode="auto">
            <a:xfrm>
              <a:off x="-115472" y="3248321"/>
              <a:ext cx="7867650" cy="4267200"/>
            </a:xfrm>
            <a:prstGeom prst="rect">
              <a:avLst/>
            </a:prstGeom>
            <a:noFill/>
            <a:ln w="9525">
              <a:noFill/>
              <a:miter lim="800000"/>
              <a:headEnd/>
              <a:tailEnd/>
            </a:ln>
          </p:spPr>
        </p:pic>
        <p:sp>
          <p:nvSpPr>
            <p:cNvPr id="17" name="TextBox 16"/>
            <p:cNvSpPr txBox="1"/>
            <p:nvPr/>
          </p:nvSpPr>
          <p:spPr>
            <a:xfrm>
              <a:off x="6975299" y="5278281"/>
              <a:ext cx="2628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8BE21"/>
                  </a:solidFill>
                  <a:effectLst/>
                  <a:uLnTx/>
                  <a:uFillTx/>
                  <a:latin typeface="Corbel"/>
                  <a:ea typeface="+mn-ea"/>
                  <a:cs typeface="+mn-cs"/>
                </a:rPr>
                <a:t>Point Cloud of the Aerial Lift Bridge - Duluth, MN</a:t>
              </a:r>
            </a:p>
          </p:txBody>
        </p:sp>
      </p:grpSp>
      <p:pic>
        <p:nvPicPr>
          <p:cNvPr id="18" name="Picture 8" descr="http://www.superiortrails.com/showimages/ship_03.jpg"/>
          <p:cNvPicPr>
            <a:picLocks noChangeAspect="1" noChangeArrowheads="1"/>
          </p:cNvPicPr>
          <p:nvPr/>
        </p:nvPicPr>
        <p:blipFill>
          <a:blip r:embed="rId5" cstate="print"/>
          <a:srcRect/>
          <a:stretch>
            <a:fillRect/>
          </a:stretch>
        </p:blipFill>
        <p:spPr bwMode="auto">
          <a:xfrm>
            <a:off x="8131482" y="4119109"/>
            <a:ext cx="2919866" cy="2043907"/>
          </a:xfrm>
          <a:prstGeom prst="rect">
            <a:avLst/>
          </a:prstGeom>
          <a:noFill/>
        </p:spPr>
      </p:pic>
      <p:pic>
        <p:nvPicPr>
          <p:cNvPr id="19" name="Picture 2" descr="http://www.google.com/maps/vt/data=Ay5GWBeob_WIPLDYoIWcfVXxvZu9XwJ55OX7Ag,czHn8Xw8UcPMf3TmvYeLCybLHYsYIaafCIRC9WubDF_hIZ8UH5wbpoIaTEg-s_9Z0nsVqRRsWtT0jugDuVVMvspe9yvccT4hmCWvqEFSVkaQnBiqw7THcQexg9LQfNtTPLQuuQ"/>
          <p:cNvPicPr>
            <a:picLocks noChangeAspect="1" noChangeArrowheads="1"/>
          </p:cNvPicPr>
          <p:nvPr/>
        </p:nvPicPr>
        <p:blipFill>
          <a:blip r:embed="rId6" cstate="print"/>
          <a:srcRect/>
          <a:stretch>
            <a:fillRect/>
          </a:stretch>
        </p:blipFill>
        <p:spPr bwMode="auto">
          <a:xfrm>
            <a:off x="4499921" y="5063670"/>
            <a:ext cx="2923663" cy="1089479"/>
          </a:xfrm>
          <a:prstGeom prst="rect">
            <a:avLst/>
          </a:prstGeom>
          <a:noFill/>
        </p:spPr>
      </p:pic>
      <p:pic>
        <p:nvPicPr>
          <p:cNvPr id="20" name="Picture 4" descr="http://t1.gstatic.com/images?q=tbn:ANd9GcTjF4q1-JNCPckP3fSh4Emf3kUU0DDA0kBZHckxA6Yqoc-10QSO"/>
          <p:cNvPicPr>
            <a:picLocks noChangeAspect="1" noChangeArrowheads="1"/>
          </p:cNvPicPr>
          <p:nvPr/>
        </p:nvPicPr>
        <p:blipFill>
          <a:blip r:embed="rId7" cstate="print"/>
          <a:srcRect/>
          <a:stretch>
            <a:fillRect/>
          </a:stretch>
        </p:blipFill>
        <p:spPr bwMode="auto">
          <a:xfrm>
            <a:off x="981529" y="4109241"/>
            <a:ext cx="2919866" cy="2043908"/>
          </a:xfrm>
          <a:prstGeom prst="rect">
            <a:avLst/>
          </a:prstGeom>
          <a:noFill/>
        </p:spPr>
      </p:pic>
      <p:sp>
        <p:nvSpPr>
          <p:cNvPr id="7" name="Subtitle 2"/>
          <p:cNvSpPr txBox="1">
            <a:spLocks/>
          </p:cNvSpPr>
          <p:nvPr/>
        </p:nvSpPr>
        <p:spPr>
          <a:xfrm>
            <a:off x="195309" y="1131568"/>
            <a:ext cx="3706086" cy="933206"/>
          </a:xfrm>
          <a:prstGeom prst="rect">
            <a:avLst/>
          </a:prstGeom>
        </p:spPr>
        <p:txBody>
          <a:bodyPr vert="horz" anchor="t">
            <a:noAutofit/>
          </a:bodyPr>
          <a:lstStyle/>
          <a:p>
            <a:pPr marL="457200" marR="0" lvl="3" indent="-320040" algn="l" defTabSz="914400" rtl="0" eaLnBrk="1" fontAlgn="auto" latinLnBrk="0" hangingPunct="1">
              <a:lnSpc>
                <a:spcPct val="100000"/>
              </a:lnSpc>
              <a:spcBef>
                <a:spcPts val="700"/>
              </a:spcBef>
              <a:spcAft>
                <a:spcPts val="0"/>
              </a:spcAft>
              <a:buClr>
                <a:srgbClr val="78BE21"/>
              </a:buClr>
              <a:buSzPct val="100000"/>
              <a:buFont typeface="Wingdings" panose="05000000000000000000" pitchFamily="2" charset="2"/>
              <a:buChar char="§"/>
              <a:tabLst/>
              <a:defRPr/>
            </a:pPr>
            <a:r>
              <a:rPr kumimoji="0" lang="en-US" sz="2400" b="0" i="0" u="none" strike="noStrike" kern="1200" cap="none" spc="0" normalizeH="0" baseline="0" noProof="0">
                <a:ln>
                  <a:noFill/>
                </a:ln>
                <a:solidFill>
                  <a:srgbClr val="FFFFFF"/>
                </a:solidFill>
                <a:effectLst/>
                <a:uLnTx/>
                <a:uFillTx/>
                <a:latin typeface="Calibri"/>
                <a:ea typeface="Tahoma" pitchFamily="34" charset="0"/>
                <a:cs typeface="Tahoma" pitchFamily="34" charset="0"/>
              </a:rPr>
              <a:t>Bridges and culverts are </a:t>
            </a:r>
            <a:r>
              <a:rPr kumimoji="0" lang="en-US" sz="2400" b="0" i="0" u="none" strike="noStrike" kern="1200" cap="none" spc="0" normalizeH="0" baseline="0" noProof="0">
                <a:ln>
                  <a:noFill/>
                </a:ln>
                <a:solidFill>
                  <a:srgbClr val="78BE21"/>
                </a:solidFill>
                <a:effectLst/>
                <a:uLnTx/>
                <a:uFillTx/>
                <a:latin typeface="Calibri"/>
                <a:ea typeface="Tahoma" pitchFamily="34" charset="0"/>
                <a:cs typeface="Tahoma" pitchFamily="34" charset="0"/>
              </a:rPr>
              <a:t>digital dams</a:t>
            </a:r>
            <a:endParaRPr kumimoji="0" lang="en-US" sz="2400" b="0" i="0" u="none" strike="noStrike" kern="1200" cap="none" spc="0" normalizeH="0" baseline="0" noProof="0">
              <a:ln>
                <a:noFill/>
              </a:ln>
              <a:solidFill>
                <a:srgbClr val="FFFFCC"/>
              </a:solidFill>
              <a:effectLst/>
              <a:uLnTx/>
              <a:uFillTx/>
              <a:latin typeface="Calibri"/>
              <a:ea typeface="Tahoma" pitchFamily="34" charset="0"/>
              <a:cs typeface="Tahoma" pitchFamily="34" charset="0"/>
            </a:endParaRPr>
          </a:p>
          <a:p>
            <a:pPr marL="1604963" marR="0" lvl="3" indent="-233363" algn="l" defTabSz="914400" rtl="0" eaLnBrk="1" fontAlgn="auto" latinLnBrk="0" hangingPunct="1">
              <a:lnSpc>
                <a:spcPct val="100000"/>
              </a:lnSpc>
              <a:spcBef>
                <a:spcPts val="700"/>
              </a:spcBef>
              <a:spcAft>
                <a:spcPts val="0"/>
              </a:spcAft>
              <a:buClr>
                <a:srgbClr val="FFFF00"/>
              </a:buClr>
              <a:buSzPct val="60000"/>
              <a:buFont typeface="Wingdings" pitchFamily="2" charset="2"/>
              <a:buChar char="ü"/>
              <a:tabLst/>
              <a:defRPr/>
            </a:pPr>
            <a:endParaRPr kumimoji="0" lang="en-US" sz="2400" b="0" i="0" u="none" strike="noStrike" kern="1200" cap="none" spc="0" normalizeH="0" baseline="0" noProof="0">
              <a:ln>
                <a:noFill/>
              </a:ln>
              <a:solidFill>
                <a:srgbClr val="FFFFCC"/>
              </a:solidFill>
              <a:effectLst/>
              <a:uLnTx/>
              <a:uFillTx/>
              <a:latin typeface="Calibri"/>
              <a:ea typeface="Tahoma" pitchFamily="34" charset="0"/>
              <a:cs typeface="Tahoma" pitchFamily="34" charset="0"/>
            </a:endParaRPr>
          </a:p>
        </p:txBody>
      </p:sp>
      <p:sp>
        <p:nvSpPr>
          <p:cNvPr id="4" name="Rectangle 3">
            <a:extLst>
              <a:ext uri="{FF2B5EF4-FFF2-40B4-BE49-F238E27FC236}">
                <a16:creationId xmlns:a16="http://schemas.microsoft.com/office/drawing/2014/main" id="{51C0A7B7-814A-4F9E-B25C-EE557F59AB5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6850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a:xfrm>
            <a:off x="0" y="-28352"/>
            <a:ext cx="12192000" cy="703193"/>
          </a:xfrm>
          <a:solidFill>
            <a:schemeClr val="tx1"/>
          </a:solidFill>
        </p:spPr>
        <p:txBody>
          <a:bodyPr>
            <a:normAutofit/>
          </a:bodyPr>
          <a:lstStyle/>
          <a:p>
            <a:r>
              <a:rPr lang="en-US" sz="2400">
                <a:solidFill>
                  <a:schemeClr val="bg1"/>
                </a:solidFill>
              </a:rPr>
              <a:t>LiDAR </a:t>
            </a:r>
            <a:r>
              <a:rPr lang="en-US" sz="2400">
                <a:solidFill>
                  <a:schemeClr val="bg1"/>
                </a:solidFill>
                <a:sym typeface="Wingdings" panose="05000000000000000000" pitchFamily="2" charset="2"/>
              </a:rPr>
              <a:t> Point Cloud  DEM  </a:t>
            </a:r>
            <a:r>
              <a:rPr lang="en-US" sz="2800">
                <a:solidFill>
                  <a:schemeClr val="bg1"/>
                </a:solidFill>
                <a:sym typeface="Wingdings" panose="05000000000000000000" pitchFamily="2" charset="2"/>
              </a:rPr>
              <a:t>Hydro-modification</a:t>
            </a:r>
            <a:endParaRPr lang="en-US">
              <a:solidFill>
                <a:schemeClr val="bg1"/>
              </a:solidFill>
            </a:endParaRPr>
          </a:p>
        </p:txBody>
      </p:sp>
      <p:sp>
        <p:nvSpPr>
          <p:cNvPr id="4" name="TextBox 3">
            <a:extLst>
              <a:ext uri="{FF2B5EF4-FFF2-40B4-BE49-F238E27FC236}">
                <a16:creationId xmlns:a16="http://schemas.microsoft.com/office/drawing/2014/main" id="{15FE7C57-9F06-400A-928B-5B7A600A2598}"/>
              </a:ext>
            </a:extLst>
          </p:cNvPr>
          <p:cNvSpPr txBox="1"/>
          <p:nvPr/>
        </p:nvSpPr>
        <p:spPr>
          <a:xfrm>
            <a:off x="7934499" y="720191"/>
            <a:ext cx="4096733" cy="48372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1000"/>
              </a:spcAft>
              <a:buClr>
                <a:srgbClr val="78BE21"/>
              </a:buClr>
              <a:buSzTx/>
              <a:buFontTx/>
              <a:buNone/>
              <a:tabLst/>
              <a:defRPr/>
            </a:pPr>
            <a:r>
              <a:rPr kumimoji="0" lang="en-US" sz="2400" b="1"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Hydro-modified Digital Elevation Model (</a:t>
            </a:r>
            <a:r>
              <a:rPr kumimoji="0" lang="en-US" sz="2400" b="1" i="0" u="none" strike="noStrike" kern="1200" cap="none" spc="0" normalizeH="0" baseline="0" noProof="0" err="1">
                <a:ln w="0"/>
                <a:solidFill>
                  <a:srgbClr val="003865"/>
                </a:solidFill>
                <a:effectLst>
                  <a:outerShdw blurRad="38100" dist="19050" dir="2700000" algn="tl" rotWithShape="0">
                    <a:srgbClr val="003865">
                      <a:alpha val="40000"/>
                    </a:srgbClr>
                  </a:outerShdw>
                </a:effectLst>
                <a:uLnTx/>
                <a:uFillTx/>
                <a:latin typeface="Calibri"/>
                <a:ea typeface="+mn-ea"/>
                <a:cs typeface="+mn-cs"/>
              </a:rPr>
              <a:t>hDEM</a:t>
            </a:r>
            <a:r>
              <a:rPr kumimoji="0" lang="en-US" sz="2400" b="1"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Digital Dams in this DEM have been breached to allow water to flow in the model</a:t>
            </a:r>
          </a:p>
          <a:p>
            <a:pPr marL="457200" marR="0" lvl="1" indent="0" algn="l" defTabSz="914400" rtl="0" eaLnBrk="1" fontAlgn="auto" latinLnBrk="0" hangingPunct="1">
              <a:lnSpc>
                <a:spcPct val="100000"/>
              </a:lnSpc>
              <a:spcBef>
                <a:spcPts val="1000"/>
              </a:spcBef>
              <a:spcAft>
                <a:spcPts val="1000"/>
              </a:spcAft>
              <a:buClr>
                <a:srgbClr val="78BE21"/>
              </a:buClr>
              <a:buSzTx/>
              <a:buFontTx/>
              <a:buNone/>
              <a:tabLst/>
              <a:defRPr/>
            </a:pPr>
            <a:r>
              <a:rPr kumimoji="0" lang="en-US" sz="22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(A) - Roads</a:t>
            </a:r>
          </a:p>
          <a:p>
            <a:pPr marL="457200" marR="0" lvl="1" indent="0" algn="l" defTabSz="914400" rtl="0" eaLnBrk="1" fontAlgn="auto" latinLnBrk="0" hangingPunct="1">
              <a:lnSpc>
                <a:spcPct val="100000"/>
              </a:lnSpc>
              <a:spcBef>
                <a:spcPts val="1000"/>
              </a:spcBef>
              <a:spcAft>
                <a:spcPts val="1000"/>
              </a:spcAft>
              <a:buClr>
                <a:srgbClr val="78BE21"/>
              </a:buClr>
              <a:buSzTx/>
              <a:buFontTx/>
              <a:buNone/>
              <a:tabLst/>
              <a:defRPr/>
            </a:pPr>
            <a:r>
              <a:rPr kumimoji="0" lang="en-US" sz="22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(B) - Railroad</a:t>
            </a:r>
          </a:p>
          <a:p>
            <a:pPr marL="457200" marR="0" lvl="1" indent="0" algn="l" defTabSz="914400" rtl="0" eaLnBrk="1" fontAlgn="auto" latinLnBrk="0" hangingPunct="1">
              <a:lnSpc>
                <a:spcPct val="100000"/>
              </a:lnSpc>
              <a:spcBef>
                <a:spcPts val="600"/>
              </a:spcBef>
              <a:spcAft>
                <a:spcPts val="0"/>
              </a:spcAft>
              <a:buClr>
                <a:srgbClr val="78BE21"/>
              </a:buClr>
              <a:buSzTx/>
              <a:buFontTx/>
              <a:buNone/>
              <a:tabLst/>
              <a:defRPr/>
            </a:pPr>
            <a:r>
              <a:rPr kumimoji="0" lang="en-US" sz="22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(#1) - Watercourse </a:t>
            </a:r>
          </a:p>
          <a:p>
            <a:pPr marL="1376363" marR="0" lvl="1" indent="-280988" algn="l" defTabSz="914400" rtl="0" eaLnBrk="1" fontAlgn="auto" latinLnBrk="0" hangingPunct="1">
              <a:lnSpc>
                <a:spcPct val="100000"/>
              </a:lnSpc>
              <a:spcBef>
                <a:spcPts val="600"/>
              </a:spcBef>
              <a:spcAft>
                <a:spcPts val="0"/>
              </a:spcAft>
              <a:buClr>
                <a:srgbClr val="78BE21"/>
              </a:buClr>
              <a:buSzTx/>
              <a:buFont typeface="Arial" panose="020B0604020202020204" pitchFamily="34" charset="0"/>
              <a:buChar char="•"/>
              <a:tabLst/>
              <a:defRPr/>
            </a:pPr>
            <a:r>
              <a:rPr kumimoji="0" lang="en-US" sz="20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Receives water from these “breached” locations (A) and (B)</a:t>
            </a:r>
          </a:p>
        </p:txBody>
      </p:sp>
      <p:grpSp>
        <p:nvGrpSpPr>
          <p:cNvPr id="3" name="Group 2">
            <a:extLst>
              <a:ext uri="{FF2B5EF4-FFF2-40B4-BE49-F238E27FC236}">
                <a16:creationId xmlns:a16="http://schemas.microsoft.com/office/drawing/2014/main" id="{8CCE7AD9-8CED-456F-B85C-2276700357AD}"/>
              </a:ext>
            </a:extLst>
          </p:cNvPr>
          <p:cNvGrpSpPr/>
          <p:nvPr/>
        </p:nvGrpSpPr>
        <p:grpSpPr>
          <a:xfrm>
            <a:off x="74869" y="958621"/>
            <a:ext cx="7645292" cy="4860402"/>
            <a:chOff x="74869" y="958621"/>
            <a:chExt cx="5517096" cy="350742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r="39306" b="34670"/>
            <a:stretch/>
          </p:blipFill>
          <p:spPr>
            <a:xfrm>
              <a:off x="74869" y="1002621"/>
              <a:ext cx="5517096" cy="3463427"/>
            </a:xfrm>
            <a:prstGeom prst="rect">
              <a:avLst/>
            </a:prstGeom>
          </p:spPr>
        </p:pic>
        <p:grpSp>
          <p:nvGrpSpPr>
            <p:cNvPr id="6" name="Group 5"/>
            <p:cNvGrpSpPr/>
            <p:nvPr/>
          </p:nvGrpSpPr>
          <p:grpSpPr>
            <a:xfrm>
              <a:off x="946687" y="958621"/>
              <a:ext cx="3908716" cy="1799550"/>
              <a:chOff x="946687" y="958621"/>
              <a:chExt cx="3908716" cy="1799550"/>
            </a:xfrm>
          </p:grpSpPr>
          <p:sp>
            <p:nvSpPr>
              <p:cNvPr id="8" name="TextBox 7"/>
              <p:cNvSpPr txBox="1"/>
              <p:nvPr/>
            </p:nvSpPr>
            <p:spPr>
              <a:xfrm>
                <a:off x="4130911" y="989792"/>
                <a:ext cx="54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A</a:t>
                </a:r>
              </a:p>
            </p:txBody>
          </p:sp>
          <p:sp>
            <p:nvSpPr>
              <p:cNvPr id="9" name="TextBox 8"/>
              <p:cNvSpPr txBox="1"/>
              <p:nvPr/>
            </p:nvSpPr>
            <p:spPr>
              <a:xfrm>
                <a:off x="2699579" y="992495"/>
                <a:ext cx="54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A</a:t>
                </a:r>
              </a:p>
            </p:txBody>
          </p:sp>
          <p:sp>
            <p:nvSpPr>
              <p:cNvPr id="10" name="TextBox 9"/>
              <p:cNvSpPr txBox="1"/>
              <p:nvPr/>
            </p:nvSpPr>
            <p:spPr>
              <a:xfrm>
                <a:off x="946687" y="958621"/>
                <a:ext cx="54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A</a:t>
                </a:r>
              </a:p>
            </p:txBody>
          </p:sp>
          <p:sp>
            <p:nvSpPr>
              <p:cNvPr id="11" name="TextBox 10"/>
              <p:cNvSpPr txBox="1"/>
              <p:nvPr/>
            </p:nvSpPr>
            <p:spPr>
              <a:xfrm>
                <a:off x="2111242" y="2388839"/>
                <a:ext cx="54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B</a:t>
                </a:r>
              </a:p>
            </p:txBody>
          </p:sp>
          <p:sp>
            <p:nvSpPr>
              <p:cNvPr id="12" name="TextBox 11"/>
              <p:cNvSpPr txBox="1"/>
              <p:nvPr/>
            </p:nvSpPr>
            <p:spPr>
              <a:xfrm>
                <a:off x="2966102" y="1785935"/>
                <a:ext cx="54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B</a:t>
                </a:r>
              </a:p>
            </p:txBody>
          </p:sp>
          <p:cxnSp>
            <p:nvCxnSpPr>
              <p:cNvPr id="13" name="Straight Arrow Connector 12"/>
              <p:cNvCxnSpPr/>
              <p:nvPr/>
            </p:nvCxnSpPr>
            <p:spPr>
              <a:xfrm>
                <a:off x="3216520" y="1970601"/>
                <a:ext cx="47122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384182" y="2573505"/>
                <a:ext cx="47122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240342" y="1143287"/>
                <a:ext cx="47122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966102" y="1177161"/>
                <a:ext cx="47122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384179" y="1177161"/>
                <a:ext cx="47122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4" name="Right Arrow 11">
            <a:extLst>
              <a:ext uri="{FF2B5EF4-FFF2-40B4-BE49-F238E27FC236}">
                <a16:creationId xmlns:a16="http://schemas.microsoft.com/office/drawing/2014/main" id="{6863BDA9-506A-4191-8082-8639FB0C325C}"/>
              </a:ext>
            </a:extLst>
          </p:cNvPr>
          <p:cNvSpPr/>
          <p:nvPr/>
        </p:nvSpPr>
        <p:spPr>
          <a:xfrm rot="13013849">
            <a:off x="4674851" y="5080741"/>
            <a:ext cx="1408703" cy="28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48F5F33-3E71-491C-969B-9699F3011BC7}"/>
              </a:ext>
            </a:extLst>
          </p:cNvPr>
          <p:cNvSpPr txBox="1"/>
          <p:nvPr/>
        </p:nvSpPr>
        <p:spPr>
          <a:xfrm>
            <a:off x="5422571" y="4924425"/>
            <a:ext cx="54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#1</a:t>
            </a:r>
          </a:p>
        </p:txBody>
      </p:sp>
      <p:sp>
        <p:nvSpPr>
          <p:cNvPr id="26" name="Right Arrow 11">
            <a:extLst>
              <a:ext uri="{FF2B5EF4-FFF2-40B4-BE49-F238E27FC236}">
                <a16:creationId xmlns:a16="http://schemas.microsoft.com/office/drawing/2014/main" id="{E0A66A2E-FED0-44CF-A92D-E1AB2E24130A}"/>
              </a:ext>
            </a:extLst>
          </p:cNvPr>
          <p:cNvSpPr/>
          <p:nvPr/>
        </p:nvSpPr>
        <p:spPr>
          <a:xfrm rot="3764953">
            <a:off x="1503400" y="4296429"/>
            <a:ext cx="1408703" cy="28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D5F762B-4DDE-4C1A-9962-E400B4317C60}"/>
              </a:ext>
            </a:extLst>
          </p:cNvPr>
          <p:cNvSpPr txBox="1"/>
          <p:nvPr/>
        </p:nvSpPr>
        <p:spPr>
          <a:xfrm>
            <a:off x="2251120" y="4140113"/>
            <a:ext cx="54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#1</a:t>
            </a:r>
          </a:p>
        </p:txBody>
      </p:sp>
    </p:spTree>
    <p:extLst>
      <p:ext uri="{BB962C8B-B14F-4D97-AF65-F5344CB8AC3E}">
        <p14:creationId xmlns:p14="http://schemas.microsoft.com/office/powerpoint/2010/main" val="2026333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a:effectLst>
                  <a:outerShdw blurRad="38100" dist="38100" dir="2700000" algn="tl">
                    <a:srgbClr val="000000">
                      <a:alpha val="43137"/>
                    </a:srgbClr>
                  </a:outerShdw>
                </a:effectLst>
              </a:rPr>
              <a:t>DEM Hydro-modification</a:t>
            </a:r>
          </a:p>
        </p:txBody>
      </p:sp>
    </p:spTree>
    <p:extLst>
      <p:ext uri="{BB962C8B-B14F-4D97-AF65-F5344CB8AC3E}">
        <p14:creationId xmlns:p14="http://schemas.microsoft.com/office/powerpoint/2010/main" val="3225181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8" name="Content Placeholder 2"/>
          <p:cNvSpPr txBox="1">
            <a:spLocks/>
          </p:cNvSpPr>
          <p:nvPr/>
        </p:nvSpPr>
        <p:spPr>
          <a:xfrm>
            <a:off x="4266871" y="5261736"/>
            <a:ext cx="7325361" cy="606679"/>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What is  DEM  Hydro-modification…</a:t>
            </a:r>
          </a:p>
        </p:txBody>
      </p:sp>
      <p:sp>
        <p:nvSpPr>
          <p:cNvPr id="4" name="Content Placeholder 2">
            <a:extLst>
              <a:ext uri="{FF2B5EF4-FFF2-40B4-BE49-F238E27FC236}">
                <a16:creationId xmlns:a16="http://schemas.microsoft.com/office/drawing/2014/main" id="{DCA5BDC3-50FE-490C-993B-6382FC69ED84}"/>
              </a:ext>
            </a:extLst>
          </p:cNvPr>
          <p:cNvSpPr txBox="1">
            <a:spLocks/>
          </p:cNvSpPr>
          <p:nvPr/>
        </p:nvSpPr>
        <p:spPr>
          <a:xfrm>
            <a:off x="3579864" y="4448580"/>
            <a:ext cx="5667376" cy="606679"/>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Priority #7 Hydro-DEMs</a:t>
            </a:r>
          </a:p>
        </p:txBody>
      </p:sp>
    </p:spTree>
    <p:extLst>
      <p:ext uri="{BB962C8B-B14F-4D97-AF65-F5344CB8AC3E}">
        <p14:creationId xmlns:p14="http://schemas.microsoft.com/office/powerpoint/2010/main" val="342932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2000"/>
              <a:t>LiDAR </a:t>
            </a:r>
            <a:r>
              <a:rPr lang="en-US" sz="2000">
                <a:sym typeface="Wingdings" panose="05000000000000000000" pitchFamily="2" charset="2"/>
              </a:rPr>
              <a:t> Point Cloud  DEM  Digital Dams  DEM Hydro-modification </a:t>
            </a:r>
            <a:r>
              <a:rPr lang="en-US">
                <a:sym typeface="Wingdings" panose="05000000000000000000" pitchFamily="2" charset="2"/>
              </a:rPr>
              <a:t> hDEM</a:t>
            </a:r>
            <a:endParaRPr lang="en-US"/>
          </a:p>
        </p:txBody>
      </p:sp>
      <p:sp>
        <p:nvSpPr>
          <p:cNvPr id="6" name="Title 1"/>
          <p:cNvSpPr txBox="1">
            <a:spLocks/>
          </p:cNvSpPr>
          <p:nvPr/>
        </p:nvSpPr>
        <p:spPr>
          <a:xfrm>
            <a:off x="2000207" y="1562101"/>
            <a:ext cx="1751177" cy="1057226"/>
          </a:xfrm>
          <a:prstGeom prst="rect">
            <a:avLst/>
          </a:prstGeom>
        </p:spPr>
        <p:txBody>
          <a:bodyPr vert="horz" anchor="b">
            <a:normAutofit fontScale="97500"/>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150" normalizeH="0" baseline="0" noProof="0">
                <a:ln/>
                <a:solidFill>
                  <a:srgbClr val="00B0F0"/>
                </a:solidFill>
                <a:effectLst>
                  <a:reflection blurRad="12700" stA="50000" endPos="50000" dir="5400000" sy="-100000" rotWithShape="0"/>
                </a:effectLst>
                <a:uLnTx/>
                <a:uFillTx/>
                <a:latin typeface="Corbel"/>
                <a:ea typeface="+mn-ea"/>
                <a:cs typeface="+mn-cs"/>
              </a:rPr>
              <a:t>DEM  </a:t>
            </a:r>
          </a:p>
        </p:txBody>
      </p:sp>
      <p:sp>
        <p:nvSpPr>
          <p:cNvPr id="7" name="Title 1"/>
          <p:cNvSpPr txBox="1">
            <a:spLocks/>
          </p:cNvSpPr>
          <p:nvPr/>
        </p:nvSpPr>
        <p:spPr>
          <a:xfrm>
            <a:off x="5176207" y="3329677"/>
            <a:ext cx="1325235" cy="905773"/>
          </a:xfrm>
          <a:prstGeom prst="rect">
            <a:avLst/>
          </a:prstGeom>
        </p:spPr>
        <p:txBody>
          <a:bodyPr vert="horz" anchor="b">
            <a:normAutofit fontScale="97500" lnSpcReduction="10000"/>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150" normalizeH="0" baseline="0" noProof="0">
                <a:ln/>
                <a:solidFill>
                  <a:srgbClr val="FFFF66"/>
                </a:solidFill>
                <a:effectLst>
                  <a:reflection blurRad="12700" stA="50000" endPos="50000" dir="5400000" sy="-100000" rotWithShape="0"/>
                </a:effectLst>
                <a:uLnTx/>
                <a:uFillTx/>
                <a:latin typeface="Corbel"/>
                <a:ea typeface="+mn-ea"/>
                <a:cs typeface="+mn-cs"/>
              </a:rPr>
              <a:t>- </a:t>
            </a:r>
            <a:r>
              <a:rPr kumimoji="0" lang="en-US" sz="5500" b="0" i="0" u="none" strike="noStrike" kern="1200" cap="none" spc="0" normalizeH="0" baseline="0" noProof="0">
                <a:ln>
                  <a:noFill/>
                </a:ln>
                <a:solidFill>
                  <a:srgbClr val="FFFF66"/>
                </a:solidFill>
                <a:effectLst/>
                <a:uLnTx/>
                <a:uFillTx/>
                <a:latin typeface="Corbel"/>
                <a:ea typeface="+mn-ea"/>
                <a:cs typeface="+mn-cs"/>
              </a:rPr>
              <a:t>is</a:t>
            </a:r>
            <a:r>
              <a:rPr kumimoji="0" lang="en-US" sz="4800" b="1" i="0" u="none" strike="noStrike" kern="1200" cap="all" spc="-150" normalizeH="0" baseline="0" noProof="0">
                <a:ln/>
                <a:solidFill>
                  <a:srgbClr val="FFFF66"/>
                </a:solidFill>
                <a:effectLst>
                  <a:reflection blurRad="12700" stA="50000" endPos="50000" dir="5400000" sy="-100000" rotWithShape="0"/>
                </a:effectLst>
                <a:uLnTx/>
                <a:uFillTx/>
                <a:latin typeface="Corbel"/>
                <a:ea typeface="+mn-ea"/>
                <a:cs typeface="+mn-cs"/>
              </a:rPr>
              <a:t> - </a:t>
            </a:r>
          </a:p>
        </p:txBody>
      </p:sp>
      <p:sp>
        <p:nvSpPr>
          <p:cNvPr id="8" name="Title 1"/>
          <p:cNvSpPr txBox="1">
            <a:spLocks/>
          </p:cNvSpPr>
          <p:nvPr/>
        </p:nvSpPr>
        <p:spPr>
          <a:xfrm>
            <a:off x="2608411" y="4464902"/>
            <a:ext cx="6460826" cy="830997"/>
          </a:xfrm>
          <a:prstGeom prst="rect">
            <a:avLst/>
          </a:prstGeom>
        </p:spPr>
        <p:txBody>
          <a:bodyPr vert="horz" anchor="b">
            <a:normAutofit fontScale="97500"/>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150" normalizeH="0" baseline="0" noProof="0">
                <a:ln/>
                <a:solidFill>
                  <a:srgbClr val="00B0F0"/>
                </a:solidFill>
                <a:effectLst>
                  <a:reflection blurRad="12700" stA="50000" endPos="50000" dir="5400000" sy="-100000" rotWithShape="0"/>
                </a:effectLst>
                <a:uLnTx/>
                <a:uFillTx/>
                <a:latin typeface="Corbel"/>
                <a:ea typeface="+mn-ea"/>
                <a:cs typeface="+mn-cs"/>
              </a:rPr>
              <a:t>Digital Dam </a:t>
            </a:r>
          </a:p>
        </p:txBody>
      </p:sp>
      <p:sp>
        <p:nvSpPr>
          <p:cNvPr id="4" name="Rectangle 3">
            <a:extLst>
              <a:ext uri="{FF2B5EF4-FFF2-40B4-BE49-F238E27FC236}">
                <a16:creationId xmlns:a16="http://schemas.microsoft.com/office/drawing/2014/main" id="{718705B8-661B-4AD9-B2D1-4B3CD91949DB}"/>
              </a:ext>
            </a:extLst>
          </p:cNvPr>
          <p:cNvSpPr/>
          <p:nvPr/>
        </p:nvSpPr>
        <p:spPr>
          <a:xfrm>
            <a:off x="6235448" y="5109852"/>
            <a:ext cx="2833789" cy="830997"/>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150" normalizeH="0" baseline="0" noProof="0">
                <a:ln/>
                <a:solidFill>
                  <a:srgbClr val="00B0F0"/>
                </a:solidFill>
                <a:effectLst>
                  <a:reflection blurRad="12700" stA="50000" endPos="50000" dir="5400000" sy="-100000" rotWithShape="0"/>
                </a:effectLst>
                <a:uLnTx/>
                <a:uFillTx/>
                <a:latin typeface="Corbel"/>
                <a:ea typeface="+mn-ea"/>
                <a:cs typeface="+mn-cs"/>
              </a:rPr>
              <a:t>Removal</a:t>
            </a:r>
          </a:p>
        </p:txBody>
      </p:sp>
      <p:sp>
        <p:nvSpPr>
          <p:cNvPr id="10" name="Rectangle 9">
            <a:extLst>
              <a:ext uri="{FF2B5EF4-FFF2-40B4-BE49-F238E27FC236}">
                <a16:creationId xmlns:a16="http://schemas.microsoft.com/office/drawing/2014/main" id="{0241392A-441B-4D69-A2D5-317BC4725388}"/>
              </a:ext>
            </a:extLst>
          </p:cNvPr>
          <p:cNvSpPr/>
          <p:nvPr/>
        </p:nvSpPr>
        <p:spPr>
          <a:xfrm>
            <a:off x="3430306" y="2354351"/>
            <a:ext cx="6460826" cy="83099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150" normalizeH="0" baseline="0" noProof="0">
                <a:ln/>
                <a:solidFill>
                  <a:srgbClr val="00B0F0"/>
                </a:solidFill>
                <a:effectLst>
                  <a:reflection blurRad="12700" stA="50000" endPos="50000" dir="5400000" sy="-100000" rotWithShape="0"/>
                </a:effectLst>
                <a:uLnTx/>
                <a:uFillTx/>
                <a:latin typeface="Corbel"/>
                <a:ea typeface="+mn-ea"/>
                <a:cs typeface="+mn-cs"/>
              </a:rPr>
              <a:t>Hydro-modification</a:t>
            </a:r>
          </a:p>
        </p:txBody>
      </p:sp>
    </p:spTree>
    <p:extLst>
      <p:ext uri="{BB962C8B-B14F-4D97-AF65-F5344CB8AC3E}">
        <p14:creationId xmlns:p14="http://schemas.microsoft.com/office/powerpoint/2010/main" val="3625227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a:t>LiDAR </a:t>
            </a:r>
            <a:r>
              <a:rPr lang="en-US" sz="2000">
                <a:sym typeface="Wingdings" panose="05000000000000000000" pitchFamily="2" charset="2"/>
              </a:rPr>
              <a:t> Point Cloud  DEM  </a:t>
            </a:r>
            <a:r>
              <a:rPr lang="en-US">
                <a:sym typeface="Wingdings" panose="05000000000000000000" pitchFamily="2" charset="2"/>
              </a:rPr>
              <a:t>Digital Dams</a:t>
            </a:r>
            <a:endParaRPr lang="en-US"/>
          </a:p>
        </p:txBody>
      </p:sp>
      <p:pic>
        <p:nvPicPr>
          <p:cNvPr id="6" name="Picture 5"/>
          <p:cNvPicPr>
            <a:picLocks noChangeAspect="1"/>
          </p:cNvPicPr>
          <p:nvPr/>
        </p:nvPicPr>
        <p:blipFill>
          <a:blip r:embed="rId3" cstate="print"/>
          <a:stretch>
            <a:fillRect/>
          </a:stretch>
        </p:blipFill>
        <p:spPr>
          <a:xfrm>
            <a:off x="2032709" y="1582993"/>
            <a:ext cx="8926681" cy="4632582"/>
          </a:xfrm>
          <a:prstGeom prst="rect">
            <a:avLst/>
          </a:prstGeom>
          <a:scene3d>
            <a:camera prst="orthographicFront"/>
            <a:lightRig rig="threePt" dir="t"/>
          </a:scene3d>
          <a:sp3d prstMaterial="matte">
            <a:bevelT w="165100" prst="coolSlant"/>
            <a:bevelB w="114300" prst="artDeco"/>
          </a:sp3d>
        </p:spPr>
      </p:pic>
    </p:spTree>
    <p:extLst>
      <p:ext uri="{BB962C8B-B14F-4D97-AF65-F5344CB8AC3E}">
        <p14:creationId xmlns:p14="http://schemas.microsoft.com/office/powerpoint/2010/main" val="4111723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Summaries - Review and accept</a:t>
            </a:r>
          </a:p>
        </p:txBody>
      </p:sp>
    </p:spTree>
    <p:extLst>
      <p:ext uri="{BB962C8B-B14F-4D97-AF65-F5344CB8AC3E}">
        <p14:creationId xmlns:p14="http://schemas.microsoft.com/office/powerpoint/2010/main" val="248725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a:t>
            </a:r>
          </a:p>
        </p:txBody>
      </p:sp>
      <p:sp>
        <p:nvSpPr>
          <p:cNvPr id="8" name="Content Placeholder 2"/>
          <p:cNvSpPr txBox="1">
            <a:spLocks/>
          </p:cNvSpPr>
          <p:nvPr/>
        </p:nvSpPr>
        <p:spPr>
          <a:xfrm>
            <a:off x="4257039" y="4655058"/>
            <a:ext cx="7325361" cy="606679"/>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DEM Hydro-modification Animation…</a:t>
            </a:r>
          </a:p>
        </p:txBody>
      </p:sp>
    </p:spTree>
    <p:extLst>
      <p:ext uri="{BB962C8B-B14F-4D97-AF65-F5344CB8AC3E}">
        <p14:creationId xmlns:p14="http://schemas.microsoft.com/office/powerpoint/2010/main" val="3281448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37322" y="4457183"/>
            <a:ext cx="365760" cy="240081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Rectangle 46"/>
          <p:cNvSpPr/>
          <p:nvPr/>
        </p:nvSpPr>
        <p:spPr>
          <a:xfrm>
            <a:off x="803082" y="4430272"/>
            <a:ext cx="365760" cy="242222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Rectangle 47"/>
          <p:cNvSpPr/>
          <p:nvPr/>
        </p:nvSpPr>
        <p:spPr>
          <a:xfrm>
            <a:off x="1168842" y="4403356"/>
            <a:ext cx="365760" cy="245464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Rectangle 48"/>
          <p:cNvSpPr/>
          <p:nvPr/>
        </p:nvSpPr>
        <p:spPr>
          <a:xfrm>
            <a:off x="1534602" y="4376440"/>
            <a:ext cx="365760" cy="248156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Rectangle 49"/>
          <p:cNvSpPr/>
          <p:nvPr/>
        </p:nvSpPr>
        <p:spPr>
          <a:xfrm>
            <a:off x="1900362" y="4367468"/>
            <a:ext cx="365760" cy="249053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Rectangle 50"/>
          <p:cNvSpPr/>
          <p:nvPr/>
        </p:nvSpPr>
        <p:spPr>
          <a:xfrm>
            <a:off x="2270289" y="4340552"/>
            <a:ext cx="365760" cy="2517448"/>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Rectangle 51"/>
          <p:cNvSpPr/>
          <p:nvPr/>
        </p:nvSpPr>
        <p:spPr>
          <a:xfrm>
            <a:off x="2636049" y="4313636"/>
            <a:ext cx="365760" cy="254436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Rectangle 52"/>
          <p:cNvSpPr/>
          <p:nvPr/>
        </p:nvSpPr>
        <p:spPr>
          <a:xfrm>
            <a:off x="2997642" y="4277749"/>
            <a:ext cx="365760" cy="2580251"/>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Rectangle 53"/>
          <p:cNvSpPr/>
          <p:nvPr/>
        </p:nvSpPr>
        <p:spPr>
          <a:xfrm>
            <a:off x="3363402" y="4250834"/>
            <a:ext cx="365760" cy="260716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Rectangle 58"/>
          <p:cNvSpPr/>
          <p:nvPr/>
        </p:nvSpPr>
        <p:spPr>
          <a:xfrm>
            <a:off x="3729162" y="4229100"/>
            <a:ext cx="365760" cy="262890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Rectangle 59"/>
          <p:cNvSpPr/>
          <p:nvPr/>
        </p:nvSpPr>
        <p:spPr>
          <a:xfrm>
            <a:off x="6655242" y="4229098"/>
            <a:ext cx="365760" cy="2628901"/>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Rectangle 60"/>
          <p:cNvSpPr/>
          <p:nvPr/>
        </p:nvSpPr>
        <p:spPr>
          <a:xfrm>
            <a:off x="7021002" y="4183545"/>
            <a:ext cx="365760" cy="266894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Rectangle 61"/>
          <p:cNvSpPr/>
          <p:nvPr/>
        </p:nvSpPr>
        <p:spPr>
          <a:xfrm>
            <a:off x="7386762" y="4161114"/>
            <a:ext cx="365760" cy="269688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Rectangle 62"/>
          <p:cNvSpPr/>
          <p:nvPr/>
        </p:nvSpPr>
        <p:spPr>
          <a:xfrm>
            <a:off x="7752522" y="4143171"/>
            <a:ext cx="365760" cy="271482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Rectangle 63"/>
          <p:cNvSpPr/>
          <p:nvPr/>
        </p:nvSpPr>
        <p:spPr>
          <a:xfrm>
            <a:off x="8118282" y="4125226"/>
            <a:ext cx="365760" cy="273277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Rectangle 64"/>
          <p:cNvSpPr/>
          <p:nvPr/>
        </p:nvSpPr>
        <p:spPr>
          <a:xfrm>
            <a:off x="8484042" y="4107283"/>
            <a:ext cx="365760" cy="275071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Rectangle 65"/>
          <p:cNvSpPr/>
          <p:nvPr/>
        </p:nvSpPr>
        <p:spPr>
          <a:xfrm>
            <a:off x="8849802" y="4090089"/>
            <a:ext cx="365760" cy="275465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Rectangle 66"/>
          <p:cNvSpPr/>
          <p:nvPr/>
        </p:nvSpPr>
        <p:spPr>
          <a:xfrm>
            <a:off x="9215562" y="4071395"/>
            <a:ext cx="365760" cy="2773353"/>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8" name="Rectangle 67"/>
          <p:cNvSpPr/>
          <p:nvPr/>
        </p:nvSpPr>
        <p:spPr>
          <a:xfrm>
            <a:off x="9581322" y="4053452"/>
            <a:ext cx="365760" cy="279129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Rectangle 68"/>
          <p:cNvSpPr/>
          <p:nvPr/>
        </p:nvSpPr>
        <p:spPr>
          <a:xfrm>
            <a:off x="9947082" y="4035508"/>
            <a:ext cx="365760" cy="280924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Rectangle 69"/>
          <p:cNvSpPr/>
          <p:nvPr/>
        </p:nvSpPr>
        <p:spPr>
          <a:xfrm>
            <a:off x="10312842" y="4008592"/>
            <a:ext cx="365760" cy="283615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1" name="Rectangle 70"/>
          <p:cNvSpPr/>
          <p:nvPr/>
        </p:nvSpPr>
        <p:spPr>
          <a:xfrm>
            <a:off x="10678602" y="3981676"/>
            <a:ext cx="365760" cy="2870818"/>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 name="Rectangle 71"/>
          <p:cNvSpPr/>
          <p:nvPr/>
        </p:nvSpPr>
        <p:spPr>
          <a:xfrm>
            <a:off x="11044362" y="3963732"/>
            <a:ext cx="365760" cy="288876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Rectangle 72"/>
          <p:cNvSpPr/>
          <p:nvPr/>
        </p:nvSpPr>
        <p:spPr>
          <a:xfrm>
            <a:off x="11410122" y="3936817"/>
            <a:ext cx="365760" cy="291567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Rectangle 74"/>
          <p:cNvSpPr/>
          <p:nvPr/>
        </p:nvSpPr>
        <p:spPr>
          <a:xfrm>
            <a:off x="11760948" y="3891958"/>
            <a:ext cx="365760" cy="295279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6" name="Rectangle 75"/>
          <p:cNvSpPr/>
          <p:nvPr/>
        </p:nvSpPr>
        <p:spPr>
          <a:xfrm>
            <a:off x="71562" y="4482608"/>
            <a:ext cx="365760" cy="237539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437322" y="6565389"/>
            <a:ext cx="365760" cy="29260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4"/>
          <p:cNvSpPr/>
          <p:nvPr/>
        </p:nvSpPr>
        <p:spPr>
          <a:xfrm>
            <a:off x="803082" y="6537960"/>
            <a:ext cx="365760" cy="32004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1168842" y="6510528"/>
            <a:ext cx="365760" cy="347472"/>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1534602" y="6483096"/>
            <a:ext cx="365760" cy="374904"/>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1900362" y="6473952"/>
            <a:ext cx="365760" cy="38404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2270289" y="6446520"/>
            <a:ext cx="365760" cy="41148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p:nvSpPr>
        <p:spPr>
          <a:xfrm>
            <a:off x="2636049" y="6419088"/>
            <a:ext cx="365760" cy="438912"/>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2997642" y="6382512"/>
            <a:ext cx="365760" cy="47548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p:cNvSpPr/>
          <p:nvPr/>
        </p:nvSpPr>
        <p:spPr>
          <a:xfrm>
            <a:off x="3363402" y="6355080"/>
            <a:ext cx="365760" cy="50292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p:nvSpPr>
        <p:spPr>
          <a:xfrm>
            <a:off x="3729162" y="5048250"/>
            <a:ext cx="365760" cy="180975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4094922" y="4229101"/>
            <a:ext cx="365760" cy="262889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4460682" y="3864332"/>
            <a:ext cx="365760" cy="2993665"/>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p:cNvSpPr/>
          <p:nvPr/>
        </p:nvSpPr>
        <p:spPr>
          <a:xfrm>
            <a:off x="4826442" y="3657600"/>
            <a:ext cx="365760" cy="320040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a:off x="5192202" y="3657600"/>
            <a:ext cx="365760" cy="32003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p:cNvSpPr/>
          <p:nvPr/>
        </p:nvSpPr>
        <p:spPr>
          <a:xfrm>
            <a:off x="5557962" y="3657599"/>
            <a:ext cx="365760" cy="32003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p:cNvSpPr/>
          <p:nvPr/>
        </p:nvSpPr>
        <p:spPr>
          <a:xfrm>
            <a:off x="5923722" y="3864332"/>
            <a:ext cx="365760" cy="299366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Rectangle 19"/>
          <p:cNvSpPr/>
          <p:nvPr/>
        </p:nvSpPr>
        <p:spPr>
          <a:xfrm>
            <a:off x="6289482" y="4229101"/>
            <a:ext cx="365760" cy="2628897"/>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p:cNvSpPr/>
          <p:nvPr/>
        </p:nvSpPr>
        <p:spPr>
          <a:xfrm>
            <a:off x="6655242" y="5231958"/>
            <a:ext cx="365760" cy="162603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p:cNvSpPr/>
          <p:nvPr/>
        </p:nvSpPr>
        <p:spPr>
          <a:xfrm>
            <a:off x="7021002" y="6286501"/>
            <a:ext cx="365760" cy="5714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7386762" y="6263640"/>
            <a:ext cx="365760" cy="59436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p:cNvSpPr/>
          <p:nvPr/>
        </p:nvSpPr>
        <p:spPr>
          <a:xfrm>
            <a:off x="7752522" y="6245352"/>
            <a:ext cx="365760" cy="61264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p:cNvSpPr/>
          <p:nvPr/>
        </p:nvSpPr>
        <p:spPr>
          <a:xfrm>
            <a:off x="8118282" y="6227064"/>
            <a:ext cx="365760" cy="630936"/>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8484042" y="6208776"/>
            <a:ext cx="365760" cy="649224"/>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p:cNvSpPr/>
          <p:nvPr/>
        </p:nvSpPr>
        <p:spPr>
          <a:xfrm>
            <a:off x="8849802" y="6191251"/>
            <a:ext cx="365760" cy="66674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Rectangle 39"/>
          <p:cNvSpPr/>
          <p:nvPr/>
        </p:nvSpPr>
        <p:spPr>
          <a:xfrm>
            <a:off x="9215562" y="6172200"/>
            <a:ext cx="365760" cy="68580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40"/>
          <p:cNvSpPr/>
          <p:nvPr/>
        </p:nvSpPr>
        <p:spPr>
          <a:xfrm>
            <a:off x="9581322" y="6153912"/>
            <a:ext cx="365760" cy="70408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Rectangle 41"/>
          <p:cNvSpPr/>
          <p:nvPr/>
        </p:nvSpPr>
        <p:spPr>
          <a:xfrm>
            <a:off x="9947082" y="6135624"/>
            <a:ext cx="365760" cy="722376"/>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42"/>
          <p:cNvSpPr/>
          <p:nvPr/>
        </p:nvSpPr>
        <p:spPr>
          <a:xfrm>
            <a:off x="10312842" y="6108192"/>
            <a:ext cx="365760" cy="74980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Rectangle 43"/>
          <p:cNvSpPr/>
          <p:nvPr/>
        </p:nvSpPr>
        <p:spPr>
          <a:xfrm>
            <a:off x="10678602" y="6080760"/>
            <a:ext cx="365760" cy="77724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Rectangle 44"/>
          <p:cNvSpPr/>
          <p:nvPr/>
        </p:nvSpPr>
        <p:spPr>
          <a:xfrm>
            <a:off x="11044362" y="6062472"/>
            <a:ext cx="365760" cy="79552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Rectangle 45"/>
          <p:cNvSpPr/>
          <p:nvPr/>
        </p:nvSpPr>
        <p:spPr>
          <a:xfrm>
            <a:off x="11410122" y="6035040"/>
            <a:ext cx="365760" cy="82296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Can 54"/>
          <p:cNvSpPr/>
          <p:nvPr/>
        </p:nvSpPr>
        <p:spPr>
          <a:xfrm rot="5340000">
            <a:off x="5137971" y="4200191"/>
            <a:ext cx="524156" cy="3750743"/>
          </a:xfrm>
          <a:prstGeom prst="can">
            <a:avLst/>
          </a:prstGeom>
          <a:noFill/>
          <a:ln w="19050">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Rectangle 56"/>
          <p:cNvSpPr/>
          <p:nvPr/>
        </p:nvSpPr>
        <p:spPr>
          <a:xfrm>
            <a:off x="11760948" y="5989320"/>
            <a:ext cx="365760" cy="86868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Rectangle 57"/>
          <p:cNvSpPr/>
          <p:nvPr/>
        </p:nvSpPr>
        <p:spPr>
          <a:xfrm>
            <a:off x="71562" y="6591300"/>
            <a:ext cx="365760" cy="266697"/>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Teardrop 55"/>
          <p:cNvSpPr/>
          <p:nvPr/>
        </p:nvSpPr>
        <p:spPr>
          <a:xfrm rot="-2700000">
            <a:off x="11732502" y="5567730"/>
            <a:ext cx="380245" cy="381663"/>
          </a:xfrm>
          <a:prstGeom prst="teardrop">
            <a:avLst>
              <a:gd name="adj" fmla="val 91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p:cNvSpPr/>
          <p:nvPr/>
        </p:nvSpPr>
        <p:spPr>
          <a:xfrm>
            <a:off x="4826442" y="3653535"/>
            <a:ext cx="1097280" cy="89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4" name="Can 73"/>
          <p:cNvSpPr/>
          <p:nvPr/>
        </p:nvSpPr>
        <p:spPr>
          <a:xfrm rot="5340000">
            <a:off x="5140704" y="4200191"/>
            <a:ext cx="524156" cy="3750743"/>
          </a:xfrm>
          <a:prstGeom prst="can">
            <a:avLst/>
          </a:prstGeom>
          <a:no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oad Apron"/>
          <p:cNvSpPr txBox="1"/>
          <p:nvPr/>
        </p:nvSpPr>
        <p:spPr>
          <a:xfrm>
            <a:off x="4768834" y="3416946"/>
            <a:ext cx="12111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ROAD APRON</a:t>
            </a:r>
          </a:p>
        </p:txBody>
      </p:sp>
      <p:sp>
        <p:nvSpPr>
          <p:cNvPr id="94" name="Road Apron"/>
          <p:cNvSpPr txBox="1"/>
          <p:nvPr/>
        </p:nvSpPr>
        <p:spPr>
          <a:xfrm rot="21480000">
            <a:off x="8619309" y="3818485"/>
            <a:ext cx="11925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TOP OF BANK</a:t>
            </a:r>
          </a:p>
        </p:txBody>
      </p:sp>
      <p:sp>
        <p:nvSpPr>
          <p:cNvPr id="95" name="Road Apron"/>
          <p:cNvSpPr txBox="1"/>
          <p:nvPr/>
        </p:nvSpPr>
        <p:spPr>
          <a:xfrm rot="21480000">
            <a:off x="1510779" y="4109971"/>
            <a:ext cx="11925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TOP OF BANK</a:t>
            </a:r>
          </a:p>
        </p:txBody>
      </p:sp>
      <p:sp>
        <p:nvSpPr>
          <p:cNvPr id="96" name="Road Apron"/>
          <p:cNvSpPr txBox="1"/>
          <p:nvPr/>
        </p:nvSpPr>
        <p:spPr>
          <a:xfrm rot="21480000">
            <a:off x="8776318" y="6119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97" name="Road Apron"/>
          <p:cNvSpPr txBox="1"/>
          <p:nvPr/>
        </p:nvSpPr>
        <p:spPr>
          <a:xfrm rot="21480000">
            <a:off x="1800772" y="6418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98" name="Road Apron"/>
          <p:cNvSpPr txBox="1"/>
          <p:nvPr/>
        </p:nvSpPr>
        <p:spPr>
          <a:xfrm rot="21480000">
            <a:off x="4997965" y="5921650"/>
            <a:ext cx="8358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CULVERT</a:t>
            </a: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t="-1" b="42840"/>
          <a:stretch/>
        </p:blipFill>
        <p:spPr>
          <a:xfrm>
            <a:off x="609599" y="-15613"/>
            <a:ext cx="10432745" cy="3357624"/>
          </a:xfrm>
          <a:prstGeom prst="rect">
            <a:avLst/>
          </a:prstGeom>
        </p:spPr>
      </p:pic>
      <p:sp>
        <p:nvSpPr>
          <p:cNvPr id="77" name="Teardrop 76"/>
          <p:cNvSpPr/>
          <p:nvPr/>
        </p:nvSpPr>
        <p:spPr>
          <a:xfrm rot="-2700000">
            <a:off x="10891931" y="1878621"/>
            <a:ext cx="182880" cy="182880"/>
          </a:xfrm>
          <a:prstGeom prst="teardrop">
            <a:avLst>
              <a:gd name="adj" fmla="val 91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8" name="Picture 77"/>
          <p:cNvPicPr>
            <a:picLocks noChangeAspect="1"/>
          </p:cNvPicPr>
          <p:nvPr/>
        </p:nvPicPr>
        <p:blipFill rotWithShape="1">
          <a:blip r:embed="rId6" cstate="print">
            <a:extLst>
              <a:ext uri="{28A0092B-C50C-407E-A947-70E740481C1C}">
                <a14:useLocalDpi xmlns:a14="http://schemas.microsoft.com/office/drawing/2010/main" val="0"/>
              </a:ext>
            </a:extLst>
          </a:blip>
          <a:srcRect l="45794" t="-1" r="49925" b="42840"/>
          <a:stretch/>
        </p:blipFill>
        <p:spPr>
          <a:xfrm>
            <a:off x="5390707" y="-12075"/>
            <a:ext cx="446567" cy="3357624"/>
          </a:xfrm>
          <a:prstGeom prst="rect">
            <a:avLst/>
          </a:prstGeom>
        </p:spPr>
      </p:pic>
      <p:sp>
        <p:nvSpPr>
          <p:cNvPr id="79" name="Title 8"/>
          <p:cNvSpPr txBox="1">
            <a:spLocks/>
          </p:cNvSpPr>
          <p:nvPr/>
        </p:nvSpPr>
        <p:spPr bwMode="black">
          <a:xfrm>
            <a:off x="0" y="-28351"/>
            <a:ext cx="12192000" cy="507046"/>
          </a:xfrm>
          <a:prstGeom prst="rect">
            <a:avLst/>
          </a:prstGeom>
          <a:solidFill>
            <a:schemeClr val="tx1"/>
          </a:solidFill>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j-ea"/>
                <a:cs typeface="+mj-cs"/>
              </a:rPr>
              <a:t>LiDAR </a:t>
            </a:r>
            <a:r>
              <a:rPr kumimoji="0" lang="en-US" sz="24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 Point Cloud  DEM  </a:t>
            </a:r>
            <a:r>
              <a:rPr kumimoji="0" lang="en-US" sz="36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Digital Dams</a:t>
            </a:r>
            <a:endParaRPr kumimoji="0" lang="en-US" sz="3600" b="0" i="0" u="none" strike="noStrike" kern="1200" cap="none" spc="0" normalizeH="0" baseline="0" noProof="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417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25E-6 2.59259E-6 L -0.3069 2.59259E-6 L -0.4151 -0.00324 L -0.47617 -0.00625 L -0.73255 -0.01875 L -0.85286 -0.02801 " pathEditMode="relative" ptsTypes="AAAAAA">
                                      <p:cBhvr>
                                        <p:cTn id="6" dur="6500" fill="hold"/>
                                        <p:tgtEl>
                                          <p:spTgt spid="7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13 4.81481E-6 L -0.28242 0.03079 L -0.39583 0.04954 L -0.68711 0.05555 L -0.95911 0.08981 " pathEditMode="relative" ptsTypes="AAAAA">
                                      <p:cBhvr>
                                        <p:cTn id="8" dur="6000" fill="hold"/>
                                        <p:tgtEl>
                                          <p:spTgt spid="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7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37322" y="4457183"/>
            <a:ext cx="365760" cy="240081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Rectangle 46"/>
          <p:cNvSpPr/>
          <p:nvPr/>
        </p:nvSpPr>
        <p:spPr>
          <a:xfrm>
            <a:off x="803082" y="4430272"/>
            <a:ext cx="365760" cy="242222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Rectangle 47"/>
          <p:cNvSpPr/>
          <p:nvPr/>
        </p:nvSpPr>
        <p:spPr>
          <a:xfrm>
            <a:off x="1168842" y="4403356"/>
            <a:ext cx="365760" cy="245464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Rectangle 48"/>
          <p:cNvSpPr/>
          <p:nvPr/>
        </p:nvSpPr>
        <p:spPr>
          <a:xfrm>
            <a:off x="1534602" y="4376440"/>
            <a:ext cx="365760" cy="248156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Rectangle 49"/>
          <p:cNvSpPr/>
          <p:nvPr/>
        </p:nvSpPr>
        <p:spPr>
          <a:xfrm>
            <a:off x="1900362" y="4367468"/>
            <a:ext cx="365760" cy="249053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Rectangle 50"/>
          <p:cNvSpPr/>
          <p:nvPr/>
        </p:nvSpPr>
        <p:spPr>
          <a:xfrm>
            <a:off x="2270289" y="4340552"/>
            <a:ext cx="365760" cy="2517448"/>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Rectangle 51"/>
          <p:cNvSpPr/>
          <p:nvPr/>
        </p:nvSpPr>
        <p:spPr>
          <a:xfrm>
            <a:off x="2636049" y="4313636"/>
            <a:ext cx="365760" cy="254436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Rectangle 52"/>
          <p:cNvSpPr/>
          <p:nvPr/>
        </p:nvSpPr>
        <p:spPr>
          <a:xfrm>
            <a:off x="2997642" y="4277749"/>
            <a:ext cx="365760" cy="2580251"/>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Rectangle 53"/>
          <p:cNvSpPr/>
          <p:nvPr/>
        </p:nvSpPr>
        <p:spPr>
          <a:xfrm>
            <a:off x="3363402" y="4250834"/>
            <a:ext cx="365760" cy="260716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Rectangle 58"/>
          <p:cNvSpPr/>
          <p:nvPr/>
        </p:nvSpPr>
        <p:spPr>
          <a:xfrm>
            <a:off x="3729162" y="4229100"/>
            <a:ext cx="365760" cy="262890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Rectangle 59"/>
          <p:cNvSpPr/>
          <p:nvPr/>
        </p:nvSpPr>
        <p:spPr>
          <a:xfrm>
            <a:off x="6655242" y="4229098"/>
            <a:ext cx="365760" cy="2628901"/>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Rectangle 60"/>
          <p:cNvSpPr/>
          <p:nvPr/>
        </p:nvSpPr>
        <p:spPr>
          <a:xfrm>
            <a:off x="7021002" y="4183545"/>
            <a:ext cx="365760" cy="266894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Rectangle 61"/>
          <p:cNvSpPr/>
          <p:nvPr/>
        </p:nvSpPr>
        <p:spPr>
          <a:xfrm>
            <a:off x="7386762" y="4161114"/>
            <a:ext cx="365760" cy="269688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Rectangle 62"/>
          <p:cNvSpPr/>
          <p:nvPr/>
        </p:nvSpPr>
        <p:spPr>
          <a:xfrm>
            <a:off x="7752522" y="4143171"/>
            <a:ext cx="365760" cy="271482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Rectangle 63"/>
          <p:cNvSpPr/>
          <p:nvPr/>
        </p:nvSpPr>
        <p:spPr>
          <a:xfrm>
            <a:off x="8118282" y="4125226"/>
            <a:ext cx="365760" cy="273277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Rectangle 64"/>
          <p:cNvSpPr/>
          <p:nvPr/>
        </p:nvSpPr>
        <p:spPr>
          <a:xfrm>
            <a:off x="8484042" y="4107283"/>
            <a:ext cx="365760" cy="275071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Rectangle 65"/>
          <p:cNvSpPr/>
          <p:nvPr/>
        </p:nvSpPr>
        <p:spPr>
          <a:xfrm>
            <a:off x="8849802" y="4090089"/>
            <a:ext cx="365760" cy="275465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Rectangle 66"/>
          <p:cNvSpPr/>
          <p:nvPr/>
        </p:nvSpPr>
        <p:spPr>
          <a:xfrm>
            <a:off x="9215562" y="4071395"/>
            <a:ext cx="365760" cy="2773353"/>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8" name="Rectangle 67"/>
          <p:cNvSpPr/>
          <p:nvPr/>
        </p:nvSpPr>
        <p:spPr>
          <a:xfrm>
            <a:off x="9581322" y="4053452"/>
            <a:ext cx="365760" cy="279129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Rectangle 68"/>
          <p:cNvSpPr/>
          <p:nvPr/>
        </p:nvSpPr>
        <p:spPr>
          <a:xfrm>
            <a:off x="9947082" y="4035508"/>
            <a:ext cx="365760" cy="280924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Rectangle 69"/>
          <p:cNvSpPr/>
          <p:nvPr/>
        </p:nvSpPr>
        <p:spPr>
          <a:xfrm>
            <a:off x="10312842" y="4008592"/>
            <a:ext cx="365760" cy="283615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1" name="Rectangle 70"/>
          <p:cNvSpPr/>
          <p:nvPr/>
        </p:nvSpPr>
        <p:spPr>
          <a:xfrm>
            <a:off x="10678602" y="3981676"/>
            <a:ext cx="365760" cy="2870818"/>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 name="Rectangle 71"/>
          <p:cNvSpPr/>
          <p:nvPr/>
        </p:nvSpPr>
        <p:spPr>
          <a:xfrm>
            <a:off x="11044362" y="3963732"/>
            <a:ext cx="365760" cy="288876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Rectangle 72"/>
          <p:cNvSpPr/>
          <p:nvPr/>
        </p:nvSpPr>
        <p:spPr>
          <a:xfrm>
            <a:off x="11410122" y="3936817"/>
            <a:ext cx="365760" cy="291567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Rectangle 74"/>
          <p:cNvSpPr/>
          <p:nvPr/>
        </p:nvSpPr>
        <p:spPr>
          <a:xfrm>
            <a:off x="11760948" y="3891958"/>
            <a:ext cx="365760" cy="295279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6" name="Rectangle 75"/>
          <p:cNvSpPr/>
          <p:nvPr/>
        </p:nvSpPr>
        <p:spPr>
          <a:xfrm>
            <a:off x="71562" y="4482608"/>
            <a:ext cx="365760" cy="237539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437322" y="6565389"/>
            <a:ext cx="365760" cy="29260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4"/>
          <p:cNvSpPr/>
          <p:nvPr/>
        </p:nvSpPr>
        <p:spPr>
          <a:xfrm>
            <a:off x="803082" y="6537960"/>
            <a:ext cx="365760" cy="32004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1168842" y="6510528"/>
            <a:ext cx="365760" cy="347472"/>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1534602" y="6483096"/>
            <a:ext cx="365760" cy="374904"/>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1900362" y="6473952"/>
            <a:ext cx="365760" cy="38404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2270289" y="6446520"/>
            <a:ext cx="365760" cy="41148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p:nvSpPr>
        <p:spPr>
          <a:xfrm>
            <a:off x="2636049" y="6419088"/>
            <a:ext cx="365760" cy="438912"/>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2997642" y="6382512"/>
            <a:ext cx="365760" cy="47548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p:cNvSpPr/>
          <p:nvPr/>
        </p:nvSpPr>
        <p:spPr>
          <a:xfrm>
            <a:off x="3363402" y="6355080"/>
            <a:ext cx="365760" cy="50292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p:nvSpPr>
        <p:spPr>
          <a:xfrm>
            <a:off x="3729162" y="5048250"/>
            <a:ext cx="365760" cy="180975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4094922" y="4229101"/>
            <a:ext cx="365760" cy="262889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4460682" y="3864332"/>
            <a:ext cx="365760" cy="2993665"/>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p:cNvSpPr/>
          <p:nvPr/>
        </p:nvSpPr>
        <p:spPr>
          <a:xfrm>
            <a:off x="4826442" y="3657600"/>
            <a:ext cx="365760" cy="320040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a:off x="5192202" y="3657600"/>
            <a:ext cx="365760" cy="32003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p:cNvSpPr/>
          <p:nvPr/>
        </p:nvSpPr>
        <p:spPr>
          <a:xfrm>
            <a:off x="5557962" y="3657599"/>
            <a:ext cx="365760" cy="32003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p:cNvSpPr/>
          <p:nvPr/>
        </p:nvSpPr>
        <p:spPr>
          <a:xfrm>
            <a:off x="5923722" y="3864332"/>
            <a:ext cx="365760" cy="299366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Rectangle 19"/>
          <p:cNvSpPr/>
          <p:nvPr/>
        </p:nvSpPr>
        <p:spPr>
          <a:xfrm>
            <a:off x="6289482" y="4229101"/>
            <a:ext cx="365760" cy="2628897"/>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p:cNvSpPr/>
          <p:nvPr/>
        </p:nvSpPr>
        <p:spPr>
          <a:xfrm>
            <a:off x="6655242" y="5231958"/>
            <a:ext cx="365760" cy="162603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p:cNvSpPr/>
          <p:nvPr/>
        </p:nvSpPr>
        <p:spPr>
          <a:xfrm>
            <a:off x="7021002" y="6286501"/>
            <a:ext cx="365760" cy="5714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7386762" y="6263640"/>
            <a:ext cx="365760" cy="59436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p:cNvSpPr/>
          <p:nvPr/>
        </p:nvSpPr>
        <p:spPr>
          <a:xfrm>
            <a:off x="7752522" y="6245352"/>
            <a:ext cx="365760" cy="61264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p:cNvSpPr/>
          <p:nvPr/>
        </p:nvSpPr>
        <p:spPr>
          <a:xfrm>
            <a:off x="8118282" y="6227064"/>
            <a:ext cx="365760" cy="630936"/>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8484042" y="6208776"/>
            <a:ext cx="365760" cy="649224"/>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p:cNvSpPr/>
          <p:nvPr/>
        </p:nvSpPr>
        <p:spPr>
          <a:xfrm>
            <a:off x="8849802" y="6191251"/>
            <a:ext cx="365760" cy="66674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Rectangle 39"/>
          <p:cNvSpPr/>
          <p:nvPr/>
        </p:nvSpPr>
        <p:spPr>
          <a:xfrm>
            <a:off x="9215562" y="6172200"/>
            <a:ext cx="365760" cy="68580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40"/>
          <p:cNvSpPr/>
          <p:nvPr/>
        </p:nvSpPr>
        <p:spPr>
          <a:xfrm>
            <a:off x="9581322" y="6153912"/>
            <a:ext cx="365760" cy="70408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Rectangle 41"/>
          <p:cNvSpPr/>
          <p:nvPr/>
        </p:nvSpPr>
        <p:spPr>
          <a:xfrm>
            <a:off x="9947082" y="6135624"/>
            <a:ext cx="365760" cy="722376"/>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42"/>
          <p:cNvSpPr/>
          <p:nvPr/>
        </p:nvSpPr>
        <p:spPr>
          <a:xfrm>
            <a:off x="10312842" y="6108192"/>
            <a:ext cx="365760" cy="74980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Rectangle 43"/>
          <p:cNvSpPr/>
          <p:nvPr/>
        </p:nvSpPr>
        <p:spPr>
          <a:xfrm>
            <a:off x="10678602" y="6080760"/>
            <a:ext cx="365760" cy="77724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Rectangle 44"/>
          <p:cNvSpPr/>
          <p:nvPr/>
        </p:nvSpPr>
        <p:spPr>
          <a:xfrm>
            <a:off x="11044362" y="6062472"/>
            <a:ext cx="365760" cy="79552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Rectangle 45"/>
          <p:cNvSpPr/>
          <p:nvPr/>
        </p:nvSpPr>
        <p:spPr>
          <a:xfrm>
            <a:off x="11410122" y="6035040"/>
            <a:ext cx="365760" cy="82296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Rectangle 56"/>
          <p:cNvSpPr/>
          <p:nvPr/>
        </p:nvSpPr>
        <p:spPr>
          <a:xfrm>
            <a:off x="11760948" y="5989320"/>
            <a:ext cx="365760" cy="86868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Rectangle 57"/>
          <p:cNvSpPr/>
          <p:nvPr/>
        </p:nvSpPr>
        <p:spPr>
          <a:xfrm>
            <a:off x="71562" y="6591300"/>
            <a:ext cx="365760" cy="266697"/>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p:cNvSpPr/>
          <p:nvPr/>
        </p:nvSpPr>
        <p:spPr>
          <a:xfrm>
            <a:off x="4826442" y="3653535"/>
            <a:ext cx="1097280" cy="89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8" name="Filled Area"/>
          <p:cNvGrpSpPr/>
          <p:nvPr/>
        </p:nvGrpSpPr>
        <p:grpSpPr>
          <a:xfrm>
            <a:off x="5921805" y="3657597"/>
            <a:ext cx="6203965" cy="2629306"/>
            <a:chOff x="5921805" y="3657597"/>
            <a:chExt cx="6203965" cy="2629306"/>
          </a:xfrm>
        </p:grpSpPr>
        <p:sp>
          <p:nvSpPr>
            <p:cNvPr id="78" name="Rectangle 77"/>
            <p:cNvSpPr/>
            <p:nvPr/>
          </p:nvSpPr>
          <p:spPr>
            <a:xfrm>
              <a:off x="7021002" y="3658146"/>
              <a:ext cx="365760" cy="2628757"/>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9" name="Rectangle 78"/>
            <p:cNvSpPr/>
            <p:nvPr/>
          </p:nvSpPr>
          <p:spPr>
            <a:xfrm>
              <a:off x="6653320" y="3657859"/>
              <a:ext cx="365760" cy="1574500"/>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Rectangle 79"/>
            <p:cNvSpPr/>
            <p:nvPr/>
          </p:nvSpPr>
          <p:spPr>
            <a:xfrm>
              <a:off x="7386762" y="3658102"/>
              <a:ext cx="365760" cy="2623295"/>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1" name="Rectangle 80"/>
            <p:cNvSpPr/>
            <p:nvPr/>
          </p:nvSpPr>
          <p:spPr>
            <a:xfrm>
              <a:off x="7752982" y="3658068"/>
              <a:ext cx="365760" cy="2582179"/>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2" name="Rectangle 81"/>
            <p:cNvSpPr/>
            <p:nvPr/>
          </p:nvSpPr>
          <p:spPr>
            <a:xfrm>
              <a:off x="8118193" y="3658041"/>
              <a:ext cx="365760" cy="2582206"/>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3" name="Rectangle 82"/>
            <p:cNvSpPr/>
            <p:nvPr/>
          </p:nvSpPr>
          <p:spPr>
            <a:xfrm>
              <a:off x="6287563" y="3658683"/>
              <a:ext cx="365760" cy="592553"/>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4" name="Rectangle 83"/>
            <p:cNvSpPr/>
            <p:nvPr/>
          </p:nvSpPr>
          <p:spPr>
            <a:xfrm>
              <a:off x="5921805" y="3657708"/>
              <a:ext cx="365760" cy="207025"/>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5" name="Rectangle 84"/>
            <p:cNvSpPr/>
            <p:nvPr/>
          </p:nvSpPr>
          <p:spPr>
            <a:xfrm>
              <a:off x="8483443" y="3658007"/>
              <a:ext cx="365760" cy="2551171"/>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 name="Rectangle 85"/>
            <p:cNvSpPr/>
            <p:nvPr/>
          </p:nvSpPr>
          <p:spPr>
            <a:xfrm>
              <a:off x="8849802" y="3657981"/>
              <a:ext cx="365760" cy="2533671"/>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7" name="Rectangle 86"/>
            <p:cNvSpPr/>
            <p:nvPr/>
          </p:nvSpPr>
          <p:spPr>
            <a:xfrm>
              <a:off x="9215562" y="3657958"/>
              <a:ext cx="365760" cy="2514643"/>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8" name="Rectangle 87"/>
            <p:cNvSpPr/>
            <p:nvPr/>
          </p:nvSpPr>
          <p:spPr>
            <a:xfrm>
              <a:off x="9581322" y="3657915"/>
              <a:ext cx="365760" cy="2496398"/>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9" name="Rectangle 88"/>
            <p:cNvSpPr/>
            <p:nvPr/>
          </p:nvSpPr>
          <p:spPr>
            <a:xfrm>
              <a:off x="9947082" y="3657598"/>
              <a:ext cx="365760" cy="2478428"/>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0" name="Rectangle 89"/>
            <p:cNvSpPr/>
            <p:nvPr/>
          </p:nvSpPr>
          <p:spPr>
            <a:xfrm>
              <a:off x="10312842" y="3657826"/>
              <a:ext cx="365760" cy="2450769"/>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1" name="Rectangle 90"/>
            <p:cNvSpPr/>
            <p:nvPr/>
          </p:nvSpPr>
          <p:spPr>
            <a:xfrm>
              <a:off x="10678602" y="3657698"/>
              <a:ext cx="365760" cy="2423062"/>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2" name="Rectangle 91"/>
            <p:cNvSpPr/>
            <p:nvPr/>
          </p:nvSpPr>
          <p:spPr>
            <a:xfrm>
              <a:off x="11044362" y="3659150"/>
              <a:ext cx="365760" cy="2403321"/>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3" name="Rectangle 92"/>
            <p:cNvSpPr/>
            <p:nvPr/>
          </p:nvSpPr>
          <p:spPr>
            <a:xfrm>
              <a:off x="11410122" y="3657597"/>
              <a:ext cx="350826" cy="2377443"/>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4" name="Rectangle 93"/>
            <p:cNvSpPr/>
            <p:nvPr/>
          </p:nvSpPr>
          <p:spPr>
            <a:xfrm>
              <a:off x="11760948" y="3657597"/>
              <a:ext cx="364822" cy="2331724"/>
            </a:xfrm>
            <a:prstGeom prst="rect">
              <a:avLst/>
            </a:prstGeom>
            <a:blipFill>
              <a:blip r:embed="rId5"/>
              <a:tile tx="0" ty="0" sx="100000" sy="100000" flip="none" algn="tl"/>
            </a:blip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b="42599"/>
          <a:stretch/>
        </p:blipFill>
        <p:spPr>
          <a:xfrm>
            <a:off x="609739" y="-9525"/>
            <a:ext cx="10433304" cy="3371850"/>
          </a:xfrm>
          <a:prstGeom prst="rect">
            <a:avLst/>
          </a:prstGeom>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b="42761"/>
          <a:stretch/>
        </p:blipFill>
        <p:spPr>
          <a:xfrm>
            <a:off x="605407" y="-8763"/>
            <a:ext cx="10433304" cy="3362327"/>
          </a:xfrm>
          <a:prstGeom prst="rect">
            <a:avLst/>
          </a:prstGeom>
        </p:spPr>
      </p:pic>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b="42614"/>
          <a:stretch/>
        </p:blipFill>
        <p:spPr>
          <a:xfrm>
            <a:off x="613869" y="-11116"/>
            <a:ext cx="10433304" cy="3371004"/>
          </a:xfrm>
          <a:prstGeom prst="rect">
            <a:avLst/>
          </a:prstGeom>
        </p:spPr>
      </p:pic>
      <p:sp>
        <p:nvSpPr>
          <p:cNvPr id="74" name="Can 73"/>
          <p:cNvSpPr/>
          <p:nvPr/>
        </p:nvSpPr>
        <p:spPr>
          <a:xfrm rot="5340000">
            <a:off x="5140704" y="4200191"/>
            <a:ext cx="524156" cy="3750743"/>
          </a:xfrm>
          <a:prstGeom prst="can">
            <a:avLst/>
          </a:prstGeom>
          <a:no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Teardrop 55"/>
          <p:cNvSpPr/>
          <p:nvPr/>
        </p:nvSpPr>
        <p:spPr>
          <a:xfrm rot="-2700000">
            <a:off x="11732503" y="3238168"/>
            <a:ext cx="380245" cy="381663"/>
          </a:xfrm>
          <a:prstGeom prst="teardrop">
            <a:avLst>
              <a:gd name="adj" fmla="val 91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5" name="Teardrop 94"/>
          <p:cNvSpPr/>
          <p:nvPr/>
        </p:nvSpPr>
        <p:spPr>
          <a:xfrm rot="-2700000">
            <a:off x="10904997" y="1828568"/>
            <a:ext cx="182880" cy="182880"/>
          </a:xfrm>
          <a:prstGeom prst="teardrop">
            <a:avLst>
              <a:gd name="adj" fmla="val 91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6" name="Road Apron"/>
          <p:cNvSpPr txBox="1"/>
          <p:nvPr/>
        </p:nvSpPr>
        <p:spPr>
          <a:xfrm>
            <a:off x="4768834" y="3416946"/>
            <a:ext cx="12111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ROAD APRON</a:t>
            </a:r>
          </a:p>
        </p:txBody>
      </p:sp>
      <p:sp>
        <p:nvSpPr>
          <p:cNvPr id="98" name="Road Apron"/>
          <p:cNvSpPr txBox="1"/>
          <p:nvPr/>
        </p:nvSpPr>
        <p:spPr>
          <a:xfrm rot="21480000">
            <a:off x="1510779" y="4109971"/>
            <a:ext cx="11925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TOP OF BANK</a:t>
            </a:r>
          </a:p>
        </p:txBody>
      </p:sp>
      <p:sp>
        <p:nvSpPr>
          <p:cNvPr id="99" name="Road Apron"/>
          <p:cNvSpPr txBox="1"/>
          <p:nvPr/>
        </p:nvSpPr>
        <p:spPr>
          <a:xfrm rot="21480000">
            <a:off x="8776318" y="6119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100" name="Road Apron"/>
          <p:cNvSpPr txBox="1"/>
          <p:nvPr/>
        </p:nvSpPr>
        <p:spPr>
          <a:xfrm rot="21480000">
            <a:off x="1800772" y="6418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97" name="Title 8"/>
          <p:cNvSpPr txBox="1">
            <a:spLocks/>
          </p:cNvSpPr>
          <p:nvPr/>
        </p:nvSpPr>
        <p:spPr bwMode="black">
          <a:xfrm>
            <a:off x="0" y="-28351"/>
            <a:ext cx="12192000" cy="507046"/>
          </a:xfrm>
          <a:prstGeom prst="rect">
            <a:avLst/>
          </a:prstGeom>
          <a:solidFill>
            <a:schemeClr val="tx1"/>
          </a:solidFill>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j-ea"/>
                <a:cs typeface="+mj-cs"/>
              </a:rPr>
              <a:t>LiDAR </a:t>
            </a:r>
            <a:r>
              <a:rPr kumimoji="0" lang="en-US" sz="24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 Point Cloud  DEM  </a:t>
            </a:r>
            <a:r>
              <a:rPr kumimoji="0" lang="en-US" sz="36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Digital Dams</a:t>
            </a:r>
            <a:endParaRPr kumimoji="0" lang="en-US" sz="3600" b="0" i="0" u="none" strike="noStrike" kern="1200" cap="none" spc="0" normalizeH="0" baseline="0" noProof="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210108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10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4.58333E-6 0 L -0.19023 0 L -0.45559 0.00069 L -0.5845 0.00162 C -0.59505 0.00394 -0.60546 0.00602 -0.61601 0.0081 C -0.62565 0.01389 -0.63567 0.01944 -0.64544 0.025 C -0.66406 0.05648 -0.68294 0.08796 -0.70156 0.11944 L -0.88958 0.12315 L -0.96979 0.12708 " pathEditMode="relative" rAng="0" ptsTypes="AAAAAAAAA">
                                      <p:cBhvr>
                                        <p:cTn id="19" dur="7000" fill="hold"/>
                                        <p:tgtEl>
                                          <p:spTgt spid="56"/>
                                        </p:tgtEl>
                                        <p:attrNameLst>
                                          <p:attrName>ppt_x</p:attrName>
                                          <p:attrName>ppt_y</p:attrName>
                                        </p:attrNameLst>
                                      </p:cBhvr>
                                      <p:rCtr x="-48490" y="6343"/>
                                    </p:animMotion>
                                  </p:childTnLst>
                                </p:cTn>
                              </p:par>
                              <p:par>
                                <p:cTn id="20" presetID="0" presetClass="path" presetSubtype="0" accel="50000" decel="50000" fill="hold" grpId="0" nodeType="withEffect">
                                  <p:stCondLst>
                                    <p:cond delay="0"/>
                                  </p:stCondLst>
                                  <p:childTnLst>
                                    <p:animMotion origin="layout" path="M -2.91667E-6 -1.11111E-6 L -0.24088 -1.11111E-6 L -0.3806 -1.11111E-6 L -0.43633 -0.09722 L -0.45729 -0.08426 C -0.46185 -0.10278 -0.4664 -0.12176 -0.47109 -0.14051 C -0.47304 -0.14421 -0.47474 -0.14861 -0.4763 -0.15301 C -0.47864 -0.17222 -0.48125 -0.1919 -0.48333 -0.21157 C -0.48437 -0.22731 -0.48593 -0.24259 -0.48698 -0.25787 C -0.49388 -0.26204 -0.50078 -0.2662 -0.50768 -0.27014 L -0.53385 -0.27014 L -0.56211 -0.27014 L -0.60872 -0.26134 C -0.61133 -0.25185 -0.61367 -0.24259 -0.61575 -0.23287 L -0.67343 -0.2213 L -0.73099 -0.2213 C -0.73619 -0.23055 -0.74179 -0.23935 -0.74713 -0.24861 C -0.75182 -0.25509 -0.75729 -0.25185 -0.76237 -0.2581 C -0.76888 -0.26319 -0.78073 -0.26227 -0.78698 -0.26713 C -0.80924 -0.2662 -0.78906 -0.27106 -0.81093 -0.27037 " pathEditMode="relative" rAng="0" ptsTypes="AAAAAAAAAAAAAAAAAAAA">
                                      <p:cBhvr>
                                        <p:cTn id="21" dur="7000" fill="hold"/>
                                        <p:tgtEl>
                                          <p:spTgt spid="95"/>
                                        </p:tgtEl>
                                        <p:attrNameLst>
                                          <p:attrName>ppt_x</p:attrName>
                                          <p:attrName>ppt_y</p:attrName>
                                        </p:attrNameLst>
                                      </p:cBhvr>
                                      <p:rCtr x="-40547" y="-1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9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37322" y="4457183"/>
            <a:ext cx="365760" cy="240081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Rectangle 46"/>
          <p:cNvSpPr/>
          <p:nvPr/>
        </p:nvSpPr>
        <p:spPr>
          <a:xfrm>
            <a:off x="803082" y="4430272"/>
            <a:ext cx="365760" cy="242222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Rectangle 47"/>
          <p:cNvSpPr/>
          <p:nvPr/>
        </p:nvSpPr>
        <p:spPr>
          <a:xfrm>
            <a:off x="1168842" y="4403356"/>
            <a:ext cx="365760" cy="245464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Rectangle 48"/>
          <p:cNvSpPr/>
          <p:nvPr/>
        </p:nvSpPr>
        <p:spPr>
          <a:xfrm>
            <a:off x="1534602" y="4376440"/>
            <a:ext cx="365760" cy="248156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Rectangle 49"/>
          <p:cNvSpPr/>
          <p:nvPr/>
        </p:nvSpPr>
        <p:spPr>
          <a:xfrm>
            <a:off x="1900362" y="4367468"/>
            <a:ext cx="365760" cy="249053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Rectangle 50"/>
          <p:cNvSpPr/>
          <p:nvPr/>
        </p:nvSpPr>
        <p:spPr>
          <a:xfrm>
            <a:off x="2270289" y="4340552"/>
            <a:ext cx="365760" cy="2517448"/>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Rectangle 51"/>
          <p:cNvSpPr/>
          <p:nvPr/>
        </p:nvSpPr>
        <p:spPr>
          <a:xfrm>
            <a:off x="2636049" y="4313636"/>
            <a:ext cx="365760" cy="254436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Rectangle 52"/>
          <p:cNvSpPr/>
          <p:nvPr/>
        </p:nvSpPr>
        <p:spPr>
          <a:xfrm>
            <a:off x="2997642" y="4277749"/>
            <a:ext cx="365760" cy="2580251"/>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Rectangle 53"/>
          <p:cNvSpPr/>
          <p:nvPr/>
        </p:nvSpPr>
        <p:spPr>
          <a:xfrm>
            <a:off x="3363402" y="4250834"/>
            <a:ext cx="365760" cy="260716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Rectangle 58"/>
          <p:cNvSpPr/>
          <p:nvPr/>
        </p:nvSpPr>
        <p:spPr>
          <a:xfrm>
            <a:off x="3729162" y="4229100"/>
            <a:ext cx="365760" cy="262890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Rectangle 59"/>
          <p:cNvSpPr/>
          <p:nvPr/>
        </p:nvSpPr>
        <p:spPr>
          <a:xfrm>
            <a:off x="6655242" y="4229098"/>
            <a:ext cx="365760" cy="2628901"/>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Rectangle 60"/>
          <p:cNvSpPr/>
          <p:nvPr/>
        </p:nvSpPr>
        <p:spPr>
          <a:xfrm>
            <a:off x="7021002" y="4183545"/>
            <a:ext cx="365760" cy="266894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Rectangle 61"/>
          <p:cNvSpPr/>
          <p:nvPr/>
        </p:nvSpPr>
        <p:spPr>
          <a:xfrm>
            <a:off x="7386762" y="4161114"/>
            <a:ext cx="365760" cy="269688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Rectangle 62"/>
          <p:cNvSpPr/>
          <p:nvPr/>
        </p:nvSpPr>
        <p:spPr>
          <a:xfrm>
            <a:off x="7752522" y="4143171"/>
            <a:ext cx="365760" cy="271482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Rectangle 63"/>
          <p:cNvSpPr/>
          <p:nvPr/>
        </p:nvSpPr>
        <p:spPr>
          <a:xfrm>
            <a:off x="8118282" y="4125226"/>
            <a:ext cx="365760" cy="2732774"/>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Rectangle 64"/>
          <p:cNvSpPr/>
          <p:nvPr/>
        </p:nvSpPr>
        <p:spPr>
          <a:xfrm>
            <a:off x="8484042" y="4107283"/>
            <a:ext cx="365760" cy="275071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Rectangle 65"/>
          <p:cNvSpPr/>
          <p:nvPr/>
        </p:nvSpPr>
        <p:spPr>
          <a:xfrm>
            <a:off x="8849802" y="4090089"/>
            <a:ext cx="365760" cy="2754659"/>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Rectangle 66"/>
          <p:cNvSpPr/>
          <p:nvPr/>
        </p:nvSpPr>
        <p:spPr>
          <a:xfrm>
            <a:off x="9215562" y="4071395"/>
            <a:ext cx="365760" cy="2773353"/>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8" name="Rectangle 67"/>
          <p:cNvSpPr/>
          <p:nvPr/>
        </p:nvSpPr>
        <p:spPr>
          <a:xfrm>
            <a:off x="9581322" y="4053452"/>
            <a:ext cx="365760" cy="279129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Rectangle 68"/>
          <p:cNvSpPr/>
          <p:nvPr/>
        </p:nvSpPr>
        <p:spPr>
          <a:xfrm>
            <a:off x="9947082" y="4035508"/>
            <a:ext cx="365760" cy="280924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Rectangle 69"/>
          <p:cNvSpPr/>
          <p:nvPr/>
        </p:nvSpPr>
        <p:spPr>
          <a:xfrm>
            <a:off x="10312842" y="4008592"/>
            <a:ext cx="365760" cy="2836156"/>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1" name="Rectangle 70"/>
          <p:cNvSpPr/>
          <p:nvPr/>
        </p:nvSpPr>
        <p:spPr>
          <a:xfrm>
            <a:off x="10678602" y="3981676"/>
            <a:ext cx="365760" cy="2870818"/>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 name="Rectangle 71"/>
          <p:cNvSpPr/>
          <p:nvPr/>
        </p:nvSpPr>
        <p:spPr>
          <a:xfrm>
            <a:off x="11044362" y="3963732"/>
            <a:ext cx="365760" cy="288876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Rectangle 72"/>
          <p:cNvSpPr/>
          <p:nvPr/>
        </p:nvSpPr>
        <p:spPr>
          <a:xfrm>
            <a:off x="11410122" y="3936817"/>
            <a:ext cx="365760" cy="2915677"/>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Rectangle 74"/>
          <p:cNvSpPr/>
          <p:nvPr/>
        </p:nvSpPr>
        <p:spPr>
          <a:xfrm>
            <a:off x="11760948" y="3891958"/>
            <a:ext cx="365760" cy="2952790"/>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6" name="Rectangle 75"/>
          <p:cNvSpPr/>
          <p:nvPr/>
        </p:nvSpPr>
        <p:spPr>
          <a:xfrm>
            <a:off x="71562" y="4482608"/>
            <a:ext cx="365760" cy="2375392"/>
          </a:xfrm>
          <a:prstGeom prst="rect">
            <a:avLst/>
          </a:prstGeom>
          <a:blipFill>
            <a:blip r:embed="rId3"/>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437322" y="6565389"/>
            <a:ext cx="365760" cy="29260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4"/>
          <p:cNvSpPr/>
          <p:nvPr/>
        </p:nvSpPr>
        <p:spPr>
          <a:xfrm>
            <a:off x="803082" y="6537960"/>
            <a:ext cx="365760" cy="32004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1168842" y="6510528"/>
            <a:ext cx="365760" cy="347472"/>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1534602" y="6483096"/>
            <a:ext cx="365760" cy="374904"/>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1900362" y="6473952"/>
            <a:ext cx="365760" cy="38404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2270289" y="6446520"/>
            <a:ext cx="365760" cy="41148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p:nvSpPr>
        <p:spPr>
          <a:xfrm>
            <a:off x="2636049" y="6419088"/>
            <a:ext cx="365760" cy="438912"/>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2997642" y="6382512"/>
            <a:ext cx="365760" cy="47548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p:cNvSpPr/>
          <p:nvPr/>
        </p:nvSpPr>
        <p:spPr>
          <a:xfrm>
            <a:off x="3363402" y="6355080"/>
            <a:ext cx="365760" cy="50292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p:nvSpPr>
        <p:spPr>
          <a:xfrm>
            <a:off x="3729162" y="5048250"/>
            <a:ext cx="365760" cy="180975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4094922" y="4229101"/>
            <a:ext cx="365760" cy="262889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4460682" y="3864332"/>
            <a:ext cx="365760" cy="2993665"/>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p:cNvSpPr/>
          <p:nvPr/>
        </p:nvSpPr>
        <p:spPr>
          <a:xfrm>
            <a:off x="4826442" y="3657600"/>
            <a:ext cx="365760" cy="320040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a:off x="5192202" y="3657600"/>
            <a:ext cx="365760" cy="32003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p:cNvSpPr/>
          <p:nvPr/>
        </p:nvSpPr>
        <p:spPr>
          <a:xfrm>
            <a:off x="5557962" y="3657599"/>
            <a:ext cx="365760" cy="32003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p:cNvSpPr/>
          <p:nvPr/>
        </p:nvSpPr>
        <p:spPr>
          <a:xfrm>
            <a:off x="5923722" y="3864332"/>
            <a:ext cx="365760" cy="299366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Rectangle 19"/>
          <p:cNvSpPr/>
          <p:nvPr/>
        </p:nvSpPr>
        <p:spPr>
          <a:xfrm>
            <a:off x="6289482" y="4229101"/>
            <a:ext cx="365760" cy="2628897"/>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p:cNvSpPr/>
          <p:nvPr/>
        </p:nvSpPr>
        <p:spPr>
          <a:xfrm>
            <a:off x="6655242" y="5231958"/>
            <a:ext cx="365760" cy="162603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p:cNvSpPr/>
          <p:nvPr/>
        </p:nvSpPr>
        <p:spPr>
          <a:xfrm>
            <a:off x="7021002" y="6286501"/>
            <a:ext cx="365760" cy="57149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7386762" y="6263640"/>
            <a:ext cx="365760" cy="59436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p:cNvSpPr/>
          <p:nvPr/>
        </p:nvSpPr>
        <p:spPr>
          <a:xfrm>
            <a:off x="7752522" y="6245352"/>
            <a:ext cx="365760" cy="61264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p:cNvSpPr/>
          <p:nvPr/>
        </p:nvSpPr>
        <p:spPr>
          <a:xfrm>
            <a:off x="8118282" y="6227064"/>
            <a:ext cx="365760" cy="630936"/>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8484042" y="6208776"/>
            <a:ext cx="365760" cy="649224"/>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p:cNvSpPr/>
          <p:nvPr/>
        </p:nvSpPr>
        <p:spPr>
          <a:xfrm>
            <a:off x="8849802" y="6191251"/>
            <a:ext cx="365760" cy="666749"/>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Rectangle 39"/>
          <p:cNvSpPr/>
          <p:nvPr/>
        </p:nvSpPr>
        <p:spPr>
          <a:xfrm>
            <a:off x="9215562" y="6172200"/>
            <a:ext cx="365760" cy="68580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40"/>
          <p:cNvSpPr/>
          <p:nvPr/>
        </p:nvSpPr>
        <p:spPr>
          <a:xfrm>
            <a:off x="9581322" y="6153912"/>
            <a:ext cx="365760" cy="70408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Rectangle 41"/>
          <p:cNvSpPr/>
          <p:nvPr/>
        </p:nvSpPr>
        <p:spPr>
          <a:xfrm>
            <a:off x="9947082" y="6135624"/>
            <a:ext cx="365760" cy="722376"/>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42"/>
          <p:cNvSpPr/>
          <p:nvPr/>
        </p:nvSpPr>
        <p:spPr>
          <a:xfrm>
            <a:off x="10312842" y="6108192"/>
            <a:ext cx="365760" cy="74980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Rectangle 43"/>
          <p:cNvSpPr/>
          <p:nvPr/>
        </p:nvSpPr>
        <p:spPr>
          <a:xfrm>
            <a:off x="10678602" y="6080760"/>
            <a:ext cx="365760" cy="77724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Rectangle 44"/>
          <p:cNvSpPr/>
          <p:nvPr/>
        </p:nvSpPr>
        <p:spPr>
          <a:xfrm>
            <a:off x="11044362" y="6062472"/>
            <a:ext cx="365760" cy="795528"/>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Rectangle 45"/>
          <p:cNvSpPr/>
          <p:nvPr/>
        </p:nvSpPr>
        <p:spPr>
          <a:xfrm>
            <a:off x="11410122" y="6035040"/>
            <a:ext cx="365760" cy="82296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Can 54"/>
          <p:cNvSpPr/>
          <p:nvPr/>
        </p:nvSpPr>
        <p:spPr>
          <a:xfrm rot="5340000">
            <a:off x="5137971" y="4200191"/>
            <a:ext cx="524156" cy="3750743"/>
          </a:xfrm>
          <a:prstGeom prst="can">
            <a:avLst/>
          </a:prstGeom>
          <a:noFill/>
          <a:ln w="19050">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Rectangle 56"/>
          <p:cNvSpPr/>
          <p:nvPr/>
        </p:nvSpPr>
        <p:spPr>
          <a:xfrm>
            <a:off x="11760948" y="5989320"/>
            <a:ext cx="365760" cy="868680"/>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Rectangle 57"/>
          <p:cNvSpPr/>
          <p:nvPr/>
        </p:nvSpPr>
        <p:spPr>
          <a:xfrm>
            <a:off x="71562" y="6591300"/>
            <a:ext cx="365760" cy="266697"/>
          </a:xfrm>
          <a:prstGeom prst="rect">
            <a:avLst/>
          </a:prstGeom>
          <a:blipFill>
            <a:blip r:embed="rId4"/>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Teardrop 55"/>
          <p:cNvSpPr/>
          <p:nvPr/>
        </p:nvSpPr>
        <p:spPr>
          <a:xfrm rot="-2700000">
            <a:off x="11732502" y="5567730"/>
            <a:ext cx="380245" cy="381663"/>
          </a:xfrm>
          <a:prstGeom prst="teardrop">
            <a:avLst>
              <a:gd name="adj" fmla="val 91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p:cNvSpPr/>
          <p:nvPr/>
        </p:nvSpPr>
        <p:spPr>
          <a:xfrm>
            <a:off x="4826442" y="3653535"/>
            <a:ext cx="1097280" cy="89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4" name="Can 73"/>
          <p:cNvSpPr/>
          <p:nvPr/>
        </p:nvSpPr>
        <p:spPr>
          <a:xfrm rot="5340000">
            <a:off x="5140704" y="4200191"/>
            <a:ext cx="524156" cy="3750743"/>
          </a:xfrm>
          <a:prstGeom prst="can">
            <a:avLst/>
          </a:prstGeom>
          <a:no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oad Apron"/>
          <p:cNvSpPr txBox="1"/>
          <p:nvPr/>
        </p:nvSpPr>
        <p:spPr>
          <a:xfrm>
            <a:off x="4768834" y="3416946"/>
            <a:ext cx="12111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ROAD APRON</a:t>
            </a:r>
          </a:p>
        </p:txBody>
      </p:sp>
      <p:sp>
        <p:nvSpPr>
          <p:cNvPr id="94" name="Road Apron"/>
          <p:cNvSpPr txBox="1"/>
          <p:nvPr/>
        </p:nvSpPr>
        <p:spPr>
          <a:xfrm rot="21480000">
            <a:off x="8619309" y="3818485"/>
            <a:ext cx="11925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TOP OF BANK</a:t>
            </a:r>
          </a:p>
        </p:txBody>
      </p:sp>
      <p:sp>
        <p:nvSpPr>
          <p:cNvPr id="95" name="Road Apron"/>
          <p:cNvSpPr txBox="1"/>
          <p:nvPr/>
        </p:nvSpPr>
        <p:spPr>
          <a:xfrm rot="21480000">
            <a:off x="1510779" y="4109971"/>
            <a:ext cx="11925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TOP OF BANK</a:t>
            </a:r>
          </a:p>
        </p:txBody>
      </p:sp>
      <p:sp>
        <p:nvSpPr>
          <p:cNvPr id="96" name="Road Apron"/>
          <p:cNvSpPr txBox="1"/>
          <p:nvPr/>
        </p:nvSpPr>
        <p:spPr>
          <a:xfrm rot="21480000">
            <a:off x="8776318" y="6119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97" name="Road Apron"/>
          <p:cNvSpPr txBox="1"/>
          <p:nvPr/>
        </p:nvSpPr>
        <p:spPr>
          <a:xfrm rot="21480000">
            <a:off x="1800772" y="6418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98" name="Road Apron"/>
          <p:cNvSpPr txBox="1"/>
          <p:nvPr/>
        </p:nvSpPr>
        <p:spPr>
          <a:xfrm rot="21480000">
            <a:off x="4997965" y="5921650"/>
            <a:ext cx="8358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CULVERT</a:t>
            </a:r>
          </a:p>
        </p:txBody>
      </p:sp>
      <p:cxnSp>
        <p:nvCxnSpPr>
          <p:cNvPr id="77" name="Straight Arrow Connector 76"/>
          <p:cNvCxnSpPr/>
          <p:nvPr/>
        </p:nvCxnSpPr>
        <p:spPr>
          <a:xfrm flipH="1">
            <a:off x="2997644" y="3470511"/>
            <a:ext cx="4673156" cy="113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b="42978"/>
          <a:stretch/>
        </p:blipFill>
        <p:spPr>
          <a:xfrm>
            <a:off x="611373" y="-10973"/>
            <a:ext cx="10433304" cy="3349596"/>
          </a:xfrm>
          <a:prstGeom prst="rect">
            <a:avLst/>
          </a:prstGeom>
        </p:spPr>
      </p:pic>
      <p:sp>
        <p:nvSpPr>
          <p:cNvPr id="78" name="Title 8"/>
          <p:cNvSpPr txBox="1">
            <a:spLocks/>
          </p:cNvSpPr>
          <p:nvPr/>
        </p:nvSpPr>
        <p:spPr bwMode="black">
          <a:xfrm>
            <a:off x="0" y="-28351"/>
            <a:ext cx="12192000" cy="507046"/>
          </a:xfrm>
          <a:prstGeom prst="rect">
            <a:avLst/>
          </a:prstGeom>
          <a:solidFill>
            <a:schemeClr val="tx1"/>
          </a:solidFill>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j-ea"/>
                <a:cs typeface="+mj-cs"/>
              </a:rPr>
              <a:t>LiDAR </a:t>
            </a:r>
            <a:r>
              <a:rPr kumimoji="0" lang="en-US" sz="24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 Point Cloud  DEM  </a:t>
            </a:r>
            <a:r>
              <a:rPr kumimoji="0" lang="en-US" sz="36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Digital Dams</a:t>
            </a:r>
            <a:endParaRPr kumimoji="0" lang="en-US" sz="3600" b="0" i="0" u="none" strike="noStrike" kern="1200" cap="none" spc="0" normalizeH="0" baseline="0" noProof="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34266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2.96296E-6 L 0.00534 0.42223 " pathEditMode="relative" rAng="0" ptsTypes="AA">
                                      <p:cBhvr>
                                        <p:cTn id="6" dur="2000" fill="hold"/>
                                        <p:tgtEl>
                                          <p:spTgt spid="77"/>
                                        </p:tgtEl>
                                        <p:attrNameLst>
                                          <p:attrName>ppt_x</p:attrName>
                                          <p:attrName>ppt_y</p:attrName>
                                        </p:attrNameLst>
                                      </p:cBhvr>
                                      <p:rCtr x="260" y="2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Road Apron Cells"/>
          <p:cNvGrpSpPr/>
          <p:nvPr/>
        </p:nvGrpSpPr>
        <p:grpSpPr>
          <a:xfrm>
            <a:off x="4460682" y="3657599"/>
            <a:ext cx="1828800" cy="3200401"/>
            <a:chOff x="4460682" y="3657599"/>
            <a:chExt cx="1828800" cy="3200401"/>
          </a:xfrm>
        </p:grpSpPr>
        <p:sp>
          <p:nvSpPr>
            <p:cNvPr id="15" name="Rectangle 14"/>
            <p:cNvSpPr/>
            <p:nvPr/>
          </p:nvSpPr>
          <p:spPr>
            <a:xfrm>
              <a:off x="4460682" y="3864332"/>
              <a:ext cx="365760" cy="2993665"/>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p:cNvSpPr/>
            <p:nvPr/>
          </p:nvSpPr>
          <p:spPr>
            <a:xfrm>
              <a:off x="4826442" y="3657600"/>
              <a:ext cx="365760" cy="320040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a:off x="5192202" y="3657600"/>
              <a:ext cx="365760" cy="3200399"/>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p:cNvSpPr/>
            <p:nvPr/>
          </p:nvSpPr>
          <p:spPr>
            <a:xfrm>
              <a:off x="5557962" y="3657599"/>
              <a:ext cx="365760" cy="3200399"/>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p:cNvSpPr/>
            <p:nvPr/>
          </p:nvSpPr>
          <p:spPr>
            <a:xfrm>
              <a:off x="5923722" y="3864332"/>
              <a:ext cx="365760" cy="299366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2" name="Bank Slopes"/>
          <p:cNvGrpSpPr/>
          <p:nvPr/>
        </p:nvGrpSpPr>
        <p:grpSpPr>
          <a:xfrm>
            <a:off x="71562" y="3653535"/>
            <a:ext cx="12055146" cy="3210878"/>
            <a:chOff x="71562" y="3653535"/>
            <a:chExt cx="12055146" cy="3210878"/>
          </a:xfrm>
        </p:grpSpPr>
        <p:grpSp>
          <p:nvGrpSpPr>
            <p:cNvPr id="31" name="Group 30"/>
            <p:cNvGrpSpPr/>
            <p:nvPr/>
          </p:nvGrpSpPr>
          <p:grpSpPr>
            <a:xfrm>
              <a:off x="71562" y="3891958"/>
              <a:ext cx="12055146" cy="2966042"/>
              <a:chOff x="71562" y="3891958"/>
              <a:chExt cx="12055146" cy="2966042"/>
            </a:xfrm>
          </p:grpSpPr>
          <p:sp>
            <p:nvSpPr>
              <p:cNvPr id="78" name="Rectangle 77"/>
              <p:cNvSpPr/>
              <p:nvPr/>
            </p:nvSpPr>
            <p:spPr>
              <a:xfrm>
                <a:off x="4094922" y="4215848"/>
                <a:ext cx="365760" cy="2628900"/>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Rectangle 38"/>
              <p:cNvSpPr/>
              <p:nvPr/>
            </p:nvSpPr>
            <p:spPr>
              <a:xfrm>
                <a:off x="437322" y="4457183"/>
                <a:ext cx="365760" cy="2400817"/>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Rectangle 46"/>
              <p:cNvSpPr/>
              <p:nvPr/>
            </p:nvSpPr>
            <p:spPr>
              <a:xfrm>
                <a:off x="803082" y="4430272"/>
                <a:ext cx="365760" cy="2422222"/>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Rectangle 47"/>
              <p:cNvSpPr/>
              <p:nvPr/>
            </p:nvSpPr>
            <p:spPr>
              <a:xfrm>
                <a:off x="1168842" y="4403356"/>
                <a:ext cx="365760" cy="2454644"/>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Rectangle 48"/>
              <p:cNvSpPr/>
              <p:nvPr/>
            </p:nvSpPr>
            <p:spPr>
              <a:xfrm>
                <a:off x="1534602" y="4376440"/>
                <a:ext cx="365760" cy="2481560"/>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Rectangle 49"/>
              <p:cNvSpPr/>
              <p:nvPr/>
            </p:nvSpPr>
            <p:spPr>
              <a:xfrm>
                <a:off x="1900362" y="4367468"/>
                <a:ext cx="365760" cy="2490532"/>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Rectangle 50"/>
              <p:cNvSpPr/>
              <p:nvPr/>
            </p:nvSpPr>
            <p:spPr>
              <a:xfrm>
                <a:off x="2270289" y="4340552"/>
                <a:ext cx="365760" cy="2517448"/>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Rectangle 51"/>
              <p:cNvSpPr/>
              <p:nvPr/>
            </p:nvSpPr>
            <p:spPr>
              <a:xfrm>
                <a:off x="2636049" y="4313636"/>
                <a:ext cx="365760" cy="2544364"/>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Rectangle 52"/>
              <p:cNvSpPr/>
              <p:nvPr/>
            </p:nvSpPr>
            <p:spPr>
              <a:xfrm>
                <a:off x="2997642" y="4277749"/>
                <a:ext cx="365760" cy="258025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Rectangle 53"/>
              <p:cNvSpPr/>
              <p:nvPr/>
            </p:nvSpPr>
            <p:spPr>
              <a:xfrm>
                <a:off x="3363402" y="4250834"/>
                <a:ext cx="365760" cy="2607166"/>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Rectangle 58"/>
              <p:cNvSpPr/>
              <p:nvPr/>
            </p:nvSpPr>
            <p:spPr>
              <a:xfrm>
                <a:off x="3729162" y="4229100"/>
                <a:ext cx="365760" cy="2628900"/>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Rectangle 59"/>
              <p:cNvSpPr/>
              <p:nvPr/>
            </p:nvSpPr>
            <p:spPr>
              <a:xfrm>
                <a:off x="6655242" y="4229098"/>
                <a:ext cx="365760" cy="262890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Rectangle 60"/>
              <p:cNvSpPr/>
              <p:nvPr/>
            </p:nvSpPr>
            <p:spPr>
              <a:xfrm>
                <a:off x="7021002" y="4183545"/>
                <a:ext cx="365760" cy="2668949"/>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Rectangle 61"/>
              <p:cNvSpPr/>
              <p:nvPr/>
            </p:nvSpPr>
            <p:spPr>
              <a:xfrm>
                <a:off x="7386762" y="4161114"/>
                <a:ext cx="365760" cy="2696886"/>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Rectangle 62"/>
              <p:cNvSpPr/>
              <p:nvPr/>
            </p:nvSpPr>
            <p:spPr>
              <a:xfrm>
                <a:off x="7752522" y="4143171"/>
                <a:ext cx="365760" cy="2714829"/>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Rectangle 63"/>
              <p:cNvSpPr/>
              <p:nvPr/>
            </p:nvSpPr>
            <p:spPr>
              <a:xfrm>
                <a:off x="8118282" y="4125226"/>
                <a:ext cx="365760" cy="2732774"/>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Rectangle 64"/>
              <p:cNvSpPr/>
              <p:nvPr/>
            </p:nvSpPr>
            <p:spPr>
              <a:xfrm>
                <a:off x="8484042" y="4107283"/>
                <a:ext cx="365760" cy="2750717"/>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Rectangle 65"/>
              <p:cNvSpPr/>
              <p:nvPr/>
            </p:nvSpPr>
            <p:spPr>
              <a:xfrm>
                <a:off x="8849802" y="4090089"/>
                <a:ext cx="365760" cy="2754659"/>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Rectangle 66"/>
              <p:cNvSpPr/>
              <p:nvPr/>
            </p:nvSpPr>
            <p:spPr>
              <a:xfrm>
                <a:off x="9215562" y="4071395"/>
                <a:ext cx="365760" cy="2773353"/>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8" name="Rectangle 67"/>
              <p:cNvSpPr/>
              <p:nvPr/>
            </p:nvSpPr>
            <p:spPr>
              <a:xfrm>
                <a:off x="9581322" y="4053452"/>
                <a:ext cx="365760" cy="2791296"/>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Rectangle 68"/>
              <p:cNvSpPr/>
              <p:nvPr/>
            </p:nvSpPr>
            <p:spPr>
              <a:xfrm>
                <a:off x="9947082" y="4035508"/>
                <a:ext cx="365760" cy="2809240"/>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Rectangle 69"/>
              <p:cNvSpPr/>
              <p:nvPr/>
            </p:nvSpPr>
            <p:spPr>
              <a:xfrm>
                <a:off x="10312842" y="4008592"/>
                <a:ext cx="365760" cy="2836156"/>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1" name="Rectangle 70"/>
              <p:cNvSpPr/>
              <p:nvPr/>
            </p:nvSpPr>
            <p:spPr>
              <a:xfrm>
                <a:off x="10678602" y="3981676"/>
                <a:ext cx="365760" cy="2870818"/>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 name="Rectangle 71"/>
              <p:cNvSpPr/>
              <p:nvPr/>
            </p:nvSpPr>
            <p:spPr>
              <a:xfrm>
                <a:off x="11044362" y="3963732"/>
                <a:ext cx="365760" cy="2888762"/>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Rectangle 72"/>
              <p:cNvSpPr/>
              <p:nvPr/>
            </p:nvSpPr>
            <p:spPr>
              <a:xfrm>
                <a:off x="11410122" y="3936817"/>
                <a:ext cx="365760" cy="2915677"/>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Rectangle 74"/>
              <p:cNvSpPr/>
              <p:nvPr/>
            </p:nvSpPr>
            <p:spPr>
              <a:xfrm>
                <a:off x="11760948" y="3891958"/>
                <a:ext cx="365760" cy="2952790"/>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6" name="Rectangle 75"/>
              <p:cNvSpPr/>
              <p:nvPr/>
            </p:nvSpPr>
            <p:spPr>
              <a:xfrm>
                <a:off x="71562" y="4482608"/>
                <a:ext cx="365760" cy="2375392"/>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79" name="Rectangle 78"/>
            <p:cNvSpPr/>
            <p:nvPr/>
          </p:nvSpPr>
          <p:spPr>
            <a:xfrm>
              <a:off x="4460903" y="4203568"/>
              <a:ext cx="365760" cy="264173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p:cNvSpPr/>
            <p:nvPr/>
          </p:nvSpPr>
          <p:spPr>
            <a:xfrm>
              <a:off x="4826442" y="3653535"/>
              <a:ext cx="1097280" cy="89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5" name="Rectangle 84"/>
            <p:cNvSpPr/>
            <p:nvPr/>
          </p:nvSpPr>
          <p:spPr>
            <a:xfrm>
              <a:off x="4828664" y="4209918"/>
              <a:ext cx="365760" cy="264173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 name="Rectangle 85"/>
            <p:cNvSpPr/>
            <p:nvPr/>
          </p:nvSpPr>
          <p:spPr>
            <a:xfrm>
              <a:off x="5197037" y="4203567"/>
              <a:ext cx="365760" cy="264173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7" name="Rectangle 86"/>
            <p:cNvSpPr/>
            <p:nvPr/>
          </p:nvSpPr>
          <p:spPr>
            <a:xfrm>
              <a:off x="5553917" y="4203566"/>
              <a:ext cx="365760" cy="264173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8" name="Rectangle 87"/>
            <p:cNvSpPr/>
            <p:nvPr/>
          </p:nvSpPr>
          <p:spPr>
            <a:xfrm>
              <a:off x="5922595" y="4216267"/>
              <a:ext cx="365760" cy="264173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9" name="Rectangle 88"/>
            <p:cNvSpPr/>
            <p:nvPr/>
          </p:nvSpPr>
          <p:spPr>
            <a:xfrm>
              <a:off x="6291088" y="4222682"/>
              <a:ext cx="365760" cy="2641731"/>
            </a:xfrm>
            <a:prstGeom prst="rect">
              <a:avLst/>
            </a:prstGeom>
            <a:blipFill>
              <a:blip r:embed="rId4"/>
              <a:stretch>
                <a:fillRect/>
              </a:stretch>
            </a:blipFill>
            <a:ln w="190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 name="Channel Bed"/>
          <p:cNvGrpSpPr/>
          <p:nvPr/>
        </p:nvGrpSpPr>
        <p:grpSpPr>
          <a:xfrm>
            <a:off x="71562" y="5989320"/>
            <a:ext cx="12055146" cy="896112"/>
            <a:chOff x="71562" y="5989320"/>
            <a:chExt cx="12055146" cy="896112"/>
          </a:xfrm>
        </p:grpSpPr>
        <p:sp>
          <p:nvSpPr>
            <p:cNvPr id="4" name="Rectangle 3"/>
            <p:cNvSpPr/>
            <p:nvPr/>
          </p:nvSpPr>
          <p:spPr>
            <a:xfrm>
              <a:off x="437322" y="6565389"/>
              <a:ext cx="365760" cy="29260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4"/>
            <p:cNvSpPr/>
            <p:nvPr/>
          </p:nvSpPr>
          <p:spPr>
            <a:xfrm>
              <a:off x="803082" y="6537960"/>
              <a:ext cx="365760" cy="32004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1168842" y="6510528"/>
              <a:ext cx="365760" cy="34747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1534602" y="6483096"/>
              <a:ext cx="365760" cy="374904"/>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1900362" y="6473952"/>
              <a:ext cx="365760" cy="38404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2270289" y="6446520"/>
              <a:ext cx="365760" cy="41148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p:nvSpPr>
          <p:spPr>
            <a:xfrm>
              <a:off x="2636049" y="6419088"/>
              <a:ext cx="365760" cy="43891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2997642" y="6378447"/>
              <a:ext cx="365760" cy="47548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p:cNvSpPr/>
            <p:nvPr/>
          </p:nvSpPr>
          <p:spPr>
            <a:xfrm>
              <a:off x="3363402" y="6382512"/>
              <a:ext cx="365760" cy="47548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p:nvSpPr>
          <p:spPr>
            <a:xfrm>
              <a:off x="3729162" y="6382511"/>
              <a:ext cx="365760" cy="47548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4094922" y="6378447"/>
              <a:ext cx="365760" cy="47955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Rectangle 19"/>
            <p:cNvSpPr/>
            <p:nvPr/>
          </p:nvSpPr>
          <p:spPr>
            <a:xfrm>
              <a:off x="6289482" y="6378447"/>
              <a:ext cx="365760" cy="479551"/>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p:cNvSpPr/>
            <p:nvPr/>
          </p:nvSpPr>
          <p:spPr>
            <a:xfrm>
              <a:off x="6655242" y="6382511"/>
              <a:ext cx="365760" cy="47548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p:cNvSpPr/>
            <p:nvPr/>
          </p:nvSpPr>
          <p:spPr>
            <a:xfrm>
              <a:off x="7021002" y="6382512"/>
              <a:ext cx="365760" cy="47548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7386762" y="6382512"/>
              <a:ext cx="365760" cy="50292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p:cNvSpPr/>
            <p:nvPr/>
          </p:nvSpPr>
          <p:spPr>
            <a:xfrm>
              <a:off x="7752522" y="6245352"/>
              <a:ext cx="365760" cy="61264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p:cNvSpPr/>
            <p:nvPr/>
          </p:nvSpPr>
          <p:spPr>
            <a:xfrm>
              <a:off x="8118282" y="6227064"/>
              <a:ext cx="365760" cy="630936"/>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8484042" y="6208776"/>
              <a:ext cx="365760" cy="649224"/>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p:cNvSpPr/>
            <p:nvPr/>
          </p:nvSpPr>
          <p:spPr>
            <a:xfrm>
              <a:off x="8849802" y="6191251"/>
              <a:ext cx="365760" cy="666749"/>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Rectangle 39"/>
            <p:cNvSpPr/>
            <p:nvPr/>
          </p:nvSpPr>
          <p:spPr>
            <a:xfrm>
              <a:off x="9215562" y="6172200"/>
              <a:ext cx="365760" cy="68580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40"/>
            <p:cNvSpPr/>
            <p:nvPr/>
          </p:nvSpPr>
          <p:spPr>
            <a:xfrm>
              <a:off x="9581322" y="6153912"/>
              <a:ext cx="365760" cy="70408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Rectangle 41"/>
            <p:cNvSpPr/>
            <p:nvPr/>
          </p:nvSpPr>
          <p:spPr>
            <a:xfrm>
              <a:off x="9947082" y="6135624"/>
              <a:ext cx="365760" cy="722376"/>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42"/>
            <p:cNvSpPr/>
            <p:nvPr/>
          </p:nvSpPr>
          <p:spPr>
            <a:xfrm>
              <a:off x="10312842" y="6108192"/>
              <a:ext cx="365760" cy="74980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Rectangle 43"/>
            <p:cNvSpPr/>
            <p:nvPr/>
          </p:nvSpPr>
          <p:spPr>
            <a:xfrm>
              <a:off x="10678602" y="6080760"/>
              <a:ext cx="365760" cy="77724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Rectangle 44"/>
            <p:cNvSpPr/>
            <p:nvPr/>
          </p:nvSpPr>
          <p:spPr>
            <a:xfrm>
              <a:off x="11044362" y="6062472"/>
              <a:ext cx="365760" cy="795528"/>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Rectangle 45"/>
            <p:cNvSpPr/>
            <p:nvPr/>
          </p:nvSpPr>
          <p:spPr>
            <a:xfrm>
              <a:off x="11410122" y="6035040"/>
              <a:ext cx="365760" cy="82296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Rectangle 56"/>
            <p:cNvSpPr/>
            <p:nvPr/>
          </p:nvSpPr>
          <p:spPr>
            <a:xfrm>
              <a:off x="11760948" y="5989320"/>
              <a:ext cx="365760" cy="868680"/>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Rectangle 57"/>
            <p:cNvSpPr/>
            <p:nvPr/>
          </p:nvSpPr>
          <p:spPr>
            <a:xfrm>
              <a:off x="71562" y="6591300"/>
              <a:ext cx="365760" cy="266697"/>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Rectangle 79"/>
            <p:cNvSpPr/>
            <p:nvPr/>
          </p:nvSpPr>
          <p:spPr>
            <a:xfrm>
              <a:off x="4460903" y="6378447"/>
              <a:ext cx="365760" cy="47955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1" name="Rectangle 80"/>
            <p:cNvSpPr/>
            <p:nvPr/>
          </p:nvSpPr>
          <p:spPr>
            <a:xfrm>
              <a:off x="4829245" y="6378447"/>
              <a:ext cx="365760" cy="47955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2" name="Rectangle 81"/>
            <p:cNvSpPr/>
            <p:nvPr/>
          </p:nvSpPr>
          <p:spPr>
            <a:xfrm>
              <a:off x="5190546" y="6378447"/>
              <a:ext cx="365760" cy="47955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3" name="Rectangle 82"/>
            <p:cNvSpPr/>
            <p:nvPr/>
          </p:nvSpPr>
          <p:spPr>
            <a:xfrm>
              <a:off x="5564768" y="6378447"/>
              <a:ext cx="365760" cy="47955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4" name="Rectangle 83"/>
            <p:cNvSpPr/>
            <p:nvPr/>
          </p:nvSpPr>
          <p:spPr>
            <a:xfrm>
              <a:off x="5926290" y="6378447"/>
              <a:ext cx="365760" cy="479552"/>
            </a:xfrm>
            <a:prstGeom prst="rect">
              <a:avLst/>
            </a:prstGeom>
            <a:blipFill>
              <a:blip r:embed="rId3"/>
              <a:tile tx="0" ty="0" sx="100000" sy="100000" flip="none" algn="tl"/>
            </a:blip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74" name="Culvert"/>
          <p:cNvSpPr/>
          <p:nvPr/>
        </p:nvSpPr>
        <p:spPr>
          <a:xfrm rot="5340000">
            <a:off x="5140704" y="4200191"/>
            <a:ext cx="524156" cy="3750743"/>
          </a:xfrm>
          <a:prstGeom prst="can">
            <a:avLst/>
          </a:prstGeom>
          <a:no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oad Apron"/>
          <p:cNvSpPr txBox="1"/>
          <p:nvPr/>
        </p:nvSpPr>
        <p:spPr>
          <a:xfrm>
            <a:off x="4768834" y="3416946"/>
            <a:ext cx="12111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ROAD APRON</a:t>
            </a:r>
          </a:p>
        </p:txBody>
      </p:sp>
      <p:sp>
        <p:nvSpPr>
          <p:cNvPr id="94" name="Road Apron"/>
          <p:cNvSpPr txBox="1"/>
          <p:nvPr/>
        </p:nvSpPr>
        <p:spPr>
          <a:xfrm rot="21480000">
            <a:off x="8619309" y="3818485"/>
            <a:ext cx="11925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TOP OF BANK</a:t>
            </a:r>
          </a:p>
        </p:txBody>
      </p:sp>
      <p:sp>
        <p:nvSpPr>
          <p:cNvPr id="95" name="Road Apron"/>
          <p:cNvSpPr txBox="1"/>
          <p:nvPr/>
        </p:nvSpPr>
        <p:spPr>
          <a:xfrm rot="21480000">
            <a:off x="1510779" y="4109971"/>
            <a:ext cx="11925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TOP OF BANK</a:t>
            </a:r>
          </a:p>
        </p:txBody>
      </p:sp>
      <p:sp>
        <p:nvSpPr>
          <p:cNvPr id="96" name="Road Apron"/>
          <p:cNvSpPr txBox="1"/>
          <p:nvPr/>
        </p:nvSpPr>
        <p:spPr>
          <a:xfrm rot="21480000">
            <a:off x="8776318" y="6119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97" name="Road Apron"/>
          <p:cNvSpPr txBox="1"/>
          <p:nvPr/>
        </p:nvSpPr>
        <p:spPr>
          <a:xfrm rot="21480000">
            <a:off x="1800772" y="6418361"/>
            <a:ext cx="1244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CHANNEL BED</a:t>
            </a:r>
          </a:p>
        </p:txBody>
      </p:sp>
      <p:sp>
        <p:nvSpPr>
          <p:cNvPr id="98" name="Culvert Text"/>
          <p:cNvSpPr txBox="1"/>
          <p:nvPr/>
        </p:nvSpPr>
        <p:spPr>
          <a:xfrm rot="21480000">
            <a:off x="4997965" y="5921650"/>
            <a:ext cx="8358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3865"/>
                </a:solidFill>
                <a:effectLst/>
                <a:uLnTx/>
                <a:uFillTx/>
                <a:latin typeface="Calibri"/>
                <a:ea typeface="+mn-ea"/>
                <a:cs typeface="+mn-cs"/>
              </a:rPr>
              <a:t>CULVERT</a:t>
            </a:r>
          </a:p>
        </p:txBody>
      </p:sp>
      <p:cxnSp>
        <p:nvCxnSpPr>
          <p:cNvPr id="77" name="Straight Arrow Connector 76"/>
          <p:cNvCxnSpPr/>
          <p:nvPr/>
        </p:nvCxnSpPr>
        <p:spPr>
          <a:xfrm flipH="1">
            <a:off x="3009900" y="6380479"/>
            <a:ext cx="468630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t="-1" b="42987"/>
          <a:stretch/>
        </p:blipFill>
        <p:spPr>
          <a:xfrm>
            <a:off x="611900" y="-10471"/>
            <a:ext cx="10433304" cy="3349093"/>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b="43114"/>
          <a:stretch/>
        </p:blipFill>
        <p:spPr>
          <a:xfrm>
            <a:off x="611794" y="-2984"/>
            <a:ext cx="10433304" cy="3341607"/>
          </a:xfrm>
          <a:prstGeom prst="rect">
            <a:avLst/>
          </a:prstGeom>
        </p:spPr>
      </p:pic>
      <p:sp>
        <p:nvSpPr>
          <p:cNvPr id="56" name="Teardrop 55"/>
          <p:cNvSpPr/>
          <p:nvPr/>
        </p:nvSpPr>
        <p:spPr>
          <a:xfrm rot="-2700000">
            <a:off x="11732502" y="5567730"/>
            <a:ext cx="380245" cy="381663"/>
          </a:xfrm>
          <a:prstGeom prst="teardrop">
            <a:avLst>
              <a:gd name="adj" fmla="val 91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0" name="Teardrop 89"/>
          <p:cNvSpPr/>
          <p:nvPr/>
        </p:nvSpPr>
        <p:spPr>
          <a:xfrm rot="-2700000">
            <a:off x="10899358" y="1878732"/>
            <a:ext cx="182880" cy="182880"/>
          </a:xfrm>
          <a:prstGeom prst="teardrop">
            <a:avLst>
              <a:gd name="adj" fmla="val 91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2" name="Title 8"/>
          <p:cNvSpPr txBox="1">
            <a:spLocks/>
          </p:cNvSpPr>
          <p:nvPr/>
        </p:nvSpPr>
        <p:spPr bwMode="black">
          <a:xfrm>
            <a:off x="0" y="-28351"/>
            <a:ext cx="12192000" cy="507046"/>
          </a:xfrm>
          <a:prstGeom prst="rect">
            <a:avLst/>
          </a:prstGeom>
          <a:solidFill>
            <a:schemeClr val="tx1"/>
          </a:solidFill>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j-ea"/>
                <a:cs typeface="+mj-cs"/>
              </a:rPr>
              <a:t>LiDAR </a:t>
            </a:r>
            <a:r>
              <a:rPr kumimoji="0" lang="en-US" sz="24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 Point Cloud  DEM  </a:t>
            </a:r>
            <a:r>
              <a:rPr kumimoji="0" lang="en-US" sz="36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Digital Dams</a:t>
            </a:r>
            <a:endParaRPr kumimoji="0" lang="en-US" sz="3600" b="0" i="0" u="none" strike="noStrike" kern="1200" cap="none" spc="0" normalizeH="0" baseline="0" noProof="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382845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4"/>
                                        </p:tgtEl>
                                      </p:cBhvr>
                                    </p:animEffect>
                                    <p:set>
                                      <p:cBhvr>
                                        <p:cTn id="10" dur="1" fill="hold">
                                          <p:stCondLst>
                                            <p:cond delay="499"/>
                                          </p:stCondLst>
                                        </p:cTn>
                                        <p:tgtEl>
                                          <p:spTgt spid="7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8"/>
                                        </p:tgtEl>
                                      </p:cBhvr>
                                    </p:animEffect>
                                    <p:set>
                                      <p:cBhvr>
                                        <p:cTn id="13" dur="1" fill="hold">
                                          <p:stCondLst>
                                            <p:cond delay="499"/>
                                          </p:stCondLst>
                                        </p:cTn>
                                        <p:tgtEl>
                                          <p:spTgt spid="9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 0 L -0.15312 0 L -0.40469 0 L -0.47812 -0.00556 L -0.72812 -0.02222 L -0.85 -0.02778 " pathEditMode="relative" ptsTypes="AAAAAA">
                                      <p:cBhvr>
                                        <p:cTn id="22" dur="7500" fill="hold"/>
                                        <p:tgtEl>
                                          <p:spTgt spid="90"/>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0065 -0.00069 L -0.19583 0.01598 L -0.3677 0.04098 L -0.4552 0.04375 L -0.63033 0.04931 L -0.73958 0.05486 L -0.95833 0.08264 " pathEditMode="relative" ptsTypes="AAAAAAA">
                                      <p:cBhvr>
                                        <p:cTn id="24" dur="7000" fill="hold"/>
                                        <p:tgtEl>
                                          <p:spTgt spid="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98" grpId="0"/>
      <p:bldP spid="56" grpId="0" animBg="1"/>
      <p:bldP spid="9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a:t>
            </a:r>
          </a:p>
        </p:txBody>
      </p:sp>
      <p:sp>
        <p:nvSpPr>
          <p:cNvPr id="8" name="Content Placeholder 2"/>
          <p:cNvSpPr txBox="1">
            <a:spLocks/>
          </p:cNvSpPr>
          <p:nvPr/>
        </p:nvSpPr>
        <p:spPr>
          <a:xfrm>
            <a:off x="3576484" y="3740658"/>
            <a:ext cx="7777316" cy="2202942"/>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3D Geomatics </a:t>
            </a:r>
          </a:p>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DEM Hydro-modification Subgroup</a:t>
            </a:r>
          </a:p>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 Update: </a:t>
            </a:r>
          </a:p>
        </p:txBody>
      </p:sp>
    </p:spTree>
    <p:extLst>
      <p:ext uri="{BB962C8B-B14F-4D97-AF65-F5344CB8AC3E}">
        <p14:creationId xmlns:p14="http://schemas.microsoft.com/office/powerpoint/2010/main" val="3369797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920"/>
          <a:stretch/>
        </p:blipFill>
        <p:spPr>
          <a:xfrm>
            <a:off x="7582829" y="1677010"/>
            <a:ext cx="2508186" cy="2664801"/>
          </a:xfrm>
          <a:prstGeom prst="rect">
            <a:avLst/>
          </a:prstGeom>
          <a:effectLst>
            <a:glow rad="254000">
              <a:schemeClr val="accent1">
                <a:alpha val="40000"/>
              </a:schemeClr>
            </a:glow>
            <a:innerShdw blurRad="114300">
              <a:prstClr val="black"/>
            </a:innerShdw>
            <a:softEdge rad="0"/>
          </a:effectLst>
        </p:spPr>
      </p:pic>
      <p:sp>
        <p:nvSpPr>
          <p:cNvPr id="6" name="Text Placeholder 1"/>
          <p:cNvSpPr txBox="1">
            <a:spLocks/>
          </p:cNvSpPr>
          <p:nvPr/>
        </p:nvSpPr>
        <p:spPr>
          <a:xfrm>
            <a:off x="247651" y="1565977"/>
            <a:ext cx="6988528" cy="5032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500" b="1" i="1" u="none" strike="noStrike" kern="1200" cap="none" spc="120" normalizeH="0" baseline="0" noProof="0">
                <a:ln>
                  <a:noFill/>
                </a:ln>
                <a:solidFill>
                  <a:srgbClr val="003865"/>
                </a:solidFill>
                <a:effectLst/>
                <a:uLnTx/>
                <a:uFillTx/>
                <a:latin typeface="Calibri"/>
                <a:ea typeface="+mn-ea"/>
                <a:cs typeface="+mn-cs"/>
              </a:rPr>
              <a:t>Purpose of the DEM Hydro-modification Subgroup</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1" i="0" u="none" strike="noStrike" kern="1200" cap="none" spc="120" normalizeH="0" baseline="0" noProof="0">
                <a:ln>
                  <a:noFill/>
                </a:ln>
                <a:solidFill>
                  <a:srgbClr val="78BE21"/>
                </a:solidFill>
                <a:effectLst/>
                <a:uLnTx/>
                <a:uFillTx/>
                <a:latin typeface="Calibri"/>
                <a:ea typeface="+mn-ea"/>
                <a:cs typeface="+mn-cs"/>
              </a:rPr>
              <a:t>Capitalize on knowledge of subject matter experts </a:t>
            </a:r>
            <a:r>
              <a:rPr kumimoji="0" lang="en-US" sz="2000" b="0" i="0" u="none" strike="noStrike" kern="1200" cap="none" spc="120" normalizeH="0" baseline="0" noProof="0">
                <a:ln>
                  <a:noFill/>
                </a:ln>
                <a:solidFill>
                  <a:srgbClr val="003865"/>
                </a:solidFill>
                <a:effectLst/>
                <a:uLnTx/>
                <a:uFillTx/>
                <a:latin typeface="Calibri"/>
                <a:ea typeface="+mn-ea"/>
                <a:cs typeface="+mn-cs"/>
              </a:rPr>
              <a:t>who have built their own individual digital dam breachline datasets and perform hydro-modification. </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0" i="0" u="none" strike="noStrike" kern="1200" cap="none" spc="120" normalizeH="0" baseline="0" noProof="0">
                <a:ln>
                  <a:noFill/>
                </a:ln>
                <a:solidFill>
                  <a:srgbClr val="003865"/>
                </a:solidFill>
                <a:effectLst/>
                <a:uLnTx/>
                <a:uFillTx/>
                <a:latin typeface="Calibri"/>
                <a:ea typeface="+mn-ea"/>
                <a:cs typeface="+mn-cs"/>
              </a:rPr>
              <a:t>Develop </a:t>
            </a:r>
            <a:r>
              <a:rPr kumimoji="0" lang="en-US" sz="2000" b="1" i="0" u="none" strike="noStrike" kern="1200" cap="none" spc="120" normalizeH="0" baseline="0" noProof="0">
                <a:ln>
                  <a:noFill/>
                </a:ln>
                <a:solidFill>
                  <a:srgbClr val="78BE21"/>
                </a:solidFill>
                <a:effectLst/>
                <a:uLnTx/>
                <a:uFillTx/>
                <a:latin typeface="Calibri"/>
                <a:ea typeface="+mn-ea"/>
                <a:cs typeface="+mn-cs"/>
              </a:rPr>
              <a:t>Standards</a:t>
            </a:r>
            <a:r>
              <a:rPr kumimoji="0" lang="en-US" sz="2000" b="0" i="0" u="none" strike="noStrike" kern="1200" cap="none" spc="120" normalizeH="0" baseline="0" noProof="0">
                <a:ln>
                  <a:noFill/>
                </a:ln>
                <a:solidFill>
                  <a:srgbClr val="003865"/>
                </a:solidFill>
                <a:effectLst/>
                <a:uLnTx/>
                <a:uFillTx/>
                <a:latin typeface="Calibri"/>
                <a:ea typeface="+mn-ea"/>
                <a:cs typeface="+mn-cs"/>
              </a:rPr>
              <a:t>, Methodology, and QA/QC Protocol to support DEM hydro-modification and development of the breachline dataset.</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0" i="0" u="none" strike="noStrike" kern="1200" cap="none" spc="120" normalizeH="0" baseline="0" noProof="0">
                <a:ln>
                  <a:noFill/>
                </a:ln>
                <a:solidFill>
                  <a:srgbClr val="003865"/>
                </a:solidFill>
                <a:effectLst/>
                <a:uLnTx/>
                <a:uFillTx/>
                <a:latin typeface="Calibri"/>
                <a:ea typeface="+mn-ea"/>
                <a:cs typeface="+mn-cs"/>
              </a:rPr>
              <a:t>Publish these features into </a:t>
            </a:r>
            <a:r>
              <a:rPr kumimoji="0" lang="en-US" sz="2000" b="1" i="0" u="none" strike="noStrike" kern="1200" cap="none" spc="120" normalizeH="0" baseline="0" noProof="0">
                <a:ln>
                  <a:noFill/>
                </a:ln>
                <a:solidFill>
                  <a:srgbClr val="78BE21"/>
                </a:solidFill>
                <a:effectLst/>
                <a:uLnTx/>
                <a:uFillTx/>
                <a:latin typeface="Calibri"/>
                <a:ea typeface="+mn-ea"/>
                <a:cs typeface="+mn-cs"/>
              </a:rPr>
              <a:t>one authoritative breachline dataset </a:t>
            </a:r>
            <a:r>
              <a:rPr kumimoji="0" lang="en-US" sz="2000" b="0" i="0" u="none" strike="noStrike" kern="1200" cap="none" spc="120" normalizeH="0" baseline="0" noProof="0">
                <a:ln>
                  <a:noFill/>
                </a:ln>
                <a:solidFill>
                  <a:srgbClr val="003865"/>
                </a:solidFill>
                <a:effectLst/>
                <a:uLnTx/>
                <a:uFillTx/>
                <a:latin typeface="Calibri"/>
                <a:ea typeface="+mn-ea"/>
                <a:cs typeface="+mn-cs"/>
              </a:rPr>
              <a:t>for use in developing hydro-modified digital elevation models (</a:t>
            </a:r>
            <a:r>
              <a:rPr kumimoji="0" lang="en-US" sz="2000" b="0" i="0" u="none" strike="noStrike" kern="1200" cap="none" spc="120" normalizeH="0" baseline="0" noProof="0" err="1">
                <a:ln>
                  <a:noFill/>
                </a:ln>
                <a:solidFill>
                  <a:srgbClr val="003865"/>
                </a:solidFill>
                <a:effectLst/>
                <a:uLnTx/>
                <a:uFillTx/>
                <a:latin typeface="Calibri"/>
                <a:ea typeface="+mn-ea"/>
                <a:cs typeface="+mn-cs"/>
              </a:rPr>
              <a:t>hDEMs</a:t>
            </a:r>
            <a:r>
              <a:rPr kumimoji="0" lang="en-US" sz="2000" b="0" i="0" u="none" strike="noStrike" kern="1200" cap="none" spc="120" normalizeH="0" baseline="0" noProof="0">
                <a:ln>
                  <a:noFill/>
                </a:ln>
                <a:solidFill>
                  <a:srgbClr val="003865"/>
                </a:solidFill>
                <a:effectLst/>
                <a:uLnTx/>
                <a:uFillTx/>
                <a:latin typeface="Calibri"/>
                <a:ea typeface="+mn-ea"/>
                <a:cs typeface="+mn-cs"/>
              </a:rPr>
              <a:t>). </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1" i="0" u="none" strike="noStrike" kern="1200" cap="none" spc="120" normalizeH="0" baseline="0" noProof="0">
                <a:ln>
                  <a:noFill/>
                </a:ln>
                <a:solidFill>
                  <a:srgbClr val="78BE21"/>
                </a:solidFill>
                <a:effectLst/>
                <a:uLnTx/>
                <a:uFillTx/>
                <a:latin typeface="Calibri"/>
                <a:ea typeface="+mn-ea"/>
                <a:cs typeface="+mn-cs"/>
              </a:rPr>
              <a:t>Support public and private business needs </a:t>
            </a:r>
            <a:r>
              <a:rPr kumimoji="0" lang="en-US" sz="2000" b="0" i="0" u="none" strike="noStrike" kern="1200" cap="none" spc="120" normalizeH="0" baseline="0" noProof="0">
                <a:ln>
                  <a:noFill/>
                </a:ln>
                <a:solidFill>
                  <a:srgbClr val="003865"/>
                </a:solidFill>
                <a:effectLst/>
                <a:uLnTx/>
                <a:uFillTx/>
                <a:latin typeface="Calibri"/>
                <a:ea typeface="+mn-ea"/>
                <a:cs typeface="+mn-cs"/>
              </a:rPr>
              <a:t>associated with hydrologic modeling of the landscape using hydro-terrain analysis tools       (e.g., </a:t>
            </a:r>
            <a:r>
              <a:rPr kumimoji="0" lang="en-US" sz="2000" b="0" i="0" u="none" strike="noStrike" kern="1200" cap="none" spc="120" normalizeH="0" baseline="0" noProof="0" err="1">
                <a:ln>
                  <a:noFill/>
                </a:ln>
                <a:solidFill>
                  <a:srgbClr val="003865"/>
                </a:solidFill>
                <a:effectLst/>
                <a:uLnTx/>
                <a:uFillTx/>
                <a:latin typeface="Calibri"/>
                <a:ea typeface="+mn-ea"/>
                <a:cs typeface="+mn-cs"/>
                <a:hlinkClick r:id="rId4"/>
              </a:rPr>
              <a:t>PTMApp</a:t>
            </a:r>
            <a:r>
              <a:rPr kumimoji="0" lang="en-US" sz="2000" b="0" i="0" u="none" strike="noStrike" kern="1200" cap="none" spc="120" normalizeH="0" baseline="0" noProof="0">
                <a:ln>
                  <a:noFill/>
                </a:ln>
                <a:solidFill>
                  <a:srgbClr val="003865"/>
                </a:solidFill>
                <a:effectLst/>
                <a:uLnTx/>
                <a:uFillTx/>
                <a:latin typeface="Calibri"/>
                <a:ea typeface="+mn-ea"/>
                <a:cs typeface="+mn-cs"/>
              </a:rPr>
              <a:t> and </a:t>
            </a:r>
            <a:r>
              <a:rPr kumimoji="0" lang="en-US" sz="2000" b="0" i="0" u="none" strike="noStrike" kern="1200" cap="none" spc="120" normalizeH="0" baseline="0" noProof="0">
                <a:ln>
                  <a:noFill/>
                </a:ln>
                <a:solidFill>
                  <a:srgbClr val="003865"/>
                </a:solidFill>
                <a:effectLst/>
                <a:uLnTx/>
                <a:uFillTx/>
                <a:latin typeface="Calibri"/>
                <a:ea typeface="+mn-ea"/>
                <a:cs typeface="+mn-cs"/>
                <a:hlinkClick r:id="rId5"/>
              </a:rPr>
              <a:t>ACPF</a:t>
            </a:r>
            <a:r>
              <a:rPr kumimoji="0" lang="en-US" sz="2000" b="0" i="0" u="none" strike="noStrike" kern="1200" cap="none" spc="120" normalizeH="0" baseline="0" noProof="0">
                <a:ln>
                  <a:noFill/>
                </a:ln>
                <a:solidFill>
                  <a:srgbClr val="003865"/>
                </a:solidFill>
                <a:effectLst/>
                <a:uLnTx/>
                <a:uFillTx/>
                <a:latin typeface="Calibri"/>
                <a:ea typeface="+mn-ea"/>
                <a:cs typeface="+mn-cs"/>
              </a:rPr>
              <a:t>).</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3551" r="602"/>
          <a:stretch/>
        </p:blipFill>
        <p:spPr>
          <a:xfrm>
            <a:off x="9601200" y="3894616"/>
            <a:ext cx="2343150" cy="2664801"/>
          </a:xfrm>
          <a:prstGeom prst="rect">
            <a:avLst/>
          </a:prstGeom>
          <a:effectLst>
            <a:glow rad="254000">
              <a:schemeClr val="accent1">
                <a:alpha val="40000"/>
              </a:schemeClr>
            </a:glow>
            <a:innerShdw blurRad="63500" dist="50800" dir="13500000">
              <a:prstClr val="black">
                <a:alpha val="50000"/>
              </a:prstClr>
            </a:innerShdw>
            <a:softEdge rad="0"/>
          </a:effectLst>
        </p:spPr>
      </p:pic>
      <p:sp>
        <p:nvSpPr>
          <p:cNvPr id="8" name="Title 9"/>
          <p:cNvSpPr>
            <a:spLocks noGrp="1"/>
          </p:cNvSpPr>
          <p:nvPr>
            <p:ph type="title"/>
          </p:nvPr>
        </p:nvSpPr>
        <p:spPr>
          <a:xfrm>
            <a:off x="838200" y="152400"/>
            <a:ext cx="10515600" cy="914400"/>
          </a:xfrm>
        </p:spPr>
        <p:txBody>
          <a:bodyPr>
            <a:normAutofit fontScale="90000"/>
          </a:bodyPr>
          <a:lstStyle/>
          <a:p>
            <a:r>
              <a:rPr lang="en-US" sz="2200" b="1"/>
              <a:t>3D-Geomatics </a:t>
            </a:r>
            <a:r>
              <a:rPr lang="en-US" sz="2200" b="1">
                <a:sym typeface="Wingdings" panose="05000000000000000000" pitchFamily="2" charset="2"/>
              </a:rPr>
              <a:t></a:t>
            </a:r>
            <a:r>
              <a:rPr lang="en-US" sz="2200" b="1"/>
              <a:t> Hydro Workgroup </a:t>
            </a:r>
            <a:r>
              <a:rPr lang="en-US" sz="2200" b="1">
                <a:sym typeface="Wingdings" panose="05000000000000000000" pitchFamily="2" charset="2"/>
              </a:rPr>
              <a:t> </a:t>
            </a:r>
            <a:r>
              <a:rPr lang="en-US" b="1"/>
              <a:t>DEM Hydro-modification Subgroup</a:t>
            </a:r>
          </a:p>
        </p:txBody>
      </p:sp>
    </p:spTree>
    <p:extLst>
      <p:ext uri="{BB962C8B-B14F-4D97-AF65-F5344CB8AC3E}">
        <p14:creationId xmlns:p14="http://schemas.microsoft.com/office/powerpoint/2010/main" val="886166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47650" y="1565977"/>
            <a:ext cx="8628721" cy="50323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500" b="1" i="1" u="none" strike="noStrike" kern="1200" cap="none" spc="120" normalizeH="0" baseline="0" noProof="0">
                <a:ln>
                  <a:noFill/>
                </a:ln>
                <a:solidFill>
                  <a:srgbClr val="003865"/>
                </a:solidFill>
                <a:effectLst/>
                <a:uLnTx/>
                <a:uFillTx/>
                <a:latin typeface="Calibri"/>
                <a:ea typeface="+mn-ea"/>
                <a:cs typeface="+mn-cs"/>
              </a:rPr>
              <a:t>Accomplishments</a:t>
            </a:r>
          </a:p>
          <a:p>
            <a:pPr marL="685800" marR="0" lvl="1" indent="-228600" algn="l" defTabSz="914400" rtl="0" eaLnBrk="1" fontAlgn="auto" latinLnBrk="0" hangingPunct="1">
              <a:lnSpc>
                <a:spcPct val="100000"/>
              </a:lnSpc>
              <a:spcBef>
                <a:spcPts val="500"/>
              </a:spcBef>
              <a:spcAft>
                <a:spcPts val="1000"/>
              </a:spcAft>
              <a:buClr>
                <a:srgbClr val="003865"/>
              </a:buClr>
              <a:buSzTx/>
              <a:buFont typeface="Wingdings" panose="05000000000000000000" pitchFamily="2" charset="2"/>
              <a:buChar char="Ø"/>
              <a:tabLst/>
              <a:defRPr/>
            </a:pPr>
            <a:r>
              <a:rPr kumimoji="0" lang="en-US" sz="2100" b="1" i="1" u="none" strike="noStrike" kern="1200" cap="none" spc="120" normalizeH="0" baseline="0" noProof="0">
                <a:ln>
                  <a:noFill/>
                </a:ln>
                <a:solidFill>
                  <a:srgbClr val="003865"/>
                </a:solidFill>
                <a:effectLst/>
                <a:uLnTx/>
                <a:uFillTx/>
                <a:latin typeface="Calibri"/>
                <a:ea typeface="+mn-ea"/>
                <a:cs typeface="+mn-cs"/>
              </a:rPr>
              <a:t>Finalized Standardized Attributes</a:t>
            </a:r>
          </a:p>
          <a:p>
            <a:pPr marL="685800" marR="0" lvl="1" indent="-228600" algn="l" defTabSz="914400" rtl="0" eaLnBrk="1" fontAlgn="auto" latinLnBrk="0" hangingPunct="1">
              <a:lnSpc>
                <a:spcPct val="100000"/>
              </a:lnSpc>
              <a:spcBef>
                <a:spcPts val="500"/>
              </a:spcBef>
              <a:spcAft>
                <a:spcPts val="1000"/>
              </a:spcAft>
              <a:buClr>
                <a:srgbClr val="003865"/>
              </a:buClr>
              <a:buSzTx/>
              <a:buFont typeface="Wingdings" panose="05000000000000000000" pitchFamily="2" charset="2"/>
              <a:buChar char="Ø"/>
              <a:tabLst/>
              <a:defRPr/>
            </a:pPr>
            <a:r>
              <a:rPr kumimoji="0" lang="en-US" sz="2100" b="1" i="1" u="none" strike="noStrike" kern="1200" cap="none" spc="120" normalizeH="0" baseline="0" noProof="0">
                <a:ln>
                  <a:noFill/>
                </a:ln>
                <a:solidFill>
                  <a:srgbClr val="003865"/>
                </a:solidFill>
                <a:effectLst/>
                <a:uLnTx/>
                <a:uFillTx/>
                <a:latin typeface="Calibri"/>
                <a:ea typeface="+mn-ea"/>
                <a:cs typeface="+mn-cs"/>
              </a:rPr>
              <a:t>Reviewed manuscript on impacts of hydro-modified DEMs on conservation practice placement by </a:t>
            </a:r>
            <a:r>
              <a:rPr kumimoji="0" lang="en-US" sz="2100" b="1" i="1" u="none" strike="noStrike" kern="1200" cap="none" spc="120" normalizeH="0" baseline="0" noProof="0" err="1">
                <a:ln>
                  <a:noFill/>
                </a:ln>
                <a:solidFill>
                  <a:srgbClr val="003865"/>
                </a:solidFill>
                <a:effectLst/>
                <a:uLnTx/>
                <a:uFillTx/>
                <a:latin typeface="Calibri"/>
                <a:ea typeface="+mn-ea"/>
                <a:cs typeface="+mn-cs"/>
              </a:rPr>
              <a:t>Rallipalli</a:t>
            </a:r>
            <a:r>
              <a:rPr kumimoji="0" lang="en-US" sz="2100" b="1" i="1" u="none" strike="noStrike" kern="1200" cap="none" spc="120" normalizeH="0" baseline="0" noProof="0">
                <a:ln>
                  <a:noFill/>
                </a:ln>
                <a:solidFill>
                  <a:srgbClr val="003865"/>
                </a:solidFill>
                <a:effectLst/>
                <a:uLnTx/>
                <a:uFillTx/>
                <a:latin typeface="Calibri"/>
                <a:ea typeface="+mn-ea"/>
                <a:cs typeface="+mn-cs"/>
              </a:rPr>
              <a:t>, Drewitz, and Magner</a:t>
            </a:r>
          </a:p>
          <a:p>
            <a:pPr marL="685800" marR="0" lvl="1" indent="-228600" algn="l" defTabSz="914400" rtl="0" eaLnBrk="1" fontAlgn="auto" latinLnBrk="0" hangingPunct="1">
              <a:lnSpc>
                <a:spcPct val="100000"/>
              </a:lnSpc>
              <a:spcBef>
                <a:spcPts val="500"/>
              </a:spcBef>
              <a:spcAft>
                <a:spcPts val="1000"/>
              </a:spcAft>
              <a:buClr>
                <a:srgbClr val="003865"/>
              </a:buClr>
              <a:buSzTx/>
              <a:buFont typeface="Wingdings" panose="05000000000000000000" pitchFamily="2" charset="2"/>
              <a:buChar char="Ø"/>
              <a:tabLst/>
              <a:defRPr/>
            </a:pPr>
            <a:r>
              <a:rPr kumimoji="0" lang="en-US" sz="2100" b="1" i="1" u="none" strike="noStrike" kern="1200" cap="none" spc="120" normalizeH="0" baseline="0" noProof="0">
                <a:ln>
                  <a:noFill/>
                </a:ln>
                <a:solidFill>
                  <a:srgbClr val="003865"/>
                </a:solidFill>
                <a:effectLst/>
                <a:uLnTx/>
                <a:uFillTx/>
                <a:latin typeface="Calibri"/>
                <a:ea typeface="+mn-ea"/>
                <a:cs typeface="+mn-cs"/>
              </a:rPr>
              <a:t>Discussed standard terminology on referencing legacy </a:t>
            </a:r>
            <a:r>
              <a:rPr kumimoji="0" lang="en-US" sz="2100" b="1" i="1" u="none" strike="noStrike" kern="1200" cap="none" spc="120" normalizeH="0" baseline="0" noProof="0" err="1">
                <a:ln>
                  <a:noFill/>
                </a:ln>
                <a:solidFill>
                  <a:srgbClr val="003865"/>
                </a:solidFill>
                <a:effectLst/>
                <a:uLnTx/>
                <a:uFillTx/>
                <a:latin typeface="Calibri"/>
                <a:ea typeface="+mn-ea"/>
                <a:cs typeface="+mn-cs"/>
              </a:rPr>
              <a:t>hDEM</a:t>
            </a:r>
            <a:r>
              <a:rPr kumimoji="0" lang="en-US" sz="2100" b="1" i="1" u="none" strike="noStrike" kern="1200" cap="none" spc="120" normalizeH="0" baseline="0" noProof="0">
                <a:ln>
                  <a:noFill/>
                </a:ln>
                <a:solidFill>
                  <a:srgbClr val="003865"/>
                </a:solidFill>
                <a:effectLst/>
                <a:uLnTx/>
                <a:uFillTx/>
                <a:latin typeface="Calibri"/>
                <a:ea typeface="+mn-ea"/>
                <a:cs typeface="+mn-cs"/>
              </a:rPr>
              <a:t> breachline datasets</a:t>
            </a:r>
          </a:p>
          <a:p>
            <a:pPr marL="685800" marR="0" lvl="1" indent="-228600" algn="l" defTabSz="914400" rtl="0" eaLnBrk="1" fontAlgn="auto" latinLnBrk="0" hangingPunct="1">
              <a:lnSpc>
                <a:spcPct val="100000"/>
              </a:lnSpc>
              <a:spcBef>
                <a:spcPts val="500"/>
              </a:spcBef>
              <a:spcAft>
                <a:spcPts val="1000"/>
              </a:spcAft>
              <a:buClr>
                <a:srgbClr val="003865"/>
              </a:buClr>
              <a:buSzTx/>
              <a:buFont typeface="Wingdings" panose="05000000000000000000" pitchFamily="2" charset="2"/>
              <a:buChar char="Ø"/>
              <a:tabLst/>
              <a:defRPr/>
            </a:pPr>
            <a:r>
              <a:rPr kumimoji="0" lang="en-US" sz="2100" b="1" i="1" u="none" strike="noStrike" kern="1200" cap="none" spc="120" normalizeH="0" baseline="0" noProof="0">
                <a:ln>
                  <a:noFill/>
                </a:ln>
                <a:solidFill>
                  <a:srgbClr val="003865"/>
                </a:solidFill>
                <a:effectLst/>
                <a:uLnTx/>
                <a:uFillTx/>
                <a:latin typeface="Calibri"/>
                <a:ea typeface="+mn-ea"/>
                <a:cs typeface="+mn-cs"/>
              </a:rPr>
              <a:t>Presentations by Kevin Stark of SMUMN and Brian Gelder of ISU on Automated hydro-modified DEMs</a:t>
            </a:r>
          </a:p>
        </p:txBody>
      </p:sp>
      <p:sp>
        <p:nvSpPr>
          <p:cNvPr id="8" name="Title 9"/>
          <p:cNvSpPr>
            <a:spLocks noGrp="1"/>
          </p:cNvSpPr>
          <p:nvPr>
            <p:ph type="title"/>
          </p:nvPr>
        </p:nvSpPr>
        <p:spPr>
          <a:xfrm>
            <a:off x="838200" y="152400"/>
            <a:ext cx="10515600" cy="914400"/>
          </a:xfrm>
        </p:spPr>
        <p:txBody>
          <a:bodyPr>
            <a:normAutofit fontScale="90000"/>
          </a:bodyPr>
          <a:lstStyle/>
          <a:p>
            <a:r>
              <a:rPr lang="en-US" sz="2200" b="1"/>
              <a:t>3D-Geomatics </a:t>
            </a:r>
            <a:r>
              <a:rPr lang="en-US" sz="2200" b="1">
                <a:sym typeface="Wingdings" panose="05000000000000000000" pitchFamily="2" charset="2"/>
              </a:rPr>
              <a:t></a:t>
            </a:r>
            <a:r>
              <a:rPr lang="en-US" sz="2200" b="1"/>
              <a:t> Hydro Workgroup </a:t>
            </a:r>
            <a:r>
              <a:rPr lang="en-US" sz="2200" b="1">
                <a:sym typeface="Wingdings" panose="05000000000000000000" pitchFamily="2" charset="2"/>
              </a:rPr>
              <a:t> </a:t>
            </a:r>
            <a:r>
              <a:rPr lang="en-US" b="1"/>
              <a:t>DEM Hydro-modification Subgroup</a:t>
            </a:r>
          </a:p>
        </p:txBody>
      </p:sp>
    </p:spTree>
    <p:extLst>
      <p:ext uri="{BB962C8B-B14F-4D97-AF65-F5344CB8AC3E}">
        <p14:creationId xmlns:p14="http://schemas.microsoft.com/office/powerpoint/2010/main" val="3985186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5203372" y="1968749"/>
            <a:ext cx="6574972" cy="299869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500" b="1" i="1" u="none" strike="noStrike" kern="1200" cap="none" spc="120" normalizeH="0" baseline="0" noProof="0">
                <a:ln>
                  <a:noFill/>
                </a:ln>
                <a:solidFill>
                  <a:srgbClr val="003865"/>
                </a:solidFill>
                <a:effectLst/>
                <a:uLnTx/>
                <a:uFillTx/>
                <a:latin typeface="Calibri"/>
                <a:ea typeface="+mn-ea"/>
                <a:cs typeface="+mn-cs"/>
              </a:rPr>
              <a:t>DEM Digital Dam Breachline Work</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1" i="0" u="none" strike="noStrike" kern="1200" cap="none" spc="120" normalizeH="0" baseline="0" noProof="0">
                <a:ln>
                  <a:noFill/>
                </a:ln>
                <a:solidFill>
                  <a:srgbClr val="003865">
                    <a:lumMod val="90000"/>
                    <a:lumOff val="10000"/>
                  </a:srgbClr>
                </a:solidFill>
                <a:effectLst/>
                <a:uLnTx/>
                <a:uFillTx/>
                <a:latin typeface="Calibri"/>
                <a:ea typeface="+mn-ea"/>
                <a:cs typeface="+mn-cs"/>
              </a:rPr>
              <a:t>Breachline datasets </a:t>
            </a:r>
            <a:r>
              <a:rPr kumimoji="0" lang="en-US" sz="2000" b="1" i="0" u="none" strike="noStrike" kern="1200" cap="none" spc="120" normalizeH="0" baseline="0" noProof="0">
                <a:ln>
                  <a:noFill/>
                </a:ln>
                <a:solidFill>
                  <a:srgbClr val="78BE21"/>
                </a:solidFill>
                <a:effectLst/>
                <a:uLnTx/>
                <a:uFillTx/>
                <a:latin typeface="Calibri"/>
                <a:ea typeface="+mn-ea"/>
                <a:cs typeface="+mn-cs"/>
              </a:rPr>
              <a:t>developed within Minnesota </a:t>
            </a:r>
            <a:r>
              <a:rPr kumimoji="0" lang="en-US" sz="2000" b="1" i="0" u="none" strike="noStrike" kern="1200" cap="none" spc="120" normalizeH="0" baseline="0" noProof="0">
                <a:ln>
                  <a:noFill/>
                </a:ln>
                <a:solidFill>
                  <a:srgbClr val="003865">
                    <a:lumMod val="90000"/>
                    <a:lumOff val="10000"/>
                  </a:srgbClr>
                </a:solidFill>
                <a:effectLst/>
                <a:uLnTx/>
                <a:uFillTx/>
                <a:latin typeface="Calibri"/>
                <a:ea typeface="+mn-ea"/>
                <a:cs typeface="+mn-cs"/>
              </a:rPr>
              <a:t>by </a:t>
            </a:r>
            <a:r>
              <a:rPr kumimoji="0" lang="en-US" sz="2000" b="1" i="0" u="none" strike="noStrike" kern="1200" cap="none" spc="120" normalizeH="0" baseline="0" noProof="0">
                <a:ln>
                  <a:noFill/>
                </a:ln>
                <a:solidFill>
                  <a:srgbClr val="78BE21"/>
                </a:solidFill>
                <a:effectLst/>
                <a:uLnTx/>
                <a:uFillTx/>
                <a:latin typeface="Calibri"/>
                <a:ea typeface="+mn-ea"/>
                <a:cs typeface="+mn-cs"/>
              </a:rPr>
              <a:t>subject matter experts.</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1" i="0" u="none" strike="noStrike" kern="1200" cap="none" spc="120" normalizeH="0" baseline="0" noProof="0">
                <a:ln>
                  <a:noFill/>
                </a:ln>
                <a:solidFill>
                  <a:srgbClr val="78BE21"/>
                </a:solidFill>
                <a:effectLst/>
                <a:uLnTx/>
                <a:uFillTx/>
                <a:latin typeface="Calibri"/>
                <a:ea typeface="+mn-ea"/>
                <a:cs typeface="+mn-cs"/>
              </a:rPr>
              <a:t>Tracks the development </a:t>
            </a:r>
            <a:r>
              <a:rPr kumimoji="0" lang="en-US" sz="2000" b="1" i="0" u="none" strike="noStrike" kern="1200" cap="none" spc="120" normalizeH="0" baseline="0" noProof="0">
                <a:ln>
                  <a:noFill/>
                </a:ln>
                <a:solidFill>
                  <a:srgbClr val="003865">
                    <a:lumMod val="90000"/>
                    <a:lumOff val="10000"/>
                  </a:srgbClr>
                </a:solidFill>
                <a:effectLst/>
                <a:uLnTx/>
                <a:uFillTx/>
                <a:latin typeface="Calibri"/>
                <a:ea typeface="+mn-ea"/>
                <a:cs typeface="+mn-cs"/>
              </a:rPr>
              <a:t>of breachline datasets utilizing the tiling scheme of PLS sections </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1" i="0" u="none" strike="noStrike" kern="1200" cap="none" spc="120" normalizeH="0" baseline="0" noProof="0">
                <a:ln>
                  <a:noFill/>
                </a:ln>
                <a:solidFill>
                  <a:srgbClr val="003865">
                    <a:lumMod val="90000"/>
                    <a:lumOff val="10000"/>
                  </a:srgbClr>
                </a:solidFill>
                <a:effectLst/>
                <a:uLnTx/>
                <a:uFillTx/>
                <a:latin typeface="Calibri"/>
                <a:ea typeface="+mn-ea"/>
                <a:cs typeface="+mn-cs"/>
              </a:rPr>
              <a:t>Identifies the </a:t>
            </a:r>
            <a:r>
              <a:rPr kumimoji="0" lang="en-US" sz="2000" b="1" i="0" u="none" strike="noStrike" kern="1200" cap="none" spc="120" normalizeH="0" baseline="0" noProof="0">
                <a:ln>
                  <a:noFill/>
                </a:ln>
                <a:solidFill>
                  <a:srgbClr val="78BE21"/>
                </a:solidFill>
                <a:effectLst/>
                <a:uLnTx/>
                <a:uFillTx/>
                <a:latin typeface="Calibri"/>
                <a:ea typeface="+mn-ea"/>
                <a:cs typeface="+mn-cs"/>
              </a:rPr>
              <a:t>confidence of breachline placement </a:t>
            </a:r>
            <a:r>
              <a:rPr kumimoji="0" lang="en-US" sz="2000" b="1" i="0" u="none" strike="noStrike" kern="1200" cap="none" spc="120" normalizeH="0" baseline="0" noProof="0">
                <a:ln>
                  <a:noFill/>
                </a:ln>
                <a:solidFill>
                  <a:srgbClr val="003865">
                    <a:lumMod val="90000"/>
                    <a:lumOff val="10000"/>
                  </a:srgbClr>
                </a:solidFill>
                <a:effectLst/>
                <a:uLnTx/>
                <a:uFillTx/>
                <a:latin typeface="Calibri"/>
                <a:ea typeface="+mn-ea"/>
                <a:cs typeface="+mn-cs"/>
              </a:rPr>
              <a:t>as well as the </a:t>
            </a:r>
            <a:r>
              <a:rPr kumimoji="0" lang="en-US" sz="2000" b="1" i="0" u="none" strike="noStrike" kern="1200" cap="none" spc="120" normalizeH="0" baseline="0" noProof="0">
                <a:ln>
                  <a:noFill/>
                </a:ln>
                <a:solidFill>
                  <a:srgbClr val="78BE21"/>
                </a:solidFill>
                <a:effectLst/>
                <a:uLnTx/>
                <a:uFillTx/>
                <a:latin typeface="Calibri"/>
                <a:ea typeface="+mn-ea"/>
                <a:cs typeface="+mn-cs"/>
              </a:rPr>
              <a:t>completeness of the PLS Section </a:t>
            </a:r>
            <a:r>
              <a:rPr kumimoji="0" lang="en-US" sz="2000" b="1" i="0" u="none" strike="noStrike" kern="1200" cap="none" spc="120" normalizeH="0" baseline="0" noProof="0">
                <a:ln>
                  <a:noFill/>
                </a:ln>
                <a:solidFill>
                  <a:srgbClr val="003865">
                    <a:lumMod val="90000"/>
                    <a:lumOff val="10000"/>
                  </a:srgbClr>
                </a:solidFill>
                <a:effectLst/>
                <a:uLnTx/>
                <a:uFillTx/>
                <a:latin typeface="Calibri"/>
                <a:ea typeface="+mn-ea"/>
                <a:cs typeface="+mn-cs"/>
              </a:rPr>
              <a:t>(1 mi</a:t>
            </a:r>
            <a:r>
              <a:rPr kumimoji="0" lang="en-US" sz="2000" b="1" i="0" u="none" strike="noStrike" kern="1200" cap="none" spc="120" normalizeH="0" baseline="30000" noProof="0">
                <a:ln>
                  <a:noFill/>
                </a:ln>
                <a:solidFill>
                  <a:srgbClr val="003865">
                    <a:lumMod val="90000"/>
                    <a:lumOff val="10000"/>
                  </a:srgbClr>
                </a:solidFill>
                <a:effectLst/>
                <a:uLnTx/>
                <a:uFillTx/>
                <a:latin typeface="Calibri"/>
                <a:ea typeface="+mn-ea"/>
                <a:cs typeface="+mn-cs"/>
              </a:rPr>
              <a:t>2</a:t>
            </a:r>
            <a:r>
              <a:rPr kumimoji="0" lang="en-US" sz="2000" b="1" i="0" u="none" strike="noStrike" kern="1200" cap="none" spc="120" normalizeH="0" baseline="0" noProof="0">
                <a:ln>
                  <a:noFill/>
                </a:ln>
                <a:solidFill>
                  <a:srgbClr val="003865">
                    <a:lumMod val="90000"/>
                    <a:lumOff val="10000"/>
                  </a:srgbClr>
                </a:solidFill>
                <a:effectLst/>
                <a:uLnTx/>
                <a:uFillTx/>
                <a:latin typeface="Calibri"/>
                <a:ea typeface="+mn-ea"/>
                <a:cs typeface="+mn-cs"/>
              </a:rPr>
              <a:t>)</a:t>
            </a:r>
            <a:endParaRPr kumimoji="0" lang="en-US" sz="2000" b="0" i="0" u="none" strike="noStrike" kern="1200" cap="none" spc="120" normalizeH="0" baseline="0" noProof="0">
              <a:ln>
                <a:noFill/>
              </a:ln>
              <a:solidFill>
                <a:srgbClr val="003865">
                  <a:lumMod val="90000"/>
                  <a:lumOff val="10000"/>
                </a:srgbClr>
              </a:solidFill>
              <a:effectLst/>
              <a:uLnTx/>
              <a:uFillTx/>
              <a:latin typeface="Calibri"/>
              <a:ea typeface="+mn-ea"/>
              <a:cs typeface="+mn-cs"/>
            </a:endParaRPr>
          </a:p>
        </p:txBody>
      </p:sp>
      <p:sp>
        <p:nvSpPr>
          <p:cNvPr id="8" name="Title 9"/>
          <p:cNvSpPr>
            <a:spLocks noGrp="1"/>
          </p:cNvSpPr>
          <p:nvPr>
            <p:ph type="title"/>
          </p:nvPr>
        </p:nvSpPr>
        <p:spPr>
          <a:xfrm>
            <a:off x="838200" y="152400"/>
            <a:ext cx="10515600" cy="914400"/>
          </a:xfrm>
        </p:spPr>
        <p:txBody>
          <a:bodyPr>
            <a:normAutofit fontScale="90000"/>
          </a:bodyPr>
          <a:lstStyle/>
          <a:p>
            <a:r>
              <a:rPr lang="en-US" sz="2200" b="1"/>
              <a:t>3D-Geomatics </a:t>
            </a:r>
            <a:r>
              <a:rPr lang="en-US" sz="2200" b="1">
                <a:sym typeface="Wingdings" panose="05000000000000000000" pitchFamily="2" charset="2"/>
              </a:rPr>
              <a:t></a:t>
            </a:r>
            <a:r>
              <a:rPr lang="en-US" sz="2200" b="1"/>
              <a:t> Hydro Workgroup </a:t>
            </a:r>
            <a:r>
              <a:rPr lang="en-US" sz="2200" b="1">
                <a:sym typeface="Wingdings" panose="05000000000000000000" pitchFamily="2" charset="2"/>
              </a:rPr>
              <a:t> </a:t>
            </a:r>
            <a:r>
              <a:rPr lang="en-US" b="1"/>
              <a:t>DEM Hydro-modification Subgroup</a:t>
            </a:r>
          </a:p>
        </p:txBody>
      </p:sp>
      <p:pic>
        <p:nvPicPr>
          <p:cNvPr id="11" name="Picture 10">
            <a:extLst>
              <a:ext uri="{FF2B5EF4-FFF2-40B4-BE49-F238E27FC236}">
                <a16:creationId xmlns:a16="http://schemas.microsoft.com/office/drawing/2014/main" id="{9CE1DBD5-6D07-4E16-A075-DC40835D1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32" y="1088572"/>
            <a:ext cx="4365667" cy="5649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B31085B-B25E-4CA9-BE0E-39D3E19EE1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063" y="4967438"/>
            <a:ext cx="4191473" cy="1738162"/>
          </a:xfrm>
          <a:prstGeom prst="rect">
            <a:avLst/>
          </a:prstGeom>
        </p:spPr>
      </p:pic>
    </p:spTree>
    <p:extLst>
      <p:ext uri="{BB962C8B-B14F-4D97-AF65-F5344CB8AC3E}">
        <p14:creationId xmlns:p14="http://schemas.microsoft.com/office/powerpoint/2010/main" val="3837760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8" name="Content Placeholder 2"/>
          <p:cNvSpPr txBox="1">
            <a:spLocks/>
          </p:cNvSpPr>
          <p:nvPr/>
        </p:nvSpPr>
        <p:spPr>
          <a:xfrm>
            <a:off x="4257039" y="4655058"/>
            <a:ext cx="7325361" cy="1529432"/>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GAC Priority #19: </a:t>
            </a:r>
          </a:p>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Culvert Data Standard</a:t>
            </a:r>
          </a:p>
        </p:txBody>
      </p:sp>
    </p:spTree>
    <p:extLst>
      <p:ext uri="{BB962C8B-B14F-4D97-AF65-F5344CB8AC3E}">
        <p14:creationId xmlns:p14="http://schemas.microsoft.com/office/powerpoint/2010/main" val="415444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3</a:t>
            </a:r>
          </a:p>
        </p:txBody>
      </p:sp>
      <p:sp>
        <p:nvSpPr>
          <p:cNvPr id="5"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Archiving Implementation Workgroup Update</a:t>
            </a:r>
          </a:p>
          <a:p>
            <a:pPr marL="0" indent="0">
              <a:buNone/>
            </a:pPr>
            <a:r>
              <a:rPr lang="en-US" dirty="0">
                <a:cs typeface="Calibri"/>
              </a:rPr>
              <a:t>Ryan Mattke</a:t>
            </a:r>
            <a:endParaRPr lang="en-US" dirty="0"/>
          </a:p>
          <a:p>
            <a:pPr marL="0" indent="0">
              <a:buNone/>
            </a:pPr>
            <a:endParaRPr lang="en-US" b="1" dirty="0"/>
          </a:p>
        </p:txBody>
      </p:sp>
    </p:spTree>
    <p:extLst>
      <p:ext uri="{BB962C8B-B14F-4D97-AF65-F5344CB8AC3E}">
        <p14:creationId xmlns:p14="http://schemas.microsoft.com/office/powerpoint/2010/main" val="2362204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Culvert Data Standard</a:t>
            </a:r>
          </a:p>
        </p:txBody>
      </p:sp>
      <p:sp>
        <p:nvSpPr>
          <p:cNvPr id="6" name="TextBox 5"/>
          <p:cNvSpPr txBox="1"/>
          <p:nvPr/>
        </p:nvSpPr>
        <p:spPr>
          <a:xfrm>
            <a:off x="257174" y="1421979"/>
            <a:ext cx="5713858"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Accomplishments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Identification of Champions</a:t>
            </a:r>
          </a:p>
          <a:p>
            <a:pPr marL="79692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Priority Owner: Rick Moore</a:t>
            </a:r>
          </a:p>
          <a:p>
            <a:pPr marL="79692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Champion: Sean Vaughn</a:t>
            </a:r>
          </a:p>
          <a:p>
            <a:pPr marL="79692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Executive Sponsor: Jonathan Lord</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07" b="26994"/>
          <a:stretch/>
        </p:blipFill>
        <p:spPr>
          <a:xfrm rot="5400000">
            <a:off x="5975740" y="2142602"/>
            <a:ext cx="5283622" cy="3842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8608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Culvert Data Standard</a:t>
            </a:r>
          </a:p>
        </p:txBody>
      </p:sp>
      <p:sp>
        <p:nvSpPr>
          <p:cNvPr id="6" name="TextBox 5"/>
          <p:cNvSpPr txBox="1"/>
          <p:nvPr/>
        </p:nvSpPr>
        <p:spPr>
          <a:xfrm>
            <a:off x="257174" y="1421979"/>
            <a:ext cx="5713858" cy="502105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GAC Short Term vs. Long Term Vision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What vision does the GAC have for Culvert Data?</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Culvert Data Standard?</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Culvert Database that integrates multiple datasets from multiple organizations/entities into one standardized culvert inventory database?</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a:stretch>
            <a:fillRect/>
          </a:stretch>
        </p:blipFill>
        <p:spPr>
          <a:xfrm>
            <a:off x="6220970" y="1357971"/>
            <a:ext cx="5334000" cy="5195230"/>
          </a:xfrm>
          <a:prstGeom prst="rect">
            <a:avLst/>
          </a:prstGeom>
        </p:spPr>
      </p:pic>
    </p:spTree>
    <p:extLst>
      <p:ext uri="{BB962C8B-B14F-4D97-AF65-F5344CB8AC3E}">
        <p14:creationId xmlns:p14="http://schemas.microsoft.com/office/powerpoint/2010/main" val="4026719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Culvert Data Standard</a:t>
            </a:r>
          </a:p>
        </p:txBody>
      </p:sp>
      <p:sp>
        <p:nvSpPr>
          <p:cNvPr id="6" name="TextBox 5"/>
          <p:cNvSpPr txBox="1"/>
          <p:nvPr/>
        </p:nvSpPr>
        <p:spPr>
          <a:xfrm>
            <a:off x="257174" y="1421979"/>
            <a:ext cx="5713858" cy="502105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The collection of data in </a:t>
            </a:r>
            <a:r>
              <a:rPr kumimoji="0" lang="en-US" sz="2400" b="0" i="0" u="sng" strike="noStrike" kern="1200" cap="none" spc="0" normalizeH="0" baseline="0" noProof="0">
                <a:ln>
                  <a:noFill/>
                </a:ln>
                <a:solidFill>
                  <a:srgbClr val="003865"/>
                </a:solidFill>
                <a:effectLst/>
                <a:uLnTx/>
                <a:uFillTx/>
                <a:latin typeface="Calibri"/>
                <a:ea typeface="+mn-ea"/>
                <a:cs typeface="+mn-cs"/>
              </a:rPr>
              <a:t>digital format </a:t>
            </a:r>
            <a:r>
              <a:rPr kumimoji="0" lang="en-US" sz="2400" b="0" i="0" u="none" strike="noStrike" kern="1200" cap="none" spc="0" normalizeH="0" baseline="0" noProof="0">
                <a:ln>
                  <a:noFill/>
                </a:ln>
                <a:solidFill>
                  <a:srgbClr val="003865"/>
                </a:solidFill>
                <a:effectLst/>
                <a:uLnTx/>
                <a:uFillTx/>
                <a:latin typeface="Calibri"/>
                <a:ea typeface="+mn-ea"/>
                <a:cs typeface="+mn-cs"/>
              </a:rPr>
              <a:t>and the </a:t>
            </a:r>
            <a:r>
              <a:rPr kumimoji="0" lang="en-US" sz="2400" b="0" i="0" u="sng" strike="noStrike" kern="1200" cap="none" spc="0" normalizeH="0" baseline="0" noProof="0">
                <a:ln>
                  <a:noFill/>
                </a:ln>
                <a:solidFill>
                  <a:srgbClr val="003865"/>
                </a:solidFill>
                <a:effectLst/>
                <a:uLnTx/>
                <a:uFillTx/>
                <a:latin typeface="Calibri"/>
                <a:ea typeface="+mn-ea"/>
                <a:cs typeface="+mn-cs"/>
              </a:rPr>
              <a:t>standardization of attributes </a:t>
            </a:r>
            <a:r>
              <a:rPr kumimoji="0" lang="en-US" sz="2400" b="0" i="0" u="none" strike="noStrike" kern="1200" cap="none" spc="0" normalizeH="0" baseline="0" noProof="0">
                <a:ln>
                  <a:noFill/>
                </a:ln>
                <a:solidFill>
                  <a:srgbClr val="003865"/>
                </a:solidFill>
                <a:effectLst/>
                <a:uLnTx/>
                <a:uFillTx/>
                <a:latin typeface="Calibri"/>
                <a:ea typeface="+mn-ea"/>
                <a:cs typeface="+mn-cs"/>
              </a:rPr>
              <a:t>is paramount to creating a standardized database of features.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A Culvert Data Standard and tools can bring </a:t>
            </a:r>
            <a:r>
              <a:rPr kumimoji="0" lang="en-US" sz="2400" b="0" i="0" u="sng" strike="noStrike" kern="1200" cap="none" spc="0" normalizeH="0" baseline="0" noProof="0">
                <a:ln>
                  <a:noFill/>
                </a:ln>
                <a:solidFill>
                  <a:srgbClr val="003865"/>
                </a:solidFill>
                <a:effectLst/>
                <a:uLnTx/>
                <a:uFillTx/>
                <a:latin typeface="Calibri"/>
                <a:ea typeface="+mn-ea"/>
                <a:cs typeface="+mn-cs"/>
              </a:rPr>
              <a:t>efficiencies </a:t>
            </a:r>
            <a:r>
              <a:rPr kumimoji="0" lang="en-US" sz="2400" b="0" i="0" u="none" strike="noStrike" kern="1200" cap="none" spc="0" normalizeH="0" baseline="0" noProof="0">
                <a:ln>
                  <a:noFill/>
                </a:ln>
                <a:solidFill>
                  <a:srgbClr val="003865"/>
                </a:solidFill>
                <a:effectLst/>
                <a:uLnTx/>
                <a:uFillTx/>
                <a:latin typeface="Calibri"/>
                <a:ea typeface="+mn-ea"/>
                <a:cs typeface="+mn-cs"/>
              </a:rPr>
              <a:t>into outdated processes by </a:t>
            </a:r>
            <a:r>
              <a:rPr kumimoji="0" lang="en-US" sz="2400" b="0" i="0" u="sng" strike="noStrike" kern="1200" cap="none" spc="0" normalizeH="0" baseline="0" noProof="0">
                <a:ln>
                  <a:noFill/>
                </a:ln>
                <a:solidFill>
                  <a:srgbClr val="003865"/>
                </a:solidFill>
                <a:effectLst/>
                <a:uLnTx/>
                <a:uFillTx/>
                <a:latin typeface="Calibri"/>
                <a:ea typeface="+mn-ea"/>
                <a:cs typeface="+mn-cs"/>
              </a:rPr>
              <a:t>reducing data entry time</a:t>
            </a:r>
            <a:r>
              <a:rPr kumimoji="0" lang="en-US" sz="2400" b="0" i="0" u="none" strike="noStrike" kern="1200" cap="none" spc="0" normalizeH="0" baseline="0" noProof="0">
                <a:ln>
                  <a:noFill/>
                </a:ln>
                <a:solidFill>
                  <a:srgbClr val="003865"/>
                </a:solidFill>
                <a:effectLst/>
                <a:uLnTx/>
                <a:uFillTx/>
                <a:latin typeface="Calibri"/>
                <a:ea typeface="+mn-ea"/>
                <a:cs typeface="+mn-cs"/>
              </a:rPr>
              <a:t>, minimizing human error, and making data available in real-time.</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5999" y="1798317"/>
            <a:ext cx="5902655" cy="4426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8699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Interim Guidance – LiDAR R &amp; E (2011)</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188">
            <a:off x="6515443" y="1060337"/>
            <a:ext cx="4310149" cy="5577840"/>
          </a:xfrm>
          <a:prstGeom prst="rect">
            <a:avLst/>
          </a:prstGeom>
          <a:ln w="12700">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8388">
            <a:off x="1548409" y="1066511"/>
            <a:ext cx="4310149" cy="5577840"/>
          </a:xfrm>
          <a:prstGeom prst="rect">
            <a:avLst/>
          </a:prstGeom>
          <a:ln w="12700">
            <a:solidFill>
              <a:schemeClr val="tx1"/>
            </a:solidFill>
          </a:ln>
        </p:spPr>
      </p:pic>
    </p:spTree>
    <p:extLst>
      <p:ext uri="{BB962C8B-B14F-4D97-AF65-F5344CB8AC3E}">
        <p14:creationId xmlns:p14="http://schemas.microsoft.com/office/powerpoint/2010/main" val="4086328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MN DNR Culvert Inventory Application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0000">
            <a:off x="322625" y="1065194"/>
            <a:ext cx="4310151" cy="5577840"/>
          </a:xfrm>
          <a:prstGeom prst="rect">
            <a:avLst/>
          </a:prstGeom>
          <a:ln w="12700">
            <a:solidFill>
              <a:schemeClr val="tx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5327599" y="1064348"/>
            <a:ext cx="4310149" cy="5577840"/>
          </a:xfrm>
          <a:prstGeom prst="rect">
            <a:avLst/>
          </a:prstGeom>
          <a:ln w="12700">
            <a:solidFill>
              <a:schemeClr val="tx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0000">
            <a:off x="7322792" y="1063456"/>
            <a:ext cx="4311422" cy="5577840"/>
          </a:xfrm>
          <a:prstGeom prst="rect">
            <a:avLst/>
          </a:prstGeom>
          <a:ln w="12700">
            <a:solidFill>
              <a:schemeClr val="tx1"/>
            </a:solidFill>
          </a:ln>
        </p:spPr>
      </p:pic>
    </p:spTree>
    <p:extLst>
      <p:ext uri="{BB962C8B-B14F-4D97-AF65-F5344CB8AC3E}">
        <p14:creationId xmlns:p14="http://schemas.microsoft.com/office/powerpoint/2010/main" val="4214670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MN DNR Culvert Inventory Application</a:t>
            </a:r>
          </a:p>
        </p:txBody>
      </p:sp>
      <p:pic>
        <p:nvPicPr>
          <p:cNvPr id="3" name="Picture 2"/>
          <p:cNvPicPr>
            <a:picLocks noChangeAspect="1"/>
          </p:cNvPicPr>
          <p:nvPr/>
        </p:nvPicPr>
        <p:blipFill>
          <a:blip r:embed="rId2"/>
          <a:stretch>
            <a:fillRect/>
          </a:stretch>
        </p:blipFill>
        <p:spPr>
          <a:xfrm>
            <a:off x="0" y="1451287"/>
            <a:ext cx="12204570" cy="5307734"/>
          </a:xfrm>
          <a:prstGeom prst="rect">
            <a:avLst/>
          </a:prstGeom>
        </p:spPr>
      </p:pic>
    </p:spTree>
    <p:extLst>
      <p:ext uri="{BB962C8B-B14F-4D97-AF65-F5344CB8AC3E}">
        <p14:creationId xmlns:p14="http://schemas.microsoft.com/office/powerpoint/2010/main" val="272347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Ins="548640"/>
          <a:lstStyle/>
          <a:p>
            <a:r>
              <a:rPr lang="en-US"/>
              <a:t>MN DNR Culvert Inventory Application</a:t>
            </a:r>
          </a:p>
        </p:txBody>
      </p:sp>
      <p:sp>
        <p:nvSpPr>
          <p:cNvPr id="4" name="Rectangle 3"/>
          <p:cNvSpPr/>
          <p:nvPr/>
        </p:nvSpPr>
        <p:spPr>
          <a:xfrm>
            <a:off x="8321040" y="1463040"/>
            <a:ext cx="3620429" cy="3737946"/>
          </a:xfrm>
          <a:prstGeom prst="rect">
            <a:avLst/>
          </a:prstGeom>
        </p:spPr>
        <p:txBody>
          <a:bodyPr wrap="square">
            <a:spAutoFit/>
          </a:bodyPr>
          <a:lstStyle/>
          <a:p>
            <a:pPr marL="285750" marR="0" lvl="0" indent="-285750" algn="l" defTabSz="3686861"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Developed by DNR, the Web Application allows data stewards to conduct in-office </a:t>
            </a:r>
            <a:r>
              <a:rPr kumimoji="0" lang="en-US" sz="2000" b="0" i="0" u="sng" strike="noStrike" kern="1200" cap="none" spc="0" normalizeH="0" baseline="0" noProof="0">
                <a:ln>
                  <a:noFill/>
                </a:ln>
                <a:solidFill>
                  <a:srgbClr val="003865"/>
                </a:solidFill>
                <a:effectLst/>
                <a:uLnTx/>
                <a:uFillTx/>
                <a:latin typeface="Calibri"/>
                <a:ea typeface="+mn-ea"/>
                <a:cs typeface="+mn-cs"/>
              </a:rPr>
              <a:t>review, editing, and approval of their data </a:t>
            </a:r>
            <a:r>
              <a:rPr kumimoji="0" lang="en-US" sz="2000" b="0" i="0" u="none" strike="noStrike" kern="1200" cap="none" spc="0" normalizeH="0" baseline="0" noProof="0">
                <a:ln>
                  <a:noFill/>
                </a:ln>
                <a:solidFill>
                  <a:srgbClr val="003865"/>
                </a:solidFill>
                <a:effectLst/>
                <a:uLnTx/>
                <a:uFillTx/>
                <a:latin typeface="Calibri"/>
                <a:ea typeface="+mn-ea"/>
                <a:cs typeface="+mn-cs"/>
              </a:rPr>
              <a:t>locations and attributes </a:t>
            </a:r>
            <a:r>
              <a:rPr kumimoji="0" lang="en-US" sz="2000" b="0" i="0" u="sng" strike="noStrike" kern="1200" cap="none" spc="0" normalizeH="0" baseline="0" noProof="0">
                <a:ln>
                  <a:noFill/>
                </a:ln>
                <a:solidFill>
                  <a:srgbClr val="003865"/>
                </a:solidFill>
                <a:effectLst/>
                <a:uLnTx/>
                <a:uFillTx/>
                <a:latin typeface="Calibri"/>
                <a:ea typeface="+mn-ea"/>
                <a:cs typeface="+mn-cs"/>
              </a:rPr>
              <a:t>created in the field using the ArcGIS Collector </a:t>
            </a:r>
            <a:r>
              <a:rPr kumimoji="0" lang="en-US" sz="2000" b="0" i="0" u="none" strike="noStrike" kern="1200" cap="none" spc="0" normalizeH="0" baseline="0" noProof="0">
                <a:ln>
                  <a:noFill/>
                </a:ln>
                <a:solidFill>
                  <a:srgbClr val="003865"/>
                </a:solidFill>
                <a:effectLst/>
                <a:uLnTx/>
                <a:uFillTx/>
                <a:latin typeface="Calibri"/>
                <a:ea typeface="+mn-ea"/>
                <a:cs typeface="+mn-cs"/>
              </a:rPr>
              <a:t>App.</a:t>
            </a:r>
          </a:p>
        </p:txBody>
      </p:sp>
      <p:pic>
        <p:nvPicPr>
          <p:cNvPr id="2" name="Picture 1"/>
          <p:cNvPicPr>
            <a:picLocks noChangeAspect="1"/>
          </p:cNvPicPr>
          <p:nvPr/>
        </p:nvPicPr>
        <p:blipFill>
          <a:blip r:embed="rId2"/>
          <a:stretch>
            <a:fillRect/>
          </a:stretch>
        </p:blipFill>
        <p:spPr>
          <a:xfrm>
            <a:off x="250531" y="811050"/>
            <a:ext cx="7629113" cy="6179060"/>
          </a:xfrm>
          <a:prstGeom prst="rect">
            <a:avLst/>
          </a:prstGeom>
        </p:spPr>
      </p:pic>
    </p:spTree>
    <p:extLst>
      <p:ext uri="{BB962C8B-B14F-4D97-AF65-F5344CB8AC3E}">
        <p14:creationId xmlns:p14="http://schemas.microsoft.com/office/powerpoint/2010/main" val="2312400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a:xfrm>
            <a:off x="0" y="-28352"/>
            <a:ext cx="12192000" cy="703193"/>
          </a:xfrm>
          <a:solidFill>
            <a:schemeClr val="tx1"/>
          </a:solidFill>
        </p:spPr>
        <p:txBody>
          <a:bodyPr>
            <a:normAutofit/>
          </a:bodyPr>
          <a:lstStyle/>
          <a:p>
            <a:r>
              <a:rPr lang="en-US" sz="2400">
                <a:solidFill>
                  <a:schemeClr val="bg1"/>
                </a:solidFill>
              </a:rPr>
              <a:t>LiDAR </a:t>
            </a:r>
            <a:r>
              <a:rPr lang="en-US" sz="2400">
                <a:solidFill>
                  <a:schemeClr val="bg1"/>
                </a:solidFill>
                <a:sym typeface="Wingdings" panose="05000000000000000000" pitchFamily="2" charset="2"/>
              </a:rPr>
              <a:t> Point Cloud  DEM  </a:t>
            </a:r>
            <a:r>
              <a:rPr lang="en-US" sz="2800">
                <a:solidFill>
                  <a:schemeClr val="bg1"/>
                </a:solidFill>
                <a:sym typeface="Wingdings" panose="05000000000000000000" pitchFamily="2" charset="2"/>
              </a:rPr>
              <a:t>Digital Dams</a:t>
            </a:r>
            <a:r>
              <a:rPr lang="en-US">
                <a:solidFill>
                  <a:schemeClr val="bg1"/>
                </a:solidFill>
                <a:sym typeface="Wingdings" panose="05000000000000000000" pitchFamily="2" charset="2"/>
              </a:rPr>
              <a:t>  </a:t>
            </a:r>
            <a:r>
              <a:rPr lang="en-US" sz="4000">
                <a:solidFill>
                  <a:schemeClr val="bg1"/>
                </a:solidFill>
                <a:sym typeface="Wingdings" panose="05000000000000000000" pitchFamily="2" charset="2"/>
              </a:rPr>
              <a:t>Culvert Data</a:t>
            </a:r>
            <a:endParaRPr lang="en-US">
              <a:solidFill>
                <a:schemeClr val="bg1"/>
              </a:solidFill>
            </a:endParaRPr>
          </a:p>
        </p:txBody>
      </p:sp>
      <p:sp>
        <p:nvSpPr>
          <p:cNvPr id="4" name="TextBox 3">
            <a:extLst>
              <a:ext uri="{FF2B5EF4-FFF2-40B4-BE49-F238E27FC236}">
                <a16:creationId xmlns:a16="http://schemas.microsoft.com/office/drawing/2014/main" id="{15FE7C57-9F06-400A-928B-5B7A600A2598}"/>
              </a:ext>
            </a:extLst>
          </p:cNvPr>
          <p:cNvSpPr txBox="1"/>
          <p:nvPr/>
        </p:nvSpPr>
        <p:spPr>
          <a:xfrm>
            <a:off x="7461956" y="1126173"/>
            <a:ext cx="4629436" cy="529375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err="1">
                <a:ln>
                  <a:noFill/>
                </a:ln>
                <a:solidFill>
                  <a:srgbClr val="003865"/>
                </a:solidFill>
                <a:effectLst/>
                <a:uLnTx/>
                <a:uFillTx/>
                <a:latin typeface="Calibri"/>
                <a:ea typeface="+mn-ea"/>
                <a:cs typeface="+mn-cs"/>
              </a:rPr>
              <a:t>HydInfra</a:t>
            </a:r>
            <a:r>
              <a:rPr kumimoji="0" lang="en-US" sz="2400" b="0" i="0" u="none" strike="noStrike" kern="1200" cap="none" spc="0" normalizeH="0" baseline="0" noProof="0">
                <a:ln>
                  <a:noFill/>
                </a:ln>
                <a:solidFill>
                  <a:srgbClr val="003865"/>
                </a:solidFill>
                <a:effectLst/>
                <a:uLnTx/>
                <a:uFillTx/>
                <a:latin typeface="Calibri"/>
                <a:ea typeface="+mn-ea"/>
                <a:cs typeface="+mn-cs"/>
              </a:rPr>
              <a:t> – </a:t>
            </a:r>
          </a:p>
          <a:p>
            <a:pPr marL="914400" marR="0" lvl="1"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Ø"/>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The Hydraulic Infrastructure Inspection Program (</a:t>
            </a:r>
            <a:r>
              <a:rPr kumimoji="0" lang="en-US" sz="2000" b="0" i="0" u="none" strike="noStrike" kern="1200" cap="none" spc="0" normalizeH="0" baseline="0" noProof="0" err="1">
                <a:ln>
                  <a:noFill/>
                </a:ln>
                <a:solidFill>
                  <a:srgbClr val="003865"/>
                </a:solidFill>
                <a:effectLst/>
                <a:uLnTx/>
                <a:uFillTx/>
                <a:latin typeface="Calibri"/>
                <a:ea typeface="+mn-ea"/>
                <a:cs typeface="+mn-cs"/>
              </a:rPr>
              <a:t>HydInfra</a:t>
            </a:r>
            <a:r>
              <a:rPr kumimoji="0" lang="en-US" sz="2000" b="0" i="0" u="none" strike="noStrike" kern="1200" cap="none" spc="0" normalizeH="0" baseline="0" noProof="0">
                <a:ln>
                  <a:noFill/>
                </a:ln>
                <a:solidFill>
                  <a:srgbClr val="003865"/>
                </a:solidFill>
                <a:effectLst/>
                <a:uLnTx/>
                <a:uFillTx/>
                <a:latin typeface="Calibri"/>
                <a:ea typeface="+mn-ea"/>
                <a:cs typeface="+mn-cs"/>
              </a:rPr>
              <a:t>) is </a:t>
            </a:r>
            <a:r>
              <a:rPr kumimoji="0" lang="en-US" sz="2000" b="1" i="0" u="sng" strike="noStrike" kern="1200" cap="none" spc="0" normalizeH="0" baseline="0" noProof="0">
                <a:ln>
                  <a:noFill/>
                </a:ln>
                <a:solidFill>
                  <a:srgbClr val="003865"/>
                </a:solidFill>
                <a:effectLst/>
                <a:uLnTx/>
                <a:uFillTx/>
                <a:latin typeface="Calibri"/>
                <a:ea typeface="+mn-ea"/>
                <a:cs typeface="+mn-cs"/>
              </a:rPr>
              <a:t>MnDOT’s asset management system </a:t>
            </a:r>
            <a:r>
              <a:rPr kumimoji="0" lang="en-US" sz="2000" b="0" i="0" u="none" strike="noStrike" kern="1200" cap="none" spc="0" normalizeH="0" baseline="0" noProof="0">
                <a:ln>
                  <a:noFill/>
                </a:ln>
                <a:solidFill>
                  <a:srgbClr val="003865"/>
                </a:solidFill>
                <a:effectLst/>
                <a:uLnTx/>
                <a:uFillTx/>
                <a:latin typeface="Calibri"/>
                <a:ea typeface="+mn-ea"/>
                <a:cs typeface="+mn-cs"/>
              </a:rPr>
              <a:t>for culvert and storm drain infrastructure condition. </a:t>
            </a:r>
          </a:p>
          <a:p>
            <a:pPr marL="914400" marR="0" lvl="1"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Ø"/>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This asset management system is used to </a:t>
            </a:r>
            <a:r>
              <a:rPr kumimoji="0" lang="en-US" sz="2000" b="0" i="0" u="sng" strike="noStrike" kern="1200" cap="none" spc="0" normalizeH="0" baseline="0" noProof="0">
                <a:ln>
                  <a:noFill/>
                </a:ln>
                <a:solidFill>
                  <a:srgbClr val="003865"/>
                </a:solidFill>
                <a:effectLst/>
                <a:uLnTx/>
                <a:uFillTx/>
                <a:latin typeface="Calibri"/>
                <a:ea typeface="+mn-ea"/>
                <a:cs typeface="+mn-cs"/>
              </a:rPr>
              <a:t>manage inspection and maintenance activities </a:t>
            </a:r>
            <a:r>
              <a:rPr kumimoji="0" lang="en-US" sz="2000" b="0" i="0" u="none" strike="noStrike" kern="1200" cap="none" spc="0" normalizeH="0" baseline="0" noProof="0">
                <a:ln>
                  <a:noFill/>
                </a:ln>
                <a:solidFill>
                  <a:srgbClr val="003865"/>
                </a:solidFill>
                <a:effectLst/>
                <a:uLnTx/>
                <a:uFillTx/>
                <a:latin typeface="Calibri"/>
                <a:ea typeface="+mn-ea"/>
                <a:cs typeface="+mn-cs"/>
              </a:rPr>
              <a:t>throughout the state. </a:t>
            </a:r>
          </a:p>
          <a:p>
            <a:pPr marL="914400" marR="0" lvl="1"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Ø"/>
              <a:tabLst/>
              <a:defRPr/>
            </a:pPr>
            <a:r>
              <a:rPr kumimoji="0" lang="en-US" sz="2000" b="0" i="0" u="none" strike="noStrike" kern="1200" cap="none" spc="0" normalizeH="0" baseline="0" noProof="0" err="1">
                <a:ln>
                  <a:noFill/>
                </a:ln>
                <a:solidFill>
                  <a:srgbClr val="003865"/>
                </a:solidFill>
                <a:effectLst/>
                <a:uLnTx/>
                <a:uFillTx/>
                <a:latin typeface="Calibri"/>
                <a:ea typeface="+mn-ea"/>
                <a:cs typeface="+mn-cs"/>
              </a:rPr>
              <a:t>HydInfra</a:t>
            </a:r>
            <a:r>
              <a:rPr kumimoji="0" lang="en-US" sz="2000" b="0" i="0" u="none" strike="noStrike" kern="1200" cap="none" spc="0" normalizeH="0" baseline="0" noProof="0">
                <a:ln>
                  <a:noFill/>
                </a:ln>
                <a:solidFill>
                  <a:srgbClr val="003865"/>
                </a:solidFill>
                <a:effectLst/>
                <a:uLnTx/>
                <a:uFillTx/>
                <a:latin typeface="Calibri"/>
                <a:ea typeface="+mn-ea"/>
                <a:cs typeface="+mn-cs"/>
              </a:rPr>
              <a:t> data documents </a:t>
            </a:r>
            <a:r>
              <a:rPr kumimoji="0" lang="en-US" sz="2000" b="0" i="0" u="sng" strike="noStrike" kern="1200" cap="none" spc="0" normalizeH="0" baseline="0" noProof="0">
                <a:ln>
                  <a:noFill/>
                </a:ln>
                <a:solidFill>
                  <a:srgbClr val="003865"/>
                </a:solidFill>
                <a:effectLst/>
                <a:uLnTx/>
                <a:uFillTx/>
                <a:latin typeface="Calibri"/>
                <a:ea typeface="+mn-ea"/>
                <a:cs typeface="+mn-cs"/>
              </a:rPr>
              <a:t>physical attributes and condition ratings </a:t>
            </a:r>
            <a:r>
              <a:rPr kumimoji="0" lang="en-US" sz="2000" b="0" i="0" u="none" strike="noStrike" kern="1200" cap="none" spc="0" normalizeH="0" baseline="0" noProof="0">
                <a:ln>
                  <a:noFill/>
                </a:ln>
                <a:solidFill>
                  <a:srgbClr val="003865"/>
                </a:solidFill>
                <a:effectLst/>
                <a:uLnTx/>
                <a:uFillTx/>
                <a:latin typeface="Calibri"/>
                <a:ea typeface="+mn-ea"/>
                <a:cs typeface="+mn-cs"/>
              </a:rPr>
              <a:t>of existing culverts with the roadway around the culvert.</a:t>
            </a:r>
            <a:endPar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endParaRPr>
          </a:p>
        </p:txBody>
      </p:sp>
      <p:pic>
        <p:nvPicPr>
          <p:cNvPr id="2" name="Picture 1">
            <a:extLst>
              <a:ext uri="{FF2B5EF4-FFF2-40B4-BE49-F238E27FC236}">
                <a16:creationId xmlns:a16="http://schemas.microsoft.com/office/drawing/2014/main" id="{86A06F00-E9D0-4D6C-BEB7-AA90B75766B4}"/>
              </a:ext>
            </a:extLst>
          </p:cNvPr>
          <p:cNvPicPr>
            <a:picLocks noChangeAspect="1"/>
          </p:cNvPicPr>
          <p:nvPr/>
        </p:nvPicPr>
        <p:blipFill>
          <a:blip r:embed="rId3"/>
          <a:stretch>
            <a:fillRect/>
          </a:stretch>
        </p:blipFill>
        <p:spPr>
          <a:xfrm>
            <a:off x="100608" y="1547032"/>
            <a:ext cx="6435660" cy="5225594"/>
          </a:xfrm>
          <a:prstGeom prst="rect">
            <a:avLst/>
          </a:prstGeom>
        </p:spPr>
      </p:pic>
      <p:pic>
        <p:nvPicPr>
          <p:cNvPr id="3" name="Picture 2">
            <a:extLst>
              <a:ext uri="{FF2B5EF4-FFF2-40B4-BE49-F238E27FC236}">
                <a16:creationId xmlns:a16="http://schemas.microsoft.com/office/drawing/2014/main" id="{1BDCE4DF-07FA-4ED0-87D3-2EF125A0D4B2}"/>
              </a:ext>
            </a:extLst>
          </p:cNvPr>
          <p:cNvPicPr>
            <a:picLocks noChangeAspect="1"/>
          </p:cNvPicPr>
          <p:nvPr/>
        </p:nvPicPr>
        <p:blipFill>
          <a:blip r:embed="rId4"/>
          <a:stretch>
            <a:fillRect/>
          </a:stretch>
        </p:blipFill>
        <p:spPr>
          <a:xfrm>
            <a:off x="3703344" y="917202"/>
            <a:ext cx="3758611" cy="4113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4012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a:xfrm>
            <a:off x="0" y="-28352"/>
            <a:ext cx="12192000" cy="703193"/>
          </a:xfrm>
          <a:solidFill>
            <a:schemeClr val="tx1"/>
          </a:solidFill>
        </p:spPr>
        <p:txBody>
          <a:bodyPr>
            <a:normAutofit/>
          </a:bodyPr>
          <a:lstStyle/>
          <a:p>
            <a:r>
              <a:rPr lang="en-US" sz="2400">
                <a:solidFill>
                  <a:schemeClr val="bg1"/>
                </a:solidFill>
              </a:rPr>
              <a:t>LiDAR </a:t>
            </a:r>
            <a:r>
              <a:rPr lang="en-US" sz="2400">
                <a:solidFill>
                  <a:schemeClr val="bg1"/>
                </a:solidFill>
                <a:sym typeface="Wingdings" panose="05000000000000000000" pitchFamily="2" charset="2"/>
              </a:rPr>
              <a:t> Point Cloud  DEM  </a:t>
            </a:r>
            <a:r>
              <a:rPr lang="en-US" sz="2800">
                <a:solidFill>
                  <a:schemeClr val="bg1"/>
                </a:solidFill>
                <a:sym typeface="Wingdings" panose="05000000000000000000" pitchFamily="2" charset="2"/>
              </a:rPr>
              <a:t>Digital Dams</a:t>
            </a:r>
            <a:r>
              <a:rPr lang="en-US">
                <a:solidFill>
                  <a:schemeClr val="bg1"/>
                </a:solidFill>
                <a:sym typeface="Wingdings" panose="05000000000000000000" pitchFamily="2" charset="2"/>
              </a:rPr>
              <a:t>  </a:t>
            </a:r>
            <a:r>
              <a:rPr lang="en-US" sz="4000">
                <a:solidFill>
                  <a:schemeClr val="bg1"/>
                </a:solidFill>
                <a:sym typeface="Wingdings" panose="05000000000000000000" pitchFamily="2" charset="2"/>
              </a:rPr>
              <a:t>Culvert Data</a:t>
            </a:r>
            <a:endParaRPr lang="en-US">
              <a:solidFill>
                <a:schemeClr val="bg1"/>
              </a:solidFill>
            </a:endParaRPr>
          </a:p>
        </p:txBody>
      </p:sp>
      <p:sp>
        <p:nvSpPr>
          <p:cNvPr id="4" name="TextBox 3">
            <a:extLst>
              <a:ext uri="{FF2B5EF4-FFF2-40B4-BE49-F238E27FC236}">
                <a16:creationId xmlns:a16="http://schemas.microsoft.com/office/drawing/2014/main" id="{15FE7C57-9F06-400A-928B-5B7A600A2598}"/>
              </a:ext>
            </a:extLst>
          </p:cNvPr>
          <p:cNvSpPr txBox="1"/>
          <p:nvPr/>
        </p:nvSpPr>
        <p:spPr>
          <a:xfrm>
            <a:off x="6818489" y="1017023"/>
            <a:ext cx="5032910" cy="19902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County Culvert Inventories</a:t>
            </a:r>
          </a:p>
          <a:p>
            <a:pPr marL="914400" marR="0" lvl="1"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Ø"/>
              <a:tabLst/>
              <a:defRPr/>
            </a:pPr>
            <a:r>
              <a:rPr kumimoji="0" lang="en-US" sz="22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DNR Culvert Inventory Application utilized for County Inventories</a:t>
            </a:r>
          </a:p>
          <a:p>
            <a:pPr marL="914400" marR="0" lvl="1"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Ø"/>
              <a:tabLst/>
              <a:defRPr/>
            </a:pPr>
            <a:r>
              <a:rPr kumimoji="0" lang="en-US" sz="22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County Administered Inventories</a:t>
            </a:r>
          </a:p>
        </p:txBody>
      </p:sp>
      <p:pic>
        <p:nvPicPr>
          <p:cNvPr id="3" name="Picture 2">
            <a:extLst>
              <a:ext uri="{FF2B5EF4-FFF2-40B4-BE49-F238E27FC236}">
                <a16:creationId xmlns:a16="http://schemas.microsoft.com/office/drawing/2014/main" id="{39BF3B38-60E3-4559-BC53-442C2FCFC34A}"/>
              </a:ext>
            </a:extLst>
          </p:cNvPr>
          <p:cNvPicPr>
            <a:picLocks noChangeAspect="1"/>
          </p:cNvPicPr>
          <p:nvPr/>
        </p:nvPicPr>
        <p:blipFill>
          <a:blip r:embed="rId3"/>
          <a:stretch>
            <a:fillRect/>
          </a:stretch>
        </p:blipFill>
        <p:spPr>
          <a:xfrm>
            <a:off x="0" y="914378"/>
            <a:ext cx="6818489" cy="4430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85FB3C1B-3EFD-4AFA-9172-0307B7388FEA}"/>
              </a:ext>
            </a:extLst>
          </p:cNvPr>
          <p:cNvPicPr>
            <a:picLocks noChangeAspect="1"/>
          </p:cNvPicPr>
          <p:nvPr/>
        </p:nvPicPr>
        <p:blipFill>
          <a:blip r:embed="rId4"/>
          <a:stretch>
            <a:fillRect/>
          </a:stretch>
        </p:blipFill>
        <p:spPr>
          <a:xfrm>
            <a:off x="5247398" y="3515168"/>
            <a:ext cx="6818490" cy="3186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15585517-25DC-4382-98AD-1B7256B1BB85}"/>
              </a:ext>
            </a:extLst>
          </p:cNvPr>
          <p:cNvSpPr txBox="1"/>
          <p:nvPr/>
        </p:nvSpPr>
        <p:spPr>
          <a:xfrm>
            <a:off x="6310489" y="4041423"/>
            <a:ext cx="19229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Sibley County</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sp>
        <p:nvSpPr>
          <p:cNvPr id="8" name="TextBox 7">
            <a:extLst>
              <a:ext uri="{FF2B5EF4-FFF2-40B4-BE49-F238E27FC236}">
                <a16:creationId xmlns:a16="http://schemas.microsoft.com/office/drawing/2014/main" id="{9F286B66-EF75-4712-8F5E-692853248DED}"/>
              </a:ext>
            </a:extLst>
          </p:cNvPr>
          <p:cNvSpPr txBox="1"/>
          <p:nvPr/>
        </p:nvSpPr>
        <p:spPr>
          <a:xfrm>
            <a:off x="1145823" y="2545646"/>
            <a:ext cx="18040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Cook County</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1921221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a:xfrm>
            <a:off x="0" y="-28352"/>
            <a:ext cx="12192000" cy="703193"/>
          </a:xfrm>
          <a:solidFill>
            <a:schemeClr val="tx1"/>
          </a:solidFill>
        </p:spPr>
        <p:txBody>
          <a:bodyPr>
            <a:normAutofit/>
          </a:bodyPr>
          <a:lstStyle/>
          <a:p>
            <a:r>
              <a:rPr lang="en-US" sz="2400">
                <a:solidFill>
                  <a:schemeClr val="bg1"/>
                </a:solidFill>
              </a:rPr>
              <a:t>LiDAR </a:t>
            </a:r>
            <a:r>
              <a:rPr lang="en-US" sz="2400">
                <a:solidFill>
                  <a:schemeClr val="bg1"/>
                </a:solidFill>
                <a:sym typeface="Wingdings" panose="05000000000000000000" pitchFamily="2" charset="2"/>
              </a:rPr>
              <a:t> Point Cloud  DEM  </a:t>
            </a:r>
            <a:r>
              <a:rPr lang="en-US" sz="2800">
                <a:solidFill>
                  <a:schemeClr val="bg1"/>
                </a:solidFill>
                <a:sym typeface="Wingdings" panose="05000000000000000000" pitchFamily="2" charset="2"/>
              </a:rPr>
              <a:t>Digital Dams</a:t>
            </a:r>
            <a:r>
              <a:rPr lang="en-US">
                <a:solidFill>
                  <a:schemeClr val="bg1"/>
                </a:solidFill>
                <a:sym typeface="Wingdings" panose="05000000000000000000" pitchFamily="2" charset="2"/>
              </a:rPr>
              <a:t>  </a:t>
            </a:r>
            <a:r>
              <a:rPr lang="en-US" sz="4000">
                <a:solidFill>
                  <a:schemeClr val="bg1"/>
                </a:solidFill>
                <a:sym typeface="Wingdings" panose="05000000000000000000" pitchFamily="2" charset="2"/>
              </a:rPr>
              <a:t>Culvert Data</a:t>
            </a:r>
            <a:endParaRPr lang="en-US">
              <a:solidFill>
                <a:schemeClr val="bg1"/>
              </a:solidFill>
            </a:endParaRPr>
          </a:p>
        </p:txBody>
      </p:sp>
      <p:sp>
        <p:nvSpPr>
          <p:cNvPr id="4" name="TextBox 3">
            <a:extLst>
              <a:ext uri="{FF2B5EF4-FFF2-40B4-BE49-F238E27FC236}">
                <a16:creationId xmlns:a16="http://schemas.microsoft.com/office/drawing/2014/main" id="{15FE7C57-9F06-400A-928B-5B7A600A2598}"/>
              </a:ext>
            </a:extLst>
          </p:cNvPr>
          <p:cNvSpPr txBox="1"/>
          <p:nvPr/>
        </p:nvSpPr>
        <p:spPr>
          <a:xfrm>
            <a:off x="8180340" y="921144"/>
            <a:ext cx="3894666" cy="522194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Hydro-modified DEM’s use breachlines/culverts to breach digital dams and replicate landscape hydrology.</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000" b="0" i="0" u="sng" strike="noStrike" kern="1200" cap="none" spc="0" normalizeH="0" baseline="0" noProof="0">
                <a:ln>
                  <a:noFill/>
                </a:ln>
                <a:solidFill>
                  <a:srgbClr val="003865"/>
                </a:solidFill>
                <a:effectLst/>
                <a:uLnTx/>
                <a:uFillTx/>
                <a:latin typeface="Calibri"/>
                <a:ea typeface="+mn-ea"/>
                <a:cs typeface="+mn-cs"/>
              </a:rPr>
              <a:t>Culvert inventories inform technicians of locations of digital dams</a:t>
            </a:r>
            <a:r>
              <a:rPr kumimoji="0" lang="en-US" sz="2000" b="0" i="0" u="none" strike="noStrike" kern="1200" cap="none" spc="0" normalizeH="0" baseline="0" noProof="0">
                <a:ln>
                  <a:noFill/>
                </a:ln>
                <a:solidFill>
                  <a:srgbClr val="003865"/>
                </a:solidFill>
                <a:effectLst/>
                <a:uLnTx/>
                <a:uFillTx/>
                <a:latin typeface="Calibri"/>
                <a:ea typeface="+mn-ea"/>
                <a:cs typeface="+mn-cs"/>
              </a:rPr>
              <a:t>/breachline placement during the hydro-modification process.</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000" b="0" i="0" u="sng" strike="noStrike" kern="1200" cap="none" spc="0" normalizeH="0" baseline="0" noProof="0">
                <a:ln>
                  <a:noFill/>
                </a:ln>
                <a:solidFill>
                  <a:srgbClr val="003865"/>
                </a:solidFill>
                <a:effectLst/>
                <a:uLnTx/>
                <a:uFillTx/>
                <a:latin typeface="Calibri"/>
                <a:ea typeface="+mn-ea"/>
                <a:cs typeface="+mn-cs"/>
              </a:rPr>
              <a:t>Most of the time and effort </a:t>
            </a:r>
            <a:r>
              <a:rPr kumimoji="0" lang="en-US" sz="2000" b="0" i="0" u="none" strike="noStrike" kern="1200" cap="none" spc="0" normalizeH="0" baseline="0" noProof="0">
                <a:ln>
                  <a:noFill/>
                </a:ln>
                <a:solidFill>
                  <a:srgbClr val="003865"/>
                </a:solidFill>
                <a:effectLst/>
                <a:uLnTx/>
                <a:uFillTx/>
                <a:latin typeface="Calibri"/>
                <a:ea typeface="+mn-ea"/>
                <a:cs typeface="+mn-cs"/>
              </a:rPr>
              <a:t>in performing hydro-modification is </a:t>
            </a:r>
            <a:r>
              <a:rPr kumimoji="0" lang="en-US" sz="2000" b="0" i="0" u="sng" strike="noStrike" kern="1200" cap="none" spc="0" normalizeH="0" baseline="0" noProof="0">
                <a:ln>
                  <a:noFill/>
                </a:ln>
                <a:solidFill>
                  <a:srgbClr val="003865"/>
                </a:solidFill>
                <a:effectLst/>
                <a:uLnTx/>
                <a:uFillTx/>
                <a:latin typeface="Calibri"/>
                <a:ea typeface="+mn-ea"/>
                <a:cs typeface="+mn-cs"/>
              </a:rPr>
              <a:t>reviewing various datasets </a:t>
            </a:r>
            <a:r>
              <a:rPr kumimoji="0" lang="en-US" sz="2000" b="0" i="0" u="none" strike="noStrike" kern="1200" cap="none" spc="0" normalizeH="0" baseline="0" noProof="0">
                <a:ln>
                  <a:noFill/>
                </a:ln>
                <a:solidFill>
                  <a:srgbClr val="003865"/>
                </a:solidFill>
                <a:effectLst/>
                <a:uLnTx/>
                <a:uFillTx/>
                <a:latin typeface="Calibri"/>
                <a:ea typeface="+mn-ea"/>
                <a:cs typeface="+mn-cs"/>
              </a:rPr>
              <a:t>and layers in a GIS to </a:t>
            </a:r>
            <a:r>
              <a:rPr kumimoji="0" lang="en-US" sz="2000" b="0" i="0" u="sng" strike="noStrike" kern="1200" cap="none" spc="0" normalizeH="0" baseline="0" noProof="0">
                <a:ln>
                  <a:noFill/>
                </a:ln>
                <a:solidFill>
                  <a:srgbClr val="003865"/>
                </a:solidFill>
                <a:effectLst/>
                <a:uLnTx/>
                <a:uFillTx/>
                <a:latin typeface="Calibri"/>
                <a:ea typeface="+mn-ea"/>
                <a:cs typeface="+mn-cs"/>
              </a:rPr>
              <a:t>determine if there is a digital dam </a:t>
            </a:r>
            <a:r>
              <a:rPr kumimoji="0" lang="en-US" sz="2000" b="0" i="0" u="none" strike="noStrike" kern="1200" cap="none" spc="0" normalizeH="0" baseline="0" noProof="0">
                <a:ln>
                  <a:noFill/>
                </a:ln>
                <a:solidFill>
                  <a:srgbClr val="003865"/>
                </a:solidFill>
                <a:effectLst/>
                <a:uLnTx/>
                <a:uFillTx/>
                <a:latin typeface="Calibri"/>
                <a:ea typeface="+mn-ea"/>
                <a:cs typeface="+mn-cs"/>
              </a:rPr>
              <a:t>at a certain location </a:t>
            </a:r>
            <a:endParaRPr kumimoji="0" lang="en-US" sz="20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endParaRPr>
          </a:p>
        </p:txBody>
      </p:sp>
      <p:pic>
        <p:nvPicPr>
          <p:cNvPr id="2" name="Picture 1">
            <a:extLst>
              <a:ext uri="{FF2B5EF4-FFF2-40B4-BE49-F238E27FC236}">
                <a16:creationId xmlns:a16="http://schemas.microsoft.com/office/drawing/2014/main" id="{A5AAF806-8042-48A6-8CC6-FEF09337C72B}"/>
              </a:ext>
            </a:extLst>
          </p:cNvPr>
          <p:cNvPicPr>
            <a:picLocks noChangeAspect="1"/>
          </p:cNvPicPr>
          <p:nvPr/>
        </p:nvPicPr>
        <p:blipFill>
          <a:blip r:embed="rId3"/>
          <a:stretch>
            <a:fillRect/>
          </a:stretch>
        </p:blipFill>
        <p:spPr>
          <a:xfrm>
            <a:off x="223041" y="948267"/>
            <a:ext cx="7771406" cy="58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9F286B66-EF75-4712-8F5E-692853248DED}"/>
              </a:ext>
            </a:extLst>
          </p:cNvPr>
          <p:cNvSpPr txBox="1"/>
          <p:nvPr/>
        </p:nvSpPr>
        <p:spPr>
          <a:xfrm>
            <a:off x="581379" y="2466624"/>
            <a:ext cx="18040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Cook County</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12903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dirty="0"/>
              <a:t>Archiving Implementation Workgroup</a:t>
            </a:r>
            <a:endParaRPr dirty="0"/>
          </a:p>
        </p:txBody>
      </p:sp>
      <p:sp>
        <p:nvSpPr>
          <p:cNvPr id="426" name="Google Shape;426;p52"/>
          <p:cNvSpPr txBox="1">
            <a:spLocks noGrp="1"/>
          </p:cNvSpPr>
          <p:nvPr>
            <p:ph type="body" idx="1"/>
          </p:nvPr>
        </p:nvSpPr>
        <p:spPr>
          <a:xfrm>
            <a:off x="466725" y="1404125"/>
            <a:ext cx="10887075" cy="17391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t>Mission statement:</a:t>
            </a:r>
            <a:endParaRPr sz="2400" b="1" dirty="0"/>
          </a:p>
          <a:p>
            <a:pPr marL="0" lvl="0" indent="0">
              <a:spcBef>
                <a:spcPts val="0"/>
              </a:spcBef>
              <a:buNone/>
            </a:pPr>
            <a:r>
              <a:rPr lang="en-US" sz="2400" dirty="0"/>
              <a:t>Define and facilitate the implementation of an archive for Minnesota geospatial data by building on the work of the </a:t>
            </a:r>
            <a:r>
              <a:rPr lang="en-US" sz="2400" u="sng" dirty="0">
                <a:hlinkClick r:id="rId3"/>
              </a:rPr>
              <a:t>Archiving Workgroup</a:t>
            </a:r>
            <a:r>
              <a:rPr lang="en-US" sz="2400" dirty="0"/>
              <a:t> </a:t>
            </a:r>
            <a:endParaRPr sz="2400" dirty="0"/>
          </a:p>
          <a:p>
            <a:pPr marL="0" marR="0" lvl="0" indent="0" algn="l" rtl="0">
              <a:lnSpc>
                <a:spcPct val="100000"/>
              </a:lnSpc>
              <a:spcBef>
                <a:spcPts val="0"/>
              </a:spcBef>
              <a:spcAft>
                <a:spcPts val="0"/>
              </a:spcAft>
              <a:buNone/>
            </a:pPr>
            <a:endParaRPr sz="2400" dirty="0"/>
          </a:p>
        </p:txBody>
      </p:sp>
      <p:pic>
        <p:nvPicPr>
          <p:cNvPr id="1026" name="Picture 2" descr="http://www.mngeo.state.mn.us/workgroup/archiving/digitalstewardshippyrami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7715" y="2663731"/>
            <a:ext cx="7296570" cy="41020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a:xfrm>
            <a:off x="0" y="-28352"/>
            <a:ext cx="12192000" cy="703193"/>
          </a:xfrm>
          <a:solidFill>
            <a:schemeClr val="tx1"/>
          </a:solidFill>
        </p:spPr>
        <p:txBody>
          <a:bodyPr>
            <a:normAutofit/>
          </a:bodyPr>
          <a:lstStyle/>
          <a:p>
            <a:r>
              <a:rPr lang="en-US" sz="2400">
                <a:solidFill>
                  <a:schemeClr val="bg1"/>
                </a:solidFill>
              </a:rPr>
              <a:t>LiDAR </a:t>
            </a:r>
            <a:r>
              <a:rPr lang="en-US" sz="2400">
                <a:solidFill>
                  <a:schemeClr val="bg1"/>
                </a:solidFill>
                <a:sym typeface="Wingdings" panose="05000000000000000000" pitchFamily="2" charset="2"/>
              </a:rPr>
              <a:t> Point Cloud  DEM  </a:t>
            </a:r>
            <a:r>
              <a:rPr lang="en-US" sz="2800">
                <a:solidFill>
                  <a:schemeClr val="bg1"/>
                </a:solidFill>
                <a:sym typeface="Wingdings" panose="05000000000000000000" pitchFamily="2" charset="2"/>
              </a:rPr>
              <a:t>Digital Dams</a:t>
            </a:r>
            <a:r>
              <a:rPr lang="en-US">
                <a:solidFill>
                  <a:schemeClr val="bg1"/>
                </a:solidFill>
                <a:sym typeface="Wingdings" panose="05000000000000000000" pitchFamily="2" charset="2"/>
              </a:rPr>
              <a:t>  </a:t>
            </a:r>
            <a:r>
              <a:rPr lang="en-US" sz="4000">
                <a:solidFill>
                  <a:schemeClr val="bg1"/>
                </a:solidFill>
                <a:sym typeface="Wingdings" panose="05000000000000000000" pitchFamily="2" charset="2"/>
              </a:rPr>
              <a:t>Culvert Data</a:t>
            </a:r>
            <a:endParaRPr lang="en-US">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960" y="1183806"/>
            <a:ext cx="8107703" cy="4561272"/>
          </a:xfrm>
          <a:prstGeom prst="rect">
            <a:avLst/>
          </a:prstGeom>
        </p:spPr>
      </p:pic>
      <p:sp>
        <p:nvSpPr>
          <p:cNvPr id="4" name="TextBox 3">
            <a:extLst>
              <a:ext uri="{FF2B5EF4-FFF2-40B4-BE49-F238E27FC236}">
                <a16:creationId xmlns:a16="http://schemas.microsoft.com/office/drawing/2014/main" id="{15FE7C57-9F06-400A-928B-5B7A600A2598}"/>
              </a:ext>
            </a:extLst>
          </p:cNvPr>
          <p:cNvSpPr txBox="1"/>
          <p:nvPr/>
        </p:nvSpPr>
        <p:spPr>
          <a:xfrm>
            <a:off x="8213663" y="1047151"/>
            <a:ext cx="3637736" cy="566308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Culvert Database Schema and Structure</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Develop Standard similar to other GAC standards</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Develop a Subgroup of subject matter experts in culvert collection and culvert databases to inform process</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Identify a database schema and structure that is comprehensive.</a:t>
            </a:r>
          </a:p>
        </p:txBody>
      </p:sp>
      <p:sp>
        <p:nvSpPr>
          <p:cNvPr id="6" name="TextBox 5">
            <a:extLst>
              <a:ext uri="{FF2B5EF4-FFF2-40B4-BE49-F238E27FC236}">
                <a16:creationId xmlns:a16="http://schemas.microsoft.com/office/drawing/2014/main" id="{E29B0199-C4DD-4B2F-BFB5-A9836E2091E7}"/>
              </a:ext>
            </a:extLst>
          </p:cNvPr>
          <p:cNvSpPr txBox="1"/>
          <p:nvPr/>
        </p:nvSpPr>
        <p:spPr>
          <a:xfrm>
            <a:off x="1185333" y="6254044"/>
            <a:ext cx="53249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Images courtesy of WICDI Spring 2020 Virtual Meeting </a:t>
            </a:r>
          </a:p>
        </p:txBody>
      </p:sp>
    </p:spTree>
    <p:extLst>
      <p:ext uri="{BB962C8B-B14F-4D97-AF65-F5344CB8AC3E}">
        <p14:creationId xmlns:p14="http://schemas.microsoft.com/office/powerpoint/2010/main" val="3566896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a:xfrm>
            <a:off x="0" y="-28352"/>
            <a:ext cx="12192000" cy="703193"/>
          </a:xfrm>
          <a:solidFill>
            <a:schemeClr val="tx1"/>
          </a:solidFill>
        </p:spPr>
        <p:txBody>
          <a:bodyPr>
            <a:normAutofit/>
          </a:bodyPr>
          <a:lstStyle/>
          <a:p>
            <a:r>
              <a:rPr lang="en-US" sz="2400">
                <a:solidFill>
                  <a:schemeClr val="bg1"/>
                </a:solidFill>
              </a:rPr>
              <a:t>LiDAR </a:t>
            </a:r>
            <a:r>
              <a:rPr lang="en-US" sz="2400">
                <a:solidFill>
                  <a:schemeClr val="bg1"/>
                </a:solidFill>
                <a:sym typeface="Wingdings" panose="05000000000000000000" pitchFamily="2" charset="2"/>
              </a:rPr>
              <a:t> Point Cloud  DEM  </a:t>
            </a:r>
            <a:r>
              <a:rPr lang="en-US" sz="2800">
                <a:solidFill>
                  <a:schemeClr val="bg1"/>
                </a:solidFill>
                <a:sym typeface="Wingdings" panose="05000000000000000000" pitchFamily="2" charset="2"/>
              </a:rPr>
              <a:t>Digital Dams</a:t>
            </a:r>
            <a:r>
              <a:rPr lang="en-US">
                <a:solidFill>
                  <a:schemeClr val="bg1"/>
                </a:solidFill>
                <a:sym typeface="Wingdings" panose="05000000000000000000" pitchFamily="2" charset="2"/>
              </a:rPr>
              <a:t>  </a:t>
            </a:r>
            <a:r>
              <a:rPr lang="en-US" sz="4000">
                <a:solidFill>
                  <a:schemeClr val="bg1"/>
                </a:solidFill>
                <a:sym typeface="Wingdings" panose="05000000000000000000" pitchFamily="2" charset="2"/>
              </a:rPr>
              <a:t>Culvert Data</a:t>
            </a:r>
            <a:endParaRPr lang="en-US">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381" y="1172517"/>
            <a:ext cx="8146282" cy="4583850"/>
          </a:xfrm>
          <a:prstGeom prst="rect">
            <a:avLst/>
          </a:prstGeom>
        </p:spPr>
      </p:pic>
      <p:sp>
        <p:nvSpPr>
          <p:cNvPr id="4" name="TextBox 3">
            <a:extLst>
              <a:ext uri="{FF2B5EF4-FFF2-40B4-BE49-F238E27FC236}">
                <a16:creationId xmlns:a16="http://schemas.microsoft.com/office/drawing/2014/main" id="{15FE7C57-9F06-400A-928B-5B7A600A2598}"/>
              </a:ext>
            </a:extLst>
          </p:cNvPr>
          <p:cNvSpPr txBox="1"/>
          <p:nvPr/>
        </p:nvSpPr>
        <p:spPr>
          <a:xfrm>
            <a:off x="8213663" y="712728"/>
            <a:ext cx="3637736" cy="614527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Develop a process for integrating multiple datasets into one commonly accepted set of attributes.</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The attributes will serve as a template for transferring data between organizations and as a template to guide development  of a new culvert database.</a:t>
            </a:r>
          </a:p>
          <a:p>
            <a:pPr marL="457200" marR="0" lvl="0" indent="-4572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400" b="0" i="0" u="none" strike="noStrike" kern="1200" cap="none" spc="0" normalizeH="0" baseline="0" noProof="0">
                <a:ln w="0"/>
                <a:solidFill>
                  <a:srgbClr val="003865"/>
                </a:solidFill>
                <a:effectLst>
                  <a:outerShdw blurRad="38100" dist="19050" dir="2700000" algn="tl" rotWithShape="0">
                    <a:srgbClr val="003865">
                      <a:alpha val="40000"/>
                    </a:srgbClr>
                  </a:outerShdw>
                </a:effectLst>
                <a:uLnTx/>
                <a:uFillTx/>
                <a:latin typeface="Calibri"/>
                <a:ea typeface="+mn-ea"/>
                <a:cs typeface="+mn-cs"/>
              </a:rPr>
              <a:t>Possible border state collaboration and coordination.</a:t>
            </a:r>
          </a:p>
        </p:txBody>
      </p:sp>
      <p:sp>
        <p:nvSpPr>
          <p:cNvPr id="6" name="TextBox 5">
            <a:extLst>
              <a:ext uri="{FF2B5EF4-FFF2-40B4-BE49-F238E27FC236}">
                <a16:creationId xmlns:a16="http://schemas.microsoft.com/office/drawing/2014/main" id="{AE34CCA7-8FA7-44F3-B674-2F5DE1788651}"/>
              </a:ext>
            </a:extLst>
          </p:cNvPr>
          <p:cNvSpPr txBox="1"/>
          <p:nvPr/>
        </p:nvSpPr>
        <p:spPr>
          <a:xfrm>
            <a:off x="1185333" y="6254044"/>
            <a:ext cx="53249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Images courtesy of WICDI Spring 2020 Virtual Meeting </a:t>
            </a:r>
          </a:p>
        </p:txBody>
      </p:sp>
    </p:spTree>
    <p:extLst>
      <p:ext uri="{BB962C8B-B14F-4D97-AF65-F5344CB8AC3E}">
        <p14:creationId xmlns:p14="http://schemas.microsoft.com/office/powerpoint/2010/main" val="2146032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Culvert Data Standard Update</a:t>
            </a:r>
          </a:p>
        </p:txBody>
      </p:sp>
      <p:sp>
        <p:nvSpPr>
          <p:cNvPr id="6" name="TextBox 5"/>
          <p:cNvSpPr txBox="1"/>
          <p:nvPr/>
        </p:nvSpPr>
        <p:spPr>
          <a:xfrm>
            <a:off x="257174" y="1421979"/>
            <a:ext cx="5713858" cy="4892108"/>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Challenges or Barriers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Defining Scope of the Project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Successes or Milestones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Collaboration with </a:t>
            </a:r>
            <a:r>
              <a:rPr kumimoji="0" lang="en-US" sz="2000" b="1" i="0" u="sng" strike="noStrike" kern="1200" cap="none" spc="0" normalizeH="0" baseline="0" noProof="0">
                <a:ln>
                  <a:noFill/>
                </a:ln>
                <a:solidFill>
                  <a:srgbClr val="003865"/>
                </a:solidFill>
                <a:effectLst/>
                <a:uLnTx/>
                <a:uFillTx/>
                <a:latin typeface="Calibri"/>
                <a:ea typeface="+mn-ea"/>
                <a:cs typeface="+mn-cs"/>
              </a:rPr>
              <a:t>WICDI</a:t>
            </a:r>
            <a:r>
              <a:rPr kumimoji="0" lang="en-US" sz="2000" b="0" i="0" u="none" strike="noStrike" kern="1200" cap="none" spc="0" normalizeH="0" baseline="0" noProof="0">
                <a:ln>
                  <a:noFill/>
                </a:ln>
                <a:solidFill>
                  <a:srgbClr val="003865"/>
                </a:solidFill>
                <a:effectLst/>
                <a:uLnTx/>
                <a:uFillTx/>
                <a:latin typeface="Calibri"/>
                <a:ea typeface="+mn-ea"/>
                <a:cs typeface="+mn-cs"/>
              </a:rPr>
              <a:t> - Wisconsin Coastal-Management Data Infrastructure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Next Steps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With GAC guidance, establish Subgroup/Community of Practice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Identify and Recruit Membership</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Kickoff Meeting in January/February</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7392341" y="1510370"/>
            <a:ext cx="3896422" cy="5195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0560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a:effectLst>
                  <a:outerShdw blurRad="38100" dist="38100" dir="2700000" algn="tl">
                    <a:srgbClr val="000000">
                      <a:alpha val="43137"/>
                    </a:srgbClr>
                  </a:outerShdw>
                </a:effectLst>
              </a:rPr>
              <a:t>3 Takeaway Messages</a:t>
            </a:r>
          </a:p>
        </p:txBody>
      </p:sp>
    </p:spTree>
    <p:extLst>
      <p:ext uri="{BB962C8B-B14F-4D97-AF65-F5344CB8AC3E}">
        <p14:creationId xmlns:p14="http://schemas.microsoft.com/office/powerpoint/2010/main" val="2849486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Takeaway Messages</a:t>
            </a:r>
          </a:p>
        </p:txBody>
      </p:sp>
      <p:sp>
        <p:nvSpPr>
          <p:cNvPr id="12" name="Rectangle 11">
            <a:extLst>
              <a:ext uri="{FF2B5EF4-FFF2-40B4-BE49-F238E27FC236}">
                <a16:creationId xmlns:a16="http://schemas.microsoft.com/office/drawing/2014/main" id="{B7A58D15-0AB2-4BBD-A706-FF4BE30CF4A4}"/>
              </a:ext>
            </a:extLst>
          </p:cNvPr>
          <p:cNvSpPr/>
          <p:nvPr/>
        </p:nvSpPr>
        <p:spPr>
          <a:xfrm>
            <a:off x="1132794" y="1631639"/>
            <a:ext cx="9709728" cy="4108817"/>
          </a:xfrm>
          <a:prstGeom prst="rect">
            <a:avLst/>
          </a:prstGeom>
        </p:spPr>
        <p:txBody>
          <a:bodyPr wrap="square">
            <a:spAutoFit/>
          </a:bodyPr>
          <a:lstStyle/>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800" b="0" i="0" u="none" strike="noStrike" kern="1200" cap="none" spc="0" normalizeH="0" baseline="0" noProof="0">
                <a:ln>
                  <a:noFill/>
                </a:ln>
                <a:solidFill>
                  <a:srgbClr val="FFFFFF"/>
                </a:solidFill>
                <a:effectLst/>
                <a:uLnTx/>
                <a:uFillTx/>
                <a:latin typeface="Calibri"/>
                <a:ea typeface="+mn-ea"/>
                <a:cs typeface="+mn-cs"/>
              </a:rPr>
              <a:t>LiDAR </a:t>
            </a:r>
            <a:r>
              <a:rPr kumimoji="0" lang="en-US" sz="2800" b="1" i="0" u="none" strike="noStrike" kern="1200" cap="none" spc="0" normalizeH="0" baseline="0" noProof="0">
                <a:ln>
                  <a:noFill/>
                </a:ln>
                <a:solidFill>
                  <a:srgbClr val="78BE21"/>
                </a:solidFill>
                <a:effectLst/>
                <a:uLnTx/>
                <a:uFillTx/>
                <a:latin typeface="Calibri"/>
                <a:ea typeface="+mn-ea"/>
                <a:cs typeface="+mn-cs"/>
              </a:rPr>
              <a:t>does its job, </a:t>
            </a:r>
            <a:r>
              <a:rPr kumimoji="0" lang="en-US" sz="2800" b="0" i="0" u="none" strike="noStrike" kern="1200" cap="none" spc="0" normalizeH="0" baseline="0" noProof="0">
                <a:ln>
                  <a:noFill/>
                </a:ln>
                <a:solidFill>
                  <a:srgbClr val="FFFFFF"/>
                </a:solidFill>
                <a:effectLst/>
                <a:uLnTx/>
                <a:uFillTx/>
                <a:latin typeface="Calibri"/>
                <a:ea typeface="+mn-ea"/>
                <a:cs typeface="+mn-cs"/>
              </a:rPr>
              <a:t>DEMs are not a flaw of lidar</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800" b="0" i="0" u="none" strike="noStrike" kern="1200" cap="none" spc="0" normalizeH="0" baseline="0" noProof="0">
                <a:ln>
                  <a:noFill/>
                </a:ln>
                <a:solidFill>
                  <a:srgbClr val="FFFFFF"/>
                </a:solidFill>
                <a:effectLst/>
                <a:uLnTx/>
                <a:uFillTx/>
                <a:latin typeface="Calibri"/>
                <a:ea typeface="+mn-ea"/>
                <a:cs typeface="+mn-cs"/>
              </a:rPr>
              <a:t>hDEMs are </a:t>
            </a:r>
            <a:r>
              <a:rPr kumimoji="0" lang="en-US" sz="2800" b="1" i="0" u="none" strike="noStrike" kern="1200" cap="none" spc="0" normalizeH="0" baseline="0" noProof="0">
                <a:ln>
                  <a:noFill/>
                </a:ln>
                <a:solidFill>
                  <a:srgbClr val="78BE21"/>
                </a:solidFill>
                <a:effectLst/>
                <a:uLnTx/>
                <a:uFillTx/>
                <a:latin typeface="Calibri"/>
                <a:ea typeface="+mn-ea"/>
                <a:cs typeface="+mn-cs"/>
              </a:rPr>
              <a:t>foundational data </a:t>
            </a:r>
            <a:r>
              <a:rPr kumimoji="0" lang="en-US" sz="2800" b="0" i="0" u="none" strike="noStrike" kern="1200" cap="none" spc="0" normalizeH="0" baseline="0" noProof="0">
                <a:ln>
                  <a:noFill/>
                </a:ln>
                <a:solidFill>
                  <a:srgbClr val="FFFFFF"/>
                </a:solidFill>
                <a:effectLst/>
                <a:uLnTx/>
                <a:uFillTx/>
                <a:latin typeface="Calibri"/>
                <a:ea typeface="+mn-ea"/>
                <a:cs typeface="+mn-cs"/>
              </a:rPr>
              <a:t>(Point Cloud, DEMs)</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800" b="0" i="0" u="none" strike="noStrike" kern="1200" cap="none" spc="0" normalizeH="0" baseline="0" noProof="0">
                <a:ln>
                  <a:noFill/>
                </a:ln>
                <a:solidFill>
                  <a:srgbClr val="FFFFFF"/>
                </a:solidFill>
                <a:effectLst/>
                <a:uLnTx/>
                <a:uFillTx/>
                <a:latin typeface="Calibri"/>
                <a:ea typeface="+mn-ea"/>
                <a:cs typeface="+mn-cs"/>
              </a:rPr>
              <a:t>Proper </a:t>
            </a:r>
            <a:r>
              <a:rPr kumimoji="0" lang="en-US" sz="2800" b="1" i="0" u="none" strike="noStrike" kern="1200" cap="none" spc="0" normalizeH="0" baseline="0" noProof="0">
                <a:ln>
                  <a:noFill/>
                </a:ln>
                <a:solidFill>
                  <a:srgbClr val="78BE21"/>
                </a:solidFill>
                <a:effectLst/>
                <a:uLnTx/>
                <a:uFillTx/>
                <a:latin typeface="Calibri"/>
                <a:ea typeface="+mn-ea"/>
                <a:cs typeface="+mn-cs"/>
              </a:rPr>
              <a:t>replication of landscape hydrology </a:t>
            </a:r>
            <a:r>
              <a:rPr kumimoji="0" lang="en-US" sz="2800" b="0" i="0" u="none" strike="noStrike" kern="1200" cap="none" spc="0" normalizeH="0" baseline="0" noProof="0">
                <a:ln>
                  <a:noFill/>
                </a:ln>
                <a:solidFill>
                  <a:srgbClr val="FFFFFF"/>
                </a:solidFill>
                <a:effectLst/>
                <a:uLnTx/>
                <a:uFillTx/>
                <a:latin typeface="Calibri"/>
                <a:ea typeface="+mn-ea"/>
                <a:cs typeface="+mn-cs"/>
              </a:rPr>
              <a:t>in DEMs is required</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800" b="1" i="0" u="none" strike="noStrike" kern="1200" cap="none" spc="110" normalizeH="0" baseline="0" noProof="0">
                <a:ln>
                  <a:noFill/>
                </a:ln>
                <a:solidFill>
                  <a:srgbClr val="78BE21"/>
                </a:solidFill>
                <a:effectLst/>
                <a:uLnTx/>
                <a:uFillTx/>
                <a:latin typeface="Calibri"/>
                <a:ea typeface="+mn-ea"/>
                <a:cs typeface="+mn-cs"/>
              </a:rPr>
              <a:t>Tools &amp; Models </a:t>
            </a:r>
            <a:r>
              <a:rPr kumimoji="0" lang="en-US" sz="2800" b="0" i="0" u="none" strike="noStrike" kern="1200" cap="none" spc="110" normalizeH="0" baseline="0" noProof="0">
                <a:ln>
                  <a:noFill/>
                </a:ln>
                <a:solidFill>
                  <a:srgbClr val="FFFFFF"/>
                </a:solidFill>
                <a:effectLst/>
                <a:uLnTx/>
                <a:uFillTx/>
                <a:latin typeface="Calibri"/>
                <a:ea typeface="+mn-ea"/>
                <a:cs typeface="+mn-cs"/>
              </a:rPr>
              <a:t>have </a:t>
            </a:r>
            <a:r>
              <a:rPr kumimoji="0" lang="en-US" sz="2800" b="1" i="0" u="none" strike="noStrike" kern="1200" cap="none" spc="110" normalizeH="0" baseline="0" noProof="0">
                <a:ln>
                  <a:noFill/>
                </a:ln>
                <a:solidFill>
                  <a:srgbClr val="FFFFFF"/>
                </a:solidFill>
                <a:effectLst/>
                <a:uLnTx/>
                <a:uFillTx/>
                <a:latin typeface="Calibri"/>
                <a:ea typeface="+mn-ea"/>
                <a:cs typeface="+mn-cs"/>
              </a:rPr>
              <a:t>dependencies</a:t>
            </a:r>
            <a:r>
              <a:rPr kumimoji="0" lang="en-US" sz="2800" b="0" i="0" u="none" strike="noStrike" kern="1200" cap="none" spc="110" normalizeH="0" baseline="0" noProof="0">
                <a:ln>
                  <a:noFill/>
                </a:ln>
                <a:solidFill>
                  <a:srgbClr val="FFFFFF"/>
                </a:solidFill>
                <a:effectLst/>
                <a:uLnTx/>
                <a:uFillTx/>
                <a:latin typeface="Calibri"/>
                <a:ea typeface="+mn-ea"/>
                <a:cs typeface="+mn-cs"/>
              </a:rPr>
              <a:t> on hDEM.</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800" b="1" i="0" u="none" strike="noStrike" kern="1200" cap="none" spc="110" normalizeH="0" baseline="0" noProof="0">
                <a:ln>
                  <a:noFill/>
                </a:ln>
                <a:solidFill>
                  <a:srgbClr val="78BE21"/>
                </a:solidFill>
                <a:effectLst/>
                <a:uLnTx/>
                <a:uFillTx/>
                <a:latin typeface="Calibri"/>
                <a:ea typeface="+mn-ea"/>
                <a:cs typeface="+mn-cs"/>
              </a:rPr>
              <a:t>Culvert Database </a:t>
            </a:r>
            <a:r>
              <a:rPr kumimoji="0" lang="en-US" sz="2800" b="0" i="0" u="none" strike="noStrike" kern="1200" cap="none" spc="110" normalizeH="0" baseline="0" noProof="0">
                <a:ln>
                  <a:noFill/>
                </a:ln>
                <a:solidFill>
                  <a:srgbClr val="FFFFFF"/>
                </a:solidFill>
                <a:effectLst/>
                <a:uLnTx/>
                <a:uFillTx/>
                <a:latin typeface="Calibri"/>
                <a:ea typeface="+mn-ea"/>
                <a:cs typeface="+mn-cs"/>
              </a:rPr>
              <a:t>supports culvert data sharing for DEM hydro-modification</a:t>
            </a:r>
            <a:endParaRPr kumimoji="0" lang="en-US" sz="2800" b="0" i="0" u="none" strike="noStrike" kern="1200" cap="none" spc="110" normalizeH="0" baseline="0" noProof="0">
              <a:ln>
                <a:noFill/>
              </a:ln>
              <a:solidFill>
                <a:srgbClr val="78BE2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4827966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3" name="Text Placeholder 2"/>
          <p:cNvSpPr>
            <a:spLocks noGrp="1"/>
          </p:cNvSpPr>
          <p:nvPr>
            <p:ph type="body" sz="quarter" idx="13"/>
          </p:nvPr>
        </p:nvSpPr>
        <p:spPr>
          <a:xfrm>
            <a:off x="0" y="3521123"/>
            <a:ext cx="12192000" cy="2681374"/>
          </a:xfrm>
        </p:spPr>
        <p:txBody>
          <a:bodyPr/>
          <a:lstStyle/>
          <a:p>
            <a:r>
              <a:rPr lang="en-US" sz="2000"/>
              <a:t> Sean Vaughn |  Rick Moore </a:t>
            </a:r>
          </a:p>
          <a:p>
            <a:endParaRPr lang="en-US" sz="1800" i="1"/>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86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3865"/>
              </a:solidFill>
              <a:effectLst/>
              <a:uLnTx/>
              <a:uFillTx/>
              <a:latin typeface="Calibri"/>
              <a:ea typeface="+mn-ea"/>
              <a:cs typeface="+mn-cs"/>
            </a:endParaRPr>
          </a:p>
        </p:txBody>
      </p:sp>
      <p:sp>
        <p:nvSpPr>
          <p:cNvPr id="7" name="Footer Placeholder 4"/>
          <p:cNvSpPr txBox="1">
            <a:spLocks/>
          </p:cNvSpPr>
          <p:nvPr/>
        </p:nvSpPr>
        <p:spPr>
          <a:xfrm>
            <a:off x="3381198" y="5731736"/>
            <a:ext cx="5587647" cy="365125"/>
          </a:xfrm>
          <a:prstGeom prst="rect">
            <a:avLst/>
          </a:prstGeom>
        </p:spPr>
        <p:txBody>
          <a:bodyPr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3D Geomatics Committee</a:t>
            </a:r>
            <a:endParaRPr kumimoji="0" lang="en-US" sz="1200" b="0" i="0" u="none" strike="noStrike" kern="1200" cap="none" spc="0" normalizeH="0" baseline="0" noProof="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hlinkClick r:id="rId3"/>
              </a:rPr>
              <a:t>www.mngeo.state.mn.us/committee/3dgeo</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9" name="Footer Placeholder 4"/>
          <p:cNvSpPr txBox="1">
            <a:spLocks/>
          </p:cNvSpPr>
          <p:nvPr/>
        </p:nvSpPr>
        <p:spPr>
          <a:xfrm>
            <a:off x="3477153" y="6338974"/>
            <a:ext cx="5587647" cy="365125"/>
          </a:xfrm>
          <a:prstGeom prst="rect">
            <a:avLst/>
          </a:prstGeom>
        </p:spPr>
        <p:txBody>
          <a:bodyPr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3D Geomatics Hydrogeomorphology Workgroup – DEM Hydro-modification Subgroup</a:t>
            </a:r>
            <a:r>
              <a:rPr kumimoji="0" lang="en-US" sz="1200" b="0" i="0" u="none" strike="noStrike" kern="1200" cap="none" spc="0" normalizeH="0" baseline="0" noProof="0">
                <a:ln>
                  <a:noFill/>
                </a:ln>
                <a:solidFill>
                  <a:srgbClr val="003865"/>
                </a:solidFill>
                <a:effectLst/>
                <a:uLnTx/>
                <a:uFillTx/>
                <a:latin typeface="Calibri"/>
                <a:ea typeface="+mn-ea"/>
                <a:cs typeface="+mn-cs"/>
              </a:rPr>
              <a:t> </a:t>
            </a:r>
            <a:r>
              <a:rPr kumimoji="0" lang="en-US" sz="1200" b="0" i="0" u="none" strike="noStrike" kern="1200" cap="none" spc="0" normalizeH="0" baseline="0" noProof="0">
                <a:ln>
                  <a:noFill/>
                </a:ln>
                <a:solidFill>
                  <a:srgbClr val="000000"/>
                </a:solidFill>
                <a:effectLst/>
                <a:uLnTx/>
                <a:uFillTx/>
                <a:latin typeface="Calibri"/>
                <a:ea typeface="+mn-ea"/>
                <a:cs typeface="+mn-cs"/>
                <a:hlinkClick r:id="rId4"/>
              </a:rPr>
              <a:t>www.mngeo.state.mn.us/committee/3dgeo/hydro</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62514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ter, nature, rock&#10;&#10;Description automatically generated">
            <a:extLst>
              <a:ext uri="{FF2B5EF4-FFF2-40B4-BE49-F238E27FC236}">
                <a16:creationId xmlns:a16="http://schemas.microsoft.com/office/drawing/2014/main" id="{F35E6E69-DAF5-4392-B4AA-B4088A2E6008}"/>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20" y="2"/>
            <a:ext cx="12191980" cy="6857999"/>
          </a:xfrm>
          <a:prstGeom prst="rect">
            <a:avLst/>
          </a:prstGeom>
          <a:noFill/>
        </p:spPr>
      </p:pic>
      <p:sp>
        <p:nvSpPr>
          <p:cNvPr id="10" name="Title 9"/>
          <p:cNvSpPr>
            <a:spLocks noGrp="1"/>
          </p:cNvSpPr>
          <p:nvPr>
            <p:ph type="title"/>
          </p:nvPr>
        </p:nvSpPr>
        <p:spPr>
          <a:xfrm>
            <a:off x="1" y="5638801"/>
            <a:ext cx="12192000" cy="1219200"/>
          </a:xfrm>
        </p:spPr>
        <p:txBody>
          <a:bodyPr anchor="ctr">
            <a:normAutofit/>
          </a:bodyPr>
          <a:lstStyle/>
          <a:p>
            <a:r>
              <a:rPr lang="en-US" dirty="0"/>
              <a:t>Break</a:t>
            </a:r>
          </a:p>
        </p:txBody>
      </p:sp>
    </p:spTree>
    <p:extLst>
      <p:ext uri="{BB962C8B-B14F-4D97-AF65-F5344CB8AC3E}">
        <p14:creationId xmlns:p14="http://schemas.microsoft.com/office/powerpoint/2010/main" val="64294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Statewide Parcel Map Discussion</a:t>
            </a:r>
          </a:p>
          <a:p>
            <a:pPr marL="0" indent="0">
              <a:buNone/>
            </a:pPr>
            <a:r>
              <a:rPr lang="en-US" dirty="0"/>
              <a:t>Patrick Veraguth</a:t>
            </a:r>
            <a:endParaRPr lang="en-US" dirty="0">
              <a:cs typeface="Calibri"/>
            </a:endParaRPr>
          </a:p>
          <a:p>
            <a:pPr marL="0" indent="0">
              <a:buNone/>
            </a:pPr>
            <a:endParaRPr lang="en-US" b="1" dirty="0"/>
          </a:p>
        </p:txBody>
      </p:sp>
    </p:spTree>
    <p:extLst>
      <p:ext uri="{BB962C8B-B14F-4D97-AF65-F5344CB8AC3E}">
        <p14:creationId xmlns:p14="http://schemas.microsoft.com/office/powerpoint/2010/main" val="441875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a:xfrm>
            <a:off x="2667000" y="215900"/>
            <a:ext cx="7467600" cy="635000"/>
          </a:xfrm>
        </p:spPr>
        <p:txBody>
          <a:bodyPr/>
          <a:lstStyle/>
          <a:p>
            <a:pPr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Open Data for Public Statewide Parcel Map</a:t>
            </a:r>
          </a:p>
        </p:txBody>
      </p:sp>
      <p:pic>
        <p:nvPicPr>
          <p:cNvPr id="11" name="Picture 10" descr="A picture containing text&#10;&#10;Description automatically generated">
            <a:extLst>
              <a:ext uri="{FF2B5EF4-FFF2-40B4-BE49-F238E27FC236}">
                <a16:creationId xmlns:a16="http://schemas.microsoft.com/office/drawing/2014/main" id="{D0878ABE-1B9A-4CB6-B3B4-29188A3FD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44532"/>
            <a:ext cx="7467600" cy="5913469"/>
          </a:xfrm>
          <a:prstGeom prst="rect">
            <a:avLst/>
          </a:prstGeom>
        </p:spPr>
      </p:pic>
    </p:spTree>
    <p:extLst>
      <p:ext uri="{BB962C8B-B14F-4D97-AF65-F5344CB8AC3E}">
        <p14:creationId xmlns:p14="http://schemas.microsoft.com/office/powerpoint/2010/main" val="461466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a:xfrm>
            <a:off x="2667000" y="215900"/>
            <a:ext cx="7467600" cy="635000"/>
          </a:xfrm>
        </p:spPr>
        <p:txBody>
          <a:bodyPr/>
          <a:lstStyle/>
          <a:p>
            <a:pPr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GAC Priorities List</a:t>
            </a:r>
          </a:p>
        </p:txBody>
      </p:sp>
      <p:pic>
        <p:nvPicPr>
          <p:cNvPr id="4" name="Picture 3" descr="Table&#10;&#10;Description automatically generated">
            <a:extLst>
              <a:ext uri="{FF2B5EF4-FFF2-40B4-BE49-F238E27FC236}">
                <a16:creationId xmlns:a16="http://schemas.microsoft.com/office/drawing/2014/main" id="{C7899917-43C7-4FB2-B18B-D8E3A299A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143001"/>
            <a:ext cx="7232943" cy="5738973"/>
          </a:xfrm>
          <a:prstGeom prst="rect">
            <a:avLst/>
          </a:prstGeom>
        </p:spPr>
      </p:pic>
    </p:spTree>
    <p:extLst>
      <p:ext uri="{BB962C8B-B14F-4D97-AF65-F5344CB8AC3E}">
        <p14:creationId xmlns:p14="http://schemas.microsoft.com/office/powerpoint/2010/main" val="2226519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a:t>
            </a:r>
            <a:endParaRPr dirty="0"/>
          </a:p>
        </p:txBody>
      </p:sp>
      <p:sp>
        <p:nvSpPr>
          <p:cNvPr id="433" name="Google Shape;433;p53"/>
          <p:cNvSpPr txBox="1">
            <a:spLocks noGrp="1"/>
          </p:cNvSpPr>
          <p:nvPr>
            <p:ph type="body" idx="1"/>
          </p:nvPr>
        </p:nvSpPr>
        <p:spPr>
          <a:xfrm>
            <a:off x="1" y="1411752"/>
            <a:ext cx="12268200" cy="5179548"/>
          </a:xfrm>
          <a:prstGeom prst="rect">
            <a:avLst/>
          </a:prstGeom>
          <a:solidFill>
            <a:schemeClr val="lt1"/>
          </a:solidFill>
          <a:ln>
            <a:noFill/>
          </a:ln>
        </p:spPr>
        <p:txBody>
          <a:bodyPr spcFirstLastPara="1" wrap="square" lIns="91425" tIns="45700" rIns="91425" bIns="45700" numCol="2" anchor="t" anchorCtr="0">
            <a:noAutofit/>
          </a:bodyPr>
          <a:lstStyle/>
          <a:p>
            <a:pPr marL="0" marR="0" lvl="0" indent="0" algn="l" rtl="0">
              <a:lnSpc>
                <a:spcPct val="100000"/>
              </a:lnSpc>
              <a:spcBef>
                <a:spcPts val="0"/>
              </a:spcBef>
              <a:spcAft>
                <a:spcPts val="0"/>
              </a:spcAft>
              <a:buNone/>
            </a:pPr>
            <a:r>
              <a:rPr lang="en-US" sz="2400" b="1" dirty="0"/>
              <a:t>Members:</a:t>
            </a:r>
            <a:endParaRPr sz="2400" b="1" dirty="0"/>
          </a:p>
          <a:p>
            <a:r>
              <a:rPr lang="en-US" sz="2400" dirty="0"/>
              <a:t>Sarah </a:t>
            </a:r>
            <a:r>
              <a:rPr lang="en-US" sz="2400" dirty="0" err="1"/>
              <a:t>Barsness</a:t>
            </a:r>
            <a:r>
              <a:rPr lang="en-US" sz="2400" dirty="0"/>
              <a:t> - Minnesota State Archives</a:t>
            </a:r>
            <a:endParaRPr lang="en-US" sz="2000" dirty="0"/>
          </a:p>
          <a:p>
            <a:r>
              <a:rPr lang="en-US" sz="2400" dirty="0"/>
              <a:t>David Brandt - Washington County</a:t>
            </a:r>
            <a:endParaRPr lang="en-US" sz="2000" dirty="0"/>
          </a:p>
          <a:p>
            <a:r>
              <a:rPr lang="en-US" sz="2400" dirty="0"/>
              <a:t>Jennifer Corcoran - MN DNR</a:t>
            </a:r>
            <a:endParaRPr lang="en-US" sz="2000" dirty="0"/>
          </a:p>
          <a:p>
            <a:r>
              <a:rPr lang="en-US" sz="2400" dirty="0"/>
              <a:t>Jon </a:t>
            </a:r>
            <a:r>
              <a:rPr lang="en-US" sz="2400" dirty="0" err="1"/>
              <a:t>Hoekenga</a:t>
            </a:r>
            <a:r>
              <a:rPr lang="en-US" sz="2400" dirty="0"/>
              <a:t> - Met Council</a:t>
            </a:r>
            <a:endParaRPr lang="en-US" sz="2000" dirty="0"/>
          </a:p>
          <a:p>
            <a:r>
              <a:rPr lang="en-US" sz="2400" dirty="0"/>
              <a:t>Melinda </a:t>
            </a:r>
            <a:r>
              <a:rPr lang="en-US" sz="2400" dirty="0" err="1"/>
              <a:t>Kernik</a:t>
            </a:r>
            <a:r>
              <a:rPr lang="en-US" sz="2400" dirty="0"/>
              <a:t> - UMN Libraries</a:t>
            </a:r>
            <a:endParaRPr lang="en-US" sz="2000" dirty="0"/>
          </a:p>
          <a:p>
            <a:r>
              <a:rPr lang="en-US" sz="2400" dirty="0"/>
              <a:t>Len </a:t>
            </a:r>
            <a:r>
              <a:rPr lang="en-US" sz="2400" dirty="0" err="1"/>
              <a:t>Kne</a:t>
            </a:r>
            <a:r>
              <a:rPr lang="en-US" sz="2400" dirty="0"/>
              <a:t> - UMN / U-Spatial</a:t>
            </a:r>
            <a:endParaRPr lang="en-US" sz="2000" dirty="0"/>
          </a:p>
          <a:p>
            <a:r>
              <a:rPr lang="en-US" sz="2400" dirty="0"/>
              <a:t>Leanne Knott - Goodhue County</a:t>
            </a:r>
            <a:endParaRPr lang="en-US" sz="2000" dirty="0"/>
          </a:p>
          <a:p>
            <a:r>
              <a:rPr lang="en-US" sz="2400" dirty="0"/>
              <a:t>Carol </a:t>
            </a:r>
            <a:r>
              <a:rPr lang="en-US" sz="2400" dirty="0" err="1"/>
              <a:t>Kussmann</a:t>
            </a:r>
            <a:r>
              <a:rPr lang="en-US" sz="2400" dirty="0"/>
              <a:t> - UMN Libraries </a:t>
            </a:r>
          </a:p>
          <a:p>
            <a:r>
              <a:rPr lang="en-US" sz="2400" dirty="0"/>
              <a:t>Brent Lund - MNIT / </a:t>
            </a:r>
            <a:r>
              <a:rPr lang="en-US" sz="2400" dirty="0" err="1"/>
              <a:t>MnGeo</a:t>
            </a:r>
            <a:endParaRPr lang="en-US" sz="2000" dirty="0"/>
          </a:p>
          <a:p>
            <a:pPr marL="114300" indent="0">
              <a:buNone/>
            </a:pPr>
            <a:endParaRPr lang="en-US" sz="2000" dirty="0"/>
          </a:p>
          <a:p>
            <a:endParaRPr lang="en-US" sz="1800" dirty="0"/>
          </a:p>
          <a:p>
            <a:r>
              <a:rPr lang="en-US" sz="2400" dirty="0"/>
              <a:t>Karen </a:t>
            </a:r>
            <a:r>
              <a:rPr lang="en-US" sz="2400" dirty="0" err="1"/>
              <a:t>Majewicz</a:t>
            </a:r>
            <a:r>
              <a:rPr lang="en-US" sz="2400" dirty="0"/>
              <a:t> - UMN Libraries (Vice Chair)</a:t>
            </a:r>
          </a:p>
          <a:p>
            <a:r>
              <a:rPr lang="en-US" sz="2400" dirty="0" err="1"/>
              <a:t>Andra</a:t>
            </a:r>
            <a:r>
              <a:rPr lang="en-US" sz="2400" dirty="0"/>
              <a:t> Mathews - MN DOT</a:t>
            </a:r>
            <a:endParaRPr lang="en-US" sz="2000" dirty="0"/>
          </a:p>
          <a:p>
            <a:r>
              <a:rPr lang="en-US" sz="2400" dirty="0"/>
              <a:t>Ryan Mattke - UMN Libraries (Chair)</a:t>
            </a:r>
            <a:endParaRPr lang="en-US" sz="2000" dirty="0"/>
          </a:p>
          <a:p>
            <a:r>
              <a:rPr lang="en-US" sz="2400" dirty="0"/>
              <a:t>Nancy Rader - MNIT / </a:t>
            </a:r>
            <a:r>
              <a:rPr lang="en-US" sz="2400" dirty="0" err="1"/>
              <a:t>MnGeo</a:t>
            </a:r>
            <a:endParaRPr lang="en-US" sz="2000" dirty="0"/>
          </a:p>
          <a:p>
            <a:r>
              <a:rPr lang="en-US" sz="2400" dirty="0"/>
              <a:t>Soren </a:t>
            </a:r>
            <a:r>
              <a:rPr lang="en-US" sz="2400" dirty="0" err="1"/>
              <a:t>Rundquist</a:t>
            </a:r>
            <a:r>
              <a:rPr lang="en-US" sz="2400" dirty="0"/>
              <a:t> - EWG</a:t>
            </a:r>
          </a:p>
          <a:p>
            <a:r>
              <a:rPr lang="en-US" sz="2400" dirty="0"/>
              <a:t>Zeb Thomas - MNIT / MN DNR</a:t>
            </a:r>
            <a:endParaRPr lang="en-US" sz="2000" dirty="0"/>
          </a:p>
          <a:p>
            <a:r>
              <a:rPr lang="en-US" sz="2400" dirty="0"/>
              <a:t>Ben </a:t>
            </a:r>
            <a:r>
              <a:rPr lang="en-US" sz="2400" dirty="0" err="1"/>
              <a:t>Timerson</a:t>
            </a:r>
            <a:r>
              <a:rPr lang="en-US" sz="2400" dirty="0"/>
              <a:t> - MN DOT</a:t>
            </a:r>
            <a:endParaRPr lang="en-US" sz="2000" dirty="0"/>
          </a:p>
          <a:p>
            <a:r>
              <a:rPr lang="en-US" sz="2400" dirty="0"/>
              <a:t>Brandon </a:t>
            </a:r>
            <a:r>
              <a:rPr lang="en-US" sz="2400" dirty="0" err="1"/>
              <a:t>Tourtelotte</a:t>
            </a:r>
            <a:r>
              <a:rPr lang="en-US" sz="2400" dirty="0"/>
              <a:t> - Pro-West &amp; Associates</a:t>
            </a:r>
          </a:p>
          <a:p>
            <a:pPr marL="0" marR="0" lvl="0" indent="0" algn="l" rtl="0">
              <a:lnSpc>
                <a:spcPct val="100000"/>
              </a:lnSpc>
              <a:spcBef>
                <a:spcPts val="0"/>
              </a:spcBef>
              <a:spcAft>
                <a:spcPts val="0"/>
              </a:spcAft>
              <a:buNone/>
            </a:pPr>
            <a:r>
              <a:rPr lang="en-US" sz="2400" dirty="0"/>
              <a:t> </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4A70EF91-84A1-4DF7-9255-EF9303A01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18" y="23973"/>
            <a:ext cx="5299364" cy="6858000"/>
          </a:xfrm>
          <a:prstGeom prst="rect">
            <a:avLst/>
          </a:prstGeom>
        </p:spPr>
      </p:pic>
    </p:spTree>
    <p:extLst>
      <p:ext uri="{BB962C8B-B14F-4D97-AF65-F5344CB8AC3E}">
        <p14:creationId xmlns:p14="http://schemas.microsoft.com/office/powerpoint/2010/main" val="2539238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46CC46B-BE15-4B32-B524-30E8278C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0"/>
            <a:ext cx="6073355" cy="6858000"/>
          </a:xfrm>
          <a:prstGeom prst="rect">
            <a:avLst/>
          </a:prstGeom>
          <a:ln>
            <a:solidFill>
              <a:schemeClr val="bg1">
                <a:lumMod val="6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58326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4C77-AED3-4333-8FC9-8AB7F05964A3}"/>
              </a:ext>
            </a:extLst>
          </p:cNvPr>
          <p:cNvSpPr>
            <a:spLocks noGrp="1"/>
          </p:cNvSpPr>
          <p:nvPr>
            <p:ph type="title"/>
          </p:nvPr>
        </p:nvSpPr>
        <p:spPr>
          <a:xfrm>
            <a:off x="2210033" y="1656972"/>
            <a:ext cx="3760470" cy="1277779"/>
          </a:xfrm>
        </p:spPr>
        <p:txBody>
          <a:bodyPr>
            <a:noAutofit/>
          </a:bodyPr>
          <a:lstStyle/>
          <a:p>
            <a:r>
              <a:rPr lang="en-US" sz="2400" dirty="0"/>
              <a:t>Status of Free and Open Data Public Geospatial Data from Minnesota Counties </a:t>
            </a:r>
          </a:p>
        </p:txBody>
      </p:sp>
      <p:graphicFrame>
        <p:nvGraphicFramePr>
          <p:cNvPr id="9" name="Table 10">
            <a:extLst>
              <a:ext uri="{FF2B5EF4-FFF2-40B4-BE49-F238E27FC236}">
                <a16:creationId xmlns:a16="http://schemas.microsoft.com/office/drawing/2014/main" id="{84CA8251-BADB-4250-9DE3-4345AE42CFF6}"/>
              </a:ext>
            </a:extLst>
          </p:cNvPr>
          <p:cNvGraphicFramePr>
            <a:graphicFrameLocks noGrp="1"/>
          </p:cNvGraphicFramePr>
          <p:nvPr/>
        </p:nvGraphicFramePr>
        <p:xfrm>
          <a:off x="2217874" y="3380740"/>
          <a:ext cx="3749539" cy="1633952"/>
        </p:xfrm>
        <a:graphic>
          <a:graphicData uri="http://schemas.openxmlformats.org/drawingml/2006/table">
            <a:tbl>
              <a:tblPr firstRow="1" bandRow="1">
                <a:tableStyleId>{F5AB1C69-6EDB-4FF4-983F-18BD219EF322}</a:tableStyleId>
              </a:tblPr>
              <a:tblGrid>
                <a:gridCol w="2100593">
                  <a:extLst>
                    <a:ext uri="{9D8B030D-6E8A-4147-A177-3AD203B41FA5}">
                      <a16:colId xmlns:a16="http://schemas.microsoft.com/office/drawing/2014/main" val="3723307100"/>
                    </a:ext>
                  </a:extLst>
                </a:gridCol>
                <a:gridCol w="1016257">
                  <a:extLst>
                    <a:ext uri="{9D8B030D-6E8A-4147-A177-3AD203B41FA5}">
                      <a16:colId xmlns:a16="http://schemas.microsoft.com/office/drawing/2014/main" val="1921315420"/>
                    </a:ext>
                  </a:extLst>
                </a:gridCol>
                <a:gridCol w="632689">
                  <a:extLst>
                    <a:ext uri="{9D8B030D-6E8A-4147-A177-3AD203B41FA5}">
                      <a16:colId xmlns:a16="http://schemas.microsoft.com/office/drawing/2014/main" val="1515851246"/>
                    </a:ext>
                  </a:extLst>
                </a:gridCol>
              </a:tblGrid>
              <a:tr h="0">
                <a:tc>
                  <a:txBody>
                    <a:bodyPr/>
                    <a:lstStyle/>
                    <a:p>
                      <a:pPr algn="ctr"/>
                      <a:r>
                        <a:rPr lang="en-US" sz="1400" dirty="0">
                          <a:solidFill>
                            <a:schemeClr val="tx1"/>
                          </a:solidFill>
                        </a:rPr>
                        <a:t>Status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solidFill>
                            <a:schemeClr val="tx1"/>
                          </a:solidFill>
                        </a:rPr>
                        <a:t>Number of Counties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solidFill>
                            <a:schemeClr val="tx1"/>
                          </a:solidFill>
                        </a:rPr>
                        <a:t>Total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72834913"/>
                  </a:ext>
                </a:extLst>
              </a:tr>
              <a:tr h="2825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Open - Policy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CC9B"/>
                    </a:solidFill>
                  </a:tcPr>
                </a:tc>
                <a:tc>
                  <a:txBody>
                    <a:bodyPr/>
                    <a:lstStyle/>
                    <a:p>
                      <a:pPr algn="ctr"/>
                      <a:r>
                        <a:rPr lang="en-US" sz="1400" dirty="0"/>
                        <a:t>14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CC9B"/>
                    </a:solidFill>
                  </a:tcPr>
                </a:tc>
                <a:tc rowSpan="2">
                  <a:txBody>
                    <a:bodyPr/>
                    <a:lstStyle/>
                    <a:p>
                      <a:pPr algn="ctr"/>
                      <a:r>
                        <a:rPr lang="en-US" sz="1400" dirty="0"/>
                        <a:t>41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9183834"/>
                  </a:ext>
                </a:extLst>
              </a:tr>
              <a:tr h="309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Open - No Policy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5AB"/>
                    </a:solidFill>
                  </a:tcPr>
                </a:tc>
                <a:tc>
                  <a:txBody>
                    <a:bodyPr/>
                    <a:lstStyle/>
                    <a:p>
                      <a:pPr algn="ctr"/>
                      <a:r>
                        <a:rPr lang="en-US" sz="1400" dirty="0"/>
                        <a:t>27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5AB"/>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5AB"/>
                    </a:solidFill>
                  </a:tcPr>
                </a:tc>
                <a:extLst>
                  <a:ext uri="{0D108BD9-81ED-4DB2-BD59-A6C34878D82A}">
                    <a16:rowId xmlns:a16="http://schemas.microsoft.com/office/drawing/2014/main" val="3500243393"/>
                  </a:ext>
                </a:extLst>
              </a:tr>
              <a:tr h="333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Not Open or Unknown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E6"/>
                    </a:solidFill>
                  </a:tcPr>
                </a:tc>
                <a:tc>
                  <a:txBody>
                    <a:bodyPr/>
                    <a:lstStyle/>
                    <a:p>
                      <a:pPr algn="ctr"/>
                      <a:r>
                        <a:rPr lang="en-US" sz="1400" dirty="0"/>
                        <a:t>46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E6"/>
                    </a:solidFill>
                  </a:tcPr>
                </a:tc>
                <a:tc>
                  <a:txBody>
                    <a:bodyPr/>
                    <a:lstStyle/>
                    <a:p>
                      <a:pPr algn="ctr"/>
                      <a:r>
                        <a:rPr lang="en-US" sz="1400" dirty="0"/>
                        <a:t>46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E6"/>
                    </a:solidFill>
                  </a:tcPr>
                </a:tc>
                <a:extLst>
                  <a:ext uri="{0D108BD9-81ED-4DB2-BD59-A6C34878D82A}">
                    <a16:rowId xmlns:a16="http://schemas.microsoft.com/office/drawing/2014/main" val="915324049"/>
                  </a:ext>
                </a:extLst>
              </a:tr>
            </a:tbl>
          </a:graphicData>
        </a:graphic>
      </p:graphicFrame>
      <p:sp>
        <p:nvSpPr>
          <p:cNvPr id="13" name="TextBox 12">
            <a:extLst>
              <a:ext uri="{FF2B5EF4-FFF2-40B4-BE49-F238E27FC236}">
                <a16:creationId xmlns:a16="http://schemas.microsoft.com/office/drawing/2014/main" id="{5D23C7C5-0934-4AC0-8FEC-33E613078E6D}"/>
              </a:ext>
            </a:extLst>
          </p:cNvPr>
          <p:cNvSpPr txBox="1"/>
          <p:nvPr/>
        </p:nvSpPr>
        <p:spPr>
          <a:xfrm>
            <a:off x="2185452" y="5460682"/>
            <a:ext cx="3621504" cy="415498"/>
          </a:xfrm>
          <a:prstGeom prst="rect">
            <a:avLst/>
          </a:prstGeom>
          <a:noFill/>
        </p:spPr>
        <p:txBody>
          <a:bodyPr wrap="none" rtlCol="0">
            <a:spAutoFit/>
          </a:bodyPr>
          <a:lstStyle/>
          <a:p>
            <a:pPr algn="ctr" fontAlgn="base">
              <a:spcBef>
                <a:spcPct val="0"/>
              </a:spcBef>
              <a:spcAft>
                <a:spcPct val="0"/>
              </a:spcAft>
            </a:pPr>
            <a:r>
              <a:rPr lang="en-US" sz="1050" dirty="0">
                <a:solidFill>
                  <a:srgbClr val="000000"/>
                </a:solidFill>
                <a:latin typeface="Times New Roman" pitchFamily="18" charset="0"/>
                <a:cs typeface="Times New Roman" pitchFamily="18" charset="0"/>
              </a:rPr>
              <a:t>December 4, 2020</a:t>
            </a:r>
          </a:p>
          <a:p>
            <a:pPr algn="ctr" fontAlgn="base">
              <a:spcBef>
                <a:spcPct val="0"/>
              </a:spcBef>
              <a:spcAft>
                <a:spcPct val="0"/>
              </a:spcAft>
            </a:pPr>
            <a:r>
              <a:rPr lang="en-US" sz="1050" dirty="0">
                <a:solidFill>
                  <a:srgbClr val="000000"/>
                </a:solidFill>
                <a:latin typeface="Times New Roman" pitchFamily="18" charset="0"/>
                <a:cs typeface="Times New Roman" pitchFamily="18" charset="0"/>
              </a:rPr>
              <a:t>https://gisdata.mn.gov/dataset/bdry-mn-county-open-data-status</a:t>
            </a:r>
          </a:p>
        </p:txBody>
      </p:sp>
      <p:pic>
        <p:nvPicPr>
          <p:cNvPr id="4" name="Picture 3" descr="Map&#10;&#10;Description automatically generated">
            <a:extLst>
              <a:ext uri="{FF2B5EF4-FFF2-40B4-BE49-F238E27FC236}">
                <a16:creationId xmlns:a16="http://schemas.microsoft.com/office/drawing/2014/main" id="{C46CC46B-BE15-4B32-B524-30E8278C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589" y="1025128"/>
            <a:ext cx="4257675" cy="4807744"/>
          </a:xfrm>
          <a:prstGeom prst="rect">
            <a:avLst/>
          </a:prstGeom>
          <a:ln>
            <a:solidFill>
              <a:schemeClr val="bg1">
                <a:lumMod val="6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1229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a:xfrm>
            <a:off x="2667000" y="215900"/>
            <a:ext cx="7467600" cy="635000"/>
          </a:xfrm>
        </p:spPr>
        <p:txBody>
          <a:bodyPr/>
          <a:lstStyle/>
          <a:p>
            <a:pPr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State Collected Parcel Data</a:t>
            </a:r>
          </a:p>
        </p:txBody>
      </p:sp>
      <p:sp>
        <p:nvSpPr>
          <p:cNvPr id="3" name="TextBox 2">
            <a:extLst>
              <a:ext uri="{FF2B5EF4-FFF2-40B4-BE49-F238E27FC236}">
                <a16:creationId xmlns:a16="http://schemas.microsoft.com/office/drawing/2014/main" id="{0799AD13-C0AD-4B13-A5D2-FE2190DFD319}"/>
              </a:ext>
            </a:extLst>
          </p:cNvPr>
          <p:cNvSpPr txBox="1"/>
          <p:nvPr/>
        </p:nvSpPr>
        <p:spPr>
          <a:xfrm>
            <a:off x="2438400" y="1752601"/>
            <a:ext cx="7315200" cy="4031873"/>
          </a:xfrm>
          <a:prstGeom prst="rect">
            <a:avLst/>
          </a:prstGeom>
          <a:noFill/>
        </p:spPr>
        <p:txBody>
          <a:bodyPr wrap="square" rtlCol="0">
            <a:spAutoFit/>
          </a:bodyPr>
          <a:lstStyle/>
          <a:p>
            <a:pPr algn="ctr" fontAlgn="base">
              <a:spcBef>
                <a:spcPct val="0"/>
              </a:spcBef>
              <a:spcAft>
                <a:spcPct val="0"/>
              </a:spcAft>
            </a:pPr>
            <a:r>
              <a:rPr lang="en-US" sz="2400" dirty="0">
                <a:solidFill>
                  <a:srgbClr val="000000"/>
                </a:solidFill>
                <a:latin typeface="Times New Roman" pitchFamily="18" charset="0"/>
                <a:cs typeface="Times New Roman" pitchFamily="18" charset="0"/>
              </a:rPr>
              <a:t>State collects data Quarterly from all counties</a:t>
            </a: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algn="ctr" fontAlgn="base">
              <a:spcBef>
                <a:spcPct val="0"/>
              </a:spcBef>
              <a:spcAft>
                <a:spcPct val="0"/>
              </a:spcAft>
            </a:pPr>
            <a:r>
              <a:rPr lang="en-US" sz="2400" dirty="0">
                <a:solidFill>
                  <a:srgbClr val="000000"/>
                </a:solidFill>
                <a:latin typeface="Times New Roman" pitchFamily="18" charset="0"/>
                <a:cs typeface="Times New Roman" pitchFamily="18" charset="0"/>
              </a:rPr>
              <a:t>Data is aggregated together with overlap and gaps in it</a:t>
            </a: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algn="ctr" fontAlgn="base">
              <a:spcBef>
                <a:spcPct val="0"/>
              </a:spcBef>
              <a:spcAft>
                <a:spcPct val="0"/>
              </a:spcAft>
            </a:pPr>
            <a:r>
              <a:rPr lang="en-US" sz="2400" dirty="0">
                <a:solidFill>
                  <a:srgbClr val="000000"/>
                </a:solidFill>
                <a:latin typeface="Times New Roman" pitchFamily="18" charset="0"/>
                <a:cs typeface="Times New Roman" pitchFamily="18" charset="0"/>
              </a:rPr>
              <a:t>Do we need to aggregate it?</a:t>
            </a: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algn="ctr" fontAlgn="base">
              <a:spcBef>
                <a:spcPct val="0"/>
              </a:spcBef>
              <a:spcAft>
                <a:spcPct val="0"/>
              </a:spcAft>
            </a:pPr>
            <a:r>
              <a:rPr lang="en-US" sz="2400" dirty="0">
                <a:solidFill>
                  <a:srgbClr val="000000"/>
                </a:solidFill>
                <a:latin typeface="Times New Roman" pitchFamily="18" charset="0"/>
                <a:cs typeface="Times New Roman" pitchFamily="18" charset="0"/>
              </a:rPr>
              <a:t>All data is projected to UTM Zone 15</a:t>
            </a: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algn="ctr" fontAlgn="base">
              <a:spcBef>
                <a:spcPct val="0"/>
              </a:spcBef>
              <a:spcAft>
                <a:spcPct val="0"/>
              </a:spcAft>
            </a:pPr>
            <a:r>
              <a:rPr lang="en-US" sz="4000" dirty="0">
                <a:solidFill>
                  <a:srgbClr val="000000"/>
                </a:solidFill>
                <a:latin typeface="Times New Roman" pitchFamily="18" charset="0"/>
                <a:cs typeface="Times New Roman" pitchFamily="18" charset="0"/>
              </a:rPr>
              <a:t>State Use only!!</a:t>
            </a: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69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a:xfrm>
            <a:off x="2667000" y="215900"/>
            <a:ext cx="7467600" cy="635000"/>
          </a:xfrm>
        </p:spPr>
        <p:txBody>
          <a:bodyPr/>
          <a:lstStyle/>
          <a:p>
            <a:pPr algn="ctr">
              <a:lnSpc>
                <a:spcPct val="107000"/>
              </a:lnSpc>
              <a:spcBef>
                <a:spcPts val="0"/>
              </a:spcBef>
              <a:spcAft>
                <a:spcPts val="800"/>
              </a:spcAft>
            </a:pPr>
            <a:r>
              <a:rPr lang="en-US" sz="3600" dirty="0">
                <a:latin typeface="Calibri" panose="020F0502020204030204" pitchFamily="34" charset="0"/>
                <a:ea typeface="Calibri" panose="020F0502020204030204" pitchFamily="34" charset="0"/>
                <a:cs typeface="Times New Roman" panose="02020603050405020304" pitchFamily="18" charset="0"/>
              </a:rPr>
              <a:t>State Data Standards</a:t>
            </a:r>
          </a:p>
        </p:txBody>
      </p:sp>
      <p:sp>
        <p:nvSpPr>
          <p:cNvPr id="3" name="TextBox 2">
            <a:extLst>
              <a:ext uri="{FF2B5EF4-FFF2-40B4-BE49-F238E27FC236}">
                <a16:creationId xmlns:a16="http://schemas.microsoft.com/office/drawing/2014/main" id="{0799AD13-C0AD-4B13-A5D2-FE2190DFD319}"/>
              </a:ext>
            </a:extLst>
          </p:cNvPr>
          <p:cNvSpPr txBox="1"/>
          <p:nvPr/>
        </p:nvSpPr>
        <p:spPr>
          <a:xfrm>
            <a:off x="2590800" y="1752600"/>
            <a:ext cx="7315200" cy="4191084"/>
          </a:xfrm>
          <a:prstGeom prst="rect">
            <a:avLst/>
          </a:prstGeom>
          <a:noFill/>
        </p:spPr>
        <p:txBody>
          <a:bodyPr wrap="square" rtlCol="0">
            <a:spAutoFit/>
          </a:bodyPr>
          <a:lstStyle/>
          <a:p>
            <a:pPr algn="ctr" fontAlgn="base">
              <a:spcBef>
                <a:spcPct val="0"/>
              </a:spcBef>
              <a:spcAft>
                <a:spcPct val="0"/>
              </a:spcAft>
            </a:pPr>
            <a:r>
              <a:rPr lang="en-US" sz="2400" dirty="0">
                <a:solidFill>
                  <a:srgbClr val="000000"/>
                </a:solidFill>
                <a:latin typeface="Times New Roman" pitchFamily="18" charset="0"/>
                <a:cs typeface="Times New Roman" pitchFamily="18" charset="0"/>
              </a:rPr>
              <a:t>Transfer Standard</a:t>
            </a: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algn="ctr" fontAlgn="base">
              <a:spcBef>
                <a:spcPct val="0"/>
              </a:spcBef>
              <a:spcAft>
                <a:spcPct val="0"/>
              </a:spcAft>
            </a:pPr>
            <a:r>
              <a:rPr lang="en-US" sz="2400" dirty="0">
                <a:solidFill>
                  <a:srgbClr val="000000"/>
                </a:solidFill>
                <a:latin typeface="Times New Roman" pitchFamily="18" charset="0"/>
                <a:cs typeface="Times New Roman" pitchFamily="18" charset="0"/>
              </a:rPr>
              <a:t>Pilot project</a:t>
            </a:r>
          </a:p>
          <a:p>
            <a:pPr algn="ctr" fontAlgn="base">
              <a:spcBef>
                <a:spcPct val="0"/>
              </a:spcBef>
              <a:spcAft>
                <a:spcPct val="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How much does it cost and how long does it take?</a:t>
            </a:r>
          </a:p>
          <a:p>
            <a:pPr algn="ctr" fontAlgn="base">
              <a:spcBef>
                <a:spcPct val="0"/>
              </a:spcBef>
              <a:spcAft>
                <a:spcPct val="0"/>
              </a:spcAft>
            </a:pPr>
            <a:endParaRPr lang="en-US" dirty="0">
              <a:solidFill>
                <a:srgbClr val="000000"/>
              </a:solidFill>
              <a:latin typeface="Calibri" panose="020F0502020204030204" pitchFamily="34" charset="0"/>
              <a:ea typeface="Calibri" panose="020F0502020204030204" pitchFamily="34" charset="0"/>
              <a:cs typeface="Times New Roman" pitchFamily="18" charset="0"/>
            </a:endParaRPr>
          </a:p>
          <a:p>
            <a:pPr algn="ctr" fontAlgn="base">
              <a:spcBef>
                <a:spcPct val="0"/>
              </a:spcBef>
              <a:spcAft>
                <a:spcPct val="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GIS vendors take this on?</a:t>
            </a:r>
          </a:p>
          <a:p>
            <a:pPr algn="ctr" fontAlgn="base">
              <a:spcBef>
                <a:spcPct val="0"/>
              </a:spcBef>
              <a:spcAft>
                <a:spcPct val="0"/>
              </a:spcAft>
            </a:pP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Derivative Parcel maps</a:t>
            </a:r>
          </a:p>
          <a:p>
            <a:pPr algn="ctr" fontAlgn="base">
              <a:spcBef>
                <a:spcPct val="0"/>
              </a:spcBef>
              <a:spcAft>
                <a:spcPct val="0"/>
              </a:spcAft>
            </a:pP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27826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a:xfrm>
            <a:off x="2438400" y="215900"/>
            <a:ext cx="7696200" cy="635000"/>
          </a:xfrm>
        </p:spPr>
        <p:txBody>
          <a:bodyPr/>
          <a:lstStyle/>
          <a:p>
            <a:pPr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How do we get permission for public to use?</a:t>
            </a:r>
          </a:p>
        </p:txBody>
      </p:sp>
      <p:sp>
        <p:nvSpPr>
          <p:cNvPr id="3" name="TextBox 2">
            <a:extLst>
              <a:ext uri="{FF2B5EF4-FFF2-40B4-BE49-F238E27FC236}">
                <a16:creationId xmlns:a16="http://schemas.microsoft.com/office/drawing/2014/main" id="{0799AD13-C0AD-4B13-A5D2-FE2190DFD319}"/>
              </a:ext>
            </a:extLst>
          </p:cNvPr>
          <p:cNvSpPr txBox="1"/>
          <p:nvPr/>
        </p:nvSpPr>
        <p:spPr>
          <a:xfrm>
            <a:off x="2247900" y="1447801"/>
            <a:ext cx="7696200" cy="5475025"/>
          </a:xfrm>
          <a:prstGeom prst="rect">
            <a:avLst/>
          </a:prstGeom>
          <a:noFill/>
        </p:spPr>
        <p:txBody>
          <a:bodyPr wrap="square" rtlCol="0">
            <a:spAutoFit/>
          </a:bodyPr>
          <a:lstStyle/>
          <a:p>
            <a:pPr indent="457200"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Create a statewide parcel map from open data only</a:t>
            </a:r>
          </a:p>
          <a:p>
            <a:pPr indent="457200"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Reach out to two counties per month</a:t>
            </a:r>
          </a:p>
          <a:p>
            <a:pPr indent="457200"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We need County people to reach out to other counties</a:t>
            </a:r>
          </a:p>
          <a:p>
            <a:pPr indent="457200"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Outreach Committee</a:t>
            </a:r>
          </a:p>
          <a:p>
            <a:pPr indent="457200"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AMC District meetings                                                             (spring meetings end of May into July)</a:t>
            </a:r>
          </a:p>
          <a:p>
            <a:pPr indent="457200"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AMC’s Minnesota Counties quarterly publication</a:t>
            </a:r>
          </a:p>
          <a:p>
            <a:pPr indent="457200" algn="ctr" fontAlgn="base">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Recorder Meetings                                                                (PREP Meetings) Not sure if they are still meeting</a:t>
            </a:r>
          </a:p>
          <a:p>
            <a:pPr algn="ctr" fontAlgn="base">
              <a:spcBef>
                <a:spcPct val="0"/>
              </a:spcBef>
              <a:spcAft>
                <a:spcPct val="0"/>
              </a:spcAft>
            </a:pP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2832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DFD15E8B-F2A3-47CD-BBDB-C8BE4F403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120" y="0"/>
            <a:ext cx="5393760" cy="6858000"/>
          </a:xfrm>
          <a:prstGeom prst="rect">
            <a:avLst/>
          </a:prstGeom>
        </p:spPr>
      </p:pic>
    </p:spTree>
    <p:extLst>
      <p:ext uri="{BB962C8B-B14F-4D97-AF65-F5344CB8AC3E}">
        <p14:creationId xmlns:p14="http://schemas.microsoft.com/office/powerpoint/2010/main" val="2660195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5D995-2F96-49A8-815C-65FE6C2F4E16}"/>
              </a:ext>
            </a:extLst>
          </p:cNvPr>
          <p:cNvPicPr>
            <a:picLocks noChangeAspect="1"/>
          </p:cNvPicPr>
          <p:nvPr/>
        </p:nvPicPr>
        <p:blipFill>
          <a:blip r:embed="rId3"/>
          <a:stretch>
            <a:fillRect/>
          </a:stretch>
        </p:blipFill>
        <p:spPr>
          <a:xfrm>
            <a:off x="457200" y="885788"/>
            <a:ext cx="11658600" cy="5942247"/>
          </a:xfrm>
          <a:prstGeom prst="rect">
            <a:avLst/>
          </a:prstGeom>
        </p:spPr>
      </p:pic>
    </p:spTree>
    <p:extLst>
      <p:ext uri="{BB962C8B-B14F-4D97-AF65-F5344CB8AC3E}">
        <p14:creationId xmlns:p14="http://schemas.microsoft.com/office/powerpoint/2010/main" val="4047600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1098380"/>
            <a:ext cx="6705600" cy="4154984"/>
          </a:xfrm>
          <a:prstGeom prst="rect">
            <a:avLst/>
          </a:prstGeom>
          <a:noFill/>
        </p:spPr>
        <p:txBody>
          <a:bodyPr wrap="square" rtlCol="0">
            <a:spAutoFit/>
          </a:bodyPr>
          <a:lstStyle/>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Working on a Statewide Digital Parcel Database.</a:t>
            </a:r>
          </a:p>
          <a:p>
            <a:pPr lvl="1"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Funding comes from an $8.00 per document recording fee.</a:t>
            </a:r>
          </a:p>
          <a:p>
            <a:pPr lvl="1"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$151,000 base budget to each county</a:t>
            </a:r>
          </a:p>
          <a:p>
            <a:pPr lvl="1"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Wisconsin has 4 benchmarks the county has to meet before they can use money for integration of PLSS.</a:t>
            </a:r>
          </a:p>
          <a:p>
            <a:pPr lvl="3"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p:txBody>
      </p:sp>
      <p:sp>
        <p:nvSpPr>
          <p:cNvPr id="4" name="TextBox 3"/>
          <p:cNvSpPr txBox="1"/>
          <p:nvPr/>
        </p:nvSpPr>
        <p:spPr>
          <a:xfrm>
            <a:off x="4038600" y="314979"/>
            <a:ext cx="4800600" cy="523220"/>
          </a:xfrm>
          <a:prstGeom prst="rect">
            <a:avLst/>
          </a:prstGeom>
          <a:noFill/>
        </p:spPr>
        <p:txBody>
          <a:bodyPr wrap="square" rtlCol="0">
            <a:spAutoFit/>
          </a:bodyPr>
          <a:lstStyle/>
          <a:p>
            <a:pPr lvl="1" algn="ctr" fontAlgn="base">
              <a:spcBef>
                <a:spcPct val="0"/>
              </a:spcBef>
              <a:spcAft>
                <a:spcPct val="0"/>
              </a:spcAft>
            </a:pPr>
            <a:r>
              <a:rPr lang="en-US" sz="2800" dirty="0">
                <a:solidFill>
                  <a:srgbClr val="000000"/>
                </a:solidFill>
                <a:latin typeface="Times New Roman" pitchFamily="18" charset="0"/>
                <a:cs typeface="Times New Roman" pitchFamily="18" charset="0"/>
              </a:rPr>
              <a:t>Wisconsin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355" t="19993" r="7074" b="62671"/>
          <a:stretch/>
        </p:blipFill>
        <p:spPr>
          <a:xfrm>
            <a:off x="4038600" y="4800601"/>
            <a:ext cx="6400800" cy="1736941"/>
          </a:xfrm>
          <a:prstGeom prst="rect">
            <a:avLst/>
          </a:prstGeom>
        </p:spPr>
      </p:pic>
      <p:pic>
        <p:nvPicPr>
          <p:cNvPr id="5" name="Picture 4">
            <a:extLst>
              <a:ext uri="{FF2B5EF4-FFF2-40B4-BE49-F238E27FC236}">
                <a16:creationId xmlns:a16="http://schemas.microsoft.com/office/drawing/2014/main" id="{4C17E634-0B60-4D67-BF69-731830E0AAD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33601" y="2438401"/>
            <a:ext cx="1874520" cy="2005067"/>
          </a:xfrm>
          <a:prstGeom prst="rect">
            <a:avLst/>
          </a:prstGeom>
        </p:spPr>
      </p:pic>
    </p:spTree>
    <p:extLst>
      <p:ext uri="{BB962C8B-B14F-4D97-AF65-F5344CB8AC3E}">
        <p14:creationId xmlns:p14="http://schemas.microsoft.com/office/powerpoint/2010/main" val="13886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2743201"/>
            <a:ext cx="6248400" cy="2616101"/>
          </a:xfrm>
          <a:prstGeom prst="rect">
            <a:avLst/>
          </a:prstGeom>
          <a:noFill/>
        </p:spPr>
        <p:txBody>
          <a:bodyPr wrap="square" rtlCol="0">
            <a:spAutoFit/>
          </a:bodyPr>
          <a:lstStyle/>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Established the Office of Land Survey        State Survey and Remonumentation Program in 1990.</a:t>
            </a:r>
          </a:p>
          <a:p>
            <a:pPr lvl="1"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$4.00 per document.</a:t>
            </a:r>
          </a:p>
          <a:p>
            <a:pPr lvl="1"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lvl="1" algn="ctr" fontAlgn="base">
              <a:spcBef>
                <a:spcPct val="0"/>
              </a:spcBef>
              <a:spcAft>
                <a:spcPct val="0"/>
              </a:spcAft>
            </a:pPr>
            <a:endParaRPr lang="en-US" sz="2000" dirty="0">
              <a:solidFill>
                <a:srgbClr val="000000"/>
              </a:solidFill>
              <a:latin typeface="Times New Roman" pitchFamily="18" charset="0"/>
              <a:cs typeface="Times New Roman" pitchFamily="18" charset="0"/>
            </a:endParaRPr>
          </a:p>
        </p:txBody>
      </p:sp>
      <p:sp>
        <p:nvSpPr>
          <p:cNvPr id="4" name="TextBox 3"/>
          <p:cNvSpPr txBox="1"/>
          <p:nvPr/>
        </p:nvSpPr>
        <p:spPr>
          <a:xfrm>
            <a:off x="4572000" y="533401"/>
            <a:ext cx="4800600" cy="584775"/>
          </a:xfrm>
          <a:prstGeom prst="rect">
            <a:avLst/>
          </a:prstGeom>
          <a:noFill/>
        </p:spPr>
        <p:txBody>
          <a:bodyPr wrap="square" rtlCol="0">
            <a:spAutoFit/>
          </a:bodyPr>
          <a:lstStyle/>
          <a:p>
            <a:pPr lvl="1" algn="ctr" fontAlgn="base">
              <a:spcBef>
                <a:spcPct val="0"/>
              </a:spcBef>
              <a:spcAft>
                <a:spcPct val="0"/>
              </a:spcAft>
            </a:pPr>
            <a:r>
              <a:rPr lang="en-US" sz="3200" dirty="0">
                <a:solidFill>
                  <a:srgbClr val="000000"/>
                </a:solidFill>
                <a:latin typeface="Times New Roman" pitchFamily="18" charset="0"/>
                <a:cs typeface="Times New Roman" pitchFamily="18" charset="0"/>
              </a:rPr>
              <a:t>Michigan</a:t>
            </a:r>
          </a:p>
        </p:txBody>
      </p:sp>
      <p:pic>
        <p:nvPicPr>
          <p:cNvPr id="5" name="Picture 4">
            <a:extLst>
              <a:ext uri="{FF2B5EF4-FFF2-40B4-BE49-F238E27FC236}">
                <a16:creationId xmlns:a16="http://schemas.microsoft.com/office/drawing/2014/main" id="{9311F491-5355-4102-B136-832E9760C06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10601" y="53591"/>
            <a:ext cx="1721941" cy="2014537"/>
          </a:xfrm>
          <a:prstGeom prst="rect">
            <a:avLst/>
          </a:prstGeom>
        </p:spPr>
      </p:pic>
      <p:sp>
        <p:nvSpPr>
          <p:cNvPr id="3" name="TextBox 2">
            <a:extLst>
              <a:ext uri="{FF2B5EF4-FFF2-40B4-BE49-F238E27FC236}">
                <a16:creationId xmlns:a16="http://schemas.microsoft.com/office/drawing/2014/main" id="{6A948346-550C-4E55-A1AF-77B038A57F42}"/>
              </a:ext>
            </a:extLst>
          </p:cNvPr>
          <p:cNvSpPr txBox="1"/>
          <p:nvPr/>
        </p:nvSpPr>
        <p:spPr>
          <a:xfrm>
            <a:off x="3383280" y="5832214"/>
            <a:ext cx="6324600" cy="1569660"/>
          </a:xfrm>
          <a:prstGeom prst="rect">
            <a:avLst/>
          </a:prstGeom>
          <a:noFill/>
        </p:spPr>
        <p:txBody>
          <a:bodyPr wrap="square" rtlCol="0">
            <a:spAutoFit/>
          </a:bodyPr>
          <a:lstStyle/>
          <a:p>
            <a:pPr algn="ctr" fontAlgn="base">
              <a:spcBef>
                <a:spcPct val="0"/>
              </a:spcBef>
              <a:spcAft>
                <a:spcPct val="0"/>
              </a:spcAft>
            </a:pPr>
            <a:r>
              <a:rPr lang="en-US" sz="2400" dirty="0">
                <a:solidFill>
                  <a:srgbClr val="0070C0"/>
                </a:solidFill>
                <a:latin typeface="Times New Roman" pitchFamily="18" charset="0"/>
                <a:cs typeface="Times New Roman" pitchFamily="18" charset="0"/>
                <a:hlinkClick r:id="rId5">
                  <a:extLst>
                    <a:ext uri="{A12FA001-AC4F-418D-AE19-62706E023703}">
                      <ahyp:hlinkClr xmlns:ahyp="http://schemas.microsoft.com/office/drawing/2018/hyperlinkcolor" val="tx"/>
                    </a:ext>
                  </a:extLst>
                </a:hlinkClick>
              </a:rPr>
              <a:t>http://www.michigan.gov/lara/0,4601,7-154-10575_17394_17565---,00.html</a:t>
            </a:r>
            <a:endParaRPr lang="en-US" sz="2400" dirty="0">
              <a:solidFill>
                <a:srgbClr val="0070C0"/>
              </a:solidFill>
              <a:latin typeface="Times New Roman" pitchFamily="18" charset="0"/>
              <a:cs typeface="Times New Roman" pitchFamily="18" charset="0"/>
            </a:endParaRPr>
          </a:p>
          <a:p>
            <a:pPr algn="ctr" fontAlgn="base">
              <a:spcBef>
                <a:spcPct val="0"/>
              </a:spcBef>
              <a:spcAft>
                <a:spcPct val="0"/>
              </a:spcAft>
            </a:pPr>
            <a:endParaRPr lang="en-US" sz="2400" dirty="0">
              <a:solidFill>
                <a:srgbClr val="0070C0"/>
              </a:solidFill>
              <a:latin typeface="Times New Roman" pitchFamily="18" charset="0"/>
              <a:cs typeface="Times New Roman" pitchFamily="18" charset="0"/>
            </a:endParaRPr>
          </a:p>
          <a:p>
            <a:pPr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5838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dirty="0"/>
              <a:t>Archiving Implementation Workgroup</a:t>
            </a:r>
            <a:endParaRPr dirty="0"/>
          </a:p>
        </p:txBody>
      </p:sp>
      <p:sp>
        <p:nvSpPr>
          <p:cNvPr id="426" name="Google Shape;426;p52"/>
          <p:cNvSpPr txBox="1">
            <a:spLocks noGrp="1"/>
          </p:cNvSpPr>
          <p:nvPr>
            <p:ph type="body" idx="1"/>
          </p:nvPr>
        </p:nvSpPr>
        <p:spPr>
          <a:xfrm>
            <a:off x="6667500" y="1512850"/>
            <a:ext cx="5267325" cy="4964150"/>
          </a:xfrm>
          <a:prstGeom prst="rect">
            <a:avLst/>
          </a:prstGeom>
          <a:solidFill>
            <a:schemeClr val="lt1"/>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sz="2400" b="1" dirty="0"/>
              <a:t>Deliverables (from January 2020):</a:t>
            </a:r>
            <a:endParaRPr sz="2400" b="1" dirty="0"/>
          </a:p>
          <a:p>
            <a:pPr fontAlgn="base"/>
            <a:r>
              <a:rPr lang="en-US" sz="2400" dirty="0"/>
              <a:t>Program recommendations</a:t>
            </a:r>
          </a:p>
          <a:p>
            <a:pPr fontAlgn="base"/>
            <a:r>
              <a:rPr lang="en-US" sz="2400" dirty="0"/>
              <a:t>Technology plans and workflows</a:t>
            </a:r>
          </a:p>
          <a:p>
            <a:pPr fontAlgn="base"/>
            <a:r>
              <a:rPr lang="en-US" sz="2400" dirty="0"/>
              <a:t>Outreach &amp; Education plan</a:t>
            </a:r>
          </a:p>
          <a:p>
            <a:pPr fontAlgn="base"/>
            <a:r>
              <a:rPr lang="en-US" sz="2400" dirty="0"/>
              <a:t>Funding recommendations</a:t>
            </a:r>
          </a:p>
          <a:p>
            <a:pPr fontAlgn="base"/>
            <a:r>
              <a:rPr lang="en-US" sz="2400" dirty="0"/>
              <a:t>Pilot Project</a:t>
            </a:r>
          </a:p>
          <a:p>
            <a:pPr fontAlgn="base"/>
            <a:r>
              <a:rPr lang="en-US" sz="2400" dirty="0"/>
              <a:t>Report</a:t>
            </a:r>
          </a:p>
          <a:p>
            <a:pPr fontAlgn="base"/>
            <a:r>
              <a:rPr lang="en-US" sz="2400" dirty="0"/>
              <a:t>Present at 2020 MN GIS/LIS Conference </a:t>
            </a:r>
            <a:endParaRPr dirty="0"/>
          </a:p>
        </p:txBody>
      </p:sp>
      <p:sp>
        <p:nvSpPr>
          <p:cNvPr id="6" name="Google Shape;426;p52"/>
          <p:cNvSpPr txBox="1">
            <a:spLocks noGrp="1"/>
          </p:cNvSpPr>
          <p:nvPr>
            <p:ph type="body" idx="1"/>
          </p:nvPr>
        </p:nvSpPr>
        <p:spPr>
          <a:xfrm>
            <a:off x="219075" y="1508900"/>
            <a:ext cx="5486400" cy="5149075"/>
          </a:xfrm>
          <a:prstGeom prst="rect">
            <a:avLst/>
          </a:prstGeom>
          <a:solidFill>
            <a:schemeClr val="lt1"/>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sz="2400" b="1" dirty="0"/>
              <a:t>Work Areas </a:t>
            </a:r>
            <a:r>
              <a:rPr lang="en-US" sz="2400" dirty="0"/>
              <a:t>(from </a:t>
            </a:r>
            <a:r>
              <a:rPr lang="en-US" sz="2400" u="sng" dirty="0">
                <a:hlinkClick r:id="rId3"/>
              </a:rPr>
              <a:t>Archiving Workgroup</a:t>
            </a:r>
            <a:r>
              <a:rPr lang="en-US" sz="2400" dirty="0">
                <a:hlinkClick r:id="rId3"/>
              </a:rPr>
              <a:t> Summary Report</a:t>
            </a:r>
            <a:r>
              <a:rPr lang="en-US" sz="2400" dirty="0"/>
              <a:t>):</a:t>
            </a:r>
            <a:endParaRPr sz="2400" b="1" dirty="0"/>
          </a:p>
          <a:p>
            <a:pPr fontAlgn="base"/>
            <a:r>
              <a:rPr lang="en-US" sz="2000" i="1" dirty="0"/>
              <a:t>Program: </a:t>
            </a:r>
            <a:r>
              <a:rPr lang="en-US" sz="2000" dirty="0"/>
              <a:t>Develop a detailed program for archiving geospatial data, including governance, guidelines, procedures, and the necessary social infrastructure</a:t>
            </a:r>
          </a:p>
          <a:p>
            <a:pPr fontAlgn="base"/>
            <a:r>
              <a:rPr lang="en-US" sz="2000" i="1" dirty="0"/>
              <a:t>Technology:</a:t>
            </a:r>
            <a:r>
              <a:rPr lang="en-US" sz="2000" dirty="0"/>
              <a:t> Develop detailed technical infrastructure plans and workflows for archiving geospatial data </a:t>
            </a:r>
          </a:p>
          <a:p>
            <a:pPr fontAlgn="base"/>
            <a:r>
              <a:rPr lang="en-US" sz="2000" i="1" dirty="0"/>
              <a:t>Outreach &amp; Education: </a:t>
            </a:r>
            <a:r>
              <a:rPr lang="en-US" sz="2000" dirty="0"/>
              <a:t>Continue to build support for the archiving effort </a:t>
            </a:r>
          </a:p>
          <a:p>
            <a:pPr fontAlgn="base"/>
            <a:r>
              <a:rPr lang="en-US" sz="2000" i="1" dirty="0"/>
              <a:t>Funding: </a:t>
            </a:r>
            <a:r>
              <a:rPr lang="en-US" sz="2000" dirty="0"/>
              <a:t>Research and secure funding for the archiving effort  </a:t>
            </a:r>
            <a:endParaRPr sz="2400" dirty="0"/>
          </a:p>
        </p:txBody>
      </p:sp>
    </p:spTree>
    <p:extLst>
      <p:ext uri="{BB962C8B-B14F-4D97-AF65-F5344CB8AC3E}">
        <p14:creationId xmlns:p14="http://schemas.microsoft.com/office/powerpoint/2010/main" val="4089694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2BF0B2D7-20FB-4C1C-862B-9C82F00F7CA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34400" y="2286000"/>
            <a:ext cx="1828800" cy="1828800"/>
          </a:xfrm>
          <a:prstGeom prst="rect">
            <a:avLst/>
          </a:prstGeom>
        </p:spPr>
      </p:pic>
      <p:pic>
        <p:nvPicPr>
          <p:cNvPr id="9" name="Picture 8" descr="A receipt on a black background&#10;&#10;Description generated with high confidence">
            <a:extLst>
              <a:ext uri="{FF2B5EF4-FFF2-40B4-BE49-F238E27FC236}">
                <a16:creationId xmlns:a16="http://schemas.microsoft.com/office/drawing/2014/main" id="{735AEA3A-E89F-4C28-8320-AAFF9F8866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1223" y="-34159"/>
            <a:ext cx="5770419" cy="7467600"/>
          </a:xfrm>
          <a:prstGeom prst="rect">
            <a:avLst/>
          </a:prstGeom>
        </p:spPr>
      </p:pic>
    </p:spTree>
    <p:extLst>
      <p:ext uri="{BB962C8B-B14F-4D97-AF65-F5344CB8AC3E}">
        <p14:creationId xmlns:p14="http://schemas.microsoft.com/office/powerpoint/2010/main" val="22527504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1900" y="1524000"/>
            <a:ext cx="6248400" cy="3416320"/>
          </a:xfrm>
          <a:prstGeom prst="rect">
            <a:avLst/>
          </a:prstGeom>
          <a:noFill/>
        </p:spPr>
        <p:txBody>
          <a:bodyPr wrap="square" rtlCol="0">
            <a:spAutoFit/>
          </a:bodyPr>
          <a:lstStyle/>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Public Land Corner Preservation Fund</a:t>
            </a:r>
          </a:p>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Voluntary Recording fee up to $10 a document for remonumentation in that county.</a:t>
            </a:r>
          </a:p>
          <a:p>
            <a:pPr lvl="1"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Fees collected once a month.</a:t>
            </a:r>
          </a:p>
          <a:p>
            <a:pPr lvl="1" algn="ctr" fontAlgn="base">
              <a:spcBef>
                <a:spcPct val="0"/>
              </a:spcBef>
              <a:spcAft>
                <a:spcPct val="0"/>
              </a:spcAft>
            </a:pPr>
            <a:endParaRPr lang="en-US" sz="2400" dirty="0">
              <a:solidFill>
                <a:srgbClr val="000000"/>
              </a:solidFill>
              <a:latin typeface="Times New Roman" pitchFamily="18" charset="0"/>
              <a:cs typeface="Times New Roman" pitchFamily="18" charset="0"/>
            </a:endParaRPr>
          </a:p>
          <a:p>
            <a:pPr lvl="1" algn="ctr" fontAlgn="base">
              <a:spcBef>
                <a:spcPct val="0"/>
              </a:spcBef>
              <a:spcAft>
                <a:spcPct val="0"/>
              </a:spcAft>
            </a:pPr>
            <a:r>
              <a:rPr lang="en-US" sz="2400" dirty="0">
                <a:solidFill>
                  <a:srgbClr val="000000"/>
                </a:solidFill>
                <a:latin typeface="Times New Roman" pitchFamily="18" charset="0"/>
                <a:cs typeface="Times New Roman" pitchFamily="18" charset="0"/>
              </a:rPr>
              <a:t>Smaller counties have tough time generating funds for Remonumentation.</a:t>
            </a:r>
          </a:p>
        </p:txBody>
      </p:sp>
      <p:sp>
        <p:nvSpPr>
          <p:cNvPr id="4" name="TextBox 3"/>
          <p:cNvSpPr txBox="1"/>
          <p:nvPr/>
        </p:nvSpPr>
        <p:spPr>
          <a:xfrm>
            <a:off x="4495800" y="762000"/>
            <a:ext cx="4800600" cy="523220"/>
          </a:xfrm>
          <a:prstGeom prst="rect">
            <a:avLst/>
          </a:prstGeom>
          <a:noFill/>
        </p:spPr>
        <p:txBody>
          <a:bodyPr wrap="square" rtlCol="0">
            <a:spAutoFit/>
          </a:bodyPr>
          <a:lstStyle/>
          <a:p>
            <a:pPr lvl="1" algn="ctr" fontAlgn="base">
              <a:spcBef>
                <a:spcPct val="0"/>
              </a:spcBef>
              <a:spcAft>
                <a:spcPct val="0"/>
              </a:spcAft>
            </a:pPr>
            <a:r>
              <a:rPr lang="en-US" sz="2800" dirty="0">
                <a:solidFill>
                  <a:srgbClr val="000000"/>
                </a:solidFill>
                <a:latin typeface="Times New Roman" pitchFamily="18" charset="0"/>
                <a:cs typeface="Times New Roman" pitchFamily="18" charset="0"/>
              </a:rPr>
              <a:t>Oregon</a:t>
            </a:r>
          </a:p>
        </p:txBody>
      </p:sp>
      <p:pic>
        <p:nvPicPr>
          <p:cNvPr id="11" name="Picture 10">
            <a:extLst>
              <a:ext uri="{FF2B5EF4-FFF2-40B4-BE49-F238E27FC236}">
                <a16:creationId xmlns:a16="http://schemas.microsoft.com/office/drawing/2014/main" id="{5430D24D-1082-42A6-B665-830D9500A14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58200" y="79211"/>
            <a:ext cx="1447800" cy="1444790"/>
          </a:xfrm>
          <a:prstGeom prst="rect">
            <a:avLst/>
          </a:prstGeom>
        </p:spPr>
      </p:pic>
    </p:spTree>
    <p:extLst>
      <p:ext uri="{BB962C8B-B14F-4D97-AF65-F5344CB8AC3E}">
        <p14:creationId xmlns:p14="http://schemas.microsoft.com/office/powerpoint/2010/main" val="32322136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370D8-5DA9-49DD-BAC5-744C9DD32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73"/>
            <a:ext cx="6109130" cy="6859973"/>
          </a:xfrm>
          <a:prstGeom prst="rect">
            <a:avLst/>
          </a:prstGeom>
        </p:spPr>
      </p:pic>
      <p:sp>
        <p:nvSpPr>
          <p:cNvPr id="9" name="TextBox 8">
            <a:extLst>
              <a:ext uri="{FF2B5EF4-FFF2-40B4-BE49-F238E27FC236}">
                <a16:creationId xmlns:a16="http://schemas.microsoft.com/office/drawing/2014/main" id="{F9BB7C2A-8786-4C95-946A-540F2FDCD033}"/>
              </a:ext>
            </a:extLst>
          </p:cNvPr>
          <p:cNvSpPr txBox="1"/>
          <p:nvPr/>
        </p:nvSpPr>
        <p:spPr>
          <a:xfrm>
            <a:off x="7010400" y="3810000"/>
            <a:ext cx="2133600" cy="1569660"/>
          </a:xfrm>
          <a:prstGeom prst="rect">
            <a:avLst/>
          </a:prstGeom>
          <a:noFill/>
        </p:spPr>
        <p:txBody>
          <a:bodyPr wrap="square" rtlCol="0">
            <a:spAutoFit/>
          </a:bodyPr>
          <a:lstStyle/>
          <a:p>
            <a:pPr algn="ctr" fontAlgn="base">
              <a:spcBef>
                <a:spcPct val="0"/>
              </a:spcBef>
              <a:spcAft>
                <a:spcPct val="0"/>
              </a:spcAft>
            </a:pPr>
            <a:r>
              <a:rPr lang="en-US" sz="2400" dirty="0">
                <a:solidFill>
                  <a:srgbClr val="000000"/>
                </a:solidFill>
                <a:latin typeface="Times New Roman" pitchFamily="18" charset="0"/>
                <a:cs typeface="Times New Roman" pitchFamily="18" charset="0"/>
              </a:rPr>
              <a:t>Percentage of corners certified in each county</a:t>
            </a:r>
          </a:p>
        </p:txBody>
      </p:sp>
    </p:spTree>
    <p:extLst>
      <p:ext uri="{BB962C8B-B14F-4D97-AF65-F5344CB8AC3E}">
        <p14:creationId xmlns:p14="http://schemas.microsoft.com/office/powerpoint/2010/main" val="28640390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a:xfrm>
            <a:off x="2286000" y="2514600"/>
            <a:ext cx="7467600" cy="2082800"/>
          </a:xfrm>
        </p:spPr>
        <p:txBody>
          <a:bodyPr/>
          <a:lstStyle/>
          <a:p>
            <a:pPr algn="ctr">
              <a:lnSpc>
                <a:spcPct val="107000"/>
              </a:lnSpc>
              <a:spcBef>
                <a:spcPts val="0"/>
              </a:spcBef>
              <a:spcAft>
                <a:spcPts val="800"/>
              </a:spcAft>
            </a:pPr>
            <a:r>
              <a:rPr lang="en-US" sz="6000" dirty="0">
                <a:latin typeface="Calibri" panose="020F0502020204030204" pitchFamily="34" charset="0"/>
                <a:ea typeface="Calibri" panose="020F0502020204030204" pitchFamily="34" charset="0"/>
                <a:cs typeface="Times New Roman" panose="02020603050405020304" pitchFamily="18" charset="0"/>
              </a:rPr>
              <a:t>Join the Joint Committee Endeavor!</a:t>
            </a:r>
          </a:p>
        </p:txBody>
      </p:sp>
      <p:sp>
        <p:nvSpPr>
          <p:cNvPr id="3" name="TextBox 2">
            <a:extLst>
              <a:ext uri="{FF2B5EF4-FFF2-40B4-BE49-F238E27FC236}">
                <a16:creationId xmlns:a16="http://schemas.microsoft.com/office/drawing/2014/main" id="{655C3AFA-B86A-4AB0-A32D-EB1548129202}"/>
              </a:ext>
            </a:extLst>
          </p:cNvPr>
          <p:cNvSpPr txBox="1"/>
          <p:nvPr/>
        </p:nvSpPr>
        <p:spPr>
          <a:xfrm>
            <a:off x="3390900" y="152401"/>
            <a:ext cx="5410200" cy="830997"/>
          </a:xfrm>
          <a:prstGeom prst="rect">
            <a:avLst/>
          </a:prstGeom>
          <a:noFill/>
        </p:spPr>
        <p:txBody>
          <a:bodyPr wrap="square" rtlCol="0">
            <a:spAutoFit/>
          </a:bodyPr>
          <a:lstStyle/>
          <a:p>
            <a:pPr algn="ctr" fontAlgn="base">
              <a:spcBef>
                <a:spcPct val="0"/>
              </a:spcBef>
              <a:spcAft>
                <a:spcPct val="0"/>
              </a:spcAft>
            </a:pPr>
            <a:r>
              <a:rPr lang="en-US" sz="4800" dirty="0">
                <a:solidFill>
                  <a:srgbClr val="000000"/>
                </a:solidFill>
                <a:latin typeface="Times New Roman" pitchFamily="18" charset="0"/>
                <a:cs typeface="Times New Roman" pitchFamily="18" charset="0"/>
              </a:rPr>
              <a:t>Questions</a:t>
            </a:r>
          </a:p>
        </p:txBody>
      </p:sp>
    </p:spTree>
    <p:extLst>
      <p:ext uri="{BB962C8B-B14F-4D97-AF65-F5344CB8AC3E}">
        <p14:creationId xmlns:p14="http://schemas.microsoft.com/office/powerpoint/2010/main" val="38289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8</a:t>
            </a:r>
          </a:p>
        </p:txBody>
      </p:sp>
      <p:sp>
        <p:nvSpPr>
          <p:cNvPr id="2" name="Text Placeholder 1"/>
          <p:cNvSpPr>
            <a:spLocks noGrp="1"/>
          </p:cNvSpPr>
          <p:nvPr>
            <p:ph idx="1"/>
          </p:nvPr>
        </p:nvSpPr>
        <p:spPr/>
        <p:txBody>
          <a:bodyPr>
            <a:normAutofit/>
          </a:bodyPr>
          <a:lstStyle/>
          <a:p>
            <a:pPr marL="0" indent="0">
              <a:buNone/>
            </a:pPr>
            <a:r>
              <a:rPr lang="en-US" b="1" dirty="0"/>
              <a:t>Updates on GAC priority projects and initiatives</a:t>
            </a:r>
          </a:p>
          <a:p>
            <a:pPr marL="0" indent="0">
              <a:buNone/>
            </a:pPr>
            <a:r>
              <a:rPr lang="en-US" dirty="0"/>
              <a:t>Cory Richter</a:t>
            </a:r>
          </a:p>
        </p:txBody>
      </p:sp>
    </p:spTree>
    <p:extLst>
      <p:ext uri="{BB962C8B-B14F-4D97-AF65-F5344CB8AC3E}">
        <p14:creationId xmlns:p14="http://schemas.microsoft.com/office/powerpoint/2010/main" val="946144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1342695361"/>
              </p:ext>
            </p:extLst>
          </p:nvPr>
        </p:nvGraphicFramePr>
        <p:xfrm>
          <a:off x="660231" y="1336791"/>
          <a:ext cx="10609593" cy="5353211"/>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val="1837296339"/>
                    </a:ext>
                  </a:extLst>
                </a:gridCol>
                <a:gridCol w="4054031">
                  <a:extLst>
                    <a:ext uri="{9D8B030D-6E8A-4147-A177-3AD203B41FA5}">
                      <a16:colId xmlns:a16="http://schemas.microsoft.com/office/drawing/2014/main" val="1836324951"/>
                    </a:ext>
                  </a:extLst>
                </a:gridCol>
                <a:gridCol w="1333500">
                  <a:extLst>
                    <a:ext uri="{9D8B030D-6E8A-4147-A177-3AD203B41FA5}">
                      <a16:colId xmlns:a16="http://schemas.microsoft.com/office/drawing/2014/main" val="2608705875"/>
                    </a:ext>
                  </a:extLst>
                </a:gridCol>
                <a:gridCol w="2647950">
                  <a:extLst>
                    <a:ext uri="{9D8B030D-6E8A-4147-A177-3AD203B41FA5}">
                      <a16:colId xmlns:a16="http://schemas.microsoft.com/office/drawing/2014/main" val="887950405"/>
                    </a:ext>
                  </a:extLst>
                </a:gridCol>
                <a:gridCol w="1725774">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Updated and Aligned Boundary Data</a:t>
                      </a: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Preston Dowell</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Archiving</a:t>
                      </a:r>
                      <a:r>
                        <a:rPr lang="en-US" sz="2000" u="none" strike="noStrike" baseline="0" dirty="0">
                          <a:effectLst/>
                        </a:rPr>
                        <a:t> Implementation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Ryan Mattke</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Parcel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chemeClr val="dk1"/>
                          </a:solidFill>
                          <a:effectLst/>
                          <a:latin typeface="+mn-lt"/>
                        </a:rPr>
                        <a:t>Mark</a:t>
                      </a:r>
                      <a:r>
                        <a:rPr lang="en-US" sz="2000" b="0" i="0" u="none" strike="noStrike" baseline="0" dirty="0">
                          <a:solidFill>
                            <a:schemeClr val="dk1"/>
                          </a:solidFill>
                          <a:effectLst/>
                          <a:latin typeface="+mn-lt"/>
                        </a:rPr>
                        <a:t> Kotz</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Image Service Improvements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Accurate Hydro-DEMs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 Vaughn</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Gerry Sjerven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Brad Anderson, Cory Richter</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U.S. National Grid Materials</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Randy Knippel</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Randy Knippel</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2"/>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Parks and Trails Data Standard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3"/>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13</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704542669"/>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1195909276"/>
              </p:ext>
            </p:extLst>
          </p:nvPr>
        </p:nvGraphicFramePr>
        <p:xfrm>
          <a:off x="660231" y="1336791"/>
          <a:ext cx="10609593" cy="2851642"/>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val="1837296339"/>
                    </a:ext>
                  </a:extLst>
                </a:gridCol>
                <a:gridCol w="4054031">
                  <a:extLst>
                    <a:ext uri="{9D8B030D-6E8A-4147-A177-3AD203B41FA5}">
                      <a16:colId xmlns:a16="http://schemas.microsoft.com/office/drawing/2014/main" val="1836324951"/>
                    </a:ext>
                  </a:extLst>
                </a:gridCol>
                <a:gridCol w="1333500">
                  <a:extLst>
                    <a:ext uri="{9D8B030D-6E8A-4147-A177-3AD203B41FA5}">
                      <a16:colId xmlns:a16="http://schemas.microsoft.com/office/drawing/2014/main" val="2608705875"/>
                    </a:ext>
                  </a:extLst>
                </a:gridCol>
                <a:gridCol w="2647950">
                  <a:extLst>
                    <a:ext uri="{9D8B030D-6E8A-4147-A177-3AD203B41FA5}">
                      <a16:colId xmlns:a16="http://schemas.microsoft.com/office/drawing/2014/main" val="887950405"/>
                    </a:ext>
                  </a:extLst>
                </a:gridCol>
                <a:gridCol w="1725774">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dirty="0">
                          <a:effectLst/>
                        </a:rPr>
                        <a:t>14</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Underground Utilities Forum</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r>
                        <a:rPr lang="en-US" sz="2000" b="0" i="0" u="none" strike="noStrike" noProof="0" dirty="0">
                          <a:effectLst/>
                        </a:rPr>
                        <a:t>Steve </a:t>
                      </a:r>
                      <a:r>
                        <a:rPr lang="en-US" sz="2000" b="0" i="0" u="none" strike="noStrike" noProof="0" dirty="0" err="1">
                          <a:effectLst/>
                        </a:rPr>
                        <a:t>Swazee</a:t>
                      </a: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dirty="0">
                          <a:effectLst/>
                        </a:rPr>
                        <a:t>15</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Basemap Services</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dirty="0">
                          <a:effectLst/>
                        </a:rPr>
                        <a:t>16</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Unmanned Vehicle Metadata Guide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dirty="0">
                          <a:effectLst/>
                        </a:rPr>
                        <a:t>17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dirty="0">
                          <a:effectLst/>
                        </a:rPr>
                        <a:t>18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Custodian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Stacey Stark</a:t>
                      </a: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dirty="0">
                          <a:effectLst/>
                        </a:rPr>
                        <a:t>19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Rick Moore</a:t>
                      </a:r>
                    </a:p>
                  </a:txBody>
                  <a:tcPr marL="7620" marR="7620" marT="7620" marB="0" anchor="b">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63904" y="356213"/>
            <a:ext cx="6664191" cy="5343543"/>
          </a:xfrm>
          <a:prstGeom prst="rect">
            <a:avLst/>
          </a:prstGeom>
        </p:spPr>
      </p:pic>
      <p:sp>
        <p:nvSpPr>
          <p:cNvPr id="6" name="Rectangle 5"/>
          <p:cNvSpPr/>
          <p:nvPr/>
        </p:nvSpPr>
        <p:spPr>
          <a:xfrm>
            <a:off x="2884714" y="5792572"/>
            <a:ext cx="6096000" cy="481670"/>
          </a:xfrm>
          <a:prstGeom prst="rect">
            <a:avLst/>
          </a:prstGeom>
        </p:spPr>
        <p:txBody>
          <a:bodyPr>
            <a:spAutoFit/>
          </a:bodyPr>
          <a:lstStyle/>
          <a:p>
            <a:pPr marR="0" lvl="1">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this BAA grant proposal is successful it will complete the Northeast Lidar Acquisition Area (LAA) illustrated with peach shading in the image </a:t>
            </a:r>
            <a:r>
              <a:rPr lang="en-US" sz="1100" dirty="0">
                <a:latin typeface="Calibri" panose="020F0502020204030204" pitchFamily="34" charset="0"/>
                <a:ea typeface="Calibri" panose="020F0502020204030204" pitchFamily="34" charset="0"/>
                <a:cs typeface="Times New Roman" panose="02020603050405020304" pitchFamily="18" charset="0"/>
              </a:rPr>
              <a:t>above</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532379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6352" y="82057"/>
            <a:ext cx="7204655" cy="5777874"/>
          </a:xfrm>
          <a:prstGeom prst="rect">
            <a:avLst/>
          </a:prstGeom>
        </p:spPr>
      </p:pic>
      <p:sp>
        <p:nvSpPr>
          <p:cNvPr id="3" name="Rectangle 2"/>
          <p:cNvSpPr/>
          <p:nvPr/>
        </p:nvSpPr>
        <p:spPr>
          <a:xfrm>
            <a:off x="3040679" y="5859931"/>
            <a:ext cx="6096000" cy="769441"/>
          </a:xfrm>
          <a:prstGeom prst="rect">
            <a:avLst/>
          </a:prstGeom>
        </p:spPr>
        <p:txBody>
          <a:bodyPr>
            <a:spAutoFit/>
          </a:bodyPr>
          <a:lstStyle/>
          <a:p>
            <a:r>
              <a:rPr lang="en-US" sz="1100" dirty="0">
                <a:effectLst/>
                <a:latin typeface="Calibri" panose="020F0502020204030204" pitchFamily="34" charset="0"/>
                <a:ea typeface="Calibri" panose="020F0502020204030204" pitchFamily="34" charset="0"/>
                <a:cs typeface="Times New Roman" panose="02020603050405020304" pitchFamily="18" charset="0"/>
              </a:rPr>
              <a:t>The Southern Minnesota BAA proposal is comprised of two full 3D Geomatics Committee - Lidar Plan Lidar Acquisition Blocks.  The peach-shaded regions of the map above illustrate the Southeast Driftless LAB covering the entire southeast corner of Minnesota and the Missouri River Big Sioux LAB covering watersheds and counties in the southwest </a:t>
            </a:r>
            <a:endParaRPr lang="en-US" dirty="0"/>
          </a:p>
        </p:txBody>
      </p:sp>
    </p:spTree>
    <p:extLst>
      <p:ext uri="{BB962C8B-B14F-4D97-AF65-F5344CB8AC3E}">
        <p14:creationId xmlns:p14="http://schemas.microsoft.com/office/powerpoint/2010/main" val="750799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a:normAutofit/>
          </a:bodyPr>
          <a:lstStyle/>
          <a:p>
            <a:pPr marL="0" indent="0">
              <a:buNone/>
            </a:pPr>
            <a:r>
              <a:rPr lang="en-US" b="1" dirty="0"/>
              <a:t>Timing of Future Online GAC Meetings</a:t>
            </a:r>
          </a:p>
        </p:txBody>
      </p:sp>
    </p:spTree>
    <p:extLst>
      <p:ext uri="{BB962C8B-B14F-4D97-AF65-F5344CB8AC3E}">
        <p14:creationId xmlns:p14="http://schemas.microsoft.com/office/powerpoint/2010/main" val="92754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dirty="0"/>
              <a:t>Archiving Implementation Workgroup</a:t>
            </a:r>
            <a:endParaRPr dirty="0"/>
          </a:p>
        </p:txBody>
      </p:sp>
      <p:sp>
        <p:nvSpPr>
          <p:cNvPr id="426" name="Google Shape;426;p52"/>
          <p:cNvSpPr txBox="1">
            <a:spLocks noGrp="1"/>
          </p:cNvSpPr>
          <p:nvPr>
            <p:ph type="body" idx="1"/>
          </p:nvPr>
        </p:nvSpPr>
        <p:spPr>
          <a:xfrm>
            <a:off x="6667500" y="1512850"/>
            <a:ext cx="5267325" cy="4964150"/>
          </a:xfrm>
          <a:prstGeom prst="rect">
            <a:avLst/>
          </a:prstGeom>
          <a:solidFill>
            <a:schemeClr val="lt1"/>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sz="2400" b="1" dirty="0"/>
              <a:t>Deliverables:</a:t>
            </a:r>
            <a:endParaRPr sz="2400" b="1" dirty="0"/>
          </a:p>
          <a:p>
            <a:pPr fontAlgn="base"/>
            <a:r>
              <a:rPr lang="en-US" sz="2400" dirty="0"/>
              <a:t>Program recommendations</a:t>
            </a:r>
          </a:p>
          <a:p>
            <a:pPr fontAlgn="base"/>
            <a:r>
              <a:rPr lang="en-US" sz="2400" dirty="0"/>
              <a:t>Technology recommendations</a:t>
            </a:r>
          </a:p>
          <a:p>
            <a:pPr fontAlgn="base"/>
            <a:r>
              <a:rPr lang="en-US" sz="2400" dirty="0"/>
              <a:t>Outreach &amp; Education plan</a:t>
            </a:r>
          </a:p>
          <a:p>
            <a:pPr fontAlgn="base"/>
            <a:r>
              <a:rPr lang="en-US" sz="2400" dirty="0"/>
              <a:t>Funding recommendations</a:t>
            </a:r>
          </a:p>
          <a:p>
            <a:pPr fontAlgn="base"/>
            <a:r>
              <a:rPr lang="en-US" sz="2400" dirty="0"/>
              <a:t>Pilot Project plans</a:t>
            </a:r>
          </a:p>
          <a:p>
            <a:pPr fontAlgn="base"/>
            <a:r>
              <a:rPr lang="en-US" sz="2400" dirty="0"/>
              <a:t>Report (March GAC meeting)</a:t>
            </a:r>
          </a:p>
        </p:txBody>
      </p:sp>
      <p:sp>
        <p:nvSpPr>
          <p:cNvPr id="6" name="Google Shape;426;p52"/>
          <p:cNvSpPr txBox="1">
            <a:spLocks noGrp="1"/>
          </p:cNvSpPr>
          <p:nvPr>
            <p:ph type="body" idx="1"/>
          </p:nvPr>
        </p:nvSpPr>
        <p:spPr>
          <a:xfrm>
            <a:off x="219074" y="1508900"/>
            <a:ext cx="6086475" cy="5149075"/>
          </a:xfrm>
          <a:prstGeom prst="rect">
            <a:avLst/>
          </a:prstGeom>
          <a:solidFill>
            <a:schemeClr val="lt1"/>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sz="2400" b="1" dirty="0"/>
              <a:t>Accomplishments in 2020</a:t>
            </a:r>
            <a:endParaRPr sz="2400" b="1" dirty="0"/>
          </a:p>
          <a:p>
            <a:pPr marL="114300" indent="0" fontAlgn="base">
              <a:buNone/>
            </a:pPr>
            <a:r>
              <a:rPr lang="en-US" sz="2000" i="1" dirty="0"/>
              <a:t>Program – </a:t>
            </a:r>
            <a:r>
              <a:rPr lang="en-US" sz="2000" dirty="0"/>
              <a:t>Developed a draft program for archiving geospatial data, including governance, staffing, coordination, workflows, discovery interface, maintenance options, and a glossary</a:t>
            </a:r>
          </a:p>
          <a:p>
            <a:pPr marL="114300" indent="0" fontAlgn="base">
              <a:buNone/>
            </a:pPr>
            <a:r>
              <a:rPr lang="en-US" sz="2000" i="1" dirty="0"/>
              <a:t>Technology – </a:t>
            </a:r>
            <a:r>
              <a:rPr lang="en-US" sz="2000" dirty="0"/>
              <a:t>Developed recommendations around data formats, data management, and data storage</a:t>
            </a:r>
          </a:p>
          <a:p>
            <a:pPr marL="114300" indent="0" fontAlgn="base">
              <a:buNone/>
            </a:pPr>
            <a:r>
              <a:rPr lang="en-US" sz="2000" i="1" dirty="0"/>
              <a:t>Outreach &amp; Education – </a:t>
            </a:r>
            <a:r>
              <a:rPr lang="en-US" sz="2000" dirty="0"/>
              <a:t>Sent out informational and educational messages (more coming); collecting testimonials on the reasons for archiving geospatial data</a:t>
            </a:r>
          </a:p>
          <a:p>
            <a:pPr marL="114300" indent="0" fontAlgn="base">
              <a:buNone/>
            </a:pPr>
            <a:r>
              <a:rPr lang="en-US" sz="2000" i="1" dirty="0"/>
              <a:t>Pilot Project – </a:t>
            </a:r>
            <a:r>
              <a:rPr lang="en-US" sz="2000" dirty="0"/>
              <a:t>Devising a plan to experiment with MN Geospatial Commons data and </a:t>
            </a:r>
            <a:r>
              <a:rPr lang="en-US" sz="2000" dirty="0" err="1"/>
              <a:t>MnGeo</a:t>
            </a:r>
            <a:r>
              <a:rPr lang="en-US" sz="2000" dirty="0"/>
              <a:t> imagery</a:t>
            </a:r>
            <a:endParaRPr lang="en-US" sz="2000" i="1" dirty="0"/>
          </a:p>
          <a:p>
            <a:pPr marL="114300" indent="0" fontAlgn="base">
              <a:buNone/>
            </a:pPr>
            <a:r>
              <a:rPr lang="en-US" sz="2000" i="1" dirty="0"/>
              <a:t>Funding – </a:t>
            </a:r>
            <a:r>
              <a:rPr lang="en-US" sz="2000" dirty="0"/>
              <a:t>Devising a plan to pursue funding  </a:t>
            </a:r>
            <a:endParaRPr sz="2400" dirty="0"/>
          </a:p>
        </p:txBody>
      </p:sp>
    </p:spTree>
    <p:extLst>
      <p:ext uri="{BB962C8B-B14F-4D97-AF65-F5344CB8AC3E}">
        <p14:creationId xmlns:p14="http://schemas.microsoft.com/office/powerpoint/2010/main" val="3835218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28601887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Next Meetings</a:t>
            </a:r>
          </a:p>
        </p:txBody>
      </p:sp>
      <p:sp>
        <p:nvSpPr>
          <p:cNvPr id="9" name="Content Placeholder 8"/>
          <p:cNvSpPr>
            <a:spLocks noGrp="1"/>
          </p:cNvSpPr>
          <p:nvPr>
            <p:ph idx="1"/>
          </p:nvPr>
        </p:nvSpPr>
        <p:spPr/>
        <p:txBody>
          <a:bodyPr/>
          <a:lstStyle/>
          <a:p>
            <a:pPr marL="0" indent="0">
              <a:buNone/>
            </a:pPr>
            <a:endParaRPr lang="en-US" sz="2400" b="1" dirty="0"/>
          </a:p>
          <a:p>
            <a:r>
              <a:rPr lang="en-US" sz="2400" b="1" dirty="0"/>
              <a:t>January 6, </a:t>
            </a:r>
            <a:r>
              <a:rPr lang="en-US" sz="2400" b="1"/>
              <a:t>2021 (11:00-noon):  </a:t>
            </a:r>
            <a:r>
              <a:rPr lang="en-US" sz="2400" b="1" dirty="0"/>
              <a:t>Special Discussion of 2021 GAC Priority Initiatives</a:t>
            </a:r>
          </a:p>
          <a:p>
            <a:r>
              <a:rPr lang="en-US" sz="2400" b="1" dirty="0"/>
              <a:t>March 3, 2021:  Quarterly</a:t>
            </a:r>
            <a:br>
              <a:rPr lang="en-US" sz="2400" b="1" dirty="0"/>
            </a:br>
            <a:endParaRPr lang="en-US" sz="2400" b="1" dirty="0"/>
          </a:p>
        </p:txBody>
      </p:sp>
    </p:spTree>
    <p:extLst>
      <p:ext uri="{BB962C8B-B14F-4D97-AF65-F5344CB8AC3E}">
        <p14:creationId xmlns:p14="http://schemas.microsoft.com/office/powerpoint/2010/main" val="165717995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 for report on country">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Century Schoolbook"/>
        <a:ea typeface=""/>
        <a:cs typeface="Times New Roman"/>
      </a:majorFont>
      <a:minorFont>
        <a:latin typeface="Century Schoolbook"/>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7.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8453BF-8FD6-46C9-84D1-387347325579}" vid="{52D89F44-8B20-4039-996F-065539D4F66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2" ma:contentTypeDescription="Create a new document." ma:contentTypeScope="" ma:versionID="a33bedf2373486a6234f968e153ba960">
  <xsd:schema xmlns:xsd="http://www.w3.org/2001/XMLSchema" xmlns:xs="http://www.w3.org/2001/XMLSchema" xmlns:p="http://schemas.microsoft.com/office/2006/metadata/properties" xmlns:ns2="affaad78-b1e1-469e-b10e-4b7567490b0e" targetNamespace="http://schemas.microsoft.com/office/2006/metadata/properties" ma:root="true" ma:fieldsID="5c0554056a946de50cc54d0694fb9896" ns2:_="">
    <xsd:import namespace="affaad78-b1e1-469e-b10e-4b7567490b0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8B43DA-1617-4CC5-A266-24EE0D4991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FC3EB5-FC22-4196-BCE6-EC70ECAB6EA7}">
  <ds:schemaRefs>
    <ds:schemaRef ds:uri="http://schemas.microsoft.com/sharepoint/v3/contenttype/forms"/>
  </ds:schemaRefs>
</ds:datastoreItem>
</file>

<file path=customXml/itemProps3.xml><?xml version="1.0" encoding="utf-8"?>
<ds:datastoreItem xmlns:ds="http://schemas.openxmlformats.org/officeDocument/2006/customXml" ds:itemID="{E70A1614-972F-4A67-A9F6-32A9C3B08B0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affaad78-b1e1-469e-b10e-4b7567490b0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3754</Words>
  <Application>Microsoft Office PowerPoint</Application>
  <PresentationFormat>Widescreen</PresentationFormat>
  <Paragraphs>687</Paragraphs>
  <Slides>91</Slides>
  <Notes>79</Notes>
  <HiddenSlides>4</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91</vt:i4>
      </vt:variant>
    </vt:vector>
  </HeadingPairs>
  <TitlesOfParts>
    <vt:vector size="112" baseType="lpstr">
      <vt:lpstr>Arial</vt:lpstr>
      <vt:lpstr>Arial Narrow</vt:lpstr>
      <vt:lpstr>Avenir Next Demi Bold</vt:lpstr>
      <vt:lpstr>AvenirNext LT Pro Bold</vt:lpstr>
      <vt:lpstr>AvenirNext LT Pro Regular</vt:lpstr>
      <vt:lpstr>Calibri</vt:lpstr>
      <vt:lpstr>Century Schoolbook</vt:lpstr>
      <vt:lpstr>Corbel</vt:lpstr>
      <vt:lpstr>Myriad Pro</vt:lpstr>
      <vt:lpstr>Myriad Pro (Body)</vt:lpstr>
      <vt:lpstr>NeueHaasGroteskText Std</vt:lpstr>
      <vt:lpstr>Times New Roman</vt:lpstr>
      <vt:lpstr>Wingdings</vt:lpstr>
      <vt:lpstr>Wingdings 2</vt:lpstr>
      <vt:lpstr>MN.IT</vt:lpstr>
      <vt:lpstr>Section Break</vt:lpstr>
      <vt:lpstr>Bulleted Lists - Body</vt:lpstr>
      <vt:lpstr>1_MN.IT</vt:lpstr>
      <vt:lpstr>Presentation for report on country</vt:lpstr>
      <vt:lpstr>2_MN.IT</vt:lpstr>
      <vt:lpstr>3_MN.IT</vt:lpstr>
      <vt:lpstr>Minnesota Geospatial Advisory Council</vt:lpstr>
      <vt:lpstr>Welcome</vt:lpstr>
      <vt:lpstr>Agenda</vt:lpstr>
      <vt:lpstr>Agenda Item 2</vt:lpstr>
      <vt:lpstr>Agenda Item 3</vt:lpstr>
      <vt:lpstr>Archiving Implementation Workgroup</vt:lpstr>
      <vt:lpstr>Archiving Implementation Workgroup</vt:lpstr>
      <vt:lpstr>Archiving Implementation Workgroup</vt:lpstr>
      <vt:lpstr>Archiving Implementation Workgroup</vt:lpstr>
      <vt:lpstr>Archiving Implementation Workgroup</vt:lpstr>
      <vt:lpstr>Archiving Implementation Workgroup</vt:lpstr>
      <vt:lpstr>Archiving Implementation Workgroup</vt:lpstr>
      <vt:lpstr>Agenda Item 4</vt:lpstr>
      <vt:lpstr>Address &amp; Road Standard Changes</vt:lpstr>
      <vt:lpstr>Address &amp; Road Standard Changes</vt:lpstr>
      <vt:lpstr>Address &amp; Road Standard Changes</vt:lpstr>
      <vt:lpstr>Address &amp; Road Standard Changes</vt:lpstr>
      <vt:lpstr>Agenda Item 5</vt:lpstr>
      <vt:lpstr>MN Geospatial Advisory Council 3D Geomatics Committee Update</vt:lpstr>
      <vt:lpstr>Introduction</vt:lpstr>
      <vt:lpstr>Introduction</vt:lpstr>
      <vt:lpstr>Introduction</vt:lpstr>
      <vt:lpstr>Successful and Cost-Effective Lidar Acquisition and Derived Products  </vt:lpstr>
      <vt:lpstr>3DGeo Workgroups</vt:lpstr>
      <vt:lpstr>3DGeo - Data Acquisition Workgroup</vt:lpstr>
      <vt:lpstr>Overview of Plan</vt:lpstr>
      <vt:lpstr>3DGeo – Hydrogeomorphology Workgroup</vt:lpstr>
      <vt:lpstr>3DGeo – DEM Hydro-modification Subgroup</vt:lpstr>
      <vt:lpstr>LiDAR &amp;  Digital Dams</vt:lpstr>
      <vt:lpstr>Next</vt:lpstr>
      <vt:lpstr>LiDAR  Point Cloud</vt:lpstr>
      <vt:lpstr>LiDAR  Point Cloud  DEM</vt:lpstr>
      <vt:lpstr>LiDAR  Point Cloud  DEM</vt:lpstr>
      <vt:lpstr>LiDAR  Point Cloud  DEM  Digital Dams</vt:lpstr>
      <vt:lpstr>LiDAR  Point Cloud  DEM  Hydro-modification</vt:lpstr>
      <vt:lpstr>DEM Hydro-modification</vt:lpstr>
      <vt:lpstr>Introduction</vt:lpstr>
      <vt:lpstr>LiDAR  Point Cloud  DEM  Digital Dams  DEM Hydro-modification  hDEM</vt:lpstr>
      <vt:lpstr>LiDAR  Point Cloud  DEM  Digital Dams</vt:lpstr>
      <vt:lpstr>Next</vt:lpstr>
      <vt:lpstr>PowerPoint Presentation</vt:lpstr>
      <vt:lpstr>PowerPoint Presentation</vt:lpstr>
      <vt:lpstr>PowerPoint Presentation</vt:lpstr>
      <vt:lpstr>PowerPoint Presentation</vt:lpstr>
      <vt:lpstr>Next</vt:lpstr>
      <vt:lpstr>3D-Geomatics  Hydro Workgroup  DEM Hydro-modification Subgroup</vt:lpstr>
      <vt:lpstr>3D-Geomatics  Hydro Workgroup  DEM Hydro-modification Subgroup</vt:lpstr>
      <vt:lpstr>3D-Geomatics  Hydro Workgroup  DEM Hydro-modification Subgroup</vt:lpstr>
      <vt:lpstr>Introduction</vt:lpstr>
      <vt:lpstr>Culvert Data Standard</vt:lpstr>
      <vt:lpstr>Culvert Data Standard</vt:lpstr>
      <vt:lpstr>Culvert Data Standard</vt:lpstr>
      <vt:lpstr>Interim Guidance – LiDAR R &amp; E (2011)</vt:lpstr>
      <vt:lpstr>MN DNR Culvert Inventory Application</vt:lpstr>
      <vt:lpstr>MN DNR Culvert Inventory Application</vt:lpstr>
      <vt:lpstr>MN DNR Culvert Inventory Application</vt:lpstr>
      <vt:lpstr>LiDAR  Point Cloud  DEM  Digital Dams  Culvert Data</vt:lpstr>
      <vt:lpstr>LiDAR  Point Cloud  DEM  Digital Dams  Culvert Data</vt:lpstr>
      <vt:lpstr>LiDAR  Point Cloud  DEM  Digital Dams  Culvert Data</vt:lpstr>
      <vt:lpstr>LiDAR  Point Cloud  DEM  Digital Dams  Culvert Data</vt:lpstr>
      <vt:lpstr>LiDAR  Point Cloud  DEM  Digital Dams  Culvert Data</vt:lpstr>
      <vt:lpstr>Culvert Data Standard Update</vt:lpstr>
      <vt:lpstr>3 Takeaway Messages</vt:lpstr>
      <vt:lpstr>Takeaway Messages</vt:lpstr>
      <vt:lpstr>Thank You!</vt:lpstr>
      <vt:lpstr>Break</vt:lpstr>
      <vt:lpstr>Agenda Item 7</vt:lpstr>
      <vt:lpstr>Open Data for Public Statewide Parcel Map</vt:lpstr>
      <vt:lpstr>GAC Priorities List</vt:lpstr>
      <vt:lpstr>PowerPoint Presentation</vt:lpstr>
      <vt:lpstr>PowerPoint Presentation</vt:lpstr>
      <vt:lpstr>Status of Free and Open Data Public Geospatial Data from Minnesota Counties </vt:lpstr>
      <vt:lpstr>State Collected Parcel Data</vt:lpstr>
      <vt:lpstr>State Data Standards</vt:lpstr>
      <vt:lpstr>How do we get permission for public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Joint Committee Endeavor!</vt:lpstr>
      <vt:lpstr>Agenda Item 8</vt:lpstr>
      <vt:lpstr>GAC Priorities</vt:lpstr>
      <vt:lpstr>GAC Priorities</vt:lpstr>
      <vt:lpstr>PowerPoint Presentation</vt:lpstr>
      <vt:lpstr>PowerPoint Presentation</vt:lpstr>
      <vt:lpstr>Agenda Item 9</vt:lpstr>
      <vt:lpstr>Agenda Item 10</vt:lpstr>
      <vt:lpstr>Next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2020-12-01T19:50:41Z</dcterms:created>
  <dcterms:modified xsi:type="dcterms:W3CDTF">2020-12-09T16:22:14Z</dcterms:modified>
</cp:coreProperties>
</file>