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0" r:id="rId4"/>
    <p:sldMasterId id="2147483897" r:id="rId5"/>
    <p:sldMasterId id="2147483899" r:id="rId6"/>
  </p:sldMasterIdLst>
  <p:notesMasterIdLst>
    <p:notesMasterId r:id="rId20"/>
  </p:notesMasterIdLst>
  <p:handoutMasterIdLst>
    <p:handoutMasterId r:id="rId21"/>
  </p:handoutMasterIdLst>
  <p:sldIdLst>
    <p:sldId id="664" r:id="rId7"/>
    <p:sldId id="609" r:id="rId8"/>
    <p:sldId id="610" r:id="rId9"/>
    <p:sldId id="596" r:id="rId10"/>
    <p:sldId id="595" r:id="rId11"/>
    <p:sldId id="1004" r:id="rId12"/>
    <p:sldId id="803" r:id="rId13"/>
    <p:sldId id="1006" r:id="rId14"/>
    <p:sldId id="804" r:id="rId15"/>
    <p:sldId id="1009" r:id="rId16"/>
    <p:sldId id="1002" r:id="rId17"/>
    <p:sldId id="1003" r:id="rId18"/>
    <p:sldId id="7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865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FB2C0-6B45-44CE-94E9-5CA594FD6CB8}" v="3" dt="2020-12-19T15:51:07.697"/>
    <p1510:client id="{D6900741-C066-C979-A447-75ABC416FBE1}" v="27" dt="2021-01-04T20:17:21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2" autoAdjust="0"/>
    <p:restoredTop sz="92216" autoAdjust="0"/>
  </p:normalViewPr>
  <p:slideViewPr>
    <p:cSldViewPr snapToGrid="0">
      <p:cViewPr varScale="1">
        <p:scale>
          <a:sx n="61" d="100"/>
          <a:sy n="61" d="100"/>
        </p:scale>
        <p:origin x="696" y="60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2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'Sector Count'!$B$1</c:f>
              <c:strCache>
                <c:ptCount val="1"/>
                <c:pt idx="0">
                  <c:v>Responses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'Sector Count'!$A$2:$A$16</c:f>
              <c:strCache>
                <c:ptCount val="15"/>
                <c:pt idx="0">
                  <c:v>K-12 Education</c:v>
                </c:pt>
                <c:pt idx="1">
                  <c:v>Regional Govt - Greater MN</c:v>
                </c:pt>
                <c:pt idx="2">
                  <c:v>Tribal Govt</c:v>
                </c:pt>
                <c:pt idx="3">
                  <c:v>Federal Govt</c:v>
                </c:pt>
                <c:pt idx="4">
                  <c:v>Other</c:v>
                </c:pt>
                <c:pt idx="5">
                  <c:v>Higher Education</c:v>
                </c:pt>
                <c:pt idx="6">
                  <c:v>Regional Govt - Metro Area</c:v>
                </c:pt>
                <c:pt idx="7">
                  <c:v>City Govt - Greater MN</c:v>
                </c:pt>
                <c:pt idx="8">
                  <c:v>Nonprofit</c:v>
                </c:pt>
                <c:pt idx="9">
                  <c:v>County Govt - Metro Area</c:v>
                </c:pt>
                <c:pt idx="10">
                  <c:v>Surveyor</c:v>
                </c:pt>
                <c:pt idx="11">
                  <c:v>Business</c:v>
                </c:pt>
                <c:pt idx="12">
                  <c:v>City Govt - Metro Area</c:v>
                </c:pt>
                <c:pt idx="13">
                  <c:v>County Govt - Greater MN</c:v>
                </c:pt>
                <c:pt idx="14">
                  <c:v>State Government</c:v>
                </c:pt>
              </c:strCache>
            </c:strRef>
          </c:cat>
          <c:val>
            <c:numRef>
              <c:f>'Sector Count'!$B$2:$B$16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13</c:v>
                </c:pt>
                <c:pt idx="9">
                  <c:v>15</c:v>
                </c:pt>
                <c:pt idx="10">
                  <c:v>22</c:v>
                </c:pt>
                <c:pt idx="11">
                  <c:v>24</c:v>
                </c:pt>
                <c:pt idx="12">
                  <c:v>41</c:v>
                </c:pt>
                <c:pt idx="13">
                  <c:v>53</c:v>
                </c:pt>
                <c:pt idx="14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D-4EEF-8BD7-98A439DDDE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59761360"/>
        <c:axId val="459767264"/>
      </c:barChart>
      <c:catAx>
        <c:axId val="459761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767264"/>
        <c:crosses val="autoZero"/>
        <c:auto val="1"/>
        <c:lblAlgn val="ctr"/>
        <c:lblOffset val="100"/>
        <c:noMultiLvlLbl val="0"/>
      </c:catAx>
      <c:valAx>
        <c:axId val="45976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76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2">
              <a:lumMod val="25000"/>
            </a:schemeClr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1/8/2021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0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4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53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9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95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CFA44A-D627-46D4-991B-9510B5E5467A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3E-E4BD-4E62-80CF-85729068BF19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C099-5EC2-43F6-A7D0-182790C2B3E6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2EA-4B89-4281-BBEF-7CD031D4ED69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8590A64-B99D-4826-A0A2-1883B5FE8AB5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808DC4-8CD0-49C4-99EC-0090EA36A8FE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6EC739-627D-4747-9F4D-A01AA6DA2848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56FDE5-C81F-49DA-AC3B-1B06CFC9F11F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DB5C8A-DC58-43D5-A615-B91809572D05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E9444-0DBD-40D0-BF8B-2A4BC4BD514B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37237E-8265-4ECF-8166-2A7D326A9351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pic>
        <p:nvPicPr>
          <p:cNvPr id="11" name="Picture 10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67" y="939886"/>
            <a:ext cx="7557100" cy="272811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887E7C-A9F5-4E4A-96A4-14AB08F3E6E7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510E-C043-49E3-89B2-A73C98AD7E5E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E1EC-B45D-40E0-830C-1ED4D259CC24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CE57-0508-4646-8C2F-50157A155FB8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726-0B35-480F-93D8-7A49827EC818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F1E0-319E-4785-8370-0D74CAB2E340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C80-0A1E-45A4-89BE-3A468D08E6E8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93A2-39D9-4426-AB1C-AF8C41BA3F37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E95CE56-05C9-4025-AC6B-6142D70E8839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691A6-7626-455C-A189-14B56DAC5A01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FC6BD885-23BB-4683-A77C-2E67983619D5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B3153AF-295A-4FB9-8528-58ED0850F22B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B7C0DF-9E0A-412B-A0EA-1E2DFD91A686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8AFACB-25FA-4B5B-9996-259BFDA569A9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13DD7CE2-7AD7-427C-A7F8-EEEFB558B12D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6828ED1-88F3-4280-A7D0-465ABE883FA5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FECCB6FE-00A5-4902-9E5D-0DA0EED2532C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744416-D2DA-4AC5-BA60-2A1FDA5628F5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4247D4-1BBB-49E5-BE46-61BD52DE4378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AE1001DA-B129-4E6F-BB69-86685FF0E575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1775AA-3E62-4945-8A4A-31D2A0705AC5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17C-FA79-4EC7-898E-5A7B10A66A4B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B67BD-A18B-4856-B8CD-D60F039BF647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342E1D-C9B8-4345-8A74-997723AFD972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321BF-8250-4629-BD29-13AFE6776ABD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FEA2-D33A-4BEB-A1D4-8A1590CBE1DE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85D7F-94EE-4139-9C63-A16F762E4CE0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FA1A-2823-494A-A930-2F783A269CF3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C2B3B2-DBBB-43B3-AFB4-201A29176B41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251A5-5EA6-4241-BDED-0A7B6E348337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880C99-09FB-4EE5-96F9-B1FBC48C16C7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AB9F33-43AC-4945-8B44-879CE431C805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53" y="53188"/>
            <a:ext cx="4492035" cy="1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pic>
        <p:nvPicPr>
          <p:cNvPr id="15" name="Picture 14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53" y="103988"/>
            <a:ext cx="4492035" cy="1621624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26F3AD-DFC5-491A-8781-317E0187EDE4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EC1505-B7D9-42CF-AF7A-DE0BC516D7D9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Information Technology for Minnesota Government | mn.gov/mnit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53" y="53188"/>
            <a:ext cx="4492035" cy="1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91800" y="339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0913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 hasCustomPrompt="1"/>
          </p:nvPr>
        </p:nvSpPr>
        <p:spPr>
          <a:xfrm>
            <a:off x="816864" y="5413800"/>
            <a:ext cx="10468864" cy="6822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3200" b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tl" rotWithShape="0">
                    <a:srgbClr val="00206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noProof="0" dirty="0"/>
              <a:t>Click to edit Section title style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812800" y="5943600"/>
            <a:ext cx="10472928" cy="713936"/>
          </a:xfrm>
          <a:prstGeom prst="rect">
            <a:avLst/>
          </a:prstGeom>
        </p:spPr>
        <p:txBody>
          <a:bodyPr lIns="0" rIns="18288"/>
          <a:lstStyle>
            <a:lvl1pPr marL="0" marR="45720" indent="0" algn="ctr">
              <a:buNone/>
              <a:defRPr sz="2400">
                <a:solidFill>
                  <a:srgbClr val="000000"/>
                </a:solidFill>
                <a:effectLst/>
                <a:latin typeface="AvenirNext LT Pro Regular" panose="020B05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729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35814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73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955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57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955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800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76400"/>
            <a:ext cx="5410200" cy="533400"/>
          </a:xfrm>
        </p:spPr>
        <p:txBody>
          <a:bodyPr/>
          <a:lstStyle>
            <a:lvl1pPr marL="0" indent="0">
              <a:buNone/>
              <a:defRPr sz="2800" baseline="0">
                <a:latin typeface="Myriad Pro (Body)"/>
              </a:defRPr>
            </a:lvl1pPr>
          </a:lstStyle>
          <a:p>
            <a:pPr lvl="0"/>
            <a:r>
              <a:rPr lang="en-US" sz="2800" dirty="0">
                <a:latin typeface="AvenirNext LT Pro Bold" panose="020B0804020202020204" pitchFamily="34" charset="0"/>
              </a:rPr>
              <a:t>Column Title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05764" y="1676400"/>
            <a:ext cx="5410200" cy="533400"/>
          </a:xfrm>
        </p:spPr>
        <p:txBody>
          <a:bodyPr/>
          <a:lstStyle>
            <a:lvl1pPr marL="0" indent="0">
              <a:buNone/>
              <a:defRPr sz="2800" baseline="0">
                <a:latin typeface="Myriad Pro (Body)"/>
              </a:defRPr>
            </a:lvl1pPr>
          </a:lstStyle>
          <a:p>
            <a:pPr lvl="0"/>
            <a:r>
              <a:rPr lang="en-US" sz="2800" dirty="0">
                <a:latin typeface="AvenirNext LT Pro Bold" panose="020B0804020202020204" pitchFamily="34" charset="0"/>
              </a:rPr>
              <a:t>Column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40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9550400" cy="685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98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91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4575-DDB9-4094-929B-6674B660F02D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406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8F37-6EA6-42C7-B49A-6A174BAA1F35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Decorative image of map and compass. " title="Decorative image of map and compass. 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1329434"/>
            <a:ext cx="3838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3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950-06C4-4DC8-B03C-4107DDC0AE76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D40-80D2-4CAB-BFA5-8424ADD63056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7D8B48-CF1F-4BDC-BCA4-5A57DC9E0A63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820" r:id="rId7"/>
    <p:sldLayoutId id="2147483790" r:id="rId8"/>
    <p:sldLayoutId id="2147483789" r:id="rId9"/>
    <p:sldLayoutId id="2147483714" r:id="rId10"/>
    <p:sldLayoutId id="2147483738" r:id="rId11"/>
    <p:sldLayoutId id="2147483739" r:id="rId12"/>
    <p:sldLayoutId id="2147483780" r:id="rId13"/>
    <p:sldLayoutId id="2147483773" r:id="rId14"/>
    <p:sldLayoutId id="2147483800" r:id="rId15"/>
    <p:sldLayoutId id="2147483688" r:id="rId16"/>
    <p:sldLayoutId id="2147483801" r:id="rId17"/>
    <p:sldLayoutId id="2147483802" r:id="rId18"/>
    <p:sldLayoutId id="2147483803" r:id="rId19"/>
    <p:sldLayoutId id="2147483744" r:id="rId20"/>
    <p:sldLayoutId id="2147483793" r:id="rId21"/>
    <p:sldLayoutId id="2147483772" r:id="rId22"/>
    <p:sldLayoutId id="2147483767" r:id="rId23"/>
    <p:sldLayoutId id="2147483769" r:id="rId24"/>
    <p:sldLayoutId id="2147483771" r:id="rId25"/>
    <p:sldLayoutId id="2147483770" r:id="rId26"/>
    <p:sldLayoutId id="2147483732" r:id="rId27"/>
    <p:sldLayoutId id="2147483794" r:id="rId28"/>
    <p:sldLayoutId id="2147483733" r:id="rId29"/>
    <p:sldLayoutId id="2147483747" r:id="rId30"/>
    <p:sldLayoutId id="2147483818" r:id="rId31"/>
    <p:sldLayoutId id="2147483805" r:id="rId32"/>
    <p:sldLayoutId id="2147483806" r:id="rId33"/>
    <p:sldLayoutId id="2147483750" r:id="rId34"/>
    <p:sldLayoutId id="2147483765" r:id="rId35"/>
    <p:sldLayoutId id="2147483781" r:id="rId36"/>
    <p:sldLayoutId id="2147483809" r:id="rId37"/>
    <p:sldLayoutId id="2147483808" r:id="rId38"/>
    <p:sldLayoutId id="2147483807" r:id="rId39"/>
    <p:sldLayoutId id="2147483819" r:id="rId40"/>
    <p:sldLayoutId id="2147483754" r:id="rId41"/>
    <p:sldLayoutId id="2147483755" r:id="rId42"/>
    <p:sldLayoutId id="2147483759" r:id="rId43"/>
    <p:sldLayoutId id="2147483753" r:id="rId44"/>
    <p:sldLayoutId id="2147483763" r:id="rId45"/>
    <p:sldLayoutId id="2147483762" r:id="rId46"/>
    <p:sldLayoutId id="2147483758" r:id="rId47"/>
    <p:sldLayoutId id="2147483756" r:id="rId48"/>
    <p:sldLayoutId id="2147483798" r:id="rId49"/>
    <p:sldLayoutId id="2147483797" r:id="rId50"/>
    <p:sldLayoutId id="2147483896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405B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1" b="20523"/>
          <a:stretch/>
        </p:blipFill>
        <p:spPr>
          <a:xfrm>
            <a:off x="0" y="0"/>
            <a:ext cx="12192000" cy="5172364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57" y="228600"/>
            <a:ext cx="7719487" cy="1066800"/>
          </a:xfrm>
          <a:prstGeom prst="rect">
            <a:avLst/>
          </a:prstGeom>
          <a:effectLst>
            <a:glow rad="1905000">
              <a:schemeClr val="bg1">
                <a:alpha val="38000"/>
              </a:schemeClr>
            </a:glow>
            <a:outerShdw blurRad="1079500" dist="127000" dir="5400000" sx="161000" sy="161000" algn="ctr" rotWithShape="0">
              <a:schemeClr val="bg1">
                <a:alpha val="44000"/>
              </a:schemeClr>
            </a:outerShdw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10744200" y="48768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Photo credit: Ernesto Ruiz</a:t>
            </a:r>
          </a:p>
        </p:txBody>
      </p:sp>
    </p:spTree>
    <p:extLst>
      <p:ext uri="{BB962C8B-B14F-4D97-AF65-F5344CB8AC3E}">
        <p14:creationId xmlns:p14="http://schemas.microsoft.com/office/powerpoint/2010/main" val="32326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82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95000"/>
        <a:buFont typeface="Wingdings 2" panose="05020102010507070707" pitchFamily="18" charset="2"/>
        <a:buChar char=""/>
        <a:defRPr sz="2600" kern="1200">
          <a:solidFill>
            <a:srgbClr val="08202E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85000"/>
        <a:buFont typeface="Wingdings 2" panose="05020102010507070707" pitchFamily="18" charset="2"/>
        <a:buChar char=""/>
        <a:defRPr sz="2400" kern="1200">
          <a:solidFill>
            <a:srgbClr val="08202E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70000"/>
        <a:buFont typeface="Wingdings 2" panose="05020102010507070707" pitchFamily="18" charset="2"/>
        <a:buChar char=""/>
        <a:defRPr sz="2100" kern="1200">
          <a:solidFill>
            <a:srgbClr val="08202E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8202E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8202E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515938"/>
            <a:ext cx="109728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524000"/>
            <a:ext cx="1097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71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95000"/>
        <a:buFont typeface="Wingdings 2" panose="05020102010507070707" pitchFamily="18" charset="2"/>
        <a:buChar char=""/>
        <a:defRPr sz="2600" kern="1200">
          <a:solidFill>
            <a:srgbClr val="000000"/>
          </a:solidFill>
          <a:latin typeface="Myriad Pro (Body)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85000"/>
        <a:buFont typeface="Wingdings 2" panose="05020102010507070707" pitchFamily="18" charset="2"/>
        <a:buChar char=""/>
        <a:defRPr sz="2400" kern="1200">
          <a:solidFill>
            <a:srgbClr val="000000"/>
          </a:solidFill>
          <a:latin typeface="Myriad Pro (Body)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70000"/>
        <a:buFont typeface="Wingdings 2" panose="05020102010507070707" pitchFamily="18" charset="2"/>
        <a:buChar char=""/>
        <a:defRPr sz="2100" kern="1200">
          <a:solidFill>
            <a:srgbClr val="000000"/>
          </a:solidFill>
          <a:latin typeface="Myriad Pro (Body)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Myriad Pro (Body)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Myriad Pro (Body)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/>
          <a:lstStyle/>
          <a:p>
            <a:r>
              <a:rPr lang="en-US" dirty="0"/>
              <a:t>Minnesota Geospatial Advisory Council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380732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2802467" y="5193604"/>
            <a:ext cx="6587067" cy="1097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January 6,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9182"/>
            <a:ext cx="2607995" cy="5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4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8738E5-8BAD-497D-8414-C36989D0D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656224"/>
              </p:ext>
            </p:extLst>
          </p:nvPr>
        </p:nvGraphicFramePr>
        <p:xfrm>
          <a:off x="345440" y="0"/>
          <a:ext cx="11369041" cy="6776707"/>
        </p:xfrm>
        <a:graphic>
          <a:graphicData uri="http://schemas.openxmlformats.org/drawingml/2006/table">
            <a:tbl>
              <a:tblPr/>
              <a:tblGrid>
                <a:gridCol w="2845507">
                  <a:extLst>
                    <a:ext uri="{9D8B030D-6E8A-4147-A177-3AD203B41FA5}">
                      <a16:colId xmlns:a16="http://schemas.microsoft.com/office/drawing/2014/main" val="3313428036"/>
                    </a:ext>
                  </a:extLst>
                </a:gridCol>
                <a:gridCol w="649660">
                  <a:extLst>
                    <a:ext uri="{9D8B030D-6E8A-4147-A177-3AD203B41FA5}">
                      <a16:colId xmlns:a16="http://schemas.microsoft.com/office/drawing/2014/main" val="865665578"/>
                    </a:ext>
                  </a:extLst>
                </a:gridCol>
                <a:gridCol w="324830">
                  <a:extLst>
                    <a:ext uri="{9D8B030D-6E8A-4147-A177-3AD203B41FA5}">
                      <a16:colId xmlns:a16="http://schemas.microsoft.com/office/drawing/2014/main" val="4210302266"/>
                    </a:ext>
                  </a:extLst>
                </a:gridCol>
                <a:gridCol w="402790">
                  <a:extLst>
                    <a:ext uri="{9D8B030D-6E8A-4147-A177-3AD203B41FA5}">
                      <a16:colId xmlns:a16="http://schemas.microsoft.com/office/drawing/2014/main" val="753869343"/>
                    </a:ext>
                  </a:extLst>
                </a:gridCol>
                <a:gridCol w="584694">
                  <a:extLst>
                    <a:ext uri="{9D8B030D-6E8A-4147-A177-3AD203B41FA5}">
                      <a16:colId xmlns:a16="http://schemas.microsoft.com/office/drawing/2014/main" val="2255170138"/>
                    </a:ext>
                  </a:extLst>
                </a:gridCol>
                <a:gridCol w="584694">
                  <a:extLst>
                    <a:ext uri="{9D8B030D-6E8A-4147-A177-3AD203B41FA5}">
                      <a16:colId xmlns:a16="http://schemas.microsoft.com/office/drawing/2014/main" val="2612547259"/>
                    </a:ext>
                  </a:extLst>
                </a:gridCol>
                <a:gridCol w="467756">
                  <a:extLst>
                    <a:ext uri="{9D8B030D-6E8A-4147-A177-3AD203B41FA5}">
                      <a16:colId xmlns:a16="http://schemas.microsoft.com/office/drawing/2014/main" val="3883096008"/>
                    </a:ext>
                  </a:extLst>
                </a:gridCol>
                <a:gridCol w="584694">
                  <a:extLst>
                    <a:ext uri="{9D8B030D-6E8A-4147-A177-3AD203B41FA5}">
                      <a16:colId xmlns:a16="http://schemas.microsoft.com/office/drawing/2014/main" val="24441158"/>
                    </a:ext>
                  </a:extLst>
                </a:gridCol>
                <a:gridCol w="519727">
                  <a:extLst>
                    <a:ext uri="{9D8B030D-6E8A-4147-A177-3AD203B41FA5}">
                      <a16:colId xmlns:a16="http://schemas.microsoft.com/office/drawing/2014/main" val="3798422448"/>
                    </a:ext>
                  </a:extLst>
                </a:gridCol>
                <a:gridCol w="428774">
                  <a:extLst>
                    <a:ext uri="{9D8B030D-6E8A-4147-A177-3AD203B41FA5}">
                      <a16:colId xmlns:a16="http://schemas.microsoft.com/office/drawing/2014/main" val="1112364972"/>
                    </a:ext>
                  </a:extLst>
                </a:gridCol>
                <a:gridCol w="519727">
                  <a:extLst>
                    <a:ext uri="{9D8B030D-6E8A-4147-A177-3AD203B41FA5}">
                      <a16:colId xmlns:a16="http://schemas.microsoft.com/office/drawing/2014/main" val="16108861"/>
                    </a:ext>
                  </a:extLst>
                </a:gridCol>
                <a:gridCol w="402790">
                  <a:extLst>
                    <a:ext uri="{9D8B030D-6E8A-4147-A177-3AD203B41FA5}">
                      <a16:colId xmlns:a16="http://schemas.microsoft.com/office/drawing/2014/main" val="2198624780"/>
                    </a:ext>
                  </a:extLst>
                </a:gridCol>
                <a:gridCol w="441769">
                  <a:extLst>
                    <a:ext uri="{9D8B030D-6E8A-4147-A177-3AD203B41FA5}">
                      <a16:colId xmlns:a16="http://schemas.microsoft.com/office/drawing/2014/main" val="3104122929"/>
                    </a:ext>
                  </a:extLst>
                </a:gridCol>
                <a:gridCol w="415782">
                  <a:extLst>
                    <a:ext uri="{9D8B030D-6E8A-4147-A177-3AD203B41FA5}">
                      <a16:colId xmlns:a16="http://schemas.microsoft.com/office/drawing/2014/main" val="1932249371"/>
                    </a:ext>
                  </a:extLst>
                </a:gridCol>
                <a:gridCol w="441769">
                  <a:extLst>
                    <a:ext uri="{9D8B030D-6E8A-4147-A177-3AD203B41FA5}">
                      <a16:colId xmlns:a16="http://schemas.microsoft.com/office/drawing/2014/main" val="2161304111"/>
                    </a:ext>
                  </a:extLst>
                </a:gridCol>
                <a:gridCol w="1026461">
                  <a:extLst>
                    <a:ext uri="{9D8B030D-6E8A-4147-A177-3AD203B41FA5}">
                      <a16:colId xmlns:a16="http://schemas.microsoft.com/office/drawing/2014/main" val="2058898140"/>
                    </a:ext>
                  </a:extLst>
                </a:gridCol>
                <a:gridCol w="727617">
                  <a:extLst>
                    <a:ext uri="{9D8B030D-6E8A-4147-A177-3AD203B41FA5}">
                      <a16:colId xmlns:a16="http://schemas.microsoft.com/office/drawing/2014/main" val="1451290181"/>
                    </a:ext>
                  </a:extLst>
                </a:gridCol>
              </a:tblGrid>
              <a:tr h="582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or Initiative Name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in '21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GAC Rank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Score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Score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 Score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Score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 Exists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Team Exists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Champ Exists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$$ Exists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 $$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Easy Score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Effort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Owner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99175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and Open Data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 Geurts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Many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86843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Parcel Data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Alison Slaats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Kotz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440916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Updated &amp; Aligned Boundary Data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1.867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Preston Dowell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87977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 Team for All Types of Imagery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586358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Lidar Data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Gerry Sjerven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715351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Geodata Archive Implementation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Ryan Mattke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many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76335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 Centerline Data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037451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 Points Data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6126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Inventory of MN GeoData Assets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569396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Hydro-DEMs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1.627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Sean Vaughn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Many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321495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Basemap Services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53826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 Infrastructure Data Workflow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Stacey Stark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371009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MnGeo Image Service Improvements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Alison Slaats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242211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Underground Utilities Data Sharing Team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 Swazee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Cederberg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271451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Geospatial Commons Advisory Group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505247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Remonumentation of all Section Corners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10577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Culvert Data Standard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Rick Moore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190548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Stories for Geospatial Technology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1.327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12856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NG9-1-1 Geospatial Forum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1.309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72643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U.S. National Grid Materials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Randy Knippel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Knippel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148762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Trails Data Standard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1.259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Sandra Yassin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30922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Parks Data Standard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1.169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57938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Climate Projection Data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483419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CJIS Data GIS Best Practices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0.976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1306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Business License Data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861566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Emergency Parking Data Practices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55740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Crime Data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0.811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152197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Street Parking Restrictions Data Standard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5" marR="4735" marT="473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567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05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4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62240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187742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3A2420-6BDA-4008-BC7E-5A32CB2C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3E262-350A-45A0-83A1-C021C1BBD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 in presentation on MnGeo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2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March 3, 2021</a:t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5717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Agenda</a:t>
            </a:r>
          </a:p>
        </p:txBody>
      </p:sp>
      <p:graphicFrame>
        <p:nvGraphicFramePr>
          <p:cNvPr id="7" name="Content Placeholder 6" descr="Agenda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563495787"/>
              </p:ext>
            </p:extLst>
          </p:nvPr>
        </p:nvGraphicFramePr>
        <p:xfrm>
          <a:off x="0" y="1333327"/>
          <a:ext cx="12192000" cy="297892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83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9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Time</a:t>
                      </a:r>
                    </a:p>
                  </a:txBody>
                  <a:tcPr marL="108825" marR="108825" marT="54413" marB="5441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Topic</a:t>
                      </a:r>
                    </a:p>
                  </a:txBody>
                  <a:tcPr marL="217650" marR="108825" marT="54413" marB="5441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2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11:00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Approve agenda</a:t>
                      </a:r>
                      <a:endParaRPr lang="en-US" sz="1600" dirty="0"/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9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11:05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MN Geospatial Priorities Survey and GAC Priorities for 2021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9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11:55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Announcements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9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12:00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Adjourn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73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MN Geospatial Priorities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248725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Create Priorities?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create a voice for the MN geospatial 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direct work plans of the GAC and its committees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advise </a:t>
            </a:r>
            <a:r>
              <a:rPr lang="en-US" dirty="0" err="1"/>
              <a:t>MnGeo</a:t>
            </a:r>
            <a:r>
              <a:rPr lang="en-US" dirty="0"/>
              <a:t> on needs of the community</a:t>
            </a:r>
            <a:endParaRPr lang="en-US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allow other organizations to compare priorities and align efforts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inform outreach and policy related efforts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Having clear direction helps motivate people to participate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4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Priorities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3895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US" dirty="0"/>
              <a:t>Create a list of proposed projects and initiatives</a:t>
            </a:r>
          </a:p>
          <a:p>
            <a:pPr marL="1200150" lvl="1" indent="-457200"/>
            <a:r>
              <a:rPr lang="en-US" dirty="0"/>
              <a:t>From GAC members and committee chairs</a:t>
            </a:r>
          </a:p>
          <a:p>
            <a:pPr marL="1200150" lvl="1" indent="-457200"/>
            <a:r>
              <a:rPr lang="en-US" strike="sngStrike" dirty="0"/>
              <a:t>Announced at GIS/LIS conference</a:t>
            </a:r>
          </a:p>
          <a:p>
            <a:pPr marL="1200150" lvl="1" indent="-457200"/>
            <a:r>
              <a:rPr lang="en-US" dirty="0"/>
              <a:t>Outreach to sectors</a:t>
            </a:r>
          </a:p>
          <a:p>
            <a:pPr marL="457200" indent="-457200"/>
            <a:r>
              <a:rPr lang="en-US" dirty="0"/>
              <a:t>Assess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value</a:t>
            </a:r>
            <a:r>
              <a:rPr lang="en-US" dirty="0"/>
              <a:t> of each – degree of business need</a:t>
            </a:r>
          </a:p>
          <a:p>
            <a:pPr marL="1200150" lvl="1" indent="-457200"/>
            <a:r>
              <a:rPr lang="en-US" dirty="0"/>
              <a:t>MN Geospatial Priorities Survey</a:t>
            </a:r>
          </a:p>
          <a:p>
            <a:pPr marL="457200" indent="-457200"/>
            <a:r>
              <a:rPr lang="en-US" dirty="0"/>
              <a:t>Assess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likelihood of success </a:t>
            </a:r>
            <a:r>
              <a:rPr lang="en-US" dirty="0"/>
              <a:t>of each - owner, work team, champion, funding</a:t>
            </a:r>
          </a:p>
          <a:p>
            <a:pPr marL="457200" indent="-457200"/>
            <a:r>
              <a:rPr lang="en-US" dirty="0"/>
              <a:t>Preliminary priority calculation</a:t>
            </a:r>
          </a:p>
          <a:p>
            <a:pPr marL="457200" indent="-457200"/>
            <a:r>
              <a:rPr lang="en-US" dirty="0"/>
              <a:t>GAC discusses and adjusts</a:t>
            </a:r>
          </a:p>
        </p:txBody>
      </p:sp>
    </p:spTree>
    <p:extLst>
      <p:ext uri="{BB962C8B-B14F-4D97-AF65-F5344CB8AC3E}">
        <p14:creationId xmlns:p14="http://schemas.microsoft.com/office/powerpoint/2010/main" val="413619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 Geospatial Priorities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" y="1788406"/>
            <a:ext cx="3849589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299 survey responses</a:t>
            </a:r>
          </a:p>
          <a:p>
            <a:pPr marL="457200" indent="-457200"/>
            <a:r>
              <a:rPr lang="en-US" dirty="0"/>
              <a:t>450 last year</a:t>
            </a:r>
          </a:p>
          <a:p>
            <a:pPr marL="457200" indent="-457200"/>
            <a:r>
              <a:rPr lang="en-US" dirty="0"/>
              <a:t>140 fewer state responses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0384EA9-60EC-4302-AB80-CD5ADDAB3C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827860"/>
              </p:ext>
            </p:extLst>
          </p:nvPr>
        </p:nvGraphicFramePr>
        <p:xfrm>
          <a:off x="4532730" y="1348104"/>
          <a:ext cx="7029350" cy="550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988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 Geospatial Priorities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/>
              <a:t>Results scoring: 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dirty="0"/>
              <a:t>Critical = 3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dirty="0"/>
              <a:t>Very Important = 2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dirty="0"/>
              <a:t>Nice to have = 1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dirty="0"/>
              <a:t>Not needed or not answered = 0</a:t>
            </a:r>
          </a:p>
          <a:p>
            <a:pPr marL="457200" indent="-457200"/>
            <a:r>
              <a:rPr lang="en-US" dirty="0"/>
              <a:t>Scores shown weighted and unweighted</a:t>
            </a:r>
          </a:p>
          <a:p>
            <a:pPr marL="457200" indent="-457200"/>
            <a:r>
              <a:rPr lang="en-US" dirty="0"/>
              <a:t>Weighting by GAC seats representing sectors (e.g., nonprofit weight of 1 (1 seat), state government weight of 2 (2 seats))</a:t>
            </a:r>
          </a:p>
          <a:p>
            <a:pPr marL="457200" indent="-457200"/>
            <a:r>
              <a:rPr lang="en-US" dirty="0"/>
              <a:t>Results are very similar weighted and unweighted</a:t>
            </a:r>
          </a:p>
        </p:txBody>
      </p:sp>
    </p:spTree>
    <p:extLst>
      <p:ext uri="{BB962C8B-B14F-4D97-AF65-F5344CB8AC3E}">
        <p14:creationId xmlns:p14="http://schemas.microsoft.com/office/powerpoint/2010/main" val="422423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9D3644-1376-4833-813A-332EC21D2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60155"/>
              </p:ext>
            </p:extLst>
          </p:nvPr>
        </p:nvGraphicFramePr>
        <p:xfrm>
          <a:off x="2854960" y="129366"/>
          <a:ext cx="5618479" cy="6599268"/>
        </p:xfrm>
        <a:graphic>
          <a:graphicData uri="http://schemas.openxmlformats.org/drawingml/2006/table">
            <a:tbl>
              <a:tblPr/>
              <a:tblGrid>
                <a:gridCol w="3180080">
                  <a:extLst>
                    <a:ext uri="{9D8B030D-6E8A-4147-A177-3AD203B41FA5}">
                      <a16:colId xmlns:a16="http://schemas.microsoft.com/office/drawing/2014/main" val="220139598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973851262"/>
                    </a:ext>
                  </a:extLst>
                </a:gridCol>
                <a:gridCol w="1249679">
                  <a:extLst>
                    <a:ext uri="{9D8B030D-6E8A-4147-A177-3AD203B41FA5}">
                      <a16:colId xmlns:a16="http://schemas.microsoft.com/office/drawing/2014/main" val="348319417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Short Name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 Weighted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Weighted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13589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and Open Data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2.210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20999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Parcel Data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95917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Updated &amp; Aligned Boundary Data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1.867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06881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 Team for All Types of Imagery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1.832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97284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Lidar Data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510286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Geodata Archive Implementation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1.688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465016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 Centerline Data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96696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 Points Data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1.661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67023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Inventory of MN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GeoData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Assets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1.638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47859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Hydro-DEMs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1.627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711046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Basemap Services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03165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 Infrastructure Data Workflow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1.582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963894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MnGeo Image Service Improvements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1.542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258786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Underground Utilities Data Sharing Team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1.472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058478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Geospatial Commons Advisory Group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1.402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152361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Remonumentation of all Section Corners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09993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Culvert Data Standard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926730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Stories for Geospatial Technology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1.327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421158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NG9-1-1 Geospatial Forum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1.309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017920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U.S. National Grid Materials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555769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Trails Data Standard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1.259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526788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Parks Data Standard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1.169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693735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Climate Projection Data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14095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CJIS Data GIS Best Practices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0.976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93878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Business License Data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0.943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187711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Emergency Parking Data Practices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0.830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322692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Crime Data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0.811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25966"/>
                  </a:ext>
                </a:extLst>
              </a:tr>
              <a:tr h="2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Street Parking Restrictions Data Standard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0.780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26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73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Value Score = Weighted survey result x 10</a:t>
            </a:r>
          </a:p>
          <a:p>
            <a:pPr marL="457200" indent="-457200"/>
            <a:r>
              <a:rPr lang="en-US" dirty="0"/>
              <a:t>Likelihood of Success Score</a:t>
            </a:r>
          </a:p>
          <a:p>
            <a:pPr marL="914400" lvl="1" indent="-457200"/>
            <a:r>
              <a:rPr lang="en-US" dirty="0"/>
              <a:t>Project owner = 3</a:t>
            </a:r>
          </a:p>
          <a:p>
            <a:pPr marL="914400" lvl="1" indent="-457200"/>
            <a:r>
              <a:rPr lang="en-US" dirty="0"/>
              <a:t>Project team = 2</a:t>
            </a:r>
          </a:p>
          <a:p>
            <a:pPr marL="914400" lvl="1" indent="-457200"/>
            <a:r>
              <a:rPr lang="en-US" dirty="0"/>
              <a:t>Champion = 2</a:t>
            </a:r>
          </a:p>
          <a:p>
            <a:pPr marL="914400" lvl="1" indent="-457200"/>
            <a:r>
              <a:rPr lang="en-US" dirty="0"/>
              <a:t>Funding = 2</a:t>
            </a:r>
          </a:p>
          <a:p>
            <a:pPr marL="914400" lvl="1" indent="-457200"/>
            <a:r>
              <a:rPr lang="en-US" dirty="0"/>
              <a:t>Effort:  low = 3, medium = 2, high = 1</a:t>
            </a:r>
          </a:p>
          <a:p>
            <a:pPr marL="457200" indent="-457200"/>
            <a:r>
              <a:rPr lang="en-US" dirty="0"/>
              <a:t>Big, colorful spreadsheet</a:t>
            </a:r>
          </a:p>
        </p:txBody>
      </p:sp>
    </p:spTree>
    <p:extLst>
      <p:ext uri="{BB962C8B-B14F-4D97-AF65-F5344CB8AC3E}">
        <p14:creationId xmlns:p14="http://schemas.microsoft.com/office/powerpoint/2010/main" val="197862703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Section Break">
  <a:themeElements>
    <a:clrScheme name="MCWD Revised">
      <a:dk1>
        <a:srgbClr val="0F405B"/>
      </a:dk1>
      <a:lt1>
        <a:sysClr val="window" lastClr="FFFFFF"/>
      </a:lt1>
      <a:dk2>
        <a:srgbClr val="55575A"/>
      </a:dk2>
      <a:lt2>
        <a:srgbClr val="B6BCC2"/>
      </a:lt2>
      <a:accent1>
        <a:srgbClr val="DBE6B6"/>
      </a:accent1>
      <a:accent2>
        <a:srgbClr val="009DD9"/>
      </a:accent2>
      <a:accent3>
        <a:srgbClr val="009DD9"/>
      </a:accent3>
      <a:accent4>
        <a:srgbClr val="FAD23F"/>
      </a:accent4>
      <a:accent5>
        <a:srgbClr val="DBE6B6"/>
      </a:accent5>
      <a:accent6>
        <a:srgbClr val="FAD23F"/>
      </a:accent6>
      <a:hlink>
        <a:srgbClr val="00ADEF"/>
      </a:hlink>
      <a:folHlink>
        <a:srgbClr val="8EC7E1"/>
      </a:folHlink>
    </a:clrScheme>
    <a:fontScheme name="MCWD">
      <a:majorFont>
        <a:latin typeface="Avenir Next Demi Bold"/>
        <a:ea typeface=""/>
        <a:cs typeface=""/>
      </a:majorFont>
      <a:minorFont>
        <a:latin typeface="Myriad Pro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D975988-9025-4ADE-BA74-B6538625B757}" vid="{9B4A3928-E47F-4409-A3D4-2F2211A5A4F4}"/>
    </a:ext>
  </a:extLst>
</a:theme>
</file>

<file path=ppt/theme/theme3.xml><?xml version="1.0" encoding="utf-8"?>
<a:theme xmlns:a="http://schemas.openxmlformats.org/drawingml/2006/main" name="Bulleted Lists - Body">
  <a:themeElements>
    <a:clrScheme name="MCWD Revised">
      <a:dk1>
        <a:srgbClr val="0F405B"/>
      </a:dk1>
      <a:lt1>
        <a:sysClr val="window" lastClr="FFFFFF"/>
      </a:lt1>
      <a:dk2>
        <a:srgbClr val="55575A"/>
      </a:dk2>
      <a:lt2>
        <a:srgbClr val="B6BCC2"/>
      </a:lt2>
      <a:accent1>
        <a:srgbClr val="DBE6B6"/>
      </a:accent1>
      <a:accent2>
        <a:srgbClr val="009DD9"/>
      </a:accent2>
      <a:accent3>
        <a:srgbClr val="009DD9"/>
      </a:accent3>
      <a:accent4>
        <a:srgbClr val="FAD23F"/>
      </a:accent4>
      <a:accent5>
        <a:srgbClr val="DBE6B6"/>
      </a:accent5>
      <a:accent6>
        <a:srgbClr val="FAD23F"/>
      </a:accent6>
      <a:hlink>
        <a:srgbClr val="00ADEF"/>
      </a:hlink>
      <a:folHlink>
        <a:srgbClr val="8EC7E1"/>
      </a:folHlink>
    </a:clrScheme>
    <a:fontScheme name="MCWD">
      <a:majorFont>
        <a:latin typeface="Avenir Next Demi Bold"/>
        <a:ea typeface=""/>
        <a:cs typeface=""/>
      </a:majorFont>
      <a:minorFont>
        <a:latin typeface="Myriad Pro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D975988-9025-4ADE-BA74-B6538625B757}" vid="{22766F26-DB1D-4AB9-B366-40BB30CC730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90D08A28131A4EBD9BAB197DC58E3D" ma:contentTypeVersion="2" ma:contentTypeDescription="Create a new document." ma:contentTypeScope="" ma:versionID="a33bedf2373486a6234f968e153ba960">
  <xsd:schema xmlns:xsd="http://www.w3.org/2001/XMLSchema" xmlns:xs="http://www.w3.org/2001/XMLSchema" xmlns:p="http://schemas.microsoft.com/office/2006/metadata/properties" xmlns:ns2="affaad78-b1e1-469e-b10e-4b7567490b0e" targetNamespace="http://schemas.microsoft.com/office/2006/metadata/properties" ma:root="true" ma:fieldsID="5c0554056a946de50cc54d0694fb9896" ns2:_="">
    <xsd:import namespace="affaad78-b1e1-469e-b10e-4b7567490b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aad78-b1e1-469e-b10e-4b7567490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FC3EB5-FC22-4196-BCE6-EC70ECAB6E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0A1614-972F-4A67-A9F6-32A9C3B08B0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F59F72D-C2A8-461C-8C66-ACD341DB6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aad78-b1e1-469e-b10e-4b7567490b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1093</Words>
  <Application>Microsoft Office PowerPoint</Application>
  <PresentationFormat>Widescreen</PresentationFormat>
  <Paragraphs>648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Avenir Next Demi Bold</vt:lpstr>
      <vt:lpstr>AvenirNext LT Pro Bold</vt:lpstr>
      <vt:lpstr>AvenirNext LT Pro Regular</vt:lpstr>
      <vt:lpstr>Calibri</vt:lpstr>
      <vt:lpstr>Myriad Pro</vt:lpstr>
      <vt:lpstr>Myriad Pro (Body)</vt:lpstr>
      <vt:lpstr>NeueHaasGroteskText Std</vt:lpstr>
      <vt:lpstr>Wingdings 2</vt:lpstr>
      <vt:lpstr>MN.IT</vt:lpstr>
      <vt:lpstr>Section Break</vt:lpstr>
      <vt:lpstr>Bulleted Lists - Body</vt:lpstr>
      <vt:lpstr>Minnesota Geospatial Advisory Council</vt:lpstr>
      <vt:lpstr>Welcome and Agenda</vt:lpstr>
      <vt:lpstr>Agenda Item 2</vt:lpstr>
      <vt:lpstr>Why Create Priorities?</vt:lpstr>
      <vt:lpstr>GAC Priorities Process</vt:lpstr>
      <vt:lpstr>MN Geospatial Priorities Survey</vt:lpstr>
      <vt:lpstr>MN Geospatial Priorities Survey</vt:lpstr>
      <vt:lpstr>PowerPoint Presentation</vt:lpstr>
      <vt:lpstr>Prioritization</vt:lpstr>
      <vt:lpstr>PowerPoint Presentation</vt:lpstr>
      <vt:lpstr>Agenda Item 4</vt:lpstr>
      <vt:lpstr>Announcements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Item 2</dc:title>
  <dc:creator/>
  <cp:lastModifiedBy/>
  <cp:revision>5</cp:revision>
  <dcterms:created xsi:type="dcterms:W3CDTF">2020-12-01T19:50:41Z</dcterms:created>
  <dcterms:modified xsi:type="dcterms:W3CDTF">2021-01-08T20:44:18Z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0x0101007E90D08A28131A4EBD9BAB197DC58E3D</vt:lpwstr>
  </property>
</Properties>
</file>