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6.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8.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3955" r:id="rId8"/>
    <p:sldMasterId id="2147484005" r:id="rId9"/>
    <p:sldMasterId id="2147484060" r:id="rId10"/>
    <p:sldMasterId id="2147484115" r:id="rId11"/>
    <p:sldMasterId id="2147484168" r:id="rId12"/>
  </p:sldMasterIdLst>
  <p:notesMasterIdLst>
    <p:notesMasterId r:id="rId128"/>
  </p:notesMasterIdLst>
  <p:handoutMasterIdLst>
    <p:handoutMasterId r:id="rId129"/>
  </p:handoutMasterIdLst>
  <p:sldIdLst>
    <p:sldId id="664" r:id="rId13"/>
    <p:sldId id="406" r:id="rId14"/>
    <p:sldId id="1045" r:id="rId15"/>
    <p:sldId id="1003" r:id="rId16"/>
    <p:sldId id="610" r:id="rId17"/>
    <p:sldId id="806" r:id="rId18"/>
    <p:sldId id="1051" r:id="rId19"/>
    <p:sldId id="1053" r:id="rId20"/>
    <p:sldId id="1052" r:id="rId21"/>
    <p:sldId id="1054" r:id="rId22"/>
    <p:sldId id="1005" r:id="rId23"/>
    <p:sldId id="596" r:id="rId24"/>
    <p:sldId id="1041" r:id="rId25"/>
    <p:sldId id="1042" r:id="rId26"/>
    <p:sldId id="1043" r:id="rId27"/>
    <p:sldId id="1006" r:id="rId28"/>
    <p:sldId id="1058" r:id="rId29"/>
    <p:sldId id="1057" r:id="rId30"/>
    <p:sldId id="261" r:id="rId31"/>
    <p:sldId id="1064" r:id="rId32"/>
    <p:sldId id="1063" r:id="rId33"/>
    <p:sldId id="1061" r:id="rId34"/>
    <p:sldId id="1062" r:id="rId35"/>
    <p:sldId id="1060" r:id="rId36"/>
    <p:sldId id="1065" r:id="rId37"/>
    <p:sldId id="1066" r:id="rId38"/>
    <p:sldId id="269" r:id="rId39"/>
    <p:sldId id="1864" r:id="rId40"/>
    <p:sldId id="1865" r:id="rId41"/>
    <p:sldId id="1866" r:id="rId42"/>
    <p:sldId id="1867" r:id="rId43"/>
    <p:sldId id="1868" r:id="rId44"/>
    <p:sldId id="1869" r:id="rId45"/>
    <p:sldId id="1870" r:id="rId46"/>
    <p:sldId id="1871" r:id="rId47"/>
    <p:sldId id="1875" r:id="rId48"/>
    <p:sldId id="1872" r:id="rId49"/>
    <p:sldId id="1873" r:id="rId50"/>
    <p:sldId id="1874" r:id="rId51"/>
    <p:sldId id="1876" r:id="rId52"/>
    <p:sldId id="1877" r:id="rId53"/>
    <p:sldId id="1878" r:id="rId54"/>
    <p:sldId id="1879" r:id="rId55"/>
    <p:sldId id="1880" r:id="rId56"/>
    <p:sldId id="1881" r:id="rId57"/>
    <p:sldId id="1882" r:id="rId58"/>
    <p:sldId id="1883" r:id="rId59"/>
    <p:sldId id="1884" r:id="rId60"/>
    <p:sldId id="1885" r:id="rId61"/>
    <p:sldId id="487" r:id="rId62"/>
    <p:sldId id="514" r:id="rId63"/>
    <p:sldId id="513" r:id="rId64"/>
    <p:sldId id="515" r:id="rId65"/>
    <p:sldId id="499" r:id="rId66"/>
    <p:sldId id="500" r:id="rId67"/>
    <p:sldId id="501" r:id="rId68"/>
    <p:sldId id="1798" r:id="rId69"/>
    <p:sldId id="1861" r:id="rId70"/>
    <p:sldId id="503" r:id="rId71"/>
    <p:sldId id="504" r:id="rId72"/>
    <p:sldId id="505" r:id="rId73"/>
    <p:sldId id="507" r:id="rId74"/>
    <p:sldId id="517" r:id="rId75"/>
    <p:sldId id="1863" r:id="rId76"/>
    <p:sldId id="1862" r:id="rId77"/>
    <p:sldId id="511" r:id="rId78"/>
    <p:sldId id="512" r:id="rId79"/>
    <p:sldId id="497" r:id="rId80"/>
    <p:sldId id="1004" r:id="rId81"/>
    <p:sldId id="777" r:id="rId82"/>
    <p:sldId id="1039" r:id="rId83"/>
    <p:sldId id="1040" r:id="rId84"/>
    <p:sldId id="264" r:id="rId85"/>
    <p:sldId id="266" r:id="rId86"/>
    <p:sldId id="1044" r:id="rId87"/>
    <p:sldId id="270" r:id="rId88"/>
    <p:sldId id="271" r:id="rId89"/>
    <p:sldId id="272" r:id="rId90"/>
    <p:sldId id="273" r:id="rId91"/>
    <p:sldId id="274" r:id="rId92"/>
    <p:sldId id="283" r:id="rId93"/>
    <p:sldId id="275" r:id="rId94"/>
    <p:sldId id="276" r:id="rId95"/>
    <p:sldId id="277" r:id="rId96"/>
    <p:sldId id="284" r:id="rId97"/>
    <p:sldId id="278" r:id="rId98"/>
    <p:sldId id="279" r:id="rId99"/>
    <p:sldId id="280" r:id="rId100"/>
    <p:sldId id="281" r:id="rId101"/>
    <p:sldId id="282" r:id="rId102"/>
    <p:sldId id="268" r:id="rId103"/>
    <p:sldId id="1009" r:id="rId104"/>
    <p:sldId id="1008" r:id="rId105"/>
    <p:sldId id="1011" r:id="rId106"/>
    <p:sldId id="944" r:id="rId107"/>
    <p:sldId id="966" r:id="rId108"/>
    <p:sldId id="1010" r:id="rId109"/>
    <p:sldId id="1025" r:id="rId110"/>
    <p:sldId id="1033" r:id="rId111"/>
    <p:sldId id="1015" r:id="rId112"/>
    <p:sldId id="1016" r:id="rId113"/>
    <p:sldId id="1017" r:id="rId114"/>
    <p:sldId id="1027" r:id="rId115"/>
    <p:sldId id="1026" r:id="rId116"/>
    <p:sldId id="1012" r:id="rId117"/>
    <p:sldId id="1014" r:id="rId118"/>
    <p:sldId id="1028" r:id="rId119"/>
    <p:sldId id="1029" r:id="rId120"/>
    <p:sldId id="1030" r:id="rId121"/>
    <p:sldId id="779" r:id="rId122"/>
    <p:sldId id="1031" r:id="rId123"/>
    <p:sldId id="1055" r:id="rId124"/>
    <p:sldId id="1056" r:id="rId125"/>
    <p:sldId id="1048" r:id="rId126"/>
    <p:sldId id="104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C9B"/>
    <a:srgbClr val="C5F5AB"/>
    <a:srgbClr val="FFFDE6"/>
    <a:srgbClr val="003865"/>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AE1DD-5999-5465-2A82-027C1624F1BE}" v="27" dt="2021-09-28T22:43:51.514"/>
    <p1510:client id="{1D831959-43FF-497B-B7EA-C6EADF0F3C5F}" v="2" dt="2021-09-27T22:13:57.644"/>
    <p1510:client id="{3A067306-A7AF-371A-1A4E-1F0382716B0B}" v="438" dt="2021-09-28T12:42:50.921"/>
    <p1510:client id="{78BF8536-066D-488E-8CEF-70A999B46258}" v="47" dt="2021-09-28T12:11:57.557"/>
    <p1510:client id="{7CF0F226-E0FF-4F59-A654-5FF479149120}" v="433" dt="2021-09-28T20:38:45.720"/>
    <p1510:client id="{94695648-D674-B53B-1392-0A5766ACB48A}" v="5" dt="2021-09-28T21:16:51.791"/>
    <p1510:client id="{B6E32905-F109-49F4-9126-6C855D882B2C}" v="45" dt="2021-09-28T20:56:58.753"/>
    <p1510:client id="{C024AF48-98AE-E022-6980-CDC00B485109}" v="1142" dt="2021-09-29T14:16:47.916"/>
    <p1510:client id="{C3D9E611-5E10-6B9E-8E38-8FE9917B628B}" v="44" dt="2021-09-27T21:58:05.170"/>
    <p1510:client id="{F0FC3280-80A1-72DD-EA06-61B806CAC343}" v="154" dt="2021-09-28T18:49:34.035"/>
    <p1510:client id="{FAA741D9-81F0-3468-3A76-3A3DC47A1EC6}" v="306" dt="2021-09-27T22:06:01.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2" autoAdjust="0"/>
    <p:restoredTop sz="92216" autoAdjust="0"/>
  </p:normalViewPr>
  <p:slideViewPr>
    <p:cSldViewPr snapToGrid="0">
      <p:cViewPr varScale="1">
        <p:scale>
          <a:sx n="85" d="100"/>
          <a:sy n="85" d="100"/>
        </p:scale>
        <p:origin x="102" y="432"/>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tableStyles" Target="tableStyle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slide" Target="slides/slide114.xml"/><Relationship Id="rId13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9/29/2021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9/29/2021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Gerry</a:t>
            </a:r>
            <a:r>
              <a:rPr lang="en-US"/>
              <a:t> - Intro</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a:p>
        </p:txBody>
      </p:sp>
    </p:spTree>
    <p:extLst>
      <p:ext uri="{BB962C8B-B14F-4D97-AF65-F5344CB8AC3E}">
        <p14:creationId xmlns:p14="http://schemas.microsoft.com/office/powerpoint/2010/main" val="189617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3DGeo Background</a:t>
            </a:r>
            <a:br>
              <a:rPr lang="en-US"/>
            </a:br>
            <a:r>
              <a:rPr lang="en-US"/>
              <a:t>GAC priorities list, built by a robust survey. 3DGeo initiatives are</a:t>
            </a:r>
            <a:r>
              <a:rPr lang="en-US" baseline="0"/>
              <a:t> recognized as high priorities (3 out of 20 geospatial challenges)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9556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 lvl="1">
              <a:spcBef>
                <a:spcPts val="500"/>
              </a:spcBef>
              <a:spcAft>
                <a:spcPts val="1000"/>
              </a:spcAft>
              <a:buClr>
                <a:srgbClr val="003865"/>
              </a:buClr>
              <a:buSzPct val="85000"/>
            </a:pPr>
            <a:r>
              <a:rPr lang="en-US" sz="1400" b="1">
                <a:solidFill>
                  <a:srgbClr val="003865"/>
                </a:solidFill>
              </a:rPr>
              <a:t>Sector Expertise</a:t>
            </a:r>
          </a:p>
          <a:p>
            <a:pPr marL="461645" lvl="1" indent="-457200">
              <a:spcBef>
                <a:spcPts val="500"/>
              </a:spcBef>
              <a:spcAft>
                <a:spcPts val="1000"/>
              </a:spcAft>
              <a:buClr>
                <a:srgbClr val="003865"/>
              </a:buClr>
              <a:buSzPct val="85000"/>
              <a:buFont typeface="Wingdings" panose="05000000000000000000" pitchFamily="2" charset="2"/>
              <a:buChar char="§"/>
            </a:pPr>
            <a:r>
              <a:rPr lang="en-US" sz="1200">
                <a:solidFill>
                  <a:srgbClr val="003865"/>
                </a:solidFill>
              </a:rPr>
              <a:t>Lidar acquisition relies on subject matter expertise from different sectors in 3DGeo</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634979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cs typeface="Calibri"/>
              </a:rPr>
              <a:t>THIS is where we are going next – or rather the aircraft</a:t>
            </a:r>
            <a:r>
              <a:rPr lang="en-US" baseline="0">
                <a:latin typeface="+mn-lt"/>
                <a:cs typeface="Calibri"/>
              </a:rPr>
              <a:t> </a:t>
            </a:r>
            <a:r>
              <a:rPr lang="en-US" baseline="0" err="1">
                <a:latin typeface="+mn-lt"/>
                <a:cs typeface="Calibri"/>
              </a:rPr>
              <a:t>collectiong</a:t>
            </a:r>
            <a:r>
              <a:rPr lang="en-US" baseline="0">
                <a:latin typeface="+mn-lt"/>
                <a:cs typeface="Calibri"/>
              </a:rPr>
              <a:t> high density lidar will be going. This picture was taken during a reconnaissance flight for acquisition planning for the high density lidar that was acquired in Lake County in 2018.</a:t>
            </a:r>
            <a:endParaRPr lang="en-US">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8998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Observations from the field are still useful.</a:t>
            </a:r>
            <a:r>
              <a:rPr lang="en-US" baseline="0"/>
              <a:t> It has </a:t>
            </a:r>
            <a:r>
              <a:rPr lang="en-US"/>
              <a:t>been very helpful to know the local condition leading up to and throughout</a:t>
            </a:r>
            <a:r>
              <a:rPr lang="en-US" baseline="0"/>
              <a:t> </a:t>
            </a:r>
            <a:r>
              <a:rPr lang="en-US"/>
              <a:t>the acquisition.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57917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9993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A2CF5-EFC9-4E81-B685-FB357650B8EC}"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00298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NeueHaasGroteskText Std"/>
              </a:rPr>
              <a:t>Additional classes available for the point cloud: 3 - Low vegetation; 4 - Medium Vegetation (use for single vegetation class); 5 - High Vegetation; 6 - Buildings, other man-made structures; n - Additional classes or features as agreed upon in advance.</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818203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5297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3864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42198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latin typeface="NeueHaasGroteskText Std"/>
              </a:rPr>
              <a:t>TOTAL Est Funds Needed:  $ </a:t>
            </a:r>
            <a:r>
              <a:rPr lang="en-US" b="1">
                <a:latin typeface="NeueHaasGroteskText Std"/>
              </a:rPr>
              <a:t>3,563,300</a:t>
            </a:r>
            <a:endParaRPr lang="en-US" sz="1200" b="1"/>
          </a:p>
          <a:p>
            <a:pPr marL="171450" indent="-171450">
              <a:buFont typeface="Arial" panose="020B0604020202020204" pitchFamily="34" charset="0"/>
              <a:buChar char="•"/>
            </a:pPr>
            <a:r>
              <a:rPr lang="en-US">
                <a:latin typeface="NeueHaasGroteskText Std"/>
              </a:rPr>
              <a:t>Estimated using $325.71 per square mile for QL1</a:t>
            </a:r>
          </a:p>
          <a:p>
            <a:pPr marL="171450" indent="-171450">
              <a:buFont typeface="Arial" panose="020B0604020202020204" pitchFamily="34" charset="0"/>
              <a:buChar char="•"/>
            </a:pPr>
            <a:r>
              <a:rPr lang="en-US">
                <a:latin typeface="NeueHaasGroteskText Std"/>
              </a:rPr>
              <a:t>19 Counties* - 10,940 square miles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44266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NeueHaasGroteskText Std"/>
              </a:rPr>
              <a:t>TOTAL Est Funds Needed:  $ 4,450,903.65</a:t>
            </a:r>
            <a:endParaRPr lang="en-US"/>
          </a:p>
          <a:p>
            <a:pPr marL="171450" indent="-171450">
              <a:buFont typeface="Arial" panose="020B0604020202020204" pitchFamily="34" charset="0"/>
              <a:buChar char="•"/>
            </a:pPr>
            <a:r>
              <a:rPr lang="en-US">
                <a:latin typeface="NeueHaasGroteskText Std"/>
              </a:rPr>
              <a:t>Estimated using $324.15 per square mile for QL1</a:t>
            </a:r>
          </a:p>
          <a:p>
            <a:pPr marL="171450" indent="-171450">
              <a:buFont typeface="Arial" panose="020B0604020202020204" pitchFamily="34" charset="0"/>
              <a:buChar char="•"/>
            </a:pPr>
            <a:r>
              <a:rPr lang="en-US">
                <a:latin typeface="NeueHaasGroteskText Std"/>
              </a:rPr>
              <a:t>8 Counties* - 13,731 square miles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93133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80821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Sean’s email to Empower stakeholder who can’t bring money but can bring and promote a voice of support for why new HD lidar is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Joes response - We (3DGeo) is the trunk of the tree (Joe’s analogy)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543897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Gerry / Sean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168207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69</a:t>
            </a:fld>
            <a:endParaRPr lang="en-US" dirty="0"/>
          </a:p>
        </p:txBody>
      </p:sp>
    </p:spTree>
    <p:extLst>
      <p:ext uri="{BB962C8B-B14F-4D97-AF65-F5344CB8AC3E}">
        <p14:creationId xmlns:p14="http://schemas.microsoft.com/office/powerpoint/2010/main" val="3766681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49121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21318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82258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294831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81659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Minnesota’s rich and diverse landscape is protected and maintained by a deep tradition of public land acquisition and management activities – all for the benefit of people, natural resources, and local economies.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1383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Through time, geospatial experts developed public lands maps and data resources for specific projects or research studies. Now, there’s an even more comprehensive map and dataset integrating parcel-level data for public lands across the entire state.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000754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Below</a:t>
            </a:r>
            <a:r>
              <a:rPr lang="en-US" sz="1200" b="0" i="0" kern="1200" baseline="0" dirty="0">
                <a:solidFill>
                  <a:schemeClr val="tx1"/>
                </a:solidFill>
                <a:effectLst/>
                <a:latin typeface="NeueHaasGroteskText Std" panose="020B0504020202020204" pitchFamily="34" charset="0"/>
                <a:ea typeface="+mn-ea"/>
                <a:cs typeface="+mn-cs"/>
              </a:rPr>
              <a:t> </a:t>
            </a:r>
            <a:r>
              <a:rPr lang="en-US" sz="1200" b="0" i="0" kern="1200" baseline="0" dirty="0" err="1">
                <a:solidFill>
                  <a:schemeClr val="tx1"/>
                </a:solidFill>
                <a:effectLst/>
                <a:latin typeface="NeueHaasGroteskText Std" panose="020B0504020202020204" pitchFamily="34" charset="0"/>
                <a:ea typeface="+mn-ea"/>
                <a:cs typeface="+mn-cs"/>
              </a:rPr>
              <a:t>Pokegema</a:t>
            </a:r>
            <a:r>
              <a:rPr lang="en-US" sz="1200" b="0" i="0" kern="1200" baseline="0" dirty="0">
                <a:solidFill>
                  <a:schemeClr val="tx1"/>
                </a:solidFill>
                <a:effectLst/>
                <a:latin typeface="NeueHaasGroteskText Std" panose="020B0504020202020204" pitchFamily="34" charset="0"/>
                <a:ea typeface="+mn-ea"/>
                <a:cs typeface="+mn-cs"/>
              </a:rPr>
              <a:t> Lake:  Conservation Officer Eugene H. Wynn Jr. Memorial WMA &amp; Kraft WMA</a:t>
            </a:r>
          </a:p>
          <a:p>
            <a:r>
              <a:rPr lang="en-US" sz="1200" b="0" i="0" kern="1200" baseline="0" dirty="0">
                <a:solidFill>
                  <a:schemeClr val="tx1"/>
                </a:solidFill>
                <a:effectLst/>
                <a:latin typeface="NeueHaasGroteskText Std" panose="020B0504020202020204" pitchFamily="34" charset="0"/>
                <a:ea typeface="+mn-ea"/>
                <a:cs typeface="+mn-cs"/>
              </a:rPr>
              <a:t>             Near Pine City:  Pine City WMA, State DOT Lands along Hwy 35</a:t>
            </a: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The Minnesota Department of Natural Resources (DNR) has updated its Public Lands of Minnesota Map in partnership with Minnesota IT Services (MNIT) and Minnesota Geospatial Information Office (MnGeo). An update to the Public Lands of Minnesota Map provides high quality, consistent data that can add significant value to the development of innovative strategies and approaches for Minnesota's public 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434918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Natural resource managers and conservation leaders need high quality, consistent data to help them make decisions about current and future uses for specific parcels of public land. The spatial data and map helps specialists analyze the geographic distribution of natural resources, monitor endangered or invasive species and wildlife habitation, and identify priorities for conservation management.</a:t>
            </a: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By clearly identifying public land ownership boundaries, the map and dataset also adds significant value to planning conversations between government units, conservation groups, and public and private landowners. Scientists, the GIS community, conservationists, and government leaders can utilize the same accurate and updated information to help balance the state’s outdoor recreation and economic needs, with critical wildlife and natural resources conservation priorities.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116913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GIS spatial data in the public lands map helps identify and visualize ecological features across landscapes. The map and dataset effectively guide collaborative ecosystem planning by increasing inter-agency knowledge of public land ownership and possible environmental, wildlife, and human interactions that may alter natural terrains. The data helps establish conservation, restoration, and other management goals on public 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812410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The map and dataset provide consistent, local, regional, and state-level information essential for prioritizing public land policy, land management strategies, and related activities. Users of the map and dataset can relate detailed information about the state’s public lands, with other resources, to make decisions about expanding access, infrastructure projects, land sales, acquisitions, and other issues.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41448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The map and dataset provide consistent, local, regional, and state-level information essential for prioritizing public land policy, land management strategies, and related activities. Users of the map and dataset can relate detailed information about the state’s public lands, with other resources, to make decisions about expanding access, infrastructure projects, land sales, acquisitions, and other issues.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02273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All 87 counties in Minnesota share parcel data with MnGeo to assemble the data into a single statewide data layer, using the Minnesota Parcel Data Standard. State agencies, including the Minnesota DNR, use the aggregated parcel dataset to guide public land asset and management projects.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0255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MNIT staff partnered with Minnesota DNR to research and classify all of the public parcels in the aggregated parcel dataset. </a:t>
            </a: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For example, lands owned by the State of Minnesota are represented by variety of names in county parcel data, including </a:t>
            </a:r>
            <a:r>
              <a:rPr lang="en-US" sz="1200" b="0" i="1" kern="1200" dirty="0">
                <a:solidFill>
                  <a:schemeClr val="tx1"/>
                </a:solidFill>
                <a:effectLst/>
                <a:latin typeface="NeueHaasGroteskText Std" panose="020B0504020202020204" pitchFamily="34" charset="0"/>
                <a:ea typeface="+mn-ea"/>
                <a:cs typeface="+mn-cs"/>
              </a:rPr>
              <a:t>ST MN; State of Minnesota; Dept. of Natural Resources; DNR; State Forest; Dept. of Conservation; State of MN; Highway Dept.; School Trust Fund Land.</a:t>
            </a:r>
            <a:r>
              <a:rPr lang="en-US" sz="1200" b="0" i="0" kern="1200" dirty="0">
                <a:solidFill>
                  <a:schemeClr val="tx1"/>
                </a:solidFill>
                <a:effectLst/>
                <a:latin typeface="NeueHaasGroteskText Std" panose="020B0504020202020204" pitchFamily="34" charset="0"/>
                <a:ea typeface="+mn-ea"/>
                <a:cs typeface="+mn-cs"/>
              </a:rPr>
              <a:t> </a:t>
            </a: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The process</a:t>
            </a:r>
            <a:r>
              <a:rPr lang="en-US" sz="1200" b="0" i="0" kern="1200" baseline="0" dirty="0">
                <a:solidFill>
                  <a:schemeClr val="tx1"/>
                </a:solidFill>
                <a:effectLst/>
                <a:latin typeface="NeueHaasGroteskText Std" panose="020B0504020202020204" pitchFamily="34" charset="0"/>
                <a:ea typeface="+mn-ea"/>
                <a:cs typeface="+mn-cs"/>
              </a:rPr>
              <a:t> involved </a:t>
            </a:r>
            <a:r>
              <a:rPr lang="en-US" sz="1200" b="0" i="0" kern="1200" dirty="0">
                <a:solidFill>
                  <a:schemeClr val="tx1"/>
                </a:solidFill>
                <a:effectLst/>
                <a:latin typeface="NeueHaasGroteskText Std" panose="020B0504020202020204" pitchFamily="34" charset="0"/>
                <a:ea typeface="+mn-ea"/>
                <a:cs typeface="+mn-cs"/>
              </a:rPr>
              <a:t>multi-step attribute and spatial analysis, and automation using Python scripts and manual quality control of the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804799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The updated Public Lands of Minnesota Dataset groups parcels into federal, state, county fee, tax forfeit land, and municipal ownership categories. The resulting dataset is the most complete and consistently categorized statewide data for public land ownership across the state, available for an annual update. This allows users to quickly sort out federal lands from state lands and county lands with parcel-level spatial detail and display them on maps.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245092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6000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102699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The public lands dataset has also been summarized to display the percentage of public land for all 87 counties in Minnesota. The darker colors of blue indicate higher percentages of public land in a county. Explore the map for more information.</a:t>
            </a:r>
            <a:endParaRPr lang="en-US" sz="1200" b="0" i="0" u="none" strike="noStrike" kern="1200" dirty="0">
              <a:solidFill>
                <a:schemeClr val="tx1"/>
              </a:solidFill>
              <a:effectLst/>
              <a:latin typeface="NeueHaasGroteskText Std" panose="020B0504020202020204" pitchFamily="34" charset="0"/>
              <a:ea typeface="+mn-ea"/>
              <a:cs typeface="+mn-cs"/>
            </a:endParaRP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Spatial statistics were used to calculate the percentage of public ownership within each county. The analysis included dividing the acreage for each public ownership type by the acreage of the area of each county. The map provides greater knowledge of public land ownership percentage versus state-owned lands managed by the DNR.</a:t>
            </a: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For example, Cook County is 79% public land; however, only 14% of the total land is DNR managed and the majority is federally owned.</a:t>
            </a:r>
          </a:p>
          <a:p>
            <a:endParaRPr lang="en-US" sz="1200" b="0" i="0" kern="1200" dirty="0">
              <a:solidFill>
                <a:schemeClr val="tx1"/>
              </a:solidFill>
              <a:effectLst/>
              <a:latin typeface="NeueHaasGroteskText Std" panose="020B0504020202020204" pitchFamily="34" charset="0"/>
              <a:ea typeface="+mn-ea"/>
              <a:cs typeface="+mn-cs"/>
            </a:endParaRPr>
          </a:p>
          <a:p>
            <a:r>
              <a:rPr lang="en-US" sz="1200" b="0" i="0" kern="1200" dirty="0">
                <a:solidFill>
                  <a:schemeClr val="tx1"/>
                </a:solidFill>
                <a:effectLst/>
                <a:latin typeface="NeueHaasGroteskText Std" panose="020B0504020202020204" pitchFamily="34" charset="0"/>
                <a:ea typeface="+mn-ea"/>
                <a:cs typeface="+mn-cs"/>
              </a:rPr>
              <a:t>A critical component of successful public land conservation and management is immediate access to accurate data. This comprehensive dataset can be an important strategic planning tool for agencies.</a:t>
            </a:r>
          </a:p>
          <a:p>
            <a:endParaRPr lang="en-US" sz="1200" b="0" i="0" kern="1200" dirty="0">
              <a:solidFill>
                <a:schemeClr val="tx1"/>
              </a:solidFill>
              <a:effectLst/>
              <a:latin typeface="NeueHaasGroteskText Std" panose="020B0504020202020204" pitchFamily="34" charset="0"/>
              <a:ea typeface="+mn-ea"/>
              <a:cs typeface="+mn-cs"/>
            </a:endParaRPr>
          </a:p>
          <a:p>
            <a:endParaRPr lang="en-US" sz="1200" b="0" i="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382982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NeueHaasGroteskText Std" panose="020B0504020202020204" pitchFamily="34" charset="0"/>
                <a:ea typeface="+mn-ea"/>
                <a:cs typeface="+mn-cs"/>
              </a:rPr>
              <a:t>The updated Public Lands of Minnesota Dataset groups parcels into federal, state, county fee, tax forfeit land, and municipal ownership categories. The resulting dataset is the most complete and consistently categorized statewide data for public land ownership across the state, available for an annual update. This allows users to quickly sort out federal lands from state lands and county lands with parcel-level spatial detail and display them on maps.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082113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165980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112756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215455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09214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360221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14618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infrastructure</a:t>
            </a:r>
          </a:p>
          <a:p>
            <a:r>
              <a:rPr lang="en-US" dirty="0"/>
              <a:t>Fun fact time – how many miles per township walked. At least 200,000 total miles walked</a:t>
            </a:r>
          </a:p>
          <a:p>
            <a:r>
              <a:rPr lang="en-US" dirty="0"/>
              <a:t>4</a:t>
            </a:r>
            <a:r>
              <a:rPr lang="en-US" baseline="30000" dirty="0"/>
              <a:t>th</a:t>
            </a:r>
            <a:r>
              <a:rPr lang="en-US" dirty="0"/>
              <a:t> and 5</a:t>
            </a:r>
            <a:r>
              <a:rPr lang="en-US" baseline="30000" dirty="0"/>
              <a:t>th</a:t>
            </a:r>
            <a:r>
              <a:rPr lang="en-US" dirty="0"/>
              <a:t> Principal Meridian. </a:t>
            </a:r>
          </a:p>
          <a:p>
            <a:r>
              <a:rPr lang="en-US" dirty="0"/>
              <a:t>Elements of the Sec, </a:t>
            </a:r>
            <a:r>
              <a:rPr lang="en-US" dirty="0" err="1"/>
              <a:t>Twp</a:t>
            </a:r>
            <a:r>
              <a:rPr lang="en-US" dirty="0"/>
              <a:t>, Range. </a:t>
            </a:r>
          </a:p>
          <a:p>
            <a:r>
              <a:rPr lang="en-US" dirty="0"/>
              <a:t>First GIS data layer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DC10F-1D49-41FE-AE24-008EEB85E1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6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9/29/2021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9/29/2021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9/29/2021</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054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3" name="Picture 12" descr="Minnesota IT Services logo"/>
          <p:cNvPicPr>
            <a:picLocks noChangeAspect="1"/>
          </p:cNvPicPr>
          <p:nvPr userDrawn="1"/>
        </p:nvPicPr>
        <p:blipFill rotWithShape="1">
          <a:blip r:embed="rId2" cstate="print">
            <a:extLst>
              <a:ext uri="{28A0092B-C50C-407E-A947-70E740481C1C}">
                <a14:useLocalDpi xmlns:a14="http://schemas.microsoft.com/office/drawing/2010/main" val="0"/>
              </a:ext>
            </a:extLst>
          </a:blip>
          <a:srcRect r="5921"/>
          <a:stretch/>
        </p:blipFill>
        <p:spPr>
          <a:xfrm>
            <a:off x="3247393" y="1115499"/>
            <a:ext cx="5697215" cy="2543437"/>
          </a:xfrm>
          <a:prstGeom prst="rect">
            <a:avLst/>
          </a:prstGeom>
        </p:spPr>
      </p:pic>
      <p:sp>
        <p:nvSpPr>
          <p:cNvPr id="18" name="Date Placeholder 17"/>
          <p:cNvSpPr>
            <a:spLocks noGrp="1"/>
          </p:cNvSpPr>
          <p:nvPr>
            <p:ph type="dt" sz="half" idx="15"/>
          </p:nvPr>
        </p:nvSpPr>
        <p:spPr bwMode="black"/>
        <p:txBody>
          <a:bodyPr/>
          <a:lstStyle/>
          <a:p>
            <a:fld id="{D7ED242C-24FB-43A0-BCB6-43756FC812F6}" type="datetime1">
              <a:rPr lang="en-US" smtClean="0"/>
              <a:t>9/29/2021</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34573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10"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272835"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463985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9/29/2021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28701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9/29/2021</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212036"/>
            <a:ext cx="3272835" cy="1374590"/>
          </a:xfrm>
          <a:prstGeom prst="rect">
            <a:avLst/>
          </a:prstGeom>
        </p:spPr>
      </p:pic>
    </p:spTree>
    <p:extLst>
      <p:ext uri="{BB962C8B-B14F-4D97-AF65-F5344CB8AC3E}">
        <p14:creationId xmlns:p14="http://schemas.microsoft.com/office/powerpoint/2010/main" val="201801512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9/29/2021</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824D5D47-1752-4D84-8BFB-C2F71A34C932}" type="datetime1">
              <a:rPr lang="en-US" smtClean="0"/>
              <a:t>9/29/2021</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164678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7C198DD1-C477-482D-A126-3FBDD1778E48}" type="datetime1">
              <a:rPr lang="en-US" smtClean="0"/>
              <a:t>9/29/2021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5216232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9/29/2021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39440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5485A5BA-A5F9-4138-9E4B-FFD626F6437A}" type="datetime1">
              <a:rPr lang="en-US" smtClean="0"/>
              <a:t>9/29/2021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4837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942340"/>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7398964"/>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9/29/2021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04838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9/29/2021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89267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9/29/2021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638204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9/29/2021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5869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9/29/2021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9/29/2021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718906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9/29/2021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59250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9/29/2021</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734007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9/29/2021</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417999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9/29/2021</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657681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9/29/2021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783648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9/29/2021</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281431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9/29/2021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80219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9/29/2021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7886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9/29/2021</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130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279754745"/>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977349969"/>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3099363933"/>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9/29/2021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94989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9/29/2021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650688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9/29/2021</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776624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9/29/2021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969837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9/29/2021</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67941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92991588"/>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9/29/2021</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44776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9/29/2021</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355309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917754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9/29/2021</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354280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9/29/2021</a:t>
            </a:fld>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285919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1261569318"/>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480433778"/>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4046998210"/>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9/29/2021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076853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9/29/2021</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371098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9/29/2021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0067091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3828266638"/>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9/29/2021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637314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9/29/2021</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2889354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9/29/2021</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7795711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9/29/2021</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11729007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9/29/2021</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4743176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079980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9/29/2021</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990799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9/29/2021</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674724712"/>
      </p:ext>
    </p:extLst>
  </p:cSld>
  <p:clrMapOvr>
    <a:masterClrMapping/>
  </p:clrMapOvr>
  <p:hf sldNum="0"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9/29/2021</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9177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9/29/2021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9/29/2021</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42892748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9/29/2021</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704643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9/29/2021</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484932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7832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73031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2608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1319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9/29/2021</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7946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42365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502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9/29/2021</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69008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9/29/2021</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552340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9/29/2021</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089552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9/29/2021</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066839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9/29/2021</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582290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9/29/2021</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909600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9/29/2021</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75281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9/29/2021</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378302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9/29/2021</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100042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9/29/2021</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9735995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173208226"/>
      </p:ext>
    </p:extLst>
  </p:cSld>
  <p:clrMapOvr>
    <a:masterClrMapping/>
  </p:clrMapOvr>
  <p:hf sldNum="0"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440017043"/>
      </p:ext>
    </p:extLst>
  </p:cSld>
  <p:clrMapOvr>
    <a:masterClrMapping/>
  </p:clrMapOvr>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656382832"/>
      </p:ext>
    </p:extLst>
  </p:cSld>
  <p:clrMapOvr>
    <a:masterClrMapping/>
  </p:clrMapOvr>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78548503"/>
      </p:ext>
    </p:extLst>
  </p:cSld>
  <p:clrMapOvr>
    <a:masterClrMapping/>
  </p:clrMapOvr>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86025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5799445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9222723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9/29/2021</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6656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38664966"/>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81362233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9/29/2021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54430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2279399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2392026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92477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9/29/2021</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9346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91303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413666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261510"/>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637156"/>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65186221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9/29/2021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9/29/2021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486353320"/>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561283313"/>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95576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9/29/2021</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3763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9/29/2021</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7134774"/>
      </p:ext>
    </p:extLst>
  </p:cSld>
  <p:clrMapOvr>
    <a:masterClrMapping/>
  </p:clrMapOvr>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9/29/2021</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34333690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37030347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217102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9/29/2021</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1"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114897" y="1246686"/>
            <a:ext cx="5962206" cy="1810386"/>
          </a:xfrm>
          <a:prstGeom prst="rect">
            <a:avLst/>
          </a:prstGeom>
        </p:spPr>
      </p:pic>
    </p:spTree>
    <p:extLst>
      <p:ext uri="{BB962C8B-B14F-4D97-AF65-F5344CB8AC3E}">
        <p14:creationId xmlns:p14="http://schemas.microsoft.com/office/powerpoint/2010/main" val="22748156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9/29/2021</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0"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114898" y="1246687"/>
            <a:ext cx="5962204" cy="1810385"/>
          </a:xfrm>
          <a:prstGeom prst="rect">
            <a:avLst/>
          </a:prstGeom>
        </p:spPr>
      </p:pic>
    </p:spTree>
    <p:extLst>
      <p:ext uri="{BB962C8B-B14F-4D97-AF65-F5344CB8AC3E}">
        <p14:creationId xmlns:p14="http://schemas.microsoft.com/office/powerpoint/2010/main" val="1419733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9/29/2021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0" name="Picture 5"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57806" y="5762861"/>
            <a:ext cx="3234329" cy="982083"/>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4157561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9/29/2021</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60585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9/29/2021</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4"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176621" y="389235"/>
            <a:ext cx="3234329" cy="982083"/>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161546032"/>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9/29/2021</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256733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9/29/2021</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4891398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9/29/2021</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97624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solidFill>
                  <a:srgbClr val="000000"/>
                </a:solidFill>
              </a:rPr>
              <a:pPr/>
              <a:t>9/29/2021</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290843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8673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65667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1385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9/29/2021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03210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9/29/2021</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5000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69772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06557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9/29/2021</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0970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9/29/2021</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3899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9/29/2021</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526911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9/29/2021</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47878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9/29/2021</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0110782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9/29/2021</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9428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9/29/2021</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9/29/2021</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935828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9/29/2021</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918781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9/29/2021</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922803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9/29/2021</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81084508"/>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926356830"/>
      </p:ext>
    </p:extLst>
  </p:cSld>
  <p:clrMapOvr>
    <a:masterClrMapping/>
  </p:clrMapOvr>
  <p:hf sldNum="0"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038982502"/>
      </p:ext>
    </p:extLst>
  </p:cSld>
  <p:clrMapOvr>
    <a:masterClrMapping/>
  </p:clrMapOvr>
  <p:hf sldNum="0"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132450835"/>
      </p:ext>
    </p:extLst>
  </p:cSld>
  <p:clrMapOvr>
    <a:masterClrMapping/>
  </p:clrMapOvr>
  <p:hf sldNum="0"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472443514"/>
      </p:ext>
    </p:extLst>
  </p:cSld>
  <p:clrMapOvr>
    <a:masterClrMapping/>
  </p:clrMapOvr>
  <p:hf sldNum="0"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75435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572311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9/29/2021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5314344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9/29/2021</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935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895597825"/>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00477907"/>
      </p:ext>
    </p:extLst>
  </p:cSld>
  <p:clrMapOvr>
    <a:masterClrMapping/>
  </p:clrMapOvr>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35123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3706648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2781555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7305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9/29/2021</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1639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09679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9/29/2021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9/29/2021</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96137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8539"/>
      </p:ext>
    </p:extLst>
  </p:cSld>
  <p:clrMapOvr>
    <a:masterClrMapping/>
  </p:clrMapOvr>
  <p:hf sldNum="0"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642570"/>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044996909"/>
      </p:ext>
    </p:extLst>
  </p:cSld>
  <p:clrMapOvr>
    <a:masterClrMapping/>
  </p:clrMapOvr>
  <p:hf sldNum="0"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219455620"/>
      </p:ext>
    </p:extLst>
  </p:cSld>
  <p:clrMapOvr>
    <a:masterClrMapping/>
  </p:clrMapOvr>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039848672"/>
      </p:ext>
    </p:extLst>
  </p:cSld>
  <p:clrMapOvr>
    <a:masterClrMapping/>
  </p:clrMapOvr>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93449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9/29/2021</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Optional Tagline Goes Here | mn.gov/</a:t>
            </a:r>
            <a:r>
              <a:rPr lang="en-US" err="1">
                <a:solidFill>
                  <a:srgbClr val="000000"/>
                </a:solidFill>
              </a:rPr>
              <a:t>websiteurl</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5630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9/29/2021</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949641"/>
      </p:ext>
    </p:extLst>
  </p:cSld>
  <p:clrMapOvr>
    <a:masterClrMapping/>
  </p:clrMapOvr>
  <p:hf sldNum="0"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9/29/2021</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rgbClr val="000000"/>
                </a:solidFill>
              </a:rPr>
              <a:t>Optional Tagline Goes Here</a:t>
            </a:r>
            <a:r>
              <a:rPr lang="en-US">
                <a:solidFill>
                  <a:srgbClr val="003865"/>
                </a:solidFill>
              </a:rPr>
              <a:t> | </a:t>
            </a:r>
            <a:r>
              <a:rPr lang="en-US">
                <a:solidFill>
                  <a:srgbClr val="000000"/>
                </a:solidFill>
              </a:rPr>
              <a:t>mn.gov/</a:t>
            </a:r>
            <a:r>
              <a:rPr lang="en-US" err="1">
                <a:solidFill>
                  <a:srgbClr val="000000"/>
                </a:solidFill>
              </a:rPr>
              <a:t>websiteurl</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7"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8176621" y="360954"/>
            <a:ext cx="3234329" cy="982083"/>
          </a:xfrm>
          <a:prstGeom prst="rect">
            <a:avLst/>
          </a:prstGeom>
        </p:spPr>
      </p:pic>
    </p:spTree>
    <p:extLst>
      <p:ext uri="{BB962C8B-B14F-4D97-AF65-F5344CB8AC3E}">
        <p14:creationId xmlns:p14="http://schemas.microsoft.com/office/powerpoint/2010/main" val="1872346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9/29/2021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Optional Tagline Goes Here </a:t>
            </a:r>
            <a:r>
              <a:rPr lang="en-US">
                <a:solidFill>
                  <a:srgbClr val="78BE21"/>
                </a:solidFill>
              </a:rPr>
              <a:t>|</a:t>
            </a:r>
            <a:r>
              <a:rPr lang="en-US">
                <a:solidFill>
                  <a:srgbClr val="FFFFFF"/>
                </a:solidFill>
              </a:rPr>
              <a:t> mn.gov/</a:t>
            </a:r>
            <a:r>
              <a:rPr lang="en-US" err="1">
                <a:solidFill>
                  <a:srgbClr val="FFFFFF"/>
                </a:solidFill>
              </a:rPr>
              <a:t>websiteurl</a:t>
            </a:r>
            <a:endParaRPr lang="en-US">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Department of Natural Resour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3" y="350191"/>
            <a:ext cx="3272835" cy="993775"/>
          </a:xfrm>
          <a:prstGeom prst="rect">
            <a:avLst/>
          </a:prstGeom>
        </p:spPr>
      </p:pic>
    </p:spTree>
    <p:extLst>
      <p:ext uri="{BB962C8B-B14F-4D97-AF65-F5344CB8AC3E}">
        <p14:creationId xmlns:p14="http://schemas.microsoft.com/office/powerpoint/2010/main" val="30733227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9/29/2021</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rgbClr val="000000"/>
                </a:solidFill>
              </a:rPr>
              <a:t>Optional Tagline Goes Here</a:t>
            </a:r>
            <a:r>
              <a:rPr lang="en-US">
                <a:solidFill>
                  <a:srgbClr val="003865"/>
                </a:solidFill>
              </a:rPr>
              <a:t> | </a:t>
            </a:r>
            <a:r>
              <a:rPr lang="en-US">
                <a:solidFill>
                  <a:srgbClr val="000000"/>
                </a:solidFill>
              </a:rPr>
              <a:t>mn.gov/</a:t>
            </a:r>
            <a:r>
              <a:rPr lang="en-US" err="1">
                <a:solidFill>
                  <a:srgbClr val="000000"/>
                </a:solidFill>
              </a:rPr>
              <a:t>websiteurl</a:t>
            </a:r>
            <a:endParaRPr lang="en-US">
              <a:solidFill>
                <a:srgbClr val="000000"/>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solidFill>
                  <a:srgbClr val="003865"/>
                </a:solidFill>
              </a:rPr>
              <a:pPr/>
              <a:t>‹#›</a:t>
            </a:fld>
            <a:endParaRPr lang="en-US">
              <a:solidFill>
                <a:srgbClr val="003865"/>
              </a:solidFill>
            </a:endParaRPr>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340286"/>
            <a:ext cx="3234329" cy="982083"/>
          </a:xfrm>
          <a:prstGeom prst="rect">
            <a:avLst/>
          </a:prstGeom>
        </p:spPr>
      </p:pic>
    </p:spTree>
    <p:extLst>
      <p:ext uri="{BB962C8B-B14F-4D97-AF65-F5344CB8AC3E}">
        <p14:creationId xmlns:p14="http://schemas.microsoft.com/office/powerpoint/2010/main" val="16623092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solidFill>
                  <a:srgbClr val="000000"/>
                </a:solidFill>
              </a:rPr>
              <a:pPr/>
              <a:t>9/29/2021</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5935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solidFill>
                  <a:srgbClr val="000000"/>
                </a:solidFill>
              </a:rPr>
              <a:pPr/>
              <a:t>9/29/2021</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416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36989143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186967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solidFill>
                  <a:srgbClr val="000000"/>
                </a:solidFill>
              </a:rPr>
              <a:pPr/>
              <a:t>9/29/2021</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3718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solidFill>
                  <a:srgbClr val="000000"/>
                </a:solidFill>
              </a:rPr>
              <a:pPr/>
              <a:t>9/29/2021</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620477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solidFill>
                  <a:srgbClr val="000000"/>
                </a:solidFill>
              </a:rPr>
              <a:pPr/>
              <a:t>9/29/2021</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4424490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3397956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9/29/2021</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874881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5613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solidFill>
                  <a:srgbClr val="000000"/>
                </a:solidFill>
              </a:rPr>
              <a:pPr/>
              <a:t>9/29/2021</a:t>
            </a:fld>
            <a:endParaRPr lang="en-US">
              <a:solidFill>
                <a:srgbClr val="000000"/>
              </a:solidFill>
            </a:endParaRPr>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9876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solidFill>
                  <a:srgbClr val="000000"/>
                </a:solidFill>
              </a:rPr>
              <a:pPr/>
              <a:t>9/29/2021</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5828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6779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13936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1368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768412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32077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solidFill>
                  <a:srgbClr val="000000"/>
                </a:solidFill>
              </a:rPr>
              <a:pPr/>
              <a:t>9/29/2021</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5211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9/29/2021</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973A510E-C043-49E3-89B2-A73C98AD7E5E}" type="datetime1">
              <a:rPr lang="en-US" smtClean="0">
                <a:solidFill>
                  <a:srgbClr val="000000"/>
                </a:solidFill>
              </a:rPr>
              <a:pPr/>
              <a:t>9/29/2021</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9050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0288E1EC-B45D-40E0-830C-1ED4D259CC24}" type="datetime1">
              <a:rPr lang="en-US" smtClean="0">
                <a:solidFill>
                  <a:srgbClr val="000000"/>
                </a:solidFill>
              </a:rPr>
              <a:pPr/>
              <a:t>9/29/2021</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3995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797ACE57-0508-4646-8C2F-50157A155FB8}" type="datetime1">
              <a:rPr lang="en-US" smtClean="0">
                <a:solidFill>
                  <a:srgbClr val="000000"/>
                </a:solidFill>
              </a:rPr>
              <a:pPr/>
              <a:t>9/29/2021</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6023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FEA02726-0B35-480F-93D8-7A49827EC818}" type="datetime1">
              <a:rPr lang="en-US" smtClean="0">
                <a:solidFill>
                  <a:srgbClr val="000000"/>
                </a:solidFill>
              </a:rPr>
              <a:pPr/>
              <a:t>9/29/2021</a:t>
            </a:fld>
            <a:endParaRPr lang="en-US">
              <a:solidFill>
                <a:srgbClr val="000000"/>
              </a:solidFill>
            </a:endParaRPr>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1914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p:txBody>
          <a:bodyPr/>
          <a:lstStyle/>
          <a:p>
            <a:fld id="{F6F1F1E0-319E-4785-8370-0D74CAB2E340}" type="datetime1">
              <a:rPr lang="en-US" smtClean="0">
                <a:solidFill>
                  <a:srgbClr val="000000"/>
                </a:solidFill>
              </a:rPr>
              <a:pPr/>
              <a:t>9/29/2021</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01673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42CB7C80-0A1E-45A4-89BE-3A468D08E6E8}" type="datetime1">
              <a:rPr lang="en-US" smtClean="0">
                <a:solidFill>
                  <a:srgbClr val="000000"/>
                </a:solidFill>
              </a:rPr>
              <a:pPr/>
              <a:t>9/29/2021</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8999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solidFill>
                  <a:srgbClr val="000000"/>
                </a:solidFill>
              </a:rPr>
              <a:pPr/>
              <a:t>9/29/2021</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5068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solidFill>
                  <a:srgbClr val="000000"/>
                </a:solidFill>
              </a:rPr>
              <a:pPr/>
              <a:t>9/29/2021</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8666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solidFill>
                  <a:srgbClr val="FFFFFF"/>
                </a:solidFill>
              </a:rPr>
              <a:pPr/>
              <a:t>9/29/2021</a:t>
            </a:fld>
            <a:endParaRPr lang="en-US">
              <a:solidFill>
                <a:srgbClr val="FFFFFF"/>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97484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solidFill>
                  <a:srgbClr val="000000"/>
                </a:solidFill>
              </a:rPr>
              <a:pPr/>
              <a:t>9/29/2021</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362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9/29/2021</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0397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19243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solidFill>
                  <a:srgbClr val="FFFFFF"/>
                </a:solidFill>
              </a:rPr>
              <a:pPr/>
              <a:t>9/29/2021</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69553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664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14176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solidFill>
                  <a:srgbClr val="000000"/>
                </a:solidFill>
              </a:rPr>
              <a:pPr/>
              <a:t>9/29/2021</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1930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solidFill>
                  <a:srgbClr val="FFFFFF"/>
                </a:solidFill>
              </a:rPr>
              <a:pPr/>
              <a:t>9/29/2021</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95751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solidFill>
                  <a:srgbClr val="FFFFFF"/>
                </a:solidFill>
              </a:rPr>
              <a:pPr/>
              <a:t>9/29/2021</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287503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solidFill>
                  <a:srgbClr val="000000"/>
                </a:solidFill>
              </a:rPr>
              <a:pPr/>
              <a:t>9/29/2021</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1376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solidFill>
                  <a:srgbClr val="FFFFFF"/>
                </a:solidFill>
              </a:rPr>
              <a:pPr/>
              <a:t>9/29/2021</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2516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solidFill>
                  <a:srgbClr val="FFFFFF"/>
                </a:solidFill>
              </a:rPr>
              <a:pPr/>
              <a:t>9/29/2021</a:t>
            </a:fld>
            <a:endParaRPr lang="en-US">
              <a:solidFill>
                <a:srgbClr val="FFFFFF"/>
              </a:solidFill>
            </a:endParaRPr>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00988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38741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90906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405478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16979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solidFill>
                  <a:srgbClr val="000000"/>
                </a:solidFill>
              </a:rPr>
              <a:pPr/>
              <a:t>9/29/2021</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85453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17469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02706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504007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solidFill>
                  <a:srgbClr val="FFFFFF"/>
                </a:solidFill>
              </a:rPr>
              <a:pPr/>
              <a:t>9/29/2021</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692061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solidFill>
                  <a:srgbClr val="000000"/>
                </a:solidFill>
              </a:rPr>
              <a:pPr/>
              <a:t>9/29/2021</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solidFill>
                  <a:srgbClr val="003865"/>
                </a:solidFill>
              </a:rPr>
              <a:pPr/>
              <a:t>‹#›</a:t>
            </a:fld>
            <a:endParaRPr lang="en-US">
              <a:solidFill>
                <a:srgbClr val="003865"/>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33072761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9/29/2021</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99668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941502730"/>
      </p:ext>
    </p:extLst>
  </p:cSld>
  <p:clrMapOvr>
    <a:masterClrMapping/>
  </p:clrMapOvr>
  <p:hf sldNum="0" hdr="0" ftr="0" dt="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346197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2916-6D7C-452E-8EC4-A1B99DE935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C8E66B-8D98-4FE7-97B1-A464D3A906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A2798-32F8-401A-8F1A-B184B70A7DE9}"/>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5" name="Footer Placeholder 4">
            <a:extLst>
              <a:ext uri="{FF2B5EF4-FFF2-40B4-BE49-F238E27FC236}">
                <a16:creationId xmlns:a16="http://schemas.microsoft.com/office/drawing/2014/main" id="{B360D25B-5DC1-43DD-B84F-FF0A8E9DE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4211D-0037-46D7-BD2B-75601C227E37}"/>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4456399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F270-325B-4FD9-B326-F8EEEE82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4D11F-3664-4427-B86B-BF249B285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ABCF-2CE7-4BD4-B914-6D14B1E92505}"/>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5" name="Footer Placeholder 4">
            <a:extLst>
              <a:ext uri="{FF2B5EF4-FFF2-40B4-BE49-F238E27FC236}">
                <a16:creationId xmlns:a16="http://schemas.microsoft.com/office/drawing/2014/main" id="{A22EA0B1-EC92-4BA9-97CE-3B97B4200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831EA-9E5B-4D62-A979-36B911E9F222}"/>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5961353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8113-7DE1-4947-8F94-5EDB1CC1D4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112BB-4A0D-43CB-B03F-9D48FBB726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22C4F-954E-4E26-A46E-25B7E19A7134}"/>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5" name="Footer Placeholder 4">
            <a:extLst>
              <a:ext uri="{FF2B5EF4-FFF2-40B4-BE49-F238E27FC236}">
                <a16:creationId xmlns:a16="http://schemas.microsoft.com/office/drawing/2014/main" id="{834DF2A1-18B1-456F-B292-FD2BA3979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9E82-431A-466D-BCD4-C8964F11EDD7}"/>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22609156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7730-3D7C-4415-ADDF-2A445865C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7F08E-E29C-448A-A53E-A420AC070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23C0B-AAF8-41E0-8C9C-52571D0AB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319D32-EC33-45B8-A5C4-01270E094C63}"/>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6" name="Footer Placeholder 5">
            <a:extLst>
              <a:ext uri="{FF2B5EF4-FFF2-40B4-BE49-F238E27FC236}">
                <a16:creationId xmlns:a16="http://schemas.microsoft.com/office/drawing/2014/main" id="{9487C846-4C2A-4E82-98DF-342B80805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B8634-43F3-49F6-A0F0-7BA342F8A069}"/>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125336359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2AF5-8E96-411A-8F78-4BDADF0109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B46DBB-1F10-4659-84A0-4E8B76E4D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416EF-03CF-416D-8A32-9E3898CDF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EA6FFB-4A4C-41E7-A446-6C6A7E02C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B3EEB2-5AD0-476E-8CE7-27D2C6B85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F0B0C-BCA4-4B03-973D-BA05D556D78A}"/>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8" name="Footer Placeholder 7">
            <a:extLst>
              <a:ext uri="{FF2B5EF4-FFF2-40B4-BE49-F238E27FC236}">
                <a16:creationId xmlns:a16="http://schemas.microsoft.com/office/drawing/2014/main" id="{2A93E4B4-E0CB-4402-B3B7-F38140D62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1C6BA2-02E7-4870-AA97-5CB3697AAC93}"/>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198129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2B46-85E0-4FEE-92C1-1BBA8AA88B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F56A-93E9-408D-BBB8-F78ED846030B}"/>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4" name="Footer Placeholder 3">
            <a:extLst>
              <a:ext uri="{FF2B5EF4-FFF2-40B4-BE49-F238E27FC236}">
                <a16:creationId xmlns:a16="http://schemas.microsoft.com/office/drawing/2014/main" id="{0BE52137-BABF-45E7-8BDD-3488D1CEE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C68B8-4AB4-4A70-BFEA-CA1D18C24F57}"/>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603707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2F7A5B-91B6-40EB-AF52-88A88AA27E0D}"/>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3" name="Footer Placeholder 2">
            <a:extLst>
              <a:ext uri="{FF2B5EF4-FFF2-40B4-BE49-F238E27FC236}">
                <a16:creationId xmlns:a16="http://schemas.microsoft.com/office/drawing/2014/main" id="{72E4ADE9-6458-489E-857D-400D2BF71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38DBAC-4E83-4338-8A8A-55959CF83DDD}"/>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930071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8D73-5937-4E7F-B4AD-B3CE83027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35DAD-36DB-4438-B7BF-FC29580AC6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DE460-10ED-493A-B426-9F05E5A48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B16EE-7782-404D-BAAC-7D1A16F1FD5B}"/>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6" name="Footer Placeholder 5">
            <a:extLst>
              <a:ext uri="{FF2B5EF4-FFF2-40B4-BE49-F238E27FC236}">
                <a16:creationId xmlns:a16="http://schemas.microsoft.com/office/drawing/2014/main" id="{5F5C5E81-8131-47EF-8030-970E9A95F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24BF1-58E5-4405-B76B-B35318DAA5A4}"/>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336760923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4D68-C395-49ED-9602-0B9F589D70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97E22-6D46-4BAD-BA75-46557A0BC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D099D2-1843-481B-BF59-62D3B8ED9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8E56C1-BA85-4144-A095-F5EE17571F94}"/>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6" name="Footer Placeholder 5">
            <a:extLst>
              <a:ext uri="{FF2B5EF4-FFF2-40B4-BE49-F238E27FC236}">
                <a16:creationId xmlns:a16="http://schemas.microsoft.com/office/drawing/2014/main" id="{D4EA35CA-335D-4D66-8287-A1E57B935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5C682-0383-46A5-A256-BDB6442C8B85}"/>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8428533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F7A1-95CE-4BB7-AD53-5852FCAE48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320BB-2898-49FD-B802-68BF3A160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6468-A768-4E86-8F08-258F57853874}"/>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5" name="Footer Placeholder 4">
            <a:extLst>
              <a:ext uri="{FF2B5EF4-FFF2-40B4-BE49-F238E27FC236}">
                <a16:creationId xmlns:a16="http://schemas.microsoft.com/office/drawing/2014/main" id="{C9109016-41A7-4AA7-AC28-9F49A5436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26A61-D412-4406-A960-2683D4925F82}"/>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2251328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71F1F-F588-45ED-90B5-D2CD51E62C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6B2968-83DC-4735-ADD7-7FEFEFC9C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FA61C-3AFF-4B04-909D-D7FD4FEB36A3}"/>
              </a:ext>
            </a:extLst>
          </p:cNvPr>
          <p:cNvSpPr>
            <a:spLocks noGrp="1"/>
          </p:cNvSpPr>
          <p:nvPr>
            <p:ph type="dt" sz="half" idx="10"/>
          </p:nvPr>
        </p:nvSpPr>
        <p:spPr/>
        <p:txBody>
          <a:bodyPr/>
          <a:lstStyle/>
          <a:p>
            <a:fld id="{E2361CBF-3553-417E-90BE-9ACDC04D4D90}" type="datetimeFigureOut">
              <a:rPr lang="en-US" smtClean="0"/>
              <a:t>9/29/2021</a:t>
            </a:fld>
            <a:endParaRPr lang="en-US"/>
          </a:p>
        </p:txBody>
      </p:sp>
      <p:sp>
        <p:nvSpPr>
          <p:cNvPr id="5" name="Footer Placeholder 4">
            <a:extLst>
              <a:ext uri="{FF2B5EF4-FFF2-40B4-BE49-F238E27FC236}">
                <a16:creationId xmlns:a16="http://schemas.microsoft.com/office/drawing/2014/main" id="{06AFE1BA-87EC-4DD3-B7AC-8278B4169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79E4-C84E-4A77-9779-B3C1C457F985}"/>
              </a:ext>
            </a:extLst>
          </p:cNvPr>
          <p:cNvSpPr>
            <a:spLocks noGrp="1"/>
          </p:cNvSpPr>
          <p:nvPr>
            <p:ph type="sldNum" sz="quarter" idx="12"/>
          </p:nvPr>
        </p:nvSpPr>
        <p:spPr/>
        <p:txBody>
          <a:bodyPr/>
          <a:lstStyle/>
          <a:p>
            <a:fld id="{2AF082DA-FC43-4117-89C0-2F6E6252F810}" type="slidenum">
              <a:rPr lang="en-US" smtClean="0"/>
              <a:t>‹#›</a:t>
            </a:fld>
            <a:endParaRPr lang="en-US"/>
          </a:p>
        </p:txBody>
      </p:sp>
    </p:spTree>
    <p:extLst>
      <p:ext uri="{BB962C8B-B14F-4D97-AF65-F5344CB8AC3E}">
        <p14:creationId xmlns:p14="http://schemas.microsoft.com/office/powerpoint/2010/main" val="1187290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9/29/2021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9/29/2021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9/29/2021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9/29/2021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9/29/2021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9/29/2021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9/29/2021</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9/29/2021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9/29/2021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9/29/2021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9/29/2021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9/29/2021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9/29/2021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2.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8.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3.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theme" Target="../theme/theme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41" Type="http://schemas.openxmlformats.org/officeDocument/2006/relationships/slideLayout" Target="../slideLayouts/slideLayout145.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8"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50" Type="http://schemas.openxmlformats.org/officeDocument/2006/relationships/slideLayout" Target="../slideLayouts/slideLayout203.xml"/><Relationship Id="rId55" Type="http://schemas.openxmlformats.org/officeDocument/2006/relationships/theme" Target="../theme/theme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slideLayout" Target="../slideLayouts/slideLayout194.xml"/><Relationship Id="rId54" Type="http://schemas.openxmlformats.org/officeDocument/2006/relationships/slideLayout" Target="../slideLayouts/slideLayout20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3" Type="http://schemas.openxmlformats.org/officeDocument/2006/relationships/slideLayout" Target="../slideLayouts/slideLayout206.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52" Type="http://schemas.openxmlformats.org/officeDocument/2006/relationships/slideLayout" Target="../slideLayouts/slideLayout205.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3"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9" Type="http://schemas.openxmlformats.org/officeDocument/2006/relationships/slideLayout" Target="../slideLayouts/slideLayout246.xml"/><Relationship Id="rId21" Type="http://schemas.openxmlformats.org/officeDocument/2006/relationships/slideLayout" Target="../slideLayouts/slideLayout228.xml"/><Relationship Id="rId34" Type="http://schemas.openxmlformats.org/officeDocument/2006/relationships/slideLayout" Target="../slideLayouts/slideLayout241.xml"/><Relationship Id="rId42" Type="http://schemas.openxmlformats.org/officeDocument/2006/relationships/slideLayout" Target="../slideLayouts/slideLayout249.xml"/><Relationship Id="rId47" Type="http://schemas.openxmlformats.org/officeDocument/2006/relationships/slideLayout" Target="../slideLayouts/slideLayout254.xml"/><Relationship Id="rId50" Type="http://schemas.openxmlformats.org/officeDocument/2006/relationships/slideLayout" Target="../slideLayouts/slideLayout257.xml"/><Relationship Id="rId55" Type="http://schemas.openxmlformats.org/officeDocument/2006/relationships/theme" Target="../theme/theme7.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46" Type="http://schemas.openxmlformats.org/officeDocument/2006/relationships/slideLayout" Target="../slideLayouts/slideLayout253.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29" Type="http://schemas.openxmlformats.org/officeDocument/2006/relationships/slideLayout" Target="../slideLayouts/slideLayout236.xml"/><Relationship Id="rId41" Type="http://schemas.openxmlformats.org/officeDocument/2006/relationships/slideLayout" Target="../slideLayouts/slideLayout248.xml"/><Relationship Id="rId54" Type="http://schemas.openxmlformats.org/officeDocument/2006/relationships/slideLayout" Target="../slideLayouts/slideLayout261.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53" Type="http://schemas.openxmlformats.org/officeDocument/2006/relationships/slideLayout" Target="../slideLayouts/slideLayout260.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49" Type="http://schemas.openxmlformats.org/officeDocument/2006/relationships/slideLayout" Target="../slideLayouts/slideLayout256.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4" Type="http://schemas.openxmlformats.org/officeDocument/2006/relationships/slideLayout" Target="../slideLayouts/slideLayout251.xml"/><Relationship Id="rId52" Type="http://schemas.openxmlformats.org/officeDocument/2006/relationships/slideLayout" Target="../slideLayouts/slideLayout259.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43" Type="http://schemas.openxmlformats.org/officeDocument/2006/relationships/slideLayout" Target="../slideLayouts/slideLayout250.xml"/><Relationship Id="rId48" Type="http://schemas.openxmlformats.org/officeDocument/2006/relationships/slideLayout" Target="../slideLayouts/slideLayout255.xml"/><Relationship Id="rId8" Type="http://schemas.openxmlformats.org/officeDocument/2006/relationships/slideLayout" Target="../slideLayouts/slideLayout215.xml"/><Relationship Id="rId51" Type="http://schemas.openxmlformats.org/officeDocument/2006/relationships/slideLayout" Target="../slideLayouts/slideLayout258.xml"/><Relationship Id="rId3" Type="http://schemas.openxmlformats.org/officeDocument/2006/relationships/slideLayout" Target="../slideLayouts/slideLayout21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9" Type="http://schemas.openxmlformats.org/officeDocument/2006/relationships/slideLayout" Target="../slideLayouts/slideLayout300.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34" Type="http://schemas.openxmlformats.org/officeDocument/2006/relationships/slideLayout" Target="../slideLayouts/slideLayout295.xml"/><Relationship Id="rId42" Type="http://schemas.openxmlformats.org/officeDocument/2006/relationships/slideLayout" Target="../slideLayouts/slideLayout303.xml"/><Relationship Id="rId47" Type="http://schemas.openxmlformats.org/officeDocument/2006/relationships/slideLayout" Target="../slideLayouts/slideLayout308.xml"/><Relationship Id="rId50" Type="http://schemas.openxmlformats.org/officeDocument/2006/relationships/slideLayout" Target="../slideLayouts/slideLayout311.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33" Type="http://schemas.openxmlformats.org/officeDocument/2006/relationships/slideLayout" Target="../slideLayouts/slideLayout294.xml"/><Relationship Id="rId38" Type="http://schemas.openxmlformats.org/officeDocument/2006/relationships/slideLayout" Target="../slideLayouts/slideLayout299.xml"/><Relationship Id="rId46" Type="http://schemas.openxmlformats.org/officeDocument/2006/relationships/slideLayout" Target="../slideLayouts/slideLayout307.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slideLayout" Target="../slideLayouts/slideLayout290.xml"/><Relationship Id="rId41" Type="http://schemas.openxmlformats.org/officeDocument/2006/relationships/slideLayout" Target="../slideLayouts/slideLayout302.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40" Type="http://schemas.openxmlformats.org/officeDocument/2006/relationships/slideLayout" Target="../slideLayouts/slideLayout301.xml"/><Relationship Id="rId45" Type="http://schemas.openxmlformats.org/officeDocument/2006/relationships/slideLayout" Target="../slideLayouts/slideLayout306.xml"/><Relationship Id="rId53" Type="http://schemas.openxmlformats.org/officeDocument/2006/relationships/theme" Target="../theme/theme8.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36" Type="http://schemas.openxmlformats.org/officeDocument/2006/relationships/slideLayout" Target="../slideLayouts/slideLayout297.xml"/><Relationship Id="rId49" Type="http://schemas.openxmlformats.org/officeDocument/2006/relationships/slideLayout" Target="../slideLayouts/slideLayout310.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31" Type="http://schemas.openxmlformats.org/officeDocument/2006/relationships/slideLayout" Target="../slideLayouts/slideLayout292.xml"/><Relationship Id="rId44" Type="http://schemas.openxmlformats.org/officeDocument/2006/relationships/slideLayout" Target="../slideLayouts/slideLayout305.xml"/><Relationship Id="rId52" Type="http://schemas.openxmlformats.org/officeDocument/2006/relationships/slideLayout" Target="../slideLayouts/slideLayout313.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slideLayout" Target="../slideLayouts/slideLayout291.xml"/><Relationship Id="rId35" Type="http://schemas.openxmlformats.org/officeDocument/2006/relationships/slideLayout" Target="../slideLayouts/slideLayout296.xml"/><Relationship Id="rId43" Type="http://schemas.openxmlformats.org/officeDocument/2006/relationships/slideLayout" Target="../slideLayouts/slideLayout304.xml"/><Relationship Id="rId48" Type="http://schemas.openxmlformats.org/officeDocument/2006/relationships/slideLayout" Target="../slideLayouts/slideLayout309.xml"/><Relationship Id="rId8" Type="http://schemas.openxmlformats.org/officeDocument/2006/relationships/slideLayout" Target="../slideLayouts/slideLayout269.xml"/><Relationship Id="rId51" Type="http://schemas.openxmlformats.org/officeDocument/2006/relationships/slideLayout" Target="../slideLayouts/slideLayout3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9.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9/29/2021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9/29/2021</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332549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3999" r:id="rId44"/>
    <p:sldLayoutId id="2147484000" r:id="rId45"/>
    <p:sldLayoutId id="2147484001" r:id="rId46"/>
    <p:sldLayoutId id="2147484002" r:id="rId47"/>
    <p:sldLayoutId id="2147484003" r:id="rId48"/>
    <p:sldLayoutId id="2147484004"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9/29/2021</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411313"/>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 id="2147484026" r:id="rId21"/>
    <p:sldLayoutId id="2147484027" r:id="rId22"/>
    <p:sldLayoutId id="2147484028" r:id="rId23"/>
    <p:sldLayoutId id="2147484029" r:id="rId24"/>
    <p:sldLayoutId id="2147484030" r:id="rId25"/>
    <p:sldLayoutId id="2147484031" r:id="rId26"/>
    <p:sldLayoutId id="2147484032" r:id="rId27"/>
    <p:sldLayoutId id="2147484033" r:id="rId28"/>
    <p:sldLayoutId id="2147484034" r:id="rId29"/>
    <p:sldLayoutId id="2147484035" r:id="rId30"/>
    <p:sldLayoutId id="2147484036" r:id="rId31"/>
    <p:sldLayoutId id="2147484037" r:id="rId32"/>
    <p:sldLayoutId id="2147484038" r:id="rId33"/>
    <p:sldLayoutId id="2147484039" r:id="rId34"/>
    <p:sldLayoutId id="2147484040" r:id="rId35"/>
    <p:sldLayoutId id="2147484041" r:id="rId36"/>
    <p:sldLayoutId id="2147484042" r:id="rId37"/>
    <p:sldLayoutId id="2147484043" r:id="rId38"/>
    <p:sldLayoutId id="2147484044" r:id="rId39"/>
    <p:sldLayoutId id="2147484045" r:id="rId40"/>
    <p:sldLayoutId id="2147484046" r:id="rId41"/>
    <p:sldLayoutId id="2147484047" r:id="rId42"/>
    <p:sldLayoutId id="2147484048" r:id="rId43"/>
    <p:sldLayoutId id="2147484049" r:id="rId44"/>
    <p:sldLayoutId id="2147484050" r:id="rId45"/>
    <p:sldLayoutId id="2147484051" r:id="rId46"/>
    <p:sldLayoutId id="2147484052" r:id="rId47"/>
    <p:sldLayoutId id="2147484053" r:id="rId48"/>
    <p:sldLayoutId id="2147484054" r:id="rId49"/>
    <p:sldLayoutId id="2147484055" r:id="rId50"/>
    <p:sldLayoutId id="2147484056" r:id="rId51"/>
    <p:sldLayoutId id="2147484057" r:id="rId52"/>
    <p:sldLayoutId id="2147484058" r:id="rId53"/>
    <p:sldLayoutId id="2147484059"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9/29/2021</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a:t>
            </a:r>
            <a:r>
              <a:rPr lang="en-US" err="1">
                <a:solidFill>
                  <a:srgbClr val="000000"/>
                </a:solidFill>
              </a:rPr>
              <a:t>websiteurl</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383078"/>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 id="2147484082" r:id="rId22"/>
    <p:sldLayoutId id="2147484083" r:id="rId23"/>
    <p:sldLayoutId id="2147484084" r:id="rId24"/>
    <p:sldLayoutId id="2147484085" r:id="rId25"/>
    <p:sldLayoutId id="2147484086" r:id="rId26"/>
    <p:sldLayoutId id="2147484087" r:id="rId27"/>
    <p:sldLayoutId id="2147484088" r:id="rId28"/>
    <p:sldLayoutId id="2147484089" r:id="rId29"/>
    <p:sldLayoutId id="2147484090" r:id="rId30"/>
    <p:sldLayoutId id="2147484091" r:id="rId31"/>
    <p:sldLayoutId id="2147484092" r:id="rId32"/>
    <p:sldLayoutId id="2147484093" r:id="rId33"/>
    <p:sldLayoutId id="2147484094" r:id="rId34"/>
    <p:sldLayoutId id="2147484095" r:id="rId35"/>
    <p:sldLayoutId id="2147484096" r:id="rId36"/>
    <p:sldLayoutId id="2147484097" r:id="rId37"/>
    <p:sldLayoutId id="2147484098" r:id="rId38"/>
    <p:sldLayoutId id="2147484099" r:id="rId39"/>
    <p:sldLayoutId id="2147484100" r:id="rId40"/>
    <p:sldLayoutId id="2147484101" r:id="rId41"/>
    <p:sldLayoutId id="2147484102" r:id="rId42"/>
    <p:sldLayoutId id="2147484103" r:id="rId43"/>
    <p:sldLayoutId id="2147484104" r:id="rId44"/>
    <p:sldLayoutId id="2147484105" r:id="rId45"/>
    <p:sldLayoutId id="2147484106" r:id="rId46"/>
    <p:sldLayoutId id="2147484107" r:id="rId47"/>
    <p:sldLayoutId id="2147484108" r:id="rId48"/>
    <p:sldLayoutId id="2147484109" r:id="rId49"/>
    <p:sldLayoutId id="2147484110" r:id="rId50"/>
    <p:sldLayoutId id="2147484111" r:id="rId51"/>
    <p:sldLayoutId id="2147484112" r:id="rId52"/>
    <p:sldLayoutId id="2147484113" r:id="rId53"/>
    <p:sldLayoutId id="2147484114"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solidFill>
                  <a:srgbClr val="000000"/>
                </a:solidFill>
              </a:rPr>
              <a:pPr/>
              <a:t>9/29/2021</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93051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141" r:id="rId26"/>
    <p:sldLayoutId id="2147484142" r:id="rId27"/>
    <p:sldLayoutId id="2147484143" r:id="rId28"/>
    <p:sldLayoutId id="2147484144" r:id="rId29"/>
    <p:sldLayoutId id="2147484145" r:id="rId30"/>
    <p:sldLayoutId id="2147484146" r:id="rId31"/>
    <p:sldLayoutId id="2147484147" r:id="rId32"/>
    <p:sldLayoutId id="2147484148" r:id="rId33"/>
    <p:sldLayoutId id="2147484149" r:id="rId34"/>
    <p:sldLayoutId id="2147484150" r:id="rId35"/>
    <p:sldLayoutId id="2147484151" r:id="rId36"/>
    <p:sldLayoutId id="2147484152" r:id="rId37"/>
    <p:sldLayoutId id="2147484153" r:id="rId38"/>
    <p:sldLayoutId id="2147484154" r:id="rId39"/>
    <p:sldLayoutId id="2147484155" r:id="rId40"/>
    <p:sldLayoutId id="2147484156" r:id="rId41"/>
    <p:sldLayoutId id="2147484157" r:id="rId42"/>
    <p:sldLayoutId id="2147484158" r:id="rId43"/>
    <p:sldLayoutId id="2147484159" r:id="rId44"/>
    <p:sldLayoutId id="2147484160" r:id="rId45"/>
    <p:sldLayoutId id="2147484161" r:id="rId46"/>
    <p:sldLayoutId id="2147484162" r:id="rId47"/>
    <p:sldLayoutId id="2147484163" r:id="rId48"/>
    <p:sldLayoutId id="2147484164" r:id="rId49"/>
    <p:sldLayoutId id="2147484165" r:id="rId50"/>
    <p:sldLayoutId id="2147484166" r:id="rId51"/>
    <p:sldLayoutId id="2147484167"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FA0144-B6CB-44FF-AB34-D8D077F753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EE4679-18D7-4676-9E96-AC41BB7E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C738-E22F-44C5-B741-992646CB3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1CBF-3553-417E-90BE-9ACDC04D4D90}" type="datetimeFigureOut">
              <a:rPr lang="en-US" smtClean="0"/>
              <a:t>9/29/2021</a:t>
            </a:fld>
            <a:endParaRPr lang="en-US"/>
          </a:p>
        </p:txBody>
      </p:sp>
      <p:sp>
        <p:nvSpPr>
          <p:cNvPr id="5" name="Footer Placeholder 4">
            <a:extLst>
              <a:ext uri="{FF2B5EF4-FFF2-40B4-BE49-F238E27FC236}">
                <a16:creationId xmlns:a16="http://schemas.microsoft.com/office/drawing/2014/main" id="{411F89A4-237F-456E-873A-945ED927B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DAC45-D778-4366-B04B-9522846A2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082DA-FC43-4117-89C0-2F6E6252F810}" type="slidenum">
              <a:rPr lang="en-US" smtClean="0"/>
              <a:t>‹#›</a:t>
            </a:fld>
            <a:endParaRPr lang="en-US"/>
          </a:p>
        </p:txBody>
      </p:sp>
    </p:spTree>
    <p:extLst>
      <p:ext uri="{BB962C8B-B14F-4D97-AF65-F5344CB8AC3E}">
        <p14:creationId xmlns:p14="http://schemas.microsoft.com/office/powerpoint/2010/main" val="36026499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31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mnplss-umn.hub.arcgis.com/" TargetMode="Externa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mailto:chair@mgacepc.org"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https://commongroundalliance.com/DIRT-Dashboard"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59.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53.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69.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hyperlink" Target="https://mn365.sharepoint.com/:w:/r/sites/MNIT-MnGeo/RSADD/Shared%20Documents/3D%20Geo%20Stakeholder%20Matrix.docx?d=w26a88daef753456eb38549e7d9672b00&amp;csf=1&amp;web=1&amp;e=Y4fIAW"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9.xml"/><Relationship Id="rId1" Type="http://schemas.openxmlformats.org/officeDocument/2006/relationships/slideLayout" Target="../slideLayouts/slideLayout3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270.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6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67.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3.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13.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13.xml"/><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2" Type="http://schemas.openxmlformats.org/officeDocument/2006/relationships/hyperlink" Target="mailto:lidar@state.mn.us" TargetMode="External"/><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6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07.xml"/><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108.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108.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108.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8.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08.xml"/><Relationship Id="rId5" Type="http://schemas.openxmlformats.org/officeDocument/2006/relationships/image" Target="../media/image119.pn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08.xml"/><Relationship Id="rId4" Type="http://schemas.openxmlformats.org/officeDocument/2006/relationships/hyperlink" Target="https://arcg.is/19b0Si"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September 29, 2021</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F0E6-F58A-46DB-B473-81B58CA93F87}"/>
              </a:ext>
            </a:extLst>
          </p:cNvPr>
          <p:cNvSpPr>
            <a:spLocks noGrp="1"/>
          </p:cNvSpPr>
          <p:nvPr>
            <p:ph type="title"/>
          </p:nvPr>
        </p:nvSpPr>
        <p:spPr/>
        <p:txBody>
          <a:bodyPr/>
          <a:lstStyle/>
          <a:p>
            <a:r>
              <a:rPr lang="en-US" dirty="0">
                <a:cs typeface="Calibri"/>
              </a:rPr>
              <a:t>Opportunities for Engagement</a:t>
            </a:r>
            <a:endParaRPr lang="en-US" dirty="0"/>
          </a:p>
        </p:txBody>
      </p:sp>
      <p:sp>
        <p:nvSpPr>
          <p:cNvPr id="3" name="Content Placeholder 2">
            <a:extLst>
              <a:ext uri="{FF2B5EF4-FFF2-40B4-BE49-F238E27FC236}">
                <a16:creationId xmlns:a16="http://schemas.microsoft.com/office/drawing/2014/main" id="{0BBE92C9-DD5A-4FAA-92AE-4313BFA0317A}"/>
              </a:ext>
            </a:extLst>
          </p:cNvPr>
          <p:cNvSpPr>
            <a:spLocks noGrp="1"/>
          </p:cNvSpPr>
          <p:nvPr>
            <p:ph idx="1"/>
          </p:nvPr>
        </p:nvSpPr>
        <p:spPr>
          <a:xfrm>
            <a:off x="6098459" y="1801045"/>
            <a:ext cx="4788310" cy="4351338"/>
          </a:xfrm>
        </p:spPr>
        <p:txBody>
          <a:bodyPr vert="horz" lIns="91440" tIns="45720" rIns="91440" bIns="45720" rtlCol="0" anchor="t">
            <a:normAutofit fontScale="92500" lnSpcReduction="10000"/>
          </a:bodyPr>
          <a:lstStyle/>
          <a:p>
            <a:r>
              <a:rPr lang="en-US">
                <a:cs typeface="Calibri"/>
              </a:rPr>
              <a:t>Committees</a:t>
            </a:r>
            <a:endParaRPr lang="en-US" dirty="0"/>
          </a:p>
          <a:p>
            <a:pPr lvl="1" indent="-285750"/>
            <a:r>
              <a:rPr lang="en-US" dirty="0">
                <a:cs typeface="Calibri"/>
              </a:rPr>
              <a:t>3D</a:t>
            </a:r>
            <a:r>
              <a:rPr lang="en-US">
                <a:cs typeface="Calibri"/>
              </a:rPr>
              <a:t> </a:t>
            </a:r>
            <a:r>
              <a:rPr lang="en-US" dirty="0">
                <a:cs typeface="Calibri"/>
              </a:rPr>
              <a:t>Geomatics</a:t>
            </a:r>
          </a:p>
          <a:p>
            <a:pPr lvl="1" indent="-285750"/>
            <a:r>
              <a:rPr lang="en-US">
                <a:cs typeface="Calibri"/>
              </a:rPr>
              <a:t>Archiving</a:t>
            </a:r>
            <a:endParaRPr lang="en-US" dirty="0">
              <a:cs typeface="Calibri"/>
            </a:endParaRPr>
          </a:p>
          <a:p>
            <a:pPr lvl="1" indent="-285750"/>
            <a:r>
              <a:rPr lang="en-US">
                <a:cs typeface="Calibri"/>
              </a:rPr>
              <a:t>Awards</a:t>
            </a:r>
            <a:endParaRPr lang="en-US" dirty="0">
              <a:cs typeface="Calibri"/>
            </a:endParaRPr>
          </a:p>
          <a:p>
            <a:pPr lvl="1" indent="-285750"/>
            <a:r>
              <a:rPr lang="en-US">
                <a:cs typeface="Calibri"/>
              </a:rPr>
              <a:t>Emergency </a:t>
            </a:r>
            <a:r>
              <a:rPr lang="en-US" dirty="0">
                <a:cs typeface="Calibri"/>
              </a:rPr>
              <a:t>Preparedness</a:t>
            </a:r>
          </a:p>
          <a:p>
            <a:pPr lvl="1" indent="-285750"/>
            <a:r>
              <a:rPr lang="en-US">
                <a:cs typeface="Calibri"/>
              </a:rPr>
              <a:t>Image </a:t>
            </a:r>
            <a:r>
              <a:rPr lang="en-US" dirty="0">
                <a:cs typeface="Calibri"/>
              </a:rPr>
              <a:t>Service Sustainability</a:t>
            </a:r>
          </a:p>
          <a:p>
            <a:pPr lvl="1" indent="-285750"/>
            <a:r>
              <a:rPr lang="en-US">
                <a:cs typeface="Calibri"/>
              </a:rPr>
              <a:t>Outreach</a:t>
            </a:r>
            <a:endParaRPr lang="en-US" dirty="0">
              <a:cs typeface="Calibri"/>
            </a:endParaRPr>
          </a:p>
          <a:p>
            <a:pPr lvl="1" indent="-285750"/>
            <a:r>
              <a:rPr lang="en-US" dirty="0">
                <a:cs typeface="Calibri"/>
              </a:rPr>
              <a:t>Parcels</a:t>
            </a:r>
            <a:r>
              <a:rPr lang="en-US">
                <a:cs typeface="Calibri"/>
              </a:rPr>
              <a:t> </a:t>
            </a:r>
            <a:r>
              <a:rPr lang="en-US" dirty="0">
                <a:cs typeface="Calibri"/>
              </a:rPr>
              <a:t>&amp; Land Records</a:t>
            </a:r>
          </a:p>
          <a:p>
            <a:pPr lvl="1" indent="-285750"/>
            <a:r>
              <a:rPr lang="en-US">
                <a:cs typeface="Calibri"/>
              </a:rPr>
              <a:t>Standards</a:t>
            </a:r>
            <a:endParaRPr lang="en-US" dirty="0">
              <a:cs typeface="Calibri"/>
            </a:endParaRPr>
          </a:p>
          <a:p>
            <a:pPr lvl="1" indent="-285750"/>
            <a:endParaRPr lang="en-US" dirty="0">
              <a:cs typeface="Calibri"/>
            </a:endParaRPr>
          </a:p>
          <a:p>
            <a:pPr marL="400050" lvl="1" indent="0">
              <a:buNone/>
            </a:pPr>
            <a:endParaRPr lang="en-US" dirty="0">
              <a:cs typeface="Calibri"/>
            </a:endParaRPr>
          </a:p>
        </p:txBody>
      </p:sp>
      <p:sp>
        <p:nvSpPr>
          <p:cNvPr id="5" name="Content Placeholder 2">
            <a:extLst>
              <a:ext uri="{FF2B5EF4-FFF2-40B4-BE49-F238E27FC236}">
                <a16:creationId xmlns:a16="http://schemas.microsoft.com/office/drawing/2014/main" id="{ADA9E89D-7F19-461E-8F5B-DF15B5A42EBB}"/>
              </a:ext>
            </a:extLst>
          </p:cNvPr>
          <p:cNvSpPr txBox="1">
            <a:spLocks/>
          </p:cNvSpPr>
          <p:nvPr/>
        </p:nvSpPr>
        <p:spPr>
          <a:xfrm>
            <a:off x="1297858" y="1805961"/>
            <a:ext cx="454250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Leadership team</a:t>
            </a:r>
          </a:p>
          <a:p>
            <a:r>
              <a:rPr lang="en-US" dirty="0">
                <a:cs typeface="Calibri"/>
              </a:rPr>
              <a:t>Priority projects</a:t>
            </a:r>
            <a:endParaRPr lang="en-US" dirty="0"/>
          </a:p>
          <a:p>
            <a:r>
              <a:rPr lang="en-US" dirty="0">
                <a:cs typeface="Calibri"/>
              </a:rPr>
              <a:t>GAC Hub</a:t>
            </a:r>
          </a:p>
          <a:p>
            <a:pPr lvl="1" indent="-285750"/>
            <a:endParaRPr lang="en-US" dirty="0">
              <a:cs typeface="Calibri"/>
            </a:endParaRPr>
          </a:p>
          <a:p>
            <a:pPr marL="400050" lvl="1" indent="0">
              <a:buFont typeface="Arial" panose="020B0604020202020204" pitchFamily="34" charset="0"/>
              <a:buNone/>
            </a:pPr>
            <a:endParaRPr lang="en-US" dirty="0">
              <a:cs typeface="Calibri"/>
            </a:endParaRPr>
          </a:p>
        </p:txBody>
      </p:sp>
    </p:spTree>
    <p:extLst>
      <p:ext uri="{BB962C8B-B14F-4D97-AF65-F5344CB8AC3E}">
        <p14:creationId xmlns:p14="http://schemas.microsoft.com/office/powerpoint/2010/main" val="13180385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ea typeface="+mj-lt"/>
                <a:cs typeface="+mj-lt"/>
              </a:rPr>
              <a:t>Updated and aligned boundary data </a:t>
            </a:r>
            <a:endParaRPr lang="en-US" sz="400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r>
              <a:rPr lang="en-US" dirty="0">
                <a:ea typeface="+mn-lt"/>
                <a:cs typeface="+mn-lt"/>
              </a:rPr>
              <a:t>Adopted definition of Boundary Alignment. Transferred data to </a:t>
            </a:r>
            <a:r>
              <a:rPr lang="en-US" dirty="0" err="1">
                <a:ea typeface="+mn-lt"/>
                <a:cs typeface="+mn-lt"/>
              </a:rPr>
              <a:t>MnGeo</a:t>
            </a:r>
            <a:r>
              <a:rPr lang="en-US" dirty="0">
                <a:ea typeface="+mn-lt"/>
                <a:cs typeface="+mn-lt"/>
              </a:rPr>
              <a:t> for the PLSS Status Map.</a:t>
            </a:r>
            <a:endParaRPr lang="en-US">
              <a:cs typeface="Calibri"/>
            </a:endParaRPr>
          </a:p>
          <a:p>
            <a:pPr marL="457200" indent="-457200">
              <a:buAutoNum type="arabicPeriod"/>
            </a:pPr>
            <a:r>
              <a:rPr lang="en-US" dirty="0">
                <a:ea typeface="+mn-lt"/>
                <a:cs typeface="+mn-lt"/>
              </a:rPr>
              <a:t>If you are experiencing a barrier:</a:t>
            </a:r>
          </a:p>
          <a:p>
            <a:pPr lvl="1"/>
            <a:r>
              <a:rPr lang="en-US" dirty="0">
                <a:ea typeface="+mn-lt"/>
                <a:cs typeface="+mn-lt"/>
              </a:rPr>
              <a:t>Volunteer time</a:t>
            </a:r>
            <a:endParaRPr lang="en-US" dirty="0">
              <a:cs typeface="Calibri"/>
            </a:endParaRPr>
          </a:p>
          <a:p>
            <a:pPr marL="457200" indent="-457200">
              <a:buAutoNum type="arabicPeriod"/>
            </a:pPr>
            <a:r>
              <a:rPr lang="en-US" dirty="0">
                <a:ea typeface="+mn-lt"/>
                <a:cs typeface="+mn-lt"/>
              </a:rPr>
              <a:t>Next Task: </a:t>
            </a:r>
          </a:p>
          <a:p>
            <a:pPr lvl="1"/>
            <a:r>
              <a:rPr lang="en-US" dirty="0">
                <a:ea typeface="+mn-lt"/>
                <a:cs typeface="+mn-lt"/>
              </a:rPr>
              <a:t>Participate and document boundary alignment in the Arrowhead in order to transition it to other areas of the state. Add more data to the PLSS Status Map. </a:t>
            </a:r>
            <a:endParaRPr lang="en-US">
              <a:cs typeface="Calibri"/>
            </a:endParaRPr>
          </a:p>
          <a:p>
            <a:pPr lvl="1"/>
            <a:endParaRPr lang="en-US">
              <a:cs typeface="Calibri"/>
            </a:endParaRPr>
          </a:p>
          <a:p>
            <a:pPr marL="0" indent="0">
              <a:buNone/>
            </a:pPr>
            <a:endParaRPr lang="en-US" dirty="0"/>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err="1">
                <a:ea typeface="+mj-lt"/>
                <a:cs typeface="+mj-lt"/>
              </a:rPr>
              <a:t>Remonumentation</a:t>
            </a:r>
            <a:r>
              <a:rPr lang="en-US" sz="4000" dirty="0">
                <a:ea typeface="+mj-lt"/>
                <a:cs typeface="+mj-lt"/>
              </a:rPr>
              <a:t> of all section corners</a:t>
            </a:r>
            <a:endParaRPr lang="en-US" sz="40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a:xfrm>
            <a:off x="371168" y="1407755"/>
            <a:ext cx="11326761" cy="5064175"/>
          </a:xfrm>
        </p:spPr>
        <p:txBody>
          <a:bodyPr vert="horz" lIns="91440" tIns="45720" rIns="91440" bIns="45720" rtlCol="0" anchor="t">
            <a:normAutofit fontScale="70000" lnSpcReduction="20000"/>
          </a:bodyPr>
          <a:lstStyle/>
          <a:p>
            <a:pPr marL="457200" indent="-457200">
              <a:buAutoNum type="arabicPeriod"/>
            </a:pPr>
            <a:r>
              <a:rPr lang="en-US" dirty="0">
                <a:ea typeface="+mn-lt"/>
                <a:cs typeface="+mn-lt"/>
              </a:rPr>
              <a:t>Most recent success:</a:t>
            </a:r>
            <a:endParaRPr lang="en-US" dirty="0"/>
          </a:p>
          <a:p>
            <a:pPr lvl="1">
              <a:lnSpc>
                <a:spcPct val="170000"/>
              </a:lnSpc>
              <a:spcBef>
                <a:spcPts val="0"/>
              </a:spcBef>
              <a:spcAft>
                <a:spcPts val="0"/>
              </a:spcAft>
            </a:pPr>
            <a:r>
              <a:rPr lang="en-US" dirty="0">
                <a:ea typeface="+mn-lt"/>
                <a:cs typeface="+mn-lt"/>
              </a:rPr>
              <a:t>Working on a business case</a:t>
            </a:r>
          </a:p>
          <a:p>
            <a:pPr lvl="1">
              <a:lnSpc>
                <a:spcPct val="170000"/>
              </a:lnSpc>
              <a:spcBef>
                <a:spcPts val="0"/>
              </a:spcBef>
              <a:spcAft>
                <a:spcPts val="0"/>
              </a:spcAft>
            </a:pPr>
            <a:r>
              <a:rPr lang="en-US" dirty="0">
                <a:ea typeface="+mn-lt"/>
                <a:cs typeface="+mn-lt"/>
              </a:rPr>
              <a:t>Working on legislation</a:t>
            </a:r>
            <a:endParaRPr lang="en-US" dirty="0">
              <a:cs typeface="Calibri"/>
            </a:endParaRPr>
          </a:p>
          <a:p>
            <a:pPr lvl="1">
              <a:lnSpc>
                <a:spcPct val="170000"/>
              </a:lnSpc>
              <a:spcBef>
                <a:spcPts val="0"/>
              </a:spcBef>
              <a:spcAft>
                <a:spcPts val="0"/>
              </a:spcAft>
            </a:pPr>
            <a:r>
              <a:rPr lang="en-US" dirty="0">
                <a:ea typeface="+mn-lt"/>
                <a:cs typeface="+mn-lt"/>
              </a:rPr>
              <a:t>Working on letters of support (MSPS, MACS, GAC, MN GIS/LIS, County Recorders, County Engineers, AMC, MnDOT, DNR, Fish &amp; Wildlife, Forest Service, Mn Farm Union, Corps of Engineers, MN Association of Townships, Realtors, Bar Association, Legislature)</a:t>
            </a:r>
            <a:endParaRPr lang="en-US" dirty="0">
              <a:cs typeface="Calibri"/>
            </a:endParaRPr>
          </a:p>
          <a:p>
            <a:pPr lvl="1">
              <a:lnSpc>
                <a:spcPct val="170000"/>
              </a:lnSpc>
              <a:spcBef>
                <a:spcPts val="0"/>
              </a:spcBef>
              <a:spcAft>
                <a:spcPts val="0"/>
              </a:spcAft>
            </a:pPr>
            <a:r>
              <a:rPr lang="en-US" dirty="0">
                <a:ea typeface="+mn-lt"/>
                <a:cs typeface="+mn-lt"/>
              </a:rPr>
              <a:t>Created a Hub for PLSS questions and answers (post link on several websites)</a:t>
            </a:r>
            <a:endParaRPr lang="en-US" dirty="0">
              <a:cs typeface="Calibri"/>
            </a:endParaRPr>
          </a:p>
          <a:p>
            <a:pPr marL="457200" indent="-457200">
              <a:buAutoNum type="arabicPeriod"/>
            </a:pPr>
            <a:r>
              <a:rPr lang="en-US" dirty="0">
                <a:ea typeface="+mn-lt"/>
                <a:cs typeface="+mn-lt"/>
              </a:rPr>
              <a:t>If you are experiencing a barrier:</a:t>
            </a:r>
          </a:p>
          <a:p>
            <a:pPr lvl="1"/>
            <a:r>
              <a:rPr lang="en-US" dirty="0">
                <a:ea typeface="+mn-lt"/>
                <a:cs typeface="+mn-lt"/>
              </a:rPr>
              <a:t>Funding and Support!</a:t>
            </a:r>
          </a:p>
          <a:p>
            <a:pPr marL="457200" indent="-457200">
              <a:buAutoNum type="arabicPeriod"/>
            </a:pPr>
            <a:r>
              <a:rPr lang="en-US" dirty="0">
                <a:ea typeface="+mn-lt"/>
                <a:cs typeface="+mn-lt"/>
              </a:rPr>
              <a:t>Next task:</a:t>
            </a:r>
          </a:p>
          <a:p>
            <a:pPr lvl="1">
              <a:lnSpc>
                <a:spcPct val="170000"/>
              </a:lnSpc>
              <a:spcBef>
                <a:spcPts val="0"/>
              </a:spcBef>
              <a:spcAft>
                <a:spcPts val="0"/>
              </a:spcAft>
            </a:pPr>
            <a:r>
              <a:rPr lang="en-US" dirty="0">
                <a:ea typeface="+mn-lt"/>
                <a:cs typeface="+mn-lt"/>
              </a:rPr>
              <a:t>Finish business case</a:t>
            </a:r>
          </a:p>
          <a:p>
            <a:pPr lvl="1">
              <a:lnSpc>
                <a:spcPct val="170000"/>
              </a:lnSpc>
              <a:spcBef>
                <a:spcPts val="0"/>
              </a:spcBef>
              <a:spcAft>
                <a:spcPts val="0"/>
              </a:spcAft>
            </a:pPr>
            <a:r>
              <a:rPr lang="en-US" dirty="0">
                <a:ea typeface="+mn-lt"/>
                <a:cs typeface="+mn-lt"/>
              </a:rPr>
              <a:t>Finish legislation </a:t>
            </a:r>
            <a:endParaRPr lang="en-US">
              <a:cs typeface="Calibri"/>
            </a:endParaRPr>
          </a:p>
          <a:p>
            <a:pPr lvl="1">
              <a:lnSpc>
                <a:spcPct val="170000"/>
              </a:lnSpc>
              <a:spcBef>
                <a:spcPts val="0"/>
              </a:spcBef>
              <a:spcAft>
                <a:spcPts val="0"/>
              </a:spcAft>
            </a:pPr>
            <a:r>
              <a:rPr lang="en-US" dirty="0">
                <a:ea typeface="+mn-lt"/>
                <a:cs typeface="+mn-lt"/>
              </a:rPr>
              <a:t>Submit legislation for this session (find as many avenues as we can to submit legislation)</a:t>
            </a:r>
            <a:endParaRPr lang="en-US" dirty="0">
              <a:cs typeface="Calibri"/>
            </a:endParaRPr>
          </a:p>
          <a:p>
            <a:pPr lvl="1">
              <a:lnSpc>
                <a:spcPct val="170000"/>
              </a:lnSpc>
              <a:spcBef>
                <a:spcPts val="0"/>
              </a:spcBef>
              <a:spcAft>
                <a:spcPts val="0"/>
              </a:spcAft>
            </a:pPr>
            <a:r>
              <a:rPr lang="en-US" dirty="0">
                <a:ea typeface="+mn-lt"/>
                <a:cs typeface="+mn-lt"/>
              </a:rPr>
              <a:t>Find funding source</a:t>
            </a:r>
            <a:endParaRPr lang="en-US" dirty="0">
              <a:cs typeface="Calibri"/>
            </a:endParaRPr>
          </a:p>
          <a:p>
            <a:pPr lvl="1"/>
            <a:endParaRPr lang="en-US" dirty="0">
              <a:ea typeface="+mn-lt"/>
              <a:cs typeface="+mn-lt"/>
            </a:endParaRPr>
          </a:p>
          <a:p>
            <a:endParaRPr lang="en-US" dirty="0">
              <a:cs typeface="Calibri"/>
            </a:endParaRPr>
          </a:p>
          <a:p>
            <a:pPr marL="457200" indent="-457200">
              <a:buAutoNum type="arabicPeriod"/>
            </a:pPr>
            <a:endParaRPr lang="en-US" dirty="0">
              <a:ea typeface="+mn-lt"/>
              <a:cs typeface="+mn-lt"/>
            </a:endParaRPr>
          </a:p>
          <a:p>
            <a:pPr marL="0" indent="0">
              <a:buNone/>
            </a:pPr>
            <a:endParaRPr lang="en-US" dirty="0">
              <a:cs typeface="Calibri"/>
            </a:endParaRPr>
          </a:p>
          <a:p>
            <a:pPr marL="0" indent="0">
              <a:buNone/>
            </a:pPr>
            <a:endParaRPr lang="en-US" dirty="0"/>
          </a:p>
        </p:txBody>
      </p:sp>
    </p:spTree>
    <p:extLst>
      <p:ext uri="{BB962C8B-B14F-4D97-AF65-F5344CB8AC3E}">
        <p14:creationId xmlns:p14="http://schemas.microsoft.com/office/powerpoint/2010/main" val="21992927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New Lidar Acquisition</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0" indent="0">
              <a:buNone/>
            </a:pPr>
            <a:r>
              <a:rPr lang="en-US" dirty="0"/>
              <a:t>See agenda item 7 </a:t>
            </a:r>
          </a:p>
          <a:p>
            <a:pPr lvl="1"/>
            <a:endParaRPr lang="en-US" dirty="0">
              <a:cs typeface="Calibri"/>
            </a:endParaRPr>
          </a:p>
          <a:p>
            <a:pPr marL="0" indent="0">
              <a:buNone/>
            </a:pPr>
            <a:endParaRPr lang="en-US" dirty="0"/>
          </a:p>
        </p:txBody>
      </p:sp>
    </p:spTree>
    <p:extLst>
      <p:ext uri="{BB962C8B-B14F-4D97-AF65-F5344CB8AC3E}">
        <p14:creationId xmlns:p14="http://schemas.microsoft.com/office/powerpoint/2010/main" val="6655322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fontScale="90000"/>
          </a:bodyPr>
          <a:lstStyle/>
          <a:p>
            <a:r>
              <a:rPr lang="en-US" dirty="0">
                <a:ea typeface="+mj-lt"/>
                <a:cs typeface="+mj-lt"/>
              </a:rPr>
              <a:t>Accurate hydro-DEMs (</a:t>
            </a:r>
            <a:r>
              <a:rPr lang="en-US" dirty="0" err="1">
                <a:ea typeface="+mj-lt"/>
                <a:cs typeface="+mj-lt"/>
              </a:rPr>
              <a:t>hDEM</a:t>
            </a:r>
            <a:r>
              <a:rPr lang="en-US" dirty="0">
                <a:ea typeface="+mj-lt"/>
                <a:cs typeface="+mj-lt"/>
              </a:rPr>
              <a:t>) that serve modern </a:t>
            </a:r>
            <a:br>
              <a:rPr lang="en-US" dirty="0">
                <a:ea typeface="+mj-lt"/>
                <a:cs typeface="+mj-lt"/>
              </a:rPr>
            </a:br>
            <a:r>
              <a:rPr lang="en-US" dirty="0">
                <a:ea typeface="+mj-lt"/>
                <a:cs typeface="+mj-lt"/>
              </a:rPr>
              <a:t>flood modeling and hydro-terrain analysis tools, and the development of more accurate watercourses and watersheds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p>
          <a:p>
            <a:pPr marL="457200" indent="-457200">
              <a:buAutoNum type="arabicPeriod"/>
            </a:pPr>
            <a:r>
              <a:rPr lang="en-US" dirty="0">
                <a:ea typeface="+mn-lt"/>
                <a:cs typeface="+mn-lt"/>
              </a:rPr>
              <a:t>If you are experiencing a barrier</a:t>
            </a:r>
          </a:p>
          <a:p>
            <a:pPr marL="457200" indent="-457200">
              <a:buAutoNum type="arabicPeriod"/>
            </a:pPr>
            <a:r>
              <a:rPr lang="en-US" dirty="0">
                <a:ea typeface="+mn-lt"/>
                <a:cs typeface="+mn-lt"/>
              </a:rPr>
              <a:t>Next task</a:t>
            </a:r>
            <a:endParaRPr lang="en-US" dirty="0">
              <a:cs typeface="Calibri"/>
            </a:endParaRPr>
          </a:p>
        </p:txBody>
      </p:sp>
    </p:spTree>
    <p:extLst>
      <p:ext uri="{BB962C8B-B14F-4D97-AF65-F5344CB8AC3E}">
        <p14:creationId xmlns:p14="http://schemas.microsoft.com/office/powerpoint/2010/main" val="9922692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61950" y="152400"/>
            <a:ext cx="11163300" cy="914400"/>
          </a:xfrm>
        </p:spPr>
        <p:txBody>
          <a:bodyPr>
            <a:normAutofit fontScale="90000"/>
          </a:bodyPr>
          <a:lstStyle/>
          <a:p>
            <a:r>
              <a:rPr lang="en-US" dirty="0">
                <a:ea typeface="+mj-lt"/>
                <a:cs typeface="+mj-lt"/>
              </a:rPr>
              <a:t>Development of a culvert data standard for data sharing across the geospatial and infrastructure asset management communities </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Most recent success</a:t>
            </a:r>
            <a:endParaRPr lang="en-US" dirty="0">
              <a:ea typeface="+mn-lt"/>
              <a:cs typeface="+mn-lt"/>
            </a:endParaRPr>
          </a:p>
          <a:p>
            <a:pPr marL="457200" indent="-457200">
              <a:buAutoNum type="arabicPeriod"/>
            </a:pPr>
            <a:r>
              <a:rPr lang="en-US" dirty="0">
                <a:cs typeface="Calibri"/>
              </a:rPr>
              <a:t>If you are experiencing a barrier</a:t>
            </a:r>
            <a:endParaRPr lang="en-US" dirty="0">
              <a:ea typeface="+mn-lt"/>
              <a:cs typeface="+mn-lt"/>
            </a:endParaRPr>
          </a:p>
          <a:p>
            <a:pPr marL="457200" indent="-457200">
              <a:buAutoNum type="arabicPeriod"/>
            </a:pPr>
            <a:r>
              <a:rPr lang="en-US" dirty="0">
                <a:cs typeface="Calibri"/>
              </a:rPr>
              <a:t>Next task</a:t>
            </a:r>
            <a:endParaRPr lang="en-US" dirty="0"/>
          </a:p>
        </p:txBody>
      </p:sp>
    </p:spTree>
    <p:extLst>
      <p:ext uri="{BB962C8B-B14F-4D97-AF65-F5344CB8AC3E}">
        <p14:creationId xmlns:p14="http://schemas.microsoft.com/office/powerpoint/2010/main" val="4225830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Road Centerline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t>Internal statewide aggregation of road centerlines with address ranges to the NG911 data model</a:t>
            </a:r>
            <a:endParaRPr lang="en-US" dirty="0">
              <a:cs typeface="Calibri"/>
            </a:endParaRPr>
          </a:p>
          <a:p>
            <a:pPr marL="457200" indent="-457200">
              <a:buFont typeface="+mj-lt"/>
              <a:buAutoNum type="arabicPeriod"/>
            </a:pPr>
            <a:r>
              <a:rPr lang="en-US" dirty="0"/>
              <a:t>If you are experiencing a barrier:</a:t>
            </a:r>
          </a:p>
          <a:p>
            <a:pPr lvl="1"/>
            <a:r>
              <a:rPr lang="en-US" dirty="0">
                <a:cs typeface="Calibri"/>
              </a:rPr>
              <a:t>Challenges but not barriers</a:t>
            </a:r>
          </a:p>
          <a:p>
            <a:pPr marL="457200" indent="-457200">
              <a:buFont typeface="+mj-lt"/>
              <a:buAutoNum type="arabicPeriod"/>
            </a:pPr>
            <a:r>
              <a:rPr lang="en-US" dirty="0"/>
              <a:t>Next task: </a:t>
            </a:r>
          </a:p>
          <a:p>
            <a:pPr lvl="1"/>
            <a:r>
              <a:rPr lang="en-US" dirty="0">
                <a:cs typeface="Calibri"/>
              </a:rPr>
              <a:t>Snapping across county boundaries</a:t>
            </a:r>
            <a:endParaRPr lang="en-US" dirty="0"/>
          </a:p>
          <a:p>
            <a:pPr marL="0" indent="0">
              <a:buNone/>
            </a:pPr>
            <a:endParaRPr lang="en-US" dirty="0"/>
          </a:p>
        </p:txBody>
      </p:sp>
    </p:spTree>
    <p:extLst>
      <p:ext uri="{BB962C8B-B14F-4D97-AF65-F5344CB8AC3E}">
        <p14:creationId xmlns:p14="http://schemas.microsoft.com/office/powerpoint/2010/main" val="5219616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Address Points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ea typeface="+mn-lt"/>
                <a:cs typeface="+mn-lt"/>
              </a:rPr>
              <a:t>Statewide aggregation of address points to the NG911 data model</a:t>
            </a:r>
          </a:p>
          <a:p>
            <a:pPr marL="457200" indent="-457200">
              <a:buFont typeface="+mj-lt"/>
              <a:buAutoNum type="arabicPeriod"/>
            </a:pPr>
            <a:r>
              <a:rPr lang="en-US" dirty="0"/>
              <a:t>If you are experiencing a barrier:</a:t>
            </a:r>
          </a:p>
          <a:p>
            <a:pPr lvl="1"/>
            <a:r>
              <a:rPr lang="en-US" dirty="0">
                <a:ea typeface="+mn-lt"/>
                <a:cs typeface="+mn-lt"/>
              </a:rPr>
              <a:t>Challenges but not barriers – not currently available to provide to the public</a:t>
            </a:r>
          </a:p>
          <a:p>
            <a:pPr marL="457200" indent="-457200">
              <a:buFont typeface="+mj-lt"/>
              <a:buAutoNum type="arabicPeriod"/>
            </a:pPr>
            <a:r>
              <a:rPr lang="en-US" dirty="0"/>
              <a:t>Next task: </a:t>
            </a:r>
            <a:endParaRPr lang="en-US" dirty="0">
              <a:cs typeface="Calibri"/>
            </a:endParaRPr>
          </a:p>
          <a:p>
            <a:pPr lvl="1"/>
            <a:r>
              <a:rPr lang="en-US" dirty="0"/>
              <a:t>Statewide aggregation of updated data from authoritative sources to the GAC standard</a:t>
            </a:r>
            <a:endParaRPr lang="en-US" dirty="0">
              <a:cs typeface="Calibri"/>
            </a:endParaRPr>
          </a:p>
          <a:p>
            <a:pPr marL="0" indent="0">
              <a:buNone/>
            </a:pPr>
            <a:endParaRPr lang="en-US" dirty="0"/>
          </a:p>
        </p:txBody>
      </p:sp>
    </p:spTree>
    <p:extLst>
      <p:ext uri="{BB962C8B-B14F-4D97-AF65-F5344CB8AC3E}">
        <p14:creationId xmlns:p14="http://schemas.microsoft.com/office/powerpoint/2010/main" val="9662532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fontScale="90000"/>
          </a:bodyPr>
          <a:lstStyle/>
          <a:p>
            <a:r>
              <a:rPr lang="en-US" dirty="0">
                <a:ea typeface="+mj-lt"/>
                <a:cs typeface="+mj-lt"/>
              </a:rPr>
              <a:t>A project team to develop geospatial data sharing methodologies to support the state’s underground utilities community</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See agenda item 6</a:t>
            </a:r>
          </a:p>
        </p:txBody>
      </p:sp>
    </p:spTree>
    <p:extLst>
      <p:ext uri="{BB962C8B-B14F-4D97-AF65-F5344CB8AC3E}">
        <p14:creationId xmlns:p14="http://schemas.microsoft.com/office/powerpoint/2010/main" val="4758817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fontScale="90000"/>
          </a:bodyPr>
          <a:lstStyle/>
          <a:p>
            <a:r>
              <a:rPr lang="en-US" dirty="0">
                <a:ea typeface="+mj-lt"/>
                <a:cs typeface="+mj-lt"/>
              </a:rPr>
              <a:t>Establish a workflow for developing, sharing and maintaining statewide, publicly available, authoritative geospatial data </a:t>
            </a:r>
            <a:br>
              <a:rPr lang="en-US" dirty="0">
                <a:ea typeface="+mj-lt"/>
                <a:cs typeface="+mj-lt"/>
              </a:rPr>
            </a:br>
            <a:r>
              <a:rPr lang="en-US" dirty="0">
                <a:ea typeface="+mj-lt"/>
                <a:cs typeface="+mj-lt"/>
              </a:rPr>
              <a:t>for primary critical infrastructure themes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92500" lnSpcReduction="10000"/>
          </a:bodyPr>
          <a:lstStyle/>
          <a:p>
            <a:pPr marL="457200" indent="-457200">
              <a:buFont typeface="+mj-lt"/>
              <a:buAutoNum type="arabicPeriod"/>
            </a:pPr>
            <a:r>
              <a:rPr lang="en-US" dirty="0">
                <a:ea typeface="+mn-lt"/>
                <a:cs typeface="+mn-lt"/>
              </a:rPr>
              <a:t>Most recent success</a:t>
            </a:r>
            <a:endParaRPr lang="en-US" dirty="0">
              <a:cs typeface="Calibri"/>
            </a:endParaRPr>
          </a:p>
          <a:p>
            <a:pPr marL="685800"/>
            <a:r>
              <a:rPr lang="en-US" sz="2100" dirty="0">
                <a:ea typeface="+mn-lt"/>
                <a:cs typeface="+mn-lt"/>
              </a:rPr>
              <a:t>We have the fire stations ready to publish - should be up any day as a feature layer view</a:t>
            </a:r>
            <a:r>
              <a:rPr lang="en-US" dirty="0">
                <a:ea typeface="+mn-lt"/>
                <a:cs typeface="+mn-lt"/>
              </a:rPr>
              <a:t> </a:t>
            </a:r>
            <a:endParaRPr lang="en-US" dirty="0">
              <a:cs typeface="Calibri"/>
            </a:endParaRPr>
          </a:p>
          <a:p>
            <a:pPr marL="685800"/>
            <a:r>
              <a:rPr lang="en-US" sz="2100" dirty="0">
                <a:ea typeface="+mn-lt"/>
                <a:cs typeface="+mn-lt"/>
              </a:rPr>
              <a:t>Alison drafted a 'resource page' on the </a:t>
            </a:r>
            <a:r>
              <a:rPr lang="en-US" sz="2100" dirty="0" err="1">
                <a:ea typeface="+mn-lt"/>
                <a:cs typeface="+mn-lt"/>
              </a:rPr>
              <a:t>GeoCommons</a:t>
            </a:r>
            <a:r>
              <a:rPr lang="en-US" sz="2100" dirty="0">
                <a:ea typeface="+mn-lt"/>
                <a:cs typeface="+mn-lt"/>
              </a:rPr>
              <a:t> for critical infrastructure</a:t>
            </a:r>
            <a:r>
              <a:rPr lang="en-US" dirty="0">
                <a:ea typeface="+mn-lt"/>
                <a:cs typeface="+mn-lt"/>
              </a:rPr>
              <a:t> </a:t>
            </a:r>
            <a:endParaRPr lang="en-US">
              <a:cs typeface="Calibri"/>
            </a:endParaRPr>
          </a:p>
          <a:p>
            <a:pPr marL="457200" indent="-457200">
              <a:buFont typeface="+mj-lt"/>
              <a:buAutoNum type="arabicPeriod"/>
            </a:pPr>
            <a:r>
              <a:rPr lang="en-US" dirty="0">
                <a:ea typeface="+mn-lt"/>
                <a:cs typeface="+mn-lt"/>
              </a:rPr>
              <a:t>If you are experiencing a barrier</a:t>
            </a:r>
          </a:p>
          <a:p>
            <a:pPr lvl="1"/>
            <a:r>
              <a:rPr lang="en-US" dirty="0">
                <a:cs typeface="Calibri"/>
              </a:rPr>
              <a:t>No</a:t>
            </a:r>
          </a:p>
          <a:p>
            <a:pPr marL="457200" indent="-457200">
              <a:buFont typeface="+mj-lt"/>
              <a:buAutoNum type="arabicPeriod"/>
            </a:pPr>
            <a:r>
              <a:rPr lang="en-US" dirty="0">
                <a:ea typeface="+mn-lt"/>
                <a:cs typeface="+mn-lt"/>
              </a:rPr>
              <a:t>Next task</a:t>
            </a:r>
            <a:endParaRPr lang="en-US" dirty="0">
              <a:cs typeface="Calibri"/>
            </a:endParaRPr>
          </a:p>
          <a:p>
            <a:pPr marL="685800"/>
            <a:r>
              <a:rPr lang="en-US" sz="2100" dirty="0">
                <a:ea typeface="+mn-lt"/>
                <a:cs typeface="+mn-lt"/>
              </a:rPr>
              <a:t>Communication plan for fire station layer </a:t>
            </a:r>
          </a:p>
          <a:p>
            <a:pPr marL="685800"/>
            <a:r>
              <a:rPr lang="en-US" sz="2100" dirty="0">
                <a:ea typeface="+mn-lt"/>
                <a:cs typeface="+mn-lt"/>
              </a:rPr>
              <a:t>Consider attributes for police feature layer </a:t>
            </a:r>
            <a:r>
              <a:rPr lang="en-US" dirty="0">
                <a:ea typeface="+mn-lt"/>
                <a:cs typeface="+mn-lt"/>
              </a:rPr>
              <a:t> </a:t>
            </a:r>
            <a:endParaRPr lang="en-US" dirty="0">
              <a:cs typeface="Calibri"/>
            </a:endParaRPr>
          </a:p>
        </p:txBody>
      </p:sp>
    </p:spTree>
    <p:extLst>
      <p:ext uri="{BB962C8B-B14F-4D97-AF65-F5344CB8AC3E}">
        <p14:creationId xmlns:p14="http://schemas.microsoft.com/office/powerpoint/2010/main" val="20791837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fontScale="90000"/>
          </a:bodyPr>
          <a:lstStyle/>
          <a:p>
            <a:r>
              <a:rPr lang="en-US" dirty="0">
                <a:ea typeface="+mj-lt"/>
                <a:cs typeface="+mj-lt"/>
              </a:rPr>
              <a:t>Maps, procedures, templates and other materials to help </a:t>
            </a:r>
            <a:br>
              <a:rPr lang="en-US" dirty="0">
                <a:ea typeface="+mj-lt"/>
                <a:cs typeface="+mj-lt"/>
              </a:rPr>
            </a:br>
            <a:r>
              <a:rPr lang="en-US" dirty="0">
                <a:ea typeface="+mj-lt"/>
                <a:cs typeface="+mj-lt"/>
              </a:rPr>
              <a:t>all levels of government implement the U.S. National Grid</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Most recent success</a:t>
            </a:r>
            <a:endParaRPr lang="en-US" dirty="0">
              <a:ea typeface="+mn-lt"/>
              <a:cs typeface="+mn-lt"/>
            </a:endParaRPr>
          </a:p>
          <a:p>
            <a:pPr lvl="1"/>
            <a:r>
              <a:rPr lang="en-US" dirty="0">
                <a:ea typeface="+mn-lt"/>
                <a:cs typeface="+mn-lt"/>
              </a:rPr>
              <a:t>Developing a mechanism to allow anyone to register a map series and index polygons with map links for display in the </a:t>
            </a:r>
            <a:r>
              <a:rPr lang="en-US" dirty="0" err="1">
                <a:ea typeface="+mn-lt"/>
                <a:cs typeface="+mn-lt"/>
              </a:rPr>
              <a:t>SharedGeo</a:t>
            </a:r>
            <a:r>
              <a:rPr lang="en-US">
                <a:ea typeface="+mn-lt"/>
                <a:cs typeface="+mn-lt"/>
              </a:rPr>
              <a:t> map book application. </a:t>
            </a:r>
            <a:endParaRPr lang="en-US">
              <a:cs typeface="Calibri"/>
            </a:endParaRPr>
          </a:p>
          <a:p>
            <a:pPr marL="457200" indent="-457200">
              <a:buAutoNum type="arabicPeriod"/>
            </a:pPr>
            <a:r>
              <a:rPr lang="en-US" dirty="0">
                <a:cs typeface="Calibri"/>
              </a:rPr>
              <a:t>If you are experiencing a barrier</a:t>
            </a:r>
            <a:endParaRPr lang="en-US" dirty="0">
              <a:ea typeface="+mn-lt"/>
              <a:cs typeface="+mn-lt"/>
            </a:endParaRPr>
          </a:p>
          <a:p>
            <a:pPr marL="685800"/>
            <a:r>
              <a:rPr lang="en-US">
                <a:ea typeface="+mn-lt"/>
                <a:cs typeface="+mn-lt"/>
              </a:rPr>
              <a:t>Time availability against other priorities is the biggest barrier </a:t>
            </a:r>
            <a:endParaRPr lang="en-US" dirty="0">
              <a:cs typeface="Calibri"/>
            </a:endParaRPr>
          </a:p>
          <a:p>
            <a:pPr marL="0" indent="0">
              <a:buNone/>
            </a:pPr>
            <a:r>
              <a:rPr lang="en-US" dirty="0">
                <a:cs typeface="Calibri"/>
              </a:rPr>
              <a:t>3.   Next task</a:t>
            </a:r>
          </a:p>
          <a:p>
            <a:pPr marL="685800"/>
            <a:r>
              <a:rPr lang="en-US">
                <a:ea typeface="+mn-lt"/>
                <a:cs typeface="+mn-lt"/>
              </a:rPr>
              <a:t>Next task is finishing up the one described in #1. </a:t>
            </a:r>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Bikeways Data Standard – Request for Approval</a:t>
            </a:r>
          </a:p>
          <a:p>
            <a:pPr marL="0" indent="0">
              <a:buNone/>
            </a:pPr>
            <a:r>
              <a:rPr lang="en-US" dirty="0"/>
              <a:t>Curt Carlson, Mark Kotz</a:t>
            </a:r>
          </a:p>
        </p:txBody>
      </p:sp>
    </p:spTree>
    <p:extLst>
      <p:ext uri="{BB962C8B-B14F-4D97-AF65-F5344CB8AC3E}">
        <p14:creationId xmlns:p14="http://schemas.microsoft.com/office/powerpoint/2010/main" val="3700365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2800" dirty="0">
                <a:effectLst/>
              </a:rPr>
              <a:t>Improvements to the </a:t>
            </a:r>
            <a:r>
              <a:rPr lang="en-US" sz="2800" dirty="0" err="1">
                <a:effectLst/>
              </a:rPr>
              <a:t>MnGeo</a:t>
            </a:r>
            <a:r>
              <a:rPr lang="en-US" sz="2800" dirty="0">
                <a:effectLst/>
              </a:rPr>
              <a:t> Image Service, such as Web Mercator support, tiling, and complementary options such as “composite of latest leaf off imagery”, and downloading options</a:t>
            </a:r>
            <a:endParaRPr lang="en-US" sz="28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a:t>
            </a:r>
          </a:p>
          <a:p>
            <a:pPr lvl="1"/>
            <a:r>
              <a:rPr lang="en-US" dirty="0">
                <a:cs typeface="Calibri"/>
              </a:rPr>
              <a:t>Started work on image viewer recommended by </a:t>
            </a:r>
            <a:r>
              <a:rPr lang="en-US" dirty="0">
                <a:ea typeface="+mn-lt"/>
                <a:cs typeface="+mn-lt"/>
              </a:rPr>
              <a:t>Image Service Sustainability Committee</a:t>
            </a:r>
            <a:endParaRPr lang="en-US" dirty="0"/>
          </a:p>
          <a:p>
            <a:pPr marL="457200" indent="-457200">
              <a:buFont typeface="+mj-lt"/>
              <a:buAutoNum type="arabicPeriod"/>
            </a:pPr>
            <a:r>
              <a:rPr lang="en-US" dirty="0"/>
              <a:t>If you are experiencing a barrier:</a:t>
            </a:r>
          </a:p>
          <a:p>
            <a:pPr lvl="1"/>
            <a:r>
              <a:rPr lang="en-US" dirty="0">
                <a:cs typeface="Calibri"/>
              </a:rPr>
              <a:t>Time constraints to work on recommendations of committee</a:t>
            </a:r>
          </a:p>
          <a:p>
            <a:pPr marL="457200" indent="-457200">
              <a:buFont typeface="+mj-lt"/>
              <a:buAutoNum type="arabicPeriod"/>
            </a:pPr>
            <a:r>
              <a:rPr lang="en-US" dirty="0"/>
              <a:t>Next task:</a:t>
            </a:r>
          </a:p>
          <a:p>
            <a:pPr lvl="1"/>
            <a:r>
              <a:rPr lang="en-US" dirty="0">
                <a:cs typeface="Calibri"/>
              </a:rPr>
              <a:t>Adding county imagery from Steele, Rice and Carlton County to WMS</a:t>
            </a:r>
            <a:endParaRPr lang="en-US" dirty="0"/>
          </a:p>
          <a:p>
            <a:pPr lvl="1"/>
            <a:r>
              <a:rPr lang="en-US" dirty="0"/>
              <a:t>Follow up on recommendations of Image Service Sustainability Committee to add and retire some image layers.</a:t>
            </a:r>
          </a:p>
          <a:p>
            <a:pPr marL="0" indent="0">
              <a:buNone/>
            </a:pPr>
            <a:endParaRPr lang="en-US" dirty="0"/>
          </a:p>
        </p:txBody>
      </p:sp>
    </p:spTree>
    <p:extLst>
      <p:ext uri="{BB962C8B-B14F-4D97-AF65-F5344CB8AC3E}">
        <p14:creationId xmlns:p14="http://schemas.microsoft.com/office/powerpoint/2010/main" val="2297091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a:bodyPr>
          <a:lstStyle/>
          <a:p>
            <a:r>
              <a:rPr lang="en-US" dirty="0">
                <a:ea typeface="+mj-lt"/>
                <a:cs typeface="+mj-lt"/>
              </a:rPr>
              <a:t>Bikeway</a:t>
            </a:r>
            <a:r>
              <a:rPr lang="en-US">
                <a:ea typeface="+mj-lt"/>
                <a:cs typeface="+mj-lt"/>
              </a:rPr>
              <a:t> data standard</a:t>
            </a:r>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See agenda item 4</a:t>
            </a:r>
          </a:p>
        </p:txBody>
      </p:sp>
    </p:spTree>
    <p:extLst>
      <p:ext uri="{BB962C8B-B14F-4D97-AF65-F5344CB8AC3E}">
        <p14:creationId xmlns:p14="http://schemas.microsoft.com/office/powerpoint/2010/main" val="38766160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9695-2D4A-4785-BEE1-F48CAB0393A7}"/>
              </a:ext>
            </a:extLst>
          </p:cNvPr>
          <p:cNvSpPr>
            <a:spLocks noGrp="1"/>
          </p:cNvSpPr>
          <p:nvPr>
            <p:ph type="title"/>
          </p:nvPr>
        </p:nvSpPr>
        <p:spPr>
          <a:xfrm>
            <a:off x="518652" y="152400"/>
            <a:ext cx="11031794" cy="914400"/>
          </a:xfrm>
        </p:spPr>
        <p:txBody>
          <a:bodyPr>
            <a:normAutofit fontScale="90000"/>
          </a:bodyPr>
          <a:lstStyle/>
          <a:p>
            <a:r>
              <a:rPr lang="en-US" dirty="0">
                <a:cs typeface="Calibri"/>
              </a:rPr>
              <a:t>The</a:t>
            </a:r>
            <a:r>
              <a:rPr lang="en-US">
                <a:cs typeface="Calibri"/>
              </a:rPr>
              <a:t> </a:t>
            </a:r>
            <a:r>
              <a:rPr lang="en-US" dirty="0">
                <a:cs typeface="Calibri"/>
              </a:rPr>
              <a:t>implementation of an archive for Minnesota geospatial </a:t>
            </a:r>
            <a:r>
              <a:rPr lang="en-US">
                <a:cs typeface="Calibri"/>
              </a:rPr>
              <a:t>data</a:t>
            </a:r>
            <a:endParaRPr lang="en-US" dirty="0">
              <a:ea typeface="+mj-lt"/>
              <a:cs typeface="+mj-lt"/>
            </a:endParaRPr>
          </a:p>
        </p:txBody>
      </p:sp>
      <p:sp>
        <p:nvSpPr>
          <p:cNvPr id="4" name="Content Placeholder 3">
            <a:extLst>
              <a:ext uri="{FF2B5EF4-FFF2-40B4-BE49-F238E27FC236}">
                <a16:creationId xmlns:a16="http://schemas.microsoft.com/office/drawing/2014/main" id="{55A6DA45-287D-4C54-AD8D-EC703FB8DCB4}"/>
              </a:ext>
            </a:extLst>
          </p:cNvPr>
          <p:cNvSpPr>
            <a:spLocks noGrp="1"/>
          </p:cNvSpPr>
          <p:nvPr>
            <p:ph sz="half" idx="2"/>
          </p:nvPr>
        </p:nvSpPr>
        <p:spPr/>
        <p:txBody>
          <a:bodyPr vert="horz" lIns="91440" tIns="45720" rIns="91440" bIns="45720" rtlCol="0" anchor="t">
            <a:normAutofit/>
          </a:bodyPr>
          <a:lstStyle/>
          <a:p>
            <a:pPr marL="0" indent="0" algn="ctr">
              <a:buNone/>
            </a:pPr>
            <a:r>
              <a:rPr lang="en-US" sz="2800" b="1" dirty="0">
                <a:ea typeface="+mn-lt"/>
                <a:cs typeface="+mn-lt"/>
              </a:rPr>
              <a:t>Pilot</a:t>
            </a:r>
            <a:endParaRPr lang="en-US" sz="2800" b="1" dirty="0">
              <a:cs typeface="Calibri"/>
            </a:endParaRPr>
          </a:p>
          <a:p>
            <a:r>
              <a:rPr lang="en-US" sz="2300">
                <a:ea typeface="+mn-lt"/>
                <a:cs typeface="+mn-lt"/>
              </a:rPr>
              <a:t>Developing </a:t>
            </a:r>
            <a:r>
              <a:rPr lang="en-US" sz="2300" b="1" dirty="0">
                <a:ea typeface="+mn-lt"/>
                <a:cs typeface="+mn-lt"/>
              </a:rPr>
              <a:t>metadata crosswalk</a:t>
            </a:r>
            <a:r>
              <a:rPr lang="en-US" sz="2300" dirty="0">
                <a:ea typeface="+mn-lt"/>
                <a:cs typeface="+mn-lt"/>
              </a:rPr>
              <a:t> (MGMG to Dublin Core)</a:t>
            </a:r>
            <a:endParaRPr lang="en-US" sz="2300">
              <a:cs typeface="Calibri"/>
            </a:endParaRPr>
          </a:p>
          <a:p>
            <a:r>
              <a:rPr lang="en-US" sz="2300">
                <a:ea typeface="+mn-lt"/>
                <a:cs typeface="+mn-lt"/>
              </a:rPr>
              <a:t>Experimenting </a:t>
            </a:r>
            <a:r>
              <a:rPr lang="en-US" sz="2300" dirty="0">
                <a:ea typeface="+mn-lt"/>
                <a:cs typeface="+mn-lt"/>
              </a:rPr>
              <a:t>with a </a:t>
            </a:r>
            <a:r>
              <a:rPr lang="en-US" sz="2300" b="1" dirty="0">
                <a:ea typeface="+mn-lt"/>
                <a:cs typeface="+mn-lt"/>
              </a:rPr>
              <a:t>test instance</a:t>
            </a:r>
            <a:r>
              <a:rPr lang="en-US" sz="2300" dirty="0">
                <a:ea typeface="+mn-lt"/>
                <a:cs typeface="+mn-lt"/>
              </a:rPr>
              <a:t> of a repository at the University of Minnesota</a:t>
            </a:r>
            <a:endParaRPr lang="en-US" sz="2300">
              <a:cs typeface="Calibri"/>
            </a:endParaRPr>
          </a:p>
          <a:p>
            <a:r>
              <a:rPr lang="en-US" sz="2300">
                <a:ea typeface="+mn-lt"/>
                <a:cs typeface="+mn-lt"/>
              </a:rPr>
              <a:t>Determining </a:t>
            </a:r>
            <a:r>
              <a:rPr lang="en-US" sz="2300" dirty="0">
                <a:ea typeface="+mn-lt"/>
                <a:cs typeface="+mn-lt"/>
              </a:rPr>
              <a:t>how to </a:t>
            </a:r>
            <a:r>
              <a:rPr lang="en-US" sz="2300" b="1" dirty="0">
                <a:ea typeface="+mn-lt"/>
                <a:cs typeface="+mn-lt"/>
              </a:rPr>
              <a:t>organize and provide hierarchies</a:t>
            </a:r>
            <a:r>
              <a:rPr lang="en-US" sz="2300" dirty="0">
                <a:ea typeface="+mn-lt"/>
                <a:cs typeface="+mn-lt"/>
              </a:rPr>
              <a:t> for organizations, collections, and layers.</a:t>
            </a:r>
            <a:endParaRPr lang="en-US" sz="2300" dirty="0"/>
          </a:p>
          <a:p>
            <a:endParaRPr lang="en-US" dirty="0">
              <a:cs typeface="Calibri"/>
            </a:endParaRPr>
          </a:p>
        </p:txBody>
      </p:sp>
      <p:sp>
        <p:nvSpPr>
          <p:cNvPr id="3" name="Content Placeholder 2">
            <a:extLst>
              <a:ext uri="{FF2B5EF4-FFF2-40B4-BE49-F238E27FC236}">
                <a16:creationId xmlns:a16="http://schemas.microsoft.com/office/drawing/2014/main" id="{B3080DC1-C9D3-4D84-8D8E-A78B490CD559}"/>
              </a:ext>
            </a:extLst>
          </p:cNvPr>
          <p:cNvSpPr>
            <a:spLocks noGrp="1"/>
          </p:cNvSpPr>
          <p:nvPr>
            <p:ph sz="half" idx="1"/>
          </p:nvPr>
        </p:nvSpPr>
        <p:spPr/>
        <p:txBody>
          <a:bodyPr vert="horz" lIns="91440" tIns="45720" rIns="91440" bIns="45720" rtlCol="0" anchor="t">
            <a:normAutofit fontScale="92500" lnSpcReduction="20000"/>
          </a:bodyPr>
          <a:lstStyle/>
          <a:p>
            <a:pPr marL="0" indent="0" algn="ctr">
              <a:buNone/>
            </a:pPr>
            <a:r>
              <a:rPr lang="en-US" sz="3000" b="1" dirty="0">
                <a:ea typeface="+mn-lt"/>
                <a:cs typeface="+mn-lt"/>
              </a:rPr>
              <a:t>Outreach</a:t>
            </a:r>
            <a:endParaRPr lang="en-US" sz="3000" b="1" dirty="0">
              <a:cs typeface="Calibri"/>
            </a:endParaRPr>
          </a:p>
          <a:p>
            <a:r>
              <a:rPr lang="en-US">
                <a:ea typeface="+mn-lt"/>
                <a:cs typeface="+mn-lt"/>
              </a:rPr>
              <a:t>Gathering </a:t>
            </a:r>
            <a:r>
              <a:rPr lang="en-US" b="1" dirty="0">
                <a:ea typeface="+mn-lt"/>
                <a:cs typeface="+mn-lt"/>
              </a:rPr>
              <a:t>stories</a:t>
            </a:r>
            <a:r>
              <a:rPr lang="en-US" dirty="0">
                <a:ea typeface="+mn-lt"/>
                <a:cs typeface="+mn-lt"/>
              </a:rPr>
              <a:t> for publication to </a:t>
            </a:r>
            <a:r>
              <a:rPr lang="en-US" dirty="0" err="1">
                <a:ea typeface="+mn-lt"/>
                <a:cs typeface="+mn-lt"/>
              </a:rPr>
              <a:t>MnGeo</a:t>
            </a:r>
            <a:r>
              <a:rPr lang="en-US" dirty="0">
                <a:ea typeface="+mn-lt"/>
                <a:cs typeface="+mn-lt"/>
              </a:rPr>
              <a:t> website</a:t>
            </a:r>
            <a:endParaRPr lang="en-US" dirty="0"/>
          </a:p>
          <a:p>
            <a:r>
              <a:rPr lang="en-US">
                <a:ea typeface="+mn-lt"/>
                <a:cs typeface="+mn-lt"/>
              </a:rPr>
              <a:t>Presenting </a:t>
            </a:r>
            <a:r>
              <a:rPr lang="en-US" dirty="0">
                <a:ea typeface="+mn-lt"/>
                <a:cs typeface="+mn-lt"/>
              </a:rPr>
              <a:t>at </a:t>
            </a:r>
            <a:r>
              <a:rPr lang="en-US" b="1" dirty="0">
                <a:ea typeface="+mn-lt"/>
                <a:cs typeface="+mn-lt"/>
              </a:rPr>
              <a:t>GIS/LIS Conference</a:t>
            </a:r>
            <a:r>
              <a:rPr lang="en-US" dirty="0">
                <a:ea typeface="+mn-lt"/>
                <a:cs typeface="+mn-lt"/>
              </a:rPr>
              <a:t> 2021</a:t>
            </a:r>
            <a:endParaRPr lang="en-US" dirty="0"/>
          </a:p>
          <a:p>
            <a:pPr lvl="1"/>
            <a:r>
              <a:rPr lang="en-US" i="1">
                <a:ea typeface="+mn-lt"/>
                <a:cs typeface="+mn-lt"/>
              </a:rPr>
              <a:t>Lightning </a:t>
            </a:r>
            <a:r>
              <a:rPr lang="en-US" i="1" dirty="0">
                <a:ea typeface="+mn-lt"/>
                <a:cs typeface="+mn-lt"/>
              </a:rPr>
              <a:t>Talk:</a:t>
            </a:r>
            <a:r>
              <a:rPr lang="en-US" dirty="0">
                <a:ea typeface="+mn-lt"/>
                <a:cs typeface="+mn-lt"/>
              </a:rPr>
              <a:t> Archiving Geospatial Data in Minnesota: Recommendations and Future Directions</a:t>
            </a:r>
            <a:endParaRPr lang="en-US">
              <a:cs typeface="Calibri"/>
            </a:endParaRPr>
          </a:p>
          <a:p>
            <a:pPr lvl="1"/>
            <a:r>
              <a:rPr lang="en-US" i="1">
                <a:ea typeface="+mn-lt"/>
                <a:cs typeface="+mn-lt"/>
              </a:rPr>
              <a:t>Poster</a:t>
            </a:r>
            <a:r>
              <a:rPr lang="en-US" i="1" dirty="0">
                <a:ea typeface="+mn-lt"/>
                <a:cs typeface="+mn-lt"/>
              </a:rPr>
              <a:t>:</a:t>
            </a:r>
            <a:r>
              <a:rPr lang="en-US" dirty="0">
                <a:ea typeface="+mn-lt"/>
                <a:cs typeface="+mn-lt"/>
              </a:rPr>
              <a:t> The Future of Historical Data in Minnesota</a:t>
            </a:r>
            <a:endParaRPr lang="en-US">
              <a:cs typeface="Calibri"/>
            </a:endParaRPr>
          </a:p>
          <a:p>
            <a:pPr lvl="1"/>
            <a:r>
              <a:rPr lang="en-US" i="1">
                <a:ea typeface="+mn-lt"/>
                <a:cs typeface="+mn-lt"/>
              </a:rPr>
              <a:t>Panel </a:t>
            </a:r>
            <a:r>
              <a:rPr lang="en-US" i="1" dirty="0">
                <a:ea typeface="+mn-lt"/>
                <a:cs typeface="+mn-lt"/>
              </a:rPr>
              <a:t>Discussion: </a:t>
            </a:r>
            <a:r>
              <a:rPr lang="en-US" dirty="0">
                <a:ea typeface="+mn-lt"/>
                <a:cs typeface="+mn-lt"/>
              </a:rPr>
              <a:t>What is geospatial data archiving and why is it important for Minnesota?</a:t>
            </a:r>
            <a:endParaRPr lang="en-US">
              <a:cs typeface="Calibri"/>
            </a:endParaRPr>
          </a:p>
          <a:p>
            <a:endParaRPr lang="en-US" dirty="0">
              <a:cs typeface="Calibri"/>
            </a:endParaRPr>
          </a:p>
        </p:txBody>
      </p:sp>
    </p:spTree>
    <p:extLst>
      <p:ext uri="{BB962C8B-B14F-4D97-AF65-F5344CB8AC3E}">
        <p14:creationId xmlns:p14="http://schemas.microsoft.com/office/powerpoint/2010/main" val="10724688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411F4-33F4-4B50-B633-EDB58AA69123}"/>
              </a:ext>
            </a:extLst>
          </p:cNvPr>
          <p:cNvSpPr>
            <a:spLocks noGrp="1"/>
          </p:cNvSpPr>
          <p:nvPr>
            <p:ph type="title"/>
          </p:nvPr>
        </p:nvSpPr>
        <p:spPr>
          <a:xfrm>
            <a:off x="518652" y="152400"/>
            <a:ext cx="11019503" cy="914400"/>
          </a:xfrm>
        </p:spPr>
        <p:txBody>
          <a:bodyPr>
            <a:normAutofit fontScale="90000"/>
          </a:bodyPr>
          <a:lstStyle/>
          <a:p>
            <a:r>
              <a:rPr lang="en-US" dirty="0">
                <a:ea typeface="+mj-lt"/>
                <a:cs typeface="+mj-lt"/>
              </a:rPr>
              <a:t>The implementation of </a:t>
            </a:r>
            <a:r>
              <a:rPr lang="en-US">
                <a:ea typeface="+mj-lt"/>
                <a:cs typeface="+mj-lt"/>
              </a:rPr>
              <a:t>an archive</a:t>
            </a:r>
            <a:r>
              <a:rPr lang="en-US" dirty="0">
                <a:ea typeface="+mj-lt"/>
                <a:cs typeface="+mj-lt"/>
              </a:rPr>
              <a:t> </a:t>
            </a:r>
            <a:r>
              <a:rPr lang="en-US">
                <a:ea typeface="+mj-lt"/>
                <a:cs typeface="+mj-lt"/>
              </a:rPr>
              <a:t>for </a:t>
            </a:r>
            <a:r>
              <a:rPr lang="en-US" dirty="0">
                <a:ea typeface="+mj-lt"/>
                <a:cs typeface="+mj-lt"/>
              </a:rPr>
              <a:t>Minnesota geospatial </a:t>
            </a:r>
            <a:r>
              <a:rPr lang="en-US">
                <a:ea typeface="+mj-lt"/>
                <a:cs typeface="+mj-lt"/>
              </a:rPr>
              <a:t>data</a:t>
            </a:r>
            <a:endParaRPr lang="en-US" dirty="0">
              <a:ea typeface="+mj-lt"/>
              <a:cs typeface="+mj-lt"/>
            </a:endParaRPr>
          </a:p>
        </p:txBody>
      </p:sp>
      <p:pic>
        <p:nvPicPr>
          <p:cNvPr id="4" name="Picture 4">
            <a:extLst>
              <a:ext uri="{FF2B5EF4-FFF2-40B4-BE49-F238E27FC236}">
                <a16:creationId xmlns:a16="http://schemas.microsoft.com/office/drawing/2014/main" id="{6F4022DD-FCC3-4D84-A2EC-B85C1F2907B5}"/>
              </a:ext>
            </a:extLst>
          </p:cNvPr>
          <p:cNvPicPr>
            <a:picLocks noChangeAspect="1"/>
          </p:cNvPicPr>
          <p:nvPr/>
        </p:nvPicPr>
        <p:blipFill>
          <a:blip r:embed="rId2"/>
          <a:stretch>
            <a:fillRect/>
          </a:stretch>
        </p:blipFill>
        <p:spPr>
          <a:xfrm>
            <a:off x="582561" y="1630680"/>
            <a:ext cx="5115232" cy="4862543"/>
          </a:xfrm>
          <a:prstGeom prst="rect">
            <a:avLst/>
          </a:prstGeom>
        </p:spPr>
      </p:pic>
      <p:pic>
        <p:nvPicPr>
          <p:cNvPr id="5" name="Picture 5">
            <a:extLst>
              <a:ext uri="{FF2B5EF4-FFF2-40B4-BE49-F238E27FC236}">
                <a16:creationId xmlns:a16="http://schemas.microsoft.com/office/drawing/2014/main" id="{59A3553B-6F10-4BD2-B3D7-1F3ED673F0B0}"/>
              </a:ext>
            </a:extLst>
          </p:cNvPr>
          <p:cNvPicPr>
            <a:picLocks noChangeAspect="1"/>
          </p:cNvPicPr>
          <p:nvPr/>
        </p:nvPicPr>
        <p:blipFill>
          <a:blip r:embed="rId3"/>
          <a:stretch>
            <a:fillRect/>
          </a:stretch>
        </p:blipFill>
        <p:spPr>
          <a:xfrm>
            <a:off x="7145594" y="1632829"/>
            <a:ext cx="4390103" cy="4919696"/>
          </a:xfrm>
          <a:prstGeom prst="rect">
            <a:avLst/>
          </a:prstGeom>
        </p:spPr>
      </p:pic>
      <p:cxnSp>
        <p:nvCxnSpPr>
          <p:cNvPr id="7" name="Straight Arrow Connector 6">
            <a:extLst>
              <a:ext uri="{FF2B5EF4-FFF2-40B4-BE49-F238E27FC236}">
                <a16:creationId xmlns:a16="http://schemas.microsoft.com/office/drawing/2014/main" id="{2133BF66-8163-4CC0-9506-F2ACC17EB923}"/>
              </a:ext>
            </a:extLst>
          </p:cNvPr>
          <p:cNvCxnSpPr/>
          <p:nvPr/>
        </p:nvCxnSpPr>
        <p:spPr>
          <a:xfrm flipV="1">
            <a:off x="1718187" y="3050457"/>
            <a:ext cx="5474110" cy="2674374"/>
          </a:xfrm>
          <a:prstGeom prst="straightConnector1">
            <a:avLst/>
          </a:prstGeom>
          <a:ln w="57150">
            <a:prstDash val="sysDot"/>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a:extLst>
              <a:ext uri="{FF2B5EF4-FFF2-40B4-BE49-F238E27FC236}">
                <a16:creationId xmlns:a16="http://schemas.microsoft.com/office/drawing/2014/main" id="{02C1E142-E8E8-4FA7-970F-643F4C157988}"/>
              </a:ext>
            </a:extLst>
          </p:cNvPr>
          <p:cNvCxnSpPr>
            <a:cxnSpLocks/>
          </p:cNvCxnSpPr>
          <p:nvPr/>
        </p:nvCxnSpPr>
        <p:spPr>
          <a:xfrm flipV="1">
            <a:off x="2111476" y="4599036"/>
            <a:ext cx="5093111" cy="1469923"/>
          </a:xfrm>
          <a:prstGeom prst="straightConnector1">
            <a:avLst/>
          </a:prstGeom>
          <a:ln w="57150">
            <a:prstDash val="sysDot"/>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467600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Item 14</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Announcements</a:t>
            </a:r>
          </a:p>
        </p:txBody>
      </p:sp>
    </p:spTree>
    <p:extLst>
      <p:ext uri="{BB962C8B-B14F-4D97-AF65-F5344CB8AC3E}">
        <p14:creationId xmlns:p14="http://schemas.microsoft.com/office/powerpoint/2010/main" val="3808509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December 15, 2021</a:t>
            </a:r>
          </a:p>
        </p:txBody>
      </p:sp>
    </p:spTree>
    <p:extLst>
      <p:ext uri="{BB962C8B-B14F-4D97-AF65-F5344CB8AC3E}">
        <p14:creationId xmlns:p14="http://schemas.microsoft.com/office/powerpoint/2010/main" val="3019639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Bikeways Data Standard</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Purpose</a:t>
            </a:r>
          </a:p>
          <a:p>
            <a:pPr lvl="1"/>
            <a:r>
              <a:rPr lang="en-US" dirty="0"/>
              <a:t>a single, commonly accepted set of attribute specifications (field name, type, and length) for transferring and aggregating bikeways data</a:t>
            </a:r>
            <a:endParaRPr lang="en-US" dirty="0">
              <a:cs typeface="Calibri"/>
            </a:endParaRPr>
          </a:p>
          <a:p>
            <a:r>
              <a:rPr lang="en-US" dirty="0"/>
              <a:t>Sources</a:t>
            </a:r>
          </a:p>
          <a:p>
            <a:pPr lvl="1"/>
            <a:r>
              <a:rPr lang="en-US" dirty="0"/>
              <a:t>MetroGIS Collaborative Trails and Bikeways data specifications</a:t>
            </a:r>
          </a:p>
          <a:p>
            <a:pPr lvl="1"/>
            <a:r>
              <a:rPr lang="en-US" dirty="0"/>
              <a:t>National Recreation and Parks Association standard</a:t>
            </a:r>
          </a:p>
          <a:p>
            <a:pPr lvl="1"/>
            <a:r>
              <a:rPr lang="en-US" dirty="0"/>
              <a:t>MnDOT and DNR subject matter experts</a:t>
            </a:r>
          </a:p>
          <a:p>
            <a:pPr lvl="1"/>
            <a:r>
              <a:rPr lang="en-US" dirty="0"/>
              <a:t>Input from many others</a:t>
            </a:r>
          </a:p>
          <a:p>
            <a:endParaRPr lang="en-US" dirty="0"/>
          </a:p>
        </p:txBody>
      </p:sp>
    </p:spTree>
    <p:extLst>
      <p:ext uri="{BB962C8B-B14F-4D97-AF65-F5344CB8AC3E}">
        <p14:creationId xmlns:p14="http://schemas.microsoft.com/office/powerpoint/2010/main" val="168574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Bikeways Data Standard</a:t>
            </a:r>
          </a:p>
        </p:txBody>
      </p:sp>
      <p:sp>
        <p:nvSpPr>
          <p:cNvPr id="3" name="Content Placeholder 2"/>
          <p:cNvSpPr>
            <a:spLocks noGrp="1"/>
          </p:cNvSpPr>
          <p:nvPr>
            <p:ph idx="1"/>
          </p:nvPr>
        </p:nvSpPr>
        <p:spPr/>
        <p:txBody>
          <a:bodyPr>
            <a:normAutofit/>
          </a:bodyPr>
          <a:lstStyle/>
          <a:p>
            <a:r>
              <a:rPr lang="en-US" dirty="0"/>
              <a:t>Workgroup</a:t>
            </a:r>
          </a:p>
          <a:p>
            <a:pPr lvl="1"/>
            <a:r>
              <a:rPr lang="en-US" dirty="0"/>
              <a:t>Michael Petesch, Pedestrian &amp; Bicyclist Data Coordinator, MnDOT</a:t>
            </a:r>
          </a:p>
          <a:p>
            <a:pPr lvl="1"/>
            <a:r>
              <a:rPr lang="en-US" dirty="0"/>
              <a:t>Sandra Yassin, Research Analyst, Geographic Information Mapping, MnDOT</a:t>
            </a:r>
          </a:p>
          <a:p>
            <a:pPr lvl="1"/>
            <a:r>
              <a:rPr lang="en-US" dirty="0"/>
              <a:t>Mark Kotz, Standards Committee chair</a:t>
            </a:r>
          </a:p>
          <a:p>
            <a:pPr lvl="1"/>
            <a:r>
              <a:rPr lang="en-US" dirty="0"/>
              <a:t>Curt Carlson, Standards Committee vice chair</a:t>
            </a:r>
          </a:p>
          <a:p>
            <a:r>
              <a:rPr lang="en-US" dirty="0"/>
              <a:t>Standards Committee discussions and review of public review comments</a:t>
            </a:r>
          </a:p>
        </p:txBody>
      </p:sp>
    </p:spTree>
    <p:extLst>
      <p:ext uri="{BB962C8B-B14F-4D97-AF65-F5344CB8AC3E}">
        <p14:creationId xmlns:p14="http://schemas.microsoft.com/office/powerpoint/2010/main" val="410779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Bikeways Data Standard</a:t>
            </a:r>
          </a:p>
        </p:txBody>
      </p:sp>
      <p:sp>
        <p:nvSpPr>
          <p:cNvPr id="3" name="Content Placeholder 2"/>
          <p:cNvSpPr>
            <a:spLocks noGrp="1"/>
          </p:cNvSpPr>
          <p:nvPr>
            <p:ph idx="1"/>
          </p:nvPr>
        </p:nvSpPr>
        <p:spPr>
          <a:xfrm>
            <a:off x="838200" y="1825624"/>
            <a:ext cx="10515600" cy="4879975"/>
          </a:xfrm>
        </p:spPr>
        <p:txBody>
          <a:bodyPr>
            <a:normAutofit/>
          </a:bodyPr>
          <a:lstStyle/>
          <a:p>
            <a:r>
              <a:rPr lang="en-US" dirty="0"/>
              <a:t>Public Review Process</a:t>
            </a:r>
          </a:p>
          <a:p>
            <a:pPr lvl="1"/>
            <a:r>
              <a:rPr lang="en-US" dirty="0"/>
              <a:t>90 days ending 12/23/2020</a:t>
            </a:r>
          </a:p>
          <a:p>
            <a:pPr lvl="2"/>
            <a:r>
              <a:rPr lang="en-US" dirty="0"/>
              <a:t>119 comments</a:t>
            </a:r>
          </a:p>
          <a:p>
            <a:pPr lvl="2"/>
            <a:r>
              <a:rPr lang="en-US" dirty="0"/>
              <a:t>Many useful improvements to standard</a:t>
            </a:r>
          </a:p>
          <a:p>
            <a:pPr lvl="2"/>
            <a:r>
              <a:rPr lang="en-US" dirty="0"/>
              <a:t>Revised scope to just bikeways instead of “trails and bikeways” (requested by many, including DNR)</a:t>
            </a:r>
          </a:p>
          <a:p>
            <a:pPr lvl="1"/>
            <a:r>
              <a:rPr lang="en-US" dirty="0"/>
              <a:t>50 days ending 5/15/2021</a:t>
            </a:r>
          </a:p>
          <a:p>
            <a:pPr lvl="2"/>
            <a:r>
              <a:rPr lang="en-US" dirty="0"/>
              <a:t>20 comments from 4 people</a:t>
            </a:r>
          </a:p>
          <a:p>
            <a:pPr lvl="2"/>
            <a:r>
              <a:rPr lang="en-US" dirty="0"/>
              <a:t>3 minor changes</a:t>
            </a:r>
          </a:p>
          <a:p>
            <a:pPr lvl="1"/>
            <a:r>
              <a:rPr lang="en-US" dirty="0"/>
              <a:t>August 2021 - Additional feedback on industry standard terms from MnDOT experts</a:t>
            </a:r>
          </a:p>
          <a:p>
            <a:pPr lvl="2"/>
            <a:r>
              <a:rPr lang="en-US" dirty="0"/>
              <a:t>Modifications to wording in some descriptions and domain values.</a:t>
            </a:r>
          </a:p>
        </p:txBody>
      </p:sp>
    </p:spTree>
    <p:extLst>
      <p:ext uri="{BB962C8B-B14F-4D97-AF65-F5344CB8AC3E}">
        <p14:creationId xmlns:p14="http://schemas.microsoft.com/office/powerpoint/2010/main" val="3546213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Bikeways Data Standard</a:t>
            </a:r>
          </a:p>
        </p:txBody>
      </p:sp>
      <p:sp>
        <p:nvSpPr>
          <p:cNvPr id="3" name="Content Placeholder 2"/>
          <p:cNvSpPr>
            <a:spLocks noGrp="1"/>
          </p:cNvSpPr>
          <p:nvPr>
            <p:ph idx="1"/>
          </p:nvPr>
        </p:nvSpPr>
        <p:spPr/>
        <p:txBody>
          <a:bodyPr>
            <a:normAutofit/>
          </a:bodyPr>
          <a:lstStyle/>
          <a:p>
            <a:r>
              <a:rPr lang="en-US" dirty="0"/>
              <a:t>Standards </a:t>
            </a:r>
            <a:r>
              <a:rPr lang="en-US"/>
              <a:t>Committee requests approval of draft </a:t>
            </a:r>
            <a:r>
              <a:rPr lang="en-US" dirty="0"/>
              <a:t>version 1.0</a:t>
            </a:r>
          </a:p>
        </p:txBody>
      </p:sp>
    </p:spTree>
    <p:extLst>
      <p:ext uri="{BB962C8B-B14F-4D97-AF65-F5344CB8AC3E}">
        <p14:creationId xmlns:p14="http://schemas.microsoft.com/office/powerpoint/2010/main" val="341683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5</a:t>
            </a:r>
          </a:p>
        </p:txBody>
      </p:sp>
      <p:sp>
        <p:nvSpPr>
          <p:cNvPr id="9" name="Text Placeholder 1"/>
          <p:cNvSpPr>
            <a:spLocks noGrp="1"/>
          </p:cNvSpPr>
          <p:nvPr>
            <p:ph idx="1"/>
          </p:nvPr>
        </p:nvSpPr>
        <p:spPr>
          <a:xfrm>
            <a:off x="838200" y="1825625"/>
            <a:ext cx="7622406" cy="4351338"/>
          </a:xfrm>
        </p:spPr>
        <p:txBody>
          <a:bodyPr>
            <a:normAutofit/>
          </a:bodyPr>
          <a:lstStyle/>
          <a:p>
            <a:pPr marL="0" indent="0">
              <a:buNone/>
            </a:pPr>
            <a:r>
              <a:rPr lang="en-US" b="1" dirty="0"/>
              <a:t>PLSS Legislation Support Letter</a:t>
            </a:r>
          </a:p>
          <a:p>
            <a:pPr marL="0" indent="0">
              <a:buNone/>
            </a:pPr>
            <a:r>
              <a:rPr lang="en-US" dirty="0"/>
              <a:t>Pat Veraguth, Chris Mavis</a:t>
            </a:r>
          </a:p>
          <a:p>
            <a:pPr marL="0" indent="0">
              <a:buNone/>
            </a:pPr>
            <a:endParaRPr lang="en-US" b="1" dirty="0"/>
          </a:p>
        </p:txBody>
      </p:sp>
    </p:spTree>
    <p:extLst>
      <p:ext uri="{BB962C8B-B14F-4D97-AF65-F5344CB8AC3E}">
        <p14:creationId xmlns:p14="http://schemas.microsoft.com/office/powerpoint/2010/main" val="246167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B9C5BE5-C828-45A0-A7D7-A874754246D2}"/>
              </a:ext>
            </a:extLst>
          </p:cNvPr>
          <p:cNvPicPr>
            <a:picLocks noChangeAspect="1"/>
          </p:cNvPicPr>
          <p:nvPr/>
        </p:nvPicPr>
        <p:blipFill>
          <a:blip r:embed="rId2"/>
          <a:stretch>
            <a:fillRect/>
          </a:stretch>
        </p:blipFill>
        <p:spPr>
          <a:xfrm>
            <a:off x="67733" y="54381"/>
            <a:ext cx="12068627" cy="6737141"/>
          </a:xfrm>
          <a:prstGeom prst="rect">
            <a:avLst/>
          </a:prstGeom>
        </p:spPr>
      </p:pic>
    </p:spTree>
    <p:extLst>
      <p:ext uri="{BB962C8B-B14F-4D97-AF65-F5344CB8AC3E}">
        <p14:creationId xmlns:p14="http://schemas.microsoft.com/office/powerpoint/2010/main" val="156846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761B-6AA3-426C-9F63-8250CCE57AF1}"/>
              </a:ext>
            </a:extLst>
          </p:cNvPr>
          <p:cNvSpPr>
            <a:spLocks noGrp="1"/>
          </p:cNvSpPr>
          <p:nvPr>
            <p:ph type="title"/>
          </p:nvPr>
        </p:nvSpPr>
        <p:spPr/>
        <p:txBody>
          <a:bodyPr/>
          <a:lstStyle/>
          <a:p>
            <a:r>
              <a:rPr lang="en-US">
                <a:cs typeface="Calibri"/>
              </a:rPr>
              <a:t>The PLSS</a:t>
            </a:r>
            <a:endParaRPr lang="en-US"/>
          </a:p>
        </p:txBody>
      </p:sp>
      <p:pic>
        <p:nvPicPr>
          <p:cNvPr id="4" name="Picture 4">
            <a:extLst>
              <a:ext uri="{FF2B5EF4-FFF2-40B4-BE49-F238E27FC236}">
                <a16:creationId xmlns:a16="http://schemas.microsoft.com/office/drawing/2014/main" id="{206E5CB8-3AC6-471E-8234-BB534EB8ADF7}"/>
              </a:ext>
            </a:extLst>
          </p:cNvPr>
          <p:cNvPicPr>
            <a:picLocks noChangeAspect="1"/>
          </p:cNvPicPr>
          <p:nvPr/>
        </p:nvPicPr>
        <p:blipFill>
          <a:blip r:embed="rId2"/>
          <a:stretch>
            <a:fillRect/>
          </a:stretch>
        </p:blipFill>
        <p:spPr>
          <a:xfrm>
            <a:off x="382210" y="1717660"/>
            <a:ext cx="11451770" cy="5394203"/>
          </a:xfrm>
          <a:prstGeom prst="rect">
            <a:avLst/>
          </a:prstGeom>
        </p:spPr>
      </p:pic>
    </p:spTree>
    <p:extLst>
      <p:ext uri="{BB962C8B-B14F-4D97-AF65-F5344CB8AC3E}">
        <p14:creationId xmlns:p14="http://schemas.microsoft.com/office/powerpoint/2010/main" val="405981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4940-5CA4-4C13-916D-94A8E3776D91}"/>
              </a:ext>
            </a:extLst>
          </p:cNvPr>
          <p:cNvSpPr>
            <a:spLocks noGrp="1"/>
          </p:cNvSpPr>
          <p:nvPr>
            <p:ph type="title"/>
          </p:nvPr>
        </p:nvSpPr>
        <p:spPr/>
        <p:txBody>
          <a:bodyPr/>
          <a:lstStyle/>
          <a:p>
            <a:r>
              <a:rPr lang="en-US" dirty="0"/>
              <a:t>The PLSS in Minnesota</a:t>
            </a:r>
          </a:p>
        </p:txBody>
      </p:sp>
      <p:sp>
        <p:nvSpPr>
          <p:cNvPr id="3" name="Content Placeholder 2">
            <a:extLst>
              <a:ext uri="{FF2B5EF4-FFF2-40B4-BE49-F238E27FC236}">
                <a16:creationId xmlns:a16="http://schemas.microsoft.com/office/drawing/2014/main" id="{4A758653-B6D9-4F7D-A670-52227512883E}"/>
              </a:ext>
            </a:extLst>
          </p:cNvPr>
          <p:cNvSpPr>
            <a:spLocks noGrp="1"/>
          </p:cNvSpPr>
          <p:nvPr>
            <p:ph idx="1"/>
          </p:nvPr>
        </p:nvSpPr>
        <p:spPr>
          <a:xfrm>
            <a:off x="838200" y="1451295"/>
            <a:ext cx="2552116" cy="4725668"/>
          </a:xfrm>
        </p:spPr>
        <p:txBody>
          <a:bodyPr>
            <a:normAutofit/>
          </a:bodyPr>
          <a:lstStyle/>
          <a:p>
            <a:r>
              <a:rPr lang="en-US" dirty="0"/>
              <a:t>325,000 + PLSS Monuments set in MN (first infrastructure)</a:t>
            </a:r>
          </a:p>
          <a:p>
            <a:endParaRPr lang="en-US" dirty="0"/>
          </a:p>
          <a:p>
            <a:endParaRPr lang="en-US" dirty="0"/>
          </a:p>
        </p:txBody>
      </p:sp>
      <p:pic>
        <p:nvPicPr>
          <p:cNvPr id="5" name="Content Placeholder 4" descr="Map&#10;&#10;Description automatically generated">
            <a:extLst>
              <a:ext uri="{FF2B5EF4-FFF2-40B4-BE49-F238E27FC236}">
                <a16:creationId xmlns:a16="http://schemas.microsoft.com/office/drawing/2014/main" id="{C7592F2F-6B0B-4933-906D-860F9A377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316" y="1608456"/>
            <a:ext cx="8401188" cy="4725669"/>
          </a:xfrm>
          <a:prstGeom prst="rect">
            <a:avLst/>
          </a:prstGeom>
        </p:spPr>
      </p:pic>
      <p:pic>
        <p:nvPicPr>
          <p:cNvPr id="6" name="Content Placeholder 3">
            <a:extLst>
              <a:ext uri="{FF2B5EF4-FFF2-40B4-BE49-F238E27FC236}">
                <a16:creationId xmlns:a16="http://schemas.microsoft.com/office/drawing/2014/main" id="{39AB5A8C-13B1-465F-BBEB-3309EFC62D86}"/>
              </a:ext>
            </a:extLst>
          </p:cNvPr>
          <p:cNvPicPr>
            <a:picLocks noChangeAspect="1"/>
          </p:cNvPicPr>
          <p:nvPr/>
        </p:nvPicPr>
        <p:blipFill>
          <a:blip r:embed="rId4"/>
          <a:stretch>
            <a:fillRect/>
          </a:stretch>
        </p:blipFill>
        <p:spPr>
          <a:xfrm>
            <a:off x="284943" y="4343400"/>
            <a:ext cx="2798268" cy="2069307"/>
          </a:xfrm>
          <a:prstGeom prst="rect">
            <a:avLst/>
          </a:prstGeom>
        </p:spPr>
      </p:pic>
    </p:spTree>
    <p:extLst>
      <p:ext uri="{BB962C8B-B14F-4D97-AF65-F5344CB8AC3E}">
        <p14:creationId xmlns:p14="http://schemas.microsoft.com/office/powerpoint/2010/main" val="110116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a:t>Commissioner Tomes</a:t>
            </a:r>
          </a:p>
          <a:p>
            <a:r>
              <a:rPr lang="en-US" b="1" dirty="0"/>
              <a:t>Introductions</a:t>
            </a:r>
          </a:p>
          <a:p>
            <a:r>
              <a:rPr lang="en-US" b="1" dirty="0"/>
              <a:t>Approve agenda</a:t>
            </a:r>
          </a:p>
          <a:p>
            <a:r>
              <a:rPr lang="en-US" b="1" dirty="0"/>
              <a:t>Approve May minutes</a:t>
            </a: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D0ED8F7-5D39-44AA-8CD6-37DC48A94A50}"/>
              </a:ext>
            </a:extLst>
          </p:cNvPr>
          <p:cNvPicPr>
            <a:picLocks noChangeAspect="1"/>
          </p:cNvPicPr>
          <p:nvPr/>
        </p:nvPicPr>
        <p:blipFill>
          <a:blip r:embed="rId2"/>
          <a:stretch>
            <a:fillRect/>
          </a:stretch>
        </p:blipFill>
        <p:spPr>
          <a:xfrm>
            <a:off x="-5751" y="1339595"/>
            <a:ext cx="5618671" cy="5515904"/>
          </a:xfrm>
          <a:prstGeom prst="rect">
            <a:avLst/>
          </a:prstGeom>
        </p:spPr>
      </p:pic>
      <p:sp>
        <p:nvSpPr>
          <p:cNvPr id="10" name="Title 9">
            <a:extLst>
              <a:ext uri="{FF2B5EF4-FFF2-40B4-BE49-F238E27FC236}">
                <a16:creationId xmlns:a16="http://schemas.microsoft.com/office/drawing/2014/main" id="{C47FD544-56AC-447A-A7E0-C5497D932B16}"/>
              </a:ext>
            </a:extLst>
          </p:cNvPr>
          <p:cNvSpPr>
            <a:spLocks noGrp="1"/>
          </p:cNvSpPr>
          <p:nvPr>
            <p:ph type="title"/>
          </p:nvPr>
        </p:nvSpPr>
        <p:spPr/>
        <p:txBody>
          <a:bodyPr/>
          <a:lstStyle/>
          <a:p>
            <a:r>
              <a:rPr lang="en-US">
                <a:cs typeface="Calibri"/>
              </a:rPr>
              <a:t>Following in the footsteps</a:t>
            </a:r>
            <a:endParaRPr lang="en-US"/>
          </a:p>
        </p:txBody>
      </p:sp>
      <p:pic>
        <p:nvPicPr>
          <p:cNvPr id="9" name="Picture 9">
            <a:extLst>
              <a:ext uri="{FF2B5EF4-FFF2-40B4-BE49-F238E27FC236}">
                <a16:creationId xmlns:a16="http://schemas.microsoft.com/office/drawing/2014/main" id="{C50FE70C-C408-405E-A916-458DBCB942A2}"/>
              </a:ext>
            </a:extLst>
          </p:cNvPr>
          <p:cNvPicPr>
            <a:picLocks noChangeAspect="1"/>
          </p:cNvPicPr>
          <p:nvPr/>
        </p:nvPicPr>
        <p:blipFill>
          <a:blip r:embed="rId3"/>
          <a:stretch>
            <a:fillRect/>
          </a:stretch>
        </p:blipFill>
        <p:spPr>
          <a:xfrm>
            <a:off x="4580628" y="1719948"/>
            <a:ext cx="7617124" cy="2023504"/>
          </a:xfrm>
          <a:prstGeom prst="rect">
            <a:avLst/>
          </a:prstGeom>
        </p:spPr>
      </p:pic>
    </p:spTree>
    <p:extLst>
      <p:ext uri="{BB962C8B-B14F-4D97-AF65-F5344CB8AC3E}">
        <p14:creationId xmlns:p14="http://schemas.microsoft.com/office/powerpoint/2010/main" val="1471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120-3F1E-4C5A-BCFE-0D100B84264E}"/>
              </a:ext>
            </a:extLst>
          </p:cNvPr>
          <p:cNvSpPr>
            <a:spLocks noGrp="1"/>
          </p:cNvSpPr>
          <p:nvPr>
            <p:ph type="title"/>
          </p:nvPr>
        </p:nvSpPr>
        <p:spPr/>
        <p:txBody>
          <a:bodyPr/>
          <a:lstStyle/>
          <a:p>
            <a:r>
              <a:rPr lang="en-US">
                <a:ea typeface="+mj-lt"/>
                <a:cs typeface="+mj-lt"/>
              </a:rPr>
              <a:t>The current state of PLSS monuments</a:t>
            </a:r>
            <a:endParaRPr lang="en-US"/>
          </a:p>
        </p:txBody>
      </p:sp>
      <p:pic>
        <p:nvPicPr>
          <p:cNvPr id="4" name="Picture 4">
            <a:extLst>
              <a:ext uri="{FF2B5EF4-FFF2-40B4-BE49-F238E27FC236}">
                <a16:creationId xmlns:a16="http://schemas.microsoft.com/office/drawing/2014/main" id="{304F96EC-5E4F-4A23-9537-94D889FDD32E}"/>
              </a:ext>
            </a:extLst>
          </p:cNvPr>
          <p:cNvPicPr>
            <a:picLocks noChangeAspect="1"/>
          </p:cNvPicPr>
          <p:nvPr/>
        </p:nvPicPr>
        <p:blipFill>
          <a:blip r:embed="rId2"/>
          <a:stretch>
            <a:fillRect/>
          </a:stretch>
        </p:blipFill>
        <p:spPr>
          <a:xfrm>
            <a:off x="310553" y="1320196"/>
            <a:ext cx="11599650" cy="5540325"/>
          </a:xfrm>
          <a:prstGeom prst="rect">
            <a:avLst/>
          </a:prstGeom>
        </p:spPr>
      </p:pic>
    </p:spTree>
    <p:extLst>
      <p:ext uri="{BB962C8B-B14F-4D97-AF65-F5344CB8AC3E}">
        <p14:creationId xmlns:p14="http://schemas.microsoft.com/office/powerpoint/2010/main" val="2639313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120-3F1E-4C5A-BCFE-0D100B84264E}"/>
              </a:ext>
            </a:extLst>
          </p:cNvPr>
          <p:cNvSpPr>
            <a:spLocks noGrp="1"/>
          </p:cNvSpPr>
          <p:nvPr>
            <p:ph type="title"/>
          </p:nvPr>
        </p:nvSpPr>
        <p:spPr/>
        <p:txBody>
          <a:bodyPr/>
          <a:lstStyle/>
          <a:p>
            <a:r>
              <a:rPr lang="en-US">
                <a:cs typeface="Calibri"/>
              </a:rPr>
              <a:t>What the PLSS means to you</a:t>
            </a:r>
            <a:endParaRPr lang="en-US"/>
          </a:p>
        </p:txBody>
      </p:sp>
      <p:pic>
        <p:nvPicPr>
          <p:cNvPr id="4" name="Picture 4">
            <a:extLst>
              <a:ext uri="{FF2B5EF4-FFF2-40B4-BE49-F238E27FC236}">
                <a16:creationId xmlns:a16="http://schemas.microsoft.com/office/drawing/2014/main" id="{F794DA80-4B1B-4A75-AFF5-6F4F67F1BB82}"/>
              </a:ext>
            </a:extLst>
          </p:cNvPr>
          <p:cNvPicPr>
            <a:picLocks noChangeAspect="1"/>
          </p:cNvPicPr>
          <p:nvPr/>
        </p:nvPicPr>
        <p:blipFill>
          <a:blip r:embed="rId2"/>
          <a:stretch>
            <a:fillRect/>
          </a:stretch>
        </p:blipFill>
        <p:spPr>
          <a:xfrm>
            <a:off x="569344" y="1431507"/>
            <a:ext cx="5129841" cy="5432720"/>
          </a:xfrm>
          <a:prstGeom prst="rect">
            <a:avLst/>
          </a:prstGeom>
        </p:spPr>
      </p:pic>
      <p:pic>
        <p:nvPicPr>
          <p:cNvPr id="5" name="Picture 5">
            <a:extLst>
              <a:ext uri="{FF2B5EF4-FFF2-40B4-BE49-F238E27FC236}">
                <a16:creationId xmlns:a16="http://schemas.microsoft.com/office/drawing/2014/main" id="{AE8A70AC-EC77-4439-A32B-053D9A99BA17}"/>
              </a:ext>
            </a:extLst>
          </p:cNvPr>
          <p:cNvPicPr>
            <a:picLocks noChangeAspect="1"/>
          </p:cNvPicPr>
          <p:nvPr/>
        </p:nvPicPr>
        <p:blipFill>
          <a:blip r:embed="rId3"/>
          <a:stretch>
            <a:fillRect/>
          </a:stretch>
        </p:blipFill>
        <p:spPr>
          <a:xfrm>
            <a:off x="7269193" y="1432383"/>
            <a:ext cx="4928558" cy="5430970"/>
          </a:xfrm>
          <a:prstGeom prst="rect">
            <a:avLst/>
          </a:prstGeom>
        </p:spPr>
      </p:pic>
    </p:spTree>
    <p:extLst>
      <p:ext uri="{BB962C8B-B14F-4D97-AF65-F5344CB8AC3E}">
        <p14:creationId xmlns:p14="http://schemas.microsoft.com/office/powerpoint/2010/main" val="136354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120-3F1E-4C5A-BCFE-0D100B84264E}"/>
              </a:ext>
            </a:extLst>
          </p:cNvPr>
          <p:cNvSpPr>
            <a:spLocks noGrp="1"/>
          </p:cNvSpPr>
          <p:nvPr>
            <p:ph type="title"/>
          </p:nvPr>
        </p:nvSpPr>
        <p:spPr/>
        <p:txBody>
          <a:bodyPr/>
          <a:lstStyle/>
          <a:p>
            <a:r>
              <a:rPr lang="en-US">
                <a:ea typeface="+mj-lt"/>
                <a:cs typeface="+mj-lt"/>
              </a:rPr>
              <a:t>Benefits of preserving the PLSS</a:t>
            </a:r>
            <a:endParaRPr lang="en-US"/>
          </a:p>
        </p:txBody>
      </p:sp>
      <p:pic>
        <p:nvPicPr>
          <p:cNvPr id="4" name="Picture 4">
            <a:extLst>
              <a:ext uri="{FF2B5EF4-FFF2-40B4-BE49-F238E27FC236}">
                <a16:creationId xmlns:a16="http://schemas.microsoft.com/office/drawing/2014/main" id="{1C1EBF5E-AC35-493F-BB63-8A38C949F90D}"/>
              </a:ext>
            </a:extLst>
          </p:cNvPr>
          <p:cNvPicPr>
            <a:picLocks noChangeAspect="1"/>
          </p:cNvPicPr>
          <p:nvPr/>
        </p:nvPicPr>
        <p:blipFill>
          <a:blip r:embed="rId2"/>
          <a:stretch>
            <a:fillRect/>
          </a:stretch>
        </p:blipFill>
        <p:spPr>
          <a:xfrm>
            <a:off x="152400" y="1493845"/>
            <a:ext cx="11901576" cy="5149892"/>
          </a:xfrm>
          <a:prstGeom prst="rect">
            <a:avLst/>
          </a:prstGeom>
        </p:spPr>
      </p:pic>
    </p:spTree>
    <p:extLst>
      <p:ext uri="{BB962C8B-B14F-4D97-AF65-F5344CB8AC3E}">
        <p14:creationId xmlns:p14="http://schemas.microsoft.com/office/powerpoint/2010/main" val="2351586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120-3F1E-4C5A-BCFE-0D100B84264E}"/>
              </a:ext>
            </a:extLst>
          </p:cNvPr>
          <p:cNvSpPr>
            <a:spLocks noGrp="1"/>
          </p:cNvSpPr>
          <p:nvPr>
            <p:ph type="title"/>
          </p:nvPr>
        </p:nvSpPr>
        <p:spPr/>
        <p:txBody>
          <a:bodyPr/>
          <a:lstStyle/>
          <a:p>
            <a:r>
              <a:rPr lang="en-US">
                <a:ea typeface="+mj-lt"/>
                <a:cs typeface="+mj-lt"/>
              </a:rPr>
              <a:t>The Grant County pilot project</a:t>
            </a:r>
            <a:endParaRPr lang="en-US"/>
          </a:p>
        </p:txBody>
      </p:sp>
      <p:pic>
        <p:nvPicPr>
          <p:cNvPr id="4" name="Picture 4">
            <a:extLst>
              <a:ext uri="{FF2B5EF4-FFF2-40B4-BE49-F238E27FC236}">
                <a16:creationId xmlns:a16="http://schemas.microsoft.com/office/drawing/2014/main" id="{0F4B87B7-CFCB-410C-839A-A8B5FAEC9FF9}"/>
              </a:ext>
            </a:extLst>
          </p:cNvPr>
          <p:cNvPicPr>
            <a:picLocks noChangeAspect="1"/>
          </p:cNvPicPr>
          <p:nvPr/>
        </p:nvPicPr>
        <p:blipFill>
          <a:blip r:embed="rId2"/>
          <a:stretch>
            <a:fillRect/>
          </a:stretch>
        </p:blipFill>
        <p:spPr>
          <a:xfrm>
            <a:off x="862914" y="1356596"/>
            <a:ext cx="10466172" cy="5267211"/>
          </a:xfrm>
          <a:prstGeom prst="rect">
            <a:avLst/>
          </a:prstGeom>
        </p:spPr>
      </p:pic>
    </p:spTree>
    <p:extLst>
      <p:ext uri="{BB962C8B-B14F-4D97-AF65-F5344CB8AC3E}">
        <p14:creationId xmlns:p14="http://schemas.microsoft.com/office/powerpoint/2010/main" val="254022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120-3F1E-4C5A-BCFE-0D100B84264E}"/>
              </a:ext>
            </a:extLst>
          </p:cNvPr>
          <p:cNvSpPr>
            <a:spLocks noGrp="1"/>
          </p:cNvSpPr>
          <p:nvPr>
            <p:ph type="title"/>
          </p:nvPr>
        </p:nvSpPr>
        <p:spPr/>
        <p:txBody>
          <a:bodyPr/>
          <a:lstStyle/>
          <a:p>
            <a:r>
              <a:rPr lang="en-US">
                <a:cs typeface="Calibri"/>
              </a:rPr>
              <a:t>The solution</a:t>
            </a:r>
            <a:endParaRPr lang="en-US"/>
          </a:p>
        </p:txBody>
      </p:sp>
      <p:pic>
        <p:nvPicPr>
          <p:cNvPr id="4" name="Picture 4">
            <a:extLst>
              <a:ext uri="{FF2B5EF4-FFF2-40B4-BE49-F238E27FC236}">
                <a16:creationId xmlns:a16="http://schemas.microsoft.com/office/drawing/2014/main" id="{1E63972F-3A47-43B2-B592-B4E9F3E60853}"/>
              </a:ext>
            </a:extLst>
          </p:cNvPr>
          <p:cNvPicPr>
            <a:picLocks noChangeAspect="1"/>
          </p:cNvPicPr>
          <p:nvPr/>
        </p:nvPicPr>
        <p:blipFill>
          <a:blip r:embed="rId2"/>
          <a:stretch>
            <a:fillRect/>
          </a:stretch>
        </p:blipFill>
        <p:spPr>
          <a:xfrm>
            <a:off x="420130" y="1422926"/>
            <a:ext cx="11362036" cy="5134552"/>
          </a:xfrm>
          <a:prstGeom prst="rect">
            <a:avLst/>
          </a:prstGeom>
        </p:spPr>
      </p:pic>
    </p:spTree>
    <p:extLst>
      <p:ext uri="{BB962C8B-B14F-4D97-AF65-F5344CB8AC3E}">
        <p14:creationId xmlns:p14="http://schemas.microsoft.com/office/powerpoint/2010/main" val="392826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120-3F1E-4C5A-BCFE-0D100B84264E}"/>
              </a:ext>
            </a:extLst>
          </p:cNvPr>
          <p:cNvSpPr>
            <a:spLocks noGrp="1"/>
          </p:cNvSpPr>
          <p:nvPr>
            <p:ph type="title"/>
          </p:nvPr>
        </p:nvSpPr>
        <p:spPr/>
        <p:txBody>
          <a:bodyPr/>
          <a:lstStyle/>
          <a:p>
            <a:r>
              <a:rPr lang="en-US">
                <a:cs typeface="Calibri"/>
              </a:rPr>
              <a:t>How can this be accomplished?</a:t>
            </a:r>
            <a:endParaRPr lang="en-US"/>
          </a:p>
        </p:txBody>
      </p:sp>
      <p:pic>
        <p:nvPicPr>
          <p:cNvPr id="5" name="Picture 5">
            <a:extLst>
              <a:ext uri="{FF2B5EF4-FFF2-40B4-BE49-F238E27FC236}">
                <a16:creationId xmlns:a16="http://schemas.microsoft.com/office/drawing/2014/main" id="{7E439875-99B1-4B8F-A5E2-942ABCC45A40}"/>
              </a:ext>
            </a:extLst>
          </p:cNvPr>
          <p:cNvPicPr>
            <a:picLocks noChangeAspect="1"/>
          </p:cNvPicPr>
          <p:nvPr/>
        </p:nvPicPr>
        <p:blipFill>
          <a:blip r:embed="rId2"/>
          <a:stretch>
            <a:fillRect/>
          </a:stretch>
        </p:blipFill>
        <p:spPr>
          <a:xfrm>
            <a:off x="3354860" y="1412196"/>
            <a:ext cx="8478794" cy="5104526"/>
          </a:xfrm>
          <a:prstGeom prst="rect">
            <a:avLst/>
          </a:prstGeom>
        </p:spPr>
      </p:pic>
      <p:sp>
        <p:nvSpPr>
          <p:cNvPr id="6" name="TextBox 5">
            <a:extLst>
              <a:ext uri="{FF2B5EF4-FFF2-40B4-BE49-F238E27FC236}">
                <a16:creationId xmlns:a16="http://schemas.microsoft.com/office/drawing/2014/main" id="{BB8A9DF7-1C7C-4D2E-9B65-371D4F34815C}"/>
              </a:ext>
            </a:extLst>
          </p:cNvPr>
          <p:cNvSpPr txBox="1"/>
          <p:nvPr/>
        </p:nvSpPr>
        <p:spPr>
          <a:xfrm>
            <a:off x="749643" y="1501345"/>
            <a:ext cx="5276333"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Introducing legislation to address functions and funding</a:t>
            </a:r>
            <a:endParaRPr lang="en-US" sz="2000" b="1"/>
          </a:p>
          <a:p>
            <a:pPr marL="742950" lvl="1" indent="-285750">
              <a:buFont typeface="Arial"/>
              <a:buChar char="•"/>
            </a:pPr>
            <a:r>
              <a:rPr lang="en-US">
                <a:ea typeface="+mn-lt"/>
                <a:cs typeface="+mn-lt"/>
              </a:rPr>
              <a:t>Funding is still an open question, but looking at a general fund mechanism</a:t>
            </a:r>
            <a:endParaRPr lang="en-US">
              <a:cs typeface="Calibri"/>
            </a:endParaRPr>
          </a:p>
          <a:p>
            <a:pPr lvl="1"/>
            <a:endParaRPr lang="en-US" dirty="0">
              <a:ea typeface="+mn-lt"/>
              <a:cs typeface="+mn-lt"/>
            </a:endParaRPr>
          </a:p>
          <a:p>
            <a:r>
              <a:rPr lang="en-US" sz="2000" b="1">
                <a:ea typeface="+mn-lt"/>
                <a:cs typeface="+mn-lt"/>
              </a:rPr>
              <a:t>We need your support</a:t>
            </a:r>
            <a:endParaRPr lang="en-US" sz="2000" b="1"/>
          </a:p>
          <a:p>
            <a:pPr marL="742950" lvl="1" indent="-285750">
              <a:buFont typeface="Arial"/>
              <a:buChar char="•"/>
            </a:pPr>
            <a:r>
              <a:rPr lang="en-US">
                <a:ea typeface="+mn-lt"/>
                <a:cs typeface="+mn-lt"/>
              </a:rPr>
              <a:t>Please see our website at: </a:t>
            </a:r>
            <a:r>
              <a:rPr lang="en-US" dirty="0">
                <a:ea typeface="+mn-lt"/>
                <a:cs typeface="+mn-lt"/>
                <a:hlinkClick r:id="rId3"/>
              </a:rPr>
              <a:t>https://mnplss-umn.hub.arcgis.com/</a:t>
            </a:r>
            <a:r>
              <a:rPr lang="en-US" dirty="0">
                <a:ea typeface="+mn-lt"/>
                <a:cs typeface="+mn-lt"/>
              </a:rPr>
              <a:t> </a:t>
            </a:r>
            <a:endParaRPr lang="en-US">
              <a:cs typeface="Calibri"/>
            </a:endParaRPr>
          </a:p>
          <a:p>
            <a:pPr marL="742950" lvl="1" indent="-285750">
              <a:buFont typeface="Arial"/>
              <a:buChar char="•"/>
            </a:pPr>
            <a:r>
              <a:rPr lang="en-US">
                <a:ea typeface="+mn-lt"/>
                <a:cs typeface="+mn-lt"/>
              </a:rPr>
              <a:t>Read the proposed legislation</a:t>
            </a:r>
            <a:endParaRPr lang="en-US">
              <a:cs typeface="Calibri"/>
            </a:endParaRPr>
          </a:p>
          <a:p>
            <a:pPr marL="742950" lvl="1" indent="-285750">
              <a:buFont typeface="Arial"/>
              <a:buChar char="•"/>
            </a:pPr>
            <a:r>
              <a:rPr lang="en-US">
                <a:ea typeface="+mn-lt"/>
                <a:cs typeface="+mn-lt"/>
              </a:rPr>
              <a:t>Adopt it as part of your platform/priority</a:t>
            </a:r>
            <a:endParaRPr lang="en-US">
              <a:cs typeface="Calibri"/>
            </a:endParaRPr>
          </a:p>
          <a:p>
            <a:pPr algn="l"/>
            <a:endParaRPr lang="en-US" dirty="0">
              <a:cs typeface="Calibri"/>
            </a:endParaRPr>
          </a:p>
        </p:txBody>
      </p:sp>
    </p:spTree>
    <p:extLst>
      <p:ext uri="{BB962C8B-B14F-4D97-AF65-F5344CB8AC3E}">
        <p14:creationId xmlns:p14="http://schemas.microsoft.com/office/powerpoint/2010/main" val="393931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Underground Utilities Mapping Project</a:t>
            </a:r>
          </a:p>
          <a:p>
            <a:pPr marL="0" indent="0">
              <a:buNone/>
            </a:pPr>
            <a:r>
              <a:rPr lang="en-US" dirty="0"/>
              <a:t>Steve Swazee, Barb Cederberg</a:t>
            </a:r>
            <a:endParaRPr lang="en-US" dirty="0">
              <a:cs typeface="Calibri"/>
            </a:endParaRPr>
          </a:p>
        </p:txBody>
      </p:sp>
    </p:spTree>
    <p:extLst>
      <p:ext uri="{BB962C8B-B14F-4D97-AF65-F5344CB8AC3E}">
        <p14:creationId xmlns:p14="http://schemas.microsoft.com/office/powerpoint/2010/main" val="173314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A358C2-E37D-4F8A-978A-3BF341B4F847}"/>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r>
              <a:rPr lang="en-US" sz="4000" b="1" dirty="0">
                <a:ea typeface="+mn-lt"/>
                <a:cs typeface="+mn-lt"/>
              </a:rPr>
              <a:t>Underground Utilities </a:t>
            </a:r>
            <a:endParaRPr lang="en-US" sz="4000">
              <a:ea typeface="+mn-lt"/>
              <a:cs typeface="+mn-lt"/>
            </a:endParaRPr>
          </a:p>
          <a:p>
            <a:pPr marL="0" indent="0" algn="ctr">
              <a:buNone/>
            </a:pPr>
            <a:r>
              <a:rPr lang="en-US" sz="4000" b="1" dirty="0">
                <a:ea typeface="+mn-lt"/>
                <a:cs typeface="+mn-lt"/>
              </a:rPr>
              <a:t>Mapping</a:t>
            </a:r>
            <a:endParaRPr lang="en-US" sz="4000" dirty="0">
              <a:cs typeface="Calibri"/>
            </a:endParaRPr>
          </a:p>
          <a:p>
            <a:pPr marL="0" indent="0" algn="ctr">
              <a:buNone/>
            </a:pPr>
            <a:r>
              <a:rPr lang="en-US" sz="4000" b="1" dirty="0">
                <a:ea typeface="+mn-lt"/>
                <a:cs typeface="+mn-lt"/>
              </a:rPr>
              <a:t>Project Team</a:t>
            </a:r>
            <a:endParaRPr lang="en-US" sz="4000">
              <a:cs typeface="Calibri"/>
            </a:endParaRPr>
          </a:p>
          <a:p>
            <a:pPr marL="0" indent="0" algn="ctr">
              <a:buNone/>
            </a:pPr>
            <a:endParaRPr lang="en-US" sz="4000" b="1" dirty="0">
              <a:ea typeface="+mn-lt"/>
              <a:cs typeface="+mn-lt"/>
            </a:endParaRPr>
          </a:p>
          <a:p>
            <a:pPr marL="0" indent="0" algn="ctr">
              <a:buNone/>
            </a:pPr>
            <a:r>
              <a:rPr lang="en-US" sz="2800" b="1" dirty="0">
                <a:ea typeface="+mn-lt"/>
                <a:cs typeface="+mn-lt"/>
              </a:rPr>
              <a:t>Minnesota Geospatial Advisory Council Meeting Informational Brief</a:t>
            </a:r>
            <a:endParaRPr lang="en-US" sz="2800">
              <a:cs typeface="Calibri"/>
            </a:endParaRPr>
          </a:p>
          <a:p>
            <a:pPr marL="0" indent="0" algn="ctr">
              <a:buNone/>
            </a:pPr>
            <a:r>
              <a:rPr lang="en-US" sz="2800" dirty="0">
                <a:ea typeface="+mn-lt"/>
                <a:cs typeface="+mn-lt"/>
              </a:rPr>
              <a:t>September 29, 2021</a:t>
            </a:r>
            <a:endParaRPr lang="en-US" sz="2800" dirty="0">
              <a:cs typeface="Calibri"/>
            </a:endParaRPr>
          </a:p>
          <a:p>
            <a:endParaRPr lang="en-US" dirty="0">
              <a:cs typeface="Calibri"/>
            </a:endParaRPr>
          </a:p>
        </p:txBody>
      </p:sp>
    </p:spTree>
    <p:extLst>
      <p:ext uri="{BB962C8B-B14F-4D97-AF65-F5344CB8AC3E}">
        <p14:creationId xmlns:p14="http://schemas.microsoft.com/office/powerpoint/2010/main" val="661303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9C20-7E42-45DF-B422-32B74A499A9C}"/>
              </a:ext>
            </a:extLst>
          </p:cNvPr>
          <p:cNvSpPr>
            <a:spLocks noGrp="1"/>
          </p:cNvSpPr>
          <p:nvPr>
            <p:ph type="title"/>
          </p:nvPr>
        </p:nvSpPr>
        <p:spPr/>
        <p:txBody>
          <a:bodyPr/>
          <a:lstStyle/>
          <a:p>
            <a:r>
              <a:rPr lang="en-US" dirty="0">
                <a:cs typeface="Calibri"/>
              </a:rPr>
              <a:t>Emergency Preparedness Committee Structure</a:t>
            </a:r>
            <a:endParaRPr lang="en-US" dirty="0"/>
          </a:p>
        </p:txBody>
      </p:sp>
      <p:pic>
        <p:nvPicPr>
          <p:cNvPr id="4" name="Picture 4">
            <a:extLst>
              <a:ext uri="{FF2B5EF4-FFF2-40B4-BE49-F238E27FC236}">
                <a16:creationId xmlns:a16="http://schemas.microsoft.com/office/drawing/2014/main" id="{27AA68BB-3B34-4FA8-8513-0FDC77EB18D4}"/>
              </a:ext>
            </a:extLst>
          </p:cNvPr>
          <p:cNvPicPr>
            <a:picLocks noChangeAspect="1"/>
          </p:cNvPicPr>
          <p:nvPr/>
        </p:nvPicPr>
        <p:blipFill>
          <a:blip r:embed="rId2"/>
          <a:stretch>
            <a:fillRect/>
          </a:stretch>
        </p:blipFill>
        <p:spPr>
          <a:xfrm>
            <a:off x="1594021" y="1330490"/>
            <a:ext cx="9024550" cy="5360615"/>
          </a:xfrm>
          <a:prstGeom prst="rect">
            <a:avLst/>
          </a:prstGeom>
        </p:spPr>
      </p:pic>
    </p:spTree>
    <p:extLst>
      <p:ext uri="{BB962C8B-B14F-4D97-AF65-F5344CB8AC3E}">
        <p14:creationId xmlns:p14="http://schemas.microsoft.com/office/powerpoint/2010/main" val="57518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656138"/>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dirty="0">
                <a:ea typeface="+mn-lt"/>
                <a:cs typeface="+mn-lt"/>
              </a:rPr>
              <a:t>City, </a:t>
            </a:r>
            <a:r>
              <a:rPr lang="en-US">
                <a:ea typeface="+mn-lt"/>
                <a:cs typeface="+mn-lt"/>
              </a:rPr>
              <a:t>Twin Cities metro </a:t>
            </a:r>
            <a:endParaRPr lang="en-US">
              <a:cs typeface="Calibri"/>
            </a:endParaRPr>
          </a:p>
          <a:p>
            <a:pPr lvl="1">
              <a:lnSpc>
                <a:spcPct val="120000"/>
              </a:lnSpc>
              <a:spcBef>
                <a:spcPts val="0"/>
              </a:spcBef>
              <a:spcAft>
                <a:spcPts val="0"/>
              </a:spcAft>
            </a:pPr>
            <a:r>
              <a:rPr lang="en-US" dirty="0">
                <a:ea typeface="+mn-lt"/>
                <a:cs typeface="+mn-lt"/>
              </a:rPr>
              <a:t>Cory Richter, City of Blaine</a:t>
            </a:r>
            <a:endParaRPr lang="en-US" dirty="0">
              <a:cs typeface="Calibri"/>
            </a:endParaRPr>
          </a:p>
          <a:p>
            <a:pPr>
              <a:lnSpc>
                <a:spcPct val="120000"/>
              </a:lnSpc>
              <a:spcBef>
                <a:spcPts val="0"/>
              </a:spcBef>
              <a:spcAft>
                <a:spcPts val="0"/>
              </a:spcAft>
            </a:pPr>
            <a:r>
              <a:rPr lang="en-US" dirty="0">
                <a:ea typeface="+mn-lt"/>
                <a:cs typeface="+mn-lt"/>
              </a:rPr>
              <a:t>City, </a:t>
            </a:r>
            <a:r>
              <a:rPr lang="en-US">
                <a:ea typeface="+mn-lt"/>
                <a:cs typeface="+mn-lt"/>
              </a:rPr>
              <a:t>Greater Minnesota </a:t>
            </a:r>
            <a:endParaRPr lang="en-US">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dirty="0">
                <a:ea typeface="+mn-lt"/>
                <a:cs typeface="+mn-lt"/>
              </a:rPr>
              <a:t>County, Greater Minnesota</a:t>
            </a:r>
            <a:endParaRPr lang="en-US" dirty="0">
              <a:cs typeface="Calibri"/>
            </a:endParaRPr>
          </a:p>
          <a:p>
            <a:pPr lvl="1">
              <a:lnSpc>
                <a:spcPct val="120000"/>
              </a:lnSpc>
              <a:spcBef>
                <a:spcPts val="0"/>
              </a:spcBef>
              <a:spcAft>
                <a:spcPts val="0"/>
              </a:spcAft>
            </a:pPr>
            <a:r>
              <a:rPr lang="en-US" dirty="0">
                <a:ea typeface="+mn-lt"/>
                <a:cs typeface="+mn-lt"/>
              </a:rPr>
              <a:t>Patrick </a:t>
            </a:r>
            <a:r>
              <a:rPr lang="en-US" dirty="0" err="1">
                <a:ea typeface="+mn-lt"/>
                <a:cs typeface="+mn-lt"/>
              </a:rPr>
              <a:t>Veraguth</a:t>
            </a:r>
            <a:r>
              <a:rPr lang="en-US" dirty="0">
                <a:ea typeface="+mn-lt"/>
                <a:cs typeface="+mn-lt"/>
              </a:rPr>
              <a:t>, Douglas County</a:t>
            </a: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endParaRPr lang="en-US" dirty="0">
              <a:ea typeface="+mn-lt"/>
              <a:cs typeface="+mn-lt"/>
            </a:endParaRP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Karen Tuerk, Monarch Joint Venture</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ea typeface="+mn-lt"/>
                <a:cs typeface="+mn-lt"/>
              </a:rPr>
              <a:t>Business</a:t>
            </a:r>
            <a:endParaRPr lang="en-US" sz="1600"/>
          </a:p>
          <a:p>
            <a:pPr marL="742950" lvl="1" indent="-285750">
              <a:buFont typeface="Arial"/>
              <a:buChar char="•"/>
            </a:pPr>
            <a:r>
              <a:rPr lang="en-US" sz="1300" dirty="0">
                <a:ea typeface="+mn-lt"/>
                <a:cs typeface="+mn-lt"/>
              </a:rPr>
              <a:t>Kendis </a:t>
            </a:r>
            <a:r>
              <a:rPr lang="en-US" sz="1300" dirty="0" err="1">
                <a:ea typeface="+mn-lt"/>
                <a:cs typeface="+mn-lt"/>
              </a:rPr>
              <a:t>Scharenbroich</a:t>
            </a:r>
            <a:r>
              <a:rPr lang="en-US" sz="1300" dirty="0">
                <a:ea typeface="+mn-lt"/>
                <a:cs typeface="+mn-lt"/>
              </a:rPr>
              <a:t>, Pro-West &amp; Associates</a:t>
            </a:r>
            <a:endParaRPr lang="en-US" sz="130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r>
              <a:rPr lang="en-US" sz="1300" dirty="0">
                <a:ea typeface="+mn-lt"/>
                <a:cs typeface="+mn-lt"/>
              </a:rPr>
              <a:t>Len Kne, U-Spatial / UMN Twin Cities</a:t>
            </a:r>
            <a:endParaRPr lang="en-US" sz="130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a:cs typeface="Calibri"/>
            </a:endParaRPr>
          </a:p>
          <a:p>
            <a:pPr marL="742950" lvl="1" indent="-285750">
              <a:buFont typeface="Arial"/>
              <a:buChar char="•"/>
            </a:pPr>
            <a:r>
              <a:rPr lang="en-US" sz="1300" dirty="0">
                <a:ea typeface="+mn-lt"/>
                <a:cs typeface="+mn-lt"/>
              </a:rPr>
              <a:t>Heather Bergen-Albrecht, Hennepin County</a:t>
            </a:r>
            <a:endParaRPr lang="en-US" sz="130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dirty="0">
                <a:ea typeface="+mn-lt"/>
                <a:cs typeface="+mn-lt"/>
              </a:rPr>
              <a:t>1 Chief Geospatial Information Officer (ex-officio)</a:t>
            </a:r>
            <a:endParaRPr lang="en-US" sz="1600" dirty="0"/>
          </a:p>
          <a:p>
            <a:pPr marL="742950" lvl="1" indent="-285750">
              <a:buFont typeface="Arial"/>
              <a:buChar char="•"/>
            </a:pPr>
            <a:r>
              <a:rPr lang="en-US" sz="1300" dirty="0">
                <a:ea typeface="+mn-lt"/>
                <a:cs typeface="+mn-lt"/>
              </a:rPr>
              <a:t>Dan Ross, </a:t>
            </a:r>
            <a:r>
              <a:rPr lang="en-US" sz="1300" dirty="0" err="1">
                <a:ea typeface="+mn-lt"/>
                <a:cs typeface="+mn-lt"/>
              </a:rPr>
              <a:t>MnGeo</a:t>
            </a:r>
            <a:endParaRPr lang="en-US" sz="1300" dirty="0" err="1"/>
          </a:p>
          <a:p>
            <a:pPr marL="285750" indent="-285750" algn="l">
              <a:buFont typeface="Arial"/>
              <a:buChar char="•"/>
            </a:pPr>
            <a:r>
              <a:rPr lang="en-US" sz="1600" dirty="0">
                <a:cs typeface="Calibri"/>
              </a:rPr>
              <a:t>Vacancies</a:t>
            </a:r>
          </a:p>
          <a:p>
            <a:pPr marL="742950" lvl="1" indent="-285750">
              <a:buFont typeface="Arial"/>
              <a:buChar char="•"/>
            </a:pPr>
            <a:r>
              <a:rPr lang="en-US" sz="1300">
                <a:cs typeface="Calibri"/>
              </a:rPr>
              <a:t>Federal, Greater MN Regional </a:t>
            </a:r>
            <a:r>
              <a:rPr lang="en-US" sz="1300" dirty="0">
                <a:cs typeface="Calibri"/>
              </a:rPr>
              <a:t>Gov't, K-12 Education</a:t>
            </a:r>
          </a:p>
          <a:p>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8778-040A-4A5B-8215-FCC538E1E876}"/>
              </a:ext>
            </a:extLst>
          </p:cNvPr>
          <p:cNvSpPr>
            <a:spLocks noGrp="1"/>
          </p:cNvSpPr>
          <p:nvPr>
            <p:ph type="title"/>
          </p:nvPr>
        </p:nvSpPr>
        <p:spPr/>
        <p:txBody>
          <a:bodyPr/>
          <a:lstStyle/>
          <a:p>
            <a:r>
              <a:rPr lang="en-US" dirty="0">
                <a:cs typeface="Calibri"/>
              </a:rPr>
              <a:t>For your consideration</a:t>
            </a:r>
            <a:endParaRPr lang="en-US" dirty="0"/>
          </a:p>
        </p:txBody>
      </p:sp>
      <p:pic>
        <p:nvPicPr>
          <p:cNvPr id="4" name="Picture 4">
            <a:extLst>
              <a:ext uri="{FF2B5EF4-FFF2-40B4-BE49-F238E27FC236}">
                <a16:creationId xmlns:a16="http://schemas.microsoft.com/office/drawing/2014/main" id="{D1FB3A92-43FF-4CD4-998E-55BC4EA5CC1C}"/>
              </a:ext>
            </a:extLst>
          </p:cNvPr>
          <p:cNvPicPr>
            <a:picLocks noGrp="1" noChangeAspect="1"/>
          </p:cNvPicPr>
          <p:nvPr>
            <p:ph idx="1"/>
          </p:nvPr>
        </p:nvPicPr>
        <p:blipFill>
          <a:blip r:embed="rId2"/>
          <a:stretch>
            <a:fillRect/>
          </a:stretch>
        </p:blipFill>
        <p:spPr>
          <a:xfrm>
            <a:off x="1908475" y="2537919"/>
            <a:ext cx="8364752" cy="2391290"/>
          </a:xfrm>
        </p:spPr>
      </p:pic>
    </p:spTree>
    <p:extLst>
      <p:ext uri="{BB962C8B-B14F-4D97-AF65-F5344CB8AC3E}">
        <p14:creationId xmlns:p14="http://schemas.microsoft.com/office/powerpoint/2010/main" val="1065926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lstStyle/>
          <a:p>
            <a:r>
              <a:rPr lang="en-US" dirty="0">
                <a:cs typeface="Calibri"/>
              </a:rPr>
              <a:t>More and More Stuff is Underground</a:t>
            </a:r>
            <a:endParaRPr lang="en-US" dirty="0"/>
          </a:p>
        </p:txBody>
      </p:sp>
      <p:pic>
        <p:nvPicPr>
          <p:cNvPr id="4" name="Picture 4">
            <a:extLst>
              <a:ext uri="{FF2B5EF4-FFF2-40B4-BE49-F238E27FC236}">
                <a16:creationId xmlns:a16="http://schemas.microsoft.com/office/drawing/2014/main" id="{643255CD-8016-4088-A4F3-139ACBBA9A0F}"/>
              </a:ext>
            </a:extLst>
          </p:cNvPr>
          <p:cNvPicPr>
            <a:picLocks noChangeAspect="1"/>
          </p:cNvPicPr>
          <p:nvPr/>
        </p:nvPicPr>
        <p:blipFill>
          <a:blip r:embed="rId2"/>
          <a:stretch>
            <a:fillRect/>
          </a:stretch>
        </p:blipFill>
        <p:spPr>
          <a:xfrm>
            <a:off x="1985319" y="1519035"/>
            <a:ext cx="8221361" cy="5261550"/>
          </a:xfrm>
          <a:prstGeom prst="rect">
            <a:avLst/>
          </a:prstGeom>
        </p:spPr>
      </p:pic>
    </p:spTree>
    <p:extLst>
      <p:ext uri="{BB962C8B-B14F-4D97-AF65-F5344CB8AC3E}">
        <p14:creationId xmlns:p14="http://schemas.microsoft.com/office/powerpoint/2010/main" val="3087799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lstStyle/>
          <a:p>
            <a:r>
              <a:rPr lang="en-US" dirty="0">
                <a:cs typeface="Calibri"/>
              </a:rPr>
              <a:t>Finding what is there</a:t>
            </a:r>
            <a:endParaRPr lang="en-US" dirty="0"/>
          </a:p>
        </p:txBody>
      </p:sp>
      <p:pic>
        <p:nvPicPr>
          <p:cNvPr id="4" name="Picture 4">
            <a:extLst>
              <a:ext uri="{FF2B5EF4-FFF2-40B4-BE49-F238E27FC236}">
                <a16:creationId xmlns:a16="http://schemas.microsoft.com/office/drawing/2014/main" id="{37BA0676-F7A2-475D-BDB4-EE8D14A647E1}"/>
              </a:ext>
            </a:extLst>
          </p:cNvPr>
          <p:cNvPicPr>
            <a:picLocks noChangeAspect="1"/>
          </p:cNvPicPr>
          <p:nvPr/>
        </p:nvPicPr>
        <p:blipFill>
          <a:blip r:embed="rId2"/>
          <a:stretch>
            <a:fillRect/>
          </a:stretch>
        </p:blipFill>
        <p:spPr>
          <a:xfrm>
            <a:off x="1964725" y="1340201"/>
            <a:ext cx="8272848" cy="5516247"/>
          </a:xfrm>
          <a:prstGeom prst="rect">
            <a:avLst/>
          </a:prstGeom>
        </p:spPr>
      </p:pic>
    </p:spTree>
    <p:extLst>
      <p:ext uri="{BB962C8B-B14F-4D97-AF65-F5344CB8AC3E}">
        <p14:creationId xmlns:p14="http://schemas.microsoft.com/office/powerpoint/2010/main" val="1421752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lstStyle/>
          <a:p>
            <a:r>
              <a:rPr lang="en-US" b="1" dirty="0">
                <a:ea typeface="+mj-lt"/>
                <a:cs typeface="+mj-lt"/>
              </a:rPr>
              <a:t>We Want This Thinking – Gone For Good!</a:t>
            </a:r>
            <a:endParaRPr lang="en-US" dirty="0">
              <a:cs typeface="Calibri"/>
            </a:endParaRPr>
          </a:p>
        </p:txBody>
      </p:sp>
      <p:pic>
        <p:nvPicPr>
          <p:cNvPr id="4" name="Picture 4">
            <a:extLst>
              <a:ext uri="{FF2B5EF4-FFF2-40B4-BE49-F238E27FC236}">
                <a16:creationId xmlns:a16="http://schemas.microsoft.com/office/drawing/2014/main" id="{5867F844-C1EA-4605-8D5B-249D33362F50}"/>
              </a:ext>
            </a:extLst>
          </p:cNvPr>
          <p:cNvPicPr>
            <a:picLocks noChangeAspect="1"/>
          </p:cNvPicPr>
          <p:nvPr/>
        </p:nvPicPr>
        <p:blipFill>
          <a:blip r:embed="rId2"/>
          <a:stretch>
            <a:fillRect/>
          </a:stretch>
        </p:blipFill>
        <p:spPr>
          <a:xfrm>
            <a:off x="3632887" y="1403064"/>
            <a:ext cx="4926226" cy="5215468"/>
          </a:xfrm>
          <a:prstGeom prst="rect">
            <a:avLst/>
          </a:prstGeom>
        </p:spPr>
      </p:pic>
    </p:spTree>
    <p:extLst>
      <p:ext uri="{BB962C8B-B14F-4D97-AF65-F5344CB8AC3E}">
        <p14:creationId xmlns:p14="http://schemas.microsoft.com/office/powerpoint/2010/main" val="1311713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lstStyle/>
          <a:p>
            <a:r>
              <a:rPr lang="en-US" dirty="0">
                <a:cs typeface="Calibri"/>
              </a:rPr>
              <a:t>State of the art?</a:t>
            </a:r>
            <a:endParaRPr lang="en-US" dirty="0"/>
          </a:p>
        </p:txBody>
      </p:sp>
      <p:pic>
        <p:nvPicPr>
          <p:cNvPr id="4" name="Picture 4">
            <a:extLst>
              <a:ext uri="{FF2B5EF4-FFF2-40B4-BE49-F238E27FC236}">
                <a16:creationId xmlns:a16="http://schemas.microsoft.com/office/drawing/2014/main" id="{E4F57D3A-1035-4DA9-AA0C-C2DFCC062D05}"/>
              </a:ext>
            </a:extLst>
          </p:cNvPr>
          <p:cNvPicPr>
            <a:picLocks noChangeAspect="1"/>
          </p:cNvPicPr>
          <p:nvPr/>
        </p:nvPicPr>
        <p:blipFill>
          <a:blip r:embed="rId2"/>
          <a:stretch>
            <a:fillRect/>
          </a:stretch>
        </p:blipFill>
        <p:spPr>
          <a:xfrm>
            <a:off x="955590" y="1490920"/>
            <a:ext cx="10280821" cy="5019159"/>
          </a:xfrm>
          <a:prstGeom prst="rect">
            <a:avLst/>
          </a:prstGeom>
        </p:spPr>
      </p:pic>
    </p:spTree>
    <p:extLst>
      <p:ext uri="{BB962C8B-B14F-4D97-AF65-F5344CB8AC3E}">
        <p14:creationId xmlns:p14="http://schemas.microsoft.com/office/powerpoint/2010/main" val="3891394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917FB00-E234-49AA-A82C-5068ACE01A09}"/>
              </a:ext>
            </a:extLst>
          </p:cNvPr>
          <p:cNvPicPr>
            <a:picLocks noChangeAspect="1"/>
          </p:cNvPicPr>
          <p:nvPr/>
        </p:nvPicPr>
        <p:blipFill>
          <a:blip r:embed="rId2"/>
          <a:stretch>
            <a:fillRect/>
          </a:stretch>
        </p:blipFill>
        <p:spPr>
          <a:xfrm>
            <a:off x="729048" y="4088522"/>
            <a:ext cx="5616145" cy="2573335"/>
          </a:xfrm>
          <a:prstGeom prst="rect">
            <a:avLst/>
          </a:prstGeom>
        </p:spPr>
      </p:pic>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lstStyle/>
          <a:p>
            <a:r>
              <a:rPr lang="en-US" b="1" dirty="0">
                <a:ea typeface="+mj-lt"/>
                <a:cs typeface="+mj-lt"/>
              </a:rPr>
              <a:t>Recognized Problem – BUT What to Do?</a:t>
            </a:r>
            <a:endParaRPr lang="en-US" dirty="0">
              <a:cs typeface="Calibri"/>
            </a:endParaRPr>
          </a:p>
        </p:txBody>
      </p:sp>
      <p:pic>
        <p:nvPicPr>
          <p:cNvPr id="3" name="Picture 3">
            <a:extLst>
              <a:ext uri="{FF2B5EF4-FFF2-40B4-BE49-F238E27FC236}">
                <a16:creationId xmlns:a16="http://schemas.microsoft.com/office/drawing/2014/main" id="{5648CFDE-55CB-44C8-B499-0A991BD723FA}"/>
              </a:ext>
            </a:extLst>
          </p:cNvPr>
          <p:cNvPicPr>
            <a:picLocks noChangeAspect="1"/>
          </p:cNvPicPr>
          <p:nvPr/>
        </p:nvPicPr>
        <p:blipFill>
          <a:blip r:embed="rId3"/>
          <a:stretch>
            <a:fillRect/>
          </a:stretch>
        </p:blipFill>
        <p:spPr>
          <a:xfrm>
            <a:off x="4003589" y="1351299"/>
            <a:ext cx="7068064" cy="2971213"/>
          </a:xfrm>
          <a:prstGeom prst="rect">
            <a:avLst/>
          </a:prstGeom>
        </p:spPr>
      </p:pic>
      <p:pic>
        <p:nvPicPr>
          <p:cNvPr id="4" name="Picture 4">
            <a:extLst>
              <a:ext uri="{FF2B5EF4-FFF2-40B4-BE49-F238E27FC236}">
                <a16:creationId xmlns:a16="http://schemas.microsoft.com/office/drawing/2014/main" id="{23B2574E-6330-4479-B1E6-4E90282038C3}"/>
              </a:ext>
            </a:extLst>
          </p:cNvPr>
          <p:cNvPicPr>
            <a:picLocks noChangeAspect="1"/>
          </p:cNvPicPr>
          <p:nvPr/>
        </p:nvPicPr>
        <p:blipFill>
          <a:blip r:embed="rId4"/>
          <a:stretch>
            <a:fillRect/>
          </a:stretch>
        </p:blipFill>
        <p:spPr>
          <a:xfrm>
            <a:off x="784654" y="1659924"/>
            <a:ext cx="1828800" cy="1828800"/>
          </a:xfrm>
          <a:prstGeom prst="rect">
            <a:avLst/>
          </a:prstGeom>
        </p:spPr>
      </p:pic>
      <p:pic>
        <p:nvPicPr>
          <p:cNvPr id="6" name="Picture 6">
            <a:extLst>
              <a:ext uri="{FF2B5EF4-FFF2-40B4-BE49-F238E27FC236}">
                <a16:creationId xmlns:a16="http://schemas.microsoft.com/office/drawing/2014/main" id="{110ECF0E-6F88-4EFF-9B56-BCFA264395CB}"/>
              </a:ext>
            </a:extLst>
          </p:cNvPr>
          <p:cNvPicPr>
            <a:picLocks noChangeAspect="1"/>
          </p:cNvPicPr>
          <p:nvPr/>
        </p:nvPicPr>
        <p:blipFill>
          <a:blip r:embed="rId5"/>
          <a:stretch>
            <a:fillRect/>
          </a:stretch>
        </p:blipFill>
        <p:spPr>
          <a:xfrm>
            <a:off x="8863914" y="4229181"/>
            <a:ext cx="2743200" cy="2292016"/>
          </a:xfrm>
          <a:prstGeom prst="rect">
            <a:avLst/>
          </a:prstGeom>
        </p:spPr>
      </p:pic>
    </p:spTree>
    <p:extLst>
      <p:ext uri="{BB962C8B-B14F-4D97-AF65-F5344CB8AC3E}">
        <p14:creationId xmlns:p14="http://schemas.microsoft.com/office/powerpoint/2010/main" val="637428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20BA-3DC1-448B-B6D3-CD6F9296B8EE}"/>
              </a:ext>
            </a:extLst>
          </p:cNvPr>
          <p:cNvSpPr>
            <a:spLocks noGrp="1"/>
          </p:cNvSpPr>
          <p:nvPr>
            <p:ph type="title"/>
          </p:nvPr>
        </p:nvSpPr>
        <p:spPr/>
        <p:txBody>
          <a:bodyPr/>
          <a:lstStyle/>
          <a:p>
            <a:r>
              <a:rPr lang="en-US" b="1">
                <a:cs typeface="Calibri"/>
              </a:rPr>
              <a:t>Solutions – Not Problems!</a:t>
            </a:r>
            <a:endParaRPr lang="en-US">
              <a:ea typeface="+mj-lt"/>
              <a:cs typeface="+mj-lt"/>
            </a:endParaRPr>
          </a:p>
        </p:txBody>
      </p:sp>
      <p:sp>
        <p:nvSpPr>
          <p:cNvPr id="3" name="Content Placeholder 2">
            <a:extLst>
              <a:ext uri="{FF2B5EF4-FFF2-40B4-BE49-F238E27FC236}">
                <a16:creationId xmlns:a16="http://schemas.microsoft.com/office/drawing/2014/main" id="{62470368-C4EF-40E3-AFF6-DCC120DF99A0}"/>
              </a:ext>
            </a:extLst>
          </p:cNvPr>
          <p:cNvSpPr>
            <a:spLocks noGrp="1"/>
          </p:cNvSpPr>
          <p:nvPr>
            <p:ph sz="half" idx="1"/>
          </p:nvPr>
        </p:nvSpPr>
        <p:spPr/>
        <p:txBody>
          <a:bodyPr vert="horz" lIns="91440" tIns="45720" rIns="91440" bIns="45720" rtlCol="0" anchor="t">
            <a:normAutofit fontScale="62500" lnSpcReduction="20000"/>
          </a:bodyPr>
          <a:lstStyle/>
          <a:p>
            <a:pPr marL="0" indent="0">
              <a:buNone/>
            </a:pPr>
            <a:r>
              <a:rPr lang="en-US" sz="3200" b="1">
                <a:ea typeface="+mn-lt"/>
                <a:cs typeface="+mn-lt"/>
              </a:rPr>
              <a:t>Planning </a:t>
            </a:r>
            <a:endParaRPr lang="en-US" sz="3200">
              <a:cs typeface="Calibri"/>
            </a:endParaRPr>
          </a:p>
          <a:p>
            <a:r>
              <a:rPr lang="en-US">
                <a:ea typeface="+mn-lt"/>
                <a:cs typeface="+mn-lt"/>
              </a:rPr>
              <a:t>Create access and share data for job planning and design</a:t>
            </a:r>
            <a:endParaRPr lang="en-US"/>
          </a:p>
          <a:p>
            <a:pPr marL="0" indent="0">
              <a:buNone/>
            </a:pPr>
            <a:r>
              <a:rPr lang="en-US" sz="3200" b="1">
                <a:ea typeface="+mn-lt"/>
                <a:cs typeface="+mn-lt"/>
              </a:rPr>
              <a:t>Managing</a:t>
            </a:r>
            <a:endParaRPr lang="en-US" sz="3200">
              <a:cs typeface="Calibri"/>
            </a:endParaRPr>
          </a:p>
          <a:p>
            <a:r>
              <a:rPr lang="en-US">
                <a:ea typeface="+mn-lt"/>
                <a:cs typeface="+mn-lt"/>
              </a:rPr>
              <a:t>Plan for systems that will keep data current</a:t>
            </a:r>
            <a:endParaRPr lang="en-US"/>
          </a:p>
          <a:p>
            <a:r>
              <a:rPr lang="en-US">
                <a:ea typeface="+mn-lt"/>
                <a:cs typeface="+mn-lt"/>
              </a:rPr>
              <a:t>Deploy technologies that facilitate data sharing, easy connections and translation of existing databases</a:t>
            </a:r>
            <a:endParaRPr lang="en-US"/>
          </a:p>
          <a:p>
            <a:r>
              <a:rPr lang="en-US">
                <a:ea typeface="+mn-lt"/>
                <a:cs typeface="+mn-lt"/>
              </a:rPr>
              <a:t>Create standards for data accuracy and currency</a:t>
            </a:r>
            <a:endParaRPr lang="en-US"/>
          </a:p>
          <a:p>
            <a:r>
              <a:rPr lang="en-US">
                <a:ea typeface="+mn-lt"/>
                <a:cs typeface="+mn-lt"/>
              </a:rPr>
              <a:t>Anticipate needing GIS cooperatives for smaller entities</a:t>
            </a:r>
            <a:endParaRPr lang="en-US"/>
          </a:p>
          <a:p>
            <a:r>
              <a:rPr lang="en-US">
                <a:ea typeface="+mn-lt"/>
                <a:cs typeface="+mn-lt"/>
              </a:rPr>
              <a:t>Select a common base map</a:t>
            </a:r>
            <a:endParaRPr lang="en-US"/>
          </a:p>
          <a:p>
            <a:r>
              <a:rPr lang="en-US">
                <a:ea typeface="+mn-lt"/>
                <a:cs typeface="+mn-lt"/>
              </a:rPr>
              <a:t>Create a repository of utility data for historic and defunct businesses </a:t>
            </a:r>
            <a:endParaRPr lang="en-US"/>
          </a:p>
          <a:p>
            <a:endParaRPr lang="en-US" dirty="0">
              <a:cs typeface="Calibri"/>
            </a:endParaRPr>
          </a:p>
        </p:txBody>
      </p:sp>
      <p:sp>
        <p:nvSpPr>
          <p:cNvPr id="4" name="Content Placeholder 3">
            <a:extLst>
              <a:ext uri="{FF2B5EF4-FFF2-40B4-BE49-F238E27FC236}">
                <a16:creationId xmlns:a16="http://schemas.microsoft.com/office/drawing/2014/main" id="{EB8461FA-3BEA-4129-B9E1-9891DF505B59}"/>
              </a:ext>
            </a:extLst>
          </p:cNvPr>
          <p:cNvSpPr>
            <a:spLocks noGrp="1"/>
          </p:cNvSpPr>
          <p:nvPr>
            <p:ph sz="half" idx="2"/>
          </p:nvPr>
        </p:nvSpPr>
        <p:spPr>
          <a:xfrm>
            <a:off x="6172200" y="1594624"/>
            <a:ext cx="5181600" cy="4983933"/>
          </a:xfrm>
        </p:spPr>
        <p:txBody>
          <a:bodyPr vert="horz" lIns="91440" tIns="45720" rIns="91440" bIns="45720" rtlCol="0" anchor="t">
            <a:normAutofit fontScale="47500" lnSpcReduction="20000"/>
          </a:bodyPr>
          <a:lstStyle/>
          <a:p>
            <a:pPr marL="0" indent="0">
              <a:buNone/>
            </a:pPr>
            <a:r>
              <a:rPr lang="en-US" sz="3600" b="1">
                <a:ea typeface="+mn-lt"/>
                <a:cs typeface="+mn-lt"/>
              </a:rPr>
              <a:t>Locating </a:t>
            </a:r>
            <a:endParaRPr lang="en-US" sz="3600">
              <a:cs typeface="Calibri"/>
            </a:endParaRPr>
          </a:p>
          <a:p>
            <a:r>
              <a:rPr lang="en-US" sz="2900">
                <a:ea typeface="+mn-lt"/>
                <a:cs typeface="+mn-lt"/>
              </a:rPr>
              <a:t>Enable universal view of data in the field</a:t>
            </a:r>
            <a:endParaRPr lang="en-US" sz="2900">
              <a:cs typeface="Calibri"/>
            </a:endParaRPr>
          </a:p>
          <a:p>
            <a:r>
              <a:rPr lang="en-US" sz="2900">
                <a:ea typeface="+mn-lt"/>
                <a:cs typeface="+mn-lt"/>
              </a:rPr>
              <a:t>Leverage technologies which facilitate upload of collected data</a:t>
            </a:r>
            <a:endParaRPr lang="en-US" sz="2900">
              <a:cs typeface="Calibri"/>
            </a:endParaRPr>
          </a:p>
          <a:p>
            <a:r>
              <a:rPr lang="en-US" sz="2900">
                <a:ea typeface="+mn-lt"/>
                <a:cs typeface="+mn-lt"/>
              </a:rPr>
              <a:t>Develop incentives for reporting unknown/abandoned lines</a:t>
            </a:r>
            <a:endParaRPr lang="en-US" sz="2900">
              <a:cs typeface="Calibri"/>
            </a:endParaRPr>
          </a:p>
          <a:p>
            <a:r>
              <a:rPr lang="en-US" sz="2900">
                <a:ea typeface="+mn-lt"/>
                <a:cs typeface="+mn-lt"/>
              </a:rPr>
              <a:t>End the need for physical white-lining as an outcome of the total effort</a:t>
            </a:r>
          </a:p>
          <a:p>
            <a:pPr marL="0" indent="0">
              <a:buNone/>
            </a:pPr>
            <a:r>
              <a:rPr lang="en-US" sz="3600" b="1">
                <a:ea typeface="+mn-lt"/>
                <a:cs typeface="+mn-lt"/>
              </a:rPr>
              <a:t>Security/Legal</a:t>
            </a:r>
            <a:endParaRPr lang="en-US" sz="3600">
              <a:cs typeface="Calibri"/>
            </a:endParaRPr>
          </a:p>
          <a:p>
            <a:r>
              <a:rPr lang="en-US" sz="2900">
                <a:ea typeface="+mn-lt"/>
                <a:cs typeface="+mn-lt"/>
              </a:rPr>
              <a:t>Ensure access is limited to only those with need and authorization</a:t>
            </a:r>
            <a:endParaRPr lang="en-US" sz="2900">
              <a:cs typeface="Calibri"/>
            </a:endParaRPr>
          </a:p>
          <a:p>
            <a:r>
              <a:rPr lang="en-US" sz="2900">
                <a:ea typeface="+mn-lt"/>
                <a:cs typeface="+mn-lt"/>
              </a:rPr>
              <a:t>Work to achieve voluntary sharing of data</a:t>
            </a:r>
            <a:endParaRPr lang="en-US" sz="2900">
              <a:cs typeface="Calibri"/>
            </a:endParaRPr>
          </a:p>
          <a:p>
            <a:r>
              <a:rPr lang="en-US" sz="2900">
                <a:ea typeface="+mn-lt"/>
                <a:cs typeface="+mn-lt"/>
              </a:rPr>
              <a:t>Develop the legal framework to codify and protect data sharing</a:t>
            </a:r>
            <a:endParaRPr lang="en-US" sz="2900"/>
          </a:p>
          <a:p>
            <a:endParaRPr lang="en-US" dirty="0">
              <a:cs typeface="Calibri"/>
            </a:endParaRPr>
          </a:p>
        </p:txBody>
      </p:sp>
    </p:spTree>
    <p:extLst>
      <p:ext uri="{BB962C8B-B14F-4D97-AF65-F5344CB8AC3E}">
        <p14:creationId xmlns:p14="http://schemas.microsoft.com/office/powerpoint/2010/main" val="454049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normAutofit fontScale="90000"/>
          </a:bodyPr>
          <a:lstStyle/>
          <a:p>
            <a:r>
              <a:rPr lang="en-US" b="1">
                <a:ea typeface="+mj-lt"/>
                <a:cs typeface="+mj-lt"/>
              </a:rPr>
              <a:t>Underground Utilities Mapping Project Team = Collaborative Effort</a:t>
            </a:r>
            <a:endParaRPr lang="en-US">
              <a:cs typeface="Calibri"/>
            </a:endParaRPr>
          </a:p>
        </p:txBody>
      </p:sp>
      <p:pic>
        <p:nvPicPr>
          <p:cNvPr id="4" name="Picture 4">
            <a:extLst>
              <a:ext uri="{FF2B5EF4-FFF2-40B4-BE49-F238E27FC236}">
                <a16:creationId xmlns:a16="http://schemas.microsoft.com/office/drawing/2014/main" id="{0CCFDCF0-3FFA-40B5-BE39-15827D7C4C0F}"/>
              </a:ext>
            </a:extLst>
          </p:cNvPr>
          <p:cNvPicPr>
            <a:picLocks noChangeAspect="1"/>
          </p:cNvPicPr>
          <p:nvPr/>
        </p:nvPicPr>
        <p:blipFill>
          <a:blip r:embed="rId2"/>
          <a:stretch>
            <a:fillRect/>
          </a:stretch>
        </p:blipFill>
        <p:spPr>
          <a:xfrm>
            <a:off x="2335429" y="1406354"/>
            <a:ext cx="7521145" cy="2325644"/>
          </a:xfrm>
          <a:prstGeom prst="rect">
            <a:avLst/>
          </a:prstGeom>
        </p:spPr>
      </p:pic>
      <p:pic>
        <p:nvPicPr>
          <p:cNvPr id="5" name="Picture 5">
            <a:extLst>
              <a:ext uri="{FF2B5EF4-FFF2-40B4-BE49-F238E27FC236}">
                <a16:creationId xmlns:a16="http://schemas.microsoft.com/office/drawing/2014/main" id="{B142E196-AB5C-446B-BDC3-84CB41453422}"/>
              </a:ext>
            </a:extLst>
          </p:cNvPr>
          <p:cNvPicPr>
            <a:picLocks noChangeAspect="1"/>
          </p:cNvPicPr>
          <p:nvPr/>
        </p:nvPicPr>
        <p:blipFill>
          <a:blip r:embed="rId3"/>
          <a:stretch>
            <a:fillRect/>
          </a:stretch>
        </p:blipFill>
        <p:spPr>
          <a:xfrm>
            <a:off x="2242752" y="3927063"/>
            <a:ext cx="7706496" cy="2381388"/>
          </a:xfrm>
          <a:prstGeom prst="rect">
            <a:avLst/>
          </a:prstGeom>
        </p:spPr>
      </p:pic>
    </p:spTree>
    <p:extLst>
      <p:ext uri="{BB962C8B-B14F-4D97-AF65-F5344CB8AC3E}">
        <p14:creationId xmlns:p14="http://schemas.microsoft.com/office/powerpoint/2010/main" val="1614064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normAutofit fontScale="90000"/>
          </a:bodyPr>
          <a:lstStyle/>
          <a:p>
            <a:r>
              <a:rPr lang="en-US" b="1">
                <a:ea typeface="+mj-lt"/>
                <a:cs typeface="+mj-lt"/>
              </a:rPr>
              <a:t>Underground Utilities Mapping Project Team = Collaborative Effort</a:t>
            </a:r>
            <a:endParaRPr lang="en-US">
              <a:cs typeface="Calibri"/>
            </a:endParaRPr>
          </a:p>
        </p:txBody>
      </p:sp>
      <p:pic>
        <p:nvPicPr>
          <p:cNvPr id="4" name="Picture 4">
            <a:extLst>
              <a:ext uri="{FF2B5EF4-FFF2-40B4-BE49-F238E27FC236}">
                <a16:creationId xmlns:a16="http://schemas.microsoft.com/office/drawing/2014/main" id="{831DD274-AB50-4DD0-8763-F9EE12914194}"/>
              </a:ext>
            </a:extLst>
          </p:cNvPr>
          <p:cNvPicPr>
            <a:picLocks noChangeAspect="1"/>
          </p:cNvPicPr>
          <p:nvPr/>
        </p:nvPicPr>
        <p:blipFill>
          <a:blip r:embed="rId2"/>
          <a:stretch>
            <a:fillRect/>
          </a:stretch>
        </p:blipFill>
        <p:spPr>
          <a:xfrm>
            <a:off x="2345725" y="1413586"/>
            <a:ext cx="7984524" cy="3711614"/>
          </a:xfrm>
          <a:prstGeom prst="rect">
            <a:avLst/>
          </a:prstGeom>
        </p:spPr>
      </p:pic>
      <p:pic>
        <p:nvPicPr>
          <p:cNvPr id="5" name="Picture 5">
            <a:extLst>
              <a:ext uri="{FF2B5EF4-FFF2-40B4-BE49-F238E27FC236}">
                <a16:creationId xmlns:a16="http://schemas.microsoft.com/office/drawing/2014/main" id="{171B24AB-0D05-4E75-B2FC-C268BEEBEACC}"/>
              </a:ext>
            </a:extLst>
          </p:cNvPr>
          <p:cNvPicPr>
            <a:picLocks noChangeAspect="1"/>
          </p:cNvPicPr>
          <p:nvPr/>
        </p:nvPicPr>
        <p:blipFill>
          <a:blip r:embed="rId3"/>
          <a:stretch>
            <a:fillRect/>
          </a:stretch>
        </p:blipFill>
        <p:spPr>
          <a:xfrm>
            <a:off x="4291914" y="4935269"/>
            <a:ext cx="2743200" cy="1538868"/>
          </a:xfrm>
          <a:prstGeom prst="rect">
            <a:avLst/>
          </a:prstGeom>
        </p:spPr>
      </p:pic>
      <p:pic>
        <p:nvPicPr>
          <p:cNvPr id="6" name="Picture 6">
            <a:extLst>
              <a:ext uri="{FF2B5EF4-FFF2-40B4-BE49-F238E27FC236}">
                <a16:creationId xmlns:a16="http://schemas.microsoft.com/office/drawing/2014/main" id="{6AFFDB23-EBF8-451D-9DCE-7775F64F036B}"/>
              </a:ext>
            </a:extLst>
          </p:cNvPr>
          <p:cNvPicPr>
            <a:picLocks noChangeAspect="1"/>
          </p:cNvPicPr>
          <p:nvPr/>
        </p:nvPicPr>
        <p:blipFill>
          <a:blip r:embed="rId4"/>
          <a:stretch>
            <a:fillRect/>
          </a:stretch>
        </p:blipFill>
        <p:spPr>
          <a:xfrm>
            <a:off x="2077350" y="3834199"/>
            <a:ext cx="1076325" cy="1866900"/>
          </a:xfrm>
          <a:prstGeom prst="rect">
            <a:avLst/>
          </a:prstGeom>
        </p:spPr>
      </p:pic>
    </p:spTree>
    <p:extLst>
      <p:ext uri="{BB962C8B-B14F-4D97-AF65-F5344CB8AC3E}">
        <p14:creationId xmlns:p14="http://schemas.microsoft.com/office/powerpoint/2010/main" val="2709693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0733-1732-4F5B-9EBC-BC6C25617693}"/>
              </a:ext>
            </a:extLst>
          </p:cNvPr>
          <p:cNvSpPr>
            <a:spLocks noGrp="1"/>
          </p:cNvSpPr>
          <p:nvPr>
            <p:ph type="title"/>
          </p:nvPr>
        </p:nvSpPr>
        <p:spPr/>
        <p:txBody>
          <a:bodyPr/>
          <a:lstStyle/>
          <a:p>
            <a:r>
              <a:rPr lang="en-US" b="1">
                <a:ea typeface="+mj-lt"/>
                <a:cs typeface="+mj-lt"/>
              </a:rPr>
              <a:t>The Plan: Research</a:t>
            </a:r>
            <a:endParaRPr lang="en-US">
              <a:cs typeface="Calibri"/>
            </a:endParaRPr>
          </a:p>
        </p:txBody>
      </p:sp>
      <p:pic>
        <p:nvPicPr>
          <p:cNvPr id="4" name="Picture 4">
            <a:extLst>
              <a:ext uri="{FF2B5EF4-FFF2-40B4-BE49-F238E27FC236}">
                <a16:creationId xmlns:a16="http://schemas.microsoft.com/office/drawing/2014/main" id="{1DCF3F23-0140-475B-B379-938D05AEEA1A}"/>
              </a:ext>
            </a:extLst>
          </p:cNvPr>
          <p:cNvPicPr>
            <a:picLocks noChangeAspect="1"/>
          </p:cNvPicPr>
          <p:nvPr/>
        </p:nvPicPr>
        <p:blipFill>
          <a:blip r:embed="rId2"/>
          <a:stretch>
            <a:fillRect/>
          </a:stretch>
        </p:blipFill>
        <p:spPr>
          <a:xfrm>
            <a:off x="142103" y="1349049"/>
            <a:ext cx="11918091" cy="916253"/>
          </a:xfrm>
          <a:prstGeom prst="rect">
            <a:avLst/>
          </a:prstGeom>
        </p:spPr>
      </p:pic>
      <p:pic>
        <p:nvPicPr>
          <p:cNvPr id="5" name="Picture 5">
            <a:extLst>
              <a:ext uri="{FF2B5EF4-FFF2-40B4-BE49-F238E27FC236}">
                <a16:creationId xmlns:a16="http://schemas.microsoft.com/office/drawing/2014/main" id="{57245913-8EEC-49A0-8728-DCC660BA28FB}"/>
              </a:ext>
            </a:extLst>
          </p:cNvPr>
          <p:cNvPicPr>
            <a:picLocks noChangeAspect="1"/>
          </p:cNvPicPr>
          <p:nvPr/>
        </p:nvPicPr>
        <p:blipFill>
          <a:blip r:embed="rId3"/>
          <a:stretch>
            <a:fillRect/>
          </a:stretch>
        </p:blipFill>
        <p:spPr>
          <a:xfrm>
            <a:off x="1326293" y="2015498"/>
            <a:ext cx="9549712" cy="4021491"/>
          </a:xfrm>
          <a:prstGeom prst="rect">
            <a:avLst/>
          </a:prstGeom>
        </p:spPr>
      </p:pic>
      <p:pic>
        <p:nvPicPr>
          <p:cNvPr id="6" name="Picture 6">
            <a:extLst>
              <a:ext uri="{FF2B5EF4-FFF2-40B4-BE49-F238E27FC236}">
                <a16:creationId xmlns:a16="http://schemas.microsoft.com/office/drawing/2014/main" id="{40FFA3C0-1071-43B4-9D24-864907436CF2}"/>
              </a:ext>
            </a:extLst>
          </p:cNvPr>
          <p:cNvPicPr>
            <a:picLocks noChangeAspect="1"/>
          </p:cNvPicPr>
          <p:nvPr/>
        </p:nvPicPr>
        <p:blipFill>
          <a:blip r:embed="rId4"/>
          <a:stretch>
            <a:fillRect/>
          </a:stretch>
        </p:blipFill>
        <p:spPr>
          <a:xfrm>
            <a:off x="1677687" y="5783863"/>
            <a:ext cx="2266950" cy="809625"/>
          </a:xfrm>
          <a:prstGeom prst="rect">
            <a:avLst/>
          </a:prstGeom>
        </p:spPr>
      </p:pic>
      <p:pic>
        <p:nvPicPr>
          <p:cNvPr id="7" name="Picture 7">
            <a:extLst>
              <a:ext uri="{FF2B5EF4-FFF2-40B4-BE49-F238E27FC236}">
                <a16:creationId xmlns:a16="http://schemas.microsoft.com/office/drawing/2014/main" id="{10BD8720-B7B8-417A-A73A-6CC180F0DB8F}"/>
              </a:ext>
            </a:extLst>
          </p:cNvPr>
          <p:cNvPicPr>
            <a:picLocks noChangeAspect="1"/>
          </p:cNvPicPr>
          <p:nvPr/>
        </p:nvPicPr>
        <p:blipFill>
          <a:blip r:embed="rId5"/>
          <a:stretch>
            <a:fillRect/>
          </a:stretch>
        </p:blipFill>
        <p:spPr>
          <a:xfrm>
            <a:off x="8290740" y="5783863"/>
            <a:ext cx="2447925" cy="809625"/>
          </a:xfrm>
          <a:prstGeom prst="rect">
            <a:avLst/>
          </a:prstGeom>
        </p:spPr>
      </p:pic>
      <p:pic>
        <p:nvPicPr>
          <p:cNvPr id="8" name="Picture 8">
            <a:extLst>
              <a:ext uri="{FF2B5EF4-FFF2-40B4-BE49-F238E27FC236}">
                <a16:creationId xmlns:a16="http://schemas.microsoft.com/office/drawing/2014/main" id="{71B7CE2B-E138-4D0E-9927-3105608654D5}"/>
              </a:ext>
            </a:extLst>
          </p:cNvPr>
          <p:cNvPicPr>
            <a:picLocks noChangeAspect="1"/>
          </p:cNvPicPr>
          <p:nvPr/>
        </p:nvPicPr>
        <p:blipFill>
          <a:blip r:embed="rId6"/>
          <a:stretch>
            <a:fillRect/>
          </a:stretch>
        </p:blipFill>
        <p:spPr>
          <a:xfrm>
            <a:off x="3700977" y="5731346"/>
            <a:ext cx="485775" cy="276225"/>
          </a:xfrm>
          <a:prstGeom prst="rect">
            <a:avLst/>
          </a:prstGeom>
        </p:spPr>
      </p:pic>
      <p:pic>
        <p:nvPicPr>
          <p:cNvPr id="9" name="Picture 9">
            <a:extLst>
              <a:ext uri="{FF2B5EF4-FFF2-40B4-BE49-F238E27FC236}">
                <a16:creationId xmlns:a16="http://schemas.microsoft.com/office/drawing/2014/main" id="{AB886CC8-0326-4C76-A127-71E917CCBF70}"/>
              </a:ext>
            </a:extLst>
          </p:cNvPr>
          <p:cNvPicPr>
            <a:picLocks noChangeAspect="1"/>
          </p:cNvPicPr>
          <p:nvPr/>
        </p:nvPicPr>
        <p:blipFill>
          <a:blip r:embed="rId7"/>
          <a:stretch>
            <a:fillRect/>
          </a:stretch>
        </p:blipFill>
        <p:spPr>
          <a:xfrm>
            <a:off x="9983615" y="5597482"/>
            <a:ext cx="771525" cy="276225"/>
          </a:xfrm>
          <a:prstGeom prst="rect">
            <a:avLst/>
          </a:prstGeom>
        </p:spPr>
      </p:pic>
    </p:spTree>
    <p:extLst>
      <p:ext uri="{BB962C8B-B14F-4D97-AF65-F5344CB8AC3E}">
        <p14:creationId xmlns:p14="http://schemas.microsoft.com/office/powerpoint/2010/main" val="199822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33126860"/>
              </p:ext>
            </p:extLst>
          </p:nvPr>
        </p:nvGraphicFramePr>
        <p:xfrm>
          <a:off x="1206631" y="1336629"/>
          <a:ext cx="9312063" cy="3983626"/>
        </p:xfrm>
        <a:graphic>
          <a:graphicData uri="http://schemas.openxmlformats.org/drawingml/2006/table">
            <a:tbl>
              <a:tblPr firstRow="1" bandRow="1">
                <a:tableStyleId>{C083E6E3-FA7D-4D7B-A595-EF9225AFEA82}</a:tableStyleId>
              </a:tblPr>
              <a:tblGrid>
                <a:gridCol w="829559">
                  <a:extLst>
                    <a:ext uri="{9D8B030D-6E8A-4147-A177-3AD203B41FA5}">
                      <a16:colId xmlns:a16="http://schemas.microsoft.com/office/drawing/2014/main" val="20000"/>
                    </a:ext>
                  </a:extLst>
                </a:gridCol>
                <a:gridCol w="3852479">
                  <a:extLst>
                    <a:ext uri="{9D8B030D-6E8A-4147-A177-3AD203B41FA5}">
                      <a16:colId xmlns:a16="http://schemas.microsoft.com/office/drawing/2014/main" val="20001"/>
                    </a:ext>
                  </a:extLst>
                </a:gridCol>
                <a:gridCol w="351875">
                  <a:extLst>
                    <a:ext uri="{9D8B030D-6E8A-4147-A177-3AD203B41FA5}">
                      <a16:colId xmlns:a16="http://schemas.microsoft.com/office/drawing/2014/main" val="4258693984"/>
                    </a:ext>
                  </a:extLst>
                </a:gridCol>
                <a:gridCol w="707011">
                  <a:extLst>
                    <a:ext uri="{9D8B030D-6E8A-4147-A177-3AD203B41FA5}">
                      <a16:colId xmlns:a16="http://schemas.microsoft.com/office/drawing/2014/main" val="268677829"/>
                    </a:ext>
                  </a:extLst>
                </a:gridCol>
                <a:gridCol w="3571139">
                  <a:extLst>
                    <a:ext uri="{9D8B030D-6E8A-4147-A177-3AD203B41FA5}">
                      <a16:colId xmlns:a16="http://schemas.microsoft.com/office/drawing/2014/main" val="888275951"/>
                    </a:ext>
                  </a:extLst>
                </a:gridCol>
              </a:tblGrid>
              <a:tr h="311950">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08210">
                <a:tc>
                  <a:txBody>
                    <a:bodyPr/>
                    <a:lstStyle/>
                    <a:p>
                      <a:pPr algn="ctr"/>
                      <a:r>
                        <a:rPr lang="en-US" sz="1400" dirty="0"/>
                        <a:t>10:00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11:05</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Commons Discovery project</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8210">
                <a:tc>
                  <a:txBody>
                    <a:bodyPr/>
                    <a:lstStyle/>
                    <a:p>
                      <a:pPr algn="ctr"/>
                      <a:r>
                        <a:rPr lang="en-US" sz="1400" dirty="0"/>
                        <a:t>10:10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reports – Review </a:t>
                      </a:r>
                      <a:r>
                        <a:rPr lang="en-US" sz="1400" dirty="0"/>
                        <a:t>and</a:t>
                      </a:r>
                      <a:r>
                        <a:rPr lang="en-US" sz="1400" baseline="0" dirty="0"/>
                        <a:t> accept</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11:10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Raster Data Discovery project</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8210">
                <a:tc>
                  <a:txBody>
                    <a:bodyPr/>
                    <a:lstStyle/>
                    <a:p>
                      <a:pPr algn="ctr"/>
                      <a:r>
                        <a:rPr lang="en-US" sz="1400" dirty="0"/>
                        <a:t>10:15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overview and welcome to new members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11:15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latin typeface="+mn-lt"/>
                        </a:rPr>
                        <a:t>DNR public lands</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8210">
                <a:tc>
                  <a:txBody>
                    <a:bodyPr/>
                    <a:lstStyle/>
                    <a:p>
                      <a:pPr algn="ctr"/>
                      <a:r>
                        <a:rPr lang="en-US" sz="1400" dirty="0"/>
                        <a:t>10:25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Bikeways Data Standard – Request for approval</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11:30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Legislative update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8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10:30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PLSS legislation support letter</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11:35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GAC priority projects and initiatives updates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408210">
                <a:tc>
                  <a:txBody>
                    <a:bodyPr/>
                    <a:lstStyle/>
                    <a:p>
                      <a:pPr algn="ctr"/>
                      <a:r>
                        <a:rPr lang="en-US" sz="1400" dirty="0"/>
                        <a:t>10:40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Underground Utilities Mapping Project</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11:50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Announcements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657480"/>
                  </a:ext>
                </a:extLst>
              </a:tr>
              <a:tr h="408210">
                <a:tc>
                  <a:txBody>
                    <a:bodyPr/>
                    <a:lstStyle/>
                    <a:p>
                      <a:pPr algn="ctr"/>
                      <a:r>
                        <a:rPr lang="en-US" sz="1400" dirty="0"/>
                        <a:t>10:50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Lidar update</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400" dirty="0"/>
                        <a:t>noon</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1400"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884232"/>
                  </a:ext>
                </a:extLst>
              </a:tr>
              <a:tr h="408210">
                <a:tc>
                  <a:txBody>
                    <a:bodyPr/>
                    <a:lstStyle/>
                    <a:p>
                      <a:pPr algn="ctr"/>
                      <a:r>
                        <a:rPr lang="en-US" sz="1400" dirty="0"/>
                        <a:t>11:00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Break</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1400"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1400"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9852389"/>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C38A-3338-4EEB-99A0-60049708E3D6}"/>
              </a:ext>
            </a:extLst>
          </p:cNvPr>
          <p:cNvSpPr>
            <a:spLocks noGrp="1"/>
          </p:cNvSpPr>
          <p:nvPr>
            <p:ph type="title"/>
          </p:nvPr>
        </p:nvSpPr>
        <p:spPr/>
        <p:txBody>
          <a:bodyPr/>
          <a:lstStyle/>
          <a:p>
            <a:r>
              <a:rPr lang="en-US" b="1">
                <a:ea typeface="+mj-lt"/>
                <a:cs typeface="+mj-lt"/>
              </a:rPr>
              <a:t>The Plan: Presentations/Articles</a:t>
            </a:r>
            <a:endParaRPr lang="en-US">
              <a:cs typeface="Calibri"/>
            </a:endParaRPr>
          </a:p>
        </p:txBody>
      </p:sp>
      <p:pic>
        <p:nvPicPr>
          <p:cNvPr id="5" name="Picture 5">
            <a:extLst>
              <a:ext uri="{FF2B5EF4-FFF2-40B4-BE49-F238E27FC236}">
                <a16:creationId xmlns:a16="http://schemas.microsoft.com/office/drawing/2014/main" id="{03FF12CA-E9D4-4238-ADDE-E0257EF3771C}"/>
              </a:ext>
            </a:extLst>
          </p:cNvPr>
          <p:cNvPicPr>
            <a:picLocks noChangeAspect="1"/>
          </p:cNvPicPr>
          <p:nvPr/>
        </p:nvPicPr>
        <p:blipFill>
          <a:blip r:embed="rId2"/>
          <a:stretch>
            <a:fillRect/>
          </a:stretch>
        </p:blipFill>
        <p:spPr>
          <a:xfrm>
            <a:off x="3849130" y="3833933"/>
            <a:ext cx="4493740" cy="2794188"/>
          </a:xfrm>
          <a:prstGeom prst="rect">
            <a:avLst/>
          </a:prstGeom>
        </p:spPr>
      </p:pic>
      <p:sp>
        <p:nvSpPr>
          <p:cNvPr id="6" name="TextBox 5">
            <a:extLst>
              <a:ext uri="{FF2B5EF4-FFF2-40B4-BE49-F238E27FC236}">
                <a16:creationId xmlns:a16="http://schemas.microsoft.com/office/drawing/2014/main" id="{FA466DEE-BA40-4F25-BE74-0E284DF44B6B}"/>
              </a:ext>
            </a:extLst>
          </p:cNvPr>
          <p:cNvSpPr txBox="1"/>
          <p:nvPr/>
        </p:nvSpPr>
        <p:spPr>
          <a:xfrm>
            <a:off x="2088292" y="1624913"/>
            <a:ext cx="8015414"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Clean Water Council Policy Committee: February 26</a:t>
            </a:r>
            <a:endParaRPr lang="en-US" sz="2400">
              <a:cs typeface="Calibri"/>
            </a:endParaRPr>
          </a:p>
          <a:p>
            <a:r>
              <a:rPr lang="en-US" sz="2400">
                <a:ea typeface="+mn-lt"/>
                <a:cs typeface="+mn-lt"/>
              </a:rPr>
              <a:t>Common Ground Alliance Conference: Orlando, October 13</a:t>
            </a:r>
            <a:endParaRPr lang="en-US" sz="2400">
              <a:cs typeface="Calibri"/>
            </a:endParaRPr>
          </a:p>
          <a:p>
            <a:r>
              <a:rPr lang="en-US" sz="2400">
                <a:ea typeface="+mn-lt"/>
                <a:cs typeface="+mn-lt"/>
              </a:rPr>
              <a:t>Clean Water Council: October 18/November 15?</a:t>
            </a:r>
            <a:endParaRPr lang="en-US" sz="2400">
              <a:cs typeface="Calibri"/>
            </a:endParaRPr>
          </a:p>
          <a:p>
            <a:r>
              <a:rPr lang="en-US" sz="2400">
                <a:ea typeface="+mn-lt"/>
                <a:cs typeface="+mn-lt"/>
              </a:rPr>
              <a:t>MN GIS/LIS: October 24?</a:t>
            </a:r>
            <a:endParaRPr lang="en-US" sz="2400">
              <a:cs typeface="Calibri"/>
            </a:endParaRPr>
          </a:p>
          <a:p>
            <a:r>
              <a:rPr lang="en-US" sz="2400">
                <a:ea typeface="+mn-lt"/>
                <a:cs typeface="+mn-lt"/>
              </a:rPr>
              <a:t>Global Excavation Safety Conference: Phoenix, March 1-3</a:t>
            </a:r>
            <a:endParaRPr lang="en-US" sz="2400"/>
          </a:p>
          <a:p>
            <a:pPr algn="l"/>
            <a:endParaRPr lang="en-US" dirty="0">
              <a:cs typeface="Calibri"/>
            </a:endParaRPr>
          </a:p>
        </p:txBody>
      </p:sp>
    </p:spTree>
    <p:extLst>
      <p:ext uri="{BB962C8B-B14F-4D97-AF65-F5344CB8AC3E}">
        <p14:creationId xmlns:p14="http://schemas.microsoft.com/office/powerpoint/2010/main" val="1467501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5D7B-A293-4FC1-BE69-8D1E5974672A}"/>
              </a:ext>
            </a:extLst>
          </p:cNvPr>
          <p:cNvSpPr>
            <a:spLocks noGrp="1"/>
          </p:cNvSpPr>
          <p:nvPr>
            <p:ph type="title"/>
          </p:nvPr>
        </p:nvSpPr>
        <p:spPr/>
        <p:txBody>
          <a:bodyPr/>
          <a:lstStyle/>
          <a:p>
            <a:r>
              <a:rPr lang="en-US" b="1">
                <a:ea typeface="+mj-lt"/>
                <a:cs typeface="+mj-lt"/>
              </a:rPr>
              <a:t>The Plan: UUMPT Improvement Plan Framework</a:t>
            </a:r>
            <a:endParaRPr lang="en-US">
              <a:cs typeface="Calibri"/>
            </a:endParaRPr>
          </a:p>
        </p:txBody>
      </p:sp>
      <p:sp>
        <p:nvSpPr>
          <p:cNvPr id="3" name="Content Placeholder 2">
            <a:extLst>
              <a:ext uri="{FF2B5EF4-FFF2-40B4-BE49-F238E27FC236}">
                <a16:creationId xmlns:a16="http://schemas.microsoft.com/office/drawing/2014/main" id="{F2463B25-878B-4C5C-9B95-24177190B9D9}"/>
              </a:ext>
            </a:extLst>
          </p:cNvPr>
          <p:cNvSpPr>
            <a:spLocks noGrp="1"/>
          </p:cNvSpPr>
          <p:nvPr>
            <p:ph sz="half" idx="1"/>
          </p:nvPr>
        </p:nvSpPr>
        <p:spPr>
          <a:xfrm>
            <a:off x="838200" y="1594624"/>
            <a:ext cx="5171303" cy="4870663"/>
          </a:xfrm>
        </p:spPr>
        <p:txBody>
          <a:bodyPr vert="horz" lIns="91440" tIns="45720" rIns="91440" bIns="45720" rtlCol="0" anchor="t">
            <a:noAutofit/>
          </a:bodyPr>
          <a:lstStyle/>
          <a:p>
            <a:pPr marL="0" indent="0">
              <a:lnSpc>
                <a:spcPct val="170000"/>
              </a:lnSpc>
              <a:spcBef>
                <a:spcPts val="0"/>
              </a:spcBef>
              <a:spcAft>
                <a:spcPts val="0"/>
              </a:spcAft>
              <a:buNone/>
            </a:pPr>
            <a:r>
              <a:rPr lang="en-US" sz="2000">
                <a:ea typeface="+mn-lt"/>
                <a:cs typeface="+mn-lt"/>
              </a:rPr>
              <a:t>1.  Cover</a:t>
            </a:r>
            <a:endParaRPr lang="en-US" sz="2000">
              <a:cs typeface="Calibri"/>
            </a:endParaRPr>
          </a:p>
          <a:p>
            <a:pPr marL="0" indent="0">
              <a:lnSpc>
                <a:spcPct val="170000"/>
              </a:lnSpc>
              <a:spcBef>
                <a:spcPts val="0"/>
              </a:spcBef>
              <a:spcAft>
                <a:spcPts val="0"/>
              </a:spcAft>
              <a:buNone/>
            </a:pPr>
            <a:r>
              <a:rPr lang="en-US" sz="2000">
                <a:ea typeface="+mn-lt"/>
                <a:cs typeface="+mn-lt"/>
              </a:rPr>
              <a:t>2.  Administrative Handling</a:t>
            </a:r>
            <a:endParaRPr lang="en-US" sz="2000">
              <a:cs typeface="Calibri"/>
            </a:endParaRPr>
          </a:p>
          <a:p>
            <a:pPr marL="0" indent="0">
              <a:lnSpc>
                <a:spcPct val="170000"/>
              </a:lnSpc>
              <a:spcBef>
                <a:spcPts val="0"/>
              </a:spcBef>
              <a:spcAft>
                <a:spcPts val="0"/>
              </a:spcAft>
              <a:buNone/>
            </a:pPr>
            <a:r>
              <a:rPr lang="en-US" sz="2000">
                <a:ea typeface="+mn-lt"/>
                <a:cs typeface="+mn-lt"/>
              </a:rPr>
              <a:t>3.  Table of Contents</a:t>
            </a:r>
            <a:endParaRPr lang="en-US" sz="2000">
              <a:cs typeface="Calibri"/>
            </a:endParaRPr>
          </a:p>
          <a:p>
            <a:pPr marL="0" indent="0">
              <a:lnSpc>
                <a:spcPct val="170000"/>
              </a:lnSpc>
              <a:spcBef>
                <a:spcPts val="0"/>
              </a:spcBef>
              <a:spcAft>
                <a:spcPts val="0"/>
              </a:spcAft>
              <a:buNone/>
            </a:pPr>
            <a:r>
              <a:rPr lang="en-US" sz="2000">
                <a:ea typeface="+mn-lt"/>
                <a:cs typeface="+mn-lt"/>
              </a:rPr>
              <a:t>4.  List of Figures</a:t>
            </a:r>
            <a:endParaRPr lang="en-US" sz="2000">
              <a:cs typeface="Calibri"/>
            </a:endParaRPr>
          </a:p>
          <a:p>
            <a:pPr marL="0" indent="0">
              <a:lnSpc>
                <a:spcPct val="170000"/>
              </a:lnSpc>
              <a:spcBef>
                <a:spcPts val="0"/>
              </a:spcBef>
              <a:spcAft>
                <a:spcPts val="0"/>
              </a:spcAft>
              <a:buNone/>
            </a:pPr>
            <a:r>
              <a:rPr lang="en-US" sz="2000">
                <a:ea typeface="+mn-lt"/>
                <a:cs typeface="+mn-lt"/>
              </a:rPr>
              <a:t>5.  Executive Summary</a:t>
            </a:r>
            <a:endParaRPr lang="en-US" sz="2000">
              <a:cs typeface="Calibri"/>
            </a:endParaRPr>
          </a:p>
          <a:p>
            <a:pPr marL="0" indent="0">
              <a:lnSpc>
                <a:spcPct val="170000"/>
              </a:lnSpc>
              <a:spcBef>
                <a:spcPts val="0"/>
              </a:spcBef>
              <a:spcAft>
                <a:spcPts val="0"/>
              </a:spcAft>
              <a:buNone/>
            </a:pPr>
            <a:r>
              <a:rPr lang="en-US" sz="2000">
                <a:ea typeface="+mn-lt"/>
                <a:cs typeface="+mn-lt"/>
              </a:rPr>
              <a:t>6.  Background</a:t>
            </a:r>
            <a:endParaRPr lang="en-US" sz="2000">
              <a:cs typeface="Calibri"/>
            </a:endParaRPr>
          </a:p>
          <a:p>
            <a:pPr marL="457200" lvl="1" indent="0">
              <a:spcBef>
                <a:spcPts val="0"/>
              </a:spcBef>
              <a:spcAft>
                <a:spcPts val="0"/>
              </a:spcAft>
              <a:buNone/>
            </a:pPr>
            <a:r>
              <a:rPr lang="en-US" sz="1100">
                <a:ea typeface="+mn-lt"/>
                <a:cs typeface="+mn-lt"/>
              </a:rPr>
              <a:t>Issue Overview</a:t>
            </a:r>
            <a:endParaRPr lang="en-US" sz="1100">
              <a:cs typeface="Calibri"/>
            </a:endParaRPr>
          </a:p>
          <a:p>
            <a:pPr marL="457200" lvl="1" indent="0">
              <a:spcBef>
                <a:spcPts val="0"/>
              </a:spcBef>
              <a:spcAft>
                <a:spcPts val="0"/>
              </a:spcAft>
              <a:buNone/>
            </a:pPr>
            <a:r>
              <a:rPr lang="en-US" sz="1100">
                <a:ea typeface="+mn-lt"/>
                <a:cs typeface="+mn-lt"/>
              </a:rPr>
              <a:t>UUMPT</a:t>
            </a:r>
            <a:endParaRPr lang="en-US" sz="1100">
              <a:cs typeface="Calibri"/>
            </a:endParaRPr>
          </a:p>
          <a:p>
            <a:pPr marL="457200" lvl="1" indent="0">
              <a:spcBef>
                <a:spcPts val="0"/>
              </a:spcBef>
              <a:spcAft>
                <a:spcPts val="0"/>
              </a:spcAft>
              <a:buNone/>
            </a:pPr>
            <a:r>
              <a:rPr lang="en-US" sz="1100">
                <a:ea typeface="+mn-lt"/>
                <a:cs typeface="+mn-lt"/>
              </a:rPr>
              <a:t>Other Efforts</a:t>
            </a:r>
            <a:endParaRPr lang="en-US" sz="1100">
              <a:cs typeface="Calibri"/>
            </a:endParaRPr>
          </a:p>
          <a:p>
            <a:pPr marL="457200" lvl="1" indent="0">
              <a:spcBef>
                <a:spcPts val="0"/>
              </a:spcBef>
              <a:spcAft>
                <a:spcPts val="0"/>
              </a:spcAft>
              <a:buNone/>
            </a:pPr>
            <a:r>
              <a:rPr lang="en-US" sz="1100">
                <a:ea typeface="+mn-lt"/>
                <a:cs typeface="+mn-lt"/>
              </a:rPr>
              <a:t>Technologies Considered</a:t>
            </a:r>
          </a:p>
          <a:p>
            <a:pPr marL="0" indent="0">
              <a:lnSpc>
                <a:spcPct val="170000"/>
              </a:lnSpc>
              <a:spcBef>
                <a:spcPts val="0"/>
              </a:spcBef>
              <a:spcAft>
                <a:spcPts val="0"/>
              </a:spcAft>
              <a:buNone/>
            </a:pPr>
            <a:r>
              <a:rPr lang="en-US" sz="2000">
                <a:ea typeface="+mn-lt"/>
                <a:cs typeface="+mn-lt"/>
              </a:rPr>
              <a:t>7.  Item Discussion Recommendations</a:t>
            </a:r>
            <a:endParaRPr lang="en-US" sz="2000">
              <a:cs typeface="Calibri"/>
            </a:endParaRPr>
          </a:p>
          <a:p>
            <a:pPr marL="457200" lvl="1" indent="0">
              <a:spcBef>
                <a:spcPts val="0"/>
              </a:spcBef>
              <a:spcAft>
                <a:spcPts val="0"/>
              </a:spcAft>
              <a:buNone/>
            </a:pPr>
            <a:r>
              <a:rPr lang="en-US" sz="1100">
                <a:ea typeface="+mn-lt"/>
                <a:cs typeface="+mn-lt"/>
              </a:rPr>
              <a:t>Data Collection</a:t>
            </a:r>
            <a:endParaRPr lang="en-US" sz="1100">
              <a:cs typeface="Calibri"/>
            </a:endParaRPr>
          </a:p>
          <a:p>
            <a:pPr marL="457200" lvl="1" indent="0">
              <a:spcBef>
                <a:spcPts val="0"/>
              </a:spcBef>
              <a:spcAft>
                <a:spcPts val="0"/>
              </a:spcAft>
              <a:buNone/>
            </a:pPr>
            <a:r>
              <a:rPr lang="en-US" sz="1100">
                <a:ea typeface="+mn-lt"/>
                <a:cs typeface="+mn-lt"/>
              </a:rPr>
              <a:t>Data Sharing</a:t>
            </a:r>
            <a:endParaRPr lang="en-US" sz="1100">
              <a:cs typeface="Calibri"/>
            </a:endParaRPr>
          </a:p>
          <a:p>
            <a:pPr marL="457200" lvl="1" indent="0">
              <a:spcBef>
                <a:spcPts val="0"/>
              </a:spcBef>
              <a:spcAft>
                <a:spcPts val="0"/>
              </a:spcAft>
              <a:buNone/>
            </a:pPr>
            <a:r>
              <a:rPr lang="en-US" sz="1100">
                <a:ea typeface="+mn-lt"/>
                <a:cs typeface="+mn-lt"/>
              </a:rPr>
              <a:t>Data Display</a:t>
            </a:r>
            <a:endParaRPr lang="en-US" sz="1100">
              <a:cs typeface="Calibri"/>
            </a:endParaRPr>
          </a:p>
          <a:p>
            <a:pPr marL="457200" lvl="1" indent="0">
              <a:spcBef>
                <a:spcPts val="0"/>
              </a:spcBef>
              <a:spcAft>
                <a:spcPts val="0"/>
              </a:spcAft>
              <a:buNone/>
            </a:pPr>
            <a:r>
              <a:rPr lang="en-US" sz="1100">
                <a:ea typeface="+mn-lt"/>
                <a:cs typeface="+mn-lt"/>
              </a:rPr>
              <a:t>Regulatory</a:t>
            </a:r>
            <a:endParaRPr lang="en-US" sz="1100">
              <a:cs typeface="Calibri"/>
            </a:endParaRPr>
          </a:p>
          <a:p>
            <a:endParaRPr lang="en-US" dirty="0">
              <a:cs typeface="Calibri"/>
            </a:endParaRPr>
          </a:p>
        </p:txBody>
      </p:sp>
      <p:sp>
        <p:nvSpPr>
          <p:cNvPr id="4" name="Content Placeholder 3">
            <a:extLst>
              <a:ext uri="{FF2B5EF4-FFF2-40B4-BE49-F238E27FC236}">
                <a16:creationId xmlns:a16="http://schemas.microsoft.com/office/drawing/2014/main" id="{53F6DDC4-2F8B-4983-825A-99F86D3EE8D0}"/>
              </a:ext>
            </a:extLst>
          </p:cNvPr>
          <p:cNvSpPr>
            <a:spLocks noGrp="1"/>
          </p:cNvSpPr>
          <p:nvPr>
            <p:ph sz="half" idx="2"/>
          </p:nvPr>
        </p:nvSpPr>
        <p:spPr>
          <a:xfrm>
            <a:off x="6172200" y="1594624"/>
            <a:ext cx="5181600" cy="5107500"/>
          </a:xfrm>
        </p:spPr>
        <p:txBody>
          <a:bodyPr vert="horz" lIns="91440" tIns="45720" rIns="91440" bIns="45720" rtlCol="0" anchor="t">
            <a:normAutofit fontScale="92500" lnSpcReduction="10000"/>
          </a:bodyPr>
          <a:lstStyle/>
          <a:p>
            <a:pPr marL="0" indent="0">
              <a:lnSpc>
                <a:spcPct val="170000"/>
              </a:lnSpc>
              <a:spcBef>
                <a:spcPts val="0"/>
              </a:spcBef>
              <a:spcAft>
                <a:spcPts val="0"/>
              </a:spcAft>
              <a:buNone/>
            </a:pPr>
            <a:r>
              <a:rPr lang="en-US" sz="2000">
                <a:ea typeface="+mn-lt"/>
                <a:cs typeface="+mn-lt"/>
              </a:rPr>
              <a:t>8.   Minnesota Improvement Plan</a:t>
            </a:r>
          </a:p>
          <a:p>
            <a:pPr marL="914400" lvl="2">
              <a:lnSpc>
                <a:spcPct val="170000"/>
              </a:lnSpc>
              <a:spcBef>
                <a:spcPts val="0"/>
              </a:spcBef>
              <a:spcAft>
                <a:spcPts val="0"/>
              </a:spcAft>
              <a:buNone/>
            </a:pPr>
            <a:r>
              <a:rPr lang="en-US">
                <a:ea typeface="+mn-lt"/>
                <a:cs typeface="+mn-lt"/>
              </a:rPr>
              <a:t>Area 1: Locate Community</a:t>
            </a:r>
          </a:p>
          <a:p>
            <a:pPr marL="914400" lvl="2">
              <a:lnSpc>
                <a:spcPct val="170000"/>
              </a:lnSpc>
              <a:spcBef>
                <a:spcPts val="0"/>
              </a:spcBef>
              <a:spcAft>
                <a:spcPts val="0"/>
              </a:spcAft>
              <a:buNone/>
            </a:pPr>
            <a:r>
              <a:rPr lang="en-US">
                <a:ea typeface="+mn-lt"/>
                <a:cs typeface="+mn-lt"/>
              </a:rPr>
              <a:t>Area 2: Utility Community</a:t>
            </a:r>
          </a:p>
          <a:p>
            <a:pPr marL="914400" lvl="2">
              <a:lnSpc>
                <a:spcPct val="170000"/>
              </a:lnSpc>
              <a:spcBef>
                <a:spcPts val="0"/>
              </a:spcBef>
              <a:spcAft>
                <a:spcPts val="0"/>
              </a:spcAft>
              <a:buNone/>
            </a:pPr>
            <a:r>
              <a:rPr lang="en-US">
                <a:ea typeface="+mn-lt"/>
                <a:cs typeface="+mn-lt"/>
              </a:rPr>
              <a:t>Area 3: Gopher State One Call</a:t>
            </a:r>
          </a:p>
          <a:p>
            <a:pPr marL="914400" lvl="2">
              <a:lnSpc>
                <a:spcPct val="170000"/>
              </a:lnSpc>
              <a:spcBef>
                <a:spcPts val="0"/>
              </a:spcBef>
              <a:spcAft>
                <a:spcPts val="0"/>
              </a:spcAft>
              <a:buNone/>
            </a:pPr>
            <a:r>
              <a:rPr lang="en-US">
                <a:ea typeface="+mn-lt"/>
                <a:cs typeface="+mn-lt"/>
              </a:rPr>
              <a:t>Area 4: Excavation Community</a:t>
            </a:r>
          </a:p>
          <a:p>
            <a:pPr marL="914400" lvl="2">
              <a:lnSpc>
                <a:spcPct val="170000"/>
              </a:lnSpc>
              <a:spcBef>
                <a:spcPts val="0"/>
              </a:spcBef>
              <a:spcAft>
                <a:spcPts val="0"/>
              </a:spcAft>
              <a:buNone/>
            </a:pPr>
            <a:r>
              <a:rPr lang="en-US">
                <a:ea typeface="+mn-lt"/>
                <a:cs typeface="+mn-lt"/>
              </a:rPr>
              <a:t>Area 5: Oversite</a:t>
            </a:r>
          </a:p>
          <a:p>
            <a:pPr marL="0" indent="0">
              <a:lnSpc>
                <a:spcPct val="170000"/>
              </a:lnSpc>
              <a:spcBef>
                <a:spcPts val="0"/>
              </a:spcBef>
              <a:spcAft>
                <a:spcPts val="0"/>
              </a:spcAft>
              <a:buNone/>
            </a:pPr>
            <a:r>
              <a:rPr lang="en-US" sz="2000">
                <a:ea typeface="+mn-lt"/>
                <a:cs typeface="+mn-lt"/>
              </a:rPr>
              <a:t>9.   Conclusion</a:t>
            </a:r>
            <a:endParaRPr lang="en-US" sz="2000">
              <a:cs typeface="Calibri"/>
            </a:endParaRPr>
          </a:p>
          <a:p>
            <a:pPr marL="0" indent="0">
              <a:buNone/>
            </a:pPr>
            <a:r>
              <a:rPr lang="en-US" sz="2000">
                <a:ea typeface="+mn-lt"/>
                <a:cs typeface="+mn-lt"/>
              </a:rPr>
              <a:t>10. Index</a:t>
            </a:r>
            <a:endParaRPr lang="en-US" sz="2000">
              <a:cs typeface="Calibri"/>
            </a:endParaRPr>
          </a:p>
          <a:p>
            <a:pPr marL="914400" lvl="2">
              <a:lnSpc>
                <a:spcPct val="120000"/>
              </a:lnSpc>
              <a:spcBef>
                <a:spcPts val="0"/>
              </a:spcBef>
              <a:spcAft>
                <a:spcPts val="0"/>
              </a:spcAft>
              <a:buNone/>
            </a:pPr>
            <a:r>
              <a:rPr lang="en-US">
                <a:ea typeface="+mn-lt"/>
                <a:cs typeface="+mn-lt"/>
              </a:rPr>
              <a:t>Appendix A: Minnesota Improvement Plan</a:t>
            </a:r>
            <a:endParaRPr lang="en-US">
              <a:cs typeface="Calibri"/>
            </a:endParaRPr>
          </a:p>
          <a:p>
            <a:pPr marL="914400" lvl="2">
              <a:lnSpc>
                <a:spcPct val="120000"/>
              </a:lnSpc>
              <a:spcBef>
                <a:spcPts val="0"/>
              </a:spcBef>
              <a:spcAft>
                <a:spcPts val="0"/>
              </a:spcAft>
              <a:buNone/>
            </a:pPr>
            <a:r>
              <a:rPr lang="en-US">
                <a:ea typeface="+mn-lt"/>
                <a:cs typeface="+mn-lt"/>
              </a:rPr>
              <a:t>Appendix B: Technical Discussions</a:t>
            </a:r>
            <a:endParaRPr lang="en-US">
              <a:cs typeface="Calibri"/>
            </a:endParaRPr>
          </a:p>
          <a:p>
            <a:pPr marL="914400" lvl="2">
              <a:lnSpc>
                <a:spcPct val="120000"/>
              </a:lnSpc>
              <a:spcBef>
                <a:spcPts val="0"/>
              </a:spcBef>
              <a:spcAft>
                <a:spcPts val="0"/>
              </a:spcAft>
              <a:buNone/>
            </a:pPr>
            <a:r>
              <a:rPr lang="en-US">
                <a:ea typeface="+mn-lt"/>
                <a:cs typeface="+mn-lt"/>
              </a:rPr>
              <a:t>Appendix C: Self-assessment Safety Survey Form</a:t>
            </a:r>
            <a:endParaRPr lang="en-US">
              <a:cs typeface="Calibri"/>
            </a:endParaRPr>
          </a:p>
          <a:p>
            <a:pPr marL="914400" lvl="2">
              <a:lnSpc>
                <a:spcPct val="120000"/>
              </a:lnSpc>
              <a:spcBef>
                <a:spcPts val="0"/>
              </a:spcBef>
              <a:spcAft>
                <a:spcPts val="0"/>
              </a:spcAft>
              <a:buNone/>
            </a:pPr>
            <a:r>
              <a:rPr lang="en-US">
                <a:ea typeface="+mn-lt"/>
                <a:cs typeface="+mn-lt"/>
              </a:rPr>
              <a:t>Appendix D: Regulatory Review (Grid)</a:t>
            </a:r>
            <a:endParaRPr lang="en-US">
              <a:cs typeface="Calibri"/>
            </a:endParaRPr>
          </a:p>
          <a:p>
            <a:pPr marL="914400" lvl="2">
              <a:lnSpc>
                <a:spcPct val="120000"/>
              </a:lnSpc>
              <a:spcBef>
                <a:spcPts val="0"/>
              </a:spcBef>
              <a:spcAft>
                <a:spcPts val="0"/>
              </a:spcAft>
              <a:buNone/>
            </a:pPr>
            <a:r>
              <a:rPr lang="en-US">
                <a:ea typeface="+mn-lt"/>
                <a:cs typeface="+mn-lt"/>
              </a:rPr>
              <a:t>Appendix E: Acronyms</a:t>
            </a:r>
            <a:endParaRPr lang="en-US">
              <a:cs typeface="Calibri"/>
            </a:endParaRPr>
          </a:p>
          <a:p>
            <a:pPr marL="914400" lvl="2">
              <a:lnSpc>
                <a:spcPct val="120000"/>
              </a:lnSpc>
              <a:spcBef>
                <a:spcPts val="0"/>
              </a:spcBef>
              <a:spcAft>
                <a:spcPts val="0"/>
              </a:spcAft>
              <a:buNone/>
            </a:pPr>
            <a:r>
              <a:rPr lang="en-US">
                <a:ea typeface="+mn-lt"/>
                <a:cs typeface="+mn-lt"/>
              </a:rPr>
              <a:t>Appendix F: References</a:t>
            </a:r>
            <a:endParaRPr lang="en-US">
              <a:cs typeface="Calibri"/>
            </a:endParaRPr>
          </a:p>
        </p:txBody>
      </p:sp>
    </p:spTree>
    <p:extLst>
      <p:ext uri="{BB962C8B-B14F-4D97-AF65-F5344CB8AC3E}">
        <p14:creationId xmlns:p14="http://schemas.microsoft.com/office/powerpoint/2010/main" val="132543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F018-8BDE-4CC6-B4A4-A47F3BD2ED7D}"/>
              </a:ext>
            </a:extLst>
          </p:cNvPr>
          <p:cNvSpPr>
            <a:spLocks noGrp="1"/>
          </p:cNvSpPr>
          <p:nvPr>
            <p:ph type="title"/>
          </p:nvPr>
        </p:nvSpPr>
        <p:spPr/>
        <p:txBody>
          <a:bodyPr/>
          <a:lstStyle/>
          <a:p>
            <a:r>
              <a:rPr lang="en-US" b="1">
                <a:ea typeface="+mj-lt"/>
                <a:cs typeface="+mj-lt"/>
              </a:rPr>
              <a:t>Baby Steps – UI Interface Prototype</a:t>
            </a:r>
            <a:endParaRPr lang="en-US">
              <a:cs typeface="Calibri"/>
            </a:endParaRPr>
          </a:p>
        </p:txBody>
      </p:sp>
      <p:pic>
        <p:nvPicPr>
          <p:cNvPr id="4" name="Picture 4">
            <a:extLst>
              <a:ext uri="{FF2B5EF4-FFF2-40B4-BE49-F238E27FC236}">
                <a16:creationId xmlns:a16="http://schemas.microsoft.com/office/drawing/2014/main" id="{54E91380-5D83-4FA6-B115-84DFD45ADAFC}"/>
              </a:ext>
            </a:extLst>
          </p:cNvPr>
          <p:cNvPicPr>
            <a:picLocks noChangeAspect="1"/>
          </p:cNvPicPr>
          <p:nvPr/>
        </p:nvPicPr>
        <p:blipFill>
          <a:blip r:embed="rId2"/>
          <a:stretch>
            <a:fillRect/>
          </a:stretch>
        </p:blipFill>
        <p:spPr>
          <a:xfrm>
            <a:off x="904103" y="1486879"/>
            <a:ext cx="10394091" cy="4831594"/>
          </a:xfrm>
          <a:prstGeom prst="rect">
            <a:avLst/>
          </a:prstGeom>
        </p:spPr>
      </p:pic>
    </p:spTree>
    <p:extLst>
      <p:ext uri="{BB962C8B-B14F-4D97-AF65-F5344CB8AC3E}">
        <p14:creationId xmlns:p14="http://schemas.microsoft.com/office/powerpoint/2010/main" val="4083815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F018-8BDE-4CC6-B4A4-A47F3BD2ED7D}"/>
              </a:ext>
            </a:extLst>
          </p:cNvPr>
          <p:cNvSpPr>
            <a:spLocks noGrp="1"/>
          </p:cNvSpPr>
          <p:nvPr>
            <p:ph type="title"/>
          </p:nvPr>
        </p:nvSpPr>
        <p:spPr/>
        <p:txBody>
          <a:bodyPr/>
          <a:lstStyle/>
          <a:p>
            <a:r>
              <a:rPr lang="en-US" b="1">
                <a:ea typeface="+mj-lt"/>
                <a:cs typeface="+mj-lt"/>
              </a:rPr>
              <a:t>Tech - Where We Can Go With Good Data</a:t>
            </a:r>
            <a:endParaRPr lang="en-US">
              <a:cs typeface="Calibri"/>
            </a:endParaRPr>
          </a:p>
        </p:txBody>
      </p:sp>
      <p:pic>
        <p:nvPicPr>
          <p:cNvPr id="4" name="Picture 4">
            <a:extLst>
              <a:ext uri="{FF2B5EF4-FFF2-40B4-BE49-F238E27FC236}">
                <a16:creationId xmlns:a16="http://schemas.microsoft.com/office/drawing/2014/main" id="{80AE24DA-6E50-45ED-84D1-2139B81D7C68}"/>
              </a:ext>
            </a:extLst>
          </p:cNvPr>
          <p:cNvPicPr>
            <a:picLocks noChangeAspect="1"/>
          </p:cNvPicPr>
          <p:nvPr/>
        </p:nvPicPr>
        <p:blipFill>
          <a:blip r:embed="rId2"/>
          <a:stretch>
            <a:fillRect/>
          </a:stretch>
        </p:blipFill>
        <p:spPr>
          <a:xfrm>
            <a:off x="2963562" y="1402492"/>
            <a:ext cx="6264875" cy="4186881"/>
          </a:xfrm>
          <a:prstGeom prst="rect">
            <a:avLst/>
          </a:prstGeom>
        </p:spPr>
      </p:pic>
      <p:sp>
        <p:nvSpPr>
          <p:cNvPr id="6" name="TextBox 5">
            <a:extLst>
              <a:ext uri="{FF2B5EF4-FFF2-40B4-BE49-F238E27FC236}">
                <a16:creationId xmlns:a16="http://schemas.microsoft.com/office/drawing/2014/main" id="{10C35266-D39D-4D03-A744-13D0E4A414E1}"/>
              </a:ext>
            </a:extLst>
          </p:cNvPr>
          <p:cNvSpPr txBox="1"/>
          <p:nvPr/>
        </p:nvSpPr>
        <p:spPr>
          <a:xfrm>
            <a:off x="142103" y="5692345"/>
            <a:ext cx="11907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Leveraging emerging tech: AR, 3D, precision GPS</a:t>
            </a:r>
            <a:endParaRPr lang="en-US"/>
          </a:p>
          <a:p>
            <a:pPr algn="ctr"/>
            <a:r>
              <a:rPr lang="en-US">
                <a:ea typeface="+mn-lt"/>
                <a:cs typeface="+mn-lt"/>
              </a:rPr>
              <a:t>The technology is there, it’s a matter of will (and money)</a:t>
            </a:r>
            <a:endParaRPr lang="en-US"/>
          </a:p>
          <a:p>
            <a:pPr algn="l"/>
            <a:endParaRPr lang="en-US" dirty="0">
              <a:cs typeface="Calibri"/>
            </a:endParaRPr>
          </a:p>
        </p:txBody>
      </p:sp>
    </p:spTree>
    <p:extLst>
      <p:ext uri="{BB962C8B-B14F-4D97-AF65-F5344CB8AC3E}">
        <p14:creationId xmlns:p14="http://schemas.microsoft.com/office/powerpoint/2010/main" val="1892717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EBF8-96D9-4F4E-B413-E417A349A208}"/>
              </a:ext>
            </a:extLst>
          </p:cNvPr>
          <p:cNvSpPr>
            <a:spLocks noGrp="1"/>
          </p:cNvSpPr>
          <p:nvPr>
            <p:ph type="title"/>
          </p:nvPr>
        </p:nvSpPr>
        <p:spPr/>
        <p:txBody>
          <a:bodyPr/>
          <a:lstStyle/>
          <a:p>
            <a:r>
              <a:rPr lang="en-US">
                <a:cs typeface="Calibri"/>
              </a:rPr>
              <a:t>Questions?</a:t>
            </a:r>
            <a:endParaRPr lang="en-US"/>
          </a:p>
        </p:txBody>
      </p:sp>
      <p:sp>
        <p:nvSpPr>
          <p:cNvPr id="3" name="Content Placeholder 2">
            <a:extLst>
              <a:ext uri="{FF2B5EF4-FFF2-40B4-BE49-F238E27FC236}">
                <a16:creationId xmlns:a16="http://schemas.microsoft.com/office/drawing/2014/main" id="{3B2721E1-1B0F-4EBA-9762-651E7D95DD6F}"/>
              </a:ext>
            </a:extLst>
          </p:cNvPr>
          <p:cNvSpPr>
            <a:spLocks noGrp="1"/>
          </p:cNvSpPr>
          <p:nvPr>
            <p:ph idx="1"/>
          </p:nvPr>
        </p:nvSpPr>
        <p:spPr/>
        <p:txBody>
          <a:bodyPr vert="horz" lIns="91440" tIns="45720" rIns="91440" bIns="45720" rtlCol="0" anchor="t">
            <a:normAutofit fontScale="92500" lnSpcReduction="20000"/>
          </a:bodyPr>
          <a:lstStyle/>
          <a:p>
            <a:pPr marL="0" indent="0" algn="ctr">
              <a:buNone/>
            </a:pPr>
            <a:r>
              <a:rPr lang="en-US">
                <a:ea typeface="+mn-lt"/>
                <a:cs typeface="+mn-lt"/>
              </a:rPr>
              <a:t>Learn More (mgacepc.net):</a:t>
            </a:r>
            <a:endParaRPr lang="en-US">
              <a:cs typeface="Calibri"/>
            </a:endParaRPr>
          </a:p>
          <a:p>
            <a:pPr algn="ctr"/>
            <a:r>
              <a:rPr lang="en-US">
                <a:ea typeface="+mn-lt"/>
                <a:cs typeface="+mn-lt"/>
              </a:rPr>
              <a:t>Next UUMPT – September 30, 1:00 pm </a:t>
            </a:r>
            <a:endParaRPr lang="en-US">
              <a:cs typeface="Calibri"/>
            </a:endParaRPr>
          </a:p>
          <a:p>
            <a:pPr algn="ctr"/>
            <a:r>
              <a:rPr lang="en-US">
                <a:ea typeface="+mn-lt"/>
                <a:cs typeface="+mn-lt"/>
              </a:rPr>
              <a:t>Next EPC – October 7, 3:00 pm</a:t>
            </a:r>
            <a:endParaRPr lang="en-US">
              <a:cs typeface="Calibri"/>
            </a:endParaRPr>
          </a:p>
          <a:p>
            <a:pPr algn="ctr"/>
            <a:endParaRPr lang="en-US" dirty="0">
              <a:cs typeface="Calibri"/>
            </a:endParaRPr>
          </a:p>
          <a:p>
            <a:pPr marL="0" indent="0" algn="ctr">
              <a:buNone/>
            </a:pPr>
            <a:r>
              <a:rPr lang="en-US">
                <a:ea typeface="+mn-lt"/>
                <a:cs typeface="+mn-lt"/>
              </a:rPr>
              <a:t>Steve Swazee</a:t>
            </a:r>
            <a:endParaRPr lang="en-US" dirty="0">
              <a:cs typeface="Calibri"/>
            </a:endParaRPr>
          </a:p>
          <a:p>
            <a:pPr marL="0" indent="0" algn="ctr">
              <a:buNone/>
            </a:pPr>
            <a:r>
              <a:rPr lang="en-US">
                <a:ea typeface="+mn-lt"/>
                <a:cs typeface="+mn-lt"/>
              </a:rPr>
              <a:t>Chair </a:t>
            </a:r>
            <a:endParaRPr lang="en-US">
              <a:cs typeface="Calibri"/>
            </a:endParaRPr>
          </a:p>
          <a:p>
            <a:pPr marL="0" indent="0" algn="ctr">
              <a:buNone/>
            </a:pPr>
            <a:r>
              <a:rPr lang="en-US">
                <a:ea typeface="+mn-lt"/>
                <a:cs typeface="+mn-lt"/>
              </a:rPr>
              <a:t>MGAC Emergency Preparedness Committee</a:t>
            </a:r>
            <a:endParaRPr lang="en-US">
              <a:cs typeface="Calibri"/>
            </a:endParaRPr>
          </a:p>
          <a:p>
            <a:pPr marL="0" indent="0" algn="ctr">
              <a:buNone/>
            </a:pPr>
            <a:r>
              <a:rPr lang="en-US" dirty="0">
                <a:ea typeface="+mn-lt"/>
                <a:cs typeface="+mn-lt"/>
                <a:hlinkClick r:id="rId2"/>
              </a:rPr>
              <a:t>chair@mgacepc.org</a:t>
            </a:r>
            <a:endParaRPr lang="en-US">
              <a:cs typeface="Calibri"/>
            </a:endParaRPr>
          </a:p>
          <a:p>
            <a:pPr algn="ctr"/>
            <a:endParaRPr lang="en-US" dirty="0">
              <a:cs typeface="Calibri"/>
            </a:endParaRPr>
          </a:p>
          <a:p>
            <a:endParaRPr lang="en-US" dirty="0">
              <a:cs typeface="Calibri"/>
            </a:endParaRPr>
          </a:p>
        </p:txBody>
      </p:sp>
    </p:spTree>
    <p:extLst>
      <p:ext uri="{BB962C8B-B14F-4D97-AF65-F5344CB8AC3E}">
        <p14:creationId xmlns:p14="http://schemas.microsoft.com/office/powerpoint/2010/main" val="2642323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37EB-AB09-4DF8-B995-21943C06A3C5}"/>
              </a:ext>
            </a:extLst>
          </p:cNvPr>
          <p:cNvSpPr>
            <a:spLocks noGrp="1"/>
          </p:cNvSpPr>
          <p:nvPr>
            <p:ph type="title"/>
          </p:nvPr>
        </p:nvSpPr>
        <p:spPr/>
        <p:txBody>
          <a:bodyPr/>
          <a:lstStyle/>
          <a:p>
            <a:r>
              <a:rPr lang="en-US">
                <a:cs typeface="Calibri"/>
              </a:rPr>
              <a:t>Additional Information</a:t>
            </a:r>
            <a:endParaRPr lang="en-US"/>
          </a:p>
        </p:txBody>
      </p:sp>
      <p:sp>
        <p:nvSpPr>
          <p:cNvPr id="3" name="Content Placeholder 2">
            <a:extLst>
              <a:ext uri="{FF2B5EF4-FFF2-40B4-BE49-F238E27FC236}">
                <a16:creationId xmlns:a16="http://schemas.microsoft.com/office/drawing/2014/main" id="{D64E5AA0-95D4-42FB-92AF-7A174AC26234}"/>
              </a:ext>
            </a:extLst>
          </p:cNvPr>
          <p:cNvSpPr>
            <a:spLocks noGrp="1"/>
          </p:cNvSpPr>
          <p:nvPr>
            <p:ph idx="1"/>
          </p:nvPr>
        </p:nvSpPr>
        <p:spPr>
          <a:xfrm>
            <a:off x="838200" y="1444626"/>
            <a:ext cx="10515600" cy="4732337"/>
          </a:xfrm>
        </p:spPr>
        <p:txBody>
          <a:bodyPr vert="horz" lIns="91440" tIns="45720" rIns="91440" bIns="45720" rtlCol="0" anchor="t">
            <a:normAutofit fontScale="92500" lnSpcReduction="20000"/>
          </a:bodyPr>
          <a:lstStyle/>
          <a:p>
            <a:pPr marL="0" indent="0" algn="ctr">
              <a:lnSpc>
                <a:spcPct val="120000"/>
              </a:lnSpc>
              <a:spcBef>
                <a:spcPts val="0"/>
              </a:spcBef>
              <a:spcAft>
                <a:spcPts val="0"/>
              </a:spcAft>
              <a:buNone/>
            </a:pPr>
            <a:r>
              <a:rPr lang="en-US" sz="3000" b="1">
                <a:ea typeface="+mn-lt"/>
                <a:cs typeface="+mn-lt"/>
              </a:rPr>
              <a:t>Nationwide We Do Not </a:t>
            </a:r>
            <a:r>
              <a:rPr lang="en-US" sz="3000" b="1" i="1">
                <a:ea typeface="+mn-lt"/>
                <a:cs typeface="+mn-lt"/>
              </a:rPr>
              <a:t>Comprehensively </a:t>
            </a:r>
            <a:r>
              <a:rPr lang="en-US" sz="3000" b="1">
                <a:ea typeface="+mn-lt"/>
                <a:cs typeface="+mn-lt"/>
              </a:rPr>
              <a:t>Know What’s Underground </a:t>
            </a:r>
            <a:endParaRPr lang="en-US" sz="3000">
              <a:cs typeface="Calibri"/>
            </a:endParaRPr>
          </a:p>
          <a:p>
            <a:pPr marL="0" indent="0" algn="ctr">
              <a:lnSpc>
                <a:spcPct val="120000"/>
              </a:lnSpc>
              <a:spcBef>
                <a:spcPts val="0"/>
              </a:spcBef>
              <a:spcAft>
                <a:spcPts val="0"/>
              </a:spcAft>
              <a:buNone/>
            </a:pPr>
            <a:r>
              <a:rPr lang="en-US" sz="3000" b="1">
                <a:ea typeface="+mn-lt"/>
                <a:cs typeface="+mn-lt"/>
              </a:rPr>
              <a:t>Both the “What” and “Where” Element Are Lacking</a:t>
            </a:r>
            <a:endParaRPr lang="en-US" sz="3000">
              <a:cs typeface="Calibri"/>
            </a:endParaRPr>
          </a:p>
          <a:p>
            <a:pPr marL="0" indent="0" algn="ctr">
              <a:lnSpc>
                <a:spcPct val="120000"/>
              </a:lnSpc>
              <a:spcBef>
                <a:spcPts val="0"/>
              </a:spcBef>
              <a:spcAft>
                <a:spcPts val="0"/>
              </a:spcAft>
              <a:buNone/>
            </a:pPr>
            <a:endParaRPr lang="en-US" b="1" dirty="0">
              <a:ea typeface="+mn-lt"/>
              <a:cs typeface="+mn-lt"/>
            </a:endParaRPr>
          </a:p>
          <a:p>
            <a:pPr marL="0" indent="0">
              <a:lnSpc>
                <a:spcPct val="120000"/>
              </a:lnSpc>
              <a:spcBef>
                <a:spcPts val="0"/>
              </a:spcBef>
              <a:spcAft>
                <a:spcPts val="0"/>
              </a:spcAft>
              <a:buClrTx/>
              <a:buNone/>
            </a:pPr>
            <a:r>
              <a:rPr lang="en-US" b="1">
                <a:ea typeface="+mn-lt"/>
                <a:cs typeface="+mn-lt"/>
              </a:rPr>
              <a:t>Result</a:t>
            </a:r>
            <a:r>
              <a:rPr lang="en-US">
                <a:ea typeface="+mn-lt"/>
                <a:cs typeface="+mn-lt"/>
              </a:rPr>
              <a:t>: Nationwide construction damage to </a:t>
            </a:r>
            <a:r>
              <a:rPr lang="en-US" b="1" dirty="0">
                <a:ea typeface="+mn-lt"/>
                <a:cs typeface="+mn-lt"/>
              </a:rPr>
              <a:t>all types of utilities</a:t>
            </a:r>
            <a:endParaRPr lang="en-US">
              <a:cs typeface="Calibri"/>
            </a:endParaRPr>
          </a:p>
          <a:p>
            <a:pPr lvl="1" indent="0">
              <a:lnSpc>
                <a:spcPct val="120000"/>
              </a:lnSpc>
              <a:spcBef>
                <a:spcPts val="0"/>
              </a:spcBef>
              <a:spcAft>
                <a:spcPts val="0"/>
              </a:spcAft>
            </a:pPr>
            <a:r>
              <a:rPr lang="en-US">
                <a:ea typeface="+mn-lt"/>
                <a:cs typeface="+mn-lt"/>
              </a:rPr>
              <a:t>2019 U.S. estimated damage was over $30 billion</a:t>
            </a:r>
            <a:endParaRPr lang="en-US">
              <a:cs typeface="Calibri"/>
            </a:endParaRPr>
          </a:p>
          <a:p>
            <a:pPr lvl="1" indent="0">
              <a:lnSpc>
                <a:spcPct val="120000"/>
              </a:lnSpc>
              <a:spcBef>
                <a:spcPts val="0"/>
              </a:spcBef>
              <a:spcAft>
                <a:spcPts val="0"/>
              </a:spcAft>
            </a:pPr>
            <a:r>
              <a:rPr lang="en-US">
                <a:ea typeface="+mn-lt"/>
                <a:cs typeface="+mn-lt"/>
              </a:rPr>
              <a:t>Damage increased for 5</a:t>
            </a:r>
            <a:r>
              <a:rPr lang="en-US" baseline="30000">
                <a:ea typeface="+mn-lt"/>
                <a:cs typeface="+mn-lt"/>
              </a:rPr>
              <a:t>th</a:t>
            </a:r>
            <a:r>
              <a:rPr lang="en-US">
                <a:ea typeface="+mn-lt"/>
                <a:cs typeface="+mn-lt"/>
              </a:rPr>
              <a:t> straight year</a:t>
            </a:r>
            <a:br>
              <a:rPr lang="en-US" dirty="0">
                <a:ea typeface="+mn-lt"/>
                <a:cs typeface="+mn-lt"/>
              </a:rPr>
            </a:br>
            <a:r>
              <a:rPr lang="en-US" dirty="0">
                <a:ea typeface="+mn-lt"/>
                <a:cs typeface="+mn-lt"/>
              </a:rPr>
              <a:t> </a:t>
            </a:r>
          </a:p>
          <a:p>
            <a:pPr marL="0" indent="0">
              <a:lnSpc>
                <a:spcPct val="120000"/>
              </a:lnSpc>
              <a:spcBef>
                <a:spcPts val="0"/>
              </a:spcBef>
              <a:spcAft>
                <a:spcPts val="0"/>
              </a:spcAft>
              <a:buClrTx/>
              <a:buNone/>
            </a:pPr>
            <a:r>
              <a:rPr lang="en-US">
                <a:ea typeface="+mn-lt"/>
                <a:cs typeface="+mn-lt"/>
              </a:rPr>
              <a:t>Gopher State One Call (GSOC) </a:t>
            </a:r>
            <a:endParaRPr lang="en-US">
              <a:cs typeface="Calibri"/>
            </a:endParaRPr>
          </a:p>
          <a:p>
            <a:pPr lvl="1" indent="0">
              <a:lnSpc>
                <a:spcPct val="120000"/>
              </a:lnSpc>
              <a:spcBef>
                <a:spcPts val="0"/>
              </a:spcBef>
              <a:spcAft>
                <a:spcPts val="0"/>
              </a:spcAft>
            </a:pPr>
            <a:r>
              <a:rPr lang="en-US" b="1">
                <a:ea typeface="+mn-lt"/>
                <a:cs typeface="+mn-lt"/>
              </a:rPr>
              <a:t>Created 1987 after pipeline hit and explosion in Mounds View</a:t>
            </a:r>
            <a:endParaRPr lang="en-US">
              <a:cs typeface="Calibri"/>
            </a:endParaRPr>
          </a:p>
          <a:p>
            <a:pPr lvl="1" indent="0">
              <a:lnSpc>
                <a:spcPct val="120000"/>
              </a:lnSpc>
              <a:spcBef>
                <a:spcPts val="0"/>
              </a:spcBef>
              <a:spcAft>
                <a:spcPts val="0"/>
              </a:spcAft>
            </a:pPr>
            <a:r>
              <a:rPr lang="en-US">
                <a:ea typeface="+mn-lt"/>
                <a:cs typeface="+mn-lt"/>
              </a:rPr>
              <a:t>811 or “Call Before You Dig” function for the entire state</a:t>
            </a:r>
            <a:br>
              <a:rPr lang="en-US" dirty="0">
                <a:ea typeface="+mn-lt"/>
                <a:cs typeface="+mn-lt"/>
              </a:rPr>
            </a:br>
            <a:r>
              <a:rPr lang="en-US" dirty="0">
                <a:ea typeface="+mn-lt"/>
                <a:cs typeface="+mn-lt"/>
              </a:rPr>
              <a:t> </a:t>
            </a:r>
            <a:endParaRPr lang="en-US">
              <a:cs typeface="Calibri"/>
            </a:endParaRPr>
          </a:p>
          <a:p>
            <a:pPr marL="0" indent="0">
              <a:lnSpc>
                <a:spcPct val="120000"/>
              </a:lnSpc>
              <a:spcBef>
                <a:spcPts val="0"/>
              </a:spcBef>
              <a:spcAft>
                <a:spcPts val="0"/>
              </a:spcAft>
              <a:buClrTx/>
              <a:buNone/>
            </a:pPr>
            <a:r>
              <a:rPr lang="en-US">
                <a:ea typeface="+mn-lt"/>
                <a:cs typeface="+mn-lt"/>
              </a:rPr>
              <a:t>Minnesota considered </a:t>
            </a:r>
            <a:r>
              <a:rPr lang="en-US" b="1">
                <a:ea typeface="+mn-lt"/>
                <a:cs typeface="+mn-lt"/>
              </a:rPr>
              <a:t>one of the best states for damage prevention </a:t>
            </a:r>
            <a:endParaRPr lang="en-US">
              <a:cs typeface="Calibri"/>
            </a:endParaRPr>
          </a:p>
          <a:p>
            <a:pPr lvl="1" indent="0">
              <a:lnSpc>
                <a:spcPct val="120000"/>
              </a:lnSpc>
              <a:spcBef>
                <a:spcPts val="0"/>
              </a:spcBef>
              <a:spcAft>
                <a:spcPts val="0"/>
              </a:spcAft>
            </a:pPr>
            <a:r>
              <a:rPr lang="en-US" b="1">
                <a:ea typeface="+mn-lt"/>
                <a:cs typeface="+mn-lt"/>
              </a:rPr>
              <a:t>Best guess </a:t>
            </a:r>
            <a:r>
              <a:rPr lang="en-US">
                <a:ea typeface="+mn-lt"/>
                <a:cs typeface="+mn-lt"/>
              </a:rPr>
              <a:t>is there were 4,308 MN hits in </a:t>
            </a:r>
            <a:r>
              <a:rPr lang="en-US" b="1">
                <a:ea typeface="+mn-lt"/>
                <a:cs typeface="+mn-lt"/>
              </a:rPr>
              <a:t>2019</a:t>
            </a:r>
            <a:r>
              <a:rPr lang="en-US">
                <a:ea typeface="+mn-lt"/>
                <a:cs typeface="+mn-lt"/>
              </a:rPr>
              <a:t> (</a:t>
            </a:r>
            <a:r>
              <a:rPr lang="en-US" dirty="0">
                <a:ea typeface="+mn-lt"/>
                <a:cs typeface="+mn-lt"/>
                <a:hlinkClick r:id="rId2"/>
              </a:rPr>
              <a:t>Dirt Report</a:t>
            </a:r>
            <a:r>
              <a:rPr lang="en-US">
                <a:ea typeface="+mn-lt"/>
                <a:cs typeface="+mn-lt"/>
              </a:rPr>
              <a:t>)</a:t>
            </a:r>
            <a:endParaRPr lang="en-US">
              <a:cs typeface="Calibri"/>
            </a:endParaRPr>
          </a:p>
          <a:p>
            <a:pPr lvl="1" indent="0">
              <a:lnSpc>
                <a:spcPct val="120000"/>
              </a:lnSpc>
              <a:spcBef>
                <a:spcPts val="0"/>
              </a:spcBef>
              <a:spcAft>
                <a:spcPts val="0"/>
              </a:spcAft>
            </a:pPr>
            <a:r>
              <a:rPr lang="en-US">
                <a:ea typeface="+mn-lt"/>
                <a:cs typeface="+mn-lt"/>
              </a:rPr>
              <a:t>Top category was natural gas (apx. 2,000 hits)</a:t>
            </a:r>
            <a:endParaRPr lang="en-US">
              <a:cs typeface="Calibri"/>
            </a:endParaRPr>
          </a:p>
          <a:p>
            <a:endParaRPr lang="en-US" dirty="0">
              <a:cs typeface="Calibri"/>
            </a:endParaRPr>
          </a:p>
        </p:txBody>
      </p:sp>
    </p:spTree>
    <p:extLst>
      <p:ext uri="{BB962C8B-B14F-4D97-AF65-F5344CB8AC3E}">
        <p14:creationId xmlns:p14="http://schemas.microsoft.com/office/powerpoint/2010/main" val="3424551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A6E8-C3D2-4B0C-B839-7796F69055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1328FB-C092-43C2-B4BB-73742F50A79E}"/>
              </a:ext>
            </a:extLst>
          </p:cNvPr>
          <p:cNvSpPr>
            <a:spLocks noGrp="1"/>
          </p:cNvSpPr>
          <p:nvPr>
            <p:ph idx="1"/>
          </p:nvPr>
        </p:nvSpPr>
        <p:spPr>
          <a:xfrm>
            <a:off x="838200" y="1454923"/>
            <a:ext cx="10515600" cy="4722040"/>
          </a:xfrm>
        </p:spPr>
        <p:txBody>
          <a:bodyPr vert="horz" lIns="91440" tIns="45720" rIns="91440" bIns="45720" rtlCol="0" anchor="t">
            <a:normAutofit/>
          </a:bodyPr>
          <a:lstStyle/>
          <a:p>
            <a:pPr marL="0" indent="0" algn="ctr">
              <a:buNone/>
            </a:pPr>
            <a:r>
              <a:rPr lang="en-US" sz="3500" b="1">
                <a:ea typeface="+mn-lt"/>
                <a:cs typeface="+mn-lt"/>
              </a:rPr>
              <a:t>Demand Versus Technology</a:t>
            </a:r>
            <a:endParaRPr lang="en-US" sz="3500">
              <a:cs typeface="Calibri"/>
            </a:endParaRPr>
          </a:p>
          <a:p>
            <a:pPr marL="0" indent="0">
              <a:buNone/>
            </a:pPr>
            <a:r>
              <a:rPr lang="en-US">
                <a:ea typeface="+mn-lt"/>
                <a:cs typeface="+mn-lt"/>
              </a:rPr>
              <a:t>Monday, June 22, 2020: GSOC handled </a:t>
            </a:r>
            <a:r>
              <a:rPr lang="en-US" b="1">
                <a:ea typeface="+mn-lt"/>
                <a:cs typeface="+mn-lt"/>
              </a:rPr>
              <a:t>7,000 calls for locates</a:t>
            </a:r>
            <a:endParaRPr lang="en-US">
              <a:cs typeface="Calibri"/>
            </a:endParaRPr>
          </a:p>
          <a:p>
            <a:pPr lvl="1" indent="0"/>
            <a:r>
              <a:rPr lang="en-US">
                <a:ea typeface="+mn-lt"/>
                <a:cs typeface="+mn-lt"/>
              </a:rPr>
              <a:t>Must be marked within 48 hours</a:t>
            </a:r>
            <a:endParaRPr lang="en-US">
              <a:cs typeface="Calibri"/>
            </a:endParaRPr>
          </a:p>
          <a:p>
            <a:pPr lvl="1" indent="0"/>
            <a:r>
              <a:rPr lang="en-US">
                <a:ea typeface="+mn-lt"/>
                <a:cs typeface="+mn-lt"/>
              </a:rPr>
              <a:t>Good for only two weeks</a:t>
            </a:r>
            <a:endParaRPr lang="en-US">
              <a:cs typeface="Calibri"/>
            </a:endParaRPr>
          </a:p>
          <a:p>
            <a:pPr marL="0" indent="0">
              <a:buNone/>
            </a:pPr>
            <a:r>
              <a:rPr lang="en-US">
                <a:ea typeface="+mn-lt"/>
                <a:cs typeface="+mn-lt"/>
              </a:rPr>
              <a:t>GIS and GPS tech have been </a:t>
            </a:r>
            <a:r>
              <a:rPr lang="en-US" b="1" i="1">
                <a:ea typeface="+mn-lt"/>
                <a:cs typeface="+mn-lt"/>
              </a:rPr>
              <a:t>rapidly evolving </a:t>
            </a:r>
            <a:r>
              <a:rPr lang="en-US">
                <a:ea typeface="+mn-lt"/>
                <a:cs typeface="+mn-lt"/>
              </a:rPr>
              <a:t>since GSOC was created</a:t>
            </a:r>
            <a:endParaRPr lang="en-US">
              <a:cs typeface="Calibri"/>
            </a:endParaRPr>
          </a:p>
          <a:p>
            <a:pPr marL="800100" lvl="1" indent="-342900"/>
            <a:r>
              <a:rPr lang="en-US">
                <a:ea typeface="+mn-lt"/>
                <a:cs typeface="+mn-lt"/>
              </a:rPr>
              <a:t>U.S. is well behind Europe in mapping underground infrastructure</a:t>
            </a:r>
            <a:endParaRPr lang="en-US">
              <a:cs typeface="Calibri"/>
            </a:endParaRPr>
          </a:p>
          <a:p>
            <a:pPr marL="800100" lvl="1" indent="-342900"/>
            <a:r>
              <a:rPr lang="en-US" b="1">
                <a:ea typeface="+mn-lt"/>
                <a:cs typeface="+mn-lt"/>
              </a:rPr>
              <a:t>Although MN is rated as a top prevention state, </a:t>
            </a:r>
            <a:r>
              <a:rPr lang="en-US">
                <a:ea typeface="+mn-lt"/>
                <a:cs typeface="+mn-lt"/>
              </a:rPr>
              <a:t>the greater GSOC community knows they need to leverage GIS tech to improve efficiency and safety</a:t>
            </a:r>
            <a:endParaRPr lang="en-US">
              <a:cs typeface="Calibri"/>
            </a:endParaRPr>
          </a:p>
          <a:p>
            <a:endParaRPr lang="en-US" dirty="0">
              <a:cs typeface="Calibri"/>
            </a:endParaRPr>
          </a:p>
        </p:txBody>
      </p:sp>
    </p:spTree>
    <p:extLst>
      <p:ext uri="{BB962C8B-B14F-4D97-AF65-F5344CB8AC3E}">
        <p14:creationId xmlns:p14="http://schemas.microsoft.com/office/powerpoint/2010/main" val="4012838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13CC-4C42-4692-BDB5-E15C9D18C18F}"/>
              </a:ext>
            </a:extLst>
          </p:cNvPr>
          <p:cNvSpPr>
            <a:spLocks noGrp="1"/>
          </p:cNvSpPr>
          <p:nvPr>
            <p:ph type="title"/>
          </p:nvPr>
        </p:nvSpPr>
        <p:spPr/>
        <p:txBody>
          <a:bodyPr/>
          <a:lstStyle/>
          <a:p>
            <a:r>
              <a:rPr lang="en-US">
                <a:cs typeface="Calibri"/>
              </a:rPr>
              <a:t>Four Functional Area Working Groups</a:t>
            </a:r>
            <a:endParaRPr lang="en-US"/>
          </a:p>
        </p:txBody>
      </p:sp>
      <p:sp>
        <p:nvSpPr>
          <p:cNvPr id="3" name="Content Placeholder 2">
            <a:extLst>
              <a:ext uri="{FF2B5EF4-FFF2-40B4-BE49-F238E27FC236}">
                <a16:creationId xmlns:a16="http://schemas.microsoft.com/office/drawing/2014/main" id="{85AEFACD-9FCB-4119-A55D-D8C127218A76}"/>
              </a:ext>
            </a:extLst>
          </p:cNvPr>
          <p:cNvSpPr>
            <a:spLocks noGrp="1"/>
          </p:cNvSpPr>
          <p:nvPr>
            <p:ph idx="1"/>
          </p:nvPr>
        </p:nvSpPr>
        <p:spPr>
          <a:xfrm>
            <a:off x="838200" y="1557895"/>
            <a:ext cx="10515600" cy="4619068"/>
          </a:xfrm>
        </p:spPr>
        <p:txBody>
          <a:bodyPr vert="horz" lIns="91440" tIns="45720" rIns="91440" bIns="45720" rtlCol="0" anchor="t">
            <a:normAutofit fontScale="92500"/>
          </a:bodyPr>
          <a:lstStyle/>
          <a:p>
            <a:pPr algn="l" rtl="0">
              <a:buChar char="•"/>
            </a:pPr>
            <a:r>
              <a:rPr lang="en-US" sz="2000" b="1" u="sng" kern="1200">
                <a:latin typeface="Calibri"/>
                <a:ea typeface="+mn-ea"/>
                <a:cs typeface="+mn-cs"/>
              </a:rPr>
              <a:t>Facility Operator Utility Mapping</a:t>
            </a:r>
            <a:r>
              <a:rPr lang="en-US" sz="2000" b="1" kern="1200" dirty="0">
                <a:latin typeface="Calibri"/>
                <a:ea typeface="+mn-ea"/>
                <a:cs typeface="+mn-cs"/>
              </a:rPr>
              <a:t> </a:t>
            </a:r>
            <a:r>
              <a:rPr lang="en-US" sz="2000" kern="1200">
                <a:latin typeface="Calibri"/>
                <a:ea typeface="+mn-ea"/>
                <a:cs typeface="+mn-cs"/>
              </a:rPr>
              <a:t>(</a:t>
            </a:r>
            <a:r>
              <a:rPr lang="en-US" sz="2000" b="1" kern="1200">
                <a:solidFill>
                  <a:srgbClr val="3399FF"/>
                </a:solidFill>
                <a:latin typeface="Calibri"/>
                <a:ea typeface="+mn-ea"/>
                <a:cs typeface="+mn-cs"/>
              </a:rPr>
              <a:t>Travis Beran</a:t>
            </a:r>
            <a:r>
              <a:rPr lang="en-US" sz="2000" kern="1200">
                <a:latin typeface="Calibri"/>
                <a:ea typeface="+mn-ea"/>
                <a:cs typeface="+mn-cs"/>
              </a:rPr>
              <a:t>)</a:t>
            </a:r>
            <a:r>
              <a:rPr lang="en-US" sz="2000" b="1" kern="1200" dirty="0">
                <a:latin typeface="Calibri"/>
                <a:ea typeface="+mn-ea"/>
                <a:cs typeface="+mn-cs"/>
              </a:rPr>
              <a:t> </a:t>
            </a:r>
            <a:r>
              <a:rPr lang="en-US" sz="2000" kern="1200">
                <a:latin typeface="Calibri"/>
                <a:ea typeface="+mn-ea"/>
                <a:cs typeface="+mn-cs"/>
              </a:rPr>
              <a:t>- Locating, collecting and storing data – Where is that buried stuff?</a:t>
            </a:r>
          </a:p>
          <a:p>
            <a:pPr algn="l" rtl="0"/>
            <a:r>
              <a:rPr lang="en-US" sz="2000" b="1" u="sng" kern="1200">
                <a:solidFill>
                  <a:schemeClr val="tx1"/>
                </a:solidFill>
                <a:latin typeface="Calibri"/>
                <a:ea typeface="+mn-ea"/>
                <a:cs typeface="+mn-cs"/>
              </a:rPr>
              <a:t>Locate Data Flows &amp; Mgt. </a:t>
            </a:r>
            <a:r>
              <a:rPr lang="en-US" sz="2000" kern="1200">
                <a:solidFill>
                  <a:schemeClr val="tx1"/>
                </a:solidFill>
                <a:latin typeface="Calibri"/>
                <a:ea typeface="+mn-ea"/>
                <a:cs typeface="+mn-cs"/>
              </a:rPr>
              <a:t>(</a:t>
            </a:r>
            <a:r>
              <a:rPr lang="en-US" sz="2000" b="1" kern="1200">
                <a:solidFill>
                  <a:srgbClr val="3399FF"/>
                </a:solidFill>
                <a:latin typeface="Calibri"/>
                <a:ea typeface="+mn-ea"/>
                <a:cs typeface="+mn-cs"/>
              </a:rPr>
              <a:t>Brad Anderson</a:t>
            </a:r>
            <a:r>
              <a:rPr lang="en-US" sz="2000" kern="1200">
                <a:solidFill>
                  <a:schemeClr val="tx1"/>
                </a:solidFill>
                <a:latin typeface="Calibri"/>
                <a:ea typeface="+mn-ea"/>
                <a:cs typeface="+mn-cs"/>
              </a:rPr>
              <a:t>) -  Data maintenance and distribution  – Telling others where the buried stuff is located</a:t>
            </a:r>
          </a:p>
          <a:p>
            <a:pPr algn="l" rtl="0"/>
            <a:r>
              <a:rPr lang="en-US" sz="2000" b="1" u="sng" kern="1200">
                <a:latin typeface="Calibri"/>
                <a:ea typeface="+mn-ea"/>
                <a:cs typeface="+mn-cs"/>
              </a:rPr>
              <a:t>Outreach</a:t>
            </a:r>
            <a:r>
              <a:rPr lang="en-US" sz="2000" b="1" kern="1200" dirty="0">
                <a:latin typeface="Calibri"/>
                <a:ea typeface="+mn-ea"/>
                <a:cs typeface="+mn-cs"/>
              </a:rPr>
              <a:t> </a:t>
            </a:r>
            <a:r>
              <a:rPr lang="en-US" sz="2000" kern="1200">
                <a:latin typeface="Calibri"/>
                <a:ea typeface="+mn-ea"/>
                <a:cs typeface="+mn-cs"/>
              </a:rPr>
              <a:t>(</a:t>
            </a:r>
            <a:r>
              <a:rPr lang="en-US" sz="2000" b="1" kern="1200">
                <a:solidFill>
                  <a:srgbClr val="3399FF"/>
                </a:solidFill>
                <a:latin typeface="Calibri"/>
                <a:ea typeface="+mn-ea"/>
                <a:cs typeface="+mn-cs"/>
              </a:rPr>
              <a:t>Valerie Mendoza</a:t>
            </a:r>
            <a:r>
              <a:rPr lang="en-US" sz="2000" kern="1200">
                <a:latin typeface="Calibri"/>
                <a:ea typeface="+mn-ea"/>
                <a:cs typeface="+mn-cs"/>
              </a:rPr>
              <a:t>) - Finding the audience(s)/crafting the message – Creating engagement and improving safety awareness</a:t>
            </a:r>
            <a:endParaRPr lang="en-US" sz="2000" kern="1200">
              <a:latin typeface="Calibri"/>
              <a:cs typeface="Calibri"/>
            </a:endParaRPr>
          </a:p>
          <a:p>
            <a:pPr algn="l" rtl="0"/>
            <a:r>
              <a:rPr lang="en-US" sz="2000" b="1" u="sng" kern="1200">
                <a:latin typeface="Calibri"/>
                <a:ea typeface="+mn-ea"/>
                <a:cs typeface="+mn-cs"/>
              </a:rPr>
              <a:t>Regulations/Security</a:t>
            </a:r>
            <a:r>
              <a:rPr lang="en-US" sz="2000" b="1" kern="1200" dirty="0">
                <a:latin typeface="Calibri"/>
                <a:ea typeface="+mn-ea"/>
                <a:cs typeface="+mn-cs"/>
              </a:rPr>
              <a:t> </a:t>
            </a:r>
            <a:r>
              <a:rPr lang="en-US" sz="2000" kern="1200">
                <a:latin typeface="Calibri"/>
                <a:ea typeface="+mn-ea"/>
                <a:cs typeface="+mn-cs"/>
              </a:rPr>
              <a:t>(</a:t>
            </a:r>
            <a:r>
              <a:rPr lang="en-US" sz="2000" b="1" kern="1200">
                <a:solidFill>
                  <a:srgbClr val="3399FF"/>
                </a:solidFill>
                <a:latin typeface="Calibri"/>
                <a:ea typeface="+mn-ea"/>
                <a:cs typeface="+mn-cs"/>
              </a:rPr>
              <a:t>Dean Parker</a:t>
            </a:r>
            <a:r>
              <a:rPr lang="en-US" sz="2000" kern="1200">
                <a:latin typeface="Calibri"/>
                <a:ea typeface="+mn-ea"/>
                <a:cs typeface="+mn-cs"/>
              </a:rPr>
              <a:t>) - Restrictions on availability and use of GIS data – Current situation and path forward</a:t>
            </a:r>
          </a:p>
          <a:p>
            <a:pPr marL="0" indent="0" algn="ctr">
              <a:buNone/>
            </a:pPr>
            <a:r>
              <a:rPr lang="en-US" sz="3600">
                <a:ea typeface="+mn-lt"/>
                <a:cs typeface="+mn-lt"/>
              </a:rPr>
              <a:t>The Project Team (all members) and each working group meet once a month (2 meetings/month/each member)</a:t>
            </a:r>
            <a:endParaRPr lang="en-US" sz="3600" dirty="0">
              <a:cs typeface="Calibri"/>
            </a:endParaRPr>
          </a:p>
        </p:txBody>
      </p:sp>
    </p:spTree>
    <p:extLst>
      <p:ext uri="{BB962C8B-B14F-4D97-AF65-F5344CB8AC3E}">
        <p14:creationId xmlns:p14="http://schemas.microsoft.com/office/powerpoint/2010/main" val="3891836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8177-FC39-4BBD-A5CA-866C31EC89E2}"/>
              </a:ext>
            </a:extLst>
          </p:cNvPr>
          <p:cNvSpPr>
            <a:spLocks noGrp="1"/>
          </p:cNvSpPr>
          <p:nvPr>
            <p:ph type="title"/>
          </p:nvPr>
        </p:nvSpPr>
        <p:spPr/>
        <p:txBody>
          <a:bodyPr/>
          <a:lstStyle/>
          <a:p>
            <a:r>
              <a:rPr lang="en-US">
                <a:cs typeface="Calibri"/>
              </a:rPr>
              <a:t>Defining Hurdles – Best Practices</a:t>
            </a:r>
            <a:endParaRPr lang="en-US"/>
          </a:p>
        </p:txBody>
      </p:sp>
      <p:pic>
        <p:nvPicPr>
          <p:cNvPr id="4" name="Picture 4">
            <a:extLst>
              <a:ext uri="{FF2B5EF4-FFF2-40B4-BE49-F238E27FC236}">
                <a16:creationId xmlns:a16="http://schemas.microsoft.com/office/drawing/2014/main" id="{B678F718-97D5-4F95-9A32-C63101F0FFD5}"/>
              </a:ext>
            </a:extLst>
          </p:cNvPr>
          <p:cNvPicPr>
            <a:picLocks noChangeAspect="1"/>
          </p:cNvPicPr>
          <p:nvPr/>
        </p:nvPicPr>
        <p:blipFill>
          <a:blip r:embed="rId2"/>
          <a:stretch>
            <a:fillRect/>
          </a:stretch>
        </p:blipFill>
        <p:spPr>
          <a:xfrm>
            <a:off x="1933832" y="1347208"/>
            <a:ext cx="8324334" cy="5080042"/>
          </a:xfrm>
          <a:prstGeom prst="rect">
            <a:avLst/>
          </a:prstGeom>
        </p:spPr>
      </p:pic>
    </p:spTree>
    <p:extLst>
      <p:ext uri="{BB962C8B-B14F-4D97-AF65-F5344CB8AC3E}">
        <p14:creationId xmlns:p14="http://schemas.microsoft.com/office/powerpoint/2010/main" val="3452018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4D58-95D5-4B5D-8178-A8E971011C4B}"/>
              </a:ext>
            </a:extLst>
          </p:cNvPr>
          <p:cNvSpPr>
            <a:spLocks noGrp="1"/>
          </p:cNvSpPr>
          <p:nvPr>
            <p:ph type="title"/>
          </p:nvPr>
        </p:nvSpPr>
        <p:spPr/>
        <p:txBody>
          <a:bodyPr/>
          <a:lstStyle/>
          <a:p>
            <a:r>
              <a:rPr lang="en-US">
                <a:cs typeface="Calibri"/>
              </a:rPr>
              <a:t>YouTube</a:t>
            </a:r>
            <a:endParaRPr lang="en-US"/>
          </a:p>
        </p:txBody>
      </p:sp>
      <p:pic>
        <p:nvPicPr>
          <p:cNvPr id="4" name="Picture 4">
            <a:extLst>
              <a:ext uri="{FF2B5EF4-FFF2-40B4-BE49-F238E27FC236}">
                <a16:creationId xmlns:a16="http://schemas.microsoft.com/office/drawing/2014/main" id="{A5307282-0C47-4311-9FF7-6BCEC4EEA614}"/>
              </a:ext>
            </a:extLst>
          </p:cNvPr>
          <p:cNvPicPr>
            <a:picLocks noChangeAspect="1"/>
          </p:cNvPicPr>
          <p:nvPr/>
        </p:nvPicPr>
        <p:blipFill>
          <a:blip r:embed="rId2"/>
          <a:stretch>
            <a:fillRect/>
          </a:stretch>
        </p:blipFill>
        <p:spPr>
          <a:xfrm>
            <a:off x="2026508" y="1489942"/>
            <a:ext cx="8149280" cy="4969629"/>
          </a:xfrm>
          <a:prstGeom prst="rect">
            <a:avLst/>
          </a:prstGeom>
        </p:spPr>
      </p:pic>
    </p:spTree>
    <p:extLst>
      <p:ext uri="{BB962C8B-B14F-4D97-AF65-F5344CB8AC3E}">
        <p14:creationId xmlns:p14="http://schemas.microsoft.com/office/powerpoint/2010/main" val="304512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Lidar Update – Agenda Item 7</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sz="2000" b="1" dirty="0">
                <a:solidFill>
                  <a:srgbClr val="78BE21"/>
                </a:solidFill>
              </a:rPr>
              <a:t>Sean Vaughn</a:t>
            </a:r>
            <a:r>
              <a:rPr lang="en-US" dirty="0"/>
              <a:t>, </a:t>
            </a:r>
            <a:r>
              <a:rPr lang="en-US" sz="2000" dirty="0"/>
              <a:t>GIS Hydrologist | Lidar Data Steward, MNIT DNR,  Co-Chair 3D Geomatics Committee, Acquisition Workgroup Champion</a:t>
            </a:r>
            <a:endParaRPr lang="en-US" dirty="0"/>
          </a:p>
          <a:p>
            <a:pPr marL="0" indent="0">
              <a:buNone/>
            </a:pPr>
            <a:r>
              <a:rPr lang="en-US" sz="2000" b="1" dirty="0">
                <a:solidFill>
                  <a:srgbClr val="78BE21"/>
                </a:solidFill>
              </a:rPr>
              <a:t>Gerry Sjerven</a:t>
            </a:r>
            <a:r>
              <a:rPr lang="en-US" dirty="0"/>
              <a:t>, </a:t>
            </a:r>
            <a:r>
              <a:rPr lang="en-US" sz="2000" dirty="0"/>
              <a:t>Senior GIS Analyst, Minnesota Power, Co-Chair 3D Geomatics Committee, Acquisition Workgroup Champion</a:t>
            </a:r>
            <a:endParaRPr lang="en-US" sz="2000" dirty="0">
              <a:cs typeface="Calibri"/>
            </a:endParaRPr>
          </a:p>
          <a:p>
            <a:pPr marL="0" indent="0">
              <a:spcAft>
                <a:spcPts val="600"/>
              </a:spcAft>
              <a:buNone/>
            </a:pPr>
            <a:r>
              <a:rPr lang="en-US" sz="2000" b="1" dirty="0">
                <a:ea typeface="+mn-lt"/>
                <a:cs typeface="+mn-lt"/>
              </a:rPr>
              <a:t>Lidar Acquisition Subgroup:</a:t>
            </a:r>
            <a:endParaRPr lang="en-US" sz="2000" dirty="0">
              <a:ea typeface="+mn-lt"/>
              <a:cs typeface="+mn-lt"/>
            </a:endParaRPr>
          </a:p>
          <a:p>
            <a:pPr marL="463550">
              <a:spcBef>
                <a:spcPts val="0"/>
              </a:spcBef>
              <a:buFont typeface="Arial"/>
              <a:buChar char="•"/>
            </a:pPr>
            <a:r>
              <a:rPr lang="en-US" sz="2000" dirty="0">
                <a:cs typeface="Calibri"/>
              </a:rPr>
              <a:t>Alison Slaats </a:t>
            </a:r>
            <a:r>
              <a:rPr lang="en-US" sz="2000" dirty="0">
                <a:solidFill>
                  <a:srgbClr val="78BE21"/>
                </a:solidFill>
                <a:cs typeface="Calibri"/>
              </a:rPr>
              <a:t>(</a:t>
            </a:r>
            <a:r>
              <a:rPr lang="en-US" sz="2000" dirty="0" err="1">
                <a:solidFill>
                  <a:srgbClr val="78BE21"/>
                </a:solidFill>
                <a:cs typeface="Calibri"/>
              </a:rPr>
              <a:t>MnGeo</a:t>
            </a:r>
            <a:r>
              <a:rPr lang="en-US" sz="2000" dirty="0">
                <a:solidFill>
                  <a:srgbClr val="78BE21"/>
                </a:solidFill>
                <a:cs typeface="Calibri"/>
              </a:rPr>
              <a:t>)</a:t>
            </a:r>
            <a:r>
              <a:rPr lang="en-US" sz="2000" dirty="0">
                <a:cs typeface="Calibri"/>
              </a:rPr>
              <a:t>, Sean Vaughn </a:t>
            </a:r>
            <a:r>
              <a:rPr lang="en-US" sz="2000" dirty="0">
                <a:solidFill>
                  <a:srgbClr val="78BE21"/>
                </a:solidFill>
                <a:cs typeface="Calibri"/>
              </a:rPr>
              <a:t>(MNIT DNR)</a:t>
            </a:r>
            <a:r>
              <a:rPr lang="en-US" sz="2000" dirty="0">
                <a:cs typeface="Calibri"/>
              </a:rPr>
              <a:t>, Gerry Sjerven </a:t>
            </a:r>
            <a:r>
              <a:rPr lang="en-US" sz="2000" dirty="0">
                <a:solidFill>
                  <a:srgbClr val="78BE21"/>
                </a:solidFill>
                <a:cs typeface="Calibri"/>
              </a:rPr>
              <a:t>(MN Power)</a:t>
            </a:r>
            <a:r>
              <a:rPr lang="en-US" sz="2000" dirty="0">
                <a:cs typeface="Calibri"/>
              </a:rPr>
              <a:t>, Dan Ross </a:t>
            </a:r>
            <a:r>
              <a:rPr lang="en-US" sz="2000" dirty="0">
                <a:solidFill>
                  <a:srgbClr val="78BE21"/>
                </a:solidFill>
                <a:cs typeface="Calibri"/>
              </a:rPr>
              <a:t>(</a:t>
            </a:r>
            <a:r>
              <a:rPr lang="en-US" sz="2000" dirty="0" err="1">
                <a:solidFill>
                  <a:srgbClr val="78BE21"/>
                </a:solidFill>
                <a:cs typeface="Calibri"/>
              </a:rPr>
              <a:t>MnGeo</a:t>
            </a:r>
            <a:r>
              <a:rPr lang="en-US" sz="2000" dirty="0">
                <a:solidFill>
                  <a:srgbClr val="78BE21"/>
                </a:solidFill>
                <a:cs typeface="Calibri"/>
              </a:rPr>
              <a:t>)</a:t>
            </a:r>
            <a:r>
              <a:rPr lang="en-US" sz="2000" dirty="0">
                <a:cs typeface="Calibri"/>
              </a:rPr>
              <a:t>, Jennifer Corcoran </a:t>
            </a:r>
            <a:r>
              <a:rPr lang="en-US" sz="2000" dirty="0">
                <a:solidFill>
                  <a:srgbClr val="78BE21"/>
                </a:solidFill>
                <a:cs typeface="Calibri"/>
              </a:rPr>
              <a:t>(DNR)</a:t>
            </a:r>
            <a:r>
              <a:rPr lang="en-US" sz="2000" dirty="0">
                <a:cs typeface="Calibri"/>
              </a:rPr>
              <a:t>, Colin Lee </a:t>
            </a:r>
            <a:r>
              <a:rPr lang="en-US" sz="2000" dirty="0">
                <a:solidFill>
                  <a:srgbClr val="78BE21"/>
                </a:solidFill>
                <a:cs typeface="Calibri"/>
              </a:rPr>
              <a:t>(MnDOT)</a:t>
            </a:r>
            <a:r>
              <a:rPr lang="en-US" sz="2000" dirty="0">
                <a:cs typeface="Calibri"/>
              </a:rPr>
              <a:t>, Matt Baltes </a:t>
            </a:r>
            <a:r>
              <a:rPr lang="en-US" sz="2000" dirty="0">
                <a:solidFill>
                  <a:srgbClr val="78BE21"/>
                </a:solidFill>
                <a:cs typeface="Calibri"/>
              </a:rPr>
              <a:t>(NRCS)</a:t>
            </a:r>
            <a:r>
              <a:rPr lang="en-US" sz="2000" dirty="0">
                <a:cs typeface="Calibri"/>
              </a:rPr>
              <a:t>, Joel Nelson </a:t>
            </a:r>
            <a:r>
              <a:rPr lang="en-US" sz="2000" dirty="0">
                <a:solidFill>
                  <a:srgbClr val="78BE21"/>
                </a:solidFill>
                <a:cs typeface="Calibri"/>
              </a:rPr>
              <a:t>(U of MN)</a:t>
            </a:r>
            <a:r>
              <a:rPr lang="en-US" sz="2000" dirty="0">
                <a:cs typeface="Calibri"/>
              </a:rPr>
              <a:t>, Joe Sapletal </a:t>
            </a:r>
            <a:r>
              <a:rPr lang="en-US" sz="2000" dirty="0">
                <a:solidFill>
                  <a:srgbClr val="78BE21"/>
                </a:solidFill>
                <a:cs typeface="Calibri"/>
              </a:rPr>
              <a:t>(Dakota Co)</a:t>
            </a:r>
            <a:r>
              <a:rPr lang="en-US" sz="2000" dirty="0">
                <a:cs typeface="Calibri"/>
              </a:rPr>
              <a:t>,</a:t>
            </a:r>
            <a:r>
              <a:rPr lang="en-US" sz="2000" dirty="0">
                <a:solidFill>
                  <a:srgbClr val="78BE21"/>
                </a:solidFill>
                <a:cs typeface="Calibri"/>
              </a:rPr>
              <a:t> </a:t>
            </a:r>
            <a:r>
              <a:rPr lang="en-US" sz="2000" dirty="0">
                <a:cs typeface="Calibri"/>
              </a:rPr>
              <a:t>Mark Reineke </a:t>
            </a:r>
            <a:r>
              <a:rPr lang="en-US" sz="2000" dirty="0">
                <a:solidFill>
                  <a:srgbClr val="78BE21"/>
                </a:solidFill>
                <a:cs typeface="Calibri"/>
              </a:rPr>
              <a:t>(</a:t>
            </a:r>
            <a:r>
              <a:rPr lang="en-US" sz="2000" dirty="0" err="1">
                <a:solidFill>
                  <a:srgbClr val="78BE21"/>
                </a:solidFill>
                <a:cs typeface="Calibri"/>
              </a:rPr>
              <a:t>Widseth</a:t>
            </a:r>
            <a:r>
              <a:rPr lang="en-US" sz="2000" dirty="0">
                <a:solidFill>
                  <a:srgbClr val="78BE21"/>
                </a:solidFill>
                <a:cs typeface="Calibri"/>
              </a:rPr>
              <a:t>)</a:t>
            </a:r>
            <a:r>
              <a:rPr lang="en-US" sz="2000" dirty="0">
                <a:cs typeface="Calibri"/>
              </a:rPr>
              <a:t>,</a:t>
            </a:r>
            <a:r>
              <a:rPr lang="en-US" sz="2000" dirty="0">
                <a:solidFill>
                  <a:srgbClr val="78BE21"/>
                </a:solidFill>
                <a:cs typeface="Calibri"/>
              </a:rPr>
              <a:t> </a:t>
            </a:r>
            <a:r>
              <a:rPr lang="en-US" sz="2000" dirty="0">
                <a:cs typeface="Calibri"/>
              </a:rPr>
              <a:t>Brandon </a:t>
            </a:r>
            <a:r>
              <a:rPr lang="en-US" sz="2000" dirty="0" err="1">
                <a:cs typeface="Calibri"/>
              </a:rPr>
              <a:t>Krumwiede</a:t>
            </a:r>
            <a:r>
              <a:rPr lang="en-US" sz="2000" dirty="0">
                <a:cs typeface="Calibri"/>
              </a:rPr>
              <a:t> </a:t>
            </a:r>
            <a:r>
              <a:rPr lang="en-US" sz="2000" dirty="0">
                <a:solidFill>
                  <a:srgbClr val="78BE21"/>
                </a:solidFill>
                <a:cs typeface="Calibri"/>
              </a:rPr>
              <a:t>(NOAA)</a:t>
            </a:r>
            <a:r>
              <a:rPr lang="en-US" sz="2000" dirty="0">
                <a:cs typeface="Calibri"/>
              </a:rPr>
              <a:t>,</a:t>
            </a:r>
            <a:r>
              <a:rPr lang="en-US" sz="2000" dirty="0">
                <a:solidFill>
                  <a:srgbClr val="78BE21"/>
                </a:solidFill>
                <a:cs typeface="Calibri"/>
              </a:rPr>
              <a:t> </a:t>
            </a:r>
            <a:r>
              <a:rPr lang="en-US" sz="2000" dirty="0">
                <a:cs typeface="Calibri"/>
              </a:rPr>
              <a:t>Jeff Weiss </a:t>
            </a:r>
            <a:r>
              <a:rPr lang="en-US" sz="2000" dirty="0">
                <a:solidFill>
                  <a:srgbClr val="78BE21"/>
                </a:solidFill>
                <a:cs typeface="Calibri"/>
              </a:rPr>
              <a:t>(DNR), </a:t>
            </a:r>
            <a:r>
              <a:rPr lang="en-US" sz="2000" dirty="0">
                <a:cs typeface="Calibri"/>
              </a:rPr>
              <a:t>and Terry </a:t>
            </a:r>
            <a:r>
              <a:rPr lang="en-US" sz="2000" dirty="0" err="1">
                <a:cs typeface="Calibri"/>
              </a:rPr>
              <a:t>Zien</a:t>
            </a:r>
            <a:r>
              <a:rPr lang="en-US" sz="2000" dirty="0">
                <a:cs typeface="Calibri"/>
              </a:rPr>
              <a:t> </a:t>
            </a:r>
            <a:r>
              <a:rPr lang="en-US" sz="2000" dirty="0">
                <a:solidFill>
                  <a:srgbClr val="78BE21"/>
                </a:solidFill>
                <a:cs typeface="Calibri"/>
              </a:rPr>
              <a:t>(USACE)</a:t>
            </a:r>
            <a:r>
              <a:rPr lang="en-US" sz="2000" dirty="0">
                <a:cs typeface="Calibri"/>
              </a:rPr>
              <a:t>.</a:t>
            </a:r>
            <a:endParaRPr lang="en-US" sz="2000" dirty="0">
              <a:ea typeface="+mn-lt"/>
              <a:cs typeface="+mn-lt"/>
            </a:endParaRPr>
          </a:p>
          <a:p>
            <a:pPr marL="0" indent="0">
              <a:buNone/>
            </a:pPr>
            <a:endParaRPr lang="en-US" sz="2000" dirty="0">
              <a:cs typeface="Calibri"/>
            </a:endParaRPr>
          </a:p>
        </p:txBody>
      </p:sp>
    </p:spTree>
    <p:extLst>
      <p:ext uri="{BB962C8B-B14F-4D97-AF65-F5344CB8AC3E}">
        <p14:creationId xmlns:p14="http://schemas.microsoft.com/office/powerpoint/2010/main" val="303405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Geospatial Advisory Council (GAC) - 3D Geomatics Committee</a:t>
            </a:r>
          </a:p>
        </p:txBody>
      </p:sp>
      <p:sp>
        <p:nvSpPr>
          <p:cNvPr id="5" name="Content Placeholder 4"/>
          <p:cNvSpPr>
            <a:spLocks noGrp="1" noChangeAspect="1"/>
          </p:cNvSpPr>
          <p:nvPr>
            <p:ph idx="1"/>
          </p:nvPr>
        </p:nvSpPr>
        <p:spPr>
          <a:xfrm>
            <a:off x="398485" y="1662265"/>
            <a:ext cx="7800635" cy="4718871"/>
          </a:xfrm>
        </p:spPr>
        <p:txBody>
          <a:bodyPr vert="horz" lIns="91440" tIns="45720" rIns="91440" bIns="45720" rtlCol="0" anchor="t">
            <a:noAutofit/>
          </a:bodyPr>
          <a:lstStyle/>
          <a:p>
            <a:pPr marL="0" indent="0">
              <a:spcBef>
                <a:spcPts val="0"/>
              </a:spcBef>
              <a:buNone/>
            </a:pPr>
            <a:r>
              <a:rPr lang="en-US" b="1">
                <a:solidFill>
                  <a:srgbClr val="003865"/>
                </a:solidFill>
              </a:rPr>
              <a:t>Geospatial Advisory Council </a:t>
            </a:r>
          </a:p>
          <a:p>
            <a:pPr>
              <a:spcBef>
                <a:spcPts val="0"/>
              </a:spcBef>
            </a:pPr>
            <a:r>
              <a:rPr lang="en-US" sz="2100">
                <a:solidFill>
                  <a:srgbClr val="003865"/>
                </a:solidFill>
              </a:rPr>
              <a:t>The Minnesota </a:t>
            </a:r>
            <a:r>
              <a:rPr lang="en-US" sz="2100" b="1" i="1">
                <a:solidFill>
                  <a:srgbClr val="003865"/>
                </a:solidFill>
              </a:rPr>
              <a:t>Geospatial Advisory Council </a:t>
            </a:r>
            <a:r>
              <a:rPr lang="en-US" sz="2100" i="1">
                <a:solidFill>
                  <a:srgbClr val="003865"/>
                </a:solidFill>
              </a:rPr>
              <a:t>(GAC)</a:t>
            </a:r>
            <a:r>
              <a:rPr lang="en-US" sz="2100" b="1" i="1">
                <a:solidFill>
                  <a:srgbClr val="003865"/>
                </a:solidFill>
              </a:rPr>
              <a:t> </a:t>
            </a:r>
            <a:r>
              <a:rPr lang="en-US" sz="2100">
                <a:solidFill>
                  <a:srgbClr val="003865"/>
                </a:solidFill>
              </a:rPr>
              <a:t>is the coordinating body for the Minnesota geospatial community. </a:t>
            </a:r>
          </a:p>
          <a:p>
            <a:pPr>
              <a:spcBef>
                <a:spcPts val="0"/>
              </a:spcBef>
              <a:spcAft>
                <a:spcPts val="0"/>
              </a:spcAft>
            </a:pPr>
            <a:r>
              <a:rPr lang="en-US" sz="2100" b="1">
                <a:solidFill>
                  <a:srgbClr val="003865"/>
                </a:solidFill>
              </a:rPr>
              <a:t>Cross-section of organizations </a:t>
            </a:r>
            <a:r>
              <a:rPr lang="en-US" sz="2100">
                <a:solidFill>
                  <a:srgbClr val="003865"/>
                </a:solidFill>
              </a:rPr>
              <a:t>that include counties, cities, universities, business, nonprofit organizations, federal and state agencies, tribal government, and other stakeholder groups.</a:t>
            </a:r>
          </a:p>
          <a:p>
            <a:pPr>
              <a:spcBef>
                <a:spcPts val="0"/>
              </a:spcBef>
              <a:spcAft>
                <a:spcPts val="0"/>
              </a:spcAft>
            </a:pPr>
            <a:endParaRPr lang="en-US" sz="2400">
              <a:solidFill>
                <a:srgbClr val="003865"/>
              </a:solidFill>
            </a:endParaRPr>
          </a:p>
          <a:p>
            <a:pPr marL="0" indent="0">
              <a:buNone/>
            </a:pPr>
            <a:r>
              <a:rPr lang="en-US" b="1">
                <a:solidFill>
                  <a:srgbClr val="003865"/>
                </a:solidFill>
              </a:rPr>
              <a:t>3D Geomatics Committee?</a:t>
            </a:r>
          </a:p>
          <a:p>
            <a:pPr>
              <a:spcBef>
                <a:spcPts val="0"/>
              </a:spcBef>
              <a:spcAft>
                <a:spcPts val="0"/>
              </a:spcAft>
            </a:pPr>
            <a:r>
              <a:rPr lang="en-US" sz="2100">
                <a:solidFill>
                  <a:srgbClr val="003865"/>
                </a:solidFill>
              </a:rPr>
              <a:t>The </a:t>
            </a:r>
            <a:r>
              <a:rPr lang="en-US" sz="2100" b="1" i="1">
                <a:solidFill>
                  <a:srgbClr val="003865"/>
                </a:solidFill>
              </a:rPr>
              <a:t>3D Geomatics Committee </a:t>
            </a:r>
            <a:r>
              <a:rPr lang="en-US" sz="2100">
                <a:solidFill>
                  <a:srgbClr val="003865"/>
                </a:solidFill>
              </a:rPr>
              <a:t>(3DGeo) is a committee under GAC that works to identify and promote the need for planning, funding, acquisition, and management of three-dimensional geomatic data and derived products. </a:t>
            </a:r>
          </a:p>
        </p:txBody>
      </p:sp>
      <p:grpSp>
        <p:nvGrpSpPr>
          <p:cNvPr id="10" name="Group 9">
            <a:extLst>
              <a:ext uri="{FF2B5EF4-FFF2-40B4-BE49-F238E27FC236}">
                <a16:creationId xmlns:a16="http://schemas.microsoft.com/office/drawing/2014/main" id="{31034BA7-DC8C-424A-AF27-DC4C3565D4F0}"/>
              </a:ext>
            </a:extLst>
          </p:cNvPr>
          <p:cNvGrpSpPr/>
          <p:nvPr/>
        </p:nvGrpSpPr>
        <p:grpSpPr>
          <a:xfrm>
            <a:off x="8277391" y="1347305"/>
            <a:ext cx="3607614" cy="5358295"/>
            <a:chOff x="8277391" y="1347305"/>
            <a:chExt cx="3607614" cy="5358295"/>
          </a:xfrm>
        </p:grpSpPr>
        <p:grpSp>
          <p:nvGrpSpPr>
            <p:cNvPr id="9" name="Group 8">
              <a:extLst>
                <a:ext uri="{FF2B5EF4-FFF2-40B4-BE49-F238E27FC236}">
                  <a16:creationId xmlns:a16="http://schemas.microsoft.com/office/drawing/2014/main" id="{595B76C7-B664-465C-BB2D-3AA03916269D}"/>
                </a:ext>
              </a:extLst>
            </p:cNvPr>
            <p:cNvGrpSpPr/>
            <p:nvPr/>
          </p:nvGrpSpPr>
          <p:grpSpPr>
            <a:xfrm>
              <a:off x="8277391" y="1347305"/>
              <a:ext cx="3607614" cy="5358295"/>
              <a:chOff x="8270240" y="1662265"/>
              <a:chExt cx="3607614" cy="4718871"/>
            </a:xfrm>
          </p:grpSpPr>
          <p:sp>
            <p:nvSpPr>
              <p:cNvPr id="7" name="Rectangle 6">
                <a:extLst>
                  <a:ext uri="{FF2B5EF4-FFF2-40B4-BE49-F238E27FC236}">
                    <a16:creationId xmlns:a16="http://schemas.microsoft.com/office/drawing/2014/main" id="{6228919D-7801-4589-9B4C-B29D4049256E}"/>
                  </a:ext>
                </a:extLst>
              </p:cNvPr>
              <p:cNvSpPr/>
              <p:nvPr/>
            </p:nvSpPr>
            <p:spPr>
              <a:xfrm>
                <a:off x="8270240" y="1662265"/>
                <a:ext cx="3607614" cy="4718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 name="Picture 1" descr="A close up of a logo&#10;&#10;Description automatically generated">
                <a:extLst>
                  <a:ext uri="{FF2B5EF4-FFF2-40B4-BE49-F238E27FC236}">
                    <a16:creationId xmlns:a16="http://schemas.microsoft.com/office/drawing/2014/main" id="{AE72D004-D866-43C8-B2C3-B286D2DED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9019" y="1733385"/>
                <a:ext cx="3510056" cy="792480"/>
              </a:xfrm>
              <a:prstGeom prst="rect">
                <a:avLst/>
              </a:prstGeom>
            </p:spPr>
          </p:pic>
        </p:grpSp>
        <p:pic>
          <p:nvPicPr>
            <p:cNvPr id="8" name="Picture 7">
              <a:extLst>
                <a:ext uri="{FF2B5EF4-FFF2-40B4-BE49-F238E27FC236}">
                  <a16:creationId xmlns:a16="http://schemas.microsoft.com/office/drawing/2014/main" id="{797DBF2D-8956-42FD-A093-BDB63B105F50}"/>
                </a:ext>
              </a:extLst>
            </p:cNvPr>
            <p:cNvPicPr>
              <a:picLocks noChangeAspect="1"/>
            </p:cNvPicPr>
            <p:nvPr/>
          </p:nvPicPr>
          <p:blipFill rotWithShape="1">
            <a:blip r:embed="rId4"/>
            <a:srcRect t="-1" b="20504"/>
            <a:stretch/>
          </p:blipFill>
          <p:spPr>
            <a:xfrm>
              <a:off x="8319019" y="2282025"/>
              <a:ext cx="3524358" cy="4321975"/>
            </a:xfrm>
            <a:prstGeom prst="rect">
              <a:avLst/>
            </a:prstGeom>
          </p:spPr>
        </p:pic>
      </p:grpSp>
    </p:spTree>
    <p:extLst>
      <p:ext uri="{BB962C8B-B14F-4D97-AF65-F5344CB8AC3E}">
        <p14:creationId xmlns:p14="http://schemas.microsoft.com/office/powerpoint/2010/main" val="2163332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3DGeo - Data Acquisition Workgroup</a:t>
            </a:r>
          </a:p>
        </p:txBody>
      </p:sp>
      <p:sp>
        <p:nvSpPr>
          <p:cNvPr id="3" name="Content Placeholder 2"/>
          <p:cNvSpPr>
            <a:spLocks noGrp="1"/>
          </p:cNvSpPr>
          <p:nvPr>
            <p:ph idx="1"/>
          </p:nvPr>
        </p:nvSpPr>
        <p:spPr>
          <a:xfrm>
            <a:off x="166836" y="1356106"/>
            <a:ext cx="7630884" cy="4879975"/>
          </a:xfrm>
        </p:spPr>
        <p:txBody>
          <a:bodyPr vert="horz" lIns="91440" tIns="45720" rIns="91440" bIns="45720" rtlCol="0" anchor="t">
            <a:noAutofit/>
          </a:bodyPr>
          <a:lstStyle/>
          <a:p>
            <a:pPr marL="0" indent="0">
              <a:buNone/>
            </a:pPr>
            <a:r>
              <a:rPr lang="en-US" b="1">
                <a:solidFill>
                  <a:srgbClr val="003865"/>
                </a:solidFill>
              </a:rPr>
              <a:t>Mission:</a:t>
            </a:r>
            <a:r>
              <a:rPr lang="en-US">
                <a:solidFill>
                  <a:srgbClr val="003865"/>
                </a:solidFill>
              </a:rPr>
              <a:t>  </a:t>
            </a:r>
          </a:p>
          <a:p>
            <a:pPr marL="463550"/>
            <a:r>
              <a:rPr lang="en-US" sz="2400">
                <a:solidFill>
                  <a:srgbClr val="003865"/>
                </a:solidFill>
              </a:rPr>
              <a:t>The Data Acquisition Workgroup promotes procurement of foundational 3D data for Minnesota. </a:t>
            </a:r>
            <a:endParaRPr lang="en-US" sz="2400">
              <a:solidFill>
                <a:srgbClr val="003865"/>
              </a:solidFill>
              <a:cs typeface="Calibri"/>
            </a:endParaRPr>
          </a:p>
          <a:p>
            <a:pPr marL="0" indent="0">
              <a:spcBef>
                <a:spcPts val="1200"/>
              </a:spcBef>
              <a:buNone/>
            </a:pPr>
            <a:r>
              <a:rPr lang="en-US" b="1">
                <a:solidFill>
                  <a:srgbClr val="003865"/>
                </a:solidFill>
              </a:rPr>
              <a:t>Co-Chairs</a:t>
            </a:r>
            <a:endParaRPr lang="en-US" b="1">
              <a:solidFill>
                <a:srgbClr val="003865"/>
              </a:solidFill>
              <a:cs typeface="Calibri"/>
            </a:endParaRPr>
          </a:p>
          <a:p>
            <a:pPr marL="463550">
              <a:spcBef>
                <a:spcPts val="0"/>
              </a:spcBef>
            </a:pPr>
            <a:r>
              <a:rPr lang="en-US" sz="2400">
                <a:solidFill>
                  <a:srgbClr val="003865"/>
                </a:solidFill>
                <a:ea typeface="+mn-lt"/>
                <a:cs typeface="+mn-lt"/>
              </a:rPr>
              <a:t>Sean Vaughn, Alison </a:t>
            </a:r>
            <a:r>
              <a:rPr lang="en-US" sz="2400" err="1">
                <a:solidFill>
                  <a:srgbClr val="003865"/>
                </a:solidFill>
                <a:ea typeface="+mn-lt"/>
                <a:cs typeface="+mn-lt"/>
              </a:rPr>
              <a:t>Slaats</a:t>
            </a:r>
            <a:r>
              <a:rPr lang="en-US" sz="2400">
                <a:solidFill>
                  <a:srgbClr val="003865"/>
                </a:solidFill>
                <a:ea typeface="+mn-lt"/>
                <a:cs typeface="+mn-lt"/>
              </a:rPr>
              <a:t>, and Gerry Sjerven</a:t>
            </a:r>
          </a:p>
          <a:p>
            <a:pPr marL="0" indent="0">
              <a:spcAft>
                <a:spcPts val="600"/>
              </a:spcAft>
              <a:buNone/>
            </a:pPr>
            <a:r>
              <a:rPr lang="en-US" b="1">
                <a:solidFill>
                  <a:srgbClr val="003865"/>
                </a:solidFill>
              </a:rPr>
              <a:t>Lidar Acquisition Subgroup:</a:t>
            </a:r>
            <a:endParaRPr lang="en-US" b="1">
              <a:solidFill>
                <a:srgbClr val="003865"/>
              </a:solidFill>
              <a:cs typeface="Calibri"/>
            </a:endParaRPr>
          </a:p>
          <a:p>
            <a:pPr marL="463550">
              <a:spcBef>
                <a:spcPts val="0"/>
              </a:spcBef>
              <a:buSzPct val="85000"/>
            </a:pPr>
            <a:r>
              <a:rPr lang="en-US" sz="2000">
                <a:solidFill>
                  <a:srgbClr val="003865"/>
                </a:solidFill>
                <a:ea typeface="+mn-lt"/>
                <a:cs typeface="+mn-lt"/>
              </a:rPr>
              <a:t>Alison </a:t>
            </a:r>
            <a:r>
              <a:rPr lang="en-US" sz="2000" err="1">
                <a:solidFill>
                  <a:srgbClr val="003865"/>
                </a:solidFill>
                <a:ea typeface="+mn-lt"/>
                <a:cs typeface="+mn-lt"/>
              </a:rPr>
              <a:t>Slaats</a:t>
            </a:r>
            <a:r>
              <a:rPr lang="en-US" sz="2000">
                <a:solidFill>
                  <a:srgbClr val="003865"/>
                </a:solidFill>
                <a:ea typeface="+mn-lt"/>
                <a:cs typeface="+mn-lt"/>
              </a:rPr>
              <a:t> </a:t>
            </a:r>
            <a:r>
              <a:rPr lang="en-US" sz="1600">
                <a:solidFill>
                  <a:srgbClr val="78BE21"/>
                </a:solidFill>
                <a:ea typeface="+mn-lt"/>
                <a:cs typeface="+mn-lt"/>
              </a:rPr>
              <a:t>(</a:t>
            </a:r>
            <a:r>
              <a:rPr lang="en-US" sz="1600" err="1">
                <a:solidFill>
                  <a:srgbClr val="78BE21"/>
                </a:solidFill>
                <a:ea typeface="+mn-lt"/>
                <a:cs typeface="+mn-lt"/>
              </a:rPr>
              <a:t>MnGeo</a:t>
            </a:r>
            <a:r>
              <a:rPr lang="en-US" sz="1600">
                <a:solidFill>
                  <a:srgbClr val="78BE21"/>
                </a:solidFill>
                <a:ea typeface="+mn-lt"/>
                <a:cs typeface="+mn-lt"/>
              </a:rPr>
              <a:t>)</a:t>
            </a:r>
            <a:r>
              <a:rPr lang="en-US" sz="2000">
                <a:solidFill>
                  <a:srgbClr val="003865"/>
                </a:solidFill>
                <a:ea typeface="+mn-lt"/>
                <a:cs typeface="+mn-lt"/>
              </a:rPr>
              <a:t>, Sean Vaughn </a:t>
            </a:r>
            <a:r>
              <a:rPr lang="en-US" sz="1600">
                <a:solidFill>
                  <a:srgbClr val="78BE21"/>
                </a:solidFill>
                <a:ea typeface="+mn-lt"/>
                <a:cs typeface="+mn-lt"/>
              </a:rPr>
              <a:t>(MNIT DNR)</a:t>
            </a:r>
            <a:r>
              <a:rPr lang="en-US" sz="2000">
                <a:solidFill>
                  <a:srgbClr val="003865"/>
                </a:solidFill>
                <a:ea typeface="+mn-lt"/>
                <a:cs typeface="+mn-lt"/>
              </a:rPr>
              <a:t>, Gerry Sjerven </a:t>
            </a:r>
            <a:r>
              <a:rPr lang="en-US" sz="1600">
                <a:solidFill>
                  <a:srgbClr val="78BE21"/>
                </a:solidFill>
                <a:ea typeface="+mn-lt"/>
                <a:cs typeface="+mn-lt"/>
              </a:rPr>
              <a:t>(MN Power)</a:t>
            </a:r>
            <a:r>
              <a:rPr lang="en-US" sz="2000">
                <a:solidFill>
                  <a:srgbClr val="003865"/>
                </a:solidFill>
                <a:ea typeface="+mn-lt"/>
                <a:cs typeface="+mn-lt"/>
              </a:rPr>
              <a:t>, Dan Ross </a:t>
            </a:r>
            <a:r>
              <a:rPr lang="en-US" sz="1600">
                <a:solidFill>
                  <a:srgbClr val="78BE21"/>
                </a:solidFill>
                <a:ea typeface="+mn-lt"/>
                <a:cs typeface="+mn-lt"/>
              </a:rPr>
              <a:t>(</a:t>
            </a:r>
            <a:r>
              <a:rPr lang="en-US" sz="1600" err="1">
                <a:solidFill>
                  <a:srgbClr val="78BE21"/>
                </a:solidFill>
                <a:ea typeface="+mn-lt"/>
                <a:cs typeface="+mn-lt"/>
              </a:rPr>
              <a:t>MnGeo</a:t>
            </a:r>
            <a:r>
              <a:rPr lang="en-US" sz="1600">
                <a:solidFill>
                  <a:srgbClr val="78BE21"/>
                </a:solidFill>
                <a:ea typeface="+mn-lt"/>
                <a:cs typeface="+mn-lt"/>
              </a:rPr>
              <a:t>)</a:t>
            </a:r>
            <a:r>
              <a:rPr lang="en-US" sz="2000">
                <a:solidFill>
                  <a:srgbClr val="003865"/>
                </a:solidFill>
                <a:ea typeface="+mn-lt"/>
                <a:cs typeface="+mn-lt"/>
              </a:rPr>
              <a:t>, Jennifer Corcoran </a:t>
            </a:r>
            <a:r>
              <a:rPr lang="en-US" sz="1600">
                <a:solidFill>
                  <a:srgbClr val="78BE21"/>
                </a:solidFill>
                <a:ea typeface="+mn-lt"/>
                <a:cs typeface="+mn-lt"/>
              </a:rPr>
              <a:t>(DNR)</a:t>
            </a:r>
            <a:r>
              <a:rPr lang="en-US" sz="2000">
                <a:solidFill>
                  <a:srgbClr val="003865"/>
                </a:solidFill>
                <a:ea typeface="+mn-lt"/>
                <a:cs typeface="+mn-lt"/>
              </a:rPr>
              <a:t>, Colin Lee</a:t>
            </a:r>
            <a:r>
              <a:rPr lang="en-US" sz="2400">
                <a:solidFill>
                  <a:srgbClr val="003865"/>
                </a:solidFill>
                <a:ea typeface="+mn-lt"/>
                <a:cs typeface="+mn-lt"/>
              </a:rPr>
              <a:t> </a:t>
            </a:r>
            <a:r>
              <a:rPr lang="en-US" sz="1600">
                <a:solidFill>
                  <a:srgbClr val="78BE21"/>
                </a:solidFill>
                <a:ea typeface="+mn-lt"/>
                <a:cs typeface="+mn-lt"/>
              </a:rPr>
              <a:t>(MnDOT)</a:t>
            </a:r>
            <a:r>
              <a:rPr lang="en-US" sz="2000">
                <a:solidFill>
                  <a:srgbClr val="003865"/>
                </a:solidFill>
                <a:ea typeface="+mn-lt"/>
                <a:cs typeface="+mn-lt"/>
              </a:rPr>
              <a:t>, Matt Baltes </a:t>
            </a:r>
            <a:r>
              <a:rPr lang="en-US" sz="1600">
                <a:solidFill>
                  <a:srgbClr val="78BE21"/>
                </a:solidFill>
                <a:ea typeface="+mn-lt"/>
                <a:cs typeface="+mn-lt"/>
              </a:rPr>
              <a:t>(NRCS)</a:t>
            </a:r>
            <a:r>
              <a:rPr lang="en-US" sz="2000">
                <a:solidFill>
                  <a:srgbClr val="003865"/>
                </a:solidFill>
                <a:ea typeface="+mn-lt"/>
                <a:cs typeface="+mn-lt"/>
              </a:rPr>
              <a:t>, Joel Nelson </a:t>
            </a:r>
            <a:r>
              <a:rPr lang="en-US" sz="1600">
                <a:solidFill>
                  <a:srgbClr val="78BE21"/>
                </a:solidFill>
                <a:ea typeface="+mn-lt"/>
                <a:cs typeface="+mn-lt"/>
              </a:rPr>
              <a:t>(U of MN)</a:t>
            </a:r>
            <a:r>
              <a:rPr lang="en-US" sz="2000">
                <a:solidFill>
                  <a:srgbClr val="003865"/>
                </a:solidFill>
                <a:ea typeface="+mn-lt"/>
                <a:cs typeface="+mn-lt"/>
              </a:rPr>
              <a:t>, Joe </a:t>
            </a:r>
            <a:r>
              <a:rPr lang="en-US" sz="2000" err="1">
                <a:solidFill>
                  <a:srgbClr val="003865"/>
                </a:solidFill>
                <a:ea typeface="+mn-lt"/>
                <a:cs typeface="+mn-lt"/>
              </a:rPr>
              <a:t>Sapletal</a:t>
            </a:r>
            <a:r>
              <a:rPr lang="en-US" sz="2000">
                <a:solidFill>
                  <a:srgbClr val="003865"/>
                </a:solidFill>
                <a:ea typeface="+mn-lt"/>
                <a:cs typeface="+mn-lt"/>
              </a:rPr>
              <a:t> </a:t>
            </a:r>
            <a:r>
              <a:rPr lang="en-US" sz="1600">
                <a:solidFill>
                  <a:srgbClr val="78BE21"/>
                </a:solidFill>
                <a:ea typeface="+mn-lt"/>
                <a:cs typeface="+mn-lt"/>
              </a:rPr>
              <a:t>(Dakota Co)</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Mark Reineke </a:t>
            </a:r>
            <a:r>
              <a:rPr lang="en-US" sz="1600">
                <a:solidFill>
                  <a:srgbClr val="78BE21"/>
                </a:solidFill>
                <a:ea typeface="+mn-lt"/>
                <a:cs typeface="+mn-lt"/>
              </a:rPr>
              <a:t>(</a:t>
            </a:r>
            <a:r>
              <a:rPr lang="en-US" sz="1600" err="1">
                <a:solidFill>
                  <a:srgbClr val="78BE21"/>
                </a:solidFill>
                <a:ea typeface="+mn-lt"/>
                <a:cs typeface="+mn-lt"/>
              </a:rPr>
              <a:t>Widseth</a:t>
            </a:r>
            <a:r>
              <a:rPr lang="en-US" sz="1600">
                <a:solidFill>
                  <a:srgbClr val="78BE21"/>
                </a:solidFill>
                <a:ea typeface="+mn-lt"/>
                <a:cs typeface="+mn-lt"/>
              </a:rPr>
              <a:t>)</a:t>
            </a:r>
            <a:r>
              <a:rPr lang="en-US" sz="18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Brandon Krumwiede </a:t>
            </a:r>
            <a:r>
              <a:rPr lang="en-US" sz="1600">
                <a:solidFill>
                  <a:srgbClr val="78BE21"/>
                </a:solidFill>
                <a:ea typeface="+mn-lt"/>
                <a:cs typeface="+mn-lt"/>
              </a:rPr>
              <a:t>(NOAA)</a:t>
            </a:r>
            <a:r>
              <a:rPr lang="en-US" sz="2000">
                <a:solidFill>
                  <a:srgbClr val="003865"/>
                </a:solidFill>
                <a:ea typeface="+mn-lt"/>
                <a:cs typeface="+mn-lt"/>
              </a:rPr>
              <a:t>,</a:t>
            </a:r>
            <a:r>
              <a:rPr lang="en-US" sz="1800">
                <a:solidFill>
                  <a:srgbClr val="78BE21"/>
                </a:solidFill>
                <a:ea typeface="+mn-lt"/>
                <a:cs typeface="+mn-lt"/>
              </a:rPr>
              <a:t> </a:t>
            </a:r>
            <a:r>
              <a:rPr lang="en-US" sz="2000">
                <a:solidFill>
                  <a:srgbClr val="003865"/>
                </a:solidFill>
                <a:ea typeface="+mn-lt"/>
                <a:cs typeface="+mn-lt"/>
              </a:rPr>
              <a:t>Jeff Weiss</a:t>
            </a:r>
            <a:r>
              <a:rPr lang="en-US" sz="1800">
                <a:solidFill>
                  <a:srgbClr val="003865"/>
                </a:solidFill>
                <a:ea typeface="+mn-lt"/>
                <a:cs typeface="+mn-lt"/>
              </a:rPr>
              <a:t> </a:t>
            </a:r>
            <a:r>
              <a:rPr lang="en-US" sz="1600">
                <a:solidFill>
                  <a:srgbClr val="78BE21"/>
                </a:solidFill>
                <a:ea typeface="+mn-lt"/>
                <a:cs typeface="+mn-lt"/>
              </a:rPr>
              <a:t>(DNR), </a:t>
            </a:r>
            <a:r>
              <a:rPr lang="en-US" sz="2000">
                <a:solidFill>
                  <a:srgbClr val="003865"/>
                </a:solidFill>
                <a:ea typeface="+mn-lt"/>
                <a:cs typeface="+mn-lt"/>
              </a:rPr>
              <a:t>and Terry Zien </a:t>
            </a:r>
            <a:r>
              <a:rPr lang="en-US" sz="1600">
                <a:solidFill>
                  <a:srgbClr val="78BE21"/>
                </a:solidFill>
                <a:ea typeface="+mn-lt"/>
                <a:cs typeface="+mn-lt"/>
              </a:rPr>
              <a:t>(USACE)</a:t>
            </a:r>
            <a:r>
              <a:rPr lang="en-US" sz="2000">
                <a:solidFill>
                  <a:srgbClr val="003865"/>
                </a:solidFill>
                <a:ea typeface="+mn-lt"/>
                <a:cs typeface="+mn-lt"/>
              </a:rPr>
              <a:t>.</a:t>
            </a:r>
          </a:p>
        </p:txBody>
      </p:sp>
      <p:pic>
        <p:nvPicPr>
          <p:cNvPr id="6" name="Picture 5">
            <a:extLst>
              <a:ext uri="{FF2B5EF4-FFF2-40B4-BE49-F238E27FC236}">
                <a16:creationId xmlns:a16="http://schemas.microsoft.com/office/drawing/2014/main" id="{FFEF24AC-E9F0-42EB-B92B-7286D3548291}"/>
              </a:ext>
            </a:extLst>
          </p:cNvPr>
          <p:cNvPicPr>
            <a:picLocks noChangeAspect="1"/>
          </p:cNvPicPr>
          <p:nvPr/>
        </p:nvPicPr>
        <p:blipFill rotWithShape="1">
          <a:blip r:embed="rId3"/>
          <a:srcRect l="3924" t="5988"/>
          <a:stretch/>
        </p:blipFill>
        <p:spPr>
          <a:xfrm>
            <a:off x="8209723" y="2137352"/>
            <a:ext cx="3982277" cy="3765403"/>
          </a:xfrm>
          <a:prstGeom prst="rect">
            <a:avLst/>
          </a:prstGeom>
          <a:ln>
            <a:solidFill>
              <a:schemeClr val="accent1"/>
            </a:solidFill>
          </a:ln>
        </p:spPr>
      </p:pic>
    </p:spTree>
    <p:extLst>
      <p:ext uri="{BB962C8B-B14F-4D97-AF65-F5344CB8AC3E}">
        <p14:creationId xmlns:p14="http://schemas.microsoft.com/office/powerpoint/2010/main" val="2667186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251" t="10883" r="147"/>
          <a:stretch/>
        </p:blipFill>
        <p:spPr>
          <a:xfrm>
            <a:off x="0" y="0"/>
            <a:ext cx="12205040" cy="6876659"/>
          </a:xfrm>
          <a:prstGeom prst="rect">
            <a:avLst/>
          </a:prstGeom>
        </p:spPr>
      </p:pic>
      <p:sp>
        <p:nvSpPr>
          <p:cNvPr id="12" name="Title 11">
            <a:extLst>
              <a:ext uri="{FF2B5EF4-FFF2-40B4-BE49-F238E27FC236}">
                <a16:creationId xmlns:a16="http://schemas.microsoft.com/office/drawing/2014/main" id="{E49E2A22-0C93-496D-9396-CFE255AEC14C}"/>
              </a:ext>
            </a:extLst>
          </p:cNvPr>
          <p:cNvSpPr>
            <a:spLocks noGrp="1"/>
          </p:cNvSpPr>
          <p:nvPr>
            <p:ph type="title"/>
          </p:nvPr>
        </p:nvSpPr>
        <p:spPr>
          <a:solidFill>
            <a:srgbClr val="003865">
              <a:alpha val="87843"/>
            </a:srgbClr>
          </a:solidFill>
        </p:spPr>
        <p:txBody>
          <a:bodyPr/>
          <a:lstStyle/>
          <a:p>
            <a:r>
              <a:rPr lang="en-US"/>
              <a:t>Lidar </a:t>
            </a:r>
            <a:br>
              <a:rPr lang="en-US"/>
            </a:br>
            <a:r>
              <a:rPr lang="en-US"/>
              <a:t>Collect</a:t>
            </a:r>
          </a:p>
        </p:txBody>
      </p:sp>
    </p:spTree>
    <p:extLst>
      <p:ext uri="{BB962C8B-B14F-4D97-AF65-F5344CB8AC3E}">
        <p14:creationId xmlns:p14="http://schemas.microsoft.com/office/powerpoint/2010/main" val="753497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065C-C91B-47C4-964E-A6A3490B4DF4}"/>
              </a:ext>
            </a:extLst>
          </p:cNvPr>
          <p:cNvSpPr>
            <a:spLocks noGrp="1"/>
          </p:cNvSpPr>
          <p:nvPr>
            <p:ph type="title"/>
          </p:nvPr>
        </p:nvSpPr>
        <p:spPr>
          <a:xfrm>
            <a:off x="0" y="-1"/>
            <a:ext cx="11430000" cy="1188720"/>
          </a:xfrm>
        </p:spPr>
        <p:txBody>
          <a:bodyPr/>
          <a:lstStyle/>
          <a:p>
            <a:r>
              <a:rPr lang="en-US" sz="2400">
                <a:solidFill>
                  <a:srgbClr val="FFC000"/>
                </a:solidFill>
              </a:rPr>
              <a:t>Lidar Acquisition:  </a:t>
            </a:r>
            <a:r>
              <a:rPr lang="en-US" sz="3200" i="1"/>
              <a:t>Northeast – Rainy Lake &amp; Lake Superior Block</a:t>
            </a:r>
            <a:endParaRPr lang="en-US" i="1"/>
          </a:p>
        </p:txBody>
      </p:sp>
      <p:sp>
        <p:nvSpPr>
          <p:cNvPr id="3" name="Content Placeholder 2">
            <a:extLst>
              <a:ext uri="{FF2B5EF4-FFF2-40B4-BE49-F238E27FC236}">
                <a16:creationId xmlns:a16="http://schemas.microsoft.com/office/drawing/2014/main" id="{794310BD-2327-44CA-B028-F2F8CF799518}"/>
              </a:ext>
            </a:extLst>
          </p:cNvPr>
          <p:cNvSpPr>
            <a:spLocks noGrp="1"/>
          </p:cNvSpPr>
          <p:nvPr>
            <p:ph sz="half" idx="1"/>
          </p:nvPr>
        </p:nvSpPr>
        <p:spPr>
          <a:xfrm>
            <a:off x="213895" y="1651434"/>
            <a:ext cx="4940709" cy="4582339"/>
          </a:xfrm>
        </p:spPr>
        <p:txBody>
          <a:bodyPr vert="horz" lIns="91440" tIns="45720" rIns="91440" bIns="45720" rtlCol="0" anchor="t">
            <a:normAutofit/>
          </a:bodyPr>
          <a:lstStyle/>
          <a:p>
            <a:r>
              <a:rPr lang="en-US"/>
              <a:t>Rainy Lake and Lake Superior Block data collections are complete! </a:t>
            </a:r>
          </a:p>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32" y="2614889"/>
            <a:ext cx="5070372" cy="40562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905" y="1523065"/>
            <a:ext cx="6692450" cy="5132982"/>
          </a:xfrm>
          <a:prstGeom prst="rect">
            <a:avLst/>
          </a:prstGeom>
        </p:spPr>
      </p:pic>
    </p:spTree>
    <p:extLst>
      <p:ext uri="{BB962C8B-B14F-4D97-AF65-F5344CB8AC3E}">
        <p14:creationId xmlns:p14="http://schemas.microsoft.com/office/powerpoint/2010/main" val="1703277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4310BD-2327-44CA-B028-F2F8CF799518}"/>
              </a:ext>
            </a:extLst>
          </p:cNvPr>
          <p:cNvSpPr>
            <a:spLocks noGrp="1"/>
          </p:cNvSpPr>
          <p:nvPr>
            <p:ph sz="half" idx="1"/>
          </p:nvPr>
        </p:nvSpPr>
        <p:spPr>
          <a:xfrm>
            <a:off x="341645" y="1527350"/>
            <a:ext cx="5395964" cy="5034224"/>
          </a:xfrm>
        </p:spPr>
        <p:txBody>
          <a:bodyPr vert="horz" lIns="91440" tIns="45720" rIns="91440" bIns="45720" rtlCol="0" anchor="t">
            <a:normAutofit/>
          </a:bodyPr>
          <a:lstStyle/>
          <a:p>
            <a:r>
              <a:rPr lang="en-US"/>
              <a:t>BAA (west and east) split between two vendors and two JFA’s.</a:t>
            </a:r>
          </a:p>
          <a:p>
            <a:pPr lvl="1"/>
            <a:r>
              <a:rPr lang="en-US"/>
              <a:t>Partners: USGS, NRCS State and Federal Offices, MnDOT, MnGeo, and Nobles, Le Sueur, Olmsted (included City of Rochester),  and Winona (included City of Winona) Counties</a:t>
            </a:r>
            <a:endParaRPr lang="en-US">
              <a:cs typeface="Calibri"/>
            </a:endParaRPr>
          </a:p>
          <a:p>
            <a:r>
              <a:rPr lang="en-US">
                <a:cs typeface="Calibri"/>
              </a:rPr>
              <a:t>Much of the SE Driftless LAA was collected, data is under vendor review.</a:t>
            </a:r>
          </a:p>
          <a:p>
            <a:r>
              <a:rPr lang="en-US"/>
              <a:t>Missouri River Big Sioux block set for a Spring 2022 collection</a:t>
            </a:r>
          </a:p>
          <a:p>
            <a:endParaRPr lang="en-US">
              <a:cs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047" y="1392426"/>
            <a:ext cx="6043787" cy="483503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D207BE94-D458-4C25-91A2-93583CFF1D08}"/>
              </a:ext>
            </a:extLst>
          </p:cNvPr>
          <p:cNvSpPr>
            <a:spLocks noGrp="1"/>
          </p:cNvSpPr>
          <p:nvPr>
            <p:ph type="title"/>
          </p:nvPr>
        </p:nvSpPr>
        <p:spPr>
          <a:xfrm>
            <a:off x="132347" y="0"/>
            <a:ext cx="11663413" cy="1188720"/>
          </a:xfrm>
        </p:spPr>
        <p:txBody>
          <a:bodyPr/>
          <a:lstStyle/>
          <a:p>
            <a:r>
              <a:rPr lang="en-US" sz="2400">
                <a:solidFill>
                  <a:srgbClr val="FFC000"/>
                </a:solidFill>
              </a:rPr>
              <a:t>Lidar Acquisition:   </a:t>
            </a:r>
            <a:r>
              <a:rPr lang="en-US" sz="3200" i="1"/>
              <a:t>Southern BAA – Missouri Big Sioux &amp; SE Driftless Blocks</a:t>
            </a:r>
            <a:endParaRPr lang="en-US" i="1"/>
          </a:p>
        </p:txBody>
      </p:sp>
    </p:spTree>
    <p:extLst>
      <p:ext uri="{BB962C8B-B14F-4D97-AF65-F5344CB8AC3E}">
        <p14:creationId xmlns:p14="http://schemas.microsoft.com/office/powerpoint/2010/main" val="1563501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07BE94-D458-4C25-91A2-93583CFF1D08}"/>
              </a:ext>
            </a:extLst>
          </p:cNvPr>
          <p:cNvSpPr>
            <a:spLocks noGrp="1"/>
          </p:cNvSpPr>
          <p:nvPr>
            <p:ph type="title"/>
          </p:nvPr>
        </p:nvSpPr>
        <p:spPr>
          <a:xfrm>
            <a:off x="132347" y="0"/>
            <a:ext cx="11663413" cy="1188720"/>
          </a:xfrm>
        </p:spPr>
        <p:txBody>
          <a:bodyPr/>
          <a:lstStyle/>
          <a:p>
            <a:r>
              <a:rPr lang="en-US" sz="2400">
                <a:solidFill>
                  <a:srgbClr val="FFC000"/>
                </a:solidFill>
              </a:rPr>
              <a:t>Lidar Acquisition:   </a:t>
            </a:r>
            <a:r>
              <a:rPr lang="en-US" sz="3200" i="1"/>
              <a:t>Southern BAA – Missouri Big Sioux &amp; SE Driftless Blocks</a:t>
            </a:r>
            <a:endParaRPr lang="en-US" i="1"/>
          </a:p>
        </p:txBody>
      </p:sp>
      <p:sp>
        <p:nvSpPr>
          <p:cNvPr id="5" name="Content Placeholder 4">
            <a:extLst>
              <a:ext uri="{FF2B5EF4-FFF2-40B4-BE49-F238E27FC236}">
                <a16:creationId xmlns:a16="http://schemas.microsoft.com/office/drawing/2014/main" id="{828E4C88-4305-453E-8864-8A818002EFB1}"/>
              </a:ext>
            </a:extLst>
          </p:cNvPr>
          <p:cNvSpPr>
            <a:spLocks noGrp="1"/>
          </p:cNvSpPr>
          <p:nvPr>
            <p:ph sz="half" idx="1"/>
          </p:nvPr>
        </p:nvSpPr>
        <p:spPr>
          <a:xfrm>
            <a:off x="378839" y="1379478"/>
            <a:ext cx="4134854" cy="3973849"/>
          </a:xfrm>
        </p:spPr>
        <p:txBody>
          <a:bodyPr>
            <a:normAutofit lnSpcReduction="10000"/>
          </a:bodyPr>
          <a:lstStyle/>
          <a:p>
            <a:pPr marL="0" indent="0" defTabSz="1200150">
              <a:spcBef>
                <a:spcPts val="600"/>
              </a:spcBef>
              <a:spcAft>
                <a:spcPts val="0"/>
              </a:spcAft>
              <a:buNone/>
            </a:pPr>
            <a:r>
              <a:rPr lang="en-US" sz="2800" b="1"/>
              <a:t>Description </a:t>
            </a:r>
          </a:p>
          <a:p>
            <a:pPr defTabSz="1200150">
              <a:spcBef>
                <a:spcPts val="600"/>
              </a:spcBef>
              <a:spcAft>
                <a:spcPts val="0"/>
              </a:spcAft>
            </a:pPr>
            <a:r>
              <a:rPr lang="en-US" sz="2000"/>
              <a:t>Vendor was able to put aircraft on this project following completion of a nearby job.  </a:t>
            </a:r>
          </a:p>
          <a:p>
            <a:pPr defTabSz="1200150">
              <a:spcBef>
                <a:spcPts val="600"/>
              </a:spcBef>
              <a:spcAft>
                <a:spcPts val="0"/>
              </a:spcAft>
            </a:pPr>
            <a:r>
              <a:rPr lang="en-US" sz="2000"/>
              <a:t>Collection was outside of contract, but vendor understands lidar base specification and the QC the data must met for certification</a:t>
            </a:r>
          </a:p>
          <a:p>
            <a:pPr defTabSz="1200150">
              <a:spcBef>
                <a:spcPts val="600"/>
              </a:spcBef>
              <a:spcAft>
                <a:spcPts val="0"/>
              </a:spcAft>
            </a:pPr>
            <a:r>
              <a:rPr lang="en-US" sz="2000"/>
              <a:t>QL0 Counties</a:t>
            </a:r>
          </a:p>
          <a:p>
            <a:pPr lvl="1" defTabSz="600075">
              <a:spcBef>
                <a:spcPts val="600"/>
              </a:spcBef>
              <a:spcAft>
                <a:spcPts val="0"/>
              </a:spcAft>
            </a:pPr>
            <a:r>
              <a:rPr lang="en-US" sz="1400"/>
              <a:t>ASPRS Compliant QL0 Lidar</a:t>
            </a:r>
          </a:p>
          <a:p>
            <a:pPr lvl="1" defTabSz="600075">
              <a:spcBef>
                <a:spcPts val="600"/>
              </a:spcBef>
              <a:spcAft>
                <a:spcPts val="0"/>
              </a:spcAft>
            </a:pPr>
            <a:r>
              <a:rPr lang="en-US" sz="1400"/>
              <a:t>Will meet </a:t>
            </a:r>
            <a:r>
              <a:rPr lang="en-US" sz="1400" b="1"/>
              <a:t>1.67</a:t>
            </a:r>
            <a:r>
              <a:rPr lang="en-US" sz="1400"/>
              <a:t> cm </a:t>
            </a:r>
            <a:r>
              <a:rPr lang="en-US" sz="1400" err="1"/>
              <a:t>RMSEz</a:t>
            </a:r>
            <a:r>
              <a:rPr lang="en-US" sz="1400"/>
              <a:t> Non-veg accuracy for check points</a:t>
            </a:r>
          </a:p>
          <a:p>
            <a:pPr>
              <a:spcBef>
                <a:spcPts val="600"/>
              </a:spcBef>
              <a:spcAft>
                <a:spcPts val="0"/>
              </a:spcAft>
            </a:pPr>
            <a:endParaRPr lang="en-US" sz="2000"/>
          </a:p>
        </p:txBody>
      </p:sp>
      <p:pic>
        <p:nvPicPr>
          <p:cNvPr id="9" name="Picture 8">
            <a:extLst>
              <a:ext uri="{FF2B5EF4-FFF2-40B4-BE49-F238E27FC236}">
                <a16:creationId xmlns:a16="http://schemas.microsoft.com/office/drawing/2014/main" id="{7AD22CCB-4143-433F-B150-015230593DB9}"/>
              </a:ext>
            </a:extLst>
          </p:cNvPr>
          <p:cNvPicPr/>
          <p:nvPr/>
        </p:nvPicPr>
        <p:blipFill rotWithShape="1">
          <a:blip r:embed="rId3"/>
          <a:srcRect l="8798" t="21372" r="3141" b="36819"/>
          <a:stretch/>
        </p:blipFill>
        <p:spPr>
          <a:xfrm>
            <a:off x="4513693" y="1613394"/>
            <a:ext cx="7384141" cy="4819303"/>
          </a:xfrm>
          <a:prstGeom prst="rect">
            <a:avLst/>
          </a:prstGeom>
          <a:solidFill>
            <a:schemeClr val="bg1"/>
          </a:solidFill>
          <a:ln>
            <a:solidFill>
              <a:srgbClr val="003865"/>
            </a:solidFill>
          </a:ln>
        </p:spPr>
      </p:pic>
      <p:pic>
        <p:nvPicPr>
          <p:cNvPr id="3" name="Picture 2" descr="Graphical user interface, text, application&#10;&#10;Description automatically generated">
            <a:extLst>
              <a:ext uri="{FF2B5EF4-FFF2-40B4-BE49-F238E27FC236}">
                <a16:creationId xmlns:a16="http://schemas.microsoft.com/office/drawing/2014/main" id="{19170489-303B-4780-BE87-75A6E9E047E7}"/>
              </a:ext>
            </a:extLst>
          </p:cNvPr>
          <p:cNvPicPr>
            <a:picLocks noChangeAspect="1"/>
          </p:cNvPicPr>
          <p:nvPr/>
        </p:nvPicPr>
        <p:blipFill>
          <a:blip r:embed="rId4"/>
          <a:stretch>
            <a:fillRect/>
          </a:stretch>
        </p:blipFill>
        <p:spPr>
          <a:xfrm>
            <a:off x="476763" y="5066248"/>
            <a:ext cx="3085143" cy="1715847"/>
          </a:xfrm>
          <a:prstGeom prst="rect">
            <a:avLst/>
          </a:prstGeom>
          <a:ln>
            <a:solidFill>
              <a:srgbClr val="003865"/>
            </a:solidFill>
          </a:ln>
        </p:spPr>
      </p:pic>
    </p:spTree>
    <p:extLst>
      <p:ext uri="{BB962C8B-B14F-4D97-AF65-F5344CB8AC3E}">
        <p14:creationId xmlns:p14="http://schemas.microsoft.com/office/powerpoint/2010/main" val="3941120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p:txBody>
          <a:bodyPr>
            <a:normAutofit/>
          </a:bodyPr>
          <a:lstStyle/>
          <a:p>
            <a:r>
              <a:rPr lang="en-US">
                <a:ea typeface="+mj-lt"/>
                <a:cs typeface="+mj-lt"/>
              </a:rPr>
              <a:t>3D Geomatics Funding Agreements</a:t>
            </a:r>
            <a:r>
              <a:rPr lang="en-US"/>
              <a:t> </a:t>
            </a:r>
            <a:endParaRPr lang="en-US">
              <a:cs typeface="Calibri"/>
            </a:endParaRPr>
          </a:p>
        </p:txBody>
      </p:sp>
      <p:sp>
        <p:nvSpPr>
          <p:cNvPr id="6" name="Content Placeholder 2">
            <a:extLst>
              <a:ext uri="{FF2B5EF4-FFF2-40B4-BE49-F238E27FC236}">
                <a16:creationId xmlns:a16="http://schemas.microsoft.com/office/drawing/2014/main" id="{8A9A74E5-E36E-44F6-9E77-B14F1057D4A2}"/>
              </a:ext>
            </a:extLst>
          </p:cNvPr>
          <p:cNvSpPr txBox="1">
            <a:spLocks/>
          </p:cNvSpPr>
          <p:nvPr/>
        </p:nvSpPr>
        <p:spPr bwMode="gray">
          <a:xfrm>
            <a:off x="1800744" y="4168598"/>
            <a:ext cx="6703142" cy="2373962"/>
          </a:xfrm>
          <a:prstGeom prst="rect">
            <a:avLst/>
          </a:prstGeom>
          <a:solidFill>
            <a:srgbClr val="003865"/>
          </a:solidFill>
          <a:ln w="12700">
            <a:solidFill>
              <a:srgbClr val="003865"/>
            </a:solidFill>
          </a:ln>
        </p:spPr>
        <p:txBody>
          <a:bodyPr vert="horz" lIns="91440" tIns="182880" rIns="91440" bIns="182880" numCol="1" rtlCol="0" anchor="t">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ts val="1200"/>
              </a:spcBef>
              <a:spcAft>
                <a:spcPts val="1000"/>
              </a:spcAft>
              <a:buClr>
                <a:srgbClr val="003865"/>
              </a:buClr>
              <a:buSzTx/>
              <a:buFont typeface="Arial" panose="020B0604020202020204" pitchFamily="34" charset="0"/>
              <a:buNone/>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The State (MnGeo) Serves as the fiscal Agent with Minnesota Partners</a:t>
            </a:r>
          </a:p>
          <a:p>
            <a:pPr marL="685800" marR="0" lvl="1" indent="-228600" algn="l" defTabSz="914400" rtl="0" eaLnBrk="1" fontAlgn="base" latinLnBrk="0" hangingPunct="1">
              <a:lnSpc>
                <a:spcPct val="80000"/>
              </a:lnSpc>
              <a:spcBef>
                <a:spcPts val="500"/>
              </a:spcBef>
              <a:spcAft>
                <a:spcPts val="1000"/>
              </a:spcAft>
              <a:buClr>
                <a:srgbClr val="FFFFFF"/>
              </a:buClr>
              <a:buSzTx/>
              <a:buFont typeface="Symbol" panose="05050102010706020507" pitchFamily="18" charset="2"/>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MnGeo will establish funding agreements with funding partners</a:t>
            </a:r>
          </a:p>
          <a:p>
            <a:pPr marL="685800" marR="0" lvl="1" indent="-228600" algn="l" defTabSz="914400" rtl="0" eaLnBrk="1" fontAlgn="base" latinLnBrk="0" hangingPunct="1">
              <a:lnSpc>
                <a:spcPct val="80000"/>
              </a:lnSpc>
              <a:spcBef>
                <a:spcPts val="500"/>
              </a:spcBef>
              <a:spcAft>
                <a:spcPts val="1000"/>
              </a:spcAft>
              <a:buClr>
                <a:srgbClr val="FFFFFF"/>
              </a:buClr>
              <a:buSzTx/>
              <a:buFont typeface="Symbol" panose="05050102010706020507" pitchFamily="18" charset="2"/>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MnGeo will establish funding agreement(s) with USGS 3DEP </a:t>
            </a:r>
          </a:p>
          <a:p>
            <a:pPr marL="0" marR="0" lvl="0" indent="0" algn="l" defTabSz="914400" rtl="0" eaLnBrk="1" fontAlgn="base" latinLnBrk="0" hangingPunct="1">
              <a:lnSpc>
                <a:spcPct val="80000"/>
              </a:lnSpc>
              <a:spcBef>
                <a:spcPts val="1000"/>
              </a:spcBef>
              <a:spcAft>
                <a:spcPts val="1000"/>
              </a:spcAft>
              <a:buClr>
                <a:srgbClr val="003865"/>
              </a:buClr>
              <a:buSzTx/>
              <a:buFont typeface="Arial" panose="020B0604020202020204" pitchFamily="34" charset="0"/>
              <a:buNone/>
              <a:tabLst/>
              <a:defRPr/>
            </a:pPr>
            <a:endParaRPr kumimoji="0" lang="en-US" sz="1600" b="0" i="0" u="none" strike="noStrike" kern="1200" cap="none" spc="0" normalizeH="0" baseline="0" noProof="0">
              <a:ln>
                <a:noFill/>
              </a:ln>
              <a:solidFill>
                <a:srgbClr val="003865"/>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C55D2C38-1533-46D8-B94F-0B798F11C64E}"/>
              </a:ext>
            </a:extLst>
          </p:cNvPr>
          <p:cNvSpPr txBox="1"/>
          <p:nvPr/>
        </p:nvSpPr>
        <p:spPr>
          <a:xfrm>
            <a:off x="2588051" y="1781461"/>
            <a:ext cx="9338478" cy="1815882"/>
          </a:xfrm>
          <a:prstGeom prst="rect">
            <a:avLst/>
          </a:prstGeom>
          <a:solidFill>
            <a:srgbClr val="003865"/>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solidFill>
                <a:effectLst/>
                <a:uLnTx/>
                <a:uFillTx/>
                <a:latin typeface="Calibri"/>
                <a:ea typeface="+mn-ea"/>
                <a:cs typeface="+mn-cs"/>
              </a:rPr>
              <a:t>Contributions to Minnesota Lidar</a:t>
            </a:r>
            <a:r>
              <a:rPr kumimoji="0" lang="en-US" sz="3200" b="1" i="0" u="none" strike="noStrike" kern="1200" cap="none" spc="0" normalizeH="0" baseline="0" noProof="0">
                <a:ln>
                  <a:noFill/>
                </a:ln>
                <a:solidFill>
                  <a:srgbClr val="FFFFFF"/>
                </a:solidFill>
                <a:effectLst/>
                <a:uLnTx/>
                <a:uFillTx/>
                <a:latin typeface="Calibri"/>
                <a:ea typeface="+mn-ea"/>
                <a:cs typeface="+mn-cs"/>
              </a:rPr>
              <a:t> </a:t>
            </a:r>
            <a:r>
              <a:rPr kumimoji="0" lang="en-US" sz="1600" b="0" i="0" u="none" strike="noStrike" kern="1200" cap="none" spc="0" normalizeH="0" baseline="0" noProof="0">
                <a:ln>
                  <a:noFill/>
                </a:ln>
                <a:solidFill>
                  <a:srgbClr val="FFFFFF"/>
                </a:solidFill>
                <a:effectLst/>
                <a:uLnTx/>
                <a:uFillTx/>
                <a:latin typeface="Calibri"/>
                <a:ea typeface="+mn-ea"/>
                <a:cs typeface="+mn-cs"/>
              </a:rPr>
              <a:t>(millions)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Minnesota Partners: 	$3.15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USGS 3DEP: 		$6.18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a:ln>
                  <a:noFill/>
                </a:ln>
                <a:solidFill>
                  <a:srgbClr val="FFFFFF"/>
                </a:solidFill>
                <a:effectLst/>
                <a:uLnTx/>
                <a:uFillTx/>
                <a:latin typeface="Calibri"/>
                <a:ea typeface="+mn-ea"/>
                <a:cs typeface="+mn-cs"/>
              </a:rPr>
              <a:t>0.448</a:t>
            </a: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		</a:t>
            </a:r>
            <a:r>
              <a:rPr kumimoji="0" lang="en-US" sz="2000" b="0" i="0" u="none" strike="noStrike" kern="1200" cap="none" spc="0" normalizeH="0" baseline="0" noProof="0">
                <a:ln>
                  <a:noFill/>
                </a:ln>
                <a:solidFill>
                  <a:srgbClr val="FFC000"/>
                </a:solidFill>
                <a:effectLst/>
                <a:uLnTx/>
                <a:uFillTx/>
                <a:latin typeface="Calibri"/>
                <a:ea typeface="+mn-ea"/>
                <a:cs typeface="+mn-cs"/>
              </a:rPr>
              <a:t>Total:        $</a:t>
            </a:r>
            <a:r>
              <a:rPr kumimoji="0" lang="en-US" sz="2000" b="1" i="0" u="none" strike="noStrike" kern="1200" cap="none" spc="0" normalizeH="0" baseline="0" noProof="0">
                <a:ln>
                  <a:noFill/>
                </a:ln>
                <a:solidFill>
                  <a:srgbClr val="FFC000"/>
                </a:solidFill>
                <a:effectLst/>
                <a:uLnTx/>
                <a:uFillTx/>
                <a:latin typeface="Calibri"/>
                <a:ea typeface="+mn-ea"/>
                <a:cs typeface="+mn-cs"/>
              </a:rPr>
              <a:t>9.77</a:t>
            </a:r>
            <a:r>
              <a:rPr kumimoji="0" lang="en-US" sz="2000" b="0" i="0" u="none" strike="noStrike" kern="1200" cap="none" spc="0" normalizeH="0" baseline="0" noProof="0">
                <a:ln>
                  <a:noFill/>
                </a:ln>
                <a:solidFill>
                  <a:srgbClr val="FFC000"/>
                </a:solidFill>
                <a:effectLst/>
                <a:uLnTx/>
                <a:uFillTx/>
                <a:latin typeface="Calibri"/>
                <a:ea typeface="+mn-ea"/>
                <a:cs typeface="+mn-cs"/>
              </a:rPr>
              <a:t>M  </a:t>
            </a: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pic>
        <p:nvPicPr>
          <p:cNvPr id="7" name="Graphic 6" descr="Contract with solid fill">
            <a:extLst>
              <a:ext uri="{FF2B5EF4-FFF2-40B4-BE49-F238E27FC236}">
                <a16:creationId xmlns:a16="http://schemas.microsoft.com/office/drawing/2014/main" id="{43A20813-70B0-42E8-B859-347558640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3886" y="4567061"/>
            <a:ext cx="1607504" cy="1607504"/>
          </a:xfrm>
          <a:prstGeom prst="rect">
            <a:avLst/>
          </a:prstGeom>
        </p:spPr>
      </p:pic>
      <p:grpSp>
        <p:nvGrpSpPr>
          <p:cNvPr id="3" name="Group 2">
            <a:extLst>
              <a:ext uri="{FF2B5EF4-FFF2-40B4-BE49-F238E27FC236}">
                <a16:creationId xmlns:a16="http://schemas.microsoft.com/office/drawing/2014/main" id="{D9F557E5-0269-4C78-9CC1-2CBA242EA5AE}"/>
              </a:ext>
            </a:extLst>
          </p:cNvPr>
          <p:cNvGrpSpPr/>
          <p:nvPr/>
        </p:nvGrpSpPr>
        <p:grpSpPr>
          <a:xfrm>
            <a:off x="397272" y="1940819"/>
            <a:ext cx="1891768" cy="1353760"/>
            <a:chOff x="8338694" y="1574908"/>
            <a:chExt cx="2553295" cy="1755300"/>
          </a:xfrm>
        </p:grpSpPr>
        <p:pic>
          <p:nvPicPr>
            <p:cNvPr id="9"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8694" y="1574908"/>
              <a:ext cx="1631216" cy="1631216"/>
            </a:xfrm>
            <a:prstGeom prst="rect">
              <a:avLst/>
            </a:prstGeom>
          </p:spPr>
        </p:pic>
        <p:pic>
          <p:nvPicPr>
            <p:cNvPr id="15" name="Graphic 14" descr="Coins outline">
              <a:extLst>
                <a:ext uri="{FF2B5EF4-FFF2-40B4-BE49-F238E27FC236}">
                  <a16:creationId xmlns:a16="http://schemas.microsoft.com/office/drawing/2014/main" id="{2AB15906-24E1-4FFF-B64F-B88F80CD6AA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77589" y="2415808"/>
              <a:ext cx="914400" cy="914400"/>
            </a:xfrm>
            <a:prstGeom prst="rect">
              <a:avLst/>
            </a:prstGeom>
          </p:spPr>
        </p:pic>
        <p:pic>
          <p:nvPicPr>
            <p:cNvPr id="17"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81240" y="2344746"/>
              <a:ext cx="513145" cy="513145"/>
            </a:xfrm>
            <a:prstGeom prst="rect">
              <a:avLst/>
            </a:prstGeom>
          </p:spPr>
        </p:pic>
        <p:pic>
          <p:nvPicPr>
            <p:cNvPr id="18"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1898" y="2344745"/>
              <a:ext cx="513145" cy="513145"/>
            </a:xfrm>
            <a:prstGeom prst="rect">
              <a:avLst/>
            </a:prstGeom>
          </p:spPr>
        </p:pic>
      </p:grpSp>
      <p:sp>
        <p:nvSpPr>
          <p:cNvPr id="12" name="TextBox 11">
            <a:extLst>
              <a:ext uri="{FF2B5EF4-FFF2-40B4-BE49-F238E27FC236}">
                <a16:creationId xmlns:a16="http://schemas.microsoft.com/office/drawing/2014/main" id="{3FFFAA29-16F9-4CF6-9142-032B64C3E5F3}"/>
              </a:ext>
            </a:extLst>
          </p:cNvPr>
          <p:cNvSpPr txBox="1"/>
          <p:nvPr/>
        </p:nvSpPr>
        <p:spPr>
          <a:xfrm>
            <a:off x="7257290" y="2366236"/>
            <a:ext cx="427804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NRCS 2021 Contribution </a:t>
            </a:r>
            <a:r>
              <a:rPr kumimoji="0" lang="en-US" sz="1800" b="1" i="0" u="none" strike="noStrike" kern="1200" cap="none" spc="0" normalizeH="0" baseline="0" noProof="0">
                <a:ln>
                  <a:noFill/>
                </a:ln>
                <a:solidFill>
                  <a:srgbClr val="FFC000"/>
                </a:solidFill>
                <a:effectLst/>
                <a:uLnTx/>
                <a:uFillTx/>
                <a:latin typeface="Calibri"/>
                <a:ea typeface="+mn-ea"/>
                <a:cs typeface="+mn-cs"/>
              </a:rPr>
              <a:t>$1 Million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3DGeo Team member Matt </a:t>
            </a:r>
            <a:r>
              <a:rPr kumimoji="0" lang="en-US" sz="1800" b="0" i="0" u="none" strike="noStrike" kern="1200" cap="none" spc="0" normalizeH="0" baseline="0" noProof="0" err="1">
                <a:ln>
                  <a:noFill/>
                </a:ln>
                <a:solidFill>
                  <a:srgbClr val="FFFFFF"/>
                </a:solidFill>
                <a:effectLst/>
                <a:uLnTx/>
                <a:uFillTx/>
                <a:latin typeface="Calibri"/>
                <a:ea typeface="+mn-ea"/>
                <a:cs typeface="+mn-cs"/>
              </a:rPr>
              <a:t>Baltes</a:t>
            </a:r>
            <a:endParaRPr kumimoji="0" lang="en-US" sz="1800" b="0" i="0" u="none" strike="noStrike" kern="1200" cap="none" spc="0" normalizeH="0" baseline="0" noProof="0">
              <a:ln>
                <a:noFill/>
              </a:ln>
              <a:solidFill>
                <a:srgbClr val="FFFFF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$10.77 Million </a:t>
            </a:r>
          </a:p>
        </p:txBody>
      </p:sp>
    </p:spTree>
    <p:extLst>
      <p:ext uri="{BB962C8B-B14F-4D97-AF65-F5344CB8AC3E}">
        <p14:creationId xmlns:p14="http://schemas.microsoft.com/office/powerpoint/2010/main" val="1967655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p:txBody>
          <a:bodyPr>
            <a:normAutofit/>
          </a:bodyPr>
          <a:lstStyle/>
          <a:p>
            <a:r>
              <a:rPr kumimoji="0" lang="en-US" sz="3600" b="0" i="0" u="none" strike="noStrike" kern="1200" cap="none" spc="0" normalizeH="0" baseline="0" noProof="0">
                <a:ln>
                  <a:noFill/>
                </a:ln>
                <a:solidFill>
                  <a:srgbClr val="FFFFFF"/>
                </a:solidFill>
                <a:effectLst/>
                <a:uLnTx/>
                <a:uFillTx/>
                <a:latin typeface="Calibri"/>
                <a:ea typeface="+mj-ea"/>
                <a:cs typeface="+mj-cs"/>
              </a:rPr>
              <a:t>Lidar Quality Levels – </a:t>
            </a:r>
            <a:r>
              <a:rPr kumimoji="0" lang="en-US" sz="3600" b="0" i="0" u="none" strike="noStrike" kern="1200" cap="none" spc="0" normalizeH="0" baseline="0" noProof="0">
                <a:ln>
                  <a:noFill/>
                </a:ln>
                <a:solidFill>
                  <a:srgbClr val="FFC000"/>
                </a:solidFill>
                <a:effectLst/>
                <a:uLnTx/>
                <a:uFillTx/>
                <a:latin typeface="Calibri"/>
                <a:ea typeface="+mj-ea"/>
                <a:cs typeface="+mj-cs"/>
              </a:rPr>
              <a:t>Lidar Specifications</a:t>
            </a:r>
            <a:endParaRPr lang="en-US">
              <a:cs typeface="Calibri"/>
            </a:endParaRPr>
          </a:p>
        </p:txBody>
      </p:sp>
      <p:sp>
        <p:nvSpPr>
          <p:cNvPr id="5" name="TextBox 4">
            <a:extLst>
              <a:ext uri="{FF2B5EF4-FFF2-40B4-BE49-F238E27FC236}">
                <a16:creationId xmlns:a16="http://schemas.microsoft.com/office/drawing/2014/main" id="{06989507-B0BA-489F-A4D0-93C9C2F1CC9B}"/>
              </a:ext>
            </a:extLst>
          </p:cNvPr>
          <p:cNvSpPr txBox="1"/>
          <p:nvPr/>
        </p:nvSpPr>
        <p:spPr>
          <a:xfrm>
            <a:off x="609600" y="1568886"/>
            <a:ext cx="9891252" cy="4819268"/>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2800" b="1" i="0" u="none" strike="noStrike" kern="0" cap="none" spc="0" normalizeH="0" baseline="0" noProof="0">
                <a:ln>
                  <a:noFill/>
                </a:ln>
                <a:solidFill>
                  <a:srgbClr val="003865"/>
                </a:solidFill>
                <a:effectLst/>
                <a:uLnTx/>
                <a:uFillTx/>
                <a:latin typeface="Calibri"/>
                <a:ea typeface="MS Mincho" panose="02020609040205080304" pitchFamily="49" charset="-128"/>
                <a:cs typeface="Times New Roman" panose="02020603050405020304" pitchFamily="18" charset="0"/>
              </a:rPr>
              <a:t>MnGeo Discovery Project</a:t>
            </a:r>
            <a:endParaRPr kumimoji="0" lang="en-US" sz="2800" b="1" i="0" u="none" strike="noStrike" kern="0" cap="none" spc="0" normalizeH="0" baseline="0" noProof="0">
              <a:ln>
                <a:noFill/>
              </a:ln>
              <a:solidFill>
                <a:srgbClr val="003865"/>
              </a:solidFill>
              <a:effectLst/>
              <a:uLnTx/>
              <a:uFillTx/>
              <a:latin typeface="Calibri"/>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Times New Roman" panose="02020603050405020304" pitchFamily="18" charset="0"/>
              </a:rPr>
              <a:t>Storage Maintenance and Dissemination</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Times New Roman" panose="02020603050405020304" pitchFamily="18" charset="0"/>
              </a:rPr>
              <a:t>Outcomes: Solutions, costs and likely a pilot, steering team</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Times New Roman" panose="02020603050405020304" pitchFamily="18" charset="0"/>
              </a:rPr>
              <a:t>Exploration of vendor capabilities</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Times New Roman" panose="02020603050405020304" pitchFamily="18" charset="0"/>
              </a:rPr>
              <a:t>Present it next legislative session</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Times New Roman" panose="02020603050405020304" pitchFamily="18" charset="0"/>
              </a:rPr>
              <a:t>Set up a steering team going forward</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3865"/>
                </a:solidFill>
                <a:effectLst/>
                <a:uLnTx/>
                <a:uFillTx/>
                <a:latin typeface="Calibri"/>
                <a:ea typeface="Calibri" panose="020F0502020204030204" pitchFamily="34" charset="0"/>
                <a:cs typeface="+mn-cs"/>
              </a:rPr>
              <a:t>Veronica </a:t>
            </a:r>
            <a:r>
              <a:rPr kumimoji="0" lang="en-US" sz="1800" b="0" i="0" u="none" strike="noStrike" kern="1200" cap="none" spc="0" normalizeH="0" baseline="0" noProof="0" err="1">
                <a:ln>
                  <a:noFill/>
                </a:ln>
                <a:solidFill>
                  <a:srgbClr val="003865"/>
                </a:solidFill>
                <a:effectLst/>
                <a:uLnTx/>
                <a:uFillTx/>
                <a:latin typeface="Calibri"/>
                <a:ea typeface="Calibri" panose="020F0502020204030204" pitchFamily="34" charset="0"/>
                <a:cs typeface="+mn-cs"/>
              </a:rPr>
              <a:t>Hiza</a:t>
            </a:r>
            <a:r>
              <a:rPr kumimoji="0" lang="en-US" sz="1800" b="0" i="0" u="none" strike="noStrike" kern="1200" cap="none" spc="0" normalizeH="0" baseline="0" noProof="0">
                <a:ln>
                  <a:noFill/>
                </a:ln>
                <a:solidFill>
                  <a:srgbClr val="003865"/>
                </a:solidFill>
                <a:effectLst/>
                <a:uLnTx/>
                <a:uFillTx/>
                <a:latin typeface="Calibri"/>
                <a:ea typeface="Calibri" panose="020F0502020204030204" pitchFamily="34" charset="0"/>
                <a:cs typeface="+mn-cs"/>
              </a:rPr>
              <a:t> (PM) and Usman Ahmad (BA) </a:t>
            </a:r>
            <a:r>
              <a:rPr kumimoji="0" lang="en-US" sz="1800" b="0" i="0" u="sng" strike="noStrike" kern="1200" cap="none" spc="0" normalizeH="0" baseline="0" noProof="0">
                <a:ln>
                  <a:noFill/>
                </a:ln>
                <a:solidFill>
                  <a:srgbClr val="003865"/>
                </a:solidFill>
                <a:effectLst/>
                <a:uLnTx/>
                <a:uFillTx/>
                <a:latin typeface="Calibri"/>
                <a:ea typeface="Calibri" panose="020F0502020204030204" pitchFamily="34" charset="0"/>
                <a:cs typeface="+mn-cs"/>
                <a:hlinkClick r:id="rId3">
                  <a:extLst>
                    <a:ext uri="{A12FA001-AC4F-418D-AE19-62706E023703}">
                      <ahyp:hlinkClr xmlns:ahyp="http://schemas.microsoft.com/office/drawing/2018/hyperlinkcolor" val="tx"/>
                    </a:ext>
                  </a:extLst>
                </a:hlinkClick>
              </a:rPr>
              <a:t>3D Geo Stakeholder Matrix.docx</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srgbClr val="003865"/>
                </a:solidFill>
                <a:effectLst/>
                <a:uLnTx/>
                <a:uFillTx/>
                <a:latin typeface="Calibri"/>
                <a:ea typeface="Calibri" panose="020F0502020204030204" pitchFamily="34" charset="0"/>
                <a:cs typeface="+mn-cs"/>
              </a:rPr>
              <a:t>By end of </a:t>
            </a:r>
            <a:r>
              <a:rPr kumimoji="0" lang="en-US" sz="1800" b="1" i="0" u="none" strike="noStrike" kern="1200" cap="none" spc="0" normalizeH="0" baseline="0" noProof="0">
                <a:ln>
                  <a:noFill/>
                </a:ln>
                <a:solidFill>
                  <a:srgbClr val="003865"/>
                </a:solidFill>
                <a:effectLst/>
                <a:uLnTx/>
                <a:uFillTx/>
                <a:latin typeface="Calibri"/>
                <a:ea typeface="Calibri" panose="020F0502020204030204" pitchFamily="34" charset="0"/>
                <a:cs typeface="+mn-cs"/>
              </a:rPr>
              <a:t>December</a:t>
            </a:r>
            <a:r>
              <a:rPr kumimoji="0" lang="en-US" sz="1800" b="0" i="0" u="none" strike="noStrike" kern="1200" cap="none" spc="0" normalizeH="0" baseline="0" noProof="0">
                <a:ln>
                  <a:noFill/>
                </a:ln>
                <a:solidFill>
                  <a:srgbClr val="003865"/>
                </a:solidFill>
                <a:effectLst/>
                <a:uLnTx/>
                <a:uFillTx/>
                <a:latin typeface="Calibri"/>
                <a:ea typeface="Calibri" panose="020F0502020204030204" pitchFamily="34" charset="0"/>
                <a:cs typeface="+mn-cs"/>
              </a:rPr>
              <a:t>, the deliverable is a clear set of requirements and solutioning for data storage and distribution </a:t>
            </a:r>
          </a:p>
          <a:p>
            <a:pPr marL="800100" marR="0" lvl="1"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3865"/>
                </a:solidFill>
                <a:effectLst/>
                <a:uLnTx/>
                <a:uFillTx/>
                <a:latin typeface="Calibri"/>
                <a:ea typeface="Calibri" panose="020F0502020204030204" pitchFamily="34" charset="0"/>
                <a:cs typeface="+mn-cs"/>
              </a:rPr>
              <a:t>We also need to decide if this includes tools for modelling and define what this means.</a:t>
            </a:r>
          </a:p>
          <a:p>
            <a:pPr marL="800100" marR="0" lvl="1" indent="-3429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03865"/>
                </a:solidFill>
                <a:effectLst/>
                <a:uLnTx/>
                <a:uFillTx/>
                <a:latin typeface="Calibri"/>
                <a:ea typeface="Calibri" panose="020F0502020204030204" pitchFamily="34" charset="0"/>
                <a:cs typeface="+mn-cs"/>
              </a:rPr>
              <a:t>MnTOPO functionality needs to be replicated. </a:t>
            </a:r>
            <a:endParaRPr kumimoji="0" lang="en-US" sz="2000" b="0" i="0" u="none" strike="noStrike" kern="1200" cap="none" spc="0" normalizeH="0" baseline="0" noProof="0">
              <a:ln>
                <a:noFill/>
              </a:ln>
              <a:solidFill>
                <a:srgbClr val="003865"/>
              </a:solidFill>
              <a:effectLst/>
              <a:uLnTx/>
              <a:uFillTx/>
              <a:latin typeface="Calibri"/>
              <a:ea typeface="Times New Roman" panose="02020603050405020304" pitchFamily="18" charset="0"/>
              <a:cs typeface="+mn-cs"/>
            </a:endParaRPr>
          </a:p>
        </p:txBody>
      </p:sp>
    </p:spTree>
    <p:extLst>
      <p:ext uri="{BB962C8B-B14F-4D97-AF65-F5344CB8AC3E}">
        <p14:creationId xmlns:p14="http://schemas.microsoft.com/office/powerpoint/2010/main" val="724014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805930-3018-4232-BD09-385297758A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47320" y="-29497"/>
            <a:ext cx="12239320" cy="6887497"/>
          </a:xfrm>
          <a:prstGeom prst="rect">
            <a:avLst/>
          </a:prstGeom>
        </p:spPr>
      </p:pic>
      <p:sp>
        <p:nvSpPr>
          <p:cNvPr id="12" name="Title 11">
            <a:extLst>
              <a:ext uri="{FF2B5EF4-FFF2-40B4-BE49-F238E27FC236}">
                <a16:creationId xmlns:a16="http://schemas.microsoft.com/office/drawing/2014/main" id="{E49E2A22-0C93-496D-9396-CFE255AEC14C}"/>
              </a:ext>
            </a:extLst>
          </p:cNvPr>
          <p:cNvSpPr>
            <a:spLocks noGrp="1"/>
          </p:cNvSpPr>
          <p:nvPr>
            <p:ph type="title"/>
          </p:nvPr>
        </p:nvSpPr>
        <p:spPr>
          <a:solidFill>
            <a:srgbClr val="003865">
              <a:alpha val="87843"/>
            </a:srgbClr>
          </a:solidFill>
        </p:spPr>
        <p:txBody>
          <a:bodyPr/>
          <a:lstStyle/>
          <a:p>
            <a:r>
              <a:rPr lang="en-US"/>
              <a:t>Planning in Progress</a:t>
            </a:r>
          </a:p>
        </p:txBody>
      </p:sp>
    </p:spTree>
    <p:extLst>
      <p:ext uri="{BB962C8B-B14F-4D97-AF65-F5344CB8AC3E}">
        <p14:creationId xmlns:p14="http://schemas.microsoft.com/office/powerpoint/2010/main" val="395984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GAC Overview and Welcome to New Members</a:t>
            </a:r>
          </a:p>
          <a:p>
            <a:pPr marL="0" indent="0">
              <a:buNone/>
            </a:pPr>
            <a:r>
              <a:rPr lang="en-US" dirty="0"/>
              <a:t>Dan Ross, Cory Richter</a:t>
            </a: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899645" y="-7181"/>
            <a:ext cx="10515600" cy="914400"/>
          </a:xfrm>
        </p:spPr>
        <p:txBody>
          <a:bodyPr/>
          <a:lstStyle/>
          <a:p>
            <a:r>
              <a:rPr lang="en-US">
                <a:solidFill>
                  <a:schemeClr val="bg1"/>
                </a:solidFill>
              </a:rPr>
              <a:t>Lidar Acquisition Areas and Blocks of Interest</a:t>
            </a:r>
          </a:p>
        </p:txBody>
      </p:sp>
      <p:pic>
        <p:nvPicPr>
          <p:cNvPr id="8" name="Picture 7" descr="MN_LAB_Statewide_Map_gdb_status_FY22_BAA.jpg"/>
          <p:cNvPicPr>
            <a:picLocks noChangeAspect="1"/>
          </p:cNvPicPr>
          <p:nvPr/>
        </p:nvPicPr>
        <p:blipFill>
          <a:blip r:embed="rId3"/>
          <a:stretch>
            <a:fillRect/>
          </a:stretch>
        </p:blipFill>
        <p:spPr>
          <a:xfrm>
            <a:off x="3404145" y="724951"/>
            <a:ext cx="5213091" cy="6133048"/>
          </a:xfrm>
          <a:prstGeom prst="rect">
            <a:avLst/>
          </a:prstGeom>
          <a:ln w="12700">
            <a:solidFill>
              <a:srgbClr val="003865"/>
            </a:solidFill>
          </a:ln>
        </p:spPr>
      </p:pic>
    </p:spTree>
    <p:extLst>
      <p:ext uri="{BB962C8B-B14F-4D97-AF65-F5344CB8AC3E}">
        <p14:creationId xmlns:p14="http://schemas.microsoft.com/office/powerpoint/2010/main" val="4118962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365760" y="0"/>
            <a:ext cx="11430000" cy="1188720"/>
          </a:xfrm>
        </p:spPr>
        <p:txBody>
          <a:bodyPr>
            <a:noAutofit/>
          </a:bodyPr>
          <a:lstStyle/>
          <a:p>
            <a:r>
              <a:rPr lang="en-US" sz="2400">
                <a:solidFill>
                  <a:srgbClr val="FFC000"/>
                </a:solidFill>
              </a:rPr>
              <a:t>3DGeo Outreach:  </a:t>
            </a:r>
            <a:r>
              <a:rPr lang="en-US" sz="3200" i="1"/>
              <a:t>Central Mississippi River (Metro) Block</a:t>
            </a:r>
          </a:p>
        </p:txBody>
      </p:sp>
      <p:pic>
        <p:nvPicPr>
          <p:cNvPr id="4" name="Picture 3" descr="MN_LAA_CM_Map_FY22_BAA.jpg"/>
          <p:cNvPicPr>
            <a:picLocks noChangeAspect="1"/>
          </p:cNvPicPr>
          <p:nvPr/>
        </p:nvPicPr>
        <p:blipFill>
          <a:blip r:embed="rId3"/>
          <a:stretch>
            <a:fillRect/>
          </a:stretch>
        </p:blipFill>
        <p:spPr>
          <a:xfrm>
            <a:off x="214821" y="1374183"/>
            <a:ext cx="6512145" cy="5209716"/>
          </a:xfrm>
          <a:prstGeom prst="rect">
            <a:avLst/>
          </a:prstGeom>
          <a:ln>
            <a:noFill/>
          </a:ln>
          <a:effectLst/>
        </p:spPr>
      </p:pic>
      <p:graphicFrame>
        <p:nvGraphicFramePr>
          <p:cNvPr id="11" name="Table 10">
            <a:extLst>
              <a:ext uri="{FF2B5EF4-FFF2-40B4-BE49-F238E27FC236}">
                <a16:creationId xmlns:a16="http://schemas.microsoft.com/office/drawing/2014/main" id="{A3C68094-3C2A-48EB-B887-BF35D3332ECE}"/>
              </a:ext>
            </a:extLst>
          </p:cNvPr>
          <p:cNvGraphicFramePr>
            <a:graphicFrameLocks noGrp="1"/>
          </p:cNvGraphicFramePr>
          <p:nvPr/>
        </p:nvGraphicFramePr>
        <p:xfrm>
          <a:off x="6963508" y="3166378"/>
          <a:ext cx="4618800" cy="2941201"/>
        </p:xfrm>
        <a:graphic>
          <a:graphicData uri="http://schemas.openxmlformats.org/drawingml/2006/table">
            <a:tbl>
              <a:tblPr firstRow="1" firstCol="1" bandRow="1"/>
              <a:tblGrid>
                <a:gridCol w="1154700">
                  <a:extLst>
                    <a:ext uri="{9D8B030D-6E8A-4147-A177-3AD203B41FA5}">
                      <a16:colId xmlns:a16="http://schemas.microsoft.com/office/drawing/2014/main" val="1899118131"/>
                    </a:ext>
                  </a:extLst>
                </a:gridCol>
                <a:gridCol w="1154700">
                  <a:extLst>
                    <a:ext uri="{9D8B030D-6E8A-4147-A177-3AD203B41FA5}">
                      <a16:colId xmlns:a16="http://schemas.microsoft.com/office/drawing/2014/main" val="3671612849"/>
                    </a:ext>
                  </a:extLst>
                </a:gridCol>
                <a:gridCol w="1154700">
                  <a:extLst>
                    <a:ext uri="{9D8B030D-6E8A-4147-A177-3AD203B41FA5}">
                      <a16:colId xmlns:a16="http://schemas.microsoft.com/office/drawing/2014/main" val="1680706696"/>
                    </a:ext>
                  </a:extLst>
                </a:gridCol>
                <a:gridCol w="1154700">
                  <a:extLst>
                    <a:ext uri="{9D8B030D-6E8A-4147-A177-3AD203B41FA5}">
                      <a16:colId xmlns:a16="http://schemas.microsoft.com/office/drawing/2014/main" val="2709806048"/>
                    </a:ext>
                  </a:extLst>
                </a:gridCol>
              </a:tblGrid>
              <a:tr h="983496">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Estimated USGS 3DEP Contribution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Total Partner Contributions Needed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extLst>
                  <a:ext uri="{0D108BD9-81ED-4DB2-BD59-A6C34878D82A}">
                    <a16:rowId xmlns:a16="http://schemas.microsoft.com/office/drawing/2014/main" val="2369484116"/>
                  </a:ext>
                </a:extLst>
              </a:tr>
              <a:tr h="469919">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extLst>
                  <a:ext uri="{0D108BD9-81ED-4DB2-BD59-A6C34878D82A}">
                    <a16:rowId xmlns:a16="http://schemas.microsoft.com/office/drawing/2014/main" val="545057453"/>
                  </a:ext>
                </a:extLst>
              </a:tr>
              <a:tr h="641934">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lvl="0" indent="0" algn="ctr" defTabSz="914400" rtl="0" eaLnBrk="1" fontAlgn="auto" latinLnBrk="0" hangingPunct="1">
                        <a:lnSpc>
                          <a:spcPct val="112000"/>
                        </a:lnSpc>
                        <a:spcBef>
                          <a:spcPts val="1000"/>
                        </a:spcBef>
                        <a:spcAft>
                          <a:spcPts val="1000"/>
                        </a:spcAft>
                        <a:buClrTx/>
                        <a:buSzTx/>
                        <a:buFontTx/>
                        <a:buNone/>
                        <a:tabLst/>
                        <a:defRPr/>
                      </a:pPr>
                      <a:r>
                        <a:rPr lang="en-US" sz="1600">
                          <a:solidFill>
                            <a:schemeClr val="bg1"/>
                          </a:solidFill>
                          <a:effectLst/>
                          <a:latin typeface="Calibri"/>
                          <a:ea typeface="Times New Roman" panose="02020603050405020304" pitchFamily="18" charset="0"/>
                          <a:cs typeface="Times New Roman"/>
                        </a:rPr>
                        <a:t>$1,425,320</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60%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$2,137,980</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80241293"/>
                  </a:ext>
                </a:extLst>
              </a:tr>
              <a:tr h="845852">
                <a:tc gridSpan="4">
                  <a:txBody>
                    <a:bodyPr/>
                    <a:lstStyle/>
                    <a:p>
                      <a:pPr marL="0" marR="0" algn="ctr">
                        <a:lnSpc>
                          <a:spcPct val="112000"/>
                        </a:lnSpc>
                        <a:spcBef>
                          <a:spcPts val="1000"/>
                        </a:spcBef>
                        <a:spcAft>
                          <a:spcPts val="1000"/>
                        </a:spcAft>
                      </a:pPr>
                      <a:r>
                        <a:rPr lang="en-US" sz="1600">
                          <a:effectLst/>
                          <a:latin typeface="Calibri"/>
                          <a:ea typeface="Times New Roman" panose="02020603050405020304" pitchFamily="18" charset="0"/>
                          <a:cs typeface="Times New Roman"/>
                        </a:rPr>
                        <a:t>10,940 square miles at </a:t>
                      </a:r>
                      <a:r>
                        <a:rPr lang="en-US" sz="1600" b="1">
                          <a:effectLst/>
                          <a:highlight>
                            <a:srgbClr val="FFFF00"/>
                          </a:highlight>
                          <a:latin typeface="Calibri"/>
                          <a:ea typeface="Times New Roman" panose="02020603050405020304" pitchFamily="18" charset="0"/>
                          <a:cs typeface="Times New Roman"/>
                        </a:rPr>
                        <a:t>$325.71 </a:t>
                      </a:r>
                      <a:r>
                        <a:rPr lang="en-US" sz="1600">
                          <a:effectLst/>
                          <a:latin typeface="Calibri"/>
                          <a:ea typeface="Times New Roman" panose="02020603050405020304" pitchFamily="18" charset="0"/>
                          <a:cs typeface="Times New Roman"/>
                        </a:rPr>
                        <a:t>per square mile = </a:t>
                      </a:r>
                      <a:r>
                        <a:rPr lang="en-US" sz="1600" b="1">
                          <a:effectLst/>
                          <a:latin typeface="Calibri"/>
                          <a:ea typeface="Times New Roman" panose="02020603050405020304" pitchFamily="18" charset="0"/>
                          <a:cs typeface="Times New Roman"/>
                        </a:rPr>
                        <a:t>$3,563,300 </a:t>
                      </a:r>
                      <a:r>
                        <a:rPr lang="en-US" sz="1600" b="0">
                          <a:effectLst/>
                          <a:latin typeface="Calibri"/>
                          <a:ea typeface="Times New Roman" panose="02020603050405020304" pitchFamily="18" charset="0"/>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9174514"/>
                  </a:ext>
                </a:extLst>
              </a:tr>
            </a:tbl>
          </a:graphicData>
        </a:graphic>
      </p:graphicFrame>
      <p:sp>
        <p:nvSpPr>
          <p:cNvPr id="3" name="TextBox 2">
            <a:extLst>
              <a:ext uri="{FF2B5EF4-FFF2-40B4-BE49-F238E27FC236}">
                <a16:creationId xmlns:a16="http://schemas.microsoft.com/office/drawing/2014/main" id="{1284B668-788F-47DE-85DB-99C2A32414A9}"/>
              </a:ext>
            </a:extLst>
          </p:cNvPr>
          <p:cNvSpPr txBox="1"/>
          <p:nvPr/>
        </p:nvSpPr>
        <p:spPr>
          <a:xfrm>
            <a:off x="6963508" y="1474093"/>
            <a:ext cx="4618800" cy="20621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Contributing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14 of the 19 counties</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1</a:t>
            </a:r>
            <a:r>
              <a:rPr kumimoji="0" lang="en-US" sz="1800" b="0" i="0" u="none" strike="noStrike" kern="1200" cap="none" spc="0" normalizeH="0" baseline="0" noProof="0">
                <a:ln>
                  <a:noFill/>
                </a:ln>
                <a:solidFill>
                  <a:srgbClr val="003865"/>
                </a:solidFill>
                <a:effectLst/>
                <a:uLnTx/>
                <a:uFillTx/>
                <a:latin typeface="Calibri"/>
                <a:ea typeface="+mn-ea"/>
                <a:cs typeface="Calibri"/>
              </a:rPr>
              <a:t> private company</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Calibri"/>
              </a:rPr>
              <a:t>NRCS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Calibri"/>
              </a:rPr>
              <a:t>DNR, MnDOT, </a:t>
            </a:r>
            <a:r>
              <a:rPr kumimoji="0" lang="en-US" sz="1800" b="0" i="0" u="none" strike="noStrike" kern="1200" cap="none" spc="0" normalizeH="0" baseline="0" noProof="0" err="1">
                <a:ln>
                  <a:noFill/>
                </a:ln>
                <a:solidFill>
                  <a:srgbClr val="003865"/>
                </a:solidFill>
                <a:effectLst/>
                <a:uLnTx/>
                <a:uFillTx/>
                <a:latin typeface="Calibri"/>
                <a:ea typeface="+mn-ea"/>
                <a:cs typeface="Calibri"/>
              </a:rPr>
              <a:t>MNGeo</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3865786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365760" y="0"/>
            <a:ext cx="11430000" cy="1188720"/>
          </a:xfrm>
        </p:spPr>
        <p:txBody>
          <a:bodyPr>
            <a:noAutofit/>
          </a:bodyPr>
          <a:lstStyle/>
          <a:p>
            <a:r>
              <a:rPr lang="en-US" sz="2400">
                <a:solidFill>
                  <a:srgbClr val="FFC845"/>
                </a:solidFill>
              </a:rPr>
              <a:t>3DGeo Outreach:</a:t>
            </a:r>
            <a:r>
              <a:rPr lang="en-US" sz="2400">
                <a:solidFill>
                  <a:srgbClr val="FFC000"/>
                </a:solidFill>
              </a:rPr>
              <a:t>  </a:t>
            </a:r>
            <a:r>
              <a:rPr lang="en-US" sz="3200" i="1"/>
              <a:t>Upper Mississippi River (Central Lakes) Block</a:t>
            </a:r>
          </a:p>
        </p:txBody>
      </p:sp>
      <p:pic>
        <p:nvPicPr>
          <p:cNvPr id="4" name="Picture 3" descr="MN_LAA_UM_Map_FY22_BAA.jpg"/>
          <p:cNvPicPr>
            <a:picLocks noChangeAspect="1"/>
          </p:cNvPicPr>
          <p:nvPr/>
        </p:nvPicPr>
        <p:blipFill>
          <a:blip r:embed="rId3"/>
          <a:stretch>
            <a:fillRect/>
          </a:stretch>
        </p:blipFill>
        <p:spPr>
          <a:xfrm>
            <a:off x="393720" y="1492738"/>
            <a:ext cx="6342573" cy="5074059"/>
          </a:xfrm>
          <a:prstGeom prst="rect">
            <a:avLst/>
          </a:prstGeom>
          <a:ln>
            <a:noFill/>
          </a:ln>
          <a:effectLst/>
        </p:spPr>
      </p:pic>
      <p:graphicFrame>
        <p:nvGraphicFramePr>
          <p:cNvPr id="6" name="Table 5">
            <a:extLst>
              <a:ext uri="{FF2B5EF4-FFF2-40B4-BE49-F238E27FC236}">
                <a16:creationId xmlns:a16="http://schemas.microsoft.com/office/drawing/2014/main" id="{A3C68094-3C2A-48EB-B887-BF35D3332ECE}"/>
              </a:ext>
            </a:extLst>
          </p:cNvPr>
          <p:cNvGraphicFramePr>
            <a:graphicFrameLocks noGrp="1"/>
          </p:cNvGraphicFramePr>
          <p:nvPr/>
        </p:nvGraphicFramePr>
        <p:xfrm>
          <a:off x="7059472" y="3429000"/>
          <a:ext cx="4736288" cy="3047851"/>
        </p:xfrm>
        <a:graphic>
          <a:graphicData uri="http://schemas.openxmlformats.org/drawingml/2006/table">
            <a:tbl>
              <a:tblPr firstRow="1" firstCol="1" bandRow="1"/>
              <a:tblGrid>
                <a:gridCol w="1184072">
                  <a:extLst>
                    <a:ext uri="{9D8B030D-6E8A-4147-A177-3AD203B41FA5}">
                      <a16:colId xmlns:a16="http://schemas.microsoft.com/office/drawing/2014/main" val="1899118131"/>
                    </a:ext>
                  </a:extLst>
                </a:gridCol>
                <a:gridCol w="1184072">
                  <a:extLst>
                    <a:ext uri="{9D8B030D-6E8A-4147-A177-3AD203B41FA5}">
                      <a16:colId xmlns:a16="http://schemas.microsoft.com/office/drawing/2014/main" val="3671612849"/>
                    </a:ext>
                  </a:extLst>
                </a:gridCol>
                <a:gridCol w="1184072">
                  <a:extLst>
                    <a:ext uri="{9D8B030D-6E8A-4147-A177-3AD203B41FA5}">
                      <a16:colId xmlns:a16="http://schemas.microsoft.com/office/drawing/2014/main" val="1680706696"/>
                    </a:ext>
                  </a:extLst>
                </a:gridCol>
                <a:gridCol w="1184072">
                  <a:extLst>
                    <a:ext uri="{9D8B030D-6E8A-4147-A177-3AD203B41FA5}">
                      <a16:colId xmlns:a16="http://schemas.microsoft.com/office/drawing/2014/main" val="2709806048"/>
                    </a:ext>
                  </a:extLst>
                </a:gridCol>
              </a:tblGrid>
              <a:tr h="988590">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Estimated USGS 3DEP Contribution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tc gridSpan="2">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Total Partner Contributions Needed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hMerge="1">
                  <a:txBody>
                    <a:bodyPr/>
                    <a:lstStyle/>
                    <a:p>
                      <a:pPr marL="0" marR="0">
                        <a:lnSpc>
                          <a:spcPct val="112000"/>
                        </a:lnSpc>
                        <a:spcBef>
                          <a:spcPts val="1000"/>
                        </a:spcBef>
                        <a:spcAft>
                          <a:spcPts val="1000"/>
                        </a:spcAft>
                      </a:pPr>
                      <a:endParaRPr lang="en-US" sz="1800" b="1" kern="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5BB5FF"/>
                      </a:solidFill>
                      <a:prstDash val="solid"/>
                      <a:round/>
                      <a:headEnd type="none" w="med" len="med"/>
                      <a:tailEnd type="none" w="med" len="med"/>
                    </a:lnL>
                    <a:lnR w="12700" cap="flat" cmpd="sng" algn="ctr">
                      <a:solidFill>
                        <a:srgbClr val="5BB5FF"/>
                      </a:solidFill>
                      <a:prstDash val="solid"/>
                      <a:round/>
                      <a:headEnd type="none" w="med" len="med"/>
                      <a:tailEnd type="none" w="med" len="med"/>
                    </a:lnR>
                    <a:lnT w="12700" cap="flat" cmpd="sng" algn="ctr">
                      <a:solidFill>
                        <a:srgbClr val="5BB5FF"/>
                      </a:solidFill>
                      <a:prstDash val="solid"/>
                      <a:round/>
                      <a:headEnd type="none" w="med" len="med"/>
                      <a:tailEnd type="none" w="med" len="med"/>
                    </a:lnT>
                    <a:lnB w="19050" cap="flat" cmpd="sng" algn="ctr">
                      <a:solidFill>
                        <a:srgbClr val="0991FF"/>
                      </a:solidFill>
                      <a:prstDash val="solid"/>
                      <a:round/>
                      <a:headEnd type="none" w="med" len="med"/>
                      <a:tailEnd type="none" w="med" len="med"/>
                    </a:lnB>
                  </a:tcPr>
                </a:tc>
                <a:extLst>
                  <a:ext uri="{0D108BD9-81ED-4DB2-BD59-A6C34878D82A}">
                    <a16:rowId xmlns:a16="http://schemas.microsoft.com/office/drawing/2014/main" val="2369484116"/>
                  </a:ext>
                </a:extLst>
              </a:tr>
              <a:tr h="494295">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tc>
                  <a:txBody>
                    <a:bodyPr/>
                    <a:lstStyle/>
                    <a:p>
                      <a:pPr marL="0" marR="0" algn="ctr">
                        <a:lnSpc>
                          <a:spcPct val="112000"/>
                        </a:lnSpc>
                        <a:spcBef>
                          <a:spcPts val="1000"/>
                        </a:spcBef>
                        <a:spcAft>
                          <a:spcPts val="1000"/>
                        </a:spcAft>
                      </a:pPr>
                      <a:r>
                        <a:rPr lang="en-US" sz="1800" b="1" kern="1200">
                          <a:solidFill>
                            <a:schemeClr val="bg1"/>
                          </a:solidFill>
                          <a:effectLst/>
                          <a:latin typeface="Calibri"/>
                          <a:ea typeface="Times New Roman" panose="02020603050405020304" pitchFamily="18" charset="0"/>
                          <a:cs typeface="Times New Roman"/>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3865"/>
                    </a:solidFill>
                  </a:tcPr>
                </a:tc>
                <a:extLst>
                  <a:ext uri="{0D108BD9-81ED-4DB2-BD59-A6C34878D82A}">
                    <a16:rowId xmlns:a16="http://schemas.microsoft.com/office/drawing/2014/main" val="545057453"/>
                  </a:ext>
                </a:extLst>
              </a:tr>
              <a:tr h="675235">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lvl="0" indent="0" algn="ctr" defTabSz="914400" rtl="0" eaLnBrk="1" fontAlgn="auto" latinLnBrk="0" hangingPunct="1">
                        <a:lnSpc>
                          <a:spcPct val="112000"/>
                        </a:lnSpc>
                        <a:spcBef>
                          <a:spcPts val="1000"/>
                        </a:spcBef>
                        <a:spcAft>
                          <a:spcPts val="1000"/>
                        </a:spcAft>
                        <a:buClrTx/>
                        <a:buSzTx/>
                        <a:buFontTx/>
                        <a:buNone/>
                        <a:tabLst/>
                        <a:defRPr/>
                      </a:pPr>
                      <a:r>
                        <a:rPr lang="en-US" sz="1600">
                          <a:solidFill>
                            <a:schemeClr val="bg1"/>
                          </a:solidFill>
                          <a:effectLst/>
                          <a:latin typeface="Calibri"/>
                          <a:ea typeface="Times New Roman" panose="02020603050405020304" pitchFamily="18" charset="0"/>
                          <a:cs typeface="Times New Roman"/>
                        </a:rPr>
                        <a:t>$1,780,361</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60%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tc>
                  <a:txBody>
                    <a:bodyPr/>
                    <a:lstStyle/>
                    <a:p>
                      <a:pPr marL="0" marR="0" algn="ctr">
                        <a:lnSpc>
                          <a:spcPct val="112000"/>
                        </a:lnSpc>
                        <a:spcBef>
                          <a:spcPts val="1000"/>
                        </a:spcBef>
                        <a:spcAft>
                          <a:spcPts val="1000"/>
                        </a:spcAft>
                      </a:pPr>
                      <a:r>
                        <a:rPr lang="en-US" sz="1600">
                          <a:solidFill>
                            <a:schemeClr val="bg1"/>
                          </a:solidFill>
                          <a:effectLst/>
                          <a:latin typeface="Calibri"/>
                          <a:ea typeface="Times New Roman" panose="02020603050405020304" pitchFamily="18" charset="0"/>
                          <a:cs typeface="Times New Roman"/>
                        </a:rPr>
                        <a:t>$2,670,542</a:t>
                      </a:r>
                      <a:endParaRPr lang="en-US" sz="1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2">
                        <a:lumMod val="50000"/>
                        <a:lumOff val="50000"/>
                      </a:schemeClr>
                    </a:solidFill>
                  </a:tcPr>
                </a:tc>
                <a:extLst>
                  <a:ext uri="{0D108BD9-81ED-4DB2-BD59-A6C34878D82A}">
                    <a16:rowId xmlns:a16="http://schemas.microsoft.com/office/drawing/2014/main" val="80241293"/>
                  </a:ext>
                </a:extLst>
              </a:tr>
              <a:tr h="889731">
                <a:tc gridSpan="4">
                  <a:txBody>
                    <a:bodyPr/>
                    <a:lstStyle/>
                    <a:p>
                      <a:pPr marL="0" marR="0" algn="ctr">
                        <a:lnSpc>
                          <a:spcPct val="112000"/>
                        </a:lnSpc>
                        <a:spcBef>
                          <a:spcPts val="1000"/>
                        </a:spcBef>
                        <a:spcAft>
                          <a:spcPts val="1000"/>
                        </a:spcAft>
                      </a:pPr>
                      <a:r>
                        <a:rPr lang="en-US" sz="1600">
                          <a:effectLst/>
                          <a:latin typeface="Calibri"/>
                          <a:ea typeface="Times New Roman" panose="02020603050405020304" pitchFamily="18" charset="0"/>
                          <a:cs typeface="Times New Roman"/>
                        </a:rPr>
                        <a:t>13,731 square miles Estimated at </a:t>
                      </a:r>
                      <a:r>
                        <a:rPr lang="en-US" sz="1600" b="1">
                          <a:effectLst/>
                          <a:highlight>
                            <a:srgbClr val="FFFF00"/>
                          </a:highlight>
                          <a:latin typeface="Calibri"/>
                          <a:ea typeface="Times New Roman" panose="02020603050405020304" pitchFamily="18" charset="0"/>
                          <a:cs typeface="Times New Roman"/>
                        </a:rPr>
                        <a:t>$324.15 </a:t>
                      </a:r>
                      <a:r>
                        <a:rPr lang="en-US" sz="1600">
                          <a:effectLst/>
                          <a:latin typeface="Calibri"/>
                          <a:ea typeface="Times New Roman" panose="02020603050405020304" pitchFamily="18" charset="0"/>
                          <a:cs typeface="Times New Roman"/>
                        </a:rPr>
                        <a:t>per square mile = </a:t>
                      </a:r>
                      <a:r>
                        <a:rPr lang="en-US" sz="1600" b="1">
                          <a:effectLst/>
                          <a:latin typeface="Calibri"/>
                          <a:ea typeface="Times New Roman" panose="02020603050405020304" pitchFamily="18" charset="0"/>
                          <a:cs typeface="Times New Roman"/>
                        </a:rPr>
                        <a:t>$4,450,903.65 </a:t>
                      </a:r>
                      <a:r>
                        <a:rPr lang="en-US" sz="1600" b="0">
                          <a:effectLst/>
                          <a:latin typeface="Calibri"/>
                          <a:ea typeface="Times New Roman" panose="02020603050405020304" pitchFamily="18" charset="0"/>
                          <a:cs typeface="Times New Roman"/>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2000"/>
                        </a:lnSpc>
                        <a:spcBef>
                          <a:spcPts val="1000"/>
                        </a:spcBef>
                        <a:spcAft>
                          <a:spcPts val="1000"/>
                        </a:spcAft>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9174514"/>
                  </a:ext>
                </a:extLst>
              </a:tr>
            </a:tbl>
          </a:graphicData>
        </a:graphic>
      </p:graphicFrame>
      <p:sp>
        <p:nvSpPr>
          <p:cNvPr id="5" name="TextBox 4">
            <a:extLst>
              <a:ext uri="{FF2B5EF4-FFF2-40B4-BE49-F238E27FC236}">
                <a16:creationId xmlns:a16="http://schemas.microsoft.com/office/drawing/2014/main" id="{0A47F6CC-DE49-4DC0-B9FF-B5F8FE29497E}"/>
              </a:ext>
            </a:extLst>
          </p:cNvPr>
          <p:cNvSpPr txBox="1"/>
          <p:nvPr/>
        </p:nvSpPr>
        <p:spPr>
          <a:xfrm>
            <a:off x="6963508" y="1606173"/>
            <a:ext cx="4618800" cy="17851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Contributing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5 of the 8 counties</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Calibri"/>
              </a:rPr>
              <a:t>Leech Lake and Bureau of Indian Affairs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Calibri"/>
              </a:rPr>
              <a:t>NRCS, Chippewa National Forest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Calibri"/>
              </a:rPr>
              <a:t>DNR, MnDOT, </a:t>
            </a:r>
            <a:r>
              <a:rPr kumimoji="0" lang="en-US" sz="1800" b="0" i="0" u="none" strike="noStrike" kern="1200" cap="none" spc="0" normalizeH="0" baseline="0" noProof="0" err="1">
                <a:ln>
                  <a:noFill/>
                </a:ln>
                <a:solidFill>
                  <a:srgbClr val="003865"/>
                </a:solidFill>
                <a:effectLst/>
                <a:uLnTx/>
                <a:uFillTx/>
                <a:latin typeface="Calibri"/>
                <a:ea typeface="+mn-ea"/>
                <a:cs typeface="Calibri"/>
              </a:rPr>
              <a:t>MNGeo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3883077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FFC000"/>
                </a:solidFill>
              </a:rPr>
              <a:t>3DGeo Field Visit </a:t>
            </a:r>
            <a:r>
              <a:rPr lang="en-US"/>
              <a:t>– Preparing for Data Validation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C547398-8CF8-49F4-9EA1-2FBE5E3F0555}"/>
              </a:ext>
            </a:extLst>
          </p:cNvPr>
          <p:cNvPicPr/>
          <p:nvPr/>
        </p:nvPicPr>
        <p:blipFill>
          <a:blip r:embed="rId2"/>
          <a:stretch>
            <a:fillRect/>
          </a:stretch>
        </p:blipFill>
        <p:spPr>
          <a:xfrm>
            <a:off x="679697" y="1511878"/>
            <a:ext cx="5416303" cy="4708051"/>
          </a:xfrm>
          <a:prstGeom prst="rect">
            <a:avLst/>
          </a:prstGeom>
          <a:ln w="12700">
            <a:solidFill>
              <a:srgbClr val="003865"/>
            </a:solidFill>
          </a:ln>
        </p:spPr>
      </p:pic>
      <p:sp>
        <p:nvSpPr>
          <p:cNvPr id="9" name="TextBox 8">
            <a:extLst>
              <a:ext uri="{FF2B5EF4-FFF2-40B4-BE49-F238E27FC236}">
                <a16:creationId xmlns:a16="http://schemas.microsoft.com/office/drawing/2014/main" id="{E6574290-17D7-412F-9998-DED2C0FECFB5}"/>
              </a:ext>
            </a:extLst>
          </p:cNvPr>
          <p:cNvSpPr txBox="1"/>
          <p:nvPr/>
        </p:nvSpPr>
        <p:spPr>
          <a:xfrm>
            <a:off x="5841824" y="1883325"/>
            <a:ext cx="6096000" cy="3805722"/>
          </a:xfrm>
          <a:prstGeom prst="rect">
            <a:avLst/>
          </a:prstGeom>
          <a:noFill/>
        </p:spPr>
        <p:txBody>
          <a:bodyPr wrap="square">
            <a:spAutoFit/>
          </a:bodyPr>
          <a:lstStyle/>
          <a:p>
            <a:pPr marL="457200" marR="0" lvl="1" indent="0" algn="l" defTabSz="914400" rtl="0" eaLnBrk="1" fontAlgn="auto" latinLnBrk="0" hangingPunct="1">
              <a:lnSpc>
                <a:spcPct val="107000"/>
              </a:lnSpc>
              <a:spcBef>
                <a:spcPts val="600"/>
              </a:spcBef>
              <a:spcAft>
                <a:spcPts val="80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Hydromorphology Field Meeting</a:t>
            </a:r>
          </a:p>
          <a:p>
            <a:pPr marL="457200" marR="0" lvl="1" indent="0" algn="l" defTabSz="914400" rtl="0" eaLnBrk="1" fontAlgn="auto" latinLnBrk="0" hangingPunct="1">
              <a:lnSpc>
                <a:spcPct val="107000"/>
              </a:lnSpc>
              <a:spcBef>
                <a:spcPts val="600"/>
              </a:spcBef>
              <a:spcAft>
                <a:spcPts val="800"/>
              </a:spcAft>
              <a:buClrTx/>
              <a:buSzTx/>
              <a:buFontTx/>
              <a:buNone/>
              <a:tabLst/>
              <a:defRPr/>
            </a:pP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Co-chairs </a:t>
            </a:r>
          </a:p>
          <a:p>
            <a:pPr marL="914400" marR="0" lvl="1" indent="-223838" algn="l" defTabSz="914400" rtl="0" eaLnBrk="1" fontAlgn="auto" latinLnBrk="0" hangingPunct="1">
              <a:lnSpc>
                <a:spcPct val="107000"/>
              </a:lnSpc>
              <a:spcBef>
                <a:spcPts val="6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Jamie Schultz  </a:t>
            </a:r>
            <a:r>
              <a:rPr kumimoji="0" lang="en-US" sz="1500" b="0"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(Meeting Coordinator)</a:t>
            </a:r>
          </a:p>
          <a:p>
            <a:pPr marL="914400" marR="0" lvl="1" indent="-223838" algn="l" defTabSz="914400" rtl="0" eaLnBrk="1" fontAlgn="auto" latinLnBrk="0" hangingPunct="1">
              <a:lnSpc>
                <a:spcPct val="107000"/>
              </a:lnSpc>
              <a:spcBef>
                <a:spcPts val="6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Andrea Bergman  </a:t>
            </a:r>
            <a:r>
              <a:rPr kumimoji="0" lang="en-US" sz="1500" b="0"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(Measurement Instrumentation Assistant)</a:t>
            </a:r>
          </a:p>
          <a:p>
            <a:pPr marL="914400" marR="0" lvl="1" indent="-223838" algn="l" defTabSz="914400" rtl="0" eaLnBrk="1" fontAlgn="auto" latinLnBrk="0" hangingPunct="1">
              <a:lnSpc>
                <a:spcPct val="107000"/>
              </a:lnSpc>
              <a:spcBef>
                <a:spcPts val="6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Rick Moore  </a:t>
            </a:r>
            <a:r>
              <a:rPr kumimoji="0" lang="en-US" sz="1500" b="0"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(Computer Technician)</a:t>
            </a:r>
            <a:endParaRPr kumimoji="0" lang="en-US" sz="15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1" indent="0" algn="l" defTabSz="914400" rtl="0" eaLnBrk="1" fontAlgn="auto" latinLnBrk="0" hangingPunct="1">
              <a:lnSpc>
                <a:spcPct val="107000"/>
              </a:lnSpc>
              <a:spcBef>
                <a:spcPts val="600"/>
              </a:spcBef>
              <a:spcAft>
                <a:spcPts val="800"/>
              </a:spcAft>
              <a:buClrTx/>
              <a:buSzTx/>
              <a:buFontTx/>
              <a:buNone/>
              <a:tabLst/>
              <a:defRPr/>
            </a:pP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HydroGeo liaisons </a:t>
            </a:r>
          </a:p>
          <a:p>
            <a:pPr marL="914400" marR="0" lvl="1" indent="-285750" algn="l" defTabSz="914400" rtl="0" eaLnBrk="1" fontAlgn="auto" latinLnBrk="0" hangingPunct="1">
              <a:lnSpc>
                <a:spcPct val="107000"/>
              </a:lnSpc>
              <a:spcBef>
                <a:spcPts val="6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Sean Vaughn </a:t>
            </a:r>
            <a:r>
              <a:rPr kumimoji="0" lang="en-US" sz="1500" b="0" i="1"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(Photographer)</a:t>
            </a:r>
          </a:p>
          <a:p>
            <a:pPr marL="914400" marR="0" lvl="1" indent="-285750" algn="l" defTabSz="914400" rtl="0" eaLnBrk="1" fontAlgn="auto" latinLnBrk="0" hangingPunct="1">
              <a:lnSpc>
                <a:spcPct val="107000"/>
              </a:lnSpc>
              <a:spcBef>
                <a:spcPts val="60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Joel Nelson </a:t>
            </a:r>
            <a:r>
              <a:rPr kumimoji="0" lang="en-US" sz="15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rPr>
              <a:t>(Measurement Instrumentation Technician)</a:t>
            </a:r>
            <a:endParaRPr kumimoji="0" lang="en-US" sz="1800" b="0" i="0" u="none" strike="noStrike" kern="1200" cap="none" spc="0" normalizeH="0" baseline="0" noProof="0">
              <a:ln>
                <a:noFill/>
              </a:ln>
              <a:solidFill>
                <a:srgbClr val="003865"/>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373189F-8FD2-4135-A222-F0DD20E95C91}"/>
              </a:ext>
            </a:extLst>
          </p:cNvPr>
          <p:cNvSpPr txBox="1"/>
          <p:nvPr/>
        </p:nvSpPr>
        <p:spPr>
          <a:xfrm>
            <a:off x="679697" y="6231135"/>
            <a:ext cx="46550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Joel Nelson measures to ensure social distancing is being met</a:t>
            </a:r>
          </a:p>
        </p:txBody>
      </p:sp>
    </p:spTree>
    <p:extLst>
      <p:ext uri="{BB962C8B-B14F-4D97-AF65-F5344CB8AC3E}">
        <p14:creationId xmlns:p14="http://schemas.microsoft.com/office/powerpoint/2010/main" val="1816793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FFC000"/>
                </a:solidFill>
              </a:rPr>
              <a:t>3DGeo Field Visit </a:t>
            </a:r>
            <a:r>
              <a:rPr lang="en-US"/>
              <a:t>– Preparing for Data Validation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35AC9F73-44DD-4C7F-88A0-C42923C0F4A5}"/>
              </a:ext>
            </a:extLst>
          </p:cNvPr>
          <p:cNvGrpSpPr/>
          <p:nvPr/>
        </p:nvGrpSpPr>
        <p:grpSpPr>
          <a:xfrm>
            <a:off x="111526" y="1626260"/>
            <a:ext cx="6798927" cy="4912652"/>
            <a:chOff x="5088926" y="1388260"/>
            <a:chExt cx="6798927" cy="4912652"/>
          </a:xfrm>
        </p:grpSpPr>
        <p:grpSp>
          <p:nvGrpSpPr>
            <p:cNvPr id="25" name="Group 24">
              <a:extLst>
                <a:ext uri="{FF2B5EF4-FFF2-40B4-BE49-F238E27FC236}">
                  <a16:creationId xmlns:a16="http://schemas.microsoft.com/office/drawing/2014/main" id="{48535D6E-6C25-46CD-8E24-EE3E7E85491C}"/>
                </a:ext>
              </a:extLst>
            </p:cNvPr>
            <p:cNvGrpSpPr/>
            <p:nvPr/>
          </p:nvGrpSpPr>
          <p:grpSpPr>
            <a:xfrm>
              <a:off x="5106053" y="1388260"/>
              <a:ext cx="6781800" cy="4566919"/>
              <a:chOff x="5143919" y="1435573"/>
              <a:chExt cx="6781800" cy="4566919"/>
            </a:xfrm>
          </p:grpSpPr>
          <p:pic>
            <p:nvPicPr>
              <p:cNvPr id="7" name="Picture 6">
                <a:extLst>
                  <a:ext uri="{FF2B5EF4-FFF2-40B4-BE49-F238E27FC236}">
                    <a16:creationId xmlns:a16="http://schemas.microsoft.com/office/drawing/2014/main" id="{F933201F-2F95-4435-B8BD-32F885AD0F8E}"/>
                  </a:ext>
                </a:extLst>
              </p:cNvPr>
              <p:cNvPicPr>
                <a:picLocks noChangeAspect="1"/>
              </p:cNvPicPr>
              <p:nvPr/>
            </p:nvPicPr>
            <p:blipFill rotWithShape="1">
              <a:blip r:embed="rId3"/>
              <a:srcRect t="6900"/>
              <a:stretch/>
            </p:blipFill>
            <p:spPr>
              <a:xfrm>
                <a:off x="5143919" y="1435573"/>
                <a:ext cx="6781800" cy="4566919"/>
              </a:xfrm>
              <a:prstGeom prst="rect">
                <a:avLst/>
              </a:prstGeom>
            </p:spPr>
          </p:pic>
          <p:sp>
            <p:nvSpPr>
              <p:cNvPr id="9" name="Oval 8">
                <a:extLst>
                  <a:ext uri="{FF2B5EF4-FFF2-40B4-BE49-F238E27FC236}">
                    <a16:creationId xmlns:a16="http://schemas.microsoft.com/office/drawing/2014/main" id="{1FD340B4-7586-4571-AE32-862B20393E91}"/>
                  </a:ext>
                </a:extLst>
              </p:cNvPr>
              <p:cNvSpPr/>
              <p:nvPr/>
            </p:nvSpPr>
            <p:spPr>
              <a:xfrm>
                <a:off x="8484255" y="3688553"/>
                <a:ext cx="243838" cy="23368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6" name="TextBox 25">
              <a:extLst>
                <a:ext uri="{FF2B5EF4-FFF2-40B4-BE49-F238E27FC236}">
                  <a16:creationId xmlns:a16="http://schemas.microsoft.com/office/drawing/2014/main" id="{C1FA9222-67D0-4946-84C2-B158B3B4D4F0}"/>
                </a:ext>
              </a:extLst>
            </p:cNvPr>
            <p:cNvSpPr txBox="1"/>
            <p:nvPr/>
          </p:nvSpPr>
          <p:spPr>
            <a:xfrm>
              <a:off x="5088926" y="5993135"/>
              <a:ext cx="64474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Bush in center of asphalt trail intersection surrounded by trees  </a:t>
              </a:r>
            </a:p>
          </p:txBody>
        </p:sp>
      </p:grpSp>
      <p:grpSp>
        <p:nvGrpSpPr>
          <p:cNvPr id="29" name="Group 28">
            <a:extLst>
              <a:ext uri="{FF2B5EF4-FFF2-40B4-BE49-F238E27FC236}">
                <a16:creationId xmlns:a16="http://schemas.microsoft.com/office/drawing/2014/main" id="{5CB62B5D-A9DB-43C0-9B8F-2996AEEC1F99}"/>
              </a:ext>
            </a:extLst>
          </p:cNvPr>
          <p:cNvGrpSpPr/>
          <p:nvPr/>
        </p:nvGrpSpPr>
        <p:grpSpPr>
          <a:xfrm>
            <a:off x="7398601" y="1516025"/>
            <a:ext cx="4170865" cy="5193790"/>
            <a:chOff x="195161" y="1392867"/>
            <a:chExt cx="4170865" cy="5193790"/>
          </a:xfrm>
        </p:grpSpPr>
        <p:grpSp>
          <p:nvGrpSpPr>
            <p:cNvPr id="28" name="Group 27">
              <a:extLst>
                <a:ext uri="{FF2B5EF4-FFF2-40B4-BE49-F238E27FC236}">
                  <a16:creationId xmlns:a16="http://schemas.microsoft.com/office/drawing/2014/main" id="{A7C4C3CA-C021-47F1-A68A-2114DBF06FA3}"/>
                </a:ext>
              </a:extLst>
            </p:cNvPr>
            <p:cNvGrpSpPr/>
            <p:nvPr/>
          </p:nvGrpSpPr>
          <p:grpSpPr>
            <a:xfrm>
              <a:off x="304147" y="1392867"/>
              <a:ext cx="4061879" cy="4886013"/>
              <a:chOff x="266281" y="1392867"/>
              <a:chExt cx="4061879" cy="4886013"/>
            </a:xfrm>
          </p:grpSpPr>
          <p:pic>
            <p:nvPicPr>
              <p:cNvPr id="8" name="Picture 7" descr="A picture containing tree, outdoor, grass, ground&#10;&#10;Description automatically generated">
                <a:extLst>
                  <a:ext uri="{FF2B5EF4-FFF2-40B4-BE49-F238E27FC236}">
                    <a16:creationId xmlns:a16="http://schemas.microsoft.com/office/drawing/2014/main" id="{758F0F15-6BA5-4562-B0DC-D8DD7C337E06}"/>
                  </a:ext>
                </a:extLst>
              </p:cNvPr>
              <p:cNvPicPr/>
              <p:nvPr/>
            </p:nvPicPr>
            <p:blipFill rotWithShape="1">
              <a:blip r:embed="rId4"/>
              <a:srcRect t="1" b="1063"/>
              <a:stretch/>
            </p:blipFill>
            <p:spPr bwMode="auto">
              <a:xfrm>
                <a:off x="266281" y="1392867"/>
                <a:ext cx="4061879" cy="4886013"/>
              </a:xfrm>
              <a:prstGeom prst="rect">
                <a:avLst/>
              </a:prstGeom>
              <a:ln>
                <a:noFill/>
              </a:ln>
              <a:extLst>
                <a:ext uri="{53640926-AAD7-44D8-BBD7-CCE9431645EC}">
                  <a14:shadowObscured xmlns:a14="http://schemas.microsoft.com/office/drawing/2010/main"/>
                </a:ext>
              </a:extLst>
            </p:spPr>
          </p:pic>
          <p:cxnSp>
            <p:nvCxnSpPr>
              <p:cNvPr id="15" name="Straight Connector 14">
                <a:extLst>
                  <a:ext uri="{FF2B5EF4-FFF2-40B4-BE49-F238E27FC236}">
                    <a16:creationId xmlns:a16="http://schemas.microsoft.com/office/drawing/2014/main" id="{EA294231-1157-4171-8313-FE55E654C4BD}"/>
                  </a:ext>
                </a:extLst>
              </p:cNvPr>
              <p:cNvCxnSpPr/>
              <p:nvPr/>
            </p:nvCxnSpPr>
            <p:spPr>
              <a:xfrm>
                <a:off x="1881479" y="5370787"/>
                <a:ext cx="977462"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E5EF63C8-C35C-4E6E-B160-4AB0FCF34662}"/>
                  </a:ext>
                </a:extLst>
              </p:cNvPr>
              <p:cNvCxnSpPr/>
              <p:nvPr/>
            </p:nvCxnSpPr>
            <p:spPr>
              <a:xfrm>
                <a:off x="1881479" y="2149367"/>
                <a:ext cx="977462"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sp>
            <p:nvSpPr>
              <p:cNvPr id="11" name="Freeform: Shape 10">
                <a:extLst>
                  <a:ext uri="{FF2B5EF4-FFF2-40B4-BE49-F238E27FC236}">
                    <a16:creationId xmlns:a16="http://schemas.microsoft.com/office/drawing/2014/main" id="{58A26F87-383E-42E4-AD2B-B35BEF937821}"/>
                  </a:ext>
                </a:extLst>
              </p:cNvPr>
              <p:cNvSpPr/>
              <p:nvPr/>
            </p:nvSpPr>
            <p:spPr>
              <a:xfrm>
                <a:off x="1103586" y="1849821"/>
                <a:ext cx="2459421" cy="3142593"/>
              </a:xfrm>
              <a:custGeom>
                <a:avLst/>
                <a:gdLst>
                  <a:gd name="connsiteX0" fmla="*/ 1418897 w 2459421"/>
                  <a:gd name="connsiteY0" fmla="*/ 3142593 h 3321269"/>
                  <a:gd name="connsiteX1" fmla="*/ 1587062 w 2459421"/>
                  <a:gd name="connsiteY1" fmla="*/ 2501462 h 3321269"/>
                  <a:gd name="connsiteX2" fmla="*/ 1849821 w 2459421"/>
                  <a:gd name="connsiteY2" fmla="*/ 1744717 h 3321269"/>
                  <a:gd name="connsiteX3" fmla="*/ 2322786 w 2459421"/>
                  <a:gd name="connsiteY3" fmla="*/ 1629103 h 3321269"/>
                  <a:gd name="connsiteX4" fmla="*/ 2396359 w 2459421"/>
                  <a:gd name="connsiteY4" fmla="*/ 945931 h 3321269"/>
                  <a:gd name="connsiteX5" fmla="*/ 2459421 w 2459421"/>
                  <a:gd name="connsiteY5" fmla="*/ 441434 h 3321269"/>
                  <a:gd name="connsiteX6" fmla="*/ 2438400 w 2459421"/>
                  <a:gd name="connsiteY6" fmla="*/ 0 h 3321269"/>
                  <a:gd name="connsiteX7" fmla="*/ 2175642 w 2459421"/>
                  <a:gd name="connsiteY7" fmla="*/ 0 h 3321269"/>
                  <a:gd name="connsiteX8" fmla="*/ 1860331 w 2459421"/>
                  <a:gd name="connsiteY8" fmla="*/ 126124 h 3321269"/>
                  <a:gd name="connsiteX9" fmla="*/ 1650124 w 2459421"/>
                  <a:gd name="connsiteY9" fmla="*/ 273269 h 3321269"/>
                  <a:gd name="connsiteX10" fmla="*/ 1145628 w 2459421"/>
                  <a:gd name="connsiteY10" fmla="*/ 273269 h 3321269"/>
                  <a:gd name="connsiteX11" fmla="*/ 735724 w 2459421"/>
                  <a:gd name="connsiteY11" fmla="*/ 273269 h 3321269"/>
                  <a:gd name="connsiteX12" fmla="*/ 420414 w 2459421"/>
                  <a:gd name="connsiteY12" fmla="*/ 325820 h 3321269"/>
                  <a:gd name="connsiteX13" fmla="*/ 357352 w 2459421"/>
                  <a:gd name="connsiteY13" fmla="*/ 409903 h 3321269"/>
                  <a:gd name="connsiteX14" fmla="*/ 0 w 2459421"/>
                  <a:gd name="connsiteY14" fmla="*/ 620110 h 3321269"/>
                  <a:gd name="connsiteX15" fmla="*/ 94593 w 2459421"/>
                  <a:gd name="connsiteY15" fmla="*/ 914400 h 3321269"/>
                  <a:gd name="connsiteX16" fmla="*/ 346842 w 2459421"/>
                  <a:gd name="connsiteY16" fmla="*/ 1145627 h 3321269"/>
                  <a:gd name="connsiteX17" fmla="*/ 767255 w 2459421"/>
                  <a:gd name="connsiteY17" fmla="*/ 1639613 h 3321269"/>
                  <a:gd name="connsiteX18" fmla="*/ 861848 w 2459421"/>
                  <a:gd name="connsiteY18" fmla="*/ 2501462 h 3321269"/>
                  <a:gd name="connsiteX19" fmla="*/ 966952 w 2459421"/>
                  <a:gd name="connsiteY19" fmla="*/ 2995448 h 3321269"/>
                  <a:gd name="connsiteX20" fmla="*/ 1008993 w 2459421"/>
                  <a:gd name="connsiteY20" fmla="*/ 3321269 h 3321269"/>
                  <a:gd name="connsiteX0" fmla="*/ 1418897 w 2459421"/>
                  <a:gd name="connsiteY0" fmla="*/ 3142593 h 3142593"/>
                  <a:gd name="connsiteX1" fmla="*/ 1587062 w 2459421"/>
                  <a:gd name="connsiteY1" fmla="*/ 2501462 h 3142593"/>
                  <a:gd name="connsiteX2" fmla="*/ 1849821 w 2459421"/>
                  <a:gd name="connsiteY2" fmla="*/ 1744717 h 3142593"/>
                  <a:gd name="connsiteX3" fmla="*/ 2322786 w 2459421"/>
                  <a:gd name="connsiteY3" fmla="*/ 1629103 h 3142593"/>
                  <a:gd name="connsiteX4" fmla="*/ 2396359 w 2459421"/>
                  <a:gd name="connsiteY4" fmla="*/ 945931 h 3142593"/>
                  <a:gd name="connsiteX5" fmla="*/ 2459421 w 2459421"/>
                  <a:gd name="connsiteY5" fmla="*/ 441434 h 3142593"/>
                  <a:gd name="connsiteX6" fmla="*/ 2438400 w 2459421"/>
                  <a:gd name="connsiteY6" fmla="*/ 0 h 3142593"/>
                  <a:gd name="connsiteX7" fmla="*/ 2175642 w 2459421"/>
                  <a:gd name="connsiteY7" fmla="*/ 0 h 3142593"/>
                  <a:gd name="connsiteX8" fmla="*/ 1860331 w 2459421"/>
                  <a:gd name="connsiteY8" fmla="*/ 126124 h 3142593"/>
                  <a:gd name="connsiteX9" fmla="*/ 1650124 w 2459421"/>
                  <a:gd name="connsiteY9" fmla="*/ 273269 h 3142593"/>
                  <a:gd name="connsiteX10" fmla="*/ 1145628 w 2459421"/>
                  <a:gd name="connsiteY10" fmla="*/ 273269 h 3142593"/>
                  <a:gd name="connsiteX11" fmla="*/ 735724 w 2459421"/>
                  <a:gd name="connsiteY11" fmla="*/ 273269 h 3142593"/>
                  <a:gd name="connsiteX12" fmla="*/ 420414 w 2459421"/>
                  <a:gd name="connsiteY12" fmla="*/ 325820 h 3142593"/>
                  <a:gd name="connsiteX13" fmla="*/ 357352 w 2459421"/>
                  <a:gd name="connsiteY13" fmla="*/ 409903 h 3142593"/>
                  <a:gd name="connsiteX14" fmla="*/ 0 w 2459421"/>
                  <a:gd name="connsiteY14" fmla="*/ 620110 h 3142593"/>
                  <a:gd name="connsiteX15" fmla="*/ 94593 w 2459421"/>
                  <a:gd name="connsiteY15" fmla="*/ 914400 h 3142593"/>
                  <a:gd name="connsiteX16" fmla="*/ 346842 w 2459421"/>
                  <a:gd name="connsiteY16" fmla="*/ 1145627 h 3142593"/>
                  <a:gd name="connsiteX17" fmla="*/ 767255 w 2459421"/>
                  <a:gd name="connsiteY17" fmla="*/ 1639613 h 3142593"/>
                  <a:gd name="connsiteX18" fmla="*/ 861848 w 2459421"/>
                  <a:gd name="connsiteY18" fmla="*/ 2501462 h 3142593"/>
                  <a:gd name="connsiteX19" fmla="*/ 966952 w 2459421"/>
                  <a:gd name="connsiteY19" fmla="*/ 2995448 h 3142593"/>
                  <a:gd name="connsiteX0" fmla="*/ 1418897 w 2459421"/>
                  <a:gd name="connsiteY0" fmla="*/ 3142593 h 3142593"/>
                  <a:gd name="connsiteX1" fmla="*/ 1587062 w 2459421"/>
                  <a:gd name="connsiteY1" fmla="*/ 2501462 h 3142593"/>
                  <a:gd name="connsiteX2" fmla="*/ 1849821 w 2459421"/>
                  <a:gd name="connsiteY2" fmla="*/ 1744717 h 3142593"/>
                  <a:gd name="connsiteX3" fmla="*/ 2322786 w 2459421"/>
                  <a:gd name="connsiteY3" fmla="*/ 1629103 h 3142593"/>
                  <a:gd name="connsiteX4" fmla="*/ 2396359 w 2459421"/>
                  <a:gd name="connsiteY4" fmla="*/ 945931 h 3142593"/>
                  <a:gd name="connsiteX5" fmla="*/ 2459421 w 2459421"/>
                  <a:gd name="connsiteY5" fmla="*/ 441434 h 3142593"/>
                  <a:gd name="connsiteX6" fmla="*/ 2438400 w 2459421"/>
                  <a:gd name="connsiteY6" fmla="*/ 0 h 3142593"/>
                  <a:gd name="connsiteX7" fmla="*/ 2175642 w 2459421"/>
                  <a:gd name="connsiteY7" fmla="*/ 0 h 3142593"/>
                  <a:gd name="connsiteX8" fmla="*/ 1860331 w 2459421"/>
                  <a:gd name="connsiteY8" fmla="*/ 126124 h 3142593"/>
                  <a:gd name="connsiteX9" fmla="*/ 1650124 w 2459421"/>
                  <a:gd name="connsiteY9" fmla="*/ 273269 h 3142593"/>
                  <a:gd name="connsiteX10" fmla="*/ 1145628 w 2459421"/>
                  <a:gd name="connsiteY10" fmla="*/ 273269 h 3142593"/>
                  <a:gd name="connsiteX11" fmla="*/ 735724 w 2459421"/>
                  <a:gd name="connsiteY11" fmla="*/ 273269 h 3142593"/>
                  <a:gd name="connsiteX12" fmla="*/ 420414 w 2459421"/>
                  <a:gd name="connsiteY12" fmla="*/ 325820 h 3142593"/>
                  <a:gd name="connsiteX13" fmla="*/ 357352 w 2459421"/>
                  <a:gd name="connsiteY13" fmla="*/ 409903 h 3142593"/>
                  <a:gd name="connsiteX14" fmla="*/ 0 w 2459421"/>
                  <a:gd name="connsiteY14" fmla="*/ 620110 h 3142593"/>
                  <a:gd name="connsiteX15" fmla="*/ 94593 w 2459421"/>
                  <a:gd name="connsiteY15" fmla="*/ 914400 h 3142593"/>
                  <a:gd name="connsiteX16" fmla="*/ 346842 w 2459421"/>
                  <a:gd name="connsiteY16" fmla="*/ 1145627 h 3142593"/>
                  <a:gd name="connsiteX17" fmla="*/ 767255 w 2459421"/>
                  <a:gd name="connsiteY17" fmla="*/ 1639613 h 3142593"/>
                  <a:gd name="connsiteX18" fmla="*/ 861848 w 2459421"/>
                  <a:gd name="connsiteY18" fmla="*/ 2501462 h 3142593"/>
                  <a:gd name="connsiteX0" fmla="*/ 1418897 w 2459421"/>
                  <a:gd name="connsiteY0" fmla="*/ 3142593 h 3142593"/>
                  <a:gd name="connsiteX1" fmla="*/ 1587062 w 2459421"/>
                  <a:gd name="connsiteY1" fmla="*/ 2501462 h 3142593"/>
                  <a:gd name="connsiteX2" fmla="*/ 1849821 w 2459421"/>
                  <a:gd name="connsiteY2" fmla="*/ 1744717 h 3142593"/>
                  <a:gd name="connsiteX3" fmla="*/ 2322786 w 2459421"/>
                  <a:gd name="connsiteY3" fmla="*/ 1629103 h 3142593"/>
                  <a:gd name="connsiteX4" fmla="*/ 2396359 w 2459421"/>
                  <a:gd name="connsiteY4" fmla="*/ 945931 h 3142593"/>
                  <a:gd name="connsiteX5" fmla="*/ 2459421 w 2459421"/>
                  <a:gd name="connsiteY5" fmla="*/ 441434 h 3142593"/>
                  <a:gd name="connsiteX6" fmla="*/ 2438400 w 2459421"/>
                  <a:gd name="connsiteY6" fmla="*/ 0 h 3142593"/>
                  <a:gd name="connsiteX7" fmla="*/ 2175642 w 2459421"/>
                  <a:gd name="connsiteY7" fmla="*/ 0 h 3142593"/>
                  <a:gd name="connsiteX8" fmla="*/ 1860331 w 2459421"/>
                  <a:gd name="connsiteY8" fmla="*/ 126124 h 3142593"/>
                  <a:gd name="connsiteX9" fmla="*/ 1650124 w 2459421"/>
                  <a:gd name="connsiteY9" fmla="*/ 273269 h 3142593"/>
                  <a:gd name="connsiteX10" fmla="*/ 1145628 w 2459421"/>
                  <a:gd name="connsiteY10" fmla="*/ 273269 h 3142593"/>
                  <a:gd name="connsiteX11" fmla="*/ 735724 w 2459421"/>
                  <a:gd name="connsiteY11" fmla="*/ 273269 h 3142593"/>
                  <a:gd name="connsiteX12" fmla="*/ 420414 w 2459421"/>
                  <a:gd name="connsiteY12" fmla="*/ 325820 h 3142593"/>
                  <a:gd name="connsiteX13" fmla="*/ 357352 w 2459421"/>
                  <a:gd name="connsiteY13" fmla="*/ 409903 h 3142593"/>
                  <a:gd name="connsiteX14" fmla="*/ 0 w 2459421"/>
                  <a:gd name="connsiteY14" fmla="*/ 620110 h 3142593"/>
                  <a:gd name="connsiteX15" fmla="*/ 94593 w 2459421"/>
                  <a:gd name="connsiteY15" fmla="*/ 914400 h 3142593"/>
                  <a:gd name="connsiteX16" fmla="*/ 346842 w 2459421"/>
                  <a:gd name="connsiteY16" fmla="*/ 1145627 h 3142593"/>
                  <a:gd name="connsiteX17" fmla="*/ 767255 w 2459421"/>
                  <a:gd name="connsiteY17" fmla="*/ 1639613 h 3142593"/>
                  <a:gd name="connsiteX0" fmla="*/ 1418897 w 2459421"/>
                  <a:gd name="connsiteY0" fmla="*/ 3142593 h 3142593"/>
                  <a:gd name="connsiteX1" fmla="*/ 1587062 w 2459421"/>
                  <a:gd name="connsiteY1" fmla="*/ 2501462 h 3142593"/>
                  <a:gd name="connsiteX2" fmla="*/ 1849821 w 2459421"/>
                  <a:gd name="connsiteY2" fmla="*/ 1744717 h 3142593"/>
                  <a:gd name="connsiteX3" fmla="*/ 2322786 w 2459421"/>
                  <a:gd name="connsiteY3" fmla="*/ 1629103 h 3142593"/>
                  <a:gd name="connsiteX4" fmla="*/ 2396359 w 2459421"/>
                  <a:gd name="connsiteY4" fmla="*/ 945931 h 3142593"/>
                  <a:gd name="connsiteX5" fmla="*/ 2459421 w 2459421"/>
                  <a:gd name="connsiteY5" fmla="*/ 441434 h 3142593"/>
                  <a:gd name="connsiteX6" fmla="*/ 2438400 w 2459421"/>
                  <a:gd name="connsiteY6" fmla="*/ 0 h 3142593"/>
                  <a:gd name="connsiteX7" fmla="*/ 2175642 w 2459421"/>
                  <a:gd name="connsiteY7" fmla="*/ 0 h 3142593"/>
                  <a:gd name="connsiteX8" fmla="*/ 1860331 w 2459421"/>
                  <a:gd name="connsiteY8" fmla="*/ 126124 h 3142593"/>
                  <a:gd name="connsiteX9" fmla="*/ 1650124 w 2459421"/>
                  <a:gd name="connsiteY9" fmla="*/ 273269 h 3142593"/>
                  <a:gd name="connsiteX10" fmla="*/ 1145628 w 2459421"/>
                  <a:gd name="connsiteY10" fmla="*/ 273269 h 3142593"/>
                  <a:gd name="connsiteX11" fmla="*/ 735724 w 2459421"/>
                  <a:gd name="connsiteY11" fmla="*/ 273269 h 3142593"/>
                  <a:gd name="connsiteX12" fmla="*/ 420414 w 2459421"/>
                  <a:gd name="connsiteY12" fmla="*/ 325820 h 3142593"/>
                  <a:gd name="connsiteX13" fmla="*/ 357352 w 2459421"/>
                  <a:gd name="connsiteY13" fmla="*/ 409903 h 3142593"/>
                  <a:gd name="connsiteX14" fmla="*/ 0 w 2459421"/>
                  <a:gd name="connsiteY14" fmla="*/ 620110 h 3142593"/>
                  <a:gd name="connsiteX15" fmla="*/ 94593 w 2459421"/>
                  <a:gd name="connsiteY15" fmla="*/ 914400 h 3142593"/>
                  <a:gd name="connsiteX16" fmla="*/ 346842 w 2459421"/>
                  <a:gd name="connsiteY16" fmla="*/ 1145627 h 31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9421" h="3142593">
                    <a:moveTo>
                      <a:pt x="1418897" y="3142593"/>
                    </a:moveTo>
                    <a:lnTo>
                      <a:pt x="1587062" y="2501462"/>
                    </a:lnTo>
                    <a:lnTo>
                      <a:pt x="1849821" y="1744717"/>
                    </a:lnTo>
                    <a:lnTo>
                      <a:pt x="2322786" y="1629103"/>
                    </a:lnTo>
                    <a:lnTo>
                      <a:pt x="2396359" y="945931"/>
                    </a:lnTo>
                    <a:lnTo>
                      <a:pt x="2459421" y="441434"/>
                    </a:lnTo>
                    <a:lnTo>
                      <a:pt x="2438400" y="0"/>
                    </a:lnTo>
                    <a:lnTo>
                      <a:pt x="2175642" y="0"/>
                    </a:lnTo>
                    <a:lnTo>
                      <a:pt x="1860331" y="126124"/>
                    </a:lnTo>
                    <a:lnTo>
                      <a:pt x="1650124" y="273269"/>
                    </a:lnTo>
                    <a:lnTo>
                      <a:pt x="1145628" y="273269"/>
                    </a:lnTo>
                    <a:lnTo>
                      <a:pt x="735724" y="273269"/>
                    </a:lnTo>
                    <a:lnTo>
                      <a:pt x="420414" y="325820"/>
                    </a:lnTo>
                    <a:cubicBezTo>
                      <a:pt x="364982" y="403425"/>
                      <a:pt x="389173" y="378082"/>
                      <a:pt x="357352" y="409903"/>
                    </a:cubicBezTo>
                    <a:lnTo>
                      <a:pt x="0" y="620110"/>
                    </a:lnTo>
                    <a:lnTo>
                      <a:pt x="94593" y="914400"/>
                    </a:lnTo>
                    <a:lnTo>
                      <a:pt x="346842" y="1145627"/>
                    </a:lnTo>
                  </a:path>
                </a:pathLst>
              </a:custGeom>
              <a:noFill/>
              <a:ln w="158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0F535C9B-ECD6-4903-AECC-7523E972FF2A}"/>
                </a:ext>
              </a:extLst>
            </p:cNvPr>
            <p:cNvSpPr txBox="1"/>
            <p:nvPr/>
          </p:nvSpPr>
          <p:spPr>
            <a:xfrm>
              <a:off x="195161" y="6278880"/>
              <a:ext cx="37274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Joel Nelson measures bush captured by HD Lidar</a:t>
              </a:r>
            </a:p>
          </p:txBody>
        </p:sp>
      </p:grpSp>
    </p:spTree>
    <p:extLst>
      <p:ext uri="{BB962C8B-B14F-4D97-AF65-F5344CB8AC3E}">
        <p14:creationId xmlns:p14="http://schemas.microsoft.com/office/powerpoint/2010/main" val="2648884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2C84225-86CC-40F8-83C4-F0673CC313F5}"/>
              </a:ext>
            </a:extLst>
          </p:cNvPr>
          <p:cNvGrpSpPr/>
          <p:nvPr/>
        </p:nvGrpSpPr>
        <p:grpSpPr>
          <a:xfrm>
            <a:off x="6814169" y="1802637"/>
            <a:ext cx="4503683" cy="2727187"/>
            <a:chOff x="6734565" y="1814494"/>
            <a:chExt cx="4503683" cy="2727187"/>
          </a:xfrm>
        </p:grpSpPr>
        <p:pic>
          <p:nvPicPr>
            <p:cNvPr id="1026" name="Picture 2">
              <a:extLst>
                <a:ext uri="{FF2B5EF4-FFF2-40B4-BE49-F238E27FC236}">
                  <a16:creationId xmlns:a16="http://schemas.microsoft.com/office/drawing/2014/main" id="{F0E95A32-E8B3-4332-BD03-634C622F5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20"/>
            <a:stretch/>
          </p:blipFill>
          <p:spPr bwMode="auto">
            <a:xfrm>
              <a:off x="6734565" y="1814494"/>
              <a:ext cx="4503683" cy="2727187"/>
            </a:xfrm>
            <a:prstGeom prst="rect">
              <a:avLst/>
            </a:prstGeom>
            <a:noFill/>
            <a:ln w="12700">
              <a:solidFill>
                <a:srgbClr val="003865"/>
              </a:solidFill>
            </a:ln>
          </p:spPr>
        </p:pic>
        <p:cxnSp>
          <p:nvCxnSpPr>
            <p:cNvPr id="10" name="Straight Connector 9">
              <a:extLst>
                <a:ext uri="{FF2B5EF4-FFF2-40B4-BE49-F238E27FC236}">
                  <a16:creationId xmlns:a16="http://schemas.microsoft.com/office/drawing/2014/main" id="{73C6F27D-AA6F-453F-8857-7F6E5EC67B67}"/>
                </a:ext>
              </a:extLst>
            </p:cNvPr>
            <p:cNvCxnSpPr>
              <a:cxnSpLocks/>
            </p:cNvCxnSpPr>
            <p:nvPr/>
          </p:nvCxnSpPr>
          <p:spPr>
            <a:xfrm>
              <a:off x="8911091" y="2626950"/>
              <a:ext cx="779574" cy="0"/>
            </a:xfrm>
            <a:prstGeom prst="line">
              <a:avLst/>
            </a:prstGeom>
            <a:ln w="1270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112980CE-6F91-4013-804C-5390DE0C3E06}"/>
                </a:ext>
              </a:extLst>
            </p:cNvPr>
            <p:cNvCxnSpPr>
              <a:cxnSpLocks/>
            </p:cNvCxnSpPr>
            <p:nvPr/>
          </p:nvCxnSpPr>
          <p:spPr>
            <a:xfrm>
              <a:off x="8911091" y="3297159"/>
              <a:ext cx="779574"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grpSp>
      <p:sp>
        <p:nvSpPr>
          <p:cNvPr id="2" name="Title 1"/>
          <p:cNvSpPr>
            <a:spLocks noGrp="1"/>
          </p:cNvSpPr>
          <p:nvPr>
            <p:ph type="title"/>
          </p:nvPr>
        </p:nvSpPr>
        <p:spPr/>
        <p:txBody>
          <a:bodyPr/>
          <a:lstStyle/>
          <a:p>
            <a:r>
              <a:rPr lang="en-US" sz="2800">
                <a:solidFill>
                  <a:srgbClr val="FFC000"/>
                </a:solidFill>
              </a:rPr>
              <a:t>3DGeo Field Visit </a:t>
            </a:r>
            <a:r>
              <a:rPr lang="en-US"/>
              <a:t>– Preparing for Data Validation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8EFB4733-AD3A-4653-8A64-FCB46314EFCF}"/>
              </a:ext>
            </a:extLst>
          </p:cNvPr>
          <p:cNvGrpSpPr/>
          <p:nvPr/>
        </p:nvGrpSpPr>
        <p:grpSpPr>
          <a:xfrm>
            <a:off x="6814169" y="4710653"/>
            <a:ext cx="4758072" cy="2007793"/>
            <a:chOff x="7167648" y="4346985"/>
            <a:chExt cx="4758072" cy="2007793"/>
          </a:xfrm>
        </p:grpSpPr>
        <p:pic>
          <p:nvPicPr>
            <p:cNvPr id="1028" name="Picture 4">
              <a:extLst>
                <a:ext uri="{FF2B5EF4-FFF2-40B4-BE49-F238E27FC236}">
                  <a16:creationId xmlns:a16="http://schemas.microsoft.com/office/drawing/2014/main" id="{771378E5-25AA-4CF5-8F3F-79E01F9B34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18"/>
            <a:stretch/>
          </p:blipFill>
          <p:spPr bwMode="auto">
            <a:xfrm>
              <a:off x="7167648" y="4346985"/>
              <a:ext cx="4758072" cy="2007793"/>
            </a:xfrm>
            <a:prstGeom prst="rect">
              <a:avLst/>
            </a:prstGeom>
            <a:noFill/>
            <a:ln w="12700">
              <a:solidFill>
                <a:srgbClr val="003865"/>
              </a:solidFill>
            </a:ln>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281A2FD-D07C-41A7-A9EA-16E2C5240F80}"/>
                </a:ext>
              </a:extLst>
            </p:cNvPr>
            <p:cNvCxnSpPr/>
            <p:nvPr/>
          </p:nvCxnSpPr>
          <p:spPr>
            <a:xfrm>
              <a:off x="9402401" y="5969875"/>
              <a:ext cx="977462"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AABFA0D8-DB3B-42F9-9BE4-CFE43CC3DBF4}"/>
                </a:ext>
              </a:extLst>
            </p:cNvPr>
            <p:cNvCxnSpPr/>
            <p:nvPr/>
          </p:nvCxnSpPr>
          <p:spPr>
            <a:xfrm>
              <a:off x="9344174" y="4502633"/>
              <a:ext cx="977462"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grpSp>
      <p:grpSp>
        <p:nvGrpSpPr>
          <p:cNvPr id="19" name="Group 18">
            <a:extLst>
              <a:ext uri="{FF2B5EF4-FFF2-40B4-BE49-F238E27FC236}">
                <a16:creationId xmlns:a16="http://schemas.microsoft.com/office/drawing/2014/main" id="{D7A9F33E-B73E-4A80-AFCE-E84D4090948D}"/>
              </a:ext>
            </a:extLst>
          </p:cNvPr>
          <p:cNvGrpSpPr/>
          <p:nvPr/>
        </p:nvGrpSpPr>
        <p:grpSpPr>
          <a:xfrm>
            <a:off x="122299" y="1468920"/>
            <a:ext cx="6185319" cy="4245630"/>
            <a:chOff x="4587114" y="1662184"/>
            <a:chExt cx="7133266" cy="4098781"/>
          </a:xfrm>
        </p:grpSpPr>
        <p:pic>
          <p:nvPicPr>
            <p:cNvPr id="20" name="Picture 4">
              <a:extLst>
                <a:ext uri="{FF2B5EF4-FFF2-40B4-BE49-F238E27FC236}">
                  <a16:creationId xmlns:a16="http://schemas.microsoft.com/office/drawing/2014/main" id="{E20CF32D-35C7-44E8-8B65-F8434518E8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499"/>
            <a:stretch/>
          </p:blipFill>
          <p:spPr bwMode="auto">
            <a:xfrm>
              <a:off x="4587114" y="1662184"/>
              <a:ext cx="7133266" cy="4098781"/>
            </a:xfrm>
            <a:prstGeom prst="rect">
              <a:avLst/>
            </a:prstGeom>
            <a:noFill/>
            <a:ln w="15875">
              <a:solidFill>
                <a:srgbClr val="003865"/>
              </a:solidFill>
            </a:ln>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CF3DFC41-D3E4-4744-975A-70E98EC296B6}"/>
                </a:ext>
              </a:extLst>
            </p:cNvPr>
            <p:cNvCxnSpPr/>
            <p:nvPr/>
          </p:nvCxnSpPr>
          <p:spPr>
            <a:xfrm>
              <a:off x="7439693" y="4208009"/>
              <a:ext cx="977462"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8D7B1640-7B61-41B4-8AAE-10AC05F97050}"/>
                </a:ext>
              </a:extLst>
            </p:cNvPr>
            <p:cNvCxnSpPr/>
            <p:nvPr/>
          </p:nvCxnSpPr>
          <p:spPr>
            <a:xfrm>
              <a:off x="7439693" y="3030152"/>
              <a:ext cx="977462" cy="0"/>
            </a:xfrm>
            <a:prstGeom prst="line">
              <a:avLst/>
            </a:prstGeom>
            <a:ln w="15875">
              <a:solidFill>
                <a:srgbClr val="FF0000"/>
              </a:solidFill>
            </a:ln>
          </p:spPr>
          <p:style>
            <a:lnRef idx="1">
              <a:schemeClr val="accent3"/>
            </a:lnRef>
            <a:fillRef idx="0">
              <a:schemeClr val="accent3"/>
            </a:fillRef>
            <a:effectRef idx="0">
              <a:schemeClr val="accent3"/>
            </a:effectRef>
            <a:fontRef idx="minor">
              <a:schemeClr val="tx1"/>
            </a:fontRef>
          </p:style>
        </p:cxnSp>
      </p:grpSp>
      <p:sp>
        <p:nvSpPr>
          <p:cNvPr id="24" name="TextBox 23">
            <a:extLst>
              <a:ext uri="{FF2B5EF4-FFF2-40B4-BE49-F238E27FC236}">
                <a16:creationId xmlns:a16="http://schemas.microsoft.com/office/drawing/2014/main" id="{2794F6A2-523E-415D-9704-D390DE330859}"/>
              </a:ext>
            </a:extLst>
          </p:cNvPr>
          <p:cNvSpPr txBox="1"/>
          <p:nvPr/>
        </p:nvSpPr>
        <p:spPr>
          <a:xfrm>
            <a:off x="122299" y="5714550"/>
            <a:ext cx="64474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Bush as represented in high-definition point cloud</a:t>
            </a:r>
          </a:p>
        </p:txBody>
      </p:sp>
      <p:sp>
        <p:nvSpPr>
          <p:cNvPr id="25" name="TextBox 24">
            <a:extLst>
              <a:ext uri="{FF2B5EF4-FFF2-40B4-BE49-F238E27FC236}">
                <a16:creationId xmlns:a16="http://schemas.microsoft.com/office/drawing/2014/main" id="{67BF70BB-9A20-4271-BE60-361E9E458C68}"/>
              </a:ext>
            </a:extLst>
          </p:cNvPr>
          <p:cNvSpPr txBox="1"/>
          <p:nvPr/>
        </p:nvSpPr>
        <p:spPr>
          <a:xfrm>
            <a:off x="6735717" y="1433158"/>
            <a:ext cx="49149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Bush and surrounding features captured by lidar intensity</a:t>
            </a:r>
          </a:p>
        </p:txBody>
      </p:sp>
      <p:sp>
        <p:nvSpPr>
          <p:cNvPr id="26" name="TextBox 25">
            <a:extLst>
              <a:ext uri="{FF2B5EF4-FFF2-40B4-BE49-F238E27FC236}">
                <a16:creationId xmlns:a16="http://schemas.microsoft.com/office/drawing/2014/main" id="{BF76646A-7838-4755-BD73-A0D47AFC312E}"/>
              </a:ext>
            </a:extLst>
          </p:cNvPr>
          <p:cNvSpPr txBox="1"/>
          <p:nvPr/>
        </p:nvSpPr>
        <p:spPr>
          <a:xfrm>
            <a:off x="5377832" y="6412183"/>
            <a:ext cx="1436337" cy="306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Bush Point Cloud</a:t>
            </a:r>
          </a:p>
        </p:txBody>
      </p:sp>
    </p:spTree>
    <p:extLst>
      <p:ext uri="{BB962C8B-B14F-4D97-AF65-F5344CB8AC3E}">
        <p14:creationId xmlns:p14="http://schemas.microsoft.com/office/powerpoint/2010/main" val="1987129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71CFE-4321-4363-A7F0-C08AA0019EF1}"/>
              </a:ext>
            </a:extLst>
          </p:cNvPr>
          <p:cNvSpPr>
            <a:spLocks noGrp="1"/>
          </p:cNvSpPr>
          <p:nvPr>
            <p:ph type="title"/>
          </p:nvPr>
        </p:nvSpPr>
        <p:spPr/>
        <p:txBody>
          <a:bodyPr/>
          <a:lstStyle/>
          <a:p>
            <a:r>
              <a:rPr lang="en-US"/>
              <a:t>Timeline - upcoming steps</a:t>
            </a:r>
          </a:p>
        </p:txBody>
      </p:sp>
      <p:graphicFrame>
        <p:nvGraphicFramePr>
          <p:cNvPr id="5" name="Content Placeholder 4">
            <a:extLst>
              <a:ext uri="{FF2B5EF4-FFF2-40B4-BE49-F238E27FC236}">
                <a16:creationId xmlns:a16="http://schemas.microsoft.com/office/drawing/2014/main" id="{524E406E-6845-4390-AB9D-9067D1370DAB}"/>
              </a:ext>
            </a:extLst>
          </p:cNvPr>
          <p:cNvGraphicFramePr>
            <a:graphicFrameLocks noGrp="1"/>
          </p:cNvGraphicFramePr>
          <p:nvPr>
            <p:ph idx="1"/>
            <p:extLst>
              <p:ext uri="{D42A27DB-BD31-4B8C-83A1-F6EECF244321}">
                <p14:modId xmlns:p14="http://schemas.microsoft.com/office/powerpoint/2010/main" val="2931800110"/>
              </p:ext>
            </p:extLst>
          </p:nvPr>
        </p:nvGraphicFramePr>
        <p:xfrm>
          <a:off x="374341" y="1074200"/>
          <a:ext cx="11443317" cy="5536300"/>
        </p:xfrm>
        <a:graphic>
          <a:graphicData uri="http://schemas.openxmlformats.org/drawingml/2006/table">
            <a:tbl>
              <a:tblPr firstRow="1" firstCol="1" bandRow="1">
                <a:tableStyleId>{5C22544A-7EE6-4342-B048-85BDC9FD1C3A}</a:tableStyleId>
              </a:tblPr>
              <a:tblGrid>
                <a:gridCol w="2435120">
                  <a:extLst>
                    <a:ext uri="{9D8B030D-6E8A-4147-A177-3AD203B41FA5}">
                      <a16:colId xmlns:a16="http://schemas.microsoft.com/office/drawing/2014/main" val="1321255284"/>
                    </a:ext>
                  </a:extLst>
                </a:gridCol>
                <a:gridCol w="9008197">
                  <a:extLst>
                    <a:ext uri="{9D8B030D-6E8A-4147-A177-3AD203B41FA5}">
                      <a16:colId xmlns:a16="http://schemas.microsoft.com/office/drawing/2014/main" val="1341536016"/>
                    </a:ext>
                  </a:extLst>
                </a:gridCol>
              </a:tblGrid>
              <a:tr h="268391">
                <a:tc>
                  <a:txBody>
                    <a:bodyPr/>
                    <a:lstStyle/>
                    <a:p>
                      <a:pPr marL="0" marR="0">
                        <a:lnSpc>
                          <a:spcPct val="107000"/>
                        </a:lnSpc>
                        <a:spcBef>
                          <a:spcPts val="0"/>
                        </a:spcBef>
                        <a:spcAft>
                          <a:spcPts val="0"/>
                        </a:spcAft>
                      </a:pPr>
                      <a:r>
                        <a:rPr lang="en-US" dirty="0"/>
                        <a:t>Date</a:t>
                      </a:r>
                    </a:p>
                  </a:txBody>
                  <a:tcPr marL="68580" marR="68580" marT="0" marB="0"/>
                </a:tc>
                <a:tc>
                  <a:txBody>
                    <a:bodyPr/>
                    <a:lstStyle/>
                    <a:p>
                      <a:pPr marL="0" marR="0">
                        <a:lnSpc>
                          <a:spcPct val="107000"/>
                        </a:lnSpc>
                        <a:spcBef>
                          <a:spcPts val="0"/>
                        </a:spcBef>
                        <a:spcAft>
                          <a:spcPts val="0"/>
                        </a:spcAft>
                      </a:pPr>
                      <a:r>
                        <a:rPr lang="en-US" dirty="0"/>
                        <a:t>Task</a:t>
                      </a:r>
                    </a:p>
                  </a:txBody>
                  <a:tcPr marL="68580" marR="68580" marT="0" marB="0"/>
                </a:tc>
                <a:extLst>
                  <a:ext uri="{0D108BD9-81ED-4DB2-BD59-A6C34878D82A}">
                    <a16:rowId xmlns:a16="http://schemas.microsoft.com/office/drawing/2014/main" val="459679143"/>
                  </a:ext>
                </a:extLst>
              </a:tr>
              <a:tr h="365760">
                <a:tc>
                  <a:txBody>
                    <a:bodyPr/>
                    <a:lstStyle/>
                    <a:p>
                      <a:pPr marL="0" marR="0">
                        <a:lnSpc>
                          <a:spcPct val="107000"/>
                        </a:lnSpc>
                        <a:spcBef>
                          <a:spcPts val="0"/>
                        </a:spcBef>
                        <a:spcAft>
                          <a:spcPts val="0"/>
                        </a:spcAft>
                      </a:pPr>
                      <a:r>
                        <a:rPr lang="en-US" dirty="0"/>
                        <a:t>August 27</a:t>
                      </a:r>
                    </a:p>
                  </a:txBody>
                  <a:tcPr marL="68580" marR="68580" marT="0" marB="0"/>
                </a:tc>
                <a:tc>
                  <a:txBody>
                    <a:bodyPr/>
                    <a:lstStyle/>
                    <a:p>
                      <a:pPr marL="0" marR="0">
                        <a:lnSpc>
                          <a:spcPct val="107000"/>
                        </a:lnSpc>
                        <a:spcBef>
                          <a:spcPts val="0"/>
                        </a:spcBef>
                        <a:spcAft>
                          <a:spcPts val="0"/>
                        </a:spcAft>
                      </a:pPr>
                      <a:r>
                        <a:rPr lang="en-US" dirty="0"/>
                        <a:t>Optional: Partners provide notification to </a:t>
                      </a:r>
                      <a:r>
                        <a:rPr lang="en-US" dirty="0">
                          <a:hlinkClick r:id="rId2"/>
                        </a:rPr>
                        <a:t>lidar@state.mn.us</a:t>
                      </a:r>
                      <a:r>
                        <a:rPr lang="en-US" dirty="0"/>
                        <a:t> of any upgrade request(s)</a:t>
                      </a:r>
                    </a:p>
                  </a:txBody>
                  <a:tcPr marL="68580" marR="68580" marT="0" marB="0"/>
                </a:tc>
                <a:extLst>
                  <a:ext uri="{0D108BD9-81ED-4DB2-BD59-A6C34878D82A}">
                    <a16:rowId xmlns:a16="http://schemas.microsoft.com/office/drawing/2014/main" val="3862819454"/>
                  </a:ext>
                </a:extLst>
              </a:tr>
              <a:tr h="365760">
                <a:tc>
                  <a:txBody>
                    <a:bodyPr/>
                    <a:lstStyle/>
                    <a:p>
                      <a:pPr marL="0" marR="0">
                        <a:lnSpc>
                          <a:spcPct val="107000"/>
                        </a:lnSpc>
                        <a:spcBef>
                          <a:spcPts val="0"/>
                        </a:spcBef>
                        <a:spcAft>
                          <a:spcPts val="0"/>
                        </a:spcAft>
                      </a:pPr>
                      <a:r>
                        <a:rPr lang="en-US" dirty="0"/>
                        <a:t>September 3</a:t>
                      </a:r>
                    </a:p>
                  </a:txBody>
                  <a:tcPr marL="68580" marR="68580" marT="0" marB="0"/>
                </a:tc>
                <a:tc>
                  <a:txBody>
                    <a:bodyPr/>
                    <a:lstStyle/>
                    <a:p>
                      <a:pPr marL="0" marR="0">
                        <a:lnSpc>
                          <a:spcPct val="107000"/>
                        </a:lnSpc>
                        <a:spcBef>
                          <a:spcPts val="0"/>
                        </a:spcBef>
                        <a:spcAft>
                          <a:spcPts val="0"/>
                        </a:spcAft>
                      </a:pPr>
                      <a:r>
                        <a:rPr lang="en-US" dirty="0"/>
                        <a:t>3DGeo submits IGCE to obtain costs for final lidar acquisition areas, and upgrade areas</a:t>
                      </a:r>
                    </a:p>
                  </a:txBody>
                  <a:tcPr marL="68580" marR="68580" marT="0" marB="0"/>
                </a:tc>
                <a:extLst>
                  <a:ext uri="{0D108BD9-81ED-4DB2-BD59-A6C34878D82A}">
                    <a16:rowId xmlns:a16="http://schemas.microsoft.com/office/drawing/2014/main" val="713289807"/>
                  </a:ext>
                </a:extLst>
              </a:tr>
              <a:tr h="640080">
                <a:tc>
                  <a:txBody>
                    <a:bodyPr/>
                    <a:lstStyle/>
                    <a:p>
                      <a:pPr marL="0" marR="0">
                        <a:lnSpc>
                          <a:spcPct val="107000"/>
                        </a:lnSpc>
                        <a:spcBef>
                          <a:spcPts val="0"/>
                        </a:spcBef>
                        <a:spcAft>
                          <a:spcPts val="0"/>
                        </a:spcAft>
                      </a:pPr>
                      <a:r>
                        <a:rPr lang="en-US" dirty="0"/>
                        <a:t>September 17-24</a:t>
                      </a:r>
                    </a:p>
                  </a:txBody>
                  <a:tcPr marL="68580" marR="68580" marT="0" marB="0"/>
                </a:tc>
                <a:tc>
                  <a:txBody>
                    <a:bodyPr/>
                    <a:lstStyle/>
                    <a:p>
                      <a:pPr marL="0" marR="0">
                        <a:lnSpc>
                          <a:spcPct val="107000"/>
                        </a:lnSpc>
                        <a:spcBef>
                          <a:spcPts val="0"/>
                        </a:spcBef>
                        <a:spcAft>
                          <a:spcPts val="0"/>
                        </a:spcAft>
                      </a:pPr>
                      <a:r>
                        <a:rPr lang="en-US" dirty="0"/>
                        <a:t>USGS provides cost estimates to 3DGeo in response to IGCE</a:t>
                      </a:r>
                    </a:p>
                    <a:p>
                      <a:pPr marL="0" marR="0">
                        <a:lnSpc>
                          <a:spcPct val="107000"/>
                        </a:lnSpc>
                        <a:spcBef>
                          <a:spcPts val="0"/>
                        </a:spcBef>
                        <a:spcAft>
                          <a:spcPts val="0"/>
                        </a:spcAft>
                      </a:pPr>
                      <a:r>
                        <a:rPr lang="en-US" dirty="0"/>
                        <a:t>3DGeo passes shares upgrade costs with partners</a:t>
                      </a:r>
                    </a:p>
                  </a:txBody>
                  <a:tcPr marL="68580" marR="68580" marT="0" marB="0"/>
                </a:tc>
                <a:extLst>
                  <a:ext uri="{0D108BD9-81ED-4DB2-BD59-A6C34878D82A}">
                    <a16:rowId xmlns:a16="http://schemas.microsoft.com/office/drawing/2014/main" val="4052287996"/>
                  </a:ext>
                </a:extLst>
              </a:tr>
              <a:tr h="365760">
                <a:tc>
                  <a:txBody>
                    <a:bodyPr/>
                    <a:lstStyle/>
                    <a:p>
                      <a:pPr marL="0" marR="0">
                        <a:lnSpc>
                          <a:spcPct val="107000"/>
                        </a:lnSpc>
                        <a:spcBef>
                          <a:spcPts val="0"/>
                        </a:spcBef>
                        <a:spcAft>
                          <a:spcPts val="0"/>
                        </a:spcAft>
                      </a:pPr>
                      <a:r>
                        <a:rPr lang="en-US" dirty="0"/>
                        <a:t>September 24</a:t>
                      </a:r>
                    </a:p>
                  </a:txBody>
                  <a:tcPr marL="68580" marR="68580" marT="0" marB="0"/>
                </a:tc>
                <a:tc>
                  <a:txBody>
                    <a:bodyPr/>
                    <a:lstStyle/>
                    <a:p>
                      <a:pPr marL="0" marR="0">
                        <a:lnSpc>
                          <a:spcPct val="107000"/>
                        </a:lnSpc>
                        <a:spcBef>
                          <a:spcPts val="0"/>
                        </a:spcBef>
                        <a:spcAft>
                          <a:spcPts val="0"/>
                        </a:spcAft>
                      </a:pPr>
                      <a:r>
                        <a:rPr lang="en-US" dirty="0"/>
                        <a:t>Partners provide completed “Attachment D” to </a:t>
                      </a:r>
                      <a:r>
                        <a:rPr lang="en-US" dirty="0">
                          <a:hlinkClick r:id="rId2"/>
                        </a:rPr>
                        <a:t>lidar@state.mn.us</a:t>
                      </a:r>
                      <a:endParaRPr lang="en-US" dirty="0"/>
                    </a:p>
                  </a:txBody>
                  <a:tcPr marL="68580" marR="68580" marT="0" marB="0"/>
                </a:tc>
                <a:extLst>
                  <a:ext uri="{0D108BD9-81ED-4DB2-BD59-A6C34878D82A}">
                    <a16:rowId xmlns:a16="http://schemas.microsoft.com/office/drawing/2014/main" val="1810113780"/>
                  </a:ext>
                </a:extLst>
              </a:tr>
              <a:tr h="365760">
                <a:tc>
                  <a:txBody>
                    <a:bodyPr/>
                    <a:lstStyle/>
                    <a:p>
                      <a:pPr marL="0" marR="0">
                        <a:lnSpc>
                          <a:spcPct val="107000"/>
                        </a:lnSpc>
                        <a:spcBef>
                          <a:spcPts val="0"/>
                        </a:spcBef>
                        <a:spcAft>
                          <a:spcPts val="0"/>
                        </a:spcAft>
                      </a:pPr>
                      <a:r>
                        <a:rPr lang="en-US" dirty="0"/>
                        <a:t>October 1 –</a:t>
                      </a:r>
                      <a:r>
                        <a:rPr lang="en-US" baseline="0" dirty="0"/>
                        <a:t> Extended to October 8</a:t>
                      </a:r>
                      <a:endParaRPr lang="en-US" dirty="0"/>
                    </a:p>
                  </a:txBody>
                  <a:tcPr marL="68580" marR="68580" marT="0" marB="0"/>
                </a:tc>
                <a:tc>
                  <a:txBody>
                    <a:bodyPr/>
                    <a:lstStyle/>
                    <a:p>
                      <a:pPr marL="0" marR="0">
                        <a:lnSpc>
                          <a:spcPct val="107000"/>
                        </a:lnSpc>
                        <a:spcBef>
                          <a:spcPts val="0"/>
                        </a:spcBef>
                        <a:spcAft>
                          <a:spcPts val="0"/>
                        </a:spcAft>
                      </a:pPr>
                      <a:r>
                        <a:rPr lang="en-US" dirty="0"/>
                        <a:t>BAA application submitted by MNIT on behalf of 3DGeo partners</a:t>
                      </a:r>
                    </a:p>
                  </a:txBody>
                  <a:tcPr marL="68580" marR="68580" marT="0" marB="0"/>
                </a:tc>
                <a:extLst>
                  <a:ext uri="{0D108BD9-81ED-4DB2-BD59-A6C34878D82A}">
                    <a16:rowId xmlns:a16="http://schemas.microsoft.com/office/drawing/2014/main" val="4082247342"/>
                  </a:ext>
                </a:extLst>
              </a:tr>
              <a:tr h="358826">
                <a:tc>
                  <a:txBody>
                    <a:bodyPr/>
                    <a:lstStyle/>
                    <a:p>
                      <a:pPr marL="0" marR="0">
                        <a:lnSpc>
                          <a:spcPct val="107000"/>
                        </a:lnSpc>
                        <a:spcBef>
                          <a:spcPts val="0"/>
                        </a:spcBef>
                        <a:spcAft>
                          <a:spcPts val="0"/>
                        </a:spcAft>
                      </a:pPr>
                      <a:r>
                        <a:rPr lang="en-US" dirty="0"/>
                        <a:t>Winter</a:t>
                      </a:r>
                    </a:p>
                  </a:txBody>
                  <a:tcPr marL="68580" marR="68580" marT="0" marB="0"/>
                </a:tc>
                <a:tc>
                  <a:txBody>
                    <a:bodyPr/>
                    <a:lstStyle/>
                    <a:p>
                      <a:pPr marL="0" marR="0">
                        <a:lnSpc>
                          <a:spcPct val="107000"/>
                        </a:lnSpc>
                        <a:spcBef>
                          <a:spcPts val="0"/>
                        </a:spcBef>
                        <a:spcAft>
                          <a:spcPts val="0"/>
                        </a:spcAft>
                      </a:pPr>
                      <a:r>
                        <a:rPr lang="en-US" dirty="0"/>
                        <a:t>USGS provides approval of grant</a:t>
                      </a:r>
                    </a:p>
                  </a:txBody>
                  <a:tcPr marL="68580" marR="68580" marT="0" marB="0"/>
                </a:tc>
                <a:extLst>
                  <a:ext uri="{0D108BD9-81ED-4DB2-BD59-A6C34878D82A}">
                    <a16:rowId xmlns:a16="http://schemas.microsoft.com/office/drawing/2014/main" val="3754926873"/>
                  </a:ext>
                </a:extLst>
              </a:tr>
              <a:tr h="914400">
                <a:tc>
                  <a:txBody>
                    <a:bodyPr/>
                    <a:lstStyle/>
                    <a:p>
                      <a:pPr marL="0" marR="0">
                        <a:lnSpc>
                          <a:spcPct val="107000"/>
                        </a:lnSpc>
                        <a:spcBef>
                          <a:spcPts val="0"/>
                        </a:spcBef>
                        <a:spcAft>
                          <a:spcPts val="0"/>
                        </a:spcAft>
                      </a:pPr>
                      <a:r>
                        <a:rPr lang="en-US" dirty="0"/>
                        <a:t>January/February</a:t>
                      </a:r>
                    </a:p>
                  </a:txBody>
                  <a:tcPr marL="68580" marR="68580" marT="0" marB="0"/>
                </a:tc>
                <a:tc>
                  <a:txBody>
                    <a:bodyPr/>
                    <a:lstStyle/>
                    <a:p>
                      <a:pPr marL="0" marR="0">
                        <a:lnSpc>
                          <a:spcPct val="107000"/>
                        </a:lnSpc>
                        <a:spcBef>
                          <a:spcPts val="0"/>
                        </a:spcBef>
                        <a:spcAft>
                          <a:spcPts val="0"/>
                        </a:spcAft>
                      </a:pPr>
                      <a:r>
                        <a:rPr lang="en-US" dirty="0"/>
                        <a:t>MNIT executes Joint Powers Agreements (JPAs) with each local partner</a:t>
                      </a:r>
                    </a:p>
                    <a:p>
                      <a:pPr marL="0" marR="0">
                        <a:lnSpc>
                          <a:spcPct val="107000"/>
                        </a:lnSpc>
                        <a:spcBef>
                          <a:spcPts val="0"/>
                        </a:spcBef>
                        <a:spcAft>
                          <a:spcPts val="0"/>
                        </a:spcAft>
                      </a:pPr>
                      <a:r>
                        <a:rPr lang="en-US" dirty="0"/>
                        <a:t>MNIT signs Joint</a:t>
                      </a:r>
                      <a:r>
                        <a:rPr lang="en-US" baseline="0" dirty="0"/>
                        <a:t> Funding Agreement (J</a:t>
                      </a:r>
                      <a:r>
                        <a:rPr lang="en-US" dirty="0"/>
                        <a:t>FA) with USGS on behalf of all local partners</a:t>
                      </a:r>
                    </a:p>
                    <a:p>
                      <a:pPr marL="0" marR="0">
                        <a:lnSpc>
                          <a:spcPct val="107000"/>
                        </a:lnSpc>
                        <a:spcBef>
                          <a:spcPts val="0"/>
                        </a:spcBef>
                        <a:spcAft>
                          <a:spcPts val="0"/>
                        </a:spcAft>
                      </a:pPr>
                      <a:r>
                        <a:rPr lang="en-US" dirty="0"/>
                        <a:t>Statement of work (SOW) is agreed for work</a:t>
                      </a:r>
                    </a:p>
                  </a:txBody>
                  <a:tcPr marL="68580" marR="68580" marT="0" marB="0"/>
                </a:tc>
                <a:extLst>
                  <a:ext uri="{0D108BD9-81ED-4DB2-BD59-A6C34878D82A}">
                    <a16:rowId xmlns:a16="http://schemas.microsoft.com/office/drawing/2014/main" val="1411624833"/>
                  </a:ext>
                </a:extLst>
              </a:tr>
              <a:tr h="36576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dirty="0"/>
                        <a:t>March?</a:t>
                      </a:r>
                    </a:p>
                  </a:txBody>
                  <a:tcPr marL="68580" marR="68580" marT="0" marB="0"/>
                </a:tc>
                <a:tc>
                  <a:txBody>
                    <a:bodyPr/>
                    <a:lstStyle/>
                    <a:p>
                      <a:pPr marL="0" marR="0" lvl="0" indent="0" algn="l" rtl="0" eaLnBrk="1" fontAlgn="auto" latinLnBrk="0" hangingPunct="1">
                        <a:lnSpc>
                          <a:spcPct val="107000"/>
                        </a:lnSpc>
                        <a:spcBef>
                          <a:spcPts val="0"/>
                        </a:spcBef>
                        <a:spcAft>
                          <a:spcPts val="0"/>
                        </a:spcAft>
                        <a:buClrTx/>
                        <a:buSzTx/>
                        <a:buFontTx/>
                        <a:buNone/>
                      </a:pPr>
                      <a:r>
                        <a:rPr lang="en-US" dirty="0"/>
                        <a:t>After JFA, SOW complete; USGS contracting moves forward; </a:t>
                      </a:r>
                      <a:endParaRPr lang="en-US"/>
                    </a:p>
                    <a:p>
                      <a:pPr marL="0" marR="0" lvl="0" indent="0" algn="l" defTabSz="914400" rtl="0" eaLnBrk="1" fontAlgn="auto" latinLnBrk="0" hangingPunct="1">
                        <a:lnSpc>
                          <a:spcPct val="107000"/>
                        </a:lnSpc>
                        <a:spcBef>
                          <a:spcPts val="0"/>
                        </a:spcBef>
                        <a:spcAft>
                          <a:spcPts val="0"/>
                        </a:spcAft>
                        <a:buClrTx/>
                        <a:buSzTx/>
                        <a:buFontTx/>
                        <a:buNone/>
                        <a:tabLst/>
                        <a:defRPr/>
                      </a:pPr>
                      <a:r>
                        <a:rPr lang="en-US" dirty="0"/>
                        <a:t>Vendor and partners work on detailed technical task order for lidar acquisition</a:t>
                      </a:r>
                    </a:p>
                  </a:txBody>
                  <a:tcPr marL="68580" marR="68580" marT="0" marB="0"/>
                </a:tc>
                <a:extLst>
                  <a:ext uri="{0D108BD9-81ED-4DB2-BD59-A6C34878D82A}">
                    <a16:rowId xmlns:a16="http://schemas.microsoft.com/office/drawing/2014/main" val="263743250"/>
                  </a:ext>
                </a:extLst>
              </a:tr>
              <a:tr h="365760">
                <a:tc>
                  <a:txBody>
                    <a:bodyPr/>
                    <a:lstStyle/>
                    <a:p>
                      <a:pPr marL="0" marR="0">
                        <a:lnSpc>
                          <a:spcPct val="107000"/>
                        </a:lnSpc>
                        <a:spcBef>
                          <a:spcPts val="0"/>
                        </a:spcBef>
                        <a:spcAft>
                          <a:spcPts val="0"/>
                        </a:spcAft>
                      </a:pPr>
                      <a:r>
                        <a:rPr lang="en-US" dirty="0"/>
                        <a:t>March</a:t>
                      </a:r>
                    </a:p>
                  </a:txBody>
                  <a:tcPr marL="68580" marR="68580" marT="0" marB="0"/>
                </a:tc>
                <a:tc>
                  <a:txBody>
                    <a:bodyPr/>
                    <a:lstStyle/>
                    <a:p>
                      <a:pPr marL="0" marR="0">
                        <a:lnSpc>
                          <a:spcPct val="107000"/>
                        </a:lnSpc>
                        <a:spcBef>
                          <a:spcPts val="0"/>
                        </a:spcBef>
                        <a:spcAft>
                          <a:spcPts val="0"/>
                        </a:spcAft>
                      </a:pPr>
                      <a:r>
                        <a:rPr lang="en-US" sz="1800" b="0" i="0" kern="1200" dirty="0">
                          <a:solidFill>
                            <a:schemeClr val="dk1"/>
                          </a:solidFill>
                          <a:effectLst/>
                          <a:latin typeface="+mn-lt"/>
                          <a:ea typeface="+mn-ea"/>
                          <a:cs typeface="+mn-cs"/>
                        </a:rPr>
                        <a:t>Partners provide funds towards task order</a:t>
                      </a:r>
                      <a:endParaRPr lang="en-US" dirty="0"/>
                    </a:p>
                  </a:txBody>
                  <a:tcPr marL="68580" marR="68580" marT="0" marB="0"/>
                </a:tc>
                <a:extLst>
                  <a:ext uri="{0D108BD9-81ED-4DB2-BD59-A6C34878D82A}">
                    <a16:rowId xmlns:a16="http://schemas.microsoft.com/office/drawing/2014/main" val="1368805731"/>
                  </a:ext>
                </a:extLst>
              </a:tr>
              <a:tr h="365760">
                <a:tc>
                  <a:txBody>
                    <a:bodyPr/>
                    <a:lstStyle/>
                    <a:p>
                      <a:pPr marL="0" marR="0">
                        <a:lnSpc>
                          <a:spcPct val="107000"/>
                        </a:lnSpc>
                        <a:spcBef>
                          <a:spcPts val="0"/>
                        </a:spcBef>
                        <a:spcAft>
                          <a:spcPts val="0"/>
                        </a:spcAft>
                      </a:pPr>
                      <a:r>
                        <a:rPr lang="en-US" dirty="0"/>
                        <a:t>March/April </a:t>
                      </a:r>
                      <a:endParaRPr lang="en-US"/>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dirty="0"/>
                        <a:t>Task order issued</a:t>
                      </a:r>
                    </a:p>
                  </a:txBody>
                  <a:tcPr marL="68580" marR="68580" marT="0" marB="0"/>
                </a:tc>
                <a:extLst>
                  <a:ext uri="{0D108BD9-81ED-4DB2-BD59-A6C34878D82A}">
                    <a16:rowId xmlns:a16="http://schemas.microsoft.com/office/drawing/2014/main" val="2081532447"/>
                  </a:ext>
                </a:extLst>
              </a:tr>
              <a:tr h="365760">
                <a:tc>
                  <a:txBody>
                    <a:bodyPr/>
                    <a:lstStyle/>
                    <a:p>
                      <a:pPr marL="0" marR="0">
                        <a:lnSpc>
                          <a:spcPct val="107000"/>
                        </a:lnSpc>
                        <a:spcBef>
                          <a:spcPts val="0"/>
                        </a:spcBef>
                        <a:spcAft>
                          <a:spcPts val="0"/>
                        </a:spcAft>
                      </a:pPr>
                      <a:r>
                        <a:rPr lang="en-US" dirty="0"/>
                        <a:t>April/May</a:t>
                      </a:r>
                    </a:p>
                  </a:txBody>
                  <a:tcPr marL="68580" marR="68580" marT="0" marB="0"/>
                </a:tc>
                <a:tc>
                  <a:txBody>
                    <a:bodyPr/>
                    <a:lstStyle/>
                    <a:p>
                      <a:pPr marL="0" marR="0">
                        <a:lnSpc>
                          <a:spcPct val="107000"/>
                        </a:lnSpc>
                        <a:spcBef>
                          <a:spcPts val="0"/>
                        </a:spcBef>
                        <a:spcAft>
                          <a:spcPts val="0"/>
                        </a:spcAft>
                      </a:pPr>
                      <a:r>
                        <a:rPr lang="en-US" dirty="0"/>
                        <a:t>Lidar Acquisition</a:t>
                      </a:r>
                    </a:p>
                  </a:txBody>
                  <a:tcPr marL="68580" marR="68580" marT="0" marB="0"/>
                </a:tc>
                <a:extLst>
                  <a:ext uri="{0D108BD9-81ED-4DB2-BD59-A6C34878D82A}">
                    <a16:rowId xmlns:a16="http://schemas.microsoft.com/office/drawing/2014/main" val="3989849427"/>
                  </a:ext>
                </a:extLst>
              </a:tr>
            </a:tbl>
          </a:graphicData>
        </a:graphic>
      </p:graphicFrame>
      <p:sp>
        <p:nvSpPr>
          <p:cNvPr id="2" name="TextBox 1">
            <a:extLst>
              <a:ext uri="{FF2B5EF4-FFF2-40B4-BE49-F238E27FC236}">
                <a16:creationId xmlns:a16="http://schemas.microsoft.com/office/drawing/2014/main" id="{87B0DF37-FB65-43CE-A764-555B028381EC}"/>
              </a:ext>
            </a:extLst>
          </p:cNvPr>
          <p:cNvSpPr txBox="1"/>
          <p:nvPr/>
        </p:nvSpPr>
        <p:spPr>
          <a:xfrm>
            <a:off x="374341" y="6521798"/>
            <a:ext cx="72674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https://www.mngeo.state.mn.us/committee/3dgeo/acquisition/status.html</a:t>
            </a:r>
          </a:p>
        </p:txBody>
      </p:sp>
    </p:spTree>
    <p:extLst>
      <p:ext uri="{BB962C8B-B14F-4D97-AF65-F5344CB8AC3E}">
        <p14:creationId xmlns:p14="http://schemas.microsoft.com/office/powerpoint/2010/main" val="865896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E67B-D982-463F-A2EA-42EEE29B5C87}"/>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E2F013A-8FEC-4C04-9AB4-8676513ED0B2}"/>
              </a:ext>
            </a:extLst>
          </p:cNvPr>
          <p:cNvSpPr>
            <a:spLocks noGrp="1"/>
          </p:cNvSpPr>
          <p:nvPr>
            <p:ph idx="1"/>
          </p:nvPr>
        </p:nvSpPr>
        <p:spPr>
          <a:xfrm>
            <a:off x="94554" y="1471435"/>
            <a:ext cx="3764812" cy="5239424"/>
          </a:xfrm>
        </p:spPr>
        <p:txBody>
          <a:bodyPr vert="horz" lIns="91440" tIns="45720" rIns="91440" bIns="45720" rtlCol="0" anchor="t">
            <a:normAutofit/>
          </a:bodyPr>
          <a:lstStyle/>
          <a:p>
            <a:pPr marL="0" indent="0">
              <a:buNone/>
            </a:pPr>
            <a:r>
              <a:rPr lang="en-US" sz="2800">
                <a:solidFill>
                  <a:srgbClr val="003865"/>
                </a:solidFill>
              </a:rPr>
              <a:t>You don't have to have money or be a decision maker to be a stakeholder . . .</a:t>
            </a:r>
          </a:p>
          <a:p>
            <a:pPr marL="0" indent="0">
              <a:buNone/>
            </a:pPr>
            <a:r>
              <a:rPr lang="en-US" sz="2800">
                <a:solidFill>
                  <a:srgbClr val="003865"/>
                </a:solidFill>
                <a:cs typeface="Calibri"/>
              </a:rPr>
              <a:t>You can be a voice of support . . . </a:t>
            </a:r>
          </a:p>
          <a:p>
            <a:pPr marL="0" indent="0">
              <a:buNone/>
            </a:pPr>
            <a:r>
              <a:rPr lang="en-US" sz="2800">
                <a:solidFill>
                  <a:srgbClr val="003865"/>
                </a:solidFill>
                <a:cs typeface="Calibri"/>
              </a:rPr>
              <a:t>A collaborator</a:t>
            </a:r>
          </a:p>
        </p:txBody>
      </p:sp>
      <p:pic>
        <p:nvPicPr>
          <p:cNvPr id="5" name="Graphic 5" descr="Withering Tree">
            <a:extLst>
              <a:ext uri="{FF2B5EF4-FFF2-40B4-BE49-F238E27FC236}">
                <a16:creationId xmlns:a16="http://schemas.microsoft.com/office/drawing/2014/main" id="{EF44ABED-A14B-427B-A0A0-465CA9D1A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4197" y="1060940"/>
            <a:ext cx="6025660" cy="6060829"/>
          </a:xfrm>
          <a:prstGeom prst="rect">
            <a:avLst/>
          </a:prstGeom>
        </p:spPr>
      </p:pic>
      <p:sp>
        <p:nvSpPr>
          <p:cNvPr id="6" name="TextBox 5">
            <a:extLst>
              <a:ext uri="{FF2B5EF4-FFF2-40B4-BE49-F238E27FC236}">
                <a16:creationId xmlns:a16="http://schemas.microsoft.com/office/drawing/2014/main" id="{DC0362EB-7EB3-4289-9E30-1D43FC3F8571}"/>
              </a:ext>
            </a:extLst>
          </p:cNvPr>
          <p:cNvSpPr txBox="1"/>
          <p:nvPr/>
        </p:nvSpPr>
        <p:spPr>
          <a:xfrm rot="3660000">
            <a:off x="6381582" y="4829908"/>
            <a:ext cx="16295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a:ea typeface="+mn-ea"/>
                <a:cs typeface="+mn-cs"/>
              </a:rPr>
              <a:t>3D Geo</a:t>
            </a:r>
            <a:endParaRPr kumimoji="0" lang="en-US" sz="3200" b="1" i="0" u="none" strike="noStrike" kern="1200" cap="none" spc="0" normalizeH="0" baseline="0" noProof="0">
              <a:ln>
                <a:noFill/>
              </a:ln>
              <a:solidFill>
                <a:srgbClr val="FFFFFF"/>
              </a:solidFill>
              <a:effectLst/>
              <a:uLnTx/>
              <a:uFillTx/>
              <a:latin typeface="Calibri"/>
              <a:ea typeface="+mn-ea"/>
              <a:cs typeface="Calibri"/>
            </a:endParaRPr>
          </a:p>
        </p:txBody>
      </p:sp>
      <p:sp>
        <p:nvSpPr>
          <p:cNvPr id="7" name="TextBox 6">
            <a:extLst>
              <a:ext uri="{FF2B5EF4-FFF2-40B4-BE49-F238E27FC236}">
                <a16:creationId xmlns:a16="http://schemas.microsoft.com/office/drawing/2014/main" id="{C48483C3-DDB8-4973-8F4E-55FFCFBA91DD}"/>
              </a:ext>
            </a:extLst>
          </p:cNvPr>
          <p:cNvSpPr txBox="1"/>
          <p:nvPr/>
        </p:nvSpPr>
        <p:spPr>
          <a:xfrm>
            <a:off x="7028549" y="3659798"/>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GIS Manager</a:t>
            </a:r>
            <a:endParaRPr kumimoji="0" lang="en-US" sz="1800" b="0" i="0" u="none" strike="noStrike" kern="1200" cap="none" spc="0" normalizeH="0" baseline="0" noProof="0">
              <a:ln>
                <a:noFill/>
              </a:ln>
              <a:solidFill>
                <a:srgbClr val="FFFFFF"/>
              </a:solidFill>
              <a:effectLst/>
              <a:uLnTx/>
              <a:uFillTx/>
              <a:latin typeface="Calibri"/>
              <a:ea typeface="+mn-ea"/>
              <a:cs typeface="Calibri"/>
            </a:endParaRPr>
          </a:p>
        </p:txBody>
      </p:sp>
      <p:sp>
        <p:nvSpPr>
          <p:cNvPr id="8" name="TextBox 7">
            <a:extLst>
              <a:ext uri="{FF2B5EF4-FFF2-40B4-BE49-F238E27FC236}">
                <a16:creationId xmlns:a16="http://schemas.microsoft.com/office/drawing/2014/main" id="{3D9BA7E5-449D-453F-9C6A-1A11DBF7017A}"/>
              </a:ext>
            </a:extLst>
          </p:cNvPr>
          <p:cNvSpPr txBox="1"/>
          <p:nvPr/>
        </p:nvSpPr>
        <p:spPr>
          <a:xfrm rot="1920000">
            <a:off x="5739010" y="3120535"/>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Surveyor</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9" name="TextBox 8">
            <a:extLst>
              <a:ext uri="{FF2B5EF4-FFF2-40B4-BE49-F238E27FC236}">
                <a16:creationId xmlns:a16="http://schemas.microsoft.com/office/drawing/2014/main" id="{48DF0794-616B-4A31-B81A-4D273104D1A8}"/>
              </a:ext>
            </a:extLst>
          </p:cNvPr>
          <p:cNvSpPr txBox="1"/>
          <p:nvPr/>
        </p:nvSpPr>
        <p:spPr>
          <a:xfrm rot="19140000">
            <a:off x="6747193" y="2757119"/>
            <a:ext cx="14653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Engineer</a:t>
            </a: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10" name="Graphic 10" descr="Leaf">
            <a:extLst>
              <a:ext uri="{FF2B5EF4-FFF2-40B4-BE49-F238E27FC236}">
                <a16:creationId xmlns:a16="http://schemas.microsoft.com/office/drawing/2014/main" id="{16402521-FB62-49C3-962D-731972979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4782" y="3018692"/>
            <a:ext cx="914400" cy="914400"/>
          </a:xfrm>
          <a:prstGeom prst="rect">
            <a:avLst/>
          </a:prstGeom>
        </p:spPr>
      </p:pic>
      <p:pic>
        <p:nvPicPr>
          <p:cNvPr id="11" name="Graphic 10" descr="Leaf">
            <a:extLst>
              <a:ext uri="{FF2B5EF4-FFF2-40B4-BE49-F238E27FC236}">
                <a16:creationId xmlns:a16="http://schemas.microsoft.com/office/drawing/2014/main" id="{D9FA4A81-338E-4A56-9949-88986070A4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3089" y="2186353"/>
            <a:ext cx="914400" cy="914400"/>
          </a:xfrm>
          <a:prstGeom prst="rect">
            <a:avLst/>
          </a:prstGeom>
        </p:spPr>
      </p:pic>
      <p:pic>
        <p:nvPicPr>
          <p:cNvPr id="12" name="Graphic 10" descr="Leaf">
            <a:extLst>
              <a:ext uri="{FF2B5EF4-FFF2-40B4-BE49-F238E27FC236}">
                <a16:creationId xmlns:a16="http://schemas.microsoft.com/office/drawing/2014/main" id="{CE061FFB-0BC1-40AC-A6B8-FD48AA523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5550" y="1271952"/>
            <a:ext cx="914400" cy="914400"/>
          </a:xfrm>
          <a:prstGeom prst="rect">
            <a:avLst/>
          </a:prstGeom>
        </p:spPr>
      </p:pic>
      <p:pic>
        <p:nvPicPr>
          <p:cNvPr id="13" name="Graphic 10" descr="Leaf">
            <a:extLst>
              <a:ext uri="{FF2B5EF4-FFF2-40B4-BE49-F238E27FC236}">
                <a16:creationId xmlns:a16="http://schemas.microsoft.com/office/drawing/2014/main" id="{C9B626BF-58F5-4F46-8A7A-7142A610A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4283151" y="1600199"/>
            <a:ext cx="914400" cy="914400"/>
          </a:xfrm>
          <a:prstGeom prst="rect">
            <a:avLst/>
          </a:prstGeom>
        </p:spPr>
      </p:pic>
      <p:pic>
        <p:nvPicPr>
          <p:cNvPr id="14" name="Graphic 10" descr="Leaf">
            <a:extLst>
              <a:ext uri="{FF2B5EF4-FFF2-40B4-BE49-F238E27FC236}">
                <a16:creationId xmlns:a16="http://schemas.microsoft.com/office/drawing/2014/main" id="{CCAC7592-DA55-4D24-A326-035EB5B338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7026350" y="1318844"/>
            <a:ext cx="914400" cy="914400"/>
          </a:xfrm>
          <a:prstGeom prst="rect">
            <a:avLst/>
          </a:prstGeom>
        </p:spPr>
      </p:pic>
      <p:pic>
        <p:nvPicPr>
          <p:cNvPr id="15" name="Graphic 10" descr="Leaf">
            <a:extLst>
              <a:ext uri="{FF2B5EF4-FFF2-40B4-BE49-F238E27FC236}">
                <a16:creationId xmlns:a16="http://schemas.microsoft.com/office/drawing/2014/main" id="{0D374915-935C-413B-8A98-87D8FD93A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6123673" y="1471244"/>
            <a:ext cx="914400" cy="914400"/>
          </a:xfrm>
          <a:prstGeom prst="rect">
            <a:avLst/>
          </a:prstGeom>
        </p:spPr>
      </p:pic>
      <p:pic>
        <p:nvPicPr>
          <p:cNvPr id="16" name="Graphic 10" descr="Leaf">
            <a:extLst>
              <a:ext uri="{FF2B5EF4-FFF2-40B4-BE49-F238E27FC236}">
                <a16:creationId xmlns:a16="http://schemas.microsoft.com/office/drawing/2014/main" id="{2679F386-625E-4CCE-98C6-71B76F3788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338227" y="1400906"/>
            <a:ext cx="914400" cy="914400"/>
          </a:xfrm>
          <a:prstGeom prst="rect">
            <a:avLst/>
          </a:prstGeom>
        </p:spPr>
      </p:pic>
      <p:sp>
        <p:nvSpPr>
          <p:cNvPr id="17" name="TextBox 16">
            <a:extLst>
              <a:ext uri="{FF2B5EF4-FFF2-40B4-BE49-F238E27FC236}">
                <a16:creationId xmlns:a16="http://schemas.microsoft.com/office/drawing/2014/main" id="{77B97A55-DAC5-4508-8492-D17C33B98744}"/>
              </a:ext>
            </a:extLst>
          </p:cNvPr>
          <p:cNvSpPr txBox="1"/>
          <p:nvPr/>
        </p:nvSpPr>
        <p:spPr>
          <a:xfrm>
            <a:off x="9949793" y="3122734"/>
            <a:ext cx="20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GIS Specialist</a:t>
            </a:r>
          </a:p>
        </p:txBody>
      </p:sp>
      <p:sp>
        <p:nvSpPr>
          <p:cNvPr id="18" name="TextBox 17">
            <a:extLst>
              <a:ext uri="{FF2B5EF4-FFF2-40B4-BE49-F238E27FC236}">
                <a16:creationId xmlns:a16="http://schemas.microsoft.com/office/drawing/2014/main" id="{BD455C68-4616-471C-898C-D23AE95ABB15}"/>
              </a:ext>
            </a:extLst>
          </p:cNvPr>
          <p:cNvSpPr txBox="1"/>
          <p:nvPr/>
        </p:nvSpPr>
        <p:spPr>
          <a:xfrm>
            <a:off x="9949792" y="3978518"/>
            <a:ext cx="20984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Natural Resource Specialist</a:t>
            </a:r>
          </a:p>
        </p:txBody>
      </p:sp>
      <p:pic>
        <p:nvPicPr>
          <p:cNvPr id="19" name="Graphic 10" descr="Leaf">
            <a:extLst>
              <a:ext uri="{FF2B5EF4-FFF2-40B4-BE49-F238E27FC236}">
                <a16:creationId xmlns:a16="http://schemas.microsoft.com/office/drawing/2014/main" id="{64ED7A90-5E5D-4C03-89C6-0ADA67DC91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4781" y="3663460"/>
            <a:ext cx="914400" cy="914400"/>
          </a:xfrm>
          <a:prstGeom prst="rect">
            <a:avLst/>
          </a:prstGeom>
        </p:spPr>
      </p:pic>
      <p:sp>
        <p:nvSpPr>
          <p:cNvPr id="20" name="TextBox 19">
            <a:extLst>
              <a:ext uri="{FF2B5EF4-FFF2-40B4-BE49-F238E27FC236}">
                <a16:creationId xmlns:a16="http://schemas.microsoft.com/office/drawing/2014/main" id="{9278B536-B7E7-418E-9310-0D26025F2D2A}"/>
              </a:ext>
            </a:extLst>
          </p:cNvPr>
          <p:cNvSpPr txBox="1"/>
          <p:nvPr/>
        </p:nvSpPr>
        <p:spPr>
          <a:xfrm>
            <a:off x="9644992" y="2255225"/>
            <a:ext cx="20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Dam Engineer</a:t>
            </a:r>
          </a:p>
        </p:txBody>
      </p:sp>
      <p:sp>
        <p:nvSpPr>
          <p:cNvPr id="21" name="TextBox 20">
            <a:extLst>
              <a:ext uri="{FF2B5EF4-FFF2-40B4-BE49-F238E27FC236}">
                <a16:creationId xmlns:a16="http://schemas.microsoft.com/office/drawing/2014/main" id="{E2C19671-5192-42D8-BF42-1A7957B571D0}"/>
              </a:ext>
            </a:extLst>
          </p:cNvPr>
          <p:cNvSpPr txBox="1"/>
          <p:nvPr/>
        </p:nvSpPr>
        <p:spPr>
          <a:xfrm>
            <a:off x="9070560" y="1469777"/>
            <a:ext cx="20984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Transportation Engineer</a:t>
            </a:r>
          </a:p>
        </p:txBody>
      </p:sp>
      <p:pic>
        <p:nvPicPr>
          <p:cNvPr id="22" name="Graphic 10" descr="Leaf">
            <a:extLst>
              <a:ext uri="{FF2B5EF4-FFF2-40B4-BE49-F238E27FC236}">
                <a16:creationId xmlns:a16="http://schemas.microsoft.com/office/drawing/2014/main" id="{6CB36C4F-DD5E-4315-8E40-596233C4CE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4376935" y="2936629"/>
            <a:ext cx="914400" cy="914400"/>
          </a:xfrm>
          <a:prstGeom prst="rect">
            <a:avLst/>
          </a:prstGeom>
        </p:spPr>
      </p:pic>
      <p:pic>
        <p:nvPicPr>
          <p:cNvPr id="23" name="Graphic 10" descr="Leaf">
            <a:extLst>
              <a:ext uri="{FF2B5EF4-FFF2-40B4-BE49-F238E27FC236}">
                <a16:creationId xmlns:a16="http://schemas.microsoft.com/office/drawing/2014/main" id="{10155313-2E2D-44D1-8C28-1F6BF16540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000000">
            <a:off x="5009981" y="3897921"/>
            <a:ext cx="914400" cy="914400"/>
          </a:xfrm>
          <a:prstGeom prst="rect">
            <a:avLst/>
          </a:prstGeom>
        </p:spPr>
      </p:pic>
      <p:sp>
        <p:nvSpPr>
          <p:cNvPr id="25" name="TextBox 24">
            <a:extLst>
              <a:ext uri="{FF2B5EF4-FFF2-40B4-BE49-F238E27FC236}">
                <a16:creationId xmlns:a16="http://schemas.microsoft.com/office/drawing/2014/main" id="{13D131FD-7B67-4AA7-A013-2D8044A4D555}"/>
              </a:ext>
            </a:extLst>
          </p:cNvPr>
          <p:cNvSpPr txBox="1"/>
          <p:nvPr/>
        </p:nvSpPr>
        <p:spPr>
          <a:xfrm>
            <a:off x="3677945" y="2806209"/>
            <a:ext cx="11371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Forester</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6" name="TextBox 25">
            <a:extLst>
              <a:ext uri="{FF2B5EF4-FFF2-40B4-BE49-F238E27FC236}">
                <a16:creationId xmlns:a16="http://schemas.microsoft.com/office/drawing/2014/main" id="{1954C67A-0541-4508-B73F-729CAF3EDCA8}"/>
              </a:ext>
            </a:extLst>
          </p:cNvPr>
          <p:cNvSpPr txBox="1"/>
          <p:nvPr/>
        </p:nvSpPr>
        <p:spPr>
          <a:xfrm>
            <a:off x="4053084" y="4037133"/>
            <a:ext cx="109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Assessor</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
        <p:nvSpPr>
          <p:cNvPr id="27" name="TextBox 26">
            <a:extLst>
              <a:ext uri="{FF2B5EF4-FFF2-40B4-BE49-F238E27FC236}">
                <a16:creationId xmlns:a16="http://schemas.microsoft.com/office/drawing/2014/main" id="{DBD4B609-A926-461D-8289-F8C15AF06CB2}"/>
              </a:ext>
            </a:extLst>
          </p:cNvPr>
          <p:cNvSpPr txBox="1"/>
          <p:nvPr/>
        </p:nvSpPr>
        <p:spPr>
          <a:xfrm>
            <a:off x="4840067" y="1413854"/>
            <a:ext cx="10902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You</a:t>
            </a:r>
            <a:endParaRPr kumimoji="0" lang="en-US" sz="1800" b="0" i="0" u="none" strike="noStrike" kern="1200" cap="none" spc="0" normalizeH="0" baseline="0" noProof="0">
              <a:ln>
                <a:noFill/>
              </a:ln>
              <a:solidFill>
                <a:srgbClr val="003865"/>
              </a:solidFill>
              <a:effectLst/>
              <a:uLnTx/>
              <a:uFillTx/>
              <a:latin typeface="Calibri"/>
              <a:ea typeface="+mn-ea"/>
              <a:cs typeface="Calibri"/>
            </a:endParaRPr>
          </a:p>
        </p:txBody>
      </p:sp>
    </p:spTree>
    <p:extLst>
      <p:ext uri="{BB962C8B-B14F-4D97-AF65-F5344CB8AC3E}">
        <p14:creationId xmlns:p14="http://schemas.microsoft.com/office/powerpoint/2010/main" val="25478734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Closing Remarks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a:t>The Minnesota Lidar Plan guides the collection of enhanced, high density airborne Lidar for Minnesota. </a:t>
            </a:r>
          </a:p>
          <a:p>
            <a:pPr lvl="1"/>
            <a:r>
              <a:rPr lang="en-US">
                <a:cs typeface="Calibri"/>
              </a:rPr>
              <a:t>Quality Level 1 High Density LiDAR (QL1), Aggregate Nominal Pulse Density (ANPD) ≥ 8.0 pulse/m2 </a:t>
            </a:r>
          </a:p>
          <a:p>
            <a:pPr>
              <a:buFont typeface="Wingdings" panose="05000000000000000000" pitchFamily="2" charset="2"/>
              <a:buChar char="§"/>
            </a:pPr>
            <a:r>
              <a:rPr lang="en-US"/>
              <a:t>The intent is to be inclusive and find opportunities for data users, practitioners and data collectors to work together to bring the benefits of Lidar to the state of Minnesota.</a:t>
            </a:r>
          </a:p>
          <a:p>
            <a:pPr>
              <a:buFont typeface="Wingdings" panose="05000000000000000000" pitchFamily="2" charset="2"/>
              <a:buChar char="§"/>
            </a:pPr>
            <a:r>
              <a:rPr lang="en-US"/>
              <a:t>The goal is to have enhanced statewide, seamless, Lidar 3D point cloud and derived products publicly available by the end of 2025. </a:t>
            </a:r>
          </a:p>
        </p:txBody>
      </p:sp>
    </p:spTree>
    <p:extLst>
      <p:ext uri="{BB962C8B-B14F-4D97-AF65-F5344CB8AC3E}">
        <p14:creationId xmlns:p14="http://schemas.microsoft.com/office/powerpoint/2010/main" val="3439437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utifiul puicture of lake and shoreline" title="Water and shoreline">
            <a:extLst>
              <a:ext uri="{FF2B5EF4-FFF2-40B4-BE49-F238E27FC236}">
                <a16:creationId xmlns:a16="http://schemas.microsoft.com/office/drawing/2014/main" id="{BDA1FB42-C321-4B89-961F-E75553CC4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345653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4573-95C5-4C22-B1A8-5F930D574C45}"/>
              </a:ext>
            </a:extLst>
          </p:cNvPr>
          <p:cNvSpPr>
            <a:spLocks noGrp="1"/>
          </p:cNvSpPr>
          <p:nvPr>
            <p:ph type="title"/>
          </p:nvPr>
        </p:nvSpPr>
        <p:spPr/>
        <p:txBody>
          <a:bodyPr/>
          <a:lstStyle/>
          <a:p>
            <a:r>
              <a:rPr lang="en-US" dirty="0">
                <a:cs typeface="Calibri"/>
              </a:rPr>
              <a:t>GAC Mission</a:t>
            </a:r>
            <a:endParaRPr lang="en-US" dirty="0"/>
          </a:p>
        </p:txBody>
      </p:sp>
      <p:sp>
        <p:nvSpPr>
          <p:cNvPr id="3" name="Content Placeholder 2">
            <a:extLst>
              <a:ext uri="{FF2B5EF4-FFF2-40B4-BE49-F238E27FC236}">
                <a16:creationId xmlns:a16="http://schemas.microsoft.com/office/drawing/2014/main" id="{FFDB258F-3AC9-4A05-93AA-991179793E3C}"/>
              </a:ext>
            </a:extLst>
          </p:cNvPr>
          <p:cNvSpPr>
            <a:spLocks noGrp="1"/>
          </p:cNvSpPr>
          <p:nvPr>
            <p:ph idx="1"/>
          </p:nvPr>
        </p:nvSpPr>
        <p:spPr/>
        <p:txBody>
          <a:bodyPr vert="horz" lIns="228600" tIns="548640" rIns="274320" bIns="45720" rtlCol="0" anchor="t">
            <a:normAutofit/>
          </a:bodyPr>
          <a:lstStyle/>
          <a:p>
            <a:pPr marL="0" indent="0" algn="ctr">
              <a:buNone/>
            </a:pPr>
            <a:r>
              <a:rPr lang="en-US" dirty="0">
                <a:ea typeface="+mn-lt"/>
                <a:cs typeface="+mn-lt"/>
              </a:rPr>
              <a:t>The Council acts as a coordinating body for the Minnesota geospatial community and an advisory body for </a:t>
            </a:r>
            <a:r>
              <a:rPr lang="en-US" dirty="0" err="1">
                <a:ea typeface="+mn-lt"/>
                <a:cs typeface="+mn-lt"/>
              </a:rPr>
              <a:t>MnGeo</a:t>
            </a:r>
            <a:r>
              <a:rPr lang="en-US" dirty="0">
                <a:ea typeface="+mn-lt"/>
                <a:cs typeface="+mn-lt"/>
              </a:rPr>
              <a:t>. It represents a cross-section of organizations that include counties, cities, universities, business, nonprofit organizations, federal and state agencies, tribal government, surveyors and other stakeholder groups that benefit from geospatial technology.</a:t>
            </a:r>
            <a:endParaRPr lang="en-US" dirty="0">
              <a:cs typeface="Calibri"/>
            </a:endParaRPr>
          </a:p>
          <a:p>
            <a:endParaRPr lang="en-US" dirty="0">
              <a:cs typeface="Calibri"/>
            </a:endParaRPr>
          </a:p>
        </p:txBody>
      </p:sp>
    </p:spTree>
    <p:extLst>
      <p:ext uri="{BB962C8B-B14F-4D97-AF65-F5344CB8AC3E}">
        <p14:creationId xmlns:p14="http://schemas.microsoft.com/office/powerpoint/2010/main" val="1621951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a:xfrm>
            <a:off x="838200" y="1825625"/>
            <a:ext cx="5999480" cy="4351338"/>
          </a:xfrm>
        </p:spPr>
        <p:txBody>
          <a:bodyPr vert="horz" lIns="91440" tIns="45720" rIns="91440" bIns="45720" rtlCol="0" anchor="t">
            <a:normAutofit fontScale="92500" lnSpcReduction="10000"/>
          </a:bodyPr>
          <a:lstStyle/>
          <a:p>
            <a:pPr marL="0" indent="0">
              <a:buNone/>
            </a:pPr>
            <a:r>
              <a:rPr lang="en-US" b="1" dirty="0"/>
              <a:t>Commons Discovery Project - </a:t>
            </a:r>
            <a:r>
              <a:rPr lang="en-US" dirty="0"/>
              <a:t>Dan Ross</a:t>
            </a:r>
          </a:p>
          <a:p>
            <a:r>
              <a:rPr lang="en-US" dirty="0"/>
              <a:t>Requirements gathering effort for the next version of the MN Geospatial Commons</a:t>
            </a:r>
          </a:p>
          <a:p>
            <a:r>
              <a:rPr lang="en-US" dirty="0"/>
              <a:t>Seeking broad input from across the community</a:t>
            </a:r>
          </a:p>
          <a:p>
            <a:r>
              <a:rPr lang="en-US" dirty="0"/>
              <a:t>Mission remains the same - collaborative public website where publishers can share geospatial data, metadata, maps, services and applications, and users can access these resources.</a:t>
            </a:r>
          </a:p>
          <a:p>
            <a:pPr marL="0" indent="0">
              <a:buNone/>
            </a:pPr>
            <a:endParaRPr lang="en-US" dirty="0"/>
          </a:p>
          <a:p>
            <a:pPr marL="0" indent="0">
              <a:buNone/>
            </a:pPr>
            <a:endParaRPr lang="en-US" dirty="0">
              <a:cs typeface="Calibri"/>
            </a:endParaRPr>
          </a:p>
        </p:txBody>
      </p:sp>
      <p:pic>
        <p:nvPicPr>
          <p:cNvPr id="4" name="Picture 3" title="MN Geospatial Commons Brochure"/>
          <p:cNvPicPr>
            <a:picLocks noChangeAspect="1"/>
          </p:cNvPicPr>
          <p:nvPr/>
        </p:nvPicPr>
        <p:blipFill>
          <a:blip r:embed="rId3"/>
          <a:stretch>
            <a:fillRect/>
          </a:stretch>
        </p:blipFill>
        <p:spPr>
          <a:xfrm>
            <a:off x="7604703" y="1578716"/>
            <a:ext cx="3594001" cy="4845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614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10</a:t>
            </a:r>
          </a:p>
        </p:txBody>
      </p:sp>
      <p:sp>
        <p:nvSpPr>
          <p:cNvPr id="2" name="Text Placeholder 1"/>
          <p:cNvSpPr>
            <a:spLocks noGrp="1"/>
          </p:cNvSpPr>
          <p:nvPr>
            <p:ph idx="1"/>
          </p:nvPr>
        </p:nvSpPr>
        <p:spPr>
          <a:xfrm>
            <a:off x="3464560" y="1754505"/>
            <a:ext cx="7889240" cy="4351338"/>
          </a:xfrm>
        </p:spPr>
        <p:txBody>
          <a:bodyPr>
            <a:normAutofit/>
          </a:bodyPr>
          <a:lstStyle/>
          <a:p>
            <a:pPr marL="0" indent="0">
              <a:buNone/>
            </a:pPr>
            <a:r>
              <a:rPr lang="en-US" b="1" dirty="0"/>
              <a:t>Lidar and Aerial Imagery Data Discovery Project - </a:t>
            </a:r>
            <a:r>
              <a:rPr lang="en-US" dirty="0"/>
              <a:t>Dan Ross</a:t>
            </a:r>
          </a:p>
          <a:p>
            <a:r>
              <a:rPr lang="en-US" dirty="0"/>
              <a:t>Requirements gathering for the storage, management and dissemination of aerial imagery, lidar and derived products from each</a:t>
            </a:r>
          </a:p>
          <a:p>
            <a:r>
              <a:rPr lang="en-US" dirty="0"/>
              <a:t>Perhaps some light analytic tools</a:t>
            </a:r>
          </a:p>
          <a:p>
            <a:r>
              <a:rPr lang="en-US" dirty="0"/>
              <a:t>Seeking broad input from across the community</a:t>
            </a:r>
          </a:p>
          <a:p>
            <a:r>
              <a:rPr lang="en-US" dirty="0"/>
              <a:t>Going on now through December with a pilot after that</a:t>
            </a:r>
          </a:p>
        </p:txBody>
      </p:sp>
      <p:grpSp>
        <p:nvGrpSpPr>
          <p:cNvPr id="4" name="Group 3" descr="Collage of lidar data and derived products" title="Examples of lidar data"/>
          <p:cNvGrpSpPr/>
          <p:nvPr/>
        </p:nvGrpSpPr>
        <p:grpSpPr>
          <a:xfrm>
            <a:off x="223520" y="1432560"/>
            <a:ext cx="2790534" cy="5276838"/>
            <a:chOff x="9113518" y="1598703"/>
            <a:chExt cx="2790534" cy="5276838"/>
          </a:xfrm>
        </p:grpSpPr>
        <p:pic>
          <p:nvPicPr>
            <p:cNvPr id="5" name="Picture 4" descr="A close up of a map&#10;&#10;Description automatically generated">
              <a:extLst>
                <a:ext uri="{FF2B5EF4-FFF2-40B4-BE49-F238E27FC236}">
                  <a16:creationId xmlns:a16="http://schemas.microsoft.com/office/drawing/2014/main" id="{5794F086-BEB2-41A8-92B3-2F0684BBE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519" y="1598703"/>
              <a:ext cx="2786119" cy="1577459"/>
            </a:xfrm>
            <a:prstGeom prst="rect">
              <a:avLst/>
            </a:prstGeom>
            <a:ln>
              <a:noFill/>
            </a:ln>
            <a:effectLst>
              <a:outerShdw blurRad="292100" dist="139700" dir="2700000" algn="tl" rotWithShape="0">
                <a:srgbClr val="333333">
                  <a:alpha val="65000"/>
                </a:srgbClr>
              </a:outerShdw>
            </a:effectLst>
          </p:spPr>
        </p:pic>
        <p:pic>
          <p:nvPicPr>
            <p:cNvPr id="6" name="Picture 4" descr="https://www.continentalmapping.com/images/Duluth-pic-go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3519" y="3186119"/>
              <a:ext cx="2790533" cy="1880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AA20AC-3AC7-4842-A88D-715E0597DC20}"/>
                </a:ext>
              </a:extLst>
            </p:cNvPr>
            <p:cNvPicPr>
              <a:picLocks noChangeAspect="1"/>
            </p:cNvPicPr>
            <p:nvPr/>
          </p:nvPicPr>
          <p:blipFill>
            <a:blip r:embed="rId5"/>
            <a:stretch>
              <a:fillRect/>
            </a:stretch>
          </p:blipFill>
          <p:spPr>
            <a:xfrm rot="5400000">
              <a:off x="9602053" y="4577957"/>
              <a:ext cx="1809049" cy="278611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24385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11</a:t>
            </a:r>
          </a:p>
        </p:txBody>
      </p:sp>
      <p:sp>
        <p:nvSpPr>
          <p:cNvPr id="2" name="Text Placeholder 1"/>
          <p:cNvSpPr>
            <a:spLocks noGrp="1"/>
          </p:cNvSpPr>
          <p:nvPr>
            <p:ph idx="1"/>
          </p:nvPr>
        </p:nvSpPr>
        <p:spPr/>
        <p:txBody>
          <a:bodyPr>
            <a:normAutofit/>
          </a:bodyPr>
          <a:lstStyle/>
          <a:p>
            <a:pPr marL="0" indent="0">
              <a:buNone/>
            </a:pPr>
            <a:r>
              <a:rPr lang="en-US" b="1" dirty="0"/>
              <a:t>DNR Public Lands</a:t>
            </a:r>
          </a:p>
          <a:p>
            <a:pPr marL="0" indent="0">
              <a:buNone/>
            </a:pPr>
            <a:r>
              <a:rPr lang="en-US" dirty="0"/>
              <a:t>Hal Watson, Trina Zieman</a:t>
            </a:r>
          </a:p>
        </p:txBody>
      </p:sp>
    </p:spTree>
    <p:extLst>
      <p:ext uri="{BB962C8B-B14F-4D97-AF65-F5344CB8AC3E}">
        <p14:creationId xmlns:p14="http://schemas.microsoft.com/office/powerpoint/2010/main" val="3014335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Public Lands of Minnesota Map and Dataset</a:t>
            </a:r>
          </a:p>
        </p:txBody>
      </p:sp>
      <p:sp>
        <p:nvSpPr>
          <p:cNvPr id="3" name="Text Placeholder 2"/>
          <p:cNvSpPr>
            <a:spLocks noGrp="1"/>
          </p:cNvSpPr>
          <p:nvPr>
            <p:ph type="body" sz="quarter" idx="14"/>
          </p:nvPr>
        </p:nvSpPr>
        <p:spPr/>
        <p:txBody>
          <a:bodyPr/>
          <a:lstStyle/>
          <a:p>
            <a:r>
              <a:rPr lang="en-US" dirty="0"/>
              <a:t>Hal Watson | GIS Section Manager, MNIT DNR</a:t>
            </a:r>
          </a:p>
        </p:txBody>
      </p:sp>
      <p:pic>
        <p:nvPicPr>
          <p:cNvPr id="8" name="Picture Placeholder 7"/>
          <p:cNvPicPr>
            <a:picLocks noGrp="1" noChangeAspect="1"/>
          </p:cNvPicPr>
          <p:nvPr>
            <p:ph type="pic" sz="quarter" idx="17"/>
          </p:nvPr>
        </p:nvPicPr>
        <p:blipFill>
          <a:blip r:embed="rId3"/>
          <a:srcRect t="1889" b="1889"/>
          <a:stretch>
            <a:fillRect/>
          </a:stretch>
        </p:blipFill>
        <p:spPr>
          <a:prstGeom prst="rect">
            <a:avLst/>
          </a:prstGeom>
        </p:spPr>
      </p:pic>
      <p:pic>
        <p:nvPicPr>
          <p:cNvPr id="2050" name="Picture 2" descr="http://images-intranet.dnr.state.mn.us/oco/logos/Horizontal_Logo_PNG/DNR_Logo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618" y="5681132"/>
            <a:ext cx="497738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907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Presentation</a:t>
            </a:r>
          </a:p>
        </p:txBody>
      </p:sp>
      <p:graphicFrame>
        <p:nvGraphicFramePr>
          <p:cNvPr id="8" name="Content Placeholder 6" descr="Agenda"/>
          <p:cNvGraphicFramePr>
            <a:graphicFrameLocks noGrp="1"/>
          </p:cNvGraphicFramePr>
          <p:nvPr>
            <p:ph type="tbl" sz="quarter" idx="13"/>
          </p:nvPr>
        </p:nvGraphicFramePr>
        <p:xfrm>
          <a:off x="1965297" y="1506689"/>
          <a:ext cx="7664840" cy="4849661"/>
        </p:xfrm>
        <a:graphic>
          <a:graphicData uri="http://schemas.openxmlformats.org/drawingml/2006/table">
            <a:tbl>
              <a:tblPr firstRow="1" bandRow="1">
                <a:tableStyleId>{C083E6E3-FA7D-4D7B-A595-EF9225AFEA82}</a:tableStyleId>
              </a:tblPr>
              <a:tblGrid>
                <a:gridCol w="1246926">
                  <a:extLst>
                    <a:ext uri="{9D8B030D-6E8A-4147-A177-3AD203B41FA5}">
                      <a16:colId xmlns:a16="http://schemas.microsoft.com/office/drawing/2014/main" val="20000"/>
                    </a:ext>
                  </a:extLst>
                </a:gridCol>
                <a:gridCol w="6417914">
                  <a:extLst>
                    <a:ext uri="{9D8B030D-6E8A-4147-A177-3AD203B41FA5}">
                      <a16:colId xmlns:a16="http://schemas.microsoft.com/office/drawing/2014/main" val="20001"/>
                    </a:ext>
                  </a:extLst>
                </a:gridCol>
              </a:tblGrid>
              <a:tr h="765736">
                <a:tc>
                  <a:txBody>
                    <a:bodyPr/>
                    <a:lstStyle/>
                    <a:p>
                      <a:pPr algn="ctr"/>
                      <a:endParaRPr lang="en-US" sz="1500" dirty="0"/>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500" dirty="0"/>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16785">
                <a:tc>
                  <a:txBody>
                    <a:bodyPr/>
                    <a:lstStyle/>
                    <a:p>
                      <a:pPr algn="r"/>
                      <a:r>
                        <a:rPr lang="en-US" sz="2400" dirty="0"/>
                        <a:t>1</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2400" dirty="0"/>
                        <a:t>Introduction</a:t>
                      </a:r>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16785">
                <a:tc>
                  <a:txBody>
                    <a:bodyPr/>
                    <a:lstStyle/>
                    <a:p>
                      <a:pPr algn="r"/>
                      <a:r>
                        <a:rPr lang="en-US" sz="2400" dirty="0"/>
                        <a:t>2</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The Need for This</a:t>
                      </a:r>
                      <a:r>
                        <a:rPr lang="en-US" sz="2400" baseline="0" dirty="0"/>
                        <a:t> Data</a:t>
                      </a:r>
                      <a:endParaRPr lang="en-US" sz="2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816785">
                <a:tc>
                  <a:txBody>
                    <a:bodyPr/>
                    <a:lstStyle/>
                    <a:p>
                      <a:pPr algn="r"/>
                      <a:r>
                        <a:rPr lang="en-US" sz="2400" dirty="0"/>
                        <a:t>3</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Creating This Dataset</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16785">
                <a:tc>
                  <a:txBody>
                    <a:bodyPr/>
                    <a:lstStyle/>
                    <a:p>
                      <a:pPr algn="r"/>
                      <a:r>
                        <a:rPr lang="en-US" sz="2400" dirty="0"/>
                        <a:t>4</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Public</a:t>
                      </a:r>
                      <a:r>
                        <a:rPr lang="en-US" sz="2400" baseline="0" dirty="0"/>
                        <a:t> Lands by County</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816785">
                <a:tc>
                  <a:txBody>
                    <a:bodyPr/>
                    <a:lstStyle/>
                    <a:p>
                      <a:pPr algn="r"/>
                      <a:r>
                        <a:rPr lang="en-US" sz="2400" dirty="0"/>
                        <a:t>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Questions and Answers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3753507"/>
                  </a:ext>
                </a:extLst>
              </a:tr>
            </a:tbl>
          </a:graphicData>
        </a:graphic>
      </p:graphicFrame>
    </p:spTree>
    <p:extLst>
      <p:ext uri="{BB962C8B-B14F-4D97-AF65-F5344CB8AC3E}">
        <p14:creationId xmlns:p14="http://schemas.microsoft.com/office/powerpoint/2010/main" val="3013645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pic>
        <p:nvPicPr>
          <p:cNvPr id="1026" name="Picture 2" descr="https://images.dnr.state.mn.us/destinations/state_parks/1_large/SPK00263_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24" y="1898249"/>
            <a:ext cx="6233650" cy="41557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59615" y="1898249"/>
            <a:ext cx="4977114"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Minnesota's Diverse Landscape</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Deep tradition of public land acquisition and management</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Benefits to people, natural resources, local economies</a:t>
            </a:r>
          </a:p>
        </p:txBody>
      </p:sp>
      <p:sp>
        <p:nvSpPr>
          <p:cNvPr id="9" name="TextBox 8"/>
          <p:cNvSpPr txBox="1"/>
          <p:nvPr/>
        </p:nvSpPr>
        <p:spPr>
          <a:xfrm>
            <a:off x="225024" y="6067439"/>
            <a:ext cx="17765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Schoolcraft State Park</a:t>
            </a:r>
          </a:p>
        </p:txBody>
      </p:sp>
    </p:spTree>
    <p:extLst>
      <p:ext uri="{BB962C8B-B14F-4D97-AF65-F5344CB8AC3E}">
        <p14:creationId xmlns:p14="http://schemas.microsoft.com/office/powerpoint/2010/main" val="33132949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TextBox 6"/>
          <p:cNvSpPr txBox="1"/>
          <p:nvPr/>
        </p:nvSpPr>
        <p:spPr>
          <a:xfrm>
            <a:off x="4606724" y="1456206"/>
            <a:ext cx="7130005"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Geospatial data development</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Surveys, parcel maps and data at the project level and within the county context</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Statewide integration of parcel data allows for broader questions to be answered</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Recent completion of a statewide public lands dataset based on county parcel data</a:t>
            </a:r>
          </a:p>
        </p:txBody>
      </p:sp>
      <p:pic>
        <p:nvPicPr>
          <p:cNvPr id="3" name="Picture 2"/>
          <p:cNvPicPr>
            <a:picLocks noChangeAspect="1"/>
          </p:cNvPicPr>
          <p:nvPr/>
        </p:nvPicPr>
        <p:blipFill>
          <a:blip r:embed="rId3"/>
          <a:stretch>
            <a:fillRect/>
          </a:stretch>
        </p:blipFill>
        <p:spPr>
          <a:xfrm>
            <a:off x="838200" y="1456206"/>
            <a:ext cx="3212939" cy="4893554"/>
          </a:xfrm>
          <a:prstGeom prst="rect">
            <a:avLst/>
          </a:prstGeom>
        </p:spPr>
      </p:pic>
      <p:sp>
        <p:nvSpPr>
          <p:cNvPr id="8" name="TextBox 7"/>
          <p:cNvSpPr txBox="1"/>
          <p:nvPr/>
        </p:nvSpPr>
        <p:spPr>
          <a:xfrm>
            <a:off x="1681772" y="6349760"/>
            <a:ext cx="23693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Green Infrastructure Mapping</a:t>
            </a:r>
          </a:p>
        </p:txBody>
      </p:sp>
    </p:spTree>
    <p:extLst>
      <p:ext uri="{BB962C8B-B14F-4D97-AF65-F5344CB8AC3E}">
        <p14:creationId xmlns:p14="http://schemas.microsoft.com/office/powerpoint/2010/main" val="989446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TextBox 6"/>
          <p:cNvSpPr txBox="1"/>
          <p:nvPr/>
        </p:nvSpPr>
        <p:spPr>
          <a:xfrm>
            <a:off x="283917" y="1697965"/>
            <a:ext cx="5584447"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Collaboration between different agencies and levels of government</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Enhances ability to develop innovative strategies for Minnesota’s public lands</a:t>
            </a:r>
          </a:p>
        </p:txBody>
      </p:sp>
      <p:sp>
        <p:nvSpPr>
          <p:cNvPr id="8" name="TextBox 7"/>
          <p:cNvSpPr txBox="1"/>
          <p:nvPr/>
        </p:nvSpPr>
        <p:spPr>
          <a:xfrm>
            <a:off x="8322197" y="6356350"/>
            <a:ext cx="359972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Public Lands near Pine City &amp; Pokegama Lake</a:t>
            </a:r>
          </a:p>
        </p:txBody>
      </p:sp>
      <p:pic>
        <p:nvPicPr>
          <p:cNvPr id="5" name="Picture 4"/>
          <p:cNvPicPr>
            <a:picLocks noChangeAspect="1"/>
          </p:cNvPicPr>
          <p:nvPr/>
        </p:nvPicPr>
        <p:blipFill>
          <a:blip r:embed="rId3"/>
          <a:stretch>
            <a:fillRect/>
          </a:stretch>
        </p:blipFill>
        <p:spPr>
          <a:xfrm>
            <a:off x="6152981" y="1697965"/>
            <a:ext cx="5768944" cy="4658385"/>
          </a:xfrm>
          <a:prstGeom prst="rect">
            <a:avLst/>
          </a:prstGeom>
        </p:spPr>
      </p:pic>
    </p:spTree>
    <p:extLst>
      <p:ext uri="{BB962C8B-B14F-4D97-AF65-F5344CB8AC3E}">
        <p14:creationId xmlns:p14="http://schemas.microsoft.com/office/powerpoint/2010/main" val="3516303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Conservation Planning to Improve the Public Land Portfolio</a:t>
            </a:r>
          </a:p>
        </p:txBody>
      </p:sp>
      <p:sp>
        <p:nvSpPr>
          <p:cNvPr id="7" name="TextBox 6"/>
          <p:cNvSpPr txBox="1"/>
          <p:nvPr/>
        </p:nvSpPr>
        <p:spPr>
          <a:xfrm>
            <a:off x="283917" y="1697965"/>
            <a:ext cx="5584447"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Natural resource managers, conservation leaders, government units, conservation groups, scientists, and public and private landowners. </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Consistent, common data of   public lands facilitates conversations between groups</a:t>
            </a:r>
          </a:p>
        </p:txBody>
      </p:sp>
      <p:sp>
        <p:nvSpPr>
          <p:cNvPr id="8" name="TextBox 7"/>
          <p:cNvSpPr txBox="1"/>
          <p:nvPr/>
        </p:nvSpPr>
        <p:spPr>
          <a:xfrm>
            <a:off x="8322197" y="6356350"/>
            <a:ext cx="359972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Swan Lake, Near New Ulm</a:t>
            </a:r>
          </a:p>
        </p:txBody>
      </p:sp>
      <p:pic>
        <p:nvPicPr>
          <p:cNvPr id="3" name="Picture 2"/>
          <p:cNvPicPr>
            <a:picLocks noChangeAspect="1"/>
          </p:cNvPicPr>
          <p:nvPr/>
        </p:nvPicPr>
        <p:blipFill>
          <a:blip r:embed="rId3"/>
          <a:stretch>
            <a:fillRect/>
          </a:stretch>
        </p:blipFill>
        <p:spPr>
          <a:xfrm>
            <a:off x="6169305" y="1405593"/>
            <a:ext cx="5752619" cy="4938485"/>
          </a:xfrm>
          <a:prstGeom prst="rect">
            <a:avLst/>
          </a:prstGeom>
        </p:spPr>
      </p:pic>
    </p:spTree>
    <p:extLst>
      <p:ext uri="{BB962C8B-B14F-4D97-AF65-F5344CB8AC3E}">
        <p14:creationId xmlns:p14="http://schemas.microsoft.com/office/powerpoint/2010/main" val="3388556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Collaborative Ecosystem Planning to Advance Common Goals</a:t>
            </a:r>
          </a:p>
        </p:txBody>
      </p:sp>
      <p:sp>
        <p:nvSpPr>
          <p:cNvPr id="7" name="TextBox 6"/>
          <p:cNvSpPr txBox="1"/>
          <p:nvPr/>
        </p:nvSpPr>
        <p:spPr>
          <a:xfrm>
            <a:off x="6607553" y="1481804"/>
            <a:ext cx="5584447"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Statewide public lands data can guide collaborative ecosystem planning by increasing inter-agency knowledge of public land ownership and possible environmental, wildlife, and human interactions</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This data helps establish conservation, restoration, and other management goals on public lands.</a:t>
            </a:r>
          </a:p>
        </p:txBody>
      </p:sp>
      <p:sp>
        <p:nvSpPr>
          <p:cNvPr id="8" name="TextBox 7"/>
          <p:cNvSpPr txBox="1"/>
          <p:nvPr/>
        </p:nvSpPr>
        <p:spPr>
          <a:xfrm>
            <a:off x="183486" y="6356351"/>
            <a:ext cx="2824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3865"/>
                </a:solidFill>
                <a:effectLst/>
                <a:uLnTx/>
                <a:uFillTx/>
                <a:latin typeface="Calibri"/>
                <a:ea typeface="+mn-ea"/>
                <a:cs typeface="+mn-cs"/>
              </a:rPr>
              <a:t>Bde</a:t>
            </a:r>
            <a:r>
              <a:rPr kumimoji="0" lang="en-US" sz="1400" b="0" i="0" u="none" strike="noStrike" kern="1200" cap="none" spc="0" normalizeH="0" baseline="0" noProof="0" dirty="0">
                <a:ln>
                  <a:noFill/>
                </a:ln>
                <a:solidFill>
                  <a:srgbClr val="003865"/>
                </a:solidFill>
                <a:effectLst/>
                <a:uLnTx/>
                <a:uFillTx/>
                <a:latin typeface="Calibri"/>
                <a:ea typeface="+mn-ea"/>
                <a:cs typeface="+mn-cs"/>
              </a:rPr>
              <a:t> </a:t>
            </a:r>
            <a:r>
              <a:rPr kumimoji="0" lang="en-US" sz="1400" b="0" i="0" u="none" strike="noStrike" kern="1200" cap="none" spc="0" normalizeH="0" baseline="0" noProof="0" dirty="0" err="1">
                <a:ln>
                  <a:noFill/>
                </a:ln>
                <a:solidFill>
                  <a:srgbClr val="003865"/>
                </a:solidFill>
                <a:effectLst/>
                <a:uLnTx/>
                <a:uFillTx/>
                <a:latin typeface="Calibri"/>
                <a:ea typeface="+mn-ea"/>
                <a:cs typeface="+mn-cs"/>
              </a:rPr>
              <a:t>Maka</a:t>
            </a:r>
            <a:r>
              <a:rPr kumimoji="0" lang="en-US" sz="1400" b="0" i="0" u="none" strike="noStrike" kern="1200" cap="none" spc="0" normalizeH="0" baseline="0" noProof="0" dirty="0">
                <a:ln>
                  <a:noFill/>
                </a:ln>
                <a:solidFill>
                  <a:srgbClr val="003865"/>
                </a:solidFill>
                <a:effectLst/>
                <a:uLnTx/>
                <a:uFillTx/>
                <a:latin typeface="Calibri"/>
                <a:ea typeface="+mn-ea"/>
                <a:cs typeface="+mn-cs"/>
              </a:rPr>
              <a:t> </a:t>
            </a:r>
            <a:r>
              <a:rPr kumimoji="0" lang="en-US" sz="1400" b="0" i="0" u="none" strike="noStrike" kern="1200" cap="none" spc="0" normalizeH="0" baseline="0" noProof="0" dirty="0" err="1">
                <a:ln>
                  <a:noFill/>
                </a:ln>
                <a:solidFill>
                  <a:srgbClr val="003865"/>
                </a:solidFill>
                <a:effectLst/>
                <a:uLnTx/>
                <a:uFillTx/>
                <a:latin typeface="Calibri"/>
                <a:ea typeface="+mn-ea"/>
                <a:cs typeface="+mn-cs"/>
              </a:rPr>
              <a:t>Ska</a:t>
            </a:r>
            <a:r>
              <a:rPr kumimoji="0" lang="en-US" sz="1400" b="0" i="0" u="none" strike="noStrike" kern="1200" cap="none" spc="0" normalizeH="0" baseline="0" noProof="0" dirty="0">
                <a:ln>
                  <a:noFill/>
                </a:ln>
                <a:solidFill>
                  <a:srgbClr val="003865"/>
                </a:solidFill>
                <a:effectLst/>
                <a:uLnTx/>
                <a:uFillTx/>
                <a:latin typeface="Calibri"/>
                <a:ea typeface="+mn-ea"/>
                <a:cs typeface="+mn-cs"/>
              </a:rPr>
              <a:t>, Minneapolis</a:t>
            </a:r>
          </a:p>
        </p:txBody>
      </p:sp>
      <p:pic>
        <p:nvPicPr>
          <p:cNvPr id="4" name="Picture 3"/>
          <p:cNvPicPr>
            <a:picLocks noChangeAspect="1"/>
          </p:cNvPicPr>
          <p:nvPr/>
        </p:nvPicPr>
        <p:blipFill>
          <a:blip r:embed="rId3"/>
          <a:stretch>
            <a:fillRect/>
          </a:stretch>
        </p:blipFill>
        <p:spPr>
          <a:xfrm>
            <a:off x="183486" y="1481805"/>
            <a:ext cx="5815405" cy="4874546"/>
          </a:xfrm>
          <a:prstGeom prst="rect">
            <a:avLst/>
          </a:prstGeom>
        </p:spPr>
      </p:pic>
    </p:spTree>
    <p:extLst>
      <p:ext uri="{BB962C8B-B14F-4D97-AF65-F5344CB8AC3E}">
        <p14:creationId xmlns:p14="http://schemas.microsoft.com/office/powerpoint/2010/main" val="209851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5E96-A719-450A-9D18-5A7C83F8AFB8}"/>
              </a:ext>
            </a:extLst>
          </p:cNvPr>
          <p:cNvSpPr>
            <a:spLocks noGrp="1"/>
          </p:cNvSpPr>
          <p:nvPr>
            <p:ph type="title"/>
          </p:nvPr>
        </p:nvSpPr>
        <p:spPr/>
        <p:txBody>
          <a:bodyPr/>
          <a:lstStyle/>
          <a:p>
            <a:r>
              <a:rPr lang="en-US" dirty="0">
                <a:cs typeface="Calibri"/>
              </a:rPr>
              <a:t>Guiding Principles</a:t>
            </a:r>
            <a:endParaRPr lang="en-US" dirty="0"/>
          </a:p>
        </p:txBody>
      </p:sp>
      <p:sp>
        <p:nvSpPr>
          <p:cNvPr id="3" name="Content Placeholder 2">
            <a:extLst>
              <a:ext uri="{FF2B5EF4-FFF2-40B4-BE49-F238E27FC236}">
                <a16:creationId xmlns:a16="http://schemas.microsoft.com/office/drawing/2014/main" id="{D95F2BAF-8D3B-40EE-A87F-DF5980D9BDE2}"/>
              </a:ext>
            </a:extLst>
          </p:cNvPr>
          <p:cNvSpPr>
            <a:spLocks noGrp="1"/>
          </p:cNvSpPr>
          <p:nvPr>
            <p:ph sz="half" idx="1"/>
          </p:nvPr>
        </p:nvSpPr>
        <p:spPr/>
        <p:txBody>
          <a:bodyPr vert="horz" lIns="91440" tIns="45720" rIns="91440" bIns="45720" rtlCol="0" anchor="t">
            <a:normAutofit fontScale="92500" lnSpcReduction="20000"/>
          </a:bodyPr>
          <a:lstStyle/>
          <a:p>
            <a:r>
              <a:rPr lang="en-US" dirty="0">
                <a:ea typeface="+mn-lt"/>
                <a:cs typeface="+mn-lt"/>
              </a:rPr>
              <a:t>Promote effective investments in geospatial information</a:t>
            </a:r>
            <a:endParaRPr lang="en-US" dirty="0">
              <a:cs typeface="Calibri"/>
            </a:endParaRPr>
          </a:p>
          <a:p>
            <a:r>
              <a:rPr lang="en-US" dirty="0">
                <a:ea typeface="+mn-lt"/>
                <a:cs typeface="+mn-lt"/>
              </a:rPr>
              <a:t>Promote geospatial information as a shared public resource</a:t>
            </a:r>
            <a:endParaRPr lang="en-US" dirty="0">
              <a:cs typeface="Calibri"/>
            </a:endParaRPr>
          </a:p>
          <a:p>
            <a:r>
              <a:rPr lang="en-US" dirty="0">
                <a:ea typeface="+mn-lt"/>
                <a:cs typeface="+mn-lt"/>
              </a:rPr>
              <a:t>Support the establishment and use of geospatial standards and best practices</a:t>
            </a:r>
            <a:endParaRPr lang="en-US" dirty="0">
              <a:cs typeface="Calibri"/>
            </a:endParaRPr>
          </a:p>
          <a:p>
            <a:r>
              <a:rPr lang="en-US" dirty="0">
                <a:ea typeface="+mn-lt"/>
                <a:cs typeface="+mn-lt"/>
              </a:rPr>
              <a:t>Champion collaboration among geospatial practitioners and related stakeholders</a:t>
            </a:r>
            <a:endParaRPr lang="en-US" dirty="0">
              <a:cs typeface="Calibri"/>
            </a:endParaRPr>
          </a:p>
          <a:p>
            <a:r>
              <a:rPr lang="en-US" dirty="0">
                <a:ea typeface="+mn-lt"/>
                <a:cs typeface="+mn-lt"/>
              </a:rPr>
              <a:t>Educate and inform policymakers about the value and use of geospatial technology</a:t>
            </a:r>
            <a:endParaRPr lang="en-US" dirty="0">
              <a:cs typeface="Calibri"/>
            </a:endParaRPr>
          </a:p>
        </p:txBody>
      </p:sp>
      <p:sp>
        <p:nvSpPr>
          <p:cNvPr id="4" name="Content Placeholder 3">
            <a:extLst>
              <a:ext uri="{FF2B5EF4-FFF2-40B4-BE49-F238E27FC236}">
                <a16:creationId xmlns:a16="http://schemas.microsoft.com/office/drawing/2014/main" id="{B11D01E5-CA46-44BB-AE09-7EFE548851FF}"/>
              </a:ext>
            </a:extLst>
          </p:cNvPr>
          <p:cNvSpPr>
            <a:spLocks noGrp="1"/>
          </p:cNvSpPr>
          <p:nvPr>
            <p:ph sz="half" idx="2"/>
          </p:nvPr>
        </p:nvSpPr>
        <p:spPr/>
        <p:txBody>
          <a:bodyPr vert="horz" lIns="91440" tIns="45720" rIns="91440" bIns="45720" rtlCol="0" anchor="t">
            <a:normAutofit fontScale="92500" lnSpcReduction="10000"/>
          </a:bodyPr>
          <a:lstStyle/>
          <a:p>
            <a:r>
              <a:rPr lang="en-US" dirty="0">
                <a:ea typeface="+mn-lt"/>
                <a:cs typeface="+mn-lt"/>
              </a:rPr>
              <a:t>Provide a forum for ideas and issues to be shared and acted upon by the geospatial community</a:t>
            </a:r>
            <a:endParaRPr lang="en-US" dirty="0">
              <a:cs typeface="Calibri"/>
            </a:endParaRPr>
          </a:p>
          <a:p>
            <a:r>
              <a:rPr lang="en-US" dirty="0">
                <a:ea typeface="+mn-lt"/>
                <a:cs typeface="+mn-lt"/>
              </a:rPr>
              <a:t>Encourage all council sectors to contribute to the state geospatial infrastructure</a:t>
            </a:r>
            <a:endParaRPr lang="en-US" dirty="0">
              <a:cs typeface="Calibri"/>
            </a:endParaRPr>
          </a:p>
          <a:p>
            <a:r>
              <a:rPr lang="en-US" dirty="0">
                <a:ea typeface="+mn-lt"/>
                <a:cs typeface="+mn-lt"/>
              </a:rPr>
              <a:t>Encourage all council members to communicate outcomes with relevant stakeholders</a:t>
            </a:r>
            <a:endParaRPr lang="en-US" dirty="0">
              <a:cs typeface="Calibri"/>
            </a:endParaRPr>
          </a:p>
          <a:p>
            <a:r>
              <a:rPr lang="en-US" dirty="0">
                <a:ea typeface="+mn-lt"/>
                <a:cs typeface="+mn-lt"/>
              </a:rPr>
              <a:t>Encourage geospatial education at all levels</a:t>
            </a:r>
            <a:endParaRPr lang="en-US" dirty="0">
              <a:cs typeface="Calibri"/>
            </a:endParaRPr>
          </a:p>
        </p:txBody>
      </p:sp>
    </p:spTree>
    <p:extLst>
      <p:ext uri="{BB962C8B-B14F-4D97-AF65-F5344CB8AC3E}">
        <p14:creationId xmlns:p14="http://schemas.microsoft.com/office/powerpoint/2010/main" val="9612937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Public Lands Decision-Making and Policy Development</a:t>
            </a:r>
          </a:p>
        </p:txBody>
      </p:sp>
      <p:sp>
        <p:nvSpPr>
          <p:cNvPr id="7" name="TextBox 6"/>
          <p:cNvSpPr txBox="1"/>
          <p:nvPr/>
        </p:nvSpPr>
        <p:spPr>
          <a:xfrm>
            <a:off x="6607553" y="1481804"/>
            <a:ext cx="5584447"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Consistent, local, regional, and state-level information essential for prioritizing public land policy, land management strategies, and related activities.</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Relate detailed information about the state’s public lands with other resources, to make decisions about expanding access, infrastructure projects, land sales, acquisitions, and other issues.</a:t>
            </a:r>
          </a:p>
        </p:txBody>
      </p:sp>
      <p:sp>
        <p:nvSpPr>
          <p:cNvPr id="8" name="TextBox 7"/>
          <p:cNvSpPr txBox="1"/>
          <p:nvPr/>
        </p:nvSpPr>
        <p:spPr>
          <a:xfrm>
            <a:off x="183486" y="6356351"/>
            <a:ext cx="2824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3865"/>
                </a:solidFill>
                <a:effectLst/>
                <a:uLnTx/>
                <a:uFillTx/>
                <a:latin typeface="Calibri"/>
                <a:ea typeface="+mn-ea"/>
                <a:cs typeface="+mn-cs"/>
              </a:rPr>
              <a:t>Bde</a:t>
            </a:r>
            <a:r>
              <a:rPr kumimoji="0" lang="en-US" sz="1400" b="0" i="0" u="none" strike="noStrike" kern="1200" cap="none" spc="0" normalizeH="0" baseline="0" noProof="0" dirty="0">
                <a:ln>
                  <a:noFill/>
                </a:ln>
                <a:solidFill>
                  <a:srgbClr val="003865"/>
                </a:solidFill>
                <a:effectLst/>
                <a:uLnTx/>
                <a:uFillTx/>
                <a:latin typeface="Calibri"/>
                <a:ea typeface="+mn-ea"/>
                <a:cs typeface="+mn-cs"/>
              </a:rPr>
              <a:t> </a:t>
            </a:r>
            <a:r>
              <a:rPr kumimoji="0" lang="en-US" sz="1400" b="0" i="0" u="none" strike="noStrike" kern="1200" cap="none" spc="0" normalizeH="0" baseline="0" noProof="0" dirty="0" err="1">
                <a:ln>
                  <a:noFill/>
                </a:ln>
                <a:solidFill>
                  <a:srgbClr val="003865"/>
                </a:solidFill>
                <a:effectLst/>
                <a:uLnTx/>
                <a:uFillTx/>
                <a:latin typeface="Calibri"/>
                <a:ea typeface="+mn-ea"/>
                <a:cs typeface="+mn-cs"/>
              </a:rPr>
              <a:t>Maka</a:t>
            </a:r>
            <a:r>
              <a:rPr kumimoji="0" lang="en-US" sz="1400" b="0" i="0" u="none" strike="noStrike" kern="1200" cap="none" spc="0" normalizeH="0" baseline="0" noProof="0" dirty="0">
                <a:ln>
                  <a:noFill/>
                </a:ln>
                <a:solidFill>
                  <a:srgbClr val="003865"/>
                </a:solidFill>
                <a:effectLst/>
                <a:uLnTx/>
                <a:uFillTx/>
                <a:latin typeface="Calibri"/>
                <a:ea typeface="+mn-ea"/>
                <a:cs typeface="+mn-cs"/>
              </a:rPr>
              <a:t> </a:t>
            </a:r>
            <a:r>
              <a:rPr kumimoji="0" lang="en-US" sz="1400" b="0" i="0" u="none" strike="noStrike" kern="1200" cap="none" spc="0" normalizeH="0" baseline="0" noProof="0" dirty="0" err="1">
                <a:ln>
                  <a:noFill/>
                </a:ln>
                <a:solidFill>
                  <a:srgbClr val="003865"/>
                </a:solidFill>
                <a:effectLst/>
                <a:uLnTx/>
                <a:uFillTx/>
                <a:latin typeface="Calibri"/>
                <a:ea typeface="+mn-ea"/>
                <a:cs typeface="+mn-cs"/>
              </a:rPr>
              <a:t>Ska</a:t>
            </a:r>
            <a:r>
              <a:rPr kumimoji="0" lang="en-US" sz="1400" b="0" i="0" u="none" strike="noStrike" kern="1200" cap="none" spc="0" normalizeH="0" baseline="0" noProof="0" dirty="0">
                <a:ln>
                  <a:noFill/>
                </a:ln>
                <a:solidFill>
                  <a:srgbClr val="003865"/>
                </a:solidFill>
                <a:effectLst/>
                <a:uLnTx/>
                <a:uFillTx/>
                <a:latin typeface="Calibri"/>
                <a:ea typeface="+mn-ea"/>
                <a:cs typeface="+mn-cs"/>
              </a:rPr>
              <a:t>, Minneapolis</a:t>
            </a:r>
          </a:p>
        </p:txBody>
      </p:sp>
      <p:pic>
        <p:nvPicPr>
          <p:cNvPr id="3" name="Picture 2"/>
          <p:cNvPicPr>
            <a:picLocks noChangeAspect="1"/>
          </p:cNvPicPr>
          <p:nvPr/>
        </p:nvPicPr>
        <p:blipFill>
          <a:blip r:embed="rId3"/>
          <a:stretch>
            <a:fillRect/>
          </a:stretch>
        </p:blipFill>
        <p:spPr>
          <a:xfrm>
            <a:off x="0" y="1481804"/>
            <a:ext cx="6607553" cy="5376196"/>
          </a:xfrm>
          <a:prstGeom prst="rect">
            <a:avLst/>
          </a:prstGeom>
        </p:spPr>
      </p:pic>
      <p:sp>
        <p:nvSpPr>
          <p:cNvPr id="9" name="TextBox 8"/>
          <p:cNvSpPr txBox="1"/>
          <p:nvPr/>
        </p:nvSpPr>
        <p:spPr>
          <a:xfrm>
            <a:off x="0" y="6969891"/>
            <a:ext cx="2824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State Park Boundary</a:t>
            </a:r>
          </a:p>
        </p:txBody>
      </p:sp>
    </p:spTree>
    <p:extLst>
      <p:ext uri="{BB962C8B-B14F-4D97-AF65-F5344CB8AC3E}">
        <p14:creationId xmlns:p14="http://schemas.microsoft.com/office/powerpoint/2010/main" val="2206907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Survey Community Considerations</a:t>
            </a:r>
          </a:p>
        </p:txBody>
      </p:sp>
      <p:sp>
        <p:nvSpPr>
          <p:cNvPr id="7" name="TextBox 6"/>
          <p:cNvSpPr txBox="1"/>
          <p:nvPr/>
        </p:nvSpPr>
        <p:spPr>
          <a:xfrm>
            <a:off x="6607553" y="1481804"/>
            <a:ext cx="5584447"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Using this dataset, county surveyors and engineers approach public land issues with the same underlying data assumptions as other partners, especially state agencies.</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This dataset is not survey quality and is intended for mapping purposes only (as opposed to site-specific activity).</a:t>
            </a:r>
          </a:p>
        </p:txBody>
      </p:sp>
      <p:sp>
        <p:nvSpPr>
          <p:cNvPr id="8" name="TextBox 7"/>
          <p:cNvSpPr txBox="1"/>
          <p:nvPr/>
        </p:nvSpPr>
        <p:spPr>
          <a:xfrm>
            <a:off x="183486" y="6378641"/>
            <a:ext cx="2824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Land Use Planning</a:t>
            </a:r>
          </a:p>
        </p:txBody>
      </p:sp>
      <p:pic>
        <p:nvPicPr>
          <p:cNvPr id="4" name="Picture 3"/>
          <p:cNvPicPr>
            <a:picLocks noChangeAspect="1"/>
          </p:cNvPicPr>
          <p:nvPr/>
        </p:nvPicPr>
        <p:blipFill>
          <a:blip r:embed="rId3"/>
          <a:stretch>
            <a:fillRect/>
          </a:stretch>
        </p:blipFill>
        <p:spPr>
          <a:xfrm>
            <a:off x="183486" y="1569929"/>
            <a:ext cx="6131589" cy="4824179"/>
          </a:xfrm>
          <a:prstGeom prst="rect">
            <a:avLst/>
          </a:prstGeom>
        </p:spPr>
      </p:pic>
    </p:spTree>
    <p:extLst>
      <p:ext uri="{BB962C8B-B14F-4D97-AF65-F5344CB8AC3E}">
        <p14:creationId xmlns:p14="http://schemas.microsoft.com/office/powerpoint/2010/main" val="586282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Creating This Dataset</a:t>
            </a:r>
          </a:p>
        </p:txBody>
      </p:sp>
      <p:sp>
        <p:nvSpPr>
          <p:cNvPr id="7" name="TextBox 6"/>
          <p:cNvSpPr txBox="1"/>
          <p:nvPr/>
        </p:nvSpPr>
        <p:spPr>
          <a:xfrm>
            <a:off x="5843624" y="1651476"/>
            <a:ext cx="5584447"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All 87 counties share parcel data with MnGeo</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County is transformed to meet the Geospatial Advisory Council’s parcel data standard</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Standardized data is then aggregated into a statewide dataset</a:t>
            </a:r>
          </a:p>
        </p:txBody>
      </p:sp>
      <p:sp>
        <p:nvSpPr>
          <p:cNvPr id="8" name="TextBox 7"/>
          <p:cNvSpPr txBox="1"/>
          <p:nvPr/>
        </p:nvSpPr>
        <p:spPr>
          <a:xfrm>
            <a:off x="397494" y="6420069"/>
            <a:ext cx="2824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Data Aggregation</a:t>
            </a:r>
          </a:p>
        </p:txBody>
      </p:sp>
      <p:pic>
        <p:nvPicPr>
          <p:cNvPr id="6" name="Picture 5"/>
          <p:cNvPicPr>
            <a:picLocks noChangeAspect="1"/>
          </p:cNvPicPr>
          <p:nvPr/>
        </p:nvPicPr>
        <p:blipFill>
          <a:blip r:embed="rId3"/>
          <a:stretch>
            <a:fillRect/>
          </a:stretch>
        </p:blipFill>
        <p:spPr>
          <a:xfrm>
            <a:off x="397494" y="1651476"/>
            <a:ext cx="4209230" cy="4762268"/>
          </a:xfrm>
          <a:prstGeom prst="rect">
            <a:avLst/>
          </a:prstGeom>
        </p:spPr>
      </p:pic>
    </p:spTree>
    <p:extLst>
      <p:ext uri="{BB962C8B-B14F-4D97-AF65-F5344CB8AC3E}">
        <p14:creationId xmlns:p14="http://schemas.microsoft.com/office/powerpoint/2010/main" val="28410801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Creating This Dataset</a:t>
            </a:r>
          </a:p>
        </p:txBody>
      </p:sp>
      <p:sp>
        <p:nvSpPr>
          <p:cNvPr id="7" name="TextBox 6"/>
          <p:cNvSpPr txBox="1"/>
          <p:nvPr/>
        </p:nvSpPr>
        <p:spPr>
          <a:xfrm>
            <a:off x="664294" y="1410355"/>
            <a:ext cx="5584447" cy="54476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MNIT and DNR Partnered to research and classify all of the public parcels in the aggregated dataset</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Example: State of Minnesota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ST MN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State of Minnesota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Dept. of Natural Resources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DNR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State Forest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Dept. of Conservation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State of MN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Highway Dept.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3865"/>
                </a:solidFill>
                <a:effectLst/>
                <a:uLnTx/>
                <a:uFillTx/>
                <a:latin typeface="Calibri"/>
                <a:ea typeface="+mn-ea"/>
                <a:cs typeface="+mn-cs"/>
              </a:rPr>
              <a:t>School Trust Fund Land</a:t>
            </a: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p:txBody>
      </p:sp>
      <p:sp>
        <p:nvSpPr>
          <p:cNvPr id="8" name="TextBox 7"/>
          <p:cNvSpPr txBox="1"/>
          <p:nvPr/>
        </p:nvSpPr>
        <p:spPr>
          <a:xfrm>
            <a:off x="8735578" y="6364250"/>
            <a:ext cx="282422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Data Classification</a:t>
            </a:r>
          </a:p>
        </p:txBody>
      </p:sp>
      <p:pic>
        <p:nvPicPr>
          <p:cNvPr id="4" name="Picture 3"/>
          <p:cNvPicPr>
            <a:picLocks noChangeAspect="1"/>
          </p:cNvPicPr>
          <p:nvPr/>
        </p:nvPicPr>
        <p:blipFill>
          <a:blip r:embed="rId3"/>
          <a:stretch>
            <a:fillRect/>
          </a:stretch>
        </p:blipFill>
        <p:spPr>
          <a:xfrm>
            <a:off x="6666945" y="1595657"/>
            <a:ext cx="4892856" cy="4768593"/>
          </a:xfrm>
          <a:prstGeom prst="rect">
            <a:avLst/>
          </a:prstGeom>
        </p:spPr>
      </p:pic>
    </p:spTree>
    <p:extLst>
      <p:ext uri="{BB962C8B-B14F-4D97-AF65-F5344CB8AC3E}">
        <p14:creationId xmlns:p14="http://schemas.microsoft.com/office/powerpoint/2010/main" val="2869980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Creating This Dataset</a:t>
            </a:r>
          </a:p>
        </p:txBody>
      </p:sp>
      <p:sp>
        <p:nvSpPr>
          <p:cNvPr id="7" name="TextBox 6"/>
          <p:cNvSpPr txBox="1"/>
          <p:nvPr/>
        </p:nvSpPr>
        <p:spPr>
          <a:xfrm>
            <a:off x="664294" y="1410355"/>
            <a:ext cx="5584447"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Parcels are grouped by owner type: federal, state, county fee, tax forfeit land, and municipal ownership categories</a:t>
            </a:r>
            <a:br>
              <a:rPr kumimoji="0" lang="en-US" sz="2800" b="0" i="0" u="none" strike="noStrike" kern="1200" cap="none" spc="0" normalizeH="0" baseline="0" noProof="0" dirty="0">
                <a:ln>
                  <a:noFill/>
                </a:ln>
                <a:solidFill>
                  <a:srgbClr val="003865"/>
                </a:solidFill>
                <a:effectLst/>
                <a:uLnTx/>
                <a:uFillTx/>
                <a:latin typeface="Calibri"/>
                <a:ea typeface="+mn-ea"/>
                <a:cs typeface="+mn-cs"/>
              </a:rPr>
            </a:br>
            <a:endParaRPr kumimoji="0" lang="en-US" sz="2800" b="0" i="0" u="none" strike="noStrike" kern="1200" cap="none" spc="0" normalizeH="0" baseline="0" noProof="0" dirty="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Calibri"/>
                <a:ea typeface="+mn-ea"/>
                <a:cs typeface="+mn-cs"/>
              </a:rPr>
              <a:t>Delineation below the 40 acre division and across all public types is a major step forward from existing statewide datasets</a:t>
            </a:r>
          </a:p>
        </p:txBody>
      </p:sp>
      <p:sp>
        <p:nvSpPr>
          <p:cNvPr id="8" name="TextBox 7"/>
          <p:cNvSpPr txBox="1"/>
          <p:nvPr/>
        </p:nvSpPr>
        <p:spPr>
          <a:xfrm>
            <a:off x="8735578" y="6364250"/>
            <a:ext cx="282422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Data Classification</a:t>
            </a:r>
          </a:p>
        </p:txBody>
      </p:sp>
      <p:pic>
        <p:nvPicPr>
          <p:cNvPr id="3" name="Picture 2"/>
          <p:cNvPicPr>
            <a:picLocks noChangeAspect="1"/>
          </p:cNvPicPr>
          <p:nvPr/>
        </p:nvPicPr>
        <p:blipFill>
          <a:blip r:embed="rId3"/>
          <a:stretch>
            <a:fillRect/>
          </a:stretch>
        </p:blipFill>
        <p:spPr>
          <a:xfrm>
            <a:off x="7004410" y="1410355"/>
            <a:ext cx="4791350" cy="4953377"/>
          </a:xfrm>
          <a:prstGeom prst="rect">
            <a:avLst/>
          </a:prstGeom>
        </p:spPr>
      </p:pic>
    </p:spTree>
    <p:extLst>
      <p:ext uri="{BB962C8B-B14F-4D97-AF65-F5344CB8AC3E}">
        <p14:creationId xmlns:p14="http://schemas.microsoft.com/office/powerpoint/2010/main" val="3003075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This Dataset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198C9B-0587-4A1E-9E03-E4C9FE222F08}"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1762980" y="1673113"/>
            <a:ext cx="8859486" cy="2257740"/>
          </a:xfrm>
          <a:prstGeom prst="rect">
            <a:avLst/>
          </a:prstGeom>
        </p:spPr>
      </p:pic>
      <p:grpSp>
        <p:nvGrpSpPr>
          <p:cNvPr id="10" name="Group 9"/>
          <p:cNvGrpSpPr/>
          <p:nvPr/>
        </p:nvGrpSpPr>
        <p:grpSpPr>
          <a:xfrm>
            <a:off x="4443601" y="4274384"/>
            <a:ext cx="3877880" cy="1754327"/>
            <a:chOff x="4443601" y="4274384"/>
            <a:chExt cx="3877880" cy="1754327"/>
          </a:xfrm>
        </p:grpSpPr>
        <p:sp>
          <p:nvSpPr>
            <p:cNvPr id="8" name="TextBox 7"/>
            <p:cNvSpPr txBox="1"/>
            <p:nvPr/>
          </p:nvSpPr>
          <p:spPr>
            <a:xfrm>
              <a:off x="4443601" y="4274385"/>
              <a:ext cx="236214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Federal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County 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Tax Forfeit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Municipal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Tribal</a:t>
              </a:r>
            </a:p>
          </p:txBody>
        </p:sp>
        <p:sp>
          <p:nvSpPr>
            <p:cNvPr id="9" name="TextBox 8"/>
            <p:cNvSpPr txBox="1"/>
            <p:nvPr/>
          </p:nvSpPr>
          <p:spPr>
            <a:xfrm>
              <a:off x="6096000" y="4274384"/>
              <a:ext cx="2225481"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Regional Government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Port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Private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No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grpSp>
    </p:spTree>
    <p:extLst>
      <p:ext uri="{BB962C8B-B14F-4D97-AF65-F5344CB8AC3E}">
        <p14:creationId xmlns:p14="http://schemas.microsoft.com/office/powerpoint/2010/main" val="1073584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Problem: Most of Minnesota’s current public land records and supplemental data are only available for every 40 acres of landscape. </a:t>
            </a:r>
          </a:p>
        </p:txBody>
      </p:sp>
      <p:pic>
        <p:nvPicPr>
          <p:cNvPr id="6" name="Picture Placeholder 6"/>
          <p:cNvPicPr>
            <a:picLocks noChangeAspect="1"/>
          </p:cNvPicPr>
          <p:nvPr/>
        </p:nvPicPr>
        <p:blipFill>
          <a:blip r:embed="rId3">
            <a:extLst>
              <a:ext uri="{28A0092B-C50C-407E-A947-70E740481C1C}">
                <a14:useLocalDpi xmlns:a14="http://schemas.microsoft.com/office/drawing/2010/main" val="0"/>
              </a:ext>
            </a:extLst>
          </a:blip>
          <a:srcRect t="16339" b="16339"/>
          <a:stretch>
            <a:fillRect/>
          </a:stretch>
        </p:blipFill>
        <p:spPr bwMode="black">
          <a:xfrm>
            <a:off x="0" y="1325882"/>
            <a:ext cx="12192000" cy="5638797"/>
          </a:xfrm>
          <a:prstGeom prst="rect">
            <a:avLst/>
          </a:prstGeom>
        </p:spPr>
      </p:pic>
    </p:spTree>
    <p:extLst>
      <p:ext uri="{BB962C8B-B14F-4D97-AF65-F5344CB8AC3E}">
        <p14:creationId xmlns:p14="http://schemas.microsoft.com/office/powerpoint/2010/main" val="5592272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a:t>Solution: Parcel level detail in the new map and dataset to effectively support the state’s charge to responsibly manage Minnesota’s public lands for future generations.</a:t>
            </a:r>
          </a:p>
        </p:txBody>
      </p:sp>
      <p:pic>
        <p:nvPicPr>
          <p:cNvPr id="4" name="Picture Placeholder 5"/>
          <p:cNvPicPr>
            <a:picLocks noChangeAspect="1"/>
          </p:cNvPicPr>
          <p:nvPr/>
        </p:nvPicPr>
        <p:blipFill>
          <a:blip r:embed="rId3">
            <a:extLst>
              <a:ext uri="{28A0092B-C50C-407E-A947-70E740481C1C}">
                <a14:useLocalDpi xmlns:a14="http://schemas.microsoft.com/office/drawing/2010/main" val="0"/>
              </a:ext>
            </a:extLst>
          </a:blip>
          <a:srcRect t="16859" b="16859"/>
          <a:stretch>
            <a:fillRect/>
          </a:stretch>
        </p:blipFill>
        <p:spPr bwMode="black">
          <a:xfrm>
            <a:off x="0" y="1216024"/>
            <a:ext cx="12192000" cy="5638797"/>
          </a:xfrm>
          <a:prstGeom prst="rect">
            <a:avLst/>
          </a:prstGeom>
        </p:spPr>
      </p:pic>
    </p:spTree>
    <p:extLst>
      <p:ext uri="{BB962C8B-B14F-4D97-AF65-F5344CB8AC3E}">
        <p14:creationId xmlns:p14="http://schemas.microsoft.com/office/powerpoint/2010/main" val="3791445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Public Lands of Minnesota by County</a:t>
            </a:r>
          </a:p>
        </p:txBody>
      </p:sp>
      <p:sp>
        <p:nvSpPr>
          <p:cNvPr id="9" name="Content Placeholder 3"/>
          <p:cNvSpPr txBox="1">
            <a:spLocks/>
          </p:cNvSpPr>
          <p:nvPr/>
        </p:nvSpPr>
        <p:spPr>
          <a:xfrm>
            <a:off x="5276674" y="1965307"/>
            <a:ext cx="3068439" cy="4328939"/>
          </a:xfrm>
          <a:prstGeom prst="rect">
            <a:avLst/>
          </a:prstGeom>
        </p:spPr>
        <p:txBody>
          <a:bodyPr>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The </a:t>
            </a:r>
            <a:r>
              <a:rPr kumimoji="0" lang="en-US" sz="1800" b="1" i="0" u="none" strike="noStrike" kern="1200" cap="none" spc="0" normalizeH="0" baseline="0" noProof="0">
                <a:ln>
                  <a:noFill/>
                </a:ln>
                <a:solidFill>
                  <a:srgbClr val="003865"/>
                </a:solidFill>
                <a:effectLst/>
                <a:uLnTx/>
                <a:uFillTx/>
                <a:latin typeface="Calibri"/>
                <a:ea typeface="+mn-ea"/>
                <a:cs typeface="+mn-cs"/>
              </a:rPr>
              <a:t>Minnesota Department of Natural Resources</a:t>
            </a:r>
            <a:r>
              <a:rPr kumimoji="0" lang="en-US" sz="1800" b="0" i="0" u="none" strike="noStrike" kern="1200" cap="none" spc="0" normalizeH="0" baseline="0" noProof="0">
                <a:ln>
                  <a:noFill/>
                </a:ln>
                <a:solidFill>
                  <a:srgbClr val="003865"/>
                </a:solidFill>
                <a:effectLst/>
                <a:uLnTx/>
                <a:uFillTx/>
                <a:latin typeface="Calibri"/>
                <a:ea typeface="+mn-ea"/>
                <a:cs typeface="+mn-cs"/>
              </a:rPr>
              <a:t> is announcing an update to its Public Land in Minnesota Map and Dataset. </a:t>
            </a: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In partnership with </a:t>
            </a:r>
            <a:r>
              <a:rPr kumimoji="0" lang="en-US" sz="1800" b="1" i="0" u="none" strike="noStrike" kern="1200" cap="none" spc="0" normalizeH="0" baseline="0" noProof="0">
                <a:ln>
                  <a:noFill/>
                </a:ln>
                <a:solidFill>
                  <a:srgbClr val="003865"/>
                </a:solidFill>
                <a:effectLst/>
                <a:uLnTx/>
                <a:uFillTx/>
                <a:latin typeface="Calibri"/>
                <a:ea typeface="+mn-ea"/>
                <a:cs typeface="+mn-cs"/>
              </a:rPr>
              <a:t>Minnesota IT Services</a:t>
            </a:r>
            <a:r>
              <a:rPr kumimoji="0" lang="en-US" sz="1800" b="0" i="0" u="none" strike="noStrike" kern="1200" cap="none" spc="0" normalizeH="0" baseline="0" noProof="0">
                <a:ln>
                  <a:noFill/>
                </a:ln>
                <a:solidFill>
                  <a:srgbClr val="003865"/>
                </a:solidFill>
                <a:effectLst/>
                <a:uLnTx/>
                <a:uFillTx/>
                <a:latin typeface="Calibri"/>
                <a:ea typeface="+mn-ea"/>
                <a:cs typeface="+mn-cs"/>
              </a:rPr>
              <a:t> and </a:t>
            </a:r>
            <a:r>
              <a:rPr kumimoji="0" lang="en-US" sz="1800" b="1" i="0" u="none" strike="noStrike" kern="1200" cap="none" spc="0" normalizeH="0" baseline="0" noProof="0">
                <a:ln>
                  <a:noFill/>
                </a:ln>
                <a:solidFill>
                  <a:srgbClr val="003865"/>
                </a:solidFill>
                <a:effectLst/>
                <a:uLnTx/>
                <a:uFillTx/>
                <a:latin typeface="Calibri"/>
                <a:ea typeface="+mn-ea"/>
                <a:cs typeface="+mn-cs"/>
              </a:rPr>
              <a:t>Minnesota Geospatial Information Office</a:t>
            </a:r>
            <a:r>
              <a:rPr kumimoji="0" lang="en-US" sz="1800" b="0" i="0" u="none" strike="noStrike" kern="1200" cap="none" spc="0" normalizeH="0" baseline="0" noProof="0">
                <a:ln>
                  <a:noFill/>
                </a:ln>
                <a:solidFill>
                  <a:srgbClr val="003865"/>
                </a:solidFill>
                <a:effectLst/>
                <a:uLnTx/>
                <a:uFillTx/>
                <a:latin typeface="Calibri"/>
                <a:ea typeface="+mn-ea"/>
                <a:cs typeface="+mn-cs"/>
              </a:rPr>
              <a:t>, the map and dataset provides consistent data that can add significant value to the development of innovative strategies and approaches for Minnesota's public lands. </a:t>
            </a:r>
          </a:p>
          <a:p>
            <a:pPr marL="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endParaRPr kumimoji="0" lang="en-US" sz="25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10" name="Content Placeholder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8476" y="1711133"/>
            <a:ext cx="4171590" cy="45831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8914000" y="1809307"/>
            <a:ext cx="2451660" cy="43867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706498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Project Outcomes</a:t>
            </a:r>
          </a:p>
        </p:txBody>
      </p:sp>
      <p:sp>
        <p:nvSpPr>
          <p:cNvPr id="4" name="Rectangle 3"/>
          <p:cNvSpPr/>
          <p:nvPr/>
        </p:nvSpPr>
        <p:spPr>
          <a:xfrm>
            <a:off x="457200" y="1565910"/>
            <a:ext cx="11624310"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Main Product: </a:t>
            </a:r>
            <a:r>
              <a:rPr kumimoji="0" lang="en-US" sz="2400" b="0" i="0" u="none" strike="noStrike" kern="1200" cap="none" spc="0" normalizeH="0" baseline="0" noProof="0" dirty="0">
                <a:ln>
                  <a:noFill/>
                </a:ln>
                <a:solidFill>
                  <a:srgbClr val="003865"/>
                </a:solidFill>
                <a:effectLst/>
                <a:uLnTx/>
                <a:uFillTx/>
                <a:latin typeface="Calibri"/>
                <a:ea typeface="+mn-ea"/>
                <a:cs typeface="+mn-cs"/>
              </a:rPr>
              <a:t>Integrated public lands, with parcel-level spatial detail, across all units of government (municipal, county, state, federal) into one single </a:t>
            </a:r>
            <a:r>
              <a:rPr kumimoji="0" lang="en-US" sz="2400" b="1" i="0" u="none" strike="noStrike" kern="1200" cap="none" spc="0" normalizeH="0" baseline="0" noProof="0" dirty="0">
                <a:ln>
                  <a:noFill/>
                </a:ln>
                <a:solidFill>
                  <a:srgbClr val="003865"/>
                </a:solidFill>
                <a:effectLst/>
                <a:uLnTx/>
                <a:uFillTx/>
                <a:latin typeface="Calibri"/>
                <a:ea typeface="+mn-ea"/>
                <a:cs typeface="+mn-cs"/>
              </a:rPr>
              <a:t>data layer</a:t>
            </a:r>
            <a:r>
              <a:rPr kumimoji="0" lang="en-US" sz="2400" b="0" i="0" u="none" strike="noStrike" kern="1200" cap="none" spc="0" normalizeH="0" baseline="0" noProof="0" dirty="0">
                <a:ln>
                  <a:noFill/>
                </a:ln>
                <a:solidFill>
                  <a:srgbClr val="003865"/>
                </a:solidFill>
                <a:effectLst/>
                <a:uLnTx/>
                <a:uFillTx/>
                <a:latin typeface="Calibri"/>
                <a:ea typeface="+mn-ea"/>
                <a:cs typeface="+mn-cs"/>
              </a:rPr>
              <a:t>, available for an annual update.  </a:t>
            </a:r>
            <a:br>
              <a:rPr kumimoji="0" lang="en-US" sz="2400" b="0" i="0" u="none" strike="noStrike" kern="1200" cap="none" spc="0" normalizeH="0" baseline="0" noProof="0" dirty="0">
                <a:ln>
                  <a:noFill/>
                </a:ln>
                <a:solidFill>
                  <a:srgbClr val="003865"/>
                </a:solidFill>
                <a:effectLst/>
                <a:uLnTx/>
                <a:uFillTx/>
                <a:latin typeface="Calibri"/>
                <a:ea typeface="+mn-ea"/>
                <a:cs typeface="+mn-cs"/>
              </a:rPr>
            </a:br>
            <a:endParaRPr kumimoji="0" lang="en-US" sz="2400" b="0" i="0" u="none" strike="noStrike" kern="1200" cap="none" spc="0" normalizeH="0" baseline="0" noProof="0" dirty="0">
              <a:ln>
                <a:noFill/>
              </a:ln>
              <a:solidFill>
                <a:srgbClr val="003865"/>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Calibri"/>
                <a:ea typeface="+mn-ea"/>
                <a:cs typeface="+mn-cs"/>
              </a:rPr>
              <a:t>Other Products: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Public Lands of MN </a:t>
            </a:r>
            <a:r>
              <a:rPr kumimoji="0" lang="en-US" sz="2000" b="1" i="0" u="none" strike="noStrike" kern="1200" cap="none" spc="0" normalizeH="0" baseline="0" noProof="0" dirty="0">
                <a:ln>
                  <a:noFill/>
                </a:ln>
                <a:solidFill>
                  <a:srgbClr val="003865"/>
                </a:solidFill>
                <a:effectLst/>
                <a:uLnTx/>
                <a:uFillTx/>
                <a:latin typeface="Calibri"/>
                <a:ea typeface="+mn-ea"/>
                <a:cs typeface="+mn-cs"/>
              </a:rPr>
              <a:t>Map </a:t>
            </a:r>
            <a:r>
              <a:rPr kumimoji="0" lang="en-US" sz="2000" b="0" i="0" u="none" strike="noStrike" kern="1200" cap="none" spc="0" normalizeH="0" baseline="0" noProof="0" dirty="0">
                <a:ln>
                  <a:noFill/>
                </a:ln>
                <a:solidFill>
                  <a:srgbClr val="003865"/>
                </a:solidFill>
                <a:effectLst/>
                <a:uLnTx/>
                <a:uFillTx/>
                <a:latin typeface="Calibri"/>
                <a:ea typeface="+mn-ea"/>
                <a:cs typeface="+mn-cs"/>
              </a:rPr>
              <a:t>developed and maintained for staff, conservation partners, interested stakeholders, and government officials.</a:t>
            </a:r>
          </a:p>
          <a:p>
            <a:pPr marL="914400" marR="0" lvl="1"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srgbClr val="003865"/>
                </a:solidFill>
                <a:effectLst/>
                <a:uLnTx/>
                <a:uFillTx/>
                <a:latin typeface="Calibri"/>
                <a:ea typeface="+mn-ea"/>
                <a:cs typeface="+mn-cs"/>
              </a:rPr>
              <a:t>Public Lands of MN </a:t>
            </a:r>
            <a:r>
              <a:rPr kumimoji="0" lang="en-US" sz="2000" b="1" i="0" u="none" strike="noStrike" kern="1200" cap="none" spc="0" normalizeH="0" baseline="0" noProof="0" dirty="0">
                <a:ln>
                  <a:noFill/>
                </a:ln>
                <a:solidFill>
                  <a:srgbClr val="003865"/>
                </a:solidFill>
                <a:effectLst/>
                <a:uLnTx/>
                <a:uFillTx/>
                <a:latin typeface="Calibri"/>
                <a:ea typeface="+mn-ea"/>
                <a:cs typeface="+mn-cs"/>
              </a:rPr>
              <a:t>Dataset</a:t>
            </a:r>
            <a:r>
              <a:rPr kumimoji="0" lang="en-US" sz="2000" b="0" i="0" u="none" strike="noStrike" kern="1200" cap="none" spc="0" normalizeH="0" baseline="0" noProof="0" dirty="0">
                <a:ln>
                  <a:noFill/>
                </a:ln>
                <a:solidFill>
                  <a:srgbClr val="003865"/>
                </a:solidFill>
                <a:effectLst/>
                <a:uLnTx/>
                <a:uFillTx/>
                <a:latin typeface="Calibri"/>
                <a:ea typeface="+mn-ea"/>
                <a:cs typeface="+mn-cs"/>
              </a:rPr>
              <a:t> developed and maintained for staff, the GIS community, all state agencies, and government officials.</a:t>
            </a:r>
            <a:br>
              <a:rPr kumimoji="0" lang="en-US" sz="2000" b="0" i="0" u="none" strike="noStrike" kern="1200" cap="none" spc="0" normalizeH="0" baseline="0" noProof="0" dirty="0">
                <a:ln>
                  <a:noFill/>
                </a:ln>
                <a:solidFill>
                  <a:srgbClr val="003865"/>
                </a:solidFill>
                <a:effectLst/>
                <a:uLnTx/>
                <a:uFillTx/>
                <a:latin typeface="Calibri"/>
                <a:ea typeface="+mn-ea"/>
                <a:cs typeface="+mn-cs"/>
              </a:rPr>
            </a:br>
            <a:endParaRPr kumimoji="0" lang="en-US" sz="2000" b="0" i="0" u="none" strike="noStrike" kern="1200" cap="none" spc="0" normalizeH="0" baseline="0" noProof="0" dirty="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Calibri"/>
                <a:ea typeface="+mn-ea"/>
                <a:cs typeface="+mn-cs"/>
              </a:rPr>
              <a:t>Metric: </a:t>
            </a:r>
            <a:r>
              <a:rPr kumimoji="0" lang="en-US" sz="2400" b="0" i="0" u="none" strike="noStrike" kern="1200" cap="none" spc="0" normalizeH="0" baseline="0" noProof="0" dirty="0">
                <a:ln>
                  <a:noFill/>
                </a:ln>
                <a:solidFill>
                  <a:srgbClr val="003865"/>
                </a:solidFill>
                <a:effectLst/>
                <a:uLnTx/>
                <a:uFillTx/>
                <a:latin typeface="Calibri"/>
                <a:ea typeface="+mn-ea"/>
                <a:cs typeface="+mn-cs"/>
              </a:rPr>
              <a:t>More accurate geometry – to the parcel level – on approximately </a:t>
            </a:r>
            <a:r>
              <a:rPr kumimoji="0" lang="en-US" sz="2400" b="1" i="0" u="none" strike="noStrike" kern="1200" cap="none" spc="0" normalizeH="0" baseline="0" noProof="0" dirty="0">
                <a:ln>
                  <a:noFill/>
                </a:ln>
                <a:solidFill>
                  <a:srgbClr val="003865"/>
                </a:solidFill>
                <a:effectLst/>
                <a:uLnTx/>
                <a:uFillTx/>
                <a:latin typeface="Calibri"/>
                <a:ea typeface="+mn-ea"/>
                <a:cs typeface="+mn-cs"/>
              </a:rPr>
              <a:t>400,000 acres or 28,000 records </a:t>
            </a:r>
            <a:r>
              <a:rPr kumimoji="0" lang="en-US" sz="2400" b="0" i="0" u="none" strike="noStrike" kern="1200" cap="none" spc="0" normalizeH="0" baseline="0" noProof="0" dirty="0">
                <a:ln>
                  <a:noFill/>
                </a:ln>
                <a:solidFill>
                  <a:srgbClr val="003865"/>
                </a:solidFill>
                <a:effectLst/>
                <a:uLnTx/>
                <a:uFillTx/>
                <a:latin typeface="Calibri"/>
                <a:ea typeface="+mn-ea"/>
                <a:cs typeface="+mn-cs"/>
              </a:rPr>
              <a:t>of public land.</a:t>
            </a: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623055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7CC0-2F90-4AAC-9CC1-FD0CDBA69C7F}"/>
              </a:ext>
            </a:extLst>
          </p:cNvPr>
          <p:cNvSpPr>
            <a:spLocks noGrp="1"/>
          </p:cNvSpPr>
          <p:nvPr>
            <p:ph type="title"/>
          </p:nvPr>
        </p:nvSpPr>
        <p:spPr/>
        <p:txBody>
          <a:bodyPr/>
          <a:lstStyle/>
          <a:p>
            <a:r>
              <a:rPr lang="en-US" dirty="0">
                <a:cs typeface="Calibri"/>
              </a:rPr>
              <a:t>Expectations</a:t>
            </a:r>
            <a:endParaRPr lang="en-US" dirty="0"/>
          </a:p>
        </p:txBody>
      </p:sp>
      <p:sp>
        <p:nvSpPr>
          <p:cNvPr id="3" name="Content Placeholder 2">
            <a:extLst>
              <a:ext uri="{FF2B5EF4-FFF2-40B4-BE49-F238E27FC236}">
                <a16:creationId xmlns:a16="http://schemas.microsoft.com/office/drawing/2014/main" id="{BA67D4DE-5843-4D13-9BCD-8CFB52615CD9}"/>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Support the Council's mission</a:t>
            </a:r>
            <a:endParaRPr lang="en-US" dirty="0"/>
          </a:p>
          <a:p>
            <a:r>
              <a:rPr lang="en-US" dirty="0">
                <a:ea typeface="+mn-lt"/>
                <a:cs typeface="+mn-lt"/>
              </a:rPr>
              <a:t>Prepare for and be active in Council meetings. </a:t>
            </a:r>
            <a:r>
              <a:rPr lang="en-US" b="1" dirty="0">
                <a:ea typeface="+mn-lt"/>
                <a:cs typeface="+mn-lt"/>
              </a:rPr>
              <a:t>These quarterly meetings are typically scheduled on Wednesdays from 10 to noon.</a:t>
            </a:r>
            <a:endParaRPr lang="en-US" dirty="0"/>
          </a:p>
          <a:p>
            <a:r>
              <a:rPr lang="en-US" dirty="0">
                <a:ea typeface="+mn-lt"/>
                <a:cs typeface="+mn-lt"/>
              </a:rPr>
              <a:t>Be an ambassador representing your sector stakeholders and other stakeholders with whom you are connected (e.g., professional groups) </a:t>
            </a:r>
            <a:endParaRPr lang="en-US" dirty="0"/>
          </a:p>
          <a:p>
            <a:pPr lvl="1"/>
            <a:r>
              <a:rPr lang="en-US" dirty="0">
                <a:ea typeface="+mn-lt"/>
                <a:cs typeface="+mn-lt"/>
              </a:rPr>
              <a:t>Speak for stakeholders at Council meetings</a:t>
            </a:r>
            <a:endParaRPr lang="en-US" dirty="0"/>
          </a:p>
          <a:p>
            <a:pPr lvl="1"/>
            <a:r>
              <a:rPr lang="en-US" dirty="0">
                <a:ea typeface="+mn-lt"/>
                <a:cs typeface="+mn-lt"/>
              </a:rPr>
              <a:t>Carry Council news and proposals back to stakeholders</a:t>
            </a:r>
            <a:endParaRPr lang="en-US" dirty="0"/>
          </a:p>
          <a:p>
            <a:pPr lvl="1"/>
            <a:r>
              <a:rPr lang="en-US" dirty="0">
                <a:ea typeface="+mn-lt"/>
                <a:cs typeface="+mn-lt"/>
              </a:rPr>
              <a:t>Collect stakeholder views on complex issues, either from individuals or existing umbrella organizations</a:t>
            </a:r>
            <a:endParaRPr lang="en-US" dirty="0"/>
          </a:p>
          <a:p>
            <a:endParaRPr lang="en-US" dirty="0">
              <a:cs typeface="Calibri"/>
            </a:endParaRPr>
          </a:p>
        </p:txBody>
      </p:sp>
    </p:spTree>
    <p:extLst>
      <p:ext uri="{BB962C8B-B14F-4D97-AF65-F5344CB8AC3E}">
        <p14:creationId xmlns:p14="http://schemas.microsoft.com/office/powerpoint/2010/main" val="2651559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Questions, Answers, Conversation</a:t>
            </a:r>
          </a:p>
        </p:txBody>
      </p:sp>
      <p:pic>
        <p:nvPicPr>
          <p:cNvPr id="4" name="Picture 3"/>
          <p:cNvPicPr>
            <a:picLocks noChangeAspect="1"/>
          </p:cNvPicPr>
          <p:nvPr/>
        </p:nvPicPr>
        <p:blipFill>
          <a:blip r:embed="rId3"/>
          <a:stretch>
            <a:fillRect/>
          </a:stretch>
        </p:blipFill>
        <p:spPr>
          <a:xfrm>
            <a:off x="2288280" y="2319190"/>
            <a:ext cx="7615440" cy="3181498"/>
          </a:xfrm>
          <a:prstGeom prst="rect">
            <a:avLst/>
          </a:prstGeom>
        </p:spPr>
      </p:pic>
      <p:sp>
        <p:nvSpPr>
          <p:cNvPr id="3" name="TextBox 2"/>
          <p:cNvSpPr txBox="1"/>
          <p:nvPr/>
        </p:nvSpPr>
        <p:spPr>
          <a:xfrm>
            <a:off x="1367301" y="5957523"/>
            <a:ext cx="94573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mn-cs"/>
              </a:rPr>
              <a:t>The StoryMap is now </a:t>
            </a:r>
            <a:r>
              <a:rPr kumimoji="0" lang="en-US" sz="1800" b="1" i="0" u="none" strike="noStrike" kern="1200" cap="none" spc="0" normalizeH="0" baseline="0" noProof="0" dirty="0">
                <a:ln>
                  <a:noFill/>
                </a:ln>
                <a:solidFill>
                  <a:srgbClr val="003865"/>
                </a:solidFill>
                <a:effectLst/>
                <a:uLnTx/>
                <a:uFillTx/>
                <a:latin typeface="Calibri"/>
                <a:ea typeface="+mn-ea"/>
                <a:cs typeface="+mn-cs"/>
              </a:rPr>
              <a:t>publicly available</a:t>
            </a:r>
            <a:r>
              <a:rPr kumimoji="0" lang="en-US" sz="1800" b="0" i="0" u="none" strike="noStrike" kern="1200" cap="none" spc="0" normalizeH="0" baseline="0" noProof="0" dirty="0">
                <a:ln>
                  <a:noFill/>
                </a:ln>
                <a:solidFill>
                  <a:srgbClr val="003865"/>
                </a:solidFill>
                <a:effectLst/>
                <a:uLnTx/>
                <a:uFillTx/>
                <a:latin typeface="Calibri"/>
                <a:ea typeface="+mn-ea"/>
                <a:cs typeface="+mn-cs"/>
              </a:rPr>
              <a:t> can be accessed with this short URL: </a:t>
            </a:r>
            <a:r>
              <a:rPr kumimoji="0" lang="en-US" sz="1800" b="0" i="0" u="sng" strike="noStrike" kern="1200" cap="none" spc="0" normalizeH="0" baseline="0" noProof="0" dirty="0">
                <a:ln>
                  <a:noFill/>
                </a:ln>
                <a:solidFill>
                  <a:srgbClr val="003865"/>
                </a:solidFill>
                <a:effectLst/>
                <a:uLnTx/>
                <a:uFillTx/>
                <a:latin typeface="Calibri"/>
                <a:ea typeface="+mn-ea"/>
                <a:cs typeface="+mn-cs"/>
                <a:hlinkClick r:id="rId4"/>
              </a:rPr>
              <a:t>https://arcg.is/19b0Si</a:t>
            </a:r>
            <a:r>
              <a:rPr kumimoji="0" lang="en-US" sz="1800" b="0" i="0" u="none" strike="noStrike" kern="1200" cap="none" spc="0" normalizeH="0" baseline="0" noProof="0" dirty="0">
                <a:ln>
                  <a:noFill/>
                </a:ln>
                <a:solidFill>
                  <a:srgbClr val="00386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408854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3"/>
          </p:nvPr>
        </p:nvSpPr>
        <p:spPr>
          <a:xfrm>
            <a:off x="114300" y="3521123"/>
            <a:ext cx="12077700" cy="2681374"/>
          </a:xfrm>
        </p:spPr>
        <p:txBody>
          <a:bodyPr>
            <a:normAutofit/>
          </a:bodyPr>
          <a:lstStyle/>
          <a:p>
            <a:r>
              <a:rPr lang="en-US" sz="2400" b="1" dirty="0"/>
              <a:t>For more information contact:</a:t>
            </a:r>
          </a:p>
          <a:p>
            <a:r>
              <a:rPr lang="en-US" dirty="0"/>
              <a:t>Hal Watson, GIS Section Manager, Department of Natural Resources: 651-259-5508</a:t>
            </a:r>
          </a:p>
          <a:p>
            <a:r>
              <a:rPr lang="en-US" dirty="0"/>
              <a:t>Dan Ross, GIS Director, Minnesota Geospatial Information Office: 651-757-2550</a:t>
            </a:r>
          </a:p>
        </p:txBody>
      </p:sp>
      <p:pic>
        <p:nvPicPr>
          <p:cNvPr id="7" name="Picture 2" descr="http://images-intranet.dnr.state.mn.us/oco/logos/Horizontal_Logo_PNG/DNR_Lo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12" y="380467"/>
            <a:ext cx="497738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88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12</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Legislative Update</a:t>
            </a:r>
          </a:p>
          <a:p>
            <a:pPr marL="0" indent="0">
              <a:buNone/>
            </a:pPr>
            <a:r>
              <a:rPr lang="en-US" dirty="0"/>
              <a:t>Dan Ross</a:t>
            </a:r>
          </a:p>
        </p:txBody>
      </p:sp>
    </p:spTree>
    <p:extLst>
      <p:ext uri="{BB962C8B-B14F-4D97-AF65-F5344CB8AC3E}">
        <p14:creationId xmlns:p14="http://schemas.microsoft.com/office/powerpoint/2010/main" val="1711337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13</a:t>
            </a:r>
          </a:p>
        </p:txBody>
      </p:sp>
      <p:sp>
        <p:nvSpPr>
          <p:cNvPr id="2" name="Text Placeholder 1"/>
          <p:cNvSpPr>
            <a:spLocks noGrp="1"/>
          </p:cNvSpPr>
          <p:nvPr>
            <p:ph idx="1"/>
          </p:nvPr>
        </p:nvSpPr>
        <p:spPr/>
        <p:txBody>
          <a:bodyPr>
            <a:normAutofit/>
          </a:bodyPr>
          <a:lstStyle/>
          <a:p>
            <a:pPr marL="0" indent="0">
              <a:buNone/>
            </a:pPr>
            <a:r>
              <a:rPr lang="en-US" b="1" dirty="0"/>
              <a:t>Updates on GAC Priority Projects and Initiatives</a:t>
            </a:r>
          </a:p>
          <a:p>
            <a:pPr marL="0" indent="0">
              <a:buNone/>
            </a:pPr>
            <a:r>
              <a:rPr lang="en-US" dirty="0"/>
              <a:t>Cory Richter</a:t>
            </a:r>
          </a:p>
        </p:txBody>
      </p:sp>
    </p:spTree>
    <p:extLst>
      <p:ext uri="{BB962C8B-B14F-4D97-AF65-F5344CB8AC3E}">
        <p14:creationId xmlns:p14="http://schemas.microsoft.com/office/powerpoint/2010/main" val="1581771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3913768473"/>
              </p:ext>
            </p:extLst>
          </p:nvPr>
        </p:nvGraphicFramePr>
        <p:xfrm>
          <a:off x="962526" y="1524000"/>
          <a:ext cx="10283869" cy="4664385"/>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Parcel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Mark Kotz</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Updated and Aligned Boundary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Dan Ross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65834">
                <a:tc>
                  <a:txBody>
                    <a:bodyPr/>
                    <a:lstStyle/>
                    <a:p>
                      <a:pPr lvl="0" algn="l">
                        <a:buNone/>
                      </a:pPr>
                      <a:r>
                        <a:rPr lang="en-US" sz="2000" u="none" strike="noStrike" dirty="0" err="1">
                          <a:effectLst/>
                        </a:rPr>
                        <a:t>Remonumentation</a:t>
                      </a:r>
                      <a:r>
                        <a:rPr lang="en-US" sz="2000" u="none" strike="noStrike" dirty="0">
                          <a:effectLst/>
                        </a:rPr>
                        <a:t> of Section Corners</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Pat Veraguth</a:t>
                      </a:r>
                      <a:endParaRPr lang="en-US"/>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Dan Ross</a:t>
                      </a:r>
                      <a:endParaRPr lang="en-US"/>
                    </a:p>
                  </a:txBody>
                  <a:tcPr marL="7620" marR="7620" marT="7620" marB="0" anchor="ctr">
                    <a:solidFill>
                      <a:schemeClr val="accent2">
                        <a:lumMod val="40000"/>
                        <a:lumOff val="60000"/>
                      </a:schemeClr>
                    </a:solidFill>
                  </a:tcPr>
                </a:tc>
                <a:extLst>
                  <a:ext uri="{0D108BD9-81ED-4DB2-BD59-A6C34878D82A}">
                    <a16:rowId xmlns:a16="http://schemas.microsoft.com/office/drawing/2014/main" val="843560358"/>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Gerry Sjerven</a:t>
                      </a:r>
                      <a:endParaRPr lang="en-US" sz="2000" b="0"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Dan Ross</a:t>
                      </a:r>
                      <a:endParaRPr lang="en-US" sz="2000" b="0" i="0" u="none" strike="noStrike">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277540486"/>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Accurate Hydro-DEMs</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Sean Vaughn</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many</a:t>
                      </a:r>
                      <a:endParaRPr lang="en-US"/>
                    </a:p>
                  </a:txBody>
                  <a:tcPr marL="7620" marR="7620" marT="7620" marB="0" anchor="ctr">
                    <a:solidFill>
                      <a:schemeClr val="accent2">
                        <a:lumMod val="40000"/>
                        <a:lumOff val="60000"/>
                      </a:schemeClr>
                    </a:solidFill>
                  </a:tcPr>
                </a:tc>
                <a:extLst>
                  <a:ext uri="{0D108BD9-81ED-4DB2-BD59-A6C34878D82A}">
                    <a16:rowId xmlns:a16="http://schemas.microsoft.com/office/drawing/2014/main" val="363549254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pt-BR" sz="2000" b="1" i="0" u="none" strike="noStrike" kern="1200" cap="none" spc="0" normalizeH="0" baseline="0" noProof="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Rick Moore</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Jonathan Lord</a:t>
                      </a:r>
                      <a:endParaRPr lang="en-US" sz="2000" b="0" i="0" u="none" strike="noStrike" kern="1200" cap="none" spc="0" normalizeH="0" baseline="0" noProof="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b="0" i="0" u="none" strike="noStrike" baseline="0" dirty="0">
                          <a:solidFill>
                            <a:schemeClr val="dk1"/>
                          </a:solidFill>
                          <a:effectLst/>
                          <a:latin typeface="+mn-lt"/>
                        </a:rPr>
                        <a:t>Dan Ross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kumimoji="0" lang="en-US" sz="2000" b="0" i="0" u="none" strike="noStrike" kern="1200" cap="none" spc="0" normalizeH="0" baseline="0" noProof="0" dirty="0">
                          <a:ln>
                            <a:noFill/>
                          </a:ln>
                          <a:solidFill>
                            <a:srgbClr val="003865"/>
                          </a:solidFill>
                          <a:effectLst/>
                          <a:uLnTx/>
                          <a:uFillTx/>
                          <a:latin typeface="+mn-lt"/>
                          <a:ea typeface="+mn-ea"/>
                          <a:cs typeface="+mn-cs"/>
                        </a:rPr>
                        <a:t>Dan Ross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Underground Utilities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Steve Swazee</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Barb Cederberg</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74934633"/>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339714553"/>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3634197678"/>
              </p:ext>
            </p:extLst>
          </p:nvPr>
        </p:nvGraphicFramePr>
        <p:xfrm>
          <a:off x="990728" y="1537318"/>
          <a:ext cx="10290949" cy="4898328"/>
        </p:xfrm>
        <a:graphic>
          <a:graphicData uri="http://schemas.openxmlformats.org/drawingml/2006/table">
            <a:tbl>
              <a:tblPr>
                <a:tableStyleId>{5C22544A-7EE6-4342-B048-85BDC9FD1C3A}</a:tableStyleId>
              </a:tblPr>
              <a:tblGrid>
                <a:gridCol w="4353612">
                  <a:extLst>
                    <a:ext uri="{9D8B030D-6E8A-4147-A177-3AD203B41FA5}">
                      <a16:colId xmlns:a16="http://schemas.microsoft.com/office/drawing/2014/main" val="1836324951"/>
                    </a:ext>
                  </a:extLst>
                </a:gridCol>
                <a:gridCol w="1503123">
                  <a:extLst>
                    <a:ext uri="{9D8B030D-6E8A-4147-A177-3AD203B41FA5}">
                      <a16:colId xmlns:a16="http://schemas.microsoft.com/office/drawing/2014/main" val="2608705875"/>
                    </a:ext>
                  </a:extLst>
                </a:gridCol>
                <a:gridCol w="2178746">
                  <a:extLst>
                    <a:ext uri="{9D8B030D-6E8A-4147-A177-3AD203B41FA5}">
                      <a16:colId xmlns:a16="http://schemas.microsoft.com/office/drawing/2014/main" val="887950405"/>
                    </a:ext>
                  </a:extLst>
                </a:gridCol>
                <a:gridCol w="2255468">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6">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Image Service Improvements</a:t>
                      </a:r>
                      <a:endParaRPr lang="pt-BR" sz="2000" b="1" i="0" u="none" strike="noStrike" kern="1200" cap="none" spc="0" normalizeH="0" baseline="0" noProof="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Alison Slaats</a:t>
                      </a:r>
                      <a:endParaRPr lang="en-US" sz="2000" b="0"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Dan Ross</a:t>
                      </a:r>
                      <a:endParaRPr lang="en-US"/>
                    </a:p>
                  </a:txBody>
                  <a:tcPr marL="7620" marR="7620" marT="7620" marB="0" anchor="ctr">
                    <a:solidFill>
                      <a:schemeClr val="accent2">
                        <a:lumMod val="40000"/>
                        <a:lumOff val="60000"/>
                      </a:schemeClr>
                    </a:solidFill>
                  </a:tcPr>
                </a:tc>
                <a:extLst>
                  <a:ext uri="{0D108BD9-81ED-4DB2-BD59-A6C34878D82A}">
                    <a16:rowId xmlns:a16="http://schemas.microsoft.com/office/drawing/2014/main" val="956584088"/>
                  </a:ext>
                </a:extLst>
              </a:tr>
              <a:tr h="357367">
                <a:tc>
                  <a:txBody>
                    <a:bodyPr/>
                    <a:lstStyle/>
                    <a:p>
                      <a:pPr marL="0" marR="0" lvl="0" indent="0" algn="l" rtl="0" eaLnBrk="1" fontAlgn="b" latinLnBrk="0" hangingPunct="1">
                        <a:lnSpc>
                          <a:spcPct val="100000"/>
                        </a:lnSpc>
                        <a:spcBef>
                          <a:spcPts val="0"/>
                        </a:spcBef>
                        <a:spcAft>
                          <a:spcPts val="0"/>
                        </a:spcAft>
                        <a:buClrTx/>
                        <a:buSzTx/>
                        <a:buFontTx/>
                        <a:buNone/>
                      </a:pPr>
                      <a:r>
                        <a:rPr lang="pt-BR" sz="2000" b="0" i="0" u="none" strike="noStrike">
                          <a:solidFill>
                            <a:srgbClr val="003865"/>
                          </a:solidFill>
                          <a:effectLst/>
                          <a:latin typeface="Calibri"/>
                        </a:rPr>
                        <a:t>Bikeways Data Standard</a:t>
                      </a:r>
                      <a:endParaRPr lang="pt-BR" sz="2000" b="0" i="0" u="none" strike="noStrike" dirty="0">
                        <a:solidFill>
                          <a:srgbClr val="003865"/>
                        </a:solidFill>
                        <a:effectLst/>
                        <a:latin typeface="Calibri"/>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Sandra Yassin</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57366">
                <a:tc>
                  <a:txBody>
                    <a:bodyPr/>
                    <a:lstStyle/>
                    <a:p>
                      <a:pPr marL="0" marR="0" lvl="0" indent="0" algn="l" rtl="0">
                        <a:lnSpc>
                          <a:spcPct val="100000"/>
                        </a:lnSpc>
                        <a:spcBef>
                          <a:spcPts val="0"/>
                        </a:spcBef>
                        <a:spcAft>
                          <a:spcPts val="0"/>
                        </a:spcAft>
                        <a:buClrTx/>
                        <a:buSzTx/>
                        <a:buFontTx/>
                        <a:buNone/>
                      </a:pPr>
                      <a:r>
                        <a:rPr lang="en-US" sz="2000" u="none" strike="noStrike" dirty="0">
                          <a:effectLst/>
                        </a:rPr>
                        <a:t>Archiving Implementation</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Ryan Mattke</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many</a:t>
                      </a:r>
                      <a:endParaRPr lang="en-US" sz="2000" b="0" i="0" u="none" strike="noStrike">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65020710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Basemap</a:t>
                      </a:r>
                      <a:r>
                        <a:rPr kumimoji="0" lang="en-US" sz="2000" b="0" i="0" u="none" strike="noStrike" kern="1200" cap="none" spc="0" normalizeH="0" baseline="0" noProof="0" dirty="0">
                          <a:ln>
                            <a:noFill/>
                          </a:ln>
                          <a:solidFill>
                            <a:srgbClr val="003865"/>
                          </a:solidFill>
                          <a:effectLst/>
                          <a:uLnTx/>
                          <a:uFillTx/>
                          <a:latin typeface="+mn-lt"/>
                          <a:ea typeface="+mn-ea"/>
                          <a:cs typeface="+mn-cs"/>
                        </a:rPr>
                        <a:t> Services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Parks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Optical, Lidar, Radar, Aerial and Satellite Imagery Strategy</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High-res Climate Projection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Criminal Justice Info Best Practices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2490487282"/>
              </p:ext>
            </p:extLst>
          </p:nvPr>
        </p:nvGraphicFramePr>
        <p:xfrm>
          <a:off x="988180" y="1541415"/>
          <a:ext cx="10283869" cy="2494275"/>
        </p:xfrm>
        <a:graphic>
          <a:graphicData uri="http://schemas.openxmlformats.org/drawingml/2006/table">
            <a:tbl>
              <a:tblPr>
                <a:tableStyleId>{5C22544A-7EE6-4342-B048-85BDC9FD1C3A}</a:tableStyleId>
              </a:tblPr>
              <a:tblGrid>
                <a:gridCol w="4346532">
                  <a:extLst>
                    <a:ext uri="{9D8B030D-6E8A-4147-A177-3AD203B41FA5}">
                      <a16:colId xmlns:a16="http://schemas.microsoft.com/office/drawing/2014/main" val="1836324951"/>
                    </a:ext>
                  </a:extLst>
                </a:gridCol>
                <a:gridCol w="1453019">
                  <a:extLst>
                    <a:ext uri="{9D8B030D-6E8A-4147-A177-3AD203B41FA5}">
                      <a16:colId xmlns:a16="http://schemas.microsoft.com/office/drawing/2014/main" val="2608705875"/>
                    </a:ext>
                  </a:extLst>
                </a:gridCol>
                <a:gridCol w="2192055">
                  <a:extLst>
                    <a:ext uri="{9D8B030D-6E8A-4147-A177-3AD203B41FA5}">
                      <a16:colId xmlns:a16="http://schemas.microsoft.com/office/drawing/2014/main" val="887950405"/>
                    </a:ext>
                  </a:extLst>
                </a:gridCol>
                <a:gridCol w="2292263">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Licensed Businesses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403960970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Restriction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13028644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Property Crimes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Street Parking Restrictions Data Standard</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bl>
          </a:graphicData>
        </a:graphic>
      </p:graphicFrame>
    </p:spTree>
    <p:extLst>
      <p:ext uri="{BB962C8B-B14F-4D97-AF65-F5344CB8AC3E}">
        <p14:creationId xmlns:p14="http://schemas.microsoft.com/office/powerpoint/2010/main" val="35967560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extLst>
              <p:ext uri="{D42A27DB-BD31-4B8C-83A1-F6EECF244321}">
                <p14:modId xmlns:p14="http://schemas.microsoft.com/office/powerpoint/2010/main" val="3531426528"/>
              </p:ext>
            </p:extLst>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15</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a:effectLst/>
                        </a:rPr>
                        <a:t>45</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30</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a:effectLst/>
                        </a:rPr>
                        <a:t>42</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42</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pic>
        <p:nvPicPr>
          <p:cNvPr id="4" name="Picture 3">
            <a:extLst>
              <a:ext uri="{FF2B5EF4-FFF2-40B4-BE49-F238E27FC236}">
                <a16:creationId xmlns:a16="http://schemas.microsoft.com/office/drawing/2014/main" id="{A5EEB7F5-001F-4660-9AF2-3E581CB67C52}"/>
              </a:ext>
            </a:extLst>
          </p:cNvPr>
          <p:cNvPicPr>
            <a:picLocks noChangeAspect="1"/>
          </p:cNvPicPr>
          <p:nvPr/>
        </p:nvPicPr>
        <p:blipFill>
          <a:blip r:embed="rId2"/>
          <a:stretch>
            <a:fillRect/>
          </a:stretch>
        </p:blipFill>
        <p:spPr>
          <a:xfrm>
            <a:off x="6939280" y="1387586"/>
            <a:ext cx="4798194" cy="526937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016117" cy="523220"/>
          </a:xfrm>
          <a:prstGeom prst="rect">
            <a:avLst/>
          </a:prstGeom>
          <a:noFill/>
        </p:spPr>
        <p:txBody>
          <a:bodyPr wrap="none" rtlCol="0">
            <a:spAutoFit/>
          </a:bodyPr>
          <a:lstStyle/>
          <a:p>
            <a:r>
              <a:rPr lang="en-US" sz="1400" dirty="0"/>
              <a:t>Data current as of August 9, 2021</a:t>
            </a:r>
          </a:p>
          <a:p>
            <a:r>
              <a:rPr lang="en-US" sz="1400" dirty="0"/>
              <a:t>https://gisdata.mn.gov/dataset/bdry-mn-county-open-data-status</a:t>
            </a:r>
          </a:p>
        </p:txBody>
      </p:sp>
    </p:spTree>
    <p:extLst>
      <p:ext uri="{BB962C8B-B14F-4D97-AF65-F5344CB8AC3E}">
        <p14:creationId xmlns:p14="http://schemas.microsoft.com/office/powerpoint/2010/main" val="15099535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t>Most recent success: </a:t>
            </a:r>
          </a:p>
          <a:p>
            <a:pPr lvl="1"/>
            <a:r>
              <a:rPr lang="en-US" dirty="0">
                <a:cs typeface="Calibri"/>
              </a:rPr>
              <a:t>PLRC's open data sub-committee is actively working on many items related to parcel data and sharing</a:t>
            </a:r>
            <a:endParaRPr lang="en-US" dirty="0"/>
          </a:p>
          <a:p>
            <a:pPr marL="457200" indent="-457200">
              <a:buFont typeface="+mj-lt"/>
              <a:buAutoNum type="arabicPeriod"/>
            </a:pPr>
            <a:r>
              <a:rPr lang="en-US" dirty="0"/>
              <a:t>If you are experiencing a barrier:</a:t>
            </a:r>
          </a:p>
          <a:p>
            <a:pPr lvl="1"/>
            <a:r>
              <a:rPr lang="en-US" dirty="0"/>
              <a:t>none</a:t>
            </a:r>
          </a:p>
          <a:p>
            <a:pPr marL="457200" indent="-457200">
              <a:buFont typeface="+mj-lt"/>
              <a:buAutoNum type="arabicPeriod"/>
            </a:pPr>
            <a:r>
              <a:rPr lang="en-US" dirty="0"/>
              <a:t>Next task: </a:t>
            </a:r>
          </a:p>
          <a:p>
            <a:pPr lvl="1"/>
            <a:r>
              <a:rPr lang="en-US" dirty="0">
                <a:cs typeface="Calibri"/>
              </a:rPr>
              <a:t>PLRC's open data sub-committee’s outreach team will be reaching out from county to county to talk about benefits of sharing data and learning more about barriers.</a:t>
            </a:r>
            <a:endParaRPr lang="en-US" dirty="0"/>
          </a:p>
          <a:p>
            <a:pPr lvl="1"/>
            <a:endParaRPr lang="en-US" dirty="0">
              <a:cs typeface="Calibri"/>
            </a:endParaRPr>
          </a:p>
          <a:p>
            <a:pPr marL="0" indent="0">
              <a:buNone/>
            </a:pPr>
            <a:endParaRPr lang="en-US" dirty="0"/>
          </a:p>
          <a:p>
            <a:pPr marL="0" indent="0">
              <a:buNone/>
            </a:pPr>
            <a:endParaRPr lang="en-US" dirty="0">
              <a:cs typeface="Calibri"/>
            </a:endParaRPr>
          </a:p>
        </p:txBody>
      </p:sp>
    </p:spTree>
    <p:extLst>
      <p:ext uri="{BB962C8B-B14F-4D97-AF65-F5344CB8AC3E}">
        <p14:creationId xmlns:p14="http://schemas.microsoft.com/office/powerpoint/2010/main" val="26539793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8453BF-8FD6-46C9-84D1-387347325579}" vid="{52D89F44-8B20-4039-996F-065539D4F669}"/>
    </a:ext>
  </a:extLst>
</a:theme>
</file>

<file path=ppt/theme/theme6.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ppt/theme/theme7.xml><?xml version="1.0" encoding="utf-8"?>
<a:theme xmlns:a="http://schemas.openxmlformats.org/drawingml/2006/main" name="2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DNR.potx" id="{BAA52D55-447B-4384-8C88-DC7EDE1E81B6}" vid="{3493EB00-0A65-482C-B097-E77566378C8A}"/>
    </a:ext>
  </a:extLst>
</a:theme>
</file>

<file path=ppt/theme/theme8.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2" ma:contentTypeDescription="Create a new document." ma:contentTypeScope="" ma:versionID="a33bedf2373486a6234f968e153ba960">
  <xsd:schema xmlns:xsd="http://www.w3.org/2001/XMLSchema" xmlns:xs="http://www.w3.org/2001/XMLSchema" xmlns:p="http://schemas.microsoft.com/office/2006/metadata/properties" xmlns:ns2="affaad78-b1e1-469e-b10e-4b7567490b0e" targetNamespace="http://schemas.microsoft.com/office/2006/metadata/properties" ma:root="true" ma:fieldsID="5c0554056a946de50cc54d0694fb9896" ns2:_="">
    <xsd:import namespace="affaad78-b1e1-469e-b10e-4b7567490b0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0A1614-972F-4A67-A9F6-32A9C3B08B00}">
  <ds:schemaRefs>
    <ds:schemaRef ds:uri="affaad78-b1e1-469e-b10e-4b7567490b0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4FC3EB5-FC22-4196-BCE6-EC70ECAB6EA7}">
  <ds:schemaRefs>
    <ds:schemaRef ds:uri="http://schemas.microsoft.com/sharepoint/v3/contenttype/forms"/>
  </ds:schemaRefs>
</ds:datastoreItem>
</file>

<file path=customXml/itemProps3.xml><?xml version="1.0" encoding="utf-8"?>
<ds:datastoreItem xmlns:ds="http://schemas.openxmlformats.org/officeDocument/2006/customXml" ds:itemID="{FF59F72D-C2A8-461C-8C66-ACD341DB6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6327</Words>
  <Application>Microsoft Office PowerPoint</Application>
  <PresentationFormat>Widescreen</PresentationFormat>
  <Paragraphs>884</Paragraphs>
  <Slides>115</Slides>
  <Notes>53</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115</vt:i4>
      </vt:variant>
    </vt:vector>
  </HeadingPairs>
  <TitlesOfParts>
    <vt:vector size="138" baseType="lpstr">
      <vt:lpstr>Arial</vt:lpstr>
      <vt:lpstr>Arial,Sans-Serif</vt:lpstr>
      <vt:lpstr>Avenir Next Demi Bold</vt:lpstr>
      <vt:lpstr>AvenirNext LT Pro Bold</vt:lpstr>
      <vt:lpstr>AvenirNext LT Pro Regular</vt:lpstr>
      <vt:lpstr>Calibri</vt:lpstr>
      <vt:lpstr>Calibri Light</vt:lpstr>
      <vt:lpstr>Courier New</vt:lpstr>
      <vt:lpstr>Myriad Pro</vt:lpstr>
      <vt:lpstr>Myriad Pro (Body)</vt:lpstr>
      <vt:lpstr>NeueHaasGroteskText Std</vt:lpstr>
      <vt:lpstr>Symbol</vt:lpstr>
      <vt:lpstr>Wingdings</vt:lpstr>
      <vt:lpstr>Wingdings 2</vt:lpstr>
      <vt:lpstr>MN.IT</vt:lpstr>
      <vt:lpstr>Section Break</vt:lpstr>
      <vt:lpstr>Bulleted Lists - Body</vt:lpstr>
      <vt:lpstr>1_MN.IT</vt:lpstr>
      <vt:lpstr>2_MN.IT</vt:lpstr>
      <vt:lpstr>Minnesota</vt:lpstr>
      <vt:lpstr>2_Minnesota</vt:lpstr>
      <vt:lpstr>3_MN.IT</vt:lpstr>
      <vt:lpstr>Office Theme</vt:lpstr>
      <vt:lpstr>Minnesota Geospatial Advisory Council</vt:lpstr>
      <vt:lpstr>Welcome</vt:lpstr>
      <vt:lpstr>Introductions</vt:lpstr>
      <vt:lpstr>Agenda</vt:lpstr>
      <vt:lpstr>Agenda Item 2</vt:lpstr>
      <vt:lpstr>Agenda Item 3</vt:lpstr>
      <vt:lpstr>GAC Mission</vt:lpstr>
      <vt:lpstr>Guiding Principles</vt:lpstr>
      <vt:lpstr>Expectations</vt:lpstr>
      <vt:lpstr>Opportunities for Engagement</vt:lpstr>
      <vt:lpstr>Agenda Item 4</vt:lpstr>
      <vt:lpstr>Bikeways Data Standard</vt:lpstr>
      <vt:lpstr>Bikeways Data Standard</vt:lpstr>
      <vt:lpstr>Bikeways Data Standard</vt:lpstr>
      <vt:lpstr>Bikeways Data Standard</vt:lpstr>
      <vt:lpstr>Agenda Item 5</vt:lpstr>
      <vt:lpstr>PowerPoint Presentation</vt:lpstr>
      <vt:lpstr>The PLSS</vt:lpstr>
      <vt:lpstr>The PLSS in Minnesota</vt:lpstr>
      <vt:lpstr>Following in the footsteps</vt:lpstr>
      <vt:lpstr>The current state of PLSS monuments</vt:lpstr>
      <vt:lpstr>What the PLSS means to you</vt:lpstr>
      <vt:lpstr>Benefits of preserving the PLSS</vt:lpstr>
      <vt:lpstr>The Grant County pilot project</vt:lpstr>
      <vt:lpstr>The solution</vt:lpstr>
      <vt:lpstr>How can this be accomplished?</vt:lpstr>
      <vt:lpstr>Agenda Item 6</vt:lpstr>
      <vt:lpstr>PowerPoint Presentation</vt:lpstr>
      <vt:lpstr>Emergency Preparedness Committee Structure</vt:lpstr>
      <vt:lpstr>For your consideration</vt:lpstr>
      <vt:lpstr>More and More Stuff is Underground</vt:lpstr>
      <vt:lpstr>Finding what is there</vt:lpstr>
      <vt:lpstr>We Want This Thinking – Gone For Good!</vt:lpstr>
      <vt:lpstr>State of the art?</vt:lpstr>
      <vt:lpstr>Recognized Problem – BUT What to Do?</vt:lpstr>
      <vt:lpstr>Solutions – Not Problems!</vt:lpstr>
      <vt:lpstr>Underground Utilities Mapping Project Team = Collaborative Effort</vt:lpstr>
      <vt:lpstr>Underground Utilities Mapping Project Team = Collaborative Effort</vt:lpstr>
      <vt:lpstr>The Plan: Research</vt:lpstr>
      <vt:lpstr>The Plan: Presentations/Articles</vt:lpstr>
      <vt:lpstr>The Plan: UUMPT Improvement Plan Framework</vt:lpstr>
      <vt:lpstr>Baby Steps – UI Interface Prototype</vt:lpstr>
      <vt:lpstr>Tech - Where We Can Go With Good Data</vt:lpstr>
      <vt:lpstr>Questions?</vt:lpstr>
      <vt:lpstr>Additional Information</vt:lpstr>
      <vt:lpstr>PowerPoint Presentation</vt:lpstr>
      <vt:lpstr>Four Functional Area Working Groups</vt:lpstr>
      <vt:lpstr>Defining Hurdles – Best Practices</vt:lpstr>
      <vt:lpstr>YouTube</vt:lpstr>
      <vt:lpstr>Lidar Update – Agenda Item 7</vt:lpstr>
      <vt:lpstr>Geospatial Advisory Council (GAC) - 3D Geomatics Committee</vt:lpstr>
      <vt:lpstr>3DGeo - Data Acquisition Workgroup</vt:lpstr>
      <vt:lpstr>Lidar  Collect</vt:lpstr>
      <vt:lpstr>Lidar Acquisition:  Northeast – Rainy Lake &amp; Lake Superior Block</vt:lpstr>
      <vt:lpstr>Lidar Acquisition:   Southern BAA – Missouri Big Sioux &amp; SE Driftless Blocks</vt:lpstr>
      <vt:lpstr>Lidar Acquisition:   Southern BAA – Missouri Big Sioux &amp; SE Driftless Blocks</vt:lpstr>
      <vt:lpstr>3D Geomatics Funding Agreements </vt:lpstr>
      <vt:lpstr>Lidar Quality Levels – Lidar Specifications</vt:lpstr>
      <vt:lpstr>Planning in Progress</vt:lpstr>
      <vt:lpstr>Lidar Acquisition Areas and Blocks of Interest</vt:lpstr>
      <vt:lpstr>3DGeo Outreach:  Central Mississippi River (Metro) Block</vt:lpstr>
      <vt:lpstr>3DGeo Outreach:  Upper Mississippi River (Central Lakes) Block</vt:lpstr>
      <vt:lpstr>3DGeo Field Visit – Preparing for Data Validation</vt:lpstr>
      <vt:lpstr>3DGeo Field Visit – Preparing for Data Validation</vt:lpstr>
      <vt:lpstr>3DGeo Field Visit – Preparing for Data Validation</vt:lpstr>
      <vt:lpstr>Timeline - upcoming steps</vt:lpstr>
      <vt:lpstr>Next steps</vt:lpstr>
      <vt:lpstr>Closing Remarks</vt:lpstr>
      <vt:lpstr>Break</vt:lpstr>
      <vt:lpstr>Agenda Item 9</vt:lpstr>
      <vt:lpstr>Agenda Item 10</vt:lpstr>
      <vt:lpstr>Agenda Item 11</vt:lpstr>
      <vt:lpstr>Public Lands of Minnesota Map and Dataset</vt:lpstr>
      <vt:lpstr>Today’s Presentation</vt:lpstr>
      <vt:lpstr>Introduction</vt:lpstr>
      <vt:lpstr>Introduction</vt:lpstr>
      <vt:lpstr>Introduction</vt:lpstr>
      <vt:lpstr>Conservation Planning to Improve the Public Land Portfolio</vt:lpstr>
      <vt:lpstr>Collaborative Ecosystem Planning to Advance Common Goals</vt:lpstr>
      <vt:lpstr>Public Lands Decision-Making and Policy Development</vt:lpstr>
      <vt:lpstr>Survey Community Considerations</vt:lpstr>
      <vt:lpstr>Creating This Dataset</vt:lpstr>
      <vt:lpstr>Creating This Dataset</vt:lpstr>
      <vt:lpstr>Creating This Dataset</vt:lpstr>
      <vt:lpstr>Creating This Dataset</vt:lpstr>
      <vt:lpstr>Problem: Most of Minnesota’s current public land records and supplemental data are only available for every 40 acres of landscape. </vt:lpstr>
      <vt:lpstr>Solution: Parcel level detail in the new map and dataset to effectively support the state’s charge to responsibly manage Minnesota’s public lands for future generations.</vt:lpstr>
      <vt:lpstr>Public Lands of Minnesota by County</vt:lpstr>
      <vt:lpstr>Project Outcomes</vt:lpstr>
      <vt:lpstr>Questions, Answers, Conversation</vt:lpstr>
      <vt:lpstr>Thank You!</vt:lpstr>
      <vt:lpstr>Agenda Item 12</vt:lpstr>
      <vt:lpstr>Agenda Item 13</vt:lpstr>
      <vt:lpstr>Updates on GAC Priority Projects and Initiatives</vt:lpstr>
      <vt:lpstr>GAC Priorities</vt:lpstr>
      <vt:lpstr>GAC Priorities</vt:lpstr>
      <vt:lpstr>GAC Priorities</vt:lpstr>
      <vt:lpstr>Status of Free and Open Data Public Geospatial Data</vt:lpstr>
      <vt:lpstr>Statewide publicly available parcel data</vt:lpstr>
      <vt:lpstr>Updated and aligned boundary data </vt:lpstr>
      <vt:lpstr> Remonumentation of all section corners</vt:lpstr>
      <vt:lpstr> New Lidar Acquisition</vt:lpstr>
      <vt:lpstr>Accurate hydro-DEMs (hDEM) that serve modern  flood modeling and hydro-terrain analysis tools, and the development of more accurate watercourses and watersheds</vt:lpstr>
      <vt:lpstr>Development of a culvert data standard for data sharing across the geospatial and infrastructure asset management communities </vt:lpstr>
      <vt:lpstr> Road Centerline Data</vt:lpstr>
      <vt:lpstr> Address Points Data</vt:lpstr>
      <vt:lpstr>A project team to develop geospatial data sharing methodologies to support the state’s underground utilities community</vt:lpstr>
      <vt:lpstr>Establish a workflow for developing, sharing and maintaining statewide, publicly available, authoritative geospatial data  for primary critical infrastructure themes</vt:lpstr>
      <vt:lpstr>Maps, procedures, templates and other materials to help  all levels of government implement the U.S. National Grid</vt:lpstr>
      <vt:lpstr>Improvements to the MnGeo Image Service, such as Web Mercator support, tiling, and complementary options such as “composite of latest leaf off imagery”, and downloading options</vt:lpstr>
      <vt:lpstr>Bikeway data standard</vt:lpstr>
      <vt:lpstr>The implementation of an archive for Minnesota geospatial data</vt:lpstr>
      <vt:lpstr>The implementation of an archive for Minnesota geospatial data</vt:lpstr>
      <vt:lpstr>Agenda Item 14</vt:lpstr>
      <vt:lpstr>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535</cp:revision>
  <dcterms:created xsi:type="dcterms:W3CDTF">2020-12-01T19:50:41Z</dcterms:created>
  <dcterms:modified xsi:type="dcterms:W3CDTF">2021-09-29T22:07:22Z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ies>
</file>