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0" r:id="rId4"/>
    <p:sldMasterId id="2147483897" r:id="rId5"/>
    <p:sldMasterId id="2147483899" r:id="rId6"/>
  </p:sldMasterIdLst>
  <p:notesMasterIdLst>
    <p:notesMasterId r:id="rId19"/>
  </p:notesMasterIdLst>
  <p:handoutMasterIdLst>
    <p:handoutMasterId r:id="rId20"/>
  </p:handoutMasterIdLst>
  <p:sldIdLst>
    <p:sldId id="664" r:id="rId7"/>
    <p:sldId id="609" r:id="rId8"/>
    <p:sldId id="610" r:id="rId9"/>
    <p:sldId id="596" r:id="rId10"/>
    <p:sldId id="595" r:id="rId11"/>
    <p:sldId id="1004" r:id="rId12"/>
    <p:sldId id="803" r:id="rId13"/>
    <p:sldId id="1006" r:id="rId14"/>
    <p:sldId id="804" r:id="rId15"/>
    <p:sldId id="1009" r:id="rId16"/>
    <p:sldId id="1002" r:id="rId17"/>
    <p:sldId id="7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084FC-DA70-4B8D-8AEB-29A30FD8AE71}" v="21" dt="2022-01-18T21:12:35.171"/>
    <p1510:client id="{661CA9CA-772D-6C60-CBBC-BB428E62581E}" v="3" dt="2022-01-06T16:25:20.255"/>
    <p1510:client id="{821FB2C0-6B45-44CE-94E9-5CA594FD6CB8}" v="3" dt="2020-12-19T15:51:07.697"/>
    <p1510:client id="{D6900741-C066-C979-A447-75ABC416FBE1}" v="27" dt="2021-01-04T20:17:21.239"/>
    <p1510:client id="{EC61037F-D117-6895-BEB2-8D2A971EBD47}" v="5" dt="2022-01-19T13:00:56.006"/>
    <p1510:client id="{F252E52B-EBB8-A0E7-72E3-284B5A9A55F3}" v="403" dt="2022-01-19T02:21:51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92216" autoAdjust="0"/>
  </p:normalViewPr>
  <p:slideViewPr>
    <p:cSldViewPr snapToGrid="0">
      <p:cViewPr varScale="1">
        <p:scale>
          <a:sx n="61" d="100"/>
          <a:sy n="61" d="100"/>
        </p:scale>
        <p:origin x="72" y="282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1/19/2022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9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CFA44A-D627-46D4-991B-9510B5E5467A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3E-E4BD-4E62-80CF-85729068BF1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C099-5EC2-43F6-A7D0-182790C2B3E6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2EA-4B89-4281-BBEF-7CD031D4ED6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8590A64-B99D-4826-A0A2-1883B5FE8AB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08DC4-8CD0-49C4-99EC-0090EA36A8F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6EC739-627D-4747-9F4D-A01AA6DA284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56FDE5-C81F-49DA-AC3B-1B06CFC9F11F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DB5C8A-DC58-43D5-A615-B91809572D0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E9444-0DBD-40D0-BF8B-2A4BC4BD514B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37237E-8265-4ECF-8166-2A7D326A9351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1" name="Picture 10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939886"/>
            <a:ext cx="7557100" cy="272811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887E7C-A9F5-4E4A-96A4-14AB08F3E6E7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510E-C043-49E3-89B2-A73C98AD7E5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E1EC-B45D-40E0-830C-1ED4D259CC24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E57-0508-4646-8C2F-50157A155FB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726-0B35-480F-93D8-7A49827EC81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F1E0-319E-4785-8370-0D74CAB2E340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C80-0A1E-45A4-89BE-3A468D08E6E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93A2-39D9-4426-AB1C-AF8C41BA3F37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E95CE56-05C9-4025-AC6B-6142D70E883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691A6-7626-455C-A189-14B56DAC5A01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C6BD885-23BB-4683-A77C-2E67983619D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B3153AF-295A-4FB9-8528-58ED0850F22B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B7C0DF-9E0A-412B-A0EA-1E2DFD91A686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AFACB-25FA-4B5B-9996-259BFDA569A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13DD7CE2-7AD7-427C-A7F8-EEEFB558B12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6828ED1-88F3-4280-A7D0-465ABE883FA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ECCB6FE-00A5-4902-9E5D-0DA0EED2532C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44416-D2DA-4AC5-BA60-2A1FDA5628F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247D4-1BBB-49E5-BE46-61BD52DE4378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AE1001DA-B129-4E6F-BB69-86685FF0E57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775AA-3E62-4945-8A4A-31D2A0705AC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17C-FA79-4EC7-898E-5A7B10A66A4B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B67BD-A18B-4856-B8CD-D60F039BF647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42E1D-C9B8-4345-8A74-997723AFD972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321BF-8250-4629-BD29-13AFE6776AB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FEA2-D33A-4BEB-A1D4-8A1590CBE1DE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85D7F-94EE-4139-9C63-A16F762E4CE0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FA1A-2823-494A-A930-2F783A269CF3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2B3B2-DBBB-43B3-AFB4-201A29176B41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251A5-5EA6-4241-BDED-0A7B6E348337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0C99-09FB-4EE5-96F9-B1FBC48C16C7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B9F33-43AC-4945-8B44-879CE431C80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pic>
        <p:nvPicPr>
          <p:cNvPr id="15" name="Picture 14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103988"/>
            <a:ext cx="4492035" cy="1621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26F3AD-DFC5-491A-8781-317E0187EDE4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1505-B7D9-42CF-AF7A-DE0BC516D7D9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Information Technology for Minnesota Government | mn.gov/mnit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1800" y="339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91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816864" y="5413800"/>
            <a:ext cx="10468864" cy="6822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tl" rotWithShape="0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noProof="0" dirty="0"/>
              <a:t>Click to edit Section title style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812800" y="5943600"/>
            <a:ext cx="10472928" cy="713936"/>
          </a:xfrm>
          <a:prstGeom prst="rect">
            <a:avLst/>
          </a:prstGeom>
        </p:spPr>
        <p:txBody>
          <a:bodyPr lIns="0" rIns="18288"/>
          <a:lstStyle>
            <a:lvl1pPr marL="0" marR="45720" indent="0" algn="ctr">
              <a:buNone/>
              <a:defRPr sz="2400">
                <a:solidFill>
                  <a:srgbClr val="000000"/>
                </a:solidFill>
                <a:effectLst/>
                <a:latin typeface="AvenirNext LT Pro Regular" panose="020B05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72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5814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73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57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5764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98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4575-DDB9-4094-929B-6674B660F02D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8F37-6EA6-42C7-B49A-6A174BAA1F35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1329434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950-06C4-4DC8-B03C-4107DDC0AE76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D40-80D2-4CAB-BFA5-8424ADD63056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7D8B48-CF1F-4BDC-BCA4-5A57DC9E0A63}" type="datetime1">
              <a:rPr lang="en-US" smtClean="0"/>
              <a:t>1/19/2022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820" r:id="rId7"/>
    <p:sldLayoutId id="2147483790" r:id="rId8"/>
    <p:sldLayoutId id="2147483789" r:id="rId9"/>
    <p:sldLayoutId id="2147483714" r:id="rId10"/>
    <p:sldLayoutId id="2147483738" r:id="rId11"/>
    <p:sldLayoutId id="2147483739" r:id="rId12"/>
    <p:sldLayoutId id="2147483780" r:id="rId13"/>
    <p:sldLayoutId id="2147483773" r:id="rId14"/>
    <p:sldLayoutId id="2147483800" r:id="rId15"/>
    <p:sldLayoutId id="2147483688" r:id="rId16"/>
    <p:sldLayoutId id="2147483801" r:id="rId17"/>
    <p:sldLayoutId id="2147483802" r:id="rId18"/>
    <p:sldLayoutId id="2147483803" r:id="rId19"/>
    <p:sldLayoutId id="2147483744" r:id="rId20"/>
    <p:sldLayoutId id="2147483793" r:id="rId21"/>
    <p:sldLayoutId id="2147483772" r:id="rId22"/>
    <p:sldLayoutId id="2147483767" r:id="rId23"/>
    <p:sldLayoutId id="2147483769" r:id="rId24"/>
    <p:sldLayoutId id="2147483771" r:id="rId25"/>
    <p:sldLayoutId id="2147483770" r:id="rId26"/>
    <p:sldLayoutId id="2147483732" r:id="rId27"/>
    <p:sldLayoutId id="2147483794" r:id="rId28"/>
    <p:sldLayoutId id="2147483733" r:id="rId29"/>
    <p:sldLayoutId id="2147483747" r:id="rId30"/>
    <p:sldLayoutId id="2147483818" r:id="rId31"/>
    <p:sldLayoutId id="2147483805" r:id="rId32"/>
    <p:sldLayoutId id="2147483806" r:id="rId33"/>
    <p:sldLayoutId id="2147483750" r:id="rId34"/>
    <p:sldLayoutId id="2147483765" r:id="rId35"/>
    <p:sldLayoutId id="2147483781" r:id="rId36"/>
    <p:sldLayoutId id="2147483809" r:id="rId37"/>
    <p:sldLayoutId id="2147483808" r:id="rId38"/>
    <p:sldLayoutId id="2147483807" r:id="rId39"/>
    <p:sldLayoutId id="2147483819" r:id="rId40"/>
    <p:sldLayoutId id="2147483754" r:id="rId41"/>
    <p:sldLayoutId id="2147483755" r:id="rId42"/>
    <p:sldLayoutId id="2147483759" r:id="rId43"/>
    <p:sldLayoutId id="2147483753" r:id="rId44"/>
    <p:sldLayoutId id="2147483763" r:id="rId45"/>
    <p:sldLayoutId id="2147483762" r:id="rId46"/>
    <p:sldLayoutId id="2147483758" r:id="rId47"/>
    <p:sldLayoutId id="2147483756" r:id="rId48"/>
    <p:sldLayoutId id="2147483798" r:id="rId49"/>
    <p:sldLayoutId id="2147483797" r:id="rId50"/>
    <p:sldLayoutId id="214748389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405B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20523"/>
          <a:stretch/>
        </p:blipFill>
        <p:spPr>
          <a:xfrm>
            <a:off x="0" y="0"/>
            <a:ext cx="12192000" cy="517236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57" y="228600"/>
            <a:ext cx="7719487" cy="1066800"/>
          </a:xfrm>
          <a:prstGeom prst="rect">
            <a:avLst/>
          </a:prstGeom>
          <a:effectLst>
            <a:glow rad="1905000">
              <a:schemeClr val="bg1">
                <a:alpha val="38000"/>
              </a:schemeClr>
            </a:glow>
            <a:outerShdw blurRad="1079500" dist="127000" dir="5400000" sx="161000" sy="161000" algn="ctr" rotWithShape="0">
              <a:schemeClr val="bg1">
                <a:alpha val="44000"/>
              </a:scheme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0744200" y="4876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Photo credit: Ernesto Ruiz</a:t>
            </a:r>
          </a:p>
        </p:txBody>
      </p:sp>
    </p:spTree>
    <p:extLst>
      <p:ext uri="{BB962C8B-B14F-4D97-AF65-F5344CB8AC3E}">
        <p14:creationId xmlns:p14="http://schemas.microsoft.com/office/powerpoint/2010/main" val="3232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82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8202E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8202E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8202E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515938"/>
            <a:ext cx="109728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7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00000"/>
          </a:solidFill>
          <a:latin typeface="Myriad Pro (Body)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00000"/>
          </a:solidFill>
          <a:latin typeface="Myriad Pro (Body)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00000"/>
          </a:solidFill>
          <a:latin typeface="Myriad Pro (Body)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Geospatial Advisory Council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8073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802467" y="5193604"/>
            <a:ext cx="6587067" cy="1097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January 19,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182"/>
            <a:ext cx="2607995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96865"/>
              </p:ext>
            </p:extLst>
          </p:nvPr>
        </p:nvGraphicFramePr>
        <p:xfrm>
          <a:off x="60614" y="8659"/>
          <a:ext cx="12088077" cy="6857993"/>
        </p:xfrm>
        <a:graphic>
          <a:graphicData uri="http://schemas.openxmlformats.org/drawingml/2006/table">
            <a:tbl>
              <a:tblPr/>
              <a:tblGrid>
                <a:gridCol w="2987386">
                  <a:extLst>
                    <a:ext uri="{9D8B030D-6E8A-4147-A177-3AD203B41FA5}">
                      <a16:colId xmlns:a16="http://schemas.microsoft.com/office/drawing/2014/main" val="729373624"/>
                    </a:ext>
                  </a:extLst>
                </a:gridCol>
                <a:gridCol w="1178044">
                  <a:extLst>
                    <a:ext uri="{9D8B030D-6E8A-4147-A177-3AD203B41FA5}">
                      <a16:colId xmlns:a16="http://schemas.microsoft.com/office/drawing/2014/main" val="2410107407"/>
                    </a:ext>
                  </a:extLst>
                </a:gridCol>
                <a:gridCol w="329423">
                  <a:extLst>
                    <a:ext uri="{9D8B030D-6E8A-4147-A177-3AD203B41FA5}">
                      <a16:colId xmlns:a16="http://schemas.microsoft.com/office/drawing/2014/main" val="805645254"/>
                    </a:ext>
                  </a:extLst>
                </a:gridCol>
                <a:gridCol w="395308">
                  <a:extLst>
                    <a:ext uri="{9D8B030D-6E8A-4147-A177-3AD203B41FA5}">
                      <a16:colId xmlns:a16="http://schemas.microsoft.com/office/drawing/2014/main" val="786902830"/>
                    </a:ext>
                  </a:extLst>
                </a:gridCol>
                <a:gridCol w="579786">
                  <a:extLst>
                    <a:ext uri="{9D8B030D-6E8A-4147-A177-3AD203B41FA5}">
                      <a16:colId xmlns:a16="http://schemas.microsoft.com/office/drawing/2014/main" val="2953344226"/>
                    </a:ext>
                  </a:extLst>
                </a:gridCol>
                <a:gridCol w="579786">
                  <a:extLst>
                    <a:ext uri="{9D8B030D-6E8A-4147-A177-3AD203B41FA5}">
                      <a16:colId xmlns:a16="http://schemas.microsoft.com/office/drawing/2014/main" val="1443206547"/>
                    </a:ext>
                  </a:extLst>
                </a:gridCol>
                <a:gridCol w="464488">
                  <a:extLst>
                    <a:ext uri="{9D8B030D-6E8A-4147-A177-3AD203B41FA5}">
                      <a16:colId xmlns:a16="http://schemas.microsoft.com/office/drawing/2014/main" val="3528281772"/>
                    </a:ext>
                  </a:extLst>
                </a:gridCol>
                <a:gridCol w="579786">
                  <a:extLst>
                    <a:ext uri="{9D8B030D-6E8A-4147-A177-3AD203B41FA5}">
                      <a16:colId xmlns:a16="http://schemas.microsoft.com/office/drawing/2014/main" val="1384711606"/>
                    </a:ext>
                  </a:extLst>
                </a:gridCol>
                <a:gridCol w="504018">
                  <a:extLst>
                    <a:ext uri="{9D8B030D-6E8A-4147-A177-3AD203B41FA5}">
                      <a16:colId xmlns:a16="http://schemas.microsoft.com/office/drawing/2014/main" val="1029631361"/>
                    </a:ext>
                  </a:extLst>
                </a:gridCol>
                <a:gridCol w="424957">
                  <a:extLst>
                    <a:ext uri="{9D8B030D-6E8A-4147-A177-3AD203B41FA5}">
                      <a16:colId xmlns:a16="http://schemas.microsoft.com/office/drawing/2014/main" val="2015616950"/>
                    </a:ext>
                  </a:extLst>
                </a:gridCol>
                <a:gridCol w="504018">
                  <a:extLst>
                    <a:ext uri="{9D8B030D-6E8A-4147-A177-3AD203B41FA5}">
                      <a16:colId xmlns:a16="http://schemas.microsoft.com/office/drawing/2014/main" val="2261036443"/>
                    </a:ext>
                  </a:extLst>
                </a:gridCol>
                <a:gridCol w="395308">
                  <a:extLst>
                    <a:ext uri="{9D8B030D-6E8A-4147-A177-3AD203B41FA5}">
                      <a16:colId xmlns:a16="http://schemas.microsoft.com/office/drawing/2014/main" val="437472062"/>
                    </a:ext>
                  </a:extLst>
                </a:gridCol>
                <a:gridCol w="434841">
                  <a:extLst>
                    <a:ext uri="{9D8B030D-6E8A-4147-A177-3AD203B41FA5}">
                      <a16:colId xmlns:a16="http://schemas.microsoft.com/office/drawing/2014/main" val="1498736877"/>
                    </a:ext>
                  </a:extLst>
                </a:gridCol>
                <a:gridCol w="421662">
                  <a:extLst>
                    <a:ext uri="{9D8B030D-6E8A-4147-A177-3AD203B41FA5}">
                      <a16:colId xmlns:a16="http://schemas.microsoft.com/office/drawing/2014/main" val="1401318768"/>
                    </a:ext>
                  </a:extLst>
                </a:gridCol>
                <a:gridCol w="434841">
                  <a:extLst>
                    <a:ext uri="{9D8B030D-6E8A-4147-A177-3AD203B41FA5}">
                      <a16:colId xmlns:a16="http://schemas.microsoft.com/office/drawing/2014/main" val="1704219839"/>
                    </a:ext>
                  </a:extLst>
                </a:gridCol>
                <a:gridCol w="1017921">
                  <a:extLst>
                    <a:ext uri="{9D8B030D-6E8A-4147-A177-3AD203B41FA5}">
                      <a16:colId xmlns:a16="http://schemas.microsoft.com/office/drawing/2014/main" val="1249266036"/>
                    </a:ext>
                  </a:extLst>
                </a:gridCol>
                <a:gridCol w="856504">
                  <a:extLst>
                    <a:ext uri="{9D8B030D-6E8A-4147-A177-3AD203B41FA5}">
                      <a16:colId xmlns:a16="http://schemas.microsoft.com/office/drawing/2014/main" val="442370483"/>
                    </a:ext>
                  </a:extLst>
                </a:gridCol>
              </a:tblGrid>
              <a:tr h="5678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or Initiative Name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in '22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GAC Rank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Score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Score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Score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Score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Exists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Team Exists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Champ Exists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$$ Exists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 $$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 Score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Effort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Priority Owner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45952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Updated &amp; Aligned Boundary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Preston Dowell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006185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Parcel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1.9595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Alison Slaats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Kotz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57920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Lidar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Gerry Sjerven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30875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Centerline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1.8697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MnGeo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13992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MnGeo Image Service Improvements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Alison Slaats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78075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Infrastructure Data Workflow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Stacey Stark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Swazee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870032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Address Points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MnGeo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755512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Underground Utilities Data Sharing Team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Swazee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Cederberg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47078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U.S. National Grid Materials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Randy Knippel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Knippel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31507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Geodata Archive Implementation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 Mattke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020488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Hydro-DEMs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Sean Vaughn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Many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483658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Culvert Data Standard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Rick Moore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70434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Remonumentation of all Section Corners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 Veraguth                                                                                                                                  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74397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Success Stories for Geospatial Technology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765768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Geospatial Commons Advisory Group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72896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CJIS Data GIS Best Practices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Britta Maddox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44602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NG9-1-1 Geospatial Forum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550601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Data Standard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19981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Crime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Britta Maddox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53322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Basemap Services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6155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 Team for All Types of Imagery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57147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Projection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32659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Business License Data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1.3317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91170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Emergency Parking Data Practices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0.9384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76578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 Parking Restrictions Data Standard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0.9058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4827"/>
                  </a:ext>
                </a:extLst>
              </a:tr>
              <a:tr h="2253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of MN GeoData Assets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1.6737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1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05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4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187742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March 30, 2022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5717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Agenda</a:t>
            </a:r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4450376"/>
              </p:ext>
            </p:extLst>
          </p:nvPr>
        </p:nvGraphicFramePr>
        <p:xfrm>
          <a:off x="0" y="1333327"/>
          <a:ext cx="12192000" cy="307804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83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8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Time</a:t>
                      </a:r>
                    </a:p>
                  </a:txBody>
                  <a:tcPr marL="108825" marR="108825" marT="54413" marB="5441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Topic</a:t>
                      </a:r>
                    </a:p>
                  </a:txBody>
                  <a:tcPr marL="217650" marR="108825" marT="54413" marB="54413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10:00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Approve agenda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Approve </a:t>
                      </a:r>
                      <a:r>
                        <a:rPr lang="en-US" sz="1600" dirty="0"/>
                        <a:t>December 15, 2021 minutes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10:05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MN Geospatial Priorities Survey and GAC Priorities for 2022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10:55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Announcements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11:00</a:t>
                      </a:r>
                    </a:p>
                  </a:txBody>
                  <a:tcPr marL="108825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Adjourn</a:t>
                      </a:r>
                    </a:p>
                  </a:txBody>
                  <a:tcPr marL="217650" marR="108825" marT="108825" marB="108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3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MN Geospatial Priorities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24872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Priorities?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create a voice for the MN geospatial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direct work plans of the GAC and its committees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advise </a:t>
            </a:r>
            <a:r>
              <a:rPr lang="en-US" dirty="0" err="1"/>
              <a:t>MnGeo</a:t>
            </a:r>
            <a:r>
              <a:rPr lang="en-US" dirty="0"/>
              <a:t> on needs of the community</a:t>
            </a:r>
            <a:endParaRPr lang="en-US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allow other organizations to compare priorities and align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inform outreach and policy related efforts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Having clear direction helps motivate people to participate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389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Create a list of proposed projects and initiatives</a:t>
            </a:r>
          </a:p>
          <a:p>
            <a:pPr marL="1200150" lvl="1" indent="-457200"/>
            <a:r>
              <a:rPr lang="en-US" dirty="0"/>
              <a:t>From GAC members and committee chairs</a:t>
            </a:r>
          </a:p>
          <a:p>
            <a:pPr marL="1200150" lvl="1" indent="-457200"/>
            <a:r>
              <a:rPr lang="en-US" dirty="0"/>
              <a:t>Outreach to sectors</a:t>
            </a:r>
          </a:p>
          <a:p>
            <a:pPr marL="457200" indent="-457200"/>
            <a:r>
              <a:rPr lang="en-US" dirty="0"/>
              <a:t>Assess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value</a:t>
            </a:r>
            <a:r>
              <a:rPr lang="en-US" dirty="0"/>
              <a:t> of each – degree of business need</a:t>
            </a:r>
          </a:p>
          <a:p>
            <a:pPr marL="1200150" lvl="1" indent="-457200"/>
            <a:r>
              <a:rPr lang="en-US" dirty="0"/>
              <a:t>MN Geospatial Priorities Survey</a:t>
            </a:r>
          </a:p>
          <a:p>
            <a:pPr marL="457200" indent="-457200"/>
            <a:r>
              <a:rPr lang="en-US" dirty="0"/>
              <a:t>Assess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likelihood of success </a:t>
            </a:r>
            <a:r>
              <a:rPr lang="en-US" dirty="0"/>
              <a:t>of each - owner, work team, champion, funding</a:t>
            </a:r>
          </a:p>
          <a:p>
            <a:pPr marL="457200" indent="-457200"/>
            <a:r>
              <a:rPr lang="en-US" dirty="0"/>
              <a:t>Preliminary priority calculation</a:t>
            </a:r>
          </a:p>
          <a:p>
            <a:pPr marL="457200" indent="-457200"/>
            <a:r>
              <a:rPr lang="en-US" dirty="0"/>
              <a:t>GAC discusses and adjusts</a:t>
            </a:r>
          </a:p>
        </p:txBody>
      </p:sp>
    </p:spTree>
    <p:extLst>
      <p:ext uri="{BB962C8B-B14F-4D97-AF65-F5344CB8AC3E}">
        <p14:creationId xmlns:p14="http://schemas.microsoft.com/office/powerpoint/2010/main" val="413619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Geospatial Priorities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1788406"/>
            <a:ext cx="38495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/>
              <a:t>357 survey responses</a:t>
            </a:r>
          </a:p>
          <a:p>
            <a:pPr marL="457200" indent="-457200"/>
            <a:r>
              <a:rPr lang="en-US" dirty="0"/>
              <a:t>299 last year</a:t>
            </a:r>
          </a:p>
          <a:p>
            <a:pPr marL="457200" indent="-457200"/>
            <a:r>
              <a:rPr lang="en-US" dirty="0"/>
              <a:t>+ 58 responses</a:t>
            </a:r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0D02EE-1DDC-4880-8456-C1010671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15" y="1538382"/>
            <a:ext cx="5380121" cy="49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8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 Geospatial Priorities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Results scoring: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Critical = 3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Very Important = 2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Nice to have = 1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dirty="0"/>
              <a:t>Not needed or not answered = 0</a:t>
            </a:r>
          </a:p>
          <a:p>
            <a:pPr marL="457200" indent="-457200"/>
            <a:r>
              <a:rPr lang="en-US" dirty="0"/>
              <a:t>Scores shown weighted and unweighted</a:t>
            </a:r>
          </a:p>
          <a:p>
            <a:pPr marL="457200" indent="-457200"/>
            <a:r>
              <a:rPr lang="en-US" dirty="0"/>
              <a:t>Weighting by GAC seats representing sectors (e.g., nonprofit weight of 1 (1 seat), state government weight of 2 (2 seats))</a:t>
            </a:r>
          </a:p>
          <a:p>
            <a:pPr marL="457200" indent="-457200"/>
            <a:r>
              <a:rPr lang="en-US" dirty="0"/>
              <a:t>Results are very similar weighted and unweighted</a:t>
            </a:r>
          </a:p>
        </p:txBody>
      </p:sp>
    </p:spTree>
    <p:extLst>
      <p:ext uri="{BB962C8B-B14F-4D97-AF65-F5344CB8AC3E}">
        <p14:creationId xmlns:p14="http://schemas.microsoft.com/office/powerpoint/2010/main" val="422423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39652"/>
              </p:ext>
            </p:extLst>
          </p:nvPr>
        </p:nvGraphicFramePr>
        <p:xfrm>
          <a:off x="2858813" y="180142"/>
          <a:ext cx="6747642" cy="6414539"/>
        </p:xfrm>
        <a:graphic>
          <a:graphicData uri="http://schemas.openxmlformats.org/drawingml/2006/table">
            <a:tbl>
              <a:tblPr/>
              <a:tblGrid>
                <a:gridCol w="4073124">
                  <a:extLst>
                    <a:ext uri="{9D8B030D-6E8A-4147-A177-3AD203B41FA5}">
                      <a16:colId xmlns:a16="http://schemas.microsoft.com/office/drawing/2014/main" val="484223241"/>
                    </a:ext>
                  </a:extLst>
                </a:gridCol>
                <a:gridCol w="1297663">
                  <a:extLst>
                    <a:ext uri="{9D8B030D-6E8A-4147-A177-3AD203B41FA5}">
                      <a16:colId xmlns:a16="http://schemas.microsoft.com/office/drawing/2014/main" val="2725325647"/>
                    </a:ext>
                  </a:extLst>
                </a:gridCol>
                <a:gridCol w="1376855">
                  <a:extLst>
                    <a:ext uri="{9D8B030D-6E8A-4147-A177-3AD203B41FA5}">
                      <a16:colId xmlns:a16="http://schemas.microsoft.com/office/drawing/2014/main" val="577910958"/>
                    </a:ext>
                  </a:extLst>
                </a:gridCol>
              </a:tblGrid>
              <a:tr h="534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Project Short Name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Score Weighted by Sector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Score Not Weighted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49108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Lidar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2.095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1.99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47701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Updated &amp; Aligned Boundary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2.093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2.03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12143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Parcel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1.959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08167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Road Centerline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1.870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66218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Strategy Team for All Types of Imagery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1.833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1.76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478517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MnGeo Image Service Improvements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1.790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55689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Hydro-DEMs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1.764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83399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Basemap Services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1.709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72697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Critical Infrastructure Data Workflow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1.690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33696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Address Points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1.681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20100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Inventory of MN GeoData Assets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1.674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56026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Remonumentation of all Section Corners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1.624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35501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Geodata Archive Implementation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1.590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902398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Geospatial Commons Advisory Group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1.559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32289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NG9-1-1 Geospatial Forum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1.500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3206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Success Stories for Geospatial Technology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1.481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1.34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738042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Underground Utilities Data Sharing Team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1.460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263956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Climate Projection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1.388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1.24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12584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Parks Data Standard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1.369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31673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U.S. National Grid Materials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1.356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76518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State Business License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1.332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16673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Culvert Data Standard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1.273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20694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CJIS Data GIS Best Practices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1.235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8019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Summary Crime Data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90603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Snow Emergency Parking Data Practices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0.938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668325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Street Parking Restrictions Data Standard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0.906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89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3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Value Score = Weighted survey result x 10</a:t>
            </a:r>
          </a:p>
          <a:p>
            <a:pPr marL="457200" indent="-457200"/>
            <a:r>
              <a:rPr lang="en-US" dirty="0"/>
              <a:t>Likelihood of Success Score</a:t>
            </a:r>
          </a:p>
          <a:p>
            <a:pPr marL="914400" lvl="1" indent="-457200"/>
            <a:r>
              <a:rPr lang="en-US" dirty="0"/>
              <a:t>Project owner = 3</a:t>
            </a:r>
          </a:p>
          <a:p>
            <a:pPr marL="914400" lvl="1" indent="-457200"/>
            <a:r>
              <a:rPr lang="en-US" dirty="0"/>
              <a:t>Project team = 2</a:t>
            </a:r>
          </a:p>
          <a:p>
            <a:pPr marL="914400" lvl="1" indent="-457200"/>
            <a:r>
              <a:rPr lang="en-US" dirty="0"/>
              <a:t>Champion = 2</a:t>
            </a:r>
          </a:p>
          <a:p>
            <a:pPr marL="914400" lvl="1" indent="-457200"/>
            <a:r>
              <a:rPr lang="en-US" dirty="0"/>
              <a:t>Funding = 2</a:t>
            </a:r>
          </a:p>
          <a:p>
            <a:pPr marL="914400" lvl="1" indent="-457200"/>
            <a:r>
              <a:rPr lang="en-US" dirty="0"/>
              <a:t>Effort:  low = 3, medium = 2, high = 1</a:t>
            </a:r>
          </a:p>
          <a:p>
            <a:pPr marL="457200" indent="-457200"/>
            <a:r>
              <a:rPr lang="en-US" dirty="0"/>
              <a:t>Big, colorful spreadsheet</a:t>
            </a:r>
          </a:p>
        </p:txBody>
      </p:sp>
    </p:spTree>
    <p:extLst>
      <p:ext uri="{BB962C8B-B14F-4D97-AF65-F5344CB8AC3E}">
        <p14:creationId xmlns:p14="http://schemas.microsoft.com/office/powerpoint/2010/main" val="19786270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Section Break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9B4A3928-E47F-4409-A3D4-2F2211A5A4F4}"/>
    </a:ext>
  </a:extLst>
</a:theme>
</file>

<file path=ppt/theme/theme3.xml><?xml version="1.0" encoding="utf-8"?>
<a:theme xmlns:a="http://schemas.openxmlformats.org/drawingml/2006/main" name="Bulleted Lists - Body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22766F26-DB1D-4AB9-B366-40BB30CC730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0D08A28131A4EBD9BAB197DC58E3D" ma:contentTypeVersion="2" ma:contentTypeDescription="Create a new document." ma:contentTypeScope="" ma:versionID="a33bedf2373486a6234f968e153ba960">
  <xsd:schema xmlns:xsd="http://www.w3.org/2001/XMLSchema" xmlns:xs="http://www.w3.org/2001/XMLSchema" xmlns:p="http://schemas.microsoft.com/office/2006/metadata/properties" xmlns:ns2="affaad78-b1e1-469e-b10e-4b7567490b0e" targetNamespace="http://schemas.microsoft.com/office/2006/metadata/properties" ma:root="true" ma:fieldsID="5c0554056a946de50cc54d0694fb9896" ns2:_="">
    <xsd:import namespace="affaad78-b1e1-469e-b10e-4b7567490b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aad78-b1e1-469e-b10e-4b7567490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A1614-972F-4A67-A9F6-32A9C3B08B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FC3EB5-FC22-4196-BCE6-EC70ECAB6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9F72D-C2A8-461C-8C66-ACD341DB6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aad78-b1e1-469e-b10e-4b7567490b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Widescreen</PresentationFormat>
  <Paragraphs>605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Avenir Next Demi Bold</vt:lpstr>
      <vt:lpstr>AvenirNext LT Pro Bold</vt:lpstr>
      <vt:lpstr>AvenirNext LT Pro Regular</vt:lpstr>
      <vt:lpstr>Calibri</vt:lpstr>
      <vt:lpstr>Myriad Pro</vt:lpstr>
      <vt:lpstr>Myriad Pro (Body)</vt:lpstr>
      <vt:lpstr>NeueHaasGroteskText Std</vt:lpstr>
      <vt:lpstr>Wingdings 2</vt:lpstr>
      <vt:lpstr>MN.IT</vt:lpstr>
      <vt:lpstr>Section Break</vt:lpstr>
      <vt:lpstr>Bulleted Lists - Body</vt:lpstr>
      <vt:lpstr>Minnesota Geospatial Advisory Council</vt:lpstr>
      <vt:lpstr>Welcome and Agenda</vt:lpstr>
      <vt:lpstr>Agenda Item 2</vt:lpstr>
      <vt:lpstr>Why Create Priorities?</vt:lpstr>
      <vt:lpstr>GAC Priorities Process</vt:lpstr>
      <vt:lpstr>MN Geospatial Priorities Survey</vt:lpstr>
      <vt:lpstr>MN Geospatial Priorities Survey</vt:lpstr>
      <vt:lpstr>PowerPoint Presentation</vt:lpstr>
      <vt:lpstr>Prioritization</vt:lpstr>
      <vt:lpstr>PowerPoint Presentation</vt:lpstr>
      <vt:lpstr>Agenda Item 4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Item 2</dc:title>
  <dc:creator/>
  <cp:lastModifiedBy/>
  <cp:revision>39</cp:revision>
  <dcterms:created xsi:type="dcterms:W3CDTF">2020-12-01T19:50:41Z</dcterms:created>
  <dcterms:modified xsi:type="dcterms:W3CDTF">2022-01-19T19:18:49Z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0x0101007E90D08A28131A4EBD9BAB197DC58E3D</vt:lpwstr>
  </property>
</Properties>
</file>