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0.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1.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12.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 id="2147484169" r:id="rId8"/>
    <p:sldMasterId id="2147484175" r:id="rId9"/>
    <p:sldMasterId id="2147484226" r:id="rId10"/>
    <p:sldMasterId id="2147484238" r:id="rId11"/>
    <p:sldMasterId id="2147484247" r:id="rId12"/>
    <p:sldMasterId id="2147484302" r:id="rId13"/>
    <p:sldMasterId id="2147484355" r:id="rId14"/>
    <p:sldMasterId id="2147484410" r:id="rId15"/>
    <p:sldMasterId id="2147484466" r:id="rId16"/>
  </p:sldMasterIdLst>
  <p:notesMasterIdLst>
    <p:notesMasterId r:id="rId108"/>
  </p:notesMasterIdLst>
  <p:handoutMasterIdLst>
    <p:handoutMasterId r:id="rId109"/>
  </p:handoutMasterIdLst>
  <p:sldIdLst>
    <p:sldId id="664" r:id="rId17"/>
    <p:sldId id="406" r:id="rId18"/>
    <p:sldId id="1045" r:id="rId19"/>
    <p:sldId id="1003" r:id="rId20"/>
    <p:sldId id="610" r:id="rId21"/>
    <p:sldId id="806" r:id="rId22"/>
    <p:sldId id="1006" r:id="rId23"/>
    <p:sldId id="256" r:id="rId24"/>
    <p:sldId id="257" r:id="rId25"/>
    <p:sldId id="258" r:id="rId26"/>
    <p:sldId id="259" r:id="rId27"/>
    <p:sldId id="260" r:id="rId28"/>
    <p:sldId id="261" r:id="rId29"/>
    <p:sldId id="262" r:id="rId30"/>
    <p:sldId id="263" r:id="rId31"/>
    <p:sldId id="264" r:id="rId32"/>
    <p:sldId id="265" r:id="rId33"/>
    <p:sldId id="266" r:id="rId34"/>
    <p:sldId id="267" r:id="rId35"/>
    <p:sldId id="269" r:id="rId36"/>
    <p:sldId id="1059" r:id="rId37"/>
    <p:sldId id="1060" r:id="rId38"/>
    <p:sldId id="1061" r:id="rId39"/>
    <p:sldId id="780" r:id="rId40"/>
    <p:sldId id="901" r:id="rId41"/>
    <p:sldId id="914" r:id="rId42"/>
    <p:sldId id="913" r:id="rId43"/>
    <p:sldId id="916" r:id="rId44"/>
    <p:sldId id="917" r:id="rId45"/>
    <p:sldId id="918" r:id="rId46"/>
    <p:sldId id="1004" r:id="rId47"/>
    <p:sldId id="1074" r:id="rId48"/>
    <p:sldId id="513" r:id="rId49"/>
    <p:sldId id="1916" r:id="rId50"/>
    <p:sldId id="1918" r:id="rId51"/>
    <p:sldId id="1847" r:id="rId52"/>
    <p:sldId id="1827" r:id="rId53"/>
    <p:sldId id="1901" r:id="rId54"/>
    <p:sldId id="515" r:id="rId55"/>
    <p:sldId id="1899" r:id="rId56"/>
    <p:sldId id="501" r:id="rId57"/>
    <p:sldId id="505" r:id="rId58"/>
    <p:sldId id="507" r:id="rId59"/>
    <p:sldId id="1910" r:id="rId60"/>
    <p:sldId id="1917" r:id="rId61"/>
    <p:sldId id="1919" r:id="rId62"/>
    <p:sldId id="1911" r:id="rId63"/>
    <p:sldId id="1912" r:id="rId64"/>
    <p:sldId id="1894" r:id="rId65"/>
    <p:sldId id="1121" r:id="rId66"/>
    <p:sldId id="512" r:id="rId67"/>
    <p:sldId id="1040" r:id="rId68"/>
    <p:sldId id="1064" r:id="rId69"/>
    <p:sldId id="1065" r:id="rId70"/>
    <p:sldId id="1066" r:id="rId71"/>
    <p:sldId id="1067" r:id="rId72"/>
    <p:sldId id="1068" r:id="rId73"/>
    <p:sldId id="295" r:id="rId74"/>
    <p:sldId id="299" r:id="rId75"/>
    <p:sldId id="296" r:id="rId76"/>
    <p:sldId id="298" r:id="rId77"/>
    <p:sldId id="297" r:id="rId78"/>
    <p:sldId id="1069" r:id="rId79"/>
    <p:sldId id="1070" r:id="rId80"/>
    <p:sldId id="301" r:id="rId81"/>
    <p:sldId id="1071" r:id="rId82"/>
    <p:sldId id="300" r:id="rId83"/>
    <p:sldId id="1072" r:id="rId84"/>
    <p:sldId id="1073" r:id="rId85"/>
    <p:sldId id="1920" r:id="rId86"/>
    <p:sldId id="1008" r:id="rId87"/>
    <p:sldId id="1011" r:id="rId88"/>
    <p:sldId id="944" r:id="rId89"/>
    <p:sldId id="966" r:id="rId90"/>
    <p:sldId id="1025" r:id="rId91"/>
    <p:sldId id="1017" r:id="rId92"/>
    <p:sldId id="1015" r:id="rId93"/>
    <p:sldId id="1062" r:id="rId94"/>
    <p:sldId id="1012" r:id="rId95"/>
    <p:sldId id="1921" r:id="rId96"/>
    <p:sldId id="1058" r:id="rId97"/>
    <p:sldId id="1014" r:id="rId98"/>
    <p:sldId id="1028" r:id="rId99"/>
    <p:sldId id="1030" r:id="rId100"/>
    <p:sldId id="1057" r:id="rId101"/>
    <p:sldId id="1027" r:id="rId102"/>
    <p:sldId id="1026" r:id="rId103"/>
    <p:sldId id="1016" r:id="rId104"/>
    <p:sldId id="1063" r:id="rId105"/>
    <p:sldId id="1048" r:id="rId106"/>
    <p:sldId id="1049"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85CC9B"/>
    <a:srgbClr val="C5F5AB"/>
    <a:srgbClr val="FFFDE6"/>
    <a:srgbClr val="000000"/>
    <a:srgbClr val="78BE21"/>
    <a:srgbClr val="0D0D0D"/>
    <a:srgbClr val="E8E8E8"/>
    <a:srgbClr val="B20738"/>
    <a:srgbClr val="00A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D6F0D-7914-4B37-AE2F-767E015A092C}" v="19" dt="2022-03-29T23:10:17.922"/>
    <p1510:client id="{5620E897-E944-4F4E-A99F-887FC700521C}" v="64" dt="2022-03-29T21:56:39.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autoAdjust="0"/>
    <p:restoredTop sz="92216" autoAdjust="0"/>
  </p:normalViewPr>
  <p:slideViewPr>
    <p:cSldViewPr snapToGrid="0">
      <p:cViewPr varScale="1">
        <p:scale>
          <a:sx n="109" d="100"/>
          <a:sy n="109" d="100"/>
        </p:scale>
        <p:origin x="120" y="414"/>
      </p:cViewPr>
      <p:guideLst>
        <p:guide orient="horz" pos="2160"/>
        <p:guide pos="3840"/>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theme" Target="theme/theme1.xml"/><Relationship Id="rId16" Type="http://schemas.openxmlformats.org/officeDocument/2006/relationships/slideMaster" Target="slideMasters/slideMaster13.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2.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tableStyles" Target="tableStyle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9.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notesMaster" Target="notesMasters/notesMaster1.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handoutMaster" Target="handoutMasters/handoutMaster1.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presProps" Target="pres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littlesixinc.net\SMSC\clandgisworkspace\WorkSpace\BonneyR\PowerPoints\GAC%20State%20of%20GIS%20talk\poll%20respon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ittlesixinc.net\SMSC\clandgisworkspace\WorkSpace\BonneyR\PowerPoints\GAC%20State%20of%20GIS%20talk\poll%20respons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ittlesixinc.net\SMSC\clandgisworkspace\WorkSpace\BonneyR\PowerPoints\GAC%20State%20of%20GIS%20talk\poll%20respons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littlesixinc.net\SMSC\clandgisworkspace\WorkSpace\BonneyR\PowerPoints\GAC%20State%20of%20GIS%20talk\poll%20respons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If and how your tribe is currently utilizing GIS?  </a:t>
            </a:r>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lumMod val="20000"/>
                <a:lumOff val="80000"/>
              </a:schemeClr>
            </a:solidFill>
            <a:ln>
              <a:noFill/>
            </a:ln>
            <a:effectLst/>
            <a:sp3d/>
          </c:spPr>
          <c:invertIfNegative val="0"/>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Sheet1!$D$16:$I$16</c:f>
              <c:strCache>
                <c:ptCount val="6"/>
                <c:pt idx="0">
                  <c:v>Basic Infrastructure Mapping</c:v>
                </c:pt>
                <c:pt idx="1">
                  <c:v>Forestery / Natural Resources</c:v>
                </c:pt>
                <c:pt idx="2">
                  <c:v>Mostly ArcPro</c:v>
                </c:pt>
                <c:pt idx="3">
                  <c:v>Mostly outsourcing GIS</c:v>
                </c:pt>
                <c:pt idx="4">
                  <c:v>AGOL</c:v>
                </c:pt>
                <c:pt idx="5">
                  <c:v>Web App Development</c:v>
                </c:pt>
              </c:strCache>
            </c:strRef>
          </c:cat>
          <c:val>
            <c:numRef>
              <c:f>Sheet1!$D$17:$I$17</c:f>
              <c:numCache>
                <c:formatCode>General</c:formatCode>
                <c:ptCount val="6"/>
                <c:pt idx="0">
                  <c:v>4</c:v>
                </c:pt>
                <c:pt idx="1">
                  <c:v>3</c:v>
                </c:pt>
                <c:pt idx="2">
                  <c:v>3</c:v>
                </c:pt>
                <c:pt idx="3">
                  <c:v>1</c:v>
                </c:pt>
                <c:pt idx="4">
                  <c:v>3</c:v>
                </c:pt>
                <c:pt idx="5">
                  <c:v>1</c:v>
                </c:pt>
              </c:numCache>
            </c:numRef>
          </c:val>
          <c:extLst>
            <c:ext xmlns:c16="http://schemas.microsoft.com/office/drawing/2014/chart" uri="{C3380CC4-5D6E-409C-BE32-E72D297353CC}">
              <c16:uniqueId val="{00000000-7DD5-4597-9073-FBCA5E8BA153}"/>
            </c:ext>
          </c:extLst>
        </c:ser>
        <c:dLbls>
          <c:showLegendKey val="0"/>
          <c:showVal val="1"/>
          <c:showCatName val="0"/>
          <c:showSerName val="0"/>
          <c:showPercent val="0"/>
          <c:showBubbleSize val="0"/>
        </c:dLbls>
        <c:gapWidth val="154"/>
        <c:gapDepth val="0"/>
        <c:shape val="box"/>
        <c:axId val="283680256"/>
        <c:axId val="283680672"/>
        <c:axId val="0"/>
      </c:bar3DChart>
      <c:catAx>
        <c:axId val="283680256"/>
        <c:scaling>
          <c:orientation val="minMax"/>
        </c:scaling>
        <c:delete val="0"/>
        <c:axPos val="l"/>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all" spc="150" normalizeH="0" baseline="0">
                <a:solidFill>
                  <a:schemeClr val="lt1"/>
                </a:solidFill>
                <a:latin typeface="+mn-lt"/>
                <a:ea typeface="+mn-ea"/>
                <a:cs typeface="+mn-cs"/>
              </a:defRPr>
            </a:pPr>
            <a:endParaRPr lang="en-US"/>
          </a:p>
        </c:txPr>
        <c:crossAx val="283680672"/>
        <c:crosses val="autoZero"/>
        <c:auto val="1"/>
        <c:lblAlgn val="ctr"/>
        <c:lblOffset val="100"/>
        <c:noMultiLvlLbl val="0"/>
      </c:catAx>
      <c:valAx>
        <c:axId val="2836806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28368025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Biggest GIS Concerns</a:t>
            </a:r>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lumMod val="20000"/>
                <a:lumOff val="80000"/>
              </a:schemeClr>
            </a:solidFill>
            <a:ln>
              <a:noFill/>
            </a:ln>
            <a:effectLst/>
            <a:sp3d/>
          </c:spPr>
          <c:invertIfNegative val="0"/>
          <c:cat>
            <c:strRef>
              <c:f>Sheet1!$C$26:$E$26</c:f>
              <c:strCache>
                <c:ptCount val="3"/>
                <c:pt idx="0">
                  <c:v>Staffing / limited department size</c:v>
                </c:pt>
                <c:pt idx="1">
                  <c:v>Training</c:v>
                </c:pt>
                <c:pt idx="2">
                  <c:v>Decision Maker Support</c:v>
                </c:pt>
              </c:strCache>
            </c:strRef>
          </c:cat>
          <c:val>
            <c:numRef>
              <c:f>Sheet1!$C$27:$E$27</c:f>
              <c:numCache>
                <c:formatCode>General</c:formatCode>
                <c:ptCount val="3"/>
                <c:pt idx="0">
                  <c:v>5</c:v>
                </c:pt>
                <c:pt idx="1">
                  <c:v>3</c:v>
                </c:pt>
                <c:pt idx="2">
                  <c:v>1</c:v>
                </c:pt>
              </c:numCache>
            </c:numRef>
          </c:val>
          <c:extLst>
            <c:ext xmlns:c16="http://schemas.microsoft.com/office/drawing/2014/chart" uri="{C3380CC4-5D6E-409C-BE32-E72D297353CC}">
              <c16:uniqueId val="{00000000-45A3-43FD-9A25-815E52B94C53}"/>
            </c:ext>
          </c:extLst>
        </c:ser>
        <c:dLbls>
          <c:showLegendKey val="0"/>
          <c:showVal val="0"/>
          <c:showCatName val="0"/>
          <c:showSerName val="0"/>
          <c:showPercent val="0"/>
          <c:showBubbleSize val="0"/>
        </c:dLbls>
        <c:gapWidth val="154"/>
        <c:gapDepth val="0"/>
        <c:shape val="box"/>
        <c:axId val="283679424"/>
        <c:axId val="283679840"/>
        <c:axId val="0"/>
      </c:bar3DChart>
      <c:catAx>
        <c:axId val="283679424"/>
        <c:scaling>
          <c:orientation val="minMax"/>
        </c:scaling>
        <c:delete val="0"/>
        <c:axPos val="l"/>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all" spc="150" normalizeH="0" baseline="0">
                <a:solidFill>
                  <a:schemeClr val="lt1"/>
                </a:solidFill>
                <a:latin typeface="+mn-lt"/>
                <a:ea typeface="+mn-ea"/>
                <a:cs typeface="+mn-cs"/>
              </a:defRPr>
            </a:pPr>
            <a:endParaRPr lang="en-US"/>
          </a:p>
        </c:txPr>
        <c:crossAx val="283679840"/>
        <c:crosses val="autoZero"/>
        <c:auto val="1"/>
        <c:lblAlgn val="ctr"/>
        <c:lblOffset val="100"/>
        <c:noMultiLvlLbl val="0"/>
      </c:catAx>
      <c:valAx>
        <c:axId val="283679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28367942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GIS Needs</a:t>
            </a:r>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lumMod val="20000"/>
                <a:lumOff val="80000"/>
              </a:schemeClr>
            </a:solidFill>
            <a:ln>
              <a:noFill/>
            </a:ln>
            <a:effectLst/>
            <a:sp3d/>
          </c:spPr>
          <c:invertIfNegative val="0"/>
          <c:cat>
            <c:strRef>
              <c:f>Sheet1!$C$35:$E$35</c:f>
              <c:strCache>
                <c:ptCount val="3"/>
                <c:pt idx="0">
                  <c:v>Access to better remote sensing data</c:v>
                </c:pt>
                <c:pt idx="1">
                  <c:v>budget / staffing</c:v>
                </c:pt>
                <c:pt idx="2">
                  <c:v>Understanding new software</c:v>
                </c:pt>
              </c:strCache>
            </c:strRef>
          </c:cat>
          <c:val>
            <c:numRef>
              <c:f>Sheet1!$C$36:$E$36</c:f>
              <c:numCache>
                <c:formatCode>General</c:formatCode>
                <c:ptCount val="3"/>
                <c:pt idx="0">
                  <c:v>2</c:v>
                </c:pt>
                <c:pt idx="1">
                  <c:v>4</c:v>
                </c:pt>
                <c:pt idx="2">
                  <c:v>2</c:v>
                </c:pt>
              </c:numCache>
            </c:numRef>
          </c:val>
          <c:extLst>
            <c:ext xmlns:c16="http://schemas.microsoft.com/office/drawing/2014/chart" uri="{C3380CC4-5D6E-409C-BE32-E72D297353CC}">
              <c16:uniqueId val="{00000000-8F5A-467F-8B64-B5AAF792B3A3}"/>
            </c:ext>
          </c:extLst>
        </c:ser>
        <c:dLbls>
          <c:showLegendKey val="0"/>
          <c:showVal val="0"/>
          <c:showCatName val="0"/>
          <c:showSerName val="0"/>
          <c:showPercent val="0"/>
          <c:showBubbleSize val="0"/>
        </c:dLbls>
        <c:gapWidth val="154"/>
        <c:gapDepth val="0"/>
        <c:shape val="box"/>
        <c:axId val="1880841200"/>
        <c:axId val="1880847024"/>
        <c:axId val="0"/>
      </c:bar3DChart>
      <c:catAx>
        <c:axId val="1880841200"/>
        <c:scaling>
          <c:orientation val="minMax"/>
        </c:scaling>
        <c:delete val="0"/>
        <c:axPos val="l"/>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all" spc="150" normalizeH="0" baseline="0">
                <a:solidFill>
                  <a:schemeClr val="lt1"/>
                </a:solidFill>
                <a:latin typeface="+mn-lt"/>
                <a:ea typeface="+mn-ea"/>
                <a:cs typeface="+mn-cs"/>
              </a:defRPr>
            </a:pPr>
            <a:endParaRPr lang="en-US"/>
          </a:p>
        </c:txPr>
        <c:crossAx val="1880847024"/>
        <c:crosses val="autoZero"/>
        <c:auto val="1"/>
        <c:lblAlgn val="ctr"/>
        <c:lblOffset val="100"/>
        <c:noMultiLvlLbl val="0"/>
      </c:catAx>
      <c:valAx>
        <c:axId val="188084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88084120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Familiarity with MnGEO</a:t>
            </a:r>
            <a:r>
              <a:rPr lang="en-US" baseline="0"/>
              <a:t> offerings</a:t>
            </a:r>
            <a:endParaRPr lang="en-US"/>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lumMod val="20000"/>
                <a:lumOff val="80000"/>
              </a:schemeClr>
            </a:solidFill>
            <a:ln>
              <a:noFill/>
            </a:ln>
            <a:effectLst/>
            <a:sp3d/>
          </c:spPr>
          <c:invertIfNegative val="0"/>
          <c:cat>
            <c:strRef>
              <c:f>Sheet1!$B$56:$D$56</c:f>
              <c:strCache>
                <c:ptCount val="3"/>
                <c:pt idx="0">
                  <c:v>very familiar</c:v>
                </c:pt>
                <c:pt idx="1">
                  <c:v>somewhat familiar</c:v>
                </c:pt>
                <c:pt idx="2">
                  <c:v>familiar but prefer to use other services</c:v>
                </c:pt>
              </c:strCache>
            </c:strRef>
          </c:cat>
          <c:val>
            <c:numRef>
              <c:f>Sheet1!$B$57:$D$57</c:f>
              <c:numCache>
                <c:formatCode>General</c:formatCode>
                <c:ptCount val="3"/>
                <c:pt idx="0">
                  <c:v>4</c:v>
                </c:pt>
                <c:pt idx="1">
                  <c:v>2</c:v>
                </c:pt>
                <c:pt idx="2">
                  <c:v>1</c:v>
                </c:pt>
              </c:numCache>
            </c:numRef>
          </c:val>
          <c:extLst>
            <c:ext xmlns:c16="http://schemas.microsoft.com/office/drawing/2014/chart" uri="{C3380CC4-5D6E-409C-BE32-E72D297353CC}">
              <c16:uniqueId val="{00000000-6A8A-4167-A0B8-392810C79342}"/>
            </c:ext>
          </c:extLst>
        </c:ser>
        <c:dLbls>
          <c:showLegendKey val="0"/>
          <c:showVal val="0"/>
          <c:showCatName val="0"/>
          <c:showSerName val="0"/>
          <c:showPercent val="0"/>
          <c:showBubbleSize val="0"/>
        </c:dLbls>
        <c:gapWidth val="154"/>
        <c:gapDepth val="0"/>
        <c:shape val="box"/>
        <c:axId val="157414704"/>
        <c:axId val="157413872"/>
        <c:axId val="0"/>
      </c:bar3DChart>
      <c:catAx>
        <c:axId val="157414704"/>
        <c:scaling>
          <c:orientation val="minMax"/>
        </c:scaling>
        <c:delete val="0"/>
        <c:axPos val="l"/>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all" spc="150" normalizeH="0" baseline="0">
                <a:solidFill>
                  <a:schemeClr val="lt1"/>
                </a:solidFill>
                <a:latin typeface="+mn-lt"/>
                <a:ea typeface="+mn-ea"/>
                <a:cs typeface="+mn-cs"/>
              </a:defRPr>
            </a:pPr>
            <a:endParaRPr lang="en-US"/>
          </a:p>
        </c:txPr>
        <c:crossAx val="157413872"/>
        <c:crosses val="autoZero"/>
        <c:auto val="1"/>
        <c:lblAlgn val="ctr"/>
        <c:lblOffset val="100"/>
        <c:noMultiLvlLbl val="0"/>
      </c:catAx>
      <c:valAx>
        <c:axId val="157413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5741470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5">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5">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3/29/2022</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3/29/2022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1e8055e0c4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1e8055e0c4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11e8055e0c4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chemeClr val="dk1"/>
              </a:buClr>
              <a:buSzPts val="1200"/>
              <a:buFont typeface="Calibri"/>
              <a:buChar char="●"/>
            </a:pPr>
            <a:r>
              <a:rPr lang="en-US" b="1" dirty="0">
                <a:solidFill>
                  <a:srgbClr val="0E101A"/>
                </a:solidFill>
                <a:latin typeface="Calibri"/>
                <a:ea typeface="Calibri"/>
                <a:cs typeface="Calibri"/>
                <a:sym typeface="Calibri"/>
              </a:rPr>
              <a:t>Discovery</a:t>
            </a:r>
            <a:r>
              <a:rPr lang="en-US" dirty="0">
                <a:solidFill>
                  <a:srgbClr val="0E101A"/>
                </a:solidFill>
                <a:latin typeface="Calibri"/>
                <a:ea typeface="Calibri"/>
                <a:cs typeface="Calibri"/>
                <a:sym typeface="Calibri"/>
              </a:rPr>
              <a:t> refers to the way users find resources and know what exists. For geospatial data, this most commonly takes the form of a front-end search portal that users browse and search.</a:t>
            </a:r>
            <a:endParaRPr dirty="0">
              <a:solidFill>
                <a:srgbClr val="0E101A"/>
              </a:solidFill>
              <a:latin typeface="Calibri"/>
              <a:ea typeface="Calibri"/>
              <a:cs typeface="Calibri"/>
              <a:sym typeface="Calibri"/>
            </a:endParaRPr>
          </a:p>
          <a:p>
            <a:pPr marL="457200" lvl="0" indent="-304800" algn="l" rtl="0">
              <a:lnSpc>
                <a:spcPct val="115000"/>
              </a:lnSpc>
              <a:spcBef>
                <a:spcPts val="1000"/>
              </a:spcBef>
              <a:spcAft>
                <a:spcPts val="0"/>
              </a:spcAft>
              <a:buClr>
                <a:srgbClr val="0E101A"/>
              </a:buClr>
              <a:buSzPts val="1200"/>
              <a:buFont typeface="Calibri"/>
              <a:buChar char="●"/>
            </a:pPr>
            <a:r>
              <a:rPr lang="en-US" b="1" dirty="0">
                <a:solidFill>
                  <a:srgbClr val="0E101A"/>
                </a:solidFill>
                <a:latin typeface="Calibri"/>
                <a:ea typeface="Calibri"/>
                <a:cs typeface="Calibri"/>
                <a:sym typeface="Calibri"/>
              </a:rPr>
              <a:t>Access</a:t>
            </a:r>
            <a:r>
              <a:rPr lang="en-US" dirty="0">
                <a:solidFill>
                  <a:srgbClr val="0E101A"/>
                </a:solidFill>
                <a:latin typeface="Calibri"/>
                <a:ea typeface="Calibri"/>
                <a:cs typeface="Calibri"/>
                <a:sym typeface="Calibri"/>
              </a:rPr>
              <a:t> describes the infrastructure that provides active file storage and delivers copies of data and metadata to users. This function might be integrated into a repository application or set up separately with a file server. The server may be hosted locally or provided by a third-party using cloud storage.</a:t>
            </a:r>
            <a:endParaRPr dirty="0">
              <a:latin typeface="Calibri"/>
              <a:ea typeface="Calibri"/>
              <a:cs typeface="Calibri"/>
              <a:sym typeface="Calibri"/>
            </a:endParaRPr>
          </a:p>
          <a:p>
            <a:pPr marL="457200" lvl="0" indent="-304800" algn="l" rtl="0">
              <a:lnSpc>
                <a:spcPct val="115000"/>
              </a:lnSpc>
              <a:spcBef>
                <a:spcPts val="1000"/>
              </a:spcBef>
              <a:spcAft>
                <a:spcPts val="1000"/>
              </a:spcAft>
              <a:buClr>
                <a:schemeClr val="dk1"/>
              </a:buClr>
              <a:buSzPts val="1200"/>
              <a:buFont typeface="Calibri"/>
              <a:buChar char="●"/>
            </a:pPr>
            <a:r>
              <a:rPr lang="en-US" b="1" dirty="0">
                <a:solidFill>
                  <a:srgbClr val="0E101A"/>
                </a:solidFill>
                <a:latin typeface="Calibri"/>
                <a:ea typeface="Calibri"/>
                <a:cs typeface="Calibri"/>
                <a:sym typeface="Calibri"/>
              </a:rPr>
              <a:t>Preservation </a:t>
            </a:r>
            <a:r>
              <a:rPr lang="en-US" dirty="0">
                <a:solidFill>
                  <a:srgbClr val="0E101A"/>
                </a:solidFill>
                <a:latin typeface="Calibri"/>
                <a:ea typeface="Calibri"/>
                <a:cs typeface="Calibri"/>
                <a:sym typeface="Calibri"/>
              </a:rPr>
              <a:t>includes the technology that manages multiple long-term storage copies of data and the processes needed for continual archival maintenance.</a:t>
            </a:r>
            <a:endParaRPr dirty="0"/>
          </a:p>
        </p:txBody>
      </p:sp>
      <p:sp>
        <p:nvSpPr>
          <p:cNvPr id="455" name="Google Shape;4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1e8055e0c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11e8055e0c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g11e8055e0c4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1e8055e0c4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11e8055e0c4_1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11e8055e0c4_1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1e8055e0c4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11e8055e0c4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11e8055e0c4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p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36571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233871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3766681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Gerry</a:t>
            </a:r>
            <a:r>
              <a:rPr lang="en-US"/>
              <a:t> - Intro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89617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634979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NeueHaasGroteskText Std"/>
              </a:rPr>
              <a:t>Additional classes available for the point cloud: 3 - Low vegetation; 4 - Medium Vegetation (use for single vegetation class); 5 - High Vegetation; 6 - Buildings, other man-made structures; n - Additional classes or features as agreed upon in advance.</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158133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NeueHaasGroteskText Std"/>
              </a:rPr>
              <a:t>Additional classes available for the point cloud: 3 - Low vegetation; 4 - Medium Vegetation (use for single vegetation class); 5 - High Vegetation; 6 - Buildings, other man-made structures; n - Additional classes or features as agreed upon in advance.</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68344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cs typeface="Calibri"/>
              </a:rPr>
              <a:t>This background image</a:t>
            </a:r>
            <a:r>
              <a:rPr lang="en-US" baseline="0">
                <a:latin typeface="+mn-lt"/>
                <a:cs typeface="Calibri"/>
              </a:rPr>
              <a:t> depicts a standard </a:t>
            </a:r>
            <a:r>
              <a:rPr lang="en-US" sz="1200" b="0" i="0" kern="1200">
                <a:solidFill>
                  <a:schemeClr val="tx1"/>
                </a:solidFill>
                <a:effectLst/>
                <a:latin typeface="NeueHaasGroteskText Std" panose="020B0504020202020204" pitchFamily="34" charset="0"/>
                <a:ea typeface="+mn-ea"/>
                <a:cs typeface="+mn-cs"/>
              </a:rPr>
              <a:t>USGS 24k </a:t>
            </a:r>
            <a:r>
              <a:rPr lang="en-US" sz="1200" b="0" i="0" kern="1200" err="1">
                <a:solidFill>
                  <a:schemeClr val="tx1"/>
                </a:solidFill>
                <a:effectLst/>
                <a:latin typeface="NeueHaasGroteskText Std" panose="020B0504020202020204" pitchFamily="34" charset="0"/>
                <a:ea typeface="+mn-ea"/>
                <a:cs typeface="+mn-cs"/>
              </a:rPr>
              <a:t>Topograpic</a:t>
            </a:r>
            <a:r>
              <a:rPr lang="en-US" sz="1200" b="0" i="0" kern="1200">
                <a:solidFill>
                  <a:schemeClr val="tx1"/>
                </a:solidFill>
                <a:effectLst/>
                <a:latin typeface="NeueHaasGroteskText Std" panose="020B0504020202020204" pitchFamily="34" charset="0"/>
                <a:ea typeface="+mn-ea"/>
                <a:cs typeface="+mn-cs"/>
              </a:rPr>
              <a:t> Map. The USGS has</a:t>
            </a:r>
            <a:r>
              <a:rPr lang="en-US" sz="1200" b="0" i="0" kern="1200" baseline="0">
                <a:solidFill>
                  <a:schemeClr val="tx1"/>
                </a:solidFill>
                <a:effectLst/>
                <a:latin typeface="NeueHaasGroteskText Std" panose="020B0504020202020204" pitchFamily="34" charset="0"/>
                <a:ea typeface="+mn-ea"/>
                <a:cs typeface="+mn-cs"/>
              </a:rPr>
              <a:t> come a long way…</a:t>
            </a:r>
            <a:endParaRPr lang="en-US">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303689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eueHaasGroteskText Std"/>
              </a:rPr>
              <a:t>Additional classes available for the point cloud: 3 - Low vegetation; 4 - Medium Vegetation (use for single vegetation class); 5 - High Vegetation; 6 - Buildings, other man-made structures; n - Additional classes or features as agreed upon in advance.</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0443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cs typeface="Calibri"/>
              </a:rPr>
              <a:t>THIS is where we are going next – or rather the aircraft</a:t>
            </a:r>
            <a:r>
              <a:rPr lang="en-US" baseline="0">
                <a:latin typeface="+mn-lt"/>
                <a:cs typeface="Calibri"/>
              </a:rPr>
              <a:t> </a:t>
            </a:r>
            <a:r>
              <a:rPr lang="en-US" baseline="0" err="1">
                <a:latin typeface="+mn-lt"/>
                <a:cs typeface="Calibri"/>
              </a:rPr>
              <a:t>collectiong</a:t>
            </a:r>
            <a:r>
              <a:rPr lang="en-US" baseline="0">
                <a:latin typeface="+mn-lt"/>
                <a:cs typeface="Calibri"/>
              </a:rPr>
              <a:t> high density lidar will be going. This picture was taken during a reconnaissance flight for acquisition planning for the high density lidar that was acquired in Lake County in 2018.</a:t>
            </a:r>
            <a:endParaRPr lang="en-US">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989986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024302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A2CF5-EFC9-4E81-B685-FB357650B8EC}"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00298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latin typeface="NeueHaasGroteskText Std"/>
              </a:rPr>
              <a:t>TOTAL Est Funds Needed:  $ </a:t>
            </a:r>
            <a:r>
              <a:rPr lang="en-US" b="1">
                <a:latin typeface="NeueHaasGroteskText Std"/>
              </a:rPr>
              <a:t>3,563,300</a:t>
            </a:r>
            <a:endParaRPr lang="en-US" sz="1200" b="1"/>
          </a:p>
          <a:p>
            <a:pPr marL="171450" indent="-171450">
              <a:buFont typeface="Arial" panose="020B0604020202020204" pitchFamily="34" charset="0"/>
              <a:buChar char="•"/>
            </a:pPr>
            <a:r>
              <a:rPr lang="en-US">
                <a:latin typeface="NeueHaasGroteskText Std"/>
              </a:rPr>
              <a:t>Estimated using $325.71 per square mile for QL1</a:t>
            </a:r>
          </a:p>
          <a:p>
            <a:pPr marL="171450" indent="-171450">
              <a:buFont typeface="Arial" panose="020B0604020202020204" pitchFamily="34" charset="0"/>
              <a:buChar char="•"/>
            </a:pPr>
            <a:r>
              <a:rPr lang="en-US">
                <a:latin typeface="NeueHaasGroteskText Std"/>
              </a:rPr>
              <a:t>19 Counties* - 10,940 square miles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344266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NeueHaasGroteskText Std"/>
              </a:rPr>
              <a:t>TOTAL Est Funds Needed:  $ 4,450,903.65</a:t>
            </a:r>
            <a:endParaRPr lang="en-US"/>
          </a:p>
          <a:p>
            <a:pPr marL="171450" indent="-171450">
              <a:buFont typeface="Arial" panose="020B0604020202020204" pitchFamily="34" charset="0"/>
              <a:buChar char="•"/>
            </a:pPr>
            <a:r>
              <a:rPr lang="en-US">
                <a:latin typeface="NeueHaasGroteskText Std"/>
              </a:rPr>
              <a:t>Estimated using $324.15 per square mile for QL1</a:t>
            </a:r>
          </a:p>
          <a:p>
            <a:pPr marL="171450" indent="-171450">
              <a:buFont typeface="Arial" panose="020B0604020202020204" pitchFamily="34" charset="0"/>
              <a:buChar char="•"/>
            </a:pPr>
            <a:r>
              <a:rPr lang="en-US">
                <a:latin typeface="NeueHaasGroteskText Std"/>
              </a:rPr>
              <a:t>8 Counties* - 13,731 square miles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931333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949253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600" b="0" kern="1400" spc="-50">
                <a:effectLst/>
                <a:latin typeface="Calibri Light" panose="020F0302020204030204" pitchFamily="34" charset="0"/>
                <a:ea typeface="Times New Roman" panose="02020603050405020304" pitchFamily="18" charset="0"/>
                <a:cs typeface="Times New Roman" panose="02020603050405020304" pitchFamily="18" charset="0"/>
              </a:rPr>
              <a:t>GIS results provided by Rick Moore </a:t>
            </a:r>
          </a:p>
          <a:p>
            <a:pPr marL="0" marR="0" algn="ctr">
              <a:spcBef>
                <a:spcPts val="0"/>
              </a:spcBef>
              <a:spcAft>
                <a:spcPts val="0"/>
              </a:spcAft>
            </a:pPr>
            <a:r>
              <a:rPr lang="en-US" sz="1600" b="1" kern="1400" spc="-50">
                <a:effectLst/>
                <a:latin typeface="Calibri Light" panose="020F0302020204030204" pitchFamily="34" charset="0"/>
                <a:ea typeface="Times New Roman" panose="02020603050405020304" pitchFamily="18" charset="0"/>
                <a:cs typeface="Times New Roman" panose="02020603050405020304" pitchFamily="18" charset="0"/>
              </a:rPr>
              <a:t>MnDOT Accuracy Test Results</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Evaluation of High-Density Quality Level – 0 (HD QL0)</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2020 Goodhue County Lidar Procurement Project </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3DGeomatics Lidar Acquisition Team Member Colin Lee (MnDOT Photogrammetrist) and MnDOT surveyors from the District-6 office analyzed a sample of high-density quality level-0 (HD QL0), lidar point cloud data (~30 point per square meter) from the 2020 Goodhue County lidar data acquisition.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 QL0 Criteria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Standard QL0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8.0 Pulse Density (ANPD) [pulse/m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Density QL0</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Points/ 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6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(exceeds minimum base spec for QL0 with a work order defined additional amount of points equal to or greater than 30 points per sq meter [suggested description described as HD QL0 or HD QL0-30])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Test points represent open, hard, smooth surfaces.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test results are showing that 90% of the lidar points evaluated have elevation values within 0.033 (ft) to 0.066 (ft) of actual,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expected, a few outliers are falling up to 0.30 (ft) outside of the 90% distribution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 Conversion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Converting these results to centimeters, we see that the vertical accuracy of this HD QL0-30 lidar data is within 1.0 (cm) to 2.0 (cm) of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values are better than the minimum lidar base specification of ≤ 0.03 m (≤ 3.0 cm / 1.181 in).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0.033 ft = 0.396 inches = 1.00584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0.066 ft = 0.792 inches = 2.01168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Disclaimer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publicly funded QL-0 lidar acquisitions must adhere to the USGS Lidar Base Specification vertical accuracy, pulse spacing and density criteria.  Although the 2020 Goodhue County QL0 lidar data procurement project collected Quality Level 0 (QL0), Non-vegetated vertical accuracy </a:t>
            </a:r>
            <a:r>
              <a:rPr lang="en-US" sz="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RMSEz</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5.0 cm as defined by USGS Lidar Base Specifications, the statement of work (SOW) was unique, it specified the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acquisition collect lidar points at 30 points per square meter nominal pulsed density.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Goodhue SOW stated: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Spacing (ANPS) (m) ≤0.35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Density (NPD) (pls/m2) ≥ 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DEM cell size (minimum) = 1.5m /1 foot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Point cloud deliverable must ≥30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959E0-DA43-4680-990A-E69862CFF984}"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9560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600" b="0" kern="1400" spc="-50">
                <a:effectLst/>
                <a:latin typeface="Calibri Light" panose="020F0302020204030204" pitchFamily="34" charset="0"/>
                <a:ea typeface="Times New Roman" panose="02020603050405020304" pitchFamily="18" charset="0"/>
                <a:cs typeface="Times New Roman" panose="02020603050405020304" pitchFamily="18" charset="0"/>
              </a:rPr>
              <a:t>GIS results provided by Rick Moore </a:t>
            </a:r>
          </a:p>
          <a:p>
            <a:pPr marL="0" marR="0" algn="ctr">
              <a:spcBef>
                <a:spcPts val="0"/>
              </a:spcBef>
              <a:spcAft>
                <a:spcPts val="0"/>
              </a:spcAft>
            </a:pPr>
            <a:r>
              <a:rPr lang="en-US" sz="1600" b="1" kern="1400" spc="-50">
                <a:effectLst/>
                <a:latin typeface="Calibri Light" panose="020F0302020204030204" pitchFamily="34" charset="0"/>
                <a:ea typeface="Times New Roman" panose="02020603050405020304" pitchFamily="18" charset="0"/>
                <a:cs typeface="Times New Roman" panose="02020603050405020304" pitchFamily="18" charset="0"/>
              </a:rPr>
              <a:t>MnDOT Accuracy Test Results</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Evaluation of High-Density Quality Level – 0 (HD QL0)</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kern="1400" spc="-50">
                <a:effectLst/>
                <a:latin typeface="Calibri Light" panose="020F0302020204030204" pitchFamily="34" charset="0"/>
                <a:ea typeface="Times New Roman" panose="02020603050405020304" pitchFamily="18" charset="0"/>
                <a:cs typeface="Times New Roman" panose="02020603050405020304" pitchFamily="18" charset="0"/>
              </a:rPr>
              <a:t>2020 Goodhue County Lidar Procurement Project </a:t>
            </a:r>
            <a:endParaRPr lang="en-US" sz="1600" kern="1400" spc="-5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3DGeomatics Lidar Acquisition Team Member Colin Lee (MnDOT Photogrammetrist) and MnDOT surveyors from the District-6 office analyzed a sample of high-density quality level-0 (HD QL0), lidar point cloud data (~30 point per square meter) from the 2020 Goodhue County lidar data acquisition.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 QL0 Criteria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Standard QL0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8.0 Pulse Density (ANPD) [pulse/m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2286000" marR="0" indent="-228600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Density QL0</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Points/ m</a:t>
            </a:r>
            <a:r>
              <a:rPr lang="en-US" sz="9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6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(exceeds minimum base spec for QL0 with a work order defined additional amount of points equal to or greater than 30 points per sq meter [suggested description described as HD QL0 or HD QL0-30])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Results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Test points represent open, hard, smooth surfaces.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test results are showing that 90% of the lidar points evaluated have elevation values within 0.033 (ft) to 0.066 (ft) of actual,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expected, a few outliers are falling up to 0.30 (ft) outside of the 90% distribution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 Conversion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Converting these results to centimeters, we see that the vertical accuracy of this HD QL0-30 lidar data is within 1.0 (cm) to 2.0 (cm) of onsite, vertical survey results.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values are better than the minimum lidar base specification of ≤ 0.03 m (≤ 3.0 cm / 1.181 in).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0.033 ft = 0.396 inches = 1.00584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0.066 ft = 0.792 inches = 2.01168 cm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b="1"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Disclaimer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publicly funded QL-0 lidar acquisitions must adhere to the USGS Lidar Base Specification vertical accuracy, pulse spacing and density criteria.  Although the 2020 Goodhue County QL0 lidar data procurement project collected Quality Level 0 (QL0), Non-vegetated vertical accuracy </a:t>
            </a:r>
            <a:r>
              <a:rPr lang="en-US" sz="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RMSEz</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5.0 cm as defined by USGS Lidar Base Specifications, the statement of work (SOW) was unique, it specified the </a:t>
            </a: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acquisition collect lidar points at 30 points per square meter nominal pulsed density.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Goodhue SOW stated: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Spacing (ANPS) (m) ≤0.35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Aggregate Nominal Pulse Density (NPD) (pls/m2) ≥ 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DEM cell size (minimum) = 1.5m /1 foot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175"/>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Point cloud deliverable must ≥30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959E0-DA43-4680-990A-E69862CFF984}"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636613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543656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68404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Sean’s email to Empower stakeholder who can’t bring money but can bring and promote a voice of support for why new HD lidar is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Joes response - We (3DGeo) is the trunk of the tree (Joe’s analogy)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543897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82258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8949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385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971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9164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664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535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62777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2154555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1092143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6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30003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3/29/2022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3/29/2022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7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11520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3961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452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100596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961021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
        <p:cNvGrpSpPr/>
        <p:nvPr/>
      </p:nvGrpSpPr>
      <p:grpSpPr>
        <a:xfrm>
          <a:off x="0" y="0"/>
          <a:ext cx="0" cy="0"/>
          <a:chOff x="0" y="0"/>
          <a:chExt cx="0" cy="0"/>
        </a:xfrm>
      </p:grpSpPr>
      <p:sp>
        <p:nvSpPr>
          <p:cNvPr id="13" name="Google Shape;13;p9"/>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9"/>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75420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10"/>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8985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11"/>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1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6706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2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3/29/2022</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
        <p:cNvGrpSpPr/>
        <p:nvPr/>
      </p:nvGrpSpPr>
      <p:grpSpPr>
        <a:xfrm>
          <a:off x="0" y="0"/>
          <a:ext cx="0" cy="0"/>
          <a:chOff x="0" y="0"/>
          <a:chExt cx="0" cy="0"/>
        </a:xfrm>
      </p:grpSpPr>
      <p:sp>
        <p:nvSpPr>
          <p:cNvPr id="37" name="Google Shape;37;p1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66860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Split White BG)">
  <p:cSld name="Title and Content (Split White BG)">
    <p:bg>
      <p:bgPr>
        <a:solidFill>
          <a:schemeClr val="lt1"/>
        </a:solidFill>
        <a:effectLst/>
      </p:bgPr>
    </p:bg>
    <p:spTree>
      <p:nvGrpSpPr>
        <p:cNvPr id="1" name="Shape 15"/>
        <p:cNvGrpSpPr/>
        <p:nvPr/>
      </p:nvGrpSpPr>
      <p:grpSpPr>
        <a:xfrm>
          <a:off x="0" y="0"/>
          <a:ext cx="0" cy="0"/>
          <a:chOff x="0" y="0"/>
          <a:chExt cx="0" cy="0"/>
        </a:xfrm>
      </p:grpSpPr>
      <p:sp>
        <p:nvSpPr>
          <p:cNvPr id="16" name="Google Shape;16;p9"/>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9"/>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9"/>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510430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10"/>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noAutofit/>
          </a:bodyPr>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10"/>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99585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11"/>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no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11"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11"/>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11"/>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88798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12"/>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no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2"/>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2"/>
          <p:cNvSpPr>
            <a:spLocks noGrp="1"/>
          </p:cNvSpPr>
          <p:nvPr>
            <p:ph type="pic" idx="2"/>
          </p:nvPr>
        </p:nvSpPr>
        <p:spPr>
          <a:xfrm>
            <a:off x="0" y="0"/>
            <a:ext cx="12192000" cy="3380732"/>
          </a:xfrm>
          <a:prstGeom prst="rect">
            <a:avLst/>
          </a:prstGeom>
          <a:noFill/>
          <a:ln>
            <a:noFill/>
          </a:ln>
        </p:spPr>
      </p:sp>
    </p:spTree>
    <p:extLst>
      <p:ext uri="{BB962C8B-B14F-4D97-AF65-F5344CB8AC3E}">
        <p14:creationId xmlns:p14="http://schemas.microsoft.com/office/powerpoint/2010/main" val="11080242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13"/>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 name="Google Shape;46;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1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233831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54;p14"/>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14"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14"/>
          <p:cNvSpPr>
            <a:spLocks noGrp="1"/>
          </p:cNvSpPr>
          <p:nvPr>
            <p:ph type="pic" idx="2"/>
          </p:nvPr>
        </p:nvSpPr>
        <p:spPr>
          <a:xfrm>
            <a:off x="0" y="1789113"/>
            <a:ext cx="12192000" cy="2298700"/>
          </a:xfrm>
          <a:prstGeom prst="rect">
            <a:avLst/>
          </a:prstGeom>
          <a:noFill/>
          <a:ln>
            <a:noFill/>
          </a:ln>
        </p:spPr>
      </p:sp>
      <p:sp>
        <p:nvSpPr>
          <p:cNvPr id="57" name="Google Shape;57;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598214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1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345537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_Title and Content (White)">
  <p:cSld name="1_Title and Content (White)">
    <p:spTree>
      <p:nvGrpSpPr>
        <p:cNvPr id="1" name="Shape 68"/>
        <p:cNvGrpSpPr/>
        <p:nvPr/>
      </p:nvGrpSpPr>
      <p:grpSpPr>
        <a:xfrm>
          <a:off x="0" y="0"/>
          <a:ext cx="0" cy="0"/>
          <a:chOff x="0" y="0"/>
          <a:chExt cx="0" cy="0"/>
        </a:xfrm>
      </p:grpSpPr>
      <p:sp>
        <p:nvSpPr>
          <p:cNvPr id="69" name="Google Shape;69;p1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6"/>
          <p:cNvSpPr txBox="1">
            <a:spLocks noGrp="1"/>
          </p:cNvSpPr>
          <p:nvPr>
            <p:ph type="body" idx="1"/>
          </p:nvPr>
        </p:nvSpPr>
        <p:spPr>
          <a:xfrm>
            <a:off x="838200" y="1825625"/>
            <a:ext cx="7340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6" name="Google Shape;76;p16" descr="Decorative image of map and compass. " title="Decorative image of map and compass. "/>
          <p:cNvPicPr preferRelativeResize="0"/>
          <p:nvPr/>
        </p:nvPicPr>
        <p:blipFill rotWithShape="1">
          <a:blip r:embed="rId2">
            <a:alphaModFix/>
          </a:blip>
          <a:srcRect/>
          <a:stretch/>
        </p:blipFill>
        <p:spPr>
          <a:xfrm>
            <a:off x="8353425" y="1329434"/>
            <a:ext cx="3838575" cy="4800600"/>
          </a:xfrm>
          <a:prstGeom prst="rect">
            <a:avLst/>
          </a:prstGeom>
          <a:noFill/>
          <a:ln>
            <a:noFill/>
          </a:ln>
        </p:spPr>
      </p:pic>
    </p:spTree>
    <p:extLst>
      <p:ext uri="{BB962C8B-B14F-4D97-AF65-F5344CB8AC3E}">
        <p14:creationId xmlns:p14="http://schemas.microsoft.com/office/powerpoint/2010/main" val="8873959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_Title and Content (Boxed)">
  <p:cSld name="1_Title and Content (Boxed)">
    <p:bg>
      <p:bgPr>
        <a:solidFill>
          <a:srgbClr val="E8E8E8"/>
        </a:solidFill>
        <a:effectLst/>
      </p:bgPr>
    </p:bg>
    <p:spTree>
      <p:nvGrpSpPr>
        <p:cNvPr id="1" name="Shape 77"/>
        <p:cNvGrpSpPr/>
        <p:nvPr/>
      </p:nvGrpSpPr>
      <p:grpSpPr>
        <a:xfrm>
          <a:off x="0" y="0"/>
          <a:ext cx="0" cy="0"/>
          <a:chOff x="0" y="0"/>
          <a:chExt cx="0" cy="0"/>
        </a:xfrm>
      </p:grpSpPr>
      <p:sp>
        <p:nvSpPr>
          <p:cNvPr id="78" name="Google Shape;78;p1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body" idx="1"/>
          </p:nvPr>
        </p:nvSpPr>
        <p:spPr>
          <a:xfrm>
            <a:off x="838200" y="1335281"/>
            <a:ext cx="10515600" cy="4841682"/>
          </a:xfrm>
          <a:prstGeom prst="rect">
            <a:avLst/>
          </a:prstGeom>
          <a:solidFill>
            <a:schemeClr val="lt1"/>
          </a:solidFill>
          <a:ln>
            <a:noFill/>
          </a:ln>
        </p:spPr>
        <p:txBody>
          <a:bodyPr spcFirstLastPara="1" wrap="square" lIns="228600" tIns="548625" rIns="274300" bIns="45700" anchor="t" anchorCtr="0">
            <a:noAutofit/>
          </a:bodyPr>
          <a:lstStyle>
            <a:lvl1pPr marL="457200" lvl="0" indent="-387350" algn="l">
              <a:lnSpc>
                <a:spcPct val="100000"/>
              </a:lnSpc>
              <a:spcBef>
                <a:spcPts val="1000"/>
              </a:spcBef>
              <a:spcAft>
                <a:spcPts val="0"/>
              </a:spcAft>
              <a:buClr>
                <a:schemeClr val="accent1"/>
              </a:buClr>
              <a:buSzPts val="2500"/>
              <a:buFont typeface="Arial"/>
              <a:buChar char="•"/>
              <a:defRPr sz="2500"/>
            </a:lvl1pPr>
            <a:lvl2pPr marL="914400" lvl="1" indent="-361950" algn="l">
              <a:lnSpc>
                <a:spcPct val="100000"/>
              </a:lnSpc>
              <a:spcBef>
                <a:spcPts val="1000"/>
              </a:spcBef>
              <a:spcAft>
                <a:spcPts val="0"/>
              </a:spcAft>
              <a:buClr>
                <a:schemeClr val="accent1"/>
              </a:buClr>
              <a:buSzPts val="2100"/>
              <a:buFont typeface="Arial"/>
              <a:buChar char="•"/>
              <a:defRPr sz="2100"/>
            </a:lvl2pPr>
            <a:lvl3pPr marL="1371600" lvl="2" indent="-336550" algn="l">
              <a:lnSpc>
                <a:spcPct val="100000"/>
              </a:lnSpc>
              <a:spcBef>
                <a:spcPts val="1000"/>
              </a:spcBef>
              <a:spcAft>
                <a:spcPts val="0"/>
              </a:spcAft>
              <a:buClr>
                <a:schemeClr val="accent1"/>
              </a:buClr>
              <a:buSzPts val="1700"/>
              <a:buFont typeface="Arial"/>
              <a:buChar char="•"/>
              <a:defRPr sz="1700"/>
            </a:lvl3pPr>
            <a:lvl4pPr marL="1828800" lvl="3" indent="-336550" algn="l">
              <a:lnSpc>
                <a:spcPct val="100000"/>
              </a:lnSpc>
              <a:spcBef>
                <a:spcPts val="1000"/>
              </a:spcBef>
              <a:spcAft>
                <a:spcPts val="0"/>
              </a:spcAft>
              <a:buClr>
                <a:schemeClr val="accent1"/>
              </a:buClr>
              <a:buSzPts val="1700"/>
              <a:buFont typeface="Arial"/>
              <a:buChar char="•"/>
              <a:defRPr sz="1700"/>
            </a:lvl4pPr>
            <a:lvl5pPr marL="2286000" lvl="4" indent="-336550" algn="l">
              <a:lnSpc>
                <a:spcPct val="100000"/>
              </a:lnSpc>
              <a:spcBef>
                <a:spcPts val="1000"/>
              </a:spcBef>
              <a:spcAft>
                <a:spcPts val="0"/>
              </a:spcAft>
              <a:buClr>
                <a:schemeClr val="accent1"/>
              </a:buClr>
              <a:buSzPts val="1700"/>
              <a:buFont typeface="Arial"/>
              <a:buChar char="•"/>
              <a:defRPr sz="17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1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68105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3/29/2022</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8"/>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8"/>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49115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9"/>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9"/>
          <p:cNvSpPr>
            <a:spLocks noGrp="1"/>
          </p:cNvSpPr>
          <p:nvPr>
            <p:ph type="pic" idx="2"/>
          </p:nvPr>
        </p:nvSpPr>
        <p:spPr>
          <a:xfrm>
            <a:off x="0" y="1219198"/>
            <a:ext cx="12192000" cy="5638802"/>
          </a:xfrm>
          <a:prstGeom prst="rect">
            <a:avLst/>
          </a:prstGeom>
          <a:noFill/>
          <a:ln>
            <a:noFill/>
          </a:ln>
        </p:spPr>
      </p:sp>
      <p:sp>
        <p:nvSpPr>
          <p:cNvPr id="97" name="Google Shape;97;p19"/>
          <p:cNvSpPr txBox="1">
            <a:spLocks noGrp="1"/>
          </p:cNvSpPr>
          <p:nvPr>
            <p:ph type="body" idx="1"/>
          </p:nvPr>
        </p:nvSpPr>
        <p:spPr>
          <a:xfrm>
            <a:off x="0" y="2609242"/>
            <a:ext cx="5683624" cy="2858714"/>
          </a:xfrm>
          <a:prstGeom prst="rect">
            <a:avLst/>
          </a:prstGeom>
          <a:solidFill>
            <a:schemeClr val="dk1">
              <a:alpha val="87058"/>
            </a:schemeClr>
          </a:solidFill>
          <a:ln>
            <a:noFill/>
          </a:ln>
        </p:spPr>
        <p:txBody>
          <a:bodyPr spcFirstLastPara="1" wrap="square" lIns="91425" tIns="45700" rIns="274300" bIns="45700" anchor="ctr" anchorCtr="0">
            <a:noAutofit/>
          </a:bodyPr>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50642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0"/>
          <p:cNvSpPr>
            <a:spLocks noGrp="1"/>
          </p:cNvSpPr>
          <p:nvPr>
            <p:ph type="pic" idx="2"/>
          </p:nvPr>
        </p:nvSpPr>
        <p:spPr>
          <a:xfrm>
            <a:off x="0" y="1219198"/>
            <a:ext cx="12192000" cy="5638802"/>
          </a:xfrm>
          <a:prstGeom prst="rect">
            <a:avLst/>
          </a:prstGeom>
          <a:noFill/>
          <a:ln>
            <a:noFill/>
          </a:ln>
        </p:spPr>
      </p:sp>
      <p:sp>
        <p:nvSpPr>
          <p:cNvPr id="104" name="Google Shape;104;p20"/>
          <p:cNvSpPr txBox="1">
            <a:spLocks noGrp="1"/>
          </p:cNvSpPr>
          <p:nvPr>
            <p:ph type="body" idx="1"/>
          </p:nvPr>
        </p:nvSpPr>
        <p:spPr>
          <a:xfrm>
            <a:off x="0" y="2609242"/>
            <a:ext cx="5683624" cy="2858714"/>
          </a:xfrm>
          <a:prstGeom prst="rect">
            <a:avLst/>
          </a:prstGeom>
          <a:solidFill>
            <a:schemeClr val="dk1">
              <a:alpha val="87058"/>
            </a:schemeClr>
          </a:solidFill>
          <a:ln>
            <a:noFill/>
          </a:ln>
        </p:spPr>
        <p:txBody>
          <a:bodyPr spcFirstLastPara="1" wrap="square" lIns="91425" tIns="45700" rIns="274300" bIns="45700" anchor="ctr" anchorCtr="0">
            <a:noAutofit/>
          </a:bodyPr>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9509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1"/>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68977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2"/>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0973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3"/>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07099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0799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5"/>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5"/>
          <p:cNvSpPr>
            <a:spLocks noGrp="1"/>
          </p:cNvSpPr>
          <p:nvPr>
            <p:ph type="pic" idx="2"/>
          </p:nvPr>
        </p:nvSpPr>
        <p:spPr>
          <a:xfrm>
            <a:off x="7653566" y="1364826"/>
            <a:ext cx="4538434" cy="4538434"/>
          </a:xfrm>
          <a:prstGeom prst="rect">
            <a:avLst/>
          </a:prstGeom>
          <a:noFill/>
          <a:ln>
            <a:noFill/>
          </a:ln>
        </p:spPr>
      </p:sp>
      <p:sp>
        <p:nvSpPr>
          <p:cNvPr id="136" name="Google Shape;13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96970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6"/>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26"/>
          <p:cNvSpPr>
            <a:spLocks noGrp="1"/>
          </p:cNvSpPr>
          <p:nvPr>
            <p:ph type="pic" idx="2"/>
          </p:nvPr>
        </p:nvSpPr>
        <p:spPr>
          <a:xfrm>
            <a:off x="7653566" y="1364826"/>
            <a:ext cx="4538434" cy="4538434"/>
          </a:xfrm>
          <a:prstGeom prst="rect">
            <a:avLst/>
          </a:prstGeom>
          <a:noFill/>
          <a:ln>
            <a:noFill/>
          </a:ln>
        </p:spPr>
      </p:sp>
      <p:sp>
        <p:nvSpPr>
          <p:cNvPr id="143" name="Google Shape;143;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99497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7"/>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7"/>
          <p:cNvSpPr>
            <a:spLocks noGrp="1"/>
          </p:cNvSpPr>
          <p:nvPr>
            <p:ph type="pic" idx="2"/>
          </p:nvPr>
        </p:nvSpPr>
        <p:spPr>
          <a:xfrm>
            <a:off x="7653566" y="1364826"/>
            <a:ext cx="4538434" cy="4538434"/>
          </a:xfrm>
          <a:prstGeom prst="rect">
            <a:avLst/>
          </a:prstGeom>
          <a:noFill/>
          <a:ln>
            <a:noFill/>
          </a:ln>
        </p:spPr>
      </p:sp>
      <p:sp>
        <p:nvSpPr>
          <p:cNvPr id="150" name="Google Shape;150;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1584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2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8"/>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8"/>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sp>
      <p:sp>
        <p:nvSpPr>
          <p:cNvPr id="158" name="Google Shape;158;p28"/>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8"/>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sp>
      <p:sp>
        <p:nvSpPr>
          <p:cNvPr id="160" name="Google Shape;160;p28"/>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8"/>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sp>
      <p:sp>
        <p:nvSpPr>
          <p:cNvPr id="162" name="Google Shape;162;p28"/>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8"/>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sp>
      <p:sp>
        <p:nvSpPr>
          <p:cNvPr id="164" name="Google Shape;164;p28"/>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51802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9"/>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2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9"/>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29"/>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sp>
      <p:sp>
        <p:nvSpPr>
          <p:cNvPr id="174" name="Google Shape;174;p29"/>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9"/>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sp>
      <p:sp>
        <p:nvSpPr>
          <p:cNvPr id="176" name="Google Shape;176;p29"/>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9"/>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sp>
      <p:sp>
        <p:nvSpPr>
          <p:cNvPr id="178" name="Google Shape;178;p29"/>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9"/>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72295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30"/>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3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30"/>
          <p:cNvSpPr>
            <a:spLocks noGrp="1"/>
          </p:cNvSpPr>
          <p:nvPr>
            <p:ph type="pic" idx="2"/>
          </p:nvPr>
        </p:nvSpPr>
        <p:spPr>
          <a:xfrm>
            <a:off x="806332" y="1981899"/>
            <a:ext cx="2094842" cy="2094842"/>
          </a:xfrm>
          <a:prstGeom prst="rect">
            <a:avLst/>
          </a:prstGeom>
          <a:solidFill>
            <a:schemeClr val="lt1"/>
          </a:solidFill>
          <a:ln>
            <a:noFill/>
          </a:ln>
        </p:spPr>
      </p:sp>
      <p:sp>
        <p:nvSpPr>
          <p:cNvPr id="187" name="Google Shape;187;p30"/>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30"/>
          <p:cNvSpPr>
            <a:spLocks noGrp="1"/>
          </p:cNvSpPr>
          <p:nvPr>
            <p:ph type="pic" idx="3"/>
          </p:nvPr>
        </p:nvSpPr>
        <p:spPr>
          <a:xfrm>
            <a:off x="3646176" y="1967573"/>
            <a:ext cx="2094842" cy="2094842"/>
          </a:xfrm>
          <a:prstGeom prst="rect">
            <a:avLst/>
          </a:prstGeom>
          <a:solidFill>
            <a:schemeClr val="lt1"/>
          </a:solidFill>
          <a:ln>
            <a:noFill/>
          </a:ln>
        </p:spPr>
      </p:sp>
      <p:sp>
        <p:nvSpPr>
          <p:cNvPr id="189" name="Google Shape;189;p30"/>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30"/>
          <p:cNvSpPr>
            <a:spLocks noGrp="1"/>
          </p:cNvSpPr>
          <p:nvPr>
            <p:ph type="pic" idx="5"/>
          </p:nvPr>
        </p:nvSpPr>
        <p:spPr>
          <a:xfrm>
            <a:off x="6486020" y="1967573"/>
            <a:ext cx="2094842" cy="2094842"/>
          </a:xfrm>
          <a:prstGeom prst="rect">
            <a:avLst/>
          </a:prstGeom>
          <a:solidFill>
            <a:schemeClr val="lt1"/>
          </a:solidFill>
          <a:ln>
            <a:noFill/>
          </a:ln>
        </p:spPr>
      </p:sp>
      <p:sp>
        <p:nvSpPr>
          <p:cNvPr id="191" name="Google Shape;191;p30"/>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30"/>
          <p:cNvSpPr>
            <a:spLocks noGrp="1"/>
          </p:cNvSpPr>
          <p:nvPr>
            <p:ph type="pic" idx="7"/>
          </p:nvPr>
        </p:nvSpPr>
        <p:spPr>
          <a:xfrm>
            <a:off x="9325864" y="1967573"/>
            <a:ext cx="2094842" cy="2094842"/>
          </a:xfrm>
          <a:prstGeom prst="rect">
            <a:avLst/>
          </a:prstGeom>
          <a:solidFill>
            <a:schemeClr val="lt1"/>
          </a:solidFill>
          <a:ln>
            <a:noFill/>
          </a:ln>
        </p:spPr>
      </p:sp>
      <p:sp>
        <p:nvSpPr>
          <p:cNvPr id="193" name="Google Shape;193;p30"/>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30"/>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 name="Google Shape;195;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404201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3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31"/>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sp>
      <p:sp>
        <p:nvSpPr>
          <p:cNvPr id="203" name="Google Shape;203;p31"/>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31"/>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sp>
      <p:sp>
        <p:nvSpPr>
          <p:cNvPr id="205" name="Google Shape;205;p31"/>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31"/>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sp>
      <p:sp>
        <p:nvSpPr>
          <p:cNvPr id="207" name="Google Shape;207;p31"/>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31"/>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sp>
      <p:sp>
        <p:nvSpPr>
          <p:cNvPr id="209" name="Google Shape;209;p31"/>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3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98066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3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2"/>
          <p:cNvSpPr>
            <a:spLocks noGrp="1"/>
          </p:cNvSpPr>
          <p:nvPr>
            <p:ph type="pic" idx="2"/>
          </p:nvPr>
        </p:nvSpPr>
        <p:spPr>
          <a:xfrm>
            <a:off x="806332" y="1674771"/>
            <a:ext cx="1858809" cy="1858809"/>
          </a:xfrm>
          <a:prstGeom prst="rect">
            <a:avLst/>
          </a:prstGeom>
          <a:solidFill>
            <a:schemeClr val="lt1"/>
          </a:solidFill>
          <a:ln>
            <a:noFill/>
          </a:ln>
        </p:spPr>
      </p:sp>
      <p:sp>
        <p:nvSpPr>
          <p:cNvPr id="218" name="Google Shape;218;p32"/>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32"/>
          <p:cNvSpPr>
            <a:spLocks noGrp="1"/>
          </p:cNvSpPr>
          <p:nvPr>
            <p:ph type="pic" idx="3"/>
          </p:nvPr>
        </p:nvSpPr>
        <p:spPr>
          <a:xfrm>
            <a:off x="806331" y="3939361"/>
            <a:ext cx="1858809" cy="1858809"/>
          </a:xfrm>
          <a:prstGeom prst="rect">
            <a:avLst/>
          </a:prstGeom>
          <a:solidFill>
            <a:schemeClr val="lt1"/>
          </a:solidFill>
          <a:ln>
            <a:noFill/>
          </a:ln>
        </p:spPr>
      </p:sp>
      <p:sp>
        <p:nvSpPr>
          <p:cNvPr id="220" name="Google Shape;220;p32"/>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32"/>
          <p:cNvSpPr>
            <a:spLocks noGrp="1"/>
          </p:cNvSpPr>
          <p:nvPr>
            <p:ph type="pic" idx="5"/>
          </p:nvPr>
        </p:nvSpPr>
        <p:spPr>
          <a:xfrm>
            <a:off x="6199805" y="1674771"/>
            <a:ext cx="1858809" cy="1858809"/>
          </a:xfrm>
          <a:prstGeom prst="rect">
            <a:avLst/>
          </a:prstGeom>
          <a:solidFill>
            <a:schemeClr val="lt1"/>
          </a:solidFill>
          <a:ln>
            <a:noFill/>
          </a:ln>
        </p:spPr>
      </p:sp>
      <p:sp>
        <p:nvSpPr>
          <p:cNvPr id="222" name="Google Shape;222;p32"/>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32"/>
          <p:cNvSpPr>
            <a:spLocks noGrp="1"/>
          </p:cNvSpPr>
          <p:nvPr>
            <p:ph type="pic" idx="7"/>
          </p:nvPr>
        </p:nvSpPr>
        <p:spPr>
          <a:xfrm>
            <a:off x="6199805" y="3939361"/>
            <a:ext cx="1858809" cy="1858809"/>
          </a:xfrm>
          <a:prstGeom prst="rect">
            <a:avLst/>
          </a:prstGeom>
          <a:solidFill>
            <a:schemeClr val="lt1"/>
          </a:solidFill>
          <a:ln>
            <a:noFill/>
          </a:ln>
        </p:spPr>
      </p:sp>
      <p:sp>
        <p:nvSpPr>
          <p:cNvPr id="224" name="Google Shape;224;p32"/>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3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18105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33"/>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3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33"/>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33"/>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sp>
      <p:sp>
        <p:nvSpPr>
          <p:cNvPr id="234" name="Google Shape;234;p33"/>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33"/>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sp>
      <p:sp>
        <p:nvSpPr>
          <p:cNvPr id="236" name="Google Shape;236;p33"/>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3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29036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3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3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34"/>
          <p:cNvSpPr>
            <a:spLocks noGrp="1"/>
          </p:cNvSpPr>
          <p:nvPr>
            <p:ph type="pic" idx="2"/>
          </p:nvPr>
        </p:nvSpPr>
        <p:spPr>
          <a:xfrm>
            <a:off x="806332" y="2800328"/>
            <a:ext cx="1858809" cy="1858809"/>
          </a:xfrm>
          <a:prstGeom prst="rect">
            <a:avLst/>
          </a:prstGeom>
          <a:solidFill>
            <a:schemeClr val="lt1"/>
          </a:solidFill>
          <a:ln>
            <a:noFill/>
          </a:ln>
        </p:spPr>
      </p:sp>
      <p:sp>
        <p:nvSpPr>
          <p:cNvPr id="246" name="Google Shape;246;p34"/>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34"/>
          <p:cNvSpPr>
            <a:spLocks noGrp="1"/>
          </p:cNvSpPr>
          <p:nvPr>
            <p:ph type="pic" idx="3"/>
          </p:nvPr>
        </p:nvSpPr>
        <p:spPr>
          <a:xfrm>
            <a:off x="6199805" y="2800328"/>
            <a:ext cx="1858809" cy="1858809"/>
          </a:xfrm>
          <a:prstGeom prst="rect">
            <a:avLst/>
          </a:prstGeom>
          <a:solidFill>
            <a:schemeClr val="lt1"/>
          </a:solidFill>
          <a:ln>
            <a:noFill/>
          </a:ln>
        </p:spPr>
      </p:sp>
      <p:sp>
        <p:nvSpPr>
          <p:cNvPr id="248" name="Google Shape;248;p34"/>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68171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35"/>
          <p:cNvSpPr>
            <a:spLocks noGrp="1"/>
          </p:cNvSpPr>
          <p:nvPr>
            <p:ph type="pic" idx="2"/>
          </p:nvPr>
        </p:nvSpPr>
        <p:spPr>
          <a:xfrm>
            <a:off x="0" y="2"/>
            <a:ext cx="12192000" cy="6857998"/>
          </a:xfrm>
          <a:prstGeom prst="rect">
            <a:avLst/>
          </a:prstGeom>
          <a:noFill/>
          <a:ln>
            <a:noFill/>
          </a:ln>
        </p:spPr>
      </p:sp>
      <p:sp>
        <p:nvSpPr>
          <p:cNvPr id="254" name="Google Shape;254;p35"/>
          <p:cNvSpPr txBox="1">
            <a:spLocks noGrp="1"/>
          </p:cNvSpPr>
          <p:nvPr>
            <p:ph type="title"/>
          </p:nvPr>
        </p:nvSpPr>
        <p:spPr>
          <a:xfrm>
            <a:off x="1" y="5638801"/>
            <a:ext cx="12192000" cy="1219200"/>
          </a:xfrm>
          <a:prstGeom prst="rect">
            <a:avLst/>
          </a:prstGeom>
          <a:solidFill>
            <a:srgbClr val="003865">
              <a:alpha val="86666"/>
            </a:srgb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72109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36"/>
          <p:cNvSpPr>
            <a:spLocks noGrp="1"/>
          </p:cNvSpPr>
          <p:nvPr>
            <p:ph type="pic" idx="2"/>
          </p:nvPr>
        </p:nvSpPr>
        <p:spPr>
          <a:xfrm>
            <a:off x="0" y="2"/>
            <a:ext cx="12192000" cy="6857999"/>
          </a:xfrm>
          <a:prstGeom prst="rect">
            <a:avLst/>
          </a:prstGeom>
          <a:noFill/>
          <a:ln>
            <a:noFill/>
          </a:ln>
        </p:spPr>
      </p:sp>
      <p:sp>
        <p:nvSpPr>
          <p:cNvPr id="260" name="Google Shape;260;p36"/>
          <p:cNvSpPr txBox="1">
            <a:spLocks noGrp="1"/>
          </p:cNvSpPr>
          <p:nvPr>
            <p:ph type="title"/>
          </p:nvPr>
        </p:nvSpPr>
        <p:spPr>
          <a:xfrm>
            <a:off x="1" y="5638801"/>
            <a:ext cx="12192000" cy="1219200"/>
          </a:xfrm>
          <a:prstGeom prst="rect">
            <a:avLst/>
          </a:prstGeom>
          <a:solidFill>
            <a:srgbClr val="0D0D0D">
              <a:alpha val="86666"/>
            </a:srgb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90206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7"/>
          <p:cNvSpPr>
            <a:spLocks noGrp="1"/>
          </p:cNvSpPr>
          <p:nvPr>
            <p:ph type="pic" idx="2"/>
          </p:nvPr>
        </p:nvSpPr>
        <p:spPr>
          <a:xfrm>
            <a:off x="0" y="2"/>
            <a:ext cx="12192000" cy="6857999"/>
          </a:xfrm>
          <a:prstGeom prst="rect">
            <a:avLst/>
          </a:prstGeom>
          <a:noFill/>
          <a:ln>
            <a:noFill/>
          </a:ln>
        </p:spPr>
      </p:sp>
      <p:sp>
        <p:nvSpPr>
          <p:cNvPr id="266" name="Google Shape;266;p37"/>
          <p:cNvSpPr txBox="1">
            <a:spLocks noGrp="1"/>
          </p:cNvSpPr>
          <p:nvPr>
            <p:ph type="title"/>
          </p:nvPr>
        </p:nvSpPr>
        <p:spPr>
          <a:xfrm>
            <a:off x="1" y="5638800"/>
            <a:ext cx="12192000" cy="1219200"/>
          </a:xfrm>
          <a:prstGeom prst="rect">
            <a:avLst/>
          </a:prstGeom>
          <a:solidFill>
            <a:srgbClr val="78BE21">
              <a:alpha val="86666"/>
            </a:srgb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5638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8"/>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3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36292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9"/>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51913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40"/>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40"/>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40"/>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3921"/>
              </a:srgbClr>
            </a:outerShdw>
          </a:effectLst>
        </p:spPr>
      </p:pic>
      <p:sp>
        <p:nvSpPr>
          <p:cNvPr id="286" name="Google Shape;286;p40" descr="Screenshot"/>
          <p:cNvSpPr>
            <a:spLocks noGrp="1"/>
          </p:cNvSpPr>
          <p:nvPr>
            <p:ph type="pic" idx="2"/>
          </p:nvPr>
        </p:nvSpPr>
        <p:spPr>
          <a:xfrm>
            <a:off x="4976787" y="1067565"/>
            <a:ext cx="9516215" cy="4850604"/>
          </a:xfrm>
          <a:prstGeom prst="rect">
            <a:avLst/>
          </a:prstGeom>
          <a:noFill/>
          <a:ln>
            <a:noFill/>
          </a:ln>
        </p:spPr>
      </p:sp>
      <p:sp>
        <p:nvSpPr>
          <p:cNvPr id="287" name="Google Shape;287;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8451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4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41"/>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41"/>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3921"/>
              </a:srgbClr>
            </a:outerShdw>
          </a:effectLst>
        </p:spPr>
      </p:pic>
      <p:sp>
        <p:nvSpPr>
          <p:cNvPr id="294" name="Google Shape;294;p41" descr="Screenshot"/>
          <p:cNvSpPr>
            <a:spLocks noGrp="1"/>
          </p:cNvSpPr>
          <p:nvPr>
            <p:ph type="pic" idx="2"/>
          </p:nvPr>
        </p:nvSpPr>
        <p:spPr>
          <a:xfrm>
            <a:off x="1373459" y="3771871"/>
            <a:ext cx="9287236" cy="4733889"/>
          </a:xfrm>
          <a:prstGeom prst="rect">
            <a:avLst/>
          </a:prstGeom>
          <a:noFill/>
          <a:ln>
            <a:noFill/>
          </a:ln>
        </p:spPr>
      </p:sp>
      <p:sp>
        <p:nvSpPr>
          <p:cNvPr id="295" name="Google Shape;295;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74912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42"/>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42"/>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42"/>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3921"/>
              </a:srgbClr>
            </a:outerShdw>
          </a:effectLst>
        </p:spPr>
      </p:pic>
      <p:sp>
        <p:nvSpPr>
          <p:cNvPr id="302" name="Google Shape;302;p42" descr="Screenshot"/>
          <p:cNvSpPr>
            <a:spLocks noGrp="1"/>
          </p:cNvSpPr>
          <p:nvPr>
            <p:ph type="pic" idx="2"/>
          </p:nvPr>
        </p:nvSpPr>
        <p:spPr>
          <a:xfrm>
            <a:off x="4976787" y="1067565"/>
            <a:ext cx="9516215" cy="4850604"/>
          </a:xfrm>
          <a:prstGeom prst="rect">
            <a:avLst/>
          </a:prstGeom>
          <a:noFill/>
          <a:ln>
            <a:noFill/>
          </a:ln>
        </p:spPr>
      </p:sp>
      <p:sp>
        <p:nvSpPr>
          <p:cNvPr id="303" name="Google Shape;303;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9400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43"/>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43"/>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3921"/>
              </a:srgbClr>
            </a:outerShdw>
          </a:effectLst>
        </p:spPr>
      </p:pic>
      <p:sp>
        <p:nvSpPr>
          <p:cNvPr id="310" name="Google Shape;310;p43"/>
          <p:cNvSpPr>
            <a:spLocks noGrp="1"/>
          </p:cNvSpPr>
          <p:nvPr>
            <p:ph type="pic" idx="2"/>
          </p:nvPr>
        </p:nvSpPr>
        <p:spPr>
          <a:xfrm>
            <a:off x="1373459" y="3771871"/>
            <a:ext cx="9287236" cy="4733889"/>
          </a:xfrm>
          <a:prstGeom prst="rect">
            <a:avLst/>
          </a:prstGeom>
          <a:noFill/>
          <a:ln>
            <a:noFill/>
          </a:ln>
        </p:spPr>
      </p:sp>
      <p:sp>
        <p:nvSpPr>
          <p:cNvPr id="311" name="Google Shape;311;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34609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44"/>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44"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44"/>
          <p:cNvSpPr>
            <a:spLocks noGrp="1"/>
          </p:cNvSpPr>
          <p:nvPr>
            <p:ph type="pic" idx="2"/>
          </p:nvPr>
        </p:nvSpPr>
        <p:spPr>
          <a:xfrm>
            <a:off x="4976787" y="691882"/>
            <a:ext cx="6300787" cy="3411537"/>
          </a:xfrm>
          <a:prstGeom prst="rect">
            <a:avLst/>
          </a:prstGeom>
          <a:noFill/>
          <a:ln>
            <a:noFill/>
          </a:ln>
        </p:spPr>
      </p:sp>
      <p:sp>
        <p:nvSpPr>
          <p:cNvPr id="319" name="Google Shape;31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03002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4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4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4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3921"/>
              </a:srgbClr>
            </a:outerShdw>
          </a:effectLst>
        </p:spPr>
      </p:pic>
      <p:sp>
        <p:nvSpPr>
          <p:cNvPr id="326" name="Google Shape;326;p45" descr="Screenshot"/>
          <p:cNvSpPr>
            <a:spLocks noGrp="1"/>
          </p:cNvSpPr>
          <p:nvPr>
            <p:ph type="pic" idx="2"/>
          </p:nvPr>
        </p:nvSpPr>
        <p:spPr>
          <a:xfrm>
            <a:off x="4976787" y="1067565"/>
            <a:ext cx="9516215" cy="4850604"/>
          </a:xfrm>
          <a:prstGeom prst="rect">
            <a:avLst/>
          </a:prstGeom>
          <a:noFill/>
          <a:ln>
            <a:noFill/>
          </a:ln>
        </p:spPr>
      </p:sp>
      <p:sp>
        <p:nvSpPr>
          <p:cNvPr id="327" name="Google Shape;327;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10267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4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4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noAutofit/>
          </a:bodyPr>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4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3921"/>
              </a:srgbClr>
            </a:outerShdw>
          </a:effectLst>
        </p:spPr>
      </p:pic>
      <p:sp>
        <p:nvSpPr>
          <p:cNvPr id="334" name="Google Shape;334;p46" descr="Screenshot"/>
          <p:cNvSpPr>
            <a:spLocks noGrp="1"/>
          </p:cNvSpPr>
          <p:nvPr>
            <p:ph type="pic" idx="2"/>
          </p:nvPr>
        </p:nvSpPr>
        <p:spPr>
          <a:xfrm>
            <a:off x="1373459" y="3771871"/>
            <a:ext cx="9287236" cy="4733889"/>
          </a:xfrm>
          <a:prstGeom prst="rect">
            <a:avLst/>
          </a:prstGeom>
          <a:noFill/>
          <a:ln>
            <a:noFill/>
          </a:ln>
        </p:spPr>
      </p:sp>
      <p:sp>
        <p:nvSpPr>
          <p:cNvPr id="335" name="Google Shape;335;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64906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7"/>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 name="Google Shape;340;p47"/>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47"/>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9244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8"/>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48"/>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48"/>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74701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9"/>
          <p:cNvSpPr>
            <a:spLocks noGrp="1"/>
          </p:cNvSpPr>
          <p:nvPr>
            <p:ph type="pic" idx="2"/>
          </p:nvPr>
        </p:nvSpPr>
        <p:spPr>
          <a:xfrm>
            <a:off x="0" y="0"/>
            <a:ext cx="12192000" cy="6858000"/>
          </a:xfrm>
          <a:prstGeom prst="rect">
            <a:avLst/>
          </a:prstGeom>
          <a:noFill/>
          <a:ln>
            <a:noFill/>
          </a:ln>
        </p:spPr>
      </p:sp>
      <p:sp>
        <p:nvSpPr>
          <p:cNvPr id="354" name="Google Shape;354;p49"/>
          <p:cNvSpPr>
            <a:spLocks noGrp="1"/>
          </p:cNvSpPr>
          <p:nvPr>
            <p:ph type="title"/>
          </p:nvPr>
        </p:nvSpPr>
        <p:spPr>
          <a:xfrm>
            <a:off x="6146624" y="685800"/>
            <a:ext cx="5486400" cy="5486400"/>
          </a:xfrm>
          <a:prstGeom prst="ellipse">
            <a:avLst/>
          </a:prstGeom>
          <a:solidFill>
            <a:srgbClr val="003865">
              <a:alpha val="86666"/>
            </a:srgb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49854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50"/>
          <p:cNvSpPr>
            <a:spLocks noGrp="1"/>
          </p:cNvSpPr>
          <p:nvPr>
            <p:ph type="pic" idx="2"/>
          </p:nvPr>
        </p:nvSpPr>
        <p:spPr>
          <a:xfrm>
            <a:off x="0" y="0"/>
            <a:ext cx="12192000" cy="6858000"/>
          </a:xfrm>
          <a:prstGeom prst="rect">
            <a:avLst/>
          </a:prstGeom>
          <a:noFill/>
          <a:ln>
            <a:noFill/>
          </a:ln>
        </p:spPr>
      </p:sp>
      <p:sp>
        <p:nvSpPr>
          <p:cNvPr id="360" name="Google Shape;360;p50"/>
          <p:cNvSpPr>
            <a:spLocks noGrp="1"/>
          </p:cNvSpPr>
          <p:nvPr>
            <p:ph type="title"/>
          </p:nvPr>
        </p:nvSpPr>
        <p:spPr>
          <a:xfrm>
            <a:off x="5720397" y="912530"/>
            <a:ext cx="4661388" cy="4661388"/>
          </a:xfrm>
          <a:prstGeom prst="ellipse">
            <a:avLst/>
          </a:prstGeom>
          <a:solidFill>
            <a:srgbClr val="003865">
              <a:alpha val="86666"/>
            </a:srgb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50"/>
          <p:cNvSpPr>
            <a:spLocks noGrp="1"/>
          </p:cNvSpPr>
          <p:nvPr>
            <p:ph type="body" idx="1"/>
          </p:nvPr>
        </p:nvSpPr>
        <p:spPr>
          <a:xfrm>
            <a:off x="9544816" y="524007"/>
            <a:ext cx="2155300" cy="2155300"/>
          </a:xfrm>
          <a:prstGeom prst="ellipse">
            <a:avLst/>
          </a:prstGeom>
          <a:solidFill>
            <a:srgbClr val="78BE21">
              <a:alpha val="86666"/>
            </a:srgbClr>
          </a:solid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50"/>
          <p:cNvSpPr>
            <a:spLocks noGrp="1"/>
          </p:cNvSpPr>
          <p:nvPr>
            <p:ph type="body" idx="3"/>
          </p:nvPr>
        </p:nvSpPr>
        <p:spPr>
          <a:xfrm>
            <a:off x="9251002" y="3581845"/>
            <a:ext cx="2637978" cy="2637978"/>
          </a:xfrm>
          <a:prstGeom prst="ellipse">
            <a:avLst/>
          </a:prstGeom>
          <a:solidFill>
            <a:srgbClr val="000000">
              <a:alpha val="86666"/>
            </a:srgbClr>
          </a:solid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11762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51"/>
          <p:cNvSpPr>
            <a:spLocks noGrp="1"/>
          </p:cNvSpPr>
          <p:nvPr>
            <p:ph type="pic" idx="2"/>
          </p:nvPr>
        </p:nvSpPr>
        <p:spPr>
          <a:xfrm>
            <a:off x="0" y="0"/>
            <a:ext cx="12192000" cy="6858000"/>
          </a:xfrm>
          <a:prstGeom prst="rect">
            <a:avLst/>
          </a:prstGeom>
          <a:noFill/>
          <a:ln>
            <a:noFill/>
          </a:ln>
        </p:spPr>
      </p:sp>
      <p:sp>
        <p:nvSpPr>
          <p:cNvPr id="368" name="Google Shape;368;p51"/>
          <p:cNvSpPr txBox="1">
            <a:spLocks noGrp="1"/>
          </p:cNvSpPr>
          <p:nvPr>
            <p:ph type="title"/>
          </p:nvPr>
        </p:nvSpPr>
        <p:spPr>
          <a:xfrm>
            <a:off x="2299475" y="1609867"/>
            <a:ext cx="7593051" cy="3638266"/>
          </a:xfrm>
          <a:prstGeom prst="rect">
            <a:avLst/>
          </a:prstGeom>
          <a:solidFill>
            <a:srgbClr val="003865">
              <a:alpha val="86666"/>
            </a:srgb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lgn="l">
              <a:lnSpc>
                <a:spcPct val="100000"/>
              </a:lnSpc>
              <a:spcBef>
                <a:spcPts val="1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4234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52"/>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52"/>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5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5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p5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6939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53"/>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53"/>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5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5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5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45422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54"/>
          <p:cNvSpPr>
            <a:spLocks noGrp="1"/>
          </p:cNvSpPr>
          <p:nvPr>
            <p:ph type="pic" idx="2"/>
          </p:nvPr>
        </p:nvSpPr>
        <p:spPr>
          <a:xfrm>
            <a:off x="0" y="0"/>
            <a:ext cx="12192000" cy="6858000"/>
          </a:xfrm>
          <a:prstGeom prst="rect">
            <a:avLst/>
          </a:prstGeom>
          <a:noFill/>
          <a:ln>
            <a:noFill/>
          </a:ln>
        </p:spPr>
      </p:sp>
      <p:sp>
        <p:nvSpPr>
          <p:cNvPr id="386" name="Google Shape;386;p54"/>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54"/>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5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5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p5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36312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55"/>
          <p:cNvSpPr>
            <a:spLocks noGrp="1"/>
          </p:cNvSpPr>
          <p:nvPr>
            <p:ph type="pic" idx="2"/>
          </p:nvPr>
        </p:nvSpPr>
        <p:spPr>
          <a:xfrm>
            <a:off x="0" y="0"/>
            <a:ext cx="12192000" cy="6858000"/>
          </a:xfrm>
          <a:prstGeom prst="rect">
            <a:avLst/>
          </a:prstGeom>
          <a:noFill/>
          <a:ln>
            <a:noFill/>
          </a:ln>
        </p:spPr>
      </p:sp>
      <p:sp>
        <p:nvSpPr>
          <p:cNvPr id="393" name="Google Shape;393;p55"/>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4" name="Google Shape;394;p55"/>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5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5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5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99094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56"/>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p56"/>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5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p5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5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31774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7"/>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p57"/>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5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5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7"/>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1" name="Google Shape;411;p57"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732671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3/29/2022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8"/>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p58"/>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p5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 name="Google Shape;417;p5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8"/>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9" name="Google Shape;419;p58"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5076511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0B47-15BE-45E8-A69E-D869CBD9D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7BBAA-E5EF-4EA6-A100-42B68E77F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11FEC-3FB1-4DEE-A51B-FF7B41ECFA52}"/>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5" name="Footer Placeholder 4">
            <a:extLst>
              <a:ext uri="{FF2B5EF4-FFF2-40B4-BE49-F238E27FC236}">
                <a16:creationId xmlns:a16="http://schemas.microsoft.com/office/drawing/2014/main" id="{B2FF55FD-48E8-4D81-BCFC-3201EA1C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A3D6-8932-44BE-A289-C3203F1339ED}"/>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10088298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D6BE-7764-4EFF-ADC2-5C1364B6A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9364F9-EA22-4BE6-B79C-B2E8117984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0A58E-223A-43F2-8BF3-FCAC65F4FC97}"/>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5" name="Footer Placeholder 4">
            <a:extLst>
              <a:ext uri="{FF2B5EF4-FFF2-40B4-BE49-F238E27FC236}">
                <a16:creationId xmlns:a16="http://schemas.microsoft.com/office/drawing/2014/main" id="{EE06D17D-DDCD-4E7E-B21C-E734CBBDC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959BA-CEFF-42EE-9B9B-A44766FF302C}"/>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22651930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8A02-EEB7-433E-BBE3-15FB360D7B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78904-D30E-468C-AFB8-134D68D42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2B8B1-1A8B-4C1E-94F4-7991A7ED385D}"/>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5" name="Footer Placeholder 4">
            <a:extLst>
              <a:ext uri="{FF2B5EF4-FFF2-40B4-BE49-F238E27FC236}">
                <a16:creationId xmlns:a16="http://schemas.microsoft.com/office/drawing/2014/main" id="{0BC3C3CA-4D9B-4A95-8648-0514D15AF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C634F-3575-4348-B7A5-EDBEBA94FD3B}"/>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19685951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FC22-6BC8-4C37-84D0-D7DF4B91D0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24045-823C-4E7A-A3D1-AA55678D9B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F2B53D-A173-4636-A7E7-50B071FB36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F24E4-753D-45C2-B253-5D755A38E2B8}"/>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6" name="Footer Placeholder 5">
            <a:extLst>
              <a:ext uri="{FF2B5EF4-FFF2-40B4-BE49-F238E27FC236}">
                <a16:creationId xmlns:a16="http://schemas.microsoft.com/office/drawing/2014/main" id="{B2BC5F7E-6252-4AF9-85F9-0DABD3555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129B3A-7E7E-405C-B043-62F723EB3424}"/>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7028484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F23A-B5FD-45A8-AD4A-44AE6316D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F86EC2-1AFC-43AC-9050-5E58B93D5B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AE880C-8B72-467C-ABD3-14D4265EA4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44439-95A7-4257-A8CD-6E232AD95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D112CE-C24C-4E4D-A2E0-7DACE25239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B107CE-33CE-4D77-8C0E-8C302DB9E182}"/>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8" name="Footer Placeholder 7">
            <a:extLst>
              <a:ext uri="{FF2B5EF4-FFF2-40B4-BE49-F238E27FC236}">
                <a16:creationId xmlns:a16="http://schemas.microsoft.com/office/drawing/2014/main" id="{74A4E62C-E42F-4529-9B50-1D235EE086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79EBAA-CCBF-469E-9DFD-1B996ABC07BA}"/>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42253035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8BB55-D2CF-4BBA-9DFF-F165C7E612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A87425-5F3D-4ABC-8752-07161C2E7FEA}"/>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4" name="Footer Placeholder 3">
            <a:extLst>
              <a:ext uri="{FF2B5EF4-FFF2-40B4-BE49-F238E27FC236}">
                <a16:creationId xmlns:a16="http://schemas.microsoft.com/office/drawing/2014/main" id="{A1A0350F-8A97-4A27-84EF-34A4EECF2B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4142FA-B020-4A61-9494-2CF866ABEB44}"/>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5453251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E0207-BB2B-4FD1-B180-1F3A5ABFB87E}"/>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3" name="Footer Placeholder 2">
            <a:extLst>
              <a:ext uri="{FF2B5EF4-FFF2-40B4-BE49-F238E27FC236}">
                <a16:creationId xmlns:a16="http://schemas.microsoft.com/office/drawing/2014/main" id="{82F3112E-7EE3-4A01-AECF-ABDBA1702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9244FC-34E0-4CB7-A061-19912285ABC3}"/>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1475888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CFB2-5FCD-446B-AB0A-CBC28CD310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59E0DE-B70C-4007-AA24-DFD50D52C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B7DEA3-D158-4670-A107-1D890880F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3F632-2449-42F9-A025-E8B0EF431B2C}"/>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6" name="Footer Placeholder 5">
            <a:extLst>
              <a:ext uri="{FF2B5EF4-FFF2-40B4-BE49-F238E27FC236}">
                <a16:creationId xmlns:a16="http://schemas.microsoft.com/office/drawing/2014/main" id="{D6ABBB1E-FFCB-4192-A420-884D1D2FC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478E5-16F4-432F-A0DF-EE9AD5746871}"/>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6782469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8625-3A74-4F11-90DB-7E36A9B25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38C36A-6535-4D01-BB0C-5DA4EC0E37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23F3EA-C914-4B05-91C0-82613647B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6532-BE42-4CBE-B34B-C5495F82F72B}"/>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6" name="Footer Placeholder 5">
            <a:extLst>
              <a:ext uri="{FF2B5EF4-FFF2-40B4-BE49-F238E27FC236}">
                <a16:creationId xmlns:a16="http://schemas.microsoft.com/office/drawing/2014/main" id="{80D94AA2-1950-406D-B88C-5584EA4F9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9C22F6-544B-488B-B5A6-EB1C7E538D81}"/>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63954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3C2B-FA17-4799-AE37-76C5A5BFB8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ABA58-3FC6-40DD-951C-EDDC3CA8B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7BB23-7297-49F6-9A3F-516243DC3A28}"/>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5" name="Footer Placeholder 4">
            <a:extLst>
              <a:ext uri="{FF2B5EF4-FFF2-40B4-BE49-F238E27FC236}">
                <a16:creationId xmlns:a16="http://schemas.microsoft.com/office/drawing/2014/main" id="{04E9824F-FB11-4305-9F64-06D6F5C24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AF2E8-F361-4F97-8881-1585ED0CC32F}"/>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6676520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136B15-BDC4-4010-889D-2CF1CD19DB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09F1E7-73EC-4A11-BBD8-53ABF6198B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08F73-CCB9-4411-BEB0-B6D663E85325}"/>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5" name="Footer Placeholder 4">
            <a:extLst>
              <a:ext uri="{FF2B5EF4-FFF2-40B4-BE49-F238E27FC236}">
                <a16:creationId xmlns:a16="http://schemas.microsoft.com/office/drawing/2014/main" id="{C8D8A047-E53E-48B7-9F1A-DA5175D8F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9BD00-AFBD-465F-AE81-B33DC9CCEA9C}"/>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23764806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497200" y="-100"/>
            <a:ext cx="1694800" cy="6858000"/>
          </a:xfrm>
          <a:prstGeom prst="rect">
            <a:avLst/>
          </a:prstGeom>
          <a:solidFill>
            <a:schemeClr val="lt1"/>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988300" y="1747833"/>
            <a:ext cx="8678800" cy="33624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613633" y="1747800"/>
            <a:ext cx="7302400" cy="3362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1898774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4063900" y="-100"/>
            <a:ext cx="81280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a:off x="2988300" y="2360000"/>
            <a:ext cx="8678800" cy="21380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txBox="1">
            <a:spLocks noGrp="1"/>
          </p:cNvSpPr>
          <p:nvPr>
            <p:ph type="ctrTitle"/>
          </p:nvPr>
        </p:nvSpPr>
        <p:spPr>
          <a:xfrm>
            <a:off x="3913867" y="2461600"/>
            <a:ext cx="7753200" cy="121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7" name="Google Shape;17;p3"/>
          <p:cNvSpPr txBox="1">
            <a:spLocks noGrp="1"/>
          </p:cNvSpPr>
          <p:nvPr>
            <p:ph type="subTitle" idx="1"/>
          </p:nvPr>
        </p:nvSpPr>
        <p:spPr>
          <a:xfrm>
            <a:off x="3913867" y="3472833"/>
            <a:ext cx="7753200" cy="60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25852562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4063900" y="-100"/>
            <a:ext cx="81280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p:nvPr/>
        </p:nvSpPr>
        <p:spPr>
          <a:xfrm>
            <a:off x="3526767" y="524567"/>
            <a:ext cx="1075600" cy="10756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body" idx="1"/>
          </p:nvPr>
        </p:nvSpPr>
        <p:spPr>
          <a:xfrm>
            <a:off x="4975433" y="524700"/>
            <a:ext cx="6284000" cy="5808000"/>
          </a:xfrm>
          <a:prstGeom prst="rect">
            <a:avLst/>
          </a:prstGeom>
        </p:spPr>
        <p:txBody>
          <a:bodyPr spcFirstLastPara="1" wrap="square" lIns="91425" tIns="91425" rIns="91425" bIns="91425" anchor="t" anchorCtr="0">
            <a:noAutofit/>
          </a:bodyPr>
          <a:lstStyle>
            <a:lvl1pPr marL="609585" lvl="0" indent="-609585" rtl="0">
              <a:lnSpc>
                <a:spcPct val="100000"/>
              </a:lnSpc>
              <a:spcBef>
                <a:spcPts val="800"/>
              </a:spcBef>
              <a:spcAft>
                <a:spcPts val="0"/>
              </a:spcAft>
              <a:buSzPts val="3600"/>
              <a:buChar char="▪"/>
              <a:defRPr sz="4800" b="1"/>
            </a:lvl1pPr>
            <a:lvl2pPr marL="1219170" lvl="1" indent="-609585" rtl="0">
              <a:lnSpc>
                <a:spcPct val="100000"/>
              </a:lnSpc>
              <a:spcBef>
                <a:spcPts val="0"/>
              </a:spcBef>
              <a:spcAft>
                <a:spcPts val="0"/>
              </a:spcAft>
              <a:buSzPts val="3600"/>
              <a:buChar char="▫"/>
              <a:defRPr sz="4800" b="1"/>
            </a:lvl2pPr>
            <a:lvl3pPr marL="1828754" lvl="2" indent="-609585" rtl="0">
              <a:lnSpc>
                <a:spcPct val="100000"/>
              </a:lnSpc>
              <a:spcBef>
                <a:spcPts val="0"/>
              </a:spcBef>
              <a:spcAft>
                <a:spcPts val="0"/>
              </a:spcAft>
              <a:buSzPts val="3600"/>
              <a:buChar char="▫"/>
              <a:defRPr sz="4800" b="1"/>
            </a:lvl3pPr>
            <a:lvl4pPr marL="2438339" lvl="3" indent="-609585" rtl="0">
              <a:lnSpc>
                <a:spcPct val="100000"/>
              </a:lnSpc>
              <a:spcBef>
                <a:spcPts val="0"/>
              </a:spcBef>
              <a:spcAft>
                <a:spcPts val="0"/>
              </a:spcAft>
              <a:buSzPts val="3600"/>
              <a:buChar char="▫"/>
              <a:defRPr sz="4800" b="1"/>
            </a:lvl4pPr>
            <a:lvl5pPr marL="3047924" lvl="4" indent="-609585" rtl="0">
              <a:lnSpc>
                <a:spcPct val="100000"/>
              </a:lnSpc>
              <a:spcBef>
                <a:spcPts val="0"/>
              </a:spcBef>
              <a:spcAft>
                <a:spcPts val="0"/>
              </a:spcAft>
              <a:buSzPts val="3600"/>
              <a:buChar char="○"/>
              <a:defRPr sz="4800" b="1"/>
            </a:lvl5pPr>
            <a:lvl6pPr marL="3657509" lvl="5" indent="-609585" rtl="0">
              <a:lnSpc>
                <a:spcPct val="100000"/>
              </a:lnSpc>
              <a:spcBef>
                <a:spcPts val="0"/>
              </a:spcBef>
              <a:spcAft>
                <a:spcPts val="0"/>
              </a:spcAft>
              <a:buSzPts val="3600"/>
              <a:buChar char="■"/>
              <a:defRPr sz="4800" b="1"/>
            </a:lvl6pPr>
            <a:lvl7pPr marL="4267093" lvl="6" indent="-609585" rtl="0">
              <a:lnSpc>
                <a:spcPct val="100000"/>
              </a:lnSpc>
              <a:spcBef>
                <a:spcPts val="0"/>
              </a:spcBef>
              <a:spcAft>
                <a:spcPts val="0"/>
              </a:spcAft>
              <a:buSzPts val="3600"/>
              <a:buChar char="●"/>
              <a:defRPr sz="4800" b="1"/>
            </a:lvl7pPr>
            <a:lvl8pPr marL="4876678" lvl="7" indent="-609585" rtl="0">
              <a:lnSpc>
                <a:spcPct val="100000"/>
              </a:lnSpc>
              <a:spcBef>
                <a:spcPts val="0"/>
              </a:spcBef>
              <a:spcAft>
                <a:spcPts val="0"/>
              </a:spcAft>
              <a:buSzPts val="3600"/>
              <a:buChar char="○"/>
              <a:defRPr sz="4800" b="1"/>
            </a:lvl8pPr>
            <a:lvl9pPr marL="5486263" lvl="8" indent="-609585">
              <a:lnSpc>
                <a:spcPct val="100000"/>
              </a:lnSpc>
              <a:spcBef>
                <a:spcPts val="0"/>
              </a:spcBef>
              <a:spcAft>
                <a:spcPts val="0"/>
              </a:spcAft>
              <a:buSzPts val="3600"/>
              <a:buChar char="■"/>
              <a:defRPr sz="4800" b="1"/>
            </a:lvl9pPr>
          </a:lstStyle>
          <a:p>
            <a:endParaRPr/>
          </a:p>
        </p:txBody>
      </p:sp>
      <p:sp>
        <p:nvSpPr>
          <p:cNvPr id="23" name="Google Shape;23;p4"/>
          <p:cNvSpPr txBox="1"/>
          <p:nvPr/>
        </p:nvSpPr>
        <p:spPr>
          <a:xfrm>
            <a:off x="3539623" y="450467"/>
            <a:ext cx="104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solidFill>
                  <a:srgbClr val="FFFFFF"/>
                </a:solidFill>
              </a:rPr>
              <a:t>“</a:t>
            </a:r>
            <a:endParaRPr sz="9600" b="1">
              <a:solidFill>
                <a:srgbClr val="FFFFFF"/>
              </a:solidFill>
            </a:endParaRPr>
          </a:p>
        </p:txBody>
      </p:sp>
      <p:sp>
        <p:nvSpPr>
          <p:cNvPr id="24" name="Google Shape;24;p4"/>
          <p:cNvSpPr txBox="1">
            <a:spLocks noGrp="1"/>
          </p:cNvSpPr>
          <p:nvPr>
            <p:ph type="sldNum" idx="12"/>
          </p:nvPr>
        </p:nvSpPr>
        <p:spPr>
          <a:xfrm>
            <a:off x="11667200"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30375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sp>
        <p:nvSpPr>
          <p:cNvPr id="26" name="Google Shape;26;p5"/>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p:nvPr/>
        </p:nvSpPr>
        <p:spPr>
          <a:xfrm>
            <a:off x="1170000" y="524700"/>
            <a:ext cx="10497200" cy="10756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txBox="1">
            <a:spLocks noGrp="1"/>
          </p:cNvSpPr>
          <p:nvPr>
            <p:ph type="title"/>
          </p:nvPr>
        </p:nvSpPr>
        <p:spPr>
          <a:xfrm>
            <a:off x="1576267" y="524633"/>
            <a:ext cx="8986000" cy="1075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0" name="Google Shape;30;p5"/>
          <p:cNvSpPr txBox="1">
            <a:spLocks noGrp="1"/>
          </p:cNvSpPr>
          <p:nvPr>
            <p:ph type="body" idx="1"/>
          </p:nvPr>
        </p:nvSpPr>
        <p:spPr>
          <a:xfrm>
            <a:off x="2075108" y="1798855"/>
            <a:ext cx="9447600" cy="3918000"/>
          </a:xfrm>
          <a:prstGeom prst="rect">
            <a:avLst/>
          </a:prstGeom>
        </p:spPr>
        <p:txBody>
          <a:bodyPr spcFirstLastPara="1" wrap="square" lIns="91425" tIns="91425" rIns="91425" bIns="91425" anchor="t" anchorCtr="0">
            <a:noAutofit/>
          </a:bodyPr>
          <a:lstStyle>
            <a:lvl1pPr marL="609585" lvl="0" indent="-524920">
              <a:spcBef>
                <a:spcPts val="800"/>
              </a:spcBef>
              <a:spcAft>
                <a:spcPts val="0"/>
              </a:spcAft>
              <a:buSzPts val="2600"/>
              <a:buChar char="▪"/>
              <a:defRPr/>
            </a:lvl1pPr>
            <a:lvl2pPr marL="1219170" lvl="1" indent="-524920">
              <a:spcBef>
                <a:spcPts val="0"/>
              </a:spcBef>
              <a:spcAft>
                <a:spcPts val="0"/>
              </a:spcAft>
              <a:buSzPts val="2600"/>
              <a:buChar char="▫"/>
              <a:defRPr/>
            </a:lvl2pPr>
            <a:lvl3pPr marL="1828754" lvl="2" indent="-524920">
              <a:spcBef>
                <a:spcPts val="0"/>
              </a:spcBef>
              <a:spcAft>
                <a:spcPts val="0"/>
              </a:spcAft>
              <a:buSzPts val="2600"/>
              <a:buChar char="▫"/>
              <a:defRPr/>
            </a:lvl3pPr>
            <a:lvl4pPr marL="2438339" lvl="3" indent="-524920">
              <a:spcBef>
                <a:spcPts val="0"/>
              </a:spcBef>
              <a:spcAft>
                <a:spcPts val="0"/>
              </a:spcAft>
              <a:buSzPts val="2600"/>
              <a:buChar char="▫"/>
              <a:defRPr/>
            </a:lvl4pPr>
            <a:lvl5pPr marL="3047924" lvl="4" indent="-524920">
              <a:spcBef>
                <a:spcPts val="0"/>
              </a:spcBef>
              <a:spcAft>
                <a:spcPts val="0"/>
              </a:spcAft>
              <a:buSzPts val="2600"/>
              <a:buChar char="○"/>
              <a:defRPr/>
            </a:lvl5pPr>
            <a:lvl6pPr marL="3657509" lvl="5" indent="-524920">
              <a:spcBef>
                <a:spcPts val="0"/>
              </a:spcBef>
              <a:spcAft>
                <a:spcPts val="0"/>
              </a:spcAft>
              <a:buSzPts val="2600"/>
              <a:buChar char="■"/>
              <a:defRPr/>
            </a:lvl6pPr>
            <a:lvl7pPr marL="4267093" lvl="6" indent="-524920">
              <a:spcBef>
                <a:spcPts val="0"/>
              </a:spcBef>
              <a:spcAft>
                <a:spcPts val="0"/>
              </a:spcAft>
              <a:buSzPts val="2600"/>
              <a:buChar char="●"/>
              <a:defRPr/>
            </a:lvl7pPr>
            <a:lvl8pPr marL="4876678" lvl="7" indent="-524920">
              <a:spcBef>
                <a:spcPts val="0"/>
              </a:spcBef>
              <a:spcAft>
                <a:spcPts val="0"/>
              </a:spcAft>
              <a:buSzPts val="2600"/>
              <a:buChar char="○"/>
              <a:defRPr/>
            </a:lvl8pPr>
            <a:lvl9pPr marL="5486263" lvl="8" indent="-524920">
              <a:spcBef>
                <a:spcPts val="0"/>
              </a:spcBef>
              <a:spcAft>
                <a:spcPts val="0"/>
              </a:spcAft>
              <a:buSzPts val="2600"/>
              <a:buChar char="■"/>
              <a:defRPr/>
            </a:lvl9pPr>
          </a:lstStyle>
          <a:p>
            <a:endParaRPr/>
          </a:p>
        </p:txBody>
      </p:sp>
      <p:sp>
        <p:nvSpPr>
          <p:cNvPr id="31" name="Google Shape;31;p5"/>
          <p:cNvSpPr txBox="1">
            <a:spLocks noGrp="1"/>
          </p:cNvSpPr>
          <p:nvPr>
            <p:ph type="sldNum" idx="12"/>
          </p:nvPr>
        </p:nvSpPr>
        <p:spPr>
          <a:xfrm>
            <a:off x="11667200"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5"/>
          <p:cNvSpPr/>
          <p:nvPr/>
        </p:nvSpPr>
        <p:spPr>
          <a:xfrm>
            <a:off x="10591667" y="524567"/>
            <a:ext cx="1075600" cy="1075600"/>
          </a:xfrm>
          <a:prstGeom prst="rect">
            <a:avLst/>
          </a:prstGeom>
          <a:solidFill>
            <a:srgbClr val="FFFFFF">
              <a:alpha val="52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58459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 1 column half slide">
  <p:cSld name="Title + 1 column half slide">
    <p:spTree>
      <p:nvGrpSpPr>
        <p:cNvPr id="1" name="Shape 33"/>
        <p:cNvGrpSpPr/>
        <p:nvPr/>
      </p:nvGrpSpPr>
      <p:grpSpPr>
        <a:xfrm>
          <a:off x="0" y="0"/>
          <a:ext cx="0" cy="0"/>
          <a:chOff x="0" y="0"/>
          <a:chExt cx="0" cy="0"/>
        </a:xfrm>
      </p:grpSpPr>
      <p:sp>
        <p:nvSpPr>
          <p:cNvPr id="34" name="Google Shape;34;p6"/>
          <p:cNvSpPr/>
          <p:nvPr/>
        </p:nvSpPr>
        <p:spPr>
          <a:xfrm>
            <a:off x="6096000" y="-100"/>
            <a:ext cx="60960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6"/>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6"/>
          <p:cNvSpPr/>
          <p:nvPr/>
        </p:nvSpPr>
        <p:spPr>
          <a:xfrm>
            <a:off x="5571195" y="524700"/>
            <a:ext cx="6096000" cy="10756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6"/>
          <p:cNvSpPr txBox="1">
            <a:spLocks noGrp="1"/>
          </p:cNvSpPr>
          <p:nvPr>
            <p:ph type="title"/>
          </p:nvPr>
        </p:nvSpPr>
        <p:spPr>
          <a:xfrm>
            <a:off x="5977465" y="524633"/>
            <a:ext cx="4614400" cy="107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8" name="Google Shape;38;p6"/>
          <p:cNvSpPr txBox="1">
            <a:spLocks noGrp="1"/>
          </p:cNvSpPr>
          <p:nvPr>
            <p:ph type="body" idx="1"/>
          </p:nvPr>
        </p:nvSpPr>
        <p:spPr>
          <a:xfrm>
            <a:off x="6487400" y="1798867"/>
            <a:ext cx="5035200" cy="3918000"/>
          </a:xfrm>
          <a:prstGeom prst="rect">
            <a:avLst/>
          </a:prstGeom>
        </p:spPr>
        <p:txBody>
          <a:bodyPr spcFirstLastPara="1" wrap="square" lIns="91425" tIns="91425" rIns="91425" bIns="91425" anchor="t" anchorCtr="0">
            <a:noAutofit/>
          </a:bodyPr>
          <a:lstStyle>
            <a:lvl1pPr marL="609585" lvl="0" indent="-491054" rtl="0">
              <a:spcBef>
                <a:spcPts val="800"/>
              </a:spcBef>
              <a:spcAft>
                <a:spcPts val="0"/>
              </a:spcAft>
              <a:buSzPts val="2200"/>
              <a:buChar char="▪"/>
              <a:defRPr sz="2933"/>
            </a:lvl1pPr>
            <a:lvl2pPr marL="1219170" lvl="1" indent="-491054" rtl="0">
              <a:spcBef>
                <a:spcPts val="0"/>
              </a:spcBef>
              <a:spcAft>
                <a:spcPts val="0"/>
              </a:spcAft>
              <a:buSzPts val="2200"/>
              <a:buChar char="▫"/>
              <a:defRPr sz="2933"/>
            </a:lvl2pPr>
            <a:lvl3pPr marL="1828754" lvl="2" indent="-491054" rtl="0">
              <a:spcBef>
                <a:spcPts val="0"/>
              </a:spcBef>
              <a:spcAft>
                <a:spcPts val="0"/>
              </a:spcAft>
              <a:buSzPts val="2200"/>
              <a:buChar char="▫"/>
              <a:defRPr sz="2933"/>
            </a:lvl3pPr>
            <a:lvl4pPr marL="2438339" lvl="3" indent="-491054" rtl="0">
              <a:spcBef>
                <a:spcPts val="0"/>
              </a:spcBef>
              <a:spcAft>
                <a:spcPts val="0"/>
              </a:spcAft>
              <a:buSzPts val="2200"/>
              <a:buChar char="▫"/>
              <a:defRPr sz="2933"/>
            </a:lvl4pPr>
            <a:lvl5pPr marL="3047924" lvl="4" indent="-491054" rtl="0">
              <a:spcBef>
                <a:spcPts val="0"/>
              </a:spcBef>
              <a:spcAft>
                <a:spcPts val="0"/>
              </a:spcAft>
              <a:buSzPts val="2200"/>
              <a:buChar char="○"/>
              <a:defRPr sz="2933"/>
            </a:lvl5pPr>
            <a:lvl6pPr marL="3657509" lvl="5" indent="-491054" rtl="0">
              <a:spcBef>
                <a:spcPts val="0"/>
              </a:spcBef>
              <a:spcAft>
                <a:spcPts val="0"/>
              </a:spcAft>
              <a:buSzPts val="2200"/>
              <a:buChar char="■"/>
              <a:defRPr sz="2933"/>
            </a:lvl6pPr>
            <a:lvl7pPr marL="4267093" lvl="6" indent="-491054" rtl="0">
              <a:spcBef>
                <a:spcPts val="0"/>
              </a:spcBef>
              <a:spcAft>
                <a:spcPts val="0"/>
              </a:spcAft>
              <a:buSzPts val="2200"/>
              <a:buChar char="●"/>
              <a:defRPr sz="2933"/>
            </a:lvl7pPr>
            <a:lvl8pPr marL="4876678" lvl="7" indent="-491054" rtl="0">
              <a:spcBef>
                <a:spcPts val="0"/>
              </a:spcBef>
              <a:spcAft>
                <a:spcPts val="0"/>
              </a:spcAft>
              <a:buSzPts val="2200"/>
              <a:buChar char="○"/>
              <a:defRPr sz="2933"/>
            </a:lvl8pPr>
            <a:lvl9pPr marL="5486263" lvl="8" indent="-491054" rtl="0">
              <a:spcBef>
                <a:spcPts val="0"/>
              </a:spcBef>
              <a:spcAft>
                <a:spcPts val="0"/>
              </a:spcAft>
              <a:buSzPts val="2200"/>
              <a:buChar char="■"/>
              <a:defRPr sz="2933"/>
            </a:lvl9pPr>
          </a:lstStyle>
          <a:p>
            <a:endParaRPr/>
          </a:p>
        </p:txBody>
      </p:sp>
      <p:sp>
        <p:nvSpPr>
          <p:cNvPr id="39" name="Google Shape;39;p6"/>
          <p:cNvSpPr txBox="1">
            <a:spLocks noGrp="1"/>
          </p:cNvSpPr>
          <p:nvPr>
            <p:ph type="sldNum" idx="12"/>
          </p:nvPr>
        </p:nvSpPr>
        <p:spPr>
          <a:xfrm>
            <a:off x="11667200" y="5808300"/>
            <a:ext cx="524800" cy="524800"/>
          </a:xfrm>
          <a:prstGeom prst="rect">
            <a:avLst/>
          </a:prstGeom>
          <a:solidFill>
            <a:schemeClr val="accent1"/>
          </a:solid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0" name="Google Shape;40;p6"/>
          <p:cNvSpPr/>
          <p:nvPr/>
        </p:nvSpPr>
        <p:spPr>
          <a:xfrm>
            <a:off x="10591667" y="524567"/>
            <a:ext cx="1075600" cy="1075600"/>
          </a:xfrm>
          <a:prstGeom prst="rect">
            <a:avLst/>
          </a:prstGeom>
          <a:solidFill>
            <a:srgbClr val="FFFFFF">
              <a:alpha val="52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42871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sp>
        <p:nvSpPr>
          <p:cNvPr id="42" name="Google Shape;42;p7"/>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7"/>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7"/>
          <p:cNvSpPr/>
          <p:nvPr/>
        </p:nvSpPr>
        <p:spPr>
          <a:xfrm>
            <a:off x="1170000" y="524700"/>
            <a:ext cx="10497200" cy="10756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1576267" y="524633"/>
            <a:ext cx="8986000" cy="1075600"/>
          </a:xfrm>
          <a:prstGeom prst="rect">
            <a:avLst/>
          </a:prstGeom>
          <a:noFill/>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6" name="Google Shape;46;p7"/>
          <p:cNvSpPr txBox="1">
            <a:spLocks noGrp="1"/>
          </p:cNvSpPr>
          <p:nvPr>
            <p:ph type="body" idx="1"/>
          </p:nvPr>
        </p:nvSpPr>
        <p:spPr>
          <a:xfrm>
            <a:off x="2101700" y="1822900"/>
            <a:ext cx="4643200" cy="45100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47" name="Google Shape;47;p7"/>
          <p:cNvSpPr txBox="1">
            <a:spLocks noGrp="1"/>
          </p:cNvSpPr>
          <p:nvPr>
            <p:ph type="body" idx="2"/>
          </p:nvPr>
        </p:nvSpPr>
        <p:spPr>
          <a:xfrm>
            <a:off x="7024095" y="1822900"/>
            <a:ext cx="4643200" cy="45100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48" name="Google Shape;48;p7"/>
          <p:cNvSpPr txBox="1">
            <a:spLocks noGrp="1"/>
          </p:cNvSpPr>
          <p:nvPr>
            <p:ph type="sldNum" idx="12"/>
          </p:nvPr>
        </p:nvSpPr>
        <p:spPr>
          <a:xfrm>
            <a:off x="11667200"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9" name="Google Shape;49;p7"/>
          <p:cNvSpPr/>
          <p:nvPr/>
        </p:nvSpPr>
        <p:spPr>
          <a:xfrm>
            <a:off x="10591667" y="524567"/>
            <a:ext cx="1075600" cy="1075600"/>
          </a:xfrm>
          <a:prstGeom prst="rect">
            <a:avLst/>
          </a:prstGeom>
          <a:solidFill>
            <a:srgbClr val="FFFFFF">
              <a:alpha val="52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16977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1"/>
          <p:cNvSpPr/>
          <p:nvPr/>
        </p:nvSpPr>
        <p:spPr>
          <a:xfrm>
            <a:off x="1694800" y="-100"/>
            <a:ext cx="104972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1"/>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1"/>
          <p:cNvSpPr txBox="1">
            <a:spLocks noGrp="1"/>
          </p:cNvSpPr>
          <p:nvPr>
            <p:ph type="sldNum" idx="12"/>
          </p:nvPr>
        </p:nvSpPr>
        <p:spPr>
          <a:xfrm>
            <a:off x="11667200"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02837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Full background image">
  <p:cSld name="Full background image">
    <p:spTree>
      <p:nvGrpSpPr>
        <p:cNvPr id="1" name="Shape 83"/>
        <p:cNvGrpSpPr/>
        <p:nvPr/>
      </p:nvGrpSpPr>
      <p:grpSpPr>
        <a:xfrm>
          <a:off x="0" y="0"/>
          <a:ext cx="0" cy="0"/>
          <a:chOff x="0" y="0"/>
          <a:chExt cx="0" cy="0"/>
        </a:xfrm>
      </p:grpSpPr>
      <p:sp>
        <p:nvSpPr>
          <p:cNvPr id="84" name="Google Shape;84;p13"/>
          <p:cNvSpPr/>
          <p:nvPr/>
        </p:nvSpPr>
        <p:spPr>
          <a:xfrm>
            <a:off x="10497200" y="-100"/>
            <a:ext cx="16948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3"/>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3"/>
          <p:cNvSpPr txBox="1">
            <a:spLocks noGrp="1"/>
          </p:cNvSpPr>
          <p:nvPr>
            <p:ph type="sldNum" idx="12"/>
          </p:nvPr>
        </p:nvSpPr>
        <p:spPr>
          <a:xfrm>
            <a:off x="11667200" y="5808300"/>
            <a:ext cx="524800" cy="524800"/>
          </a:xfrm>
          <a:prstGeom prst="rect">
            <a:avLst/>
          </a:prstGeom>
          <a:solidFill>
            <a:schemeClr val="accent1"/>
          </a:solid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6691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Logo)">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3/29/2022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3"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14155165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Reversed Logo)">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3/29/2022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2"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23956862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Picture 5"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35208331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3/29/2022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589897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3/29/2022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1" name="Picture Placeholder 8"/>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5" name="Picture 9"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2170635938"/>
      </p:ext>
    </p:extLst>
  </p:cSld>
  <p:clrMapOvr>
    <a:masterClrMapping/>
  </p:clrMapOvr>
  <p:hf sldNum="0"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3/29/2022</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557842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3/29/2022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17718919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p:cNvSpPr>
          <p:nvPr>
            <p:ph type="dt" sz="half" idx="10"/>
          </p:nvPr>
        </p:nvSpPr>
        <p:spPr bwMode="black"/>
        <p:txBody>
          <a:bodyPr/>
          <a:lstStyle/>
          <a:p>
            <a:fld id="{9A198C9B-0587-4A1E-9E03-E4C9FE222F08}" type="datetime1">
              <a:rPr lang="en-US" smtClean="0">
                <a:solidFill>
                  <a:srgbClr val="000000"/>
                </a:solidFill>
              </a:rPr>
              <a:pPr/>
              <a:t>3/29/2022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5156596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3"/>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4"/>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6"/>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bwMode="black"/>
        <p:txBody>
          <a:bodyPr/>
          <a:lstStyle/>
          <a:p>
            <a:fld id="{5485A5BA-A5F9-4138-9E4B-FFD626F6437A}" type="datetime1">
              <a:rPr lang="en-US" smtClean="0">
                <a:solidFill>
                  <a:srgbClr val="000000"/>
                </a:solidFill>
              </a:rPr>
              <a:pPr/>
              <a:t>3/29/2022</a:t>
            </a:fld>
            <a:endParaRPr lang="en-US">
              <a:solidFill>
                <a:srgbClr val="000000"/>
              </a:solidFill>
            </a:endParaRPr>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851323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3/29/2022</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5506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3/29/2022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267737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Solid Blu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37710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3/29/2022</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88488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3/29/2022</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08040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02912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715169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3/29/2022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0468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am Page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3/29/2022</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094686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am Page (3 Up Vertical)">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3/29/2022</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968860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am Page (4-Up Horizontal)">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3/29/2022</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4598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3/29/2022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3/29/2022</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am Page (2-Up Horizontal)">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3/29/2022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0641092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Icons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3/29/2022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629007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cons (3-Up Vertic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3/29/2022</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826906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Icons (4-Up Horizontal)">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3/29/2022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1750478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Icons (2-Up Horizont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3/29/2022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26647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3/29/2022</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839498464"/>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Big Image (Blue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119571790"/>
      </p:ext>
    </p:extLst>
  </p:cSld>
  <p:clrMapOvr>
    <a:masterClrMapping/>
  </p:clrMapOvr>
  <p:hf sldNum="0"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ig Image (Dark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2186176092"/>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ig Image (Green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4173376230"/>
      </p:ext>
    </p:extLst>
  </p:cSld>
  <p:clrMapOvr>
    <a:masterClrMapping/>
  </p:clrMapOvr>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ig Image (Light Gray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92219261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3/29/2022</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creenshot (Dark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214621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creenshot (Dark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5325752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creenshot (Full Window Dark)">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3592019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3/29/2022</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00374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421783078"/>
      </p:ext>
    </p:extLst>
  </p:cSld>
  <p:clrMapOvr>
    <a:masterClrMapping/>
  </p:clrMapOvr>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377490832"/>
      </p:ext>
    </p:extLst>
  </p:cSld>
  <p:clrMapOvr>
    <a:masterClrMapping/>
  </p:clrMapOvr>
  <p:hf sldNum="0"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creenshot (Blue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143652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creenshot (Blue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7844052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creenshot (Full Window Blue)">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0075472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creenshot (Computer)">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54688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3/29/2022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3/29/2022</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597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Quote (Blue Background)">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983500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Quote (Dark Background)">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271892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705844"/>
      </p:ext>
    </p:extLst>
  </p:cSld>
  <p:clrMapOvr>
    <a:masterClrMapping/>
  </p:clrMapOvr>
  <p:hf sldNum="0"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088885"/>
      </p:ext>
    </p:extLst>
  </p:cSld>
  <p:clrMapOvr>
    <a:masterClrMapping/>
  </p:clrMapOvr>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336775283"/>
      </p:ext>
    </p:extLst>
  </p:cSld>
  <p:clrMapOvr>
    <a:masterClrMapping/>
  </p:clrMapOvr>
  <p:hf sldNum="0"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4031985891"/>
      </p:ext>
    </p:extLst>
  </p:cSld>
  <p:clrMapOvr>
    <a:masterClrMapping/>
  </p:clrMapOvr>
  <p:hf sldNum="0"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3130077440"/>
      </p:ext>
    </p:extLst>
  </p:cSld>
  <p:clrMapOvr>
    <a:masterClrMapping/>
  </p:clrMapOvr>
  <p:hf sldNum="0"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834826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3/29/2022</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828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3/29/2022</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3/29/2022</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53228208"/>
      </p:ext>
    </p:extLst>
  </p:cSld>
  <p:clrMapOvr>
    <a:masterClrMapping/>
  </p:clrMapOvr>
  <p:hf sldNum="0"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3/29/2022</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25720503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hank You (Blue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2"/>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8385022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9462897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t>3/29/2022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92749935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t>3/29/2022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624730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8" name="Picture 7"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15840344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3/29/2022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174262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3/29/2022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3232792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t>3/29/2022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87834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3/29/2022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t>3/29/2022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2635241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t>3/29/2022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8989276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t>3/29/2022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506333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t>3/29/2022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058715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t>3/29/2022</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82286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t>3/29/2022</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09506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163805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589909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3/29/2022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598471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34335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3/29/2022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506192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3/29/2022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362731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3/29/2022</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2470595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3/29/2022</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011118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3/29/2022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0903162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3/29/2022</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532326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3/29/2022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884698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3/29/2022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525846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3/29/2022</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589986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3/29/2022</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90963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3/29/2022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3/29/2022</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167790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3/29/2022</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223024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938228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810678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207616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7485253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218860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3/29/2022</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380834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3/29/2022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348408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3/29/2022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2185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3/29/2022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3/29/2022</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532580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3/29/2022</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444035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3/29/2022</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344296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001860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15250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241274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9076816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38723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664193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81510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3/29/2022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138674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37454491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3/29/2022</a:t>
            </a:fld>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28949697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3/29/2022</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a:t>
            </a:r>
            <a:r>
              <a:rPr lang="en-US">
                <a:solidFill>
                  <a:schemeClr val="accent2"/>
                </a:solidFill>
              </a:rPr>
              <a:t>|</a:t>
            </a:r>
            <a:r>
              <a:rPr lang="en-US"/>
              <a:t> mn.gov/</a:t>
            </a:r>
            <a:r>
              <a:rPr lang="en-US" err="1"/>
              <a:t>mnit</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519825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816205320"/>
      </p:ext>
    </p:extLst>
  </p:cSld>
  <p:clrMapOvr>
    <a:masterClrMapping/>
  </p:clrMapOvr>
  <p:hf sldNum="0"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1967954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3/29/2022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1" name="Picture 8"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3114897" y="1246686"/>
            <a:ext cx="5962206" cy="1810386"/>
          </a:xfrm>
          <a:prstGeom prst="rect">
            <a:avLst/>
          </a:prstGeom>
        </p:spPr>
      </p:pic>
    </p:spTree>
    <p:extLst>
      <p:ext uri="{BB962C8B-B14F-4D97-AF65-F5344CB8AC3E}">
        <p14:creationId xmlns:p14="http://schemas.microsoft.com/office/powerpoint/2010/main" val="31118992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3/29/2022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0" name="Picture 8"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3114898" y="1246687"/>
            <a:ext cx="5962204" cy="1810385"/>
          </a:xfrm>
          <a:prstGeom prst="rect">
            <a:avLst/>
          </a:prstGeom>
        </p:spPr>
      </p:pic>
    </p:spTree>
    <p:extLst>
      <p:ext uri="{BB962C8B-B14F-4D97-AF65-F5344CB8AC3E}">
        <p14:creationId xmlns:p14="http://schemas.microsoft.com/office/powerpoint/2010/main" val="14672960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0" name="Picture 5"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57806" y="5762861"/>
            <a:ext cx="3234329" cy="982083"/>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6465235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3/29/2022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40403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3/29/2022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3/29/2022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4" name="Picture 8"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176621" y="389235"/>
            <a:ext cx="3234329" cy="982083"/>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3417844026"/>
      </p:ext>
    </p:extLst>
  </p:cSld>
  <p:clrMapOvr>
    <a:masterClrMapping/>
  </p:clrMapOvr>
  <p:hf sldNum="0"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3/29/2022</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489276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3/29/2022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24472112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3/29/2022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11947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5485A5BA-A5F9-4138-9E4B-FFD626F6437A}" type="datetime1">
              <a:rPr lang="en-US" smtClean="0">
                <a:solidFill>
                  <a:srgbClr val="000000"/>
                </a:solidFill>
              </a:rPr>
              <a:pPr/>
              <a:t>3/29/2022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813490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3/29/2022</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277759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410598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574533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3/29/2022</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030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3/29/2022</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294886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029393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3/29/2022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77575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3/29/2022</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8684275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3/29/2022</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096130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3/29/2022</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658764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3/29/2022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283553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3/29/2022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408197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3/29/2022</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85155952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3/29/2022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27887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3/29/2022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077962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3/29/2022</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45037389"/>
      </p:ext>
    </p:extLst>
  </p:cSld>
  <p:clrMapOvr>
    <a:masterClrMapping/>
  </p:clrMapOvr>
  <p:extLst>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2073081819"/>
      </p:ext>
    </p:extLst>
  </p:cSld>
  <p:clrMapOvr>
    <a:masterClrMapping/>
  </p:clrMapOvr>
  <p:hf sldNum="0" hdr="0" ftr="0" dt="0"/>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749155296"/>
      </p:ext>
    </p:extLst>
  </p:cSld>
  <p:clrMapOvr>
    <a:masterClrMapping/>
  </p:clrMapOvr>
  <p:hf sldNum="0" hdr="0" ftr="0" dt="0"/>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3805674833"/>
      </p:ext>
    </p:extLst>
  </p:cSld>
  <p:clrMapOvr>
    <a:masterClrMapping/>
  </p:clrMapOvr>
  <p:hf sldNum="0" hdr="0" ftr="0" dt="0"/>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003596396"/>
      </p:ext>
    </p:extLst>
  </p:cSld>
  <p:clrMapOvr>
    <a:masterClrMapping/>
  </p:clrMapOvr>
  <p:hf sldNum="0"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41484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63807292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9899380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3/29/2022</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588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20585041"/>
      </p:ext>
    </p:extLst>
  </p:cSld>
  <p:clrMapOvr>
    <a:masterClrMapping/>
  </p:clrMapOvr>
  <p:hf sldNum="0" hdr="0" ftr="0" dt="0"/>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913214701"/>
      </p:ext>
    </p:extLst>
  </p:cSld>
  <p:clrMapOvr>
    <a:masterClrMapping/>
  </p:clrMapOvr>
  <p:hf sldNum="0" hdr="0" ftr="0" dt="0"/>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97598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93118020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4518756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25619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3/29/2022</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7771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6425836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573630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257162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66680"/>
      </p:ext>
    </p:extLst>
  </p:cSld>
  <p:clrMapOvr>
    <a:masterClrMapping/>
  </p:clrMapOvr>
  <p:hf sldNum="0" hdr="0" ftr="0" dt="0"/>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193154343"/>
      </p:ext>
    </p:extLst>
  </p:cSld>
  <p:clrMapOvr>
    <a:masterClrMapping/>
  </p:clrMapOvr>
  <p:hf sldNum="0" hdr="0" ftr="0" dt="0"/>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654988271"/>
      </p:ext>
    </p:extLst>
  </p:cSld>
  <p:clrMapOvr>
    <a:masterClrMapping/>
  </p:clrMapOvr>
  <p:hf sldNum="0" hdr="0" ftr="0" dt="0"/>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1667512786"/>
      </p:ext>
    </p:extLst>
  </p:cSld>
  <p:clrMapOvr>
    <a:masterClrMapping/>
  </p:clrMapOvr>
  <p:hf sldNum="0" hdr="0" ftr="0" dt="0"/>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254691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3/29/2022</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Optional Tagline Goes Here | mn.gov/</a:t>
            </a:r>
            <a:r>
              <a:rPr lang="en-US" err="1">
                <a:solidFill>
                  <a:srgbClr val="000000"/>
                </a:solidFill>
              </a:rPr>
              <a:t>websiteurl</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57915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3/29/2022</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76639202"/>
      </p:ext>
    </p:extLst>
  </p:cSld>
  <p:clrMapOvr>
    <a:masterClrMapping/>
  </p:clrMapOvr>
  <p:hf sldNum="0" hdr="0" ftr="0" dt="0"/>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3/29/2022</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rgbClr val="000000"/>
                </a:solidFill>
              </a:rPr>
              <a:t>Optional Tagline Goes Here</a:t>
            </a:r>
            <a:r>
              <a:rPr lang="en-US">
                <a:solidFill>
                  <a:srgbClr val="003865"/>
                </a:solidFill>
              </a:rPr>
              <a:t> | </a:t>
            </a:r>
            <a:r>
              <a:rPr lang="en-US">
                <a:solidFill>
                  <a:srgbClr val="000000"/>
                </a:solidFill>
              </a:rPr>
              <a:t>mn.gov/</a:t>
            </a:r>
            <a:r>
              <a:rPr lang="en-US" err="1">
                <a:solidFill>
                  <a:srgbClr val="000000"/>
                </a:solidFill>
              </a:rPr>
              <a:t>websiteurl</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7"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8176621" y="360954"/>
            <a:ext cx="3234329" cy="982083"/>
          </a:xfrm>
          <a:prstGeom prst="rect">
            <a:avLst/>
          </a:prstGeom>
        </p:spPr>
      </p:pic>
    </p:spTree>
    <p:extLst>
      <p:ext uri="{BB962C8B-B14F-4D97-AF65-F5344CB8AC3E}">
        <p14:creationId xmlns:p14="http://schemas.microsoft.com/office/powerpoint/2010/main" val="42051248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3" y="350191"/>
            <a:ext cx="3272835" cy="993775"/>
          </a:xfrm>
          <a:prstGeom prst="rect">
            <a:avLst/>
          </a:prstGeom>
        </p:spPr>
      </p:pic>
    </p:spTree>
    <p:extLst>
      <p:ext uri="{BB962C8B-B14F-4D97-AF65-F5344CB8AC3E}">
        <p14:creationId xmlns:p14="http://schemas.microsoft.com/office/powerpoint/2010/main" val="141469842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3/29/2022</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rgbClr val="000000"/>
                </a:solidFill>
              </a:rPr>
              <a:t>Optional Tagline Goes Here</a:t>
            </a:r>
            <a:r>
              <a:rPr lang="en-US">
                <a:solidFill>
                  <a:srgbClr val="003865"/>
                </a:solidFill>
              </a:rPr>
              <a:t> | </a:t>
            </a:r>
            <a:r>
              <a:rPr lang="en-US">
                <a:solidFill>
                  <a:srgbClr val="000000"/>
                </a:solidFill>
              </a:rPr>
              <a:t>mn.gov/</a:t>
            </a:r>
            <a:r>
              <a:rPr lang="en-US" err="1">
                <a:solidFill>
                  <a:srgbClr val="000000"/>
                </a:solidFill>
              </a:rPr>
              <a:t>websiteurl</a:t>
            </a:r>
            <a:endParaRPr lang="en-US">
              <a:solidFill>
                <a:srgbClr val="000000"/>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solidFill>
                  <a:srgbClr val="003865"/>
                </a:solidFill>
              </a:rPr>
              <a:pPr/>
              <a:t>‹#›</a:t>
            </a:fld>
            <a:endParaRPr lang="en-US">
              <a:solidFill>
                <a:srgbClr val="003865"/>
              </a:solidFill>
            </a:endParaRPr>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340286"/>
            <a:ext cx="3234329" cy="982083"/>
          </a:xfrm>
          <a:prstGeom prst="rect">
            <a:avLst/>
          </a:prstGeom>
        </p:spPr>
      </p:pic>
    </p:spTree>
    <p:extLst>
      <p:ext uri="{BB962C8B-B14F-4D97-AF65-F5344CB8AC3E}">
        <p14:creationId xmlns:p14="http://schemas.microsoft.com/office/powerpoint/2010/main" val="1425561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Slide (Logo)">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3/29/2022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3"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58951646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Slide (Reversed Logo)">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3/29/2022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2"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146824661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Picture 5"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20036087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3/29/2022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275275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3/29/2022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1" name="Picture Placeholder 8"/>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5" name="Picture 9"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2842175013"/>
      </p:ext>
    </p:extLst>
  </p:cSld>
  <p:clrMapOvr>
    <a:masterClrMapping/>
  </p:clrMapOvr>
  <p:hf sldNum="0"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3/29/2022</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775223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3/29/2022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93269560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p:cNvSpPr>
          <p:nvPr>
            <p:ph type="dt" sz="half" idx="10"/>
          </p:nvPr>
        </p:nvSpPr>
        <p:spPr bwMode="black"/>
        <p:txBody>
          <a:bodyPr/>
          <a:lstStyle/>
          <a:p>
            <a:fld id="{9A198C9B-0587-4A1E-9E03-E4C9FE222F08}" type="datetime1">
              <a:rPr lang="en-US" smtClean="0">
                <a:solidFill>
                  <a:srgbClr val="000000"/>
                </a:solidFill>
              </a:rPr>
              <a:pPr/>
              <a:t>3/29/2022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631615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3"/>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4"/>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6"/>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bwMode="black"/>
        <p:txBody>
          <a:bodyPr/>
          <a:lstStyle/>
          <a:p>
            <a:fld id="{5485A5BA-A5F9-4138-9E4B-FFD626F6437A}" type="datetime1">
              <a:rPr lang="en-US" smtClean="0">
                <a:solidFill>
                  <a:srgbClr val="000000"/>
                </a:solidFill>
              </a:rPr>
              <a:pPr/>
              <a:t>3/29/2022</a:t>
            </a:fld>
            <a:endParaRPr lang="en-US">
              <a:solidFill>
                <a:srgbClr val="000000"/>
              </a:solidFill>
            </a:endParaRPr>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1662086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3/29/2022</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70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3/29/2022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499689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and Content (Solid Blu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6877801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3/29/2022</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016635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3/29/2022</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18875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0991541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2325204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3/29/2022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262240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eam Page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3/29/2022</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562121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eam Page (3 Up Vertical)">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3/29/2022</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15921431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eam Page (4-Up Horizontal)">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3/29/2022</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15010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3/29/2022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eam Page (2-Up Horizontal)">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3/29/2022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830154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Icons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3/29/2022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18467699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Icons (3-Up Vertic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3/29/2022</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3833758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Icons (4-Up Horizontal)">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3/29/2022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1724643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Icons (2-Up Horizont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3/29/2022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28526911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3/29/2022</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07252057"/>
      </p:ext>
    </p:extLst>
  </p:cSld>
  <p:clrMapOvr>
    <a:masterClrMapping/>
  </p:clrMapOvr>
  <p:extLst>
    <p:ext uri="{DCECCB84-F9BA-43D5-87BE-67443E8EF086}">
      <p15:sldGuideLst xmlns:p15="http://schemas.microsoft.com/office/powerpoint/2012/main"/>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Big Image (Blue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2594463344"/>
      </p:ext>
    </p:extLst>
  </p:cSld>
  <p:clrMapOvr>
    <a:masterClrMapping/>
  </p:clrMapOvr>
  <p:hf sldNum="0"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Big Image (Dark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90970968"/>
      </p:ext>
    </p:extLst>
  </p:cSld>
  <p:clrMapOvr>
    <a:masterClrMapping/>
  </p:clrMapOvr>
  <p:hf sldNum="0" hdr="0" ftr="0" dt="0"/>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Big Image (Green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3755252258"/>
      </p:ext>
    </p:extLst>
  </p:cSld>
  <p:clrMapOvr>
    <a:masterClrMapping/>
  </p:clrMapOvr>
  <p:hf sldNum="0" hdr="0" ftr="0" dt="0"/>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Big Image (Light Gray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44680607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3/29/2022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creenshot (Dark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3851510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creenshot (Dark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64613805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Screenshot (Full Window Dark)">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60906986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3/29/2022</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59111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773758038"/>
      </p:ext>
    </p:extLst>
  </p:cSld>
  <p:clrMapOvr>
    <a:masterClrMapping/>
  </p:clrMapOvr>
  <p:hf sldNum="0"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770170195"/>
      </p:ext>
    </p:extLst>
  </p:cSld>
  <p:clrMapOvr>
    <a:masterClrMapping/>
  </p:clrMapOvr>
  <p:hf sldNum="0"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Screenshot (Blue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630088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creenshot (Blue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6323261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Screenshot (Full Window Blue)">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4520893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Screenshot (Computer)">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1993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3/29/2022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3/29/2022</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80103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Quote (Blue Background)">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529248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Quote (Dark Background)">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3/29/2022</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6663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8519933"/>
      </p:ext>
    </p:extLst>
  </p:cSld>
  <p:clrMapOvr>
    <a:masterClrMapping/>
  </p:clrMapOvr>
  <p:hf sldNum="0" hdr="0" ftr="0" dt="0"/>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874283"/>
      </p:ext>
    </p:extLst>
  </p:cSld>
  <p:clrMapOvr>
    <a:masterClrMapping/>
  </p:clrMapOvr>
  <p:hf sldNum="0" hdr="0" ftr="0" dt="0"/>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911476967"/>
      </p:ext>
    </p:extLst>
  </p:cSld>
  <p:clrMapOvr>
    <a:masterClrMapping/>
  </p:clrMapOvr>
  <p:hf sldNum="0" hdr="0" ftr="0" dt="0"/>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971895946"/>
      </p:ext>
    </p:extLst>
  </p:cSld>
  <p:clrMapOvr>
    <a:masterClrMapping/>
  </p:clrMapOvr>
  <p:hf sldNum="0" hdr="0" ftr="0" dt="0"/>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4235827485"/>
      </p:ext>
    </p:extLst>
  </p:cSld>
  <p:clrMapOvr>
    <a:masterClrMapping/>
  </p:clrMapOvr>
  <p:hf sldNum="0"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011743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3/29/2022</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421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3/29/2022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3/29/2022</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99533417"/>
      </p:ext>
    </p:extLst>
  </p:cSld>
  <p:clrMapOvr>
    <a:masterClrMapping/>
  </p:clrMapOvr>
  <p:hf sldNum="0" hdr="0" ftr="0" dt="0"/>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3/29/2022</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103079034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hank You (Blue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2"/>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395512872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03612668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t>3/29/2022</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0915782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solidFill>
                  <a:srgbClr val="000000"/>
                </a:solidFill>
              </a:rPr>
              <a:pPr/>
              <a:t>3/29/2022</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232470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solidFill>
                  <a:srgbClr val="000000"/>
                </a:solidFill>
              </a:rPr>
              <a:pPr/>
              <a:t>3/29/2022</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20073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8" name="Picture 7"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3717929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solidFill>
                  <a:srgbClr val="000000"/>
                </a:solidFill>
              </a:rPr>
              <a:pPr/>
              <a:t>3/29/2022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8051742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solidFill>
                  <a:srgbClr val="000000"/>
                </a:solidFill>
              </a:rPr>
              <a:pPr/>
              <a:t>3/29/2022</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3/29/2022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3/29/2022</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solidFill>
                  <a:srgbClr val="000000"/>
                </a:solidFill>
              </a:rPr>
              <a:pPr/>
              <a:t>3/29/2022</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4462023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solidFill>
                  <a:srgbClr val="000000"/>
                </a:solidFill>
              </a:rPr>
              <a:pPr/>
              <a:t>3/29/2022</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43240693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solidFill>
                  <a:srgbClr val="000000"/>
                </a:solidFill>
              </a:rPr>
              <a:pPr/>
              <a:t>3/29/2022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41074227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solidFill>
                  <a:srgbClr val="000000"/>
                </a:solidFill>
              </a:rPr>
              <a:pPr/>
              <a:t>3/29/2022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54909073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solidFill>
                  <a:srgbClr val="000000"/>
                </a:solidFill>
              </a:rPr>
              <a:pPr/>
              <a:t>3/29/2022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60782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solidFill>
                  <a:srgbClr val="000000"/>
                </a:solidFill>
              </a:rPr>
              <a:pPr/>
              <a:t>3/29/2022</a:t>
            </a:fld>
            <a:endParaRPr lang="en-US">
              <a:solidFill>
                <a:srgbClr val="000000"/>
              </a:solidFill>
            </a:endParaRPr>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30945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solidFill>
                  <a:srgbClr val="000000"/>
                </a:solidFill>
              </a:rPr>
              <a:pPr/>
              <a:t>3/29/2022</a:t>
            </a:fld>
            <a:endParaRPr lang="en-US">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327677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solidFill>
                  <a:srgbClr val="000000"/>
                </a:solidFill>
              </a:rPr>
              <a:pPr/>
              <a:t>3/29/2022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1665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926979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solidFill>
                  <a:srgbClr val="000000"/>
                </a:solidFill>
              </a:rPr>
              <a:pPr/>
              <a:t>3/29/2022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6200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1975728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945553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solidFill>
                  <a:srgbClr val="000000"/>
                </a:solidFill>
              </a:rPr>
              <a:pPr/>
              <a:t>3/29/2022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192066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973A510E-C043-49E3-89B2-A73C98AD7E5E}" type="datetime1">
              <a:rPr lang="en-US" smtClean="0">
                <a:solidFill>
                  <a:srgbClr val="000000"/>
                </a:solidFill>
              </a:rPr>
              <a:pPr/>
              <a:t>3/29/2022</a:t>
            </a:fld>
            <a:endParaRPr lang="en-US">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10729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0288E1EC-B45D-40E0-830C-1ED4D259CC24}" type="datetime1">
              <a:rPr lang="en-US" smtClean="0">
                <a:solidFill>
                  <a:srgbClr val="000000"/>
                </a:solidFill>
              </a:rPr>
              <a:pPr/>
              <a:t>3/29/2022</a:t>
            </a:fld>
            <a:endParaRPr lang="en-US">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40381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797ACE57-0508-4646-8C2F-50157A155FB8}" type="datetime1">
              <a:rPr lang="en-US" smtClean="0">
                <a:solidFill>
                  <a:srgbClr val="000000"/>
                </a:solidFill>
              </a:rPr>
              <a:pPr/>
              <a:t>3/29/2022</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75814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FEA02726-0B35-480F-93D8-7A49827EC818}" type="datetime1">
              <a:rPr lang="en-US" smtClean="0">
                <a:solidFill>
                  <a:srgbClr val="000000"/>
                </a:solidFill>
              </a:rPr>
              <a:pPr/>
              <a:t>3/29/2022</a:t>
            </a:fld>
            <a:endParaRPr lang="en-US">
              <a:solidFill>
                <a:srgbClr val="000000"/>
              </a:solidFill>
            </a:endParaRPr>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72871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p:txBody>
          <a:bodyPr/>
          <a:lstStyle/>
          <a:p>
            <a:fld id="{F6F1F1E0-319E-4785-8370-0D74CAB2E340}" type="datetime1">
              <a:rPr lang="en-US" smtClean="0">
                <a:solidFill>
                  <a:srgbClr val="000000"/>
                </a:solidFill>
              </a:rPr>
              <a:pPr/>
              <a:t>3/29/2022</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38718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42CB7C80-0A1E-45A4-89BE-3A468D08E6E8}" type="datetime1">
              <a:rPr lang="en-US" smtClean="0">
                <a:solidFill>
                  <a:srgbClr val="000000"/>
                </a:solidFill>
              </a:rPr>
              <a:pPr/>
              <a:t>3/29/2022</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692941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solidFill>
                  <a:srgbClr val="000000"/>
                </a:solidFill>
              </a:rPr>
              <a:pPr/>
              <a:t>3/29/2022</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2173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solidFill>
                  <a:srgbClr val="000000"/>
                </a:solidFill>
              </a:rPr>
              <a:pPr/>
              <a:t>3/29/2022</a:t>
            </a:fld>
            <a:endParaRPr lang="en-US">
              <a:solidFill>
                <a:srgbClr val="000000"/>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750727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solidFill>
                  <a:srgbClr val="FFFFFF"/>
                </a:solidFill>
              </a:rPr>
              <a:pPr/>
              <a:t>3/29/2022</a:t>
            </a:fld>
            <a:endParaRPr lang="en-US">
              <a:solidFill>
                <a:srgbClr val="FFFFFF"/>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8728284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solidFill>
                  <a:srgbClr val="000000"/>
                </a:solidFill>
              </a:rPr>
              <a:pPr/>
              <a:t>3/29/2022</a:t>
            </a:fld>
            <a:endParaRPr lang="en-US">
              <a:solidFill>
                <a:srgbClr val="000000"/>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66623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solidFill>
                  <a:srgbClr val="000000"/>
                </a:solidFill>
              </a:rPr>
              <a:pPr/>
              <a:t>3/29/2022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46020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026967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solidFill>
                  <a:srgbClr val="FFFFFF"/>
                </a:solidFill>
              </a:rPr>
              <a:pPr/>
              <a:t>3/29/2022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595326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solidFill>
                  <a:srgbClr val="000000"/>
                </a:solidFill>
              </a:rPr>
              <a:pPr/>
              <a:t>3/29/2022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923440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solidFill>
                  <a:srgbClr val="000000"/>
                </a:solidFill>
              </a:rPr>
              <a:pPr/>
              <a:t>3/29/2022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8553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solidFill>
                  <a:srgbClr val="000000"/>
                </a:solidFill>
              </a:rPr>
              <a:pPr/>
              <a:t>3/29/2022</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57587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solidFill>
                  <a:srgbClr val="FFFFFF"/>
                </a:solidFill>
              </a:rPr>
              <a:pPr/>
              <a:t>3/29/2022</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95430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solidFill>
                  <a:srgbClr val="FFFFFF"/>
                </a:solidFill>
              </a:rPr>
              <a:pPr/>
              <a:t>3/29/2022</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825364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solidFill>
                  <a:srgbClr val="000000"/>
                </a:solidFill>
              </a:rPr>
              <a:pPr/>
              <a:t>3/29/2022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328645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solidFill>
                  <a:srgbClr val="FFFFFF"/>
                </a:solidFill>
              </a:rPr>
              <a:pPr/>
              <a:t>3/29/2022</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788905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solidFill>
                  <a:srgbClr val="FFFFFF"/>
                </a:solidFill>
              </a:rPr>
              <a:pPr/>
              <a:t>3/29/2022</a:t>
            </a:fld>
            <a:endParaRPr lang="en-US">
              <a:solidFill>
                <a:srgbClr val="FFFFFF"/>
              </a:solidFill>
            </a:endParaRPr>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75436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999195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7110429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356496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662395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solidFill>
                  <a:srgbClr val="000000"/>
                </a:solidFill>
              </a:rPr>
              <a:pPr/>
              <a:t>3/29/2022</a:t>
            </a:fld>
            <a:endParaRPr lang="en-US">
              <a:solidFill>
                <a:srgbClr val="000000"/>
              </a:solidFill>
            </a:endParaRPr>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solidFill>
                  <a:srgbClr val="000000"/>
                </a:solidFill>
              </a:rPr>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521435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55214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2325573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884771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solidFill>
                  <a:srgbClr val="FFFFFF"/>
                </a:solidFill>
              </a:rPr>
              <a:pPr/>
              <a:t>3/29/2022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61335794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solidFill>
                  <a:srgbClr val="000000"/>
                </a:solidFill>
              </a:rPr>
              <a:pPr/>
              <a:t>3/29/2022</a:t>
            </a:fld>
            <a:endParaRPr lang="en-US">
              <a:solidFill>
                <a:srgbClr val="000000"/>
              </a:solidFill>
            </a:endParaRPr>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rgbClr val="000000"/>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solidFill>
                  <a:srgbClr val="003865"/>
                </a:solidFill>
              </a:rPr>
              <a:pPr/>
              <a:t>‹#›</a:t>
            </a:fld>
            <a:endParaRPr lang="en-US">
              <a:solidFill>
                <a:srgbClr val="003865"/>
              </a:solidFill>
            </a:endParaRPr>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10597845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3/29/2022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8544011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989351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3/29/2022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3/29/2022</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0B47-15BE-45E8-A69E-D869CBD9D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7BBAA-E5EF-4EA6-A100-42B68E77F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11FEC-3FB1-4DEE-A51B-FF7B41ECFA52}"/>
              </a:ext>
            </a:extLst>
          </p:cNvPr>
          <p:cNvSpPr>
            <a:spLocks noGrp="1"/>
          </p:cNvSpPr>
          <p:nvPr>
            <p:ph type="dt" sz="half" idx="10"/>
          </p:nvPr>
        </p:nvSpPr>
        <p:spPr/>
        <p:txBody>
          <a:bodyPr/>
          <a:lstStyle/>
          <a:p>
            <a:fld id="{1265E2D6-4588-4C59-BE19-200B0433BC63}" type="datetimeFigureOut">
              <a:rPr lang="en-US" smtClean="0"/>
              <a:t>3/29/2022</a:t>
            </a:fld>
            <a:endParaRPr lang="en-US"/>
          </a:p>
        </p:txBody>
      </p:sp>
      <p:sp>
        <p:nvSpPr>
          <p:cNvPr id="5" name="Footer Placeholder 4">
            <a:extLst>
              <a:ext uri="{FF2B5EF4-FFF2-40B4-BE49-F238E27FC236}">
                <a16:creationId xmlns:a16="http://schemas.microsoft.com/office/drawing/2014/main" id="{B2FF55FD-48E8-4D81-BCFC-3201EA1C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A3D6-8932-44BE-A289-C3203F1339ED}"/>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01794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032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3/29/2022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935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2559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2193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300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4767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91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8701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2898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50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3414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3/29/2022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937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31653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6440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65342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30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324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007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227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684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12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3/29/2022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619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380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3774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732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764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0512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391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48672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50543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161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3/29/2022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463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401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130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350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7933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954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0969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4863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882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2476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26" Type="http://schemas.openxmlformats.org/officeDocument/2006/relationships/slideLayout" Target="../slideLayouts/slideLayout259.xml"/><Relationship Id="rId39" Type="http://schemas.openxmlformats.org/officeDocument/2006/relationships/slideLayout" Target="../slideLayouts/slideLayout272.xml"/><Relationship Id="rId21" Type="http://schemas.openxmlformats.org/officeDocument/2006/relationships/slideLayout" Target="../slideLayouts/slideLayout254.xml"/><Relationship Id="rId34" Type="http://schemas.openxmlformats.org/officeDocument/2006/relationships/slideLayout" Target="../slideLayouts/slideLayout267.xml"/><Relationship Id="rId42" Type="http://schemas.openxmlformats.org/officeDocument/2006/relationships/slideLayout" Target="../slideLayouts/slideLayout275.xml"/><Relationship Id="rId47" Type="http://schemas.openxmlformats.org/officeDocument/2006/relationships/slideLayout" Target="../slideLayouts/slideLayout280.xml"/><Relationship Id="rId50" Type="http://schemas.openxmlformats.org/officeDocument/2006/relationships/slideLayout" Target="../slideLayouts/slideLayout283.xml"/><Relationship Id="rId7" Type="http://schemas.openxmlformats.org/officeDocument/2006/relationships/slideLayout" Target="../slideLayouts/slideLayout24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9" Type="http://schemas.openxmlformats.org/officeDocument/2006/relationships/slideLayout" Target="../slideLayouts/slideLayout262.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32" Type="http://schemas.openxmlformats.org/officeDocument/2006/relationships/slideLayout" Target="../slideLayouts/slideLayout265.xml"/><Relationship Id="rId37" Type="http://schemas.openxmlformats.org/officeDocument/2006/relationships/slideLayout" Target="../slideLayouts/slideLayout270.xml"/><Relationship Id="rId40" Type="http://schemas.openxmlformats.org/officeDocument/2006/relationships/slideLayout" Target="../slideLayouts/slideLayout273.xml"/><Relationship Id="rId45" Type="http://schemas.openxmlformats.org/officeDocument/2006/relationships/slideLayout" Target="../slideLayouts/slideLayout278.xml"/><Relationship Id="rId53" Type="http://schemas.openxmlformats.org/officeDocument/2006/relationships/theme" Target="../theme/theme10.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31" Type="http://schemas.openxmlformats.org/officeDocument/2006/relationships/slideLayout" Target="../slideLayouts/slideLayout264.xml"/><Relationship Id="rId44" Type="http://schemas.openxmlformats.org/officeDocument/2006/relationships/slideLayout" Target="../slideLayouts/slideLayout277.xml"/><Relationship Id="rId52" Type="http://schemas.openxmlformats.org/officeDocument/2006/relationships/slideLayout" Target="../slideLayouts/slideLayout285.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slideLayout" Target="../slideLayouts/slideLayout255.xml"/><Relationship Id="rId27" Type="http://schemas.openxmlformats.org/officeDocument/2006/relationships/slideLayout" Target="../slideLayouts/slideLayout260.xml"/><Relationship Id="rId30" Type="http://schemas.openxmlformats.org/officeDocument/2006/relationships/slideLayout" Target="../slideLayouts/slideLayout263.xml"/><Relationship Id="rId35" Type="http://schemas.openxmlformats.org/officeDocument/2006/relationships/slideLayout" Target="../slideLayouts/slideLayout268.xml"/><Relationship Id="rId43" Type="http://schemas.openxmlformats.org/officeDocument/2006/relationships/slideLayout" Target="../slideLayouts/slideLayout276.xml"/><Relationship Id="rId48" Type="http://schemas.openxmlformats.org/officeDocument/2006/relationships/slideLayout" Target="../slideLayouts/slideLayout281.xml"/><Relationship Id="rId8" Type="http://schemas.openxmlformats.org/officeDocument/2006/relationships/slideLayout" Target="../slideLayouts/slideLayout241.xml"/><Relationship Id="rId51" Type="http://schemas.openxmlformats.org/officeDocument/2006/relationships/slideLayout" Target="../slideLayouts/slideLayout284.xml"/><Relationship Id="rId3" Type="http://schemas.openxmlformats.org/officeDocument/2006/relationships/slideLayout" Target="../slideLayouts/slideLayout236.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slideLayout" Target="../slideLayouts/slideLayout258.xml"/><Relationship Id="rId33" Type="http://schemas.openxmlformats.org/officeDocument/2006/relationships/slideLayout" Target="../slideLayouts/slideLayout266.xml"/><Relationship Id="rId38" Type="http://schemas.openxmlformats.org/officeDocument/2006/relationships/slideLayout" Target="../slideLayouts/slideLayout271.xml"/><Relationship Id="rId46" Type="http://schemas.openxmlformats.org/officeDocument/2006/relationships/slideLayout" Target="../slideLayouts/slideLayout279.xml"/><Relationship Id="rId20" Type="http://schemas.openxmlformats.org/officeDocument/2006/relationships/slideLayout" Target="../slideLayouts/slideLayout253.xml"/><Relationship Id="rId41" Type="http://schemas.openxmlformats.org/officeDocument/2006/relationships/slideLayout" Target="../slideLayouts/slideLayout274.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28" Type="http://schemas.openxmlformats.org/officeDocument/2006/relationships/slideLayout" Target="../slideLayouts/slideLayout261.xml"/><Relationship Id="rId36" Type="http://schemas.openxmlformats.org/officeDocument/2006/relationships/slideLayout" Target="../slideLayouts/slideLayout269.xml"/><Relationship Id="rId49" Type="http://schemas.openxmlformats.org/officeDocument/2006/relationships/slideLayout" Target="../slideLayouts/slideLayout282.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26" Type="http://schemas.openxmlformats.org/officeDocument/2006/relationships/slideLayout" Target="../slideLayouts/slideLayout311.xml"/><Relationship Id="rId39" Type="http://schemas.openxmlformats.org/officeDocument/2006/relationships/slideLayout" Target="../slideLayouts/slideLayout324.xml"/><Relationship Id="rId21" Type="http://schemas.openxmlformats.org/officeDocument/2006/relationships/slideLayout" Target="../slideLayouts/slideLayout306.xml"/><Relationship Id="rId34" Type="http://schemas.openxmlformats.org/officeDocument/2006/relationships/slideLayout" Target="../slideLayouts/slideLayout319.xml"/><Relationship Id="rId42" Type="http://schemas.openxmlformats.org/officeDocument/2006/relationships/slideLayout" Target="../slideLayouts/slideLayout327.xml"/><Relationship Id="rId47" Type="http://schemas.openxmlformats.org/officeDocument/2006/relationships/slideLayout" Target="../slideLayouts/slideLayout332.xml"/><Relationship Id="rId50" Type="http://schemas.openxmlformats.org/officeDocument/2006/relationships/slideLayout" Target="../slideLayouts/slideLayout335.xml"/><Relationship Id="rId55" Type="http://schemas.openxmlformats.org/officeDocument/2006/relationships/theme" Target="../theme/theme11.xml"/><Relationship Id="rId7" Type="http://schemas.openxmlformats.org/officeDocument/2006/relationships/slideLayout" Target="../slideLayouts/slideLayout292.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29" Type="http://schemas.openxmlformats.org/officeDocument/2006/relationships/slideLayout" Target="../slideLayouts/slideLayout314.xml"/><Relationship Id="rId11" Type="http://schemas.openxmlformats.org/officeDocument/2006/relationships/slideLayout" Target="../slideLayouts/slideLayout296.xml"/><Relationship Id="rId24" Type="http://schemas.openxmlformats.org/officeDocument/2006/relationships/slideLayout" Target="../slideLayouts/slideLayout309.xml"/><Relationship Id="rId32" Type="http://schemas.openxmlformats.org/officeDocument/2006/relationships/slideLayout" Target="../slideLayouts/slideLayout317.xml"/><Relationship Id="rId37" Type="http://schemas.openxmlformats.org/officeDocument/2006/relationships/slideLayout" Target="../slideLayouts/slideLayout322.xml"/><Relationship Id="rId40" Type="http://schemas.openxmlformats.org/officeDocument/2006/relationships/slideLayout" Target="../slideLayouts/slideLayout325.xml"/><Relationship Id="rId45" Type="http://schemas.openxmlformats.org/officeDocument/2006/relationships/slideLayout" Target="../slideLayouts/slideLayout330.xml"/><Relationship Id="rId53" Type="http://schemas.openxmlformats.org/officeDocument/2006/relationships/slideLayout" Target="../slideLayouts/slideLayout338.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19" Type="http://schemas.openxmlformats.org/officeDocument/2006/relationships/slideLayout" Target="../slideLayouts/slideLayout304.xml"/><Relationship Id="rId31" Type="http://schemas.openxmlformats.org/officeDocument/2006/relationships/slideLayout" Target="../slideLayouts/slideLayout316.xml"/><Relationship Id="rId44" Type="http://schemas.openxmlformats.org/officeDocument/2006/relationships/slideLayout" Target="../slideLayouts/slideLayout329.xml"/><Relationship Id="rId52" Type="http://schemas.openxmlformats.org/officeDocument/2006/relationships/slideLayout" Target="../slideLayouts/slideLayout337.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 Id="rId22" Type="http://schemas.openxmlformats.org/officeDocument/2006/relationships/slideLayout" Target="../slideLayouts/slideLayout307.xml"/><Relationship Id="rId27" Type="http://schemas.openxmlformats.org/officeDocument/2006/relationships/slideLayout" Target="../slideLayouts/slideLayout312.xml"/><Relationship Id="rId30" Type="http://schemas.openxmlformats.org/officeDocument/2006/relationships/slideLayout" Target="../slideLayouts/slideLayout315.xml"/><Relationship Id="rId35" Type="http://schemas.openxmlformats.org/officeDocument/2006/relationships/slideLayout" Target="../slideLayouts/slideLayout320.xml"/><Relationship Id="rId43" Type="http://schemas.openxmlformats.org/officeDocument/2006/relationships/slideLayout" Target="../slideLayouts/slideLayout328.xml"/><Relationship Id="rId48" Type="http://schemas.openxmlformats.org/officeDocument/2006/relationships/slideLayout" Target="../slideLayouts/slideLayout333.xml"/><Relationship Id="rId8" Type="http://schemas.openxmlformats.org/officeDocument/2006/relationships/slideLayout" Target="../slideLayouts/slideLayout293.xml"/><Relationship Id="rId51" Type="http://schemas.openxmlformats.org/officeDocument/2006/relationships/slideLayout" Target="../slideLayouts/slideLayout336.xml"/><Relationship Id="rId3" Type="http://schemas.openxmlformats.org/officeDocument/2006/relationships/slideLayout" Target="../slideLayouts/slideLayout288.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5" Type="http://schemas.openxmlformats.org/officeDocument/2006/relationships/slideLayout" Target="../slideLayouts/slideLayout310.xml"/><Relationship Id="rId33" Type="http://schemas.openxmlformats.org/officeDocument/2006/relationships/slideLayout" Target="../slideLayouts/slideLayout318.xml"/><Relationship Id="rId38" Type="http://schemas.openxmlformats.org/officeDocument/2006/relationships/slideLayout" Target="../slideLayouts/slideLayout323.xml"/><Relationship Id="rId46" Type="http://schemas.openxmlformats.org/officeDocument/2006/relationships/slideLayout" Target="../slideLayouts/slideLayout331.xml"/><Relationship Id="rId20" Type="http://schemas.openxmlformats.org/officeDocument/2006/relationships/slideLayout" Target="../slideLayouts/slideLayout305.xml"/><Relationship Id="rId41" Type="http://schemas.openxmlformats.org/officeDocument/2006/relationships/slideLayout" Target="../slideLayouts/slideLayout326.xml"/><Relationship Id="rId54" Type="http://schemas.openxmlformats.org/officeDocument/2006/relationships/slideLayout" Target="../slideLayouts/slideLayout339.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5" Type="http://schemas.openxmlformats.org/officeDocument/2006/relationships/slideLayout" Target="../slideLayouts/slideLayout300.xml"/><Relationship Id="rId23" Type="http://schemas.openxmlformats.org/officeDocument/2006/relationships/slideLayout" Target="../slideLayouts/slideLayout308.xml"/><Relationship Id="rId28" Type="http://schemas.openxmlformats.org/officeDocument/2006/relationships/slideLayout" Target="../slideLayouts/slideLayout313.xml"/><Relationship Id="rId36" Type="http://schemas.openxmlformats.org/officeDocument/2006/relationships/slideLayout" Target="../slideLayouts/slideLayout321.xml"/><Relationship Id="rId49" Type="http://schemas.openxmlformats.org/officeDocument/2006/relationships/slideLayout" Target="../slideLayouts/slideLayout334.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52.xml"/><Relationship Id="rId18" Type="http://schemas.openxmlformats.org/officeDocument/2006/relationships/slideLayout" Target="../slideLayouts/slideLayout357.xml"/><Relationship Id="rId26" Type="http://schemas.openxmlformats.org/officeDocument/2006/relationships/slideLayout" Target="../slideLayouts/slideLayout365.xml"/><Relationship Id="rId39" Type="http://schemas.openxmlformats.org/officeDocument/2006/relationships/slideLayout" Target="../slideLayouts/slideLayout378.xml"/><Relationship Id="rId21" Type="http://schemas.openxmlformats.org/officeDocument/2006/relationships/slideLayout" Target="../slideLayouts/slideLayout360.xml"/><Relationship Id="rId34" Type="http://schemas.openxmlformats.org/officeDocument/2006/relationships/slideLayout" Target="../slideLayouts/slideLayout373.xml"/><Relationship Id="rId42" Type="http://schemas.openxmlformats.org/officeDocument/2006/relationships/slideLayout" Target="../slideLayouts/slideLayout381.xml"/><Relationship Id="rId47" Type="http://schemas.openxmlformats.org/officeDocument/2006/relationships/slideLayout" Target="../slideLayouts/slideLayout386.xml"/><Relationship Id="rId50" Type="http://schemas.openxmlformats.org/officeDocument/2006/relationships/slideLayout" Target="../slideLayouts/slideLayout389.xml"/><Relationship Id="rId55" Type="http://schemas.openxmlformats.org/officeDocument/2006/relationships/slideLayout" Target="../slideLayouts/slideLayout394.xml"/><Relationship Id="rId7" Type="http://schemas.openxmlformats.org/officeDocument/2006/relationships/slideLayout" Target="../slideLayouts/slideLayout346.xml"/><Relationship Id="rId2" Type="http://schemas.openxmlformats.org/officeDocument/2006/relationships/slideLayout" Target="../slideLayouts/slideLayout341.xml"/><Relationship Id="rId16" Type="http://schemas.openxmlformats.org/officeDocument/2006/relationships/slideLayout" Target="../slideLayouts/slideLayout355.xml"/><Relationship Id="rId29" Type="http://schemas.openxmlformats.org/officeDocument/2006/relationships/slideLayout" Target="../slideLayouts/slideLayout368.xml"/><Relationship Id="rId11" Type="http://schemas.openxmlformats.org/officeDocument/2006/relationships/slideLayout" Target="../slideLayouts/slideLayout350.xml"/><Relationship Id="rId24" Type="http://schemas.openxmlformats.org/officeDocument/2006/relationships/slideLayout" Target="../slideLayouts/slideLayout363.xml"/><Relationship Id="rId32" Type="http://schemas.openxmlformats.org/officeDocument/2006/relationships/slideLayout" Target="../slideLayouts/slideLayout371.xml"/><Relationship Id="rId37" Type="http://schemas.openxmlformats.org/officeDocument/2006/relationships/slideLayout" Target="../slideLayouts/slideLayout376.xml"/><Relationship Id="rId40" Type="http://schemas.openxmlformats.org/officeDocument/2006/relationships/slideLayout" Target="../slideLayouts/slideLayout379.xml"/><Relationship Id="rId45" Type="http://schemas.openxmlformats.org/officeDocument/2006/relationships/slideLayout" Target="../slideLayouts/slideLayout384.xml"/><Relationship Id="rId53" Type="http://schemas.openxmlformats.org/officeDocument/2006/relationships/slideLayout" Target="../slideLayouts/slideLayout392.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19" Type="http://schemas.openxmlformats.org/officeDocument/2006/relationships/slideLayout" Target="../slideLayouts/slideLayout358.xml"/><Relationship Id="rId31" Type="http://schemas.openxmlformats.org/officeDocument/2006/relationships/slideLayout" Target="../slideLayouts/slideLayout370.xml"/><Relationship Id="rId44" Type="http://schemas.openxmlformats.org/officeDocument/2006/relationships/slideLayout" Target="../slideLayouts/slideLayout383.xml"/><Relationship Id="rId52" Type="http://schemas.openxmlformats.org/officeDocument/2006/relationships/slideLayout" Target="../slideLayouts/slideLayout391.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slideLayout" Target="../slideLayouts/slideLayout353.xml"/><Relationship Id="rId22" Type="http://schemas.openxmlformats.org/officeDocument/2006/relationships/slideLayout" Target="../slideLayouts/slideLayout361.xml"/><Relationship Id="rId27" Type="http://schemas.openxmlformats.org/officeDocument/2006/relationships/slideLayout" Target="../slideLayouts/slideLayout366.xml"/><Relationship Id="rId30" Type="http://schemas.openxmlformats.org/officeDocument/2006/relationships/slideLayout" Target="../slideLayouts/slideLayout369.xml"/><Relationship Id="rId35" Type="http://schemas.openxmlformats.org/officeDocument/2006/relationships/slideLayout" Target="../slideLayouts/slideLayout374.xml"/><Relationship Id="rId43" Type="http://schemas.openxmlformats.org/officeDocument/2006/relationships/slideLayout" Target="../slideLayouts/slideLayout382.xml"/><Relationship Id="rId48" Type="http://schemas.openxmlformats.org/officeDocument/2006/relationships/slideLayout" Target="../slideLayouts/slideLayout387.xml"/><Relationship Id="rId56" Type="http://schemas.openxmlformats.org/officeDocument/2006/relationships/theme" Target="../theme/theme12.xml"/><Relationship Id="rId8" Type="http://schemas.openxmlformats.org/officeDocument/2006/relationships/slideLayout" Target="../slideLayouts/slideLayout347.xml"/><Relationship Id="rId51" Type="http://schemas.openxmlformats.org/officeDocument/2006/relationships/slideLayout" Target="../slideLayouts/slideLayout390.xml"/><Relationship Id="rId3" Type="http://schemas.openxmlformats.org/officeDocument/2006/relationships/slideLayout" Target="../slideLayouts/slideLayout342.xml"/><Relationship Id="rId12" Type="http://schemas.openxmlformats.org/officeDocument/2006/relationships/slideLayout" Target="../slideLayouts/slideLayout351.xml"/><Relationship Id="rId17" Type="http://schemas.openxmlformats.org/officeDocument/2006/relationships/slideLayout" Target="../slideLayouts/slideLayout356.xml"/><Relationship Id="rId25" Type="http://schemas.openxmlformats.org/officeDocument/2006/relationships/slideLayout" Target="../slideLayouts/slideLayout364.xml"/><Relationship Id="rId33" Type="http://schemas.openxmlformats.org/officeDocument/2006/relationships/slideLayout" Target="../slideLayouts/slideLayout372.xml"/><Relationship Id="rId38" Type="http://schemas.openxmlformats.org/officeDocument/2006/relationships/slideLayout" Target="../slideLayouts/slideLayout377.xml"/><Relationship Id="rId46" Type="http://schemas.openxmlformats.org/officeDocument/2006/relationships/slideLayout" Target="../slideLayouts/slideLayout385.xml"/><Relationship Id="rId20" Type="http://schemas.openxmlformats.org/officeDocument/2006/relationships/slideLayout" Target="../slideLayouts/slideLayout359.xml"/><Relationship Id="rId41" Type="http://schemas.openxmlformats.org/officeDocument/2006/relationships/slideLayout" Target="../slideLayouts/slideLayout380.xml"/><Relationship Id="rId54" Type="http://schemas.openxmlformats.org/officeDocument/2006/relationships/slideLayout" Target="../slideLayouts/slideLayout393.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5" Type="http://schemas.openxmlformats.org/officeDocument/2006/relationships/slideLayout" Target="../slideLayouts/slideLayout354.xml"/><Relationship Id="rId23" Type="http://schemas.openxmlformats.org/officeDocument/2006/relationships/slideLayout" Target="../slideLayouts/slideLayout362.xml"/><Relationship Id="rId28" Type="http://schemas.openxmlformats.org/officeDocument/2006/relationships/slideLayout" Target="../slideLayouts/slideLayout367.xml"/><Relationship Id="rId36" Type="http://schemas.openxmlformats.org/officeDocument/2006/relationships/slideLayout" Target="../slideLayouts/slideLayout375.xml"/><Relationship Id="rId49" Type="http://schemas.openxmlformats.org/officeDocument/2006/relationships/slideLayout" Target="../slideLayouts/slideLayout38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07.xml"/><Relationship Id="rId18" Type="http://schemas.openxmlformats.org/officeDocument/2006/relationships/slideLayout" Target="../slideLayouts/slideLayout412.xml"/><Relationship Id="rId26" Type="http://schemas.openxmlformats.org/officeDocument/2006/relationships/slideLayout" Target="../slideLayouts/slideLayout420.xml"/><Relationship Id="rId39" Type="http://schemas.openxmlformats.org/officeDocument/2006/relationships/slideLayout" Target="../slideLayouts/slideLayout433.xml"/><Relationship Id="rId21" Type="http://schemas.openxmlformats.org/officeDocument/2006/relationships/slideLayout" Target="../slideLayouts/slideLayout415.xml"/><Relationship Id="rId34" Type="http://schemas.openxmlformats.org/officeDocument/2006/relationships/slideLayout" Target="../slideLayouts/slideLayout428.xml"/><Relationship Id="rId42" Type="http://schemas.openxmlformats.org/officeDocument/2006/relationships/slideLayout" Target="../slideLayouts/slideLayout436.xml"/><Relationship Id="rId47" Type="http://schemas.openxmlformats.org/officeDocument/2006/relationships/slideLayout" Target="../slideLayouts/slideLayout441.xml"/><Relationship Id="rId50" Type="http://schemas.openxmlformats.org/officeDocument/2006/relationships/slideLayout" Target="../slideLayouts/slideLayout444.xml"/><Relationship Id="rId7" Type="http://schemas.openxmlformats.org/officeDocument/2006/relationships/slideLayout" Target="../slideLayouts/slideLayout401.xml"/><Relationship Id="rId2" Type="http://schemas.openxmlformats.org/officeDocument/2006/relationships/slideLayout" Target="../slideLayouts/slideLayout396.xml"/><Relationship Id="rId16" Type="http://schemas.openxmlformats.org/officeDocument/2006/relationships/slideLayout" Target="../slideLayouts/slideLayout410.xml"/><Relationship Id="rId29" Type="http://schemas.openxmlformats.org/officeDocument/2006/relationships/slideLayout" Target="../slideLayouts/slideLayout423.xml"/><Relationship Id="rId11" Type="http://schemas.openxmlformats.org/officeDocument/2006/relationships/slideLayout" Target="../slideLayouts/slideLayout405.xml"/><Relationship Id="rId24" Type="http://schemas.openxmlformats.org/officeDocument/2006/relationships/slideLayout" Target="../slideLayouts/slideLayout418.xml"/><Relationship Id="rId32" Type="http://schemas.openxmlformats.org/officeDocument/2006/relationships/slideLayout" Target="../slideLayouts/slideLayout426.xml"/><Relationship Id="rId37" Type="http://schemas.openxmlformats.org/officeDocument/2006/relationships/slideLayout" Target="../slideLayouts/slideLayout431.xml"/><Relationship Id="rId40" Type="http://schemas.openxmlformats.org/officeDocument/2006/relationships/slideLayout" Target="../slideLayouts/slideLayout434.xml"/><Relationship Id="rId45" Type="http://schemas.openxmlformats.org/officeDocument/2006/relationships/slideLayout" Target="../slideLayouts/slideLayout439.xml"/><Relationship Id="rId5" Type="http://schemas.openxmlformats.org/officeDocument/2006/relationships/slideLayout" Target="../slideLayouts/slideLayout399.xml"/><Relationship Id="rId15" Type="http://schemas.openxmlformats.org/officeDocument/2006/relationships/slideLayout" Target="../slideLayouts/slideLayout409.xml"/><Relationship Id="rId23" Type="http://schemas.openxmlformats.org/officeDocument/2006/relationships/slideLayout" Target="../slideLayouts/slideLayout417.xml"/><Relationship Id="rId28" Type="http://schemas.openxmlformats.org/officeDocument/2006/relationships/slideLayout" Target="../slideLayouts/slideLayout422.xml"/><Relationship Id="rId36" Type="http://schemas.openxmlformats.org/officeDocument/2006/relationships/slideLayout" Target="../slideLayouts/slideLayout430.xml"/><Relationship Id="rId49" Type="http://schemas.openxmlformats.org/officeDocument/2006/relationships/slideLayout" Target="../slideLayouts/slideLayout443.xml"/><Relationship Id="rId10" Type="http://schemas.openxmlformats.org/officeDocument/2006/relationships/slideLayout" Target="../slideLayouts/slideLayout404.xml"/><Relationship Id="rId19" Type="http://schemas.openxmlformats.org/officeDocument/2006/relationships/slideLayout" Target="../slideLayouts/slideLayout413.xml"/><Relationship Id="rId31" Type="http://schemas.openxmlformats.org/officeDocument/2006/relationships/slideLayout" Target="../slideLayouts/slideLayout425.xml"/><Relationship Id="rId44" Type="http://schemas.openxmlformats.org/officeDocument/2006/relationships/slideLayout" Target="../slideLayouts/slideLayout438.xml"/><Relationship Id="rId52" Type="http://schemas.openxmlformats.org/officeDocument/2006/relationships/theme" Target="../theme/theme13.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slideLayout" Target="../slideLayouts/slideLayout408.xml"/><Relationship Id="rId22" Type="http://schemas.openxmlformats.org/officeDocument/2006/relationships/slideLayout" Target="../slideLayouts/slideLayout416.xml"/><Relationship Id="rId27" Type="http://schemas.openxmlformats.org/officeDocument/2006/relationships/slideLayout" Target="../slideLayouts/slideLayout421.xml"/><Relationship Id="rId30" Type="http://schemas.openxmlformats.org/officeDocument/2006/relationships/slideLayout" Target="../slideLayouts/slideLayout424.xml"/><Relationship Id="rId35" Type="http://schemas.openxmlformats.org/officeDocument/2006/relationships/slideLayout" Target="../slideLayouts/slideLayout429.xml"/><Relationship Id="rId43" Type="http://schemas.openxmlformats.org/officeDocument/2006/relationships/slideLayout" Target="../slideLayouts/slideLayout437.xml"/><Relationship Id="rId48" Type="http://schemas.openxmlformats.org/officeDocument/2006/relationships/slideLayout" Target="../slideLayouts/slideLayout442.xml"/><Relationship Id="rId8" Type="http://schemas.openxmlformats.org/officeDocument/2006/relationships/slideLayout" Target="../slideLayouts/slideLayout402.xml"/><Relationship Id="rId51" Type="http://schemas.openxmlformats.org/officeDocument/2006/relationships/slideLayout" Target="../slideLayouts/slideLayout445.xml"/><Relationship Id="rId3" Type="http://schemas.openxmlformats.org/officeDocument/2006/relationships/slideLayout" Target="../slideLayouts/slideLayout397.xml"/><Relationship Id="rId12" Type="http://schemas.openxmlformats.org/officeDocument/2006/relationships/slideLayout" Target="../slideLayouts/slideLayout406.xml"/><Relationship Id="rId17" Type="http://schemas.openxmlformats.org/officeDocument/2006/relationships/slideLayout" Target="../slideLayouts/slideLayout411.xml"/><Relationship Id="rId25" Type="http://schemas.openxmlformats.org/officeDocument/2006/relationships/slideLayout" Target="../slideLayouts/slideLayout419.xml"/><Relationship Id="rId33" Type="http://schemas.openxmlformats.org/officeDocument/2006/relationships/slideLayout" Target="../slideLayouts/slideLayout427.xml"/><Relationship Id="rId38" Type="http://schemas.openxmlformats.org/officeDocument/2006/relationships/slideLayout" Target="../slideLayouts/slideLayout432.xml"/><Relationship Id="rId46" Type="http://schemas.openxmlformats.org/officeDocument/2006/relationships/slideLayout" Target="../slideLayouts/slideLayout440.xml"/><Relationship Id="rId20" Type="http://schemas.openxmlformats.org/officeDocument/2006/relationships/slideLayout" Target="../slideLayouts/slideLayout414.xml"/><Relationship Id="rId41" Type="http://schemas.openxmlformats.org/officeDocument/2006/relationships/slideLayout" Target="../slideLayouts/slideLayout435.xml"/><Relationship Id="rId1" Type="http://schemas.openxmlformats.org/officeDocument/2006/relationships/slideLayout" Target="../slideLayouts/slideLayout395.xml"/><Relationship Id="rId6" Type="http://schemas.openxmlformats.org/officeDocument/2006/relationships/slideLayout" Target="../slideLayouts/slideLayout40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3.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8.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theme" Target="../theme/theme4.xml"/><Relationship Id="rId8" Type="http://schemas.openxmlformats.org/officeDocument/2006/relationships/slideLayout" Target="../slideLayouts/slideLayout66.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0" Type="http://schemas.openxmlformats.org/officeDocument/2006/relationships/slideLayout" Target="../slideLayouts/slideLayout78.xml"/><Relationship Id="rId41"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5.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8" Type="http://schemas.openxmlformats.org/officeDocument/2006/relationships/slideLayout" Target="../slideLayouts/slideLayout118.xml"/><Relationship Id="rId51" Type="http://schemas.openxmlformats.org/officeDocument/2006/relationships/theme" Target="../theme/theme6.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1" Type="http://schemas.openxmlformats.org/officeDocument/2006/relationships/slideLayout" Target="../slideLayouts/slideLayout111.xml"/><Relationship Id="rId6" Type="http://schemas.openxmlformats.org/officeDocument/2006/relationships/slideLayout" Target="../slideLayouts/slideLayout1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5" Type="http://schemas.openxmlformats.org/officeDocument/2006/relationships/slideLayout" Target="../slideLayouts/slideLayout176.xml"/><Relationship Id="rId10" Type="http://schemas.openxmlformats.org/officeDocument/2006/relationships/image" Target="../media/image13.jpg"/><Relationship Id="rId4" Type="http://schemas.openxmlformats.org/officeDocument/2006/relationships/slideLayout" Target="../slideLayouts/slideLayout175.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9" Type="http://schemas.openxmlformats.org/officeDocument/2006/relationships/slideLayout" Target="../slideLayouts/slideLayout218.xml"/><Relationship Id="rId21" Type="http://schemas.openxmlformats.org/officeDocument/2006/relationships/slideLayout" Target="../slideLayouts/slideLayout200.xml"/><Relationship Id="rId34" Type="http://schemas.openxmlformats.org/officeDocument/2006/relationships/slideLayout" Target="../slideLayouts/slideLayout213.xml"/><Relationship Id="rId42" Type="http://schemas.openxmlformats.org/officeDocument/2006/relationships/slideLayout" Target="../slideLayouts/slideLayout221.xml"/><Relationship Id="rId47" Type="http://schemas.openxmlformats.org/officeDocument/2006/relationships/slideLayout" Target="../slideLayouts/slideLayout226.xml"/><Relationship Id="rId50" Type="http://schemas.openxmlformats.org/officeDocument/2006/relationships/slideLayout" Target="../slideLayouts/slideLayout229.xml"/><Relationship Id="rId55" Type="http://schemas.openxmlformats.org/officeDocument/2006/relationships/theme" Target="../theme/theme9.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9" Type="http://schemas.openxmlformats.org/officeDocument/2006/relationships/slideLayout" Target="../slideLayouts/slideLayout208.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slideLayout" Target="../slideLayouts/slideLayout211.xml"/><Relationship Id="rId37" Type="http://schemas.openxmlformats.org/officeDocument/2006/relationships/slideLayout" Target="../slideLayouts/slideLayout216.xml"/><Relationship Id="rId40" Type="http://schemas.openxmlformats.org/officeDocument/2006/relationships/slideLayout" Target="../slideLayouts/slideLayout219.xml"/><Relationship Id="rId45" Type="http://schemas.openxmlformats.org/officeDocument/2006/relationships/slideLayout" Target="../slideLayouts/slideLayout224.xml"/><Relationship Id="rId53" Type="http://schemas.openxmlformats.org/officeDocument/2006/relationships/slideLayout" Target="../slideLayouts/slideLayout232.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slideLayout" Target="../slideLayouts/slideLayout210.xml"/><Relationship Id="rId44" Type="http://schemas.openxmlformats.org/officeDocument/2006/relationships/slideLayout" Target="../slideLayouts/slideLayout223.xml"/><Relationship Id="rId52" Type="http://schemas.openxmlformats.org/officeDocument/2006/relationships/slideLayout" Target="../slideLayouts/slideLayout231.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35" Type="http://schemas.openxmlformats.org/officeDocument/2006/relationships/slideLayout" Target="../slideLayouts/slideLayout214.xml"/><Relationship Id="rId43" Type="http://schemas.openxmlformats.org/officeDocument/2006/relationships/slideLayout" Target="../slideLayouts/slideLayout222.xml"/><Relationship Id="rId48" Type="http://schemas.openxmlformats.org/officeDocument/2006/relationships/slideLayout" Target="../slideLayouts/slideLayout227.xml"/><Relationship Id="rId8" Type="http://schemas.openxmlformats.org/officeDocument/2006/relationships/slideLayout" Target="../slideLayouts/slideLayout187.xml"/><Relationship Id="rId51" Type="http://schemas.openxmlformats.org/officeDocument/2006/relationships/slideLayout" Target="../slideLayouts/slideLayout230.xml"/><Relationship Id="rId3" Type="http://schemas.openxmlformats.org/officeDocument/2006/relationships/slideLayout" Target="../slideLayouts/slideLayout182.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slideLayout" Target="../slideLayouts/slideLayout212.xml"/><Relationship Id="rId38" Type="http://schemas.openxmlformats.org/officeDocument/2006/relationships/slideLayout" Target="../slideLayouts/slideLayout217.xml"/><Relationship Id="rId46" Type="http://schemas.openxmlformats.org/officeDocument/2006/relationships/slideLayout" Target="../slideLayouts/slideLayout225.xml"/><Relationship Id="rId20" Type="http://schemas.openxmlformats.org/officeDocument/2006/relationships/slideLayout" Target="../slideLayouts/slideLayout199.xml"/><Relationship Id="rId41" Type="http://schemas.openxmlformats.org/officeDocument/2006/relationships/slideLayout" Target="../slideLayouts/slideLayout220.xml"/><Relationship Id="rId54" Type="http://schemas.openxmlformats.org/officeDocument/2006/relationships/slideLayout" Target="../slideLayouts/slideLayout233.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36" Type="http://schemas.openxmlformats.org/officeDocument/2006/relationships/slideLayout" Target="../slideLayouts/slideLayout215.xml"/><Relationship Id="rId49" Type="http://schemas.openxmlformats.org/officeDocument/2006/relationships/slideLayout" Target="../slideLayouts/slideLayout2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3/29/2022</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4168"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3/29/2022</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14542548"/>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 id="2147484321" r:id="rId19"/>
    <p:sldLayoutId id="2147484322" r:id="rId20"/>
    <p:sldLayoutId id="2147484323" r:id="rId21"/>
    <p:sldLayoutId id="2147484324" r:id="rId22"/>
    <p:sldLayoutId id="2147484325" r:id="rId23"/>
    <p:sldLayoutId id="2147484326" r:id="rId24"/>
    <p:sldLayoutId id="2147484327" r:id="rId25"/>
    <p:sldLayoutId id="2147484328" r:id="rId26"/>
    <p:sldLayoutId id="2147484329" r:id="rId27"/>
    <p:sldLayoutId id="2147484330" r:id="rId28"/>
    <p:sldLayoutId id="2147484331" r:id="rId29"/>
    <p:sldLayoutId id="2147484332" r:id="rId30"/>
    <p:sldLayoutId id="2147484333" r:id="rId31"/>
    <p:sldLayoutId id="2147484334" r:id="rId32"/>
    <p:sldLayoutId id="2147484335" r:id="rId33"/>
    <p:sldLayoutId id="2147484336" r:id="rId34"/>
    <p:sldLayoutId id="2147484337" r:id="rId35"/>
    <p:sldLayoutId id="2147484338" r:id="rId36"/>
    <p:sldLayoutId id="2147484339" r:id="rId37"/>
    <p:sldLayoutId id="2147484340" r:id="rId38"/>
    <p:sldLayoutId id="2147484341" r:id="rId39"/>
    <p:sldLayoutId id="2147484342" r:id="rId40"/>
    <p:sldLayoutId id="2147484343" r:id="rId41"/>
    <p:sldLayoutId id="2147484344" r:id="rId42"/>
    <p:sldLayoutId id="2147484345" r:id="rId43"/>
    <p:sldLayoutId id="2147484346" r:id="rId44"/>
    <p:sldLayoutId id="2147484347" r:id="rId45"/>
    <p:sldLayoutId id="2147484348" r:id="rId46"/>
    <p:sldLayoutId id="2147484349" r:id="rId47"/>
    <p:sldLayoutId id="2147484350" r:id="rId48"/>
    <p:sldLayoutId id="2147484351" r:id="rId49"/>
    <p:sldLayoutId id="2147484352" r:id="rId50"/>
    <p:sldLayoutId id="2147484353" r:id="rId51"/>
    <p:sldLayoutId id="2147484354"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3/29/2022</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2776066"/>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370" r:id="rId15"/>
    <p:sldLayoutId id="2147484371" r:id="rId16"/>
    <p:sldLayoutId id="2147484372" r:id="rId17"/>
    <p:sldLayoutId id="2147484373" r:id="rId18"/>
    <p:sldLayoutId id="2147484374" r:id="rId19"/>
    <p:sldLayoutId id="2147484375" r:id="rId20"/>
    <p:sldLayoutId id="2147484376" r:id="rId21"/>
    <p:sldLayoutId id="2147484377" r:id="rId22"/>
    <p:sldLayoutId id="2147484378" r:id="rId23"/>
    <p:sldLayoutId id="2147484379" r:id="rId24"/>
    <p:sldLayoutId id="2147484380" r:id="rId25"/>
    <p:sldLayoutId id="2147484381" r:id="rId26"/>
    <p:sldLayoutId id="2147484382" r:id="rId27"/>
    <p:sldLayoutId id="2147484383" r:id="rId28"/>
    <p:sldLayoutId id="2147484384" r:id="rId29"/>
    <p:sldLayoutId id="2147484385" r:id="rId30"/>
    <p:sldLayoutId id="2147484386" r:id="rId31"/>
    <p:sldLayoutId id="2147484387" r:id="rId32"/>
    <p:sldLayoutId id="2147484388" r:id="rId33"/>
    <p:sldLayoutId id="2147484389" r:id="rId34"/>
    <p:sldLayoutId id="2147484390" r:id="rId35"/>
    <p:sldLayoutId id="2147484391" r:id="rId36"/>
    <p:sldLayoutId id="2147484392" r:id="rId37"/>
    <p:sldLayoutId id="2147484393" r:id="rId38"/>
    <p:sldLayoutId id="2147484394" r:id="rId39"/>
    <p:sldLayoutId id="2147484395" r:id="rId40"/>
    <p:sldLayoutId id="2147484396" r:id="rId41"/>
    <p:sldLayoutId id="2147484397" r:id="rId42"/>
    <p:sldLayoutId id="2147484398" r:id="rId43"/>
    <p:sldLayoutId id="2147484399" r:id="rId44"/>
    <p:sldLayoutId id="2147484400" r:id="rId45"/>
    <p:sldLayoutId id="2147484401" r:id="rId46"/>
    <p:sldLayoutId id="2147484402" r:id="rId47"/>
    <p:sldLayoutId id="2147484403" r:id="rId48"/>
    <p:sldLayoutId id="2147484404" r:id="rId49"/>
    <p:sldLayoutId id="2147484405" r:id="rId50"/>
    <p:sldLayoutId id="2147484406" r:id="rId51"/>
    <p:sldLayoutId id="2147484407" r:id="rId52"/>
    <p:sldLayoutId id="2147484408" r:id="rId53"/>
    <p:sldLayoutId id="2147484409" r:id="rId5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3/29/2022</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477818"/>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 id="2147484427" r:id="rId17"/>
    <p:sldLayoutId id="2147484428" r:id="rId18"/>
    <p:sldLayoutId id="2147484429" r:id="rId19"/>
    <p:sldLayoutId id="2147484430" r:id="rId20"/>
    <p:sldLayoutId id="2147484431" r:id="rId21"/>
    <p:sldLayoutId id="2147484432" r:id="rId22"/>
    <p:sldLayoutId id="2147484433" r:id="rId23"/>
    <p:sldLayoutId id="2147484434" r:id="rId24"/>
    <p:sldLayoutId id="2147484435" r:id="rId25"/>
    <p:sldLayoutId id="2147484436" r:id="rId26"/>
    <p:sldLayoutId id="2147484437" r:id="rId27"/>
    <p:sldLayoutId id="2147484438" r:id="rId28"/>
    <p:sldLayoutId id="2147484439" r:id="rId29"/>
    <p:sldLayoutId id="2147484440" r:id="rId30"/>
    <p:sldLayoutId id="2147484441" r:id="rId31"/>
    <p:sldLayoutId id="2147484442" r:id="rId32"/>
    <p:sldLayoutId id="2147484443" r:id="rId33"/>
    <p:sldLayoutId id="2147484444" r:id="rId34"/>
    <p:sldLayoutId id="2147484445" r:id="rId35"/>
    <p:sldLayoutId id="2147484446" r:id="rId36"/>
    <p:sldLayoutId id="2147484447" r:id="rId37"/>
    <p:sldLayoutId id="2147484448" r:id="rId38"/>
    <p:sldLayoutId id="2147484449" r:id="rId39"/>
    <p:sldLayoutId id="2147484450" r:id="rId40"/>
    <p:sldLayoutId id="2147484451" r:id="rId41"/>
    <p:sldLayoutId id="2147484452" r:id="rId42"/>
    <p:sldLayoutId id="2147484453" r:id="rId43"/>
    <p:sldLayoutId id="2147484454" r:id="rId44"/>
    <p:sldLayoutId id="2147484455" r:id="rId45"/>
    <p:sldLayoutId id="2147484456" r:id="rId46"/>
    <p:sldLayoutId id="2147484457" r:id="rId47"/>
    <p:sldLayoutId id="2147484458" r:id="rId48"/>
    <p:sldLayoutId id="2147484459" r:id="rId49"/>
    <p:sldLayoutId id="2147484460" r:id="rId50"/>
    <p:sldLayoutId id="2147484461" r:id="rId51"/>
    <p:sldLayoutId id="2147484462" r:id="rId52"/>
    <p:sldLayoutId id="2147484463" r:id="rId53"/>
    <p:sldLayoutId id="2147484464" r:id="rId54"/>
    <p:sldLayoutId id="2147484465" r:id="rId5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solidFill>
                  <a:srgbClr val="000000"/>
                </a:solidFill>
              </a:rPr>
              <a:pPr/>
              <a:t>3/29/2022</a:t>
            </a:fld>
            <a:endParaRPr lang="en-US">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600085"/>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 id="2147484479" r:id="rId13"/>
    <p:sldLayoutId id="2147484480" r:id="rId14"/>
    <p:sldLayoutId id="2147484481" r:id="rId15"/>
    <p:sldLayoutId id="2147484482" r:id="rId16"/>
    <p:sldLayoutId id="2147484483" r:id="rId17"/>
    <p:sldLayoutId id="2147484484" r:id="rId18"/>
    <p:sldLayoutId id="2147484485" r:id="rId19"/>
    <p:sldLayoutId id="2147484486" r:id="rId20"/>
    <p:sldLayoutId id="2147484487" r:id="rId21"/>
    <p:sldLayoutId id="2147484488" r:id="rId22"/>
    <p:sldLayoutId id="2147484489" r:id="rId23"/>
    <p:sldLayoutId id="2147484490" r:id="rId24"/>
    <p:sldLayoutId id="2147484491" r:id="rId25"/>
    <p:sldLayoutId id="2147484492" r:id="rId26"/>
    <p:sldLayoutId id="2147484493" r:id="rId27"/>
    <p:sldLayoutId id="2147484494" r:id="rId28"/>
    <p:sldLayoutId id="2147484495" r:id="rId29"/>
    <p:sldLayoutId id="2147484496" r:id="rId30"/>
    <p:sldLayoutId id="2147484497" r:id="rId31"/>
    <p:sldLayoutId id="2147484498" r:id="rId32"/>
    <p:sldLayoutId id="2147484499" r:id="rId33"/>
    <p:sldLayoutId id="2147484500" r:id="rId34"/>
    <p:sldLayoutId id="2147484501" r:id="rId35"/>
    <p:sldLayoutId id="2147484502" r:id="rId36"/>
    <p:sldLayoutId id="2147484503" r:id="rId37"/>
    <p:sldLayoutId id="2147484504" r:id="rId38"/>
    <p:sldLayoutId id="2147484505" r:id="rId39"/>
    <p:sldLayoutId id="2147484506" r:id="rId40"/>
    <p:sldLayoutId id="2147484507" r:id="rId41"/>
    <p:sldLayoutId id="2147484508" r:id="rId42"/>
    <p:sldLayoutId id="2147484509" r:id="rId43"/>
    <p:sldLayoutId id="2147484510" r:id="rId44"/>
    <p:sldLayoutId id="2147484511" r:id="rId45"/>
    <p:sldLayoutId id="2147484512" r:id="rId46"/>
    <p:sldLayoutId id="2147484513" r:id="rId47"/>
    <p:sldLayoutId id="2147484514" r:id="rId48"/>
    <p:sldLayoutId id="2147484515" r:id="rId49"/>
    <p:sldLayoutId id="2147484516" r:id="rId50"/>
    <p:sldLayoutId id="2147484517"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458771"/>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p:nvPr/>
        </p:nvSpPr>
        <p:spPr>
          <a:xfrm>
            <a:off x="0" y="1219200"/>
            <a:ext cx="12192000" cy="114300"/>
          </a:xfrm>
          <a:custGeom>
            <a:avLst/>
            <a:gdLst/>
            <a:ahLst/>
            <a:cxnLst/>
            <a:rect l="l" t="t" r="r" b="b"/>
            <a:pathLst>
              <a:path w="12192000" h="114300" extrusionOk="0">
                <a:moveTo>
                  <a:pt x="12192000" y="0"/>
                </a:moveTo>
                <a:lnTo>
                  <a:pt x="0" y="0"/>
                </a:lnTo>
                <a:lnTo>
                  <a:pt x="0" y="114300"/>
                </a:lnTo>
                <a:lnTo>
                  <a:pt x="12192000" y="114300"/>
                </a:lnTo>
                <a:lnTo>
                  <a:pt x="12192000" y="0"/>
                </a:lnTo>
                <a:close/>
              </a:path>
            </a:pathLst>
          </a:custGeom>
          <a:solidFill>
            <a:srgbClr val="78BD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 name="Google Shape;7;p8"/>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8"/>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 name="Google Shape;10;p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defRPr>
            </a:lvl1pPr>
            <a:lvl2pPr marL="0" marR="0" lvl="1" indent="0" algn="r" rtl="0">
              <a:spcBef>
                <a:spcPts val="0"/>
              </a:spcBef>
              <a:buNone/>
              <a:defRPr sz="1800">
                <a:solidFill>
                  <a:srgbClr val="888888"/>
                </a:solidFill>
              </a:defRPr>
            </a:lvl2pPr>
            <a:lvl3pPr marL="0" marR="0" lvl="2" indent="0" algn="r" rtl="0">
              <a:spcBef>
                <a:spcPts val="0"/>
              </a:spcBef>
              <a:buNone/>
              <a:defRPr sz="1800">
                <a:solidFill>
                  <a:srgbClr val="888888"/>
                </a:solidFill>
              </a:defRPr>
            </a:lvl3pPr>
            <a:lvl4pPr marL="0" marR="0" lvl="3" indent="0" algn="r" rtl="0">
              <a:spcBef>
                <a:spcPts val="0"/>
              </a:spcBef>
              <a:buNone/>
              <a:defRPr sz="1800">
                <a:solidFill>
                  <a:srgbClr val="888888"/>
                </a:solidFill>
              </a:defRPr>
            </a:lvl4pPr>
            <a:lvl5pPr marL="0" marR="0" lvl="4" indent="0" algn="r" rtl="0">
              <a:spcBef>
                <a:spcPts val="0"/>
              </a:spcBef>
              <a:buNone/>
              <a:defRPr sz="1800">
                <a:solidFill>
                  <a:srgbClr val="888888"/>
                </a:solidFill>
              </a:defRPr>
            </a:lvl5pPr>
            <a:lvl6pPr marL="0" marR="0" lvl="5" indent="0" algn="r" rtl="0">
              <a:spcBef>
                <a:spcPts val="0"/>
              </a:spcBef>
              <a:buNone/>
              <a:defRPr sz="1800">
                <a:solidFill>
                  <a:srgbClr val="888888"/>
                </a:solidFill>
              </a:defRPr>
            </a:lvl6pPr>
            <a:lvl7pPr marL="0" marR="0" lvl="6" indent="0" algn="r" rtl="0">
              <a:spcBef>
                <a:spcPts val="0"/>
              </a:spcBef>
              <a:buNone/>
              <a:defRPr sz="1800">
                <a:solidFill>
                  <a:srgbClr val="888888"/>
                </a:solidFill>
              </a:defRPr>
            </a:lvl7pPr>
            <a:lvl8pPr marL="0" marR="0" lvl="7" indent="0" algn="r" rtl="0">
              <a:spcBef>
                <a:spcPts val="0"/>
              </a:spcBef>
              <a:buNone/>
              <a:defRPr sz="1800">
                <a:solidFill>
                  <a:srgbClr val="888888"/>
                </a:solidFill>
              </a:defRPr>
            </a:lvl8pPr>
            <a:lvl9pPr marL="0" marR="0"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950463823"/>
      </p:ext>
    </p:extLst>
  </p:cSld>
  <p:clrMap bg1="lt1" tx1="dk1" bg2="dk2"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9658989"/>
      </p:ext>
    </p:extLst>
  </p:cSld>
  <p:clrMap bg1="lt1" tx1="dk1" bg2="dk2" tx2="lt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 id="2147484195" r:id="rId20"/>
    <p:sldLayoutId id="2147484196" r:id="rId21"/>
    <p:sldLayoutId id="2147484197" r:id="rId22"/>
    <p:sldLayoutId id="2147484198" r:id="rId23"/>
    <p:sldLayoutId id="2147484199" r:id="rId24"/>
    <p:sldLayoutId id="2147484200" r:id="rId25"/>
    <p:sldLayoutId id="2147484201" r:id="rId26"/>
    <p:sldLayoutId id="2147484202" r:id="rId27"/>
    <p:sldLayoutId id="2147484203" r:id="rId28"/>
    <p:sldLayoutId id="2147484204" r:id="rId29"/>
    <p:sldLayoutId id="2147484205" r:id="rId30"/>
    <p:sldLayoutId id="2147484206" r:id="rId31"/>
    <p:sldLayoutId id="2147484207" r:id="rId32"/>
    <p:sldLayoutId id="2147484208" r:id="rId33"/>
    <p:sldLayoutId id="2147484209" r:id="rId34"/>
    <p:sldLayoutId id="2147484210" r:id="rId35"/>
    <p:sldLayoutId id="2147484211" r:id="rId36"/>
    <p:sldLayoutId id="2147484212" r:id="rId37"/>
    <p:sldLayoutId id="2147484213" r:id="rId38"/>
    <p:sldLayoutId id="2147484214" r:id="rId39"/>
    <p:sldLayoutId id="2147484215" r:id="rId40"/>
    <p:sldLayoutId id="2147484216" r:id="rId41"/>
    <p:sldLayoutId id="2147484217" r:id="rId42"/>
    <p:sldLayoutId id="2147484218" r:id="rId43"/>
    <p:sldLayoutId id="2147484219" r:id="rId44"/>
    <p:sldLayoutId id="2147484220" r:id="rId45"/>
    <p:sldLayoutId id="2147484221" r:id="rId46"/>
    <p:sldLayoutId id="2147484222" r:id="rId47"/>
    <p:sldLayoutId id="2147484223" r:id="rId48"/>
    <p:sldLayoutId id="2147484224" r:id="rId49"/>
    <p:sldLayoutId id="2147484225"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B4BBC-FD29-495C-B0D9-0A03B69C83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B0EE35-8AB6-406A-8530-10AF7B88A5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FCE2A-38DE-40E8-8050-A4F9265A4C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5E2D6-4588-4C59-BE19-200B0433BC63}" type="datetimeFigureOut">
              <a:rPr lang="en-US" smtClean="0"/>
              <a:t>3/29/2022</a:t>
            </a:fld>
            <a:endParaRPr lang="en-US"/>
          </a:p>
        </p:txBody>
      </p:sp>
      <p:sp>
        <p:nvSpPr>
          <p:cNvPr id="5" name="Footer Placeholder 4">
            <a:extLst>
              <a:ext uri="{FF2B5EF4-FFF2-40B4-BE49-F238E27FC236}">
                <a16:creationId xmlns:a16="http://schemas.microsoft.com/office/drawing/2014/main" id="{D06BFE79-B1B0-49EA-BEF5-272AE004F9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A8EB07-C347-4DE6-AC15-31288E0EA7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163C3-4981-4461-B033-BB709CD50456}" type="slidenum">
              <a:rPr lang="en-US" smtClean="0"/>
              <a:t>‹#›</a:t>
            </a:fld>
            <a:endParaRPr lang="en-US"/>
          </a:p>
        </p:txBody>
      </p:sp>
    </p:spTree>
    <p:extLst>
      <p:ext uri="{BB962C8B-B14F-4D97-AF65-F5344CB8AC3E}">
        <p14:creationId xmlns:p14="http://schemas.microsoft.com/office/powerpoint/2010/main" val="138526890"/>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76267" y="524633"/>
            <a:ext cx="8986000" cy="107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1pPr>
            <a:lvl2pPr lvl="1">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2pPr>
            <a:lvl3pPr lvl="2">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3pPr>
            <a:lvl4pPr lvl="3">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4pPr>
            <a:lvl5pPr lvl="4">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5pPr>
            <a:lvl6pPr lvl="5">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6pPr>
            <a:lvl7pPr lvl="6">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7pPr>
            <a:lvl8pPr lvl="7">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8pPr>
            <a:lvl9pPr lvl="8">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2075108" y="1798855"/>
            <a:ext cx="9447600" cy="3918000"/>
          </a:xfrm>
          <a:prstGeom prst="rect">
            <a:avLst/>
          </a:prstGeom>
          <a:noFill/>
          <a:ln>
            <a:noFill/>
          </a:ln>
        </p:spPr>
        <p:txBody>
          <a:bodyPr spcFirstLastPara="1" wrap="square" lIns="91425" tIns="91425" rIns="91425" bIns="91425" anchor="t" anchorCtr="0">
            <a:noAutofit/>
          </a:bodyPr>
          <a:lstStyle>
            <a:lvl1pPr marL="457200" lvl="0" indent="-393700">
              <a:spcBef>
                <a:spcPts val="600"/>
              </a:spcBef>
              <a:spcAft>
                <a:spcPts val="0"/>
              </a:spcAft>
              <a:buClr>
                <a:schemeClr val="dk2"/>
              </a:buClr>
              <a:buSzPts val="2600"/>
              <a:buFont typeface="Barlow"/>
              <a:buChar char="▪"/>
              <a:defRPr sz="2600">
                <a:solidFill>
                  <a:schemeClr val="dk1"/>
                </a:solidFill>
                <a:latin typeface="Barlow"/>
                <a:ea typeface="Barlow"/>
                <a:cs typeface="Barlow"/>
                <a:sym typeface="Barlow"/>
              </a:defRPr>
            </a:lvl1pPr>
            <a:lvl2pPr marL="914400" lvl="1"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2pPr>
            <a:lvl3pPr marL="1371600" lvl="2"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3pPr>
            <a:lvl4pPr marL="1828800" lvl="3"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4pPr>
            <a:lvl5pPr marL="2286000" lvl="4"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5pPr>
            <a:lvl6pPr marL="2743200" lvl="5"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6pPr>
            <a:lvl7pPr marL="3200400" lvl="6"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7pPr>
            <a:lvl8pPr marL="3657600" lvl="7"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8pPr>
            <a:lvl9pPr marL="4114800" lvl="8"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11667200" y="5808300"/>
            <a:ext cx="524800" cy="524800"/>
          </a:xfrm>
          <a:prstGeom prst="rect">
            <a:avLst/>
          </a:prstGeom>
          <a:noFill/>
          <a:ln>
            <a:noFill/>
          </a:ln>
        </p:spPr>
        <p:txBody>
          <a:bodyPr spcFirstLastPara="1" wrap="square" lIns="91425" tIns="91425" rIns="91425" bIns="91425" anchor="ctr" anchorCtr="0">
            <a:noAutofit/>
          </a:bodyPr>
          <a:lstStyle>
            <a:lvl1pPr lvl="0" algn="ctr">
              <a:buNone/>
              <a:defRPr sz="1600" b="1">
                <a:solidFill>
                  <a:schemeClr val="lt1"/>
                </a:solidFill>
                <a:latin typeface="Barlow"/>
                <a:ea typeface="Barlow"/>
                <a:cs typeface="Barlow"/>
                <a:sym typeface="Barlow"/>
              </a:defRPr>
            </a:lvl1pPr>
            <a:lvl2pPr lvl="1" algn="ctr">
              <a:buNone/>
              <a:defRPr sz="1600" b="1">
                <a:solidFill>
                  <a:schemeClr val="lt1"/>
                </a:solidFill>
                <a:latin typeface="Barlow"/>
                <a:ea typeface="Barlow"/>
                <a:cs typeface="Barlow"/>
                <a:sym typeface="Barlow"/>
              </a:defRPr>
            </a:lvl2pPr>
            <a:lvl3pPr lvl="2" algn="ctr">
              <a:buNone/>
              <a:defRPr sz="1600" b="1">
                <a:solidFill>
                  <a:schemeClr val="lt1"/>
                </a:solidFill>
                <a:latin typeface="Barlow"/>
                <a:ea typeface="Barlow"/>
                <a:cs typeface="Barlow"/>
                <a:sym typeface="Barlow"/>
              </a:defRPr>
            </a:lvl3pPr>
            <a:lvl4pPr lvl="3" algn="ctr">
              <a:buNone/>
              <a:defRPr sz="1600" b="1">
                <a:solidFill>
                  <a:schemeClr val="lt1"/>
                </a:solidFill>
                <a:latin typeface="Barlow"/>
                <a:ea typeface="Barlow"/>
                <a:cs typeface="Barlow"/>
                <a:sym typeface="Barlow"/>
              </a:defRPr>
            </a:lvl4pPr>
            <a:lvl5pPr lvl="4" algn="ctr">
              <a:buNone/>
              <a:defRPr sz="1600" b="1">
                <a:solidFill>
                  <a:schemeClr val="lt1"/>
                </a:solidFill>
                <a:latin typeface="Barlow"/>
                <a:ea typeface="Barlow"/>
                <a:cs typeface="Barlow"/>
                <a:sym typeface="Barlow"/>
              </a:defRPr>
            </a:lvl5pPr>
            <a:lvl6pPr lvl="5" algn="ctr">
              <a:buNone/>
              <a:defRPr sz="1600" b="1">
                <a:solidFill>
                  <a:schemeClr val="lt1"/>
                </a:solidFill>
                <a:latin typeface="Barlow"/>
                <a:ea typeface="Barlow"/>
                <a:cs typeface="Barlow"/>
                <a:sym typeface="Barlow"/>
              </a:defRPr>
            </a:lvl6pPr>
            <a:lvl7pPr lvl="6" algn="ctr">
              <a:buNone/>
              <a:defRPr sz="1600" b="1">
                <a:solidFill>
                  <a:schemeClr val="lt1"/>
                </a:solidFill>
                <a:latin typeface="Barlow"/>
                <a:ea typeface="Barlow"/>
                <a:cs typeface="Barlow"/>
                <a:sym typeface="Barlow"/>
              </a:defRPr>
            </a:lvl7pPr>
            <a:lvl8pPr lvl="7" algn="ctr">
              <a:buNone/>
              <a:defRPr sz="1600" b="1">
                <a:solidFill>
                  <a:schemeClr val="lt1"/>
                </a:solidFill>
                <a:latin typeface="Barlow"/>
                <a:ea typeface="Barlow"/>
                <a:cs typeface="Barlow"/>
                <a:sym typeface="Barlow"/>
              </a:defRPr>
            </a:lvl8pPr>
            <a:lvl9pPr lvl="8" algn="ctr">
              <a:buNone/>
              <a:defRPr sz="1600" b="1">
                <a:solidFill>
                  <a:schemeClr val="lt1"/>
                </a:solidFill>
                <a:latin typeface="Barlow"/>
                <a:ea typeface="Barlow"/>
                <a:cs typeface="Barlow"/>
                <a:sym typeface="Barlow"/>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1416548"/>
      </p:ext>
    </p:extLst>
  </p:cSld>
  <p:clrMap bg1="lt1" tx1="dk1" bg2="dk2" tx2="lt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3/29/2022</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6327318"/>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4" r:id="rId27"/>
    <p:sldLayoutId id="2147484275" r:id="rId28"/>
    <p:sldLayoutId id="2147484276" r:id="rId29"/>
    <p:sldLayoutId id="2147484277" r:id="rId30"/>
    <p:sldLayoutId id="2147484278" r:id="rId31"/>
    <p:sldLayoutId id="2147484279" r:id="rId32"/>
    <p:sldLayoutId id="2147484280" r:id="rId33"/>
    <p:sldLayoutId id="2147484281" r:id="rId34"/>
    <p:sldLayoutId id="2147484282" r:id="rId35"/>
    <p:sldLayoutId id="2147484283" r:id="rId36"/>
    <p:sldLayoutId id="2147484284" r:id="rId37"/>
    <p:sldLayoutId id="2147484285" r:id="rId38"/>
    <p:sldLayoutId id="2147484286" r:id="rId39"/>
    <p:sldLayoutId id="2147484287" r:id="rId40"/>
    <p:sldLayoutId id="2147484288" r:id="rId41"/>
    <p:sldLayoutId id="2147484289" r:id="rId42"/>
    <p:sldLayoutId id="2147484290" r:id="rId43"/>
    <p:sldLayoutId id="2147484291" r:id="rId44"/>
    <p:sldLayoutId id="2147484292" r:id="rId45"/>
    <p:sldLayoutId id="2147484293" r:id="rId46"/>
    <p:sldLayoutId id="2147484294" r:id="rId47"/>
    <p:sldLayoutId id="2147484295" r:id="rId48"/>
    <p:sldLayoutId id="2147484296" r:id="rId49"/>
    <p:sldLayoutId id="2147484297" r:id="rId50"/>
    <p:sldLayoutId id="2147484298" r:id="rId51"/>
    <p:sldLayoutId id="2147484299" r:id="rId52"/>
    <p:sldLayoutId id="2147484300" r:id="rId53"/>
    <p:sldLayoutId id="2147484301" r:id="rId5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hyperlink" Target="http://geo.btaa.org/" TargetMode="External"/><Relationship Id="rId2" Type="http://schemas.openxmlformats.org/officeDocument/2006/relationships/notesSlide" Target="../notesSlides/notesSlide13.xml"/><Relationship Id="rId1" Type="http://schemas.openxmlformats.org/officeDocument/2006/relationships/slideLayout" Target="../slideLayouts/slideLayout111.xml"/><Relationship Id="rId6" Type="http://schemas.openxmlformats.org/officeDocument/2006/relationships/hyperlink" Target="https://search.mnhs.org/index.php?brand=cms" TargetMode="External"/><Relationship Id="rId5" Type="http://schemas.openxmlformats.org/officeDocument/2006/relationships/hyperlink" Target="https://conservancy.umn.edu/" TargetMode="External"/><Relationship Id="rId4" Type="http://schemas.openxmlformats.org/officeDocument/2006/relationships/hyperlink" Target="http://gisdata.mn.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gisdata.mn.gov/dataset/plan-parcels-open" TargetMode="External"/><Relationship Id="rId1" Type="http://schemas.openxmlformats.org/officeDocument/2006/relationships/slideLayout" Target="../slideLayouts/slideLayout1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mnplss-umn.hub.arcgis.com/"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revisor.mn.gov/bills/bill.php?f=HF4456&amp;y=2022&amp;ssn=0&amp;b=house" TargetMode="External"/><Relationship Id="rId2" Type="http://schemas.openxmlformats.org/officeDocument/2006/relationships/hyperlink" Target="https://www.revisor.mn.gov/bills/bill.php?b=senate&amp;ssn=0&amp;y=2021&amp;f=sf4037"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mnplss-umn.hub.arcgis.com/pages/mmatc" TargetMode="External"/><Relationship Id="rId2" Type="http://schemas.openxmlformats.org/officeDocument/2006/relationships/hyperlink" Target="https://mnplss-umn.hub.arcgis.com/"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8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5.xml"/></Relationships>
</file>

<file path=ppt/slides/_rels/slide3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85.xml"/><Relationship Id="rId6" Type="http://schemas.openxmlformats.org/officeDocument/2006/relationships/image" Target="../media/image41.svg"/><Relationship Id="rId5" Type="http://schemas.openxmlformats.org/officeDocument/2006/relationships/image" Target="../media/image40.png"/><Relationship Id="rId10" Type="http://schemas.microsoft.com/office/2007/relationships/hdphoto" Target="../media/hdphoto1.wdp"/><Relationship Id="rId4" Type="http://schemas.openxmlformats.org/officeDocument/2006/relationships/image" Target="../media/image39.svg"/><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84.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1.xml"/></Relationships>
</file>

<file path=ppt/slides/_rels/slide3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85.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3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9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400.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400.xml"/></Relationships>
</file>

<file path=ppt/slides/_rels/slide44.xml.rels><?xml version="1.0" encoding="UTF-8" standalone="yes"?>
<Relationships xmlns="http://schemas.openxmlformats.org/package/2006/relationships"><Relationship Id="rId8" Type="http://schemas.openxmlformats.org/officeDocument/2006/relationships/hyperlink" Target="https://www.mngeo.state.mn.us/councils/statewide/index.html" TargetMode="External"/><Relationship Id="rId3" Type="http://schemas.openxmlformats.org/officeDocument/2006/relationships/image" Target="../media/image63.png"/><Relationship Id="rId7" Type="http://schemas.openxmlformats.org/officeDocument/2006/relationships/hyperlink" Target="http://www.mngeo.state.mn.us/committee/3dgeo/index.html" TargetMode="External"/><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hyperlink" Target="https://my.asprs.org/" TargetMode="External"/><Relationship Id="rId5" Type="http://schemas.openxmlformats.org/officeDocument/2006/relationships/hyperlink" Target="http://www.lidarnews.com/" TargetMode="External"/><Relationship Id="rId4" Type="http://schemas.openxmlformats.org/officeDocument/2006/relationships/hyperlink" Target="https://www.geo-week.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usibd.org/" TargetMode="External"/><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hyperlink" Target="https://www.mapps.org/" TargetMode="External"/><Relationship Id="rId5" Type="http://schemas.openxmlformats.org/officeDocument/2006/relationships/hyperlink" Target="https://my.asprs.org/" TargetMode="External"/><Relationship Id="rId4" Type="http://schemas.openxmlformats.org/officeDocument/2006/relationships/hyperlink" Target="https://www.geo-week.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hyperlink" Target="https://smarturl.it/3DGeoLidarDashboar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39.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39.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39.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284.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400.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1.xml"/><Relationship Id="rId1" Type="http://schemas.openxmlformats.org/officeDocument/2006/relationships/slideLayout" Target="../slideLayouts/slideLayout178.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2.xml"/><Relationship Id="rId1" Type="http://schemas.openxmlformats.org/officeDocument/2006/relationships/slideLayout" Target="../slideLayouts/slideLayout177.xml"/><Relationship Id="rId5" Type="http://schemas.openxmlformats.org/officeDocument/2006/relationships/hyperlink" Target="http://www.slidescarnival.com/copyright-and-legal-information" TargetMode="External"/><Relationship Id="rId4" Type="http://schemas.openxmlformats.org/officeDocument/2006/relationships/hyperlink" Target="http://www.slidescarnival.com/help-use-presentation-templat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3.xml"/><Relationship Id="rId1" Type="http://schemas.openxmlformats.org/officeDocument/2006/relationships/slideLayout" Target="../slideLayouts/slideLayout173.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175.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175.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6.xml"/><Relationship Id="rId1" Type="http://schemas.openxmlformats.org/officeDocument/2006/relationships/slideLayout" Target="../slideLayouts/slideLayout17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7.xml"/><Relationship Id="rId1" Type="http://schemas.openxmlformats.org/officeDocument/2006/relationships/slideLayout" Target="../slideLayouts/slideLayout175.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174.xml"/></Relationships>
</file>

<file path=ppt/slides/_rels/slide6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175.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0.xml"/><Relationship Id="rId1" Type="http://schemas.openxmlformats.org/officeDocument/2006/relationships/slideLayout" Target="../slideLayouts/slideLayout174.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1.xml"/><Relationship Id="rId1" Type="http://schemas.openxmlformats.org/officeDocument/2006/relationships/slideLayout" Target="../slideLayouts/slideLayout178.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2.xml"/><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3.xml"/><Relationship Id="rId1" Type="http://schemas.openxmlformats.org/officeDocument/2006/relationships/slideLayout" Target="../slideLayouts/slideLayout177.xml"/><Relationship Id="rId4" Type="http://schemas.openxmlformats.org/officeDocument/2006/relationships/image" Target="../media/image83.jpg"/></Relationships>
</file>

<file path=ppt/slides/_rels/slide6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4.xml"/><Relationship Id="rId1" Type="http://schemas.openxmlformats.org/officeDocument/2006/relationships/slideLayout" Target="../slideLayouts/slideLayout176.xml"/><Relationship Id="rId4" Type="http://schemas.openxmlformats.org/officeDocument/2006/relationships/image" Target="../media/image85.jpg"/></Relationships>
</file>

<file path=ppt/slides/_rels/slide6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5.xml"/><Relationship Id="rId1" Type="http://schemas.openxmlformats.org/officeDocument/2006/relationships/slideLayout" Target="../slideLayouts/slideLayout17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17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mngeo.state.mn.us/workgroup/archiving/" TargetMode="External"/><Relationship Id="rId2" Type="http://schemas.openxmlformats.org/officeDocument/2006/relationships/notesSlide" Target="../notesSlides/notesSlide8.xml"/><Relationship Id="rId1" Type="http://schemas.openxmlformats.org/officeDocument/2006/relationships/slideLayout" Target="../slideLayouts/slideLayout111.xml"/><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descr="Picture of diverse set of hands together" title="Collaboration"/>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descr="Picture of diverse sets of hands together" title="Collaborati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March 30, 2022</a:t>
            </a:r>
          </a:p>
        </p:txBody>
      </p:sp>
      <p:pic>
        <p:nvPicPr>
          <p:cNvPr id="5" name="Picture 4" descr="Picture of MNGweo Logo&#10;" title="MnGeo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Pilot Workgroup</a:t>
            </a:r>
            <a:endParaRPr/>
          </a:p>
        </p:txBody>
      </p:sp>
      <p:sp>
        <p:nvSpPr>
          <p:cNvPr id="443" name="Google Shape;443;p3"/>
          <p:cNvSpPr txBox="1">
            <a:spLocks noGrp="1"/>
          </p:cNvSpPr>
          <p:nvPr>
            <p:ph type="body" idx="1"/>
          </p:nvPr>
        </p:nvSpPr>
        <p:spPr>
          <a:xfrm>
            <a:off x="6667500" y="1512850"/>
            <a:ext cx="5267325" cy="496415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sz="2400" b="1"/>
              <a:t>Deliverables (June 2021 – Jan 2022):</a:t>
            </a:r>
            <a:endParaRPr sz="2400" b="1"/>
          </a:p>
          <a:p>
            <a:pPr marL="457200" lvl="0" indent="-342900" algn="l" rtl="0">
              <a:lnSpc>
                <a:spcPct val="100000"/>
              </a:lnSpc>
              <a:spcBef>
                <a:spcPts val="1000"/>
              </a:spcBef>
              <a:spcAft>
                <a:spcPts val="0"/>
              </a:spcAft>
              <a:buSzPts val="1800"/>
              <a:buChar char="•"/>
            </a:pPr>
            <a:r>
              <a:rPr lang="en-US" sz="2400"/>
              <a:t>Technology recommendations</a:t>
            </a:r>
            <a:endParaRPr/>
          </a:p>
          <a:p>
            <a:pPr marL="457200" lvl="0" indent="-342900" algn="l" rtl="0">
              <a:lnSpc>
                <a:spcPct val="100000"/>
              </a:lnSpc>
              <a:spcBef>
                <a:spcPts val="1000"/>
              </a:spcBef>
              <a:spcAft>
                <a:spcPts val="0"/>
              </a:spcAft>
              <a:buSzPts val="1800"/>
              <a:buChar char="•"/>
            </a:pPr>
            <a:r>
              <a:rPr lang="en-US" sz="2400"/>
              <a:t>Ongoing Outreach &amp; Education plan</a:t>
            </a:r>
            <a:endParaRPr/>
          </a:p>
          <a:p>
            <a:pPr marL="457200" lvl="0" indent="-342900" algn="l" rtl="0">
              <a:lnSpc>
                <a:spcPct val="100000"/>
              </a:lnSpc>
              <a:spcBef>
                <a:spcPts val="1000"/>
              </a:spcBef>
              <a:spcAft>
                <a:spcPts val="0"/>
              </a:spcAft>
              <a:buSzPts val="1800"/>
              <a:buChar char="•"/>
            </a:pPr>
            <a:r>
              <a:rPr lang="en-US" sz="2400"/>
              <a:t>Funding recommendations</a:t>
            </a:r>
            <a:endParaRPr/>
          </a:p>
          <a:p>
            <a:pPr marL="457200" lvl="0" indent="-342900" algn="l" rtl="0">
              <a:lnSpc>
                <a:spcPct val="100000"/>
              </a:lnSpc>
              <a:spcBef>
                <a:spcPts val="1000"/>
              </a:spcBef>
              <a:spcAft>
                <a:spcPts val="0"/>
              </a:spcAft>
              <a:buSzPts val="1800"/>
              <a:buChar char="•"/>
            </a:pPr>
            <a:r>
              <a:rPr lang="en-US" sz="2400"/>
              <a:t>Report </a:t>
            </a:r>
            <a:endParaRPr/>
          </a:p>
          <a:p>
            <a:pPr marL="457200" lvl="0" indent="-342900" algn="l" rtl="0">
              <a:lnSpc>
                <a:spcPct val="100000"/>
              </a:lnSpc>
              <a:spcBef>
                <a:spcPts val="1000"/>
              </a:spcBef>
              <a:spcAft>
                <a:spcPts val="0"/>
              </a:spcAft>
              <a:buSzPts val="1800"/>
              <a:buChar char="•"/>
            </a:pPr>
            <a:r>
              <a:rPr lang="en-US" sz="2400"/>
              <a:t>Present at 2021 MN GIS/LIS Conference</a:t>
            </a:r>
            <a:endParaRPr sz="2400"/>
          </a:p>
        </p:txBody>
      </p:sp>
      <p:sp>
        <p:nvSpPr>
          <p:cNvPr id="444" name="Google Shape;444;p3"/>
          <p:cNvSpPr txBox="1">
            <a:spLocks noGrp="1"/>
          </p:cNvSpPr>
          <p:nvPr>
            <p:ph type="body" idx="1"/>
          </p:nvPr>
        </p:nvSpPr>
        <p:spPr>
          <a:xfrm>
            <a:off x="219074" y="1508900"/>
            <a:ext cx="5688111" cy="5149075"/>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sz="2400" b="1"/>
              <a:t>Work Areas</a:t>
            </a:r>
            <a:r>
              <a:rPr lang="en-US" sz="2400"/>
              <a:t>:</a:t>
            </a:r>
            <a:endParaRPr sz="2400" b="1"/>
          </a:p>
          <a:p>
            <a:pPr marL="114300" lvl="0" indent="0" algn="l" rtl="0">
              <a:lnSpc>
                <a:spcPct val="100000"/>
              </a:lnSpc>
              <a:spcBef>
                <a:spcPts val="1000"/>
              </a:spcBef>
              <a:spcAft>
                <a:spcPts val="0"/>
              </a:spcAft>
              <a:buSzPts val="1800"/>
              <a:buNone/>
            </a:pPr>
            <a:r>
              <a:rPr lang="en-US" sz="2000" i="1"/>
              <a:t>Pilot: </a:t>
            </a:r>
            <a:endParaRPr/>
          </a:p>
          <a:p>
            <a:pPr marL="457200" lvl="0" indent="-342900" algn="l" rtl="0">
              <a:lnSpc>
                <a:spcPct val="100000"/>
              </a:lnSpc>
              <a:spcBef>
                <a:spcPts val="1000"/>
              </a:spcBef>
              <a:spcAft>
                <a:spcPts val="0"/>
              </a:spcAft>
              <a:buSzPts val="1800"/>
              <a:buChar char="•"/>
            </a:pPr>
            <a:r>
              <a:rPr lang="en-US" sz="2000"/>
              <a:t>Evaluate and test potential archive technologies</a:t>
            </a:r>
            <a:endParaRPr/>
          </a:p>
          <a:p>
            <a:pPr marL="457200" lvl="0" indent="-342900" algn="l" rtl="0">
              <a:lnSpc>
                <a:spcPct val="100000"/>
              </a:lnSpc>
              <a:spcBef>
                <a:spcPts val="1000"/>
              </a:spcBef>
              <a:spcAft>
                <a:spcPts val="0"/>
              </a:spcAft>
              <a:buSzPts val="1800"/>
              <a:buChar char="•"/>
            </a:pPr>
            <a:r>
              <a:rPr lang="en-US" sz="2000"/>
              <a:t>Create a proof of concept with pilot data sets in a repository</a:t>
            </a:r>
            <a:endParaRPr/>
          </a:p>
          <a:p>
            <a:pPr marL="114300" lvl="0" indent="0" algn="l" rtl="0">
              <a:lnSpc>
                <a:spcPct val="100000"/>
              </a:lnSpc>
              <a:spcBef>
                <a:spcPts val="1000"/>
              </a:spcBef>
              <a:spcAft>
                <a:spcPts val="0"/>
              </a:spcAft>
              <a:buSzPts val="1800"/>
              <a:buNone/>
            </a:pPr>
            <a:r>
              <a:rPr lang="en-US" sz="2000" i="1"/>
              <a:t>Outreach:</a:t>
            </a:r>
            <a:r>
              <a:rPr lang="en-US" sz="2000"/>
              <a:t> </a:t>
            </a:r>
            <a:endParaRPr/>
          </a:p>
          <a:p>
            <a:pPr marL="457200" lvl="0" indent="-342900" algn="l" rtl="0">
              <a:lnSpc>
                <a:spcPct val="100000"/>
              </a:lnSpc>
              <a:spcBef>
                <a:spcPts val="1000"/>
              </a:spcBef>
              <a:spcAft>
                <a:spcPts val="0"/>
              </a:spcAft>
              <a:buSzPts val="1800"/>
              <a:buChar char="•"/>
            </a:pPr>
            <a:r>
              <a:rPr lang="en-US" sz="2000"/>
              <a:t>Send appropriate communications in order to continue to build support for the archiving effort within these stakeholder communities: MnGeo, Government agencies at all levels, Academic researchers, Students/teachers/historians/etc through MNHS Library, All users of historic geospatial data, Higher Education, Non-profit organizations, Private sector, and Tribal nations</a:t>
            </a:r>
            <a:endParaRPr/>
          </a:p>
          <a:p>
            <a:pPr marL="457200" lvl="0" indent="-228600" algn="l" rtl="0">
              <a:lnSpc>
                <a:spcPct val="100000"/>
              </a:lnSpc>
              <a:spcBef>
                <a:spcPts val="1000"/>
              </a:spcBef>
              <a:spcAft>
                <a:spcPts val="0"/>
              </a:spcAft>
              <a:buSzPts val="1800"/>
              <a:buNone/>
            </a:pP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11e8055e0c4_2_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Pilot Workgroup</a:t>
            </a:r>
            <a:endParaRPr/>
          </a:p>
        </p:txBody>
      </p:sp>
      <p:sp>
        <p:nvSpPr>
          <p:cNvPr id="451" name="Google Shape;451;g11e8055e0c4_2_0"/>
          <p:cNvSpPr txBox="1">
            <a:spLocks noGrp="1"/>
          </p:cNvSpPr>
          <p:nvPr>
            <p:ph type="body" idx="1"/>
          </p:nvPr>
        </p:nvSpPr>
        <p:spPr>
          <a:xfrm>
            <a:off x="219075" y="1508900"/>
            <a:ext cx="11802600" cy="130650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sz="2400" b="1"/>
              <a:t>Accomplishments in 2021</a:t>
            </a:r>
            <a:endParaRPr sz="2400" b="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0" lvl="0" indent="0" algn="l" rtl="0">
              <a:lnSpc>
                <a:spcPct val="100000"/>
              </a:lnSpc>
              <a:spcBef>
                <a:spcPts val="1000"/>
              </a:spcBef>
              <a:spcAft>
                <a:spcPts val="0"/>
              </a:spcAft>
              <a:buSzPts val="1800"/>
              <a:buNone/>
            </a:pPr>
            <a:r>
              <a:rPr lang="en-US" sz="2000" i="1"/>
              <a:t>Pilot – </a:t>
            </a:r>
            <a:r>
              <a:rPr lang="en-US" sz="2000"/>
              <a:t>tested four software applications that could serve as discovery platforms for items in a geospatial archive: CKAN, Dspace, GeoBlacklight, Preservica</a:t>
            </a:r>
            <a:endParaRPr/>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r>
              <a:rPr lang="en-US" sz="2000"/>
              <a:t>  </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Pilot Workgroup</a:t>
            </a:r>
            <a:endParaRPr/>
          </a:p>
        </p:txBody>
      </p:sp>
      <p:sp>
        <p:nvSpPr>
          <p:cNvPr id="458" name="Google Shape;458;p4"/>
          <p:cNvSpPr txBox="1">
            <a:spLocks noGrp="1"/>
          </p:cNvSpPr>
          <p:nvPr>
            <p:ph type="body" idx="1"/>
          </p:nvPr>
        </p:nvSpPr>
        <p:spPr>
          <a:xfrm>
            <a:off x="219075" y="1508900"/>
            <a:ext cx="11802600" cy="130650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2"/>
              </a:buClr>
              <a:buSzPts val="1100"/>
              <a:buFont typeface="Arial"/>
              <a:buNone/>
            </a:pPr>
            <a:r>
              <a:rPr lang="en-US" sz="1600">
                <a:solidFill>
                  <a:srgbClr val="0E101A"/>
                </a:solidFill>
              </a:rPr>
              <a:t>Repository Functions</a:t>
            </a:r>
            <a:endParaRPr sz="1600">
              <a:solidFill>
                <a:srgbClr val="0E101A"/>
              </a:solidFill>
            </a:endParaRPr>
          </a:p>
          <a:p>
            <a:pPr marL="0" lvl="0" indent="0" algn="l" rtl="0">
              <a:lnSpc>
                <a:spcPct val="115000"/>
              </a:lnSpc>
              <a:spcBef>
                <a:spcPts val="0"/>
              </a:spcBef>
              <a:spcAft>
                <a:spcPts val="0"/>
              </a:spcAft>
              <a:buClr>
                <a:schemeClr val="dk2"/>
              </a:buClr>
              <a:buSzPts val="1100"/>
              <a:buFont typeface="Arial"/>
              <a:buNone/>
            </a:pPr>
            <a:r>
              <a:rPr lang="en-US" sz="1200">
                <a:solidFill>
                  <a:srgbClr val="0E101A"/>
                </a:solidFill>
              </a:rPr>
              <a:t>An archive that supports both public access to spatial data resources and long-term preservation requires an infrastructure with three related but distinct functions: discovery, access, and preservation. </a:t>
            </a:r>
            <a:endParaRPr sz="1200">
              <a:solidFill>
                <a:srgbClr val="0E101A"/>
              </a:solidFill>
            </a:endParaRPr>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r>
              <a:rPr lang="en-US" sz="2000"/>
              <a:t>  </a:t>
            </a:r>
            <a:endParaRPr sz="2400"/>
          </a:p>
        </p:txBody>
      </p:sp>
      <p:graphicFrame>
        <p:nvGraphicFramePr>
          <p:cNvPr id="459" name="Google Shape;459;p4"/>
          <p:cNvGraphicFramePr/>
          <p:nvPr/>
        </p:nvGraphicFramePr>
        <p:xfrm>
          <a:off x="5669450" y="3257500"/>
          <a:ext cx="6400800" cy="1859280"/>
        </p:xfrm>
        <a:graphic>
          <a:graphicData uri="http://schemas.openxmlformats.org/drawingml/2006/table">
            <a:tbl>
              <a:tblPr>
                <a:noFill/>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266700">
                <a:tc gridSpan="4">
                  <a:txBody>
                    <a:bodyPr/>
                    <a:lstStyle/>
                    <a:p>
                      <a:pPr marL="0" lvl="0" indent="0" algn="ctr" rtl="0">
                        <a:spcBef>
                          <a:spcPts val="0"/>
                        </a:spcBef>
                        <a:spcAft>
                          <a:spcPts val="1000"/>
                        </a:spcAft>
                        <a:buNone/>
                      </a:pPr>
                      <a:r>
                        <a:rPr lang="en-US" sz="1200" i="1">
                          <a:latin typeface="Calibri"/>
                          <a:ea typeface="Calibri"/>
                          <a:cs typeface="Calibri"/>
                          <a:sym typeface="Calibri"/>
                        </a:rPr>
                        <a:t>Chart 3. A comparison of repository functions for each application</a:t>
                      </a:r>
                      <a:endParaRPr sz="1200" b="1">
                        <a:latin typeface="Calibri"/>
                        <a:ea typeface="Calibri"/>
                        <a:cs typeface="Calibri"/>
                        <a:sym typeface="Calibri"/>
                      </a:endParaRPr>
                    </a:p>
                  </a:txBody>
                  <a:tcPr marL="63500" marR="63500" marT="63500" marB="63500">
                    <a:lnL cap="flat" cmpd="sng">
                      <a:solidFill>
                        <a:srgbClr val="808080"/>
                      </a:solidFill>
                      <a:prstDash val="solid"/>
                      <a:round/>
                      <a:headEnd type="none" w="sm" len="sm"/>
                      <a:tailEnd type="none" w="sm" len="sm"/>
                    </a:lnL>
                    <a:lnR cap="flat" cmpd="sng">
                      <a:solidFill>
                        <a:srgbClr val="808080"/>
                      </a:solidFill>
                      <a:prstDash val="solid"/>
                      <a:round/>
                      <a:headEnd type="none" w="sm" len="sm"/>
                      <a:tailEnd type="none" w="sm" len="sm"/>
                    </a:lnR>
                    <a:lnT cap="flat" cmpd="sng">
                      <a:solidFill>
                        <a:srgbClr val="808080"/>
                      </a:solidFill>
                      <a:prstDash val="solid"/>
                      <a:round/>
                      <a:headEnd type="none" w="sm" len="sm"/>
                      <a:tailEnd type="none" w="sm" len="sm"/>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lvl="0" indent="0" algn="ctr" rtl="0">
                        <a:spcBef>
                          <a:spcPts val="0"/>
                        </a:spcBef>
                        <a:spcAft>
                          <a:spcPts val="1000"/>
                        </a:spcAft>
                        <a:buNone/>
                      </a:pPr>
                      <a:r>
                        <a:rPr lang="en-US" sz="1200" b="1">
                          <a:latin typeface="Calibri"/>
                          <a:ea typeface="Calibri"/>
                          <a:cs typeface="Calibri"/>
                          <a:sym typeface="Calibri"/>
                        </a:rPr>
                        <a:t>Application</a:t>
                      </a:r>
                      <a:endParaRPr sz="1200" b="1">
                        <a:latin typeface="Calibri"/>
                        <a:ea typeface="Calibri"/>
                        <a:cs typeface="Calibri"/>
                        <a:sym typeface="Calibri"/>
                      </a:endParaRPr>
                    </a:p>
                  </a:txBody>
                  <a:tcPr marL="63500" marR="63500" marT="63500" marB="63500"/>
                </a:tc>
                <a:tc>
                  <a:txBody>
                    <a:bodyPr/>
                    <a:lstStyle/>
                    <a:p>
                      <a:pPr marL="0" lvl="0" indent="0" algn="ctr" rtl="0">
                        <a:spcBef>
                          <a:spcPts val="0"/>
                        </a:spcBef>
                        <a:spcAft>
                          <a:spcPts val="1000"/>
                        </a:spcAft>
                        <a:buNone/>
                      </a:pPr>
                      <a:r>
                        <a:rPr lang="en-US" sz="1200" b="1">
                          <a:latin typeface="Calibri"/>
                          <a:ea typeface="Calibri"/>
                          <a:cs typeface="Calibri"/>
                          <a:sym typeface="Calibri"/>
                        </a:rPr>
                        <a:t>Discovery</a:t>
                      </a:r>
                      <a:endParaRPr sz="1200" b="1">
                        <a:latin typeface="Calibri"/>
                        <a:ea typeface="Calibri"/>
                        <a:cs typeface="Calibri"/>
                        <a:sym typeface="Calibri"/>
                      </a:endParaRPr>
                    </a:p>
                  </a:txBody>
                  <a:tcPr marL="63500" marR="63500" marT="63500" marB="63500"/>
                </a:tc>
                <a:tc>
                  <a:txBody>
                    <a:bodyPr/>
                    <a:lstStyle/>
                    <a:p>
                      <a:pPr marL="0" lvl="0" indent="0" algn="ctr" rtl="0">
                        <a:spcBef>
                          <a:spcPts val="0"/>
                        </a:spcBef>
                        <a:spcAft>
                          <a:spcPts val="1000"/>
                        </a:spcAft>
                        <a:buNone/>
                      </a:pPr>
                      <a:r>
                        <a:rPr lang="en-US" sz="1200" b="1">
                          <a:latin typeface="Calibri"/>
                          <a:ea typeface="Calibri"/>
                          <a:cs typeface="Calibri"/>
                          <a:sym typeface="Calibri"/>
                        </a:rPr>
                        <a:t>Access</a:t>
                      </a:r>
                      <a:endParaRPr sz="1200" b="1">
                        <a:latin typeface="Calibri"/>
                        <a:ea typeface="Calibri"/>
                        <a:cs typeface="Calibri"/>
                        <a:sym typeface="Calibri"/>
                      </a:endParaRPr>
                    </a:p>
                  </a:txBody>
                  <a:tcPr marL="63500" marR="63500" marT="63500" marB="63500"/>
                </a:tc>
                <a:tc>
                  <a:txBody>
                    <a:bodyPr/>
                    <a:lstStyle/>
                    <a:p>
                      <a:pPr marL="0" lvl="0" indent="0" algn="ctr" rtl="0">
                        <a:spcBef>
                          <a:spcPts val="0"/>
                        </a:spcBef>
                        <a:spcAft>
                          <a:spcPts val="1000"/>
                        </a:spcAft>
                        <a:buNone/>
                      </a:pPr>
                      <a:r>
                        <a:rPr lang="en-US" sz="1200" b="1">
                          <a:latin typeface="Calibri"/>
                          <a:ea typeface="Calibri"/>
                          <a:cs typeface="Calibri"/>
                          <a:sym typeface="Calibri"/>
                        </a:rPr>
                        <a:t>Preservation</a:t>
                      </a:r>
                      <a:endParaRPr sz="1200" b="1">
                        <a:latin typeface="Calibri"/>
                        <a:ea typeface="Calibri"/>
                        <a:cs typeface="Calibri"/>
                        <a:sym typeface="Calibri"/>
                      </a:endParaRPr>
                    </a:p>
                  </a:txBody>
                  <a:tcPr marL="63500" marR="63500" marT="63500" marB="63500"/>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200">
                          <a:latin typeface="Calibri"/>
                          <a:ea typeface="Calibri"/>
                          <a:cs typeface="Calibri"/>
                          <a:sym typeface="Calibri"/>
                        </a:rPr>
                        <a:t>CKAN</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200">
                          <a:latin typeface="Calibri"/>
                          <a:ea typeface="Calibri"/>
                          <a:cs typeface="Calibri"/>
                          <a:sym typeface="Calibri"/>
                        </a:rPr>
                        <a:t>X</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200">
                          <a:latin typeface="Calibri"/>
                          <a:ea typeface="Calibri"/>
                          <a:cs typeface="Calibri"/>
                          <a:sym typeface="Calibri"/>
                        </a:rPr>
                        <a:t>X</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200">
                        <a:latin typeface="Calibri"/>
                        <a:ea typeface="Calibri"/>
                        <a:cs typeface="Calibri"/>
                        <a:sym typeface="Calibri"/>
                      </a:endParaRPr>
                    </a:p>
                  </a:txBody>
                  <a:tcPr marL="63500" marR="63500" marT="63500" marB="63500"/>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US" sz="1200">
                          <a:latin typeface="Calibri"/>
                          <a:ea typeface="Calibri"/>
                          <a:cs typeface="Calibri"/>
                          <a:sym typeface="Calibri"/>
                        </a:rPr>
                        <a:t>DSpace</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200">
                          <a:latin typeface="Calibri"/>
                          <a:ea typeface="Calibri"/>
                          <a:cs typeface="Calibri"/>
                          <a:sym typeface="Calibri"/>
                        </a:rPr>
                        <a:t>X</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200">
                          <a:latin typeface="Calibri"/>
                          <a:ea typeface="Calibri"/>
                          <a:cs typeface="Calibri"/>
                          <a:sym typeface="Calibri"/>
                        </a:rPr>
                        <a:t>X</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200">
                        <a:latin typeface="Calibri"/>
                        <a:ea typeface="Calibri"/>
                        <a:cs typeface="Calibri"/>
                        <a:sym typeface="Calibri"/>
                      </a:endParaRPr>
                    </a:p>
                  </a:txBody>
                  <a:tcPr marL="63500" marR="63500" marT="63500" marB="63500"/>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US" sz="1200">
                          <a:latin typeface="Calibri"/>
                          <a:ea typeface="Calibri"/>
                          <a:cs typeface="Calibri"/>
                          <a:sym typeface="Calibri"/>
                        </a:rPr>
                        <a:t>Geoblacklight</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200">
                          <a:latin typeface="Calibri"/>
                          <a:ea typeface="Calibri"/>
                          <a:cs typeface="Calibri"/>
                          <a:sym typeface="Calibri"/>
                        </a:rPr>
                        <a:t>X</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200">
                        <a:latin typeface="Calibri"/>
                        <a:ea typeface="Calibri"/>
                        <a:cs typeface="Calibri"/>
                        <a:sym typeface="Calibri"/>
                      </a:endParaRPr>
                    </a:p>
                  </a:txBody>
                  <a:tcPr marL="63500" marR="63500" marT="63500" marB="63500"/>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US" sz="1200">
                          <a:latin typeface="Calibri"/>
                          <a:ea typeface="Calibri"/>
                          <a:cs typeface="Calibri"/>
                          <a:sym typeface="Calibri"/>
                        </a:rPr>
                        <a:t>Preservica</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200">
                          <a:latin typeface="Calibri"/>
                          <a:ea typeface="Calibri"/>
                          <a:cs typeface="Calibri"/>
                          <a:sym typeface="Calibri"/>
                        </a:rPr>
                        <a:t>X</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200">
                          <a:latin typeface="Calibri"/>
                          <a:ea typeface="Calibri"/>
                          <a:cs typeface="Calibri"/>
                          <a:sym typeface="Calibri"/>
                        </a:rPr>
                        <a:t>X</a:t>
                      </a:r>
                      <a:endParaRPr sz="12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200">
                          <a:latin typeface="Calibri"/>
                          <a:ea typeface="Calibri"/>
                          <a:cs typeface="Calibri"/>
                          <a:sym typeface="Calibri"/>
                        </a:rPr>
                        <a:t>X</a:t>
                      </a:r>
                      <a:endParaRPr sz="1200">
                        <a:latin typeface="Calibri"/>
                        <a:ea typeface="Calibri"/>
                        <a:cs typeface="Calibri"/>
                        <a:sym typeface="Calibri"/>
                      </a:endParaRPr>
                    </a:p>
                  </a:txBody>
                  <a:tcPr marL="63500" marR="63500" marT="63500" marB="63500"/>
                </a:tc>
                <a:extLst>
                  <a:ext uri="{0D108BD9-81ED-4DB2-BD59-A6C34878D82A}">
                    <a16:rowId xmlns:a16="http://schemas.microsoft.com/office/drawing/2014/main" val="10005"/>
                  </a:ext>
                </a:extLst>
              </a:tr>
            </a:tbl>
          </a:graphicData>
        </a:graphic>
      </p:graphicFrame>
      <p:pic>
        <p:nvPicPr>
          <p:cNvPr id="460" name="Google Shape;460;p4"/>
          <p:cNvPicPr preferRelativeResize="0"/>
          <p:nvPr/>
        </p:nvPicPr>
        <p:blipFill>
          <a:blip r:embed="rId3">
            <a:alphaModFix/>
          </a:blip>
          <a:stretch>
            <a:fillRect/>
          </a:stretch>
        </p:blipFill>
        <p:spPr>
          <a:xfrm>
            <a:off x="701925" y="2629375"/>
            <a:ext cx="4474176" cy="39199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11e8055e0c4_1_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Pilot Workgroup</a:t>
            </a:r>
            <a:endParaRPr/>
          </a:p>
        </p:txBody>
      </p:sp>
      <p:graphicFrame>
        <p:nvGraphicFramePr>
          <p:cNvPr id="467" name="Google Shape;467;g11e8055e0c4_1_0"/>
          <p:cNvGraphicFramePr/>
          <p:nvPr/>
        </p:nvGraphicFramePr>
        <p:xfrm>
          <a:off x="545500" y="1449160"/>
          <a:ext cx="10110825" cy="5336950"/>
        </p:xfrm>
        <a:graphic>
          <a:graphicData uri="http://schemas.openxmlformats.org/drawingml/2006/table">
            <a:tbl>
              <a:tblPr>
                <a:noFill/>
              </a:tblPr>
              <a:tblGrid>
                <a:gridCol w="4746500">
                  <a:extLst>
                    <a:ext uri="{9D8B030D-6E8A-4147-A177-3AD203B41FA5}">
                      <a16:colId xmlns:a16="http://schemas.microsoft.com/office/drawing/2014/main" val="20000"/>
                    </a:ext>
                  </a:extLst>
                </a:gridCol>
                <a:gridCol w="1416425">
                  <a:extLst>
                    <a:ext uri="{9D8B030D-6E8A-4147-A177-3AD203B41FA5}">
                      <a16:colId xmlns:a16="http://schemas.microsoft.com/office/drawing/2014/main" val="20001"/>
                    </a:ext>
                  </a:extLst>
                </a:gridCol>
                <a:gridCol w="1265750">
                  <a:extLst>
                    <a:ext uri="{9D8B030D-6E8A-4147-A177-3AD203B41FA5}">
                      <a16:colId xmlns:a16="http://schemas.microsoft.com/office/drawing/2014/main" val="20002"/>
                    </a:ext>
                  </a:extLst>
                </a:gridCol>
                <a:gridCol w="1341075">
                  <a:extLst>
                    <a:ext uri="{9D8B030D-6E8A-4147-A177-3AD203B41FA5}">
                      <a16:colId xmlns:a16="http://schemas.microsoft.com/office/drawing/2014/main" val="20003"/>
                    </a:ext>
                  </a:extLst>
                </a:gridCol>
                <a:gridCol w="1341075">
                  <a:extLst>
                    <a:ext uri="{9D8B030D-6E8A-4147-A177-3AD203B41FA5}">
                      <a16:colId xmlns:a16="http://schemas.microsoft.com/office/drawing/2014/main" val="20004"/>
                    </a:ext>
                  </a:extLst>
                </a:gridCol>
              </a:tblGrid>
              <a:tr h="490250">
                <a:tc gridSpan="5">
                  <a:txBody>
                    <a:bodyPr/>
                    <a:lstStyle/>
                    <a:p>
                      <a:pPr marL="0" lvl="0" indent="0" algn="ctr" rtl="0">
                        <a:spcBef>
                          <a:spcPts val="0"/>
                        </a:spcBef>
                        <a:spcAft>
                          <a:spcPts val="0"/>
                        </a:spcAft>
                        <a:buNone/>
                      </a:pPr>
                      <a:r>
                        <a:rPr lang="en-US" sz="1800" i="1">
                          <a:latin typeface="Calibri"/>
                          <a:ea typeface="Calibri"/>
                          <a:cs typeface="Calibri"/>
                          <a:sym typeface="Calibri"/>
                        </a:rPr>
                        <a:t>Chart 2. A comparison of selected attributes for each application</a:t>
                      </a:r>
                      <a:endParaRPr sz="1800" i="1">
                        <a:latin typeface="Calibri"/>
                        <a:ea typeface="Calibri"/>
                        <a:cs typeface="Calibri"/>
                        <a:sym typeface="Calibri"/>
                      </a:endParaRPr>
                    </a:p>
                  </a:txBody>
                  <a:tcPr marL="63500" marR="63500" marT="63500" marB="63500">
                    <a:lnL cap="flat" cmpd="sng">
                      <a:solidFill>
                        <a:srgbClr val="808080"/>
                      </a:solidFill>
                      <a:prstDash val="solid"/>
                      <a:round/>
                      <a:headEnd type="none" w="sm" len="sm"/>
                      <a:tailEnd type="none" w="sm" len="sm"/>
                    </a:lnL>
                    <a:lnR cap="flat" cmpd="sng">
                      <a:solidFill>
                        <a:srgbClr val="808080"/>
                      </a:solidFill>
                      <a:prstDash val="solid"/>
                      <a:round/>
                      <a:headEnd type="none" w="sm" len="sm"/>
                      <a:tailEnd type="none" w="sm" len="sm"/>
                    </a:lnR>
                    <a:lnT cap="flat" cmpd="sng">
                      <a:solidFill>
                        <a:srgbClr val="808080"/>
                      </a:solidFill>
                      <a:prstDash val="solid"/>
                      <a:round/>
                      <a:headEnd type="none" w="sm" len="sm"/>
                      <a:tailEnd type="none" w="sm" len="sm"/>
                    </a:lnT>
                    <a:lnB cap="flat" cmpd="sng">
                      <a:solidFill>
                        <a:srgbClr val="80808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0250">
                <a:tc>
                  <a:txBody>
                    <a:bodyPr/>
                    <a:lstStyle/>
                    <a:p>
                      <a:pPr marL="0" lvl="0" indent="0" algn="l" rtl="0">
                        <a:spcBef>
                          <a:spcPts val="0"/>
                        </a:spcBef>
                        <a:spcAft>
                          <a:spcPts val="0"/>
                        </a:spcAft>
                        <a:buNone/>
                      </a:pPr>
                      <a:endParaRPr sz="1700" b="1">
                        <a:latin typeface="Calibri"/>
                        <a:ea typeface="Calibri"/>
                        <a:cs typeface="Calibri"/>
                        <a:sym typeface="Calibri"/>
                      </a:endParaRPr>
                    </a:p>
                  </a:txBody>
                  <a:tcPr marL="63500" marR="63500" marT="63500" marB="63500">
                    <a:lnL cap="flat" cmpd="sng">
                      <a:solidFill>
                        <a:srgbClr val="808080"/>
                      </a:solidFill>
                      <a:prstDash val="solid"/>
                      <a:round/>
                      <a:headEnd type="none" w="sm" len="sm"/>
                      <a:tailEnd type="none" w="sm" len="sm"/>
                    </a:lnL>
                    <a:lnT cap="flat" cmpd="sng">
                      <a:solidFill>
                        <a:srgbClr val="808080"/>
                      </a:solidFill>
                      <a:prstDash val="solid"/>
                      <a:round/>
                      <a:headEnd type="none" w="sm" len="sm"/>
                      <a:tailEnd type="none" w="sm" len="sm"/>
                    </a:lnT>
                  </a:tcPr>
                </a:tc>
                <a:tc>
                  <a:txBody>
                    <a:bodyPr/>
                    <a:lstStyle/>
                    <a:p>
                      <a:pPr marL="0" lvl="0" indent="0" algn="ctr" rtl="0">
                        <a:spcBef>
                          <a:spcPts val="0"/>
                        </a:spcBef>
                        <a:spcAft>
                          <a:spcPts val="0"/>
                        </a:spcAft>
                        <a:buNone/>
                      </a:pPr>
                      <a:r>
                        <a:rPr lang="en-US" sz="1600" b="1">
                          <a:latin typeface="Calibri"/>
                          <a:ea typeface="Calibri"/>
                          <a:cs typeface="Calibri"/>
                          <a:sym typeface="Calibri"/>
                        </a:rPr>
                        <a:t>Geoblacklight</a:t>
                      </a:r>
                      <a:endParaRPr sz="1600" b="1">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600" b="1">
                          <a:latin typeface="Calibri"/>
                          <a:ea typeface="Calibri"/>
                          <a:cs typeface="Calibri"/>
                          <a:sym typeface="Calibri"/>
                        </a:rPr>
                        <a:t>CKAN</a:t>
                      </a:r>
                      <a:endParaRPr sz="1600" b="1">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600" b="1">
                          <a:latin typeface="Calibri"/>
                          <a:ea typeface="Calibri"/>
                          <a:cs typeface="Calibri"/>
                          <a:sym typeface="Calibri"/>
                        </a:rPr>
                        <a:t>Dspace</a:t>
                      </a:r>
                      <a:endParaRPr sz="1600" b="1">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600" b="1">
                          <a:latin typeface="Calibri"/>
                          <a:ea typeface="Calibri"/>
                          <a:cs typeface="Calibri"/>
                          <a:sym typeface="Calibri"/>
                        </a:rPr>
                        <a:t>Preservica</a:t>
                      </a:r>
                      <a:endParaRPr sz="1600" b="1">
                        <a:latin typeface="Calibri"/>
                        <a:ea typeface="Calibri"/>
                        <a:cs typeface="Calibri"/>
                        <a:sym typeface="Calibri"/>
                      </a:endParaRPr>
                    </a:p>
                  </a:txBody>
                  <a:tcPr marL="63500" marR="63500" marT="63500" marB="63500"/>
                </a:tc>
                <a:extLst>
                  <a:ext uri="{0D108BD9-81ED-4DB2-BD59-A6C34878D82A}">
                    <a16:rowId xmlns:a16="http://schemas.microsoft.com/office/drawing/2014/main" val="10001"/>
                  </a:ext>
                </a:extLst>
              </a:tr>
              <a:tr h="924350">
                <a:tc>
                  <a:txBody>
                    <a:bodyPr/>
                    <a:lstStyle/>
                    <a:p>
                      <a:pPr marL="0" lvl="0" indent="0" algn="l" rtl="0">
                        <a:spcBef>
                          <a:spcPts val="0"/>
                        </a:spcBef>
                        <a:spcAft>
                          <a:spcPts val="0"/>
                        </a:spcAft>
                        <a:buNone/>
                      </a:pPr>
                      <a:r>
                        <a:rPr lang="en-US" sz="1800">
                          <a:latin typeface="Calibri"/>
                          <a:ea typeface="Calibri"/>
                          <a:cs typeface="Calibri"/>
                          <a:sym typeface="Calibri"/>
                        </a:rPr>
                        <a:t>Example installation</a:t>
                      </a:r>
                      <a:endParaRPr sz="1800">
                        <a:latin typeface="Calibri"/>
                        <a:ea typeface="Calibri"/>
                        <a:cs typeface="Calibri"/>
                        <a:sym typeface="Calibri"/>
                      </a:endParaRPr>
                    </a:p>
                  </a:txBody>
                  <a:tcPr marL="63500" marR="63500" marT="63500" marB="63500"/>
                </a:tc>
                <a:tc>
                  <a:txBody>
                    <a:bodyPr/>
                    <a:lstStyle/>
                    <a:p>
                      <a:pPr marL="0" lvl="0" indent="0" algn="l" rtl="0">
                        <a:spcBef>
                          <a:spcPts val="0"/>
                        </a:spcBef>
                        <a:spcAft>
                          <a:spcPts val="0"/>
                        </a:spcAft>
                        <a:buNone/>
                      </a:pPr>
                      <a:r>
                        <a:rPr lang="en-US" sz="16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BTAA Geoportal</a:t>
                      </a:r>
                      <a:endParaRPr sz="1600">
                        <a:latin typeface="Calibri"/>
                        <a:ea typeface="Calibri"/>
                        <a:cs typeface="Calibri"/>
                        <a:sym typeface="Calibri"/>
                      </a:endParaRPr>
                    </a:p>
                  </a:txBody>
                  <a:tcPr marL="63500" marR="63500" marT="63500" marB="63500"/>
                </a:tc>
                <a:tc>
                  <a:txBody>
                    <a:bodyPr/>
                    <a:lstStyle/>
                    <a:p>
                      <a:pPr marL="0" lvl="0" indent="0" algn="l" rtl="0">
                        <a:spcBef>
                          <a:spcPts val="0"/>
                        </a:spcBef>
                        <a:spcAft>
                          <a:spcPts val="0"/>
                        </a:spcAft>
                        <a:buNone/>
                      </a:pPr>
                      <a:r>
                        <a:rPr lang="en-US" sz="16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MN Geospatial Commons</a:t>
                      </a:r>
                      <a:endParaRPr sz="1600">
                        <a:latin typeface="Calibri"/>
                        <a:ea typeface="Calibri"/>
                        <a:cs typeface="Calibri"/>
                        <a:sym typeface="Calibri"/>
                      </a:endParaRPr>
                    </a:p>
                  </a:txBody>
                  <a:tcPr marL="63500" marR="63500" marT="63500" marB="63500"/>
                </a:tc>
                <a:tc>
                  <a:txBody>
                    <a:bodyPr/>
                    <a:lstStyle/>
                    <a:p>
                      <a:pPr marL="0" lvl="0" indent="0" algn="l" rtl="0">
                        <a:spcBef>
                          <a:spcPts val="0"/>
                        </a:spcBef>
                        <a:spcAft>
                          <a:spcPts val="0"/>
                        </a:spcAft>
                        <a:buNone/>
                      </a:pPr>
                      <a:r>
                        <a:rPr lang="en-US" sz="1600"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UMN Digital Conservancy</a:t>
                      </a:r>
                      <a:endParaRPr sz="1600">
                        <a:latin typeface="Calibri"/>
                        <a:ea typeface="Calibri"/>
                        <a:cs typeface="Calibri"/>
                        <a:sym typeface="Calibri"/>
                      </a:endParaRPr>
                    </a:p>
                  </a:txBody>
                  <a:tcPr marL="63500" marR="63500" marT="63500" marB="63500"/>
                </a:tc>
                <a:tc>
                  <a:txBody>
                    <a:bodyPr/>
                    <a:lstStyle/>
                    <a:p>
                      <a:pPr marL="0" lvl="0" indent="0" algn="l" rtl="0">
                        <a:spcBef>
                          <a:spcPts val="0"/>
                        </a:spcBef>
                        <a:spcAft>
                          <a:spcPts val="0"/>
                        </a:spcAft>
                        <a:buNone/>
                      </a:pPr>
                      <a:r>
                        <a:rPr lang="en-US" sz="1600" u="sng">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MNHS Collections Online</a:t>
                      </a:r>
                      <a:endParaRPr sz="1600">
                        <a:latin typeface="Calibri"/>
                        <a:ea typeface="Calibri"/>
                        <a:cs typeface="Calibri"/>
                        <a:sym typeface="Calibri"/>
                      </a:endParaRPr>
                    </a:p>
                  </a:txBody>
                  <a:tcPr marL="63500" marR="63500" marT="63500" marB="63500"/>
                </a:tc>
                <a:extLst>
                  <a:ext uri="{0D108BD9-81ED-4DB2-BD59-A6C34878D82A}">
                    <a16:rowId xmlns:a16="http://schemas.microsoft.com/office/drawing/2014/main" val="10002"/>
                  </a:ext>
                </a:extLst>
              </a:tr>
              <a:tr h="490300">
                <a:tc>
                  <a:txBody>
                    <a:bodyPr/>
                    <a:lstStyle/>
                    <a:p>
                      <a:pPr marL="0" lvl="0" indent="0" algn="l" rtl="0">
                        <a:spcBef>
                          <a:spcPts val="0"/>
                        </a:spcBef>
                        <a:spcAft>
                          <a:spcPts val="0"/>
                        </a:spcAft>
                        <a:buNone/>
                      </a:pPr>
                      <a:r>
                        <a:rPr lang="en-US" sz="1800">
                          <a:latin typeface="Calibri"/>
                          <a:ea typeface="Calibri"/>
                          <a:cs typeface="Calibri"/>
                          <a:sym typeface="Calibri"/>
                        </a:rPr>
                        <a:t>Free, open-source tool</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extLst>
                  <a:ext uri="{0D108BD9-81ED-4DB2-BD59-A6C34878D82A}">
                    <a16:rowId xmlns:a16="http://schemas.microsoft.com/office/drawing/2014/main" val="10003"/>
                  </a:ext>
                </a:extLst>
              </a:tr>
              <a:tr h="490300">
                <a:tc>
                  <a:txBody>
                    <a:bodyPr/>
                    <a:lstStyle/>
                    <a:p>
                      <a:pPr marL="0" lvl="0" indent="0" algn="l" rtl="0">
                        <a:spcBef>
                          <a:spcPts val="0"/>
                        </a:spcBef>
                        <a:spcAft>
                          <a:spcPts val="0"/>
                        </a:spcAft>
                        <a:buNone/>
                      </a:pPr>
                      <a:r>
                        <a:rPr lang="en-US" sz="1800">
                          <a:latin typeface="Calibri"/>
                          <a:ea typeface="Calibri"/>
                          <a:cs typeface="Calibri"/>
                          <a:sym typeface="Calibri"/>
                        </a:rPr>
                        <a:t>Hosted version managed as a paid service </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extLst>
                  <a:ext uri="{0D108BD9-81ED-4DB2-BD59-A6C34878D82A}">
                    <a16:rowId xmlns:a16="http://schemas.microsoft.com/office/drawing/2014/main" val="10004"/>
                  </a:ext>
                </a:extLst>
              </a:tr>
              <a:tr h="490300">
                <a:tc>
                  <a:txBody>
                    <a:bodyPr/>
                    <a:lstStyle/>
                    <a:p>
                      <a:pPr marL="0" lvl="0" indent="0" algn="l" rtl="0">
                        <a:spcBef>
                          <a:spcPts val="0"/>
                        </a:spcBef>
                        <a:spcAft>
                          <a:spcPts val="0"/>
                        </a:spcAft>
                        <a:buNone/>
                      </a:pPr>
                      <a:r>
                        <a:rPr lang="en-US" sz="1800">
                          <a:latin typeface="Calibri"/>
                          <a:ea typeface="Calibri"/>
                          <a:cs typeface="Calibri"/>
                          <a:sym typeface="Calibri"/>
                        </a:rPr>
                        <a:t>Designed for geospatial data</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extLst>
                  <a:ext uri="{0D108BD9-81ED-4DB2-BD59-A6C34878D82A}">
                    <a16:rowId xmlns:a16="http://schemas.microsoft.com/office/drawing/2014/main" val="10005"/>
                  </a:ext>
                </a:extLst>
              </a:tr>
              <a:tr h="490300">
                <a:tc>
                  <a:txBody>
                    <a:bodyPr/>
                    <a:lstStyle/>
                    <a:p>
                      <a:pPr marL="0" lvl="0" indent="0" algn="l" rtl="0">
                        <a:spcBef>
                          <a:spcPts val="0"/>
                        </a:spcBef>
                        <a:spcAft>
                          <a:spcPts val="0"/>
                        </a:spcAft>
                        <a:buNone/>
                      </a:pPr>
                      <a:r>
                        <a:rPr lang="en-US" sz="1800">
                          <a:latin typeface="Calibri"/>
                          <a:ea typeface="Calibri"/>
                          <a:cs typeface="Calibri"/>
                          <a:sym typeface="Calibri"/>
                        </a:rPr>
                        <a:t>Designed for any type of data</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extLst>
                  <a:ext uri="{0D108BD9-81ED-4DB2-BD59-A6C34878D82A}">
                    <a16:rowId xmlns:a16="http://schemas.microsoft.com/office/drawing/2014/main" val="10006"/>
                  </a:ext>
                </a:extLst>
              </a:tr>
              <a:tr h="490300">
                <a:tc>
                  <a:txBody>
                    <a:bodyPr/>
                    <a:lstStyle/>
                    <a:p>
                      <a:pPr marL="0" lvl="0" indent="0" algn="l" rtl="0">
                        <a:spcBef>
                          <a:spcPts val="0"/>
                        </a:spcBef>
                        <a:spcAft>
                          <a:spcPts val="0"/>
                        </a:spcAft>
                        <a:buNone/>
                      </a:pPr>
                      <a:r>
                        <a:rPr lang="en-US" sz="1800">
                          <a:latin typeface="Calibri"/>
                          <a:ea typeface="Calibri"/>
                          <a:cs typeface="Calibri"/>
                          <a:sym typeface="Calibri"/>
                        </a:rPr>
                        <a:t>Requires in-house developers</a:t>
                      </a:r>
                      <a:endParaRPr sz="1800">
                        <a:latin typeface="Calibri"/>
                        <a:ea typeface="Calibri"/>
                        <a:cs typeface="Calibri"/>
                        <a:sym typeface="Calibri"/>
                      </a:endParaRPr>
                    </a:p>
                  </a:txBody>
                  <a:tcPr marL="63500" marR="63500" marT="63500" marB="63500">
                    <a:solidFill>
                      <a:srgbClr val="FFFFFF"/>
                    </a:solidFill>
                  </a:tcPr>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extLst>
                  <a:ext uri="{0D108BD9-81ED-4DB2-BD59-A6C34878D82A}">
                    <a16:rowId xmlns:a16="http://schemas.microsoft.com/office/drawing/2014/main" val="10007"/>
                  </a:ext>
                </a:extLst>
              </a:tr>
              <a:tr h="490300">
                <a:tc>
                  <a:txBody>
                    <a:bodyPr/>
                    <a:lstStyle/>
                    <a:p>
                      <a:pPr marL="0" lvl="0" indent="0" algn="l" rtl="0">
                        <a:spcBef>
                          <a:spcPts val="0"/>
                        </a:spcBef>
                        <a:spcAft>
                          <a:spcPts val="0"/>
                        </a:spcAft>
                        <a:buNone/>
                      </a:pPr>
                      <a:r>
                        <a:rPr lang="en-US" sz="1800">
                          <a:latin typeface="Calibri"/>
                          <a:ea typeface="Calibri"/>
                          <a:cs typeface="Calibri"/>
                          <a:sym typeface="Calibri"/>
                        </a:rPr>
                        <a:t>High costs associated with large storage size</a:t>
                      </a:r>
                      <a:endParaRPr sz="1800">
                        <a:latin typeface="Calibri"/>
                        <a:ea typeface="Calibri"/>
                        <a:cs typeface="Calibri"/>
                        <a:sym typeface="Calibri"/>
                      </a:endParaRPr>
                    </a:p>
                  </a:txBody>
                  <a:tcPr marL="63500" marR="63500" marT="63500" marB="63500">
                    <a:solidFill>
                      <a:srgbClr val="FFFFFF"/>
                    </a:solidFill>
                  </a:tcPr>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extLst>
                  <a:ext uri="{0D108BD9-81ED-4DB2-BD59-A6C34878D82A}">
                    <a16:rowId xmlns:a16="http://schemas.microsoft.com/office/drawing/2014/main" val="10008"/>
                  </a:ext>
                </a:extLst>
              </a:tr>
              <a:tr h="490300">
                <a:tc>
                  <a:txBody>
                    <a:bodyPr/>
                    <a:lstStyle/>
                    <a:p>
                      <a:pPr marL="0" lvl="0" indent="0" algn="l" rtl="0">
                        <a:spcBef>
                          <a:spcPts val="0"/>
                        </a:spcBef>
                        <a:spcAft>
                          <a:spcPts val="0"/>
                        </a:spcAft>
                        <a:buNone/>
                      </a:pPr>
                      <a:r>
                        <a:rPr lang="en-US" sz="1800">
                          <a:latin typeface="Calibri"/>
                          <a:ea typeface="Calibri"/>
                          <a:cs typeface="Calibri"/>
                          <a:sym typeface="Calibri"/>
                        </a:rPr>
                        <a:t>Easily customizable interface search options</a:t>
                      </a:r>
                      <a:endParaRPr sz="1800">
                        <a:latin typeface="Calibri"/>
                        <a:ea typeface="Calibri"/>
                        <a:cs typeface="Calibri"/>
                        <a:sym typeface="Calibri"/>
                      </a:endParaRPr>
                    </a:p>
                  </a:txBody>
                  <a:tcPr marL="63500" marR="63500" marT="63500" marB="63500">
                    <a:solidFill>
                      <a:srgbClr val="FFFFFF"/>
                    </a:solidFill>
                  </a:tcPr>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en-US" sz="1800">
                          <a:latin typeface="Calibri"/>
                          <a:ea typeface="Calibri"/>
                          <a:cs typeface="Calibri"/>
                          <a:sym typeface="Calibri"/>
                        </a:rPr>
                        <a:t>x</a:t>
                      </a:r>
                      <a:endParaRPr sz="180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endParaRPr sz="1800">
                        <a:latin typeface="Calibri"/>
                        <a:ea typeface="Calibri"/>
                        <a:cs typeface="Calibri"/>
                        <a:sym typeface="Calibri"/>
                      </a:endParaRPr>
                    </a:p>
                  </a:txBody>
                  <a:tcPr marL="63500" marR="63500" marT="63500" marB="63500"/>
                </a:tc>
                <a:extLst>
                  <a:ext uri="{0D108BD9-81ED-4DB2-BD59-A6C34878D82A}">
                    <a16:rowId xmlns:a16="http://schemas.microsoft.com/office/drawing/2014/main" val="100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11e8055e0c4_1_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Pilot Workgroup</a:t>
            </a:r>
            <a:endParaRPr/>
          </a:p>
        </p:txBody>
      </p:sp>
      <p:sp>
        <p:nvSpPr>
          <p:cNvPr id="474" name="Google Shape;474;g11e8055e0c4_1_9"/>
          <p:cNvSpPr txBox="1">
            <a:spLocks noGrp="1"/>
          </p:cNvSpPr>
          <p:nvPr>
            <p:ph type="body" idx="1"/>
          </p:nvPr>
        </p:nvSpPr>
        <p:spPr>
          <a:xfrm>
            <a:off x="219075" y="1508900"/>
            <a:ext cx="11825400" cy="514920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2"/>
              </a:buClr>
              <a:buSzPts val="1100"/>
              <a:buFont typeface="Arial"/>
              <a:buNone/>
            </a:pPr>
            <a:r>
              <a:rPr lang="en-US" sz="1800">
                <a:solidFill>
                  <a:srgbClr val="0E101A"/>
                </a:solidFill>
              </a:rPr>
              <a:t>Content Organization</a:t>
            </a:r>
            <a:endParaRPr sz="1800">
              <a:solidFill>
                <a:srgbClr val="0E101A"/>
              </a:solidFill>
            </a:endParaRPr>
          </a:p>
          <a:p>
            <a:pPr marL="0" lvl="0" indent="0" algn="l" rtl="0">
              <a:lnSpc>
                <a:spcPct val="115000"/>
              </a:lnSpc>
              <a:spcBef>
                <a:spcPts val="0"/>
              </a:spcBef>
              <a:spcAft>
                <a:spcPts val="0"/>
              </a:spcAft>
              <a:buNone/>
            </a:pPr>
            <a:r>
              <a:rPr lang="en-US" sz="1400">
                <a:solidFill>
                  <a:schemeClr val="dk2"/>
                </a:solidFill>
              </a:rPr>
              <a:t>Each application we reviewed provided a slightly different way of organizing and presenting data resources. </a:t>
            </a:r>
            <a:endParaRPr sz="1400">
              <a:solidFill>
                <a:schemeClr val="dk2"/>
              </a:solidFill>
            </a:endParaRPr>
          </a:p>
          <a:p>
            <a:pPr marL="0" lvl="0" indent="0" algn="l" rtl="0">
              <a:lnSpc>
                <a:spcPct val="115000"/>
              </a:lnSpc>
              <a:spcBef>
                <a:spcPts val="1000"/>
              </a:spcBef>
              <a:spcAft>
                <a:spcPts val="0"/>
              </a:spcAft>
              <a:buNone/>
            </a:pPr>
            <a:endParaRPr sz="1200">
              <a:solidFill>
                <a:schemeClr val="dk2"/>
              </a:solidFill>
            </a:endParaRPr>
          </a:p>
          <a:p>
            <a:pPr marL="0" lvl="0" indent="0" algn="l" rtl="0">
              <a:lnSpc>
                <a:spcPct val="115000"/>
              </a:lnSpc>
              <a:spcBef>
                <a:spcPts val="1000"/>
              </a:spcBef>
              <a:spcAft>
                <a:spcPts val="1000"/>
              </a:spcAft>
              <a:buClr>
                <a:schemeClr val="dk2"/>
              </a:buClr>
              <a:buSzPts val="1100"/>
              <a:buFont typeface="Arial"/>
              <a:buNone/>
            </a:pPr>
            <a:endParaRPr sz="1200">
              <a:solidFill>
                <a:schemeClr val="dk2"/>
              </a:solidFill>
            </a:endParaRPr>
          </a:p>
        </p:txBody>
      </p:sp>
      <p:pic>
        <p:nvPicPr>
          <p:cNvPr id="475" name="Google Shape;475;g11e8055e0c4_1_9"/>
          <p:cNvPicPr preferRelativeResize="0"/>
          <p:nvPr/>
        </p:nvPicPr>
        <p:blipFill>
          <a:blip r:embed="rId3">
            <a:alphaModFix/>
          </a:blip>
          <a:stretch>
            <a:fillRect/>
          </a:stretch>
        </p:blipFill>
        <p:spPr>
          <a:xfrm>
            <a:off x="361850" y="2481287"/>
            <a:ext cx="5283850" cy="3740976"/>
          </a:xfrm>
          <a:prstGeom prst="rect">
            <a:avLst/>
          </a:prstGeom>
          <a:noFill/>
          <a:ln>
            <a:noFill/>
          </a:ln>
        </p:spPr>
      </p:pic>
      <p:pic>
        <p:nvPicPr>
          <p:cNvPr id="476" name="Google Shape;476;g11e8055e0c4_1_9"/>
          <p:cNvPicPr preferRelativeResize="0"/>
          <p:nvPr/>
        </p:nvPicPr>
        <p:blipFill>
          <a:blip r:embed="rId4">
            <a:alphaModFix/>
          </a:blip>
          <a:stretch>
            <a:fillRect/>
          </a:stretch>
        </p:blipFill>
        <p:spPr>
          <a:xfrm>
            <a:off x="6986625" y="2637426"/>
            <a:ext cx="4251800" cy="3584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11e8055e0c4_1_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Pilot Workgroup</a:t>
            </a:r>
            <a:endParaRPr/>
          </a:p>
        </p:txBody>
      </p:sp>
      <p:sp>
        <p:nvSpPr>
          <p:cNvPr id="483" name="Google Shape;483;g11e8055e0c4_1_18"/>
          <p:cNvSpPr txBox="1">
            <a:spLocks noGrp="1"/>
          </p:cNvSpPr>
          <p:nvPr>
            <p:ph type="body" idx="1"/>
          </p:nvPr>
        </p:nvSpPr>
        <p:spPr>
          <a:xfrm>
            <a:off x="219075" y="1508900"/>
            <a:ext cx="5752200" cy="514920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100">
                <a:solidFill>
                  <a:srgbClr val="0E101A"/>
                </a:solidFill>
              </a:rPr>
              <a:t>Appendix 5. Metadata Crosswalk</a:t>
            </a:r>
            <a:endParaRPr sz="2100">
              <a:solidFill>
                <a:srgbClr val="0E101A"/>
              </a:solidFill>
            </a:endParaRPr>
          </a:p>
          <a:p>
            <a:pPr marL="0" lvl="0" indent="0" algn="l" rtl="0">
              <a:lnSpc>
                <a:spcPct val="115000"/>
              </a:lnSpc>
              <a:spcBef>
                <a:spcPts val="1000"/>
              </a:spcBef>
              <a:spcAft>
                <a:spcPts val="0"/>
              </a:spcAft>
              <a:buNone/>
            </a:pPr>
            <a:r>
              <a:rPr lang="en-US" sz="1700">
                <a:solidFill>
                  <a:schemeClr val="dk2"/>
                </a:solidFill>
              </a:rPr>
              <a:t>This chart maps the Minnesota Geospatial Metadata Guidelines (MGMG) to Dublin Core, the metadata schema used by most discovery interfaces. Note: This is not all-inclusive, as each application may have custom fields not represented here.</a:t>
            </a:r>
            <a:endParaRPr sz="1700">
              <a:solidFill>
                <a:schemeClr val="dk2"/>
              </a:solidFill>
            </a:endParaRPr>
          </a:p>
          <a:p>
            <a:pPr marL="0" lvl="0" indent="0" algn="l" rtl="0">
              <a:lnSpc>
                <a:spcPct val="115000"/>
              </a:lnSpc>
              <a:spcBef>
                <a:spcPts val="1000"/>
              </a:spcBef>
              <a:spcAft>
                <a:spcPts val="0"/>
              </a:spcAft>
              <a:buNone/>
            </a:pPr>
            <a:r>
              <a:rPr lang="en-US" sz="1500" b="1">
                <a:solidFill>
                  <a:schemeClr val="dk2"/>
                </a:solidFill>
                <a:highlight>
                  <a:srgbClr val="FFFFFF"/>
                </a:highlight>
                <a:latin typeface="Roboto"/>
                <a:ea typeface="Roboto"/>
                <a:cs typeface="Roboto"/>
                <a:sym typeface="Roboto"/>
              </a:rPr>
              <a:t>Bold</a:t>
            </a:r>
            <a:r>
              <a:rPr lang="en-US" sz="1500">
                <a:solidFill>
                  <a:schemeClr val="dk2"/>
                </a:solidFill>
                <a:highlight>
                  <a:srgbClr val="FFFFFF"/>
                </a:highlight>
                <a:latin typeface="Roboto"/>
                <a:ea typeface="Roboto"/>
                <a:cs typeface="Roboto"/>
                <a:sym typeface="Roboto"/>
              </a:rPr>
              <a:t> = mandatory; </a:t>
            </a:r>
            <a:r>
              <a:rPr lang="en-US" sz="1500" b="1" i="1">
                <a:solidFill>
                  <a:schemeClr val="dk2"/>
                </a:solidFill>
                <a:highlight>
                  <a:srgbClr val="FFFFFF"/>
                </a:highlight>
                <a:latin typeface="Roboto"/>
                <a:ea typeface="Roboto"/>
                <a:cs typeface="Roboto"/>
                <a:sym typeface="Roboto"/>
              </a:rPr>
              <a:t>Bold Italics</a:t>
            </a:r>
            <a:r>
              <a:rPr lang="en-US" sz="1500">
                <a:solidFill>
                  <a:schemeClr val="dk2"/>
                </a:solidFill>
                <a:highlight>
                  <a:srgbClr val="FFFFFF"/>
                </a:highlight>
                <a:latin typeface="Roboto"/>
                <a:ea typeface="Roboto"/>
                <a:cs typeface="Roboto"/>
                <a:sym typeface="Roboto"/>
              </a:rPr>
              <a:t> = Mandatory if applicable; </a:t>
            </a:r>
            <a:r>
              <a:rPr lang="en-US" sz="1500" i="1">
                <a:solidFill>
                  <a:schemeClr val="dk2"/>
                </a:solidFill>
                <a:highlight>
                  <a:srgbClr val="FFFFFF"/>
                </a:highlight>
                <a:latin typeface="Roboto"/>
                <a:ea typeface="Roboto"/>
                <a:cs typeface="Roboto"/>
                <a:sym typeface="Roboto"/>
              </a:rPr>
              <a:t>Italics</a:t>
            </a:r>
            <a:r>
              <a:rPr lang="en-US" sz="1500">
                <a:solidFill>
                  <a:schemeClr val="dk2"/>
                </a:solidFill>
                <a:highlight>
                  <a:srgbClr val="FFFFFF"/>
                </a:highlight>
                <a:latin typeface="Roboto"/>
                <a:ea typeface="Roboto"/>
                <a:cs typeface="Roboto"/>
                <a:sym typeface="Roboto"/>
              </a:rPr>
              <a:t> = Desirable; Plain = Optional</a:t>
            </a:r>
            <a:endParaRPr sz="2100">
              <a:solidFill>
                <a:srgbClr val="0E101A"/>
              </a:solidFill>
            </a:endParaRPr>
          </a:p>
          <a:p>
            <a:pPr marL="0" lvl="0" indent="0" algn="l" rtl="0">
              <a:lnSpc>
                <a:spcPct val="115000"/>
              </a:lnSpc>
              <a:spcBef>
                <a:spcPts val="1000"/>
              </a:spcBef>
              <a:spcAft>
                <a:spcPts val="0"/>
              </a:spcAft>
              <a:buNone/>
            </a:pPr>
            <a:endParaRPr sz="1200">
              <a:solidFill>
                <a:schemeClr val="dk2"/>
              </a:solidFill>
            </a:endParaRPr>
          </a:p>
          <a:p>
            <a:pPr marL="0" lvl="0" indent="0" algn="l" rtl="0">
              <a:lnSpc>
                <a:spcPct val="115000"/>
              </a:lnSpc>
              <a:spcBef>
                <a:spcPts val="1000"/>
              </a:spcBef>
              <a:spcAft>
                <a:spcPts val="1000"/>
              </a:spcAft>
              <a:buNone/>
            </a:pPr>
            <a:endParaRPr sz="1200">
              <a:solidFill>
                <a:schemeClr val="dk2"/>
              </a:solidFill>
            </a:endParaRPr>
          </a:p>
        </p:txBody>
      </p:sp>
      <p:graphicFrame>
        <p:nvGraphicFramePr>
          <p:cNvPr id="484" name="Google Shape;484;g11e8055e0c4_1_18"/>
          <p:cNvGraphicFramePr/>
          <p:nvPr/>
        </p:nvGraphicFramePr>
        <p:xfrm>
          <a:off x="6782375" y="1378950"/>
          <a:ext cx="5057775" cy="5225160"/>
        </p:xfrm>
        <a:graphic>
          <a:graphicData uri="http://schemas.openxmlformats.org/drawingml/2006/table">
            <a:tbl>
              <a:tblPr>
                <a:noFill/>
              </a:tblPr>
              <a:tblGrid>
                <a:gridCol w="3143250">
                  <a:extLst>
                    <a:ext uri="{9D8B030D-6E8A-4147-A177-3AD203B41FA5}">
                      <a16:colId xmlns:a16="http://schemas.microsoft.com/office/drawing/2014/main" val="20000"/>
                    </a:ext>
                  </a:extLst>
                </a:gridCol>
                <a:gridCol w="1914525">
                  <a:extLst>
                    <a:ext uri="{9D8B030D-6E8A-4147-A177-3AD203B41FA5}">
                      <a16:colId xmlns:a16="http://schemas.microsoft.com/office/drawing/2014/main" val="20001"/>
                    </a:ext>
                  </a:extLst>
                </a:gridCol>
              </a:tblGrid>
              <a:tr h="333375">
                <a:tc>
                  <a:txBody>
                    <a:bodyPr/>
                    <a:lstStyle/>
                    <a:p>
                      <a:pPr marL="457200" lvl="0" indent="0" algn="l" rtl="0">
                        <a:lnSpc>
                          <a:spcPct val="115000"/>
                        </a:lnSpc>
                        <a:spcBef>
                          <a:spcPts val="0"/>
                        </a:spcBef>
                        <a:spcAft>
                          <a:spcPts val="0"/>
                        </a:spcAft>
                        <a:buNone/>
                      </a:pPr>
                      <a:r>
                        <a:rPr lang="en-US" sz="1200">
                          <a:latin typeface="Calibri"/>
                          <a:ea typeface="Calibri"/>
                          <a:cs typeface="Calibri"/>
                          <a:sym typeface="Calibri"/>
                        </a:rPr>
                        <a:t>MGMG</a:t>
                      </a:r>
                      <a:endParaRPr sz="1000"/>
                    </a:p>
                  </a:txBody>
                  <a:tcPr marL="25400" marR="25400" marT="25400" marB="254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solidFill>
                      <a:srgbClr val="EFEFEF"/>
                    </a:solidFill>
                  </a:tcPr>
                </a:tc>
                <a:tc>
                  <a:txBody>
                    <a:bodyPr/>
                    <a:lstStyle/>
                    <a:p>
                      <a:pPr marL="457200" lvl="0" indent="0" algn="l" rtl="0">
                        <a:lnSpc>
                          <a:spcPct val="115000"/>
                        </a:lnSpc>
                        <a:spcBef>
                          <a:spcPts val="0"/>
                        </a:spcBef>
                        <a:spcAft>
                          <a:spcPts val="0"/>
                        </a:spcAft>
                        <a:buNone/>
                      </a:pPr>
                      <a:r>
                        <a:rPr lang="en-US" sz="1200">
                          <a:latin typeface="Calibri"/>
                          <a:ea typeface="Calibri"/>
                          <a:cs typeface="Calibri"/>
                          <a:sym typeface="Calibri"/>
                        </a:rPr>
                        <a:t>Dublin Core</a:t>
                      </a:r>
                      <a:endParaRPr sz="1000"/>
                    </a:p>
                  </a:txBody>
                  <a:tcPr marL="25400" marR="25400" marT="25400" marB="254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solidFill>
                      <a:srgbClr val="EFEFEF"/>
                    </a:solidFill>
                  </a:tcPr>
                </a:tc>
                <a:extLst>
                  <a:ext uri="{0D108BD9-81ED-4DB2-BD59-A6C34878D82A}">
                    <a16:rowId xmlns:a16="http://schemas.microsoft.com/office/drawing/2014/main" val="10000"/>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1.1-8.4 Title</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b="1">
                          <a:latin typeface="Calibri"/>
                          <a:ea typeface="Calibri"/>
                          <a:cs typeface="Calibri"/>
                          <a:sym typeface="Calibri"/>
                        </a:rPr>
                        <a:t>dcterms:title</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1"/>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1.1-8.8.2 Publisher</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dcterms:publisher</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2"/>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1.2.1 Abstract</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dcterms:abstract</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3"/>
                  </a:ext>
                </a:extLst>
              </a:tr>
              <a:tr h="200025">
                <a:tc>
                  <a:txBody>
                    <a:bodyPr/>
                    <a:lstStyle/>
                    <a:p>
                      <a:pPr marL="457200" lvl="0" indent="0" algn="l" rtl="0">
                        <a:spcBef>
                          <a:spcPts val="0"/>
                        </a:spcBef>
                        <a:spcAft>
                          <a:spcPts val="0"/>
                        </a:spcAft>
                        <a:buNone/>
                      </a:pPr>
                      <a:r>
                        <a:rPr lang="en-US" sz="1100" b="1" i="1">
                          <a:latin typeface="Calibri"/>
                          <a:ea typeface="Calibri"/>
                          <a:cs typeface="Calibri"/>
                          <a:sym typeface="Calibri"/>
                        </a:rPr>
                        <a:t>1.3 - 9.1.1 Time Period of Content Date</a:t>
                      </a:r>
                      <a:endParaRPr sz="1100" b="1" i="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dcterms:temporal</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4"/>
                  </a:ext>
                </a:extLst>
              </a:tr>
              <a:tr h="200025">
                <a:tc>
                  <a:txBody>
                    <a:bodyPr/>
                    <a:lstStyle/>
                    <a:p>
                      <a:pPr marL="457200" lvl="0" indent="0" algn="l" rtl="0">
                        <a:spcBef>
                          <a:spcPts val="0"/>
                        </a:spcBef>
                        <a:spcAft>
                          <a:spcPts val="0"/>
                        </a:spcAft>
                        <a:buNone/>
                      </a:pPr>
                      <a:r>
                        <a:rPr lang="en-US" sz="1100" i="1">
                          <a:latin typeface="Calibri"/>
                          <a:ea typeface="Calibri"/>
                          <a:cs typeface="Calibri"/>
                          <a:sym typeface="Calibri"/>
                        </a:rPr>
                        <a:t>Part of 1.2.3 Spatial Extent of Data</a:t>
                      </a:r>
                      <a:endParaRPr sz="1100" i="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dcterms:spatial</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5"/>
                  </a:ext>
                </a:extLst>
              </a:tr>
              <a:tr h="200025">
                <a:tc>
                  <a:txBody>
                    <a:bodyPr/>
                    <a:lstStyle/>
                    <a:p>
                      <a:pPr marL="457200" lvl="0" indent="0" algn="l" rtl="0">
                        <a:spcBef>
                          <a:spcPts val="0"/>
                        </a:spcBef>
                        <a:spcAft>
                          <a:spcPts val="0"/>
                        </a:spcAft>
                        <a:buNone/>
                      </a:pPr>
                      <a:r>
                        <a:rPr lang="en-US" sz="1100" b="1" i="1">
                          <a:latin typeface="Calibri"/>
                          <a:ea typeface="Calibri"/>
                          <a:cs typeface="Calibri"/>
                          <a:sym typeface="Calibri"/>
                        </a:rPr>
                        <a:t>1.3.1 Currentness Reference</a:t>
                      </a:r>
                      <a:endParaRPr sz="1100" b="1" i="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dcterms:temporal</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6"/>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1.5.1.1 West Bounding Coordinate</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dcterms:spatial</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7"/>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1.5.1.2 East Bounding Coordinate</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dcterms:spatial</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8"/>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1.5.1.3 North Bounding Coordinate</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dcterms:spatial</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9"/>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1.5.1.3 South Bounding Coordinate</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dcterms:spatial</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0"/>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1.6.1 Theme Keywords</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dcterms:subject</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1"/>
                  </a:ext>
                </a:extLst>
              </a:tr>
              <a:tr h="200025">
                <a:tc>
                  <a:txBody>
                    <a:bodyPr/>
                    <a:lstStyle/>
                    <a:p>
                      <a:pPr marL="457200" lvl="0" indent="0" algn="l" rtl="0">
                        <a:spcBef>
                          <a:spcPts val="0"/>
                        </a:spcBef>
                        <a:spcAft>
                          <a:spcPts val="0"/>
                        </a:spcAft>
                        <a:buNone/>
                      </a:pPr>
                      <a:r>
                        <a:rPr lang="en-US" sz="1100">
                          <a:latin typeface="Calibri"/>
                          <a:ea typeface="Calibri"/>
                          <a:cs typeface="Calibri"/>
                          <a:sym typeface="Calibri"/>
                        </a:rPr>
                        <a:t>1.6.1.1 Theme Keyword Thesaurus</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dcterms:subject</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2"/>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1.6.2 Place Keywords</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dcterms:subject</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3"/>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1.7 Access Constraints</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dcterms:rights</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4"/>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1.8 Use Constraints</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dcterms:rights</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5"/>
                  </a:ext>
                </a:extLst>
              </a:tr>
              <a:tr h="200025">
                <a:tc>
                  <a:txBody>
                    <a:bodyPr/>
                    <a:lstStyle/>
                    <a:p>
                      <a:pPr marL="457200" lvl="0" indent="0" algn="l" rtl="0">
                        <a:spcBef>
                          <a:spcPts val="0"/>
                        </a:spcBef>
                        <a:spcAft>
                          <a:spcPts val="0"/>
                        </a:spcAft>
                        <a:buNone/>
                      </a:pPr>
                      <a:r>
                        <a:rPr lang="en-US" sz="1100" b="1">
                          <a:latin typeface="Calibri"/>
                          <a:ea typeface="Calibri"/>
                          <a:cs typeface="Calibri"/>
                          <a:sym typeface="Calibri"/>
                        </a:rPr>
                        <a:t>2.4.1.1 Horizontal Positional Accuracy</a:t>
                      </a:r>
                      <a:endParaRPr sz="1100" b="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dcterms:spatial</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6"/>
                  </a:ext>
                </a:extLst>
              </a:tr>
              <a:tr h="200025">
                <a:tc>
                  <a:txBody>
                    <a:bodyPr/>
                    <a:lstStyle/>
                    <a:p>
                      <a:pPr marL="457200" lvl="0" indent="0" algn="l" rtl="0">
                        <a:spcBef>
                          <a:spcPts val="0"/>
                        </a:spcBef>
                        <a:spcAft>
                          <a:spcPts val="0"/>
                        </a:spcAft>
                        <a:buNone/>
                      </a:pPr>
                      <a:r>
                        <a:rPr lang="en-US" sz="1100" b="1" i="1">
                          <a:latin typeface="Calibri"/>
                          <a:ea typeface="Calibri"/>
                          <a:cs typeface="Calibri"/>
                          <a:sym typeface="Calibri"/>
                        </a:rPr>
                        <a:t>2.4.2.1 Vertical Positional Accuracy</a:t>
                      </a:r>
                      <a:endParaRPr sz="1100" b="1" i="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dcterms:spatial</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7"/>
                  </a:ext>
                </a:extLst>
              </a:tr>
              <a:tr h="200025">
                <a:tc>
                  <a:txBody>
                    <a:bodyPr/>
                    <a:lstStyle/>
                    <a:p>
                      <a:pPr marL="457200" lvl="0" indent="0" algn="l" rtl="0">
                        <a:spcBef>
                          <a:spcPts val="0"/>
                        </a:spcBef>
                        <a:spcAft>
                          <a:spcPts val="0"/>
                        </a:spcAft>
                        <a:buNone/>
                      </a:pPr>
                      <a:r>
                        <a:rPr lang="en-US" sz="1100" b="1" i="1">
                          <a:latin typeface="Calibri"/>
                          <a:ea typeface="Calibri"/>
                          <a:cs typeface="Calibri"/>
                          <a:sym typeface="Calibri"/>
                        </a:rPr>
                        <a:t>5.2.1 Entity and Attribute Overview</a:t>
                      </a:r>
                      <a:endParaRPr sz="1100" b="1" i="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dcterms:description</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8"/>
                  </a:ext>
                </a:extLst>
              </a:tr>
              <a:tr h="200025">
                <a:tc>
                  <a:txBody>
                    <a:bodyPr/>
                    <a:lstStyle/>
                    <a:p>
                      <a:pPr marL="457200" lvl="0" indent="0" algn="l" rtl="0">
                        <a:spcBef>
                          <a:spcPts val="0"/>
                        </a:spcBef>
                        <a:spcAft>
                          <a:spcPts val="0"/>
                        </a:spcAft>
                        <a:buNone/>
                      </a:pPr>
                      <a:r>
                        <a:rPr lang="en-US" sz="1100" b="1" i="1">
                          <a:latin typeface="Calibri"/>
                          <a:ea typeface="Calibri"/>
                          <a:cs typeface="Calibri"/>
                          <a:sym typeface="Calibri"/>
                        </a:rPr>
                        <a:t>5.2.2 Entity and Attribute Detailed Citation</a:t>
                      </a:r>
                      <a:endParaRPr sz="1100" b="1" i="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dcterms:description</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19"/>
                  </a:ext>
                </a:extLst>
              </a:tr>
              <a:tr h="200025">
                <a:tc>
                  <a:txBody>
                    <a:bodyPr/>
                    <a:lstStyle/>
                    <a:p>
                      <a:pPr marL="457200" lvl="0" indent="0" algn="l" rtl="0">
                        <a:spcBef>
                          <a:spcPts val="0"/>
                        </a:spcBef>
                        <a:spcAft>
                          <a:spcPts val="0"/>
                        </a:spcAft>
                        <a:buNone/>
                      </a:pPr>
                      <a:r>
                        <a:rPr lang="en-US" sz="1100" i="1">
                          <a:latin typeface="Calibri"/>
                          <a:ea typeface="Calibri"/>
                          <a:cs typeface="Calibri"/>
                          <a:sym typeface="Calibri"/>
                        </a:rPr>
                        <a:t>6.3 Distribution Liability</a:t>
                      </a:r>
                      <a:endParaRPr sz="1100" i="1">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dcterms:rights</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20"/>
                  </a:ext>
                </a:extLst>
              </a:tr>
              <a:tr h="238125">
                <a:tc>
                  <a:txBody>
                    <a:bodyPr/>
                    <a:lstStyle/>
                    <a:p>
                      <a:pPr marL="457200" lvl="0" indent="0" algn="l" rtl="0">
                        <a:lnSpc>
                          <a:spcPct val="115000"/>
                        </a:lnSpc>
                        <a:spcBef>
                          <a:spcPts val="0"/>
                        </a:spcBef>
                        <a:spcAft>
                          <a:spcPts val="0"/>
                        </a:spcAft>
                        <a:buNone/>
                      </a:pPr>
                      <a:r>
                        <a:rPr lang="en-US" sz="1100">
                          <a:latin typeface="Calibri"/>
                          <a:ea typeface="Calibri"/>
                          <a:cs typeface="Calibri"/>
                          <a:sym typeface="Calibri"/>
                        </a:rPr>
                        <a:t>No equivalent</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B cap="flat" cmpd="sng">
                      <a:solidFill>
                        <a:srgbClr val="000000"/>
                      </a:solidFill>
                      <a:prstDash val="solid"/>
                      <a:round/>
                      <a:headEnd type="none" w="sm" len="sm"/>
                      <a:tailEnd type="none" w="sm" len="sm"/>
                    </a:lnB>
                    <a:solidFill>
                      <a:srgbClr val="FFFFFF"/>
                    </a:solidFill>
                  </a:tcPr>
                </a:tc>
                <a:tc>
                  <a:txBody>
                    <a:bodyPr/>
                    <a:lstStyle/>
                    <a:p>
                      <a:pPr marL="457200" lvl="0" indent="0" algn="l" rtl="0">
                        <a:lnSpc>
                          <a:spcPct val="115000"/>
                        </a:lnSpc>
                        <a:spcBef>
                          <a:spcPts val="0"/>
                        </a:spcBef>
                        <a:spcAft>
                          <a:spcPts val="0"/>
                        </a:spcAft>
                        <a:buNone/>
                      </a:pPr>
                      <a:r>
                        <a:rPr lang="en-US" sz="1100" b="1">
                          <a:latin typeface="Calibri"/>
                          <a:ea typeface="Calibri"/>
                          <a:cs typeface="Calibri"/>
                          <a:sym typeface="Calibri"/>
                        </a:rPr>
                        <a:t>dcterms:identifier</a:t>
                      </a:r>
                      <a:endParaRPr sz="1100">
                        <a:latin typeface="Calibri"/>
                        <a:ea typeface="Calibri"/>
                        <a:cs typeface="Calibri"/>
                        <a:sym typeface="Calibri"/>
                      </a:endParaRPr>
                    </a:p>
                  </a:txBody>
                  <a:tcPr marL="25600" marR="25600" marT="25600" marB="25600" anchor="b">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B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2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Pilot Workgroup</a:t>
            </a:r>
            <a:endParaRPr/>
          </a:p>
        </p:txBody>
      </p:sp>
      <p:sp>
        <p:nvSpPr>
          <p:cNvPr id="491" name="Google Shape;491;p59"/>
          <p:cNvSpPr txBox="1">
            <a:spLocks noGrp="1"/>
          </p:cNvSpPr>
          <p:nvPr>
            <p:ph type="body" idx="1"/>
          </p:nvPr>
        </p:nvSpPr>
        <p:spPr>
          <a:xfrm>
            <a:off x="219074" y="1508900"/>
            <a:ext cx="10729450" cy="5149075"/>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100"/>
              <a:buFont typeface="Arial"/>
              <a:buNone/>
            </a:pPr>
            <a:r>
              <a:rPr lang="en-US" sz="2400" b="1"/>
              <a:t>Accomplishments in 2021</a:t>
            </a:r>
            <a:endParaRPr sz="2400" b="1"/>
          </a:p>
          <a:p>
            <a:pPr marL="114300" lvl="0" indent="0" algn="l" rtl="0">
              <a:lnSpc>
                <a:spcPct val="100000"/>
              </a:lnSpc>
              <a:spcBef>
                <a:spcPts val="1000"/>
              </a:spcBef>
              <a:spcAft>
                <a:spcPts val="0"/>
              </a:spcAft>
              <a:buSzPts val="1800"/>
              <a:buNone/>
            </a:pPr>
            <a:r>
              <a:rPr lang="en-US" sz="2000" i="1"/>
              <a:t>Outreach – </a:t>
            </a:r>
            <a:r>
              <a:rPr lang="en-US" sz="2000"/>
              <a:t>gathered user stories and created educational materials</a:t>
            </a:r>
            <a:endParaRPr sz="2000"/>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endParaRPr sz="2000" i="1"/>
          </a:p>
          <a:p>
            <a:pPr marL="114300" lvl="0" indent="0" algn="l" rtl="0">
              <a:lnSpc>
                <a:spcPct val="100000"/>
              </a:lnSpc>
              <a:spcBef>
                <a:spcPts val="1000"/>
              </a:spcBef>
              <a:spcAft>
                <a:spcPts val="0"/>
              </a:spcAft>
              <a:buSzPts val="1800"/>
              <a:buNone/>
            </a:pPr>
            <a:r>
              <a:rPr lang="en-US" sz="2000" i="1"/>
              <a:t>Funding – </a:t>
            </a:r>
            <a:r>
              <a:rPr lang="en-US" sz="2000"/>
              <a:t>Devising a plan to pursue funding  </a:t>
            </a:r>
            <a:endParaRPr sz="2400"/>
          </a:p>
        </p:txBody>
      </p:sp>
      <p:pic>
        <p:nvPicPr>
          <p:cNvPr id="492" name="Google Shape;492;p59"/>
          <p:cNvPicPr preferRelativeResize="0"/>
          <p:nvPr/>
        </p:nvPicPr>
        <p:blipFill rotWithShape="1">
          <a:blip r:embed="rId3">
            <a:alphaModFix/>
          </a:blip>
          <a:srcRect/>
          <a:stretch/>
        </p:blipFill>
        <p:spPr>
          <a:xfrm>
            <a:off x="1979875" y="2431727"/>
            <a:ext cx="7386763" cy="38616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Archiving Pilot Workgroup</a:t>
            </a:r>
            <a:endParaRPr/>
          </a:p>
        </p:txBody>
      </p:sp>
      <p:sp>
        <p:nvSpPr>
          <p:cNvPr id="499" name="Google Shape;499;p6"/>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228600" lvl="0" indent="-69850" algn="l" rtl="0">
              <a:lnSpc>
                <a:spcPct val="100000"/>
              </a:lnSpc>
              <a:spcBef>
                <a:spcPts val="2000"/>
              </a:spcBef>
              <a:spcAft>
                <a:spcPts val="0"/>
              </a:spcAft>
              <a:buSzPts val="2500"/>
              <a:buNone/>
            </a:pPr>
            <a:r>
              <a:rPr lang="en-US" sz="3600" b="1"/>
              <a:t>Aerial Imagery</a:t>
            </a:r>
            <a:endParaRPr/>
          </a:p>
          <a:p>
            <a:pPr marL="730250" lvl="0" indent="-273050" algn="l" rtl="0">
              <a:lnSpc>
                <a:spcPct val="100000"/>
              </a:lnSpc>
              <a:spcBef>
                <a:spcPts val="2000"/>
              </a:spcBef>
              <a:spcAft>
                <a:spcPts val="0"/>
              </a:spcAft>
              <a:buSzPts val="2500"/>
              <a:buChar char="•"/>
            </a:pPr>
            <a:r>
              <a:rPr lang="en-US" sz="2800"/>
              <a:t>This pilot focused on testing data pulled from the Minnesota Geospatial Commons </a:t>
            </a:r>
            <a:endParaRPr sz="2800"/>
          </a:p>
          <a:p>
            <a:pPr marL="730250" lvl="0" indent="-273050" algn="l" rtl="0">
              <a:lnSpc>
                <a:spcPct val="100000"/>
              </a:lnSpc>
              <a:spcBef>
                <a:spcPts val="2000"/>
              </a:spcBef>
              <a:spcAft>
                <a:spcPts val="0"/>
              </a:spcAft>
              <a:buSzPts val="2500"/>
              <a:buChar char="•"/>
            </a:pPr>
            <a:r>
              <a:rPr lang="en-US" sz="2800"/>
              <a:t>Aerial imagery is one of the highest priority types of data requested for the archive</a:t>
            </a: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Archiving Pilot Workgroup</a:t>
            </a:r>
            <a:endParaRPr/>
          </a:p>
        </p:txBody>
      </p:sp>
      <p:sp>
        <p:nvSpPr>
          <p:cNvPr id="506" name="Google Shape;506;p60"/>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228600" lvl="0" indent="-69850" algn="l" rtl="0">
              <a:lnSpc>
                <a:spcPct val="100000"/>
              </a:lnSpc>
              <a:spcBef>
                <a:spcPts val="2000"/>
              </a:spcBef>
              <a:spcAft>
                <a:spcPts val="0"/>
              </a:spcAft>
              <a:buSzPts val="2500"/>
              <a:buNone/>
            </a:pPr>
            <a:r>
              <a:rPr lang="en-US" sz="3600" b="1"/>
              <a:t>Next Steps:</a:t>
            </a:r>
            <a:endParaRPr/>
          </a:p>
          <a:p>
            <a:pPr marL="730250" lvl="0" indent="-273050" algn="l" rtl="0">
              <a:lnSpc>
                <a:spcPct val="100000"/>
              </a:lnSpc>
              <a:spcBef>
                <a:spcPts val="2000"/>
              </a:spcBef>
              <a:spcAft>
                <a:spcPts val="0"/>
              </a:spcAft>
              <a:buSzPts val="2500"/>
              <a:buChar char="•"/>
            </a:pPr>
            <a:r>
              <a:rPr lang="en-US" sz="2800"/>
              <a:t>Convene another short-term workgroup to pilot the archiving of imagery</a:t>
            </a:r>
            <a:endParaRPr/>
          </a:p>
          <a:p>
            <a:pPr marL="730250" lvl="0" indent="-273050" algn="l" rtl="0">
              <a:lnSpc>
                <a:spcPct val="100000"/>
              </a:lnSpc>
              <a:spcBef>
                <a:spcPts val="2000"/>
              </a:spcBef>
              <a:spcAft>
                <a:spcPts val="0"/>
              </a:spcAft>
              <a:buSzPts val="2500"/>
              <a:buChar char="•"/>
            </a:pPr>
            <a:r>
              <a:rPr lang="en-US" sz="2800"/>
              <a:t>Determine any major differences in archiving imagery data, such as space considerations due to the size of the files</a:t>
            </a:r>
            <a:endParaRPr/>
          </a:p>
          <a:p>
            <a:pPr marL="730250" lvl="0" indent="-273050" algn="l" rtl="0">
              <a:lnSpc>
                <a:spcPct val="100000"/>
              </a:lnSpc>
              <a:spcBef>
                <a:spcPts val="2000"/>
              </a:spcBef>
              <a:spcAft>
                <a:spcPts val="0"/>
              </a:spcAft>
              <a:buSzPts val="2500"/>
              <a:buChar char="•"/>
            </a:pPr>
            <a:r>
              <a:rPr lang="en-US" sz="2800"/>
              <a:t>Continue to compile stories and use cases for the archive</a:t>
            </a:r>
            <a:endParaRPr sz="2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Archiving Pilot Workgroup</a:t>
            </a:r>
            <a:endParaRPr/>
          </a:p>
        </p:txBody>
      </p:sp>
      <p:sp>
        <p:nvSpPr>
          <p:cNvPr id="513" name="Google Shape;513;p7"/>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228600" lvl="0" indent="-69850" algn="ctr" rtl="0">
              <a:lnSpc>
                <a:spcPct val="100000"/>
              </a:lnSpc>
              <a:spcBef>
                <a:spcPts val="2000"/>
              </a:spcBef>
              <a:spcAft>
                <a:spcPts val="0"/>
              </a:spcAft>
              <a:buSzPts val="2500"/>
              <a:buNone/>
            </a:pPr>
            <a:endParaRPr sz="4800" b="1"/>
          </a:p>
          <a:p>
            <a:pPr marL="228600" lvl="0" indent="-69850" algn="ctr" rtl="0">
              <a:lnSpc>
                <a:spcPct val="100000"/>
              </a:lnSpc>
              <a:spcBef>
                <a:spcPts val="2000"/>
              </a:spcBef>
              <a:spcAft>
                <a:spcPts val="0"/>
              </a:spcAft>
              <a:buSzPts val="2500"/>
              <a:buNone/>
            </a:pPr>
            <a:r>
              <a:rPr lang="en-US" sz="4800" b="1"/>
              <a:t>Questions?</a:t>
            </a:r>
            <a:endParaRPr sz="4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vert="horz" lIns="91440" tIns="45720" rIns="91440" bIns="45720" rtlCol="0" anchor="t">
            <a:normAutofit/>
          </a:bodyPr>
          <a:lstStyle/>
          <a:p>
            <a:r>
              <a:rPr lang="en-US" b="1" dirty="0"/>
              <a:t>Introductions</a:t>
            </a:r>
            <a:endParaRPr lang="en-US" dirty="0"/>
          </a:p>
          <a:p>
            <a:r>
              <a:rPr lang="en-US" b="1" dirty="0"/>
              <a:t>Approve agenda</a:t>
            </a:r>
          </a:p>
          <a:p>
            <a:r>
              <a:rPr lang="en-US" b="1" dirty="0"/>
              <a:t>Approve January minutes</a:t>
            </a:r>
            <a:endParaRPr lang="en-US" b="1" dirty="0">
              <a:cs typeface="Calibri"/>
            </a:endParaRP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Open parcel data subcommittee update</a:t>
            </a:r>
            <a:endParaRPr lang="en-US" dirty="0"/>
          </a:p>
          <a:p>
            <a:pPr marL="0" indent="0">
              <a:buNone/>
            </a:pPr>
            <a:r>
              <a:rPr lang="en-US" dirty="0"/>
              <a:t>Ryan Stovern</a:t>
            </a:r>
            <a:endParaRPr lang="en-US" dirty="0">
              <a:cs typeface="Calibri"/>
            </a:endParaRPr>
          </a:p>
        </p:txBody>
      </p:sp>
    </p:spTree>
    <p:extLst>
      <p:ext uri="{BB962C8B-B14F-4D97-AF65-F5344CB8AC3E}">
        <p14:creationId xmlns:p14="http://schemas.microsoft.com/office/powerpoint/2010/main" val="1733146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7128-9D50-4BD9-9BFE-D5694661D01F}"/>
              </a:ext>
            </a:extLst>
          </p:cNvPr>
          <p:cNvSpPr>
            <a:spLocks noGrp="1"/>
          </p:cNvSpPr>
          <p:nvPr>
            <p:ph type="ctrTitle"/>
          </p:nvPr>
        </p:nvSpPr>
        <p:spPr/>
        <p:txBody>
          <a:bodyPr>
            <a:normAutofit fontScale="90000"/>
          </a:bodyPr>
          <a:lstStyle/>
          <a:p>
            <a:r>
              <a:rPr lang="en-US" dirty="0"/>
              <a:t>Statewide Publicly Available Parcel Dataset Update and Proposal</a:t>
            </a:r>
          </a:p>
        </p:txBody>
      </p:sp>
      <p:sp>
        <p:nvSpPr>
          <p:cNvPr id="3" name="Subtitle 2">
            <a:extLst>
              <a:ext uri="{FF2B5EF4-FFF2-40B4-BE49-F238E27FC236}">
                <a16:creationId xmlns:a16="http://schemas.microsoft.com/office/drawing/2014/main" id="{8A0609CE-45D4-41BD-9653-AAE5E6388E0C}"/>
              </a:ext>
            </a:extLst>
          </p:cNvPr>
          <p:cNvSpPr>
            <a:spLocks noGrp="1"/>
          </p:cNvSpPr>
          <p:nvPr>
            <p:ph type="subTitle" idx="1"/>
          </p:nvPr>
        </p:nvSpPr>
        <p:spPr/>
        <p:txBody>
          <a:bodyPr/>
          <a:lstStyle/>
          <a:p>
            <a:r>
              <a:rPr lang="en-US" dirty="0"/>
              <a:t>Open Parcel Data Subcommittee</a:t>
            </a:r>
          </a:p>
          <a:p>
            <a:r>
              <a:rPr lang="en-US" dirty="0"/>
              <a:t>Parcels and Land Records Committee</a:t>
            </a:r>
          </a:p>
        </p:txBody>
      </p:sp>
    </p:spTree>
    <p:extLst>
      <p:ext uri="{BB962C8B-B14F-4D97-AF65-F5344CB8AC3E}">
        <p14:creationId xmlns:p14="http://schemas.microsoft.com/office/powerpoint/2010/main" val="3966034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D983-7C10-438C-8115-879B229029E4}"/>
              </a:ext>
            </a:extLst>
          </p:cNvPr>
          <p:cNvSpPr>
            <a:spLocks noGrp="1"/>
          </p:cNvSpPr>
          <p:nvPr>
            <p:ph type="title"/>
          </p:nvPr>
        </p:nvSpPr>
        <p:spPr>
          <a:xfrm>
            <a:off x="838200" y="214123"/>
            <a:ext cx="10515600" cy="1325563"/>
          </a:xfrm>
        </p:spPr>
        <p:txBody>
          <a:bodyPr/>
          <a:lstStyle/>
          <a:p>
            <a:r>
              <a:rPr lang="en-US" dirty="0"/>
              <a:t>Open Parcel Data Subcommittee</a:t>
            </a:r>
          </a:p>
        </p:txBody>
      </p:sp>
      <p:sp>
        <p:nvSpPr>
          <p:cNvPr id="3" name="Content Placeholder 2">
            <a:extLst>
              <a:ext uri="{FF2B5EF4-FFF2-40B4-BE49-F238E27FC236}">
                <a16:creationId xmlns:a16="http://schemas.microsoft.com/office/drawing/2014/main" id="{5D6412CF-C221-4CB6-A5A5-B8480AF9EB29}"/>
              </a:ext>
            </a:extLst>
          </p:cNvPr>
          <p:cNvSpPr>
            <a:spLocks noGrp="1"/>
          </p:cNvSpPr>
          <p:nvPr>
            <p:ph idx="1"/>
          </p:nvPr>
        </p:nvSpPr>
        <p:spPr>
          <a:xfrm>
            <a:off x="838199" y="1539686"/>
            <a:ext cx="5570989" cy="2654809"/>
          </a:xfrm>
        </p:spPr>
        <p:txBody>
          <a:bodyPr>
            <a:normAutofit fontScale="62500" lnSpcReduction="20000"/>
          </a:bodyPr>
          <a:lstStyle/>
          <a:p>
            <a:r>
              <a:rPr lang="en-US" dirty="0"/>
              <a:t>Statewide Parcel Dataset currently contains 30 counties.</a:t>
            </a:r>
          </a:p>
          <a:p>
            <a:pPr lvl="1"/>
            <a:r>
              <a:rPr lang="en-US" dirty="0"/>
              <a:t>Aitkin, Anoka, Benton, Carlton, Carver, Chisago, Clay, Cook, Crow Wing, Dakota, Douglas, Grant*, Hennepin, Isanti, Itasca, Koochiching, Marshall, Mower, Norman, Polk, Ramsey, Rice, Saint Louis, Scott, Sherburne, Stearns, Traverse, Waseca, Washington, Wilkin</a:t>
            </a:r>
          </a:p>
          <a:p>
            <a:pPr marL="457200" lvl="1" indent="0">
              <a:buNone/>
            </a:pPr>
            <a:endParaRPr lang="en-US" dirty="0"/>
          </a:p>
          <a:p>
            <a:pPr lvl="1"/>
            <a:r>
              <a:rPr lang="en-US" dirty="0"/>
              <a:t>Grant County will be added in release next week</a:t>
            </a:r>
          </a:p>
          <a:p>
            <a:pPr lvl="1"/>
            <a:endParaRPr lang="en-US" dirty="0"/>
          </a:p>
          <a:p>
            <a:r>
              <a:rPr lang="en-US">
                <a:hlinkClick r:id="rId2"/>
              </a:rPr>
              <a:t>https</a:t>
            </a:r>
            <a:r>
              <a:rPr lang="en-US" dirty="0">
                <a:hlinkClick r:id="rId2"/>
              </a:rPr>
              <a:t>://gisdata.mn.gov/dataset/plan-parcels-open</a:t>
            </a:r>
            <a:r>
              <a:rPr lang="en-US" dirty="0"/>
              <a:t> </a:t>
            </a:r>
          </a:p>
          <a:p>
            <a:pPr lvl="1"/>
            <a:endParaRPr lang="en-US" dirty="0"/>
          </a:p>
        </p:txBody>
      </p:sp>
      <p:sp>
        <p:nvSpPr>
          <p:cNvPr id="5" name="TextBox 4">
            <a:extLst>
              <a:ext uri="{FF2B5EF4-FFF2-40B4-BE49-F238E27FC236}">
                <a16:creationId xmlns:a16="http://schemas.microsoft.com/office/drawing/2014/main" id="{C7F57536-99E9-42F8-AC28-2E4AED03464B}"/>
              </a:ext>
            </a:extLst>
          </p:cNvPr>
          <p:cNvSpPr txBox="1"/>
          <p:nvPr/>
        </p:nvSpPr>
        <p:spPr>
          <a:xfrm>
            <a:off x="896923" y="4302651"/>
            <a:ext cx="52578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 the course of the last few months, we have had additional counties reach out that want to be part of the statewide dataset. We knew the beginning stages of this process would be very fluid and we were needing a way to adapt to the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Next round of surveys have or will be going out soon.  </a:t>
            </a:r>
          </a:p>
        </p:txBody>
      </p:sp>
      <p:pic>
        <p:nvPicPr>
          <p:cNvPr id="6" name="Picture 5">
            <a:extLst>
              <a:ext uri="{FF2B5EF4-FFF2-40B4-BE49-F238E27FC236}">
                <a16:creationId xmlns:a16="http://schemas.microsoft.com/office/drawing/2014/main" id="{C2D970ED-743A-4917-AF42-875D045867F9}"/>
              </a:ext>
            </a:extLst>
          </p:cNvPr>
          <p:cNvPicPr>
            <a:picLocks noChangeAspect="1"/>
          </p:cNvPicPr>
          <p:nvPr/>
        </p:nvPicPr>
        <p:blipFill>
          <a:blip r:embed="rId3"/>
          <a:stretch>
            <a:fillRect/>
          </a:stretch>
        </p:blipFill>
        <p:spPr>
          <a:xfrm>
            <a:off x="6852543" y="1191237"/>
            <a:ext cx="4662022" cy="5540928"/>
          </a:xfrm>
          <a:prstGeom prst="rect">
            <a:avLst/>
          </a:prstGeom>
        </p:spPr>
      </p:pic>
    </p:spTree>
    <p:extLst>
      <p:ext uri="{BB962C8B-B14F-4D97-AF65-F5344CB8AC3E}">
        <p14:creationId xmlns:p14="http://schemas.microsoft.com/office/powerpoint/2010/main" val="3773701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2F78-9CFD-4E85-935F-944F56C44FFE}"/>
              </a:ext>
            </a:extLst>
          </p:cNvPr>
          <p:cNvSpPr>
            <a:spLocks noGrp="1"/>
          </p:cNvSpPr>
          <p:nvPr>
            <p:ph type="title"/>
          </p:nvPr>
        </p:nvSpPr>
        <p:spPr/>
        <p:txBody>
          <a:bodyPr/>
          <a:lstStyle/>
          <a:p>
            <a:r>
              <a:rPr lang="en-US" dirty="0"/>
              <a:t>Open Parcel Data Subcommittee Proposal</a:t>
            </a:r>
          </a:p>
        </p:txBody>
      </p:sp>
      <p:sp>
        <p:nvSpPr>
          <p:cNvPr id="3" name="Content Placeholder 2">
            <a:extLst>
              <a:ext uri="{FF2B5EF4-FFF2-40B4-BE49-F238E27FC236}">
                <a16:creationId xmlns:a16="http://schemas.microsoft.com/office/drawing/2014/main" id="{78CE67B0-A3D4-4EC8-AB4A-0460DE246C47}"/>
              </a:ext>
            </a:extLst>
          </p:cNvPr>
          <p:cNvSpPr>
            <a:spLocks noGrp="1"/>
          </p:cNvSpPr>
          <p:nvPr>
            <p:ph idx="1"/>
          </p:nvPr>
        </p:nvSpPr>
        <p:spPr/>
        <p:txBody>
          <a:bodyPr/>
          <a:lstStyle/>
          <a:p>
            <a:pPr marL="0" indent="0" algn="l" rtl="0" fontAlgn="base">
              <a:buNone/>
            </a:pPr>
            <a:r>
              <a:rPr lang="en-US" sz="1800" b="0" i="0" dirty="0">
                <a:solidFill>
                  <a:srgbClr val="000000"/>
                </a:solidFill>
                <a:effectLst/>
                <a:latin typeface="Calibri" panose="020F0502020204030204" pitchFamily="34" charset="0"/>
              </a:rPr>
              <a:t>Motion:  </a:t>
            </a:r>
            <a:endParaRPr lang="en-US" b="0" i="0" dirty="0">
              <a:solidFill>
                <a:srgbClr val="000000"/>
              </a:solidFill>
              <a:effectLst/>
              <a:latin typeface="Segoe UI" panose="020B0502040204020203" pitchFamily="34" charset="0"/>
            </a:endParaRPr>
          </a:p>
          <a:p>
            <a:pPr marL="0" indent="0" algn="l" rtl="0" fontAlgn="base">
              <a:buNone/>
            </a:pPr>
            <a:r>
              <a:rPr lang="en-US" sz="2400" b="0" i="0" dirty="0">
                <a:solidFill>
                  <a:srgbClr val="000000"/>
                </a:solidFill>
                <a:effectLst/>
                <a:latin typeface="Calibri" panose="020F0502020204030204" pitchFamily="34" charset="0"/>
              </a:rPr>
              <a:t>The GAC will authorize the Open Data Parcel Subcommittee of the Parcels and Land Records Committee (PLRC) to provide updates to MnGeo, as needed, to add additional counties to the opt-in Statewide Compiled Public Parcel Dataset. The subcommittee will provide updates to the GAC at quarterly GAC meetings of the new counties participating in the opt-in Statewide Compiled Public Parcel Dataset.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126106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pPr lvl="0"/>
            <a:r>
              <a:rPr lang="en-US" sz="3200" dirty="0"/>
              <a:t>Agenda Item 6 </a:t>
            </a:r>
          </a:p>
        </p:txBody>
      </p:sp>
      <p:sp>
        <p:nvSpPr>
          <p:cNvPr id="4" name="Text Placeholder 1">
            <a:extLst>
              <a:ext uri="{FF2B5EF4-FFF2-40B4-BE49-F238E27FC236}">
                <a16:creationId xmlns:a16="http://schemas.microsoft.com/office/drawing/2014/main" id="{3C7AF09C-C4B8-4037-AD0F-CD28CED12275}"/>
              </a:ext>
            </a:extLst>
          </p:cNvPr>
          <p:cNvSpPr txBox="1">
            <a:spLocks/>
          </p:cNvSpPr>
          <p:nvPr/>
        </p:nvSpPr>
        <p:spPr>
          <a:xfrm>
            <a:off x="838200" y="1825625"/>
            <a:ext cx="7340600" cy="275688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PLSS legislation</a:t>
            </a:r>
            <a:endParaRPr lang="en-US" dirty="0"/>
          </a:p>
          <a:p>
            <a:pPr marL="0" indent="0">
              <a:buNone/>
            </a:pPr>
            <a:r>
              <a:rPr lang="en-US" dirty="0"/>
              <a:t>Preston Dowell, Parcels and Land Records Committee Chair</a:t>
            </a:r>
          </a:p>
          <a:p>
            <a:pPr marL="0" indent="0">
              <a:buFont typeface="Arial" panose="020B0604020202020204" pitchFamily="34" charset="0"/>
              <a:buNone/>
            </a:pPr>
            <a:endParaRPr lang="en-US" dirty="0">
              <a:cs typeface="Calibri"/>
            </a:endParaRPr>
          </a:p>
        </p:txBody>
      </p:sp>
    </p:spTree>
    <p:extLst>
      <p:ext uri="{BB962C8B-B14F-4D97-AF65-F5344CB8AC3E}">
        <p14:creationId xmlns:p14="http://schemas.microsoft.com/office/powerpoint/2010/main" val="2180375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PLSS</a:t>
            </a:r>
            <a:r>
              <a:rPr lang="en-US" sz="3600" dirty="0"/>
              <a:t> Legislation</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en-US" dirty="0"/>
              <a:t>2022 </a:t>
            </a:r>
            <a:r>
              <a:rPr lang="en-US" dirty="0" err="1"/>
              <a:t>GAC</a:t>
            </a:r>
            <a:r>
              <a:rPr lang="en-US" dirty="0"/>
              <a:t> Priority</a:t>
            </a:r>
            <a:endParaRPr lang="en-US" dirty="0">
              <a:cs typeface="Calibri"/>
            </a:endParaRPr>
          </a:p>
          <a:p>
            <a:r>
              <a:rPr lang="en-US" dirty="0">
                <a:cs typeface="Calibri"/>
              </a:rPr>
              <a:t>Remonumentation of all Section Corners</a:t>
            </a:r>
          </a:p>
          <a:p>
            <a:r>
              <a:rPr lang="en-US" dirty="0">
                <a:cs typeface="Calibri"/>
              </a:rPr>
              <a:t>Supports Boundary Alignment priority</a:t>
            </a:r>
          </a:p>
          <a:p>
            <a:r>
              <a:rPr lang="en-US" dirty="0">
                <a:cs typeface="Calibri"/>
              </a:rPr>
              <a:t>Learn more at </a:t>
            </a:r>
            <a:r>
              <a:rPr lang="en-US" dirty="0">
                <a:cs typeface="Calibri"/>
                <a:hlinkClick r:id="rId2"/>
              </a:rPr>
              <a:t>https://mnplss-umn.hub.arcgis.com/</a:t>
            </a:r>
            <a:endParaRPr lang="en-US" dirty="0">
              <a:cs typeface="Calibri"/>
            </a:endParaRPr>
          </a:p>
          <a:p>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3118275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PLSS</a:t>
            </a:r>
            <a:r>
              <a:rPr lang="en-US" sz="3600" dirty="0"/>
              <a:t> Legislation</a:t>
            </a:r>
            <a:endParaRPr lang="en-US" dirty="0"/>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dirty="0"/>
              <a:t>Introduced by Senator Johnson Stewart as SF 4037, Senator Bakk is also a co-author</a:t>
            </a:r>
          </a:p>
          <a:p>
            <a:pPr lvl="1"/>
            <a:r>
              <a:rPr lang="en-US" dirty="0">
                <a:hlinkClick r:id="rId2"/>
              </a:rPr>
              <a:t>https://www.revisor.mn.gov/bills/bill.php?b=senate&amp;ssn=0&amp;y=2021&amp;f=sf4037</a:t>
            </a:r>
            <a:endParaRPr lang="en-US" dirty="0"/>
          </a:p>
          <a:p>
            <a:r>
              <a:rPr lang="en-US" dirty="0"/>
              <a:t>Companion bill in the House was Authored by Representative Anderson as   HF 4456</a:t>
            </a:r>
          </a:p>
          <a:p>
            <a:pPr lvl="1"/>
            <a:r>
              <a:rPr lang="en-US" dirty="0">
                <a:hlinkClick r:id="rId3"/>
              </a:rPr>
              <a:t>https://www.revisor.mn.gov/bills/bill.php?f=HF4456&amp;y=2022&amp;ssn=0&amp;b=house</a:t>
            </a:r>
            <a:endParaRPr lang="en-US" dirty="0"/>
          </a:p>
          <a:p>
            <a:endParaRPr lang="en-US" dirty="0"/>
          </a:p>
          <a:p>
            <a:r>
              <a:rPr lang="en-US" dirty="0"/>
              <a:t>Both referred to State Government Finance and Policy and Elections Committees</a:t>
            </a:r>
          </a:p>
          <a:p>
            <a:pPr lvl="1"/>
            <a:endParaRPr lang="en-US" dirty="0"/>
          </a:p>
          <a:p>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1954852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PLSS</a:t>
            </a:r>
            <a:r>
              <a:rPr lang="en-US" sz="3600" dirty="0"/>
              <a:t> Legislation</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en-US" dirty="0"/>
              <a:t>Grant program managed by MNIT and the GAC</a:t>
            </a:r>
          </a:p>
          <a:p>
            <a:r>
              <a:rPr lang="en-US" dirty="0"/>
              <a:t>Requires remonumentation of the </a:t>
            </a:r>
            <a:r>
              <a:rPr lang="en-US" dirty="0" err="1"/>
              <a:t>PLSS</a:t>
            </a:r>
            <a:r>
              <a:rPr lang="en-US" dirty="0"/>
              <a:t> according to statute 381.12</a:t>
            </a:r>
          </a:p>
          <a:p>
            <a:r>
              <a:rPr lang="en-US" dirty="0"/>
              <a:t>Grant criteria must favor counties that demonstrate financial need</a:t>
            </a:r>
          </a:p>
          <a:p>
            <a:r>
              <a:rPr lang="en-US" dirty="0"/>
              <a:t>$10,000,000 per year for 34 years in dedicated funding to the remonumentation grant program</a:t>
            </a:r>
          </a:p>
          <a:p>
            <a:r>
              <a:rPr lang="en-US" dirty="0"/>
              <a:t>$1,000,000 per year for 34 years is dedicated for hiring of technical staff to help implement the program.</a:t>
            </a:r>
          </a:p>
          <a:p>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3209408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PLSS</a:t>
            </a:r>
            <a:r>
              <a:rPr lang="en-US" sz="3600" dirty="0"/>
              <a:t> Legislation</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en-US" dirty="0"/>
              <a:t>March 25: Committees to act favorably on bills in the house of origin </a:t>
            </a:r>
          </a:p>
          <a:p>
            <a:r>
              <a:rPr lang="en-US" dirty="0"/>
              <a:t>April 1: Committees to act favorably on bills, or companions of bills, that met the first deadline in the other house</a:t>
            </a:r>
          </a:p>
          <a:p>
            <a:r>
              <a:rPr lang="en-US" dirty="0"/>
              <a:t>Alternative commission being considered</a:t>
            </a:r>
          </a:p>
          <a:p>
            <a:r>
              <a:rPr lang="en-US" dirty="0"/>
              <a:t>Unlikely to pass this year due to late introduction, but it is still possible to be brought into an omnibus bill</a:t>
            </a:r>
          </a:p>
          <a:p>
            <a:r>
              <a:rPr lang="en-US" dirty="0"/>
              <a:t>If it does not pass this year, we are ready to introduce it again next year</a:t>
            </a:r>
          </a:p>
          <a:p>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1496109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PLSS</a:t>
            </a:r>
            <a:r>
              <a:rPr lang="en-US" sz="3600" dirty="0"/>
              <a:t> Legislation</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en-US" dirty="0"/>
              <a:t>Contact your local Senators and Representatives</a:t>
            </a:r>
          </a:p>
          <a:p>
            <a:r>
              <a:rPr lang="en-US" dirty="0"/>
              <a:t>Legislators respond more favorably to local constituents</a:t>
            </a:r>
          </a:p>
          <a:p>
            <a:r>
              <a:rPr lang="en-US" dirty="0"/>
              <a:t>Template Letter of Support can be found on </a:t>
            </a:r>
          </a:p>
          <a:p>
            <a:pPr lvl="1"/>
            <a:r>
              <a:rPr lang="en-US" dirty="0">
                <a:hlinkClick r:id="rId2"/>
              </a:rPr>
              <a:t>https://mnplss-umn.hub.arcgis.com/</a:t>
            </a:r>
            <a:endParaRPr lang="en-US" dirty="0"/>
          </a:p>
          <a:p>
            <a:r>
              <a:rPr lang="en-US" dirty="0"/>
              <a:t>Register and promote the Meet Me at The Corner Event</a:t>
            </a:r>
          </a:p>
          <a:p>
            <a:pPr lvl="1"/>
            <a:r>
              <a:rPr lang="en-US" dirty="0"/>
              <a:t>May 4</a:t>
            </a:r>
            <a:r>
              <a:rPr lang="en-US" baseline="30000" dirty="0"/>
              <a:t>th</a:t>
            </a:r>
            <a:r>
              <a:rPr lang="en-US" dirty="0"/>
              <a:t>, Spicer, MN</a:t>
            </a:r>
          </a:p>
          <a:p>
            <a:pPr lvl="1"/>
            <a:r>
              <a:rPr lang="en-US">
                <a:hlinkClick r:id="rId3"/>
              </a:rPr>
              <a:t>https://mnplss-umn.hub.arcgis.com/pages/mmatc</a:t>
            </a:r>
            <a:endParaRPr lang="en-US" dirty="0"/>
          </a:p>
          <a:p>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568940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838199" y="1718048"/>
            <a:ext cx="4437531" cy="4956645"/>
          </a:xfrm>
        </p:spPr>
        <p:txBody>
          <a:bodyPr vert="horz" lIns="91440" tIns="45720" rIns="91440" bIns="45720" rtlCol="0" anchor="t">
            <a:normAutofit fontScale="62500" lnSpcReduction="20000"/>
          </a:bodyPr>
          <a:lstStyle/>
          <a:p>
            <a:pPr>
              <a:lnSpc>
                <a:spcPct val="120000"/>
              </a:lnSpc>
              <a:spcBef>
                <a:spcPts val="0"/>
              </a:spcBef>
              <a:spcAft>
                <a:spcPts val="0"/>
              </a:spcAft>
            </a:pPr>
            <a:r>
              <a:rPr lang="en-US" dirty="0">
                <a:ea typeface="+mn-lt"/>
                <a:cs typeface="+mn-lt"/>
              </a:rPr>
              <a:t>City, Twin Cities metro </a:t>
            </a:r>
            <a:endParaRPr lang="en-US" dirty="0">
              <a:cs typeface="Calibri"/>
            </a:endParaRPr>
          </a:p>
          <a:p>
            <a:pPr lvl="1">
              <a:lnSpc>
                <a:spcPct val="120000"/>
              </a:lnSpc>
              <a:spcBef>
                <a:spcPts val="0"/>
              </a:spcBef>
              <a:spcAft>
                <a:spcPts val="0"/>
              </a:spcAft>
            </a:pPr>
            <a:r>
              <a:rPr lang="en-US" dirty="0">
                <a:ea typeface="+mn-lt"/>
                <a:cs typeface="+mn-lt"/>
              </a:rPr>
              <a:t>Cory Richter, City of Blaine</a:t>
            </a:r>
            <a:endParaRPr lang="en-US" dirty="0">
              <a:cs typeface="Calibri"/>
            </a:endParaRPr>
          </a:p>
          <a:p>
            <a:pPr>
              <a:lnSpc>
                <a:spcPct val="120000"/>
              </a:lnSpc>
              <a:spcBef>
                <a:spcPts val="0"/>
              </a:spcBef>
              <a:spcAft>
                <a:spcPts val="0"/>
              </a:spcAft>
            </a:pPr>
            <a:r>
              <a:rPr lang="en-US" dirty="0">
                <a:ea typeface="+mn-lt"/>
                <a:cs typeface="+mn-lt"/>
              </a:rPr>
              <a:t>City, Greater Minnesota </a:t>
            </a:r>
            <a:endParaRPr lang="en-US" dirty="0">
              <a:cs typeface="Calibri"/>
            </a:endParaRPr>
          </a:p>
          <a:p>
            <a:pPr lvl="1">
              <a:lnSpc>
                <a:spcPct val="120000"/>
              </a:lnSpc>
              <a:spcBef>
                <a:spcPts val="0"/>
              </a:spcBef>
              <a:spcAft>
                <a:spcPts val="0"/>
              </a:spcAft>
            </a:pPr>
            <a:r>
              <a:rPr lang="en-US" dirty="0">
                <a:ea typeface="+mn-lt"/>
                <a:cs typeface="+mn-lt"/>
              </a:rPr>
              <a:t>Shawn Strong, City of Brainerd</a:t>
            </a:r>
            <a:endParaRPr lang="en-US" dirty="0">
              <a:cs typeface="Calibri"/>
            </a:endParaRPr>
          </a:p>
          <a:p>
            <a:pPr>
              <a:lnSpc>
                <a:spcPct val="120000"/>
              </a:lnSpc>
              <a:spcBef>
                <a:spcPts val="0"/>
              </a:spcBef>
              <a:spcAft>
                <a:spcPts val="0"/>
              </a:spcAft>
            </a:pPr>
            <a:r>
              <a:rPr lang="en-US" dirty="0">
                <a:ea typeface="+mn-lt"/>
                <a:cs typeface="+mn-lt"/>
              </a:rPr>
              <a:t>County, Twin Cities metro</a:t>
            </a:r>
            <a:endParaRPr lang="en-US" dirty="0">
              <a:cs typeface="Calibri"/>
            </a:endParaRPr>
          </a:p>
          <a:p>
            <a:pPr lvl="1">
              <a:lnSpc>
                <a:spcPct val="120000"/>
              </a:lnSpc>
              <a:spcBef>
                <a:spcPts val="0"/>
              </a:spcBef>
              <a:spcAft>
                <a:spcPts val="0"/>
              </a:spcAft>
            </a:pPr>
            <a:r>
              <a:rPr lang="en-US" dirty="0">
                <a:ea typeface="+mn-lt"/>
                <a:cs typeface="+mn-lt"/>
              </a:rPr>
              <a:t>Victoria Reinhardt, Ramsey County</a:t>
            </a:r>
            <a:endParaRPr lang="en-US" dirty="0">
              <a:cs typeface="Calibri"/>
            </a:endParaRPr>
          </a:p>
          <a:p>
            <a:pPr>
              <a:lnSpc>
                <a:spcPct val="120000"/>
              </a:lnSpc>
              <a:spcBef>
                <a:spcPts val="0"/>
              </a:spcBef>
              <a:spcAft>
                <a:spcPts val="0"/>
              </a:spcAft>
            </a:pPr>
            <a:r>
              <a:rPr lang="en-US" dirty="0">
                <a:ea typeface="+mn-lt"/>
                <a:cs typeface="+mn-lt"/>
              </a:rPr>
              <a:t>County, Greater Minnesota</a:t>
            </a:r>
            <a:endParaRPr lang="en-US" dirty="0">
              <a:cs typeface="Calibri"/>
            </a:endParaRPr>
          </a:p>
          <a:p>
            <a:pPr lvl="1">
              <a:lnSpc>
                <a:spcPct val="120000"/>
              </a:lnSpc>
              <a:spcBef>
                <a:spcPts val="0"/>
              </a:spcBef>
              <a:spcAft>
                <a:spcPts val="0"/>
              </a:spcAft>
            </a:pPr>
            <a:r>
              <a:rPr lang="en-US" dirty="0">
                <a:ea typeface="+mn-lt"/>
                <a:cs typeface="+mn-lt"/>
              </a:rPr>
              <a:t>Patrick </a:t>
            </a:r>
            <a:r>
              <a:rPr lang="en-US" dirty="0" err="1">
                <a:ea typeface="+mn-lt"/>
                <a:cs typeface="+mn-lt"/>
              </a:rPr>
              <a:t>Veraguth</a:t>
            </a:r>
            <a:r>
              <a:rPr lang="en-US" dirty="0">
                <a:ea typeface="+mn-lt"/>
                <a:cs typeface="+mn-lt"/>
              </a:rPr>
              <a:t>, Douglas County</a:t>
            </a:r>
            <a:endParaRPr lang="en-US" dirty="0">
              <a:cs typeface="Calibri"/>
            </a:endParaRPr>
          </a:p>
          <a:p>
            <a:pPr>
              <a:lnSpc>
                <a:spcPct val="120000"/>
              </a:lnSpc>
              <a:spcBef>
                <a:spcPts val="0"/>
              </a:spcBef>
              <a:spcAft>
                <a:spcPts val="0"/>
              </a:spcAft>
            </a:pPr>
            <a:r>
              <a:rPr lang="en-US" dirty="0">
                <a:ea typeface="+mn-lt"/>
                <a:cs typeface="+mn-lt"/>
              </a:rPr>
              <a:t>Regional government, Twin Cities metro</a:t>
            </a:r>
            <a:endParaRPr lang="en-US" dirty="0">
              <a:cs typeface="Calibri"/>
            </a:endParaRPr>
          </a:p>
          <a:p>
            <a:pPr lvl="1">
              <a:lnSpc>
                <a:spcPct val="120000"/>
              </a:lnSpc>
              <a:spcBef>
                <a:spcPts val="0"/>
              </a:spcBef>
              <a:spcAft>
                <a:spcPts val="0"/>
              </a:spcAft>
            </a:pPr>
            <a:r>
              <a:rPr lang="en-US" dirty="0">
                <a:ea typeface="+mn-lt"/>
                <a:cs typeface="+mn-lt"/>
              </a:rPr>
              <a:t>Matt McGuire, Met Council</a:t>
            </a:r>
            <a:endParaRPr lang="en-US" dirty="0">
              <a:cs typeface="Calibri"/>
            </a:endParaRPr>
          </a:p>
          <a:p>
            <a:pPr>
              <a:lnSpc>
                <a:spcPct val="120000"/>
              </a:lnSpc>
              <a:spcBef>
                <a:spcPts val="0"/>
              </a:spcBef>
              <a:spcAft>
                <a:spcPts val="0"/>
              </a:spcAft>
            </a:pPr>
            <a:r>
              <a:rPr lang="en-US" dirty="0">
                <a:ea typeface="+mn-lt"/>
                <a:cs typeface="+mn-lt"/>
              </a:rPr>
              <a:t>Regional government, Greater Minnesota</a:t>
            </a:r>
            <a:endParaRPr lang="en-US" dirty="0">
              <a:cs typeface="Calibri"/>
            </a:endParaRPr>
          </a:p>
          <a:p>
            <a:pPr lvl="1">
              <a:lnSpc>
                <a:spcPct val="120000"/>
              </a:lnSpc>
              <a:spcBef>
                <a:spcPts val="0"/>
              </a:spcBef>
              <a:spcAft>
                <a:spcPts val="0"/>
              </a:spcAft>
            </a:pPr>
            <a:r>
              <a:rPr lang="en-US" dirty="0">
                <a:ea typeface="+mn-lt"/>
                <a:cs typeface="+mn-lt"/>
              </a:rPr>
              <a:t>vacant   </a:t>
            </a:r>
            <a:endParaRPr lang="en-US" dirty="0">
              <a:cs typeface="Calibri"/>
            </a:endParaRPr>
          </a:p>
          <a:p>
            <a:pPr>
              <a:lnSpc>
                <a:spcPct val="120000"/>
              </a:lnSpc>
              <a:spcBef>
                <a:spcPts val="0"/>
              </a:spcBef>
              <a:spcAft>
                <a:spcPts val="0"/>
              </a:spcAft>
            </a:pPr>
            <a:r>
              <a:rPr lang="en-US" dirty="0">
                <a:ea typeface="+mn-lt"/>
                <a:cs typeface="+mn-lt"/>
              </a:rPr>
              <a:t>State agencies</a:t>
            </a:r>
            <a:endParaRPr lang="en-US" dirty="0">
              <a:cs typeface="Calibri"/>
            </a:endParaRPr>
          </a:p>
          <a:p>
            <a:pPr lvl="1">
              <a:lnSpc>
                <a:spcPct val="120000"/>
              </a:lnSpc>
              <a:spcBef>
                <a:spcPts val="0"/>
              </a:spcBef>
              <a:spcAft>
                <a:spcPts val="0"/>
              </a:spcAft>
            </a:pPr>
            <a:r>
              <a:rPr lang="en-US" dirty="0">
                <a:ea typeface="+mn-lt"/>
                <a:cs typeface="+mn-lt"/>
              </a:rPr>
              <a:t>Kari Geurts, DNR</a:t>
            </a:r>
            <a:endParaRPr lang="en-US" dirty="0">
              <a:cs typeface="Calibri"/>
            </a:endParaRPr>
          </a:p>
          <a:p>
            <a:pPr lvl="1">
              <a:lnSpc>
                <a:spcPct val="120000"/>
              </a:lnSpc>
              <a:spcBef>
                <a:spcPts val="0"/>
              </a:spcBef>
              <a:spcAft>
                <a:spcPts val="0"/>
              </a:spcAft>
            </a:pPr>
            <a:r>
              <a:rPr lang="en-US" dirty="0">
                <a:ea typeface="+mn-lt"/>
                <a:cs typeface="+mn-lt"/>
              </a:rPr>
              <a:t>Ben </a:t>
            </a:r>
            <a:r>
              <a:rPr lang="en-US" dirty="0" err="1">
                <a:ea typeface="+mn-lt"/>
                <a:cs typeface="+mn-lt"/>
              </a:rPr>
              <a:t>Timerson</a:t>
            </a:r>
            <a:r>
              <a:rPr lang="en-US" dirty="0">
                <a:ea typeface="+mn-lt"/>
                <a:cs typeface="+mn-lt"/>
              </a:rPr>
              <a:t>, MnDOT</a:t>
            </a:r>
            <a:endParaRPr lang="en-US" dirty="0">
              <a:cs typeface="Calibri"/>
            </a:endParaRPr>
          </a:p>
          <a:p>
            <a:pPr marL="285750" indent="-285750">
              <a:spcBef>
                <a:spcPts val="0"/>
              </a:spcBef>
              <a:spcAft>
                <a:spcPts val="0"/>
              </a:spcAft>
              <a:buFont typeface="Arial,Sans-Serif" panose="020B0604020202020204" pitchFamily="34" charset="0"/>
            </a:pPr>
            <a:r>
              <a:rPr lang="en-US" dirty="0">
                <a:cs typeface="Calibri"/>
              </a:rPr>
              <a:t>Federal government</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Mitch Bergeson, U.S. Geological Survey</a:t>
            </a:r>
          </a:p>
          <a:p>
            <a:pPr marL="742950" lvl="1" indent="-285750">
              <a:spcBef>
                <a:spcPts val="0"/>
              </a:spcBef>
              <a:spcAft>
                <a:spcPts val="0"/>
              </a:spcAft>
              <a:buFont typeface="Arial,Sans-Serif" panose="020B0604020202020204" pitchFamily="34" charset="0"/>
            </a:pPr>
            <a:r>
              <a:rPr lang="en-US" dirty="0">
                <a:cs typeface="Calibri"/>
              </a:rPr>
              <a:t>Jeff Bloomquist, Risk Management Agency, USDA</a:t>
            </a:r>
          </a:p>
          <a:p>
            <a:pPr marL="285750" indent="-285750">
              <a:spcBef>
                <a:spcPts val="0"/>
              </a:spcBef>
              <a:spcAft>
                <a:spcPts val="0"/>
              </a:spcAft>
              <a:buFont typeface="Arial,Sans-Serif" panose="020B0604020202020204" pitchFamily="34" charset="0"/>
            </a:pPr>
            <a:r>
              <a:rPr lang="en-US" dirty="0">
                <a:cs typeface="Calibri"/>
              </a:rPr>
              <a:t>Tribal government </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Ryan Bonney, Shakopee Mdewakanton Sioux Community</a:t>
            </a:r>
          </a:p>
          <a:p>
            <a:pPr marL="285750" indent="-285750">
              <a:spcBef>
                <a:spcPts val="0"/>
              </a:spcBef>
              <a:spcAft>
                <a:spcPts val="0"/>
              </a:spcAft>
              <a:buFont typeface="Arial,Sans-Serif" panose="020B0604020202020204" pitchFamily="34" charset="0"/>
            </a:pPr>
            <a:r>
              <a:rPr lang="en-US" dirty="0">
                <a:cs typeface="Calibri"/>
              </a:rPr>
              <a:t>Non-profit organizations</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Dale Watt, The Nature Conservancy</a:t>
            </a:r>
            <a:endParaRPr lang="en-US" dirty="0"/>
          </a:p>
        </p:txBody>
      </p:sp>
      <p:sp>
        <p:nvSpPr>
          <p:cNvPr id="4" name="TextBox 3">
            <a:extLst>
              <a:ext uri="{FF2B5EF4-FFF2-40B4-BE49-F238E27FC236}">
                <a16:creationId xmlns:a16="http://schemas.microsoft.com/office/drawing/2014/main" id="{F9248610-4D3D-4E36-887D-C0CB089BB184}"/>
              </a:ext>
            </a:extLst>
          </p:cNvPr>
          <p:cNvSpPr txBox="1"/>
          <p:nvPr/>
        </p:nvSpPr>
        <p:spPr>
          <a:xfrm>
            <a:off x="5647765" y="1721224"/>
            <a:ext cx="4724400"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Business</a:t>
            </a:r>
            <a:endParaRPr lang="en-US" sz="1600" dirty="0"/>
          </a:p>
          <a:p>
            <a:pPr marL="742950" lvl="1" indent="-285750">
              <a:buFont typeface="Arial"/>
              <a:buChar char="•"/>
            </a:pPr>
            <a:r>
              <a:rPr lang="en-US" sz="1300" dirty="0">
                <a:ea typeface="+mn-lt"/>
                <a:cs typeface="+mn-lt"/>
              </a:rPr>
              <a:t>Kendis Scharenbroich, Pro-West &amp; Associates</a:t>
            </a:r>
            <a:endParaRPr lang="en-US" sz="1300" dirty="0">
              <a:cs typeface="Calibri"/>
            </a:endParaRPr>
          </a:p>
          <a:p>
            <a:pPr marL="742950" lvl="1" indent="-285750">
              <a:buFont typeface="Arial"/>
              <a:buChar char="•"/>
            </a:pPr>
            <a:r>
              <a:rPr lang="en-US" sz="1300" dirty="0">
                <a:ea typeface="+mn-lt"/>
                <a:cs typeface="+mn-lt"/>
              </a:rPr>
              <a:t>Gerry Sjerven, Minnesota Power</a:t>
            </a:r>
            <a:endParaRPr lang="en-US" sz="1300" dirty="0"/>
          </a:p>
          <a:p>
            <a:pPr marL="285750" indent="-285750">
              <a:buFont typeface="Arial"/>
              <a:buChar char="•"/>
            </a:pPr>
            <a:r>
              <a:rPr lang="en-US" sz="1600" dirty="0">
                <a:ea typeface="+mn-lt"/>
                <a:cs typeface="+mn-lt"/>
              </a:rPr>
              <a:t>Higher Education</a:t>
            </a:r>
            <a:endParaRPr lang="en-US" sz="1600" dirty="0"/>
          </a:p>
          <a:p>
            <a:pPr marL="742950" lvl="1" indent="-285750">
              <a:buFont typeface="Arial"/>
              <a:buChar char="•"/>
            </a:pPr>
            <a:r>
              <a:rPr lang="en-US" sz="1300" dirty="0">
                <a:ea typeface="+mn-lt"/>
                <a:cs typeface="+mn-lt"/>
              </a:rPr>
              <a:t>Len Kne, U-Spatial / UMN Twin Cities</a:t>
            </a:r>
            <a:endParaRPr lang="en-US" sz="1300" dirty="0">
              <a:cs typeface="Calibri"/>
            </a:endParaRPr>
          </a:p>
          <a:p>
            <a:pPr marL="742950" lvl="1" indent="-285750">
              <a:buFont typeface="Arial"/>
              <a:buChar char="•"/>
            </a:pPr>
            <a:r>
              <a:rPr lang="en-US" sz="1300" dirty="0">
                <a:ea typeface="+mn-lt"/>
                <a:cs typeface="+mn-lt"/>
              </a:rPr>
              <a:t>Stacey Stark, U-Spatial / UMN Duluth</a:t>
            </a:r>
            <a:endParaRPr lang="en-US" sz="1300" dirty="0"/>
          </a:p>
          <a:p>
            <a:pPr marL="285750" indent="-285750">
              <a:buFont typeface="Arial"/>
              <a:buChar char="•"/>
            </a:pPr>
            <a:r>
              <a:rPr lang="en-US" sz="1600" dirty="0">
                <a:ea typeface="+mn-lt"/>
                <a:cs typeface="+mn-lt"/>
              </a:rPr>
              <a:t>K-12 Education</a:t>
            </a:r>
          </a:p>
          <a:p>
            <a:pPr marL="742950" lvl="1" indent="-285750">
              <a:buFont typeface="Arial"/>
              <a:buChar char="•"/>
            </a:pPr>
            <a:r>
              <a:rPr lang="en-US" sz="1300" dirty="0">
                <a:ea typeface="+mn-lt"/>
                <a:cs typeface="+mn-lt"/>
              </a:rPr>
              <a:t>vacant</a:t>
            </a:r>
          </a:p>
          <a:p>
            <a:pPr marL="285750" indent="-285750">
              <a:buFont typeface="Arial"/>
              <a:buChar char="•"/>
            </a:pPr>
            <a:r>
              <a:rPr lang="en-US" sz="1600" dirty="0" err="1">
                <a:ea typeface="+mn-lt"/>
                <a:cs typeface="+mn-lt"/>
              </a:rPr>
              <a:t>MetroGIS</a:t>
            </a:r>
            <a:endParaRPr lang="en-US" sz="1600" dirty="0" err="1"/>
          </a:p>
          <a:p>
            <a:pPr marL="742950" lvl="1" indent="-285750">
              <a:buFont typeface="Arial"/>
              <a:buChar char="•"/>
            </a:pPr>
            <a:r>
              <a:rPr lang="en-US" sz="1300" dirty="0">
                <a:ea typeface="+mn-lt"/>
                <a:cs typeface="+mn-lt"/>
              </a:rPr>
              <a:t>David Brandt, Washington County</a:t>
            </a:r>
            <a:endParaRPr lang="en-US" sz="1300" dirty="0"/>
          </a:p>
          <a:p>
            <a:pPr marL="285750" indent="-285750">
              <a:buFont typeface="Arial"/>
              <a:buChar char="•"/>
            </a:pPr>
            <a:r>
              <a:rPr lang="en-US" sz="1600" dirty="0">
                <a:ea typeface="+mn-lt"/>
                <a:cs typeface="+mn-lt"/>
              </a:rPr>
              <a:t>MN GIS/LIS Consortium</a:t>
            </a:r>
            <a:endParaRPr lang="en-US" sz="1600" dirty="0"/>
          </a:p>
          <a:p>
            <a:pPr marL="742950" lvl="1" indent="-285750">
              <a:buFont typeface="Arial"/>
              <a:buChar char="•"/>
            </a:pPr>
            <a:r>
              <a:rPr lang="en-US" sz="1300" dirty="0">
                <a:ea typeface="+mn-lt"/>
                <a:cs typeface="+mn-lt"/>
              </a:rPr>
              <a:t>Leanne Knott, City of Red Wing</a:t>
            </a:r>
            <a:endParaRPr lang="en-US" sz="1300" dirty="0"/>
          </a:p>
          <a:p>
            <a:pPr marL="285750" indent="-285750">
              <a:buFont typeface="Arial"/>
              <a:buChar char="•"/>
            </a:pPr>
            <a:r>
              <a:rPr lang="en-US" sz="1600" dirty="0">
                <a:ea typeface="+mn-lt"/>
                <a:cs typeface="+mn-lt"/>
              </a:rPr>
              <a:t>Surveyor</a:t>
            </a:r>
            <a:endParaRPr lang="en-US" sz="1600" dirty="0"/>
          </a:p>
          <a:p>
            <a:pPr marL="742950" lvl="1" indent="-285750">
              <a:buFont typeface="Arial"/>
              <a:buChar char="•"/>
            </a:pPr>
            <a:r>
              <a:rPr lang="en-US" sz="1300" dirty="0">
                <a:ea typeface="+mn-lt"/>
                <a:cs typeface="+mn-lt"/>
              </a:rPr>
              <a:t>Chris Mavis, Hennepin County</a:t>
            </a:r>
            <a:endParaRPr lang="en-US" sz="1300" dirty="0"/>
          </a:p>
          <a:p>
            <a:pPr marL="285750" indent="-285750">
              <a:buFont typeface="Arial"/>
              <a:buChar char="•"/>
            </a:pPr>
            <a:r>
              <a:rPr lang="en-US" sz="1600" dirty="0">
                <a:ea typeface="+mn-lt"/>
                <a:cs typeface="+mn-lt"/>
              </a:rPr>
              <a:t>At-large</a:t>
            </a:r>
            <a:endParaRPr lang="en-US" sz="1600" dirty="0"/>
          </a:p>
          <a:p>
            <a:pPr marL="742950" lvl="1" indent="-285750">
              <a:buFont typeface="Arial"/>
              <a:buChar char="•"/>
            </a:pPr>
            <a:r>
              <a:rPr lang="en-US" sz="1300" dirty="0">
                <a:ea typeface="+mn-lt"/>
                <a:cs typeface="+mn-lt"/>
              </a:rPr>
              <a:t>Alex Steele, Minnehaha Creek Watershed District</a:t>
            </a:r>
            <a:endParaRPr lang="en-US" sz="1300" dirty="0">
              <a:cs typeface="Calibri"/>
            </a:endParaRPr>
          </a:p>
          <a:p>
            <a:pPr marL="742950" lvl="1" indent="-285750">
              <a:buFont typeface="Arial"/>
              <a:buChar char="•"/>
            </a:pPr>
            <a:r>
              <a:rPr lang="en-US" sz="1300" dirty="0">
                <a:ea typeface="+mn-lt"/>
                <a:cs typeface="+mn-lt"/>
              </a:rPr>
              <a:t>Heather Bergen-Albrecht, Hennepin County</a:t>
            </a:r>
            <a:endParaRPr lang="en-US" sz="1300" dirty="0">
              <a:cs typeface="Calibri"/>
            </a:endParaRPr>
          </a:p>
          <a:p>
            <a:pPr marL="742950" lvl="1" indent="-285750">
              <a:buFont typeface="Arial"/>
              <a:buChar char="•"/>
            </a:pPr>
            <a:r>
              <a:rPr lang="en-US" sz="1300" dirty="0">
                <a:ea typeface="+mn-lt"/>
                <a:cs typeface="+mn-lt"/>
              </a:rPr>
              <a:t>Britta Maddox, Anoka County</a:t>
            </a:r>
            <a:endParaRPr lang="en-US" sz="1300" dirty="0"/>
          </a:p>
          <a:p>
            <a:pPr marL="285750" indent="-285750">
              <a:buFont typeface="Arial"/>
              <a:buChar char="•"/>
            </a:pPr>
            <a:r>
              <a:rPr lang="en-US" sz="1600" dirty="0">
                <a:ea typeface="+mn-lt"/>
                <a:cs typeface="+mn-lt"/>
              </a:rPr>
              <a:t>1 Chief Geospatial Information Officer (ex-officio)</a:t>
            </a:r>
            <a:endParaRPr lang="en-US" sz="1600" dirty="0"/>
          </a:p>
          <a:p>
            <a:pPr marL="742950" lvl="1" indent="-285750">
              <a:buFont typeface="Arial"/>
              <a:buChar char="•"/>
            </a:pPr>
            <a:r>
              <a:rPr lang="en-US" sz="1300" dirty="0">
                <a:ea typeface="+mn-lt"/>
                <a:cs typeface="+mn-lt"/>
              </a:rPr>
              <a:t>TBD, </a:t>
            </a:r>
            <a:r>
              <a:rPr lang="en-US" sz="1300" dirty="0" err="1">
                <a:ea typeface="+mn-lt"/>
                <a:cs typeface="+mn-lt"/>
              </a:rPr>
              <a:t>MnGeo</a:t>
            </a:r>
            <a:endParaRPr lang="en-US" sz="1300" dirty="0"/>
          </a:p>
          <a:p>
            <a:pPr algn="l"/>
            <a:endParaRPr lang="en-US" dirty="0">
              <a:cs typeface="Calibri"/>
            </a:endParaRPr>
          </a:p>
        </p:txBody>
      </p:sp>
    </p:spTree>
    <p:extLst>
      <p:ext uri="{BB962C8B-B14F-4D97-AF65-F5344CB8AC3E}">
        <p14:creationId xmlns:p14="http://schemas.microsoft.com/office/powerpoint/2010/main" val="420098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PLSS</a:t>
            </a:r>
            <a:r>
              <a:rPr lang="en-US" sz="3600" dirty="0"/>
              <a:t> Legislation</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en-US" dirty="0"/>
              <a:t>If bill becomes law, </a:t>
            </a:r>
            <a:r>
              <a:rPr lang="en-US" dirty="0" err="1"/>
              <a:t>GAC</a:t>
            </a:r>
            <a:r>
              <a:rPr lang="en-US" dirty="0"/>
              <a:t> will need to establish a standing committee as specified in the bill</a:t>
            </a:r>
          </a:p>
          <a:p>
            <a:pPr lvl="1"/>
            <a:r>
              <a:rPr lang="en-US" dirty="0"/>
              <a:t>“The chief geospatial information officer, through the Geospatial Advisory Council established under section </a:t>
            </a:r>
            <a:r>
              <a:rPr lang="en-US" dirty="0" err="1"/>
              <a:t>16E.30</a:t>
            </a:r>
            <a:r>
              <a:rPr lang="en-US" dirty="0"/>
              <a:t>, subdivision 8, shall work with the stakeholders licensed as land surveyors under section 326.02, to develop a process for accepting applications from counties for funding for the perpetuation of monuments established by the United States in the public lands survey to mark public land survey corners, as provided in section 381.12, subdivision 2, clause (1).”</a:t>
            </a:r>
          </a:p>
          <a:p>
            <a:r>
              <a:rPr lang="en-US" dirty="0"/>
              <a:t>Existing Parcels and Land Records Remonumentation Subcommittee can be transitioned</a:t>
            </a:r>
          </a:p>
          <a:p>
            <a:pPr lvl="1"/>
            <a:endParaRPr lang="en-US" dirty="0"/>
          </a:p>
          <a:p>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4192340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urple flower&#10;&#10;Description automatically generated">
            <a:extLst>
              <a:ext uri="{FF2B5EF4-FFF2-40B4-BE49-F238E27FC236}">
                <a16:creationId xmlns:a16="http://schemas.microsoft.com/office/drawing/2014/main" id="{BA8D3270-3666-4F28-AEBB-DE4B2927CB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22"/>
          <a:stretch/>
        </p:blipFill>
        <p:spPr>
          <a:xfrm>
            <a:off x="0" y="0"/>
            <a:ext cx="12191999" cy="6858000"/>
          </a:xfrm>
          <a:prstGeom prst="rect">
            <a:avLst/>
          </a:prstGeom>
          <a:noFill/>
        </p:spPr>
      </p:pic>
      <p:sp>
        <p:nvSpPr>
          <p:cNvPr id="10" name="Title 9"/>
          <p:cNvSpPr>
            <a:spLocks noGrp="1"/>
          </p:cNvSpPr>
          <p:nvPr>
            <p:ph type="title"/>
          </p:nvPr>
        </p:nvSpPr>
        <p:spPr>
          <a:xfrm>
            <a:off x="1" y="5638801"/>
            <a:ext cx="12192000" cy="1219200"/>
          </a:xfrm>
          <a:solidFill>
            <a:srgbClr val="78BE21"/>
          </a:solidFill>
        </p:spPr>
        <p:txBody>
          <a:bodyPr anchor="ctr">
            <a:normAutofit/>
          </a:bodyPr>
          <a:lstStyle/>
          <a:p>
            <a:r>
              <a:rPr lang="en-US" dirty="0"/>
              <a:t>Break</a:t>
            </a:r>
          </a:p>
        </p:txBody>
      </p:sp>
    </p:spTree>
    <p:extLst>
      <p:ext uri="{BB962C8B-B14F-4D97-AF65-F5344CB8AC3E}">
        <p14:creationId xmlns:p14="http://schemas.microsoft.com/office/powerpoint/2010/main" val="3456539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Lidar Update – Agenda Item 8</a:t>
            </a:r>
          </a:p>
        </p:txBody>
      </p:sp>
      <p:sp>
        <p:nvSpPr>
          <p:cNvPr id="2" name="Text Placeholder 1"/>
          <p:cNvSpPr>
            <a:spLocks noGrp="1"/>
          </p:cNvSpPr>
          <p:nvPr>
            <p:ph idx="1"/>
          </p:nvPr>
        </p:nvSpPr>
        <p:spPr>
          <a:xfrm>
            <a:off x="518709" y="1979861"/>
            <a:ext cx="6135477" cy="2592139"/>
          </a:xfrm>
        </p:spPr>
        <p:txBody>
          <a:bodyPr vert="horz" lIns="91440" tIns="45720" rIns="91440" bIns="45720" rtlCol="0" anchor="t">
            <a:normAutofit fontScale="92500" lnSpcReduction="10000"/>
          </a:bodyPr>
          <a:lstStyle/>
          <a:p>
            <a:pPr marL="0" indent="0">
              <a:buNone/>
            </a:pPr>
            <a:r>
              <a:rPr lang="en-US" sz="2000" b="1" dirty="0">
                <a:ea typeface="+mn-lt"/>
                <a:cs typeface="+mn-lt"/>
              </a:rPr>
              <a:t>3DGeo Cochairs:</a:t>
            </a:r>
            <a:endParaRPr lang="en-US" sz="2000" b="1" dirty="0">
              <a:solidFill>
                <a:srgbClr val="78BE21"/>
              </a:solidFill>
            </a:endParaRPr>
          </a:p>
          <a:p>
            <a:pPr marL="0" indent="0">
              <a:buNone/>
            </a:pPr>
            <a:r>
              <a:rPr lang="en-US" sz="2000" b="1" dirty="0">
                <a:solidFill>
                  <a:srgbClr val="78BE21"/>
                </a:solidFill>
              </a:rPr>
              <a:t>Sean Vaughn</a:t>
            </a:r>
            <a:r>
              <a:rPr lang="en-US" dirty="0"/>
              <a:t>, </a:t>
            </a:r>
            <a:r>
              <a:rPr lang="en-US" sz="2000" dirty="0"/>
              <a:t>GIS Hydrologist | Lidar Data Steward, MNIT DNR,  Co-Chair 3D Geomatics Committee, Acquisition Workgroup Champion</a:t>
            </a:r>
            <a:endParaRPr lang="en-US" dirty="0"/>
          </a:p>
          <a:p>
            <a:pPr marL="0" indent="0">
              <a:buNone/>
            </a:pPr>
            <a:r>
              <a:rPr lang="en-US" sz="2000" b="1" dirty="0">
                <a:solidFill>
                  <a:srgbClr val="78BE21"/>
                </a:solidFill>
              </a:rPr>
              <a:t>Gerry Sjerven</a:t>
            </a:r>
            <a:r>
              <a:rPr lang="en-US" dirty="0"/>
              <a:t>, </a:t>
            </a:r>
            <a:r>
              <a:rPr lang="en-US" sz="2000" dirty="0"/>
              <a:t>Senior GIS Analyst, Minnesota Power, Co-Chair 3D Geomatics Committee, Acquisition Workgroup Champion</a:t>
            </a:r>
            <a:endParaRPr lang="en-US" sz="2000" dirty="0">
              <a:cs typeface="Calibri"/>
            </a:endParaRPr>
          </a:p>
        </p:txBody>
      </p:sp>
      <p:pic>
        <p:nvPicPr>
          <p:cNvPr id="4" name="Picture 3">
            <a:extLst>
              <a:ext uri="{FF2B5EF4-FFF2-40B4-BE49-F238E27FC236}">
                <a16:creationId xmlns:a16="http://schemas.microsoft.com/office/drawing/2014/main" id="{9874AFBA-D50C-4841-8738-2B74EE496D4B}"/>
              </a:ext>
            </a:extLst>
          </p:cNvPr>
          <p:cNvPicPr>
            <a:picLocks noChangeAspect="1"/>
          </p:cNvPicPr>
          <p:nvPr/>
        </p:nvPicPr>
        <p:blipFill rotWithShape="1">
          <a:blip r:embed="rId3"/>
          <a:srcRect l="1635" r="1965"/>
          <a:stretch/>
        </p:blipFill>
        <p:spPr>
          <a:xfrm>
            <a:off x="7091435" y="1358381"/>
            <a:ext cx="5089548" cy="5360990"/>
          </a:xfrm>
          <a:prstGeom prst="rect">
            <a:avLst/>
          </a:prstGeom>
          <a:ln>
            <a:solidFill>
              <a:schemeClr val="accent1"/>
            </a:solidFill>
          </a:ln>
        </p:spPr>
      </p:pic>
    </p:spTree>
    <p:extLst>
      <p:ext uri="{BB962C8B-B14F-4D97-AF65-F5344CB8AC3E}">
        <p14:creationId xmlns:p14="http://schemas.microsoft.com/office/powerpoint/2010/main" val="2694659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3DGeo - Data Acquisition Workgroup</a:t>
            </a:r>
          </a:p>
        </p:txBody>
      </p:sp>
      <p:sp>
        <p:nvSpPr>
          <p:cNvPr id="3" name="Content Placeholder 2"/>
          <p:cNvSpPr>
            <a:spLocks noGrp="1"/>
          </p:cNvSpPr>
          <p:nvPr>
            <p:ph idx="1"/>
          </p:nvPr>
        </p:nvSpPr>
        <p:spPr>
          <a:xfrm>
            <a:off x="166836" y="1356106"/>
            <a:ext cx="7630884" cy="4879975"/>
          </a:xfrm>
        </p:spPr>
        <p:txBody>
          <a:bodyPr vert="horz" lIns="91440" tIns="45720" rIns="91440" bIns="45720" rtlCol="0" anchor="t">
            <a:noAutofit/>
          </a:bodyPr>
          <a:lstStyle/>
          <a:p>
            <a:pPr marL="0" indent="0">
              <a:buNone/>
            </a:pPr>
            <a:r>
              <a:rPr lang="en-US" b="1" dirty="0">
                <a:solidFill>
                  <a:srgbClr val="003865"/>
                </a:solidFill>
              </a:rPr>
              <a:t>Mission:</a:t>
            </a:r>
            <a:r>
              <a:rPr lang="en-US" dirty="0">
                <a:solidFill>
                  <a:srgbClr val="003865"/>
                </a:solidFill>
              </a:rPr>
              <a:t>  </a:t>
            </a:r>
          </a:p>
          <a:p>
            <a:pPr marL="463550"/>
            <a:r>
              <a:rPr lang="en-US" sz="2400" dirty="0">
                <a:solidFill>
                  <a:srgbClr val="003865"/>
                </a:solidFill>
              </a:rPr>
              <a:t>The Data Acquisition Workgroup promotes procurement of foundational 3D data for Minnesota. </a:t>
            </a:r>
            <a:endParaRPr lang="en-US" sz="2400" dirty="0">
              <a:solidFill>
                <a:srgbClr val="003865"/>
              </a:solidFill>
              <a:cs typeface="Calibri"/>
            </a:endParaRPr>
          </a:p>
          <a:p>
            <a:pPr marL="0" indent="0">
              <a:spcBef>
                <a:spcPts val="1200"/>
              </a:spcBef>
              <a:buNone/>
            </a:pPr>
            <a:r>
              <a:rPr lang="en-US" b="1" dirty="0">
                <a:solidFill>
                  <a:srgbClr val="003865"/>
                </a:solidFill>
              </a:rPr>
              <a:t>Co-Chairs</a:t>
            </a:r>
            <a:endParaRPr lang="en-US" b="1" dirty="0">
              <a:solidFill>
                <a:srgbClr val="003865"/>
              </a:solidFill>
              <a:cs typeface="Calibri"/>
            </a:endParaRPr>
          </a:p>
          <a:p>
            <a:pPr marL="463550">
              <a:spcBef>
                <a:spcPts val="0"/>
              </a:spcBef>
            </a:pPr>
            <a:r>
              <a:rPr lang="en-US" sz="2400" dirty="0">
                <a:solidFill>
                  <a:srgbClr val="003865"/>
                </a:solidFill>
                <a:ea typeface="+mn-lt"/>
                <a:cs typeface="+mn-lt"/>
              </a:rPr>
              <a:t>Sean Vaughn, Alison Slaats, and Gerry Sjerven</a:t>
            </a:r>
          </a:p>
          <a:p>
            <a:pPr marL="0" indent="0">
              <a:spcAft>
                <a:spcPts val="600"/>
              </a:spcAft>
              <a:buNone/>
            </a:pPr>
            <a:r>
              <a:rPr lang="en-US" b="1" dirty="0">
                <a:solidFill>
                  <a:srgbClr val="003865"/>
                </a:solidFill>
              </a:rPr>
              <a:t>Lidar Acquisition Subgroup:</a:t>
            </a:r>
            <a:endParaRPr lang="en-US" b="1" dirty="0">
              <a:solidFill>
                <a:srgbClr val="003865"/>
              </a:solidFill>
              <a:cs typeface="Calibri"/>
            </a:endParaRPr>
          </a:p>
          <a:p>
            <a:pPr marL="463550">
              <a:spcBef>
                <a:spcPts val="0"/>
              </a:spcBef>
              <a:buSzPct val="85000"/>
            </a:pPr>
            <a:r>
              <a:rPr lang="en-US" sz="2000" dirty="0">
                <a:solidFill>
                  <a:srgbClr val="003865"/>
                </a:solidFill>
                <a:ea typeface="+mn-lt"/>
                <a:cs typeface="+mn-lt"/>
              </a:rPr>
              <a:t>Alison Slaats </a:t>
            </a:r>
            <a:r>
              <a:rPr lang="en-US" sz="1600" dirty="0">
                <a:solidFill>
                  <a:srgbClr val="78BE21"/>
                </a:solidFill>
                <a:ea typeface="+mn-lt"/>
                <a:cs typeface="+mn-lt"/>
              </a:rPr>
              <a:t>(</a:t>
            </a:r>
            <a:r>
              <a:rPr lang="en-US" sz="1600" dirty="0" err="1">
                <a:solidFill>
                  <a:srgbClr val="78BE21"/>
                </a:solidFill>
                <a:ea typeface="+mn-lt"/>
                <a:cs typeface="+mn-lt"/>
              </a:rPr>
              <a:t>MnGeo</a:t>
            </a:r>
            <a:r>
              <a:rPr lang="en-US" sz="1600" dirty="0">
                <a:solidFill>
                  <a:srgbClr val="78BE21"/>
                </a:solidFill>
                <a:ea typeface="+mn-lt"/>
                <a:cs typeface="+mn-lt"/>
              </a:rPr>
              <a:t>)</a:t>
            </a:r>
            <a:r>
              <a:rPr lang="en-US" sz="2000" dirty="0">
                <a:solidFill>
                  <a:srgbClr val="003865"/>
                </a:solidFill>
                <a:ea typeface="+mn-lt"/>
                <a:cs typeface="+mn-lt"/>
              </a:rPr>
              <a:t>, Sean Vaughn </a:t>
            </a:r>
            <a:r>
              <a:rPr lang="en-US" sz="1600" dirty="0">
                <a:solidFill>
                  <a:srgbClr val="78BE21"/>
                </a:solidFill>
                <a:ea typeface="+mn-lt"/>
                <a:cs typeface="+mn-lt"/>
              </a:rPr>
              <a:t>(MNIT DNR)</a:t>
            </a:r>
            <a:r>
              <a:rPr lang="en-US" sz="2000" dirty="0">
                <a:solidFill>
                  <a:srgbClr val="003865"/>
                </a:solidFill>
                <a:ea typeface="+mn-lt"/>
                <a:cs typeface="+mn-lt"/>
              </a:rPr>
              <a:t>, Gerry Sjerven </a:t>
            </a:r>
            <a:r>
              <a:rPr lang="en-US" sz="1600" dirty="0">
                <a:solidFill>
                  <a:srgbClr val="78BE21"/>
                </a:solidFill>
                <a:ea typeface="+mn-lt"/>
                <a:cs typeface="+mn-lt"/>
              </a:rPr>
              <a:t>(MN Power)</a:t>
            </a:r>
            <a:r>
              <a:rPr lang="en-US" sz="2000" dirty="0">
                <a:solidFill>
                  <a:srgbClr val="003865"/>
                </a:solidFill>
                <a:ea typeface="+mn-lt"/>
                <a:cs typeface="+mn-lt"/>
              </a:rPr>
              <a:t>, Dan Ross, Jennifer Corcoran </a:t>
            </a:r>
            <a:r>
              <a:rPr lang="en-US" sz="1600" dirty="0">
                <a:solidFill>
                  <a:srgbClr val="78BE21"/>
                </a:solidFill>
                <a:ea typeface="+mn-lt"/>
                <a:cs typeface="+mn-lt"/>
              </a:rPr>
              <a:t>(DNR)</a:t>
            </a:r>
            <a:r>
              <a:rPr lang="en-US" sz="2000" dirty="0">
                <a:solidFill>
                  <a:srgbClr val="003865"/>
                </a:solidFill>
                <a:ea typeface="+mn-lt"/>
                <a:cs typeface="+mn-lt"/>
              </a:rPr>
              <a:t>, Colin Lee</a:t>
            </a:r>
            <a:r>
              <a:rPr lang="en-US" sz="2400" dirty="0">
                <a:solidFill>
                  <a:srgbClr val="003865"/>
                </a:solidFill>
                <a:ea typeface="+mn-lt"/>
                <a:cs typeface="+mn-lt"/>
              </a:rPr>
              <a:t> </a:t>
            </a:r>
            <a:r>
              <a:rPr lang="en-US" sz="1600" dirty="0">
                <a:solidFill>
                  <a:srgbClr val="78BE21"/>
                </a:solidFill>
                <a:ea typeface="+mn-lt"/>
                <a:cs typeface="+mn-lt"/>
              </a:rPr>
              <a:t>(MnDOT)</a:t>
            </a:r>
            <a:r>
              <a:rPr lang="en-US" sz="2000" dirty="0">
                <a:solidFill>
                  <a:srgbClr val="003865"/>
                </a:solidFill>
                <a:ea typeface="+mn-lt"/>
                <a:cs typeface="+mn-lt"/>
              </a:rPr>
              <a:t>, Matt Baltes </a:t>
            </a:r>
            <a:r>
              <a:rPr lang="en-US" sz="1600" dirty="0">
                <a:solidFill>
                  <a:srgbClr val="78BE21"/>
                </a:solidFill>
                <a:ea typeface="+mn-lt"/>
                <a:cs typeface="+mn-lt"/>
              </a:rPr>
              <a:t>(NRCS)</a:t>
            </a:r>
            <a:r>
              <a:rPr lang="en-US" sz="2000" dirty="0">
                <a:solidFill>
                  <a:srgbClr val="003865"/>
                </a:solidFill>
                <a:ea typeface="+mn-lt"/>
                <a:cs typeface="+mn-lt"/>
              </a:rPr>
              <a:t>, Joel Nelson </a:t>
            </a:r>
            <a:r>
              <a:rPr lang="en-US" sz="1600" dirty="0">
                <a:solidFill>
                  <a:srgbClr val="78BE21"/>
                </a:solidFill>
                <a:ea typeface="+mn-lt"/>
                <a:cs typeface="+mn-lt"/>
              </a:rPr>
              <a:t>(U of MN)</a:t>
            </a:r>
            <a:r>
              <a:rPr lang="en-US" sz="2000" dirty="0">
                <a:solidFill>
                  <a:srgbClr val="003865"/>
                </a:solidFill>
                <a:ea typeface="+mn-lt"/>
                <a:cs typeface="+mn-lt"/>
              </a:rPr>
              <a:t>, Joe Sapletal </a:t>
            </a:r>
            <a:r>
              <a:rPr lang="en-US" sz="1600" dirty="0">
                <a:solidFill>
                  <a:srgbClr val="78BE21"/>
                </a:solidFill>
                <a:ea typeface="+mn-lt"/>
                <a:cs typeface="+mn-lt"/>
              </a:rPr>
              <a:t>(Dakota Co)</a:t>
            </a:r>
            <a:r>
              <a:rPr lang="en-US" sz="1800" dirty="0">
                <a:solidFill>
                  <a:srgbClr val="003865"/>
                </a:solidFill>
                <a:ea typeface="+mn-lt"/>
                <a:cs typeface="+mn-lt"/>
              </a:rPr>
              <a:t>,</a:t>
            </a:r>
            <a:r>
              <a:rPr lang="en-US" sz="1800" dirty="0">
                <a:solidFill>
                  <a:srgbClr val="78BE21"/>
                </a:solidFill>
                <a:ea typeface="+mn-lt"/>
                <a:cs typeface="+mn-lt"/>
              </a:rPr>
              <a:t> </a:t>
            </a:r>
            <a:r>
              <a:rPr lang="en-US" sz="2000" dirty="0">
                <a:solidFill>
                  <a:srgbClr val="003865"/>
                </a:solidFill>
                <a:ea typeface="+mn-lt"/>
                <a:cs typeface="+mn-lt"/>
              </a:rPr>
              <a:t>Mark Reineke </a:t>
            </a:r>
            <a:r>
              <a:rPr lang="en-US" sz="1600" dirty="0">
                <a:solidFill>
                  <a:srgbClr val="78BE21"/>
                </a:solidFill>
                <a:ea typeface="+mn-lt"/>
                <a:cs typeface="+mn-lt"/>
              </a:rPr>
              <a:t>(</a:t>
            </a:r>
            <a:r>
              <a:rPr lang="en-US" sz="1600" dirty="0" err="1">
                <a:solidFill>
                  <a:srgbClr val="78BE21"/>
                </a:solidFill>
                <a:ea typeface="+mn-lt"/>
                <a:cs typeface="+mn-lt"/>
              </a:rPr>
              <a:t>Widseth</a:t>
            </a:r>
            <a:r>
              <a:rPr lang="en-US" sz="1600" dirty="0">
                <a:solidFill>
                  <a:srgbClr val="78BE21"/>
                </a:solidFill>
                <a:ea typeface="+mn-lt"/>
                <a:cs typeface="+mn-lt"/>
              </a:rPr>
              <a:t>)</a:t>
            </a:r>
            <a:r>
              <a:rPr lang="en-US" sz="1800" dirty="0">
                <a:solidFill>
                  <a:srgbClr val="003865"/>
                </a:solidFill>
                <a:ea typeface="+mn-lt"/>
                <a:cs typeface="+mn-lt"/>
              </a:rPr>
              <a:t>,</a:t>
            </a:r>
            <a:r>
              <a:rPr lang="en-US" sz="1800" dirty="0">
                <a:solidFill>
                  <a:srgbClr val="78BE21"/>
                </a:solidFill>
                <a:ea typeface="+mn-lt"/>
                <a:cs typeface="+mn-lt"/>
              </a:rPr>
              <a:t> </a:t>
            </a:r>
            <a:r>
              <a:rPr lang="en-US" sz="2000" dirty="0">
                <a:solidFill>
                  <a:srgbClr val="003865"/>
                </a:solidFill>
                <a:ea typeface="+mn-lt"/>
                <a:cs typeface="+mn-lt"/>
              </a:rPr>
              <a:t>Brandon </a:t>
            </a:r>
            <a:r>
              <a:rPr lang="en-US" sz="2000" dirty="0" err="1">
                <a:solidFill>
                  <a:srgbClr val="003865"/>
                </a:solidFill>
                <a:ea typeface="+mn-lt"/>
                <a:cs typeface="+mn-lt"/>
              </a:rPr>
              <a:t>Krumwiede</a:t>
            </a:r>
            <a:r>
              <a:rPr lang="en-US" sz="2000" dirty="0">
                <a:solidFill>
                  <a:srgbClr val="003865"/>
                </a:solidFill>
                <a:ea typeface="+mn-lt"/>
                <a:cs typeface="+mn-lt"/>
              </a:rPr>
              <a:t> </a:t>
            </a:r>
            <a:r>
              <a:rPr lang="en-US" sz="1600" dirty="0">
                <a:solidFill>
                  <a:srgbClr val="78BE21"/>
                </a:solidFill>
                <a:ea typeface="+mn-lt"/>
                <a:cs typeface="+mn-lt"/>
              </a:rPr>
              <a:t>(NOAA)</a:t>
            </a:r>
            <a:r>
              <a:rPr lang="en-US" sz="2000" dirty="0">
                <a:solidFill>
                  <a:srgbClr val="003865"/>
                </a:solidFill>
                <a:ea typeface="+mn-lt"/>
                <a:cs typeface="+mn-lt"/>
              </a:rPr>
              <a:t>,</a:t>
            </a:r>
            <a:r>
              <a:rPr lang="en-US" sz="1800" dirty="0">
                <a:solidFill>
                  <a:srgbClr val="78BE21"/>
                </a:solidFill>
                <a:ea typeface="+mn-lt"/>
                <a:cs typeface="+mn-lt"/>
              </a:rPr>
              <a:t> </a:t>
            </a:r>
            <a:r>
              <a:rPr lang="en-US" sz="2000" dirty="0">
                <a:solidFill>
                  <a:srgbClr val="003865"/>
                </a:solidFill>
                <a:ea typeface="+mn-lt"/>
                <a:cs typeface="+mn-lt"/>
              </a:rPr>
              <a:t>Jeff Weiss</a:t>
            </a:r>
            <a:r>
              <a:rPr lang="en-US" sz="1800" dirty="0">
                <a:solidFill>
                  <a:srgbClr val="003865"/>
                </a:solidFill>
                <a:ea typeface="+mn-lt"/>
                <a:cs typeface="+mn-lt"/>
              </a:rPr>
              <a:t> </a:t>
            </a:r>
            <a:r>
              <a:rPr lang="en-US" sz="1600" dirty="0">
                <a:solidFill>
                  <a:srgbClr val="78BE21"/>
                </a:solidFill>
                <a:ea typeface="+mn-lt"/>
                <a:cs typeface="+mn-lt"/>
              </a:rPr>
              <a:t>(DNR), </a:t>
            </a:r>
            <a:r>
              <a:rPr lang="en-US" sz="2000" dirty="0">
                <a:solidFill>
                  <a:srgbClr val="003865"/>
                </a:solidFill>
                <a:ea typeface="+mn-lt"/>
                <a:cs typeface="+mn-lt"/>
              </a:rPr>
              <a:t>and Terry </a:t>
            </a:r>
            <a:r>
              <a:rPr lang="en-US" sz="2000" dirty="0" err="1">
                <a:solidFill>
                  <a:srgbClr val="003865"/>
                </a:solidFill>
                <a:ea typeface="+mn-lt"/>
                <a:cs typeface="+mn-lt"/>
              </a:rPr>
              <a:t>Zien</a:t>
            </a:r>
            <a:r>
              <a:rPr lang="en-US" sz="2000" dirty="0">
                <a:solidFill>
                  <a:srgbClr val="003865"/>
                </a:solidFill>
                <a:ea typeface="+mn-lt"/>
                <a:cs typeface="+mn-lt"/>
              </a:rPr>
              <a:t> </a:t>
            </a:r>
            <a:r>
              <a:rPr lang="en-US" sz="1600" dirty="0">
                <a:solidFill>
                  <a:srgbClr val="78BE21"/>
                </a:solidFill>
                <a:ea typeface="+mn-lt"/>
                <a:cs typeface="+mn-lt"/>
              </a:rPr>
              <a:t>(USACE)</a:t>
            </a:r>
            <a:r>
              <a:rPr lang="en-US" sz="2000" dirty="0">
                <a:solidFill>
                  <a:srgbClr val="003865"/>
                </a:solidFill>
                <a:ea typeface="+mn-lt"/>
                <a:cs typeface="+mn-lt"/>
              </a:rPr>
              <a:t>.</a:t>
            </a:r>
          </a:p>
        </p:txBody>
      </p:sp>
      <p:pic>
        <p:nvPicPr>
          <p:cNvPr id="6" name="Picture 5">
            <a:extLst>
              <a:ext uri="{FF2B5EF4-FFF2-40B4-BE49-F238E27FC236}">
                <a16:creationId xmlns:a16="http://schemas.microsoft.com/office/drawing/2014/main" id="{FFEF24AC-E9F0-42EB-B92B-7286D3548291}"/>
              </a:ext>
            </a:extLst>
          </p:cNvPr>
          <p:cNvPicPr>
            <a:picLocks noChangeAspect="1"/>
          </p:cNvPicPr>
          <p:nvPr/>
        </p:nvPicPr>
        <p:blipFill rotWithShape="1">
          <a:blip r:embed="rId3"/>
          <a:srcRect l="3924" t="5988"/>
          <a:stretch/>
        </p:blipFill>
        <p:spPr>
          <a:xfrm>
            <a:off x="8209723" y="2137352"/>
            <a:ext cx="3982277" cy="3765403"/>
          </a:xfrm>
          <a:prstGeom prst="rect">
            <a:avLst/>
          </a:prstGeom>
          <a:ln>
            <a:solidFill>
              <a:schemeClr val="accent1"/>
            </a:solidFill>
          </a:ln>
        </p:spPr>
      </p:pic>
    </p:spTree>
    <p:extLst>
      <p:ext uri="{BB962C8B-B14F-4D97-AF65-F5344CB8AC3E}">
        <p14:creationId xmlns:p14="http://schemas.microsoft.com/office/powerpoint/2010/main" val="266718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a:xfrm>
            <a:off x="1505936" y="0"/>
            <a:ext cx="10515600" cy="1216025"/>
          </a:xfrm>
        </p:spPr>
        <p:txBody>
          <a:bodyPr>
            <a:normAutofit/>
          </a:bodyPr>
          <a:lstStyle/>
          <a:p>
            <a:r>
              <a:rPr lang="en-US" dirty="0">
                <a:ea typeface="+mj-lt"/>
                <a:cs typeface="+mj-lt"/>
              </a:rPr>
              <a:t>3D Geomatics </a:t>
            </a:r>
            <a:r>
              <a:rPr lang="en-US" sz="3600" dirty="0">
                <a:effectLst/>
                <a:latin typeface="Calibri" panose="020F0502020204030204" pitchFamily="34" charset="0"/>
                <a:ea typeface="Times New Roman" panose="02020603050405020304" pitchFamily="18" charset="0"/>
              </a:rPr>
              <a:t>Data Acquisition Team - Coordinators</a:t>
            </a:r>
            <a:endParaRPr lang="en-US" dirty="0">
              <a:cs typeface="Calibri"/>
            </a:endParaRPr>
          </a:p>
        </p:txBody>
      </p:sp>
      <p:sp>
        <p:nvSpPr>
          <p:cNvPr id="15" name="TextBox 14">
            <a:extLst>
              <a:ext uri="{FF2B5EF4-FFF2-40B4-BE49-F238E27FC236}">
                <a16:creationId xmlns:a16="http://schemas.microsoft.com/office/drawing/2014/main" id="{366C7137-07B1-4BA8-96E0-588DCCAB6FBE}"/>
              </a:ext>
            </a:extLst>
          </p:cNvPr>
          <p:cNvSpPr txBox="1"/>
          <p:nvPr/>
        </p:nvSpPr>
        <p:spPr>
          <a:xfrm>
            <a:off x="572207" y="1479242"/>
            <a:ext cx="9946640" cy="830997"/>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3865"/>
                </a:solidFill>
                <a:effectLst/>
                <a:uLnTx/>
                <a:uFillTx/>
                <a:latin typeface="Calibri" panose="020F0502020204030204" pitchFamily="34" charset="0"/>
                <a:ea typeface="Times New Roman" panose="02020603050405020304" pitchFamily="18" charset="0"/>
                <a:cs typeface="+mn-cs"/>
              </a:rPr>
              <a:t>Established 3DGeo Data Acquisition Team - LAB Coordinators</a:t>
            </a:r>
          </a:p>
          <a:p>
            <a:pPr marL="1260475" marR="0" lvl="1" indent="-346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Help steer activities and responsibilities of their assigned LAB</a:t>
            </a:r>
          </a:p>
        </p:txBody>
      </p:sp>
      <p:graphicFrame>
        <p:nvGraphicFramePr>
          <p:cNvPr id="3" name="Table 2">
            <a:extLst>
              <a:ext uri="{FF2B5EF4-FFF2-40B4-BE49-F238E27FC236}">
                <a16:creationId xmlns:a16="http://schemas.microsoft.com/office/drawing/2014/main" id="{48C51E67-94E4-483F-AC65-A8566EF0030F}"/>
              </a:ext>
            </a:extLst>
          </p:cNvPr>
          <p:cNvGraphicFramePr>
            <a:graphicFrameLocks noGrp="1"/>
          </p:cNvGraphicFramePr>
          <p:nvPr/>
        </p:nvGraphicFramePr>
        <p:xfrm>
          <a:off x="2015054" y="2310240"/>
          <a:ext cx="6225563" cy="4355859"/>
        </p:xfrm>
        <a:graphic>
          <a:graphicData uri="http://schemas.openxmlformats.org/drawingml/2006/table">
            <a:tbl>
              <a:tblPr firstRow="1" firstCol="1" bandRow="1"/>
              <a:tblGrid>
                <a:gridCol w="2000865">
                  <a:extLst>
                    <a:ext uri="{9D8B030D-6E8A-4147-A177-3AD203B41FA5}">
                      <a16:colId xmlns:a16="http://schemas.microsoft.com/office/drawing/2014/main" val="2458167935"/>
                    </a:ext>
                  </a:extLst>
                </a:gridCol>
                <a:gridCol w="2217966">
                  <a:extLst>
                    <a:ext uri="{9D8B030D-6E8A-4147-A177-3AD203B41FA5}">
                      <a16:colId xmlns:a16="http://schemas.microsoft.com/office/drawing/2014/main" val="2223719595"/>
                    </a:ext>
                  </a:extLst>
                </a:gridCol>
                <a:gridCol w="2006732">
                  <a:extLst>
                    <a:ext uri="{9D8B030D-6E8A-4147-A177-3AD203B41FA5}">
                      <a16:colId xmlns:a16="http://schemas.microsoft.com/office/drawing/2014/main" val="1480103718"/>
                    </a:ext>
                  </a:extLst>
                </a:gridCol>
              </a:tblGrid>
              <a:tr h="594146">
                <a:tc>
                  <a:txBody>
                    <a:bodyPr/>
                    <a:lstStyle/>
                    <a:p>
                      <a:pPr marL="0" marR="0" algn="ctr">
                        <a:lnSpc>
                          <a:spcPct val="107000"/>
                        </a:lnSpc>
                        <a:spcBef>
                          <a:spcPts val="0"/>
                        </a:spcBef>
                        <a:spcAft>
                          <a:spcPts val="0"/>
                        </a:spcAft>
                      </a:pPr>
                      <a:r>
                        <a:rPr lang="en-US" sz="1200" b="1" dirty="0">
                          <a:solidFill>
                            <a:schemeClr val="tx2"/>
                          </a:solidFill>
                          <a:effectLst/>
                          <a:latin typeface="Calibri" panose="020F0502020204030204" pitchFamily="34" charset="0"/>
                          <a:ea typeface="Calibri" panose="020F0502020204030204" pitchFamily="34" charset="0"/>
                          <a:cs typeface="Arial" panose="020B0604020202020204" pitchFamily="34" charset="0"/>
                        </a:rPr>
                        <a:t>MN 3DGeo </a:t>
                      </a: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(Region of MN)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MN 3DGeo LAB</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(HUC4 Watersheds &amp; Counties)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3DGeo LAB Coordinator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(USGS - 3DEP Technical Contact)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68430147"/>
                  </a:ext>
                </a:extLst>
              </a:tr>
              <a:tr h="319642">
                <a:tc>
                  <a:txBody>
                    <a:bodyPr/>
                    <a:lstStyle/>
                    <a:p>
                      <a:pPr marL="0" marR="0">
                        <a:lnSpc>
                          <a:spcPct val="107000"/>
                        </a:lnSpc>
                        <a:spcBef>
                          <a:spcPts val="0"/>
                        </a:spcBef>
                        <a:spcAft>
                          <a:spcPts val="0"/>
                        </a:spcAft>
                      </a:pPr>
                      <a:r>
                        <a:rPr lang="en-US" sz="1050"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Northeast Forested</a:t>
                      </a:r>
                      <a:endParaRPr lang="en-US" sz="1100" u="none"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Rainy Lake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Jennifer Corcoran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9098652"/>
                  </a:ext>
                </a:extLst>
              </a:tr>
              <a:tr h="319642">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Northeast Forested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Lake Superior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Jennifer Corcoran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0897433"/>
                  </a:ext>
                </a:extLst>
              </a:tr>
              <a:tr h="319642">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North Central Lakes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Upper Mississippi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Gerry Sjerven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031780"/>
                  </a:ext>
                </a:extLst>
              </a:tr>
              <a:tr h="319642">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MN River West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Central Mississippi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Joe Sapletal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995094"/>
                  </a:ext>
                </a:extLst>
              </a:tr>
              <a:tr h="319642">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Southwest Ag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Douglas County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Mark Reineke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9509677"/>
                  </a:ext>
                </a:extLst>
              </a:tr>
              <a:tr h="319642">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Northwest RRB</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Becker County/Otter Tail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Sean Vaughn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73671"/>
                  </a:ext>
                </a:extLst>
              </a:tr>
              <a:tr h="575118">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Northwest RRB</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Red River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Gerry Sjerven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Mark Reineke</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Arial" panose="020B0604020202020204" pitchFamily="34" charset="0"/>
                        </a:rPr>
                        <a:t>Sean Vaughn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806031"/>
                  </a:ext>
                </a:extLst>
              </a:tr>
              <a:tr h="367051">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Southeast Driftless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Lower Mississippi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Sean Vaughn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Secondary Contact: Jennifer Corcoran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2150963"/>
                  </a:ext>
                </a:extLst>
              </a:tr>
              <a:tr h="367051">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Southwest Agriculture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Missouri-Big Sioux</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Jennifer Corcoran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Secondary Contact: Sean Vaughn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817837"/>
                  </a:ext>
                </a:extLst>
              </a:tr>
              <a:tr h="319642">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Southwest Agriculture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Minnesota River West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TBD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493527"/>
                  </a:ext>
                </a:extLst>
              </a:tr>
              <a:tr h="214999">
                <a:tc>
                  <a:txBody>
                    <a:bodyPr/>
                    <a:lstStyle/>
                    <a:p>
                      <a:pPr marL="0" marR="0">
                        <a:lnSpc>
                          <a:spcPct val="107000"/>
                        </a:lnSpc>
                        <a:spcBef>
                          <a:spcPts val="0"/>
                        </a:spcBef>
                        <a:spcAft>
                          <a:spcPts val="0"/>
                        </a:spcAft>
                      </a:pPr>
                      <a:r>
                        <a:rPr lang="en-US" sz="1050">
                          <a:effectLst/>
                          <a:latin typeface="Calibri" panose="020F0502020204030204" pitchFamily="34" charset="0"/>
                          <a:ea typeface="Calibri" panose="020F0502020204030204" pitchFamily="34" charset="0"/>
                          <a:cs typeface="Arial" panose="020B0604020202020204" pitchFamily="34" charset="0"/>
                        </a:rPr>
                        <a:t>Southwest Agriculture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Minnesota River East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Arial" panose="020B0604020202020204" pitchFamily="34" charset="0"/>
                        </a:rPr>
                        <a:t>TBD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6533" marR="56533" marT="15180" marB="303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533322"/>
                  </a:ext>
                </a:extLst>
              </a:tr>
            </a:tbl>
          </a:graphicData>
        </a:graphic>
      </p:graphicFrame>
    </p:spTree>
    <p:extLst>
      <p:ext uri="{BB962C8B-B14F-4D97-AF65-F5344CB8AC3E}">
        <p14:creationId xmlns:p14="http://schemas.microsoft.com/office/powerpoint/2010/main" val="1558211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a:xfrm>
            <a:off x="1505936" y="0"/>
            <a:ext cx="10515600" cy="1216025"/>
          </a:xfrm>
        </p:spPr>
        <p:txBody>
          <a:bodyPr>
            <a:normAutofit/>
          </a:bodyPr>
          <a:lstStyle/>
          <a:p>
            <a:r>
              <a:rPr lang="en-US" dirty="0">
                <a:ea typeface="+mj-lt"/>
                <a:cs typeface="+mj-lt"/>
              </a:rPr>
              <a:t>3D Geomatics </a:t>
            </a:r>
            <a:r>
              <a:rPr lang="en-US" sz="3600" dirty="0">
                <a:effectLst/>
                <a:latin typeface="Calibri" panose="020F0502020204030204" pitchFamily="34" charset="0"/>
                <a:ea typeface="Times New Roman" panose="02020603050405020304" pitchFamily="18" charset="0"/>
              </a:rPr>
              <a:t>Data Acquisition Team - Coordinators</a:t>
            </a:r>
            <a:endParaRPr lang="en-US" dirty="0">
              <a:cs typeface="Calibri"/>
            </a:endParaRPr>
          </a:p>
        </p:txBody>
      </p:sp>
      <p:sp>
        <p:nvSpPr>
          <p:cNvPr id="16" name="TextBox 15">
            <a:extLst>
              <a:ext uri="{FF2B5EF4-FFF2-40B4-BE49-F238E27FC236}">
                <a16:creationId xmlns:a16="http://schemas.microsoft.com/office/drawing/2014/main" id="{05CCF648-D6FB-482D-A2C8-75A10FF1DC74}"/>
              </a:ext>
            </a:extLst>
          </p:cNvPr>
          <p:cNvSpPr txBox="1"/>
          <p:nvPr/>
        </p:nvSpPr>
        <p:spPr>
          <a:xfrm>
            <a:off x="719488" y="2044005"/>
            <a:ext cx="1069523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2. Defined the 3DGeo Data Acquisition Team LAB Financial Coordinator</a:t>
            </a:r>
          </a:p>
          <a:p>
            <a:pPr marL="1260475"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865"/>
                </a:solidFill>
                <a:effectLst/>
                <a:uLnTx/>
                <a:uFillTx/>
                <a:latin typeface="Calibri"/>
                <a:ea typeface="+mn-ea"/>
                <a:cs typeface="+mn-cs"/>
              </a:rPr>
              <a:t>Alison Slaats - </a:t>
            </a:r>
            <a:r>
              <a:rPr kumimoji="0" lang="en-US" sz="1800" b="0" i="0" u="none" strike="noStrike" kern="1200" cap="none" spc="0" normalizeH="0" baseline="0" noProof="0" dirty="0">
                <a:ln>
                  <a:noFill/>
                </a:ln>
                <a:solidFill>
                  <a:srgbClr val="003865"/>
                </a:solidFill>
                <a:effectLst/>
                <a:uLnTx/>
                <a:uFillTx/>
                <a:latin typeface="Calibri"/>
                <a:ea typeface="+mn-ea"/>
                <a:cs typeface="+mn-cs"/>
              </a:rPr>
              <a:t>responsibilities encompass BAA application coordination and executive signature, establishment JPAs, IAAs, and JFAs and executive signature, as well as coordination with MNIT Procurement, MNIT Finance, funding partners contacts and their respective financial departments</a:t>
            </a:r>
            <a:endParaRPr kumimoji="0" lang="en-US" sz="2000" b="0" i="0" u="none" strike="noStrike" kern="1200" cap="none" spc="0" normalizeH="0" baseline="0" noProof="0" dirty="0">
              <a:ln>
                <a:noFill/>
              </a:ln>
              <a:solidFill>
                <a:srgbClr val="003865"/>
              </a:solidFill>
              <a:effectLst/>
              <a:uLnTx/>
              <a:uFillTx/>
              <a:latin typeface="Calibri"/>
              <a:ea typeface="+mn-ea"/>
              <a:cs typeface="+mn-cs"/>
            </a:endParaRPr>
          </a:p>
        </p:txBody>
      </p:sp>
      <p:grpSp>
        <p:nvGrpSpPr>
          <p:cNvPr id="6" name="Group 2">
            <a:extLst>
              <a:ext uri="{FF2B5EF4-FFF2-40B4-BE49-F238E27FC236}">
                <a16:creationId xmlns:a16="http://schemas.microsoft.com/office/drawing/2014/main" id="{F9E8D393-4DB5-4D01-80CA-EAE4A241CE09}"/>
              </a:ext>
            </a:extLst>
          </p:cNvPr>
          <p:cNvGrpSpPr/>
          <p:nvPr/>
        </p:nvGrpSpPr>
        <p:grpSpPr>
          <a:xfrm>
            <a:off x="396607" y="2555913"/>
            <a:ext cx="1252565" cy="873087"/>
            <a:chOff x="8338694" y="1574908"/>
            <a:chExt cx="2553295" cy="1755300"/>
          </a:xfrm>
          <a:solidFill>
            <a:srgbClr val="117D63"/>
          </a:solidFill>
        </p:grpSpPr>
        <p:pic>
          <p:nvPicPr>
            <p:cNvPr id="7" name="Graphic 8" descr="Money with solid fill">
              <a:extLst>
                <a:ext uri="{FF2B5EF4-FFF2-40B4-BE49-F238E27FC236}">
                  <a16:creationId xmlns:a16="http://schemas.microsoft.com/office/drawing/2014/main" id="{A1867317-1736-4184-B213-1C9F290AB3E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8694" y="1574908"/>
              <a:ext cx="1631216" cy="1631216"/>
            </a:xfrm>
            <a:prstGeom prst="rect">
              <a:avLst/>
            </a:prstGeom>
          </p:spPr>
        </p:pic>
        <p:pic>
          <p:nvPicPr>
            <p:cNvPr id="8" name="Graphic 14" descr="Coins outline">
              <a:extLst>
                <a:ext uri="{FF2B5EF4-FFF2-40B4-BE49-F238E27FC236}">
                  <a16:creationId xmlns:a16="http://schemas.microsoft.com/office/drawing/2014/main" id="{22F6D38A-AD0A-468F-A166-F568A5DE6EC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7589" y="2415808"/>
              <a:ext cx="914400" cy="914400"/>
            </a:xfrm>
            <a:prstGeom prst="rect">
              <a:avLst/>
            </a:prstGeom>
          </p:spPr>
        </p:pic>
        <p:pic>
          <p:nvPicPr>
            <p:cNvPr id="9" name="Graphic 16" descr="Dollar with solid fill">
              <a:extLst>
                <a:ext uri="{FF2B5EF4-FFF2-40B4-BE49-F238E27FC236}">
                  <a16:creationId xmlns:a16="http://schemas.microsoft.com/office/drawing/2014/main" id="{C5A4867B-59F6-4F02-ACB3-87294155097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81240" y="2344746"/>
              <a:ext cx="513145" cy="513145"/>
            </a:xfrm>
            <a:prstGeom prst="rect">
              <a:avLst/>
            </a:prstGeom>
          </p:spPr>
        </p:pic>
        <p:pic>
          <p:nvPicPr>
            <p:cNvPr id="10" name="Graphic 17" descr="Dollar with solid fill">
              <a:extLst>
                <a:ext uri="{FF2B5EF4-FFF2-40B4-BE49-F238E27FC236}">
                  <a16:creationId xmlns:a16="http://schemas.microsoft.com/office/drawing/2014/main" id="{8B257BB6-4D57-4006-B98F-CE411C9B26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1898" y="2344745"/>
              <a:ext cx="513145" cy="513145"/>
            </a:xfrm>
            <a:prstGeom prst="rect">
              <a:avLst/>
            </a:prstGeom>
          </p:spPr>
        </p:pic>
      </p:grpSp>
      <p:pic>
        <p:nvPicPr>
          <p:cNvPr id="11" name="Picture 4">
            <a:extLst>
              <a:ext uri="{FF2B5EF4-FFF2-40B4-BE49-F238E27FC236}">
                <a16:creationId xmlns:a16="http://schemas.microsoft.com/office/drawing/2014/main" id="{97AD4F1B-F7CE-46B5-AC3A-199C53CAF9A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70774" y1="20528" x2="70774" y2="20528"/>
                        <a14:backgroundMark x1="65235" y1="21701" x2="81911" y2="27273"/>
                        <a14:backgroundMark x1="81911" y1="27273" x2="76767" y2="78006"/>
                        <a14:backgroundMark x1="76767" y1="78006" x2="35387" y2="89443"/>
                        <a14:backgroundMark x1="35387" y1="89443" x2="25382" y2="86510"/>
                      </a14:backgroundRemoval>
                    </a14:imgEffect>
                    <a14:imgEffect>
                      <a14:saturation sat="33000"/>
                    </a14:imgEffect>
                  </a14:imgLayer>
                </a14:imgProps>
              </a:ext>
            </a:extLst>
          </a:blip>
          <a:srcRect l="9037" t="6997" r="38317" b="18796"/>
          <a:stretch/>
        </p:blipFill>
        <p:spPr>
          <a:xfrm>
            <a:off x="-100988" y="5183435"/>
            <a:ext cx="12393975" cy="1674565"/>
          </a:xfrm>
          <a:prstGeom prst="rect">
            <a:avLst/>
          </a:prstGeom>
        </p:spPr>
      </p:pic>
    </p:spTree>
    <p:extLst>
      <p:ext uri="{BB962C8B-B14F-4D97-AF65-F5344CB8AC3E}">
        <p14:creationId xmlns:p14="http://schemas.microsoft.com/office/powerpoint/2010/main" val="3210793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resources.gisdata.mn.gov/pub/gdrs/data/pub/us_mn_state_dnr/base_usgs_scanned_topo_024k_drg/metadata/preview.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
          <a:stretch/>
        </p:blipFill>
        <p:spPr bwMode="auto">
          <a:xfrm>
            <a:off x="0" y="-33338"/>
            <a:ext cx="12215813" cy="68961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E49E2A22-0C93-496D-9396-CFE255AEC14C}"/>
              </a:ext>
            </a:extLst>
          </p:cNvPr>
          <p:cNvSpPr>
            <a:spLocks noGrp="1"/>
          </p:cNvSpPr>
          <p:nvPr>
            <p:ph type="title"/>
          </p:nvPr>
        </p:nvSpPr>
        <p:spPr>
          <a:solidFill>
            <a:srgbClr val="003865">
              <a:alpha val="87843"/>
            </a:srgbClr>
          </a:solidFill>
        </p:spPr>
        <p:txBody>
          <a:bodyPr/>
          <a:lstStyle/>
          <a:p>
            <a:r>
              <a:rPr lang="en-US">
                <a:solidFill>
                  <a:srgbClr val="FFFFFF"/>
                </a:solidFill>
              </a:rPr>
              <a:t>3DEP</a:t>
            </a:r>
            <a:br>
              <a:rPr lang="en-US">
                <a:solidFill>
                  <a:srgbClr val="FFFFFF"/>
                </a:solidFill>
              </a:rPr>
            </a:br>
            <a:r>
              <a:rPr lang="en-US" sz="2000">
                <a:solidFill>
                  <a:srgbClr val="FFFFFF"/>
                </a:solidFill>
              </a:rPr>
              <a:t>(Federal Coordination and Grant)</a:t>
            </a:r>
            <a:endParaRPr lang="en-US"/>
          </a:p>
        </p:txBody>
      </p:sp>
      <p:pic>
        <p:nvPicPr>
          <p:cNvPr id="4" name="Picture 3">
            <a:extLst>
              <a:ext uri="{FF2B5EF4-FFF2-40B4-BE49-F238E27FC236}">
                <a16:creationId xmlns:a16="http://schemas.microsoft.com/office/drawing/2014/main" id="{70D42DC0-D0E9-42BF-835E-CDD49099ECAC}"/>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6636774" y="2300749"/>
            <a:ext cx="4864498" cy="13167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3390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F74C-2984-403A-BE9A-C4DE21AA5F69}"/>
              </a:ext>
            </a:extLst>
          </p:cNvPr>
          <p:cNvSpPr>
            <a:spLocks noGrp="1"/>
          </p:cNvSpPr>
          <p:nvPr>
            <p:ph type="title"/>
          </p:nvPr>
        </p:nvSpPr>
        <p:spPr/>
        <p:txBody>
          <a:bodyPr/>
          <a:lstStyle/>
          <a:p>
            <a:r>
              <a:rPr lang="en-US"/>
              <a:t>USGS 3D Elevation Program (</a:t>
            </a:r>
            <a:r>
              <a:rPr lang="en-US">
                <a:solidFill>
                  <a:srgbClr val="FFC000"/>
                </a:solidFill>
              </a:rPr>
              <a:t>3DEP</a:t>
            </a:r>
            <a:r>
              <a:rPr lang="en-US"/>
              <a:t>)</a:t>
            </a:r>
          </a:p>
        </p:txBody>
      </p:sp>
      <p:sp>
        <p:nvSpPr>
          <p:cNvPr id="4" name="Content Placeholder 3">
            <a:extLst>
              <a:ext uri="{FF2B5EF4-FFF2-40B4-BE49-F238E27FC236}">
                <a16:creationId xmlns:a16="http://schemas.microsoft.com/office/drawing/2014/main" id="{05C50B07-7899-4AB8-ADD3-77A5ECD8EA07}"/>
              </a:ext>
            </a:extLst>
          </p:cNvPr>
          <p:cNvSpPr>
            <a:spLocks noGrp="1"/>
          </p:cNvSpPr>
          <p:nvPr>
            <p:ph sz="half" idx="1"/>
          </p:nvPr>
        </p:nvSpPr>
        <p:spPr>
          <a:xfrm>
            <a:off x="276447" y="1509823"/>
            <a:ext cx="4696049" cy="1775638"/>
          </a:xfrm>
        </p:spPr>
        <p:txBody>
          <a:bodyPr>
            <a:normAutofit/>
          </a:bodyPr>
          <a:lstStyle/>
          <a:p>
            <a:pPr marL="0" indent="0">
              <a:buNone/>
            </a:pPr>
            <a:r>
              <a:rPr lang="en-US" sz="2800" b="1" dirty="0"/>
              <a:t>3D Elevation Program (3DEP)</a:t>
            </a:r>
          </a:p>
          <a:p>
            <a:r>
              <a:rPr lang="en-US" sz="1800" b="1" dirty="0"/>
              <a:t>Systematically</a:t>
            </a:r>
            <a:r>
              <a:rPr lang="en-US" sz="1800" dirty="0"/>
              <a:t> guiding the collection of 3D elevation data in the form of lidar data for the United States, and the U.S. territories</a:t>
            </a:r>
          </a:p>
        </p:txBody>
      </p:sp>
      <p:pic>
        <p:nvPicPr>
          <p:cNvPr id="6" name="Picture 5">
            <a:extLst>
              <a:ext uri="{FF2B5EF4-FFF2-40B4-BE49-F238E27FC236}">
                <a16:creationId xmlns:a16="http://schemas.microsoft.com/office/drawing/2014/main" id="{5E3E382F-139C-4686-B685-1A0BC1B97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6198" y="1401693"/>
            <a:ext cx="6724650" cy="5303907"/>
          </a:xfrm>
          <a:prstGeom prst="rect">
            <a:avLst/>
          </a:prstGeom>
        </p:spPr>
      </p:pic>
      <p:sp>
        <p:nvSpPr>
          <p:cNvPr id="8" name="Oval 7">
            <a:extLst>
              <a:ext uri="{FF2B5EF4-FFF2-40B4-BE49-F238E27FC236}">
                <a16:creationId xmlns:a16="http://schemas.microsoft.com/office/drawing/2014/main" id="{50A252B2-7C2B-4532-B810-EEEED64B4767}"/>
              </a:ext>
            </a:extLst>
          </p:cNvPr>
          <p:cNvSpPr/>
          <p:nvPr/>
        </p:nvSpPr>
        <p:spPr>
          <a:xfrm>
            <a:off x="8723237" y="5964539"/>
            <a:ext cx="1198605" cy="3336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Content Placeholder 3">
            <a:extLst>
              <a:ext uri="{FF2B5EF4-FFF2-40B4-BE49-F238E27FC236}">
                <a16:creationId xmlns:a16="http://schemas.microsoft.com/office/drawing/2014/main" id="{C32058AF-CFC1-4C02-B612-435522763F4B}"/>
              </a:ext>
            </a:extLst>
          </p:cNvPr>
          <p:cNvSpPr txBox="1">
            <a:spLocks/>
          </p:cNvSpPr>
          <p:nvPr/>
        </p:nvSpPr>
        <p:spPr>
          <a:xfrm>
            <a:off x="387353" y="3572540"/>
            <a:ext cx="4585143" cy="2985576"/>
          </a:xfrm>
          <a:prstGeom prst="rect">
            <a:avLst/>
          </a:prstGeom>
          <a:solidFill>
            <a:schemeClr val="bg1"/>
          </a:solidFill>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4000" b="1" i="0" u="none" strike="noStrike" kern="1200" cap="none" spc="0" normalizeH="0" baseline="0" noProof="0" dirty="0">
                <a:ln>
                  <a:noFill/>
                </a:ln>
                <a:solidFill>
                  <a:srgbClr val="003865"/>
                </a:solidFill>
                <a:effectLst/>
                <a:uLnTx/>
                <a:uFillTx/>
                <a:latin typeface="Calibri"/>
                <a:ea typeface="+mn-ea"/>
                <a:cs typeface="+mn-cs"/>
              </a:rPr>
              <a:t>Broad Agency Announcement (BAA)</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500" b="1" i="0" u="none" strike="noStrike" kern="1200" cap="none" spc="0" normalizeH="0" baseline="0" noProof="0" dirty="0">
                <a:ln>
                  <a:noFill/>
                </a:ln>
                <a:solidFill>
                  <a:srgbClr val="003865"/>
                </a:solidFill>
                <a:effectLst/>
                <a:uLnTx/>
                <a:uFillTx/>
                <a:latin typeface="Calibri"/>
                <a:ea typeface="+mn-ea"/>
                <a:cs typeface="+mn-cs"/>
              </a:rPr>
              <a:t>Grant coordinating </a:t>
            </a:r>
            <a:r>
              <a:rPr kumimoji="0" lang="en-US" sz="2500" b="0" i="0" u="none" strike="noStrike" kern="1200" cap="none" spc="0" normalizeH="0" baseline="0" noProof="0" dirty="0">
                <a:ln>
                  <a:noFill/>
                </a:ln>
                <a:solidFill>
                  <a:srgbClr val="003865"/>
                </a:solidFill>
                <a:effectLst/>
                <a:uLnTx/>
                <a:uFillTx/>
                <a:latin typeface="Calibri"/>
                <a:ea typeface="+mn-ea"/>
                <a:cs typeface="+mn-cs"/>
              </a:rPr>
              <a:t>mechanism 3DEP  </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500" b="0" i="0" u="none" strike="noStrike" kern="1200" cap="none" spc="0" normalizeH="0" baseline="0" noProof="0" dirty="0">
                <a:ln>
                  <a:noFill/>
                </a:ln>
                <a:solidFill>
                  <a:srgbClr val="003865"/>
                </a:solidFill>
                <a:effectLst/>
                <a:uLnTx/>
                <a:uFillTx/>
                <a:latin typeface="Calibri"/>
                <a:ea typeface="+mn-ea"/>
                <a:cs typeface="+mn-cs"/>
              </a:rPr>
              <a:t>Guides </a:t>
            </a:r>
            <a:r>
              <a:rPr kumimoji="0" lang="en-US" sz="2500" b="1" i="0" u="none" strike="noStrike" kern="1200" cap="none" spc="0" normalizeH="0" baseline="0" noProof="0" dirty="0">
                <a:ln>
                  <a:noFill/>
                </a:ln>
                <a:solidFill>
                  <a:srgbClr val="003865"/>
                </a:solidFill>
                <a:effectLst/>
                <a:uLnTx/>
                <a:uFillTx/>
                <a:latin typeface="Calibri"/>
                <a:ea typeface="+mn-ea"/>
                <a:cs typeface="+mn-cs"/>
              </a:rPr>
              <a:t>partnerships</a:t>
            </a:r>
            <a:r>
              <a:rPr kumimoji="0" lang="en-US" sz="2500" b="0" i="0" u="none" strike="noStrike" kern="1200" cap="none" spc="0" normalizeH="0" baseline="0" noProof="0" dirty="0">
                <a:ln>
                  <a:noFill/>
                </a:ln>
                <a:solidFill>
                  <a:srgbClr val="003865"/>
                </a:solidFill>
                <a:effectLst/>
                <a:uLnTx/>
                <a:uFillTx/>
                <a:latin typeface="Calibri"/>
                <a:ea typeface="+mn-ea"/>
                <a:cs typeface="+mn-cs"/>
              </a:rPr>
              <a:t> between the USGS and other Federal agencies with other public and private entities seeking high-quality 3D lidar elevation data acquisition. </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500" b="1" i="0" u="none" strike="noStrike" kern="1200" cap="none" spc="0" normalizeH="0" baseline="0" noProof="0" dirty="0">
                <a:ln>
                  <a:noFill/>
                </a:ln>
                <a:solidFill>
                  <a:srgbClr val="C00000"/>
                </a:solidFill>
                <a:effectLst/>
                <a:uLnTx/>
                <a:uFillTx/>
                <a:latin typeface="Calibri"/>
                <a:ea typeface="+mn-ea"/>
                <a:cs typeface="+mn-cs"/>
              </a:rPr>
              <a:t>2022 Submission Due October 1</a:t>
            </a:r>
          </a:p>
        </p:txBody>
      </p:sp>
    </p:spTree>
    <p:extLst>
      <p:ext uri="{BB962C8B-B14F-4D97-AF65-F5344CB8AC3E}">
        <p14:creationId xmlns:p14="http://schemas.microsoft.com/office/powerpoint/2010/main" val="506560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a:xfrm>
            <a:off x="1505936" y="0"/>
            <a:ext cx="10515600" cy="1216025"/>
          </a:xfrm>
        </p:spPr>
        <p:txBody>
          <a:bodyPr>
            <a:normAutofit/>
          </a:bodyPr>
          <a:lstStyle/>
          <a:p>
            <a:r>
              <a:rPr lang="en-US" sz="2400" dirty="0">
                <a:solidFill>
                  <a:srgbClr val="FFC000"/>
                </a:solidFill>
                <a:ea typeface="+mj-lt"/>
                <a:cs typeface="+mj-lt"/>
              </a:rPr>
              <a:t>3D Geomatics: </a:t>
            </a:r>
            <a:r>
              <a:rPr lang="en-US" dirty="0">
                <a:ea typeface="+mj-lt"/>
                <a:cs typeface="+mj-lt"/>
              </a:rPr>
              <a:t>Funding, Agreements, and Acquisition</a:t>
            </a:r>
            <a:r>
              <a:rPr lang="en-US" dirty="0"/>
              <a:t> </a:t>
            </a:r>
            <a:endParaRPr lang="en-US" dirty="0">
              <a:cs typeface="Calibri"/>
            </a:endParaRPr>
          </a:p>
        </p:txBody>
      </p:sp>
      <p:sp>
        <p:nvSpPr>
          <p:cNvPr id="6" name="Content Placeholder 2">
            <a:extLst>
              <a:ext uri="{FF2B5EF4-FFF2-40B4-BE49-F238E27FC236}">
                <a16:creationId xmlns:a16="http://schemas.microsoft.com/office/drawing/2014/main" id="{8A9A74E5-E36E-44F6-9E77-B14F1057D4A2}"/>
              </a:ext>
            </a:extLst>
          </p:cNvPr>
          <p:cNvSpPr txBox="1">
            <a:spLocks/>
          </p:cNvSpPr>
          <p:nvPr/>
        </p:nvSpPr>
        <p:spPr bwMode="gray">
          <a:xfrm>
            <a:off x="1530121" y="4295710"/>
            <a:ext cx="5421839" cy="2400656"/>
          </a:xfrm>
          <a:prstGeom prst="rect">
            <a:avLst/>
          </a:prstGeom>
          <a:solidFill>
            <a:srgbClr val="003865"/>
          </a:solidFill>
          <a:ln w="12700">
            <a:solidFill>
              <a:srgbClr val="003865"/>
            </a:solidFill>
          </a:ln>
        </p:spPr>
        <p:txBody>
          <a:bodyPr vert="horz" lIns="91440" tIns="182880" rIns="91440" bIns="182880" numCol="1" rtlCol="0" anchor="t">
            <a:normAutofit fontScale="625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400" rtl="0" eaLnBrk="1" fontAlgn="base" latinLnBrk="0" hangingPunct="1">
              <a:lnSpc>
                <a:spcPct val="110000"/>
              </a:lnSpc>
              <a:spcBef>
                <a:spcPts val="1200"/>
              </a:spcBef>
              <a:spcAft>
                <a:spcPts val="1000"/>
              </a:spcAft>
              <a:buClr>
                <a:srgbClr val="003865"/>
              </a:buClr>
              <a:buSzTx/>
              <a:buFont typeface="Arial" panose="020B0604020202020204" pitchFamily="34" charset="0"/>
              <a:buNone/>
              <a:tabLst/>
              <a:defRPr/>
            </a:pPr>
            <a:r>
              <a:rPr kumimoji="0" lang="en-US" sz="4500" b="1" i="0" u="none" strike="noStrike" kern="1200" cap="none" spc="0" normalizeH="0" baseline="0" noProof="0" dirty="0">
                <a:ln>
                  <a:noFill/>
                </a:ln>
                <a:solidFill>
                  <a:srgbClr val="FFC000"/>
                </a:solidFill>
                <a:effectLst/>
                <a:uLnTx/>
                <a:uFillTx/>
                <a:latin typeface="Calibri"/>
                <a:ea typeface="+mn-ea"/>
                <a:cs typeface="+mn-cs"/>
              </a:rPr>
              <a:t>MNIT Services is the Fiscal Agent</a:t>
            </a:r>
          </a:p>
          <a:p>
            <a:pPr marL="685800" marR="0" lvl="1" indent="-228600" algn="l" defTabSz="914400" rtl="0" eaLnBrk="1" fontAlgn="base" latinLnBrk="0" hangingPunct="1">
              <a:lnSpc>
                <a:spcPct val="110000"/>
              </a:lnSpc>
              <a:spcBef>
                <a:spcPts val="500"/>
              </a:spcBef>
              <a:spcAft>
                <a:spcPts val="1000"/>
              </a:spcAft>
              <a:buClr>
                <a:srgbClr val="FFFFFF"/>
              </a:buClr>
              <a:buSzTx/>
              <a:buFont typeface="Symbol" panose="05050102010706020507" pitchFamily="18" charset="2"/>
              <a:buChar char="·"/>
              <a:tabLst/>
              <a:defRPr/>
            </a:pPr>
            <a:r>
              <a:rPr kumimoji="0" lang="en-US" sz="2900" b="0" i="0" u="none" strike="noStrike" kern="1200" cap="none" spc="0" normalizeH="0" baseline="0" noProof="0" dirty="0">
                <a:ln>
                  <a:noFill/>
                </a:ln>
                <a:solidFill>
                  <a:srgbClr val="FFFFFF"/>
                </a:solidFill>
                <a:effectLst/>
                <a:uLnTx/>
                <a:uFillTx/>
                <a:latin typeface="Calibri"/>
                <a:ea typeface="+mn-ea"/>
                <a:cs typeface="+mn-cs"/>
              </a:rPr>
              <a:t>MnGeo is establishing funding agreements with all local funding partners</a:t>
            </a:r>
          </a:p>
          <a:p>
            <a:pPr marL="685800" marR="0" lvl="1" indent="-228600" algn="l" defTabSz="914400" rtl="0" eaLnBrk="1" fontAlgn="base" latinLnBrk="0" hangingPunct="1">
              <a:lnSpc>
                <a:spcPct val="110000"/>
              </a:lnSpc>
              <a:spcBef>
                <a:spcPts val="500"/>
              </a:spcBef>
              <a:spcAft>
                <a:spcPts val="1000"/>
              </a:spcAft>
              <a:buClr>
                <a:srgbClr val="FFFFFF"/>
              </a:buClr>
              <a:buSzTx/>
              <a:buFont typeface="Symbol" panose="05050102010706020507" pitchFamily="18" charset="2"/>
              <a:buChar char="·"/>
              <a:tabLst/>
              <a:defRPr/>
            </a:pPr>
            <a:r>
              <a:rPr kumimoji="0" lang="en-US" sz="2900" b="0" i="0" u="none" strike="noStrike" kern="1200" cap="none" spc="0" normalizeH="0" baseline="0" noProof="0" dirty="0">
                <a:ln>
                  <a:noFill/>
                </a:ln>
                <a:solidFill>
                  <a:srgbClr val="FFFFFF"/>
                </a:solidFill>
                <a:effectLst/>
                <a:uLnTx/>
                <a:uFillTx/>
                <a:latin typeface="Calibri"/>
                <a:ea typeface="+mn-ea"/>
                <a:cs typeface="+mn-cs"/>
              </a:rPr>
              <a:t>MnGeo establishes individual funding agreements with USGS 3DEP for each of the 3DGeo lidar acquisition blocks</a:t>
            </a:r>
          </a:p>
        </p:txBody>
      </p:sp>
      <p:sp>
        <p:nvSpPr>
          <p:cNvPr id="4" name="TextBox 3">
            <a:extLst>
              <a:ext uri="{FF2B5EF4-FFF2-40B4-BE49-F238E27FC236}">
                <a16:creationId xmlns:a16="http://schemas.microsoft.com/office/drawing/2014/main" id="{C55D2C38-1533-46D8-B94F-0B798F11C64E}"/>
              </a:ext>
            </a:extLst>
          </p:cNvPr>
          <p:cNvSpPr txBox="1"/>
          <p:nvPr/>
        </p:nvSpPr>
        <p:spPr>
          <a:xfrm>
            <a:off x="1530121" y="1555539"/>
            <a:ext cx="5421839" cy="2462213"/>
          </a:xfrm>
          <a:prstGeom prst="rect">
            <a:avLst/>
          </a:prstGeom>
          <a:solidFill>
            <a:srgbClr val="003865"/>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libri"/>
                <a:ea typeface="+mn-ea"/>
                <a:cs typeface="+mn-cs"/>
              </a:rPr>
              <a:t>Contributions to Minnesota Lidar</a:t>
            </a:r>
            <a:r>
              <a:rPr kumimoji="0" lang="en-US" sz="2800" b="1"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a:ln>
                  <a:noFill/>
                </a:ln>
                <a:solidFill>
                  <a:srgbClr val="FFFFFF"/>
                </a:solidFill>
                <a:effectLst/>
                <a:uLnTx/>
                <a:uFillTx/>
                <a:latin typeface="Calibri"/>
                <a:ea typeface="+mn-ea"/>
                <a:cs typeface="+mn-cs"/>
              </a:rPr>
              <a:t>($millions)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Minnesota Partners: 		$  6.05</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USGS 3DEP: 			$11.60</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Other Federal		</a:t>
            </a:r>
            <a:r>
              <a:rPr kumimoji="0" lang="en-US" sz="2000" b="0" i="0" u="sng" strike="noStrike" kern="1200" cap="none" spc="0" normalizeH="0" baseline="0" noProof="0" dirty="0">
                <a:ln>
                  <a:noFill/>
                </a:ln>
                <a:solidFill>
                  <a:srgbClr val="FFFFFF"/>
                </a:solidFill>
                <a:effectLst/>
                <a:uLnTx/>
                <a:uFillTx/>
                <a:latin typeface="Calibri"/>
                <a:ea typeface="+mn-ea"/>
                <a:cs typeface="+mn-cs"/>
              </a:rPr>
              <a:t>$  0.45</a:t>
            </a: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8763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			 </a:t>
            </a:r>
            <a:r>
              <a:rPr kumimoji="0" lang="en-US" sz="2400" b="0" i="0" u="none" strike="noStrike" kern="1200" cap="none" spc="0" normalizeH="0" baseline="0" noProof="0" dirty="0">
                <a:ln>
                  <a:noFill/>
                </a:ln>
                <a:solidFill>
                  <a:srgbClr val="FFC000"/>
                </a:solidFill>
                <a:effectLst/>
                <a:uLnTx/>
                <a:uFillTx/>
                <a:latin typeface="Calibri"/>
                <a:ea typeface="+mn-ea"/>
                <a:cs typeface="+mn-cs"/>
              </a:rPr>
              <a:t>Total:   $</a:t>
            </a:r>
            <a:r>
              <a:rPr kumimoji="0" lang="en-US" sz="2400" b="1" i="0" u="none" strike="noStrike" kern="1200" cap="none" spc="0" normalizeH="0" baseline="0" noProof="0" dirty="0">
                <a:ln>
                  <a:noFill/>
                </a:ln>
                <a:solidFill>
                  <a:srgbClr val="FFC000"/>
                </a:solidFill>
                <a:effectLst/>
                <a:uLnTx/>
                <a:uFillTx/>
                <a:latin typeface="Calibri"/>
                <a:ea typeface="+mn-ea"/>
                <a:cs typeface="+mn-cs"/>
              </a:rPr>
              <a:t>18.09</a:t>
            </a:r>
            <a:r>
              <a:rPr kumimoji="0" lang="en-US" sz="2400" b="0" i="0" u="none" strike="noStrike" kern="1200" cap="none" spc="0" normalizeH="0" baseline="0" noProof="0" dirty="0">
                <a:ln>
                  <a:noFill/>
                </a:ln>
                <a:solidFill>
                  <a:srgbClr val="FFC000"/>
                </a:solidFill>
                <a:effectLst/>
                <a:uLnTx/>
                <a:uFillTx/>
                <a:latin typeface="Calibri"/>
                <a:ea typeface="+mn-ea"/>
                <a:cs typeface="+mn-cs"/>
              </a:rPr>
              <a:t>M  </a:t>
            </a:r>
            <a:endParaRPr kumimoji="0" lang="en-US" sz="16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5" name="Graphic 6" descr="Contract with solid fill">
            <a:extLst>
              <a:ext uri="{FF2B5EF4-FFF2-40B4-BE49-F238E27FC236}">
                <a16:creationId xmlns:a16="http://schemas.microsoft.com/office/drawing/2014/main" id="{43A20813-70B0-42E8-B859-347558640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59" y="4841266"/>
            <a:ext cx="1089396" cy="1089396"/>
          </a:xfrm>
          <a:prstGeom prst="rect">
            <a:avLst/>
          </a:prstGeom>
        </p:spPr>
      </p:pic>
      <p:grpSp>
        <p:nvGrpSpPr>
          <p:cNvPr id="14" name="Group 2">
            <a:extLst>
              <a:ext uri="{FF2B5EF4-FFF2-40B4-BE49-F238E27FC236}">
                <a16:creationId xmlns:a16="http://schemas.microsoft.com/office/drawing/2014/main" id="{D9F557E5-0269-4C78-9CC1-2CBA242EA5AE}"/>
              </a:ext>
            </a:extLst>
          </p:cNvPr>
          <p:cNvGrpSpPr/>
          <p:nvPr/>
        </p:nvGrpSpPr>
        <p:grpSpPr>
          <a:xfrm>
            <a:off x="275643" y="2156901"/>
            <a:ext cx="912713" cy="908665"/>
            <a:chOff x="8338694" y="1574908"/>
            <a:chExt cx="1631216" cy="1631216"/>
          </a:xfrm>
        </p:grpSpPr>
        <p:pic>
          <p:nvPicPr>
            <p:cNvPr id="8" name="Graphic 8" descr="Money with solid fill">
              <a:extLst>
                <a:ext uri="{FF2B5EF4-FFF2-40B4-BE49-F238E27FC236}">
                  <a16:creationId xmlns:a16="http://schemas.microsoft.com/office/drawing/2014/main" id="{6E79F456-5297-400D-9FDA-15F03495F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8694" y="1574908"/>
              <a:ext cx="1631216" cy="1631216"/>
            </a:xfrm>
            <a:prstGeom prst="rect">
              <a:avLst/>
            </a:prstGeom>
          </p:spPr>
        </p:pic>
        <p:pic>
          <p:nvPicPr>
            <p:cNvPr id="11" name="Graphic 16" descr="Dollar with solid fill">
              <a:extLst>
                <a:ext uri="{FF2B5EF4-FFF2-40B4-BE49-F238E27FC236}">
                  <a16:creationId xmlns:a16="http://schemas.microsoft.com/office/drawing/2014/main" id="{158F82BA-1090-47EA-BFD9-73A2DDF270B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81240" y="2344746"/>
              <a:ext cx="513145" cy="513145"/>
            </a:xfrm>
            <a:prstGeom prst="rect">
              <a:avLst/>
            </a:prstGeom>
          </p:spPr>
        </p:pic>
        <p:pic>
          <p:nvPicPr>
            <p:cNvPr id="13" name="Graphic 17" descr="Dollar with solid fill">
              <a:extLst>
                <a:ext uri="{FF2B5EF4-FFF2-40B4-BE49-F238E27FC236}">
                  <a16:creationId xmlns:a16="http://schemas.microsoft.com/office/drawing/2014/main" id="{E44ADAB4-8A13-4F9D-B679-5E8D1ACE3A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1898" y="2344745"/>
              <a:ext cx="513145" cy="513145"/>
            </a:xfrm>
            <a:prstGeom prst="rect">
              <a:avLst/>
            </a:prstGeom>
          </p:spPr>
        </p:pic>
      </p:grpSp>
      <p:sp>
        <p:nvSpPr>
          <p:cNvPr id="19" name="TextBox 18">
            <a:extLst>
              <a:ext uri="{FF2B5EF4-FFF2-40B4-BE49-F238E27FC236}">
                <a16:creationId xmlns:a16="http://schemas.microsoft.com/office/drawing/2014/main" id="{3558D5CD-ED99-4D60-87A5-007935B6BEC4}"/>
              </a:ext>
            </a:extLst>
          </p:cNvPr>
          <p:cNvSpPr txBox="1"/>
          <p:nvPr/>
        </p:nvSpPr>
        <p:spPr>
          <a:xfrm>
            <a:off x="7364845" y="3247503"/>
            <a:ext cx="4439920" cy="1895904"/>
          </a:xfrm>
          <a:prstGeom prst="rect">
            <a:avLst/>
          </a:prstGeom>
          <a:solidFill>
            <a:schemeClr val="tx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1200"/>
              </a:spcAft>
              <a:buClr>
                <a:srgbClr val="FFFFFF"/>
              </a:buClr>
              <a:buSzTx/>
              <a:buFontTx/>
              <a:buNone/>
              <a:tabLst/>
              <a:defRPr/>
            </a:pPr>
            <a:r>
              <a:rPr kumimoji="0" lang="en-US" sz="2800" b="1" i="0" u="none" strike="noStrike" kern="1200" cap="none" spc="0" normalizeH="0" baseline="0" noProof="0" dirty="0">
                <a:ln>
                  <a:noFill/>
                </a:ln>
                <a:solidFill>
                  <a:srgbClr val="FFC000"/>
                </a:solidFill>
                <a:effectLst/>
                <a:uLnTx/>
                <a:uFillTx/>
                <a:latin typeface="Calibri"/>
                <a:ea typeface="+mn-ea"/>
                <a:cs typeface="+mn-cs"/>
              </a:rPr>
              <a:t>Minnesota Funding Partners</a:t>
            </a: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FFC000"/>
                </a:solidFill>
                <a:effectLst/>
                <a:uLnTx/>
                <a:uFillTx/>
                <a:latin typeface="Calibri"/>
                <a:ea typeface="+mn-ea"/>
                <a:cs typeface="+mn-cs"/>
              </a:rPr>
              <a:t>48</a:t>
            </a:r>
            <a:r>
              <a:rPr kumimoji="0" lang="en-US" sz="24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a:ln>
                  <a:noFill/>
                </a:ln>
                <a:solidFill>
                  <a:srgbClr val="FFFFFF"/>
                </a:solidFill>
                <a:effectLst/>
                <a:uLnTx/>
                <a:uFillTx/>
                <a:latin typeface="Calibri"/>
                <a:ea typeface="+mn-ea"/>
                <a:cs typeface="+mn-cs"/>
              </a:rPr>
              <a:t>Funding Partners</a:t>
            </a:r>
            <a:endParaRPr kumimoji="0" lang="en-US" sz="2400" b="0" i="0" u="none" strike="noStrike" kern="1200" cap="none" spc="0" normalizeH="0" baseline="0" noProof="0" dirty="0">
              <a:ln>
                <a:noFill/>
              </a:ln>
              <a:solidFill>
                <a:srgbClr val="003865"/>
              </a:solidFill>
              <a:effectLst/>
              <a:uLnTx/>
              <a:uFillTx/>
              <a:latin typeface="Calibri"/>
              <a:ea typeface="+mn-ea"/>
              <a:cs typeface="+mn-cs"/>
            </a:endParaRP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tab pos="1311275" algn="l"/>
              </a:tabLst>
              <a:defRPr/>
            </a:pPr>
            <a:r>
              <a:rPr kumimoji="0" lang="en-US" sz="2400" b="1" i="0" u="none" strike="noStrike" kern="1200" cap="none" spc="0" normalizeH="0" baseline="0" noProof="0" dirty="0">
                <a:ln>
                  <a:noFill/>
                </a:ln>
                <a:solidFill>
                  <a:srgbClr val="FFC000"/>
                </a:solidFill>
                <a:effectLst/>
                <a:uLnTx/>
                <a:uFillTx/>
                <a:latin typeface="Calibri"/>
                <a:ea typeface="+mn-ea"/>
                <a:cs typeface="+mn-cs"/>
              </a:rPr>
              <a:t>51,405</a:t>
            </a:r>
            <a:r>
              <a:rPr kumimoji="0" lang="en-US" sz="24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a:ln>
                  <a:noFill/>
                </a:ln>
                <a:solidFill>
                  <a:srgbClr val="FFFFFF"/>
                </a:solidFill>
                <a:effectLst/>
                <a:uLnTx/>
                <a:uFillTx/>
                <a:latin typeface="Calibri"/>
                <a:ea typeface="+mn-ea"/>
                <a:cs typeface="+mn-cs"/>
              </a:rPr>
              <a:t>Square Miles of New Lidar</a:t>
            </a:r>
          </a:p>
          <a:p>
            <a:pPr marL="457200" marR="0" lvl="0" indent="-285750" algn="l" defTabSz="801688"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2400" b="1" i="0" u="none" strike="noStrike" kern="1200" cap="none" spc="0" normalizeH="0" baseline="0" noProof="0" dirty="0">
                <a:ln>
                  <a:noFill/>
                </a:ln>
                <a:solidFill>
                  <a:srgbClr val="FFC000"/>
                </a:solidFill>
                <a:effectLst/>
                <a:uLnTx/>
                <a:uFillTx/>
                <a:latin typeface="Calibri"/>
                <a:ea typeface="+mn-ea"/>
                <a:cs typeface="+mn-cs"/>
              </a:rPr>
              <a:t>$118</a:t>
            </a:r>
            <a:r>
              <a:rPr kumimoji="0" lang="en-US" sz="2400" b="1" i="0" u="none" strike="noStrike" kern="1200" cap="none" spc="0" normalizeH="0" baseline="30000" noProof="0" dirty="0">
                <a:ln>
                  <a:noFill/>
                </a:ln>
                <a:solidFill>
                  <a:srgbClr val="FFC000"/>
                </a:solidFill>
                <a:effectLst/>
                <a:uLnTx/>
                <a:uFillTx/>
                <a:latin typeface="Calibri"/>
                <a:ea typeface="+mn-ea"/>
                <a:cs typeface="+mn-cs"/>
              </a:rPr>
              <a:t>*</a:t>
            </a:r>
            <a:r>
              <a:rPr kumimoji="0" lang="en-US" sz="2400" b="1" i="0" u="none" strike="noStrike" kern="1200" cap="none" spc="0" normalizeH="0" baseline="0" noProof="0" dirty="0">
                <a:ln>
                  <a:noFill/>
                </a:ln>
                <a:solidFill>
                  <a:srgbClr val="FFC000"/>
                </a:solidFill>
                <a:effectLst/>
                <a:uLnTx/>
                <a:uFillTx/>
                <a:latin typeface="Calibri"/>
                <a:ea typeface="+mn-ea"/>
                <a:cs typeface="+mn-cs"/>
              </a:rPr>
              <a:t> </a:t>
            </a:r>
            <a:r>
              <a:rPr kumimoji="0" lang="en-US" sz="2400" b="0" i="0" u="none" strike="noStrike" kern="1200" cap="none" spc="0" normalizeH="0" baseline="0" noProof="0" dirty="0">
                <a:ln>
                  <a:noFill/>
                </a:ln>
                <a:solidFill>
                  <a:srgbClr val="FFC000"/>
                </a:solidFill>
                <a:effectLst/>
                <a:uLnTx/>
                <a:uFillTx/>
                <a:latin typeface="Calibri"/>
                <a:ea typeface="+mn-ea"/>
                <a:cs typeface="+mn-cs"/>
              </a:rPr>
              <a:t> </a:t>
            </a:r>
            <a:r>
              <a:rPr kumimoji="0" lang="en-US" sz="24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a:ln>
                  <a:noFill/>
                </a:ln>
                <a:solidFill>
                  <a:srgbClr val="FFFFFF"/>
                </a:solidFill>
                <a:effectLst/>
                <a:uLnTx/>
                <a:uFillTx/>
                <a:latin typeface="Calibri"/>
                <a:ea typeface="+mn-ea"/>
                <a:cs typeface="+mn-cs"/>
              </a:rPr>
              <a:t>Cost/mi</a:t>
            </a:r>
            <a:r>
              <a:rPr kumimoji="0" lang="en-US" sz="1800" b="0" i="0" u="none" strike="noStrike" kern="1200" cap="none" spc="0" normalizeH="0" baseline="30000" noProof="0" dirty="0">
                <a:ln>
                  <a:noFill/>
                </a:ln>
                <a:solidFill>
                  <a:srgbClr val="FFFFFF"/>
                </a:solidFill>
                <a:effectLst/>
                <a:uLnTx/>
                <a:uFillTx/>
                <a:latin typeface="Calibri"/>
                <a:ea typeface="+mn-ea"/>
                <a:cs typeface="+mn-cs"/>
              </a:rPr>
              <a:t>2 </a:t>
            </a:r>
            <a:r>
              <a:rPr kumimoji="0" lang="en-US" sz="1800" b="0" i="0" u="none" strike="noStrike" kern="1200" cap="none" spc="0" normalizeH="0" baseline="0" noProof="0" dirty="0">
                <a:ln>
                  <a:noFill/>
                </a:ln>
                <a:solidFill>
                  <a:srgbClr val="FFFFFF"/>
                </a:solidFill>
                <a:effectLst/>
                <a:uLnTx/>
                <a:uFillTx/>
                <a:latin typeface="Calibri"/>
                <a:ea typeface="+mn-ea"/>
                <a:cs typeface="+mn-cs"/>
              </a:rPr>
              <a:t>For MN Partners</a:t>
            </a: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 name="Graphic 6" descr="Handshake outline">
            <a:extLst>
              <a:ext uri="{FF2B5EF4-FFF2-40B4-BE49-F238E27FC236}">
                <a16:creationId xmlns:a16="http://schemas.microsoft.com/office/drawing/2014/main" id="{F241E775-AA06-471B-8536-9ED9F9709C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5230" y="1917875"/>
            <a:ext cx="1147691" cy="1147691"/>
          </a:xfrm>
          <a:prstGeom prst="rect">
            <a:avLst/>
          </a:prstGeom>
        </p:spPr>
      </p:pic>
      <p:sp>
        <p:nvSpPr>
          <p:cNvPr id="3" name="TextBox 2">
            <a:extLst>
              <a:ext uri="{FF2B5EF4-FFF2-40B4-BE49-F238E27FC236}">
                <a16:creationId xmlns:a16="http://schemas.microsoft.com/office/drawing/2014/main" id="{06526F66-9811-4445-A0B0-DE1586915018}"/>
              </a:ext>
            </a:extLst>
          </p:cNvPr>
          <p:cNvSpPr txBox="1"/>
          <p:nvPr/>
        </p:nvSpPr>
        <p:spPr>
          <a:xfrm>
            <a:off x="7415646" y="5222776"/>
            <a:ext cx="4439920"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 </a:t>
            </a:r>
            <a:r>
              <a:rPr kumimoji="0" lang="en-US" sz="1400" b="0" i="0" u="none" strike="noStrike" kern="1200" cap="none" spc="0" normalizeH="0" baseline="0" noProof="0" dirty="0">
                <a:ln>
                  <a:noFill/>
                </a:ln>
                <a:solidFill>
                  <a:srgbClr val="003865"/>
                </a:solidFill>
                <a:effectLst/>
                <a:uLnTx/>
                <a:uFillTx/>
                <a:latin typeface="Calibri"/>
                <a:ea typeface="+mn-ea"/>
                <a:cs typeface="+mn-cs"/>
              </a:rPr>
              <a:t>Estimated cost per square mile paid by 48 unique  Minnesota funding partners working collaboratively for consistent lidar data acquisition.  Value: 1) is not specific to a 3DGeo Lidar Acquisition Block, 2) is based on total Minnesota partner contributions of $6,053,761.44 (03/28/2022), 3) does not include federal contributions.</a:t>
            </a:r>
            <a:endParaRPr kumimoji="0" lang="en-US" sz="13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1367118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251" t="10883" r="147"/>
          <a:stretch/>
        </p:blipFill>
        <p:spPr>
          <a:xfrm>
            <a:off x="0" y="0"/>
            <a:ext cx="12205040" cy="6876659"/>
          </a:xfrm>
          <a:prstGeom prst="rect">
            <a:avLst/>
          </a:prstGeom>
        </p:spPr>
      </p:pic>
      <p:sp>
        <p:nvSpPr>
          <p:cNvPr id="12" name="Title 11">
            <a:extLst>
              <a:ext uri="{FF2B5EF4-FFF2-40B4-BE49-F238E27FC236}">
                <a16:creationId xmlns:a16="http://schemas.microsoft.com/office/drawing/2014/main" id="{E49E2A22-0C93-496D-9396-CFE255AEC14C}"/>
              </a:ext>
            </a:extLst>
          </p:cNvPr>
          <p:cNvSpPr>
            <a:spLocks noGrp="1"/>
          </p:cNvSpPr>
          <p:nvPr>
            <p:ph type="title"/>
          </p:nvPr>
        </p:nvSpPr>
        <p:spPr>
          <a:solidFill>
            <a:srgbClr val="003865">
              <a:alpha val="87843"/>
            </a:srgbClr>
          </a:solidFill>
        </p:spPr>
        <p:txBody>
          <a:bodyPr/>
          <a:lstStyle/>
          <a:p>
            <a:r>
              <a:rPr lang="en-US"/>
              <a:t>Lidar </a:t>
            </a:r>
            <a:br>
              <a:rPr lang="en-US"/>
            </a:br>
            <a:r>
              <a:rPr lang="en-US"/>
              <a:t>Collect</a:t>
            </a:r>
          </a:p>
        </p:txBody>
      </p:sp>
    </p:spTree>
    <p:extLst>
      <p:ext uri="{BB962C8B-B14F-4D97-AF65-F5344CB8AC3E}">
        <p14:creationId xmlns:p14="http://schemas.microsoft.com/office/powerpoint/2010/main" val="753497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788883100"/>
              </p:ext>
            </p:extLst>
          </p:nvPr>
        </p:nvGraphicFramePr>
        <p:xfrm>
          <a:off x="341376" y="1336628"/>
          <a:ext cx="11545823" cy="4625258"/>
        </p:xfrm>
        <a:graphic>
          <a:graphicData uri="http://schemas.openxmlformats.org/drawingml/2006/table">
            <a:tbl>
              <a:tblPr firstRow="1" bandRow="1">
                <a:tableStyleId>{C083E6E3-FA7D-4D7B-A595-EF9225AFEA82}</a:tableStyleId>
              </a:tblPr>
              <a:tblGrid>
                <a:gridCol w="1028551">
                  <a:extLst>
                    <a:ext uri="{9D8B030D-6E8A-4147-A177-3AD203B41FA5}">
                      <a16:colId xmlns:a16="http://schemas.microsoft.com/office/drawing/2014/main" val="20000"/>
                    </a:ext>
                  </a:extLst>
                </a:gridCol>
                <a:gridCol w="4776604">
                  <a:extLst>
                    <a:ext uri="{9D8B030D-6E8A-4147-A177-3AD203B41FA5}">
                      <a16:colId xmlns:a16="http://schemas.microsoft.com/office/drawing/2014/main" val="20001"/>
                    </a:ext>
                  </a:extLst>
                </a:gridCol>
                <a:gridCol w="436283">
                  <a:extLst>
                    <a:ext uri="{9D8B030D-6E8A-4147-A177-3AD203B41FA5}">
                      <a16:colId xmlns:a16="http://schemas.microsoft.com/office/drawing/2014/main" val="4258693984"/>
                    </a:ext>
                  </a:extLst>
                </a:gridCol>
                <a:gridCol w="876608">
                  <a:extLst>
                    <a:ext uri="{9D8B030D-6E8A-4147-A177-3AD203B41FA5}">
                      <a16:colId xmlns:a16="http://schemas.microsoft.com/office/drawing/2014/main" val="268677829"/>
                    </a:ext>
                  </a:extLst>
                </a:gridCol>
                <a:gridCol w="4427777">
                  <a:extLst>
                    <a:ext uri="{9D8B030D-6E8A-4147-A177-3AD203B41FA5}">
                      <a16:colId xmlns:a16="http://schemas.microsoft.com/office/drawing/2014/main" val="888275951"/>
                    </a:ext>
                  </a:extLst>
                </a:gridCol>
              </a:tblGrid>
              <a:tr h="418943">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400" dirty="0"/>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400" dirty="0"/>
                        <a:t>Topic</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837882">
                <a:tc>
                  <a:txBody>
                    <a:bodyPr/>
                    <a:lstStyle/>
                    <a:p>
                      <a:pPr algn="ctr"/>
                      <a:r>
                        <a:rPr lang="en-US" sz="1400" dirty="0"/>
                        <a:t>10:00</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Introductions, approve agenda and previous minutes</a:t>
                      </a:r>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400" dirty="0"/>
                        <a:t>11:05</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dirty="0">
                          <a:latin typeface="Calibri"/>
                        </a:rPr>
                        <a:t>Lidar update</a:t>
                      </a: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60448">
                <a:tc>
                  <a:txBody>
                    <a:bodyPr/>
                    <a:lstStyle/>
                    <a:p>
                      <a:pPr algn="ctr"/>
                      <a:r>
                        <a:rPr lang="en-US" sz="1400" dirty="0"/>
                        <a:t>10:10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Committee reports – Review </a:t>
                      </a:r>
                      <a:r>
                        <a:rPr lang="en-US" sz="1400" dirty="0"/>
                        <a:t>and</a:t>
                      </a:r>
                      <a:r>
                        <a:rPr lang="en-US" sz="1400" baseline="0" dirty="0"/>
                        <a:t> accept</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400" dirty="0"/>
                        <a:t>11:15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t>Tribal sector report</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60448">
                <a:tc>
                  <a:txBody>
                    <a:bodyPr/>
                    <a:lstStyle/>
                    <a:p>
                      <a:pPr algn="ctr"/>
                      <a:r>
                        <a:rPr lang="en-US" sz="1400" dirty="0"/>
                        <a:t>10:20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dirty="0"/>
                        <a:t>Award Committee update</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400" dirty="0"/>
                        <a:t>11:25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dirty="0">
                          <a:latin typeface="+mn-lt"/>
                        </a:rPr>
                        <a:t>Legislative update</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66193">
                <a:tc>
                  <a:txBody>
                    <a:bodyPr/>
                    <a:lstStyle/>
                    <a:p>
                      <a:pPr algn="ctr"/>
                      <a:r>
                        <a:rPr lang="en-US" sz="1400" dirty="0"/>
                        <a:t>10:25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t>Archiving Workgroup final report</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11:30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US" sz="1400" dirty="0"/>
                        <a:t>GAC priority projects and initiatives updates</a:t>
                      </a:r>
                      <a:endParaRPr lang="en-US"/>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10:40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baseline="0" noProof="0" dirty="0">
                          <a:latin typeface="Calibri"/>
                        </a:rPr>
                        <a:t>Open parcel data updat</a:t>
                      </a:r>
                      <a:r>
                        <a:rPr lang="en-US" sz="1400" baseline="0" dirty="0"/>
                        <a:t>e</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11:50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a:lnSpc>
                          <a:spcPct val="100000"/>
                        </a:lnSpc>
                        <a:spcBef>
                          <a:spcPts val="0"/>
                        </a:spcBef>
                        <a:spcAft>
                          <a:spcPts val="0"/>
                        </a:spcAft>
                        <a:buClrTx/>
                        <a:buSzTx/>
                        <a:buFontTx/>
                        <a:buNone/>
                        <a:tabLst/>
                        <a:defRPr/>
                      </a:pPr>
                      <a:r>
                        <a:rPr lang="en-US" sz="1400" dirty="0"/>
                        <a:t>Announcements</a:t>
                      </a:r>
                      <a:endParaRPr lang="en-US"/>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560448">
                <a:tc>
                  <a:txBody>
                    <a:bodyPr/>
                    <a:lstStyle/>
                    <a:p>
                      <a:pPr algn="ctr"/>
                      <a:r>
                        <a:rPr lang="en-US" sz="1400" dirty="0"/>
                        <a:t>10:50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dirty="0"/>
                        <a:t>PLSS legislation and GAC role</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ctr" defTabSz="914400">
                        <a:buNone/>
                        <a:tabLst/>
                        <a:defRPr/>
                      </a:pPr>
                      <a:r>
                        <a:rPr lang="en-US" sz="1400" dirty="0"/>
                        <a:t>noon</a:t>
                      </a:r>
                      <a:endParaRPr lang="en-US"/>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l" defTabSz="914400">
                        <a:buNone/>
                        <a:tabLst/>
                        <a:defRPr/>
                      </a:pPr>
                      <a:r>
                        <a:rPr lang="en-US" sz="1400" dirty="0"/>
                        <a:t>Adjourn</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657480"/>
                  </a:ext>
                </a:extLst>
              </a:tr>
              <a:tr h="560448">
                <a:tc>
                  <a:txBody>
                    <a:bodyPr/>
                    <a:lstStyle/>
                    <a:p>
                      <a:pPr algn="ctr"/>
                      <a:r>
                        <a:rPr lang="en-US" sz="1400" dirty="0"/>
                        <a:t>11:00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t>Break</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1400"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1400"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5884232"/>
                  </a:ext>
                </a:extLst>
              </a:tr>
            </a:tbl>
          </a:graphicData>
        </a:graphic>
      </p:graphicFrame>
    </p:spTree>
    <p:extLst>
      <p:ext uri="{BB962C8B-B14F-4D97-AF65-F5344CB8AC3E}">
        <p14:creationId xmlns:p14="http://schemas.microsoft.com/office/powerpoint/2010/main" val="1298639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DC2959-60A5-471E-A65E-9E2141A0661B}"/>
              </a:ext>
            </a:extLst>
          </p:cNvPr>
          <p:cNvSpPr>
            <a:spLocks noGrp="1"/>
          </p:cNvSpPr>
          <p:nvPr>
            <p:ph type="title"/>
          </p:nvPr>
        </p:nvSpPr>
        <p:spPr/>
        <p:txBody>
          <a:bodyPr/>
          <a:lstStyle/>
          <a:p>
            <a:pPr algn="l"/>
            <a:r>
              <a:rPr lang="en-US"/>
              <a:t>MN Lidar Status Map</a:t>
            </a:r>
          </a:p>
        </p:txBody>
      </p:sp>
      <p:pic>
        <p:nvPicPr>
          <p:cNvPr id="3" name="Picture 2" descr="Map&#10;&#10;Description automatically generated">
            <a:extLst>
              <a:ext uri="{FF2B5EF4-FFF2-40B4-BE49-F238E27FC236}">
                <a16:creationId xmlns:a16="http://schemas.microsoft.com/office/drawing/2014/main" id="{B4911280-7239-4F1E-AADE-73C3AB3E31B6}"/>
              </a:ext>
            </a:extLst>
          </p:cNvPr>
          <p:cNvPicPr>
            <a:picLocks noChangeAspect="1"/>
          </p:cNvPicPr>
          <p:nvPr/>
        </p:nvPicPr>
        <p:blipFill rotWithShape="1">
          <a:blip r:embed="rId2">
            <a:extLst>
              <a:ext uri="{28A0092B-C50C-407E-A947-70E740481C1C}">
                <a14:useLocalDpi xmlns:a14="http://schemas.microsoft.com/office/drawing/2010/main" val="0"/>
              </a:ext>
            </a:extLst>
          </a:blip>
          <a:srcRect b="13181"/>
          <a:stretch/>
        </p:blipFill>
        <p:spPr>
          <a:xfrm>
            <a:off x="5524501" y="75282"/>
            <a:ext cx="6566858" cy="6707435"/>
          </a:xfrm>
          <a:prstGeom prst="rect">
            <a:avLst/>
          </a:prstGeom>
          <a:ln>
            <a:solidFill>
              <a:schemeClr val="accent1"/>
            </a:solidFill>
          </a:ln>
        </p:spPr>
      </p:pic>
      <p:sp>
        <p:nvSpPr>
          <p:cNvPr id="9" name="TextBox 8">
            <a:extLst>
              <a:ext uri="{FF2B5EF4-FFF2-40B4-BE49-F238E27FC236}">
                <a16:creationId xmlns:a16="http://schemas.microsoft.com/office/drawing/2014/main" id="{57749206-E550-4140-835D-A1E212835694}"/>
              </a:ext>
            </a:extLst>
          </p:cNvPr>
          <p:cNvSpPr txBox="1"/>
          <p:nvPr/>
        </p:nvSpPr>
        <p:spPr>
          <a:xfrm>
            <a:off x="276225" y="1537038"/>
            <a:ext cx="5162550" cy="529786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Rainy Lake and Lake Superior data expected late spring 2022 </a:t>
            </a:r>
          </a:p>
          <a:p>
            <a:pPr marL="800100" marR="0" lvl="1" indent="-34290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10 funding partners</a:t>
            </a:r>
          </a:p>
          <a:p>
            <a:pPr marL="800100" marR="0" lvl="1" indent="-34290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Data will be made available soon as possible, please withhold data requests until we announce its availability</a:t>
            </a:r>
          </a:p>
          <a:p>
            <a:pPr marL="285750" marR="0" lvl="0" indent="-285750" algn="l" defTabSz="914400" rtl="0" eaLnBrk="1" fontAlgn="auto" latinLnBrk="0" hangingPunct="1">
              <a:lnSpc>
                <a:spcPct val="100000"/>
              </a:lnSpc>
              <a:spcBef>
                <a:spcPts val="18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865"/>
                </a:solidFill>
                <a:effectLst/>
                <a:uLnTx/>
                <a:uFillTx/>
                <a:latin typeface="Calibri"/>
                <a:ea typeface="+mn-ea"/>
                <a:cs typeface="+mn-cs"/>
              </a:rPr>
              <a:t>Spring 2022 Acquisition – 6 Projects  </a:t>
            </a:r>
          </a:p>
          <a:p>
            <a:pPr marL="800100" marR="0" lvl="1" indent="-34290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Lower Miss (SE) and Missouri/Big Sioux (SW)</a:t>
            </a:r>
          </a:p>
          <a:p>
            <a:pPr marL="1257300" marR="0" lvl="2" indent="-342900" algn="l" defTabSz="914400" rtl="0" eaLnBrk="1" fontAlgn="auto" latinLnBrk="0" hangingPunct="1">
              <a:lnSpc>
                <a:spcPct val="112000"/>
              </a:lnSpc>
              <a:spcBef>
                <a:spcPts val="0"/>
              </a:spcBef>
              <a:spcAft>
                <a:spcPts val="0"/>
              </a:spcAft>
              <a:buClrTx/>
              <a:buSzPct val="75000"/>
              <a:buFont typeface="Courier New" panose="02070309020205020404" pitchFamily="49" charset="0"/>
              <a:buChar char="o"/>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14 funding partners</a:t>
            </a:r>
          </a:p>
          <a:p>
            <a:pPr marL="1257300" marR="0" lvl="2" indent="-342900" algn="l" defTabSz="914400" rtl="0" eaLnBrk="1" fontAlgn="auto" latinLnBrk="0" hangingPunct="1">
              <a:lnSpc>
                <a:spcPct val="112000"/>
              </a:lnSpc>
              <a:spcBef>
                <a:spcPts val="0"/>
              </a:spcBef>
              <a:spcAft>
                <a:spcPts val="0"/>
              </a:spcAft>
              <a:buClrTx/>
              <a:buSzPct val="75000"/>
              <a:buFont typeface="Courier New" panose="02070309020205020404" pitchFamily="49" charset="0"/>
              <a:buChar char="o"/>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Partial 2021 data acquisition in SE</a:t>
            </a:r>
          </a:p>
          <a:p>
            <a:pPr marL="800100" marR="0" lvl="1" indent="-34290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Upper Mississippi and Central Mississippi </a:t>
            </a:r>
          </a:p>
          <a:p>
            <a:pPr marL="1257300" marR="0" lvl="2" indent="-342900" algn="l" defTabSz="914400" rtl="0" eaLnBrk="1" fontAlgn="auto" latinLnBrk="0" hangingPunct="1">
              <a:lnSpc>
                <a:spcPct val="112000"/>
              </a:lnSpc>
              <a:spcBef>
                <a:spcPts val="0"/>
              </a:spcBef>
              <a:spcAft>
                <a:spcPts val="0"/>
              </a:spcAft>
              <a:buClrTx/>
              <a:buSzPct val="75000"/>
              <a:buFont typeface="Courier New" panose="02070309020205020404" pitchFamily="49" charset="0"/>
              <a:buChar char="o"/>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35 funding partners</a:t>
            </a:r>
          </a:p>
          <a:p>
            <a:pPr marL="800100" marR="0" lvl="1" indent="-34290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Becker County/Otter Tail</a:t>
            </a:r>
          </a:p>
          <a:p>
            <a:pPr marL="800100" marR="0" lvl="1" indent="-34290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Douglas County</a:t>
            </a:r>
          </a:p>
          <a:p>
            <a:pPr marL="285750" marR="0" lvl="0" indent="-2857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749264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07BE94-D458-4C25-91A2-93583CFF1D08}"/>
              </a:ext>
            </a:extLst>
          </p:cNvPr>
          <p:cNvSpPr>
            <a:spLocks noGrp="1"/>
          </p:cNvSpPr>
          <p:nvPr>
            <p:ph type="title"/>
          </p:nvPr>
        </p:nvSpPr>
        <p:spPr>
          <a:xfrm>
            <a:off x="132347" y="0"/>
            <a:ext cx="11663413" cy="1188720"/>
          </a:xfrm>
        </p:spPr>
        <p:txBody>
          <a:bodyPr/>
          <a:lstStyle/>
          <a:p>
            <a:r>
              <a:rPr lang="en-US" sz="2400" dirty="0">
                <a:solidFill>
                  <a:srgbClr val="FFC000"/>
                </a:solidFill>
              </a:rPr>
              <a:t>Lidar Acquisition:   </a:t>
            </a:r>
            <a:r>
              <a:rPr lang="en-US" sz="3200" i="1" dirty="0"/>
              <a:t>Southern BAA – Missouri Big Sioux &amp; SE Driftless Blocks</a:t>
            </a:r>
            <a:endParaRPr lang="en-US" i="1" dirty="0"/>
          </a:p>
        </p:txBody>
      </p:sp>
      <p:sp>
        <p:nvSpPr>
          <p:cNvPr id="5" name="Content Placeholder 4">
            <a:extLst>
              <a:ext uri="{FF2B5EF4-FFF2-40B4-BE49-F238E27FC236}">
                <a16:creationId xmlns:a16="http://schemas.microsoft.com/office/drawing/2014/main" id="{828E4C88-4305-453E-8864-8A818002EFB1}"/>
              </a:ext>
            </a:extLst>
          </p:cNvPr>
          <p:cNvSpPr>
            <a:spLocks noGrp="1"/>
          </p:cNvSpPr>
          <p:nvPr>
            <p:ph sz="half" idx="1"/>
          </p:nvPr>
        </p:nvSpPr>
        <p:spPr>
          <a:xfrm>
            <a:off x="378839" y="1379478"/>
            <a:ext cx="4134854" cy="3973849"/>
          </a:xfrm>
        </p:spPr>
        <p:txBody>
          <a:bodyPr>
            <a:normAutofit/>
          </a:bodyPr>
          <a:lstStyle/>
          <a:p>
            <a:pPr marL="0" indent="0" defTabSz="1200150">
              <a:spcBef>
                <a:spcPts val="600"/>
              </a:spcBef>
              <a:spcAft>
                <a:spcPts val="0"/>
              </a:spcAft>
              <a:buNone/>
            </a:pPr>
            <a:r>
              <a:rPr lang="en-US" sz="2800" b="1" dirty="0"/>
              <a:t>Description </a:t>
            </a:r>
          </a:p>
          <a:p>
            <a:pPr defTabSz="1200150">
              <a:spcBef>
                <a:spcPts val="600"/>
              </a:spcBef>
              <a:spcAft>
                <a:spcPts val="0"/>
              </a:spcAft>
            </a:pPr>
            <a:r>
              <a:rPr lang="en-US" sz="2000" dirty="0"/>
              <a:t>Two areas of Pilot Data have been received for review.  </a:t>
            </a:r>
          </a:p>
          <a:p>
            <a:pPr defTabSz="1200150">
              <a:spcBef>
                <a:spcPts val="600"/>
              </a:spcBef>
              <a:spcAft>
                <a:spcPts val="0"/>
              </a:spcAft>
            </a:pPr>
            <a:r>
              <a:rPr lang="en-US" sz="2000" dirty="0"/>
              <a:t>Collection was outside of contract, but vendor understands lidar base specification and the QC the data must meet for certification</a:t>
            </a:r>
          </a:p>
          <a:p>
            <a:pPr defTabSz="1200150">
              <a:spcBef>
                <a:spcPts val="600"/>
              </a:spcBef>
              <a:spcAft>
                <a:spcPts val="0"/>
              </a:spcAft>
            </a:pPr>
            <a:r>
              <a:rPr lang="en-US" sz="2000" dirty="0"/>
              <a:t>QL0 Counties</a:t>
            </a:r>
          </a:p>
          <a:p>
            <a:pPr lvl="1" defTabSz="600075">
              <a:spcBef>
                <a:spcPts val="600"/>
              </a:spcBef>
              <a:spcAft>
                <a:spcPts val="0"/>
              </a:spcAft>
            </a:pPr>
            <a:r>
              <a:rPr lang="en-US" sz="1400" dirty="0"/>
              <a:t>ASPRS Compliant QL0 Lidar</a:t>
            </a:r>
          </a:p>
          <a:p>
            <a:pPr lvl="1" defTabSz="600075">
              <a:spcBef>
                <a:spcPts val="600"/>
              </a:spcBef>
              <a:spcAft>
                <a:spcPts val="0"/>
              </a:spcAft>
            </a:pPr>
            <a:r>
              <a:rPr lang="en-US" sz="1400" dirty="0"/>
              <a:t>Will meet </a:t>
            </a:r>
            <a:r>
              <a:rPr lang="en-US" sz="1400" b="1" dirty="0"/>
              <a:t>1.67</a:t>
            </a:r>
            <a:r>
              <a:rPr lang="en-US" sz="1400" dirty="0"/>
              <a:t> cm </a:t>
            </a:r>
            <a:r>
              <a:rPr lang="en-US" sz="1400" dirty="0" err="1"/>
              <a:t>RMSEz</a:t>
            </a:r>
            <a:r>
              <a:rPr lang="en-US" sz="1400" dirty="0"/>
              <a:t> Non-veg accuracy for check points</a:t>
            </a:r>
          </a:p>
          <a:p>
            <a:pPr>
              <a:spcBef>
                <a:spcPts val="600"/>
              </a:spcBef>
              <a:spcAft>
                <a:spcPts val="0"/>
              </a:spcAft>
            </a:pPr>
            <a:endParaRPr lang="en-US" sz="2000" dirty="0"/>
          </a:p>
        </p:txBody>
      </p:sp>
      <p:pic>
        <p:nvPicPr>
          <p:cNvPr id="9" name="Picture 8">
            <a:extLst>
              <a:ext uri="{FF2B5EF4-FFF2-40B4-BE49-F238E27FC236}">
                <a16:creationId xmlns:a16="http://schemas.microsoft.com/office/drawing/2014/main" id="{7AD22CCB-4143-433F-B150-015230593DB9}"/>
              </a:ext>
            </a:extLst>
          </p:cNvPr>
          <p:cNvPicPr/>
          <p:nvPr/>
        </p:nvPicPr>
        <p:blipFill rotWithShape="1">
          <a:blip r:embed="rId3"/>
          <a:srcRect l="8798" t="21372" r="3141" b="36819"/>
          <a:stretch/>
        </p:blipFill>
        <p:spPr>
          <a:xfrm>
            <a:off x="4513693" y="1613394"/>
            <a:ext cx="7384141" cy="4819303"/>
          </a:xfrm>
          <a:prstGeom prst="rect">
            <a:avLst/>
          </a:prstGeom>
          <a:solidFill>
            <a:schemeClr val="bg1"/>
          </a:solidFill>
          <a:ln>
            <a:solidFill>
              <a:srgbClr val="003865"/>
            </a:solidFill>
          </a:ln>
        </p:spPr>
      </p:pic>
      <p:pic>
        <p:nvPicPr>
          <p:cNvPr id="8" name="Picture 7">
            <a:extLst>
              <a:ext uri="{FF2B5EF4-FFF2-40B4-BE49-F238E27FC236}">
                <a16:creationId xmlns:a16="http://schemas.microsoft.com/office/drawing/2014/main" id="{138E389D-F97B-4E1E-99B9-534A1C827C16}"/>
              </a:ext>
            </a:extLst>
          </p:cNvPr>
          <p:cNvPicPr>
            <a:picLocks noChangeAspect="1"/>
          </p:cNvPicPr>
          <p:nvPr/>
        </p:nvPicPr>
        <p:blipFill>
          <a:blip r:embed="rId4">
            <a:clrChange>
              <a:clrFrom>
                <a:srgbClr val="FEFFFF"/>
              </a:clrFrom>
              <a:clrTo>
                <a:srgbClr val="FEFFFF">
                  <a:alpha val="0"/>
                </a:srgbClr>
              </a:clrTo>
            </a:clrChange>
          </a:blip>
          <a:stretch>
            <a:fillRect/>
          </a:stretch>
        </p:blipFill>
        <p:spPr>
          <a:xfrm>
            <a:off x="4379828" y="1722119"/>
            <a:ext cx="7518006" cy="4601851"/>
          </a:xfrm>
          <a:prstGeom prst="rect">
            <a:avLst/>
          </a:prstGeom>
        </p:spPr>
      </p:pic>
      <p:sp>
        <p:nvSpPr>
          <p:cNvPr id="11" name="TextBox 10">
            <a:extLst>
              <a:ext uri="{FF2B5EF4-FFF2-40B4-BE49-F238E27FC236}">
                <a16:creationId xmlns:a16="http://schemas.microsoft.com/office/drawing/2014/main" id="{D09DAD00-6AD8-4FD2-AC3C-19DC42C9409D}"/>
              </a:ext>
            </a:extLst>
          </p:cNvPr>
          <p:cNvSpPr txBox="1"/>
          <p:nvPr/>
        </p:nvSpPr>
        <p:spPr>
          <a:xfrm>
            <a:off x="8205763" y="4094480"/>
            <a:ext cx="9730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Olmsted</a:t>
            </a:r>
          </a:p>
        </p:txBody>
      </p:sp>
      <p:sp>
        <p:nvSpPr>
          <p:cNvPr id="12" name="TextBox 11">
            <a:extLst>
              <a:ext uri="{FF2B5EF4-FFF2-40B4-BE49-F238E27FC236}">
                <a16:creationId xmlns:a16="http://schemas.microsoft.com/office/drawing/2014/main" id="{7280D4F6-64AA-49EF-9CA9-51DA6FAC69F7}"/>
              </a:ext>
            </a:extLst>
          </p:cNvPr>
          <p:cNvSpPr txBox="1"/>
          <p:nvPr/>
        </p:nvSpPr>
        <p:spPr>
          <a:xfrm>
            <a:off x="4748466" y="2651760"/>
            <a:ext cx="9957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Le Sueur</a:t>
            </a:r>
          </a:p>
        </p:txBody>
      </p:sp>
    </p:spTree>
    <p:extLst>
      <p:ext uri="{BB962C8B-B14F-4D97-AF65-F5344CB8AC3E}">
        <p14:creationId xmlns:p14="http://schemas.microsoft.com/office/powerpoint/2010/main" val="3941120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365760" y="0"/>
            <a:ext cx="11430000" cy="1188720"/>
          </a:xfrm>
        </p:spPr>
        <p:txBody>
          <a:bodyPr>
            <a:noAutofit/>
          </a:bodyPr>
          <a:lstStyle/>
          <a:p>
            <a:r>
              <a:rPr lang="en-US" sz="2400">
                <a:solidFill>
                  <a:srgbClr val="FFC000"/>
                </a:solidFill>
              </a:rPr>
              <a:t>3DGeo Outreach:  </a:t>
            </a:r>
            <a:r>
              <a:rPr lang="en-US" sz="3200" i="1"/>
              <a:t>Central Mississippi River (Metro) Block</a:t>
            </a:r>
          </a:p>
        </p:txBody>
      </p:sp>
      <p:pic>
        <p:nvPicPr>
          <p:cNvPr id="4" name="Picture 3" descr="MN_LAA_CM_Map_FY22_BAA.jpg"/>
          <p:cNvPicPr>
            <a:picLocks noChangeAspect="1"/>
          </p:cNvPicPr>
          <p:nvPr/>
        </p:nvPicPr>
        <p:blipFill>
          <a:blip r:embed="rId3"/>
          <a:stretch>
            <a:fillRect/>
          </a:stretch>
        </p:blipFill>
        <p:spPr>
          <a:xfrm>
            <a:off x="214821" y="1374183"/>
            <a:ext cx="6512145" cy="5209716"/>
          </a:xfrm>
          <a:prstGeom prst="rect">
            <a:avLst/>
          </a:prstGeom>
          <a:ln>
            <a:noFill/>
          </a:ln>
          <a:effectLst/>
        </p:spPr>
      </p:pic>
      <p:graphicFrame>
        <p:nvGraphicFramePr>
          <p:cNvPr id="11" name="Table 10">
            <a:extLst>
              <a:ext uri="{FF2B5EF4-FFF2-40B4-BE49-F238E27FC236}">
                <a16:creationId xmlns:a16="http://schemas.microsoft.com/office/drawing/2014/main" id="{A3C68094-3C2A-48EB-B887-BF35D3332ECE}"/>
              </a:ext>
            </a:extLst>
          </p:cNvPr>
          <p:cNvGraphicFramePr>
            <a:graphicFrameLocks noGrp="1"/>
          </p:cNvGraphicFramePr>
          <p:nvPr/>
        </p:nvGraphicFramePr>
        <p:xfrm>
          <a:off x="6963508" y="3166378"/>
          <a:ext cx="4618800" cy="2941201"/>
        </p:xfrm>
        <a:graphic>
          <a:graphicData uri="http://schemas.openxmlformats.org/drawingml/2006/table">
            <a:tbl>
              <a:tblPr firstRow="1" firstCol="1" bandRow="1"/>
              <a:tblGrid>
                <a:gridCol w="1154700">
                  <a:extLst>
                    <a:ext uri="{9D8B030D-6E8A-4147-A177-3AD203B41FA5}">
                      <a16:colId xmlns:a16="http://schemas.microsoft.com/office/drawing/2014/main" val="1899118131"/>
                    </a:ext>
                  </a:extLst>
                </a:gridCol>
                <a:gridCol w="1154700">
                  <a:extLst>
                    <a:ext uri="{9D8B030D-6E8A-4147-A177-3AD203B41FA5}">
                      <a16:colId xmlns:a16="http://schemas.microsoft.com/office/drawing/2014/main" val="3671612849"/>
                    </a:ext>
                  </a:extLst>
                </a:gridCol>
                <a:gridCol w="1154700">
                  <a:extLst>
                    <a:ext uri="{9D8B030D-6E8A-4147-A177-3AD203B41FA5}">
                      <a16:colId xmlns:a16="http://schemas.microsoft.com/office/drawing/2014/main" val="1680706696"/>
                    </a:ext>
                  </a:extLst>
                </a:gridCol>
                <a:gridCol w="1154700">
                  <a:extLst>
                    <a:ext uri="{9D8B030D-6E8A-4147-A177-3AD203B41FA5}">
                      <a16:colId xmlns:a16="http://schemas.microsoft.com/office/drawing/2014/main" val="2709806048"/>
                    </a:ext>
                  </a:extLst>
                </a:gridCol>
              </a:tblGrid>
              <a:tr h="983496">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Estimated USGS 3DEP Contribution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Total Partner Contributions Needed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extLst>
                  <a:ext uri="{0D108BD9-81ED-4DB2-BD59-A6C34878D82A}">
                    <a16:rowId xmlns:a16="http://schemas.microsoft.com/office/drawing/2014/main" val="2369484116"/>
                  </a:ext>
                </a:extLst>
              </a:tr>
              <a:tr h="469919">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extLst>
                  <a:ext uri="{0D108BD9-81ED-4DB2-BD59-A6C34878D82A}">
                    <a16:rowId xmlns:a16="http://schemas.microsoft.com/office/drawing/2014/main" val="545057453"/>
                  </a:ext>
                </a:extLst>
              </a:tr>
              <a:tr h="641934">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lvl="0" indent="0" algn="ctr" defTabSz="914400" rtl="0" eaLnBrk="1" fontAlgn="auto" latinLnBrk="0" hangingPunct="1">
                        <a:lnSpc>
                          <a:spcPct val="112000"/>
                        </a:lnSpc>
                        <a:spcBef>
                          <a:spcPts val="1000"/>
                        </a:spcBef>
                        <a:spcAft>
                          <a:spcPts val="1000"/>
                        </a:spcAft>
                        <a:buClrTx/>
                        <a:buSzTx/>
                        <a:buFontTx/>
                        <a:buNone/>
                        <a:tabLst/>
                        <a:defRPr/>
                      </a:pPr>
                      <a:r>
                        <a:rPr lang="en-US" sz="1600">
                          <a:solidFill>
                            <a:schemeClr val="bg1"/>
                          </a:solidFill>
                          <a:effectLst/>
                          <a:latin typeface="Calibri"/>
                          <a:ea typeface="Times New Roman" panose="02020603050405020304" pitchFamily="18" charset="0"/>
                          <a:cs typeface="Times New Roman"/>
                        </a:rPr>
                        <a:t>$1,425,320</a:t>
                      </a:r>
                      <a:endParaRPr lang="en-US" sz="1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60%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$2,137,980</a:t>
                      </a:r>
                      <a:endParaRPr lang="en-US" sz="1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extLst>
                  <a:ext uri="{0D108BD9-81ED-4DB2-BD59-A6C34878D82A}">
                    <a16:rowId xmlns:a16="http://schemas.microsoft.com/office/drawing/2014/main" val="80241293"/>
                  </a:ext>
                </a:extLst>
              </a:tr>
              <a:tr h="845852">
                <a:tc gridSpan="4">
                  <a:txBody>
                    <a:bodyPr/>
                    <a:lstStyle/>
                    <a:p>
                      <a:pPr marL="0" marR="0" algn="ctr">
                        <a:lnSpc>
                          <a:spcPct val="112000"/>
                        </a:lnSpc>
                        <a:spcBef>
                          <a:spcPts val="1000"/>
                        </a:spcBef>
                        <a:spcAft>
                          <a:spcPts val="1000"/>
                        </a:spcAft>
                      </a:pPr>
                      <a:r>
                        <a:rPr lang="en-US" sz="1600">
                          <a:effectLst/>
                          <a:latin typeface="Calibri"/>
                          <a:ea typeface="Times New Roman" panose="02020603050405020304" pitchFamily="18" charset="0"/>
                          <a:cs typeface="Times New Roman"/>
                        </a:rPr>
                        <a:t>10,940 square miles at </a:t>
                      </a:r>
                      <a:r>
                        <a:rPr lang="en-US" sz="1600" b="1">
                          <a:effectLst/>
                          <a:highlight>
                            <a:srgbClr val="FFFF00"/>
                          </a:highlight>
                          <a:latin typeface="Calibri"/>
                          <a:ea typeface="Times New Roman" panose="02020603050405020304" pitchFamily="18" charset="0"/>
                          <a:cs typeface="Times New Roman"/>
                        </a:rPr>
                        <a:t>$325.71 </a:t>
                      </a:r>
                      <a:r>
                        <a:rPr lang="en-US" sz="1600">
                          <a:effectLst/>
                          <a:latin typeface="Calibri"/>
                          <a:ea typeface="Times New Roman" panose="02020603050405020304" pitchFamily="18" charset="0"/>
                          <a:cs typeface="Times New Roman"/>
                        </a:rPr>
                        <a:t>per square mile = </a:t>
                      </a:r>
                      <a:r>
                        <a:rPr lang="en-US" sz="1600" b="1">
                          <a:effectLst/>
                          <a:latin typeface="Calibri"/>
                          <a:ea typeface="Times New Roman" panose="02020603050405020304" pitchFamily="18" charset="0"/>
                          <a:cs typeface="Times New Roman"/>
                        </a:rPr>
                        <a:t>$3,563,300 </a:t>
                      </a:r>
                      <a:r>
                        <a:rPr lang="en-US" sz="1600" b="0">
                          <a:effectLst/>
                          <a:latin typeface="Calibri"/>
                          <a:ea typeface="Times New Roman" panose="02020603050405020304" pitchFamily="18" charset="0"/>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9174514"/>
                  </a:ext>
                </a:extLst>
              </a:tr>
            </a:tbl>
          </a:graphicData>
        </a:graphic>
      </p:graphicFrame>
      <p:sp>
        <p:nvSpPr>
          <p:cNvPr id="3" name="TextBox 2">
            <a:extLst>
              <a:ext uri="{FF2B5EF4-FFF2-40B4-BE49-F238E27FC236}">
                <a16:creationId xmlns:a16="http://schemas.microsoft.com/office/drawing/2014/main" id="{1284B668-788F-47DE-85DB-99C2A32414A9}"/>
              </a:ext>
            </a:extLst>
          </p:cNvPr>
          <p:cNvSpPr txBox="1"/>
          <p:nvPr/>
        </p:nvSpPr>
        <p:spPr>
          <a:xfrm>
            <a:off x="6963508" y="1474093"/>
            <a:ext cx="4618800" cy="206210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Contributing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14 of the 19 counties</a:t>
            </a: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1</a:t>
            </a:r>
            <a:r>
              <a:rPr kumimoji="0" lang="en-US" sz="1800" b="0" i="0" u="none" strike="noStrike" kern="1200" cap="none" spc="0" normalizeH="0" baseline="0" noProof="0" dirty="0">
                <a:ln>
                  <a:noFill/>
                </a:ln>
                <a:solidFill>
                  <a:srgbClr val="003865"/>
                </a:solidFill>
                <a:effectLst/>
                <a:uLnTx/>
                <a:uFillTx/>
                <a:latin typeface="Calibri"/>
                <a:ea typeface="+mn-ea"/>
                <a:cs typeface="Calibri"/>
              </a:rPr>
              <a:t> private company</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NRCS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DNR, MnDOT, </a:t>
            </a:r>
            <a:r>
              <a:rPr kumimoji="0" lang="en-US" sz="1800" b="0" i="0" u="none" strike="noStrike" kern="1200" cap="none" spc="0" normalizeH="0" baseline="0" noProof="0" dirty="0" err="1">
                <a:ln>
                  <a:noFill/>
                </a:ln>
                <a:solidFill>
                  <a:srgbClr val="003865"/>
                </a:solidFill>
                <a:effectLst/>
                <a:uLnTx/>
                <a:uFillTx/>
                <a:latin typeface="Calibri"/>
                <a:ea typeface="+mn-ea"/>
                <a:cs typeface="Calibri"/>
              </a:rPr>
              <a:t>MnGeo</a:t>
            </a: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p:txBody>
      </p:sp>
    </p:spTree>
    <p:extLst>
      <p:ext uri="{BB962C8B-B14F-4D97-AF65-F5344CB8AC3E}">
        <p14:creationId xmlns:p14="http://schemas.microsoft.com/office/powerpoint/2010/main" val="3865786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365760" y="0"/>
            <a:ext cx="11430000" cy="1188720"/>
          </a:xfrm>
        </p:spPr>
        <p:txBody>
          <a:bodyPr>
            <a:noAutofit/>
          </a:bodyPr>
          <a:lstStyle/>
          <a:p>
            <a:r>
              <a:rPr lang="en-US" sz="2400">
                <a:solidFill>
                  <a:srgbClr val="FFC845"/>
                </a:solidFill>
              </a:rPr>
              <a:t>3DGeo Outreach:</a:t>
            </a:r>
            <a:r>
              <a:rPr lang="en-US" sz="2400">
                <a:solidFill>
                  <a:srgbClr val="FFC000"/>
                </a:solidFill>
              </a:rPr>
              <a:t>  </a:t>
            </a:r>
            <a:r>
              <a:rPr lang="en-US" sz="3200" i="1"/>
              <a:t>Upper Mississippi River (Central Lakes) Block</a:t>
            </a:r>
          </a:p>
        </p:txBody>
      </p:sp>
      <p:pic>
        <p:nvPicPr>
          <p:cNvPr id="4" name="Picture 3" descr="MN_LAA_UM_Map_FY22_BAA.jpg"/>
          <p:cNvPicPr>
            <a:picLocks noChangeAspect="1"/>
          </p:cNvPicPr>
          <p:nvPr/>
        </p:nvPicPr>
        <p:blipFill>
          <a:blip r:embed="rId3"/>
          <a:stretch>
            <a:fillRect/>
          </a:stretch>
        </p:blipFill>
        <p:spPr>
          <a:xfrm>
            <a:off x="393720" y="1492738"/>
            <a:ext cx="6342573" cy="5074059"/>
          </a:xfrm>
          <a:prstGeom prst="rect">
            <a:avLst/>
          </a:prstGeom>
          <a:ln>
            <a:noFill/>
          </a:ln>
          <a:effectLst/>
        </p:spPr>
      </p:pic>
      <p:graphicFrame>
        <p:nvGraphicFramePr>
          <p:cNvPr id="6" name="Table 5">
            <a:extLst>
              <a:ext uri="{FF2B5EF4-FFF2-40B4-BE49-F238E27FC236}">
                <a16:creationId xmlns:a16="http://schemas.microsoft.com/office/drawing/2014/main" id="{A3C68094-3C2A-48EB-B887-BF35D3332ECE}"/>
              </a:ext>
            </a:extLst>
          </p:cNvPr>
          <p:cNvGraphicFramePr>
            <a:graphicFrameLocks noGrp="1"/>
          </p:cNvGraphicFramePr>
          <p:nvPr/>
        </p:nvGraphicFramePr>
        <p:xfrm>
          <a:off x="7059472" y="3429000"/>
          <a:ext cx="4736288" cy="3047851"/>
        </p:xfrm>
        <a:graphic>
          <a:graphicData uri="http://schemas.openxmlformats.org/drawingml/2006/table">
            <a:tbl>
              <a:tblPr firstRow="1" firstCol="1" bandRow="1"/>
              <a:tblGrid>
                <a:gridCol w="1184072">
                  <a:extLst>
                    <a:ext uri="{9D8B030D-6E8A-4147-A177-3AD203B41FA5}">
                      <a16:colId xmlns:a16="http://schemas.microsoft.com/office/drawing/2014/main" val="1899118131"/>
                    </a:ext>
                  </a:extLst>
                </a:gridCol>
                <a:gridCol w="1184072">
                  <a:extLst>
                    <a:ext uri="{9D8B030D-6E8A-4147-A177-3AD203B41FA5}">
                      <a16:colId xmlns:a16="http://schemas.microsoft.com/office/drawing/2014/main" val="3671612849"/>
                    </a:ext>
                  </a:extLst>
                </a:gridCol>
                <a:gridCol w="1184072">
                  <a:extLst>
                    <a:ext uri="{9D8B030D-6E8A-4147-A177-3AD203B41FA5}">
                      <a16:colId xmlns:a16="http://schemas.microsoft.com/office/drawing/2014/main" val="1680706696"/>
                    </a:ext>
                  </a:extLst>
                </a:gridCol>
                <a:gridCol w="1184072">
                  <a:extLst>
                    <a:ext uri="{9D8B030D-6E8A-4147-A177-3AD203B41FA5}">
                      <a16:colId xmlns:a16="http://schemas.microsoft.com/office/drawing/2014/main" val="2709806048"/>
                    </a:ext>
                  </a:extLst>
                </a:gridCol>
              </a:tblGrid>
              <a:tr h="988590">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Estimated USGS 3DEP Contribution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Total Partner Contributions Needed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extLst>
                  <a:ext uri="{0D108BD9-81ED-4DB2-BD59-A6C34878D82A}">
                    <a16:rowId xmlns:a16="http://schemas.microsoft.com/office/drawing/2014/main" val="2369484116"/>
                  </a:ext>
                </a:extLst>
              </a:tr>
              <a:tr h="494295">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extLst>
                  <a:ext uri="{0D108BD9-81ED-4DB2-BD59-A6C34878D82A}">
                    <a16:rowId xmlns:a16="http://schemas.microsoft.com/office/drawing/2014/main" val="545057453"/>
                  </a:ext>
                </a:extLst>
              </a:tr>
              <a:tr h="675235">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lvl="0" indent="0" algn="ctr" defTabSz="914400" rtl="0" eaLnBrk="1" fontAlgn="auto" latinLnBrk="0" hangingPunct="1">
                        <a:lnSpc>
                          <a:spcPct val="112000"/>
                        </a:lnSpc>
                        <a:spcBef>
                          <a:spcPts val="1000"/>
                        </a:spcBef>
                        <a:spcAft>
                          <a:spcPts val="1000"/>
                        </a:spcAft>
                        <a:buClrTx/>
                        <a:buSzTx/>
                        <a:buFontTx/>
                        <a:buNone/>
                        <a:tabLst/>
                        <a:defRPr/>
                      </a:pPr>
                      <a:r>
                        <a:rPr lang="en-US" sz="1600">
                          <a:solidFill>
                            <a:schemeClr val="bg1"/>
                          </a:solidFill>
                          <a:effectLst/>
                          <a:latin typeface="Calibri"/>
                          <a:ea typeface="Times New Roman" panose="02020603050405020304" pitchFamily="18" charset="0"/>
                          <a:cs typeface="Times New Roman"/>
                        </a:rPr>
                        <a:t>$1,780,361</a:t>
                      </a:r>
                      <a:endParaRPr lang="en-US" sz="1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60%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$2,670,542</a:t>
                      </a:r>
                      <a:endParaRPr lang="en-US" sz="1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extLst>
                  <a:ext uri="{0D108BD9-81ED-4DB2-BD59-A6C34878D82A}">
                    <a16:rowId xmlns:a16="http://schemas.microsoft.com/office/drawing/2014/main" val="80241293"/>
                  </a:ext>
                </a:extLst>
              </a:tr>
              <a:tr h="889731">
                <a:tc gridSpan="4">
                  <a:txBody>
                    <a:bodyPr/>
                    <a:lstStyle/>
                    <a:p>
                      <a:pPr marL="0" marR="0" algn="ctr">
                        <a:lnSpc>
                          <a:spcPct val="112000"/>
                        </a:lnSpc>
                        <a:spcBef>
                          <a:spcPts val="1000"/>
                        </a:spcBef>
                        <a:spcAft>
                          <a:spcPts val="1000"/>
                        </a:spcAft>
                      </a:pPr>
                      <a:r>
                        <a:rPr lang="en-US" sz="1600">
                          <a:effectLst/>
                          <a:latin typeface="Calibri"/>
                          <a:ea typeface="Times New Roman" panose="02020603050405020304" pitchFamily="18" charset="0"/>
                          <a:cs typeface="Times New Roman"/>
                        </a:rPr>
                        <a:t>13,731 square miles Estimated at </a:t>
                      </a:r>
                      <a:r>
                        <a:rPr lang="en-US" sz="1600" b="1">
                          <a:effectLst/>
                          <a:highlight>
                            <a:srgbClr val="FFFF00"/>
                          </a:highlight>
                          <a:latin typeface="Calibri"/>
                          <a:ea typeface="Times New Roman" panose="02020603050405020304" pitchFamily="18" charset="0"/>
                          <a:cs typeface="Times New Roman"/>
                        </a:rPr>
                        <a:t>$324.15 </a:t>
                      </a:r>
                      <a:r>
                        <a:rPr lang="en-US" sz="1600">
                          <a:effectLst/>
                          <a:latin typeface="Calibri"/>
                          <a:ea typeface="Times New Roman" panose="02020603050405020304" pitchFamily="18" charset="0"/>
                          <a:cs typeface="Times New Roman"/>
                        </a:rPr>
                        <a:t>per square mile = </a:t>
                      </a:r>
                      <a:r>
                        <a:rPr lang="en-US" sz="1600" b="1">
                          <a:effectLst/>
                          <a:latin typeface="Calibri"/>
                          <a:ea typeface="Times New Roman" panose="02020603050405020304" pitchFamily="18" charset="0"/>
                          <a:cs typeface="Times New Roman"/>
                        </a:rPr>
                        <a:t>$4,450,903.65 </a:t>
                      </a:r>
                      <a:r>
                        <a:rPr lang="en-US" sz="1600" b="0">
                          <a:effectLst/>
                          <a:latin typeface="Calibri"/>
                          <a:ea typeface="Times New Roman" panose="02020603050405020304" pitchFamily="18" charset="0"/>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9174514"/>
                  </a:ext>
                </a:extLst>
              </a:tr>
            </a:tbl>
          </a:graphicData>
        </a:graphic>
      </p:graphicFrame>
      <p:sp>
        <p:nvSpPr>
          <p:cNvPr id="5" name="TextBox 4">
            <a:extLst>
              <a:ext uri="{FF2B5EF4-FFF2-40B4-BE49-F238E27FC236}">
                <a16:creationId xmlns:a16="http://schemas.microsoft.com/office/drawing/2014/main" id="{0A47F6CC-DE49-4DC0-B9FF-B5F8FE29497E}"/>
              </a:ext>
            </a:extLst>
          </p:cNvPr>
          <p:cNvSpPr txBox="1"/>
          <p:nvPr/>
        </p:nvSpPr>
        <p:spPr>
          <a:xfrm>
            <a:off x="6963508" y="1606173"/>
            <a:ext cx="4618800" cy="17851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Contributing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5 of the 8 counties</a:t>
            </a: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Leech Lake and Bureau of Indian Affairs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NRCS, Chippewa National Forest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Calibri"/>
              </a:rPr>
              <a:t>DNR, MnDOT, </a:t>
            </a:r>
            <a:r>
              <a:rPr kumimoji="0" lang="en-US" sz="1800" b="0" i="0" u="none" strike="noStrike" kern="1200" cap="none" spc="0" normalizeH="0" baseline="0" noProof="0" dirty="0" err="1">
                <a:ln>
                  <a:noFill/>
                </a:ln>
                <a:solidFill>
                  <a:srgbClr val="003865"/>
                </a:solidFill>
                <a:effectLst/>
                <a:uLnTx/>
                <a:uFillTx/>
                <a:latin typeface="Calibri"/>
                <a:ea typeface="+mn-ea"/>
                <a:cs typeface="Calibri"/>
              </a:rPr>
              <a:t>MnGeo</a:t>
            </a: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Calibri"/>
            </a:endParaRPr>
          </a:p>
        </p:txBody>
      </p:sp>
    </p:spTree>
    <p:extLst>
      <p:ext uri="{BB962C8B-B14F-4D97-AF65-F5344CB8AC3E}">
        <p14:creationId xmlns:p14="http://schemas.microsoft.com/office/powerpoint/2010/main" val="3883077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503114E8-49A5-46C1-90E2-63E491E96D53}"/>
              </a:ext>
            </a:extLst>
          </p:cNvPr>
          <p:cNvPicPr>
            <a:picLocks noChangeAspect="1"/>
          </p:cNvPicPr>
          <p:nvPr/>
        </p:nvPicPr>
        <p:blipFill rotWithShape="1">
          <a:blip r:embed="rId2">
            <a:extLst>
              <a:ext uri="{28A0092B-C50C-407E-A947-70E740481C1C}">
                <a14:useLocalDpi xmlns:a14="http://schemas.microsoft.com/office/drawing/2010/main" val="0"/>
              </a:ext>
            </a:extLst>
          </a:blip>
          <a:srcRect l="7887" t="4003" r="5357" b="8761"/>
          <a:stretch/>
        </p:blipFill>
        <p:spPr>
          <a:xfrm>
            <a:off x="279237" y="2030278"/>
            <a:ext cx="5185099" cy="3477600"/>
          </a:xfrm>
          <a:prstGeom prst="rect">
            <a:avLst/>
          </a:prstGeom>
          <a:ln>
            <a:solidFill>
              <a:srgbClr val="003865"/>
            </a:solidFill>
          </a:ln>
        </p:spPr>
      </p:pic>
      <p:pic>
        <p:nvPicPr>
          <p:cNvPr id="9" name="Picture 8" descr="Logo&#10;&#10;Description automatically generated">
            <a:extLst>
              <a:ext uri="{FF2B5EF4-FFF2-40B4-BE49-F238E27FC236}">
                <a16:creationId xmlns:a16="http://schemas.microsoft.com/office/drawing/2014/main" id="{6D0B021E-0595-4F47-A812-261BBA5D4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7575" y="5753100"/>
            <a:ext cx="1009650" cy="1009650"/>
          </a:xfrm>
          <a:prstGeom prst="rect">
            <a:avLst/>
          </a:prstGeom>
        </p:spPr>
      </p:pic>
      <p:sp>
        <p:nvSpPr>
          <p:cNvPr id="10" name="TextBox 9">
            <a:extLst>
              <a:ext uri="{FF2B5EF4-FFF2-40B4-BE49-F238E27FC236}">
                <a16:creationId xmlns:a16="http://schemas.microsoft.com/office/drawing/2014/main" id="{D72162F9-66FF-46D7-9C5D-60C952026D7D}"/>
              </a:ext>
            </a:extLst>
          </p:cNvPr>
          <p:cNvSpPr txBox="1"/>
          <p:nvPr/>
        </p:nvSpPr>
        <p:spPr>
          <a:xfrm>
            <a:off x="5605462" y="1650154"/>
            <a:ext cx="6353175" cy="35855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Award recognized by a partnership</a:t>
            </a:r>
            <a:r>
              <a:rPr kumimoji="0" lang="en-US" sz="2000" b="0" i="0" u="none" strike="noStrike" kern="1200" cap="none" spc="0" normalizeH="0" baseline="0" noProof="0" dirty="0">
                <a:ln>
                  <a:noFill/>
                </a:ln>
                <a:solidFill>
                  <a:srgbClr val="003865"/>
                </a:solidFill>
                <a:effectLst/>
                <a:uLnTx/>
                <a:uFillTx/>
                <a:latin typeface="Calibri"/>
                <a:ea typeface="+mn-ea"/>
                <a:cs typeface="+mn-cs"/>
              </a:rPr>
              <a:t> </a:t>
            </a:r>
            <a:r>
              <a:rPr kumimoji="0" lang="en-US" sz="1800" b="0" i="0" u="none" strike="noStrike" kern="1200" cap="none" spc="0" normalizeH="0" baseline="0" noProof="0" dirty="0">
                <a:ln>
                  <a:noFill/>
                </a:ln>
                <a:solidFill>
                  <a:srgbClr val="003865"/>
                </a:solidFill>
                <a:effectLst/>
                <a:uLnTx/>
                <a:uFillTx/>
                <a:latin typeface="Calibri"/>
                <a:ea typeface="+mn-ea"/>
                <a:cs typeface="+mn-cs"/>
              </a:rPr>
              <a:t>between </a:t>
            </a:r>
            <a:r>
              <a:rPr kumimoji="0" lang="en-US" sz="1800" b="0" i="0" u="none" strike="noStrike" kern="1200" cap="none" spc="0" normalizeH="0" baseline="0" noProof="0" dirty="0">
                <a:ln>
                  <a:noFill/>
                </a:ln>
                <a:solidFill>
                  <a:srgbClr val="003865"/>
                </a:solidFill>
                <a:effectLst/>
                <a:uLnTx/>
                <a:uFillTx/>
                <a:latin typeface="Calibri"/>
                <a:ea typeface="+mn-ea"/>
                <a:cs typeface="+mn-cs"/>
                <a:hlinkClick r:id="rId4"/>
              </a:rPr>
              <a:t>LIDAR Magazine</a:t>
            </a:r>
            <a:r>
              <a:rPr kumimoji="0" lang="en-US" sz="1800" b="0" i="0" u="none" strike="noStrike" kern="1200" cap="none" spc="0" normalizeH="0" baseline="0" noProof="0" dirty="0">
                <a:ln>
                  <a:noFill/>
                </a:ln>
                <a:solidFill>
                  <a:srgbClr val="003865"/>
                </a:solidFill>
                <a:effectLst/>
                <a:uLnTx/>
                <a:uFillTx/>
                <a:latin typeface="Calibri"/>
                <a:ea typeface="+mn-ea"/>
                <a:cs typeface="+mn-cs"/>
              </a:rPr>
              <a:t>, </a:t>
            </a:r>
            <a:r>
              <a:rPr kumimoji="0" lang="en-US" sz="1800" b="0" i="0" u="none" strike="noStrike" kern="1200" cap="none" spc="0" normalizeH="0" baseline="0" noProof="0" dirty="0">
                <a:ln>
                  <a:noFill/>
                </a:ln>
                <a:solidFill>
                  <a:srgbClr val="003865"/>
                </a:solidFill>
                <a:effectLst/>
                <a:uLnTx/>
                <a:uFillTx/>
                <a:latin typeface="Calibri"/>
                <a:ea typeface="+mn-ea"/>
                <a:cs typeface="+mn-cs"/>
                <a:hlinkClick r:id="rId5"/>
              </a:rPr>
              <a:t>Lidar News</a:t>
            </a:r>
            <a:r>
              <a:rPr kumimoji="0" lang="en-US" sz="1800" b="0" i="0" u="none" strike="noStrike" kern="1200" cap="none" spc="0" normalizeH="0" baseline="0" noProof="0" dirty="0">
                <a:ln>
                  <a:noFill/>
                </a:ln>
                <a:solidFill>
                  <a:srgbClr val="003865"/>
                </a:solidFill>
                <a:effectLst/>
                <a:uLnTx/>
                <a:uFillTx/>
                <a:latin typeface="Calibri"/>
                <a:ea typeface="+mn-ea"/>
                <a:cs typeface="+mn-cs"/>
              </a:rPr>
              <a:t>, and </a:t>
            </a:r>
            <a:r>
              <a:rPr kumimoji="0" lang="en-US" sz="1800" b="0" i="0" u="none" strike="noStrike" kern="1200" cap="none" spc="0" normalizeH="0" baseline="0" noProof="0" dirty="0">
                <a:ln>
                  <a:noFill/>
                </a:ln>
                <a:solidFill>
                  <a:srgbClr val="003865"/>
                </a:solidFill>
                <a:effectLst/>
                <a:uLnTx/>
                <a:uFillTx/>
                <a:latin typeface="Calibri"/>
                <a:ea typeface="+mn-ea"/>
                <a:cs typeface="+mn-cs"/>
                <a:hlinkClick r:id="rId6"/>
              </a:rPr>
              <a:t>ASPRS</a:t>
            </a:r>
            <a:r>
              <a:rPr kumimoji="0" lang="en-US" sz="1800" b="0" i="0" u="none" strike="noStrike" kern="1200" cap="none" spc="0" normalizeH="0" baseline="0" noProof="0" dirty="0">
                <a:ln>
                  <a:noFill/>
                </a:ln>
                <a:solidFill>
                  <a:srgbClr val="003865"/>
                </a:solidFill>
                <a:effectLst/>
                <a:uLnTx/>
                <a:uFillTx/>
                <a:latin typeface="Calibri"/>
                <a:ea typeface="+mn-ea"/>
                <a:cs typeface="+mn-cs"/>
              </a:rPr>
              <a:t>, the Geo Week Awards honor the achievements of individuals and teams working in the geospatial technology industry. </a:t>
            </a:r>
          </a:p>
          <a:p>
            <a:pPr marL="285750" marR="0" lvl="0"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Outstanding Team Achievement in Lidar award is given to </a:t>
            </a:r>
            <a:r>
              <a:rPr kumimoji="0" lang="en-US" sz="1800" b="1" i="0" u="none" strike="noStrike" kern="1200" cap="none" spc="0" normalizeH="0" baseline="0" noProof="0" dirty="0">
                <a:ln>
                  <a:noFill/>
                </a:ln>
                <a:solidFill>
                  <a:srgbClr val="003865"/>
                </a:solidFill>
                <a:effectLst/>
                <a:uLnTx/>
                <a:uFillTx/>
                <a:latin typeface="Calibri"/>
                <a:ea typeface="+mn-ea"/>
                <a:cs typeface="+mn-cs"/>
              </a:rPr>
              <a:t>teams who have demonstrated a unique achievement </a:t>
            </a:r>
            <a:r>
              <a:rPr kumimoji="0" lang="en-US" sz="1800" b="0" i="0" u="none" strike="noStrike" kern="1200" cap="none" spc="0" normalizeH="0" baseline="0" noProof="0" dirty="0">
                <a:ln>
                  <a:noFill/>
                </a:ln>
                <a:solidFill>
                  <a:srgbClr val="003865"/>
                </a:solidFill>
                <a:effectLst/>
                <a:uLnTx/>
                <a:uFillTx/>
                <a:latin typeface="Calibri"/>
                <a:ea typeface="+mn-ea"/>
                <a:cs typeface="+mn-cs"/>
              </a:rPr>
              <a:t>in the area of service, project management, product development or other specialty.</a:t>
            </a:r>
          </a:p>
          <a:p>
            <a:pPr marL="285750" marR="0" lvl="0"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9A2793F-6240-4455-B032-66543AA189B7}"/>
              </a:ext>
            </a:extLst>
          </p:cNvPr>
          <p:cNvSpPr txBox="1"/>
          <p:nvPr/>
        </p:nvSpPr>
        <p:spPr>
          <a:xfrm>
            <a:off x="209550" y="5548937"/>
            <a:ext cx="532447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Minnesota 3D Geomatics Committee recognized for team-managed, partner-based lidar acquisition.  Award Presentation: Lora Burns - Geo Week, Stewart Walker – Lidar Magazine | Award Recipients: </a:t>
            </a:r>
            <a:r>
              <a:rPr kumimoji="0" lang="en-US" sz="1200" b="1" i="0" u="none" strike="noStrike" kern="1200" cap="none" spc="0" normalizeH="0" baseline="0" noProof="0" dirty="0">
                <a:ln>
                  <a:noFill/>
                </a:ln>
                <a:solidFill>
                  <a:srgbClr val="003865"/>
                </a:solidFill>
                <a:effectLst/>
                <a:uLnTx/>
                <a:uFillTx/>
                <a:latin typeface="Calibri"/>
                <a:ea typeface="+mn-ea"/>
                <a:cs typeface="+mn-cs"/>
              </a:rPr>
              <a:t>Colin Lee, Sean Vaughn, Jennifer Corcoran</a:t>
            </a:r>
            <a:r>
              <a:rPr kumimoji="0" lang="en-US" sz="1200" b="0" i="0" u="none" strike="noStrike" kern="1200" cap="none" spc="0" normalizeH="0" baseline="0" noProof="0" dirty="0">
                <a:ln>
                  <a:noFill/>
                </a:ln>
                <a:solidFill>
                  <a:srgbClr val="003865"/>
                </a:solidFill>
                <a:effectLst/>
                <a:uLnTx/>
                <a:uFillTx/>
                <a:latin typeface="Calibri"/>
                <a:ea typeface="+mn-ea"/>
                <a:cs typeface="+mn-cs"/>
              </a:rPr>
              <a:t> – 3D Geomatics Committee </a:t>
            </a:r>
            <a:r>
              <a:rPr kumimoji="0" lang="en-US" sz="1000" b="0" i="0" u="none" strike="noStrike" kern="1200" cap="none" spc="0" normalizeH="0" baseline="0" noProof="0" dirty="0">
                <a:ln>
                  <a:noFill/>
                </a:ln>
                <a:solidFill>
                  <a:srgbClr val="003865"/>
                </a:solidFill>
                <a:effectLst/>
                <a:uLnTx/>
                <a:uFillTx/>
                <a:latin typeface="Calibri"/>
                <a:ea typeface="+mn-ea"/>
                <a:cs typeface="+mn-cs"/>
              </a:rPr>
              <a:t>(left to right)</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2FFD56F-5748-467E-9EC0-5FEE4EEAC3FC}"/>
              </a:ext>
            </a:extLst>
          </p:cNvPr>
          <p:cNvSpPr txBox="1"/>
          <p:nvPr/>
        </p:nvSpPr>
        <p:spPr>
          <a:xfrm>
            <a:off x="5912482" y="4829770"/>
            <a:ext cx="5126199" cy="1631216"/>
          </a:xfrm>
          <a:prstGeom prst="rect">
            <a:avLst/>
          </a:prstGeom>
          <a:noFill/>
        </p:spPr>
        <p:txBody>
          <a:bodyPr wrap="square">
            <a:spAutoFit/>
          </a:bodyPr>
          <a:lstStyle/>
          <a:p>
            <a:pPr marL="285750" marR="0" lvl="1" indent="-285750" algn="l" defTabSz="914400" rtl="0" eaLnBrk="1" fontAlgn="auto" latinLnBrk="0" hangingPunct="1">
              <a:lnSpc>
                <a:spcPct val="100000"/>
              </a:lnSpc>
              <a:spcBef>
                <a:spcPts val="1200"/>
              </a:spcBef>
              <a:spcAft>
                <a:spcPts val="60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Award states: </a:t>
            </a:r>
            <a:r>
              <a:rPr kumimoji="0" lang="en-US" sz="1400" b="0" i="1" u="none" strike="noStrike" kern="1200" cap="none" spc="0" normalizeH="0" baseline="0" noProof="0" dirty="0">
                <a:ln>
                  <a:noFill/>
                </a:ln>
                <a:solidFill>
                  <a:srgbClr val="003865"/>
                </a:solidFill>
                <a:effectLst/>
                <a:uLnTx/>
                <a:uFillTx/>
                <a:latin typeface="Calibri"/>
                <a:ea typeface="+mn-ea"/>
                <a:cs typeface="+mn-cs"/>
              </a:rPr>
              <a:t>The </a:t>
            </a:r>
            <a:r>
              <a:rPr kumimoji="0" lang="en-US" sz="1400" b="0" i="1" u="none" strike="noStrike" kern="1200" cap="none" spc="0" normalizeH="0" baseline="0" noProof="0" dirty="0">
                <a:ln>
                  <a:noFill/>
                </a:ln>
                <a:solidFill>
                  <a:srgbClr val="003865"/>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3D Geomatics Committee </a:t>
            </a:r>
            <a:r>
              <a:rPr kumimoji="0" lang="en-US" sz="1400" b="0" i="1" u="none" strike="noStrike" kern="1200" cap="none" spc="0" normalizeH="0" baseline="0" noProof="0" dirty="0">
                <a:ln>
                  <a:noFill/>
                </a:ln>
                <a:solidFill>
                  <a:srgbClr val="003865"/>
                </a:solidFill>
                <a:effectLst/>
                <a:uLnTx/>
                <a:uFillTx/>
                <a:latin typeface="Calibri"/>
                <a:ea typeface="+mn-ea"/>
                <a:cs typeface="+mn-cs"/>
              </a:rPr>
              <a:t>of the </a:t>
            </a:r>
            <a:r>
              <a:rPr kumimoji="0" lang="en-US" sz="1400" b="0" i="1" u="none" strike="noStrike" kern="1200" cap="none" spc="0" normalizeH="0" baseline="0" noProof="0" dirty="0">
                <a:ln>
                  <a:noFill/>
                </a:ln>
                <a:solidFill>
                  <a:srgbClr val="003865"/>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Minnesota Geospatial Advisory Council</a:t>
            </a:r>
            <a:r>
              <a:rPr kumimoji="0" lang="en-US" sz="1400" b="0" i="1" u="none" strike="noStrike" kern="1200" cap="none" spc="0" normalizeH="0" baseline="0" noProof="0" dirty="0">
                <a:ln>
                  <a:noFill/>
                </a:ln>
                <a:solidFill>
                  <a:srgbClr val="003865"/>
                </a:solidFill>
                <a:effectLst/>
                <a:uLnTx/>
                <a:uFillTx/>
                <a:latin typeface="Calibri"/>
                <a:ea typeface="+mn-ea"/>
                <a:cs typeface="+mn-cs"/>
              </a:rPr>
              <a:t> works to identify and promote the need for planning, funding, acquisition, and management of three-dimensional geomatic data and derived products. The success of 3DGeo is built on a collaborative community, working together to coordinate fundraising and education to achieve the common goal of acquiring high-density lidar statewide</a:t>
            </a:r>
            <a:r>
              <a:rPr kumimoji="0" lang="en-US" sz="1400" b="0" i="0" u="none" strike="noStrike" kern="1200" cap="none" spc="0" normalizeH="0" baseline="0" noProof="0" dirty="0">
                <a:ln>
                  <a:noFill/>
                </a:ln>
                <a:solidFill>
                  <a:srgbClr val="003865"/>
                </a:solidFill>
                <a:effectLst/>
                <a:uLnTx/>
                <a:uFillTx/>
                <a:latin typeface="Calibri"/>
                <a:ea typeface="+mn-ea"/>
                <a:cs typeface="+mn-cs"/>
              </a:rPr>
              <a:t>. </a:t>
            </a:r>
            <a:endParaRPr kumimoji="0" lang="en-US" sz="16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4" name="Title 5">
            <a:extLst>
              <a:ext uri="{FF2B5EF4-FFF2-40B4-BE49-F238E27FC236}">
                <a16:creationId xmlns:a16="http://schemas.microsoft.com/office/drawing/2014/main" id="{CD97904E-537C-4508-BD2E-407533BD55FF}"/>
              </a:ext>
            </a:extLst>
          </p:cNvPr>
          <p:cNvSpPr>
            <a:spLocks noGrp="1"/>
          </p:cNvSpPr>
          <p:nvPr>
            <p:ph type="title"/>
          </p:nvPr>
        </p:nvSpPr>
        <p:spPr>
          <a:xfrm>
            <a:off x="798683" y="95250"/>
            <a:ext cx="11134725" cy="914400"/>
          </a:xfrm>
        </p:spPr>
        <p:txBody>
          <a:bodyPr>
            <a:normAutofit fontScale="90000"/>
          </a:bodyPr>
          <a:lstStyle/>
          <a:p>
            <a:r>
              <a:rPr lang="en-US" sz="2700" dirty="0"/>
              <a:t>3D Geomatics Geo Week Award </a:t>
            </a:r>
            <a:r>
              <a:rPr lang="en-US" dirty="0"/>
              <a:t>- </a:t>
            </a:r>
            <a:r>
              <a:rPr lang="en-US" dirty="0">
                <a:solidFill>
                  <a:srgbClr val="FFC000"/>
                </a:solidFill>
              </a:rPr>
              <a:t>Outstanding Team Achievement in Lidar</a:t>
            </a:r>
            <a:r>
              <a:rPr lang="en-US" dirty="0"/>
              <a:t>  </a:t>
            </a:r>
          </a:p>
        </p:txBody>
      </p:sp>
    </p:spTree>
    <p:extLst>
      <p:ext uri="{BB962C8B-B14F-4D97-AF65-F5344CB8AC3E}">
        <p14:creationId xmlns:p14="http://schemas.microsoft.com/office/powerpoint/2010/main" val="1927167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71D77-3D9A-45DD-B32F-47AC23CF05BB}"/>
              </a:ext>
            </a:extLst>
          </p:cNvPr>
          <p:cNvPicPr>
            <a:picLocks noChangeAspect="1"/>
          </p:cNvPicPr>
          <p:nvPr/>
        </p:nvPicPr>
        <p:blipFill rotWithShape="1">
          <a:blip r:embed="rId2"/>
          <a:srcRect l="10981" t="3404" r="10602" b="2838"/>
          <a:stretch/>
        </p:blipFill>
        <p:spPr>
          <a:xfrm>
            <a:off x="82765" y="2052397"/>
            <a:ext cx="6013235" cy="2945409"/>
          </a:xfrm>
          <a:prstGeom prst="rect">
            <a:avLst/>
          </a:prstGeom>
          <a:ln w="12700">
            <a:solidFill>
              <a:schemeClr val="accent1"/>
            </a:solidFill>
          </a:ln>
        </p:spPr>
      </p:pic>
      <p:pic>
        <p:nvPicPr>
          <p:cNvPr id="9" name="Picture 8" descr="Logo&#10;&#10;Description automatically generated">
            <a:extLst>
              <a:ext uri="{FF2B5EF4-FFF2-40B4-BE49-F238E27FC236}">
                <a16:creationId xmlns:a16="http://schemas.microsoft.com/office/drawing/2014/main" id="{6D0B021E-0595-4F47-A812-261BBA5D4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23975">
            <a:off x="349079" y="5543549"/>
            <a:ext cx="1009650" cy="1009650"/>
          </a:xfrm>
          <a:prstGeom prst="rect">
            <a:avLst/>
          </a:prstGeom>
        </p:spPr>
      </p:pic>
      <p:sp>
        <p:nvSpPr>
          <p:cNvPr id="10" name="TextBox 9">
            <a:extLst>
              <a:ext uri="{FF2B5EF4-FFF2-40B4-BE49-F238E27FC236}">
                <a16:creationId xmlns:a16="http://schemas.microsoft.com/office/drawing/2014/main" id="{D72162F9-66FF-46D7-9C5D-60C952026D7D}"/>
              </a:ext>
            </a:extLst>
          </p:cNvPr>
          <p:cNvSpPr txBox="1"/>
          <p:nvPr/>
        </p:nvSpPr>
        <p:spPr>
          <a:xfrm>
            <a:off x="6421266" y="2085349"/>
            <a:ext cx="5153025" cy="42011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hlinkClick r:id="rId4"/>
              </a:rPr>
              <a:t>Geo Week </a:t>
            </a:r>
            <a:r>
              <a:rPr kumimoji="0" lang="en-US" sz="2400" b="1" i="0" u="none" strike="noStrike" kern="1200" cap="none" spc="0" normalizeH="0" baseline="0" noProof="0" dirty="0">
                <a:ln>
                  <a:noFill/>
                </a:ln>
                <a:solidFill>
                  <a:srgbClr val="003865"/>
                </a:solidFill>
                <a:effectLst/>
                <a:uLnTx/>
                <a:uFillTx/>
                <a:latin typeface="Calibri"/>
                <a:ea typeface="+mn-ea"/>
                <a:cs typeface="+mn-cs"/>
              </a:rPr>
              <a:t>- </a:t>
            </a:r>
            <a:r>
              <a:rPr kumimoji="0" lang="en-US" sz="2400" b="0" i="0" u="none" strike="noStrike" kern="1200" cap="none" spc="0" normalizeH="0" baseline="0" noProof="0" dirty="0">
                <a:ln>
                  <a:noFill/>
                </a:ln>
                <a:solidFill>
                  <a:srgbClr val="003865"/>
                </a:solidFill>
                <a:effectLst/>
                <a:uLnTx/>
                <a:uFillTx/>
                <a:latin typeface="Calibri"/>
                <a:ea typeface="+mn-ea"/>
                <a:cs typeface="+mn-cs"/>
              </a:rPr>
              <a:t>February 6 – 8, 2022 - Denver, Colorado</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Intersection of 3D technologies </a:t>
            </a:r>
            <a:r>
              <a:rPr kumimoji="0" lang="en-US" sz="2000" b="0" i="0" u="none" strike="noStrike" kern="1200" cap="none" spc="0" normalizeH="0" baseline="0" noProof="0" dirty="0">
                <a:ln>
                  <a:noFill/>
                </a:ln>
                <a:solidFill>
                  <a:srgbClr val="003865"/>
                </a:solidFill>
                <a:effectLst/>
                <a:uLnTx/>
                <a:uFillTx/>
                <a:latin typeface="Calibri"/>
                <a:ea typeface="+mn-ea"/>
                <a:cs typeface="+mn-cs"/>
              </a:rPr>
              <a:t>representing the geospatial and built worlds came together for one conference representing:</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AEC Next </a:t>
            </a:r>
            <a:r>
              <a:rPr kumimoji="0" lang="en-US" sz="1600" b="0" i="0" u="none" strike="noStrike" kern="1200" cap="none" spc="0" normalizeH="0" baseline="0" noProof="0" dirty="0">
                <a:ln>
                  <a:noFill/>
                </a:ln>
                <a:solidFill>
                  <a:srgbClr val="003865"/>
                </a:solidFill>
                <a:effectLst/>
                <a:uLnTx/>
                <a:uFillTx/>
                <a:latin typeface="Calibri"/>
                <a:ea typeface="+mn-ea"/>
                <a:cs typeface="+mn-cs"/>
              </a:rPr>
              <a:t>- Architecture, Engineering, and Construction (AEC) Next Technology Expo &amp; Conference</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srgbClr val="003865"/>
                </a:solidFill>
                <a:effectLst/>
                <a:uLnTx/>
                <a:uFillTx/>
                <a:latin typeface="Calibri"/>
                <a:ea typeface="+mn-ea"/>
                <a:cs typeface="+mn-cs"/>
              </a:rPr>
              <a:t>ILMF</a:t>
            </a:r>
            <a:r>
              <a:rPr kumimoji="0" lang="en-US" sz="1800" b="0" i="0" u="none" strike="noStrike" kern="1200" cap="none" spc="0" normalizeH="0" baseline="0" noProof="0" dirty="0">
                <a:ln>
                  <a:noFill/>
                </a:ln>
                <a:solidFill>
                  <a:srgbClr val="003865"/>
                </a:solidFill>
                <a:effectLst/>
                <a:uLnTx/>
                <a:uFillTx/>
                <a:latin typeface="Calibri"/>
                <a:ea typeface="+mn-ea"/>
                <a:cs typeface="+mn-cs"/>
              </a:rPr>
              <a:t> </a:t>
            </a:r>
            <a:r>
              <a:rPr kumimoji="0" lang="en-US" sz="1600" b="0" i="0" u="none" strike="noStrike" kern="1200" cap="none" spc="0" normalizeH="0" baseline="0" noProof="0" dirty="0">
                <a:ln>
                  <a:noFill/>
                </a:ln>
                <a:solidFill>
                  <a:srgbClr val="003865"/>
                </a:solidFill>
                <a:effectLst/>
                <a:uLnTx/>
                <a:uFillTx/>
                <a:latin typeface="Calibri"/>
                <a:ea typeface="+mn-ea"/>
                <a:cs typeface="+mn-cs"/>
              </a:rPr>
              <a:t>-</a:t>
            </a:r>
            <a:r>
              <a:rPr kumimoji="0" lang="en-US" sz="1800" b="0" i="0" u="none" strike="noStrike" kern="1200" cap="none" spc="0" normalizeH="0" baseline="0" noProof="0" dirty="0">
                <a:ln>
                  <a:noFill/>
                </a:ln>
                <a:solidFill>
                  <a:srgbClr val="003865"/>
                </a:solidFill>
                <a:effectLst/>
                <a:uLnTx/>
                <a:uFillTx/>
                <a:latin typeface="Calibri"/>
                <a:ea typeface="+mn-ea"/>
                <a:cs typeface="+mn-cs"/>
              </a:rPr>
              <a:t> </a:t>
            </a:r>
            <a:r>
              <a:rPr kumimoji="0" lang="en-US" sz="1600" b="0" i="0" u="none" strike="noStrike" kern="1200" cap="none" spc="0" normalizeH="0" baseline="0" noProof="0" dirty="0">
                <a:ln>
                  <a:noFill/>
                </a:ln>
                <a:solidFill>
                  <a:srgbClr val="003865"/>
                </a:solidFill>
                <a:effectLst/>
                <a:uLnTx/>
                <a:uFillTx/>
                <a:latin typeface="Calibri"/>
                <a:ea typeface="+mn-ea"/>
                <a:cs typeface="+mn-cs"/>
              </a:rPr>
              <a:t>International Lidar Mapping Forum</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SPAR 3D </a:t>
            </a:r>
            <a:r>
              <a:rPr kumimoji="0" lang="en-US" sz="1600" b="0" i="0" u="none" strike="noStrike" kern="1200" cap="none" spc="0" normalizeH="0" baseline="0" noProof="0" dirty="0">
                <a:ln>
                  <a:noFill/>
                </a:ln>
                <a:solidFill>
                  <a:srgbClr val="003865"/>
                </a:solidFill>
                <a:effectLst/>
                <a:uLnTx/>
                <a:uFillTx/>
                <a:latin typeface="Calibri"/>
                <a:ea typeface="+mn-ea"/>
                <a:cs typeface="+mn-cs"/>
              </a:rPr>
              <a:t>- Expo &amp; Conference</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hlinkClick r:id="rId5"/>
              </a:rPr>
              <a:t>ASPRS </a:t>
            </a:r>
            <a:r>
              <a:rPr kumimoji="0" lang="en-US" sz="1800" b="0" i="0" u="none" strike="noStrike" kern="1200" cap="none" spc="0" normalizeH="0" baseline="0" noProof="0" dirty="0">
                <a:ln>
                  <a:noFill/>
                </a:ln>
                <a:solidFill>
                  <a:srgbClr val="003865"/>
                </a:solidFill>
                <a:effectLst/>
                <a:uLnTx/>
                <a:uFillTx/>
                <a:latin typeface="Calibri"/>
                <a:ea typeface="+mn-ea"/>
                <a:cs typeface="+mn-cs"/>
              </a:rPr>
              <a:t> </a:t>
            </a:r>
            <a:r>
              <a:rPr kumimoji="0" lang="en-US" sz="1600" b="0" i="0" u="none" strike="noStrike" kern="1200" cap="none" spc="0" normalizeH="0" baseline="0" noProof="0" dirty="0">
                <a:ln>
                  <a:noFill/>
                </a:ln>
                <a:solidFill>
                  <a:srgbClr val="003865"/>
                </a:solidFill>
                <a:effectLst/>
                <a:uLnTx/>
                <a:uFillTx/>
                <a:latin typeface="Calibri"/>
                <a:ea typeface="+mn-ea"/>
                <a:cs typeface="+mn-cs"/>
              </a:rPr>
              <a:t>Annual Conference</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hlinkClick r:id="rId6"/>
              </a:rPr>
              <a:t>MAPPS</a:t>
            </a:r>
            <a:r>
              <a:rPr kumimoji="0" lang="en-US" sz="1800" b="0" i="0" u="none" strike="noStrike" kern="1200" cap="none" spc="0" normalizeH="0" baseline="0" noProof="0" dirty="0">
                <a:ln>
                  <a:noFill/>
                </a:ln>
                <a:solidFill>
                  <a:srgbClr val="003865"/>
                </a:solidFill>
                <a:effectLst/>
                <a:uLnTx/>
                <a:uFillTx/>
                <a:latin typeface="Calibri"/>
                <a:ea typeface="+mn-ea"/>
                <a:cs typeface="+mn-cs"/>
              </a:rPr>
              <a:t>  </a:t>
            </a:r>
            <a:r>
              <a:rPr kumimoji="0" lang="en-US" sz="1600" b="0" i="0" u="none" strike="noStrike" kern="1200" cap="none" spc="0" normalizeH="0" baseline="0" noProof="0" dirty="0">
                <a:ln>
                  <a:noFill/>
                </a:ln>
                <a:solidFill>
                  <a:srgbClr val="003865"/>
                </a:solidFill>
                <a:effectLst/>
                <a:uLnTx/>
                <a:uFillTx/>
                <a:latin typeface="Calibri"/>
                <a:ea typeface="+mn-ea"/>
                <a:cs typeface="+mn-cs"/>
              </a:rPr>
              <a:t>Annual Winter Conference</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hlinkClick r:id="rId7"/>
              </a:rPr>
              <a:t>USIBD</a:t>
            </a:r>
            <a:r>
              <a:rPr kumimoji="0" lang="en-US" sz="1800" b="0" i="0" u="none" strike="noStrike" kern="1200" cap="none" spc="0" normalizeH="0" baseline="0" noProof="0" dirty="0">
                <a:ln>
                  <a:noFill/>
                </a:ln>
                <a:solidFill>
                  <a:srgbClr val="003865"/>
                </a:solidFill>
                <a:effectLst/>
                <a:uLnTx/>
                <a:uFillTx/>
                <a:latin typeface="Calibri"/>
                <a:ea typeface="+mn-ea"/>
                <a:cs typeface="+mn-cs"/>
              </a:rPr>
              <a:t> </a:t>
            </a:r>
            <a:r>
              <a:rPr kumimoji="0" lang="en-US" sz="1600" b="0" i="0" u="none" strike="noStrike" kern="1200" cap="none" spc="0" normalizeH="0" baseline="0" noProof="0" dirty="0">
                <a:ln>
                  <a:noFill/>
                </a:ln>
                <a:solidFill>
                  <a:srgbClr val="003865"/>
                </a:solidFill>
                <a:effectLst/>
                <a:uLnTx/>
                <a:uFillTx/>
                <a:latin typeface="Calibri"/>
                <a:ea typeface="+mn-ea"/>
                <a:cs typeface="+mn-cs"/>
              </a:rPr>
              <a:t>Annual Symposium</a:t>
            </a:r>
            <a:endParaRPr kumimoji="0" lang="en-US" sz="14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B90F7E1-60A5-4BC3-A030-1AEAB4C14A6B}"/>
              </a:ext>
            </a:extLst>
          </p:cNvPr>
          <p:cNvSpPr txBox="1"/>
          <p:nvPr/>
        </p:nvSpPr>
        <p:spPr>
          <a:xfrm>
            <a:off x="5576887" y="1396419"/>
            <a:ext cx="6457950"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3865"/>
                </a:solidFill>
                <a:effectLst/>
                <a:uLnTx/>
                <a:uFillTx/>
                <a:latin typeface="Calibri"/>
                <a:ea typeface="+mn-ea"/>
                <a:cs typeface="+mn-cs"/>
              </a:rPr>
              <a:t>Outstanding Team Achievement in Lidar </a:t>
            </a:r>
          </a:p>
        </p:txBody>
      </p:sp>
      <p:sp>
        <p:nvSpPr>
          <p:cNvPr id="12" name="Title 5">
            <a:extLst>
              <a:ext uri="{FF2B5EF4-FFF2-40B4-BE49-F238E27FC236}">
                <a16:creationId xmlns:a16="http://schemas.microsoft.com/office/drawing/2014/main" id="{3C6A5842-35D0-4211-ACA6-5F2A7E15DB41}"/>
              </a:ext>
            </a:extLst>
          </p:cNvPr>
          <p:cNvSpPr>
            <a:spLocks noGrp="1"/>
          </p:cNvSpPr>
          <p:nvPr>
            <p:ph type="title"/>
          </p:nvPr>
        </p:nvSpPr>
        <p:spPr>
          <a:xfrm>
            <a:off x="798683" y="95250"/>
            <a:ext cx="11134725" cy="914400"/>
          </a:xfrm>
        </p:spPr>
        <p:txBody>
          <a:bodyPr>
            <a:normAutofit fontScale="90000"/>
          </a:bodyPr>
          <a:lstStyle/>
          <a:p>
            <a:r>
              <a:rPr lang="en-US" sz="2700" dirty="0"/>
              <a:t>3D Geomatics Geo Week Award </a:t>
            </a:r>
            <a:r>
              <a:rPr lang="en-US" dirty="0"/>
              <a:t>- </a:t>
            </a:r>
            <a:r>
              <a:rPr lang="en-US" dirty="0">
                <a:solidFill>
                  <a:srgbClr val="FFC000"/>
                </a:solidFill>
              </a:rPr>
              <a:t>Outstanding Team Achievement in Lidar</a:t>
            </a:r>
            <a:r>
              <a:rPr lang="en-US" dirty="0"/>
              <a:t>  </a:t>
            </a:r>
          </a:p>
        </p:txBody>
      </p:sp>
    </p:spTree>
    <p:extLst>
      <p:ext uri="{BB962C8B-B14F-4D97-AF65-F5344CB8AC3E}">
        <p14:creationId xmlns:p14="http://schemas.microsoft.com/office/powerpoint/2010/main" val="2803479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2162F9-66FF-46D7-9C5D-60C952026D7D}"/>
              </a:ext>
            </a:extLst>
          </p:cNvPr>
          <p:cNvSpPr txBox="1"/>
          <p:nvPr/>
        </p:nvSpPr>
        <p:spPr>
          <a:xfrm>
            <a:off x="4978055" y="1461346"/>
            <a:ext cx="6955351"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3DGeo created a </a:t>
            </a:r>
            <a:r>
              <a:rPr kumimoji="0" lang="en-US" sz="18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crowdsourcing tool </a:t>
            </a:r>
            <a:r>
              <a:rPr kumimoji="0" lang="en-US" sz="1800" b="0"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that uses ArcGIS Survey123 to track conditions of ice, vegetation, and the ground in support of timing and coordinating lidar data procurement throughout 3DGeo lidar acquisition blocks (LAB).  </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2" name="Title 5">
            <a:extLst>
              <a:ext uri="{FF2B5EF4-FFF2-40B4-BE49-F238E27FC236}">
                <a16:creationId xmlns:a16="http://schemas.microsoft.com/office/drawing/2014/main" id="{3C6A5842-35D0-4211-ACA6-5F2A7E15DB41}"/>
              </a:ext>
            </a:extLst>
          </p:cNvPr>
          <p:cNvSpPr>
            <a:spLocks noGrp="1"/>
          </p:cNvSpPr>
          <p:nvPr>
            <p:ph type="title"/>
          </p:nvPr>
        </p:nvSpPr>
        <p:spPr>
          <a:xfrm>
            <a:off x="798683" y="95250"/>
            <a:ext cx="11134725" cy="914400"/>
          </a:xfrm>
        </p:spPr>
        <p:txBody>
          <a:bodyPr>
            <a:normAutofit/>
          </a:bodyPr>
          <a:lstStyle/>
          <a:p>
            <a:r>
              <a:rPr lang="en-US" sz="2700" dirty="0"/>
              <a:t>3DGeo </a:t>
            </a:r>
            <a:r>
              <a:rPr lang="en-US" dirty="0"/>
              <a:t>- </a:t>
            </a:r>
            <a:r>
              <a:rPr lang="en-US" dirty="0">
                <a:solidFill>
                  <a:srgbClr val="FFC000"/>
                </a:solidFill>
              </a:rPr>
              <a:t>CONDITIONS REPORTING TOOL</a:t>
            </a:r>
            <a:endParaRPr lang="en-US" dirty="0"/>
          </a:p>
        </p:txBody>
      </p:sp>
      <p:pic>
        <p:nvPicPr>
          <p:cNvPr id="4" name="Picture 3">
            <a:extLst>
              <a:ext uri="{FF2B5EF4-FFF2-40B4-BE49-F238E27FC236}">
                <a16:creationId xmlns:a16="http://schemas.microsoft.com/office/drawing/2014/main" id="{F59D9CC3-D909-4AA4-BE6E-E4AF5CF73C65}"/>
              </a:ext>
            </a:extLst>
          </p:cNvPr>
          <p:cNvPicPr>
            <a:picLocks noChangeAspect="1"/>
          </p:cNvPicPr>
          <p:nvPr/>
        </p:nvPicPr>
        <p:blipFill>
          <a:blip r:embed="rId3"/>
          <a:stretch>
            <a:fillRect/>
          </a:stretch>
        </p:blipFill>
        <p:spPr>
          <a:xfrm>
            <a:off x="192023" y="1804555"/>
            <a:ext cx="4556560" cy="4254906"/>
          </a:xfrm>
          <a:prstGeom prst="rect">
            <a:avLst/>
          </a:prstGeom>
          <a:ln>
            <a:solidFill>
              <a:srgbClr val="003865"/>
            </a:solidFill>
          </a:ln>
        </p:spPr>
      </p:pic>
      <p:sp>
        <p:nvSpPr>
          <p:cNvPr id="14" name="TextBox 13">
            <a:extLst>
              <a:ext uri="{FF2B5EF4-FFF2-40B4-BE49-F238E27FC236}">
                <a16:creationId xmlns:a16="http://schemas.microsoft.com/office/drawing/2014/main" id="{D44ACB98-2590-46E9-8795-C862EE7DD9E1}"/>
              </a:ext>
            </a:extLst>
          </p:cNvPr>
          <p:cNvSpPr txBox="1"/>
          <p:nvPr/>
        </p:nvSpPr>
        <p:spPr>
          <a:xfrm>
            <a:off x="4978055" y="2766435"/>
            <a:ext cx="6955351" cy="39395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3865"/>
                </a:solidFill>
                <a:effectLst/>
                <a:uLnTx/>
                <a:uFillTx/>
                <a:latin typeface="Calibri" panose="020F0502020204030204" pitchFamily="34" charset="0"/>
                <a:ea typeface="Calibri" panose="020F0502020204030204" pitchFamily="34" charset="0"/>
                <a:cs typeface="Times New Roman" panose="02020603050405020304" pitchFamily="18" charset="0"/>
              </a:rPr>
              <a:t>App</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Conditions </a:t>
            </a:r>
            <a:r>
              <a:rPr kumimoji="0" lang="en-US" sz="1400" b="1" i="0" u="none" strike="noStrike" kern="1200" cap="none" spc="0" normalizeH="0" baseline="0" noProof="0" dirty="0">
                <a:ln>
                  <a:noFill/>
                </a:ln>
                <a:solidFill>
                  <a:srgbClr val="003865"/>
                </a:solidFill>
                <a:effectLst/>
                <a:uLnTx/>
                <a:uFillTx/>
                <a:latin typeface="Calibri"/>
                <a:ea typeface="+mn-ea"/>
                <a:cs typeface="+mn-cs"/>
              </a:rPr>
              <a:t>entry</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Install the app on a mobile device by clicking on this link https://arcg.is/1KDOyP or scanning the QR Code:</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endParaRPr kumimoji="0" lang="en-US" sz="14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 </a:t>
            </a:r>
            <a:r>
              <a:rPr kumimoji="0" lang="en-US" sz="1800" b="1" i="0" u="none" strike="noStrike" kern="1200" cap="none" spc="0" normalizeH="0" baseline="0" noProof="0" dirty="0">
                <a:ln>
                  <a:noFill/>
                </a:ln>
                <a:solidFill>
                  <a:srgbClr val="003865"/>
                </a:solidFill>
                <a:effectLst/>
                <a:uLnTx/>
                <a:uFillTx/>
                <a:latin typeface="Calibri"/>
                <a:ea typeface="+mn-ea"/>
                <a:cs typeface="+mn-cs"/>
              </a:rPr>
              <a:t>Dashboard</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rPr>
              <a:t>Information collected is shared in a dashboard that allows cooperators to </a:t>
            </a:r>
            <a:r>
              <a:rPr kumimoji="0" lang="en-US" sz="1600" b="1" i="0" u="none" strike="noStrike" kern="1200" cap="none" spc="0" normalizeH="0" baseline="0" noProof="0" dirty="0">
                <a:ln>
                  <a:noFill/>
                </a:ln>
                <a:solidFill>
                  <a:srgbClr val="003865"/>
                </a:solidFill>
                <a:effectLst/>
                <a:uLnTx/>
                <a:uFillTx/>
                <a:latin typeface="Calibri"/>
                <a:ea typeface="+mn-ea"/>
                <a:cs typeface="+mn-cs"/>
              </a:rPr>
              <a:t>monitor</a:t>
            </a:r>
            <a:r>
              <a:rPr kumimoji="0" lang="en-US" sz="1600" b="0" i="0" u="none" strike="noStrike" kern="1200" cap="none" spc="0" normalizeH="0" baseline="0" noProof="0" dirty="0">
                <a:ln>
                  <a:noFill/>
                </a:ln>
                <a:solidFill>
                  <a:srgbClr val="003865"/>
                </a:solidFill>
                <a:effectLst/>
                <a:uLnTx/>
                <a:uFillTx/>
                <a:latin typeface="Calibri"/>
                <a:ea typeface="+mn-ea"/>
                <a:cs typeface="+mn-cs"/>
              </a:rPr>
              <a:t> changing conditions. </a:t>
            </a: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3865"/>
                </a:solidFill>
                <a:effectLst/>
                <a:uLnTx/>
                <a:uFillTx/>
                <a:latin typeface="Calibri"/>
                <a:ea typeface="+mn-ea"/>
                <a:cs typeface="+mn-cs"/>
                <a:hlinkClick r:id="rId4"/>
              </a:rPr>
              <a:t>https://smarturl.it/3DGeoLidarDashboard</a:t>
            </a:r>
            <a:endParaRPr kumimoji="0" lang="en-US" sz="1600" b="0" i="0" u="none" strike="noStrike" kern="1200" cap="none" spc="0" normalizeH="0" baseline="0" noProof="0">
              <a:ln>
                <a:noFill/>
              </a:ln>
              <a:solidFill>
                <a:srgbClr val="003865"/>
              </a:solidFill>
              <a:effectLst/>
              <a:uLnTx/>
              <a:uFillTx/>
              <a:latin typeface="Calibri"/>
              <a:ea typeface="+mn-ea"/>
              <a:cs typeface="+mn-cs"/>
            </a:endParaRPr>
          </a:p>
          <a:p>
            <a:pPr marL="742950" marR="0" lvl="1" indent="-28575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8D15B1DC-FCEF-44EA-91AF-51CDC76B6F6D}"/>
              </a:ext>
            </a:extLst>
          </p:cNvPr>
          <p:cNvPicPr>
            <a:picLocks noChangeAspect="1"/>
          </p:cNvPicPr>
          <p:nvPr/>
        </p:nvPicPr>
        <p:blipFill>
          <a:blip r:embed="rId5"/>
          <a:stretch>
            <a:fillRect/>
          </a:stretch>
        </p:blipFill>
        <p:spPr>
          <a:xfrm>
            <a:off x="7396213" y="2755055"/>
            <a:ext cx="834613" cy="812935"/>
          </a:xfrm>
          <a:prstGeom prst="rect">
            <a:avLst/>
          </a:prstGeom>
        </p:spPr>
      </p:pic>
    </p:spTree>
    <p:extLst>
      <p:ext uri="{BB962C8B-B14F-4D97-AF65-F5344CB8AC3E}">
        <p14:creationId xmlns:p14="http://schemas.microsoft.com/office/powerpoint/2010/main" val="3139329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03" y="138610"/>
            <a:ext cx="11345445" cy="914400"/>
          </a:xfrm>
        </p:spPr>
        <p:txBody>
          <a:bodyPr>
            <a:normAutofit fontScale="90000"/>
          </a:bodyPr>
          <a:lstStyle/>
          <a:p>
            <a:r>
              <a:rPr lang="en-US" sz="2800">
                <a:solidFill>
                  <a:srgbClr val="FFC000"/>
                </a:solidFill>
              </a:rPr>
              <a:t>HD Lidar Examples:</a:t>
            </a:r>
            <a:r>
              <a:rPr lang="en-US" b="1"/>
              <a:t> </a:t>
            </a:r>
            <a:r>
              <a:rPr lang="en-US"/>
              <a:t>Hydrography &amp; Infrastructure </a:t>
            </a:r>
            <a:br>
              <a:rPr lang="en-US"/>
            </a:br>
            <a:r>
              <a:rPr lang="en-US" sz="2400">
                <a:latin typeface="+mn-lt"/>
              </a:rPr>
              <a:t>Feature Extraction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latin typeface="+mn-lt"/>
              </a:rPr>
              <a:t>High Density Lidar </a:t>
            </a:r>
            <a:r>
              <a:rPr kumimoji="0" lang="en-US" sz="2400" b="0" i="0" u="none" strike="noStrike" kern="1200" cap="none" spc="0" normalizeH="0" baseline="0" noProof="0">
                <a:ln>
                  <a:noFill/>
                </a:ln>
                <a:solidFill>
                  <a:srgbClr val="FFFFFF"/>
                </a:solidFill>
                <a:effectLst/>
                <a:uLnTx/>
                <a:uFillTx/>
                <a:latin typeface="+mn-lt"/>
                <a:ea typeface="+mj-ea"/>
                <a:cs typeface="+mj-cs"/>
              </a:rPr>
              <a:t>≥30-point/m</a:t>
            </a:r>
            <a:r>
              <a:rPr kumimoji="0" lang="en-US" sz="2400" b="0" i="0" u="none" strike="noStrike" kern="1200" cap="none" spc="0" normalizeH="0" baseline="30000" noProof="0">
                <a:ln>
                  <a:noFill/>
                </a:ln>
                <a:solidFill>
                  <a:srgbClr val="FFFFFF"/>
                </a:solidFill>
                <a:effectLst/>
                <a:uLnTx/>
                <a:uFillTx/>
                <a:latin typeface="+mn-lt"/>
                <a:ea typeface="+mj-ea"/>
                <a:cs typeface="+mj-cs"/>
              </a:rPr>
              <a:t>2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solidFill>
                  <a:srgbClr val="FFFFFF"/>
                </a:solidFill>
                <a:latin typeface="+mn-lt"/>
              </a:rPr>
              <a:t>Le Sueur</a:t>
            </a:r>
            <a:r>
              <a:rPr kumimoji="0" lang="en-US" sz="2400" b="0" i="0" u="none" strike="noStrike" kern="1200" cap="none" spc="0" normalizeH="0" baseline="0" noProof="0">
                <a:ln>
                  <a:noFill/>
                </a:ln>
                <a:solidFill>
                  <a:srgbClr val="FFFFFF"/>
                </a:solidFill>
                <a:effectLst/>
                <a:uLnTx/>
                <a:uFillTx/>
                <a:latin typeface="+mn-lt"/>
                <a:ea typeface="+mj-ea"/>
                <a:cs typeface="+mj-cs"/>
              </a:rPr>
              <a:t> County Lidar Data Collection </a:t>
            </a:r>
            <a:r>
              <a:rPr lang="en-US" sz="2400">
                <a:solidFill>
                  <a:srgbClr val="FFFFFF"/>
                </a:solidFill>
                <a:latin typeface="+mn-lt"/>
              </a:rPr>
              <a:t>2021</a:t>
            </a:r>
            <a:endParaRPr lang="en-US">
              <a:latin typeface="+mn-lt"/>
            </a:endParaRPr>
          </a:p>
        </p:txBody>
      </p:sp>
      <p:pic>
        <p:nvPicPr>
          <p:cNvPr id="4" name="Picture 4" descr="LP360_Profile_169Trees.JPG">
            <a:extLst>
              <a:ext uri="{FF2B5EF4-FFF2-40B4-BE49-F238E27FC236}">
                <a16:creationId xmlns:a16="http://schemas.microsoft.com/office/drawing/2014/main" id="{35486694-18E9-4644-B32D-DB43FD5D8519}"/>
              </a:ext>
            </a:extLst>
          </p:cNvPr>
          <p:cNvPicPr>
            <a:picLocks noChangeAspect="1"/>
          </p:cNvPicPr>
          <p:nvPr/>
        </p:nvPicPr>
        <p:blipFill rotWithShape="1">
          <a:blip r:embed="rId3"/>
          <a:srcRect b="25697"/>
          <a:stretch/>
        </p:blipFill>
        <p:spPr>
          <a:xfrm>
            <a:off x="118097" y="1447800"/>
            <a:ext cx="11955805" cy="4210050"/>
          </a:xfrm>
          <a:prstGeom prst="rect">
            <a:avLst/>
          </a:prstGeom>
        </p:spPr>
      </p:pic>
      <p:sp>
        <p:nvSpPr>
          <p:cNvPr id="3" name="Oval 2">
            <a:extLst>
              <a:ext uri="{FF2B5EF4-FFF2-40B4-BE49-F238E27FC236}">
                <a16:creationId xmlns:a16="http://schemas.microsoft.com/office/drawing/2014/main" id="{F2A95A3C-25C0-4CF5-BD42-A51B3A0525A6}"/>
              </a:ext>
            </a:extLst>
          </p:cNvPr>
          <p:cNvSpPr/>
          <p:nvPr/>
        </p:nvSpPr>
        <p:spPr>
          <a:xfrm>
            <a:off x="6067425" y="3919537"/>
            <a:ext cx="704850" cy="676275"/>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29724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77" y="138610"/>
            <a:ext cx="11070771" cy="914400"/>
          </a:xfrm>
        </p:spPr>
        <p:txBody>
          <a:bodyPr>
            <a:normAutofit fontScale="90000"/>
          </a:bodyPr>
          <a:lstStyle/>
          <a:p>
            <a:r>
              <a:rPr lang="en-US" sz="2800">
                <a:solidFill>
                  <a:srgbClr val="FFC000"/>
                </a:solidFill>
              </a:rPr>
              <a:t>HD Lidar Examples:</a:t>
            </a:r>
            <a:r>
              <a:rPr lang="en-US" b="1"/>
              <a:t> </a:t>
            </a:r>
            <a:r>
              <a:rPr lang="en-US"/>
              <a:t>Hydrography &amp; Infrastructure </a:t>
            </a:r>
            <a:br>
              <a:rPr lang="en-US"/>
            </a:br>
            <a:r>
              <a:rPr lang="en-US" sz="2400">
                <a:latin typeface="+mn-lt"/>
              </a:rPr>
              <a:t>Infrastructure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latin typeface="+mn-lt"/>
              </a:rPr>
              <a:t>High Density Lidar </a:t>
            </a:r>
            <a:r>
              <a:rPr kumimoji="0" lang="en-US" sz="2400" b="0" i="0" u="none" strike="noStrike" kern="1200" cap="none" spc="0" normalizeH="0" baseline="0" noProof="0">
                <a:ln>
                  <a:noFill/>
                </a:ln>
                <a:solidFill>
                  <a:srgbClr val="FFFFFF"/>
                </a:solidFill>
                <a:effectLst/>
                <a:uLnTx/>
                <a:uFillTx/>
                <a:latin typeface="+mn-lt"/>
                <a:ea typeface="+mj-ea"/>
                <a:cs typeface="+mj-cs"/>
              </a:rPr>
              <a:t>≥30-point/m</a:t>
            </a:r>
            <a:r>
              <a:rPr kumimoji="0" lang="en-US" sz="2400" b="0" i="0" u="none" strike="noStrike" kern="1200" cap="none" spc="0" normalizeH="0" baseline="30000" noProof="0">
                <a:ln>
                  <a:noFill/>
                </a:ln>
                <a:solidFill>
                  <a:srgbClr val="FFFFFF"/>
                </a:solidFill>
                <a:effectLst/>
                <a:uLnTx/>
                <a:uFillTx/>
                <a:latin typeface="+mn-lt"/>
                <a:ea typeface="+mj-ea"/>
                <a:cs typeface="+mj-cs"/>
              </a:rPr>
              <a:t>2 </a:t>
            </a:r>
            <a:r>
              <a:rPr kumimoji="0" lang="en-US" sz="2400" b="1" i="0" u="none" strike="noStrike" kern="1200" cap="none" spc="0" normalizeH="0" baseline="0" noProof="0">
                <a:ln>
                  <a:noFill/>
                </a:ln>
                <a:solidFill>
                  <a:srgbClr val="FFC000"/>
                </a:solidFill>
                <a:effectLst/>
                <a:uLnTx/>
                <a:uFillTx/>
                <a:latin typeface="+mn-lt"/>
                <a:ea typeface="+mj-ea"/>
                <a:cs typeface="+mj-cs"/>
              </a:rPr>
              <a:t>| </a:t>
            </a:r>
            <a:r>
              <a:rPr lang="en-US" sz="2400">
                <a:solidFill>
                  <a:srgbClr val="FFFFFF"/>
                </a:solidFill>
                <a:latin typeface="+mn-lt"/>
              </a:rPr>
              <a:t>Le Sueur </a:t>
            </a:r>
            <a:r>
              <a:rPr kumimoji="0" lang="en-US" sz="2400" b="0" i="0" u="none" strike="noStrike" kern="1200" cap="none" spc="0" normalizeH="0" baseline="0" noProof="0">
                <a:ln>
                  <a:noFill/>
                </a:ln>
                <a:solidFill>
                  <a:srgbClr val="FFFFFF"/>
                </a:solidFill>
                <a:effectLst/>
                <a:uLnTx/>
                <a:uFillTx/>
                <a:latin typeface="+mn-lt"/>
                <a:ea typeface="+mj-ea"/>
                <a:cs typeface="+mj-cs"/>
              </a:rPr>
              <a:t>County Lidar Data Collection </a:t>
            </a:r>
            <a:r>
              <a:rPr lang="en-US" sz="2400">
                <a:solidFill>
                  <a:srgbClr val="FFFFFF"/>
                </a:solidFill>
                <a:latin typeface="+mn-lt"/>
              </a:rPr>
              <a:t>2021</a:t>
            </a:r>
            <a:endParaRPr lang="en-US">
              <a:latin typeface="+mn-lt"/>
            </a:endParaRPr>
          </a:p>
        </p:txBody>
      </p:sp>
      <p:pic>
        <p:nvPicPr>
          <p:cNvPr id="4" name="Picture 4" descr="RoadwayMarkings_Intensity_Scene.JPG">
            <a:extLst>
              <a:ext uri="{FF2B5EF4-FFF2-40B4-BE49-F238E27FC236}">
                <a16:creationId xmlns:a16="http://schemas.microsoft.com/office/drawing/2014/main" id="{35486694-18E9-4644-B32D-DB43FD5D8519}"/>
              </a:ext>
            </a:extLst>
          </p:cNvPr>
          <p:cNvPicPr>
            <a:picLocks noChangeAspect="1"/>
          </p:cNvPicPr>
          <p:nvPr/>
        </p:nvPicPr>
        <p:blipFill>
          <a:blip r:embed="rId3"/>
          <a:stretch>
            <a:fillRect/>
          </a:stretch>
        </p:blipFill>
        <p:spPr>
          <a:xfrm>
            <a:off x="154364" y="1470900"/>
            <a:ext cx="5875876" cy="4350363"/>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pic>
        <p:nvPicPr>
          <p:cNvPr id="3" name="Picture 4" descr="PowerLines_Scene.JPG">
            <a:extLst>
              <a:ext uri="{FF2B5EF4-FFF2-40B4-BE49-F238E27FC236}">
                <a16:creationId xmlns:a16="http://schemas.microsoft.com/office/drawing/2014/main" id="{02CB4EFE-38BD-4C85-B2F9-5EA5D280C286}"/>
              </a:ext>
            </a:extLst>
          </p:cNvPr>
          <p:cNvPicPr>
            <a:picLocks noChangeAspect="1"/>
          </p:cNvPicPr>
          <p:nvPr/>
        </p:nvPicPr>
        <p:blipFill>
          <a:blip r:embed="rId4"/>
          <a:stretch>
            <a:fillRect/>
          </a:stretch>
        </p:blipFill>
        <p:spPr>
          <a:xfrm>
            <a:off x="6230679" y="1460548"/>
            <a:ext cx="5844363" cy="4353344"/>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9E2C246-D6B8-4962-A1C4-78219957AD47}"/>
              </a:ext>
            </a:extLst>
          </p:cNvPr>
          <p:cNvSpPr txBox="1"/>
          <p:nvPr/>
        </p:nvSpPr>
        <p:spPr>
          <a:xfrm>
            <a:off x="1126836" y="5966692"/>
            <a:ext cx="39203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Lidar Point Cloud Intensity Classification</a:t>
            </a:r>
          </a:p>
        </p:txBody>
      </p:sp>
      <p:sp>
        <p:nvSpPr>
          <p:cNvPr id="6" name="TextBox 5">
            <a:extLst>
              <a:ext uri="{FF2B5EF4-FFF2-40B4-BE49-F238E27FC236}">
                <a16:creationId xmlns:a16="http://schemas.microsoft.com/office/drawing/2014/main" id="{F90B408A-4511-43D0-88AD-5C57865E92F9}"/>
              </a:ext>
            </a:extLst>
          </p:cNvPr>
          <p:cNvSpPr txBox="1"/>
          <p:nvPr/>
        </p:nvSpPr>
        <p:spPr>
          <a:xfrm>
            <a:off x="7450791" y="5963929"/>
            <a:ext cx="39695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Lidar Point Cloud Elevation Classification</a:t>
            </a:r>
          </a:p>
        </p:txBody>
      </p:sp>
    </p:spTree>
    <p:extLst>
      <p:ext uri="{BB962C8B-B14F-4D97-AF65-F5344CB8AC3E}">
        <p14:creationId xmlns:p14="http://schemas.microsoft.com/office/powerpoint/2010/main" val="2283401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159D-6678-4175-BED6-57F6270AC0D2}"/>
              </a:ext>
            </a:extLst>
          </p:cNvPr>
          <p:cNvSpPr>
            <a:spLocks noGrp="1"/>
          </p:cNvSpPr>
          <p:nvPr>
            <p:ph type="title"/>
          </p:nvPr>
        </p:nvSpPr>
        <p:spPr/>
        <p:txBody>
          <a:bodyPr/>
          <a:lstStyle/>
          <a:p>
            <a:r>
              <a:rPr lang="en-US" dirty="0">
                <a:cs typeface="Calibri"/>
              </a:rPr>
              <a:t>Minnesota Lidar Hub</a:t>
            </a:r>
            <a:endParaRPr lang="en-US" dirty="0"/>
          </a:p>
        </p:txBody>
      </p:sp>
      <p:pic>
        <p:nvPicPr>
          <p:cNvPr id="5" name="Picture 5">
            <a:extLst>
              <a:ext uri="{FF2B5EF4-FFF2-40B4-BE49-F238E27FC236}">
                <a16:creationId xmlns:a16="http://schemas.microsoft.com/office/drawing/2014/main" id="{E9073A06-32CF-4ED8-B0C5-C090A5DEB541}"/>
              </a:ext>
            </a:extLst>
          </p:cNvPr>
          <p:cNvPicPr>
            <a:picLocks noGrp="1" noChangeAspect="1"/>
          </p:cNvPicPr>
          <p:nvPr>
            <p:ph idx="1"/>
          </p:nvPr>
        </p:nvPicPr>
        <p:blipFill rotWithShape="1">
          <a:blip r:embed="rId3"/>
          <a:srcRect t="5195" r="492" b="1200"/>
          <a:stretch/>
        </p:blipFill>
        <p:spPr>
          <a:xfrm>
            <a:off x="204892" y="1506769"/>
            <a:ext cx="7598881" cy="4705611"/>
          </a:xfrm>
          <a:ln w="15875">
            <a:solidFill>
              <a:schemeClr val="accent1"/>
            </a:solidFill>
          </a:ln>
        </p:spPr>
      </p:pic>
      <p:sp>
        <p:nvSpPr>
          <p:cNvPr id="4" name="TextBox 3">
            <a:extLst>
              <a:ext uri="{FF2B5EF4-FFF2-40B4-BE49-F238E27FC236}">
                <a16:creationId xmlns:a16="http://schemas.microsoft.com/office/drawing/2014/main" id="{AE62F72E-9E28-4E8C-BB44-44D2B14FE8DF}"/>
              </a:ext>
            </a:extLst>
          </p:cNvPr>
          <p:cNvSpPr txBox="1"/>
          <p:nvPr/>
        </p:nvSpPr>
        <p:spPr>
          <a:xfrm>
            <a:off x="268551" y="6336268"/>
            <a:ext cx="52390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Calibri"/>
                <a:ea typeface="+mn-lt"/>
                <a:cs typeface="Calibri"/>
              </a:rPr>
              <a:t>https://lidarhub-minnesota.hub.arcgis.com/</a:t>
            </a:r>
            <a:endParaRPr kumimoji="0" lang="en-US" sz="1800" b="1" i="0" u="none" strike="noStrike" kern="1200" cap="none" spc="0" normalizeH="0" baseline="0" noProof="0" dirty="0">
              <a:ln>
                <a:noFill/>
              </a:ln>
              <a:solidFill>
                <a:srgbClr val="003865"/>
              </a:solidFill>
              <a:effectLst/>
              <a:uLnTx/>
              <a:uFillTx/>
              <a:latin typeface="Calibri"/>
              <a:ea typeface="+mn-ea"/>
              <a:cs typeface="+mn-cs"/>
            </a:endParaRPr>
          </a:p>
        </p:txBody>
      </p:sp>
      <p:sp>
        <p:nvSpPr>
          <p:cNvPr id="6" name="TextBox 5">
            <a:extLst>
              <a:ext uri="{FF2B5EF4-FFF2-40B4-BE49-F238E27FC236}">
                <a16:creationId xmlns:a16="http://schemas.microsoft.com/office/drawing/2014/main" id="{7528EDF0-6465-417F-8B52-FCF74DFB292F}"/>
              </a:ext>
            </a:extLst>
          </p:cNvPr>
          <p:cNvSpPr txBox="1"/>
          <p:nvPr/>
        </p:nvSpPr>
        <p:spPr>
          <a:xfrm>
            <a:off x="7998417" y="1590118"/>
            <a:ext cx="419358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03865"/>
                </a:solidFill>
                <a:effectLst/>
                <a:uLnTx/>
                <a:uFillTx/>
                <a:latin typeface="Calibri"/>
                <a:ea typeface="+mn-ea"/>
                <a:cs typeface="+mn-cs"/>
              </a:rPr>
              <a:t>Lidar Hub</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865"/>
                </a:solidFill>
                <a:effectLst/>
                <a:uLnTx/>
                <a:uFillTx/>
                <a:latin typeface="Calibri"/>
                <a:ea typeface="+mn-ea"/>
                <a:cs typeface="+mn-cs"/>
              </a:rPr>
              <a:t>Serves as our lidar </a:t>
            </a:r>
            <a:r>
              <a:rPr kumimoji="0" lang="en-US" sz="2000" b="1" i="0" u="none" strike="noStrike" kern="1200" cap="none" spc="0" normalizeH="0" baseline="0" noProof="0" dirty="0">
                <a:ln>
                  <a:noFill/>
                </a:ln>
                <a:solidFill>
                  <a:srgbClr val="003865"/>
                </a:solidFill>
                <a:effectLst/>
                <a:uLnTx/>
                <a:uFillTx/>
                <a:latin typeface="Calibri"/>
                <a:ea typeface="+mn-ea"/>
                <a:cs typeface="+mn-cs"/>
              </a:rPr>
              <a:t>information portal</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865"/>
                </a:solidFill>
                <a:effectLst/>
                <a:uLnTx/>
                <a:uFillTx/>
                <a:latin typeface="Calibri"/>
                <a:ea typeface="+mn-ea"/>
                <a:cs typeface="+mn-cs"/>
              </a:rPr>
              <a:t>Visit often for </a:t>
            </a:r>
            <a:r>
              <a:rPr kumimoji="0" lang="en-US" sz="2000" b="1" i="0" u="none" strike="noStrike" kern="1200" cap="none" spc="0" normalizeH="0" baseline="0" noProof="0" dirty="0">
                <a:ln>
                  <a:noFill/>
                </a:ln>
                <a:solidFill>
                  <a:srgbClr val="003865"/>
                </a:solidFill>
                <a:effectLst/>
                <a:uLnTx/>
                <a:uFillTx/>
                <a:latin typeface="Calibri"/>
                <a:ea typeface="+mn-ea"/>
                <a:cs typeface="+mn-cs"/>
              </a:rPr>
              <a:t>updates</a:t>
            </a:r>
            <a:r>
              <a:rPr kumimoji="0" lang="en-US" sz="2000" b="0" i="0" u="none" strike="noStrike" kern="1200" cap="none" spc="0" normalizeH="0" baseline="0" noProof="0" dirty="0">
                <a:ln>
                  <a:noFill/>
                </a:ln>
                <a:solidFill>
                  <a:srgbClr val="003865"/>
                </a:solidFill>
                <a:effectLst/>
                <a:uLnTx/>
                <a:uFillTx/>
                <a:latin typeface="Calibri"/>
                <a:ea typeface="+mn-ea"/>
                <a:cs typeface="+mn-cs"/>
              </a:rPr>
              <a:t> </a:t>
            </a:r>
          </a:p>
        </p:txBody>
      </p:sp>
      <p:pic>
        <p:nvPicPr>
          <p:cNvPr id="7" name="Picture 6">
            <a:extLst>
              <a:ext uri="{FF2B5EF4-FFF2-40B4-BE49-F238E27FC236}">
                <a16:creationId xmlns:a16="http://schemas.microsoft.com/office/drawing/2014/main" id="{8E03198A-540E-4131-BE11-BBBB3D583589}"/>
              </a:ext>
            </a:extLst>
          </p:cNvPr>
          <p:cNvPicPr>
            <a:picLocks noChangeAspect="1"/>
          </p:cNvPicPr>
          <p:nvPr/>
        </p:nvPicPr>
        <p:blipFill>
          <a:blip r:embed="rId4"/>
          <a:stretch>
            <a:fillRect/>
          </a:stretch>
        </p:blipFill>
        <p:spPr>
          <a:xfrm>
            <a:off x="8187668" y="4113580"/>
            <a:ext cx="3494225" cy="1154302"/>
          </a:xfrm>
          <a:prstGeom prst="rect">
            <a:avLst/>
          </a:prstGeom>
        </p:spPr>
      </p:pic>
      <p:pic>
        <p:nvPicPr>
          <p:cNvPr id="9" name="Picture 8">
            <a:extLst>
              <a:ext uri="{FF2B5EF4-FFF2-40B4-BE49-F238E27FC236}">
                <a16:creationId xmlns:a16="http://schemas.microsoft.com/office/drawing/2014/main" id="{7DFC38B1-E74F-4895-BFAA-063E0E79DB99}"/>
              </a:ext>
            </a:extLst>
          </p:cNvPr>
          <p:cNvPicPr>
            <a:picLocks noChangeAspect="1"/>
          </p:cNvPicPr>
          <p:nvPr/>
        </p:nvPicPr>
        <p:blipFill>
          <a:blip r:embed="rId5"/>
          <a:stretch>
            <a:fillRect/>
          </a:stretch>
        </p:blipFill>
        <p:spPr>
          <a:xfrm>
            <a:off x="8187668" y="5409570"/>
            <a:ext cx="3494225" cy="1172142"/>
          </a:xfrm>
          <a:prstGeom prst="rect">
            <a:avLst/>
          </a:prstGeom>
        </p:spPr>
      </p:pic>
    </p:spTree>
    <p:extLst>
      <p:ext uri="{BB962C8B-B14F-4D97-AF65-F5344CB8AC3E}">
        <p14:creationId xmlns:p14="http://schemas.microsoft.com/office/powerpoint/2010/main" val="880552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Reports – Review and Accept</a:t>
            </a:r>
          </a:p>
          <a:p>
            <a:pPr marL="0" indent="0">
              <a:buNone/>
            </a:pPr>
            <a:r>
              <a:rPr lang="en-US" dirty="0"/>
              <a:t>All</a:t>
            </a:r>
          </a:p>
        </p:txBody>
      </p:sp>
    </p:spTree>
    <p:extLst>
      <p:ext uri="{BB962C8B-B14F-4D97-AF65-F5344CB8AC3E}">
        <p14:creationId xmlns:p14="http://schemas.microsoft.com/office/powerpoint/2010/main" val="2487256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Picture of partners sharing hands" title="Partnership"/>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2557"/>
          </a:xfrm>
          <a:prstGeom prst="rect">
            <a:avLst/>
          </a:prstGeom>
          <a:ln>
            <a:noFill/>
          </a:ln>
          <a:effectLst/>
        </p:spPr>
      </p:pic>
      <p:sp>
        <p:nvSpPr>
          <p:cNvPr id="12" name="Title 11">
            <a:extLst>
              <a:ext uri="{FF2B5EF4-FFF2-40B4-BE49-F238E27FC236}">
                <a16:creationId xmlns:a16="http://schemas.microsoft.com/office/drawing/2014/main" id="{E49E2A22-0C93-496D-9396-CFE255AEC14C}"/>
              </a:ext>
            </a:extLst>
          </p:cNvPr>
          <p:cNvSpPr>
            <a:spLocks noGrp="1"/>
          </p:cNvSpPr>
          <p:nvPr>
            <p:ph type="title"/>
          </p:nvPr>
        </p:nvSpPr>
        <p:spPr>
          <a:solidFill>
            <a:srgbClr val="003865">
              <a:alpha val="87843"/>
            </a:srgbClr>
          </a:solidFill>
        </p:spPr>
        <p:txBody>
          <a:bodyPr/>
          <a:lstStyle/>
          <a:p>
            <a:r>
              <a:rPr lang="en-US" i="1"/>
              <a:t>How:</a:t>
            </a:r>
            <a:br>
              <a:rPr lang="en-US"/>
            </a:br>
            <a:r>
              <a:rPr lang="en-US"/>
              <a:t>You can Help</a:t>
            </a:r>
          </a:p>
        </p:txBody>
      </p:sp>
    </p:spTree>
    <p:extLst>
      <p:ext uri="{BB962C8B-B14F-4D97-AF65-F5344CB8AC3E}">
        <p14:creationId xmlns:p14="http://schemas.microsoft.com/office/powerpoint/2010/main" val="3898390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E67B-D982-463F-A2EA-42EEE29B5C87}"/>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4E2F013A-8FEC-4C04-9AB4-8676513ED0B2}"/>
              </a:ext>
            </a:extLst>
          </p:cNvPr>
          <p:cNvSpPr>
            <a:spLocks noGrp="1"/>
          </p:cNvSpPr>
          <p:nvPr>
            <p:ph idx="1"/>
          </p:nvPr>
        </p:nvSpPr>
        <p:spPr>
          <a:xfrm>
            <a:off x="94554" y="1471435"/>
            <a:ext cx="3764812" cy="5239424"/>
          </a:xfrm>
        </p:spPr>
        <p:txBody>
          <a:bodyPr vert="horz" lIns="91440" tIns="45720" rIns="91440" bIns="45720" rtlCol="0" anchor="t">
            <a:normAutofit/>
          </a:bodyPr>
          <a:lstStyle/>
          <a:p>
            <a:pPr marL="0" indent="0">
              <a:buNone/>
            </a:pPr>
            <a:r>
              <a:rPr lang="en-US" sz="2800">
                <a:solidFill>
                  <a:srgbClr val="003865"/>
                </a:solidFill>
              </a:rPr>
              <a:t>You don't have to have money or be a decision maker to be a stakeholder . . .</a:t>
            </a:r>
          </a:p>
          <a:p>
            <a:pPr marL="0" indent="0">
              <a:buNone/>
            </a:pPr>
            <a:r>
              <a:rPr lang="en-US" sz="2800">
                <a:solidFill>
                  <a:srgbClr val="003865"/>
                </a:solidFill>
                <a:cs typeface="Calibri"/>
              </a:rPr>
              <a:t>You can be a voice of support . . . </a:t>
            </a:r>
          </a:p>
          <a:p>
            <a:pPr marL="0" indent="0">
              <a:buNone/>
            </a:pPr>
            <a:r>
              <a:rPr lang="en-US" sz="2800">
                <a:solidFill>
                  <a:srgbClr val="003865"/>
                </a:solidFill>
                <a:cs typeface="Calibri"/>
              </a:rPr>
              <a:t>A collaborator</a:t>
            </a:r>
          </a:p>
        </p:txBody>
      </p:sp>
      <p:pic>
        <p:nvPicPr>
          <p:cNvPr id="5" name="Graphic 5" descr="Withering Tree">
            <a:extLst>
              <a:ext uri="{FF2B5EF4-FFF2-40B4-BE49-F238E27FC236}">
                <a16:creationId xmlns:a16="http://schemas.microsoft.com/office/drawing/2014/main" id="{EF44ABED-A14B-427B-A0A0-465CA9D1A5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4197" y="1060940"/>
            <a:ext cx="6025660" cy="6060829"/>
          </a:xfrm>
          <a:prstGeom prst="rect">
            <a:avLst/>
          </a:prstGeom>
        </p:spPr>
      </p:pic>
      <p:sp>
        <p:nvSpPr>
          <p:cNvPr id="6" name="TextBox 5">
            <a:extLst>
              <a:ext uri="{FF2B5EF4-FFF2-40B4-BE49-F238E27FC236}">
                <a16:creationId xmlns:a16="http://schemas.microsoft.com/office/drawing/2014/main" id="{DC0362EB-7EB3-4289-9E30-1D43FC3F8571}"/>
              </a:ext>
            </a:extLst>
          </p:cNvPr>
          <p:cNvSpPr txBox="1"/>
          <p:nvPr/>
        </p:nvSpPr>
        <p:spPr>
          <a:xfrm rot="3660000">
            <a:off x="6381582" y="4829908"/>
            <a:ext cx="16295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a:ea typeface="+mn-ea"/>
                <a:cs typeface="+mn-cs"/>
              </a:rPr>
              <a:t>3D Geo</a:t>
            </a:r>
            <a:endParaRPr kumimoji="0" lang="en-US" sz="3200" b="1" i="0" u="none" strike="noStrike" kern="1200" cap="none" spc="0" normalizeH="0" baseline="0" noProof="0">
              <a:ln>
                <a:noFill/>
              </a:ln>
              <a:solidFill>
                <a:srgbClr val="FFFFFF"/>
              </a:solidFill>
              <a:effectLst/>
              <a:uLnTx/>
              <a:uFillTx/>
              <a:latin typeface="Calibri"/>
              <a:ea typeface="+mn-ea"/>
              <a:cs typeface="Calibri"/>
            </a:endParaRPr>
          </a:p>
        </p:txBody>
      </p:sp>
      <p:sp>
        <p:nvSpPr>
          <p:cNvPr id="7" name="TextBox 6">
            <a:extLst>
              <a:ext uri="{FF2B5EF4-FFF2-40B4-BE49-F238E27FC236}">
                <a16:creationId xmlns:a16="http://schemas.microsoft.com/office/drawing/2014/main" id="{C48483C3-DDB8-4973-8F4E-55FFCFBA91DD}"/>
              </a:ext>
            </a:extLst>
          </p:cNvPr>
          <p:cNvSpPr txBox="1"/>
          <p:nvPr/>
        </p:nvSpPr>
        <p:spPr>
          <a:xfrm>
            <a:off x="7028549" y="3659798"/>
            <a:ext cx="14653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GIS Manager</a:t>
            </a:r>
            <a:endParaRPr kumimoji="0" lang="en-US" sz="1800" b="0" i="0" u="none" strike="noStrike" kern="1200" cap="none" spc="0" normalizeH="0" baseline="0" noProof="0">
              <a:ln>
                <a:noFill/>
              </a:ln>
              <a:solidFill>
                <a:srgbClr val="FFFFFF"/>
              </a:solidFill>
              <a:effectLst/>
              <a:uLnTx/>
              <a:uFillTx/>
              <a:latin typeface="Calibri"/>
              <a:ea typeface="+mn-ea"/>
              <a:cs typeface="Calibri"/>
            </a:endParaRPr>
          </a:p>
        </p:txBody>
      </p:sp>
      <p:sp>
        <p:nvSpPr>
          <p:cNvPr id="8" name="TextBox 7">
            <a:extLst>
              <a:ext uri="{FF2B5EF4-FFF2-40B4-BE49-F238E27FC236}">
                <a16:creationId xmlns:a16="http://schemas.microsoft.com/office/drawing/2014/main" id="{3D9BA7E5-449D-453F-9C6A-1A11DBF7017A}"/>
              </a:ext>
            </a:extLst>
          </p:cNvPr>
          <p:cNvSpPr txBox="1"/>
          <p:nvPr/>
        </p:nvSpPr>
        <p:spPr>
          <a:xfrm rot="1920000">
            <a:off x="5739010" y="3120535"/>
            <a:ext cx="14653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Surveyor</a:t>
            </a: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9" name="TextBox 8">
            <a:extLst>
              <a:ext uri="{FF2B5EF4-FFF2-40B4-BE49-F238E27FC236}">
                <a16:creationId xmlns:a16="http://schemas.microsoft.com/office/drawing/2014/main" id="{48DF0794-616B-4A31-B81A-4D273104D1A8}"/>
              </a:ext>
            </a:extLst>
          </p:cNvPr>
          <p:cNvSpPr txBox="1"/>
          <p:nvPr/>
        </p:nvSpPr>
        <p:spPr>
          <a:xfrm rot="19140000">
            <a:off x="6747193" y="2757119"/>
            <a:ext cx="14653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Engineer</a:t>
            </a: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pic>
        <p:nvPicPr>
          <p:cNvPr id="10" name="Graphic 10" descr="Leaf">
            <a:extLst>
              <a:ext uri="{FF2B5EF4-FFF2-40B4-BE49-F238E27FC236}">
                <a16:creationId xmlns:a16="http://schemas.microsoft.com/office/drawing/2014/main" id="{16402521-FB62-49C3-962D-7319729790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4782" y="3018692"/>
            <a:ext cx="914400" cy="914400"/>
          </a:xfrm>
          <a:prstGeom prst="rect">
            <a:avLst/>
          </a:prstGeom>
        </p:spPr>
      </p:pic>
      <p:pic>
        <p:nvPicPr>
          <p:cNvPr id="11" name="Graphic 10" descr="Leaf">
            <a:extLst>
              <a:ext uri="{FF2B5EF4-FFF2-40B4-BE49-F238E27FC236}">
                <a16:creationId xmlns:a16="http://schemas.microsoft.com/office/drawing/2014/main" id="{D9FA4A81-338E-4A56-9949-88986070A4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3089" y="2186353"/>
            <a:ext cx="914400" cy="914400"/>
          </a:xfrm>
          <a:prstGeom prst="rect">
            <a:avLst/>
          </a:prstGeom>
        </p:spPr>
      </p:pic>
      <p:pic>
        <p:nvPicPr>
          <p:cNvPr id="12" name="Graphic 10" descr="Leaf">
            <a:extLst>
              <a:ext uri="{FF2B5EF4-FFF2-40B4-BE49-F238E27FC236}">
                <a16:creationId xmlns:a16="http://schemas.microsoft.com/office/drawing/2014/main" id="{CE061FFB-0BC1-40AC-A6B8-FD48AA5230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5550" y="1271952"/>
            <a:ext cx="914400" cy="914400"/>
          </a:xfrm>
          <a:prstGeom prst="rect">
            <a:avLst/>
          </a:prstGeom>
        </p:spPr>
      </p:pic>
      <p:pic>
        <p:nvPicPr>
          <p:cNvPr id="13" name="Graphic 10" descr="Leaf">
            <a:extLst>
              <a:ext uri="{FF2B5EF4-FFF2-40B4-BE49-F238E27FC236}">
                <a16:creationId xmlns:a16="http://schemas.microsoft.com/office/drawing/2014/main" id="{C9B626BF-58F5-4F46-8A7A-7142A610A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4283151" y="1600199"/>
            <a:ext cx="914400" cy="914400"/>
          </a:xfrm>
          <a:prstGeom prst="rect">
            <a:avLst/>
          </a:prstGeom>
        </p:spPr>
      </p:pic>
      <p:pic>
        <p:nvPicPr>
          <p:cNvPr id="14" name="Graphic 10" descr="Leaf">
            <a:extLst>
              <a:ext uri="{FF2B5EF4-FFF2-40B4-BE49-F238E27FC236}">
                <a16:creationId xmlns:a16="http://schemas.microsoft.com/office/drawing/2014/main" id="{CCAC7592-DA55-4D24-A326-035EB5B338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7026350" y="1318844"/>
            <a:ext cx="914400" cy="914400"/>
          </a:xfrm>
          <a:prstGeom prst="rect">
            <a:avLst/>
          </a:prstGeom>
        </p:spPr>
      </p:pic>
      <p:pic>
        <p:nvPicPr>
          <p:cNvPr id="15" name="Graphic 10" descr="Leaf">
            <a:extLst>
              <a:ext uri="{FF2B5EF4-FFF2-40B4-BE49-F238E27FC236}">
                <a16:creationId xmlns:a16="http://schemas.microsoft.com/office/drawing/2014/main" id="{0D374915-935C-413B-8A98-87D8FD93A7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6123673" y="1471244"/>
            <a:ext cx="914400" cy="914400"/>
          </a:xfrm>
          <a:prstGeom prst="rect">
            <a:avLst/>
          </a:prstGeom>
        </p:spPr>
      </p:pic>
      <p:pic>
        <p:nvPicPr>
          <p:cNvPr id="16" name="Graphic 10" descr="Leaf">
            <a:extLst>
              <a:ext uri="{FF2B5EF4-FFF2-40B4-BE49-F238E27FC236}">
                <a16:creationId xmlns:a16="http://schemas.microsoft.com/office/drawing/2014/main" id="{2679F386-625E-4CCE-98C6-71B76F3788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5338227" y="1400906"/>
            <a:ext cx="914400" cy="914400"/>
          </a:xfrm>
          <a:prstGeom prst="rect">
            <a:avLst/>
          </a:prstGeom>
        </p:spPr>
      </p:pic>
      <p:sp>
        <p:nvSpPr>
          <p:cNvPr id="17" name="TextBox 16">
            <a:extLst>
              <a:ext uri="{FF2B5EF4-FFF2-40B4-BE49-F238E27FC236}">
                <a16:creationId xmlns:a16="http://schemas.microsoft.com/office/drawing/2014/main" id="{77B97A55-DAC5-4508-8492-D17C33B98744}"/>
              </a:ext>
            </a:extLst>
          </p:cNvPr>
          <p:cNvSpPr txBox="1"/>
          <p:nvPr/>
        </p:nvSpPr>
        <p:spPr>
          <a:xfrm>
            <a:off x="9949793" y="3122734"/>
            <a:ext cx="2098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GIS Specialist</a:t>
            </a:r>
          </a:p>
        </p:txBody>
      </p:sp>
      <p:sp>
        <p:nvSpPr>
          <p:cNvPr id="18" name="TextBox 17">
            <a:extLst>
              <a:ext uri="{FF2B5EF4-FFF2-40B4-BE49-F238E27FC236}">
                <a16:creationId xmlns:a16="http://schemas.microsoft.com/office/drawing/2014/main" id="{BD455C68-4616-471C-898C-D23AE95ABB15}"/>
              </a:ext>
            </a:extLst>
          </p:cNvPr>
          <p:cNvSpPr txBox="1"/>
          <p:nvPr/>
        </p:nvSpPr>
        <p:spPr>
          <a:xfrm>
            <a:off x="9949792" y="3978518"/>
            <a:ext cx="20984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Natural Resource Specialist</a:t>
            </a:r>
          </a:p>
        </p:txBody>
      </p:sp>
      <p:pic>
        <p:nvPicPr>
          <p:cNvPr id="19" name="Graphic 10" descr="Leaf">
            <a:extLst>
              <a:ext uri="{FF2B5EF4-FFF2-40B4-BE49-F238E27FC236}">
                <a16:creationId xmlns:a16="http://schemas.microsoft.com/office/drawing/2014/main" id="{64ED7A90-5E5D-4C03-89C6-0ADA67DC91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4781" y="3663460"/>
            <a:ext cx="914400" cy="914400"/>
          </a:xfrm>
          <a:prstGeom prst="rect">
            <a:avLst/>
          </a:prstGeom>
        </p:spPr>
      </p:pic>
      <p:sp>
        <p:nvSpPr>
          <p:cNvPr id="20" name="TextBox 19">
            <a:extLst>
              <a:ext uri="{FF2B5EF4-FFF2-40B4-BE49-F238E27FC236}">
                <a16:creationId xmlns:a16="http://schemas.microsoft.com/office/drawing/2014/main" id="{9278B536-B7E7-418E-9310-0D26025F2D2A}"/>
              </a:ext>
            </a:extLst>
          </p:cNvPr>
          <p:cNvSpPr txBox="1"/>
          <p:nvPr/>
        </p:nvSpPr>
        <p:spPr>
          <a:xfrm>
            <a:off x="9644992" y="2255225"/>
            <a:ext cx="2098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Dam Engineer</a:t>
            </a:r>
          </a:p>
        </p:txBody>
      </p:sp>
      <p:sp>
        <p:nvSpPr>
          <p:cNvPr id="21" name="TextBox 20">
            <a:extLst>
              <a:ext uri="{FF2B5EF4-FFF2-40B4-BE49-F238E27FC236}">
                <a16:creationId xmlns:a16="http://schemas.microsoft.com/office/drawing/2014/main" id="{E2C19671-5192-42D8-BF42-1A7957B571D0}"/>
              </a:ext>
            </a:extLst>
          </p:cNvPr>
          <p:cNvSpPr txBox="1"/>
          <p:nvPr/>
        </p:nvSpPr>
        <p:spPr>
          <a:xfrm>
            <a:off x="9070560" y="1469777"/>
            <a:ext cx="20984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Transportation Engineer</a:t>
            </a:r>
          </a:p>
        </p:txBody>
      </p:sp>
      <p:pic>
        <p:nvPicPr>
          <p:cNvPr id="22" name="Graphic 10" descr="Leaf">
            <a:extLst>
              <a:ext uri="{FF2B5EF4-FFF2-40B4-BE49-F238E27FC236}">
                <a16:creationId xmlns:a16="http://schemas.microsoft.com/office/drawing/2014/main" id="{6CB36C4F-DD5E-4315-8E40-596233C4CE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4376935" y="2936629"/>
            <a:ext cx="914400" cy="914400"/>
          </a:xfrm>
          <a:prstGeom prst="rect">
            <a:avLst/>
          </a:prstGeom>
        </p:spPr>
      </p:pic>
      <p:pic>
        <p:nvPicPr>
          <p:cNvPr id="23" name="Graphic 10" descr="Leaf">
            <a:extLst>
              <a:ext uri="{FF2B5EF4-FFF2-40B4-BE49-F238E27FC236}">
                <a16:creationId xmlns:a16="http://schemas.microsoft.com/office/drawing/2014/main" id="{10155313-2E2D-44D1-8C28-1F6BF16540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5009981" y="3897921"/>
            <a:ext cx="914400" cy="914400"/>
          </a:xfrm>
          <a:prstGeom prst="rect">
            <a:avLst/>
          </a:prstGeom>
        </p:spPr>
      </p:pic>
      <p:sp>
        <p:nvSpPr>
          <p:cNvPr id="25" name="TextBox 24">
            <a:extLst>
              <a:ext uri="{FF2B5EF4-FFF2-40B4-BE49-F238E27FC236}">
                <a16:creationId xmlns:a16="http://schemas.microsoft.com/office/drawing/2014/main" id="{13D131FD-7B67-4AA7-A013-2D8044A4D555}"/>
              </a:ext>
            </a:extLst>
          </p:cNvPr>
          <p:cNvSpPr txBox="1"/>
          <p:nvPr/>
        </p:nvSpPr>
        <p:spPr>
          <a:xfrm>
            <a:off x="3677945" y="2806209"/>
            <a:ext cx="11371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Forester</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
        <p:nvSpPr>
          <p:cNvPr id="26" name="TextBox 25">
            <a:extLst>
              <a:ext uri="{FF2B5EF4-FFF2-40B4-BE49-F238E27FC236}">
                <a16:creationId xmlns:a16="http://schemas.microsoft.com/office/drawing/2014/main" id="{1954C67A-0541-4508-B73F-729CAF3EDCA8}"/>
              </a:ext>
            </a:extLst>
          </p:cNvPr>
          <p:cNvSpPr txBox="1"/>
          <p:nvPr/>
        </p:nvSpPr>
        <p:spPr>
          <a:xfrm>
            <a:off x="4053084" y="4037133"/>
            <a:ext cx="1090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Assessor</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
        <p:nvSpPr>
          <p:cNvPr id="27" name="TextBox 26">
            <a:extLst>
              <a:ext uri="{FF2B5EF4-FFF2-40B4-BE49-F238E27FC236}">
                <a16:creationId xmlns:a16="http://schemas.microsoft.com/office/drawing/2014/main" id="{DBD4B609-A926-461D-8289-F8C15AF06CB2}"/>
              </a:ext>
            </a:extLst>
          </p:cNvPr>
          <p:cNvSpPr txBox="1"/>
          <p:nvPr/>
        </p:nvSpPr>
        <p:spPr>
          <a:xfrm>
            <a:off x="4840067" y="1413854"/>
            <a:ext cx="1090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You</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
        <p:nvSpPr>
          <p:cNvPr id="28" name="TextBox 27">
            <a:extLst>
              <a:ext uri="{FF2B5EF4-FFF2-40B4-BE49-F238E27FC236}">
                <a16:creationId xmlns:a16="http://schemas.microsoft.com/office/drawing/2014/main" id="{8E7ADD01-1E97-474C-A0EE-6CB3931E9803}"/>
              </a:ext>
            </a:extLst>
          </p:cNvPr>
          <p:cNvSpPr txBox="1"/>
          <p:nvPr/>
        </p:nvSpPr>
        <p:spPr>
          <a:xfrm>
            <a:off x="185034" y="5547027"/>
            <a:ext cx="6114360" cy="954107"/>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Partners are NEEDED to help fund lidar acquisition!!</a:t>
            </a:r>
          </a:p>
        </p:txBody>
      </p:sp>
    </p:spTree>
    <p:extLst>
      <p:ext uri="{BB962C8B-B14F-4D97-AF65-F5344CB8AC3E}">
        <p14:creationId xmlns:p14="http://schemas.microsoft.com/office/powerpoint/2010/main" val="2547873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Tribal Sector Report</a:t>
            </a:r>
          </a:p>
          <a:p>
            <a:pPr marL="0" indent="0">
              <a:buNone/>
            </a:pPr>
            <a:r>
              <a:rPr lang="en-US" dirty="0">
                <a:cs typeface="Calibri"/>
              </a:rPr>
              <a:t>Ryan Bonney</a:t>
            </a:r>
          </a:p>
        </p:txBody>
      </p:sp>
    </p:spTree>
    <p:extLst>
      <p:ext uri="{BB962C8B-B14F-4D97-AF65-F5344CB8AC3E}">
        <p14:creationId xmlns:p14="http://schemas.microsoft.com/office/powerpoint/2010/main" val="3014335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3613633" y="1747800"/>
            <a:ext cx="7302400" cy="3362400"/>
          </a:xfrm>
          <a:prstGeom prst="rect">
            <a:avLst/>
          </a:prstGeom>
        </p:spPr>
        <p:txBody>
          <a:bodyPr spcFirstLastPara="1" wrap="square" lIns="121900" tIns="121900" rIns="121900" bIns="121900" anchor="ctr" anchorCtr="0">
            <a:noAutofit/>
          </a:bodyPr>
          <a:lstStyle/>
          <a:p>
            <a:r>
              <a:rPr lang="en" dirty="0"/>
              <a:t>Where do Minnesota Tribes Sit with GIS?</a:t>
            </a:r>
            <a:endParaRPr dirty="0"/>
          </a:p>
        </p:txBody>
      </p:sp>
      <p:sp>
        <p:nvSpPr>
          <p:cNvPr id="2" name="TextBox 1">
            <a:extLst>
              <a:ext uri="{FF2B5EF4-FFF2-40B4-BE49-F238E27FC236}">
                <a16:creationId xmlns:a16="http://schemas.microsoft.com/office/drawing/2014/main" id="{180AD414-9F16-44D8-B1B0-291144C22674}"/>
              </a:ext>
            </a:extLst>
          </p:cNvPr>
          <p:cNvSpPr txBox="1"/>
          <p:nvPr/>
        </p:nvSpPr>
        <p:spPr>
          <a:xfrm>
            <a:off x="5456222" y="6160373"/>
            <a:ext cx="6289140" cy="666977"/>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Geospatial Advisory Council Tribal Sector Update</a:t>
            </a:r>
          </a:p>
          <a:p>
            <a:pPr defTabSz="1219170">
              <a:buClr>
                <a:srgbClr val="000000"/>
              </a:buClr>
            </a:pPr>
            <a:r>
              <a:rPr lang="en-US" sz="1867" kern="0" dirty="0">
                <a:solidFill>
                  <a:srgbClr val="000000"/>
                </a:solidFill>
                <a:latin typeface="Arial"/>
                <a:cs typeface="Arial"/>
                <a:sym typeface="Arial"/>
              </a:rPr>
              <a:t>Ryan Bonney – Tribal Representative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6"/>
          <p:cNvSpPr txBox="1">
            <a:spLocks noGrp="1"/>
          </p:cNvSpPr>
          <p:nvPr>
            <p:ph type="ctrTitle" idx="4294967295"/>
          </p:nvPr>
        </p:nvSpPr>
        <p:spPr>
          <a:xfrm>
            <a:off x="2006236" y="759800"/>
            <a:ext cx="9660800" cy="1546400"/>
          </a:xfrm>
          <a:prstGeom prst="rect">
            <a:avLst/>
          </a:prstGeom>
        </p:spPr>
        <p:txBody>
          <a:bodyPr spcFirstLastPara="1" wrap="square" lIns="121900" tIns="121900" rIns="121900" bIns="121900" anchor="ctr" anchorCtr="0">
            <a:noAutofit/>
          </a:bodyPr>
          <a:lstStyle/>
          <a:p>
            <a:r>
              <a:rPr lang="en" sz="12800">
                <a:solidFill>
                  <a:schemeClr val="accent1"/>
                </a:solidFill>
              </a:rPr>
              <a:t>HELLO!</a:t>
            </a:r>
            <a:endParaRPr sz="12800">
              <a:solidFill>
                <a:schemeClr val="accent1"/>
              </a:solidFill>
            </a:endParaRPr>
          </a:p>
        </p:txBody>
      </p:sp>
      <p:sp>
        <p:nvSpPr>
          <p:cNvPr id="110" name="Google Shape;110;p16"/>
          <p:cNvSpPr txBox="1">
            <a:spLocks noGrp="1"/>
          </p:cNvSpPr>
          <p:nvPr>
            <p:ph type="subTitle" idx="4294967295"/>
          </p:nvPr>
        </p:nvSpPr>
        <p:spPr>
          <a:xfrm>
            <a:off x="2077300" y="2369467"/>
            <a:ext cx="9589600" cy="2632800"/>
          </a:xfrm>
          <a:prstGeom prst="rect">
            <a:avLst/>
          </a:prstGeom>
        </p:spPr>
        <p:txBody>
          <a:bodyPr spcFirstLastPara="1" wrap="square" lIns="121900" tIns="121900" rIns="121900" bIns="121900" anchor="t" anchorCtr="0">
            <a:noAutofit/>
          </a:bodyPr>
          <a:lstStyle/>
          <a:p>
            <a:pPr marL="0" indent="0">
              <a:spcBef>
                <a:spcPts val="800"/>
              </a:spcBef>
              <a:buNone/>
            </a:pPr>
            <a:r>
              <a:rPr lang="en" b="1" dirty="0"/>
              <a:t>I am </a:t>
            </a:r>
            <a:r>
              <a:rPr lang="en-US" b="1" dirty="0"/>
              <a:t>Ryan Bonney</a:t>
            </a:r>
            <a:endParaRPr b="1" dirty="0"/>
          </a:p>
          <a:p>
            <a:pPr marL="0" indent="0">
              <a:spcBef>
                <a:spcPts val="800"/>
              </a:spcBef>
              <a:buClr>
                <a:schemeClr val="dk1"/>
              </a:buClr>
              <a:buSzPts val="1100"/>
              <a:buNone/>
            </a:pPr>
            <a:r>
              <a:rPr lang="en-US" dirty="0"/>
              <a:t>Here to give a brief update on how Minnesota Tribes are doing in GIS and what it means for GAC</a:t>
            </a:r>
            <a:endParaRPr b="1" dirty="0"/>
          </a:p>
        </p:txBody>
      </p:sp>
      <p:sp>
        <p:nvSpPr>
          <p:cNvPr id="111" name="Google Shape;111;p16"/>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54</a:t>
            </a:fld>
            <a:endParaRPr kern="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576267" y="524633"/>
            <a:ext cx="8986000" cy="1075600"/>
          </a:xfrm>
          <a:prstGeom prst="rect">
            <a:avLst/>
          </a:prstGeom>
        </p:spPr>
        <p:txBody>
          <a:bodyPr spcFirstLastPara="1" wrap="square" lIns="121900" tIns="121900" rIns="121900" bIns="121900" anchor="ctr" anchorCtr="0">
            <a:noAutofit/>
          </a:bodyPr>
          <a:lstStyle/>
          <a:p>
            <a:r>
              <a:rPr lang="en-US" dirty="0"/>
              <a:t>Getting a read on MN tribes</a:t>
            </a:r>
            <a:endParaRPr dirty="0"/>
          </a:p>
        </p:txBody>
      </p:sp>
      <p:sp>
        <p:nvSpPr>
          <p:cNvPr id="97" name="Google Shape;97;p15"/>
          <p:cNvSpPr txBox="1">
            <a:spLocks noGrp="1"/>
          </p:cNvSpPr>
          <p:nvPr>
            <p:ph type="body" idx="2"/>
          </p:nvPr>
        </p:nvSpPr>
        <p:spPr>
          <a:xfrm>
            <a:off x="7024095" y="1863600"/>
            <a:ext cx="4643200" cy="4767509"/>
          </a:xfrm>
          <a:prstGeom prst="rect">
            <a:avLst/>
          </a:prstGeom>
        </p:spPr>
        <p:txBody>
          <a:bodyPr spcFirstLastPara="1" wrap="square" lIns="121900" tIns="121900" rIns="121900" bIns="121900" anchor="t" anchorCtr="0">
            <a:noAutofit/>
          </a:bodyPr>
          <a:lstStyle/>
          <a:p>
            <a:pPr marL="0" indent="0">
              <a:buClr>
                <a:schemeClr val="dk1"/>
              </a:buClr>
              <a:buSzPts val="1100"/>
              <a:buNone/>
            </a:pPr>
            <a:r>
              <a:rPr lang="en-US" sz="1600" b="1" dirty="0"/>
              <a:t>I sent out a Poll</a:t>
            </a:r>
          </a:p>
          <a:p>
            <a:pPr marL="0" indent="0">
              <a:buClr>
                <a:schemeClr val="dk1"/>
              </a:buClr>
              <a:buSzPts val="1100"/>
              <a:buNone/>
            </a:pPr>
            <a:endParaRPr lang="en-US" sz="1600" b="1" dirty="0"/>
          </a:p>
          <a:p>
            <a:pPr marL="457189" indent="-457189">
              <a:spcBef>
                <a:spcPts val="0"/>
              </a:spcBef>
              <a:buFont typeface="Wingdings" panose="05000000000000000000" pitchFamily="2" charset="2"/>
              <a:buChar char="v"/>
            </a:pPr>
            <a:r>
              <a:rPr lang="en-US" sz="1867" dirty="0">
                <a:solidFill>
                  <a:schemeClr val="tx1">
                    <a:lumMod val="75000"/>
                  </a:schemeClr>
                </a:solidFill>
                <a:latin typeface="Calibri" panose="020F0502020204030204" pitchFamily="34" charset="0"/>
                <a:ea typeface="Times New Roman" panose="02020603050405020304" pitchFamily="18" charset="0"/>
              </a:rPr>
              <a:t>if and how your tribe is currently utilizing GIS? </a:t>
            </a:r>
            <a:r>
              <a:rPr lang="en-US" sz="1867" dirty="0">
                <a:solidFill>
                  <a:schemeClr val="tx1">
                    <a:lumMod val="75000"/>
                  </a:schemeClr>
                </a:solidFill>
                <a:latin typeface="Calibri" panose="020F0502020204030204" pitchFamily="34" charset="0"/>
                <a:ea typeface="Calibri" panose="020F0502020204030204" pitchFamily="34" charset="0"/>
              </a:rPr>
              <a:t> </a:t>
            </a:r>
          </a:p>
          <a:p>
            <a:pPr marL="0" indent="0">
              <a:spcBef>
                <a:spcPts val="0"/>
              </a:spcBef>
              <a:buNone/>
            </a:pPr>
            <a:endParaRPr lang="en-US" sz="1867" dirty="0">
              <a:solidFill>
                <a:schemeClr val="tx1">
                  <a:lumMod val="75000"/>
                </a:schemeClr>
              </a:solidFill>
              <a:latin typeface="Calibri" panose="020F0502020204030204" pitchFamily="34" charset="0"/>
              <a:ea typeface="Calibri" panose="020F0502020204030204" pitchFamily="34" charset="0"/>
            </a:endParaRPr>
          </a:p>
          <a:p>
            <a:pPr marL="457189" indent="-457189">
              <a:spcBef>
                <a:spcPts val="0"/>
              </a:spcBef>
              <a:buFont typeface="Wingdings" panose="05000000000000000000" pitchFamily="2" charset="2"/>
              <a:buChar char="v"/>
            </a:pPr>
            <a:r>
              <a:rPr lang="en-US" sz="1867" dirty="0">
                <a:solidFill>
                  <a:schemeClr val="tx1">
                    <a:lumMod val="75000"/>
                  </a:schemeClr>
                </a:solidFill>
                <a:latin typeface="Calibri" panose="020F0502020204030204" pitchFamily="34" charset="0"/>
                <a:ea typeface="Times New Roman" panose="02020603050405020304" pitchFamily="18" charset="0"/>
              </a:rPr>
              <a:t>What are your biggest GIS concerns</a:t>
            </a:r>
            <a:r>
              <a:rPr lang="en-US" sz="1867" dirty="0">
                <a:solidFill>
                  <a:schemeClr val="tx1">
                    <a:lumMod val="75000"/>
                  </a:schemeClr>
                </a:solidFill>
                <a:latin typeface="Calibri" panose="020F0502020204030204" pitchFamily="34" charset="0"/>
                <a:ea typeface="Calibri" panose="020F0502020204030204" pitchFamily="34" charset="0"/>
              </a:rPr>
              <a:t> </a:t>
            </a:r>
          </a:p>
          <a:p>
            <a:pPr marL="0" indent="0">
              <a:spcBef>
                <a:spcPts val="0"/>
              </a:spcBef>
              <a:buNone/>
            </a:pPr>
            <a:endParaRPr lang="en-US" sz="1867" dirty="0">
              <a:solidFill>
                <a:schemeClr val="tx1">
                  <a:lumMod val="75000"/>
                </a:schemeClr>
              </a:solidFill>
              <a:latin typeface="Calibri" panose="020F0502020204030204" pitchFamily="34" charset="0"/>
              <a:ea typeface="Calibri" panose="020F0502020204030204" pitchFamily="34" charset="0"/>
            </a:endParaRPr>
          </a:p>
          <a:p>
            <a:pPr marL="457189" indent="-457189">
              <a:spcBef>
                <a:spcPts val="0"/>
              </a:spcBef>
              <a:buFont typeface="Wingdings" panose="05000000000000000000" pitchFamily="2" charset="2"/>
              <a:buChar char="v"/>
            </a:pPr>
            <a:r>
              <a:rPr lang="en-US" sz="1867" dirty="0">
                <a:solidFill>
                  <a:schemeClr val="tx1">
                    <a:lumMod val="75000"/>
                  </a:schemeClr>
                </a:solidFill>
                <a:latin typeface="Calibri" panose="020F0502020204030204" pitchFamily="34" charset="0"/>
                <a:ea typeface="Times New Roman" panose="02020603050405020304" pitchFamily="18" charset="0"/>
              </a:rPr>
              <a:t>what are your biggest GIS needs</a:t>
            </a:r>
            <a:r>
              <a:rPr lang="en-US" sz="1867" dirty="0">
                <a:solidFill>
                  <a:schemeClr val="tx1">
                    <a:lumMod val="75000"/>
                  </a:schemeClr>
                </a:solidFill>
                <a:latin typeface="Calibri" panose="020F0502020204030204" pitchFamily="34" charset="0"/>
                <a:ea typeface="Calibri" panose="020F0502020204030204" pitchFamily="34" charset="0"/>
              </a:rPr>
              <a:t> </a:t>
            </a:r>
          </a:p>
          <a:p>
            <a:pPr marL="0" indent="0">
              <a:spcBef>
                <a:spcPts val="0"/>
              </a:spcBef>
              <a:buNone/>
            </a:pPr>
            <a:endParaRPr lang="en-US" sz="1867" dirty="0">
              <a:solidFill>
                <a:schemeClr val="tx1">
                  <a:lumMod val="75000"/>
                </a:schemeClr>
              </a:solidFill>
              <a:latin typeface="Calibri" panose="020F0502020204030204" pitchFamily="34" charset="0"/>
              <a:ea typeface="Calibri" panose="020F0502020204030204" pitchFamily="34" charset="0"/>
            </a:endParaRPr>
          </a:p>
          <a:p>
            <a:pPr marL="457189" indent="-457189">
              <a:spcBef>
                <a:spcPts val="0"/>
              </a:spcBef>
              <a:buFont typeface="Wingdings" panose="05000000000000000000" pitchFamily="2" charset="2"/>
              <a:buChar char="v"/>
            </a:pPr>
            <a:r>
              <a:rPr lang="en-US" sz="1867" dirty="0">
                <a:solidFill>
                  <a:schemeClr val="tx1">
                    <a:lumMod val="75000"/>
                  </a:schemeClr>
                </a:solidFill>
                <a:latin typeface="Calibri" panose="020F0502020204030204" pitchFamily="34" charset="0"/>
                <a:ea typeface="Times New Roman" panose="02020603050405020304" pitchFamily="18" charset="0"/>
              </a:rPr>
              <a:t>Are you familiar with any of the GIS offerings (such as open data, or web applications) from </a:t>
            </a:r>
            <a:r>
              <a:rPr lang="en-US" sz="1867" dirty="0" err="1">
                <a:solidFill>
                  <a:schemeClr val="tx1">
                    <a:lumMod val="75000"/>
                  </a:schemeClr>
                </a:solidFill>
                <a:latin typeface="Calibri" panose="020F0502020204030204" pitchFamily="34" charset="0"/>
                <a:ea typeface="Times New Roman" panose="02020603050405020304" pitchFamily="18" charset="0"/>
              </a:rPr>
              <a:t>MnGeo</a:t>
            </a:r>
            <a:r>
              <a:rPr lang="en-US" sz="1867" dirty="0">
                <a:solidFill>
                  <a:schemeClr val="tx1">
                    <a:lumMod val="75000"/>
                  </a:schemeClr>
                </a:solidFill>
                <a:latin typeface="Calibri" panose="020F0502020204030204" pitchFamily="34" charset="0"/>
                <a:ea typeface="Times New Roman" panose="02020603050405020304" pitchFamily="18" charset="0"/>
              </a:rPr>
              <a:t>? </a:t>
            </a:r>
          </a:p>
          <a:p>
            <a:pPr marL="0" indent="0">
              <a:spcBef>
                <a:spcPts val="0"/>
              </a:spcBef>
              <a:buNone/>
            </a:pPr>
            <a:endParaRPr lang="en-US" sz="1867" dirty="0">
              <a:solidFill>
                <a:schemeClr val="tx1">
                  <a:lumMod val="75000"/>
                </a:schemeClr>
              </a:solidFill>
              <a:latin typeface="Calibri" panose="020F0502020204030204" pitchFamily="34" charset="0"/>
              <a:ea typeface="Calibri" panose="020F0502020204030204" pitchFamily="34" charset="0"/>
            </a:endParaRPr>
          </a:p>
          <a:p>
            <a:pPr marL="457189" indent="-457189">
              <a:spcBef>
                <a:spcPts val="0"/>
              </a:spcBef>
              <a:buFont typeface="Wingdings" panose="05000000000000000000" pitchFamily="2" charset="2"/>
              <a:buChar char="v"/>
            </a:pPr>
            <a:r>
              <a:rPr lang="en-US" sz="1867" dirty="0">
                <a:solidFill>
                  <a:schemeClr val="tx1">
                    <a:lumMod val="75000"/>
                  </a:schemeClr>
                </a:solidFill>
                <a:latin typeface="Calibri" panose="020F0502020204030204" pitchFamily="34" charset="0"/>
                <a:ea typeface="Times New Roman" panose="02020603050405020304" pitchFamily="18" charset="0"/>
              </a:rPr>
              <a:t>If so ^^, do you have any criticism or kudo’s you’d like me to share?</a:t>
            </a:r>
            <a:endParaRPr lang="en-US" sz="1867" dirty="0">
              <a:solidFill>
                <a:schemeClr val="tx1">
                  <a:lumMod val="75000"/>
                </a:schemeClr>
              </a:solidFill>
              <a:latin typeface="Calibri" panose="020F0502020204030204" pitchFamily="34" charset="0"/>
              <a:ea typeface="Calibri" panose="020F0502020204030204" pitchFamily="34" charset="0"/>
            </a:endParaRPr>
          </a:p>
          <a:p>
            <a:pPr marL="0" indent="0">
              <a:buClr>
                <a:schemeClr val="dk1"/>
              </a:buClr>
              <a:buSzPts val="1100"/>
              <a:buNone/>
            </a:pPr>
            <a:endParaRPr lang="en-US" sz="1600" b="1" dirty="0"/>
          </a:p>
        </p:txBody>
      </p:sp>
      <p:sp>
        <p:nvSpPr>
          <p:cNvPr id="98" name="Google Shape;98;p15"/>
          <p:cNvSpPr txBox="1">
            <a:spLocks noGrp="1"/>
          </p:cNvSpPr>
          <p:nvPr>
            <p:ph type="body" idx="1"/>
          </p:nvPr>
        </p:nvSpPr>
        <p:spPr>
          <a:xfrm>
            <a:off x="2101700" y="1863600"/>
            <a:ext cx="4643200" cy="4510000"/>
          </a:xfrm>
          <a:prstGeom prst="rect">
            <a:avLst/>
          </a:prstGeom>
        </p:spPr>
        <p:txBody>
          <a:bodyPr spcFirstLastPara="1" wrap="square" lIns="121900" tIns="121900" rIns="121900" bIns="121900" anchor="t" anchorCtr="0">
            <a:noAutofit/>
          </a:bodyPr>
          <a:lstStyle/>
          <a:p>
            <a:pPr marL="0" indent="0">
              <a:buClr>
                <a:schemeClr val="dk1"/>
              </a:buClr>
              <a:buSzPts val="1100"/>
              <a:buNone/>
            </a:pPr>
            <a:r>
              <a:rPr lang="en-US" dirty="0"/>
              <a:t>Trying to get a read on all MN tribes is hard…</a:t>
            </a:r>
          </a:p>
          <a:p>
            <a:pPr marL="0" indent="0">
              <a:buClr>
                <a:schemeClr val="dk1"/>
              </a:buClr>
              <a:buSzPts val="1100"/>
              <a:buNone/>
            </a:pPr>
            <a:endParaRPr lang="en-US" dirty="0"/>
          </a:p>
          <a:p>
            <a:pPr marL="0" indent="0">
              <a:buClr>
                <a:schemeClr val="dk1"/>
              </a:buClr>
              <a:buSzPts val="1100"/>
              <a:buNone/>
            </a:pPr>
            <a:r>
              <a:rPr lang="en-US" dirty="0"/>
              <a:t>Each is dealing with different challenges</a:t>
            </a:r>
          </a:p>
          <a:p>
            <a:pPr marL="0" indent="0">
              <a:buClr>
                <a:schemeClr val="dk1"/>
              </a:buClr>
              <a:buSzPts val="1100"/>
              <a:buNone/>
            </a:pPr>
            <a:endParaRPr lang="en-US" dirty="0"/>
          </a:p>
        </p:txBody>
      </p:sp>
      <p:sp>
        <p:nvSpPr>
          <p:cNvPr id="99" name="Google Shape;99;p15"/>
          <p:cNvSpPr txBox="1">
            <a:spLocks noGrp="1"/>
          </p:cNvSpPr>
          <p:nvPr>
            <p:ph type="body" idx="2"/>
          </p:nvPr>
        </p:nvSpPr>
        <p:spPr>
          <a:xfrm>
            <a:off x="2241295" y="6954965"/>
            <a:ext cx="9565600" cy="1521600"/>
          </a:xfrm>
          <a:prstGeom prst="rect">
            <a:avLst/>
          </a:prstGeom>
        </p:spPr>
        <p:txBody>
          <a:bodyPr spcFirstLastPara="1" wrap="square" lIns="121900" tIns="121900" rIns="121900" bIns="121900" anchor="t" anchorCtr="0">
            <a:noAutofit/>
          </a:bodyPr>
          <a:lstStyle/>
          <a:p>
            <a:pPr marL="0" indent="0">
              <a:spcBef>
                <a:spcPts val="1333"/>
              </a:spcBef>
              <a:buNone/>
            </a:pPr>
            <a:r>
              <a:rPr lang="en" sz="1600" b="1" dirty="0">
                <a:solidFill>
                  <a:srgbClr val="999999"/>
                </a:solidFill>
              </a:rPr>
              <a:t>More info on how to use this template at </a:t>
            </a:r>
            <a:r>
              <a:rPr lang="en" sz="1600" b="1" u="sng" dirty="0">
                <a:solidFill>
                  <a:srgbClr val="999999"/>
                </a:solidFill>
                <a:hlinkClick r:id="rId4">
                  <a:extLst>
                    <a:ext uri="{A12FA001-AC4F-418D-AE19-62706E023703}">
                      <ahyp:hlinkClr xmlns:ahyp="http://schemas.microsoft.com/office/drawing/2018/hyperlinkcolor" val="tx"/>
                    </a:ext>
                  </a:extLst>
                </a:hlinkClick>
              </a:rPr>
              <a:t>www.slidescarnival.com/help-use-presentation-template</a:t>
            </a:r>
            <a:endParaRPr sz="1600" b="1" dirty="0">
              <a:solidFill>
                <a:srgbClr val="999999"/>
              </a:solidFill>
            </a:endParaRPr>
          </a:p>
          <a:p>
            <a:pPr marL="0" indent="0">
              <a:spcBef>
                <a:spcPts val="1333"/>
              </a:spcBef>
              <a:buClr>
                <a:schemeClr val="dk1"/>
              </a:buClr>
              <a:buSzPts val="1100"/>
              <a:buNone/>
            </a:pPr>
            <a:r>
              <a:rPr lang="en" sz="1600" dirty="0">
                <a:solidFill>
                  <a:srgbClr val="999999"/>
                </a:solidFill>
              </a:rPr>
              <a:t>This template is free to use under </a:t>
            </a:r>
            <a:r>
              <a:rPr lang="en" sz="1600" u="sng" dirty="0">
                <a:solidFill>
                  <a:srgbClr val="999999"/>
                </a:solidFill>
                <a:hlinkClick r:id="rId5">
                  <a:extLst>
                    <a:ext uri="{A12FA001-AC4F-418D-AE19-62706E023703}">
                      <ahyp:hlinkClr xmlns:ahyp="http://schemas.microsoft.com/office/drawing/2018/hyperlinkcolor" val="tx"/>
                    </a:ext>
                  </a:extLst>
                </a:hlinkClick>
              </a:rPr>
              <a:t>Creative Commons Attribution license</a:t>
            </a:r>
            <a:r>
              <a:rPr lang="en" sz="1600" dirty="0">
                <a:solidFill>
                  <a:srgbClr val="999999"/>
                </a:solidFill>
              </a:rPr>
              <a:t>. You can keep the Credits slide or mention SlidesCarnival and other resources used in a slide footer.</a:t>
            </a:r>
            <a:endParaRPr sz="1600" dirty="0">
              <a:solidFill>
                <a:srgbClr val="999999"/>
              </a:solidFill>
            </a:endParaRPr>
          </a:p>
          <a:p>
            <a:pPr marL="0" indent="0">
              <a:spcBef>
                <a:spcPts val="1333"/>
              </a:spcBef>
              <a:buClr>
                <a:schemeClr val="dk1"/>
              </a:buClr>
              <a:buSzPts val="1100"/>
              <a:buNone/>
            </a:pPr>
            <a:endParaRPr sz="1600" dirty="0">
              <a:solidFill>
                <a:srgbClr val="999999"/>
              </a:solidFill>
            </a:endParaRPr>
          </a:p>
          <a:p>
            <a:pPr marL="0" indent="0">
              <a:spcBef>
                <a:spcPts val="1333"/>
              </a:spcBef>
              <a:spcAft>
                <a:spcPts val="1333"/>
              </a:spcAft>
              <a:buNone/>
            </a:pPr>
            <a:endParaRPr sz="1600" dirty="0">
              <a:solidFill>
                <a:srgbClr val="999999"/>
              </a:solidFill>
            </a:endParaRPr>
          </a:p>
        </p:txBody>
      </p:sp>
      <p:sp>
        <p:nvSpPr>
          <p:cNvPr id="100" name="Google Shape;100;p15"/>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55</a:t>
            </a:fld>
            <a:endParaRPr kern="0">
              <a:solidFill>
                <a:srgbClr val="FFFFFF"/>
              </a:solidFill>
            </a:endParaRPr>
          </a:p>
        </p:txBody>
      </p:sp>
      <p:grpSp>
        <p:nvGrpSpPr>
          <p:cNvPr id="101" name="Google Shape;101;p15"/>
          <p:cNvGrpSpPr/>
          <p:nvPr/>
        </p:nvGrpSpPr>
        <p:grpSpPr>
          <a:xfrm>
            <a:off x="10881103" y="842602"/>
            <a:ext cx="520285" cy="439633"/>
            <a:chOff x="3918650" y="293075"/>
            <a:chExt cx="488500" cy="412775"/>
          </a:xfrm>
        </p:grpSpPr>
        <p:sp>
          <p:nvSpPr>
            <p:cNvPr id="102" name="Google Shape;102;p15"/>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03;p15"/>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4;p15"/>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3913867" y="2461600"/>
            <a:ext cx="7753200" cy="1214400"/>
          </a:xfrm>
          <a:prstGeom prst="rect">
            <a:avLst/>
          </a:prstGeom>
        </p:spPr>
        <p:txBody>
          <a:bodyPr spcFirstLastPara="1" wrap="square" lIns="121900" tIns="121900" rIns="121900" bIns="121900" anchor="b" anchorCtr="0">
            <a:noAutofit/>
          </a:bodyPr>
          <a:lstStyle/>
          <a:p>
            <a:r>
              <a:rPr lang="en" dirty="0"/>
              <a:t>1. So what did they say?</a:t>
            </a:r>
            <a:endParaRPr dirty="0"/>
          </a:p>
        </p:txBody>
      </p:sp>
      <p:sp>
        <p:nvSpPr>
          <p:cNvPr id="117" name="Google Shape;117;p17"/>
          <p:cNvSpPr txBox="1">
            <a:spLocks noGrp="1"/>
          </p:cNvSpPr>
          <p:nvPr>
            <p:ph type="subTitle" idx="1"/>
          </p:nvPr>
        </p:nvSpPr>
        <p:spPr>
          <a:xfrm>
            <a:off x="3913867" y="3472833"/>
            <a:ext cx="7753200" cy="602400"/>
          </a:xfrm>
          <a:prstGeom prst="rect">
            <a:avLst/>
          </a:prstGeom>
        </p:spPr>
        <p:txBody>
          <a:bodyPr spcFirstLastPara="1" wrap="square" lIns="121900" tIns="121900" rIns="121900" bIns="121900" anchor="t" anchorCtr="0">
            <a:noAutofit/>
          </a:bodyPr>
          <a:lstStyle/>
          <a:p>
            <a:pPr marL="0" indent="0"/>
            <a:r>
              <a:rPr lang="en-US" dirty="0"/>
              <a:t>Let’s look at the results</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1576267" y="524633"/>
            <a:ext cx="8986000" cy="1075600"/>
          </a:xfrm>
          <a:prstGeom prst="rect">
            <a:avLst/>
          </a:prstGeom>
        </p:spPr>
        <p:txBody>
          <a:bodyPr spcFirstLastPara="1" wrap="square" lIns="121900" tIns="121900" rIns="121900" bIns="121900" anchor="ctr" anchorCtr="0">
            <a:noAutofit/>
          </a:bodyPr>
          <a:lstStyle/>
          <a:p>
            <a:r>
              <a:rPr lang="en" dirty="0"/>
              <a:t>Responses</a:t>
            </a:r>
            <a:endParaRPr dirty="0"/>
          </a:p>
        </p:txBody>
      </p:sp>
      <p:sp>
        <p:nvSpPr>
          <p:cNvPr id="129" name="Google Shape;129;p19"/>
          <p:cNvSpPr txBox="1">
            <a:spLocks noGrp="1"/>
          </p:cNvSpPr>
          <p:nvPr>
            <p:ph type="body" idx="1"/>
          </p:nvPr>
        </p:nvSpPr>
        <p:spPr>
          <a:xfrm>
            <a:off x="2075108" y="1798855"/>
            <a:ext cx="9447600" cy="3918000"/>
          </a:xfrm>
          <a:prstGeom prst="rect">
            <a:avLst/>
          </a:prstGeom>
        </p:spPr>
        <p:txBody>
          <a:bodyPr spcFirstLastPara="1" wrap="square" lIns="121900" tIns="121900" rIns="121900" bIns="121900" anchor="t" anchorCtr="0">
            <a:noAutofit/>
          </a:bodyPr>
          <a:lstStyle/>
          <a:p>
            <a:endParaRPr dirty="0"/>
          </a:p>
        </p:txBody>
      </p:sp>
      <p:sp>
        <p:nvSpPr>
          <p:cNvPr id="130" name="Google Shape;130;p19"/>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57</a:t>
            </a:fld>
            <a:endParaRPr kern="0">
              <a:solidFill>
                <a:srgbClr val="FFFFFF"/>
              </a:solidFill>
            </a:endParaRPr>
          </a:p>
        </p:txBody>
      </p:sp>
      <p:grpSp>
        <p:nvGrpSpPr>
          <p:cNvPr id="131" name="Google Shape;131;p19"/>
          <p:cNvGrpSpPr/>
          <p:nvPr/>
        </p:nvGrpSpPr>
        <p:grpSpPr>
          <a:xfrm>
            <a:off x="10907925" y="849773"/>
            <a:ext cx="448712" cy="425308"/>
            <a:chOff x="5300400" y="3670175"/>
            <a:chExt cx="421300" cy="399325"/>
          </a:xfrm>
        </p:grpSpPr>
        <p:sp>
          <p:nvSpPr>
            <p:cNvPr id="132" name="Google Shape;132;p19"/>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33;p19"/>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134;p19"/>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35;p19"/>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136;p19"/>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aphicFrame>
        <p:nvGraphicFramePr>
          <p:cNvPr id="13" name="Chart 12">
            <a:extLst>
              <a:ext uri="{FF2B5EF4-FFF2-40B4-BE49-F238E27FC236}">
                <a16:creationId xmlns:a16="http://schemas.microsoft.com/office/drawing/2014/main" id="{26580051-694D-4C8E-9E7D-BD34A5565D11}"/>
              </a:ext>
            </a:extLst>
          </p:cNvPr>
          <p:cNvGraphicFramePr>
            <a:graphicFrameLocks/>
          </p:cNvGraphicFramePr>
          <p:nvPr/>
        </p:nvGraphicFramePr>
        <p:xfrm>
          <a:off x="2075109" y="1798853"/>
          <a:ext cx="9447600" cy="48162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1576267" y="524633"/>
            <a:ext cx="8986000" cy="1075600"/>
          </a:xfrm>
          <a:prstGeom prst="rect">
            <a:avLst/>
          </a:prstGeom>
        </p:spPr>
        <p:txBody>
          <a:bodyPr spcFirstLastPara="1" wrap="square" lIns="121900" tIns="121900" rIns="121900" bIns="121900" anchor="ctr" anchorCtr="0">
            <a:noAutofit/>
          </a:bodyPr>
          <a:lstStyle/>
          <a:p>
            <a:r>
              <a:rPr lang="en" dirty="0"/>
              <a:t>Responses</a:t>
            </a:r>
            <a:endParaRPr dirty="0"/>
          </a:p>
        </p:txBody>
      </p:sp>
      <p:sp>
        <p:nvSpPr>
          <p:cNvPr id="129" name="Google Shape;129;p19"/>
          <p:cNvSpPr txBox="1">
            <a:spLocks noGrp="1"/>
          </p:cNvSpPr>
          <p:nvPr>
            <p:ph type="body" idx="1"/>
          </p:nvPr>
        </p:nvSpPr>
        <p:spPr>
          <a:xfrm>
            <a:off x="2075108" y="1798855"/>
            <a:ext cx="9447600" cy="3918000"/>
          </a:xfrm>
          <a:prstGeom prst="rect">
            <a:avLst/>
          </a:prstGeom>
        </p:spPr>
        <p:txBody>
          <a:bodyPr spcFirstLastPara="1" wrap="square" lIns="121900" tIns="121900" rIns="121900" bIns="121900" anchor="t" anchorCtr="0">
            <a:noAutofit/>
          </a:bodyPr>
          <a:lstStyle/>
          <a:p>
            <a:endParaRPr dirty="0"/>
          </a:p>
        </p:txBody>
      </p:sp>
      <p:sp>
        <p:nvSpPr>
          <p:cNvPr id="130" name="Google Shape;130;p19"/>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58</a:t>
            </a:fld>
            <a:endParaRPr kern="0">
              <a:solidFill>
                <a:srgbClr val="FFFFFF"/>
              </a:solidFill>
            </a:endParaRPr>
          </a:p>
        </p:txBody>
      </p:sp>
      <p:grpSp>
        <p:nvGrpSpPr>
          <p:cNvPr id="131" name="Google Shape;131;p19"/>
          <p:cNvGrpSpPr/>
          <p:nvPr/>
        </p:nvGrpSpPr>
        <p:grpSpPr>
          <a:xfrm>
            <a:off x="10907925" y="849773"/>
            <a:ext cx="448712" cy="425308"/>
            <a:chOff x="5300400" y="3670175"/>
            <a:chExt cx="421300" cy="399325"/>
          </a:xfrm>
        </p:grpSpPr>
        <p:sp>
          <p:nvSpPr>
            <p:cNvPr id="132" name="Google Shape;132;p19"/>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33;p19"/>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134;p19"/>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35;p19"/>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136;p19"/>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aphicFrame>
        <p:nvGraphicFramePr>
          <p:cNvPr id="12" name="Chart 11">
            <a:extLst>
              <a:ext uri="{FF2B5EF4-FFF2-40B4-BE49-F238E27FC236}">
                <a16:creationId xmlns:a16="http://schemas.microsoft.com/office/drawing/2014/main" id="{5E7FCE53-DE19-4C6F-8902-960C8538C4E0}"/>
              </a:ext>
            </a:extLst>
          </p:cNvPr>
          <p:cNvGraphicFramePr>
            <a:graphicFrameLocks/>
          </p:cNvGraphicFramePr>
          <p:nvPr/>
        </p:nvGraphicFramePr>
        <p:xfrm>
          <a:off x="2075107" y="1798855"/>
          <a:ext cx="9447599" cy="4731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0058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8"/>
          <p:cNvSpPr txBox="1">
            <a:spLocks noGrp="1"/>
          </p:cNvSpPr>
          <p:nvPr>
            <p:ph type="body" idx="1"/>
          </p:nvPr>
        </p:nvSpPr>
        <p:spPr>
          <a:xfrm>
            <a:off x="4975433" y="524700"/>
            <a:ext cx="6284000" cy="5808000"/>
          </a:xfrm>
          <a:prstGeom prst="rect">
            <a:avLst/>
          </a:prstGeom>
        </p:spPr>
        <p:txBody>
          <a:bodyPr spcFirstLastPara="1" wrap="square" lIns="121900" tIns="121900" rIns="121900" bIns="121900" anchor="t" anchorCtr="0">
            <a:noAutofit/>
          </a:bodyPr>
          <a:lstStyle/>
          <a:p>
            <a:pPr marL="0" indent="0">
              <a:spcBef>
                <a:spcPts val="0"/>
              </a:spcBef>
              <a:buNone/>
              <a:tabLst>
                <a:tab pos="609585" algn="l"/>
              </a:tabLst>
            </a:pPr>
            <a:r>
              <a:rPr lang="en-US" sz="2400" dirty="0">
                <a:solidFill>
                  <a:schemeClr val="tx2">
                    <a:lumMod val="50000"/>
                  </a:schemeClr>
                </a:solidFill>
                <a:latin typeface="+mn-lt"/>
                <a:ea typeface="Times New Roman" panose="02020603050405020304" pitchFamily="18" charset="0"/>
              </a:rPr>
              <a:t>My biggest GIS concern is being able to keep up with the technology and know that I'm utilizing what's available to us in the best ways possible.  </a:t>
            </a:r>
          </a:p>
          <a:p>
            <a:pPr marL="0" indent="0">
              <a:spcBef>
                <a:spcPts val="0"/>
              </a:spcBef>
              <a:buNone/>
              <a:tabLst>
                <a:tab pos="609585" algn="l"/>
              </a:tabLst>
            </a:pPr>
            <a:endParaRPr lang="en-US" sz="2400" dirty="0">
              <a:solidFill>
                <a:schemeClr val="tx2">
                  <a:lumMod val="50000"/>
                </a:schemeClr>
              </a:solidFill>
              <a:latin typeface="+mn-lt"/>
              <a:ea typeface="Times New Roman" panose="02020603050405020304" pitchFamily="18" charset="0"/>
            </a:endParaRPr>
          </a:p>
          <a:p>
            <a:pPr marL="0" indent="0">
              <a:spcBef>
                <a:spcPts val="0"/>
              </a:spcBef>
              <a:buNone/>
              <a:tabLst>
                <a:tab pos="609585" algn="l"/>
              </a:tabLst>
            </a:pPr>
            <a:r>
              <a:rPr lang="en-US" sz="2400" dirty="0">
                <a:solidFill>
                  <a:schemeClr val="tx2">
                    <a:lumMod val="50000"/>
                  </a:schemeClr>
                </a:solidFill>
                <a:latin typeface="+mn-lt"/>
                <a:ea typeface="Times New Roman" panose="02020603050405020304" pitchFamily="18" charset="0"/>
              </a:rPr>
              <a:t>I'm not an IT person, and our IT department isn't always super helpful, so sometimes I feel a little lost on that end of it.  For example, I know we have Enterprise available to us through BOGS, but I don't utilize it because I lack the IT knowledge to get it set up.  And I don't even know if it's something that would benefit us.</a:t>
            </a:r>
            <a:endParaRPr lang="en-US" sz="2400" dirty="0">
              <a:solidFill>
                <a:schemeClr val="tx2">
                  <a:lumMod val="50000"/>
                </a:schemeClr>
              </a:solidFill>
              <a:latin typeface="+mn-lt"/>
              <a:ea typeface="Calibri" panose="020F0502020204030204" pitchFamily="34" charset="0"/>
            </a:endParaRPr>
          </a:p>
          <a:p>
            <a:pPr marL="0" indent="0">
              <a:buNone/>
            </a:pPr>
            <a:endParaRPr dirty="0"/>
          </a:p>
        </p:txBody>
      </p:sp>
      <p:sp>
        <p:nvSpPr>
          <p:cNvPr id="123" name="Google Shape;123;p18"/>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59</a:t>
            </a:fld>
            <a:endParaRPr kern="0">
              <a:solidFill>
                <a:srgbClr val="FFFFFF"/>
              </a:solidFill>
            </a:endParaRPr>
          </a:p>
        </p:txBody>
      </p:sp>
    </p:spTree>
    <p:extLst>
      <p:ext uri="{BB962C8B-B14F-4D97-AF65-F5344CB8AC3E}">
        <p14:creationId xmlns:p14="http://schemas.microsoft.com/office/powerpoint/2010/main" val="3641408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Award Committee update</a:t>
            </a:r>
          </a:p>
          <a:p>
            <a:pPr marL="0" indent="0">
              <a:buNone/>
            </a:pPr>
            <a:r>
              <a:rPr lang="en-US" dirty="0"/>
              <a:t>Len Kne</a:t>
            </a:r>
            <a:endParaRPr lang="en-US" dirty="0">
              <a:cs typeface="Calibri"/>
            </a:endParaRP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1576267" y="524633"/>
            <a:ext cx="8986000" cy="1075600"/>
          </a:xfrm>
          <a:prstGeom prst="rect">
            <a:avLst/>
          </a:prstGeom>
        </p:spPr>
        <p:txBody>
          <a:bodyPr spcFirstLastPara="1" wrap="square" lIns="121900" tIns="121900" rIns="121900" bIns="121900" anchor="ctr" anchorCtr="0">
            <a:noAutofit/>
          </a:bodyPr>
          <a:lstStyle/>
          <a:p>
            <a:r>
              <a:rPr lang="en" dirty="0"/>
              <a:t>Responses</a:t>
            </a:r>
            <a:endParaRPr dirty="0"/>
          </a:p>
        </p:txBody>
      </p:sp>
      <p:sp>
        <p:nvSpPr>
          <p:cNvPr id="129" name="Google Shape;129;p19"/>
          <p:cNvSpPr txBox="1">
            <a:spLocks noGrp="1"/>
          </p:cNvSpPr>
          <p:nvPr>
            <p:ph type="body" idx="1"/>
          </p:nvPr>
        </p:nvSpPr>
        <p:spPr>
          <a:xfrm>
            <a:off x="2075108" y="1798855"/>
            <a:ext cx="9447600" cy="3918000"/>
          </a:xfrm>
          <a:prstGeom prst="rect">
            <a:avLst/>
          </a:prstGeom>
        </p:spPr>
        <p:txBody>
          <a:bodyPr spcFirstLastPara="1" wrap="square" lIns="121900" tIns="121900" rIns="121900" bIns="121900" anchor="t" anchorCtr="0">
            <a:noAutofit/>
          </a:bodyPr>
          <a:lstStyle/>
          <a:p>
            <a:endParaRPr dirty="0"/>
          </a:p>
        </p:txBody>
      </p:sp>
      <p:sp>
        <p:nvSpPr>
          <p:cNvPr id="130" name="Google Shape;130;p19"/>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60</a:t>
            </a:fld>
            <a:endParaRPr kern="0">
              <a:solidFill>
                <a:srgbClr val="FFFFFF"/>
              </a:solidFill>
            </a:endParaRPr>
          </a:p>
        </p:txBody>
      </p:sp>
      <p:grpSp>
        <p:nvGrpSpPr>
          <p:cNvPr id="131" name="Google Shape;131;p19"/>
          <p:cNvGrpSpPr/>
          <p:nvPr/>
        </p:nvGrpSpPr>
        <p:grpSpPr>
          <a:xfrm>
            <a:off x="10907925" y="849773"/>
            <a:ext cx="448712" cy="425308"/>
            <a:chOff x="5300400" y="3670175"/>
            <a:chExt cx="421300" cy="399325"/>
          </a:xfrm>
        </p:grpSpPr>
        <p:sp>
          <p:nvSpPr>
            <p:cNvPr id="132" name="Google Shape;132;p19"/>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33;p19"/>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134;p19"/>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35;p19"/>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136;p19"/>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aphicFrame>
        <p:nvGraphicFramePr>
          <p:cNvPr id="13" name="Chart 12">
            <a:extLst>
              <a:ext uri="{FF2B5EF4-FFF2-40B4-BE49-F238E27FC236}">
                <a16:creationId xmlns:a16="http://schemas.microsoft.com/office/drawing/2014/main" id="{7DE4CA0A-22C2-4B1A-9355-6195FBEC63A5}"/>
              </a:ext>
            </a:extLst>
          </p:cNvPr>
          <p:cNvGraphicFramePr>
            <a:graphicFrameLocks/>
          </p:cNvGraphicFramePr>
          <p:nvPr/>
        </p:nvGraphicFramePr>
        <p:xfrm>
          <a:off x="2075108" y="1798854"/>
          <a:ext cx="9447600" cy="47574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2827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8"/>
          <p:cNvSpPr txBox="1">
            <a:spLocks noGrp="1"/>
          </p:cNvSpPr>
          <p:nvPr>
            <p:ph type="body" idx="1"/>
          </p:nvPr>
        </p:nvSpPr>
        <p:spPr>
          <a:xfrm>
            <a:off x="4975433" y="524700"/>
            <a:ext cx="6284000" cy="5808000"/>
          </a:xfrm>
          <a:prstGeom prst="rect">
            <a:avLst/>
          </a:prstGeom>
        </p:spPr>
        <p:txBody>
          <a:bodyPr spcFirstLastPara="1" wrap="square" lIns="121900" tIns="121900" rIns="121900" bIns="121900" anchor="t" anchorCtr="0">
            <a:noAutofit/>
          </a:bodyPr>
          <a:lstStyle/>
          <a:p>
            <a:pPr marL="0" indent="0">
              <a:spcBef>
                <a:spcPts val="0"/>
              </a:spcBef>
              <a:buNone/>
            </a:pPr>
            <a:r>
              <a:rPr lang="en-US" sz="2400" dirty="0">
                <a:solidFill>
                  <a:schemeClr val="tx2">
                    <a:lumMod val="50000"/>
                  </a:schemeClr>
                </a:solidFill>
                <a:latin typeface="+mn-lt"/>
                <a:ea typeface="Times New Roman" panose="02020603050405020304" pitchFamily="18" charset="0"/>
              </a:rPr>
              <a:t>One of the biggest needs here in NW/NC MN would be new high res imagery similar to the </a:t>
            </a:r>
            <a:r>
              <a:rPr lang="en-US" sz="2400" dirty="0">
                <a:solidFill>
                  <a:schemeClr val="tx2">
                    <a:lumMod val="50000"/>
                  </a:schemeClr>
                </a:solidFill>
                <a:latin typeface="+mn-lt"/>
              </a:rPr>
              <a:t>High Resolution </a:t>
            </a:r>
            <a:r>
              <a:rPr lang="en-US" sz="2400" dirty="0" err="1">
                <a:solidFill>
                  <a:schemeClr val="tx2">
                    <a:lumMod val="50000"/>
                  </a:schemeClr>
                </a:solidFill>
                <a:latin typeface="+mn-lt"/>
              </a:rPr>
              <a:t>Orthoimagery</a:t>
            </a:r>
            <a:r>
              <a:rPr lang="en-US" sz="2400" dirty="0">
                <a:solidFill>
                  <a:schemeClr val="tx2">
                    <a:lumMod val="50000"/>
                  </a:schemeClr>
                </a:solidFill>
                <a:latin typeface="+mn-lt"/>
              </a:rPr>
              <a:t>, 1/2 meter resolution, </a:t>
            </a:r>
            <a:r>
              <a:rPr lang="en-US" sz="2400" dirty="0">
                <a:solidFill>
                  <a:schemeClr val="tx2">
                    <a:lumMod val="50000"/>
                  </a:schemeClr>
                </a:solidFill>
                <a:latin typeface="+mn-lt"/>
                <a:ea typeface="Times New Roman" panose="02020603050405020304" pitchFamily="18" charset="0"/>
              </a:rPr>
              <a:t>flown in EC and SE MN couple years ago. </a:t>
            </a:r>
            <a:endParaRPr lang="en-US" sz="2400" dirty="0">
              <a:solidFill>
                <a:schemeClr val="tx2">
                  <a:lumMod val="50000"/>
                </a:schemeClr>
              </a:solidFill>
              <a:latin typeface="+mn-lt"/>
              <a:ea typeface="Calibri" panose="020F0502020204030204" pitchFamily="34" charset="0"/>
            </a:endParaRPr>
          </a:p>
          <a:p>
            <a:pPr marL="0" indent="0">
              <a:spcBef>
                <a:spcPts val="0"/>
              </a:spcBef>
              <a:buNone/>
            </a:pPr>
            <a:r>
              <a:rPr lang="en-US" sz="2400" dirty="0">
                <a:solidFill>
                  <a:schemeClr val="tx2">
                    <a:lumMod val="50000"/>
                  </a:schemeClr>
                </a:solidFill>
                <a:latin typeface="+mn-lt"/>
                <a:ea typeface="Times New Roman" panose="02020603050405020304" pitchFamily="18" charset="0"/>
              </a:rPr>
              <a:t> </a:t>
            </a:r>
            <a:endParaRPr lang="en-US" sz="2400" dirty="0">
              <a:solidFill>
                <a:schemeClr val="tx2">
                  <a:lumMod val="50000"/>
                </a:schemeClr>
              </a:solidFill>
              <a:latin typeface="+mn-lt"/>
              <a:ea typeface="Calibri" panose="020F0502020204030204" pitchFamily="34" charset="0"/>
            </a:endParaRPr>
          </a:p>
          <a:p>
            <a:pPr marL="0" indent="0">
              <a:spcBef>
                <a:spcPts val="0"/>
              </a:spcBef>
              <a:buNone/>
            </a:pPr>
            <a:r>
              <a:rPr lang="en-US" sz="2400" dirty="0">
                <a:solidFill>
                  <a:schemeClr val="tx2">
                    <a:lumMod val="50000"/>
                  </a:schemeClr>
                </a:solidFill>
                <a:latin typeface="+mn-lt"/>
                <a:ea typeface="Times New Roman" panose="02020603050405020304" pitchFamily="18" charset="0"/>
              </a:rPr>
              <a:t>I think tribes in NW/N/NE MN could greatly benefit in having new peak fall high resolution imagery like the above datasets on the MN Geo Commons website. [We] had to pay for the 2010 peak fall infrared imagery collected from the MN DNR Forestry Office several years ago.... </a:t>
            </a:r>
            <a:endParaRPr lang="en-US" sz="2400" dirty="0">
              <a:solidFill>
                <a:schemeClr val="tx2">
                  <a:lumMod val="50000"/>
                </a:schemeClr>
              </a:solidFill>
              <a:latin typeface="+mn-lt"/>
              <a:ea typeface="Calibri" panose="020F0502020204030204" pitchFamily="34" charset="0"/>
            </a:endParaRPr>
          </a:p>
          <a:p>
            <a:pPr marL="0" indent="0">
              <a:buNone/>
            </a:pPr>
            <a:endParaRPr sz="4267" dirty="0"/>
          </a:p>
        </p:txBody>
      </p:sp>
      <p:sp>
        <p:nvSpPr>
          <p:cNvPr id="123" name="Google Shape;123;p18"/>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61</a:t>
            </a:fld>
            <a:endParaRPr kern="0">
              <a:solidFill>
                <a:srgbClr val="FFFFFF"/>
              </a:solidFill>
            </a:endParaRPr>
          </a:p>
        </p:txBody>
      </p:sp>
    </p:spTree>
    <p:extLst>
      <p:ext uri="{BB962C8B-B14F-4D97-AF65-F5344CB8AC3E}">
        <p14:creationId xmlns:p14="http://schemas.microsoft.com/office/powerpoint/2010/main" val="2370384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1576267" y="524633"/>
            <a:ext cx="8986000" cy="1075600"/>
          </a:xfrm>
          <a:prstGeom prst="rect">
            <a:avLst/>
          </a:prstGeom>
        </p:spPr>
        <p:txBody>
          <a:bodyPr spcFirstLastPara="1" wrap="square" lIns="121900" tIns="121900" rIns="121900" bIns="121900" anchor="ctr" anchorCtr="0">
            <a:noAutofit/>
          </a:bodyPr>
          <a:lstStyle/>
          <a:p>
            <a:r>
              <a:rPr lang="en" dirty="0"/>
              <a:t>Responses</a:t>
            </a:r>
            <a:endParaRPr dirty="0"/>
          </a:p>
        </p:txBody>
      </p:sp>
      <p:sp>
        <p:nvSpPr>
          <p:cNvPr id="129" name="Google Shape;129;p19"/>
          <p:cNvSpPr txBox="1">
            <a:spLocks noGrp="1"/>
          </p:cNvSpPr>
          <p:nvPr>
            <p:ph type="body" idx="1"/>
          </p:nvPr>
        </p:nvSpPr>
        <p:spPr>
          <a:xfrm>
            <a:off x="2075108" y="1798855"/>
            <a:ext cx="9447600" cy="3918000"/>
          </a:xfrm>
          <a:prstGeom prst="rect">
            <a:avLst/>
          </a:prstGeom>
        </p:spPr>
        <p:txBody>
          <a:bodyPr spcFirstLastPara="1" wrap="square" lIns="121900" tIns="121900" rIns="121900" bIns="121900" anchor="t" anchorCtr="0">
            <a:noAutofit/>
          </a:bodyPr>
          <a:lstStyle/>
          <a:p>
            <a:endParaRPr dirty="0"/>
          </a:p>
        </p:txBody>
      </p:sp>
      <p:sp>
        <p:nvSpPr>
          <p:cNvPr id="130" name="Google Shape;130;p19"/>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62</a:t>
            </a:fld>
            <a:endParaRPr kern="0">
              <a:solidFill>
                <a:srgbClr val="FFFFFF"/>
              </a:solidFill>
            </a:endParaRPr>
          </a:p>
        </p:txBody>
      </p:sp>
      <p:grpSp>
        <p:nvGrpSpPr>
          <p:cNvPr id="131" name="Google Shape;131;p19"/>
          <p:cNvGrpSpPr/>
          <p:nvPr/>
        </p:nvGrpSpPr>
        <p:grpSpPr>
          <a:xfrm>
            <a:off x="10907925" y="849773"/>
            <a:ext cx="448712" cy="425308"/>
            <a:chOff x="5300400" y="3670175"/>
            <a:chExt cx="421300" cy="399325"/>
          </a:xfrm>
        </p:grpSpPr>
        <p:sp>
          <p:nvSpPr>
            <p:cNvPr id="132" name="Google Shape;132;p19"/>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33;p19"/>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134;p19"/>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35;p19"/>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136;p19"/>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aphicFrame>
        <p:nvGraphicFramePr>
          <p:cNvPr id="12" name="Chart 11">
            <a:extLst>
              <a:ext uri="{FF2B5EF4-FFF2-40B4-BE49-F238E27FC236}">
                <a16:creationId xmlns:a16="http://schemas.microsoft.com/office/drawing/2014/main" id="{38562414-3436-4308-B121-7012EA918182}"/>
              </a:ext>
            </a:extLst>
          </p:cNvPr>
          <p:cNvGraphicFramePr>
            <a:graphicFrameLocks/>
          </p:cNvGraphicFramePr>
          <p:nvPr/>
        </p:nvGraphicFramePr>
        <p:xfrm>
          <a:off x="2075107" y="1798854"/>
          <a:ext cx="9447599" cy="47075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7980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8"/>
          <p:cNvSpPr txBox="1">
            <a:spLocks noGrp="1"/>
          </p:cNvSpPr>
          <p:nvPr>
            <p:ph type="body" idx="1"/>
          </p:nvPr>
        </p:nvSpPr>
        <p:spPr>
          <a:xfrm>
            <a:off x="4975433" y="524700"/>
            <a:ext cx="6284000" cy="5808000"/>
          </a:xfrm>
          <a:prstGeom prst="rect">
            <a:avLst/>
          </a:prstGeom>
        </p:spPr>
        <p:txBody>
          <a:bodyPr spcFirstLastPara="1" wrap="square" lIns="121900" tIns="121900" rIns="121900" bIns="121900" anchor="t" anchorCtr="0">
            <a:noAutofit/>
          </a:bodyPr>
          <a:lstStyle/>
          <a:p>
            <a:pPr marL="0" indent="0">
              <a:spcBef>
                <a:spcPts val="0"/>
              </a:spcBef>
              <a:buNone/>
              <a:tabLst>
                <a:tab pos="609585" algn="l"/>
              </a:tabLst>
            </a:pPr>
            <a:r>
              <a:rPr lang="en-US" sz="2667" dirty="0">
                <a:solidFill>
                  <a:schemeClr val="tx2">
                    <a:lumMod val="50000"/>
                  </a:schemeClr>
                </a:solidFill>
                <a:latin typeface="Calibri" panose="020F0502020204030204" pitchFamily="34" charset="0"/>
                <a:ea typeface="Times New Roman" panose="02020603050405020304" pitchFamily="18" charset="0"/>
              </a:rPr>
              <a:t>I use the geospatial commons frequently to download data, and the WMS services for imagery. </a:t>
            </a:r>
          </a:p>
          <a:p>
            <a:pPr marL="0" indent="0">
              <a:spcBef>
                <a:spcPts val="0"/>
              </a:spcBef>
              <a:buNone/>
              <a:tabLst>
                <a:tab pos="609585" algn="l"/>
              </a:tabLst>
            </a:pPr>
            <a:endParaRPr lang="en-US" sz="2667" dirty="0">
              <a:solidFill>
                <a:schemeClr val="tx2">
                  <a:lumMod val="50000"/>
                </a:schemeClr>
              </a:solidFill>
              <a:latin typeface="Calibri" panose="020F0502020204030204" pitchFamily="34" charset="0"/>
              <a:ea typeface="Calibri" panose="020F0502020204030204" pitchFamily="34" charset="0"/>
            </a:endParaRPr>
          </a:p>
          <a:p>
            <a:pPr marL="0" indent="0">
              <a:spcBef>
                <a:spcPts val="0"/>
              </a:spcBef>
              <a:buNone/>
              <a:tabLst>
                <a:tab pos="609585" algn="l"/>
              </a:tabLst>
            </a:pPr>
            <a:r>
              <a:rPr lang="en-US" sz="2667" dirty="0">
                <a:solidFill>
                  <a:schemeClr val="tx2">
                    <a:lumMod val="50000"/>
                  </a:schemeClr>
                </a:solidFill>
                <a:latin typeface="Calibri" panose="020F0502020204030204" pitchFamily="34" charset="0"/>
                <a:ea typeface="Times New Roman" panose="02020603050405020304" pitchFamily="18" charset="0"/>
              </a:rPr>
              <a:t>Lately, I find myself going to the MN Natural Resources Atlas before the Commons.  I like the way you can visualize the data on a map first to see if it's actually what you need before downloading it.  It's also nice to be able to do some quick analyses on it. </a:t>
            </a:r>
            <a:endParaRPr lang="en-US" sz="2667" dirty="0">
              <a:solidFill>
                <a:schemeClr val="tx2">
                  <a:lumMod val="50000"/>
                </a:schemeClr>
              </a:solidFill>
              <a:latin typeface="Calibri" panose="020F0502020204030204" pitchFamily="34" charset="0"/>
              <a:ea typeface="Calibri" panose="020F0502020204030204" pitchFamily="34" charset="0"/>
            </a:endParaRPr>
          </a:p>
          <a:p>
            <a:pPr marL="0" indent="0">
              <a:buNone/>
            </a:pPr>
            <a:endParaRPr dirty="0"/>
          </a:p>
        </p:txBody>
      </p:sp>
      <p:sp>
        <p:nvSpPr>
          <p:cNvPr id="123" name="Google Shape;123;p18"/>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63</a:t>
            </a:fld>
            <a:endParaRPr kern="0">
              <a:solidFill>
                <a:srgbClr val="FFFFFF"/>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20"/>
          <p:cNvSpPr txBox="1">
            <a:spLocks noGrp="1"/>
          </p:cNvSpPr>
          <p:nvPr>
            <p:ph type="ctrTitle" idx="4294967295"/>
          </p:nvPr>
        </p:nvSpPr>
        <p:spPr>
          <a:xfrm>
            <a:off x="2506673" y="2577801"/>
            <a:ext cx="7274000" cy="1546400"/>
          </a:xfrm>
          <a:prstGeom prst="rect">
            <a:avLst/>
          </a:prstGeom>
        </p:spPr>
        <p:txBody>
          <a:bodyPr spcFirstLastPara="1" wrap="square" lIns="121900" tIns="121900" rIns="121900" bIns="121900" anchor="ctr" anchorCtr="0">
            <a:noAutofit/>
          </a:bodyPr>
          <a:lstStyle/>
          <a:p>
            <a:r>
              <a:rPr lang="en" sz="9600" dirty="0">
                <a:solidFill>
                  <a:schemeClr val="accent1"/>
                </a:solidFill>
              </a:rPr>
              <a:t>What is SMSC doing?</a:t>
            </a:r>
            <a:endParaRPr sz="9600" dirty="0">
              <a:solidFill>
                <a:schemeClr val="accent1"/>
              </a:solidFill>
            </a:endParaRPr>
          </a:p>
        </p:txBody>
      </p:sp>
      <p:sp>
        <p:nvSpPr>
          <p:cNvPr id="142" name="Google Shape;142;p20"/>
          <p:cNvSpPr txBox="1">
            <a:spLocks noGrp="1"/>
          </p:cNvSpPr>
          <p:nvPr>
            <p:ph type="subTitle" idx="4294967295"/>
          </p:nvPr>
        </p:nvSpPr>
        <p:spPr>
          <a:xfrm>
            <a:off x="2819567" y="4650335"/>
            <a:ext cx="7274000" cy="1046400"/>
          </a:xfrm>
          <a:prstGeom prst="rect">
            <a:avLst/>
          </a:prstGeom>
        </p:spPr>
        <p:txBody>
          <a:bodyPr spcFirstLastPara="1" wrap="square" lIns="121900" tIns="121900" rIns="121900" bIns="121900" anchor="t" anchorCtr="0">
            <a:noAutofit/>
          </a:bodyPr>
          <a:lstStyle/>
          <a:p>
            <a:pPr marL="0" indent="0">
              <a:spcBef>
                <a:spcPts val="800"/>
              </a:spcBef>
              <a:buNone/>
            </a:pPr>
            <a:r>
              <a:rPr lang="en-US" sz="2933" dirty="0"/>
              <a:t>State of GIS at SMSC</a:t>
            </a:r>
            <a:endParaRPr sz="2933" dirty="0"/>
          </a:p>
        </p:txBody>
      </p:sp>
      <p:sp>
        <p:nvSpPr>
          <p:cNvPr id="143" name="Google Shape;143;p20"/>
          <p:cNvSpPr/>
          <p:nvPr/>
        </p:nvSpPr>
        <p:spPr>
          <a:xfrm>
            <a:off x="10091053" y="3112085"/>
            <a:ext cx="349171" cy="33340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B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4" name="Google Shape;144;p20"/>
          <p:cNvGrpSpPr/>
          <p:nvPr/>
        </p:nvGrpSpPr>
        <p:grpSpPr>
          <a:xfrm>
            <a:off x="9657671" y="1239992"/>
            <a:ext cx="1495943" cy="1496361"/>
            <a:chOff x="6654650" y="3665275"/>
            <a:chExt cx="409100" cy="409125"/>
          </a:xfrm>
        </p:grpSpPr>
        <p:sp>
          <p:nvSpPr>
            <p:cNvPr id="145" name="Google Shape;145;p20"/>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46;p20"/>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 name="Google Shape;147;p20"/>
          <p:cNvGrpSpPr/>
          <p:nvPr/>
        </p:nvGrpSpPr>
        <p:grpSpPr>
          <a:xfrm rot="1057075">
            <a:off x="8215930" y="2416515"/>
            <a:ext cx="988340" cy="988472"/>
            <a:chOff x="570875" y="4322250"/>
            <a:chExt cx="443300" cy="443325"/>
          </a:xfrm>
        </p:grpSpPr>
        <p:sp>
          <p:nvSpPr>
            <p:cNvPr id="148" name="Google Shape;148;p2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49;p2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50;p2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2" name="Google Shape;152;p20"/>
          <p:cNvSpPr/>
          <p:nvPr/>
        </p:nvSpPr>
        <p:spPr>
          <a:xfrm rot="2466613">
            <a:off x="8326884" y="1529795"/>
            <a:ext cx="485139" cy="46322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B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0"/>
          <p:cNvSpPr/>
          <p:nvPr/>
        </p:nvSpPr>
        <p:spPr>
          <a:xfrm rot="-1609020">
            <a:off x="9036366" y="1821294"/>
            <a:ext cx="349108" cy="33334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B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0"/>
          <p:cNvSpPr/>
          <p:nvPr/>
        </p:nvSpPr>
        <p:spPr>
          <a:xfrm rot="2926409">
            <a:off x="11153267" y="2085348"/>
            <a:ext cx="261424" cy="24961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B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0"/>
          <p:cNvSpPr/>
          <p:nvPr/>
        </p:nvSpPr>
        <p:spPr>
          <a:xfrm rot="-1609718">
            <a:off x="10065237" y="412895"/>
            <a:ext cx="235553" cy="22491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B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0"/>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64</a:t>
            </a:fld>
            <a:endParaRPr kern="0">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2" name="Google Shape;162;p21"/>
          <p:cNvSpPr txBox="1">
            <a:spLocks noGrp="1"/>
          </p:cNvSpPr>
          <p:nvPr>
            <p:ph type="title"/>
          </p:nvPr>
        </p:nvSpPr>
        <p:spPr>
          <a:xfrm>
            <a:off x="1576267" y="524633"/>
            <a:ext cx="8986000" cy="1075600"/>
          </a:xfrm>
          <a:prstGeom prst="rect">
            <a:avLst/>
          </a:prstGeom>
        </p:spPr>
        <p:txBody>
          <a:bodyPr spcFirstLastPara="1" wrap="square" lIns="121900" tIns="121900" rIns="121900" bIns="121900" anchor="ctr" anchorCtr="0">
            <a:noAutofit/>
          </a:bodyPr>
          <a:lstStyle/>
          <a:p>
            <a:r>
              <a:rPr lang="en" dirty="0"/>
              <a:t>Staffing / GIS users</a:t>
            </a:r>
            <a:endParaRPr dirty="0"/>
          </a:p>
        </p:txBody>
      </p:sp>
      <p:sp>
        <p:nvSpPr>
          <p:cNvPr id="164" name="Google Shape;164;p21"/>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65</a:t>
            </a:fld>
            <a:endParaRPr kern="0">
              <a:solidFill>
                <a:srgbClr val="FFFFFF"/>
              </a:solidFill>
            </a:endParaRPr>
          </a:p>
        </p:txBody>
      </p:sp>
      <p:grpSp>
        <p:nvGrpSpPr>
          <p:cNvPr id="165" name="Google Shape;165;p21"/>
          <p:cNvGrpSpPr/>
          <p:nvPr/>
        </p:nvGrpSpPr>
        <p:grpSpPr>
          <a:xfrm>
            <a:off x="10996218" y="838712"/>
            <a:ext cx="274468" cy="447435"/>
            <a:chOff x="6730350" y="2315900"/>
            <a:chExt cx="257700" cy="420100"/>
          </a:xfrm>
        </p:grpSpPr>
        <p:sp>
          <p:nvSpPr>
            <p:cNvPr id="166" name="Google Shape;166;p21"/>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1"/>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1"/>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1"/>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1"/>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 name="TextBox 11">
            <a:extLst>
              <a:ext uri="{FF2B5EF4-FFF2-40B4-BE49-F238E27FC236}">
                <a16:creationId xmlns:a16="http://schemas.microsoft.com/office/drawing/2014/main" id="{CB2199D5-0C8A-4E7F-AECA-70B4A9E34C97}"/>
              </a:ext>
            </a:extLst>
          </p:cNvPr>
          <p:cNvSpPr txBox="1"/>
          <p:nvPr/>
        </p:nvSpPr>
        <p:spPr>
          <a:xfrm>
            <a:off x="1951357" y="2227717"/>
            <a:ext cx="10240643" cy="3006272"/>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pPr>
            <a:r>
              <a:rPr lang="en-US" sz="4267" b="1" kern="0" dirty="0">
                <a:solidFill>
                  <a:srgbClr val="000000"/>
                </a:solidFill>
                <a:latin typeface="Arial"/>
                <a:cs typeface="Arial"/>
                <a:sym typeface="Arial"/>
              </a:rPr>
              <a:t>GIS Admin – Ryan Bonney</a:t>
            </a:r>
          </a:p>
          <a:p>
            <a:pPr marL="380990" indent="-380990" defTabSz="1219170">
              <a:buClr>
                <a:srgbClr val="000000"/>
              </a:buClr>
              <a:buFont typeface="Arial" panose="020B0604020202020204" pitchFamily="34" charset="0"/>
              <a:buChar char="•"/>
            </a:pPr>
            <a:r>
              <a:rPr lang="en-US" sz="4267" b="1" kern="0" dirty="0">
                <a:solidFill>
                  <a:srgbClr val="000000"/>
                </a:solidFill>
                <a:latin typeface="Arial"/>
                <a:cs typeface="Arial"/>
                <a:sym typeface="Arial"/>
              </a:rPr>
              <a:t>GIS Dept – 1 just me </a:t>
            </a:r>
            <a:r>
              <a:rPr lang="en-US" sz="4267" b="1" kern="0" dirty="0">
                <a:solidFill>
                  <a:srgbClr val="000000"/>
                </a:solidFill>
                <a:latin typeface="Arial"/>
                <a:cs typeface="Arial"/>
                <a:sym typeface="Wingdings" panose="05000000000000000000" pitchFamily="2" charset="2"/>
              </a:rPr>
              <a:t></a:t>
            </a:r>
            <a:endParaRPr lang="en-US" sz="4267" b="1"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n-US" sz="4267" b="1" kern="0" dirty="0">
                <a:solidFill>
                  <a:srgbClr val="000000"/>
                </a:solidFill>
                <a:latin typeface="Arial"/>
                <a:cs typeface="Arial"/>
                <a:sym typeface="Arial"/>
              </a:rPr>
              <a:t>~5 staff utilizing ArcPro </a:t>
            </a:r>
            <a:r>
              <a:rPr lang="en-US" sz="4267" b="1" i="1" kern="0" dirty="0">
                <a:solidFill>
                  <a:srgbClr val="000000"/>
                </a:solidFill>
                <a:latin typeface="Arial"/>
                <a:cs typeface="Arial"/>
                <a:sym typeface="Arial"/>
              </a:rPr>
              <a:t>casually </a:t>
            </a:r>
          </a:p>
          <a:p>
            <a:pPr marL="380990" indent="-380990" defTabSz="1219170">
              <a:buClr>
                <a:srgbClr val="000000"/>
              </a:buClr>
              <a:buFont typeface="Arial" panose="020B0604020202020204" pitchFamily="34" charset="0"/>
              <a:buChar char="•"/>
            </a:pPr>
            <a:r>
              <a:rPr lang="en-US" sz="4267" b="1" kern="0" dirty="0">
                <a:solidFill>
                  <a:srgbClr val="000000"/>
                </a:solidFill>
                <a:latin typeface="Arial"/>
                <a:cs typeface="Arial"/>
                <a:sym typeface="Arial"/>
              </a:rPr>
              <a:t>Numerous people using AGOL</a:t>
            </a:r>
          </a:p>
          <a:p>
            <a:pPr defTabSz="1219170">
              <a:buClr>
                <a:srgbClr val="000000"/>
              </a:buClr>
            </a:pPr>
            <a:endParaRPr lang="en-US" sz="1867" i="1" kern="0" dirty="0">
              <a:solidFill>
                <a:srgbClr val="000000"/>
              </a:solidFill>
              <a:latin typeface="Arial"/>
              <a:cs typeface="Arial"/>
              <a:sym typeface="Arial"/>
            </a:endParaRPr>
          </a:p>
        </p:txBody>
      </p:sp>
    </p:spTree>
    <p:extLst>
      <p:ext uri="{BB962C8B-B14F-4D97-AF65-F5344CB8AC3E}">
        <p14:creationId xmlns:p14="http://schemas.microsoft.com/office/powerpoint/2010/main" val="2510855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p21"/>
          <p:cNvSpPr txBox="1">
            <a:spLocks noGrp="1"/>
          </p:cNvSpPr>
          <p:nvPr>
            <p:ph type="body" idx="1"/>
          </p:nvPr>
        </p:nvSpPr>
        <p:spPr>
          <a:xfrm>
            <a:off x="2101700" y="1822900"/>
            <a:ext cx="4643200" cy="4510000"/>
          </a:xfrm>
          <a:prstGeom prst="rect">
            <a:avLst/>
          </a:prstGeom>
        </p:spPr>
        <p:txBody>
          <a:bodyPr spcFirstLastPara="1" wrap="square" lIns="121900" tIns="121900" rIns="121900" bIns="121900" anchor="t" anchorCtr="0">
            <a:noAutofit/>
          </a:bodyPr>
          <a:lstStyle/>
          <a:p>
            <a:pPr marL="0" indent="0">
              <a:buNone/>
            </a:pPr>
            <a:r>
              <a:rPr lang="en" b="1" dirty="0"/>
              <a:t>Mapping</a:t>
            </a:r>
          </a:p>
          <a:p>
            <a:pPr marL="457189" indent="-457189"/>
            <a:r>
              <a:rPr lang="en-US" b="1" dirty="0"/>
              <a:t>Real Estate</a:t>
            </a:r>
          </a:p>
          <a:p>
            <a:pPr marL="457189" indent="-457189"/>
            <a:r>
              <a:rPr lang="en-US" b="1" dirty="0"/>
              <a:t>Natural Resources</a:t>
            </a:r>
          </a:p>
          <a:p>
            <a:pPr marL="457189" indent="-457189"/>
            <a:r>
              <a:rPr lang="en-US" b="1" dirty="0"/>
              <a:t>Cultural</a:t>
            </a:r>
          </a:p>
          <a:p>
            <a:pPr marL="457189" indent="-457189"/>
            <a:r>
              <a:rPr lang="en-US" b="1" dirty="0"/>
              <a:t>Infrastructure</a:t>
            </a:r>
          </a:p>
          <a:p>
            <a:pPr marL="0" indent="0">
              <a:buNone/>
            </a:pPr>
            <a:endParaRPr b="1" dirty="0"/>
          </a:p>
        </p:txBody>
      </p:sp>
      <p:sp>
        <p:nvSpPr>
          <p:cNvPr id="162" name="Google Shape;162;p21"/>
          <p:cNvSpPr txBox="1">
            <a:spLocks noGrp="1"/>
          </p:cNvSpPr>
          <p:nvPr>
            <p:ph type="title"/>
          </p:nvPr>
        </p:nvSpPr>
        <p:spPr>
          <a:xfrm>
            <a:off x="1576267" y="524633"/>
            <a:ext cx="8986000" cy="1075600"/>
          </a:xfrm>
          <a:prstGeom prst="rect">
            <a:avLst/>
          </a:prstGeom>
        </p:spPr>
        <p:txBody>
          <a:bodyPr spcFirstLastPara="1" wrap="square" lIns="121900" tIns="121900" rIns="121900" bIns="121900" anchor="ctr" anchorCtr="0">
            <a:noAutofit/>
          </a:bodyPr>
          <a:lstStyle/>
          <a:p>
            <a:r>
              <a:rPr lang="en" dirty="0"/>
              <a:t>Cartography / Normal GIS</a:t>
            </a:r>
            <a:endParaRPr dirty="0"/>
          </a:p>
        </p:txBody>
      </p:sp>
      <p:sp>
        <p:nvSpPr>
          <p:cNvPr id="164" name="Google Shape;164;p21"/>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66</a:t>
            </a:fld>
            <a:endParaRPr kern="0">
              <a:solidFill>
                <a:srgbClr val="FFFFFF"/>
              </a:solidFill>
            </a:endParaRPr>
          </a:p>
        </p:txBody>
      </p:sp>
      <p:grpSp>
        <p:nvGrpSpPr>
          <p:cNvPr id="165" name="Google Shape;165;p21"/>
          <p:cNvGrpSpPr/>
          <p:nvPr/>
        </p:nvGrpSpPr>
        <p:grpSpPr>
          <a:xfrm>
            <a:off x="10996218" y="838712"/>
            <a:ext cx="274468" cy="447435"/>
            <a:chOff x="6730350" y="2315900"/>
            <a:chExt cx="257700" cy="420100"/>
          </a:xfrm>
        </p:grpSpPr>
        <p:sp>
          <p:nvSpPr>
            <p:cNvPr id="166" name="Google Shape;166;p21"/>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1"/>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1"/>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1"/>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1"/>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Picture 4" descr="An aerial view of a city&#10;&#10;Description automatically generated">
            <a:extLst>
              <a:ext uri="{FF2B5EF4-FFF2-40B4-BE49-F238E27FC236}">
                <a16:creationId xmlns:a16="http://schemas.microsoft.com/office/drawing/2014/main" id="{B5D91FB5-FFBB-49C2-A010-74704369D5A0}"/>
              </a:ext>
            </a:extLst>
          </p:cNvPr>
          <p:cNvPicPr>
            <a:picLocks noChangeAspect="1"/>
          </p:cNvPicPr>
          <p:nvPr/>
        </p:nvPicPr>
        <p:blipFill>
          <a:blip r:embed="rId4"/>
          <a:stretch>
            <a:fillRect/>
          </a:stretch>
        </p:blipFill>
        <p:spPr>
          <a:xfrm>
            <a:off x="6449084" y="1933421"/>
            <a:ext cx="4943193" cy="370739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6" name="Google Shape;186;p23"/>
          <p:cNvSpPr txBox="1">
            <a:spLocks noGrp="1"/>
          </p:cNvSpPr>
          <p:nvPr>
            <p:ph type="body" idx="1"/>
          </p:nvPr>
        </p:nvSpPr>
        <p:spPr>
          <a:xfrm>
            <a:off x="6487400" y="1798867"/>
            <a:ext cx="5035200" cy="3918000"/>
          </a:xfrm>
          <a:prstGeom prst="rect">
            <a:avLst/>
          </a:prstGeom>
        </p:spPr>
        <p:txBody>
          <a:bodyPr spcFirstLastPara="1" wrap="square" lIns="121900" tIns="121900" rIns="121900" bIns="121900" anchor="t" anchorCtr="0">
            <a:noAutofit/>
          </a:bodyPr>
          <a:lstStyle/>
          <a:p>
            <a:pPr marL="609585" lvl="1" indent="0">
              <a:spcBef>
                <a:spcPts val="800"/>
              </a:spcBef>
              <a:buNone/>
            </a:pPr>
            <a:r>
              <a:rPr lang="en" dirty="0"/>
              <a:t>Extensive UAV program</a:t>
            </a:r>
          </a:p>
          <a:p>
            <a:pPr marL="609585" lvl="1" indent="0">
              <a:spcBef>
                <a:spcPts val="800"/>
              </a:spcBef>
              <a:buNone/>
            </a:pPr>
            <a:r>
              <a:rPr lang="en" dirty="0"/>
              <a:t>	LiDAR</a:t>
            </a:r>
          </a:p>
          <a:p>
            <a:pPr marL="609585" lvl="1" indent="0">
              <a:spcBef>
                <a:spcPts val="800"/>
              </a:spcBef>
              <a:buNone/>
            </a:pPr>
            <a:r>
              <a:rPr lang="en" dirty="0"/>
              <a:t>	Multispectral</a:t>
            </a:r>
          </a:p>
          <a:p>
            <a:pPr marL="609585" lvl="1" indent="0">
              <a:spcBef>
                <a:spcPts val="800"/>
              </a:spcBef>
              <a:buNone/>
            </a:pPr>
            <a:r>
              <a:rPr lang="en" dirty="0"/>
              <a:t>	Optical</a:t>
            </a:r>
          </a:p>
          <a:p>
            <a:pPr marL="609585" lvl="1" indent="0">
              <a:spcBef>
                <a:spcPts val="800"/>
              </a:spcBef>
              <a:buNone/>
            </a:pPr>
            <a:r>
              <a:rPr lang="en" dirty="0"/>
              <a:t>	Thermal</a:t>
            </a:r>
          </a:p>
        </p:txBody>
      </p:sp>
      <p:sp>
        <p:nvSpPr>
          <p:cNvPr id="187" name="Google Shape;187;p23"/>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67</a:t>
            </a:fld>
            <a:endParaRPr kern="0">
              <a:solidFill>
                <a:srgbClr val="FFFFFF"/>
              </a:solidFill>
            </a:endParaRPr>
          </a:p>
        </p:txBody>
      </p:sp>
      <p:grpSp>
        <p:nvGrpSpPr>
          <p:cNvPr id="188" name="Google Shape;188;p23"/>
          <p:cNvGrpSpPr/>
          <p:nvPr/>
        </p:nvGrpSpPr>
        <p:grpSpPr>
          <a:xfrm>
            <a:off x="10902136" y="865357"/>
            <a:ext cx="473449" cy="394128"/>
            <a:chOff x="1244325" y="314425"/>
            <a:chExt cx="444525" cy="370050"/>
          </a:xfrm>
        </p:grpSpPr>
        <p:sp>
          <p:nvSpPr>
            <p:cNvPr id="189" name="Google Shape;189;p23"/>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3"/>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Picture 4" descr="A group of people in safety vests standing in a snowy field&#10;&#10;Description automatically generated with low confidence">
            <a:extLst>
              <a:ext uri="{FF2B5EF4-FFF2-40B4-BE49-F238E27FC236}">
                <a16:creationId xmlns:a16="http://schemas.microsoft.com/office/drawing/2014/main" id="{6E9D0CA5-EBC8-4745-9C1F-E6D4F0A45059}"/>
              </a:ext>
            </a:extLst>
          </p:cNvPr>
          <p:cNvPicPr>
            <a:picLocks noChangeAspect="1"/>
          </p:cNvPicPr>
          <p:nvPr/>
        </p:nvPicPr>
        <p:blipFill>
          <a:blip r:embed="rId4"/>
          <a:stretch>
            <a:fillRect/>
          </a:stretch>
        </p:blipFill>
        <p:spPr>
          <a:xfrm>
            <a:off x="1" y="-193140"/>
            <a:ext cx="6113708" cy="8151611"/>
          </a:xfrm>
          <a:prstGeom prst="rect">
            <a:avLst/>
          </a:prstGeom>
        </p:spPr>
      </p:pic>
      <p:sp>
        <p:nvSpPr>
          <p:cNvPr id="185" name="Google Shape;185;p23"/>
          <p:cNvSpPr txBox="1">
            <a:spLocks noGrp="1"/>
          </p:cNvSpPr>
          <p:nvPr>
            <p:ph type="title"/>
          </p:nvPr>
        </p:nvSpPr>
        <p:spPr>
          <a:xfrm>
            <a:off x="5760098" y="524621"/>
            <a:ext cx="4802156" cy="1075600"/>
          </a:xfrm>
          <a:prstGeom prst="rect">
            <a:avLst/>
          </a:prstGeom>
          <a:solidFill>
            <a:schemeClr val="accent1"/>
          </a:solidFill>
        </p:spPr>
        <p:txBody>
          <a:bodyPr spcFirstLastPara="1" wrap="square" lIns="121900" tIns="121900" rIns="121900" bIns="121900" anchor="ctr" anchorCtr="0">
            <a:noAutofit/>
          </a:bodyPr>
          <a:lstStyle/>
          <a:p>
            <a:r>
              <a:rPr lang="en" dirty="0"/>
              <a:t>       Remote Sensing</a:t>
            </a:r>
            <a:endParaRPr dirty="0"/>
          </a:p>
        </p:txBody>
      </p:sp>
    </p:spTree>
    <p:extLst>
      <p:ext uri="{BB962C8B-B14F-4D97-AF65-F5344CB8AC3E}">
        <p14:creationId xmlns:p14="http://schemas.microsoft.com/office/powerpoint/2010/main" val="4010921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184"/>
        <p:cNvGrpSpPr/>
        <p:nvPr/>
      </p:nvGrpSpPr>
      <p:grpSpPr>
        <a:xfrm>
          <a:off x="0" y="0"/>
          <a:ext cx="0" cy="0"/>
          <a:chOff x="0" y="0"/>
          <a:chExt cx="0" cy="0"/>
        </a:xfrm>
      </p:grpSpPr>
      <p:pic>
        <p:nvPicPr>
          <p:cNvPr id="7" name="Picture 6">
            <a:extLst>
              <a:ext uri="{FF2B5EF4-FFF2-40B4-BE49-F238E27FC236}">
                <a16:creationId xmlns:a16="http://schemas.microsoft.com/office/drawing/2014/main" id="{D0CF4653-2D0A-449D-B11F-7B94EDB680FF}"/>
              </a:ext>
            </a:extLst>
          </p:cNvPr>
          <p:cNvPicPr>
            <a:picLocks noChangeAspect="1"/>
          </p:cNvPicPr>
          <p:nvPr/>
        </p:nvPicPr>
        <p:blipFill>
          <a:blip r:embed="rId4"/>
          <a:stretch>
            <a:fillRect/>
          </a:stretch>
        </p:blipFill>
        <p:spPr>
          <a:xfrm>
            <a:off x="5139" y="48056"/>
            <a:ext cx="8227339" cy="3939776"/>
          </a:xfrm>
          <a:prstGeom prst="rect">
            <a:avLst/>
          </a:prstGeom>
        </p:spPr>
      </p:pic>
      <p:sp>
        <p:nvSpPr>
          <p:cNvPr id="187" name="Google Shape;187;p23"/>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68</a:t>
            </a:fld>
            <a:endParaRPr kern="0">
              <a:solidFill>
                <a:srgbClr val="FFFFFF"/>
              </a:solidFill>
            </a:endParaRPr>
          </a:p>
        </p:txBody>
      </p:sp>
      <p:sp>
        <p:nvSpPr>
          <p:cNvPr id="8" name="Rectangle 7">
            <a:extLst>
              <a:ext uri="{FF2B5EF4-FFF2-40B4-BE49-F238E27FC236}">
                <a16:creationId xmlns:a16="http://schemas.microsoft.com/office/drawing/2014/main" id="{A847F799-819B-4C2B-93C5-516824DE6115}"/>
              </a:ext>
            </a:extLst>
          </p:cNvPr>
          <p:cNvSpPr/>
          <p:nvPr/>
        </p:nvSpPr>
        <p:spPr>
          <a:xfrm>
            <a:off x="10562253" y="524621"/>
            <a:ext cx="1104947" cy="1075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188" name="Google Shape;188;p23"/>
          <p:cNvGrpSpPr/>
          <p:nvPr/>
        </p:nvGrpSpPr>
        <p:grpSpPr>
          <a:xfrm>
            <a:off x="10902136" y="865357"/>
            <a:ext cx="473449" cy="394128"/>
            <a:chOff x="1244325" y="314425"/>
            <a:chExt cx="444525" cy="370050"/>
          </a:xfrm>
        </p:grpSpPr>
        <p:sp>
          <p:nvSpPr>
            <p:cNvPr id="189" name="Google Shape;189;p23"/>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3"/>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85" name="Google Shape;185;p23"/>
          <p:cNvSpPr txBox="1">
            <a:spLocks noGrp="1"/>
          </p:cNvSpPr>
          <p:nvPr>
            <p:ph type="title"/>
          </p:nvPr>
        </p:nvSpPr>
        <p:spPr>
          <a:xfrm>
            <a:off x="5760098" y="524621"/>
            <a:ext cx="4802156" cy="1075600"/>
          </a:xfrm>
          <a:prstGeom prst="rect">
            <a:avLst/>
          </a:prstGeom>
          <a:solidFill>
            <a:schemeClr val="accent1"/>
          </a:solidFill>
        </p:spPr>
        <p:txBody>
          <a:bodyPr spcFirstLastPara="1" wrap="square" lIns="121900" tIns="121900" rIns="121900" bIns="121900" anchor="ctr" anchorCtr="0">
            <a:noAutofit/>
          </a:bodyPr>
          <a:lstStyle/>
          <a:p>
            <a:r>
              <a:rPr lang="en" dirty="0"/>
              <a:t>Web Mapping</a:t>
            </a:r>
            <a:endParaRPr dirty="0"/>
          </a:p>
        </p:txBody>
      </p:sp>
      <p:pic>
        <p:nvPicPr>
          <p:cNvPr id="12" name="Picture 11">
            <a:extLst>
              <a:ext uri="{FF2B5EF4-FFF2-40B4-BE49-F238E27FC236}">
                <a16:creationId xmlns:a16="http://schemas.microsoft.com/office/drawing/2014/main" id="{DA3F726C-A904-4884-ABAF-267C1C2894DB}"/>
              </a:ext>
            </a:extLst>
          </p:cNvPr>
          <p:cNvPicPr>
            <a:picLocks noChangeAspect="1"/>
          </p:cNvPicPr>
          <p:nvPr/>
        </p:nvPicPr>
        <p:blipFill>
          <a:blip r:embed="rId5"/>
          <a:stretch>
            <a:fillRect/>
          </a:stretch>
        </p:blipFill>
        <p:spPr>
          <a:xfrm>
            <a:off x="-1" y="3607945"/>
            <a:ext cx="7065129" cy="3325057"/>
          </a:xfrm>
          <a:prstGeom prst="rect">
            <a:avLst/>
          </a:prstGeom>
        </p:spPr>
      </p:pic>
      <p:pic>
        <p:nvPicPr>
          <p:cNvPr id="14" name="Picture 13">
            <a:extLst>
              <a:ext uri="{FF2B5EF4-FFF2-40B4-BE49-F238E27FC236}">
                <a16:creationId xmlns:a16="http://schemas.microsoft.com/office/drawing/2014/main" id="{F2AF78EF-77A3-4D53-B23E-EB49A8FAD048}"/>
              </a:ext>
            </a:extLst>
          </p:cNvPr>
          <p:cNvPicPr>
            <a:picLocks noChangeAspect="1"/>
          </p:cNvPicPr>
          <p:nvPr/>
        </p:nvPicPr>
        <p:blipFill>
          <a:blip r:embed="rId6"/>
          <a:stretch>
            <a:fillRect/>
          </a:stretch>
        </p:blipFill>
        <p:spPr>
          <a:xfrm>
            <a:off x="7084194" y="1617347"/>
            <a:ext cx="5107807" cy="2250501"/>
          </a:xfrm>
          <a:prstGeom prst="rect">
            <a:avLst/>
          </a:prstGeom>
        </p:spPr>
      </p:pic>
      <p:sp>
        <p:nvSpPr>
          <p:cNvPr id="10" name="Text Placeholder 9">
            <a:extLst>
              <a:ext uri="{FF2B5EF4-FFF2-40B4-BE49-F238E27FC236}">
                <a16:creationId xmlns:a16="http://schemas.microsoft.com/office/drawing/2014/main" id="{0C83A454-D412-4B40-B952-FE5FB311FED5}"/>
              </a:ext>
            </a:extLst>
          </p:cNvPr>
          <p:cNvSpPr>
            <a:spLocks noGrp="1"/>
          </p:cNvSpPr>
          <p:nvPr>
            <p:ph type="body" idx="1"/>
          </p:nvPr>
        </p:nvSpPr>
        <p:spPr>
          <a:xfrm>
            <a:off x="5847525" y="3749880"/>
            <a:ext cx="6339336" cy="3114861"/>
          </a:xfrm>
          <a:solidFill>
            <a:schemeClr val="bg1"/>
          </a:solidFill>
          <a:ln w="28575">
            <a:solidFill>
              <a:schemeClr val="accent1"/>
            </a:solidFill>
          </a:ln>
        </p:spPr>
        <p:txBody>
          <a:bodyPr/>
          <a:lstStyle/>
          <a:p>
            <a:pPr marL="118530" indent="0">
              <a:buNone/>
            </a:pPr>
            <a:r>
              <a:rPr lang="en-US" sz="3733" b="1" dirty="0">
                <a:solidFill>
                  <a:srgbClr val="FFC000"/>
                </a:solidFill>
              </a:rPr>
              <a:t>Currently Maintaining 12 active web mapping apps with a Community Member facing approach</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69</a:t>
            </a:fld>
            <a:endParaRPr kern="0">
              <a:solidFill>
                <a:srgbClr val="FFFFFF"/>
              </a:solidFill>
            </a:endParaRPr>
          </a:p>
        </p:txBody>
      </p:sp>
      <p:sp>
        <p:nvSpPr>
          <p:cNvPr id="196" name="Google Shape;196;p24"/>
          <p:cNvSpPr/>
          <p:nvPr/>
        </p:nvSpPr>
        <p:spPr>
          <a:xfrm>
            <a:off x="6954416" y="1857599"/>
            <a:ext cx="4712784" cy="3852735"/>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434343"/>
              </a:buClr>
              <a:buSzPts val="1100"/>
            </a:pPr>
            <a:r>
              <a:rPr lang="en-US" sz="2933" b="1" kern="0" dirty="0">
                <a:solidFill>
                  <a:srgbClr val="FFFFFF"/>
                </a:solidFill>
                <a:latin typeface="Barlow"/>
                <a:ea typeface="Barlow"/>
                <a:cs typeface="Barlow"/>
                <a:sym typeface="Barlow"/>
              </a:rPr>
              <a:t>Thank you!</a:t>
            </a:r>
          </a:p>
          <a:p>
            <a:pPr defTabSz="1219170">
              <a:buClr>
                <a:srgbClr val="434343"/>
              </a:buClr>
              <a:buSzPts val="1100"/>
            </a:pPr>
            <a:endParaRPr lang="en-US" sz="2933" kern="0" dirty="0">
              <a:solidFill>
                <a:srgbClr val="FFFFFF"/>
              </a:solidFill>
              <a:latin typeface="Barlow"/>
              <a:ea typeface="Barlow"/>
              <a:cs typeface="Barlow"/>
              <a:sym typeface="Barlow"/>
            </a:endParaRPr>
          </a:p>
          <a:p>
            <a:pPr defTabSz="1219170">
              <a:buClr>
                <a:srgbClr val="434343"/>
              </a:buClr>
              <a:buSzPts val="1100"/>
            </a:pPr>
            <a:r>
              <a:rPr lang="en-US" sz="2933" kern="0" dirty="0">
                <a:solidFill>
                  <a:srgbClr val="FFFFFF"/>
                </a:solidFill>
                <a:latin typeface="Barlow"/>
                <a:ea typeface="Barlow"/>
                <a:cs typeface="Barlow"/>
                <a:sym typeface="Barlow"/>
              </a:rPr>
              <a:t>Questions?</a:t>
            </a:r>
          </a:p>
          <a:p>
            <a:pPr defTabSz="1219170">
              <a:buClr>
                <a:srgbClr val="000000"/>
              </a:buClr>
            </a:pPr>
            <a:endParaRPr lang="en-US" sz="2933" b="1" kern="0" dirty="0">
              <a:solidFill>
                <a:srgbClr val="FFFFFF"/>
              </a:solidFill>
              <a:latin typeface="Barlow"/>
              <a:cs typeface="Arial"/>
              <a:sym typeface="Barlow"/>
            </a:endParaRPr>
          </a:p>
          <a:p>
            <a:pPr defTabSz="1219170">
              <a:buClr>
                <a:srgbClr val="000000"/>
              </a:buClr>
            </a:pPr>
            <a:r>
              <a:rPr lang="en-US" sz="1600" b="1" kern="0" dirty="0">
                <a:solidFill>
                  <a:srgbClr val="FFFFFF"/>
                </a:solidFill>
                <a:latin typeface="Barlow"/>
                <a:cs typeface="Arial"/>
                <a:sym typeface="Barlow"/>
              </a:rPr>
              <a:t>Ryan.Bonney@shakopeedakota.org</a:t>
            </a:r>
            <a:endParaRPr lang="en-US" sz="1600" kern="0" dirty="0">
              <a:solidFill>
                <a:srgbClr val="000000"/>
              </a:solidFill>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 Item 4</a:t>
            </a:r>
            <a:endParaRPr lang="en-US" dirty="0"/>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Archiving Workgroup final report</a:t>
            </a:r>
          </a:p>
          <a:p>
            <a:pPr marL="0" indent="0">
              <a:buNone/>
            </a:pPr>
            <a:r>
              <a:rPr lang="en-US" dirty="0"/>
              <a:t>Ryan Mattke</a:t>
            </a:r>
            <a:endParaRPr lang="en-US" dirty="0">
              <a:cs typeface="Calibri"/>
            </a:endParaRPr>
          </a:p>
        </p:txBody>
      </p:sp>
    </p:spTree>
    <p:extLst>
      <p:ext uri="{BB962C8B-B14F-4D97-AF65-F5344CB8AC3E}">
        <p14:creationId xmlns:p14="http://schemas.microsoft.com/office/powerpoint/2010/main" val="24616764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2" name="Text Placeholder 1"/>
          <p:cNvSpPr>
            <a:spLocks noGrp="1"/>
          </p:cNvSpPr>
          <p:nvPr>
            <p:ph idx="1"/>
          </p:nvPr>
        </p:nvSpPr>
        <p:spPr>
          <a:xfrm>
            <a:off x="838200" y="1825625"/>
            <a:ext cx="7340600" cy="4530079"/>
          </a:xfrm>
        </p:spPr>
        <p:txBody>
          <a:bodyPr vert="horz" lIns="91440" tIns="45720" rIns="91440" bIns="45720" rtlCol="0" anchor="t">
            <a:normAutofit/>
          </a:bodyPr>
          <a:lstStyle/>
          <a:p>
            <a:pPr marL="0" indent="0">
              <a:buNone/>
            </a:pPr>
            <a:r>
              <a:rPr lang="en-US" b="1" dirty="0"/>
              <a:t>Legislative Update</a:t>
            </a:r>
          </a:p>
          <a:p>
            <a:pPr marL="0" indent="0">
              <a:buNone/>
            </a:pPr>
            <a:r>
              <a:rPr lang="en-US" dirty="0">
                <a:cs typeface="Calibri"/>
              </a:rPr>
              <a:t>Conversations are continuing about the topics of policy,  and funding of geospatial program needs</a:t>
            </a:r>
          </a:p>
          <a:p>
            <a:pPr marL="0" indent="0">
              <a:buNone/>
            </a:pPr>
            <a:r>
              <a:rPr lang="en-US" dirty="0">
                <a:cs typeface="Calibri"/>
              </a:rPr>
              <a:t>PLSS bill is scheduled HF4456 (Anderson) for hearing on Friday</a:t>
            </a:r>
          </a:p>
          <a:p>
            <a:pPr marL="0" indent="0">
              <a:buNone/>
            </a:pPr>
            <a:endParaRPr lang="en-US" b="1"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839501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11</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Updates on GAC Priority Projects and Initiatives</a:t>
            </a:r>
          </a:p>
          <a:p>
            <a:pPr marL="0" indent="0">
              <a:buNone/>
            </a:pPr>
            <a:r>
              <a:rPr lang="en-US"/>
              <a:t>David Brandt</a:t>
            </a:r>
            <a:endParaRPr lang="en-US">
              <a:cs typeface="Calibri"/>
            </a:endParaRPr>
          </a:p>
        </p:txBody>
      </p:sp>
    </p:spTree>
    <p:extLst>
      <p:ext uri="{BB962C8B-B14F-4D97-AF65-F5344CB8AC3E}">
        <p14:creationId xmlns:p14="http://schemas.microsoft.com/office/powerpoint/2010/main" val="15817716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Updates on GAC Priority Projects and Initiatives</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indent="-457200">
              <a:buFont typeface="+mj-lt"/>
              <a:buAutoNum type="arabicPeriod"/>
            </a:pPr>
            <a:r>
              <a:rPr lang="en-US" sz="2400" dirty="0">
                <a:ea typeface="+mn-lt"/>
                <a:cs typeface="+mn-lt"/>
              </a:rPr>
              <a:t>Most recent success </a:t>
            </a:r>
          </a:p>
          <a:p>
            <a:pPr indent="-457200">
              <a:buFont typeface="+mj-lt"/>
              <a:buAutoNum type="arabicPeriod"/>
            </a:pPr>
            <a:r>
              <a:rPr lang="en-US" sz="2400" dirty="0">
                <a:ea typeface="+mn-lt"/>
                <a:cs typeface="+mn-lt"/>
              </a:rPr>
              <a:t>Experiencing a barrier?</a:t>
            </a:r>
          </a:p>
          <a:p>
            <a:pPr indent="-457200">
              <a:buFont typeface="+mj-lt"/>
              <a:buAutoNum type="arabicPeriod"/>
            </a:pPr>
            <a:r>
              <a:rPr lang="en-US" sz="2400" dirty="0">
                <a:ea typeface="+mn-lt"/>
                <a:cs typeface="+mn-lt"/>
              </a:rPr>
              <a:t>Next task</a:t>
            </a:r>
            <a:endParaRPr lang="en-US" sz="2400" dirty="0"/>
          </a:p>
          <a:p>
            <a:pPr marL="0" marR="0" lvl="0" indent="0" algn="l" rtl="0">
              <a:lnSpc>
                <a:spcPct val="100000"/>
              </a:lnSpc>
              <a:spcBef>
                <a:spcPts val="0"/>
              </a:spcBef>
              <a:spcAft>
                <a:spcPts val="0"/>
              </a:spcAft>
              <a:buNone/>
            </a:pPr>
            <a:endParaRPr lang="en-US" sz="2400" b="1" dirty="0"/>
          </a:p>
        </p:txBody>
      </p:sp>
    </p:spTree>
    <p:extLst>
      <p:ext uri="{BB962C8B-B14F-4D97-AF65-F5344CB8AC3E}">
        <p14:creationId xmlns:p14="http://schemas.microsoft.com/office/powerpoint/2010/main" val="38582814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title="Table of GAC Priorities"/>
          <p:cNvGraphicFramePr>
            <a:graphicFrameLocks noGrp="1"/>
          </p:cNvGraphicFramePr>
          <p:nvPr>
            <p:extLst>
              <p:ext uri="{D42A27DB-BD31-4B8C-83A1-F6EECF244321}">
                <p14:modId xmlns:p14="http://schemas.microsoft.com/office/powerpoint/2010/main" val="1535038764"/>
              </p:ext>
            </p:extLst>
          </p:nvPr>
        </p:nvGraphicFramePr>
        <p:xfrm>
          <a:off x="962526" y="1343239"/>
          <a:ext cx="10283869" cy="5030219"/>
        </p:xfrm>
        <a:graphic>
          <a:graphicData uri="http://schemas.openxmlformats.org/drawingml/2006/table">
            <a:tbl>
              <a:tblPr>
                <a:tableStyleId>{5C22544A-7EE6-4342-B048-85BDC9FD1C3A}</a:tableStyleId>
              </a:tblPr>
              <a:tblGrid>
                <a:gridCol w="4334006">
                  <a:extLst>
                    <a:ext uri="{9D8B030D-6E8A-4147-A177-3AD203B41FA5}">
                      <a16:colId xmlns:a16="http://schemas.microsoft.com/office/drawing/2014/main" val="1836324951"/>
                    </a:ext>
                  </a:extLst>
                </a:gridCol>
                <a:gridCol w="1478071">
                  <a:extLst>
                    <a:ext uri="{9D8B030D-6E8A-4147-A177-3AD203B41FA5}">
                      <a16:colId xmlns:a16="http://schemas.microsoft.com/office/drawing/2014/main" val="2608705875"/>
                    </a:ext>
                  </a:extLst>
                </a:gridCol>
                <a:gridCol w="2203798">
                  <a:extLst>
                    <a:ext uri="{9D8B030D-6E8A-4147-A177-3AD203B41FA5}">
                      <a16:colId xmlns:a16="http://schemas.microsoft.com/office/drawing/2014/main" val="887950405"/>
                    </a:ext>
                  </a:extLst>
                </a:gridCol>
                <a:gridCol w="2267994">
                  <a:extLst>
                    <a:ext uri="{9D8B030D-6E8A-4147-A177-3AD203B41FA5}">
                      <a16:colId xmlns:a16="http://schemas.microsoft.com/office/drawing/2014/main" val="3554509381"/>
                    </a:ext>
                  </a:extLst>
                </a:gridCol>
              </a:tblGrid>
              <a:tr h="640211">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65834">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Gerry Sjerven</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GIO</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37609979"/>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Updated and Aligned Boundary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Preston Dowell</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GIO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1005778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Parcel Data</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Mark Kotz</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7384405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b="0" i="0" u="none" strike="noStrike" baseline="0" dirty="0">
                          <a:solidFill>
                            <a:schemeClr val="dk1"/>
                          </a:solidFill>
                          <a:effectLst/>
                          <a:latin typeface="+mn-lt"/>
                        </a:rPr>
                        <a:t>GIO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947476017"/>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Image Service Improvements</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Alison Slaats</a:t>
                      </a:r>
                      <a:endParaRPr lang="en-US" sz="2000" b="0"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GIO</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3254039146"/>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Data</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Stacey Stark</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Steve Swazee</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35244595"/>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kumimoji="0" lang="en-US" sz="2000" b="0" i="0" u="none" strike="noStrike" kern="1200" cap="none" spc="0" normalizeH="0" baseline="0" noProof="0" dirty="0">
                          <a:ln>
                            <a:noFill/>
                          </a:ln>
                          <a:solidFill>
                            <a:srgbClr val="003865"/>
                          </a:solidFill>
                          <a:effectLst/>
                          <a:uLnTx/>
                          <a:uFillTx/>
                          <a:latin typeface="+mn-lt"/>
                          <a:ea typeface="+mn-ea"/>
                          <a:cs typeface="+mn-cs"/>
                        </a:rPr>
                        <a:t>GIO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626182"/>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Underground Utilities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Steve Swazee</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Barb Cederberg</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493653729"/>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U.S. National Grid Materials</a:t>
                      </a:r>
                      <a:endParaRPr kumimoji="0"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Randy Knippel</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Randy Knippel</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626389347"/>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Archiving Implementation</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Ryan Mattke</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many</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93910541"/>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Accurate Hydro-DEMs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Sean Vaughn</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many</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2796515690"/>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Culvert Data Standard</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chemeClr val="tx1"/>
                          </a:solidFill>
                          <a:effectLst/>
                          <a:latin typeface="Calibri"/>
                        </a:rPr>
                        <a:t>Rick Moore</a:t>
                      </a:r>
                      <a:endParaRPr lang="en-US">
                        <a:solidFill>
                          <a:schemeClr val="tx1"/>
                        </a:solidFill>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chemeClr val="tx1"/>
                          </a:solidFill>
                          <a:effectLst/>
                          <a:uLnTx/>
                          <a:uFillTx/>
                          <a:latin typeface="Calibri"/>
                          <a:ea typeface="+mn-ea"/>
                          <a:cs typeface="+mn-cs"/>
                        </a:rPr>
                        <a:t>Jonathan Lord</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40920082"/>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 continues" title="Table of GAC Priorities - continues"/>
          <p:cNvGraphicFramePr>
            <a:graphicFrameLocks noGrp="1"/>
          </p:cNvGraphicFramePr>
          <p:nvPr>
            <p:extLst>
              <p:ext uri="{D42A27DB-BD31-4B8C-83A1-F6EECF244321}">
                <p14:modId xmlns:p14="http://schemas.microsoft.com/office/powerpoint/2010/main" val="3120349979"/>
              </p:ext>
            </p:extLst>
          </p:nvPr>
        </p:nvGraphicFramePr>
        <p:xfrm>
          <a:off x="990728" y="1345925"/>
          <a:ext cx="10290949" cy="5353211"/>
        </p:xfrm>
        <a:graphic>
          <a:graphicData uri="http://schemas.openxmlformats.org/drawingml/2006/table">
            <a:tbl>
              <a:tblPr>
                <a:tableStyleId>{5C22544A-7EE6-4342-B048-85BDC9FD1C3A}</a:tableStyleId>
              </a:tblPr>
              <a:tblGrid>
                <a:gridCol w="4353612">
                  <a:extLst>
                    <a:ext uri="{9D8B030D-6E8A-4147-A177-3AD203B41FA5}">
                      <a16:colId xmlns:a16="http://schemas.microsoft.com/office/drawing/2014/main" val="1836324951"/>
                    </a:ext>
                  </a:extLst>
                </a:gridCol>
                <a:gridCol w="1503123">
                  <a:extLst>
                    <a:ext uri="{9D8B030D-6E8A-4147-A177-3AD203B41FA5}">
                      <a16:colId xmlns:a16="http://schemas.microsoft.com/office/drawing/2014/main" val="2608705875"/>
                    </a:ext>
                  </a:extLst>
                </a:gridCol>
                <a:gridCol w="2178746">
                  <a:extLst>
                    <a:ext uri="{9D8B030D-6E8A-4147-A177-3AD203B41FA5}">
                      <a16:colId xmlns:a16="http://schemas.microsoft.com/office/drawing/2014/main" val="887950405"/>
                    </a:ext>
                  </a:extLst>
                </a:gridCol>
                <a:gridCol w="2255468">
                  <a:extLst>
                    <a:ext uri="{9D8B030D-6E8A-4147-A177-3AD203B41FA5}">
                      <a16:colId xmlns:a16="http://schemas.microsoft.com/office/drawing/2014/main" val="3554509381"/>
                    </a:ext>
                  </a:extLst>
                </a:gridCol>
              </a:tblGrid>
              <a:tr h="707440">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lvl="0" algn="l">
                        <a:buNone/>
                      </a:pPr>
                      <a:r>
                        <a:rPr lang="en-US" sz="2000" u="none" strike="noStrike" dirty="0" err="1">
                          <a:effectLst/>
                        </a:rPr>
                        <a:t>Remonumentation</a:t>
                      </a:r>
                      <a:r>
                        <a:rPr lang="en-US" sz="2000" u="none" strike="noStrike" dirty="0">
                          <a:effectLst/>
                        </a:rPr>
                        <a:t> of Section Corners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l">
                        <a:buNone/>
                      </a:pPr>
                      <a:r>
                        <a:rPr lang="en-US" sz="2000" b="0" i="0" u="none" strike="noStrike" noProof="0" dirty="0">
                          <a:effectLst/>
                        </a:rPr>
                        <a:t>Pat Veraguth</a:t>
                      </a:r>
                      <a:endParaRPr lang="en-US" dirty="0"/>
                    </a:p>
                  </a:txBody>
                  <a:tcPr marL="7620" marR="7620" marT="7620" marB="0" anchor="ctr">
                    <a:solidFill>
                      <a:schemeClr val="accent2">
                        <a:lumMod val="40000"/>
                        <a:lumOff val="60000"/>
                      </a:schemeClr>
                    </a:solidFill>
                  </a:tcPr>
                </a:tc>
                <a:tc>
                  <a:txBody>
                    <a:bodyPr/>
                    <a:lstStyle/>
                    <a:p>
                      <a:pPr lvl="0" algn="l">
                        <a:buNone/>
                      </a:pPr>
                      <a:r>
                        <a:rPr lang="en-US" sz="2000" b="0" i="0" u="none" strike="noStrike" dirty="0">
                          <a:solidFill>
                            <a:srgbClr val="003865"/>
                          </a:solidFill>
                          <a:effectLst/>
                          <a:latin typeface="Calibri"/>
                        </a:rPr>
                        <a:t>GIO</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424977690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Success Stories for Geospatial Technology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Commons Advisory Group</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Criminal Justice Info Best Practices</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254454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NG911 Forum</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Parks Data Standard</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72931708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Summary Crime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04756477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Basemap</a:t>
                      </a:r>
                      <a:r>
                        <a:rPr kumimoji="0" lang="en-US" sz="2000" b="0" i="0" u="none" strike="noStrike" kern="1200" cap="none" spc="0" normalizeH="0" baseline="0" noProof="0" dirty="0">
                          <a:ln>
                            <a:noFill/>
                          </a:ln>
                          <a:solidFill>
                            <a:srgbClr val="003865"/>
                          </a:solidFill>
                          <a:effectLst/>
                          <a:uLnTx/>
                          <a:uFillTx/>
                          <a:latin typeface="+mn-lt"/>
                          <a:ea typeface="+mn-ea"/>
                          <a:cs typeface="+mn-cs"/>
                        </a:rPr>
                        <a:t> Services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Strategy Team for All Types of Imagery</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3974067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State Business License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53061511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Snow Emergency Parking Restriction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552937032"/>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Street Parking Restrictions Data Standard</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06347571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Data Asset Inventory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75461601"/>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sz="4000" dirty="0">
                <a:ea typeface="+mj-lt"/>
                <a:cs typeface="+mj-lt"/>
              </a:rPr>
              <a:t>Status of Free and Open Data Public Geospatial Data</a:t>
            </a:r>
            <a:endParaRPr lang="en-US" dirty="0"/>
          </a:p>
        </p:txBody>
      </p:sp>
      <p:graphicFrame>
        <p:nvGraphicFramePr>
          <p:cNvPr id="8" name="Content Placeholder 7">
            <a:extLst>
              <a:ext uri="{FF2B5EF4-FFF2-40B4-BE49-F238E27FC236}">
                <a16:creationId xmlns:a16="http://schemas.microsoft.com/office/drawing/2014/main" id="{772E9270-DBF4-4675-8007-B258FB39872A}"/>
              </a:ext>
            </a:extLst>
          </p:cNvPr>
          <p:cNvGraphicFramePr>
            <a:graphicFrameLocks noGrp="1"/>
          </p:cNvGraphicFramePr>
          <p:nvPr>
            <p:ph idx="1"/>
          </p:nvPr>
        </p:nvGraphicFramePr>
        <p:xfrm>
          <a:off x="454526" y="1844842"/>
          <a:ext cx="5756472" cy="2234601"/>
        </p:xfrm>
        <a:graphic>
          <a:graphicData uri="http://schemas.openxmlformats.org/drawingml/2006/table">
            <a:tbl>
              <a:tblPr firstRow="1" bandRow="1">
                <a:tableStyleId>{5C22544A-7EE6-4342-B048-85BDC9FD1C3A}</a:tableStyleId>
              </a:tblPr>
              <a:tblGrid>
                <a:gridCol w="3040215">
                  <a:extLst>
                    <a:ext uri="{9D8B030D-6E8A-4147-A177-3AD203B41FA5}">
                      <a16:colId xmlns:a16="http://schemas.microsoft.com/office/drawing/2014/main" val="363571237"/>
                    </a:ext>
                  </a:extLst>
                </a:gridCol>
                <a:gridCol w="1694546">
                  <a:extLst>
                    <a:ext uri="{9D8B030D-6E8A-4147-A177-3AD203B41FA5}">
                      <a16:colId xmlns:a16="http://schemas.microsoft.com/office/drawing/2014/main" val="906394948"/>
                    </a:ext>
                  </a:extLst>
                </a:gridCol>
                <a:gridCol w="1021711">
                  <a:extLst>
                    <a:ext uri="{9D8B030D-6E8A-4147-A177-3AD203B41FA5}">
                      <a16:colId xmlns:a16="http://schemas.microsoft.com/office/drawing/2014/main" val="1342545899"/>
                    </a:ext>
                  </a:extLst>
                </a:gridCol>
              </a:tblGrid>
              <a:tr h="836075">
                <a:tc>
                  <a:txBody>
                    <a:bodyPr/>
                    <a:lstStyle/>
                    <a:p>
                      <a:pPr marL="0" algn="ctr" rtl="0" eaLnBrk="1" latinLnBrk="0" hangingPunct="1">
                        <a:spcBef>
                          <a:spcPts val="0"/>
                        </a:spcBef>
                        <a:spcAft>
                          <a:spcPts val="0"/>
                        </a:spcAft>
                      </a:pPr>
                      <a:r>
                        <a:rPr lang="en-US" sz="2400" kern="1200" dirty="0">
                          <a:effectLst/>
                        </a:rPr>
                        <a:t>Status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Number of Counties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Total</a:t>
                      </a:r>
                      <a:endParaRPr lang="en-US" dirty="0">
                        <a:effectLst/>
                      </a:endParaRPr>
                    </a:p>
                  </a:txBody>
                  <a:tcPr marL="0" marR="0" marT="0" marB="0" anchor="ctr"/>
                </a:tc>
                <a:extLst>
                  <a:ext uri="{0D108BD9-81ED-4DB2-BD59-A6C34878D82A}">
                    <a16:rowId xmlns:a16="http://schemas.microsoft.com/office/drawing/2014/main" val="2615589831"/>
                  </a:ext>
                </a:extLst>
              </a:tr>
              <a:tr h="425638">
                <a:tc>
                  <a:txBody>
                    <a:bodyPr/>
                    <a:lstStyle/>
                    <a:p>
                      <a:pPr marL="0" marR="0" indent="0" algn="l" rtl="0" eaLnBrk="1" fontAlgn="auto" latinLnBrk="0" hangingPunct="1">
                        <a:spcBef>
                          <a:spcPts val="0"/>
                        </a:spcBef>
                        <a:spcAft>
                          <a:spcPts val="0"/>
                        </a:spcAft>
                      </a:pPr>
                      <a:r>
                        <a:rPr lang="en-US" sz="2400" kern="1200" dirty="0">
                          <a:effectLst/>
                        </a:rPr>
                        <a:t>Open - Policy</a:t>
                      </a:r>
                      <a:endParaRPr lang="en-US" dirty="0">
                        <a:effectLst/>
                      </a:endParaRPr>
                    </a:p>
                  </a:txBody>
                  <a:tcPr marL="0" marR="0" marT="0" marB="0" anchor="ctr">
                    <a:solidFill>
                      <a:srgbClr val="85CC9B"/>
                    </a:solidFill>
                  </a:tcPr>
                </a:tc>
                <a:tc>
                  <a:txBody>
                    <a:bodyPr/>
                    <a:lstStyle/>
                    <a:p>
                      <a:pPr marL="0" algn="ctr" rtl="0" eaLnBrk="1" latinLnBrk="0" hangingPunct="1">
                        <a:spcBef>
                          <a:spcPts val="0"/>
                        </a:spcBef>
                        <a:spcAft>
                          <a:spcPts val="0"/>
                        </a:spcAft>
                      </a:pPr>
                      <a:r>
                        <a:rPr lang="en-US" sz="2400" kern="1200" dirty="0">
                          <a:effectLst/>
                        </a:rPr>
                        <a:t>16</a:t>
                      </a:r>
                      <a:endParaRPr lang="en-US" dirty="0">
                        <a:effectLst/>
                      </a:endParaRPr>
                    </a:p>
                  </a:txBody>
                  <a:tcPr marL="0" marR="0" marT="0" marB="0" anchor="ctr">
                    <a:solidFill>
                      <a:srgbClr val="85CC9B"/>
                    </a:solidFill>
                  </a:tcPr>
                </a:tc>
                <a:tc rowSpan="2">
                  <a:txBody>
                    <a:bodyPr/>
                    <a:lstStyle/>
                    <a:p>
                      <a:pPr marL="0" algn="ctr" rtl="0" eaLnBrk="1" latinLnBrk="0" hangingPunct="1">
                        <a:spcBef>
                          <a:spcPts val="0"/>
                        </a:spcBef>
                        <a:spcAft>
                          <a:spcPts val="0"/>
                        </a:spcAft>
                      </a:pPr>
                      <a:r>
                        <a:rPr lang="en-US" sz="2400" b="1" kern="1200" dirty="0">
                          <a:effectLst/>
                        </a:rPr>
                        <a:t>48</a:t>
                      </a:r>
                      <a:endParaRPr lang="en-US" b="1" dirty="0">
                        <a:effectLst/>
                      </a:endParaRPr>
                    </a:p>
                  </a:txBody>
                  <a:tcPr marL="0" marR="0" marT="0" marB="0" anchor="ctr">
                    <a:solidFill>
                      <a:srgbClr val="C5F5AB"/>
                    </a:solidFill>
                  </a:tcPr>
                </a:tc>
                <a:extLst>
                  <a:ext uri="{0D108BD9-81ED-4DB2-BD59-A6C34878D82A}">
                    <a16:rowId xmlns:a16="http://schemas.microsoft.com/office/drawing/2014/main" val="3751897246"/>
                  </a:ext>
                </a:extLst>
              </a:tr>
              <a:tr h="471243">
                <a:tc>
                  <a:txBody>
                    <a:bodyPr/>
                    <a:lstStyle/>
                    <a:p>
                      <a:pPr marL="0" marR="0" indent="0" algn="l" rtl="0" eaLnBrk="1" fontAlgn="auto" latinLnBrk="0" hangingPunct="1">
                        <a:spcBef>
                          <a:spcPts val="0"/>
                        </a:spcBef>
                        <a:spcAft>
                          <a:spcPts val="0"/>
                        </a:spcAft>
                      </a:pPr>
                      <a:r>
                        <a:rPr lang="en-US" sz="2400" kern="1200" dirty="0">
                          <a:effectLst/>
                        </a:rPr>
                        <a:t>Open - No Policy</a:t>
                      </a:r>
                      <a:endParaRPr lang="en-US" dirty="0">
                        <a:effectLst/>
                      </a:endParaRPr>
                    </a:p>
                  </a:txBody>
                  <a:tcPr marL="0" marR="0" marT="0" marB="0" anchor="ctr">
                    <a:solidFill>
                      <a:srgbClr val="C5F5AB"/>
                    </a:solidFill>
                  </a:tcPr>
                </a:tc>
                <a:tc>
                  <a:txBody>
                    <a:bodyPr/>
                    <a:lstStyle/>
                    <a:p>
                      <a:pPr marL="0" algn="ctr" rtl="0" eaLnBrk="1" latinLnBrk="0" hangingPunct="1">
                        <a:spcBef>
                          <a:spcPts val="0"/>
                        </a:spcBef>
                        <a:spcAft>
                          <a:spcPts val="0"/>
                        </a:spcAft>
                      </a:pPr>
                      <a:r>
                        <a:rPr lang="en-US" sz="2400" kern="1200" dirty="0">
                          <a:effectLst/>
                        </a:rPr>
                        <a:t>32</a:t>
                      </a:r>
                      <a:endParaRPr lang="en-US" dirty="0">
                        <a:effectLst/>
                      </a:endParaRPr>
                    </a:p>
                  </a:txBody>
                  <a:tcPr marL="0" marR="0" marT="0" marB="0" anchor="ctr">
                    <a:solidFill>
                      <a:srgbClr val="C5F5AB"/>
                    </a:solidFill>
                  </a:tcPr>
                </a:tc>
                <a:tc vMerge="1">
                  <a:txBody>
                    <a:bodyPr/>
                    <a:lstStyle/>
                    <a:p>
                      <a:endParaRPr lang="en-US"/>
                    </a:p>
                  </a:txBody>
                  <a:tcPr/>
                </a:tc>
                <a:extLst>
                  <a:ext uri="{0D108BD9-81ED-4DB2-BD59-A6C34878D82A}">
                    <a16:rowId xmlns:a16="http://schemas.microsoft.com/office/drawing/2014/main" val="999955565"/>
                  </a:ext>
                </a:extLst>
              </a:tr>
              <a:tr h="501645">
                <a:tc>
                  <a:txBody>
                    <a:bodyPr/>
                    <a:lstStyle/>
                    <a:p>
                      <a:pPr marL="0" marR="0" indent="0" algn="l" rtl="0" eaLnBrk="1" fontAlgn="auto" latinLnBrk="0" hangingPunct="1">
                        <a:spcBef>
                          <a:spcPts val="0"/>
                        </a:spcBef>
                        <a:spcAft>
                          <a:spcPts val="0"/>
                        </a:spcAft>
                      </a:pPr>
                      <a:r>
                        <a:rPr lang="en-US" sz="2400" kern="1200" dirty="0">
                          <a:effectLst/>
                        </a:rPr>
                        <a:t>Not Open or Unknown</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39</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39</a:t>
                      </a:r>
                      <a:endParaRPr lang="en-US" dirty="0">
                        <a:effectLst/>
                      </a:endParaRPr>
                    </a:p>
                  </a:txBody>
                  <a:tcPr marL="0" marR="0" marT="0" marB="0" anchor="ctr">
                    <a:solidFill>
                      <a:srgbClr val="FFFDE6"/>
                    </a:solidFill>
                  </a:tcPr>
                </a:tc>
                <a:extLst>
                  <a:ext uri="{0D108BD9-81ED-4DB2-BD59-A6C34878D82A}">
                    <a16:rowId xmlns:a16="http://schemas.microsoft.com/office/drawing/2014/main" val="1130452562"/>
                  </a:ext>
                </a:extLst>
              </a:tr>
            </a:tbl>
          </a:graphicData>
        </a:graphic>
      </p:graphicFrame>
      <p:sp>
        <p:nvSpPr>
          <p:cNvPr id="5" name="TextBox 4">
            <a:extLst>
              <a:ext uri="{FF2B5EF4-FFF2-40B4-BE49-F238E27FC236}">
                <a16:creationId xmlns:a16="http://schemas.microsoft.com/office/drawing/2014/main" id="{124D28C6-70FB-45DD-B855-7D0217B6A1B0}"/>
              </a:ext>
            </a:extLst>
          </p:cNvPr>
          <p:cNvSpPr txBox="1"/>
          <p:nvPr/>
        </p:nvSpPr>
        <p:spPr>
          <a:xfrm>
            <a:off x="454526" y="6001966"/>
            <a:ext cx="5016117" cy="523220"/>
          </a:xfrm>
          <a:prstGeom prst="rect">
            <a:avLst/>
          </a:prstGeom>
          <a:noFill/>
        </p:spPr>
        <p:txBody>
          <a:bodyPr wrap="none" rtlCol="0">
            <a:spAutoFit/>
          </a:bodyPr>
          <a:lstStyle/>
          <a:p>
            <a:r>
              <a:rPr lang="en-US" sz="1400" dirty="0"/>
              <a:t>Data current as of March 10, 2022</a:t>
            </a:r>
          </a:p>
          <a:p>
            <a:r>
              <a:rPr lang="en-US" sz="1400" dirty="0"/>
              <a:t>https://gisdata.mn.gov/dataset/bdry-mn-county-open-data-status</a:t>
            </a:r>
          </a:p>
        </p:txBody>
      </p:sp>
      <p:pic>
        <p:nvPicPr>
          <p:cNvPr id="6" name="Picture 5">
            <a:extLst>
              <a:ext uri="{FF2B5EF4-FFF2-40B4-BE49-F238E27FC236}">
                <a16:creationId xmlns:a16="http://schemas.microsoft.com/office/drawing/2014/main" id="{25678E72-715A-4569-8A3E-8A17EF0AE345}"/>
              </a:ext>
            </a:extLst>
          </p:cNvPr>
          <p:cNvPicPr>
            <a:picLocks noChangeAspect="1"/>
          </p:cNvPicPr>
          <p:nvPr/>
        </p:nvPicPr>
        <p:blipFill>
          <a:blip r:embed="rId2"/>
          <a:stretch>
            <a:fillRect/>
          </a:stretch>
        </p:blipFill>
        <p:spPr>
          <a:xfrm>
            <a:off x="6741869" y="978408"/>
            <a:ext cx="5154475" cy="5651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99535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New Lidar Acquisition</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77500" lnSpcReduction="20000"/>
          </a:bodyPr>
          <a:lstStyle/>
          <a:p>
            <a:pPr marL="457200" indent="-457200">
              <a:buAutoNum type="arabicPeriod"/>
            </a:pPr>
            <a:r>
              <a:rPr lang="en-US"/>
              <a:t>Most recent success:</a:t>
            </a:r>
            <a:endParaRPr lang="en-US" dirty="0">
              <a:ea typeface="+mn-lt"/>
              <a:cs typeface="+mn-lt"/>
            </a:endParaRPr>
          </a:p>
          <a:p>
            <a:pPr marL="1028700" lvl="1" indent="-342900"/>
            <a:r>
              <a:rPr lang="en-US" dirty="0">
                <a:ea typeface="+mn-lt"/>
                <a:cs typeface="+mn-lt"/>
              </a:rPr>
              <a:t> Created LAB Coordinators</a:t>
            </a:r>
          </a:p>
          <a:p>
            <a:pPr marL="1028700" lvl="1" indent="-342900"/>
            <a:r>
              <a:rPr lang="en-US" dirty="0">
                <a:ea typeface="+mn-lt"/>
                <a:cs typeface="+mn-lt"/>
              </a:rPr>
              <a:t> Statement of Work and Task Orders approved for Upper and Central Mississippi LAB, awaiting vendor selection</a:t>
            </a:r>
          </a:p>
          <a:p>
            <a:pPr marL="1028700" lvl="1" indent="-342900"/>
            <a:r>
              <a:rPr lang="en-US" dirty="0">
                <a:ea typeface="+mn-lt"/>
                <a:cs typeface="+mn-lt"/>
              </a:rPr>
              <a:t>Spring Flights planned for SE and SW Minnesota</a:t>
            </a:r>
          </a:p>
          <a:p>
            <a:pPr marL="1028700" lvl="1" indent="-342900"/>
            <a:r>
              <a:rPr lang="en-US" dirty="0">
                <a:ea typeface="+mn-lt"/>
                <a:cs typeface="+mn-lt"/>
              </a:rPr>
              <a:t>Awaiting data for NE Minnesota this spring or early summer</a:t>
            </a:r>
          </a:p>
          <a:p>
            <a:pPr marL="457200" indent="-457200">
              <a:buAutoNum type="arabicPeriod"/>
            </a:pPr>
            <a:r>
              <a:rPr lang="en-US"/>
              <a:t>If you are experiencing a barrier:</a:t>
            </a:r>
            <a:endParaRPr lang="en-US" dirty="0">
              <a:ea typeface="+mn-lt"/>
              <a:cs typeface="+mn-lt"/>
            </a:endParaRPr>
          </a:p>
          <a:p>
            <a:pPr marL="971550" lvl="1" indent="-342900"/>
            <a:r>
              <a:rPr lang="en-US" dirty="0">
                <a:ea typeface="+mn-lt"/>
                <a:cs typeface="+mn-lt"/>
              </a:rPr>
              <a:t>Coordinating delivery of data and storage</a:t>
            </a:r>
          </a:p>
          <a:p>
            <a:pPr marL="457200" indent="-457200">
              <a:buAutoNum type="arabicPeriod"/>
            </a:pPr>
            <a:r>
              <a:rPr lang="en-US"/>
              <a:t>Next task: </a:t>
            </a:r>
            <a:endParaRPr lang="en-US" dirty="0">
              <a:cs typeface="Calibri"/>
            </a:endParaRPr>
          </a:p>
          <a:p>
            <a:pPr marL="914400" lvl="1" indent="-342900"/>
            <a:r>
              <a:rPr lang="en-US" dirty="0">
                <a:ea typeface="+mn-lt"/>
                <a:cs typeface="+mn-lt"/>
              </a:rPr>
              <a:t>Outreach for Minnesota River East &amp; West LAB’s for potential 2023 collect</a:t>
            </a:r>
          </a:p>
          <a:p>
            <a:pPr marL="914400" lvl="1" indent="-342900"/>
            <a:r>
              <a:rPr lang="en-US" dirty="0">
                <a:ea typeface="+mn-lt"/>
                <a:cs typeface="+mn-lt"/>
              </a:rPr>
              <a:t>Coordinate communication with the LAB partners</a:t>
            </a: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665532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a:ea typeface="+mj-lt"/>
                <a:cs typeface="+mj-lt"/>
              </a:rPr>
              <a:t>Updated and aligned boundary data </a:t>
            </a:r>
            <a:endParaRPr lang="en-US" sz="400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62500" lnSpcReduction="20000"/>
          </a:bodyPr>
          <a:lstStyle/>
          <a:p>
            <a:pPr marL="457200" indent="-457200">
              <a:buAutoNum type="arabicPeriod"/>
            </a:pPr>
            <a:r>
              <a:rPr lang="en-US" dirty="0">
                <a:ea typeface="+mn-lt"/>
                <a:cs typeface="+mn-lt"/>
              </a:rPr>
              <a:t>Most recent success:</a:t>
            </a:r>
            <a:endParaRPr lang="en-US" dirty="0"/>
          </a:p>
          <a:p>
            <a:pPr lvl="1"/>
            <a:r>
              <a:rPr lang="en-US" dirty="0">
                <a:ea typeface="+mn-lt"/>
                <a:cs typeface="+mn-lt"/>
              </a:rPr>
              <a:t>Committee discussed difficult parcel mapping issues along county boundaries. Hopefully this will turn into a process for proper handling and mapping of boundaries.</a:t>
            </a:r>
            <a:endParaRPr lang="en-US" dirty="0">
              <a:cs typeface="Calibri"/>
            </a:endParaRPr>
          </a:p>
          <a:p>
            <a:pPr lvl="1"/>
            <a:r>
              <a:rPr lang="en-US" dirty="0">
                <a:cs typeface="Calibri"/>
              </a:rPr>
              <a:t>PLSS Status Map transitioned to </a:t>
            </a:r>
            <a:r>
              <a:rPr lang="en-US" dirty="0" err="1">
                <a:cs typeface="Calibri"/>
              </a:rPr>
              <a:t>MnGeo</a:t>
            </a:r>
            <a:endParaRPr lang="en-US" dirty="0">
              <a:cs typeface="Calibri"/>
            </a:endParaRPr>
          </a:p>
          <a:p>
            <a:pPr lvl="1"/>
            <a:r>
              <a:rPr lang="en-US" dirty="0">
                <a:ea typeface="+mn-lt"/>
                <a:cs typeface="+mn-lt"/>
              </a:rPr>
              <a:t>Supporting </a:t>
            </a:r>
            <a:r>
              <a:rPr lang="en-US" dirty="0" err="1">
                <a:ea typeface="+mn-lt"/>
                <a:cs typeface="+mn-lt"/>
              </a:rPr>
              <a:t>Remonumentation</a:t>
            </a:r>
            <a:r>
              <a:rPr lang="en-US" dirty="0">
                <a:ea typeface="+mn-lt"/>
                <a:cs typeface="+mn-lt"/>
              </a:rPr>
              <a:t> Subcommittee which is working on Priority 14</a:t>
            </a:r>
          </a:p>
          <a:p>
            <a:pPr lvl="1"/>
            <a:r>
              <a:rPr lang="en-US" dirty="0">
                <a:ea typeface="+mn-lt"/>
                <a:cs typeface="+mn-lt"/>
              </a:rPr>
              <a:t>Supporting/documenting Arrowhead Alignment Project</a:t>
            </a:r>
          </a:p>
          <a:p>
            <a:pPr marL="457200" indent="-457200">
              <a:buAutoNum type="arabicPeriod"/>
            </a:pPr>
            <a:r>
              <a:rPr lang="en-US" dirty="0">
                <a:ea typeface="+mn-lt"/>
                <a:cs typeface="+mn-lt"/>
              </a:rPr>
              <a:t>If you are experiencing a barrier:</a:t>
            </a:r>
          </a:p>
          <a:p>
            <a:pPr lvl="1"/>
            <a:r>
              <a:rPr lang="en-US" dirty="0">
                <a:cs typeface="Calibri"/>
              </a:rPr>
              <a:t>Committee member time</a:t>
            </a:r>
          </a:p>
          <a:p>
            <a:pPr marL="457200" indent="-457200">
              <a:buAutoNum type="arabicPeriod"/>
            </a:pPr>
            <a:r>
              <a:rPr lang="en-US" dirty="0">
                <a:ea typeface="+mn-lt"/>
                <a:cs typeface="+mn-lt"/>
              </a:rPr>
              <a:t>Next Task: </a:t>
            </a:r>
          </a:p>
          <a:p>
            <a:pPr lvl="1"/>
            <a:r>
              <a:rPr lang="en-US" dirty="0">
                <a:cs typeface="Calibri"/>
              </a:rPr>
              <a:t>Update PLSS Status Map</a:t>
            </a:r>
          </a:p>
          <a:p>
            <a:pPr lvl="1"/>
            <a:r>
              <a:rPr lang="en-US" dirty="0">
                <a:ea typeface="+mn-lt"/>
                <a:cs typeface="+mn-lt"/>
              </a:rPr>
              <a:t>Review PLSS Data Standard</a:t>
            </a:r>
            <a:endParaRPr lang="en-US" dirty="0">
              <a:cs typeface="Calibri"/>
            </a:endParaRPr>
          </a:p>
          <a:p>
            <a:pPr lvl="1"/>
            <a:r>
              <a:rPr lang="en-US" dirty="0">
                <a:cs typeface="Calibri"/>
              </a:rPr>
              <a:t>Continue supporting/documenting Arrowhead Alignment Project</a:t>
            </a: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6033755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a:t>Statewide publicly available parcel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92500" lnSpcReduction="20000"/>
          </a:bodyPr>
          <a:lstStyle/>
          <a:p>
            <a:pPr marL="457200" indent="-457200">
              <a:buAutoNum type="arabicPeriod"/>
            </a:pPr>
            <a:r>
              <a:rPr lang="en-US" dirty="0"/>
              <a:t>Most recent success: </a:t>
            </a:r>
          </a:p>
          <a:p>
            <a:pPr lvl="1"/>
            <a:r>
              <a:rPr lang="en-US" dirty="0">
                <a:cs typeface="Calibri"/>
              </a:rPr>
              <a:t>Published a </a:t>
            </a:r>
            <a:r>
              <a:rPr lang="en-US" dirty="0"/>
              <a:t>public GAC-standard compiled dataset including 29 opt-in counties in January 2022 </a:t>
            </a:r>
          </a:p>
          <a:p>
            <a:pPr lvl="1"/>
            <a:r>
              <a:rPr lang="en-US" dirty="0"/>
              <a:t>Streamline process with GAC for including additional counties in opt-in dataset</a:t>
            </a:r>
          </a:p>
          <a:p>
            <a:pPr marL="457200" indent="-457200">
              <a:buFont typeface="+mj-lt"/>
              <a:buAutoNum type="arabicPeriod"/>
            </a:pPr>
            <a:r>
              <a:rPr lang="en-US" dirty="0"/>
              <a:t>If you are experiencing a barrier:</a:t>
            </a:r>
          </a:p>
          <a:p>
            <a:pPr lvl="1"/>
            <a:r>
              <a:rPr lang="en-US" dirty="0"/>
              <a:t>none</a:t>
            </a:r>
          </a:p>
          <a:p>
            <a:pPr marL="457200" indent="-457200">
              <a:buFont typeface="+mj-lt"/>
              <a:buAutoNum type="arabicPeriod"/>
            </a:pPr>
            <a:r>
              <a:rPr lang="en-US" dirty="0"/>
              <a:t>Next task: </a:t>
            </a:r>
          </a:p>
          <a:p>
            <a:pPr lvl="1"/>
            <a:r>
              <a:rPr lang="en-US" dirty="0">
                <a:cs typeface="Calibri"/>
              </a:rPr>
              <a:t>PLRC's open data sub-committee’s outreach team will continue reaching out from county to county to talk about benefits of sharing data and learning more about barriers and follow up on survey results.</a:t>
            </a:r>
          </a:p>
          <a:p>
            <a:pPr lvl="1"/>
            <a:r>
              <a:rPr lang="en-US" dirty="0">
                <a:cs typeface="Calibri"/>
              </a:rPr>
              <a:t>Send GovDelivery newsletter to community to share success</a:t>
            </a:r>
            <a:endParaRPr lang="en-US" dirty="0"/>
          </a:p>
          <a:p>
            <a:pPr lvl="1"/>
            <a:endParaRPr lang="en-US" dirty="0">
              <a:cs typeface="Calibri"/>
            </a:endParaRPr>
          </a:p>
          <a:p>
            <a:pPr marL="0" indent="0">
              <a:buNone/>
            </a:pPr>
            <a:endParaRPr lang="en-US" dirty="0"/>
          </a:p>
          <a:p>
            <a:pPr marL="0" indent="0">
              <a:buNone/>
            </a:pPr>
            <a:endParaRPr lang="en-US" dirty="0">
              <a:cs typeface="Calibri"/>
            </a:endParaRPr>
          </a:p>
        </p:txBody>
      </p:sp>
    </p:spTree>
    <p:extLst>
      <p:ext uri="{BB962C8B-B14F-4D97-AF65-F5344CB8AC3E}">
        <p14:creationId xmlns:p14="http://schemas.microsoft.com/office/powerpoint/2010/main" val="3492191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Road Centerline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a:t>
            </a:r>
            <a:endParaRPr lang="en-US" dirty="0">
              <a:ea typeface="+mn-lt"/>
              <a:cs typeface="+mn-lt"/>
            </a:endParaRPr>
          </a:p>
          <a:p>
            <a:pPr lvl="1"/>
            <a:r>
              <a:rPr lang="en-US" dirty="0">
                <a:ea typeface="+mn-lt"/>
                <a:cs typeface="+mn-lt"/>
              </a:rPr>
              <a:t>Data submission and validation routines moved to a new portal</a:t>
            </a:r>
          </a:p>
          <a:p>
            <a:pPr marL="457200" indent="-457200">
              <a:buAutoNum type="arabicPeriod"/>
            </a:pPr>
            <a:r>
              <a:rPr lang="en-US" dirty="0"/>
              <a:t>If you are experiencing a barrier:</a:t>
            </a:r>
            <a:endParaRPr lang="en-US" dirty="0">
              <a:ea typeface="+mn-lt"/>
              <a:cs typeface="+mn-lt"/>
            </a:endParaRPr>
          </a:p>
          <a:p>
            <a:pPr lvl="1"/>
            <a:r>
              <a:rPr lang="en-US" sz="2000">
                <a:ea typeface="+mn-lt"/>
                <a:cs typeface="+mn-lt"/>
              </a:rPr>
              <a:t>Work on validation process is still taking precedence over sharing data</a:t>
            </a:r>
          </a:p>
          <a:p>
            <a:pPr marL="457200" indent="-457200">
              <a:buAutoNum type="arabicPeriod"/>
            </a:pPr>
            <a:r>
              <a:rPr lang="en-US"/>
              <a:t>Next </a:t>
            </a:r>
            <a:r>
              <a:rPr lang="en-US" dirty="0"/>
              <a:t>task:</a:t>
            </a:r>
            <a:endParaRPr lang="en-US" dirty="0">
              <a:cs typeface="Calibri"/>
            </a:endParaRPr>
          </a:p>
          <a:p>
            <a:pPr marL="914400" lvl="1"/>
            <a:r>
              <a:rPr lang="en-US" dirty="0">
                <a:cs typeface="Calibri"/>
              </a:rPr>
              <a:t>Build and automate the ETL process for aggregating data to the GAC standard</a:t>
            </a:r>
          </a:p>
          <a:p>
            <a:pPr marL="914400" lvl="1"/>
            <a:r>
              <a:rPr lang="en-US" dirty="0">
                <a:cs typeface="Calibri"/>
              </a:rPr>
              <a:t>Publish to the Geospatial Commons</a:t>
            </a:r>
          </a:p>
        </p:txBody>
      </p:sp>
    </p:spTree>
    <p:extLst>
      <p:ext uri="{BB962C8B-B14F-4D97-AF65-F5344CB8AC3E}">
        <p14:creationId xmlns:p14="http://schemas.microsoft.com/office/powerpoint/2010/main" val="521961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Pilot Workgroup</a:t>
            </a:r>
            <a:endParaRPr/>
          </a:p>
        </p:txBody>
      </p:sp>
      <p:sp>
        <p:nvSpPr>
          <p:cNvPr id="426" name="Google Shape;426;p1"/>
          <p:cNvSpPr txBox="1">
            <a:spLocks noGrp="1"/>
          </p:cNvSpPr>
          <p:nvPr>
            <p:ph type="body" idx="1"/>
          </p:nvPr>
        </p:nvSpPr>
        <p:spPr>
          <a:xfrm>
            <a:off x="466725" y="1404125"/>
            <a:ext cx="10887075" cy="17391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800"/>
              <a:buNone/>
            </a:pPr>
            <a:r>
              <a:rPr lang="en-US" sz="2400" b="1"/>
              <a:t>Mission statement:</a:t>
            </a:r>
            <a:endParaRPr sz="2400" b="1"/>
          </a:p>
          <a:p>
            <a:pPr marL="0" lvl="0" indent="0" algn="l" rtl="0">
              <a:lnSpc>
                <a:spcPct val="100000"/>
              </a:lnSpc>
              <a:spcBef>
                <a:spcPts val="0"/>
              </a:spcBef>
              <a:spcAft>
                <a:spcPts val="0"/>
              </a:spcAft>
              <a:buSzPts val="1800"/>
              <a:buNone/>
            </a:pPr>
            <a:r>
              <a:rPr lang="en-US" sz="2400"/>
              <a:t>Evaluate and test a range of potential archive technologies, create a proof of concept with sample sets of data, and continue to perform community outreach in order to build on the work of the </a:t>
            </a:r>
            <a:r>
              <a:rPr lang="en-US" sz="2400" u="sng">
                <a:solidFill>
                  <a:schemeClr val="hlink"/>
                </a:solidFill>
                <a:hlinkClick r:id="rId3"/>
              </a:rPr>
              <a:t>Archiving Implementation Workgroup and the Archiving Workgroup</a:t>
            </a:r>
            <a:r>
              <a:rPr lang="en-US" sz="2400"/>
              <a:t>.</a:t>
            </a:r>
            <a:endParaRPr sz="2400"/>
          </a:p>
        </p:txBody>
      </p:sp>
      <p:pic>
        <p:nvPicPr>
          <p:cNvPr id="427" name="Google Shape;427;p1" descr="http://www.mngeo.state.mn.us/workgroup/archiving/digitalstewardshippyramid.png"/>
          <p:cNvPicPr preferRelativeResize="0"/>
          <p:nvPr/>
        </p:nvPicPr>
        <p:blipFill rotWithShape="1">
          <a:blip r:embed="rId4">
            <a:alphaModFix/>
          </a:blip>
          <a:srcRect/>
          <a:stretch/>
        </p:blipFill>
        <p:spPr>
          <a:xfrm>
            <a:off x="2447715" y="3379350"/>
            <a:ext cx="7296570" cy="410207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2800" dirty="0">
                <a:effectLst/>
              </a:rPr>
              <a:t>Improvements to the </a:t>
            </a:r>
            <a:r>
              <a:rPr lang="en-US" sz="2800" dirty="0" err="1">
                <a:effectLst/>
              </a:rPr>
              <a:t>MnGeo</a:t>
            </a:r>
            <a:r>
              <a:rPr lang="en-US" sz="2800" dirty="0">
                <a:effectLst/>
              </a:rPr>
              <a:t> Image Service, such as Web Mercator support, tiling, and complementary options such as “composite of latest leaf off imagery”, and downloading options</a:t>
            </a:r>
            <a:endParaRPr lang="en-US" sz="28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77500" lnSpcReduction="20000"/>
          </a:bodyPr>
          <a:lstStyle/>
          <a:p>
            <a:pPr marL="457200" indent="-457200">
              <a:buAutoNum type="arabicPeriod"/>
            </a:pPr>
            <a:r>
              <a:rPr lang="en-US" dirty="0"/>
              <a:t>Most recent success:</a:t>
            </a:r>
          </a:p>
          <a:p>
            <a:pPr lvl="1"/>
            <a:r>
              <a:rPr lang="en-US" dirty="0">
                <a:cs typeface="Calibri"/>
              </a:rPr>
              <a:t>Worked on image viewer recommended by </a:t>
            </a:r>
            <a:r>
              <a:rPr lang="en-US" dirty="0">
                <a:ea typeface="+mn-lt"/>
                <a:cs typeface="+mn-lt"/>
              </a:rPr>
              <a:t>Image Service Sustainability Committee</a:t>
            </a:r>
          </a:p>
          <a:p>
            <a:pPr lvl="1"/>
            <a:r>
              <a:rPr lang="en-US" dirty="0">
                <a:ea typeface="+mn-lt"/>
                <a:cs typeface="+mn-lt"/>
              </a:rPr>
              <a:t>Added county imagery from </a:t>
            </a:r>
            <a:r>
              <a:rPr lang="en-US" dirty="0">
                <a:ea typeface="+mn-lt"/>
                <a:cs typeface="Calibri"/>
              </a:rPr>
              <a:t>R</a:t>
            </a:r>
            <a:r>
              <a:rPr lang="en-US" dirty="0">
                <a:cs typeface="Calibri"/>
              </a:rPr>
              <a:t>ice, Steele, and Carlton County to WMS</a:t>
            </a:r>
            <a:endParaRPr lang="en-US" dirty="0"/>
          </a:p>
          <a:p>
            <a:pPr lvl="1"/>
            <a:r>
              <a:rPr lang="en-US" dirty="0">
                <a:cs typeface="Calibri"/>
              </a:rPr>
              <a:t>Added NAIP 2021 Color imagery</a:t>
            </a:r>
            <a:endParaRPr lang="en-US" dirty="0"/>
          </a:p>
          <a:p>
            <a:pPr marL="457200" indent="-457200">
              <a:buFont typeface="+mj-lt"/>
              <a:buAutoNum type="arabicPeriod"/>
            </a:pPr>
            <a:r>
              <a:rPr lang="en-US" dirty="0"/>
              <a:t>If you are experiencing a barrier:</a:t>
            </a:r>
          </a:p>
          <a:p>
            <a:pPr lvl="1"/>
            <a:r>
              <a:rPr lang="en-US" dirty="0">
                <a:cs typeface="Calibri"/>
              </a:rPr>
              <a:t>Time constraints to work on recommendations of committee, and did not accomplish removal of suggested retirement image layers</a:t>
            </a:r>
          </a:p>
          <a:p>
            <a:pPr lvl="1"/>
            <a:r>
              <a:rPr lang="en-US" dirty="0">
                <a:cs typeface="Calibri"/>
              </a:rPr>
              <a:t>Issue with Koochiching imagery borders</a:t>
            </a:r>
            <a:endParaRPr lang="en-US" dirty="0"/>
          </a:p>
          <a:p>
            <a:pPr marL="457200" indent="-457200">
              <a:buFont typeface="+mj-lt"/>
              <a:buAutoNum type="arabicPeriod"/>
            </a:pPr>
            <a:r>
              <a:rPr lang="en-US" dirty="0"/>
              <a:t>Next task:</a:t>
            </a:r>
          </a:p>
          <a:p>
            <a:pPr lvl="1"/>
            <a:r>
              <a:rPr lang="en-US" dirty="0">
                <a:cs typeface="Calibri"/>
              </a:rPr>
              <a:t>Adding county imagery from Koochiching and Dakota</a:t>
            </a:r>
          </a:p>
          <a:p>
            <a:pPr lvl="1"/>
            <a:r>
              <a:rPr lang="en-US" dirty="0">
                <a:cs typeface="Calibri"/>
              </a:rPr>
              <a:t>In discussion: Le Sueur, Lyon, Lincoln, and Aitkin Counties</a:t>
            </a:r>
          </a:p>
        </p:txBody>
      </p:sp>
    </p:spTree>
    <p:extLst>
      <p:ext uri="{BB962C8B-B14F-4D97-AF65-F5344CB8AC3E}">
        <p14:creationId xmlns:p14="http://schemas.microsoft.com/office/powerpoint/2010/main" val="3897092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92128" cy="863698"/>
          </a:xfrm>
          <a:prstGeom prst="rect">
            <a:avLst/>
          </a:prstGeom>
          <a:solidFill>
            <a:srgbClr val="003864"/>
          </a:solidFill>
        </p:spPr>
        <p:txBody>
          <a:bodyPr vert="horz" wrap="square" lIns="0" tIns="253365" rIns="0" bIns="0" rtlCol="0">
            <a:spAutoFit/>
          </a:bodyPr>
          <a:lstStyle/>
          <a:p>
            <a:pPr marL="1054100">
              <a:lnSpc>
                <a:spcPct val="100000"/>
              </a:lnSpc>
              <a:spcBef>
                <a:spcPts val="1995"/>
              </a:spcBef>
            </a:pPr>
            <a:r>
              <a:rPr lang="en-US" sz="3950" spc="-15" dirty="0"/>
              <a:t>Critical Infrastructure Assessment</a:t>
            </a:r>
            <a:endParaRPr sz="3950" dirty="0"/>
          </a:p>
        </p:txBody>
      </p:sp>
      <p:sp>
        <p:nvSpPr>
          <p:cNvPr id="3" name="object 3"/>
          <p:cNvSpPr txBox="1"/>
          <p:nvPr/>
        </p:nvSpPr>
        <p:spPr>
          <a:xfrm>
            <a:off x="917575" y="1608819"/>
            <a:ext cx="10146665" cy="4042772"/>
          </a:xfrm>
          <a:prstGeom prst="rect">
            <a:avLst/>
          </a:prstGeom>
        </p:spPr>
        <p:txBody>
          <a:bodyPr vert="horz" wrap="square" lIns="0" tIns="211454" rIns="0" bIns="0" rtlCol="0">
            <a:spAutoFit/>
          </a:bodyPr>
          <a:lstStyle/>
          <a:p>
            <a:pPr marL="469900" indent="-457834">
              <a:lnSpc>
                <a:spcPct val="100000"/>
              </a:lnSpc>
              <a:spcBef>
                <a:spcPts val="1664"/>
              </a:spcBef>
              <a:buAutoNum type="arabicPeriod"/>
              <a:tabLst>
                <a:tab pos="469900" algn="l"/>
                <a:tab pos="470534" algn="l"/>
              </a:tabLst>
            </a:pPr>
            <a:r>
              <a:rPr sz="2450" dirty="0">
                <a:solidFill>
                  <a:srgbClr val="003864"/>
                </a:solidFill>
                <a:latin typeface="Calibri"/>
                <a:cs typeface="Calibri"/>
              </a:rPr>
              <a:t>Most</a:t>
            </a:r>
            <a:r>
              <a:rPr sz="2450" spc="25" dirty="0">
                <a:solidFill>
                  <a:srgbClr val="003864"/>
                </a:solidFill>
                <a:latin typeface="Calibri"/>
                <a:cs typeface="Calibri"/>
              </a:rPr>
              <a:t> </a:t>
            </a:r>
            <a:r>
              <a:rPr sz="2450" dirty="0">
                <a:solidFill>
                  <a:srgbClr val="003864"/>
                </a:solidFill>
                <a:latin typeface="Calibri"/>
                <a:cs typeface="Calibri"/>
              </a:rPr>
              <a:t>recent</a:t>
            </a:r>
            <a:r>
              <a:rPr sz="2450" spc="105" dirty="0">
                <a:solidFill>
                  <a:srgbClr val="003864"/>
                </a:solidFill>
                <a:latin typeface="Calibri"/>
                <a:cs typeface="Calibri"/>
              </a:rPr>
              <a:t> </a:t>
            </a:r>
            <a:r>
              <a:rPr sz="2450" spc="5" dirty="0">
                <a:solidFill>
                  <a:srgbClr val="003864"/>
                </a:solidFill>
                <a:latin typeface="Calibri"/>
                <a:cs typeface="Calibri"/>
              </a:rPr>
              <a:t>success:</a:t>
            </a:r>
            <a:endParaRPr sz="2450" dirty="0">
              <a:latin typeface="Calibri"/>
              <a:cs typeface="Calibri"/>
            </a:endParaRPr>
          </a:p>
          <a:p>
            <a:pPr marL="699135" lvl="1" indent="-229235">
              <a:lnSpc>
                <a:spcPts val="2390"/>
              </a:lnSpc>
              <a:spcBef>
                <a:spcPts val="1315"/>
              </a:spcBef>
              <a:buFont typeface="Arial"/>
              <a:buChar char="•"/>
              <a:tabLst>
                <a:tab pos="698500" algn="l"/>
                <a:tab pos="699135" algn="l"/>
              </a:tabLst>
            </a:pPr>
            <a:r>
              <a:rPr lang="en-US" sz="2100" spc="-5" dirty="0">
                <a:solidFill>
                  <a:srgbClr val="003864"/>
                </a:solidFill>
                <a:latin typeface="Calibri"/>
                <a:cs typeface="Calibri"/>
              </a:rPr>
              <a:t>Published fire station dataset to </a:t>
            </a:r>
            <a:r>
              <a:rPr lang="en-US" sz="2100" spc="-5" dirty="0" err="1">
                <a:solidFill>
                  <a:srgbClr val="003864"/>
                </a:solidFill>
                <a:latin typeface="Calibri"/>
                <a:cs typeface="Calibri"/>
              </a:rPr>
              <a:t>GeoCommons</a:t>
            </a:r>
            <a:r>
              <a:rPr lang="en-US" sz="2100" spc="-5" dirty="0">
                <a:solidFill>
                  <a:srgbClr val="003864"/>
                </a:solidFill>
                <a:latin typeface="Calibri"/>
                <a:cs typeface="Calibri"/>
              </a:rPr>
              <a:t> with app for verification</a:t>
            </a:r>
            <a:endParaRPr sz="2100" dirty="0">
              <a:latin typeface="Calibri"/>
              <a:cs typeface="Calibri"/>
            </a:endParaRPr>
          </a:p>
          <a:p>
            <a:pPr marL="326390" indent="-314325">
              <a:lnSpc>
                <a:spcPct val="100000"/>
              </a:lnSpc>
              <a:spcBef>
                <a:spcPts val="1664"/>
              </a:spcBef>
              <a:buAutoNum type="arabicPeriod" startAt="2"/>
              <a:tabLst>
                <a:tab pos="327025" algn="l"/>
              </a:tabLst>
            </a:pPr>
            <a:r>
              <a:rPr sz="2450" spc="-5" dirty="0">
                <a:solidFill>
                  <a:srgbClr val="003864"/>
                </a:solidFill>
                <a:latin typeface="Calibri"/>
                <a:cs typeface="Calibri"/>
              </a:rPr>
              <a:t>If</a:t>
            </a:r>
            <a:r>
              <a:rPr sz="2450" spc="25" dirty="0">
                <a:solidFill>
                  <a:srgbClr val="003864"/>
                </a:solidFill>
                <a:latin typeface="Calibri"/>
                <a:cs typeface="Calibri"/>
              </a:rPr>
              <a:t> </a:t>
            </a:r>
            <a:r>
              <a:rPr sz="2450" spc="5" dirty="0">
                <a:solidFill>
                  <a:srgbClr val="003864"/>
                </a:solidFill>
                <a:latin typeface="Calibri"/>
                <a:cs typeface="Calibri"/>
              </a:rPr>
              <a:t>you</a:t>
            </a:r>
            <a:r>
              <a:rPr sz="2450" spc="10" dirty="0">
                <a:solidFill>
                  <a:srgbClr val="003864"/>
                </a:solidFill>
                <a:latin typeface="Calibri"/>
                <a:cs typeface="Calibri"/>
              </a:rPr>
              <a:t> </a:t>
            </a:r>
            <a:r>
              <a:rPr sz="2450" spc="25" dirty="0">
                <a:solidFill>
                  <a:srgbClr val="003864"/>
                </a:solidFill>
                <a:latin typeface="Calibri"/>
                <a:cs typeface="Calibri"/>
              </a:rPr>
              <a:t>are</a:t>
            </a:r>
            <a:r>
              <a:rPr sz="2450" spc="-70" dirty="0">
                <a:solidFill>
                  <a:srgbClr val="003864"/>
                </a:solidFill>
                <a:latin typeface="Calibri"/>
                <a:cs typeface="Calibri"/>
              </a:rPr>
              <a:t> </a:t>
            </a:r>
            <a:r>
              <a:rPr sz="2450" spc="-5" dirty="0">
                <a:solidFill>
                  <a:srgbClr val="003864"/>
                </a:solidFill>
                <a:latin typeface="Calibri"/>
                <a:cs typeface="Calibri"/>
              </a:rPr>
              <a:t>experiencing</a:t>
            </a:r>
            <a:r>
              <a:rPr sz="2450" spc="295" dirty="0">
                <a:solidFill>
                  <a:srgbClr val="003864"/>
                </a:solidFill>
                <a:latin typeface="Calibri"/>
                <a:cs typeface="Calibri"/>
              </a:rPr>
              <a:t> </a:t>
            </a:r>
            <a:r>
              <a:rPr sz="2450" spc="10" dirty="0">
                <a:solidFill>
                  <a:srgbClr val="003864"/>
                </a:solidFill>
                <a:latin typeface="Calibri"/>
                <a:cs typeface="Calibri"/>
              </a:rPr>
              <a:t>a</a:t>
            </a:r>
            <a:r>
              <a:rPr sz="2450" spc="45" dirty="0">
                <a:solidFill>
                  <a:srgbClr val="003864"/>
                </a:solidFill>
                <a:latin typeface="Calibri"/>
                <a:cs typeface="Calibri"/>
              </a:rPr>
              <a:t> </a:t>
            </a:r>
            <a:r>
              <a:rPr sz="2450" spc="20" dirty="0">
                <a:solidFill>
                  <a:srgbClr val="003864"/>
                </a:solidFill>
                <a:latin typeface="Calibri"/>
                <a:cs typeface="Calibri"/>
              </a:rPr>
              <a:t>barrier:</a:t>
            </a:r>
            <a:endParaRPr sz="2450" dirty="0">
              <a:latin typeface="Calibri"/>
              <a:cs typeface="Calibri"/>
            </a:endParaRPr>
          </a:p>
          <a:p>
            <a:pPr marL="699135" lvl="1" indent="-229235">
              <a:lnSpc>
                <a:spcPct val="100000"/>
              </a:lnSpc>
              <a:spcBef>
                <a:spcPts val="1240"/>
              </a:spcBef>
              <a:buFont typeface="Arial"/>
              <a:buChar char="•"/>
              <a:tabLst>
                <a:tab pos="698500" algn="l"/>
                <a:tab pos="699135" algn="l"/>
              </a:tabLst>
            </a:pPr>
            <a:r>
              <a:rPr lang="en-US" sz="2100" spc="10" dirty="0">
                <a:solidFill>
                  <a:srgbClr val="003864"/>
                </a:solidFill>
                <a:latin typeface="Calibri"/>
                <a:cs typeface="Calibri"/>
              </a:rPr>
              <a:t>Hoping to pique the interest of the Fire Marshal and/or other authorities of these data! Finding avenues to publicize beyond GIS community.</a:t>
            </a:r>
            <a:endParaRPr sz="2100" dirty="0">
              <a:latin typeface="Calibri"/>
              <a:cs typeface="Calibri"/>
            </a:endParaRPr>
          </a:p>
          <a:p>
            <a:pPr marL="326390" indent="-314325">
              <a:lnSpc>
                <a:spcPct val="100000"/>
              </a:lnSpc>
              <a:spcBef>
                <a:spcPts val="1785"/>
              </a:spcBef>
              <a:buAutoNum type="arabicPeriod" startAt="2"/>
              <a:tabLst>
                <a:tab pos="327025" algn="l"/>
              </a:tabLst>
            </a:pPr>
            <a:r>
              <a:rPr sz="2450" spc="-30" dirty="0">
                <a:solidFill>
                  <a:srgbClr val="003864"/>
                </a:solidFill>
                <a:latin typeface="Calibri"/>
                <a:cs typeface="Calibri"/>
              </a:rPr>
              <a:t>Next</a:t>
            </a:r>
            <a:r>
              <a:rPr sz="2450" spc="125" dirty="0">
                <a:solidFill>
                  <a:srgbClr val="003864"/>
                </a:solidFill>
                <a:latin typeface="Calibri"/>
                <a:cs typeface="Calibri"/>
              </a:rPr>
              <a:t> </a:t>
            </a:r>
            <a:r>
              <a:rPr sz="2450" spc="10" dirty="0">
                <a:solidFill>
                  <a:srgbClr val="003864"/>
                </a:solidFill>
                <a:latin typeface="Calibri"/>
                <a:cs typeface="Calibri"/>
              </a:rPr>
              <a:t>task:</a:t>
            </a:r>
            <a:endParaRPr sz="2450" dirty="0">
              <a:latin typeface="Calibri"/>
              <a:cs typeface="Calibri"/>
            </a:endParaRPr>
          </a:p>
          <a:p>
            <a:pPr marL="699135" marR="170815" lvl="1" indent="-229235">
              <a:lnSpc>
                <a:spcPts val="2330"/>
              </a:lnSpc>
              <a:spcBef>
                <a:spcPts val="1480"/>
              </a:spcBef>
              <a:buFont typeface="Arial"/>
              <a:buChar char="•"/>
              <a:tabLst>
                <a:tab pos="698500" algn="l"/>
                <a:tab pos="699135" algn="l"/>
              </a:tabLst>
            </a:pPr>
            <a:r>
              <a:rPr lang="en-US" sz="2100" dirty="0">
                <a:solidFill>
                  <a:srgbClr val="003864"/>
                </a:solidFill>
                <a:latin typeface="Calibri"/>
                <a:cs typeface="Calibri"/>
              </a:rPr>
              <a:t>Publish “C.I. resource site” on </a:t>
            </a:r>
            <a:r>
              <a:rPr lang="en-US" sz="2100" dirty="0" err="1">
                <a:solidFill>
                  <a:srgbClr val="003864"/>
                </a:solidFill>
                <a:latin typeface="Calibri"/>
                <a:cs typeface="Calibri"/>
              </a:rPr>
              <a:t>MnGeo</a:t>
            </a:r>
            <a:r>
              <a:rPr lang="en-US" sz="2100" dirty="0">
                <a:solidFill>
                  <a:srgbClr val="003864"/>
                </a:solidFill>
                <a:latin typeface="Calibri"/>
                <a:cs typeface="Calibri"/>
              </a:rPr>
              <a:t> website</a:t>
            </a:r>
          </a:p>
          <a:p>
            <a:pPr marL="699135" marR="170815" lvl="1" indent="-229235">
              <a:lnSpc>
                <a:spcPts val="2330"/>
              </a:lnSpc>
              <a:spcBef>
                <a:spcPts val="1480"/>
              </a:spcBef>
              <a:buFont typeface="Arial"/>
              <a:buChar char="•"/>
              <a:tabLst>
                <a:tab pos="698500" algn="l"/>
                <a:tab pos="699135" algn="l"/>
              </a:tabLst>
            </a:pPr>
            <a:r>
              <a:rPr lang="en-US" sz="2100" dirty="0">
                <a:solidFill>
                  <a:srgbClr val="003864"/>
                </a:solidFill>
                <a:latin typeface="Calibri"/>
                <a:cs typeface="Calibri"/>
              </a:rPr>
              <a:t>Publish law enforcement dataset, similar to fire station dataset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Address Points Data</a:t>
            </a:r>
          </a:p>
        </p:txBody>
      </p:sp>
      <p:sp>
        <p:nvSpPr>
          <p:cNvPr id="7" name="Content Placeholder 2">
            <a:extLst>
              <a:ext uri="{FF2B5EF4-FFF2-40B4-BE49-F238E27FC236}">
                <a16:creationId xmlns:a16="http://schemas.microsoft.com/office/drawing/2014/main" id="{CF369E56-DFCB-4DCE-889F-4F636071F752}"/>
              </a:ext>
            </a:extLst>
          </p:cNvPr>
          <p:cNvSpPr txBox="1">
            <a:spLocks/>
          </p:cNvSpPr>
          <p:nvPr/>
        </p:nvSpPr>
        <p:spPr>
          <a:xfrm>
            <a:off x="990600" y="19780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en-US" dirty="0"/>
              <a:t>Most recent success:</a:t>
            </a:r>
            <a:endParaRPr lang="en-US" dirty="0">
              <a:ea typeface="+mn-lt"/>
              <a:cs typeface="+mn-lt"/>
            </a:endParaRPr>
          </a:p>
          <a:p>
            <a:pPr lvl="1"/>
            <a:r>
              <a:rPr lang="en-US" dirty="0">
                <a:ea typeface="+mn-lt"/>
                <a:cs typeface="+mn-lt"/>
              </a:rPr>
              <a:t>Data submission and validation routines moved to a new portal</a:t>
            </a:r>
          </a:p>
          <a:p>
            <a:pPr marL="457200" indent="-457200">
              <a:buFont typeface="Arial" panose="020B0604020202020204" pitchFamily="34" charset="0"/>
              <a:buAutoNum type="arabicPeriod"/>
            </a:pPr>
            <a:r>
              <a:rPr lang="en-US" dirty="0"/>
              <a:t>If you are experiencing a barrier:</a:t>
            </a:r>
            <a:endParaRPr lang="en-US" dirty="0">
              <a:ea typeface="+mn-lt"/>
              <a:cs typeface="+mn-lt"/>
            </a:endParaRPr>
          </a:p>
          <a:p>
            <a:pPr lvl="1"/>
            <a:r>
              <a:rPr lang="en-US" dirty="0">
                <a:ea typeface="+mn-lt"/>
                <a:cs typeface="+mn-lt"/>
              </a:rPr>
              <a:t>Work on validation process is still taking precedence over sharing data</a:t>
            </a:r>
          </a:p>
          <a:p>
            <a:pPr marL="457200" indent="-457200">
              <a:buFont typeface="Arial" panose="020B0604020202020204" pitchFamily="34" charset="0"/>
              <a:buAutoNum type="arabicPeriod"/>
            </a:pPr>
            <a:r>
              <a:rPr lang="en-US" dirty="0"/>
              <a:t>Next task:</a:t>
            </a:r>
            <a:endParaRPr lang="en-US" dirty="0">
              <a:cs typeface="Calibri"/>
            </a:endParaRPr>
          </a:p>
          <a:p>
            <a:pPr marL="914400" lvl="1"/>
            <a:r>
              <a:rPr lang="en-US" dirty="0">
                <a:ea typeface="+mn-lt"/>
                <a:cs typeface="+mn-lt"/>
              </a:rPr>
              <a:t>Build and automate the ETL process for aggregating data to the GAC standard</a:t>
            </a:r>
          </a:p>
          <a:p>
            <a:pPr marL="914400" lvl="1"/>
            <a:r>
              <a:rPr lang="en-US" dirty="0">
                <a:ea typeface="+mn-lt"/>
                <a:cs typeface="+mn-lt"/>
              </a:rPr>
              <a:t>Publish to the Geospatial Commons</a:t>
            </a:r>
          </a:p>
        </p:txBody>
      </p:sp>
    </p:spTree>
    <p:extLst>
      <p:ext uri="{BB962C8B-B14F-4D97-AF65-F5344CB8AC3E}">
        <p14:creationId xmlns:p14="http://schemas.microsoft.com/office/powerpoint/2010/main" val="966253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17500" y="152400"/>
            <a:ext cx="11036300" cy="914400"/>
          </a:xfrm>
        </p:spPr>
        <p:txBody>
          <a:bodyPr>
            <a:normAutofit fontScale="90000"/>
          </a:bodyPr>
          <a:lstStyle/>
          <a:p>
            <a:r>
              <a:rPr lang="en-US" dirty="0">
                <a:ea typeface="+mj-lt"/>
                <a:cs typeface="+mj-lt"/>
              </a:rPr>
              <a:t>A project team to develop geospatial data sharing methodologies to support the state’s underground utilities community</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fontScale="92500"/>
          </a:bodyPr>
          <a:lstStyle/>
          <a:p>
            <a:pPr marL="457200" indent="-457200">
              <a:buAutoNum type="arabicPeriod"/>
            </a:pPr>
            <a:r>
              <a:rPr lang="en-US" dirty="0">
                <a:cs typeface="Calibri"/>
              </a:rPr>
              <a:t>Most recent success:</a:t>
            </a:r>
            <a:endParaRPr lang="en-US" dirty="0">
              <a:ea typeface="+mn-lt"/>
              <a:cs typeface="+mn-lt"/>
            </a:endParaRPr>
          </a:p>
          <a:p>
            <a:pPr marL="1257300" indent="-342900">
              <a:lnSpc>
                <a:spcPct val="170000"/>
              </a:lnSpc>
              <a:spcBef>
                <a:spcPts val="0"/>
              </a:spcBef>
              <a:spcAft>
                <a:spcPts val="0"/>
              </a:spcAft>
              <a:buFont typeface="Arial"/>
              <a:buChar char="•"/>
            </a:pPr>
            <a:r>
              <a:rPr lang="en-US" dirty="0">
                <a:ea typeface="+mn-lt"/>
                <a:cs typeface="+mn-lt"/>
              </a:rPr>
              <a:t>Multiple – See quarterly report</a:t>
            </a:r>
          </a:p>
          <a:p>
            <a:pPr marL="0" indent="0">
              <a:buNone/>
            </a:pPr>
            <a:r>
              <a:rPr lang="en-US" dirty="0">
                <a:cs typeface="Calibri"/>
              </a:rPr>
              <a:t>2.  If you are experiencing a barrier:</a:t>
            </a:r>
            <a:endParaRPr lang="en-US" dirty="0">
              <a:ea typeface="+mn-lt"/>
              <a:cs typeface="+mn-lt"/>
            </a:endParaRPr>
          </a:p>
          <a:p>
            <a:pPr marL="1257300" indent="-342900">
              <a:buFont typeface="Arial"/>
              <a:buChar char="•"/>
            </a:pPr>
            <a:r>
              <a:rPr lang="en-US" dirty="0">
                <a:ea typeface="+mn-lt"/>
                <a:cs typeface="+mn-lt"/>
              </a:rPr>
              <a:t>Working through a highly technical geospatial implementation for the first time on the planet - but making progress</a:t>
            </a:r>
          </a:p>
          <a:p>
            <a:pPr marL="0" indent="0">
              <a:buNone/>
            </a:pPr>
            <a:r>
              <a:rPr lang="en-US" dirty="0">
                <a:cs typeface="Calibri"/>
              </a:rPr>
              <a:t>3.  Next task:</a:t>
            </a:r>
          </a:p>
          <a:p>
            <a:pPr lvl="2"/>
            <a:r>
              <a:rPr lang="en-US" sz="2200" dirty="0">
                <a:ea typeface="+mn-lt"/>
                <a:cs typeface="+mn-lt"/>
              </a:rPr>
              <a:t>Currently 5 different work groups simultaneously working over </a:t>
            </a:r>
            <a:r>
              <a:rPr lang="en-US" sz="2200">
                <a:ea typeface="+mn-lt"/>
                <a:cs typeface="+mn-lt"/>
              </a:rPr>
              <a:t>50 spreadsheet-defined </a:t>
            </a:r>
            <a:r>
              <a:rPr lang="en-US" sz="2200" dirty="0">
                <a:ea typeface="+mn-lt"/>
                <a:cs typeface="+mn-lt"/>
              </a:rPr>
              <a:t>tasks spanning data, legal, security, prototype build, standards, and policy</a:t>
            </a:r>
            <a:endParaRPr lang="en-US" sz="2200" dirty="0">
              <a:cs typeface="Calibri"/>
            </a:endParaRPr>
          </a:p>
          <a:p>
            <a:pPr marL="457200" indent="-457200">
              <a:buAutoNum type="arabicPeriod"/>
            </a:pPr>
            <a:endParaRPr lang="en-US" dirty="0">
              <a:cs typeface="Calibri"/>
            </a:endParaRPr>
          </a:p>
        </p:txBody>
      </p:sp>
    </p:spTree>
    <p:extLst>
      <p:ext uri="{BB962C8B-B14F-4D97-AF65-F5344CB8AC3E}">
        <p14:creationId xmlns:p14="http://schemas.microsoft.com/office/powerpoint/2010/main" val="4758817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fontScale="90000"/>
          </a:bodyPr>
          <a:lstStyle/>
          <a:p>
            <a:r>
              <a:rPr lang="en-US" dirty="0">
                <a:ea typeface="+mj-lt"/>
                <a:cs typeface="+mj-lt"/>
              </a:rPr>
              <a:t>Maps, procedures, templates and other materials to help </a:t>
            </a:r>
            <a:br>
              <a:rPr lang="en-US" dirty="0">
                <a:ea typeface="+mj-lt"/>
                <a:cs typeface="+mj-lt"/>
              </a:rPr>
            </a:br>
            <a:r>
              <a:rPr lang="en-US" dirty="0">
                <a:ea typeface="+mj-lt"/>
                <a:cs typeface="+mj-lt"/>
              </a:rPr>
              <a:t>all levels of government implement the U.S. National Grid</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fontScale="85000" lnSpcReduction="20000"/>
          </a:bodyPr>
          <a:lstStyle/>
          <a:p>
            <a:pPr marL="457200" indent="-457200">
              <a:buAutoNum type="arabicPeriod"/>
            </a:pPr>
            <a:r>
              <a:rPr lang="en-US" dirty="0">
                <a:cs typeface="Calibri"/>
              </a:rPr>
              <a:t>Most recent success:</a:t>
            </a:r>
            <a:endParaRPr lang="en-US" dirty="0">
              <a:ea typeface="+mn-lt"/>
              <a:cs typeface="+mn-lt"/>
            </a:endParaRPr>
          </a:p>
          <a:p>
            <a:pPr lvl="1">
              <a:lnSpc>
                <a:spcPct val="170000"/>
              </a:lnSpc>
              <a:spcBef>
                <a:spcPts val="0"/>
              </a:spcBef>
              <a:spcAft>
                <a:spcPts val="0"/>
              </a:spcAft>
            </a:pPr>
            <a:r>
              <a:rPr lang="en-US" sz="2500" dirty="0">
                <a:ea typeface="+mn-lt"/>
                <a:cs typeface="+mn-lt"/>
              </a:rPr>
              <a:t>Developed interface to allow map publishers to contribute to an application that provides access to USNG maps series and map books published anywhere on the Internet</a:t>
            </a:r>
          </a:p>
          <a:p>
            <a:pPr marL="457200" indent="-457200">
              <a:buAutoNum type="arabicPeriod"/>
            </a:pPr>
            <a:r>
              <a:rPr lang="en-US" dirty="0">
                <a:cs typeface="Calibri"/>
              </a:rPr>
              <a:t>If you are experiencing a barrier:</a:t>
            </a:r>
            <a:endParaRPr lang="en-US" dirty="0">
              <a:ea typeface="+mn-lt"/>
              <a:cs typeface="+mn-lt"/>
            </a:endParaRPr>
          </a:p>
          <a:p>
            <a:pPr lvl="1"/>
            <a:r>
              <a:rPr lang="en-US" sz="2500" dirty="0">
                <a:ea typeface="+mn-lt"/>
                <a:cs typeface="+mn-lt"/>
              </a:rPr>
              <a:t>Time</a:t>
            </a:r>
          </a:p>
          <a:p>
            <a:pPr marL="457200" indent="-457200">
              <a:buAutoNum type="arabicPeriod"/>
            </a:pPr>
            <a:r>
              <a:rPr lang="en-US" dirty="0">
                <a:ea typeface="+mn-lt"/>
                <a:cs typeface="+mn-lt"/>
              </a:rPr>
              <a:t>Next task:</a:t>
            </a:r>
          </a:p>
          <a:p>
            <a:pPr lvl="1"/>
            <a:r>
              <a:rPr lang="en-US" sz="2500" dirty="0">
                <a:ea typeface="+mn-lt"/>
                <a:cs typeface="+mn-lt"/>
              </a:rPr>
              <a:t>Complete the above interface</a:t>
            </a:r>
          </a:p>
          <a:p>
            <a:pPr lvl="1"/>
            <a:r>
              <a:rPr lang="en-US" sz="2500" dirty="0">
                <a:ea typeface="+mn-lt"/>
                <a:cs typeface="+mn-lt"/>
              </a:rPr>
              <a:t>Migrate existing documentation from ArcMap to ArcGIS Pro </a:t>
            </a:r>
            <a:endParaRPr lang="en-US" sz="2500" dirty="0">
              <a:cs typeface="Calibri"/>
            </a:endParaRPr>
          </a:p>
          <a:p>
            <a:pPr lvl="1"/>
            <a:endParaRPr lang="en-US" dirty="0">
              <a:cs typeface="Calibri"/>
            </a:endParaRPr>
          </a:p>
        </p:txBody>
      </p:sp>
    </p:spTree>
    <p:extLst>
      <p:ext uri="{BB962C8B-B14F-4D97-AF65-F5344CB8AC3E}">
        <p14:creationId xmlns:p14="http://schemas.microsoft.com/office/powerpoint/2010/main" val="23299555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title"/>
          </p:nvPr>
        </p:nvSpPr>
        <p:spPr>
          <a:xfrm>
            <a:off x="0" y="0"/>
            <a:ext cx="12192000" cy="1471800"/>
          </a:xfrm>
          <a:prstGeom prst="rect">
            <a:avLst/>
          </a:prstGeom>
          <a:solidFill>
            <a:srgbClr val="003864"/>
          </a:solidFill>
          <a:ln>
            <a:noFill/>
          </a:ln>
        </p:spPr>
        <p:txBody>
          <a:bodyPr spcFirstLastPara="1" wrap="square" lIns="0" tIns="253350" rIns="0" bIns="0" anchor="t" anchorCtr="0">
            <a:spAutoFit/>
          </a:bodyPr>
          <a:lstStyle/>
          <a:p>
            <a:pPr marL="1054100" lvl="0" indent="0" algn="r" rtl="0">
              <a:lnSpc>
                <a:spcPct val="100000"/>
              </a:lnSpc>
              <a:spcBef>
                <a:spcPts val="0"/>
              </a:spcBef>
              <a:spcAft>
                <a:spcPts val="0"/>
              </a:spcAft>
              <a:buNone/>
            </a:pPr>
            <a:endParaRPr sz="3950" dirty="0"/>
          </a:p>
          <a:p>
            <a:pPr marL="1054100" lvl="0" indent="0" algn="l" rtl="0">
              <a:lnSpc>
                <a:spcPct val="100000"/>
              </a:lnSpc>
              <a:spcBef>
                <a:spcPts val="0"/>
              </a:spcBef>
              <a:spcAft>
                <a:spcPts val="0"/>
              </a:spcAft>
              <a:buNone/>
            </a:pPr>
            <a:endParaRPr sz="3950" dirty="0"/>
          </a:p>
        </p:txBody>
      </p:sp>
      <p:sp>
        <p:nvSpPr>
          <p:cNvPr id="45" name="Google Shape;45;p1"/>
          <p:cNvSpPr txBox="1"/>
          <p:nvPr/>
        </p:nvSpPr>
        <p:spPr>
          <a:xfrm>
            <a:off x="917575" y="1608819"/>
            <a:ext cx="10146600" cy="4721400"/>
          </a:xfrm>
          <a:prstGeom prst="rect">
            <a:avLst/>
          </a:prstGeom>
          <a:noFill/>
          <a:ln>
            <a:noFill/>
          </a:ln>
        </p:spPr>
        <p:txBody>
          <a:bodyPr spcFirstLastPara="1" wrap="square" lIns="0" tIns="211450" rIns="0" bIns="0" anchor="t" anchorCtr="0">
            <a:spAutoFit/>
          </a:bodyPr>
          <a:lstStyle/>
          <a:p>
            <a:pPr marL="469900" marR="0" lvl="0" indent="-457833" algn="l" defTabSz="914400" rtl="0" eaLnBrk="1" fontAlgn="auto" latinLnBrk="0" hangingPunct="1">
              <a:lnSpc>
                <a:spcPct val="100000"/>
              </a:lnSpc>
              <a:spcBef>
                <a:spcPts val="0"/>
              </a:spcBef>
              <a:spcAft>
                <a:spcPts val="0"/>
              </a:spcAft>
              <a:buClr>
                <a:srgbClr val="000000"/>
              </a:buClr>
              <a:buSzPts val="2450"/>
              <a:buFont typeface="Calibri"/>
              <a:buAutoNum type="arabicPeriod"/>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Most recent success:</a:t>
            </a:r>
            <a:endParaRPr kumimoji="0" sz="2450" b="0" i="0" u="none" strike="noStrike" kern="0" cap="none" spc="0" normalizeH="0" baseline="0" noProof="0" dirty="0">
              <a:ln>
                <a:noFill/>
              </a:ln>
              <a:solidFill>
                <a:schemeClr val="bg2"/>
              </a:solidFill>
              <a:effectLst/>
              <a:uLnTx/>
              <a:uFillTx/>
              <a:latin typeface="Calibri"/>
              <a:ea typeface="Calibri"/>
              <a:cs typeface="Calibri"/>
              <a:sym typeface="Calibri"/>
            </a:endParaRPr>
          </a:p>
          <a:p>
            <a:pPr marL="914400" marR="0" lvl="1" indent="-384175" algn="l" defTabSz="914400" rtl="0" eaLnBrk="1" fontAlgn="auto" latinLnBrk="0" hangingPunct="1">
              <a:lnSpc>
                <a:spcPct val="100000"/>
              </a:lnSpc>
              <a:spcBef>
                <a:spcPts val="0"/>
              </a:spcBef>
              <a:spcAft>
                <a:spcPts val="0"/>
              </a:spcAft>
              <a:buClr>
                <a:srgbClr val="000000"/>
              </a:buClr>
              <a:buSzPts val="2450"/>
              <a:buFont typeface="Calibri"/>
              <a:buChar char="•"/>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Created a test repository with sample datasets from the Commons as a proof of concept.</a:t>
            </a:r>
            <a:endParaRPr kumimoji="0" sz="2100" b="0" i="0" u="none" strike="noStrike" kern="0" cap="none" spc="0" normalizeH="0" baseline="0" noProof="0" dirty="0">
              <a:ln>
                <a:noFill/>
              </a:ln>
              <a:solidFill>
                <a:schemeClr val="bg2"/>
              </a:solidFill>
              <a:effectLst/>
              <a:uLnTx/>
              <a:uFillTx/>
              <a:latin typeface="Calibri"/>
              <a:ea typeface="Calibri"/>
              <a:cs typeface="Calibri"/>
              <a:sym typeface="Calibri"/>
            </a:endParaRPr>
          </a:p>
          <a:p>
            <a:pPr marL="326390" marR="0" lvl="0" indent="-314325" algn="l" defTabSz="914400" rtl="0" eaLnBrk="1" fontAlgn="auto" latinLnBrk="0" hangingPunct="1">
              <a:lnSpc>
                <a:spcPct val="100000"/>
              </a:lnSpc>
              <a:spcBef>
                <a:spcPts val="1664"/>
              </a:spcBef>
              <a:spcAft>
                <a:spcPts val="0"/>
              </a:spcAft>
              <a:buClr>
                <a:srgbClr val="000000"/>
              </a:buClr>
              <a:buSzPts val="2450"/>
              <a:buFont typeface="Calibri"/>
              <a:buAutoNum type="arabicPeriod" startAt="2"/>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If you are experiencing a barrier:</a:t>
            </a:r>
            <a:endParaRPr kumimoji="0" sz="2450" b="0" i="0" u="none" strike="noStrike" kern="0" cap="none" spc="0" normalizeH="0" baseline="0" noProof="0" dirty="0">
              <a:ln>
                <a:noFill/>
              </a:ln>
              <a:solidFill>
                <a:schemeClr val="bg2"/>
              </a:solidFill>
              <a:effectLst/>
              <a:uLnTx/>
              <a:uFillTx/>
              <a:latin typeface="Calibri"/>
              <a:ea typeface="Calibri"/>
              <a:cs typeface="Calibri"/>
              <a:sym typeface="Calibri"/>
            </a:endParaRPr>
          </a:p>
          <a:p>
            <a:pPr marL="914400" marR="0" lvl="1" indent="-384175" algn="l" defTabSz="914400" rtl="0" eaLnBrk="1" fontAlgn="auto" latinLnBrk="0" hangingPunct="1">
              <a:lnSpc>
                <a:spcPct val="100000"/>
              </a:lnSpc>
              <a:spcBef>
                <a:spcPts val="1664"/>
              </a:spcBef>
              <a:spcAft>
                <a:spcPts val="0"/>
              </a:spcAft>
              <a:buClr>
                <a:srgbClr val="000000"/>
              </a:buClr>
              <a:buSzPts val="2450"/>
              <a:buFont typeface="Calibri"/>
              <a:buChar char="•"/>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Working on getting a firm commitment from hosting entity (hopefully UMN)</a:t>
            </a:r>
            <a:endParaRPr kumimoji="0" sz="2450" b="0" i="0" u="none" strike="noStrike" kern="0" cap="none" spc="0" normalizeH="0" baseline="0" noProof="0" dirty="0">
              <a:ln>
                <a:noFill/>
              </a:ln>
              <a:solidFill>
                <a:schemeClr val="bg2"/>
              </a:solidFill>
              <a:effectLst/>
              <a:uLnTx/>
              <a:uFillTx/>
              <a:latin typeface="Calibri"/>
              <a:ea typeface="Calibri"/>
              <a:cs typeface="Calibri"/>
              <a:sym typeface="Calibri"/>
            </a:endParaRPr>
          </a:p>
          <a:p>
            <a:pPr marL="326390" marR="0" lvl="0" indent="-314325" algn="l" defTabSz="914400" rtl="0" eaLnBrk="1" fontAlgn="auto" latinLnBrk="0" hangingPunct="1">
              <a:lnSpc>
                <a:spcPct val="100000"/>
              </a:lnSpc>
              <a:spcBef>
                <a:spcPts val="1785"/>
              </a:spcBef>
              <a:spcAft>
                <a:spcPts val="0"/>
              </a:spcAft>
              <a:buClr>
                <a:srgbClr val="000000"/>
              </a:buClr>
              <a:buSzPts val="2450"/>
              <a:buFont typeface="Calibri"/>
              <a:buAutoNum type="arabicPeriod" startAt="2"/>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Next task:</a:t>
            </a:r>
            <a:endParaRPr kumimoji="0" sz="2450" b="0" i="0" u="none" strike="noStrike" kern="0" cap="none" spc="0" normalizeH="0" baseline="0" noProof="0" dirty="0">
              <a:ln>
                <a:noFill/>
              </a:ln>
              <a:solidFill>
                <a:schemeClr val="bg2"/>
              </a:solidFill>
              <a:effectLst/>
              <a:uLnTx/>
              <a:uFillTx/>
              <a:latin typeface="Calibri"/>
              <a:ea typeface="Calibri"/>
              <a:cs typeface="Calibri"/>
              <a:sym typeface="Calibri"/>
            </a:endParaRPr>
          </a:p>
          <a:p>
            <a:pPr marL="914400" marR="0" lvl="1" indent="-384175" algn="l" defTabSz="914400" rtl="0" eaLnBrk="1" fontAlgn="auto" latinLnBrk="0" hangingPunct="1">
              <a:lnSpc>
                <a:spcPct val="100000"/>
              </a:lnSpc>
              <a:spcBef>
                <a:spcPts val="1785"/>
              </a:spcBef>
              <a:spcAft>
                <a:spcPts val="0"/>
              </a:spcAft>
              <a:buClr>
                <a:srgbClr val="000000"/>
              </a:buClr>
              <a:buSzPts val="2450"/>
              <a:buFont typeface="Calibri"/>
              <a:buChar char="•"/>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Writing report describing pilot details</a:t>
            </a:r>
            <a:endParaRPr kumimoji="0" sz="2450" b="0" i="0" u="none" strike="noStrike" kern="0" cap="none" spc="0" normalizeH="0" baseline="0" noProof="0" dirty="0">
              <a:ln>
                <a:noFill/>
              </a:ln>
              <a:solidFill>
                <a:schemeClr val="bg2"/>
              </a:solidFill>
              <a:effectLst/>
              <a:uLnTx/>
              <a:uFillTx/>
              <a:latin typeface="Calibri"/>
              <a:ea typeface="Calibri"/>
              <a:cs typeface="Calibri"/>
              <a:sym typeface="Calibri"/>
            </a:endParaRPr>
          </a:p>
          <a:p>
            <a:pPr marL="914400" marR="0" lvl="1" indent="-384175" algn="l" defTabSz="914400" rtl="0" eaLnBrk="1" fontAlgn="auto" latinLnBrk="0" hangingPunct="1">
              <a:lnSpc>
                <a:spcPct val="100000"/>
              </a:lnSpc>
              <a:spcBef>
                <a:spcPts val="1785"/>
              </a:spcBef>
              <a:spcAft>
                <a:spcPts val="0"/>
              </a:spcAft>
              <a:buClr>
                <a:srgbClr val="000000"/>
              </a:buClr>
              <a:buSzPts val="2450"/>
              <a:buFont typeface="Calibri"/>
              <a:buChar char="•"/>
              <a:tabLst/>
              <a:defRPr/>
            </a:pPr>
            <a:r>
              <a:rPr kumimoji="0" lang="en-US" sz="2450" b="0" i="0" u="none" strike="noStrike" kern="0" cap="none" spc="0" normalizeH="0" baseline="0" noProof="0" dirty="0">
                <a:ln>
                  <a:noFill/>
                </a:ln>
                <a:solidFill>
                  <a:schemeClr val="bg2"/>
                </a:solidFill>
                <a:effectLst/>
                <a:uLnTx/>
                <a:uFillTx/>
                <a:latin typeface="Calibri"/>
                <a:ea typeface="Calibri"/>
                <a:cs typeface="Calibri"/>
                <a:sym typeface="Calibri"/>
              </a:rPr>
              <a:t>Figuring out funding</a:t>
            </a:r>
            <a:endParaRPr kumimoji="0" sz="2450" b="0" i="0" u="none" strike="noStrike" kern="0" cap="none" spc="0" normalizeH="0" baseline="0" noProof="0" dirty="0">
              <a:ln>
                <a:noFill/>
              </a:ln>
              <a:solidFill>
                <a:schemeClr val="bg2"/>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E5900237-4150-4BFB-9A52-7A1DB696DB4A}"/>
              </a:ext>
            </a:extLst>
          </p:cNvPr>
          <p:cNvSpPr txBox="1">
            <a:spLocks/>
          </p:cNvSpPr>
          <p:nvPr/>
        </p:nvSpPr>
        <p:spPr>
          <a:xfrm>
            <a:off x="838200" y="311893"/>
            <a:ext cx="10515600" cy="9144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4000" kern="0" dirty="0"/>
              <a:t> Archiving Minnesota geospatial data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666750" y="152400"/>
            <a:ext cx="10687050" cy="914400"/>
          </a:xfrm>
        </p:spPr>
        <p:txBody>
          <a:bodyPr>
            <a:normAutofit fontScale="90000"/>
          </a:bodyPr>
          <a:lstStyle/>
          <a:p>
            <a:r>
              <a:rPr lang="en-US" dirty="0">
                <a:ea typeface="+mj-lt"/>
                <a:cs typeface="+mj-lt"/>
              </a:rPr>
              <a:t>Accurate hydro-DEMs (</a:t>
            </a:r>
            <a:r>
              <a:rPr lang="en-US" dirty="0" err="1">
                <a:ea typeface="+mj-lt"/>
                <a:cs typeface="+mj-lt"/>
              </a:rPr>
              <a:t>hDEM</a:t>
            </a:r>
            <a:r>
              <a:rPr lang="en-US" dirty="0">
                <a:ea typeface="+mj-lt"/>
                <a:cs typeface="+mj-lt"/>
              </a:rPr>
              <a:t>) that serve modern </a:t>
            </a:r>
            <a:br>
              <a:rPr lang="en-US" dirty="0">
                <a:ea typeface="+mj-lt"/>
                <a:cs typeface="+mj-lt"/>
              </a:rPr>
            </a:br>
            <a:r>
              <a:rPr lang="en-US" dirty="0">
                <a:ea typeface="+mj-lt"/>
                <a:cs typeface="+mj-lt"/>
              </a:rPr>
              <a:t>flood modeling and hydro-terrain analysis tools, and the development of more accurate watercourses and watersheds</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fontScale="77500" lnSpcReduction="20000"/>
          </a:bodyPr>
          <a:lstStyle/>
          <a:p>
            <a:pPr marL="457200" indent="-457200">
              <a:buAutoNum type="arabicPeriod"/>
            </a:pPr>
            <a:r>
              <a:rPr lang="en-US" dirty="0">
                <a:ea typeface="+mn-lt"/>
                <a:cs typeface="+mn-lt"/>
              </a:rPr>
              <a:t>Most recent success:</a:t>
            </a:r>
          </a:p>
          <a:p>
            <a:pPr lvl="1">
              <a:lnSpc>
                <a:spcPct val="170000"/>
              </a:lnSpc>
              <a:spcBef>
                <a:spcPts val="0"/>
              </a:spcBef>
              <a:spcAft>
                <a:spcPts val="0"/>
              </a:spcAft>
            </a:pPr>
            <a:r>
              <a:rPr lang="en-US" dirty="0">
                <a:ea typeface="+mn-lt"/>
                <a:cs typeface="+mn-lt"/>
              </a:rPr>
              <a:t>No success to report related to progress</a:t>
            </a:r>
          </a:p>
          <a:p>
            <a:pPr lvl="1">
              <a:lnSpc>
                <a:spcPct val="170000"/>
              </a:lnSpc>
              <a:spcBef>
                <a:spcPts val="0"/>
              </a:spcBef>
              <a:spcAft>
                <a:spcPts val="0"/>
              </a:spcAft>
            </a:pPr>
            <a:r>
              <a:rPr lang="en-US" dirty="0">
                <a:ea typeface="+mn-lt"/>
                <a:cs typeface="+mn-lt"/>
              </a:rPr>
              <a:t>3D Geomatics is starting to receive more questions about the new high-density lidar coming and the need for DEM Hydro-modification</a:t>
            </a:r>
          </a:p>
          <a:p>
            <a:pPr lvl="2">
              <a:lnSpc>
                <a:spcPct val="170000"/>
              </a:lnSpc>
              <a:spcBef>
                <a:spcPts val="0"/>
              </a:spcBef>
              <a:spcAft>
                <a:spcPts val="0"/>
              </a:spcAft>
            </a:pPr>
            <a:r>
              <a:rPr lang="en-US" dirty="0">
                <a:ea typeface="+mn-lt"/>
                <a:cs typeface="+mn-lt"/>
              </a:rPr>
              <a:t>New Lidar will require DEM Hydro-modification</a:t>
            </a:r>
          </a:p>
          <a:p>
            <a:pPr lvl="2">
              <a:lnSpc>
                <a:spcPct val="170000"/>
              </a:lnSpc>
              <a:spcBef>
                <a:spcPts val="0"/>
              </a:spcBef>
              <a:spcAft>
                <a:spcPts val="0"/>
              </a:spcAft>
            </a:pPr>
            <a:r>
              <a:rPr lang="en-US" dirty="0">
                <a:ea typeface="+mn-lt"/>
                <a:cs typeface="+mn-lt"/>
              </a:rPr>
              <a:t>Previous state investments in DEM hydro-modification and resulting datasets will support new DEM Hydro-modification</a:t>
            </a:r>
          </a:p>
          <a:p>
            <a:pPr marL="457200" indent="-457200">
              <a:buAutoNum type="arabicPeriod"/>
            </a:pPr>
            <a:r>
              <a:rPr lang="en-US" dirty="0">
                <a:ea typeface="+mn-lt"/>
                <a:cs typeface="+mn-lt"/>
              </a:rPr>
              <a:t>If you are experiencing a barrier:</a:t>
            </a:r>
          </a:p>
          <a:p>
            <a:pPr lvl="1"/>
            <a:r>
              <a:rPr lang="en-US" dirty="0">
                <a:ea typeface="+mn-lt"/>
                <a:cs typeface="+mn-lt"/>
              </a:rPr>
              <a:t>Funding</a:t>
            </a:r>
          </a:p>
          <a:p>
            <a:pPr marL="457200" indent="-457200">
              <a:buAutoNum type="arabicPeriod"/>
            </a:pPr>
            <a:r>
              <a:rPr lang="en-US" dirty="0">
                <a:ea typeface="+mn-lt"/>
                <a:cs typeface="+mn-lt"/>
              </a:rPr>
              <a:t>Next task:</a:t>
            </a:r>
          </a:p>
          <a:p>
            <a:pPr lvl="1"/>
            <a:r>
              <a:rPr lang="en-US" dirty="0">
                <a:ea typeface="+mn-lt"/>
                <a:cs typeface="+mn-lt"/>
              </a:rPr>
              <a:t>Continue to build awareness that new Lidar will require DEM hydro-modification and funding</a:t>
            </a:r>
          </a:p>
          <a:p>
            <a:pPr lvl="2"/>
            <a:r>
              <a:rPr lang="en-US" dirty="0">
                <a:ea typeface="+mn-lt"/>
                <a:cs typeface="+mn-lt"/>
              </a:rPr>
              <a:t>Identification of culverts in new lidar will facilitate DEM hydro-modification</a:t>
            </a:r>
            <a:endParaRPr lang="en-US">
              <a:cs typeface="Calibri"/>
            </a:endParaRPr>
          </a:p>
          <a:p>
            <a:pPr lvl="1"/>
            <a:endParaRPr lang="en-US" dirty="0">
              <a:cs typeface="Calibri"/>
            </a:endParaRPr>
          </a:p>
        </p:txBody>
      </p:sp>
    </p:spTree>
    <p:extLst>
      <p:ext uri="{BB962C8B-B14F-4D97-AF65-F5344CB8AC3E}">
        <p14:creationId xmlns:p14="http://schemas.microsoft.com/office/powerpoint/2010/main" val="9922692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61950" y="152400"/>
            <a:ext cx="11163300" cy="914400"/>
          </a:xfrm>
        </p:spPr>
        <p:txBody>
          <a:bodyPr>
            <a:normAutofit fontScale="90000"/>
          </a:bodyPr>
          <a:lstStyle/>
          <a:p>
            <a:r>
              <a:rPr lang="en-US" dirty="0">
                <a:ea typeface="+mj-lt"/>
                <a:cs typeface="+mj-lt"/>
              </a:rPr>
              <a:t>Development of a culvert data standard for data sharing across the geospatial and infrastructure asset management communities </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cs typeface="Calibri"/>
              </a:rPr>
              <a:t>Most recent success:</a:t>
            </a:r>
            <a:endParaRPr lang="en-US" dirty="0">
              <a:ea typeface="+mn-lt"/>
              <a:cs typeface="+mn-lt"/>
            </a:endParaRPr>
          </a:p>
          <a:p>
            <a:pPr lvl="1"/>
            <a:r>
              <a:rPr lang="en-US" dirty="0">
                <a:ea typeface="+mn-lt"/>
                <a:cs typeface="+mn-lt"/>
              </a:rPr>
              <a:t>Identifying resources and interested parties to become partners/members in the committee.  Researching Culvert Data practices of other states to identify best practices</a:t>
            </a:r>
          </a:p>
          <a:p>
            <a:pPr marL="457200" indent="-457200">
              <a:buAutoNum type="arabicPeriod"/>
            </a:pPr>
            <a:r>
              <a:rPr lang="en-US" dirty="0">
                <a:cs typeface="Calibri"/>
              </a:rPr>
              <a:t>If you are experiencing a barrier:</a:t>
            </a:r>
            <a:endParaRPr lang="en-US" dirty="0">
              <a:ea typeface="+mn-lt"/>
              <a:cs typeface="+mn-lt"/>
            </a:endParaRPr>
          </a:p>
          <a:p>
            <a:pPr lvl="1"/>
            <a:r>
              <a:rPr lang="en-US" dirty="0">
                <a:ea typeface="+mn-lt"/>
                <a:cs typeface="+mn-lt"/>
              </a:rPr>
              <a:t>Identifying time to coordinate meetings for the standard.  Culvert Data Standard will become high priority in 2022 in tandem with DEM Hydro-modification Subgroup</a:t>
            </a:r>
          </a:p>
          <a:p>
            <a:pPr marL="457200" indent="-457200">
              <a:buAutoNum type="arabicPeriod"/>
            </a:pPr>
            <a:r>
              <a:rPr lang="en-US" dirty="0">
                <a:cs typeface="Calibri"/>
              </a:rPr>
              <a:t>Next task:</a:t>
            </a:r>
          </a:p>
          <a:p>
            <a:pPr lvl="1"/>
            <a:r>
              <a:rPr lang="en-US" dirty="0">
                <a:ea typeface="+mn-lt"/>
                <a:cs typeface="+mn-lt"/>
              </a:rPr>
              <a:t>Meeting will be set in January to bring together interested parties for the Culvert Data Standard.  Meeting with MnDOT representatives forthcoming</a:t>
            </a:r>
            <a:endParaRPr lang="en-US" dirty="0">
              <a:cs typeface="Calibri"/>
            </a:endParaRPr>
          </a:p>
        </p:txBody>
      </p:sp>
    </p:spTree>
    <p:extLst>
      <p:ext uri="{BB962C8B-B14F-4D97-AF65-F5344CB8AC3E}">
        <p14:creationId xmlns:p14="http://schemas.microsoft.com/office/powerpoint/2010/main" val="42258309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err="1">
                <a:ea typeface="+mj-lt"/>
                <a:cs typeface="+mj-lt"/>
              </a:rPr>
              <a:t>Remonumentation</a:t>
            </a:r>
            <a:r>
              <a:rPr lang="en-US" sz="4000" dirty="0">
                <a:ea typeface="+mj-lt"/>
                <a:cs typeface="+mj-lt"/>
              </a:rPr>
              <a:t> of all section corners</a:t>
            </a:r>
            <a:endParaRPr lang="en-US" sz="4000" dirty="0"/>
          </a:p>
        </p:txBody>
      </p:sp>
      <p:pic>
        <p:nvPicPr>
          <p:cNvPr id="4" name="Picture 4">
            <a:extLst>
              <a:ext uri="{FF2B5EF4-FFF2-40B4-BE49-F238E27FC236}">
                <a16:creationId xmlns:a16="http://schemas.microsoft.com/office/drawing/2014/main" id="{4B9846CE-52AB-47FC-8A62-751A22A42912}"/>
              </a:ext>
            </a:extLst>
          </p:cNvPr>
          <p:cNvPicPr>
            <a:picLocks noChangeAspect="1"/>
          </p:cNvPicPr>
          <p:nvPr/>
        </p:nvPicPr>
        <p:blipFill>
          <a:blip r:embed="rId2"/>
          <a:stretch>
            <a:fillRect/>
          </a:stretch>
        </p:blipFill>
        <p:spPr>
          <a:xfrm>
            <a:off x="589156" y="1619085"/>
            <a:ext cx="10697736" cy="4697781"/>
          </a:xfrm>
          <a:prstGeom prst="rect">
            <a:avLst/>
          </a:prstGeom>
        </p:spPr>
      </p:pic>
    </p:spTree>
    <p:extLst>
      <p:ext uri="{BB962C8B-B14F-4D97-AF65-F5344CB8AC3E}">
        <p14:creationId xmlns:p14="http://schemas.microsoft.com/office/powerpoint/2010/main" val="21992927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a:ea typeface="+mj-lt"/>
                <a:cs typeface="+mj-lt"/>
              </a:rPr>
              <a:t>CJIS Data GIS Best Practices</a:t>
            </a:r>
            <a:endParaRPr lang="en-US" sz="4000" dirty="0"/>
          </a:p>
        </p:txBody>
      </p:sp>
      <p:sp>
        <p:nvSpPr>
          <p:cNvPr id="3" name="TextBox 2">
            <a:extLst>
              <a:ext uri="{FF2B5EF4-FFF2-40B4-BE49-F238E27FC236}">
                <a16:creationId xmlns:a16="http://schemas.microsoft.com/office/drawing/2014/main" id="{F65BBB5A-4A4B-4A04-88DB-ED94D3C0951B}"/>
              </a:ext>
            </a:extLst>
          </p:cNvPr>
          <p:cNvSpPr txBox="1"/>
          <p:nvPr/>
        </p:nvSpPr>
        <p:spPr>
          <a:xfrm>
            <a:off x="738554" y="1477108"/>
            <a:ext cx="10515599" cy="3811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0" indent="-457200">
              <a:spcBef>
                <a:spcPts val="1000"/>
              </a:spcBef>
              <a:spcAft>
                <a:spcPts val="1000"/>
              </a:spcAft>
              <a:buClr>
                <a:schemeClr val="accent1"/>
              </a:buClr>
              <a:buFont typeface="Arial" panose="020B0604020202020204" pitchFamily="34" charset="0"/>
              <a:buAutoNum type="arabicPeriod"/>
            </a:pPr>
            <a:r>
              <a:rPr lang="en-US" sz="2500" dirty="0">
                <a:cs typeface="Calibri"/>
              </a:rPr>
              <a:t>Most recent success:​</a:t>
            </a:r>
          </a:p>
          <a:p>
            <a:pPr marL="742950" lvl="1" indent="-285750">
              <a:buFont typeface="Arial"/>
              <a:buChar char="•"/>
            </a:pPr>
            <a:r>
              <a:rPr lang="en-US" dirty="0">
                <a:ea typeface="+mn-lt"/>
                <a:cs typeface="+mn-lt"/>
              </a:rPr>
              <a:t>The Charter for this group will be shared at the meeting</a:t>
            </a:r>
          </a:p>
          <a:p>
            <a:pPr marL="742950" lvl="1" indent="-285750">
              <a:buFont typeface="Arial"/>
              <a:buChar char="•"/>
            </a:pPr>
            <a:endParaRPr lang="en-US" dirty="0">
              <a:cs typeface="Calibri"/>
            </a:endParaRPr>
          </a:p>
          <a:p>
            <a:pPr marL="457200" lvl="0" indent="-457200">
              <a:spcBef>
                <a:spcPts val="1000"/>
              </a:spcBef>
              <a:spcAft>
                <a:spcPts val="1000"/>
              </a:spcAft>
              <a:buClr>
                <a:schemeClr val="accent1"/>
              </a:buClr>
              <a:buFont typeface="+mj-lt"/>
              <a:buAutoNum type="arabicPeriod"/>
            </a:pPr>
            <a:r>
              <a:rPr lang="en-US" sz="2500" dirty="0">
                <a:cs typeface="Calibri"/>
              </a:rPr>
              <a:t>If you are experiencing a barrier:​</a:t>
            </a:r>
          </a:p>
          <a:p>
            <a:pPr marL="742950" indent="-285750">
              <a:buFont typeface="Arial"/>
              <a:buChar char="•"/>
            </a:pPr>
            <a:r>
              <a:rPr lang="en-US" dirty="0">
                <a:latin typeface="Calibri"/>
                <a:ea typeface="+mn-lt"/>
                <a:cs typeface="Calibri"/>
              </a:rPr>
              <a:t>Actively recruiting team members should anyone wish to join!</a:t>
            </a:r>
          </a:p>
          <a:p>
            <a:pPr marL="742950" indent="-285750">
              <a:buFont typeface="Arial"/>
              <a:buChar char="•"/>
            </a:pPr>
            <a:endParaRPr lang="en-US" dirty="0">
              <a:ea typeface="+mn-lt"/>
              <a:cs typeface="+mn-lt"/>
            </a:endParaRPr>
          </a:p>
          <a:p>
            <a:pPr marL="457200" lvl="0" indent="-457200">
              <a:spcBef>
                <a:spcPts val="1000"/>
              </a:spcBef>
              <a:spcAft>
                <a:spcPts val="1000"/>
              </a:spcAft>
              <a:buClr>
                <a:schemeClr val="accent1"/>
              </a:buClr>
              <a:buFont typeface="+mj-lt"/>
              <a:buAutoNum type="arabicPeriod" startAt="3"/>
            </a:pPr>
            <a:r>
              <a:rPr lang="en-US" sz="2500" dirty="0">
                <a:cs typeface="Calibri"/>
              </a:rPr>
              <a:t>Next task:​</a:t>
            </a:r>
          </a:p>
          <a:p>
            <a:pPr marL="800100" lvl="1" indent="-342900">
              <a:buFont typeface="Arial" panose="020B0604020202020204" pitchFamily="34" charset="0"/>
              <a:buChar char="•"/>
            </a:pPr>
            <a:r>
              <a:rPr lang="en-US" dirty="0">
                <a:latin typeface="Calibri"/>
                <a:ea typeface="+mn-lt"/>
                <a:cs typeface="Calibri"/>
              </a:rPr>
              <a:t>Schedule a meeting with SME's to begin work.</a:t>
            </a:r>
          </a:p>
          <a:p>
            <a:pPr marL="800100" lvl="1" indent="-342900">
              <a:buFont typeface="Arial" panose="020B0604020202020204" pitchFamily="34" charset="0"/>
              <a:buChar char="•"/>
            </a:pPr>
            <a:r>
              <a:rPr lang="en-US" dirty="0">
                <a:ea typeface="+mn-lt"/>
                <a:cs typeface="+mn-lt"/>
              </a:rPr>
              <a:t>Summary Crime Data - pending the completion of CJIS Data GIS Best Practices as that will be key to what we share for this.</a:t>
            </a:r>
          </a:p>
        </p:txBody>
      </p:sp>
    </p:spTree>
    <p:extLst>
      <p:ext uri="{BB962C8B-B14F-4D97-AF65-F5344CB8AC3E}">
        <p14:creationId xmlns:p14="http://schemas.microsoft.com/office/powerpoint/2010/main" val="1476170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r>
              <a:rPr lang="en-US"/>
              <a:t>Archiving Pilot Workgroup</a:t>
            </a:r>
            <a:endParaRPr/>
          </a:p>
        </p:txBody>
      </p:sp>
      <p:sp>
        <p:nvSpPr>
          <p:cNvPr id="434" name="Google Shape;434;p2"/>
          <p:cNvSpPr txBox="1">
            <a:spLocks noGrp="1"/>
          </p:cNvSpPr>
          <p:nvPr>
            <p:ph type="body" idx="1"/>
          </p:nvPr>
        </p:nvSpPr>
        <p:spPr>
          <a:xfrm>
            <a:off x="1" y="1411752"/>
            <a:ext cx="5785804" cy="27718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800"/>
              <a:buNone/>
            </a:pPr>
            <a:r>
              <a:rPr lang="en-US" sz="2000" b="1"/>
              <a:t>Pilot Subgroup:</a:t>
            </a:r>
            <a:endParaRPr sz="2000" b="1"/>
          </a:p>
          <a:p>
            <a:pPr marL="457200" lvl="0" indent="-342900" algn="l" rtl="0">
              <a:lnSpc>
                <a:spcPct val="100000"/>
              </a:lnSpc>
              <a:spcBef>
                <a:spcPts val="1000"/>
              </a:spcBef>
              <a:spcAft>
                <a:spcPts val="0"/>
              </a:spcAft>
              <a:buSzPts val="1800"/>
              <a:buChar char="•"/>
            </a:pPr>
            <a:r>
              <a:rPr lang="en-US" sz="2000"/>
              <a:t>Sarah Barsness - Minnesota State Archives</a:t>
            </a:r>
            <a:endParaRPr sz="1800"/>
          </a:p>
          <a:p>
            <a:pPr marL="457200" lvl="0" indent="-342900" algn="l" rtl="0">
              <a:lnSpc>
                <a:spcPct val="100000"/>
              </a:lnSpc>
              <a:spcBef>
                <a:spcPts val="1000"/>
              </a:spcBef>
              <a:spcAft>
                <a:spcPts val="0"/>
              </a:spcAft>
              <a:buSzPts val="1800"/>
              <a:buChar char="•"/>
            </a:pPr>
            <a:r>
              <a:rPr lang="en-US" sz="2000"/>
              <a:t>Melinda Kernik - UMN Libraries</a:t>
            </a:r>
            <a:endParaRPr sz="1800"/>
          </a:p>
          <a:p>
            <a:pPr marL="457200" lvl="0" indent="-342900" algn="l" rtl="0">
              <a:lnSpc>
                <a:spcPct val="100000"/>
              </a:lnSpc>
              <a:spcBef>
                <a:spcPts val="1000"/>
              </a:spcBef>
              <a:spcAft>
                <a:spcPts val="0"/>
              </a:spcAft>
              <a:buSzPts val="1800"/>
              <a:buChar char="•"/>
            </a:pPr>
            <a:r>
              <a:rPr lang="en-US" sz="2000"/>
              <a:t>Carol Kussmann - UMN Libraries </a:t>
            </a:r>
            <a:endParaRPr sz="2400"/>
          </a:p>
          <a:p>
            <a:pPr marL="457200" lvl="0" indent="-342900" algn="l" rtl="0">
              <a:lnSpc>
                <a:spcPct val="100000"/>
              </a:lnSpc>
              <a:spcBef>
                <a:spcPts val="1000"/>
              </a:spcBef>
              <a:spcAft>
                <a:spcPts val="0"/>
              </a:spcAft>
              <a:buSzPts val="1800"/>
              <a:buChar char="•"/>
            </a:pPr>
            <a:r>
              <a:rPr lang="en-US" sz="2000"/>
              <a:t>Karen Majewicz - UMN Libraries (Subgroup Lead)</a:t>
            </a:r>
            <a:endParaRPr sz="2000"/>
          </a:p>
          <a:p>
            <a:pPr marL="457200" lvl="0" indent="-342900" algn="l" rtl="0">
              <a:lnSpc>
                <a:spcPct val="100000"/>
              </a:lnSpc>
              <a:spcBef>
                <a:spcPts val="1000"/>
              </a:spcBef>
              <a:spcAft>
                <a:spcPts val="0"/>
              </a:spcAft>
              <a:buSzPts val="1800"/>
              <a:buChar char="•"/>
            </a:pPr>
            <a:r>
              <a:rPr lang="en-US" sz="2000"/>
              <a:t>Zeb Thomas - MNIT / MN DNR </a:t>
            </a:r>
            <a:endParaRPr sz="2400"/>
          </a:p>
        </p:txBody>
      </p:sp>
      <p:sp>
        <p:nvSpPr>
          <p:cNvPr id="435" name="Google Shape;435;p2"/>
          <p:cNvSpPr txBox="1">
            <a:spLocks noGrp="1"/>
          </p:cNvSpPr>
          <p:nvPr>
            <p:ph type="body" idx="1"/>
          </p:nvPr>
        </p:nvSpPr>
        <p:spPr>
          <a:xfrm>
            <a:off x="6096000" y="1411752"/>
            <a:ext cx="5785804" cy="248860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800"/>
              <a:buNone/>
            </a:pPr>
            <a:r>
              <a:rPr lang="en-US" sz="2000" b="1"/>
              <a:t>Outreach Subgroup:</a:t>
            </a:r>
            <a:endParaRPr sz="2000" b="1"/>
          </a:p>
          <a:p>
            <a:pPr marL="457200" lvl="0" indent="-342900" algn="l" rtl="0">
              <a:lnSpc>
                <a:spcPct val="100000"/>
              </a:lnSpc>
              <a:spcBef>
                <a:spcPts val="1000"/>
              </a:spcBef>
              <a:spcAft>
                <a:spcPts val="0"/>
              </a:spcAft>
              <a:buSzPts val="1800"/>
              <a:buChar char="•"/>
            </a:pPr>
            <a:r>
              <a:rPr lang="en-US" sz="2000"/>
              <a:t>Andra Mathews - MN DOT</a:t>
            </a:r>
            <a:endParaRPr sz="1800"/>
          </a:p>
          <a:p>
            <a:pPr marL="457200" lvl="0" indent="-342900" algn="l" rtl="0">
              <a:lnSpc>
                <a:spcPct val="100000"/>
              </a:lnSpc>
              <a:spcBef>
                <a:spcPts val="1000"/>
              </a:spcBef>
              <a:spcAft>
                <a:spcPts val="0"/>
              </a:spcAft>
              <a:buSzPts val="1800"/>
              <a:buChar char="•"/>
            </a:pPr>
            <a:r>
              <a:rPr lang="en-US" sz="2000"/>
              <a:t>Ryan Mattke - UMN Libraries (Subgroup Lead)</a:t>
            </a:r>
            <a:endParaRPr sz="1800"/>
          </a:p>
          <a:p>
            <a:pPr marL="457200" lvl="0" indent="-342900" algn="l" rtl="0">
              <a:lnSpc>
                <a:spcPct val="100000"/>
              </a:lnSpc>
              <a:spcBef>
                <a:spcPts val="1000"/>
              </a:spcBef>
              <a:spcAft>
                <a:spcPts val="0"/>
              </a:spcAft>
              <a:buSzPts val="1800"/>
              <a:buChar char="•"/>
            </a:pPr>
            <a:r>
              <a:rPr lang="en-US" sz="2000"/>
              <a:t>Nancy Rader - MNIT / MnGeo</a:t>
            </a:r>
            <a:endParaRPr sz="1800"/>
          </a:p>
        </p:txBody>
      </p:sp>
      <p:sp>
        <p:nvSpPr>
          <p:cNvPr id="436" name="Google Shape;436;p2"/>
          <p:cNvSpPr txBox="1">
            <a:spLocks noGrp="1"/>
          </p:cNvSpPr>
          <p:nvPr>
            <p:ph type="body" idx="1"/>
          </p:nvPr>
        </p:nvSpPr>
        <p:spPr>
          <a:xfrm>
            <a:off x="4557165" y="3983670"/>
            <a:ext cx="5785804" cy="248860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800"/>
              <a:buNone/>
            </a:pPr>
            <a:r>
              <a:rPr lang="en-US" sz="2000" b="1"/>
              <a:t>Resource People (consulted as needed):</a:t>
            </a:r>
            <a:endParaRPr/>
          </a:p>
          <a:p>
            <a:pPr marL="457200" lvl="0" indent="-342900" algn="l" rtl="0">
              <a:lnSpc>
                <a:spcPct val="100000"/>
              </a:lnSpc>
              <a:spcBef>
                <a:spcPts val="1000"/>
              </a:spcBef>
              <a:spcAft>
                <a:spcPts val="0"/>
              </a:spcAft>
              <a:buSzPts val="1800"/>
              <a:buChar char="•"/>
            </a:pPr>
            <a:r>
              <a:rPr lang="en-US" sz="1800"/>
              <a:t>Jon Hoekenga - Met Council</a:t>
            </a:r>
            <a:endParaRPr/>
          </a:p>
          <a:p>
            <a:pPr marL="457200" lvl="0" indent="-342900" algn="l" rtl="0">
              <a:lnSpc>
                <a:spcPct val="100000"/>
              </a:lnSpc>
              <a:spcBef>
                <a:spcPts val="1000"/>
              </a:spcBef>
              <a:spcAft>
                <a:spcPts val="0"/>
              </a:spcAft>
              <a:buSzPts val="1800"/>
              <a:buChar char="•"/>
            </a:pPr>
            <a:r>
              <a:rPr lang="en-US" sz="1800"/>
              <a:t>Randy Knippel - Dakota County </a:t>
            </a:r>
            <a:endParaRPr/>
          </a:p>
          <a:p>
            <a:pPr marL="457200" lvl="0" indent="-342900" algn="l" rtl="0">
              <a:lnSpc>
                <a:spcPct val="100000"/>
              </a:lnSpc>
              <a:spcBef>
                <a:spcPts val="1000"/>
              </a:spcBef>
              <a:spcAft>
                <a:spcPts val="0"/>
              </a:spcAft>
              <a:buSzPts val="1800"/>
              <a:buChar char="•"/>
            </a:pPr>
            <a:r>
              <a:rPr lang="en-US" sz="1800"/>
              <a:t>Brent Lund - MNIT / MnGeo</a:t>
            </a:r>
            <a:endParaRPr sz="1800"/>
          </a:p>
          <a:p>
            <a:pPr marL="457200" lvl="0" indent="-342900" algn="l" rtl="0">
              <a:lnSpc>
                <a:spcPct val="100000"/>
              </a:lnSpc>
              <a:spcBef>
                <a:spcPts val="1000"/>
              </a:spcBef>
              <a:spcAft>
                <a:spcPts val="0"/>
              </a:spcAft>
              <a:buSzPts val="1800"/>
              <a:buChar char="•"/>
            </a:pPr>
            <a:r>
              <a:rPr lang="en-US" sz="1800"/>
              <a:t>Jesse Reinhardt - Hennepin County</a:t>
            </a:r>
            <a:endParaRPr/>
          </a:p>
          <a:p>
            <a:pPr marL="457200" lvl="0" indent="-342900" algn="l" rtl="0">
              <a:lnSpc>
                <a:spcPct val="100000"/>
              </a:lnSpc>
              <a:spcBef>
                <a:spcPts val="1000"/>
              </a:spcBef>
              <a:spcAft>
                <a:spcPts val="0"/>
              </a:spcAft>
              <a:buSzPts val="1800"/>
              <a:buChar char="•"/>
            </a:pPr>
            <a:r>
              <a:rPr lang="en-US" sz="1800"/>
              <a:t>Cory Richter - City of Blaine</a:t>
            </a:r>
            <a:endParaRPr/>
          </a:p>
          <a:p>
            <a:pPr marL="457200" lvl="0" indent="-228600" algn="l" rtl="0">
              <a:lnSpc>
                <a:spcPct val="100000"/>
              </a:lnSpc>
              <a:spcBef>
                <a:spcPts val="1000"/>
              </a:spcBef>
              <a:spcAft>
                <a:spcPts val="0"/>
              </a:spcAft>
              <a:buSzPts val="1800"/>
              <a:buNone/>
            </a:pPr>
            <a:endParaRPr sz="18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93B0-34D0-4936-9F1F-FF057E8CFBDE}"/>
              </a:ext>
            </a:extLst>
          </p:cNvPr>
          <p:cNvSpPr>
            <a:spLocks noGrp="1"/>
          </p:cNvSpPr>
          <p:nvPr>
            <p:ph type="title"/>
          </p:nvPr>
        </p:nvSpPr>
        <p:spPr/>
        <p:txBody>
          <a:bodyPr/>
          <a:lstStyle/>
          <a:p>
            <a:r>
              <a:rPr lang="en-US" dirty="0">
                <a:cs typeface="Calibri"/>
              </a:rPr>
              <a:t>Agenda Item 12</a:t>
            </a:r>
            <a:endParaRPr lang="en-US" dirty="0"/>
          </a:p>
        </p:txBody>
      </p:sp>
      <p:sp>
        <p:nvSpPr>
          <p:cNvPr id="3" name="Content Placeholder 2">
            <a:extLst>
              <a:ext uri="{FF2B5EF4-FFF2-40B4-BE49-F238E27FC236}">
                <a16:creationId xmlns:a16="http://schemas.microsoft.com/office/drawing/2014/main" id="{D31486A3-689A-4725-9117-A241147E6DBA}"/>
              </a:ext>
            </a:extLst>
          </p:cNvPr>
          <p:cNvSpPr>
            <a:spLocks noGrp="1"/>
          </p:cNvSpPr>
          <p:nvPr>
            <p:ph idx="1"/>
          </p:nvPr>
        </p:nvSpPr>
        <p:spPr/>
        <p:txBody>
          <a:bodyPr vert="horz" lIns="91440" tIns="45720" rIns="91440" bIns="45720" rtlCol="0" anchor="t">
            <a:normAutofit/>
          </a:bodyPr>
          <a:lstStyle/>
          <a:p>
            <a:pPr marL="0" indent="0">
              <a:buNone/>
            </a:pPr>
            <a:r>
              <a:rPr lang="en-US" b="1">
                <a:cs typeface="Calibri"/>
              </a:rPr>
              <a:t>Announcements </a:t>
            </a:r>
            <a:endParaRPr lang="en-US" b="1" dirty="0">
              <a:cs typeface="Calibri"/>
            </a:endParaRPr>
          </a:p>
        </p:txBody>
      </p:sp>
    </p:spTree>
    <p:extLst>
      <p:ext uri="{BB962C8B-B14F-4D97-AF65-F5344CB8AC3E}">
        <p14:creationId xmlns:p14="http://schemas.microsoft.com/office/powerpoint/2010/main" val="3808509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07C-53DC-4A17-9F3B-4E04793574A1}"/>
              </a:ext>
            </a:extLst>
          </p:cNvPr>
          <p:cNvSpPr>
            <a:spLocks noGrp="1"/>
          </p:cNvSpPr>
          <p:nvPr>
            <p:ph type="title"/>
          </p:nvPr>
        </p:nvSpPr>
        <p:spPr/>
        <p:txBody>
          <a:bodyPr/>
          <a:lstStyle/>
          <a:p>
            <a:r>
              <a:rPr lang="en-US" dirty="0">
                <a:cs typeface="Calibri"/>
              </a:rPr>
              <a:t>Next Meeting</a:t>
            </a:r>
            <a:endParaRPr lang="en-US" dirty="0"/>
          </a:p>
        </p:txBody>
      </p:sp>
      <p:sp>
        <p:nvSpPr>
          <p:cNvPr id="3" name="Content Placeholder 2">
            <a:extLst>
              <a:ext uri="{FF2B5EF4-FFF2-40B4-BE49-F238E27FC236}">
                <a16:creationId xmlns:a16="http://schemas.microsoft.com/office/drawing/2014/main" id="{BAECADA0-B21C-43F1-8421-4B2BAF8F1260}"/>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May 25, 10:00 – 1:00 </a:t>
            </a:r>
          </a:p>
          <a:p>
            <a:pPr marL="0" indent="0">
              <a:buNone/>
            </a:pPr>
            <a:endParaRPr lang="en-US" b="1" dirty="0">
              <a:cs typeface="Calibri"/>
            </a:endParaRPr>
          </a:p>
        </p:txBody>
      </p:sp>
    </p:spTree>
    <p:extLst>
      <p:ext uri="{BB962C8B-B14F-4D97-AF65-F5344CB8AC3E}">
        <p14:creationId xmlns:p14="http://schemas.microsoft.com/office/powerpoint/2010/main" val="301963934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0.xml><?xml version="1.0" encoding="utf-8"?>
<a:theme xmlns:a="http://schemas.openxmlformats.org/drawingml/2006/main" name="4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1.xml><?xml version="1.0" encoding="utf-8"?>
<a:theme xmlns:a="http://schemas.openxmlformats.org/drawingml/2006/main" name="2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DNR.potx" id="{BAA52D55-447B-4384-8C88-DC7EDE1E81B6}" vid="{3493EB00-0A65-482C-B097-E77566378C8A}"/>
    </a:ext>
  </a:extLst>
</a:theme>
</file>

<file path=ppt/theme/theme12.xml><?xml version="1.0" encoding="utf-8"?>
<a:theme xmlns:a="http://schemas.openxmlformats.org/drawingml/2006/main" name="3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8CD03AC-A40B-4780-A18E-55BD556CF891}" vid="{9383277A-CEEA-4649-B41C-FD71EC6640B4}"/>
    </a:ext>
  </a:extLst>
</a:theme>
</file>

<file path=ppt/theme/theme13.xml><?xml version="1.0" encoding="utf-8"?>
<a:theme xmlns:a="http://schemas.openxmlformats.org/drawingml/2006/main" name="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asset template">
  <a:themeElements>
    <a:clrScheme name="Custom 347">
      <a:dk1>
        <a:srgbClr val="434343"/>
      </a:dk1>
      <a:lt1>
        <a:srgbClr val="FFFFFF"/>
      </a:lt1>
      <a:dk2>
        <a:srgbClr val="D9D9D9"/>
      </a:dk2>
      <a:lt2>
        <a:srgbClr val="F1F1F1"/>
      </a:lt2>
      <a:accent1>
        <a:srgbClr val="FFB000"/>
      </a:accent1>
      <a:accent2>
        <a:srgbClr val="FFE19E"/>
      </a:accent2>
      <a:accent3>
        <a:srgbClr val="6D9EEB"/>
      </a:accent3>
      <a:accent4>
        <a:srgbClr val="C9DAF8"/>
      </a:accent4>
      <a:accent5>
        <a:srgbClr val="93C47D"/>
      </a:accent5>
      <a:accent6>
        <a:srgbClr val="D9EAD3"/>
      </a:accent6>
      <a:hlink>
        <a:srgbClr val="FF99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8CD03AC-A40B-4780-A18E-55BD556CF891}" vid="{9383277A-CEEA-4649-B41C-FD71EC6640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6" ma:contentTypeDescription="Create a new document." ma:contentTypeScope="" ma:versionID="d8096266255757ac7f80ce60e04f4cbb">
  <xsd:schema xmlns:xsd="http://www.w3.org/2001/XMLSchema" xmlns:xs="http://www.w3.org/2001/XMLSchema" xmlns:p="http://schemas.microsoft.com/office/2006/metadata/properties" xmlns:ns2="affaad78-b1e1-469e-b10e-4b7567490b0e" targetNamespace="http://schemas.microsoft.com/office/2006/metadata/properties" ma:root="true" ma:fieldsID="adb39e0d79f6a79fe39973cc7add3eb7" ns2:_="">
    <xsd:import namespace="affaad78-b1e1-469e-b10e-4b7567490b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0A1614-972F-4A67-A9F6-32A9C3B08B00}">
  <ds:schemaRefs>
    <ds:schemaRef ds:uri="http://purl.org/dc/terms/"/>
    <ds:schemaRef ds:uri="http://schemas.openxmlformats.org/package/2006/metadata/core-properties"/>
    <ds:schemaRef ds:uri="http://purl.org/dc/dcmitype/"/>
    <ds:schemaRef ds:uri="affaad78-b1e1-469e-b10e-4b7567490b0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514B052-C00C-4F38-AD96-C79AB8BAFE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FC3EB5-FC22-4196-BCE6-EC70ECAB6E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6460</Words>
  <Application>Microsoft Office PowerPoint</Application>
  <PresentationFormat>Widescreen</PresentationFormat>
  <Paragraphs>967</Paragraphs>
  <Slides>91</Slides>
  <Notes>62</Notes>
  <HiddenSlides>0</HiddenSlides>
  <MMClips>0</MMClips>
  <ScaleCrop>false</ScaleCrop>
  <HeadingPairs>
    <vt:vector size="4" baseType="variant">
      <vt:variant>
        <vt:lpstr>Theme</vt:lpstr>
      </vt:variant>
      <vt:variant>
        <vt:i4>13</vt:i4>
      </vt:variant>
      <vt:variant>
        <vt:lpstr>Slide Titles</vt:lpstr>
      </vt:variant>
      <vt:variant>
        <vt:i4>91</vt:i4>
      </vt:variant>
    </vt:vector>
  </HeadingPairs>
  <TitlesOfParts>
    <vt:vector size="104" baseType="lpstr">
      <vt:lpstr>MN.IT</vt:lpstr>
      <vt:lpstr>Section Break</vt:lpstr>
      <vt:lpstr>Bulleted Lists - Body</vt:lpstr>
      <vt:lpstr>1_MN.IT</vt:lpstr>
      <vt:lpstr>Office Theme</vt:lpstr>
      <vt:lpstr>2_MN.IT</vt:lpstr>
      <vt:lpstr>1_Office Theme</vt:lpstr>
      <vt:lpstr>Basset template</vt:lpstr>
      <vt:lpstr>Minnesota</vt:lpstr>
      <vt:lpstr>4_MN.IT</vt:lpstr>
      <vt:lpstr>2_Minnesota</vt:lpstr>
      <vt:lpstr>3_Minnesota</vt:lpstr>
      <vt:lpstr>3_MN.IT</vt:lpstr>
      <vt:lpstr>Minnesota Geospatial Advisory Council</vt:lpstr>
      <vt:lpstr>Welcome</vt:lpstr>
      <vt:lpstr>Introductions</vt:lpstr>
      <vt:lpstr>Agenda</vt:lpstr>
      <vt:lpstr>Agenda Item 2</vt:lpstr>
      <vt:lpstr>Agenda Item 3</vt:lpstr>
      <vt:lpstr>Agenda Item 4</vt:lpstr>
      <vt:lpstr>Archiving Pilot Workgroup</vt:lpstr>
      <vt:lpstr>Archiving Pilot Workgroup</vt:lpstr>
      <vt:lpstr>Archiving Pilot Workgroup</vt:lpstr>
      <vt:lpstr>Archiving Pilot Workgroup</vt:lpstr>
      <vt:lpstr>Archiving Pilot Workgroup</vt:lpstr>
      <vt:lpstr>Archiving Pilot Workgroup</vt:lpstr>
      <vt:lpstr>Archiving Pilot Workgroup</vt:lpstr>
      <vt:lpstr>Archiving Pilot Workgroup</vt:lpstr>
      <vt:lpstr>Archiving Pilot Workgroup</vt:lpstr>
      <vt:lpstr>Archiving Pilot Workgroup</vt:lpstr>
      <vt:lpstr>Archiving Pilot Workgroup</vt:lpstr>
      <vt:lpstr>Archiving Pilot Workgroup</vt:lpstr>
      <vt:lpstr>Agenda Item 5</vt:lpstr>
      <vt:lpstr>Statewide Publicly Available Parcel Dataset Update and Proposal</vt:lpstr>
      <vt:lpstr>Open Parcel Data Subcommittee</vt:lpstr>
      <vt:lpstr>Open Parcel Data Subcommittee Proposal</vt:lpstr>
      <vt:lpstr>Agenda Item 6 </vt:lpstr>
      <vt:lpstr>PLSS Legislation</vt:lpstr>
      <vt:lpstr>PLSS Legislation</vt:lpstr>
      <vt:lpstr>PLSS Legislation</vt:lpstr>
      <vt:lpstr>PLSS Legislation</vt:lpstr>
      <vt:lpstr>PLSS Legislation</vt:lpstr>
      <vt:lpstr>PLSS Legislation</vt:lpstr>
      <vt:lpstr>Break</vt:lpstr>
      <vt:lpstr>Lidar Update – Agenda Item 8</vt:lpstr>
      <vt:lpstr>3DGeo - Data Acquisition Workgroup</vt:lpstr>
      <vt:lpstr>3D Geomatics Data Acquisition Team - Coordinators</vt:lpstr>
      <vt:lpstr>3D Geomatics Data Acquisition Team - Coordinators</vt:lpstr>
      <vt:lpstr>3DEP (Federal Coordination and Grant)</vt:lpstr>
      <vt:lpstr>USGS 3D Elevation Program (3DEP)</vt:lpstr>
      <vt:lpstr>3D Geomatics: Funding, Agreements, and Acquisition </vt:lpstr>
      <vt:lpstr>Lidar  Collect</vt:lpstr>
      <vt:lpstr>MN Lidar Status Map</vt:lpstr>
      <vt:lpstr>Lidar Acquisition:   Southern BAA – Missouri Big Sioux &amp; SE Driftless Blocks</vt:lpstr>
      <vt:lpstr>3DGeo Outreach:  Central Mississippi River (Metro) Block</vt:lpstr>
      <vt:lpstr>3DGeo Outreach:  Upper Mississippi River (Central Lakes) Block</vt:lpstr>
      <vt:lpstr>3D Geomatics Geo Week Award - Outstanding Team Achievement in Lidar  </vt:lpstr>
      <vt:lpstr>3D Geomatics Geo Week Award - Outstanding Team Achievement in Lidar  </vt:lpstr>
      <vt:lpstr>3DGeo - CONDITIONS REPORTING TOOL</vt:lpstr>
      <vt:lpstr>HD Lidar Examples: Hydrography &amp; Infrastructure  Feature Extraction | High Density Lidar ≥30-point/m2 | Le Sueur County Lidar Data Collection 2021</vt:lpstr>
      <vt:lpstr>HD Lidar Examples: Hydrography &amp; Infrastructure  Infrastructure | High Density Lidar ≥30-point/m2 | Le Sueur County Lidar Data Collection 2021</vt:lpstr>
      <vt:lpstr>Minnesota Lidar Hub</vt:lpstr>
      <vt:lpstr>How: You can Help</vt:lpstr>
      <vt:lpstr>Next steps</vt:lpstr>
      <vt:lpstr>Agenda Item 9</vt:lpstr>
      <vt:lpstr>Where do Minnesota Tribes Sit with GIS?</vt:lpstr>
      <vt:lpstr>HELLO!</vt:lpstr>
      <vt:lpstr>Getting a read on MN tribes</vt:lpstr>
      <vt:lpstr>1. So what did they say?</vt:lpstr>
      <vt:lpstr>Responses</vt:lpstr>
      <vt:lpstr>Responses</vt:lpstr>
      <vt:lpstr>PowerPoint Presentation</vt:lpstr>
      <vt:lpstr>Responses</vt:lpstr>
      <vt:lpstr>PowerPoint Presentation</vt:lpstr>
      <vt:lpstr>Responses</vt:lpstr>
      <vt:lpstr>PowerPoint Presentation</vt:lpstr>
      <vt:lpstr>What is SMSC doing?</vt:lpstr>
      <vt:lpstr>Staffing / GIS users</vt:lpstr>
      <vt:lpstr>Cartography / Normal GIS</vt:lpstr>
      <vt:lpstr>       Remote Sensing</vt:lpstr>
      <vt:lpstr>Web Mapping</vt:lpstr>
      <vt:lpstr>PowerPoint Presentation</vt:lpstr>
      <vt:lpstr>Agenda Item 10</vt:lpstr>
      <vt:lpstr>Agenda Item 11</vt:lpstr>
      <vt:lpstr>Updates on GAC Priority Projects and Initiatives</vt:lpstr>
      <vt:lpstr>GAC Priorities</vt:lpstr>
      <vt:lpstr>GAC Priorities</vt:lpstr>
      <vt:lpstr>Status of Free and Open Data Public Geospatial Data</vt:lpstr>
      <vt:lpstr> New Lidar Acquisition</vt:lpstr>
      <vt:lpstr>Updated and aligned boundary data </vt:lpstr>
      <vt:lpstr>Statewide publicly available parcel data</vt:lpstr>
      <vt:lpstr> Road Centerline Data</vt:lpstr>
      <vt:lpstr>Improvements to the MnGeo Image Service, such as Web Mercator support, tiling, and complementary options such as “composite of latest leaf off imagery”, and downloading options</vt:lpstr>
      <vt:lpstr>Critical Infrastructure Assessment</vt:lpstr>
      <vt:lpstr> Address Points Data</vt:lpstr>
      <vt:lpstr>A project team to develop geospatial data sharing methodologies to support the state’s underground utilities community</vt:lpstr>
      <vt:lpstr>Maps, procedures, templates and other materials to help  all levels of government implement the U.S. National Grid</vt:lpstr>
      <vt:lpstr> </vt:lpstr>
      <vt:lpstr>Accurate hydro-DEMs (hDEM) that serve modern  flood modeling and hydro-terrain analysis tools, and the development of more accurate watercourses and watersheds</vt:lpstr>
      <vt:lpstr>Development of a culvert data standard for data sharing across the geospatial and infrastructure asset management communities </vt:lpstr>
      <vt:lpstr> Remonumentation of all section corners</vt:lpstr>
      <vt:lpstr> CJIS Data GIS Best Practices</vt:lpstr>
      <vt:lpstr>Agenda Item 12</vt:lpstr>
      <vt:lpstr>Next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2</dc:title>
  <dc:creator/>
  <cp:lastModifiedBy/>
  <cp:revision>875</cp:revision>
  <dcterms:created xsi:type="dcterms:W3CDTF">2020-12-01T19:50:41Z</dcterms:created>
  <dcterms:modified xsi:type="dcterms:W3CDTF">2022-03-29T23:10:27Z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ies>
</file>