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10.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11.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05" r:id="rId7"/>
    <p:sldMasterId id="2147484169" r:id="rId8"/>
    <p:sldMasterId id="2147484175" r:id="rId9"/>
    <p:sldMasterId id="2147484177" r:id="rId10"/>
    <p:sldMasterId id="2147484187" r:id="rId11"/>
    <p:sldMasterId id="2147484237" r:id="rId12"/>
    <p:sldMasterId id="2147484433" r:id="rId13"/>
    <p:sldMasterId id="2147484486" r:id="rId14"/>
    <p:sldMasterId id="2147484538" r:id="rId15"/>
  </p:sldMasterIdLst>
  <p:notesMasterIdLst>
    <p:notesMasterId r:id="rId93"/>
  </p:notesMasterIdLst>
  <p:handoutMasterIdLst>
    <p:handoutMasterId r:id="rId94"/>
  </p:handoutMasterIdLst>
  <p:sldIdLst>
    <p:sldId id="664" r:id="rId16"/>
    <p:sldId id="406" r:id="rId17"/>
    <p:sldId id="1045" r:id="rId18"/>
    <p:sldId id="1003" r:id="rId19"/>
    <p:sldId id="610" r:id="rId20"/>
    <p:sldId id="2229" r:id="rId21"/>
    <p:sldId id="2230" r:id="rId22"/>
    <p:sldId id="2232" r:id="rId23"/>
    <p:sldId id="806" r:id="rId24"/>
    <p:sldId id="2227" r:id="rId25"/>
    <p:sldId id="1006" r:id="rId26"/>
    <p:sldId id="269" r:id="rId27"/>
    <p:sldId id="264" r:id="rId28"/>
    <p:sldId id="1751" r:id="rId29"/>
    <p:sldId id="1026" r:id="rId30"/>
    <p:sldId id="2016" r:id="rId31"/>
    <p:sldId id="948" r:id="rId32"/>
    <p:sldId id="2021" r:id="rId33"/>
    <p:sldId id="2022" r:id="rId34"/>
    <p:sldId id="2023" r:id="rId35"/>
    <p:sldId id="2024" r:id="rId36"/>
    <p:sldId id="959" r:id="rId37"/>
    <p:sldId id="2018" r:id="rId38"/>
    <p:sldId id="2019" r:id="rId39"/>
    <p:sldId id="2020" r:id="rId40"/>
    <p:sldId id="2025" r:id="rId41"/>
    <p:sldId id="322" r:id="rId42"/>
    <p:sldId id="952" r:id="rId43"/>
    <p:sldId id="2017" r:id="rId44"/>
    <p:sldId id="958" r:id="rId45"/>
    <p:sldId id="268" r:id="rId46"/>
    <p:sldId id="1965" r:id="rId47"/>
    <p:sldId id="2234" r:id="rId48"/>
    <p:sldId id="2235" r:id="rId49"/>
    <p:sldId id="2236" r:id="rId50"/>
    <p:sldId id="2237" r:id="rId51"/>
    <p:sldId id="2238" r:id="rId52"/>
    <p:sldId id="2239" r:id="rId53"/>
    <p:sldId id="2240" r:id="rId54"/>
    <p:sldId id="2241" r:id="rId55"/>
    <p:sldId id="2242" r:id="rId56"/>
    <p:sldId id="2243" r:id="rId57"/>
    <p:sldId id="2244" r:id="rId58"/>
    <p:sldId id="2245" r:id="rId59"/>
    <p:sldId id="2246" r:id="rId60"/>
    <p:sldId id="2247" r:id="rId61"/>
    <p:sldId id="2248" r:id="rId62"/>
    <p:sldId id="2249" r:id="rId63"/>
    <p:sldId id="2250" r:id="rId64"/>
    <p:sldId id="2026" r:id="rId65"/>
    <p:sldId id="1940" r:id="rId66"/>
    <p:sldId id="1937" r:id="rId67"/>
    <p:sldId id="1011" r:id="rId68"/>
    <p:sldId id="944" r:id="rId69"/>
    <p:sldId id="966" r:id="rId70"/>
    <p:sldId id="1025" r:id="rId71"/>
    <p:sldId id="1062" r:id="rId72"/>
    <p:sldId id="1058" r:id="rId73"/>
    <p:sldId id="1015" r:id="rId74"/>
    <p:sldId id="1012" r:id="rId75"/>
    <p:sldId id="1956" r:id="rId76"/>
    <p:sldId id="2228" r:id="rId77"/>
    <p:sldId id="1966" r:id="rId78"/>
    <p:sldId id="1967" r:id="rId79"/>
    <p:sldId id="1030" r:id="rId80"/>
    <p:sldId id="1016" r:id="rId81"/>
    <p:sldId id="779" r:id="rId82"/>
    <p:sldId id="1057" r:id="rId83"/>
    <p:sldId id="1028" r:id="rId84"/>
    <p:sldId id="1063" r:id="rId85"/>
    <p:sldId id="1955" r:id="rId86"/>
    <p:sldId id="1968" r:id="rId87"/>
    <p:sldId id="1040" r:id="rId88"/>
    <p:sldId id="2027" r:id="rId89"/>
    <p:sldId id="1048" r:id="rId90"/>
    <p:sldId id="1049" r:id="rId91"/>
    <p:sldId id="1933"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85CC9B"/>
    <a:srgbClr val="C5F5AB"/>
    <a:srgbClr val="FFFDE6"/>
    <a:srgbClr val="000000"/>
    <a:srgbClr val="78BE21"/>
    <a:srgbClr val="0D0D0D"/>
    <a:srgbClr val="E8E8E8"/>
    <a:srgbClr val="B20738"/>
    <a:srgbClr val="00A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9B0DAB-188D-4C61-A627-DF306AAE002F}" v="580" dt="2023-03-15T04:15:39.364"/>
    <p1510:client id="{300BF768-3ADA-43F9-A1AF-3AE72689411C}" v="1663" dt="2023-03-15T21:02:02.162"/>
    <p1510:client id="{643B0F59-1245-4348-9BB8-7E586EA83BD0}" v="21" dt="2023-03-15T14:04:06.7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2" autoAdjust="0"/>
    <p:restoredTop sz="92216" autoAdjust="0"/>
  </p:normalViewPr>
  <p:slideViewPr>
    <p:cSldViewPr snapToGrid="0">
      <p:cViewPr varScale="1">
        <p:scale>
          <a:sx n="113" d="100"/>
          <a:sy n="113" d="100"/>
        </p:scale>
        <p:origin x="120" y="690"/>
      </p:cViewPr>
      <p:guideLst>
        <p:guide orient="horz" pos="2160"/>
        <p:guide pos="3840"/>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2.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presProps" Target="presProps.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handoutMaster" Target="handoutMasters/handoutMaster1.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3/15/2023</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3/15/2023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arcg.is/1KDOyP"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smarturl.it/3DGeoLidarDashboard"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879823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990419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381659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451442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246287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368735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303066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811566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Attributes</a:t>
            </a:r>
          </a:p>
          <a:p>
            <a:r>
              <a:rPr lang="en-US" dirty="0"/>
              <a:t>Domains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802759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65081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135204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104137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148056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20191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*Special note: the Red River Watershed Management Board (RRWMB) and partners, collected lidar in fall 2021. RRWMB is considering sharing their complete lidar point cloud data with the USGS for 3DEP compliance certification.  Therefore, the RRWMB data currently do not meet 3DEP standards and are therefore not considered part of the MN Lidar Plan at this time.  If RRWMB data is shared with the USGS, certified as 3DEP compliant, and made publicly available as a result, 3DGeo will welcome RRWMB data as a temporal lidar dataset within the statewide MN Lidar Plan.</a:t>
            </a:r>
            <a:endParaRPr lang="en-US" sz="1400">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Calibri" panose="020F0502020204030204" pitchFamily="34" charset="0"/>
                <a:ea typeface="Times New Roman" panose="02020603050405020304" pitchFamily="18" charset="0"/>
                <a:cs typeface="Times New Roman" panose="02020603050405020304" pitchFamily="18" charset="0"/>
              </a:rPr>
              <a:t>The 3D Geomatics Data Acquisition Team will be submitting a USGS 3DEP BAA for the entire 3DGeo MN River West Lidar Acquisition Block (LAB) as outlined in the Minnesota Lidar Plan to ensure there are no gaps between the RRWMB and 3DGeo lidar acquisition initiatives.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608695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rgbClr val="003865"/>
                </a:solidFill>
              </a:rPr>
              <a:t>17</a:t>
            </a:r>
            <a:r>
              <a:rPr lang="en-US" sz="1200">
                <a:solidFill>
                  <a:srgbClr val="003865"/>
                </a:solidFill>
              </a:rPr>
              <a:t> state/local partners raised $1,768,561 total</a:t>
            </a:r>
          </a:p>
          <a:p>
            <a:r>
              <a:rPr lang="en-US" sz="1200">
                <a:solidFill>
                  <a:srgbClr val="003865"/>
                </a:solidFill>
              </a:rPr>
              <a:t>Leveraged a $3,803,513 match from 3DEP!</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77684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200" b="1" i="0" u="none" strike="noStrike" kern="1200" cap="none" spc="0" normalizeH="0" baseline="0" noProof="0">
                <a:ln>
                  <a:noFill/>
                </a:ln>
                <a:solidFill>
                  <a:srgbClr val="003865"/>
                </a:solidFill>
                <a:effectLst/>
                <a:uLnTx/>
                <a:uFillTx/>
                <a:latin typeface="Calibri"/>
                <a:ea typeface="+mn-ea"/>
                <a:cs typeface="+mn-cs"/>
              </a:rPr>
              <a:t>8</a:t>
            </a:r>
            <a:r>
              <a:rPr kumimoji="0" lang="en-US" sz="3200" b="0" i="0" u="none" strike="noStrike" kern="1200" cap="none" spc="0" normalizeH="0" baseline="0" noProof="0">
                <a:ln>
                  <a:noFill/>
                </a:ln>
                <a:solidFill>
                  <a:srgbClr val="003865"/>
                </a:solidFill>
                <a:effectLst/>
                <a:uLnTx/>
                <a:uFillTx/>
                <a:latin typeface="Calibri"/>
                <a:ea typeface="+mn-ea"/>
                <a:cs typeface="+mn-cs"/>
              </a:rPr>
              <a:t> state/local partners raised $355,626 total leveraging a $657,342 match from 3DEP!</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251999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3865"/>
                </a:solidFill>
              </a:rPr>
              <a:t>15 state/local partners raised $1,236,736 total, leveraging a $3,214,168 match from 3DEP!</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039839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934034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961795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024302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TOTAL Est Funds Needed:  $</a:t>
            </a:r>
            <a:r>
              <a:rPr lang="en-US" sz="1200" b="1">
                <a:effectLst/>
                <a:latin typeface="Calibri" panose="020F0502020204030204" pitchFamily="34" charset="0"/>
                <a:ea typeface="Times New Roman" panose="02020603050405020304" pitchFamily="18" charset="0"/>
                <a:cs typeface="Times New Roman" panose="02020603050405020304" pitchFamily="18" charset="0"/>
              </a:rPr>
              <a:t>1,633,125</a:t>
            </a:r>
          </a:p>
          <a:p>
            <a:pPr marL="171450" indent="-171450">
              <a:buFont typeface="Arial" panose="020B0604020202020204" pitchFamily="34" charset="0"/>
              <a:buChar char="•"/>
            </a:pPr>
            <a:r>
              <a:rPr lang="en-US"/>
              <a:t>Estimated using $325 per square mile for QL1</a:t>
            </a:r>
          </a:p>
          <a:p>
            <a:pPr marL="171450" indent="-171450">
              <a:buFont typeface="Arial" panose="020B0604020202020204" pitchFamily="34" charset="0"/>
              <a:buChar char="•"/>
            </a:pPr>
            <a:r>
              <a:rPr lang="en-US"/>
              <a:t>8 Counties - 5025 square miles</a:t>
            </a:r>
          </a:p>
          <a:p>
            <a:pPr marL="171450" indent="-171450">
              <a:buFont typeface="Arial" panose="020B0604020202020204" pitchFamily="34" charset="0"/>
              <a:buChar char="•"/>
            </a:pPr>
            <a:r>
              <a:rPr lang="en-US"/>
              <a:t>$61,242 per county</a:t>
            </a:r>
            <a:r>
              <a:rPr lang="en-US" baseline="0"/>
              <a:t> goal</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253618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TOTAL Est Funds Needed:  $</a:t>
            </a:r>
            <a:r>
              <a:rPr lang="en-US" sz="1200" b="1" i="0" u="none" strike="noStrike" kern="1200">
                <a:solidFill>
                  <a:schemeClr val="tx1"/>
                </a:solidFill>
                <a:effectLst/>
                <a:latin typeface="NeueHaasGroteskText Std" panose="020B0504020202020204" pitchFamily="34" charset="0"/>
                <a:ea typeface="+mn-ea"/>
                <a:cs typeface="+mn-cs"/>
              </a:rPr>
              <a:t>2,901,925</a:t>
            </a:r>
          </a:p>
          <a:p>
            <a:pPr marL="171450" indent="-171450">
              <a:buFont typeface="Arial" panose="020B0604020202020204" pitchFamily="34" charset="0"/>
              <a:buChar char="•"/>
            </a:pPr>
            <a:r>
              <a:rPr lang="en-US"/>
              <a:t>Estimated using $325 per square mile for QL1</a:t>
            </a:r>
          </a:p>
          <a:p>
            <a:pPr marL="171450" indent="-171450">
              <a:buFont typeface="Arial" panose="020B0604020202020204" pitchFamily="34" charset="0"/>
              <a:buChar char="•"/>
            </a:pPr>
            <a:r>
              <a:rPr lang="en-US"/>
              <a:t>12 Counties – 8929 square miles</a:t>
            </a:r>
          </a:p>
          <a:p>
            <a:pPr marL="171450" indent="-171450">
              <a:buFont typeface="Arial" panose="020B0604020202020204" pitchFamily="34" charset="0"/>
              <a:buChar char="•"/>
            </a:pPr>
            <a:r>
              <a:rPr lang="en-US"/>
              <a:t>$72,548 per county goal</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*Special note: the Red River Watershed Management Board (RRWMB) and partners, collected lidar in fall 2021. RRWMB is considering sharing their complete lidar point cloud data with the USGS for 3DEP compliance certification.  Therefore, the RRWMB data currently do not meet 3DEP standards and are therefore not considered part of the MN Lidar Plan at this time.  If RRWMB data is shared with the USGS, certified as 3DEP compliant, and made publicly available as a result, 3DGeo will welcome RRWMB data as a temporal lidar dataset within the statewide MN Lidar Plan.</a:t>
            </a:r>
            <a:endParaRPr lang="en-US" sz="1400">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Calibri" panose="020F0502020204030204" pitchFamily="34" charset="0"/>
                <a:ea typeface="Times New Roman" panose="02020603050405020304" pitchFamily="18" charset="0"/>
                <a:cs typeface="Times New Roman" panose="02020603050405020304" pitchFamily="18" charset="0"/>
              </a:rPr>
              <a:t>The 3D Geomatics Data Acquisition Team will be submitting a USGS 3DEP BAA for the entire 3DGeo MN River West Lidar Acquisition Block (LAB) as outlined in the Minnesota Lidar Plan to ensure there are no gaps between the RRWMB and 3DGeo lidar acquisition initiatives.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821626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a:ln>
                  <a:noFill/>
                </a:ln>
                <a:solidFill>
                  <a:srgbClr val="003865"/>
                </a:solidFill>
                <a:effectLst/>
                <a:uLnTx/>
                <a:uFillTx/>
                <a:latin typeface="Calibri"/>
                <a:ea typeface="+mn-ea"/>
                <a:cs typeface="+mn-cs"/>
                <a:hlinkClick r:id="rId3"/>
              </a:rPr>
              <a:t>https://arcg.is/1KDOyP</a:t>
            </a:r>
            <a:r>
              <a:rPr kumimoji="0" lang="en-US" sz="1200" b="0" i="0" u="none" strike="noStrike" kern="1200" cap="none" spc="0" normalizeH="0" baseline="0" noProof="0">
                <a:ln>
                  <a:noFill/>
                </a:ln>
                <a:solidFill>
                  <a:srgbClr val="003865"/>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3865"/>
                </a:solidFill>
                <a:effectLst/>
                <a:uLnTx/>
                <a:uFillTx/>
                <a:latin typeface="Calibri"/>
                <a:ea typeface="+mn-ea"/>
                <a:cs typeface="+mn-cs"/>
                <a:hlinkClick r:id="rId4"/>
              </a:rPr>
              <a:t>https://smarturl.it/3DGeoLidarDashboard</a:t>
            </a:r>
            <a:endParaRPr lang="en-US" sz="1200">
              <a:solidFill>
                <a:srgbClr val="003865"/>
              </a:solidFill>
              <a:latin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949253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36510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231212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checked this morning and the BAA has not been released yet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234434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08000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066222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046629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483913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955362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15502724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27460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79656a54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579656a54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579656a54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1766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 name="Google Shape;42;p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3764648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230003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63657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294831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3/15/2023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3/15/2023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0" y="1389685"/>
            <a:ext cx="12192000" cy="1340989"/>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6"/>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Font typeface="Arial"/>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4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4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4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274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384"/>
        <p:cNvGrpSpPr/>
        <p:nvPr/>
      </p:nvGrpSpPr>
      <p:grpSpPr>
        <a:xfrm>
          <a:off x="0" y="0"/>
          <a:ext cx="0" cy="0"/>
          <a:chOff x="0" y="0"/>
          <a:chExt cx="0" cy="0"/>
        </a:xfrm>
      </p:grpSpPr>
      <p:sp>
        <p:nvSpPr>
          <p:cNvPr id="385" name="Google Shape;385;p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47"/>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47"/>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4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4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11520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391"/>
        <p:cNvGrpSpPr/>
        <p:nvPr/>
      </p:nvGrpSpPr>
      <p:grpSpPr>
        <a:xfrm>
          <a:off x="0" y="0"/>
          <a:ext cx="0" cy="0"/>
          <a:chOff x="0" y="0"/>
          <a:chExt cx="0" cy="0"/>
        </a:xfrm>
      </p:grpSpPr>
      <p:sp>
        <p:nvSpPr>
          <p:cNvPr id="392" name="Google Shape;392;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48"/>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48"/>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4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73961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98"/>
        <p:cNvGrpSpPr/>
        <p:nvPr/>
      </p:nvGrpSpPr>
      <p:grpSpPr>
        <a:xfrm>
          <a:off x="0" y="0"/>
          <a:ext cx="0" cy="0"/>
          <a:chOff x="0" y="0"/>
          <a:chExt cx="0" cy="0"/>
        </a:xfrm>
      </p:grpSpPr>
      <p:sp>
        <p:nvSpPr>
          <p:cNvPr id="399" name="Google Shape;399;p49"/>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49"/>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452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p50"/>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50"/>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5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5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5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0"/>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50"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1100596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0" y="1651380"/>
            <a:ext cx="12192000" cy="1733266"/>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51"/>
          <p:cNvSpPr txBox="1">
            <a:spLocks noGrp="1"/>
          </p:cNvSpPr>
          <p:nvPr>
            <p:ph type="body" idx="1"/>
          </p:nvPr>
        </p:nvSpPr>
        <p:spPr>
          <a:xfrm>
            <a:off x="838200" y="3521123"/>
            <a:ext cx="10515600" cy="2681374"/>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alibri"/>
                <a:ea typeface="Calibri"/>
                <a:cs typeface="Calibri"/>
                <a:sym typeface="Calibri"/>
              </a:defRPr>
            </a:lvl1pPr>
            <a:lvl2pPr marL="0" lvl="1" indent="0" algn="r">
              <a:spcBef>
                <a:spcPts val="0"/>
              </a:spcBef>
              <a:buNone/>
              <a:defRPr sz="1200" b="0" i="0" u="none" strike="noStrike" cap="none">
                <a:solidFill>
                  <a:schemeClr val="dk1"/>
                </a:solidFill>
                <a:latin typeface="Calibri"/>
                <a:ea typeface="Calibri"/>
                <a:cs typeface="Calibri"/>
                <a:sym typeface="Calibri"/>
              </a:defRPr>
            </a:lvl2pPr>
            <a:lvl3pPr marL="0" lvl="2" indent="0" algn="r">
              <a:spcBef>
                <a:spcPts val="0"/>
              </a:spcBef>
              <a:buNone/>
              <a:defRPr sz="1200" b="0" i="0" u="none" strike="noStrike" cap="none">
                <a:solidFill>
                  <a:schemeClr val="dk1"/>
                </a:solidFill>
                <a:latin typeface="Calibri"/>
                <a:ea typeface="Calibri"/>
                <a:cs typeface="Calibri"/>
                <a:sym typeface="Calibri"/>
              </a:defRPr>
            </a:lvl3pPr>
            <a:lvl4pPr marL="0" lvl="3" indent="0" algn="r">
              <a:spcBef>
                <a:spcPts val="0"/>
              </a:spcBef>
              <a:buNone/>
              <a:defRPr sz="1200" b="0" i="0" u="none" strike="noStrike" cap="none">
                <a:solidFill>
                  <a:schemeClr val="dk1"/>
                </a:solidFill>
                <a:latin typeface="Calibri"/>
                <a:ea typeface="Calibri"/>
                <a:cs typeface="Calibri"/>
                <a:sym typeface="Calibri"/>
              </a:defRPr>
            </a:lvl4pPr>
            <a:lvl5pPr marL="0" lvl="4" indent="0" algn="r">
              <a:spcBef>
                <a:spcPts val="0"/>
              </a:spcBef>
              <a:buNone/>
              <a:defRPr sz="1200" b="0" i="0" u="none" strike="noStrike" cap="none">
                <a:solidFill>
                  <a:schemeClr val="dk1"/>
                </a:solidFill>
                <a:latin typeface="Calibri"/>
                <a:ea typeface="Calibri"/>
                <a:cs typeface="Calibri"/>
                <a:sym typeface="Calibri"/>
              </a:defRPr>
            </a:lvl5pPr>
            <a:lvl6pPr marL="0" lvl="5" indent="0" algn="r">
              <a:spcBef>
                <a:spcPts val="0"/>
              </a:spcBef>
              <a:buNone/>
              <a:defRPr sz="1200" b="0" i="0" u="none" strike="noStrike" cap="none">
                <a:solidFill>
                  <a:schemeClr val="dk1"/>
                </a:solidFill>
                <a:latin typeface="Calibri"/>
                <a:ea typeface="Calibri"/>
                <a:cs typeface="Calibri"/>
                <a:sym typeface="Calibri"/>
              </a:defRPr>
            </a:lvl6pPr>
            <a:lvl7pPr marL="0" lvl="6" indent="0" algn="r">
              <a:spcBef>
                <a:spcPts val="0"/>
              </a:spcBef>
              <a:buNone/>
              <a:defRPr sz="1200" b="0" i="0" u="none" strike="noStrike" cap="none">
                <a:solidFill>
                  <a:schemeClr val="dk1"/>
                </a:solidFill>
                <a:latin typeface="Calibri"/>
                <a:ea typeface="Calibri"/>
                <a:cs typeface="Calibri"/>
                <a:sym typeface="Calibri"/>
              </a:defRPr>
            </a:lvl7pPr>
            <a:lvl8pPr marL="0" lvl="7" indent="0" algn="r">
              <a:spcBef>
                <a:spcPts val="0"/>
              </a:spcBef>
              <a:buNone/>
              <a:defRPr sz="1200" b="0" i="0" u="none" strike="noStrike" cap="none">
                <a:solidFill>
                  <a:schemeClr val="dk1"/>
                </a:solidFill>
                <a:latin typeface="Calibri"/>
                <a:ea typeface="Calibri"/>
                <a:cs typeface="Calibri"/>
                <a:sym typeface="Calibri"/>
              </a:defRPr>
            </a:lvl8pPr>
            <a:lvl9pPr marL="0" lvl="8" indent="0" algn="r">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51"/>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9" name="Google Shape;419;p51"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9610214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
        <p:cNvGrpSpPr/>
        <p:nvPr/>
      </p:nvGrpSpPr>
      <p:grpSpPr>
        <a:xfrm>
          <a:off x="0" y="0"/>
          <a:ext cx="0" cy="0"/>
          <a:chOff x="0" y="0"/>
          <a:chExt cx="0" cy="0"/>
        </a:xfrm>
      </p:grpSpPr>
      <p:sp>
        <p:nvSpPr>
          <p:cNvPr id="13" name="Google Shape;13;p9"/>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9"/>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75420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10"/>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8985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11"/>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 name="Google Shape;28;p1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6706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2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3/15/2023</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
        <p:cNvGrpSpPr/>
        <p:nvPr/>
      </p:nvGrpSpPr>
      <p:grpSpPr>
        <a:xfrm>
          <a:off x="0" y="0"/>
          <a:ext cx="0" cy="0"/>
          <a:chOff x="0" y="0"/>
          <a:chExt cx="0" cy="0"/>
        </a:xfrm>
      </p:grpSpPr>
      <p:sp>
        <p:nvSpPr>
          <p:cNvPr id="37" name="Google Shape;37;p1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66860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8">
            <a:extLst>
              <a:ext uri="{FF2B5EF4-FFF2-40B4-BE49-F238E27FC236}">
                <a16:creationId xmlns:a16="http://schemas.microsoft.com/office/drawing/2014/main" id="{5680F6C9-2531-41A4-A495-F71F335BFE94}"/>
              </a:ext>
            </a:extLst>
          </p:cNvPr>
          <p:cNvSpPr>
            <a:spLocks noGrp="1"/>
          </p:cNvSpPr>
          <p:nvPr>
            <p:ph sz="quarter" idx="10" hasCustomPrompt="1"/>
          </p:nvPr>
        </p:nvSpPr>
        <p:spPr>
          <a:xfrm>
            <a:off x="3024963" y="3805595"/>
            <a:ext cx="8431480" cy="1345053"/>
          </a:xfrm>
          <a:prstGeom prst="rect">
            <a:avLst/>
          </a:prstGeom>
        </p:spPr>
        <p:txBody>
          <a:bodyPr/>
          <a:lstStyle>
            <a:lvl1pPr marL="0" indent="0" algn="l">
              <a:buNone/>
              <a:defRPr sz="48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Title</a:t>
            </a:r>
          </a:p>
        </p:txBody>
      </p:sp>
      <p:sp>
        <p:nvSpPr>
          <p:cNvPr id="8" name="Content Placeholder 10">
            <a:extLst>
              <a:ext uri="{FF2B5EF4-FFF2-40B4-BE49-F238E27FC236}">
                <a16:creationId xmlns:a16="http://schemas.microsoft.com/office/drawing/2014/main" id="{9B3318DE-90A9-42DC-9ABB-7A5EBA8F5E98}"/>
              </a:ext>
            </a:extLst>
          </p:cNvPr>
          <p:cNvSpPr>
            <a:spLocks noGrp="1"/>
          </p:cNvSpPr>
          <p:nvPr>
            <p:ph sz="quarter" idx="11" hasCustomPrompt="1"/>
          </p:nvPr>
        </p:nvSpPr>
        <p:spPr>
          <a:xfrm>
            <a:off x="3025567" y="5309644"/>
            <a:ext cx="8430876" cy="560388"/>
          </a:xfrm>
          <a:prstGeom prst="rect">
            <a:avLst/>
          </a:prstGeom>
        </p:spPr>
        <p:txBody>
          <a:bodyPr/>
          <a:lstStyle>
            <a:lvl1pPr marL="0" indent="0" algn="l">
              <a:buNone/>
              <a:defRPr>
                <a:solidFill>
                  <a:schemeClr val="bg1"/>
                </a:solidFill>
                <a:latin typeface="+mj-lt"/>
              </a:defRPr>
            </a:lvl1pPr>
          </a:lstStyle>
          <a:p>
            <a:pPr lvl="0"/>
            <a:r>
              <a:rPr lang="en-US" dirty="0"/>
              <a:t>Subhead or Date</a:t>
            </a:r>
          </a:p>
        </p:txBody>
      </p:sp>
      <p:pic>
        <p:nvPicPr>
          <p:cNvPr id="10" name="Graphic 9">
            <a:extLst>
              <a:ext uri="{FF2B5EF4-FFF2-40B4-BE49-F238E27FC236}">
                <a16:creationId xmlns:a16="http://schemas.microsoft.com/office/drawing/2014/main" id="{2BBD53B7-ECC0-42ED-B8EC-6EEEECB9F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773" y="600740"/>
            <a:ext cx="2150434" cy="5967455"/>
          </a:xfrm>
          <a:prstGeom prst="rect">
            <a:avLst/>
          </a:prstGeom>
        </p:spPr>
      </p:pic>
    </p:spTree>
    <p:extLst>
      <p:ext uri="{BB962C8B-B14F-4D97-AF65-F5344CB8AC3E}">
        <p14:creationId xmlns:p14="http://schemas.microsoft.com/office/powerpoint/2010/main" val="11719804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348162"/>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4315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3"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6826250"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5640730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5586656"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365123"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18552570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704078"/>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Tree>
    <p:extLst>
      <p:ext uri="{BB962C8B-B14F-4D97-AF65-F5344CB8AC3E}">
        <p14:creationId xmlns:p14="http://schemas.microsoft.com/office/powerpoint/2010/main" val="36176288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963160"/>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Tree>
    <p:extLst>
      <p:ext uri="{BB962C8B-B14F-4D97-AF65-F5344CB8AC3E}">
        <p14:creationId xmlns:p14="http://schemas.microsoft.com/office/powerpoint/2010/main" val="11981637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4" name="Picture Placeholder 3">
            <a:extLst>
              <a:ext uri="{FF2B5EF4-FFF2-40B4-BE49-F238E27FC236}">
                <a16:creationId xmlns:a16="http://schemas.microsoft.com/office/drawing/2014/main" id="{DD887A03-6081-469A-84E5-771C25CF3C37}"/>
              </a:ext>
            </a:extLst>
          </p:cNvPr>
          <p:cNvSpPr>
            <a:spLocks noGrp="1"/>
          </p:cNvSpPr>
          <p:nvPr>
            <p:ph type="pic" sz="quarter" idx="14" hasCustomPrompt="1"/>
          </p:nvPr>
        </p:nvSpPr>
        <p:spPr>
          <a:xfrm>
            <a:off x="1202316"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16" name="Rectangle 15">
            <a:extLst>
              <a:ext uri="{FF2B5EF4-FFF2-40B4-BE49-F238E27FC236}">
                <a16:creationId xmlns:a16="http://schemas.microsoft.com/office/drawing/2014/main" id="{90BC8866-CD6A-4189-A87B-DEDD52ED21A3}"/>
              </a:ext>
            </a:extLst>
          </p:cNvPr>
          <p:cNvSpPr/>
          <p:nvPr userDrawn="1"/>
        </p:nvSpPr>
        <p:spPr>
          <a:xfrm>
            <a:off x="1202000" y="4432210"/>
            <a:ext cx="2874960" cy="132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39BBCD8C-8BDA-45F0-B882-B551152E01CC}"/>
              </a:ext>
            </a:extLst>
          </p:cNvPr>
          <p:cNvSpPr>
            <a:spLocks noGrp="1"/>
          </p:cNvSpPr>
          <p:nvPr>
            <p:ph type="body" sz="quarter" idx="15" hasCustomPrompt="1"/>
          </p:nvPr>
        </p:nvSpPr>
        <p:spPr>
          <a:xfrm>
            <a:off x="1201996" y="4564291"/>
            <a:ext cx="2874963" cy="388578"/>
          </a:xfrm>
          <a:prstGeom prst="rect">
            <a:avLst/>
          </a:prstGeom>
        </p:spPr>
        <p:txBody>
          <a:bodyPr anchor="ctr"/>
          <a:lstStyle>
            <a:lvl1pPr marL="0" indent="0" algn="ctr">
              <a:buFontTx/>
              <a:buNone/>
              <a:defRPr sz="1400" b="1">
                <a:solidFill>
                  <a:schemeClr val="accent2"/>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0" name="Text Placeholder 19">
            <a:extLst>
              <a:ext uri="{FF2B5EF4-FFF2-40B4-BE49-F238E27FC236}">
                <a16:creationId xmlns:a16="http://schemas.microsoft.com/office/drawing/2014/main" id="{35DCA892-C1C8-4F4C-B1B3-53A0DA1C2E8B}"/>
              </a:ext>
            </a:extLst>
          </p:cNvPr>
          <p:cNvSpPr>
            <a:spLocks noGrp="1"/>
          </p:cNvSpPr>
          <p:nvPr>
            <p:ph type="body" sz="quarter" idx="16"/>
          </p:nvPr>
        </p:nvSpPr>
        <p:spPr>
          <a:xfrm>
            <a:off x="1201996"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2" name="Picture Placeholder 3">
            <a:extLst>
              <a:ext uri="{FF2B5EF4-FFF2-40B4-BE49-F238E27FC236}">
                <a16:creationId xmlns:a16="http://schemas.microsoft.com/office/drawing/2014/main" id="{3433C88E-1F60-48E0-98FE-3EAF9F559658}"/>
              </a:ext>
            </a:extLst>
          </p:cNvPr>
          <p:cNvSpPr>
            <a:spLocks noGrp="1"/>
          </p:cNvSpPr>
          <p:nvPr>
            <p:ph type="pic" sz="quarter" idx="17" hasCustomPrompt="1"/>
          </p:nvPr>
        </p:nvSpPr>
        <p:spPr>
          <a:xfrm>
            <a:off x="4646057"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3" name="Rectangle 22">
            <a:extLst>
              <a:ext uri="{FF2B5EF4-FFF2-40B4-BE49-F238E27FC236}">
                <a16:creationId xmlns:a16="http://schemas.microsoft.com/office/drawing/2014/main" id="{DA267603-EDEF-4E54-9B5E-855952E0AD85}"/>
              </a:ext>
            </a:extLst>
          </p:cNvPr>
          <p:cNvSpPr/>
          <p:nvPr userDrawn="1"/>
        </p:nvSpPr>
        <p:spPr>
          <a:xfrm>
            <a:off x="4645741" y="4432210"/>
            <a:ext cx="2874960" cy="132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7">
            <a:extLst>
              <a:ext uri="{FF2B5EF4-FFF2-40B4-BE49-F238E27FC236}">
                <a16:creationId xmlns:a16="http://schemas.microsoft.com/office/drawing/2014/main" id="{21848471-DC15-4B74-A384-DE5F748ED20B}"/>
              </a:ext>
            </a:extLst>
          </p:cNvPr>
          <p:cNvSpPr>
            <a:spLocks noGrp="1"/>
          </p:cNvSpPr>
          <p:nvPr>
            <p:ph type="body" sz="quarter" idx="18" hasCustomPrompt="1"/>
          </p:nvPr>
        </p:nvSpPr>
        <p:spPr>
          <a:xfrm>
            <a:off x="4645737" y="4564291"/>
            <a:ext cx="2874963" cy="388578"/>
          </a:xfrm>
          <a:prstGeom prst="rect">
            <a:avLst/>
          </a:prstGeom>
        </p:spPr>
        <p:txBody>
          <a:bodyPr anchor="ctr"/>
          <a:lstStyle>
            <a:lvl1pPr marL="0" indent="0" algn="ctr">
              <a:buFontTx/>
              <a:buNone/>
              <a:defRPr sz="1400" b="1">
                <a:solidFill>
                  <a:schemeClr val="accent3"/>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5" name="Text Placeholder 19">
            <a:extLst>
              <a:ext uri="{FF2B5EF4-FFF2-40B4-BE49-F238E27FC236}">
                <a16:creationId xmlns:a16="http://schemas.microsoft.com/office/drawing/2014/main" id="{CB5AA0A2-2100-4E81-8703-C2B8E72FB0A9}"/>
              </a:ext>
            </a:extLst>
          </p:cNvPr>
          <p:cNvSpPr>
            <a:spLocks noGrp="1"/>
          </p:cNvSpPr>
          <p:nvPr>
            <p:ph type="body" sz="quarter" idx="19"/>
          </p:nvPr>
        </p:nvSpPr>
        <p:spPr>
          <a:xfrm>
            <a:off x="4645737"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6" name="Picture Placeholder 3">
            <a:extLst>
              <a:ext uri="{FF2B5EF4-FFF2-40B4-BE49-F238E27FC236}">
                <a16:creationId xmlns:a16="http://schemas.microsoft.com/office/drawing/2014/main" id="{051654D1-6B0B-41A3-80D8-D1BBB725EE95}"/>
              </a:ext>
            </a:extLst>
          </p:cNvPr>
          <p:cNvSpPr>
            <a:spLocks noGrp="1"/>
          </p:cNvSpPr>
          <p:nvPr>
            <p:ph type="pic" sz="quarter" idx="20" hasCustomPrompt="1"/>
          </p:nvPr>
        </p:nvSpPr>
        <p:spPr>
          <a:xfrm>
            <a:off x="8090442"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7" name="Rectangle 26">
            <a:extLst>
              <a:ext uri="{FF2B5EF4-FFF2-40B4-BE49-F238E27FC236}">
                <a16:creationId xmlns:a16="http://schemas.microsoft.com/office/drawing/2014/main" id="{932FF0A8-3754-4CAD-B62A-8B91881C9D33}"/>
              </a:ext>
            </a:extLst>
          </p:cNvPr>
          <p:cNvSpPr/>
          <p:nvPr userDrawn="1"/>
        </p:nvSpPr>
        <p:spPr>
          <a:xfrm>
            <a:off x="8090126" y="4432210"/>
            <a:ext cx="2874960" cy="132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7">
            <a:extLst>
              <a:ext uri="{FF2B5EF4-FFF2-40B4-BE49-F238E27FC236}">
                <a16:creationId xmlns:a16="http://schemas.microsoft.com/office/drawing/2014/main" id="{83C8AEC3-B598-4CBD-84DC-E8285E74B9BE}"/>
              </a:ext>
            </a:extLst>
          </p:cNvPr>
          <p:cNvSpPr>
            <a:spLocks noGrp="1"/>
          </p:cNvSpPr>
          <p:nvPr>
            <p:ph type="body" sz="quarter" idx="21" hasCustomPrompt="1"/>
          </p:nvPr>
        </p:nvSpPr>
        <p:spPr>
          <a:xfrm>
            <a:off x="8090122" y="4564291"/>
            <a:ext cx="2874963" cy="388578"/>
          </a:xfrm>
          <a:prstGeom prst="rect">
            <a:avLst/>
          </a:prstGeom>
        </p:spPr>
        <p:txBody>
          <a:bodyPr anchor="ctr"/>
          <a:lstStyle>
            <a:lvl1pPr marL="0" indent="0" algn="ctr">
              <a:buFontTx/>
              <a:buNone/>
              <a:defRPr sz="1400" b="1">
                <a:solidFill>
                  <a:schemeClr val="accent1"/>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9" name="Text Placeholder 19">
            <a:extLst>
              <a:ext uri="{FF2B5EF4-FFF2-40B4-BE49-F238E27FC236}">
                <a16:creationId xmlns:a16="http://schemas.microsoft.com/office/drawing/2014/main" id="{4C37DA62-A9BE-4007-9654-16149235F946}"/>
              </a:ext>
            </a:extLst>
          </p:cNvPr>
          <p:cNvSpPr>
            <a:spLocks noGrp="1"/>
          </p:cNvSpPr>
          <p:nvPr>
            <p:ph type="body" sz="quarter" idx="22"/>
          </p:nvPr>
        </p:nvSpPr>
        <p:spPr>
          <a:xfrm>
            <a:off x="8090122"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Tree>
    <p:extLst>
      <p:ext uri="{BB962C8B-B14F-4D97-AF65-F5344CB8AC3E}">
        <p14:creationId xmlns:p14="http://schemas.microsoft.com/office/powerpoint/2010/main" val="15978738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Basic Layout - 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5" y="1554481"/>
            <a:ext cx="4973956" cy="4937760"/>
          </a:xfrm>
          <a:prstGeom prst="rect">
            <a:avLst/>
          </a:prstGeo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
        <p:nvSpPr>
          <p:cNvPr id="7" name="Picture Placeholder 4">
            <a:extLst>
              <a:ext uri="{FF2B5EF4-FFF2-40B4-BE49-F238E27FC236}">
                <a16:creationId xmlns:a16="http://schemas.microsoft.com/office/drawing/2014/main" id="{4BC78D8D-EE13-408F-8CD7-68AF42259669}"/>
              </a:ext>
            </a:extLst>
          </p:cNvPr>
          <p:cNvSpPr>
            <a:spLocks noGrp="1"/>
          </p:cNvSpPr>
          <p:nvPr>
            <p:ph type="pic" sz="quarter" idx="17" hasCustomPrompt="1"/>
          </p:nvPr>
        </p:nvSpPr>
        <p:spPr>
          <a:xfrm>
            <a:off x="5746898"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1" name="Picture Placeholder 4">
            <a:extLst>
              <a:ext uri="{FF2B5EF4-FFF2-40B4-BE49-F238E27FC236}">
                <a16:creationId xmlns:a16="http://schemas.microsoft.com/office/drawing/2014/main" id="{08196714-89F4-400D-9474-FA0B441D752F}"/>
              </a:ext>
            </a:extLst>
          </p:cNvPr>
          <p:cNvSpPr>
            <a:spLocks noGrp="1"/>
          </p:cNvSpPr>
          <p:nvPr>
            <p:ph type="pic" sz="quarter" idx="18" hasCustomPrompt="1"/>
          </p:nvPr>
        </p:nvSpPr>
        <p:spPr>
          <a:xfrm>
            <a:off x="8837664"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2" name="Picture Placeholder 4">
            <a:extLst>
              <a:ext uri="{FF2B5EF4-FFF2-40B4-BE49-F238E27FC236}">
                <a16:creationId xmlns:a16="http://schemas.microsoft.com/office/drawing/2014/main" id="{8CD3927E-A6FD-42D2-847F-B740BC76C1CE}"/>
              </a:ext>
            </a:extLst>
          </p:cNvPr>
          <p:cNvSpPr>
            <a:spLocks noGrp="1"/>
          </p:cNvSpPr>
          <p:nvPr>
            <p:ph type="pic" sz="quarter" idx="19" hasCustomPrompt="1"/>
          </p:nvPr>
        </p:nvSpPr>
        <p:spPr>
          <a:xfrm>
            <a:off x="5746898"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3" name="Picture Placeholder 4">
            <a:extLst>
              <a:ext uri="{FF2B5EF4-FFF2-40B4-BE49-F238E27FC236}">
                <a16:creationId xmlns:a16="http://schemas.microsoft.com/office/drawing/2014/main" id="{F7C061AC-8FBD-4CAE-9FEA-51EEE99E89A5}"/>
              </a:ext>
            </a:extLst>
          </p:cNvPr>
          <p:cNvSpPr>
            <a:spLocks noGrp="1"/>
          </p:cNvSpPr>
          <p:nvPr>
            <p:ph type="pic" sz="quarter" idx="20" hasCustomPrompt="1"/>
          </p:nvPr>
        </p:nvSpPr>
        <p:spPr>
          <a:xfrm>
            <a:off x="8837664"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Tree>
    <p:extLst>
      <p:ext uri="{BB962C8B-B14F-4D97-AF65-F5344CB8AC3E}">
        <p14:creationId xmlns:p14="http://schemas.microsoft.com/office/powerpoint/2010/main" val="40813374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Image with Quo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5DA260-9223-4A40-A71F-A450D46FA597}"/>
              </a:ext>
            </a:extLst>
          </p:cNvPr>
          <p:cNvSpPr>
            <a:spLocks noGrp="1"/>
          </p:cNvSpPr>
          <p:nvPr>
            <p:ph type="pic" sz="quarter" idx="10" hasCustomPrompt="1"/>
          </p:nvPr>
        </p:nvSpPr>
        <p:spPr>
          <a:xfrm>
            <a:off x="0" y="0"/>
            <a:ext cx="12192000" cy="6858000"/>
          </a:xfrm>
          <a:prstGeom prst="rect">
            <a:avLst/>
          </a:prstGeom>
          <a:solidFill>
            <a:schemeClr val="bg1">
              <a:lumMod val="85000"/>
            </a:schemeClr>
          </a:solidFill>
        </p:spPr>
        <p:txBody>
          <a:bodyPr anchor="ctr"/>
          <a:lstStyle>
            <a:lvl1pPr marL="0" indent="0" algn="ctr">
              <a:buNone/>
              <a:defRPr sz="1600">
                <a:solidFill>
                  <a:schemeClr val="bg1">
                    <a:lumMod val="65000"/>
                  </a:schemeClr>
                </a:solidFill>
              </a:defRPr>
            </a:lvl1pPr>
          </a:lstStyle>
          <a:p>
            <a:r>
              <a:rPr lang="en-US" dirty="0"/>
              <a:t>Place Picture Here</a:t>
            </a:r>
          </a:p>
        </p:txBody>
      </p:sp>
    </p:spTree>
    <p:extLst>
      <p:ext uri="{BB962C8B-B14F-4D97-AF65-F5344CB8AC3E}">
        <p14:creationId xmlns:p14="http://schemas.microsoft.com/office/powerpoint/2010/main" val="2429170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3/15/2023</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Basic Layout - Section Brea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7" name="Rectangle 6">
            <a:extLst>
              <a:ext uri="{FF2B5EF4-FFF2-40B4-BE49-F238E27FC236}">
                <a16:creationId xmlns:a16="http://schemas.microsoft.com/office/drawing/2014/main" id="{FE1F0AA5-6AF0-4596-A513-563955EB6091}"/>
              </a:ext>
            </a:extLst>
          </p:cNvPr>
          <p:cNvSpPr/>
          <p:nvPr userDrawn="1"/>
        </p:nvSpPr>
        <p:spPr>
          <a:xfrm>
            <a:off x="0" y="2424369"/>
            <a:ext cx="12192000" cy="19847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6C63E82-0377-44A4-A25A-127EC53CF557}"/>
              </a:ext>
            </a:extLst>
          </p:cNvPr>
          <p:cNvCxnSpPr/>
          <p:nvPr userDrawn="1"/>
        </p:nvCxnSpPr>
        <p:spPr>
          <a:xfrm>
            <a:off x="0" y="2359057"/>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1B30152-A31A-4E10-924D-D8A21DCF7F1E}"/>
              </a:ext>
            </a:extLst>
          </p:cNvPr>
          <p:cNvSpPr>
            <a:spLocks noGrp="1"/>
          </p:cNvSpPr>
          <p:nvPr>
            <p:ph type="body" sz="quarter" idx="13" hasCustomPrompt="1"/>
          </p:nvPr>
        </p:nvSpPr>
        <p:spPr>
          <a:xfrm>
            <a:off x="573878" y="2727961"/>
            <a:ext cx="11156160" cy="1336040"/>
          </a:xfrm>
          <a:prstGeom prst="rect">
            <a:avLst/>
          </a:prstGeom>
        </p:spPr>
        <p:txBody>
          <a:bodyPr anchor="ctr" anchorCtr="0"/>
          <a:lstStyle>
            <a:lvl1pPr marL="0" indent="0" algn="ctr">
              <a:buNone/>
              <a:defRPr sz="48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Section Break Title</a:t>
            </a:r>
          </a:p>
        </p:txBody>
      </p:sp>
    </p:spTree>
    <p:extLst>
      <p:ext uri="{BB962C8B-B14F-4D97-AF65-F5344CB8AC3E}">
        <p14:creationId xmlns:p14="http://schemas.microsoft.com/office/powerpoint/2010/main" val="27847968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3/15/2023</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004590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3" name="Picture 12" descr="Minnesota IT Services logo"/>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247393" y="1115499"/>
            <a:ext cx="5697215" cy="2543437"/>
          </a:xfrm>
          <a:prstGeom prst="rect">
            <a:avLst/>
          </a:prstGeom>
        </p:spPr>
      </p:pic>
      <p:sp>
        <p:nvSpPr>
          <p:cNvPr id="18" name="Date Placeholder 17"/>
          <p:cNvSpPr>
            <a:spLocks noGrp="1"/>
          </p:cNvSpPr>
          <p:nvPr>
            <p:ph type="dt" sz="half" idx="15"/>
          </p:nvPr>
        </p:nvSpPr>
        <p:spPr bwMode="black"/>
        <p:txBody>
          <a:bodyPr/>
          <a:lstStyle/>
          <a:p>
            <a:fld id="{D7ED242C-24FB-43A0-BCB6-43756FC812F6}" type="datetime1">
              <a:rPr lang="en-US" smtClean="0"/>
              <a:t>3/15/2023</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655994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1" name="Picture 10"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806" y="5483410"/>
            <a:ext cx="3272835" cy="1374590"/>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27254396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bwMode="black"/>
        <p:txBody>
          <a:bodyPr/>
          <a:lstStyle/>
          <a:p>
            <a:fld id="{9A198C9B-0587-4A1E-9E03-E4C9FE222F08}" type="datetime1">
              <a:rPr lang="en-US" smtClean="0"/>
              <a:t>3/15/2023</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462585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bwMode="black"/>
        <p:txBody>
          <a:bodyPr/>
          <a:lstStyle/>
          <a:p>
            <a:fld id="{A8CA1A9B-139F-4606-AD0A-F3253110DAE5}" type="datetime1">
              <a:rPr lang="en-US" smtClean="0"/>
              <a:t>3/15/2023</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9"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212036"/>
            <a:ext cx="3272835" cy="1374590"/>
          </a:xfrm>
          <a:prstGeom prst="rect">
            <a:avLst/>
          </a:prstGeom>
        </p:spPr>
      </p:pic>
    </p:spTree>
    <p:extLst>
      <p:ext uri="{BB962C8B-B14F-4D97-AF65-F5344CB8AC3E}">
        <p14:creationId xmlns:p14="http://schemas.microsoft.com/office/powerpoint/2010/main" val="3940450257"/>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fld id="{824D5D47-1752-4D84-8BFB-C2F71A34C932}" type="datetime1">
              <a:rPr lang="en-US" smtClean="0"/>
              <a:t>3/15/2023</a:t>
            </a:fld>
            <a:endParaRPr lang="en-US" dirty="0"/>
          </a:p>
        </p:txBody>
      </p:sp>
      <p:sp>
        <p:nvSpPr>
          <p:cNvPr id="1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20984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fld id="{7C198DD1-C477-482D-A126-3FBDD1778E48}" type="datetime1">
              <a:rPr lang="en-US" smtClean="0"/>
              <a:t>3/15/2023</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6755220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fld id="{9A198C9B-0587-4A1E-9E03-E4C9FE222F08}" type="datetime1">
              <a:rPr lang="en-US" smtClean="0"/>
              <a:t>3/15/2023</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963011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fld id="{5485A5BA-A5F9-4138-9E4B-FFD626F6437A}" type="datetime1">
              <a:rPr lang="en-US" smtClean="0"/>
              <a:t>3/15/2023</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21265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3/15/2023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7012227"/>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6693746"/>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3/15/2023</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955363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753347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73520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3/15/2023</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1043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191010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056791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3/15/2023</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960699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3/15/2023</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32033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3/15/2023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3/15/2023</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490199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4B4EEDC6-36CA-4209-B482-2ED76AA0BF08}" type="datetime1">
              <a:rPr lang="en-US" smtClean="0"/>
              <a:t>3/15/2023</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230750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8DC79626-CE5A-4834-975C-E7305BA2E281}" type="datetime1">
              <a:rPr lang="en-US" smtClean="0"/>
              <a:t>3/15/2023</a:t>
            </a:fld>
            <a:endParaRPr lang="en-US" dirty="0"/>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329705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bwMode="black"/>
        <p:txBody>
          <a:bodyPr/>
          <a:lstStyle/>
          <a:p>
            <a:fld id="{1815FB38-58F3-410A-8DA4-4B706967601F}" type="datetime1">
              <a:rPr lang="en-US" smtClean="0"/>
              <a:t>3/15/2023</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063442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7F519661-29C3-4FE0-9FC3-375A85A42C46}" type="datetime1">
              <a:rPr lang="en-US" smtClean="0"/>
              <a:t>3/15/2023</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699607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3/15/2023</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868189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2470216857"/>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2036065437"/>
      </p:ext>
    </p:extLst>
  </p:cSld>
  <p:clrMapOvr>
    <a:masterClrMapping/>
  </p:clrMapOvr>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3606530746"/>
      </p:ext>
    </p:extLst>
  </p:cSld>
  <p:clrMapOvr>
    <a:masterClrMapping/>
  </p:clrMapOvr>
  <p:hf sldNum="0"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bwMode="black">
          <a:xfrm>
            <a:off x="838200" y="6356350"/>
            <a:ext cx="1358590" cy="365125"/>
          </a:xfrm>
        </p:spPr>
        <p:txBody>
          <a:bodyPr/>
          <a:lstStyle/>
          <a:p>
            <a:fld id="{06B78D62-7A3F-4136-9CF2-CB03510DA06A}" type="datetime1">
              <a:rPr lang="en-US" smtClean="0"/>
              <a:t>3/15/2023</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0588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3/15/2023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518768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88698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fld id="{5CAE31FF-A086-40D5-909F-A9E138181237}" type="datetime1">
              <a:rPr lang="en-US" smtClean="0"/>
              <a:t>3/15/2023</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083327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fld id="{5D76A200-3168-4D33-A718-3974884CE863}" type="datetime1">
              <a:rPr lang="en-US" smtClean="0"/>
              <a:t>3/15/2023</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698851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673027563"/>
      </p:ext>
    </p:extLst>
  </p:cSld>
  <p:clrMapOvr>
    <a:masterClrMapping/>
  </p:clrMapOvr>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3/15/2023</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248401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3/15/2023</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480720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6623052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3/15/2023</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550244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3/15/2023</a:t>
            </a:fld>
            <a:endParaRPr lang="en-US" dirty="0"/>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05745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3/15/2023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3669875836"/>
      </p:ext>
    </p:extLst>
  </p:cSld>
  <p:clrMapOvr>
    <a:masterClrMapping/>
  </p:clrMapOvr>
  <p:hf sldNum="0"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173984939"/>
      </p:ext>
    </p:extLst>
  </p:cSld>
  <p:clrMapOvr>
    <a:masterClrMapping/>
  </p:clrMapOvr>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3903393727"/>
      </p:ext>
    </p:extLst>
  </p:cSld>
  <p:clrMapOvr>
    <a:masterClrMapping/>
  </p:clrMapOvr>
  <p:hf sldNum="0"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3/15/2023</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176536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3/15/2023</a:t>
            </a:fld>
            <a:endParaRPr lang="en-US" dirty="0"/>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dirty="0"/>
              <a:t>Optional Tagline Goes Here | mn.gov/</a:t>
            </a:r>
            <a:r>
              <a:rPr lang="en-US" dirty="0" err="1"/>
              <a:t>websiteurl</a:t>
            </a:r>
            <a:endParaRPr lang="en-US" dirty="0"/>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63787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3/15/2023</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27328131"/>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Tree>
    <p:extLst>
      <p:ext uri="{BB962C8B-B14F-4D97-AF65-F5344CB8AC3E}">
        <p14:creationId xmlns:p14="http://schemas.microsoft.com/office/powerpoint/2010/main" val="1202967871"/>
      </p:ext>
    </p:extLst>
  </p:cSld>
  <p:clrMapOvr>
    <a:masterClrMapping/>
  </p:clrMapOvr>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578DBCF0-11C3-4F19-90D9-2EE7F00784FE}" type="datetime1">
              <a:rPr lang="en-US" smtClean="0"/>
              <a:t>3/15/2023</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391570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3/15/2023</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159784"/>
            <a:ext cx="3272835" cy="1374590"/>
          </a:xfrm>
          <a:prstGeom prst="rect">
            <a:avLst/>
          </a:prstGeom>
        </p:spPr>
      </p:pic>
    </p:spTree>
    <p:extLst>
      <p:ext uri="{BB962C8B-B14F-4D97-AF65-F5344CB8AC3E}">
        <p14:creationId xmlns:p14="http://schemas.microsoft.com/office/powerpoint/2010/main" val="13715783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3/15/2023</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a:t>
            </a:r>
            <a:r>
              <a:rPr lang="en-US" dirty="0" err="1">
                <a:solidFill>
                  <a:schemeClr val="tx2"/>
                </a:solidFill>
              </a:rPr>
              <a:t>websiteurl</a:t>
            </a:r>
            <a:endParaRPr lang="en-US" dirty="0">
              <a:solidFill>
                <a:schemeClr val="tx2"/>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159784"/>
            <a:ext cx="3272835" cy="1374590"/>
          </a:xfrm>
          <a:prstGeom prst="rect">
            <a:avLst/>
          </a:prstGeom>
        </p:spPr>
      </p:pic>
    </p:spTree>
    <p:extLst>
      <p:ext uri="{BB962C8B-B14F-4D97-AF65-F5344CB8AC3E}">
        <p14:creationId xmlns:p14="http://schemas.microsoft.com/office/powerpoint/2010/main" val="1778342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3/15/2023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5FCFA44A-D627-46D4-991B-9510B5E5467A}"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015036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4D887E7C-A9F5-4E4A-96A4-14AB08F3E6E7}"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5858512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Information Technology for Minnesota Government | mn.gov/mnit</a:t>
            </a:r>
          </a:p>
        </p:txBody>
      </p:sp>
      <p:sp>
        <p:nvSpPr>
          <p:cNvPr id="6" name="Picture Placeholder 5"/>
          <p:cNvSpPr>
            <a:spLocks noGrp="1"/>
          </p:cNvSpPr>
          <p:nvPr>
            <p:ph type="pic" sz="quarter" idx="17"/>
          </p:nvPr>
        </p:nvSpPr>
        <p:spPr>
          <a:xfrm>
            <a:off x="0" y="0"/>
            <a:ext cx="12192000" cy="3380732"/>
          </a:xfrm>
        </p:spPr>
        <p:txBody>
          <a:bodyPr/>
          <a:lstStyle/>
          <a:p>
            <a:endParaRPr lang="en-US"/>
          </a:p>
        </p:txBody>
      </p:sp>
    </p:spTree>
    <p:extLst>
      <p:ext uri="{BB962C8B-B14F-4D97-AF65-F5344CB8AC3E}">
        <p14:creationId xmlns:p14="http://schemas.microsoft.com/office/powerpoint/2010/main" val="14257770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804812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8806299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1A4575-DDB9-4094-929B-6674B660F02D}" type="datetime1">
              <a:rPr lang="en-US" smtClean="0"/>
              <a:t>3/15/2023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92223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98F37-6EA6-42C7-B49A-6A174BAA1F35}" type="datetime1">
              <a:rPr lang="en-US" smtClean="0"/>
              <a:t>3/15/2023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5634149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8E950-06C4-4DC8-B03C-4107DDC0AE76}"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42738653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054819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2793E-E4BD-4E62-80CF-85729068BF19}"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56870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3/15/2023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3C099-5EC2-43F6-A7D0-182790C2B3E6}" type="datetime1">
              <a:rPr lang="en-US" smtClean="0"/>
              <a:t>3/15/2023</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789728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E2EA-4B89-4281-BBEF-7CD031D4ED69}" type="datetime1">
              <a:rPr lang="en-US" smtClean="0"/>
              <a:t>3/15/2023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650089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864969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898126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03060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441291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892736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683236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3/15/2023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002630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3/15/2023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7797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3/15/2023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146296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3/15/2023</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510737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981148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586143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769888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3/15/2023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844282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3/15/2023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052316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3/15/2023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043958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062333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570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3/15/2023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3/15/2023</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539125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992068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69374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3/15/2023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2207406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56944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466526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950566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468150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3/15/2023</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415018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05851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3/15/2023</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822312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654296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72864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3180061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756667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447784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135846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4051667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5235394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a:t>
            </a:r>
            <a:r>
              <a:rPr lang="en-US">
                <a:solidFill>
                  <a:schemeClr val="accent2"/>
                </a:solidFill>
              </a:rPr>
              <a:t>|</a:t>
            </a:r>
            <a:r>
              <a:rPr lang="en-US"/>
              <a:t> mn.gov/</a:t>
            </a:r>
            <a:r>
              <a:rPr lang="en-US" err="1"/>
              <a:t>mnit</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25469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3/15/2023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bwMode="auto">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bwMode="black"/>
        <p:txBody>
          <a:bodyPr/>
          <a:lstStyle/>
          <a:p>
            <a:fld id="{D7ED242C-24FB-43A0-BCB6-43756FC812F6}" type="datetime1">
              <a:rPr lang="en-US" smtClean="0"/>
              <a:t>3/15/2023</a:t>
            </a:fld>
            <a:endParaRPr lang="en-US"/>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5790038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bwMode="black"/>
        <p:txBody>
          <a:bodyPr/>
          <a:lstStyle/>
          <a:p>
            <a:fld id="{D7ED242C-24FB-43A0-BCB6-43756FC812F6}" type="datetime1">
              <a:rPr lang="en-US" smtClean="0"/>
              <a:t>3/15/2023</a:t>
            </a:fld>
            <a:endParaRPr lang="en-US"/>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7196" y="260319"/>
            <a:ext cx="3657607" cy="3657607"/>
          </a:xfrm>
          <a:prstGeom prst="rect">
            <a:avLst/>
          </a:prstGeom>
        </p:spPr>
      </p:pic>
    </p:spTree>
    <p:extLst>
      <p:ext uri="{BB962C8B-B14F-4D97-AF65-F5344CB8AC3E}">
        <p14:creationId xmlns:p14="http://schemas.microsoft.com/office/powerpoint/2010/main" val="14025344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234094" y="5200543"/>
            <a:ext cx="1985393" cy="1302914"/>
          </a:xfrm>
          <a:prstGeom prst="rect">
            <a:avLst/>
          </a:prstGeom>
        </p:spPr>
      </p:pic>
    </p:spTree>
    <p:extLst>
      <p:ext uri="{BB962C8B-B14F-4D97-AF65-F5344CB8AC3E}">
        <p14:creationId xmlns:p14="http://schemas.microsoft.com/office/powerpoint/2010/main" val="16002165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bwMode="black"/>
        <p:txBody>
          <a:bodyPr/>
          <a:lstStyle/>
          <a:p>
            <a:fld id="{9A198C9B-0587-4A1E-9E03-E4C9FE222F08}" type="datetime1">
              <a:rPr lang="en-US" smtClean="0"/>
              <a:t>3/15/2023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72635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bwMode="black"/>
        <p:txBody>
          <a:bodyPr/>
          <a:lstStyle/>
          <a:p>
            <a:fld id="{A8CA1A9B-139F-4606-AD0A-F3253110DAE5}" type="datetime1">
              <a:rPr lang="en-US" smtClean="0"/>
              <a:t>3/15/2023</a:t>
            </a:fld>
            <a:endParaRPr lang="en-US"/>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9891132" y="174233"/>
            <a:ext cx="1985393" cy="1302914"/>
          </a:xfrm>
          <a:prstGeom prst="rect">
            <a:avLst/>
          </a:prstGeom>
        </p:spPr>
      </p:pic>
    </p:spTree>
    <p:extLst>
      <p:ext uri="{BB962C8B-B14F-4D97-AF65-F5344CB8AC3E}">
        <p14:creationId xmlns:p14="http://schemas.microsoft.com/office/powerpoint/2010/main" val="1141626940"/>
      </p:ext>
    </p:extLst>
  </p:cSld>
  <p:clrMapOvr>
    <a:masterClrMapping/>
  </p:clrMapOvr>
  <p:hf sldNum="0"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black"/>
        <p:txBody>
          <a:bodyPr/>
          <a:lstStyle/>
          <a:p>
            <a:fld id="{7C198DD1-C477-482D-A126-3FBDD1778E48}" type="datetime1">
              <a:rPr lang="en-US" smtClean="0"/>
              <a:t>3/15/2023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0393428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black"/>
        <p:txBody>
          <a:bodyPr/>
          <a:lstStyle/>
          <a:p>
            <a:fld id="{5485A5BA-A5F9-4138-9E4B-FFD626F6437A}" type="datetime1">
              <a:rPr lang="en-US" smtClean="0"/>
              <a:t>3/15/2023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559613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5692323"/>
      </p:ext>
    </p:extLst>
  </p:cSld>
  <p:clrMapOvr>
    <a:masterClrMapping/>
  </p:clrMapOvr>
  <p:hf sldNum="0"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0789824"/>
      </p:ext>
    </p:extLst>
  </p:cSld>
  <p:clrMapOvr>
    <a:masterClrMapping/>
  </p:clrMapOvr>
  <p:hf sldNum="0"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3/15/2023</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96487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3/15/2023</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89495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4793907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3/15/2023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2211804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9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081303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0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246864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a:t>Click icon to add picture</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3/15/2023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994454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3/15/2023</a:t>
            </a:fld>
            <a:endParaRPr lang="en-US"/>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319776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3/15/2023</a:t>
            </a:fld>
            <a:endParaRPr lang="en-US"/>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6965950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4B4EEDC6-36CA-4209-B482-2ED76AA0BF08}" type="datetime1">
              <a:rPr lang="en-US" smtClean="0"/>
              <a:t>3/15/2023</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538338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8DC79626-CE5A-4834-975C-E7305BA2E281}" type="datetime1">
              <a:rPr lang="en-US" smtClean="0"/>
              <a:t>3/15/2023</a:t>
            </a:fld>
            <a:endParaRPr lang="en-US"/>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19889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3/15/2023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bwMode="black"/>
        <p:txBody>
          <a:bodyPr/>
          <a:lstStyle/>
          <a:p>
            <a:fld id="{1815FB38-58F3-410A-8DA4-4B706967601F}" type="datetime1">
              <a:rPr lang="en-US" smtClean="0"/>
              <a:t>3/15/2023</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90412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7F519661-29C3-4FE0-9FC3-375A85A42C46}" type="datetime1">
              <a:rPr lang="en-US" smtClean="0"/>
              <a:t>3/15/2023</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0967193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3/15/2023</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486527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bwMode="black">
          <a:xfrm>
            <a:off x="838200" y="6356350"/>
            <a:ext cx="1358590" cy="365125"/>
          </a:xfrm>
        </p:spPr>
        <p:txBody>
          <a:bodyPr/>
          <a:lstStyle/>
          <a:p>
            <a:fld id="{06B78D62-7A3F-4136-9CF2-CB03510DA06A}" type="datetime1">
              <a:rPr lang="en-US" smtClean="0"/>
              <a:t>3/15/2023</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357967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r>
              <a:rPr lang="en-US"/>
              <a:t>Click icon to add table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401828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555637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3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fld id="{5CAE31FF-A086-40D5-909F-A9E138181237}" type="datetime1">
              <a:rPr lang="en-US" smtClean="0"/>
              <a:t>3/15/2023</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944776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fld id="{5D76A200-3168-4D33-A718-3974884CE863}" type="datetime1">
              <a:rPr lang="en-US" smtClean="0"/>
              <a:t>3/15/2023</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865679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401875257"/>
      </p:ext>
    </p:extLst>
  </p:cSld>
  <p:clrMapOvr>
    <a:masterClrMapping/>
  </p:clrMapOvr>
  <p:hf sldNum="0"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3/15/2023</a:t>
            </a:fld>
            <a:endParaRPr lang="en-US"/>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3884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3/15/2023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5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3/15/2023</a:t>
            </a:fld>
            <a:endParaRPr lang="en-US"/>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302466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1076053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7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3/15/2023</a:t>
            </a:fld>
            <a:endParaRPr lang="en-US"/>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755257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4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3/15/2023</a:t>
            </a:fld>
            <a:endParaRPr lang="en-US"/>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3873556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588618697"/>
      </p:ext>
    </p:extLst>
  </p:cSld>
  <p:clrMapOvr>
    <a:masterClrMapping/>
  </p:clrMapOvr>
  <p:hf sldNum="0"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3173146951"/>
      </p:ext>
    </p:extLst>
  </p:cSld>
  <p:clrMapOvr>
    <a:masterClrMapping/>
  </p:clrMapOvr>
  <p:hf sldNum="0"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487832161"/>
      </p:ext>
    </p:extLst>
  </p:cSld>
  <p:clrMapOvr>
    <a:masterClrMapping/>
  </p:clrMapOvr>
  <p:hf sldNum="0"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3/15/2023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824067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1_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3/15/2023</a:t>
            </a:fld>
            <a:endParaRPr lang="en-US"/>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a:t>Optional Tagline Goes Here | mn.gov/</a:t>
            </a:r>
            <a:r>
              <a:rPr lang="en-US" err="1"/>
              <a:t>websiteurl</a:t>
            </a:r>
            <a:endParaRPr lang="en-US"/>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5307206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3/15/2023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4318817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3/15/2023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Tree>
    <p:extLst>
      <p:ext uri="{BB962C8B-B14F-4D97-AF65-F5344CB8AC3E}">
        <p14:creationId xmlns:p14="http://schemas.microsoft.com/office/powerpoint/2010/main" val="1420168145"/>
      </p:ext>
    </p:extLst>
  </p:cSld>
  <p:clrMapOvr>
    <a:masterClrMapping/>
  </p:clrMapOvr>
  <p:hf sldNum="0"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578DBCF0-11C3-4F19-90D9-2EE7F00784FE}" type="datetime1">
              <a:rPr lang="en-US" smtClean="0"/>
              <a:t>3/15/2023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068220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3/15/2023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9891132" y="174233"/>
            <a:ext cx="1985393" cy="1302914"/>
          </a:xfrm>
          <a:prstGeom prst="rect">
            <a:avLst/>
          </a:prstGeom>
        </p:spPr>
      </p:pic>
    </p:spTree>
    <p:extLst>
      <p:ext uri="{BB962C8B-B14F-4D97-AF65-F5344CB8AC3E}">
        <p14:creationId xmlns:p14="http://schemas.microsoft.com/office/powerpoint/2010/main" val="16425975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3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3/15/2023</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a:t>
            </a:r>
            <a:r>
              <a:rPr lang="en-US" err="1">
                <a:solidFill>
                  <a:schemeClr val="tx2"/>
                </a:solidFill>
              </a:rPr>
              <a:t>websiteurl</a:t>
            </a:r>
            <a:endParaRPr lang="en-US">
              <a:solidFill>
                <a:schemeClr val="tx2"/>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9891132" y="174233"/>
            <a:ext cx="1985393" cy="1302914"/>
          </a:xfrm>
          <a:prstGeom prst="rect">
            <a:avLst/>
          </a:prstGeom>
        </p:spPr>
      </p:pic>
    </p:spTree>
    <p:extLst>
      <p:ext uri="{BB962C8B-B14F-4D97-AF65-F5344CB8AC3E}">
        <p14:creationId xmlns:p14="http://schemas.microsoft.com/office/powerpoint/2010/main" val="357810127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_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4" name="Date Placeholder 3"/>
          <p:cNvSpPr>
            <a:spLocks noGrp="1"/>
          </p:cNvSpPr>
          <p:nvPr>
            <p:ph type="dt" sz="half" idx="10"/>
          </p:nvPr>
        </p:nvSpPr>
        <p:spPr bwMode="black"/>
        <p:txBody>
          <a:bodyPr/>
          <a:lstStyle>
            <a:lvl1pPr>
              <a:defRPr>
                <a:solidFill>
                  <a:schemeClr val="bg1"/>
                </a:solidFill>
              </a:defRPr>
            </a:lvl1pPr>
          </a:lstStyle>
          <a:p>
            <a:r>
              <a:rPr lang="en-US"/>
              <a:t>12/6/2017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6" name="Slide Number Placeholder 5"/>
          <p:cNvSpPr>
            <a:spLocks noGrp="1"/>
          </p:cNvSpPr>
          <p:nvPr>
            <p:ph type="sldNum" sz="quarter" idx="12"/>
          </p:nvPr>
        </p:nvSpPr>
        <p:spPr bwMode="black"/>
        <p:txBody>
          <a:bodyPr/>
          <a:lstStyle>
            <a:lvl1pPr>
              <a:defRPr>
                <a:solidFill>
                  <a:schemeClr val="bg1"/>
                </a:solidFill>
              </a:defRPr>
            </a:lvl1pPr>
          </a:lstStyle>
          <a:p>
            <a:fld id="{48F63A3B-78C7-47BE-AE5E-E10140E04643}" type="slidenum">
              <a:rPr lang="en-US" smtClean="0"/>
              <a:pPr/>
              <a:t>‹#›</a:t>
            </a:fld>
            <a:endParaRPr lang="en-US"/>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624793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_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5FCFA44A-D627-46D4-991B-9510B5E5467A}"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3236061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5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4D887E7C-A9F5-4E4A-96A4-14AB08F3E6E7}"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71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6" name="Picture Placeholder 5"/>
          <p:cNvSpPr>
            <a:spLocks noGrp="1"/>
          </p:cNvSpPr>
          <p:nvPr>
            <p:ph type="pic" sz="quarter" idx="17"/>
          </p:nvPr>
        </p:nvSpPr>
        <p:spPr>
          <a:xfrm>
            <a:off x="0" y="0"/>
            <a:ext cx="12192000" cy="3380732"/>
          </a:xfrm>
        </p:spPr>
        <p:txBody>
          <a:bodyPr/>
          <a:lstStyle/>
          <a:p>
            <a:endParaRPr lang="en-US"/>
          </a:p>
        </p:txBody>
      </p:sp>
    </p:spTree>
    <p:extLst>
      <p:ext uri="{BB962C8B-B14F-4D97-AF65-F5344CB8AC3E}">
        <p14:creationId xmlns:p14="http://schemas.microsoft.com/office/powerpoint/2010/main" val="23657441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_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303117C-FA79-4EC7-898E-5A7B10A66A4B}"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979707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FC26F3AD-DFC5-491A-8781-317E0187EDE4}"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129196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3/15/2023</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358590" cy="365125"/>
          </a:xfrm>
          <a:prstGeom prst="rect">
            <a:avLst/>
          </a:prstGeom>
        </p:spPr>
        <p:txBody>
          <a:bodyPr/>
          <a:lstStyle/>
          <a:p>
            <a:fld id="{5A58E950-06C4-4DC8-B03C-4107DDC0AE76}"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785070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_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358590" cy="365125"/>
          </a:xfrm>
          <a:prstGeom prst="rect">
            <a:avLst/>
          </a:prstGeom>
        </p:spPr>
        <p:txBody>
          <a:bodyPr/>
          <a:lstStyle/>
          <a:p>
            <a:fld id="{B5F2793E-E4BD-4E62-80CF-85729068BF19}"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643575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4A3C099-5EC2-43F6-A7D0-182790C2B3E6}" type="datetime1">
              <a:rPr lang="en-US" smtClean="0"/>
              <a:t>3/15/2023</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800656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49B8E2EA-4B89-4281-BBEF-7CD031D4ED69}" type="datetime1">
              <a:rPr lang="en-US" smtClean="0"/>
              <a:t>3/15/2023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5786782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_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p>
            <a:fld id="{58590A64-B99D-4826-A0A2-1883B5FE8AB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825024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5808DC4-8CD0-49C4-99EC-0090EA36A8FE}"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660030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6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BC6EC739-627D-4747-9F4D-A01AA6DA2848}"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6629993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8590925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7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6DB5C8A-DC58-43D5-A615-B91809572D0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979256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8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E29E9444-0DBD-40D0-BF8B-2A4BC4BD514B}"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63053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3/15/2023</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5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672185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_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973A510E-C043-49E3-89B2-A73C98AD7E5E}" type="datetime1">
              <a:rPr lang="en-US" smtClean="0"/>
              <a:t>3/15/2023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545243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_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0288E1EC-B45D-40E0-830C-1ED4D259CC24}" type="datetime1">
              <a:rPr lang="en-US" smtClean="0"/>
              <a:t>3/15/2023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318062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_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797ACE57-0508-4646-8C2F-50157A155FB8}"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1608032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_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FEA02726-0B35-480F-93D8-7A49827EC818}" type="datetime1">
              <a:rPr lang="en-US" smtClean="0"/>
              <a:t>3/15/2023</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311774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_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6F1F1E0-319E-4785-8370-0D74CAB2E340}"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8078919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_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42CB7C80-0A1E-45A4-89BE-3A468D08E6E8}"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895432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_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69FF93A2-39D9-4426-AB1C-AF8C41BA3F37}"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834203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_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p>
            <a:fld id="{0B3153AF-295A-4FB9-8528-58ED0850F22B}"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978908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9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C3B7C0DF-9E0A-412B-A0EA-1E2DFD91A686}"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35270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3/15/2023</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0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FB8AFACB-25FA-4B5B-9996-259BFDA569A9}"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1291522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1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a:prstGeom prst="rect">
            <a:avLst/>
          </a:prstGeom>
        </p:spPr>
        <p:txBody>
          <a:bodyPr/>
          <a:lstStyle/>
          <a:p>
            <a:fld id="{13DD7CE2-7AD7-427C-A7F8-EEEFB558B12D}"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987434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a:prstGeom prst="rect">
            <a:avLst/>
          </a:prstGeom>
        </p:spPr>
        <p:txBody>
          <a:bodyPr/>
          <a:lstStyle/>
          <a:p>
            <a:fld id="{46828ED1-88F3-4280-A7D0-465ABE883FA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76596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a:prstGeom prst="rect">
            <a:avLst/>
          </a:prstGeom>
        </p:spPr>
        <p:txBody>
          <a:bodyPr/>
          <a:lstStyle/>
          <a:p>
            <a:fld id="{FECCB6FE-00A5-4902-9E5D-0DA0EED2532C}" type="datetime1">
              <a:rPr lang="en-US" smtClean="0"/>
              <a:t>3/15/2023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3718215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8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9E744416-D2DA-4AC5-BA60-2A1FDA5628F5}"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6863062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9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104247D4-1BBB-49E5-BE46-61BD52DE4378}"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1134702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0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a:prstGeom prst="rect">
            <a:avLst/>
          </a:prstGeom>
        </p:spPr>
        <p:txBody>
          <a:bodyPr/>
          <a:lstStyle/>
          <a:p>
            <a:fld id="{AE1001DA-B129-4E6F-BB69-86685FF0E57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824962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821775AA-3E62-4945-8A4A-31D2A0705AC5}"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022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07B67BD-A18B-4856-B8CD-D60F039BF647}" type="datetime1">
              <a:rPr lang="en-US" smtClean="0"/>
              <a:t>3/15/2023</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1464842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7A342E1D-C9B8-4345-8A74-997723AFD972}" type="datetime1">
              <a:rPr lang="en-US" smtClean="0"/>
              <a:t>3/15/2023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74034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3/15/2023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_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0DE321BF-8250-4629-BD29-13AFE6776ABD}" type="datetime1">
              <a:rPr lang="en-US" smtClean="0"/>
              <a:t>3/15/2023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3042917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_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5ACAFEA2-D33A-4BEB-A1D4-8A1590CBE1DE}" type="datetime1">
              <a:rPr lang="en-US" smtClean="0"/>
              <a:t>3/15/2023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0299684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4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3B785D7F-94EE-4139-9C63-A16F762E4CE0}" type="datetime1">
              <a:rPr lang="en-US" smtClean="0"/>
              <a:t>3/15/2023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1019026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4_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703BFA1A-2823-494A-A930-2F783A269CF3}" type="datetime1">
              <a:rPr lang="en-US" smtClean="0"/>
              <a:t>3/15/2023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9928065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25C2B3B2-DBBB-43B3-AFB4-201A29176B41}" type="datetime1">
              <a:rPr lang="en-US" smtClean="0"/>
              <a:t>3/15/2023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6872013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_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752251A5-5EA6-4241-BDED-0A7B6E348337}" type="datetime1">
              <a:rPr lang="en-US" smtClean="0"/>
              <a:t>3/15/2023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6553652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_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BB880C99-09FB-4EE5-96F9-B1FBC48C16C7}" type="datetime1">
              <a:rPr lang="en-US" smtClean="0"/>
              <a:t>3/15/2023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596323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5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26AB9F33-43AC-4945-8B44-879CE431C805}" type="datetime1">
              <a:rPr lang="en-US" smtClean="0"/>
              <a:t>3/15/2023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03143232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5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tx2"/>
                </a:solidFill>
              </a:defRPr>
            </a:lvl1pPr>
          </a:lstStyle>
          <a:p>
            <a:fld id="{76EC1505-B7D9-42CF-AF7A-DE0BC516D7D9}" type="datetime1">
              <a:rPr lang="en-US" smtClean="0"/>
              <a:t>3/15/2023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68162854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Sean_Background">
    <p:bg bwMode="auto">
      <p:bgPr>
        <a:gradFill flip="none" rotWithShape="1">
          <a:gsLst>
            <a:gs pos="100000">
              <a:schemeClr val="bg2"/>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chemeClr val="bg2"/>
          </a:solidFill>
        </p:spPr>
        <p:txBody>
          <a:bodyPr lIns="822960" rIns="822960">
            <a:normAutofit/>
          </a:bodyPr>
          <a:lstStyle>
            <a:lvl1pPr algn="r">
              <a:defRPr sz="3600" baseline="0">
                <a:solidFill>
                  <a:srgbClr val="003865"/>
                </a:solidFill>
              </a:defRPr>
            </a:lvl1pPr>
          </a:lstStyle>
          <a:p>
            <a:r>
              <a:rPr lang="en-US"/>
              <a:t>Sean – Black Background</a:t>
            </a:r>
          </a:p>
        </p:txBody>
      </p:sp>
      <p:sp>
        <p:nvSpPr>
          <p:cNvPr id="4" name="Date Placeholder 3"/>
          <p:cNvSpPr>
            <a:spLocks noGrp="1"/>
          </p:cNvSpPr>
          <p:nvPr>
            <p:ph type="dt" sz="half" idx="10"/>
          </p:nvPr>
        </p:nvSpPr>
        <p:spPr bwMode="black"/>
        <p:txBody>
          <a:bodyPr/>
          <a:lstStyle/>
          <a:p>
            <a:r>
              <a:rPr lang="en-US">
                <a:solidFill>
                  <a:srgbClr val="000000"/>
                </a:solidFill>
              </a:rPr>
              <a:t>12/6/2017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12019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3/15/2023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5FCFA44A-D627-46D4-991B-9510B5E5467A}" type="datetime1">
              <a:rPr lang="en-US" smtClean="0">
                <a:solidFill>
                  <a:srgbClr val="000000"/>
                </a:solidFill>
              </a:rPr>
              <a:pPr/>
              <a:t>3/15/2023</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154975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4D887E7C-A9F5-4E4A-96A4-14AB08F3E6E7}" type="datetime1">
              <a:rPr lang="en-US" smtClean="0">
                <a:solidFill>
                  <a:srgbClr val="000000"/>
                </a:solidFill>
              </a:rPr>
              <a:pPr/>
              <a:t>3/15/2023</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10736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Government | mn.gov/mnit</a:t>
            </a:r>
          </a:p>
        </p:txBody>
      </p:sp>
      <p:sp>
        <p:nvSpPr>
          <p:cNvPr id="6" name="Picture Placeholder 5"/>
          <p:cNvSpPr>
            <a:spLocks noGrp="1"/>
          </p:cNvSpPr>
          <p:nvPr>
            <p:ph type="pic" sz="quarter" idx="17"/>
          </p:nvPr>
        </p:nvSpPr>
        <p:spPr>
          <a:xfrm>
            <a:off x="0" y="0"/>
            <a:ext cx="12192000" cy="3380732"/>
          </a:xfrm>
        </p:spPr>
        <p:txBody>
          <a:bodyPr/>
          <a:lstStyle/>
          <a:p>
            <a:endParaRPr lang="en-US"/>
          </a:p>
        </p:txBody>
      </p:sp>
      <p:pic>
        <p:nvPicPr>
          <p:cNvPr id="8" name="Picture 7"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553" y="5327520"/>
            <a:ext cx="4492035" cy="1621624"/>
          </a:xfrm>
          <a:prstGeom prst="rect">
            <a:avLst/>
          </a:prstGeom>
        </p:spPr>
      </p:pic>
    </p:spTree>
    <p:extLst>
      <p:ext uri="{BB962C8B-B14F-4D97-AF65-F5344CB8AC3E}">
        <p14:creationId xmlns:p14="http://schemas.microsoft.com/office/powerpoint/2010/main" val="8211863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865"/>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solidFill>
                  <a:srgbClr val="000000"/>
                </a:solidFill>
              </a:rPr>
              <a:pPr/>
              <a:t>3/15/2023</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0539525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solidFill>
                  <a:srgbClr val="000000"/>
                </a:solidFill>
              </a:rPr>
              <a:pPr/>
              <a:t>3/15/2023</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6115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1A4575-DDB9-4094-929B-6674B660F02D}" type="datetime1">
              <a:rPr lang="en-US" smtClean="0">
                <a:solidFill>
                  <a:srgbClr val="000000"/>
                </a:solidFill>
              </a:rPr>
              <a:pPr/>
              <a:t>3/15/2023</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4055985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98F37-6EA6-42C7-B49A-6A174BAA1F35}" type="datetime1">
              <a:rPr lang="en-US" smtClean="0">
                <a:solidFill>
                  <a:srgbClr val="000000"/>
                </a:solidFill>
              </a:rPr>
              <a:pPr/>
              <a:t>3/15/2023</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21388851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8E950-06C4-4DC8-B03C-4107DDC0AE76}" type="datetime1">
              <a:rPr lang="en-US" smtClean="0">
                <a:solidFill>
                  <a:srgbClr val="000000"/>
                </a:solidFill>
              </a:rPr>
              <a:pPr/>
              <a:t>3/15/2023</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261313300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solidFill>
                  <a:srgbClr val="000000"/>
                </a:solidFill>
              </a:rPr>
              <a:pPr/>
              <a:t>3/15/2023</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4721409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2793E-E4BD-4E62-80CF-85729068BF19}" type="datetime1">
              <a:rPr lang="en-US" smtClean="0">
                <a:solidFill>
                  <a:srgbClr val="000000"/>
                </a:solidFill>
              </a:rPr>
              <a:pPr/>
              <a:t>3/15/2023</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6165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3/15/2023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3C099-5EC2-43F6-A7D0-182790C2B3E6}" type="datetime1">
              <a:rPr lang="en-US" smtClean="0">
                <a:solidFill>
                  <a:srgbClr val="000000"/>
                </a:solidFill>
              </a:rPr>
              <a:pPr/>
              <a:t>3/15/2023</a:t>
            </a:fld>
            <a:endParaRPr lang="en-US">
              <a:solidFill>
                <a:srgbClr val="000000"/>
              </a:solidFill>
            </a:endParaRPr>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75795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E2EA-4B89-4281-BBEF-7CD031D4ED69}" type="datetime1">
              <a:rPr lang="en-US" smtClean="0">
                <a:solidFill>
                  <a:srgbClr val="000000"/>
                </a:solidFill>
              </a:rPr>
              <a:pPr/>
              <a:t>3/15/2023</a:t>
            </a:fld>
            <a:endParaRPr lang="en-US">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51404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solidFill>
                  <a:srgbClr val="000000"/>
                </a:solidFill>
              </a:rPr>
              <a:pPr/>
              <a:t>3/15/2023</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370154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solidFill>
                  <a:srgbClr val="FFFFFF"/>
                </a:solidFill>
              </a:rPr>
              <a:pPr/>
              <a:t>3/15/2023</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6744921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solidFill>
                  <a:srgbClr val="000000"/>
                </a:solidFill>
              </a:rPr>
              <a:pPr/>
              <a:t>3/15/2023</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761030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solidFill>
                  <a:srgbClr val="FFFFFF"/>
                </a:solidFill>
              </a:rPr>
              <a:pPr/>
              <a:t>3/15/2023</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018846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solidFill>
                  <a:srgbClr val="FFFFFF"/>
                </a:solidFill>
              </a:rPr>
              <a:pPr/>
              <a:t>3/15/2023</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2452241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solidFill>
                  <a:srgbClr val="000000"/>
                </a:solidFill>
              </a:rPr>
              <a:pPr/>
              <a:t>3/15/2023</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958163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973A510E-C043-49E3-89B2-A73C98AD7E5E}" type="datetime1">
              <a:rPr lang="en-US" smtClean="0">
                <a:solidFill>
                  <a:srgbClr val="000000"/>
                </a:solidFill>
              </a:rPr>
              <a:pPr/>
              <a:t>3/15/2023</a:t>
            </a:fld>
            <a:endParaRPr lang="en-US">
              <a:solidFill>
                <a:srgbClr val="000000"/>
              </a:solidFill>
            </a:endParaRPr>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85708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0288E1EC-B45D-40E0-830C-1ED4D259CC24}" type="datetime1">
              <a:rPr lang="en-US" smtClean="0">
                <a:solidFill>
                  <a:srgbClr val="000000"/>
                </a:solidFill>
              </a:rPr>
              <a:pPr/>
              <a:t>3/15/2023</a:t>
            </a:fld>
            <a:endParaRPr lang="en-US">
              <a:solidFill>
                <a:srgbClr val="000000"/>
              </a:solidFill>
            </a:endParaRPr>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9455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3/15/2023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797ACE57-0508-4646-8C2F-50157A155FB8}" type="datetime1">
              <a:rPr lang="en-US" smtClean="0">
                <a:solidFill>
                  <a:srgbClr val="000000"/>
                </a:solidFill>
              </a:rPr>
              <a:pPr/>
              <a:t>3/15/2023</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856852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FEA02726-0B35-480F-93D8-7A49827EC818}" type="datetime1">
              <a:rPr lang="en-US" smtClean="0">
                <a:solidFill>
                  <a:srgbClr val="000000"/>
                </a:solidFill>
              </a:rPr>
              <a:pPr/>
              <a:t>3/15/2023</a:t>
            </a:fld>
            <a:endParaRPr lang="en-US">
              <a:solidFill>
                <a:srgbClr val="000000"/>
              </a:solidFill>
            </a:endParaRPr>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774190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p:txBody>
          <a:bodyPr/>
          <a:lstStyle/>
          <a:p>
            <a:fld id="{F6F1F1E0-319E-4785-8370-0D74CAB2E340}" type="datetime1">
              <a:rPr lang="en-US" smtClean="0">
                <a:solidFill>
                  <a:srgbClr val="000000"/>
                </a:solidFill>
              </a:rPr>
              <a:pPr/>
              <a:t>3/15/2023</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970371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42CB7C80-0A1E-45A4-89BE-3A468D08E6E8}" type="datetime1">
              <a:rPr lang="en-US" smtClean="0">
                <a:solidFill>
                  <a:srgbClr val="000000"/>
                </a:solidFill>
              </a:rPr>
              <a:pPr/>
              <a:t>3/15/2023</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618905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solidFill>
                  <a:srgbClr val="000000"/>
                </a:solidFill>
              </a:rPr>
              <a:pPr/>
              <a:t>3/15/2023</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909961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solidFill>
                  <a:srgbClr val="000000"/>
                </a:solidFill>
              </a:rPr>
              <a:pPr/>
              <a:t>3/15/2023</a:t>
            </a:fld>
            <a:endParaRPr lang="en-US">
              <a:solidFill>
                <a:srgbClr val="000000"/>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651838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solidFill>
                  <a:srgbClr val="FFFFFF"/>
                </a:solidFill>
              </a:rPr>
              <a:pPr/>
              <a:t>3/15/2023</a:t>
            </a:fld>
            <a:endParaRPr lang="en-US">
              <a:solidFill>
                <a:srgbClr val="FFFFFF"/>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4392753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solidFill>
                  <a:srgbClr val="000000"/>
                </a:solidFill>
              </a:rPr>
              <a:pPr/>
              <a:t>3/15/2023</a:t>
            </a:fld>
            <a:endParaRPr lang="en-US">
              <a:solidFill>
                <a:srgbClr val="000000"/>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396856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solidFill>
                  <a:srgbClr val="000000"/>
                </a:solidFill>
              </a:rPr>
              <a:pPr/>
              <a:t>3/15/2023</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18884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solidFill>
                  <a:srgbClr val="FFFFFF"/>
                </a:solidFill>
              </a:rPr>
              <a:pPr/>
              <a:t>3/15/2023</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7766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3/15/2023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solidFill>
                  <a:srgbClr val="FFFFFF"/>
                </a:solidFill>
              </a:rPr>
              <a:pPr/>
              <a:t>3/15/2023</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831154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solidFill>
                  <a:srgbClr val="000000"/>
                </a:solidFill>
              </a:rPr>
              <a:pPr/>
              <a:t>3/15/2023</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43387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solidFill>
                  <a:srgbClr val="000000"/>
                </a:solidFill>
              </a:rPr>
              <a:pPr/>
              <a:t>3/15/2023</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52853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solidFill>
                  <a:srgbClr val="000000"/>
                </a:solidFill>
              </a:rPr>
              <a:pPr/>
              <a:t>3/15/2023</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7893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solidFill>
                  <a:srgbClr val="FFFFFF"/>
                </a:solidFill>
              </a:rPr>
              <a:pPr/>
              <a:t>3/15/2023</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225556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solidFill>
                  <a:srgbClr val="FFFFFF"/>
                </a:solidFill>
              </a:rPr>
              <a:pPr/>
              <a:t>3/15/2023</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31518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solidFill>
                  <a:srgbClr val="000000"/>
                </a:solidFill>
              </a:rPr>
              <a:pPr/>
              <a:t>3/15/2023</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31085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solidFill>
                  <a:srgbClr val="FFFFFF"/>
                </a:solidFill>
              </a:rPr>
              <a:pPr/>
              <a:t>3/15/2023</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383944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solidFill>
                  <a:srgbClr val="FFFFFF"/>
                </a:solidFill>
              </a:rPr>
              <a:pPr/>
              <a:t>3/15/2023</a:t>
            </a:fld>
            <a:endParaRPr lang="en-US">
              <a:solidFill>
                <a:srgbClr val="FFFFFF"/>
              </a:solidFill>
            </a:endParaRPr>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1234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solidFill>
                  <a:srgbClr val="FFFFFF"/>
                </a:solidFill>
              </a:rPr>
              <a:pPr/>
              <a:t>3/15/2023</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4241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3/15/2023</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solidFill>
                  <a:srgbClr val="FFFFFF"/>
                </a:solidFill>
              </a:rPr>
              <a:pPr/>
              <a:t>3/15/2023</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4593607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solidFill>
                  <a:srgbClr val="FFFFFF"/>
                </a:solidFill>
              </a:rPr>
              <a:pPr/>
              <a:t>3/15/2023</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3384076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solidFill>
                  <a:srgbClr val="FFFFFF"/>
                </a:solidFill>
              </a:rPr>
              <a:pPr/>
              <a:t>3/15/2023</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8713049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solidFill>
                  <a:srgbClr val="000000"/>
                </a:solidFill>
              </a:rPr>
              <a:pPr/>
              <a:t>3/15/2023</a:t>
            </a:fld>
            <a:endParaRPr lang="en-US">
              <a:solidFill>
                <a:srgbClr val="000000"/>
              </a:solidFill>
            </a:endParaRPr>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solidFill>
                  <a:srgbClr val="000000"/>
                </a:solidFill>
              </a:rPr>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373227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solidFill>
                  <a:srgbClr val="FFFFFF"/>
                </a:solidFill>
              </a:rPr>
              <a:pPr/>
              <a:t>3/15/2023</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5265598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solidFill>
                  <a:srgbClr val="FFFFFF"/>
                </a:solidFill>
              </a:rPr>
              <a:pPr/>
              <a:t>3/15/2023</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0063474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solidFill>
                  <a:srgbClr val="FFFFFF"/>
                </a:solidFill>
              </a:rPr>
              <a:pPr/>
              <a:t>3/15/2023</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1055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solidFill>
                  <a:srgbClr val="FFFFFF"/>
                </a:solidFill>
              </a:rPr>
              <a:pPr/>
              <a:t>3/15/2023</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6414751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solidFill>
                  <a:srgbClr val="000000"/>
                </a:solidFill>
              </a:rPr>
              <a:pPr/>
              <a:t>3/15/2023</a:t>
            </a:fld>
            <a:endParaRPr lang="en-US">
              <a:solidFill>
                <a:srgbClr val="000000"/>
              </a:solidFill>
            </a:endParaRPr>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rgbClr val="000000"/>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solidFill>
                  <a:srgbClr val="003865"/>
                </a:solidFill>
              </a:rPr>
              <a:pPr/>
              <a:t>‹#›</a:t>
            </a:fld>
            <a:endParaRPr lang="en-US">
              <a:solidFill>
                <a:srgbClr val="003865"/>
              </a:solidFill>
            </a:endParaRPr>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64392364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3/15/2023</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132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3/15/2023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1752865280"/>
      </p:ext>
    </p:extLst>
  </p:cSld>
  <p:clrMapOvr>
    <a:masterClrMapping/>
  </p:clrMapOvr>
  <p:hf sldNum="0" hdr="0" ftr="0" dt="0"/>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50236200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5FCFA44A-D627-46D4-991B-9510B5E5467A}"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3965713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4D887E7C-A9F5-4E4A-96A4-14AB08F3E6E7}"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32136221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Information Technology for Minnesota Government | mn.gov/mnit</a:t>
            </a:r>
          </a:p>
        </p:txBody>
      </p:sp>
      <p:sp>
        <p:nvSpPr>
          <p:cNvPr id="6" name="Picture Placeholder 5"/>
          <p:cNvSpPr>
            <a:spLocks noGrp="1"/>
          </p:cNvSpPr>
          <p:nvPr>
            <p:ph type="pic" sz="quarter" idx="17"/>
          </p:nvPr>
        </p:nvSpPr>
        <p:spPr>
          <a:xfrm>
            <a:off x="0" y="0"/>
            <a:ext cx="12192000" cy="3380732"/>
          </a:xfrm>
        </p:spPr>
        <p:txBody>
          <a:bodyPr/>
          <a:lstStyle/>
          <a:p>
            <a:endParaRPr lang="en-US"/>
          </a:p>
        </p:txBody>
      </p:sp>
      <p:pic>
        <p:nvPicPr>
          <p:cNvPr id="8" name="Picture 7"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553" y="5327520"/>
            <a:ext cx="4492035" cy="1621624"/>
          </a:xfrm>
          <a:prstGeom prst="rect">
            <a:avLst/>
          </a:prstGeom>
        </p:spPr>
      </p:pic>
    </p:spTree>
    <p:extLst>
      <p:ext uri="{BB962C8B-B14F-4D97-AF65-F5344CB8AC3E}">
        <p14:creationId xmlns:p14="http://schemas.microsoft.com/office/powerpoint/2010/main" val="359643813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287529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17358530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1A4575-DDB9-4094-929B-6674B660F02D}" type="datetime1">
              <a:rPr lang="en-US" smtClean="0"/>
              <a:t>3/15/2023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332391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98F37-6EA6-42C7-B49A-6A174BAA1F35}" type="datetime1">
              <a:rPr lang="en-US" smtClean="0"/>
              <a:t>3/15/2023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213242495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8E950-06C4-4DC8-B03C-4107DDC0AE76}"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2567102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3/15/2023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8279517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2793E-E4BD-4E62-80CF-85729068BF19}"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0587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3C099-5EC2-43F6-A7D0-182790C2B3E6}" type="datetime1">
              <a:rPr lang="en-US" smtClean="0"/>
              <a:t>3/15/2023</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6346426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E2EA-4B89-4281-BBEF-7CD031D4ED69}" type="datetime1">
              <a:rPr lang="en-US" smtClean="0"/>
              <a:t>3/15/2023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7826026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6642886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18252665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8441771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8372244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3037633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3/15/2023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00830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3/15/2023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3/15/2023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4260885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3/15/2023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0178760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8251893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3/15/2023</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6300894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4352057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6288429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3/15/2023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4950982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3/15/2023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2263504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3/15/2023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4131386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3/15/2023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95865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3/15/2023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4367913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0477561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0776604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4240592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235932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3/15/2023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7010858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7759027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19392012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3/15/2023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26832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3/15/2023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76197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3/15/2023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3/15/2023</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3/15/2023</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10459311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3722304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0780978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7160020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3277690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06305186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4476840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4787451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252176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892318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3/15/2023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3/15/2023</a:t>
            </a:fld>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9469297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3/15/2023</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a:t>
            </a:r>
            <a:r>
              <a:rPr lang="en-US">
                <a:solidFill>
                  <a:schemeClr val="accent2"/>
                </a:solidFill>
              </a:rPr>
              <a:t>|</a:t>
            </a:r>
            <a:r>
              <a:rPr lang="en-US"/>
              <a:t> mn.gov/</a:t>
            </a:r>
            <a:r>
              <a:rPr lang="en-US" err="1"/>
              <a:t>mnit</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5378130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5474081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Slide (Logo)">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3/15/2023</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3"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166558041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le Slide (Reversed Logo)">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3/15/2023</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2"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223965659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Picture 5"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806" y="5483410"/>
            <a:ext cx="3066863" cy="137459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140526672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3/15/2023</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81488050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solidFill>
                  <a:srgbClr val="000000"/>
                </a:solidFill>
              </a:rPr>
              <a:pPr/>
              <a:t>3/15/2023</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1" name="Picture Placeholder 8"/>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5" name="Picture 9"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3466536738"/>
      </p:ext>
    </p:extLst>
  </p:cSld>
  <p:clrMapOvr>
    <a:masterClrMapping/>
  </p:clrMapOvr>
  <p:hf sldNum="0" hdr="0" ftr="0" dt="0"/>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solidFill>
                  <a:srgbClr val="000000"/>
                </a:solidFill>
              </a:rPr>
              <a:pPr/>
              <a:t>3/15/2023</a:t>
            </a:fld>
            <a:endParaRPr lang="en-US">
              <a:solidFill>
                <a:srgbClr val="000000"/>
              </a:solidFill>
            </a:endParaRP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9153296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solidFill>
                  <a:srgbClr val="000000"/>
                </a:solidFill>
              </a:rPr>
              <a:pPr/>
              <a:t>3/15/2023</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2319962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3/15/2023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itle and Content (Boxed)">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3"/>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4"/>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5"/>
          <p:cNvSpPr>
            <a:spLocks noGrp="1"/>
          </p:cNvSpPr>
          <p:nvPr>
            <p:ph type="dt" sz="half" idx="10"/>
          </p:nvPr>
        </p:nvSpPr>
        <p:spPr bwMode="black"/>
        <p:txBody>
          <a:bodyPr/>
          <a:lstStyle/>
          <a:p>
            <a:fld id="{9A198C9B-0587-4A1E-9E03-E4C9FE222F08}" type="datetime1">
              <a:rPr lang="en-US" smtClean="0">
                <a:solidFill>
                  <a:srgbClr val="000000"/>
                </a:solidFill>
              </a:rPr>
              <a:pPr/>
              <a:t>3/15/2023</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86505953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3"/>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4"/>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6"/>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bwMode="black"/>
        <p:txBody>
          <a:bodyPr/>
          <a:lstStyle/>
          <a:p>
            <a:fld id="{5485A5BA-A5F9-4138-9E4B-FFD626F6437A}" type="datetime1">
              <a:rPr lang="en-US" smtClean="0">
                <a:solidFill>
                  <a:srgbClr val="000000"/>
                </a:solidFill>
              </a:rPr>
              <a:pPr/>
              <a:t>3/15/2023</a:t>
            </a:fld>
            <a:endParaRPr lang="en-US">
              <a:solidFill>
                <a:srgbClr val="000000"/>
              </a:solidFill>
            </a:endParaRPr>
          </a:p>
        </p:txBody>
      </p:sp>
      <p:sp>
        <p:nvSpPr>
          <p:cNvPr id="11"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8449548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solidFill>
                  <a:srgbClr val="000000"/>
                </a:solidFill>
              </a:rPr>
              <a:pPr/>
              <a:t>3/15/2023</a:t>
            </a:fld>
            <a:endParaRPr lang="en-US">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234349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3/15/2023</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826918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tle and Content (Solid Blu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3/15/2023</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2561491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3/15/2023</a:t>
            </a:fld>
            <a:endParaRPr lang="en-US">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773325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solidFill>
                  <a:srgbClr val="000000"/>
                </a:solidFill>
              </a:rPr>
              <a:pPr/>
              <a:t>3/15/2023</a:t>
            </a:fld>
            <a:endParaRPr lang="en-US">
              <a:solidFill>
                <a:srgbClr val="000000"/>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942834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3/15/2023</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84019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3/15/2023</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4337340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3/15/2023</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9597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3/15/2023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eam Page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solidFill>
                  <a:srgbClr val="000000"/>
                </a:solidFill>
              </a:rPr>
              <a:pPr/>
              <a:t>3/15/2023</a:t>
            </a:fld>
            <a:endParaRPr lang="en-US">
              <a:solidFill>
                <a:srgbClr val="000000"/>
              </a:solidFill>
            </a:endParaRP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863027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eam Page (3 Up Vertical)">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solidFill>
                  <a:srgbClr val="000000"/>
                </a:solidFill>
              </a:rPr>
              <a:pPr/>
              <a:t>3/15/2023</a:t>
            </a:fld>
            <a:endParaRPr lang="en-US">
              <a:solidFill>
                <a:srgbClr val="000000"/>
              </a:solidFill>
            </a:endParaRP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0620933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eam Page (4-Up Horizontal)">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solidFill>
                  <a:srgbClr val="000000"/>
                </a:solidFill>
              </a:rPr>
              <a:pPr/>
              <a:t>3/15/2023</a:t>
            </a:fld>
            <a:endParaRPr lang="en-US">
              <a:solidFill>
                <a:srgbClr val="000000"/>
              </a:solidFill>
            </a:endParaRP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52870618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eam Page (2-Up Horizontal)">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solidFill>
                  <a:srgbClr val="000000"/>
                </a:solidFill>
              </a:rPr>
              <a:pPr/>
              <a:t>3/15/2023</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53143986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Icons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solidFill>
                  <a:srgbClr val="000000"/>
                </a:solidFill>
              </a:rPr>
              <a:pPr/>
              <a:t>3/15/2023</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7856270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Icons (3-Up Vertic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solidFill>
                  <a:srgbClr val="000000"/>
                </a:solidFill>
              </a:rPr>
              <a:pPr/>
              <a:t>3/15/2023</a:t>
            </a:fld>
            <a:endParaRPr lang="en-US">
              <a:solidFill>
                <a:srgbClr val="000000"/>
              </a:solidFill>
            </a:endParaRP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23528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Icons (4-Up Horizontal)">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solidFill>
                  <a:srgbClr val="000000"/>
                </a:solidFill>
              </a:rPr>
              <a:pPr/>
              <a:t>3/15/2023</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9841935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Icons (2-Up Horizont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solidFill>
                  <a:srgbClr val="000000"/>
                </a:solidFill>
              </a:rPr>
              <a:pPr/>
              <a:t>3/15/2023</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1851422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solidFill>
                  <a:srgbClr val="000000"/>
                </a:solidFill>
              </a:rPr>
              <a:pPr/>
              <a:t>3/15/2023</a:t>
            </a:fld>
            <a:endParaRPr lang="en-US">
              <a:solidFill>
                <a:srgbClr val="000000"/>
              </a:solidFill>
            </a:endParaRP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25399943"/>
      </p:ext>
    </p:extLst>
  </p:cSld>
  <p:clrMapOvr>
    <a:masterClrMapping/>
  </p:clrMapOvr>
  <p:extLst>
    <p:ext uri="{DCECCB84-F9BA-43D5-87BE-67443E8EF086}">
      <p15:sldGuideLst xmlns:p15="http://schemas.microsoft.com/office/powerpoint/2012/main"/>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Big Image (Blue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138378478"/>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3/15/2023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Big Image (Dark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394407498"/>
      </p:ext>
    </p:extLst>
  </p:cSld>
  <p:clrMapOvr>
    <a:masterClrMapping/>
  </p:clrMapOvr>
  <p:hf sldNum="0" hdr="0" ftr="0" dt="0"/>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Big Image (Green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3606656338"/>
      </p:ext>
    </p:extLst>
  </p:cSld>
  <p:clrMapOvr>
    <a:masterClrMapping/>
  </p:clrMapOvr>
  <p:hf sldNum="0" hdr="0" ftr="0" dt="0"/>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Big Image (Light Gray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435376591"/>
      </p:ext>
    </p:extLst>
  </p:cSld>
  <p:clrMapOvr>
    <a:masterClrMapping/>
  </p:clrMapOvr>
  <p:hf sldNum="0" hdr="0" ftr="0" dt="0"/>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Screenshot (Dark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3/15/2023</a:t>
            </a:fld>
            <a:endParaRPr lang="en-US">
              <a:solidFill>
                <a:srgbClr val="FFFFFF"/>
              </a:solidFill>
            </a:endParaRPr>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3552952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Screenshot (Dark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62211920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creenshot (Full Window Dark)">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64224905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solidFill>
                  <a:srgbClr val="000000"/>
                </a:solidFill>
              </a:rPr>
              <a:pPr/>
              <a:t>3/15/2023</a:t>
            </a:fld>
            <a:endParaRPr lang="en-US">
              <a:solidFill>
                <a:srgbClr val="000000"/>
              </a:solidFill>
            </a:endParaRP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00755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Screenshot (Light Gray Vertical)">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36640489"/>
      </p:ext>
    </p:extLst>
  </p:cSld>
  <p:clrMapOvr>
    <a:masterClrMapping/>
  </p:clrMapOvr>
  <p:hf sldNum="0" hdr="0" ftr="0" dt="0"/>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947449265"/>
      </p:ext>
    </p:extLst>
  </p:cSld>
  <p:clrMapOvr>
    <a:masterClrMapping/>
  </p:clrMapOvr>
  <p:hf sldNum="0" hdr="0" ftr="0" dt="0"/>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Screenshot (Blue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3/15/2023</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0391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3/15/2023</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Screenshot (Blue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34721204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Screenshot (Full Window Blue)">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4785880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Screenshot (Computer)">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3/15/2023</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8119646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solidFill>
                  <a:srgbClr val="000000"/>
                </a:solidFill>
              </a:rPr>
              <a:pPr/>
              <a:t>3/15/2023</a:t>
            </a:fld>
            <a:endParaRPr lang="en-US">
              <a:solidFill>
                <a:srgbClr val="000000"/>
              </a:solidFill>
            </a:endParaRP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76632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Quote (Blue Background)">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3/15/2023</a:t>
            </a:fld>
            <a:endParaRPr lang="en-US">
              <a:solidFill>
                <a:srgbClr val="FFFFFF"/>
              </a:solidFill>
            </a:endParaRPr>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864239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Quote (Dark Background)">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3/15/2023</a:t>
            </a:fld>
            <a:endParaRPr lang="en-US">
              <a:solidFill>
                <a:srgbClr val="FFFFFF"/>
              </a:solidFill>
            </a:endParaRPr>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818722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9663561"/>
      </p:ext>
    </p:extLst>
  </p:cSld>
  <p:clrMapOvr>
    <a:masterClrMapping/>
  </p:clrMapOvr>
  <p:hf sldNum="0" hdr="0" ftr="0" dt="0"/>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70028"/>
      </p:ext>
    </p:extLst>
  </p:cSld>
  <p:clrMapOvr>
    <a:masterClrMapping/>
  </p:clrMapOvr>
  <p:hf sldNum="0" hdr="0" ftr="0" dt="0"/>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2678596681"/>
      </p:ext>
    </p:extLst>
  </p:cSld>
  <p:clrMapOvr>
    <a:masterClrMapping/>
  </p:clrMapOvr>
  <p:hf sldNum="0" hdr="0" ftr="0" dt="0"/>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3472967925"/>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3/15/2023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485675672"/>
      </p:ext>
    </p:extLst>
  </p:cSld>
  <p:clrMapOvr>
    <a:masterClrMapping/>
  </p:clrMapOvr>
  <p:hf sldNum="0" hdr="0" ftr="0" dt="0"/>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3/15/2023</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7790457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Quote or Statement (Light Gray Background)">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solidFill>
                <a:srgbClr val="78BE21"/>
              </a:solidFill>
            </a:endParaRPr>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solidFill>
                  <a:srgbClr val="000000"/>
                </a:solidFill>
              </a:rPr>
              <a:pPr/>
              <a:t>3/15/2023</a:t>
            </a:fld>
            <a:endParaRPr lang="en-US">
              <a:solidFill>
                <a:srgbClr val="000000"/>
              </a:solidFill>
            </a:endParaRP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771513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solidFill>
                  <a:srgbClr val="FFFFFF"/>
                </a:solidFill>
              </a:rPr>
              <a:pPr/>
              <a:t>3/15/2023</a:t>
            </a:fld>
            <a:endParaRPr lang="en-US">
              <a:solidFill>
                <a:srgbClr val="FFFFFF"/>
              </a:solidFill>
            </a:endParaRP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02326240"/>
      </p:ext>
    </p:extLst>
  </p:cSld>
  <p:clrMapOvr>
    <a:masterClrMapping/>
  </p:clrMapOvr>
  <p:hf sldNum="0" hdr="0" ftr="0" dt="0"/>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solidFill>
                <a:srgbClr val="FFFFFF"/>
              </a:solidFill>
            </a:endParaRPr>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3/15/2023</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157829787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hank You (Blue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2"/>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3/15/2023</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2331019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3/15/2023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3/15/2023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3/15/2023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3/15/2023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3/15/2023</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0B47-15BE-45E8-A69E-D869CBD9D5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17BBAA-E5EF-4EA6-A100-42B68E77F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411FEC-3FB1-4DEE-A51B-FF7B41ECFA52}"/>
              </a:ext>
            </a:extLst>
          </p:cNvPr>
          <p:cNvSpPr>
            <a:spLocks noGrp="1"/>
          </p:cNvSpPr>
          <p:nvPr>
            <p:ph type="dt" sz="half" idx="10"/>
          </p:nvPr>
        </p:nvSpPr>
        <p:spPr/>
        <p:txBody>
          <a:bodyPr/>
          <a:lstStyle/>
          <a:p>
            <a:fld id="{1265E2D6-4588-4C59-BE19-200B0433BC63}" type="datetimeFigureOut">
              <a:rPr lang="en-US" smtClean="0"/>
              <a:t>3/15/2023</a:t>
            </a:fld>
            <a:endParaRPr lang="en-US"/>
          </a:p>
        </p:txBody>
      </p:sp>
      <p:sp>
        <p:nvSpPr>
          <p:cNvPr id="5" name="Footer Placeholder 4">
            <a:extLst>
              <a:ext uri="{FF2B5EF4-FFF2-40B4-BE49-F238E27FC236}">
                <a16:creationId xmlns:a16="http://schemas.microsoft.com/office/drawing/2014/main" id="{B2FF55FD-48E8-4D81-BCFC-3201EA1C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A3D6-8932-44BE-A289-C3203F1339ED}"/>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017948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0" y="4188564"/>
            <a:ext cx="12192000" cy="1199223"/>
          </a:xfrm>
          <a:prstGeom prst="rect">
            <a:avLst/>
          </a:prstGeom>
          <a:solidFill>
            <a:schemeClr val="accent2"/>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dk1"/>
              </a:buClr>
              <a:buSzPts val="3600"/>
              <a:buFont typeface="Calibri"/>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p:nvPr/>
        </p:nvSpPr>
        <p:spPr>
          <a:xfrm>
            <a:off x="0" y="5387786"/>
            <a:ext cx="12192000" cy="14702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032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3/15/2023</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4" descr="Minnesota IT Services Geospatial Information Office logo"/>
          <p:cNvPicPr preferRelativeResize="0"/>
          <p:nvPr/>
        </p:nvPicPr>
        <p:blipFill rotWithShape="1">
          <a:blip r:embed="rId2">
            <a:alphaModFix/>
          </a:blip>
          <a:srcRect/>
          <a:stretch/>
        </p:blipFill>
        <p:spPr>
          <a:xfrm>
            <a:off x="2497667" y="939886"/>
            <a:ext cx="7557100" cy="2728112"/>
          </a:xfrm>
          <a:prstGeom prst="rect">
            <a:avLst/>
          </a:prstGeom>
          <a:noFill/>
          <a:ln>
            <a:noFill/>
          </a:ln>
        </p:spPr>
      </p:pic>
      <p:sp>
        <p:nvSpPr>
          <p:cNvPr id="34" name="Google Shape;34;p4"/>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935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0" y="3477837"/>
            <a:ext cx="12192000" cy="1295182"/>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0" y="4773019"/>
            <a:ext cx="12192000" cy="2084981"/>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txBox="1">
            <a:spLocks noGrp="1"/>
          </p:cNvSpPr>
          <p:nvPr>
            <p:ph type="body" idx="1"/>
          </p:nvPr>
        </p:nvSpPr>
        <p:spPr>
          <a:xfrm>
            <a:off x="2802467" y="5041204"/>
            <a:ext cx="6587067" cy="109712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a:spLocks noGrp="1"/>
          </p:cNvSpPr>
          <p:nvPr>
            <p:ph type="pic" idx="2"/>
          </p:nvPr>
        </p:nvSpPr>
        <p:spPr>
          <a:xfrm>
            <a:off x="0" y="0"/>
            <a:ext cx="12192000" cy="338073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2559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44"/>
        <p:cNvGrpSpPr/>
        <p:nvPr/>
      </p:nvGrpSpPr>
      <p:grpSpPr>
        <a:xfrm>
          <a:off x="0" y="0"/>
          <a:ext cx="0" cy="0"/>
          <a:chOff x="0" y="0"/>
          <a:chExt cx="0" cy="0"/>
        </a:xfrm>
      </p:grpSpPr>
      <p:sp>
        <p:nvSpPr>
          <p:cNvPr id="45" name="Google Shape;45;p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 name="Google Shape;46;p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42193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7"/>
          <p:cNvSpPr txBox="1">
            <a:spLocks noGrp="1"/>
          </p:cNvSpPr>
          <p:nvPr>
            <p:ph type="body" idx="1"/>
          </p:nvPr>
        </p:nvSpPr>
        <p:spPr>
          <a:xfrm>
            <a:off x="2802467" y="5644884"/>
            <a:ext cx="6587067" cy="44097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100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7" descr="Minnesota IT Services Geospatial Information Office logo"/>
          <p:cNvPicPr preferRelativeResize="0"/>
          <p:nvPr/>
        </p:nvPicPr>
        <p:blipFill rotWithShape="1">
          <a:blip r:embed="rId2">
            <a:alphaModFix/>
          </a:blip>
          <a:srcRect/>
          <a:stretch/>
        </p:blipFill>
        <p:spPr>
          <a:xfrm>
            <a:off x="7169553" y="103988"/>
            <a:ext cx="4492035" cy="1621624"/>
          </a:xfrm>
          <a:prstGeom prst="rect">
            <a:avLst/>
          </a:prstGeom>
          <a:noFill/>
          <a:ln>
            <a:noFill/>
          </a:ln>
        </p:spPr>
      </p:pic>
      <p:sp>
        <p:nvSpPr>
          <p:cNvPr id="56" name="Google Shape;56;p7"/>
          <p:cNvSpPr>
            <a:spLocks noGrp="1"/>
          </p:cNvSpPr>
          <p:nvPr>
            <p:ph type="pic" idx="2"/>
          </p:nvPr>
        </p:nvSpPr>
        <p:spPr>
          <a:xfrm>
            <a:off x="0" y="1789113"/>
            <a:ext cx="12192000" cy="22987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8300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0"/>
        <p:cNvGrpSpPr/>
        <p:nvPr/>
      </p:nvGrpSpPr>
      <p:grpSpPr>
        <a:xfrm>
          <a:off x="0" y="0"/>
          <a:ext cx="0" cy="0"/>
          <a:chOff x="0" y="0"/>
          <a:chExt cx="0" cy="0"/>
        </a:xfrm>
      </p:grpSpPr>
      <p:sp>
        <p:nvSpPr>
          <p:cNvPr id="61" name="Google Shape;61;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4767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85"/>
        <p:cNvGrpSpPr/>
        <p:nvPr/>
      </p:nvGrpSpPr>
      <p:grpSpPr>
        <a:xfrm>
          <a:off x="0" y="0"/>
          <a:ext cx="0" cy="0"/>
          <a:chOff x="0" y="0"/>
          <a:chExt cx="0" cy="0"/>
        </a:xfrm>
      </p:grpSpPr>
      <p:sp>
        <p:nvSpPr>
          <p:cNvPr id="86" name="Google Shape;86;p1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791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93"/>
        <p:cNvGrpSpPr/>
        <p:nvPr/>
      </p:nvGrpSpPr>
      <p:grpSpPr>
        <a:xfrm>
          <a:off x="0" y="0"/>
          <a:ext cx="0" cy="0"/>
          <a:chOff x="0" y="0"/>
          <a:chExt cx="0" cy="0"/>
        </a:xfrm>
      </p:grpSpPr>
      <p:sp>
        <p:nvSpPr>
          <p:cNvPr id="94" name="Google Shape;94;p1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2"/>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sz="2500">
                <a:solidFill>
                  <a:schemeClr val="lt1"/>
                </a:solidFill>
              </a:defRPr>
            </a:lvl1pPr>
            <a:lvl2pPr marL="914400" lvl="1" indent="-361950" algn="l">
              <a:lnSpc>
                <a:spcPct val="100000"/>
              </a:lnSpc>
              <a:spcBef>
                <a:spcPts val="1000"/>
              </a:spcBef>
              <a:spcAft>
                <a:spcPts val="0"/>
              </a:spcAft>
              <a:buClr>
                <a:schemeClr val="accent2"/>
              </a:buClr>
              <a:buSzPts val="2100"/>
              <a:buChar char="•"/>
              <a:defRPr sz="2100">
                <a:solidFill>
                  <a:schemeClr val="lt1"/>
                </a:solidFill>
              </a:defRPr>
            </a:lvl2pPr>
            <a:lvl3pPr marL="1371600" lvl="2" indent="-336550" algn="l">
              <a:lnSpc>
                <a:spcPct val="100000"/>
              </a:lnSpc>
              <a:spcBef>
                <a:spcPts val="1000"/>
              </a:spcBef>
              <a:spcAft>
                <a:spcPts val="0"/>
              </a:spcAft>
              <a:buClr>
                <a:schemeClr val="accent2"/>
              </a:buClr>
              <a:buSzPts val="1700"/>
              <a:buChar char="•"/>
              <a:defRPr sz="1700">
                <a:solidFill>
                  <a:schemeClr val="lt1"/>
                </a:solidFill>
              </a:defRPr>
            </a:lvl3pPr>
            <a:lvl4pPr marL="1828800" lvl="3" indent="-336550" algn="l">
              <a:lnSpc>
                <a:spcPct val="100000"/>
              </a:lnSpc>
              <a:spcBef>
                <a:spcPts val="1000"/>
              </a:spcBef>
              <a:spcAft>
                <a:spcPts val="0"/>
              </a:spcAft>
              <a:buClr>
                <a:schemeClr val="accent2"/>
              </a:buClr>
              <a:buSzPts val="1700"/>
              <a:buChar char="•"/>
              <a:defRPr sz="1700">
                <a:solidFill>
                  <a:schemeClr val="lt1"/>
                </a:solidFill>
              </a:defRPr>
            </a:lvl4pPr>
            <a:lvl5pPr marL="2286000" lvl="4" indent="-336550" algn="l">
              <a:lnSpc>
                <a:spcPct val="100000"/>
              </a:lnSpc>
              <a:spcBef>
                <a:spcPts val="1000"/>
              </a:spcBef>
              <a:spcAft>
                <a:spcPts val="0"/>
              </a:spcAft>
              <a:buClr>
                <a:schemeClr val="accent2"/>
              </a:buClr>
              <a:buSzPts val="1700"/>
              <a:buChar char="•"/>
              <a:defRPr sz="1700">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8701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28985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350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3414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3/15/2023</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9373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7"/>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31653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8"/>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8"/>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6440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9"/>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65342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0"/>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dk1"/>
              </a:buClr>
              <a:buSzPts val="2500"/>
              <a:buChar char="•"/>
              <a:defRPr>
                <a:solidFill>
                  <a:schemeClr val="dk1"/>
                </a:solidFill>
              </a:defRPr>
            </a:lvl1pPr>
            <a:lvl2pPr marL="914400" lvl="1" indent="-361950" algn="l">
              <a:lnSpc>
                <a:spcPct val="100000"/>
              </a:lnSpc>
              <a:spcBef>
                <a:spcPts val="1000"/>
              </a:spcBef>
              <a:spcAft>
                <a:spcPts val="0"/>
              </a:spcAft>
              <a:buClr>
                <a:schemeClr val="dk1"/>
              </a:buClr>
              <a:buSzPts val="2100"/>
              <a:buChar char="•"/>
              <a:defRPr>
                <a:solidFill>
                  <a:schemeClr val="dk1"/>
                </a:solidFill>
              </a:defRPr>
            </a:lvl2pPr>
            <a:lvl3pPr marL="1371600" lvl="2" indent="-336550" algn="l">
              <a:lnSpc>
                <a:spcPct val="100000"/>
              </a:lnSpc>
              <a:spcBef>
                <a:spcPts val="1000"/>
              </a:spcBef>
              <a:spcAft>
                <a:spcPts val="0"/>
              </a:spcAft>
              <a:buClr>
                <a:schemeClr val="dk1"/>
              </a:buClr>
              <a:buSzPts val="1700"/>
              <a:buChar char="•"/>
              <a:defRPr>
                <a:solidFill>
                  <a:schemeClr val="dk1"/>
                </a:solidFill>
              </a:defRPr>
            </a:lvl3pPr>
            <a:lvl4pPr marL="1828800" lvl="3" indent="-336550" algn="l">
              <a:lnSpc>
                <a:spcPct val="100000"/>
              </a:lnSpc>
              <a:spcBef>
                <a:spcPts val="1000"/>
              </a:spcBef>
              <a:spcAft>
                <a:spcPts val="0"/>
              </a:spcAft>
              <a:buClr>
                <a:schemeClr val="dk1"/>
              </a:buClr>
              <a:buSzPts val="1700"/>
              <a:buChar char="•"/>
              <a:defRPr>
                <a:solidFill>
                  <a:schemeClr val="dk1"/>
                </a:solidFill>
              </a:defRPr>
            </a:lvl4pPr>
            <a:lvl5pPr marL="2286000" lvl="4" indent="-336550" algn="l">
              <a:lnSpc>
                <a:spcPct val="100000"/>
              </a:lnSpc>
              <a:spcBef>
                <a:spcPts val="1000"/>
              </a:spcBef>
              <a:spcAft>
                <a:spcPts val="0"/>
              </a:spcAft>
              <a:buClr>
                <a:schemeClr val="dk1"/>
              </a:buClr>
              <a:buSzPts val="17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0"/>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4230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53"/>
        <p:cNvGrpSpPr/>
        <p:nvPr/>
      </p:nvGrpSpPr>
      <p:grpSpPr>
        <a:xfrm>
          <a:off x="0" y="0"/>
          <a:ext cx="0" cy="0"/>
          <a:chOff x="0" y="0"/>
          <a:chExt cx="0" cy="0"/>
        </a:xfrm>
      </p:grpSpPr>
      <p:sp>
        <p:nvSpPr>
          <p:cNvPr id="154" name="Google Shape;154;p2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1"/>
          <p:cNvSpPr>
            <a:spLocks noGrp="1"/>
          </p:cNvSpPr>
          <p:nvPr>
            <p:ph type="pic" idx="2"/>
          </p:nvPr>
        </p:nvSpPr>
        <p:spPr>
          <a:xfrm>
            <a:off x="806332" y="1981899"/>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body" idx="1"/>
          </p:nvPr>
        </p:nvSpPr>
        <p:spPr>
          <a:xfrm>
            <a:off x="581719"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1"/>
          <p:cNvSpPr>
            <a:spLocks noGrp="1"/>
          </p:cNvSpPr>
          <p:nvPr>
            <p:ph type="pic" idx="3"/>
          </p:nvPr>
        </p:nvSpPr>
        <p:spPr>
          <a:xfrm>
            <a:off x="3646176"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body" idx="4"/>
          </p:nvPr>
        </p:nvSpPr>
        <p:spPr>
          <a:xfrm>
            <a:off x="3421563"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a:spLocks noGrp="1"/>
          </p:cNvSpPr>
          <p:nvPr>
            <p:ph type="pic" idx="5"/>
          </p:nvPr>
        </p:nvSpPr>
        <p:spPr>
          <a:xfrm>
            <a:off x="6486020"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1"/>
          <p:cNvSpPr txBox="1">
            <a:spLocks noGrp="1"/>
          </p:cNvSpPr>
          <p:nvPr>
            <p:ph type="body" idx="6"/>
          </p:nvPr>
        </p:nvSpPr>
        <p:spPr>
          <a:xfrm>
            <a:off x="6261407"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a:spLocks noGrp="1"/>
          </p:cNvSpPr>
          <p:nvPr>
            <p:ph type="pic" idx="7"/>
          </p:nvPr>
        </p:nvSpPr>
        <p:spPr>
          <a:xfrm>
            <a:off x="9325864"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1"/>
          <p:cNvSpPr txBox="1">
            <a:spLocks noGrp="1"/>
          </p:cNvSpPr>
          <p:nvPr>
            <p:ph type="body" idx="8"/>
          </p:nvPr>
        </p:nvSpPr>
        <p:spPr>
          <a:xfrm>
            <a:off x="9101251" y="4341161"/>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1"/>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93324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169"/>
        <p:cNvGrpSpPr/>
        <p:nvPr/>
      </p:nvGrpSpPr>
      <p:grpSpPr>
        <a:xfrm>
          <a:off x="0" y="0"/>
          <a:ext cx="0" cy="0"/>
          <a:chOff x="0" y="0"/>
          <a:chExt cx="0" cy="0"/>
        </a:xfrm>
      </p:grpSpPr>
      <p:sp>
        <p:nvSpPr>
          <p:cNvPr id="170" name="Google Shape;170;p22"/>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2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2"/>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22"/>
          <p:cNvSpPr>
            <a:spLocks noGrp="1"/>
          </p:cNvSpPr>
          <p:nvPr>
            <p:ph type="pic" idx="2"/>
          </p:nvPr>
        </p:nvSpPr>
        <p:spPr>
          <a:xfrm>
            <a:off x="1572814" y="1964392"/>
            <a:ext cx="2332190" cy="2332190"/>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22"/>
          <p:cNvSpPr txBox="1">
            <a:spLocks noGrp="1"/>
          </p:cNvSpPr>
          <p:nvPr>
            <p:ph type="body" idx="1"/>
          </p:nvPr>
        </p:nvSpPr>
        <p:spPr>
          <a:xfrm>
            <a:off x="146922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2"/>
          <p:cNvSpPr>
            <a:spLocks noGrp="1"/>
          </p:cNvSpPr>
          <p:nvPr>
            <p:ph type="pic" idx="3"/>
          </p:nvPr>
        </p:nvSpPr>
        <p:spPr>
          <a:xfrm>
            <a:off x="482454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2"/>
          <p:cNvSpPr txBox="1">
            <a:spLocks noGrp="1"/>
          </p:cNvSpPr>
          <p:nvPr>
            <p:ph type="body" idx="4"/>
          </p:nvPr>
        </p:nvSpPr>
        <p:spPr>
          <a:xfrm>
            <a:off x="471223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2"/>
          <p:cNvSpPr>
            <a:spLocks noGrp="1"/>
          </p:cNvSpPr>
          <p:nvPr>
            <p:ph type="pic" idx="5"/>
          </p:nvPr>
        </p:nvSpPr>
        <p:spPr>
          <a:xfrm>
            <a:off x="806755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txBox="1">
            <a:spLocks noGrp="1"/>
          </p:cNvSpPr>
          <p:nvPr>
            <p:ph type="body" idx="6"/>
          </p:nvPr>
        </p:nvSpPr>
        <p:spPr>
          <a:xfrm>
            <a:off x="795524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0007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183"/>
        <p:cNvGrpSpPr/>
        <p:nvPr/>
      </p:nvGrpSpPr>
      <p:grpSpPr>
        <a:xfrm>
          <a:off x="0" y="0"/>
          <a:ext cx="0" cy="0"/>
          <a:chOff x="0" y="0"/>
          <a:chExt cx="0" cy="0"/>
        </a:xfrm>
      </p:grpSpPr>
      <p:sp>
        <p:nvSpPr>
          <p:cNvPr id="184" name="Google Shape;184;p23"/>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2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3"/>
          <p:cNvSpPr>
            <a:spLocks noGrp="1"/>
          </p:cNvSpPr>
          <p:nvPr>
            <p:ph type="pic" idx="2"/>
          </p:nvPr>
        </p:nvSpPr>
        <p:spPr>
          <a:xfrm>
            <a:off x="806332" y="1981899"/>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23"/>
          <p:cNvSpPr txBox="1">
            <a:spLocks noGrp="1"/>
          </p:cNvSpPr>
          <p:nvPr>
            <p:ph type="body" idx="1"/>
          </p:nvPr>
        </p:nvSpPr>
        <p:spPr>
          <a:xfrm>
            <a:off x="581719" y="4345146"/>
            <a:ext cx="2542477" cy="1623853"/>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3"/>
          <p:cNvSpPr>
            <a:spLocks noGrp="1"/>
          </p:cNvSpPr>
          <p:nvPr>
            <p:ph type="pic" idx="3"/>
          </p:nvPr>
        </p:nvSpPr>
        <p:spPr>
          <a:xfrm>
            <a:off x="3646176"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23"/>
          <p:cNvSpPr txBox="1">
            <a:spLocks noGrp="1"/>
          </p:cNvSpPr>
          <p:nvPr>
            <p:ph type="body" idx="4"/>
          </p:nvPr>
        </p:nvSpPr>
        <p:spPr>
          <a:xfrm>
            <a:off x="3421563"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3"/>
          <p:cNvSpPr>
            <a:spLocks noGrp="1"/>
          </p:cNvSpPr>
          <p:nvPr>
            <p:ph type="pic" idx="5"/>
          </p:nvPr>
        </p:nvSpPr>
        <p:spPr>
          <a:xfrm>
            <a:off x="6486020"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23"/>
          <p:cNvSpPr txBox="1">
            <a:spLocks noGrp="1"/>
          </p:cNvSpPr>
          <p:nvPr>
            <p:ph type="body" idx="6"/>
          </p:nvPr>
        </p:nvSpPr>
        <p:spPr>
          <a:xfrm>
            <a:off x="6261407"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23"/>
          <p:cNvSpPr>
            <a:spLocks noGrp="1"/>
          </p:cNvSpPr>
          <p:nvPr>
            <p:ph type="pic" idx="7"/>
          </p:nvPr>
        </p:nvSpPr>
        <p:spPr>
          <a:xfrm>
            <a:off x="9325864"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23"/>
          <p:cNvSpPr txBox="1">
            <a:spLocks noGrp="1"/>
          </p:cNvSpPr>
          <p:nvPr>
            <p:ph type="body" idx="8"/>
          </p:nvPr>
        </p:nvSpPr>
        <p:spPr>
          <a:xfrm>
            <a:off x="9101251" y="4341161"/>
            <a:ext cx="2542477" cy="162783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2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3227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198"/>
        <p:cNvGrpSpPr/>
        <p:nvPr/>
      </p:nvGrpSpPr>
      <p:grpSpPr>
        <a:xfrm>
          <a:off x="0" y="0"/>
          <a:ext cx="0" cy="0"/>
          <a:chOff x="0" y="0"/>
          <a:chExt cx="0" cy="0"/>
        </a:xfrm>
      </p:grpSpPr>
      <p:sp>
        <p:nvSpPr>
          <p:cNvPr id="199" name="Google Shape;199;p2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2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4"/>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24"/>
          <p:cNvSpPr>
            <a:spLocks noGrp="1"/>
          </p:cNvSpPr>
          <p:nvPr>
            <p:ph type="pic" idx="2"/>
          </p:nvPr>
        </p:nvSpPr>
        <p:spPr>
          <a:xfrm>
            <a:off x="806332"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4"/>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4"/>
          <p:cNvSpPr>
            <a:spLocks noGrp="1"/>
          </p:cNvSpPr>
          <p:nvPr>
            <p:ph type="pic" idx="3"/>
          </p:nvPr>
        </p:nvSpPr>
        <p:spPr>
          <a:xfrm>
            <a:off x="806331"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4"/>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4"/>
          <p:cNvSpPr>
            <a:spLocks noGrp="1"/>
          </p:cNvSpPr>
          <p:nvPr>
            <p:ph type="pic" idx="5"/>
          </p:nvPr>
        </p:nvSpPr>
        <p:spPr>
          <a:xfrm>
            <a:off x="6199805"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a:spLocks noGrp="1"/>
          </p:cNvSpPr>
          <p:nvPr>
            <p:ph type="pic" idx="7"/>
          </p:nvPr>
        </p:nvSpPr>
        <p:spPr>
          <a:xfrm>
            <a:off x="6199805"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24"/>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2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684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14"/>
        <p:cNvGrpSpPr/>
        <p:nvPr/>
      </p:nvGrpSpPr>
      <p:grpSpPr>
        <a:xfrm>
          <a:off x="0" y="0"/>
          <a:ext cx="0" cy="0"/>
          <a:chOff x="0" y="0"/>
          <a:chExt cx="0" cy="0"/>
        </a:xfrm>
      </p:grpSpPr>
      <p:sp>
        <p:nvSpPr>
          <p:cNvPr id="215" name="Google Shape;215;p2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25"/>
          <p:cNvSpPr>
            <a:spLocks noGrp="1"/>
          </p:cNvSpPr>
          <p:nvPr>
            <p:ph type="pic" idx="2"/>
          </p:nvPr>
        </p:nvSpPr>
        <p:spPr>
          <a:xfrm>
            <a:off x="806332"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5"/>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5"/>
          <p:cNvSpPr>
            <a:spLocks noGrp="1"/>
          </p:cNvSpPr>
          <p:nvPr>
            <p:ph type="pic" idx="3"/>
          </p:nvPr>
        </p:nvSpPr>
        <p:spPr>
          <a:xfrm>
            <a:off x="806331"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25"/>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a:spLocks noGrp="1"/>
          </p:cNvSpPr>
          <p:nvPr>
            <p:ph type="pic" idx="5"/>
          </p:nvPr>
        </p:nvSpPr>
        <p:spPr>
          <a:xfrm>
            <a:off x="6199805"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25"/>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5"/>
          <p:cNvSpPr>
            <a:spLocks noGrp="1"/>
          </p:cNvSpPr>
          <p:nvPr>
            <p:ph type="pic" idx="7"/>
          </p:nvPr>
        </p:nvSpPr>
        <p:spPr>
          <a:xfrm>
            <a:off x="6199805"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25"/>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2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12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3/15/2023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29"/>
        <p:cNvGrpSpPr/>
        <p:nvPr/>
      </p:nvGrpSpPr>
      <p:grpSpPr>
        <a:xfrm>
          <a:off x="0" y="0"/>
          <a:ext cx="0" cy="0"/>
          <a:chOff x="0" y="0"/>
          <a:chExt cx="0" cy="0"/>
        </a:xfrm>
      </p:grpSpPr>
      <p:sp>
        <p:nvSpPr>
          <p:cNvPr id="230" name="Google Shape;230;p2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6"/>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3" name="Google Shape;233;p26"/>
          <p:cNvSpPr>
            <a:spLocks noGrp="1"/>
          </p:cNvSpPr>
          <p:nvPr>
            <p:ph type="pic" idx="2"/>
          </p:nvPr>
        </p:nvSpPr>
        <p:spPr>
          <a:xfrm>
            <a:off x="806332"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26"/>
          <p:cNvSpPr txBox="1">
            <a:spLocks noGrp="1"/>
          </p:cNvSpPr>
          <p:nvPr>
            <p:ph type="body" idx="1"/>
          </p:nvPr>
        </p:nvSpPr>
        <p:spPr>
          <a:xfrm>
            <a:off x="2876550"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6"/>
          <p:cNvSpPr>
            <a:spLocks noGrp="1"/>
          </p:cNvSpPr>
          <p:nvPr>
            <p:ph type="pic" idx="3"/>
          </p:nvPr>
        </p:nvSpPr>
        <p:spPr>
          <a:xfrm>
            <a:off x="6199805"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6"/>
          <p:cNvSpPr txBox="1">
            <a:spLocks noGrp="1"/>
          </p:cNvSpPr>
          <p:nvPr>
            <p:ph type="body" idx="4"/>
          </p:nvPr>
        </p:nvSpPr>
        <p:spPr>
          <a:xfrm>
            <a:off x="8270023"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2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6196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41"/>
        <p:cNvGrpSpPr/>
        <p:nvPr/>
      </p:nvGrpSpPr>
      <p:grpSpPr>
        <a:xfrm>
          <a:off x="0" y="0"/>
          <a:ext cx="0" cy="0"/>
          <a:chOff x="0" y="0"/>
          <a:chExt cx="0" cy="0"/>
        </a:xfrm>
      </p:grpSpPr>
      <p:sp>
        <p:nvSpPr>
          <p:cNvPr id="242" name="Google Shape;242;p2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2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27"/>
          <p:cNvSpPr>
            <a:spLocks noGrp="1"/>
          </p:cNvSpPr>
          <p:nvPr>
            <p:ph type="pic" idx="2"/>
          </p:nvPr>
        </p:nvSpPr>
        <p:spPr>
          <a:xfrm>
            <a:off x="806332"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7"/>
          <p:cNvSpPr txBox="1">
            <a:spLocks noGrp="1"/>
          </p:cNvSpPr>
          <p:nvPr>
            <p:ph type="body" idx="1"/>
          </p:nvPr>
        </p:nvSpPr>
        <p:spPr>
          <a:xfrm>
            <a:off x="2876550"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7"/>
          <p:cNvSpPr>
            <a:spLocks noGrp="1"/>
          </p:cNvSpPr>
          <p:nvPr>
            <p:ph type="pic" idx="3"/>
          </p:nvPr>
        </p:nvSpPr>
        <p:spPr>
          <a:xfrm>
            <a:off x="6199805"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27"/>
          <p:cNvSpPr txBox="1">
            <a:spLocks noGrp="1"/>
          </p:cNvSpPr>
          <p:nvPr>
            <p:ph type="body" idx="4"/>
          </p:nvPr>
        </p:nvSpPr>
        <p:spPr>
          <a:xfrm>
            <a:off x="8270023"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2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6380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52"/>
        <p:cNvGrpSpPr/>
        <p:nvPr/>
      </p:nvGrpSpPr>
      <p:grpSpPr>
        <a:xfrm>
          <a:off x="0" y="0"/>
          <a:ext cx="0" cy="0"/>
          <a:chOff x="0" y="0"/>
          <a:chExt cx="0" cy="0"/>
        </a:xfrm>
      </p:grpSpPr>
      <p:sp>
        <p:nvSpPr>
          <p:cNvPr id="253" name="Google Shape;253;p28"/>
          <p:cNvSpPr>
            <a:spLocks noGrp="1"/>
          </p:cNvSpPr>
          <p:nvPr>
            <p:ph type="pic" idx="2"/>
          </p:nvPr>
        </p:nvSpPr>
        <p:spPr>
          <a:xfrm>
            <a:off x="0" y="2"/>
            <a:ext cx="12192000" cy="6857998"/>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8"/>
          <p:cNvSpPr txBox="1">
            <a:spLocks noGrp="1"/>
          </p:cNvSpPr>
          <p:nvPr>
            <p:ph type="title"/>
          </p:nvPr>
        </p:nvSpPr>
        <p:spPr>
          <a:xfrm>
            <a:off x="1" y="5638801"/>
            <a:ext cx="12192000" cy="1219200"/>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2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2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3774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58"/>
        <p:cNvGrpSpPr/>
        <p:nvPr/>
      </p:nvGrpSpPr>
      <p:grpSpPr>
        <a:xfrm>
          <a:off x="0" y="0"/>
          <a:ext cx="0" cy="0"/>
          <a:chOff x="0" y="0"/>
          <a:chExt cx="0" cy="0"/>
        </a:xfrm>
      </p:grpSpPr>
      <p:sp>
        <p:nvSpPr>
          <p:cNvPr id="259" name="Google Shape;259;p29"/>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9"/>
          <p:cNvSpPr txBox="1">
            <a:spLocks noGrp="1"/>
          </p:cNvSpPr>
          <p:nvPr>
            <p:ph type="title"/>
          </p:nvPr>
        </p:nvSpPr>
        <p:spPr>
          <a:xfrm>
            <a:off x="1" y="5638801"/>
            <a:ext cx="12192000" cy="1219200"/>
          </a:xfrm>
          <a:prstGeom prst="rect">
            <a:avLst/>
          </a:prstGeom>
          <a:solidFill>
            <a:srgbClr val="0D0D0D">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2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07322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64"/>
        <p:cNvGrpSpPr/>
        <p:nvPr/>
      </p:nvGrpSpPr>
      <p:grpSpPr>
        <a:xfrm>
          <a:off x="0" y="0"/>
          <a:ext cx="0" cy="0"/>
          <a:chOff x="0" y="0"/>
          <a:chExt cx="0" cy="0"/>
        </a:xfrm>
      </p:grpSpPr>
      <p:sp>
        <p:nvSpPr>
          <p:cNvPr id="265" name="Google Shape;265;p30"/>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30"/>
          <p:cNvSpPr txBox="1">
            <a:spLocks noGrp="1"/>
          </p:cNvSpPr>
          <p:nvPr>
            <p:ph type="title"/>
          </p:nvPr>
        </p:nvSpPr>
        <p:spPr>
          <a:xfrm>
            <a:off x="1" y="5638800"/>
            <a:ext cx="12192000" cy="1219200"/>
          </a:xfrm>
          <a:prstGeom prst="rect">
            <a:avLst/>
          </a:prstGeom>
          <a:solidFill>
            <a:srgbClr val="78BE21">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dk2"/>
              </a:buClr>
              <a:buSzPts val="3600"/>
              <a:buFont typeface="Calibri"/>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6764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70"/>
        <p:cNvGrpSpPr/>
        <p:nvPr/>
      </p:nvGrpSpPr>
      <p:grpSpPr>
        <a:xfrm>
          <a:off x="0" y="0"/>
          <a:ext cx="0" cy="0"/>
          <a:chOff x="0" y="0"/>
          <a:chExt cx="0" cy="0"/>
        </a:xfrm>
      </p:grpSpPr>
      <p:sp>
        <p:nvSpPr>
          <p:cNvPr id="271" name="Google Shape;271;p31"/>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3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0512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276"/>
        <p:cNvGrpSpPr/>
        <p:nvPr/>
      </p:nvGrpSpPr>
      <p:grpSpPr>
        <a:xfrm>
          <a:off x="0" y="0"/>
          <a:ext cx="0" cy="0"/>
          <a:chOff x="0" y="0"/>
          <a:chExt cx="0" cy="0"/>
        </a:xfrm>
      </p:grpSpPr>
      <p:sp>
        <p:nvSpPr>
          <p:cNvPr id="277" name="Google Shape;277;p32"/>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8" name="Google Shape;278;p3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3915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33"/>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286" name="Google Shape;286;p33"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48672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4"/>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34"/>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294" name="Google Shape;294;p34"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50543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1"/>
              </a:buClr>
              <a:buSzPts val="44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35"/>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35"/>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02" name="Google Shape;302;p35"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161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3/15/2023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36"/>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1"/>
                </a:solidFill>
              </a:defRPr>
            </a:lvl1pPr>
            <a:lvl2pPr marL="914400" lvl="1" indent="-361950" algn="l">
              <a:lnSpc>
                <a:spcPct val="100000"/>
              </a:lnSpc>
              <a:spcBef>
                <a:spcPts val="1000"/>
              </a:spcBef>
              <a:spcAft>
                <a:spcPts val="0"/>
              </a:spcAft>
              <a:buSzPts val="2100"/>
              <a:buChar char="•"/>
              <a:defRPr>
                <a:solidFill>
                  <a:schemeClr val="dk1"/>
                </a:solidFill>
              </a:defRPr>
            </a:lvl2pPr>
            <a:lvl3pPr marL="1371600" lvl="2" indent="-336550" algn="l">
              <a:lnSpc>
                <a:spcPct val="100000"/>
              </a:lnSpc>
              <a:spcBef>
                <a:spcPts val="1000"/>
              </a:spcBef>
              <a:spcAft>
                <a:spcPts val="0"/>
              </a:spcAft>
              <a:buSzPts val="1700"/>
              <a:buChar char="•"/>
              <a:defRPr>
                <a:solidFill>
                  <a:schemeClr val="dk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36"/>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10" name="Google Shape;310;p36"/>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1463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14"/>
        <p:cNvGrpSpPr/>
        <p:nvPr/>
      </p:nvGrpSpPr>
      <p:grpSpPr>
        <a:xfrm>
          <a:off x="0" y="0"/>
          <a:ext cx="0" cy="0"/>
          <a:chOff x="0" y="0"/>
          <a:chExt cx="0" cy="0"/>
        </a:xfrm>
      </p:grpSpPr>
      <p:sp>
        <p:nvSpPr>
          <p:cNvPr id="315" name="Google Shape;315;p37"/>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7"/>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7" name="Google Shape;317;p37" descr="Computer"/>
          <p:cNvPicPr preferRelativeResize="0"/>
          <p:nvPr/>
        </p:nvPicPr>
        <p:blipFill rotWithShape="1">
          <a:blip r:embed="rId2">
            <a:alphaModFix/>
          </a:blip>
          <a:srcRect/>
          <a:stretch/>
        </p:blipFill>
        <p:spPr>
          <a:xfrm>
            <a:off x="4712851" y="434836"/>
            <a:ext cx="6828661" cy="6050713"/>
          </a:xfrm>
          <a:prstGeom prst="rect">
            <a:avLst/>
          </a:prstGeom>
          <a:noFill/>
          <a:ln>
            <a:noFill/>
          </a:ln>
          <a:effectLst>
            <a:outerShdw blurRad="76200" sy="23000" kx="-1200000" algn="bl" rotWithShape="0">
              <a:srgbClr val="000000">
                <a:alpha val="20000"/>
              </a:srgbClr>
            </a:outerShdw>
          </a:effectLst>
        </p:spPr>
      </p:pic>
      <p:sp>
        <p:nvSpPr>
          <p:cNvPr id="318" name="Google Shape;318;p37"/>
          <p:cNvSpPr>
            <a:spLocks noGrp="1"/>
          </p:cNvSpPr>
          <p:nvPr>
            <p:ph type="pic" idx="2"/>
          </p:nvPr>
        </p:nvSpPr>
        <p:spPr>
          <a:xfrm>
            <a:off x="4976787" y="691882"/>
            <a:ext cx="6300787" cy="3411537"/>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3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84010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8"/>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38"/>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26" name="Google Shape;326;p38"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1300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39"/>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39"/>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34" name="Google Shape;334;p39"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7350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8"/>
        <p:cNvGrpSpPr/>
        <p:nvPr/>
      </p:nvGrpSpPr>
      <p:grpSpPr>
        <a:xfrm>
          <a:off x="0" y="0"/>
          <a:ext cx="0" cy="0"/>
          <a:chOff x="0" y="0"/>
          <a:chExt cx="0" cy="0"/>
        </a:xfrm>
      </p:grpSpPr>
      <p:sp>
        <p:nvSpPr>
          <p:cNvPr id="339" name="Google Shape;339;p40"/>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40"/>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0"/>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4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79336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45"/>
        <p:cNvGrpSpPr/>
        <p:nvPr/>
      </p:nvGrpSpPr>
      <p:grpSpPr>
        <a:xfrm>
          <a:off x="0" y="0"/>
          <a:ext cx="0" cy="0"/>
          <a:chOff x="0" y="0"/>
          <a:chExt cx="0" cy="0"/>
        </a:xfrm>
      </p:grpSpPr>
      <p:sp>
        <p:nvSpPr>
          <p:cNvPr id="346" name="Google Shape;346;p41"/>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41"/>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41"/>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4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954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52"/>
        <p:cNvGrpSpPr/>
        <p:nvPr/>
      </p:nvGrpSpPr>
      <p:grpSpPr>
        <a:xfrm>
          <a:off x="0" y="0"/>
          <a:ext cx="0" cy="0"/>
          <a:chOff x="0" y="0"/>
          <a:chExt cx="0" cy="0"/>
        </a:xfrm>
      </p:grpSpPr>
      <p:sp>
        <p:nvSpPr>
          <p:cNvPr id="353" name="Google Shape;353;p4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42"/>
          <p:cNvSpPr>
            <a:spLocks noGrp="1"/>
          </p:cNvSpPr>
          <p:nvPr>
            <p:ph type="title"/>
          </p:nvPr>
        </p:nvSpPr>
        <p:spPr>
          <a:xfrm>
            <a:off x="6146624" y="685800"/>
            <a:ext cx="5486400" cy="5486400"/>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5500"/>
              <a:buFont typeface="Calibri"/>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09691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58"/>
        <p:cNvGrpSpPr/>
        <p:nvPr/>
      </p:nvGrpSpPr>
      <p:grpSpPr>
        <a:xfrm>
          <a:off x="0" y="0"/>
          <a:ext cx="0" cy="0"/>
          <a:chOff x="0" y="0"/>
          <a:chExt cx="0" cy="0"/>
        </a:xfrm>
      </p:grpSpPr>
      <p:sp>
        <p:nvSpPr>
          <p:cNvPr id="359" name="Google Shape;359;p4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43"/>
          <p:cNvSpPr>
            <a:spLocks noGrp="1"/>
          </p:cNvSpPr>
          <p:nvPr>
            <p:ph type="title"/>
          </p:nvPr>
        </p:nvSpPr>
        <p:spPr>
          <a:xfrm>
            <a:off x="5720397" y="912530"/>
            <a:ext cx="4661388" cy="4661388"/>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43"/>
          <p:cNvSpPr>
            <a:spLocks noGrp="1"/>
          </p:cNvSpPr>
          <p:nvPr>
            <p:ph type="body" idx="1"/>
          </p:nvPr>
        </p:nvSpPr>
        <p:spPr>
          <a:xfrm>
            <a:off x="9544816" y="524007"/>
            <a:ext cx="2155300" cy="2155300"/>
          </a:xfrm>
          <a:prstGeom prst="ellipse">
            <a:avLst/>
          </a:prstGeom>
          <a:solidFill>
            <a:srgbClr val="78BE21">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dk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43"/>
          <p:cNvSpPr>
            <a:spLocks noGrp="1"/>
          </p:cNvSpPr>
          <p:nvPr>
            <p:ph type="body" idx="3"/>
          </p:nvPr>
        </p:nvSpPr>
        <p:spPr>
          <a:xfrm>
            <a:off x="9251002" y="3581845"/>
            <a:ext cx="2637978" cy="2637978"/>
          </a:xfrm>
          <a:prstGeom prst="ellipse">
            <a:avLst/>
          </a:prstGeom>
          <a:solidFill>
            <a:srgbClr val="000000">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lt1"/>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4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4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4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74863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66"/>
        <p:cNvGrpSpPr/>
        <p:nvPr/>
      </p:nvGrpSpPr>
      <p:grpSpPr>
        <a:xfrm>
          <a:off x="0" y="0"/>
          <a:ext cx="0" cy="0"/>
          <a:chOff x="0" y="0"/>
          <a:chExt cx="0" cy="0"/>
        </a:xfrm>
      </p:grpSpPr>
      <p:sp>
        <p:nvSpPr>
          <p:cNvPr id="367" name="Google Shape;367;p4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4"/>
          <p:cNvSpPr txBox="1">
            <a:spLocks noGrp="1"/>
          </p:cNvSpPr>
          <p:nvPr>
            <p:ph type="title"/>
          </p:nvPr>
        </p:nvSpPr>
        <p:spPr>
          <a:xfrm>
            <a:off x="2299475" y="1609867"/>
            <a:ext cx="7593051" cy="3638266"/>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4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6882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5"/>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Clr>
                <a:schemeClr val="lt1"/>
              </a:buClr>
              <a:buSzPts val="25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4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4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2476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26" Type="http://schemas.openxmlformats.org/officeDocument/2006/relationships/slideLayout" Target="../slideLayouts/slideLayout335.xml"/><Relationship Id="rId39" Type="http://schemas.openxmlformats.org/officeDocument/2006/relationships/slideLayout" Target="../slideLayouts/slideLayout348.xml"/><Relationship Id="rId3" Type="http://schemas.openxmlformats.org/officeDocument/2006/relationships/slideLayout" Target="../slideLayouts/slideLayout312.xml"/><Relationship Id="rId21" Type="http://schemas.openxmlformats.org/officeDocument/2006/relationships/slideLayout" Target="../slideLayouts/slideLayout330.xml"/><Relationship Id="rId34" Type="http://schemas.openxmlformats.org/officeDocument/2006/relationships/slideLayout" Target="../slideLayouts/slideLayout343.xml"/><Relationship Id="rId42" Type="http://schemas.openxmlformats.org/officeDocument/2006/relationships/slideLayout" Target="../slideLayouts/slideLayout351.xml"/><Relationship Id="rId47" Type="http://schemas.openxmlformats.org/officeDocument/2006/relationships/slideLayout" Target="../slideLayouts/slideLayout356.xml"/><Relationship Id="rId50" Type="http://schemas.openxmlformats.org/officeDocument/2006/relationships/slideLayout" Target="../slideLayouts/slideLayout359.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5" Type="http://schemas.openxmlformats.org/officeDocument/2006/relationships/slideLayout" Target="../slideLayouts/slideLayout334.xml"/><Relationship Id="rId33" Type="http://schemas.openxmlformats.org/officeDocument/2006/relationships/slideLayout" Target="../slideLayouts/slideLayout342.xml"/><Relationship Id="rId38" Type="http://schemas.openxmlformats.org/officeDocument/2006/relationships/slideLayout" Target="../slideLayouts/slideLayout347.xml"/><Relationship Id="rId46" Type="http://schemas.openxmlformats.org/officeDocument/2006/relationships/slideLayout" Target="../slideLayouts/slideLayout355.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20" Type="http://schemas.openxmlformats.org/officeDocument/2006/relationships/slideLayout" Target="../slideLayouts/slideLayout329.xml"/><Relationship Id="rId29" Type="http://schemas.openxmlformats.org/officeDocument/2006/relationships/slideLayout" Target="../slideLayouts/slideLayout338.xml"/><Relationship Id="rId41" Type="http://schemas.openxmlformats.org/officeDocument/2006/relationships/slideLayout" Target="../slideLayouts/slideLayout350.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24" Type="http://schemas.openxmlformats.org/officeDocument/2006/relationships/slideLayout" Target="../slideLayouts/slideLayout333.xml"/><Relationship Id="rId32" Type="http://schemas.openxmlformats.org/officeDocument/2006/relationships/slideLayout" Target="../slideLayouts/slideLayout341.xml"/><Relationship Id="rId37" Type="http://schemas.openxmlformats.org/officeDocument/2006/relationships/slideLayout" Target="../slideLayouts/slideLayout346.xml"/><Relationship Id="rId40" Type="http://schemas.openxmlformats.org/officeDocument/2006/relationships/slideLayout" Target="../slideLayouts/slideLayout349.xml"/><Relationship Id="rId45" Type="http://schemas.openxmlformats.org/officeDocument/2006/relationships/slideLayout" Target="../slideLayouts/slideLayout354.xml"/><Relationship Id="rId53" Type="http://schemas.openxmlformats.org/officeDocument/2006/relationships/theme" Target="../theme/theme10.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23" Type="http://schemas.openxmlformats.org/officeDocument/2006/relationships/slideLayout" Target="../slideLayouts/slideLayout332.xml"/><Relationship Id="rId28" Type="http://schemas.openxmlformats.org/officeDocument/2006/relationships/slideLayout" Target="../slideLayouts/slideLayout337.xml"/><Relationship Id="rId36" Type="http://schemas.openxmlformats.org/officeDocument/2006/relationships/slideLayout" Target="../slideLayouts/slideLayout345.xml"/><Relationship Id="rId49" Type="http://schemas.openxmlformats.org/officeDocument/2006/relationships/slideLayout" Target="../slideLayouts/slideLayout358.xml"/><Relationship Id="rId10" Type="http://schemas.openxmlformats.org/officeDocument/2006/relationships/slideLayout" Target="../slideLayouts/slideLayout319.xml"/><Relationship Id="rId19" Type="http://schemas.openxmlformats.org/officeDocument/2006/relationships/slideLayout" Target="../slideLayouts/slideLayout328.xml"/><Relationship Id="rId31" Type="http://schemas.openxmlformats.org/officeDocument/2006/relationships/slideLayout" Target="../slideLayouts/slideLayout340.xml"/><Relationship Id="rId44" Type="http://schemas.openxmlformats.org/officeDocument/2006/relationships/slideLayout" Target="../slideLayouts/slideLayout353.xml"/><Relationship Id="rId52" Type="http://schemas.openxmlformats.org/officeDocument/2006/relationships/slideLayout" Target="../slideLayouts/slideLayout361.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 Id="rId22" Type="http://schemas.openxmlformats.org/officeDocument/2006/relationships/slideLayout" Target="../slideLayouts/slideLayout331.xml"/><Relationship Id="rId27" Type="http://schemas.openxmlformats.org/officeDocument/2006/relationships/slideLayout" Target="../slideLayouts/slideLayout336.xml"/><Relationship Id="rId30" Type="http://schemas.openxmlformats.org/officeDocument/2006/relationships/slideLayout" Target="../slideLayouts/slideLayout339.xml"/><Relationship Id="rId35" Type="http://schemas.openxmlformats.org/officeDocument/2006/relationships/slideLayout" Target="../slideLayouts/slideLayout344.xml"/><Relationship Id="rId43" Type="http://schemas.openxmlformats.org/officeDocument/2006/relationships/slideLayout" Target="../slideLayouts/slideLayout352.xml"/><Relationship Id="rId48" Type="http://schemas.openxmlformats.org/officeDocument/2006/relationships/slideLayout" Target="../slideLayouts/slideLayout357.xml"/><Relationship Id="rId8" Type="http://schemas.openxmlformats.org/officeDocument/2006/relationships/slideLayout" Target="../slideLayouts/slideLayout317.xml"/><Relationship Id="rId51" Type="http://schemas.openxmlformats.org/officeDocument/2006/relationships/slideLayout" Target="../slideLayouts/slideLayout36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74.xml"/><Relationship Id="rId18" Type="http://schemas.openxmlformats.org/officeDocument/2006/relationships/slideLayout" Target="../slideLayouts/slideLayout379.xml"/><Relationship Id="rId26" Type="http://schemas.openxmlformats.org/officeDocument/2006/relationships/slideLayout" Target="../slideLayouts/slideLayout387.xml"/><Relationship Id="rId39" Type="http://schemas.openxmlformats.org/officeDocument/2006/relationships/slideLayout" Target="../slideLayouts/slideLayout400.xml"/><Relationship Id="rId3" Type="http://schemas.openxmlformats.org/officeDocument/2006/relationships/slideLayout" Target="../slideLayouts/slideLayout364.xml"/><Relationship Id="rId21" Type="http://schemas.openxmlformats.org/officeDocument/2006/relationships/slideLayout" Target="../slideLayouts/slideLayout382.xml"/><Relationship Id="rId34" Type="http://schemas.openxmlformats.org/officeDocument/2006/relationships/slideLayout" Target="../slideLayouts/slideLayout395.xml"/><Relationship Id="rId42" Type="http://schemas.openxmlformats.org/officeDocument/2006/relationships/slideLayout" Target="../slideLayouts/slideLayout403.xml"/><Relationship Id="rId47" Type="http://schemas.openxmlformats.org/officeDocument/2006/relationships/slideLayout" Target="../slideLayouts/slideLayout408.xml"/><Relationship Id="rId50" Type="http://schemas.openxmlformats.org/officeDocument/2006/relationships/slideLayout" Target="../slideLayouts/slideLayout411.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17" Type="http://schemas.openxmlformats.org/officeDocument/2006/relationships/slideLayout" Target="../slideLayouts/slideLayout378.xml"/><Relationship Id="rId25" Type="http://schemas.openxmlformats.org/officeDocument/2006/relationships/slideLayout" Target="../slideLayouts/slideLayout386.xml"/><Relationship Id="rId33" Type="http://schemas.openxmlformats.org/officeDocument/2006/relationships/slideLayout" Target="../slideLayouts/slideLayout394.xml"/><Relationship Id="rId38" Type="http://schemas.openxmlformats.org/officeDocument/2006/relationships/slideLayout" Target="../slideLayouts/slideLayout399.xml"/><Relationship Id="rId46" Type="http://schemas.openxmlformats.org/officeDocument/2006/relationships/slideLayout" Target="../slideLayouts/slideLayout407.xml"/><Relationship Id="rId2" Type="http://schemas.openxmlformats.org/officeDocument/2006/relationships/slideLayout" Target="../slideLayouts/slideLayout363.xml"/><Relationship Id="rId16" Type="http://schemas.openxmlformats.org/officeDocument/2006/relationships/slideLayout" Target="../slideLayouts/slideLayout377.xml"/><Relationship Id="rId20" Type="http://schemas.openxmlformats.org/officeDocument/2006/relationships/slideLayout" Target="../slideLayouts/slideLayout381.xml"/><Relationship Id="rId29" Type="http://schemas.openxmlformats.org/officeDocument/2006/relationships/slideLayout" Target="../slideLayouts/slideLayout390.xml"/><Relationship Id="rId41" Type="http://schemas.openxmlformats.org/officeDocument/2006/relationships/slideLayout" Target="../slideLayouts/slideLayout402.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24" Type="http://schemas.openxmlformats.org/officeDocument/2006/relationships/slideLayout" Target="../slideLayouts/slideLayout385.xml"/><Relationship Id="rId32" Type="http://schemas.openxmlformats.org/officeDocument/2006/relationships/slideLayout" Target="../slideLayouts/slideLayout393.xml"/><Relationship Id="rId37" Type="http://schemas.openxmlformats.org/officeDocument/2006/relationships/slideLayout" Target="../slideLayouts/slideLayout398.xml"/><Relationship Id="rId40" Type="http://schemas.openxmlformats.org/officeDocument/2006/relationships/slideLayout" Target="../slideLayouts/slideLayout401.xml"/><Relationship Id="rId45" Type="http://schemas.openxmlformats.org/officeDocument/2006/relationships/slideLayout" Target="../slideLayouts/slideLayout406.xml"/><Relationship Id="rId5" Type="http://schemas.openxmlformats.org/officeDocument/2006/relationships/slideLayout" Target="../slideLayouts/slideLayout366.xml"/><Relationship Id="rId15" Type="http://schemas.openxmlformats.org/officeDocument/2006/relationships/slideLayout" Target="../slideLayouts/slideLayout376.xml"/><Relationship Id="rId23" Type="http://schemas.openxmlformats.org/officeDocument/2006/relationships/slideLayout" Target="../slideLayouts/slideLayout384.xml"/><Relationship Id="rId28" Type="http://schemas.openxmlformats.org/officeDocument/2006/relationships/slideLayout" Target="../slideLayouts/slideLayout389.xml"/><Relationship Id="rId36" Type="http://schemas.openxmlformats.org/officeDocument/2006/relationships/slideLayout" Target="../slideLayouts/slideLayout397.xml"/><Relationship Id="rId49" Type="http://schemas.openxmlformats.org/officeDocument/2006/relationships/slideLayout" Target="../slideLayouts/slideLayout410.xml"/><Relationship Id="rId10" Type="http://schemas.openxmlformats.org/officeDocument/2006/relationships/slideLayout" Target="../slideLayouts/slideLayout371.xml"/><Relationship Id="rId19" Type="http://schemas.openxmlformats.org/officeDocument/2006/relationships/slideLayout" Target="../slideLayouts/slideLayout380.xml"/><Relationship Id="rId31" Type="http://schemas.openxmlformats.org/officeDocument/2006/relationships/slideLayout" Target="../slideLayouts/slideLayout392.xml"/><Relationship Id="rId44" Type="http://schemas.openxmlformats.org/officeDocument/2006/relationships/slideLayout" Target="../slideLayouts/slideLayout405.xml"/><Relationship Id="rId52" Type="http://schemas.openxmlformats.org/officeDocument/2006/relationships/theme" Target="../theme/theme11.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slideLayout" Target="../slideLayouts/slideLayout375.xml"/><Relationship Id="rId22" Type="http://schemas.openxmlformats.org/officeDocument/2006/relationships/slideLayout" Target="../slideLayouts/slideLayout383.xml"/><Relationship Id="rId27" Type="http://schemas.openxmlformats.org/officeDocument/2006/relationships/slideLayout" Target="../slideLayouts/slideLayout388.xml"/><Relationship Id="rId30" Type="http://schemas.openxmlformats.org/officeDocument/2006/relationships/slideLayout" Target="../slideLayouts/slideLayout391.xml"/><Relationship Id="rId35" Type="http://schemas.openxmlformats.org/officeDocument/2006/relationships/slideLayout" Target="../slideLayouts/slideLayout396.xml"/><Relationship Id="rId43" Type="http://schemas.openxmlformats.org/officeDocument/2006/relationships/slideLayout" Target="../slideLayouts/slideLayout404.xml"/><Relationship Id="rId48" Type="http://schemas.openxmlformats.org/officeDocument/2006/relationships/slideLayout" Target="../slideLayouts/slideLayout409.xml"/><Relationship Id="rId8" Type="http://schemas.openxmlformats.org/officeDocument/2006/relationships/slideLayout" Target="../slideLayouts/slideLayout369.xml"/><Relationship Id="rId51" Type="http://schemas.openxmlformats.org/officeDocument/2006/relationships/slideLayout" Target="../slideLayouts/slideLayout412.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425.xml"/><Relationship Id="rId18" Type="http://schemas.openxmlformats.org/officeDocument/2006/relationships/slideLayout" Target="../slideLayouts/slideLayout430.xml"/><Relationship Id="rId26" Type="http://schemas.openxmlformats.org/officeDocument/2006/relationships/slideLayout" Target="../slideLayouts/slideLayout438.xml"/><Relationship Id="rId39" Type="http://schemas.openxmlformats.org/officeDocument/2006/relationships/slideLayout" Target="../slideLayouts/slideLayout451.xml"/><Relationship Id="rId3" Type="http://schemas.openxmlformats.org/officeDocument/2006/relationships/slideLayout" Target="../slideLayouts/slideLayout415.xml"/><Relationship Id="rId21" Type="http://schemas.openxmlformats.org/officeDocument/2006/relationships/slideLayout" Target="../slideLayouts/slideLayout433.xml"/><Relationship Id="rId34" Type="http://schemas.openxmlformats.org/officeDocument/2006/relationships/slideLayout" Target="../slideLayouts/slideLayout446.xml"/><Relationship Id="rId42" Type="http://schemas.openxmlformats.org/officeDocument/2006/relationships/slideLayout" Target="../slideLayouts/slideLayout454.xml"/><Relationship Id="rId47" Type="http://schemas.openxmlformats.org/officeDocument/2006/relationships/slideLayout" Target="../slideLayouts/slideLayout459.xml"/><Relationship Id="rId50" Type="http://schemas.openxmlformats.org/officeDocument/2006/relationships/slideLayout" Target="../slideLayouts/slideLayout462.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17" Type="http://schemas.openxmlformats.org/officeDocument/2006/relationships/slideLayout" Target="../slideLayouts/slideLayout429.xml"/><Relationship Id="rId25" Type="http://schemas.openxmlformats.org/officeDocument/2006/relationships/slideLayout" Target="../slideLayouts/slideLayout437.xml"/><Relationship Id="rId33" Type="http://schemas.openxmlformats.org/officeDocument/2006/relationships/slideLayout" Target="../slideLayouts/slideLayout445.xml"/><Relationship Id="rId38" Type="http://schemas.openxmlformats.org/officeDocument/2006/relationships/slideLayout" Target="../slideLayouts/slideLayout450.xml"/><Relationship Id="rId46" Type="http://schemas.openxmlformats.org/officeDocument/2006/relationships/slideLayout" Target="../slideLayouts/slideLayout458.xml"/><Relationship Id="rId2" Type="http://schemas.openxmlformats.org/officeDocument/2006/relationships/slideLayout" Target="../slideLayouts/slideLayout414.xml"/><Relationship Id="rId16" Type="http://schemas.openxmlformats.org/officeDocument/2006/relationships/slideLayout" Target="../slideLayouts/slideLayout428.xml"/><Relationship Id="rId20" Type="http://schemas.openxmlformats.org/officeDocument/2006/relationships/slideLayout" Target="../slideLayouts/slideLayout432.xml"/><Relationship Id="rId29" Type="http://schemas.openxmlformats.org/officeDocument/2006/relationships/slideLayout" Target="../slideLayouts/slideLayout441.xml"/><Relationship Id="rId41" Type="http://schemas.openxmlformats.org/officeDocument/2006/relationships/slideLayout" Target="../slideLayouts/slideLayout453.xml"/><Relationship Id="rId54" Type="http://schemas.openxmlformats.org/officeDocument/2006/relationships/theme" Target="../theme/theme12.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24" Type="http://schemas.openxmlformats.org/officeDocument/2006/relationships/slideLayout" Target="../slideLayouts/slideLayout436.xml"/><Relationship Id="rId32" Type="http://schemas.openxmlformats.org/officeDocument/2006/relationships/slideLayout" Target="../slideLayouts/slideLayout444.xml"/><Relationship Id="rId37" Type="http://schemas.openxmlformats.org/officeDocument/2006/relationships/slideLayout" Target="../slideLayouts/slideLayout449.xml"/><Relationship Id="rId40" Type="http://schemas.openxmlformats.org/officeDocument/2006/relationships/slideLayout" Target="../slideLayouts/slideLayout452.xml"/><Relationship Id="rId45" Type="http://schemas.openxmlformats.org/officeDocument/2006/relationships/slideLayout" Target="../slideLayouts/slideLayout457.xml"/><Relationship Id="rId53" Type="http://schemas.openxmlformats.org/officeDocument/2006/relationships/slideLayout" Target="../slideLayouts/slideLayout465.xml"/><Relationship Id="rId5" Type="http://schemas.openxmlformats.org/officeDocument/2006/relationships/slideLayout" Target="../slideLayouts/slideLayout417.xml"/><Relationship Id="rId15" Type="http://schemas.openxmlformats.org/officeDocument/2006/relationships/slideLayout" Target="../slideLayouts/slideLayout427.xml"/><Relationship Id="rId23" Type="http://schemas.openxmlformats.org/officeDocument/2006/relationships/slideLayout" Target="../slideLayouts/slideLayout435.xml"/><Relationship Id="rId28" Type="http://schemas.openxmlformats.org/officeDocument/2006/relationships/slideLayout" Target="../slideLayouts/slideLayout440.xml"/><Relationship Id="rId36" Type="http://schemas.openxmlformats.org/officeDocument/2006/relationships/slideLayout" Target="../slideLayouts/slideLayout448.xml"/><Relationship Id="rId49" Type="http://schemas.openxmlformats.org/officeDocument/2006/relationships/slideLayout" Target="../slideLayouts/slideLayout461.xml"/><Relationship Id="rId10" Type="http://schemas.openxmlformats.org/officeDocument/2006/relationships/slideLayout" Target="../slideLayouts/slideLayout422.xml"/><Relationship Id="rId19" Type="http://schemas.openxmlformats.org/officeDocument/2006/relationships/slideLayout" Target="../slideLayouts/slideLayout431.xml"/><Relationship Id="rId31" Type="http://schemas.openxmlformats.org/officeDocument/2006/relationships/slideLayout" Target="../slideLayouts/slideLayout443.xml"/><Relationship Id="rId44" Type="http://schemas.openxmlformats.org/officeDocument/2006/relationships/slideLayout" Target="../slideLayouts/slideLayout456.xml"/><Relationship Id="rId52" Type="http://schemas.openxmlformats.org/officeDocument/2006/relationships/slideLayout" Target="../slideLayouts/slideLayout464.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slideLayout" Target="../slideLayouts/slideLayout426.xml"/><Relationship Id="rId22" Type="http://schemas.openxmlformats.org/officeDocument/2006/relationships/slideLayout" Target="../slideLayouts/slideLayout434.xml"/><Relationship Id="rId27" Type="http://schemas.openxmlformats.org/officeDocument/2006/relationships/slideLayout" Target="../slideLayouts/slideLayout439.xml"/><Relationship Id="rId30" Type="http://schemas.openxmlformats.org/officeDocument/2006/relationships/slideLayout" Target="../slideLayouts/slideLayout442.xml"/><Relationship Id="rId35" Type="http://schemas.openxmlformats.org/officeDocument/2006/relationships/slideLayout" Target="../slideLayouts/slideLayout447.xml"/><Relationship Id="rId43" Type="http://schemas.openxmlformats.org/officeDocument/2006/relationships/slideLayout" Target="../slideLayouts/slideLayout455.xml"/><Relationship Id="rId48" Type="http://schemas.openxmlformats.org/officeDocument/2006/relationships/slideLayout" Target="../slideLayouts/slideLayout460.xml"/><Relationship Id="rId8" Type="http://schemas.openxmlformats.org/officeDocument/2006/relationships/slideLayout" Target="../slideLayouts/slideLayout420.xml"/><Relationship Id="rId51" Type="http://schemas.openxmlformats.org/officeDocument/2006/relationships/slideLayout" Target="../slideLayouts/slideLayout46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3.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8.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3.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theme" Target="../theme/theme5.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6.xml"/><Relationship Id="rId1"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10" Type="http://schemas.openxmlformats.org/officeDocument/2006/relationships/theme" Target="../theme/theme7.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42" Type="http://schemas.openxmlformats.org/officeDocument/2006/relationships/slideLayout" Target="../slideLayouts/slideLayout162.xml"/><Relationship Id="rId47" Type="http://schemas.openxmlformats.org/officeDocument/2006/relationships/slideLayout" Target="../slideLayouts/slideLayout167.xml"/><Relationship Id="rId50" Type="http://schemas.openxmlformats.org/officeDocument/2006/relationships/theme" Target="../theme/theme8.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46" Type="http://schemas.openxmlformats.org/officeDocument/2006/relationships/slideLayout" Target="../slideLayouts/slideLayout166.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41" Type="http://schemas.openxmlformats.org/officeDocument/2006/relationships/slideLayout" Target="../slideLayouts/slideLayout161.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45" Type="http://schemas.openxmlformats.org/officeDocument/2006/relationships/slideLayout" Target="../slideLayouts/slideLayout165.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49" Type="http://schemas.openxmlformats.org/officeDocument/2006/relationships/slideLayout" Target="../slideLayouts/slideLayout169.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4" Type="http://schemas.openxmlformats.org/officeDocument/2006/relationships/slideLayout" Target="../slideLayouts/slideLayout164.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43" Type="http://schemas.openxmlformats.org/officeDocument/2006/relationships/slideLayout" Target="../slideLayouts/slideLayout163.xml"/><Relationship Id="rId48" Type="http://schemas.openxmlformats.org/officeDocument/2006/relationships/slideLayout" Target="../slideLayouts/slideLayout168.xml"/><Relationship Id="rId8"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95.xml"/><Relationship Id="rId117" Type="http://schemas.openxmlformats.org/officeDocument/2006/relationships/slideLayout" Target="../slideLayouts/slideLayout286.xml"/><Relationship Id="rId21" Type="http://schemas.openxmlformats.org/officeDocument/2006/relationships/slideLayout" Target="../slideLayouts/slideLayout190.xml"/><Relationship Id="rId42" Type="http://schemas.openxmlformats.org/officeDocument/2006/relationships/slideLayout" Target="../slideLayouts/slideLayout211.xml"/><Relationship Id="rId47" Type="http://schemas.openxmlformats.org/officeDocument/2006/relationships/slideLayout" Target="../slideLayouts/slideLayout216.xml"/><Relationship Id="rId63" Type="http://schemas.openxmlformats.org/officeDocument/2006/relationships/slideLayout" Target="../slideLayouts/slideLayout232.xml"/><Relationship Id="rId68" Type="http://schemas.openxmlformats.org/officeDocument/2006/relationships/slideLayout" Target="../slideLayouts/slideLayout237.xml"/><Relationship Id="rId84" Type="http://schemas.openxmlformats.org/officeDocument/2006/relationships/slideLayout" Target="../slideLayouts/slideLayout253.xml"/><Relationship Id="rId89" Type="http://schemas.openxmlformats.org/officeDocument/2006/relationships/slideLayout" Target="../slideLayouts/slideLayout258.xml"/><Relationship Id="rId112" Type="http://schemas.openxmlformats.org/officeDocument/2006/relationships/slideLayout" Target="../slideLayouts/slideLayout281.xml"/><Relationship Id="rId133" Type="http://schemas.openxmlformats.org/officeDocument/2006/relationships/slideLayout" Target="../slideLayouts/slideLayout302.xml"/><Relationship Id="rId138" Type="http://schemas.openxmlformats.org/officeDocument/2006/relationships/slideLayout" Target="../slideLayouts/slideLayout307.xml"/><Relationship Id="rId16" Type="http://schemas.openxmlformats.org/officeDocument/2006/relationships/slideLayout" Target="../slideLayouts/slideLayout185.xml"/><Relationship Id="rId107" Type="http://schemas.openxmlformats.org/officeDocument/2006/relationships/slideLayout" Target="../slideLayouts/slideLayout276.xml"/><Relationship Id="rId11" Type="http://schemas.openxmlformats.org/officeDocument/2006/relationships/slideLayout" Target="../slideLayouts/slideLayout180.xml"/><Relationship Id="rId32" Type="http://schemas.openxmlformats.org/officeDocument/2006/relationships/slideLayout" Target="../slideLayouts/slideLayout201.xml"/><Relationship Id="rId37" Type="http://schemas.openxmlformats.org/officeDocument/2006/relationships/slideLayout" Target="../slideLayouts/slideLayout206.xml"/><Relationship Id="rId53" Type="http://schemas.openxmlformats.org/officeDocument/2006/relationships/slideLayout" Target="../slideLayouts/slideLayout222.xml"/><Relationship Id="rId58" Type="http://schemas.openxmlformats.org/officeDocument/2006/relationships/slideLayout" Target="../slideLayouts/slideLayout227.xml"/><Relationship Id="rId74" Type="http://schemas.openxmlformats.org/officeDocument/2006/relationships/slideLayout" Target="../slideLayouts/slideLayout243.xml"/><Relationship Id="rId79" Type="http://schemas.openxmlformats.org/officeDocument/2006/relationships/slideLayout" Target="../slideLayouts/slideLayout248.xml"/><Relationship Id="rId102" Type="http://schemas.openxmlformats.org/officeDocument/2006/relationships/slideLayout" Target="../slideLayouts/slideLayout271.xml"/><Relationship Id="rId123" Type="http://schemas.openxmlformats.org/officeDocument/2006/relationships/slideLayout" Target="../slideLayouts/slideLayout292.xml"/><Relationship Id="rId128" Type="http://schemas.openxmlformats.org/officeDocument/2006/relationships/slideLayout" Target="../slideLayouts/slideLayout297.xml"/><Relationship Id="rId5" Type="http://schemas.openxmlformats.org/officeDocument/2006/relationships/slideLayout" Target="../slideLayouts/slideLayout174.xml"/><Relationship Id="rId90" Type="http://schemas.openxmlformats.org/officeDocument/2006/relationships/slideLayout" Target="../slideLayouts/slideLayout259.xml"/><Relationship Id="rId95" Type="http://schemas.openxmlformats.org/officeDocument/2006/relationships/slideLayout" Target="../slideLayouts/slideLayout264.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43" Type="http://schemas.openxmlformats.org/officeDocument/2006/relationships/slideLayout" Target="../slideLayouts/slideLayout212.xml"/><Relationship Id="rId48" Type="http://schemas.openxmlformats.org/officeDocument/2006/relationships/slideLayout" Target="../slideLayouts/slideLayout217.xml"/><Relationship Id="rId64" Type="http://schemas.openxmlformats.org/officeDocument/2006/relationships/slideLayout" Target="../slideLayouts/slideLayout233.xml"/><Relationship Id="rId69" Type="http://schemas.openxmlformats.org/officeDocument/2006/relationships/slideLayout" Target="../slideLayouts/slideLayout238.xml"/><Relationship Id="rId113" Type="http://schemas.openxmlformats.org/officeDocument/2006/relationships/slideLayout" Target="../slideLayouts/slideLayout282.xml"/><Relationship Id="rId118" Type="http://schemas.openxmlformats.org/officeDocument/2006/relationships/slideLayout" Target="../slideLayouts/slideLayout287.xml"/><Relationship Id="rId134" Type="http://schemas.openxmlformats.org/officeDocument/2006/relationships/slideLayout" Target="../slideLayouts/slideLayout303.xml"/><Relationship Id="rId139" Type="http://schemas.openxmlformats.org/officeDocument/2006/relationships/slideLayout" Target="../slideLayouts/slideLayout308.xml"/><Relationship Id="rId8" Type="http://schemas.openxmlformats.org/officeDocument/2006/relationships/slideLayout" Target="../slideLayouts/slideLayout177.xml"/><Relationship Id="rId51" Type="http://schemas.openxmlformats.org/officeDocument/2006/relationships/slideLayout" Target="../slideLayouts/slideLayout220.xml"/><Relationship Id="rId72" Type="http://schemas.openxmlformats.org/officeDocument/2006/relationships/slideLayout" Target="../slideLayouts/slideLayout241.xml"/><Relationship Id="rId80" Type="http://schemas.openxmlformats.org/officeDocument/2006/relationships/slideLayout" Target="../slideLayouts/slideLayout249.xml"/><Relationship Id="rId85" Type="http://schemas.openxmlformats.org/officeDocument/2006/relationships/slideLayout" Target="../slideLayouts/slideLayout254.xml"/><Relationship Id="rId93" Type="http://schemas.openxmlformats.org/officeDocument/2006/relationships/slideLayout" Target="../slideLayouts/slideLayout262.xml"/><Relationship Id="rId98" Type="http://schemas.openxmlformats.org/officeDocument/2006/relationships/slideLayout" Target="../slideLayouts/slideLayout267.xml"/><Relationship Id="rId121" Type="http://schemas.openxmlformats.org/officeDocument/2006/relationships/slideLayout" Target="../slideLayouts/slideLayout290.xml"/><Relationship Id="rId3" Type="http://schemas.openxmlformats.org/officeDocument/2006/relationships/slideLayout" Target="../slideLayouts/slideLayout172.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38" Type="http://schemas.openxmlformats.org/officeDocument/2006/relationships/slideLayout" Target="../slideLayouts/slideLayout207.xml"/><Relationship Id="rId46" Type="http://schemas.openxmlformats.org/officeDocument/2006/relationships/slideLayout" Target="../slideLayouts/slideLayout215.xml"/><Relationship Id="rId59" Type="http://schemas.openxmlformats.org/officeDocument/2006/relationships/slideLayout" Target="../slideLayouts/slideLayout228.xml"/><Relationship Id="rId67" Type="http://schemas.openxmlformats.org/officeDocument/2006/relationships/slideLayout" Target="../slideLayouts/slideLayout236.xml"/><Relationship Id="rId103" Type="http://schemas.openxmlformats.org/officeDocument/2006/relationships/slideLayout" Target="../slideLayouts/slideLayout272.xml"/><Relationship Id="rId108" Type="http://schemas.openxmlformats.org/officeDocument/2006/relationships/slideLayout" Target="../slideLayouts/slideLayout277.xml"/><Relationship Id="rId116" Type="http://schemas.openxmlformats.org/officeDocument/2006/relationships/slideLayout" Target="../slideLayouts/slideLayout285.xml"/><Relationship Id="rId124" Type="http://schemas.openxmlformats.org/officeDocument/2006/relationships/slideLayout" Target="../slideLayouts/slideLayout293.xml"/><Relationship Id="rId129" Type="http://schemas.openxmlformats.org/officeDocument/2006/relationships/slideLayout" Target="../slideLayouts/slideLayout298.xml"/><Relationship Id="rId137" Type="http://schemas.openxmlformats.org/officeDocument/2006/relationships/slideLayout" Target="../slideLayouts/slideLayout306.xml"/><Relationship Id="rId20" Type="http://schemas.openxmlformats.org/officeDocument/2006/relationships/slideLayout" Target="../slideLayouts/slideLayout189.xml"/><Relationship Id="rId41" Type="http://schemas.openxmlformats.org/officeDocument/2006/relationships/slideLayout" Target="../slideLayouts/slideLayout210.xml"/><Relationship Id="rId54" Type="http://schemas.openxmlformats.org/officeDocument/2006/relationships/slideLayout" Target="../slideLayouts/slideLayout223.xml"/><Relationship Id="rId62" Type="http://schemas.openxmlformats.org/officeDocument/2006/relationships/slideLayout" Target="../slideLayouts/slideLayout231.xml"/><Relationship Id="rId70" Type="http://schemas.openxmlformats.org/officeDocument/2006/relationships/slideLayout" Target="../slideLayouts/slideLayout239.xml"/><Relationship Id="rId75" Type="http://schemas.openxmlformats.org/officeDocument/2006/relationships/slideLayout" Target="../slideLayouts/slideLayout244.xml"/><Relationship Id="rId83" Type="http://schemas.openxmlformats.org/officeDocument/2006/relationships/slideLayout" Target="../slideLayouts/slideLayout252.xml"/><Relationship Id="rId88" Type="http://schemas.openxmlformats.org/officeDocument/2006/relationships/slideLayout" Target="../slideLayouts/slideLayout257.xml"/><Relationship Id="rId91" Type="http://schemas.openxmlformats.org/officeDocument/2006/relationships/slideLayout" Target="../slideLayouts/slideLayout260.xml"/><Relationship Id="rId96" Type="http://schemas.openxmlformats.org/officeDocument/2006/relationships/slideLayout" Target="../slideLayouts/slideLayout265.xml"/><Relationship Id="rId111" Type="http://schemas.openxmlformats.org/officeDocument/2006/relationships/slideLayout" Target="../slideLayouts/slideLayout280.xml"/><Relationship Id="rId132" Type="http://schemas.openxmlformats.org/officeDocument/2006/relationships/slideLayout" Target="../slideLayouts/slideLayout301.xml"/><Relationship Id="rId140" Type="http://schemas.openxmlformats.org/officeDocument/2006/relationships/slideLayout" Target="../slideLayouts/slideLayout309.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slideLayout" Target="../slideLayouts/slideLayout205.xml"/><Relationship Id="rId49" Type="http://schemas.openxmlformats.org/officeDocument/2006/relationships/slideLayout" Target="../slideLayouts/slideLayout218.xml"/><Relationship Id="rId57" Type="http://schemas.openxmlformats.org/officeDocument/2006/relationships/slideLayout" Target="../slideLayouts/slideLayout226.xml"/><Relationship Id="rId106" Type="http://schemas.openxmlformats.org/officeDocument/2006/relationships/slideLayout" Target="../slideLayouts/slideLayout275.xml"/><Relationship Id="rId114" Type="http://schemas.openxmlformats.org/officeDocument/2006/relationships/slideLayout" Target="../slideLayouts/slideLayout283.xml"/><Relationship Id="rId119" Type="http://schemas.openxmlformats.org/officeDocument/2006/relationships/slideLayout" Target="../slideLayouts/slideLayout288.xml"/><Relationship Id="rId127" Type="http://schemas.openxmlformats.org/officeDocument/2006/relationships/slideLayout" Target="../slideLayouts/slideLayout296.xml"/><Relationship Id="rId10" Type="http://schemas.openxmlformats.org/officeDocument/2006/relationships/slideLayout" Target="../slideLayouts/slideLayout179.xml"/><Relationship Id="rId31" Type="http://schemas.openxmlformats.org/officeDocument/2006/relationships/slideLayout" Target="../slideLayouts/slideLayout200.xml"/><Relationship Id="rId44" Type="http://schemas.openxmlformats.org/officeDocument/2006/relationships/slideLayout" Target="../slideLayouts/slideLayout213.xml"/><Relationship Id="rId52" Type="http://schemas.openxmlformats.org/officeDocument/2006/relationships/slideLayout" Target="../slideLayouts/slideLayout221.xml"/><Relationship Id="rId60" Type="http://schemas.openxmlformats.org/officeDocument/2006/relationships/slideLayout" Target="../slideLayouts/slideLayout229.xml"/><Relationship Id="rId65" Type="http://schemas.openxmlformats.org/officeDocument/2006/relationships/slideLayout" Target="../slideLayouts/slideLayout234.xml"/><Relationship Id="rId73" Type="http://schemas.openxmlformats.org/officeDocument/2006/relationships/slideLayout" Target="../slideLayouts/slideLayout242.xml"/><Relationship Id="rId78" Type="http://schemas.openxmlformats.org/officeDocument/2006/relationships/slideLayout" Target="../slideLayouts/slideLayout247.xml"/><Relationship Id="rId81" Type="http://schemas.openxmlformats.org/officeDocument/2006/relationships/slideLayout" Target="../slideLayouts/slideLayout250.xml"/><Relationship Id="rId86" Type="http://schemas.openxmlformats.org/officeDocument/2006/relationships/slideLayout" Target="../slideLayouts/slideLayout255.xml"/><Relationship Id="rId94" Type="http://schemas.openxmlformats.org/officeDocument/2006/relationships/slideLayout" Target="../slideLayouts/slideLayout263.xml"/><Relationship Id="rId99" Type="http://schemas.openxmlformats.org/officeDocument/2006/relationships/slideLayout" Target="../slideLayouts/slideLayout268.xml"/><Relationship Id="rId101" Type="http://schemas.openxmlformats.org/officeDocument/2006/relationships/slideLayout" Target="../slideLayouts/slideLayout270.xml"/><Relationship Id="rId122" Type="http://schemas.openxmlformats.org/officeDocument/2006/relationships/slideLayout" Target="../slideLayouts/slideLayout291.xml"/><Relationship Id="rId130" Type="http://schemas.openxmlformats.org/officeDocument/2006/relationships/slideLayout" Target="../slideLayouts/slideLayout299.xml"/><Relationship Id="rId135" Type="http://schemas.openxmlformats.org/officeDocument/2006/relationships/slideLayout" Target="../slideLayouts/slideLayout304.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9" Type="http://schemas.openxmlformats.org/officeDocument/2006/relationships/slideLayout" Target="../slideLayouts/slideLayout208.xml"/><Relationship Id="rId109" Type="http://schemas.openxmlformats.org/officeDocument/2006/relationships/slideLayout" Target="../slideLayouts/slideLayout278.xml"/><Relationship Id="rId34" Type="http://schemas.openxmlformats.org/officeDocument/2006/relationships/slideLayout" Target="../slideLayouts/slideLayout203.xml"/><Relationship Id="rId50" Type="http://schemas.openxmlformats.org/officeDocument/2006/relationships/slideLayout" Target="../slideLayouts/slideLayout219.xml"/><Relationship Id="rId55" Type="http://schemas.openxmlformats.org/officeDocument/2006/relationships/slideLayout" Target="../slideLayouts/slideLayout224.xml"/><Relationship Id="rId76" Type="http://schemas.openxmlformats.org/officeDocument/2006/relationships/slideLayout" Target="../slideLayouts/slideLayout245.xml"/><Relationship Id="rId97" Type="http://schemas.openxmlformats.org/officeDocument/2006/relationships/slideLayout" Target="../slideLayouts/slideLayout266.xml"/><Relationship Id="rId104" Type="http://schemas.openxmlformats.org/officeDocument/2006/relationships/slideLayout" Target="../slideLayouts/slideLayout273.xml"/><Relationship Id="rId120" Type="http://schemas.openxmlformats.org/officeDocument/2006/relationships/slideLayout" Target="../slideLayouts/slideLayout289.xml"/><Relationship Id="rId125" Type="http://schemas.openxmlformats.org/officeDocument/2006/relationships/slideLayout" Target="../slideLayouts/slideLayout294.xml"/><Relationship Id="rId141" Type="http://schemas.openxmlformats.org/officeDocument/2006/relationships/theme" Target="../theme/theme9.xml"/><Relationship Id="rId7" Type="http://schemas.openxmlformats.org/officeDocument/2006/relationships/slideLayout" Target="../slideLayouts/slideLayout176.xml"/><Relationship Id="rId71" Type="http://schemas.openxmlformats.org/officeDocument/2006/relationships/slideLayout" Target="../slideLayouts/slideLayout240.xml"/><Relationship Id="rId92" Type="http://schemas.openxmlformats.org/officeDocument/2006/relationships/slideLayout" Target="../slideLayouts/slideLayout261.xml"/><Relationship Id="rId2" Type="http://schemas.openxmlformats.org/officeDocument/2006/relationships/slideLayout" Target="../slideLayouts/slideLayout171.xml"/><Relationship Id="rId29" Type="http://schemas.openxmlformats.org/officeDocument/2006/relationships/slideLayout" Target="../slideLayouts/slideLayout198.xml"/><Relationship Id="rId24" Type="http://schemas.openxmlformats.org/officeDocument/2006/relationships/slideLayout" Target="../slideLayouts/slideLayout193.xml"/><Relationship Id="rId40" Type="http://schemas.openxmlformats.org/officeDocument/2006/relationships/slideLayout" Target="../slideLayouts/slideLayout209.xml"/><Relationship Id="rId45" Type="http://schemas.openxmlformats.org/officeDocument/2006/relationships/slideLayout" Target="../slideLayouts/slideLayout214.xml"/><Relationship Id="rId66" Type="http://schemas.openxmlformats.org/officeDocument/2006/relationships/slideLayout" Target="../slideLayouts/slideLayout235.xml"/><Relationship Id="rId87" Type="http://schemas.openxmlformats.org/officeDocument/2006/relationships/slideLayout" Target="../slideLayouts/slideLayout256.xml"/><Relationship Id="rId110" Type="http://schemas.openxmlformats.org/officeDocument/2006/relationships/slideLayout" Target="../slideLayouts/slideLayout279.xml"/><Relationship Id="rId115" Type="http://schemas.openxmlformats.org/officeDocument/2006/relationships/slideLayout" Target="../slideLayouts/slideLayout284.xml"/><Relationship Id="rId131" Type="http://schemas.openxmlformats.org/officeDocument/2006/relationships/slideLayout" Target="../slideLayouts/slideLayout300.xml"/><Relationship Id="rId136" Type="http://schemas.openxmlformats.org/officeDocument/2006/relationships/slideLayout" Target="../slideLayouts/slideLayout305.xml"/><Relationship Id="rId61" Type="http://schemas.openxmlformats.org/officeDocument/2006/relationships/slideLayout" Target="../slideLayouts/slideLayout230.xml"/><Relationship Id="rId82" Type="http://schemas.openxmlformats.org/officeDocument/2006/relationships/slideLayout" Target="../slideLayouts/slideLayout251.xml"/><Relationship Id="rId19" Type="http://schemas.openxmlformats.org/officeDocument/2006/relationships/slideLayout" Target="../slideLayouts/slideLayout188.xml"/><Relationship Id="rId14" Type="http://schemas.openxmlformats.org/officeDocument/2006/relationships/slideLayout" Target="../slideLayouts/slideLayout183.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56" Type="http://schemas.openxmlformats.org/officeDocument/2006/relationships/slideLayout" Target="../slideLayouts/slideLayout225.xml"/><Relationship Id="rId77" Type="http://schemas.openxmlformats.org/officeDocument/2006/relationships/slideLayout" Target="../slideLayouts/slideLayout246.xml"/><Relationship Id="rId100" Type="http://schemas.openxmlformats.org/officeDocument/2006/relationships/slideLayout" Target="../slideLayouts/slideLayout269.xml"/><Relationship Id="rId105" Type="http://schemas.openxmlformats.org/officeDocument/2006/relationships/slideLayout" Target="../slideLayouts/slideLayout274.xml"/><Relationship Id="rId126" Type="http://schemas.openxmlformats.org/officeDocument/2006/relationships/slideLayout" Target="../slideLayouts/slideLayout2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3/15/2023</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 id="2147484168" r:id="rId5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solidFill>
                  <a:srgbClr val="000000"/>
                </a:solidFill>
              </a:rPr>
              <a:pPr/>
              <a:t>3/15/2023</a:t>
            </a:fld>
            <a:endParaRPr lang="en-US">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7" name="TextBox 6">
            <a:extLst>
              <a:ext uri="{FF2B5EF4-FFF2-40B4-BE49-F238E27FC236}">
                <a16:creationId xmlns:a16="http://schemas.microsoft.com/office/drawing/2014/main" id="{8FA804E0-6EA8-A543-A06B-31BE91B226BF}"/>
              </a:ext>
            </a:extLst>
          </p:cNvPr>
          <p:cNvSpPr txBox="1"/>
          <p:nvPr userDrawn="1">
            <p:extLst>
              <p:ext uri="{1162E1C5-73C7-4A58-AE30-91384D911F3F}">
                <p184:classification xmlns:p184="http://schemas.microsoft.com/office/powerpoint/2018/4/main" val="ftr"/>
              </p:ext>
            </p:extLst>
          </p:nvPr>
        </p:nvSpPr>
        <p:spPr>
          <a:xfrm>
            <a:off x="0" y="6705600"/>
            <a:ext cx="13398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Data Classification: Public</a:t>
            </a:r>
          </a:p>
        </p:txBody>
      </p:sp>
    </p:spTree>
    <p:extLst>
      <p:ext uri="{BB962C8B-B14F-4D97-AF65-F5344CB8AC3E}">
        <p14:creationId xmlns:p14="http://schemas.microsoft.com/office/powerpoint/2010/main" val="3192406582"/>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 id="2147484450" r:id="rId17"/>
    <p:sldLayoutId id="2147484451" r:id="rId18"/>
    <p:sldLayoutId id="2147484452" r:id="rId19"/>
    <p:sldLayoutId id="2147484453" r:id="rId20"/>
    <p:sldLayoutId id="2147484454" r:id="rId21"/>
    <p:sldLayoutId id="2147484455" r:id="rId22"/>
    <p:sldLayoutId id="2147484456" r:id="rId23"/>
    <p:sldLayoutId id="2147484457" r:id="rId24"/>
    <p:sldLayoutId id="2147484458" r:id="rId25"/>
    <p:sldLayoutId id="2147484459" r:id="rId26"/>
    <p:sldLayoutId id="2147484460" r:id="rId27"/>
    <p:sldLayoutId id="2147484461" r:id="rId28"/>
    <p:sldLayoutId id="2147484462" r:id="rId29"/>
    <p:sldLayoutId id="2147484463" r:id="rId30"/>
    <p:sldLayoutId id="2147484464" r:id="rId31"/>
    <p:sldLayoutId id="2147484465" r:id="rId32"/>
    <p:sldLayoutId id="2147484466" r:id="rId33"/>
    <p:sldLayoutId id="2147484467" r:id="rId34"/>
    <p:sldLayoutId id="2147484468" r:id="rId35"/>
    <p:sldLayoutId id="2147484469" r:id="rId36"/>
    <p:sldLayoutId id="2147484470" r:id="rId37"/>
    <p:sldLayoutId id="2147484471" r:id="rId38"/>
    <p:sldLayoutId id="2147484472" r:id="rId39"/>
    <p:sldLayoutId id="2147484473" r:id="rId40"/>
    <p:sldLayoutId id="2147484474" r:id="rId41"/>
    <p:sldLayoutId id="2147484475" r:id="rId42"/>
    <p:sldLayoutId id="2147484476" r:id="rId43"/>
    <p:sldLayoutId id="2147484477" r:id="rId44"/>
    <p:sldLayoutId id="2147484478" r:id="rId45"/>
    <p:sldLayoutId id="2147484479" r:id="rId46"/>
    <p:sldLayoutId id="2147484480" r:id="rId47"/>
    <p:sldLayoutId id="2147484481" r:id="rId48"/>
    <p:sldLayoutId id="2147484482" r:id="rId49"/>
    <p:sldLayoutId id="2147484483" r:id="rId50"/>
    <p:sldLayoutId id="2147484484" r:id="rId51"/>
    <p:sldLayoutId id="2147484485" r:id="rId5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3/15/2023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
        <p:nvSpPr>
          <p:cNvPr id="7" name="TextBox 6">
            <a:extLst>
              <a:ext uri="{FF2B5EF4-FFF2-40B4-BE49-F238E27FC236}">
                <a16:creationId xmlns:a16="http://schemas.microsoft.com/office/drawing/2014/main" id="{FABB9724-D387-CE4F-520F-E311DDD37E5A}"/>
              </a:ext>
            </a:extLst>
          </p:cNvPr>
          <p:cNvSpPr txBox="1"/>
          <p:nvPr userDrawn="1">
            <p:extLst>
              <p:ext uri="{1162E1C5-73C7-4A58-AE30-91384D911F3F}">
                <p184:classification xmlns:p184="http://schemas.microsoft.com/office/powerpoint/2018/4/main" val="ftr"/>
              </p:ext>
            </p:extLst>
          </p:nvPr>
        </p:nvSpPr>
        <p:spPr>
          <a:xfrm>
            <a:off x="0" y="6705600"/>
            <a:ext cx="13398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Data Classification: Public</a:t>
            </a:r>
          </a:p>
        </p:txBody>
      </p:sp>
    </p:spTree>
    <p:extLst>
      <p:ext uri="{BB962C8B-B14F-4D97-AF65-F5344CB8AC3E}">
        <p14:creationId xmlns:p14="http://schemas.microsoft.com/office/powerpoint/2010/main" val="1991502066"/>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 id="2147484499" r:id="rId13"/>
    <p:sldLayoutId id="2147484500" r:id="rId14"/>
    <p:sldLayoutId id="2147484501" r:id="rId15"/>
    <p:sldLayoutId id="2147484502" r:id="rId16"/>
    <p:sldLayoutId id="2147484503" r:id="rId17"/>
    <p:sldLayoutId id="2147484504" r:id="rId18"/>
    <p:sldLayoutId id="2147484505" r:id="rId19"/>
    <p:sldLayoutId id="2147484506" r:id="rId20"/>
    <p:sldLayoutId id="2147484507" r:id="rId21"/>
    <p:sldLayoutId id="2147484508" r:id="rId22"/>
    <p:sldLayoutId id="2147484509" r:id="rId23"/>
    <p:sldLayoutId id="2147484510" r:id="rId24"/>
    <p:sldLayoutId id="2147484511" r:id="rId25"/>
    <p:sldLayoutId id="2147484512" r:id="rId26"/>
    <p:sldLayoutId id="2147484513" r:id="rId27"/>
    <p:sldLayoutId id="2147484514" r:id="rId28"/>
    <p:sldLayoutId id="2147484515" r:id="rId29"/>
    <p:sldLayoutId id="2147484516" r:id="rId30"/>
    <p:sldLayoutId id="2147484517" r:id="rId31"/>
    <p:sldLayoutId id="2147484518" r:id="rId32"/>
    <p:sldLayoutId id="2147484519" r:id="rId33"/>
    <p:sldLayoutId id="2147484520" r:id="rId34"/>
    <p:sldLayoutId id="2147484521" r:id="rId35"/>
    <p:sldLayoutId id="2147484522" r:id="rId36"/>
    <p:sldLayoutId id="2147484523" r:id="rId37"/>
    <p:sldLayoutId id="2147484524" r:id="rId38"/>
    <p:sldLayoutId id="2147484525" r:id="rId39"/>
    <p:sldLayoutId id="2147484526" r:id="rId40"/>
    <p:sldLayoutId id="2147484527" r:id="rId41"/>
    <p:sldLayoutId id="2147484528" r:id="rId42"/>
    <p:sldLayoutId id="2147484529" r:id="rId43"/>
    <p:sldLayoutId id="2147484530" r:id="rId44"/>
    <p:sldLayoutId id="2147484531" r:id="rId45"/>
    <p:sldLayoutId id="2147484532" r:id="rId46"/>
    <p:sldLayoutId id="2147484533" r:id="rId47"/>
    <p:sldLayoutId id="2147484534" r:id="rId48"/>
    <p:sldLayoutId id="2147484535" r:id="rId49"/>
    <p:sldLayoutId id="2147484536" r:id="rId50"/>
    <p:sldLayoutId id="2147484537"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3/15/2023</a:t>
            </a:fld>
            <a:endParaRPr lang="en-US">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7" name="TextBox 6">
            <a:extLst>
              <a:ext uri="{FF2B5EF4-FFF2-40B4-BE49-F238E27FC236}">
                <a16:creationId xmlns:a16="http://schemas.microsoft.com/office/drawing/2014/main" id="{007AE941-0A47-18B5-AF30-33625203E45C}"/>
              </a:ext>
            </a:extLst>
          </p:cNvPr>
          <p:cNvSpPr txBox="1"/>
          <p:nvPr userDrawn="1">
            <p:extLst>
              <p:ext uri="{1162E1C5-73C7-4A58-AE30-91384D911F3F}">
                <p184:classification xmlns:p184="http://schemas.microsoft.com/office/powerpoint/2018/4/main" val="ftr"/>
              </p:ext>
            </p:extLst>
          </p:nvPr>
        </p:nvSpPr>
        <p:spPr>
          <a:xfrm>
            <a:off x="0" y="6705600"/>
            <a:ext cx="13398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Data Classification: Public</a:t>
            </a:r>
          </a:p>
        </p:txBody>
      </p:sp>
    </p:spTree>
    <p:extLst>
      <p:ext uri="{BB962C8B-B14F-4D97-AF65-F5344CB8AC3E}">
        <p14:creationId xmlns:p14="http://schemas.microsoft.com/office/powerpoint/2010/main" val="3856133730"/>
      </p:ext>
    </p:extLst>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 id="2147484550" r:id="rId12"/>
    <p:sldLayoutId id="2147484551" r:id="rId13"/>
    <p:sldLayoutId id="2147484552" r:id="rId14"/>
    <p:sldLayoutId id="2147484553" r:id="rId15"/>
    <p:sldLayoutId id="2147484554" r:id="rId16"/>
    <p:sldLayoutId id="2147484555" r:id="rId17"/>
    <p:sldLayoutId id="2147484556" r:id="rId18"/>
    <p:sldLayoutId id="2147484557" r:id="rId19"/>
    <p:sldLayoutId id="2147484558" r:id="rId20"/>
    <p:sldLayoutId id="2147484559" r:id="rId21"/>
    <p:sldLayoutId id="2147484560" r:id="rId22"/>
    <p:sldLayoutId id="2147484561" r:id="rId23"/>
    <p:sldLayoutId id="2147484562" r:id="rId24"/>
    <p:sldLayoutId id="2147484563" r:id="rId25"/>
    <p:sldLayoutId id="2147484564" r:id="rId26"/>
    <p:sldLayoutId id="2147484565" r:id="rId27"/>
    <p:sldLayoutId id="2147484566" r:id="rId28"/>
    <p:sldLayoutId id="2147484567" r:id="rId29"/>
    <p:sldLayoutId id="2147484568" r:id="rId30"/>
    <p:sldLayoutId id="2147484569" r:id="rId31"/>
    <p:sldLayoutId id="2147484570" r:id="rId32"/>
    <p:sldLayoutId id="2147484571" r:id="rId33"/>
    <p:sldLayoutId id="2147484572" r:id="rId34"/>
    <p:sldLayoutId id="2147484573" r:id="rId35"/>
    <p:sldLayoutId id="2147484574" r:id="rId36"/>
    <p:sldLayoutId id="2147484575" r:id="rId37"/>
    <p:sldLayoutId id="2147484576" r:id="rId38"/>
    <p:sldLayoutId id="2147484577" r:id="rId39"/>
    <p:sldLayoutId id="2147484578" r:id="rId40"/>
    <p:sldLayoutId id="2147484579" r:id="rId41"/>
    <p:sldLayoutId id="2147484580" r:id="rId42"/>
    <p:sldLayoutId id="2147484581" r:id="rId43"/>
    <p:sldLayoutId id="2147484582" r:id="rId44"/>
    <p:sldLayoutId id="2147484583" r:id="rId45"/>
    <p:sldLayoutId id="2147484584" r:id="rId46"/>
    <p:sldLayoutId id="2147484585" r:id="rId47"/>
    <p:sldLayoutId id="2147484586" r:id="rId48"/>
    <p:sldLayoutId id="2147484587" r:id="rId49"/>
    <p:sldLayoutId id="2147484588" r:id="rId50"/>
    <p:sldLayoutId id="2147484589" r:id="rId51"/>
    <p:sldLayoutId id="2147484590" r:id="rId52"/>
    <p:sldLayoutId id="2147484591" r:id="rId5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458771"/>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p:nvPr/>
        </p:nvSpPr>
        <p:spPr>
          <a:xfrm>
            <a:off x="0" y="1219200"/>
            <a:ext cx="12192000" cy="114300"/>
          </a:xfrm>
          <a:custGeom>
            <a:avLst/>
            <a:gdLst/>
            <a:ahLst/>
            <a:cxnLst/>
            <a:rect l="l" t="t" r="r" b="b"/>
            <a:pathLst>
              <a:path w="12192000" h="114300" extrusionOk="0">
                <a:moveTo>
                  <a:pt x="12192000" y="0"/>
                </a:moveTo>
                <a:lnTo>
                  <a:pt x="0" y="0"/>
                </a:lnTo>
                <a:lnTo>
                  <a:pt x="0" y="114300"/>
                </a:lnTo>
                <a:lnTo>
                  <a:pt x="12192000" y="114300"/>
                </a:lnTo>
                <a:lnTo>
                  <a:pt x="12192000" y="0"/>
                </a:lnTo>
                <a:close/>
              </a:path>
            </a:pathLst>
          </a:custGeom>
          <a:solidFill>
            <a:srgbClr val="78BD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7" name="Google Shape;7;p8"/>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8"/>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 name="Google Shape;10;p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8"/>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defRPr>
            </a:lvl1pPr>
            <a:lvl2pPr marL="0" marR="0" lvl="1" indent="0" algn="r" rtl="0">
              <a:spcBef>
                <a:spcPts val="0"/>
              </a:spcBef>
              <a:buNone/>
              <a:defRPr sz="1800">
                <a:solidFill>
                  <a:srgbClr val="888888"/>
                </a:solidFill>
              </a:defRPr>
            </a:lvl2pPr>
            <a:lvl3pPr marL="0" marR="0" lvl="2" indent="0" algn="r" rtl="0">
              <a:spcBef>
                <a:spcPts val="0"/>
              </a:spcBef>
              <a:buNone/>
              <a:defRPr sz="1800">
                <a:solidFill>
                  <a:srgbClr val="888888"/>
                </a:solidFill>
              </a:defRPr>
            </a:lvl3pPr>
            <a:lvl4pPr marL="0" marR="0" lvl="3" indent="0" algn="r" rtl="0">
              <a:spcBef>
                <a:spcPts val="0"/>
              </a:spcBef>
              <a:buNone/>
              <a:defRPr sz="1800">
                <a:solidFill>
                  <a:srgbClr val="888888"/>
                </a:solidFill>
              </a:defRPr>
            </a:lvl4pPr>
            <a:lvl5pPr marL="0" marR="0" lvl="4" indent="0" algn="r" rtl="0">
              <a:spcBef>
                <a:spcPts val="0"/>
              </a:spcBef>
              <a:buNone/>
              <a:defRPr sz="1800">
                <a:solidFill>
                  <a:srgbClr val="888888"/>
                </a:solidFill>
              </a:defRPr>
            </a:lvl5pPr>
            <a:lvl6pPr marL="0" marR="0" lvl="5" indent="0" algn="r" rtl="0">
              <a:spcBef>
                <a:spcPts val="0"/>
              </a:spcBef>
              <a:buNone/>
              <a:defRPr sz="1800">
                <a:solidFill>
                  <a:srgbClr val="888888"/>
                </a:solidFill>
              </a:defRPr>
            </a:lvl6pPr>
            <a:lvl7pPr marL="0" marR="0" lvl="6" indent="0" algn="r" rtl="0">
              <a:spcBef>
                <a:spcPts val="0"/>
              </a:spcBef>
              <a:buNone/>
              <a:defRPr sz="1800">
                <a:solidFill>
                  <a:srgbClr val="888888"/>
                </a:solidFill>
              </a:defRPr>
            </a:lvl7pPr>
            <a:lvl8pPr marL="0" marR="0" lvl="7" indent="0" algn="r" rtl="0">
              <a:spcBef>
                <a:spcPts val="0"/>
              </a:spcBef>
              <a:buNone/>
              <a:defRPr sz="1800">
                <a:solidFill>
                  <a:srgbClr val="888888"/>
                </a:solidFill>
              </a:defRPr>
            </a:lvl8pPr>
            <a:lvl9pPr marL="0" marR="0"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950463823"/>
      </p:ext>
    </p:extLst>
  </p:cSld>
  <p:clrMap bg1="lt1" tx1="dk1" bg2="dk2" tx2="lt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87F30-2E8C-4425-B7A1-3167DC59F44F}"/>
              </a:ext>
            </a:extLst>
          </p:cNvPr>
          <p:cNvSpPr/>
          <p:nvPr userDrawn="1"/>
        </p:nvSpPr>
        <p:spPr>
          <a:xfrm>
            <a:off x="1089837" y="3542414"/>
            <a:ext cx="11102164" cy="2661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2F049E-F09F-4425-9B9A-ED7189332B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05791" y="535628"/>
            <a:ext cx="1962294" cy="755016"/>
          </a:xfrm>
          <a:prstGeom prst="rect">
            <a:avLst/>
          </a:prstGeom>
        </p:spPr>
      </p:pic>
      <p:cxnSp>
        <p:nvCxnSpPr>
          <p:cNvPr id="9" name="Straight Connector 8">
            <a:extLst>
              <a:ext uri="{FF2B5EF4-FFF2-40B4-BE49-F238E27FC236}">
                <a16:creationId xmlns:a16="http://schemas.microsoft.com/office/drawing/2014/main" id="{98449C85-25C5-4D2B-BD25-AB4C6A51F5F7}"/>
              </a:ext>
            </a:extLst>
          </p:cNvPr>
          <p:cNvCxnSpPr>
            <a:cxnSpLocks/>
          </p:cNvCxnSpPr>
          <p:nvPr userDrawn="1"/>
        </p:nvCxnSpPr>
        <p:spPr>
          <a:xfrm>
            <a:off x="1089837" y="3464440"/>
            <a:ext cx="11102163"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36054"/>
      </p:ext>
    </p:extLst>
  </p:cSld>
  <p:clrMap bg1="lt1" tx1="dk1" bg2="lt2" tx2="dk2" accent1="accent1" accent2="accent2" accent3="accent3" accent4="accent4" accent5="accent5" accent6="accent6" hlink="hlink" folHlink="folHlink"/>
  <p:sldLayoutIdLst>
    <p:sldLayoutId id="21474841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D92ABA-9F88-48B5-92A2-23E3DA22E835}"/>
              </a:ext>
            </a:extLst>
          </p:cNvPr>
          <p:cNvSpPr>
            <a:spLocks noGrp="1"/>
          </p:cNvSpPr>
          <p:nvPr>
            <p:ph type="sldNum" sz="quarter" idx="4"/>
          </p:nvPr>
        </p:nvSpPr>
        <p:spPr>
          <a:xfrm>
            <a:off x="898652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6FE7AEF-0871-4F6C-A432-627B97C586CE}" type="slidenum">
              <a:rPr lang="en-US" smtClean="0"/>
              <a:pPr/>
              <a:t>‹#›</a:t>
            </a:fld>
            <a:endParaRPr lang="en-US" dirty="0"/>
          </a:p>
        </p:txBody>
      </p:sp>
    </p:spTree>
    <p:extLst>
      <p:ext uri="{BB962C8B-B14F-4D97-AF65-F5344CB8AC3E}">
        <p14:creationId xmlns:p14="http://schemas.microsoft.com/office/powerpoint/2010/main" val="348354610"/>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3/15/2023</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39136395"/>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 id="2147484205" r:id="rId18"/>
    <p:sldLayoutId id="2147484206" r:id="rId19"/>
    <p:sldLayoutId id="2147484207" r:id="rId20"/>
    <p:sldLayoutId id="2147484208" r:id="rId21"/>
    <p:sldLayoutId id="2147484209" r:id="rId22"/>
    <p:sldLayoutId id="2147484210" r:id="rId23"/>
    <p:sldLayoutId id="2147484211" r:id="rId24"/>
    <p:sldLayoutId id="2147484212" r:id="rId25"/>
    <p:sldLayoutId id="2147484213" r:id="rId26"/>
    <p:sldLayoutId id="2147484214" r:id="rId27"/>
    <p:sldLayoutId id="2147484215" r:id="rId28"/>
    <p:sldLayoutId id="2147484216" r:id="rId29"/>
    <p:sldLayoutId id="2147484217" r:id="rId30"/>
    <p:sldLayoutId id="2147484218" r:id="rId31"/>
    <p:sldLayoutId id="2147484219" r:id="rId32"/>
    <p:sldLayoutId id="2147484220" r:id="rId33"/>
    <p:sldLayoutId id="2147484221" r:id="rId34"/>
    <p:sldLayoutId id="2147484222" r:id="rId35"/>
    <p:sldLayoutId id="2147484223" r:id="rId36"/>
    <p:sldLayoutId id="2147484224" r:id="rId37"/>
    <p:sldLayoutId id="2147484225" r:id="rId38"/>
    <p:sldLayoutId id="2147484226" r:id="rId39"/>
    <p:sldLayoutId id="2147484227" r:id="rId40"/>
    <p:sldLayoutId id="2147484228" r:id="rId41"/>
    <p:sldLayoutId id="2147484229" r:id="rId42"/>
    <p:sldLayoutId id="2147484230" r:id="rId43"/>
    <p:sldLayoutId id="2147484231" r:id="rId44"/>
    <p:sldLayoutId id="2147484232" r:id="rId45"/>
    <p:sldLayoutId id="2147484233" r:id="rId46"/>
    <p:sldLayoutId id="2147484234" r:id="rId47"/>
    <p:sldLayoutId id="2147484235" r:id="rId48"/>
    <p:sldLayoutId id="2147484236" r:id="rId4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3/15/2023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MN.IT Services @ DNR | Lidar Hydrography Development Team</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
        <p:nvSpPr>
          <p:cNvPr id="7" name="TextBox 6">
            <a:extLst>
              <a:ext uri="{FF2B5EF4-FFF2-40B4-BE49-F238E27FC236}">
                <a16:creationId xmlns:a16="http://schemas.microsoft.com/office/drawing/2014/main" id="{DA9D30FC-B6E8-5311-A3CD-306BA80E6DAC}"/>
              </a:ext>
            </a:extLst>
          </p:cNvPr>
          <p:cNvSpPr txBox="1"/>
          <p:nvPr userDrawn="1">
            <p:extLst>
              <p:ext uri="{1162E1C5-73C7-4A58-AE30-91384D911F3F}">
                <p184:classification xmlns:p184="http://schemas.microsoft.com/office/powerpoint/2018/4/main" val="ftr"/>
              </p:ext>
            </p:extLst>
          </p:nvPr>
        </p:nvSpPr>
        <p:spPr>
          <a:xfrm>
            <a:off x="0" y="6705600"/>
            <a:ext cx="13398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Data Classification: Public</a:t>
            </a:r>
          </a:p>
        </p:txBody>
      </p:sp>
    </p:spTree>
    <p:extLst>
      <p:ext uri="{BB962C8B-B14F-4D97-AF65-F5344CB8AC3E}">
        <p14:creationId xmlns:p14="http://schemas.microsoft.com/office/powerpoint/2010/main" val="555275355"/>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 id="2147484250" r:id="rId13"/>
    <p:sldLayoutId id="2147484251" r:id="rId14"/>
    <p:sldLayoutId id="2147484252" r:id="rId15"/>
    <p:sldLayoutId id="2147484253" r:id="rId16"/>
    <p:sldLayoutId id="2147484254" r:id="rId17"/>
    <p:sldLayoutId id="2147484255" r:id="rId18"/>
    <p:sldLayoutId id="2147484256" r:id="rId19"/>
    <p:sldLayoutId id="2147484257" r:id="rId20"/>
    <p:sldLayoutId id="2147484258" r:id="rId21"/>
    <p:sldLayoutId id="2147484259" r:id="rId22"/>
    <p:sldLayoutId id="2147484260" r:id="rId23"/>
    <p:sldLayoutId id="2147484261" r:id="rId24"/>
    <p:sldLayoutId id="2147484262" r:id="rId25"/>
    <p:sldLayoutId id="2147484263" r:id="rId26"/>
    <p:sldLayoutId id="2147484264" r:id="rId27"/>
    <p:sldLayoutId id="2147484265" r:id="rId28"/>
    <p:sldLayoutId id="2147484266" r:id="rId29"/>
    <p:sldLayoutId id="2147484267" r:id="rId30"/>
    <p:sldLayoutId id="2147484268" r:id="rId31"/>
    <p:sldLayoutId id="2147484269" r:id="rId32"/>
    <p:sldLayoutId id="2147484270" r:id="rId33"/>
    <p:sldLayoutId id="2147484271" r:id="rId34"/>
    <p:sldLayoutId id="2147484272" r:id="rId35"/>
    <p:sldLayoutId id="2147484273" r:id="rId36"/>
    <p:sldLayoutId id="2147484274" r:id="rId37"/>
    <p:sldLayoutId id="2147484275" r:id="rId38"/>
    <p:sldLayoutId id="2147484276" r:id="rId39"/>
    <p:sldLayoutId id="2147484277" r:id="rId40"/>
    <p:sldLayoutId id="2147484278" r:id="rId41"/>
    <p:sldLayoutId id="2147484279" r:id="rId42"/>
    <p:sldLayoutId id="2147484280" r:id="rId43"/>
    <p:sldLayoutId id="2147484281" r:id="rId44"/>
    <p:sldLayoutId id="2147484282" r:id="rId45"/>
    <p:sldLayoutId id="2147484283" r:id="rId46"/>
    <p:sldLayoutId id="2147484284" r:id="rId47"/>
    <p:sldLayoutId id="2147484285" r:id="rId48"/>
    <p:sldLayoutId id="2147484286" r:id="rId49"/>
    <p:sldLayoutId id="2147484287" r:id="rId50"/>
    <p:sldLayoutId id="2147484288" r:id="rId51"/>
    <p:sldLayoutId id="2147484289" r:id="rId52"/>
    <p:sldLayoutId id="2147484290" r:id="rId53"/>
    <p:sldLayoutId id="2147484291" r:id="rId54"/>
    <p:sldLayoutId id="2147484292" r:id="rId55"/>
    <p:sldLayoutId id="2147484293" r:id="rId56"/>
    <p:sldLayoutId id="2147484294" r:id="rId57"/>
    <p:sldLayoutId id="2147484295" r:id="rId58"/>
    <p:sldLayoutId id="2147484296" r:id="rId59"/>
    <p:sldLayoutId id="2147484297" r:id="rId60"/>
    <p:sldLayoutId id="2147484298" r:id="rId61"/>
    <p:sldLayoutId id="2147484299" r:id="rId62"/>
    <p:sldLayoutId id="2147484300" r:id="rId63"/>
    <p:sldLayoutId id="2147484301" r:id="rId64"/>
    <p:sldLayoutId id="2147484302" r:id="rId65"/>
    <p:sldLayoutId id="2147484303" r:id="rId66"/>
    <p:sldLayoutId id="2147484304" r:id="rId67"/>
    <p:sldLayoutId id="2147484305" r:id="rId68"/>
    <p:sldLayoutId id="2147484306" r:id="rId69"/>
    <p:sldLayoutId id="2147484307" r:id="rId70"/>
    <p:sldLayoutId id="2147484308" r:id="rId71"/>
    <p:sldLayoutId id="2147484309" r:id="rId72"/>
    <p:sldLayoutId id="2147484310" r:id="rId73"/>
    <p:sldLayoutId id="2147484311" r:id="rId74"/>
    <p:sldLayoutId id="2147484312" r:id="rId75"/>
    <p:sldLayoutId id="2147484313" r:id="rId76"/>
    <p:sldLayoutId id="2147484314" r:id="rId77"/>
    <p:sldLayoutId id="2147484315" r:id="rId78"/>
    <p:sldLayoutId id="2147484316" r:id="rId79"/>
    <p:sldLayoutId id="2147484317" r:id="rId80"/>
    <p:sldLayoutId id="2147484318" r:id="rId81"/>
    <p:sldLayoutId id="2147484319" r:id="rId82"/>
    <p:sldLayoutId id="2147484320" r:id="rId83"/>
    <p:sldLayoutId id="2147484321" r:id="rId84"/>
    <p:sldLayoutId id="2147484322" r:id="rId85"/>
    <p:sldLayoutId id="2147484323" r:id="rId86"/>
    <p:sldLayoutId id="2147484324" r:id="rId87"/>
    <p:sldLayoutId id="2147484325" r:id="rId88"/>
    <p:sldLayoutId id="2147484326" r:id="rId89"/>
    <p:sldLayoutId id="2147484327" r:id="rId90"/>
    <p:sldLayoutId id="2147484328" r:id="rId91"/>
    <p:sldLayoutId id="2147484329" r:id="rId92"/>
    <p:sldLayoutId id="2147484330" r:id="rId93"/>
    <p:sldLayoutId id="2147484331" r:id="rId94"/>
    <p:sldLayoutId id="2147484332" r:id="rId95"/>
    <p:sldLayoutId id="2147484333" r:id="rId96"/>
    <p:sldLayoutId id="2147484334" r:id="rId97"/>
    <p:sldLayoutId id="2147484335" r:id="rId98"/>
    <p:sldLayoutId id="2147484336" r:id="rId99"/>
    <p:sldLayoutId id="2147484337" r:id="rId100"/>
    <p:sldLayoutId id="2147484338" r:id="rId101"/>
    <p:sldLayoutId id="2147484339" r:id="rId102"/>
    <p:sldLayoutId id="2147484340" r:id="rId103"/>
    <p:sldLayoutId id="2147484341" r:id="rId104"/>
    <p:sldLayoutId id="2147484342" r:id="rId105"/>
    <p:sldLayoutId id="2147484343" r:id="rId106"/>
    <p:sldLayoutId id="2147484344" r:id="rId107"/>
    <p:sldLayoutId id="2147484345" r:id="rId108"/>
    <p:sldLayoutId id="2147484346" r:id="rId109"/>
    <p:sldLayoutId id="2147484347" r:id="rId110"/>
    <p:sldLayoutId id="2147484348" r:id="rId111"/>
    <p:sldLayoutId id="2147484349" r:id="rId112"/>
    <p:sldLayoutId id="2147484350" r:id="rId113"/>
    <p:sldLayoutId id="2147484351" r:id="rId114"/>
    <p:sldLayoutId id="2147484352" r:id="rId115"/>
    <p:sldLayoutId id="2147484353" r:id="rId116"/>
    <p:sldLayoutId id="2147484354" r:id="rId117"/>
    <p:sldLayoutId id="2147484355" r:id="rId118"/>
    <p:sldLayoutId id="2147484356" r:id="rId119"/>
    <p:sldLayoutId id="2147484357" r:id="rId120"/>
    <p:sldLayoutId id="2147484358" r:id="rId121"/>
    <p:sldLayoutId id="2147484359" r:id="rId122"/>
    <p:sldLayoutId id="2147484360" r:id="rId123"/>
    <p:sldLayoutId id="2147484361" r:id="rId124"/>
    <p:sldLayoutId id="2147484362" r:id="rId125"/>
    <p:sldLayoutId id="2147484363" r:id="rId126"/>
    <p:sldLayoutId id="2147484364" r:id="rId127"/>
    <p:sldLayoutId id="2147484365" r:id="rId128"/>
    <p:sldLayoutId id="2147484366" r:id="rId129"/>
    <p:sldLayoutId id="2147484367" r:id="rId130"/>
    <p:sldLayoutId id="2147484368" r:id="rId131"/>
    <p:sldLayoutId id="2147484369" r:id="rId132"/>
    <p:sldLayoutId id="2147484370" r:id="rId133"/>
    <p:sldLayoutId id="2147484371" r:id="rId134"/>
    <p:sldLayoutId id="2147484372" r:id="rId135"/>
    <p:sldLayoutId id="2147484373" r:id="rId136"/>
    <p:sldLayoutId id="2147484374" r:id="rId137"/>
    <p:sldLayoutId id="2147484375" r:id="rId138"/>
    <p:sldLayoutId id="2147484376" r:id="rId139"/>
    <p:sldLayoutId id="2147484377" r:id="rId14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5.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45.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4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45.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26.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1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7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318.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315.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315.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315.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315.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3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315.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315.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15.xml"/><Relationship Id="rId6" Type="http://schemas.openxmlformats.org/officeDocument/2006/relationships/image" Target="../media/image65.png"/><Relationship Id="rId5" Type="http://schemas.openxmlformats.org/officeDocument/2006/relationships/hyperlink" Target="https://smarturl.it/3DGeoLidarDashboard" TargetMode="External"/><Relationship Id="rId4" Type="http://schemas.openxmlformats.org/officeDocument/2006/relationships/hyperlink" Target="https://arcg.is/1KDOyP"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418.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 Id="rId9"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36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9.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36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4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145.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gisdata.mn.gov/dataset/bdry-mn-county-open-data-status"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s://arcg.is/1KDOyP"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experience.arcgis.com/experience/1b66c84ef39b4e878cf381ea47fc9c42/" TargetMode="External"/><Relationship Id="rId2" Type="http://schemas.openxmlformats.org/officeDocument/2006/relationships/hyperlink" Target="https://ng911gis-minnesota.hub.arcgis.com/"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2" Type="http://schemas.openxmlformats.org/officeDocument/2006/relationships/hyperlink" Target="http://www.fuzionview.org/"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descr="Picture of diverse set of hands together" title="Collaboration"/>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descr="Picture of diverse sets of hands together" title="Collaborati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March 15, 2023</a:t>
            </a:r>
          </a:p>
        </p:txBody>
      </p:sp>
      <p:pic>
        <p:nvPicPr>
          <p:cNvPr id="5" name="Picture 4" descr="Picture of MNGweo Logo&#10;" title="MnGeo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0B54-2558-44B4-04F1-7F4AD4960E17}"/>
              </a:ext>
            </a:extLst>
          </p:cNvPr>
          <p:cNvSpPr>
            <a:spLocks noGrp="1"/>
          </p:cNvSpPr>
          <p:nvPr>
            <p:ph type="title"/>
          </p:nvPr>
        </p:nvSpPr>
        <p:spPr/>
        <p:txBody>
          <a:bodyPr/>
          <a:lstStyle/>
          <a:p>
            <a:r>
              <a:rPr lang="en-US" dirty="0">
                <a:cs typeface="Calibri"/>
              </a:rPr>
              <a:t>Agenda Item 3</a:t>
            </a:r>
            <a:endParaRPr lang="en-US" dirty="0"/>
          </a:p>
        </p:txBody>
      </p:sp>
      <p:sp>
        <p:nvSpPr>
          <p:cNvPr id="3" name="Content Placeholder 2">
            <a:extLst>
              <a:ext uri="{FF2B5EF4-FFF2-40B4-BE49-F238E27FC236}">
                <a16:creationId xmlns:a16="http://schemas.microsoft.com/office/drawing/2014/main" id="{55F37940-AA20-699F-7BBE-61A40949BC59}"/>
              </a:ext>
            </a:extLst>
          </p:cNvPr>
          <p:cNvSpPr>
            <a:spLocks noGrp="1"/>
          </p:cNvSpPr>
          <p:nvPr>
            <p:ph idx="1"/>
          </p:nvPr>
        </p:nvSpPr>
        <p:spPr/>
        <p:txBody>
          <a:bodyPr vert="horz" lIns="91440" tIns="45720" rIns="91440" bIns="45720" rtlCol="0" anchor="t">
            <a:normAutofit/>
          </a:bodyPr>
          <a:lstStyle/>
          <a:p>
            <a:r>
              <a:rPr lang="en-US" dirty="0">
                <a:cs typeface="Calibri"/>
              </a:rPr>
              <a:t>Opt-in model for publishing foundational datasets to the Commons</a:t>
            </a:r>
          </a:p>
          <a:p>
            <a:r>
              <a:rPr lang="en-US" dirty="0">
                <a:cs typeface="Calibri"/>
              </a:rPr>
              <a:t>Request</a:t>
            </a:r>
          </a:p>
          <a:p>
            <a:pPr lvl="1"/>
            <a:r>
              <a:rPr lang="en-US" dirty="0">
                <a:cs typeface="Calibri"/>
              </a:rPr>
              <a:t>To authorize the Outreach Committee and associated workgroups for opt-in foundational datasets to work directly with </a:t>
            </a:r>
            <a:r>
              <a:rPr lang="en-US" dirty="0" err="1">
                <a:cs typeface="Calibri"/>
              </a:rPr>
              <a:t>MnGeo</a:t>
            </a:r>
            <a:r>
              <a:rPr lang="en-US" dirty="0">
                <a:cs typeface="Calibri"/>
              </a:rPr>
              <a:t> to publish said datasets to the Minnesota Geospatial Commons; updated lists of opt-in datasets to be reported at quarterly GAC meetings.</a:t>
            </a:r>
          </a:p>
        </p:txBody>
      </p:sp>
    </p:spTree>
    <p:extLst>
      <p:ext uri="{BB962C8B-B14F-4D97-AF65-F5344CB8AC3E}">
        <p14:creationId xmlns:p14="http://schemas.microsoft.com/office/powerpoint/2010/main" val="4209373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 Item 4</a:t>
            </a:r>
            <a:endParaRPr lang="en-US" dirty="0"/>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Success Stories for Geospatial Technologies Workgroup</a:t>
            </a:r>
          </a:p>
          <a:p>
            <a:pPr marL="0" indent="0">
              <a:buNone/>
            </a:pPr>
            <a:r>
              <a:rPr lang="en-US" dirty="0"/>
              <a:t>Len Kne</a:t>
            </a:r>
          </a:p>
        </p:txBody>
      </p:sp>
    </p:spTree>
    <p:extLst>
      <p:ext uri="{BB962C8B-B14F-4D97-AF65-F5344CB8AC3E}">
        <p14:creationId xmlns:p14="http://schemas.microsoft.com/office/powerpoint/2010/main" val="2461676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5</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Culvert Data Standard Workgroup</a:t>
            </a:r>
          </a:p>
          <a:p>
            <a:pPr marL="0" indent="0">
              <a:buNone/>
            </a:pPr>
            <a:r>
              <a:rPr lang="en-US" dirty="0">
                <a:cs typeface="Calibri"/>
              </a:rPr>
              <a:t>Rick Moore</a:t>
            </a:r>
          </a:p>
        </p:txBody>
      </p:sp>
    </p:spTree>
    <p:extLst>
      <p:ext uri="{BB962C8B-B14F-4D97-AF65-F5344CB8AC3E}">
        <p14:creationId xmlns:p14="http://schemas.microsoft.com/office/powerpoint/2010/main" val="1733146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MN Geospatial Advisory Council Priority:</a:t>
            </a:r>
            <a:br>
              <a:rPr lang="en-US" dirty="0"/>
            </a:br>
            <a:r>
              <a:rPr lang="en-US" dirty="0"/>
              <a:t>Culvert Data Standard</a:t>
            </a:r>
          </a:p>
        </p:txBody>
      </p:sp>
      <p:sp>
        <p:nvSpPr>
          <p:cNvPr id="3" name="Text Placeholder 2"/>
          <p:cNvSpPr>
            <a:spLocks noGrp="1"/>
          </p:cNvSpPr>
          <p:nvPr>
            <p:ph type="body" sz="quarter" idx="14"/>
          </p:nvPr>
        </p:nvSpPr>
        <p:spPr>
          <a:xfrm>
            <a:off x="0" y="4867028"/>
            <a:ext cx="12191999" cy="1097128"/>
          </a:xfrm>
        </p:spPr>
        <p:txBody>
          <a:bodyPr/>
          <a:lstStyle/>
          <a:p>
            <a:r>
              <a:rPr lang="en-US" sz="2400" dirty="0"/>
              <a:t>Wednesday, March 15, | Update Meeting</a:t>
            </a:r>
          </a:p>
          <a:p>
            <a:r>
              <a:rPr lang="en-US" dirty="0"/>
              <a:t>Rick Moore | Sean Vaughn</a:t>
            </a:r>
          </a:p>
        </p:txBody>
      </p:sp>
      <p:pic>
        <p:nvPicPr>
          <p:cNvPr id="7" name="Picture 6" descr="Minnesota IT Servi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806" y="5483410"/>
            <a:ext cx="3272835" cy="13745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8418" y="5713504"/>
            <a:ext cx="4977394" cy="914402"/>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90204" y="0"/>
            <a:ext cx="3571336" cy="3472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5881" y="0"/>
            <a:ext cx="4287423" cy="3474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887982" y="0"/>
            <a:ext cx="4330752" cy="3472828"/>
          </a:xfrm>
          <a:prstGeom prst="rect">
            <a:avLst/>
          </a:prstGeom>
          <a:ln w="28575">
            <a:solidFill>
              <a:schemeClr val="tx2"/>
            </a:solidFill>
          </a:ln>
        </p:spPr>
      </p:pic>
    </p:spTree>
    <p:extLst>
      <p:ext uri="{BB962C8B-B14F-4D97-AF65-F5344CB8AC3E}">
        <p14:creationId xmlns:p14="http://schemas.microsoft.com/office/powerpoint/2010/main" val="1686907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3D Geomatics Organizational Chart</a:t>
            </a:r>
          </a:p>
        </p:txBody>
      </p:sp>
      <p:pic>
        <p:nvPicPr>
          <p:cNvPr id="4" name="Picture 3">
            <a:extLst>
              <a:ext uri="{FF2B5EF4-FFF2-40B4-BE49-F238E27FC236}">
                <a16:creationId xmlns:a16="http://schemas.microsoft.com/office/drawing/2014/main" id="{38277C9D-FF12-426A-BD55-17100062B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787" y="969818"/>
            <a:ext cx="9748213" cy="5888182"/>
          </a:xfrm>
          <a:prstGeom prst="rect">
            <a:avLst/>
          </a:prstGeom>
        </p:spPr>
      </p:pic>
      <p:pic>
        <p:nvPicPr>
          <p:cNvPr id="3" name="Picture 2">
            <a:extLst>
              <a:ext uri="{FF2B5EF4-FFF2-40B4-BE49-F238E27FC236}">
                <a16:creationId xmlns:a16="http://schemas.microsoft.com/office/drawing/2014/main" id="{F1835514-127D-6BC3-BB6D-16752369C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47" y="152399"/>
            <a:ext cx="3881170" cy="3996713"/>
          </a:xfrm>
          <a:prstGeom prst="rect">
            <a:avLst/>
          </a:prstGeom>
        </p:spPr>
      </p:pic>
    </p:spTree>
    <p:extLst>
      <p:ext uri="{BB962C8B-B14F-4D97-AF65-F5344CB8AC3E}">
        <p14:creationId xmlns:p14="http://schemas.microsoft.com/office/powerpoint/2010/main" val="3804784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61950" y="152400"/>
            <a:ext cx="11163300" cy="914400"/>
          </a:xfrm>
        </p:spPr>
        <p:txBody>
          <a:bodyPr>
            <a:normAutofit/>
          </a:bodyPr>
          <a:lstStyle/>
          <a:p>
            <a:r>
              <a:rPr lang="en-US">
                <a:ea typeface="+mj-lt"/>
                <a:cs typeface="+mj-lt"/>
              </a:rPr>
              <a:t>GAC Priority: Culvert Data Standard</a:t>
            </a:r>
            <a:endParaRPr lang="en-US"/>
          </a:p>
        </p:txBody>
      </p:sp>
      <p:sp>
        <p:nvSpPr>
          <p:cNvPr id="6" name="object 3">
            <a:extLst>
              <a:ext uri="{FF2B5EF4-FFF2-40B4-BE49-F238E27FC236}">
                <a16:creationId xmlns:a16="http://schemas.microsoft.com/office/drawing/2014/main" id="{F856298B-965D-42AE-85EB-BB73FA401EB4}"/>
              </a:ext>
            </a:extLst>
          </p:cNvPr>
          <p:cNvSpPr txBox="1"/>
          <p:nvPr/>
        </p:nvSpPr>
        <p:spPr>
          <a:xfrm>
            <a:off x="992187" y="2394829"/>
            <a:ext cx="10207625" cy="2681503"/>
          </a:xfrm>
          <a:prstGeom prst="rect">
            <a:avLst/>
          </a:prstGeom>
        </p:spPr>
        <p:txBody>
          <a:bodyPr vert="horz" wrap="square" lIns="0" tIns="16510" rIns="0" bIns="0" rtlCol="0">
            <a:spAutoFit/>
          </a:bodyPr>
          <a:lstStyle/>
          <a:p>
            <a:pPr marL="12066" marR="0" lvl="0" indent="0" algn="l" defTabSz="914400" rtl="0" eaLnBrk="1" fontAlgn="auto" latinLnBrk="0" hangingPunct="1">
              <a:lnSpc>
                <a:spcPct val="100000"/>
              </a:lnSpc>
              <a:spcBef>
                <a:spcPts val="130"/>
              </a:spcBef>
              <a:spcAft>
                <a:spcPts val="0"/>
              </a:spcAft>
              <a:buClrTx/>
              <a:buSzTx/>
              <a:buFontTx/>
              <a:buNone/>
              <a:tabLst>
                <a:tab pos="469900" algn="l"/>
                <a:tab pos="470534" algn="l"/>
              </a:tabLst>
              <a:defRPr/>
            </a:pPr>
            <a:r>
              <a:rPr kumimoji="0" lang="en-US" sz="2450" b="1" i="0" u="none" strike="noStrike" kern="1200" cap="none" spc="0" normalizeH="0" baseline="0" noProof="0">
                <a:ln>
                  <a:noFill/>
                </a:ln>
                <a:solidFill>
                  <a:srgbClr val="003864"/>
                </a:solidFill>
                <a:effectLst/>
                <a:uLnTx/>
                <a:uFillTx/>
                <a:latin typeface="Calibri"/>
                <a:ea typeface="+mn-ea"/>
                <a:cs typeface="Calibri"/>
              </a:rPr>
              <a:t>Development of a culvert data standard for data sharing across the geospatial and infrastructure asset management communities and to support development of a future statewide culvert inventory </a:t>
            </a:r>
          </a:p>
          <a:p>
            <a:pPr marL="12066" marR="0" lvl="0" indent="0" algn="l" defTabSz="914400" rtl="0" eaLnBrk="1" fontAlgn="auto" latinLnBrk="0" hangingPunct="1">
              <a:lnSpc>
                <a:spcPct val="100000"/>
              </a:lnSpc>
              <a:spcBef>
                <a:spcPts val="130"/>
              </a:spcBef>
              <a:spcAft>
                <a:spcPts val="0"/>
              </a:spcAft>
              <a:buClrTx/>
              <a:buSzTx/>
              <a:buFontTx/>
              <a:buNone/>
              <a:tabLst>
                <a:tab pos="469900" algn="l"/>
                <a:tab pos="470534" algn="l"/>
              </a:tabLst>
              <a:defRPr/>
            </a:pPr>
            <a:endParaRPr kumimoji="0" lang="en-US" sz="2450" b="0" i="0" u="none" strike="noStrike" kern="1200" cap="none" spc="0" normalizeH="0" baseline="0" noProof="0">
              <a:ln>
                <a:noFill/>
              </a:ln>
              <a:solidFill>
                <a:srgbClr val="003864"/>
              </a:solidFill>
              <a:effectLst/>
              <a:uLnTx/>
              <a:uFillTx/>
              <a:latin typeface="Calibri"/>
              <a:ea typeface="+mn-ea"/>
              <a:cs typeface="Calibri"/>
            </a:endParaRPr>
          </a:p>
          <a:p>
            <a:pPr marL="12066" marR="0" lvl="0" indent="0" algn="l" defTabSz="914400" rtl="0" eaLnBrk="1" fontAlgn="auto" latinLnBrk="0" hangingPunct="1">
              <a:lnSpc>
                <a:spcPct val="100000"/>
              </a:lnSpc>
              <a:spcBef>
                <a:spcPts val="130"/>
              </a:spcBef>
              <a:spcAft>
                <a:spcPts val="0"/>
              </a:spcAft>
              <a:buClrTx/>
              <a:buSzTx/>
              <a:buFontTx/>
              <a:buNone/>
              <a:tabLst>
                <a:tab pos="469900" algn="l"/>
                <a:tab pos="470534" algn="l"/>
              </a:tabLst>
              <a:defRPr/>
            </a:pPr>
            <a:r>
              <a:rPr kumimoji="0" lang="en-US" sz="2450" b="0" i="0" u="none" strike="noStrike" kern="1200" cap="none" spc="0" normalizeH="0" baseline="0" noProof="0">
                <a:ln>
                  <a:noFill/>
                </a:ln>
                <a:solidFill>
                  <a:srgbClr val="003864"/>
                </a:solidFill>
                <a:effectLst/>
                <a:uLnTx/>
                <a:uFillTx/>
                <a:latin typeface="Calibri"/>
                <a:ea typeface="+mn-ea"/>
                <a:cs typeface="Calibri"/>
              </a:rPr>
              <a:t>The purpose of this standard is to provide a single, commonly accepted set of attribute specifications (field name, type, field width and order) for transferring and aggregating culvert data in Minnesota for a wide variety of applications.</a:t>
            </a:r>
            <a:endParaRPr kumimoji="0" lang="en-US" sz="2100" b="0" i="0" u="none" strike="noStrike" kern="1200" cap="none" spc="-10" normalizeH="0" baseline="0" noProof="0">
              <a:ln>
                <a:noFill/>
              </a:ln>
              <a:solidFill>
                <a:srgbClr val="003864"/>
              </a:solidFill>
              <a:effectLst/>
              <a:uLnTx/>
              <a:uFillTx/>
              <a:latin typeface="Calibri"/>
              <a:ea typeface="+mn-ea"/>
              <a:cs typeface="Calibri"/>
            </a:endParaRPr>
          </a:p>
        </p:txBody>
      </p:sp>
    </p:spTree>
    <p:extLst>
      <p:ext uri="{BB962C8B-B14F-4D97-AF65-F5344CB8AC3E}">
        <p14:creationId xmlns:p14="http://schemas.microsoft.com/office/powerpoint/2010/main" val="4225830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61950" y="152400"/>
            <a:ext cx="11163300" cy="914400"/>
          </a:xfrm>
        </p:spPr>
        <p:txBody>
          <a:bodyPr>
            <a:normAutofit/>
          </a:bodyPr>
          <a:lstStyle/>
          <a:p>
            <a:r>
              <a:rPr lang="en-US">
                <a:ea typeface="+mj-lt"/>
                <a:cs typeface="+mj-lt"/>
              </a:rPr>
              <a:t>GAC Priority: Culvert Data Standard</a:t>
            </a:r>
            <a:endParaRPr lang="en-US"/>
          </a:p>
        </p:txBody>
      </p:sp>
      <p:pic>
        <p:nvPicPr>
          <p:cNvPr id="4" name="Picture 3">
            <a:extLst>
              <a:ext uri="{FF2B5EF4-FFF2-40B4-BE49-F238E27FC236}">
                <a16:creationId xmlns:a16="http://schemas.microsoft.com/office/drawing/2014/main" id="{946404E9-BD20-4E2D-B38C-6BA2923B50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0106" y="1304485"/>
            <a:ext cx="4751034" cy="5305321"/>
          </a:xfrm>
          <a:prstGeom prst="rect">
            <a:avLst/>
          </a:prstGeom>
        </p:spPr>
      </p:pic>
      <p:sp>
        <p:nvSpPr>
          <p:cNvPr id="5" name="Rectangle 4">
            <a:extLst>
              <a:ext uri="{FF2B5EF4-FFF2-40B4-BE49-F238E27FC236}">
                <a16:creationId xmlns:a16="http://schemas.microsoft.com/office/drawing/2014/main" id="{7C31035D-A92E-4BC0-81C7-666F3C820670}"/>
              </a:ext>
            </a:extLst>
          </p:cNvPr>
          <p:cNvSpPr/>
          <p:nvPr/>
        </p:nvSpPr>
        <p:spPr>
          <a:xfrm>
            <a:off x="5273964" y="1668278"/>
            <a:ext cx="6918036" cy="4661276"/>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864"/>
                </a:solidFill>
                <a:effectLst/>
                <a:uLnTx/>
                <a:uFillTx/>
                <a:latin typeface="Calibri"/>
                <a:ea typeface="+mn-ea"/>
                <a:cs typeface="Calibri"/>
              </a:rPr>
              <a:t>To support development of a future statewide culvert inventory and to integrate data from multiple data sources across the state.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864"/>
                </a:solidFill>
                <a:effectLst/>
                <a:uLnTx/>
                <a:uFillTx/>
                <a:latin typeface="Calibri"/>
                <a:ea typeface="+mn-ea"/>
                <a:cs typeface="Calibri"/>
              </a:rPr>
              <a:t>Culvert Standard will provide a single, commonly accepted set of attribute specifications (field name, type, field width and order)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864"/>
                </a:solidFill>
                <a:effectLst/>
                <a:uLnTx/>
                <a:uFillTx/>
                <a:latin typeface="Calibri"/>
                <a:ea typeface="+mn-ea"/>
                <a:cs typeface="Calibri"/>
              </a:rPr>
              <a:t>Allow for transferring and aggregating culvert data in Minnesota.</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864"/>
                </a:solidFill>
                <a:effectLst/>
                <a:uLnTx/>
                <a:uFillTx/>
                <a:latin typeface="Calibri"/>
                <a:ea typeface="+mn-ea"/>
                <a:cs typeface="Calibri"/>
              </a:rPr>
              <a:t>Entities that have not collected culvert data will have a resource to help implement their culvert inventory.</a:t>
            </a: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282944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Where do we begin?</a:t>
            </a:r>
          </a:p>
        </p:txBody>
      </p:sp>
      <p:sp>
        <p:nvSpPr>
          <p:cNvPr id="6" name="TextBox 5"/>
          <p:cNvSpPr txBox="1"/>
          <p:nvPr/>
        </p:nvSpPr>
        <p:spPr>
          <a:xfrm>
            <a:off x="8394192" y="5736270"/>
            <a:ext cx="3145536" cy="58907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Common Language…</a:t>
            </a:r>
          </a:p>
        </p:txBody>
      </p:sp>
    </p:spTree>
    <p:extLst>
      <p:ext uri="{BB962C8B-B14F-4D97-AF65-F5344CB8AC3E}">
        <p14:creationId xmlns:p14="http://schemas.microsoft.com/office/powerpoint/2010/main" val="917071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Definitions - What is a Culvert?</a:t>
            </a:r>
          </a:p>
        </p:txBody>
      </p:sp>
      <p:grpSp>
        <p:nvGrpSpPr>
          <p:cNvPr id="8" name="Group 7">
            <a:extLst>
              <a:ext uri="{FF2B5EF4-FFF2-40B4-BE49-F238E27FC236}">
                <a16:creationId xmlns:a16="http://schemas.microsoft.com/office/drawing/2014/main" id="{A2AE2F79-C3DB-4F0D-9D0C-6385ECD445E0}"/>
              </a:ext>
            </a:extLst>
          </p:cNvPr>
          <p:cNvGrpSpPr/>
          <p:nvPr/>
        </p:nvGrpSpPr>
        <p:grpSpPr>
          <a:xfrm>
            <a:off x="498269" y="1515486"/>
            <a:ext cx="4268279" cy="4268279"/>
            <a:chOff x="186035" y="1693906"/>
            <a:chExt cx="4268279" cy="426827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186035" y="1693906"/>
              <a:ext cx="4268279" cy="4268279"/>
            </a:xfrm>
            <a:prstGeom prst="rect">
              <a:avLst/>
            </a:prstGeom>
            <a:ln>
              <a:noFill/>
            </a:ln>
            <a:effectLst>
              <a:outerShdw blurRad="190500" algn="tl" rotWithShape="0">
                <a:srgbClr val="000000">
                  <a:alpha val="70000"/>
                </a:srgbClr>
              </a:outerShdw>
            </a:effectLst>
          </p:spPr>
        </p:pic>
        <p:pic>
          <p:nvPicPr>
            <p:cNvPr id="3" name="Picture 2" descr="A picture containing toy&#10;&#10;Description automatically generated">
              <a:extLst>
                <a:ext uri="{FF2B5EF4-FFF2-40B4-BE49-F238E27FC236}">
                  <a16:creationId xmlns:a16="http://schemas.microsoft.com/office/drawing/2014/main" id="{BC6AA36A-9513-48A2-AEB2-CB4748D8D0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3504" y="3191257"/>
              <a:ext cx="2763996" cy="19728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7" name="Picture 6">
            <a:extLst>
              <a:ext uri="{FF2B5EF4-FFF2-40B4-BE49-F238E27FC236}">
                <a16:creationId xmlns:a16="http://schemas.microsoft.com/office/drawing/2014/main" id="{C3F55EC9-5DAA-EC11-0A00-6D69B92D69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43744" y="1411278"/>
            <a:ext cx="5930122" cy="5199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1526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Definitions - What is a Culvert?</a:t>
            </a:r>
          </a:p>
        </p:txBody>
      </p:sp>
      <p:grpSp>
        <p:nvGrpSpPr>
          <p:cNvPr id="8" name="Group 7">
            <a:extLst>
              <a:ext uri="{FF2B5EF4-FFF2-40B4-BE49-F238E27FC236}">
                <a16:creationId xmlns:a16="http://schemas.microsoft.com/office/drawing/2014/main" id="{A2AE2F79-C3DB-4F0D-9D0C-6385ECD445E0}"/>
              </a:ext>
            </a:extLst>
          </p:cNvPr>
          <p:cNvGrpSpPr/>
          <p:nvPr/>
        </p:nvGrpSpPr>
        <p:grpSpPr>
          <a:xfrm>
            <a:off x="498269" y="1515486"/>
            <a:ext cx="4268279" cy="4268279"/>
            <a:chOff x="186035" y="1693906"/>
            <a:chExt cx="4268279" cy="426827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186035" y="1693906"/>
              <a:ext cx="4268279" cy="4268279"/>
            </a:xfrm>
            <a:prstGeom prst="rect">
              <a:avLst/>
            </a:prstGeom>
            <a:ln>
              <a:noFill/>
            </a:ln>
            <a:effectLst>
              <a:outerShdw blurRad="190500" algn="tl" rotWithShape="0">
                <a:srgbClr val="000000">
                  <a:alpha val="70000"/>
                </a:srgbClr>
              </a:outerShdw>
            </a:effectLst>
          </p:spPr>
        </p:pic>
        <p:pic>
          <p:nvPicPr>
            <p:cNvPr id="3" name="Picture 2" descr="A picture containing toy&#10;&#10;Description automatically generated">
              <a:extLst>
                <a:ext uri="{FF2B5EF4-FFF2-40B4-BE49-F238E27FC236}">
                  <a16:creationId xmlns:a16="http://schemas.microsoft.com/office/drawing/2014/main" id="{BC6AA36A-9513-48A2-AEB2-CB4748D8D0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3504" y="3191257"/>
              <a:ext cx="2763996" cy="19728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7" name="Picture 6">
            <a:extLst>
              <a:ext uri="{FF2B5EF4-FFF2-40B4-BE49-F238E27FC236}">
                <a16:creationId xmlns:a16="http://schemas.microsoft.com/office/drawing/2014/main" id="{C3F55EC9-5DAA-EC11-0A00-6D69B92D69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31456" y="1686737"/>
            <a:ext cx="6554698" cy="4648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6056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vert="horz" lIns="91440" tIns="45720" rIns="91440" bIns="45720" rtlCol="0" anchor="t">
            <a:normAutofit/>
          </a:bodyPr>
          <a:lstStyle/>
          <a:p>
            <a:r>
              <a:rPr lang="en-US" b="1" dirty="0"/>
              <a:t>Introductions</a:t>
            </a:r>
            <a:endParaRPr lang="en-US" dirty="0"/>
          </a:p>
          <a:p>
            <a:r>
              <a:rPr lang="en-US" b="1" dirty="0"/>
              <a:t>Approve agenda</a:t>
            </a:r>
          </a:p>
          <a:p>
            <a:r>
              <a:rPr lang="en-US" b="1" dirty="0"/>
              <a:t>Approve December minutes</a:t>
            </a:r>
            <a:endParaRPr lang="en-US" b="1" dirty="0">
              <a:cs typeface="Calibri"/>
            </a:endParaRP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Definitions - What is a Culvert?</a:t>
            </a:r>
          </a:p>
        </p:txBody>
      </p:sp>
      <p:grpSp>
        <p:nvGrpSpPr>
          <p:cNvPr id="8" name="Group 7">
            <a:extLst>
              <a:ext uri="{FF2B5EF4-FFF2-40B4-BE49-F238E27FC236}">
                <a16:creationId xmlns:a16="http://schemas.microsoft.com/office/drawing/2014/main" id="{A2AE2F79-C3DB-4F0D-9D0C-6385ECD445E0}"/>
              </a:ext>
            </a:extLst>
          </p:cNvPr>
          <p:cNvGrpSpPr/>
          <p:nvPr/>
        </p:nvGrpSpPr>
        <p:grpSpPr>
          <a:xfrm>
            <a:off x="498269" y="1515486"/>
            <a:ext cx="4268279" cy="4268279"/>
            <a:chOff x="186035" y="1693906"/>
            <a:chExt cx="4268279" cy="426827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186035" y="1693906"/>
              <a:ext cx="4268279" cy="4268279"/>
            </a:xfrm>
            <a:prstGeom prst="rect">
              <a:avLst/>
            </a:prstGeom>
            <a:ln>
              <a:noFill/>
            </a:ln>
            <a:effectLst>
              <a:outerShdw blurRad="190500" algn="tl" rotWithShape="0">
                <a:srgbClr val="000000">
                  <a:alpha val="70000"/>
                </a:srgbClr>
              </a:outerShdw>
            </a:effectLst>
          </p:spPr>
        </p:pic>
        <p:pic>
          <p:nvPicPr>
            <p:cNvPr id="3" name="Picture 2" descr="A picture containing toy&#10;&#10;Description automatically generated">
              <a:extLst>
                <a:ext uri="{FF2B5EF4-FFF2-40B4-BE49-F238E27FC236}">
                  <a16:creationId xmlns:a16="http://schemas.microsoft.com/office/drawing/2014/main" id="{BC6AA36A-9513-48A2-AEB2-CB4748D8D0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3504" y="3191257"/>
              <a:ext cx="2763996" cy="19728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7" name="Picture 6">
            <a:extLst>
              <a:ext uri="{FF2B5EF4-FFF2-40B4-BE49-F238E27FC236}">
                <a16:creationId xmlns:a16="http://schemas.microsoft.com/office/drawing/2014/main" id="{C3F55EC9-5DAA-EC11-0A00-6D69B92D69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22747" y="1686721"/>
            <a:ext cx="6726731" cy="2014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D709E9F8-BABB-5934-49CB-BDC83F782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748" y="4061750"/>
            <a:ext cx="6724650" cy="1847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6920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Culvert Data Standard Survey</a:t>
            </a:r>
          </a:p>
        </p:txBody>
      </p:sp>
      <p:sp>
        <p:nvSpPr>
          <p:cNvPr id="6" name="TextBox 5"/>
          <p:cNvSpPr txBox="1"/>
          <p:nvPr/>
        </p:nvSpPr>
        <p:spPr>
          <a:xfrm>
            <a:off x="8394192" y="5736270"/>
            <a:ext cx="3145536" cy="58907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Next…</a:t>
            </a:r>
          </a:p>
        </p:txBody>
      </p:sp>
    </p:spTree>
    <p:extLst>
      <p:ext uri="{BB962C8B-B14F-4D97-AF65-F5344CB8AC3E}">
        <p14:creationId xmlns:p14="http://schemas.microsoft.com/office/powerpoint/2010/main" val="2133580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Culvert Inventory Survey</a:t>
            </a:r>
          </a:p>
        </p:txBody>
      </p:sp>
      <p:sp>
        <p:nvSpPr>
          <p:cNvPr id="6" name="TextBox 5"/>
          <p:cNvSpPr txBox="1"/>
          <p:nvPr/>
        </p:nvSpPr>
        <p:spPr>
          <a:xfrm>
            <a:off x="173736" y="1612326"/>
            <a:ext cx="2386584" cy="225106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Culvert Data Standard Subgroup Survey</a:t>
            </a:r>
          </a:p>
        </p:txBody>
      </p:sp>
      <p:pic>
        <p:nvPicPr>
          <p:cNvPr id="7" name="Picture 6">
            <a:extLst>
              <a:ext uri="{FF2B5EF4-FFF2-40B4-BE49-F238E27FC236}">
                <a16:creationId xmlns:a16="http://schemas.microsoft.com/office/drawing/2014/main" id="{F2601641-7F1A-4193-A993-F4ECFB723D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4539" y="1545476"/>
            <a:ext cx="9039921" cy="500896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5ED86B3-28FC-DD3D-29C8-D3DC21B00FDF}"/>
              </a:ext>
            </a:extLst>
          </p:cNvPr>
          <p:cNvSpPr txBox="1"/>
          <p:nvPr/>
        </p:nvSpPr>
        <p:spPr>
          <a:xfrm>
            <a:off x="3278342" y="6440463"/>
            <a:ext cx="7955716" cy="464871"/>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Based on survey questions from recent NSGIC survey and members</a:t>
            </a:r>
          </a:p>
        </p:txBody>
      </p:sp>
    </p:spTree>
    <p:extLst>
      <p:ext uri="{BB962C8B-B14F-4D97-AF65-F5344CB8AC3E}">
        <p14:creationId xmlns:p14="http://schemas.microsoft.com/office/powerpoint/2010/main" val="651114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Culvert Inventory Survey</a:t>
            </a:r>
          </a:p>
        </p:txBody>
      </p:sp>
      <p:sp>
        <p:nvSpPr>
          <p:cNvPr id="6" name="TextBox 5"/>
          <p:cNvSpPr txBox="1"/>
          <p:nvPr/>
        </p:nvSpPr>
        <p:spPr>
          <a:xfrm>
            <a:off x="173736" y="1612326"/>
            <a:ext cx="2386584" cy="225106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Culvert Data Standard Subgroup Survey</a:t>
            </a:r>
          </a:p>
        </p:txBody>
      </p:sp>
      <p:pic>
        <p:nvPicPr>
          <p:cNvPr id="7" name="Picture 6">
            <a:extLst>
              <a:ext uri="{FF2B5EF4-FFF2-40B4-BE49-F238E27FC236}">
                <a16:creationId xmlns:a16="http://schemas.microsoft.com/office/drawing/2014/main" id="{F2601641-7F1A-4193-A993-F4ECFB723D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4539" y="1769693"/>
            <a:ext cx="9039921" cy="4560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2421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Culvert Inventory Survey</a:t>
            </a:r>
          </a:p>
        </p:txBody>
      </p:sp>
      <p:sp>
        <p:nvSpPr>
          <p:cNvPr id="6" name="TextBox 5"/>
          <p:cNvSpPr txBox="1"/>
          <p:nvPr/>
        </p:nvSpPr>
        <p:spPr>
          <a:xfrm>
            <a:off x="173736" y="1612326"/>
            <a:ext cx="2386584" cy="225106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Culvert Data Standard Subgroup Survey</a:t>
            </a:r>
          </a:p>
        </p:txBody>
      </p:sp>
      <p:pic>
        <p:nvPicPr>
          <p:cNvPr id="7" name="Picture 6">
            <a:extLst>
              <a:ext uri="{FF2B5EF4-FFF2-40B4-BE49-F238E27FC236}">
                <a16:creationId xmlns:a16="http://schemas.microsoft.com/office/drawing/2014/main" id="{F2601641-7F1A-4193-A993-F4ECFB723D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78524" y="1769693"/>
            <a:ext cx="8051950" cy="4560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3067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Culvert Inventory Survey</a:t>
            </a:r>
          </a:p>
        </p:txBody>
      </p:sp>
      <p:sp>
        <p:nvSpPr>
          <p:cNvPr id="6" name="TextBox 5"/>
          <p:cNvSpPr txBox="1"/>
          <p:nvPr/>
        </p:nvSpPr>
        <p:spPr>
          <a:xfrm>
            <a:off x="173736" y="1612326"/>
            <a:ext cx="2386584" cy="225106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Culvert Data Standard Subgroup Survey</a:t>
            </a:r>
          </a:p>
        </p:txBody>
      </p:sp>
      <p:pic>
        <p:nvPicPr>
          <p:cNvPr id="7" name="Picture 6">
            <a:extLst>
              <a:ext uri="{FF2B5EF4-FFF2-40B4-BE49-F238E27FC236}">
                <a16:creationId xmlns:a16="http://schemas.microsoft.com/office/drawing/2014/main" id="{F2601641-7F1A-4193-A993-F4ECFB723D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0320" y="2101426"/>
            <a:ext cx="9483811" cy="43165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1725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Culvert Data Standard Survey</a:t>
            </a:r>
          </a:p>
        </p:txBody>
      </p:sp>
      <p:sp>
        <p:nvSpPr>
          <p:cNvPr id="6" name="TextBox 5"/>
          <p:cNvSpPr txBox="1"/>
          <p:nvPr/>
        </p:nvSpPr>
        <p:spPr>
          <a:xfrm>
            <a:off x="5233851" y="5736270"/>
            <a:ext cx="6305877" cy="58907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Determining common attributes…</a:t>
            </a:r>
          </a:p>
        </p:txBody>
      </p:sp>
    </p:spTree>
    <p:extLst>
      <p:ext uri="{BB962C8B-B14F-4D97-AF65-F5344CB8AC3E}">
        <p14:creationId xmlns:p14="http://schemas.microsoft.com/office/powerpoint/2010/main" val="3427401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MN DNR Culvert Inventory Application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7066" y="1416452"/>
            <a:ext cx="4924837" cy="5307734"/>
          </a:xfrm>
          <a:prstGeom prst="rect">
            <a:avLst/>
          </a:prstGeom>
        </p:spPr>
      </p:pic>
      <p:pic>
        <p:nvPicPr>
          <p:cNvPr id="4" name="Picture 3">
            <a:extLst>
              <a:ext uri="{FF2B5EF4-FFF2-40B4-BE49-F238E27FC236}">
                <a16:creationId xmlns:a16="http://schemas.microsoft.com/office/drawing/2014/main" id="{93A014CA-A1F6-4438-DEB2-ED218BDD42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07313" y="1416452"/>
            <a:ext cx="4558612" cy="5277019"/>
          </a:xfrm>
          <a:prstGeom prst="rect">
            <a:avLst/>
          </a:prstGeom>
        </p:spPr>
      </p:pic>
    </p:spTree>
    <p:extLst>
      <p:ext uri="{BB962C8B-B14F-4D97-AF65-F5344CB8AC3E}">
        <p14:creationId xmlns:p14="http://schemas.microsoft.com/office/powerpoint/2010/main" val="272347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Potential Database Example</a:t>
            </a:r>
          </a:p>
        </p:txBody>
      </p:sp>
      <p:sp>
        <p:nvSpPr>
          <p:cNvPr id="6" name="TextBox 5"/>
          <p:cNvSpPr txBox="1"/>
          <p:nvPr/>
        </p:nvSpPr>
        <p:spPr>
          <a:xfrm>
            <a:off x="173736" y="1612326"/>
            <a:ext cx="2386584" cy="2805063"/>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Wisconsin Coastal-Management Data Infrastructure</a:t>
            </a:r>
          </a:p>
        </p:txBody>
      </p:sp>
      <p:pic>
        <p:nvPicPr>
          <p:cNvPr id="7" name="Picture 6">
            <a:extLst>
              <a:ext uri="{FF2B5EF4-FFF2-40B4-BE49-F238E27FC236}">
                <a16:creationId xmlns:a16="http://schemas.microsoft.com/office/drawing/2014/main" id="{F2601641-7F1A-4193-A993-F4ECFB723D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59588" y="1507098"/>
            <a:ext cx="8089822" cy="5085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60416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Potential Database Example</a:t>
            </a:r>
          </a:p>
        </p:txBody>
      </p:sp>
      <p:sp>
        <p:nvSpPr>
          <p:cNvPr id="6" name="TextBox 5"/>
          <p:cNvSpPr txBox="1"/>
          <p:nvPr/>
        </p:nvSpPr>
        <p:spPr>
          <a:xfrm>
            <a:off x="173736" y="1612326"/>
            <a:ext cx="2386584" cy="2805063"/>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Wisconsin Coastal-Management Data Infrastructure</a:t>
            </a:r>
          </a:p>
        </p:txBody>
      </p:sp>
      <p:pic>
        <p:nvPicPr>
          <p:cNvPr id="7" name="Picture 6">
            <a:extLst>
              <a:ext uri="{FF2B5EF4-FFF2-40B4-BE49-F238E27FC236}">
                <a16:creationId xmlns:a16="http://schemas.microsoft.com/office/drawing/2014/main" id="{F2601641-7F1A-4193-A993-F4ECFB723D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84539" y="1507098"/>
            <a:ext cx="9039921" cy="5085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1155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a:xfrm>
            <a:off x="838199" y="1718048"/>
            <a:ext cx="4437531" cy="4956645"/>
          </a:xfrm>
        </p:spPr>
        <p:txBody>
          <a:bodyPr vert="horz" lIns="91440" tIns="45720" rIns="91440" bIns="45720" rtlCol="0" anchor="t">
            <a:normAutofit fontScale="62500" lnSpcReduction="20000"/>
          </a:bodyPr>
          <a:lstStyle/>
          <a:p>
            <a:pPr>
              <a:lnSpc>
                <a:spcPct val="120000"/>
              </a:lnSpc>
              <a:spcBef>
                <a:spcPts val="0"/>
              </a:spcBef>
              <a:spcAft>
                <a:spcPts val="0"/>
              </a:spcAft>
            </a:pPr>
            <a:r>
              <a:rPr lang="en-US" dirty="0">
                <a:ea typeface="+mn-lt"/>
                <a:cs typeface="+mn-lt"/>
              </a:rPr>
              <a:t>City, Twin Cities metro </a:t>
            </a:r>
            <a:endParaRPr lang="en-US" dirty="0">
              <a:cs typeface="Calibri"/>
            </a:endParaRPr>
          </a:p>
          <a:p>
            <a:pPr lvl="1">
              <a:lnSpc>
                <a:spcPct val="120000"/>
              </a:lnSpc>
              <a:spcBef>
                <a:spcPts val="0"/>
              </a:spcBef>
              <a:spcAft>
                <a:spcPts val="0"/>
              </a:spcAft>
            </a:pPr>
            <a:r>
              <a:rPr lang="en-US" dirty="0">
                <a:ea typeface="+mn-lt"/>
                <a:cs typeface="+mn-lt"/>
              </a:rPr>
              <a:t>Cory Richter, Ramsey County</a:t>
            </a:r>
            <a:endParaRPr lang="en-US" dirty="0">
              <a:cs typeface="Calibri"/>
            </a:endParaRPr>
          </a:p>
          <a:p>
            <a:pPr>
              <a:lnSpc>
                <a:spcPct val="120000"/>
              </a:lnSpc>
              <a:spcBef>
                <a:spcPts val="0"/>
              </a:spcBef>
              <a:spcAft>
                <a:spcPts val="0"/>
              </a:spcAft>
            </a:pPr>
            <a:r>
              <a:rPr lang="en-US" dirty="0">
                <a:ea typeface="+mn-lt"/>
                <a:cs typeface="+mn-lt"/>
              </a:rPr>
              <a:t>City, Greater Minnesota </a:t>
            </a:r>
            <a:endParaRPr lang="en-US" dirty="0">
              <a:cs typeface="Calibri"/>
            </a:endParaRPr>
          </a:p>
          <a:p>
            <a:pPr lvl="1">
              <a:lnSpc>
                <a:spcPct val="120000"/>
              </a:lnSpc>
              <a:spcBef>
                <a:spcPts val="0"/>
              </a:spcBef>
              <a:spcAft>
                <a:spcPts val="0"/>
              </a:spcAft>
            </a:pPr>
            <a:r>
              <a:rPr lang="en-US" dirty="0">
                <a:ea typeface="+mn-lt"/>
                <a:cs typeface="+mn-lt"/>
              </a:rPr>
              <a:t>Shawn Strong, City of Brainerd</a:t>
            </a:r>
            <a:endParaRPr lang="en-US" dirty="0">
              <a:cs typeface="Calibri"/>
            </a:endParaRPr>
          </a:p>
          <a:p>
            <a:pPr>
              <a:lnSpc>
                <a:spcPct val="120000"/>
              </a:lnSpc>
              <a:spcBef>
                <a:spcPts val="0"/>
              </a:spcBef>
              <a:spcAft>
                <a:spcPts val="0"/>
              </a:spcAft>
            </a:pPr>
            <a:r>
              <a:rPr lang="en-US" dirty="0">
                <a:ea typeface="+mn-lt"/>
                <a:cs typeface="+mn-lt"/>
              </a:rPr>
              <a:t>County, Twin Cities metro</a:t>
            </a:r>
            <a:endParaRPr lang="en-US" dirty="0">
              <a:cs typeface="Calibri"/>
            </a:endParaRPr>
          </a:p>
          <a:p>
            <a:pPr lvl="1">
              <a:lnSpc>
                <a:spcPct val="120000"/>
              </a:lnSpc>
              <a:spcBef>
                <a:spcPts val="0"/>
              </a:spcBef>
              <a:spcAft>
                <a:spcPts val="0"/>
              </a:spcAft>
            </a:pPr>
            <a:r>
              <a:rPr lang="en-US" dirty="0">
                <a:ea typeface="+mn-lt"/>
                <a:cs typeface="+mn-lt"/>
              </a:rPr>
              <a:t>Victoria Reinhardt, Ramsey County</a:t>
            </a:r>
            <a:endParaRPr lang="en-US" dirty="0">
              <a:cs typeface="Calibri"/>
            </a:endParaRPr>
          </a:p>
          <a:p>
            <a:pPr>
              <a:lnSpc>
                <a:spcPct val="120000"/>
              </a:lnSpc>
              <a:spcBef>
                <a:spcPts val="0"/>
              </a:spcBef>
              <a:spcAft>
                <a:spcPts val="0"/>
              </a:spcAft>
            </a:pPr>
            <a:r>
              <a:rPr lang="en-US" dirty="0">
                <a:ea typeface="+mn-lt"/>
                <a:cs typeface="+mn-lt"/>
              </a:rPr>
              <a:t>County, Greater Minnesota</a:t>
            </a:r>
            <a:endParaRPr lang="en-US" dirty="0">
              <a:cs typeface="Calibri"/>
            </a:endParaRPr>
          </a:p>
          <a:p>
            <a:pPr lvl="1">
              <a:lnSpc>
                <a:spcPct val="120000"/>
              </a:lnSpc>
              <a:spcBef>
                <a:spcPts val="0"/>
              </a:spcBef>
              <a:spcAft>
                <a:spcPts val="0"/>
              </a:spcAft>
            </a:pPr>
            <a:r>
              <a:rPr lang="en-US" dirty="0">
                <a:ea typeface="+mn-lt"/>
                <a:cs typeface="+mn-lt"/>
              </a:rPr>
              <a:t>Patrick </a:t>
            </a:r>
            <a:r>
              <a:rPr lang="en-US" dirty="0" err="1">
                <a:ea typeface="+mn-lt"/>
                <a:cs typeface="+mn-lt"/>
              </a:rPr>
              <a:t>Veraguth</a:t>
            </a:r>
            <a:r>
              <a:rPr lang="en-US" dirty="0">
                <a:ea typeface="+mn-lt"/>
                <a:cs typeface="+mn-lt"/>
              </a:rPr>
              <a:t>, Douglas County</a:t>
            </a:r>
            <a:endParaRPr lang="en-US" dirty="0">
              <a:cs typeface="Calibri"/>
            </a:endParaRPr>
          </a:p>
          <a:p>
            <a:pPr>
              <a:lnSpc>
                <a:spcPct val="120000"/>
              </a:lnSpc>
              <a:spcBef>
                <a:spcPts val="0"/>
              </a:spcBef>
              <a:spcAft>
                <a:spcPts val="0"/>
              </a:spcAft>
            </a:pPr>
            <a:r>
              <a:rPr lang="en-US" dirty="0">
                <a:ea typeface="+mn-lt"/>
                <a:cs typeface="+mn-lt"/>
              </a:rPr>
              <a:t>Regional government, Twin Cities metro</a:t>
            </a:r>
            <a:endParaRPr lang="en-US" dirty="0">
              <a:cs typeface="Calibri"/>
            </a:endParaRPr>
          </a:p>
          <a:p>
            <a:pPr lvl="1">
              <a:lnSpc>
                <a:spcPct val="120000"/>
              </a:lnSpc>
              <a:spcBef>
                <a:spcPts val="0"/>
              </a:spcBef>
              <a:spcAft>
                <a:spcPts val="0"/>
              </a:spcAft>
            </a:pPr>
            <a:r>
              <a:rPr lang="en-US" dirty="0">
                <a:ea typeface="+mn-lt"/>
                <a:cs typeface="+mn-lt"/>
              </a:rPr>
              <a:t>Matt McGuire, Met Council</a:t>
            </a:r>
            <a:endParaRPr lang="en-US" dirty="0">
              <a:cs typeface="Calibri"/>
            </a:endParaRPr>
          </a:p>
          <a:p>
            <a:pPr>
              <a:lnSpc>
                <a:spcPct val="120000"/>
              </a:lnSpc>
              <a:spcBef>
                <a:spcPts val="0"/>
              </a:spcBef>
              <a:spcAft>
                <a:spcPts val="0"/>
              </a:spcAft>
            </a:pPr>
            <a:r>
              <a:rPr lang="en-US" dirty="0">
                <a:ea typeface="+mn-lt"/>
                <a:cs typeface="+mn-lt"/>
              </a:rPr>
              <a:t>Regional government, Greater Minnesota</a:t>
            </a:r>
            <a:endParaRPr lang="en-US" dirty="0">
              <a:cs typeface="Calibri"/>
            </a:endParaRPr>
          </a:p>
          <a:p>
            <a:pPr lvl="1">
              <a:lnSpc>
                <a:spcPct val="120000"/>
              </a:lnSpc>
              <a:spcBef>
                <a:spcPts val="0"/>
              </a:spcBef>
              <a:spcAft>
                <a:spcPts val="0"/>
              </a:spcAft>
            </a:pPr>
            <a:r>
              <a:rPr lang="en-US" dirty="0">
                <a:ea typeface="+mn-lt"/>
                <a:cs typeface="+mn-lt"/>
              </a:rPr>
              <a:t>vacant   </a:t>
            </a:r>
            <a:endParaRPr lang="en-US" dirty="0">
              <a:cs typeface="Calibri"/>
            </a:endParaRPr>
          </a:p>
          <a:p>
            <a:pPr>
              <a:lnSpc>
                <a:spcPct val="120000"/>
              </a:lnSpc>
              <a:spcBef>
                <a:spcPts val="0"/>
              </a:spcBef>
              <a:spcAft>
                <a:spcPts val="0"/>
              </a:spcAft>
            </a:pPr>
            <a:r>
              <a:rPr lang="en-US" dirty="0">
                <a:ea typeface="+mn-lt"/>
                <a:cs typeface="+mn-lt"/>
              </a:rPr>
              <a:t>State agencies</a:t>
            </a:r>
            <a:endParaRPr lang="en-US" dirty="0">
              <a:cs typeface="Calibri"/>
            </a:endParaRPr>
          </a:p>
          <a:p>
            <a:pPr lvl="1">
              <a:lnSpc>
                <a:spcPct val="120000"/>
              </a:lnSpc>
              <a:spcBef>
                <a:spcPts val="0"/>
              </a:spcBef>
              <a:spcAft>
                <a:spcPts val="0"/>
              </a:spcAft>
            </a:pPr>
            <a:r>
              <a:rPr lang="en-US" dirty="0">
                <a:ea typeface="+mn-lt"/>
                <a:cs typeface="+mn-lt"/>
              </a:rPr>
              <a:t>Kari Geurts, DNR</a:t>
            </a:r>
            <a:endParaRPr lang="en-US" dirty="0">
              <a:cs typeface="Calibri"/>
            </a:endParaRPr>
          </a:p>
          <a:p>
            <a:pPr lvl="1">
              <a:lnSpc>
                <a:spcPct val="120000"/>
              </a:lnSpc>
              <a:spcBef>
                <a:spcPts val="0"/>
              </a:spcBef>
              <a:spcAft>
                <a:spcPts val="0"/>
              </a:spcAft>
            </a:pPr>
            <a:r>
              <a:rPr lang="en-US" dirty="0">
                <a:ea typeface="+mn-lt"/>
                <a:cs typeface="+mn-lt"/>
              </a:rPr>
              <a:t>Ben </a:t>
            </a:r>
            <a:r>
              <a:rPr lang="en-US" dirty="0" err="1">
                <a:ea typeface="+mn-lt"/>
                <a:cs typeface="+mn-lt"/>
              </a:rPr>
              <a:t>Timerson</a:t>
            </a:r>
            <a:r>
              <a:rPr lang="en-US" dirty="0">
                <a:ea typeface="+mn-lt"/>
                <a:cs typeface="+mn-lt"/>
              </a:rPr>
              <a:t>, MnDOT</a:t>
            </a:r>
            <a:endParaRPr lang="en-US" dirty="0">
              <a:cs typeface="Calibri"/>
            </a:endParaRPr>
          </a:p>
          <a:p>
            <a:pPr marL="285750" indent="-285750">
              <a:spcBef>
                <a:spcPts val="0"/>
              </a:spcBef>
              <a:spcAft>
                <a:spcPts val="0"/>
              </a:spcAft>
              <a:buFont typeface="Arial,Sans-Serif" panose="020B0604020202020204" pitchFamily="34" charset="0"/>
            </a:pPr>
            <a:r>
              <a:rPr lang="en-US" dirty="0">
                <a:cs typeface="Calibri"/>
              </a:rPr>
              <a:t>Federal government</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Mitch Bergeson, U.S. Geological Survey</a:t>
            </a:r>
          </a:p>
          <a:p>
            <a:pPr marL="742950" lvl="1" indent="-285750">
              <a:spcBef>
                <a:spcPts val="0"/>
              </a:spcBef>
              <a:spcAft>
                <a:spcPts val="0"/>
              </a:spcAft>
              <a:buFont typeface="Arial,Sans-Serif" panose="020B0604020202020204" pitchFamily="34" charset="0"/>
            </a:pPr>
            <a:r>
              <a:rPr lang="en-US" dirty="0">
                <a:cs typeface="Calibri"/>
              </a:rPr>
              <a:t>Jeff Bloomquist, Risk Management Agency, USDA</a:t>
            </a:r>
          </a:p>
          <a:p>
            <a:pPr marL="285750" indent="-285750">
              <a:spcBef>
                <a:spcPts val="0"/>
              </a:spcBef>
              <a:spcAft>
                <a:spcPts val="0"/>
              </a:spcAft>
              <a:buFont typeface="Arial,Sans-Serif" panose="020B0604020202020204" pitchFamily="34" charset="0"/>
            </a:pPr>
            <a:r>
              <a:rPr lang="en-US" dirty="0">
                <a:cs typeface="Calibri"/>
              </a:rPr>
              <a:t>Tribal government </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Ryan Bonney, Shakopee Mdewakanton Sioux Community</a:t>
            </a:r>
          </a:p>
          <a:p>
            <a:pPr marL="285750" indent="-285750">
              <a:spcBef>
                <a:spcPts val="0"/>
              </a:spcBef>
              <a:spcAft>
                <a:spcPts val="0"/>
              </a:spcAft>
              <a:buFont typeface="Arial,Sans-Serif" panose="020B0604020202020204" pitchFamily="34" charset="0"/>
            </a:pPr>
            <a:r>
              <a:rPr lang="en-US" dirty="0">
                <a:cs typeface="Calibri"/>
              </a:rPr>
              <a:t>Non-profit organizations</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vacant</a:t>
            </a:r>
            <a:endParaRPr lang="en-US" dirty="0"/>
          </a:p>
        </p:txBody>
      </p:sp>
      <p:sp>
        <p:nvSpPr>
          <p:cNvPr id="4" name="TextBox 3">
            <a:extLst>
              <a:ext uri="{FF2B5EF4-FFF2-40B4-BE49-F238E27FC236}">
                <a16:creationId xmlns:a16="http://schemas.microsoft.com/office/drawing/2014/main" id="{F9248610-4D3D-4E36-887D-C0CB089BB184}"/>
              </a:ext>
            </a:extLst>
          </p:cNvPr>
          <p:cNvSpPr txBox="1"/>
          <p:nvPr/>
        </p:nvSpPr>
        <p:spPr>
          <a:xfrm>
            <a:off x="5647765" y="1721224"/>
            <a:ext cx="4724400"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ea typeface="+mn-lt"/>
                <a:cs typeface="+mn-lt"/>
              </a:rPr>
              <a:t>Business</a:t>
            </a:r>
            <a:endParaRPr lang="en-US" sz="1600" dirty="0"/>
          </a:p>
          <a:p>
            <a:pPr marL="742950" lvl="1" indent="-285750">
              <a:buFont typeface="Arial"/>
              <a:buChar char="•"/>
            </a:pPr>
            <a:r>
              <a:rPr lang="en-US" sz="1300" dirty="0">
                <a:ea typeface="+mn-lt"/>
                <a:cs typeface="+mn-lt"/>
              </a:rPr>
              <a:t>Kendis Scharenbroich, Pro-West &amp; Associates</a:t>
            </a:r>
            <a:endParaRPr lang="en-US" sz="1300" dirty="0">
              <a:cs typeface="Calibri"/>
            </a:endParaRPr>
          </a:p>
          <a:p>
            <a:pPr marL="742950" lvl="1" indent="-285750">
              <a:buFont typeface="Arial"/>
              <a:buChar char="•"/>
            </a:pPr>
            <a:r>
              <a:rPr lang="en-US" sz="1300" dirty="0">
                <a:ea typeface="+mn-lt"/>
                <a:cs typeface="+mn-lt"/>
              </a:rPr>
              <a:t>Gerry Sjerven, Minnesota Power</a:t>
            </a:r>
            <a:endParaRPr lang="en-US" sz="1300" dirty="0"/>
          </a:p>
          <a:p>
            <a:pPr marL="285750" indent="-285750">
              <a:buFont typeface="Arial"/>
              <a:buChar char="•"/>
            </a:pPr>
            <a:r>
              <a:rPr lang="en-US" sz="1600" dirty="0">
                <a:ea typeface="+mn-lt"/>
                <a:cs typeface="+mn-lt"/>
              </a:rPr>
              <a:t>Higher Education</a:t>
            </a:r>
            <a:endParaRPr lang="en-US" sz="1600" dirty="0"/>
          </a:p>
          <a:p>
            <a:pPr marL="742950" lvl="1" indent="-285750">
              <a:buFont typeface="Arial"/>
              <a:buChar char="•"/>
            </a:pPr>
            <a:r>
              <a:rPr lang="en-US" sz="1300" dirty="0">
                <a:ea typeface="+mn-lt"/>
                <a:cs typeface="+mn-lt"/>
              </a:rPr>
              <a:t>Len Kne, U-Spatial / UMN Twin Cities</a:t>
            </a:r>
            <a:endParaRPr lang="en-US" sz="1300" dirty="0">
              <a:cs typeface="Calibri"/>
            </a:endParaRPr>
          </a:p>
          <a:p>
            <a:pPr marL="742950" lvl="1" indent="-285750">
              <a:buFont typeface="Arial"/>
              <a:buChar char="•"/>
            </a:pPr>
            <a:r>
              <a:rPr lang="en-US" sz="1300" dirty="0">
                <a:ea typeface="+mn-lt"/>
                <a:cs typeface="+mn-lt"/>
              </a:rPr>
              <a:t>Stacey Stark, U-Spatial / UMN Duluth</a:t>
            </a:r>
            <a:endParaRPr lang="en-US" sz="1300" dirty="0"/>
          </a:p>
          <a:p>
            <a:pPr marL="285750" indent="-285750">
              <a:buFont typeface="Arial"/>
              <a:buChar char="•"/>
            </a:pPr>
            <a:r>
              <a:rPr lang="en-US" sz="1600" dirty="0">
                <a:ea typeface="+mn-lt"/>
                <a:cs typeface="+mn-lt"/>
              </a:rPr>
              <a:t>K-12 Education</a:t>
            </a:r>
          </a:p>
          <a:p>
            <a:pPr marL="742950" lvl="1" indent="-285750">
              <a:buFont typeface="Arial"/>
              <a:buChar char="•"/>
            </a:pPr>
            <a:r>
              <a:rPr lang="en-US" sz="1300" dirty="0">
                <a:ea typeface="+mn-lt"/>
                <a:cs typeface="+mn-lt"/>
              </a:rPr>
              <a:t>Shanna Crosson, U-Spatial / UMN Twin Cities</a:t>
            </a:r>
          </a:p>
          <a:p>
            <a:pPr marL="285750" indent="-285750">
              <a:buFont typeface="Arial"/>
              <a:buChar char="•"/>
            </a:pPr>
            <a:r>
              <a:rPr lang="en-US" sz="1600" dirty="0" err="1">
                <a:ea typeface="+mn-lt"/>
                <a:cs typeface="+mn-lt"/>
              </a:rPr>
              <a:t>MetroGIS</a:t>
            </a:r>
            <a:endParaRPr lang="en-US" sz="1600" dirty="0" err="1"/>
          </a:p>
          <a:p>
            <a:pPr marL="742950" lvl="1" indent="-285750">
              <a:buFont typeface="Arial"/>
              <a:buChar char="•"/>
            </a:pPr>
            <a:r>
              <a:rPr lang="en-US" sz="1300" dirty="0">
                <a:ea typeface="+mn-lt"/>
                <a:cs typeface="+mn-lt"/>
              </a:rPr>
              <a:t>David Brandt, Washington County</a:t>
            </a:r>
            <a:endParaRPr lang="en-US" sz="1300" dirty="0"/>
          </a:p>
          <a:p>
            <a:pPr marL="285750" indent="-285750">
              <a:buFont typeface="Arial"/>
              <a:buChar char="•"/>
            </a:pPr>
            <a:r>
              <a:rPr lang="en-US" sz="1600" dirty="0">
                <a:ea typeface="+mn-lt"/>
                <a:cs typeface="+mn-lt"/>
              </a:rPr>
              <a:t>MN GIS/LIS Consortium</a:t>
            </a:r>
            <a:endParaRPr lang="en-US" sz="1600" dirty="0"/>
          </a:p>
          <a:p>
            <a:pPr marL="742950" lvl="1" indent="-285750">
              <a:buFont typeface="Arial"/>
              <a:buChar char="•"/>
            </a:pPr>
            <a:r>
              <a:rPr lang="en-US" sz="1300" dirty="0">
                <a:ea typeface="+mn-lt"/>
                <a:cs typeface="+mn-lt"/>
              </a:rPr>
              <a:t>Leanne Knott, City of Red Wing</a:t>
            </a:r>
            <a:endParaRPr lang="en-US" sz="1300" dirty="0"/>
          </a:p>
          <a:p>
            <a:pPr marL="285750" indent="-285750">
              <a:buFont typeface="Arial"/>
              <a:buChar char="•"/>
            </a:pPr>
            <a:r>
              <a:rPr lang="en-US" sz="1600" dirty="0">
                <a:ea typeface="+mn-lt"/>
                <a:cs typeface="+mn-lt"/>
              </a:rPr>
              <a:t>Surveyor</a:t>
            </a:r>
            <a:endParaRPr lang="en-US" sz="1600" dirty="0"/>
          </a:p>
          <a:p>
            <a:pPr marL="742950" lvl="1" indent="-285750">
              <a:buFont typeface="Arial"/>
              <a:buChar char="•"/>
            </a:pPr>
            <a:r>
              <a:rPr lang="en-US" sz="1300" dirty="0">
                <a:ea typeface="+mn-lt"/>
                <a:cs typeface="+mn-lt"/>
              </a:rPr>
              <a:t>Chris Mavis, Hennepin County</a:t>
            </a:r>
            <a:endParaRPr lang="en-US" sz="1300" dirty="0"/>
          </a:p>
          <a:p>
            <a:pPr marL="285750" indent="-285750">
              <a:buFont typeface="Arial"/>
              <a:buChar char="•"/>
            </a:pPr>
            <a:r>
              <a:rPr lang="en-US" sz="1600" dirty="0">
                <a:ea typeface="+mn-lt"/>
                <a:cs typeface="+mn-lt"/>
              </a:rPr>
              <a:t>At-large</a:t>
            </a:r>
            <a:endParaRPr lang="en-US" sz="1600" dirty="0"/>
          </a:p>
          <a:p>
            <a:pPr marL="742950" lvl="1" indent="-285750">
              <a:buFont typeface="Arial"/>
              <a:buChar char="•"/>
            </a:pPr>
            <a:r>
              <a:rPr lang="en-US" sz="1300" dirty="0">
                <a:ea typeface="+mn-lt"/>
                <a:cs typeface="+mn-lt"/>
              </a:rPr>
              <a:t>Alex Steele, Minnehaha Creek Watershed District</a:t>
            </a:r>
            <a:endParaRPr lang="en-US" sz="1300" dirty="0">
              <a:cs typeface="Calibri"/>
            </a:endParaRPr>
          </a:p>
          <a:p>
            <a:pPr marL="742950" lvl="1" indent="-285750">
              <a:buFont typeface="Arial"/>
              <a:buChar char="•"/>
            </a:pPr>
            <a:r>
              <a:rPr lang="en-US" sz="1300" dirty="0">
                <a:ea typeface="+mn-lt"/>
                <a:cs typeface="+mn-lt"/>
              </a:rPr>
              <a:t>Heather Albrecht, Hennepin County</a:t>
            </a:r>
            <a:endParaRPr lang="en-US" sz="1300" dirty="0">
              <a:cs typeface="Calibri"/>
            </a:endParaRPr>
          </a:p>
          <a:p>
            <a:pPr marL="742950" lvl="1" indent="-285750">
              <a:buFont typeface="Arial"/>
              <a:buChar char="•"/>
            </a:pPr>
            <a:r>
              <a:rPr lang="en-US" sz="1300" dirty="0">
                <a:ea typeface="+mn-lt"/>
                <a:cs typeface="+mn-lt"/>
              </a:rPr>
              <a:t>Britta Maddox, Anoka County</a:t>
            </a:r>
            <a:endParaRPr lang="en-US" sz="1300" dirty="0"/>
          </a:p>
          <a:p>
            <a:pPr marL="285750" indent="-285750">
              <a:buFont typeface="Arial"/>
              <a:buChar char="•"/>
            </a:pPr>
            <a:r>
              <a:rPr lang="en-US" sz="1600" dirty="0">
                <a:ea typeface="+mn-lt"/>
                <a:cs typeface="+mn-lt"/>
              </a:rPr>
              <a:t>1 Chief Geospatial Information Officer (ex-officio)</a:t>
            </a:r>
            <a:endParaRPr lang="en-US" sz="1600" dirty="0"/>
          </a:p>
          <a:p>
            <a:pPr marL="742950" lvl="1" indent="-285750">
              <a:buFont typeface="Arial"/>
              <a:buChar char="•"/>
            </a:pPr>
            <a:r>
              <a:rPr lang="en-US" sz="1300" dirty="0">
                <a:ea typeface="+mn-lt"/>
                <a:cs typeface="+mn-lt"/>
              </a:rPr>
              <a:t>Alison </a:t>
            </a:r>
            <a:r>
              <a:rPr lang="en-US" sz="1300" dirty="0" err="1">
                <a:ea typeface="+mn-lt"/>
                <a:cs typeface="+mn-lt"/>
              </a:rPr>
              <a:t>Slaats</a:t>
            </a:r>
            <a:r>
              <a:rPr lang="en-US" sz="1300" dirty="0">
                <a:ea typeface="+mn-lt"/>
                <a:cs typeface="+mn-lt"/>
              </a:rPr>
              <a:t>, </a:t>
            </a:r>
            <a:r>
              <a:rPr lang="en-US" sz="1300" dirty="0" err="1">
                <a:ea typeface="+mn-lt"/>
                <a:cs typeface="+mn-lt"/>
              </a:rPr>
              <a:t>MnGeo</a:t>
            </a:r>
            <a:endParaRPr lang="en-US" sz="1300" dirty="0"/>
          </a:p>
          <a:p>
            <a:pPr algn="l"/>
            <a:endParaRPr lang="en-US" dirty="0">
              <a:cs typeface="Calibri"/>
            </a:endParaRPr>
          </a:p>
        </p:txBody>
      </p:sp>
    </p:spTree>
    <p:extLst>
      <p:ext uri="{BB962C8B-B14F-4D97-AF65-F5344CB8AC3E}">
        <p14:creationId xmlns:p14="http://schemas.microsoft.com/office/powerpoint/2010/main" val="4200980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MN GAC Culvert Data Standard</a:t>
            </a:r>
          </a:p>
        </p:txBody>
      </p:sp>
      <p:sp>
        <p:nvSpPr>
          <p:cNvPr id="6" name="TextBox 5"/>
          <p:cNvSpPr txBox="1"/>
          <p:nvPr/>
        </p:nvSpPr>
        <p:spPr>
          <a:xfrm>
            <a:off x="173736" y="1612326"/>
            <a:ext cx="6327648" cy="345139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3865"/>
                </a:solidFill>
                <a:effectLst/>
                <a:uLnTx/>
                <a:uFillTx/>
                <a:latin typeface="Calibri"/>
                <a:ea typeface="+mn-ea"/>
                <a:cs typeface="+mn-cs"/>
              </a:rPr>
              <a:t>Next Steps / Actions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Data Submission Process (We are here!)</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Create Preliminary Universal Attribute List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Sort Attributes into Categories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Proposed Schema</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4069422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sz="quarter" idx="13"/>
          </p:nvPr>
        </p:nvSpPr>
        <p:spPr>
          <a:xfrm>
            <a:off x="0" y="3521123"/>
            <a:ext cx="12192000" cy="2681374"/>
          </a:xfrm>
        </p:spPr>
        <p:txBody>
          <a:bodyPr/>
          <a:lstStyle/>
          <a:p>
            <a:r>
              <a:rPr lang="en-US" sz="2000" b="1" dirty="0"/>
              <a:t>Rick Moore | Sean Vaughn</a:t>
            </a:r>
          </a:p>
          <a:p>
            <a:endParaRPr lang="en-US" sz="1800" i="1" dirty="0"/>
          </a:p>
          <a:p>
            <a:r>
              <a:rPr lang="en-US" sz="2800" i="1" dirty="0"/>
              <a:t>sean.vaughn@state.mn.us           rick.moore@state.mn.us</a:t>
            </a:r>
          </a:p>
          <a:p>
            <a:r>
              <a:rPr lang="en-US" sz="2800" dirty="0"/>
              <a:t>763-284-7223                                    507-389-8810</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A75E6-E45B-4C5D-981E-7C8ED0C72F5D}"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2"/>
          </p:nvPr>
        </p:nvSpPr>
        <p:spPr>
          <a:xfrm>
            <a:off x="3302176" y="6356350"/>
            <a:ext cx="558764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Culvert Collector App</a:t>
            </a:r>
            <a:r>
              <a:rPr kumimoji="0" lang="en-US" sz="1200" b="0" i="0" u="none" strike="noStrike" kern="1200" cap="none" spc="0" normalizeH="0" baseline="0" noProof="0" dirty="0">
                <a:ln>
                  <a:noFill/>
                </a:ln>
                <a:solidFill>
                  <a:srgbClr val="003865"/>
                </a:solidFill>
                <a:effectLst/>
                <a:uLnTx/>
                <a:uFillTx/>
                <a:latin typeface="Calibri"/>
                <a:ea typeface="+mn-ea"/>
                <a:cs typeface="+mn-cs"/>
              </a:rPr>
              <a:t> | </a:t>
            </a:r>
            <a:r>
              <a:rPr kumimoji="0" lang="en-US" sz="1200" b="0" i="0" u="none" strike="noStrike" kern="1200" cap="none" spc="0" normalizeH="0" baseline="0" noProof="0" dirty="0">
                <a:ln>
                  <a:noFill/>
                </a:ln>
                <a:solidFill>
                  <a:srgbClr val="000000"/>
                </a:solidFill>
                <a:effectLst/>
                <a:uLnTx/>
                <a:uFillTx/>
                <a:latin typeface="Calibri"/>
                <a:ea typeface="+mn-ea"/>
                <a:cs typeface="+mn-cs"/>
              </a:rPr>
              <a:t>https://arcgis.dnr.state.mn.us/faw/culvert_inventory/main.html#</a:t>
            </a:r>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86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242918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Lidar data acquisition update</a:t>
            </a:r>
          </a:p>
          <a:p>
            <a:pPr marL="0" indent="0">
              <a:buNone/>
            </a:pPr>
            <a:r>
              <a:rPr lang="en-US" dirty="0">
                <a:cs typeface="Calibri"/>
              </a:rPr>
              <a:t>Sean Vaughn, Gerry Sjerven</a:t>
            </a:r>
          </a:p>
        </p:txBody>
      </p:sp>
    </p:spTree>
    <p:extLst>
      <p:ext uri="{BB962C8B-B14F-4D97-AF65-F5344CB8AC3E}">
        <p14:creationId xmlns:p14="http://schemas.microsoft.com/office/powerpoint/2010/main" val="1896758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14861"/>
            <a:ext cx="12192000" cy="1980659"/>
          </a:xfrm>
        </p:spPr>
        <p:txBody>
          <a:bodyPr>
            <a:normAutofit/>
          </a:bodyPr>
          <a:lstStyle/>
          <a:p>
            <a:pPr>
              <a:lnSpc>
                <a:spcPct val="108000"/>
              </a:lnSpc>
              <a:spcAft>
                <a:spcPts val="1200"/>
              </a:spcAft>
            </a:pPr>
            <a:r>
              <a:rPr lang="en-US" sz="3200" dirty="0">
                <a:solidFill>
                  <a:srgbClr val="FFC000"/>
                </a:solidFill>
              </a:rPr>
              <a:t>3D Geomatics Acquisition Update: </a:t>
            </a:r>
            <a:br>
              <a:rPr lang="en-US" sz="3200" dirty="0">
                <a:solidFill>
                  <a:srgbClr val="FFC000"/>
                </a:solidFill>
              </a:rPr>
            </a:br>
            <a:r>
              <a:rPr lang="en-US" sz="3200" i="1" dirty="0">
                <a:solidFill>
                  <a:schemeClr val="bg1">
                    <a:lumMod val="95000"/>
                  </a:schemeClr>
                </a:solidFill>
                <a:cs typeface="Calibri"/>
              </a:rPr>
              <a:t>3DGeo GAC Update  </a:t>
            </a:r>
            <a:br>
              <a:rPr lang="en-US" sz="3100" i="1" dirty="0">
                <a:cs typeface="Calibri"/>
              </a:rPr>
            </a:br>
            <a:r>
              <a:rPr lang="en-US" sz="2400" dirty="0">
                <a:latin typeface="Calibri"/>
                <a:cs typeface="Times New Roman"/>
              </a:rPr>
              <a:t>Wednesday </a:t>
            </a:r>
            <a:r>
              <a:rPr lang="en-US" sz="2400" dirty="0">
                <a:latin typeface="Calibri"/>
                <a:ea typeface="Calibri" panose="020F0502020204030204" pitchFamily="34" charset="0"/>
                <a:cs typeface="Times New Roman"/>
              </a:rPr>
              <a:t> |  March 15, </a:t>
            </a:r>
            <a:r>
              <a:rPr kumimoji="0" lang="en-US" sz="2400" b="0" i="0" u="none" strike="noStrike" kern="1200" cap="none" spc="0" normalizeH="0" baseline="0" noProof="0" dirty="0">
                <a:ln>
                  <a:noFill/>
                </a:ln>
                <a:effectLst/>
                <a:uLnTx/>
                <a:uFillTx/>
                <a:latin typeface="Calibri"/>
                <a:ea typeface="Calibri" panose="020F0502020204030204" pitchFamily="34" charset="0"/>
                <a:cs typeface="Times New Roman"/>
              </a:rPr>
              <a:t>2023</a:t>
            </a:r>
            <a:r>
              <a:rPr lang="en-US" sz="2400" dirty="0">
                <a:latin typeface="Calibri"/>
                <a:ea typeface="Calibri" panose="020F0502020204030204" pitchFamily="34" charset="0"/>
                <a:cs typeface="Times New Roman"/>
              </a:rPr>
              <a:t> </a:t>
            </a:r>
            <a:r>
              <a:rPr kumimoji="0" lang="en-US" sz="2400" b="0" i="0" u="none" strike="noStrike" kern="1200" cap="none" spc="0" normalizeH="0" baseline="0" noProof="0" dirty="0">
                <a:ln>
                  <a:noFill/>
                </a:ln>
                <a:effectLst/>
                <a:uLnTx/>
                <a:uFillTx/>
                <a:latin typeface="Calibri"/>
                <a:ea typeface="Calibri" panose="020F0502020204030204" pitchFamily="34" charset="0"/>
                <a:cs typeface="Times New Roman"/>
              </a:rPr>
              <a:t> |</a:t>
            </a:r>
            <a:r>
              <a:rPr lang="en-US" sz="2400" dirty="0">
                <a:latin typeface="Calibri"/>
                <a:ea typeface="Calibri" panose="020F0502020204030204" pitchFamily="34" charset="0"/>
                <a:cs typeface="Times New Roman"/>
              </a:rPr>
              <a:t> </a:t>
            </a:r>
            <a:r>
              <a:rPr kumimoji="0" lang="en-US" sz="2400" b="0" i="0" u="none" strike="noStrike" kern="1200" cap="none" spc="0" normalizeH="0" baseline="0" noProof="0" dirty="0">
                <a:ln>
                  <a:noFill/>
                </a:ln>
                <a:effectLst/>
                <a:uLnTx/>
                <a:uFillTx/>
                <a:latin typeface="Calibri"/>
                <a:ea typeface="Calibri" panose="020F0502020204030204" pitchFamily="34" charset="0"/>
                <a:cs typeface="Times New Roman"/>
              </a:rPr>
              <a:t> 10:00 – 12</a:t>
            </a:r>
            <a:r>
              <a:rPr lang="en-US" sz="2400" dirty="0">
                <a:latin typeface="Calibri"/>
                <a:ea typeface="Calibri" panose="020F0502020204030204" pitchFamily="34" charset="0"/>
                <a:cs typeface="Times New Roman"/>
              </a:rPr>
              <a:t>:0</a:t>
            </a:r>
            <a:r>
              <a:rPr kumimoji="0" lang="en-US" sz="2400" b="0" i="0" u="none" strike="noStrike" kern="1200" cap="none" spc="0" normalizeH="0" baseline="0" noProof="0" dirty="0">
                <a:ln>
                  <a:noFill/>
                </a:ln>
                <a:effectLst/>
                <a:uLnTx/>
                <a:uFillTx/>
                <a:latin typeface="Calibri"/>
                <a:ea typeface="Calibri" panose="020F0502020204030204" pitchFamily="34" charset="0"/>
                <a:cs typeface="Times New Roman"/>
              </a:rPr>
              <a:t>0</a:t>
            </a:r>
            <a:endParaRPr lang="en-US" i="1" dirty="0">
              <a:cs typeface="Calibri"/>
            </a:endParaRPr>
          </a:p>
        </p:txBody>
      </p:sp>
      <p:pic>
        <p:nvPicPr>
          <p:cNvPr id="15" name="Picture 14" descr="A lidar derived hydrologic position index image in red tones. The image shows a neighborhood with building footprints, driveways and city street.  Ditches and water conveyance features are immediately recognizable.">
            <a:extLst>
              <a:ext uri="{FF2B5EF4-FFF2-40B4-BE49-F238E27FC236}">
                <a16:creationId xmlns:a16="http://schemas.microsoft.com/office/drawing/2014/main" id="{A2F86E9E-5023-D96F-9141-71ADAE2FB88D}"/>
              </a:ext>
            </a:extLst>
          </p:cNvPr>
          <p:cNvPicPr/>
          <p:nvPr/>
        </p:nvPicPr>
        <p:blipFill>
          <a:blip r:embed="rId3">
            <a:extLst>
              <a:ext uri="{28A0092B-C50C-407E-A947-70E740481C1C}">
                <a14:useLocalDpi xmlns:a14="http://schemas.microsoft.com/office/drawing/2010/main" val="0"/>
              </a:ext>
            </a:extLst>
          </a:blip>
          <a:srcRect/>
          <a:stretch/>
        </p:blipFill>
        <p:spPr>
          <a:xfrm>
            <a:off x="0" y="11018"/>
            <a:ext cx="3963507" cy="2803842"/>
          </a:xfrm>
          <a:prstGeom prst="rect">
            <a:avLst/>
          </a:prstGeom>
          <a:ln>
            <a:solidFill>
              <a:schemeClr val="accent1"/>
            </a:solidFill>
          </a:ln>
        </p:spPr>
      </p:pic>
      <p:pic>
        <p:nvPicPr>
          <p:cNvPr id="13" name="Picture 12" descr="Aerial photo of a neighborhood. Showing houses with driveways leading to a paved city street. Concrete driveways are noticed in white while paved driveways are a darker grey. ">
            <a:extLst>
              <a:ext uri="{FF2B5EF4-FFF2-40B4-BE49-F238E27FC236}">
                <a16:creationId xmlns:a16="http://schemas.microsoft.com/office/drawing/2014/main" id="{9A5F6CE4-28BF-2BE3-F061-D7089FC10D26}"/>
              </a:ext>
            </a:extLst>
          </p:cNvPr>
          <p:cNvPicPr/>
          <p:nvPr/>
        </p:nvPicPr>
        <p:blipFill>
          <a:blip r:embed="rId4">
            <a:extLst>
              <a:ext uri="{28A0092B-C50C-407E-A947-70E740481C1C}">
                <a14:useLocalDpi xmlns:a14="http://schemas.microsoft.com/office/drawing/2010/main" val="0"/>
              </a:ext>
            </a:extLst>
          </a:blip>
          <a:srcRect/>
          <a:stretch/>
        </p:blipFill>
        <p:spPr>
          <a:xfrm>
            <a:off x="3963506" y="11017"/>
            <a:ext cx="4181033" cy="2803843"/>
          </a:xfrm>
          <a:prstGeom prst="rect">
            <a:avLst/>
          </a:prstGeom>
          <a:ln>
            <a:solidFill>
              <a:schemeClr val="accent1"/>
            </a:solidFill>
          </a:ln>
        </p:spPr>
      </p:pic>
      <p:pic>
        <p:nvPicPr>
          <p:cNvPr id="18" name="Picture 17" descr="A greyscale lidar intensity image displays a neighborhood with building footprints, driveways and city street. Asphalt driveways appear darker than concrete driveways. Images like this are great for mapping impervious surfaces.">
            <a:extLst>
              <a:ext uri="{FF2B5EF4-FFF2-40B4-BE49-F238E27FC236}">
                <a16:creationId xmlns:a16="http://schemas.microsoft.com/office/drawing/2014/main" id="{3752AC7B-E5B2-BE04-6EC2-F5E3CE305688}"/>
              </a:ext>
            </a:extLst>
          </p:cNvPr>
          <p:cNvPicPr/>
          <p:nvPr/>
        </p:nvPicPr>
        <p:blipFill rotWithShape="1">
          <a:blip r:embed="rId5">
            <a:extLst>
              <a:ext uri="{28A0092B-C50C-407E-A947-70E740481C1C}">
                <a14:useLocalDpi xmlns:a14="http://schemas.microsoft.com/office/drawing/2010/main" val="0"/>
              </a:ext>
            </a:extLst>
          </a:blip>
          <a:srcRect r="12804" b="19225"/>
          <a:stretch/>
        </p:blipFill>
        <p:spPr>
          <a:xfrm>
            <a:off x="8144539" y="11017"/>
            <a:ext cx="4047461" cy="2803842"/>
          </a:xfrm>
          <a:prstGeom prst="rect">
            <a:avLst/>
          </a:prstGeom>
        </p:spPr>
      </p:pic>
      <p:sp>
        <p:nvSpPr>
          <p:cNvPr id="5" name="TextBox 4">
            <a:extLst>
              <a:ext uri="{FF2B5EF4-FFF2-40B4-BE49-F238E27FC236}">
                <a16:creationId xmlns:a16="http://schemas.microsoft.com/office/drawing/2014/main" id="{601C1528-C790-6FCB-4CF0-D6146DE8B243}"/>
              </a:ext>
            </a:extLst>
          </p:cNvPr>
          <p:cNvSpPr txBox="1"/>
          <p:nvPr/>
        </p:nvSpPr>
        <p:spPr>
          <a:xfrm>
            <a:off x="6096000" y="4795520"/>
            <a:ext cx="6176889" cy="1323439"/>
          </a:xfrm>
          <a:prstGeom prst="rect">
            <a:avLst/>
          </a:prstGeom>
          <a:solidFill>
            <a:schemeClr val="bg1"/>
          </a:solidFill>
          <a:ln>
            <a:solidFill>
              <a:srgbClr val="003865"/>
            </a:solidFill>
          </a:ln>
        </p:spPr>
        <p:txBody>
          <a:bodyPr wrap="square" lIns="91440" tIns="45720" rIns="91440" bIns="45720" rtlCol="0" anchor="t">
            <a:spAutoFit/>
          </a:bodyPr>
          <a:lstStyle/>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Sean Vaughn </a:t>
            </a:r>
            <a:r>
              <a:rPr kumimoji="0" lang="en-US" sz="2800" b="0" i="0" u="none" strike="noStrike" kern="1200" cap="none" spc="0" normalizeH="0" baseline="0" noProof="0" dirty="0">
                <a:ln>
                  <a:noFill/>
                </a:ln>
                <a:solidFill>
                  <a:srgbClr val="003865"/>
                </a:solidFill>
                <a:effectLst/>
                <a:uLnTx/>
                <a:uFillTx/>
                <a:latin typeface="Calibri"/>
                <a:ea typeface="+mn-ea"/>
                <a:cs typeface="+mn-cs"/>
              </a:rPr>
              <a:t>		</a:t>
            </a:r>
            <a:r>
              <a:rPr kumimoji="0" lang="en-US" sz="1800" b="0" i="0" u="none" strike="noStrike" kern="1200" cap="none" spc="0" normalizeH="0" baseline="0" noProof="0" dirty="0">
                <a:ln>
                  <a:noFill/>
                </a:ln>
                <a:solidFill>
                  <a:srgbClr val="003865"/>
                </a:solidFill>
                <a:effectLst/>
                <a:uLnTx/>
                <a:uFillTx/>
                <a:latin typeface="Calibri"/>
                <a:ea typeface="+mn-ea"/>
                <a:cs typeface="+mn-cs"/>
              </a:rPr>
              <a:t>(MNIT DNR)</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Gerry Sjerven 		</a:t>
            </a:r>
            <a:r>
              <a:rPr kumimoji="0" lang="en-US" sz="1800" b="0" i="0" u="none" strike="noStrike" kern="1200" cap="none" spc="0" normalizeH="0" baseline="0" noProof="0" dirty="0">
                <a:ln>
                  <a:noFill/>
                </a:ln>
                <a:solidFill>
                  <a:srgbClr val="003865"/>
                </a:solidFill>
                <a:effectLst/>
                <a:uLnTx/>
                <a:uFillTx/>
                <a:latin typeface="Calibri"/>
                <a:ea typeface="+mn-ea"/>
                <a:cs typeface="+mn-cs"/>
              </a:rPr>
              <a:t>(MN Power)</a:t>
            </a: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a:p>
            <a:pPr marL="46355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3865"/>
              </a:solidFill>
              <a:effectLst/>
              <a:uLnTx/>
              <a:uFillTx/>
              <a:latin typeface="Calibri"/>
              <a:ea typeface="+mn-ea"/>
              <a:cs typeface="Calibri"/>
            </a:endParaRPr>
          </a:p>
          <a:p>
            <a:pPr marL="46355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3865"/>
              </a:solidFill>
              <a:effectLst/>
              <a:uLnTx/>
              <a:uFillTx/>
              <a:latin typeface="Calibri"/>
              <a:ea typeface="+mn-ea"/>
              <a:cs typeface="Calibri"/>
            </a:endParaRPr>
          </a:p>
        </p:txBody>
      </p:sp>
      <p:sp>
        <p:nvSpPr>
          <p:cNvPr id="3" name="TextBox 2">
            <a:extLst>
              <a:ext uri="{FF2B5EF4-FFF2-40B4-BE49-F238E27FC236}">
                <a16:creationId xmlns:a16="http://schemas.microsoft.com/office/drawing/2014/main" id="{2C7331FB-7D24-D4A9-39BE-E84AF653FBD5}"/>
              </a:ext>
            </a:extLst>
          </p:cNvPr>
          <p:cNvSpPr txBox="1"/>
          <p:nvPr/>
        </p:nvSpPr>
        <p:spPr>
          <a:xfrm>
            <a:off x="0" y="4795519"/>
            <a:ext cx="6096000" cy="1323439"/>
          </a:xfrm>
          <a:prstGeom prst="rect">
            <a:avLst/>
          </a:prstGeom>
          <a:solidFill>
            <a:schemeClr val="bg1"/>
          </a:solidFill>
          <a:ln>
            <a:solidFill>
              <a:srgbClr val="003865"/>
            </a:solidFill>
          </a:ln>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pic>
        <p:nvPicPr>
          <p:cNvPr id="4" name="Picture 3" descr="Minnesota Geospatial Adcisory Council Logo">
            <a:extLst>
              <a:ext uri="{FF2B5EF4-FFF2-40B4-BE49-F238E27FC236}">
                <a16:creationId xmlns:a16="http://schemas.microsoft.com/office/drawing/2014/main" id="{67B23942-4AF8-F626-1E6E-5B42D349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670" y="4949407"/>
            <a:ext cx="4521339" cy="1015663"/>
          </a:xfrm>
          <a:prstGeom prst="rect">
            <a:avLst/>
          </a:prstGeom>
          <a:ln>
            <a:solidFill>
              <a:srgbClr val="003865"/>
            </a:solidFill>
          </a:ln>
        </p:spPr>
      </p:pic>
    </p:spTree>
    <p:extLst>
      <p:ext uri="{BB962C8B-B14F-4D97-AF65-F5344CB8AC3E}">
        <p14:creationId xmlns:p14="http://schemas.microsoft.com/office/powerpoint/2010/main" val="1532499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6410918" y="130471"/>
            <a:ext cx="5476281" cy="914400"/>
          </a:xfrm>
        </p:spPr>
        <p:txBody>
          <a:bodyPr>
            <a:normAutofit fontScale="90000"/>
          </a:bodyPr>
          <a:lstStyle/>
          <a:p>
            <a:r>
              <a:rPr lang="en-US" sz="3100">
                <a:solidFill>
                  <a:schemeClr val="bg1"/>
                </a:solidFill>
              </a:rPr>
              <a:t>3DGeo Lidar Acquisition </a:t>
            </a:r>
            <a:r>
              <a:rPr lang="en-US" sz="3100">
                <a:solidFill>
                  <a:schemeClr val="bg1"/>
                </a:solidFill>
                <a:sym typeface="Wingdings" panose="05000000000000000000" pitchFamily="2" charset="2"/>
              </a:rPr>
              <a:t> </a:t>
            </a:r>
            <a:r>
              <a:rPr lang="en-US" b="1">
                <a:solidFill>
                  <a:srgbClr val="FFC000"/>
                </a:solidFill>
              </a:rPr>
              <a:t>Update</a:t>
            </a:r>
          </a:p>
        </p:txBody>
      </p:sp>
      <p:sp>
        <p:nvSpPr>
          <p:cNvPr id="6" name="Content Placeholder 2">
            <a:extLst>
              <a:ext uri="{FF2B5EF4-FFF2-40B4-BE49-F238E27FC236}">
                <a16:creationId xmlns:a16="http://schemas.microsoft.com/office/drawing/2014/main" id="{4DDF1AB5-CC91-4C6D-F808-D5E58B013250}"/>
              </a:ext>
            </a:extLst>
          </p:cNvPr>
          <p:cNvSpPr>
            <a:spLocks noGrp="1"/>
          </p:cNvSpPr>
          <p:nvPr>
            <p:ph idx="1"/>
          </p:nvPr>
        </p:nvSpPr>
        <p:spPr>
          <a:xfrm>
            <a:off x="6410918" y="1444952"/>
            <a:ext cx="5014159" cy="5116322"/>
          </a:xfrm>
        </p:spPr>
        <p:txBody>
          <a:bodyPr vert="horz" lIns="91440" tIns="45720" rIns="91440" bIns="45720" rtlCol="0" anchor="t">
            <a:normAutofit fontScale="85000" lnSpcReduction="20000"/>
          </a:bodyPr>
          <a:lstStyle/>
          <a:p>
            <a:r>
              <a:rPr lang="en-US" sz="2800">
                <a:solidFill>
                  <a:schemeClr val="tx1"/>
                </a:solidFill>
                <a:effectLst/>
                <a:latin typeface="Calibri" panose="020F0502020204030204" pitchFamily="34" charset="0"/>
                <a:ea typeface="Calibri" panose="020F0502020204030204" pitchFamily="34" charset="0"/>
                <a:cs typeface="Arial" panose="020B0604020202020204" pitchFamily="34" charset="0"/>
              </a:rPr>
              <a:t>All areas in teal and royal blue have been collected</a:t>
            </a:r>
          </a:p>
          <a:p>
            <a:r>
              <a:rPr lang="en-US" sz="2800">
                <a:solidFill>
                  <a:schemeClr val="tx1"/>
                </a:solidFill>
                <a:effectLst/>
                <a:latin typeface="Calibri" panose="020F0502020204030204" pitchFamily="34" charset="0"/>
                <a:ea typeface="Calibri" panose="020F0502020204030204" pitchFamily="34" charset="0"/>
                <a:cs typeface="Arial" panose="020B0604020202020204" pitchFamily="34" charset="0"/>
              </a:rPr>
              <a:t>Central Mississippi LAB was not completed due to weather and green-up.</a:t>
            </a:r>
          </a:p>
          <a:p>
            <a:r>
              <a:rPr lang="en-US" sz="2800">
                <a:solidFill>
                  <a:schemeClr val="tx1"/>
                </a:solidFill>
                <a:effectLst/>
                <a:latin typeface="Calibri" panose="020F0502020204030204" pitchFamily="34" charset="0"/>
                <a:ea typeface="Calibri" panose="020F0502020204030204" pitchFamily="34" charset="0"/>
                <a:cs typeface="Arial" panose="020B0604020202020204" pitchFamily="34" charset="0"/>
              </a:rPr>
              <a:t>Missouri Big Sioux LAB vendor reporting preliminary accuracy assessment  or non-vegetated areas to be 3.1 cm for entire LAB</a:t>
            </a:r>
          </a:p>
          <a:p>
            <a:r>
              <a:rPr lang="en-US" sz="2800">
                <a:latin typeface="Calibri" panose="020F0502020204030204" pitchFamily="34" charset="0"/>
                <a:ea typeface="Calibri" panose="020F0502020204030204" pitchFamily="34" charset="0"/>
                <a:cs typeface="Arial" panose="020B0604020202020204" pitchFamily="34" charset="0"/>
              </a:rPr>
              <a:t>MN River East and West was 3DGeo priority for 2022 planning, coordination, and establishment of funding partners.  </a:t>
            </a:r>
            <a:endParaRPr lang="en-US" sz="2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buSzPct val="75000"/>
            </a:pPr>
            <a:endParaRPr lang="en-US" sz="2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87E2C2F-BBB5-81A8-CCAD-8340B706325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8064" y="41694"/>
            <a:ext cx="5758419" cy="6774611"/>
          </a:xfrm>
          <a:prstGeom prst="rect">
            <a:avLst/>
          </a:prstGeom>
          <a:ln>
            <a:solidFill>
              <a:srgbClr val="003865"/>
            </a:solidFill>
          </a:ln>
        </p:spPr>
      </p:pic>
    </p:spTree>
    <p:extLst>
      <p:ext uri="{BB962C8B-B14F-4D97-AF65-F5344CB8AC3E}">
        <p14:creationId xmlns:p14="http://schemas.microsoft.com/office/powerpoint/2010/main" val="4069561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519621" y="127233"/>
            <a:ext cx="11226901" cy="914400"/>
          </a:xfrm>
        </p:spPr>
        <p:txBody>
          <a:bodyPr>
            <a:noAutofit/>
          </a:bodyPr>
          <a:lstStyle/>
          <a:p>
            <a:r>
              <a:rPr lang="en-US" sz="2400">
                <a:solidFill>
                  <a:srgbClr val="FFC000"/>
                </a:solidFill>
              </a:rPr>
              <a:t>3DGeo Outreach: COLLECTED in 2021 </a:t>
            </a:r>
            <a:br>
              <a:rPr lang="en-US" sz="2400">
                <a:solidFill>
                  <a:srgbClr val="FFC000"/>
                </a:solidFill>
              </a:rPr>
            </a:br>
            <a:r>
              <a:rPr lang="en-US" sz="3200"/>
              <a:t>Northeast – Rainy Lake &amp; Lake Superior Blocks</a:t>
            </a:r>
          </a:p>
        </p:txBody>
      </p:sp>
      <p:sp>
        <p:nvSpPr>
          <p:cNvPr id="5" name="Content Placeholder 2">
            <a:extLst>
              <a:ext uri="{FF2B5EF4-FFF2-40B4-BE49-F238E27FC236}">
                <a16:creationId xmlns:a16="http://schemas.microsoft.com/office/drawing/2014/main" id="{3B26E9AC-EBF8-4A7A-B644-B439EEB0F28B}"/>
              </a:ext>
            </a:extLst>
          </p:cNvPr>
          <p:cNvSpPr>
            <a:spLocks noGrp="1"/>
          </p:cNvSpPr>
          <p:nvPr>
            <p:ph sz="half" idx="1"/>
          </p:nvPr>
        </p:nvSpPr>
        <p:spPr>
          <a:xfrm>
            <a:off x="7010234" y="2126945"/>
            <a:ext cx="4544457" cy="1731823"/>
          </a:xfrm>
        </p:spPr>
        <p:txBody>
          <a:bodyPr vert="horz" lIns="91440" tIns="45720" rIns="91440" bIns="45720" rtlCol="0" anchor="t">
            <a:noAutofit/>
          </a:bodyPr>
          <a:lstStyle/>
          <a:p>
            <a:r>
              <a:rPr lang="en-US" sz="3200" b="1">
                <a:solidFill>
                  <a:srgbClr val="003865"/>
                </a:solidFill>
              </a:rPr>
              <a:t>17</a:t>
            </a:r>
            <a:r>
              <a:rPr lang="en-US" sz="3200">
                <a:solidFill>
                  <a:srgbClr val="003865"/>
                </a:solidFill>
              </a:rPr>
              <a:t> state/local partners raised </a:t>
            </a:r>
            <a:r>
              <a:rPr lang="en-US" sz="3200" b="1">
                <a:solidFill>
                  <a:srgbClr val="003865"/>
                </a:solidFill>
              </a:rPr>
              <a:t>$1.7M</a:t>
            </a:r>
          </a:p>
          <a:p>
            <a:r>
              <a:rPr lang="en-US" sz="3200">
                <a:solidFill>
                  <a:srgbClr val="003865"/>
                </a:solidFill>
              </a:rPr>
              <a:t>Leveraged a </a:t>
            </a:r>
            <a:r>
              <a:rPr lang="en-US" sz="3200" b="1">
                <a:solidFill>
                  <a:srgbClr val="003865"/>
                </a:solidFill>
              </a:rPr>
              <a:t>$3.8M </a:t>
            </a:r>
            <a:r>
              <a:rPr lang="en-US" sz="3200">
                <a:solidFill>
                  <a:srgbClr val="003865"/>
                </a:solidFill>
              </a:rPr>
              <a:t>match from 3DEP!</a:t>
            </a:r>
          </a:p>
          <a:p>
            <a:r>
              <a:rPr lang="en-US" sz="3200">
                <a:solidFill>
                  <a:srgbClr val="003865"/>
                </a:solidFill>
              </a:rPr>
              <a:t>3DEP deliverables are available on The National Map!</a:t>
            </a:r>
          </a:p>
        </p:txBody>
      </p:sp>
      <p:pic>
        <p:nvPicPr>
          <p:cNvPr id="7" name="Picture 6">
            <a:extLst>
              <a:ext uri="{FF2B5EF4-FFF2-40B4-BE49-F238E27FC236}">
                <a16:creationId xmlns:a16="http://schemas.microsoft.com/office/drawing/2014/main" id="{00000000-0008-0000-0400-0000030000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7475" y="1428750"/>
            <a:ext cx="6621563" cy="5297250"/>
          </a:xfrm>
          <a:prstGeom prst="rect">
            <a:avLst/>
          </a:prstGeom>
        </p:spPr>
      </p:pic>
    </p:spTree>
    <p:extLst>
      <p:ext uri="{BB962C8B-B14F-4D97-AF65-F5344CB8AC3E}">
        <p14:creationId xmlns:p14="http://schemas.microsoft.com/office/powerpoint/2010/main" val="11449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519621" y="127233"/>
            <a:ext cx="11226901" cy="914400"/>
          </a:xfrm>
        </p:spPr>
        <p:txBody>
          <a:bodyPr>
            <a:noAutofit/>
          </a:bodyPr>
          <a:lstStyle/>
          <a:p>
            <a:r>
              <a:rPr lang="en-US" sz="2400">
                <a:solidFill>
                  <a:srgbClr val="FFC000"/>
                </a:solidFill>
              </a:rPr>
              <a:t>3DGeo Outreach: COLLECTED in 2022 </a:t>
            </a:r>
            <a:br>
              <a:rPr lang="en-US" sz="2400">
                <a:solidFill>
                  <a:srgbClr val="FFC000"/>
                </a:solidFill>
              </a:rPr>
            </a:br>
            <a:r>
              <a:rPr lang="en-US" sz="3200"/>
              <a:t>Southwest – Missouri River Big Sioux Block</a:t>
            </a:r>
          </a:p>
        </p:txBody>
      </p:sp>
      <p:sp>
        <p:nvSpPr>
          <p:cNvPr id="5" name="Content Placeholder 2">
            <a:extLst>
              <a:ext uri="{FF2B5EF4-FFF2-40B4-BE49-F238E27FC236}">
                <a16:creationId xmlns:a16="http://schemas.microsoft.com/office/drawing/2014/main" id="{3B26E9AC-EBF8-4A7A-B644-B439EEB0F28B}"/>
              </a:ext>
            </a:extLst>
          </p:cNvPr>
          <p:cNvSpPr>
            <a:spLocks noGrp="1"/>
          </p:cNvSpPr>
          <p:nvPr>
            <p:ph sz="half" idx="1"/>
          </p:nvPr>
        </p:nvSpPr>
        <p:spPr>
          <a:xfrm>
            <a:off x="7010234" y="2126945"/>
            <a:ext cx="4544457" cy="1731823"/>
          </a:xfrm>
        </p:spPr>
        <p:txBody>
          <a:bodyPr vert="horz" lIns="91440" tIns="45720" rIns="91440" bIns="45720" rtlCol="0" anchor="t">
            <a:noAutofit/>
          </a:bodyPr>
          <a:lstStyle/>
          <a:p>
            <a:r>
              <a:rPr lang="en-US" sz="3200" b="1">
                <a:solidFill>
                  <a:srgbClr val="003865"/>
                </a:solidFill>
              </a:rPr>
              <a:t>8</a:t>
            </a:r>
            <a:r>
              <a:rPr lang="en-US" sz="3200">
                <a:solidFill>
                  <a:srgbClr val="003865"/>
                </a:solidFill>
              </a:rPr>
              <a:t> state/local partners raised </a:t>
            </a:r>
            <a:r>
              <a:rPr lang="en-US" sz="3200" b="1">
                <a:solidFill>
                  <a:srgbClr val="003865"/>
                </a:solidFill>
              </a:rPr>
              <a:t>$355K </a:t>
            </a:r>
            <a:r>
              <a:rPr lang="en-US" sz="3200">
                <a:solidFill>
                  <a:srgbClr val="003865"/>
                </a:solidFill>
              </a:rPr>
              <a:t>total</a:t>
            </a:r>
          </a:p>
          <a:p>
            <a:r>
              <a:rPr lang="en-US" sz="3200">
                <a:solidFill>
                  <a:srgbClr val="003865"/>
                </a:solidFill>
              </a:rPr>
              <a:t>Leveraged a </a:t>
            </a:r>
            <a:r>
              <a:rPr lang="en-US" sz="3200" b="1">
                <a:solidFill>
                  <a:srgbClr val="003865"/>
                </a:solidFill>
              </a:rPr>
              <a:t>$657K </a:t>
            </a:r>
            <a:r>
              <a:rPr lang="en-US" sz="3200">
                <a:solidFill>
                  <a:srgbClr val="003865"/>
                </a:solidFill>
              </a:rPr>
              <a:t>match from 3DEP!</a:t>
            </a:r>
          </a:p>
          <a:p>
            <a:r>
              <a:rPr lang="en-US" sz="3200">
                <a:solidFill>
                  <a:srgbClr val="003865"/>
                </a:solidFill>
              </a:rPr>
              <a:t>3DEP deliverables are available on The National Map!</a:t>
            </a:r>
          </a:p>
          <a:p>
            <a:endParaRPr lang="en-US" sz="3200">
              <a:solidFill>
                <a:srgbClr val="003865"/>
              </a:solidFill>
            </a:endParaRPr>
          </a:p>
          <a:p>
            <a:pPr marL="0" indent="0">
              <a:buNone/>
            </a:pPr>
            <a:endParaRPr lang="en-US" sz="3200">
              <a:solidFill>
                <a:srgbClr val="003865"/>
              </a:solidFill>
            </a:endParaRPr>
          </a:p>
        </p:txBody>
      </p:sp>
      <p:pic>
        <p:nvPicPr>
          <p:cNvPr id="7" name="Picture 6">
            <a:extLst>
              <a:ext uri="{FF2B5EF4-FFF2-40B4-BE49-F238E27FC236}">
                <a16:creationId xmlns:a16="http://schemas.microsoft.com/office/drawing/2014/main" id="{00000000-0008-0000-0400-0000030000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7475" y="1428750"/>
            <a:ext cx="6621562" cy="5297250"/>
          </a:xfrm>
          <a:prstGeom prst="rect">
            <a:avLst/>
          </a:prstGeom>
        </p:spPr>
      </p:pic>
    </p:spTree>
    <p:extLst>
      <p:ext uri="{BB962C8B-B14F-4D97-AF65-F5344CB8AC3E}">
        <p14:creationId xmlns:p14="http://schemas.microsoft.com/office/powerpoint/2010/main" val="2629123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519621" y="127233"/>
            <a:ext cx="11226901" cy="914400"/>
          </a:xfrm>
        </p:spPr>
        <p:txBody>
          <a:bodyPr>
            <a:noAutofit/>
          </a:bodyPr>
          <a:lstStyle/>
          <a:p>
            <a:r>
              <a:rPr lang="en-US" sz="2400">
                <a:solidFill>
                  <a:srgbClr val="FFC000"/>
                </a:solidFill>
              </a:rPr>
              <a:t>3DGeo Outreach: COLLECTED in 2022</a:t>
            </a:r>
            <a:r>
              <a:rPr lang="en-US" sz="3200"/>
              <a:t> </a:t>
            </a:r>
            <a:br>
              <a:rPr lang="en-US" sz="3200"/>
            </a:br>
            <a:r>
              <a:rPr lang="en-US" sz="3200"/>
              <a:t>Upper Mississippi River Block</a:t>
            </a:r>
          </a:p>
        </p:txBody>
      </p:sp>
      <p:sp>
        <p:nvSpPr>
          <p:cNvPr id="5" name="Content Placeholder 2">
            <a:extLst>
              <a:ext uri="{FF2B5EF4-FFF2-40B4-BE49-F238E27FC236}">
                <a16:creationId xmlns:a16="http://schemas.microsoft.com/office/drawing/2014/main" id="{3B26E9AC-EBF8-4A7A-B644-B439EEB0F28B}"/>
              </a:ext>
            </a:extLst>
          </p:cNvPr>
          <p:cNvSpPr>
            <a:spLocks noGrp="1"/>
          </p:cNvSpPr>
          <p:nvPr>
            <p:ph sz="half" idx="1"/>
          </p:nvPr>
        </p:nvSpPr>
        <p:spPr>
          <a:xfrm>
            <a:off x="7010234" y="2126945"/>
            <a:ext cx="4736288" cy="1731823"/>
          </a:xfrm>
        </p:spPr>
        <p:txBody>
          <a:bodyPr vert="horz" lIns="91440" tIns="45720" rIns="91440" bIns="45720" rtlCol="0" anchor="t">
            <a:noAutofit/>
          </a:bodyPr>
          <a:lstStyle/>
          <a:p>
            <a:r>
              <a:rPr lang="en-US" sz="3200" b="1">
                <a:solidFill>
                  <a:srgbClr val="003865"/>
                </a:solidFill>
              </a:rPr>
              <a:t>15</a:t>
            </a:r>
            <a:r>
              <a:rPr lang="en-US" sz="3200">
                <a:solidFill>
                  <a:srgbClr val="003865"/>
                </a:solidFill>
              </a:rPr>
              <a:t> state/local partners raised </a:t>
            </a:r>
            <a:r>
              <a:rPr lang="en-US" sz="3200" b="1">
                <a:solidFill>
                  <a:srgbClr val="003865"/>
                </a:solidFill>
              </a:rPr>
              <a:t>$1.2M </a:t>
            </a:r>
            <a:r>
              <a:rPr lang="en-US" sz="3200">
                <a:solidFill>
                  <a:srgbClr val="003865"/>
                </a:solidFill>
              </a:rPr>
              <a:t>total</a:t>
            </a:r>
          </a:p>
          <a:p>
            <a:r>
              <a:rPr lang="en-US" sz="3200">
                <a:solidFill>
                  <a:srgbClr val="003865"/>
                </a:solidFill>
              </a:rPr>
              <a:t> Leveraged a </a:t>
            </a:r>
            <a:r>
              <a:rPr lang="en-US" sz="3200" b="1">
                <a:solidFill>
                  <a:srgbClr val="003865"/>
                </a:solidFill>
              </a:rPr>
              <a:t>$3.M</a:t>
            </a:r>
            <a:r>
              <a:rPr lang="en-US" sz="3200">
                <a:solidFill>
                  <a:srgbClr val="003865"/>
                </a:solidFill>
              </a:rPr>
              <a:t> match from 3DEP!</a:t>
            </a:r>
          </a:p>
          <a:p>
            <a:r>
              <a:rPr lang="en-US" sz="3200">
                <a:solidFill>
                  <a:srgbClr val="003865"/>
                </a:solidFill>
              </a:rPr>
              <a:t>Data is currently under review by the USGS</a:t>
            </a:r>
          </a:p>
          <a:p>
            <a:pPr marL="0" indent="0">
              <a:buNone/>
            </a:pPr>
            <a:endParaRPr lang="en-US" sz="3200">
              <a:solidFill>
                <a:srgbClr val="003865"/>
              </a:solidFill>
            </a:endParaRPr>
          </a:p>
        </p:txBody>
      </p:sp>
      <p:pic>
        <p:nvPicPr>
          <p:cNvPr id="7" name="Picture 6">
            <a:extLst>
              <a:ext uri="{FF2B5EF4-FFF2-40B4-BE49-F238E27FC236}">
                <a16:creationId xmlns:a16="http://schemas.microsoft.com/office/drawing/2014/main" id="{00000000-0008-0000-0400-0000030000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7475" y="1428750"/>
            <a:ext cx="6621562" cy="5297250"/>
          </a:xfrm>
          <a:prstGeom prst="rect">
            <a:avLst/>
          </a:prstGeom>
        </p:spPr>
      </p:pic>
    </p:spTree>
    <p:extLst>
      <p:ext uri="{BB962C8B-B14F-4D97-AF65-F5344CB8AC3E}">
        <p14:creationId xmlns:p14="http://schemas.microsoft.com/office/powerpoint/2010/main" val="218627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519621" y="127233"/>
            <a:ext cx="11226901" cy="914400"/>
          </a:xfrm>
        </p:spPr>
        <p:txBody>
          <a:bodyPr>
            <a:noAutofit/>
          </a:bodyPr>
          <a:lstStyle/>
          <a:p>
            <a:r>
              <a:rPr lang="en-US" sz="2400">
                <a:solidFill>
                  <a:srgbClr val="FFC000"/>
                </a:solidFill>
              </a:rPr>
              <a:t>3DGeo Outreach: COLLECTED/ANTICIPATED in 2022 and 2023</a:t>
            </a:r>
            <a:r>
              <a:rPr lang="en-US" sz="3200"/>
              <a:t> </a:t>
            </a:r>
            <a:br>
              <a:rPr lang="en-US" sz="3200"/>
            </a:br>
            <a:r>
              <a:rPr lang="en-US" sz="3200"/>
              <a:t>Central Mississippi River Block</a:t>
            </a:r>
          </a:p>
        </p:txBody>
      </p:sp>
      <p:sp>
        <p:nvSpPr>
          <p:cNvPr id="5" name="Content Placeholder 2">
            <a:extLst>
              <a:ext uri="{FF2B5EF4-FFF2-40B4-BE49-F238E27FC236}">
                <a16:creationId xmlns:a16="http://schemas.microsoft.com/office/drawing/2014/main" id="{3B26E9AC-EBF8-4A7A-B644-B439EEB0F28B}"/>
              </a:ext>
            </a:extLst>
          </p:cNvPr>
          <p:cNvSpPr>
            <a:spLocks noGrp="1"/>
          </p:cNvSpPr>
          <p:nvPr>
            <p:ph sz="half" idx="1"/>
          </p:nvPr>
        </p:nvSpPr>
        <p:spPr>
          <a:xfrm>
            <a:off x="6947888" y="1697177"/>
            <a:ext cx="4736288" cy="1731823"/>
          </a:xfrm>
        </p:spPr>
        <p:txBody>
          <a:bodyPr vert="horz" lIns="91440" tIns="45720" rIns="91440" bIns="45720" rtlCol="0" anchor="t">
            <a:noAutofit/>
          </a:bodyPr>
          <a:lstStyle/>
          <a:p>
            <a:r>
              <a:rPr lang="en-US" sz="3200" b="1">
                <a:solidFill>
                  <a:srgbClr val="003865"/>
                </a:solidFill>
              </a:rPr>
              <a:t>20</a:t>
            </a:r>
            <a:r>
              <a:rPr lang="en-US" sz="3200">
                <a:solidFill>
                  <a:srgbClr val="003865"/>
                </a:solidFill>
              </a:rPr>
              <a:t> state/local partners raised </a:t>
            </a:r>
            <a:r>
              <a:rPr lang="en-US" sz="3200" b="1">
                <a:solidFill>
                  <a:srgbClr val="003865"/>
                </a:solidFill>
              </a:rPr>
              <a:t>$1.7M </a:t>
            </a:r>
            <a:r>
              <a:rPr lang="en-US" sz="3200">
                <a:solidFill>
                  <a:srgbClr val="003865"/>
                </a:solidFill>
              </a:rPr>
              <a:t>total</a:t>
            </a:r>
          </a:p>
          <a:p>
            <a:r>
              <a:rPr lang="en-US" sz="3200">
                <a:solidFill>
                  <a:srgbClr val="003865"/>
                </a:solidFill>
              </a:rPr>
              <a:t>Leveraged </a:t>
            </a:r>
            <a:r>
              <a:rPr lang="en-US" sz="3200" b="1">
                <a:solidFill>
                  <a:srgbClr val="003865"/>
                </a:solidFill>
              </a:rPr>
              <a:t>$2.2M </a:t>
            </a:r>
            <a:r>
              <a:rPr lang="en-US" sz="3200">
                <a:solidFill>
                  <a:srgbClr val="003865"/>
                </a:solidFill>
              </a:rPr>
              <a:t>match from 3DEP!</a:t>
            </a:r>
          </a:p>
          <a:p>
            <a:r>
              <a:rPr lang="en-US" sz="3200">
                <a:solidFill>
                  <a:srgbClr val="003865"/>
                </a:solidFill>
              </a:rPr>
              <a:t>Three counties will be acquired spring 2023</a:t>
            </a:r>
          </a:p>
          <a:p>
            <a:r>
              <a:rPr lang="en-US" sz="3200">
                <a:solidFill>
                  <a:srgbClr val="003865"/>
                </a:solidFill>
              </a:rPr>
              <a:t>Portions are currently under review at the USGS</a:t>
            </a:r>
          </a:p>
          <a:p>
            <a:pPr marL="0" indent="0">
              <a:buNone/>
            </a:pPr>
            <a:endParaRPr lang="en-US" sz="3200">
              <a:solidFill>
                <a:srgbClr val="003865"/>
              </a:solidFill>
            </a:endParaRPr>
          </a:p>
        </p:txBody>
      </p:sp>
      <p:pic>
        <p:nvPicPr>
          <p:cNvPr id="7" name="Picture 6">
            <a:extLst>
              <a:ext uri="{FF2B5EF4-FFF2-40B4-BE49-F238E27FC236}">
                <a16:creationId xmlns:a16="http://schemas.microsoft.com/office/drawing/2014/main" id="{00000000-0008-0000-0400-0000030000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7475" y="1428750"/>
            <a:ext cx="6621562" cy="5297250"/>
          </a:xfrm>
          <a:prstGeom prst="rect">
            <a:avLst/>
          </a:prstGeom>
        </p:spPr>
      </p:pic>
    </p:spTree>
    <p:extLst>
      <p:ext uri="{BB962C8B-B14F-4D97-AF65-F5344CB8AC3E}">
        <p14:creationId xmlns:p14="http://schemas.microsoft.com/office/powerpoint/2010/main" val="1235087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519621" y="127233"/>
            <a:ext cx="11226901" cy="914400"/>
          </a:xfrm>
        </p:spPr>
        <p:txBody>
          <a:bodyPr>
            <a:noAutofit/>
          </a:bodyPr>
          <a:lstStyle/>
          <a:p>
            <a:r>
              <a:rPr lang="en-US" sz="2400">
                <a:solidFill>
                  <a:srgbClr val="FFC000"/>
                </a:solidFill>
              </a:rPr>
              <a:t>3DGeo Outreach: COLLECTED in 2021 &amp; 2022 </a:t>
            </a:r>
            <a:br>
              <a:rPr lang="en-US" sz="2400">
                <a:solidFill>
                  <a:srgbClr val="FFC000"/>
                </a:solidFill>
              </a:rPr>
            </a:br>
            <a:r>
              <a:rPr lang="en-US" sz="3200"/>
              <a:t>Southeast – </a:t>
            </a:r>
            <a:r>
              <a:rPr lang="en-US" sz="3200" err="1"/>
              <a:t>Driftless</a:t>
            </a:r>
            <a:r>
              <a:rPr lang="en-US" sz="3200"/>
              <a:t> Block</a:t>
            </a:r>
          </a:p>
        </p:txBody>
      </p:sp>
      <p:sp>
        <p:nvSpPr>
          <p:cNvPr id="5" name="Content Placeholder 2">
            <a:extLst>
              <a:ext uri="{FF2B5EF4-FFF2-40B4-BE49-F238E27FC236}">
                <a16:creationId xmlns:a16="http://schemas.microsoft.com/office/drawing/2014/main" id="{3B26E9AC-EBF8-4A7A-B644-B439EEB0F28B}"/>
              </a:ext>
            </a:extLst>
          </p:cNvPr>
          <p:cNvSpPr>
            <a:spLocks noGrp="1"/>
          </p:cNvSpPr>
          <p:nvPr>
            <p:ph sz="half" idx="1"/>
          </p:nvPr>
        </p:nvSpPr>
        <p:spPr>
          <a:xfrm>
            <a:off x="6829616" y="1428750"/>
            <a:ext cx="5204909" cy="5297250"/>
          </a:xfrm>
        </p:spPr>
        <p:txBody>
          <a:bodyPr vert="horz" lIns="91440" tIns="45720" rIns="91440" bIns="45720" rtlCol="0" anchor="t">
            <a:noAutofit/>
          </a:bodyPr>
          <a:lstStyle/>
          <a:p>
            <a:r>
              <a:rPr lang="en-US" sz="3200" b="1">
                <a:solidFill>
                  <a:srgbClr val="003865"/>
                </a:solidFill>
              </a:rPr>
              <a:t>6 </a:t>
            </a:r>
            <a:r>
              <a:rPr lang="en-US" sz="3200">
                <a:solidFill>
                  <a:srgbClr val="003865"/>
                </a:solidFill>
              </a:rPr>
              <a:t>state/local partners raised </a:t>
            </a:r>
            <a:r>
              <a:rPr lang="en-US" sz="3200" b="1">
                <a:solidFill>
                  <a:srgbClr val="003865"/>
                </a:solidFill>
              </a:rPr>
              <a:t>$1.1M </a:t>
            </a:r>
            <a:r>
              <a:rPr lang="en-US" sz="3200">
                <a:solidFill>
                  <a:srgbClr val="003865"/>
                </a:solidFill>
              </a:rPr>
              <a:t>total</a:t>
            </a:r>
          </a:p>
          <a:p>
            <a:r>
              <a:rPr lang="en-US" sz="3200">
                <a:solidFill>
                  <a:srgbClr val="003865"/>
                </a:solidFill>
              </a:rPr>
              <a:t>Leveraged </a:t>
            </a:r>
            <a:r>
              <a:rPr lang="en-US" sz="3200" b="1">
                <a:solidFill>
                  <a:srgbClr val="003865"/>
                </a:solidFill>
              </a:rPr>
              <a:t>$1.4M </a:t>
            </a:r>
            <a:r>
              <a:rPr lang="en-US" sz="3200">
                <a:solidFill>
                  <a:srgbClr val="003865"/>
                </a:solidFill>
              </a:rPr>
              <a:t>match from 3DEP!</a:t>
            </a:r>
          </a:p>
          <a:p>
            <a:r>
              <a:rPr lang="en-US" sz="3200">
                <a:solidFill>
                  <a:srgbClr val="003865"/>
                </a:solidFill>
              </a:rPr>
              <a:t>Portions are currently under review at the USGS</a:t>
            </a:r>
          </a:p>
          <a:p>
            <a:r>
              <a:rPr lang="en-US" sz="3200">
                <a:solidFill>
                  <a:srgbClr val="003865"/>
                </a:solidFill>
              </a:rPr>
              <a:t>Portions of the LAB 3DEP deliverables are becoming available on National Map</a:t>
            </a:r>
          </a:p>
        </p:txBody>
      </p:sp>
      <p:pic>
        <p:nvPicPr>
          <p:cNvPr id="7" name="Picture 6">
            <a:extLst>
              <a:ext uri="{FF2B5EF4-FFF2-40B4-BE49-F238E27FC236}">
                <a16:creationId xmlns:a16="http://schemas.microsoft.com/office/drawing/2014/main" id="{00000000-0008-0000-0400-0000030000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7475" y="1428750"/>
            <a:ext cx="6621562" cy="5297250"/>
          </a:xfrm>
          <a:prstGeom prst="rect">
            <a:avLst/>
          </a:prstGeom>
        </p:spPr>
      </p:pic>
    </p:spTree>
    <p:extLst>
      <p:ext uri="{BB962C8B-B14F-4D97-AF65-F5344CB8AC3E}">
        <p14:creationId xmlns:p14="http://schemas.microsoft.com/office/powerpoint/2010/main" val="3596951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2213833978"/>
              </p:ext>
            </p:extLst>
          </p:nvPr>
        </p:nvGraphicFramePr>
        <p:xfrm>
          <a:off x="341376" y="1336628"/>
          <a:ext cx="11545823" cy="4064810"/>
        </p:xfrm>
        <a:graphic>
          <a:graphicData uri="http://schemas.openxmlformats.org/drawingml/2006/table">
            <a:tbl>
              <a:tblPr firstRow="1" bandRow="1">
                <a:tableStyleId>{C083E6E3-FA7D-4D7B-A595-EF9225AFEA82}</a:tableStyleId>
              </a:tblPr>
              <a:tblGrid>
                <a:gridCol w="1028551">
                  <a:extLst>
                    <a:ext uri="{9D8B030D-6E8A-4147-A177-3AD203B41FA5}">
                      <a16:colId xmlns:a16="http://schemas.microsoft.com/office/drawing/2014/main" val="20000"/>
                    </a:ext>
                  </a:extLst>
                </a:gridCol>
                <a:gridCol w="4776604">
                  <a:extLst>
                    <a:ext uri="{9D8B030D-6E8A-4147-A177-3AD203B41FA5}">
                      <a16:colId xmlns:a16="http://schemas.microsoft.com/office/drawing/2014/main" val="20001"/>
                    </a:ext>
                  </a:extLst>
                </a:gridCol>
                <a:gridCol w="436283">
                  <a:extLst>
                    <a:ext uri="{9D8B030D-6E8A-4147-A177-3AD203B41FA5}">
                      <a16:colId xmlns:a16="http://schemas.microsoft.com/office/drawing/2014/main" val="4258693984"/>
                    </a:ext>
                  </a:extLst>
                </a:gridCol>
                <a:gridCol w="876608">
                  <a:extLst>
                    <a:ext uri="{9D8B030D-6E8A-4147-A177-3AD203B41FA5}">
                      <a16:colId xmlns:a16="http://schemas.microsoft.com/office/drawing/2014/main" val="268677829"/>
                    </a:ext>
                  </a:extLst>
                </a:gridCol>
                <a:gridCol w="4427777">
                  <a:extLst>
                    <a:ext uri="{9D8B030D-6E8A-4147-A177-3AD203B41FA5}">
                      <a16:colId xmlns:a16="http://schemas.microsoft.com/office/drawing/2014/main" val="888275951"/>
                    </a:ext>
                  </a:extLst>
                </a:gridCol>
              </a:tblGrid>
              <a:tr h="418943">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400" dirty="0"/>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400" dirty="0"/>
                        <a:t>Topic</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837882">
                <a:tc>
                  <a:txBody>
                    <a:bodyPr/>
                    <a:lstStyle/>
                    <a:p>
                      <a:pPr algn="ctr"/>
                      <a:r>
                        <a:rPr lang="en-US" sz="1400" dirty="0"/>
                        <a:t>10:00</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Introductions, approve agenda and previous minutes</a:t>
                      </a:r>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1400" dirty="0"/>
                        <a:t>11:00</a:t>
                      </a:r>
                      <a:endParaRPr lang="en-US" dirty="0"/>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i="0" u="none" strike="noStrike" noProof="0" dirty="0">
                          <a:latin typeface="Calibri"/>
                        </a:rPr>
                        <a:t>Legislative Updates</a:t>
                      </a: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60448">
                <a:tc>
                  <a:txBody>
                    <a:bodyPr/>
                    <a:lstStyle/>
                    <a:p>
                      <a:pPr algn="ctr"/>
                      <a:r>
                        <a:rPr lang="en-US" sz="1400" dirty="0"/>
                        <a:t>10:15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Committee reports and review of new quarterly reporting</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lvl="0" algn="ctr">
                        <a:buNone/>
                      </a:pPr>
                      <a:r>
                        <a:rPr lang="en-US" sz="1400" dirty="0"/>
                        <a:t>11:10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t>Break</a:t>
                      </a:r>
                      <a:endParaRPr lang="en-US" dirty="0" err="1"/>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60448">
                <a:tc>
                  <a:txBody>
                    <a:bodyPr/>
                    <a:lstStyle/>
                    <a:p>
                      <a:pPr algn="ctr"/>
                      <a:r>
                        <a:rPr lang="en-US" sz="1400" dirty="0"/>
                        <a:t>10:30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dirty="0"/>
                        <a:t>Outreach Committee update</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400" dirty="0"/>
                        <a:t>11:20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latin typeface="Calibri"/>
                        </a:rPr>
                        <a:t>GAC priority projects and initiatives update</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66193">
                <a:tc>
                  <a:txBody>
                    <a:bodyPr/>
                    <a:lstStyle/>
                    <a:p>
                      <a:pPr algn="ctr"/>
                      <a:r>
                        <a:rPr lang="en-US" sz="1400" dirty="0"/>
                        <a:t>10:35</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t>Success Stories for Geospatial Technologies Workgroup</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11:40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latin typeface="Calibri"/>
                        </a:rPr>
                        <a:t>Applications for Next GAC Term</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56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10:40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baseline="0" noProof="0" dirty="0">
                          <a:latin typeface="Calibri"/>
                        </a:rPr>
                        <a:t>Culvert Data Standard Workgroup</a:t>
                      </a:r>
                      <a:endParaRPr lang="en-US" sz="1400" baseline="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11:45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Tx/>
                        <a:buSzTx/>
                        <a:buFontTx/>
                        <a:buNone/>
                      </a:pPr>
                      <a:r>
                        <a:rPr kumimoji="0" lang="en-US" sz="1400" b="0" i="0" u="none" strike="noStrike" kern="1200" cap="none" spc="0" normalizeH="0" baseline="0" noProof="0" dirty="0">
                          <a:ln>
                            <a:noFill/>
                          </a:ln>
                          <a:solidFill>
                            <a:srgbClr val="003865"/>
                          </a:solidFill>
                          <a:effectLst/>
                          <a:uLnTx/>
                          <a:uFillTx/>
                          <a:latin typeface="+mn-lt"/>
                          <a:ea typeface="+mn-ea"/>
                          <a:cs typeface="+mn-cs"/>
                        </a:rPr>
                        <a:t>Announcements</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56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10:50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aseline="0" dirty="0"/>
                        <a:t>Lidar data acquisition</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mn-lt"/>
                          <a:ea typeface="+mn-ea"/>
                          <a:cs typeface="+mn-cs"/>
                        </a:rPr>
                        <a:t>noon</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mn-lt"/>
                          <a:ea typeface="+mn-ea"/>
                          <a:cs typeface="+mn-cs"/>
                        </a:rPr>
                        <a:t>Adjourn</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328149"/>
                  </a:ext>
                </a:extLst>
              </a:tr>
            </a:tbl>
          </a:graphicData>
        </a:graphic>
      </p:graphicFrame>
    </p:spTree>
    <p:extLst>
      <p:ext uri="{BB962C8B-B14F-4D97-AF65-F5344CB8AC3E}">
        <p14:creationId xmlns:p14="http://schemas.microsoft.com/office/powerpoint/2010/main" val="1298639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519621" y="127233"/>
            <a:ext cx="11226901" cy="914400"/>
          </a:xfrm>
        </p:spPr>
        <p:txBody>
          <a:bodyPr>
            <a:noAutofit/>
          </a:bodyPr>
          <a:lstStyle/>
          <a:p>
            <a:r>
              <a:rPr lang="en-US" sz="2400">
                <a:solidFill>
                  <a:srgbClr val="FFC000"/>
                </a:solidFill>
              </a:rPr>
              <a:t>3DGeo Outreach: ANTICIPATED for 2023</a:t>
            </a:r>
            <a:br>
              <a:rPr lang="en-US" sz="2400">
                <a:solidFill>
                  <a:srgbClr val="FFC000"/>
                </a:solidFill>
              </a:rPr>
            </a:br>
            <a:r>
              <a:rPr lang="en-US" sz="3200"/>
              <a:t>Minnesota River - East Block</a:t>
            </a:r>
          </a:p>
        </p:txBody>
      </p:sp>
      <p:pic>
        <p:nvPicPr>
          <p:cNvPr id="7" name="Picture 6">
            <a:extLst>
              <a:ext uri="{FF2B5EF4-FFF2-40B4-BE49-F238E27FC236}">
                <a16:creationId xmlns:a16="http://schemas.microsoft.com/office/drawing/2014/main" id="{00000000-0008-0000-0400-0000030000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7475" y="1428750"/>
            <a:ext cx="6621563" cy="5297250"/>
          </a:xfrm>
          <a:prstGeom prst="rect">
            <a:avLst/>
          </a:prstGeom>
        </p:spPr>
      </p:pic>
      <p:sp>
        <p:nvSpPr>
          <p:cNvPr id="8" name="Content Placeholder 2">
            <a:extLst>
              <a:ext uri="{FF2B5EF4-FFF2-40B4-BE49-F238E27FC236}">
                <a16:creationId xmlns:a16="http://schemas.microsoft.com/office/drawing/2014/main" id="{4CBFB126-D112-4394-A712-CBEBE5CB4275}"/>
              </a:ext>
            </a:extLst>
          </p:cNvPr>
          <p:cNvSpPr>
            <a:spLocks noGrp="1"/>
          </p:cNvSpPr>
          <p:nvPr>
            <p:ph sz="half" idx="1"/>
          </p:nvPr>
        </p:nvSpPr>
        <p:spPr>
          <a:xfrm>
            <a:off x="6893338" y="1697177"/>
            <a:ext cx="5118554" cy="1731823"/>
          </a:xfrm>
        </p:spPr>
        <p:txBody>
          <a:bodyPr vert="horz" lIns="91440" tIns="45720" rIns="91440" bIns="45720" rtlCol="0" anchor="t">
            <a:noAutofit/>
          </a:bodyPr>
          <a:lstStyle/>
          <a:p>
            <a:r>
              <a:rPr lang="en-US" sz="3200" b="1">
                <a:solidFill>
                  <a:srgbClr val="003865"/>
                </a:solidFill>
              </a:rPr>
              <a:t>13 </a:t>
            </a:r>
            <a:r>
              <a:rPr lang="en-US" sz="3200">
                <a:solidFill>
                  <a:srgbClr val="003865"/>
                </a:solidFill>
              </a:rPr>
              <a:t>state/local partners raised </a:t>
            </a:r>
            <a:r>
              <a:rPr lang="en-US" sz="3200" b="1">
                <a:solidFill>
                  <a:srgbClr val="003865"/>
                </a:solidFill>
              </a:rPr>
              <a:t>$636K </a:t>
            </a:r>
            <a:r>
              <a:rPr lang="en-US" sz="3200">
                <a:solidFill>
                  <a:srgbClr val="003865"/>
                </a:solidFill>
              </a:rPr>
              <a:t>total</a:t>
            </a:r>
          </a:p>
          <a:p>
            <a:r>
              <a:rPr lang="en-US" sz="3200">
                <a:solidFill>
                  <a:srgbClr val="003865"/>
                </a:solidFill>
              </a:rPr>
              <a:t>Leveraged </a:t>
            </a:r>
            <a:r>
              <a:rPr lang="en-US" sz="3200" b="1">
                <a:solidFill>
                  <a:srgbClr val="003865"/>
                </a:solidFill>
              </a:rPr>
              <a:t>$1.03M </a:t>
            </a:r>
            <a:r>
              <a:rPr lang="en-US" sz="3200">
                <a:solidFill>
                  <a:srgbClr val="003865"/>
                </a:solidFill>
              </a:rPr>
              <a:t>match from 3DEP!</a:t>
            </a:r>
          </a:p>
          <a:p>
            <a:r>
              <a:rPr lang="en-US" sz="3200">
                <a:solidFill>
                  <a:srgbClr val="003865"/>
                </a:solidFill>
              </a:rPr>
              <a:t>Data acquisition will begin spring 2023 – snow free, leaf-off conditions</a:t>
            </a:r>
          </a:p>
        </p:txBody>
      </p:sp>
    </p:spTree>
    <p:extLst>
      <p:ext uri="{BB962C8B-B14F-4D97-AF65-F5344CB8AC3E}">
        <p14:creationId xmlns:p14="http://schemas.microsoft.com/office/powerpoint/2010/main" val="2342742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000000-0008-0000-0400-0000030000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7475" y="1428750"/>
            <a:ext cx="6621562" cy="5297249"/>
          </a:xfrm>
          <a:prstGeom prst="rect">
            <a:avLst/>
          </a:prstGeom>
        </p:spPr>
      </p:pic>
      <p:sp>
        <p:nvSpPr>
          <p:cNvPr id="8" name="Title 1">
            <a:extLst>
              <a:ext uri="{FF2B5EF4-FFF2-40B4-BE49-F238E27FC236}">
                <a16:creationId xmlns:a16="http://schemas.microsoft.com/office/drawing/2014/main" id="{CF899641-BA66-45DF-90A4-2E85FA08CD20}"/>
              </a:ext>
            </a:extLst>
          </p:cNvPr>
          <p:cNvSpPr>
            <a:spLocks noGrp="1"/>
          </p:cNvSpPr>
          <p:nvPr>
            <p:ph type="title"/>
          </p:nvPr>
        </p:nvSpPr>
        <p:spPr>
          <a:xfrm>
            <a:off x="519621" y="127233"/>
            <a:ext cx="11226901" cy="914400"/>
          </a:xfrm>
        </p:spPr>
        <p:txBody>
          <a:bodyPr>
            <a:noAutofit/>
          </a:bodyPr>
          <a:lstStyle/>
          <a:p>
            <a:r>
              <a:rPr lang="en-US" sz="2400">
                <a:solidFill>
                  <a:srgbClr val="FFC000"/>
                </a:solidFill>
              </a:rPr>
              <a:t>3DGeo Outreach: ANTICIPATED for 2023</a:t>
            </a:r>
            <a:br>
              <a:rPr lang="en-US" sz="2400">
                <a:solidFill>
                  <a:srgbClr val="FFC000"/>
                </a:solidFill>
              </a:rPr>
            </a:br>
            <a:r>
              <a:rPr lang="en-US" sz="3200"/>
              <a:t>Minnesota River - West Block</a:t>
            </a:r>
          </a:p>
        </p:txBody>
      </p:sp>
      <p:sp>
        <p:nvSpPr>
          <p:cNvPr id="9" name="Content Placeholder 2">
            <a:extLst>
              <a:ext uri="{FF2B5EF4-FFF2-40B4-BE49-F238E27FC236}">
                <a16:creationId xmlns:a16="http://schemas.microsoft.com/office/drawing/2014/main" id="{42DB82B3-8EE9-4F79-ABF5-8A83C9DD44BE}"/>
              </a:ext>
            </a:extLst>
          </p:cNvPr>
          <p:cNvSpPr>
            <a:spLocks noGrp="1"/>
          </p:cNvSpPr>
          <p:nvPr>
            <p:ph sz="half" idx="1"/>
          </p:nvPr>
        </p:nvSpPr>
        <p:spPr>
          <a:xfrm>
            <a:off x="6893338" y="1697177"/>
            <a:ext cx="5118554" cy="1731823"/>
          </a:xfrm>
        </p:spPr>
        <p:txBody>
          <a:bodyPr vert="horz" lIns="91440" tIns="45720" rIns="91440" bIns="45720" rtlCol="0" anchor="t">
            <a:noAutofit/>
          </a:bodyPr>
          <a:lstStyle/>
          <a:p>
            <a:r>
              <a:rPr lang="en-US" sz="3200" b="1">
                <a:solidFill>
                  <a:srgbClr val="003865"/>
                </a:solidFill>
              </a:rPr>
              <a:t>8 </a:t>
            </a:r>
            <a:r>
              <a:rPr lang="en-US" sz="3200">
                <a:solidFill>
                  <a:srgbClr val="003865"/>
                </a:solidFill>
              </a:rPr>
              <a:t>state/local partners raised </a:t>
            </a:r>
            <a:r>
              <a:rPr lang="en-US" sz="3200" b="1">
                <a:solidFill>
                  <a:srgbClr val="003865"/>
                </a:solidFill>
              </a:rPr>
              <a:t>$856K </a:t>
            </a:r>
            <a:r>
              <a:rPr lang="en-US" sz="3200">
                <a:solidFill>
                  <a:srgbClr val="003865"/>
                </a:solidFill>
              </a:rPr>
              <a:t>total</a:t>
            </a:r>
          </a:p>
          <a:p>
            <a:r>
              <a:rPr lang="en-US" sz="3200">
                <a:solidFill>
                  <a:srgbClr val="003865"/>
                </a:solidFill>
              </a:rPr>
              <a:t>Leveraged </a:t>
            </a:r>
            <a:r>
              <a:rPr lang="en-US" sz="3200" b="1">
                <a:solidFill>
                  <a:srgbClr val="003865"/>
                </a:solidFill>
              </a:rPr>
              <a:t>$2.09M </a:t>
            </a:r>
            <a:r>
              <a:rPr lang="en-US" sz="3200">
                <a:solidFill>
                  <a:srgbClr val="003865"/>
                </a:solidFill>
              </a:rPr>
              <a:t>match from 3DEP!</a:t>
            </a:r>
          </a:p>
          <a:p>
            <a:r>
              <a:rPr lang="en-US" sz="3200">
                <a:solidFill>
                  <a:srgbClr val="003865"/>
                </a:solidFill>
              </a:rPr>
              <a:t>Data acquisition will begin spring 2023 – snow free, leaf-off conditions</a:t>
            </a:r>
          </a:p>
        </p:txBody>
      </p:sp>
    </p:spTree>
    <p:extLst>
      <p:ext uri="{BB962C8B-B14F-4D97-AF65-F5344CB8AC3E}">
        <p14:creationId xmlns:p14="http://schemas.microsoft.com/office/powerpoint/2010/main" val="1144614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2162F9-66FF-46D7-9C5D-60C952026D7D}"/>
              </a:ext>
            </a:extLst>
          </p:cNvPr>
          <p:cNvSpPr txBox="1"/>
          <p:nvPr/>
        </p:nvSpPr>
        <p:spPr>
          <a:xfrm>
            <a:off x="4978055" y="1461346"/>
            <a:ext cx="6955351"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3DGeo created a </a:t>
            </a:r>
            <a:r>
              <a:rPr kumimoji="0" lang="en-US" sz="1800" b="1"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crowdsourcing tool </a:t>
            </a:r>
            <a:r>
              <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that uses ArcGIS Survey123 to track conditions of ice, vegetation, and the ground in support of timing and coordinating lidar data procurement throughout 3DGeo lidar acquisition blocks (LAB).  </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400" b="0" i="0" u="none" strike="noStrike" kern="1200" cap="none" spc="0" normalizeH="0" baseline="0" noProof="0">
              <a:ln>
                <a:noFill/>
              </a:ln>
              <a:solidFill>
                <a:srgbClr val="003865"/>
              </a:solidFill>
              <a:effectLst/>
              <a:uLnTx/>
              <a:uFillTx/>
              <a:latin typeface="Calibri"/>
              <a:ea typeface="+mn-ea"/>
              <a:cs typeface="+mn-cs"/>
            </a:endParaRPr>
          </a:p>
        </p:txBody>
      </p:sp>
      <p:sp>
        <p:nvSpPr>
          <p:cNvPr id="12" name="Title 5">
            <a:extLst>
              <a:ext uri="{FF2B5EF4-FFF2-40B4-BE49-F238E27FC236}">
                <a16:creationId xmlns:a16="http://schemas.microsoft.com/office/drawing/2014/main" id="{3C6A5842-35D0-4211-ACA6-5F2A7E15DB41}"/>
              </a:ext>
            </a:extLst>
          </p:cNvPr>
          <p:cNvSpPr>
            <a:spLocks noGrp="1"/>
          </p:cNvSpPr>
          <p:nvPr>
            <p:ph type="title"/>
          </p:nvPr>
        </p:nvSpPr>
        <p:spPr>
          <a:xfrm>
            <a:off x="798683" y="95250"/>
            <a:ext cx="11134725" cy="914400"/>
          </a:xfrm>
        </p:spPr>
        <p:txBody>
          <a:bodyPr>
            <a:normAutofit/>
          </a:bodyPr>
          <a:lstStyle/>
          <a:p>
            <a:r>
              <a:rPr lang="en-US" sz="2700"/>
              <a:t>3DGeo </a:t>
            </a:r>
            <a:r>
              <a:rPr lang="en-US"/>
              <a:t>- </a:t>
            </a:r>
            <a:r>
              <a:rPr lang="en-US">
                <a:solidFill>
                  <a:srgbClr val="FFC000"/>
                </a:solidFill>
              </a:rPr>
              <a:t>CONDITIONS REPORTING TOOL</a:t>
            </a:r>
            <a:endParaRPr lang="en-US"/>
          </a:p>
        </p:txBody>
      </p:sp>
      <p:pic>
        <p:nvPicPr>
          <p:cNvPr id="4" name="Picture 3">
            <a:extLst>
              <a:ext uri="{FF2B5EF4-FFF2-40B4-BE49-F238E27FC236}">
                <a16:creationId xmlns:a16="http://schemas.microsoft.com/office/drawing/2014/main" id="{F59D9CC3-D909-4AA4-BE6E-E4AF5CF73C65}"/>
              </a:ext>
            </a:extLst>
          </p:cNvPr>
          <p:cNvPicPr>
            <a:picLocks noChangeAspect="1"/>
          </p:cNvPicPr>
          <p:nvPr/>
        </p:nvPicPr>
        <p:blipFill>
          <a:blip r:embed="rId3"/>
          <a:stretch>
            <a:fillRect/>
          </a:stretch>
        </p:blipFill>
        <p:spPr>
          <a:xfrm>
            <a:off x="192023" y="1804555"/>
            <a:ext cx="4556560" cy="4254906"/>
          </a:xfrm>
          <a:prstGeom prst="rect">
            <a:avLst/>
          </a:prstGeom>
          <a:ln>
            <a:solidFill>
              <a:srgbClr val="003865"/>
            </a:solidFill>
          </a:ln>
        </p:spPr>
      </p:pic>
      <p:sp>
        <p:nvSpPr>
          <p:cNvPr id="14" name="TextBox 13">
            <a:extLst>
              <a:ext uri="{FF2B5EF4-FFF2-40B4-BE49-F238E27FC236}">
                <a16:creationId xmlns:a16="http://schemas.microsoft.com/office/drawing/2014/main" id="{D44ACB98-2590-46E9-8795-C862EE7DD9E1}"/>
              </a:ext>
            </a:extLst>
          </p:cNvPr>
          <p:cNvSpPr txBox="1"/>
          <p:nvPr/>
        </p:nvSpPr>
        <p:spPr>
          <a:xfrm>
            <a:off x="4978055" y="2766435"/>
            <a:ext cx="6955351" cy="393954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1"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App</a:t>
            </a: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03865"/>
                </a:solidFill>
                <a:effectLst/>
                <a:uLnTx/>
                <a:uFillTx/>
                <a:latin typeface="Calibri"/>
                <a:ea typeface="+mn-ea"/>
                <a:cs typeface="+mn-cs"/>
              </a:rPr>
              <a:t>Conditions </a:t>
            </a:r>
            <a:r>
              <a:rPr kumimoji="0" lang="en-US" sz="1400" b="1" i="0" u="none" strike="noStrike" kern="1200" cap="none" spc="0" normalizeH="0" baseline="0" noProof="0">
                <a:ln>
                  <a:noFill/>
                </a:ln>
                <a:solidFill>
                  <a:srgbClr val="003865"/>
                </a:solidFill>
                <a:effectLst/>
                <a:uLnTx/>
                <a:uFillTx/>
                <a:latin typeface="Calibri"/>
                <a:ea typeface="+mn-ea"/>
                <a:cs typeface="+mn-cs"/>
              </a:rPr>
              <a:t>entry</a:t>
            </a: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03865"/>
                </a:solidFill>
                <a:effectLst/>
                <a:uLnTx/>
                <a:uFillTx/>
                <a:latin typeface="Calibri"/>
                <a:ea typeface="+mn-ea"/>
                <a:cs typeface="+mn-cs"/>
              </a:rPr>
              <a:t>Install the app on a mobile device by clicking on this link </a:t>
            </a:r>
            <a:r>
              <a:rPr kumimoji="0" lang="en-US" sz="1400" b="0" i="0" u="none" strike="noStrike" kern="1200" cap="none" spc="0" normalizeH="0" baseline="0" noProof="0">
                <a:ln>
                  <a:noFill/>
                </a:ln>
                <a:solidFill>
                  <a:srgbClr val="003865"/>
                </a:solidFill>
                <a:effectLst/>
                <a:uLnTx/>
                <a:uFillTx/>
                <a:latin typeface="Calibri"/>
                <a:ea typeface="+mn-ea"/>
                <a:cs typeface="+mn-cs"/>
                <a:hlinkClick r:id="rId4"/>
              </a:rPr>
              <a:t>https://arcg.is/1KDOyP</a:t>
            </a:r>
            <a:r>
              <a:rPr kumimoji="0" lang="en-US" sz="1400" b="0" i="0" u="none" strike="noStrike" kern="1200" cap="none" spc="0" normalizeH="0" baseline="0" noProof="0">
                <a:ln>
                  <a:noFill/>
                </a:ln>
                <a:solidFill>
                  <a:srgbClr val="003865"/>
                </a:solidFill>
                <a:effectLst/>
                <a:uLnTx/>
                <a:uFillTx/>
                <a:latin typeface="Calibri"/>
                <a:ea typeface="+mn-ea"/>
                <a:cs typeface="+mn-cs"/>
              </a:rPr>
              <a:t> or scanning the QR Code:</a:t>
            </a: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endParaRPr kumimoji="0" lang="en-US" sz="1400" b="0" i="0" u="none" strike="noStrike" kern="1200" cap="none" spc="0" normalizeH="0" baseline="0" noProof="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 </a:t>
            </a:r>
            <a:r>
              <a:rPr kumimoji="0" lang="en-US" sz="1800" b="1" i="0" u="none" strike="noStrike" kern="1200" cap="none" spc="0" normalizeH="0" baseline="0" noProof="0">
                <a:ln>
                  <a:noFill/>
                </a:ln>
                <a:solidFill>
                  <a:srgbClr val="003865"/>
                </a:solidFill>
                <a:effectLst/>
                <a:uLnTx/>
                <a:uFillTx/>
                <a:latin typeface="Calibri"/>
                <a:ea typeface="+mn-ea"/>
                <a:cs typeface="+mn-cs"/>
              </a:rPr>
              <a:t>Dashboard</a:t>
            </a: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3865"/>
                </a:solidFill>
                <a:effectLst/>
                <a:uLnTx/>
                <a:uFillTx/>
                <a:latin typeface="Calibri"/>
                <a:ea typeface="+mn-ea"/>
                <a:cs typeface="+mn-cs"/>
              </a:rPr>
              <a:t>Information collected is shared in a dashboard that allows cooperators to </a:t>
            </a:r>
            <a:r>
              <a:rPr kumimoji="0" lang="en-US" sz="1600" b="1" i="0" u="none" strike="noStrike" kern="1200" cap="none" spc="0" normalizeH="0" baseline="0" noProof="0">
                <a:ln>
                  <a:noFill/>
                </a:ln>
                <a:solidFill>
                  <a:srgbClr val="003865"/>
                </a:solidFill>
                <a:effectLst/>
                <a:uLnTx/>
                <a:uFillTx/>
                <a:latin typeface="Calibri"/>
                <a:ea typeface="+mn-ea"/>
                <a:cs typeface="+mn-cs"/>
              </a:rPr>
              <a:t>monitor</a:t>
            </a:r>
            <a:r>
              <a:rPr kumimoji="0" lang="en-US" sz="1600" b="0" i="0" u="none" strike="noStrike" kern="1200" cap="none" spc="0" normalizeH="0" baseline="0" noProof="0">
                <a:ln>
                  <a:noFill/>
                </a:ln>
                <a:solidFill>
                  <a:srgbClr val="003865"/>
                </a:solidFill>
                <a:effectLst/>
                <a:uLnTx/>
                <a:uFillTx/>
                <a:latin typeface="Calibri"/>
                <a:ea typeface="+mn-ea"/>
                <a:cs typeface="+mn-cs"/>
              </a:rPr>
              <a:t> changing conditions. </a:t>
            </a: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3865"/>
                </a:solidFill>
                <a:effectLst/>
                <a:uLnTx/>
                <a:uFillTx/>
                <a:latin typeface="Calibri"/>
                <a:ea typeface="+mn-ea"/>
                <a:cs typeface="+mn-cs"/>
                <a:hlinkClick r:id="rId5"/>
              </a:rPr>
              <a:t>https://smarturl.it/3DGeoLidarDashboard</a:t>
            </a:r>
            <a:endParaRPr kumimoji="0" lang="en-US" sz="1600" b="0" i="0" u="none" strike="noStrike" kern="1200" cap="none" spc="0" normalizeH="0" baseline="0" noProof="0">
              <a:ln>
                <a:noFill/>
              </a:ln>
              <a:solidFill>
                <a:srgbClr val="003865"/>
              </a:solidFill>
              <a:effectLst/>
              <a:uLnTx/>
              <a:uFillTx/>
              <a:latin typeface="Calibri"/>
              <a:ea typeface="+mn-ea"/>
              <a:cs typeface="+mn-cs"/>
            </a:endParaRP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endParaRPr kumimoji="0" lang="en-US" sz="1600" b="0" i="0" u="none" strike="noStrike" kern="1200" cap="none" spc="0" normalizeH="0" baseline="0" noProof="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400" b="0" i="0" u="none" strike="noStrike" kern="1200" cap="none" spc="0" normalizeH="0" baseline="0" noProof="0">
              <a:ln>
                <a:noFill/>
              </a:ln>
              <a:solidFill>
                <a:srgbClr val="003865"/>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8D15B1DC-FCEF-44EA-91AF-51CDC76B6F6D}"/>
              </a:ext>
            </a:extLst>
          </p:cNvPr>
          <p:cNvPicPr>
            <a:picLocks noChangeAspect="1"/>
          </p:cNvPicPr>
          <p:nvPr/>
        </p:nvPicPr>
        <p:blipFill>
          <a:blip r:embed="rId6"/>
          <a:stretch>
            <a:fillRect/>
          </a:stretch>
        </p:blipFill>
        <p:spPr>
          <a:xfrm>
            <a:off x="7396213" y="2755055"/>
            <a:ext cx="834613" cy="812935"/>
          </a:xfrm>
          <a:prstGeom prst="rect">
            <a:avLst/>
          </a:prstGeom>
        </p:spPr>
      </p:pic>
    </p:spTree>
    <p:extLst>
      <p:ext uri="{BB962C8B-B14F-4D97-AF65-F5344CB8AC3E}">
        <p14:creationId xmlns:p14="http://schemas.microsoft.com/office/powerpoint/2010/main" val="1280985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a:xfrm>
            <a:off x="1505936" y="0"/>
            <a:ext cx="10515600" cy="1216025"/>
          </a:xfrm>
        </p:spPr>
        <p:txBody>
          <a:bodyPr>
            <a:normAutofit/>
          </a:bodyPr>
          <a:lstStyle/>
          <a:p>
            <a:r>
              <a:rPr lang="en-US" sz="2400">
                <a:solidFill>
                  <a:srgbClr val="FFC000"/>
                </a:solidFill>
                <a:ea typeface="+mj-lt"/>
                <a:cs typeface="+mj-lt"/>
              </a:rPr>
              <a:t>3D Geomatics: </a:t>
            </a:r>
            <a:r>
              <a:rPr lang="en-US">
                <a:ea typeface="+mj-lt"/>
                <a:cs typeface="+mj-lt"/>
              </a:rPr>
              <a:t>Funding, Agreements, and Acquisition</a:t>
            </a:r>
            <a:r>
              <a:rPr lang="en-US"/>
              <a:t> </a:t>
            </a:r>
            <a:endParaRPr lang="en-US">
              <a:cs typeface="Calibri"/>
            </a:endParaRPr>
          </a:p>
        </p:txBody>
      </p:sp>
      <p:sp>
        <p:nvSpPr>
          <p:cNvPr id="4" name="TextBox 3">
            <a:extLst>
              <a:ext uri="{FF2B5EF4-FFF2-40B4-BE49-F238E27FC236}">
                <a16:creationId xmlns:a16="http://schemas.microsoft.com/office/drawing/2014/main" id="{C55D2C38-1533-46D8-B94F-0B798F11C64E}"/>
              </a:ext>
            </a:extLst>
          </p:cNvPr>
          <p:cNvSpPr txBox="1"/>
          <p:nvPr/>
        </p:nvSpPr>
        <p:spPr>
          <a:xfrm>
            <a:off x="1264922" y="1450376"/>
            <a:ext cx="5421839" cy="2462213"/>
          </a:xfrm>
          <a:prstGeom prst="rect">
            <a:avLst/>
          </a:prstGeom>
          <a:solidFill>
            <a:srgbClr val="003865"/>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Calibri"/>
                <a:ea typeface="+mn-ea"/>
                <a:cs typeface="+mn-cs"/>
              </a:rPr>
              <a:t>Contributions to Minnesota Lidar</a:t>
            </a:r>
            <a:r>
              <a:rPr kumimoji="0" lang="en-US" sz="2800" b="1" i="0" u="none" strike="noStrike" kern="1200" cap="none" spc="0" normalizeH="0" baseline="0" noProof="0">
                <a:ln>
                  <a:noFill/>
                </a:ln>
                <a:solidFill>
                  <a:srgbClr val="FFFFFF"/>
                </a:solidFill>
                <a:effectLst/>
                <a:uLnTx/>
                <a:uFillTx/>
                <a:latin typeface="Calibri"/>
                <a:ea typeface="+mn-ea"/>
                <a:cs typeface="+mn-cs"/>
              </a:rPr>
              <a:t> </a:t>
            </a:r>
            <a:r>
              <a:rPr kumimoji="0" lang="en-US" sz="1600" b="0" i="0" u="none" strike="noStrike" kern="1200" cap="none" spc="0" normalizeH="0" baseline="0" noProof="0">
                <a:ln>
                  <a:noFill/>
                </a:ln>
                <a:solidFill>
                  <a:srgbClr val="FFFFFF"/>
                </a:solidFill>
                <a:effectLst/>
                <a:uLnTx/>
                <a:uFillTx/>
                <a:latin typeface="Calibri"/>
                <a:ea typeface="+mn-ea"/>
                <a:cs typeface="+mn-cs"/>
              </a:rPr>
              <a:t>($millions)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Minnesota Partners: 		$  7.55</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USGS 3DEP: 			$14.72</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Other Federal		</a:t>
            </a:r>
            <a:r>
              <a:rPr kumimoji="0" lang="en-US" sz="2000" b="0" i="0" u="sng" strike="noStrike" kern="1200" cap="none" spc="0" normalizeH="0" baseline="0" noProof="0">
                <a:ln>
                  <a:noFill/>
                </a:ln>
                <a:solidFill>
                  <a:srgbClr val="FFFFFF"/>
                </a:solidFill>
                <a:effectLst/>
                <a:uLnTx/>
                <a:uFillTx/>
                <a:latin typeface="Calibri"/>
                <a:ea typeface="+mn-ea"/>
                <a:cs typeface="+mn-cs"/>
              </a:rPr>
              <a:t>$  0.45</a:t>
            </a:r>
            <a:endParaRPr kumimoji="0" lang="en-US" sz="20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8763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			</a:t>
            </a:r>
            <a:r>
              <a:rPr kumimoji="0" lang="en-US" sz="2400" b="0" i="0" u="none" strike="noStrike" kern="1200" cap="none" spc="0" normalizeH="0" baseline="0" noProof="0">
                <a:ln>
                  <a:noFill/>
                </a:ln>
                <a:solidFill>
                  <a:srgbClr val="FFC000"/>
                </a:solidFill>
                <a:effectLst/>
                <a:uLnTx/>
                <a:uFillTx/>
                <a:latin typeface="Calibri"/>
                <a:ea typeface="+mn-ea"/>
                <a:cs typeface="+mn-cs"/>
              </a:rPr>
              <a:t>Total:  ~$</a:t>
            </a:r>
            <a:r>
              <a:rPr kumimoji="0" lang="en-US" sz="2400" b="1" i="0" u="none" strike="noStrike" kern="1200" cap="none" spc="0" normalizeH="0" baseline="0" noProof="0">
                <a:ln>
                  <a:noFill/>
                </a:ln>
                <a:solidFill>
                  <a:srgbClr val="FFC000"/>
                </a:solidFill>
                <a:effectLst/>
                <a:uLnTx/>
                <a:uFillTx/>
                <a:latin typeface="Calibri"/>
                <a:ea typeface="+mn-ea"/>
                <a:cs typeface="+mn-cs"/>
              </a:rPr>
              <a:t>22.71</a:t>
            </a:r>
            <a:r>
              <a:rPr kumimoji="0" lang="en-US" sz="2400" b="0" i="0" u="none" strike="noStrike" kern="1200" cap="none" spc="0" normalizeH="0" baseline="0" noProof="0">
                <a:ln>
                  <a:noFill/>
                </a:ln>
                <a:solidFill>
                  <a:srgbClr val="FFC000"/>
                </a:solidFill>
                <a:effectLst/>
                <a:uLnTx/>
                <a:uFillTx/>
                <a:latin typeface="Calibri"/>
                <a:ea typeface="+mn-ea"/>
                <a:cs typeface="+mn-cs"/>
              </a:rPr>
              <a:t>M  </a:t>
            </a:r>
            <a:endParaRPr kumimoji="0" lang="en-US" sz="1600" b="0" i="0" u="none" strike="noStrike" kern="1200" cap="none" spc="0" normalizeH="0" baseline="0" noProof="0">
              <a:ln>
                <a:noFill/>
              </a:ln>
              <a:solidFill>
                <a:srgbClr val="FFC000"/>
              </a:solidFill>
              <a:effectLst/>
              <a:uLnTx/>
              <a:uFillTx/>
              <a:latin typeface="Calibri"/>
              <a:ea typeface="+mn-ea"/>
              <a:cs typeface="+mn-cs"/>
            </a:endParaRPr>
          </a:p>
        </p:txBody>
      </p:sp>
      <p:grpSp>
        <p:nvGrpSpPr>
          <p:cNvPr id="17" name="Group 2">
            <a:extLst>
              <a:ext uri="{FF2B5EF4-FFF2-40B4-BE49-F238E27FC236}">
                <a16:creationId xmlns:a16="http://schemas.microsoft.com/office/drawing/2014/main" id="{D9F557E5-0269-4C78-9CC1-2CBA242EA5AE}"/>
              </a:ext>
              <a:ext uri="{C183D7F6-B498-43B3-948B-1728B52AA6E4}">
                <adec:decorative xmlns:adec="http://schemas.microsoft.com/office/drawing/2017/decorative" val="1"/>
              </a:ext>
            </a:extLst>
          </p:cNvPr>
          <p:cNvGrpSpPr/>
          <p:nvPr/>
        </p:nvGrpSpPr>
        <p:grpSpPr>
          <a:xfrm>
            <a:off x="255322" y="2227149"/>
            <a:ext cx="912713" cy="908665"/>
            <a:chOff x="8338694" y="1574908"/>
            <a:chExt cx="1631216" cy="1631216"/>
          </a:xfrm>
        </p:grpSpPr>
        <p:pic>
          <p:nvPicPr>
            <p:cNvPr id="12" name="Graphic 8" descr="Money with solid fill">
              <a:extLst>
                <a:ext uri="{FF2B5EF4-FFF2-40B4-BE49-F238E27FC236}">
                  <a16:creationId xmlns:a16="http://schemas.microsoft.com/office/drawing/2014/main" id="{6E79F456-5297-400D-9FDA-15F03495FF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8694" y="1574908"/>
              <a:ext cx="1631216" cy="1631216"/>
            </a:xfrm>
            <a:prstGeom prst="rect">
              <a:avLst/>
            </a:prstGeom>
          </p:spPr>
        </p:pic>
        <p:pic>
          <p:nvPicPr>
            <p:cNvPr id="15" name="Graphic 16" descr="Dollar with solid fill">
              <a:extLst>
                <a:ext uri="{FF2B5EF4-FFF2-40B4-BE49-F238E27FC236}">
                  <a16:creationId xmlns:a16="http://schemas.microsoft.com/office/drawing/2014/main" id="{158F82BA-1090-47EA-BFD9-73A2DDF270B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81240" y="2344746"/>
              <a:ext cx="513145" cy="513145"/>
            </a:xfrm>
            <a:prstGeom prst="rect">
              <a:avLst/>
            </a:prstGeom>
          </p:spPr>
        </p:pic>
        <p:pic>
          <p:nvPicPr>
            <p:cNvPr id="16" name="Graphic 17" descr="Dollar with solid fill">
              <a:extLst>
                <a:ext uri="{FF2B5EF4-FFF2-40B4-BE49-F238E27FC236}">
                  <a16:creationId xmlns:a16="http://schemas.microsoft.com/office/drawing/2014/main" id="{E44ADAB4-8A13-4F9D-B679-5E8D1ACE3A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21898" y="2344745"/>
              <a:ext cx="513145" cy="513145"/>
            </a:xfrm>
            <a:prstGeom prst="rect">
              <a:avLst/>
            </a:prstGeom>
          </p:spPr>
        </p:pic>
      </p:grpSp>
      <p:sp>
        <p:nvSpPr>
          <p:cNvPr id="19" name="TextBox 18">
            <a:extLst>
              <a:ext uri="{FF2B5EF4-FFF2-40B4-BE49-F238E27FC236}">
                <a16:creationId xmlns:a16="http://schemas.microsoft.com/office/drawing/2014/main" id="{3558D5CD-ED99-4D60-87A5-007935B6BEC4}"/>
              </a:ext>
            </a:extLst>
          </p:cNvPr>
          <p:cNvSpPr txBox="1"/>
          <p:nvPr/>
        </p:nvSpPr>
        <p:spPr>
          <a:xfrm>
            <a:off x="1264921" y="4052679"/>
            <a:ext cx="5421840" cy="1895904"/>
          </a:xfrm>
          <a:prstGeom prst="rect">
            <a:avLst/>
          </a:prstGeom>
          <a:solidFill>
            <a:schemeClr val="tx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1200"/>
              </a:spcAft>
              <a:buClr>
                <a:srgbClr val="FFFFFF"/>
              </a:buClr>
              <a:buSzTx/>
              <a:buFontTx/>
              <a:buNone/>
              <a:tabLst/>
              <a:defRPr/>
            </a:pPr>
            <a:r>
              <a:rPr kumimoji="0" lang="en-US" sz="2800" b="1" i="0" u="none" strike="noStrike" kern="1200" cap="none" spc="0" normalizeH="0" baseline="0" noProof="0" dirty="0">
                <a:ln>
                  <a:noFill/>
                </a:ln>
                <a:solidFill>
                  <a:srgbClr val="FFC000"/>
                </a:solidFill>
                <a:effectLst/>
                <a:uLnTx/>
                <a:uFillTx/>
                <a:latin typeface="Calibri"/>
                <a:ea typeface="+mn-ea"/>
                <a:cs typeface="+mn-cs"/>
              </a:rPr>
              <a:t>Minnesota Funding Partners</a:t>
            </a:r>
          </a:p>
          <a:p>
            <a:pPr marL="457200" marR="0" lvl="0" indent="-285750" algn="l" defTabSz="803275"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FFC000"/>
                </a:solidFill>
                <a:effectLst/>
                <a:uLnTx/>
                <a:uFillTx/>
                <a:latin typeface="Calibri"/>
                <a:ea typeface="+mn-ea"/>
                <a:cs typeface="+mn-cs"/>
              </a:rPr>
              <a:t>59</a:t>
            </a:r>
            <a:r>
              <a:rPr kumimoji="0" lang="en-US" sz="2400" b="0" i="0" u="none" strike="noStrike" kern="1200" cap="none" spc="0" normalizeH="0" baseline="0" noProof="0" dirty="0">
                <a:ln>
                  <a:noFill/>
                </a:ln>
                <a:solidFill>
                  <a:srgbClr val="FFFFFF"/>
                </a:solidFill>
                <a:effectLst/>
                <a:uLnTx/>
                <a:uFillTx/>
                <a:latin typeface="Calibri"/>
                <a:ea typeface="+mn-ea"/>
                <a:cs typeface="+mn-cs"/>
              </a:rPr>
              <a:t>  	</a:t>
            </a:r>
            <a:r>
              <a:rPr kumimoji="0" lang="en-US" sz="2000" b="0" i="0" u="none" strike="noStrike" kern="1200" cap="none" spc="0" normalizeH="0" baseline="0" noProof="0" dirty="0">
                <a:ln>
                  <a:noFill/>
                </a:ln>
                <a:solidFill>
                  <a:srgbClr val="FFFFFF"/>
                </a:solidFill>
                <a:effectLst/>
                <a:uLnTx/>
                <a:uFillTx/>
                <a:latin typeface="Calibri"/>
                <a:ea typeface="+mn-ea"/>
                <a:cs typeface="+mn-cs"/>
              </a:rPr>
              <a:t>Funding Partners</a:t>
            </a:r>
            <a:endParaRPr kumimoji="0" lang="en-US" sz="2400" b="0" i="0" u="none" strike="noStrike" kern="1200" cap="none" spc="0" normalizeH="0" baseline="0" noProof="0" dirty="0">
              <a:ln>
                <a:noFill/>
              </a:ln>
              <a:solidFill>
                <a:srgbClr val="003865"/>
              </a:solidFill>
              <a:effectLst/>
              <a:uLnTx/>
              <a:uFillTx/>
              <a:latin typeface="Calibri"/>
              <a:ea typeface="+mn-ea"/>
              <a:cs typeface="+mn-cs"/>
            </a:endParaRPr>
          </a:p>
          <a:p>
            <a:pPr marL="457200" marR="0" lvl="0" indent="-285750" algn="l" defTabSz="803275" rtl="0" eaLnBrk="1" fontAlgn="auto" latinLnBrk="0" hangingPunct="1">
              <a:lnSpc>
                <a:spcPct val="112000"/>
              </a:lnSpc>
              <a:spcBef>
                <a:spcPts val="0"/>
              </a:spcBef>
              <a:spcAft>
                <a:spcPts val="0"/>
              </a:spcAft>
              <a:buClr>
                <a:srgbClr val="FFFFFF"/>
              </a:buClr>
              <a:buSzTx/>
              <a:buFont typeface="Arial" panose="020B0604020202020204" pitchFamily="34" charset="0"/>
              <a:buChar char="•"/>
              <a:tabLst>
                <a:tab pos="1311275" algn="l"/>
              </a:tabLst>
              <a:defRPr/>
            </a:pPr>
            <a:r>
              <a:rPr kumimoji="0" lang="en-US" sz="2400" b="1" i="0" u="none" strike="noStrike" kern="1200" cap="none" spc="0" normalizeH="0" baseline="0" noProof="0" dirty="0">
                <a:ln>
                  <a:noFill/>
                </a:ln>
                <a:solidFill>
                  <a:srgbClr val="FFC000"/>
                </a:solidFill>
                <a:effectLst/>
                <a:uLnTx/>
                <a:uFillTx/>
                <a:latin typeface="Calibri"/>
                <a:ea typeface="+mn-ea"/>
                <a:cs typeface="+mn-cs"/>
              </a:rPr>
              <a:t>65,359</a:t>
            </a:r>
            <a:r>
              <a:rPr kumimoji="0" lang="en-US" sz="2400" b="0" i="0" u="none" strike="noStrike" kern="1200" cap="none" spc="0" normalizeH="0" baseline="0" noProof="0" dirty="0">
                <a:ln>
                  <a:noFill/>
                </a:ln>
                <a:solidFill>
                  <a:srgbClr val="FFFFFF"/>
                </a:solidFill>
                <a:effectLst/>
                <a:uLnTx/>
                <a:uFillTx/>
                <a:latin typeface="Calibri"/>
                <a:ea typeface="+mn-ea"/>
                <a:cs typeface="+mn-cs"/>
              </a:rPr>
              <a:t>  	</a:t>
            </a:r>
            <a:r>
              <a:rPr kumimoji="0" lang="en-US" sz="2000" b="0" i="0" u="none" strike="noStrike" kern="1200" cap="none" spc="0" normalizeH="0" baseline="0" noProof="0" dirty="0">
                <a:ln>
                  <a:noFill/>
                </a:ln>
                <a:solidFill>
                  <a:srgbClr val="FFFFFF"/>
                </a:solidFill>
                <a:effectLst/>
                <a:uLnTx/>
                <a:uFillTx/>
                <a:latin typeface="Calibri"/>
                <a:ea typeface="+mn-ea"/>
                <a:cs typeface="+mn-cs"/>
              </a:rPr>
              <a:t>Square Miles of New Lidar</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a:p>
            <a:pPr marL="457200" marR="0" lvl="0" indent="-285750" algn="l" defTabSz="801688"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2400" b="1" i="0" u="none" strike="noStrike" kern="1200" cap="none" spc="0" normalizeH="0" baseline="0" noProof="0" dirty="0">
                <a:ln>
                  <a:noFill/>
                </a:ln>
                <a:solidFill>
                  <a:srgbClr val="FFC000"/>
                </a:solidFill>
                <a:effectLst/>
                <a:uLnTx/>
                <a:uFillTx/>
                <a:latin typeface="Calibri"/>
                <a:ea typeface="+mn-ea"/>
                <a:cs typeface="+mn-cs"/>
              </a:rPr>
              <a:t>$115</a:t>
            </a:r>
            <a:r>
              <a:rPr kumimoji="0" lang="en-US" sz="2800" b="1" i="0" u="none" strike="noStrike" kern="1200" cap="none" spc="0" normalizeH="0" baseline="30000" noProof="0" dirty="0">
                <a:ln>
                  <a:noFill/>
                </a:ln>
                <a:solidFill>
                  <a:srgbClr val="FFC000"/>
                </a:solidFill>
                <a:effectLst/>
                <a:uLnTx/>
                <a:uFillTx/>
                <a:latin typeface="Calibri"/>
                <a:ea typeface="+mn-ea"/>
                <a:cs typeface="+mn-cs"/>
              </a:rPr>
              <a:t>*</a:t>
            </a:r>
            <a:r>
              <a:rPr kumimoji="0" lang="en-US" sz="2400" b="1" i="0" u="none" strike="noStrike" kern="1200" cap="none" spc="0" normalizeH="0" baseline="0" noProof="0" dirty="0">
                <a:ln>
                  <a:noFill/>
                </a:ln>
                <a:solidFill>
                  <a:srgbClr val="FFC000"/>
                </a:solidFill>
                <a:effectLst/>
                <a:uLnTx/>
                <a:uFillTx/>
                <a:latin typeface="Calibri"/>
                <a:ea typeface="+mn-ea"/>
                <a:cs typeface="+mn-cs"/>
              </a:rPr>
              <a:t> </a:t>
            </a:r>
            <a:r>
              <a:rPr kumimoji="0" lang="en-US" sz="2400" b="0" i="0" u="none" strike="noStrike" kern="1200" cap="none" spc="0" normalizeH="0" baseline="0" noProof="0" dirty="0">
                <a:ln>
                  <a:noFill/>
                </a:ln>
                <a:solidFill>
                  <a:srgbClr val="FFC000"/>
                </a:solidFill>
                <a:effectLst/>
                <a:uLnTx/>
                <a:uFillTx/>
                <a:latin typeface="Calibri"/>
                <a:ea typeface="+mn-ea"/>
                <a:cs typeface="+mn-cs"/>
              </a:rPr>
              <a:t> </a:t>
            </a:r>
            <a:r>
              <a:rPr kumimoji="0" lang="en-US" sz="2400" b="0" i="0" u="none" strike="noStrike" kern="1200" cap="none" spc="0" normalizeH="0" baseline="0" noProof="0" dirty="0">
                <a:ln>
                  <a:noFill/>
                </a:ln>
                <a:solidFill>
                  <a:srgbClr val="FFFFFF"/>
                </a:solidFill>
                <a:effectLst/>
                <a:uLnTx/>
                <a:uFillTx/>
                <a:latin typeface="Calibri"/>
                <a:ea typeface="+mn-ea"/>
                <a:cs typeface="+mn-cs"/>
              </a:rPr>
              <a:t>	</a:t>
            </a:r>
            <a:r>
              <a:rPr kumimoji="0" lang="en-US" sz="2000" b="0" i="0" u="none" strike="noStrike" kern="1200" cap="none" spc="0" normalizeH="0" baseline="0" noProof="0" dirty="0">
                <a:ln>
                  <a:noFill/>
                </a:ln>
                <a:solidFill>
                  <a:srgbClr val="FFFFFF"/>
                </a:solidFill>
                <a:effectLst/>
                <a:uLnTx/>
                <a:uFillTx/>
                <a:latin typeface="Calibri"/>
                <a:ea typeface="+mn-ea"/>
                <a:cs typeface="+mn-cs"/>
              </a:rPr>
              <a:t>Cost/mi</a:t>
            </a:r>
            <a:r>
              <a:rPr kumimoji="0" lang="en-US" sz="2000" b="0" i="0" u="none" strike="noStrike" kern="1200" cap="none" spc="0" normalizeH="0" baseline="30000" noProof="0" dirty="0">
                <a:ln>
                  <a:noFill/>
                </a:ln>
                <a:solidFill>
                  <a:srgbClr val="FFFFFF"/>
                </a:solidFill>
                <a:effectLst/>
                <a:uLnTx/>
                <a:uFillTx/>
                <a:latin typeface="Calibri"/>
                <a:ea typeface="+mn-ea"/>
                <a:cs typeface="+mn-cs"/>
              </a:rPr>
              <a:t>2 </a:t>
            </a:r>
            <a:r>
              <a:rPr kumimoji="0" lang="en-US" sz="2000" b="0" i="0" u="none" strike="noStrike" kern="1200" cap="none" spc="0" normalizeH="0" baseline="0" noProof="0" dirty="0">
                <a:ln>
                  <a:noFill/>
                </a:ln>
                <a:solidFill>
                  <a:srgbClr val="FFFFFF"/>
                </a:solidFill>
                <a:effectLst/>
                <a:uLnTx/>
                <a:uFillTx/>
                <a:latin typeface="Calibri"/>
                <a:ea typeface="+mn-ea"/>
                <a:cs typeface="+mn-cs"/>
              </a:rPr>
              <a:t>For MN Partners</a:t>
            </a: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 name="Graphic 6" descr="Handshake outline">
            <a:extLst>
              <a:ext uri="{FF2B5EF4-FFF2-40B4-BE49-F238E27FC236}">
                <a16:creationId xmlns:a16="http://schemas.microsoft.com/office/drawing/2014/main" id="{F241E775-AA06-471B-8536-9ED9F9709C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317" y="4530269"/>
            <a:ext cx="940724" cy="940724"/>
          </a:xfrm>
          <a:prstGeom prst="rect">
            <a:avLst/>
          </a:prstGeom>
        </p:spPr>
      </p:pic>
      <p:sp>
        <p:nvSpPr>
          <p:cNvPr id="3" name="TextBox 2">
            <a:extLst>
              <a:ext uri="{FF2B5EF4-FFF2-40B4-BE49-F238E27FC236}">
                <a16:creationId xmlns:a16="http://schemas.microsoft.com/office/drawing/2014/main" id="{06526F66-9811-4445-A0B0-DE1586915018}"/>
              </a:ext>
            </a:extLst>
          </p:cNvPr>
          <p:cNvSpPr txBox="1"/>
          <p:nvPr/>
        </p:nvSpPr>
        <p:spPr>
          <a:xfrm>
            <a:off x="335081" y="5950650"/>
            <a:ext cx="89928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49500"/>
                </a:solidFill>
                <a:effectLst/>
                <a:uLnTx/>
                <a:uFillTx/>
                <a:latin typeface="Calibri"/>
                <a:ea typeface="+mn-ea"/>
                <a:cs typeface="+mn-cs"/>
              </a:rPr>
              <a:t>*</a:t>
            </a:r>
            <a:r>
              <a:rPr kumimoji="0" lang="en-US" sz="1400" b="0" i="0" u="none" strike="noStrike" kern="1200" cap="none" spc="0" normalizeH="0" baseline="0" noProof="0">
                <a:ln>
                  <a:noFill/>
                </a:ln>
                <a:solidFill>
                  <a:srgbClr val="003865"/>
                </a:solidFill>
                <a:effectLst/>
                <a:uLnTx/>
                <a:uFillTx/>
                <a:latin typeface="Calibri"/>
                <a:ea typeface="+mn-ea"/>
                <a:cs typeface="+mn-cs"/>
              </a:rPr>
              <a:t> </a:t>
            </a:r>
            <a:r>
              <a:rPr kumimoji="0" lang="en-US" sz="1200" b="0" i="0" u="none" strike="noStrike" kern="1200" cap="none" spc="0" normalizeH="0" baseline="0" noProof="0">
                <a:ln>
                  <a:noFill/>
                </a:ln>
                <a:solidFill>
                  <a:srgbClr val="003865"/>
                </a:solidFill>
                <a:effectLst/>
                <a:uLnTx/>
                <a:uFillTx/>
                <a:latin typeface="Calibri"/>
                <a:ea typeface="+mn-ea"/>
                <a:cs typeface="+mn-cs"/>
              </a:rPr>
              <a:t>Estimated cost per square mile paid by 59 unique  Minnesota funding partners working collaboratively for consistent lidar data acquisition.  $115 Value: 1.) is not specific to a 3DGeo Lidar Acquisition Block, 2.) is based on total Minnesota partner contributions of $7,545,761.44 (03/08/2023), 3.) does not include federal contributions.</a:t>
            </a:r>
          </a:p>
        </p:txBody>
      </p:sp>
      <p:pic>
        <p:nvPicPr>
          <p:cNvPr id="22" name="Picture 21">
            <a:extLst>
              <a:ext uri="{FF2B5EF4-FFF2-40B4-BE49-F238E27FC236}">
                <a16:creationId xmlns:a16="http://schemas.microsoft.com/office/drawing/2014/main" id="{329786D7-87C3-0F44-2CBE-808E788358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795"/>
          <a:stretch/>
        </p:blipFill>
        <p:spPr>
          <a:xfrm>
            <a:off x="7533322" y="1485301"/>
            <a:ext cx="4114485" cy="4463282"/>
          </a:xfrm>
          <a:prstGeom prst="rect">
            <a:avLst/>
          </a:prstGeom>
          <a:ln>
            <a:solidFill>
              <a:schemeClr val="accent1"/>
            </a:solidFill>
          </a:ln>
        </p:spPr>
      </p:pic>
    </p:spTree>
    <p:extLst>
      <p:ext uri="{BB962C8B-B14F-4D97-AF65-F5344CB8AC3E}">
        <p14:creationId xmlns:p14="http://schemas.microsoft.com/office/powerpoint/2010/main" val="3813857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F74C-2984-403A-BE9A-C4DE21AA5F69}"/>
              </a:ext>
            </a:extLst>
          </p:cNvPr>
          <p:cNvSpPr>
            <a:spLocks noGrp="1"/>
          </p:cNvSpPr>
          <p:nvPr>
            <p:ph type="title"/>
          </p:nvPr>
        </p:nvSpPr>
        <p:spPr/>
        <p:txBody>
          <a:bodyPr/>
          <a:lstStyle/>
          <a:p>
            <a:r>
              <a:rPr lang="en-US"/>
              <a:t>USGS 3D Elevation Program (</a:t>
            </a:r>
            <a:r>
              <a:rPr lang="en-US">
                <a:solidFill>
                  <a:srgbClr val="FFC000"/>
                </a:solidFill>
              </a:rPr>
              <a:t>3DEP</a:t>
            </a:r>
            <a:r>
              <a:rPr lang="en-US"/>
              <a:t>)</a:t>
            </a:r>
          </a:p>
        </p:txBody>
      </p:sp>
      <p:sp>
        <p:nvSpPr>
          <p:cNvPr id="4" name="Content Placeholder 3">
            <a:extLst>
              <a:ext uri="{FF2B5EF4-FFF2-40B4-BE49-F238E27FC236}">
                <a16:creationId xmlns:a16="http://schemas.microsoft.com/office/drawing/2014/main" id="{05C50B07-7899-4AB8-ADD3-77A5ECD8EA07}"/>
              </a:ext>
            </a:extLst>
          </p:cNvPr>
          <p:cNvSpPr>
            <a:spLocks noGrp="1"/>
          </p:cNvSpPr>
          <p:nvPr>
            <p:ph sz="half" idx="1"/>
          </p:nvPr>
        </p:nvSpPr>
        <p:spPr>
          <a:xfrm>
            <a:off x="307936" y="2985578"/>
            <a:ext cx="4696049" cy="1995377"/>
          </a:xfrm>
        </p:spPr>
        <p:txBody>
          <a:bodyPr>
            <a:noAutofit/>
          </a:bodyPr>
          <a:lstStyle/>
          <a:p>
            <a:pPr marL="0" indent="0">
              <a:buNone/>
            </a:pPr>
            <a:r>
              <a:rPr lang="en-US" sz="2400" b="1" dirty="0"/>
              <a:t>3D Elevation Program (3DEP)</a:t>
            </a:r>
          </a:p>
          <a:p>
            <a:r>
              <a:rPr lang="en-US" sz="1600" b="1" dirty="0"/>
              <a:t>Systematically</a:t>
            </a:r>
            <a:r>
              <a:rPr lang="en-US" sz="1600" dirty="0"/>
              <a:t> guiding the collection of 3D elevation data in the form lidar data for the United States, and the U.S. territories</a:t>
            </a:r>
          </a:p>
        </p:txBody>
      </p:sp>
      <p:sp>
        <p:nvSpPr>
          <p:cNvPr id="5" name="Oval 4">
            <a:extLst>
              <a:ext uri="{FF2B5EF4-FFF2-40B4-BE49-F238E27FC236}">
                <a16:creationId xmlns:a16="http://schemas.microsoft.com/office/drawing/2014/main" id="{C3C5A28C-77B3-C49C-488E-007427540CE8}"/>
              </a:ext>
              <a:ext uri="{C183D7F6-B498-43B3-948B-1728B52AA6E4}">
                <adec:decorative xmlns:adec="http://schemas.microsoft.com/office/drawing/2017/decorative" val="1"/>
              </a:ext>
            </a:extLst>
          </p:cNvPr>
          <p:cNvSpPr/>
          <p:nvPr/>
        </p:nvSpPr>
        <p:spPr>
          <a:xfrm>
            <a:off x="8875637" y="5831625"/>
            <a:ext cx="1436763" cy="1932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26" name="Picture 2" descr="Map showing 3D Elevation Program FY23 Partnerships ">
            <a:extLst>
              <a:ext uri="{FF2B5EF4-FFF2-40B4-BE49-F238E27FC236}">
                <a16:creationId xmlns:a16="http://schemas.microsoft.com/office/drawing/2014/main" id="{541183D5-EAE2-4BBB-8BB0-C2B39C2E77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183" y="1360977"/>
            <a:ext cx="7073973" cy="546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520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F74C-2984-403A-BE9A-C4DE21AA5F69}"/>
              </a:ext>
            </a:extLst>
          </p:cNvPr>
          <p:cNvSpPr>
            <a:spLocks noGrp="1"/>
          </p:cNvSpPr>
          <p:nvPr>
            <p:ph type="title"/>
          </p:nvPr>
        </p:nvSpPr>
        <p:spPr/>
        <p:txBody>
          <a:bodyPr/>
          <a:lstStyle/>
          <a:p>
            <a:r>
              <a:rPr lang="en-US"/>
              <a:t>USGS 3D Elevation Program (</a:t>
            </a:r>
            <a:r>
              <a:rPr lang="en-US">
                <a:solidFill>
                  <a:srgbClr val="FFC000"/>
                </a:solidFill>
              </a:rPr>
              <a:t>3DEP</a:t>
            </a:r>
            <a:r>
              <a:rPr lang="en-US"/>
              <a:t>)</a:t>
            </a:r>
          </a:p>
        </p:txBody>
      </p:sp>
      <p:sp>
        <p:nvSpPr>
          <p:cNvPr id="4" name="Content Placeholder 3">
            <a:extLst>
              <a:ext uri="{FF2B5EF4-FFF2-40B4-BE49-F238E27FC236}">
                <a16:creationId xmlns:a16="http://schemas.microsoft.com/office/drawing/2014/main" id="{05C50B07-7899-4AB8-ADD3-77A5ECD8EA07}"/>
              </a:ext>
            </a:extLst>
          </p:cNvPr>
          <p:cNvSpPr>
            <a:spLocks noGrp="1"/>
          </p:cNvSpPr>
          <p:nvPr>
            <p:ph sz="half" idx="1"/>
          </p:nvPr>
        </p:nvSpPr>
        <p:spPr>
          <a:xfrm>
            <a:off x="658090" y="1449896"/>
            <a:ext cx="10106892" cy="5255704"/>
          </a:xfrm>
        </p:spPr>
        <p:txBody>
          <a:bodyPr>
            <a:noAutofit/>
          </a:bodyPr>
          <a:lstStyle/>
          <a:p>
            <a:pPr marL="0" indent="0">
              <a:buNone/>
            </a:pPr>
            <a:r>
              <a:rPr lang="en-US" sz="2800" b="1"/>
              <a:t>3DEP is an Established Federal Program</a:t>
            </a:r>
          </a:p>
          <a:p>
            <a:r>
              <a:rPr lang="en-US" sz="2400"/>
              <a:t>Foundational | Consistent | Transparent | Trusted</a:t>
            </a:r>
          </a:p>
          <a:p>
            <a:pPr marL="974725" lvl="1" indent="-346075">
              <a:buSzPct val="75000"/>
              <a:buFont typeface="Wingdings" panose="05000000000000000000" pitchFamily="2" charset="2"/>
              <a:buChar char="Ø"/>
            </a:pPr>
            <a:r>
              <a:rPr lang="en-US" sz="2000" b="1">
                <a:solidFill>
                  <a:srgbClr val="5C9319"/>
                </a:solidFill>
              </a:rPr>
              <a:t>Established</a:t>
            </a:r>
            <a:r>
              <a:rPr lang="en-US" sz="2000"/>
              <a:t> </a:t>
            </a:r>
            <a:r>
              <a:rPr lang="en-US" sz="2400"/>
              <a:t>}</a:t>
            </a:r>
            <a:r>
              <a:rPr lang="en-US" sz="2000"/>
              <a:t> </a:t>
            </a:r>
            <a:r>
              <a:rPr lang="en-US" sz="1800"/>
              <a:t>Program launched in </a:t>
            </a:r>
            <a:r>
              <a:rPr lang="en-US" sz="1800" b="1"/>
              <a:t>2011</a:t>
            </a:r>
            <a:endParaRPr lang="en-US" sz="2000" b="1"/>
          </a:p>
          <a:p>
            <a:pPr marL="974725" lvl="1" indent="-346075">
              <a:buSzPct val="75000"/>
              <a:buFont typeface="Wingdings" panose="05000000000000000000" pitchFamily="2" charset="2"/>
              <a:buChar char="Ø"/>
            </a:pPr>
            <a:r>
              <a:rPr lang="en-US" sz="2000" b="1">
                <a:solidFill>
                  <a:srgbClr val="66A41C"/>
                </a:solidFill>
              </a:rPr>
              <a:t>Lidar for U.S. </a:t>
            </a:r>
            <a:r>
              <a:rPr lang="en-US" sz="2400"/>
              <a:t>}</a:t>
            </a:r>
            <a:r>
              <a:rPr lang="en-US" sz="2000"/>
              <a:t> </a:t>
            </a:r>
            <a:r>
              <a:rPr lang="en-US" sz="1800"/>
              <a:t>Guiding </a:t>
            </a:r>
            <a:r>
              <a:rPr lang="en-US" sz="1800" b="1"/>
              <a:t>systematic lidar </a:t>
            </a:r>
            <a:r>
              <a:rPr lang="en-US" sz="1800"/>
              <a:t>acquisition across the United States</a:t>
            </a:r>
            <a:endParaRPr lang="en-US" sz="2000"/>
          </a:p>
          <a:p>
            <a:pPr marL="974725" lvl="1" indent="-346075">
              <a:buSzPct val="75000"/>
              <a:buFont typeface="Wingdings" panose="05000000000000000000" pitchFamily="2" charset="2"/>
              <a:buChar char="Ø"/>
            </a:pPr>
            <a:r>
              <a:rPr lang="en-US" sz="2000" b="1">
                <a:solidFill>
                  <a:srgbClr val="5C9319"/>
                </a:solidFill>
              </a:rPr>
              <a:t>Standardized</a:t>
            </a:r>
            <a:r>
              <a:rPr lang="en-US" sz="2000">
                <a:solidFill>
                  <a:srgbClr val="5C9319"/>
                </a:solidFill>
              </a:rPr>
              <a:t> </a:t>
            </a:r>
            <a:r>
              <a:rPr lang="en-US" sz="2000"/>
              <a:t> </a:t>
            </a:r>
            <a:r>
              <a:rPr lang="en-US" sz="2400"/>
              <a:t>} </a:t>
            </a:r>
            <a:r>
              <a:rPr lang="en-US" sz="1800"/>
              <a:t>USGS </a:t>
            </a:r>
            <a:r>
              <a:rPr lang="en-US" sz="1800" b="1"/>
              <a:t>Lidar Base Specification </a:t>
            </a:r>
            <a:r>
              <a:rPr lang="en-US" sz="1800"/>
              <a:t>2022 </a:t>
            </a:r>
            <a:r>
              <a:rPr lang="en-US" sz="1800" err="1"/>
              <a:t>rev.A</a:t>
            </a:r>
            <a:endParaRPr lang="en-US" sz="1800"/>
          </a:p>
          <a:p>
            <a:pPr marL="974725" lvl="1" indent="-346075">
              <a:buSzPct val="75000"/>
              <a:buFont typeface="Wingdings" panose="05000000000000000000" pitchFamily="2" charset="2"/>
              <a:buChar char="Ø"/>
            </a:pPr>
            <a:r>
              <a:rPr lang="en-US" sz="2000" b="1">
                <a:solidFill>
                  <a:srgbClr val="5C9319"/>
                </a:solidFill>
              </a:rPr>
              <a:t>Quality Control</a:t>
            </a:r>
            <a:r>
              <a:rPr lang="en-US" sz="2000"/>
              <a:t> </a:t>
            </a:r>
            <a:r>
              <a:rPr lang="en-US" sz="2400"/>
              <a:t>}</a:t>
            </a:r>
            <a:r>
              <a:rPr lang="en-US" sz="2000"/>
              <a:t> </a:t>
            </a:r>
            <a:r>
              <a:rPr lang="en-US" sz="1800"/>
              <a:t>Nationally recognized data </a:t>
            </a:r>
            <a:r>
              <a:rPr lang="en-US" sz="1800" b="1"/>
              <a:t>assessment and certification process</a:t>
            </a:r>
            <a:endParaRPr lang="en-US" sz="1400" b="1"/>
          </a:p>
          <a:p>
            <a:pPr marL="974725" lvl="1" indent="-346075">
              <a:buSzPct val="75000"/>
              <a:buFont typeface="Wingdings" panose="05000000000000000000" pitchFamily="2" charset="2"/>
              <a:buChar char="Ø"/>
            </a:pPr>
            <a:r>
              <a:rPr lang="en-US" sz="2000" b="1">
                <a:solidFill>
                  <a:srgbClr val="5C9319"/>
                </a:solidFill>
              </a:rPr>
              <a:t>Transferable Data </a:t>
            </a:r>
            <a:r>
              <a:rPr lang="en-US" sz="2400"/>
              <a:t>}</a:t>
            </a:r>
            <a:r>
              <a:rPr lang="en-US" sz="2000"/>
              <a:t> </a:t>
            </a:r>
            <a:r>
              <a:rPr lang="en-US" sz="1800"/>
              <a:t>Supports </a:t>
            </a:r>
            <a:r>
              <a:rPr lang="en-US" sz="1800" b="1"/>
              <a:t>implementation</a:t>
            </a:r>
            <a:r>
              <a:rPr lang="en-US" sz="1800"/>
              <a:t> into state and federal programs</a:t>
            </a:r>
            <a:endParaRPr lang="en-US" sz="2000"/>
          </a:p>
          <a:p>
            <a:pPr marL="974725" lvl="1" indent="-346075">
              <a:buSzPct val="75000"/>
              <a:buFont typeface="Wingdings" panose="05000000000000000000" pitchFamily="2" charset="2"/>
              <a:buChar char="Ø"/>
            </a:pPr>
            <a:r>
              <a:rPr lang="en-US" sz="2000" b="1">
                <a:solidFill>
                  <a:srgbClr val="5C9319"/>
                </a:solidFill>
              </a:rPr>
              <a:t>Coordination</a:t>
            </a:r>
            <a:r>
              <a:rPr lang="en-US" sz="2000"/>
              <a:t> </a:t>
            </a:r>
            <a:r>
              <a:rPr lang="en-US" sz="2400"/>
              <a:t>}</a:t>
            </a:r>
            <a:r>
              <a:rPr lang="en-US" sz="2000"/>
              <a:t> </a:t>
            </a:r>
            <a:r>
              <a:rPr lang="en-US" sz="1800" b="1"/>
              <a:t>Mitigates duplication</a:t>
            </a:r>
            <a:r>
              <a:rPr lang="en-US" sz="1800"/>
              <a:t> of lidar acquisitions</a:t>
            </a:r>
            <a:endParaRPr lang="en-US" sz="2000"/>
          </a:p>
          <a:p>
            <a:pPr marL="974725" lvl="1" indent="-346075">
              <a:buSzPct val="75000"/>
              <a:buFont typeface="Wingdings" panose="05000000000000000000" pitchFamily="2" charset="2"/>
              <a:buChar char="Ø"/>
            </a:pPr>
            <a:r>
              <a:rPr lang="en-US" sz="2000" b="1">
                <a:solidFill>
                  <a:srgbClr val="5C9319"/>
                </a:solidFill>
              </a:rPr>
              <a:t>Partnerships</a:t>
            </a:r>
            <a:r>
              <a:rPr lang="en-US" sz="2000"/>
              <a:t> </a:t>
            </a:r>
            <a:r>
              <a:rPr lang="en-US" sz="2400"/>
              <a:t>}</a:t>
            </a:r>
            <a:r>
              <a:rPr lang="en-US" sz="2400" b="1"/>
              <a:t> </a:t>
            </a:r>
            <a:r>
              <a:rPr lang="en-US" sz="1800" b="1"/>
              <a:t>Partner-based</a:t>
            </a:r>
            <a:r>
              <a:rPr lang="en-US" sz="1800"/>
              <a:t> procurement, government agency supported </a:t>
            </a:r>
            <a:endParaRPr lang="en-US" sz="2000"/>
          </a:p>
        </p:txBody>
      </p:sp>
      <p:sp>
        <p:nvSpPr>
          <p:cNvPr id="8" name="Oval 7">
            <a:extLst>
              <a:ext uri="{FF2B5EF4-FFF2-40B4-BE49-F238E27FC236}">
                <a16:creationId xmlns:a16="http://schemas.microsoft.com/office/drawing/2014/main" id="{50A252B2-7C2B-4532-B810-EEEED64B4767}"/>
              </a:ext>
              <a:ext uri="{C183D7F6-B498-43B3-948B-1728B52AA6E4}">
                <adec:decorative xmlns:adec="http://schemas.microsoft.com/office/drawing/2017/decorative" val="1"/>
              </a:ext>
            </a:extLst>
          </p:cNvPr>
          <p:cNvSpPr/>
          <p:nvPr/>
        </p:nvSpPr>
        <p:spPr>
          <a:xfrm>
            <a:off x="1590917" y="3876040"/>
            <a:ext cx="1639963" cy="3336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48579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F74C-2984-403A-BE9A-C4DE21AA5F69}"/>
              </a:ext>
            </a:extLst>
          </p:cNvPr>
          <p:cNvSpPr>
            <a:spLocks noGrp="1"/>
          </p:cNvSpPr>
          <p:nvPr>
            <p:ph type="title"/>
          </p:nvPr>
        </p:nvSpPr>
        <p:spPr/>
        <p:txBody>
          <a:bodyPr/>
          <a:lstStyle/>
          <a:p>
            <a:r>
              <a:rPr lang="en-US"/>
              <a:t>USGS 3D Elevation Program (</a:t>
            </a:r>
            <a:r>
              <a:rPr lang="en-US">
                <a:solidFill>
                  <a:srgbClr val="FFC000"/>
                </a:solidFill>
              </a:rPr>
              <a:t>3DEP</a:t>
            </a:r>
            <a:r>
              <a:rPr lang="en-US"/>
              <a:t>)</a:t>
            </a:r>
          </a:p>
        </p:txBody>
      </p:sp>
      <p:pic>
        <p:nvPicPr>
          <p:cNvPr id="8" name="Picture 2" descr="Map showing 3D Elevation Program FY23 Partnerships ">
            <a:extLst>
              <a:ext uri="{FF2B5EF4-FFF2-40B4-BE49-F238E27FC236}">
                <a16:creationId xmlns:a16="http://schemas.microsoft.com/office/drawing/2014/main" id="{F3795BB9-D96B-661F-0DAB-BCE6E6F19F53}"/>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0141" y="4145280"/>
            <a:ext cx="347472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79FD31D-0D85-D492-FFA4-511CB0DBE41B}"/>
              </a:ext>
            </a:extLst>
          </p:cNvPr>
          <p:cNvPicPr preferRelativeResize="0">
            <a:picLocks/>
          </p:cNvPicPr>
          <p:nvPr/>
        </p:nvPicPr>
        <p:blipFill>
          <a:blip r:embed="rId4"/>
          <a:stretch>
            <a:fillRect/>
          </a:stretch>
        </p:blipFill>
        <p:spPr>
          <a:xfrm>
            <a:off x="4470258" y="4145280"/>
            <a:ext cx="3474720" cy="2560320"/>
          </a:xfrm>
          <a:prstGeom prst="rect">
            <a:avLst/>
          </a:prstGeom>
        </p:spPr>
      </p:pic>
      <p:pic>
        <p:nvPicPr>
          <p:cNvPr id="4" name="Picture 3">
            <a:extLst>
              <a:ext uri="{FF2B5EF4-FFF2-40B4-BE49-F238E27FC236}">
                <a16:creationId xmlns:a16="http://schemas.microsoft.com/office/drawing/2014/main" id="{B97AC989-CBCD-D21E-2E41-092335EE414F}"/>
              </a:ext>
            </a:extLst>
          </p:cNvPr>
          <p:cNvPicPr preferRelativeResize="0">
            <a:picLocks/>
          </p:cNvPicPr>
          <p:nvPr/>
        </p:nvPicPr>
        <p:blipFill rotWithShape="1">
          <a:blip r:embed="rId5" cstate="email">
            <a:extLst>
              <a:ext uri="{28A0092B-C50C-407E-A947-70E740481C1C}">
                <a14:useLocalDpi xmlns:a14="http://schemas.microsoft.com/office/drawing/2010/main"/>
              </a:ext>
            </a:extLst>
          </a:blip>
          <a:srcRect l="24826" t="9025" r="13245" b="5671"/>
          <a:stretch/>
        </p:blipFill>
        <p:spPr>
          <a:xfrm>
            <a:off x="490375" y="1392999"/>
            <a:ext cx="3474720" cy="2560320"/>
          </a:xfrm>
          <a:prstGeom prst="rect">
            <a:avLst/>
          </a:prstGeom>
        </p:spPr>
      </p:pic>
      <p:pic>
        <p:nvPicPr>
          <p:cNvPr id="6" name="Picture 5">
            <a:extLst>
              <a:ext uri="{FF2B5EF4-FFF2-40B4-BE49-F238E27FC236}">
                <a16:creationId xmlns:a16="http://schemas.microsoft.com/office/drawing/2014/main" id="{6AA0C4BA-E81B-A860-81F8-830421005CE4}"/>
              </a:ext>
            </a:extLst>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490375" y="4145280"/>
            <a:ext cx="3474720" cy="2560320"/>
          </a:xfrm>
          <a:prstGeom prst="rect">
            <a:avLst/>
          </a:prstGeom>
        </p:spPr>
      </p:pic>
      <p:sp>
        <p:nvSpPr>
          <p:cNvPr id="9" name="TextBox 8">
            <a:extLst>
              <a:ext uri="{FF2B5EF4-FFF2-40B4-BE49-F238E27FC236}">
                <a16:creationId xmlns:a16="http://schemas.microsoft.com/office/drawing/2014/main" id="{273DF50F-2264-4855-ECC1-736FC955B664}"/>
              </a:ext>
            </a:extLst>
          </p:cNvPr>
          <p:cNvSpPr txBox="1"/>
          <p:nvPr/>
        </p:nvSpPr>
        <p:spPr>
          <a:xfrm>
            <a:off x="2004470" y="1392999"/>
            <a:ext cx="377687" cy="156247"/>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3865"/>
                </a:solidFill>
                <a:effectLst/>
                <a:uLnTx/>
                <a:uFillTx/>
                <a:latin typeface="Calibri"/>
                <a:ea typeface="+mn-ea"/>
                <a:cs typeface="+mn-cs"/>
              </a:rPr>
              <a:t>2019</a:t>
            </a:r>
            <a:r>
              <a:rPr kumimoji="0" lang="en-US" sz="600" b="0" i="0" u="none" strike="noStrike" kern="1200" cap="none" spc="0" normalizeH="0" baseline="0" noProof="0" dirty="0">
                <a:ln>
                  <a:noFill/>
                </a:ln>
                <a:solidFill>
                  <a:srgbClr val="003865"/>
                </a:solidFill>
                <a:effectLst/>
                <a:uLnTx/>
                <a:uFillTx/>
                <a:latin typeface="Calibri"/>
                <a:ea typeface="+mn-ea"/>
                <a:cs typeface="+mn-cs"/>
              </a:rPr>
              <a:t> </a:t>
            </a:r>
          </a:p>
        </p:txBody>
      </p:sp>
      <p:pic>
        <p:nvPicPr>
          <p:cNvPr id="5" name="Picture 4" descr="Map showing 3DEP BAA FY20 Partnerships as of July 2020">
            <a:extLst>
              <a:ext uri="{FF2B5EF4-FFF2-40B4-BE49-F238E27FC236}">
                <a16:creationId xmlns:a16="http://schemas.microsoft.com/office/drawing/2014/main" id="{503A94EF-838A-9AF7-1AB8-2CE62E90C1A1}"/>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9113" y="1432560"/>
            <a:ext cx="3474720" cy="25603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3EA438-5FDE-A629-8317-C1758DC77F84}"/>
              </a:ext>
            </a:extLst>
          </p:cNvPr>
          <p:cNvSpPr txBox="1"/>
          <p:nvPr/>
        </p:nvSpPr>
        <p:spPr>
          <a:xfrm>
            <a:off x="4444744" y="1392999"/>
            <a:ext cx="3474720" cy="2508379"/>
          </a:xfrm>
          <a:prstGeom prst="rect">
            <a:avLst/>
          </a:prstGeom>
          <a:noFill/>
          <a:ln>
            <a:solidFill>
              <a:schemeClr val="accent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3865"/>
                </a:solidFill>
                <a:effectLst/>
                <a:uLnTx/>
                <a:uFillTx/>
                <a:latin typeface="Calibri"/>
                <a:ea typeface="+mn-ea"/>
                <a:cs typeface="+mn-cs"/>
              </a:rPr>
              <a:t>Maps show geographic extent of completion of the first-ever national baseline of consistent high-resolution elevation data –both bare earth and 3D point clouds – identified by the U.S. Interagency Elevation Inventory (USIEI) that meet 3DEP base level specification.   -USGS  </a:t>
            </a:r>
            <a:r>
              <a:rPr kumimoji="0" lang="en-US" sz="1050" b="0" i="0" u="none" strike="noStrike" kern="1200" cap="none" spc="0" normalizeH="0" baseline="0" noProof="0" dirty="0">
                <a:ln>
                  <a:noFill/>
                </a:ln>
                <a:solidFill>
                  <a:srgbClr val="003865"/>
                </a:solidFill>
                <a:effectLst/>
                <a:uLnTx/>
                <a:uFillTx/>
                <a:latin typeface="Calibri"/>
                <a:ea typeface="+mn-ea"/>
                <a:cs typeface="+mn-cs"/>
              </a:rPr>
              <a:t>https://www.usgs.gov/media/images/fy22-status-3dep-quality-data</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3756433-4C22-4E6E-5DA1-3F5FB97F4E6D}"/>
              </a:ext>
            </a:extLst>
          </p:cNvPr>
          <p:cNvSpPr txBox="1"/>
          <p:nvPr/>
        </p:nvSpPr>
        <p:spPr>
          <a:xfrm>
            <a:off x="10060466" y="1420124"/>
            <a:ext cx="377687" cy="156247"/>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3865"/>
                </a:solidFill>
                <a:effectLst/>
                <a:uLnTx/>
                <a:uFillTx/>
                <a:latin typeface="Calibri"/>
                <a:ea typeface="+mn-ea"/>
                <a:cs typeface="+mn-cs"/>
              </a:rPr>
              <a:t>2020</a:t>
            </a:r>
            <a:r>
              <a:rPr kumimoji="0" lang="en-US" sz="600" b="0" i="0" u="none" strike="noStrike" kern="1200" cap="none" spc="0" normalizeH="0" baseline="0" noProof="0" dirty="0">
                <a:ln>
                  <a:noFill/>
                </a:ln>
                <a:solidFill>
                  <a:srgbClr val="003865"/>
                </a:solidFill>
                <a:effectLst/>
                <a:uLnTx/>
                <a:uFillTx/>
                <a:latin typeface="Calibri"/>
                <a:ea typeface="+mn-ea"/>
                <a:cs typeface="+mn-cs"/>
              </a:rPr>
              <a:t> </a:t>
            </a:r>
          </a:p>
        </p:txBody>
      </p:sp>
      <p:sp>
        <p:nvSpPr>
          <p:cNvPr id="11" name="TextBox 10">
            <a:extLst>
              <a:ext uri="{FF2B5EF4-FFF2-40B4-BE49-F238E27FC236}">
                <a16:creationId xmlns:a16="http://schemas.microsoft.com/office/drawing/2014/main" id="{01A540B7-E6FE-6456-F6FB-127B783376EF}"/>
              </a:ext>
            </a:extLst>
          </p:cNvPr>
          <p:cNvSpPr txBox="1"/>
          <p:nvPr/>
        </p:nvSpPr>
        <p:spPr>
          <a:xfrm>
            <a:off x="2038891" y="4145280"/>
            <a:ext cx="377687" cy="156247"/>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3865"/>
                </a:solidFill>
                <a:effectLst/>
                <a:uLnTx/>
                <a:uFillTx/>
                <a:latin typeface="Calibri"/>
                <a:ea typeface="+mn-ea"/>
                <a:cs typeface="+mn-cs"/>
              </a:rPr>
              <a:t>2021</a:t>
            </a:r>
            <a:r>
              <a:rPr kumimoji="0" lang="en-US" sz="600" b="0" i="0" u="none" strike="noStrike" kern="1200" cap="none" spc="0" normalizeH="0" baseline="0" noProof="0" dirty="0">
                <a:ln>
                  <a:noFill/>
                </a:ln>
                <a:solidFill>
                  <a:srgbClr val="003865"/>
                </a:solidFill>
                <a:effectLst/>
                <a:uLnTx/>
                <a:uFillTx/>
                <a:latin typeface="Calibri"/>
                <a:ea typeface="+mn-ea"/>
                <a:cs typeface="+mn-cs"/>
              </a:rPr>
              <a:t> </a:t>
            </a:r>
          </a:p>
        </p:txBody>
      </p:sp>
      <p:sp>
        <p:nvSpPr>
          <p:cNvPr id="12" name="TextBox 11">
            <a:extLst>
              <a:ext uri="{FF2B5EF4-FFF2-40B4-BE49-F238E27FC236}">
                <a16:creationId xmlns:a16="http://schemas.microsoft.com/office/drawing/2014/main" id="{4109951C-E887-9046-8A62-2D35B8D36A52}"/>
              </a:ext>
            </a:extLst>
          </p:cNvPr>
          <p:cNvSpPr txBox="1"/>
          <p:nvPr/>
        </p:nvSpPr>
        <p:spPr>
          <a:xfrm>
            <a:off x="9998657" y="4131390"/>
            <a:ext cx="377687" cy="156247"/>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3865"/>
                </a:solidFill>
                <a:effectLst/>
                <a:uLnTx/>
                <a:uFillTx/>
                <a:latin typeface="Calibri"/>
                <a:ea typeface="+mn-ea"/>
                <a:cs typeface="+mn-cs"/>
              </a:rPr>
              <a:t>2023</a:t>
            </a:r>
            <a:r>
              <a:rPr kumimoji="0" lang="en-US" sz="600" b="0" i="0" u="none" strike="noStrike" kern="1200" cap="none" spc="0" normalizeH="0" baseline="0" noProof="0">
                <a:ln>
                  <a:noFill/>
                </a:ln>
                <a:solidFill>
                  <a:srgbClr val="003865"/>
                </a:solidFill>
                <a:effectLst/>
                <a:uLnTx/>
                <a:uFillTx/>
                <a:latin typeface="Calibri"/>
                <a:ea typeface="+mn-ea"/>
                <a:cs typeface="+mn-cs"/>
              </a:rPr>
              <a:t> </a:t>
            </a:r>
            <a:endParaRPr kumimoji="0" lang="en-US" sz="6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DDC36D88-41B3-D01B-4825-CD4B11F4B4D7}"/>
              </a:ext>
            </a:extLst>
          </p:cNvPr>
          <p:cNvSpPr txBox="1"/>
          <p:nvPr/>
        </p:nvSpPr>
        <p:spPr>
          <a:xfrm>
            <a:off x="6018774" y="4131389"/>
            <a:ext cx="377687" cy="156247"/>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3865"/>
                </a:solidFill>
                <a:effectLst/>
                <a:uLnTx/>
                <a:uFillTx/>
                <a:latin typeface="Calibri"/>
                <a:ea typeface="+mn-ea"/>
                <a:cs typeface="+mn-cs"/>
              </a:rPr>
              <a:t>2022</a:t>
            </a:r>
            <a:r>
              <a:rPr kumimoji="0" lang="en-US" sz="600" b="0" i="0" u="none" strike="noStrike" kern="1200" cap="none" spc="0" normalizeH="0" baseline="0" noProof="0" dirty="0">
                <a:ln>
                  <a:noFill/>
                </a:ln>
                <a:solidFill>
                  <a:srgbClr val="003865"/>
                </a:solidFill>
                <a:effectLst/>
                <a:uLnTx/>
                <a:uFillTx/>
                <a:latin typeface="Calibri"/>
                <a:ea typeface="+mn-ea"/>
                <a:cs typeface="+mn-cs"/>
              </a:rPr>
              <a:t> </a:t>
            </a:r>
          </a:p>
        </p:txBody>
      </p:sp>
    </p:spTree>
    <p:extLst>
      <p:ext uri="{BB962C8B-B14F-4D97-AF65-F5344CB8AC3E}">
        <p14:creationId xmlns:p14="http://schemas.microsoft.com/office/powerpoint/2010/main" val="3866545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0" lang="en-US" sz="2800" b="0" i="0" u="none" strike="noStrike" kern="1200" cap="none" spc="0" normalizeH="0" baseline="0" noProof="0">
                <a:ln>
                  <a:noFill/>
                </a:ln>
                <a:solidFill>
                  <a:srgbClr val="FFFFFF"/>
                </a:solidFill>
                <a:effectLst/>
                <a:uLnTx/>
                <a:uFillTx/>
                <a:latin typeface="Calibri"/>
                <a:ea typeface="+mj-ea"/>
                <a:cs typeface="+mj-cs"/>
              </a:rPr>
              <a:t>Minnesota Lidar </a:t>
            </a:r>
            <a:r>
              <a:rPr kumimoji="0" lang="en-US" sz="2800" b="0" i="0" u="none" strike="noStrike" kern="1200" cap="none" spc="0" normalizeH="0" baseline="0" noProof="0">
                <a:ln>
                  <a:noFill/>
                </a:ln>
                <a:solidFill>
                  <a:srgbClr val="FFFFFF"/>
                </a:solidFill>
                <a:effectLst/>
                <a:uLnTx/>
                <a:uFillTx/>
                <a:latin typeface="Calibri"/>
                <a:ea typeface="+mj-ea"/>
                <a:cs typeface="+mj-cs"/>
                <a:sym typeface="Wingdings" panose="05000000000000000000" pitchFamily="2" charset="2"/>
              </a:rPr>
              <a:t></a:t>
            </a:r>
            <a:r>
              <a:rPr kumimoji="0" lang="en-US" sz="3600" b="0" i="0" u="none" strike="noStrike" kern="1200" cap="none" spc="0" normalizeH="0" baseline="0" noProof="0">
                <a:ln>
                  <a:noFill/>
                </a:ln>
                <a:solidFill>
                  <a:srgbClr val="FFFFFF"/>
                </a:solidFill>
                <a:effectLst/>
                <a:uLnTx/>
                <a:uFillTx/>
                <a:latin typeface="Calibri"/>
                <a:ea typeface="+mj-ea"/>
                <a:cs typeface="+mj-cs"/>
                <a:sym typeface="Wingdings" panose="05000000000000000000" pitchFamily="2" charset="2"/>
              </a:rPr>
              <a:t> </a:t>
            </a:r>
            <a:r>
              <a:rPr kumimoji="0" lang="en-US" sz="3600" b="1" i="0" u="none" strike="noStrike" kern="1200" cap="none" spc="0" normalizeH="0" baseline="0" noProof="0">
                <a:ln>
                  <a:noFill/>
                </a:ln>
                <a:solidFill>
                  <a:srgbClr val="FFC000"/>
                </a:solidFill>
                <a:effectLst/>
                <a:uLnTx/>
                <a:uFillTx/>
                <a:latin typeface="Calibri"/>
                <a:ea typeface="+mj-ea"/>
                <a:cs typeface="+mj-cs"/>
                <a:sym typeface="Wingdings" panose="05000000000000000000" pitchFamily="2" charset="2"/>
              </a:rPr>
              <a:t>Ownership</a:t>
            </a:r>
            <a:endParaRPr lang="en-US">
              <a:solidFill>
                <a:srgbClr val="FFC000"/>
              </a:solidFill>
            </a:endParaRPr>
          </a:p>
        </p:txBody>
      </p:sp>
      <p:sp>
        <p:nvSpPr>
          <p:cNvPr id="3" name="Content Placeholder 2"/>
          <p:cNvSpPr>
            <a:spLocks noGrp="1"/>
          </p:cNvSpPr>
          <p:nvPr>
            <p:ph idx="1"/>
          </p:nvPr>
        </p:nvSpPr>
        <p:spPr>
          <a:xfrm>
            <a:off x="116036" y="1518666"/>
            <a:ext cx="11761004" cy="4879975"/>
          </a:xfrm>
        </p:spPr>
        <p:txBody>
          <a:bodyPr vert="horz" lIns="91440" tIns="45720" rIns="91440" bIns="45720" rtlCol="0" anchor="t">
            <a:noAutofit/>
          </a:bodyPr>
          <a:lstStyle/>
          <a:p>
            <a:pPr marL="0" indent="0">
              <a:buNone/>
            </a:pPr>
            <a:r>
              <a:rPr lang="en-US" b="1" dirty="0">
                <a:solidFill>
                  <a:schemeClr val="tx1"/>
                </a:solidFill>
              </a:rPr>
              <a:t>Minnesota’s Authoritative Lidar Data: </a:t>
            </a:r>
            <a:r>
              <a:rPr lang="en-US" dirty="0">
                <a:solidFill>
                  <a:schemeClr val="tx1"/>
                </a:solidFill>
              </a:rPr>
              <a:t> </a:t>
            </a:r>
          </a:p>
          <a:p>
            <a:pPr marL="463550"/>
            <a:r>
              <a:rPr lang="en-US" sz="2400" dirty="0">
                <a:solidFill>
                  <a:schemeClr val="tx1"/>
                </a:solidFill>
              </a:rPr>
              <a:t>Current lidar collations (2021 – 2025) are defined as Minnesota's </a:t>
            </a:r>
            <a:r>
              <a:rPr lang="en-US" sz="2400" b="1" dirty="0">
                <a:solidFill>
                  <a:srgbClr val="C00000"/>
                </a:solidFill>
              </a:rPr>
              <a:t>second-generation</a:t>
            </a:r>
            <a:r>
              <a:rPr lang="en-US" sz="2400" b="1" dirty="0">
                <a:solidFill>
                  <a:schemeClr val="tx1"/>
                </a:solidFill>
              </a:rPr>
              <a:t> high density lidar </a:t>
            </a:r>
            <a:r>
              <a:rPr lang="en-US" sz="2400" dirty="0">
                <a:solidFill>
                  <a:schemeClr val="tx1"/>
                </a:solidFill>
              </a:rPr>
              <a:t>data</a:t>
            </a:r>
            <a:endParaRPr lang="en-US" sz="2400" dirty="0">
              <a:solidFill>
                <a:schemeClr val="tx1"/>
              </a:solidFill>
              <a:cs typeface="Calibri"/>
            </a:endParaRPr>
          </a:p>
          <a:p>
            <a:pPr marL="463550"/>
            <a:r>
              <a:rPr lang="en-US" sz="2400" dirty="0">
                <a:solidFill>
                  <a:schemeClr val="tx1"/>
                </a:solidFill>
              </a:rPr>
              <a:t>USGS Prime Vendors: </a:t>
            </a:r>
          </a:p>
          <a:p>
            <a:pPr marL="920750" lvl="1"/>
            <a:r>
              <a:rPr lang="en-US" sz="2000" dirty="0">
                <a:solidFill>
                  <a:schemeClr val="tx1"/>
                </a:solidFill>
              </a:rPr>
              <a:t>The data was collected under contract by federally identified </a:t>
            </a:r>
            <a:r>
              <a:rPr lang="en-US" sz="2000" b="1" dirty="0">
                <a:solidFill>
                  <a:schemeClr val="tx1"/>
                </a:solidFill>
              </a:rPr>
              <a:t>prime vendors </a:t>
            </a:r>
            <a:r>
              <a:rPr lang="en-US" sz="2000" dirty="0">
                <a:solidFill>
                  <a:schemeClr val="tx1"/>
                </a:solidFill>
              </a:rPr>
              <a:t>managed by the U.S. Geological Survey (USGS).  </a:t>
            </a:r>
            <a:endParaRPr lang="en-US" sz="2000" dirty="0">
              <a:solidFill>
                <a:schemeClr val="tx1"/>
              </a:solidFill>
              <a:cs typeface="Calibri"/>
            </a:endParaRPr>
          </a:p>
          <a:p>
            <a:pPr marL="463550"/>
            <a:r>
              <a:rPr lang="en-US" sz="2400" dirty="0">
                <a:solidFill>
                  <a:schemeClr val="tx1"/>
                </a:solidFill>
              </a:rPr>
              <a:t>Contracts were </a:t>
            </a:r>
            <a:r>
              <a:rPr lang="en-US" sz="2400" b="1" dirty="0">
                <a:solidFill>
                  <a:schemeClr val="tx1"/>
                </a:solidFill>
              </a:rPr>
              <a:t>administered in </a:t>
            </a:r>
            <a:r>
              <a:rPr lang="en-US" sz="2400" b="1" dirty="0">
                <a:solidFill>
                  <a:srgbClr val="C00000"/>
                </a:solidFill>
              </a:rPr>
              <a:t>partnership</a:t>
            </a:r>
            <a:r>
              <a:rPr lang="en-US" sz="2400" b="1" dirty="0">
                <a:solidFill>
                  <a:schemeClr val="tx1"/>
                </a:solidFill>
              </a:rPr>
              <a:t> </a:t>
            </a:r>
            <a:r>
              <a:rPr lang="en-US" sz="2400" dirty="0">
                <a:solidFill>
                  <a:schemeClr val="tx1"/>
                </a:solidFill>
              </a:rPr>
              <a:t>with other federal agencies, Minnesota 3D Geomatics Committee, Minnesota state agencies, and many local-Minnesota funding partners.  </a:t>
            </a:r>
            <a:endParaRPr lang="en-US" sz="2400" dirty="0">
              <a:solidFill>
                <a:schemeClr val="tx1"/>
              </a:solidFill>
              <a:cs typeface="Calibri"/>
            </a:endParaRPr>
          </a:p>
        </p:txBody>
      </p:sp>
      <p:pic>
        <p:nvPicPr>
          <p:cNvPr id="4" name="Picture 4" descr="forest features extracted from lidar show a side profile of a forest and river channel.">
            <a:extLst>
              <a:ext uri="{FF2B5EF4-FFF2-40B4-BE49-F238E27FC236}">
                <a16:creationId xmlns:a16="http://schemas.microsoft.com/office/drawing/2014/main" id="{93D5AFD8-497C-D61E-18EF-0980EDC15A05}"/>
              </a:ext>
            </a:extLst>
          </p:cNvPr>
          <p:cNvPicPr>
            <a:picLocks noChangeAspect="1"/>
          </p:cNvPicPr>
          <p:nvPr/>
        </p:nvPicPr>
        <p:blipFill rotWithShape="1">
          <a:blip r:embed="rId3">
            <a:duotone>
              <a:schemeClr val="accent3">
                <a:shade val="45000"/>
                <a:satMod val="135000"/>
              </a:schemeClr>
              <a:prstClr val="white"/>
            </a:duotone>
          </a:blip>
          <a:srcRect t="6350" b="20261"/>
          <a:stretch/>
        </p:blipFill>
        <p:spPr>
          <a:xfrm>
            <a:off x="1" y="5699760"/>
            <a:ext cx="12191999" cy="1143254"/>
          </a:xfrm>
          <a:prstGeom prst="rect">
            <a:avLst/>
          </a:prstGeom>
        </p:spPr>
      </p:pic>
    </p:spTree>
    <p:extLst>
      <p:ext uri="{BB962C8B-B14F-4D97-AF65-F5344CB8AC3E}">
        <p14:creationId xmlns:p14="http://schemas.microsoft.com/office/powerpoint/2010/main" val="2152053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p:txBody>
          <a:bodyPr>
            <a:normAutofit/>
          </a:bodyPr>
          <a:lstStyle/>
          <a:p>
            <a:r>
              <a:rPr lang="en-US" sz="2800">
                <a:ea typeface="+mj-lt"/>
                <a:cs typeface="+mj-lt"/>
              </a:rPr>
              <a:t>State Agency Lidar Derived Products </a:t>
            </a:r>
            <a:r>
              <a:rPr lang="en-US" sz="2800">
                <a:ea typeface="+mj-lt"/>
                <a:cs typeface="+mj-lt"/>
                <a:sym typeface="Wingdings" panose="05000000000000000000" pitchFamily="2" charset="2"/>
              </a:rPr>
              <a:t> </a:t>
            </a:r>
            <a:r>
              <a:rPr lang="en-US" b="1">
                <a:solidFill>
                  <a:srgbClr val="FFC000"/>
                </a:solidFill>
                <a:ea typeface="+mj-lt"/>
                <a:cs typeface="+mj-lt"/>
                <a:sym typeface="Wingdings" panose="05000000000000000000" pitchFamily="2" charset="2"/>
              </a:rPr>
              <a:t>DEM – LAB </a:t>
            </a:r>
            <a:endParaRPr lang="en-US" b="1">
              <a:solidFill>
                <a:srgbClr val="FFC000"/>
              </a:solidFill>
              <a:cs typeface="Calibri"/>
            </a:endParaRPr>
          </a:p>
        </p:txBody>
      </p:sp>
      <p:sp>
        <p:nvSpPr>
          <p:cNvPr id="6" name="Content Placeholder 2">
            <a:extLst>
              <a:ext uri="{FF2B5EF4-FFF2-40B4-BE49-F238E27FC236}">
                <a16:creationId xmlns:a16="http://schemas.microsoft.com/office/drawing/2014/main" id="{8A9A74E5-E36E-44F6-9E77-B14F1057D4A2}"/>
              </a:ext>
            </a:extLst>
          </p:cNvPr>
          <p:cNvSpPr txBox="1">
            <a:spLocks/>
          </p:cNvSpPr>
          <p:nvPr/>
        </p:nvSpPr>
        <p:spPr bwMode="gray">
          <a:xfrm>
            <a:off x="472440" y="1393434"/>
            <a:ext cx="11719560" cy="5464566"/>
          </a:xfrm>
          <a:prstGeom prst="rect">
            <a:avLst/>
          </a:prstGeom>
          <a:noFill/>
          <a:ln>
            <a:noFill/>
          </a:ln>
        </p:spPr>
        <p:txBody>
          <a:bodyPr vert="horz" lIns="91440" tIns="45720" rIns="91440" bIns="45720" numCol="1" rtlCol="0" anchor="t">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300"/>
              </a:spcBef>
              <a:spcAft>
                <a:spcPts val="300"/>
              </a:spcAft>
              <a:buClr>
                <a:srgbClr val="003865"/>
              </a:buClr>
              <a:buSzTx/>
              <a:buFont typeface="Arial" panose="020B0604020202020204" pitchFamily="34" charset="0"/>
              <a:buNone/>
              <a:tabLst/>
              <a:defRPr/>
            </a:pPr>
            <a:r>
              <a:rPr kumimoji="0" lang="en-US" sz="3200" b="1" i="0" u="none" strike="noStrike" kern="1200" cap="none" spc="0" normalizeH="0" baseline="0" noProof="0" dirty="0">
                <a:ln>
                  <a:noFill/>
                </a:ln>
                <a:solidFill>
                  <a:srgbClr val="003865"/>
                </a:solidFill>
                <a:effectLst/>
                <a:uLnTx/>
                <a:uFillTx/>
                <a:latin typeface="Calibri"/>
                <a:ea typeface="+mn-ea"/>
                <a:cs typeface="+mn-cs"/>
              </a:rPr>
              <a:t>Interim Lidar Acquisition Block Data</a:t>
            </a:r>
          </a:p>
          <a:p>
            <a:pPr marL="346075" marR="0" lvl="0" indent="-346075" algn="l" defTabSz="914400" rtl="0" eaLnBrk="1" fontAlgn="base" latinLnBrk="0" hangingPunct="1">
              <a:lnSpc>
                <a:spcPct val="112000"/>
              </a:lnSpc>
              <a:spcBef>
                <a:spcPts val="300"/>
              </a:spcBef>
              <a:spcAft>
                <a:spcPts val="600"/>
              </a:spcAft>
              <a:buClr>
                <a:srgbClr val="003865"/>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rPr>
              <a:t>Individual LAB </a:t>
            </a:r>
            <a:r>
              <a:rPr kumimoji="0" lang="en-US" sz="2400" b="0" i="0" u="none" strike="noStrike" kern="1200" cap="none" spc="0" normalizeH="0" baseline="0" noProof="0" dirty="0">
                <a:ln>
                  <a:noFill/>
                </a:ln>
                <a:solidFill>
                  <a:srgbClr val="003865"/>
                </a:solidFill>
                <a:effectLst/>
                <a:uLnTx/>
                <a:uFillTx/>
                <a:latin typeface="Calibri"/>
                <a:ea typeface="+mn-ea"/>
                <a:cs typeface="+mn-cs"/>
              </a:rPr>
              <a:t>data will be managed and served as </a:t>
            </a:r>
            <a:r>
              <a:rPr kumimoji="0" lang="en-US" sz="2400" b="1" i="0" u="none" strike="noStrike" kern="1200" cap="none" spc="0" normalizeH="0" baseline="0" noProof="0" dirty="0">
                <a:ln>
                  <a:noFill/>
                </a:ln>
                <a:solidFill>
                  <a:srgbClr val="C00000"/>
                </a:solidFill>
                <a:effectLst/>
                <a:uLnTx/>
                <a:uFillTx/>
                <a:latin typeface="Calibri"/>
                <a:ea typeface="+mn-ea"/>
                <a:cs typeface="+mn-cs"/>
              </a:rPr>
              <a:t>interim data </a:t>
            </a:r>
            <a:r>
              <a:rPr kumimoji="0" lang="en-US" sz="2400" b="0" i="0" u="none" strike="noStrike" kern="1200" cap="none" spc="0" normalizeH="0" baseline="0" noProof="0" dirty="0">
                <a:ln>
                  <a:noFill/>
                </a:ln>
                <a:solidFill>
                  <a:srgbClr val="003865"/>
                </a:solidFill>
                <a:effectLst/>
                <a:uLnTx/>
                <a:uFillTx/>
                <a:latin typeface="Calibri"/>
                <a:ea typeface="+mn-ea"/>
                <a:cs typeface="+mn-cs"/>
              </a:rPr>
              <a:t>until the state is completed and authoritative statewide datasets are published. </a:t>
            </a:r>
          </a:p>
          <a:p>
            <a:pPr marL="685800" marR="0" lvl="1" indent="-228600" algn="l" defTabSz="914400" rtl="0" eaLnBrk="1" fontAlgn="base" latinLnBrk="0" hangingPunct="1">
              <a:lnSpc>
                <a:spcPct val="112000"/>
              </a:lnSpc>
              <a:spcBef>
                <a:spcPts val="300"/>
              </a:spcBef>
              <a:spcAft>
                <a:spcPts val="600"/>
              </a:spcAft>
              <a:buClr>
                <a:srgbClr val="003865"/>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DEMs, Hillshade </a:t>
            </a:r>
            <a:r>
              <a:rPr kumimoji="0" lang="en-US" sz="2000" b="1" i="0" u="none" strike="noStrike" kern="1200" cap="none" spc="0" normalizeH="0" baseline="0" noProof="0" dirty="0" err="1">
                <a:ln>
                  <a:noFill/>
                </a:ln>
                <a:solidFill>
                  <a:srgbClr val="003865"/>
                </a:solidFill>
                <a:effectLst/>
                <a:uLnTx/>
                <a:uFillTx/>
                <a:latin typeface="Calibri"/>
                <a:ea typeface="+mn-ea"/>
                <a:cs typeface="+mn-cs"/>
              </a:rPr>
              <a:t>rasters</a:t>
            </a:r>
            <a:r>
              <a:rPr kumimoji="0" lang="en-US" sz="2000" b="1" i="0" u="none" strike="noStrike" kern="1200" cap="none" spc="0" normalizeH="0" baseline="0" noProof="0" dirty="0">
                <a:ln>
                  <a:noFill/>
                </a:ln>
                <a:solidFill>
                  <a:srgbClr val="003865"/>
                </a:solidFill>
                <a:effectLst/>
                <a:uLnTx/>
                <a:uFillTx/>
                <a:latin typeface="Calibri"/>
                <a:ea typeface="+mn-ea"/>
                <a:cs typeface="+mn-cs"/>
              </a:rPr>
              <a:t> and Contours </a:t>
            </a:r>
            <a:r>
              <a:rPr kumimoji="0" lang="en-US" sz="2000" b="0" i="0" u="none" strike="noStrike" kern="1200" cap="none" spc="0" normalizeH="0" baseline="0" noProof="0" dirty="0">
                <a:ln>
                  <a:noFill/>
                </a:ln>
                <a:solidFill>
                  <a:srgbClr val="003865"/>
                </a:solidFill>
                <a:effectLst/>
                <a:uLnTx/>
                <a:uFillTx/>
                <a:latin typeface="Calibri"/>
                <a:ea typeface="+mn-ea"/>
                <a:cs typeface="+mn-cs"/>
              </a:rPr>
              <a:t>will be created and made publicly available for </a:t>
            </a:r>
            <a:r>
              <a:rPr kumimoji="0" lang="en-US" sz="2000" b="1" i="0" u="none" strike="noStrike" kern="1200" cap="none" spc="0" normalizeH="0" baseline="0" noProof="0" dirty="0">
                <a:ln>
                  <a:noFill/>
                </a:ln>
                <a:solidFill>
                  <a:srgbClr val="C00000"/>
                </a:solidFill>
                <a:effectLst/>
                <a:uLnTx/>
                <a:uFillTx/>
                <a:latin typeface="Calibri"/>
                <a:ea typeface="+mn-ea"/>
                <a:cs typeface="+mn-cs"/>
              </a:rPr>
              <a:t>each lidar acquisition block</a:t>
            </a:r>
            <a:r>
              <a:rPr kumimoji="0" lang="en-US" sz="2000" b="0" i="0" u="none" strike="noStrike" kern="1200" cap="none" spc="0" normalizeH="0" baseline="0" noProof="0" dirty="0">
                <a:ln>
                  <a:noFill/>
                </a:ln>
                <a:solidFill>
                  <a:srgbClr val="C00000"/>
                </a:solidFill>
                <a:effectLst/>
                <a:uLnTx/>
                <a:uFillTx/>
                <a:latin typeface="Calibri"/>
                <a:ea typeface="+mn-ea"/>
                <a:cs typeface="+mn-cs"/>
              </a:rPr>
              <a:t> </a:t>
            </a:r>
            <a:r>
              <a:rPr kumimoji="0" lang="en-US" sz="2000" b="0" i="0" u="none" strike="noStrike" kern="1200" cap="none" spc="0" normalizeH="0" baseline="0" noProof="0" dirty="0">
                <a:ln>
                  <a:noFill/>
                </a:ln>
                <a:solidFill>
                  <a:srgbClr val="003865"/>
                </a:solidFill>
                <a:effectLst/>
                <a:uLnTx/>
                <a:uFillTx/>
                <a:latin typeface="Calibri"/>
                <a:ea typeface="+mn-ea"/>
                <a:cs typeface="+mn-cs"/>
              </a:rPr>
              <a:t>(LAB), within </a:t>
            </a:r>
            <a:r>
              <a:rPr kumimoji="0" lang="en-US" sz="2000" b="1" i="0" u="none" strike="noStrike" kern="1200" cap="none" spc="0" normalizeH="0" baseline="0" noProof="0" dirty="0">
                <a:ln>
                  <a:noFill/>
                </a:ln>
                <a:solidFill>
                  <a:srgbClr val="003865"/>
                </a:solidFill>
                <a:effectLst/>
                <a:uLnTx/>
                <a:uFillTx/>
                <a:latin typeface="Calibri"/>
                <a:ea typeface="+mn-ea"/>
                <a:cs typeface="+mn-cs"/>
              </a:rPr>
              <a:t>3-months</a:t>
            </a:r>
            <a:r>
              <a:rPr kumimoji="0" lang="en-US" sz="2000" b="0" i="0" u="none" strike="noStrike" kern="1200" cap="none" spc="0" normalizeH="0" baseline="0" noProof="0" dirty="0">
                <a:ln>
                  <a:noFill/>
                </a:ln>
                <a:solidFill>
                  <a:srgbClr val="003865"/>
                </a:solidFill>
                <a:effectLst/>
                <a:uLnTx/>
                <a:uFillTx/>
                <a:latin typeface="Calibri"/>
                <a:ea typeface="+mn-ea"/>
                <a:cs typeface="+mn-cs"/>
              </a:rPr>
              <a:t> after final delivery of the last vender acquisition block is received by 3DGeo from the USGS (14 LABs in total)</a:t>
            </a:r>
          </a:p>
          <a:p>
            <a:pPr marL="0" marR="0" lvl="0" indent="0" algn="l" defTabSz="914400" rtl="0" eaLnBrk="1" fontAlgn="base" latinLnBrk="0" hangingPunct="1">
              <a:lnSpc>
                <a:spcPct val="80000"/>
              </a:lnSpc>
              <a:spcBef>
                <a:spcPts val="3000"/>
              </a:spcBef>
              <a:spcAft>
                <a:spcPts val="1000"/>
              </a:spcAft>
              <a:buClr>
                <a:srgbClr val="003865"/>
              </a:buClr>
              <a:buSzTx/>
              <a:buFont typeface="Arial" panose="020B0604020202020204" pitchFamily="34" charset="0"/>
              <a:buNone/>
              <a:tabLst/>
              <a:defRPr/>
            </a:pPr>
            <a:r>
              <a:rPr kumimoji="0" lang="en-US" sz="3200" b="1" i="0" u="none" strike="noStrike" kern="1200" cap="none" spc="0" normalizeH="0" baseline="0" noProof="0" dirty="0">
                <a:ln>
                  <a:noFill/>
                </a:ln>
                <a:solidFill>
                  <a:srgbClr val="003865"/>
                </a:solidFill>
                <a:effectLst/>
                <a:uLnTx/>
                <a:uFillTx/>
                <a:latin typeface="Calibri"/>
                <a:ea typeface="+mn-ea"/>
                <a:cs typeface="+mn-cs"/>
              </a:rPr>
              <a:t>Final Statewide Data</a:t>
            </a:r>
          </a:p>
          <a:p>
            <a:pPr marL="346075" marR="0" lvl="0" indent="-346075" algn="l" defTabSz="914400" rtl="0" eaLnBrk="1" fontAlgn="base" latinLnBrk="0" hangingPunct="1">
              <a:lnSpc>
                <a:spcPct val="80000"/>
              </a:lnSpc>
              <a:spcBef>
                <a:spcPts val="1000"/>
              </a:spcBef>
              <a:spcAft>
                <a:spcPts val="1000"/>
              </a:spcAft>
              <a:buClr>
                <a:srgbClr val="003865"/>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After the </a:t>
            </a:r>
            <a:r>
              <a:rPr kumimoji="0" lang="en-US" sz="2400" b="1" i="0" u="none" strike="noStrike" kern="1200" cap="none" spc="0" normalizeH="0" baseline="0" noProof="0" dirty="0">
                <a:ln>
                  <a:noFill/>
                </a:ln>
                <a:solidFill>
                  <a:srgbClr val="C00000"/>
                </a:solidFill>
                <a:effectLst/>
                <a:uLnTx/>
                <a:uFillTx/>
                <a:latin typeface="Calibri"/>
                <a:ea typeface="+mn-ea"/>
                <a:cs typeface="+mn-cs"/>
              </a:rPr>
              <a:t>Final Data </a:t>
            </a:r>
            <a:r>
              <a:rPr kumimoji="0" lang="en-US" sz="2400" b="0" i="0" u="none" strike="noStrike" kern="1200" cap="none" spc="0" normalizeH="0" baseline="0" noProof="0" dirty="0">
                <a:ln>
                  <a:noFill/>
                </a:ln>
                <a:solidFill>
                  <a:srgbClr val="003865"/>
                </a:solidFill>
                <a:effectLst/>
                <a:uLnTx/>
                <a:uFillTx/>
                <a:latin typeface="Calibri"/>
                <a:ea typeface="+mn-ea"/>
                <a:cs typeface="+mn-cs"/>
              </a:rPr>
              <a:t>is received from the USGS that completes the 3DGeo managed lidar acquisition footprint for Minnesota under the 3DEP program, the lidar data will be compiled into mosaicked datasets within </a:t>
            </a:r>
            <a:r>
              <a:rPr kumimoji="0" lang="en-US" sz="2400" b="1" i="0" u="none" strike="noStrike" kern="1200" cap="none" spc="0" normalizeH="0" baseline="0" noProof="0" dirty="0">
                <a:ln>
                  <a:noFill/>
                </a:ln>
                <a:solidFill>
                  <a:srgbClr val="003865"/>
                </a:solidFill>
                <a:effectLst/>
                <a:uLnTx/>
                <a:uFillTx/>
                <a:latin typeface="Calibri"/>
                <a:ea typeface="+mn-ea"/>
                <a:cs typeface="+mn-cs"/>
              </a:rPr>
              <a:t>6-months</a:t>
            </a:r>
            <a:r>
              <a:rPr kumimoji="0" lang="en-US" sz="2400" b="0" i="0" u="none" strike="noStrike" kern="1200" cap="none" spc="0" normalizeH="0" baseline="0" noProof="0" dirty="0">
                <a:ln>
                  <a:noFill/>
                </a:ln>
                <a:solidFill>
                  <a:srgbClr val="003865"/>
                </a:solidFill>
                <a:effectLst/>
                <a:uLnTx/>
                <a:uFillTx/>
                <a:latin typeface="Calibri"/>
                <a:ea typeface="+mn-ea"/>
                <a:cs typeface="+mn-cs"/>
              </a:rPr>
              <a:t> and published for public consumption.  </a:t>
            </a:r>
          </a:p>
          <a:p>
            <a:pPr marL="688975" marR="0" lvl="3" indent="-225425" algn="l" defTabSz="914400" rtl="0" eaLnBrk="1" fontAlgn="auto" latinLnBrk="0" hangingPunct="1">
              <a:lnSpc>
                <a:spcPct val="112000"/>
              </a:lnSpc>
              <a:spcBef>
                <a:spcPts val="3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After the statewide data is published, the individual LAB project datasets </a:t>
            </a:r>
            <a:r>
              <a:rPr kumimoji="0" lang="en-US" sz="2000" b="0" i="0" u="sng"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will be removed from publication </a:t>
            </a:r>
          </a:p>
        </p:txBody>
      </p:sp>
    </p:spTree>
    <p:extLst>
      <p:ext uri="{BB962C8B-B14F-4D97-AF65-F5344CB8AC3E}">
        <p14:creationId xmlns:p14="http://schemas.microsoft.com/office/powerpoint/2010/main" val="2982227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p:txBody>
          <a:bodyPr>
            <a:normAutofit/>
          </a:bodyPr>
          <a:lstStyle/>
          <a:p>
            <a:r>
              <a:rPr lang="en-US" sz="2800">
                <a:ea typeface="+mj-lt"/>
                <a:cs typeface="+mj-lt"/>
              </a:rPr>
              <a:t>State Agency Lidar Derived Products </a:t>
            </a:r>
            <a:r>
              <a:rPr lang="en-US" sz="2800">
                <a:ea typeface="+mj-lt"/>
                <a:cs typeface="+mj-lt"/>
                <a:sym typeface="Wingdings" panose="05000000000000000000" pitchFamily="2" charset="2"/>
              </a:rPr>
              <a:t> </a:t>
            </a:r>
            <a:r>
              <a:rPr lang="en-US" b="1">
                <a:solidFill>
                  <a:srgbClr val="FFC000"/>
                </a:solidFill>
                <a:ea typeface="+mj-lt"/>
                <a:cs typeface="+mj-lt"/>
                <a:sym typeface="Wingdings" panose="05000000000000000000" pitchFamily="2" charset="2"/>
              </a:rPr>
              <a:t>DEMs – Statewide</a:t>
            </a:r>
            <a:endParaRPr lang="en-US" b="1">
              <a:solidFill>
                <a:srgbClr val="FFC000"/>
              </a:solidFill>
              <a:cs typeface="Calibri"/>
            </a:endParaRPr>
          </a:p>
        </p:txBody>
      </p:sp>
      <p:sp>
        <p:nvSpPr>
          <p:cNvPr id="6" name="Content Placeholder 2">
            <a:extLst>
              <a:ext uri="{FF2B5EF4-FFF2-40B4-BE49-F238E27FC236}">
                <a16:creationId xmlns:a16="http://schemas.microsoft.com/office/drawing/2014/main" id="{8A9A74E5-E36E-44F6-9E77-B14F1057D4A2}"/>
              </a:ext>
            </a:extLst>
          </p:cNvPr>
          <p:cNvSpPr txBox="1">
            <a:spLocks/>
          </p:cNvSpPr>
          <p:nvPr/>
        </p:nvSpPr>
        <p:spPr bwMode="gray">
          <a:xfrm>
            <a:off x="340360" y="1601324"/>
            <a:ext cx="9723303" cy="4972196"/>
          </a:xfrm>
          <a:prstGeom prst="rect">
            <a:avLst/>
          </a:prstGeom>
          <a:noFill/>
          <a:ln>
            <a:noFill/>
          </a:ln>
        </p:spPr>
        <p:txBody>
          <a:bodyPr vert="horz" lIns="91440" tIns="45720" rIns="91440" bIns="45720" numCol="1" rtlCol="0" anchor="t">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80000"/>
              </a:lnSpc>
              <a:spcBef>
                <a:spcPts val="1000"/>
              </a:spcBef>
              <a:spcAft>
                <a:spcPts val="1000"/>
              </a:spcAft>
              <a:buClr>
                <a:srgbClr val="003865"/>
              </a:buClr>
              <a:buSzTx/>
              <a:buFont typeface="Arial" panose="020B0604020202020204" pitchFamily="34" charset="0"/>
              <a:buNone/>
              <a:tabLst/>
              <a:defRPr/>
            </a:pPr>
            <a:r>
              <a:rPr kumimoji="0" lang="en-US" sz="3200" b="1" i="0" u="none" strike="noStrike" kern="1200" cap="none" spc="0" normalizeH="0" baseline="0" noProof="0" dirty="0">
                <a:ln>
                  <a:noFill/>
                </a:ln>
                <a:solidFill>
                  <a:srgbClr val="003865"/>
                </a:solidFill>
                <a:effectLst/>
                <a:uLnTx/>
                <a:uFillTx/>
                <a:latin typeface="Calibri"/>
                <a:ea typeface="+mn-ea"/>
                <a:cs typeface="+mn-cs"/>
              </a:rPr>
              <a:t>Final Statewide Data</a:t>
            </a:r>
          </a:p>
          <a:p>
            <a:pPr marL="346075" marR="0" lvl="0" indent="-346075" algn="l" defTabSz="914400" rtl="0" eaLnBrk="1" fontAlgn="base" latinLnBrk="0" hangingPunct="1">
              <a:lnSpc>
                <a:spcPct val="80000"/>
              </a:lnSpc>
              <a:spcBef>
                <a:spcPts val="1000"/>
              </a:spcBef>
              <a:spcAft>
                <a:spcPts val="1000"/>
              </a:spcAft>
              <a:buClr>
                <a:srgbClr val="003865"/>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After the </a:t>
            </a:r>
            <a:r>
              <a:rPr kumimoji="0" lang="en-US" sz="2400" b="1" i="0" u="none" strike="noStrike" kern="1200" cap="none" spc="0" normalizeH="0" baseline="0" noProof="0" dirty="0">
                <a:ln>
                  <a:noFill/>
                </a:ln>
                <a:solidFill>
                  <a:srgbClr val="C00000"/>
                </a:solidFill>
                <a:effectLst/>
                <a:uLnTx/>
                <a:uFillTx/>
                <a:latin typeface="Calibri"/>
                <a:ea typeface="+mn-ea"/>
                <a:cs typeface="+mn-cs"/>
              </a:rPr>
              <a:t>Final Data </a:t>
            </a:r>
            <a:r>
              <a:rPr kumimoji="0" lang="en-US" sz="2400" b="0" i="0" u="none" strike="noStrike" kern="1200" cap="none" spc="0" normalizeH="0" baseline="0" noProof="0" dirty="0">
                <a:ln>
                  <a:noFill/>
                </a:ln>
                <a:solidFill>
                  <a:srgbClr val="003865"/>
                </a:solidFill>
                <a:effectLst/>
                <a:uLnTx/>
                <a:uFillTx/>
                <a:latin typeface="Calibri"/>
                <a:ea typeface="+mn-ea"/>
                <a:cs typeface="+mn-cs"/>
              </a:rPr>
              <a:t>is received from the USGS that completes the 3DGeo managed lidar acquisition footprint for Minnesota under the 3DEP program, the lidar data will be compiled into mosaicked datasets within </a:t>
            </a:r>
            <a:br>
              <a:rPr kumimoji="0" lang="en-US" sz="2400" b="0" i="0" u="none" strike="noStrike" kern="1200" cap="none" spc="0" normalizeH="0" baseline="0" noProof="0" dirty="0">
                <a:ln>
                  <a:noFill/>
                </a:ln>
                <a:solidFill>
                  <a:srgbClr val="003865"/>
                </a:solidFill>
                <a:effectLst/>
                <a:uLnTx/>
                <a:uFillTx/>
                <a:latin typeface="Calibri"/>
                <a:ea typeface="+mn-ea"/>
                <a:cs typeface="+mn-cs"/>
              </a:rPr>
            </a:br>
            <a:r>
              <a:rPr kumimoji="0" lang="en-US" sz="2400" b="1" i="0" u="none" strike="noStrike" kern="1200" cap="none" spc="0" normalizeH="0" baseline="0" noProof="0" dirty="0">
                <a:ln>
                  <a:noFill/>
                </a:ln>
                <a:solidFill>
                  <a:srgbClr val="003865"/>
                </a:solidFill>
                <a:effectLst/>
                <a:uLnTx/>
                <a:uFillTx/>
                <a:latin typeface="Calibri"/>
                <a:ea typeface="+mn-ea"/>
                <a:cs typeface="+mn-cs"/>
              </a:rPr>
              <a:t>6 months</a:t>
            </a:r>
            <a:r>
              <a:rPr kumimoji="0" lang="en-US" sz="2400" b="0" i="0" u="none" strike="noStrike" kern="1200" cap="none" spc="0" normalizeH="0" baseline="0" noProof="0" dirty="0">
                <a:ln>
                  <a:noFill/>
                </a:ln>
                <a:solidFill>
                  <a:srgbClr val="003865"/>
                </a:solidFill>
                <a:effectLst/>
                <a:uLnTx/>
                <a:uFillTx/>
                <a:latin typeface="Calibri"/>
                <a:ea typeface="+mn-ea"/>
                <a:cs typeface="+mn-cs"/>
              </a:rPr>
              <a:t> and published for public consumption.</a:t>
            </a:r>
          </a:p>
          <a:p>
            <a:pPr marL="346075" marR="0" lvl="0" indent="-346075" algn="l" defTabSz="914400" rtl="0" eaLnBrk="1" fontAlgn="base" latinLnBrk="0" hangingPunct="1">
              <a:lnSpc>
                <a:spcPct val="80000"/>
              </a:lnSpc>
              <a:spcBef>
                <a:spcPts val="1000"/>
              </a:spcBef>
              <a:spcAft>
                <a:spcPts val="1000"/>
              </a:spcAft>
              <a:buClr>
                <a:srgbClr val="003865"/>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Mosaicked</a:t>
            </a:r>
          </a:p>
          <a:p>
            <a:pPr marL="914400" marR="0" lvl="2" indent="-457200" algn="l" defTabSz="914400" rtl="0" eaLnBrk="1" fontAlgn="auto" latinLnBrk="0" hangingPunct="1">
              <a:lnSpc>
                <a:spcPct val="80000"/>
              </a:lnSpc>
              <a:spcBef>
                <a:spcPts val="1200"/>
              </a:spcBef>
              <a:spcAft>
                <a:spcPts val="600"/>
              </a:spcAft>
              <a:buClr>
                <a:srgbClr val="003865"/>
              </a:buClr>
              <a:buSzTx/>
              <a:buFont typeface="+mj-lt"/>
              <a:buAutoNum type="arabicParenR"/>
              <a:tabLst/>
              <a:defRPr/>
            </a:pPr>
            <a:r>
              <a:rPr kumimoji="0" lang="en-US" sz="24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Mosaicked for entire </a:t>
            </a:r>
            <a:r>
              <a:rPr kumimoji="0" lang="en-US" sz="2400" b="1"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state</a:t>
            </a:r>
          </a:p>
          <a:p>
            <a:pPr marL="914400" marR="0" lvl="2" indent="-457200" algn="l" defTabSz="914400" rtl="0" eaLnBrk="1" fontAlgn="auto" latinLnBrk="0" hangingPunct="1">
              <a:lnSpc>
                <a:spcPct val="80000"/>
              </a:lnSpc>
              <a:spcBef>
                <a:spcPts val="1200"/>
              </a:spcBef>
              <a:spcAft>
                <a:spcPts val="600"/>
              </a:spcAft>
              <a:buClr>
                <a:srgbClr val="003865"/>
              </a:buClr>
              <a:buSzTx/>
              <a:buFont typeface="+mj-lt"/>
              <a:buAutoNum type="arabicParenR"/>
              <a:tabLst/>
              <a:defRPr/>
            </a:pPr>
            <a:r>
              <a:rPr kumimoji="0" lang="en-US" sz="24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County</a:t>
            </a:r>
          </a:p>
          <a:p>
            <a:pPr marL="914400" marR="0" lvl="2" indent="-457200" algn="l" defTabSz="914400" rtl="0" eaLnBrk="1" fontAlgn="auto" latinLnBrk="0" hangingPunct="1">
              <a:lnSpc>
                <a:spcPct val="80000"/>
              </a:lnSpc>
              <a:spcBef>
                <a:spcPts val="1200"/>
              </a:spcBef>
              <a:spcAft>
                <a:spcPts val="600"/>
              </a:spcAft>
              <a:buClr>
                <a:srgbClr val="003865"/>
              </a:buClr>
              <a:buSzTx/>
              <a:buFont typeface="+mj-lt"/>
              <a:buAutoNum type="arabicParenR"/>
              <a:tabLst/>
              <a:defRPr/>
            </a:pPr>
            <a:r>
              <a:rPr kumimoji="0" lang="en-US" sz="24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Major/HUC 8 Watershed</a:t>
            </a:r>
          </a:p>
        </p:txBody>
      </p:sp>
      <p:graphicFrame>
        <p:nvGraphicFramePr>
          <p:cNvPr id="3" name="Table 3">
            <a:extLst>
              <a:ext uri="{FF2B5EF4-FFF2-40B4-BE49-F238E27FC236}">
                <a16:creationId xmlns:a16="http://schemas.microsoft.com/office/drawing/2014/main" id="{EF32BF83-B003-2ED5-F9A6-FF7212D09B81}"/>
              </a:ext>
            </a:extLst>
          </p:cNvPr>
          <p:cNvGraphicFramePr>
            <a:graphicFrameLocks noGrp="1"/>
          </p:cNvGraphicFramePr>
          <p:nvPr/>
        </p:nvGraphicFramePr>
        <p:xfrm>
          <a:off x="6096000" y="4276236"/>
          <a:ext cx="5632026" cy="1960880"/>
        </p:xfrm>
        <a:graphic>
          <a:graphicData uri="http://schemas.openxmlformats.org/drawingml/2006/table">
            <a:tbl>
              <a:tblPr firstRow="1" bandRow="1">
                <a:tableStyleId>{5C22544A-7EE6-4342-B048-85BDC9FD1C3A}</a:tableStyleId>
              </a:tblPr>
              <a:tblGrid>
                <a:gridCol w="1877342">
                  <a:extLst>
                    <a:ext uri="{9D8B030D-6E8A-4147-A177-3AD203B41FA5}">
                      <a16:colId xmlns:a16="http://schemas.microsoft.com/office/drawing/2014/main" val="3695735132"/>
                    </a:ext>
                  </a:extLst>
                </a:gridCol>
                <a:gridCol w="1877342">
                  <a:extLst>
                    <a:ext uri="{9D8B030D-6E8A-4147-A177-3AD203B41FA5}">
                      <a16:colId xmlns:a16="http://schemas.microsoft.com/office/drawing/2014/main" val="1170341551"/>
                    </a:ext>
                  </a:extLst>
                </a:gridCol>
                <a:gridCol w="1877342">
                  <a:extLst>
                    <a:ext uri="{9D8B030D-6E8A-4147-A177-3AD203B41FA5}">
                      <a16:colId xmlns:a16="http://schemas.microsoft.com/office/drawing/2014/main" val="2114108109"/>
                    </a:ext>
                  </a:extLst>
                </a:gridCol>
              </a:tblGrid>
              <a:tr h="364636">
                <a:tc>
                  <a:txBody>
                    <a:bodyPr/>
                    <a:lstStyle/>
                    <a:p>
                      <a:r>
                        <a:rPr lang="en-US"/>
                        <a:t>DEM Resolution</a:t>
                      </a:r>
                    </a:p>
                  </a:txBody>
                  <a:tcPr/>
                </a:tc>
                <a:tc>
                  <a:txBody>
                    <a:bodyPr/>
                    <a:lstStyle/>
                    <a:p>
                      <a:r>
                        <a:rPr lang="en-US"/>
                        <a:t>QL1 Contour Interval</a:t>
                      </a:r>
                    </a:p>
                  </a:txBody>
                  <a:tcPr/>
                </a:tc>
                <a:tc>
                  <a:txBody>
                    <a:bodyPr/>
                    <a:lstStyle/>
                    <a:p>
                      <a:r>
                        <a:rPr lang="en-US"/>
                        <a:t>QL0 Contour Interval</a:t>
                      </a:r>
                    </a:p>
                  </a:txBody>
                  <a:tcPr/>
                </a:tc>
                <a:extLst>
                  <a:ext uri="{0D108BD9-81ED-4DB2-BD59-A6C34878D82A}">
                    <a16:rowId xmlns:a16="http://schemas.microsoft.com/office/drawing/2014/main" val="3909991010"/>
                  </a:ext>
                </a:extLst>
              </a:tr>
              <a:tr h="370840">
                <a:tc>
                  <a:txBody>
                    <a:bodyPr/>
                    <a:lstStyle/>
                    <a:p>
                      <a:r>
                        <a:rPr lang="en-US"/>
                        <a:t>0.5-meter </a:t>
                      </a:r>
                      <a:r>
                        <a:rPr lang="en-US" sz="1400"/>
                        <a:t>(</a:t>
                      </a:r>
                      <a:r>
                        <a:rPr kumimoji="0" lang="en-US" sz="1400" i="0" u="none" kern="1200" cap="none" spc="0" normalizeH="0" baseline="0" noProof="0">
                          <a:ln>
                            <a:noFill/>
                          </a:ln>
                          <a:solidFill>
                            <a:srgbClr val="003865"/>
                          </a:solidFill>
                          <a:effectLst/>
                          <a:uLnTx/>
                          <a:uFillTx/>
                          <a:latin typeface="+mn-lt"/>
                          <a:ea typeface="+mn-ea"/>
                          <a:cs typeface="+mn-cs"/>
                        </a:rPr>
                        <a:t>provided as a 3DEP deliverable)</a:t>
                      </a:r>
                      <a:endParaRPr lang="en-US"/>
                    </a:p>
                  </a:txBody>
                  <a:tcPr/>
                </a:tc>
                <a:tc>
                  <a:txBody>
                    <a:bodyPr/>
                    <a:lstStyle/>
                    <a:p>
                      <a:r>
                        <a:rPr lang="en-US"/>
                        <a:t>1-foot</a:t>
                      </a:r>
                    </a:p>
                  </a:txBody>
                  <a:tcPr/>
                </a:tc>
                <a:tc>
                  <a:txBody>
                    <a:bodyPr/>
                    <a:lstStyle/>
                    <a:p>
                      <a:r>
                        <a:rPr lang="en-US"/>
                        <a:t>0.5-foot</a:t>
                      </a:r>
                    </a:p>
                  </a:txBody>
                  <a:tcPr/>
                </a:tc>
                <a:extLst>
                  <a:ext uri="{0D108BD9-81ED-4DB2-BD59-A6C34878D82A}">
                    <a16:rowId xmlns:a16="http://schemas.microsoft.com/office/drawing/2014/main" val="2583436625"/>
                  </a:ext>
                </a:extLst>
              </a:tr>
              <a:tr h="370840">
                <a:tc>
                  <a:txBody>
                    <a:bodyPr/>
                    <a:lstStyle/>
                    <a:p>
                      <a:r>
                        <a:rPr lang="en-US"/>
                        <a:t>1-meter </a:t>
                      </a:r>
                    </a:p>
                  </a:txBody>
                  <a:tcPr/>
                </a:tc>
                <a:tc>
                  <a:txBody>
                    <a:bodyPr/>
                    <a:lstStyle/>
                    <a:p>
                      <a:r>
                        <a:rPr lang="en-US"/>
                        <a:t>2-foot</a:t>
                      </a:r>
                    </a:p>
                  </a:txBody>
                  <a:tcPr/>
                </a:tc>
                <a:tc>
                  <a:txBody>
                    <a:bodyPr/>
                    <a:lstStyle/>
                    <a:p>
                      <a:endParaRPr lang="en-US"/>
                    </a:p>
                  </a:txBody>
                  <a:tcPr/>
                </a:tc>
                <a:extLst>
                  <a:ext uri="{0D108BD9-81ED-4DB2-BD59-A6C34878D82A}">
                    <a16:rowId xmlns:a16="http://schemas.microsoft.com/office/drawing/2014/main" val="2229927829"/>
                  </a:ext>
                </a:extLst>
              </a:tr>
              <a:tr h="370840">
                <a:tc>
                  <a:txBody>
                    <a:bodyPr/>
                    <a:lstStyle/>
                    <a:p>
                      <a:r>
                        <a:rPr lang="en-US"/>
                        <a:t>3-meter </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96736665"/>
                  </a:ext>
                </a:extLst>
              </a:tr>
            </a:tbl>
          </a:graphicData>
        </a:graphic>
      </p:graphicFrame>
    </p:spTree>
    <p:extLst>
      <p:ext uri="{BB962C8B-B14F-4D97-AF65-F5344CB8AC3E}">
        <p14:creationId xmlns:p14="http://schemas.microsoft.com/office/powerpoint/2010/main" val="15481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Reports – Review and Accept</a:t>
            </a:r>
          </a:p>
          <a:p>
            <a:pPr marL="0" indent="0">
              <a:buNone/>
            </a:pPr>
            <a:r>
              <a:rPr lang="en-US" dirty="0"/>
              <a:t>All</a:t>
            </a:r>
          </a:p>
          <a:p>
            <a:pPr marL="0" indent="0">
              <a:buNone/>
            </a:pPr>
            <a:r>
              <a:rPr lang="en-US" b="1" dirty="0"/>
              <a:t>Review of new quarterly reporting</a:t>
            </a:r>
          </a:p>
          <a:p>
            <a:pPr marL="0" indent="0">
              <a:buNone/>
            </a:pPr>
            <a:r>
              <a:rPr lang="en-US" dirty="0"/>
              <a:t>Cory Richter</a:t>
            </a:r>
          </a:p>
        </p:txBody>
      </p:sp>
    </p:spTree>
    <p:extLst>
      <p:ext uri="{BB962C8B-B14F-4D97-AF65-F5344CB8AC3E}">
        <p14:creationId xmlns:p14="http://schemas.microsoft.com/office/powerpoint/2010/main" val="2487256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Agenda Item 7</a:t>
            </a:r>
          </a:p>
        </p:txBody>
      </p:sp>
      <p:sp>
        <p:nvSpPr>
          <p:cNvPr id="2" name="Text Placeholder 1">
            <a:extLst>
              <a:ext uri="{FF2B5EF4-FFF2-40B4-BE49-F238E27FC236}">
                <a16:creationId xmlns:a16="http://schemas.microsoft.com/office/drawing/2014/main" id="{0A2B1415-4E9C-F1AB-2A32-4A0AF57F6433}"/>
              </a:ext>
            </a:extLst>
          </p:cNvPr>
          <p:cNvSpPr txBox="1">
            <a:spLocks/>
          </p:cNvSpPr>
          <p:nvPr/>
        </p:nvSpPr>
        <p:spPr>
          <a:xfrm>
            <a:off x="838200" y="1825625"/>
            <a:ext cx="6231194" cy="451618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Legislative Updates</a:t>
            </a:r>
          </a:p>
          <a:p>
            <a:pPr marL="0" indent="0">
              <a:buFont typeface="Arial" panose="020B0604020202020204" pitchFamily="34" charset="0"/>
              <a:buNone/>
            </a:pPr>
            <a:r>
              <a:rPr lang="en-US" sz="2000" dirty="0">
                <a:cs typeface="Calibri"/>
              </a:rPr>
              <a:t>Alison Slaats and Brandon Hirsch</a:t>
            </a:r>
          </a:p>
          <a:p>
            <a:r>
              <a:rPr lang="en-US" sz="2000" dirty="0">
                <a:ea typeface="+mn-lt"/>
                <a:cs typeface="+mn-lt"/>
              </a:rPr>
              <a:t>Governor's budget</a:t>
            </a:r>
          </a:p>
          <a:p>
            <a:pPr lvl="1"/>
            <a:r>
              <a:rPr lang="en-US" sz="1800" dirty="0" err="1">
                <a:ea typeface="+mn-lt"/>
                <a:cs typeface="+mn-lt"/>
              </a:rPr>
              <a:t>MnGeo</a:t>
            </a:r>
            <a:r>
              <a:rPr lang="en-US" sz="1800" dirty="0">
                <a:ea typeface="+mn-lt"/>
                <a:cs typeface="+mn-lt"/>
              </a:rPr>
              <a:t> has requested an increase in appropriation for lidar data storage and distribution support, and to support additional foundational dataset work</a:t>
            </a:r>
            <a:endParaRPr lang="en-US" sz="1800" dirty="0">
              <a:cs typeface="Calibri"/>
            </a:endParaRPr>
          </a:p>
          <a:p>
            <a:pPr marL="0" indent="0">
              <a:buNone/>
            </a:pPr>
            <a:r>
              <a:rPr lang="en-US" sz="2000" dirty="0">
                <a:cs typeface="Calibri"/>
              </a:rPr>
              <a:t>PLSS </a:t>
            </a:r>
            <a:r>
              <a:rPr lang="en-US" sz="2000" dirty="0" err="1">
                <a:cs typeface="Calibri"/>
              </a:rPr>
              <a:t>Remonumentation</a:t>
            </a:r>
            <a:r>
              <a:rPr lang="en-US" sz="2000" dirty="0">
                <a:cs typeface="Calibri"/>
              </a:rPr>
              <a:t> </a:t>
            </a:r>
          </a:p>
          <a:p>
            <a:pPr marL="342900" indent="-342900"/>
            <a:r>
              <a:rPr lang="en-US" sz="2000" dirty="0">
                <a:cs typeface="Calibri"/>
              </a:rPr>
              <a:t>Surveyor-led team is pursuing PLSS legislation</a:t>
            </a:r>
          </a:p>
          <a:p>
            <a:endParaRPr lang="en-US" dirty="0">
              <a:cs typeface="Calibri"/>
            </a:endParaRPr>
          </a:p>
          <a:p>
            <a:pPr marL="0" indent="0">
              <a:buFont typeface="Arial" panose="020B0604020202020204" pitchFamily="34" charset="0"/>
              <a:buNone/>
            </a:pPr>
            <a:endParaRPr lang="en-US" b="1" dirty="0">
              <a:cs typeface="Calibri"/>
            </a:endParaRPr>
          </a:p>
          <a:p>
            <a:pPr marL="0" indent="0">
              <a:buFont typeface="Arial" panose="020B0604020202020204" pitchFamily="34" charset="0"/>
              <a:buNone/>
            </a:pPr>
            <a:endParaRPr lang="en-US" dirty="0">
              <a:cs typeface="Calibri"/>
            </a:endParaRPr>
          </a:p>
        </p:txBody>
      </p:sp>
      <p:pic>
        <p:nvPicPr>
          <p:cNvPr id="3" name="Picture 2" descr="A group of people posing for a photo&#10;&#10;Description automatically generated">
            <a:extLst>
              <a:ext uri="{FF2B5EF4-FFF2-40B4-BE49-F238E27FC236}">
                <a16:creationId xmlns:a16="http://schemas.microsoft.com/office/drawing/2014/main" id="{152E06FF-1486-CEC0-7629-2EE1DA574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650" y="1334733"/>
            <a:ext cx="4932516" cy="3699387"/>
          </a:xfrm>
          <a:prstGeom prst="rect">
            <a:avLst/>
          </a:prstGeom>
        </p:spPr>
      </p:pic>
      <p:sp>
        <p:nvSpPr>
          <p:cNvPr id="4" name="TextBox 3">
            <a:extLst>
              <a:ext uri="{FF2B5EF4-FFF2-40B4-BE49-F238E27FC236}">
                <a16:creationId xmlns:a16="http://schemas.microsoft.com/office/drawing/2014/main" id="{612DC9BF-1D2B-B509-D086-A711A3CD3B5B}"/>
              </a:ext>
            </a:extLst>
          </p:cNvPr>
          <p:cNvSpPr txBox="1"/>
          <p:nvPr/>
        </p:nvSpPr>
        <p:spPr>
          <a:xfrm>
            <a:off x="7249650" y="5200101"/>
            <a:ext cx="4745705" cy="1323439"/>
          </a:xfrm>
          <a:prstGeom prst="rect">
            <a:avLst/>
          </a:prstGeom>
          <a:noFill/>
        </p:spPr>
        <p:txBody>
          <a:bodyPr wrap="square" rtlCol="0">
            <a:spAutoFit/>
          </a:bodyPr>
          <a:lstStyle/>
          <a:p>
            <a:r>
              <a:rPr lang="en-US" sz="1600" dirty="0"/>
              <a:t>Left to right: Peter Jenkins, DOT; Preston Dowell, </a:t>
            </a:r>
            <a:br>
              <a:rPr lang="en-US" sz="1600" dirty="0"/>
            </a:br>
            <a:r>
              <a:rPr lang="en-US" sz="1600" dirty="0"/>
              <a:t>St. Louis Co.; Rod Squires, UofM; Geoffrey Maas, Ramsey Co.; Rep. Mike Freiberg, chief author of the legislation; Patrick Veraguth, Douglas Co.; Phil Raines, MSPS; Dan </a:t>
            </a:r>
            <a:r>
              <a:rPr lang="en-US" sz="1600" dirty="0" err="1"/>
              <a:t>Baar</a:t>
            </a:r>
            <a:r>
              <a:rPr lang="en-US" sz="1600" dirty="0"/>
              <a:t>, Ramsey Co.; Julie </a:t>
            </a:r>
            <a:r>
              <a:rPr lang="en-US" sz="1600" dirty="0" err="1"/>
              <a:t>Groetsch</a:t>
            </a:r>
            <a:r>
              <a:rPr lang="en-US" sz="1600" dirty="0"/>
              <a:t>, DOT</a:t>
            </a:r>
          </a:p>
        </p:txBody>
      </p:sp>
    </p:spTree>
    <p:extLst>
      <p:ext uri="{BB962C8B-B14F-4D97-AF65-F5344CB8AC3E}">
        <p14:creationId xmlns:p14="http://schemas.microsoft.com/office/powerpoint/2010/main" val="2702283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purple flower&#10;&#10;Description automatically generated">
            <a:extLst>
              <a:ext uri="{FF2B5EF4-FFF2-40B4-BE49-F238E27FC236}">
                <a16:creationId xmlns:a16="http://schemas.microsoft.com/office/drawing/2014/main" id="{30B72668-0657-9B81-8C2B-0E7D07C29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22"/>
          <a:stretch/>
        </p:blipFill>
        <p:spPr>
          <a:xfrm>
            <a:off x="0" y="0"/>
            <a:ext cx="12191999" cy="6858000"/>
          </a:xfrm>
          <a:prstGeom prst="rect">
            <a:avLst/>
          </a:prstGeom>
          <a:noFill/>
        </p:spPr>
      </p:pic>
      <p:sp>
        <p:nvSpPr>
          <p:cNvPr id="10" name="Title 9"/>
          <p:cNvSpPr>
            <a:spLocks noGrp="1"/>
          </p:cNvSpPr>
          <p:nvPr>
            <p:ph type="title"/>
          </p:nvPr>
        </p:nvSpPr>
        <p:spPr>
          <a:xfrm>
            <a:off x="1" y="5638801"/>
            <a:ext cx="12192000" cy="1219200"/>
          </a:xfrm>
          <a:solidFill>
            <a:srgbClr val="78BE21"/>
          </a:solidFill>
        </p:spPr>
        <p:txBody>
          <a:bodyPr anchor="ctr">
            <a:normAutofit/>
          </a:bodyPr>
          <a:lstStyle/>
          <a:p>
            <a:r>
              <a:rPr lang="en-US" dirty="0"/>
              <a:t>Break</a:t>
            </a:r>
          </a:p>
        </p:txBody>
      </p:sp>
    </p:spTree>
    <p:extLst>
      <p:ext uri="{BB962C8B-B14F-4D97-AF65-F5344CB8AC3E}">
        <p14:creationId xmlns:p14="http://schemas.microsoft.com/office/powerpoint/2010/main" val="1056749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Updates on GAC Priority Projects and Initiatives</a:t>
            </a:r>
          </a:p>
          <a:p>
            <a:pPr marL="0" indent="0">
              <a:buNone/>
            </a:pPr>
            <a:r>
              <a:rPr lang="en-US" dirty="0">
                <a:cs typeface="Calibri"/>
              </a:rPr>
              <a:t>David Brandt</a:t>
            </a:r>
          </a:p>
        </p:txBody>
      </p:sp>
    </p:spTree>
    <p:extLst>
      <p:ext uri="{BB962C8B-B14F-4D97-AF65-F5344CB8AC3E}">
        <p14:creationId xmlns:p14="http://schemas.microsoft.com/office/powerpoint/2010/main" val="2418978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Updates on GAC Priority Projects and Initiatives</a:t>
            </a:r>
            <a:endParaRPr dirty="0"/>
          </a:p>
        </p:txBody>
      </p:sp>
      <p:sp>
        <p:nvSpPr>
          <p:cNvPr id="490" name="Google Shape;490;p61"/>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indent="-457200">
              <a:buFont typeface="+mj-lt"/>
              <a:buAutoNum type="arabicPeriod"/>
            </a:pPr>
            <a:r>
              <a:rPr lang="en-US" sz="2400" dirty="0">
                <a:ea typeface="+mn-lt"/>
                <a:cs typeface="+mn-lt"/>
              </a:rPr>
              <a:t>Most recent success </a:t>
            </a:r>
          </a:p>
          <a:p>
            <a:pPr indent="-457200">
              <a:buFont typeface="+mj-lt"/>
              <a:buAutoNum type="arabicPeriod"/>
            </a:pPr>
            <a:r>
              <a:rPr lang="en-US" sz="2400" dirty="0">
                <a:ea typeface="+mn-lt"/>
                <a:cs typeface="+mn-lt"/>
              </a:rPr>
              <a:t>Experiencing a barrier?</a:t>
            </a:r>
          </a:p>
          <a:p>
            <a:pPr indent="-457200">
              <a:buFont typeface="+mj-lt"/>
              <a:buAutoNum type="arabicPeriod"/>
            </a:pPr>
            <a:r>
              <a:rPr lang="en-US" sz="2400" dirty="0">
                <a:ea typeface="+mn-lt"/>
                <a:cs typeface="+mn-lt"/>
              </a:rPr>
              <a:t>Next task</a:t>
            </a:r>
            <a:endParaRPr lang="en-US" sz="2400" dirty="0"/>
          </a:p>
          <a:p>
            <a:pPr marL="0" marR="0" lvl="0" indent="0" algn="l" rtl="0">
              <a:lnSpc>
                <a:spcPct val="100000"/>
              </a:lnSpc>
              <a:spcBef>
                <a:spcPts val="0"/>
              </a:spcBef>
              <a:spcAft>
                <a:spcPts val="0"/>
              </a:spcAft>
              <a:buNone/>
            </a:pPr>
            <a:endParaRPr lang="en-US" sz="2400" b="1" dirty="0"/>
          </a:p>
        </p:txBody>
      </p:sp>
    </p:spTree>
    <p:extLst>
      <p:ext uri="{BB962C8B-B14F-4D97-AF65-F5344CB8AC3E}">
        <p14:creationId xmlns:p14="http://schemas.microsoft.com/office/powerpoint/2010/main" val="3858281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title="Table of GAC Priorities"/>
          <p:cNvGraphicFramePr>
            <a:graphicFrameLocks noGrp="1"/>
          </p:cNvGraphicFramePr>
          <p:nvPr>
            <p:extLst>
              <p:ext uri="{D42A27DB-BD31-4B8C-83A1-F6EECF244321}">
                <p14:modId xmlns:p14="http://schemas.microsoft.com/office/powerpoint/2010/main" val="1241153485"/>
              </p:ext>
            </p:extLst>
          </p:nvPr>
        </p:nvGraphicFramePr>
        <p:xfrm>
          <a:off x="962526" y="1343239"/>
          <a:ext cx="10283869" cy="5281605"/>
        </p:xfrm>
        <a:graphic>
          <a:graphicData uri="http://schemas.openxmlformats.org/drawingml/2006/table">
            <a:tbl>
              <a:tblPr>
                <a:tableStyleId>{5C22544A-7EE6-4342-B048-85BDC9FD1C3A}</a:tableStyleId>
              </a:tblPr>
              <a:tblGrid>
                <a:gridCol w="4334006">
                  <a:extLst>
                    <a:ext uri="{9D8B030D-6E8A-4147-A177-3AD203B41FA5}">
                      <a16:colId xmlns:a16="http://schemas.microsoft.com/office/drawing/2014/main" val="1836324951"/>
                    </a:ext>
                  </a:extLst>
                </a:gridCol>
                <a:gridCol w="1478071">
                  <a:extLst>
                    <a:ext uri="{9D8B030D-6E8A-4147-A177-3AD203B41FA5}">
                      <a16:colId xmlns:a16="http://schemas.microsoft.com/office/drawing/2014/main" val="2608705875"/>
                    </a:ext>
                  </a:extLst>
                </a:gridCol>
                <a:gridCol w="2203798">
                  <a:extLst>
                    <a:ext uri="{9D8B030D-6E8A-4147-A177-3AD203B41FA5}">
                      <a16:colId xmlns:a16="http://schemas.microsoft.com/office/drawing/2014/main" val="887950405"/>
                    </a:ext>
                  </a:extLst>
                </a:gridCol>
                <a:gridCol w="2267994">
                  <a:extLst>
                    <a:ext uri="{9D8B030D-6E8A-4147-A177-3AD203B41FA5}">
                      <a16:colId xmlns:a16="http://schemas.microsoft.com/office/drawing/2014/main" val="3554509381"/>
                    </a:ext>
                  </a:extLst>
                </a:gridCol>
              </a:tblGrid>
              <a:tr h="640211">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65834">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Parcel Data</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Ryan Stovern</a:t>
                      </a: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Alison Slaats</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837609979"/>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Data Workflow</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Stacey Stark</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Steve Swazee</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1005778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Updated and Aligned Boundary Data</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Preston Dowell</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7384405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947476017"/>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Road Centerline Data</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err="1">
                          <a:solidFill>
                            <a:srgbClr val="003865"/>
                          </a:solidFill>
                          <a:effectLst/>
                          <a:latin typeface="Calibri"/>
                        </a:rPr>
                        <a:t>MnGeo</a:t>
                      </a:r>
                      <a:endParaRPr lang="en-US" sz="2000" b="0" i="0" u="none" strike="noStrike" dirty="0">
                        <a:solidFill>
                          <a:srgbClr val="003865"/>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54039146"/>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Culvert Data Standard</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Rick Moore</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Andrea Bergman?</a:t>
                      </a:r>
                    </a:p>
                  </a:txBody>
                  <a:tcPr marL="7620" marR="7620" marT="7620" marB="0" anchor="ctr">
                    <a:solidFill>
                      <a:schemeClr val="accent2">
                        <a:lumMod val="40000"/>
                        <a:lumOff val="60000"/>
                      </a:schemeClr>
                    </a:solidFill>
                  </a:tcPr>
                </a:tc>
                <a:extLst>
                  <a:ext uri="{0D108BD9-81ED-4DB2-BD59-A6C34878D82A}">
                    <a16:rowId xmlns:a16="http://schemas.microsoft.com/office/drawing/2014/main" val="3035244595"/>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Publication of Open Foundational Data</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David Brandt, Randy Knippel</a:t>
                      </a: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626182"/>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Lidar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Gerry Sjerven</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493653729"/>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U.S. National Grid Materials</a:t>
                      </a:r>
                      <a:endParaRPr kumimoji="0"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Randy Knippel</a:t>
                      </a:r>
                      <a:endParaRPr lang="en-US" dirty="0"/>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Randy Knippel</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626389347"/>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err="1">
                          <a:effectLst/>
                        </a:rPr>
                        <a:t>Remonumentation</a:t>
                      </a:r>
                      <a:r>
                        <a:rPr lang="en-US" sz="2000" u="none" strike="noStrike" dirty="0">
                          <a:effectLst/>
                        </a:rPr>
                        <a:t> of All Section Corners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Pat Veraguth</a:t>
                      </a:r>
                      <a:endParaRPr lang="en-US" dirty="0"/>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Alison Slaats</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93910541"/>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err="1">
                          <a:effectLst/>
                        </a:rPr>
                        <a:t>MnGeo</a:t>
                      </a:r>
                      <a:r>
                        <a:rPr lang="en-US" sz="2000" u="none" strike="noStrike" dirty="0">
                          <a:effectLst/>
                        </a:rPr>
                        <a:t> Image Service Improvements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Alison Slaats</a:t>
                      </a:r>
                      <a:endParaRPr lang="en-US" dirty="0"/>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Alison Slaats</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2796515690"/>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Geodata Archive Implementation</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chemeClr val="tx1"/>
                          </a:solidFill>
                          <a:effectLst/>
                          <a:latin typeface="Calibri"/>
                        </a:rPr>
                        <a:t>Ryan Mattke</a:t>
                      </a:r>
                      <a:endParaRPr lang="en-US" dirty="0">
                        <a:solidFill>
                          <a:schemeClr val="tx1"/>
                        </a:solidFill>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chemeClr val="tx1"/>
                          </a:solidFill>
                          <a:effectLst/>
                          <a:uLnTx/>
                          <a:uFillTx/>
                          <a:latin typeface="Calibri"/>
                          <a:ea typeface="+mn-ea"/>
                          <a:cs typeface="+mn-cs"/>
                        </a:rPr>
                        <a:t>many</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840920082"/>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 continues" title="Table of GAC Priorities - continues"/>
          <p:cNvGraphicFramePr>
            <a:graphicFrameLocks noGrp="1"/>
          </p:cNvGraphicFramePr>
          <p:nvPr>
            <p:extLst>
              <p:ext uri="{D42A27DB-BD31-4B8C-83A1-F6EECF244321}">
                <p14:modId xmlns:p14="http://schemas.microsoft.com/office/powerpoint/2010/main" val="717744416"/>
              </p:ext>
            </p:extLst>
          </p:nvPr>
        </p:nvGraphicFramePr>
        <p:xfrm>
          <a:off x="223084" y="1323347"/>
          <a:ext cx="11822161" cy="5353211"/>
        </p:xfrm>
        <a:graphic>
          <a:graphicData uri="http://schemas.openxmlformats.org/drawingml/2006/table">
            <a:tbl>
              <a:tblPr>
                <a:tableStyleId>{5C22544A-7EE6-4342-B048-85BDC9FD1C3A}</a:tableStyleId>
              </a:tblPr>
              <a:tblGrid>
                <a:gridCol w="5001395">
                  <a:extLst>
                    <a:ext uri="{9D8B030D-6E8A-4147-A177-3AD203B41FA5}">
                      <a16:colId xmlns:a16="http://schemas.microsoft.com/office/drawing/2014/main" val="1836324951"/>
                    </a:ext>
                  </a:extLst>
                </a:gridCol>
                <a:gridCol w="1726776">
                  <a:extLst>
                    <a:ext uri="{9D8B030D-6E8A-4147-A177-3AD203B41FA5}">
                      <a16:colId xmlns:a16="http://schemas.microsoft.com/office/drawing/2014/main" val="2608705875"/>
                    </a:ext>
                  </a:extLst>
                </a:gridCol>
                <a:gridCol w="2502926">
                  <a:extLst>
                    <a:ext uri="{9D8B030D-6E8A-4147-A177-3AD203B41FA5}">
                      <a16:colId xmlns:a16="http://schemas.microsoft.com/office/drawing/2014/main" val="887950405"/>
                    </a:ext>
                  </a:extLst>
                </a:gridCol>
                <a:gridCol w="2591064">
                  <a:extLst>
                    <a:ext uri="{9D8B030D-6E8A-4147-A177-3AD203B41FA5}">
                      <a16:colId xmlns:a16="http://schemas.microsoft.com/office/drawing/2014/main" val="3554509381"/>
                    </a:ext>
                  </a:extLst>
                </a:gridCol>
              </a:tblGrid>
              <a:tr h="707440">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lvl="0" algn="l">
                        <a:buNone/>
                      </a:pPr>
                      <a:r>
                        <a:rPr lang="en-US" sz="2000" u="none" strike="noStrike" dirty="0">
                          <a:effectLst/>
                        </a:rPr>
                        <a:t>Underground Utilities Data Sharing Team</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l">
                        <a:buNone/>
                      </a:pPr>
                      <a:r>
                        <a:rPr lang="en-US" sz="2000" b="0" i="0" u="none" strike="noStrike" noProof="0" dirty="0">
                          <a:effectLst/>
                        </a:rPr>
                        <a:t>Steve Swazee</a:t>
                      </a:r>
                      <a:endParaRPr lang="en-US" dirty="0"/>
                    </a:p>
                  </a:txBody>
                  <a:tcPr marL="7620" marR="7620" marT="7620" marB="0" anchor="ctr">
                    <a:solidFill>
                      <a:schemeClr val="accent2">
                        <a:lumMod val="40000"/>
                        <a:lumOff val="60000"/>
                      </a:schemeClr>
                    </a:solidFill>
                  </a:tcPr>
                </a:tc>
                <a:tc>
                  <a:txBody>
                    <a:bodyPr/>
                    <a:lstStyle/>
                    <a:p>
                      <a:pPr lvl="0" algn="l">
                        <a:buNone/>
                      </a:pPr>
                      <a:r>
                        <a:rPr lang="en-US" sz="2000" b="0" i="0" u="none" strike="noStrike" dirty="0">
                          <a:solidFill>
                            <a:srgbClr val="003865"/>
                          </a:solidFill>
                          <a:effectLst/>
                          <a:latin typeface="Calibri"/>
                        </a:rPr>
                        <a:t>Barb Cederberg</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424977690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Success Stories for Geospatial Technology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Outreach Committee?</a:t>
                      </a:r>
                    </a:p>
                  </a:txBody>
                  <a:tcPr marL="7620" marR="7620" marT="7620" marB="0" anchor="ctr">
                    <a:solidFill>
                      <a:schemeClr val="accent2">
                        <a:lumMod val="40000"/>
                        <a:lumOff val="60000"/>
                      </a:schemeClr>
                    </a:solidFill>
                  </a:tcPr>
                </a:tc>
                <a:tc>
                  <a:txBody>
                    <a:bodyPr/>
                    <a:lstStyle/>
                    <a:p>
                      <a:pPr algn="l" fontAlgn="b"/>
                      <a:r>
                        <a:rPr lang="en-US" sz="2000" b="0" i="0" u="none" strike="noStrike" dirty="0">
                          <a:solidFill>
                            <a:srgbClr val="003865"/>
                          </a:solidFill>
                          <a:effectLst/>
                          <a:latin typeface="Calibri" panose="020F0502020204030204" pitchFamily="34" charset="0"/>
                        </a:rPr>
                        <a:t>Len Kne</a:t>
                      </a:r>
                    </a:p>
                  </a:txBody>
                  <a:tcPr marL="7620" marR="7620" marT="7620" marB="0" anchor="ctr">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Commons Advisory Group</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Ben Timerson</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Hydro-DEMs</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Sean Vaughn</a:t>
                      </a:r>
                    </a:p>
                  </a:txBody>
                  <a:tcPr marL="7620" marR="7620" marT="7620" marB="0" anchor="ctr">
                    <a:solidFill>
                      <a:schemeClr val="accent2">
                        <a:lumMod val="40000"/>
                        <a:lumOff val="60000"/>
                      </a:schemeClr>
                    </a:solidFill>
                  </a:tcPr>
                </a:tc>
                <a:tc>
                  <a:txBody>
                    <a:bodyPr/>
                    <a:lstStyle/>
                    <a:p>
                      <a:pPr algn="l" fontAlgn="b"/>
                      <a:r>
                        <a:rPr lang="en-US" sz="2000" b="0" i="0" u="none" strike="noStrike" dirty="0">
                          <a:solidFill>
                            <a:srgbClr val="003865"/>
                          </a:solidFill>
                          <a:effectLst/>
                          <a:latin typeface="Calibri" panose="020F0502020204030204" pitchFamily="34" charset="0"/>
                        </a:rPr>
                        <a:t>many</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9254454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Summary Crime Data</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Britta Maddox</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NG9-1-1 Geospatial Forum</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72931708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Parks Data Standard</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Standards Committee?</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04756477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State Business License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Street Parking Restrictions Data Standard</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Standards Committee?</a:t>
                      </a: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39740677"/>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Snow Emergency Parking Data Practices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53061511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Strategy Team for All Types of Imagery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Imagery Team?</a:t>
                      </a: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552937032"/>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Basemap</a:t>
                      </a:r>
                      <a:r>
                        <a:rPr lang="en-US" sz="2000" u="none" strike="noStrike" dirty="0">
                          <a:effectLst/>
                        </a:rPr>
                        <a:t> Services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06347571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Inventory of MN </a:t>
                      </a:r>
                      <a:r>
                        <a:rPr lang="en-US" sz="2000" u="none" strike="noStrike" dirty="0" err="1">
                          <a:effectLst/>
                        </a:rPr>
                        <a:t>GeoData</a:t>
                      </a:r>
                      <a:r>
                        <a:rPr lang="en-US" sz="2000" u="none" strike="noStrike" dirty="0">
                          <a:effectLst/>
                        </a:rPr>
                        <a:t> Assets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75461601"/>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fontScale="90000"/>
          </a:bodyPr>
          <a:lstStyle/>
          <a:p>
            <a:r>
              <a:rPr lang="en-US" sz="4000" dirty="0">
                <a:ea typeface="+mj-lt"/>
                <a:cs typeface="+mj-lt"/>
              </a:rPr>
              <a:t>Status of Free and Open Data Public Geospatial Data</a:t>
            </a:r>
            <a:endParaRPr lang="en-US" dirty="0"/>
          </a:p>
        </p:txBody>
      </p:sp>
      <p:graphicFrame>
        <p:nvGraphicFramePr>
          <p:cNvPr id="8" name="Content Placeholder 7">
            <a:extLst>
              <a:ext uri="{FF2B5EF4-FFF2-40B4-BE49-F238E27FC236}">
                <a16:creationId xmlns:a16="http://schemas.microsoft.com/office/drawing/2014/main" id="{772E9270-DBF4-4675-8007-B258FB39872A}"/>
              </a:ext>
            </a:extLst>
          </p:cNvPr>
          <p:cNvGraphicFramePr>
            <a:graphicFrameLocks noGrp="1"/>
          </p:cNvGraphicFramePr>
          <p:nvPr>
            <p:ph idx="1"/>
            <p:extLst>
              <p:ext uri="{D42A27DB-BD31-4B8C-83A1-F6EECF244321}">
                <p14:modId xmlns:p14="http://schemas.microsoft.com/office/powerpoint/2010/main" val="1246345360"/>
              </p:ext>
            </p:extLst>
          </p:nvPr>
        </p:nvGraphicFramePr>
        <p:xfrm>
          <a:off x="454526" y="1844842"/>
          <a:ext cx="5756472" cy="2234601"/>
        </p:xfrm>
        <a:graphic>
          <a:graphicData uri="http://schemas.openxmlformats.org/drawingml/2006/table">
            <a:tbl>
              <a:tblPr firstRow="1" bandRow="1">
                <a:tableStyleId>{5C22544A-7EE6-4342-B048-85BDC9FD1C3A}</a:tableStyleId>
              </a:tblPr>
              <a:tblGrid>
                <a:gridCol w="3040215">
                  <a:extLst>
                    <a:ext uri="{9D8B030D-6E8A-4147-A177-3AD203B41FA5}">
                      <a16:colId xmlns:a16="http://schemas.microsoft.com/office/drawing/2014/main" val="363571237"/>
                    </a:ext>
                  </a:extLst>
                </a:gridCol>
                <a:gridCol w="1694546">
                  <a:extLst>
                    <a:ext uri="{9D8B030D-6E8A-4147-A177-3AD203B41FA5}">
                      <a16:colId xmlns:a16="http://schemas.microsoft.com/office/drawing/2014/main" val="906394948"/>
                    </a:ext>
                  </a:extLst>
                </a:gridCol>
                <a:gridCol w="1021711">
                  <a:extLst>
                    <a:ext uri="{9D8B030D-6E8A-4147-A177-3AD203B41FA5}">
                      <a16:colId xmlns:a16="http://schemas.microsoft.com/office/drawing/2014/main" val="1342545899"/>
                    </a:ext>
                  </a:extLst>
                </a:gridCol>
              </a:tblGrid>
              <a:tr h="836075">
                <a:tc>
                  <a:txBody>
                    <a:bodyPr/>
                    <a:lstStyle/>
                    <a:p>
                      <a:pPr marL="0" algn="ctr" rtl="0" eaLnBrk="1" latinLnBrk="0" hangingPunct="1">
                        <a:spcBef>
                          <a:spcPts val="0"/>
                        </a:spcBef>
                        <a:spcAft>
                          <a:spcPts val="0"/>
                        </a:spcAft>
                      </a:pPr>
                      <a:r>
                        <a:rPr lang="en-US" sz="2400" kern="1200" dirty="0">
                          <a:effectLst/>
                        </a:rPr>
                        <a:t>Status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Number of Counties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Total</a:t>
                      </a:r>
                      <a:endParaRPr lang="en-US" dirty="0">
                        <a:effectLst/>
                      </a:endParaRPr>
                    </a:p>
                  </a:txBody>
                  <a:tcPr marL="0" marR="0" marT="0" marB="0" anchor="ctr"/>
                </a:tc>
                <a:extLst>
                  <a:ext uri="{0D108BD9-81ED-4DB2-BD59-A6C34878D82A}">
                    <a16:rowId xmlns:a16="http://schemas.microsoft.com/office/drawing/2014/main" val="2615589831"/>
                  </a:ext>
                </a:extLst>
              </a:tr>
              <a:tr h="425638">
                <a:tc>
                  <a:txBody>
                    <a:bodyPr/>
                    <a:lstStyle/>
                    <a:p>
                      <a:pPr marL="0" marR="0" indent="0" algn="l" rtl="0" eaLnBrk="1" fontAlgn="auto" latinLnBrk="0" hangingPunct="1">
                        <a:spcBef>
                          <a:spcPts val="0"/>
                        </a:spcBef>
                        <a:spcAft>
                          <a:spcPts val="0"/>
                        </a:spcAft>
                      </a:pPr>
                      <a:r>
                        <a:rPr lang="en-US" sz="2400" kern="1200" dirty="0">
                          <a:effectLst/>
                        </a:rPr>
                        <a:t>Open - Policy</a:t>
                      </a:r>
                      <a:endParaRPr lang="en-US" dirty="0">
                        <a:effectLst/>
                      </a:endParaRPr>
                    </a:p>
                  </a:txBody>
                  <a:tcPr marL="0" marR="0" marT="0" marB="0" anchor="ctr">
                    <a:solidFill>
                      <a:srgbClr val="85CC9B"/>
                    </a:solidFill>
                  </a:tcPr>
                </a:tc>
                <a:tc>
                  <a:txBody>
                    <a:bodyPr/>
                    <a:lstStyle/>
                    <a:p>
                      <a:pPr marL="0" algn="ctr" rtl="0" eaLnBrk="1" latinLnBrk="0" hangingPunct="1">
                        <a:spcBef>
                          <a:spcPts val="0"/>
                        </a:spcBef>
                        <a:spcAft>
                          <a:spcPts val="0"/>
                        </a:spcAft>
                      </a:pPr>
                      <a:r>
                        <a:rPr lang="en-US" sz="2400" kern="1200" dirty="0">
                          <a:effectLst/>
                        </a:rPr>
                        <a:t>16</a:t>
                      </a:r>
                      <a:endParaRPr lang="en-US" dirty="0">
                        <a:effectLst/>
                      </a:endParaRPr>
                    </a:p>
                  </a:txBody>
                  <a:tcPr marL="0" marR="0" marT="0" marB="0" anchor="ctr">
                    <a:solidFill>
                      <a:srgbClr val="85CC9B"/>
                    </a:solidFill>
                  </a:tcPr>
                </a:tc>
                <a:tc rowSpan="2">
                  <a:txBody>
                    <a:bodyPr/>
                    <a:lstStyle/>
                    <a:p>
                      <a:pPr marL="0" algn="ctr" rtl="0" eaLnBrk="1" latinLnBrk="0" hangingPunct="1">
                        <a:spcBef>
                          <a:spcPts val="0"/>
                        </a:spcBef>
                        <a:spcAft>
                          <a:spcPts val="0"/>
                        </a:spcAft>
                      </a:pPr>
                      <a:r>
                        <a:rPr lang="en-US" sz="2400" b="1" kern="1200" dirty="0">
                          <a:effectLst/>
                        </a:rPr>
                        <a:t>49</a:t>
                      </a:r>
                      <a:endParaRPr lang="en-US" b="1" dirty="0">
                        <a:effectLst/>
                      </a:endParaRPr>
                    </a:p>
                  </a:txBody>
                  <a:tcPr marL="0" marR="0" marT="0" marB="0" anchor="ctr">
                    <a:solidFill>
                      <a:srgbClr val="C5F5AB"/>
                    </a:solidFill>
                  </a:tcPr>
                </a:tc>
                <a:extLst>
                  <a:ext uri="{0D108BD9-81ED-4DB2-BD59-A6C34878D82A}">
                    <a16:rowId xmlns:a16="http://schemas.microsoft.com/office/drawing/2014/main" val="3751897246"/>
                  </a:ext>
                </a:extLst>
              </a:tr>
              <a:tr h="471243">
                <a:tc>
                  <a:txBody>
                    <a:bodyPr/>
                    <a:lstStyle/>
                    <a:p>
                      <a:pPr marL="0" marR="0" indent="0" algn="l" rtl="0" eaLnBrk="1" fontAlgn="auto" latinLnBrk="0" hangingPunct="1">
                        <a:spcBef>
                          <a:spcPts val="0"/>
                        </a:spcBef>
                        <a:spcAft>
                          <a:spcPts val="0"/>
                        </a:spcAft>
                      </a:pPr>
                      <a:r>
                        <a:rPr lang="en-US" sz="2400" kern="1200" dirty="0">
                          <a:effectLst/>
                        </a:rPr>
                        <a:t>Open - No Policy</a:t>
                      </a:r>
                      <a:endParaRPr lang="en-US" dirty="0">
                        <a:effectLst/>
                      </a:endParaRPr>
                    </a:p>
                  </a:txBody>
                  <a:tcPr marL="0" marR="0" marT="0" marB="0" anchor="ctr">
                    <a:solidFill>
                      <a:srgbClr val="C5F5AB"/>
                    </a:solidFill>
                  </a:tcPr>
                </a:tc>
                <a:tc>
                  <a:txBody>
                    <a:bodyPr/>
                    <a:lstStyle/>
                    <a:p>
                      <a:pPr marL="0" algn="ctr" rtl="0" eaLnBrk="1" latinLnBrk="0" hangingPunct="1">
                        <a:spcBef>
                          <a:spcPts val="0"/>
                        </a:spcBef>
                        <a:spcAft>
                          <a:spcPts val="0"/>
                        </a:spcAft>
                      </a:pPr>
                      <a:r>
                        <a:rPr lang="en-US" sz="2400" kern="1200" dirty="0">
                          <a:effectLst/>
                        </a:rPr>
                        <a:t>33</a:t>
                      </a:r>
                      <a:endParaRPr lang="en-US" dirty="0">
                        <a:effectLst/>
                      </a:endParaRPr>
                    </a:p>
                  </a:txBody>
                  <a:tcPr marL="0" marR="0" marT="0" marB="0" anchor="ctr">
                    <a:solidFill>
                      <a:srgbClr val="C5F5AB"/>
                    </a:solidFill>
                  </a:tcPr>
                </a:tc>
                <a:tc vMerge="1">
                  <a:txBody>
                    <a:bodyPr/>
                    <a:lstStyle/>
                    <a:p>
                      <a:endParaRPr lang="en-US"/>
                    </a:p>
                  </a:txBody>
                  <a:tcPr/>
                </a:tc>
                <a:extLst>
                  <a:ext uri="{0D108BD9-81ED-4DB2-BD59-A6C34878D82A}">
                    <a16:rowId xmlns:a16="http://schemas.microsoft.com/office/drawing/2014/main" val="999955565"/>
                  </a:ext>
                </a:extLst>
              </a:tr>
              <a:tr h="501645">
                <a:tc>
                  <a:txBody>
                    <a:bodyPr/>
                    <a:lstStyle/>
                    <a:p>
                      <a:pPr marL="0" marR="0" indent="0" algn="l" rtl="0" eaLnBrk="1" fontAlgn="auto" latinLnBrk="0" hangingPunct="1">
                        <a:spcBef>
                          <a:spcPts val="0"/>
                        </a:spcBef>
                        <a:spcAft>
                          <a:spcPts val="0"/>
                        </a:spcAft>
                      </a:pPr>
                      <a:r>
                        <a:rPr lang="en-US" sz="2400" kern="1200" dirty="0">
                          <a:effectLst/>
                        </a:rPr>
                        <a:t>Not Open or Unknown</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38</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38</a:t>
                      </a:r>
                      <a:endParaRPr lang="en-US" dirty="0">
                        <a:effectLst/>
                      </a:endParaRPr>
                    </a:p>
                  </a:txBody>
                  <a:tcPr marL="0" marR="0" marT="0" marB="0" anchor="ctr">
                    <a:solidFill>
                      <a:srgbClr val="FFFDE6"/>
                    </a:solidFill>
                  </a:tcPr>
                </a:tc>
                <a:extLst>
                  <a:ext uri="{0D108BD9-81ED-4DB2-BD59-A6C34878D82A}">
                    <a16:rowId xmlns:a16="http://schemas.microsoft.com/office/drawing/2014/main" val="1130452562"/>
                  </a:ext>
                </a:extLst>
              </a:tr>
            </a:tbl>
          </a:graphicData>
        </a:graphic>
      </p:graphicFrame>
      <p:sp>
        <p:nvSpPr>
          <p:cNvPr id="5" name="TextBox 4">
            <a:extLst>
              <a:ext uri="{FF2B5EF4-FFF2-40B4-BE49-F238E27FC236}">
                <a16:creationId xmlns:a16="http://schemas.microsoft.com/office/drawing/2014/main" id="{124D28C6-70FB-45DD-B855-7D0217B6A1B0}"/>
              </a:ext>
            </a:extLst>
          </p:cNvPr>
          <p:cNvSpPr txBox="1"/>
          <p:nvPr/>
        </p:nvSpPr>
        <p:spPr>
          <a:xfrm>
            <a:off x="454526" y="6001966"/>
            <a:ext cx="5016117" cy="523220"/>
          </a:xfrm>
          <a:prstGeom prst="rect">
            <a:avLst/>
          </a:prstGeom>
          <a:noFill/>
        </p:spPr>
        <p:txBody>
          <a:bodyPr wrap="none" rtlCol="0">
            <a:spAutoFit/>
          </a:bodyPr>
          <a:lstStyle/>
          <a:p>
            <a:r>
              <a:rPr lang="en-US" sz="1400" dirty="0"/>
              <a:t>Data current as of April 15, 2022 (no change since then)</a:t>
            </a:r>
          </a:p>
          <a:p>
            <a:r>
              <a:rPr lang="en-US" sz="1400" dirty="0">
                <a:hlinkClick r:id="rId2"/>
              </a:rPr>
              <a:t>https://gisdata.mn.gov/dataset/bdry-mn-county-open-data-status</a:t>
            </a:r>
            <a:endParaRPr lang="en-US" sz="1400" dirty="0"/>
          </a:p>
        </p:txBody>
      </p:sp>
      <p:pic>
        <p:nvPicPr>
          <p:cNvPr id="7" name="Picture 6">
            <a:extLst>
              <a:ext uri="{FF2B5EF4-FFF2-40B4-BE49-F238E27FC236}">
                <a16:creationId xmlns:a16="http://schemas.microsoft.com/office/drawing/2014/main" id="{5E2BAA38-268D-4639-B775-DBE47A627F93}"/>
              </a:ext>
            </a:extLst>
          </p:cNvPr>
          <p:cNvPicPr>
            <a:picLocks noChangeAspect="1"/>
          </p:cNvPicPr>
          <p:nvPr/>
        </p:nvPicPr>
        <p:blipFill>
          <a:blip r:embed="rId3"/>
          <a:stretch>
            <a:fillRect/>
          </a:stretch>
        </p:blipFill>
        <p:spPr>
          <a:xfrm>
            <a:off x="7121986" y="1369526"/>
            <a:ext cx="4231814" cy="51556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9953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F8C5E07D-1383-4DFB-9405-F72749D1CED4}"/>
              </a:ext>
            </a:extLst>
          </p:cNvPr>
          <p:cNvPicPr>
            <a:picLocks noChangeAspect="1"/>
          </p:cNvPicPr>
          <p:nvPr/>
        </p:nvPicPr>
        <p:blipFill rotWithShape="1">
          <a:blip r:embed="rId2">
            <a:extLst>
              <a:ext uri="{28A0092B-C50C-407E-A947-70E740481C1C}">
                <a14:useLocalDpi xmlns:a14="http://schemas.microsoft.com/office/drawing/2010/main" val="0"/>
              </a:ext>
            </a:extLst>
          </a:blip>
          <a:srcRect b="9726"/>
          <a:stretch/>
        </p:blipFill>
        <p:spPr>
          <a:xfrm>
            <a:off x="7514756" y="1505461"/>
            <a:ext cx="4314889" cy="5040834"/>
          </a:xfrm>
          <a:prstGeom prst="rect">
            <a:avLst/>
          </a:prstGeom>
        </p:spPr>
      </p:pic>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Statewide Publicly Available Parcel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a:xfrm>
            <a:off x="838201" y="1825625"/>
            <a:ext cx="6094378" cy="4351338"/>
          </a:xfrm>
        </p:spPr>
        <p:txBody>
          <a:bodyPr vert="horz" lIns="91440" tIns="45720" rIns="91440" bIns="45720" rtlCol="0" anchor="t">
            <a:normAutofit fontScale="85000" lnSpcReduction="20000"/>
          </a:bodyPr>
          <a:lstStyle/>
          <a:p>
            <a:pPr marL="457200" indent="-457200">
              <a:buAutoNum type="arabicPeriod"/>
            </a:pPr>
            <a:r>
              <a:rPr lang="en-US" dirty="0"/>
              <a:t>Most recent success: </a:t>
            </a:r>
            <a:endParaRPr lang="en-US" dirty="0">
              <a:ea typeface="+mn-lt"/>
              <a:cs typeface="+mn-lt"/>
            </a:endParaRPr>
          </a:p>
          <a:p>
            <a:pPr marL="914400" lvl="1" indent="-342900"/>
            <a:r>
              <a:rPr lang="en-US" dirty="0">
                <a:ea typeface="+mn-lt"/>
                <a:cs typeface="+mn-lt"/>
              </a:rPr>
              <a:t>Published update (2/1/2023) of opt-in public GAC-standard compiled dataset including 42 counties</a:t>
            </a:r>
            <a:endParaRPr lang="en-US">
              <a:cs typeface="Calibri"/>
            </a:endParaRPr>
          </a:p>
          <a:p>
            <a:pPr marL="457200" indent="-457200">
              <a:buFont typeface="+mj-lt"/>
              <a:buAutoNum type="arabicPeriod"/>
            </a:pPr>
            <a:r>
              <a:rPr lang="en-US" dirty="0"/>
              <a:t>If you are experiencing a barrier:</a:t>
            </a:r>
            <a:endParaRPr lang="en-US" dirty="0">
              <a:ea typeface="+mn-lt"/>
              <a:cs typeface="+mn-lt"/>
            </a:endParaRPr>
          </a:p>
          <a:p>
            <a:pPr marL="914400" lvl="1" indent="-342900"/>
            <a:r>
              <a:rPr lang="en-US" dirty="0">
                <a:ea typeface="+mn-lt"/>
                <a:cs typeface="+mn-lt"/>
              </a:rPr>
              <a:t>PLRC's open data sub-committee’s outreach team will continue reaching out from county to county to talk about benefits of sharing data and learning more about barriers and follow up on survey results. </a:t>
            </a:r>
            <a:endParaRPr lang="en-US">
              <a:cs typeface="Calibri"/>
            </a:endParaRPr>
          </a:p>
          <a:p>
            <a:pPr marL="457200" indent="-457200">
              <a:buFont typeface="+mj-lt"/>
              <a:buAutoNum type="arabicPeriod"/>
            </a:pPr>
            <a:r>
              <a:rPr lang="en-US" dirty="0"/>
              <a:t>Next task:</a:t>
            </a:r>
            <a:endParaRPr lang="en-US" dirty="0">
              <a:cs typeface="Calibri"/>
            </a:endParaRPr>
          </a:p>
          <a:p>
            <a:pPr marL="914400" lvl="1" indent="-342900"/>
            <a:r>
              <a:rPr lang="en-US" dirty="0">
                <a:cs typeface="Calibri"/>
              </a:rPr>
              <a:t>PLRC's open data sub-committee’s outreach team will continue reaching out from county to county to talk about benefits of sharing data and learning more about barriers and follow up on survey results.</a:t>
            </a:r>
            <a:endParaRPr lang="en-US">
              <a:cs typeface="Calibri"/>
            </a:endParaRPr>
          </a:p>
          <a:p>
            <a:pPr marL="0" indent="0">
              <a:buNone/>
            </a:pPr>
            <a:endParaRPr lang="en-US" dirty="0"/>
          </a:p>
          <a:p>
            <a:pPr marL="0" indent="0">
              <a:buNone/>
            </a:pPr>
            <a:endParaRPr lang="en-US" dirty="0">
              <a:cs typeface="Calibri"/>
            </a:endParaRPr>
          </a:p>
        </p:txBody>
      </p:sp>
      <p:sp>
        <p:nvSpPr>
          <p:cNvPr id="7" name="TextBox 6">
            <a:extLst>
              <a:ext uri="{FF2B5EF4-FFF2-40B4-BE49-F238E27FC236}">
                <a16:creationId xmlns:a16="http://schemas.microsoft.com/office/drawing/2014/main" id="{50E8C2DB-FCBE-4072-8E52-484F7EF892B0}"/>
              </a:ext>
            </a:extLst>
          </p:cNvPr>
          <p:cNvSpPr txBox="1"/>
          <p:nvPr/>
        </p:nvSpPr>
        <p:spPr>
          <a:xfrm>
            <a:off x="362355" y="6176963"/>
            <a:ext cx="6094378" cy="369332"/>
          </a:xfrm>
          <a:prstGeom prst="rect">
            <a:avLst/>
          </a:prstGeom>
          <a:noFill/>
        </p:spPr>
        <p:txBody>
          <a:bodyPr wrap="square">
            <a:spAutoFit/>
          </a:bodyPr>
          <a:lstStyle/>
          <a:p>
            <a:pPr lvl="1"/>
            <a:r>
              <a:rPr lang="en-US" dirty="0">
                <a:cs typeface="Calibri"/>
              </a:rPr>
              <a:t>https://gisdata.mn.gov/dataset/plan-parcels-open</a:t>
            </a:r>
          </a:p>
        </p:txBody>
      </p:sp>
    </p:spTree>
    <p:extLst>
      <p:ext uri="{BB962C8B-B14F-4D97-AF65-F5344CB8AC3E}">
        <p14:creationId xmlns:p14="http://schemas.microsoft.com/office/powerpoint/2010/main" val="3492191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1692128" cy="863698"/>
          </a:xfrm>
          <a:prstGeom prst="rect">
            <a:avLst/>
          </a:prstGeom>
          <a:solidFill>
            <a:srgbClr val="003864"/>
          </a:solidFill>
        </p:spPr>
        <p:txBody>
          <a:bodyPr vert="horz" wrap="square" lIns="0" tIns="253365" rIns="0" bIns="0" rtlCol="0">
            <a:spAutoFit/>
          </a:bodyPr>
          <a:lstStyle/>
          <a:p>
            <a:pPr marL="1054100">
              <a:lnSpc>
                <a:spcPct val="100000"/>
              </a:lnSpc>
              <a:spcBef>
                <a:spcPts val="1995"/>
              </a:spcBef>
            </a:pPr>
            <a:r>
              <a:rPr lang="en-US" sz="3950" spc="-15" dirty="0"/>
              <a:t>Critical Infrastructure Data Workflow</a:t>
            </a:r>
            <a:endParaRPr sz="3950" dirty="0"/>
          </a:p>
        </p:txBody>
      </p:sp>
      <p:sp>
        <p:nvSpPr>
          <p:cNvPr id="3" name="object 3"/>
          <p:cNvSpPr txBox="1"/>
          <p:nvPr/>
        </p:nvSpPr>
        <p:spPr>
          <a:xfrm>
            <a:off x="589922" y="1279202"/>
            <a:ext cx="11012155" cy="4932760"/>
          </a:xfrm>
          <a:prstGeom prst="rect">
            <a:avLst/>
          </a:prstGeom>
        </p:spPr>
        <p:txBody>
          <a:bodyPr vert="horz" wrap="square" lIns="0" tIns="211454" rIns="0" bIns="0" rtlCol="0" anchor="t">
            <a:spAutoFit/>
          </a:bodyPr>
          <a:lstStyle/>
          <a:p>
            <a:pPr marL="469900" indent="-457200">
              <a:lnSpc>
                <a:spcPct val="100000"/>
              </a:lnSpc>
              <a:spcBef>
                <a:spcPts val="1664"/>
              </a:spcBef>
              <a:buAutoNum type="arabicPeriod"/>
              <a:tabLst>
                <a:tab pos="469900" algn="l"/>
                <a:tab pos="470534" algn="l"/>
              </a:tabLst>
            </a:pPr>
            <a:r>
              <a:rPr sz="2000" dirty="0">
                <a:solidFill>
                  <a:srgbClr val="003864"/>
                </a:solidFill>
                <a:latin typeface="Calibri"/>
                <a:cs typeface="Calibri"/>
              </a:rPr>
              <a:t>Most</a:t>
            </a:r>
            <a:r>
              <a:rPr sz="2000" spc="25" dirty="0">
                <a:solidFill>
                  <a:srgbClr val="003864"/>
                </a:solidFill>
                <a:latin typeface="Calibri"/>
                <a:cs typeface="Calibri"/>
              </a:rPr>
              <a:t> </a:t>
            </a:r>
            <a:r>
              <a:rPr sz="2000" dirty="0">
                <a:solidFill>
                  <a:srgbClr val="003864"/>
                </a:solidFill>
                <a:latin typeface="Calibri"/>
                <a:cs typeface="Calibri"/>
              </a:rPr>
              <a:t>recent</a:t>
            </a:r>
            <a:r>
              <a:rPr sz="2000" spc="105" dirty="0">
                <a:solidFill>
                  <a:srgbClr val="003864"/>
                </a:solidFill>
                <a:latin typeface="Calibri"/>
                <a:cs typeface="Calibri"/>
              </a:rPr>
              <a:t> </a:t>
            </a:r>
            <a:r>
              <a:rPr sz="2000" spc="5" dirty="0">
                <a:solidFill>
                  <a:srgbClr val="003864"/>
                </a:solidFill>
                <a:latin typeface="Calibri"/>
                <a:cs typeface="Calibri"/>
              </a:rPr>
              <a:t>success</a:t>
            </a:r>
            <a:r>
              <a:rPr lang="en-US" sz="2000" spc="5" dirty="0">
                <a:solidFill>
                  <a:srgbClr val="003864"/>
                </a:solidFill>
                <a:latin typeface="Calibri"/>
                <a:cs typeface="Calibri"/>
              </a:rPr>
              <a:t>es</a:t>
            </a:r>
            <a:r>
              <a:rPr sz="2000" spc="5" dirty="0">
                <a:solidFill>
                  <a:srgbClr val="003864"/>
                </a:solidFill>
                <a:latin typeface="Calibri"/>
                <a:cs typeface="Calibri"/>
              </a:rPr>
              <a:t>:</a:t>
            </a:r>
            <a:endParaRPr lang="en-US" sz="2000" spc="5" dirty="0">
              <a:solidFill>
                <a:srgbClr val="003864"/>
              </a:solidFill>
              <a:latin typeface="Calibri"/>
              <a:cs typeface="Calibri"/>
            </a:endParaRPr>
          </a:p>
          <a:p>
            <a:pPr marL="927100" lvl="1" indent="-457200">
              <a:spcBef>
                <a:spcPts val="1664"/>
              </a:spcBef>
              <a:buFont typeface="Arial" panose="020B0604020202020204" pitchFamily="34" charset="0"/>
              <a:buChar char="•"/>
              <a:tabLst>
                <a:tab pos="469900" algn="l"/>
                <a:tab pos="470534" algn="l"/>
              </a:tabLst>
            </a:pPr>
            <a:r>
              <a:rPr lang="en-US" sz="2000" dirty="0">
                <a:latin typeface="Calibri"/>
                <a:cs typeface="Calibri"/>
              </a:rPr>
              <a:t>working on updating correctional facilities dataset in </a:t>
            </a:r>
            <a:r>
              <a:rPr lang="en-US" sz="2000" dirty="0" err="1">
                <a:latin typeface="Calibri"/>
                <a:cs typeface="Calibri"/>
              </a:rPr>
              <a:t>MNGeoCommons</a:t>
            </a:r>
            <a:r>
              <a:rPr lang="en-US" sz="2000" dirty="0">
                <a:latin typeface="Calibri"/>
                <a:cs typeface="Calibri"/>
              </a:rPr>
              <a:t>. </a:t>
            </a:r>
          </a:p>
          <a:p>
            <a:pPr marL="927100" lvl="1" indent="-457200">
              <a:spcBef>
                <a:spcPts val="1664"/>
              </a:spcBef>
              <a:buFont typeface="Arial" panose="020B0604020202020204" pitchFamily="34" charset="0"/>
              <a:buChar char="•"/>
              <a:tabLst>
                <a:tab pos="469900" algn="l"/>
                <a:tab pos="470534" algn="l"/>
              </a:tabLst>
            </a:pPr>
            <a:r>
              <a:rPr lang="en-US" sz="2000" dirty="0">
                <a:latin typeface="Calibri"/>
                <a:cs typeface="Calibri"/>
              </a:rPr>
              <a:t>new priority initiative proposal: </a:t>
            </a:r>
            <a:r>
              <a:rPr lang="en-US" sz="2000" i="1" dirty="0">
                <a:latin typeface="Calibri"/>
                <a:cs typeface="Calibri"/>
              </a:rPr>
              <a:t>To publish foundational data nationally through open data and commercial sources. Foundational datasets are defined as parcels, addresses, road centerlines, and critical infrastructure. </a:t>
            </a:r>
            <a:r>
              <a:rPr lang="en-US" sz="2000" dirty="0">
                <a:latin typeface="Calibri"/>
                <a:cs typeface="Calibri"/>
              </a:rPr>
              <a:t>This is a great idea to move this aspect of the C.I. workgroup to another new workgroup. We've talked about this a lot and it has become a whole separate project.</a:t>
            </a:r>
            <a:endParaRPr lang="en-US" sz="2000" spc="-5" dirty="0">
              <a:solidFill>
                <a:srgbClr val="003864"/>
              </a:solidFill>
              <a:latin typeface="Calibri"/>
              <a:cs typeface="Calibri"/>
            </a:endParaRPr>
          </a:p>
          <a:p>
            <a:pPr marL="326390" indent="-314325">
              <a:lnSpc>
                <a:spcPct val="100000"/>
              </a:lnSpc>
              <a:spcBef>
                <a:spcPts val="1664"/>
              </a:spcBef>
              <a:buAutoNum type="arabicPeriod" startAt="2"/>
              <a:tabLst>
                <a:tab pos="327025" algn="l"/>
              </a:tabLst>
            </a:pPr>
            <a:r>
              <a:rPr sz="2000" spc="-5" dirty="0">
                <a:solidFill>
                  <a:srgbClr val="003864"/>
                </a:solidFill>
                <a:latin typeface="Calibri"/>
                <a:cs typeface="Calibri"/>
              </a:rPr>
              <a:t>If</a:t>
            </a:r>
            <a:r>
              <a:rPr sz="2000" spc="25" dirty="0">
                <a:solidFill>
                  <a:srgbClr val="003864"/>
                </a:solidFill>
                <a:latin typeface="Calibri"/>
                <a:cs typeface="Calibri"/>
              </a:rPr>
              <a:t> </a:t>
            </a:r>
            <a:r>
              <a:rPr sz="2000" spc="5" dirty="0">
                <a:solidFill>
                  <a:srgbClr val="003864"/>
                </a:solidFill>
                <a:latin typeface="Calibri"/>
                <a:cs typeface="Calibri"/>
              </a:rPr>
              <a:t>you</a:t>
            </a:r>
            <a:r>
              <a:rPr sz="2000" spc="10" dirty="0">
                <a:solidFill>
                  <a:srgbClr val="003864"/>
                </a:solidFill>
                <a:latin typeface="Calibri"/>
                <a:cs typeface="Calibri"/>
              </a:rPr>
              <a:t> </a:t>
            </a:r>
            <a:r>
              <a:rPr sz="2000" spc="25" dirty="0">
                <a:solidFill>
                  <a:srgbClr val="003864"/>
                </a:solidFill>
                <a:latin typeface="Calibri"/>
                <a:cs typeface="Calibri"/>
              </a:rPr>
              <a:t>are</a:t>
            </a:r>
            <a:r>
              <a:rPr sz="2000" spc="-70" dirty="0">
                <a:solidFill>
                  <a:srgbClr val="003864"/>
                </a:solidFill>
                <a:latin typeface="Calibri"/>
                <a:cs typeface="Calibri"/>
              </a:rPr>
              <a:t> </a:t>
            </a:r>
            <a:r>
              <a:rPr sz="2000" spc="-5" dirty="0">
                <a:solidFill>
                  <a:srgbClr val="003864"/>
                </a:solidFill>
                <a:latin typeface="Calibri"/>
                <a:cs typeface="Calibri"/>
              </a:rPr>
              <a:t>experiencing</a:t>
            </a:r>
            <a:r>
              <a:rPr sz="2000" spc="295" dirty="0">
                <a:solidFill>
                  <a:srgbClr val="003864"/>
                </a:solidFill>
                <a:latin typeface="Calibri"/>
                <a:cs typeface="Calibri"/>
              </a:rPr>
              <a:t> </a:t>
            </a:r>
            <a:r>
              <a:rPr sz="2000" spc="10" dirty="0">
                <a:solidFill>
                  <a:srgbClr val="003864"/>
                </a:solidFill>
                <a:latin typeface="Calibri"/>
                <a:cs typeface="Calibri"/>
              </a:rPr>
              <a:t>a</a:t>
            </a:r>
            <a:r>
              <a:rPr sz="2000" spc="45" dirty="0">
                <a:solidFill>
                  <a:srgbClr val="003864"/>
                </a:solidFill>
                <a:latin typeface="Calibri"/>
                <a:cs typeface="Calibri"/>
              </a:rPr>
              <a:t> </a:t>
            </a:r>
            <a:r>
              <a:rPr sz="2000" spc="20" dirty="0">
                <a:solidFill>
                  <a:srgbClr val="003864"/>
                </a:solidFill>
                <a:latin typeface="Calibri"/>
                <a:cs typeface="Calibri"/>
              </a:rPr>
              <a:t>barrier:</a:t>
            </a:r>
            <a:endParaRPr lang="en-US" sz="2000" dirty="0">
              <a:latin typeface="Calibri"/>
              <a:cs typeface="Calibri"/>
            </a:endParaRPr>
          </a:p>
          <a:p>
            <a:pPr marL="812165" lvl="1" indent="-342900">
              <a:spcBef>
                <a:spcPts val="1664"/>
              </a:spcBef>
              <a:buFont typeface="Arial" panose="020B0604020202020204" pitchFamily="34" charset="0"/>
              <a:buChar char="•"/>
              <a:tabLst>
                <a:tab pos="327025" algn="l"/>
              </a:tabLst>
            </a:pPr>
            <a:r>
              <a:rPr lang="en-US" sz="2000" spc="10" dirty="0">
                <a:solidFill>
                  <a:srgbClr val="003864"/>
                </a:solidFill>
                <a:latin typeface="Calibri"/>
                <a:cs typeface="Calibri"/>
              </a:rPr>
              <a:t>Few meetings and little time for forward movement 4th quarter.</a:t>
            </a:r>
          </a:p>
          <a:p>
            <a:pPr marL="326390" indent="-314325">
              <a:lnSpc>
                <a:spcPct val="100000"/>
              </a:lnSpc>
              <a:spcBef>
                <a:spcPts val="1785"/>
              </a:spcBef>
              <a:buAutoNum type="arabicPeriod" startAt="2"/>
              <a:tabLst>
                <a:tab pos="327025" algn="l"/>
              </a:tabLst>
            </a:pPr>
            <a:r>
              <a:rPr sz="2000" spc="-30" dirty="0">
                <a:solidFill>
                  <a:srgbClr val="003864"/>
                </a:solidFill>
                <a:latin typeface="Calibri"/>
                <a:cs typeface="Calibri"/>
              </a:rPr>
              <a:t>Next</a:t>
            </a:r>
            <a:r>
              <a:rPr sz="2000" spc="125" dirty="0">
                <a:solidFill>
                  <a:srgbClr val="003864"/>
                </a:solidFill>
                <a:latin typeface="Calibri"/>
                <a:cs typeface="Calibri"/>
              </a:rPr>
              <a:t> </a:t>
            </a:r>
            <a:r>
              <a:rPr sz="2000" spc="10" dirty="0">
                <a:solidFill>
                  <a:srgbClr val="003864"/>
                </a:solidFill>
                <a:latin typeface="Calibri"/>
                <a:cs typeface="Calibri"/>
              </a:rPr>
              <a:t>task:</a:t>
            </a:r>
            <a:endParaRPr lang="en-US" sz="2000" spc="10" dirty="0">
              <a:solidFill>
                <a:srgbClr val="003864"/>
              </a:solidFill>
              <a:latin typeface="Calibri"/>
              <a:cs typeface="Calibri"/>
            </a:endParaRPr>
          </a:p>
          <a:p>
            <a:pPr marL="812165" lvl="1" indent="-342900">
              <a:spcBef>
                <a:spcPts val="1785"/>
              </a:spcBef>
              <a:buFont typeface="Arial" panose="020B0604020202020204" pitchFamily="34" charset="0"/>
              <a:buChar char="•"/>
              <a:tabLst>
                <a:tab pos="327025" algn="l"/>
              </a:tabLst>
            </a:pPr>
            <a:r>
              <a:rPr lang="en-US" sz="2000" dirty="0">
                <a:latin typeface="Calibri"/>
                <a:cs typeface="Calibri"/>
              </a:rPr>
              <a:t>Refresh our goals for 2023. Invite new members.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ea typeface="+mj-lt"/>
                <a:cs typeface="+mj-lt"/>
              </a:rPr>
              <a:t>Updated and Aligned Boundary Data</a:t>
            </a:r>
            <a:endParaRPr lang="en-US" sz="4000"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603375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dirty="0">
                <a:ea typeface="+mj-lt"/>
                <a:cs typeface="+mj-lt"/>
              </a:rPr>
              <a:t>3D Geomatics</a:t>
            </a:r>
            <a:endParaRPr lang="en-US" sz="4000" dirty="0">
              <a:cs typeface="Calibri"/>
            </a:endParaRPr>
          </a:p>
        </p:txBody>
      </p:sp>
      <p:sp>
        <p:nvSpPr>
          <p:cNvPr id="4" name="Content Placeholder 2">
            <a:extLst>
              <a:ext uri="{FF2B5EF4-FFF2-40B4-BE49-F238E27FC236}">
                <a16:creationId xmlns:a16="http://schemas.microsoft.com/office/drawing/2014/main" id="{404848FA-1ADB-4B57-9F16-28DD22B449A4}"/>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r>
              <a:rPr lang="en-US" dirty="0">
                <a:ea typeface="+mn-lt"/>
                <a:cs typeface="+mn-lt"/>
              </a:rPr>
              <a:t>Data Acquisition</a:t>
            </a:r>
          </a:p>
          <a:p>
            <a:pPr marL="457200" indent="-457200">
              <a:buAutoNum type="arabicPeriod"/>
            </a:pPr>
            <a:r>
              <a:rPr lang="en-US" dirty="0">
                <a:ea typeface="+mn-lt"/>
                <a:cs typeface="+mn-lt"/>
              </a:rPr>
              <a:t>Most recent success: </a:t>
            </a:r>
          </a:p>
          <a:p>
            <a:pPr lvl="1"/>
            <a:r>
              <a:rPr lang="en-US" dirty="0">
                <a:ea typeface="+mn-lt"/>
                <a:cs typeface="+mn-lt"/>
              </a:rPr>
              <a:t>Data acquisition will begin in the Minnesota River East and West blocks. Data for some portions of the state are now available on the National Map. </a:t>
            </a:r>
            <a:endParaRPr lang="en-US">
              <a:cs typeface="Calibri"/>
            </a:endParaRPr>
          </a:p>
          <a:p>
            <a:pPr marL="457200" indent="-457200">
              <a:buAutoNum type="arabicPeriod"/>
            </a:pPr>
            <a:r>
              <a:rPr lang="en-US" dirty="0">
                <a:ea typeface="+mn-lt"/>
                <a:cs typeface="+mn-lt"/>
              </a:rPr>
              <a:t>Next Task: </a:t>
            </a:r>
          </a:p>
          <a:p>
            <a:pPr lvl="1"/>
            <a:r>
              <a:rPr lang="en-US" dirty="0">
                <a:ea typeface="+mn-lt"/>
                <a:cs typeface="+mn-lt"/>
              </a:rPr>
              <a:t>Preparing to release the ground conditions reporting tool for the Minnesota river. </a:t>
            </a:r>
          </a:p>
          <a:p>
            <a:pPr marL="457200" lvl="1" indent="0">
              <a:buNone/>
            </a:pPr>
            <a:r>
              <a:rPr lang="en-US" dirty="0">
                <a:ea typeface="+mn-lt"/>
                <a:cs typeface="+mn-lt"/>
              </a:rPr>
              <a:t>    See </a:t>
            </a:r>
            <a:r>
              <a:rPr lang="en-US" dirty="0">
                <a:ea typeface="+mn-lt"/>
                <a:cs typeface="+mn-lt"/>
                <a:hlinkClick r:id="rId2"/>
              </a:rPr>
              <a:t>https://arcg.is/1KDOyP</a:t>
            </a:r>
            <a:endParaRPr lang="en-US" dirty="0">
              <a:ea typeface="+mn-lt"/>
              <a:cs typeface="+mn-lt"/>
            </a:endParaRPr>
          </a:p>
          <a:p>
            <a:pPr lvl="1" indent="0">
              <a:buNone/>
            </a:pPr>
            <a:endParaRPr lang="en-US" dirty="0">
              <a:cs typeface="Calibri"/>
            </a:endParaRPr>
          </a:p>
          <a:p>
            <a:pPr marL="114300" indent="0">
              <a:buNone/>
            </a:pPr>
            <a:endParaRPr lang="en-US" dirty="0">
              <a:cs typeface="Calibri"/>
            </a:endParaRP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36239770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Road Centerline Data &amp; Address Points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70000" lnSpcReduction="20000"/>
          </a:bodyPr>
          <a:lstStyle/>
          <a:p>
            <a:pPr marL="457200" indent="-457200">
              <a:buAutoNum type="arabicPeriod"/>
            </a:pPr>
            <a:r>
              <a:rPr lang="en-US" sz="2600" dirty="0"/>
              <a:t>Most recent success:</a:t>
            </a:r>
            <a:endParaRPr lang="en-US" sz="2600" dirty="0">
              <a:ea typeface="+mn-lt"/>
              <a:cs typeface="+mn-lt"/>
            </a:endParaRPr>
          </a:p>
          <a:p>
            <a:pPr lvl="1"/>
            <a:r>
              <a:rPr lang="en-US" sz="2600" dirty="0"/>
              <a:t>More counties are submitting their data through the NG9-1-1 data ECN 1Spatial Portal. Progress can be seen on the </a:t>
            </a:r>
            <a:r>
              <a:rPr lang="en-US" sz="2600" dirty="0">
                <a:hlinkClick r:id="rId2"/>
              </a:rPr>
              <a:t>NG9-1-1 hub</a:t>
            </a:r>
            <a:r>
              <a:rPr lang="en-US" sz="2600" dirty="0"/>
              <a:t> on the </a:t>
            </a:r>
            <a:r>
              <a:rPr lang="en-US" sz="2600" dirty="0">
                <a:hlinkClick r:id="rId3"/>
              </a:rPr>
              <a:t>status page</a:t>
            </a:r>
            <a:endParaRPr lang="en-US" sz="2600" dirty="0"/>
          </a:p>
          <a:p>
            <a:pPr marL="457200" indent="-457200">
              <a:buAutoNum type="arabicPeriod"/>
            </a:pPr>
            <a:r>
              <a:rPr lang="en-US" sz="2600" dirty="0"/>
              <a:t>If you are experiencing a barrier:</a:t>
            </a:r>
            <a:endParaRPr lang="en-US" sz="2600" dirty="0">
              <a:ea typeface="+mn-lt"/>
              <a:cs typeface="+mn-lt"/>
            </a:endParaRPr>
          </a:p>
          <a:p>
            <a:pPr lvl="1"/>
            <a:r>
              <a:rPr lang="en-US" sz="2600" dirty="0">
                <a:ea typeface="+mn-lt"/>
                <a:cs typeface="+mn-lt"/>
              </a:rPr>
              <a:t>Final 1Spatial validation steps need to be completed so that MnGeo can pull data in streamlined process. </a:t>
            </a:r>
          </a:p>
          <a:p>
            <a:pPr lvl="1"/>
            <a:r>
              <a:rPr lang="en-US" sz="2600" dirty="0">
                <a:ea typeface="+mn-lt"/>
                <a:cs typeface="+mn-lt"/>
              </a:rPr>
              <a:t>Request for GAC to approve "opt-in" process using the same method as used to opt-in to statewide parcel dataset</a:t>
            </a:r>
          </a:p>
          <a:p>
            <a:pPr marL="457200" indent="-457200">
              <a:buAutoNum type="arabicPeriod"/>
            </a:pPr>
            <a:r>
              <a:rPr lang="en-US" sz="2600" dirty="0"/>
              <a:t>Next task:</a:t>
            </a:r>
          </a:p>
          <a:p>
            <a:pPr lvl="1"/>
            <a:r>
              <a:rPr lang="en-US" sz="2600" dirty="0">
                <a:ea typeface="+mn-lt"/>
                <a:cs typeface="+mn-lt"/>
              </a:rPr>
              <a:t>PLRC Open Data subcommittee will work with Outreach team to ask counties if they’d like to "opt-in" to be included in public dataset </a:t>
            </a:r>
          </a:p>
          <a:p>
            <a:pPr lvl="1"/>
            <a:r>
              <a:rPr lang="en-US" sz="2600" dirty="0">
                <a:ea typeface="+mn-lt"/>
                <a:cs typeface="+mn-lt"/>
              </a:rPr>
              <a:t>ETLs are in progress to pull data from 1Spatial NG911 validation to statewide dataset</a:t>
            </a:r>
            <a:endParaRPr lang="en-US" dirty="0"/>
          </a:p>
          <a:p>
            <a:pPr lvl="1"/>
            <a:endParaRPr lang="en-US" dirty="0">
              <a:cs typeface="Calibri"/>
            </a:endParaRPr>
          </a:p>
          <a:p>
            <a:pPr lvl="1"/>
            <a:endParaRPr lang="en-US" dirty="0">
              <a:cs typeface="Calibri"/>
            </a:endParaRPr>
          </a:p>
          <a:p>
            <a:pPr lvl="1"/>
            <a:endParaRPr lang="en-US" dirty="0">
              <a:cs typeface="Calibri"/>
            </a:endParaRPr>
          </a:p>
          <a:p>
            <a:pPr marL="914400" lvl="1"/>
            <a:endParaRPr lang="en-US" dirty="0">
              <a:cs typeface="Calibri"/>
            </a:endParaRPr>
          </a:p>
        </p:txBody>
      </p:sp>
    </p:spTree>
    <p:extLst>
      <p:ext uri="{BB962C8B-B14F-4D97-AF65-F5344CB8AC3E}">
        <p14:creationId xmlns:p14="http://schemas.microsoft.com/office/powerpoint/2010/main" val="521961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1621729" cy="834844"/>
          </a:xfrm>
          <a:prstGeom prst="rect">
            <a:avLst/>
          </a:prstGeom>
          <a:solidFill>
            <a:srgbClr val="003864"/>
          </a:solidFill>
        </p:spPr>
        <p:txBody>
          <a:bodyPr vert="horz" wrap="square" lIns="0" tIns="278130" rIns="0" bIns="0" rtlCol="0">
            <a:spAutoFit/>
          </a:bodyPr>
          <a:lstStyle/>
          <a:p>
            <a:pPr marL="753110">
              <a:lnSpc>
                <a:spcPct val="100000"/>
              </a:lnSpc>
              <a:spcBef>
                <a:spcPts val="2190"/>
              </a:spcBef>
            </a:pPr>
            <a:r>
              <a:rPr lang="en-US" dirty="0"/>
              <a:t>       </a:t>
            </a:r>
            <a:r>
              <a:rPr lang="en-US" spc="25" dirty="0"/>
              <a:t>Culvert Data Standard</a:t>
            </a:r>
            <a:endParaRPr spc="-15" dirty="0"/>
          </a:p>
        </p:txBody>
      </p:sp>
      <p:sp>
        <p:nvSpPr>
          <p:cNvPr id="3" name="object 3"/>
          <p:cNvSpPr txBox="1"/>
          <p:nvPr/>
        </p:nvSpPr>
        <p:spPr>
          <a:xfrm>
            <a:off x="838200" y="1323411"/>
            <a:ext cx="10207625" cy="3817712"/>
          </a:xfrm>
          <a:prstGeom prst="rect">
            <a:avLst/>
          </a:prstGeom>
        </p:spPr>
        <p:txBody>
          <a:bodyPr vert="horz" wrap="square" lIns="0" tIns="16510" rIns="0" bIns="0" rtlCol="0" anchor="t">
            <a:spAutoFit/>
          </a:bodyPr>
          <a:lstStyle/>
          <a:p>
            <a:pPr marL="469900" indent="-457834">
              <a:lnSpc>
                <a:spcPct val="100000"/>
              </a:lnSpc>
              <a:spcBef>
                <a:spcPts val="130"/>
              </a:spcBef>
              <a:buAutoNum type="arabicPeriod"/>
              <a:tabLst>
                <a:tab pos="469900" algn="l"/>
                <a:tab pos="470534" algn="l"/>
              </a:tabLst>
            </a:pPr>
            <a:r>
              <a:rPr sz="2450" dirty="0">
                <a:solidFill>
                  <a:srgbClr val="003864"/>
                </a:solidFill>
                <a:latin typeface="Calibri"/>
                <a:cs typeface="Calibri"/>
              </a:rPr>
              <a:t>Most</a:t>
            </a:r>
            <a:r>
              <a:rPr sz="2450" spc="25" dirty="0">
                <a:solidFill>
                  <a:srgbClr val="003864"/>
                </a:solidFill>
                <a:latin typeface="Calibri"/>
                <a:cs typeface="Calibri"/>
              </a:rPr>
              <a:t> </a:t>
            </a:r>
            <a:r>
              <a:rPr sz="2450" dirty="0">
                <a:solidFill>
                  <a:srgbClr val="003864"/>
                </a:solidFill>
                <a:latin typeface="Calibri"/>
                <a:cs typeface="Calibri"/>
              </a:rPr>
              <a:t>recent</a:t>
            </a:r>
            <a:r>
              <a:rPr sz="2450" spc="105" dirty="0">
                <a:solidFill>
                  <a:srgbClr val="003864"/>
                </a:solidFill>
                <a:latin typeface="Calibri"/>
                <a:cs typeface="Calibri"/>
              </a:rPr>
              <a:t> </a:t>
            </a:r>
            <a:r>
              <a:rPr sz="2450" spc="5" dirty="0">
                <a:solidFill>
                  <a:srgbClr val="003864"/>
                </a:solidFill>
                <a:latin typeface="Calibri"/>
                <a:cs typeface="Calibri"/>
              </a:rPr>
              <a:t>success:</a:t>
            </a:r>
            <a:endParaRPr sz="2450" dirty="0">
              <a:latin typeface="Calibri"/>
              <a:cs typeface="Calibri"/>
            </a:endParaRPr>
          </a:p>
          <a:p>
            <a:pPr marL="699135" lvl="1" indent="-229235">
              <a:spcBef>
                <a:spcPts val="1540"/>
              </a:spcBef>
              <a:buFont typeface="Arial"/>
              <a:buChar char="•"/>
              <a:tabLst>
                <a:tab pos="698500" algn="l"/>
                <a:tab pos="699135" algn="l"/>
              </a:tabLst>
            </a:pPr>
            <a:r>
              <a:rPr lang="en-US" sz="2100" spc="-25" dirty="0">
                <a:ea typeface="+mn-lt"/>
                <a:cs typeface="+mn-lt"/>
              </a:rPr>
              <a:t>The Culvert Data Standard workgroup officially formed in December 2022. We have identified co-chairs (Kellie Thom - MNDOT) and Mike Becker (Morrison SWCD) along with Rick Moore (MNIT@DNR). The group has met twice and we have developed a definitions document that details a definition for culverts that meets the needs of all members. We will be expanding this to include other definitions that pertain to the standard. We have also developed a survey that will be distributed to counties, SWCD’s, watershed districts, etc. to determine the status of culvert mapping in their local unit of government. We have pre-tested it with our members and will work with the GAC to disseminate. We are growing in membership as entities learn of our mission and want to be included in the effort. </a:t>
            </a:r>
            <a:endParaRPr lang="en-US" sz="2100" spc="-25" dirty="0">
              <a:cs typeface="Calibri"/>
            </a:endParaRPr>
          </a:p>
        </p:txBody>
      </p:sp>
    </p:spTree>
    <p:extLst>
      <p:ext uri="{BB962C8B-B14F-4D97-AF65-F5344CB8AC3E}">
        <p14:creationId xmlns:p14="http://schemas.microsoft.com/office/powerpoint/2010/main" val="2640641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1621729" cy="834844"/>
          </a:xfrm>
          <a:prstGeom prst="rect">
            <a:avLst/>
          </a:prstGeom>
          <a:solidFill>
            <a:srgbClr val="003864"/>
          </a:solidFill>
        </p:spPr>
        <p:txBody>
          <a:bodyPr vert="horz" wrap="square" lIns="0" tIns="278130" rIns="0" bIns="0" rtlCol="0">
            <a:spAutoFit/>
          </a:bodyPr>
          <a:lstStyle/>
          <a:p>
            <a:pPr marL="753110">
              <a:lnSpc>
                <a:spcPct val="100000"/>
              </a:lnSpc>
              <a:spcBef>
                <a:spcPts val="2190"/>
              </a:spcBef>
            </a:pPr>
            <a:r>
              <a:rPr lang="en-US" dirty="0"/>
              <a:t>       </a:t>
            </a:r>
            <a:r>
              <a:rPr lang="en-US" spc="25" dirty="0"/>
              <a:t>Culvert Data Standard (cont.)</a:t>
            </a:r>
            <a:endParaRPr spc="-15" dirty="0"/>
          </a:p>
        </p:txBody>
      </p:sp>
      <p:sp>
        <p:nvSpPr>
          <p:cNvPr id="3" name="object 3"/>
          <p:cNvSpPr txBox="1"/>
          <p:nvPr/>
        </p:nvSpPr>
        <p:spPr>
          <a:xfrm>
            <a:off x="838200" y="1323411"/>
            <a:ext cx="10207625" cy="4125488"/>
          </a:xfrm>
          <a:prstGeom prst="rect">
            <a:avLst/>
          </a:prstGeom>
        </p:spPr>
        <p:txBody>
          <a:bodyPr vert="horz" wrap="square" lIns="0" tIns="16510" rIns="0" bIns="0" rtlCol="0" anchor="t">
            <a:spAutoFit/>
          </a:bodyPr>
          <a:lstStyle/>
          <a:p>
            <a:pPr marL="12065">
              <a:spcBef>
                <a:spcPts val="2010"/>
              </a:spcBef>
              <a:tabLst>
                <a:tab pos="327025" algn="l"/>
              </a:tabLst>
            </a:pPr>
            <a:r>
              <a:rPr lang="en-US" sz="2450" spc="-5" dirty="0">
                <a:solidFill>
                  <a:srgbClr val="003864"/>
                </a:solidFill>
                <a:latin typeface="Calibri"/>
                <a:cs typeface="Calibri"/>
              </a:rPr>
              <a:t>2. If</a:t>
            </a:r>
            <a:r>
              <a:rPr sz="2450" spc="25" dirty="0">
                <a:solidFill>
                  <a:srgbClr val="003864"/>
                </a:solidFill>
                <a:latin typeface="Calibri"/>
                <a:cs typeface="Calibri"/>
              </a:rPr>
              <a:t> </a:t>
            </a:r>
            <a:r>
              <a:rPr sz="2450" spc="5" dirty="0">
                <a:solidFill>
                  <a:srgbClr val="003864"/>
                </a:solidFill>
                <a:latin typeface="Calibri"/>
                <a:cs typeface="Calibri"/>
              </a:rPr>
              <a:t>you</a:t>
            </a:r>
            <a:r>
              <a:rPr sz="2450" spc="10" dirty="0">
                <a:solidFill>
                  <a:srgbClr val="003864"/>
                </a:solidFill>
                <a:latin typeface="Calibri"/>
                <a:cs typeface="Calibri"/>
              </a:rPr>
              <a:t> </a:t>
            </a:r>
            <a:r>
              <a:rPr sz="2450" spc="25" dirty="0">
                <a:solidFill>
                  <a:srgbClr val="003864"/>
                </a:solidFill>
                <a:latin typeface="Calibri"/>
                <a:cs typeface="Calibri"/>
              </a:rPr>
              <a:t>are</a:t>
            </a:r>
            <a:r>
              <a:rPr sz="2450" spc="-65" dirty="0">
                <a:solidFill>
                  <a:srgbClr val="003864"/>
                </a:solidFill>
                <a:latin typeface="Calibri"/>
                <a:cs typeface="Calibri"/>
              </a:rPr>
              <a:t> </a:t>
            </a:r>
            <a:r>
              <a:rPr sz="2450" spc="-5" dirty="0">
                <a:solidFill>
                  <a:srgbClr val="003864"/>
                </a:solidFill>
                <a:latin typeface="Calibri"/>
                <a:cs typeface="Calibri"/>
              </a:rPr>
              <a:t>experiencing</a:t>
            </a:r>
            <a:r>
              <a:rPr sz="2450" spc="295" dirty="0">
                <a:solidFill>
                  <a:srgbClr val="003864"/>
                </a:solidFill>
                <a:latin typeface="Calibri"/>
                <a:cs typeface="Calibri"/>
              </a:rPr>
              <a:t> </a:t>
            </a:r>
            <a:r>
              <a:rPr sz="2450" spc="10" dirty="0">
                <a:solidFill>
                  <a:srgbClr val="003864"/>
                </a:solidFill>
                <a:latin typeface="Calibri"/>
                <a:cs typeface="Calibri"/>
              </a:rPr>
              <a:t>a</a:t>
            </a:r>
            <a:r>
              <a:rPr sz="2450" spc="45" dirty="0">
                <a:solidFill>
                  <a:srgbClr val="003864"/>
                </a:solidFill>
                <a:latin typeface="Calibri"/>
                <a:cs typeface="Calibri"/>
              </a:rPr>
              <a:t> </a:t>
            </a:r>
            <a:r>
              <a:rPr sz="2450" spc="20" dirty="0">
                <a:solidFill>
                  <a:srgbClr val="003864"/>
                </a:solidFill>
                <a:latin typeface="Calibri"/>
                <a:cs typeface="Calibri"/>
              </a:rPr>
              <a:t>barrier:</a:t>
            </a:r>
            <a:endParaRPr lang="en-US" sz="2450" dirty="0">
              <a:latin typeface="Calibri"/>
              <a:cs typeface="Calibri"/>
            </a:endParaRPr>
          </a:p>
          <a:p>
            <a:pPr marL="699135" lvl="1" indent="-229235">
              <a:spcBef>
                <a:spcPts val="1545"/>
              </a:spcBef>
              <a:buFont typeface="Arial"/>
              <a:buChar char="•"/>
              <a:tabLst>
                <a:tab pos="698500" algn="l"/>
                <a:tab pos="699135" algn="l"/>
              </a:tabLst>
            </a:pPr>
            <a:r>
              <a:rPr lang="en-US" sz="2100" spc="10" dirty="0">
                <a:ea typeface="+mn-lt"/>
                <a:cs typeface="+mn-lt"/>
              </a:rPr>
              <a:t>There are really no barriers other than determining the process through the GAC on how to share a survey.</a:t>
            </a:r>
          </a:p>
          <a:p>
            <a:pPr marL="699135" lvl="1" indent="-229235">
              <a:spcBef>
                <a:spcPts val="1545"/>
              </a:spcBef>
              <a:buFont typeface="Arial"/>
              <a:buChar char="•"/>
              <a:tabLst>
                <a:tab pos="698500" algn="l"/>
                <a:tab pos="699135" algn="l"/>
              </a:tabLst>
            </a:pPr>
            <a:r>
              <a:rPr lang="en-US" sz="2100" spc="10" dirty="0">
                <a:ea typeface="+mn-lt"/>
                <a:cs typeface="+mn-lt"/>
              </a:rPr>
              <a:t>Assistance with disseminating the survey to a larger audience.</a:t>
            </a:r>
            <a:endParaRPr lang="en-US" sz="2100" spc="10" dirty="0">
              <a:solidFill>
                <a:srgbClr val="003865"/>
              </a:solidFill>
              <a:latin typeface="Calibri"/>
              <a:cs typeface="Calibri"/>
            </a:endParaRPr>
          </a:p>
          <a:p>
            <a:pPr marL="12700">
              <a:spcBef>
                <a:spcPts val="1545"/>
              </a:spcBef>
              <a:tabLst>
                <a:tab pos="698500" algn="l"/>
                <a:tab pos="699135" algn="l"/>
              </a:tabLst>
            </a:pPr>
            <a:r>
              <a:rPr lang="en-US" sz="2450" spc="10" dirty="0">
                <a:solidFill>
                  <a:srgbClr val="003864"/>
                </a:solidFill>
                <a:latin typeface="Calibri"/>
                <a:cs typeface="Calibri"/>
              </a:rPr>
              <a:t>3. </a:t>
            </a:r>
            <a:r>
              <a:rPr lang="en-US" sz="2450" spc="-30" dirty="0">
                <a:solidFill>
                  <a:srgbClr val="003864"/>
                </a:solidFill>
                <a:latin typeface="Calibri"/>
                <a:cs typeface="Calibri"/>
              </a:rPr>
              <a:t>Next</a:t>
            </a:r>
            <a:r>
              <a:rPr lang="en-US" sz="2450" spc="125" dirty="0">
                <a:solidFill>
                  <a:srgbClr val="003864"/>
                </a:solidFill>
                <a:latin typeface="Calibri"/>
                <a:cs typeface="Calibri"/>
              </a:rPr>
              <a:t> </a:t>
            </a:r>
            <a:r>
              <a:rPr lang="en-US" sz="2450" spc="10" dirty="0">
                <a:solidFill>
                  <a:srgbClr val="003864"/>
                </a:solidFill>
                <a:latin typeface="Calibri"/>
                <a:cs typeface="Calibri"/>
              </a:rPr>
              <a:t>tasks:</a:t>
            </a:r>
            <a:endParaRPr lang="en-US" sz="2450" dirty="0">
              <a:latin typeface="Calibri"/>
              <a:cs typeface="Calibri"/>
            </a:endParaRPr>
          </a:p>
          <a:p>
            <a:pPr marL="699135" lvl="1" indent="-229235">
              <a:spcBef>
                <a:spcPts val="1540"/>
              </a:spcBef>
              <a:buFont typeface="Arial"/>
              <a:buChar char="•"/>
              <a:tabLst>
                <a:tab pos="698500" algn="l"/>
                <a:tab pos="699135" algn="l"/>
              </a:tabLst>
            </a:pPr>
            <a:r>
              <a:rPr lang="en-US" sz="2100" spc="-10" dirty="0">
                <a:ea typeface="+mn-lt"/>
                <a:cs typeface="+mn-lt"/>
              </a:rPr>
              <a:t>The next activity will be sharing the survey with counties, SWCD's, cities, etc. and waiting for responses. Once those responses and the inclusion of their attributes are shared with the subgroup, we will start comparing the attributes for commonality and eventually determining which attributes should make it into the standard. The next meeting is slated for early May.</a:t>
            </a:r>
            <a:endParaRPr lang="en-US" dirty="0"/>
          </a:p>
        </p:txBody>
      </p:sp>
    </p:spTree>
    <p:extLst>
      <p:ext uri="{BB962C8B-B14F-4D97-AF65-F5344CB8AC3E}">
        <p14:creationId xmlns:p14="http://schemas.microsoft.com/office/powerpoint/2010/main" val="26509025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ea typeface="+mj-lt"/>
                <a:cs typeface="+mj-lt"/>
              </a:rPr>
              <a:t>Publication of Open Foundational Datasets </a:t>
            </a:r>
            <a:endParaRPr lang="en-US" sz="4000"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117596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ea typeface="+mj-lt"/>
                <a:cs typeface="+mj-lt"/>
              </a:rPr>
              <a:t>Lidar Data Acquisition</a:t>
            </a:r>
            <a:endParaRPr lang="en-US" sz="4000"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92500" lnSpcReduction="10000"/>
          </a:bodyPr>
          <a:lstStyle/>
          <a:p>
            <a:pPr marL="457200" indent="-457200">
              <a:buAutoNum type="arabicPeriod"/>
            </a:pPr>
            <a:r>
              <a:rPr lang="en-US" dirty="0">
                <a:ea typeface="+mn-lt"/>
                <a:cs typeface="+mn-lt"/>
              </a:rPr>
              <a:t>Most recent success:</a:t>
            </a:r>
            <a:endParaRPr lang="en-US" dirty="0"/>
          </a:p>
          <a:p>
            <a:pPr lvl="1"/>
            <a:r>
              <a:rPr lang="en-US" dirty="0">
                <a:ea typeface="+mn-lt"/>
                <a:cs typeface="+mn-lt"/>
              </a:rPr>
              <a:t>Working on a new subgroup. Data Governance to help work on lidar-derived products.</a:t>
            </a:r>
          </a:p>
          <a:p>
            <a:pPr marL="457200" indent="-457200">
              <a:buAutoNum type="arabicPeriod"/>
            </a:pPr>
            <a:r>
              <a:rPr lang="en-US" dirty="0">
                <a:ea typeface="+mn-lt"/>
                <a:cs typeface="+mn-lt"/>
              </a:rPr>
              <a:t>If you are experiencing a barrier:</a:t>
            </a:r>
          </a:p>
          <a:p>
            <a:pPr marL="457200" indent="-457200">
              <a:buAutoNum type="arabicPeriod"/>
            </a:pPr>
            <a:r>
              <a:rPr lang="en-US" dirty="0">
                <a:ea typeface="+mn-lt"/>
                <a:cs typeface="+mn-lt"/>
              </a:rPr>
              <a:t>Next Task</a:t>
            </a:r>
            <a:endParaRPr lang="en-US" dirty="0"/>
          </a:p>
          <a:p>
            <a:pPr lvl="1"/>
            <a:r>
              <a:rPr lang="en-US" dirty="0">
                <a:ea typeface="+mn-lt"/>
                <a:cs typeface="+mn-lt"/>
              </a:rPr>
              <a:t>Continue to reach out to stakeholders to create lidar derived products through: </a:t>
            </a:r>
          </a:p>
          <a:p>
            <a:pPr lvl="2"/>
            <a:r>
              <a:rPr lang="en-US" sz="1900" dirty="0">
                <a:ea typeface="+mn-lt"/>
                <a:cs typeface="+mn-lt"/>
              </a:rPr>
              <a:t>Coordinated Development </a:t>
            </a:r>
          </a:p>
          <a:p>
            <a:pPr lvl="2"/>
            <a:r>
              <a:rPr lang="en-US" sz="1900" dirty="0">
                <a:ea typeface="+mn-lt"/>
                <a:cs typeface="+mn-lt"/>
              </a:rPr>
              <a:t>Best Practices </a:t>
            </a:r>
          </a:p>
          <a:p>
            <a:pPr lvl="2"/>
            <a:r>
              <a:rPr lang="en-US" sz="1900" dirty="0">
                <a:ea typeface="+mn-lt"/>
                <a:cs typeface="+mn-lt"/>
              </a:rPr>
              <a:t>Exploration of New Techniques </a:t>
            </a:r>
          </a:p>
          <a:p>
            <a:pPr lvl="2"/>
            <a:r>
              <a:rPr lang="en-US" sz="1900" dirty="0">
                <a:ea typeface="+mn-lt"/>
                <a:cs typeface="+mn-lt"/>
              </a:rPr>
              <a:t>Emerging Technologies</a:t>
            </a:r>
            <a:endParaRPr lang="en-US" sz="1900"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7472434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p:txBody>
          <a:bodyPr>
            <a:normAutofit/>
          </a:bodyPr>
          <a:lstStyle/>
          <a:p>
            <a:r>
              <a:rPr lang="en-US" dirty="0">
                <a:ea typeface="+mj-lt"/>
                <a:cs typeface="+mj-lt"/>
              </a:rPr>
              <a:t>U.S. National Grid Materials</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a:bodyPr>
          <a:lstStyle/>
          <a:p>
            <a:pPr marL="457200" indent="-457200">
              <a:buFont typeface="Arial" panose="020B0604020202020204" pitchFamily="34" charset="0"/>
              <a:buAutoNum type="arabicPeriod"/>
            </a:pPr>
            <a:r>
              <a:rPr lang="en-US" dirty="0">
                <a:cs typeface="Calibri"/>
              </a:rPr>
              <a:t>Most recent success:</a:t>
            </a:r>
          </a:p>
          <a:p>
            <a:pPr lvl="1"/>
            <a:r>
              <a:rPr lang="en-US" dirty="0">
                <a:effectLst/>
              </a:rPr>
              <a:t>Most recent quarterly meeting of the USNG Implementation Working Group was Jan. 18</a:t>
            </a:r>
          </a:p>
          <a:p>
            <a:pPr lvl="1"/>
            <a:r>
              <a:rPr lang="en-US" dirty="0">
                <a:effectLst/>
              </a:rPr>
              <a:t>Most recent meeting of the group’s Board of Directors was Jan. 17</a:t>
            </a:r>
            <a:endParaRPr lang="en-US" dirty="0">
              <a:cs typeface="Calibri"/>
            </a:endParaRPr>
          </a:p>
          <a:p>
            <a:pPr marL="457200" indent="-457200">
              <a:buAutoNum type="arabicPeriod"/>
            </a:pPr>
            <a:r>
              <a:rPr lang="en-US" dirty="0">
                <a:cs typeface="Calibri"/>
              </a:rPr>
              <a:t>If you are experiencing a barrier:</a:t>
            </a:r>
            <a:endParaRPr lang="en-US" dirty="0">
              <a:ea typeface="+mn-lt"/>
              <a:cs typeface="+mn-lt"/>
            </a:endParaRPr>
          </a:p>
          <a:p>
            <a:pPr marL="457200" indent="-457200">
              <a:buAutoNum type="arabicPeriod"/>
            </a:pPr>
            <a:r>
              <a:rPr lang="en-US" dirty="0">
                <a:ea typeface="+mn-lt"/>
                <a:cs typeface="+mn-lt"/>
              </a:rPr>
              <a:t>Next tasks:</a:t>
            </a:r>
          </a:p>
          <a:p>
            <a:pPr lvl="1"/>
            <a:r>
              <a:rPr lang="en-US" sz="2500" dirty="0">
                <a:effectLst/>
              </a:rPr>
              <a:t>Anticipate release of a new USNG </a:t>
            </a:r>
            <a:r>
              <a:rPr lang="en-US" sz="2500" dirty="0" err="1">
                <a:effectLst/>
              </a:rPr>
              <a:t>mapbook</a:t>
            </a:r>
            <a:r>
              <a:rPr lang="en-US" sz="2500" dirty="0">
                <a:effectLst/>
              </a:rPr>
              <a:t> publishing application on USNG Center by the end of the year</a:t>
            </a:r>
            <a:endParaRPr lang="en-US" sz="2500" dirty="0">
              <a:cs typeface="Calibri"/>
            </a:endParaRPr>
          </a:p>
          <a:p>
            <a:pPr lvl="1"/>
            <a:endParaRPr lang="en-US" dirty="0">
              <a:cs typeface="Calibri"/>
            </a:endParaRPr>
          </a:p>
        </p:txBody>
      </p:sp>
    </p:spTree>
    <p:extLst>
      <p:ext uri="{BB962C8B-B14F-4D97-AF65-F5344CB8AC3E}">
        <p14:creationId xmlns:p14="http://schemas.microsoft.com/office/powerpoint/2010/main" val="2329955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dirty="0" err="1">
                <a:ea typeface="+mj-lt"/>
                <a:cs typeface="+mj-lt"/>
              </a:rPr>
              <a:t>Remonumentation</a:t>
            </a:r>
            <a:r>
              <a:rPr lang="en-US" sz="4000" dirty="0">
                <a:ea typeface="+mj-lt"/>
                <a:cs typeface="+mj-lt"/>
              </a:rPr>
              <a:t> of All Section Corners</a:t>
            </a:r>
            <a:endParaRPr lang="en-US" sz="4000" dirty="0"/>
          </a:p>
        </p:txBody>
      </p:sp>
      <p:sp>
        <p:nvSpPr>
          <p:cNvPr id="4" name="Content Placeholder 2">
            <a:extLst>
              <a:ext uri="{FF2B5EF4-FFF2-40B4-BE49-F238E27FC236}">
                <a16:creationId xmlns:a16="http://schemas.microsoft.com/office/drawing/2014/main" id="{404848FA-1ADB-4B57-9F16-28DD22B449A4}"/>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r>
              <a:rPr lang="en-US" dirty="0">
                <a:ea typeface="+mn-lt"/>
                <a:cs typeface="+mn-lt"/>
              </a:rPr>
              <a:t>Covered earlier in the meeting – see agenda item 2</a:t>
            </a:r>
          </a:p>
          <a:p>
            <a:pPr marL="114300" indent="0">
              <a:buNone/>
            </a:pPr>
            <a:endParaRPr lang="en-US" dirty="0">
              <a:ea typeface="+mn-lt"/>
              <a:cs typeface="+mn-lt"/>
            </a:endParaRP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199292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Autofit/>
          </a:bodyPr>
          <a:lstStyle/>
          <a:p>
            <a:r>
              <a:rPr lang="en-US" sz="4000" dirty="0" err="1">
                <a:effectLst/>
              </a:rPr>
              <a:t>MnGeo</a:t>
            </a:r>
            <a:r>
              <a:rPr lang="en-US" sz="4000" dirty="0">
                <a:effectLst/>
              </a:rPr>
              <a:t> Image Service</a:t>
            </a:r>
            <a:r>
              <a:rPr lang="en-US" sz="4000" dirty="0"/>
              <a:t> Improvements</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62500" lnSpcReduction="20000"/>
          </a:bodyPr>
          <a:lstStyle/>
          <a:p>
            <a:pPr marL="457200" indent="-457200">
              <a:buAutoNum type="arabicPeriod"/>
            </a:pPr>
            <a:r>
              <a:rPr lang="en-US" dirty="0"/>
              <a:t>Most recent success:</a:t>
            </a:r>
          </a:p>
          <a:p>
            <a:pPr marL="855663" lvl="1" indent="-169863"/>
            <a:r>
              <a:rPr lang="en-US" dirty="0">
                <a:ea typeface="+mn-lt"/>
                <a:cs typeface="+mn-lt"/>
              </a:rPr>
              <a:t>Added Le Sueur County imagery</a:t>
            </a:r>
          </a:p>
          <a:p>
            <a:pPr marL="855663" lvl="1" indent="-169863"/>
            <a:r>
              <a:rPr lang="en-US" dirty="0">
                <a:ea typeface="+mn-lt"/>
                <a:cs typeface="+mn-lt"/>
              </a:rPr>
              <a:t>Added storage to production server so that additional imagery may be added</a:t>
            </a:r>
          </a:p>
          <a:p>
            <a:pPr marL="855663" lvl="1" indent="-169863"/>
            <a:r>
              <a:rPr lang="en-US" dirty="0">
                <a:ea typeface="+mn-lt"/>
                <a:cs typeface="+mn-lt"/>
              </a:rPr>
              <a:t>NAIP2021 </a:t>
            </a:r>
            <a:r>
              <a:rPr lang="en-US" dirty="0" err="1">
                <a:ea typeface="+mn-lt"/>
                <a:cs typeface="+mn-lt"/>
              </a:rPr>
              <a:t>GeoTIFF</a:t>
            </a:r>
            <a:r>
              <a:rPr lang="en-US" dirty="0">
                <a:ea typeface="+mn-lt"/>
                <a:cs typeface="+mn-lt"/>
              </a:rPr>
              <a:t> imagery downloaded, shared NAIP imagery with U of M</a:t>
            </a:r>
          </a:p>
          <a:p>
            <a:pPr marL="855663" lvl="1" indent="-169863"/>
            <a:r>
              <a:rPr lang="en-US" dirty="0">
                <a:ea typeface="+mn-lt"/>
                <a:cs typeface="+mn-lt"/>
              </a:rPr>
              <a:t>Received Hennepin County imagery via SFTP upload, received Douglas County imagery</a:t>
            </a:r>
          </a:p>
          <a:p>
            <a:pPr marL="855663" lvl="1" indent="-169863"/>
            <a:r>
              <a:rPr lang="en-US" dirty="0">
                <a:ea typeface="+mn-lt"/>
                <a:cs typeface="+mn-lt"/>
              </a:rPr>
              <a:t>Complete build out of new development/staging image server</a:t>
            </a:r>
          </a:p>
          <a:p>
            <a:pPr marL="855663" lvl="1" indent="-169863"/>
            <a:r>
              <a:rPr lang="en-US" dirty="0">
                <a:ea typeface="+mn-lt"/>
                <a:cs typeface="+mn-lt"/>
              </a:rPr>
              <a:t>In discussion: Lincoln and Aitkin counties</a:t>
            </a:r>
            <a:endParaRPr lang="en-US" dirty="0">
              <a:cs typeface="Calibri"/>
            </a:endParaRPr>
          </a:p>
          <a:p>
            <a:pPr marL="0" indent="0">
              <a:buNone/>
            </a:pPr>
            <a:r>
              <a:rPr lang="en-US" dirty="0">
                <a:ea typeface="+mn-lt"/>
                <a:cs typeface="+mn-lt"/>
              </a:rPr>
              <a:t>2. If you are experiencing a barrier:</a:t>
            </a:r>
          </a:p>
          <a:p>
            <a:pPr marL="855663" lvl="1" indent="-169863"/>
            <a:r>
              <a:rPr lang="en-US" dirty="0">
                <a:ea typeface="+mn-lt"/>
                <a:cs typeface="+mn-lt"/>
              </a:rPr>
              <a:t>Time constraint is the biggest issue</a:t>
            </a:r>
            <a:endParaRPr lang="en-US" dirty="0">
              <a:cs typeface="Calibri"/>
            </a:endParaRPr>
          </a:p>
          <a:p>
            <a:pPr marL="0" indent="0">
              <a:buNone/>
            </a:pPr>
            <a:r>
              <a:rPr lang="en-US" dirty="0">
                <a:ea typeface="+mn-lt"/>
                <a:cs typeface="+mn-lt"/>
              </a:rPr>
              <a:t>3. Next Tasks: </a:t>
            </a:r>
          </a:p>
          <a:p>
            <a:pPr marL="914400" lvl="1"/>
            <a:r>
              <a:rPr lang="en-US" dirty="0">
                <a:ea typeface="+mn-lt"/>
                <a:cs typeface="+mn-lt"/>
              </a:rPr>
              <a:t>Publish Polk County imagery</a:t>
            </a:r>
          </a:p>
          <a:p>
            <a:pPr marL="914400" lvl="1"/>
            <a:r>
              <a:rPr lang="en-US" dirty="0">
                <a:ea typeface="+mn-lt"/>
                <a:cs typeface="+mn-lt"/>
              </a:rPr>
              <a:t>Process Hennepin County imagery,  Process Douglas County imagery</a:t>
            </a:r>
            <a:endParaRPr lang="en-US" dirty="0">
              <a:cs typeface="Calibri"/>
            </a:endParaRPr>
          </a:p>
        </p:txBody>
      </p:sp>
    </p:spTree>
    <p:extLst>
      <p:ext uri="{BB962C8B-B14F-4D97-AF65-F5344CB8AC3E}">
        <p14:creationId xmlns:p14="http://schemas.microsoft.com/office/powerpoint/2010/main" val="229709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title"/>
          </p:nvPr>
        </p:nvSpPr>
        <p:spPr>
          <a:xfrm>
            <a:off x="0" y="0"/>
            <a:ext cx="12192000" cy="1471800"/>
          </a:xfrm>
          <a:prstGeom prst="rect">
            <a:avLst/>
          </a:prstGeom>
          <a:solidFill>
            <a:srgbClr val="003864"/>
          </a:solidFill>
          <a:ln>
            <a:noFill/>
          </a:ln>
        </p:spPr>
        <p:txBody>
          <a:bodyPr spcFirstLastPara="1" wrap="square" lIns="0" tIns="253350" rIns="0" bIns="0" anchor="t" anchorCtr="0">
            <a:spAutoFit/>
          </a:bodyPr>
          <a:lstStyle/>
          <a:p>
            <a:pPr marL="1054100" lvl="0" indent="0" algn="r" rtl="0">
              <a:lnSpc>
                <a:spcPct val="100000"/>
              </a:lnSpc>
              <a:spcBef>
                <a:spcPts val="0"/>
              </a:spcBef>
              <a:spcAft>
                <a:spcPts val="0"/>
              </a:spcAft>
              <a:buNone/>
            </a:pPr>
            <a:endParaRPr sz="3950" dirty="0"/>
          </a:p>
          <a:p>
            <a:pPr marL="1054100" lvl="0" indent="0" algn="l" rtl="0">
              <a:lnSpc>
                <a:spcPct val="100000"/>
              </a:lnSpc>
              <a:spcBef>
                <a:spcPts val="0"/>
              </a:spcBef>
              <a:spcAft>
                <a:spcPts val="0"/>
              </a:spcAft>
              <a:buNone/>
            </a:pPr>
            <a:endParaRPr sz="3950" dirty="0"/>
          </a:p>
        </p:txBody>
      </p:sp>
      <p:sp>
        <p:nvSpPr>
          <p:cNvPr id="4" name="Title 1">
            <a:extLst>
              <a:ext uri="{FF2B5EF4-FFF2-40B4-BE49-F238E27FC236}">
                <a16:creationId xmlns:a16="http://schemas.microsoft.com/office/drawing/2014/main" id="{E5900237-4150-4BFB-9A52-7A1DB696DB4A}"/>
              </a:ext>
            </a:extLst>
          </p:cNvPr>
          <p:cNvSpPr txBox="1">
            <a:spLocks/>
          </p:cNvSpPr>
          <p:nvPr/>
        </p:nvSpPr>
        <p:spPr>
          <a:xfrm>
            <a:off x="838200" y="311893"/>
            <a:ext cx="10515600" cy="9144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4000" kern="0" dirty="0"/>
              <a:t> Geodata Archive Implementation</a:t>
            </a:r>
          </a:p>
        </p:txBody>
      </p:sp>
      <p:sp>
        <p:nvSpPr>
          <p:cNvPr id="3" name="Content Placeholder 2">
            <a:extLst>
              <a:ext uri="{FF2B5EF4-FFF2-40B4-BE49-F238E27FC236}">
                <a16:creationId xmlns:a16="http://schemas.microsoft.com/office/drawing/2014/main" id="{F2FABE11-B132-BF58-1FD2-7BB57CADD11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AutoNum type="arabicPeriod"/>
              <a:tabLst/>
              <a:defRPr/>
            </a:pPr>
            <a:r>
              <a:rPr kumimoji="0" lang="en-US" sz="2500" b="0" i="0" u="none" strike="noStrike" kern="1200" cap="none" spc="0" normalizeH="0" baseline="0" noProof="0">
                <a:ln>
                  <a:noFill/>
                </a:ln>
                <a:solidFill>
                  <a:srgbClr val="003865"/>
                </a:solidFill>
                <a:effectLst/>
                <a:uLnTx/>
                <a:uFillTx/>
                <a:latin typeface="Calibri"/>
                <a:ea typeface="+mn-lt"/>
                <a:cs typeface="Calibri"/>
              </a:rPr>
              <a:t>Most recent success:</a:t>
            </a:r>
            <a:endParaRPr kumimoji="0" lang="en-US" sz="2500" b="0" i="0" u="none" strike="noStrike" kern="1200" cap="none" spc="0" normalizeH="0" baseline="0" noProof="0">
              <a:ln>
                <a:noFill/>
              </a:ln>
              <a:solidFill>
                <a:srgbClr val="003865"/>
              </a:solidFill>
              <a:effectLst/>
              <a:uLnTx/>
              <a:uFillTx/>
              <a:latin typeface="Calibri"/>
              <a:ea typeface="+mn-ea"/>
              <a:cs typeface="+mn-cs"/>
            </a:endParaRPr>
          </a:p>
          <a:p>
            <a:pPr lvl="1">
              <a:buClr>
                <a:srgbClr val="003865"/>
              </a:buClr>
              <a:defRPr/>
            </a:pPr>
            <a:r>
              <a:rPr lang="en-US" sz="2500" dirty="0">
                <a:solidFill>
                  <a:srgbClr val="003865"/>
                </a:solidFill>
                <a:latin typeface="Calibri"/>
                <a:ea typeface="+mn-lt"/>
                <a:cs typeface="Calibri"/>
              </a:rPr>
              <a:t>Archiving Imagery Workgroup report submitted in December 2022.</a:t>
            </a:r>
          </a:p>
          <a:p>
            <a:pPr marL="457200" marR="0" lvl="0" indent="-4572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AutoNum type="arabicPeriod"/>
              <a:tabLst/>
              <a:defRPr/>
            </a:pPr>
            <a:r>
              <a:rPr lang="en-US" dirty="0">
                <a:solidFill>
                  <a:srgbClr val="003865"/>
                </a:solidFill>
                <a:latin typeface="Calibri"/>
                <a:ea typeface="+mn-lt"/>
                <a:cs typeface="Calibri"/>
              </a:rPr>
              <a:t>If you are experiencing a barrier:</a:t>
            </a:r>
          </a:p>
          <a:p>
            <a:pPr marL="457200" marR="0" lvl="1" indent="0" algn="l" defTabSz="914400" rtl="0" eaLnBrk="1" fontAlgn="auto" latinLnBrk="0" hangingPunct="1">
              <a:lnSpc>
                <a:spcPct val="100000"/>
              </a:lnSpc>
              <a:spcBef>
                <a:spcPts val="500"/>
              </a:spcBef>
              <a:spcAft>
                <a:spcPts val="1000"/>
              </a:spcAft>
              <a:buClr>
                <a:srgbClr val="003865"/>
              </a:buClr>
              <a:buSzTx/>
              <a:buNone/>
              <a:tabLst/>
              <a:defRPr/>
            </a:pPr>
            <a:endParaRPr lang="en-US" sz="2500">
              <a:solidFill>
                <a:srgbClr val="003865"/>
              </a:solidFill>
              <a:latin typeface="Calibri"/>
              <a:ea typeface="+mn-lt"/>
              <a:cs typeface="Calibri"/>
            </a:endParaRPr>
          </a:p>
          <a:p>
            <a:pPr marL="457200" indent="-457200">
              <a:buClr>
                <a:srgbClr val="003865"/>
              </a:buClr>
              <a:buFont typeface="Arial" panose="020B0604020202020204" pitchFamily="34" charset="0"/>
              <a:buAutoNum type="arabicPeriod"/>
              <a:defRPr/>
            </a:pPr>
            <a:r>
              <a:rPr lang="en-US" dirty="0">
                <a:solidFill>
                  <a:srgbClr val="003865"/>
                </a:solidFill>
                <a:latin typeface="Calibri"/>
                <a:ea typeface="+mn-lt"/>
                <a:cs typeface="Calibri"/>
              </a:rPr>
              <a:t>Next Task: </a:t>
            </a:r>
          </a:p>
          <a:p>
            <a:pPr marR="0" lvl="1" algn="l" defTabSz="914400">
              <a:lnSpc>
                <a:spcPct val="100000"/>
              </a:lnSpc>
              <a:spcAft>
                <a:spcPts val="1000"/>
              </a:spcAft>
              <a:buClr>
                <a:srgbClr val="003865"/>
              </a:buClr>
              <a:buSzTx/>
              <a:tabLst/>
              <a:defRPr/>
            </a:pPr>
            <a:r>
              <a:rPr lang="en-US" sz="2500" dirty="0">
                <a:solidFill>
                  <a:srgbClr val="003865"/>
                </a:solidFill>
                <a:latin typeface="Calibri"/>
                <a:ea typeface="+mn-lt"/>
                <a:cs typeface="Calibri"/>
              </a:rPr>
              <a:t>Working on next steps for how to move forward with an archiving plan.</a:t>
            </a:r>
            <a:endParaRPr lang="en-US" sz="2500">
              <a:solidFill>
                <a:srgbClr val="003865"/>
              </a:solidFill>
              <a:latin typeface="Calibri"/>
              <a:ea typeface="+mn-lt"/>
              <a:cs typeface="Calibri"/>
            </a:endParaRPr>
          </a:p>
          <a:p>
            <a:pPr marL="685800" marR="0" lvl="1" indent="-228600" algn="l" defTabSz="914400" rtl="0" eaLnBrk="1" fontAlgn="auto" latinLnBrk="0" hangingPunct="1">
              <a:lnSpc>
                <a:spcPct val="100000"/>
              </a:lnSpc>
              <a:spcBef>
                <a:spcPts val="500"/>
              </a:spcBef>
              <a:spcAft>
                <a:spcPts val="1000"/>
              </a:spcAft>
              <a:buClr>
                <a:srgbClr val="003865"/>
              </a:buClr>
              <a:buSzTx/>
              <a:buFont typeface="Arial" panose="020B0604020202020204" pitchFamily="34" charset="0"/>
              <a:buChar char="•"/>
              <a:tabLst/>
              <a:defRPr/>
            </a:pPr>
            <a:endParaRPr kumimoji="0" lang="en-US" sz="2100" b="0" i="0" u="none" strike="noStrike" kern="1200" cap="none" spc="0" normalizeH="0" baseline="0" noProof="0">
              <a:ln>
                <a:noFill/>
              </a:ln>
              <a:solidFill>
                <a:srgbClr val="003865"/>
              </a:solidFill>
              <a:effectLst/>
              <a:uLnTx/>
              <a:uFillTx/>
              <a:latin typeface="Calibri"/>
              <a:ea typeface="+mn-ea"/>
              <a:cs typeface="Calibri"/>
            </a:endParaRPr>
          </a:p>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endParaRPr kumimoji="0" lang="en-US" sz="2500" b="0" i="0" u="none" strike="noStrike" kern="1200" cap="none" spc="0" normalizeH="0" baseline="0" noProof="0" dirty="0">
              <a:ln>
                <a:noFill/>
              </a:ln>
              <a:solidFill>
                <a:srgbClr val="003865"/>
              </a:solidFill>
              <a:effectLst/>
              <a:uLnTx/>
              <a:uFillTx/>
              <a:latin typeface="Calibri"/>
              <a:ea typeface="+mn-ea"/>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17500" y="152400"/>
            <a:ext cx="11036300" cy="914400"/>
          </a:xfrm>
        </p:spPr>
        <p:txBody>
          <a:bodyPr>
            <a:normAutofit/>
          </a:bodyPr>
          <a:lstStyle/>
          <a:p>
            <a:r>
              <a:rPr lang="en-US" dirty="0">
                <a:ea typeface="+mj-lt"/>
                <a:cs typeface="+mj-lt"/>
              </a:rPr>
              <a:t>Underground Utilities Data Sharing Team</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a:xfrm>
            <a:off x="838200" y="1825625"/>
            <a:ext cx="10640438" cy="4766904"/>
          </a:xfrm>
        </p:spPr>
        <p:txBody>
          <a:bodyPr vert="horz" lIns="91440" tIns="45720" rIns="91440" bIns="45720" rtlCol="0" anchor="t">
            <a:normAutofit fontScale="55000" lnSpcReduction="20000"/>
          </a:bodyPr>
          <a:lstStyle/>
          <a:p>
            <a:pPr marL="457200" indent="-457200">
              <a:buAutoNum type="arabicPeriod"/>
            </a:pPr>
            <a:r>
              <a:rPr lang="en-US" sz="3600" dirty="0">
                <a:cs typeface="Calibri"/>
              </a:rPr>
              <a:t>Most recent successes:</a:t>
            </a:r>
          </a:p>
          <a:p>
            <a:pPr lvl="1"/>
            <a:r>
              <a:rPr lang="en-US" sz="3600" dirty="0">
                <a:effectLst/>
                <a:latin typeface="Calibri" panose="020F0502020204030204" pitchFamily="34" charset="0"/>
                <a:ea typeface="Calibri" panose="020F0502020204030204" pitchFamily="34" charset="0"/>
              </a:rPr>
              <a:t>Dedicated support website is created (</a:t>
            </a:r>
            <a:r>
              <a:rPr lang="en-US" sz="3600" u="sng" dirty="0">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www.fuzionview.org</a:t>
            </a:r>
            <a:r>
              <a:rPr lang="en-US" sz="3600" dirty="0">
                <a:effectLst/>
                <a:latin typeface="Calibri" panose="020F0502020204030204" pitchFamily="34" charset="0"/>
                <a:ea typeface="Calibri" panose="020F0502020204030204" pitchFamily="34" charset="0"/>
              </a:rPr>
              <a:t>) and outreach to the Minnesota utility community has begun</a:t>
            </a:r>
            <a:endParaRPr lang="en-US" sz="3600" dirty="0">
              <a:ea typeface="+mn-lt"/>
              <a:cs typeface="+mn-lt"/>
            </a:endParaRPr>
          </a:p>
          <a:p>
            <a:pPr lvl="1"/>
            <a:r>
              <a:rPr lang="en-US" sz="3600" dirty="0">
                <a:cs typeface="Calibri"/>
              </a:rPr>
              <a:t>Presentation at MN GIS/LIS October 13-14</a:t>
            </a:r>
            <a:r>
              <a:rPr lang="en-US" sz="3600" dirty="0">
                <a:ea typeface="+mn-lt"/>
                <a:cs typeface="+mn-lt"/>
              </a:rPr>
              <a:t>.</a:t>
            </a:r>
          </a:p>
          <a:p>
            <a:pPr lvl="1"/>
            <a:r>
              <a:rPr lang="en-US" sz="3600" dirty="0">
                <a:effectLst/>
                <a:latin typeface="Calibri" panose="020F0502020204030204" pitchFamily="34" charset="0"/>
                <a:ea typeface="Calibri" panose="020F0502020204030204" pitchFamily="34" charset="0"/>
              </a:rPr>
              <a:t>Gopher State One Call COO Barbara Cederberg now working closely with the Common Ground Alliance GIS Working Group. The Minnesota project is seen as leading the nation and is receiving community wide support.</a:t>
            </a:r>
            <a:endParaRPr lang="en-US" sz="3600" dirty="0">
              <a:ea typeface="+mn-lt"/>
              <a:cs typeface="+mn-lt"/>
            </a:endParaRPr>
          </a:p>
          <a:p>
            <a:pPr marL="0" indent="0">
              <a:buNone/>
            </a:pPr>
            <a:r>
              <a:rPr lang="en-US" sz="3600" dirty="0">
                <a:cs typeface="Calibri"/>
              </a:rPr>
              <a:t>2.  If you are experiencing a barrier:</a:t>
            </a:r>
            <a:endParaRPr lang="en-US" sz="3600" dirty="0">
              <a:ea typeface="+mn-lt"/>
              <a:cs typeface="+mn-lt"/>
            </a:endParaRPr>
          </a:p>
          <a:p>
            <a:pPr marL="0" indent="0">
              <a:buNone/>
            </a:pPr>
            <a:r>
              <a:rPr lang="en-US" sz="3600" dirty="0">
                <a:cs typeface="Calibri"/>
              </a:rPr>
              <a:t>3.  Next tasks:</a:t>
            </a:r>
          </a:p>
          <a:p>
            <a:pPr lvl="1"/>
            <a:r>
              <a:rPr lang="en-US" sz="3600" dirty="0">
                <a:cs typeface="Calibri"/>
              </a:rPr>
              <a:t>Review promotional flyer</a:t>
            </a:r>
          </a:p>
          <a:p>
            <a:pPr lvl="1"/>
            <a:r>
              <a:rPr lang="en-US" sz="3600" dirty="0">
                <a:cs typeface="Calibri"/>
              </a:rPr>
              <a:t>Gopher State One Call is preparing to contract for development of open source product to leverage concepts and approaches used during development of prototype.</a:t>
            </a:r>
          </a:p>
        </p:txBody>
      </p:sp>
    </p:spTree>
    <p:extLst>
      <p:ext uri="{BB962C8B-B14F-4D97-AF65-F5344CB8AC3E}">
        <p14:creationId xmlns:p14="http://schemas.microsoft.com/office/powerpoint/2010/main" val="475881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cs typeface="Calibri"/>
              </a:rPr>
              <a:t>Awards</a:t>
            </a:r>
            <a:endParaRPr lang="en-US" dirty="0"/>
          </a:p>
        </p:txBody>
      </p:sp>
      <p:sp>
        <p:nvSpPr>
          <p:cNvPr id="4" name="Content Placeholder 2">
            <a:extLst>
              <a:ext uri="{FF2B5EF4-FFF2-40B4-BE49-F238E27FC236}">
                <a16:creationId xmlns:a16="http://schemas.microsoft.com/office/drawing/2014/main" id="{404848FA-1ADB-4B57-9F16-28DD22B449A4}"/>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AutoNum type="arabicPeriod"/>
            </a:pPr>
            <a:r>
              <a:rPr lang="en-US" dirty="0">
                <a:ea typeface="+mn-lt"/>
                <a:cs typeface="+mn-lt"/>
              </a:rPr>
              <a:t>Most recent success: </a:t>
            </a:r>
          </a:p>
          <a:p>
            <a:pPr lvl="1"/>
            <a:r>
              <a:rPr lang="en-US" dirty="0">
                <a:ea typeface="+mn-lt"/>
                <a:cs typeface="+mn-lt"/>
              </a:rPr>
              <a:t>Big thanks to </a:t>
            </a:r>
            <a:r>
              <a:rPr lang="en-US" dirty="0" err="1">
                <a:ea typeface="+mn-lt"/>
                <a:cs typeface="+mn-lt"/>
              </a:rPr>
              <a:t>Andra</a:t>
            </a:r>
            <a:r>
              <a:rPr lang="en-US" dirty="0">
                <a:ea typeface="+mn-lt"/>
                <a:cs typeface="+mn-lt"/>
              </a:rPr>
              <a:t> Mathews for migrating the Awards Committee website to the new Hub Site. </a:t>
            </a:r>
          </a:p>
          <a:p>
            <a:pPr marL="457200" lvl="1" indent="0">
              <a:buNone/>
            </a:pPr>
            <a:endParaRPr lang="en-US" dirty="0">
              <a:ea typeface="+mn-lt"/>
              <a:cs typeface="+mn-lt"/>
            </a:endParaRPr>
          </a:p>
          <a:p>
            <a:pPr marL="457200" indent="-457200">
              <a:buAutoNum type="arabicPeriod"/>
            </a:pPr>
            <a:r>
              <a:rPr lang="en-US" dirty="0">
                <a:ea typeface="+mn-lt"/>
                <a:cs typeface="+mn-lt"/>
              </a:rPr>
              <a:t>Next Task: </a:t>
            </a:r>
          </a:p>
          <a:p>
            <a:pPr lvl="1"/>
            <a:r>
              <a:rPr lang="en-US" dirty="0">
                <a:ea typeface="+mn-lt"/>
                <a:cs typeface="+mn-lt"/>
              </a:rPr>
              <a:t>Getting ready to promote the next round of award nominations due June 1, 2023</a:t>
            </a:r>
            <a:endParaRPr lang="en-US">
              <a:cs typeface="Calibri"/>
            </a:endParaRPr>
          </a:p>
          <a:p>
            <a:pPr lvl="1" indent="0">
              <a:buNone/>
            </a:pPr>
            <a:endParaRPr lang="en-US" dirty="0">
              <a:ea typeface="+mn-lt"/>
              <a:cs typeface="+mn-lt"/>
            </a:endParaRPr>
          </a:p>
          <a:p>
            <a:pPr marL="114300" indent="0">
              <a:buNone/>
            </a:pPr>
            <a:endParaRPr lang="en-US" dirty="0">
              <a:cs typeface="Calibri"/>
            </a:endParaRP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9575460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dirty="0">
                <a:ea typeface="+mj-lt"/>
                <a:cs typeface="+mj-lt"/>
              </a:rPr>
              <a:t>Success Stories for Geospatial Technology</a:t>
            </a:r>
            <a:endParaRPr lang="en-US" sz="4000" dirty="0"/>
          </a:p>
        </p:txBody>
      </p:sp>
      <p:sp>
        <p:nvSpPr>
          <p:cNvPr id="4" name="Content Placeholder 2">
            <a:extLst>
              <a:ext uri="{FF2B5EF4-FFF2-40B4-BE49-F238E27FC236}">
                <a16:creationId xmlns:a16="http://schemas.microsoft.com/office/drawing/2014/main" id="{EC30BA41-E7B8-4910-A8F6-53C6CD63F52B}"/>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114300" indent="0">
              <a:buNone/>
            </a:pPr>
            <a:r>
              <a:rPr kumimoji="0" lang="en-US" sz="2500" b="0" i="0" u="none" strike="noStrike" kern="1200" cap="none" spc="0" normalizeH="0" baseline="0" noProof="0" dirty="0">
                <a:ln>
                  <a:noFill/>
                </a:ln>
                <a:solidFill>
                  <a:srgbClr val="003865"/>
                </a:solidFill>
                <a:effectLst/>
                <a:uLnTx/>
                <a:uFillTx/>
                <a:latin typeface="Calibri"/>
                <a:ea typeface="+mn-lt"/>
                <a:cs typeface="Calibri"/>
              </a:rPr>
              <a:t>Already covered during the meeting</a:t>
            </a: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4761704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666750" y="152400"/>
            <a:ext cx="10687050" cy="914400"/>
          </a:xfrm>
        </p:spPr>
        <p:txBody>
          <a:bodyPr>
            <a:normAutofit/>
          </a:bodyPr>
          <a:lstStyle/>
          <a:p>
            <a:r>
              <a:rPr lang="en-US" dirty="0">
                <a:ea typeface="+mj-lt"/>
                <a:cs typeface="+mj-lt"/>
              </a:rPr>
              <a:t>Accurate hydro-DEMs (</a:t>
            </a:r>
            <a:r>
              <a:rPr lang="en-US" dirty="0" err="1">
                <a:ea typeface="+mj-lt"/>
                <a:cs typeface="+mj-lt"/>
              </a:rPr>
              <a:t>hDEM</a:t>
            </a:r>
            <a:r>
              <a:rPr lang="en-US" dirty="0">
                <a:ea typeface="+mj-lt"/>
                <a:cs typeface="+mj-lt"/>
              </a:rPr>
              <a:t>)</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a:xfrm>
            <a:off x="571500" y="1524000"/>
            <a:ext cx="11391900" cy="5029200"/>
          </a:xfrm>
        </p:spPr>
        <p:txBody>
          <a:bodyPr vert="horz" lIns="91440" tIns="45720" rIns="91440" bIns="45720" rtlCol="0" anchor="t">
            <a:normAutofit fontScale="77500" lnSpcReduction="20000"/>
          </a:bodyPr>
          <a:lstStyle/>
          <a:p>
            <a:pPr marL="457200" indent="-457200">
              <a:buAutoNum type="arabicPeriod"/>
            </a:pPr>
            <a:r>
              <a:rPr lang="en-US" sz="2900" dirty="0">
                <a:ea typeface="+mn-lt"/>
                <a:cs typeface="+mn-lt"/>
              </a:rPr>
              <a:t>Most recent success:</a:t>
            </a:r>
          </a:p>
          <a:p>
            <a:pPr lvl="1">
              <a:lnSpc>
                <a:spcPct val="170000"/>
              </a:lnSpc>
              <a:spcBef>
                <a:spcPts val="0"/>
              </a:spcBef>
              <a:spcAft>
                <a:spcPts val="0"/>
              </a:spcAft>
            </a:pPr>
            <a:r>
              <a:rPr lang="en-US" sz="2600" dirty="0">
                <a:ea typeface="+mn-lt"/>
                <a:cs typeface="+mn-lt"/>
              </a:rPr>
              <a:t>The 3D Geomatics DEM Hydro-modification Subgroup continues to meet to develop standards, methodology and protocols related to DEM hydro-modification. We continue to collect </a:t>
            </a:r>
            <a:r>
              <a:rPr lang="en-US" sz="2600" dirty="0" err="1">
                <a:ea typeface="+mn-lt"/>
                <a:cs typeface="+mn-lt"/>
              </a:rPr>
              <a:t>breachline</a:t>
            </a:r>
            <a:r>
              <a:rPr lang="en-US" sz="2600" dirty="0">
                <a:ea typeface="+mn-lt"/>
                <a:cs typeface="+mn-lt"/>
              </a:rPr>
              <a:t> datasets from members and entities that do hydro-modification and absorb it into our </a:t>
            </a:r>
            <a:r>
              <a:rPr lang="en-US" sz="2600" dirty="0" err="1">
                <a:ea typeface="+mn-lt"/>
                <a:cs typeface="+mn-lt"/>
              </a:rPr>
              <a:t>breachline</a:t>
            </a:r>
            <a:r>
              <a:rPr lang="en-US" sz="2600" dirty="0">
                <a:ea typeface="+mn-lt"/>
                <a:cs typeface="+mn-lt"/>
              </a:rPr>
              <a:t> dataset. With the advent of new lidar, we are testing the use of legacy </a:t>
            </a:r>
            <a:r>
              <a:rPr lang="en-US" sz="2600" dirty="0" err="1">
                <a:ea typeface="+mn-lt"/>
                <a:cs typeface="+mn-lt"/>
              </a:rPr>
              <a:t>breachlines</a:t>
            </a:r>
            <a:r>
              <a:rPr lang="en-US" sz="2600" dirty="0">
                <a:ea typeface="+mn-lt"/>
                <a:cs typeface="+mn-lt"/>
              </a:rPr>
              <a:t> with the new lidar DEM's and make recommendations for methodologies into the future.</a:t>
            </a:r>
          </a:p>
          <a:p>
            <a:pPr marL="457200" indent="-457200">
              <a:buAutoNum type="arabicPeriod"/>
            </a:pPr>
            <a:r>
              <a:rPr lang="en-US" sz="2900" dirty="0">
                <a:ea typeface="+mn-lt"/>
                <a:cs typeface="+mn-lt"/>
              </a:rPr>
              <a:t>If you are experiencing a barrier:</a:t>
            </a:r>
          </a:p>
          <a:p>
            <a:pPr lvl="1"/>
            <a:r>
              <a:rPr lang="en-US" sz="2600" dirty="0">
                <a:ea typeface="+mn-lt"/>
                <a:cs typeface="+mn-lt"/>
              </a:rPr>
              <a:t>No foreseen barriers. Just need time to compile the comments for the documentation.</a:t>
            </a:r>
          </a:p>
          <a:p>
            <a:pPr marL="457200" indent="-457200">
              <a:buAutoNum type="arabicPeriod"/>
            </a:pPr>
            <a:r>
              <a:rPr lang="en-US" sz="2900" dirty="0">
                <a:ea typeface="+mn-lt"/>
                <a:cs typeface="+mn-lt"/>
              </a:rPr>
              <a:t>Next task:</a:t>
            </a:r>
          </a:p>
          <a:p>
            <a:pPr lvl="1"/>
            <a:r>
              <a:rPr lang="en-US" sz="2600" dirty="0">
                <a:ea typeface="+mn-lt"/>
                <a:cs typeface="+mn-lt"/>
              </a:rPr>
              <a:t>Continue to meet as a group and complete documentation on the standards, methodology, and protocols as well as completing the final documentation on the pilot project.</a:t>
            </a:r>
          </a:p>
          <a:p>
            <a:pPr lvl="1"/>
            <a:endParaRPr lang="en-US" dirty="0">
              <a:cs typeface="Calibri"/>
            </a:endParaRPr>
          </a:p>
        </p:txBody>
      </p:sp>
    </p:spTree>
    <p:extLst>
      <p:ext uri="{BB962C8B-B14F-4D97-AF65-F5344CB8AC3E}">
        <p14:creationId xmlns:p14="http://schemas.microsoft.com/office/powerpoint/2010/main" val="27268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dirty="0">
                <a:ea typeface="+mj-lt"/>
                <a:cs typeface="+mj-lt"/>
              </a:rPr>
              <a:t>Summary Crime Data</a:t>
            </a:r>
            <a:endParaRPr lang="en-US" sz="4000" dirty="0"/>
          </a:p>
        </p:txBody>
      </p:sp>
      <p:sp>
        <p:nvSpPr>
          <p:cNvPr id="4" name="Content Placeholder 2">
            <a:extLst>
              <a:ext uri="{FF2B5EF4-FFF2-40B4-BE49-F238E27FC236}">
                <a16:creationId xmlns:a16="http://schemas.microsoft.com/office/drawing/2014/main" id="{404848FA-1ADB-4B57-9F16-28DD22B449A4}"/>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marL="457200" lvl="1" indent="0">
              <a:buNone/>
            </a:pPr>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marL="914400" lvl="1"/>
            <a:r>
              <a:rPr lang="en-US" dirty="0">
                <a:ea typeface="+mn-lt"/>
                <a:cs typeface="+mn-lt"/>
              </a:rPr>
              <a:t>Meet to review and understand scope </a:t>
            </a:r>
          </a:p>
          <a:p>
            <a:pPr marL="114300" indent="0">
              <a:buNone/>
            </a:pPr>
            <a:endParaRPr lang="en-US" dirty="0">
              <a:cs typeface="Calibri"/>
            </a:endParaRP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622385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10</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Applications for next GAC term</a:t>
            </a:r>
            <a:endParaRPr lang="en-US" dirty="0"/>
          </a:p>
          <a:p>
            <a:pPr marL="0" indent="0">
              <a:buNone/>
            </a:pPr>
            <a:r>
              <a:rPr lang="en-US" dirty="0">
                <a:cs typeface="Calibri"/>
              </a:rPr>
              <a:t>Nancy Rader</a:t>
            </a:r>
          </a:p>
        </p:txBody>
      </p:sp>
    </p:spTree>
    <p:extLst>
      <p:ext uri="{BB962C8B-B14F-4D97-AF65-F5344CB8AC3E}">
        <p14:creationId xmlns:p14="http://schemas.microsoft.com/office/powerpoint/2010/main" val="42314168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dirty="0">
                <a:ea typeface="+mj-lt"/>
                <a:cs typeface="+mj-lt"/>
              </a:rPr>
              <a:t>Next GAC Term</a:t>
            </a:r>
            <a:endParaRPr lang="en-US" sz="4000" dirty="0"/>
          </a:p>
        </p:txBody>
      </p:sp>
      <p:sp>
        <p:nvSpPr>
          <p:cNvPr id="4" name="Content Placeholder 2">
            <a:extLst>
              <a:ext uri="{FF2B5EF4-FFF2-40B4-BE49-F238E27FC236}">
                <a16:creationId xmlns:a16="http://schemas.microsoft.com/office/drawing/2014/main" id="{404848FA-1ADB-4B57-9F16-28DD22B449A4}"/>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dirty="0">
                <a:ea typeface="+mn-lt"/>
                <a:cs typeface="+mn-lt"/>
              </a:rPr>
              <a:t>All member terms end June 30, 2023</a:t>
            </a:r>
          </a:p>
          <a:p>
            <a:r>
              <a:rPr lang="en-US" dirty="0">
                <a:ea typeface="+mn-lt"/>
                <a:cs typeface="+mn-lt"/>
              </a:rPr>
              <a:t>The next two-year term will run July 1, 2023 – June 30, 2025</a:t>
            </a:r>
          </a:p>
          <a:p>
            <a:r>
              <a:rPr lang="en-US" dirty="0">
                <a:ea typeface="+mn-lt"/>
                <a:cs typeface="+mn-lt"/>
              </a:rPr>
              <a:t>Applications are submitted through the Open Appointments process administered by the Minnesota Office of the Secretary of State</a:t>
            </a:r>
          </a:p>
          <a:p>
            <a:r>
              <a:rPr lang="en-US" dirty="0">
                <a:ea typeface="+mn-lt"/>
                <a:cs typeface="+mn-lt"/>
              </a:rPr>
              <a:t>Current GAC members who wish to continue will need to re-apply</a:t>
            </a:r>
          </a:p>
          <a:p>
            <a:r>
              <a:rPr lang="en-US" dirty="0">
                <a:ea typeface="+mn-lt"/>
                <a:cs typeface="+mn-lt"/>
              </a:rPr>
              <a:t>Publicity about applying for the next term will go out soon, including details about the application deadline and process</a:t>
            </a:r>
          </a:p>
        </p:txBody>
      </p:sp>
    </p:spTree>
    <p:extLst>
      <p:ext uri="{BB962C8B-B14F-4D97-AF65-F5344CB8AC3E}">
        <p14:creationId xmlns:p14="http://schemas.microsoft.com/office/powerpoint/2010/main" val="3470386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93B0-34D0-4936-9F1F-FF057E8CFBDE}"/>
              </a:ext>
            </a:extLst>
          </p:cNvPr>
          <p:cNvSpPr>
            <a:spLocks noGrp="1"/>
          </p:cNvSpPr>
          <p:nvPr>
            <p:ph type="title"/>
          </p:nvPr>
        </p:nvSpPr>
        <p:spPr/>
        <p:txBody>
          <a:bodyPr/>
          <a:lstStyle/>
          <a:p>
            <a:r>
              <a:rPr lang="en-US" dirty="0">
                <a:cs typeface="Calibri"/>
              </a:rPr>
              <a:t>Agenda Item 11</a:t>
            </a:r>
            <a:endParaRPr lang="en-US" dirty="0"/>
          </a:p>
        </p:txBody>
      </p:sp>
      <p:sp>
        <p:nvSpPr>
          <p:cNvPr id="3" name="Content Placeholder 2">
            <a:extLst>
              <a:ext uri="{FF2B5EF4-FFF2-40B4-BE49-F238E27FC236}">
                <a16:creationId xmlns:a16="http://schemas.microsoft.com/office/drawing/2014/main" id="{D31486A3-689A-4725-9117-A241147E6DBA}"/>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Announcements </a:t>
            </a:r>
          </a:p>
        </p:txBody>
      </p:sp>
    </p:spTree>
    <p:extLst>
      <p:ext uri="{BB962C8B-B14F-4D97-AF65-F5344CB8AC3E}">
        <p14:creationId xmlns:p14="http://schemas.microsoft.com/office/powerpoint/2010/main" val="380850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F07C-53DC-4A17-9F3B-4E04793574A1}"/>
              </a:ext>
            </a:extLst>
          </p:cNvPr>
          <p:cNvSpPr>
            <a:spLocks noGrp="1"/>
          </p:cNvSpPr>
          <p:nvPr>
            <p:ph type="title"/>
          </p:nvPr>
        </p:nvSpPr>
        <p:spPr/>
        <p:txBody>
          <a:bodyPr/>
          <a:lstStyle/>
          <a:p>
            <a:r>
              <a:rPr lang="en-US" dirty="0">
                <a:cs typeface="Calibri"/>
              </a:rPr>
              <a:t>Next Meeting</a:t>
            </a:r>
            <a:endParaRPr lang="en-US" dirty="0"/>
          </a:p>
        </p:txBody>
      </p:sp>
      <p:sp>
        <p:nvSpPr>
          <p:cNvPr id="3" name="Content Placeholder 2">
            <a:extLst>
              <a:ext uri="{FF2B5EF4-FFF2-40B4-BE49-F238E27FC236}">
                <a16:creationId xmlns:a16="http://schemas.microsoft.com/office/drawing/2014/main" id="{BAECADA0-B21C-43F1-8421-4B2BAF8F1260}"/>
              </a:ext>
            </a:extLst>
          </p:cNvPr>
          <p:cNvSpPr>
            <a:spLocks noGrp="1"/>
          </p:cNvSpPr>
          <p:nvPr>
            <p:ph idx="1"/>
          </p:nvPr>
        </p:nvSpPr>
        <p:spPr>
          <a:xfrm>
            <a:off x="838200" y="1825625"/>
            <a:ext cx="7592736" cy="4351338"/>
          </a:xfrm>
        </p:spPr>
        <p:txBody>
          <a:bodyPr vert="horz" lIns="91440" tIns="45720" rIns="91440" bIns="45720" rtlCol="0" anchor="t">
            <a:normAutofit/>
          </a:bodyPr>
          <a:lstStyle/>
          <a:p>
            <a:pPr marL="0" indent="0">
              <a:buNone/>
            </a:pPr>
            <a:r>
              <a:rPr lang="en-US" b="1" dirty="0">
                <a:ea typeface="+mn-lt"/>
                <a:cs typeface="+mn-lt"/>
              </a:rPr>
              <a:t>Wednesday, May 24</a:t>
            </a:r>
          </a:p>
          <a:p>
            <a:pPr marL="0" indent="0">
              <a:buNone/>
            </a:pPr>
            <a:r>
              <a:rPr lang="en-US" dirty="0">
                <a:ea typeface="+mn-lt"/>
                <a:cs typeface="+mn-lt"/>
              </a:rPr>
              <a:t>11:00 – 2:00</a:t>
            </a:r>
          </a:p>
          <a:p>
            <a:pPr marL="0" indent="0">
              <a:buNone/>
            </a:pPr>
            <a:r>
              <a:rPr lang="en-US" dirty="0">
                <a:ea typeface="+mn-lt"/>
                <a:cs typeface="+mn-lt"/>
              </a:rPr>
              <a:t>Hybrid meeting: Options to attend remotely or in-person</a:t>
            </a:r>
          </a:p>
          <a:p>
            <a:pPr marL="0" indent="0">
              <a:buNone/>
            </a:pPr>
            <a:r>
              <a:rPr lang="en-US" dirty="0">
                <a:ea typeface="+mn-lt"/>
                <a:cs typeface="+mn-lt"/>
              </a:rPr>
              <a:t>Location TBD</a:t>
            </a:r>
            <a:endParaRPr lang="en-US" dirty="0"/>
          </a:p>
        </p:txBody>
      </p:sp>
    </p:spTree>
    <p:extLst>
      <p:ext uri="{BB962C8B-B14F-4D97-AF65-F5344CB8AC3E}">
        <p14:creationId xmlns:p14="http://schemas.microsoft.com/office/powerpoint/2010/main" val="30196393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FC01-A30D-8E3C-6F33-125FFD3C816C}"/>
              </a:ext>
            </a:extLst>
          </p:cNvPr>
          <p:cNvSpPr>
            <a:spLocks noGrp="1"/>
          </p:cNvSpPr>
          <p:nvPr>
            <p:ph type="title"/>
          </p:nvPr>
        </p:nvSpPr>
        <p:spPr/>
        <p:txBody>
          <a:bodyPr/>
          <a:lstStyle/>
          <a:p>
            <a:r>
              <a:rPr lang="en-US" dirty="0">
                <a:cs typeface="Calibri"/>
              </a:rPr>
              <a:t>Adjourn</a:t>
            </a:r>
            <a:endParaRPr lang="en-US" dirty="0"/>
          </a:p>
        </p:txBody>
      </p:sp>
      <p:sp>
        <p:nvSpPr>
          <p:cNvPr id="3" name="Content Placeholder 2">
            <a:extLst>
              <a:ext uri="{FF2B5EF4-FFF2-40B4-BE49-F238E27FC236}">
                <a16:creationId xmlns:a16="http://schemas.microsoft.com/office/drawing/2014/main" id="{4DEDFD68-80A8-ACFF-6637-8D9F91F0A080}"/>
              </a:ext>
            </a:extLst>
          </p:cNvPr>
          <p:cNvSpPr>
            <a:spLocks noGrp="1"/>
          </p:cNvSpPr>
          <p:nvPr>
            <p:ph idx="1"/>
          </p:nvPr>
        </p:nvSpPr>
        <p:spPr/>
        <p:txBody>
          <a:bodyPr vert="horz" lIns="91440" tIns="45720" rIns="91440" bIns="45720" rtlCol="0" anchor="t">
            <a:normAutofit/>
          </a:bodyPr>
          <a:lstStyle/>
          <a:p>
            <a:pPr marL="0" indent="0" algn="ctr">
              <a:buNone/>
            </a:pPr>
            <a:endParaRPr lang="en-US" sz="4400" dirty="0">
              <a:cs typeface="Calibri"/>
            </a:endParaRPr>
          </a:p>
          <a:p>
            <a:pPr marL="0" indent="0" algn="ctr">
              <a:buNone/>
            </a:pPr>
            <a:r>
              <a:rPr lang="en-US" sz="4400" dirty="0">
                <a:cs typeface="Calibri"/>
              </a:rPr>
              <a:t>Thank you</a:t>
            </a:r>
            <a:endParaRPr lang="en-US" dirty="0"/>
          </a:p>
        </p:txBody>
      </p:sp>
    </p:spTree>
    <p:extLst>
      <p:ext uri="{BB962C8B-B14F-4D97-AF65-F5344CB8AC3E}">
        <p14:creationId xmlns:p14="http://schemas.microsoft.com/office/powerpoint/2010/main" val="2230663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cs typeface="Calibri"/>
              </a:rPr>
              <a:t> Parcels and Land Records</a:t>
            </a:r>
          </a:p>
        </p:txBody>
      </p:sp>
      <p:sp>
        <p:nvSpPr>
          <p:cNvPr id="4" name="Content Placeholder 2">
            <a:extLst>
              <a:ext uri="{FF2B5EF4-FFF2-40B4-BE49-F238E27FC236}">
                <a16:creationId xmlns:a16="http://schemas.microsoft.com/office/drawing/2014/main" id="{404848FA-1ADB-4B57-9F16-28DD22B449A4}"/>
              </a:ext>
            </a:extLst>
          </p:cNvPr>
          <p:cNvSpPr>
            <a:spLocks noGrp="1"/>
          </p:cNvSpPr>
          <p:nvPr>
            <p:ph idx="1"/>
          </p:nvPr>
        </p:nvSpPr>
        <p:spPr>
          <a:xfrm>
            <a:off x="838200" y="1499054"/>
            <a:ext cx="10515600" cy="4677909"/>
          </a:xfrm>
        </p:spPr>
        <p:txBody>
          <a:bodyPr vert="horz" lIns="91440" tIns="45720" rIns="91440" bIns="45720" rtlCol="0" anchor="t">
            <a:normAutofit fontScale="77500" lnSpcReduction="20000"/>
          </a:bodyPr>
          <a:lstStyle/>
          <a:p>
            <a:pPr marL="0" indent="0">
              <a:buNone/>
            </a:pPr>
            <a:r>
              <a:rPr lang="en-US" dirty="0" err="1">
                <a:ea typeface="+mn-lt"/>
                <a:cs typeface="+mn-lt"/>
              </a:rPr>
              <a:t>Remonumentation</a:t>
            </a:r>
          </a:p>
          <a:p>
            <a:pPr marL="457200" indent="-457200">
              <a:buAutoNum type="arabicPeriod"/>
            </a:pPr>
            <a:r>
              <a:rPr lang="en-US" dirty="0">
                <a:ea typeface="+mn-lt"/>
                <a:cs typeface="+mn-lt"/>
              </a:rPr>
              <a:t>Most recent success: </a:t>
            </a:r>
            <a:endParaRPr lang="en-US" dirty="0"/>
          </a:p>
          <a:p>
            <a:pPr lvl="1"/>
            <a:r>
              <a:rPr lang="en-US" dirty="0">
                <a:ea typeface="+mn-lt"/>
                <a:cs typeface="+mn-lt"/>
              </a:rPr>
              <a:t>MSPS hired a lobbyist for this legislation. </a:t>
            </a:r>
          </a:p>
          <a:p>
            <a:pPr lvl="1"/>
            <a:r>
              <a:rPr lang="en-US" dirty="0">
                <a:ea typeface="+mn-lt"/>
                <a:cs typeface="+mn-lt"/>
              </a:rPr>
              <a:t>Legislation has been submitted in the House and Senate. We have six authors in the house and three in the Senate. </a:t>
            </a:r>
          </a:p>
          <a:p>
            <a:pPr lvl="1"/>
            <a:r>
              <a:rPr lang="en-US" dirty="0">
                <a:ea typeface="+mn-lt"/>
                <a:cs typeface="+mn-lt"/>
              </a:rPr>
              <a:t>Had our first hearing in the House State Government Committee, March 3. </a:t>
            </a:r>
          </a:p>
          <a:p>
            <a:pPr lvl="1"/>
            <a:r>
              <a:rPr lang="en-US" dirty="0">
                <a:ea typeface="+mn-lt"/>
                <a:cs typeface="+mn-lt"/>
              </a:rPr>
              <a:t>We were submitted for inclusion in the House Financial Omnibus Bill</a:t>
            </a:r>
            <a:endParaRPr lang="en-US" dirty="0">
              <a:cs typeface="Calibri"/>
            </a:endParaRPr>
          </a:p>
          <a:p>
            <a:pPr marL="457200" indent="-457200">
              <a:buAutoNum type="arabicPeriod"/>
            </a:pPr>
            <a:r>
              <a:rPr lang="en-US" dirty="0">
                <a:ea typeface="+mn-lt"/>
                <a:cs typeface="+mn-lt"/>
              </a:rPr>
              <a:t>Request for assistance: </a:t>
            </a:r>
          </a:p>
          <a:p>
            <a:pPr lvl="1">
              <a:lnSpc>
                <a:spcPct val="120000"/>
              </a:lnSpc>
            </a:pPr>
            <a:r>
              <a:rPr lang="en-US" dirty="0">
                <a:ea typeface="+mn-lt"/>
                <a:cs typeface="+mn-lt"/>
              </a:rPr>
              <a:t>We may need help setting up a commission to run this program if legislation goes through. It will depend on the level of funding. Reach out to your legislators and help support this.</a:t>
            </a:r>
            <a:endParaRPr lang="en-US" dirty="0">
              <a:cs typeface="Calibri"/>
            </a:endParaRPr>
          </a:p>
          <a:p>
            <a:pPr marL="457200" indent="-457200">
              <a:buAutoNum type="arabicPeriod"/>
            </a:pPr>
            <a:r>
              <a:rPr lang="en-US" dirty="0">
                <a:ea typeface="+mn-lt"/>
                <a:cs typeface="+mn-lt"/>
              </a:rPr>
              <a:t>Next Task: </a:t>
            </a:r>
          </a:p>
          <a:p>
            <a:pPr lvl="1"/>
            <a:r>
              <a:rPr lang="en-US" dirty="0">
                <a:ea typeface="+mn-lt"/>
                <a:cs typeface="+mn-lt"/>
              </a:rPr>
              <a:t>Next hearing in the Senate State Government Committee, March 18th.</a:t>
            </a:r>
            <a:endParaRPr lang="en-US" dirty="0">
              <a:cs typeface="Calibri"/>
            </a:endParaRPr>
          </a:p>
          <a:p>
            <a:pPr lvl="1" indent="0">
              <a:buNone/>
            </a:pPr>
            <a:endParaRPr lang="en-US" dirty="0">
              <a:ea typeface="+mn-lt"/>
              <a:cs typeface="+mn-lt"/>
            </a:endParaRPr>
          </a:p>
          <a:p>
            <a:pPr marL="114300" indent="0">
              <a:buNone/>
            </a:pPr>
            <a:endParaRPr lang="en-US" dirty="0">
              <a:cs typeface="Calibri"/>
            </a:endParaRP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710962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Outreach Committee update</a:t>
            </a:r>
          </a:p>
          <a:p>
            <a:pPr marL="0" indent="0">
              <a:buNone/>
            </a:pPr>
            <a:r>
              <a:rPr lang="en-US" dirty="0"/>
              <a:t>Cory Richter, Heather Albrecht</a:t>
            </a:r>
          </a:p>
          <a:p>
            <a:pPr marL="0" indent="0">
              <a:buNone/>
            </a:pPr>
            <a:endParaRPr lang="en-US" dirty="0">
              <a:cs typeface="Calibri"/>
            </a:endParaRPr>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0.xml><?xml version="1.0" encoding="utf-8"?>
<a:theme xmlns:a="http://schemas.openxmlformats.org/drawingml/2006/main" name="4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1.xml><?xml version="1.0" encoding="utf-8"?>
<a:theme xmlns:a="http://schemas.openxmlformats.org/drawingml/2006/main" name="5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2.xml><?xml version="1.0" encoding="utf-8"?>
<a:theme xmlns:a="http://schemas.openxmlformats.org/drawingml/2006/main" name="1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8CD03AC-A40B-4780-A18E-55BD556CF891}" vid="{9383277A-CEEA-4649-B41C-FD71EC6640B4}"/>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asic Layout">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8453BF-8FD6-46C9-84D1-387347325579}" vid="{52D89F44-8B20-4039-996F-065539D4F669}"/>
    </a:ext>
  </a:extLst>
</a:theme>
</file>

<file path=ppt/theme/theme9.xml><?xml version="1.0" encoding="utf-8"?>
<a:theme xmlns:a="http://schemas.openxmlformats.org/drawingml/2006/main" name="3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11" ma:contentTypeDescription="Create a new document." ma:contentTypeScope="" ma:versionID="0422586b8bab883475fe6cb14742354f">
  <xsd:schema xmlns:xsd="http://www.w3.org/2001/XMLSchema" xmlns:xs="http://www.w3.org/2001/XMLSchema" xmlns:p="http://schemas.microsoft.com/office/2006/metadata/properties" xmlns:ns2="affaad78-b1e1-469e-b10e-4b7567490b0e" xmlns:ns3="98f01fe9-c3f2-4582-9148-d87bd0c242e7" targetNamespace="http://schemas.microsoft.com/office/2006/metadata/properties" ma:root="true" ma:fieldsID="e59c2004218964294cdaa082ed262f25" ns2:_="" ns3:_="">
    <xsd:import namespace="affaad78-b1e1-469e-b10e-4b7567490b0e"/>
    <xsd:import namespace="98f01fe9-c3f2-4582-9148-d87bd0c242e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f01fe9-c3f2-4582-9148-d87bd0c242e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3d9d9c8-5738-4ca5-8f78-191f5ac25cd7}" ma:internalName="TaxCatchAll" ma:showField="CatchAllData" ma:web="98f01fe9-c3f2-4582-9148-d87bd0c242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ffaad78-b1e1-469e-b10e-4b7567490b0e">
      <Terms xmlns="http://schemas.microsoft.com/office/infopath/2007/PartnerControls"/>
    </lcf76f155ced4ddcb4097134ff3c332f>
    <TaxCatchAll xmlns="98f01fe9-c3f2-4582-9148-d87bd0c242e7" xsi:nil="true"/>
  </documentManagement>
</p:properties>
</file>

<file path=customXml/itemProps1.xml><?xml version="1.0" encoding="utf-8"?>
<ds:datastoreItem xmlns:ds="http://schemas.openxmlformats.org/officeDocument/2006/customXml" ds:itemID="{6580DFF1-526E-41B7-BEBA-B0B51B18E8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98f01fe9-c3f2-4582-9148-d87bd0c242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FC3EB5-FC22-4196-BCE6-EC70ECAB6EA7}">
  <ds:schemaRefs>
    <ds:schemaRef ds:uri="http://schemas.microsoft.com/sharepoint/v3/contenttype/forms"/>
  </ds:schemaRefs>
</ds:datastoreItem>
</file>

<file path=customXml/itemProps3.xml><?xml version="1.0" encoding="utf-8"?>
<ds:datastoreItem xmlns:ds="http://schemas.openxmlformats.org/officeDocument/2006/customXml" ds:itemID="{E70A1614-972F-4A67-A9F6-32A9C3B08B00}">
  <ds:schemaRefs>
    <ds:schemaRef ds:uri="http://schemas.microsoft.com/office/2006/metadata/properties"/>
    <ds:schemaRef ds:uri="http://purl.org/dc/terms/"/>
    <ds:schemaRef ds:uri="http://schemas.microsoft.com/office/2006/documentManagement/types"/>
    <ds:schemaRef ds:uri="http://schemas.microsoft.com/office/infopath/2007/PartnerControls"/>
    <ds:schemaRef ds:uri="affaad78-b1e1-469e-b10e-4b7567490b0e"/>
    <ds:schemaRef ds:uri="http://purl.org/dc/elements/1.1/"/>
    <ds:schemaRef ds:uri="98f01fe9-c3f2-4582-9148-d87bd0c242e7"/>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4328</Words>
  <Application>Microsoft Office PowerPoint</Application>
  <PresentationFormat>Widescreen</PresentationFormat>
  <Paragraphs>623</Paragraphs>
  <Slides>77</Slides>
  <Notes>47</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77</vt:i4>
      </vt:variant>
    </vt:vector>
  </HeadingPairs>
  <TitlesOfParts>
    <vt:vector size="102" baseType="lpstr">
      <vt:lpstr>Arial</vt:lpstr>
      <vt:lpstr>Arial,Sans-Serif</vt:lpstr>
      <vt:lpstr>Avenir Next Demi Bold</vt:lpstr>
      <vt:lpstr>AvenirNext LT Pro Bold</vt:lpstr>
      <vt:lpstr>AvenirNext LT Pro Regular</vt:lpstr>
      <vt:lpstr>Calibri</vt:lpstr>
      <vt:lpstr>Calibri Light</vt:lpstr>
      <vt:lpstr>Courier New</vt:lpstr>
      <vt:lpstr>Myriad Pro</vt:lpstr>
      <vt:lpstr>Myriad Pro (Body)</vt:lpstr>
      <vt:lpstr>NeueHaasGroteskText Std</vt:lpstr>
      <vt:lpstr>Wingdings</vt:lpstr>
      <vt:lpstr>Wingdings 2</vt:lpstr>
      <vt:lpstr>MN.IT</vt:lpstr>
      <vt:lpstr>Section Break</vt:lpstr>
      <vt:lpstr>Bulleted Lists - Body</vt:lpstr>
      <vt:lpstr>1_MN.IT</vt:lpstr>
      <vt:lpstr>Office Theme</vt:lpstr>
      <vt:lpstr>Custom Design</vt:lpstr>
      <vt:lpstr>Basic Layout</vt:lpstr>
      <vt:lpstr>2_MN.IT</vt:lpstr>
      <vt:lpstr>3_MN.IT</vt:lpstr>
      <vt:lpstr>4_MN.IT</vt:lpstr>
      <vt:lpstr>5_MN.IT</vt:lpstr>
      <vt:lpstr>1_Minnesota</vt:lpstr>
      <vt:lpstr>Minnesota Geospatial Advisory Council</vt:lpstr>
      <vt:lpstr>Welcome</vt:lpstr>
      <vt:lpstr>Introductions</vt:lpstr>
      <vt:lpstr>Agenda</vt:lpstr>
      <vt:lpstr>Agenda Item 2</vt:lpstr>
      <vt:lpstr> 3D Geomatics</vt:lpstr>
      <vt:lpstr>Awards</vt:lpstr>
      <vt:lpstr> Parcels and Land Records</vt:lpstr>
      <vt:lpstr>Agenda Item 3</vt:lpstr>
      <vt:lpstr>Agenda Item 3</vt:lpstr>
      <vt:lpstr>Agenda Item 4</vt:lpstr>
      <vt:lpstr>Agenda Item 5</vt:lpstr>
      <vt:lpstr>MN Geospatial Advisory Council Priority: Culvert Data Standard</vt:lpstr>
      <vt:lpstr>3D Geomatics Organizational Chart</vt:lpstr>
      <vt:lpstr>GAC Priority: Culvert Data Standard</vt:lpstr>
      <vt:lpstr>GAC Priority: Culvert Data Standard</vt:lpstr>
      <vt:lpstr>Where do we begin?</vt:lpstr>
      <vt:lpstr>Definitions - What is a Culvert?</vt:lpstr>
      <vt:lpstr>Definitions - What is a Culvert?</vt:lpstr>
      <vt:lpstr>Definitions - What is a Culvert?</vt:lpstr>
      <vt:lpstr>Culvert Data Standard Survey</vt:lpstr>
      <vt:lpstr>Culvert Inventory Survey</vt:lpstr>
      <vt:lpstr>Culvert Inventory Survey</vt:lpstr>
      <vt:lpstr>Culvert Inventory Survey</vt:lpstr>
      <vt:lpstr>Culvert Inventory Survey</vt:lpstr>
      <vt:lpstr>Culvert Data Standard Survey</vt:lpstr>
      <vt:lpstr>MN DNR Culvert Inventory Application</vt:lpstr>
      <vt:lpstr>Potential Database Example</vt:lpstr>
      <vt:lpstr>Potential Database Example</vt:lpstr>
      <vt:lpstr>MN GAC Culvert Data Standard</vt:lpstr>
      <vt:lpstr>Thank You!</vt:lpstr>
      <vt:lpstr>Agenda Item 6</vt:lpstr>
      <vt:lpstr>3D Geomatics Acquisition Update:  3DGeo GAC Update   Wednesday  |  March 15, 2023  |  10:00 – 12:00</vt:lpstr>
      <vt:lpstr>3DGeo Lidar Acquisition  Update</vt:lpstr>
      <vt:lpstr>3DGeo Outreach: COLLECTED in 2021  Northeast – Rainy Lake &amp; Lake Superior Blocks</vt:lpstr>
      <vt:lpstr>3DGeo Outreach: COLLECTED in 2022  Southwest – Missouri River Big Sioux Block</vt:lpstr>
      <vt:lpstr>3DGeo Outreach: COLLECTED in 2022  Upper Mississippi River Block</vt:lpstr>
      <vt:lpstr>3DGeo Outreach: COLLECTED/ANTICIPATED in 2022 and 2023  Central Mississippi River Block</vt:lpstr>
      <vt:lpstr>3DGeo Outreach: COLLECTED in 2021 &amp; 2022  Southeast – Driftless Block</vt:lpstr>
      <vt:lpstr>3DGeo Outreach: ANTICIPATED for 2023 Minnesota River - East Block</vt:lpstr>
      <vt:lpstr>3DGeo Outreach: ANTICIPATED for 2023 Minnesota River - West Block</vt:lpstr>
      <vt:lpstr>3DGeo - CONDITIONS REPORTING TOOL</vt:lpstr>
      <vt:lpstr>3D Geomatics: Funding, Agreements, and Acquisition </vt:lpstr>
      <vt:lpstr>USGS 3D Elevation Program (3DEP)</vt:lpstr>
      <vt:lpstr>USGS 3D Elevation Program (3DEP)</vt:lpstr>
      <vt:lpstr>USGS 3D Elevation Program (3DEP)</vt:lpstr>
      <vt:lpstr>Minnesota Lidar  Ownership</vt:lpstr>
      <vt:lpstr>State Agency Lidar Derived Products  DEM – LAB </vt:lpstr>
      <vt:lpstr>State Agency Lidar Derived Products  DEMs – Statewide</vt:lpstr>
      <vt:lpstr>Agenda Item 7</vt:lpstr>
      <vt:lpstr>Break</vt:lpstr>
      <vt:lpstr>Agenda Item 9</vt:lpstr>
      <vt:lpstr>Updates on GAC Priority Projects and Initiatives</vt:lpstr>
      <vt:lpstr>GAC Priorities</vt:lpstr>
      <vt:lpstr>GAC Priorities</vt:lpstr>
      <vt:lpstr>Status of Free and Open Data Public Geospatial Data</vt:lpstr>
      <vt:lpstr>Statewide Publicly Available Parcel Data</vt:lpstr>
      <vt:lpstr>Critical Infrastructure Data Workflow</vt:lpstr>
      <vt:lpstr>Updated and Aligned Boundary Data</vt:lpstr>
      <vt:lpstr> Road Centerline Data &amp; Address Points Data</vt:lpstr>
      <vt:lpstr>       Culvert Data Standard</vt:lpstr>
      <vt:lpstr>       Culvert Data Standard (cont.)</vt:lpstr>
      <vt:lpstr>Publication of Open Foundational Datasets </vt:lpstr>
      <vt:lpstr>Lidar Data Acquisition</vt:lpstr>
      <vt:lpstr>U.S. National Grid Materials</vt:lpstr>
      <vt:lpstr> Remonumentation of All Section Corners</vt:lpstr>
      <vt:lpstr>MnGeo Image Service Improvements</vt:lpstr>
      <vt:lpstr> </vt:lpstr>
      <vt:lpstr>Underground Utilities Data Sharing Team</vt:lpstr>
      <vt:lpstr> Success Stories for Geospatial Technology</vt:lpstr>
      <vt:lpstr>Accurate hydro-DEMs (hDEM)</vt:lpstr>
      <vt:lpstr> Summary Crime Data</vt:lpstr>
      <vt:lpstr>Agenda Item 10</vt:lpstr>
      <vt:lpstr> Next GAC Term</vt:lpstr>
      <vt:lpstr>Agenda Item 11</vt:lpstr>
      <vt:lpstr>Next Meeting</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2</dc:title>
  <dc:creator/>
  <cp:lastModifiedBy/>
  <cp:revision>1112</cp:revision>
  <dcterms:created xsi:type="dcterms:W3CDTF">2020-12-01T19:50:41Z</dcterms:created>
  <dcterms:modified xsi:type="dcterms:W3CDTF">2023-03-15T21:12:28Z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0x0101007E90D08A28131A4EBD9BAB197DC58E3D</vt:lpwstr>
  </property>
  <property fmtid="{D5CDD505-2E9C-101B-9397-08002B2CF9AE}" pid="3" name="MediaServiceImageTags">
    <vt:lpwstr/>
  </property>
</Properties>
</file>