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7" r:id="rId4"/>
    <p:sldId id="268" r:id="rId5"/>
    <p:sldId id="272" r:id="rId6"/>
    <p:sldId id="273" r:id="rId7"/>
    <p:sldId id="274" r:id="rId8"/>
    <p:sldId id="257" r:id="rId9"/>
    <p:sldId id="258" r:id="rId10"/>
    <p:sldId id="259" r:id="rId11"/>
    <p:sldId id="260" r:id="rId12"/>
    <p:sldId id="275" r:id="rId13"/>
    <p:sldId id="263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9C9E-F685-4822-B2D1-C2A485E066F7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8147EB9-8CF3-4599-B689-D2076AED36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9C9E-F685-4822-B2D1-C2A485E066F7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EB9-8CF3-4599-B689-D2076AED3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9C9E-F685-4822-B2D1-C2A485E066F7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EB9-8CF3-4599-B689-D2076AED3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9C9E-F685-4822-B2D1-C2A485E066F7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EB9-8CF3-4599-B689-D2076AED36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9C9E-F685-4822-B2D1-C2A485E066F7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8147EB9-8CF3-4599-B689-D2076AED3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9C9E-F685-4822-B2D1-C2A485E066F7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EB9-8CF3-4599-B689-D2076AED36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9C9E-F685-4822-B2D1-C2A485E066F7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EB9-8CF3-4599-B689-D2076AED36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9C9E-F685-4822-B2D1-C2A485E066F7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EB9-8CF3-4599-B689-D2076AED3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9C9E-F685-4822-B2D1-C2A485E066F7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EB9-8CF3-4599-B689-D2076AED3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9C9E-F685-4822-B2D1-C2A485E066F7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EB9-8CF3-4599-B689-D2076AED36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9C9E-F685-4822-B2D1-C2A485E066F7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8147EB9-8CF3-4599-B689-D2076AED36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1B9C9E-F685-4822-B2D1-C2A485E066F7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8147EB9-8CF3-4599-B689-D2076AED3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4400"/>
          </a:xfrm>
        </p:spPr>
        <p:txBody>
          <a:bodyPr/>
          <a:lstStyle/>
          <a:p>
            <a:r>
              <a:rPr lang="en-US" dirty="0" smtClean="0"/>
              <a:t>GDRS and you!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Geospatial Data Resource Sites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7200" y="5410200"/>
            <a:ext cx="967937" cy="1283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4125" y="5752981"/>
            <a:ext cx="395486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 Loesch, MN DNR</a:t>
            </a:r>
          </a:p>
          <a:p>
            <a:r>
              <a:rPr lang="en-US" sz="1400" dirty="0" smtClean="0"/>
              <a:t>Presentation to the </a:t>
            </a:r>
            <a:r>
              <a:rPr lang="en-US" sz="1400" dirty="0" smtClean="0"/>
              <a:t>Statewide </a:t>
            </a:r>
            <a:r>
              <a:rPr lang="en-US" sz="1400" dirty="0" smtClean="0"/>
              <a:t>Geospatial Advisory Council</a:t>
            </a:r>
          </a:p>
          <a:p>
            <a:r>
              <a:rPr lang="en-US" sz="1400" dirty="0" smtClean="0"/>
              <a:t>May 30, </a:t>
            </a:r>
            <a:r>
              <a:rPr lang="en-US" sz="1400" dirty="0" smtClean="0"/>
              <a:t>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2444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Geospatial Data Resource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GDRS is a system of components</a:t>
            </a:r>
          </a:p>
          <a:p>
            <a:pPr lvl="1"/>
            <a:r>
              <a:rPr lang="en-US" dirty="0" smtClean="0"/>
              <a:t>Tools</a:t>
            </a:r>
          </a:p>
          <a:p>
            <a:pPr lvl="2"/>
            <a:r>
              <a:rPr lang="en-US" dirty="0" smtClean="0"/>
              <a:t>GDRS Manager</a:t>
            </a:r>
          </a:p>
          <a:p>
            <a:pPr lvl="2"/>
            <a:r>
              <a:rPr lang="en-US" dirty="0" smtClean="0"/>
              <a:t>User Productivity</a:t>
            </a:r>
          </a:p>
          <a:p>
            <a:pPr lvl="2"/>
            <a:r>
              <a:rPr lang="en-US" dirty="0" smtClean="0"/>
              <a:t>Facilitates sharing of applications</a:t>
            </a:r>
          </a:p>
          <a:p>
            <a:pPr lvl="2"/>
            <a:r>
              <a:rPr lang="en-US" dirty="0" smtClean="0"/>
              <a:t>System tools </a:t>
            </a:r>
          </a:p>
          <a:p>
            <a:pPr lvl="3"/>
            <a:r>
              <a:rPr lang="en-US" dirty="0"/>
              <a:t>A</a:t>
            </a:r>
            <a:r>
              <a:rPr lang="en-US" dirty="0" smtClean="0"/>
              <a:t>utomated maintenance and monitoring</a:t>
            </a:r>
          </a:p>
          <a:p>
            <a:pPr lvl="3"/>
            <a:r>
              <a:rPr lang="en-US" dirty="0" smtClean="0"/>
              <a:t>Replication and updating of data and applications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105400"/>
            <a:ext cx="212066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143500"/>
            <a:ext cx="1950682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105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6296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Geospatial Data Resource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does this mean for you?</a:t>
            </a:r>
          </a:p>
          <a:p>
            <a:pPr lvl="1"/>
            <a:r>
              <a:rPr lang="en-US" dirty="0" smtClean="0"/>
              <a:t>Depends on your role….</a:t>
            </a:r>
          </a:p>
          <a:p>
            <a:pPr lvl="2"/>
            <a:r>
              <a:rPr lang="en-US" sz="2400" b="1" dirty="0" smtClean="0"/>
              <a:t>Data Managers </a:t>
            </a:r>
            <a:r>
              <a:rPr lang="en-US" sz="2400" dirty="0" smtClean="0"/>
              <a:t>– Publish, document and disseminate</a:t>
            </a:r>
          </a:p>
          <a:p>
            <a:pPr lvl="2"/>
            <a:endParaRPr lang="en-US" sz="2400" dirty="0" smtClean="0"/>
          </a:p>
          <a:p>
            <a:pPr lvl="2"/>
            <a:r>
              <a:rPr lang="en-US" sz="2400" b="1" dirty="0" smtClean="0"/>
              <a:t>Data User </a:t>
            </a:r>
            <a:r>
              <a:rPr lang="en-US" sz="2400" dirty="0" smtClean="0"/>
              <a:t>– Ready access to data and tools</a:t>
            </a:r>
          </a:p>
          <a:p>
            <a:pPr lvl="2"/>
            <a:endParaRPr lang="en-US" sz="2400" dirty="0" smtClean="0"/>
          </a:p>
          <a:p>
            <a:pPr lvl="2"/>
            <a:r>
              <a:rPr lang="en-US" sz="2400" b="1" dirty="0" smtClean="0"/>
              <a:t>Developer</a:t>
            </a:r>
            <a:r>
              <a:rPr lang="en-US" sz="2400" dirty="0" smtClean="0"/>
              <a:t> – Data provides grist for applications</a:t>
            </a:r>
          </a:p>
          <a:p>
            <a:pPr lvl="2"/>
            <a:endParaRPr lang="en-US" sz="2400" dirty="0" smtClean="0"/>
          </a:p>
          <a:p>
            <a:pPr lvl="2"/>
            <a:r>
              <a:rPr lang="en-US" sz="2400" b="1" dirty="0" smtClean="0"/>
              <a:t>System Admin </a:t>
            </a:r>
            <a:r>
              <a:rPr lang="en-US" sz="2400" dirty="0" smtClean="0"/>
              <a:t>– Upkeep, maintenance and monitoring</a:t>
            </a:r>
          </a:p>
          <a:p>
            <a:pPr lvl="2"/>
            <a:endParaRPr lang="en-US" sz="2400" dirty="0" smtClean="0"/>
          </a:p>
          <a:p>
            <a:pPr lvl="2"/>
            <a:r>
              <a:rPr lang="en-US" sz="2400" b="1" dirty="0" smtClean="0"/>
              <a:t>System Managers </a:t>
            </a:r>
            <a:r>
              <a:rPr lang="en-US" sz="2400" dirty="0" smtClean="0"/>
              <a:t>– Enterprise sharing and monitoring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7981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Geospatial Data Resource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Implementations…</a:t>
            </a:r>
          </a:p>
          <a:p>
            <a:pPr lvl="1"/>
            <a:r>
              <a:rPr lang="en-US" dirty="0" smtClean="0"/>
              <a:t>DNR-wide implementation</a:t>
            </a:r>
          </a:p>
          <a:p>
            <a:pPr lvl="1"/>
            <a:r>
              <a:rPr lang="en-US" dirty="0" smtClean="0"/>
              <a:t>U of M Duluth Geography</a:t>
            </a:r>
          </a:p>
          <a:p>
            <a:pPr lvl="1"/>
            <a:r>
              <a:rPr lang="en-US" dirty="0" smtClean="0"/>
              <a:t>Department of Agriculture</a:t>
            </a:r>
          </a:p>
          <a:p>
            <a:pPr lvl="1"/>
            <a:r>
              <a:rPr lang="en-US" dirty="0" smtClean="0"/>
              <a:t>Department of Human Services</a:t>
            </a:r>
          </a:p>
          <a:p>
            <a:pPr lvl="1"/>
            <a:r>
              <a:rPr lang="en-US" dirty="0" smtClean="0"/>
              <a:t>Board of Water and Soil Resources</a:t>
            </a:r>
          </a:p>
          <a:p>
            <a:pPr lvl="1"/>
            <a:r>
              <a:rPr lang="en-US" dirty="0" smtClean="0"/>
              <a:t>Department of Transportation</a:t>
            </a:r>
          </a:p>
          <a:p>
            <a:pPr lvl="1"/>
            <a:r>
              <a:rPr lang="en-US" dirty="0" smtClean="0"/>
              <a:t>Geospatial </a:t>
            </a:r>
            <a:r>
              <a:rPr lang="en-US" dirty="0"/>
              <a:t>Information </a:t>
            </a:r>
            <a:r>
              <a:rPr lang="en-US" dirty="0" smtClean="0"/>
              <a:t>Office</a:t>
            </a:r>
          </a:p>
          <a:p>
            <a:pPr lvl="1"/>
            <a:r>
              <a:rPr lang="en-US" dirty="0" smtClean="0"/>
              <a:t>Pollution Control Agency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438400"/>
            <a:ext cx="3352800" cy="239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6674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Geospatial Data Resource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</a:p>
          <a:p>
            <a:pPr lvl="1"/>
            <a:r>
              <a:rPr lang="en-US" dirty="0" err="1" smtClean="0"/>
              <a:t>QuickLayers</a:t>
            </a:r>
            <a:r>
              <a:rPr lang="en-US" dirty="0" smtClean="0"/>
              <a:t> and </a:t>
            </a:r>
            <a:r>
              <a:rPr lang="en-US" dirty="0" err="1" smtClean="0"/>
              <a:t>ArcMAP</a:t>
            </a:r>
            <a:endParaRPr lang="en-US" dirty="0" smtClean="0"/>
          </a:p>
          <a:p>
            <a:pPr lvl="1"/>
            <a:r>
              <a:rPr lang="en-US" dirty="0" err="1" smtClean="0"/>
              <a:t>LandView</a:t>
            </a:r>
            <a:r>
              <a:rPr lang="en-US" dirty="0" smtClean="0"/>
              <a:t> and </a:t>
            </a:r>
            <a:r>
              <a:rPr lang="en-US" dirty="0" err="1" smtClean="0"/>
              <a:t>ArcMAP</a:t>
            </a:r>
            <a:endParaRPr lang="en-US" dirty="0" smtClean="0"/>
          </a:p>
          <a:p>
            <a:pPr lvl="1"/>
            <a:r>
              <a:rPr lang="en-US" dirty="0" smtClean="0"/>
              <a:t>GDRS Manager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574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Geospatial Data Resource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</a:p>
          <a:p>
            <a:pPr lvl="1"/>
            <a:r>
              <a:rPr lang="en-US" dirty="0" smtClean="0"/>
              <a:t>Minnesota Spatial Data Infrastructure (MSDI)</a:t>
            </a:r>
          </a:p>
          <a:p>
            <a:pPr lvl="1"/>
            <a:r>
              <a:rPr lang="en-US" dirty="0" smtClean="0"/>
              <a:t>Geo-Broker database to catalog data and applications</a:t>
            </a:r>
          </a:p>
          <a:p>
            <a:pPr lvl="1"/>
            <a:r>
              <a:rPr lang="en-US" dirty="0" smtClean="0"/>
              <a:t>Web Based Portal for discovery and access</a:t>
            </a:r>
          </a:p>
          <a:p>
            <a:pPr lvl="1"/>
            <a:r>
              <a:rPr lang="en-US" b="1" dirty="0" smtClean="0"/>
              <a:t>Minnesota </a:t>
            </a:r>
            <a:r>
              <a:rPr lang="en-US" b="1" dirty="0" err="1" smtClean="0"/>
              <a:t>Geocommons</a:t>
            </a:r>
            <a:endParaRPr lang="en-US" b="1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2012 GIS/LIS Hands on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597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Geospatial Data Resource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At the DNR</a:t>
            </a:r>
          </a:p>
          <a:p>
            <a:pPr lvl="1"/>
            <a:r>
              <a:rPr lang="en-US" sz="2400" dirty="0" smtClean="0"/>
              <a:t>2,000 resource professionals</a:t>
            </a:r>
          </a:p>
          <a:p>
            <a:pPr lvl="2"/>
            <a:r>
              <a:rPr lang="en-US" sz="2000" dirty="0" smtClean="0"/>
              <a:t>Planners, resource managers, researchers, technicians, conservation officers, hydrologists</a:t>
            </a:r>
          </a:p>
          <a:p>
            <a:pPr lvl="1"/>
            <a:r>
              <a:rPr lang="en-US" sz="2400" dirty="0" smtClean="0"/>
              <a:t>Widely dispersed across the state</a:t>
            </a:r>
          </a:p>
          <a:p>
            <a:pPr lvl="2"/>
            <a:r>
              <a:rPr lang="en-US" sz="2000" dirty="0" smtClean="0"/>
              <a:t>100+ offices with permanent staff</a:t>
            </a:r>
          </a:p>
          <a:p>
            <a:pPr lvl="1"/>
            <a:r>
              <a:rPr lang="en-US" dirty="0" smtClean="0"/>
              <a:t>Diverse set of applications</a:t>
            </a:r>
          </a:p>
          <a:p>
            <a:pPr lvl="2"/>
            <a:r>
              <a:rPr lang="en-US" dirty="0" smtClean="0"/>
              <a:t>Asian Carp -&gt; Zebra </a:t>
            </a:r>
            <a:r>
              <a:rPr lang="en-US" dirty="0" err="1"/>
              <a:t>M</a:t>
            </a:r>
            <a:r>
              <a:rPr lang="en-US" dirty="0" err="1" smtClean="0"/>
              <a:t>ussles</a:t>
            </a:r>
            <a:endParaRPr lang="en-US" dirty="0" smtClean="0"/>
          </a:p>
          <a:p>
            <a:pPr lvl="1"/>
            <a:r>
              <a:rPr lang="en-US" sz="2400" dirty="0" smtClean="0"/>
              <a:t>Desktop GIS is a standard tool</a:t>
            </a:r>
          </a:p>
          <a:p>
            <a:pPr lvl="1"/>
            <a:r>
              <a:rPr lang="en-US" sz="2400" dirty="0" smtClean="0"/>
              <a:t>Field Use of GIS tools is growing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1294" y="1752600"/>
            <a:ext cx="390890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9558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Geospatial Data Resource Sites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0610" y="1627688"/>
            <a:ext cx="3107464" cy="4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0610" y="1624796"/>
            <a:ext cx="3107464" cy="477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1709" y="1624796"/>
            <a:ext cx="3115118" cy="477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136424" y="5950512"/>
            <a:ext cx="608423" cy="73866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solidFill>
                  <a:schemeClr val="bg2"/>
                </a:solidFill>
              </a:rPr>
              <a:t>Camp Ripley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257800" y="1805944"/>
            <a:ext cx="2181716" cy="140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buClr>
                <a:schemeClr val="accent1"/>
              </a:buClr>
              <a:buSzPct val="75000"/>
              <a:buFont typeface="Wingdings" pitchFamily="2" charset="2"/>
              <a:buBlip>
                <a:blip r:embed="rId5"/>
              </a:buBlip>
            </a:pPr>
            <a:r>
              <a:rPr lang="en-US" dirty="0" smtClean="0"/>
              <a:t>191 </a:t>
            </a:r>
            <a:r>
              <a:rPr lang="en-US" dirty="0"/>
              <a:t>miles (red)</a:t>
            </a:r>
          </a:p>
          <a:p>
            <a:pPr marL="742950" lvl="1" indent="-285750">
              <a:buClr>
                <a:schemeClr val="accent1"/>
              </a:buClr>
              <a:buSzPct val="75000"/>
              <a:buFont typeface="Wingdings" pitchFamily="2" charset="2"/>
              <a:buBlip>
                <a:blip r:embed="rId5"/>
              </a:buBlip>
            </a:pPr>
            <a:r>
              <a:rPr lang="en-US" dirty="0"/>
              <a:t>157 miles (black)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81400"/>
            <a:ext cx="2015209" cy="256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105400" y="1379450"/>
            <a:ext cx="381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/>
              <a:t>Wildlife Tracking - Wolves</a:t>
            </a:r>
          </a:p>
        </p:txBody>
      </p:sp>
    </p:spTree>
    <p:extLst>
      <p:ext uri="{BB962C8B-B14F-4D97-AF65-F5344CB8AC3E}">
        <p14:creationId xmlns:p14="http://schemas.microsoft.com/office/powerpoint/2010/main" xmlns="" val="148679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Geospatial Data Resource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The GIS Section provides high-quality tools, products, services, and technical leadership to carry out the mission of </a:t>
            </a:r>
            <a:r>
              <a:rPr lang="en-US" b="1" dirty="0" smtClean="0"/>
              <a:t>the DNR</a:t>
            </a:r>
          </a:p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497" y="2667000"/>
            <a:ext cx="3036103" cy="2025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4899" y="4054972"/>
            <a:ext cx="3846167" cy="2566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496" y="4463336"/>
            <a:ext cx="3036103" cy="2025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2667000"/>
            <a:ext cx="1828800" cy="27410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1796" y="2667000"/>
            <a:ext cx="3264937" cy="21732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5799" y="5075148"/>
            <a:ext cx="2322536" cy="154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381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GEOSPATIAL DATA RESOURCE </a:t>
            </a:r>
            <a:r>
              <a:rPr lang="en-US" dirty="0" smtClean="0"/>
              <a:t>SITE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1600200"/>
            <a:ext cx="4724400" cy="46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04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Geospatial Data Resource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GDRS can be independent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981200"/>
            <a:ext cx="3276600" cy="437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0923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Geospatial Data Resource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GDRSs can relate to one another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95108"/>
            <a:ext cx="3200400" cy="217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716778"/>
            <a:ext cx="3631021" cy="19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1985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4419600"/>
            <a:ext cx="2743200" cy="2010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Geospatial Data Resource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GDRS is a system of components</a:t>
            </a:r>
          </a:p>
          <a:p>
            <a:pPr lvl="1"/>
            <a:r>
              <a:rPr lang="en-US" dirty="0" smtClean="0"/>
              <a:t>Geographic Data</a:t>
            </a:r>
          </a:p>
          <a:p>
            <a:pPr lvl="2"/>
            <a:r>
              <a:rPr lang="en-US" dirty="0" smtClean="0"/>
              <a:t>Provides consistent and predictable storage and access for file, database and web service data</a:t>
            </a:r>
          </a:p>
          <a:p>
            <a:pPr lvl="2"/>
            <a:r>
              <a:rPr lang="en-US" dirty="0" smtClean="0"/>
              <a:t>Software and data format agnostic</a:t>
            </a:r>
          </a:p>
          <a:p>
            <a:pPr lvl="2"/>
            <a:r>
              <a:rPr lang="en-US" dirty="0" smtClean="0"/>
              <a:t>Data is maintained and replicated</a:t>
            </a:r>
          </a:p>
          <a:p>
            <a:pPr lvl="2"/>
            <a:r>
              <a:rPr lang="en-US" dirty="0" smtClean="0"/>
              <a:t>Enables data sharing across the enterprise</a:t>
            </a:r>
          </a:p>
        </p:txBody>
      </p:sp>
    </p:spTree>
    <p:extLst>
      <p:ext uri="{BB962C8B-B14F-4D97-AF65-F5344CB8AC3E}">
        <p14:creationId xmlns:p14="http://schemas.microsoft.com/office/powerpoint/2010/main" xmlns="" val="289496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Geospatial Data Resource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GDRS is a system of components</a:t>
            </a:r>
          </a:p>
          <a:p>
            <a:pPr lvl="1"/>
            <a:r>
              <a:rPr lang="en-US" dirty="0" smtClean="0"/>
              <a:t>Metadata</a:t>
            </a:r>
          </a:p>
          <a:p>
            <a:pPr lvl="2"/>
            <a:r>
              <a:rPr lang="en-US" dirty="0" smtClean="0"/>
              <a:t>XML Based</a:t>
            </a:r>
          </a:p>
          <a:p>
            <a:pPr lvl="2"/>
            <a:r>
              <a:rPr lang="en-US" dirty="0" smtClean="0"/>
              <a:t>Documents the contents of the GDRS</a:t>
            </a:r>
          </a:p>
          <a:p>
            <a:pPr lvl="2"/>
            <a:r>
              <a:rPr lang="en-US" dirty="0" smtClean="0"/>
              <a:t>Describes the individual data layers</a:t>
            </a:r>
          </a:p>
          <a:p>
            <a:pPr lvl="2"/>
            <a:r>
              <a:rPr lang="en-US" dirty="0" smtClean="0"/>
              <a:t>Provides security and authentication</a:t>
            </a:r>
          </a:p>
          <a:p>
            <a:pPr lvl="2"/>
            <a:r>
              <a:rPr lang="en-US" dirty="0" smtClean="0"/>
              <a:t>Records data sharing arrangements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85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654</TotalTime>
  <Words>397</Words>
  <Application>Microsoft Office PowerPoint</Application>
  <PresentationFormat>On-screen Show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Equity</vt:lpstr>
      <vt:lpstr>Geospatial Data Resource Sites</vt:lpstr>
      <vt:lpstr>Geospatial Data Resource Sites</vt:lpstr>
      <vt:lpstr>Geospatial Data Resource Sites</vt:lpstr>
      <vt:lpstr>Geospatial Data Resource Sites</vt:lpstr>
      <vt:lpstr>GEOSPATIAL DATA RESOURCE SITE</vt:lpstr>
      <vt:lpstr>Geospatial Data Resource Sites</vt:lpstr>
      <vt:lpstr>Geospatial Data Resource Sites</vt:lpstr>
      <vt:lpstr>Geospatial Data Resource Site</vt:lpstr>
      <vt:lpstr>Geospatial Data Resource Site</vt:lpstr>
      <vt:lpstr>Geospatial Data Resource Site</vt:lpstr>
      <vt:lpstr>Geospatial Data Resource Sites</vt:lpstr>
      <vt:lpstr>Geospatial Data Resource Sites</vt:lpstr>
      <vt:lpstr>Geospatial Data Resource Sites</vt:lpstr>
      <vt:lpstr>Geospatial Data Resource Sites</vt:lpstr>
    </vt:vector>
  </TitlesOfParts>
  <Company>MN Dept Of Natural Resources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Geospatial Data Resource Sites</dc:title>
  <dc:creator>Tim Loesch</dc:creator>
  <cp:lastModifiedBy>Nancy Rader</cp:lastModifiedBy>
  <cp:revision>15</cp:revision>
  <dcterms:created xsi:type="dcterms:W3CDTF">2012-01-09T19:17:09Z</dcterms:created>
  <dcterms:modified xsi:type="dcterms:W3CDTF">2012-06-13T21:12:01Z</dcterms:modified>
</cp:coreProperties>
</file>