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0" r:id="rId1"/>
  </p:sldMasterIdLst>
  <p:notesMasterIdLst>
    <p:notesMasterId r:id="rId16"/>
  </p:notesMasterIdLst>
  <p:handoutMasterIdLst>
    <p:handoutMasterId r:id="rId17"/>
  </p:handoutMasterIdLst>
  <p:sldIdLst>
    <p:sldId id="375" r:id="rId2"/>
    <p:sldId id="420" r:id="rId3"/>
    <p:sldId id="424" r:id="rId4"/>
    <p:sldId id="417" r:id="rId5"/>
    <p:sldId id="431" r:id="rId6"/>
    <p:sldId id="421" r:id="rId7"/>
    <p:sldId id="387" r:id="rId8"/>
    <p:sldId id="425" r:id="rId9"/>
    <p:sldId id="426" r:id="rId10"/>
    <p:sldId id="432" r:id="rId11"/>
    <p:sldId id="427" r:id="rId12"/>
    <p:sldId id="423" r:id="rId13"/>
    <p:sldId id="429" r:id="rId14"/>
    <p:sldId id="430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4FC33"/>
    <a:srgbClr val="2F4795"/>
    <a:srgbClr val="EAEAEA"/>
    <a:srgbClr val="FFFF66"/>
    <a:srgbClr val="FF33CC"/>
    <a:srgbClr val="0000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48" autoAdjust="0"/>
    <p:restoredTop sz="91914" autoAdjust="0"/>
  </p:normalViewPr>
  <p:slideViewPr>
    <p:cSldViewPr>
      <p:cViewPr varScale="1">
        <p:scale>
          <a:sx n="111" d="100"/>
          <a:sy n="111" d="100"/>
        </p:scale>
        <p:origin x="-9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12" y="-72"/>
      </p:cViewPr>
      <p:guideLst>
        <p:guide orient="horz" pos="292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6675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6675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06" tIns="45153" rIns="90306" bIns="45153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2A40F190-6903-492F-BF15-032C40453A6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6675" y="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22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419600"/>
            <a:ext cx="507047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6675" y="88392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94" tIns="45147" rIns="90294" bIns="45147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7398C372-558D-4829-A66B-FEEAD13D8C9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8185CFB-4664-4F67-AEE8-BDAAF10B76B8}" type="datetimeFigureOut">
              <a:rPr lang="en-US" smtClean="0"/>
              <a:t>6/29/2010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09D9DE3-8B46-4376-9F5E-A0FF031F374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Minnesota Geospatial Commons</a:t>
            </a:r>
            <a:br>
              <a:rPr lang="en-US" dirty="0" smtClean="0"/>
            </a:br>
            <a:r>
              <a:rPr lang="en-US" dirty="0" smtClean="0"/>
              <a:t>Test </a:t>
            </a:r>
            <a:r>
              <a:rPr lang="en-US" dirty="0" smtClean="0"/>
              <a:t>Implementation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5029200"/>
            <a:ext cx="7543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Geospatial Commons Workgroup</a:t>
            </a:r>
            <a:br>
              <a:rPr lang="en-US" dirty="0" smtClean="0"/>
            </a:br>
            <a:r>
              <a:rPr lang="en-US" dirty="0" smtClean="0"/>
              <a:t>Chair: Mark Kotz, Metropolitan </a:t>
            </a:r>
            <a:r>
              <a:rPr lang="en-US" dirty="0" smtClean="0"/>
              <a:t>Council</a:t>
            </a:r>
          </a:p>
          <a:p>
            <a:r>
              <a:rPr lang="en-US" dirty="0" smtClean="0"/>
              <a:t>Presentation to State Wide Geospatial Advisory Council</a:t>
            </a:r>
          </a:p>
          <a:p>
            <a:r>
              <a:rPr lang="en-US" dirty="0" smtClean="0"/>
              <a:t>June 30, 2010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Publish</a:t>
            </a:r>
            <a:endParaRPr lang="en-US" b="1" dirty="0" smtClean="0"/>
          </a:p>
          <a:p>
            <a:pPr lvl="1"/>
            <a:r>
              <a:rPr lang="en-US" b="1" dirty="0" smtClean="0"/>
              <a:t>Metadata</a:t>
            </a:r>
          </a:p>
          <a:p>
            <a:pPr lvl="1"/>
            <a:r>
              <a:rPr lang="en-US" b="1" dirty="0" smtClean="0"/>
              <a:t>Data for download</a:t>
            </a:r>
          </a:p>
          <a:p>
            <a:pPr lvl="1"/>
            <a:r>
              <a:rPr lang="en-US" b="1" dirty="0" smtClean="0"/>
              <a:t>Services for consumption</a:t>
            </a:r>
          </a:p>
          <a:p>
            <a:pPr lvl="1"/>
            <a:endParaRPr lang="en-US" dirty="0"/>
          </a:p>
          <a:p>
            <a:pPr lvl="0"/>
            <a:r>
              <a:rPr lang="en-US" dirty="0" smtClean="0"/>
              <a:t>News/discussion</a:t>
            </a:r>
          </a:p>
          <a:p>
            <a:pPr lvl="0"/>
            <a:r>
              <a:rPr lang="en-US" dirty="0" smtClean="0"/>
              <a:t>Shared development space</a:t>
            </a:r>
          </a:p>
          <a:p>
            <a:pPr lvl="0"/>
            <a:r>
              <a:rPr lang="en-US" dirty="0" smtClean="0"/>
              <a:t>Best </a:t>
            </a:r>
            <a:r>
              <a:rPr lang="en-US" dirty="0" smtClean="0"/>
              <a:t>practices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u="sng" dirty="0" smtClean="0">
                <a:solidFill>
                  <a:srgbClr val="FFC000"/>
                </a:solidFill>
              </a:rPr>
              <a:t>Share</a:t>
            </a:r>
            <a:endParaRPr lang="en-US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Catalog maintenance</a:t>
            </a:r>
          </a:p>
          <a:p>
            <a:pPr lvl="0"/>
            <a:r>
              <a:rPr lang="en-US" dirty="0"/>
              <a:t>Harvesting </a:t>
            </a:r>
          </a:p>
          <a:p>
            <a:pPr lvl="0"/>
            <a:r>
              <a:rPr lang="en-US" dirty="0"/>
              <a:t>Security &amp; User management</a:t>
            </a:r>
          </a:p>
          <a:p>
            <a:pPr lvl="0"/>
            <a:r>
              <a:rPr lang="en-US" dirty="0" smtClean="0"/>
              <a:t>Registry </a:t>
            </a:r>
            <a:r>
              <a:rPr lang="en-US" dirty="0"/>
              <a:t>of web service users</a:t>
            </a:r>
          </a:p>
          <a:p>
            <a:pPr lvl="0"/>
            <a:r>
              <a:rPr lang="en-US" dirty="0" smtClean="0"/>
              <a:t>Governance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7763"/>
            <a:ext cx="7848600" cy="866775"/>
          </a:xfrm>
        </p:spPr>
        <p:txBody>
          <a:bodyPr/>
          <a:lstStyle/>
          <a:p>
            <a:r>
              <a:rPr lang="en-US" dirty="0" smtClean="0"/>
              <a:t>Key Functions - </a:t>
            </a:r>
            <a:r>
              <a:rPr lang="en-US" dirty="0" smtClean="0">
                <a:solidFill>
                  <a:srgbClr val="FFC000"/>
                </a:solidFill>
              </a:rPr>
              <a:t>Administration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implementation with ESRI </a:t>
            </a:r>
            <a:r>
              <a:rPr lang="en-US" dirty="0" err="1" smtClean="0"/>
              <a:t>GeoPortal</a:t>
            </a:r>
            <a:r>
              <a:rPr lang="en-US" dirty="0" smtClean="0"/>
              <a:t> Extension</a:t>
            </a:r>
          </a:p>
          <a:p>
            <a:r>
              <a:rPr lang="en-US" dirty="0" smtClean="0"/>
              <a:t>MnGeo is hosting</a:t>
            </a:r>
          </a:p>
          <a:p>
            <a:r>
              <a:rPr lang="en-US" dirty="0" smtClean="0"/>
              <a:t>Roughly 300 person hours</a:t>
            </a:r>
          </a:p>
          <a:p>
            <a:r>
              <a:rPr lang="en-US" dirty="0" smtClean="0"/>
              <a:t>Sign off on resource commitment by 4 agencies (project sponsors)</a:t>
            </a:r>
          </a:p>
          <a:p>
            <a:r>
              <a:rPr lang="en-US" dirty="0" smtClean="0"/>
              <a:t>Demo at GIS/LIS Conference in Oct.?</a:t>
            </a:r>
          </a:p>
          <a:p>
            <a:pPr lvl="1"/>
            <a:endParaRPr lang="en-US" dirty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Plan – Key Points</a:t>
            </a:r>
            <a:endParaRPr lang="en-US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Driven by producers</a:t>
            </a:r>
          </a:p>
          <a:p>
            <a:r>
              <a:rPr lang="en-US" dirty="0" smtClean="0"/>
              <a:t>Solid business needs</a:t>
            </a:r>
          </a:p>
          <a:p>
            <a:r>
              <a:rPr lang="en-US" dirty="0" smtClean="0"/>
              <a:t>Strong executive commitment</a:t>
            </a:r>
          </a:p>
          <a:p>
            <a:r>
              <a:rPr lang="en-US" dirty="0" smtClean="0"/>
              <a:t>Highly talented workgroup</a:t>
            </a:r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Points</a:t>
            </a:r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981200"/>
            <a:ext cx="6840538" cy="4511675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b="0" dirty="0" smtClean="0"/>
              <a:t>Chris </a:t>
            </a:r>
            <a:r>
              <a:rPr lang="en-US" sz="2000" b="0" dirty="0"/>
              <a:t>Cialek, MnGeo</a:t>
            </a:r>
          </a:p>
          <a:p>
            <a:pPr lvl="0"/>
            <a:r>
              <a:rPr lang="en-US" sz="2000" b="0" dirty="0"/>
              <a:t>Jessica Deegan, Met. Council</a:t>
            </a:r>
          </a:p>
          <a:p>
            <a:r>
              <a:rPr lang="en-US" sz="2000" b="0" dirty="0" smtClean="0"/>
              <a:t>Jim Dickerson, MnGeo</a:t>
            </a:r>
          </a:p>
          <a:p>
            <a:pPr lvl="0"/>
            <a:r>
              <a:rPr lang="en-US" sz="2000" b="0" dirty="0" smtClean="0"/>
              <a:t>Jessica </a:t>
            </a:r>
            <a:r>
              <a:rPr lang="en-US" sz="2000" b="0" dirty="0"/>
              <a:t>Fendos, DEED</a:t>
            </a:r>
          </a:p>
          <a:p>
            <a:pPr lvl="0"/>
            <a:r>
              <a:rPr lang="en-US" sz="2000" b="0" dirty="0"/>
              <a:t>Josh Gumm, Scott County</a:t>
            </a:r>
          </a:p>
          <a:p>
            <a:pPr lvl="0"/>
            <a:r>
              <a:rPr lang="en-US" sz="2000" b="0" dirty="0" smtClean="0"/>
              <a:t>John Harrison, </a:t>
            </a:r>
            <a:r>
              <a:rPr lang="en-US" sz="2000" b="0" dirty="0" err="1" smtClean="0"/>
              <a:t>Mn</a:t>
            </a:r>
            <a:r>
              <a:rPr lang="en-US" sz="2000" b="0" dirty="0" smtClean="0"/>
              <a:t>/DOT</a:t>
            </a:r>
          </a:p>
          <a:p>
            <a:r>
              <a:rPr lang="en-US" sz="2000" b="0" dirty="0" smtClean="0"/>
              <a:t>Mark Kotz, Met. Council (Chair)</a:t>
            </a:r>
          </a:p>
          <a:p>
            <a:r>
              <a:rPr lang="en-US" sz="2000" b="0" dirty="0" smtClean="0"/>
              <a:t>Susanne Maeder, MnGeo</a:t>
            </a:r>
          </a:p>
          <a:p>
            <a:pPr lvl="0"/>
            <a:r>
              <a:rPr lang="en-US" sz="2000" b="0" dirty="0" smtClean="0"/>
              <a:t>Chris </a:t>
            </a:r>
            <a:r>
              <a:rPr lang="en-US" sz="2000" b="0" dirty="0"/>
              <a:t>Pouliot, DNR</a:t>
            </a:r>
          </a:p>
          <a:p>
            <a:pPr lvl="0"/>
            <a:r>
              <a:rPr lang="en-US" sz="2000" b="0" dirty="0"/>
              <a:t>Nancy Rader, MnGeo</a:t>
            </a:r>
          </a:p>
          <a:p>
            <a:pPr lvl="0"/>
            <a:r>
              <a:rPr lang="en-US" sz="2000" b="0" dirty="0" smtClean="0"/>
              <a:t>Hal </a:t>
            </a:r>
            <a:r>
              <a:rPr lang="en-US" sz="2000" b="0" dirty="0"/>
              <a:t>Watson, DNR</a:t>
            </a:r>
          </a:p>
          <a:p>
            <a:pPr lvl="0"/>
            <a:r>
              <a:rPr lang="en-US" sz="2000" b="0" dirty="0"/>
              <a:t>Paul Weinberger, </a:t>
            </a:r>
            <a:r>
              <a:rPr lang="en-US" sz="2000" b="0" dirty="0" err="1"/>
              <a:t>Mn</a:t>
            </a:r>
            <a:r>
              <a:rPr lang="en-US" sz="2000" b="0" dirty="0"/>
              <a:t>/DOT</a:t>
            </a:r>
          </a:p>
          <a:p>
            <a:endParaRPr lang="en-US" dirty="0" smtClean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Workgroup Members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implementation of the “Minnesota Geospatial Commons”</a:t>
            </a:r>
          </a:p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Who is involved?</a:t>
            </a:r>
          </a:p>
          <a:p>
            <a:r>
              <a:rPr lang="en-US" dirty="0" smtClean="0"/>
              <a:t>Why do this?</a:t>
            </a:r>
          </a:p>
          <a:p>
            <a:r>
              <a:rPr lang="en-US" dirty="0" smtClean="0"/>
              <a:t>When – timeline?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 single </a:t>
            </a:r>
            <a:r>
              <a:rPr lang="en-US" u="sng" dirty="0" smtClean="0">
                <a:solidFill>
                  <a:srgbClr val="FFFF00"/>
                </a:solidFill>
              </a:rPr>
              <a:t>place</a:t>
            </a:r>
            <a:r>
              <a:rPr lang="en-US" dirty="0" smtClean="0"/>
              <a:t> we all go to </a:t>
            </a:r>
            <a:r>
              <a:rPr lang="en-US" u="sng" dirty="0" smtClean="0">
                <a:solidFill>
                  <a:srgbClr val="FFFF00"/>
                </a:solidFill>
              </a:rPr>
              <a:t>find</a:t>
            </a:r>
            <a:r>
              <a:rPr lang="en-US" dirty="0" smtClean="0"/>
              <a:t> and </a:t>
            </a:r>
            <a:r>
              <a:rPr lang="en-US" u="sng" dirty="0" smtClean="0">
                <a:solidFill>
                  <a:srgbClr val="FFFF00"/>
                </a:solidFill>
              </a:rPr>
              <a:t>share</a:t>
            </a:r>
            <a:r>
              <a:rPr lang="en-US" dirty="0" smtClean="0"/>
              <a:t> geospatial resources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smtClean="0"/>
              <a:t>“Commons</a:t>
            </a:r>
            <a:r>
              <a:rPr lang="en-US" dirty="0" smtClean="0"/>
              <a:t>”?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AutoShape 17"/>
          <p:cNvCxnSpPr>
            <a:cxnSpLocks noChangeShapeType="1"/>
            <a:endCxn id="4" idx="0"/>
          </p:cNvCxnSpPr>
          <p:nvPr/>
        </p:nvCxnSpPr>
        <p:spPr bwMode="auto">
          <a:xfrm rot="5400000">
            <a:off x="1681163" y="2214562"/>
            <a:ext cx="447675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2438400"/>
            <a:ext cx="1981200" cy="1107996"/>
          </a:xfrm>
          <a:prstGeom prst="rect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>
                <a:solidFill>
                  <a:srgbClr val="FFFF00"/>
                </a:solidFill>
              </a:rPr>
              <a:t>Technical Leadership Workgroup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90600" y="533400"/>
            <a:ext cx="1828800" cy="769441"/>
          </a:xfrm>
          <a:prstGeom prst="rect">
            <a:avLst/>
          </a:prstGeom>
          <a:solidFill>
            <a:srgbClr val="0000FF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MetroGIS Policy </a:t>
            </a:r>
            <a:r>
              <a:rPr lang="en-US" dirty="0"/>
              <a:t>Board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990600" y="1447800"/>
            <a:ext cx="1828800" cy="771525"/>
          </a:xfrm>
          <a:prstGeom prst="rect">
            <a:avLst/>
          </a:prstGeom>
          <a:solidFill>
            <a:srgbClr val="0000FF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Coordinating Committee</a:t>
            </a:r>
          </a:p>
        </p:txBody>
      </p:sp>
      <p:cxnSp>
        <p:nvCxnSpPr>
          <p:cNvPr id="9" name="AutoShape 16"/>
          <p:cNvCxnSpPr>
            <a:cxnSpLocks noChangeShapeType="1"/>
            <a:stCxn id="7" idx="2"/>
            <a:endCxn id="8" idx="0"/>
          </p:cNvCxnSpPr>
          <p:nvPr/>
        </p:nvCxnSpPr>
        <p:spPr bwMode="auto">
          <a:xfrm rot="5400000">
            <a:off x="1832521" y="1375320"/>
            <a:ext cx="144959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12" name="AutoShape 20"/>
          <p:cNvCxnSpPr>
            <a:cxnSpLocks noChangeShapeType="1"/>
            <a:stCxn id="4" idx="3"/>
            <a:endCxn id="39" idx="1"/>
          </p:cNvCxnSpPr>
          <p:nvPr/>
        </p:nvCxnSpPr>
        <p:spPr bwMode="auto">
          <a:xfrm>
            <a:off x="2895600" y="2992398"/>
            <a:ext cx="685800" cy="1588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lg"/>
          </a:ln>
          <a:effectLst/>
        </p:spPr>
      </p:cxn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438400" y="4267200"/>
            <a:ext cx="19812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Web Services Trust Issues</a:t>
            </a: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724400" y="4267200"/>
            <a:ext cx="21336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Broker/Portal Implementation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4724400" y="53721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Define Requirements</a:t>
            </a: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4737100" y="60198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Implement</a:t>
            </a: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auto">
          <a:xfrm>
            <a:off x="2362200" y="53340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Identify Issues</a:t>
            </a: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362200" y="5994400"/>
            <a:ext cx="2133600" cy="36195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41FF41"/>
                </a:solidFill>
              </a:rPr>
              <a:t>Identify Solutions</a:t>
            </a:r>
          </a:p>
        </p:txBody>
      </p:sp>
      <p:cxnSp>
        <p:nvCxnSpPr>
          <p:cNvPr id="20" name="AutoShape 22"/>
          <p:cNvCxnSpPr>
            <a:cxnSpLocks noChangeShapeType="1"/>
            <a:stCxn id="14" idx="2"/>
            <a:endCxn id="18" idx="0"/>
          </p:cNvCxnSpPr>
          <p:nvPr/>
        </p:nvCxnSpPr>
        <p:spPr bwMode="auto">
          <a:xfrm>
            <a:off x="3429000" y="5067300"/>
            <a:ext cx="0" cy="25400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1" name="AutoShape 23"/>
          <p:cNvCxnSpPr>
            <a:cxnSpLocks noChangeShapeType="1"/>
            <a:stCxn id="18" idx="2"/>
            <a:endCxn id="19" idx="0"/>
          </p:cNvCxnSpPr>
          <p:nvPr/>
        </p:nvCxnSpPr>
        <p:spPr bwMode="auto">
          <a:xfrm>
            <a:off x="3429000" y="5708650"/>
            <a:ext cx="0" cy="27305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2" name="AutoShape 25"/>
          <p:cNvCxnSpPr>
            <a:cxnSpLocks noChangeShapeType="1"/>
            <a:stCxn id="15" idx="2"/>
            <a:endCxn id="16" idx="0"/>
          </p:cNvCxnSpPr>
          <p:nvPr/>
        </p:nvCxnSpPr>
        <p:spPr bwMode="auto">
          <a:xfrm>
            <a:off x="5791200" y="5067300"/>
            <a:ext cx="0" cy="29210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29" name="AutoShape 27"/>
          <p:cNvCxnSpPr>
            <a:cxnSpLocks noChangeShapeType="1"/>
            <a:stCxn id="16" idx="2"/>
            <a:endCxn id="17" idx="0"/>
          </p:cNvCxnSpPr>
          <p:nvPr/>
        </p:nvCxnSpPr>
        <p:spPr bwMode="auto">
          <a:xfrm>
            <a:off x="5791200" y="5746750"/>
            <a:ext cx="12700" cy="260350"/>
          </a:xfrm>
          <a:prstGeom prst="straightConnector1">
            <a:avLst/>
          </a:prstGeom>
          <a:noFill/>
          <a:ln w="25400">
            <a:solidFill>
              <a:srgbClr val="00FF00"/>
            </a:solidFill>
            <a:round/>
            <a:headEnd/>
            <a:tailEnd type="triangle" w="med" len="lg"/>
          </a:ln>
          <a:effectLst/>
        </p:spPr>
      </p:cxnSp>
      <p:cxnSp>
        <p:nvCxnSpPr>
          <p:cNvPr id="30" name="AutoShape 29"/>
          <p:cNvCxnSpPr>
            <a:cxnSpLocks noChangeShapeType="1"/>
            <a:stCxn id="14" idx="3"/>
            <a:endCxn id="15" idx="1"/>
          </p:cNvCxnSpPr>
          <p:nvPr/>
        </p:nvCxnSpPr>
        <p:spPr bwMode="auto">
          <a:xfrm>
            <a:off x="4419600" y="4660900"/>
            <a:ext cx="304800" cy="1588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6096000" y="685800"/>
            <a:ext cx="1828800" cy="1219200"/>
            <a:chOff x="5867400" y="609600"/>
            <a:chExt cx="1828800" cy="1219200"/>
          </a:xfrm>
        </p:grpSpPr>
        <p:sp>
          <p:nvSpPr>
            <p:cNvPr id="32" name="Oval 30"/>
            <p:cNvSpPr>
              <a:spLocks noChangeArrowheads="1"/>
            </p:cNvSpPr>
            <p:nvPr/>
          </p:nvSpPr>
          <p:spPr bwMode="auto">
            <a:xfrm>
              <a:off x="5867400" y="6096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" name="Text Box 31"/>
            <p:cNvSpPr txBox="1">
              <a:spLocks noChangeArrowheads="1"/>
            </p:cNvSpPr>
            <p:nvPr/>
          </p:nvSpPr>
          <p:spPr bwMode="auto">
            <a:xfrm>
              <a:off x="6019800" y="685800"/>
              <a:ext cx="1600200" cy="11079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&amp; Advisory Councils</a:t>
              </a:r>
              <a:endParaRPr lang="en-US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096000" y="2362200"/>
            <a:ext cx="1828800" cy="1219200"/>
            <a:chOff x="7086600" y="1828800"/>
            <a:chExt cx="1828800" cy="1219200"/>
          </a:xfrm>
        </p:grpSpPr>
        <p:sp>
          <p:nvSpPr>
            <p:cNvPr id="35" name="Oval 35"/>
            <p:cNvSpPr>
              <a:spLocks noChangeArrowheads="1"/>
            </p:cNvSpPr>
            <p:nvPr/>
          </p:nvSpPr>
          <p:spPr bwMode="auto">
            <a:xfrm>
              <a:off x="7086600" y="18288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6" name="Text Box 36"/>
            <p:cNvSpPr txBox="1">
              <a:spLocks noChangeArrowheads="1"/>
            </p:cNvSpPr>
            <p:nvPr/>
          </p:nvSpPr>
          <p:spPr bwMode="auto">
            <a:xfrm>
              <a:off x="7162800" y="2057400"/>
              <a:ext cx="1600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</a:t>
              </a:r>
              <a:r>
                <a:rPr lang="en-US" dirty="0"/>
                <a:t>Standards</a:t>
              </a:r>
            </a:p>
          </p:txBody>
        </p:sp>
      </p:grpSp>
      <p:cxnSp>
        <p:nvCxnSpPr>
          <p:cNvPr id="37" name="AutoShape 19"/>
          <p:cNvCxnSpPr>
            <a:cxnSpLocks noChangeShapeType="1"/>
            <a:stCxn id="39" idx="2"/>
            <a:endCxn id="14" idx="0"/>
          </p:cNvCxnSpPr>
          <p:nvPr/>
        </p:nvCxnSpPr>
        <p:spPr bwMode="auto">
          <a:xfrm rot="5400000">
            <a:off x="3640098" y="3335298"/>
            <a:ext cx="720804" cy="11430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581400" y="2438400"/>
            <a:ext cx="1981200" cy="1107996"/>
          </a:xfrm>
          <a:prstGeom prst="rect">
            <a:avLst/>
          </a:prstGeom>
          <a:noFill/>
          <a:ln w="38100">
            <a:solidFill>
              <a:srgbClr val="FFC80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FFC800"/>
                </a:solidFill>
              </a:rPr>
              <a:t>Geospatial Commons Workgroup</a:t>
            </a:r>
            <a:endParaRPr lang="en-US" i="1" dirty="0">
              <a:solidFill>
                <a:srgbClr val="FFC800"/>
              </a:solidFill>
            </a:endParaRPr>
          </a:p>
        </p:txBody>
      </p:sp>
      <p:cxnSp>
        <p:nvCxnSpPr>
          <p:cNvPr id="40" name="AutoShape 17"/>
          <p:cNvCxnSpPr>
            <a:cxnSpLocks noChangeShapeType="1"/>
          </p:cNvCxnSpPr>
          <p:nvPr/>
        </p:nvCxnSpPr>
        <p:spPr bwMode="auto">
          <a:xfrm rot="5400000">
            <a:off x="6781800" y="2133600"/>
            <a:ext cx="45720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41" name="AutoShape 17"/>
          <p:cNvCxnSpPr>
            <a:cxnSpLocks noChangeShapeType="1"/>
            <a:endCxn id="39" idx="3"/>
          </p:cNvCxnSpPr>
          <p:nvPr/>
        </p:nvCxnSpPr>
        <p:spPr bwMode="auto">
          <a:xfrm rot="10800000" flipV="1">
            <a:off x="5562600" y="2971800"/>
            <a:ext cx="533400" cy="2059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42" name="AutoShape 19"/>
          <p:cNvCxnSpPr>
            <a:cxnSpLocks noChangeShapeType="1"/>
            <a:stCxn id="39" idx="2"/>
            <a:endCxn id="15" idx="0"/>
          </p:cNvCxnSpPr>
          <p:nvPr/>
        </p:nvCxnSpPr>
        <p:spPr bwMode="auto">
          <a:xfrm rot="16200000" flipH="1">
            <a:off x="4821198" y="3297198"/>
            <a:ext cx="720804" cy="12192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3124200" y="152400"/>
            <a:ext cx="28194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31138" cy="205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Strong MetroGIS support at top and grass roots</a:t>
            </a:r>
          </a:p>
          <a:p>
            <a:r>
              <a:rPr lang="en-US" dirty="0" smtClean="0"/>
              <a:t>DNR</a:t>
            </a:r>
            <a:r>
              <a:rPr lang="en-US" dirty="0" smtClean="0"/>
              <a:t>, MnGeo, </a:t>
            </a:r>
            <a:r>
              <a:rPr lang="en-US" dirty="0" err="1" smtClean="0"/>
              <a:t>Mn</a:t>
            </a:r>
            <a:r>
              <a:rPr lang="en-US" dirty="0" smtClean="0"/>
              <a:t>/DOT very </a:t>
            </a:r>
            <a:r>
              <a:rPr lang="en-US" dirty="0" smtClean="0"/>
              <a:t>interested</a:t>
            </a:r>
          </a:p>
          <a:p>
            <a:r>
              <a:rPr lang="en-US" dirty="0" smtClean="0"/>
              <a:t>Previous work by Standards Committee </a:t>
            </a:r>
            <a:endParaRPr lang="en-US" dirty="0" smtClean="0"/>
          </a:p>
          <a:p>
            <a:r>
              <a:rPr lang="en-US" dirty="0" smtClean="0"/>
              <a:t>Opportunity </a:t>
            </a:r>
            <a:r>
              <a:rPr lang="en-US" dirty="0" smtClean="0"/>
              <a:t>to collaboratively develop </a:t>
            </a:r>
            <a:r>
              <a:rPr lang="en-US" u="sng" dirty="0" smtClean="0"/>
              <a:t>one web place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Joint Workgroup?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914400" y="4038600"/>
            <a:ext cx="1981200" cy="1107996"/>
          </a:xfrm>
          <a:prstGeom prst="rect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 dirty="0">
                <a:solidFill>
                  <a:srgbClr val="FFFF00"/>
                </a:solidFill>
              </a:rPr>
              <a:t>Technical Leadership Workgroup</a:t>
            </a:r>
          </a:p>
        </p:txBody>
      </p:sp>
      <p:cxnSp>
        <p:nvCxnSpPr>
          <p:cNvPr id="7" name="AutoShape 20"/>
          <p:cNvCxnSpPr>
            <a:cxnSpLocks noChangeShapeType="1"/>
            <a:stCxn id="4" idx="3"/>
            <a:endCxn id="24" idx="1"/>
          </p:cNvCxnSpPr>
          <p:nvPr/>
        </p:nvCxnSpPr>
        <p:spPr bwMode="auto">
          <a:xfrm>
            <a:off x="2895600" y="4592598"/>
            <a:ext cx="685800" cy="1588"/>
          </a:xfrm>
          <a:prstGeom prst="straightConnector1">
            <a:avLst/>
          </a:prstGeom>
          <a:noFill/>
          <a:ln w="25400">
            <a:solidFill>
              <a:srgbClr val="FFFF00"/>
            </a:solidFill>
            <a:round/>
            <a:headEnd/>
            <a:tailEnd type="triangle" w="med" len="lg"/>
          </a:ln>
          <a:effectLst/>
        </p:spPr>
      </p:cxn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14600" y="5562600"/>
            <a:ext cx="19812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Web Services Trust Issues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4800600" y="5562600"/>
            <a:ext cx="2133600" cy="787400"/>
          </a:xfrm>
          <a:prstGeom prst="rect">
            <a:avLst/>
          </a:prstGeom>
          <a:gradFill rotWithShape="1">
            <a:gsLst>
              <a:gs pos="0">
                <a:srgbClr val="28348C"/>
              </a:gs>
              <a:gs pos="50000">
                <a:srgbClr val="003399"/>
              </a:gs>
              <a:gs pos="100000">
                <a:srgbClr val="28348C"/>
              </a:gs>
            </a:gsLst>
            <a:lin ang="0" scaled="1"/>
          </a:gradFill>
          <a:ln w="254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41FF41"/>
                </a:solidFill>
              </a:rPr>
              <a:t>Broker/Portal Implementation</a:t>
            </a:r>
          </a:p>
        </p:txBody>
      </p:sp>
      <p:cxnSp>
        <p:nvCxnSpPr>
          <p:cNvPr id="19" name="AutoShape 29"/>
          <p:cNvCxnSpPr>
            <a:cxnSpLocks noChangeShapeType="1"/>
            <a:stCxn id="9" idx="3"/>
            <a:endCxn id="10" idx="1"/>
          </p:cNvCxnSpPr>
          <p:nvPr/>
        </p:nvCxnSpPr>
        <p:spPr bwMode="auto">
          <a:xfrm>
            <a:off x="4495800" y="5956300"/>
            <a:ext cx="304800" cy="1588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 type="triangle" w="med" len="med"/>
            <a:tailEnd type="triangl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6172200" y="3962400"/>
            <a:ext cx="1828800" cy="1219200"/>
            <a:chOff x="7086600" y="1828800"/>
            <a:chExt cx="1828800" cy="1219200"/>
          </a:xfrm>
        </p:grpSpPr>
        <p:sp>
          <p:nvSpPr>
            <p:cNvPr id="21" name="Oval 35"/>
            <p:cNvSpPr>
              <a:spLocks noChangeArrowheads="1"/>
            </p:cNvSpPr>
            <p:nvPr/>
          </p:nvSpPr>
          <p:spPr bwMode="auto">
            <a:xfrm>
              <a:off x="7086600" y="1828800"/>
              <a:ext cx="1828800" cy="1219200"/>
            </a:xfrm>
            <a:prstGeom prst="ellipse">
              <a:avLst/>
            </a:prstGeom>
            <a:solidFill>
              <a:srgbClr val="CC66FF"/>
            </a:solidFill>
            <a:ln w="9525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2" name="Text Box 36"/>
            <p:cNvSpPr txBox="1">
              <a:spLocks noChangeArrowheads="1"/>
            </p:cNvSpPr>
            <p:nvPr/>
          </p:nvSpPr>
          <p:spPr bwMode="auto">
            <a:xfrm>
              <a:off x="7162800" y="2057400"/>
              <a:ext cx="1600200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MnGeo </a:t>
              </a:r>
              <a:r>
                <a:rPr lang="en-US" dirty="0"/>
                <a:t>Standards</a:t>
              </a:r>
            </a:p>
          </p:txBody>
        </p:sp>
      </p:grpSp>
      <p:cxnSp>
        <p:nvCxnSpPr>
          <p:cNvPr id="23" name="AutoShape 19"/>
          <p:cNvCxnSpPr>
            <a:cxnSpLocks noChangeShapeType="1"/>
            <a:stCxn id="24" idx="2"/>
            <a:endCxn id="9" idx="0"/>
          </p:cNvCxnSpPr>
          <p:nvPr/>
        </p:nvCxnSpPr>
        <p:spPr bwMode="auto">
          <a:xfrm rot="5400000">
            <a:off x="3830598" y="4821198"/>
            <a:ext cx="416004" cy="10668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3581400" y="4038600"/>
            <a:ext cx="1981200" cy="1107996"/>
          </a:xfrm>
          <a:prstGeom prst="rect">
            <a:avLst/>
          </a:prstGeom>
          <a:noFill/>
          <a:ln w="38100">
            <a:solidFill>
              <a:srgbClr val="FFC800"/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i="1" dirty="0" smtClean="0">
                <a:solidFill>
                  <a:srgbClr val="FFC800"/>
                </a:solidFill>
              </a:rPr>
              <a:t>Geospatial Commons Workgroup</a:t>
            </a:r>
            <a:endParaRPr lang="en-US" i="1" dirty="0">
              <a:solidFill>
                <a:srgbClr val="FFC800"/>
              </a:solidFill>
            </a:endParaRPr>
          </a:p>
        </p:txBody>
      </p:sp>
      <p:cxnSp>
        <p:nvCxnSpPr>
          <p:cNvPr id="25" name="AutoShape 17"/>
          <p:cNvCxnSpPr>
            <a:cxnSpLocks noChangeShapeType="1"/>
            <a:endCxn id="24" idx="3"/>
          </p:cNvCxnSpPr>
          <p:nvPr/>
        </p:nvCxnSpPr>
        <p:spPr bwMode="auto">
          <a:xfrm rot="10800000" flipV="1">
            <a:off x="5562600" y="4572000"/>
            <a:ext cx="609600" cy="2059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lg"/>
          </a:ln>
          <a:effectLst/>
        </p:spPr>
      </p:cxnSp>
      <p:cxnSp>
        <p:nvCxnSpPr>
          <p:cNvPr id="26" name="AutoShape 19"/>
          <p:cNvCxnSpPr>
            <a:cxnSpLocks noChangeShapeType="1"/>
            <a:stCxn id="24" idx="2"/>
            <a:endCxn id="10" idx="0"/>
          </p:cNvCxnSpPr>
          <p:nvPr/>
        </p:nvCxnSpPr>
        <p:spPr bwMode="auto">
          <a:xfrm rot="16200000" flipH="1">
            <a:off x="5011698" y="4706898"/>
            <a:ext cx="416004" cy="1295400"/>
          </a:xfrm>
          <a:prstGeom prst="straightConnector1">
            <a:avLst/>
          </a:prstGeom>
          <a:noFill/>
          <a:ln w="25400">
            <a:solidFill>
              <a:srgbClr val="FFC800"/>
            </a:solidFill>
            <a:round/>
            <a:headEnd/>
            <a:tailEnd type="triangle" w="med" len="lg"/>
          </a:ln>
          <a:effectLst/>
        </p:spPr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single web location to find or share geo data in MN</a:t>
            </a:r>
          </a:p>
          <a:p>
            <a:r>
              <a:rPr lang="en-US" dirty="0" smtClean="0"/>
              <a:t>Geo apps and web services even less </a:t>
            </a:r>
            <a:r>
              <a:rPr lang="en-US" dirty="0" smtClean="0"/>
              <a:t>accessible</a:t>
            </a:r>
          </a:p>
          <a:p>
            <a:r>
              <a:rPr lang="en-US" dirty="0" smtClean="0"/>
              <a:t>Opportunities to share more directly/effectively behind the scenes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Create It?</a:t>
            </a:r>
            <a:endParaRPr lang="en-U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smtClean="0"/>
              <a:t>Portal” = where you </a:t>
            </a:r>
            <a:r>
              <a:rPr lang="en-US" u="sng" dirty="0" smtClean="0"/>
              <a:t>find</a:t>
            </a:r>
            <a:r>
              <a:rPr lang="en-US" dirty="0" smtClean="0"/>
              <a:t>.  Belongs to some one else.</a:t>
            </a:r>
          </a:p>
          <a:p>
            <a:endParaRPr lang="en-US" dirty="0" smtClean="0"/>
          </a:p>
          <a:p>
            <a:r>
              <a:rPr lang="en-US" dirty="0" smtClean="0"/>
              <a:t>“Commons” = where you </a:t>
            </a:r>
            <a:r>
              <a:rPr lang="en-US" u="sng" dirty="0" smtClean="0"/>
              <a:t>share</a:t>
            </a:r>
            <a:r>
              <a:rPr lang="en-US" dirty="0" smtClean="0"/>
              <a:t>.  Belongs to all.</a:t>
            </a:r>
          </a:p>
          <a:p>
            <a:pPr lvl="1"/>
            <a:endParaRPr lang="en-US" dirty="0"/>
          </a:p>
        </p:txBody>
      </p:sp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“Commons”</a:t>
            </a:r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Search</a:t>
            </a:r>
          </a:p>
          <a:p>
            <a:pPr lvl="1"/>
            <a:r>
              <a:rPr lang="en-US" b="1" dirty="0" smtClean="0"/>
              <a:t>Structured interface</a:t>
            </a:r>
            <a:endParaRPr lang="en-US" dirty="0"/>
          </a:p>
          <a:p>
            <a:pPr lvl="1"/>
            <a:r>
              <a:rPr lang="en-US" b="1" dirty="0"/>
              <a:t>Spatial </a:t>
            </a:r>
            <a:r>
              <a:rPr lang="en-US" b="1" dirty="0" smtClean="0"/>
              <a:t>(</a:t>
            </a:r>
            <a:r>
              <a:rPr lang="en-US" b="1" dirty="0"/>
              <a:t>e.g. </a:t>
            </a:r>
            <a:r>
              <a:rPr lang="en-US" b="1" dirty="0" smtClean="0"/>
              <a:t>bounding </a:t>
            </a:r>
            <a:r>
              <a:rPr lang="en-US" b="1" dirty="0"/>
              <a:t>box)</a:t>
            </a:r>
            <a:endParaRPr lang="en-US" dirty="0"/>
          </a:p>
          <a:p>
            <a:pPr lvl="1"/>
            <a:r>
              <a:rPr lang="en-US" b="1" dirty="0" smtClean="0"/>
              <a:t>Metadata</a:t>
            </a:r>
            <a:endParaRPr lang="en-US" dirty="0"/>
          </a:p>
          <a:p>
            <a:pPr lvl="1"/>
            <a:r>
              <a:rPr lang="en-US" b="1" dirty="0"/>
              <a:t>Google </a:t>
            </a:r>
            <a:r>
              <a:rPr lang="en-US" b="1" dirty="0" smtClean="0"/>
              <a:t>accessible</a:t>
            </a:r>
            <a:endParaRPr lang="en-US" dirty="0"/>
          </a:p>
          <a:p>
            <a:r>
              <a:rPr lang="en-US" b="1" dirty="0"/>
              <a:t>Catalog (viewable page)</a:t>
            </a:r>
            <a:endParaRPr lang="en-US" dirty="0"/>
          </a:p>
          <a:p>
            <a:r>
              <a:rPr lang="en-US" b="1" dirty="0"/>
              <a:t>Registry </a:t>
            </a:r>
            <a:r>
              <a:rPr lang="en-US" b="1" dirty="0" smtClean="0"/>
              <a:t>(back end database)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u="sng" dirty="0" smtClean="0">
                <a:solidFill>
                  <a:srgbClr val="FFC000"/>
                </a:solidFill>
              </a:rPr>
              <a:t>Find</a:t>
            </a:r>
            <a:endParaRPr lang="en-US" u="sng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Metadata </a:t>
            </a:r>
            <a:r>
              <a:rPr lang="en-US" dirty="0" smtClean="0"/>
              <a:t>viewer</a:t>
            </a:r>
            <a:endParaRPr lang="en-US" dirty="0"/>
          </a:p>
          <a:p>
            <a:pPr lvl="0"/>
            <a:r>
              <a:rPr lang="en-US" dirty="0"/>
              <a:t>Map viewer</a:t>
            </a:r>
          </a:p>
          <a:p>
            <a:pPr lvl="0"/>
            <a:r>
              <a:rPr lang="en-US" dirty="0" smtClean="0"/>
              <a:t>Download </a:t>
            </a:r>
            <a:r>
              <a:rPr lang="en-US" dirty="0"/>
              <a:t>data </a:t>
            </a:r>
            <a:r>
              <a:rPr lang="en-US" dirty="0" smtClean="0"/>
              <a:t>or connect to web services</a:t>
            </a:r>
          </a:p>
          <a:p>
            <a:pPr lvl="0"/>
            <a:r>
              <a:rPr lang="en-US" dirty="0" smtClean="0"/>
              <a:t>User </a:t>
            </a:r>
            <a:r>
              <a:rPr lang="en-US" dirty="0"/>
              <a:t>Reviews (quality, </a:t>
            </a:r>
            <a:r>
              <a:rPr lang="en-US" dirty="0" smtClean="0"/>
              <a:t>reliability, etc</a:t>
            </a:r>
            <a:r>
              <a:rPr lang="en-US" dirty="0" smtClean="0"/>
              <a:t>.)</a:t>
            </a:r>
          </a:p>
          <a:p>
            <a:r>
              <a:rPr lang="en-US" dirty="0" smtClean="0"/>
              <a:t>Web service monitoring</a:t>
            </a:r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Functions - </a:t>
            </a:r>
            <a:r>
              <a:rPr lang="en-US" dirty="0" smtClean="0">
                <a:solidFill>
                  <a:srgbClr val="FFC000"/>
                </a:solidFill>
              </a:rPr>
              <a:t>Evaluate</a:t>
            </a:r>
            <a:endParaRPr 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15725</TotalTime>
  <Words>388</Words>
  <Application>Microsoft Office PowerPoint</Application>
  <PresentationFormat>On-screen Show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Paper</vt:lpstr>
      <vt:lpstr>Minnesota Geospatial Commons Test Implementation   </vt:lpstr>
      <vt:lpstr>Overview</vt:lpstr>
      <vt:lpstr>What is the “Commons”?</vt:lpstr>
      <vt:lpstr>Organization</vt:lpstr>
      <vt:lpstr>Why Joint Workgroup?</vt:lpstr>
      <vt:lpstr>Why Create It?</vt:lpstr>
      <vt:lpstr>Why “Commons”</vt:lpstr>
      <vt:lpstr>Key Functions - Find</vt:lpstr>
      <vt:lpstr>Key Functions - Evaluate</vt:lpstr>
      <vt:lpstr>Key Functions - Share</vt:lpstr>
      <vt:lpstr>Key Functions - Administration</vt:lpstr>
      <vt:lpstr>Project Plan – Key Points</vt:lpstr>
      <vt:lpstr>Final Points</vt:lpstr>
      <vt:lpstr>Active Workgroup Members</vt:lpstr>
    </vt:vector>
  </TitlesOfParts>
  <Company>Metropolitan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MetroGIS DataFinder Café</dc:title>
  <dc:creator>Metropolitan Council</dc:creator>
  <cp:lastModifiedBy>Mark Kotz</cp:lastModifiedBy>
  <cp:revision>281</cp:revision>
  <cp:lastPrinted>2002-10-25T18:20:35Z</cp:lastPrinted>
  <dcterms:created xsi:type="dcterms:W3CDTF">2002-07-11T18:21:41Z</dcterms:created>
  <dcterms:modified xsi:type="dcterms:W3CDTF">2010-06-29T18:11:43Z</dcterms:modified>
</cp:coreProperties>
</file>