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5"/>
    <p:sldMasterId id="2147483758" r:id="rId6"/>
    <p:sldMasterId id="2147483735" r:id="rId7"/>
  </p:sldMasterIdLst>
  <p:notesMasterIdLst>
    <p:notesMasterId r:id="rId38"/>
  </p:notesMasterIdLst>
  <p:sldIdLst>
    <p:sldId id="319" r:id="rId8"/>
    <p:sldId id="308" r:id="rId9"/>
    <p:sldId id="316" r:id="rId10"/>
    <p:sldId id="315" r:id="rId11"/>
    <p:sldId id="327" r:id="rId12"/>
    <p:sldId id="328" r:id="rId13"/>
    <p:sldId id="329" r:id="rId14"/>
    <p:sldId id="330" r:id="rId15"/>
    <p:sldId id="331" r:id="rId16"/>
    <p:sldId id="332" r:id="rId17"/>
    <p:sldId id="340" r:id="rId18"/>
    <p:sldId id="339" r:id="rId19"/>
    <p:sldId id="344" r:id="rId20"/>
    <p:sldId id="345" r:id="rId21"/>
    <p:sldId id="343" r:id="rId22"/>
    <p:sldId id="342" r:id="rId23"/>
    <p:sldId id="341" r:id="rId24"/>
    <p:sldId id="346" r:id="rId25"/>
    <p:sldId id="322" r:id="rId26"/>
    <p:sldId id="337" r:id="rId27"/>
    <p:sldId id="338" r:id="rId28"/>
    <p:sldId id="323" r:id="rId29"/>
    <p:sldId id="333" r:id="rId30"/>
    <p:sldId id="334" r:id="rId31"/>
    <p:sldId id="335" r:id="rId32"/>
    <p:sldId id="336" r:id="rId33"/>
    <p:sldId id="324" r:id="rId34"/>
    <p:sldId id="325" r:id="rId35"/>
    <p:sldId id="326" r:id="rId36"/>
    <p:sldId id="31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34" autoAdjust="0"/>
  </p:normalViewPr>
  <p:slideViewPr>
    <p:cSldViewPr>
      <p:cViewPr>
        <p:scale>
          <a:sx n="99" d="100"/>
          <a:sy n="99" d="100"/>
        </p:scale>
        <p:origin x="-324" y="-120"/>
      </p:cViewPr>
      <p:guideLst>
        <p:guide orient="horz" pos="1440"/>
        <p:guide pos="864"/>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5418FC27-775B-4555-AC31-99C4D05BED9B}" type="datetimeFigureOut">
              <a:rPr lang="en-US" smtClean="0"/>
              <a:pPr/>
              <a:t>9/5/2012</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93372650-0F8F-4A21-9426-8C0078159C25}" type="slidenum">
              <a:rPr lang="en-US" smtClean="0"/>
              <a:pPr/>
              <a:t>‹#›</a:t>
            </a:fld>
            <a:endParaRPr lang="en-US"/>
          </a:p>
        </p:txBody>
      </p:sp>
    </p:spTree>
    <p:extLst>
      <p:ext uri="{BB962C8B-B14F-4D97-AF65-F5344CB8AC3E}">
        <p14:creationId xmlns:p14="http://schemas.microsoft.com/office/powerpoint/2010/main" xmlns="" val="128626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381000" y="4343400"/>
            <a:ext cx="5791200" cy="1828800"/>
          </a:xfrm>
          <a:prstGeom prst="rect">
            <a:avLst/>
          </a:prstGeom>
        </p:spPr>
        <p:txBody>
          <a:bodyPr/>
          <a:lstStyle>
            <a:lvl1pPr marL="0" indent="0" algn="r">
              <a:buNone/>
              <a:defRPr sz="1400" baseline="0"/>
            </a:lvl1pPr>
          </a:lstStyle>
          <a:p>
            <a:pPr lvl="0"/>
            <a:r>
              <a:rPr lang="en-US" dirty="0" smtClean="0"/>
              <a:t>Click to add date</a:t>
            </a:r>
          </a:p>
          <a:p>
            <a:pPr lvl="0"/>
            <a:r>
              <a:rPr lang="en-US" dirty="0" smtClean="0"/>
              <a:t>Subtitle</a:t>
            </a:r>
          </a:p>
          <a:p>
            <a:pPr lvl="0"/>
            <a:r>
              <a:rPr lang="en-US" dirty="0" smtClean="0"/>
              <a:t>Presenter name(s)</a:t>
            </a:r>
            <a:endParaRPr lang="en-US" dirty="0"/>
          </a:p>
        </p:txBody>
      </p:sp>
      <p:sp>
        <p:nvSpPr>
          <p:cNvPr id="2" name="Title 1"/>
          <p:cNvSpPr>
            <a:spLocks noGrp="1"/>
          </p:cNvSpPr>
          <p:nvPr>
            <p:ph type="title"/>
          </p:nvPr>
        </p:nvSpPr>
        <p:spPr>
          <a:xfrm>
            <a:off x="381000" y="1981200"/>
            <a:ext cx="5791200" cy="2286000"/>
          </a:xfrm>
          <a:prstGeom prst="rect">
            <a:avLst/>
          </a:prstGeom>
        </p:spPr>
        <p:txBody>
          <a:bodyPr anchor="b"/>
          <a:lstStyle>
            <a:lvl1pPr algn="r">
              <a:defRPr sz="36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34365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pPr/>
              <a:t>‹#›</a:t>
            </a:fld>
            <a:endParaRPr lang="en-US" dirty="0"/>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pPr/>
              <a:t>9/5/2012</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xmlns="" val="471998269"/>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2400">
                <a:latin typeface="Franklin Gothic Book" pitchFamily="34" charset="0"/>
              </a:defRPr>
            </a:lvl1pPr>
            <a:lvl2pPr>
              <a:defRPr sz="2400">
                <a:latin typeface="Franklin Gothic Book" pitchFamily="34" charset="0"/>
              </a:defRPr>
            </a:lvl2pPr>
            <a:lvl3pPr>
              <a:defRPr sz="2400">
                <a:latin typeface="Franklin Gothic Book" pitchFamily="34" charset="0"/>
              </a:defRPr>
            </a:lvl3pPr>
            <a:lvl4pPr>
              <a:defRPr sz="2400">
                <a:latin typeface="Franklin Gothic Book" pitchFamily="34" charset="0"/>
              </a:defRPr>
            </a:lvl4pPr>
            <a:lvl5pPr>
              <a:defRPr sz="2400">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1">
                <a:latin typeface="Franklin Gothic Book" pitchFamily="34" charset="0"/>
              </a:defRPr>
            </a:lvl1pPr>
          </a:lstStyle>
          <a:p>
            <a:r>
              <a:rPr lang="en-US" dirty="0" smtClean="0"/>
              <a:t>AGENDA</a:t>
            </a:r>
            <a:endParaRPr lang="en-US" dirty="0"/>
          </a:p>
        </p:txBody>
      </p:sp>
    </p:spTree>
    <p:extLst>
      <p:ext uri="{BB962C8B-B14F-4D97-AF65-F5344CB8AC3E}">
        <p14:creationId xmlns:p14="http://schemas.microsoft.com/office/powerpoint/2010/main" xmlns="" val="262664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Tree>
    <p:extLst>
      <p:ext uri="{BB962C8B-B14F-4D97-AF65-F5344CB8AC3E}">
        <p14:creationId xmlns:p14="http://schemas.microsoft.com/office/powerpoint/2010/main" xmlns="" val="291224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667000" y="3959225"/>
            <a:ext cx="3505200" cy="730250"/>
          </a:xfrm>
          <a:prstGeom prst="rect">
            <a:avLst/>
          </a:prstGeom>
        </p:spPr>
        <p:txBody>
          <a:bodyPr/>
          <a:lstStyle>
            <a:lvl1pPr marL="0" indent="0" algn="r">
              <a:buNone/>
              <a:defRPr sz="1400"/>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2667000" y="2438400"/>
            <a:ext cx="3505200" cy="1524000"/>
          </a:xfrm>
          <a:prstGeom prst="rect">
            <a:avLst/>
          </a:prstGeom>
        </p:spPr>
        <p:txBody>
          <a:bodyPr anchor="b"/>
          <a:lstStyle>
            <a:lvl1pPr algn="r">
              <a:defRPr sz="3200">
                <a:latin typeface="Franklin Gothic Book" pitchFamily="34" charset="0"/>
              </a:defRPr>
            </a:lvl1pPr>
          </a:lstStyle>
          <a:p>
            <a:r>
              <a:rPr lang="en-US" dirty="0" smtClean="0"/>
              <a:t>Thank You!</a:t>
            </a:r>
            <a:endParaRPr lang="en-US" dirty="0"/>
          </a:p>
        </p:txBody>
      </p:sp>
    </p:spTree>
    <p:extLst>
      <p:ext uri="{BB962C8B-B14F-4D97-AF65-F5344CB8AC3E}">
        <p14:creationId xmlns:p14="http://schemas.microsoft.com/office/powerpoint/2010/main" xmlns="" val="42791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pPr/>
              <a:t>‹#›</a:t>
            </a:fld>
            <a:endParaRPr lang="en-US" dirty="0"/>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pPr/>
              <a:t>9/5/2012</a:t>
            </a:fld>
            <a:endParaRPr lang="en-US" dirty="0"/>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pPr/>
              <a:t>‹#›</a:t>
            </a:fld>
            <a:endParaRPr lang="en-US" dirty="0"/>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pPr/>
              <a:t>9/5/2012</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pPr/>
              <a:t>‹#›</a:t>
            </a:fld>
            <a:endParaRPr lang="en-US" dirty="0"/>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pPr/>
              <a:t>9/5/2012</a:t>
            </a:fld>
            <a:endParaRPr lang="en-US" dirty="0"/>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pPr/>
              <a:t>‹#›</a:t>
            </a:fld>
            <a:endParaRPr lang="en-US" dirty="0"/>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pPr/>
              <a:t>9/5/2012</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xmlns="" val="3821883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pPr/>
              <a:t>‹#›</a:t>
            </a:fld>
            <a:endParaRPr lang="en-US" dirty="0"/>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pPr/>
              <a:t>9/5/2012</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xmlns="" val="32597813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hyperlink" Target="http://www.mn.gov/oet"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theme" Target="../theme/theme3.xml"/><Relationship Id="rId12"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7.png"/><Relationship Id="rId5" Type="http://schemas.openxmlformats.org/officeDocument/2006/relationships/slideLayout" Target="../slideLayouts/slideLayout9.xml"/><Relationship Id="rId10" Type="http://schemas.openxmlformats.org/officeDocument/2006/relationships/image" Target="../media/image6.png"/><Relationship Id="rId4" Type="http://schemas.openxmlformats.org/officeDocument/2006/relationships/slideLayout" Target="../slideLayouts/slideLayout8.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the agency's logo"/>
          <p:cNvPicPr>
            <a:picLocks noChangeAspect="1"/>
          </p:cNvPicPr>
          <p:nvPr/>
        </p:nvPicPr>
        <p:blipFill rotWithShape="1">
          <a:blip r:embed="rId3" cstate="print">
            <a:extLst>
              <a:ext uri="{28A0092B-C50C-407E-A947-70E740481C1C}">
                <a14:useLocalDpi xmlns:a14="http://schemas.microsoft.com/office/drawing/2010/main" xmlns="" val="0"/>
              </a:ext>
            </a:extLst>
          </a:blip>
          <a:srcRect b="5781"/>
          <a:stretch/>
        </p:blipFill>
        <p:spPr>
          <a:xfrm>
            <a:off x="381000" y="333376"/>
            <a:ext cx="3571875" cy="1193584"/>
          </a:xfrm>
          <a:prstGeom prst="rect">
            <a:avLst/>
          </a:prstGeom>
        </p:spPr>
      </p:pic>
      <p:sp>
        <p:nvSpPr>
          <p:cNvPr id="20" name="Footer Placeholder 11" descr="Information Technology for Minnesota Government"/>
          <p:cNvSpPr txBox="1">
            <a:spLocks/>
          </p:cNvSpPr>
          <p:nvPr/>
        </p:nvSpPr>
        <p:spPr>
          <a:xfrm>
            <a:off x="3962400" y="1447800"/>
            <a:ext cx="2820987" cy="152400"/>
          </a:xfrm>
          <a:prstGeom prst="rect">
            <a:avLst/>
          </a:prstGeom>
        </p:spPr>
        <p:txBody>
          <a:bodyPr vert="horz" lIns="91440" tIns="45720" rIns="91440" bIns="45720" rtlCol="0" anchor="b"/>
          <a:lstStyle>
            <a:defPPr>
              <a:defRPr lang="en-US"/>
            </a:defPPr>
            <a:lvl1pPr marL="0" algn="r" defTabSz="914400" rtl="0" eaLnBrk="1" latinLnBrk="0" hangingPunct="1">
              <a:defRPr sz="800" kern="1200" cap="all" baseline="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smtClean="0">
                <a:ln>
                  <a:noFill/>
                </a:ln>
                <a:solidFill>
                  <a:sysClr val="windowText" lastClr="000000"/>
                </a:solidFill>
                <a:effectLst/>
                <a:uLnTx/>
                <a:uFillTx/>
                <a:latin typeface="Franklin Gothic Book" pitchFamily="34" charset="0"/>
                <a:ea typeface="+mn-ea"/>
                <a:cs typeface="+mn-cs"/>
              </a:rPr>
              <a:t>Information Technology for Minnesota Government</a:t>
            </a:r>
            <a:endParaRPr kumimoji="0" lang="en-US" sz="800" b="0" i="0" u="none" strike="noStrike" kern="1200" cap="all" spc="0" normalizeH="0" baseline="0" noProof="0" dirty="0">
              <a:ln>
                <a:noFill/>
              </a:ln>
              <a:solidFill>
                <a:sysClr val="windowText" lastClr="000000"/>
              </a:solidFill>
              <a:effectLst/>
              <a:uLnTx/>
              <a:uFillTx/>
              <a:latin typeface="Franklin Gothic Book" pitchFamily="34" charset="0"/>
              <a:ea typeface="+mn-ea"/>
              <a:cs typeface="+mn-cs"/>
            </a:endParaRPr>
          </a:p>
        </p:txBody>
      </p:sp>
      <p:cxnSp>
        <p:nvCxnSpPr>
          <p:cNvPr id="18" name="Straight Connector 17" descr="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pic>
        <p:nvPicPr>
          <p:cNvPr id="14" name="Picture 13" descr="decorative picture of wire mesh"/>
          <p:cNvPicPr>
            <a:picLocks noChangeAspect="1"/>
          </p:cNvPicPr>
          <p:nvPr/>
        </p:nvPicPr>
        <p:blipFill>
          <a:blip r:embed="rId4" cstate="print"/>
          <a:stretch>
            <a:fillRect/>
          </a:stretch>
        </p:blipFill>
        <p:spPr>
          <a:xfrm>
            <a:off x="6850374" y="0"/>
            <a:ext cx="2293626" cy="685800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28600" y="6296817"/>
            <a:ext cx="1809748" cy="452437"/>
          </a:xfrm>
          <a:prstGeom prst="rect">
            <a:avLst/>
          </a:prstGeom>
        </p:spPr>
      </p:pic>
    </p:spTree>
    <p:extLst>
      <p:ext uri="{BB962C8B-B14F-4D97-AF65-F5344CB8AC3E}">
        <p14:creationId xmlns:p14="http://schemas.microsoft.com/office/powerpoint/2010/main" xmlns="" val="889975361"/>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ecorative picture of wire mesh"/>
          <p:cNvPicPr>
            <a:picLocks noChangeAspect="1"/>
          </p:cNvPicPr>
          <p:nvPr/>
        </p:nvPicPr>
        <p:blipFill>
          <a:blip r:embed="rId5" cstate="print"/>
          <a:stretch>
            <a:fillRect/>
          </a:stretch>
        </p:blipFill>
        <p:spPr>
          <a:xfrm>
            <a:off x="6850374" y="0"/>
            <a:ext cx="2293626" cy="6858000"/>
          </a:xfrm>
          <a:prstGeom prst="rect">
            <a:avLst/>
          </a:prstGeom>
        </p:spPr>
      </p:pic>
      <p:cxnSp>
        <p:nvCxnSpPr>
          <p:cNvPr id="12" name="Straight Connector 11" descr="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pic>
        <p:nvPicPr>
          <p:cNvPr id="4" name="Picture 3"/>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228600" y="228600"/>
            <a:ext cx="1809748" cy="452437"/>
          </a:xfrm>
          <a:prstGeom prst="rect">
            <a:avLst/>
          </a:prstGeom>
        </p:spPr>
      </p:pic>
      <p:pic>
        <p:nvPicPr>
          <p:cNvPr id="5" name="Picture 4" descr="cid:79C3FB69-D64C-476E-97CA-EC66E8DB3718">
            <a:hlinkClick r:id="rId7"/>
          </p:cNvPr>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5105400" y="228600"/>
            <a:ext cx="1590675" cy="427037"/>
          </a:xfrm>
          <a:prstGeom prst="rect">
            <a:avLst/>
          </a:prstGeom>
          <a:noFill/>
          <a:ln>
            <a:noFill/>
          </a:ln>
        </p:spPr>
      </p:pic>
    </p:spTree>
    <p:extLst>
      <p:ext uri="{BB962C8B-B14F-4D97-AF65-F5344CB8AC3E}">
        <p14:creationId xmlns:p14="http://schemas.microsoft.com/office/powerpoint/2010/main" xmlns="" val="1289025770"/>
      </p:ext>
    </p:extLst>
  </p:cSld>
  <p:clrMap bg1="lt1" tx1="dk1" bg2="lt2" tx2="dk2" accent1="accent1" accent2="accent2" accent3="accent3" accent4="accent4" accent5="accent5" accent6="accent6" hlink="hlink" folHlink="folHlink"/>
  <p:sldLayoutIdLst>
    <p:sldLayoutId id="2147483759" r:id="rId1"/>
    <p:sldLayoutId id="2147483771" r:id="rId2"/>
    <p:sldLayoutId id="21474837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pPr/>
              <a:t>‹#›</a:t>
            </a:fld>
            <a:endParaRPr lang="en-US" dirty="0"/>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pPr/>
              <a:t>9/5/2012</a:t>
            </a:fld>
            <a:endParaRPr lang="en-US" dirty="0"/>
          </a:p>
        </p:txBody>
      </p:sp>
      <p:pic>
        <p:nvPicPr>
          <p:cNvPr id="11" name="Picture 10" descr="Decorative picture"/>
          <p:cNvPicPr>
            <a:picLocks noChangeAspect="1"/>
          </p:cNvPicPr>
          <p:nvPr/>
        </p:nvPicPr>
        <p:blipFill rotWithShape="1">
          <a:blip r:embed="rId8" cstate="print">
            <a:extLst>
              <a:ext uri="{BEBA8EAE-BF5A-486C-A8C5-ECC9F3942E4B}">
                <a14:imgProps xmlns:a14="http://schemas.microsoft.com/office/drawing/2010/main" xmlns="">
                  <a14:imgLayer r:embed="rId9">
                    <a14:imgEffect>
                      <a14:saturation sat="0"/>
                    </a14:imgEffect>
                  </a14:imgLayer>
                </a14:imgProps>
              </a:ext>
              <a:ext uri="{28A0092B-C50C-407E-A947-70E740481C1C}">
                <a14:useLocalDpi xmlns:a14="http://schemas.microsoft.com/office/drawing/2010/main" xmlns=""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0" cstate="print">
            <a:extLst>
              <a:ext uri="{28A0092B-C50C-407E-A947-70E740481C1C}">
                <a14:useLocalDpi xmlns:a14="http://schemas.microsoft.com/office/drawing/2010/main" xmlns=""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1" cstate="print"/>
          <a:stretch>
            <a:fillRect/>
          </a:stretch>
        </p:blipFill>
        <p:spPr>
          <a:xfrm>
            <a:off x="8823693" y="0"/>
            <a:ext cx="320307" cy="6858000"/>
          </a:xfrm>
          <a:prstGeom prst="rect">
            <a:avLst/>
          </a:prstGeom>
        </p:spPr>
      </p:pic>
      <p:pic>
        <p:nvPicPr>
          <p:cNvPr id="7" name="Picture 6"/>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37" r:id="rId3"/>
    <p:sldLayoutId id="2147483773" r:id="rId4"/>
    <p:sldLayoutId id="2147483765" r:id="rId5"/>
    <p:sldLayoutId id="2147483757" r:id="rId6"/>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76600"/>
            <a:ext cx="5791200" cy="2286000"/>
          </a:xfrm>
        </p:spPr>
        <p:txBody>
          <a:bodyPr/>
          <a:lstStyle/>
          <a:p>
            <a:pPr algn="ctr"/>
            <a:r>
              <a:rPr lang="en-US" dirty="0"/>
              <a:t/>
            </a:r>
            <a:br>
              <a:rPr lang="en-US" dirty="0"/>
            </a:br>
            <a:r>
              <a:rPr lang="en-US" dirty="0"/>
              <a:t> </a:t>
            </a:r>
            <a:r>
              <a:rPr lang="en-US" b="1" dirty="0"/>
              <a:t>MnGeo Statewide Geospatial Advisory Council Meeting </a:t>
            </a:r>
            <a:r>
              <a:rPr lang="en-US" dirty="0"/>
              <a:t/>
            </a:r>
            <a:br>
              <a:rPr lang="en-US" dirty="0"/>
            </a:br>
            <a:r>
              <a:rPr lang="en-US" sz="2400" dirty="0"/>
              <a:t>Wednesday, September 5, </a:t>
            </a:r>
            <a:r>
              <a:rPr lang="en-US" sz="2400" dirty="0" smtClean="0"/>
              <a:t>2012</a:t>
            </a:r>
            <a:endParaRPr lang="en-US" sz="2400" dirty="0"/>
          </a:p>
        </p:txBody>
      </p:sp>
    </p:spTree>
    <p:extLst>
      <p:ext uri="{BB962C8B-B14F-4D97-AF65-F5344CB8AC3E}">
        <p14:creationId xmlns:p14="http://schemas.microsoft.com/office/powerpoint/2010/main" xmlns="" val="406864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MnGeo should be the missionary for geospatial</a:t>
            </a:r>
          </a:p>
          <a:p>
            <a:pPr lvl="1"/>
            <a:r>
              <a:rPr lang="en-US" sz="1800" dirty="0"/>
              <a:t>Awaken and lead the effort to get the technology into </a:t>
            </a:r>
            <a:r>
              <a:rPr lang="en-US" sz="1800" dirty="0" smtClean="0"/>
              <a:t>business </a:t>
            </a:r>
            <a:r>
              <a:rPr lang="en-US" sz="1800" dirty="0"/>
              <a:t>and the systems they use</a:t>
            </a:r>
          </a:p>
          <a:p>
            <a:pPr lvl="1"/>
            <a:r>
              <a:rPr lang="en-US" sz="1800" dirty="0"/>
              <a:t>Lead the charge to educate executives and other management about GIS, the data applications, and resources available to create business work </a:t>
            </a:r>
            <a:r>
              <a:rPr lang="en-US" sz="1800" dirty="0" smtClean="0"/>
              <a:t>better</a:t>
            </a:r>
          </a:p>
          <a:p>
            <a:pPr marL="228600" lvl="1" indent="0">
              <a:buNone/>
            </a:pPr>
            <a:endParaRPr lang="en-US" sz="1200" dirty="0"/>
          </a:p>
          <a:p>
            <a:pPr lvl="0"/>
            <a:r>
              <a:rPr lang="en-US" dirty="0" smtClean="0"/>
              <a:t>There is a </a:t>
            </a:r>
            <a:r>
              <a:rPr lang="en-US" dirty="0"/>
              <a:t>desire for GIS governance but </a:t>
            </a:r>
            <a:r>
              <a:rPr lang="en-US" dirty="0" smtClean="0"/>
              <a:t>there </a:t>
            </a:r>
            <a:r>
              <a:rPr lang="en-US" dirty="0"/>
              <a:t>needs to be flexibility with the governance that allows the business to move forward </a:t>
            </a:r>
            <a:r>
              <a:rPr lang="en-US" dirty="0" smtClean="0"/>
              <a:t>effectively</a:t>
            </a:r>
          </a:p>
          <a:p>
            <a:pPr marL="0" lvl="0" indent="0">
              <a:buNone/>
            </a:pPr>
            <a:endParaRPr lang="en-US" sz="1200" dirty="0"/>
          </a:p>
          <a:p>
            <a:pPr lvl="0"/>
            <a:r>
              <a:rPr lang="en-US" dirty="0"/>
              <a:t>MnGeo should lead the effort to create geospatial standards and policy and where possible ensure alignment with Federal and local </a:t>
            </a:r>
            <a:r>
              <a:rPr lang="en-US" dirty="0" smtClean="0"/>
              <a:t>counterparts </a:t>
            </a:r>
            <a:endParaRPr lang="en-US" dirty="0"/>
          </a:p>
        </p:txBody>
      </p:sp>
      <p:sp>
        <p:nvSpPr>
          <p:cNvPr id="3" name="Title 2"/>
          <p:cNvSpPr>
            <a:spLocks noGrp="1"/>
          </p:cNvSpPr>
          <p:nvPr>
            <p:ph type="title"/>
          </p:nvPr>
        </p:nvSpPr>
        <p:spPr/>
        <p:txBody>
          <a:bodyPr/>
          <a:lstStyle/>
          <a:p>
            <a:r>
              <a:rPr lang="en-US" dirty="0"/>
              <a:t>Guidance, mentoring and best practices</a:t>
            </a:r>
            <a:br>
              <a:rPr lang="en-US" dirty="0"/>
            </a:br>
            <a:endParaRPr lang="en-US" dirty="0"/>
          </a:p>
        </p:txBody>
      </p:sp>
    </p:spTree>
    <p:extLst>
      <p:ext uri="{BB962C8B-B14F-4D97-AF65-F5344CB8AC3E}">
        <p14:creationId xmlns:p14="http://schemas.microsoft.com/office/powerpoint/2010/main" xmlns="" val="95151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What </a:t>
            </a:r>
            <a:r>
              <a:rPr lang="en-US" dirty="0" smtClean="0"/>
              <a:t>is </a:t>
            </a:r>
            <a:r>
              <a:rPr lang="en-US" dirty="0" smtClean="0"/>
              <a:t>important to the Community</a:t>
            </a:r>
            <a:endParaRPr lang="en-US" dirty="0"/>
          </a:p>
        </p:txBody>
      </p:sp>
      <p:sp>
        <p:nvSpPr>
          <p:cNvPr id="3" name="Title 2"/>
          <p:cNvSpPr>
            <a:spLocks noGrp="1"/>
          </p:cNvSpPr>
          <p:nvPr>
            <p:ph type="title"/>
          </p:nvPr>
        </p:nvSpPr>
        <p:spPr/>
        <p:txBody>
          <a:bodyPr/>
          <a:lstStyle/>
          <a:p>
            <a:r>
              <a:rPr lang="en-US" dirty="0" smtClean="0"/>
              <a:t>Advice on priorities</a:t>
            </a:r>
            <a:endParaRPr lang="en-US" dirty="0"/>
          </a:p>
        </p:txBody>
      </p:sp>
    </p:spTree>
    <p:extLst>
      <p:ext uri="{BB962C8B-B14F-4D97-AF65-F5344CB8AC3E}">
        <p14:creationId xmlns:p14="http://schemas.microsoft.com/office/powerpoint/2010/main" xmlns="" val="208778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Multiple </a:t>
            </a:r>
            <a:r>
              <a:rPr lang="en-US" dirty="0"/>
              <a:t>agencies share geospatial data with their customers using their own tools and technology.  Several agencies have identified their current geospatial data delivery mechanisms are at the end of their lifecycle and need to be </a:t>
            </a:r>
            <a:r>
              <a:rPr lang="en-US" dirty="0" smtClean="0"/>
              <a:t>replaced. This </a:t>
            </a:r>
            <a:r>
              <a:rPr lang="en-US" dirty="0"/>
              <a:t>effort will implement a statewide system (technology, data and human resources) that will make geospatial data, services and applications easier to publish, share, discover and access using a </a:t>
            </a:r>
            <a:r>
              <a:rPr lang="en-US" dirty="0" smtClean="0"/>
              <a:t>web-based </a:t>
            </a:r>
            <a:r>
              <a:rPr lang="en-US" dirty="0"/>
              <a:t>shared services approach that will reduce redundancy, enhance decision-making capacity and improve operational efficiency of state agencies and their partners.  </a:t>
            </a:r>
          </a:p>
          <a:p>
            <a:endParaRPr lang="en-US" dirty="0"/>
          </a:p>
        </p:txBody>
      </p:sp>
      <p:sp>
        <p:nvSpPr>
          <p:cNvPr id="4" name="Title 3"/>
          <p:cNvSpPr>
            <a:spLocks noGrp="1"/>
          </p:cNvSpPr>
          <p:nvPr>
            <p:ph type="title"/>
          </p:nvPr>
        </p:nvSpPr>
        <p:spPr/>
        <p:txBody>
          <a:bodyPr/>
          <a:lstStyle/>
          <a:p>
            <a:r>
              <a:rPr lang="en-US" u="sng" dirty="0"/>
              <a:t>Minnesota Geospatial Commons</a:t>
            </a:r>
            <a:r>
              <a:rPr lang="en-US" dirty="0"/>
              <a:t/>
            </a:r>
            <a:br>
              <a:rPr lang="en-US" dirty="0"/>
            </a:br>
            <a:endParaRPr lang="en-US" dirty="0"/>
          </a:p>
        </p:txBody>
      </p:sp>
    </p:spTree>
    <p:extLst>
      <p:ext uri="{BB962C8B-B14F-4D97-AF65-F5344CB8AC3E}">
        <p14:creationId xmlns:p14="http://schemas.microsoft.com/office/powerpoint/2010/main" xmlns="" val="286307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 </a:t>
            </a:r>
            <a:r>
              <a:rPr lang="en-US" dirty="0"/>
              <a:t>Clean Water Legacy Grant funding, MnGeo is working with the Minnesota DNR to develop a data distribution capacity for the statewide </a:t>
            </a:r>
            <a:r>
              <a:rPr lang="en-US" dirty="0" err="1"/>
              <a:t>LiDAR</a:t>
            </a:r>
            <a:r>
              <a:rPr lang="en-US" dirty="0"/>
              <a:t>/elevation data being acquired and generated by DNR. </a:t>
            </a:r>
            <a:r>
              <a:rPr lang="en-US" dirty="0" smtClean="0"/>
              <a:t>This </a:t>
            </a:r>
            <a:r>
              <a:rPr lang="en-US" dirty="0"/>
              <a:t>will provide the ability to select an area (county, city, township, watershed, PLS or specified polygon) and select the data desired (DEM, contours, </a:t>
            </a:r>
            <a:r>
              <a:rPr lang="en-US" dirty="0" err="1" smtClean="0"/>
              <a:t>hillshade</a:t>
            </a:r>
            <a:r>
              <a:rPr lang="en-US" dirty="0"/>
              <a:t>, building </a:t>
            </a:r>
            <a:r>
              <a:rPr lang="en-US" dirty="0" smtClean="0"/>
              <a:t>footprints</a:t>
            </a:r>
            <a:r>
              <a:rPr lang="en-US" dirty="0"/>
              <a:t>, break-lines, or raw LAS data) and then pull it from an FTP site upon notification. </a:t>
            </a:r>
            <a:r>
              <a:rPr lang="en-US" dirty="0" smtClean="0"/>
              <a:t>This </a:t>
            </a:r>
            <a:r>
              <a:rPr lang="en-US" dirty="0"/>
              <a:t>is in addition to providing a backup FTP site of the data organized by county</a:t>
            </a:r>
            <a:r>
              <a:rPr lang="en-US" dirty="0" smtClean="0"/>
              <a:t>.</a:t>
            </a:r>
            <a:endParaRPr lang="en-US" dirty="0"/>
          </a:p>
          <a:p>
            <a:endParaRPr lang="en-US" dirty="0"/>
          </a:p>
        </p:txBody>
      </p:sp>
      <p:sp>
        <p:nvSpPr>
          <p:cNvPr id="3" name="Title 2"/>
          <p:cNvSpPr>
            <a:spLocks noGrp="1"/>
          </p:cNvSpPr>
          <p:nvPr>
            <p:ph type="title"/>
          </p:nvPr>
        </p:nvSpPr>
        <p:spPr>
          <a:xfrm>
            <a:off x="457200" y="228600"/>
            <a:ext cx="7924800" cy="609600"/>
          </a:xfrm>
        </p:spPr>
        <p:txBody>
          <a:bodyPr/>
          <a:lstStyle/>
          <a:p>
            <a:r>
              <a:rPr lang="en-US" u="sng" dirty="0"/>
              <a:t>Delivery of </a:t>
            </a:r>
            <a:r>
              <a:rPr lang="en-US" u="sng" dirty="0" err="1" smtClean="0"/>
              <a:t>LiDAR</a:t>
            </a:r>
            <a:r>
              <a:rPr lang="en-US" u="sng" dirty="0" smtClean="0"/>
              <a:t>/Elevation </a:t>
            </a:r>
            <a:r>
              <a:rPr lang="en-US" u="sng" dirty="0"/>
              <a:t>products to the greater geospatial community:</a:t>
            </a:r>
            <a:r>
              <a:rPr lang="en-US" dirty="0"/>
              <a:t/>
            </a:r>
            <a:br>
              <a:rPr lang="en-US" dirty="0"/>
            </a:br>
            <a:endParaRPr lang="en-US" dirty="0"/>
          </a:p>
        </p:txBody>
      </p:sp>
    </p:spTree>
    <p:extLst>
      <p:ext uri="{BB962C8B-B14F-4D97-AF65-F5344CB8AC3E}">
        <p14:creationId xmlns:p14="http://schemas.microsoft.com/office/powerpoint/2010/main" xmlns="" val="50816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0037"/>
            <a:ext cx="7924800" cy="4525963"/>
          </a:xfrm>
        </p:spPr>
        <p:txBody>
          <a:bodyPr/>
          <a:lstStyle/>
          <a:p>
            <a:r>
              <a:rPr lang="en-US" dirty="0" smtClean="0"/>
              <a:t>For </a:t>
            </a:r>
            <a:r>
              <a:rPr lang="en-US" dirty="0"/>
              <a:t>years, multiple agencies have sought a statewide parcel data layer. </a:t>
            </a:r>
            <a:r>
              <a:rPr lang="en-US" dirty="0" smtClean="0"/>
              <a:t>This </a:t>
            </a:r>
            <a:r>
              <a:rPr lang="en-US" dirty="0"/>
              <a:t>project is generating a business plan to help guide us in developing and sustaining an authoritative statewide parcel data layer. </a:t>
            </a:r>
            <a:r>
              <a:rPr lang="en-US" dirty="0" smtClean="0"/>
              <a:t>The </a:t>
            </a:r>
            <a:r>
              <a:rPr lang="en-US" dirty="0"/>
              <a:t>plan will include multiple tactics that will tell us how, when, how much and who needs to do what for us to achieve our vision. </a:t>
            </a:r>
            <a:r>
              <a:rPr lang="en-US" dirty="0" smtClean="0"/>
              <a:t>The </a:t>
            </a:r>
            <a:r>
              <a:rPr lang="en-US" dirty="0"/>
              <a:t>plan recognizes the varied county situations and suggests ways to meet needs and address obstacles</a:t>
            </a:r>
            <a:r>
              <a:rPr lang="en-US" dirty="0" smtClean="0"/>
              <a:t>.</a:t>
            </a:r>
            <a:endParaRPr lang="en-US" dirty="0"/>
          </a:p>
        </p:txBody>
      </p:sp>
      <p:sp>
        <p:nvSpPr>
          <p:cNvPr id="3" name="Title 2"/>
          <p:cNvSpPr>
            <a:spLocks noGrp="1"/>
          </p:cNvSpPr>
          <p:nvPr>
            <p:ph type="title"/>
          </p:nvPr>
        </p:nvSpPr>
        <p:spPr>
          <a:xfrm>
            <a:off x="457200" y="304800"/>
            <a:ext cx="7924800" cy="609600"/>
          </a:xfrm>
        </p:spPr>
        <p:txBody>
          <a:bodyPr/>
          <a:lstStyle/>
          <a:p>
            <a:r>
              <a:rPr lang="en-US" u="sng" dirty="0"/>
              <a:t>Delivery and implementation of the Statewide Parcel Integration Business Plan:</a:t>
            </a:r>
            <a:r>
              <a:rPr lang="en-US" dirty="0"/>
              <a:t/>
            </a:r>
            <a:br>
              <a:rPr lang="en-US" dirty="0"/>
            </a:br>
            <a:endParaRPr lang="en-US" dirty="0"/>
          </a:p>
        </p:txBody>
      </p:sp>
    </p:spTree>
    <p:extLst>
      <p:ext uri="{BB962C8B-B14F-4D97-AF65-F5344CB8AC3E}">
        <p14:creationId xmlns:p14="http://schemas.microsoft.com/office/powerpoint/2010/main" xmlns="" val="422368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3837"/>
            <a:ext cx="7924800" cy="4525963"/>
          </a:xfrm>
        </p:spPr>
        <p:txBody>
          <a:bodyPr/>
          <a:lstStyle/>
          <a:p>
            <a:r>
              <a:rPr lang="en-US" dirty="0" smtClean="0"/>
              <a:t>Statewide </a:t>
            </a:r>
            <a:r>
              <a:rPr lang="en-US" dirty="0"/>
              <a:t>aerial imagery projects have been occasionally implemented since 1991. </a:t>
            </a:r>
            <a:r>
              <a:rPr lang="en-US" dirty="0" smtClean="0"/>
              <a:t>But</a:t>
            </a:r>
            <a:r>
              <a:rPr lang="en-US" dirty="0"/>
              <a:t>, a single, enterprise-wide and sustainable program meeting the imagery needs of state agencies and local governments does not exist in Minnesota. </a:t>
            </a:r>
            <a:r>
              <a:rPr lang="en-US" dirty="0" smtClean="0"/>
              <a:t>The </a:t>
            </a:r>
            <a:r>
              <a:rPr lang="en-US" dirty="0"/>
              <a:t>goal of this program is to cooperatively develop a dependable aerial imagery collection regime that is persistently funded, based on the business needs of its partners and efficiently managed.</a:t>
            </a:r>
          </a:p>
        </p:txBody>
      </p:sp>
      <p:sp>
        <p:nvSpPr>
          <p:cNvPr id="3" name="Title 2"/>
          <p:cNvSpPr>
            <a:spLocks noGrp="1"/>
          </p:cNvSpPr>
          <p:nvPr>
            <p:ph type="title"/>
          </p:nvPr>
        </p:nvSpPr>
        <p:spPr>
          <a:xfrm>
            <a:off x="457200" y="609600"/>
            <a:ext cx="8229600" cy="609600"/>
          </a:xfrm>
        </p:spPr>
        <p:txBody>
          <a:bodyPr/>
          <a:lstStyle/>
          <a:p>
            <a:pPr algn="l"/>
            <a:r>
              <a:rPr lang="en-US" u="sng" dirty="0"/>
              <a:t>An ongoing Orthophoto program for the state:</a:t>
            </a:r>
            <a:r>
              <a:rPr lang="en-US" dirty="0"/>
              <a:t/>
            </a:r>
            <a:br>
              <a:rPr lang="en-US" dirty="0"/>
            </a:br>
            <a:endParaRPr lang="en-US" dirty="0"/>
          </a:p>
        </p:txBody>
      </p:sp>
    </p:spTree>
    <p:extLst>
      <p:ext uri="{BB962C8B-B14F-4D97-AF65-F5344CB8AC3E}">
        <p14:creationId xmlns:p14="http://schemas.microsoft.com/office/powerpoint/2010/main" xmlns="" val="337588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305800" cy="5181600"/>
          </a:xfrm>
        </p:spPr>
        <p:txBody>
          <a:bodyPr/>
          <a:lstStyle/>
          <a:p>
            <a:r>
              <a:rPr lang="en-US" dirty="0" smtClean="0"/>
              <a:t>Today </a:t>
            </a:r>
            <a:r>
              <a:rPr lang="en-US" dirty="0"/>
              <a:t>multiple agencies and jurisdictions create and maintain street centerline data. This requires significant redundant investment, there is not a state standard and sharing is difficult. Street centerlines have been identified as an NSDI and an MSDI foundational data set. </a:t>
            </a:r>
            <a:r>
              <a:rPr lang="en-US" dirty="0" smtClean="0"/>
              <a:t>This </a:t>
            </a:r>
            <a:r>
              <a:rPr lang="en-US" dirty="0"/>
              <a:t>effort will collaboratively develop an authoritative, public domain street centerline dataset maintenance model that meets the needs of a diverse set of users in the State of Minnesota. The model includes not only the centerline data itself, but also the governing data standards, process and workflow interactions for data collection and data distribution, data stewardship conditions and protocols, disputes resolution, and related technology and policy developments</a:t>
            </a:r>
            <a:r>
              <a:rPr lang="en-US" dirty="0" smtClean="0"/>
              <a:t>.</a:t>
            </a:r>
            <a:endParaRPr lang="en-US" dirty="0"/>
          </a:p>
          <a:p>
            <a:endParaRPr lang="en-US" dirty="0"/>
          </a:p>
        </p:txBody>
      </p:sp>
      <p:sp>
        <p:nvSpPr>
          <p:cNvPr id="3" name="Title 2"/>
          <p:cNvSpPr>
            <a:spLocks noGrp="1"/>
          </p:cNvSpPr>
          <p:nvPr>
            <p:ph type="title"/>
          </p:nvPr>
        </p:nvSpPr>
        <p:spPr>
          <a:xfrm>
            <a:off x="457200" y="152400"/>
            <a:ext cx="7924800" cy="609600"/>
          </a:xfrm>
        </p:spPr>
        <p:txBody>
          <a:bodyPr/>
          <a:lstStyle/>
          <a:p>
            <a:r>
              <a:rPr lang="en-US" u="sng" dirty="0"/>
              <a:t>Statewide street centerlines:  </a:t>
            </a:r>
            <a:r>
              <a:rPr lang="en-US" dirty="0"/>
              <a:t/>
            </a:r>
            <a:br>
              <a:rPr lang="en-US" dirty="0"/>
            </a:br>
            <a:endParaRPr lang="en-US" dirty="0"/>
          </a:p>
        </p:txBody>
      </p:sp>
    </p:spTree>
    <p:extLst>
      <p:ext uri="{BB962C8B-B14F-4D97-AF65-F5344CB8AC3E}">
        <p14:creationId xmlns:p14="http://schemas.microsoft.com/office/powerpoint/2010/main" xmlns="" val="386835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Most agencies need addresses for some aspect of their business, yet currently for Minnesota </a:t>
            </a:r>
            <a:r>
              <a:rPr lang="en-US" dirty="0" smtClean="0"/>
              <a:t>there </a:t>
            </a:r>
            <a:r>
              <a:rPr lang="en-US" dirty="0"/>
              <a:t>is no common address standard or data sharing practices occurring on a broad basis in the state. </a:t>
            </a:r>
            <a:r>
              <a:rPr lang="en-US" dirty="0" smtClean="0"/>
              <a:t>There </a:t>
            </a:r>
            <a:r>
              <a:rPr lang="en-US" dirty="0"/>
              <a:t>are efforts going on that this effort can build upon. </a:t>
            </a:r>
            <a:r>
              <a:rPr lang="en-US" dirty="0" smtClean="0"/>
              <a:t>A </a:t>
            </a:r>
            <a:r>
              <a:rPr lang="en-US" dirty="0"/>
              <a:t>national data standard does exist, as does a very manageable set of data specifications for the MetroGIS Address Points Dataset</a:t>
            </a:r>
            <a:r>
              <a:rPr lang="en-US" dirty="0" smtClean="0"/>
              <a:t>. </a:t>
            </a:r>
            <a:r>
              <a:rPr lang="en-US" dirty="0"/>
              <a:t>In addition, MetroGIS is developing a </a:t>
            </a:r>
            <a:r>
              <a:rPr lang="en-US" dirty="0" smtClean="0"/>
              <a:t>web-editing </a:t>
            </a:r>
            <a:r>
              <a:rPr lang="en-US" dirty="0"/>
              <a:t>application (North Point </a:t>
            </a:r>
            <a:r>
              <a:rPr lang="en-US" dirty="0" err="1"/>
              <a:t>Geographics</a:t>
            </a:r>
            <a:r>
              <a:rPr lang="en-US" dirty="0"/>
              <a:t> is building it) that will be available for free to be hosted by any government in MN (e.g</a:t>
            </a:r>
            <a:r>
              <a:rPr lang="en-US" dirty="0" smtClean="0"/>
              <a:t>., </a:t>
            </a:r>
            <a:r>
              <a:rPr lang="en-US" dirty="0"/>
              <a:t>counties or state</a:t>
            </a:r>
            <a:r>
              <a:rPr lang="en-US" dirty="0" smtClean="0"/>
              <a:t>).</a:t>
            </a:r>
            <a:endParaRPr lang="en-US" dirty="0"/>
          </a:p>
        </p:txBody>
      </p:sp>
      <p:sp>
        <p:nvSpPr>
          <p:cNvPr id="3" name="Title 2"/>
          <p:cNvSpPr>
            <a:spLocks noGrp="1"/>
          </p:cNvSpPr>
          <p:nvPr>
            <p:ph type="title"/>
          </p:nvPr>
        </p:nvSpPr>
        <p:spPr/>
        <p:txBody>
          <a:bodyPr/>
          <a:lstStyle/>
          <a:p>
            <a:r>
              <a:rPr lang="en-US" u="sng" dirty="0"/>
              <a:t>Statewide Addressing standards and tools:</a:t>
            </a:r>
            <a:r>
              <a:rPr lang="en-US" dirty="0"/>
              <a:t/>
            </a:r>
            <a:br>
              <a:rPr lang="en-US" dirty="0"/>
            </a:br>
            <a:endParaRPr lang="en-US" dirty="0"/>
          </a:p>
        </p:txBody>
      </p:sp>
    </p:spTree>
    <p:extLst>
      <p:ext uri="{BB962C8B-B14F-4D97-AF65-F5344CB8AC3E}">
        <p14:creationId xmlns:p14="http://schemas.microsoft.com/office/powerpoint/2010/main" xmlns="" val="357181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7924800" cy="4525963"/>
          </a:xfrm>
        </p:spPr>
        <p:txBody>
          <a:bodyPr/>
          <a:lstStyle/>
          <a:p>
            <a:r>
              <a:rPr lang="en-US" dirty="0" smtClean="0"/>
              <a:t>Today </a:t>
            </a:r>
            <a:r>
              <a:rPr lang="en-US" dirty="0"/>
              <a:t>multiple agencies and jurisdictions create and maintain </a:t>
            </a:r>
            <a:r>
              <a:rPr lang="en-US" dirty="0" smtClean="0"/>
              <a:t>hydrographic </a:t>
            </a:r>
            <a:r>
              <a:rPr lang="en-US" dirty="0"/>
              <a:t>data. This requires significant redundant investment, there is not a state standard, and sharing is difficult. </a:t>
            </a:r>
            <a:r>
              <a:rPr lang="en-US" dirty="0" smtClean="0"/>
              <a:t>Hydrographic </a:t>
            </a:r>
            <a:r>
              <a:rPr lang="en-US" dirty="0"/>
              <a:t>data have been identified as an NSDI and an MSDI foundational data set. </a:t>
            </a:r>
            <a:r>
              <a:rPr lang="en-US" dirty="0" smtClean="0"/>
              <a:t>This </a:t>
            </a:r>
            <a:r>
              <a:rPr lang="en-US" dirty="0"/>
              <a:t>effort will collaboratively develop an authoritative, public domain </a:t>
            </a:r>
            <a:r>
              <a:rPr lang="en-US" dirty="0" smtClean="0"/>
              <a:t>hydrographic </a:t>
            </a:r>
            <a:r>
              <a:rPr lang="en-US" dirty="0"/>
              <a:t>dataset maintenance model that meets the needs of a diverse set of users in the State of Minnesota. The model includes not only the data itself, but also the governing data standards, process and workflow interactions for data collection and data distribution, data stewardship conditions and protocols, disputes resolution, and related technology and policy developments</a:t>
            </a:r>
            <a:r>
              <a:rPr lang="en-US" dirty="0" smtClean="0"/>
              <a:t>.</a:t>
            </a:r>
            <a:endParaRPr lang="en-US" dirty="0"/>
          </a:p>
        </p:txBody>
      </p:sp>
      <p:sp>
        <p:nvSpPr>
          <p:cNvPr id="3" name="Title 2"/>
          <p:cNvSpPr>
            <a:spLocks noGrp="1"/>
          </p:cNvSpPr>
          <p:nvPr>
            <p:ph type="title"/>
          </p:nvPr>
        </p:nvSpPr>
        <p:spPr>
          <a:xfrm>
            <a:off x="457200" y="228600"/>
            <a:ext cx="7924800" cy="609600"/>
          </a:xfrm>
        </p:spPr>
        <p:txBody>
          <a:bodyPr/>
          <a:lstStyle/>
          <a:p>
            <a:r>
              <a:rPr lang="en-US" u="sng" dirty="0"/>
              <a:t>Statewide </a:t>
            </a:r>
            <a:r>
              <a:rPr lang="en-US" u="sng" dirty="0" smtClean="0"/>
              <a:t>Hydrographic </a:t>
            </a:r>
            <a:r>
              <a:rPr lang="en-US" u="sng" dirty="0" smtClean="0"/>
              <a:t>Layer:</a:t>
            </a:r>
            <a:r>
              <a:rPr lang="en-US" dirty="0"/>
              <a:t/>
            </a:r>
            <a:br>
              <a:rPr lang="en-US" dirty="0"/>
            </a:br>
            <a:endParaRPr lang="en-US" dirty="0"/>
          </a:p>
        </p:txBody>
      </p:sp>
    </p:spTree>
    <p:extLst>
      <p:ext uri="{BB962C8B-B14F-4D97-AF65-F5344CB8AC3E}">
        <p14:creationId xmlns:p14="http://schemas.microsoft.com/office/powerpoint/2010/main" xmlns="" val="134448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3048000"/>
            <a:ext cx="3810000" cy="1295400"/>
          </a:xfrm>
        </p:spPr>
        <p:txBody>
          <a:bodyPr/>
          <a:lstStyle/>
          <a:p>
            <a:r>
              <a:rPr lang="en-US" dirty="0"/>
              <a:t/>
            </a:r>
            <a:br>
              <a:rPr lang="en-US" dirty="0"/>
            </a:br>
            <a:r>
              <a:rPr lang="en-US" dirty="0"/>
              <a:t> </a:t>
            </a:r>
            <a:br>
              <a:rPr lang="en-US" dirty="0"/>
            </a:br>
            <a:r>
              <a:rPr lang="en-US" dirty="0"/>
              <a:t/>
            </a:r>
            <a:br>
              <a:rPr lang="en-US" dirty="0"/>
            </a:br>
            <a:r>
              <a:rPr lang="en-US" dirty="0"/>
              <a:t>Committees &amp; Workgroups – How do we optimize their efforts?</a:t>
            </a:r>
          </a:p>
        </p:txBody>
      </p:sp>
    </p:spTree>
    <p:extLst>
      <p:ext uri="{BB962C8B-B14F-4D97-AF65-F5344CB8AC3E}">
        <p14:creationId xmlns:p14="http://schemas.microsoft.com/office/powerpoint/2010/main" xmlns="" val="387061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905000"/>
            <a:ext cx="6781800" cy="4953000"/>
          </a:xfrm>
        </p:spPr>
        <p:txBody>
          <a:bodyPr/>
          <a:lstStyle/>
          <a:p>
            <a:r>
              <a:rPr lang="en-US" sz="1600" dirty="0" smtClean="0"/>
              <a:t>Call </a:t>
            </a:r>
            <a:r>
              <a:rPr lang="en-US" sz="1600" dirty="0"/>
              <a:t>to Order, Welcome &amp; Introductions </a:t>
            </a:r>
            <a:r>
              <a:rPr lang="en-US" sz="1600" dirty="0" smtClean="0"/>
              <a:t>	5 </a:t>
            </a:r>
            <a:r>
              <a:rPr lang="en-US" sz="1600" dirty="0"/>
              <a:t>Min - 1:00 </a:t>
            </a:r>
          </a:p>
          <a:p>
            <a:r>
              <a:rPr lang="en-US" sz="1600" dirty="0" smtClean="0"/>
              <a:t>May </a:t>
            </a:r>
            <a:r>
              <a:rPr lang="en-US" sz="1600" dirty="0"/>
              <a:t>30, 2012 Meeting Minutes </a:t>
            </a:r>
            <a:r>
              <a:rPr lang="en-US" sz="1600" dirty="0" smtClean="0"/>
              <a:t>		5 </a:t>
            </a:r>
            <a:r>
              <a:rPr lang="en-US" sz="1600" dirty="0"/>
              <a:t>Min - 1:05 </a:t>
            </a:r>
          </a:p>
          <a:p>
            <a:r>
              <a:rPr lang="en-US" sz="1600" dirty="0" smtClean="0"/>
              <a:t>October </a:t>
            </a:r>
            <a:r>
              <a:rPr lang="en-US" sz="1600" dirty="0"/>
              <a:t>GIS/LIS Consortium Conference </a:t>
            </a:r>
            <a:endParaRPr lang="en-US" sz="1600" dirty="0" smtClean="0"/>
          </a:p>
          <a:p>
            <a:pPr marL="0" indent="0">
              <a:buNone/>
            </a:pPr>
            <a:r>
              <a:rPr lang="en-US" sz="1600" dirty="0" smtClean="0"/>
              <a:t>	(</a:t>
            </a:r>
            <a:r>
              <a:rPr lang="en-US" sz="1600" dirty="0"/>
              <a:t>Governor’s Commendation, sessions</a:t>
            </a:r>
            <a:r>
              <a:rPr lang="en-US" sz="1600" dirty="0" smtClean="0"/>
              <a:t>)	 </a:t>
            </a:r>
            <a:r>
              <a:rPr lang="en-US" sz="1600" dirty="0"/>
              <a:t>5 Min - 1:10 </a:t>
            </a:r>
          </a:p>
          <a:p>
            <a:r>
              <a:rPr lang="en-US" sz="1600" dirty="0" smtClean="0"/>
              <a:t>Legislation </a:t>
            </a:r>
            <a:r>
              <a:rPr lang="en-US" sz="1600" dirty="0"/>
              <a:t>(Data Practices, other</a:t>
            </a:r>
            <a:r>
              <a:rPr lang="en-US" sz="1600" dirty="0" smtClean="0"/>
              <a:t>)		 </a:t>
            </a:r>
            <a:r>
              <a:rPr lang="en-US" sz="1600" dirty="0"/>
              <a:t>20 Min - 1:20 </a:t>
            </a:r>
          </a:p>
          <a:p>
            <a:r>
              <a:rPr lang="en-US" sz="1600" dirty="0" smtClean="0"/>
              <a:t>Discussion </a:t>
            </a:r>
            <a:r>
              <a:rPr lang="en-US" sz="1600" dirty="0"/>
              <a:t>and Advice: MnGeo’s Services, </a:t>
            </a:r>
            <a:endParaRPr lang="en-US" sz="1600" dirty="0" smtClean="0"/>
          </a:p>
          <a:p>
            <a:pPr marL="0" indent="0">
              <a:buNone/>
            </a:pPr>
            <a:r>
              <a:rPr lang="en-US" sz="1600" dirty="0"/>
              <a:t>	</a:t>
            </a:r>
            <a:r>
              <a:rPr lang="en-US" sz="1600" dirty="0" smtClean="0"/>
              <a:t>Projects </a:t>
            </a:r>
            <a:r>
              <a:rPr lang="en-US" sz="1600" dirty="0"/>
              <a:t>and Priorities </a:t>
            </a:r>
            <a:r>
              <a:rPr lang="en-US" sz="1600" dirty="0" smtClean="0"/>
              <a:t>		60 </a:t>
            </a:r>
            <a:r>
              <a:rPr lang="en-US" sz="1600" dirty="0"/>
              <a:t>Min - 1:35 </a:t>
            </a:r>
          </a:p>
          <a:p>
            <a:r>
              <a:rPr lang="en-US" sz="1600" dirty="0" smtClean="0"/>
              <a:t>Break 					15 </a:t>
            </a:r>
            <a:r>
              <a:rPr lang="en-US" sz="1600" dirty="0"/>
              <a:t>Min - 2:35 </a:t>
            </a:r>
          </a:p>
          <a:p>
            <a:r>
              <a:rPr lang="en-US" sz="1600" dirty="0" smtClean="0"/>
              <a:t>Committees </a:t>
            </a:r>
            <a:r>
              <a:rPr lang="en-US" sz="1600" dirty="0"/>
              <a:t>&amp; Workgroups – </a:t>
            </a:r>
            <a:endParaRPr lang="en-US" sz="1600" dirty="0" smtClean="0"/>
          </a:p>
          <a:p>
            <a:pPr marL="0" indent="0">
              <a:buNone/>
            </a:pPr>
            <a:r>
              <a:rPr lang="en-US" sz="1600" dirty="0" smtClean="0"/>
              <a:t>	How </a:t>
            </a:r>
            <a:r>
              <a:rPr lang="en-US" sz="1600" dirty="0"/>
              <a:t>do we optimize their efforts? </a:t>
            </a:r>
            <a:r>
              <a:rPr lang="en-US" sz="1600" dirty="0" smtClean="0"/>
              <a:t>	20 </a:t>
            </a:r>
            <a:r>
              <a:rPr lang="en-US" sz="1600" dirty="0"/>
              <a:t>Min – 2:50 </a:t>
            </a:r>
          </a:p>
          <a:p>
            <a:r>
              <a:rPr lang="en-US" sz="1600" dirty="0" smtClean="0"/>
              <a:t>State </a:t>
            </a:r>
            <a:r>
              <a:rPr lang="en-US" sz="1600" dirty="0"/>
              <a:t>Geospatial Governance </a:t>
            </a:r>
            <a:r>
              <a:rPr lang="en-US" sz="1600" dirty="0" smtClean="0"/>
              <a:t>		20 </a:t>
            </a:r>
            <a:r>
              <a:rPr lang="en-US" sz="1600" dirty="0"/>
              <a:t>Min – 3:10 </a:t>
            </a:r>
          </a:p>
          <a:p>
            <a:r>
              <a:rPr lang="en-US" sz="1600" dirty="0" smtClean="0"/>
              <a:t>Hot </a:t>
            </a:r>
            <a:r>
              <a:rPr lang="en-US" sz="1600" dirty="0"/>
              <a:t>topics: Open Source </a:t>
            </a:r>
            <a:r>
              <a:rPr lang="en-US" sz="1600" dirty="0" smtClean="0"/>
              <a:t>Conference </a:t>
            </a:r>
            <a:endParaRPr lang="en-US" sz="1600" dirty="0" smtClean="0"/>
          </a:p>
          <a:p>
            <a:pPr lvl="1"/>
            <a:r>
              <a:rPr lang="en-US" sz="1600" dirty="0" smtClean="0"/>
              <a:t>Blaine </a:t>
            </a:r>
            <a:r>
              <a:rPr lang="en-US" sz="1600" dirty="0"/>
              <a:t>Hackett </a:t>
            </a:r>
            <a:r>
              <a:rPr lang="en-US" sz="1600" dirty="0" smtClean="0"/>
              <a:t>			15 </a:t>
            </a:r>
            <a:r>
              <a:rPr lang="en-US" sz="1600" dirty="0"/>
              <a:t>Min - 3:30 </a:t>
            </a:r>
          </a:p>
          <a:p>
            <a:r>
              <a:rPr lang="en-US" sz="1600" dirty="0" smtClean="0"/>
              <a:t>Other </a:t>
            </a:r>
            <a:r>
              <a:rPr lang="en-US" sz="1600" dirty="0"/>
              <a:t>Business </a:t>
            </a:r>
            <a:r>
              <a:rPr lang="en-US" sz="1600" dirty="0" smtClean="0"/>
              <a:t>				15 </a:t>
            </a:r>
            <a:r>
              <a:rPr lang="en-US" sz="1600" dirty="0"/>
              <a:t>Min - 3:45 </a:t>
            </a:r>
          </a:p>
          <a:p>
            <a:r>
              <a:rPr lang="en-US" sz="1600" dirty="0" smtClean="0"/>
              <a:t>Next </a:t>
            </a:r>
            <a:r>
              <a:rPr lang="en-US" sz="1600" dirty="0"/>
              <a:t>Meeting: November 28, 2012 </a:t>
            </a:r>
          </a:p>
          <a:p>
            <a:r>
              <a:rPr lang="en-US" sz="1600" dirty="0" smtClean="0"/>
              <a:t>Adjourn 					4:00 </a:t>
            </a:r>
            <a:endParaRPr lang="en-US" sz="1600"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xmlns="" val="58353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b="1" dirty="0" smtClean="0"/>
              <a:t>Committees </a:t>
            </a:r>
            <a:r>
              <a:rPr lang="en-US" b="1" dirty="0"/>
              <a:t>and Subcommittees</a:t>
            </a:r>
          </a:p>
          <a:p>
            <a:pPr lvl="1"/>
            <a:r>
              <a:rPr lang="en-US" dirty="0" smtClean="0"/>
              <a:t>Digital Cadastral Data</a:t>
            </a:r>
            <a:endParaRPr lang="en-US" dirty="0"/>
          </a:p>
          <a:p>
            <a:pPr lvl="1"/>
            <a:r>
              <a:rPr lang="en-US" dirty="0" smtClean="0"/>
              <a:t>Digital Elevation</a:t>
            </a:r>
            <a:endParaRPr lang="en-US" dirty="0"/>
          </a:p>
          <a:p>
            <a:pPr lvl="2"/>
            <a:r>
              <a:rPr lang="en-US" dirty="0" err="1" smtClean="0"/>
              <a:t>LiDAR</a:t>
            </a:r>
            <a:r>
              <a:rPr lang="en-US" dirty="0" smtClean="0"/>
              <a:t> Research and Education </a:t>
            </a:r>
            <a:endParaRPr lang="en-US" dirty="0"/>
          </a:p>
          <a:p>
            <a:pPr lvl="1"/>
            <a:r>
              <a:rPr lang="en-US" dirty="0" smtClean="0"/>
              <a:t>Emergency Preparedness</a:t>
            </a:r>
          </a:p>
          <a:p>
            <a:pPr lvl="1"/>
            <a:r>
              <a:rPr lang="en-US" dirty="0" err="1" smtClean="0"/>
              <a:t>Hydrography</a:t>
            </a:r>
            <a:endParaRPr lang="en-US" dirty="0"/>
          </a:p>
          <a:p>
            <a:pPr lvl="1"/>
            <a:r>
              <a:rPr lang="en-US" dirty="0" smtClean="0"/>
              <a:t>Outreach</a:t>
            </a:r>
            <a:endParaRPr lang="en-US" dirty="0"/>
          </a:p>
          <a:p>
            <a:pPr lvl="1"/>
            <a:r>
              <a:rPr lang="en-US" dirty="0" smtClean="0"/>
              <a:t>Standards</a:t>
            </a:r>
            <a:endParaRPr lang="en-US" dirty="0" smtClean="0"/>
          </a:p>
          <a:p>
            <a:pPr marL="0" indent="0">
              <a:buNone/>
            </a:pPr>
            <a:endParaRPr lang="en-US" dirty="0" smtClean="0">
              <a:solidFill>
                <a:schemeClr val="tx1"/>
              </a:solidFill>
            </a:endParaRPr>
          </a:p>
          <a:p>
            <a:pPr lvl="1"/>
            <a:endParaRPr lang="en-US" dirty="0" smtClean="0"/>
          </a:p>
          <a:p>
            <a:pPr lvl="1"/>
            <a:endParaRPr lang="en-US" dirty="0"/>
          </a:p>
          <a:p>
            <a:pPr lvl="1"/>
            <a:endParaRPr lang="en-US" dirty="0"/>
          </a:p>
          <a:p>
            <a:endParaRPr lang="en-US" dirty="0"/>
          </a:p>
        </p:txBody>
      </p:sp>
      <p:sp>
        <p:nvSpPr>
          <p:cNvPr id="4" name="Title 3"/>
          <p:cNvSpPr>
            <a:spLocks noGrp="1"/>
          </p:cNvSpPr>
          <p:nvPr>
            <p:ph type="title"/>
          </p:nvPr>
        </p:nvSpPr>
        <p:spPr/>
        <p:txBody>
          <a:bodyPr/>
          <a:lstStyle/>
          <a:p>
            <a:r>
              <a:rPr lang="en-US" dirty="0" smtClean="0"/>
              <a:t>Committees</a:t>
            </a:r>
            <a:endParaRPr lang="en-US" dirty="0"/>
          </a:p>
        </p:txBody>
      </p:sp>
    </p:spTree>
    <p:extLst>
      <p:ext uri="{BB962C8B-B14F-4D97-AF65-F5344CB8AC3E}">
        <p14:creationId xmlns:p14="http://schemas.microsoft.com/office/powerpoint/2010/main" xmlns="" val="292103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Workgroups</a:t>
            </a:r>
          </a:p>
          <a:p>
            <a:r>
              <a:rPr lang="en-US" dirty="0" err="1" smtClean="0"/>
              <a:t>Geocoding</a:t>
            </a:r>
            <a:endParaRPr lang="en-US" dirty="0"/>
          </a:p>
          <a:p>
            <a:r>
              <a:rPr lang="en-US" dirty="0" smtClean="0"/>
              <a:t>Geospatial Commons</a:t>
            </a:r>
            <a:endParaRPr lang="en-US" dirty="0"/>
          </a:p>
          <a:p>
            <a:r>
              <a:rPr lang="en-US" dirty="0" smtClean="0"/>
              <a:t>Metadata</a:t>
            </a:r>
            <a:endParaRPr lang="en-US" dirty="0"/>
          </a:p>
          <a:p>
            <a:endParaRPr lang="en-US" dirty="0"/>
          </a:p>
        </p:txBody>
      </p:sp>
      <p:sp>
        <p:nvSpPr>
          <p:cNvPr id="3" name="Title 2"/>
          <p:cNvSpPr>
            <a:spLocks noGrp="1"/>
          </p:cNvSpPr>
          <p:nvPr>
            <p:ph type="title"/>
          </p:nvPr>
        </p:nvSpPr>
        <p:spPr/>
        <p:txBody>
          <a:bodyPr/>
          <a:lstStyle/>
          <a:p>
            <a:r>
              <a:rPr lang="en-US" dirty="0" smtClean="0"/>
              <a:t>Workgroups</a:t>
            </a:r>
            <a:endParaRPr lang="en-US" dirty="0"/>
          </a:p>
        </p:txBody>
      </p:sp>
    </p:spTree>
    <p:extLst>
      <p:ext uri="{BB962C8B-B14F-4D97-AF65-F5344CB8AC3E}">
        <p14:creationId xmlns:p14="http://schemas.microsoft.com/office/powerpoint/2010/main" xmlns="" val="2849253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r>
            <a:br>
              <a:rPr lang="en-US" dirty="0"/>
            </a:br>
            <a:r>
              <a:rPr lang="en-US" dirty="0"/>
              <a:t> </a:t>
            </a:r>
            <a:br>
              <a:rPr lang="en-US" dirty="0"/>
            </a:br>
            <a:r>
              <a:rPr lang="en-US" dirty="0"/>
              <a:t>State Geospatial Governance </a:t>
            </a:r>
            <a:br>
              <a:rPr lang="en-US" dirty="0"/>
            </a:br>
            <a:endParaRPr lang="en-US" dirty="0"/>
          </a:p>
        </p:txBody>
      </p:sp>
    </p:spTree>
    <p:extLst>
      <p:ext uri="{BB962C8B-B14F-4D97-AF65-F5344CB8AC3E}">
        <p14:creationId xmlns:p14="http://schemas.microsoft.com/office/powerpoint/2010/main" xmlns="" val="802872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Minnesota </a:t>
            </a:r>
            <a:r>
              <a:rPr lang="en-US" dirty="0"/>
              <a:t>law gives the Chief Geospatial Information Officer authority to identify, coordinate, and guide strategic investments in geospatial information technology systems, data, and services. Enabling legislation also establishes two advisory bodies to improve management of geospatial technology: </a:t>
            </a:r>
          </a:p>
          <a:p>
            <a:r>
              <a:rPr lang="en-US" dirty="0" smtClean="0"/>
              <a:t>A </a:t>
            </a:r>
            <a:r>
              <a:rPr lang="en-US" dirty="0"/>
              <a:t>State Government Geospatial Advisory Council to advise the Chief Geospatial Information Officer about issues pertaining to state government </a:t>
            </a:r>
          </a:p>
          <a:p>
            <a:r>
              <a:rPr lang="en-US" dirty="0" smtClean="0"/>
              <a:t>A </a:t>
            </a:r>
            <a:r>
              <a:rPr lang="en-US" dirty="0"/>
              <a:t>S</a:t>
            </a:r>
            <a:r>
              <a:rPr lang="en-US" dirty="0" smtClean="0"/>
              <a:t>tatewide </a:t>
            </a:r>
            <a:r>
              <a:rPr lang="en-US" dirty="0"/>
              <a:t>Geospatial Advisory Council to advise the Chief Geospatial Information Officer about issues of importance to the entire state </a:t>
            </a:r>
          </a:p>
        </p:txBody>
      </p:sp>
      <p:sp>
        <p:nvSpPr>
          <p:cNvPr id="3" name="Title 2"/>
          <p:cNvSpPr>
            <a:spLocks noGrp="1"/>
          </p:cNvSpPr>
          <p:nvPr>
            <p:ph type="title"/>
          </p:nvPr>
        </p:nvSpPr>
        <p:spPr/>
        <p:txBody>
          <a:bodyPr/>
          <a:lstStyle/>
          <a:p>
            <a:r>
              <a:rPr lang="en-US" dirty="0"/>
              <a:t>Committee </a:t>
            </a:r>
            <a:r>
              <a:rPr lang="en-US" dirty="0" smtClean="0"/>
              <a:t>Roles </a:t>
            </a:r>
            <a:r>
              <a:rPr lang="en-US" dirty="0"/>
              <a:t/>
            </a:r>
            <a:br>
              <a:rPr lang="en-US" dirty="0"/>
            </a:br>
            <a:endParaRPr lang="en-US" dirty="0"/>
          </a:p>
        </p:txBody>
      </p:sp>
    </p:spTree>
    <p:extLst>
      <p:ext uri="{BB962C8B-B14F-4D97-AF65-F5344CB8AC3E}">
        <p14:creationId xmlns:p14="http://schemas.microsoft.com/office/powerpoint/2010/main" xmlns="" val="2960036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000" dirty="0"/>
              <a:t>The Minnesota IT Governance Framework has created a third group, the Geospatial Technology Committee, to be the primary governing body for decisions and policies that impact the use of geospatial technology in the executive branch. </a:t>
            </a:r>
            <a:endParaRPr lang="en-US" sz="2000" dirty="0" smtClean="0"/>
          </a:p>
          <a:p>
            <a:endParaRPr lang="en-US" sz="2000" dirty="0" smtClean="0"/>
          </a:p>
          <a:p>
            <a:r>
              <a:rPr lang="en-US" sz="2000" dirty="0" smtClean="0"/>
              <a:t>Relationship </a:t>
            </a:r>
            <a:r>
              <a:rPr lang="en-US" sz="2000" dirty="0"/>
              <a:t>to Other Governing Bodies </a:t>
            </a:r>
          </a:p>
          <a:p>
            <a:pPr lvl="1"/>
            <a:r>
              <a:rPr lang="en-US" sz="1800" dirty="0"/>
              <a:t>Input: Like all Technology Operations Alignment governing bodies, the Geospatial Technology Committee will work closely with subject matter experts in state government to facilitate the development of policies and standards. However, the Geospatial Technology Committee will also solicit input from the two existing advisory councils that foster collaboration between state government and other stakeholders. </a:t>
            </a:r>
          </a:p>
          <a:p>
            <a:pPr lvl="1"/>
            <a:r>
              <a:rPr lang="en-US" sz="1800" dirty="0"/>
              <a:t>Output: Adherence to the policies recommended by the Geospatial Technology Committee will be required of all executive branch geospatial activity.</a:t>
            </a:r>
          </a:p>
        </p:txBody>
      </p:sp>
      <p:sp>
        <p:nvSpPr>
          <p:cNvPr id="4" name="Title 3"/>
          <p:cNvSpPr>
            <a:spLocks noGrp="1"/>
          </p:cNvSpPr>
          <p:nvPr>
            <p:ph type="title"/>
          </p:nvPr>
        </p:nvSpPr>
        <p:spPr/>
        <p:txBody>
          <a:bodyPr/>
          <a:lstStyle/>
          <a:p>
            <a:r>
              <a:rPr lang="en-US" dirty="0"/>
              <a:t>3</a:t>
            </a:r>
            <a:r>
              <a:rPr lang="en-US" dirty="0" smtClean="0"/>
              <a:t>rd Group</a:t>
            </a:r>
            <a:endParaRPr lang="en-US" dirty="0"/>
          </a:p>
        </p:txBody>
      </p:sp>
    </p:spTree>
    <p:extLst>
      <p:ext uri="{BB962C8B-B14F-4D97-AF65-F5344CB8AC3E}">
        <p14:creationId xmlns:p14="http://schemas.microsoft.com/office/powerpoint/2010/main" xmlns="" val="4081998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Picture Placeholder 2"/>
          <p:cNvSpPr>
            <a:spLocks noGrp="1"/>
          </p:cNvSpPr>
          <p:nvPr>
            <p:ph type="pic" idx="1"/>
          </p:nvPr>
        </p:nvSpPr>
        <p:spPr/>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3329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458200" cy="5909310"/>
          </a:xfrm>
          <a:prstGeom prst="rect">
            <a:avLst/>
          </a:prstGeom>
          <a:solidFill>
            <a:schemeClr val="bg2"/>
          </a:solidFill>
        </p:spPr>
        <p:txBody>
          <a:bodyPr wrap="square">
            <a:spAutoFit/>
          </a:bodyPr>
          <a:lstStyle/>
          <a:p>
            <a:r>
              <a:rPr lang="en-US" b="1" dirty="0" smtClean="0"/>
              <a:t>Attribute </a:t>
            </a:r>
            <a:r>
              <a:rPr lang="en-US" b="1" dirty="0"/>
              <a:t>Description </a:t>
            </a:r>
            <a:r>
              <a:rPr lang="en-US" dirty="0"/>
              <a:t>	</a:t>
            </a:r>
          </a:p>
          <a:p>
            <a:r>
              <a:rPr lang="en-US" dirty="0"/>
              <a:t>Purpose: 	</a:t>
            </a:r>
            <a:r>
              <a:rPr lang="en-US" dirty="0" smtClean="0"/>
              <a:t> Approve </a:t>
            </a:r>
            <a:r>
              <a:rPr lang="en-US" dirty="0"/>
              <a:t>geospatial policies, standards, and planning initiatives 	</a:t>
            </a:r>
          </a:p>
          <a:p>
            <a:r>
              <a:rPr lang="en-US" dirty="0"/>
              <a:t>Chair: </a:t>
            </a:r>
            <a:r>
              <a:rPr lang="en-US" dirty="0" smtClean="0"/>
              <a:t> Chief </a:t>
            </a:r>
            <a:r>
              <a:rPr lang="en-US" dirty="0"/>
              <a:t>Geospatial Information Officer 	</a:t>
            </a:r>
            <a:r>
              <a:rPr lang="en-US" b="1" i="1" dirty="0"/>
              <a:t>Co-Chair: </a:t>
            </a:r>
            <a:r>
              <a:rPr lang="en-US" dirty="0"/>
              <a:t> </a:t>
            </a:r>
            <a:r>
              <a:rPr lang="en-US" dirty="0" smtClean="0"/>
              <a:t>Agency </a:t>
            </a:r>
            <a:r>
              <a:rPr lang="en-US" dirty="0"/>
              <a:t>CIO 	</a:t>
            </a:r>
          </a:p>
          <a:p>
            <a:r>
              <a:rPr lang="en-US" dirty="0"/>
              <a:t>Governance </a:t>
            </a:r>
            <a:r>
              <a:rPr lang="en-US" dirty="0" smtClean="0"/>
              <a:t>Category:   </a:t>
            </a:r>
            <a:r>
              <a:rPr lang="en-US" dirty="0" smtClean="0"/>
              <a:t>Vision   </a:t>
            </a:r>
            <a:r>
              <a:rPr lang="en-US" dirty="0" smtClean="0"/>
              <a:t>Planning       </a:t>
            </a:r>
            <a:r>
              <a:rPr lang="en-US" dirty="0" smtClean="0">
                <a:sym typeface="Webdings"/>
              </a:rPr>
              <a:t></a:t>
            </a:r>
            <a:r>
              <a:rPr lang="en-US" dirty="0" smtClean="0"/>
              <a:t>Technology </a:t>
            </a:r>
            <a:r>
              <a:rPr lang="en-US" dirty="0"/>
              <a:t>Operations Alignment 	</a:t>
            </a:r>
          </a:p>
          <a:p>
            <a:r>
              <a:rPr lang="en-US" dirty="0"/>
              <a:t>Decision Authority: </a:t>
            </a:r>
            <a:r>
              <a:rPr lang="en-US" dirty="0" smtClean="0">
                <a:sym typeface="Webdings"/>
              </a:rPr>
              <a:t> </a:t>
            </a:r>
            <a:r>
              <a:rPr lang="en-US" dirty="0">
                <a:sym typeface="Webdings"/>
              </a:rPr>
              <a:t> </a:t>
            </a:r>
            <a:r>
              <a:rPr lang="en-US" dirty="0" smtClean="0"/>
              <a:t>Responsible </a:t>
            </a:r>
            <a:r>
              <a:rPr lang="en-US" dirty="0"/>
              <a:t>	Accountable </a:t>
            </a:r>
            <a:r>
              <a:rPr lang="en-US" dirty="0" smtClean="0"/>
              <a:t>  Consulted </a:t>
            </a:r>
            <a:r>
              <a:rPr lang="en-US" dirty="0" smtClean="0"/>
              <a:t>  </a:t>
            </a:r>
            <a:r>
              <a:rPr lang="en-US" dirty="0" smtClean="0"/>
              <a:t>Informed </a:t>
            </a:r>
            <a:r>
              <a:rPr lang="en-US" dirty="0"/>
              <a:t>	</a:t>
            </a:r>
          </a:p>
          <a:p>
            <a:r>
              <a:rPr lang="en-US" dirty="0"/>
              <a:t>Decisions: </a:t>
            </a:r>
          </a:p>
          <a:p>
            <a:r>
              <a:rPr lang="en-US" dirty="0"/>
              <a:t>• Approve geospatial policies and </a:t>
            </a:r>
            <a:r>
              <a:rPr lang="en-US" dirty="0" smtClean="0"/>
              <a:t>standards and enterprise planning initiatives </a:t>
            </a:r>
            <a:endParaRPr lang="en-US" dirty="0"/>
          </a:p>
          <a:p>
            <a:r>
              <a:rPr lang="en-US" dirty="0"/>
              <a:t>• Approve exceptions to geospatial policies and standards </a:t>
            </a:r>
          </a:p>
          <a:p>
            <a:r>
              <a:rPr lang="en-US" dirty="0"/>
              <a:t>	</a:t>
            </a:r>
          </a:p>
          <a:p>
            <a:r>
              <a:rPr lang="en-US" dirty="0"/>
              <a:t>Membership: </a:t>
            </a:r>
            <a:r>
              <a:rPr lang="en-US" dirty="0" smtClean="0"/>
              <a:t>  The </a:t>
            </a:r>
            <a:r>
              <a:rPr lang="en-US" dirty="0"/>
              <a:t>committee has </a:t>
            </a:r>
            <a:r>
              <a:rPr lang="en-US" dirty="0" smtClean="0"/>
              <a:t>eleven </a:t>
            </a:r>
            <a:r>
              <a:rPr lang="en-US" dirty="0"/>
              <a:t>members, as follows: </a:t>
            </a:r>
          </a:p>
          <a:p>
            <a:r>
              <a:rPr lang="en-US" dirty="0"/>
              <a:t>• </a:t>
            </a:r>
            <a:r>
              <a:rPr lang="en-US" sz="1600" dirty="0"/>
              <a:t>Chief Geospatial Information Officer </a:t>
            </a:r>
          </a:p>
          <a:p>
            <a:r>
              <a:rPr lang="en-US" sz="1600" dirty="0"/>
              <a:t>• Information Standards and Risk Management Executive </a:t>
            </a:r>
          </a:p>
          <a:p>
            <a:r>
              <a:rPr lang="en-US" sz="1600" dirty="0"/>
              <a:t>• State Enterprise Architect </a:t>
            </a:r>
            <a:endParaRPr lang="en-US" sz="1600" dirty="0" smtClean="0"/>
          </a:p>
          <a:p>
            <a:r>
              <a:rPr lang="en-US" sz="1600" dirty="0" smtClean="0"/>
              <a:t>• GIS </a:t>
            </a:r>
            <a:r>
              <a:rPr lang="en-US" sz="1600" dirty="0" smtClean="0"/>
              <a:t>Architect</a:t>
            </a:r>
            <a:endParaRPr lang="en-US" sz="1600" dirty="0"/>
          </a:p>
          <a:p>
            <a:r>
              <a:rPr lang="en-US" sz="1600" dirty="0"/>
              <a:t>• Service Delivery Executive </a:t>
            </a:r>
          </a:p>
          <a:p>
            <a:r>
              <a:rPr lang="en-US" sz="1600" dirty="0"/>
              <a:t>• One agency-based CIO </a:t>
            </a:r>
          </a:p>
          <a:p>
            <a:r>
              <a:rPr lang="en-US" sz="1600" dirty="0"/>
              <a:t>• One member from a state agency that is involved in business planning, such as deputy commissioner, assistant commissioners, or program director </a:t>
            </a:r>
          </a:p>
          <a:p>
            <a:r>
              <a:rPr lang="en-US" sz="1600" dirty="0"/>
              <a:t>• Three members with advanced geospatial expertise who serve on existing advisory councils </a:t>
            </a:r>
          </a:p>
          <a:p>
            <a:r>
              <a:rPr lang="en-US" sz="1600" dirty="0"/>
              <a:t>• Assistant Commissioner of Agency Support </a:t>
            </a:r>
          </a:p>
          <a:p>
            <a:r>
              <a:rPr lang="en-US" dirty="0"/>
              <a:t>	</a:t>
            </a:r>
          </a:p>
          <a:p>
            <a:r>
              <a:rPr lang="en-US" b="1" i="1" dirty="0"/>
              <a:t>Meetings </a:t>
            </a:r>
            <a:r>
              <a:rPr lang="en-US" dirty="0" smtClean="0"/>
              <a:t>:  </a:t>
            </a:r>
            <a:r>
              <a:rPr lang="en-US" dirty="0" smtClean="0"/>
              <a:t>Monthly</a:t>
            </a:r>
            <a:r>
              <a:rPr lang="en-US" dirty="0"/>
              <a:t>	</a:t>
            </a:r>
          </a:p>
        </p:txBody>
      </p:sp>
    </p:spTree>
    <p:extLst>
      <p:ext uri="{BB962C8B-B14F-4D97-AF65-F5344CB8AC3E}">
        <p14:creationId xmlns:p14="http://schemas.microsoft.com/office/powerpoint/2010/main" xmlns="" val="1911252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Blaine Hackett</a:t>
            </a:r>
          </a:p>
        </p:txBody>
      </p:sp>
      <p:sp>
        <p:nvSpPr>
          <p:cNvPr id="3" name="Title 2"/>
          <p:cNvSpPr>
            <a:spLocks noGrp="1"/>
          </p:cNvSpPr>
          <p:nvPr>
            <p:ph type="title"/>
          </p:nvPr>
        </p:nvSpPr>
        <p:spPr>
          <a:xfrm>
            <a:off x="2362200" y="2971800"/>
            <a:ext cx="3810000" cy="1295400"/>
          </a:xfrm>
        </p:spPr>
        <p:txBody>
          <a:bodyPr/>
          <a:lstStyle/>
          <a:p>
            <a:r>
              <a:rPr lang="en-US" dirty="0"/>
              <a:t/>
            </a:r>
            <a:br>
              <a:rPr lang="en-US" dirty="0"/>
            </a:br>
            <a:r>
              <a:rPr lang="en-US" dirty="0"/>
              <a:t> </a:t>
            </a:r>
            <a:br>
              <a:rPr lang="en-US" dirty="0"/>
            </a:br>
            <a:r>
              <a:rPr lang="en-US" dirty="0"/>
              <a:t>Hot topics: </a:t>
            </a:r>
            <a:r>
              <a:rPr lang="en-US" dirty="0" smtClean="0"/>
              <a:t/>
            </a:r>
            <a:br>
              <a:rPr lang="en-US" dirty="0" smtClean="0"/>
            </a:br>
            <a:r>
              <a:rPr lang="en-US" dirty="0" smtClean="0"/>
              <a:t>Open Source </a:t>
            </a:r>
            <a:r>
              <a:rPr lang="en-US" dirty="0" smtClean="0"/>
              <a:t>Conference </a:t>
            </a:r>
            <a:r>
              <a:rPr lang="en-US" dirty="0"/>
              <a:t/>
            </a:r>
            <a:br>
              <a:rPr lang="en-US" dirty="0"/>
            </a:br>
            <a:endParaRPr lang="en-US" dirty="0"/>
          </a:p>
        </p:txBody>
      </p:sp>
    </p:spTree>
    <p:extLst>
      <p:ext uri="{BB962C8B-B14F-4D97-AF65-F5344CB8AC3E}">
        <p14:creationId xmlns:p14="http://schemas.microsoft.com/office/powerpoint/2010/main" xmlns="" val="282968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Business</a:t>
            </a:r>
            <a:endParaRPr lang="en-US" dirty="0"/>
          </a:p>
        </p:txBody>
      </p:sp>
    </p:spTree>
    <p:extLst>
      <p:ext uri="{BB962C8B-B14F-4D97-AF65-F5344CB8AC3E}">
        <p14:creationId xmlns:p14="http://schemas.microsoft.com/office/powerpoint/2010/main" xmlns="" val="202064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r>
            <a:br>
              <a:rPr lang="en-US" dirty="0"/>
            </a:br>
            <a:r>
              <a:rPr lang="en-US" dirty="0"/>
              <a:t> </a:t>
            </a:r>
            <a:br>
              <a:rPr lang="en-US" dirty="0"/>
            </a:br>
            <a:r>
              <a:rPr lang="en-US" dirty="0"/>
              <a:t>Next Meeting: November 28, 2012 </a:t>
            </a:r>
          </a:p>
        </p:txBody>
      </p:sp>
    </p:spTree>
    <p:extLst>
      <p:ext uri="{BB962C8B-B14F-4D97-AF65-F5344CB8AC3E}">
        <p14:creationId xmlns:p14="http://schemas.microsoft.com/office/powerpoint/2010/main" xmlns="" val="145789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a:t> </a:t>
            </a:r>
            <a:br>
              <a:rPr lang="en-US" dirty="0"/>
            </a:br>
            <a:r>
              <a:rPr lang="en-US" dirty="0"/>
              <a:t>Discussion and Advice: MnGeo’s Services, </a:t>
            </a:r>
            <a:r>
              <a:rPr lang="en-US" dirty="0" smtClean="0"/>
              <a:t>Projects </a:t>
            </a:r>
            <a:r>
              <a:rPr lang="en-US" dirty="0"/>
              <a:t>and Priorities </a:t>
            </a:r>
          </a:p>
        </p:txBody>
      </p:sp>
    </p:spTree>
    <p:extLst>
      <p:ext uri="{BB962C8B-B14F-4D97-AF65-F5344CB8AC3E}">
        <p14:creationId xmlns:p14="http://schemas.microsoft.com/office/powerpoint/2010/main" xmlns="" val="2670902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The MnGeo Team</a:t>
            </a:r>
            <a:endParaRPr lang="en-US" dirty="0"/>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3472058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MnGeo should be the primary sales force and advocate for GIS in the </a:t>
            </a:r>
            <a:r>
              <a:rPr lang="en-US" dirty="0" smtClean="0"/>
              <a:t>state.</a:t>
            </a:r>
            <a:endParaRPr lang="en-US" dirty="0"/>
          </a:p>
          <a:p>
            <a:pPr lvl="0"/>
            <a:r>
              <a:rPr lang="en-US" dirty="0"/>
              <a:t>Similarly, MnGeo should summarize state agency GIS capacities, expertise, software and on-going activities. The summary should be kept up-to-date and written for three audience types: executive, user and technical. </a:t>
            </a:r>
          </a:p>
          <a:p>
            <a:r>
              <a:rPr lang="en-US" dirty="0"/>
              <a:t>MnGeo should lead </a:t>
            </a:r>
            <a:r>
              <a:rPr lang="en-US" dirty="0" smtClean="0"/>
              <a:t>or coordinate </a:t>
            </a:r>
            <a:r>
              <a:rPr lang="en-US" dirty="0"/>
              <a:t>the effort to provide a </a:t>
            </a:r>
            <a:r>
              <a:rPr lang="en-US" dirty="0" smtClean="0"/>
              <a:t>single </a:t>
            </a:r>
            <a:r>
              <a:rPr lang="en-US" dirty="0"/>
              <a:t>place to obtain geospatial data for the state</a:t>
            </a:r>
            <a:r>
              <a:rPr lang="en-US" dirty="0" smtClean="0"/>
              <a:t>.</a:t>
            </a:r>
          </a:p>
          <a:p>
            <a:pPr lvl="0"/>
            <a:r>
              <a:rPr lang="en-US" dirty="0"/>
              <a:t>MnGeo should take the lead on coordinating efforts where many partners are </a:t>
            </a:r>
            <a:r>
              <a:rPr lang="en-US" dirty="0" smtClean="0"/>
              <a:t>involved.</a:t>
            </a:r>
            <a:endParaRPr lang="en-US" dirty="0"/>
          </a:p>
          <a:p>
            <a:pPr lvl="1"/>
            <a:r>
              <a:rPr lang="en-US" sz="1800" dirty="0" smtClean="0"/>
              <a:t>Examples provided: </a:t>
            </a:r>
            <a:r>
              <a:rPr lang="en-US" sz="1800" dirty="0"/>
              <a:t>Image web service, National </a:t>
            </a:r>
            <a:r>
              <a:rPr lang="en-US" sz="1800" dirty="0" smtClean="0"/>
              <a:t>Hydrographic </a:t>
            </a:r>
            <a:r>
              <a:rPr lang="en-US" sz="1800" dirty="0"/>
              <a:t>Data/DNR Waters data migrated into a single </a:t>
            </a:r>
            <a:r>
              <a:rPr lang="en-US" sz="1800" dirty="0" smtClean="0"/>
              <a:t>hydrographic </a:t>
            </a:r>
            <a:r>
              <a:rPr lang="en-US" sz="1800" dirty="0"/>
              <a:t>data set for the state</a:t>
            </a:r>
          </a:p>
        </p:txBody>
      </p:sp>
      <p:sp>
        <p:nvSpPr>
          <p:cNvPr id="2" name="Title 1"/>
          <p:cNvSpPr>
            <a:spLocks noGrp="1"/>
          </p:cNvSpPr>
          <p:nvPr>
            <p:ph type="title"/>
          </p:nvPr>
        </p:nvSpPr>
        <p:spPr>
          <a:xfrm>
            <a:off x="304800" y="228600"/>
            <a:ext cx="8382000" cy="609600"/>
          </a:xfrm>
        </p:spPr>
        <p:txBody>
          <a:bodyPr/>
          <a:lstStyle/>
          <a:p>
            <a:pPr algn="l"/>
            <a:r>
              <a:rPr lang="en-US" dirty="0" smtClean="0"/>
              <a:t>Coordination</a:t>
            </a:r>
            <a:r>
              <a:rPr lang="en-US" dirty="0"/>
              <a:t>, Outreach, and Communication</a:t>
            </a:r>
            <a:br>
              <a:rPr lang="en-US" dirty="0"/>
            </a:br>
            <a:endParaRPr lang="en-US" dirty="0"/>
          </a:p>
        </p:txBody>
      </p:sp>
    </p:spTree>
    <p:extLst>
      <p:ext uri="{BB962C8B-B14F-4D97-AF65-F5344CB8AC3E}">
        <p14:creationId xmlns:p14="http://schemas.microsoft.com/office/powerpoint/2010/main" xmlns="" val="4249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7924800" cy="4525963"/>
          </a:xfrm>
        </p:spPr>
        <p:txBody>
          <a:bodyPr/>
          <a:lstStyle/>
          <a:p>
            <a:pPr lvl="0"/>
            <a:r>
              <a:rPr lang="en-US" dirty="0"/>
              <a:t>Identify enterprise layers needed for the state to function more </a:t>
            </a:r>
            <a:r>
              <a:rPr lang="en-US" dirty="0" smtClean="0"/>
              <a:t>effectively</a:t>
            </a:r>
          </a:p>
          <a:p>
            <a:pPr lvl="1"/>
            <a:r>
              <a:rPr lang="en-US" sz="1800" dirty="0" smtClean="0"/>
              <a:t>Identify </a:t>
            </a:r>
            <a:r>
              <a:rPr lang="en-US" sz="1800" dirty="0"/>
              <a:t>the steward for each and empower and give them the authority to </a:t>
            </a:r>
            <a:r>
              <a:rPr lang="en-US" sz="1800" dirty="0" smtClean="0"/>
              <a:t>establish, </a:t>
            </a:r>
            <a:r>
              <a:rPr lang="en-US" sz="1800" dirty="0" smtClean="0"/>
              <a:t>create, </a:t>
            </a:r>
            <a:r>
              <a:rPr lang="en-US" sz="1800" dirty="0" smtClean="0"/>
              <a:t>manage and </a:t>
            </a:r>
            <a:r>
              <a:rPr lang="en-US" sz="1800" dirty="0"/>
              <a:t>maintain </a:t>
            </a:r>
            <a:r>
              <a:rPr lang="en-US" sz="1800" dirty="0" smtClean="0"/>
              <a:t>the </a:t>
            </a:r>
            <a:r>
              <a:rPr lang="en-US" sz="1800" dirty="0"/>
              <a:t>data, data model, and standards related to providing that data to the statewide geospatial community</a:t>
            </a:r>
            <a:r>
              <a:rPr lang="en-US" sz="1800" dirty="0" smtClean="0"/>
              <a:t>.</a:t>
            </a:r>
            <a:endParaRPr lang="en-US" sz="1800" dirty="0" smtClean="0"/>
          </a:p>
          <a:p>
            <a:pPr marL="228600" lvl="1" indent="0">
              <a:buNone/>
            </a:pPr>
            <a:endParaRPr lang="en-US" sz="1800" dirty="0"/>
          </a:p>
          <a:p>
            <a:pPr lvl="0"/>
            <a:r>
              <a:rPr lang="en-US" dirty="0" smtClean="0"/>
              <a:t>All stakeholders (so far) identified </a:t>
            </a:r>
            <a:r>
              <a:rPr lang="en-US" dirty="0"/>
              <a:t>parcels as a very important GIS data </a:t>
            </a:r>
            <a:r>
              <a:rPr lang="en-US" dirty="0" smtClean="0"/>
              <a:t>layer</a:t>
            </a:r>
          </a:p>
          <a:p>
            <a:pPr lvl="1"/>
            <a:r>
              <a:rPr lang="en-US" sz="1800" dirty="0" smtClean="0"/>
              <a:t>It should be available statewide in a format that is consistent, uniform and current.</a:t>
            </a:r>
          </a:p>
          <a:p>
            <a:pPr marL="228600" lvl="1" indent="0">
              <a:buNone/>
            </a:pPr>
            <a:endParaRPr lang="en-US" sz="1800" dirty="0" smtClean="0"/>
          </a:p>
          <a:p>
            <a:pPr lvl="0"/>
            <a:r>
              <a:rPr lang="en-US" dirty="0"/>
              <a:t>Identify, activate, and facilitate a group for each of the important geospatial data layers or groups of </a:t>
            </a:r>
            <a:r>
              <a:rPr lang="en-US" dirty="0" smtClean="0"/>
              <a:t>data </a:t>
            </a:r>
            <a:endParaRPr lang="en-US" dirty="0"/>
          </a:p>
          <a:p>
            <a:endParaRPr lang="en-US" dirty="0"/>
          </a:p>
          <a:p>
            <a:endParaRPr lang="en-US" dirty="0"/>
          </a:p>
        </p:txBody>
      </p:sp>
      <p:sp>
        <p:nvSpPr>
          <p:cNvPr id="4" name="Title 3"/>
          <p:cNvSpPr>
            <a:spLocks noGrp="1"/>
          </p:cNvSpPr>
          <p:nvPr>
            <p:ph type="title"/>
          </p:nvPr>
        </p:nvSpPr>
        <p:spPr>
          <a:xfrm>
            <a:off x="457200" y="457200"/>
            <a:ext cx="7924800" cy="609600"/>
          </a:xfrm>
        </p:spPr>
        <p:txBody>
          <a:bodyPr/>
          <a:lstStyle/>
          <a:p>
            <a:r>
              <a:rPr lang="en-US" dirty="0"/>
              <a:t>Data Coordination</a:t>
            </a:r>
            <a:br>
              <a:rPr lang="en-US" dirty="0"/>
            </a:br>
            <a:endParaRPr lang="en-US" dirty="0"/>
          </a:p>
        </p:txBody>
      </p:sp>
    </p:spTree>
    <p:extLst>
      <p:ext uri="{BB962C8B-B14F-4D97-AF65-F5344CB8AC3E}">
        <p14:creationId xmlns:p14="http://schemas.microsoft.com/office/powerpoint/2010/main" xmlns="" val="31301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There should be a technology plan for the state that could meet multi-agency </a:t>
            </a:r>
            <a:r>
              <a:rPr lang="en-US" dirty="0" smtClean="0"/>
              <a:t>needs</a:t>
            </a:r>
            <a:endParaRPr lang="en-US" dirty="0"/>
          </a:p>
          <a:p>
            <a:pPr lvl="1"/>
            <a:r>
              <a:rPr lang="en-US" sz="1800" dirty="0"/>
              <a:t>Should be led by a technology steering group</a:t>
            </a:r>
          </a:p>
          <a:p>
            <a:pPr lvl="1"/>
            <a:r>
              <a:rPr lang="en-US" sz="1800" dirty="0"/>
              <a:t>Should set direction but be flexible and nimble</a:t>
            </a:r>
          </a:p>
          <a:p>
            <a:pPr lvl="1"/>
            <a:r>
              <a:rPr lang="en-US" sz="1800" dirty="0"/>
              <a:t>Should  have the ability to set standards but should provide a process for exceptions to occur</a:t>
            </a:r>
          </a:p>
          <a:p>
            <a:pPr lvl="0"/>
            <a:r>
              <a:rPr lang="en-US" dirty="0"/>
              <a:t>Consider sponsoring a workgroup related to geospatial innovation</a:t>
            </a:r>
          </a:p>
          <a:p>
            <a:pPr lvl="0"/>
            <a:r>
              <a:rPr lang="en-US" dirty="0"/>
              <a:t>It is </a:t>
            </a:r>
            <a:r>
              <a:rPr lang="en-US" dirty="0" smtClean="0"/>
              <a:t>important that </a:t>
            </a:r>
            <a:r>
              <a:rPr lang="en-US" dirty="0"/>
              <a:t>the GIS and the CAD environments </a:t>
            </a:r>
            <a:r>
              <a:rPr lang="en-US" dirty="0" smtClean="0"/>
              <a:t>work </a:t>
            </a:r>
            <a:r>
              <a:rPr lang="en-US" dirty="0"/>
              <a:t>well and integrate </a:t>
            </a:r>
            <a:r>
              <a:rPr lang="en-US" dirty="0" smtClean="0"/>
              <a:t>together</a:t>
            </a:r>
          </a:p>
          <a:p>
            <a:r>
              <a:rPr lang="en-US" dirty="0"/>
              <a:t>We need more mobile applications that increase efficiencies and comply with </a:t>
            </a:r>
            <a:r>
              <a:rPr lang="en-US" dirty="0" smtClean="0"/>
              <a:t>standards</a:t>
            </a:r>
            <a:endParaRPr lang="en-US" dirty="0"/>
          </a:p>
          <a:p>
            <a:pPr lvl="0"/>
            <a:endParaRPr lang="en-US" dirty="0"/>
          </a:p>
          <a:p>
            <a:endParaRPr lang="en-US" dirty="0"/>
          </a:p>
        </p:txBody>
      </p:sp>
      <p:sp>
        <p:nvSpPr>
          <p:cNvPr id="3" name="Title 2"/>
          <p:cNvSpPr>
            <a:spLocks noGrp="1"/>
          </p:cNvSpPr>
          <p:nvPr>
            <p:ph type="title"/>
          </p:nvPr>
        </p:nvSpPr>
        <p:spPr/>
        <p:txBody>
          <a:bodyPr/>
          <a:lstStyle/>
          <a:p>
            <a:r>
              <a:rPr lang="en-US" dirty="0"/>
              <a:t>Technology Coordination</a:t>
            </a:r>
            <a:br>
              <a:rPr lang="en-US" dirty="0"/>
            </a:br>
            <a:endParaRPr lang="en-US" dirty="0"/>
          </a:p>
        </p:txBody>
      </p:sp>
    </p:spTree>
    <p:extLst>
      <p:ext uri="{BB962C8B-B14F-4D97-AF65-F5344CB8AC3E}">
        <p14:creationId xmlns:p14="http://schemas.microsoft.com/office/powerpoint/2010/main" xmlns="" val="34516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7924800" cy="4525963"/>
          </a:xfrm>
        </p:spPr>
        <p:txBody>
          <a:bodyPr/>
          <a:lstStyle/>
          <a:p>
            <a:pPr lvl="0"/>
            <a:r>
              <a:rPr lang="en-US" dirty="0" smtClean="0"/>
              <a:t>Staff </a:t>
            </a:r>
            <a:r>
              <a:rPr lang="en-US" dirty="0"/>
              <a:t>spend too much time hunting for common data sets only to find that what they track down may not be the most up-to-date version or even correct. By extension, this would make the case for the Geospatial Commons where the best-of-the-best resides with proper metadata</a:t>
            </a:r>
            <a:r>
              <a:rPr lang="en-US" dirty="0" smtClean="0"/>
              <a:t>.</a:t>
            </a:r>
          </a:p>
          <a:p>
            <a:pPr marL="0" lvl="0" indent="0">
              <a:buNone/>
            </a:pPr>
            <a:endParaRPr lang="en-US" dirty="0" smtClean="0"/>
          </a:p>
          <a:p>
            <a:r>
              <a:rPr lang="en-US" dirty="0" smtClean="0"/>
              <a:t>MnGeo </a:t>
            </a:r>
            <a:r>
              <a:rPr lang="en-US" dirty="0"/>
              <a:t>should be responsible for insuring that data are available, in the proper form, to fuel applications that will be developed as technology allows and as technology changes.</a:t>
            </a:r>
          </a:p>
          <a:p>
            <a:pPr lvl="1"/>
            <a:endParaRPr lang="en-US" sz="1800" dirty="0"/>
          </a:p>
          <a:p>
            <a:pPr lvl="0"/>
            <a:endParaRPr lang="en-US" dirty="0"/>
          </a:p>
          <a:p>
            <a:endParaRPr lang="en-US" dirty="0"/>
          </a:p>
        </p:txBody>
      </p:sp>
      <p:sp>
        <p:nvSpPr>
          <p:cNvPr id="3" name="Title 2"/>
          <p:cNvSpPr>
            <a:spLocks noGrp="1"/>
          </p:cNvSpPr>
          <p:nvPr>
            <p:ph type="title"/>
          </p:nvPr>
        </p:nvSpPr>
        <p:spPr/>
        <p:txBody>
          <a:bodyPr/>
          <a:lstStyle/>
          <a:p>
            <a:r>
              <a:rPr lang="en-US" dirty="0"/>
              <a:t>Data Services</a:t>
            </a:r>
            <a:br>
              <a:rPr lang="en-US" dirty="0"/>
            </a:br>
            <a:endParaRPr lang="en-US" dirty="0"/>
          </a:p>
        </p:txBody>
      </p:sp>
    </p:spTree>
    <p:extLst>
      <p:ext uri="{BB962C8B-B14F-4D97-AF65-F5344CB8AC3E}">
        <p14:creationId xmlns:p14="http://schemas.microsoft.com/office/powerpoint/2010/main" xmlns="" val="33740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n-US" dirty="0"/>
              <a:t>It would be nice to see additional web map services available especially as it relates to emergency response</a:t>
            </a:r>
          </a:p>
          <a:p>
            <a:pPr lvl="1"/>
            <a:r>
              <a:rPr lang="en-US" sz="1800" dirty="0"/>
              <a:t>Example provided: the MnGeo image service is very </a:t>
            </a:r>
            <a:r>
              <a:rPr lang="en-US" sz="1800" dirty="0" smtClean="0"/>
              <a:t>useful</a:t>
            </a:r>
            <a:endParaRPr lang="en-US" sz="1800" dirty="0"/>
          </a:p>
        </p:txBody>
      </p:sp>
      <p:sp>
        <p:nvSpPr>
          <p:cNvPr id="4" name="Title 3"/>
          <p:cNvSpPr>
            <a:spLocks noGrp="1"/>
          </p:cNvSpPr>
          <p:nvPr>
            <p:ph type="title"/>
          </p:nvPr>
        </p:nvSpPr>
        <p:spPr/>
        <p:txBody>
          <a:bodyPr/>
          <a:lstStyle/>
          <a:p>
            <a:r>
              <a:rPr lang="en-US" dirty="0"/>
              <a:t>Web services</a:t>
            </a:r>
            <a:br>
              <a:rPr lang="en-US" dirty="0"/>
            </a:br>
            <a:endParaRPr lang="en-US" dirty="0"/>
          </a:p>
        </p:txBody>
      </p:sp>
    </p:spTree>
    <p:extLst>
      <p:ext uri="{BB962C8B-B14F-4D97-AF65-F5344CB8AC3E}">
        <p14:creationId xmlns:p14="http://schemas.microsoft.com/office/powerpoint/2010/main" xmlns="" val="3297811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7924800" cy="5257799"/>
          </a:xfrm>
        </p:spPr>
        <p:txBody>
          <a:bodyPr/>
          <a:lstStyle/>
          <a:p>
            <a:r>
              <a:rPr lang="en-US" dirty="0"/>
              <a:t>Geospatial applications and tools should be so simple and easy to use that they do not require training. This includes </a:t>
            </a:r>
            <a:r>
              <a:rPr lang="en-US" dirty="0" smtClean="0"/>
              <a:t>public-facing </a:t>
            </a:r>
            <a:r>
              <a:rPr lang="en-US" dirty="0"/>
              <a:t>applications</a:t>
            </a:r>
            <a:r>
              <a:rPr lang="en-US" dirty="0" smtClean="0"/>
              <a:t>.</a:t>
            </a:r>
          </a:p>
          <a:p>
            <a:pPr marL="0" indent="0">
              <a:buNone/>
            </a:pPr>
            <a:r>
              <a:rPr lang="en-US" dirty="0" smtClean="0"/>
              <a:t> </a:t>
            </a:r>
          </a:p>
          <a:p>
            <a:pPr lvl="0"/>
            <a:r>
              <a:rPr lang="en-US" dirty="0"/>
              <a:t>“As a manager, I don’t know what’s out there.  How can I use GIS; what should I be asking for?  Is there a Clearinghouse?”  MnGeo should serve as the focal point for educating and sharing information to the broader community </a:t>
            </a:r>
            <a:r>
              <a:rPr lang="en-US" dirty="0" smtClean="0"/>
              <a:t>about data, activities, and answers to common geospatial </a:t>
            </a:r>
            <a:r>
              <a:rPr lang="en-US" dirty="0" smtClean="0"/>
              <a:t>questions.</a:t>
            </a:r>
            <a:endParaRPr lang="en-US" dirty="0" smtClean="0"/>
          </a:p>
          <a:p>
            <a:pPr lvl="0"/>
            <a:endParaRPr lang="en-US" sz="1200" dirty="0"/>
          </a:p>
          <a:p>
            <a:pPr lvl="0"/>
            <a:r>
              <a:rPr lang="en-US" dirty="0"/>
              <a:t>Consider training on simple use of geospatial tools on mobile </a:t>
            </a:r>
            <a:r>
              <a:rPr lang="en-US" dirty="0" smtClean="0"/>
              <a:t>devices.</a:t>
            </a:r>
            <a:endParaRPr lang="en-US" dirty="0"/>
          </a:p>
          <a:p>
            <a:endParaRPr lang="en-US" dirty="0"/>
          </a:p>
        </p:txBody>
      </p:sp>
      <p:sp>
        <p:nvSpPr>
          <p:cNvPr id="3" name="Title 2"/>
          <p:cNvSpPr>
            <a:spLocks noGrp="1"/>
          </p:cNvSpPr>
          <p:nvPr>
            <p:ph type="title"/>
          </p:nvPr>
        </p:nvSpPr>
        <p:spPr>
          <a:xfrm>
            <a:off x="457200" y="304800"/>
            <a:ext cx="7924800" cy="609600"/>
          </a:xfrm>
        </p:spPr>
        <p:txBody>
          <a:bodyPr/>
          <a:lstStyle/>
          <a:p>
            <a:r>
              <a:rPr lang="en-US" dirty="0" smtClean="0"/>
              <a:t>Training</a:t>
            </a:r>
            <a:endParaRPr lang="en-US" dirty="0"/>
          </a:p>
        </p:txBody>
      </p:sp>
    </p:spTree>
    <p:extLst>
      <p:ext uri="{BB962C8B-B14F-4D97-AF65-F5344CB8AC3E}">
        <p14:creationId xmlns:p14="http://schemas.microsoft.com/office/powerpoint/2010/main" xmlns="" val="2518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NIT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 xmlns="b4db8f0f-d23e-45b3-b914-67817d635316">STATEIT-142-55</_dlc_DocId>
    <_dlc_DocIdUrl xmlns="b4db8f0f-d23e-45b3-b914-67817d635316">
      <Url>https://connect.mn.gov/sites/StateIT/mcomm/_layouts/DocIdRedir.aspx?ID=STATEIT-142-55</Url>
      <Description>STATEIT-142-55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6F5029319657D4D99B6FEACFE4099BA" ma:contentTypeVersion="0" ma:contentTypeDescription="Create a new document." ma:contentTypeScope="" ma:versionID="dc4dbce7214b2d24c6fb3e445cf561dc">
  <xsd:schema xmlns:xsd="http://www.w3.org/2001/XMLSchema" xmlns:xs="http://www.w3.org/2001/XMLSchema" xmlns:p="http://schemas.microsoft.com/office/2006/metadata/properties" xmlns:ns2="b4db8f0f-d23e-45b3-b914-67817d635316" targetNamespace="http://schemas.microsoft.com/office/2006/metadata/properties" ma:root="true" ma:fieldsID="78a4a3788c904b01474f77db9511c261" ns2:_="">
    <xsd:import namespace="b4db8f0f-d23e-45b3-b914-67817d63531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b8f0f-d23e-45b3-b914-67817d6353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220A5-E2C8-4407-84F1-DB0CE5346235}">
  <ds:schemaRefs>
    <ds:schemaRef ds:uri="http://schemas.microsoft.com/sharepoint/v3/contenttype/forms"/>
  </ds:schemaRefs>
</ds:datastoreItem>
</file>

<file path=customXml/itemProps2.xml><?xml version="1.0" encoding="utf-8"?>
<ds:datastoreItem xmlns:ds="http://schemas.openxmlformats.org/officeDocument/2006/customXml" ds:itemID="{E57F288E-D32C-4D1C-A1C2-1E7E16BA6894}">
  <ds:schemaRefs>
    <ds:schemaRef ds:uri="http://purl.org/dc/dcmitype/"/>
    <ds:schemaRef ds:uri="http://purl.org/dc/terms/"/>
    <ds:schemaRef ds:uri="b4db8f0f-d23e-45b3-b914-67817d635316"/>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15FCDD9-531B-435E-B395-CA5A6122FD94}">
  <ds:schemaRefs>
    <ds:schemaRef ds:uri="http://schemas.microsoft.com/sharepoint/events"/>
  </ds:schemaRefs>
</ds:datastoreItem>
</file>

<file path=customXml/itemProps4.xml><?xml version="1.0" encoding="utf-8"?>
<ds:datastoreItem xmlns:ds="http://schemas.openxmlformats.org/officeDocument/2006/customXml" ds:itemID="{5ED95102-2652-457D-ABD4-1E0F653FF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b8f0f-d23e-45b3-b914-67817d6353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MNIT_presentation template</Template>
  <TotalTime>176</TotalTime>
  <Words>1550</Words>
  <Application>Microsoft Office PowerPoint</Application>
  <PresentationFormat>On-screen Show (4:3)</PresentationFormat>
  <Paragraphs>135</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MNIT_presentation template</vt:lpstr>
      <vt:lpstr>Section slides</vt:lpstr>
      <vt:lpstr>Content slides</vt:lpstr>
      <vt:lpstr>  MnGeo Statewide Geospatial Advisory Council Meeting  Wednesday, September 5, 2012</vt:lpstr>
      <vt:lpstr>AGENDA</vt:lpstr>
      <vt:lpstr>   Discussion and Advice: MnGeo’s Services, Projects and Priorities </vt:lpstr>
      <vt:lpstr>Coordination, Outreach, and Communication </vt:lpstr>
      <vt:lpstr>Data Coordination </vt:lpstr>
      <vt:lpstr>Technology Coordination </vt:lpstr>
      <vt:lpstr>Data Services </vt:lpstr>
      <vt:lpstr>Web services </vt:lpstr>
      <vt:lpstr>Training</vt:lpstr>
      <vt:lpstr>Guidance, mentoring and best practices </vt:lpstr>
      <vt:lpstr>Advice on priorities</vt:lpstr>
      <vt:lpstr>Minnesota Geospatial Commons </vt:lpstr>
      <vt:lpstr>Delivery of LiDAR/Elevation products to the greater geospatial community: </vt:lpstr>
      <vt:lpstr>Delivery and implementation of the Statewide Parcel Integration Business Plan: </vt:lpstr>
      <vt:lpstr>An ongoing Orthophoto program for the state: </vt:lpstr>
      <vt:lpstr>Statewide street centerlines:   </vt:lpstr>
      <vt:lpstr>Statewide Addressing standards and tools: </vt:lpstr>
      <vt:lpstr>Statewide Hydrographic Layer: </vt:lpstr>
      <vt:lpstr>    Committees &amp; Workgroups – How do we optimize their efforts?</vt:lpstr>
      <vt:lpstr>Committees</vt:lpstr>
      <vt:lpstr>Workgroups</vt:lpstr>
      <vt:lpstr>   State Geospatial Governance  </vt:lpstr>
      <vt:lpstr>Committee Roles  </vt:lpstr>
      <vt:lpstr>3rd Group</vt:lpstr>
      <vt:lpstr>Slide 25</vt:lpstr>
      <vt:lpstr>Slide 26</vt:lpstr>
      <vt:lpstr>   Hot topics:  Open Source Conference  </vt:lpstr>
      <vt:lpstr>Other Business</vt:lpstr>
      <vt:lpstr>   Next Meeting: November 28, 2012 </vt:lpstr>
      <vt:lpstr>Thank you!</vt:lpstr>
    </vt:vector>
  </TitlesOfParts>
  <Manager>Communications</Manager>
  <Company>Office of Enterprise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MnGeo Statewide Geospatial Advisory Council Meeting  Wednesday, September 5, 2012</dc:title>
  <dc:subject>Slide presentation template</dc:subject>
  <dc:creator>Daniel Ross</dc:creator>
  <cp:keywords>slides, presentation, MN.IT</cp:keywords>
  <cp:lastModifiedBy>Nancy Rader</cp:lastModifiedBy>
  <cp:revision>28</cp:revision>
  <cp:lastPrinted>2012-04-11T20:20:02Z</cp:lastPrinted>
  <dcterms:created xsi:type="dcterms:W3CDTF">2012-09-05T12:04:53Z</dcterms:created>
  <dcterms:modified xsi:type="dcterms:W3CDTF">2012-09-05T15:59:59Z</dcterms:modified>
  <cp:category>Powe 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0x01010046F5029319657D4D99B6FEACFE4099BA</vt:lpwstr>
  </property>
  <property fmtid="{D5CDD505-2E9C-101B-9397-08002B2CF9AE}" pid="3" name="_dlc_DocIdItemGuid">
    <vt:lpwstr>5c098b6a-a444-49f5-905b-d2e8c468d32f</vt:lpwstr>
  </property>
</Properties>
</file>