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33"/>
  </p:notesMasterIdLst>
  <p:handoutMasterIdLst>
    <p:handoutMasterId r:id="rId34"/>
  </p:handoutMasterIdLst>
  <p:sldIdLst>
    <p:sldId id="327" r:id="rId3"/>
    <p:sldId id="279" r:id="rId4"/>
    <p:sldId id="280" r:id="rId5"/>
    <p:sldId id="341" r:id="rId6"/>
    <p:sldId id="343" r:id="rId7"/>
    <p:sldId id="342" r:id="rId8"/>
    <p:sldId id="283" r:id="rId9"/>
    <p:sldId id="284" r:id="rId10"/>
    <p:sldId id="285" r:id="rId11"/>
    <p:sldId id="330" r:id="rId12"/>
    <p:sldId id="331" r:id="rId13"/>
    <p:sldId id="282" r:id="rId14"/>
    <p:sldId id="323" r:id="rId15"/>
    <p:sldId id="311" r:id="rId16"/>
    <p:sldId id="312" r:id="rId17"/>
    <p:sldId id="310" r:id="rId18"/>
    <p:sldId id="313" r:id="rId19"/>
    <p:sldId id="271" r:id="rId20"/>
    <p:sldId id="324" r:id="rId21"/>
    <p:sldId id="332" r:id="rId22"/>
    <p:sldId id="333" r:id="rId23"/>
    <p:sldId id="334" r:id="rId24"/>
    <p:sldId id="335" r:id="rId25"/>
    <p:sldId id="325" r:id="rId26"/>
    <p:sldId id="298" r:id="rId27"/>
    <p:sldId id="336" r:id="rId28"/>
    <p:sldId id="337" r:id="rId29"/>
    <p:sldId id="338" r:id="rId30"/>
    <p:sldId id="339" r:id="rId31"/>
    <p:sldId id="340" r:id="rId32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7B83"/>
    <a:srgbClr val="EA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62F474-EAC5-4D00-8C88-B28579B71933}" type="datetimeFigureOut">
              <a:rPr lang="en-US" smtClean="0"/>
              <a:t>11/29/2012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8813BE-70B2-4C29-9C95-B54CA06532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1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54366C-EC7D-4398-B5F8-B4F260324CFE}" type="datetimeFigureOut">
              <a:rPr lang="en-US" smtClean="0"/>
              <a:pPr/>
              <a:t>11/29/2012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64FBB8-F3E7-49A2-8C82-60272B9FB1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8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4FBB8-F3E7-49A2-8C82-60272B9FB1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63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4FBB8-F3E7-49A2-8C82-60272B9FB1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39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4FBB8-F3E7-49A2-8C82-60272B9FB1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51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Stakeholders have identified 7 important effort</a:t>
            </a:r>
          </a:p>
          <a:p>
            <a:r>
              <a:rPr lang="en-US" dirty="0" smtClean="0"/>
              <a:t>Provide a short sentence on each….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4D9B1-EB74-438C-8A2B-AFCA910B248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06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same slide</a:t>
            </a:r>
            <a:r>
              <a:rPr lang="en-US" baseline="0" dirty="0" smtClean="0"/>
              <a:t> that we’ve been showing for the past year – it represents a great deal of work from people in every corner of the new organization.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2650-0F8F-4A21-9426-8C0078159C2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75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2650-0F8F-4A21-9426-8C0078159C2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61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4FBB8-F3E7-49A2-8C82-60272B9FB1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49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might it help in application development and management?</a:t>
            </a:r>
          </a:p>
          <a:p>
            <a:r>
              <a:rPr lang="en-US" baseline="0" dirty="0" smtClean="0"/>
              <a:t>Data Sharing?</a:t>
            </a:r>
          </a:p>
          <a:p>
            <a:r>
              <a:rPr lang="en-US" baseline="0" dirty="0" smtClean="0"/>
              <a:t>License sharing?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4FBB8-F3E7-49A2-8C82-60272B9FB1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99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4FBB8-F3E7-49A2-8C82-60272B9FB1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04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4FBB8-F3E7-49A2-8C82-60272B9FB1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3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4FBB8-F3E7-49A2-8C82-60272B9FB1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02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4FBB8-F3E7-49A2-8C82-60272B9FB1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38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4FBB8-F3E7-49A2-8C82-60272B9FB1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341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4FBB8-F3E7-49A2-8C82-60272B9FB1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38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4FBB8-F3E7-49A2-8C82-60272B9FB1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91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4FBB8-F3E7-49A2-8C82-60272B9FB1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95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4FBB8-F3E7-49A2-8C82-60272B9FB1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14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905000"/>
            <a:ext cx="5943600" cy="4525962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Franklin Gothic Book" pitchFamily="34" charset="0"/>
              </a:defRPr>
            </a:lvl1pPr>
            <a:lvl2pPr>
              <a:defRPr sz="1400">
                <a:latin typeface="Franklin Gothic Book" pitchFamily="34" charset="0"/>
              </a:defRPr>
            </a:lvl2pPr>
            <a:lvl3pPr>
              <a:defRPr sz="1400">
                <a:latin typeface="Franklin Gothic Book" pitchFamily="34" charset="0"/>
              </a:defRPr>
            </a:lvl3pPr>
            <a:lvl4pPr>
              <a:defRPr sz="1400">
                <a:latin typeface="Franklin Gothic Book" pitchFamily="34" charset="0"/>
              </a:defRPr>
            </a:lvl4pPr>
            <a:lvl5pPr>
              <a:defRPr sz="1400"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52500"/>
            <a:ext cx="5943600" cy="381000"/>
          </a:xfrm>
          <a:prstGeom prst="rect">
            <a:avLst/>
          </a:prstGeom>
        </p:spPr>
        <p:txBody>
          <a:bodyPr anchor="ctr"/>
          <a:lstStyle>
            <a:lvl1pPr algn="r">
              <a:defRPr sz="3200" b="1">
                <a:latin typeface="Franklin Gothic Book" pitchFamily="34" charset="0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9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8153400" cy="381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dirty="0" smtClean="0"/>
              <a:t>Click to add the caption or title for the picture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762000"/>
            <a:ext cx="8153400" cy="54401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228600" y="6477000"/>
            <a:ext cx="533400" cy="1524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E88E9821-B3B1-4C9E-A06D-1B95571867B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Date Placeholder 9"/>
          <p:cNvSpPr>
            <a:spLocks noGrp="1"/>
          </p:cNvSpPr>
          <p:nvPr>
            <p:ph type="dt" sz="half" idx="10"/>
          </p:nvPr>
        </p:nvSpPr>
        <p:spPr>
          <a:xfrm>
            <a:off x="838201" y="6502401"/>
            <a:ext cx="2819399" cy="1269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DF4FE05-A424-4B51-860C-AAEF5BA3FBE0}" type="datetimeFigureOut">
              <a:rPr lang="en-US" smtClean="0">
                <a:solidFill>
                  <a:prstClr val="black"/>
                </a:solidFill>
              </a:rPr>
              <a:pPr/>
              <a:t>11/29/2012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4982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581912"/>
            <a:ext cx="34290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 sz="1600" baseline="0">
                <a:latin typeface="+mn-lt"/>
                <a:cs typeface="Arial" pitchFamily="34" charset="0"/>
              </a:defRPr>
            </a:lvl1pPr>
            <a:lvl2pPr marL="41148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 sz="1600" baseline="0">
                <a:latin typeface="+mn-lt"/>
                <a:cs typeface="Arial" pitchFamily="34" charset="0"/>
              </a:defRPr>
            </a:lvl2pPr>
            <a:lvl3pPr marL="59436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 sz="1600" baseline="0">
                <a:latin typeface="+mn-lt"/>
                <a:cs typeface="Arial" pitchFamily="34" charset="0"/>
              </a:defRPr>
            </a:lvl3pPr>
            <a:lvl4pPr marL="77724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 sz="1600" baseline="0">
                <a:latin typeface="+mn-lt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Click to edit Master text styles</a:t>
            </a:r>
          </a:p>
          <a:p>
            <a:pPr marL="41148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Second level</a:t>
            </a:r>
          </a:p>
          <a:p>
            <a:pPr marL="5943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Third level</a:t>
            </a:r>
          </a:p>
          <a:p>
            <a:pPr marL="777240" marR="0" lvl="3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Fourth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4724400" y="1581912"/>
            <a:ext cx="35814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 sz="1600" baseline="0">
                <a:latin typeface="+mn-lt"/>
                <a:cs typeface="Arial" pitchFamily="34" charset="0"/>
              </a:defRPr>
            </a:lvl1pPr>
            <a:lvl2pPr marL="41148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 sz="1600" baseline="0">
                <a:latin typeface="+mn-lt"/>
                <a:cs typeface="Arial" pitchFamily="34" charset="0"/>
              </a:defRPr>
            </a:lvl2pPr>
            <a:lvl3pPr marL="59436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 sz="1600" baseline="0">
                <a:latin typeface="+mn-lt"/>
                <a:cs typeface="Arial" pitchFamily="34" charset="0"/>
              </a:defRPr>
            </a:lvl3pPr>
            <a:lvl4pPr marL="77724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 sz="1600" baseline="0">
                <a:latin typeface="+mn-lt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Click to edit Master text styles</a:t>
            </a:r>
          </a:p>
          <a:p>
            <a:pPr marL="41148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Second level</a:t>
            </a:r>
          </a:p>
          <a:p>
            <a:pPr marL="5943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Third level</a:t>
            </a:r>
          </a:p>
          <a:p>
            <a:pPr marL="777240" marR="0" lvl="3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Fourth level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4"/>
          </p:nvPr>
        </p:nvSpPr>
        <p:spPr>
          <a:xfrm>
            <a:off x="228600" y="6477000"/>
            <a:ext cx="533400" cy="304800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Franklin Gothic Book" pitchFamily="34" charset="0"/>
              </a:defRPr>
            </a:lvl1pPr>
          </a:lstStyle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>
          <a:xfrm>
            <a:off x="838201" y="6502401"/>
            <a:ext cx="2819399" cy="279399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Franklin Gothic Book" pitchFamily="34" charset="0"/>
              </a:defRPr>
            </a:lvl1pPr>
          </a:lstStyle>
          <a:p>
            <a:fld id="{C66A6D71-CBE5-4DB2-BA8D-22092B89CECA}" type="datetime1">
              <a:rPr lang="en-US" smtClean="0">
                <a:solidFill>
                  <a:prstClr val="black"/>
                </a:solidFill>
              </a:rPr>
              <a:pPr/>
              <a:t>11/29/2012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848600" cy="609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3581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2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H2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228600" y="6477000"/>
            <a:ext cx="533400" cy="304800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Franklin Gothic Book" pitchFamily="34" charset="0"/>
              </a:defRPr>
            </a:lvl1pPr>
          </a:lstStyle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11"/>
          </p:nvPr>
        </p:nvSpPr>
        <p:spPr>
          <a:xfrm>
            <a:off x="838201" y="6502401"/>
            <a:ext cx="2819399" cy="279399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Franklin Gothic Book" pitchFamily="34" charset="0"/>
              </a:defRPr>
            </a:lvl1pPr>
          </a:lstStyle>
          <a:p>
            <a:fld id="{C66A6D71-CBE5-4DB2-BA8D-22092B89CECA}" type="datetime1">
              <a:rPr lang="en-US" smtClean="0">
                <a:solidFill>
                  <a:prstClr val="black"/>
                </a:solidFill>
              </a:rPr>
              <a:pPr/>
              <a:t>11/29/2012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65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>
          <a:xfrm>
            <a:off x="228600" y="6477000"/>
            <a:ext cx="533400" cy="304800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Franklin Gothic Book" pitchFamily="34" charset="0"/>
              </a:defRPr>
            </a:lvl1pPr>
          </a:lstStyle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1"/>
          </p:nvPr>
        </p:nvSpPr>
        <p:spPr>
          <a:xfrm>
            <a:off x="838201" y="6502401"/>
            <a:ext cx="2819399" cy="279399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Franklin Gothic Book" pitchFamily="34" charset="0"/>
              </a:defRPr>
            </a:lvl1pPr>
          </a:lstStyle>
          <a:p>
            <a:fld id="{C66A6D71-CBE5-4DB2-BA8D-22092B89CECA}" type="datetime1">
              <a:rPr lang="en-US" smtClean="0">
                <a:solidFill>
                  <a:prstClr val="black"/>
                </a:solidFill>
              </a:rPr>
              <a:pPr/>
              <a:t>11/29/2012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47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ption Placeholder 2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3505200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2400" b="0" baseline="0">
                <a:effectLst/>
              </a:defRPr>
            </a:lvl1pPr>
          </a:lstStyle>
          <a:p>
            <a:r>
              <a:rPr lang="en-US" dirty="0" smtClean="0"/>
              <a:t>Click to add the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762000"/>
            <a:ext cx="3505200" cy="544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Caption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800600" y="228600"/>
            <a:ext cx="3505200" cy="4572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 dirty="0" smtClean="0"/>
              <a:t>Click to add the caption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4800600" y="762000"/>
            <a:ext cx="3505200" cy="544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3"/>
          </p:nvPr>
        </p:nvSpPr>
        <p:spPr>
          <a:xfrm>
            <a:off x="228600" y="6477000"/>
            <a:ext cx="533400" cy="304800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Franklin Gothic Book" pitchFamily="34" charset="0"/>
              </a:defRPr>
            </a:lvl1pPr>
          </a:lstStyle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1"/>
          </p:nvPr>
        </p:nvSpPr>
        <p:spPr>
          <a:xfrm>
            <a:off x="838201" y="6502401"/>
            <a:ext cx="2819399" cy="279399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Franklin Gothic Book" pitchFamily="34" charset="0"/>
              </a:defRPr>
            </a:lvl1pPr>
          </a:lstStyle>
          <a:p>
            <a:fld id="{C66A6D71-CBE5-4DB2-BA8D-22092B89CECA}" type="datetime1">
              <a:rPr lang="en-US" smtClean="0">
                <a:solidFill>
                  <a:prstClr val="black"/>
                </a:solidFill>
              </a:rPr>
              <a:pPr/>
              <a:t>11/29/2012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7420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Section or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362200" y="3962400"/>
            <a:ext cx="3810000" cy="1752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add new presenter name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2667000"/>
            <a:ext cx="3810000" cy="1295400"/>
          </a:xfrm>
          <a:prstGeom prst="rect">
            <a:avLst/>
          </a:prstGeom>
        </p:spPr>
        <p:txBody>
          <a:bodyPr anchor="b"/>
          <a:lstStyle>
            <a:lvl1pPr algn="r">
              <a:defRPr sz="3600" baseline="0">
                <a:latin typeface="Franklin Gothic Book" pitchFamily="34" charset="0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9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or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362200" y="3962400"/>
            <a:ext cx="3810000" cy="1752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add new presenter name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2667000"/>
            <a:ext cx="3810000" cy="1295400"/>
          </a:xfrm>
          <a:prstGeom prst="rect">
            <a:avLst/>
          </a:prstGeom>
        </p:spPr>
        <p:txBody>
          <a:bodyPr anchor="b"/>
          <a:lstStyle>
            <a:lvl1pPr algn="r">
              <a:defRPr sz="3600" baseline="0">
                <a:latin typeface="Franklin Gothic Book" pitchFamily="34" charset="0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7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667000" y="3959225"/>
            <a:ext cx="3505200" cy="7302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 smtClean="0"/>
              <a:t>Click to add your name and contact information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0" y="2438400"/>
            <a:ext cx="3505200" cy="1524000"/>
          </a:xfrm>
          <a:prstGeom prst="rect">
            <a:avLst/>
          </a:prstGeom>
        </p:spPr>
        <p:txBody>
          <a:bodyPr anchor="b"/>
          <a:lstStyle>
            <a:lvl1pPr algn="r">
              <a:defRPr sz="3200">
                <a:latin typeface="Franklin Gothic Book" pitchFamily="34" charset="0"/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0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5DC3E618-447C-48AE-AC23-78CED7696653}" type="datetimeFigureOut">
              <a:rPr lang="en-US">
                <a:solidFill>
                  <a:prstClr val="black"/>
                </a:solidFill>
              </a:rPr>
              <a:pPr/>
              <a:t>11/29/2012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141AE55-0994-49BC-B8C4-2B1C7C3EAD8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004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5DC3E618-447C-48AE-AC23-78CED7696653}" type="datetimeFigureOut">
              <a:rPr lang="en-US">
                <a:solidFill>
                  <a:prstClr val="black"/>
                </a:solidFill>
              </a:rPr>
              <a:pPr/>
              <a:t>11/29/2012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141AE55-0994-49BC-B8C4-2B1C7C3EAD8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5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5DC3E618-447C-48AE-AC23-78CED7696653}" type="datetimeFigureOut">
              <a:rPr lang="en-US">
                <a:solidFill>
                  <a:prstClr val="black"/>
                </a:solidFill>
              </a:rPr>
              <a:pPr/>
              <a:t>11/29/2012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141AE55-0994-49BC-B8C4-2B1C7C3EAD8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7025656" y="3118826"/>
            <a:ext cx="4081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MnGeo State Government Advisory Council Meeting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3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7924800" cy="4525963"/>
          </a:xfrm>
          <a:prstGeom prst="rect">
            <a:avLst/>
          </a:prstGeom>
        </p:spPr>
        <p:txBody>
          <a:bodyPr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 sz="2400" baseline="0">
                <a:latin typeface="Arial" pitchFamily="34" charset="0"/>
                <a:cs typeface="Arial" pitchFamily="34" charset="0"/>
              </a:defRPr>
            </a:lvl1pPr>
            <a:lvl2pPr marL="41148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 sz="2400" baseline="0">
                <a:latin typeface="Arial" pitchFamily="34" charset="0"/>
                <a:cs typeface="Arial" pitchFamily="34" charset="0"/>
              </a:defRPr>
            </a:lvl2pPr>
            <a:lvl3pPr marL="59436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 sz="2000" baseline="0">
                <a:latin typeface="Arial" pitchFamily="34" charset="0"/>
                <a:cs typeface="Arial" pitchFamily="34" charset="0"/>
              </a:defRPr>
            </a:lvl3pPr>
            <a:lvl4pPr marL="77724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 sz="1800" baseline="0"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Click to edit Master text styles</a:t>
            </a:r>
          </a:p>
          <a:p>
            <a:pPr marL="41148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Second level</a:t>
            </a:r>
          </a:p>
          <a:p>
            <a:pPr marL="5943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Third level</a:t>
            </a:r>
          </a:p>
          <a:p>
            <a:pPr marL="777240" marR="0" lvl="3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Fourth level</a:t>
            </a: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228600" y="6477000"/>
            <a:ext cx="533400" cy="304800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Franklin Gothic Book" pitchFamily="34" charset="0"/>
              </a:defRPr>
            </a:lvl1pPr>
          </a:lstStyle>
          <a:p>
            <a:fld id="{1FF935F4-130A-44BA-B9E4-FB5C8CE193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1"/>
          </p:nvPr>
        </p:nvSpPr>
        <p:spPr>
          <a:xfrm>
            <a:off x="838201" y="6502401"/>
            <a:ext cx="2819399" cy="279399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Franklin Gothic Book" pitchFamily="34" charset="0"/>
              </a:defRPr>
            </a:lvl1pPr>
          </a:lstStyle>
          <a:p>
            <a:fld id="{C66A6D71-CBE5-4DB2-BA8D-22092B89CECA}" type="datetime1">
              <a:rPr lang="en-US" smtClean="0"/>
              <a:pPr/>
              <a:t>11/29/2012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924800" cy="609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7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8153400" cy="381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dirty="0" smtClean="0"/>
              <a:t>Click to add the caption or title for the picture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762000"/>
            <a:ext cx="8153400" cy="54401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228600" y="6477000"/>
            <a:ext cx="533400" cy="1524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E88E9821-B3B1-4C9E-A06D-1B95571867B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Date Placeholder 9"/>
          <p:cNvSpPr>
            <a:spLocks noGrp="1"/>
          </p:cNvSpPr>
          <p:nvPr>
            <p:ph type="dt" sz="half" idx="10"/>
          </p:nvPr>
        </p:nvSpPr>
        <p:spPr>
          <a:xfrm>
            <a:off x="838201" y="6502401"/>
            <a:ext cx="2819399" cy="1269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DF4FE05-A424-4B51-860C-AAEF5BA3FBE0}" type="datetimeFigureOut">
              <a:rPr lang="en-US" smtClean="0">
                <a:solidFill>
                  <a:prstClr val="black"/>
                </a:solidFill>
              </a:rPr>
              <a:pPr/>
              <a:t>11/29/2012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 rot="5400000">
            <a:off x="7025656" y="3118826"/>
            <a:ext cx="4081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MnGeo State Government Advisory Council Meeting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261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7924800" cy="4525963"/>
          </a:xfrm>
          <a:prstGeom prst="rect">
            <a:avLst/>
          </a:prstGeom>
        </p:spPr>
        <p:txBody>
          <a:bodyPr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 sz="2400" baseline="0">
                <a:latin typeface="Arial" pitchFamily="34" charset="0"/>
                <a:cs typeface="Arial" pitchFamily="34" charset="0"/>
              </a:defRPr>
            </a:lvl1pPr>
            <a:lvl2pPr marL="41148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 sz="2400" baseline="0">
                <a:latin typeface="Arial" pitchFamily="34" charset="0"/>
                <a:cs typeface="Arial" pitchFamily="34" charset="0"/>
              </a:defRPr>
            </a:lvl2pPr>
            <a:lvl3pPr marL="59436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 sz="2000" baseline="0">
                <a:latin typeface="Arial" pitchFamily="34" charset="0"/>
                <a:cs typeface="Arial" pitchFamily="34" charset="0"/>
              </a:defRPr>
            </a:lvl3pPr>
            <a:lvl4pPr marL="77724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 sz="1800" baseline="0"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Click to edit Master text styles</a:t>
            </a:r>
          </a:p>
          <a:p>
            <a:pPr marL="41148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Second level</a:t>
            </a:r>
          </a:p>
          <a:p>
            <a:pPr marL="5943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Third level</a:t>
            </a:r>
          </a:p>
          <a:p>
            <a:pPr marL="777240" marR="0" lvl="3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Fourth level</a:t>
            </a: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228600" y="6477000"/>
            <a:ext cx="533400" cy="304800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Franklin Gothic Book" pitchFamily="34" charset="0"/>
              </a:defRPr>
            </a:lvl1pPr>
          </a:lstStyle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1"/>
          </p:nvPr>
        </p:nvSpPr>
        <p:spPr>
          <a:xfrm>
            <a:off x="838201" y="6502401"/>
            <a:ext cx="2819399" cy="279399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Franklin Gothic Book" pitchFamily="34" charset="0"/>
              </a:defRPr>
            </a:lvl1pPr>
          </a:lstStyle>
          <a:p>
            <a:fld id="{C66A6D71-CBE5-4DB2-BA8D-22092B89CECA}" type="datetime1">
              <a:rPr lang="en-US" smtClean="0">
                <a:solidFill>
                  <a:prstClr val="black"/>
                </a:solidFill>
              </a:rPr>
              <a:pPr/>
              <a:t>11/29/2012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924800" cy="609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419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3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corative picture of wire mesh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cxnSp>
        <p:nvCxnSpPr>
          <p:cNvPr id="12" name="Straight Connector 11" descr="Decorative line"/>
          <p:cNvCxnSpPr/>
          <p:nvPr/>
        </p:nvCxnSpPr>
        <p:spPr>
          <a:xfrm>
            <a:off x="0" y="1600200"/>
            <a:ext cx="6850374" cy="0"/>
          </a:xfrm>
          <a:prstGeom prst="line">
            <a:avLst/>
          </a:prstGeom>
          <a:noFill/>
          <a:ln w="28575" cap="flat" cmpd="sng" algn="ctr">
            <a:solidFill>
              <a:srgbClr val="B30838"/>
            </a:solidFill>
            <a:prstDash val="solid"/>
            <a:headEnd type="oval" w="med" len="med"/>
            <a:tailEnd type="oval" w="med" len="med"/>
          </a:ln>
          <a:effectLst/>
        </p:spPr>
      </p:cxnSp>
      <p:pic>
        <p:nvPicPr>
          <p:cNvPr id="7170" name="Picture 2" descr="C:\Projects\DR\Logo_MNIT_sm_jpg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248400"/>
            <a:ext cx="13239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248400"/>
            <a:ext cx="1809748" cy="45243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5400000">
            <a:off x="7268957" y="3171665"/>
            <a:ext cx="3468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MnGeo Statewide Advisory Council Meeting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0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77" r:id="rId7"/>
    <p:sldLayoutId id="214748367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228600" y="6477000"/>
            <a:ext cx="533400" cy="304800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Franklin Gothic Book" pitchFamily="34" charset="0"/>
              </a:defRPr>
            </a:lvl1pPr>
          </a:lstStyle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Date Placeholder 9"/>
          <p:cNvSpPr>
            <a:spLocks noGrp="1"/>
          </p:cNvSpPr>
          <p:nvPr>
            <p:ph type="dt" sz="half" idx="2"/>
          </p:nvPr>
        </p:nvSpPr>
        <p:spPr>
          <a:xfrm>
            <a:off x="838201" y="6502401"/>
            <a:ext cx="2819399" cy="279399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Franklin Gothic Book" pitchFamily="34" charset="0"/>
              </a:defRPr>
            </a:lvl1pPr>
          </a:lstStyle>
          <a:p>
            <a:fld id="{C66A6D71-CBE5-4DB2-BA8D-22092B89CECA}" type="datetime1">
              <a:rPr lang="en-US" smtClean="0">
                <a:solidFill>
                  <a:prstClr val="black"/>
                </a:solidFill>
              </a:rPr>
              <a:pPr/>
              <a:t>11/29/2012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 descr="Decorative picture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095" r="2206" b="32925"/>
          <a:stretch/>
        </p:blipFill>
        <p:spPr>
          <a:xfrm rot="5400000">
            <a:off x="5645457" y="3359458"/>
            <a:ext cx="6858001" cy="139084"/>
          </a:xfrm>
          <a:prstGeom prst="rect">
            <a:avLst/>
          </a:prstGeom>
        </p:spPr>
      </p:pic>
      <p:pic>
        <p:nvPicPr>
          <p:cNvPr id="14" name="Picture 13" descr="MN.IT Services logo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3800" y="6202110"/>
            <a:ext cx="1203158" cy="427290"/>
          </a:xfrm>
          <a:prstGeom prst="rect">
            <a:avLst/>
          </a:prstGeom>
        </p:spPr>
      </p:pic>
      <p:pic>
        <p:nvPicPr>
          <p:cNvPr id="12" name="Picture 11" descr="Decorative picture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248400"/>
            <a:ext cx="1809748" cy="45243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5400000">
            <a:off x="7315006" y="3104465"/>
            <a:ext cx="3468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MnGeo Statewide Advisory Council Meeting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2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6" r:id="rId7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Franklin Gothic Book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Franklin Gothic Book" pitchFamily="34" charset="0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Franklin Gothic Book" pitchFamily="34" charset="0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Franklin Gothic Book" pitchFamily="34" charset="0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Franklin Gothic Book" pitchFamily="34" charset="0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Franklin Gothic Book" pitchFamily="34" charset="0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\\adm-data.admin.state.mn.us\admindept\GDA\MnGeo\Advisory%20Councils\State%20Government%20Advisory%20Council\Meeting%20Agendas%20&amp;%20Minutes\2012%20September%2026\Projects\Stakeholder%20Discussions\Mngeo%20Core%20Functions%20Draft.vsd\Drawing\~Page-1\Process.196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635977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Statewide</a:t>
            </a:r>
            <a:br>
              <a:rPr lang="en-US" dirty="0" smtClean="0"/>
            </a:br>
            <a:r>
              <a:rPr lang="en-US" dirty="0" smtClean="0"/>
              <a:t>Geospatial Advisory council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4572000" cy="1752600"/>
          </a:xfrm>
        </p:spPr>
        <p:txBody>
          <a:bodyPr/>
          <a:lstStyle/>
          <a:p>
            <a:r>
              <a:rPr lang="en-US" dirty="0" smtClean="0"/>
              <a:t>November 28,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893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5867400"/>
            <a:ext cx="3625288" cy="3231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GulimChe" pitchFamily="49" charset="-127"/>
              </a:rPr>
              <a:t>Geospatial Committees and Workgroups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ea typeface="GulimChe" pitchFamily="49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3962400"/>
            <a:ext cx="2819400" cy="76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43400" y="304798"/>
            <a:ext cx="4372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Why are they important?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5791200"/>
            <a:ext cx="24238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Standards and guidelines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98637"/>
            <a:ext cx="61722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Committees </a:t>
            </a:r>
            <a:r>
              <a:rPr lang="en-US" b="1" dirty="0"/>
              <a:t>and Subcommittees</a:t>
            </a:r>
          </a:p>
          <a:p>
            <a:pPr lvl="1"/>
            <a:r>
              <a:rPr lang="en-US" sz="1800" dirty="0" smtClean="0"/>
              <a:t>Digital Cadastral Data</a:t>
            </a:r>
            <a:endParaRPr lang="en-US" sz="1800" dirty="0"/>
          </a:p>
          <a:p>
            <a:pPr lvl="1"/>
            <a:r>
              <a:rPr lang="en-US" sz="1800" dirty="0" smtClean="0"/>
              <a:t>Digital Elevation</a:t>
            </a:r>
            <a:endParaRPr lang="en-US" sz="1800" dirty="0"/>
          </a:p>
          <a:p>
            <a:pPr lvl="2"/>
            <a:r>
              <a:rPr lang="en-US" sz="1800" dirty="0" smtClean="0"/>
              <a:t>LiDAR Research and Education </a:t>
            </a:r>
            <a:endParaRPr lang="en-US" sz="1800" dirty="0"/>
          </a:p>
          <a:p>
            <a:pPr lvl="1"/>
            <a:r>
              <a:rPr lang="en-US" sz="1800" dirty="0" smtClean="0"/>
              <a:t>Emergency Preparedness</a:t>
            </a:r>
          </a:p>
          <a:p>
            <a:pPr lvl="1"/>
            <a:r>
              <a:rPr lang="en-US" sz="1800" dirty="0" smtClean="0"/>
              <a:t>Hydrography</a:t>
            </a:r>
            <a:endParaRPr lang="en-US" sz="1800" dirty="0"/>
          </a:p>
          <a:p>
            <a:pPr lvl="1"/>
            <a:r>
              <a:rPr lang="en-US" sz="1800" dirty="0" smtClean="0"/>
              <a:t>Outreach</a:t>
            </a:r>
            <a:endParaRPr lang="en-US" sz="1800" dirty="0"/>
          </a:p>
          <a:p>
            <a:pPr lvl="1"/>
            <a:r>
              <a:rPr lang="en-US" sz="1800" dirty="0" smtClean="0"/>
              <a:t>Standards</a:t>
            </a:r>
          </a:p>
          <a:p>
            <a:pPr marL="0" indent="0">
              <a:buNone/>
            </a:pPr>
            <a:r>
              <a:rPr lang="en-US" b="1" dirty="0"/>
              <a:t>Workgroups</a:t>
            </a:r>
          </a:p>
          <a:p>
            <a:r>
              <a:rPr lang="en-US" sz="1800" dirty="0"/>
              <a:t>Geocoding</a:t>
            </a:r>
          </a:p>
          <a:p>
            <a:r>
              <a:rPr lang="en-US" sz="1800" dirty="0"/>
              <a:t>Geospatial Commons</a:t>
            </a:r>
          </a:p>
          <a:p>
            <a:r>
              <a:rPr lang="en-US" sz="1800" dirty="0"/>
              <a:t>Metadata</a:t>
            </a:r>
          </a:p>
          <a:p>
            <a:pPr lvl="1"/>
            <a:endParaRPr lang="en-US" sz="1800" dirty="0" smtClean="0"/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6324600" cy="609600"/>
          </a:xfrm>
        </p:spPr>
        <p:txBody>
          <a:bodyPr/>
          <a:lstStyle/>
          <a:p>
            <a:pPr algn="r"/>
            <a:r>
              <a:rPr lang="en-US" dirty="0" smtClean="0"/>
              <a:t>Updates 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Discussion:  Committees and Workgroups</a:t>
            </a:r>
            <a:r>
              <a:rPr lang="en-US" sz="800" dirty="0"/>
              <a:t> </a:t>
            </a:r>
            <a:r>
              <a:rPr lang="en-US" dirty="0"/>
              <a:t>– </a:t>
            </a:r>
            <a:r>
              <a:rPr lang="en-US" dirty="0" smtClean="0"/>
              <a:t>30 </a:t>
            </a:r>
            <a:r>
              <a:rPr lang="en-US" dirty="0"/>
              <a:t>min</a:t>
            </a:r>
          </a:p>
          <a:p>
            <a:pPr lvl="1"/>
            <a:r>
              <a:rPr lang="en-US" dirty="0" smtClean="0"/>
              <a:t>You asked for guidelines…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is needed?</a:t>
            </a:r>
          </a:p>
          <a:p>
            <a:pPr lvl="2"/>
            <a:r>
              <a:rPr lang="en-US" dirty="0"/>
              <a:t>Need to be active?</a:t>
            </a:r>
          </a:p>
          <a:p>
            <a:pPr lvl="2"/>
            <a:r>
              <a:rPr lang="en-US" dirty="0"/>
              <a:t>Need regular attendance and output?</a:t>
            </a:r>
          </a:p>
          <a:p>
            <a:pPr lvl="2"/>
            <a:r>
              <a:rPr lang="en-US" dirty="0"/>
              <a:t>Facilitated by MnGeo – resource impact?</a:t>
            </a:r>
          </a:p>
          <a:p>
            <a:pPr lvl="2"/>
            <a:r>
              <a:rPr lang="en-US" dirty="0"/>
              <a:t>New that are needed</a:t>
            </a:r>
          </a:p>
          <a:p>
            <a:pPr lvl="2"/>
            <a:r>
              <a:rPr lang="en-US" dirty="0" smtClean="0"/>
              <a:t>Are there committees that need to sunset?</a:t>
            </a:r>
          </a:p>
          <a:p>
            <a:pPr lvl="2"/>
            <a:r>
              <a:rPr lang="en-US" dirty="0" smtClean="0"/>
              <a:t>New ones needed?</a:t>
            </a:r>
          </a:p>
          <a:p>
            <a:pPr lvl="2"/>
            <a:r>
              <a:rPr lang="en-US" dirty="0" smtClean="0"/>
              <a:t>Projects versus workgroups?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dirty="0"/>
              <a:t>Discussion:  Committees and </a:t>
            </a:r>
            <a:r>
              <a:rPr lang="en-US" dirty="0" smtClean="0"/>
              <a:t>Workgroups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MnGeo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87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Priorities Survey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17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Broader Stakeholder </a:t>
            </a:r>
            <a:r>
              <a:rPr lang="en-US" dirty="0" smtClean="0"/>
              <a:t>Community 			Who responded….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4963"/>
            <a:ext cx="74676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437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Broader Stakeholder Community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5533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080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lvl="1" indent="-457200">
              <a:buFont typeface="+mj-lt"/>
              <a:buAutoNum type="arabicPeriod"/>
            </a:pPr>
            <a:r>
              <a:rPr lang="en-US" sz="2200" dirty="0"/>
              <a:t>LiDAR/Elevation Data Delivery (already underway)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200" dirty="0"/>
              <a:t>Minnesota Geospatial Commons 			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Sustainable Program for Orthophotos			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Statewide Parcel Integration				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200" dirty="0"/>
              <a:t>Street Centerlines (already underway)			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200" dirty="0"/>
              <a:t>Statewide Addresses (many tied to Centerlines)	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200" dirty="0"/>
              <a:t>Statewide Hydrography					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 Advisory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9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135563"/>
          </a:xfrm>
        </p:spPr>
        <p:txBody>
          <a:bodyPr/>
          <a:lstStyle/>
          <a:p>
            <a:pPr marL="685800" lvl="1" indent="-457200">
              <a:buFont typeface="+mj-lt"/>
              <a:buAutoNum type="arabicPeriod"/>
            </a:pPr>
            <a:r>
              <a:rPr lang="en-US" sz="2200" dirty="0" smtClean="0"/>
              <a:t>LiDAR/Elevation </a:t>
            </a:r>
            <a:r>
              <a:rPr lang="en-US" sz="2200" dirty="0"/>
              <a:t>Data </a:t>
            </a:r>
            <a:r>
              <a:rPr lang="en-US" sz="2200" dirty="0" smtClean="0"/>
              <a:t>Delivery </a:t>
            </a:r>
            <a:r>
              <a:rPr lang="en-US" sz="1200" dirty="0" smtClean="0"/>
              <a:t>(already underway)	</a:t>
            </a:r>
            <a:r>
              <a:rPr lang="en-US" sz="2000" u="sng" dirty="0" smtClean="0"/>
              <a:t>BSC</a:t>
            </a:r>
            <a:r>
              <a:rPr lang="en-US" sz="2000" dirty="0" smtClean="0"/>
              <a:t>	</a:t>
            </a:r>
            <a:r>
              <a:rPr lang="en-US" sz="2000" u="sng" dirty="0" smtClean="0"/>
              <a:t>SAC</a:t>
            </a:r>
            <a:endParaRPr lang="en-US" sz="1200" u="sng" dirty="0" smtClean="0"/>
          </a:p>
          <a:p>
            <a:pPr marL="685800" lvl="1" indent="-457200">
              <a:buFont typeface="+mj-lt"/>
              <a:buAutoNum type="arabicPeriod"/>
            </a:pPr>
            <a:r>
              <a:rPr lang="en-US" sz="2200" dirty="0" smtClean="0"/>
              <a:t>Minnesota Geospatial Commons 		(4)	(1)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tx1"/>
                </a:solidFill>
              </a:rPr>
              <a:t>Sustainable Program for Orthophotos		(1)	(2)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tx1"/>
                </a:solidFill>
              </a:rPr>
              <a:t>Statewide Parcel Integration			(2)	(3)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200" dirty="0"/>
              <a:t>Street Centerlines </a:t>
            </a:r>
            <a:r>
              <a:rPr lang="en-US" sz="1200" dirty="0"/>
              <a:t>(already underway</a:t>
            </a:r>
            <a:r>
              <a:rPr lang="en-US" sz="1200" dirty="0" smtClean="0"/>
              <a:t>)</a:t>
            </a:r>
            <a:r>
              <a:rPr lang="en-US" sz="2200" dirty="0" smtClean="0"/>
              <a:t>			(3)	(4)</a:t>
            </a:r>
            <a:endParaRPr lang="en-US" sz="2200" dirty="0"/>
          </a:p>
          <a:p>
            <a:pPr marL="685800" lvl="1" indent="-457200">
              <a:buFont typeface="+mj-lt"/>
              <a:buAutoNum type="arabicPeriod"/>
            </a:pPr>
            <a:r>
              <a:rPr lang="en-US" sz="2200" dirty="0" smtClean="0"/>
              <a:t>Statewide Addresses </a:t>
            </a:r>
            <a:r>
              <a:rPr lang="en-US" sz="1200" dirty="0" smtClean="0"/>
              <a:t>(many tied to Centerlines)</a:t>
            </a:r>
            <a:r>
              <a:rPr lang="en-US" sz="2200" dirty="0" smtClean="0"/>
              <a:t>		(5)	(5)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200" dirty="0" smtClean="0"/>
              <a:t>Statewide Hydrography				(6)	(6)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dirty="0" smtClean="0"/>
              <a:t>We will likely have some activity on the first 5?</a:t>
            </a:r>
          </a:p>
          <a:p>
            <a:pPr lvl="1"/>
            <a:r>
              <a:rPr lang="en-US" sz="2000" dirty="0" smtClean="0"/>
              <a:t>Need to figure out how to resource</a:t>
            </a:r>
          </a:p>
          <a:p>
            <a:pPr lvl="1"/>
            <a:r>
              <a:rPr lang="en-US" sz="2000" dirty="0" smtClean="0"/>
              <a:t>Will be limited by optimization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pPr algn="l"/>
            <a:r>
              <a:rPr lang="en-US" dirty="0"/>
              <a:t>Stakeholder identified priorities from meetings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34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609600"/>
          </a:xfrm>
        </p:spPr>
        <p:txBody>
          <a:bodyPr/>
          <a:lstStyle/>
          <a:p>
            <a:r>
              <a:rPr lang="en-US" dirty="0" smtClean="0"/>
              <a:t>Service offerings will change a bit….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4800" y="76200"/>
            <a:ext cx="8610600" cy="6384335"/>
            <a:chOff x="304800" y="165100"/>
            <a:chExt cx="8610600" cy="6540500"/>
          </a:xfrm>
        </p:grpSpPr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2590800" y="914400"/>
              <a:ext cx="4038600" cy="3810000"/>
              <a:chOff x="1632" y="384"/>
              <a:chExt cx="2544" cy="2400"/>
            </a:xfrm>
          </p:grpSpPr>
          <p:sp>
            <p:nvSpPr>
              <p:cNvPr id="92" name="Oval 3"/>
              <p:cNvSpPr>
                <a:spLocks noChangeArrowheads="1"/>
              </p:cNvSpPr>
              <p:nvPr/>
            </p:nvSpPr>
            <p:spPr bwMode="auto">
              <a:xfrm>
                <a:off x="1632" y="384"/>
                <a:ext cx="2544" cy="2400"/>
              </a:xfrm>
              <a:prstGeom prst="ellipse">
                <a:avLst/>
              </a:prstGeom>
              <a:solidFill>
                <a:srgbClr val="FFFF99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3" name="Text Box 4"/>
              <p:cNvSpPr txBox="1">
                <a:spLocks noChangeArrowheads="1"/>
              </p:cNvSpPr>
              <p:nvPr/>
            </p:nvSpPr>
            <p:spPr bwMode="auto">
              <a:xfrm>
                <a:off x="2304" y="480"/>
                <a:ext cx="120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0000"/>
                    </a:solidFill>
                  </a:rPr>
                  <a:t>Geospatial</a:t>
                </a:r>
                <a:br>
                  <a:rPr lang="en-US" b="1" dirty="0">
                    <a:solidFill>
                      <a:srgbClr val="000000"/>
                    </a:solidFill>
                  </a:rPr>
                </a:br>
                <a:r>
                  <a:rPr lang="en-US" b="1" dirty="0">
                    <a:solidFill>
                      <a:srgbClr val="000000"/>
                    </a:solidFill>
                  </a:rPr>
                  <a:t>Coordination</a:t>
                </a:r>
              </a:p>
            </p:txBody>
          </p:sp>
        </p:grp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685800" y="2895600"/>
              <a:ext cx="4038600" cy="3810000"/>
              <a:chOff x="432" y="1824"/>
              <a:chExt cx="2544" cy="2400"/>
            </a:xfrm>
          </p:grpSpPr>
          <p:sp>
            <p:nvSpPr>
              <p:cNvPr id="90" name="Oval 6"/>
              <p:cNvSpPr>
                <a:spLocks noChangeArrowheads="1"/>
              </p:cNvSpPr>
              <p:nvPr/>
            </p:nvSpPr>
            <p:spPr bwMode="auto">
              <a:xfrm>
                <a:off x="432" y="1824"/>
                <a:ext cx="2544" cy="2400"/>
              </a:xfrm>
              <a:prstGeom prst="ellipse">
                <a:avLst/>
              </a:prstGeom>
              <a:solidFill>
                <a:srgbClr val="00CC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1" name="Text Box 7"/>
              <p:cNvSpPr txBox="1">
                <a:spLocks noChangeArrowheads="1"/>
              </p:cNvSpPr>
              <p:nvPr/>
            </p:nvSpPr>
            <p:spPr bwMode="auto">
              <a:xfrm>
                <a:off x="1200" y="3744"/>
                <a:ext cx="105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0000"/>
                    </a:solidFill>
                  </a:rPr>
                  <a:t>Technical Infrastructure</a:t>
                </a:r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4495800" y="2895600"/>
              <a:ext cx="4038600" cy="3810000"/>
              <a:chOff x="2832" y="1824"/>
              <a:chExt cx="2544" cy="2400"/>
            </a:xfrm>
          </p:grpSpPr>
          <p:sp>
            <p:nvSpPr>
              <p:cNvPr id="88" name="Oval 9"/>
              <p:cNvSpPr>
                <a:spLocks noChangeArrowheads="1"/>
              </p:cNvSpPr>
              <p:nvPr/>
            </p:nvSpPr>
            <p:spPr bwMode="auto">
              <a:xfrm>
                <a:off x="2832" y="1824"/>
                <a:ext cx="2544" cy="2400"/>
              </a:xfrm>
              <a:prstGeom prst="ellipse">
                <a:avLst/>
              </a:prstGeom>
              <a:solidFill>
                <a:srgbClr val="66FF99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9" name="Text Box 10"/>
              <p:cNvSpPr txBox="1">
                <a:spLocks noChangeArrowheads="1"/>
              </p:cNvSpPr>
              <p:nvPr/>
            </p:nvSpPr>
            <p:spPr bwMode="auto">
              <a:xfrm>
                <a:off x="3600" y="3744"/>
                <a:ext cx="105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0000"/>
                    </a:solidFill>
                  </a:rPr>
                  <a:t>Technical Support</a:t>
                </a:r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3124200" y="1676400"/>
              <a:ext cx="3009900" cy="1295400"/>
              <a:chOff x="1968" y="816"/>
              <a:chExt cx="1896" cy="816"/>
            </a:xfrm>
          </p:grpSpPr>
          <p:sp>
            <p:nvSpPr>
              <p:cNvPr id="86" name="Oval 12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1872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7" name="Text Box 13"/>
              <p:cNvSpPr txBox="1">
                <a:spLocks noChangeArrowheads="1"/>
              </p:cNvSpPr>
              <p:nvPr/>
            </p:nvSpPr>
            <p:spPr bwMode="auto">
              <a:xfrm>
                <a:off x="1974" y="1032"/>
                <a:ext cx="1890" cy="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000000"/>
                    </a:solidFill>
                    <a:latin typeface="Arial Narrow" pitchFamily="34" charset="0"/>
                  </a:rPr>
                  <a:t>Coordination, Outreach, Communication</a:t>
                </a:r>
                <a:r>
                  <a:rPr lang="en-US" dirty="0">
                    <a:solidFill>
                      <a:srgbClr val="000000"/>
                    </a:solidFill>
                    <a:latin typeface="Arial Narrow" pitchFamily="34" charset="0"/>
                  </a:rPr>
                  <a:t/>
                </a:r>
                <a:br>
                  <a:rPr lang="en-US" dirty="0">
                    <a:solidFill>
                      <a:srgbClr val="000000"/>
                    </a:solidFill>
                    <a:latin typeface="Arial Narrow" pitchFamily="34" charset="0"/>
                  </a:rPr>
                </a:br>
                <a: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  <a:t>Intra-government (agencies)</a:t>
                </a:r>
                <a:b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</a:br>
                <a: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  <a:t>Inter-government (Counties, Feds)</a:t>
                </a:r>
                <a:b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</a:br>
                <a: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  <a:t>Extra-government</a:t>
                </a:r>
                <a:endParaRPr lang="en-US" sz="800" dirty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11" name="Group 14"/>
            <p:cNvGrpSpPr>
              <a:grpSpLocks/>
            </p:cNvGrpSpPr>
            <p:nvPr/>
          </p:nvGrpSpPr>
          <p:grpSpPr bwMode="auto">
            <a:xfrm>
              <a:off x="1990725" y="2790825"/>
              <a:ext cx="3000375" cy="1295400"/>
              <a:chOff x="1248" y="1680"/>
              <a:chExt cx="1890" cy="816"/>
            </a:xfrm>
          </p:grpSpPr>
          <p:sp>
            <p:nvSpPr>
              <p:cNvPr id="84" name="Oval 15"/>
              <p:cNvSpPr>
                <a:spLocks noChangeArrowheads="1"/>
              </p:cNvSpPr>
              <p:nvPr/>
            </p:nvSpPr>
            <p:spPr bwMode="auto">
              <a:xfrm>
                <a:off x="1386" y="1680"/>
                <a:ext cx="1584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" name="Text Box 16"/>
              <p:cNvSpPr txBox="1">
                <a:spLocks noChangeArrowheads="1"/>
              </p:cNvSpPr>
              <p:nvPr/>
            </p:nvSpPr>
            <p:spPr bwMode="auto">
              <a:xfrm>
                <a:off x="1248" y="1686"/>
                <a:ext cx="1890" cy="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000000"/>
                    </a:solidFill>
                    <a:latin typeface="Arial Narrow" pitchFamily="34" charset="0"/>
                  </a:rPr>
                  <a:t>Data Coordination</a:t>
                </a:r>
                <a:r>
                  <a:rPr lang="en-US" dirty="0">
                    <a:solidFill>
                      <a:srgbClr val="000000"/>
                    </a:solidFill>
                    <a:latin typeface="Arial Narrow" pitchFamily="34" charset="0"/>
                  </a:rPr>
                  <a:t/>
                </a:r>
                <a:br>
                  <a:rPr lang="en-US" dirty="0">
                    <a:solidFill>
                      <a:srgbClr val="000000"/>
                    </a:solidFill>
                    <a:latin typeface="Arial Narrow" pitchFamily="34" charset="0"/>
                  </a:rPr>
                </a:br>
                <a: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  <a:t>Data gaps</a:t>
                </a:r>
                <a:b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</a:br>
                <a: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  <a:t>Data Standards</a:t>
                </a:r>
                <a:b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</a:br>
                <a: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  <a:t>Data stewardship</a:t>
                </a:r>
                <a:b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</a:br>
                <a: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  <a:t>Aggregation of 3</a:t>
                </a:r>
                <a:r>
                  <a:rPr lang="en-US" sz="1200" baseline="30000" dirty="0">
                    <a:solidFill>
                      <a:srgbClr val="000000"/>
                    </a:solidFill>
                    <a:latin typeface="Arial Narrow" pitchFamily="34" charset="0"/>
                  </a:rPr>
                  <a:t>rd</a:t>
                </a:r>
                <a: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  <a:t> party data</a:t>
                </a:r>
                <a:b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</a:br>
                <a: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  <a:t>Enterprise licensing</a:t>
                </a:r>
                <a:endParaRPr lang="en-US" sz="800" dirty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12" name="Group 17"/>
            <p:cNvGrpSpPr>
              <a:grpSpLocks/>
            </p:cNvGrpSpPr>
            <p:nvPr/>
          </p:nvGrpSpPr>
          <p:grpSpPr bwMode="auto">
            <a:xfrm>
              <a:off x="4248150" y="2790825"/>
              <a:ext cx="3000375" cy="1295400"/>
              <a:chOff x="1302" y="1866"/>
              <a:chExt cx="1890" cy="816"/>
            </a:xfrm>
          </p:grpSpPr>
          <p:sp>
            <p:nvSpPr>
              <p:cNvPr id="82" name="Oval 18"/>
              <p:cNvSpPr>
                <a:spLocks noChangeArrowheads="1"/>
              </p:cNvSpPr>
              <p:nvPr/>
            </p:nvSpPr>
            <p:spPr bwMode="auto">
              <a:xfrm>
                <a:off x="1440" y="1866"/>
                <a:ext cx="1584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3" name="Text Box 19"/>
              <p:cNvSpPr txBox="1">
                <a:spLocks noChangeArrowheads="1"/>
              </p:cNvSpPr>
              <p:nvPr/>
            </p:nvSpPr>
            <p:spPr bwMode="auto">
              <a:xfrm>
                <a:off x="1302" y="1872"/>
                <a:ext cx="1890" cy="6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000000"/>
                    </a:solidFill>
                    <a:latin typeface="Arial Narrow" pitchFamily="34" charset="0"/>
                  </a:rPr>
                  <a:t>Technology</a:t>
                </a:r>
                <a:br>
                  <a:rPr lang="en-US" sz="1400" b="1" dirty="0">
                    <a:solidFill>
                      <a:srgbClr val="000000"/>
                    </a:solidFill>
                    <a:latin typeface="Arial Narrow" pitchFamily="34" charset="0"/>
                  </a:rPr>
                </a:br>
                <a:r>
                  <a:rPr lang="en-US" sz="1400" b="1" dirty="0">
                    <a:solidFill>
                      <a:srgbClr val="000000"/>
                    </a:solidFill>
                    <a:latin typeface="Arial Narrow" pitchFamily="34" charset="0"/>
                  </a:rPr>
                  <a:t>Coordination</a:t>
                </a:r>
                <a:br>
                  <a:rPr lang="en-US" sz="1400" b="1" dirty="0">
                    <a:solidFill>
                      <a:srgbClr val="000000"/>
                    </a:solidFill>
                    <a:latin typeface="Arial Narrow" pitchFamily="34" charset="0"/>
                  </a:rPr>
                </a:br>
                <a: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  <a:t>Project &amp; procurement review</a:t>
                </a:r>
                <a:b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</a:br>
                <a: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  <a:t>Agency-based enterprise resources</a:t>
                </a:r>
                <a:b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</a:br>
                <a: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  <a:t>New enterprise technologies</a:t>
                </a:r>
                <a:endParaRPr lang="en-US" sz="800" dirty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>
              <a:off x="838200" y="4419600"/>
              <a:ext cx="2019300" cy="1038225"/>
              <a:chOff x="528" y="2802"/>
              <a:chExt cx="1272" cy="654"/>
            </a:xfrm>
          </p:grpSpPr>
          <p:sp>
            <p:nvSpPr>
              <p:cNvPr id="80" name="Oval 21"/>
              <p:cNvSpPr>
                <a:spLocks noChangeArrowheads="1"/>
              </p:cNvSpPr>
              <p:nvPr/>
            </p:nvSpPr>
            <p:spPr bwMode="auto">
              <a:xfrm>
                <a:off x="528" y="2802"/>
                <a:ext cx="1272" cy="654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1" name="Text Box 22"/>
              <p:cNvSpPr txBox="1">
                <a:spLocks noChangeArrowheads="1"/>
              </p:cNvSpPr>
              <p:nvPr/>
            </p:nvSpPr>
            <p:spPr bwMode="auto">
              <a:xfrm>
                <a:off x="576" y="2880"/>
                <a:ext cx="1170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000000"/>
                    </a:solidFill>
                    <a:latin typeface="Arial Narrow" pitchFamily="34" charset="0"/>
                  </a:rPr>
                  <a:t>Data Services</a:t>
                </a:r>
                <a:br>
                  <a:rPr lang="en-US" sz="1400" b="1" dirty="0">
                    <a:solidFill>
                      <a:srgbClr val="000000"/>
                    </a:solidFill>
                    <a:latin typeface="Arial Narrow" pitchFamily="34" charset="0"/>
                  </a:rPr>
                </a:br>
                <a: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  <a:t>Deployment of an</a:t>
                </a:r>
                <a:b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</a:br>
                <a: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  <a:t>Enterprise Data Library</a:t>
                </a:r>
                <a:endParaRPr lang="en-US" sz="800" dirty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14" name="Group 23"/>
            <p:cNvGrpSpPr>
              <a:grpSpLocks/>
            </p:cNvGrpSpPr>
            <p:nvPr/>
          </p:nvGrpSpPr>
          <p:grpSpPr bwMode="auto">
            <a:xfrm>
              <a:off x="2552700" y="4419600"/>
              <a:ext cx="2019300" cy="1038225"/>
              <a:chOff x="528" y="2802"/>
              <a:chExt cx="1272" cy="654"/>
            </a:xfrm>
          </p:grpSpPr>
          <p:sp>
            <p:nvSpPr>
              <p:cNvPr id="78" name="Oval 24"/>
              <p:cNvSpPr>
                <a:spLocks noChangeArrowheads="1"/>
              </p:cNvSpPr>
              <p:nvPr/>
            </p:nvSpPr>
            <p:spPr bwMode="auto">
              <a:xfrm>
                <a:off x="528" y="2802"/>
                <a:ext cx="1272" cy="654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9" name="Text Box 25"/>
              <p:cNvSpPr txBox="1">
                <a:spLocks noChangeArrowheads="1"/>
              </p:cNvSpPr>
              <p:nvPr/>
            </p:nvSpPr>
            <p:spPr bwMode="auto">
              <a:xfrm>
                <a:off x="576" y="2880"/>
                <a:ext cx="1170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000000"/>
                    </a:solidFill>
                    <a:latin typeface="Arial Narrow" pitchFamily="34" charset="0"/>
                  </a:rPr>
                  <a:t>Web Services</a:t>
                </a:r>
                <a:br>
                  <a:rPr lang="en-US" sz="1400" b="1" dirty="0">
                    <a:solidFill>
                      <a:srgbClr val="000000"/>
                    </a:solidFill>
                    <a:latin typeface="Arial Narrow" pitchFamily="34" charset="0"/>
                  </a:rPr>
                </a:br>
                <a: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  <a:t>Map services (OGC)</a:t>
                </a:r>
                <a:b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</a:br>
                <a: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  <a:t>Capability services (geocode)</a:t>
                </a:r>
                <a:endParaRPr lang="en-US" sz="800" dirty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15" name="Group 26"/>
            <p:cNvGrpSpPr>
              <a:grpSpLocks/>
            </p:cNvGrpSpPr>
            <p:nvPr/>
          </p:nvGrpSpPr>
          <p:grpSpPr bwMode="auto">
            <a:xfrm>
              <a:off x="5314950" y="3962400"/>
              <a:ext cx="1257300" cy="1038225"/>
              <a:chOff x="3480" y="2496"/>
              <a:chExt cx="792" cy="654"/>
            </a:xfrm>
          </p:grpSpPr>
          <p:sp>
            <p:nvSpPr>
              <p:cNvPr id="76" name="Oval 27"/>
              <p:cNvSpPr>
                <a:spLocks noChangeArrowheads="1"/>
              </p:cNvSpPr>
              <p:nvPr/>
            </p:nvSpPr>
            <p:spPr bwMode="auto">
              <a:xfrm>
                <a:off x="3480" y="2496"/>
                <a:ext cx="792" cy="654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7" name="Text Box 28"/>
              <p:cNvSpPr txBox="1">
                <a:spLocks noChangeArrowheads="1"/>
              </p:cNvSpPr>
              <p:nvPr/>
            </p:nvSpPr>
            <p:spPr bwMode="auto">
              <a:xfrm>
                <a:off x="3510" y="2669"/>
                <a:ext cx="728" cy="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000000"/>
                    </a:solidFill>
                    <a:latin typeface="Arial Narrow" pitchFamily="34" charset="0"/>
                  </a:rPr>
                  <a:t>Training</a:t>
                </a:r>
                <a:br>
                  <a:rPr lang="en-US" sz="1400" b="1" dirty="0">
                    <a:solidFill>
                      <a:srgbClr val="000000"/>
                    </a:solidFill>
                    <a:latin typeface="Arial Narrow" pitchFamily="34" charset="0"/>
                  </a:rPr>
                </a:br>
                <a: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  <a:t>Formal, technical</a:t>
                </a:r>
                <a:endParaRPr lang="en-US" sz="800" dirty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16" name="Group 29"/>
            <p:cNvGrpSpPr>
              <a:grpSpLocks/>
            </p:cNvGrpSpPr>
            <p:nvPr/>
          </p:nvGrpSpPr>
          <p:grpSpPr bwMode="auto">
            <a:xfrm>
              <a:off x="6457950" y="3962400"/>
              <a:ext cx="1257300" cy="1038225"/>
              <a:chOff x="4200" y="2496"/>
              <a:chExt cx="792" cy="654"/>
            </a:xfrm>
          </p:grpSpPr>
          <p:sp>
            <p:nvSpPr>
              <p:cNvPr id="74" name="Oval 30"/>
              <p:cNvSpPr>
                <a:spLocks noChangeArrowheads="1"/>
              </p:cNvSpPr>
              <p:nvPr/>
            </p:nvSpPr>
            <p:spPr bwMode="auto">
              <a:xfrm>
                <a:off x="4200" y="2496"/>
                <a:ext cx="792" cy="654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" name="Text Box 31"/>
              <p:cNvSpPr txBox="1">
                <a:spLocks noChangeArrowheads="1"/>
              </p:cNvSpPr>
              <p:nvPr/>
            </p:nvSpPr>
            <p:spPr bwMode="auto">
              <a:xfrm>
                <a:off x="4230" y="2602"/>
                <a:ext cx="728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000000"/>
                    </a:solidFill>
                    <a:latin typeface="Arial Narrow" pitchFamily="34" charset="0"/>
                  </a:rPr>
                  <a:t>Guidance</a:t>
                </a:r>
                <a:br>
                  <a:rPr lang="en-US" sz="1400" b="1" dirty="0">
                    <a:solidFill>
                      <a:srgbClr val="000000"/>
                    </a:solidFill>
                    <a:latin typeface="Arial Narrow" pitchFamily="34" charset="0"/>
                  </a:rPr>
                </a:br>
                <a: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  <a:t>Mentoring</a:t>
                </a:r>
                <a:b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</a:br>
                <a: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  <a:t>Best practices</a:t>
                </a:r>
                <a:endParaRPr lang="en-US" sz="800" dirty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17" name="Group 32"/>
            <p:cNvGrpSpPr>
              <a:grpSpLocks/>
            </p:cNvGrpSpPr>
            <p:nvPr/>
          </p:nvGrpSpPr>
          <p:grpSpPr bwMode="auto">
            <a:xfrm>
              <a:off x="5848350" y="4724400"/>
              <a:ext cx="1314450" cy="1038225"/>
              <a:chOff x="3684" y="2850"/>
              <a:chExt cx="828" cy="654"/>
            </a:xfrm>
          </p:grpSpPr>
          <p:sp>
            <p:nvSpPr>
              <p:cNvPr id="72" name="Oval 33"/>
              <p:cNvSpPr>
                <a:spLocks noChangeArrowheads="1"/>
              </p:cNvSpPr>
              <p:nvPr/>
            </p:nvSpPr>
            <p:spPr bwMode="auto">
              <a:xfrm>
                <a:off x="3702" y="2850"/>
                <a:ext cx="792" cy="654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3" name="Text Box 34"/>
              <p:cNvSpPr txBox="1">
                <a:spLocks noChangeArrowheads="1"/>
              </p:cNvSpPr>
              <p:nvPr/>
            </p:nvSpPr>
            <p:spPr bwMode="auto">
              <a:xfrm>
                <a:off x="3684" y="2891"/>
                <a:ext cx="828" cy="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000000"/>
                    </a:solidFill>
                    <a:latin typeface="Arial Narrow" pitchFamily="34" charset="0"/>
                  </a:rPr>
                  <a:t>Consulting &amp;</a:t>
                </a:r>
                <a:br>
                  <a:rPr lang="en-US" sz="1400" b="1" dirty="0">
                    <a:solidFill>
                      <a:srgbClr val="000000"/>
                    </a:solidFill>
                    <a:latin typeface="Arial Narrow" pitchFamily="34" charset="0"/>
                  </a:rPr>
                </a:br>
                <a:r>
                  <a:rPr lang="en-US" sz="1400" b="1" dirty="0">
                    <a:solidFill>
                      <a:srgbClr val="000000"/>
                    </a:solidFill>
                    <a:latin typeface="Arial Narrow" pitchFamily="34" charset="0"/>
                  </a:rPr>
                  <a:t>Project Support</a:t>
                </a:r>
                <a:br>
                  <a:rPr lang="en-US" sz="1400" b="1" dirty="0">
                    <a:solidFill>
                      <a:srgbClr val="000000"/>
                    </a:solidFill>
                    <a:latin typeface="Arial Narrow" pitchFamily="34" charset="0"/>
                  </a:rPr>
                </a:br>
                <a: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  <a:t>In-source vs.</a:t>
                </a:r>
                <a:b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</a:br>
                <a: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  <a:t>outsource</a:t>
                </a:r>
                <a:endParaRPr lang="en-US" sz="800" dirty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18" name="Text Box 35"/>
            <p:cNvSpPr txBox="1">
              <a:spLocks noChangeArrowheads="1"/>
            </p:cNvSpPr>
            <p:nvPr/>
          </p:nvSpPr>
          <p:spPr bwMode="auto">
            <a:xfrm>
              <a:off x="304800" y="165100"/>
              <a:ext cx="8610600" cy="312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</a:pPr>
              <a:endParaRPr lang="en-US" sz="2000" b="1" u="sng" dirty="0">
                <a:solidFill>
                  <a:schemeClr val="accent2"/>
                </a:solidFill>
              </a:endParaRPr>
            </a:p>
          </p:txBody>
        </p:sp>
        <p:grpSp>
          <p:nvGrpSpPr>
            <p:cNvPr id="19" name="Group 36"/>
            <p:cNvGrpSpPr>
              <a:grpSpLocks/>
            </p:cNvGrpSpPr>
            <p:nvPr/>
          </p:nvGrpSpPr>
          <p:grpSpPr bwMode="auto">
            <a:xfrm>
              <a:off x="4391025" y="1695450"/>
              <a:ext cx="381000" cy="381000"/>
              <a:chOff x="432" y="1200"/>
              <a:chExt cx="240" cy="240"/>
            </a:xfrm>
          </p:grpSpPr>
          <p:sp>
            <p:nvSpPr>
              <p:cNvPr id="70" name="Oval 37"/>
              <p:cNvSpPr>
                <a:spLocks noChangeArrowheads="1"/>
              </p:cNvSpPr>
              <p:nvPr/>
            </p:nvSpPr>
            <p:spPr bwMode="auto">
              <a:xfrm>
                <a:off x="432" y="1200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1" name="Text Box 38"/>
              <p:cNvSpPr txBox="1">
                <a:spLocks noChangeArrowheads="1"/>
              </p:cNvSpPr>
              <p:nvPr/>
            </p:nvSpPr>
            <p:spPr bwMode="auto">
              <a:xfrm>
                <a:off x="432" y="1200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grpSp>
          <p:nvGrpSpPr>
            <p:cNvPr id="20" name="Group 39"/>
            <p:cNvGrpSpPr>
              <a:grpSpLocks/>
            </p:cNvGrpSpPr>
            <p:nvPr/>
          </p:nvGrpSpPr>
          <p:grpSpPr bwMode="auto">
            <a:xfrm>
              <a:off x="6858000" y="5334000"/>
              <a:ext cx="381000" cy="381000"/>
              <a:chOff x="432" y="1200"/>
              <a:chExt cx="240" cy="240"/>
            </a:xfrm>
          </p:grpSpPr>
          <p:sp>
            <p:nvSpPr>
              <p:cNvPr id="68" name="Oval 40"/>
              <p:cNvSpPr>
                <a:spLocks noChangeArrowheads="1"/>
              </p:cNvSpPr>
              <p:nvPr/>
            </p:nvSpPr>
            <p:spPr bwMode="auto">
              <a:xfrm>
                <a:off x="432" y="1200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9" name="Text Box 41"/>
              <p:cNvSpPr txBox="1">
                <a:spLocks noChangeArrowheads="1"/>
              </p:cNvSpPr>
              <p:nvPr/>
            </p:nvSpPr>
            <p:spPr bwMode="auto">
              <a:xfrm>
                <a:off x="432" y="1200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8</a:t>
                </a:r>
              </a:p>
            </p:txBody>
          </p:sp>
        </p:grpSp>
        <p:grpSp>
          <p:nvGrpSpPr>
            <p:cNvPr id="21" name="Group 42"/>
            <p:cNvGrpSpPr>
              <a:grpSpLocks/>
            </p:cNvGrpSpPr>
            <p:nvPr/>
          </p:nvGrpSpPr>
          <p:grpSpPr bwMode="auto">
            <a:xfrm>
              <a:off x="914400" y="4572000"/>
              <a:ext cx="381000" cy="381000"/>
              <a:chOff x="432" y="1200"/>
              <a:chExt cx="240" cy="240"/>
            </a:xfrm>
          </p:grpSpPr>
          <p:sp>
            <p:nvSpPr>
              <p:cNvPr id="66" name="Oval 43"/>
              <p:cNvSpPr>
                <a:spLocks noChangeArrowheads="1"/>
              </p:cNvSpPr>
              <p:nvPr/>
            </p:nvSpPr>
            <p:spPr bwMode="auto">
              <a:xfrm>
                <a:off x="432" y="1200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7" name="Text Box 44"/>
              <p:cNvSpPr txBox="1">
                <a:spLocks noChangeArrowheads="1"/>
              </p:cNvSpPr>
              <p:nvPr/>
            </p:nvSpPr>
            <p:spPr bwMode="auto">
              <a:xfrm>
                <a:off x="432" y="1200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  <p:grpSp>
          <p:nvGrpSpPr>
            <p:cNvPr id="22" name="Group 45"/>
            <p:cNvGrpSpPr>
              <a:grpSpLocks/>
            </p:cNvGrpSpPr>
            <p:nvPr/>
          </p:nvGrpSpPr>
          <p:grpSpPr bwMode="auto">
            <a:xfrm>
              <a:off x="6372225" y="2895600"/>
              <a:ext cx="381000" cy="381000"/>
              <a:chOff x="432" y="1200"/>
              <a:chExt cx="240" cy="240"/>
            </a:xfrm>
          </p:grpSpPr>
          <p:sp>
            <p:nvSpPr>
              <p:cNvPr id="64" name="Oval 46"/>
              <p:cNvSpPr>
                <a:spLocks noChangeArrowheads="1"/>
              </p:cNvSpPr>
              <p:nvPr/>
            </p:nvSpPr>
            <p:spPr bwMode="auto">
              <a:xfrm>
                <a:off x="432" y="1200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" name="Text Box 47"/>
              <p:cNvSpPr txBox="1">
                <a:spLocks noChangeArrowheads="1"/>
              </p:cNvSpPr>
              <p:nvPr/>
            </p:nvSpPr>
            <p:spPr bwMode="auto">
              <a:xfrm>
                <a:off x="432" y="1200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  <p:grpSp>
          <p:nvGrpSpPr>
            <p:cNvPr id="23" name="Group 48"/>
            <p:cNvGrpSpPr>
              <a:grpSpLocks/>
            </p:cNvGrpSpPr>
            <p:nvPr/>
          </p:nvGrpSpPr>
          <p:grpSpPr bwMode="auto">
            <a:xfrm>
              <a:off x="2286000" y="3200400"/>
              <a:ext cx="381000" cy="381000"/>
              <a:chOff x="432" y="1200"/>
              <a:chExt cx="240" cy="240"/>
            </a:xfrm>
          </p:grpSpPr>
          <p:sp>
            <p:nvSpPr>
              <p:cNvPr id="62" name="Oval 49"/>
              <p:cNvSpPr>
                <a:spLocks noChangeArrowheads="1"/>
              </p:cNvSpPr>
              <p:nvPr/>
            </p:nvSpPr>
            <p:spPr bwMode="auto">
              <a:xfrm>
                <a:off x="432" y="1200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" name="Text Box 50"/>
              <p:cNvSpPr txBox="1">
                <a:spLocks noChangeArrowheads="1"/>
              </p:cNvSpPr>
              <p:nvPr/>
            </p:nvSpPr>
            <p:spPr bwMode="auto">
              <a:xfrm>
                <a:off x="432" y="1200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grpSp>
          <p:nvGrpSpPr>
            <p:cNvPr id="24" name="Group 51"/>
            <p:cNvGrpSpPr>
              <a:grpSpLocks/>
            </p:cNvGrpSpPr>
            <p:nvPr/>
          </p:nvGrpSpPr>
          <p:grpSpPr bwMode="auto">
            <a:xfrm>
              <a:off x="5772150" y="3905250"/>
              <a:ext cx="381000" cy="381000"/>
              <a:chOff x="432" y="1200"/>
              <a:chExt cx="240" cy="240"/>
            </a:xfrm>
          </p:grpSpPr>
          <p:sp>
            <p:nvSpPr>
              <p:cNvPr id="60" name="Oval 52"/>
              <p:cNvSpPr>
                <a:spLocks noChangeArrowheads="1"/>
              </p:cNvSpPr>
              <p:nvPr/>
            </p:nvSpPr>
            <p:spPr bwMode="auto">
              <a:xfrm>
                <a:off x="432" y="1200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" name="Text Box 53"/>
              <p:cNvSpPr txBox="1">
                <a:spLocks noChangeArrowheads="1"/>
              </p:cNvSpPr>
              <p:nvPr/>
            </p:nvSpPr>
            <p:spPr bwMode="auto">
              <a:xfrm>
                <a:off x="432" y="1200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</p:grpSp>
        <p:grpSp>
          <p:nvGrpSpPr>
            <p:cNvPr id="25" name="Group 54"/>
            <p:cNvGrpSpPr>
              <a:grpSpLocks/>
            </p:cNvGrpSpPr>
            <p:nvPr/>
          </p:nvGrpSpPr>
          <p:grpSpPr bwMode="auto">
            <a:xfrm>
              <a:off x="2667000" y="4495800"/>
              <a:ext cx="381000" cy="381000"/>
              <a:chOff x="432" y="1200"/>
              <a:chExt cx="240" cy="240"/>
            </a:xfrm>
          </p:grpSpPr>
          <p:sp>
            <p:nvSpPr>
              <p:cNvPr id="58" name="Oval 55"/>
              <p:cNvSpPr>
                <a:spLocks noChangeArrowheads="1"/>
              </p:cNvSpPr>
              <p:nvPr/>
            </p:nvSpPr>
            <p:spPr bwMode="auto">
              <a:xfrm>
                <a:off x="432" y="1200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" name="Text Box 56"/>
              <p:cNvSpPr txBox="1">
                <a:spLocks noChangeArrowheads="1"/>
              </p:cNvSpPr>
              <p:nvPr/>
            </p:nvSpPr>
            <p:spPr bwMode="auto">
              <a:xfrm>
                <a:off x="432" y="1200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  <p:grpSp>
          <p:nvGrpSpPr>
            <p:cNvPr id="26" name="Group 57"/>
            <p:cNvGrpSpPr>
              <a:grpSpLocks/>
            </p:cNvGrpSpPr>
            <p:nvPr/>
          </p:nvGrpSpPr>
          <p:grpSpPr bwMode="auto">
            <a:xfrm>
              <a:off x="7467600" y="4229100"/>
              <a:ext cx="381000" cy="381000"/>
              <a:chOff x="432" y="1200"/>
              <a:chExt cx="240" cy="240"/>
            </a:xfrm>
          </p:grpSpPr>
          <p:sp>
            <p:nvSpPr>
              <p:cNvPr id="56" name="Oval 58"/>
              <p:cNvSpPr>
                <a:spLocks noChangeArrowheads="1"/>
              </p:cNvSpPr>
              <p:nvPr/>
            </p:nvSpPr>
            <p:spPr bwMode="auto">
              <a:xfrm>
                <a:off x="432" y="1200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" name="Text Box 59"/>
              <p:cNvSpPr txBox="1">
                <a:spLocks noChangeArrowheads="1"/>
              </p:cNvSpPr>
              <p:nvPr/>
            </p:nvSpPr>
            <p:spPr bwMode="auto">
              <a:xfrm>
                <a:off x="432" y="1200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7</a:t>
                </a:r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5710238" y="5337175"/>
              <a:ext cx="419100" cy="42545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" name="TextBox 2"/>
            <p:cNvSpPr txBox="1">
              <a:spLocks noChangeArrowheads="1"/>
            </p:cNvSpPr>
            <p:nvPr/>
          </p:nvSpPr>
          <p:spPr bwMode="auto">
            <a:xfrm>
              <a:off x="5675313" y="5391150"/>
              <a:ext cx="5302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 dirty="0"/>
                <a:t>36</a:t>
              </a:r>
              <a:r>
                <a:rPr lang="en-US" sz="1200" b="1" dirty="0"/>
                <a:t>%</a:t>
              </a:r>
            </a:p>
          </p:txBody>
        </p:sp>
        <p:grpSp>
          <p:nvGrpSpPr>
            <p:cNvPr id="29" name="Group 68"/>
            <p:cNvGrpSpPr>
              <a:grpSpLocks/>
            </p:cNvGrpSpPr>
            <p:nvPr/>
          </p:nvGrpSpPr>
          <p:grpSpPr bwMode="auto">
            <a:xfrm>
              <a:off x="5562600" y="2324100"/>
              <a:ext cx="530225" cy="425450"/>
              <a:chOff x="-2561703" y="-2722976"/>
              <a:chExt cx="530448" cy="424934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-2526763" y="-2722976"/>
                <a:ext cx="419276" cy="42493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5" name="TextBox 70"/>
              <p:cNvSpPr txBox="1">
                <a:spLocks noChangeArrowheads="1"/>
              </p:cNvSpPr>
              <p:nvPr/>
            </p:nvSpPr>
            <p:spPr bwMode="auto">
              <a:xfrm>
                <a:off x="-2561703" y="-2669815"/>
                <a:ext cx="53044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b="1" dirty="0"/>
                  <a:t>25</a:t>
                </a:r>
                <a:r>
                  <a:rPr lang="en-US" sz="1200" b="1" dirty="0"/>
                  <a:t>%</a:t>
                </a:r>
              </a:p>
            </p:txBody>
          </p:sp>
        </p:grpSp>
        <p:grpSp>
          <p:nvGrpSpPr>
            <p:cNvPr id="30" name="Group 71"/>
            <p:cNvGrpSpPr>
              <a:grpSpLocks/>
            </p:cNvGrpSpPr>
            <p:nvPr/>
          </p:nvGrpSpPr>
          <p:grpSpPr bwMode="auto">
            <a:xfrm>
              <a:off x="3922713" y="3086100"/>
              <a:ext cx="530225" cy="425450"/>
              <a:chOff x="-2561703" y="-2722976"/>
              <a:chExt cx="530448" cy="424934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-2526763" y="-2722976"/>
                <a:ext cx="419276" cy="42493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3" name="TextBox 73"/>
              <p:cNvSpPr txBox="1">
                <a:spLocks noChangeArrowheads="1"/>
              </p:cNvSpPr>
              <p:nvPr/>
            </p:nvSpPr>
            <p:spPr bwMode="auto">
              <a:xfrm>
                <a:off x="-2561703" y="-2669815"/>
                <a:ext cx="53044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b="1" dirty="0"/>
                  <a:t>28</a:t>
                </a:r>
                <a:r>
                  <a:rPr lang="en-US" sz="1200" b="1" dirty="0"/>
                  <a:t>%</a:t>
                </a:r>
              </a:p>
            </p:txBody>
          </p:sp>
        </p:grpSp>
        <p:grpSp>
          <p:nvGrpSpPr>
            <p:cNvPr id="31" name="Group 74"/>
            <p:cNvGrpSpPr>
              <a:grpSpLocks/>
            </p:cNvGrpSpPr>
            <p:nvPr/>
          </p:nvGrpSpPr>
          <p:grpSpPr bwMode="auto">
            <a:xfrm>
              <a:off x="5302250" y="4686300"/>
              <a:ext cx="546100" cy="425450"/>
              <a:chOff x="-2527077" y="-2722976"/>
              <a:chExt cx="545926" cy="424934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-2527077" y="-2722976"/>
                <a:ext cx="418966" cy="42493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1" name="TextBox 76"/>
              <p:cNvSpPr txBox="1">
                <a:spLocks noChangeArrowheads="1"/>
              </p:cNvSpPr>
              <p:nvPr/>
            </p:nvSpPr>
            <p:spPr bwMode="auto">
              <a:xfrm>
                <a:off x="-2511599" y="-2657289"/>
                <a:ext cx="53044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b="1" dirty="0"/>
                  <a:t>0</a:t>
                </a:r>
                <a:r>
                  <a:rPr lang="en-US" sz="1200" b="1" dirty="0"/>
                  <a:t>%</a:t>
                </a:r>
              </a:p>
            </p:txBody>
          </p:sp>
        </p:grpSp>
        <p:grpSp>
          <p:nvGrpSpPr>
            <p:cNvPr id="32" name="Group 7"/>
            <p:cNvGrpSpPr>
              <a:grpSpLocks/>
            </p:cNvGrpSpPr>
            <p:nvPr/>
          </p:nvGrpSpPr>
          <p:grpSpPr bwMode="auto">
            <a:xfrm>
              <a:off x="7239000" y="4762500"/>
              <a:ext cx="546100" cy="423863"/>
              <a:chOff x="7239000" y="4761829"/>
              <a:chExt cx="545926" cy="424934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7239000" y="4761829"/>
                <a:ext cx="418966" cy="424934"/>
              </a:xfrm>
              <a:prstGeom prst="ellipse">
                <a:avLst/>
              </a:prstGeom>
              <a:solidFill>
                <a:srgbClr val="0AA61D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9" name="TextBox 79"/>
              <p:cNvSpPr txBox="1">
                <a:spLocks noChangeArrowheads="1"/>
              </p:cNvSpPr>
              <p:nvPr/>
            </p:nvSpPr>
            <p:spPr bwMode="auto">
              <a:xfrm>
                <a:off x="7254478" y="4827516"/>
                <a:ext cx="53044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b="1" dirty="0"/>
                  <a:t>1</a:t>
                </a:r>
                <a:r>
                  <a:rPr lang="en-US" sz="1200" b="1" dirty="0"/>
                  <a:t>%</a:t>
                </a:r>
              </a:p>
            </p:txBody>
          </p:sp>
        </p:grpSp>
        <p:grpSp>
          <p:nvGrpSpPr>
            <p:cNvPr id="33" name="Group 5"/>
            <p:cNvGrpSpPr>
              <a:grpSpLocks/>
            </p:cNvGrpSpPr>
            <p:nvPr/>
          </p:nvGrpSpPr>
          <p:grpSpPr bwMode="auto">
            <a:xfrm>
              <a:off x="6751638" y="3262313"/>
              <a:ext cx="546100" cy="425450"/>
              <a:chOff x="6751830" y="3262313"/>
              <a:chExt cx="545926" cy="424934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6751830" y="3262313"/>
                <a:ext cx="418966" cy="424934"/>
              </a:xfrm>
              <a:prstGeom prst="ellipse">
                <a:avLst/>
              </a:prstGeom>
              <a:solidFill>
                <a:srgbClr val="0AA61D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7" name="TextBox 82"/>
              <p:cNvSpPr txBox="1">
                <a:spLocks noChangeArrowheads="1"/>
              </p:cNvSpPr>
              <p:nvPr/>
            </p:nvSpPr>
            <p:spPr bwMode="auto">
              <a:xfrm>
                <a:off x="6767308" y="3328000"/>
                <a:ext cx="53044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b="1" dirty="0"/>
                  <a:t>2</a:t>
                </a:r>
                <a:r>
                  <a:rPr lang="en-US" sz="1200" b="1" dirty="0"/>
                  <a:t>%</a:t>
                </a:r>
              </a:p>
            </p:txBody>
          </p:sp>
        </p:grpSp>
        <p:grpSp>
          <p:nvGrpSpPr>
            <p:cNvPr id="34" name="Group 6"/>
            <p:cNvGrpSpPr>
              <a:grpSpLocks/>
            </p:cNvGrpSpPr>
            <p:nvPr/>
          </p:nvGrpSpPr>
          <p:grpSpPr bwMode="auto">
            <a:xfrm>
              <a:off x="3411538" y="5211763"/>
              <a:ext cx="546100" cy="425450"/>
              <a:chOff x="3411907" y="5212164"/>
              <a:chExt cx="545926" cy="424934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3411907" y="5212164"/>
                <a:ext cx="418966" cy="424934"/>
              </a:xfrm>
              <a:prstGeom prst="ellipse">
                <a:avLst/>
              </a:prstGeom>
              <a:solidFill>
                <a:srgbClr val="0AA61D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5" name="TextBox 85"/>
              <p:cNvSpPr txBox="1">
                <a:spLocks noChangeArrowheads="1"/>
              </p:cNvSpPr>
              <p:nvPr/>
            </p:nvSpPr>
            <p:spPr bwMode="auto">
              <a:xfrm>
                <a:off x="3427385" y="5277851"/>
                <a:ext cx="53044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b="1" dirty="0"/>
                  <a:t>3</a:t>
                </a:r>
                <a:r>
                  <a:rPr lang="en-US" sz="1200" b="1" dirty="0"/>
                  <a:t>%</a:t>
                </a:r>
              </a:p>
            </p:txBody>
          </p:sp>
        </p:grpSp>
        <p:grpSp>
          <p:nvGrpSpPr>
            <p:cNvPr id="35" name="Group 8"/>
            <p:cNvGrpSpPr>
              <a:grpSpLocks/>
            </p:cNvGrpSpPr>
            <p:nvPr/>
          </p:nvGrpSpPr>
          <p:grpSpPr bwMode="auto">
            <a:xfrm>
              <a:off x="1574800" y="5202238"/>
              <a:ext cx="546100" cy="423862"/>
              <a:chOff x="1574887" y="5201727"/>
              <a:chExt cx="545926" cy="424934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1574887" y="5201727"/>
                <a:ext cx="418966" cy="42493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3" name="TextBox 88"/>
              <p:cNvSpPr txBox="1">
                <a:spLocks noChangeArrowheads="1"/>
              </p:cNvSpPr>
              <p:nvPr/>
            </p:nvSpPr>
            <p:spPr bwMode="auto">
              <a:xfrm>
                <a:off x="1590365" y="5267414"/>
                <a:ext cx="53044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b="1" dirty="0"/>
                  <a:t>5</a:t>
                </a:r>
                <a:r>
                  <a:rPr lang="en-US" sz="1200" b="1" dirty="0"/>
                  <a:t>%</a:t>
                </a:r>
              </a:p>
            </p:txBody>
          </p:sp>
        </p:grpSp>
        <p:sp>
          <p:nvSpPr>
            <p:cNvPr id="36" name="Oval 35"/>
            <p:cNvSpPr/>
            <p:nvPr/>
          </p:nvSpPr>
          <p:spPr>
            <a:xfrm>
              <a:off x="838200" y="1030288"/>
              <a:ext cx="222250" cy="2127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838200" y="1387475"/>
              <a:ext cx="222250" cy="212725"/>
            </a:xfrm>
            <a:prstGeom prst="ellipse">
              <a:avLst/>
            </a:prstGeom>
            <a:solidFill>
              <a:srgbClr val="0AA61D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" name="TextBox 9"/>
            <p:cNvSpPr txBox="1">
              <a:spLocks noChangeArrowheads="1"/>
            </p:cNvSpPr>
            <p:nvPr/>
          </p:nvSpPr>
          <p:spPr bwMode="auto">
            <a:xfrm>
              <a:off x="1171575" y="982663"/>
              <a:ext cx="16081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/>
                <a:t>Reduce/Refocus?</a:t>
              </a:r>
            </a:p>
          </p:txBody>
        </p:sp>
        <p:sp>
          <p:nvSpPr>
            <p:cNvPr id="39" name="TextBox 98"/>
            <p:cNvSpPr txBox="1">
              <a:spLocks noChangeArrowheads="1"/>
            </p:cNvSpPr>
            <p:nvPr/>
          </p:nvSpPr>
          <p:spPr bwMode="auto">
            <a:xfrm>
              <a:off x="1211263" y="1363663"/>
              <a:ext cx="692150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/>
                <a:t>More?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" y="1768475"/>
              <a:ext cx="222250" cy="2127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" name="TextBox 101"/>
            <p:cNvSpPr txBox="1">
              <a:spLocks noChangeArrowheads="1"/>
            </p:cNvSpPr>
            <p:nvPr/>
          </p:nvSpPr>
          <p:spPr bwMode="auto">
            <a:xfrm>
              <a:off x="1143000" y="1749425"/>
              <a:ext cx="15382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/>
                <a:t>About the same?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016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6400800" cy="4525962"/>
          </a:xfrm>
        </p:spPr>
        <p:txBody>
          <a:bodyPr/>
          <a:lstStyle/>
          <a:p>
            <a:r>
              <a:rPr lang="en-US" sz="1600" dirty="0" smtClean="0"/>
              <a:t>Welcome </a:t>
            </a:r>
            <a:r>
              <a:rPr lang="en-US" sz="1600" dirty="0"/>
              <a:t>and Call to Order </a:t>
            </a:r>
          </a:p>
          <a:p>
            <a:r>
              <a:rPr lang="en-US" sz="1600" dirty="0" smtClean="0"/>
              <a:t>Introductions </a:t>
            </a:r>
            <a:endParaRPr lang="en-US" sz="1600" dirty="0"/>
          </a:p>
          <a:p>
            <a:r>
              <a:rPr lang="en-US" sz="1600" dirty="0" smtClean="0"/>
              <a:t>Approval </a:t>
            </a:r>
            <a:r>
              <a:rPr lang="en-US" sz="1600" dirty="0"/>
              <a:t>of the September </a:t>
            </a:r>
            <a:r>
              <a:rPr lang="en-US" sz="1600" dirty="0" smtClean="0"/>
              <a:t>5, </a:t>
            </a:r>
            <a:r>
              <a:rPr lang="en-US" sz="1600" dirty="0"/>
              <a:t>2012 Meeting Minutes </a:t>
            </a:r>
          </a:p>
          <a:p>
            <a:r>
              <a:rPr lang="en-US" sz="1600" dirty="0" smtClean="0"/>
              <a:t>Esri MPA Update</a:t>
            </a:r>
          </a:p>
          <a:p>
            <a:r>
              <a:rPr lang="en-US" sz="1600" dirty="0" smtClean="0"/>
              <a:t>Committees </a:t>
            </a:r>
            <a:r>
              <a:rPr lang="en-US" sz="1600" dirty="0"/>
              <a:t>and Workgroups </a:t>
            </a:r>
            <a:r>
              <a:rPr lang="en-US" sz="1600" dirty="0" smtClean="0"/>
              <a:t>Reports</a:t>
            </a:r>
            <a:endParaRPr lang="en-US" sz="1600" dirty="0"/>
          </a:p>
          <a:p>
            <a:r>
              <a:rPr lang="en-US" sz="1600" dirty="0" smtClean="0"/>
              <a:t>Review </a:t>
            </a:r>
            <a:r>
              <a:rPr lang="en-US" sz="1600" dirty="0"/>
              <a:t>and discussion of draft Committee/Workgroup document (formation, governance, support, operation, expectations, charter, and work plan</a:t>
            </a:r>
            <a:r>
              <a:rPr lang="en-US" sz="1600" dirty="0" smtClean="0"/>
              <a:t>)</a:t>
            </a:r>
          </a:p>
          <a:p>
            <a:r>
              <a:rPr lang="en-US" sz="1600" dirty="0"/>
              <a:t>Break </a:t>
            </a:r>
            <a:endParaRPr lang="en-US" sz="1600" dirty="0" smtClean="0"/>
          </a:p>
          <a:p>
            <a:r>
              <a:rPr lang="en-US" sz="1600" dirty="0" smtClean="0"/>
              <a:t>MnGeo </a:t>
            </a:r>
            <a:r>
              <a:rPr lang="en-US" sz="1600" dirty="0"/>
              <a:t>Project Priorities Survey Results – 10 min </a:t>
            </a:r>
          </a:p>
          <a:p>
            <a:r>
              <a:rPr lang="en-US" sz="1600" dirty="0" smtClean="0"/>
              <a:t>Hot Topic: </a:t>
            </a:r>
            <a:r>
              <a:rPr lang="en-US" sz="1600" i="1" dirty="0" smtClean="0"/>
              <a:t>Location Privacy</a:t>
            </a:r>
            <a:endParaRPr lang="en-US" sz="1600" dirty="0" smtClean="0"/>
          </a:p>
          <a:p>
            <a:r>
              <a:rPr lang="en-US" sz="1600" dirty="0" smtClean="0"/>
              <a:t>Other </a:t>
            </a:r>
            <a:r>
              <a:rPr lang="en-US" sz="1600" dirty="0"/>
              <a:t>Business </a:t>
            </a:r>
          </a:p>
          <a:p>
            <a:r>
              <a:rPr lang="en-US" sz="1600" dirty="0" smtClean="0"/>
              <a:t>Proposed F</a:t>
            </a:r>
            <a:r>
              <a:rPr lang="en-US" sz="1600" dirty="0" smtClean="0"/>
              <a:t>uture </a:t>
            </a:r>
            <a:r>
              <a:rPr lang="en-US" sz="1600" dirty="0" smtClean="0"/>
              <a:t>2013 </a:t>
            </a:r>
            <a:r>
              <a:rPr lang="en-US" sz="1600" dirty="0"/>
              <a:t>Meetings: </a:t>
            </a:r>
            <a:r>
              <a:rPr lang="en-US" sz="1600" dirty="0" smtClean="0"/>
              <a:t>February 27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and </a:t>
            </a:r>
            <a:r>
              <a:rPr lang="en-US" sz="1600" dirty="0"/>
              <a:t>May </a:t>
            </a:r>
            <a:r>
              <a:rPr lang="en-US" sz="1600" dirty="0" smtClean="0"/>
              <a:t>29 </a:t>
            </a:r>
            <a:endParaRPr lang="en-US" sz="1600" dirty="0"/>
          </a:p>
          <a:p>
            <a:r>
              <a:rPr lang="en-US" sz="1600" dirty="0" smtClean="0"/>
              <a:t>Adjourn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914400"/>
            <a:ext cx="1657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Franklin Gothic Book" pitchFamily="34" charset="0"/>
              </a:rPr>
              <a:t>AGENDA</a:t>
            </a:r>
            <a:endParaRPr lang="en-US" sz="3200" b="1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4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Steve </a:t>
            </a:r>
            <a:r>
              <a:rPr lang="en-US" dirty="0" err="1" smtClean="0"/>
              <a:t>Swazee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Topic</a:t>
            </a:r>
            <a:br>
              <a:rPr lang="en-US" dirty="0" smtClean="0"/>
            </a:br>
            <a:r>
              <a:rPr lang="en-US" i="1" dirty="0" smtClean="0"/>
              <a:t>Location Privacy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98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 Update of Geospatial Happenings in State Government </a:t>
            </a:r>
          </a:p>
          <a:p>
            <a:r>
              <a:rPr lang="en-US" dirty="0" smtClean="0"/>
              <a:t>Phase 4 - Optimization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Business?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86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Executive Branch IT Consolidation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413543" y="3505200"/>
            <a:ext cx="0" cy="14110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7200" y="5061466"/>
            <a:ext cx="494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Legislative mandate to consolidate July 25, 2011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04800" y="2475132"/>
            <a:ext cx="8458200" cy="1580346"/>
            <a:chOff x="381000" y="2475132"/>
            <a:chExt cx="8458200" cy="1580346"/>
          </a:xfrm>
        </p:grpSpPr>
        <p:sp>
          <p:nvSpPr>
            <p:cNvPr id="34" name="Rectangle 33"/>
            <p:cNvSpPr/>
            <p:nvPr/>
          </p:nvSpPr>
          <p:spPr>
            <a:xfrm>
              <a:off x="381000" y="3200400"/>
              <a:ext cx="8458200" cy="26533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5400000" flipH="1" flipV="1">
              <a:off x="76200" y="2856132"/>
              <a:ext cx="762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49553" y="2498468"/>
              <a:ext cx="91082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Phase 1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7/25/11 –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9/30/11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5400000" flipH="1" flipV="1">
              <a:off x="1143000" y="2856132"/>
              <a:ext cx="762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524000" y="2514601"/>
              <a:ext cx="10310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Phase 2</a:t>
              </a:r>
            </a:p>
            <a:p>
              <a:r>
                <a:rPr lang="en-US" sz="1100" dirty="0">
                  <a:solidFill>
                    <a:prstClr val="black"/>
                  </a:solidFill>
                </a:rPr>
                <a:t>10/1/11 – </a:t>
              </a:r>
            </a:p>
            <a:p>
              <a:r>
                <a:rPr lang="en-US" sz="1100" dirty="0">
                  <a:solidFill>
                    <a:prstClr val="black"/>
                  </a:solidFill>
                </a:rPr>
                <a:t>12/31/11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rot="5400000" flipH="1" flipV="1">
              <a:off x="2209800" y="2856132"/>
              <a:ext cx="762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667000" y="2530734"/>
              <a:ext cx="161326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Phase 3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11/15/11 – 6/30/12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5400000" flipH="1" flipV="1">
              <a:off x="4876800" y="2856132"/>
              <a:ext cx="762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5334000" y="2475132"/>
              <a:ext cx="134671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Phase 4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7/1/12 – 7/1/14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7200" y="3429001"/>
              <a:ext cx="103425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Finance/</a:t>
              </a:r>
            </a:p>
            <a:p>
              <a:r>
                <a:rPr lang="en-US" sz="1100" dirty="0">
                  <a:solidFill>
                    <a:prstClr val="black"/>
                  </a:solidFill>
                </a:rPr>
                <a:t>HR Foundation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55689" y="3465732"/>
              <a:ext cx="15353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Enterprise Strategic Planning, Governance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93472" y="3505200"/>
              <a:ext cx="18217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 Service Optimization</a:t>
              </a:r>
            </a:p>
            <a:p>
              <a:r>
                <a:rPr lang="en-US" sz="1100" dirty="0">
                  <a:solidFill>
                    <a:prstClr val="black"/>
                  </a:solidFill>
                </a:rPr>
                <a:t>Through 2014 and beyond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56543" y="3455314"/>
              <a:ext cx="111045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Agency Centralization Planning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33400" y="1752600"/>
            <a:ext cx="471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Required transfer of authority October 3, 2011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76400" y="2121932"/>
            <a:ext cx="0" cy="353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81600" y="3465732"/>
            <a:ext cx="0" cy="9171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24200" y="4382868"/>
            <a:ext cx="510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Required Service Level Agreements June 30, 2012</a:t>
            </a:r>
          </a:p>
        </p:txBody>
      </p:sp>
    </p:spTree>
    <p:extLst>
      <p:ext uri="{BB962C8B-B14F-4D97-AF65-F5344CB8AC3E}">
        <p14:creationId xmlns:p14="http://schemas.microsoft.com/office/powerpoint/2010/main" val="7095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7924800" cy="5135563"/>
          </a:xfrm>
        </p:spPr>
        <p:txBody>
          <a:bodyPr/>
          <a:lstStyle/>
          <a:p>
            <a:r>
              <a:rPr lang="en-US" dirty="0" smtClean="0"/>
              <a:t>We too need to look at opportunities to optimize</a:t>
            </a:r>
          </a:p>
          <a:p>
            <a:r>
              <a:rPr lang="en-US" dirty="0" smtClean="0"/>
              <a:t>Five areas have been identified</a:t>
            </a:r>
          </a:p>
          <a:p>
            <a:pPr lvl="1"/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Data Management</a:t>
            </a:r>
          </a:p>
          <a:p>
            <a:pPr lvl="1"/>
            <a:r>
              <a:rPr lang="en-US" dirty="0" smtClean="0"/>
              <a:t>Application Development and Management</a:t>
            </a:r>
          </a:p>
          <a:p>
            <a:pPr lvl="1"/>
            <a:r>
              <a:rPr lang="en-US" dirty="0" smtClean="0"/>
              <a:t>Guidance, Governance, and Support</a:t>
            </a:r>
          </a:p>
          <a:p>
            <a:pPr lvl="1"/>
            <a:r>
              <a:rPr lang="en-US" dirty="0" smtClean="0"/>
              <a:t>Innovation</a:t>
            </a:r>
          </a:p>
          <a:p>
            <a:r>
              <a:rPr lang="en-US" dirty="0" smtClean="0"/>
              <a:t>Timeframe is two years</a:t>
            </a:r>
          </a:p>
          <a:p>
            <a:r>
              <a:rPr lang="en-US" dirty="0" smtClean="0"/>
              <a:t>Discussions taking place with agencies</a:t>
            </a:r>
          </a:p>
          <a:p>
            <a:r>
              <a:rPr lang="en-US" dirty="0" smtClean="0"/>
              <a:t>Could affect how geospatial is organized</a:t>
            </a:r>
          </a:p>
          <a:p>
            <a:r>
              <a:rPr lang="en-US" dirty="0" smtClean="0"/>
              <a:t>Our organization and priorities will become business driven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5F4-130A-44BA-B9E4-FB5C8CE193B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609600"/>
          </a:xfrm>
        </p:spPr>
        <p:txBody>
          <a:bodyPr/>
          <a:lstStyle/>
          <a:p>
            <a:pPr algn="l"/>
            <a:r>
              <a:rPr lang="en-US" sz="2600" dirty="0" smtClean="0"/>
              <a:t>What does this mean for Geospatial in State Government?</a:t>
            </a:r>
            <a:endParaRPr lang="en-US" sz="2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737930"/>
              </p:ext>
            </p:extLst>
          </p:nvPr>
        </p:nvGraphicFramePr>
        <p:xfrm>
          <a:off x="5943600" y="1511300"/>
          <a:ext cx="2390158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Visio" r:id="rId4" imgW="12523097" imgH="7253925" progId="Visio.Drawing.11">
                  <p:embed/>
                </p:oleObj>
              </mc:Choice>
              <mc:Fallback>
                <p:oleObj name="Visio" r:id="rId4" imgW="12523097" imgH="72539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511300"/>
                        <a:ext cx="2390158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124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Proposed Future 2013 </a:t>
            </a:r>
            <a:r>
              <a:rPr lang="en-US" sz="2400" dirty="0"/>
              <a:t>Meetings: </a:t>
            </a:r>
            <a:r>
              <a:rPr lang="en-US" sz="2400" dirty="0" smtClean="0"/>
              <a:t>Feb 27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and May 29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Adjourn 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8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</a:t>
            </a:r>
            <a:r>
              <a:rPr lang="en-US" dirty="0"/>
              <a:t>each agency manages their own infrastructure and the resources required to manage it.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Would </a:t>
            </a:r>
            <a:r>
              <a:rPr lang="en-US" dirty="0"/>
              <a:t>it make sense to move toward shared infrastructure for all agencies needing geospatial infrastructure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What efficiencies can we gain?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266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600"/>
            <a:ext cx="266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67200"/>
            <a:ext cx="266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7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 each agency manages the geospatial data needed for their specific agency. </a:t>
            </a:r>
            <a:endParaRPr lang="en-US" dirty="0" smtClean="0"/>
          </a:p>
          <a:p>
            <a:r>
              <a:rPr lang="en-US" dirty="0" smtClean="0"/>
              <a:t>Redundant </a:t>
            </a:r>
            <a:r>
              <a:rPr lang="en-US" dirty="0"/>
              <a:t>data exists in each agency (e.g. boundaries).</a:t>
            </a:r>
          </a:p>
          <a:p>
            <a:r>
              <a:rPr lang="en-US" dirty="0"/>
              <a:t>Would it make sense to </a:t>
            </a:r>
            <a:r>
              <a:rPr lang="en-US" dirty="0" smtClean="0"/>
              <a:t>move </a:t>
            </a:r>
            <a:r>
              <a:rPr lang="en-US" dirty="0"/>
              <a:t>toward a shared model for managing spatial data (create and store once, use many times</a:t>
            </a:r>
            <a:r>
              <a:rPr lang="en-US" dirty="0" smtClean="0"/>
              <a:t>)?</a:t>
            </a:r>
          </a:p>
          <a:p>
            <a:r>
              <a:rPr lang="en-US" dirty="0"/>
              <a:t>Many data sets serve many stakeholders and have statewide </a:t>
            </a:r>
            <a:r>
              <a:rPr lang="en-US" dirty="0" smtClean="0"/>
              <a:t>benefits. Should </a:t>
            </a:r>
            <a:r>
              <a:rPr lang="en-US" dirty="0"/>
              <a:t>these be prioritized, coordinated, created and managed centrally?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Coordination and Management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5067300"/>
            <a:ext cx="71913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5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each agency follows their own path</a:t>
            </a:r>
          </a:p>
          <a:p>
            <a:r>
              <a:rPr lang="en-US" dirty="0"/>
              <a:t>Does it make sense to:</a:t>
            </a:r>
          </a:p>
          <a:p>
            <a:pPr lvl="1"/>
            <a:r>
              <a:rPr lang="en-US" dirty="0" smtClean="0"/>
              <a:t>Share ideas and code so we do not create apps that do the same thing?</a:t>
            </a:r>
          </a:p>
          <a:p>
            <a:pPr lvl="1"/>
            <a:r>
              <a:rPr lang="en-US" dirty="0" smtClean="0"/>
              <a:t>Move </a:t>
            </a:r>
            <a:r>
              <a:rPr lang="en-US" dirty="0"/>
              <a:t>to common development and delivery platforms?</a:t>
            </a:r>
          </a:p>
          <a:p>
            <a:pPr lvl="1"/>
            <a:r>
              <a:rPr lang="en-US" dirty="0"/>
              <a:t>Move to common standards </a:t>
            </a:r>
            <a:r>
              <a:rPr lang="en-US" dirty="0" smtClean="0"/>
              <a:t>and </a:t>
            </a:r>
            <a:r>
              <a:rPr lang="en-US" dirty="0"/>
              <a:t>best practices</a:t>
            </a:r>
          </a:p>
          <a:p>
            <a:pPr lvl="1"/>
            <a:r>
              <a:rPr lang="en-US" dirty="0"/>
              <a:t>Move toward SOA and common services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Build it once and use it many times</a:t>
            </a:r>
          </a:p>
          <a:p>
            <a:pPr lvl="1"/>
            <a:r>
              <a:rPr lang="en-US" dirty="0" smtClean="0"/>
              <a:t>Have a common code repository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/>
              <a:t>Enterprise Application Development and Management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81600"/>
            <a:ext cx="62103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9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 we have the “Haves” and the “Have </a:t>
            </a:r>
            <a:r>
              <a:rPr lang="en-US" dirty="0" err="1" smtClean="0"/>
              <a:t>Nots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Would it make </a:t>
            </a:r>
            <a:r>
              <a:rPr lang="en-US" dirty="0"/>
              <a:t>sense to put together a guidance and support structure and culture where each agency has access </a:t>
            </a:r>
            <a:r>
              <a:rPr lang="en-US" dirty="0" smtClean="0"/>
              <a:t>to </a:t>
            </a:r>
            <a:r>
              <a:rPr lang="en-US" dirty="0"/>
              <a:t>geospatial guidance, support, and resources when their priorities dictate they need </a:t>
            </a:r>
            <a:r>
              <a:rPr lang="en-US" dirty="0" smtClean="0"/>
              <a:t>them?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Would </a:t>
            </a:r>
            <a:r>
              <a:rPr lang="en-US" dirty="0"/>
              <a:t>you support resource pooling and sharing resources?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Guidance, Governance and Support</a:t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0"/>
            <a:ext cx="275886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5229225"/>
            <a:ext cx="28384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5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Chris Cialek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667000"/>
            <a:ext cx="4800600" cy="1295400"/>
          </a:xfrm>
        </p:spPr>
        <p:txBody>
          <a:bodyPr/>
          <a:lstStyle/>
          <a:p>
            <a:r>
              <a:rPr lang="en-US" dirty="0" smtClean="0"/>
              <a:t>Esri Master </a:t>
            </a:r>
            <a:br>
              <a:rPr lang="en-US" dirty="0" smtClean="0"/>
            </a:br>
            <a:r>
              <a:rPr lang="en-US" dirty="0" smtClean="0"/>
              <a:t>Purchase </a:t>
            </a:r>
            <a:br>
              <a:rPr lang="en-US" dirty="0" smtClean="0"/>
            </a:br>
            <a:r>
              <a:rPr lang="en-US" dirty="0" smtClean="0"/>
              <a:t>Agreement </a:t>
            </a:r>
            <a:br>
              <a:rPr lang="en-US" dirty="0" smtClean="0"/>
            </a:br>
            <a:r>
              <a:rPr lang="en-US" dirty="0" smtClean="0"/>
              <a:t>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6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 </a:t>
            </a:r>
            <a:r>
              <a:rPr lang="en-US" dirty="0" smtClean="0"/>
              <a:t>agencies </a:t>
            </a:r>
            <a:r>
              <a:rPr lang="en-US" dirty="0"/>
              <a:t>are only somewhat aligned with the geospatial technology they use. 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order to be </a:t>
            </a:r>
            <a:r>
              <a:rPr lang="en-US" dirty="0" smtClean="0"/>
              <a:t>effective, </a:t>
            </a:r>
            <a:r>
              <a:rPr lang="en-US" dirty="0"/>
              <a:t>some resources need to be applied to </a:t>
            </a:r>
            <a:r>
              <a:rPr lang="en-US" dirty="0" smtClean="0"/>
              <a:t>innovation</a:t>
            </a:r>
            <a:r>
              <a:rPr lang="en-US" dirty="0"/>
              <a:t>, technology improvement, research and development.  </a:t>
            </a:r>
            <a:endParaRPr lang="en-US" dirty="0" smtClean="0"/>
          </a:p>
          <a:p>
            <a:r>
              <a:rPr lang="en-US" dirty="0" smtClean="0"/>
              <a:t>Working </a:t>
            </a:r>
            <a:r>
              <a:rPr lang="en-US" dirty="0"/>
              <a:t>on this together would help us to align around specific technologies where needed and pursue new technologies to help us meet business needs and improve service delivery.  </a:t>
            </a:r>
          </a:p>
          <a:p>
            <a:r>
              <a:rPr lang="en-US" dirty="0"/>
              <a:t>This should involve a diverse group of individuals and ideas.</a:t>
            </a:r>
          </a:p>
          <a:p>
            <a:r>
              <a:rPr lang="en-US" dirty="0" smtClean="0"/>
              <a:t>Do </a:t>
            </a:r>
            <a:r>
              <a:rPr lang="en-US" dirty="0"/>
              <a:t>you believe it important to keep up with technology and expend </a:t>
            </a:r>
            <a:r>
              <a:rPr lang="en-US" dirty="0" smtClean="0"/>
              <a:t>resources </a:t>
            </a:r>
            <a:r>
              <a:rPr lang="en-US" dirty="0"/>
              <a:t>to be creative and innovative?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and Technology Improvement</a:t>
            </a:r>
            <a:br>
              <a:rPr lang="en-US" dirty="0"/>
            </a:b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295400"/>
            <a:ext cx="8763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2667000"/>
            <a:ext cx="6572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3905250"/>
            <a:ext cx="762000" cy="8191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11051"/>
              </p:ext>
            </p:extLst>
          </p:nvPr>
        </p:nvGraphicFramePr>
        <p:xfrm>
          <a:off x="7900987" y="5154613"/>
          <a:ext cx="4048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Visio" r:id="rId6" imgW="405470" imgH="331281" progId="Visio.Drawing.11">
                  <p:link updateAutomatic="1"/>
                </p:oleObj>
              </mc:Choice>
              <mc:Fallback>
                <p:oleObj name="Visio" r:id="rId6" imgW="405470" imgH="331281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0987" y="5154613"/>
                        <a:ext cx="4048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96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Who’s Eligible:</a:t>
            </a:r>
          </a:p>
          <a:p>
            <a:pPr lvl="1"/>
            <a:r>
              <a:rPr lang="en-US" sz="2000" dirty="0" smtClean="0"/>
              <a:t>MN State and Local Government</a:t>
            </a:r>
          </a:p>
          <a:p>
            <a:pPr lvl="2"/>
            <a:r>
              <a:rPr lang="en-US" sz="1800" dirty="0" smtClean="0"/>
              <a:t>State agencies, Counties, Cities, Townships, School Districts</a:t>
            </a:r>
          </a:p>
          <a:p>
            <a:pPr lvl="1"/>
            <a:r>
              <a:rPr lang="en-US" sz="1800" dirty="0" smtClean="0"/>
              <a:t>Institutions of Higher Education </a:t>
            </a:r>
          </a:p>
          <a:p>
            <a:pPr lvl="2"/>
            <a:r>
              <a:rPr lang="en-US" sz="1800" dirty="0" smtClean="0"/>
              <a:t>Including </a:t>
            </a:r>
            <a:r>
              <a:rPr lang="en-US" sz="1800" dirty="0" err="1" smtClean="0"/>
              <a:t>MnSCU</a:t>
            </a:r>
            <a:endParaRPr lang="en-US" sz="1800" dirty="0" smtClean="0"/>
          </a:p>
          <a:p>
            <a:pPr lvl="2"/>
            <a:r>
              <a:rPr lang="en-US" sz="1800" dirty="0" smtClean="0"/>
              <a:t>For their internal use only</a:t>
            </a:r>
          </a:p>
          <a:p>
            <a:pPr lvl="1"/>
            <a:r>
              <a:rPr lang="en-US" sz="1800" dirty="0" smtClean="0"/>
              <a:t>Must be registered Certified Purchasing Venture (CPV) member</a:t>
            </a:r>
          </a:p>
          <a:p>
            <a:r>
              <a:rPr lang="en-US" sz="2400" dirty="0" smtClean="0"/>
              <a:t>Agreement began in mid-1990s</a:t>
            </a:r>
          </a:p>
          <a:p>
            <a:pPr lvl="1"/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MPA for </a:t>
            </a:r>
            <a:r>
              <a:rPr lang="en-US" dirty="0" err="1" smtClean="0"/>
              <a:t>Esri</a:t>
            </a:r>
            <a:r>
              <a:rPr lang="en-US" dirty="0" smtClean="0"/>
              <a:t> Software, Support and Professional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905000"/>
            <a:ext cx="6096000" cy="4525962"/>
          </a:xfrm>
        </p:spPr>
        <p:txBody>
          <a:bodyPr/>
          <a:lstStyle/>
          <a:p>
            <a:r>
              <a:rPr lang="en-US" sz="2400" dirty="0"/>
              <a:t>Over past three </a:t>
            </a:r>
            <a:r>
              <a:rPr lang="en-US" sz="2400" dirty="0" smtClean="0"/>
              <a:t>years:</a:t>
            </a:r>
          </a:p>
          <a:p>
            <a:pPr lvl="1"/>
            <a:r>
              <a:rPr lang="en-US" sz="2000" dirty="0" smtClean="0"/>
              <a:t>State </a:t>
            </a:r>
            <a:r>
              <a:rPr lang="en-US" sz="2000" dirty="0"/>
              <a:t>Agencies </a:t>
            </a:r>
            <a:r>
              <a:rPr lang="en-US" sz="2000" dirty="0" smtClean="0"/>
              <a:t>purchases:  </a:t>
            </a:r>
            <a:r>
              <a:rPr lang="en-US" sz="2000" dirty="0"/>
              <a:t>&lt;$100,000</a:t>
            </a:r>
          </a:p>
          <a:p>
            <a:pPr lvl="1"/>
            <a:r>
              <a:rPr lang="en-US" sz="2000" dirty="0"/>
              <a:t>Local, County, Regional </a:t>
            </a:r>
            <a:r>
              <a:rPr lang="en-US" sz="2000" dirty="0" err="1"/>
              <a:t>govt</a:t>
            </a:r>
            <a:r>
              <a:rPr lang="en-US" sz="2000" dirty="0"/>
              <a:t>: &gt;$</a:t>
            </a:r>
            <a:r>
              <a:rPr lang="en-US" sz="2000" dirty="0" smtClean="0"/>
              <a:t>4.25-million</a:t>
            </a:r>
            <a:endParaRPr lang="en-US" sz="2400" dirty="0" smtClean="0"/>
          </a:p>
          <a:p>
            <a:r>
              <a:rPr lang="en-US" sz="2400" dirty="0" smtClean="0"/>
              <a:t>Features:</a:t>
            </a:r>
          </a:p>
          <a:p>
            <a:pPr lvl="1"/>
            <a:r>
              <a:rPr lang="en-US" sz="2000" dirty="0" smtClean="0"/>
              <a:t>Reduced prices on </a:t>
            </a:r>
            <a:r>
              <a:rPr lang="en-US" sz="2000" dirty="0" err="1" smtClean="0"/>
              <a:t>Esri</a:t>
            </a:r>
            <a:r>
              <a:rPr lang="en-US" sz="2000" dirty="0" smtClean="0"/>
              <a:t> software licenses</a:t>
            </a:r>
          </a:p>
          <a:p>
            <a:pPr lvl="1"/>
            <a:r>
              <a:rPr lang="en-US" sz="2000" dirty="0" smtClean="0"/>
              <a:t>Standard prices on maintenance</a:t>
            </a:r>
          </a:p>
          <a:p>
            <a:pPr lvl="1"/>
            <a:r>
              <a:rPr lang="en-US" sz="2000" dirty="0" smtClean="0"/>
              <a:t>Premium Support Services </a:t>
            </a:r>
            <a:r>
              <a:rPr lang="en-US" dirty="0" smtClean="0"/>
              <a:t>(enhanced maintenance) </a:t>
            </a:r>
          </a:p>
          <a:p>
            <a:pPr lvl="1"/>
            <a:r>
              <a:rPr lang="en-US" sz="2000" dirty="0" smtClean="0"/>
              <a:t>Enterprise Advantage Program </a:t>
            </a:r>
            <a:r>
              <a:rPr lang="en-US" dirty="0" smtClean="0"/>
              <a:t>(certain enhanced consulting services, training &amp; support associated with new </a:t>
            </a:r>
            <a:r>
              <a:rPr lang="en-US" dirty="0" err="1" smtClean="0"/>
              <a:t>sw</a:t>
            </a:r>
            <a:r>
              <a:rPr lang="en-US" dirty="0" smtClean="0"/>
              <a:t> buys)</a:t>
            </a:r>
          </a:p>
          <a:p>
            <a:pPr lvl="1"/>
            <a:r>
              <a:rPr lang="en-US" sz="2000" dirty="0" smtClean="0"/>
              <a:t>Training</a:t>
            </a:r>
          </a:p>
          <a:p>
            <a:pPr lvl="1"/>
            <a:r>
              <a:rPr lang="en-US" sz="2000" dirty="0" smtClean="0"/>
              <a:t>Contracted Services </a:t>
            </a:r>
            <a:r>
              <a:rPr lang="en-US" dirty="0" smtClean="0"/>
              <a:t>(custom software and technical data)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ESRI MPA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905000"/>
            <a:ext cx="6172200" cy="4525962"/>
          </a:xfrm>
        </p:spPr>
        <p:txBody>
          <a:bodyPr/>
          <a:lstStyle/>
          <a:p>
            <a:r>
              <a:rPr lang="en-US" sz="2400" dirty="0" smtClean="0"/>
              <a:t>Current contract 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xpires December 1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eing extended for two years (through November 30, 2014)</a:t>
            </a:r>
          </a:p>
          <a:p>
            <a:r>
              <a:rPr lang="en-US" sz="2400" dirty="0"/>
              <a:t>Status</a:t>
            </a:r>
          </a:p>
          <a:p>
            <a:pPr lvl="1"/>
            <a:r>
              <a:rPr lang="en-US" sz="2000" dirty="0" smtClean="0"/>
              <a:t>New </a:t>
            </a:r>
            <a:r>
              <a:rPr lang="en-US" sz="2000" dirty="0"/>
              <a:t>OET data security language is currently under </a:t>
            </a:r>
            <a:r>
              <a:rPr lang="en-US" sz="2000" dirty="0" smtClean="0"/>
              <a:t>negotiation</a:t>
            </a:r>
          </a:p>
          <a:p>
            <a:pPr lvl="1"/>
            <a:r>
              <a:rPr lang="en-US" sz="2000" dirty="0"/>
              <a:t>All </a:t>
            </a:r>
            <a:r>
              <a:rPr lang="en-US" sz="2000" dirty="0" smtClean="0"/>
              <a:t>other terms and conditions have </a:t>
            </a:r>
            <a:r>
              <a:rPr lang="en-US" sz="2000" dirty="0"/>
              <a:t>been </a:t>
            </a:r>
            <a:r>
              <a:rPr lang="en-US" sz="2000" dirty="0" smtClean="0"/>
              <a:t>accepted</a:t>
            </a:r>
          </a:p>
          <a:p>
            <a:r>
              <a:rPr lang="en-US" sz="2400" dirty="0" smtClean="0"/>
              <a:t>For more information:</a:t>
            </a:r>
          </a:p>
          <a:p>
            <a:pPr lvl="1"/>
            <a:r>
              <a:rPr lang="en-US" sz="2000" dirty="0" smtClean="0"/>
              <a:t>Cooperative Purchasing Opportunities webpage: </a:t>
            </a:r>
            <a:r>
              <a:rPr lang="en-US" b="1" dirty="0">
                <a:solidFill>
                  <a:srgbClr val="FF0000"/>
                </a:solidFill>
              </a:rPr>
              <a:t>http://www.mmd.admin.state.mn.us/coop.htm</a:t>
            </a:r>
          </a:p>
          <a:p>
            <a:pPr lvl="1"/>
            <a:endParaRPr lang="en-US" sz="2000" dirty="0"/>
          </a:p>
          <a:p>
            <a:endParaRPr lang="en-US" sz="2000" dirty="0" smtClean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ESRI MPA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2438400"/>
            <a:ext cx="3810000" cy="30480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Committees </a:t>
            </a:r>
            <a:r>
              <a:rPr lang="en-US" dirty="0"/>
              <a:t>&amp; Workgroups – How do we optimize their efforts?</a:t>
            </a:r>
          </a:p>
        </p:txBody>
      </p:sp>
    </p:spTree>
    <p:extLst>
      <p:ext uri="{BB962C8B-B14F-4D97-AF65-F5344CB8AC3E}">
        <p14:creationId xmlns:p14="http://schemas.microsoft.com/office/powerpoint/2010/main" val="20802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98637"/>
            <a:ext cx="61722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Committees </a:t>
            </a:r>
            <a:r>
              <a:rPr lang="en-US" b="1" dirty="0"/>
              <a:t>and Subcommittees</a:t>
            </a:r>
          </a:p>
          <a:p>
            <a:pPr lvl="1"/>
            <a:r>
              <a:rPr lang="en-US" dirty="0" smtClean="0"/>
              <a:t>Digital Cadastral Data</a:t>
            </a:r>
            <a:endParaRPr lang="en-US" dirty="0"/>
          </a:p>
          <a:p>
            <a:pPr lvl="1"/>
            <a:r>
              <a:rPr lang="en-US" dirty="0" smtClean="0"/>
              <a:t>Digital Elevation</a:t>
            </a:r>
            <a:endParaRPr lang="en-US" dirty="0"/>
          </a:p>
          <a:p>
            <a:pPr lvl="2"/>
            <a:r>
              <a:rPr lang="en-US" dirty="0" smtClean="0"/>
              <a:t>LiDAR Research and Education </a:t>
            </a:r>
            <a:endParaRPr lang="en-US" dirty="0"/>
          </a:p>
          <a:p>
            <a:pPr lvl="1"/>
            <a:r>
              <a:rPr lang="en-US" dirty="0" smtClean="0"/>
              <a:t>Emergency Preparedness</a:t>
            </a:r>
          </a:p>
          <a:p>
            <a:pPr lvl="1"/>
            <a:r>
              <a:rPr lang="en-US" dirty="0" smtClean="0"/>
              <a:t>Hydrography</a:t>
            </a:r>
            <a:endParaRPr lang="en-US" dirty="0"/>
          </a:p>
          <a:p>
            <a:pPr lvl="1"/>
            <a:r>
              <a:rPr lang="en-US" dirty="0" smtClean="0"/>
              <a:t>Outreach</a:t>
            </a:r>
            <a:endParaRPr lang="en-US" dirty="0"/>
          </a:p>
          <a:p>
            <a:pPr lvl="1"/>
            <a:r>
              <a:rPr lang="en-US" dirty="0" smtClean="0"/>
              <a:t>Standards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98637"/>
            <a:ext cx="62484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Workgroups</a:t>
            </a:r>
          </a:p>
          <a:p>
            <a:r>
              <a:rPr lang="en-US" dirty="0" smtClean="0"/>
              <a:t>Geocoding</a:t>
            </a:r>
            <a:endParaRPr lang="en-US" dirty="0"/>
          </a:p>
          <a:p>
            <a:r>
              <a:rPr lang="en-US" dirty="0" smtClean="0"/>
              <a:t>Geospatial Commons</a:t>
            </a:r>
            <a:endParaRPr lang="en-US" dirty="0"/>
          </a:p>
          <a:p>
            <a:r>
              <a:rPr lang="en-US" dirty="0" smtClean="0"/>
              <a:t>Metadata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ion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Custom 9">
      <a:dk1>
        <a:sysClr val="windowText" lastClr="000000"/>
      </a:dk1>
      <a:lt1>
        <a:sysClr val="window" lastClr="FFFFFF"/>
      </a:lt1>
      <a:dk2>
        <a:srgbClr val="555557"/>
      </a:dk2>
      <a:lt2>
        <a:srgbClr val="C5D1D7"/>
      </a:lt2>
      <a:accent1>
        <a:srgbClr val="647A83"/>
      </a:accent1>
      <a:accent2>
        <a:srgbClr val="C56E4A"/>
      </a:accent2>
      <a:accent3>
        <a:srgbClr val="647A83"/>
      </a:accent3>
      <a:accent4>
        <a:srgbClr val="8B6F47"/>
      </a:accent4>
      <a:accent5>
        <a:srgbClr val="7B8B71"/>
      </a:accent5>
      <a:accent6>
        <a:srgbClr val="D9BB72"/>
      </a:accent6>
      <a:hlink>
        <a:srgbClr val="946F8D"/>
      </a:hlink>
      <a:folHlink>
        <a:srgbClr val="694F07"/>
      </a:folHlink>
    </a:clrScheme>
    <a:fontScheme name="Custom 3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1058</Words>
  <Application>Microsoft Office PowerPoint</Application>
  <PresentationFormat>On-screen Show (4:3)</PresentationFormat>
  <Paragraphs>257</Paragraphs>
  <Slides>30</Slides>
  <Notes>17</Notes>
  <HiddenSlides>0</HiddenSlides>
  <MMClips>0</MMClips>
  <ScaleCrop>false</ScaleCrop>
  <HeadingPairs>
    <vt:vector size="8" baseType="variant">
      <vt:variant>
        <vt:lpstr>Theme</vt:lpstr>
      </vt:variant>
      <vt:variant>
        <vt:i4>2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Section slides</vt:lpstr>
      <vt:lpstr>Content slides</vt:lpstr>
      <vt:lpstr>\\adm-data.admin.state.mn.us\admindept\GDA\MnGeo\Advisory Councils\State Government Advisory Council\Meeting Agendas &amp; Minutes\2012 September 26\Projects\Stakeholder Discussions\Mngeo Core Functions Draft.vsd\Drawing\~Page-1\Process.196</vt:lpstr>
      <vt:lpstr>Visio</vt:lpstr>
      <vt:lpstr>  Statewide Geospatial Advisory council</vt:lpstr>
      <vt:lpstr>PowerPoint Presentation</vt:lpstr>
      <vt:lpstr>Esri Master  Purchase  Agreement  Update</vt:lpstr>
      <vt:lpstr>MPA for Esri Software, Support and Professional Services</vt:lpstr>
      <vt:lpstr>ESRI MPA</vt:lpstr>
      <vt:lpstr>ESRI MPA</vt:lpstr>
      <vt:lpstr>    Committees &amp; Workgroups – How do we optimize their efforts?</vt:lpstr>
      <vt:lpstr>Committees</vt:lpstr>
      <vt:lpstr>Workgroups</vt:lpstr>
      <vt:lpstr>PowerPoint Presentation</vt:lpstr>
      <vt:lpstr>Updates ….</vt:lpstr>
      <vt:lpstr>Discussion:  Committees and Workgroups </vt:lpstr>
      <vt:lpstr>MnGeo Services</vt:lpstr>
      <vt:lpstr>Project Priorities Survey Results</vt:lpstr>
      <vt:lpstr>Broader Stakeholder Community    Who responded….</vt:lpstr>
      <vt:lpstr>Broader Stakeholder Community</vt:lpstr>
      <vt:lpstr>Statewide Advisory Council</vt:lpstr>
      <vt:lpstr>Stakeholder identified priorities from meetings </vt:lpstr>
      <vt:lpstr>Service offerings will change a bit….</vt:lpstr>
      <vt:lpstr>Hot Topic Location Privacy</vt:lpstr>
      <vt:lpstr>Other Business?</vt:lpstr>
      <vt:lpstr>Executive Branch IT Consolidation</vt:lpstr>
      <vt:lpstr>What does this mean for Geospatial in State Government?</vt:lpstr>
      <vt:lpstr>PowerPoint Presentation</vt:lpstr>
      <vt:lpstr>PowerPoint Presentation</vt:lpstr>
      <vt:lpstr>Infrastructure</vt:lpstr>
      <vt:lpstr>Data Coordination and Management</vt:lpstr>
      <vt:lpstr>Enterprise Application Development and Management </vt:lpstr>
      <vt:lpstr>Guidance, Governance and Support </vt:lpstr>
      <vt:lpstr>Innovation and Technology Improvement </vt:lpstr>
    </vt:vector>
  </TitlesOfParts>
  <Company>Office of Enterprise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Four of Consolidation</dc:title>
  <dc:creator>Daniel Ross</dc:creator>
  <cp:lastModifiedBy>Nancy Rader</cp:lastModifiedBy>
  <cp:revision>100</cp:revision>
  <cp:lastPrinted>2012-11-28T17:48:20Z</cp:lastPrinted>
  <dcterms:created xsi:type="dcterms:W3CDTF">2012-09-24T11:48:01Z</dcterms:created>
  <dcterms:modified xsi:type="dcterms:W3CDTF">2012-11-29T19:14:50Z</dcterms:modified>
</cp:coreProperties>
</file>