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1.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2"/>
    <p:sldMasterId id="2147483668" r:id="rId53"/>
    <p:sldMasterId id="2147483679" r:id="rId54"/>
    <p:sldMasterId id="2147483687" r:id="rId55"/>
    <p:sldMasterId id="2147483696" r:id="rId56"/>
    <p:sldMasterId id="2147483806" r:id="rId57"/>
    <p:sldMasterId id="2147483817" r:id="rId58"/>
    <p:sldMasterId id="2147483917" r:id="rId59"/>
    <p:sldMasterId id="2147483929" r:id="rId60"/>
    <p:sldMasterId id="2147483943" r:id="rId61"/>
    <p:sldMasterId id="2147483955" r:id="rId62"/>
    <p:sldMasterId id="2147483960" r:id="rId63"/>
  </p:sldMasterIdLst>
  <p:notesMasterIdLst>
    <p:notesMasterId r:id="rId162"/>
  </p:notesMasterIdLst>
  <p:handoutMasterIdLst>
    <p:handoutMasterId r:id="rId163"/>
  </p:handoutMasterIdLst>
  <p:sldIdLst>
    <p:sldId id="327" r:id="rId64"/>
    <p:sldId id="344" r:id="rId65"/>
    <p:sldId id="280" r:id="rId66"/>
    <p:sldId id="468" r:id="rId67"/>
    <p:sldId id="469" r:id="rId68"/>
    <p:sldId id="470" r:id="rId69"/>
    <p:sldId id="471" r:id="rId70"/>
    <p:sldId id="472" r:id="rId71"/>
    <p:sldId id="445" r:id="rId72"/>
    <p:sldId id="446" r:id="rId73"/>
    <p:sldId id="449" r:id="rId74"/>
    <p:sldId id="450" r:id="rId75"/>
    <p:sldId id="447" r:id="rId76"/>
    <p:sldId id="466" r:id="rId77"/>
    <p:sldId id="451" r:id="rId78"/>
    <p:sldId id="467" r:id="rId79"/>
    <p:sldId id="370" r:id="rId80"/>
    <p:sldId id="481" r:id="rId81"/>
    <p:sldId id="482" r:id="rId82"/>
    <p:sldId id="483" r:id="rId83"/>
    <p:sldId id="484" r:id="rId84"/>
    <p:sldId id="485" r:id="rId85"/>
    <p:sldId id="486" r:id="rId86"/>
    <p:sldId id="487" r:id="rId87"/>
    <p:sldId id="488" r:id="rId88"/>
    <p:sldId id="489" r:id="rId89"/>
    <p:sldId id="490" r:id="rId90"/>
    <p:sldId id="491" r:id="rId91"/>
    <p:sldId id="492" r:id="rId92"/>
    <p:sldId id="493" r:id="rId93"/>
    <p:sldId id="494" r:id="rId94"/>
    <p:sldId id="495" r:id="rId95"/>
    <p:sldId id="496" r:id="rId96"/>
    <p:sldId id="497" r:id="rId97"/>
    <p:sldId id="498" r:id="rId98"/>
    <p:sldId id="499" r:id="rId99"/>
    <p:sldId id="500" r:id="rId100"/>
    <p:sldId id="501" r:id="rId101"/>
    <p:sldId id="502" r:id="rId102"/>
    <p:sldId id="503" r:id="rId103"/>
    <p:sldId id="504" r:id="rId104"/>
    <p:sldId id="505" r:id="rId105"/>
    <p:sldId id="506" r:id="rId106"/>
    <p:sldId id="507" r:id="rId107"/>
    <p:sldId id="508" r:id="rId108"/>
    <p:sldId id="509" r:id="rId109"/>
    <p:sldId id="510" r:id="rId110"/>
    <p:sldId id="511" r:id="rId111"/>
    <p:sldId id="512" r:id="rId112"/>
    <p:sldId id="513" r:id="rId113"/>
    <p:sldId id="514" r:id="rId114"/>
    <p:sldId id="515" r:id="rId115"/>
    <p:sldId id="516" r:id="rId116"/>
    <p:sldId id="517" r:id="rId117"/>
    <p:sldId id="518" r:id="rId118"/>
    <p:sldId id="519" r:id="rId119"/>
    <p:sldId id="520" r:id="rId120"/>
    <p:sldId id="523" r:id="rId121"/>
    <p:sldId id="524" r:id="rId122"/>
    <p:sldId id="525" r:id="rId123"/>
    <p:sldId id="526" r:id="rId124"/>
    <p:sldId id="527" r:id="rId125"/>
    <p:sldId id="528" r:id="rId126"/>
    <p:sldId id="529" r:id="rId127"/>
    <p:sldId id="530" r:id="rId128"/>
    <p:sldId id="531" r:id="rId129"/>
    <p:sldId id="532" r:id="rId130"/>
    <p:sldId id="533" r:id="rId131"/>
    <p:sldId id="534" r:id="rId132"/>
    <p:sldId id="535" r:id="rId133"/>
    <p:sldId id="536" r:id="rId134"/>
    <p:sldId id="537" r:id="rId135"/>
    <p:sldId id="538" r:id="rId136"/>
    <p:sldId id="539" r:id="rId137"/>
    <p:sldId id="540" r:id="rId138"/>
    <p:sldId id="541" r:id="rId139"/>
    <p:sldId id="542" r:id="rId140"/>
    <p:sldId id="543" r:id="rId141"/>
    <p:sldId id="544" r:id="rId142"/>
    <p:sldId id="545" r:id="rId143"/>
    <p:sldId id="546" r:id="rId144"/>
    <p:sldId id="366" r:id="rId145"/>
    <p:sldId id="348" r:id="rId146"/>
    <p:sldId id="474" r:id="rId147"/>
    <p:sldId id="475" r:id="rId148"/>
    <p:sldId id="473" r:id="rId149"/>
    <p:sldId id="479" r:id="rId150"/>
    <p:sldId id="374" r:id="rId151"/>
    <p:sldId id="373" r:id="rId152"/>
    <p:sldId id="476" r:id="rId153"/>
    <p:sldId id="371" r:id="rId154"/>
    <p:sldId id="372" r:id="rId155"/>
    <p:sldId id="478" r:id="rId156"/>
    <p:sldId id="477" r:id="rId157"/>
    <p:sldId id="521" r:id="rId158"/>
    <p:sldId id="522" r:id="rId159"/>
    <p:sldId id="361" r:id="rId160"/>
    <p:sldId id="362" r:id="rId16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7B83"/>
    <a:srgbClr val="EAED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454" y="-10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117" Type="http://schemas.openxmlformats.org/officeDocument/2006/relationships/slide" Target="slides/slide54.xml"/><Relationship Id="rId21" Type="http://schemas.openxmlformats.org/officeDocument/2006/relationships/customXml" Target="../customXml/item21.xml"/><Relationship Id="rId42" Type="http://schemas.openxmlformats.org/officeDocument/2006/relationships/customXml" Target="../customXml/item42.xml"/><Relationship Id="rId47" Type="http://schemas.openxmlformats.org/officeDocument/2006/relationships/customXml" Target="../customXml/item47.xml"/><Relationship Id="rId63" Type="http://schemas.openxmlformats.org/officeDocument/2006/relationships/slideMaster" Target="slideMasters/slideMaster12.xml"/><Relationship Id="rId68" Type="http://schemas.openxmlformats.org/officeDocument/2006/relationships/slide" Target="slides/slide5.xml"/><Relationship Id="rId84" Type="http://schemas.openxmlformats.org/officeDocument/2006/relationships/slide" Target="slides/slide21.xml"/><Relationship Id="rId89" Type="http://schemas.openxmlformats.org/officeDocument/2006/relationships/slide" Target="slides/slide26.xml"/><Relationship Id="rId112" Type="http://schemas.openxmlformats.org/officeDocument/2006/relationships/slide" Target="slides/slide49.xml"/><Relationship Id="rId133" Type="http://schemas.openxmlformats.org/officeDocument/2006/relationships/slide" Target="slides/slide70.xml"/><Relationship Id="rId138" Type="http://schemas.openxmlformats.org/officeDocument/2006/relationships/slide" Target="slides/slide75.xml"/><Relationship Id="rId154" Type="http://schemas.openxmlformats.org/officeDocument/2006/relationships/slide" Target="slides/slide91.xml"/><Relationship Id="rId159" Type="http://schemas.openxmlformats.org/officeDocument/2006/relationships/slide" Target="slides/slide96.xml"/><Relationship Id="rId16" Type="http://schemas.openxmlformats.org/officeDocument/2006/relationships/customXml" Target="../customXml/item16.xml"/><Relationship Id="rId107" Type="http://schemas.openxmlformats.org/officeDocument/2006/relationships/slide" Target="slides/slide44.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Master" Target="slideMasters/slideMaster2.xml"/><Relationship Id="rId58" Type="http://schemas.openxmlformats.org/officeDocument/2006/relationships/slideMaster" Target="slideMasters/slideMaster7.xml"/><Relationship Id="rId74" Type="http://schemas.openxmlformats.org/officeDocument/2006/relationships/slide" Target="slides/slide11.xml"/><Relationship Id="rId79" Type="http://schemas.openxmlformats.org/officeDocument/2006/relationships/slide" Target="slides/slide16.xml"/><Relationship Id="rId102" Type="http://schemas.openxmlformats.org/officeDocument/2006/relationships/slide" Target="slides/slide39.xml"/><Relationship Id="rId123" Type="http://schemas.openxmlformats.org/officeDocument/2006/relationships/slide" Target="slides/slide60.xml"/><Relationship Id="rId128" Type="http://schemas.openxmlformats.org/officeDocument/2006/relationships/slide" Target="slides/slide65.xml"/><Relationship Id="rId144" Type="http://schemas.openxmlformats.org/officeDocument/2006/relationships/slide" Target="slides/slide81.xml"/><Relationship Id="rId149" Type="http://schemas.openxmlformats.org/officeDocument/2006/relationships/slide" Target="slides/slide86.xml"/><Relationship Id="rId5" Type="http://schemas.openxmlformats.org/officeDocument/2006/relationships/customXml" Target="../customXml/item5.xml"/><Relationship Id="rId90" Type="http://schemas.openxmlformats.org/officeDocument/2006/relationships/slide" Target="slides/slide27.xml"/><Relationship Id="rId95" Type="http://schemas.openxmlformats.org/officeDocument/2006/relationships/slide" Target="slides/slide32.xml"/><Relationship Id="rId160" Type="http://schemas.openxmlformats.org/officeDocument/2006/relationships/slide" Target="slides/slide97.xml"/><Relationship Id="rId165" Type="http://schemas.openxmlformats.org/officeDocument/2006/relationships/viewProps" Target="viewProps.xml"/><Relationship Id="rId22" Type="http://schemas.openxmlformats.org/officeDocument/2006/relationships/customXml" Target="../customXml/item22.xml"/><Relationship Id="rId27" Type="http://schemas.openxmlformats.org/officeDocument/2006/relationships/customXml" Target="../customXml/item27.xml"/><Relationship Id="rId43" Type="http://schemas.openxmlformats.org/officeDocument/2006/relationships/customXml" Target="../customXml/item43.xml"/><Relationship Id="rId48" Type="http://schemas.openxmlformats.org/officeDocument/2006/relationships/customXml" Target="../customXml/item48.xml"/><Relationship Id="rId64" Type="http://schemas.openxmlformats.org/officeDocument/2006/relationships/slide" Target="slides/slide1.xml"/><Relationship Id="rId69" Type="http://schemas.openxmlformats.org/officeDocument/2006/relationships/slide" Target="slides/slide6.xml"/><Relationship Id="rId113" Type="http://schemas.openxmlformats.org/officeDocument/2006/relationships/slide" Target="slides/slide50.xml"/><Relationship Id="rId118" Type="http://schemas.openxmlformats.org/officeDocument/2006/relationships/slide" Target="slides/slide55.xml"/><Relationship Id="rId134" Type="http://schemas.openxmlformats.org/officeDocument/2006/relationships/slide" Target="slides/slide71.xml"/><Relationship Id="rId139" Type="http://schemas.openxmlformats.org/officeDocument/2006/relationships/slide" Target="slides/slide76.xml"/><Relationship Id="rId80" Type="http://schemas.openxmlformats.org/officeDocument/2006/relationships/slide" Target="slides/slide17.xml"/><Relationship Id="rId85" Type="http://schemas.openxmlformats.org/officeDocument/2006/relationships/slide" Target="slides/slide22.xml"/><Relationship Id="rId150" Type="http://schemas.openxmlformats.org/officeDocument/2006/relationships/slide" Target="slides/slide87.xml"/><Relationship Id="rId155" Type="http://schemas.openxmlformats.org/officeDocument/2006/relationships/slide" Target="slides/slide92.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slideMaster" Target="slideMasters/slideMaster8.xml"/><Relationship Id="rId103" Type="http://schemas.openxmlformats.org/officeDocument/2006/relationships/slide" Target="slides/slide40.xml"/><Relationship Id="rId108" Type="http://schemas.openxmlformats.org/officeDocument/2006/relationships/slide" Target="slides/slide45.xml"/><Relationship Id="rId124" Type="http://schemas.openxmlformats.org/officeDocument/2006/relationships/slide" Target="slides/slide61.xml"/><Relationship Id="rId129" Type="http://schemas.openxmlformats.org/officeDocument/2006/relationships/slide" Target="slides/slide66.xml"/><Relationship Id="rId54" Type="http://schemas.openxmlformats.org/officeDocument/2006/relationships/slideMaster" Target="slideMasters/slideMaster3.xml"/><Relationship Id="rId70" Type="http://schemas.openxmlformats.org/officeDocument/2006/relationships/slide" Target="slides/slide7.xml"/><Relationship Id="rId75" Type="http://schemas.openxmlformats.org/officeDocument/2006/relationships/slide" Target="slides/slide12.xml"/><Relationship Id="rId91" Type="http://schemas.openxmlformats.org/officeDocument/2006/relationships/slide" Target="slides/slide28.xml"/><Relationship Id="rId96" Type="http://schemas.openxmlformats.org/officeDocument/2006/relationships/slide" Target="slides/slide33.xml"/><Relationship Id="rId140" Type="http://schemas.openxmlformats.org/officeDocument/2006/relationships/slide" Target="slides/slide77.xml"/><Relationship Id="rId145" Type="http://schemas.openxmlformats.org/officeDocument/2006/relationships/slide" Target="slides/slide82.xml"/><Relationship Id="rId161" Type="http://schemas.openxmlformats.org/officeDocument/2006/relationships/slide" Target="slides/slide98.xml"/><Relationship Id="rId16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customXml" Target="../customXml/item49.xml"/><Relationship Id="rId57" Type="http://schemas.openxmlformats.org/officeDocument/2006/relationships/slideMaster" Target="slideMasters/slideMaster6.xml"/><Relationship Id="rId106" Type="http://schemas.openxmlformats.org/officeDocument/2006/relationships/slide" Target="slides/slide43.xml"/><Relationship Id="rId114" Type="http://schemas.openxmlformats.org/officeDocument/2006/relationships/slide" Target="slides/slide51.xml"/><Relationship Id="rId119" Type="http://schemas.openxmlformats.org/officeDocument/2006/relationships/slide" Target="slides/slide56.xml"/><Relationship Id="rId127" Type="http://schemas.openxmlformats.org/officeDocument/2006/relationships/slide" Target="slides/slide64.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customXml" Target="../customXml/item44.xml"/><Relationship Id="rId52" Type="http://schemas.openxmlformats.org/officeDocument/2006/relationships/slideMaster" Target="slideMasters/slideMaster1.xml"/><Relationship Id="rId60" Type="http://schemas.openxmlformats.org/officeDocument/2006/relationships/slideMaster" Target="slideMasters/slideMaster9.xml"/><Relationship Id="rId65" Type="http://schemas.openxmlformats.org/officeDocument/2006/relationships/slide" Target="slides/slide2.xml"/><Relationship Id="rId73" Type="http://schemas.openxmlformats.org/officeDocument/2006/relationships/slide" Target="slides/slide10.xml"/><Relationship Id="rId78" Type="http://schemas.openxmlformats.org/officeDocument/2006/relationships/slide" Target="slides/slide15.xml"/><Relationship Id="rId81" Type="http://schemas.openxmlformats.org/officeDocument/2006/relationships/slide" Target="slides/slide18.xml"/><Relationship Id="rId86" Type="http://schemas.openxmlformats.org/officeDocument/2006/relationships/slide" Target="slides/slide23.xml"/><Relationship Id="rId94" Type="http://schemas.openxmlformats.org/officeDocument/2006/relationships/slide" Target="slides/slide31.xml"/><Relationship Id="rId99" Type="http://schemas.openxmlformats.org/officeDocument/2006/relationships/slide" Target="slides/slide36.xml"/><Relationship Id="rId101" Type="http://schemas.openxmlformats.org/officeDocument/2006/relationships/slide" Target="slides/slide38.xml"/><Relationship Id="rId122" Type="http://schemas.openxmlformats.org/officeDocument/2006/relationships/slide" Target="slides/slide59.xml"/><Relationship Id="rId130" Type="http://schemas.openxmlformats.org/officeDocument/2006/relationships/slide" Target="slides/slide67.xml"/><Relationship Id="rId135" Type="http://schemas.openxmlformats.org/officeDocument/2006/relationships/slide" Target="slides/slide72.xml"/><Relationship Id="rId143" Type="http://schemas.openxmlformats.org/officeDocument/2006/relationships/slide" Target="slides/slide80.xml"/><Relationship Id="rId148" Type="http://schemas.openxmlformats.org/officeDocument/2006/relationships/slide" Target="slides/slide85.xml"/><Relationship Id="rId151" Type="http://schemas.openxmlformats.org/officeDocument/2006/relationships/slide" Target="slides/slide88.xml"/><Relationship Id="rId156" Type="http://schemas.openxmlformats.org/officeDocument/2006/relationships/slide" Target="slides/slide93.xml"/><Relationship Id="rId16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6.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slideMaster" Target="slideMasters/slideMaster4.xml"/><Relationship Id="rId76" Type="http://schemas.openxmlformats.org/officeDocument/2006/relationships/slide" Target="slides/slide13.xml"/><Relationship Id="rId97" Type="http://schemas.openxmlformats.org/officeDocument/2006/relationships/slide" Target="slides/slide34.xml"/><Relationship Id="rId104" Type="http://schemas.openxmlformats.org/officeDocument/2006/relationships/slide" Target="slides/slide41.xml"/><Relationship Id="rId120" Type="http://schemas.openxmlformats.org/officeDocument/2006/relationships/slide" Target="slides/slide57.xml"/><Relationship Id="rId125" Type="http://schemas.openxmlformats.org/officeDocument/2006/relationships/slide" Target="slides/slide62.xml"/><Relationship Id="rId141" Type="http://schemas.openxmlformats.org/officeDocument/2006/relationships/slide" Target="slides/slide78.xml"/><Relationship Id="rId146" Type="http://schemas.openxmlformats.org/officeDocument/2006/relationships/slide" Target="slides/slide83.xml"/><Relationship Id="rId167" Type="http://schemas.openxmlformats.org/officeDocument/2006/relationships/tableStyles" Target="tableStyles.xml"/><Relationship Id="rId7" Type="http://schemas.openxmlformats.org/officeDocument/2006/relationships/customXml" Target="../customXml/item7.xml"/><Relationship Id="rId71" Type="http://schemas.openxmlformats.org/officeDocument/2006/relationships/slide" Target="slides/slide8.xml"/><Relationship Id="rId92" Type="http://schemas.openxmlformats.org/officeDocument/2006/relationships/slide" Target="slides/slide29.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3.xml"/><Relationship Id="rId87" Type="http://schemas.openxmlformats.org/officeDocument/2006/relationships/slide" Target="slides/slide24.xml"/><Relationship Id="rId110" Type="http://schemas.openxmlformats.org/officeDocument/2006/relationships/slide" Target="slides/slide47.xml"/><Relationship Id="rId115" Type="http://schemas.openxmlformats.org/officeDocument/2006/relationships/slide" Target="slides/slide52.xml"/><Relationship Id="rId131" Type="http://schemas.openxmlformats.org/officeDocument/2006/relationships/slide" Target="slides/slide68.xml"/><Relationship Id="rId136" Type="http://schemas.openxmlformats.org/officeDocument/2006/relationships/slide" Target="slides/slide73.xml"/><Relationship Id="rId157" Type="http://schemas.openxmlformats.org/officeDocument/2006/relationships/slide" Target="slides/slide94.xml"/><Relationship Id="rId61" Type="http://schemas.openxmlformats.org/officeDocument/2006/relationships/slideMaster" Target="slideMasters/slideMaster10.xml"/><Relationship Id="rId82" Type="http://schemas.openxmlformats.org/officeDocument/2006/relationships/slide" Target="slides/slide19.xml"/><Relationship Id="rId152" Type="http://schemas.openxmlformats.org/officeDocument/2006/relationships/slide" Target="slides/slide89.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5.xml"/><Relationship Id="rId77" Type="http://schemas.openxmlformats.org/officeDocument/2006/relationships/slide" Target="slides/slide14.xml"/><Relationship Id="rId100" Type="http://schemas.openxmlformats.org/officeDocument/2006/relationships/slide" Target="slides/slide37.xml"/><Relationship Id="rId105" Type="http://schemas.openxmlformats.org/officeDocument/2006/relationships/slide" Target="slides/slide42.xml"/><Relationship Id="rId126" Type="http://schemas.openxmlformats.org/officeDocument/2006/relationships/slide" Target="slides/slide63.xml"/><Relationship Id="rId147" Type="http://schemas.openxmlformats.org/officeDocument/2006/relationships/slide" Target="slides/slide84.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slide" Target="slides/slide9.xml"/><Relationship Id="rId93" Type="http://schemas.openxmlformats.org/officeDocument/2006/relationships/slide" Target="slides/slide30.xml"/><Relationship Id="rId98" Type="http://schemas.openxmlformats.org/officeDocument/2006/relationships/slide" Target="slides/slide35.xml"/><Relationship Id="rId121" Type="http://schemas.openxmlformats.org/officeDocument/2006/relationships/slide" Target="slides/slide58.xml"/><Relationship Id="rId142" Type="http://schemas.openxmlformats.org/officeDocument/2006/relationships/slide" Target="slides/slide79.xml"/><Relationship Id="rId163" Type="http://schemas.openxmlformats.org/officeDocument/2006/relationships/handoutMaster" Target="handoutMasters/handoutMaster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4.xml"/><Relationship Id="rId116" Type="http://schemas.openxmlformats.org/officeDocument/2006/relationships/slide" Target="slides/slide53.xml"/><Relationship Id="rId137" Type="http://schemas.openxmlformats.org/officeDocument/2006/relationships/slide" Target="slides/slide74.xml"/><Relationship Id="rId158" Type="http://schemas.openxmlformats.org/officeDocument/2006/relationships/slide" Target="slides/slide9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1.xml"/><Relationship Id="rId83" Type="http://schemas.openxmlformats.org/officeDocument/2006/relationships/slide" Target="slides/slide20.xml"/><Relationship Id="rId88" Type="http://schemas.openxmlformats.org/officeDocument/2006/relationships/slide" Target="slides/slide25.xml"/><Relationship Id="rId111" Type="http://schemas.openxmlformats.org/officeDocument/2006/relationships/slide" Target="slides/slide48.xml"/><Relationship Id="rId132" Type="http://schemas.openxmlformats.org/officeDocument/2006/relationships/slide" Target="slides/slide69.xml"/><Relationship Id="rId153" Type="http://schemas.openxmlformats.org/officeDocument/2006/relationships/slide" Target="slides/slide9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3010456907091E-2"/>
          <c:y val="4.3659357042786395E-2"/>
          <c:w val="0.92666666666666664"/>
          <c:h val="0.89081885856079401"/>
        </c:manualLayout>
      </c:layout>
      <c:pieChart>
        <c:varyColors val="1"/>
        <c:ser>
          <c:idx val="0"/>
          <c:order val="0"/>
          <c:tx>
            <c:strRef>
              <c:f>Sheet1!$B$1</c:f>
              <c:strCache>
                <c:ptCount val="1"/>
                <c:pt idx="0">
                  <c:v>Sales</c:v>
                </c:pt>
              </c:strCache>
            </c:strRef>
          </c:tx>
          <c:spPr>
            <a:effectLst>
              <a:outerShdw blurRad="50800" dist="38100" dir="2700000" algn="tl" rotWithShape="0">
                <a:prstClr val="black">
                  <a:alpha val="40000"/>
                </a:prstClr>
              </a:outerShdw>
            </a:effectLst>
          </c:spPr>
          <c:dPt>
            <c:idx val="0"/>
            <c:bubble3D val="0"/>
            <c:spPr>
              <a:solidFill>
                <a:srgbClr val="E46C0A"/>
              </a:solidFill>
              <a:ln>
                <a:solidFill>
                  <a:schemeClr val="bg1">
                    <a:lumMod val="50000"/>
                  </a:schemeClr>
                </a:solidFill>
              </a:ln>
              <a:effectLst>
                <a:outerShdw blurRad="50800" dist="38100" dir="2700000" algn="tl" rotWithShape="0">
                  <a:prstClr val="black">
                    <a:alpha val="40000"/>
                  </a:prstClr>
                </a:outerShdw>
              </a:effectLst>
            </c:spPr>
          </c:dPt>
          <c:dPt>
            <c:idx val="1"/>
            <c:bubble3D val="0"/>
            <c:spPr>
              <a:solidFill>
                <a:srgbClr val="0070C0"/>
              </a:solidFill>
              <a:ln>
                <a:solidFill>
                  <a:schemeClr val="bg1">
                    <a:lumMod val="50000"/>
                  </a:schemeClr>
                </a:solidFill>
              </a:ln>
              <a:effectLst>
                <a:outerShdw blurRad="50800" dist="38100" dir="2700000" algn="tl" rotWithShape="0">
                  <a:prstClr val="black">
                    <a:alpha val="40000"/>
                  </a:prstClr>
                </a:outerShdw>
              </a:effectLst>
            </c:spPr>
          </c:dPt>
          <c:dPt>
            <c:idx val="2"/>
            <c:bubble3D val="0"/>
            <c:spPr>
              <a:solidFill>
                <a:srgbClr val="CCCC00"/>
              </a:solidFill>
              <a:ln>
                <a:solidFill>
                  <a:schemeClr val="bg1">
                    <a:lumMod val="50000"/>
                  </a:schemeClr>
                </a:solidFill>
              </a:ln>
              <a:effectLst>
                <a:outerShdw blurRad="50800" dist="38100" dir="2700000" algn="tl" rotWithShape="0">
                  <a:prstClr val="black">
                    <a:alpha val="40000"/>
                  </a:prstClr>
                </a:outerShdw>
              </a:effectLst>
            </c:spPr>
          </c:dPt>
          <c:cat>
            <c:strRef>
              <c:f>Sheet1!$A$2:$A$5</c:f>
              <c:strCache>
                <c:ptCount val="4"/>
                <c:pt idx="0">
                  <c:v>1st Qtr</c:v>
                </c:pt>
                <c:pt idx="1">
                  <c:v>2nd Qtr</c:v>
                </c:pt>
                <c:pt idx="2">
                  <c:v>3rd Qtr</c:v>
                </c:pt>
                <c:pt idx="3">
                  <c:v>4th Qtr</c:v>
                </c:pt>
              </c:strCache>
            </c:strRef>
          </c:cat>
          <c:val>
            <c:numRef>
              <c:f>Sheet1!$B$2:$B$5</c:f>
              <c:numCache>
                <c:formatCode>General</c:formatCode>
                <c:ptCount val="4"/>
                <c:pt idx="0">
                  <c:v>40</c:v>
                </c:pt>
                <c:pt idx="1">
                  <c:v>30</c:v>
                </c:pt>
                <c:pt idx="2">
                  <c:v>30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effectLst>
            <a:outerShdw blurRad="38100" dist="38100" dir="2700000" algn="tl">
              <a:srgbClr val="000000">
                <a:alpha val="43137"/>
              </a:srgbClr>
            </a:outerShdw>
          </a:effectLst>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title>
      <c:tx>
        <c:rich>
          <a:bodyPr/>
          <a:lstStyle/>
          <a:p>
            <a:pPr>
              <a:defRPr/>
            </a:pPr>
            <a:r>
              <a:rPr lang="en-US" b="0" dirty="0" smtClean="0"/>
              <a:t>View</a:t>
            </a:r>
            <a:r>
              <a:rPr lang="en-US" b="0" baseline="0" dirty="0" smtClean="0"/>
              <a:t> </a:t>
            </a:r>
            <a:r>
              <a:rPr lang="en-US" b="0" baseline="0" dirty="0"/>
              <a:t>Requests</a:t>
            </a:r>
            <a:r>
              <a:rPr lang="en-US" b="0" dirty="0"/>
              <a:t>  2013</a:t>
            </a:r>
          </a:p>
        </c:rich>
      </c:tx>
      <c:overlay val="0"/>
    </c:title>
    <c:autoTitleDeleted val="0"/>
    <c:plotArea>
      <c:layout/>
      <c:barChart>
        <c:barDir val="col"/>
        <c:grouping val="clustered"/>
        <c:varyColors val="0"/>
        <c:ser>
          <c:idx val="0"/>
          <c:order val="0"/>
          <c:tx>
            <c:v>Image Service Page Views  2013</c:v>
          </c:tx>
          <c:invertIfNegative val="0"/>
          <c:cat>
            <c:strRef>
              <c:f>'[Calendar 2013 Image Service Summary.xlsx]Sheet2'!$A$3,'[Calendar 2013 Image Service Summary.xlsx]Sheet2'!$A$4,'[Calendar 2013 Image Service Summary.xlsx]Sheet2'!$A$5,'[Calendar 2013 Image Service Summary.xlsx]Sheet2'!$A$6,'[Calendar 2013 Image Service Summary.xlsx]Sheet2'!$A$7,'[Calendar 2013 Image Service Summary.xlsx]Sheet2'!$A$68</c:f>
              <c:strCache>
                <c:ptCount val="6"/>
                <c:pt idx="0">
                  <c:v>NAIP 2010</c:v>
                </c:pt>
                <c:pt idx="1">
                  <c:v>DNR 2011</c:v>
                </c:pt>
                <c:pt idx="2">
                  <c:v>NGA 2012</c:v>
                </c:pt>
                <c:pt idx="3">
                  <c:v>DNR  2010</c:v>
                </c:pt>
                <c:pt idx="4">
                  <c:v>Best Image Service</c:v>
                </c:pt>
                <c:pt idx="5">
                  <c:v>59 Others</c:v>
                </c:pt>
              </c:strCache>
            </c:strRef>
          </c:cat>
          <c:val>
            <c:numRef>
              <c:f>'[Calendar 2013 Image Service Summary.xlsx]Sheet2'!$Q$3:$Q$7,'[Calendar 2013 Image Service Summary.xlsx]Sheet2'!$Q$68</c:f>
              <c:numCache>
                <c:formatCode>#,##0</c:formatCode>
                <c:ptCount val="6"/>
                <c:pt idx="0">
                  <c:v>13356718</c:v>
                </c:pt>
                <c:pt idx="1">
                  <c:v>8463254</c:v>
                </c:pt>
                <c:pt idx="2">
                  <c:v>7263861</c:v>
                </c:pt>
                <c:pt idx="3">
                  <c:v>6791851</c:v>
                </c:pt>
                <c:pt idx="4">
                  <c:v>1767664</c:v>
                </c:pt>
                <c:pt idx="5">
                  <c:v>10724941</c:v>
                </c:pt>
              </c:numCache>
            </c:numRef>
          </c:val>
        </c:ser>
        <c:dLbls>
          <c:showLegendKey val="0"/>
          <c:showVal val="0"/>
          <c:showCatName val="0"/>
          <c:showSerName val="0"/>
          <c:showPercent val="0"/>
          <c:showBubbleSize val="0"/>
        </c:dLbls>
        <c:gapWidth val="100"/>
        <c:axId val="184888320"/>
        <c:axId val="184886400"/>
      </c:barChart>
      <c:valAx>
        <c:axId val="184886400"/>
        <c:scaling>
          <c:orientation val="minMax"/>
        </c:scaling>
        <c:delete val="0"/>
        <c:axPos val="l"/>
        <c:majorGridlines/>
        <c:numFmt formatCode="#,##0" sourceLinked="1"/>
        <c:majorTickMark val="out"/>
        <c:minorTickMark val="none"/>
        <c:tickLblPos val="nextTo"/>
        <c:crossAx val="184888320"/>
        <c:crosses val="autoZero"/>
        <c:crossBetween val="between"/>
        <c:dispUnits>
          <c:builtInUnit val="millions"/>
          <c:dispUnitsLbl>
            <c:layout>
              <c:manualLayout>
                <c:xMode val="edge"/>
                <c:yMode val="edge"/>
                <c:x val="4.5269655073317143E-2"/>
                <c:y val="0.51773686004708475"/>
              </c:manualLayout>
            </c:layout>
          </c:dispUnitsLbl>
        </c:dispUnits>
      </c:valAx>
      <c:catAx>
        <c:axId val="184888320"/>
        <c:scaling>
          <c:orientation val="minMax"/>
        </c:scaling>
        <c:delete val="0"/>
        <c:axPos val="b"/>
        <c:majorTickMark val="out"/>
        <c:minorTickMark val="none"/>
        <c:tickLblPos val="nextTo"/>
        <c:txPr>
          <a:bodyPr/>
          <a:lstStyle/>
          <a:p>
            <a:pPr>
              <a:defRPr sz="1100"/>
            </a:pPr>
            <a:endParaRPr lang="en-US"/>
          </a:p>
        </c:txPr>
        <c:crossAx val="184886400"/>
        <c:crosses val="autoZero"/>
        <c:auto val="1"/>
        <c:lblAlgn val="ctr"/>
        <c:lblOffset val="100"/>
        <c:noMultiLvlLbl val="0"/>
      </c:catAx>
    </c:plotArea>
    <c:plotVisOnly val="1"/>
    <c:dispBlanksAs val="gap"/>
    <c:showDLblsOverMax val="0"/>
  </c:chart>
  <c:txPr>
    <a:bodyPr/>
    <a:lstStyle/>
    <a:p>
      <a:pPr>
        <a:defRPr sz="1400"/>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812DE-4E9F-4A35-B1F4-D441E6A66F3C}" type="doc">
      <dgm:prSet loTypeId="urn:microsoft.com/office/officeart/2005/8/layout/vList2" loCatId="list" qsTypeId="urn:microsoft.com/office/officeart/2005/8/quickstyle/simple1" qsCatId="simple" csTypeId="urn:microsoft.com/office/officeart/2005/8/colors/colorful1#1" csCatId="colorful" phldr="1"/>
      <dgm:spPr/>
      <dgm:t>
        <a:bodyPr/>
        <a:lstStyle/>
        <a:p>
          <a:endParaRPr lang="en-US"/>
        </a:p>
      </dgm:t>
    </dgm:pt>
    <dgm:pt modelId="{71A5A41A-0CD1-4550-BD87-1810A715BFF4}">
      <dgm:prSet phldrT="[Text]"/>
      <dgm:spPr/>
      <dgm:t>
        <a:bodyPr/>
        <a:lstStyle/>
        <a:p>
          <a:r>
            <a:rPr lang="en-US" dirty="0" smtClean="0"/>
            <a:t>Evaluate</a:t>
          </a:r>
          <a:endParaRPr lang="en-US" dirty="0"/>
        </a:p>
      </dgm:t>
    </dgm:pt>
    <dgm:pt modelId="{1B27542D-2ACF-4292-80B2-437367C76A84}" type="parTrans" cxnId="{9AFAA5D9-1744-43B6-B61F-4840D94476C5}">
      <dgm:prSet/>
      <dgm:spPr/>
      <dgm:t>
        <a:bodyPr/>
        <a:lstStyle/>
        <a:p>
          <a:endParaRPr lang="en-US"/>
        </a:p>
      </dgm:t>
    </dgm:pt>
    <dgm:pt modelId="{FA84FDF8-EE5A-478D-B788-A947BF49F86F}" type="sibTrans" cxnId="{9AFAA5D9-1744-43B6-B61F-4840D94476C5}">
      <dgm:prSet/>
      <dgm:spPr/>
      <dgm:t>
        <a:bodyPr/>
        <a:lstStyle/>
        <a:p>
          <a:endParaRPr lang="en-US"/>
        </a:p>
      </dgm:t>
    </dgm:pt>
    <dgm:pt modelId="{C2C0AEA3-35F5-41F6-8BC3-C0354E093E28}">
      <dgm:prSet phldrT="[Text]"/>
      <dgm:spPr/>
      <dgm:t>
        <a:bodyPr/>
        <a:lstStyle/>
        <a:p>
          <a:r>
            <a:rPr lang="en-US" dirty="0" smtClean="0"/>
            <a:t>Share</a:t>
          </a:r>
          <a:endParaRPr lang="en-US" dirty="0"/>
        </a:p>
      </dgm:t>
    </dgm:pt>
    <dgm:pt modelId="{3312986C-C4D8-4016-AA91-35DB261E7ECA}" type="parTrans" cxnId="{B6242117-2589-4E61-A797-90AB64BB06B2}">
      <dgm:prSet/>
      <dgm:spPr/>
      <dgm:t>
        <a:bodyPr/>
        <a:lstStyle/>
        <a:p>
          <a:endParaRPr lang="en-US"/>
        </a:p>
      </dgm:t>
    </dgm:pt>
    <dgm:pt modelId="{0F3D6609-6F55-4702-9CA3-D37A9182062A}" type="sibTrans" cxnId="{B6242117-2589-4E61-A797-90AB64BB06B2}">
      <dgm:prSet/>
      <dgm:spPr/>
      <dgm:t>
        <a:bodyPr/>
        <a:lstStyle/>
        <a:p>
          <a:endParaRPr lang="en-US"/>
        </a:p>
      </dgm:t>
    </dgm:pt>
    <dgm:pt modelId="{747FF54B-0DDA-4F6B-A980-64D2DE06E17F}">
      <dgm:prSet phldrT="[Text]"/>
      <dgm:spPr/>
      <dgm:t>
        <a:bodyPr/>
        <a:lstStyle/>
        <a:p>
          <a:r>
            <a:rPr lang="en-US" dirty="0" smtClean="0"/>
            <a:t>Administer</a:t>
          </a:r>
          <a:endParaRPr lang="en-US" dirty="0"/>
        </a:p>
      </dgm:t>
    </dgm:pt>
    <dgm:pt modelId="{54822867-4DCD-4489-816D-23F8EE9D69BF}" type="parTrans" cxnId="{6E9F37FC-32AF-4D84-9721-427383E8A71F}">
      <dgm:prSet/>
      <dgm:spPr/>
      <dgm:t>
        <a:bodyPr/>
        <a:lstStyle/>
        <a:p>
          <a:endParaRPr lang="en-US"/>
        </a:p>
      </dgm:t>
    </dgm:pt>
    <dgm:pt modelId="{DAD306C9-7688-4C39-A864-1461A78C856A}" type="sibTrans" cxnId="{6E9F37FC-32AF-4D84-9721-427383E8A71F}">
      <dgm:prSet/>
      <dgm:spPr/>
      <dgm:t>
        <a:bodyPr/>
        <a:lstStyle/>
        <a:p>
          <a:endParaRPr lang="en-US"/>
        </a:p>
      </dgm:t>
    </dgm:pt>
    <dgm:pt modelId="{BD6C50CC-E8AA-4029-8D81-C7F2693FAE6C}">
      <dgm:prSet phldrT="[Text]"/>
      <dgm:spPr/>
      <dgm:t>
        <a:bodyPr/>
        <a:lstStyle/>
        <a:p>
          <a:r>
            <a:rPr lang="en-US" dirty="0" smtClean="0"/>
            <a:t>Find</a:t>
          </a:r>
          <a:endParaRPr lang="en-US" dirty="0"/>
        </a:p>
      </dgm:t>
    </dgm:pt>
    <dgm:pt modelId="{241EC27E-AD6B-4EF3-BC65-DC8A572AC0C5}" type="sibTrans" cxnId="{D89AE663-3589-4086-A1B4-3A046B8FCF17}">
      <dgm:prSet/>
      <dgm:spPr/>
      <dgm:t>
        <a:bodyPr/>
        <a:lstStyle/>
        <a:p>
          <a:endParaRPr lang="en-US"/>
        </a:p>
      </dgm:t>
    </dgm:pt>
    <dgm:pt modelId="{54435378-F41D-412D-A5B6-6FFE950EF702}" type="parTrans" cxnId="{D89AE663-3589-4086-A1B4-3A046B8FCF17}">
      <dgm:prSet/>
      <dgm:spPr/>
      <dgm:t>
        <a:bodyPr/>
        <a:lstStyle/>
        <a:p>
          <a:endParaRPr lang="en-US"/>
        </a:p>
      </dgm:t>
    </dgm:pt>
    <dgm:pt modelId="{471134E1-2EDE-45A0-93AF-1B32F441DD87}" type="pres">
      <dgm:prSet presAssocID="{204812DE-4E9F-4A35-B1F4-D441E6A66F3C}" presName="linear" presStyleCnt="0">
        <dgm:presLayoutVars>
          <dgm:animLvl val="lvl"/>
          <dgm:resizeHandles val="exact"/>
        </dgm:presLayoutVars>
      </dgm:prSet>
      <dgm:spPr/>
      <dgm:t>
        <a:bodyPr/>
        <a:lstStyle/>
        <a:p>
          <a:endParaRPr lang="en-US"/>
        </a:p>
      </dgm:t>
    </dgm:pt>
    <dgm:pt modelId="{06BEA5BE-BFF9-4381-A6C8-D30913EED402}" type="pres">
      <dgm:prSet presAssocID="{BD6C50CC-E8AA-4029-8D81-C7F2693FAE6C}" presName="parentText" presStyleLbl="node1" presStyleIdx="0" presStyleCnt="4">
        <dgm:presLayoutVars>
          <dgm:chMax val="0"/>
          <dgm:bulletEnabled val="1"/>
        </dgm:presLayoutVars>
      </dgm:prSet>
      <dgm:spPr/>
      <dgm:t>
        <a:bodyPr/>
        <a:lstStyle/>
        <a:p>
          <a:endParaRPr lang="en-US"/>
        </a:p>
      </dgm:t>
    </dgm:pt>
    <dgm:pt modelId="{85B58465-06D6-49D8-9E84-D024A2AA9E56}" type="pres">
      <dgm:prSet presAssocID="{241EC27E-AD6B-4EF3-BC65-DC8A572AC0C5}" presName="spacer" presStyleCnt="0"/>
      <dgm:spPr/>
      <dgm:t>
        <a:bodyPr/>
        <a:lstStyle/>
        <a:p>
          <a:endParaRPr lang="en-US"/>
        </a:p>
      </dgm:t>
    </dgm:pt>
    <dgm:pt modelId="{D5105CCB-DDCE-4541-A66B-8DE53554B345}" type="pres">
      <dgm:prSet presAssocID="{71A5A41A-0CD1-4550-BD87-1810A715BFF4}" presName="parentText" presStyleLbl="node1" presStyleIdx="1" presStyleCnt="4">
        <dgm:presLayoutVars>
          <dgm:chMax val="0"/>
          <dgm:bulletEnabled val="1"/>
        </dgm:presLayoutVars>
      </dgm:prSet>
      <dgm:spPr/>
      <dgm:t>
        <a:bodyPr/>
        <a:lstStyle/>
        <a:p>
          <a:endParaRPr lang="en-US"/>
        </a:p>
      </dgm:t>
    </dgm:pt>
    <dgm:pt modelId="{9884405A-262D-4809-91B6-D32B292311C4}" type="pres">
      <dgm:prSet presAssocID="{FA84FDF8-EE5A-478D-B788-A947BF49F86F}" presName="spacer" presStyleCnt="0"/>
      <dgm:spPr/>
      <dgm:t>
        <a:bodyPr/>
        <a:lstStyle/>
        <a:p>
          <a:endParaRPr lang="en-US"/>
        </a:p>
      </dgm:t>
    </dgm:pt>
    <dgm:pt modelId="{70F4B524-7E41-434C-8AAC-AB4884128B89}" type="pres">
      <dgm:prSet presAssocID="{C2C0AEA3-35F5-41F6-8BC3-C0354E093E28}" presName="parentText" presStyleLbl="node1" presStyleIdx="2" presStyleCnt="4">
        <dgm:presLayoutVars>
          <dgm:chMax val="0"/>
          <dgm:bulletEnabled val="1"/>
        </dgm:presLayoutVars>
      </dgm:prSet>
      <dgm:spPr/>
      <dgm:t>
        <a:bodyPr/>
        <a:lstStyle/>
        <a:p>
          <a:endParaRPr lang="en-US"/>
        </a:p>
      </dgm:t>
    </dgm:pt>
    <dgm:pt modelId="{07132EA9-E9D2-48BE-A585-A68CF1F0C165}" type="pres">
      <dgm:prSet presAssocID="{0F3D6609-6F55-4702-9CA3-D37A9182062A}" presName="spacer" presStyleCnt="0"/>
      <dgm:spPr/>
      <dgm:t>
        <a:bodyPr/>
        <a:lstStyle/>
        <a:p>
          <a:endParaRPr lang="en-US"/>
        </a:p>
      </dgm:t>
    </dgm:pt>
    <dgm:pt modelId="{C11C6098-E1C0-4B4B-B9D3-A66C0E707CF9}" type="pres">
      <dgm:prSet presAssocID="{747FF54B-0DDA-4F6B-A980-64D2DE06E17F}" presName="parentText" presStyleLbl="node1" presStyleIdx="3" presStyleCnt="4">
        <dgm:presLayoutVars>
          <dgm:chMax val="0"/>
          <dgm:bulletEnabled val="1"/>
        </dgm:presLayoutVars>
      </dgm:prSet>
      <dgm:spPr/>
      <dgm:t>
        <a:bodyPr/>
        <a:lstStyle/>
        <a:p>
          <a:endParaRPr lang="en-US"/>
        </a:p>
      </dgm:t>
    </dgm:pt>
  </dgm:ptLst>
  <dgm:cxnLst>
    <dgm:cxn modelId="{6E9F37FC-32AF-4D84-9721-427383E8A71F}" srcId="{204812DE-4E9F-4A35-B1F4-D441E6A66F3C}" destId="{747FF54B-0DDA-4F6B-A980-64D2DE06E17F}" srcOrd="3" destOrd="0" parTransId="{54822867-4DCD-4489-816D-23F8EE9D69BF}" sibTransId="{DAD306C9-7688-4C39-A864-1461A78C856A}"/>
    <dgm:cxn modelId="{69F70FF4-1B21-4D25-836C-3C09FA054429}" type="presOf" srcId="{C2C0AEA3-35F5-41F6-8BC3-C0354E093E28}" destId="{70F4B524-7E41-434C-8AAC-AB4884128B89}" srcOrd="0" destOrd="0" presId="urn:microsoft.com/office/officeart/2005/8/layout/vList2"/>
    <dgm:cxn modelId="{6F069B47-027E-4A18-A4FF-3B3EA0A2AAA0}" type="presOf" srcId="{71A5A41A-0CD1-4550-BD87-1810A715BFF4}" destId="{D5105CCB-DDCE-4541-A66B-8DE53554B345}" srcOrd="0" destOrd="0" presId="urn:microsoft.com/office/officeart/2005/8/layout/vList2"/>
    <dgm:cxn modelId="{D89AE663-3589-4086-A1B4-3A046B8FCF17}" srcId="{204812DE-4E9F-4A35-B1F4-D441E6A66F3C}" destId="{BD6C50CC-E8AA-4029-8D81-C7F2693FAE6C}" srcOrd="0" destOrd="0" parTransId="{54435378-F41D-412D-A5B6-6FFE950EF702}" sibTransId="{241EC27E-AD6B-4EF3-BC65-DC8A572AC0C5}"/>
    <dgm:cxn modelId="{A6A559B2-9216-4713-969A-240EAC6DB537}" type="presOf" srcId="{747FF54B-0DDA-4F6B-A980-64D2DE06E17F}" destId="{C11C6098-E1C0-4B4B-B9D3-A66C0E707CF9}" srcOrd="0" destOrd="0" presId="urn:microsoft.com/office/officeart/2005/8/layout/vList2"/>
    <dgm:cxn modelId="{B6242117-2589-4E61-A797-90AB64BB06B2}" srcId="{204812DE-4E9F-4A35-B1F4-D441E6A66F3C}" destId="{C2C0AEA3-35F5-41F6-8BC3-C0354E093E28}" srcOrd="2" destOrd="0" parTransId="{3312986C-C4D8-4016-AA91-35DB261E7ECA}" sibTransId="{0F3D6609-6F55-4702-9CA3-D37A9182062A}"/>
    <dgm:cxn modelId="{005771D1-239E-4A92-970E-20631CD298EB}" type="presOf" srcId="{204812DE-4E9F-4A35-B1F4-D441E6A66F3C}" destId="{471134E1-2EDE-45A0-93AF-1B32F441DD87}" srcOrd="0" destOrd="0" presId="urn:microsoft.com/office/officeart/2005/8/layout/vList2"/>
    <dgm:cxn modelId="{ED6182CE-FD53-4DA2-9DD7-E1F06E930E6A}" type="presOf" srcId="{BD6C50CC-E8AA-4029-8D81-C7F2693FAE6C}" destId="{06BEA5BE-BFF9-4381-A6C8-D30913EED402}" srcOrd="0" destOrd="0" presId="urn:microsoft.com/office/officeart/2005/8/layout/vList2"/>
    <dgm:cxn modelId="{9AFAA5D9-1744-43B6-B61F-4840D94476C5}" srcId="{204812DE-4E9F-4A35-B1F4-D441E6A66F3C}" destId="{71A5A41A-0CD1-4550-BD87-1810A715BFF4}" srcOrd="1" destOrd="0" parTransId="{1B27542D-2ACF-4292-80B2-437367C76A84}" sibTransId="{FA84FDF8-EE5A-478D-B788-A947BF49F86F}"/>
    <dgm:cxn modelId="{F6C7F059-BFEC-488B-B8CE-E57943EF6C34}" type="presParOf" srcId="{471134E1-2EDE-45A0-93AF-1B32F441DD87}" destId="{06BEA5BE-BFF9-4381-A6C8-D30913EED402}" srcOrd="0" destOrd="0" presId="urn:microsoft.com/office/officeart/2005/8/layout/vList2"/>
    <dgm:cxn modelId="{1929B822-B201-4BBE-B84D-7D3EAF530CEC}" type="presParOf" srcId="{471134E1-2EDE-45A0-93AF-1B32F441DD87}" destId="{85B58465-06D6-49D8-9E84-D024A2AA9E56}" srcOrd="1" destOrd="0" presId="urn:microsoft.com/office/officeart/2005/8/layout/vList2"/>
    <dgm:cxn modelId="{491CF4E1-B62F-41AD-83E9-C430A360323A}" type="presParOf" srcId="{471134E1-2EDE-45A0-93AF-1B32F441DD87}" destId="{D5105CCB-DDCE-4541-A66B-8DE53554B345}" srcOrd="2" destOrd="0" presId="urn:microsoft.com/office/officeart/2005/8/layout/vList2"/>
    <dgm:cxn modelId="{DC301D03-1DE2-4B8A-84CC-036B1D965855}" type="presParOf" srcId="{471134E1-2EDE-45A0-93AF-1B32F441DD87}" destId="{9884405A-262D-4809-91B6-D32B292311C4}" srcOrd="3" destOrd="0" presId="urn:microsoft.com/office/officeart/2005/8/layout/vList2"/>
    <dgm:cxn modelId="{BC5C5C24-C46F-4819-A01B-B734A4601061}" type="presParOf" srcId="{471134E1-2EDE-45A0-93AF-1B32F441DD87}" destId="{70F4B524-7E41-434C-8AAC-AB4884128B89}" srcOrd="4" destOrd="0" presId="urn:microsoft.com/office/officeart/2005/8/layout/vList2"/>
    <dgm:cxn modelId="{83CDE7B5-9A5F-4D13-8190-D8CDCE327714}" type="presParOf" srcId="{471134E1-2EDE-45A0-93AF-1B32F441DD87}" destId="{07132EA9-E9D2-48BE-A585-A68CF1F0C165}" srcOrd="5" destOrd="0" presId="urn:microsoft.com/office/officeart/2005/8/layout/vList2"/>
    <dgm:cxn modelId="{25EB51EC-4AB6-45F6-B63D-E8268DD0E564}" type="presParOf" srcId="{471134E1-2EDE-45A0-93AF-1B32F441DD87}" destId="{C11C6098-E1C0-4B4B-B9D3-A66C0E707CF9}" srcOrd="6" destOrd="0" presId="urn:microsoft.com/office/officeart/2005/8/layout/vList2"/>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D62F474-EAC5-4D00-8C88-B28579B71933}" type="datetimeFigureOut">
              <a:rPr lang="en-US" smtClean="0"/>
              <a:t>1/10/2014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48813BE-70B2-4C29-9C95-B54CA0653237}" type="slidenum">
              <a:rPr lang="en-US" smtClean="0"/>
              <a:t>‹#›</a:t>
            </a:fld>
            <a:endParaRPr lang="en-US" dirty="0"/>
          </a:p>
        </p:txBody>
      </p:sp>
    </p:spTree>
    <p:extLst>
      <p:ext uri="{BB962C8B-B14F-4D97-AF65-F5344CB8AC3E}">
        <p14:creationId xmlns:p14="http://schemas.microsoft.com/office/powerpoint/2010/main" val="240241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B54366C-EC7D-4398-B5F8-B4F260324CFE}" type="datetimeFigureOut">
              <a:rPr lang="en-US" smtClean="0"/>
              <a:pPr/>
              <a:t>1/10/2014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A64FBB8-F3E7-49A2-8C82-60272B9FB1B8}" type="slidenum">
              <a:rPr lang="en-US" smtClean="0"/>
              <a:pPr/>
              <a:t>‹#›</a:t>
            </a:fld>
            <a:endParaRPr lang="en-US" dirty="0"/>
          </a:p>
        </p:txBody>
      </p:sp>
    </p:spTree>
    <p:extLst>
      <p:ext uri="{BB962C8B-B14F-4D97-AF65-F5344CB8AC3E}">
        <p14:creationId xmlns:p14="http://schemas.microsoft.com/office/powerpoint/2010/main" val="221678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2</a:t>
            </a:fld>
            <a:endParaRPr lang="en-US" dirty="0"/>
          </a:p>
        </p:txBody>
      </p:sp>
    </p:spTree>
    <p:extLst>
      <p:ext uri="{BB962C8B-B14F-4D97-AF65-F5344CB8AC3E}">
        <p14:creationId xmlns:p14="http://schemas.microsoft.com/office/powerpoint/2010/main" val="1946963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321680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77</a:t>
            </a:fld>
            <a:endParaRPr lang="en-US" dirty="0">
              <a:solidFill>
                <a:prstClr val="black"/>
              </a:solidFill>
            </a:endParaRPr>
          </a:p>
        </p:txBody>
      </p:sp>
    </p:spTree>
    <p:extLst>
      <p:ext uri="{BB962C8B-B14F-4D97-AF65-F5344CB8AC3E}">
        <p14:creationId xmlns:p14="http://schemas.microsoft.com/office/powerpoint/2010/main" val="321680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48589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248589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2485895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3216806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a:p>
            <a:r>
              <a:rPr lang="en-US" dirty="0" smtClean="0"/>
              <a:t>Image Caption: </a:t>
            </a:r>
            <a:r>
              <a:rPr lang="en-US" b="1" dirty="0" smtClean="0"/>
              <a:t> </a:t>
            </a:r>
            <a:r>
              <a:rPr lang="en-US" b="1" dirty="0"/>
              <a:t>An example of </a:t>
            </a:r>
            <a:r>
              <a:rPr lang="en-US" b="1" dirty="0" smtClean="0"/>
              <a:t>Spring 2013 one-foot </a:t>
            </a:r>
            <a:r>
              <a:rPr lang="en-US" b="1" dirty="0"/>
              <a:t>resolution color infrared imagery from Clay County, showing the confluence of the Red and Buffalo Rivers near Georgetown, MN.</a:t>
            </a:r>
          </a:p>
          <a:p>
            <a:endParaRPr lang="en-US" dirty="0"/>
          </a:p>
        </p:txBody>
      </p:sp>
      <p:sp>
        <p:nvSpPr>
          <p:cNvPr id="4" name="Slide Number Placeholder 3"/>
          <p:cNvSpPr>
            <a:spLocks noGrp="1"/>
          </p:cNvSpPr>
          <p:nvPr>
            <p:ph type="sldNum" sz="quarter" idx="10"/>
          </p:nvPr>
        </p:nvSpPr>
        <p:spPr/>
        <p:txBody>
          <a:bodyPr/>
          <a:lstStyle/>
          <a:p>
            <a:fld id="{35C34B87-9193-4101-8EAE-214DE7BE7911}" type="slidenum">
              <a:rPr lang="en-US" smtClean="0"/>
              <a:t>86</a:t>
            </a:fld>
            <a:endParaRPr lang="en-US" dirty="0"/>
          </a:p>
        </p:txBody>
      </p:sp>
    </p:spTree>
    <p:extLst>
      <p:ext uri="{BB962C8B-B14F-4D97-AF65-F5344CB8AC3E}">
        <p14:creationId xmlns:p14="http://schemas.microsoft.com/office/powerpoint/2010/main" val="3865376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42909" indent="-285734" eaLnBrk="0" hangingPunct="0">
              <a:defRPr>
                <a:solidFill>
                  <a:schemeClr val="tx1"/>
                </a:solidFill>
                <a:latin typeface="Calibri" pitchFamily="34" charset="0"/>
              </a:defRPr>
            </a:lvl2pPr>
            <a:lvl3pPr marL="1142937" indent="-228587" eaLnBrk="0" hangingPunct="0">
              <a:defRPr>
                <a:solidFill>
                  <a:schemeClr val="tx1"/>
                </a:solidFill>
                <a:latin typeface="Calibri" pitchFamily="34" charset="0"/>
              </a:defRPr>
            </a:lvl3pPr>
            <a:lvl4pPr marL="1600111" indent="-228587" eaLnBrk="0" hangingPunct="0">
              <a:defRPr>
                <a:solidFill>
                  <a:schemeClr val="tx1"/>
                </a:solidFill>
                <a:latin typeface="Calibri" pitchFamily="34" charset="0"/>
              </a:defRPr>
            </a:lvl4pPr>
            <a:lvl5pPr marL="2057287" indent="-228587" eaLnBrk="0" hangingPunct="0">
              <a:defRPr>
                <a:solidFill>
                  <a:schemeClr val="tx1"/>
                </a:solidFill>
                <a:latin typeface="Calibri" pitchFamily="34" charset="0"/>
              </a:defRPr>
            </a:lvl5pPr>
            <a:lvl6pPr marL="2514461" indent="-228587" eaLnBrk="0" fontAlgn="base" hangingPunct="0">
              <a:spcBef>
                <a:spcPct val="0"/>
              </a:spcBef>
              <a:spcAft>
                <a:spcPct val="0"/>
              </a:spcAft>
              <a:defRPr>
                <a:solidFill>
                  <a:schemeClr val="tx1"/>
                </a:solidFill>
                <a:latin typeface="Calibri" pitchFamily="34" charset="0"/>
              </a:defRPr>
            </a:lvl6pPr>
            <a:lvl7pPr marL="2971635" indent="-228587" eaLnBrk="0" fontAlgn="base" hangingPunct="0">
              <a:spcBef>
                <a:spcPct val="0"/>
              </a:spcBef>
              <a:spcAft>
                <a:spcPct val="0"/>
              </a:spcAft>
              <a:defRPr>
                <a:solidFill>
                  <a:schemeClr val="tx1"/>
                </a:solidFill>
                <a:latin typeface="Calibri" pitchFamily="34" charset="0"/>
              </a:defRPr>
            </a:lvl7pPr>
            <a:lvl8pPr marL="3428811" indent="-228587" eaLnBrk="0" fontAlgn="base" hangingPunct="0">
              <a:spcBef>
                <a:spcPct val="0"/>
              </a:spcBef>
              <a:spcAft>
                <a:spcPct val="0"/>
              </a:spcAft>
              <a:defRPr>
                <a:solidFill>
                  <a:schemeClr val="tx1"/>
                </a:solidFill>
                <a:latin typeface="Calibri" pitchFamily="34" charset="0"/>
              </a:defRPr>
            </a:lvl8pPr>
            <a:lvl9pPr marL="3885985" indent="-228587" eaLnBrk="0" fontAlgn="base" hangingPunct="0">
              <a:spcBef>
                <a:spcPct val="0"/>
              </a:spcBef>
              <a:spcAft>
                <a:spcPct val="0"/>
              </a:spcAft>
              <a:defRPr>
                <a:solidFill>
                  <a:schemeClr val="tx1"/>
                </a:solidFill>
                <a:latin typeface="Calibri" pitchFamily="34" charset="0"/>
              </a:defRPr>
            </a:lvl9pPr>
          </a:lstStyle>
          <a:p>
            <a:pPr eaLnBrk="1" hangingPunct="1"/>
            <a:fld id="{12938D9E-84BA-438D-94EF-23EA822D1310}" type="slidenum">
              <a:rPr lang="en-US" b="1" i="1">
                <a:solidFill>
                  <a:srgbClr val="000000"/>
                </a:solidFill>
                <a:latin typeface="Arial" charset="0"/>
                <a:cs typeface="Arial" charset="0"/>
              </a:rPr>
              <a:pPr eaLnBrk="1" hangingPunct="1"/>
              <a:t>89</a:t>
            </a:fld>
            <a:endParaRPr lang="en-US" b="1" i="1" dirty="0">
              <a:solidFill>
                <a:srgbClr val="000000"/>
              </a:solidFill>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Graphic – St. Louis River Basin is the central basin – emptying into Lake Superior.  Hydro features include lakes, rivers for mapping (1-d, 2-d), rivers for networking (1-d);  A system of Watershed Boundaries (WBD) is also included. Those are the red lines on this graphic. </a:t>
            </a:r>
          </a:p>
          <a:p>
            <a:endParaRPr lang="en-US" dirty="0" smtClean="0"/>
          </a:p>
          <a:p>
            <a:r>
              <a:rPr lang="en-US" dirty="0" smtClean="0"/>
              <a:t>Flow volume and velocity within catchments</a:t>
            </a:r>
          </a:p>
        </p:txBody>
      </p:sp>
      <p:sp>
        <p:nvSpPr>
          <p:cNvPr id="4" name="Slide Number Placeholder 3"/>
          <p:cNvSpPr>
            <a:spLocks noGrp="1"/>
          </p:cNvSpPr>
          <p:nvPr>
            <p:ph type="sldNum" sz="quarter" idx="5"/>
          </p:nvPr>
        </p:nvSpPr>
        <p:spPr/>
        <p:txBody>
          <a:bodyPr/>
          <a:lstStyle/>
          <a:p>
            <a:pPr>
              <a:defRPr/>
            </a:pPr>
            <a:fld id="{01BDCB90-AB44-42C0-95DC-4F2364B331CD}" type="slidenum">
              <a:rPr lang="en-US" smtClean="0">
                <a:solidFill>
                  <a:prstClr val="black"/>
                </a:solidFill>
              </a:rPr>
              <a:pPr>
                <a:defRPr/>
              </a:pPr>
              <a:t>91</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478D03-F08D-462D-9597-7F483E5A6CB6}" type="slidenum">
              <a:rPr lang="en-US" smtClean="0"/>
              <a:t>92</a:t>
            </a:fld>
            <a:endParaRPr lang="en-US" dirty="0"/>
          </a:p>
        </p:txBody>
      </p:sp>
    </p:spTree>
    <p:extLst>
      <p:ext uri="{BB962C8B-B14F-4D97-AF65-F5344CB8AC3E}">
        <p14:creationId xmlns:p14="http://schemas.microsoft.com/office/powerpoint/2010/main" val="45382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64FBB8-F3E7-49A2-8C82-60272B9FB1B8}" type="slidenum">
              <a:rPr lang="en-US" smtClean="0"/>
              <a:pPr/>
              <a:t>3</a:t>
            </a:fld>
            <a:endParaRPr lang="en-US" dirty="0"/>
          </a:p>
        </p:txBody>
      </p:sp>
    </p:spTree>
    <p:extLst>
      <p:ext uri="{BB962C8B-B14F-4D97-AF65-F5344CB8AC3E}">
        <p14:creationId xmlns:p14="http://schemas.microsoft.com/office/powerpoint/2010/main" val="3449530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Prior surveys and strategic plans identified the need for a statewide parcel data layer.   </a:t>
            </a:r>
          </a:p>
          <a:p>
            <a:endParaRPr lang="en-US" baseline="0" dirty="0" smtClean="0"/>
          </a:p>
          <a:p>
            <a:r>
              <a:rPr lang="en-US" dirty="0" smtClean="0"/>
              <a:t>This project is</a:t>
            </a:r>
            <a:r>
              <a:rPr lang="en-US" baseline="0" dirty="0" smtClean="0"/>
              <a:t> developing a business plan.  The business plan can be thought of as a tactical plan or map to guide us to our vision.  It identifies current capacities, policies, obstacles, and opportunities and provides tactics to address the issues identified.   The business plan establishes a business case for moving forward. </a:t>
            </a:r>
          </a:p>
          <a:p>
            <a:endParaRPr lang="en-US" baseline="0" dirty="0" smtClean="0"/>
          </a:p>
          <a:p>
            <a:r>
              <a:rPr lang="en-US" baseline="0" dirty="0" smtClean="0"/>
              <a:t>We anticipate that we will want to develop business plans to help guide us in building other critical data sets.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07FB62A-0A38-4FC2-BBA4-5397D7FF2C59}" type="slidenum">
              <a:rPr lang="en-US" smtClean="0">
                <a:solidFill>
                  <a:prstClr val="black"/>
                </a:solidFill>
              </a:rPr>
              <a:pPr/>
              <a:t>93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spcBef>
                <a:spcPct val="0"/>
              </a:spcBef>
              <a:spcAft>
                <a:spcPct val="0"/>
              </a:spcAft>
              <a:defRPr sz="2400">
                <a:solidFill>
                  <a:schemeClr val="tx1"/>
                </a:solidFill>
                <a:latin typeface="Arial" charset="0"/>
                <a:ea typeface="MS PGothic" pitchFamily="34" charset="-128"/>
              </a:defRPr>
            </a:lvl6pPr>
            <a:lvl7pPr marL="2971800" indent="-228600" eaLnBrk="0" fontAlgn="base" hangingPunct="0">
              <a:spcBef>
                <a:spcPct val="0"/>
              </a:spcBef>
              <a:spcAft>
                <a:spcPct val="0"/>
              </a:spcAft>
              <a:defRPr sz="2400">
                <a:solidFill>
                  <a:schemeClr val="tx1"/>
                </a:solidFill>
                <a:latin typeface="Arial" charset="0"/>
                <a:ea typeface="MS PGothic" pitchFamily="34" charset="-128"/>
              </a:defRPr>
            </a:lvl7pPr>
            <a:lvl8pPr marL="3429000" indent="-228600" eaLnBrk="0" fontAlgn="base" hangingPunct="0">
              <a:spcBef>
                <a:spcPct val="0"/>
              </a:spcBef>
              <a:spcAft>
                <a:spcPct val="0"/>
              </a:spcAft>
              <a:defRPr sz="2400">
                <a:solidFill>
                  <a:schemeClr val="tx1"/>
                </a:solidFill>
                <a:latin typeface="Arial" charset="0"/>
                <a:ea typeface="MS PGothic" pitchFamily="34" charset="-128"/>
              </a:defRPr>
            </a:lvl8pPr>
            <a:lvl9pPr marL="3886200" indent="-228600" eaLnBrk="0" fontAlgn="base" hangingPunct="0">
              <a:spcBef>
                <a:spcPct val="0"/>
              </a:spcBef>
              <a:spcAft>
                <a:spcPct val="0"/>
              </a:spcAft>
              <a:defRPr sz="2400">
                <a:solidFill>
                  <a:schemeClr val="tx1"/>
                </a:solidFill>
                <a:latin typeface="Arial" charset="0"/>
                <a:ea typeface="MS PGothic" pitchFamily="34" charset="-128"/>
              </a:defRPr>
            </a:lvl9pPr>
          </a:lstStyle>
          <a:p>
            <a:fld id="{2A207CC3-BAA2-40C8-A396-9C6175A81ED1}" type="slidenum">
              <a:rPr lang="en-US" altLang="en-US" sz="1200" smtClean="0">
                <a:solidFill>
                  <a:prstClr val="black"/>
                </a:solidFill>
              </a:rPr>
              <a:pPr/>
              <a:t>69</a:t>
            </a:fld>
            <a:endParaRPr lang="en-US" altLang="en-US" sz="1200" dirty="0"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09954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1039746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03974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03974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216806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2AD21-4B7D-4C81-A297-4D664A1D132A}"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216806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1905000"/>
            <a:ext cx="5943600" cy="4525962"/>
          </a:xfrm>
          <a:prstGeom prst="rect">
            <a:avLst/>
          </a:prstGeom>
        </p:spPr>
        <p:txBody>
          <a:bodyPr/>
          <a:lstStyle>
            <a:lvl1pPr>
              <a:defRPr sz="1400">
                <a:latin typeface="Franklin Gothic Book" pitchFamily="34" charset="0"/>
              </a:defRPr>
            </a:lvl1pPr>
            <a:lvl2pPr>
              <a:defRPr sz="1400">
                <a:latin typeface="Franklin Gothic Book" pitchFamily="34" charset="0"/>
              </a:defRPr>
            </a:lvl2pPr>
            <a:lvl3pPr>
              <a:defRPr sz="1400">
                <a:latin typeface="Franklin Gothic Book" pitchFamily="34" charset="0"/>
              </a:defRPr>
            </a:lvl3pPr>
            <a:lvl4pPr>
              <a:defRPr sz="1400">
                <a:latin typeface="Franklin Gothic Book" pitchFamily="34" charset="0"/>
              </a:defRPr>
            </a:lvl4pPr>
            <a:lvl5pPr>
              <a:defRPr sz="1400">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hasCustomPrompt="1"/>
          </p:nvPr>
        </p:nvSpPr>
        <p:spPr>
          <a:xfrm>
            <a:off x="457200" y="952500"/>
            <a:ext cx="5943600" cy="381000"/>
          </a:xfrm>
          <a:prstGeom prst="rect">
            <a:avLst/>
          </a:prstGeom>
        </p:spPr>
        <p:txBody>
          <a:bodyPr anchor="ctr"/>
          <a:lstStyle>
            <a:lvl1pPr algn="r">
              <a:defRPr sz="3200" b="1">
                <a:latin typeface="Franklin Gothic Book" pitchFamily="34" charset="0"/>
              </a:defRPr>
            </a:lvl1pPr>
          </a:lstStyle>
          <a:p>
            <a:r>
              <a:rPr lang="en-US" dirty="0" smtClean="0"/>
              <a:t>AGENDA</a:t>
            </a:r>
            <a:endParaRPr lang="en-US" dirty="0"/>
          </a:p>
        </p:txBody>
      </p:sp>
    </p:spTree>
    <p:extLst>
      <p:ext uri="{BB962C8B-B14F-4D97-AF65-F5344CB8AC3E}">
        <p14:creationId xmlns:p14="http://schemas.microsoft.com/office/powerpoint/2010/main" val="780691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29102478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1174074207"/>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160597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
        <p:nvSpPr>
          <p:cNvPr id="5" name="Slide Number Placeholder 10"/>
          <p:cNvSpPr>
            <a:spLocks noGrp="1"/>
          </p:cNvSpPr>
          <p:nvPr>
            <p:ph type="sldNum" sz="quarter" idx="10"/>
          </p:nvPr>
        </p:nvSpPr>
        <p:spPr>
          <a:xfrm>
            <a:off x="228600" y="6477000"/>
            <a:ext cx="533400" cy="304800"/>
          </a:xfrm>
          <a:prstGeom prst="rect">
            <a:avLst/>
          </a:prstGeom>
        </p:spPr>
        <p:txBody>
          <a:bodyPr/>
          <a:lstStyle>
            <a:lvl1pPr algn="l" fontAlgn="auto">
              <a:spcBef>
                <a:spcPts val="0"/>
              </a:spcBef>
              <a:spcAft>
                <a:spcPts val="0"/>
              </a:spcAft>
              <a:defRPr sz="800">
                <a:latin typeface="Franklin Gothic Book" pitchFamily="34" charset="0"/>
              </a:defRPr>
            </a:lvl1pPr>
          </a:lstStyle>
          <a:p>
            <a:pPr>
              <a:defRPr/>
            </a:pPr>
            <a:fld id="{FB32DB88-9428-4167-95A0-328AD70F9352}" type="slidenum">
              <a:rPr lang="en-US">
                <a:solidFill>
                  <a:prstClr val="black"/>
                </a:solidFill>
              </a:rPr>
              <a:pPr>
                <a:defRPr/>
              </a:pPr>
              <a:t>‹#›</a:t>
            </a:fld>
            <a:endParaRPr lang="en-US" dirty="0">
              <a:solidFill>
                <a:prstClr val="black"/>
              </a:solidFill>
            </a:endParaRPr>
          </a:p>
        </p:txBody>
      </p:sp>
      <p:sp>
        <p:nvSpPr>
          <p:cNvPr id="6" name="Date Placeholder 9"/>
          <p:cNvSpPr>
            <a:spLocks noGrp="1"/>
          </p:cNvSpPr>
          <p:nvPr>
            <p:ph type="dt" sz="half" idx="11"/>
          </p:nvPr>
        </p:nvSpPr>
        <p:spPr>
          <a:xfrm>
            <a:off x="838200" y="6502400"/>
            <a:ext cx="2819400" cy="279400"/>
          </a:xfrm>
          <a:prstGeom prst="rect">
            <a:avLst/>
          </a:prstGeom>
        </p:spPr>
        <p:txBody>
          <a:bodyPr/>
          <a:lstStyle>
            <a:lvl1pPr algn="l" fontAlgn="auto">
              <a:spcBef>
                <a:spcPts val="0"/>
              </a:spcBef>
              <a:spcAft>
                <a:spcPts val="0"/>
              </a:spcAft>
              <a:defRPr sz="800">
                <a:latin typeface="Franklin Gothic Book" pitchFamily="34" charset="0"/>
              </a:defRPr>
            </a:lvl1pPr>
          </a:lstStyle>
          <a:p>
            <a:pPr>
              <a:defRPr/>
            </a:pPr>
            <a:fld id="{47EEB22E-0393-491A-AD17-3C9D536BCDF4}" type="datetime1">
              <a:rPr lang="en-US">
                <a:solidFill>
                  <a:prstClr val="black"/>
                </a:solidFill>
              </a:rPr>
              <a:pPr>
                <a:defRPr/>
              </a:pPr>
              <a:t>1/10/2014</a:t>
            </a:fld>
            <a:endParaRPr lang="en-US" dirty="0">
              <a:solidFill>
                <a:prstClr val="black"/>
              </a:solidFill>
            </a:endParaRPr>
          </a:p>
        </p:txBody>
      </p:sp>
    </p:spTree>
    <p:extLst>
      <p:ext uri="{BB962C8B-B14F-4D97-AF65-F5344CB8AC3E}">
        <p14:creationId xmlns:p14="http://schemas.microsoft.com/office/powerpoint/2010/main" val="1164900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798B39-0D60-4A16-9F92-B377141176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08034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32982319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1893464824"/>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06345441"/>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48325527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39173069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097572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2934248192"/>
      </p:ext>
    </p:extLst>
  </p:cSld>
  <p:clrMapOvr>
    <a:masterClrMapping/>
  </p:clrMapOvr>
  <p:timing>
    <p:tnLst>
      <p:par>
        <p:cTn id="1" dur="indefinite" restart="never" nodeType="tmRoot"/>
      </p:par>
    </p:tnLst>
  </p:timing>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dirty="0" smtClean="0"/>
              <a:t>Click to add new presenter name</a:t>
            </a:r>
            <a:endParaRPr lang="en-US" dirty="0"/>
          </a:p>
        </p:txBody>
      </p:sp>
      <p:sp>
        <p:nvSpPr>
          <p:cNvPr id="2" name="Title 1"/>
          <p:cNvSpPr>
            <a:spLocks noGrp="1"/>
          </p:cNvSpPr>
          <p:nvPr>
            <p:ph type="title" hasCustomPrompt="1"/>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dirty="0" smtClean="0"/>
              <a:t>Click to add section title</a:t>
            </a:r>
            <a:endParaRPr lang="en-US" dirty="0"/>
          </a:p>
        </p:txBody>
      </p:sp>
    </p:spTree>
    <p:extLst>
      <p:ext uri="{BB962C8B-B14F-4D97-AF65-F5344CB8AC3E}">
        <p14:creationId xmlns:p14="http://schemas.microsoft.com/office/powerpoint/2010/main" val="2956581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1/10/2014</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925938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1/10/2014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37013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ulleted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341437"/>
            <a:ext cx="7924800" cy="4525963"/>
          </a:xfrm>
          <a:prstGeom prst="rect">
            <a:avLst/>
          </a:prstGeom>
        </p:spPr>
        <p:txBody>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400" baseline="0">
                <a:latin typeface="Arial" pitchFamily="34" charset="0"/>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2000" baseline="0">
                <a:latin typeface="Arial" pitchFamily="34" charset="0"/>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800" baseline="0">
                <a:latin typeface="Arial" pitchFamily="34" charset="0"/>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0"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9"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609600"/>
            <a:ext cx="79248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167818849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Title Slide">
    <p:bg>
      <p:bgRef idx="1001">
        <a:schemeClr val="bg1"/>
      </p:bgRef>
    </p:bg>
    <p:spTree>
      <p:nvGrpSpPr>
        <p:cNvPr id="1" name=""/>
        <p:cNvGrpSpPr/>
        <p:nvPr/>
      </p:nvGrpSpPr>
      <p:grpSpPr>
        <a:xfrm>
          <a:off x="0" y="0"/>
          <a:ext cx="0" cy="0"/>
          <a:chOff x="0" y="0"/>
          <a:chExt cx="0" cy="0"/>
        </a:xfrm>
      </p:grpSpPr>
      <p:cxnSp>
        <p:nvCxnSpPr>
          <p:cNvPr id="24" name="Straight Connector 23"/>
          <p:cNvCxnSpPr/>
          <p:nvPr userDrawn="1"/>
        </p:nvCxnSpPr>
        <p:spPr>
          <a:xfrm>
            <a:off x="685800" y="1447800"/>
            <a:ext cx="7772400" cy="0"/>
          </a:xfrm>
          <a:prstGeom prst="line">
            <a:avLst/>
          </a:prstGeom>
          <a:ln>
            <a:solidFill>
              <a:srgbClr val="FFFFCC"/>
            </a:solidFill>
          </a:ln>
        </p:spPr>
        <p:style>
          <a:lnRef idx="1">
            <a:schemeClr val="accent1"/>
          </a:lnRef>
          <a:fillRef idx="0">
            <a:schemeClr val="accent1"/>
          </a:fillRef>
          <a:effectRef idx="0">
            <a:schemeClr val="accent1"/>
          </a:effectRef>
          <a:fontRef idx="minor">
            <a:schemeClr val="tx1"/>
          </a:fontRef>
        </p:style>
      </p:cxn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17"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19" name="Rectangle 5"/>
          <p:cNvSpPr>
            <a:spLocks noGrp="1" noChangeArrowheads="1"/>
          </p:cNvSpPr>
          <p:nvPr>
            <p:ph type="ftr" sz="quarter" idx="10"/>
          </p:nvPr>
        </p:nvSpPr>
        <p:spPr>
          <a:xfrm>
            <a:off x="1295400" y="6245225"/>
            <a:ext cx="6553200" cy="476250"/>
          </a:xfrm>
          <a:prstGeom prst="rect">
            <a:avLst/>
          </a:prstGeom>
          <a:ln/>
        </p:spPr>
        <p:txBody>
          <a:bodyPr/>
          <a:lstStyle>
            <a:lvl1pPr>
              <a:defRPr/>
            </a:lvl1pPr>
          </a:lstStyle>
          <a:p>
            <a:pPr>
              <a:defRPr/>
            </a:pPr>
            <a:r>
              <a:rPr lang="en-US" dirty="0"/>
              <a:t>2009 ESRI Federal User Conference</a:t>
            </a:r>
          </a:p>
          <a:p>
            <a:pPr>
              <a:defRPr/>
            </a:pPr>
            <a:r>
              <a:rPr lang="en-US" dirty="0"/>
              <a:t>February 18-20, 2009</a:t>
            </a:r>
          </a:p>
        </p:txBody>
      </p:sp>
      <p:sp>
        <p:nvSpPr>
          <p:cNvPr id="20" name="Rectangle 6"/>
          <p:cNvSpPr>
            <a:spLocks noGrp="1" noChangeArrowheads="1"/>
          </p:cNvSpPr>
          <p:nvPr>
            <p:ph type="sldNum" sz="quarter" idx="11"/>
          </p:nvPr>
        </p:nvSpPr>
        <p:spPr>
          <a:xfrm>
            <a:off x="8153400" y="6245225"/>
            <a:ext cx="533400" cy="476250"/>
          </a:xfrm>
          <a:ln/>
        </p:spPr>
        <p:txBody>
          <a:bodyPr/>
          <a:lstStyle>
            <a:lvl1pPr>
              <a:defRPr/>
            </a:lvl1pPr>
          </a:lstStyle>
          <a:p>
            <a:pPr>
              <a:defRPr/>
            </a:pPr>
            <a:fld id="{72F67011-9685-4B3D-9A79-D7B4B633737A}" type="slidenum">
              <a:rPr lang="en-US"/>
              <a:pPr>
                <a:defRPr/>
              </a:pPr>
              <a:t>‹#›</a:t>
            </a:fld>
            <a:endParaRPr lang="en-US"/>
          </a:p>
        </p:txBody>
      </p:sp>
      <p:pic>
        <p:nvPicPr>
          <p:cNvPr id="21" name="Picture 20" descr="fsa_green_blue_jpeg.jpg"/>
          <p:cNvPicPr>
            <a:picLocks noChangeAspect="1"/>
          </p:cNvPicPr>
          <p:nvPr userDrawn="1"/>
        </p:nvPicPr>
        <p:blipFill>
          <a:blip r:embed="rId2" cstate="print"/>
          <a:stretch>
            <a:fillRect/>
          </a:stretch>
        </p:blipFill>
        <p:spPr>
          <a:xfrm>
            <a:off x="4648200" y="1014060"/>
            <a:ext cx="1280160" cy="854534"/>
          </a:xfrm>
          <a:prstGeom prst="rect">
            <a:avLst/>
          </a:prstGeom>
          <a:solidFill>
            <a:schemeClr val="bg1"/>
          </a:solidFill>
          <a:ln w="19050">
            <a:solidFill>
              <a:schemeClr val="tx1"/>
            </a:solidFill>
          </a:ln>
        </p:spPr>
      </p:pic>
      <p:pic>
        <p:nvPicPr>
          <p:cNvPr id="22" name="Picture 21" descr="usdalogo.jpe"/>
          <p:cNvPicPr>
            <a:picLocks noChangeAspect="1"/>
          </p:cNvPicPr>
          <p:nvPr userDrawn="1"/>
        </p:nvPicPr>
        <p:blipFill>
          <a:blip r:embed="rId3" cstate="print"/>
          <a:stretch>
            <a:fillRect/>
          </a:stretch>
        </p:blipFill>
        <p:spPr>
          <a:xfrm>
            <a:off x="2895600" y="992816"/>
            <a:ext cx="1280160" cy="900290"/>
          </a:xfrm>
          <a:prstGeom prst="rect">
            <a:avLst/>
          </a:prstGeom>
          <a:ln w="19050">
            <a:solidFill>
              <a:schemeClr val="bg1"/>
            </a:solidFill>
          </a:ln>
        </p:spPr>
      </p:pic>
    </p:spTree>
    <p:extLst>
      <p:ext uri="{BB962C8B-B14F-4D97-AF65-F5344CB8AC3E}">
        <p14:creationId xmlns:p14="http://schemas.microsoft.com/office/powerpoint/2010/main" val="152401623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1"/>
      </p:bgRef>
    </p:bg>
    <p:spTree>
      <p:nvGrpSpPr>
        <p:cNvPr id="1" name=""/>
        <p:cNvGrpSpPr/>
        <p:nvPr/>
      </p:nvGrpSpPr>
      <p:grpSpPr>
        <a:xfrm>
          <a:off x="0" y="0"/>
          <a:ext cx="0" cy="0"/>
          <a:chOff x="0" y="0"/>
          <a:chExt cx="0" cy="0"/>
        </a:xfrm>
      </p:grpSpPr>
      <p:cxnSp>
        <p:nvCxnSpPr>
          <p:cNvPr id="17" name="Straight Connector 16"/>
          <p:cNvCxnSpPr/>
          <p:nvPr userDrawn="1"/>
        </p:nvCxnSpPr>
        <p:spPr>
          <a:xfrm>
            <a:off x="304800" y="1447800"/>
            <a:ext cx="8153400" cy="0"/>
          </a:xfrm>
          <a:prstGeom prst="line">
            <a:avLst/>
          </a:prstGeom>
          <a:ln>
            <a:solidFill>
              <a:srgbClr val="FFFFCC"/>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flipH="1">
            <a:off x="3124200" y="0"/>
            <a:ext cx="6019800" cy="6858000"/>
          </a:xfrm>
          <a:prstGeom prst="rect">
            <a:avLst/>
          </a:prstGeom>
          <a:solidFill>
            <a:schemeClr val="bg1">
              <a:lumMod val="65000"/>
              <a:lumOff val="35000"/>
            </a:schemeClr>
          </a:solid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Content Placeholder 2"/>
          <p:cNvSpPr>
            <a:spLocks noGrp="1"/>
          </p:cNvSpPr>
          <p:nvPr>
            <p:ph sz="half" idx="1"/>
          </p:nvPr>
        </p:nvSpPr>
        <p:spPr>
          <a:xfrm>
            <a:off x="152400" y="1600201"/>
            <a:ext cx="2895600" cy="4343399"/>
          </a:xfrm>
          <a:prstGeom prst="rect">
            <a:avLst/>
          </a:prstGeom>
        </p:spPr>
        <p:txBody>
          <a:bodyPr anchor="ctr" anchorCtr="0"/>
          <a:lstStyle>
            <a:lvl1pPr algn="ctr" rtl="0" fontAlgn="base">
              <a:spcBef>
                <a:spcPct val="0"/>
              </a:spcBef>
              <a:spcAft>
                <a:spcPct val="0"/>
              </a:spcAft>
              <a:buNone/>
              <a:defRPr lang="en-US" i="1" kern="1200" dirty="0" smtClean="0">
                <a:solidFill>
                  <a:srgbClr val="FFFFCC"/>
                </a:solidFill>
                <a:latin typeface="Franklin Gothic Heavy" pitchFamily="34" charset="0"/>
                <a:ea typeface="+mn-ea"/>
                <a:cs typeface="+mn-cs"/>
              </a:defRPr>
            </a:lvl1pPr>
            <a:lvl2pPr algn="ctr" rtl="0" fontAlgn="base">
              <a:spcBef>
                <a:spcPct val="0"/>
              </a:spcBef>
              <a:spcAft>
                <a:spcPct val="0"/>
              </a:spcAft>
              <a:buNone/>
              <a:defRPr lang="en-US" i="1" kern="1200" dirty="0" smtClean="0">
                <a:solidFill>
                  <a:srgbClr val="FFFFCC"/>
                </a:solidFill>
                <a:latin typeface="Franklin Gothic Heavy" pitchFamily="34" charset="0"/>
                <a:ea typeface="+mn-ea"/>
                <a:cs typeface="+mn-cs"/>
              </a:defRPr>
            </a:lvl2pPr>
            <a:lvl3pPr algn="ctr" rtl="0" fontAlgn="base">
              <a:spcBef>
                <a:spcPct val="0"/>
              </a:spcBef>
              <a:spcAft>
                <a:spcPct val="0"/>
              </a:spcAft>
              <a:buNone/>
              <a:defRPr lang="en-US" i="1" kern="1200" dirty="0" smtClean="0">
                <a:solidFill>
                  <a:srgbClr val="FFFFCC"/>
                </a:solidFill>
                <a:latin typeface="Franklin Gothic Heavy" pitchFamily="34" charset="0"/>
                <a:ea typeface="+mn-ea"/>
                <a:cs typeface="+mn-cs"/>
              </a:defRPr>
            </a:lvl3pPr>
            <a:lvl4pPr algn="ctr" rtl="0" fontAlgn="base">
              <a:spcBef>
                <a:spcPct val="0"/>
              </a:spcBef>
              <a:spcAft>
                <a:spcPct val="0"/>
              </a:spcAft>
              <a:buNone/>
              <a:defRPr lang="en-US" i="1" kern="1200" dirty="0" smtClean="0">
                <a:solidFill>
                  <a:srgbClr val="FFFFCC"/>
                </a:solidFill>
                <a:latin typeface="Franklin Gothic Heavy" pitchFamily="34" charset="0"/>
                <a:ea typeface="+mn-ea"/>
                <a:cs typeface="+mn-cs"/>
              </a:defRPr>
            </a:lvl4pPr>
            <a:lvl5pPr algn="ctr" rtl="0" fontAlgn="base">
              <a:spcBef>
                <a:spcPct val="0"/>
              </a:spcBef>
              <a:spcAft>
                <a:spcPct val="0"/>
              </a:spcAft>
              <a:buNone/>
              <a:defRPr lang="en-US" i="1" kern="1200" dirty="0" smtClean="0">
                <a:solidFill>
                  <a:srgbClr val="FFFFCC"/>
                </a:solidFill>
                <a:latin typeface="Franklin Gothic Heavy" pitchFamily="34" charset="0"/>
                <a:ea typeface="+mn-ea"/>
                <a:cs typeface="+mn-cs"/>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3"/>
          <p:cNvSpPr>
            <a:spLocks noGrp="1"/>
          </p:cNvSpPr>
          <p:nvPr>
            <p:ph sz="half" idx="2"/>
          </p:nvPr>
        </p:nvSpPr>
        <p:spPr>
          <a:xfrm>
            <a:off x="3200400" y="228600"/>
            <a:ext cx="5791200" cy="6248400"/>
          </a:xfrm>
          <a:prstGeom prst="rect">
            <a:avLst/>
          </a:prstGeo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4" name="Date Placeholder 4"/>
          <p:cNvSpPr>
            <a:spLocks noGrp="1"/>
          </p:cNvSpPr>
          <p:nvPr>
            <p:ph type="dt" sz="half" idx="10"/>
          </p:nvPr>
        </p:nvSpPr>
        <p:spPr>
          <a:xfrm>
            <a:off x="4245936" y="6557946"/>
            <a:ext cx="2002464" cy="226902"/>
          </a:xfrm>
        </p:spPr>
        <p:txBody>
          <a:bodyPr/>
          <a:lstStyle>
            <a:extLst/>
          </a:lstStyle>
          <a:p>
            <a:fld id="{5ABE5B76-59C3-4E4D-B36F-98BB1192B684}" type="datetimeFigureOut">
              <a:rPr lang="en-US" smtClean="0"/>
              <a:pPr/>
              <a:t>1/10/2014</a:t>
            </a:fld>
            <a:endParaRPr lang="en-US"/>
          </a:p>
        </p:txBody>
      </p:sp>
      <p:sp>
        <p:nvSpPr>
          <p:cNvPr id="15" name="Footer Placeholder 5"/>
          <p:cNvSpPr>
            <a:spLocks noGrp="1"/>
          </p:cNvSpPr>
          <p:nvPr>
            <p:ph type="ftr" sz="quarter" idx="11"/>
          </p:nvPr>
        </p:nvSpPr>
        <p:spPr>
          <a:xfrm>
            <a:off x="457200" y="6557946"/>
            <a:ext cx="3657600" cy="228600"/>
          </a:xfrm>
          <a:prstGeom prst="rect">
            <a:avLst/>
          </a:prstGeom>
        </p:spPr>
        <p:txBody>
          <a:bodyPr/>
          <a:lstStyle>
            <a:extLst/>
          </a:lstStyle>
          <a:p>
            <a:endParaRPr lang="en-US"/>
          </a:p>
        </p:txBody>
      </p:sp>
      <p:sp>
        <p:nvSpPr>
          <p:cNvPr id="16" name="Slide Number Placeholder 6"/>
          <p:cNvSpPr>
            <a:spLocks noGrp="1"/>
          </p:cNvSpPr>
          <p:nvPr>
            <p:ph type="sldNum" sz="quarter" idx="12"/>
          </p:nvPr>
        </p:nvSpPr>
        <p:spPr>
          <a:xfrm>
            <a:off x="6251448" y="6556248"/>
            <a:ext cx="588336" cy="228600"/>
          </a:xfrm>
        </p:spPr>
        <p:txBody>
          <a:bodyPr/>
          <a:lstStyle>
            <a:extLst/>
          </a:lstStyle>
          <a:p>
            <a:fld id="{8ED54078-85E1-4CA1-82F3-1A3B50B00870}" type="slidenum">
              <a:rPr lang="en-US" smtClean="0"/>
              <a:pPr/>
              <a:t>‹#›</a:t>
            </a:fld>
            <a:endParaRPr lang="en-US"/>
          </a:p>
        </p:txBody>
      </p:sp>
      <p:sp>
        <p:nvSpPr>
          <p:cNvPr id="12" name="Rectangle 2"/>
          <p:cNvSpPr txBox="1">
            <a:spLocks noChangeArrowheads="1"/>
          </p:cNvSpPr>
          <p:nvPr userDrawn="1"/>
        </p:nvSpPr>
        <p:spPr bwMode="auto">
          <a:xfrm>
            <a:off x="0" y="0"/>
            <a:ext cx="3048000" cy="1905000"/>
          </a:xfrm>
          <a:prstGeom prst="rect">
            <a:avLst/>
          </a:prstGeom>
          <a:noFill/>
          <a:ln w="9525">
            <a:noFill/>
            <a:miter lim="800000"/>
            <a:headEnd/>
            <a:tailEnd/>
          </a:ln>
          <a:effectLst/>
        </p:spPr>
        <p:txBody>
          <a:bodyPr anchor="ctr"/>
          <a:lstStyle/>
          <a:p>
            <a:pPr algn="ctr">
              <a:defRPr/>
            </a:pPr>
            <a:r>
              <a:rPr lang="en-US" sz="2700" i="1" kern="0" dirty="0">
                <a:solidFill>
                  <a:srgbClr val="FFFFCC"/>
                </a:solidFill>
                <a:latin typeface="Franklin Gothic Heavy" pitchFamily="34" charset="0"/>
                <a:ea typeface="+mj-ea"/>
                <a:cs typeface="+mj-cs"/>
              </a:rPr>
              <a:t>Minnesota </a:t>
            </a:r>
          </a:p>
          <a:p>
            <a:pPr algn="ctr">
              <a:defRPr/>
            </a:pPr>
            <a:r>
              <a:rPr lang="en-US" sz="2200" i="1" kern="0" dirty="0">
                <a:solidFill>
                  <a:srgbClr val="FFFFCC"/>
                </a:solidFill>
                <a:latin typeface="Franklin Gothic Heavy" pitchFamily="34" charset="0"/>
                <a:ea typeface="+mj-ea"/>
                <a:cs typeface="+mj-cs"/>
              </a:rPr>
              <a:t>Farm Service Agency</a:t>
            </a:r>
          </a:p>
        </p:txBody>
      </p:sp>
      <p:pic>
        <p:nvPicPr>
          <p:cNvPr id="18" name="Picture 17" descr="fsa_green_blue_jpeg.jpg"/>
          <p:cNvPicPr>
            <a:picLocks noChangeAspect="1"/>
          </p:cNvPicPr>
          <p:nvPr userDrawn="1"/>
        </p:nvPicPr>
        <p:blipFill>
          <a:blip r:embed="rId2" cstate="print"/>
          <a:stretch>
            <a:fillRect/>
          </a:stretch>
        </p:blipFill>
        <p:spPr>
          <a:xfrm>
            <a:off x="1752600" y="6041064"/>
            <a:ext cx="914400" cy="610381"/>
          </a:xfrm>
          <a:prstGeom prst="rect">
            <a:avLst/>
          </a:prstGeom>
          <a:solidFill>
            <a:schemeClr val="bg1"/>
          </a:solidFill>
          <a:ln w="19050">
            <a:solidFill>
              <a:schemeClr val="tx1"/>
            </a:solidFill>
          </a:ln>
        </p:spPr>
      </p:pic>
      <p:pic>
        <p:nvPicPr>
          <p:cNvPr id="19" name="Picture 18" descr="usdalogo.jpe"/>
          <p:cNvPicPr>
            <a:picLocks noChangeAspect="1"/>
          </p:cNvPicPr>
          <p:nvPr userDrawn="1"/>
        </p:nvPicPr>
        <p:blipFill>
          <a:blip r:embed="rId3" cstate="print"/>
          <a:stretch>
            <a:fillRect/>
          </a:stretch>
        </p:blipFill>
        <p:spPr>
          <a:xfrm>
            <a:off x="533400" y="6019801"/>
            <a:ext cx="914400" cy="643064"/>
          </a:xfrm>
          <a:prstGeom prst="rect">
            <a:avLst/>
          </a:prstGeom>
          <a:ln w="19050">
            <a:solidFill>
              <a:schemeClr val="bg1"/>
            </a:solidFill>
          </a:ln>
        </p:spPr>
      </p:pic>
    </p:spTree>
    <p:extLst>
      <p:ext uri="{BB962C8B-B14F-4D97-AF65-F5344CB8AC3E}">
        <p14:creationId xmlns:p14="http://schemas.microsoft.com/office/powerpoint/2010/main" val="1561582048"/>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1749854178"/>
      </p:ext>
    </p:extLst>
  </p:cSld>
  <p:clrMapOvr>
    <a:masterClrMapping/>
  </p:clrMapOvr>
  <p:timing>
    <p:tnLst>
      <p:par>
        <p:cTn id="1" dur="indefinite" restart="never" nodeType="tmRoot"/>
      </p:par>
    </p:tnLst>
  </p:timing>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2106563345"/>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42307371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ext Placeholder 6"/>
          <p:cNvSpPr>
            <a:spLocks noGrp="1"/>
          </p:cNvSpPr>
          <p:nvPr>
            <p:ph type="body" sz="quarter" idx="11" hasCustomPrompt="1"/>
          </p:nvPr>
        </p:nvSpPr>
        <p:spPr>
          <a:xfrm>
            <a:off x="2667000" y="3959225"/>
            <a:ext cx="3505200" cy="730250"/>
          </a:xfrm>
          <a:prstGeom prst="rect">
            <a:avLst/>
          </a:prstGeom>
        </p:spPr>
        <p:txBody>
          <a:bodyPr/>
          <a:lstStyle>
            <a:lvl1pPr marL="0" indent="0" algn="r">
              <a:buNone/>
              <a:defRPr sz="1400"/>
            </a:lvl1pPr>
          </a:lstStyle>
          <a:p>
            <a:pPr lvl="0"/>
            <a:r>
              <a:rPr lang="en-US" dirty="0" smtClean="0"/>
              <a:t>Click to add your name and contact information</a:t>
            </a:r>
            <a:endParaRPr lang="en-US" dirty="0"/>
          </a:p>
        </p:txBody>
      </p:sp>
      <p:sp>
        <p:nvSpPr>
          <p:cNvPr id="2" name="Title 1"/>
          <p:cNvSpPr>
            <a:spLocks noGrp="1"/>
          </p:cNvSpPr>
          <p:nvPr>
            <p:ph type="title" hasCustomPrompt="1"/>
          </p:nvPr>
        </p:nvSpPr>
        <p:spPr>
          <a:xfrm>
            <a:off x="2667000" y="2438400"/>
            <a:ext cx="3505200" cy="1524000"/>
          </a:xfrm>
          <a:prstGeom prst="rect">
            <a:avLst/>
          </a:prstGeom>
        </p:spPr>
        <p:txBody>
          <a:bodyPr anchor="b"/>
          <a:lstStyle>
            <a:lvl1pPr algn="r">
              <a:defRPr sz="3200">
                <a:latin typeface="Franklin Gothic Book" pitchFamily="34" charset="0"/>
              </a:defRPr>
            </a:lvl1pPr>
          </a:lstStyle>
          <a:p>
            <a:r>
              <a:rPr lang="en-US" dirty="0" smtClean="0"/>
              <a:t>Thank You!</a:t>
            </a:r>
            <a:endParaRPr lang="en-US" dirty="0"/>
          </a:p>
        </p:txBody>
      </p:sp>
    </p:spTree>
    <p:extLst>
      <p:ext uri="{BB962C8B-B14F-4D97-AF65-F5344CB8AC3E}">
        <p14:creationId xmlns:p14="http://schemas.microsoft.com/office/powerpoint/2010/main" val="3134705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342205489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4038172545"/>
      </p:ext>
    </p:extLst>
  </p:cSld>
  <p:clrMapOvr>
    <a:masterClrMapping/>
  </p:clrMapOvr>
  <p:timing>
    <p:tnLst>
      <p:par>
        <p:cTn id="1" dur="indefinite" restart="never" nodeType="tmRoot"/>
      </p:par>
    </p:tnLst>
  </p:timing>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1/10/2014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454104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1/10/2014</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28026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3300918238"/>
      </p:ext>
    </p:extLst>
  </p:cSld>
  <p:clrMapOvr>
    <a:masterClrMapping/>
  </p:clrMapOvr>
  <p:timing>
    <p:tnLst>
      <p:par>
        <p:cTn id="1" dur="indefinite" restart="never" nodeType="tmRoot"/>
      </p:par>
    </p:tnLst>
  </p:timing>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488685046"/>
      </p:ext>
    </p:extLst>
  </p:cSld>
  <p:clrMapOvr>
    <a:masterClrMapping/>
  </p:clrMapOvr>
  <p:timing>
    <p:tnLst>
      <p:par>
        <p:cTn id="1" dur="indefinite" restart="never" nodeType="tmRoot"/>
      </p:par>
    </p:tn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255423507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16215980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927429449"/>
      </p:ext>
    </p:extLst>
  </p:cSld>
  <p:clrMapOvr>
    <a:masterClrMapping/>
  </p:clrMapOvr>
  <p:timing>
    <p:tnLst>
      <p:par>
        <p:cTn id="1" dur="indefinite" restart="never" nodeType="tmRoot"/>
      </p:par>
    </p:tn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1/10/2014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021272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a:prstGeom prst="rect">
            <a:avLst/>
          </a:prstGeo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a:xfrm>
            <a:off x="457200" y="6416675"/>
            <a:ext cx="2133600" cy="365125"/>
          </a:xfrm>
          <a:prstGeom prst="rect">
            <a:avLst/>
          </a:prstGeom>
        </p:spPr>
        <p:txBody>
          <a:bodyPr/>
          <a:lstStyle/>
          <a:p>
            <a:fld id="{5DC3E618-447C-48AE-AC23-78CED7696653}" type="datetimeFigureOut">
              <a:rPr lang="en-US">
                <a:solidFill>
                  <a:prstClr val="black"/>
                </a:solidFill>
              </a:rPr>
              <a:pPr/>
              <a:t>1/10/2014</a:t>
            </a:fld>
            <a:endParaRPr lang="en-US" dirty="0">
              <a:solidFill>
                <a:prstClr val="black"/>
              </a:solidFill>
            </a:endParaRPr>
          </a:p>
        </p:txBody>
      </p:sp>
      <p:sp>
        <p:nvSpPr>
          <p:cNvPr id="17" name="Footer Placeholder 16"/>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29" name="Slide Number Placeholder 28"/>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9" name="Subtitle 8"/>
          <p:cNvSpPr>
            <a:spLocks noGrp="1"/>
          </p:cNvSpPr>
          <p:nvPr>
            <p:ph type="subTitle" idx="1"/>
          </p:nvPr>
        </p:nvSpPr>
        <p:spPr>
          <a:xfrm>
            <a:off x="1371600" y="3331698"/>
            <a:ext cx="6400800" cy="1752600"/>
          </a:xfrm>
          <a:prstGeom prst="rect">
            <a:avLst/>
          </a:prstGeo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extLst>
      <p:ext uri="{BB962C8B-B14F-4D97-AF65-F5344CB8AC3E}">
        <p14:creationId xmlns:p14="http://schemas.microsoft.com/office/powerpoint/2010/main" val="28600496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1/10/2014</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903669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3443255362"/>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1154873241"/>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326963662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itle 15"/>
          <p:cNvSpPr>
            <a:spLocks noGrp="1"/>
          </p:cNvSpPr>
          <p:nvPr>
            <p:ph type="title"/>
          </p:nvPr>
        </p:nvSpPr>
        <p:spPr>
          <a:xfrm>
            <a:off x="4876800" y="457200"/>
            <a:ext cx="2819400" cy="5715000"/>
          </a:xfrm>
          <a:prstGeom prst="rect">
            <a:avLst/>
          </a:prstGeo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457200"/>
            <a:ext cx="3657600" cy="5714999"/>
          </a:xfrm>
          <a:prstGeom prst="rect">
            <a:avLst/>
          </a:prstGeo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0"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82081517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Caption Placeholder 2"/>
          <p:cNvSpPr>
            <a:spLocks noGrp="1"/>
          </p:cNvSpPr>
          <p:nvPr>
            <p:ph type="title" hasCustomPrompt="1"/>
          </p:nvPr>
        </p:nvSpPr>
        <p:spPr>
          <a:xfrm>
            <a:off x="304800" y="228600"/>
            <a:ext cx="3505200" cy="457200"/>
          </a:xfrm>
          <a:prstGeom prst="rect">
            <a:avLst/>
          </a:prstGeom>
        </p:spPr>
        <p:txBody>
          <a:bodyPr anchor="t">
            <a:noAutofit/>
          </a:bodyPr>
          <a:lstStyle>
            <a:lvl1pPr algn="ctr">
              <a:defRPr sz="2400" b="0" baseline="0">
                <a:effectLst/>
              </a:defRPr>
            </a:lvl1pPr>
          </a:lstStyle>
          <a:p>
            <a:r>
              <a:rPr lang="en-US" dirty="0" smtClean="0"/>
              <a:t>Click to add the caption</a:t>
            </a:r>
            <a:endParaRPr lang="en-US" dirty="0"/>
          </a:p>
        </p:txBody>
      </p:sp>
      <p:sp>
        <p:nvSpPr>
          <p:cNvPr id="3" name="Picture Placeholder 2"/>
          <p:cNvSpPr>
            <a:spLocks noGrp="1"/>
          </p:cNvSpPr>
          <p:nvPr>
            <p:ph type="pic" idx="1"/>
          </p:nvPr>
        </p:nvSpPr>
        <p:spPr>
          <a:xfrm>
            <a:off x="3048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Caption Placeholder 3"/>
          <p:cNvSpPr>
            <a:spLocks noGrp="1"/>
          </p:cNvSpPr>
          <p:nvPr>
            <p:ph type="body" sz="quarter" idx="14" hasCustomPrompt="1"/>
          </p:nvPr>
        </p:nvSpPr>
        <p:spPr>
          <a:xfrm>
            <a:off x="4800600" y="228600"/>
            <a:ext cx="3505200" cy="457200"/>
          </a:xfrm>
          <a:prstGeom prst="rect">
            <a:avLst/>
          </a:prstGeom>
        </p:spPr>
        <p:txBody>
          <a:bodyPr anchor="t"/>
          <a:lstStyle>
            <a:lvl1pPr marL="0" indent="0" algn="ctr">
              <a:buNone/>
              <a:defRPr sz="2400" baseline="0"/>
            </a:lvl1pPr>
          </a:lstStyle>
          <a:p>
            <a:pPr lvl="0"/>
            <a:r>
              <a:rPr lang="en-US" dirty="0" smtClean="0"/>
              <a:t>Click to add the caption</a:t>
            </a:r>
            <a:endParaRPr lang="en-US" dirty="0"/>
          </a:p>
        </p:txBody>
      </p:sp>
      <p:sp>
        <p:nvSpPr>
          <p:cNvPr id="7" name="Picture Placeholder 2"/>
          <p:cNvSpPr>
            <a:spLocks noGrp="1"/>
          </p:cNvSpPr>
          <p:nvPr>
            <p:ph type="pic" idx="12"/>
          </p:nvPr>
        </p:nvSpPr>
        <p:spPr>
          <a:xfrm>
            <a:off x="4800600" y="762000"/>
            <a:ext cx="3505200" cy="54401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8" name="Slide Number Placeholder 10"/>
          <p:cNvSpPr>
            <a:spLocks noGrp="1"/>
          </p:cNvSpPr>
          <p:nvPr>
            <p:ph type="sldNum" sz="quarter" idx="13"/>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6"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2199020167"/>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4B6F30-8C45-480B-8164-C3DA415EFB6C}" type="datetimeFigureOut">
              <a:rPr lang="en-US" smtClean="0">
                <a:solidFill>
                  <a:prstClr val="black"/>
                </a:solidFill>
              </a:rPr>
              <a:pPr/>
              <a:t>1/10/2014</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F14E9A6-4470-49AE-86FC-04BF84FF7BF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674777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838200" y="6502400"/>
            <a:ext cx="2819400" cy="279400"/>
          </a:xfrm>
          <a:prstGeom prst="rect">
            <a:avLst/>
          </a:prstGeom>
        </p:spPr>
        <p:txBody>
          <a:bodyPr/>
          <a:lstStyle>
            <a:lvl1pPr fontAlgn="auto">
              <a:spcBef>
                <a:spcPts val="0"/>
              </a:spcBef>
              <a:spcAft>
                <a:spcPts val="0"/>
              </a:spcAft>
              <a:defRPr>
                <a:latin typeface="+mn-lt"/>
              </a:defRPr>
            </a:lvl1pPr>
          </a:lstStyle>
          <a:p>
            <a:pPr>
              <a:defRPr/>
            </a:pPr>
            <a:fld id="{F29923A3-40A4-4A0B-8187-E42DA07F03F8}" type="datetimeFigureOut">
              <a:rPr lang="en-US">
                <a:solidFill>
                  <a:prstClr val="black"/>
                </a:solidFill>
              </a:rPr>
              <a:pPr>
                <a:defRPr/>
              </a:pPr>
              <a:t>1/10/2014</a:t>
            </a:fld>
            <a:endParaRPr lang="en-US">
              <a:solidFill>
                <a:prstClr val="black"/>
              </a:solidFill>
            </a:endParaRPr>
          </a:p>
        </p:txBody>
      </p:sp>
      <p:sp>
        <p:nvSpPr>
          <p:cNvPr id="6" name="Footer Placeholder 4"/>
          <p:cNvSpPr>
            <a:spLocks noGrp="1"/>
          </p:cNvSpPr>
          <p:nvPr>
            <p:ph type="ftr" sz="quarter" idx="11"/>
          </p:nvPr>
        </p:nvSpPr>
        <p:spPr>
          <a:xfrm>
            <a:off x="3124200" y="76200"/>
            <a:ext cx="3352800" cy="288925"/>
          </a:xfrm>
          <a:prstGeom prst="rect">
            <a:avLst/>
          </a:prstGeom>
        </p:spPr>
        <p:txBody>
          <a:bodyPr/>
          <a:lstStyle>
            <a:lvl1pPr fontAlgn="auto">
              <a:spcBef>
                <a:spcPts val="0"/>
              </a:spcBef>
              <a:spcAft>
                <a:spcPts val="0"/>
              </a:spcAft>
              <a:defRPr>
                <a:latin typeface="+mn-lt"/>
              </a:defRPr>
            </a:lvl1pPr>
          </a:lstStyle>
          <a:p>
            <a:pPr>
              <a:defRPr/>
            </a:pPr>
            <a:r>
              <a:rPr lang="en-US">
                <a:solidFill>
                  <a:prstClr val="black"/>
                </a:solidFill>
              </a:rPr>
              <a:t>Minnesota Wetland Inventory Update</a:t>
            </a:r>
          </a:p>
        </p:txBody>
      </p:sp>
      <p:sp>
        <p:nvSpPr>
          <p:cNvPr id="7" name="Slide Number Placeholder 5"/>
          <p:cNvSpPr>
            <a:spLocks noGrp="1"/>
          </p:cNvSpPr>
          <p:nvPr>
            <p:ph type="sldNum" sz="quarter" idx="12"/>
          </p:nvPr>
        </p:nvSpPr>
        <p:spPr>
          <a:xfrm>
            <a:off x="228600" y="6477000"/>
            <a:ext cx="533400" cy="304800"/>
          </a:xfrm>
          <a:prstGeom prst="rect">
            <a:avLst/>
          </a:prstGeom>
        </p:spPr>
        <p:txBody>
          <a:bodyPr/>
          <a:lstStyle>
            <a:lvl1pPr fontAlgn="auto">
              <a:spcBef>
                <a:spcPts val="0"/>
              </a:spcBef>
              <a:spcAft>
                <a:spcPts val="0"/>
              </a:spcAft>
              <a:defRPr>
                <a:latin typeface="+mn-lt"/>
              </a:defRPr>
            </a:lvl1pPr>
          </a:lstStyle>
          <a:p>
            <a:pPr>
              <a:defRPr/>
            </a:pPr>
            <a:fld id="{B027CD76-7F51-4753-81BB-A0CEAF1AC6D2}"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91937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57200" y="1905000"/>
            <a:ext cx="5943600" cy="4525962"/>
          </a:xfrm>
          <a:prstGeom prst="rect">
            <a:avLst/>
          </a:prstGeom>
        </p:spPr>
        <p:txBody>
          <a:bodyPr/>
          <a:lstStyle>
            <a:lvl1pPr>
              <a:defRPr sz="1400">
                <a:latin typeface="Franklin Gothic Book" pitchFamily="34" charset="0"/>
              </a:defRPr>
            </a:lvl1pPr>
            <a:lvl2pPr>
              <a:defRPr sz="1400">
                <a:latin typeface="Franklin Gothic Book" pitchFamily="34" charset="0"/>
              </a:defRPr>
            </a:lvl2pPr>
            <a:lvl3pPr>
              <a:defRPr sz="1400">
                <a:latin typeface="Franklin Gothic Book" pitchFamily="34" charset="0"/>
              </a:defRPr>
            </a:lvl3pPr>
            <a:lvl4pPr>
              <a:defRPr sz="1400">
                <a:latin typeface="Franklin Gothic Book" pitchFamily="34" charset="0"/>
              </a:defRPr>
            </a:lvl4pPr>
            <a:lvl5pPr>
              <a:defRPr sz="1400">
                <a:latin typeface="Franklin Gothic Book"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952500"/>
            <a:ext cx="5943600" cy="381000"/>
          </a:xfrm>
          <a:prstGeom prst="rect">
            <a:avLst/>
          </a:prstGeom>
        </p:spPr>
        <p:txBody>
          <a:bodyPr anchor="ctr"/>
          <a:lstStyle>
            <a:lvl1pPr algn="r">
              <a:defRPr sz="3200" b="1">
                <a:latin typeface="Franklin Gothic Boo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554962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 Section or Presenter">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362200" y="3962400"/>
            <a:ext cx="3810000" cy="1752600"/>
          </a:xfrm>
          <a:prstGeom prst="rect">
            <a:avLst/>
          </a:prstGeom>
        </p:spPr>
        <p:txBody>
          <a:bodyPr/>
          <a:lstStyle>
            <a:lvl1pPr marL="0" indent="0" algn="r">
              <a:buNone/>
              <a:defRPr sz="1400">
                <a:latin typeface="Franklin Gothic Book" pitchFamily="34" charset="0"/>
              </a:defRPr>
            </a:lvl1pPr>
          </a:lstStyle>
          <a:p>
            <a:pPr lvl="0"/>
            <a:r>
              <a:rPr lang="en-US" smtClean="0"/>
              <a:t>Click to edit Master text styles</a:t>
            </a:r>
          </a:p>
        </p:txBody>
      </p:sp>
      <p:sp>
        <p:nvSpPr>
          <p:cNvPr id="2" name="Title 1"/>
          <p:cNvSpPr>
            <a:spLocks noGrp="1"/>
          </p:cNvSpPr>
          <p:nvPr>
            <p:ph type="title"/>
          </p:nvPr>
        </p:nvSpPr>
        <p:spPr>
          <a:xfrm>
            <a:off x="2362200" y="2667000"/>
            <a:ext cx="3810000" cy="1295400"/>
          </a:xfrm>
          <a:prstGeom prst="rect">
            <a:avLst/>
          </a:prstGeom>
        </p:spPr>
        <p:txBody>
          <a:bodyPr anchor="b"/>
          <a:lstStyle>
            <a:lvl1pPr algn="r">
              <a:defRPr sz="3600" baseline="0">
                <a:latin typeface="Franklin Gothic Boo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843266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5DC3E618-447C-48AE-AC23-78CED7696653}" type="datetimeFigureOut">
              <a:rPr lang="en-US">
                <a:solidFill>
                  <a:prstClr val="black"/>
                </a:solidFill>
              </a:rPr>
              <a:pPr/>
              <a:t>1/10/2014</a:t>
            </a:fld>
            <a:endParaRPr lang="en-US" dirty="0">
              <a:solidFill>
                <a:prstClr val="black"/>
              </a:solidFill>
            </a:endParaRPr>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1550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2667000" y="3959225"/>
            <a:ext cx="3505200" cy="730250"/>
          </a:xfrm>
          <a:prstGeom prst="rect">
            <a:avLst/>
          </a:prstGeom>
        </p:spPr>
        <p:txBody>
          <a:bodyPr/>
          <a:lstStyle>
            <a:lvl1pPr marL="0" indent="0" algn="r">
              <a:buNone/>
              <a:defRPr sz="1400"/>
            </a:lvl1pPr>
          </a:lstStyle>
          <a:p>
            <a:pPr lvl="0"/>
            <a:r>
              <a:rPr lang="en-US" smtClean="0"/>
              <a:t>Click to edit Master text styles</a:t>
            </a:r>
          </a:p>
        </p:txBody>
      </p:sp>
      <p:sp>
        <p:nvSpPr>
          <p:cNvPr id="2" name="Title 1"/>
          <p:cNvSpPr>
            <a:spLocks noGrp="1"/>
          </p:cNvSpPr>
          <p:nvPr>
            <p:ph type="title"/>
          </p:nvPr>
        </p:nvSpPr>
        <p:spPr>
          <a:xfrm>
            <a:off x="2667000" y="2438400"/>
            <a:ext cx="3505200" cy="1524000"/>
          </a:xfrm>
          <a:prstGeom prst="rect">
            <a:avLst/>
          </a:prstGeom>
        </p:spPr>
        <p:txBody>
          <a:bodyPr anchor="b"/>
          <a:lstStyle>
            <a:lvl1pPr algn="r">
              <a:defRPr sz="3200">
                <a:latin typeface="Franklin Gothic Boo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566728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1395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937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6782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558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235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742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619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665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146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600200"/>
            <a:ext cx="8229600" cy="4709160"/>
          </a:xfrm>
          <a:prstGeom prst="rect">
            <a:avLst/>
          </a:prstGeo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5DC3E618-447C-48AE-AC23-78CED7696653}" type="datetimeFigureOut">
              <a:rPr lang="en-US">
                <a:solidFill>
                  <a:prstClr val="black"/>
                </a:solidFill>
              </a:rPr>
              <a:pPr/>
              <a:t>1/10/2014</a:t>
            </a:fld>
            <a:endParaRPr lang="en-US" dirty="0">
              <a:solidFill>
                <a:prstClr val="black"/>
              </a:solidFill>
            </a:endParaRPr>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7924800" y="6416675"/>
            <a:ext cx="762000" cy="365125"/>
          </a:xfrm>
          <a:prstGeom prst="rect">
            <a:avLst/>
          </a:prstGeom>
        </p:spPr>
        <p:txBody>
          <a:bodyPr/>
          <a:lstStyle/>
          <a:p>
            <a:fld id="{6141AE55-0994-49BC-B8C4-2B1C7C3EAD8F}" type="slidenum">
              <a:rPr lang="en-US">
                <a:solidFill>
                  <a:prstClr val="black"/>
                </a:solidFill>
              </a:rPr>
              <a:pPr/>
              <a:t>‹#›</a:t>
            </a:fld>
            <a:endParaRPr lang="en-US" dirty="0">
              <a:solidFill>
                <a:prstClr val="black"/>
              </a:solidFill>
            </a:endParaRPr>
          </a:p>
        </p:txBody>
      </p:sp>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schemeClr val="bg1"/>
                </a:solidFill>
              </a:rPr>
              <a:t>MnGeo State Government Advisory Council Meeting</a:t>
            </a:r>
            <a:endParaRPr lang="en-US" sz="1400" b="1" dirty="0">
              <a:solidFill>
                <a:schemeClr val="bg1"/>
              </a:solidFill>
            </a:endParaRPr>
          </a:p>
        </p:txBody>
      </p:sp>
    </p:spTree>
    <p:extLst>
      <p:ext uri="{BB962C8B-B14F-4D97-AF65-F5344CB8AC3E}">
        <p14:creationId xmlns:p14="http://schemas.microsoft.com/office/powerpoint/2010/main" val="19816393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144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211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51403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3778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4417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8874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658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20678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27042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795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04800" y="304800"/>
            <a:ext cx="8153400" cy="381000"/>
          </a:xfrm>
          <a:prstGeom prst="rect">
            <a:avLst/>
          </a:prstGeom>
        </p:spPr>
        <p:txBody>
          <a:bodyPr anchor="b">
            <a:normAutofit/>
          </a:bodyPr>
          <a:lstStyle>
            <a:lvl1pPr algn="r">
              <a:defRPr sz="2000" b="0">
                <a:effectLst/>
              </a:defRPr>
            </a:lvl1pPr>
          </a:lstStyle>
          <a:p>
            <a:r>
              <a:rPr lang="en-US" dirty="0" smtClean="0"/>
              <a:t>Click to add the caption or title for the picture </a:t>
            </a:r>
            <a:endParaRPr lang="en-US" dirty="0"/>
          </a:p>
        </p:txBody>
      </p:sp>
      <p:sp>
        <p:nvSpPr>
          <p:cNvPr id="3" name="Picture Placeholder 2"/>
          <p:cNvSpPr>
            <a:spLocks noGrp="1"/>
          </p:cNvSpPr>
          <p:nvPr>
            <p:ph type="pic" idx="1"/>
          </p:nvPr>
        </p:nvSpPr>
        <p:spPr>
          <a:xfrm>
            <a:off x="304800" y="762000"/>
            <a:ext cx="8153400" cy="5440110"/>
          </a:xfrm>
          <a:prstGeom prst="rect">
            <a:avLst/>
          </a:prstGeo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16" name="Slide Number Placeholder 10"/>
          <p:cNvSpPr>
            <a:spLocks noGrp="1"/>
          </p:cNvSpPr>
          <p:nvPr>
            <p:ph type="sldNum" sz="quarter" idx="11"/>
          </p:nvPr>
        </p:nvSpPr>
        <p:spPr>
          <a:xfrm>
            <a:off x="228600" y="6477000"/>
            <a:ext cx="533400" cy="152400"/>
          </a:xfrm>
          <a:prstGeom prst="rect">
            <a:avLst/>
          </a:prstGeom>
        </p:spPr>
        <p:txBody>
          <a:bodyPr/>
          <a:lstStyle>
            <a:lvl1pPr algn="l">
              <a:defRPr/>
            </a:lvl1pPr>
          </a:lstStyle>
          <a:p>
            <a:fld id="{E88E9821-B3B1-4C9E-A06D-1B95571867B0}" type="slidenum">
              <a:rPr lang="en-US" smtClean="0">
                <a:solidFill>
                  <a:prstClr val="black"/>
                </a:solidFill>
              </a:rPr>
              <a:pPr/>
              <a:t>‹#›</a:t>
            </a:fld>
            <a:endParaRPr lang="en-US" dirty="0">
              <a:solidFill>
                <a:prstClr val="black"/>
              </a:solidFill>
            </a:endParaRPr>
          </a:p>
        </p:txBody>
      </p:sp>
      <p:sp>
        <p:nvSpPr>
          <p:cNvPr id="15" name="Date Placeholder 9"/>
          <p:cNvSpPr>
            <a:spLocks noGrp="1"/>
          </p:cNvSpPr>
          <p:nvPr>
            <p:ph type="dt" sz="half" idx="10"/>
          </p:nvPr>
        </p:nvSpPr>
        <p:spPr>
          <a:xfrm>
            <a:off x="838201" y="6502401"/>
            <a:ext cx="2819399" cy="126999"/>
          </a:xfrm>
          <a:prstGeom prst="rect">
            <a:avLst/>
          </a:prstGeom>
        </p:spPr>
        <p:txBody>
          <a:bodyPr/>
          <a:lstStyle>
            <a:lvl1pPr algn="l">
              <a:defRPr/>
            </a:lvl1pPr>
          </a:lstStyle>
          <a:p>
            <a:fld id="{CDF4FE05-A424-4B51-860C-AAEF5BA3FBE0}" type="datetimeFigureOut">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3374949820"/>
      </p:ext>
    </p:extLst>
  </p:cSld>
  <p:clrMapOvr>
    <a:masterClrMapping/>
  </p:clrMapOvr>
  <p:timing>
    <p:tnLst>
      <p:par>
        <p:cTn id="1" dur="indefinite" restart="never" nodeType="tmRoot"/>
      </p:par>
    </p:tnLst>
  </p:timing>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8493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5400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25644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9319059"/>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Font typeface="Wingdings" pitchFamily="2" charset="2"/>
              <a:buChar char="§"/>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75259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6167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9909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308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600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044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by Side Content">
    <p:spTree>
      <p:nvGrpSpPr>
        <p:cNvPr id="1" name=""/>
        <p:cNvGrpSpPr/>
        <p:nvPr/>
      </p:nvGrpSpPr>
      <p:grpSpPr>
        <a:xfrm>
          <a:off x="0" y="0"/>
          <a:ext cx="0" cy="0"/>
          <a:chOff x="0" y="0"/>
          <a:chExt cx="0" cy="0"/>
        </a:xfrm>
      </p:grpSpPr>
      <p:sp>
        <p:nvSpPr>
          <p:cNvPr id="17" name="Content Placeholder 2"/>
          <p:cNvSpPr>
            <a:spLocks noGrp="1"/>
          </p:cNvSpPr>
          <p:nvPr>
            <p:ph idx="1"/>
          </p:nvPr>
        </p:nvSpPr>
        <p:spPr>
          <a:xfrm>
            <a:off x="457200" y="1581912"/>
            <a:ext cx="34290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19" name="Content Placeholder 2"/>
          <p:cNvSpPr>
            <a:spLocks noGrp="1"/>
          </p:cNvSpPr>
          <p:nvPr>
            <p:ph idx="13"/>
          </p:nvPr>
        </p:nvSpPr>
        <p:spPr>
          <a:xfrm>
            <a:off x="4724400" y="1581912"/>
            <a:ext cx="3581400" cy="4525963"/>
          </a:xfrm>
          <a:prstGeom prst="rect">
            <a:avLst/>
          </a:prstGeom>
        </p:spPr>
        <p:txBody>
          <a:bodyPr>
            <a:normAutofit/>
          </a:bodyPr>
          <a:lstStyle>
            <a:lvl1pPr marL="1828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1pPr>
            <a:lvl2pPr marL="41148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2pPr>
            <a:lvl3pPr marL="59436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3pPr>
            <a:lvl4pPr marL="777240" marR="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sz="1600" baseline="0">
                <a:latin typeface="+mn-lt"/>
                <a:cs typeface="Arial" pitchFamily="34" charset="0"/>
              </a:defRPr>
            </a:lvl4pPr>
            <a:lvl5pPr>
              <a:buFont typeface="Wingdings" pitchFamily="2" charset="2"/>
              <a:buChar char="§"/>
              <a:defRPr sz="1800">
                <a:latin typeface="Arial" pitchFamily="34" charset="0"/>
                <a:cs typeface="Arial" pitchFamily="34" charset="0"/>
              </a:defRPr>
            </a:lvl5pPr>
          </a:lstStyle>
          <a:p>
            <a:pPr marL="182880" marR="0" lvl="0"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8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Click to edit Master text styles</a:t>
            </a:r>
          </a:p>
          <a:p>
            <a:pPr marL="411480" marR="0" lvl="1"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Second level</a:t>
            </a:r>
          </a:p>
          <a:p>
            <a:pPr marL="594360" marR="0" lvl="2"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Third level</a:t>
            </a:r>
          </a:p>
          <a:p>
            <a:pPr marL="777240" marR="0" lvl="3" indent="-182880" algn="l" defTabSz="914400" rtl="0" eaLnBrk="1" fontAlgn="auto" latinLnBrk="0" hangingPunct="1">
              <a:lnSpc>
                <a:spcPct val="100000"/>
              </a:lnSpc>
              <a:spcBef>
                <a:spcPct val="20000"/>
              </a:spcBef>
              <a:spcAft>
                <a:spcPts val="0"/>
              </a:spcAft>
              <a:buClr>
                <a:prstClr val="black">
                  <a:lumMod val="50000"/>
                  <a:lumOff val="50000"/>
                </a:prstClr>
              </a:buClr>
              <a:buSzTx/>
              <a:buFont typeface="Wingdings" pitchFamily="2" charset="2"/>
              <a:buChar char="§"/>
              <a:tabLst/>
              <a:defRPr/>
            </a:pPr>
            <a:r>
              <a:rPr kumimoji="0" lang="en-US" sz="1400" b="0" i="0" u="none" strike="noStrike" kern="1200" cap="none" spc="0" normalizeH="0" baseline="0" noProof="0" dirty="0" smtClean="0">
                <a:ln>
                  <a:noFill/>
                </a:ln>
                <a:solidFill>
                  <a:prstClr val="black">
                    <a:lumMod val="85000"/>
                  </a:prstClr>
                </a:solidFill>
                <a:effectLst/>
                <a:uLnTx/>
                <a:uFillTx/>
                <a:latin typeface="Franklin Gothic Book" pitchFamily="34" charset="0"/>
                <a:ea typeface="+mn-ea"/>
                <a:cs typeface="+mn-cs"/>
              </a:rPr>
              <a:t>Fourth level</a:t>
            </a:r>
          </a:p>
        </p:txBody>
      </p:sp>
      <p:sp>
        <p:nvSpPr>
          <p:cNvPr id="6" name="Slide Number Placeholder 10"/>
          <p:cNvSpPr>
            <a:spLocks noGrp="1"/>
          </p:cNvSpPr>
          <p:nvPr>
            <p:ph type="sldNum" sz="quarter" idx="1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5"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
        <p:nvSpPr>
          <p:cNvPr id="2" name="Title 1"/>
          <p:cNvSpPr>
            <a:spLocks noGrp="1"/>
          </p:cNvSpPr>
          <p:nvPr>
            <p:ph type="title"/>
          </p:nvPr>
        </p:nvSpPr>
        <p:spPr>
          <a:xfrm>
            <a:off x="457200" y="914400"/>
            <a:ext cx="7848600" cy="609600"/>
          </a:xfrm>
          <a:prstGeom prst="rect">
            <a:avLst/>
          </a:prstGeom>
        </p:spPr>
        <p:txBody>
          <a:bodyPr/>
          <a:lstStyle>
            <a:lvl1pPr>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3704735811"/>
      </p:ext>
    </p:extLst>
  </p:cSld>
  <p:clrMapOvr>
    <a:masterClrMapping/>
  </p:clrMapOvr>
  <p:timing>
    <p:tnLst>
      <p:par>
        <p:cTn id="1" dur="indefinite" restart="never" nodeType="tmRoot"/>
      </p:par>
    </p:tnLst>
  </p:timing>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5498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6593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570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405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b="1">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6153579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343400"/>
          </a:xfrm>
          <a:prstGeom prst="rect">
            <a:avLst/>
          </a:prstGeom>
        </p:spPr>
        <p:txBody>
          <a:bodyPr/>
          <a:lstStyle>
            <a:lvl1pPr>
              <a:buFontTx/>
              <a:buNone/>
              <a:defRPr b="0"/>
            </a:lvl1pPr>
            <a:lvl2pPr>
              <a:buFont typeface="Wingdings 3" pitchFamily="18" charset="2"/>
              <a:buChar char=""/>
              <a:defRPr b="0"/>
            </a:lvl2pPr>
            <a:lvl3pPr>
              <a:buFont typeface="Wingdings" pitchFamily="2" charset="2"/>
              <a:buChar char="§"/>
              <a:defRPr b="0"/>
            </a:lvl3pPr>
            <a:lvl4pPr>
              <a:defRPr b="0"/>
            </a:lvl4pPr>
            <a:lvl5pPr>
              <a:buFontTx/>
              <a:buNone/>
              <a:defRPr b="0"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2"/>
          <p:cNvSpPr>
            <a:spLocks noGrp="1"/>
          </p:cNvSpPr>
          <p:nvPr>
            <p:ph type="body" idx="10"/>
          </p:nvPr>
        </p:nvSpPr>
        <p:spPr>
          <a:xfrm>
            <a:off x="457200" y="914400"/>
            <a:ext cx="8229600" cy="639762"/>
          </a:xfrm>
          <a:prstGeom prst="rect">
            <a:avLst/>
          </a:prstGeom>
        </p:spPr>
        <p:txBody>
          <a:bodyPr anchor="b"/>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Tree>
    <p:extLst>
      <p:ext uri="{BB962C8B-B14F-4D97-AF65-F5344CB8AC3E}">
        <p14:creationId xmlns:p14="http://schemas.microsoft.com/office/powerpoint/2010/main" val="29998472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554162"/>
            <a:ext cx="4040188" cy="44656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144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554162"/>
            <a:ext cx="4041775" cy="446563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3818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smtClean="0"/>
              <a:t>Click to edit Master title style</a:t>
            </a:r>
            <a:endParaRPr lang="en-US"/>
          </a:p>
        </p:txBody>
      </p:sp>
      <p:sp>
        <p:nvSpPr>
          <p:cNvPr id="3" name="Content Placeholder 2"/>
          <p:cNvSpPr>
            <a:spLocks noGrp="1"/>
          </p:cNvSpPr>
          <p:nvPr>
            <p:ph idx="1"/>
          </p:nvPr>
        </p:nvSpPr>
        <p:spPr>
          <a:xfrm>
            <a:off x="609600" y="20574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782461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5265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67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Title 1"/>
          <p:cNvSpPr>
            <a:spLocks noGrp="1"/>
          </p:cNvSpPr>
          <p:nvPr>
            <p:ph type="title"/>
          </p:nvPr>
        </p:nvSpPr>
        <p:spPr>
          <a:xfrm>
            <a:off x="4876800" y="457200"/>
            <a:ext cx="2819400" cy="5714999"/>
          </a:xfrm>
          <a:prstGeom prst="rect">
            <a:avLst/>
          </a:prstGeom>
        </p:spPr>
        <p:txBody>
          <a:bodyPr anchor="ctr"/>
          <a:lstStyle/>
          <a:p>
            <a:r>
              <a:rPr lang="en-US" dirty="0" smtClean="0"/>
              <a:t>Click to edit Master title style</a:t>
            </a:r>
            <a:endParaRPr lang="en-US" dirty="0"/>
          </a:p>
        </p:txBody>
      </p:sp>
      <p:sp>
        <p:nvSpPr>
          <p:cNvPr id="3" name="H2 Placeholder 2"/>
          <p:cNvSpPr>
            <a:spLocks noGrp="1"/>
          </p:cNvSpPr>
          <p:nvPr>
            <p:ph type="body" idx="1"/>
          </p:nvPr>
        </p:nvSpPr>
        <p:spPr>
          <a:xfrm>
            <a:off x="457200" y="275238"/>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675288"/>
            <a:ext cx="3581400" cy="2525112"/>
          </a:xfrm>
          <a:prstGeom prst="rect">
            <a:avLst/>
          </a:prstGeo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H2 Placeholder 4"/>
          <p:cNvSpPr>
            <a:spLocks noGrp="1"/>
          </p:cNvSpPr>
          <p:nvPr>
            <p:ph type="body" sz="quarter" idx="3"/>
          </p:nvPr>
        </p:nvSpPr>
        <p:spPr>
          <a:xfrm>
            <a:off x="457199" y="3429000"/>
            <a:ext cx="3581400" cy="411162"/>
          </a:xfrm>
          <a:prstGeom prst="rect">
            <a:avLst/>
          </a:prstGeo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a:prstGeom prst="rect">
            <a:avLst/>
          </a:prstGeo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Slide Number Placeholder 10"/>
          <p:cNvSpPr>
            <a:spLocks noGrp="1"/>
          </p:cNvSpPr>
          <p:nvPr>
            <p:ph type="sldNum" sz="quarter" idx="12"/>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2" name="Date Placeholder 9"/>
          <p:cNvSpPr>
            <a:spLocks noGrp="1"/>
          </p:cNvSpPr>
          <p:nvPr>
            <p:ph type="dt" sz="half" idx="11"/>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spTree>
    <p:extLst>
      <p:ext uri="{BB962C8B-B14F-4D97-AF65-F5344CB8AC3E}">
        <p14:creationId xmlns:p14="http://schemas.microsoft.com/office/powerpoint/2010/main" val="263086532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5883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7991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1419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41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7202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668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43253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9910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778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0.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86.xml"/><Relationship Id="rId7" Type="http://schemas.openxmlformats.org/officeDocument/2006/relationships/image" Target="../media/image12.jpe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11.jpeg"/><Relationship Id="rId5" Type="http://schemas.openxmlformats.org/officeDocument/2006/relationships/theme" Target="../theme/theme11.xml"/><Relationship Id="rId4" Type="http://schemas.openxmlformats.org/officeDocument/2006/relationships/slideLayout" Target="../slideLayouts/slideLayout8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2.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microsoft.com/office/2007/relationships/hdphoto" Target="../media/hdphoto1.wdp"/><Relationship Id="rId5" Type="http://schemas.openxmlformats.org/officeDocument/2006/relationships/slideLayout" Target="../slideLayouts/slideLayout11.xml"/><Relationship Id="rId10" Type="http://schemas.openxmlformats.org/officeDocument/2006/relationships/image" Target="../media/image4.jpeg"/><Relationship Id="rId4" Type="http://schemas.openxmlformats.org/officeDocument/2006/relationships/slideLayout" Target="../slideLayouts/slideLayout10.xml"/><Relationship Id="rId9" Type="http://schemas.openxmlformats.org/officeDocument/2006/relationships/theme" Target="../theme/theme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18"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6.png"/><Relationship Id="rId2" Type="http://schemas.openxmlformats.org/officeDocument/2006/relationships/slideLayout" Target="../slideLayouts/slideLayout16.xml"/><Relationship Id="rId16"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microsoft.com/office/2007/relationships/hdphoto" Target="../media/hdphoto1.wdp"/><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13" Type="http://schemas.openxmlformats.org/officeDocument/2006/relationships/image" Target="../media/image3.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png"/><Relationship Id="rId5" Type="http://schemas.openxmlformats.org/officeDocument/2006/relationships/slideLayout" Target="../slideLayouts/slideLayout31.xml"/><Relationship Id="rId10" Type="http://schemas.microsoft.com/office/2007/relationships/hdphoto" Target="../media/hdphoto1.wdp"/><Relationship Id="rId4" Type="http://schemas.openxmlformats.org/officeDocument/2006/relationships/slideLayout" Target="../slideLayouts/slideLayout30.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5.png"/><Relationship Id="rId5" Type="http://schemas.openxmlformats.org/officeDocument/2006/relationships/slideLayout" Target="../slideLayouts/slideLayout38.xml"/><Relationship Id="rId10"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13" Type="http://schemas.openxmlformats.org/officeDocument/2006/relationships/image" Target="../media/image3.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image" Target="../media/image6.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5.png"/><Relationship Id="rId5" Type="http://schemas.openxmlformats.org/officeDocument/2006/relationships/slideLayout" Target="../slideLayouts/slideLayout45.xml"/><Relationship Id="rId10" Type="http://schemas.microsoft.com/office/2007/relationships/hdphoto" Target="../media/hdphoto1.wdp"/><Relationship Id="rId4" Type="http://schemas.openxmlformats.org/officeDocument/2006/relationships/slideLayout" Target="../slideLayouts/slideLayout44.xml"/><Relationship Id="rId9"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9.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ecorative picture of wire mesh"/>
          <p:cNvPicPr>
            <a:picLocks noChangeAspect="1"/>
          </p:cNvPicPr>
          <p:nvPr/>
        </p:nvPicPr>
        <p:blipFill>
          <a:blip r:embed="rId8" cstate="print"/>
          <a:stretch>
            <a:fillRect/>
          </a:stretch>
        </p:blipFill>
        <p:spPr>
          <a:xfrm>
            <a:off x="6850374" y="0"/>
            <a:ext cx="2293626" cy="6858000"/>
          </a:xfrm>
          <a:prstGeom prst="rect">
            <a:avLst/>
          </a:prstGeom>
        </p:spPr>
      </p:pic>
      <p:cxnSp>
        <p:nvCxnSpPr>
          <p:cNvPr id="12" name="Straight Connector 11" descr="Decorative line"/>
          <p:cNvCxnSpPr/>
          <p:nvPr/>
        </p:nvCxnSpPr>
        <p:spPr>
          <a:xfrm>
            <a:off x="0" y="1600200"/>
            <a:ext cx="6850374" cy="0"/>
          </a:xfrm>
          <a:prstGeom prst="line">
            <a:avLst/>
          </a:prstGeom>
          <a:noFill/>
          <a:ln w="28575" cap="flat" cmpd="sng" algn="ctr">
            <a:solidFill>
              <a:srgbClr val="B30838"/>
            </a:solidFill>
            <a:prstDash val="solid"/>
            <a:headEnd type="oval" w="med" len="med"/>
            <a:tailEnd type="oval" w="med" len="med"/>
          </a:ln>
          <a:effectLst/>
        </p:spPr>
      </p:cxnSp>
      <p:pic>
        <p:nvPicPr>
          <p:cNvPr id="7170" name="Picture 2" descr="C:\Projects\DR\Logo_MNIT_sm_jpg.jp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410200" y="6248400"/>
            <a:ext cx="1323975" cy="476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
        <p:nvSpPr>
          <p:cNvPr id="7" name="TextBox 6"/>
          <p:cNvSpPr txBox="1"/>
          <p:nvPr userDrawn="1"/>
        </p:nvSpPr>
        <p:spPr>
          <a:xfrm rot="5400000">
            <a:off x="7268957" y="3171665"/>
            <a:ext cx="3468706" cy="307777"/>
          </a:xfrm>
          <a:prstGeom prst="rect">
            <a:avLst/>
          </a:prstGeom>
          <a:noFill/>
        </p:spPr>
        <p:txBody>
          <a:bodyPr wrap="none" rtlCol="0">
            <a:spAutoFit/>
          </a:bodyPr>
          <a:lstStyle/>
          <a:p>
            <a:r>
              <a:rPr lang="en-US" sz="1400" b="1" dirty="0" smtClean="0">
                <a:solidFill>
                  <a:schemeClr val="bg1"/>
                </a:solidFill>
              </a:rPr>
              <a:t>MnGeo Statewide Advisory Council Meeting</a:t>
            </a:r>
            <a:endParaRPr lang="en-US" sz="1400" b="1" dirty="0">
              <a:solidFill>
                <a:schemeClr val="bg1"/>
              </a:solidFill>
            </a:endParaRPr>
          </a:p>
        </p:txBody>
      </p:sp>
    </p:spTree>
    <p:extLst>
      <p:ext uri="{BB962C8B-B14F-4D97-AF65-F5344CB8AC3E}">
        <p14:creationId xmlns:p14="http://schemas.microsoft.com/office/powerpoint/2010/main" val="4093509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BBDC6-9093-40D1-A719-2C52692D09C2}"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168A4-8489-4401-A499-15C35AD448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278880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iming>
    <p:tnLst>
      <p:par>
        <p:cTn id="1" dur="indefinite" restart="never" nodeType="tmRoot"/>
      </p:par>
    </p:tnLst>
  </p:timing>
  <p:txStyles>
    <p:titleStyle>
      <a:lvl1pPr algn="l" defTabSz="914400" rtl="0" eaLnBrk="1" latinLnBrk="0" hangingPunct="1">
        <a:spcBef>
          <a:spcPct val="0"/>
        </a:spcBef>
        <a:buNone/>
        <a:defRPr sz="36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254E6E"/>
        </a:solidFill>
        <a:effectLst/>
      </p:bgPr>
    </p:bg>
    <p:spTree>
      <p:nvGrpSpPr>
        <p:cNvPr id="1" name=""/>
        <p:cNvGrpSpPr/>
        <p:nvPr/>
      </p:nvGrpSpPr>
      <p:grpSpPr>
        <a:xfrm>
          <a:off x="0" y="0"/>
          <a:ext cx="0" cy="0"/>
          <a:chOff x="0" y="0"/>
          <a:chExt cx="0" cy="0"/>
        </a:xfrm>
      </p:grpSpPr>
      <p:pic>
        <p:nvPicPr>
          <p:cNvPr id="1026" name="Picture 12" descr="pp banner new top"/>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3765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3" descr="O YDOP bot"/>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350" y="6273800"/>
            <a:ext cx="9137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p:cNvSpPr>
            <a:spLocks noGrp="1"/>
          </p:cNvSpPr>
          <p:nvPr>
            <p:ph type="sldNum" sz="quarter" idx="4"/>
          </p:nvPr>
        </p:nvSpPr>
        <p:spPr>
          <a:xfrm>
            <a:off x="8305800" y="6356350"/>
            <a:ext cx="381000" cy="365125"/>
          </a:xfrm>
          <a:prstGeom prst="rect">
            <a:avLst/>
          </a:prstGeom>
        </p:spPr>
        <p:txBody>
          <a:bodyPr vert="horz" lIns="91440" tIns="45720" rIns="91440" bIns="45720" rtlCol="0" anchor="ctr"/>
          <a:lstStyle>
            <a:lvl1pPr algn="r" eaLnBrk="0" hangingPunct="0">
              <a:defRPr sz="1200">
                <a:solidFill>
                  <a:schemeClr val="bg1"/>
                </a:solidFill>
                <a:latin typeface="Arial" charset="0"/>
                <a:ea typeface="ＭＳ Ｐゴシック" pitchFamily="66" charset="-128"/>
                <a:cs typeface="+mn-cs"/>
              </a:defRPr>
            </a:lvl1pPr>
          </a:lstStyle>
          <a:p>
            <a:pPr fontAlgn="base">
              <a:spcBef>
                <a:spcPct val="0"/>
              </a:spcBef>
              <a:spcAft>
                <a:spcPct val="0"/>
              </a:spcAft>
              <a:defRPr/>
            </a:pPr>
            <a:fld id="{6333DEB9-423B-4541-BCC8-28725F2511C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4187843221"/>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ＭＳ Ｐゴシック"/>
        </a:defRPr>
      </a:lvl1pPr>
      <a:lvl2pPr algn="l" rtl="0" eaLnBrk="0" fontAlgn="base" hangingPunct="0">
        <a:spcBef>
          <a:spcPct val="0"/>
        </a:spcBef>
        <a:spcAft>
          <a:spcPct val="0"/>
        </a:spcAft>
        <a:defRPr sz="4000">
          <a:solidFill>
            <a:schemeClr val="tx2"/>
          </a:solidFill>
          <a:latin typeface="Arial" charset="0"/>
          <a:ea typeface="MS PGothic" pitchFamily="34" charset="-128"/>
          <a:cs typeface="ＭＳ Ｐゴシック"/>
        </a:defRPr>
      </a:lvl2pPr>
      <a:lvl3pPr algn="l" rtl="0" eaLnBrk="0" fontAlgn="base" hangingPunct="0">
        <a:spcBef>
          <a:spcPct val="0"/>
        </a:spcBef>
        <a:spcAft>
          <a:spcPct val="0"/>
        </a:spcAft>
        <a:defRPr sz="4000">
          <a:solidFill>
            <a:schemeClr val="tx2"/>
          </a:solidFill>
          <a:latin typeface="Arial" charset="0"/>
          <a:ea typeface="MS PGothic" pitchFamily="34" charset="-128"/>
          <a:cs typeface="ＭＳ Ｐゴシック"/>
        </a:defRPr>
      </a:lvl3pPr>
      <a:lvl4pPr algn="l" rtl="0" eaLnBrk="0" fontAlgn="base" hangingPunct="0">
        <a:spcBef>
          <a:spcPct val="0"/>
        </a:spcBef>
        <a:spcAft>
          <a:spcPct val="0"/>
        </a:spcAft>
        <a:defRPr sz="4000">
          <a:solidFill>
            <a:schemeClr val="tx2"/>
          </a:solidFill>
          <a:latin typeface="Arial" charset="0"/>
          <a:ea typeface="MS PGothic" pitchFamily="34" charset="-128"/>
          <a:cs typeface="ＭＳ Ｐゴシック"/>
        </a:defRPr>
      </a:lvl4pPr>
      <a:lvl5pPr algn="l" rtl="0" eaLnBrk="0" fontAlgn="base" hangingPunct="0">
        <a:spcBef>
          <a:spcPct val="0"/>
        </a:spcBef>
        <a:spcAft>
          <a:spcPct val="0"/>
        </a:spcAft>
        <a:defRPr sz="4000">
          <a:solidFill>
            <a:schemeClr val="tx2"/>
          </a:solidFill>
          <a:latin typeface="Arial" charset="0"/>
          <a:ea typeface="MS PGothic" pitchFamily="34" charset="-128"/>
          <a:cs typeface="ＭＳ Ｐゴシック"/>
        </a:defRPr>
      </a:lvl5pPr>
      <a:lvl6pPr marL="457200" algn="ctr" rtl="0" fontAlgn="base">
        <a:spcBef>
          <a:spcPct val="0"/>
        </a:spcBef>
        <a:spcAft>
          <a:spcPct val="0"/>
        </a:spcAft>
        <a:defRPr sz="4400">
          <a:solidFill>
            <a:schemeClr val="tx2"/>
          </a:solidFill>
          <a:latin typeface="Arial" charset="0"/>
          <a:ea typeface="ＭＳ Ｐゴシック" pitchFamily="66" charset="-128"/>
        </a:defRPr>
      </a:lvl6pPr>
      <a:lvl7pPr marL="914400" algn="ctr" rtl="0" fontAlgn="base">
        <a:spcBef>
          <a:spcPct val="0"/>
        </a:spcBef>
        <a:spcAft>
          <a:spcPct val="0"/>
        </a:spcAft>
        <a:defRPr sz="4400">
          <a:solidFill>
            <a:schemeClr val="tx2"/>
          </a:solidFill>
          <a:latin typeface="Arial" charset="0"/>
          <a:ea typeface="ＭＳ Ｐゴシック" pitchFamily="66" charset="-128"/>
        </a:defRPr>
      </a:lvl7pPr>
      <a:lvl8pPr marL="1371600" algn="ctr" rtl="0" fontAlgn="base">
        <a:spcBef>
          <a:spcPct val="0"/>
        </a:spcBef>
        <a:spcAft>
          <a:spcPct val="0"/>
        </a:spcAft>
        <a:defRPr sz="4400">
          <a:solidFill>
            <a:schemeClr val="tx2"/>
          </a:solidFill>
          <a:latin typeface="Arial" charset="0"/>
          <a:ea typeface="ＭＳ Ｐゴシック" pitchFamily="66" charset="-128"/>
        </a:defRPr>
      </a:lvl8pPr>
      <a:lvl9pPr marL="1828800" algn="ctr" rtl="0" fontAlgn="base">
        <a:spcBef>
          <a:spcPct val="0"/>
        </a:spcBef>
        <a:spcAft>
          <a:spcPct val="0"/>
        </a:spcAft>
        <a:defRPr sz="4400">
          <a:solidFill>
            <a:schemeClr val="tx2"/>
          </a:solidFill>
          <a:latin typeface="Arial" charset="0"/>
          <a:ea typeface="ＭＳ Ｐゴシック" pitchFamily="66"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ＭＳ Ｐゴシック"/>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cs typeface="ＭＳ Ｐゴシック"/>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cs typeface="ＭＳ Ｐゴシック"/>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C884A-65AE-40F1-AA4C-F5A455CCF0F3}"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D4732A-0DCD-487F-928F-48E793A0CE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04930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pic>
        <p:nvPicPr>
          <p:cNvPr id="11" name="Picture 10" descr="Decorative picture"/>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3" cstate="print"/>
          <a:stretch>
            <a:fillRect/>
          </a:stretch>
        </p:blipFill>
        <p:spPr>
          <a:xfrm>
            <a:off x="8823693" y="0"/>
            <a:ext cx="320307" cy="6858000"/>
          </a:xfrm>
          <a:prstGeom prst="rect">
            <a:avLst/>
          </a:prstGeom>
        </p:spPr>
      </p:pic>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
        <p:nvSpPr>
          <p:cNvPr id="9" name="TextBox 8"/>
          <p:cNvSpPr txBox="1"/>
          <p:nvPr userDrawn="1"/>
        </p:nvSpPr>
        <p:spPr>
          <a:xfrm rot="5400000">
            <a:off x="7315006" y="3104465"/>
            <a:ext cx="3468706" cy="307777"/>
          </a:xfrm>
          <a:prstGeom prst="rect">
            <a:avLst/>
          </a:prstGeom>
          <a:noFill/>
        </p:spPr>
        <p:txBody>
          <a:bodyPr wrap="none" rtlCol="0">
            <a:spAutoFit/>
          </a:bodyPr>
          <a:lstStyle/>
          <a:p>
            <a:r>
              <a:rPr lang="en-US" sz="1400" b="1" dirty="0" smtClean="0">
                <a:solidFill>
                  <a:schemeClr val="bg1"/>
                </a:solidFill>
              </a:rPr>
              <a:t>MnGeo Statewide Advisory Council Meeting</a:t>
            </a:r>
            <a:endParaRPr lang="en-US" sz="1400" b="1" dirty="0">
              <a:solidFill>
                <a:schemeClr val="bg1"/>
              </a:solidFill>
            </a:endParaRPr>
          </a:p>
        </p:txBody>
      </p:sp>
    </p:spTree>
    <p:extLst>
      <p:ext uri="{BB962C8B-B14F-4D97-AF65-F5344CB8AC3E}">
        <p14:creationId xmlns:p14="http://schemas.microsoft.com/office/powerpoint/2010/main" val="16449258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6" r:id="rId6"/>
    <p:sldLayoutId id="2147483707" r:id="rId7"/>
    <p:sldLayoutId id="2147483915" r:id="rId8"/>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pic>
        <p:nvPicPr>
          <p:cNvPr id="11" name="Picture 10" descr="Decorative picture"/>
          <p:cNvPicPr>
            <a:picLocks noChangeAspect="1"/>
          </p:cNvPicPr>
          <p:nvPr/>
        </p:nvPicPr>
        <p:blipFill rotWithShape="1">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7" cstate="print"/>
          <a:stretch>
            <a:fillRect/>
          </a:stretch>
        </p:blipFill>
        <p:spPr>
          <a:xfrm>
            <a:off x="8823693" y="0"/>
            <a:ext cx="320307" cy="6858000"/>
          </a:xfrm>
          <a:prstGeom prst="rect">
            <a:avLst/>
          </a:prstGeom>
        </p:spPr>
      </p:pic>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
        <p:nvSpPr>
          <p:cNvPr id="9" name="TextBox 8"/>
          <p:cNvSpPr txBox="1"/>
          <p:nvPr userDrawn="1"/>
        </p:nvSpPr>
        <p:spPr>
          <a:xfrm rot="5400000">
            <a:off x="7315006" y="3104465"/>
            <a:ext cx="3468706" cy="307777"/>
          </a:xfrm>
          <a:prstGeom prst="rect">
            <a:avLst/>
          </a:prstGeom>
          <a:noFill/>
        </p:spPr>
        <p:txBody>
          <a:bodyPr wrap="none" rtlCol="0">
            <a:spAutoFit/>
          </a:bodyPr>
          <a:lstStyle/>
          <a:p>
            <a:r>
              <a:rPr lang="en-US" sz="1400" b="1" dirty="0" smtClean="0">
                <a:solidFill>
                  <a:prstClr val="white"/>
                </a:solidFill>
              </a:rPr>
              <a:t>MnGeo Statewide Advisory Council Meeting</a:t>
            </a:r>
            <a:endParaRPr lang="en-US" sz="1400" b="1" dirty="0">
              <a:solidFill>
                <a:prstClr val="white"/>
              </a:solidFill>
            </a:endParaRPr>
          </a:p>
        </p:txBody>
      </p:sp>
    </p:spTree>
    <p:extLst>
      <p:ext uri="{BB962C8B-B14F-4D97-AF65-F5344CB8AC3E}">
        <p14:creationId xmlns:p14="http://schemas.microsoft.com/office/powerpoint/2010/main" val="25195521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705" r:id="rId8"/>
    <p:sldLayoutId id="2147483706" r:id="rId9"/>
    <p:sldLayoutId id="2147483916" r:id="rId10"/>
    <p:sldLayoutId id="2147483941" r:id="rId11"/>
    <p:sldLayoutId id="2147483942" r:id="rId12"/>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pic>
        <p:nvPicPr>
          <p:cNvPr id="11" name="Picture 10" descr="Decorative picture"/>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2" cstate="print"/>
          <a:stretch>
            <a:fillRect/>
          </a:stretch>
        </p:blipFill>
        <p:spPr>
          <a:xfrm>
            <a:off x="8823693" y="0"/>
            <a:ext cx="320307" cy="6858000"/>
          </a:xfrm>
          <a:prstGeom prst="rect">
            <a:avLst/>
          </a:prstGeom>
        </p:spPr>
      </p:pic>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222947580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pic>
        <p:nvPicPr>
          <p:cNvPr id="11" name="Picture 10" descr="Decorative picture"/>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2" cstate="print"/>
          <a:stretch>
            <a:fillRect/>
          </a:stretch>
        </p:blipFill>
        <p:spPr>
          <a:xfrm>
            <a:off x="8823693" y="0"/>
            <a:ext cx="320307" cy="6858000"/>
          </a:xfrm>
          <a:prstGeom prst="rect">
            <a:avLst/>
          </a:prstGeom>
        </p:spPr>
      </p:pic>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384160942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Slide Number Placeholder 10"/>
          <p:cNvSpPr>
            <a:spLocks noGrp="1"/>
          </p:cNvSpPr>
          <p:nvPr>
            <p:ph type="sldNum" sz="quarter" idx="4"/>
          </p:nvPr>
        </p:nvSpPr>
        <p:spPr>
          <a:xfrm>
            <a:off x="228600" y="6477000"/>
            <a:ext cx="533400" cy="304800"/>
          </a:xfrm>
          <a:prstGeom prst="rect">
            <a:avLst/>
          </a:prstGeom>
        </p:spPr>
        <p:txBody>
          <a:bodyPr/>
          <a:lstStyle>
            <a:lvl1pPr algn="l">
              <a:defRPr sz="800">
                <a:latin typeface="Franklin Gothic Book" pitchFamily="34" charset="0"/>
              </a:defRPr>
            </a:lvl1pPr>
          </a:lstStyle>
          <a:p>
            <a:fld id="{1FF935F4-130A-44BA-B9E4-FB5C8CE193BD}" type="slidenum">
              <a:rPr lang="en-US" smtClean="0">
                <a:solidFill>
                  <a:prstClr val="black"/>
                </a:solidFill>
              </a:rPr>
              <a:pPr/>
              <a:t>‹#›</a:t>
            </a:fld>
            <a:endParaRPr lang="en-US" dirty="0">
              <a:solidFill>
                <a:prstClr val="black"/>
              </a:solidFill>
            </a:endParaRPr>
          </a:p>
        </p:txBody>
      </p:sp>
      <p:sp>
        <p:nvSpPr>
          <p:cNvPr id="18" name="Date Placeholder 9"/>
          <p:cNvSpPr>
            <a:spLocks noGrp="1"/>
          </p:cNvSpPr>
          <p:nvPr>
            <p:ph type="dt" sz="half" idx="2"/>
          </p:nvPr>
        </p:nvSpPr>
        <p:spPr>
          <a:xfrm>
            <a:off x="838201" y="6502401"/>
            <a:ext cx="2819399" cy="279399"/>
          </a:xfrm>
          <a:prstGeom prst="rect">
            <a:avLst/>
          </a:prstGeom>
        </p:spPr>
        <p:txBody>
          <a:bodyPr/>
          <a:lstStyle>
            <a:lvl1pPr algn="l">
              <a:defRPr sz="800">
                <a:latin typeface="Franklin Gothic Book" pitchFamily="34" charset="0"/>
              </a:defRPr>
            </a:lvl1pPr>
          </a:lstStyle>
          <a:p>
            <a:fld id="{C66A6D71-CBE5-4DB2-BA8D-22092B89CECA}" type="datetime1">
              <a:rPr lang="en-US" smtClean="0">
                <a:solidFill>
                  <a:prstClr val="black"/>
                </a:solidFill>
              </a:rPr>
              <a:pPr/>
              <a:t>1/10/2014</a:t>
            </a:fld>
            <a:endParaRPr lang="en-US" dirty="0">
              <a:solidFill>
                <a:prstClr val="black"/>
              </a:solidFill>
            </a:endParaRPr>
          </a:p>
        </p:txBody>
      </p:sp>
      <p:pic>
        <p:nvPicPr>
          <p:cNvPr id="11" name="Picture 10" descr="Decorative picture"/>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t="64095" r="2206" b="32925"/>
          <a:stretch/>
        </p:blipFill>
        <p:spPr>
          <a:xfrm rot="5400000">
            <a:off x="5645457" y="3359458"/>
            <a:ext cx="6858001" cy="139084"/>
          </a:xfrm>
          <a:prstGeom prst="rect">
            <a:avLst/>
          </a:prstGeom>
        </p:spPr>
      </p:pic>
      <p:pic>
        <p:nvPicPr>
          <p:cNvPr id="14" name="Picture 13" descr="MN.IT Services logo"/>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543800" y="6202110"/>
            <a:ext cx="1203158" cy="427290"/>
          </a:xfrm>
          <a:prstGeom prst="rect">
            <a:avLst/>
          </a:prstGeom>
        </p:spPr>
      </p:pic>
      <p:pic>
        <p:nvPicPr>
          <p:cNvPr id="12" name="Picture 11" descr="Decorative picture"/>
          <p:cNvPicPr>
            <a:picLocks noChangeAspect="1"/>
          </p:cNvPicPr>
          <p:nvPr/>
        </p:nvPicPr>
        <p:blipFill>
          <a:blip r:embed="rId12" cstate="print"/>
          <a:stretch>
            <a:fillRect/>
          </a:stretch>
        </p:blipFill>
        <p:spPr>
          <a:xfrm>
            <a:off x="8823693" y="0"/>
            <a:ext cx="320307" cy="6858000"/>
          </a:xfrm>
          <a:prstGeom prst="rect">
            <a:avLst/>
          </a:prstGeom>
        </p:spPr>
      </p:pic>
      <p:sp>
        <p:nvSpPr>
          <p:cNvPr id="7" name="TextBox 6"/>
          <p:cNvSpPr txBox="1"/>
          <p:nvPr userDrawn="1"/>
        </p:nvSpPr>
        <p:spPr>
          <a:xfrm rot="5400000">
            <a:off x="7025656" y="3118826"/>
            <a:ext cx="4081310" cy="307777"/>
          </a:xfrm>
          <a:prstGeom prst="rect">
            <a:avLst/>
          </a:prstGeom>
          <a:noFill/>
        </p:spPr>
        <p:txBody>
          <a:bodyPr wrap="none" rtlCol="0">
            <a:spAutoFit/>
          </a:bodyPr>
          <a:lstStyle/>
          <a:p>
            <a:r>
              <a:rPr lang="en-US" sz="1400" b="1" dirty="0" smtClean="0">
                <a:solidFill>
                  <a:prstClr val="white"/>
                </a:solidFill>
              </a:rPr>
              <a:t>MnGeo State Government Advisory Council Meeting</a:t>
            </a:r>
            <a:endParaRPr lang="en-US" sz="1400" b="1" dirty="0">
              <a:solidFill>
                <a:prstClr val="white"/>
              </a:solidFill>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 y="6248400"/>
            <a:ext cx="1809748" cy="452437"/>
          </a:xfrm>
          <a:prstGeom prst="rect">
            <a:avLst/>
          </a:prstGeom>
        </p:spPr>
      </p:pic>
    </p:spTree>
    <p:extLst>
      <p:ext uri="{BB962C8B-B14F-4D97-AF65-F5344CB8AC3E}">
        <p14:creationId xmlns:p14="http://schemas.microsoft.com/office/powerpoint/2010/main" val="1984024313"/>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Franklin Gothic Book" pitchFamily="34" charset="0"/>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Franklin Gothic Book" pitchFamily="34" charset="0"/>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Franklin Gothic Book" pitchFamily="34" charset="0"/>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Decorative picture of wire mesh" title="Decorative pictur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0063" y="0"/>
            <a:ext cx="2293937" cy="6858000"/>
          </a:xfrm>
          <a:prstGeom prst="rect">
            <a:avLst/>
          </a:prstGeom>
        </p:spPr>
      </p:pic>
      <p:cxnSp>
        <p:nvCxnSpPr>
          <p:cNvPr id="12" name="Straight Connector 11" descr="Decorative line" title="Decorative line"/>
          <p:cNvCxnSpPr/>
          <p:nvPr/>
        </p:nvCxnSpPr>
        <p:spPr>
          <a:xfrm>
            <a:off x="0" y="1600200"/>
            <a:ext cx="6850063" cy="0"/>
          </a:xfrm>
          <a:prstGeom prst="line">
            <a:avLst/>
          </a:prstGeom>
          <a:noFill/>
          <a:ln w="28575" cap="flat" cmpd="sng" algn="ctr">
            <a:solidFill>
              <a:srgbClr val="B30838"/>
            </a:solidFill>
            <a:prstDash val="solid"/>
            <a:headEnd type="oval" w="med" len="med"/>
            <a:tailEnd type="oval" w="med" len="med"/>
          </a:ln>
          <a:effectLst/>
        </p:spPr>
      </p:cxnSp>
    </p:spTree>
    <p:extLst>
      <p:ext uri="{BB962C8B-B14F-4D97-AF65-F5344CB8AC3E}">
        <p14:creationId xmlns:p14="http://schemas.microsoft.com/office/powerpoint/2010/main" val="402768206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FE3BE-2353-40A2-9DD5-4D42A4F900E1}" type="datetimeFigureOut">
              <a:rPr lang="en-US" smtClean="0">
                <a:solidFill>
                  <a:prstClr val="black">
                    <a:tint val="75000"/>
                  </a:prstClr>
                </a:solidFill>
              </a:rPr>
              <a:pPr/>
              <a:t>1/10/2014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5681-9EBB-4581-B51F-07660D1091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93306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AC28CA-8734-4548-A52A-3AAC92B56ED6}" type="datetimeFigureOut">
              <a:rPr lang="en-US" smtClean="0">
                <a:solidFill>
                  <a:prstClr val="black">
                    <a:tint val="75000"/>
                  </a:prstClr>
                </a:solidFill>
              </a:rPr>
              <a:pPr/>
              <a:t>1/10/2014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11D28-2B0A-4BD2-BF46-042FDDF98E1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17501757"/>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62.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8.jpeg"/><Relationship Id="rId1" Type="http://schemas.openxmlformats.org/officeDocument/2006/relationships/slideLayout" Target="../slideLayouts/slideLayout6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6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hyperlink" Target="http://www.mngeo.state.mn.us/councils/statewide/SWGAC_minutes_2013Sept24.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hyperlink" Target="http://www.metrogis.org/teams/workgroups/free_open_data/index.shtml" TargetMode="External"/><Relationship Id="rId7" Type="http://schemas.openxmlformats.org/officeDocument/2006/relationships/image" Target="../media/image36.jpeg"/><Relationship Id="rId2" Type="http://schemas.openxmlformats.org/officeDocument/2006/relationships/image" Target="../media/image18.jpeg"/><Relationship Id="rId1" Type="http://schemas.openxmlformats.org/officeDocument/2006/relationships/slideLayout" Target="../slideLayouts/slideLayout6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6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8.jpeg"/><Relationship Id="rId1" Type="http://schemas.openxmlformats.org/officeDocument/2006/relationships/slideLayout" Target="../slideLayouts/slideLayout62.xml"/><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8.jpeg"/><Relationship Id="rId1" Type="http://schemas.openxmlformats.org/officeDocument/2006/relationships/slideLayout" Target="../slideLayouts/slideLayout62.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8.jpeg"/><Relationship Id="rId1" Type="http://schemas.openxmlformats.org/officeDocument/2006/relationships/slideLayout" Target="../slideLayouts/slideLayout6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8.jpeg"/><Relationship Id="rId1" Type="http://schemas.openxmlformats.org/officeDocument/2006/relationships/slideLayout" Target="../slideLayouts/slideLayout62.xml"/><Relationship Id="rId5" Type="http://schemas.openxmlformats.org/officeDocument/2006/relationships/image" Target="../media/image71.jpe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4.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4.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4.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4.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8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file:///G:\MnGeo\Advisory%20Councils\Statewide%20Advisory%20Council\Meeting%20Agendas%20&amp;%20Notes\2014%20January\Member%20reports\Trident%20Extraction.DEMO.avi"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88.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88.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3" Type="http://schemas.openxmlformats.org/officeDocument/2006/relationships/image" Target="../media/image97.png"/><Relationship Id="rId7" Type="http://schemas.openxmlformats.org/officeDocument/2006/relationships/image" Target="../media/image90.png"/><Relationship Id="rId12" Type="http://schemas.openxmlformats.org/officeDocument/2006/relationships/image" Target="../media/image96.png"/><Relationship Id="rId2" Type="http://schemas.openxmlformats.org/officeDocument/2006/relationships/notesSlide" Target="../notesSlides/notesSlide6.xml"/><Relationship Id="rId1" Type="http://schemas.openxmlformats.org/officeDocument/2006/relationships/slideLayout" Target="../slideLayouts/slideLayout88.xm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6.jpeg"/><Relationship Id="rId9" Type="http://schemas.openxmlformats.org/officeDocument/2006/relationships/image" Target="../media/image99.png"/></Relationships>
</file>

<file path=ppt/slides/_rels/slide73.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4.png"/><Relationship Id="rId3" Type="http://schemas.openxmlformats.org/officeDocument/2006/relationships/image" Target="../media/image86.jpeg"/><Relationship Id="rId7" Type="http://schemas.openxmlformats.org/officeDocument/2006/relationships/image" Target="../media/image90.png"/><Relationship Id="rId12" Type="http://schemas.openxmlformats.org/officeDocument/2006/relationships/image" Target="../media/image96.png"/><Relationship Id="rId2" Type="http://schemas.openxmlformats.org/officeDocument/2006/relationships/notesSlide" Target="../notesSlides/notesSlide7.xml"/><Relationship Id="rId1" Type="http://schemas.openxmlformats.org/officeDocument/2006/relationships/slideLayout" Target="../slideLayouts/slideLayout88.xml"/><Relationship Id="rId6" Type="http://schemas.openxmlformats.org/officeDocument/2006/relationships/image" Target="../media/image98.png"/><Relationship Id="rId11" Type="http://schemas.openxmlformats.org/officeDocument/2006/relationships/image" Target="../media/image100.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97.png"/><Relationship Id="rId9" Type="http://schemas.openxmlformats.org/officeDocument/2006/relationships/image" Target="../media/image99.png"/><Relationship Id="rId14" Type="http://schemas.openxmlformats.org/officeDocument/2006/relationships/chart" Target="../charts/char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8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88.xml"/><Relationship Id="rId5" Type="http://schemas.openxmlformats.org/officeDocument/2006/relationships/image" Target="../media/image106.png"/><Relationship Id="rId4" Type="http://schemas.openxmlformats.org/officeDocument/2006/relationships/image" Target="../media/image105.jpeg"/></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8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1.xml"/><Relationship Id="rId1" Type="http://schemas.openxmlformats.org/officeDocument/2006/relationships/slideLayout" Target="../slideLayouts/slideLayout88.xml"/><Relationship Id="rId4" Type="http://schemas.openxmlformats.org/officeDocument/2006/relationships/image" Target="../media/image111.jpeg"/></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xml"/><Relationship Id="rId1" Type="http://schemas.openxmlformats.org/officeDocument/2006/relationships/slideLayout" Target="../slideLayouts/slideLayout88.xml"/><Relationship Id="rId4" Type="http://schemas.openxmlformats.org/officeDocument/2006/relationships/image" Target="../media/image112.jpeg"/></Relationships>
</file>

<file path=ppt/slides/_rels/slide79.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3.jpeg"/><Relationship Id="rId7" Type="http://schemas.openxmlformats.org/officeDocument/2006/relationships/image" Target="../media/image116.jpeg"/><Relationship Id="rId2" Type="http://schemas.openxmlformats.org/officeDocument/2006/relationships/notesSlide" Target="../notesSlides/notesSlide13.xml"/><Relationship Id="rId1" Type="http://schemas.openxmlformats.org/officeDocument/2006/relationships/slideLayout" Target="../slideLayouts/slideLayout88.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88.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88.xml"/><Relationship Id="rId4" Type="http://schemas.openxmlformats.org/officeDocument/2006/relationships/image" Target="../media/image111.jpeg"/></Relationships>
</file>

<file path=ppt/slides/_rels/slide82.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133.png"/><Relationship Id="rId4" Type="http://schemas.openxmlformats.org/officeDocument/2006/relationships/image" Target="../media/image132.png"/></Relationships>
</file>

<file path=ppt/slides/_rels/slide94.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51.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bit.ly/1ccPMFf" TargetMode="External"/><Relationship Id="rId7" Type="http://schemas.openxmlformats.org/officeDocument/2006/relationships/hyperlink" Target="http://bit.ly/1gDE9Jy" TargetMode="External"/><Relationship Id="rId2" Type="http://schemas.openxmlformats.org/officeDocument/2006/relationships/hyperlink" Target="http://bit.ly/189STWl" TargetMode="External"/><Relationship Id="rId1" Type="http://schemas.openxmlformats.org/officeDocument/2006/relationships/slideLayout" Target="../slideLayouts/slideLayout8.xml"/><Relationship Id="rId6" Type="http://schemas.openxmlformats.org/officeDocument/2006/relationships/hyperlink" Target="http://bit.ly/189SKlL" TargetMode="External"/><Relationship Id="rId5" Type="http://schemas.openxmlformats.org/officeDocument/2006/relationships/hyperlink" Target="http://bit.ly/18IRtX5" TargetMode="External"/><Relationship Id="rId4" Type="http://schemas.openxmlformats.org/officeDocument/2006/relationships/hyperlink" Target="http://bit.ly/1aFbP0H"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828800"/>
            <a:ext cx="6359770" cy="1828800"/>
          </a:xfrm>
        </p:spPr>
        <p:txBody>
          <a:bodyPr>
            <a:normAutofit fontScale="90000"/>
          </a:bodyPr>
          <a:lstStyle/>
          <a:p>
            <a:r>
              <a:rPr lang="en-US" dirty="0" smtClean="0"/>
              <a:t/>
            </a:r>
            <a:br>
              <a:rPr lang="en-US" dirty="0" smtClean="0"/>
            </a:br>
            <a:r>
              <a:rPr lang="en-US" dirty="0"/>
              <a:t/>
            </a:r>
            <a:br>
              <a:rPr lang="en-US" dirty="0"/>
            </a:br>
            <a:r>
              <a:rPr lang="en-US" dirty="0" smtClean="0"/>
              <a:t>Statewide</a:t>
            </a:r>
            <a:br>
              <a:rPr lang="en-US" dirty="0" smtClean="0"/>
            </a:br>
            <a:r>
              <a:rPr lang="en-US" dirty="0" smtClean="0"/>
              <a:t>Geospatial Advisory council</a:t>
            </a:r>
            <a:endParaRPr lang="en-US" dirty="0"/>
          </a:p>
        </p:txBody>
      </p:sp>
      <p:sp>
        <p:nvSpPr>
          <p:cNvPr id="5" name="Subtitle 4"/>
          <p:cNvSpPr>
            <a:spLocks noGrp="1"/>
          </p:cNvSpPr>
          <p:nvPr>
            <p:ph type="subTitle" idx="1"/>
          </p:nvPr>
        </p:nvSpPr>
        <p:spPr>
          <a:xfrm>
            <a:off x="1371600" y="3810000"/>
            <a:ext cx="4572000" cy="1752600"/>
          </a:xfrm>
        </p:spPr>
        <p:txBody>
          <a:bodyPr/>
          <a:lstStyle/>
          <a:p>
            <a:r>
              <a:rPr lang="en-US" dirty="0" smtClean="0"/>
              <a:t>January 10, 2014</a:t>
            </a:r>
            <a:endParaRPr lang="en-US" dirty="0"/>
          </a:p>
        </p:txBody>
      </p:sp>
    </p:spTree>
    <p:extLst>
      <p:ext uri="{BB962C8B-B14F-4D97-AF65-F5344CB8AC3E}">
        <p14:creationId xmlns:p14="http://schemas.microsoft.com/office/powerpoint/2010/main" val="16468935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The </a:t>
            </a:r>
            <a:r>
              <a:rPr lang="en-US" dirty="0"/>
              <a:t>mission of the council is to promote efficient and effective use of resources by providing leadership and direction in the development, management and use of geographic information in Minnesota. The council makes recommendations in areas including, but not limited to: policies, institutional arrangements, standards, education and stewardship</a:t>
            </a:r>
            <a:r>
              <a:rPr lang="en-US" dirty="0" smtClean="0"/>
              <a:t>.</a:t>
            </a:r>
          </a:p>
          <a:p>
            <a:endParaRPr lang="en-US" dirty="0"/>
          </a:p>
          <a:p>
            <a:pPr marL="0" indent="0">
              <a:buNone/>
            </a:pPr>
            <a:r>
              <a:rPr lang="en-US" sz="3200" dirty="0" smtClean="0"/>
              <a:t>Does this still fit?</a:t>
            </a:r>
            <a:endParaRPr lang="en-US" sz="3200" dirty="0"/>
          </a:p>
        </p:txBody>
      </p:sp>
      <p:sp>
        <p:nvSpPr>
          <p:cNvPr id="3" name="Title 2"/>
          <p:cNvSpPr>
            <a:spLocks noGrp="1"/>
          </p:cNvSpPr>
          <p:nvPr>
            <p:ph type="title"/>
          </p:nvPr>
        </p:nvSpPr>
        <p:spPr/>
        <p:txBody>
          <a:bodyPr/>
          <a:lstStyle/>
          <a:p>
            <a:r>
              <a:rPr lang="en-US" dirty="0" smtClean="0"/>
              <a:t>Mission</a:t>
            </a:r>
            <a:endParaRPr lang="en-US" dirty="0"/>
          </a:p>
        </p:txBody>
      </p:sp>
    </p:spTree>
    <p:extLst>
      <p:ext uri="{BB962C8B-B14F-4D97-AF65-F5344CB8AC3E}">
        <p14:creationId xmlns:p14="http://schemas.microsoft.com/office/powerpoint/2010/main" val="9352561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19200"/>
            <a:ext cx="8305800" cy="4754563"/>
          </a:xfrm>
        </p:spPr>
        <p:txBody>
          <a:bodyPr/>
          <a:lstStyle/>
          <a:p>
            <a:pPr marL="0" indent="0">
              <a:buNone/>
            </a:pPr>
            <a:r>
              <a:rPr lang="en-US" b="1" dirty="0" smtClean="0"/>
              <a:t>The </a:t>
            </a:r>
            <a:r>
              <a:rPr lang="en-US" b="1" dirty="0"/>
              <a:t>following guiding principles form the foundation for the council's activities and priorities. </a:t>
            </a:r>
            <a:endParaRPr lang="en-US" b="1" dirty="0" smtClean="0"/>
          </a:p>
          <a:p>
            <a:r>
              <a:rPr lang="en-US" sz="2200" dirty="0" smtClean="0"/>
              <a:t>Promote </a:t>
            </a:r>
            <a:r>
              <a:rPr lang="en-US" sz="2200" dirty="0"/>
              <a:t>efficient investments in geographic information</a:t>
            </a:r>
            <a:r>
              <a:rPr lang="en-US" sz="2200" dirty="0" smtClean="0"/>
              <a:t>.</a:t>
            </a:r>
          </a:p>
          <a:p>
            <a:endParaRPr lang="en-US" sz="800" dirty="0"/>
          </a:p>
          <a:p>
            <a:r>
              <a:rPr lang="en-US" sz="2200" dirty="0"/>
              <a:t>Promote geographic information as a public resource that should be widely shared with and available to interested parties</a:t>
            </a:r>
            <a:r>
              <a:rPr lang="en-US" sz="2200" dirty="0" smtClean="0"/>
              <a:t>.</a:t>
            </a:r>
          </a:p>
          <a:p>
            <a:endParaRPr lang="en-US" sz="800" dirty="0"/>
          </a:p>
          <a:p>
            <a:r>
              <a:rPr lang="en-US" sz="2200" dirty="0"/>
              <a:t>Support the establishment and use of geographic data standards and guidelines to better exchange and share information resources.</a:t>
            </a:r>
          </a:p>
          <a:p>
            <a:endParaRPr lang="en-US" dirty="0" smtClean="0"/>
          </a:p>
          <a:p>
            <a:endParaRPr lang="en-US" dirty="0"/>
          </a:p>
          <a:p>
            <a:pPr marL="0" indent="0">
              <a:buNone/>
            </a:pPr>
            <a:r>
              <a:rPr lang="en-US" b="1" dirty="0"/>
              <a:t>Are these still correct?</a:t>
            </a:r>
          </a:p>
          <a:p>
            <a:pPr marL="0" indent="0">
              <a:buNone/>
            </a:pPr>
            <a:endParaRPr lang="en-US" dirty="0" smtClean="0"/>
          </a:p>
          <a:p>
            <a:endParaRPr lang="en-US" dirty="0"/>
          </a:p>
          <a:p>
            <a:endParaRPr lang="en-US" dirty="0"/>
          </a:p>
        </p:txBody>
      </p:sp>
      <p:sp>
        <p:nvSpPr>
          <p:cNvPr id="3" name="Title 2"/>
          <p:cNvSpPr>
            <a:spLocks noGrp="1"/>
          </p:cNvSpPr>
          <p:nvPr>
            <p:ph type="title"/>
          </p:nvPr>
        </p:nvSpPr>
        <p:spPr/>
        <p:txBody>
          <a:bodyPr/>
          <a:lstStyle/>
          <a:p>
            <a:r>
              <a:rPr lang="en-US" b="1" cap="all" dirty="0"/>
              <a:t>GUIDING PRINCIPLES</a:t>
            </a:r>
            <a:br>
              <a:rPr lang="en-US" b="1" cap="all" dirty="0"/>
            </a:br>
            <a:endParaRPr lang="en-US" dirty="0"/>
          </a:p>
        </p:txBody>
      </p:sp>
      <p:pic>
        <p:nvPicPr>
          <p:cNvPr id="3074" name="Picture 2" descr="C:\Users\dross\AppData\Local\Microsoft\Windows\Temporary Internet Files\Content.IE5\UFP3IKLF\MP90039878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848600" y="1981200"/>
            <a:ext cx="544286"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73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1437"/>
            <a:ext cx="6832600" cy="4525963"/>
          </a:xfrm>
        </p:spPr>
        <p:txBody>
          <a:bodyPr/>
          <a:lstStyle/>
          <a:p>
            <a:r>
              <a:rPr lang="en-US" dirty="0"/>
              <a:t>Promote education and training in GIS</a:t>
            </a:r>
            <a:r>
              <a:rPr lang="en-US" dirty="0" smtClean="0"/>
              <a:t>.</a:t>
            </a:r>
          </a:p>
          <a:p>
            <a:endParaRPr lang="en-US" sz="800" dirty="0"/>
          </a:p>
          <a:p>
            <a:r>
              <a:rPr lang="en-US" dirty="0"/>
              <a:t>Promote the beneficial uses of geographic information in the development of policy and the management of public resources</a:t>
            </a:r>
            <a:r>
              <a:rPr lang="en-US" dirty="0" smtClean="0"/>
              <a:t>.</a:t>
            </a:r>
          </a:p>
          <a:p>
            <a:endParaRPr lang="en-US" sz="800" dirty="0"/>
          </a:p>
          <a:p>
            <a:r>
              <a:rPr lang="en-US" dirty="0"/>
              <a:t>Provide a major forum where ideas and issues of the GIS community in Minnesota can be brought forward, discussed and acted upon, as appropriate.</a:t>
            </a:r>
          </a:p>
          <a:p>
            <a:endParaRPr lang="en-US" dirty="0" smtClean="0"/>
          </a:p>
          <a:p>
            <a:endParaRPr lang="en-US" dirty="0"/>
          </a:p>
          <a:p>
            <a:pPr marL="0" indent="0">
              <a:buNone/>
            </a:pPr>
            <a:r>
              <a:rPr lang="en-US" b="1" dirty="0" smtClean="0"/>
              <a:t>Are these still correct?</a:t>
            </a:r>
            <a:endParaRPr lang="en-US" b="1" dirty="0"/>
          </a:p>
        </p:txBody>
      </p:sp>
      <p:sp>
        <p:nvSpPr>
          <p:cNvPr id="3" name="Title 2"/>
          <p:cNvSpPr>
            <a:spLocks noGrp="1"/>
          </p:cNvSpPr>
          <p:nvPr>
            <p:ph type="title"/>
          </p:nvPr>
        </p:nvSpPr>
        <p:spPr/>
        <p:txBody>
          <a:bodyPr/>
          <a:lstStyle/>
          <a:p>
            <a:r>
              <a:rPr lang="en-US" b="1" cap="all" dirty="0"/>
              <a:t>GUIDING PRINCIPLES</a:t>
            </a:r>
            <a:endParaRPr lang="en-US" dirty="0"/>
          </a:p>
        </p:txBody>
      </p:sp>
      <p:pic>
        <p:nvPicPr>
          <p:cNvPr id="4098" name="Picture 2" descr="C:\Users\dross\AppData\Local\Microsoft\Windows\Temporary Internet Files\Content.IE5\8BEM53S2\MC90044906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0" y="1981200"/>
            <a:ext cx="16256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70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41437"/>
            <a:ext cx="7924800" cy="4906963"/>
          </a:xfrm>
        </p:spPr>
        <p:txBody>
          <a:bodyPr/>
          <a:lstStyle/>
          <a:p>
            <a:r>
              <a:rPr lang="en-US" sz="2200" dirty="0"/>
              <a:t>You are willing to be active in meetings and provide input, advice and guidance to MnGeo regarding  issues </a:t>
            </a:r>
            <a:r>
              <a:rPr lang="en-US" sz="2200" dirty="0" smtClean="0"/>
              <a:t>and  </a:t>
            </a:r>
            <a:r>
              <a:rPr lang="en-US" sz="2200" dirty="0"/>
              <a:t>information of importance to your sector and the council regarding activities, governance, needs, and opportunities related to geospatial.</a:t>
            </a:r>
          </a:p>
          <a:p>
            <a:pPr lvl="0"/>
            <a:endParaRPr lang="en-US" sz="1100" dirty="0" smtClean="0"/>
          </a:p>
          <a:p>
            <a:pPr lvl="0"/>
            <a:r>
              <a:rPr lang="en-US" sz="2200" dirty="0" smtClean="0"/>
              <a:t>You </a:t>
            </a:r>
            <a:r>
              <a:rPr lang="en-US" sz="2200" dirty="0"/>
              <a:t>currently have or are willing to obtain </a:t>
            </a:r>
            <a:r>
              <a:rPr lang="en-US" sz="2200" dirty="0" smtClean="0"/>
              <a:t>and engage contacts </a:t>
            </a:r>
            <a:r>
              <a:rPr lang="en-US" sz="2200" dirty="0"/>
              <a:t>in the broad sector you represent. </a:t>
            </a:r>
            <a:endParaRPr lang="en-US" sz="2200" dirty="0" smtClean="0"/>
          </a:p>
          <a:p>
            <a:pPr lvl="0"/>
            <a:endParaRPr lang="en-US" sz="1100" dirty="0"/>
          </a:p>
          <a:p>
            <a:pPr lvl="0"/>
            <a:r>
              <a:rPr lang="en-US" sz="2200" dirty="0"/>
              <a:t>You are willing to reach out to organizations and individuals in </a:t>
            </a:r>
            <a:r>
              <a:rPr lang="en-US" sz="2200" dirty="0" smtClean="0"/>
              <a:t>the </a:t>
            </a:r>
            <a:r>
              <a:rPr lang="en-US" sz="2200" dirty="0"/>
              <a:t>sector </a:t>
            </a:r>
            <a:r>
              <a:rPr lang="en-US" sz="2200" dirty="0" smtClean="0"/>
              <a:t>you represent to </a:t>
            </a:r>
            <a:r>
              <a:rPr lang="en-US" sz="2200" dirty="0"/>
              <a:t>obtain input and information regarding geospatial activities and opportunities and are also willing to provide information back to that sector to share activities from the meeting and information shared from other sectors</a:t>
            </a:r>
            <a:r>
              <a:rPr lang="en-US" sz="2200" dirty="0" smtClean="0"/>
              <a:t>.</a:t>
            </a:r>
          </a:p>
          <a:p>
            <a:pPr lvl="0"/>
            <a:endParaRPr lang="en-US" sz="800" dirty="0"/>
          </a:p>
          <a:p>
            <a:endParaRPr lang="en-US" dirty="0"/>
          </a:p>
        </p:txBody>
      </p:sp>
      <p:sp>
        <p:nvSpPr>
          <p:cNvPr id="3" name="Title 2"/>
          <p:cNvSpPr>
            <a:spLocks noGrp="1"/>
          </p:cNvSpPr>
          <p:nvPr>
            <p:ph type="title"/>
          </p:nvPr>
        </p:nvSpPr>
        <p:spPr/>
        <p:txBody>
          <a:bodyPr/>
          <a:lstStyle/>
          <a:p>
            <a:r>
              <a:rPr lang="en-US" dirty="0" smtClean="0"/>
              <a:t>Roles and responsibilities as a member…</a:t>
            </a:r>
            <a:endParaRPr lang="en-US" dirty="0"/>
          </a:p>
        </p:txBody>
      </p:sp>
    </p:spTree>
    <p:extLst>
      <p:ext uri="{BB962C8B-B14F-4D97-AF65-F5344CB8AC3E}">
        <p14:creationId xmlns:p14="http://schemas.microsoft.com/office/powerpoint/2010/main" val="14308189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914400" y="1371600"/>
            <a:ext cx="7620000" cy="4191000"/>
          </a:xfrm>
        </p:spPr>
        <p:txBody>
          <a:bodyPr/>
          <a:lstStyle/>
          <a:p>
            <a:pPr algn="l"/>
            <a:r>
              <a:rPr lang="en-US" sz="2400" dirty="0" smtClean="0">
                <a:latin typeface="Arial" pitchFamily="34" charset="0"/>
                <a:cs typeface="Arial" pitchFamily="34" charset="0"/>
              </a:rPr>
              <a:t>Proactively advise and assist MnGeo to:</a:t>
            </a:r>
          </a:p>
          <a:p>
            <a:pPr marL="457200" indent="-457200" algn="l">
              <a:buFont typeface="Arial" pitchFamily="34" charset="0"/>
              <a:buChar char="•"/>
            </a:pPr>
            <a:r>
              <a:rPr lang="en-US" sz="2200" dirty="0" smtClean="0">
                <a:latin typeface="Arial" pitchFamily="34" charset="0"/>
                <a:cs typeface="Arial" pitchFamily="34" charset="0"/>
              </a:rPr>
              <a:t>Coordinate or improve geospatial technology, data and services statewide</a:t>
            </a:r>
          </a:p>
          <a:p>
            <a:pPr marL="457200" indent="-457200" algn="l">
              <a:buFont typeface="Arial" pitchFamily="34" charset="0"/>
              <a:buChar char="•"/>
            </a:pPr>
            <a:r>
              <a:rPr lang="en-US" sz="2200" dirty="0">
                <a:latin typeface="Arial" pitchFamily="34" charset="0"/>
                <a:cs typeface="Arial" pitchFamily="34" charset="0"/>
              </a:rPr>
              <a:t>Establish </a:t>
            </a:r>
            <a:r>
              <a:rPr lang="en-US" sz="2200" dirty="0" smtClean="0">
                <a:latin typeface="Arial" pitchFamily="34" charset="0"/>
                <a:cs typeface="Arial" pitchFamily="34" charset="0"/>
              </a:rPr>
              <a:t>priorities</a:t>
            </a:r>
          </a:p>
          <a:p>
            <a:pPr marL="457200" indent="-457200" algn="l">
              <a:buFont typeface="Arial" pitchFamily="34" charset="0"/>
              <a:buChar char="•"/>
            </a:pPr>
            <a:r>
              <a:rPr lang="en-US" sz="2200" dirty="0" smtClean="0">
                <a:latin typeface="Arial" pitchFamily="34" charset="0"/>
                <a:cs typeface="Arial" pitchFamily="34" charset="0"/>
              </a:rPr>
              <a:t>Understand needs and issues of geospatial community</a:t>
            </a:r>
          </a:p>
          <a:p>
            <a:pPr marL="457200" indent="-457200" algn="l">
              <a:buFont typeface="Arial" pitchFamily="34" charset="0"/>
              <a:buChar char="•"/>
            </a:pPr>
            <a:r>
              <a:rPr lang="en-US" sz="2200" dirty="0" smtClean="0">
                <a:latin typeface="Arial" pitchFamily="34" charset="0"/>
                <a:cs typeface="Arial" pitchFamily="34" charset="0"/>
              </a:rPr>
              <a:t>Communicate with the community sectors</a:t>
            </a:r>
          </a:p>
          <a:p>
            <a:pPr marL="457200" indent="-457200" algn="l">
              <a:buFont typeface="Arial" pitchFamily="34" charset="0"/>
              <a:buChar char="•"/>
            </a:pPr>
            <a:r>
              <a:rPr lang="en-US" sz="2200" dirty="0" smtClean="0">
                <a:latin typeface="Arial" pitchFamily="34" charset="0"/>
                <a:cs typeface="Arial" pitchFamily="34" charset="0"/>
              </a:rPr>
              <a:t>Identify opportunities and develop partnerships and collaboration</a:t>
            </a:r>
          </a:p>
          <a:p>
            <a:pPr marL="457200" indent="-457200" algn="l">
              <a:buFont typeface="Arial" pitchFamily="34" charset="0"/>
              <a:buChar char="•"/>
            </a:pPr>
            <a:r>
              <a:rPr lang="en-US" sz="2200" dirty="0" smtClean="0">
                <a:latin typeface="Arial" pitchFamily="34" charset="0"/>
                <a:cs typeface="Arial" pitchFamily="34" charset="0"/>
              </a:rPr>
              <a:t>Create and use committees and workgroups</a:t>
            </a:r>
          </a:p>
          <a:p>
            <a:pPr marL="457200" indent="-457200" algn="l">
              <a:buFont typeface="Arial" pitchFamily="34" charset="0"/>
              <a:buChar char="•"/>
            </a:pPr>
            <a:r>
              <a:rPr lang="en-US" sz="2200" dirty="0" smtClean="0">
                <a:latin typeface="Arial" pitchFamily="34" charset="0"/>
                <a:cs typeface="Arial" pitchFamily="34" charset="0"/>
              </a:rPr>
              <a:t>Develop council meeting agendas and participate at meetings</a:t>
            </a:r>
          </a:p>
          <a:p>
            <a:pPr marL="457200" indent="-457200" algn="l">
              <a:buFont typeface="Arial" pitchFamily="34" charset="0"/>
              <a:buChar char="•"/>
            </a:pPr>
            <a:endParaRPr lang="en-US" sz="2000" dirty="0">
              <a:latin typeface="Arial" pitchFamily="34" charset="0"/>
              <a:cs typeface="Arial" pitchFamily="34" charset="0"/>
            </a:endParaRPr>
          </a:p>
        </p:txBody>
      </p:sp>
      <p:sp>
        <p:nvSpPr>
          <p:cNvPr id="4" name="Title 3"/>
          <p:cNvSpPr>
            <a:spLocks noGrp="1"/>
          </p:cNvSpPr>
          <p:nvPr>
            <p:ph type="title"/>
          </p:nvPr>
        </p:nvSpPr>
        <p:spPr>
          <a:xfrm>
            <a:off x="381000" y="609600"/>
            <a:ext cx="8077200" cy="609600"/>
          </a:xfrm>
        </p:spPr>
        <p:txBody>
          <a:bodyPr/>
          <a:lstStyle/>
          <a:p>
            <a:r>
              <a:rPr lang="en-US" dirty="0" smtClean="0"/>
              <a:t>Council Member Roles and Expectations</a:t>
            </a:r>
            <a:endParaRPr lang="en-US" dirty="0"/>
          </a:p>
        </p:txBody>
      </p:sp>
    </p:spTree>
    <p:extLst>
      <p:ext uri="{BB962C8B-B14F-4D97-AF65-F5344CB8AC3E}">
        <p14:creationId xmlns:p14="http://schemas.microsoft.com/office/powerpoint/2010/main" val="41020783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7924800" cy="5181600"/>
          </a:xfrm>
        </p:spPr>
        <p:txBody>
          <a:bodyPr/>
          <a:lstStyle/>
          <a:p>
            <a:pPr marL="457200" indent="-457200">
              <a:buFont typeface="+mj-lt"/>
              <a:buAutoNum type="arabicPeriod"/>
            </a:pPr>
            <a:r>
              <a:rPr lang="en-US" sz="2000" dirty="0"/>
              <a:t>Keep stakeholders informed about Council activities.</a:t>
            </a:r>
          </a:p>
          <a:p>
            <a:pPr marL="685800" lvl="1" indent="-457200">
              <a:buFont typeface="+mj-lt"/>
              <a:buAutoNum type="alphaLcParenR"/>
            </a:pPr>
            <a:r>
              <a:rPr lang="en-US" sz="2000" dirty="0"/>
              <a:t>Provide ongoing project updates</a:t>
            </a:r>
            <a:r>
              <a:rPr lang="en-US" sz="2000" dirty="0" smtClean="0"/>
              <a:t>.</a:t>
            </a:r>
          </a:p>
          <a:p>
            <a:pPr marL="685800" lvl="1" indent="-457200">
              <a:buFont typeface="+mj-lt"/>
              <a:buAutoNum type="alphaLcParenR"/>
            </a:pPr>
            <a:r>
              <a:rPr lang="en-US" sz="2000" dirty="0"/>
              <a:t>Distribute major reports and findings.</a:t>
            </a:r>
          </a:p>
          <a:p>
            <a:pPr marL="457200" indent="-457200">
              <a:buFont typeface="+mj-lt"/>
              <a:buAutoNum type="arabicPeriod"/>
            </a:pPr>
            <a:r>
              <a:rPr lang="en-US" sz="2000" dirty="0" smtClean="0"/>
              <a:t>Solicit </a:t>
            </a:r>
            <a:r>
              <a:rPr lang="en-US" sz="2000" dirty="0"/>
              <a:t>and acquire input relating to Council activities.</a:t>
            </a:r>
          </a:p>
          <a:p>
            <a:pPr marL="457200" indent="-457200">
              <a:buFont typeface="+mj-lt"/>
              <a:buAutoNum type="arabicPeriod"/>
            </a:pPr>
            <a:r>
              <a:rPr lang="en-US" sz="2000" dirty="0" smtClean="0"/>
              <a:t>Assist in converting GIS </a:t>
            </a:r>
            <a:r>
              <a:rPr lang="en-US" sz="2000" dirty="0"/>
              <a:t>users to approved standards.</a:t>
            </a:r>
          </a:p>
          <a:p>
            <a:pPr marL="457200" indent="-457200">
              <a:buFont typeface="+mj-lt"/>
              <a:buAutoNum type="arabicPeriod"/>
            </a:pPr>
            <a:r>
              <a:rPr lang="en-US" sz="2000" dirty="0" smtClean="0"/>
              <a:t>Educate </a:t>
            </a:r>
            <a:r>
              <a:rPr lang="en-US" sz="2000" dirty="0"/>
              <a:t>people about the benefits of GIS.</a:t>
            </a:r>
          </a:p>
          <a:p>
            <a:pPr marL="457200" indent="-457200">
              <a:buFont typeface="+mj-lt"/>
              <a:buAutoNum type="arabicPeriod"/>
            </a:pPr>
            <a:r>
              <a:rPr lang="en-US" sz="2000" dirty="0" smtClean="0"/>
              <a:t>Make </a:t>
            </a:r>
            <a:r>
              <a:rPr lang="en-US" sz="2000" dirty="0"/>
              <a:t>people aware of the Council and the impact it is having.</a:t>
            </a:r>
          </a:p>
          <a:p>
            <a:pPr marL="457200" indent="-457200">
              <a:buFont typeface="+mj-lt"/>
              <a:buAutoNum type="arabicPeriod"/>
            </a:pPr>
            <a:r>
              <a:rPr lang="en-US" sz="2000" dirty="0" smtClean="0"/>
              <a:t>Understand </a:t>
            </a:r>
            <a:r>
              <a:rPr lang="en-US" sz="2000" dirty="0"/>
              <a:t>the needs of the Minnesota GIS community.</a:t>
            </a:r>
          </a:p>
          <a:p>
            <a:pPr marL="457200" indent="-457200">
              <a:buFont typeface="+mj-lt"/>
              <a:buAutoNum type="arabicPeriod"/>
            </a:pPr>
            <a:r>
              <a:rPr lang="en-US" sz="2000" dirty="0" smtClean="0"/>
              <a:t>Provide </a:t>
            </a:r>
            <a:r>
              <a:rPr lang="en-US" sz="2000" dirty="0"/>
              <a:t>sound policy advice to state and federal government.</a:t>
            </a:r>
          </a:p>
          <a:p>
            <a:pPr marL="457200" indent="-457200">
              <a:buFont typeface="+mj-lt"/>
              <a:buAutoNum type="arabicPeriod"/>
            </a:pPr>
            <a:r>
              <a:rPr lang="en-US" sz="2000" dirty="0" smtClean="0"/>
              <a:t>Promote </a:t>
            </a:r>
            <a:r>
              <a:rPr lang="en-US" sz="2000" dirty="0"/>
              <a:t>programs that the Council thinks are critical to sound </a:t>
            </a:r>
            <a:r>
              <a:rPr lang="en-US" sz="2000" dirty="0" smtClean="0"/>
              <a:t>GIS development</a:t>
            </a:r>
            <a:r>
              <a:rPr lang="en-US" sz="2000" dirty="0"/>
              <a:t>.</a:t>
            </a:r>
          </a:p>
          <a:p>
            <a:pPr marL="457200" indent="-457200">
              <a:buFont typeface="+mj-lt"/>
              <a:buAutoNum type="arabicPeriod"/>
            </a:pPr>
            <a:r>
              <a:rPr lang="en-US" sz="2000" dirty="0" smtClean="0"/>
              <a:t>Promote </a:t>
            </a:r>
            <a:r>
              <a:rPr lang="en-US" sz="2000" dirty="0"/>
              <a:t>the use of GIS in meeting objectives of key stakeholders in local </a:t>
            </a:r>
            <a:r>
              <a:rPr lang="en-US" sz="2000" dirty="0" smtClean="0"/>
              <a:t>and State </a:t>
            </a:r>
            <a:r>
              <a:rPr lang="en-US" sz="2000" dirty="0"/>
              <a:t>government.</a:t>
            </a:r>
          </a:p>
        </p:txBody>
      </p:sp>
      <p:sp>
        <p:nvSpPr>
          <p:cNvPr id="3" name="Title 2"/>
          <p:cNvSpPr>
            <a:spLocks noGrp="1"/>
          </p:cNvSpPr>
          <p:nvPr>
            <p:ph type="title"/>
          </p:nvPr>
        </p:nvSpPr>
        <p:spPr>
          <a:xfrm>
            <a:off x="457200" y="228600"/>
            <a:ext cx="7924800" cy="609600"/>
          </a:xfrm>
        </p:spPr>
        <p:txBody>
          <a:bodyPr/>
          <a:lstStyle/>
          <a:p>
            <a:r>
              <a:rPr lang="en-US" dirty="0" smtClean="0"/>
              <a:t>Communication – your most important role…</a:t>
            </a:r>
            <a:endParaRPr lang="en-US" dirty="0"/>
          </a:p>
        </p:txBody>
      </p:sp>
      <p:pic>
        <p:nvPicPr>
          <p:cNvPr id="5123" name="Picture 3" descr="C:\Users\dross\AppData\Local\Microsoft\Windows\Temporary Internet Files\Content.IE5\8BEM53S2\MC9000787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219200"/>
            <a:ext cx="1559882" cy="91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564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sz="quarter" idx="11"/>
          </p:nvPr>
        </p:nvSpPr>
        <p:spPr/>
        <p:txBody>
          <a:bodyPr/>
          <a:lstStyle/>
          <a:p>
            <a:r>
              <a:rPr lang="en-US" dirty="0" smtClean="0"/>
              <a:t>Charter and Work Plan Review and Discussion</a:t>
            </a:r>
          </a:p>
          <a:p>
            <a:r>
              <a:rPr lang="en-US" dirty="0" smtClean="0"/>
              <a:t>Input from the Council</a:t>
            </a:r>
            <a:endParaRPr lang="en-US" dirty="0"/>
          </a:p>
        </p:txBody>
      </p:sp>
      <p:sp>
        <p:nvSpPr>
          <p:cNvPr id="3" name="Title 2"/>
          <p:cNvSpPr>
            <a:spLocks noGrp="1"/>
          </p:cNvSpPr>
          <p:nvPr>
            <p:ph type="title"/>
          </p:nvPr>
        </p:nvSpPr>
        <p:spPr/>
        <p:txBody>
          <a:bodyPr/>
          <a:lstStyle/>
          <a:p>
            <a:r>
              <a:rPr lang="en-US" dirty="0" smtClean="0"/>
              <a:t>Committee Update</a:t>
            </a:r>
            <a:endParaRPr lang="en-US" dirty="0"/>
          </a:p>
        </p:txBody>
      </p:sp>
    </p:spTree>
    <p:extLst>
      <p:ext uri="{BB962C8B-B14F-4D97-AF65-F5344CB8AC3E}">
        <p14:creationId xmlns:p14="http://schemas.microsoft.com/office/powerpoint/2010/main" val="3755115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362200" y="2057400"/>
            <a:ext cx="3810000" cy="2971800"/>
          </a:xfrm>
        </p:spPr>
        <p:txBody>
          <a:bodyPr/>
          <a:lstStyle/>
          <a:p>
            <a:r>
              <a:rPr lang="en-US" sz="4800" dirty="0" smtClean="0">
                <a:latin typeface="Times New Roman" pitchFamily="18" charset="0"/>
                <a:cs typeface="Times New Roman" pitchFamily="18" charset="0"/>
              </a:rPr>
              <a:t>BREAK</a:t>
            </a:r>
            <a:endParaRPr lang="en-US" sz="4800" dirty="0">
              <a:latin typeface="Times New Roman" pitchFamily="18" charset="0"/>
              <a:cs typeface="Times New Roman" pitchFamily="18" charset="0"/>
            </a:endParaRPr>
          </a:p>
        </p:txBody>
      </p:sp>
      <p:pic>
        <p:nvPicPr>
          <p:cNvPr id="5122" name="Picture 2" descr="http://www.sweetclipart.com/multisite/sweetclipart/files/cookies_chocolate_chunk_chip_macadami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3837" y="1752600"/>
            <a:ext cx="2802963" cy="225923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dross\AppData\Local\Microsoft\Windows\Temporary Internet Files\Content.IE5\VEW4XV0M\MC90029914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55627"/>
            <a:ext cx="4633352" cy="24227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29200" y="1981200"/>
            <a:ext cx="626037" cy="1446550"/>
          </a:xfrm>
          <a:prstGeom prst="rect">
            <a:avLst/>
          </a:prstGeom>
          <a:noFill/>
        </p:spPr>
        <p:txBody>
          <a:bodyPr wrap="square" rtlCol="0">
            <a:spAutoFit/>
          </a:bodyPr>
          <a:lstStyle/>
          <a:p>
            <a:r>
              <a:rPr lang="en-US" sz="8800" dirty="0" smtClean="0"/>
              <a:t>+</a:t>
            </a:r>
            <a:endParaRPr lang="en-US" sz="8800" dirty="0"/>
          </a:p>
        </p:txBody>
      </p:sp>
    </p:spTree>
    <p:extLst>
      <p:ext uri="{BB962C8B-B14F-4D97-AF65-F5344CB8AC3E}">
        <p14:creationId xmlns:p14="http://schemas.microsoft.com/office/powerpoint/2010/main" val="728703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524000" y="2667000"/>
            <a:ext cx="7133363" cy="784830"/>
          </a:xfrm>
          <a:prstGeom prst="rect">
            <a:avLst/>
          </a:prstGeom>
          <a:noFill/>
        </p:spPr>
        <p:txBody>
          <a:bodyPr wrap="none" rtlCol="0">
            <a:spAutoFit/>
          </a:bodyPr>
          <a:lstStyle/>
          <a:p>
            <a:r>
              <a:rPr lang="en-US" sz="4500" b="1" dirty="0" smtClean="0">
                <a:solidFill>
                  <a:prstClr val="black"/>
                </a:solidFill>
              </a:rPr>
              <a:t>Free &amp; Open Geospatial Data</a:t>
            </a:r>
            <a:endParaRPr lang="en-US" sz="4500" b="1" dirty="0">
              <a:solidFill>
                <a:prstClr val="black"/>
              </a:solidFill>
            </a:endParaRPr>
          </a:p>
        </p:txBody>
      </p:sp>
      <p:sp>
        <p:nvSpPr>
          <p:cNvPr id="6" name="TextBox 5"/>
          <p:cNvSpPr txBox="1"/>
          <p:nvPr/>
        </p:nvSpPr>
        <p:spPr>
          <a:xfrm>
            <a:off x="1676400" y="5943600"/>
            <a:ext cx="4813177" cy="738664"/>
          </a:xfrm>
          <a:prstGeom prst="rect">
            <a:avLst/>
          </a:prstGeom>
          <a:noFill/>
        </p:spPr>
        <p:txBody>
          <a:bodyPr wrap="none" rtlCol="0">
            <a:spAutoFit/>
          </a:bodyPr>
          <a:lstStyle/>
          <a:p>
            <a:r>
              <a:rPr lang="en-US" sz="1600" b="1" dirty="0" smtClean="0">
                <a:solidFill>
                  <a:srgbClr val="002060"/>
                </a:solidFill>
              </a:rPr>
              <a:t>Presentation to Statewide Geospatial Advisory Council</a:t>
            </a:r>
          </a:p>
          <a:p>
            <a:r>
              <a:rPr lang="en-US" sz="1300" i="1" dirty="0" smtClean="0">
                <a:solidFill>
                  <a:srgbClr val="002060"/>
                </a:solidFill>
              </a:rPr>
              <a:t>Geoff Maas, MetroGIS Coordinator</a:t>
            </a:r>
          </a:p>
          <a:p>
            <a:r>
              <a:rPr lang="en-US" sz="1300" i="1" dirty="0" smtClean="0">
                <a:solidFill>
                  <a:srgbClr val="002060"/>
                </a:solidFill>
              </a:rPr>
              <a:t>January 10, 2014</a:t>
            </a:r>
            <a:endParaRPr lang="en-US" sz="1300" dirty="0" smtClean="0">
              <a:solidFill>
                <a:srgbClr val="002060"/>
              </a:solidFill>
            </a:endParaRPr>
          </a:p>
        </p:txBody>
      </p:sp>
      <p:sp>
        <p:nvSpPr>
          <p:cNvPr id="7" name="TextBox 6"/>
          <p:cNvSpPr txBox="1"/>
          <p:nvPr/>
        </p:nvSpPr>
        <p:spPr>
          <a:xfrm>
            <a:off x="1546937" y="3429000"/>
            <a:ext cx="6535700" cy="769441"/>
          </a:xfrm>
          <a:prstGeom prst="rect">
            <a:avLst/>
          </a:prstGeom>
          <a:noFill/>
        </p:spPr>
        <p:txBody>
          <a:bodyPr wrap="none" rtlCol="0">
            <a:spAutoFit/>
          </a:bodyPr>
          <a:lstStyle/>
          <a:p>
            <a:r>
              <a:rPr lang="en-US" sz="2200" b="1" i="1" dirty="0" smtClean="0">
                <a:solidFill>
                  <a:srgbClr val="002060"/>
                </a:solidFill>
              </a:rPr>
              <a:t>Realizing the Benefits to Governments, Businesses and</a:t>
            </a:r>
          </a:p>
          <a:p>
            <a:r>
              <a:rPr lang="en-US" sz="2200" b="1" i="1" dirty="0" smtClean="0">
                <a:solidFill>
                  <a:srgbClr val="002060"/>
                </a:solidFill>
              </a:rPr>
              <a:t>Citizens in Expanding Data Availability</a:t>
            </a:r>
            <a:endParaRPr lang="en-US" sz="2200" b="1" i="1" dirty="0">
              <a:solidFill>
                <a:srgbClr val="002060"/>
              </a:solidFill>
            </a:endParaRPr>
          </a:p>
        </p:txBody>
      </p:sp>
    </p:spTree>
    <p:extLst>
      <p:ext uri="{BB962C8B-B14F-4D97-AF65-F5344CB8AC3E}">
        <p14:creationId xmlns:p14="http://schemas.microsoft.com/office/powerpoint/2010/main" val="12259554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8" name="TextBox 7"/>
          <p:cNvSpPr txBox="1"/>
          <p:nvPr/>
        </p:nvSpPr>
        <p:spPr>
          <a:xfrm>
            <a:off x="1524000" y="2667000"/>
            <a:ext cx="7162800" cy="1569660"/>
          </a:xfrm>
          <a:prstGeom prst="rect">
            <a:avLst/>
          </a:prstGeom>
          <a:noFill/>
        </p:spPr>
        <p:txBody>
          <a:bodyPr wrap="square" rtlCol="0">
            <a:spAutoFit/>
          </a:bodyPr>
          <a:lstStyle/>
          <a:p>
            <a:pPr>
              <a:buFont typeface="Arial" pitchFamily="34" charset="0"/>
              <a:buChar char="•"/>
            </a:pPr>
            <a:r>
              <a:rPr lang="en-US" sz="3200" b="1" dirty="0" smtClean="0">
                <a:solidFill>
                  <a:srgbClr val="002060"/>
                </a:solidFill>
              </a:rPr>
              <a:t> </a:t>
            </a:r>
            <a:r>
              <a:rPr lang="en-US" sz="3200" b="1" i="1" dirty="0" smtClean="0">
                <a:solidFill>
                  <a:prstClr val="white">
                    <a:lumMod val="50000"/>
                  </a:prstClr>
                </a:solidFill>
              </a:rPr>
              <a:t>What is </a:t>
            </a:r>
            <a:r>
              <a:rPr lang="en-US" sz="3200" b="1" dirty="0" smtClean="0">
                <a:solidFill>
                  <a:srgbClr val="002060"/>
                </a:solidFill>
              </a:rPr>
              <a:t>MetroGIS?</a:t>
            </a:r>
          </a:p>
          <a:p>
            <a:pPr>
              <a:buFont typeface="Arial" pitchFamily="34" charset="0"/>
              <a:buChar char="•"/>
            </a:pPr>
            <a:r>
              <a:rPr lang="en-US" sz="3200" b="1" dirty="0" smtClean="0">
                <a:solidFill>
                  <a:srgbClr val="002060"/>
                </a:solidFill>
              </a:rPr>
              <a:t> </a:t>
            </a:r>
            <a:r>
              <a:rPr lang="en-US" sz="3200" b="1" i="1" dirty="0" smtClean="0">
                <a:solidFill>
                  <a:prstClr val="white">
                    <a:lumMod val="50000"/>
                  </a:prstClr>
                </a:solidFill>
              </a:rPr>
              <a:t>What does </a:t>
            </a:r>
            <a:r>
              <a:rPr lang="en-US" sz="3200" b="1" dirty="0" smtClean="0">
                <a:solidFill>
                  <a:srgbClr val="002060"/>
                </a:solidFill>
              </a:rPr>
              <a:t>“free and open” </a:t>
            </a:r>
            <a:r>
              <a:rPr lang="en-US" sz="3200" b="1" i="1" dirty="0" smtClean="0">
                <a:solidFill>
                  <a:prstClr val="white">
                    <a:lumMod val="50000"/>
                  </a:prstClr>
                </a:solidFill>
              </a:rPr>
              <a:t>data mean?</a:t>
            </a:r>
          </a:p>
          <a:p>
            <a:pPr>
              <a:buFont typeface="Arial" pitchFamily="34" charset="0"/>
              <a:buChar char="•"/>
            </a:pPr>
            <a:r>
              <a:rPr lang="en-US" sz="3200" b="1" dirty="0" smtClean="0">
                <a:solidFill>
                  <a:srgbClr val="002060"/>
                </a:solidFill>
              </a:rPr>
              <a:t> Examples and benefits</a:t>
            </a:r>
            <a:endParaRPr lang="en-US" sz="3200" b="1" dirty="0">
              <a:solidFill>
                <a:srgbClr val="003BB0"/>
              </a:solidFill>
            </a:endParaRPr>
          </a:p>
        </p:txBody>
      </p:sp>
      <p:sp>
        <p:nvSpPr>
          <p:cNvPr id="5" name="TextBox 4"/>
          <p:cNvSpPr txBox="1"/>
          <p:nvPr/>
        </p:nvSpPr>
        <p:spPr>
          <a:xfrm>
            <a:off x="1524000" y="1676400"/>
            <a:ext cx="7162800" cy="861774"/>
          </a:xfrm>
          <a:prstGeom prst="rect">
            <a:avLst/>
          </a:prstGeom>
          <a:noFill/>
        </p:spPr>
        <p:txBody>
          <a:bodyPr wrap="square" rtlCol="0">
            <a:spAutoFit/>
          </a:bodyPr>
          <a:lstStyle/>
          <a:p>
            <a:r>
              <a:rPr lang="en-US" sz="5000" b="1" dirty="0" smtClean="0">
                <a:solidFill>
                  <a:prstClr val="black"/>
                </a:solidFill>
              </a:rPr>
              <a:t>Three Things:</a:t>
            </a:r>
            <a:endParaRPr lang="en-US" sz="5000" b="1" dirty="0">
              <a:solidFill>
                <a:prstClr val="black"/>
              </a:solidFill>
            </a:endParaRPr>
          </a:p>
        </p:txBody>
      </p:sp>
    </p:spTree>
    <p:extLst>
      <p:ext uri="{BB962C8B-B14F-4D97-AF65-F5344CB8AC3E}">
        <p14:creationId xmlns:p14="http://schemas.microsoft.com/office/powerpoint/2010/main" val="1603453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8600" y="1600200"/>
            <a:ext cx="7010400" cy="4525962"/>
          </a:xfrm>
        </p:spPr>
        <p:txBody>
          <a:bodyPr/>
          <a:lstStyle/>
          <a:p>
            <a:pPr marL="0" indent="0" defTabSz="457200">
              <a:buNone/>
            </a:pPr>
            <a:r>
              <a:rPr lang="en-US" dirty="0" smtClean="0"/>
              <a:t>1</a:t>
            </a:r>
            <a:r>
              <a:rPr lang="en-US" dirty="0"/>
              <a:t>. Call to order and introductions </a:t>
            </a:r>
            <a:r>
              <a:rPr lang="en-US" dirty="0" smtClean="0"/>
              <a:t>							 	5 </a:t>
            </a:r>
            <a:r>
              <a:rPr lang="en-US" dirty="0"/>
              <a:t>min </a:t>
            </a:r>
          </a:p>
          <a:p>
            <a:pPr marL="0" indent="0">
              <a:buNone/>
            </a:pPr>
            <a:endParaRPr lang="en-US" sz="400" dirty="0"/>
          </a:p>
          <a:p>
            <a:pPr marL="0" indent="0">
              <a:buNone/>
            </a:pPr>
            <a:r>
              <a:rPr lang="en-US" dirty="0"/>
              <a:t>2. Approval of September 24, 2013 meeting minutes </a:t>
            </a:r>
            <a:r>
              <a:rPr lang="en-US" dirty="0" smtClean="0"/>
              <a:t>		           5 </a:t>
            </a:r>
            <a:r>
              <a:rPr lang="en-US" dirty="0"/>
              <a:t>min </a:t>
            </a:r>
            <a:endParaRPr lang="en-US" dirty="0" smtClean="0"/>
          </a:p>
          <a:p>
            <a:pPr marL="0" indent="0">
              <a:buNone/>
            </a:pPr>
            <a:endParaRPr lang="en-US" sz="400" dirty="0"/>
          </a:p>
          <a:p>
            <a:pPr marL="0" indent="0">
              <a:buNone/>
            </a:pPr>
            <a:r>
              <a:rPr lang="en-US" dirty="0"/>
              <a:t>3. Legislative hearing update </a:t>
            </a:r>
            <a:r>
              <a:rPr lang="en-US" dirty="0" smtClean="0"/>
              <a:t>				           5 min</a:t>
            </a:r>
          </a:p>
          <a:p>
            <a:pPr marL="0" indent="0">
              <a:buNone/>
            </a:pPr>
            <a:endParaRPr lang="en-US" sz="400" dirty="0" smtClean="0"/>
          </a:p>
          <a:p>
            <a:pPr marL="0" indent="0">
              <a:buNone/>
            </a:pPr>
            <a:r>
              <a:rPr lang="en-US" dirty="0" smtClean="0"/>
              <a:t>4</a:t>
            </a:r>
            <a:r>
              <a:rPr lang="en-US" dirty="0"/>
              <a:t>. Approved standards update </a:t>
            </a:r>
            <a:r>
              <a:rPr lang="en-US" dirty="0" smtClean="0"/>
              <a:t>				           5 </a:t>
            </a:r>
            <a:r>
              <a:rPr lang="en-US" dirty="0"/>
              <a:t>min </a:t>
            </a:r>
            <a:endParaRPr lang="en-US" dirty="0" smtClean="0"/>
          </a:p>
          <a:p>
            <a:pPr marL="0" indent="0">
              <a:buNone/>
            </a:pPr>
            <a:endParaRPr lang="en-US" sz="400" dirty="0"/>
          </a:p>
          <a:p>
            <a:pPr marL="0" indent="0">
              <a:buNone/>
            </a:pPr>
            <a:r>
              <a:rPr lang="en-US" dirty="0" smtClean="0"/>
              <a:t>5</a:t>
            </a:r>
            <a:r>
              <a:rPr lang="en-US" dirty="0"/>
              <a:t>. Review council’s mission, roles, responsibilities, and expectations </a:t>
            </a:r>
            <a:r>
              <a:rPr lang="en-US" dirty="0" smtClean="0"/>
              <a:t>	         30 </a:t>
            </a:r>
            <a:r>
              <a:rPr lang="en-US" dirty="0"/>
              <a:t>min </a:t>
            </a:r>
          </a:p>
          <a:p>
            <a:pPr marL="0" indent="0">
              <a:buNone/>
            </a:pPr>
            <a:endParaRPr lang="en-US" sz="400" dirty="0"/>
          </a:p>
          <a:p>
            <a:pPr marL="0" indent="0">
              <a:buNone/>
            </a:pPr>
            <a:r>
              <a:rPr lang="en-US" dirty="0"/>
              <a:t>6. Committee and workgroup update </a:t>
            </a:r>
            <a:r>
              <a:rPr lang="en-US" dirty="0" smtClean="0"/>
              <a:t>			         10 </a:t>
            </a:r>
            <a:r>
              <a:rPr lang="en-US" dirty="0"/>
              <a:t>min </a:t>
            </a:r>
          </a:p>
          <a:p>
            <a:pPr marL="0" indent="0">
              <a:buNone/>
            </a:pPr>
            <a:endParaRPr lang="en-US" sz="400" dirty="0"/>
          </a:p>
          <a:p>
            <a:pPr marL="0" indent="0">
              <a:buNone/>
            </a:pPr>
            <a:r>
              <a:rPr lang="en-US" dirty="0"/>
              <a:t>7. Break – Networking </a:t>
            </a:r>
            <a:r>
              <a:rPr lang="en-US" dirty="0" smtClean="0"/>
              <a:t>				              	         30 </a:t>
            </a:r>
            <a:r>
              <a:rPr lang="en-US" dirty="0"/>
              <a:t>min </a:t>
            </a:r>
            <a:endParaRPr lang="en-US" dirty="0" smtClean="0"/>
          </a:p>
          <a:p>
            <a:pPr marL="0" indent="0">
              <a:buNone/>
            </a:pPr>
            <a:endParaRPr lang="en-US" sz="400" dirty="0"/>
          </a:p>
          <a:p>
            <a:pPr marL="0" indent="0">
              <a:buNone/>
            </a:pPr>
            <a:r>
              <a:rPr lang="en-US" dirty="0"/>
              <a:t>8. Data sharing initiatives – Geoff Maas, MetroGIS, and Mark Kotz</a:t>
            </a:r>
            <a:r>
              <a:rPr lang="en-US" dirty="0" smtClean="0"/>
              <a:t>,                     30 </a:t>
            </a:r>
            <a:r>
              <a:rPr lang="en-US" dirty="0"/>
              <a:t>min</a:t>
            </a:r>
            <a:r>
              <a:rPr lang="en-US" dirty="0" smtClean="0"/>
              <a:t> </a:t>
            </a:r>
          </a:p>
          <a:p>
            <a:pPr marL="0" indent="0">
              <a:buNone/>
            </a:pPr>
            <a:r>
              <a:rPr lang="en-US" dirty="0" smtClean="0"/>
              <a:t>    Metropolitan Council</a:t>
            </a:r>
            <a:endParaRPr lang="en-US" dirty="0"/>
          </a:p>
          <a:p>
            <a:pPr marL="0" indent="0">
              <a:buNone/>
            </a:pPr>
            <a:r>
              <a:rPr lang="en-US" dirty="0"/>
              <a:t>9. Member sector reports: </a:t>
            </a:r>
            <a:r>
              <a:rPr lang="en-US" dirty="0" smtClean="0"/>
              <a:t>Jeff </a:t>
            </a:r>
            <a:r>
              <a:rPr lang="en-US" dirty="0"/>
              <a:t>Bloomquist, Farm Service </a:t>
            </a:r>
            <a:r>
              <a:rPr lang="en-US" dirty="0" smtClean="0"/>
              <a:t>Agency 	         30 </a:t>
            </a:r>
            <a:r>
              <a:rPr lang="en-US" dirty="0"/>
              <a:t>min </a:t>
            </a:r>
            <a:endParaRPr lang="en-US" dirty="0" smtClean="0"/>
          </a:p>
          <a:p>
            <a:pPr marL="0" indent="0">
              <a:buNone/>
            </a:pPr>
            <a:r>
              <a:rPr lang="en-US" dirty="0" smtClean="0"/>
              <a:t>    John </a:t>
            </a:r>
            <a:r>
              <a:rPr lang="en-US" dirty="0"/>
              <a:t>Mackiewicz, WSB &amp; Associates - Trisha Nelson, Minnesota </a:t>
            </a:r>
            <a:endParaRPr lang="en-US" dirty="0" smtClean="0"/>
          </a:p>
          <a:p>
            <a:pPr marL="0" indent="0">
              <a:buNone/>
            </a:pPr>
            <a:r>
              <a:rPr lang="en-US" dirty="0"/>
              <a:t> </a:t>
            </a:r>
            <a:r>
              <a:rPr lang="en-US" dirty="0" smtClean="0"/>
              <a:t>   Department </a:t>
            </a:r>
            <a:r>
              <a:rPr lang="en-US" dirty="0"/>
              <a:t>of Transportation - Kody Thurnau, Minnesota Center for </a:t>
            </a:r>
            <a:endParaRPr lang="en-US" dirty="0" smtClean="0"/>
          </a:p>
          <a:p>
            <a:pPr marL="0" indent="0">
              <a:buNone/>
            </a:pPr>
            <a:r>
              <a:rPr lang="en-US" dirty="0"/>
              <a:t> </a:t>
            </a:r>
            <a:r>
              <a:rPr lang="en-US" dirty="0" smtClean="0"/>
              <a:t>   Environmental </a:t>
            </a:r>
            <a:r>
              <a:rPr lang="en-US" dirty="0"/>
              <a:t>Advocacy </a:t>
            </a:r>
          </a:p>
          <a:p>
            <a:pPr marL="0" indent="0">
              <a:buNone/>
            </a:pPr>
            <a:r>
              <a:rPr lang="en-US" dirty="0"/>
              <a:t>10. MnGeo priority efforts updates </a:t>
            </a:r>
            <a:r>
              <a:rPr lang="en-US" dirty="0" smtClean="0"/>
              <a:t>				         20 </a:t>
            </a:r>
            <a:r>
              <a:rPr lang="en-US" dirty="0"/>
              <a:t>min </a:t>
            </a:r>
          </a:p>
          <a:p>
            <a:pPr marL="0" indent="0">
              <a:buNone/>
            </a:pPr>
            <a:r>
              <a:rPr lang="en-US" dirty="0"/>
              <a:t>11. NSGIC annual meeting highlights </a:t>
            </a:r>
            <a:r>
              <a:rPr lang="en-US" dirty="0" smtClean="0"/>
              <a:t>			           5 </a:t>
            </a:r>
            <a:r>
              <a:rPr lang="en-US" dirty="0"/>
              <a:t>min </a:t>
            </a:r>
          </a:p>
          <a:p>
            <a:pPr marL="0" indent="0">
              <a:buNone/>
            </a:pPr>
            <a:r>
              <a:rPr lang="en-US" dirty="0"/>
              <a:t>12. Adjourn </a:t>
            </a:r>
          </a:p>
        </p:txBody>
      </p:sp>
      <p:sp>
        <p:nvSpPr>
          <p:cNvPr id="5" name="TextBox 4"/>
          <p:cNvSpPr txBox="1"/>
          <p:nvPr/>
        </p:nvSpPr>
        <p:spPr>
          <a:xfrm>
            <a:off x="609600" y="914400"/>
            <a:ext cx="1657633" cy="584775"/>
          </a:xfrm>
          <a:prstGeom prst="rect">
            <a:avLst/>
          </a:prstGeom>
          <a:noFill/>
        </p:spPr>
        <p:txBody>
          <a:bodyPr wrap="none" rtlCol="0">
            <a:spAutoFit/>
          </a:bodyPr>
          <a:lstStyle/>
          <a:p>
            <a:r>
              <a:rPr lang="en-US" sz="3200" b="1" dirty="0" smtClean="0">
                <a:latin typeface="Franklin Gothic Book" pitchFamily="34" charset="0"/>
              </a:rPr>
              <a:t>AGENDA</a:t>
            </a:r>
            <a:endParaRPr lang="en-US" sz="3200" b="1" dirty="0">
              <a:latin typeface="Franklin Gothic Book" pitchFamily="34" charset="0"/>
            </a:endParaRPr>
          </a:p>
        </p:txBody>
      </p:sp>
    </p:spTree>
    <p:extLst>
      <p:ext uri="{BB962C8B-B14F-4D97-AF65-F5344CB8AC3E}">
        <p14:creationId xmlns:p14="http://schemas.microsoft.com/office/powerpoint/2010/main" val="1283043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600200" y="381000"/>
            <a:ext cx="3800784" cy="646331"/>
          </a:xfrm>
          <a:prstGeom prst="rect">
            <a:avLst/>
          </a:prstGeom>
          <a:noFill/>
        </p:spPr>
        <p:txBody>
          <a:bodyPr wrap="none" rtlCol="0">
            <a:spAutoFit/>
          </a:bodyPr>
          <a:lstStyle/>
          <a:p>
            <a:r>
              <a:rPr lang="en-US" sz="3600" b="1" dirty="0" smtClean="0">
                <a:solidFill>
                  <a:srgbClr val="002060"/>
                </a:solidFill>
              </a:rPr>
              <a:t>What Is MetroGIS?</a:t>
            </a:r>
            <a:endParaRPr lang="en-US" sz="3600" b="1" dirty="0">
              <a:solidFill>
                <a:srgbClr val="002060"/>
              </a:solidFill>
            </a:endParaRPr>
          </a:p>
        </p:txBody>
      </p:sp>
      <p:sp>
        <p:nvSpPr>
          <p:cNvPr id="6" name="TextBox 5"/>
          <p:cNvSpPr txBox="1"/>
          <p:nvPr/>
        </p:nvSpPr>
        <p:spPr>
          <a:xfrm>
            <a:off x="1600200" y="1143000"/>
            <a:ext cx="7162800" cy="4832092"/>
          </a:xfrm>
          <a:prstGeom prst="rect">
            <a:avLst/>
          </a:prstGeom>
          <a:noFill/>
        </p:spPr>
        <p:txBody>
          <a:bodyPr wrap="square" rtlCol="0">
            <a:spAutoFit/>
          </a:bodyPr>
          <a:lstStyle/>
          <a:p>
            <a:r>
              <a:rPr lang="en-US" sz="2200" i="1" dirty="0" smtClean="0">
                <a:solidFill>
                  <a:prstClr val="black">
                    <a:lumMod val="65000"/>
                    <a:lumOff val="35000"/>
                  </a:prstClr>
                </a:solidFill>
              </a:rPr>
              <a:t>A </a:t>
            </a:r>
            <a:r>
              <a:rPr lang="en-US" sz="2200" b="1" i="1" dirty="0" smtClean="0">
                <a:solidFill>
                  <a:srgbClr val="006600"/>
                </a:solidFill>
              </a:rPr>
              <a:t>voluntary collaborative </a:t>
            </a:r>
            <a:r>
              <a:rPr lang="en-US" sz="2200" i="1" dirty="0" smtClean="0">
                <a:solidFill>
                  <a:prstClr val="black">
                    <a:lumMod val="65000"/>
                    <a:lumOff val="35000"/>
                  </a:prstClr>
                </a:solidFill>
              </a:rPr>
              <a:t>of interests… </a:t>
            </a:r>
          </a:p>
          <a:p>
            <a:endParaRPr lang="en-US" sz="2200" i="1" dirty="0" smtClean="0">
              <a:solidFill>
                <a:prstClr val="black">
                  <a:lumMod val="50000"/>
                  <a:lumOff val="50000"/>
                </a:prstClr>
              </a:solidFill>
            </a:endParaRPr>
          </a:p>
          <a:p>
            <a:pPr>
              <a:buFont typeface="Arial" pitchFamily="34" charset="0"/>
              <a:buChar char="•"/>
            </a:pPr>
            <a:r>
              <a:rPr lang="en-US" sz="2200" b="1" dirty="0" smtClean="0">
                <a:solidFill>
                  <a:srgbClr val="002060"/>
                </a:solidFill>
              </a:rPr>
              <a:t> Governments at all levels</a:t>
            </a:r>
            <a:endParaRPr lang="en-US" sz="1900" i="1" dirty="0" smtClean="0">
              <a:solidFill>
                <a:prstClr val="black">
                  <a:lumMod val="65000"/>
                  <a:lumOff val="35000"/>
                </a:prstClr>
              </a:solidFill>
            </a:endParaRPr>
          </a:p>
          <a:p>
            <a:pPr>
              <a:buFont typeface="Arial" pitchFamily="34" charset="0"/>
              <a:buChar char="•"/>
            </a:pPr>
            <a:r>
              <a:rPr lang="en-US" sz="2200" b="1" dirty="0" smtClean="0">
                <a:solidFill>
                  <a:srgbClr val="002060"/>
                </a:solidFill>
              </a:rPr>
              <a:t> Academia</a:t>
            </a:r>
          </a:p>
          <a:p>
            <a:pPr>
              <a:buFont typeface="Arial" pitchFamily="34" charset="0"/>
              <a:buChar char="•"/>
            </a:pPr>
            <a:r>
              <a:rPr lang="en-US" sz="2200" b="1" dirty="0" smtClean="0">
                <a:solidFill>
                  <a:srgbClr val="002060"/>
                </a:solidFill>
              </a:rPr>
              <a:t> Non-Profits</a:t>
            </a:r>
          </a:p>
          <a:p>
            <a:pPr>
              <a:buFont typeface="Arial" pitchFamily="34" charset="0"/>
              <a:buChar char="•"/>
            </a:pPr>
            <a:r>
              <a:rPr lang="en-US" sz="2200" b="1" dirty="0" smtClean="0">
                <a:solidFill>
                  <a:srgbClr val="002060"/>
                </a:solidFill>
              </a:rPr>
              <a:t> Private Sector </a:t>
            </a:r>
            <a:r>
              <a:rPr lang="en-US" sz="1900" i="1" dirty="0" smtClean="0">
                <a:solidFill>
                  <a:prstClr val="black">
                    <a:lumMod val="65000"/>
                    <a:lumOff val="35000"/>
                  </a:prstClr>
                </a:solidFill>
              </a:rPr>
              <a:t>(utilities, real estate, etc.)</a:t>
            </a:r>
            <a:endParaRPr lang="en-US" sz="1900" b="1" dirty="0" smtClean="0">
              <a:solidFill>
                <a:prstClr val="black">
                  <a:lumMod val="65000"/>
                  <a:lumOff val="35000"/>
                </a:prstClr>
              </a:solidFill>
            </a:endParaRPr>
          </a:p>
          <a:p>
            <a:endParaRPr lang="en-US" sz="2200" i="1" dirty="0" smtClean="0">
              <a:solidFill>
                <a:prstClr val="black">
                  <a:lumMod val="50000"/>
                  <a:lumOff val="50000"/>
                </a:prstClr>
              </a:solidFill>
            </a:endParaRPr>
          </a:p>
          <a:p>
            <a:r>
              <a:rPr lang="en-US" sz="2200" i="1" dirty="0" smtClean="0">
                <a:solidFill>
                  <a:prstClr val="black">
                    <a:lumMod val="65000"/>
                    <a:lumOff val="35000"/>
                  </a:prstClr>
                </a:solidFill>
              </a:rPr>
              <a:t>…who </a:t>
            </a:r>
            <a:r>
              <a:rPr lang="en-US" sz="2200" b="1" i="1" dirty="0" smtClean="0">
                <a:solidFill>
                  <a:srgbClr val="006600"/>
                </a:solidFill>
              </a:rPr>
              <a:t>produce, consume and share </a:t>
            </a:r>
            <a:r>
              <a:rPr lang="en-US" sz="2200" i="1" dirty="0" smtClean="0">
                <a:solidFill>
                  <a:prstClr val="black">
                    <a:lumMod val="65000"/>
                    <a:lumOff val="35000"/>
                  </a:prstClr>
                </a:solidFill>
              </a:rPr>
              <a:t>GIS data in the metro;</a:t>
            </a:r>
          </a:p>
          <a:p>
            <a:endParaRPr lang="en-US" sz="2200" b="1" i="1" dirty="0" smtClean="0">
              <a:solidFill>
                <a:srgbClr val="002060"/>
              </a:solidFill>
            </a:endParaRPr>
          </a:p>
          <a:p>
            <a:r>
              <a:rPr lang="en-US" sz="2200" i="1" dirty="0" smtClean="0">
                <a:solidFill>
                  <a:prstClr val="black">
                    <a:lumMod val="65000"/>
                    <a:lumOff val="35000"/>
                  </a:prstClr>
                </a:solidFill>
              </a:rPr>
              <a:t>Since 1996, the </a:t>
            </a:r>
            <a:r>
              <a:rPr lang="en-US" sz="2200" b="1" dirty="0" smtClean="0">
                <a:solidFill>
                  <a:srgbClr val="002060"/>
                </a:solidFill>
              </a:rPr>
              <a:t>Metropolitan Council </a:t>
            </a:r>
            <a:r>
              <a:rPr lang="en-US" sz="2200" i="1" dirty="0" smtClean="0">
                <a:solidFill>
                  <a:prstClr val="black">
                    <a:lumMod val="65000"/>
                    <a:lumOff val="35000"/>
                  </a:prstClr>
                </a:solidFill>
              </a:rPr>
              <a:t>has provided:</a:t>
            </a:r>
          </a:p>
          <a:p>
            <a:endParaRPr lang="en-US" sz="2200" dirty="0" smtClean="0">
              <a:solidFill>
                <a:srgbClr val="002060"/>
              </a:solidFill>
            </a:endParaRPr>
          </a:p>
          <a:p>
            <a:pPr>
              <a:buFont typeface="Arial" pitchFamily="34" charset="0"/>
              <a:buChar char="•"/>
            </a:pPr>
            <a:r>
              <a:rPr lang="en-US" sz="2200" b="1" dirty="0" smtClean="0">
                <a:solidFill>
                  <a:srgbClr val="002060"/>
                </a:solidFill>
              </a:rPr>
              <a:t> Financial backing for the collaborative;</a:t>
            </a:r>
          </a:p>
          <a:p>
            <a:pPr>
              <a:buFont typeface="Arial" pitchFamily="34" charset="0"/>
              <a:buChar char="•"/>
            </a:pPr>
            <a:r>
              <a:rPr lang="en-US" sz="2200" b="1" dirty="0" smtClean="0">
                <a:solidFill>
                  <a:srgbClr val="002060"/>
                </a:solidFill>
              </a:rPr>
              <a:t> Administrative oversight of its operation;</a:t>
            </a:r>
          </a:p>
          <a:p>
            <a:pPr>
              <a:buFont typeface="Arial" pitchFamily="34" charset="0"/>
              <a:buChar char="•"/>
            </a:pPr>
            <a:r>
              <a:rPr lang="en-US" sz="2200" b="1" dirty="0" smtClean="0">
                <a:solidFill>
                  <a:srgbClr val="002060"/>
                </a:solidFill>
              </a:rPr>
              <a:t> Stability and guidance;</a:t>
            </a:r>
          </a:p>
        </p:txBody>
      </p:sp>
      <p:pic>
        <p:nvPicPr>
          <p:cNvPr id="8" name="Picture 7" descr="layers"/>
          <p:cNvPicPr>
            <a:picLocks noChangeAspect="1" noChangeArrowheads="1"/>
          </p:cNvPicPr>
          <p:nvPr/>
        </p:nvPicPr>
        <p:blipFill>
          <a:blip r:embed="rId3" cstate="print"/>
          <a:srcRect/>
          <a:stretch>
            <a:fillRect/>
          </a:stretch>
        </p:blipFill>
        <p:spPr bwMode="auto">
          <a:xfrm>
            <a:off x="6781800" y="457199"/>
            <a:ext cx="1752600" cy="3055717"/>
          </a:xfrm>
          <a:prstGeom prst="rect">
            <a:avLst/>
          </a:prstGeom>
          <a:noFill/>
          <a:ln w="9525">
            <a:noFill/>
            <a:miter lim="800000"/>
            <a:headEnd/>
            <a:tailEnd/>
          </a:ln>
        </p:spPr>
      </p:pic>
      <p:pic>
        <p:nvPicPr>
          <p:cNvPr id="9" name="Picture 8" descr="MetcLogo4C-360x265.jpg"/>
          <p:cNvPicPr>
            <a:picLocks noChangeAspect="1"/>
          </p:cNvPicPr>
          <p:nvPr/>
        </p:nvPicPr>
        <p:blipFill>
          <a:blip r:embed="rId4" cstate="print"/>
          <a:stretch>
            <a:fillRect/>
          </a:stretch>
        </p:blipFill>
        <p:spPr>
          <a:xfrm>
            <a:off x="6858000" y="4800600"/>
            <a:ext cx="1552754" cy="1143000"/>
          </a:xfrm>
          <a:prstGeom prst="rect">
            <a:avLst/>
          </a:prstGeom>
        </p:spPr>
      </p:pic>
    </p:spTree>
    <p:extLst>
      <p:ext uri="{BB962C8B-B14F-4D97-AF65-F5344CB8AC3E}">
        <p14:creationId xmlns:p14="http://schemas.microsoft.com/office/powerpoint/2010/main" val="34679549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etroGIS_OrgChart.jpg"/>
          <p:cNvPicPr>
            <a:picLocks noChangeAspect="1"/>
          </p:cNvPicPr>
          <p:nvPr/>
        </p:nvPicPr>
        <p:blipFill>
          <a:blip r:embed="rId2" cstate="print"/>
          <a:stretch>
            <a:fillRect/>
          </a:stretch>
        </p:blipFill>
        <p:spPr>
          <a:xfrm>
            <a:off x="248498" y="215899"/>
            <a:ext cx="8727324" cy="6413501"/>
          </a:xfrm>
          <a:prstGeom prst="rect">
            <a:avLst/>
          </a:prstGeom>
        </p:spPr>
      </p:pic>
    </p:spTree>
    <p:extLst>
      <p:ext uri="{BB962C8B-B14F-4D97-AF65-F5344CB8AC3E}">
        <p14:creationId xmlns:p14="http://schemas.microsoft.com/office/powerpoint/2010/main" val="277273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9" name="TextBox 8"/>
          <p:cNvSpPr txBox="1"/>
          <p:nvPr/>
        </p:nvSpPr>
        <p:spPr>
          <a:xfrm>
            <a:off x="1628775" y="428625"/>
            <a:ext cx="4543426" cy="584775"/>
          </a:xfrm>
          <a:prstGeom prst="rect">
            <a:avLst/>
          </a:prstGeom>
          <a:noFill/>
        </p:spPr>
        <p:txBody>
          <a:bodyPr wrap="square" rtlCol="0">
            <a:spAutoFit/>
          </a:bodyPr>
          <a:lstStyle/>
          <a:p>
            <a:r>
              <a:rPr lang="en-US" sz="3200" b="1" dirty="0" smtClean="0">
                <a:solidFill>
                  <a:srgbClr val="002060"/>
                </a:solidFill>
              </a:rPr>
              <a:t>What Does MetroGIS do?</a:t>
            </a:r>
            <a:endParaRPr lang="en-US" sz="3200" b="1" dirty="0">
              <a:solidFill>
                <a:srgbClr val="002060"/>
              </a:solidFill>
            </a:endParaRPr>
          </a:p>
        </p:txBody>
      </p:sp>
      <p:sp>
        <p:nvSpPr>
          <p:cNvPr id="13" name="TextBox 12"/>
          <p:cNvSpPr txBox="1"/>
          <p:nvPr/>
        </p:nvSpPr>
        <p:spPr>
          <a:xfrm>
            <a:off x="2489105" y="1219200"/>
            <a:ext cx="5410200" cy="523220"/>
          </a:xfrm>
          <a:prstGeom prst="rect">
            <a:avLst/>
          </a:prstGeom>
          <a:noFill/>
        </p:spPr>
        <p:txBody>
          <a:bodyPr wrap="square" rtlCol="0">
            <a:spAutoFit/>
          </a:bodyPr>
          <a:lstStyle/>
          <a:p>
            <a:r>
              <a:rPr lang="en-US" sz="2800" b="1" dirty="0" smtClean="0">
                <a:solidFill>
                  <a:srgbClr val="002060"/>
                </a:solidFill>
              </a:rPr>
              <a:t>Core Maintenance Functions</a:t>
            </a:r>
            <a:endParaRPr lang="en-US" sz="2800" dirty="0">
              <a:solidFill>
                <a:srgbClr val="002060"/>
              </a:solidFill>
            </a:endParaRPr>
          </a:p>
        </p:txBody>
      </p:sp>
      <p:sp>
        <p:nvSpPr>
          <p:cNvPr id="14" name="TextBox 13"/>
          <p:cNvSpPr txBox="1"/>
          <p:nvPr/>
        </p:nvSpPr>
        <p:spPr>
          <a:xfrm>
            <a:off x="2489105" y="4724400"/>
            <a:ext cx="3505200" cy="523220"/>
          </a:xfrm>
          <a:prstGeom prst="rect">
            <a:avLst/>
          </a:prstGeom>
          <a:noFill/>
        </p:spPr>
        <p:txBody>
          <a:bodyPr wrap="square" rtlCol="0">
            <a:spAutoFit/>
          </a:bodyPr>
          <a:lstStyle/>
          <a:p>
            <a:r>
              <a:rPr lang="en-US" sz="2800" b="1" dirty="0" smtClean="0">
                <a:solidFill>
                  <a:srgbClr val="002060"/>
                </a:solidFill>
              </a:rPr>
              <a:t>Advocacy &amp; Outreach</a:t>
            </a:r>
            <a:endParaRPr lang="en-US" sz="2800" dirty="0">
              <a:solidFill>
                <a:srgbClr val="002060"/>
              </a:solidFill>
            </a:endParaRPr>
          </a:p>
        </p:txBody>
      </p:sp>
      <p:sp>
        <p:nvSpPr>
          <p:cNvPr id="15" name="TextBox 14"/>
          <p:cNvSpPr txBox="1"/>
          <p:nvPr/>
        </p:nvSpPr>
        <p:spPr>
          <a:xfrm>
            <a:off x="2508155" y="3352800"/>
            <a:ext cx="3505200" cy="523220"/>
          </a:xfrm>
          <a:prstGeom prst="rect">
            <a:avLst/>
          </a:prstGeom>
          <a:noFill/>
        </p:spPr>
        <p:txBody>
          <a:bodyPr wrap="square" rtlCol="0">
            <a:spAutoFit/>
          </a:bodyPr>
          <a:lstStyle/>
          <a:p>
            <a:r>
              <a:rPr lang="en-US" sz="2800" b="1" dirty="0" smtClean="0">
                <a:solidFill>
                  <a:srgbClr val="002060"/>
                </a:solidFill>
              </a:rPr>
              <a:t>Projects &amp; Research</a:t>
            </a:r>
            <a:endParaRPr lang="en-US" sz="2800" dirty="0">
              <a:solidFill>
                <a:srgbClr val="002060"/>
              </a:solidFill>
            </a:endParaRPr>
          </a:p>
        </p:txBody>
      </p:sp>
      <p:sp>
        <p:nvSpPr>
          <p:cNvPr id="16" name="TextBox 15"/>
          <p:cNvSpPr txBox="1"/>
          <p:nvPr/>
        </p:nvSpPr>
        <p:spPr>
          <a:xfrm>
            <a:off x="2565305" y="3843874"/>
            <a:ext cx="5374356" cy="646331"/>
          </a:xfrm>
          <a:prstGeom prst="rect">
            <a:avLst/>
          </a:prstGeom>
          <a:noFill/>
        </p:spPr>
        <p:txBody>
          <a:bodyPr wrap="none" rtlCol="0">
            <a:spAutoFit/>
          </a:bodyPr>
          <a:lstStyle/>
          <a:p>
            <a:r>
              <a:rPr lang="en-US" dirty="0" smtClean="0">
                <a:solidFill>
                  <a:prstClr val="black">
                    <a:lumMod val="50000"/>
                    <a:lumOff val="50000"/>
                  </a:prstClr>
                </a:solidFill>
              </a:rPr>
              <a:t>Development of </a:t>
            </a:r>
            <a:r>
              <a:rPr lang="en-US" b="1" dirty="0" smtClean="0">
                <a:solidFill>
                  <a:srgbClr val="002060"/>
                </a:solidFill>
              </a:rPr>
              <a:t>data</a:t>
            </a:r>
            <a:r>
              <a:rPr lang="en-US" b="1" dirty="0" smtClean="0">
                <a:solidFill>
                  <a:prstClr val="black">
                    <a:lumMod val="50000"/>
                    <a:lumOff val="50000"/>
                  </a:prstClr>
                </a:solidFill>
              </a:rPr>
              <a:t> </a:t>
            </a:r>
            <a:r>
              <a:rPr lang="en-US" dirty="0" smtClean="0">
                <a:solidFill>
                  <a:prstClr val="black">
                    <a:lumMod val="50000"/>
                    <a:lumOff val="50000"/>
                  </a:prstClr>
                </a:solidFill>
              </a:rPr>
              <a:t>and </a:t>
            </a:r>
            <a:r>
              <a:rPr lang="en-US" b="1" dirty="0" smtClean="0">
                <a:solidFill>
                  <a:srgbClr val="002060"/>
                </a:solidFill>
              </a:rPr>
              <a:t>data standards</a:t>
            </a:r>
          </a:p>
          <a:p>
            <a:r>
              <a:rPr lang="en-US" b="1" dirty="0" smtClean="0">
                <a:solidFill>
                  <a:srgbClr val="002060"/>
                </a:solidFill>
              </a:rPr>
              <a:t>Research</a:t>
            </a:r>
            <a:r>
              <a:rPr lang="en-US" dirty="0" smtClean="0">
                <a:solidFill>
                  <a:srgbClr val="0070C0"/>
                </a:solidFill>
              </a:rPr>
              <a:t> </a:t>
            </a:r>
            <a:r>
              <a:rPr lang="en-US" dirty="0" smtClean="0">
                <a:solidFill>
                  <a:prstClr val="black">
                    <a:lumMod val="50000"/>
                    <a:lumOff val="50000"/>
                  </a:prstClr>
                </a:solidFill>
              </a:rPr>
              <a:t>into issues of importance to the stakeholders</a:t>
            </a:r>
            <a:r>
              <a:rPr lang="en-US" i="1" dirty="0" smtClean="0">
                <a:solidFill>
                  <a:prstClr val="black">
                    <a:lumMod val="50000"/>
                    <a:lumOff val="50000"/>
                  </a:prstClr>
                </a:solidFill>
              </a:rPr>
              <a:t>;</a:t>
            </a:r>
          </a:p>
        </p:txBody>
      </p:sp>
      <p:sp>
        <p:nvSpPr>
          <p:cNvPr id="18" name="TextBox 17"/>
          <p:cNvSpPr txBox="1"/>
          <p:nvPr/>
        </p:nvSpPr>
        <p:spPr>
          <a:xfrm>
            <a:off x="2565305" y="1752600"/>
            <a:ext cx="5892895" cy="1477328"/>
          </a:xfrm>
          <a:prstGeom prst="rect">
            <a:avLst/>
          </a:prstGeom>
          <a:noFill/>
        </p:spPr>
        <p:txBody>
          <a:bodyPr wrap="none" rtlCol="0">
            <a:spAutoFit/>
          </a:bodyPr>
          <a:lstStyle/>
          <a:p>
            <a:r>
              <a:rPr lang="en-US" dirty="0" smtClean="0">
                <a:solidFill>
                  <a:prstClr val="black">
                    <a:lumMod val="50000"/>
                    <a:lumOff val="50000"/>
                  </a:prstClr>
                </a:solidFill>
              </a:rPr>
              <a:t>Maintain the </a:t>
            </a:r>
            <a:r>
              <a:rPr lang="en-US" b="1" dirty="0" smtClean="0">
                <a:solidFill>
                  <a:srgbClr val="002060"/>
                </a:solidFill>
              </a:rPr>
              <a:t>datafinder.org</a:t>
            </a:r>
            <a:r>
              <a:rPr lang="en-US" dirty="0" smtClean="0">
                <a:solidFill>
                  <a:prstClr val="black">
                    <a:lumMod val="50000"/>
                    <a:lumOff val="50000"/>
                  </a:prstClr>
                </a:solidFill>
              </a:rPr>
              <a:t> clearinghouse;</a:t>
            </a:r>
          </a:p>
          <a:p>
            <a:r>
              <a:rPr lang="en-US" dirty="0" smtClean="0">
                <a:solidFill>
                  <a:prstClr val="black">
                    <a:lumMod val="50000"/>
                    <a:lumOff val="50000"/>
                  </a:prstClr>
                </a:solidFill>
              </a:rPr>
              <a:t>Manage the </a:t>
            </a:r>
            <a:r>
              <a:rPr lang="en-US" b="1" dirty="0" smtClean="0">
                <a:solidFill>
                  <a:srgbClr val="7030A0"/>
                </a:solidFill>
              </a:rPr>
              <a:t>Regional Parcel Dataset</a:t>
            </a:r>
          </a:p>
          <a:p>
            <a:r>
              <a:rPr lang="en-US" dirty="0" smtClean="0">
                <a:solidFill>
                  <a:prstClr val="black">
                    <a:lumMod val="50000"/>
                    <a:lumOff val="50000"/>
                  </a:prstClr>
                </a:solidFill>
              </a:rPr>
              <a:t>Manage the </a:t>
            </a:r>
            <a:r>
              <a:rPr lang="en-US" b="1" dirty="0" smtClean="0">
                <a:solidFill>
                  <a:srgbClr val="9A0000"/>
                </a:solidFill>
              </a:rPr>
              <a:t>NCompass Road Data </a:t>
            </a:r>
            <a:r>
              <a:rPr lang="en-US" dirty="0" smtClean="0">
                <a:solidFill>
                  <a:prstClr val="black">
                    <a:lumMod val="50000"/>
                    <a:lumOff val="50000"/>
                  </a:prstClr>
                </a:solidFill>
              </a:rPr>
              <a:t>licensing and distribution;</a:t>
            </a:r>
          </a:p>
          <a:p>
            <a:r>
              <a:rPr lang="en-US" dirty="0" smtClean="0">
                <a:solidFill>
                  <a:prstClr val="black">
                    <a:lumMod val="50000"/>
                    <a:lumOff val="50000"/>
                  </a:prstClr>
                </a:solidFill>
              </a:rPr>
              <a:t>Maintain the </a:t>
            </a:r>
            <a:r>
              <a:rPr lang="en-US" b="1" dirty="0" smtClean="0">
                <a:solidFill>
                  <a:prstClr val="black"/>
                </a:solidFill>
              </a:rPr>
              <a:t>metrogis.org</a:t>
            </a:r>
            <a:r>
              <a:rPr lang="en-US" dirty="0" smtClean="0">
                <a:solidFill>
                  <a:prstClr val="black">
                    <a:lumMod val="50000"/>
                    <a:lumOff val="50000"/>
                  </a:prstClr>
                </a:solidFill>
              </a:rPr>
              <a:t> website (being re-designed);</a:t>
            </a:r>
          </a:p>
          <a:p>
            <a:r>
              <a:rPr lang="en-US" dirty="0" smtClean="0">
                <a:solidFill>
                  <a:prstClr val="black">
                    <a:lumMod val="50000"/>
                    <a:lumOff val="50000"/>
                  </a:prstClr>
                </a:solidFill>
              </a:rPr>
              <a:t>On-going </a:t>
            </a:r>
            <a:r>
              <a:rPr lang="en-US" b="1" dirty="0" smtClean="0">
                <a:solidFill>
                  <a:srgbClr val="002060"/>
                </a:solidFill>
              </a:rPr>
              <a:t>governance</a:t>
            </a:r>
            <a:r>
              <a:rPr lang="en-US" dirty="0" smtClean="0">
                <a:solidFill>
                  <a:prstClr val="black">
                    <a:lumMod val="50000"/>
                    <a:lumOff val="50000"/>
                  </a:prstClr>
                </a:solidFill>
              </a:rPr>
              <a:t>;</a:t>
            </a:r>
            <a:endParaRPr lang="en-US" dirty="0">
              <a:solidFill>
                <a:prstClr val="black">
                  <a:lumMod val="50000"/>
                  <a:lumOff val="50000"/>
                </a:prstClr>
              </a:solidFill>
            </a:endParaRPr>
          </a:p>
        </p:txBody>
      </p:sp>
      <p:sp>
        <p:nvSpPr>
          <p:cNvPr id="19" name="TextBox 18"/>
          <p:cNvSpPr txBox="1"/>
          <p:nvPr/>
        </p:nvSpPr>
        <p:spPr>
          <a:xfrm>
            <a:off x="2565305" y="5257800"/>
            <a:ext cx="5607432" cy="1200329"/>
          </a:xfrm>
          <a:prstGeom prst="rect">
            <a:avLst/>
          </a:prstGeom>
          <a:noFill/>
        </p:spPr>
        <p:txBody>
          <a:bodyPr wrap="none" rtlCol="0">
            <a:spAutoFit/>
          </a:bodyPr>
          <a:lstStyle/>
          <a:p>
            <a:r>
              <a:rPr lang="en-US" b="1" dirty="0" smtClean="0">
                <a:solidFill>
                  <a:srgbClr val="002060"/>
                </a:solidFill>
              </a:rPr>
              <a:t>Promotion</a:t>
            </a:r>
            <a:r>
              <a:rPr lang="en-US" dirty="0" smtClean="0">
                <a:solidFill>
                  <a:srgbClr val="0070C0"/>
                </a:solidFill>
              </a:rPr>
              <a:t> </a:t>
            </a:r>
            <a:r>
              <a:rPr lang="en-US" b="1" dirty="0" smtClean="0">
                <a:solidFill>
                  <a:srgbClr val="002060"/>
                </a:solidFill>
              </a:rPr>
              <a:t>and</a:t>
            </a:r>
            <a:r>
              <a:rPr lang="en-US" dirty="0" smtClean="0">
                <a:solidFill>
                  <a:srgbClr val="0070C0"/>
                </a:solidFill>
              </a:rPr>
              <a:t> </a:t>
            </a:r>
            <a:r>
              <a:rPr lang="en-US" b="1" dirty="0" smtClean="0">
                <a:solidFill>
                  <a:srgbClr val="002060"/>
                </a:solidFill>
              </a:rPr>
              <a:t>facilitation of data sharing </a:t>
            </a:r>
            <a:r>
              <a:rPr lang="en-US" dirty="0" smtClean="0">
                <a:solidFill>
                  <a:prstClr val="black">
                    <a:lumMod val="50000"/>
                    <a:lumOff val="50000"/>
                  </a:prstClr>
                </a:solidFill>
              </a:rPr>
              <a:t>in the region;</a:t>
            </a:r>
          </a:p>
          <a:p>
            <a:r>
              <a:rPr lang="en-US" dirty="0" smtClean="0">
                <a:solidFill>
                  <a:prstClr val="black">
                    <a:lumMod val="50000"/>
                    <a:lumOff val="50000"/>
                  </a:prstClr>
                </a:solidFill>
              </a:rPr>
              <a:t>Support of </a:t>
            </a:r>
            <a:r>
              <a:rPr lang="en-US" b="1" dirty="0" smtClean="0">
                <a:solidFill>
                  <a:srgbClr val="002060"/>
                </a:solidFill>
              </a:rPr>
              <a:t>legislation</a:t>
            </a:r>
            <a:r>
              <a:rPr lang="en-US" b="1" dirty="0" smtClean="0">
                <a:solidFill>
                  <a:prstClr val="black">
                    <a:lumMod val="50000"/>
                    <a:lumOff val="50000"/>
                  </a:prstClr>
                </a:solidFill>
              </a:rPr>
              <a:t> </a:t>
            </a:r>
            <a:r>
              <a:rPr lang="en-US" dirty="0" smtClean="0">
                <a:solidFill>
                  <a:prstClr val="black">
                    <a:lumMod val="50000"/>
                    <a:lumOff val="50000"/>
                  </a:prstClr>
                </a:solidFill>
              </a:rPr>
              <a:t>that promotes GIS, data availability;</a:t>
            </a:r>
          </a:p>
          <a:p>
            <a:r>
              <a:rPr lang="en-US" b="1" dirty="0" smtClean="0">
                <a:solidFill>
                  <a:srgbClr val="002060"/>
                </a:solidFill>
              </a:rPr>
              <a:t>Advocate</a:t>
            </a:r>
            <a:r>
              <a:rPr lang="en-US" dirty="0" smtClean="0">
                <a:solidFill>
                  <a:prstClr val="black">
                    <a:lumMod val="65000"/>
                    <a:lumOff val="35000"/>
                  </a:prstClr>
                </a:solidFill>
              </a:rPr>
              <a:t> </a:t>
            </a:r>
            <a:r>
              <a:rPr lang="en-US" dirty="0" smtClean="0">
                <a:solidFill>
                  <a:prstClr val="black">
                    <a:lumMod val="50000"/>
                    <a:lumOff val="50000"/>
                  </a:prstClr>
                </a:solidFill>
              </a:rPr>
              <a:t>for the importance of GIS/geospatial work;</a:t>
            </a:r>
          </a:p>
          <a:p>
            <a:r>
              <a:rPr lang="en-US" b="1" dirty="0" smtClean="0">
                <a:solidFill>
                  <a:srgbClr val="002060"/>
                </a:solidFill>
              </a:rPr>
              <a:t>Liaison</a:t>
            </a:r>
            <a:r>
              <a:rPr lang="en-US" dirty="0" smtClean="0">
                <a:solidFill>
                  <a:srgbClr val="0070C0"/>
                </a:solidFill>
              </a:rPr>
              <a:t> </a:t>
            </a:r>
            <a:r>
              <a:rPr lang="en-US" dirty="0" smtClean="0">
                <a:solidFill>
                  <a:prstClr val="black">
                    <a:lumMod val="50000"/>
                    <a:lumOff val="50000"/>
                  </a:prstClr>
                </a:solidFill>
              </a:rPr>
              <a:t>between agencies engaged in GIS in the region;</a:t>
            </a:r>
          </a:p>
        </p:txBody>
      </p:sp>
      <p:pic>
        <p:nvPicPr>
          <p:cNvPr id="17" name="Picture 16" descr="02b_AdvocacyIcon.JPG"/>
          <p:cNvPicPr>
            <a:picLocks noChangeAspect="1"/>
          </p:cNvPicPr>
          <p:nvPr/>
        </p:nvPicPr>
        <p:blipFill>
          <a:blip r:embed="rId3" cstate="print"/>
          <a:stretch>
            <a:fillRect/>
          </a:stretch>
        </p:blipFill>
        <p:spPr>
          <a:xfrm>
            <a:off x="1727105" y="4733330"/>
            <a:ext cx="693505" cy="685800"/>
          </a:xfrm>
          <a:prstGeom prst="rect">
            <a:avLst/>
          </a:prstGeom>
        </p:spPr>
      </p:pic>
      <p:pic>
        <p:nvPicPr>
          <p:cNvPr id="20" name="Picture 19" descr="02b_MaintenanceIcon.JPG"/>
          <p:cNvPicPr>
            <a:picLocks noChangeAspect="1"/>
          </p:cNvPicPr>
          <p:nvPr/>
        </p:nvPicPr>
        <p:blipFill>
          <a:blip r:embed="rId4" cstate="print"/>
          <a:stretch>
            <a:fillRect/>
          </a:stretch>
        </p:blipFill>
        <p:spPr>
          <a:xfrm>
            <a:off x="1727105" y="1143000"/>
            <a:ext cx="707771" cy="695325"/>
          </a:xfrm>
          <a:prstGeom prst="rect">
            <a:avLst/>
          </a:prstGeom>
        </p:spPr>
      </p:pic>
      <p:pic>
        <p:nvPicPr>
          <p:cNvPr id="21" name="Picture 20" descr="02b_ProjectsIcon.JPG"/>
          <p:cNvPicPr>
            <a:picLocks noChangeAspect="1"/>
          </p:cNvPicPr>
          <p:nvPr/>
        </p:nvPicPr>
        <p:blipFill>
          <a:blip r:embed="rId5" cstate="print"/>
          <a:stretch>
            <a:fillRect/>
          </a:stretch>
        </p:blipFill>
        <p:spPr>
          <a:xfrm>
            <a:off x="1727105" y="3276600"/>
            <a:ext cx="703995" cy="690111"/>
          </a:xfrm>
          <a:prstGeom prst="rect">
            <a:avLst/>
          </a:prstGeom>
        </p:spPr>
      </p:pic>
    </p:spTree>
    <p:extLst>
      <p:ext uri="{BB962C8B-B14F-4D97-AF65-F5344CB8AC3E}">
        <p14:creationId xmlns:p14="http://schemas.microsoft.com/office/powerpoint/2010/main" val="35166901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9" name="TextBox 8"/>
          <p:cNvSpPr txBox="1"/>
          <p:nvPr/>
        </p:nvSpPr>
        <p:spPr>
          <a:xfrm>
            <a:off x="1628775" y="428625"/>
            <a:ext cx="4543426" cy="584775"/>
          </a:xfrm>
          <a:prstGeom prst="rect">
            <a:avLst/>
          </a:prstGeom>
          <a:noFill/>
        </p:spPr>
        <p:txBody>
          <a:bodyPr wrap="square" rtlCol="0">
            <a:spAutoFit/>
          </a:bodyPr>
          <a:lstStyle/>
          <a:p>
            <a:r>
              <a:rPr lang="en-US" sz="3200" b="1" dirty="0" smtClean="0">
                <a:solidFill>
                  <a:srgbClr val="002060"/>
                </a:solidFill>
              </a:rPr>
              <a:t>Current MetroGIS Work:</a:t>
            </a:r>
            <a:endParaRPr lang="en-US" sz="3200" b="1" dirty="0">
              <a:solidFill>
                <a:srgbClr val="002060"/>
              </a:solidFill>
            </a:endParaRPr>
          </a:p>
        </p:txBody>
      </p:sp>
      <p:sp>
        <p:nvSpPr>
          <p:cNvPr id="13" name="TextBox 12"/>
          <p:cNvSpPr txBox="1"/>
          <p:nvPr/>
        </p:nvSpPr>
        <p:spPr>
          <a:xfrm>
            <a:off x="1676400" y="1219200"/>
            <a:ext cx="6705600" cy="4708981"/>
          </a:xfrm>
          <a:prstGeom prst="rect">
            <a:avLst/>
          </a:prstGeom>
          <a:noFill/>
        </p:spPr>
        <p:txBody>
          <a:bodyPr wrap="square" rtlCol="0">
            <a:spAutoFit/>
          </a:bodyPr>
          <a:lstStyle/>
          <a:p>
            <a:r>
              <a:rPr lang="en-US" sz="2000" b="1" dirty="0" smtClean="0">
                <a:solidFill>
                  <a:srgbClr val="002060"/>
                </a:solidFill>
              </a:rPr>
              <a:t>Free &amp; Open Data Research/Advocacy</a:t>
            </a:r>
          </a:p>
          <a:p>
            <a:endParaRPr lang="en-US" sz="2000" b="1" dirty="0" smtClean="0">
              <a:solidFill>
                <a:srgbClr val="0070C0"/>
              </a:solidFill>
            </a:endParaRPr>
          </a:p>
          <a:p>
            <a:r>
              <a:rPr lang="en-US" sz="2000" b="1" dirty="0" smtClean="0">
                <a:solidFill>
                  <a:srgbClr val="006600"/>
                </a:solidFill>
              </a:rPr>
              <a:t>Support for Statewide Centerlines Initiative</a:t>
            </a:r>
          </a:p>
          <a:p>
            <a:endParaRPr lang="en-US" sz="2000" b="1" dirty="0" smtClean="0">
              <a:solidFill>
                <a:srgbClr val="0070C0"/>
              </a:solidFill>
            </a:endParaRPr>
          </a:p>
          <a:p>
            <a:r>
              <a:rPr lang="en-US" sz="2000" b="1" dirty="0" smtClean="0">
                <a:solidFill>
                  <a:srgbClr val="BA06BA"/>
                </a:solidFill>
              </a:rPr>
              <a:t>Regional Address Point Development &amp; Aggregation</a:t>
            </a:r>
          </a:p>
          <a:p>
            <a:endParaRPr lang="en-US" sz="2000" b="1" dirty="0" smtClean="0">
              <a:solidFill>
                <a:srgbClr val="0070C0"/>
              </a:solidFill>
            </a:endParaRPr>
          </a:p>
          <a:p>
            <a:r>
              <a:rPr lang="en-US" sz="2000" b="1" dirty="0" smtClean="0">
                <a:solidFill>
                  <a:srgbClr val="660066"/>
                </a:solidFill>
              </a:rPr>
              <a:t>New MetroGIS Website </a:t>
            </a:r>
            <a:r>
              <a:rPr lang="en-US" sz="1700" b="1" i="1" dirty="0" smtClean="0">
                <a:solidFill>
                  <a:srgbClr val="660066"/>
                </a:solidFill>
              </a:rPr>
              <a:t>(Planned Launch in April 2014 )</a:t>
            </a:r>
          </a:p>
          <a:p>
            <a:endParaRPr lang="en-US" sz="2000" b="1" dirty="0" smtClean="0">
              <a:solidFill>
                <a:srgbClr val="0070C0"/>
              </a:solidFill>
            </a:endParaRPr>
          </a:p>
          <a:p>
            <a:r>
              <a:rPr lang="en-US" sz="2000" b="1" dirty="0" smtClean="0">
                <a:solidFill>
                  <a:srgbClr val="0070C0"/>
                </a:solidFill>
              </a:rPr>
              <a:t>Expanding Private/Public Data Partnerships</a:t>
            </a:r>
          </a:p>
          <a:p>
            <a:endParaRPr lang="en-US" sz="2000" b="1" dirty="0" smtClean="0">
              <a:solidFill>
                <a:srgbClr val="0070C0"/>
              </a:solidFill>
            </a:endParaRPr>
          </a:p>
          <a:p>
            <a:r>
              <a:rPr lang="en-US" sz="2000" b="1" dirty="0" smtClean="0">
                <a:solidFill>
                  <a:srgbClr val="0070C0"/>
                </a:solidFill>
              </a:rPr>
              <a:t>Increase GIS collaboration beyond the Metro</a:t>
            </a:r>
          </a:p>
          <a:p>
            <a:endParaRPr lang="en-US" sz="2000" b="1" dirty="0" smtClean="0">
              <a:solidFill>
                <a:srgbClr val="002060"/>
              </a:solidFill>
            </a:endParaRPr>
          </a:p>
          <a:p>
            <a:r>
              <a:rPr lang="en-US" sz="2000" b="1" dirty="0" smtClean="0">
                <a:solidFill>
                  <a:prstClr val="black">
                    <a:lumMod val="65000"/>
                    <a:lumOff val="35000"/>
                  </a:prstClr>
                </a:solidFill>
              </a:rPr>
              <a:t>Regional Stormsewer Dataset Research &amp; Development</a:t>
            </a:r>
          </a:p>
          <a:p>
            <a:endParaRPr lang="en-US" sz="2000" b="1" dirty="0">
              <a:solidFill>
                <a:prstClr val="black">
                  <a:lumMod val="65000"/>
                  <a:lumOff val="35000"/>
                </a:prstClr>
              </a:solidFill>
            </a:endParaRPr>
          </a:p>
          <a:p>
            <a:r>
              <a:rPr lang="en-US" sz="2000" b="1" dirty="0">
                <a:solidFill>
                  <a:srgbClr val="680000"/>
                </a:solidFill>
              </a:rPr>
              <a:t>Support for the Minnesota Geospatial </a:t>
            </a:r>
            <a:r>
              <a:rPr lang="en-US" sz="2000" b="1" dirty="0" smtClean="0">
                <a:solidFill>
                  <a:srgbClr val="680000"/>
                </a:solidFill>
              </a:rPr>
              <a:t>Commons</a:t>
            </a:r>
            <a:endParaRPr lang="en-US" sz="2000" b="1" dirty="0">
              <a:solidFill>
                <a:srgbClr val="680000"/>
              </a:solidFill>
            </a:endParaRPr>
          </a:p>
        </p:txBody>
      </p:sp>
      <p:pic>
        <p:nvPicPr>
          <p:cNvPr id="24" name="Picture 23" descr="Sharing.JPG"/>
          <p:cNvPicPr>
            <a:picLocks noChangeAspect="1"/>
          </p:cNvPicPr>
          <p:nvPr/>
        </p:nvPicPr>
        <p:blipFill>
          <a:blip r:embed="rId3" cstate="print"/>
          <a:stretch>
            <a:fillRect/>
          </a:stretch>
        </p:blipFill>
        <p:spPr>
          <a:xfrm>
            <a:off x="7086600" y="3426963"/>
            <a:ext cx="1447800" cy="1373637"/>
          </a:xfrm>
          <a:prstGeom prst="rect">
            <a:avLst/>
          </a:prstGeom>
        </p:spPr>
      </p:pic>
      <p:cxnSp>
        <p:nvCxnSpPr>
          <p:cNvPr id="26" name="Straight Connector 25"/>
          <p:cNvCxnSpPr/>
          <p:nvPr/>
        </p:nvCxnSpPr>
        <p:spPr>
          <a:xfrm>
            <a:off x="6400800" y="2057400"/>
            <a:ext cx="1828800" cy="0"/>
          </a:xfrm>
          <a:prstGeom prst="line">
            <a:avLst/>
          </a:prstGeom>
          <a:ln w="19050" cmpd="sng">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00800" y="3884163"/>
            <a:ext cx="876300" cy="0"/>
          </a:xfrm>
          <a:prstGeom prst="line">
            <a:avLst/>
          </a:prstGeom>
          <a:ln w="19050" cmpd="sng">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553200" y="4493763"/>
            <a:ext cx="800100" cy="0"/>
          </a:xfrm>
          <a:prstGeom prst="line">
            <a:avLst/>
          </a:prstGeom>
          <a:ln w="1905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Picture 13" descr="FinalCenterlinesLogo.jpg"/>
          <p:cNvPicPr>
            <a:picLocks noChangeAspect="1"/>
          </p:cNvPicPr>
          <p:nvPr/>
        </p:nvPicPr>
        <p:blipFill>
          <a:blip r:embed="rId4" cstate="print"/>
          <a:stretch>
            <a:fillRect/>
          </a:stretch>
        </p:blipFill>
        <p:spPr>
          <a:xfrm>
            <a:off x="7239000" y="1295400"/>
            <a:ext cx="1323975" cy="1323975"/>
          </a:xfrm>
          <a:prstGeom prst="rect">
            <a:avLst/>
          </a:prstGeom>
        </p:spPr>
      </p:pic>
    </p:spTree>
    <p:extLst>
      <p:ext uri="{BB962C8B-B14F-4D97-AF65-F5344CB8AC3E}">
        <p14:creationId xmlns:p14="http://schemas.microsoft.com/office/powerpoint/2010/main" val="2229724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8" name="TextBox 7"/>
          <p:cNvSpPr txBox="1"/>
          <p:nvPr/>
        </p:nvSpPr>
        <p:spPr>
          <a:xfrm>
            <a:off x="1600200" y="1143000"/>
            <a:ext cx="7391400" cy="3046988"/>
          </a:xfrm>
          <a:prstGeom prst="rect">
            <a:avLst/>
          </a:prstGeom>
          <a:noFill/>
        </p:spPr>
        <p:txBody>
          <a:bodyPr wrap="square" rtlCol="0">
            <a:spAutoFit/>
          </a:bodyPr>
          <a:lstStyle/>
          <a:p>
            <a:r>
              <a:rPr lang="en-US" sz="2400" b="1" i="1" dirty="0" smtClean="0">
                <a:solidFill>
                  <a:srgbClr val="680000"/>
                </a:solidFill>
              </a:rPr>
              <a:t>Open sharing of data </a:t>
            </a:r>
            <a:r>
              <a:rPr lang="en-US" sz="2400" i="1" dirty="0" smtClean="0">
                <a:solidFill>
                  <a:prstClr val="black">
                    <a:lumMod val="65000"/>
                    <a:lumOff val="35000"/>
                  </a:prstClr>
                </a:solidFill>
              </a:rPr>
              <a:t>between interests and agencies…</a:t>
            </a:r>
          </a:p>
          <a:p>
            <a:endParaRPr lang="en-US" sz="2400" b="1" dirty="0" smtClean="0">
              <a:solidFill>
                <a:srgbClr val="0070C0"/>
              </a:solidFill>
            </a:endParaRPr>
          </a:p>
          <a:p>
            <a:r>
              <a:rPr lang="en-US" sz="2400" b="1" i="1" dirty="0" smtClean="0">
                <a:solidFill>
                  <a:srgbClr val="002060"/>
                </a:solidFill>
              </a:rPr>
              <a:t>…reduces their operating costs;</a:t>
            </a:r>
          </a:p>
          <a:p>
            <a:r>
              <a:rPr lang="en-US" sz="2400" b="1" i="1" dirty="0" smtClean="0">
                <a:solidFill>
                  <a:srgbClr val="002060"/>
                </a:solidFill>
              </a:rPr>
              <a:t>…identifies and eliminates redundant effort;</a:t>
            </a:r>
          </a:p>
          <a:p>
            <a:r>
              <a:rPr lang="en-US" sz="2400" b="1" i="1" dirty="0" smtClean="0">
                <a:solidFill>
                  <a:srgbClr val="002060"/>
                </a:solidFill>
              </a:rPr>
              <a:t>…saves tax payer money;</a:t>
            </a:r>
          </a:p>
          <a:p>
            <a:r>
              <a:rPr lang="en-US" sz="2400" b="1" i="1" dirty="0" smtClean="0">
                <a:solidFill>
                  <a:srgbClr val="002060"/>
                </a:solidFill>
              </a:rPr>
              <a:t>…ensures that data comes from the </a:t>
            </a:r>
            <a:r>
              <a:rPr lang="en-US" sz="2400" b="1" i="1" u="sng" dirty="0" smtClean="0">
                <a:solidFill>
                  <a:srgbClr val="002060"/>
                </a:solidFill>
              </a:rPr>
              <a:t>authoritative source;</a:t>
            </a:r>
          </a:p>
          <a:p>
            <a:endParaRPr lang="en-US" sz="2400" i="1" dirty="0" smtClean="0">
              <a:solidFill>
                <a:srgbClr val="0070C0"/>
              </a:solidFill>
            </a:endParaRPr>
          </a:p>
          <a:p>
            <a:endParaRPr lang="en-US" sz="2400" i="1" dirty="0" smtClean="0">
              <a:solidFill>
                <a:srgbClr val="0070C0"/>
              </a:solidFill>
            </a:endParaRPr>
          </a:p>
        </p:txBody>
      </p:sp>
      <p:sp>
        <p:nvSpPr>
          <p:cNvPr id="4" name="TextBox 3"/>
          <p:cNvSpPr txBox="1"/>
          <p:nvPr/>
        </p:nvSpPr>
        <p:spPr>
          <a:xfrm>
            <a:off x="1600200" y="381000"/>
            <a:ext cx="4464940" cy="584775"/>
          </a:xfrm>
          <a:prstGeom prst="rect">
            <a:avLst/>
          </a:prstGeom>
          <a:noFill/>
        </p:spPr>
        <p:txBody>
          <a:bodyPr wrap="none" rtlCol="0">
            <a:spAutoFit/>
          </a:bodyPr>
          <a:lstStyle/>
          <a:p>
            <a:r>
              <a:rPr lang="en-US" sz="3200" b="1" dirty="0" smtClean="0">
                <a:solidFill>
                  <a:srgbClr val="002060"/>
                </a:solidFill>
              </a:rPr>
              <a:t>Foundational Statements</a:t>
            </a:r>
            <a:endParaRPr lang="en-US" sz="3200" b="1" dirty="0">
              <a:solidFill>
                <a:srgbClr val="002060"/>
              </a:solidFill>
            </a:endParaRPr>
          </a:p>
        </p:txBody>
      </p:sp>
      <p:pic>
        <p:nvPicPr>
          <p:cNvPr id="1026" name="Picture 2" descr="C:\Users\maasgm\Desktop\data-sharing-graphic-370x229.jpg"/>
          <p:cNvPicPr>
            <a:picLocks noChangeAspect="1" noChangeArrowheads="1"/>
          </p:cNvPicPr>
          <p:nvPr/>
        </p:nvPicPr>
        <p:blipFill>
          <a:blip r:embed="rId3" cstate="print"/>
          <a:srcRect/>
          <a:stretch>
            <a:fillRect/>
          </a:stretch>
        </p:blipFill>
        <p:spPr bwMode="auto">
          <a:xfrm>
            <a:off x="3124200" y="3657600"/>
            <a:ext cx="4180608" cy="2590800"/>
          </a:xfrm>
          <a:prstGeom prst="rect">
            <a:avLst/>
          </a:prstGeom>
          <a:noFill/>
        </p:spPr>
      </p:pic>
    </p:spTree>
    <p:extLst>
      <p:ext uri="{BB962C8B-B14F-4D97-AF65-F5344CB8AC3E}">
        <p14:creationId xmlns:p14="http://schemas.microsoft.com/office/powerpoint/2010/main" val="29609617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628774" y="428625"/>
            <a:ext cx="7058025" cy="584775"/>
          </a:xfrm>
          <a:prstGeom prst="rect">
            <a:avLst/>
          </a:prstGeom>
          <a:noFill/>
        </p:spPr>
        <p:txBody>
          <a:bodyPr wrap="square" rtlCol="0">
            <a:spAutoFit/>
          </a:bodyPr>
          <a:lstStyle/>
          <a:p>
            <a:r>
              <a:rPr lang="en-US" sz="3200" b="1" dirty="0" smtClean="0">
                <a:solidFill>
                  <a:srgbClr val="002060"/>
                </a:solidFill>
              </a:rPr>
              <a:t>Free &amp; Open Data Context:</a:t>
            </a:r>
            <a:endParaRPr lang="en-US" sz="3200" b="1" dirty="0">
              <a:solidFill>
                <a:srgbClr val="002060"/>
              </a:solidFill>
            </a:endParaRPr>
          </a:p>
        </p:txBody>
      </p:sp>
      <p:pic>
        <p:nvPicPr>
          <p:cNvPr id="6" name="Picture 2" descr="C:\Users\maasgm\Desktop\Gavel2[1].jpg"/>
          <p:cNvPicPr>
            <a:picLocks noChangeAspect="1" noChangeArrowheads="1"/>
          </p:cNvPicPr>
          <p:nvPr/>
        </p:nvPicPr>
        <p:blipFill>
          <a:blip r:embed="rId3" cstate="print"/>
          <a:srcRect/>
          <a:stretch>
            <a:fillRect/>
          </a:stretch>
        </p:blipFill>
        <p:spPr bwMode="auto">
          <a:xfrm>
            <a:off x="6324600" y="1981200"/>
            <a:ext cx="2286000" cy="1714382"/>
          </a:xfrm>
          <a:prstGeom prst="rect">
            <a:avLst/>
          </a:prstGeom>
          <a:noFill/>
        </p:spPr>
      </p:pic>
      <p:pic>
        <p:nvPicPr>
          <p:cNvPr id="7" name="Picture 6" descr="dollars.jpg"/>
          <p:cNvPicPr>
            <a:picLocks noChangeAspect="1"/>
          </p:cNvPicPr>
          <p:nvPr/>
        </p:nvPicPr>
        <p:blipFill>
          <a:blip r:embed="rId4" cstate="print"/>
          <a:stretch>
            <a:fillRect/>
          </a:stretch>
        </p:blipFill>
        <p:spPr>
          <a:xfrm>
            <a:off x="6324599" y="3733799"/>
            <a:ext cx="2251619" cy="2209801"/>
          </a:xfrm>
          <a:prstGeom prst="rect">
            <a:avLst/>
          </a:prstGeom>
        </p:spPr>
      </p:pic>
      <p:sp>
        <p:nvSpPr>
          <p:cNvPr id="8" name="TextBox 7"/>
          <p:cNvSpPr txBox="1"/>
          <p:nvPr/>
        </p:nvSpPr>
        <p:spPr>
          <a:xfrm>
            <a:off x="1676400" y="1219200"/>
            <a:ext cx="6705600" cy="5109091"/>
          </a:xfrm>
          <a:prstGeom prst="rect">
            <a:avLst/>
          </a:prstGeom>
          <a:noFill/>
        </p:spPr>
        <p:txBody>
          <a:bodyPr wrap="square" rtlCol="0">
            <a:spAutoFit/>
          </a:bodyPr>
          <a:lstStyle/>
          <a:p>
            <a:r>
              <a:rPr lang="en-US" sz="2800" b="1" i="1" dirty="0" smtClean="0">
                <a:solidFill>
                  <a:srgbClr val="002060"/>
                </a:solidFill>
              </a:rPr>
              <a:t>GIS </a:t>
            </a:r>
            <a:r>
              <a:rPr lang="en-US" sz="2800" b="1" i="1" dirty="0" smtClean="0">
                <a:solidFill>
                  <a:prstClr val="black">
                    <a:lumMod val="50000"/>
                    <a:lumOff val="50000"/>
                  </a:prstClr>
                </a:solidFill>
              </a:rPr>
              <a:t>isn’t just data, maps, apps, etc.</a:t>
            </a:r>
          </a:p>
          <a:p>
            <a:endParaRPr lang="en-US" sz="2500" b="1" i="1" dirty="0" smtClean="0">
              <a:solidFill>
                <a:srgbClr val="002060"/>
              </a:solidFill>
            </a:endParaRPr>
          </a:p>
          <a:p>
            <a:r>
              <a:rPr lang="en-US" sz="2500" b="1" i="1" dirty="0" smtClean="0">
                <a:solidFill>
                  <a:prstClr val="black">
                    <a:lumMod val="50000"/>
                    <a:lumOff val="50000"/>
                  </a:prstClr>
                </a:solidFill>
              </a:rPr>
              <a:t>There are:</a:t>
            </a:r>
          </a:p>
          <a:p>
            <a:endParaRPr lang="en-US" sz="2500" b="1" i="1" dirty="0" smtClean="0">
              <a:solidFill>
                <a:prstClr val="black">
                  <a:lumMod val="50000"/>
                  <a:lumOff val="50000"/>
                </a:prstClr>
              </a:solidFill>
            </a:endParaRPr>
          </a:p>
          <a:p>
            <a:r>
              <a:rPr lang="en-US" sz="3300" b="1" i="1" dirty="0" smtClean="0">
                <a:solidFill>
                  <a:srgbClr val="EEECE1">
                    <a:lumMod val="25000"/>
                  </a:srgbClr>
                </a:solidFill>
              </a:rPr>
              <a:t>Laws and Statutes…</a:t>
            </a:r>
          </a:p>
          <a:p>
            <a:r>
              <a:rPr lang="en-US" sz="3300" b="1" i="1" dirty="0" smtClean="0">
                <a:solidFill>
                  <a:srgbClr val="0070C0"/>
                </a:solidFill>
              </a:rPr>
              <a:t>Agency Policies &amp; Practices…</a:t>
            </a:r>
          </a:p>
          <a:p>
            <a:r>
              <a:rPr lang="en-US" sz="3300" b="1" i="1" dirty="0" smtClean="0">
                <a:solidFill>
                  <a:srgbClr val="9A0000"/>
                </a:solidFill>
              </a:rPr>
              <a:t>Business Needs and…</a:t>
            </a:r>
          </a:p>
          <a:p>
            <a:r>
              <a:rPr lang="en-US" sz="3300" b="1" i="1" dirty="0" smtClean="0">
                <a:solidFill>
                  <a:srgbClr val="006600"/>
                </a:solidFill>
              </a:rPr>
              <a:t>Funding Considerations…</a:t>
            </a:r>
          </a:p>
          <a:p>
            <a:endParaRPr lang="en-US" sz="3300" b="1" i="1" dirty="0" smtClean="0">
              <a:solidFill>
                <a:srgbClr val="006600"/>
              </a:solidFill>
            </a:endParaRPr>
          </a:p>
          <a:p>
            <a:r>
              <a:rPr lang="en-US" sz="2500" b="1" i="1" dirty="0" smtClean="0">
                <a:solidFill>
                  <a:prstClr val="black">
                    <a:lumMod val="50000"/>
                    <a:lumOff val="50000"/>
                  </a:prstClr>
                </a:solidFill>
              </a:rPr>
              <a:t>…which govern our work</a:t>
            </a:r>
          </a:p>
          <a:p>
            <a:endParaRPr lang="en-US" sz="3300" b="1" i="1" dirty="0" smtClean="0">
              <a:solidFill>
                <a:srgbClr val="006600"/>
              </a:solidFill>
            </a:endParaRPr>
          </a:p>
        </p:txBody>
      </p:sp>
    </p:spTree>
    <p:extLst>
      <p:ext uri="{BB962C8B-B14F-4D97-AF65-F5344CB8AC3E}">
        <p14:creationId xmlns:p14="http://schemas.microsoft.com/office/powerpoint/2010/main" val="9304334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628774" y="428625"/>
            <a:ext cx="7058025" cy="584775"/>
          </a:xfrm>
          <a:prstGeom prst="rect">
            <a:avLst/>
          </a:prstGeom>
          <a:noFill/>
        </p:spPr>
        <p:txBody>
          <a:bodyPr wrap="square" rtlCol="0">
            <a:spAutoFit/>
          </a:bodyPr>
          <a:lstStyle/>
          <a:p>
            <a:r>
              <a:rPr lang="en-US" sz="3200" b="1" dirty="0" smtClean="0">
                <a:solidFill>
                  <a:srgbClr val="002060"/>
                </a:solidFill>
              </a:rPr>
              <a:t>Brief “Evolution of GIS Policy”</a:t>
            </a:r>
            <a:endParaRPr lang="en-US" sz="3200" b="1" dirty="0">
              <a:solidFill>
                <a:srgbClr val="002060"/>
              </a:solidFill>
            </a:endParaRPr>
          </a:p>
        </p:txBody>
      </p:sp>
      <p:sp>
        <p:nvSpPr>
          <p:cNvPr id="9" name="Rectangle 8"/>
          <p:cNvSpPr/>
          <p:nvPr/>
        </p:nvSpPr>
        <p:spPr>
          <a:xfrm>
            <a:off x="1676400" y="1066800"/>
            <a:ext cx="7315200" cy="3016210"/>
          </a:xfrm>
          <a:prstGeom prst="rect">
            <a:avLst/>
          </a:prstGeom>
        </p:spPr>
        <p:txBody>
          <a:bodyPr wrap="square">
            <a:spAutoFit/>
          </a:bodyPr>
          <a:lstStyle/>
          <a:p>
            <a:r>
              <a:rPr lang="en-US" b="1" dirty="0" smtClean="0">
                <a:solidFill>
                  <a:prstClr val="black">
                    <a:lumMod val="65000"/>
                    <a:lumOff val="35000"/>
                  </a:prstClr>
                </a:solidFill>
              </a:rPr>
              <a:t>1980s: Development Costs</a:t>
            </a:r>
          </a:p>
          <a:p>
            <a:r>
              <a:rPr lang="en-US" sz="1600" i="1" dirty="0" smtClean="0">
                <a:solidFill>
                  <a:prstClr val="black">
                    <a:lumMod val="65000"/>
                    <a:lumOff val="35000"/>
                  </a:prstClr>
                </a:solidFill>
              </a:rPr>
              <a:t>Emergence of GIS in government; Offset costs with licensing/fees</a:t>
            </a:r>
          </a:p>
          <a:p>
            <a:endParaRPr lang="en-US" dirty="0" smtClean="0">
              <a:solidFill>
                <a:prstClr val="black"/>
              </a:solidFill>
            </a:endParaRPr>
          </a:p>
          <a:p>
            <a:r>
              <a:rPr lang="en-US" b="1" dirty="0" smtClean="0">
                <a:solidFill>
                  <a:srgbClr val="0070C0"/>
                </a:solidFill>
              </a:rPr>
              <a:t>1990s: Growth of GIS &amp; Recognition of Value to External Partners</a:t>
            </a:r>
          </a:p>
          <a:p>
            <a:r>
              <a:rPr lang="en-US" sz="1600" i="1" dirty="0" smtClean="0">
                <a:solidFill>
                  <a:srgbClr val="0070C0"/>
                </a:solidFill>
              </a:rPr>
              <a:t>Establishment of MetroGIS, parcel data license</a:t>
            </a:r>
          </a:p>
          <a:p>
            <a:pPr lvl="1"/>
            <a:endParaRPr lang="en-US" dirty="0" smtClean="0">
              <a:solidFill>
                <a:prstClr val="black"/>
              </a:solidFill>
            </a:endParaRPr>
          </a:p>
          <a:p>
            <a:r>
              <a:rPr lang="en-US" b="1" dirty="0" smtClean="0">
                <a:solidFill>
                  <a:srgbClr val="7030A0"/>
                </a:solidFill>
              </a:rPr>
              <a:t>2000s: Maturity and Expansion</a:t>
            </a:r>
          </a:p>
          <a:p>
            <a:r>
              <a:rPr lang="en-US" sz="1600" i="1" dirty="0" smtClean="0">
                <a:solidFill>
                  <a:srgbClr val="7030A0"/>
                </a:solidFill>
              </a:rPr>
              <a:t>Internet mapping, smart phones, significant decrease in costs, rise in computing power </a:t>
            </a:r>
          </a:p>
          <a:p>
            <a:endParaRPr lang="en-US" dirty="0" smtClean="0">
              <a:solidFill>
                <a:prstClr val="black"/>
              </a:solidFill>
            </a:endParaRPr>
          </a:p>
          <a:p>
            <a:r>
              <a:rPr lang="en-US" b="1" dirty="0" smtClean="0">
                <a:solidFill>
                  <a:srgbClr val="680000"/>
                </a:solidFill>
              </a:rPr>
              <a:t>2010s: Continued Expansion &amp; Public Expectations for Data</a:t>
            </a:r>
          </a:p>
          <a:p>
            <a:r>
              <a:rPr lang="en-US" sz="1600" i="1" dirty="0" smtClean="0">
                <a:solidFill>
                  <a:srgbClr val="680000"/>
                </a:solidFill>
              </a:rPr>
              <a:t>Ever-increasing ‘public appetite’ for data, “explosion” of uses/computing power; </a:t>
            </a:r>
          </a:p>
        </p:txBody>
      </p:sp>
      <p:pic>
        <p:nvPicPr>
          <p:cNvPr id="11" name="Picture 10" descr="Capture3.JPG"/>
          <p:cNvPicPr>
            <a:picLocks noChangeAspect="1"/>
          </p:cNvPicPr>
          <p:nvPr/>
        </p:nvPicPr>
        <p:blipFill>
          <a:blip r:embed="rId3" cstate="print"/>
          <a:stretch>
            <a:fillRect/>
          </a:stretch>
        </p:blipFill>
        <p:spPr>
          <a:xfrm>
            <a:off x="1676400" y="4267200"/>
            <a:ext cx="7239000" cy="2402653"/>
          </a:xfrm>
          <a:prstGeom prst="rect">
            <a:avLst/>
          </a:prstGeom>
        </p:spPr>
      </p:pic>
    </p:spTree>
    <p:extLst>
      <p:ext uri="{BB962C8B-B14F-4D97-AF65-F5344CB8AC3E}">
        <p14:creationId xmlns:p14="http://schemas.microsoft.com/office/powerpoint/2010/main" val="42172954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8" name="TextBox 7"/>
          <p:cNvSpPr txBox="1"/>
          <p:nvPr/>
        </p:nvSpPr>
        <p:spPr>
          <a:xfrm>
            <a:off x="1524000" y="2667000"/>
            <a:ext cx="7162800" cy="600164"/>
          </a:xfrm>
          <a:prstGeom prst="rect">
            <a:avLst/>
          </a:prstGeom>
          <a:noFill/>
        </p:spPr>
        <p:txBody>
          <a:bodyPr wrap="square" rtlCol="0">
            <a:spAutoFit/>
          </a:bodyPr>
          <a:lstStyle/>
          <a:p>
            <a:r>
              <a:rPr lang="en-US" sz="3300" b="1" i="1" dirty="0" smtClean="0">
                <a:solidFill>
                  <a:prstClr val="white">
                    <a:lumMod val="50000"/>
                  </a:prstClr>
                </a:solidFill>
              </a:rPr>
              <a:t>What does </a:t>
            </a:r>
            <a:r>
              <a:rPr lang="en-US" sz="3300" b="1" i="1" dirty="0" smtClean="0">
                <a:solidFill>
                  <a:srgbClr val="002060"/>
                </a:solidFill>
              </a:rPr>
              <a:t>“free and open” </a:t>
            </a:r>
            <a:r>
              <a:rPr lang="en-US" sz="3300" b="1" i="1" dirty="0" smtClean="0">
                <a:solidFill>
                  <a:prstClr val="white">
                    <a:lumMod val="50000"/>
                  </a:prstClr>
                </a:solidFill>
              </a:rPr>
              <a:t>data mean?</a:t>
            </a:r>
          </a:p>
        </p:txBody>
      </p:sp>
    </p:spTree>
    <p:extLst>
      <p:ext uri="{BB962C8B-B14F-4D97-AF65-F5344CB8AC3E}">
        <p14:creationId xmlns:p14="http://schemas.microsoft.com/office/powerpoint/2010/main" val="1464414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10699"/>
            <a:ext cx="9144000" cy="6847301"/>
          </a:xfrm>
          <a:prstGeom prst="rect">
            <a:avLst/>
          </a:prstGeom>
        </p:spPr>
      </p:pic>
      <p:sp>
        <p:nvSpPr>
          <p:cNvPr id="13" name="Snip Single Corner Rectangle 12"/>
          <p:cNvSpPr/>
          <p:nvPr/>
        </p:nvSpPr>
        <p:spPr>
          <a:xfrm>
            <a:off x="1752600" y="3810000"/>
            <a:ext cx="6934200" cy="1447800"/>
          </a:xfrm>
          <a:prstGeom prst="snip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Snip Single Corner Rectangle 8"/>
          <p:cNvSpPr/>
          <p:nvPr/>
        </p:nvSpPr>
        <p:spPr>
          <a:xfrm>
            <a:off x="1752600" y="1295400"/>
            <a:ext cx="6934200" cy="777121"/>
          </a:xfrm>
          <a:prstGeom prst="snip1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1628775" y="428625"/>
            <a:ext cx="4543426" cy="584775"/>
          </a:xfrm>
          <a:prstGeom prst="rect">
            <a:avLst/>
          </a:prstGeom>
          <a:noFill/>
        </p:spPr>
        <p:txBody>
          <a:bodyPr wrap="square" rtlCol="0">
            <a:spAutoFit/>
          </a:bodyPr>
          <a:lstStyle/>
          <a:p>
            <a:r>
              <a:rPr lang="en-US" sz="3200" b="1" dirty="0" smtClean="0">
                <a:solidFill>
                  <a:prstClr val="black">
                    <a:lumMod val="50000"/>
                    <a:lumOff val="50000"/>
                  </a:prstClr>
                </a:solidFill>
              </a:rPr>
              <a:t>Terminology: </a:t>
            </a:r>
            <a:r>
              <a:rPr lang="en-US" sz="3200" b="1" dirty="0" smtClean="0">
                <a:solidFill>
                  <a:srgbClr val="006600"/>
                </a:solidFill>
              </a:rPr>
              <a:t>“Free”</a:t>
            </a:r>
            <a:endParaRPr lang="en-US" sz="3200" b="1" dirty="0">
              <a:solidFill>
                <a:srgbClr val="006600"/>
              </a:solidFill>
            </a:endParaRPr>
          </a:p>
        </p:txBody>
      </p:sp>
      <p:sp>
        <p:nvSpPr>
          <p:cNvPr id="6" name="TextBox 5"/>
          <p:cNvSpPr txBox="1"/>
          <p:nvPr/>
        </p:nvSpPr>
        <p:spPr>
          <a:xfrm>
            <a:off x="1828800" y="1371600"/>
            <a:ext cx="6019800" cy="646331"/>
          </a:xfrm>
          <a:prstGeom prst="rect">
            <a:avLst/>
          </a:prstGeom>
          <a:noFill/>
        </p:spPr>
        <p:txBody>
          <a:bodyPr wrap="square" rtlCol="0">
            <a:spAutoFit/>
          </a:bodyPr>
          <a:lstStyle/>
          <a:p>
            <a:r>
              <a:rPr lang="en-US" b="1" i="1" dirty="0" smtClean="0">
                <a:solidFill>
                  <a:prstClr val="white"/>
                </a:solidFill>
              </a:rPr>
              <a:t>No charges or fees would be assessed to data consumers for </a:t>
            </a:r>
            <a:r>
              <a:rPr lang="en-US" b="1" i="1" dirty="0" smtClean="0">
                <a:solidFill>
                  <a:srgbClr val="FFFF00"/>
                </a:solidFill>
              </a:rPr>
              <a:t>public geospatial data </a:t>
            </a:r>
            <a:r>
              <a:rPr lang="en-US" b="1" i="1" dirty="0" smtClean="0">
                <a:solidFill>
                  <a:prstClr val="white"/>
                </a:solidFill>
              </a:rPr>
              <a:t>in its </a:t>
            </a:r>
            <a:r>
              <a:rPr lang="en-US" b="1" i="1" dirty="0" smtClean="0">
                <a:solidFill>
                  <a:srgbClr val="FFFF00"/>
                </a:solidFill>
              </a:rPr>
              <a:t>native electronic format;</a:t>
            </a:r>
            <a:endParaRPr lang="en-US" b="1" i="1" dirty="0">
              <a:solidFill>
                <a:srgbClr val="FFFF00"/>
              </a:solidFill>
            </a:endParaRPr>
          </a:p>
        </p:txBody>
      </p:sp>
      <p:sp>
        <p:nvSpPr>
          <p:cNvPr id="11" name="TextBox 10"/>
          <p:cNvSpPr txBox="1"/>
          <p:nvPr/>
        </p:nvSpPr>
        <p:spPr>
          <a:xfrm>
            <a:off x="1828800" y="5486400"/>
            <a:ext cx="6858000" cy="661720"/>
          </a:xfrm>
          <a:prstGeom prst="rect">
            <a:avLst/>
          </a:prstGeom>
          <a:noFill/>
        </p:spPr>
        <p:txBody>
          <a:bodyPr wrap="square" rtlCol="0">
            <a:spAutoFit/>
          </a:bodyPr>
          <a:lstStyle/>
          <a:p>
            <a:r>
              <a:rPr lang="en-US" sz="2000" b="1" u="sng" dirty="0" smtClean="0">
                <a:solidFill>
                  <a:srgbClr val="002060"/>
                </a:solidFill>
              </a:rPr>
              <a:t>MN Stat. Chapter 13, a.k.a. Data Practices Act</a:t>
            </a:r>
          </a:p>
          <a:p>
            <a:r>
              <a:rPr lang="en-US" sz="1700" i="1" dirty="0" smtClean="0">
                <a:solidFill>
                  <a:srgbClr val="002060"/>
                </a:solidFill>
              </a:rPr>
              <a:t>Legal language hasn’t fully </a:t>
            </a:r>
            <a:r>
              <a:rPr lang="en-US" sz="1700" b="1" i="1" dirty="0" smtClean="0">
                <a:solidFill>
                  <a:srgbClr val="002060"/>
                </a:solidFill>
              </a:rPr>
              <a:t>‘kept pace’  </a:t>
            </a:r>
            <a:r>
              <a:rPr lang="en-US" sz="1700" i="1" dirty="0" smtClean="0">
                <a:solidFill>
                  <a:srgbClr val="002060"/>
                </a:solidFill>
              </a:rPr>
              <a:t>with the technology that it governs;</a:t>
            </a:r>
            <a:endParaRPr lang="en-US" sz="1700" i="1" dirty="0" smtClean="0">
              <a:solidFill>
                <a:srgbClr val="0070C0"/>
              </a:solidFill>
            </a:endParaRPr>
          </a:p>
        </p:txBody>
      </p:sp>
      <p:pic>
        <p:nvPicPr>
          <p:cNvPr id="3074" name="Picture 2" descr="C:\Users\maasgm\Desktop\free[1].jpg"/>
          <p:cNvPicPr>
            <a:picLocks noChangeAspect="1" noChangeArrowheads="1"/>
          </p:cNvPicPr>
          <p:nvPr/>
        </p:nvPicPr>
        <p:blipFill>
          <a:blip r:embed="rId3" cstate="print"/>
          <a:srcRect/>
          <a:stretch>
            <a:fillRect/>
          </a:stretch>
        </p:blipFill>
        <p:spPr bwMode="auto">
          <a:xfrm>
            <a:off x="8001000" y="228600"/>
            <a:ext cx="894291" cy="990600"/>
          </a:xfrm>
          <a:prstGeom prst="rect">
            <a:avLst/>
          </a:prstGeom>
          <a:noFill/>
        </p:spPr>
      </p:pic>
      <p:sp>
        <p:nvSpPr>
          <p:cNvPr id="14" name="TextBox 13"/>
          <p:cNvSpPr txBox="1"/>
          <p:nvPr/>
        </p:nvSpPr>
        <p:spPr>
          <a:xfrm>
            <a:off x="1828800" y="3886200"/>
            <a:ext cx="5257800" cy="677108"/>
          </a:xfrm>
          <a:prstGeom prst="rect">
            <a:avLst/>
          </a:prstGeom>
          <a:noFill/>
        </p:spPr>
        <p:txBody>
          <a:bodyPr wrap="square" rtlCol="0">
            <a:spAutoFit/>
          </a:bodyPr>
          <a:lstStyle/>
          <a:p>
            <a:r>
              <a:rPr lang="en-US" sz="2000" b="1" dirty="0" smtClean="0">
                <a:solidFill>
                  <a:srgbClr val="002060"/>
                </a:solidFill>
              </a:rPr>
              <a:t>MN Stat. Chapter 13, Section 3, Subd. 3(d)</a:t>
            </a:r>
          </a:p>
          <a:p>
            <a:endParaRPr lang="en-US" dirty="0">
              <a:solidFill>
                <a:prstClr val="black"/>
              </a:solidFill>
            </a:endParaRPr>
          </a:p>
        </p:txBody>
      </p:sp>
      <p:sp>
        <p:nvSpPr>
          <p:cNvPr id="10" name="TextBox 9"/>
          <p:cNvSpPr txBox="1"/>
          <p:nvPr/>
        </p:nvSpPr>
        <p:spPr>
          <a:xfrm>
            <a:off x="2209800" y="4258270"/>
            <a:ext cx="6324600" cy="877163"/>
          </a:xfrm>
          <a:prstGeom prst="rect">
            <a:avLst/>
          </a:prstGeom>
          <a:noFill/>
        </p:spPr>
        <p:txBody>
          <a:bodyPr wrap="square" rtlCol="0">
            <a:spAutoFit/>
          </a:bodyPr>
          <a:lstStyle/>
          <a:p>
            <a:r>
              <a:rPr lang="en-US" sz="1700" dirty="0" smtClean="0">
                <a:solidFill>
                  <a:prstClr val="black">
                    <a:lumMod val="65000"/>
                    <a:lumOff val="35000"/>
                  </a:prstClr>
                </a:solidFill>
              </a:rPr>
              <a:t>City or county data producers </a:t>
            </a:r>
            <a:r>
              <a:rPr lang="en-US" sz="1700" b="1" i="1" dirty="0" smtClean="0">
                <a:solidFill>
                  <a:srgbClr val="002060"/>
                </a:solidFill>
              </a:rPr>
              <a:t>retain the ability to charge for the cost of making and certifying copies or for providing custom work </a:t>
            </a:r>
            <a:r>
              <a:rPr lang="en-US" sz="1700" dirty="0" smtClean="0">
                <a:solidFill>
                  <a:prstClr val="black">
                    <a:lumMod val="65000"/>
                    <a:lumOff val="35000"/>
                  </a:prstClr>
                </a:solidFill>
              </a:rPr>
              <a:t>(requested maps, custom ‘cuts’ of the data, etc.)</a:t>
            </a:r>
            <a:endParaRPr lang="en-US" sz="1700" dirty="0">
              <a:solidFill>
                <a:prstClr val="black">
                  <a:lumMod val="65000"/>
                  <a:lumOff val="35000"/>
                </a:prstClr>
              </a:solidFill>
            </a:endParaRPr>
          </a:p>
        </p:txBody>
      </p:sp>
      <p:sp>
        <p:nvSpPr>
          <p:cNvPr id="16" name="Snip Single Corner Rectangle 15"/>
          <p:cNvSpPr/>
          <p:nvPr/>
        </p:nvSpPr>
        <p:spPr>
          <a:xfrm>
            <a:off x="1752600" y="2362200"/>
            <a:ext cx="6934200" cy="1134070"/>
          </a:xfrm>
          <a:prstGeom prst="snip1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TextBox 16"/>
          <p:cNvSpPr txBox="1"/>
          <p:nvPr/>
        </p:nvSpPr>
        <p:spPr>
          <a:xfrm>
            <a:off x="1828800" y="2438401"/>
            <a:ext cx="3200400" cy="400110"/>
          </a:xfrm>
          <a:prstGeom prst="rect">
            <a:avLst/>
          </a:prstGeom>
          <a:noFill/>
        </p:spPr>
        <p:txBody>
          <a:bodyPr wrap="square" rtlCol="0">
            <a:spAutoFit/>
          </a:bodyPr>
          <a:lstStyle/>
          <a:p>
            <a:r>
              <a:rPr lang="en-US" sz="2000" b="1" dirty="0" smtClean="0">
                <a:solidFill>
                  <a:srgbClr val="002060"/>
                </a:solidFill>
              </a:rPr>
              <a:t>“Public Geospatial Data”</a:t>
            </a:r>
            <a:endParaRPr lang="en-US" sz="2000" dirty="0">
              <a:solidFill>
                <a:prstClr val="black"/>
              </a:solidFill>
            </a:endParaRPr>
          </a:p>
        </p:txBody>
      </p:sp>
      <p:sp>
        <p:nvSpPr>
          <p:cNvPr id="18" name="TextBox 17"/>
          <p:cNvSpPr txBox="1"/>
          <p:nvPr/>
        </p:nvSpPr>
        <p:spPr>
          <a:xfrm>
            <a:off x="1905000" y="2810470"/>
            <a:ext cx="6629400" cy="584775"/>
          </a:xfrm>
          <a:prstGeom prst="rect">
            <a:avLst/>
          </a:prstGeom>
          <a:noFill/>
        </p:spPr>
        <p:txBody>
          <a:bodyPr wrap="square" rtlCol="0">
            <a:spAutoFit/>
          </a:bodyPr>
          <a:lstStyle/>
          <a:p>
            <a:r>
              <a:rPr lang="en-US" sz="1600" b="1" i="1" dirty="0" smtClean="0">
                <a:solidFill>
                  <a:srgbClr val="002060"/>
                </a:solidFill>
              </a:rPr>
              <a:t>Electronic geospatial data: 	</a:t>
            </a:r>
            <a:r>
              <a:rPr lang="en-US" sz="1600" b="1" dirty="0" smtClean="0">
                <a:solidFill>
                  <a:prstClr val="black">
                    <a:lumMod val="65000"/>
                    <a:lumOff val="35000"/>
                  </a:prstClr>
                </a:solidFill>
              </a:rPr>
              <a:t>MN Stat. Chapter 16E, Section 30, Subd. 10</a:t>
            </a:r>
          </a:p>
          <a:p>
            <a:r>
              <a:rPr lang="en-US" sz="1600" b="1" i="1" dirty="0" smtClean="0">
                <a:solidFill>
                  <a:srgbClr val="002060"/>
                </a:solidFill>
              </a:rPr>
              <a:t>Public data: 		</a:t>
            </a:r>
            <a:r>
              <a:rPr lang="en-US" sz="1600" b="1" dirty="0" smtClean="0">
                <a:solidFill>
                  <a:prstClr val="black">
                    <a:lumMod val="65000"/>
                    <a:lumOff val="35000"/>
                  </a:prstClr>
                </a:solidFill>
              </a:rPr>
              <a:t>MN Stat. Chapter 13, Section 2</a:t>
            </a:r>
            <a:endParaRPr lang="en-US" dirty="0">
              <a:solidFill>
                <a:prstClr val="black">
                  <a:lumMod val="65000"/>
                  <a:lumOff val="35000"/>
                </a:prstClr>
              </a:solidFill>
            </a:endParaRPr>
          </a:p>
        </p:txBody>
      </p:sp>
    </p:spTree>
    <p:extLst>
      <p:ext uri="{BB962C8B-B14F-4D97-AF65-F5344CB8AC3E}">
        <p14:creationId xmlns:p14="http://schemas.microsoft.com/office/powerpoint/2010/main" val="21219787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0"/>
            <a:ext cx="9144000" cy="6847301"/>
          </a:xfrm>
          <a:prstGeom prst="rect">
            <a:avLst/>
          </a:prstGeom>
        </p:spPr>
      </p:pic>
      <p:pic>
        <p:nvPicPr>
          <p:cNvPr id="4098" name="Picture 2" descr="C:\Users\maasgm\Desktop\open_door[1].jpg"/>
          <p:cNvPicPr>
            <a:picLocks noChangeAspect="1" noChangeArrowheads="1"/>
          </p:cNvPicPr>
          <p:nvPr/>
        </p:nvPicPr>
        <p:blipFill>
          <a:blip r:embed="rId3" cstate="print"/>
          <a:srcRect/>
          <a:stretch>
            <a:fillRect/>
          </a:stretch>
        </p:blipFill>
        <p:spPr bwMode="auto">
          <a:xfrm>
            <a:off x="7010400" y="533400"/>
            <a:ext cx="1905000" cy="2057400"/>
          </a:xfrm>
          <a:prstGeom prst="rect">
            <a:avLst/>
          </a:prstGeom>
          <a:noFill/>
        </p:spPr>
      </p:pic>
      <p:sp>
        <p:nvSpPr>
          <p:cNvPr id="11" name="Snip Single Corner Rectangle 10"/>
          <p:cNvSpPr/>
          <p:nvPr/>
        </p:nvSpPr>
        <p:spPr>
          <a:xfrm>
            <a:off x="1752600" y="1143000"/>
            <a:ext cx="5181600" cy="777121"/>
          </a:xfrm>
          <a:prstGeom prst="snip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1628775" y="428625"/>
            <a:ext cx="4543426" cy="584775"/>
          </a:xfrm>
          <a:prstGeom prst="rect">
            <a:avLst/>
          </a:prstGeom>
          <a:noFill/>
        </p:spPr>
        <p:txBody>
          <a:bodyPr wrap="square" rtlCol="0">
            <a:spAutoFit/>
          </a:bodyPr>
          <a:lstStyle/>
          <a:p>
            <a:r>
              <a:rPr lang="en-US" sz="3200" b="1" dirty="0" smtClean="0">
                <a:solidFill>
                  <a:prstClr val="black">
                    <a:lumMod val="50000"/>
                    <a:lumOff val="50000"/>
                  </a:prstClr>
                </a:solidFill>
              </a:rPr>
              <a:t>Terminology: </a:t>
            </a:r>
            <a:r>
              <a:rPr lang="en-US" sz="3200" b="1" dirty="0" smtClean="0">
                <a:solidFill>
                  <a:srgbClr val="0070C0"/>
                </a:solidFill>
              </a:rPr>
              <a:t>“Open”</a:t>
            </a:r>
            <a:endParaRPr lang="en-US" sz="3200" b="1" dirty="0">
              <a:solidFill>
                <a:srgbClr val="0070C0"/>
              </a:solidFill>
            </a:endParaRPr>
          </a:p>
        </p:txBody>
      </p:sp>
      <p:sp>
        <p:nvSpPr>
          <p:cNvPr id="7" name="TextBox 6"/>
          <p:cNvSpPr txBox="1"/>
          <p:nvPr/>
        </p:nvSpPr>
        <p:spPr>
          <a:xfrm>
            <a:off x="1828800" y="1219200"/>
            <a:ext cx="4876800" cy="646331"/>
          </a:xfrm>
          <a:prstGeom prst="rect">
            <a:avLst/>
          </a:prstGeom>
          <a:noFill/>
        </p:spPr>
        <p:txBody>
          <a:bodyPr wrap="square" rtlCol="0">
            <a:spAutoFit/>
          </a:bodyPr>
          <a:lstStyle/>
          <a:p>
            <a:r>
              <a:rPr lang="en-US" i="1" dirty="0" smtClean="0">
                <a:solidFill>
                  <a:prstClr val="white"/>
                </a:solidFill>
              </a:rPr>
              <a:t>Data consumers would </a:t>
            </a:r>
            <a:r>
              <a:rPr lang="en-US" b="1" i="1" dirty="0" smtClean="0">
                <a:solidFill>
                  <a:srgbClr val="FFFF00"/>
                </a:solidFill>
              </a:rPr>
              <a:t>not be required to sign a</a:t>
            </a:r>
          </a:p>
          <a:p>
            <a:r>
              <a:rPr lang="en-US" b="1" i="1" dirty="0" smtClean="0">
                <a:solidFill>
                  <a:srgbClr val="FFFF00"/>
                </a:solidFill>
              </a:rPr>
              <a:t>license agreement</a:t>
            </a:r>
            <a:r>
              <a:rPr lang="en-US" i="1" dirty="0" smtClean="0">
                <a:solidFill>
                  <a:srgbClr val="FFFF00"/>
                </a:solidFill>
              </a:rPr>
              <a:t> </a:t>
            </a:r>
            <a:r>
              <a:rPr lang="en-US" i="1" dirty="0" smtClean="0">
                <a:solidFill>
                  <a:prstClr val="white"/>
                </a:solidFill>
              </a:rPr>
              <a:t>to access and use the data;</a:t>
            </a:r>
            <a:endParaRPr lang="en-US" dirty="0">
              <a:solidFill>
                <a:prstClr val="white"/>
              </a:solidFill>
            </a:endParaRPr>
          </a:p>
        </p:txBody>
      </p:sp>
      <p:sp>
        <p:nvSpPr>
          <p:cNvPr id="8" name="Snip Single Corner Rectangle 7"/>
          <p:cNvSpPr/>
          <p:nvPr/>
        </p:nvSpPr>
        <p:spPr>
          <a:xfrm>
            <a:off x="1752600" y="2286000"/>
            <a:ext cx="5181600" cy="777121"/>
          </a:xfrm>
          <a:prstGeom prst="snip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1828800" y="2362200"/>
            <a:ext cx="4876800" cy="646331"/>
          </a:xfrm>
          <a:prstGeom prst="rect">
            <a:avLst/>
          </a:prstGeom>
          <a:noFill/>
        </p:spPr>
        <p:txBody>
          <a:bodyPr wrap="square" rtlCol="0">
            <a:spAutoFit/>
          </a:bodyPr>
          <a:lstStyle/>
          <a:p>
            <a:r>
              <a:rPr lang="en-US" i="1" dirty="0" smtClean="0">
                <a:solidFill>
                  <a:prstClr val="white"/>
                </a:solidFill>
              </a:rPr>
              <a:t>Data consumers would be </a:t>
            </a:r>
            <a:r>
              <a:rPr lang="en-US" b="1" i="1" dirty="0" smtClean="0">
                <a:solidFill>
                  <a:srgbClr val="FFFF00"/>
                </a:solidFill>
              </a:rPr>
              <a:t>able to share the data with other parties; </a:t>
            </a:r>
            <a:r>
              <a:rPr lang="en-US" i="1" dirty="0" smtClean="0">
                <a:solidFill>
                  <a:prstClr val="white"/>
                </a:solidFill>
              </a:rPr>
              <a:t>notify of authoritative source</a:t>
            </a:r>
            <a:endParaRPr lang="en-US" dirty="0">
              <a:solidFill>
                <a:prstClr val="white"/>
              </a:solidFill>
            </a:endParaRPr>
          </a:p>
        </p:txBody>
      </p:sp>
      <p:sp>
        <p:nvSpPr>
          <p:cNvPr id="10" name="Snip Single Corner Rectangle 9"/>
          <p:cNvSpPr/>
          <p:nvPr/>
        </p:nvSpPr>
        <p:spPr>
          <a:xfrm>
            <a:off x="1752600" y="3429000"/>
            <a:ext cx="5181600" cy="777121"/>
          </a:xfrm>
          <a:prstGeom prst="snip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1828800" y="3620869"/>
            <a:ext cx="4876800" cy="369332"/>
          </a:xfrm>
          <a:prstGeom prst="rect">
            <a:avLst/>
          </a:prstGeom>
          <a:noFill/>
        </p:spPr>
        <p:txBody>
          <a:bodyPr wrap="square" rtlCol="0">
            <a:spAutoFit/>
          </a:bodyPr>
          <a:lstStyle/>
          <a:p>
            <a:r>
              <a:rPr lang="en-US" b="1" i="1" dirty="0" smtClean="0">
                <a:solidFill>
                  <a:srgbClr val="FFFF00"/>
                </a:solidFill>
              </a:rPr>
              <a:t>No restrictions on the use of the data;</a:t>
            </a:r>
          </a:p>
        </p:txBody>
      </p:sp>
      <p:sp>
        <p:nvSpPr>
          <p:cNvPr id="13" name="Snip Single Corner Rectangle 12"/>
          <p:cNvSpPr/>
          <p:nvPr/>
        </p:nvSpPr>
        <p:spPr>
          <a:xfrm>
            <a:off x="1752600" y="4572000"/>
            <a:ext cx="6858000" cy="1828800"/>
          </a:xfrm>
          <a:prstGeom prst="snip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1828800" y="4724400"/>
            <a:ext cx="6324600" cy="1477328"/>
          </a:xfrm>
          <a:prstGeom prst="rect">
            <a:avLst/>
          </a:prstGeom>
          <a:noFill/>
        </p:spPr>
        <p:txBody>
          <a:bodyPr wrap="square" rtlCol="0">
            <a:spAutoFit/>
          </a:bodyPr>
          <a:lstStyle/>
          <a:p>
            <a:r>
              <a:rPr lang="en-US" b="1" i="1" dirty="0" smtClean="0">
                <a:solidFill>
                  <a:srgbClr val="FFFF00"/>
                </a:solidFill>
              </a:rPr>
              <a:t>A disclaimer </a:t>
            </a:r>
            <a:r>
              <a:rPr lang="en-US" i="1" dirty="0" smtClean="0">
                <a:solidFill>
                  <a:prstClr val="white"/>
                </a:solidFill>
              </a:rPr>
              <a:t>describing the accuracy and original initial intended use </a:t>
            </a:r>
            <a:r>
              <a:rPr lang="en-US" b="1" i="1" dirty="0" smtClean="0">
                <a:solidFill>
                  <a:srgbClr val="FFFF00"/>
                </a:solidFill>
              </a:rPr>
              <a:t>would run with the data;</a:t>
            </a:r>
          </a:p>
          <a:p>
            <a:endParaRPr lang="en-US" b="1" i="1" dirty="0" smtClean="0">
              <a:solidFill>
                <a:srgbClr val="FFFF00"/>
              </a:solidFill>
            </a:endParaRPr>
          </a:p>
          <a:p>
            <a:r>
              <a:rPr lang="en-US" i="1" dirty="0" smtClean="0">
                <a:solidFill>
                  <a:prstClr val="white"/>
                </a:solidFill>
              </a:rPr>
              <a:t>MN Stat. Chapter 466, Section 3, Subd. 21 </a:t>
            </a:r>
            <a:r>
              <a:rPr lang="en-US" b="1" i="1" dirty="0" smtClean="0">
                <a:solidFill>
                  <a:srgbClr val="FFFF00"/>
                </a:solidFill>
              </a:rPr>
              <a:t>exempts municipalities from tort liability </a:t>
            </a:r>
            <a:r>
              <a:rPr lang="en-US" i="1" dirty="0" smtClean="0">
                <a:solidFill>
                  <a:prstClr val="white"/>
                </a:solidFill>
              </a:rPr>
              <a:t>for GIS data they produce and release;</a:t>
            </a:r>
          </a:p>
        </p:txBody>
      </p:sp>
    </p:spTree>
    <p:extLst>
      <p:ext uri="{BB962C8B-B14F-4D97-AF65-F5344CB8AC3E}">
        <p14:creationId xmlns:p14="http://schemas.microsoft.com/office/powerpoint/2010/main" val="6326729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28600" y="2667000"/>
            <a:ext cx="6324600" cy="1295400"/>
          </a:xfrm>
        </p:spPr>
        <p:txBody>
          <a:bodyPr/>
          <a:lstStyle/>
          <a:p>
            <a:r>
              <a:rPr lang="en-US" sz="2800" dirty="0" smtClean="0"/>
              <a:t>September 24, 2013 Meeting Minutes</a:t>
            </a:r>
            <a:br>
              <a:rPr lang="en-US" sz="2800" dirty="0" smtClean="0"/>
            </a:br>
            <a:r>
              <a:rPr lang="en-US" sz="1200" dirty="0">
                <a:hlinkClick r:id="rId3"/>
              </a:rPr>
              <a:t>http://www.mngeo.state.mn.us/councils/statewide/SWGAC_minutes_2013Sept24.pdf</a:t>
            </a:r>
            <a:endParaRPr lang="en-US" sz="1200" dirty="0"/>
          </a:p>
        </p:txBody>
      </p:sp>
    </p:spTree>
    <p:extLst>
      <p:ext uri="{BB962C8B-B14F-4D97-AF65-F5344CB8AC3E}">
        <p14:creationId xmlns:p14="http://schemas.microsoft.com/office/powerpoint/2010/main" val="8466300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Background.jpg"/>
          <p:cNvPicPr>
            <a:picLocks noChangeAspect="1"/>
          </p:cNvPicPr>
          <p:nvPr/>
        </p:nvPicPr>
        <p:blipFill>
          <a:blip r:embed="rId2" cstate="print"/>
          <a:stretch>
            <a:fillRect/>
          </a:stretch>
        </p:blipFill>
        <p:spPr>
          <a:xfrm>
            <a:off x="0" y="0"/>
            <a:ext cx="9144000" cy="6847301"/>
          </a:xfrm>
          <a:prstGeom prst="rect">
            <a:avLst/>
          </a:prstGeom>
        </p:spPr>
      </p:pic>
      <p:pic>
        <p:nvPicPr>
          <p:cNvPr id="4098" name="Picture 2" descr="C:\Users\maasgm\Desktop\open_door[1].jpg"/>
          <p:cNvPicPr>
            <a:picLocks noChangeAspect="1" noChangeArrowheads="1"/>
          </p:cNvPicPr>
          <p:nvPr/>
        </p:nvPicPr>
        <p:blipFill>
          <a:blip r:embed="rId3" cstate="print"/>
          <a:srcRect/>
          <a:stretch>
            <a:fillRect/>
          </a:stretch>
        </p:blipFill>
        <p:spPr bwMode="auto">
          <a:xfrm>
            <a:off x="7010400" y="533400"/>
            <a:ext cx="1905000" cy="2057400"/>
          </a:xfrm>
          <a:prstGeom prst="rect">
            <a:avLst/>
          </a:prstGeom>
          <a:noFill/>
        </p:spPr>
      </p:pic>
      <p:sp>
        <p:nvSpPr>
          <p:cNvPr id="5" name="TextBox 4"/>
          <p:cNvSpPr txBox="1"/>
          <p:nvPr/>
        </p:nvSpPr>
        <p:spPr>
          <a:xfrm>
            <a:off x="1628775" y="428625"/>
            <a:ext cx="4543426" cy="584775"/>
          </a:xfrm>
          <a:prstGeom prst="rect">
            <a:avLst/>
          </a:prstGeom>
          <a:noFill/>
        </p:spPr>
        <p:txBody>
          <a:bodyPr wrap="square" rtlCol="0">
            <a:spAutoFit/>
          </a:bodyPr>
          <a:lstStyle/>
          <a:p>
            <a:r>
              <a:rPr lang="en-US" sz="3200" b="1" dirty="0" smtClean="0">
                <a:solidFill>
                  <a:prstClr val="black">
                    <a:lumMod val="50000"/>
                    <a:lumOff val="50000"/>
                  </a:prstClr>
                </a:solidFill>
              </a:rPr>
              <a:t>Terminology: </a:t>
            </a:r>
            <a:r>
              <a:rPr lang="en-US" sz="3200" b="1" dirty="0" smtClean="0">
                <a:solidFill>
                  <a:srgbClr val="0070C0"/>
                </a:solidFill>
              </a:rPr>
              <a:t>“Open”</a:t>
            </a:r>
            <a:endParaRPr lang="en-US" sz="3200" b="1" dirty="0">
              <a:solidFill>
                <a:srgbClr val="0070C0"/>
              </a:solidFill>
            </a:endParaRPr>
          </a:p>
        </p:txBody>
      </p:sp>
      <p:sp>
        <p:nvSpPr>
          <p:cNvPr id="6" name="TextBox 5"/>
          <p:cNvSpPr txBox="1"/>
          <p:nvPr/>
        </p:nvSpPr>
        <p:spPr>
          <a:xfrm>
            <a:off x="1752600" y="1447800"/>
            <a:ext cx="6019800" cy="4154984"/>
          </a:xfrm>
          <a:prstGeom prst="rect">
            <a:avLst/>
          </a:prstGeom>
          <a:noFill/>
        </p:spPr>
        <p:txBody>
          <a:bodyPr wrap="square" rtlCol="0">
            <a:spAutoFit/>
          </a:bodyPr>
          <a:lstStyle/>
          <a:p>
            <a:r>
              <a:rPr lang="en-US" sz="2400" b="1" i="1" dirty="0" smtClean="0">
                <a:solidFill>
                  <a:srgbClr val="0070C0"/>
                </a:solidFill>
              </a:rPr>
              <a:t>‘Open’ refers to public data only, </a:t>
            </a:r>
            <a:r>
              <a:rPr lang="en-US" sz="2400" i="1" dirty="0" smtClean="0">
                <a:solidFill>
                  <a:srgbClr val="0070C0"/>
                </a:solidFill>
              </a:rPr>
              <a:t>it </a:t>
            </a:r>
            <a:r>
              <a:rPr lang="en-US" sz="2400" b="1" i="1" dirty="0" smtClean="0">
                <a:solidFill>
                  <a:srgbClr val="FF0000"/>
                </a:solidFill>
              </a:rPr>
              <a:t>does</a:t>
            </a:r>
          </a:p>
          <a:p>
            <a:r>
              <a:rPr lang="en-US" sz="2400" b="1" i="1" dirty="0" smtClean="0">
                <a:solidFill>
                  <a:srgbClr val="FF0000"/>
                </a:solidFill>
              </a:rPr>
              <a:t>not include </a:t>
            </a:r>
            <a:r>
              <a:rPr lang="en-US" sz="2400" i="1" dirty="0" smtClean="0">
                <a:solidFill>
                  <a:srgbClr val="0070C0"/>
                </a:solidFill>
              </a:rPr>
              <a:t>data produced or maintained</a:t>
            </a:r>
          </a:p>
          <a:p>
            <a:r>
              <a:rPr lang="en-US" sz="2400" i="1" dirty="0" smtClean="0">
                <a:solidFill>
                  <a:srgbClr val="0070C0"/>
                </a:solidFill>
              </a:rPr>
              <a:t>by government agencies that are:</a:t>
            </a:r>
          </a:p>
          <a:p>
            <a:endParaRPr lang="en-US" sz="2400" i="1" dirty="0" smtClean="0">
              <a:solidFill>
                <a:srgbClr val="0070C0"/>
              </a:solidFill>
            </a:endParaRPr>
          </a:p>
          <a:p>
            <a:pPr>
              <a:buFont typeface="Arial" pitchFamily="34" charset="0"/>
              <a:buChar char="•"/>
            </a:pPr>
            <a:r>
              <a:rPr lang="en-US" sz="2400" b="1" i="1" dirty="0" smtClean="0">
                <a:solidFill>
                  <a:srgbClr val="0070C0"/>
                </a:solidFill>
              </a:rPr>
              <a:t> Not Public</a:t>
            </a:r>
          </a:p>
          <a:p>
            <a:pPr>
              <a:buFont typeface="Arial" pitchFamily="34" charset="0"/>
              <a:buChar char="•"/>
            </a:pPr>
            <a:r>
              <a:rPr lang="en-US" sz="2400" b="1" i="1" dirty="0" smtClean="0">
                <a:solidFill>
                  <a:srgbClr val="0070C0"/>
                </a:solidFill>
              </a:rPr>
              <a:t> Confidential</a:t>
            </a:r>
          </a:p>
          <a:p>
            <a:pPr>
              <a:buFont typeface="Arial" pitchFamily="34" charset="0"/>
              <a:buChar char="•"/>
            </a:pPr>
            <a:r>
              <a:rPr lang="en-US" sz="2400" b="1" i="1" dirty="0" smtClean="0">
                <a:solidFill>
                  <a:srgbClr val="0070C0"/>
                </a:solidFill>
              </a:rPr>
              <a:t> Private</a:t>
            </a:r>
          </a:p>
          <a:p>
            <a:pPr>
              <a:buFont typeface="Arial" pitchFamily="34" charset="0"/>
              <a:buChar char="•"/>
            </a:pPr>
            <a:r>
              <a:rPr lang="en-US" sz="2400" b="1" i="1" dirty="0" smtClean="0">
                <a:solidFill>
                  <a:srgbClr val="0070C0"/>
                </a:solidFill>
              </a:rPr>
              <a:t> Nonpublic</a:t>
            </a:r>
          </a:p>
          <a:p>
            <a:pPr>
              <a:buFont typeface="Arial" pitchFamily="34" charset="0"/>
              <a:buChar char="•"/>
            </a:pPr>
            <a:r>
              <a:rPr lang="en-US" sz="2400" b="1" i="1" dirty="0" smtClean="0">
                <a:solidFill>
                  <a:srgbClr val="0070C0"/>
                </a:solidFill>
              </a:rPr>
              <a:t> Protected Nonpublic</a:t>
            </a:r>
          </a:p>
          <a:p>
            <a:endParaRPr lang="en-US" sz="2400" b="1" i="1" dirty="0" smtClean="0">
              <a:solidFill>
                <a:srgbClr val="0070C0"/>
              </a:solidFill>
            </a:endParaRPr>
          </a:p>
          <a:p>
            <a:r>
              <a:rPr lang="en-US" sz="2400" b="1" i="1" dirty="0" smtClean="0">
                <a:solidFill>
                  <a:srgbClr val="0070C0"/>
                </a:solidFill>
              </a:rPr>
              <a:t>…as defined in MN Stat. Chapter 13, Section 2</a:t>
            </a:r>
          </a:p>
        </p:txBody>
      </p:sp>
    </p:spTree>
    <p:extLst>
      <p:ext uri="{BB962C8B-B14F-4D97-AF65-F5344CB8AC3E}">
        <p14:creationId xmlns:p14="http://schemas.microsoft.com/office/powerpoint/2010/main" val="18077791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10699"/>
            <a:ext cx="9144000" cy="6847301"/>
          </a:xfrm>
          <a:prstGeom prst="rect">
            <a:avLst/>
          </a:prstGeom>
        </p:spPr>
      </p:pic>
      <p:sp>
        <p:nvSpPr>
          <p:cNvPr id="5" name="TextBox 4"/>
          <p:cNvSpPr txBox="1"/>
          <p:nvPr/>
        </p:nvSpPr>
        <p:spPr>
          <a:xfrm>
            <a:off x="1563452" y="304800"/>
            <a:ext cx="6430863" cy="707886"/>
          </a:xfrm>
          <a:prstGeom prst="rect">
            <a:avLst/>
          </a:prstGeom>
          <a:noFill/>
        </p:spPr>
        <p:txBody>
          <a:bodyPr wrap="none" rtlCol="0">
            <a:spAutoFit/>
          </a:bodyPr>
          <a:lstStyle/>
          <a:p>
            <a:r>
              <a:rPr lang="en-US" sz="4000" b="1" dirty="0" smtClean="0">
                <a:solidFill>
                  <a:srgbClr val="002060"/>
                </a:solidFill>
              </a:rPr>
              <a:t>Free &amp; Open Data: </a:t>
            </a:r>
            <a:r>
              <a:rPr lang="en-US" sz="4000" b="1" dirty="0" smtClean="0">
                <a:solidFill>
                  <a:srgbClr val="820000"/>
                </a:solidFill>
              </a:rPr>
              <a:t>Four Tasks</a:t>
            </a:r>
            <a:endParaRPr lang="en-US" sz="4000" b="1" dirty="0">
              <a:solidFill>
                <a:srgbClr val="820000"/>
              </a:solidFill>
            </a:endParaRPr>
          </a:p>
        </p:txBody>
      </p:sp>
      <p:sp>
        <p:nvSpPr>
          <p:cNvPr id="7" name="TextBox 6"/>
          <p:cNvSpPr txBox="1"/>
          <p:nvPr/>
        </p:nvSpPr>
        <p:spPr>
          <a:xfrm>
            <a:off x="1676400" y="1371600"/>
            <a:ext cx="3329863" cy="4001095"/>
          </a:xfrm>
          <a:prstGeom prst="rect">
            <a:avLst/>
          </a:prstGeom>
          <a:noFill/>
        </p:spPr>
        <p:txBody>
          <a:bodyPr wrap="square" rtlCol="0">
            <a:spAutoFit/>
          </a:bodyPr>
          <a:lstStyle/>
          <a:p>
            <a:r>
              <a:rPr lang="en-US" sz="2500" b="1" dirty="0" smtClean="0">
                <a:solidFill>
                  <a:srgbClr val="820000"/>
                </a:solidFill>
              </a:rPr>
              <a:t>#1 </a:t>
            </a:r>
            <a:r>
              <a:rPr lang="en-US" sz="2500" b="1" dirty="0" smtClean="0">
                <a:solidFill>
                  <a:srgbClr val="002060"/>
                </a:solidFill>
              </a:rPr>
              <a:t>- Demonstrate the</a:t>
            </a:r>
          </a:p>
          <a:p>
            <a:r>
              <a:rPr lang="en-US" sz="2500" b="1" dirty="0" smtClean="0">
                <a:solidFill>
                  <a:srgbClr val="002060"/>
                </a:solidFill>
              </a:rPr>
              <a:t>Benefits Of Making</a:t>
            </a:r>
          </a:p>
          <a:p>
            <a:r>
              <a:rPr lang="en-US" sz="2500" b="1" dirty="0" smtClean="0">
                <a:solidFill>
                  <a:srgbClr val="002060"/>
                </a:solidFill>
              </a:rPr>
              <a:t>Data Freely Available</a:t>
            </a:r>
          </a:p>
          <a:p>
            <a:endParaRPr lang="en-US" sz="2700" b="1" dirty="0" smtClean="0">
              <a:solidFill>
                <a:srgbClr val="0070C0"/>
              </a:solidFill>
            </a:endParaRPr>
          </a:p>
          <a:p>
            <a:r>
              <a:rPr lang="en-US" sz="1900" i="1" dirty="0" smtClean="0">
                <a:solidFill>
                  <a:srgbClr val="0070C0"/>
                </a:solidFill>
              </a:rPr>
              <a:t>MetroGIS has assembled a body of </a:t>
            </a:r>
            <a:r>
              <a:rPr lang="en-US" sz="1900" b="1" i="1" dirty="0" smtClean="0">
                <a:solidFill>
                  <a:srgbClr val="003BB0"/>
                </a:solidFill>
              </a:rPr>
              <a:t>research and resources </a:t>
            </a:r>
            <a:r>
              <a:rPr lang="en-US" sz="1900" i="1" dirty="0" smtClean="0">
                <a:solidFill>
                  <a:srgbClr val="0070C0"/>
                </a:solidFill>
              </a:rPr>
              <a:t>demonstrating the benefits;</a:t>
            </a:r>
          </a:p>
          <a:p>
            <a:endParaRPr lang="en-US" sz="1900" b="1" i="1" dirty="0" smtClean="0">
              <a:solidFill>
                <a:srgbClr val="0070C0"/>
              </a:solidFill>
            </a:endParaRPr>
          </a:p>
          <a:p>
            <a:r>
              <a:rPr lang="en-US" sz="1900" i="1" dirty="0" smtClean="0">
                <a:solidFill>
                  <a:srgbClr val="0070C0"/>
                </a:solidFill>
              </a:rPr>
              <a:t>Working to communicate the value of free and open data to our </a:t>
            </a:r>
            <a:r>
              <a:rPr lang="en-US" sz="1900" b="1" i="1" dirty="0" smtClean="0">
                <a:solidFill>
                  <a:srgbClr val="003BB0"/>
                </a:solidFill>
              </a:rPr>
              <a:t>senior management and elected officials; </a:t>
            </a:r>
          </a:p>
        </p:txBody>
      </p:sp>
      <p:sp>
        <p:nvSpPr>
          <p:cNvPr id="11" name="TextBox 10"/>
          <p:cNvSpPr txBox="1"/>
          <p:nvPr/>
        </p:nvSpPr>
        <p:spPr>
          <a:xfrm>
            <a:off x="1600200" y="6172200"/>
            <a:ext cx="7239000" cy="369332"/>
          </a:xfrm>
          <a:prstGeom prst="rect">
            <a:avLst/>
          </a:prstGeom>
          <a:noFill/>
        </p:spPr>
        <p:txBody>
          <a:bodyPr wrap="square" rtlCol="0">
            <a:spAutoFit/>
          </a:bodyPr>
          <a:lstStyle/>
          <a:p>
            <a:r>
              <a:rPr lang="en-US" i="1" u="sng" dirty="0" smtClean="0">
                <a:solidFill>
                  <a:prstClr val="black"/>
                </a:solidFill>
                <a:hlinkClick r:id="rId3"/>
              </a:rPr>
              <a:t>http://www.metrogis.org/teams/workgroups/free_open_data/index.shtml</a:t>
            </a:r>
            <a:endParaRPr lang="en-US" i="1" dirty="0">
              <a:solidFill>
                <a:prstClr val="black"/>
              </a:solidFill>
            </a:endParaRPr>
          </a:p>
        </p:txBody>
      </p:sp>
      <p:pic>
        <p:nvPicPr>
          <p:cNvPr id="13" name="Picture 12" descr="Capture2.JPG"/>
          <p:cNvPicPr>
            <a:picLocks noChangeAspect="1"/>
          </p:cNvPicPr>
          <p:nvPr/>
        </p:nvPicPr>
        <p:blipFill>
          <a:blip r:embed="rId4" cstate="print"/>
          <a:stretch>
            <a:fillRect/>
          </a:stretch>
        </p:blipFill>
        <p:spPr>
          <a:xfrm>
            <a:off x="7010400" y="1447800"/>
            <a:ext cx="1819275" cy="2425700"/>
          </a:xfrm>
          <a:prstGeom prst="rect">
            <a:avLst/>
          </a:prstGeom>
        </p:spPr>
      </p:pic>
      <p:pic>
        <p:nvPicPr>
          <p:cNvPr id="12" name="Picture 11" descr="Capture.JPG"/>
          <p:cNvPicPr>
            <a:picLocks noChangeAspect="1"/>
          </p:cNvPicPr>
          <p:nvPr/>
        </p:nvPicPr>
        <p:blipFill>
          <a:blip r:embed="rId5" cstate="print"/>
          <a:stretch>
            <a:fillRect/>
          </a:stretch>
        </p:blipFill>
        <p:spPr>
          <a:xfrm rot="-720000">
            <a:off x="6223636" y="1210028"/>
            <a:ext cx="1601548" cy="2129116"/>
          </a:xfrm>
          <a:prstGeom prst="rect">
            <a:avLst/>
          </a:prstGeom>
        </p:spPr>
      </p:pic>
      <p:pic>
        <p:nvPicPr>
          <p:cNvPr id="6" name="Picture 5" descr="BlueSheetImage.JPG"/>
          <p:cNvPicPr>
            <a:picLocks noChangeAspect="1"/>
          </p:cNvPicPr>
          <p:nvPr/>
        </p:nvPicPr>
        <p:blipFill>
          <a:blip r:embed="rId6" cstate="print"/>
          <a:stretch>
            <a:fillRect/>
          </a:stretch>
        </p:blipFill>
        <p:spPr>
          <a:xfrm rot="-1800000">
            <a:off x="5529338" y="3522250"/>
            <a:ext cx="1697289" cy="2198876"/>
          </a:xfrm>
          <a:prstGeom prst="rect">
            <a:avLst/>
          </a:prstGeom>
        </p:spPr>
      </p:pic>
      <p:pic>
        <p:nvPicPr>
          <p:cNvPr id="9" name="Picture 8" descr="Image_16.JPG"/>
          <p:cNvPicPr>
            <a:picLocks noChangeAspect="1"/>
          </p:cNvPicPr>
          <p:nvPr/>
        </p:nvPicPr>
        <p:blipFill>
          <a:blip r:embed="rId7" cstate="print"/>
          <a:stretch>
            <a:fillRect/>
          </a:stretch>
        </p:blipFill>
        <p:spPr>
          <a:xfrm rot="-1380000">
            <a:off x="5606557" y="1983950"/>
            <a:ext cx="1614207" cy="2113566"/>
          </a:xfrm>
          <a:prstGeom prst="rect">
            <a:avLst/>
          </a:prstGeom>
        </p:spPr>
      </p:pic>
      <p:pic>
        <p:nvPicPr>
          <p:cNvPr id="10" name="Picture 9" descr="CoverShot.JPG"/>
          <p:cNvPicPr>
            <a:picLocks noChangeAspect="1"/>
          </p:cNvPicPr>
          <p:nvPr/>
        </p:nvPicPr>
        <p:blipFill>
          <a:blip r:embed="rId8" cstate="print"/>
          <a:stretch>
            <a:fillRect/>
          </a:stretch>
        </p:blipFill>
        <p:spPr>
          <a:xfrm>
            <a:off x="6172200" y="2598947"/>
            <a:ext cx="2694814" cy="3497054"/>
          </a:xfrm>
          <a:prstGeom prst="rect">
            <a:avLst/>
          </a:prstGeom>
          <a:ln w="19050" cmpd="sng">
            <a:solidFill>
              <a:srgbClr val="002060"/>
            </a:solidFill>
          </a:ln>
        </p:spPr>
      </p:pic>
    </p:spTree>
    <p:extLst>
      <p:ext uri="{BB962C8B-B14F-4D97-AF65-F5344CB8AC3E}">
        <p14:creationId xmlns:p14="http://schemas.microsoft.com/office/powerpoint/2010/main" val="3433758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563452" y="304800"/>
            <a:ext cx="3974678" cy="707886"/>
          </a:xfrm>
          <a:prstGeom prst="rect">
            <a:avLst/>
          </a:prstGeom>
          <a:noFill/>
        </p:spPr>
        <p:txBody>
          <a:bodyPr wrap="none" rtlCol="0">
            <a:spAutoFit/>
          </a:bodyPr>
          <a:lstStyle/>
          <a:p>
            <a:r>
              <a:rPr lang="en-US" sz="4000" b="1" dirty="0" smtClean="0">
                <a:solidFill>
                  <a:srgbClr val="002060"/>
                </a:solidFill>
              </a:rPr>
              <a:t>Free &amp; Open Data</a:t>
            </a:r>
            <a:endParaRPr lang="en-US" sz="4000" b="1" dirty="0">
              <a:solidFill>
                <a:srgbClr val="002060"/>
              </a:solidFill>
            </a:endParaRPr>
          </a:p>
        </p:txBody>
      </p:sp>
      <p:pic>
        <p:nvPicPr>
          <p:cNvPr id="6" name="Picture 2" descr="C:\Users\maasgm\Desktop\Gavel2[1].jpg"/>
          <p:cNvPicPr>
            <a:picLocks noChangeAspect="1" noChangeArrowheads="1"/>
          </p:cNvPicPr>
          <p:nvPr/>
        </p:nvPicPr>
        <p:blipFill>
          <a:blip r:embed="rId3" cstate="print"/>
          <a:srcRect/>
          <a:stretch>
            <a:fillRect/>
          </a:stretch>
        </p:blipFill>
        <p:spPr bwMode="auto">
          <a:xfrm flipH="1">
            <a:off x="5791200" y="1066800"/>
            <a:ext cx="2540175" cy="1905000"/>
          </a:xfrm>
          <a:prstGeom prst="rect">
            <a:avLst/>
          </a:prstGeom>
          <a:noFill/>
        </p:spPr>
      </p:pic>
      <p:sp>
        <p:nvSpPr>
          <p:cNvPr id="9" name="TextBox 8"/>
          <p:cNvSpPr txBox="1"/>
          <p:nvPr/>
        </p:nvSpPr>
        <p:spPr>
          <a:xfrm>
            <a:off x="1676400" y="2667000"/>
            <a:ext cx="7086600" cy="3724096"/>
          </a:xfrm>
          <a:prstGeom prst="rect">
            <a:avLst/>
          </a:prstGeom>
          <a:noFill/>
        </p:spPr>
        <p:txBody>
          <a:bodyPr wrap="square" rtlCol="0">
            <a:spAutoFit/>
          </a:bodyPr>
          <a:lstStyle/>
          <a:p>
            <a:r>
              <a:rPr lang="en-US" sz="2400" b="1" i="1" u="sng" dirty="0" smtClean="0">
                <a:solidFill>
                  <a:srgbClr val="EEECE1">
                    <a:lumMod val="10000"/>
                  </a:srgbClr>
                </a:solidFill>
              </a:rPr>
              <a:t>Case law examples;</a:t>
            </a:r>
          </a:p>
          <a:p>
            <a:r>
              <a:rPr lang="en-US" sz="2200" i="1" dirty="0" smtClean="0">
                <a:solidFill>
                  <a:srgbClr val="EEECE1">
                    <a:lumMod val="25000"/>
                  </a:srgbClr>
                </a:solidFill>
              </a:rPr>
              <a:t>Lack of applicable state-level case law examples in MN;</a:t>
            </a:r>
          </a:p>
          <a:p>
            <a:r>
              <a:rPr lang="en-US" sz="2200" i="1" dirty="0" smtClean="0">
                <a:solidFill>
                  <a:srgbClr val="EEECE1">
                    <a:lumMod val="25000"/>
                  </a:srgbClr>
                </a:solidFill>
              </a:rPr>
              <a:t>Examining case law examples from other states.</a:t>
            </a:r>
          </a:p>
          <a:p>
            <a:endParaRPr lang="en-US" sz="2400" b="1" i="1" dirty="0" smtClean="0">
              <a:solidFill>
                <a:srgbClr val="0070C0"/>
              </a:solidFill>
            </a:endParaRPr>
          </a:p>
          <a:p>
            <a:r>
              <a:rPr lang="en-US" sz="2400" b="1" i="1" u="sng" dirty="0" smtClean="0">
                <a:solidFill>
                  <a:srgbClr val="EEECE1">
                    <a:lumMod val="10000"/>
                  </a:srgbClr>
                </a:solidFill>
              </a:rPr>
              <a:t>Existing statute language governing data access</a:t>
            </a:r>
            <a:r>
              <a:rPr lang="en-US" sz="2400" b="1" i="1" dirty="0" smtClean="0">
                <a:solidFill>
                  <a:srgbClr val="EEECE1">
                    <a:lumMod val="10000"/>
                  </a:srgbClr>
                </a:solidFill>
              </a:rPr>
              <a:t>:</a:t>
            </a:r>
          </a:p>
          <a:p>
            <a:r>
              <a:rPr lang="en-US" sz="2000" i="1" dirty="0" smtClean="0">
                <a:solidFill>
                  <a:srgbClr val="EEECE1">
                    <a:lumMod val="25000"/>
                  </a:srgbClr>
                </a:solidFill>
              </a:rPr>
              <a:t>Chapter 13 (Data Practices Act);</a:t>
            </a:r>
          </a:p>
          <a:p>
            <a:r>
              <a:rPr lang="en-US" sz="2000" i="1" dirty="0" smtClean="0">
                <a:solidFill>
                  <a:srgbClr val="EEECE1">
                    <a:lumMod val="25000"/>
                  </a:srgbClr>
                </a:solidFill>
              </a:rPr>
              <a:t>Chapter 16E, Section 30, Subd. 11 (Gov-To-Gov);</a:t>
            </a:r>
          </a:p>
          <a:p>
            <a:endParaRPr lang="en-US" sz="2000" b="1" i="1" dirty="0" smtClean="0">
              <a:solidFill>
                <a:srgbClr val="EEECE1">
                  <a:lumMod val="25000"/>
                </a:srgbClr>
              </a:solidFill>
            </a:endParaRPr>
          </a:p>
          <a:p>
            <a:r>
              <a:rPr lang="en-US" sz="2400" b="1" i="1" u="sng" dirty="0" smtClean="0">
                <a:solidFill>
                  <a:srgbClr val="FF0000"/>
                </a:solidFill>
              </a:rPr>
              <a:t>Trying to avoid…</a:t>
            </a:r>
          </a:p>
          <a:p>
            <a:r>
              <a:rPr lang="en-US" i="1" dirty="0" smtClean="0">
                <a:solidFill>
                  <a:srgbClr val="FF0000"/>
                </a:solidFill>
              </a:rPr>
              <a:t>Numerous different  (possibly conflicting) interpretations of state statues to apply locally; wide variation in practices and data availability;</a:t>
            </a:r>
          </a:p>
        </p:txBody>
      </p:sp>
      <p:sp>
        <p:nvSpPr>
          <p:cNvPr id="7" name="TextBox 6"/>
          <p:cNvSpPr txBox="1"/>
          <p:nvPr/>
        </p:nvSpPr>
        <p:spPr>
          <a:xfrm>
            <a:off x="1623137" y="1295400"/>
            <a:ext cx="5158663" cy="1246495"/>
          </a:xfrm>
          <a:prstGeom prst="rect">
            <a:avLst/>
          </a:prstGeom>
          <a:noFill/>
        </p:spPr>
        <p:txBody>
          <a:bodyPr wrap="square" rtlCol="0">
            <a:spAutoFit/>
          </a:bodyPr>
          <a:lstStyle/>
          <a:p>
            <a:r>
              <a:rPr lang="en-US" sz="2500" b="1" dirty="0" smtClean="0">
                <a:solidFill>
                  <a:srgbClr val="820000"/>
                </a:solidFill>
              </a:rPr>
              <a:t>#2 </a:t>
            </a:r>
            <a:r>
              <a:rPr lang="en-US" sz="2500" b="1" dirty="0" smtClean="0">
                <a:solidFill>
                  <a:srgbClr val="002060"/>
                </a:solidFill>
              </a:rPr>
              <a:t>- Understanding the Legal Framework Governing</a:t>
            </a:r>
          </a:p>
          <a:p>
            <a:r>
              <a:rPr lang="en-US" sz="2500" b="1" dirty="0" smtClean="0">
                <a:solidFill>
                  <a:srgbClr val="002060"/>
                </a:solidFill>
              </a:rPr>
              <a:t>Data Availability;</a:t>
            </a:r>
          </a:p>
        </p:txBody>
      </p:sp>
    </p:spTree>
    <p:extLst>
      <p:ext uri="{BB962C8B-B14F-4D97-AF65-F5344CB8AC3E}">
        <p14:creationId xmlns:p14="http://schemas.microsoft.com/office/powerpoint/2010/main" val="33494175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563452" y="304800"/>
            <a:ext cx="3974678" cy="707886"/>
          </a:xfrm>
          <a:prstGeom prst="rect">
            <a:avLst/>
          </a:prstGeom>
          <a:noFill/>
        </p:spPr>
        <p:txBody>
          <a:bodyPr wrap="none" rtlCol="0">
            <a:spAutoFit/>
          </a:bodyPr>
          <a:lstStyle/>
          <a:p>
            <a:r>
              <a:rPr lang="en-US" sz="4000" b="1" dirty="0" smtClean="0">
                <a:solidFill>
                  <a:srgbClr val="002060"/>
                </a:solidFill>
              </a:rPr>
              <a:t>Free &amp; Open Data</a:t>
            </a:r>
            <a:endParaRPr lang="en-US" sz="4000" b="1" dirty="0">
              <a:solidFill>
                <a:srgbClr val="002060"/>
              </a:solidFill>
            </a:endParaRPr>
          </a:p>
        </p:txBody>
      </p:sp>
      <p:sp>
        <p:nvSpPr>
          <p:cNvPr id="7" name="TextBox 6"/>
          <p:cNvSpPr txBox="1"/>
          <p:nvPr/>
        </p:nvSpPr>
        <p:spPr>
          <a:xfrm>
            <a:off x="1623137" y="1295400"/>
            <a:ext cx="4168063" cy="861774"/>
          </a:xfrm>
          <a:prstGeom prst="rect">
            <a:avLst/>
          </a:prstGeom>
          <a:noFill/>
        </p:spPr>
        <p:txBody>
          <a:bodyPr wrap="square" rtlCol="0">
            <a:spAutoFit/>
          </a:bodyPr>
          <a:lstStyle/>
          <a:p>
            <a:r>
              <a:rPr lang="en-US" sz="2500" b="1" dirty="0" smtClean="0">
                <a:solidFill>
                  <a:srgbClr val="820000"/>
                </a:solidFill>
              </a:rPr>
              <a:t>#3 </a:t>
            </a:r>
            <a:r>
              <a:rPr lang="en-US" sz="2500" b="1" dirty="0" smtClean="0">
                <a:solidFill>
                  <a:srgbClr val="002060"/>
                </a:solidFill>
              </a:rPr>
              <a:t>- Covering the Issues of Liability to Data Producers;</a:t>
            </a:r>
          </a:p>
        </p:txBody>
      </p:sp>
      <p:sp>
        <p:nvSpPr>
          <p:cNvPr id="9" name="TextBox 8"/>
          <p:cNvSpPr txBox="1"/>
          <p:nvPr/>
        </p:nvSpPr>
        <p:spPr>
          <a:xfrm>
            <a:off x="1676400" y="2667000"/>
            <a:ext cx="7086600" cy="3816429"/>
          </a:xfrm>
          <a:prstGeom prst="rect">
            <a:avLst/>
          </a:prstGeom>
          <a:noFill/>
        </p:spPr>
        <p:txBody>
          <a:bodyPr wrap="square" rtlCol="0">
            <a:spAutoFit/>
          </a:bodyPr>
          <a:lstStyle/>
          <a:p>
            <a:r>
              <a:rPr lang="en-US" sz="2200" b="1" i="1" u="sng" dirty="0" smtClean="0">
                <a:solidFill>
                  <a:prstClr val="black"/>
                </a:solidFill>
              </a:rPr>
              <a:t>Clarity for Data Producers</a:t>
            </a:r>
          </a:p>
          <a:p>
            <a:r>
              <a:rPr lang="en-US" sz="2000" i="1" dirty="0" smtClean="0">
                <a:solidFill>
                  <a:prstClr val="black">
                    <a:lumMod val="50000"/>
                    <a:lumOff val="50000"/>
                  </a:prstClr>
                </a:solidFill>
              </a:rPr>
              <a:t>Ensure that data producers are </a:t>
            </a:r>
            <a:r>
              <a:rPr lang="en-US" sz="2000" b="1" i="1" dirty="0" smtClean="0">
                <a:solidFill>
                  <a:srgbClr val="003BB0"/>
                </a:solidFill>
              </a:rPr>
              <a:t>covered from liability </a:t>
            </a:r>
            <a:r>
              <a:rPr lang="en-US" sz="2000" i="1" dirty="0" smtClean="0">
                <a:solidFill>
                  <a:prstClr val="black">
                    <a:lumMod val="50000"/>
                    <a:lumOff val="50000"/>
                  </a:prstClr>
                </a:solidFill>
              </a:rPr>
              <a:t>when responding to requests, voluntary publishing of the data, etc.;</a:t>
            </a:r>
          </a:p>
          <a:p>
            <a:endParaRPr lang="en-US" sz="2400" b="1" i="1" u="sng" dirty="0" smtClean="0">
              <a:solidFill>
                <a:prstClr val="black"/>
              </a:solidFill>
            </a:endParaRPr>
          </a:p>
          <a:p>
            <a:r>
              <a:rPr lang="en-US" sz="2200" b="1" i="1" u="sng" dirty="0" smtClean="0">
                <a:solidFill>
                  <a:prstClr val="black"/>
                </a:solidFill>
              </a:rPr>
              <a:t>Specific exemption from liability for GIS data in statute:</a:t>
            </a:r>
          </a:p>
          <a:p>
            <a:r>
              <a:rPr lang="en-US" sz="2000" b="1" i="1" dirty="0" smtClean="0">
                <a:solidFill>
                  <a:srgbClr val="003BB0"/>
                </a:solidFill>
              </a:rPr>
              <a:t>Chapter 466, Section 3, Subd. 21(a)</a:t>
            </a:r>
          </a:p>
          <a:p>
            <a:r>
              <a:rPr lang="en-US" i="1" dirty="0" smtClean="0">
                <a:solidFill>
                  <a:prstClr val="black">
                    <a:lumMod val="65000"/>
                    <a:lumOff val="35000"/>
                  </a:prstClr>
                </a:solidFill>
              </a:rPr>
              <a:t>Exempts a municipality from claims to the alleged or actual</a:t>
            </a:r>
          </a:p>
          <a:p>
            <a:r>
              <a:rPr lang="en-US" i="1" dirty="0" smtClean="0">
                <a:solidFill>
                  <a:prstClr val="black">
                    <a:lumMod val="65000"/>
                    <a:lumOff val="35000"/>
                  </a:prstClr>
                </a:solidFill>
              </a:rPr>
              <a:t>inaccuracies in its data;</a:t>
            </a:r>
          </a:p>
          <a:p>
            <a:endParaRPr lang="en-US" sz="2000" b="1" i="1" dirty="0" smtClean="0">
              <a:solidFill>
                <a:prstClr val="black"/>
              </a:solidFill>
            </a:endParaRPr>
          </a:p>
          <a:p>
            <a:r>
              <a:rPr lang="en-US" sz="2000" b="1" i="1" dirty="0" smtClean="0">
                <a:solidFill>
                  <a:srgbClr val="003BB0"/>
                </a:solidFill>
              </a:rPr>
              <a:t>Chapter 466, Section 3, Subd. 21(b)</a:t>
            </a:r>
          </a:p>
          <a:p>
            <a:r>
              <a:rPr lang="en-US" i="1" dirty="0" smtClean="0">
                <a:solidFill>
                  <a:prstClr val="black">
                    <a:lumMod val="65000"/>
                    <a:lumOff val="35000"/>
                  </a:prstClr>
                </a:solidFill>
              </a:rPr>
              <a:t>GIS data is subject to the presumption of Chapter 13, Section 1, Subd. 3</a:t>
            </a:r>
          </a:p>
          <a:p>
            <a:r>
              <a:rPr lang="en-US" i="1" dirty="0" smtClean="0">
                <a:solidFill>
                  <a:prstClr val="black">
                    <a:lumMod val="65000"/>
                    <a:lumOff val="35000"/>
                  </a:prstClr>
                </a:solidFill>
              </a:rPr>
              <a:t>Government data are public data;</a:t>
            </a:r>
          </a:p>
        </p:txBody>
      </p:sp>
      <p:pic>
        <p:nvPicPr>
          <p:cNvPr id="10" name="Picture 9" descr="Image_17.jpg"/>
          <p:cNvPicPr>
            <a:picLocks noChangeAspect="1"/>
          </p:cNvPicPr>
          <p:nvPr/>
        </p:nvPicPr>
        <p:blipFill>
          <a:blip r:embed="rId3" cstate="print"/>
          <a:stretch>
            <a:fillRect/>
          </a:stretch>
        </p:blipFill>
        <p:spPr>
          <a:xfrm>
            <a:off x="5943600" y="1143000"/>
            <a:ext cx="2182614" cy="1447800"/>
          </a:xfrm>
          <a:prstGeom prst="rect">
            <a:avLst/>
          </a:prstGeom>
        </p:spPr>
      </p:pic>
    </p:spTree>
    <p:extLst>
      <p:ext uri="{BB962C8B-B14F-4D97-AF65-F5344CB8AC3E}">
        <p14:creationId xmlns:p14="http://schemas.microsoft.com/office/powerpoint/2010/main" val="2147541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563452" y="304800"/>
            <a:ext cx="3974678" cy="707886"/>
          </a:xfrm>
          <a:prstGeom prst="rect">
            <a:avLst/>
          </a:prstGeom>
          <a:noFill/>
        </p:spPr>
        <p:txBody>
          <a:bodyPr wrap="none" rtlCol="0">
            <a:spAutoFit/>
          </a:bodyPr>
          <a:lstStyle/>
          <a:p>
            <a:r>
              <a:rPr lang="en-US" sz="4000" b="1" dirty="0" smtClean="0">
                <a:solidFill>
                  <a:srgbClr val="002060"/>
                </a:solidFill>
              </a:rPr>
              <a:t>Free &amp; Open Data</a:t>
            </a:r>
            <a:endParaRPr lang="en-US" sz="4000" b="1" dirty="0">
              <a:solidFill>
                <a:srgbClr val="002060"/>
              </a:solidFill>
            </a:endParaRPr>
          </a:p>
        </p:txBody>
      </p:sp>
      <p:sp>
        <p:nvSpPr>
          <p:cNvPr id="7" name="TextBox 6"/>
          <p:cNvSpPr txBox="1"/>
          <p:nvPr/>
        </p:nvSpPr>
        <p:spPr>
          <a:xfrm>
            <a:off x="1623137" y="1219200"/>
            <a:ext cx="4168063" cy="477054"/>
          </a:xfrm>
          <a:prstGeom prst="rect">
            <a:avLst/>
          </a:prstGeom>
          <a:noFill/>
        </p:spPr>
        <p:txBody>
          <a:bodyPr wrap="square" rtlCol="0">
            <a:spAutoFit/>
          </a:bodyPr>
          <a:lstStyle/>
          <a:p>
            <a:r>
              <a:rPr lang="en-US" sz="2500" b="1" dirty="0" smtClean="0">
                <a:solidFill>
                  <a:srgbClr val="820000"/>
                </a:solidFill>
              </a:rPr>
              <a:t>#4 </a:t>
            </a:r>
            <a:r>
              <a:rPr lang="en-US" sz="2500" b="1" dirty="0" smtClean="0">
                <a:solidFill>
                  <a:srgbClr val="002060"/>
                </a:solidFill>
              </a:rPr>
              <a:t>- </a:t>
            </a:r>
            <a:r>
              <a:rPr lang="en-US" sz="2400" b="1" dirty="0" smtClean="0">
                <a:solidFill>
                  <a:srgbClr val="002060"/>
                </a:solidFill>
              </a:rPr>
              <a:t>Change to Existing Policies;</a:t>
            </a:r>
            <a:endParaRPr lang="en-US" sz="2400" b="1" dirty="0">
              <a:solidFill>
                <a:srgbClr val="002060"/>
              </a:solidFill>
            </a:endParaRPr>
          </a:p>
        </p:txBody>
      </p:sp>
      <p:sp>
        <p:nvSpPr>
          <p:cNvPr id="9" name="TextBox 8"/>
          <p:cNvSpPr txBox="1"/>
          <p:nvPr/>
        </p:nvSpPr>
        <p:spPr>
          <a:xfrm>
            <a:off x="1676400" y="3048000"/>
            <a:ext cx="7162800" cy="2646878"/>
          </a:xfrm>
          <a:prstGeom prst="rect">
            <a:avLst/>
          </a:prstGeom>
          <a:noFill/>
        </p:spPr>
        <p:txBody>
          <a:bodyPr wrap="square" rtlCol="0">
            <a:spAutoFit/>
          </a:bodyPr>
          <a:lstStyle/>
          <a:p>
            <a:r>
              <a:rPr lang="en-US" sz="2200" b="1" i="1" dirty="0" smtClean="0">
                <a:solidFill>
                  <a:srgbClr val="EEECE1">
                    <a:lumMod val="10000"/>
                  </a:srgbClr>
                </a:solidFill>
              </a:rPr>
              <a:t>If a county or municipality wishes to</a:t>
            </a:r>
            <a:r>
              <a:rPr lang="en-US" sz="2200" b="1" i="1" dirty="0" smtClean="0">
                <a:solidFill>
                  <a:srgbClr val="0070C0"/>
                </a:solidFill>
              </a:rPr>
              <a:t> pro-actively </a:t>
            </a:r>
            <a:r>
              <a:rPr lang="en-US" sz="2200" b="1" i="1" dirty="0" smtClean="0">
                <a:solidFill>
                  <a:srgbClr val="EEECE1">
                    <a:lumMod val="10000"/>
                  </a:srgbClr>
                </a:solidFill>
              </a:rPr>
              <a:t>and voluntarily make its data freely available…</a:t>
            </a:r>
          </a:p>
          <a:p>
            <a:endParaRPr lang="en-US" sz="1700" b="1" i="1" dirty="0" smtClean="0">
              <a:solidFill>
                <a:srgbClr val="EEECE1">
                  <a:lumMod val="25000"/>
                </a:srgbClr>
              </a:solidFill>
            </a:endParaRPr>
          </a:p>
          <a:p>
            <a:r>
              <a:rPr lang="en-US" sz="1700" b="1" i="1" dirty="0" smtClean="0">
                <a:solidFill>
                  <a:srgbClr val="EEECE1">
                    <a:lumMod val="25000"/>
                  </a:srgbClr>
                </a:solidFill>
              </a:rPr>
              <a:t>Chapter 13, Section 1, Subd. 3;	    	</a:t>
            </a:r>
            <a:r>
              <a:rPr lang="en-US" sz="1700" i="1" dirty="0" smtClean="0">
                <a:solidFill>
                  <a:srgbClr val="EEECE1">
                    <a:lumMod val="25000"/>
                  </a:srgbClr>
                </a:solidFill>
              </a:rPr>
              <a:t>‘Gov data are public and accessible…’</a:t>
            </a:r>
          </a:p>
          <a:p>
            <a:r>
              <a:rPr lang="en-US" sz="1700" b="1" i="1" dirty="0" smtClean="0">
                <a:solidFill>
                  <a:srgbClr val="EEECE1">
                    <a:lumMod val="25000"/>
                  </a:srgbClr>
                </a:solidFill>
              </a:rPr>
              <a:t>Chapter 13, Section 3, Subd 1; 	    	</a:t>
            </a:r>
            <a:r>
              <a:rPr lang="en-US" sz="1700" i="1" dirty="0" smtClean="0">
                <a:solidFill>
                  <a:srgbClr val="EEECE1">
                    <a:lumMod val="25000"/>
                  </a:srgbClr>
                </a:solidFill>
              </a:rPr>
              <a:t>‘All data shall be public…’</a:t>
            </a:r>
          </a:p>
          <a:p>
            <a:r>
              <a:rPr lang="en-US" sz="1700" b="1" i="1" dirty="0" smtClean="0">
                <a:solidFill>
                  <a:srgbClr val="EEECE1">
                    <a:lumMod val="25000"/>
                  </a:srgbClr>
                </a:solidFill>
              </a:rPr>
              <a:t>Chapter 13, Section 3, Subd 2(a); 	</a:t>
            </a:r>
            <a:r>
              <a:rPr lang="en-US" sz="1700" i="1" dirty="0" smtClean="0">
                <a:solidFill>
                  <a:srgbClr val="EEECE1">
                    <a:lumMod val="25000"/>
                  </a:srgbClr>
                </a:solidFill>
              </a:rPr>
              <a:t>‘Establish procedures…’</a:t>
            </a:r>
          </a:p>
          <a:p>
            <a:r>
              <a:rPr lang="en-US" sz="1700" b="1" i="1" dirty="0" smtClean="0">
                <a:solidFill>
                  <a:srgbClr val="EEECE1">
                    <a:lumMod val="25000"/>
                  </a:srgbClr>
                </a:solidFill>
              </a:rPr>
              <a:t>Chapter 16E, Section 30, Subd 11	</a:t>
            </a:r>
            <a:r>
              <a:rPr lang="en-US" sz="1700" i="1" dirty="0" smtClean="0">
                <a:solidFill>
                  <a:srgbClr val="EEECE1">
                    <a:lumMod val="25000"/>
                  </a:srgbClr>
                </a:solidFill>
              </a:rPr>
              <a:t>‘Government to government…’</a:t>
            </a:r>
          </a:p>
          <a:p>
            <a:r>
              <a:rPr lang="en-US" sz="1700" b="1" i="1" dirty="0" smtClean="0">
                <a:solidFill>
                  <a:srgbClr val="EEECE1">
                    <a:lumMod val="25000"/>
                  </a:srgbClr>
                </a:solidFill>
              </a:rPr>
              <a:t>Chapter 466, Section 3, Subd. 21(a)    	</a:t>
            </a:r>
            <a:r>
              <a:rPr lang="en-US" sz="1700" i="1" dirty="0" smtClean="0">
                <a:solidFill>
                  <a:srgbClr val="EEECE1">
                    <a:lumMod val="25000"/>
                  </a:srgbClr>
                </a:solidFill>
              </a:rPr>
              <a:t>‘GIS data exempt from tort liability…’</a:t>
            </a:r>
            <a:endParaRPr lang="en-US" sz="1700" b="1" i="1" dirty="0" smtClean="0">
              <a:solidFill>
                <a:srgbClr val="EEECE1">
                  <a:lumMod val="25000"/>
                </a:srgbClr>
              </a:solidFill>
            </a:endParaRPr>
          </a:p>
          <a:p>
            <a:r>
              <a:rPr lang="en-US" sz="1700" b="1" i="1" dirty="0" smtClean="0">
                <a:solidFill>
                  <a:srgbClr val="EEECE1">
                    <a:lumMod val="25000"/>
                  </a:srgbClr>
                </a:solidFill>
              </a:rPr>
              <a:t>Chapter 466, Section 3, Subd. 21(b)</a:t>
            </a:r>
            <a:r>
              <a:rPr lang="en-US" sz="2000" b="1" i="1" dirty="0" smtClean="0">
                <a:solidFill>
                  <a:srgbClr val="EEECE1">
                    <a:lumMod val="25000"/>
                  </a:srgbClr>
                </a:solidFill>
              </a:rPr>
              <a:t>	</a:t>
            </a:r>
            <a:r>
              <a:rPr lang="en-US" sz="1700" i="1" dirty="0" smtClean="0">
                <a:solidFill>
                  <a:srgbClr val="EEECE1">
                    <a:lumMod val="25000"/>
                  </a:srgbClr>
                </a:solidFill>
              </a:rPr>
              <a:t>‘GIS data subject to ‘13.01.Subd 3’…</a:t>
            </a:r>
            <a:endParaRPr lang="en-US" sz="1700" b="1" i="1" dirty="0" smtClean="0">
              <a:solidFill>
                <a:srgbClr val="EEECE1">
                  <a:lumMod val="25000"/>
                </a:srgbClr>
              </a:solidFill>
            </a:endParaRPr>
          </a:p>
        </p:txBody>
      </p:sp>
      <p:pic>
        <p:nvPicPr>
          <p:cNvPr id="12" name="Picture 11" descr="Image_19.png"/>
          <p:cNvPicPr>
            <a:picLocks noChangeAspect="1"/>
          </p:cNvPicPr>
          <p:nvPr/>
        </p:nvPicPr>
        <p:blipFill>
          <a:blip r:embed="rId3" cstate="print"/>
          <a:stretch>
            <a:fillRect/>
          </a:stretch>
        </p:blipFill>
        <p:spPr>
          <a:xfrm>
            <a:off x="6172200" y="685800"/>
            <a:ext cx="2340670" cy="1667118"/>
          </a:xfrm>
          <a:prstGeom prst="rect">
            <a:avLst/>
          </a:prstGeom>
        </p:spPr>
      </p:pic>
      <p:sp>
        <p:nvSpPr>
          <p:cNvPr id="10" name="TextBox 9"/>
          <p:cNvSpPr txBox="1"/>
          <p:nvPr/>
        </p:nvSpPr>
        <p:spPr>
          <a:xfrm>
            <a:off x="1752600" y="1905000"/>
            <a:ext cx="3886200" cy="769441"/>
          </a:xfrm>
          <a:prstGeom prst="rect">
            <a:avLst/>
          </a:prstGeom>
          <a:noFill/>
        </p:spPr>
        <p:txBody>
          <a:bodyPr wrap="square" rtlCol="0">
            <a:spAutoFit/>
          </a:bodyPr>
          <a:lstStyle/>
          <a:p>
            <a:r>
              <a:rPr lang="en-US" sz="2200" b="1" i="1" dirty="0" smtClean="0">
                <a:solidFill>
                  <a:srgbClr val="EEECE1">
                    <a:lumMod val="10000"/>
                  </a:srgbClr>
                </a:solidFill>
              </a:rPr>
              <a:t>Trend is moving away from the </a:t>
            </a:r>
            <a:r>
              <a:rPr lang="en-US" sz="2200" b="1" i="1" dirty="0" smtClean="0">
                <a:solidFill>
                  <a:srgbClr val="FF0000"/>
                </a:solidFill>
              </a:rPr>
              <a:t>sale</a:t>
            </a:r>
            <a:r>
              <a:rPr lang="en-US" sz="2200" b="1" i="1" dirty="0" smtClean="0">
                <a:solidFill>
                  <a:srgbClr val="EEECE1">
                    <a:lumMod val="10000"/>
                  </a:srgbClr>
                </a:solidFill>
              </a:rPr>
              <a:t> and </a:t>
            </a:r>
            <a:r>
              <a:rPr lang="en-US" sz="2200" b="1" i="1" dirty="0" smtClean="0">
                <a:solidFill>
                  <a:srgbClr val="FF0000"/>
                </a:solidFill>
              </a:rPr>
              <a:t>licensing</a:t>
            </a:r>
            <a:r>
              <a:rPr lang="en-US" sz="2200" b="1" i="1" dirty="0" smtClean="0">
                <a:solidFill>
                  <a:srgbClr val="EEECE1">
                    <a:lumMod val="10000"/>
                  </a:srgbClr>
                </a:solidFill>
              </a:rPr>
              <a:t> of GIS data</a:t>
            </a:r>
            <a:endParaRPr lang="en-US" sz="1700" b="1" i="1" dirty="0" smtClean="0">
              <a:solidFill>
                <a:srgbClr val="EEECE1">
                  <a:lumMod val="25000"/>
                </a:srgbClr>
              </a:solidFill>
            </a:endParaRPr>
          </a:p>
        </p:txBody>
      </p:sp>
    </p:spTree>
    <p:extLst>
      <p:ext uri="{BB962C8B-B14F-4D97-AF65-F5344CB8AC3E}">
        <p14:creationId xmlns:p14="http://schemas.microsoft.com/office/powerpoint/2010/main" val="2019149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5349"/>
            <a:ext cx="9144000" cy="6847301"/>
          </a:xfrm>
          <a:prstGeom prst="rect">
            <a:avLst/>
          </a:prstGeom>
        </p:spPr>
      </p:pic>
      <p:sp>
        <p:nvSpPr>
          <p:cNvPr id="5" name="TextBox 4"/>
          <p:cNvSpPr txBox="1"/>
          <p:nvPr/>
        </p:nvSpPr>
        <p:spPr>
          <a:xfrm>
            <a:off x="1563452" y="304800"/>
            <a:ext cx="4974119" cy="707886"/>
          </a:xfrm>
          <a:prstGeom prst="rect">
            <a:avLst/>
          </a:prstGeom>
          <a:noFill/>
        </p:spPr>
        <p:txBody>
          <a:bodyPr wrap="none" rtlCol="0">
            <a:spAutoFit/>
          </a:bodyPr>
          <a:lstStyle/>
          <a:p>
            <a:r>
              <a:rPr lang="en-US" sz="4000" b="1" dirty="0" smtClean="0">
                <a:solidFill>
                  <a:srgbClr val="002060"/>
                </a:solidFill>
              </a:rPr>
              <a:t>MetroGIS Policy Board</a:t>
            </a:r>
            <a:endParaRPr lang="en-US" sz="4000" b="1" dirty="0">
              <a:solidFill>
                <a:srgbClr val="002060"/>
              </a:solidFill>
            </a:endParaRPr>
          </a:p>
        </p:txBody>
      </p:sp>
      <p:sp>
        <p:nvSpPr>
          <p:cNvPr id="7" name="TextBox 6"/>
          <p:cNvSpPr txBox="1"/>
          <p:nvPr/>
        </p:nvSpPr>
        <p:spPr>
          <a:xfrm>
            <a:off x="1752600" y="3581400"/>
            <a:ext cx="2644063" cy="477054"/>
          </a:xfrm>
          <a:prstGeom prst="rect">
            <a:avLst/>
          </a:prstGeom>
          <a:noFill/>
        </p:spPr>
        <p:txBody>
          <a:bodyPr wrap="square" rtlCol="0">
            <a:spAutoFit/>
          </a:bodyPr>
          <a:lstStyle/>
          <a:p>
            <a:r>
              <a:rPr lang="en-US" sz="2500" b="1" dirty="0" smtClean="0">
                <a:solidFill>
                  <a:srgbClr val="002060"/>
                </a:solidFill>
              </a:rPr>
              <a:t>October 23, 2013</a:t>
            </a:r>
            <a:endParaRPr lang="en-US" sz="2400" b="1" dirty="0">
              <a:solidFill>
                <a:srgbClr val="002060"/>
              </a:solidFill>
            </a:endParaRPr>
          </a:p>
        </p:txBody>
      </p:sp>
      <p:sp>
        <p:nvSpPr>
          <p:cNvPr id="9" name="TextBox 8"/>
          <p:cNvSpPr txBox="1"/>
          <p:nvPr/>
        </p:nvSpPr>
        <p:spPr>
          <a:xfrm>
            <a:off x="1752600" y="4191000"/>
            <a:ext cx="6934200" cy="1938992"/>
          </a:xfrm>
          <a:prstGeom prst="rect">
            <a:avLst/>
          </a:prstGeom>
          <a:noFill/>
        </p:spPr>
        <p:txBody>
          <a:bodyPr wrap="square" rtlCol="0">
            <a:spAutoFit/>
          </a:bodyPr>
          <a:lstStyle/>
          <a:p>
            <a:r>
              <a:rPr lang="en-US" sz="2000" b="1" i="1" dirty="0" smtClean="0">
                <a:solidFill>
                  <a:prstClr val="white">
                    <a:lumMod val="50000"/>
                  </a:prstClr>
                </a:solidFill>
              </a:rPr>
              <a:t>Adopted a </a:t>
            </a:r>
            <a:r>
              <a:rPr lang="en-US" sz="2000" b="1" i="1" dirty="0" smtClean="0">
                <a:solidFill>
                  <a:srgbClr val="002060"/>
                </a:solidFill>
              </a:rPr>
              <a:t>Resolution of Support </a:t>
            </a:r>
            <a:r>
              <a:rPr lang="en-US" sz="2000" b="1" i="1" dirty="0" smtClean="0">
                <a:solidFill>
                  <a:prstClr val="white">
                    <a:lumMod val="50000"/>
                  </a:prstClr>
                </a:solidFill>
              </a:rPr>
              <a:t>for free and open public geospatial data;</a:t>
            </a:r>
          </a:p>
          <a:p>
            <a:endParaRPr lang="en-US" sz="2000" b="1" i="1" dirty="0" smtClean="0">
              <a:solidFill>
                <a:prstClr val="white">
                  <a:lumMod val="50000"/>
                </a:prstClr>
              </a:solidFill>
            </a:endParaRPr>
          </a:p>
          <a:p>
            <a:r>
              <a:rPr lang="en-US" sz="2000" b="1" i="1" dirty="0" smtClean="0">
                <a:solidFill>
                  <a:prstClr val="white">
                    <a:lumMod val="50000"/>
                  </a:prstClr>
                </a:solidFill>
              </a:rPr>
              <a:t>Directed a </a:t>
            </a:r>
            <a:r>
              <a:rPr lang="en-US" sz="2000" b="1" i="1" dirty="0" smtClean="0">
                <a:solidFill>
                  <a:srgbClr val="002060"/>
                </a:solidFill>
              </a:rPr>
              <a:t>Letter of Support </a:t>
            </a:r>
            <a:r>
              <a:rPr lang="en-US" sz="2000" b="1" i="1" dirty="0" smtClean="0">
                <a:solidFill>
                  <a:prstClr val="white">
                    <a:lumMod val="50000"/>
                  </a:prstClr>
                </a:solidFill>
              </a:rPr>
              <a:t>and research materials to each </a:t>
            </a:r>
            <a:r>
              <a:rPr lang="en-US" sz="2000" b="1" i="1" dirty="0" smtClean="0">
                <a:solidFill>
                  <a:srgbClr val="0070C0"/>
                </a:solidFill>
              </a:rPr>
              <a:t>County Board Chair </a:t>
            </a:r>
            <a:r>
              <a:rPr lang="en-US" sz="2000" b="1" i="1" dirty="0" smtClean="0">
                <a:solidFill>
                  <a:prstClr val="white">
                    <a:lumMod val="50000"/>
                  </a:prstClr>
                </a:solidFill>
              </a:rPr>
              <a:t>and </a:t>
            </a:r>
            <a:r>
              <a:rPr lang="en-US" sz="2000" b="1" i="1" dirty="0" smtClean="0">
                <a:solidFill>
                  <a:srgbClr val="0070C0"/>
                </a:solidFill>
              </a:rPr>
              <a:t>County Administrator </a:t>
            </a:r>
            <a:r>
              <a:rPr lang="en-US" sz="2000" b="1" i="1" dirty="0" smtClean="0">
                <a:solidFill>
                  <a:prstClr val="white">
                    <a:lumMod val="50000"/>
                  </a:prstClr>
                </a:solidFill>
              </a:rPr>
              <a:t>of the Seven Metropolitan Counties</a:t>
            </a:r>
          </a:p>
        </p:txBody>
      </p:sp>
      <p:pic>
        <p:nvPicPr>
          <p:cNvPr id="11" name="Picture 10" descr="Policy Board.jpg"/>
          <p:cNvPicPr>
            <a:picLocks noChangeAspect="1"/>
          </p:cNvPicPr>
          <p:nvPr/>
        </p:nvPicPr>
        <p:blipFill>
          <a:blip r:embed="rId3" cstate="print"/>
          <a:stretch>
            <a:fillRect/>
          </a:stretch>
        </p:blipFill>
        <p:spPr>
          <a:xfrm>
            <a:off x="1676400" y="1295400"/>
            <a:ext cx="3352572" cy="1908475"/>
          </a:xfrm>
          <a:prstGeom prst="rect">
            <a:avLst/>
          </a:prstGeom>
        </p:spPr>
      </p:pic>
      <p:sp>
        <p:nvSpPr>
          <p:cNvPr id="13" name="TextBox 12"/>
          <p:cNvSpPr txBox="1"/>
          <p:nvPr/>
        </p:nvSpPr>
        <p:spPr>
          <a:xfrm>
            <a:off x="5105400" y="1371600"/>
            <a:ext cx="3733800" cy="1661993"/>
          </a:xfrm>
          <a:prstGeom prst="rect">
            <a:avLst/>
          </a:prstGeom>
          <a:noFill/>
        </p:spPr>
        <p:txBody>
          <a:bodyPr wrap="square" rtlCol="0">
            <a:spAutoFit/>
          </a:bodyPr>
          <a:lstStyle/>
          <a:p>
            <a:r>
              <a:rPr lang="en-US" sz="1700" b="1" i="1" u="sng" dirty="0" smtClean="0">
                <a:solidFill>
                  <a:srgbClr val="0070C0"/>
                </a:solidFill>
              </a:rPr>
              <a:t>Comprised of:</a:t>
            </a:r>
          </a:p>
          <a:p>
            <a:r>
              <a:rPr lang="en-US" sz="1700" b="1" i="1" dirty="0" smtClean="0">
                <a:solidFill>
                  <a:srgbClr val="0070C0"/>
                </a:solidFill>
              </a:rPr>
              <a:t>6 County Commissioners</a:t>
            </a:r>
          </a:p>
          <a:p>
            <a:r>
              <a:rPr lang="en-US" sz="1700" b="1" i="1" dirty="0" smtClean="0">
                <a:solidFill>
                  <a:srgbClr val="0070C0"/>
                </a:solidFill>
              </a:rPr>
              <a:t>1 County IT Director</a:t>
            </a:r>
          </a:p>
          <a:p>
            <a:r>
              <a:rPr lang="en-US" sz="1700" b="1" i="1" dirty="0" smtClean="0">
                <a:solidFill>
                  <a:srgbClr val="0070C0"/>
                </a:solidFill>
              </a:rPr>
              <a:t>1 Metropolitan Council representative</a:t>
            </a:r>
          </a:p>
          <a:p>
            <a:r>
              <a:rPr lang="en-US" sz="1700" b="1" i="1" dirty="0" smtClean="0">
                <a:solidFill>
                  <a:srgbClr val="0070C0"/>
                </a:solidFill>
              </a:rPr>
              <a:t>2 Metro City mayors</a:t>
            </a:r>
          </a:p>
          <a:p>
            <a:r>
              <a:rPr lang="en-US" sz="1700" b="1" i="1" dirty="0" smtClean="0">
                <a:solidFill>
                  <a:srgbClr val="0070C0"/>
                </a:solidFill>
              </a:rPr>
              <a:t>1 Watershed District Board Chair</a:t>
            </a:r>
          </a:p>
        </p:txBody>
      </p:sp>
    </p:spTree>
    <p:extLst>
      <p:ext uri="{BB962C8B-B14F-4D97-AF65-F5344CB8AC3E}">
        <p14:creationId xmlns:p14="http://schemas.microsoft.com/office/powerpoint/2010/main" val="19429582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5349"/>
            <a:ext cx="9144000" cy="6847301"/>
          </a:xfrm>
          <a:prstGeom prst="rect">
            <a:avLst/>
          </a:prstGeom>
        </p:spPr>
      </p:pic>
      <p:pic>
        <p:nvPicPr>
          <p:cNvPr id="5" name="Picture 4" descr="Image_21.JPG"/>
          <p:cNvPicPr>
            <a:picLocks noChangeAspect="1"/>
          </p:cNvPicPr>
          <p:nvPr/>
        </p:nvPicPr>
        <p:blipFill>
          <a:blip r:embed="rId3" cstate="print"/>
          <a:stretch>
            <a:fillRect/>
          </a:stretch>
        </p:blipFill>
        <p:spPr>
          <a:xfrm>
            <a:off x="1678419" y="990600"/>
            <a:ext cx="6855981" cy="4345958"/>
          </a:xfrm>
          <a:prstGeom prst="rect">
            <a:avLst/>
          </a:prstGeom>
        </p:spPr>
      </p:pic>
      <p:sp>
        <p:nvSpPr>
          <p:cNvPr id="9" name="TextBox 8"/>
          <p:cNvSpPr txBox="1"/>
          <p:nvPr/>
        </p:nvSpPr>
        <p:spPr>
          <a:xfrm>
            <a:off x="1602219" y="381000"/>
            <a:ext cx="6791346" cy="538609"/>
          </a:xfrm>
          <a:prstGeom prst="rect">
            <a:avLst/>
          </a:prstGeom>
          <a:noFill/>
        </p:spPr>
        <p:txBody>
          <a:bodyPr wrap="none" rtlCol="0">
            <a:spAutoFit/>
          </a:bodyPr>
          <a:lstStyle/>
          <a:p>
            <a:r>
              <a:rPr lang="en-US" sz="2900" b="1" i="1" dirty="0" smtClean="0">
                <a:solidFill>
                  <a:srgbClr val="003BB0"/>
                </a:solidFill>
              </a:rPr>
              <a:t>So what does ‘Free &amp; Open Data’ </a:t>
            </a:r>
            <a:r>
              <a:rPr lang="en-US" sz="2900" b="1" i="1" u="sng" dirty="0" smtClean="0">
                <a:solidFill>
                  <a:srgbClr val="FF0000"/>
                </a:solidFill>
              </a:rPr>
              <a:t>look</a:t>
            </a:r>
            <a:r>
              <a:rPr lang="en-US" sz="2900" b="1" i="1" dirty="0" smtClean="0">
                <a:solidFill>
                  <a:srgbClr val="003BB0"/>
                </a:solidFill>
              </a:rPr>
              <a:t> like?</a:t>
            </a:r>
            <a:endParaRPr lang="en-US" sz="2900" b="1" i="1" dirty="0">
              <a:solidFill>
                <a:srgbClr val="003BB0"/>
              </a:solidFill>
            </a:endParaRPr>
          </a:p>
        </p:txBody>
      </p:sp>
      <p:sp>
        <p:nvSpPr>
          <p:cNvPr id="6" name="TextBox 5"/>
          <p:cNvSpPr txBox="1"/>
          <p:nvPr/>
        </p:nvSpPr>
        <p:spPr>
          <a:xfrm>
            <a:off x="1640319" y="5400675"/>
            <a:ext cx="6832896" cy="800219"/>
          </a:xfrm>
          <a:prstGeom prst="rect">
            <a:avLst/>
          </a:prstGeom>
          <a:noFill/>
        </p:spPr>
        <p:txBody>
          <a:bodyPr wrap="none" rtlCol="0">
            <a:spAutoFit/>
          </a:bodyPr>
          <a:lstStyle/>
          <a:p>
            <a:r>
              <a:rPr lang="en-US" sz="1700" b="1" i="1" dirty="0" smtClean="0">
                <a:solidFill>
                  <a:srgbClr val="006600"/>
                </a:solidFill>
              </a:rPr>
              <a:t>Case Example:</a:t>
            </a:r>
          </a:p>
          <a:p>
            <a:r>
              <a:rPr lang="en-US" sz="2900" b="1" i="1" dirty="0" smtClean="0">
                <a:solidFill>
                  <a:srgbClr val="006600"/>
                </a:solidFill>
              </a:rPr>
              <a:t>City of Superior/Douglas County, Wisconsin</a:t>
            </a:r>
            <a:endParaRPr lang="en-US" sz="2900" b="1" i="1" dirty="0">
              <a:solidFill>
                <a:srgbClr val="006600"/>
              </a:solidFill>
            </a:endParaRPr>
          </a:p>
        </p:txBody>
      </p:sp>
    </p:spTree>
    <p:extLst>
      <p:ext uri="{BB962C8B-B14F-4D97-AF65-F5344CB8AC3E}">
        <p14:creationId xmlns:p14="http://schemas.microsoft.com/office/powerpoint/2010/main" val="1305837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asgm\Desktop\DC Images\Image_01.JPG"/>
          <p:cNvPicPr>
            <a:picLocks noChangeAspect="1" noChangeArrowheads="1"/>
          </p:cNvPicPr>
          <p:nvPr/>
        </p:nvPicPr>
        <p:blipFill>
          <a:blip r:embed="rId2" cstate="print"/>
          <a:srcRect/>
          <a:stretch>
            <a:fillRect/>
          </a:stretch>
        </p:blipFill>
        <p:spPr bwMode="auto">
          <a:xfrm>
            <a:off x="1" y="403654"/>
            <a:ext cx="9145140" cy="5839984"/>
          </a:xfrm>
          <a:prstGeom prst="rect">
            <a:avLst/>
          </a:prstGeom>
          <a:noFill/>
        </p:spPr>
      </p:pic>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6" name="Rectangle 5"/>
          <p:cNvSpPr/>
          <p:nvPr/>
        </p:nvSpPr>
        <p:spPr>
          <a:xfrm>
            <a:off x="6477000" y="457200"/>
            <a:ext cx="2362200" cy="6096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91300" y="533400"/>
            <a:ext cx="2099357" cy="461665"/>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endParaRPr lang="en-US" sz="1200" b="1" dirty="0">
              <a:solidFill>
                <a:prstClr val="black"/>
              </a:solidFill>
            </a:endParaRPr>
          </a:p>
        </p:txBody>
      </p:sp>
    </p:spTree>
    <p:extLst>
      <p:ext uri="{BB962C8B-B14F-4D97-AF65-F5344CB8AC3E}">
        <p14:creationId xmlns:p14="http://schemas.microsoft.com/office/powerpoint/2010/main" val="349471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asgm\Desktop\DC Images\Image_02.JPG"/>
          <p:cNvPicPr>
            <a:picLocks noChangeAspect="1" noChangeArrowheads="1"/>
          </p:cNvPicPr>
          <p:nvPr/>
        </p:nvPicPr>
        <p:blipFill>
          <a:blip r:embed="rId2" cstate="print"/>
          <a:srcRect/>
          <a:stretch>
            <a:fillRect/>
          </a:stretch>
        </p:blipFill>
        <p:spPr bwMode="auto">
          <a:xfrm>
            <a:off x="0" y="400051"/>
            <a:ext cx="9127510" cy="5819774"/>
          </a:xfrm>
          <a:prstGeom prst="rect">
            <a:avLst/>
          </a:prstGeom>
          <a:noFill/>
        </p:spPr>
      </p:pic>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6" name="Rectangle 5"/>
          <p:cNvSpPr/>
          <p:nvPr/>
        </p:nvSpPr>
        <p:spPr>
          <a:xfrm>
            <a:off x="6477000" y="457200"/>
            <a:ext cx="2362200" cy="9906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91300" y="533400"/>
            <a:ext cx="2099357" cy="830997"/>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prstClr val="black"/>
                </a:solidFill>
              </a:rPr>
              <a:t>Railroads</a:t>
            </a:r>
          </a:p>
          <a:p>
            <a:r>
              <a:rPr lang="en-US" sz="1200" b="1" dirty="0" smtClean="0">
                <a:solidFill>
                  <a:srgbClr val="C00000"/>
                </a:solidFill>
              </a:rPr>
              <a:t>Road Network</a:t>
            </a:r>
            <a:endParaRPr lang="en-US" sz="1200" b="1" dirty="0">
              <a:solidFill>
                <a:srgbClr val="C00000"/>
              </a:solidFill>
            </a:endParaRPr>
          </a:p>
        </p:txBody>
      </p:sp>
    </p:spTree>
    <p:extLst>
      <p:ext uri="{BB962C8B-B14F-4D97-AF65-F5344CB8AC3E}">
        <p14:creationId xmlns:p14="http://schemas.microsoft.com/office/powerpoint/2010/main" val="3935810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asgm\Desktop\DC Images\Image_03.JPG"/>
          <p:cNvPicPr>
            <a:picLocks noChangeAspect="1" noChangeArrowheads="1"/>
          </p:cNvPicPr>
          <p:nvPr/>
        </p:nvPicPr>
        <p:blipFill>
          <a:blip r:embed="rId2" cstate="print"/>
          <a:srcRect/>
          <a:stretch>
            <a:fillRect/>
          </a:stretch>
        </p:blipFill>
        <p:spPr bwMode="auto">
          <a:xfrm>
            <a:off x="0" y="390525"/>
            <a:ext cx="9147054" cy="5838825"/>
          </a:xfrm>
          <a:prstGeom prst="rect">
            <a:avLst/>
          </a:prstGeom>
          <a:noFill/>
        </p:spPr>
      </p:pic>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6" name="Rectangle 5"/>
          <p:cNvSpPr/>
          <p:nvPr/>
        </p:nvSpPr>
        <p:spPr>
          <a:xfrm>
            <a:off x="6477000" y="457200"/>
            <a:ext cx="2362200" cy="16764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91300" y="533400"/>
            <a:ext cx="2099357" cy="1569660"/>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p:txBody>
      </p:sp>
    </p:spTree>
    <p:extLst>
      <p:ext uri="{BB962C8B-B14F-4D97-AF65-F5344CB8AC3E}">
        <p14:creationId xmlns:p14="http://schemas.microsoft.com/office/powerpoint/2010/main" val="4133740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To </a:t>
            </a:r>
            <a:r>
              <a:rPr lang="en-US" dirty="0"/>
              <a:t>what extent has the mission of the Council/Committee been satisfied</a:t>
            </a:r>
            <a:r>
              <a:rPr lang="en-US" dirty="0" smtClean="0"/>
              <a:t>?</a:t>
            </a:r>
          </a:p>
          <a:p>
            <a:pPr marL="0" indent="0">
              <a:buNone/>
            </a:pPr>
            <a:endParaRPr lang="en-US" dirty="0" smtClean="0"/>
          </a:p>
          <a:p>
            <a:r>
              <a:rPr lang="en-US" dirty="0"/>
              <a:t>You indicated the budget for the Geospatial Information Advisory Council is .25 FTE and the budget for the Technology Advisory Committee is $0.  Does the lack of funding inhibit the ability of the Council/Committee to complete its mission in any way, or have alternative sources of funding been sought to provide the resources needed to support the work of the Committee? </a:t>
            </a:r>
          </a:p>
          <a:p>
            <a:endParaRPr lang="en-US" dirty="0"/>
          </a:p>
        </p:txBody>
      </p:sp>
      <p:sp>
        <p:nvSpPr>
          <p:cNvPr id="4" name="Title 3"/>
          <p:cNvSpPr>
            <a:spLocks noGrp="1"/>
          </p:cNvSpPr>
          <p:nvPr>
            <p:ph type="title"/>
          </p:nvPr>
        </p:nvSpPr>
        <p:spPr>
          <a:xfrm>
            <a:off x="457200" y="228600"/>
            <a:ext cx="8305800" cy="838200"/>
          </a:xfrm>
        </p:spPr>
        <p:txBody>
          <a:bodyPr/>
          <a:lstStyle/>
          <a:p>
            <a:pPr algn="ctr"/>
            <a:r>
              <a:rPr lang="en-US" sz="2800" dirty="0"/>
              <a:t>Legislative Commission on </a:t>
            </a:r>
            <a:r>
              <a:rPr lang="en-US" sz="2800" dirty="0" smtClean="0"/>
              <a:t>Planning </a:t>
            </a:r>
            <a:r>
              <a:rPr lang="en-US" sz="2800" dirty="0"/>
              <a:t>and Fiscal </a:t>
            </a:r>
            <a:r>
              <a:rPr lang="en-US" sz="2800" dirty="0" smtClean="0"/>
              <a:t>Policy</a:t>
            </a:r>
            <a:br>
              <a:rPr lang="en-US" sz="2800" dirty="0" smtClean="0"/>
            </a:br>
            <a:r>
              <a:rPr lang="en-US" sz="1600" dirty="0" smtClean="0"/>
              <a:t>Sept 30</a:t>
            </a:r>
            <a:endParaRPr lang="en-US" sz="1600" dirty="0"/>
          </a:p>
        </p:txBody>
      </p:sp>
    </p:spTree>
    <p:extLst>
      <p:ext uri="{BB962C8B-B14F-4D97-AF65-F5344CB8AC3E}">
        <p14:creationId xmlns:p14="http://schemas.microsoft.com/office/powerpoint/2010/main" val="560465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asgm\Desktop\DC Images\Image_04.JPG"/>
          <p:cNvPicPr>
            <a:picLocks noChangeAspect="1" noChangeArrowheads="1"/>
          </p:cNvPicPr>
          <p:nvPr/>
        </p:nvPicPr>
        <p:blipFill>
          <a:blip r:embed="rId2" cstate="print"/>
          <a:srcRect/>
          <a:stretch>
            <a:fillRect/>
          </a:stretch>
        </p:blipFill>
        <p:spPr bwMode="auto">
          <a:xfrm>
            <a:off x="-1" y="381000"/>
            <a:ext cx="9143323" cy="5838825"/>
          </a:xfrm>
          <a:prstGeom prst="rect">
            <a:avLst/>
          </a:prstGeom>
          <a:noFill/>
        </p:spPr>
      </p:pic>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6" name="Rectangle 5"/>
          <p:cNvSpPr/>
          <p:nvPr/>
        </p:nvSpPr>
        <p:spPr>
          <a:xfrm>
            <a:off x="6477000" y="457200"/>
            <a:ext cx="2362200" cy="21336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91300" y="533400"/>
            <a:ext cx="2099357" cy="1938992"/>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p:txBody>
      </p:sp>
    </p:spTree>
    <p:extLst>
      <p:ext uri="{BB962C8B-B14F-4D97-AF65-F5344CB8AC3E}">
        <p14:creationId xmlns:p14="http://schemas.microsoft.com/office/powerpoint/2010/main" val="29017171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asgm\Desktop\DC Images\Image_05.JPG"/>
          <p:cNvPicPr>
            <a:picLocks noChangeAspect="1" noChangeArrowheads="1"/>
          </p:cNvPicPr>
          <p:nvPr/>
        </p:nvPicPr>
        <p:blipFill>
          <a:blip r:embed="rId2" cstate="print"/>
          <a:srcRect/>
          <a:stretch>
            <a:fillRect/>
          </a:stretch>
        </p:blipFill>
        <p:spPr bwMode="auto">
          <a:xfrm>
            <a:off x="-1" y="380999"/>
            <a:ext cx="9149905" cy="5838825"/>
          </a:xfrm>
          <a:prstGeom prst="rect">
            <a:avLst/>
          </a:prstGeom>
          <a:noFill/>
        </p:spPr>
      </p:pic>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6" name="Rectangle 5"/>
          <p:cNvSpPr/>
          <p:nvPr/>
        </p:nvSpPr>
        <p:spPr>
          <a:xfrm>
            <a:off x="6477000" y="457200"/>
            <a:ext cx="2362200" cy="22860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91300" y="533400"/>
            <a:ext cx="2099357" cy="2123658"/>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p:txBody>
      </p:sp>
    </p:spTree>
    <p:extLst>
      <p:ext uri="{BB962C8B-B14F-4D97-AF65-F5344CB8AC3E}">
        <p14:creationId xmlns:p14="http://schemas.microsoft.com/office/powerpoint/2010/main" val="7737602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asgm\Desktop\DC Images\Image_06.JPG"/>
          <p:cNvPicPr>
            <a:picLocks noChangeAspect="1" noChangeArrowheads="1"/>
          </p:cNvPicPr>
          <p:nvPr/>
        </p:nvPicPr>
        <p:blipFill>
          <a:blip r:embed="rId2" cstate="print"/>
          <a:srcRect/>
          <a:stretch>
            <a:fillRect/>
          </a:stretch>
        </p:blipFill>
        <p:spPr bwMode="auto">
          <a:xfrm>
            <a:off x="0" y="381000"/>
            <a:ext cx="9153644" cy="5838825"/>
          </a:xfrm>
          <a:prstGeom prst="rect">
            <a:avLst/>
          </a:prstGeom>
          <a:noFill/>
        </p:spPr>
      </p:pic>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6" name="Rectangle 5"/>
          <p:cNvSpPr/>
          <p:nvPr/>
        </p:nvSpPr>
        <p:spPr>
          <a:xfrm>
            <a:off x="6477000" y="457200"/>
            <a:ext cx="2362200" cy="25908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91300" y="533400"/>
            <a:ext cx="2099357" cy="2492990"/>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p:txBody>
      </p:sp>
    </p:spTree>
    <p:extLst>
      <p:ext uri="{BB962C8B-B14F-4D97-AF65-F5344CB8AC3E}">
        <p14:creationId xmlns:p14="http://schemas.microsoft.com/office/powerpoint/2010/main" val="38719204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asgm\Desktop\DC Images\Image_07.JPG"/>
          <p:cNvPicPr>
            <a:picLocks noChangeAspect="1" noChangeArrowheads="1"/>
          </p:cNvPicPr>
          <p:nvPr/>
        </p:nvPicPr>
        <p:blipFill>
          <a:blip r:embed="rId2" cstate="print"/>
          <a:srcRect/>
          <a:stretch>
            <a:fillRect/>
          </a:stretch>
        </p:blipFill>
        <p:spPr bwMode="auto">
          <a:xfrm>
            <a:off x="9525" y="381000"/>
            <a:ext cx="9144000" cy="5828479"/>
          </a:xfrm>
          <a:prstGeom prst="rect">
            <a:avLst/>
          </a:prstGeom>
          <a:noFill/>
        </p:spPr>
      </p:pic>
      <p:sp>
        <p:nvSpPr>
          <p:cNvPr id="6" name="Rectangle 5"/>
          <p:cNvSpPr/>
          <p:nvPr/>
        </p:nvSpPr>
        <p:spPr>
          <a:xfrm>
            <a:off x="6477000" y="457200"/>
            <a:ext cx="2362200" cy="30480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6629400" y="3124200"/>
            <a:ext cx="914400" cy="2286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33400"/>
            <a:ext cx="2099357" cy="2862322"/>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srgbClr val="FFFF00"/>
                </a:solidFill>
              </a:rPr>
              <a:t>Right of Way</a:t>
            </a: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2391301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aasgm\Desktop\DC Images\Image_08.JPG"/>
          <p:cNvPicPr>
            <a:picLocks noChangeAspect="1" noChangeArrowheads="1"/>
          </p:cNvPicPr>
          <p:nvPr/>
        </p:nvPicPr>
        <p:blipFill>
          <a:blip r:embed="rId2" cstate="print"/>
          <a:srcRect/>
          <a:stretch>
            <a:fillRect/>
          </a:stretch>
        </p:blipFill>
        <p:spPr bwMode="auto">
          <a:xfrm>
            <a:off x="9524" y="381000"/>
            <a:ext cx="9134475" cy="5828978"/>
          </a:xfrm>
          <a:prstGeom prst="rect">
            <a:avLst/>
          </a:prstGeom>
          <a:noFill/>
        </p:spPr>
      </p:pic>
      <p:sp>
        <p:nvSpPr>
          <p:cNvPr id="6" name="Rectangle 5"/>
          <p:cNvSpPr/>
          <p:nvPr/>
        </p:nvSpPr>
        <p:spPr>
          <a:xfrm>
            <a:off x="6477000" y="457200"/>
            <a:ext cx="2362200" cy="39624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33400"/>
            <a:ext cx="2099357" cy="3785652"/>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prstClr val="black">
                    <a:lumMod val="65000"/>
                    <a:lumOff val="35000"/>
                  </a:prstClr>
                </a:solidFill>
              </a:rPr>
              <a:t>Right of Way</a:t>
            </a:r>
          </a:p>
          <a:p>
            <a:r>
              <a:rPr lang="en-US" sz="1200" b="1" dirty="0" smtClean="0">
                <a:solidFill>
                  <a:srgbClr val="006600"/>
                </a:solidFill>
              </a:rPr>
              <a:t>Park and Recreation Data</a:t>
            </a:r>
          </a:p>
          <a:p>
            <a:r>
              <a:rPr lang="en-US" sz="1200" b="1" dirty="0" smtClean="0">
                <a:solidFill>
                  <a:srgbClr val="6A0C02"/>
                </a:solidFill>
              </a:rPr>
              <a:t>Trail Networks</a:t>
            </a:r>
          </a:p>
          <a:p>
            <a:r>
              <a:rPr lang="en-US" sz="1200" b="1" dirty="0" smtClean="0">
                <a:solidFill>
                  <a:srgbClr val="EEECE1">
                    <a:lumMod val="50000"/>
                  </a:srgbClr>
                </a:solidFill>
              </a:rPr>
              <a:t>Historic Sites</a:t>
            </a:r>
          </a:p>
          <a:p>
            <a:r>
              <a:rPr lang="en-US" sz="1200" b="1" dirty="0" smtClean="0">
                <a:solidFill>
                  <a:prstClr val="black"/>
                </a:solidFill>
              </a:rPr>
              <a:t>Cultural Points of Interest</a:t>
            </a:r>
          </a:p>
          <a:p>
            <a:r>
              <a:rPr lang="en-US" sz="1200" b="1" dirty="0" smtClean="0">
                <a:solidFill>
                  <a:srgbClr val="006600"/>
                </a:solidFill>
              </a:rPr>
              <a:t>Natural Points of Interest</a:t>
            </a:r>
            <a:endParaRPr lang="en-US" sz="1200" b="1" dirty="0" smtClean="0">
              <a:solidFill>
                <a:srgbClr val="6A0C02"/>
              </a:solidFill>
            </a:endParaRP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33291997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aasgm\Desktop\DC Images\Image_09.JPG"/>
          <p:cNvPicPr>
            <a:picLocks noChangeAspect="1" noChangeArrowheads="1"/>
          </p:cNvPicPr>
          <p:nvPr/>
        </p:nvPicPr>
        <p:blipFill>
          <a:blip r:embed="rId2" cstate="print"/>
          <a:srcRect/>
          <a:stretch>
            <a:fillRect/>
          </a:stretch>
        </p:blipFill>
        <p:spPr bwMode="auto">
          <a:xfrm>
            <a:off x="0" y="380999"/>
            <a:ext cx="9143999" cy="5842957"/>
          </a:xfrm>
          <a:prstGeom prst="rect">
            <a:avLst/>
          </a:prstGeom>
          <a:noFill/>
        </p:spPr>
      </p:pic>
      <p:sp>
        <p:nvSpPr>
          <p:cNvPr id="6" name="Rectangle 5"/>
          <p:cNvSpPr/>
          <p:nvPr/>
        </p:nvSpPr>
        <p:spPr>
          <a:xfrm>
            <a:off x="6477000" y="457200"/>
            <a:ext cx="2362200" cy="46482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33400"/>
            <a:ext cx="2099357" cy="4524315"/>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prstClr val="black">
                    <a:lumMod val="65000"/>
                    <a:lumOff val="35000"/>
                  </a:prstClr>
                </a:solidFill>
              </a:rPr>
              <a:t>Right of Way</a:t>
            </a:r>
          </a:p>
          <a:p>
            <a:r>
              <a:rPr lang="en-US" sz="1200" b="1" dirty="0" smtClean="0">
                <a:solidFill>
                  <a:srgbClr val="006600"/>
                </a:solidFill>
              </a:rPr>
              <a:t>Park and Recreation Data</a:t>
            </a:r>
          </a:p>
          <a:p>
            <a:r>
              <a:rPr lang="en-US" sz="1200" b="1" dirty="0" smtClean="0">
                <a:solidFill>
                  <a:srgbClr val="6A0C02"/>
                </a:solidFill>
              </a:rPr>
              <a:t>Trail Networks</a:t>
            </a:r>
          </a:p>
          <a:p>
            <a:r>
              <a:rPr lang="en-US" sz="1200" b="1" dirty="0" smtClean="0">
                <a:solidFill>
                  <a:srgbClr val="EEECE1">
                    <a:lumMod val="50000"/>
                  </a:srgbClr>
                </a:solidFill>
              </a:rPr>
              <a:t>Historic Sites</a:t>
            </a:r>
          </a:p>
          <a:p>
            <a:r>
              <a:rPr lang="en-US" sz="1200" b="1" dirty="0" smtClean="0">
                <a:solidFill>
                  <a:prstClr val="black"/>
                </a:solidFill>
              </a:rPr>
              <a:t>Cultural Points of Interest</a:t>
            </a:r>
          </a:p>
          <a:p>
            <a:r>
              <a:rPr lang="en-US" sz="1200" b="1" dirty="0" smtClean="0">
                <a:solidFill>
                  <a:srgbClr val="006600"/>
                </a:solidFill>
              </a:rPr>
              <a:t>Natural Points of Interest</a:t>
            </a:r>
          </a:p>
          <a:p>
            <a:r>
              <a:rPr lang="en-US" sz="1200" b="1" dirty="0" smtClean="0">
                <a:solidFill>
                  <a:srgbClr val="F79646">
                    <a:lumMod val="75000"/>
                  </a:srgbClr>
                </a:solidFill>
              </a:rPr>
              <a:t>Impervious Surfaces</a:t>
            </a:r>
          </a:p>
          <a:p>
            <a:r>
              <a:rPr lang="en-US" sz="1200" b="1" dirty="0" smtClean="0">
                <a:solidFill>
                  <a:prstClr val="black"/>
                </a:solidFill>
              </a:rPr>
              <a:t>All Building Footprints</a:t>
            </a:r>
          </a:p>
          <a:p>
            <a:r>
              <a:rPr lang="en-US" sz="1200" b="1" dirty="0" smtClean="0">
                <a:solidFill>
                  <a:prstClr val="white">
                    <a:lumMod val="50000"/>
                  </a:prstClr>
                </a:solidFill>
              </a:rPr>
              <a:t>Cemeteries</a:t>
            </a:r>
          </a:p>
          <a:p>
            <a:r>
              <a:rPr lang="en-US" sz="1200" b="1" dirty="0" smtClean="0">
                <a:solidFill>
                  <a:srgbClr val="0070C0"/>
                </a:solidFill>
              </a:rPr>
              <a:t>Public Buildings</a:t>
            </a: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18900577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aasgm\Desktop\DC Images\Image_10.JPG"/>
          <p:cNvPicPr>
            <a:picLocks noChangeAspect="1" noChangeArrowheads="1"/>
          </p:cNvPicPr>
          <p:nvPr/>
        </p:nvPicPr>
        <p:blipFill>
          <a:blip r:embed="rId2" cstate="print"/>
          <a:srcRect/>
          <a:stretch>
            <a:fillRect/>
          </a:stretch>
        </p:blipFill>
        <p:spPr bwMode="auto">
          <a:xfrm>
            <a:off x="0" y="381000"/>
            <a:ext cx="9135888" cy="5838825"/>
          </a:xfrm>
          <a:prstGeom prst="rect">
            <a:avLst/>
          </a:prstGeom>
          <a:noFill/>
        </p:spPr>
      </p:pic>
      <p:sp>
        <p:nvSpPr>
          <p:cNvPr id="6" name="Rectangle 5"/>
          <p:cNvSpPr/>
          <p:nvPr/>
        </p:nvSpPr>
        <p:spPr>
          <a:xfrm>
            <a:off x="6477000" y="474762"/>
            <a:ext cx="2362200" cy="50292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50962"/>
            <a:ext cx="2099357" cy="5078313"/>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prstClr val="black">
                    <a:lumMod val="65000"/>
                    <a:lumOff val="35000"/>
                  </a:prstClr>
                </a:solidFill>
              </a:rPr>
              <a:t>Right of Way</a:t>
            </a:r>
          </a:p>
          <a:p>
            <a:r>
              <a:rPr lang="en-US" sz="1200" b="1" dirty="0" smtClean="0">
                <a:solidFill>
                  <a:srgbClr val="006600"/>
                </a:solidFill>
              </a:rPr>
              <a:t>Park and Recreation Data</a:t>
            </a:r>
          </a:p>
          <a:p>
            <a:r>
              <a:rPr lang="en-US" sz="1200" b="1" dirty="0" smtClean="0">
                <a:solidFill>
                  <a:srgbClr val="6A0C02"/>
                </a:solidFill>
              </a:rPr>
              <a:t>Trail Networks</a:t>
            </a:r>
          </a:p>
          <a:p>
            <a:r>
              <a:rPr lang="en-US" sz="1200" b="1" dirty="0" smtClean="0">
                <a:solidFill>
                  <a:srgbClr val="EEECE1">
                    <a:lumMod val="50000"/>
                  </a:srgbClr>
                </a:solidFill>
              </a:rPr>
              <a:t>Historic Sites</a:t>
            </a:r>
          </a:p>
          <a:p>
            <a:r>
              <a:rPr lang="en-US" sz="1200" b="1" dirty="0" smtClean="0">
                <a:solidFill>
                  <a:prstClr val="black"/>
                </a:solidFill>
              </a:rPr>
              <a:t>Cultural Points of Interest</a:t>
            </a:r>
          </a:p>
          <a:p>
            <a:r>
              <a:rPr lang="en-US" sz="1200" b="1" dirty="0" smtClean="0">
                <a:solidFill>
                  <a:srgbClr val="006600"/>
                </a:solidFill>
              </a:rPr>
              <a:t>Natural Points of Interest</a:t>
            </a:r>
          </a:p>
          <a:p>
            <a:r>
              <a:rPr lang="en-US" sz="1200" b="1" dirty="0" smtClean="0">
                <a:solidFill>
                  <a:srgbClr val="F79646">
                    <a:lumMod val="75000"/>
                  </a:srgbClr>
                </a:solidFill>
              </a:rPr>
              <a:t>Impervious Surfaces</a:t>
            </a:r>
          </a:p>
          <a:p>
            <a:r>
              <a:rPr lang="en-US" sz="1200" b="1" dirty="0" smtClean="0">
                <a:solidFill>
                  <a:prstClr val="black"/>
                </a:solidFill>
              </a:rPr>
              <a:t>All Building Footprints</a:t>
            </a:r>
          </a:p>
          <a:p>
            <a:r>
              <a:rPr lang="en-US" sz="1200" b="1" dirty="0" smtClean="0">
                <a:solidFill>
                  <a:prstClr val="white">
                    <a:lumMod val="50000"/>
                  </a:prstClr>
                </a:solidFill>
              </a:rPr>
              <a:t>Cemeteries</a:t>
            </a:r>
          </a:p>
          <a:p>
            <a:r>
              <a:rPr lang="en-US" sz="1200" b="1" dirty="0" smtClean="0">
                <a:solidFill>
                  <a:srgbClr val="0070C0"/>
                </a:solidFill>
              </a:rPr>
              <a:t>Public Buildings</a:t>
            </a:r>
          </a:p>
          <a:p>
            <a:r>
              <a:rPr lang="en-US" sz="1200" b="1" dirty="0" smtClean="0">
                <a:solidFill>
                  <a:srgbClr val="006600"/>
                </a:solidFill>
              </a:rPr>
              <a:t>Sanitary Sewer</a:t>
            </a:r>
          </a:p>
          <a:p>
            <a:r>
              <a:rPr lang="en-US" sz="1200" b="1" dirty="0" smtClean="0">
                <a:solidFill>
                  <a:srgbClr val="33CC33"/>
                </a:solidFill>
              </a:rPr>
              <a:t>Sewersheds + Service Districts</a:t>
            </a: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17743034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aasgm\Desktop\DC Images\Image_11.JPG"/>
          <p:cNvPicPr>
            <a:picLocks noChangeAspect="1" noChangeArrowheads="1"/>
          </p:cNvPicPr>
          <p:nvPr/>
        </p:nvPicPr>
        <p:blipFill>
          <a:blip r:embed="rId2" cstate="print"/>
          <a:srcRect/>
          <a:stretch>
            <a:fillRect/>
          </a:stretch>
        </p:blipFill>
        <p:spPr bwMode="auto">
          <a:xfrm>
            <a:off x="0" y="381000"/>
            <a:ext cx="9164831" cy="5848350"/>
          </a:xfrm>
          <a:prstGeom prst="rect">
            <a:avLst/>
          </a:prstGeom>
          <a:noFill/>
        </p:spPr>
      </p:pic>
      <p:sp>
        <p:nvSpPr>
          <p:cNvPr id="6" name="Rectangle 5"/>
          <p:cNvSpPr/>
          <p:nvPr/>
        </p:nvSpPr>
        <p:spPr>
          <a:xfrm>
            <a:off x="6477000" y="457199"/>
            <a:ext cx="2362200" cy="53340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33400"/>
            <a:ext cx="2099357" cy="5257800"/>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prstClr val="black">
                    <a:lumMod val="65000"/>
                    <a:lumOff val="35000"/>
                  </a:prstClr>
                </a:solidFill>
              </a:rPr>
              <a:t>Right of Way</a:t>
            </a:r>
          </a:p>
          <a:p>
            <a:r>
              <a:rPr lang="en-US" sz="1200" b="1" dirty="0" smtClean="0">
                <a:solidFill>
                  <a:srgbClr val="006600"/>
                </a:solidFill>
              </a:rPr>
              <a:t>Park and Recreation Data</a:t>
            </a:r>
          </a:p>
          <a:p>
            <a:r>
              <a:rPr lang="en-US" sz="1200" b="1" dirty="0" smtClean="0">
                <a:solidFill>
                  <a:srgbClr val="6A0C02"/>
                </a:solidFill>
              </a:rPr>
              <a:t>Trail Networks</a:t>
            </a:r>
          </a:p>
          <a:p>
            <a:r>
              <a:rPr lang="en-US" sz="1200" b="1" dirty="0" smtClean="0">
                <a:solidFill>
                  <a:srgbClr val="EEECE1">
                    <a:lumMod val="50000"/>
                  </a:srgbClr>
                </a:solidFill>
              </a:rPr>
              <a:t>Historic Sites</a:t>
            </a:r>
          </a:p>
          <a:p>
            <a:r>
              <a:rPr lang="en-US" sz="1200" b="1" dirty="0" smtClean="0">
                <a:solidFill>
                  <a:prstClr val="black"/>
                </a:solidFill>
              </a:rPr>
              <a:t>Cultural Points of Interest</a:t>
            </a:r>
          </a:p>
          <a:p>
            <a:r>
              <a:rPr lang="en-US" sz="1200" b="1" dirty="0" smtClean="0">
                <a:solidFill>
                  <a:srgbClr val="006600"/>
                </a:solidFill>
              </a:rPr>
              <a:t>Natural Points of Interest</a:t>
            </a:r>
          </a:p>
          <a:p>
            <a:r>
              <a:rPr lang="en-US" sz="1200" b="1" dirty="0" smtClean="0">
                <a:solidFill>
                  <a:srgbClr val="F79646">
                    <a:lumMod val="75000"/>
                  </a:srgbClr>
                </a:solidFill>
              </a:rPr>
              <a:t>Impervious Surfaces</a:t>
            </a:r>
          </a:p>
          <a:p>
            <a:r>
              <a:rPr lang="en-US" sz="1200" b="1" dirty="0" smtClean="0">
                <a:solidFill>
                  <a:prstClr val="black"/>
                </a:solidFill>
              </a:rPr>
              <a:t>All Building Footprints</a:t>
            </a:r>
          </a:p>
          <a:p>
            <a:r>
              <a:rPr lang="en-US" sz="1200" b="1" dirty="0" smtClean="0">
                <a:solidFill>
                  <a:prstClr val="white">
                    <a:lumMod val="50000"/>
                  </a:prstClr>
                </a:solidFill>
              </a:rPr>
              <a:t>Cemeteries</a:t>
            </a:r>
          </a:p>
          <a:p>
            <a:r>
              <a:rPr lang="en-US" sz="1200" b="1" dirty="0" smtClean="0">
                <a:solidFill>
                  <a:srgbClr val="0070C0"/>
                </a:solidFill>
              </a:rPr>
              <a:t>Public Buildings</a:t>
            </a:r>
          </a:p>
          <a:p>
            <a:r>
              <a:rPr lang="en-US" sz="1200" b="1" dirty="0" smtClean="0">
                <a:solidFill>
                  <a:srgbClr val="006600"/>
                </a:solidFill>
              </a:rPr>
              <a:t>Sanitary Sewer</a:t>
            </a:r>
          </a:p>
          <a:p>
            <a:r>
              <a:rPr lang="en-US" sz="1200" b="1" dirty="0" smtClean="0">
                <a:solidFill>
                  <a:srgbClr val="33CC33"/>
                </a:solidFill>
              </a:rPr>
              <a:t>Sewersheds + Service Districts</a:t>
            </a:r>
          </a:p>
          <a:p>
            <a:r>
              <a:rPr lang="en-US" sz="1200" b="1" dirty="0" smtClean="0">
                <a:solidFill>
                  <a:srgbClr val="7030A0"/>
                </a:solidFill>
              </a:rPr>
              <a:t>Stormsewer Network</a:t>
            </a:r>
          </a:p>
          <a:p>
            <a:r>
              <a:rPr lang="en-US" sz="1200" b="1" dirty="0" smtClean="0">
                <a:solidFill>
                  <a:srgbClr val="7030A0"/>
                </a:solidFill>
              </a:rPr>
              <a:t>Stormwater Outfalls</a:t>
            </a: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18405979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asgm\Desktop\DC Images\Image_12.JPG"/>
          <p:cNvPicPr>
            <a:picLocks noChangeAspect="1" noChangeArrowheads="1"/>
          </p:cNvPicPr>
          <p:nvPr/>
        </p:nvPicPr>
        <p:blipFill>
          <a:blip r:embed="rId2" cstate="print"/>
          <a:srcRect/>
          <a:stretch>
            <a:fillRect/>
          </a:stretch>
        </p:blipFill>
        <p:spPr bwMode="auto">
          <a:xfrm>
            <a:off x="-15610" y="381000"/>
            <a:ext cx="9159610" cy="5838428"/>
          </a:xfrm>
          <a:prstGeom prst="rect">
            <a:avLst/>
          </a:prstGeom>
          <a:noFill/>
        </p:spPr>
      </p:pic>
      <p:sp>
        <p:nvSpPr>
          <p:cNvPr id="6" name="Rectangle 5"/>
          <p:cNvSpPr/>
          <p:nvPr/>
        </p:nvSpPr>
        <p:spPr>
          <a:xfrm>
            <a:off x="6477000" y="457200"/>
            <a:ext cx="2362200" cy="55626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33401"/>
            <a:ext cx="2099357" cy="5447645"/>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prstClr val="black">
                    <a:lumMod val="65000"/>
                    <a:lumOff val="35000"/>
                  </a:prstClr>
                </a:solidFill>
              </a:rPr>
              <a:t>Right of Way</a:t>
            </a:r>
          </a:p>
          <a:p>
            <a:r>
              <a:rPr lang="en-US" sz="1200" b="1" dirty="0" smtClean="0">
                <a:solidFill>
                  <a:srgbClr val="006600"/>
                </a:solidFill>
              </a:rPr>
              <a:t>Park and Recreation Data</a:t>
            </a:r>
          </a:p>
          <a:p>
            <a:r>
              <a:rPr lang="en-US" sz="1200" b="1" dirty="0" smtClean="0">
                <a:solidFill>
                  <a:srgbClr val="6A0C02"/>
                </a:solidFill>
              </a:rPr>
              <a:t>Trail Networks</a:t>
            </a:r>
          </a:p>
          <a:p>
            <a:r>
              <a:rPr lang="en-US" sz="1200" b="1" dirty="0" smtClean="0">
                <a:solidFill>
                  <a:srgbClr val="EEECE1">
                    <a:lumMod val="50000"/>
                  </a:srgbClr>
                </a:solidFill>
              </a:rPr>
              <a:t>Historic Sites</a:t>
            </a:r>
          </a:p>
          <a:p>
            <a:r>
              <a:rPr lang="en-US" sz="1200" b="1" dirty="0" smtClean="0">
                <a:solidFill>
                  <a:prstClr val="black"/>
                </a:solidFill>
              </a:rPr>
              <a:t>Cultural Points of Interest</a:t>
            </a:r>
          </a:p>
          <a:p>
            <a:r>
              <a:rPr lang="en-US" sz="1200" b="1" dirty="0" smtClean="0">
                <a:solidFill>
                  <a:srgbClr val="006600"/>
                </a:solidFill>
              </a:rPr>
              <a:t>Natural Points of Interest</a:t>
            </a:r>
          </a:p>
          <a:p>
            <a:r>
              <a:rPr lang="en-US" sz="1200" b="1" dirty="0" smtClean="0">
                <a:solidFill>
                  <a:srgbClr val="F79646">
                    <a:lumMod val="75000"/>
                  </a:srgbClr>
                </a:solidFill>
              </a:rPr>
              <a:t>Impervious Surfaces</a:t>
            </a:r>
          </a:p>
          <a:p>
            <a:r>
              <a:rPr lang="en-US" sz="1200" b="1" dirty="0" smtClean="0">
                <a:solidFill>
                  <a:prstClr val="black"/>
                </a:solidFill>
              </a:rPr>
              <a:t>All Building Footprints</a:t>
            </a:r>
          </a:p>
          <a:p>
            <a:r>
              <a:rPr lang="en-US" sz="1200" b="1" dirty="0" smtClean="0">
                <a:solidFill>
                  <a:prstClr val="white">
                    <a:lumMod val="50000"/>
                  </a:prstClr>
                </a:solidFill>
              </a:rPr>
              <a:t>Cemeteries</a:t>
            </a:r>
          </a:p>
          <a:p>
            <a:r>
              <a:rPr lang="en-US" sz="1200" b="1" dirty="0" smtClean="0">
                <a:solidFill>
                  <a:srgbClr val="0070C0"/>
                </a:solidFill>
              </a:rPr>
              <a:t>Public Buildings</a:t>
            </a:r>
          </a:p>
          <a:p>
            <a:r>
              <a:rPr lang="en-US" sz="1200" b="1" dirty="0" smtClean="0">
                <a:solidFill>
                  <a:srgbClr val="006600"/>
                </a:solidFill>
              </a:rPr>
              <a:t>Sanitary Sewer</a:t>
            </a:r>
          </a:p>
          <a:p>
            <a:r>
              <a:rPr lang="en-US" sz="1200" b="1" dirty="0" smtClean="0">
                <a:solidFill>
                  <a:srgbClr val="33CC33"/>
                </a:solidFill>
              </a:rPr>
              <a:t>Sewersheds + Service Districts</a:t>
            </a:r>
          </a:p>
          <a:p>
            <a:r>
              <a:rPr lang="en-US" sz="1200" b="1" dirty="0" smtClean="0">
                <a:solidFill>
                  <a:srgbClr val="7030A0"/>
                </a:solidFill>
              </a:rPr>
              <a:t>Stormsewer Network</a:t>
            </a:r>
          </a:p>
          <a:p>
            <a:r>
              <a:rPr lang="en-US" sz="1200" b="1" dirty="0" smtClean="0">
                <a:solidFill>
                  <a:srgbClr val="7030A0"/>
                </a:solidFill>
              </a:rPr>
              <a:t>Stormwater Outfalls</a:t>
            </a:r>
          </a:p>
          <a:p>
            <a:r>
              <a:rPr lang="en-US" sz="1200" b="1" dirty="0" smtClean="0">
                <a:solidFill>
                  <a:srgbClr val="C00000"/>
                </a:solidFill>
              </a:rPr>
              <a:t>Fire Hydrants</a:t>
            </a: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3041660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maasgm\Desktop\DC Images\Image_13.JPG"/>
          <p:cNvPicPr>
            <a:picLocks noChangeAspect="1" noChangeArrowheads="1"/>
          </p:cNvPicPr>
          <p:nvPr/>
        </p:nvPicPr>
        <p:blipFill>
          <a:blip r:embed="rId2" cstate="print"/>
          <a:srcRect/>
          <a:stretch>
            <a:fillRect/>
          </a:stretch>
        </p:blipFill>
        <p:spPr bwMode="auto">
          <a:xfrm>
            <a:off x="-1" y="380999"/>
            <a:ext cx="9153525" cy="5836935"/>
          </a:xfrm>
          <a:prstGeom prst="rect">
            <a:avLst/>
          </a:prstGeom>
          <a:noFill/>
        </p:spPr>
      </p:pic>
      <p:sp>
        <p:nvSpPr>
          <p:cNvPr id="6" name="Rectangle 5"/>
          <p:cNvSpPr/>
          <p:nvPr/>
        </p:nvSpPr>
        <p:spPr>
          <a:xfrm>
            <a:off x="6477000" y="457200"/>
            <a:ext cx="2362200" cy="5715000"/>
          </a:xfrm>
          <a:prstGeom prst="rect">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587443" y="533401"/>
            <a:ext cx="2099357" cy="5632311"/>
          </a:xfrm>
          <a:prstGeom prst="rect">
            <a:avLst/>
          </a:prstGeom>
          <a:noFill/>
        </p:spPr>
        <p:txBody>
          <a:bodyPr wrap="square" rtlCol="0">
            <a:spAutoFit/>
          </a:bodyPr>
          <a:lstStyle/>
          <a:p>
            <a:r>
              <a:rPr lang="en-US" sz="1200" b="1" dirty="0" smtClean="0">
                <a:solidFill>
                  <a:srgbClr val="0070C0"/>
                </a:solidFill>
              </a:rPr>
              <a:t>Hydrography</a:t>
            </a:r>
          </a:p>
          <a:p>
            <a:r>
              <a:rPr lang="en-US" sz="1200" b="1" dirty="0" smtClean="0">
                <a:solidFill>
                  <a:prstClr val="black"/>
                </a:solidFill>
              </a:rPr>
              <a:t>Aerial Imagery: 1948 to 2013</a:t>
            </a:r>
          </a:p>
          <a:p>
            <a:r>
              <a:rPr lang="en-US" sz="1200" b="1" dirty="0" smtClean="0">
                <a:solidFill>
                  <a:srgbClr val="C00000"/>
                </a:solidFill>
              </a:rPr>
              <a:t>Railroads</a:t>
            </a:r>
          </a:p>
          <a:p>
            <a:r>
              <a:rPr lang="en-US" sz="1200" b="1" dirty="0" smtClean="0">
                <a:solidFill>
                  <a:prstClr val="black"/>
                </a:solidFill>
              </a:rPr>
              <a:t>Road Network</a:t>
            </a:r>
          </a:p>
          <a:p>
            <a:r>
              <a:rPr lang="en-US" sz="1200" b="1" dirty="0" smtClean="0">
                <a:solidFill>
                  <a:srgbClr val="BA06BA"/>
                </a:solidFill>
              </a:rPr>
              <a:t>Municipal Boundaries</a:t>
            </a:r>
          </a:p>
          <a:p>
            <a:r>
              <a:rPr lang="en-US" sz="1200" b="1" dirty="0" smtClean="0">
                <a:solidFill>
                  <a:srgbClr val="4F81BD">
                    <a:lumMod val="75000"/>
                  </a:srgbClr>
                </a:solidFill>
              </a:rPr>
              <a:t>Administrative Districts</a:t>
            </a:r>
          </a:p>
          <a:p>
            <a:r>
              <a:rPr lang="en-US" sz="1200" b="1" dirty="0" smtClean="0">
                <a:solidFill>
                  <a:srgbClr val="F79646">
                    <a:lumMod val="50000"/>
                  </a:srgbClr>
                </a:solidFill>
              </a:rPr>
              <a:t>Special (TIF, etc.) Districts</a:t>
            </a:r>
          </a:p>
          <a:p>
            <a:r>
              <a:rPr lang="en-US" sz="1200" b="1" dirty="0" smtClean="0">
                <a:solidFill>
                  <a:srgbClr val="7030A0"/>
                </a:solidFill>
              </a:rPr>
              <a:t>Planning &amp; Zoning</a:t>
            </a:r>
          </a:p>
          <a:p>
            <a:r>
              <a:rPr lang="en-US" sz="1200" b="1" dirty="0" smtClean="0">
                <a:solidFill>
                  <a:srgbClr val="006600"/>
                </a:solidFill>
              </a:rPr>
              <a:t>Environmental Data</a:t>
            </a:r>
          </a:p>
          <a:p>
            <a:r>
              <a:rPr lang="en-US" sz="1200" b="1" dirty="0" smtClean="0">
                <a:solidFill>
                  <a:srgbClr val="339933"/>
                </a:solidFill>
              </a:rPr>
              <a:t>Special Protection Areas</a:t>
            </a:r>
          </a:p>
          <a:p>
            <a:r>
              <a:rPr lang="en-US" sz="1200" b="1" dirty="0" smtClean="0">
                <a:solidFill>
                  <a:prstClr val="black"/>
                </a:solidFill>
              </a:rPr>
              <a:t>PLSS &amp; Survey Data</a:t>
            </a:r>
          </a:p>
          <a:p>
            <a:r>
              <a:rPr lang="en-US" sz="1200" b="1" dirty="0" smtClean="0">
                <a:solidFill>
                  <a:srgbClr val="EEECE1">
                    <a:lumMod val="25000"/>
                  </a:srgbClr>
                </a:solidFill>
              </a:rPr>
              <a:t>1’, 5’ &amp; 10’ Contours</a:t>
            </a:r>
          </a:p>
          <a:p>
            <a:r>
              <a:rPr lang="en-US" sz="1200" b="1" dirty="0" smtClean="0">
                <a:solidFill>
                  <a:srgbClr val="0070C0"/>
                </a:solidFill>
              </a:rPr>
              <a:t>Bathymetric Soundings</a:t>
            </a:r>
          </a:p>
          <a:p>
            <a:r>
              <a:rPr lang="en-US" sz="1200" b="1" dirty="0" smtClean="0">
                <a:solidFill>
                  <a:srgbClr val="C00000"/>
                </a:solidFill>
              </a:rPr>
              <a:t>Tax Parcels</a:t>
            </a:r>
          </a:p>
          <a:p>
            <a:r>
              <a:rPr lang="en-US" sz="1200" b="1" dirty="0" smtClean="0">
                <a:solidFill>
                  <a:prstClr val="black">
                    <a:lumMod val="65000"/>
                    <a:lumOff val="35000"/>
                  </a:prstClr>
                </a:solidFill>
              </a:rPr>
              <a:t>Right of Way</a:t>
            </a:r>
          </a:p>
          <a:p>
            <a:r>
              <a:rPr lang="en-US" sz="1200" b="1" dirty="0" smtClean="0">
                <a:solidFill>
                  <a:srgbClr val="006600"/>
                </a:solidFill>
              </a:rPr>
              <a:t>Park and Recreation Data</a:t>
            </a:r>
          </a:p>
          <a:p>
            <a:r>
              <a:rPr lang="en-US" sz="1200" b="1" dirty="0" smtClean="0">
                <a:solidFill>
                  <a:srgbClr val="6A0C02"/>
                </a:solidFill>
              </a:rPr>
              <a:t>Trail Networks</a:t>
            </a:r>
          </a:p>
          <a:p>
            <a:r>
              <a:rPr lang="en-US" sz="1200" b="1" dirty="0" smtClean="0">
                <a:solidFill>
                  <a:srgbClr val="EEECE1">
                    <a:lumMod val="50000"/>
                  </a:srgbClr>
                </a:solidFill>
              </a:rPr>
              <a:t>Historic Sites</a:t>
            </a:r>
          </a:p>
          <a:p>
            <a:r>
              <a:rPr lang="en-US" sz="1200" b="1" dirty="0" smtClean="0">
                <a:solidFill>
                  <a:prstClr val="black"/>
                </a:solidFill>
              </a:rPr>
              <a:t>Cultural Points of Interest</a:t>
            </a:r>
          </a:p>
          <a:p>
            <a:r>
              <a:rPr lang="en-US" sz="1200" b="1" dirty="0" smtClean="0">
                <a:solidFill>
                  <a:srgbClr val="006600"/>
                </a:solidFill>
              </a:rPr>
              <a:t>Natural Points of Interest</a:t>
            </a:r>
          </a:p>
          <a:p>
            <a:r>
              <a:rPr lang="en-US" sz="1200" b="1" dirty="0" smtClean="0">
                <a:solidFill>
                  <a:srgbClr val="F79646">
                    <a:lumMod val="75000"/>
                  </a:srgbClr>
                </a:solidFill>
              </a:rPr>
              <a:t>Impervious Surfaces</a:t>
            </a:r>
          </a:p>
          <a:p>
            <a:r>
              <a:rPr lang="en-US" sz="1200" b="1" dirty="0" smtClean="0">
                <a:solidFill>
                  <a:prstClr val="black"/>
                </a:solidFill>
              </a:rPr>
              <a:t>All Building Footprints</a:t>
            </a:r>
          </a:p>
          <a:p>
            <a:r>
              <a:rPr lang="en-US" sz="1200" b="1" dirty="0" smtClean="0">
                <a:solidFill>
                  <a:prstClr val="white">
                    <a:lumMod val="50000"/>
                  </a:prstClr>
                </a:solidFill>
              </a:rPr>
              <a:t>Cemeteries</a:t>
            </a:r>
          </a:p>
          <a:p>
            <a:r>
              <a:rPr lang="en-US" sz="1200" b="1" dirty="0" smtClean="0">
                <a:solidFill>
                  <a:srgbClr val="0070C0"/>
                </a:solidFill>
              </a:rPr>
              <a:t>Public Buildings</a:t>
            </a:r>
          </a:p>
          <a:p>
            <a:r>
              <a:rPr lang="en-US" sz="1200" b="1" dirty="0" smtClean="0">
                <a:solidFill>
                  <a:srgbClr val="006600"/>
                </a:solidFill>
              </a:rPr>
              <a:t>Sanitary Sewer</a:t>
            </a:r>
          </a:p>
          <a:p>
            <a:r>
              <a:rPr lang="en-US" sz="1200" b="1" dirty="0" smtClean="0">
                <a:solidFill>
                  <a:srgbClr val="339933"/>
                </a:solidFill>
              </a:rPr>
              <a:t>Sewersheds + Service Districts</a:t>
            </a:r>
          </a:p>
          <a:p>
            <a:r>
              <a:rPr lang="en-US" sz="1200" b="1" dirty="0" smtClean="0">
                <a:solidFill>
                  <a:srgbClr val="7030A0"/>
                </a:solidFill>
              </a:rPr>
              <a:t>Stormsewer Network</a:t>
            </a:r>
          </a:p>
          <a:p>
            <a:r>
              <a:rPr lang="en-US" sz="1200" b="1" dirty="0" smtClean="0">
                <a:solidFill>
                  <a:srgbClr val="7030A0"/>
                </a:solidFill>
              </a:rPr>
              <a:t>Stormwater Outfalls</a:t>
            </a:r>
          </a:p>
          <a:p>
            <a:r>
              <a:rPr lang="en-US" sz="1200" b="1" dirty="0" smtClean="0">
                <a:solidFill>
                  <a:srgbClr val="C00000"/>
                </a:solidFill>
              </a:rPr>
              <a:t>Fire Hydrants</a:t>
            </a:r>
          </a:p>
          <a:p>
            <a:r>
              <a:rPr lang="en-US" sz="1200" b="1" dirty="0" smtClean="0">
                <a:solidFill>
                  <a:srgbClr val="339933"/>
                </a:solidFill>
              </a:rPr>
              <a:t>Streetlights</a:t>
            </a: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Tree>
    <p:extLst>
      <p:ext uri="{BB962C8B-B14F-4D97-AF65-F5344CB8AC3E}">
        <p14:creationId xmlns:p14="http://schemas.microsoft.com/office/powerpoint/2010/main" val="3066991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341437"/>
            <a:ext cx="7924800" cy="4906963"/>
          </a:xfrm>
        </p:spPr>
        <p:txBody>
          <a:bodyPr/>
          <a:lstStyle/>
          <a:p>
            <a:r>
              <a:rPr lang="en-US" dirty="0"/>
              <a:t>Are there more efficient and effective methods of accomplishing the mission of the Council/Committee</a:t>
            </a:r>
            <a:r>
              <a:rPr lang="en-US" dirty="0" smtClean="0"/>
              <a:t>?</a:t>
            </a:r>
          </a:p>
          <a:p>
            <a:endParaRPr lang="en-US" dirty="0"/>
          </a:p>
          <a:p>
            <a:r>
              <a:rPr lang="en-US" dirty="0"/>
              <a:t>Has the Council/Committee provided the agency with an efficient and effective means of obtaining expert advice and opinions?  Are there individuals, groups or other stakeholders whose voice would be valuable but who have not participated through the Council/Committee?  </a:t>
            </a:r>
            <a:endParaRPr lang="en-US" dirty="0" smtClean="0"/>
          </a:p>
          <a:p>
            <a:endParaRPr lang="en-US" dirty="0"/>
          </a:p>
          <a:p>
            <a:r>
              <a:rPr lang="en-US" dirty="0"/>
              <a:t>How has the Council/Committee impacted the agency’s implementation and operations of the program?</a:t>
            </a:r>
          </a:p>
          <a:p>
            <a:endParaRPr lang="en-US" dirty="0"/>
          </a:p>
          <a:p>
            <a:endParaRPr lang="en-US" dirty="0"/>
          </a:p>
        </p:txBody>
      </p:sp>
      <p:sp>
        <p:nvSpPr>
          <p:cNvPr id="2" name="Title 1"/>
          <p:cNvSpPr>
            <a:spLocks noGrp="1"/>
          </p:cNvSpPr>
          <p:nvPr>
            <p:ph type="title"/>
          </p:nvPr>
        </p:nvSpPr>
        <p:spPr/>
        <p:txBody>
          <a:bodyPr>
            <a:normAutofit/>
          </a:bodyPr>
          <a:lstStyle/>
          <a:p>
            <a:r>
              <a:rPr lang="en-US" dirty="0"/>
              <a:t>Legislative Hearing Update – Sept 30</a:t>
            </a:r>
          </a:p>
        </p:txBody>
      </p:sp>
    </p:spTree>
    <p:extLst>
      <p:ext uri="{BB962C8B-B14F-4D97-AF65-F5344CB8AC3E}">
        <p14:creationId xmlns:p14="http://schemas.microsoft.com/office/powerpoint/2010/main" val="1909019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maasgm\Desktop\DC Images\Image_14.JPG"/>
          <p:cNvPicPr>
            <a:picLocks noChangeAspect="1" noChangeArrowheads="1"/>
          </p:cNvPicPr>
          <p:nvPr/>
        </p:nvPicPr>
        <p:blipFill>
          <a:blip r:embed="rId2" cstate="print"/>
          <a:srcRect/>
          <a:stretch>
            <a:fillRect/>
          </a:stretch>
        </p:blipFill>
        <p:spPr bwMode="auto">
          <a:xfrm>
            <a:off x="0" y="381000"/>
            <a:ext cx="9144000" cy="5843465"/>
          </a:xfrm>
          <a:prstGeom prst="rect">
            <a:avLst/>
          </a:prstGeom>
          <a:noFill/>
        </p:spPr>
      </p:pic>
      <p:sp>
        <p:nvSpPr>
          <p:cNvPr id="6" name="Rectangle 5"/>
          <p:cNvSpPr/>
          <p:nvPr/>
        </p:nvSpPr>
        <p:spPr>
          <a:xfrm>
            <a:off x="685800" y="685800"/>
            <a:ext cx="7772400" cy="51816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TextBox 4"/>
          <p:cNvSpPr txBox="1"/>
          <p:nvPr/>
        </p:nvSpPr>
        <p:spPr>
          <a:xfrm>
            <a:off x="0" y="6248401"/>
            <a:ext cx="4267200" cy="307777"/>
          </a:xfrm>
          <a:prstGeom prst="rect">
            <a:avLst/>
          </a:prstGeom>
          <a:noFill/>
        </p:spPr>
        <p:txBody>
          <a:bodyPr wrap="square" rtlCol="0">
            <a:spAutoFit/>
          </a:bodyPr>
          <a:lstStyle/>
          <a:p>
            <a:r>
              <a:rPr lang="en-US" sz="1400" b="1" dirty="0" smtClean="0">
                <a:solidFill>
                  <a:prstClr val="black">
                    <a:lumMod val="65000"/>
                    <a:lumOff val="35000"/>
                  </a:prstClr>
                </a:solidFill>
              </a:rPr>
              <a:t>City of Superior &amp; Northern Douglas County, Wisconsin</a:t>
            </a:r>
            <a:endParaRPr lang="en-US" sz="1400" b="1" dirty="0">
              <a:solidFill>
                <a:prstClr val="black">
                  <a:lumMod val="65000"/>
                  <a:lumOff val="35000"/>
                </a:prstClr>
              </a:solidFill>
            </a:endParaRPr>
          </a:p>
        </p:txBody>
      </p:sp>
      <p:sp>
        <p:nvSpPr>
          <p:cNvPr id="8" name="Rectangle 7"/>
          <p:cNvSpPr/>
          <p:nvPr/>
        </p:nvSpPr>
        <p:spPr>
          <a:xfrm>
            <a:off x="685800" y="685800"/>
            <a:ext cx="7772400" cy="5181600"/>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762000" y="1143000"/>
            <a:ext cx="4038600" cy="784830"/>
          </a:xfrm>
          <a:prstGeom prst="rect">
            <a:avLst/>
          </a:prstGeom>
          <a:noFill/>
        </p:spPr>
        <p:txBody>
          <a:bodyPr wrap="square" rtlCol="0">
            <a:spAutoFit/>
          </a:bodyPr>
          <a:lstStyle/>
          <a:p>
            <a:r>
              <a:rPr lang="en-US" sz="1500" b="1" dirty="0" smtClean="0">
                <a:solidFill>
                  <a:prstClr val="black"/>
                </a:solidFill>
              </a:rPr>
              <a:t>Free &amp; Open Data </a:t>
            </a:r>
            <a:r>
              <a:rPr lang="en-US" sz="1500" i="1" dirty="0" smtClean="0">
                <a:solidFill>
                  <a:prstClr val="black">
                    <a:lumMod val="75000"/>
                    <a:lumOff val="25000"/>
                  </a:prstClr>
                </a:solidFill>
              </a:rPr>
              <a:t>practices </a:t>
            </a:r>
            <a:r>
              <a:rPr lang="en-US" sz="1500" b="1" i="1" dirty="0" smtClean="0">
                <a:solidFill>
                  <a:prstClr val="black">
                    <a:lumMod val="75000"/>
                    <a:lumOff val="25000"/>
                  </a:prstClr>
                </a:solidFill>
              </a:rPr>
              <a:t>encouraged and supported by the legal counsel</a:t>
            </a:r>
            <a:r>
              <a:rPr lang="en-US" sz="1500" i="1" dirty="0" smtClean="0">
                <a:solidFill>
                  <a:prstClr val="black">
                    <a:lumMod val="75000"/>
                    <a:lumOff val="25000"/>
                  </a:prstClr>
                </a:solidFill>
              </a:rPr>
              <a:t> of both the</a:t>
            </a:r>
          </a:p>
          <a:p>
            <a:r>
              <a:rPr lang="en-US" sz="1500" b="1" i="1" dirty="0" smtClean="0">
                <a:solidFill>
                  <a:prstClr val="black">
                    <a:lumMod val="75000"/>
                    <a:lumOff val="25000"/>
                  </a:prstClr>
                </a:solidFill>
              </a:rPr>
              <a:t> </a:t>
            </a:r>
            <a:r>
              <a:rPr lang="en-US" sz="1500" b="1" dirty="0" smtClean="0">
                <a:solidFill>
                  <a:srgbClr val="002060"/>
                </a:solidFill>
              </a:rPr>
              <a:t>City of Superior </a:t>
            </a:r>
            <a:r>
              <a:rPr lang="en-US" sz="1500" i="1" dirty="0" smtClean="0">
                <a:solidFill>
                  <a:prstClr val="black">
                    <a:lumMod val="75000"/>
                    <a:lumOff val="25000"/>
                  </a:prstClr>
                </a:solidFill>
              </a:rPr>
              <a:t>and</a:t>
            </a:r>
            <a:r>
              <a:rPr lang="en-US" sz="1500" dirty="0" smtClean="0">
                <a:solidFill>
                  <a:prstClr val="black"/>
                </a:solidFill>
              </a:rPr>
              <a:t> </a:t>
            </a:r>
            <a:r>
              <a:rPr lang="en-US" sz="1500" b="1" dirty="0" smtClean="0">
                <a:solidFill>
                  <a:srgbClr val="002060"/>
                </a:solidFill>
              </a:rPr>
              <a:t>Douglas County, Wisconsin</a:t>
            </a:r>
            <a:endParaRPr lang="en-US" sz="1500" b="1" dirty="0" smtClean="0">
              <a:solidFill>
                <a:prstClr val="black"/>
              </a:solidFill>
            </a:endParaRPr>
          </a:p>
        </p:txBody>
      </p:sp>
      <p:pic>
        <p:nvPicPr>
          <p:cNvPr id="15364" name="Picture 4" descr="C:\Users\maasgm\Desktop\REDPINES[1].jpg"/>
          <p:cNvPicPr>
            <a:picLocks noChangeAspect="1" noChangeArrowheads="1"/>
          </p:cNvPicPr>
          <p:nvPr/>
        </p:nvPicPr>
        <p:blipFill>
          <a:blip r:embed="rId3" cstate="print"/>
          <a:srcRect/>
          <a:stretch>
            <a:fillRect/>
          </a:stretch>
        </p:blipFill>
        <p:spPr bwMode="auto">
          <a:xfrm>
            <a:off x="6954380" y="2565407"/>
            <a:ext cx="1285808" cy="1922407"/>
          </a:xfrm>
          <a:prstGeom prst="rect">
            <a:avLst/>
          </a:prstGeom>
          <a:noFill/>
        </p:spPr>
      </p:pic>
      <p:pic>
        <p:nvPicPr>
          <p:cNvPr id="15365" name="Picture 5" descr="C:\Users\maasgm\Desktop\superiorwntr4[1].jpg"/>
          <p:cNvPicPr>
            <a:picLocks noChangeAspect="1" noChangeArrowheads="1"/>
          </p:cNvPicPr>
          <p:nvPr/>
        </p:nvPicPr>
        <p:blipFill>
          <a:blip r:embed="rId4" cstate="print"/>
          <a:srcRect/>
          <a:stretch>
            <a:fillRect/>
          </a:stretch>
        </p:blipFill>
        <p:spPr bwMode="auto">
          <a:xfrm>
            <a:off x="6954379" y="914400"/>
            <a:ext cx="1286603" cy="1559759"/>
          </a:xfrm>
          <a:prstGeom prst="rect">
            <a:avLst/>
          </a:prstGeom>
          <a:noFill/>
        </p:spPr>
      </p:pic>
      <p:pic>
        <p:nvPicPr>
          <p:cNvPr id="2051" name="Picture 3" descr="C:\Users\maasgm\Desktop\power_lines_web.jpg"/>
          <p:cNvPicPr>
            <a:picLocks noChangeAspect="1" noChangeArrowheads="1"/>
          </p:cNvPicPr>
          <p:nvPr/>
        </p:nvPicPr>
        <p:blipFill>
          <a:blip r:embed="rId5" cstate="print"/>
          <a:srcRect/>
          <a:stretch>
            <a:fillRect/>
          </a:stretch>
        </p:blipFill>
        <p:spPr bwMode="auto">
          <a:xfrm>
            <a:off x="6954379" y="4575329"/>
            <a:ext cx="1363947" cy="987271"/>
          </a:xfrm>
          <a:prstGeom prst="rect">
            <a:avLst/>
          </a:prstGeom>
          <a:noFill/>
        </p:spPr>
      </p:pic>
      <p:grpSp>
        <p:nvGrpSpPr>
          <p:cNvPr id="17" name="Group 16"/>
          <p:cNvGrpSpPr/>
          <p:nvPr/>
        </p:nvGrpSpPr>
        <p:grpSpPr>
          <a:xfrm>
            <a:off x="4770120" y="927212"/>
            <a:ext cx="2125436" cy="4650274"/>
            <a:chOff x="5029200" y="927212"/>
            <a:chExt cx="1866356" cy="4083429"/>
          </a:xfrm>
        </p:grpSpPr>
        <p:pic>
          <p:nvPicPr>
            <p:cNvPr id="2050" name="Picture 2" descr="C:\Users\maasgm\Desktop\pipeline_install.jpg"/>
            <p:cNvPicPr>
              <a:picLocks noChangeAspect="1" noChangeArrowheads="1"/>
            </p:cNvPicPr>
            <p:nvPr/>
          </p:nvPicPr>
          <p:blipFill>
            <a:blip r:embed="rId6" cstate="print"/>
            <a:srcRect/>
            <a:stretch>
              <a:fillRect/>
            </a:stretch>
          </p:blipFill>
          <p:spPr bwMode="auto">
            <a:xfrm>
              <a:off x="5029200" y="4013878"/>
              <a:ext cx="1851133" cy="996763"/>
            </a:xfrm>
            <a:prstGeom prst="rect">
              <a:avLst/>
            </a:prstGeom>
            <a:noFill/>
          </p:spPr>
        </p:pic>
        <p:pic>
          <p:nvPicPr>
            <p:cNvPr id="2052" name="Picture 4" descr="C:\Users\maasgm\Desktop\6191_1355694835.jpg"/>
            <p:cNvPicPr>
              <a:picLocks noChangeAspect="1" noChangeArrowheads="1"/>
            </p:cNvPicPr>
            <p:nvPr/>
          </p:nvPicPr>
          <p:blipFill>
            <a:blip r:embed="rId7" cstate="print"/>
            <a:srcRect/>
            <a:stretch>
              <a:fillRect/>
            </a:stretch>
          </p:blipFill>
          <p:spPr bwMode="auto">
            <a:xfrm>
              <a:off x="5029200" y="2434653"/>
              <a:ext cx="1863848" cy="1468965"/>
            </a:xfrm>
            <a:prstGeom prst="rect">
              <a:avLst/>
            </a:prstGeom>
            <a:noFill/>
          </p:spPr>
        </p:pic>
        <p:pic>
          <p:nvPicPr>
            <p:cNvPr id="2053" name="Picture 5" descr="C:\Users\maasgm\Desktop\cell-tower.png"/>
            <p:cNvPicPr>
              <a:picLocks noChangeAspect="1" noChangeArrowheads="1"/>
            </p:cNvPicPr>
            <p:nvPr/>
          </p:nvPicPr>
          <p:blipFill>
            <a:blip r:embed="rId8" cstate="print"/>
            <a:srcRect/>
            <a:stretch>
              <a:fillRect/>
            </a:stretch>
          </p:blipFill>
          <p:spPr bwMode="auto">
            <a:xfrm>
              <a:off x="5029200" y="927212"/>
              <a:ext cx="1866356" cy="1406800"/>
            </a:xfrm>
            <a:prstGeom prst="rect">
              <a:avLst/>
            </a:prstGeom>
            <a:noFill/>
          </p:spPr>
        </p:pic>
      </p:grpSp>
      <p:sp>
        <p:nvSpPr>
          <p:cNvPr id="15" name="TextBox 14"/>
          <p:cNvSpPr txBox="1"/>
          <p:nvPr/>
        </p:nvSpPr>
        <p:spPr>
          <a:xfrm>
            <a:off x="838200" y="2057400"/>
            <a:ext cx="3810000" cy="3439403"/>
          </a:xfrm>
          <a:prstGeom prst="rect">
            <a:avLst/>
          </a:prstGeom>
          <a:noFill/>
        </p:spPr>
        <p:txBody>
          <a:bodyPr wrap="square" rtlCol="0">
            <a:spAutoFit/>
          </a:bodyPr>
          <a:lstStyle/>
          <a:p>
            <a:r>
              <a:rPr lang="en-US" sz="1450" b="1" i="1" u="sng" dirty="0" smtClean="0">
                <a:solidFill>
                  <a:prstClr val="black"/>
                </a:solidFill>
              </a:rPr>
              <a:t>Significant benefits to a wide consumer base:</a:t>
            </a:r>
          </a:p>
          <a:p>
            <a:pPr>
              <a:buFont typeface="Arial" pitchFamily="34" charset="0"/>
              <a:buChar char="•"/>
            </a:pPr>
            <a:r>
              <a:rPr lang="en-US" sz="1450" b="1" i="1" dirty="0" smtClean="0">
                <a:solidFill>
                  <a:prstClr val="black"/>
                </a:solidFill>
              </a:rPr>
              <a:t> Railroads</a:t>
            </a:r>
          </a:p>
          <a:p>
            <a:pPr>
              <a:buFont typeface="Arial" pitchFamily="34" charset="0"/>
              <a:buChar char="•"/>
            </a:pPr>
            <a:r>
              <a:rPr lang="en-US" sz="1450" b="1" i="1" dirty="0" smtClean="0">
                <a:solidFill>
                  <a:srgbClr val="660066"/>
                </a:solidFill>
              </a:rPr>
              <a:t> Telecommunications</a:t>
            </a:r>
          </a:p>
          <a:p>
            <a:pPr>
              <a:buFont typeface="Arial" pitchFamily="34" charset="0"/>
              <a:buChar char="•"/>
            </a:pPr>
            <a:r>
              <a:rPr lang="en-US" sz="1450" b="1" i="1" dirty="0" smtClean="0">
                <a:solidFill>
                  <a:srgbClr val="EEECE1">
                    <a:lumMod val="25000"/>
                  </a:srgbClr>
                </a:solidFill>
              </a:rPr>
              <a:t> Pipelines</a:t>
            </a:r>
          </a:p>
          <a:p>
            <a:pPr>
              <a:buFont typeface="Arial" pitchFamily="34" charset="0"/>
              <a:buChar char="•"/>
            </a:pPr>
            <a:r>
              <a:rPr lang="en-US" sz="1450" b="1" i="1" dirty="0" smtClean="0">
                <a:solidFill>
                  <a:srgbClr val="0070C0"/>
                </a:solidFill>
              </a:rPr>
              <a:t> Real Estate and Development</a:t>
            </a:r>
          </a:p>
          <a:p>
            <a:pPr>
              <a:buFont typeface="Arial" pitchFamily="34" charset="0"/>
              <a:buChar char="•"/>
            </a:pPr>
            <a:r>
              <a:rPr lang="en-US" sz="1450" b="1" i="1" dirty="0" smtClean="0">
                <a:solidFill>
                  <a:srgbClr val="7030A0"/>
                </a:solidFill>
              </a:rPr>
              <a:t> Electric and Gas Utilities</a:t>
            </a:r>
            <a:endParaRPr lang="en-US" sz="1450" b="1" i="1" dirty="0" smtClean="0">
              <a:solidFill>
                <a:prstClr val="black"/>
              </a:solidFill>
            </a:endParaRPr>
          </a:p>
          <a:p>
            <a:pPr>
              <a:buFont typeface="Arial" pitchFamily="34" charset="0"/>
              <a:buChar char="•"/>
            </a:pPr>
            <a:r>
              <a:rPr lang="en-US" sz="1450" b="1" i="1" dirty="0" smtClean="0">
                <a:solidFill>
                  <a:srgbClr val="C00000"/>
                </a:solidFill>
              </a:rPr>
              <a:t> Insurance/Risk Assessment</a:t>
            </a:r>
          </a:p>
          <a:p>
            <a:pPr>
              <a:buFont typeface="Arial" pitchFamily="34" charset="0"/>
              <a:buChar char="•"/>
            </a:pPr>
            <a:r>
              <a:rPr lang="en-US" sz="1450" b="1" i="1" dirty="0" smtClean="0">
                <a:solidFill>
                  <a:srgbClr val="4BACC6">
                    <a:lumMod val="50000"/>
                  </a:srgbClr>
                </a:solidFill>
              </a:rPr>
              <a:t> Duluth Seaway Port Authority</a:t>
            </a:r>
          </a:p>
          <a:p>
            <a:pPr>
              <a:buFont typeface="Arial" pitchFamily="34" charset="0"/>
              <a:buChar char="•"/>
            </a:pPr>
            <a:r>
              <a:rPr lang="en-US" sz="1450" b="1" i="1" dirty="0" smtClean="0">
                <a:solidFill>
                  <a:srgbClr val="003BB0"/>
                </a:solidFill>
              </a:rPr>
              <a:t> Port Authority of Superior</a:t>
            </a:r>
          </a:p>
          <a:p>
            <a:pPr>
              <a:buFont typeface="Arial" pitchFamily="34" charset="0"/>
              <a:buChar char="•"/>
            </a:pPr>
            <a:r>
              <a:rPr lang="en-US" sz="1450" b="1" i="1" dirty="0" smtClean="0">
                <a:solidFill>
                  <a:srgbClr val="FF0000"/>
                </a:solidFill>
              </a:rPr>
              <a:t> U. S. Army Corps of Engineers (Vessel Yard)</a:t>
            </a:r>
          </a:p>
          <a:p>
            <a:pPr>
              <a:buFont typeface="Arial" pitchFamily="34" charset="0"/>
              <a:buChar char="•"/>
            </a:pPr>
            <a:r>
              <a:rPr lang="en-US" sz="1450" b="1" i="1" dirty="0" smtClean="0">
                <a:solidFill>
                  <a:srgbClr val="002060"/>
                </a:solidFill>
              </a:rPr>
              <a:t> U. S. Coast Guard (Duluth Marine Safety Unit)</a:t>
            </a:r>
          </a:p>
          <a:p>
            <a:pPr>
              <a:buFont typeface="Arial" pitchFamily="34" charset="0"/>
              <a:buChar char="•"/>
            </a:pPr>
            <a:r>
              <a:rPr lang="en-US" sz="1450" b="1" i="1" dirty="0" smtClean="0">
                <a:solidFill>
                  <a:prstClr val="black">
                    <a:lumMod val="65000"/>
                    <a:lumOff val="35000"/>
                  </a:prstClr>
                </a:solidFill>
              </a:rPr>
              <a:t> Historical Societies</a:t>
            </a:r>
          </a:p>
          <a:p>
            <a:pPr>
              <a:buFont typeface="Arial" pitchFamily="34" charset="0"/>
              <a:buChar char="•"/>
            </a:pPr>
            <a:r>
              <a:rPr lang="en-US" sz="1450" b="1" i="1" dirty="0" smtClean="0">
                <a:solidFill>
                  <a:srgbClr val="F79646">
                    <a:lumMod val="50000"/>
                  </a:srgbClr>
                </a:solidFill>
              </a:rPr>
              <a:t> Colleges &amp;  Universities</a:t>
            </a:r>
          </a:p>
          <a:p>
            <a:pPr>
              <a:buFont typeface="Arial" pitchFamily="34" charset="0"/>
              <a:buChar char="•"/>
            </a:pPr>
            <a:r>
              <a:rPr lang="en-US" sz="1450" b="1" i="1" dirty="0" smtClean="0">
                <a:solidFill>
                  <a:srgbClr val="006600"/>
                </a:solidFill>
              </a:rPr>
              <a:t> Commercial &amp; Industrial Forest businesses</a:t>
            </a:r>
          </a:p>
          <a:p>
            <a:pPr>
              <a:buFont typeface="Arial" pitchFamily="34" charset="0"/>
              <a:buChar char="•"/>
            </a:pPr>
            <a:r>
              <a:rPr lang="en-US" sz="1450" b="1" i="1" dirty="0" smtClean="0">
                <a:solidFill>
                  <a:srgbClr val="002060"/>
                </a:solidFill>
              </a:rPr>
              <a:t> Federal, state and regional governments</a:t>
            </a:r>
          </a:p>
        </p:txBody>
      </p:sp>
    </p:spTree>
    <p:extLst>
      <p:ext uri="{BB962C8B-B14F-4D97-AF65-F5344CB8AC3E}">
        <p14:creationId xmlns:p14="http://schemas.microsoft.com/office/powerpoint/2010/main" val="82621504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0"/>
            <a:ext cx="9144000" cy="6847301"/>
          </a:xfrm>
          <a:prstGeom prst="rect">
            <a:avLst/>
          </a:prstGeom>
        </p:spPr>
      </p:pic>
      <p:sp>
        <p:nvSpPr>
          <p:cNvPr id="10" name="TextBox 9"/>
          <p:cNvSpPr txBox="1"/>
          <p:nvPr/>
        </p:nvSpPr>
        <p:spPr>
          <a:xfrm>
            <a:off x="1524000" y="381000"/>
            <a:ext cx="5136278" cy="707886"/>
          </a:xfrm>
          <a:prstGeom prst="rect">
            <a:avLst/>
          </a:prstGeom>
          <a:noFill/>
        </p:spPr>
        <p:txBody>
          <a:bodyPr wrap="none" rtlCol="0">
            <a:spAutoFit/>
          </a:bodyPr>
          <a:lstStyle/>
          <a:p>
            <a:r>
              <a:rPr lang="en-US" sz="4000" b="1" dirty="0" smtClean="0">
                <a:solidFill>
                  <a:srgbClr val="002060"/>
                </a:solidFill>
              </a:rPr>
              <a:t>“Data Is Infrastructure”</a:t>
            </a:r>
            <a:endParaRPr lang="en-US" sz="4000" b="1" dirty="0">
              <a:solidFill>
                <a:srgbClr val="002060"/>
              </a:solidFill>
            </a:endParaRPr>
          </a:p>
        </p:txBody>
      </p:sp>
      <p:pic>
        <p:nvPicPr>
          <p:cNvPr id="15" name="Picture 14" descr="InfrastructureImage.jpg"/>
          <p:cNvPicPr>
            <a:picLocks noChangeAspect="1"/>
          </p:cNvPicPr>
          <p:nvPr/>
        </p:nvPicPr>
        <p:blipFill>
          <a:blip r:embed="rId3" cstate="print"/>
          <a:stretch>
            <a:fillRect/>
          </a:stretch>
        </p:blipFill>
        <p:spPr>
          <a:xfrm>
            <a:off x="1600200" y="1676400"/>
            <a:ext cx="3284838" cy="2209800"/>
          </a:xfrm>
          <a:prstGeom prst="rect">
            <a:avLst/>
          </a:prstGeom>
        </p:spPr>
      </p:pic>
      <p:sp>
        <p:nvSpPr>
          <p:cNvPr id="16" name="TextBox 15"/>
          <p:cNvSpPr txBox="1"/>
          <p:nvPr/>
        </p:nvSpPr>
        <p:spPr>
          <a:xfrm>
            <a:off x="5029200" y="1257240"/>
            <a:ext cx="3962400" cy="400110"/>
          </a:xfrm>
          <a:prstGeom prst="rect">
            <a:avLst/>
          </a:prstGeom>
          <a:noFill/>
        </p:spPr>
        <p:txBody>
          <a:bodyPr wrap="square" rtlCol="0">
            <a:spAutoFit/>
          </a:bodyPr>
          <a:lstStyle/>
          <a:p>
            <a:r>
              <a:rPr lang="en-US" sz="2000" b="1" dirty="0" smtClean="0">
                <a:solidFill>
                  <a:srgbClr val="680000"/>
                </a:solidFill>
              </a:rPr>
              <a:t>Virtual Representations</a:t>
            </a:r>
          </a:p>
        </p:txBody>
      </p:sp>
      <p:sp>
        <p:nvSpPr>
          <p:cNvPr id="17" name="TextBox 16"/>
          <p:cNvSpPr txBox="1"/>
          <p:nvPr/>
        </p:nvSpPr>
        <p:spPr>
          <a:xfrm>
            <a:off x="1524000" y="1276290"/>
            <a:ext cx="3124200" cy="400110"/>
          </a:xfrm>
          <a:prstGeom prst="rect">
            <a:avLst/>
          </a:prstGeom>
          <a:noFill/>
        </p:spPr>
        <p:txBody>
          <a:bodyPr wrap="square" rtlCol="0">
            <a:spAutoFit/>
          </a:bodyPr>
          <a:lstStyle/>
          <a:p>
            <a:r>
              <a:rPr lang="en-US" sz="2000" b="1" dirty="0" smtClean="0">
                <a:solidFill>
                  <a:srgbClr val="002060"/>
                </a:solidFill>
              </a:rPr>
              <a:t>Real World Features</a:t>
            </a:r>
          </a:p>
        </p:txBody>
      </p:sp>
      <p:pic>
        <p:nvPicPr>
          <p:cNvPr id="18" name="Picture 17" descr="Image_22.JPG"/>
          <p:cNvPicPr>
            <a:picLocks noChangeAspect="1"/>
          </p:cNvPicPr>
          <p:nvPr/>
        </p:nvPicPr>
        <p:blipFill>
          <a:blip r:embed="rId4" cstate="print"/>
          <a:stretch>
            <a:fillRect/>
          </a:stretch>
        </p:blipFill>
        <p:spPr>
          <a:xfrm>
            <a:off x="5105400" y="1676400"/>
            <a:ext cx="3276600" cy="2184400"/>
          </a:xfrm>
          <a:prstGeom prst="rect">
            <a:avLst/>
          </a:prstGeom>
        </p:spPr>
      </p:pic>
      <p:sp>
        <p:nvSpPr>
          <p:cNvPr id="21" name="TextBox 20"/>
          <p:cNvSpPr txBox="1"/>
          <p:nvPr/>
        </p:nvSpPr>
        <p:spPr>
          <a:xfrm>
            <a:off x="5086350" y="4064675"/>
            <a:ext cx="3295650" cy="2031325"/>
          </a:xfrm>
          <a:prstGeom prst="rect">
            <a:avLst/>
          </a:prstGeom>
          <a:noFill/>
        </p:spPr>
        <p:txBody>
          <a:bodyPr wrap="square" rtlCol="0">
            <a:spAutoFit/>
          </a:bodyPr>
          <a:lstStyle/>
          <a:p>
            <a:r>
              <a:rPr lang="en-US" i="1" dirty="0" smtClean="0">
                <a:solidFill>
                  <a:srgbClr val="680000"/>
                </a:solidFill>
              </a:rPr>
              <a:t>The virtual representations </a:t>
            </a:r>
            <a:r>
              <a:rPr lang="en-US" i="1" dirty="0" smtClean="0">
                <a:solidFill>
                  <a:prstClr val="black">
                    <a:lumMod val="65000"/>
                    <a:lumOff val="35000"/>
                  </a:prstClr>
                </a:solidFill>
              </a:rPr>
              <a:t>(and the data that accompanies them) </a:t>
            </a:r>
            <a:r>
              <a:rPr lang="en-US" b="1" i="1" dirty="0" smtClean="0">
                <a:solidFill>
                  <a:srgbClr val="006600"/>
                </a:solidFill>
              </a:rPr>
              <a:t>are a form of infrastructure themselves </a:t>
            </a:r>
            <a:r>
              <a:rPr lang="en-US" i="1" dirty="0" smtClean="0">
                <a:solidFill>
                  <a:srgbClr val="680000"/>
                </a:solidFill>
              </a:rPr>
              <a:t>used for tracking, mapping, modeling, applications  development, routing, analysis, mapping, etc.</a:t>
            </a:r>
          </a:p>
        </p:txBody>
      </p:sp>
      <p:sp>
        <p:nvSpPr>
          <p:cNvPr id="22" name="TextBox 21"/>
          <p:cNvSpPr txBox="1"/>
          <p:nvPr/>
        </p:nvSpPr>
        <p:spPr>
          <a:xfrm>
            <a:off x="1600200" y="4038600"/>
            <a:ext cx="3295650" cy="2031325"/>
          </a:xfrm>
          <a:prstGeom prst="rect">
            <a:avLst/>
          </a:prstGeom>
          <a:noFill/>
        </p:spPr>
        <p:txBody>
          <a:bodyPr wrap="square" rtlCol="0">
            <a:spAutoFit/>
          </a:bodyPr>
          <a:lstStyle/>
          <a:p>
            <a:r>
              <a:rPr lang="en-US" i="1" dirty="0" smtClean="0">
                <a:solidFill>
                  <a:srgbClr val="002060"/>
                </a:solidFill>
              </a:rPr>
              <a:t>Roads, pipes, buildings, parcels, manholes, sidewalks, hydrants, etc.</a:t>
            </a:r>
          </a:p>
          <a:p>
            <a:endParaRPr lang="en-US" i="1" dirty="0" smtClean="0">
              <a:solidFill>
                <a:srgbClr val="002060"/>
              </a:solidFill>
            </a:endParaRPr>
          </a:p>
          <a:p>
            <a:r>
              <a:rPr lang="en-US" i="1" dirty="0" smtClean="0">
                <a:solidFill>
                  <a:srgbClr val="002060"/>
                </a:solidFill>
              </a:rPr>
              <a:t>All the physical assets of a the city, county, agency or jurisdiction;</a:t>
            </a:r>
          </a:p>
        </p:txBody>
      </p:sp>
    </p:spTree>
    <p:extLst>
      <p:ext uri="{BB962C8B-B14F-4D97-AF65-F5344CB8AC3E}">
        <p14:creationId xmlns:p14="http://schemas.microsoft.com/office/powerpoint/2010/main" val="35963946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0"/>
            <a:ext cx="9144000" cy="6847301"/>
          </a:xfrm>
          <a:prstGeom prst="rect">
            <a:avLst/>
          </a:prstGeom>
        </p:spPr>
      </p:pic>
      <p:sp>
        <p:nvSpPr>
          <p:cNvPr id="10" name="TextBox 9"/>
          <p:cNvSpPr txBox="1"/>
          <p:nvPr/>
        </p:nvSpPr>
        <p:spPr>
          <a:xfrm>
            <a:off x="1524000" y="381000"/>
            <a:ext cx="5527667" cy="553998"/>
          </a:xfrm>
          <a:prstGeom prst="rect">
            <a:avLst/>
          </a:prstGeom>
          <a:noFill/>
        </p:spPr>
        <p:txBody>
          <a:bodyPr wrap="none" rtlCol="0">
            <a:spAutoFit/>
          </a:bodyPr>
          <a:lstStyle/>
          <a:p>
            <a:r>
              <a:rPr lang="en-US" sz="3000" b="1" dirty="0" smtClean="0">
                <a:solidFill>
                  <a:srgbClr val="0070C0"/>
                </a:solidFill>
              </a:rPr>
              <a:t>Creating a “Data Rich Minnesota”</a:t>
            </a:r>
            <a:endParaRPr lang="en-US" sz="3000" b="1" dirty="0">
              <a:solidFill>
                <a:srgbClr val="0070C0"/>
              </a:solidFill>
            </a:endParaRPr>
          </a:p>
        </p:txBody>
      </p:sp>
      <p:sp>
        <p:nvSpPr>
          <p:cNvPr id="13" name="TextBox 12"/>
          <p:cNvSpPr txBox="1"/>
          <p:nvPr/>
        </p:nvSpPr>
        <p:spPr>
          <a:xfrm>
            <a:off x="1600200" y="1143000"/>
            <a:ext cx="4472863" cy="5201424"/>
          </a:xfrm>
          <a:prstGeom prst="rect">
            <a:avLst/>
          </a:prstGeom>
          <a:noFill/>
        </p:spPr>
        <p:txBody>
          <a:bodyPr wrap="square" rtlCol="0">
            <a:spAutoFit/>
          </a:bodyPr>
          <a:lstStyle/>
          <a:p>
            <a:r>
              <a:rPr lang="en-US" sz="2500" b="1" u="sng" dirty="0" smtClean="0">
                <a:solidFill>
                  <a:srgbClr val="002060"/>
                </a:solidFill>
              </a:rPr>
              <a:t>Benefits to Government:</a:t>
            </a:r>
          </a:p>
          <a:p>
            <a:endParaRPr lang="en-US" sz="2700" b="1" u="sng" dirty="0" smtClean="0">
              <a:solidFill>
                <a:srgbClr val="002060"/>
              </a:solidFill>
            </a:endParaRPr>
          </a:p>
          <a:p>
            <a:pPr>
              <a:buFont typeface="Arial" pitchFamily="34" charset="0"/>
              <a:buChar char="•"/>
            </a:pPr>
            <a:r>
              <a:rPr lang="en-US" sz="2000" b="1" i="1" dirty="0" smtClean="0">
                <a:solidFill>
                  <a:srgbClr val="003BB0"/>
                </a:solidFill>
              </a:rPr>
              <a:t> Transparency of operations;</a:t>
            </a:r>
          </a:p>
          <a:p>
            <a:pPr>
              <a:buFont typeface="Arial" pitchFamily="34" charset="0"/>
              <a:buChar char="•"/>
            </a:pPr>
            <a:endParaRPr lang="en-US" sz="2000" b="1" i="1" dirty="0" smtClean="0">
              <a:solidFill>
                <a:srgbClr val="003BB0"/>
              </a:solidFill>
            </a:endParaRPr>
          </a:p>
          <a:p>
            <a:pPr>
              <a:buFont typeface="Arial" pitchFamily="34" charset="0"/>
              <a:buChar char="•"/>
            </a:pPr>
            <a:r>
              <a:rPr lang="en-US" sz="2000" b="1" i="1" dirty="0" smtClean="0">
                <a:solidFill>
                  <a:srgbClr val="003BB0"/>
                </a:solidFill>
              </a:rPr>
              <a:t> Increased level of public service;</a:t>
            </a:r>
          </a:p>
          <a:p>
            <a:pPr>
              <a:buFont typeface="Arial" pitchFamily="34" charset="0"/>
              <a:buChar char="•"/>
            </a:pPr>
            <a:endParaRPr lang="en-US" sz="2000" b="1" i="1" dirty="0" smtClean="0">
              <a:solidFill>
                <a:srgbClr val="003BB0"/>
              </a:solidFill>
            </a:endParaRPr>
          </a:p>
          <a:p>
            <a:pPr>
              <a:buFont typeface="Arial" pitchFamily="34" charset="0"/>
              <a:buChar char="•"/>
            </a:pPr>
            <a:r>
              <a:rPr lang="en-US" sz="2000" b="1" i="1" dirty="0" smtClean="0">
                <a:solidFill>
                  <a:srgbClr val="003BB0"/>
                </a:solidFill>
              </a:rPr>
              <a:t> Pro-actively (vs. reactively) meeting</a:t>
            </a:r>
          </a:p>
          <a:p>
            <a:r>
              <a:rPr lang="en-US" sz="2000" b="1" i="1" dirty="0" smtClean="0">
                <a:solidFill>
                  <a:srgbClr val="003BB0"/>
                </a:solidFill>
              </a:rPr>
              <a:t>  the demand for data;</a:t>
            </a:r>
          </a:p>
          <a:p>
            <a:pPr>
              <a:buFont typeface="Arial" pitchFamily="34" charset="0"/>
              <a:buChar char="•"/>
            </a:pPr>
            <a:endParaRPr lang="en-US" sz="2000" b="1" i="1" dirty="0" smtClean="0">
              <a:solidFill>
                <a:srgbClr val="003BB0"/>
              </a:solidFill>
            </a:endParaRPr>
          </a:p>
          <a:p>
            <a:pPr>
              <a:buFont typeface="Arial" pitchFamily="34" charset="0"/>
              <a:buChar char="•"/>
            </a:pPr>
            <a:r>
              <a:rPr lang="en-US" sz="2000" b="1" i="1" dirty="0" smtClean="0">
                <a:solidFill>
                  <a:srgbClr val="003BB0"/>
                </a:solidFill>
              </a:rPr>
              <a:t> The authoritative data being available is the norm;</a:t>
            </a:r>
          </a:p>
          <a:p>
            <a:endParaRPr lang="en-US" sz="2000" b="1" i="1" dirty="0" smtClean="0">
              <a:solidFill>
                <a:srgbClr val="003BB0"/>
              </a:solidFill>
            </a:endParaRPr>
          </a:p>
          <a:p>
            <a:pPr>
              <a:buFont typeface="Arial" pitchFamily="34" charset="0"/>
              <a:buChar char="•"/>
            </a:pPr>
            <a:r>
              <a:rPr lang="en-US" sz="2000" b="1" i="1" dirty="0" smtClean="0">
                <a:solidFill>
                  <a:srgbClr val="003BB0"/>
                </a:solidFill>
              </a:rPr>
              <a:t> Less staff time handling licenses,</a:t>
            </a:r>
          </a:p>
          <a:p>
            <a:r>
              <a:rPr lang="en-US" sz="2000" b="1" i="1" dirty="0" smtClean="0">
                <a:solidFill>
                  <a:srgbClr val="003BB0"/>
                </a:solidFill>
              </a:rPr>
              <a:t> fees, data transfer, etc.;</a:t>
            </a:r>
          </a:p>
          <a:p>
            <a:endParaRPr lang="en-US" sz="2000" b="1" i="1" dirty="0" smtClean="0">
              <a:solidFill>
                <a:srgbClr val="003BB0"/>
              </a:solidFill>
            </a:endParaRPr>
          </a:p>
          <a:p>
            <a:pPr>
              <a:buFont typeface="Arial" pitchFamily="34" charset="0"/>
              <a:buChar char="•"/>
            </a:pPr>
            <a:r>
              <a:rPr lang="en-US" sz="2000" b="1" i="1" dirty="0" smtClean="0">
                <a:solidFill>
                  <a:prstClr val="white">
                    <a:lumMod val="65000"/>
                  </a:prstClr>
                </a:solidFill>
              </a:rPr>
              <a:t> “Return” value</a:t>
            </a:r>
          </a:p>
        </p:txBody>
      </p:sp>
      <p:pic>
        <p:nvPicPr>
          <p:cNvPr id="5122" name="Picture 2" descr="C:\Users\maasgm\Desktop\Minnesota[1].jpg"/>
          <p:cNvPicPr>
            <a:picLocks noChangeAspect="1" noChangeArrowheads="1"/>
          </p:cNvPicPr>
          <p:nvPr/>
        </p:nvPicPr>
        <p:blipFill>
          <a:blip r:embed="rId3" cstate="print"/>
          <a:srcRect/>
          <a:stretch>
            <a:fillRect/>
          </a:stretch>
        </p:blipFill>
        <p:spPr bwMode="auto">
          <a:xfrm>
            <a:off x="7010400" y="304800"/>
            <a:ext cx="1824211" cy="1252717"/>
          </a:xfrm>
          <a:prstGeom prst="rect">
            <a:avLst/>
          </a:prstGeom>
          <a:noFill/>
        </p:spPr>
      </p:pic>
    </p:spTree>
    <p:extLst>
      <p:ext uri="{BB962C8B-B14F-4D97-AF65-F5344CB8AC3E}">
        <p14:creationId xmlns:p14="http://schemas.microsoft.com/office/powerpoint/2010/main" val="30584667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0"/>
            <a:ext cx="9144000" cy="6847301"/>
          </a:xfrm>
          <a:prstGeom prst="rect">
            <a:avLst/>
          </a:prstGeom>
        </p:spPr>
      </p:pic>
      <p:sp>
        <p:nvSpPr>
          <p:cNvPr id="10" name="TextBox 9"/>
          <p:cNvSpPr txBox="1"/>
          <p:nvPr/>
        </p:nvSpPr>
        <p:spPr>
          <a:xfrm>
            <a:off x="1524000" y="381000"/>
            <a:ext cx="5527667" cy="553998"/>
          </a:xfrm>
          <a:prstGeom prst="rect">
            <a:avLst/>
          </a:prstGeom>
          <a:noFill/>
        </p:spPr>
        <p:txBody>
          <a:bodyPr wrap="none" rtlCol="0">
            <a:spAutoFit/>
          </a:bodyPr>
          <a:lstStyle/>
          <a:p>
            <a:r>
              <a:rPr lang="en-US" sz="3000" b="1" dirty="0" smtClean="0">
                <a:solidFill>
                  <a:srgbClr val="0070C0"/>
                </a:solidFill>
              </a:rPr>
              <a:t>Creating a “Data Rich Minnesota”</a:t>
            </a:r>
            <a:endParaRPr lang="en-US" sz="3000" b="1" dirty="0">
              <a:solidFill>
                <a:srgbClr val="0070C0"/>
              </a:solidFill>
            </a:endParaRPr>
          </a:p>
        </p:txBody>
      </p:sp>
      <p:sp>
        <p:nvSpPr>
          <p:cNvPr id="13" name="TextBox 12"/>
          <p:cNvSpPr txBox="1"/>
          <p:nvPr/>
        </p:nvSpPr>
        <p:spPr>
          <a:xfrm>
            <a:off x="1600200" y="1143000"/>
            <a:ext cx="4472863" cy="5201424"/>
          </a:xfrm>
          <a:prstGeom prst="rect">
            <a:avLst/>
          </a:prstGeom>
          <a:noFill/>
        </p:spPr>
        <p:txBody>
          <a:bodyPr wrap="square" rtlCol="0">
            <a:spAutoFit/>
          </a:bodyPr>
          <a:lstStyle/>
          <a:p>
            <a:r>
              <a:rPr lang="en-US" sz="2500" b="1" u="sng" dirty="0" smtClean="0">
                <a:solidFill>
                  <a:srgbClr val="002060"/>
                </a:solidFill>
              </a:rPr>
              <a:t>Benefits to Government:</a:t>
            </a:r>
          </a:p>
          <a:p>
            <a:endParaRPr lang="en-US" sz="2700" b="1" u="sng" dirty="0" smtClean="0">
              <a:solidFill>
                <a:srgbClr val="002060"/>
              </a:solidFill>
            </a:endParaRPr>
          </a:p>
          <a:p>
            <a:pPr>
              <a:buFont typeface="Arial" pitchFamily="34" charset="0"/>
              <a:buChar char="•"/>
            </a:pPr>
            <a:r>
              <a:rPr lang="en-US" sz="2000" b="1" i="1" dirty="0" smtClean="0">
                <a:solidFill>
                  <a:prstClr val="white">
                    <a:lumMod val="65000"/>
                  </a:prstClr>
                </a:solidFill>
              </a:rPr>
              <a:t> Transparency of operations;</a:t>
            </a:r>
          </a:p>
          <a:p>
            <a:pPr>
              <a:buFont typeface="Arial" pitchFamily="34" charset="0"/>
              <a:buChar char="•"/>
            </a:pPr>
            <a:endParaRPr lang="en-US" sz="2000" b="1" i="1" dirty="0" smtClean="0">
              <a:solidFill>
                <a:prstClr val="white">
                  <a:lumMod val="65000"/>
                </a:prstClr>
              </a:solidFill>
            </a:endParaRPr>
          </a:p>
          <a:p>
            <a:pPr>
              <a:buFont typeface="Arial" pitchFamily="34" charset="0"/>
              <a:buChar char="•"/>
            </a:pPr>
            <a:r>
              <a:rPr lang="en-US" sz="2000" b="1" i="1" dirty="0" smtClean="0">
                <a:solidFill>
                  <a:prstClr val="white">
                    <a:lumMod val="65000"/>
                  </a:prstClr>
                </a:solidFill>
              </a:rPr>
              <a:t> Increased level of public service;</a:t>
            </a:r>
          </a:p>
          <a:p>
            <a:pPr>
              <a:buFont typeface="Arial" pitchFamily="34" charset="0"/>
              <a:buChar char="•"/>
            </a:pPr>
            <a:endParaRPr lang="en-US" sz="2000" b="1" i="1" dirty="0" smtClean="0">
              <a:solidFill>
                <a:prstClr val="white">
                  <a:lumMod val="65000"/>
                </a:prstClr>
              </a:solidFill>
            </a:endParaRPr>
          </a:p>
          <a:p>
            <a:pPr>
              <a:buFont typeface="Arial" pitchFamily="34" charset="0"/>
              <a:buChar char="•"/>
            </a:pPr>
            <a:r>
              <a:rPr lang="en-US" sz="2000" b="1" i="1" dirty="0" smtClean="0">
                <a:solidFill>
                  <a:prstClr val="white">
                    <a:lumMod val="65000"/>
                  </a:prstClr>
                </a:solidFill>
              </a:rPr>
              <a:t> Pro-actively (vs. reactively) meeting</a:t>
            </a:r>
          </a:p>
          <a:p>
            <a:r>
              <a:rPr lang="en-US" sz="2000" b="1" i="1" dirty="0" smtClean="0">
                <a:solidFill>
                  <a:prstClr val="white">
                    <a:lumMod val="65000"/>
                  </a:prstClr>
                </a:solidFill>
              </a:rPr>
              <a:t>  the demand for data;</a:t>
            </a:r>
          </a:p>
          <a:p>
            <a:pPr>
              <a:buFont typeface="Arial" pitchFamily="34" charset="0"/>
              <a:buChar char="•"/>
            </a:pPr>
            <a:endParaRPr lang="en-US" sz="2000" b="1" i="1" dirty="0" smtClean="0">
              <a:solidFill>
                <a:prstClr val="white">
                  <a:lumMod val="65000"/>
                </a:prstClr>
              </a:solidFill>
            </a:endParaRPr>
          </a:p>
          <a:p>
            <a:pPr>
              <a:buFont typeface="Arial" pitchFamily="34" charset="0"/>
              <a:buChar char="•"/>
            </a:pPr>
            <a:r>
              <a:rPr lang="en-US" sz="2000" b="1" i="1" dirty="0" smtClean="0">
                <a:solidFill>
                  <a:prstClr val="white">
                    <a:lumMod val="65000"/>
                  </a:prstClr>
                </a:solidFill>
              </a:rPr>
              <a:t> The authoritative data being available is the norm;</a:t>
            </a:r>
          </a:p>
          <a:p>
            <a:endParaRPr lang="en-US" sz="2000" b="1" i="1" dirty="0" smtClean="0">
              <a:solidFill>
                <a:prstClr val="white">
                  <a:lumMod val="65000"/>
                </a:prstClr>
              </a:solidFill>
            </a:endParaRPr>
          </a:p>
          <a:p>
            <a:pPr>
              <a:buFont typeface="Arial" pitchFamily="34" charset="0"/>
              <a:buChar char="•"/>
            </a:pPr>
            <a:r>
              <a:rPr lang="en-US" sz="2000" b="1" i="1" dirty="0" smtClean="0">
                <a:solidFill>
                  <a:prstClr val="white">
                    <a:lumMod val="65000"/>
                  </a:prstClr>
                </a:solidFill>
              </a:rPr>
              <a:t> Less staff time handling licenses,</a:t>
            </a:r>
          </a:p>
          <a:p>
            <a:r>
              <a:rPr lang="en-US" sz="2000" b="1" i="1" dirty="0" smtClean="0">
                <a:solidFill>
                  <a:prstClr val="white">
                    <a:lumMod val="65000"/>
                  </a:prstClr>
                </a:solidFill>
              </a:rPr>
              <a:t> fees, data transfer, etc.;</a:t>
            </a:r>
          </a:p>
          <a:p>
            <a:endParaRPr lang="en-US" sz="2000" b="1" i="1" dirty="0" smtClean="0">
              <a:solidFill>
                <a:srgbClr val="003BB0"/>
              </a:solidFill>
            </a:endParaRPr>
          </a:p>
          <a:p>
            <a:pPr>
              <a:buFont typeface="Arial" pitchFamily="34" charset="0"/>
              <a:buChar char="•"/>
            </a:pPr>
            <a:r>
              <a:rPr lang="en-US" sz="2000" b="1" i="1" dirty="0" smtClean="0">
                <a:solidFill>
                  <a:srgbClr val="003BB0"/>
                </a:solidFill>
              </a:rPr>
              <a:t> “Return” value</a:t>
            </a:r>
          </a:p>
        </p:txBody>
      </p:sp>
      <p:pic>
        <p:nvPicPr>
          <p:cNvPr id="5122" name="Picture 2" descr="C:\Users\maasgm\Desktop\Minnesota[1].jpg"/>
          <p:cNvPicPr>
            <a:picLocks noChangeAspect="1" noChangeArrowheads="1"/>
          </p:cNvPicPr>
          <p:nvPr/>
        </p:nvPicPr>
        <p:blipFill>
          <a:blip r:embed="rId3" cstate="print"/>
          <a:srcRect/>
          <a:stretch>
            <a:fillRect/>
          </a:stretch>
        </p:blipFill>
        <p:spPr bwMode="auto">
          <a:xfrm>
            <a:off x="7010400" y="304800"/>
            <a:ext cx="1824211" cy="1252717"/>
          </a:xfrm>
          <a:prstGeom prst="rect">
            <a:avLst/>
          </a:prstGeom>
          <a:noFill/>
        </p:spPr>
      </p:pic>
      <p:pic>
        <p:nvPicPr>
          <p:cNvPr id="6" name="Picture 5" descr="Returned Value Graphic.jpg"/>
          <p:cNvPicPr>
            <a:picLocks noChangeAspect="1"/>
          </p:cNvPicPr>
          <p:nvPr/>
        </p:nvPicPr>
        <p:blipFill>
          <a:blip r:embed="rId4" cstate="print"/>
          <a:stretch>
            <a:fillRect/>
          </a:stretch>
        </p:blipFill>
        <p:spPr>
          <a:xfrm>
            <a:off x="5943600" y="1676400"/>
            <a:ext cx="2819400" cy="4561925"/>
          </a:xfrm>
          <a:prstGeom prst="rect">
            <a:avLst/>
          </a:prstGeom>
        </p:spPr>
      </p:pic>
      <p:cxnSp>
        <p:nvCxnSpPr>
          <p:cNvPr id="9" name="Straight Connector 8"/>
          <p:cNvCxnSpPr/>
          <p:nvPr/>
        </p:nvCxnSpPr>
        <p:spPr>
          <a:xfrm>
            <a:off x="3467100" y="6096000"/>
            <a:ext cx="2362200" cy="0"/>
          </a:xfrm>
          <a:prstGeom prst="line">
            <a:avLst/>
          </a:prstGeom>
          <a:ln w="19050" cmpd="sng">
            <a:solidFill>
              <a:srgbClr val="003BB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4509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0"/>
            <a:ext cx="9144000" cy="6847301"/>
          </a:xfrm>
          <a:prstGeom prst="rect">
            <a:avLst/>
          </a:prstGeom>
        </p:spPr>
      </p:pic>
      <p:sp>
        <p:nvSpPr>
          <p:cNvPr id="11" name="Snip Single Corner Rectangle 10"/>
          <p:cNvSpPr/>
          <p:nvPr/>
        </p:nvSpPr>
        <p:spPr>
          <a:xfrm>
            <a:off x="1524000" y="4191000"/>
            <a:ext cx="4953000" cy="914400"/>
          </a:xfrm>
          <a:prstGeom prst="snip1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1524000" y="381000"/>
            <a:ext cx="5527667" cy="553998"/>
          </a:xfrm>
          <a:prstGeom prst="rect">
            <a:avLst/>
          </a:prstGeom>
          <a:noFill/>
        </p:spPr>
        <p:txBody>
          <a:bodyPr wrap="none" rtlCol="0">
            <a:spAutoFit/>
          </a:bodyPr>
          <a:lstStyle/>
          <a:p>
            <a:r>
              <a:rPr lang="en-US" sz="3000" b="1" dirty="0" smtClean="0">
                <a:solidFill>
                  <a:srgbClr val="0070C0"/>
                </a:solidFill>
              </a:rPr>
              <a:t>Creating a “Data Rich Minnesota”</a:t>
            </a:r>
            <a:endParaRPr lang="en-US" sz="3000" b="1" dirty="0">
              <a:solidFill>
                <a:srgbClr val="0070C0"/>
              </a:solidFill>
            </a:endParaRPr>
          </a:p>
        </p:txBody>
      </p:sp>
      <p:sp>
        <p:nvSpPr>
          <p:cNvPr id="13" name="TextBox 12"/>
          <p:cNvSpPr txBox="1"/>
          <p:nvPr/>
        </p:nvSpPr>
        <p:spPr>
          <a:xfrm>
            <a:off x="1600200" y="1143000"/>
            <a:ext cx="5105400" cy="5093702"/>
          </a:xfrm>
          <a:prstGeom prst="rect">
            <a:avLst/>
          </a:prstGeom>
          <a:noFill/>
        </p:spPr>
        <p:txBody>
          <a:bodyPr wrap="square" rtlCol="0">
            <a:spAutoFit/>
          </a:bodyPr>
          <a:lstStyle/>
          <a:p>
            <a:r>
              <a:rPr lang="en-US" sz="2500" b="1" u="sng" dirty="0" smtClean="0">
                <a:solidFill>
                  <a:srgbClr val="002060"/>
                </a:solidFill>
              </a:rPr>
              <a:t>Benefits to the Business Community:</a:t>
            </a:r>
          </a:p>
          <a:p>
            <a:endParaRPr lang="en-US" sz="2000" b="1" u="sng" dirty="0" smtClean="0">
              <a:solidFill>
                <a:prstClr val="black">
                  <a:lumMod val="50000"/>
                  <a:lumOff val="50000"/>
                </a:prstClr>
              </a:solidFill>
            </a:endParaRPr>
          </a:p>
          <a:p>
            <a:pPr>
              <a:buFont typeface="Arial" pitchFamily="34" charset="0"/>
              <a:buChar char="•"/>
            </a:pPr>
            <a:r>
              <a:rPr lang="en-US" sz="2000" dirty="0" smtClean="0">
                <a:solidFill>
                  <a:prstClr val="black">
                    <a:lumMod val="50000"/>
                    <a:lumOff val="50000"/>
                  </a:prstClr>
                </a:solidFill>
              </a:rPr>
              <a:t> Facilitates and stimulates the</a:t>
            </a:r>
          </a:p>
          <a:p>
            <a:r>
              <a:rPr lang="en-US" sz="2000" b="1" dirty="0" smtClean="0">
                <a:solidFill>
                  <a:srgbClr val="0070C0"/>
                </a:solidFill>
              </a:rPr>
              <a:t>“Information economy”/ “App economy”</a:t>
            </a:r>
          </a:p>
          <a:p>
            <a:pPr>
              <a:buFont typeface="Arial" pitchFamily="34" charset="0"/>
              <a:buChar char="•"/>
            </a:pPr>
            <a:endParaRPr lang="en-US" sz="2000" b="1" dirty="0" smtClean="0">
              <a:solidFill>
                <a:prstClr val="black">
                  <a:lumMod val="50000"/>
                  <a:lumOff val="50000"/>
                </a:prstClr>
              </a:solidFill>
            </a:endParaRPr>
          </a:p>
          <a:p>
            <a:pPr>
              <a:buFont typeface="Arial" pitchFamily="34" charset="0"/>
              <a:buChar char="•"/>
            </a:pPr>
            <a:r>
              <a:rPr lang="en-US" sz="2000" dirty="0" smtClean="0">
                <a:solidFill>
                  <a:prstClr val="black">
                    <a:lumMod val="50000"/>
                    <a:lumOff val="50000"/>
                  </a:prstClr>
                </a:solidFill>
              </a:rPr>
              <a:t> Data consuming industries can operate more </a:t>
            </a:r>
            <a:r>
              <a:rPr lang="en-US" sz="2000" b="1" dirty="0" smtClean="0">
                <a:solidFill>
                  <a:srgbClr val="0070C0"/>
                </a:solidFill>
              </a:rPr>
              <a:t>reliably, efficiently and cost-effectively</a:t>
            </a:r>
            <a:r>
              <a:rPr lang="en-US" sz="2000" dirty="0" smtClean="0">
                <a:solidFill>
                  <a:prstClr val="black">
                    <a:lumMod val="50000"/>
                    <a:lumOff val="50000"/>
                  </a:prstClr>
                </a:solidFill>
              </a:rPr>
              <a:t> when they can immediately acquire data and services they need;</a:t>
            </a:r>
          </a:p>
          <a:p>
            <a:endParaRPr lang="en-US" sz="2000" dirty="0" smtClean="0">
              <a:solidFill>
                <a:srgbClr val="003BB0"/>
              </a:solidFill>
            </a:endParaRPr>
          </a:p>
          <a:p>
            <a:r>
              <a:rPr lang="en-US" sz="2000" b="1" i="1" dirty="0" smtClean="0">
                <a:solidFill>
                  <a:srgbClr val="C00000"/>
                </a:solidFill>
              </a:rPr>
              <a:t>Insurance, </a:t>
            </a:r>
            <a:r>
              <a:rPr lang="en-US" sz="2000" b="1" i="1" dirty="0" smtClean="0">
                <a:solidFill>
                  <a:srgbClr val="339933"/>
                </a:solidFill>
              </a:rPr>
              <a:t>real estate, </a:t>
            </a:r>
            <a:r>
              <a:rPr lang="en-US" sz="2000" b="1" i="1" dirty="0" smtClean="0">
                <a:solidFill>
                  <a:prstClr val="black">
                    <a:lumMod val="95000"/>
                    <a:lumOff val="5000"/>
                  </a:prstClr>
                </a:solidFill>
              </a:rPr>
              <a:t>telecom, </a:t>
            </a:r>
            <a:r>
              <a:rPr lang="en-US" sz="2000" b="1" i="1" dirty="0" smtClean="0">
                <a:solidFill>
                  <a:srgbClr val="F79646">
                    <a:lumMod val="50000"/>
                  </a:srgbClr>
                </a:solidFill>
              </a:rPr>
              <a:t>utilities, </a:t>
            </a:r>
            <a:r>
              <a:rPr lang="en-US" sz="2000" b="1" i="1" dirty="0" smtClean="0">
                <a:solidFill>
                  <a:srgbClr val="7030A0"/>
                </a:solidFill>
              </a:rPr>
              <a:t>pipelines, </a:t>
            </a:r>
            <a:r>
              <a:rPr lang="en-US" sz="2000" b="1" i="1" dirty="0" smtClean="0">
                <a:solidFill>
                  <a:srgbClr val="4BACC6">
                    <a:lumMod val="75000"/>
                  </a:srgbClr>
                </a:solidFill>
              </a:rPr>
              <a:t>railroads,  </a:t>
            </a:r>
            <a:r>
              <a:rPr lang="en-US" sz="2000" b="1" i="1" dirty="0" smtClean="0">
                <a:solidFill>
                  <a:prstClr val="black">
                    <a:lumMod val="50000"/>
                    <a:lumOff val="50000"/>
                  </a:prstClr>
                </a:solidFill>
              </a:rPr>
              <a:t>etc.</a:t>
            </a:r>
          </a:p>
          <a:p>
            <a:endParaRPr lang="en-US" sz="2000" b="1" dirty="0" smtClean="0">
              <a:solidFill>
                <a:srgbClr val="003BB0"/>
              </a:solidFill>
            </a:endParaRPr>
          </a:p>
          <a:p>
            <a:pPr>
              <a:buFont typeface="Arial" pitchFamily="34" charset="0"/>
              <a:buChar char="•"/>
            </a:pPr>
            <a:r>
              <a:rPr lang="en-US" sz="2000" b="1" dirty="0" smtClean="0">
                <a:solidFill>
                  <a:prstClr val="black">
                    <a:lumMod val="50000"/>
                    <a:lumOff val="50000"/>
                  </a:prstClr>
                </a:solidFill>
              </a:rPr>
              <a:t> </a:t>
            </a:r>
            <a:r>
              <a:rPr lang="en-US" sz="2000" b="1" dirty="0" smtClean="0">
                <a:solidFill>
                  <a:srgbClr val="0070C0"/>
                </a:solidFill>
              </a:rPr>
              <a:t>A data-rich environment </a:t>
            </a:r>
            <a:r>
              <a:rPr lang="en-US" sz="2000" dirty="0" smtClean="0">
                <a:solidFill>
                  <a:prstClr val="black">
                    <a:lumMod val="50000"/>
                    <a:lumOff val="50000"/>
                  </a:prstClr>
                </a:solidFill>
              </a:rPr>
              <a:t>enables our region and our state to be more </a:t>
            </a:r>
            <a:r>
              <a:rPr lang="en-US" sz="2000" b="1" dirty="0" smtClean="0">
                <a:solidFill>
                  <a:srgbClr val="0070C0"/>
                </a:solidFill>
              </a:rPr>
              <a:t>economically competitive;</a:t>
            </a:r>
          </a:p>
        </p:txBody>
      </p:sp>
      <p:pic>
        <p:nvPicPr>
          <p:cNvPr id="5122" name="Picture 2" descr="C:\Users\maasgm\Desktop\Minnesota[1].jpg"/>
          <p:cNvPicPr>
            <a:picLocks noChangeAspect="1" noChangeArrowheads="1"/>
          </p:cNvPicPr>
          <p:nvPr/>
        </p:nvPicPr>
        <p:blipFill>
          <a:blip r:embed="rId3" cstate="print"/>
          <a:srcRect/>
          <a:stretch>
            <a:fillRect/>
          </a:stretch>
        </p:blipFill>
        <p:spPr bwMode="auto">
          <a:xfrm>
            <a:off x="7010400" y="304800"/>
            <a:ext cx="1824211" cy="1252717"/>
          </a:xfrm>
          <a:prstGeom prst="rect">
            <a:avLst/>
          </a:prstGeom>
          <a:noFill/>
        </p:spPr>
      </p:pic>
      <p:pic>
        <p:nvPicPr>
          <p:cNvPr id="6146" name="Picture 2" descr="C:\Users\maasgm\Desktop\Samsung-captivate-android-smartphone-hand-holding[1].jpg"/>
          <p:cNvPicPr>
            <a:picLocks noChangeAspect="1" noChangeArrowheads="1"/>
          </p:cNvPicPr>
          <p:nvPr/>
        </p:nvPicPr>
        <p:blipFill>
          <a:blip r:embed="rId4" cstate="print"/>
          <a:srcRect/>
          <a:stretch>
            <a:fillRect/>
          </a:stretch>
        </p:blipFill>
        <p:spPr bwMode="auto">
          <a:xfrm>
            <a:off x="7010400" y="1752600"/>
            <a:ext cx="1822174" cy="1828800"/>
          </a:xfrm>
          <a:prstGeom prst="rect">
            <a:avLst/>
          </a:prstGeom>
          <a:noFill/>
        </p:spPr>
      </p:pic>
      <p:pic>
        <p:nvPicPr>
          <p:cNvPr id="6147" name="Picture 3" descr="C:\Users\maasgm\Desktop\05[1].jpg"/>
          <p:cNvPicPr>
            <a:picLocks noChangeAspect="1" noChangeArrowheads="1"/>
          </p:cNvPicPr>
          <p:nvPr/>
        </p:nvPicPr>
        <p:blipFill>
          <a:blip r:embed="rId5" cstate="print"/>
          <a:srcRect/>
          <a:stretch>
            <a:fillRect/>
          </a:stretch>
        </p:blipFill>
        <p:spPr bwMode="auto">
          <a:xfrm>
            <a:off x="7010400" y="3657600"/>
            <a:ext cx="1848783" cy="1028700"/>
          </a:xfrm>
          <a:prstGeom prst="rect">
            <a:avLst/>
          </a:prstGeom>
          <a:noFill/>
        </p:spPr>
      </p:pic>
      <p:pic>
        <p:nvPicPr>
          <p:cNvPr id="6148" name="Picture 4" descr="C:\Users\maasgm\Desktop\laying-of-transmission[1].jpg"/>
          <p:cNvPicPr>
            <a:picLocks noChangeAspect="1" noChangeArrowheads="1"/>
          </p:cNvPicPr>
          <p:nvPr/>
        </p:nvPicPr>
        <p:blipFill>
          <a:blip r:embed="rId6" cstate="print"/>
          <a:srcRect/>
          <a:stretch>
            <a:fillRect/>
          </a:stretch>
        </p:blipFill>
        <p:spPr bwMode="auto">
          <a:xfrm>
            <a:off x="7010400" y="4800600"/>
            <a:ext cx="1841500" cy="1381125"/>
          </a:xfrm>
          <a:prstGeom prst="rect">
            <a:avLst/>
          </a:prstGeom>
          <a:noFill/>
        </p:spPr>
      </p:pic>
    </p:spTree>
    <p:extLst>
      <p:ext uri="{BB962C8B-B14F-4D97-AF65-F5344CB8AC3E}">
        <p14:creationId xmlns:p14="http://schemas.microsoft.com/office/powerpoint/2010/main" val="22637707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0"/>
            <a:ext cx="9144000" cy="6847301"/>
          </a:xfrm>
          <a:prstGeom prst="rect">
            <a:avLst/>
          </a:prstGeom>
        </p:spPr>
      </p:pic>
      <p:sp>
        <p:nvSpPr>
          <p:cNvPr id="10" name="TextBox 9"/>
          <p:cNvSpPr txBox="1"/>
          <p:nvPr/>
        </p:nvSpPr>
        <p:spPr>
          <a:xfrm>
            <a:off x="1563452" y="457200"/>
            <a:ext cx="2622449" cy="553998"/>
          </a:xfrm>
          <a:prstGeom prst="rect">
            <a:avLst/>
          </a:prstGeom>
          <a:noFill/>
        </p:spPr>
        <p:txBody>
          <a:bodyPr wrap="none" rtlCol="0">
            <a:spAutoFit/>
          </a:bodyPr>
          <a:lstStyle/>
          <a:p>
            <a:r>
              <a:rPr lang="en-US" sz="3000" b="1" dirty="0" smtClean="0">
                <a:solidFill>
                  <a:srgbClr val="002060"/>
                </a:solidFill>
              </a:rPr>
              <a:t>Final Thoughts:</a:t>
            </a:r>
            <a:endParaRPr lang="en-US" sz="3000" b="1" dirty="0">
              <a:solidFill>
                <a:srgbClr val="002060"/>
              </a:solidFill>
            </a:endParaRPr>
          </a:p>
        </p:txBody>
      </p:sp>
      <p:sp>
        <p:nvSpPr>
          <p:cNvPr id="13" name="TextBox 12"/>
          <p:cNvSpPr txBox="1"/>
          <p:nvPr/>
        </p:nvSpPr>
        <p:spPr>
          <a:xfrm>
            <a:off x="3657601" y="1143000"/>
            <a:ext cx="5029200" cy="4801314"/>
          </a:xfrm>
          <a:prstGeom prst="rect">
            <a:avLst/>
          </a:prstGeom>
          <a:noFill/>
        </p:spPr>
        <p:txBody>
          <a:bodyPr wrap="square" rtlCol="0">
            <a:spAutoFit/>
          </a:bodyPr>
          <a:lstStyle/>
          <a:p>
            <a:r>
              <a:rPr lang="en-US" sz="2200" b="1" u="sng" dirty="0" smtClean="0">
                <a:solidFill>
                  <a:srgbClr val="006600"/>
                </a:solidFill>
              </a:rPr>
              <a:t>GIS data </a:t>
            </a:r>
            <a:r>
              <a:rPr lang="en-US" sz="2200" dirty="0" smtClean="0">
                <a:solidFill>
                  <a:prstClr val="black">
                    <a:lumMod val="65000"/>
                    <a:lumOff val="35000"/>
                  </a:prstClr>
                </a:solidFill>
              </a:rPr>
              <a:t>is a </a:t>
            </a:r>
            <a:r>
              <a:rPr lang="en-US" sz="2200" b="1" dirty="0" smtClean="0">
                <a:solidFill>
                  <a:srgbClr val="002060"/>
                </a:solidFill>
              </a:rPr>
              <a:t>public investment </a:t>
            </a:r>
            <a:r>
              <a:rPr lang="en-US" sz="2200" dirty="0" smtClean="0">
                <a:solidFill>
                  <a:prstClr val="black">
                    <a:lumMod val="65000"/>
                    <a:lumOff val="35000"/>
                  </a:prstClr>
                </a:solidFill>
              </a:rPr>
              <a:t>for the benefit of all; enhancing access maximizes that investment.</a:t>
            </a:r>
          </a:p>
          <a:p>
            <a:endParaRPr lang="en-US" sz="2200" dirty="0" smtClean="0">
              <a:solidFill>
                <a:prstClr val="black">
                  <a:lumMod val="65000"/>
                  <a:lumOff val="35000"/>
                </a:prstClr>
              </a:solidFill>
            </a:endParaRPr>
          </a:p>
          <a:p>
            <a:endParaRPr lang="en-US" sz="2200" dirty="0" smtClean="0">
              <a:solidFill>
                <a:prstClr val="black">
                  <a:lumMod val="65000"/>
                  <a:lumOff val="35000"/>
                </a:prstClr>
              </a:solidFill>
            </a:endParaRPr>
          </a:p>
          <a:p>
            <a:r>
              <a:rPr lang="en-US" sz="2200" dirty="0" smtClean="0">
                <a:solidFill>
                  <a:prstClr val="black">
                    <a:lumMod val="65000"/>
                    <a:lumOff val="35000"/>
                  </a:prstClr>
                </a:solidFill>
              </a:rPr>
              <a:t>The on-going investment in developing and maintaining </a:t>
            </a:r>
            <a:r>
              <a:rPr lang="en-US" sz="2200" b="1" u="sng" dirty="0" smtClean="0">
                <a:solidFill>
                  <a:srgbClr val="006600"/>
                </a:solidFill>
              </a:rPr>
              <a:t>GIS data </a:t>
            </a:r>
            <a:r>
              <a:rPr lang="en-US" sz="2200" dirty="0" smtClean="0">
                <a:solidFill>
                  <a:prstClr val="black">
                    <a:lumMod val="65000"/>
                    <a:lumOff val="35000"/>
                  </a:prstClr>
                </a:solidFill>
              </a:rPr>
              <a:t>is </a:t>
            </a:r>
            <a:r>
              <a:rPr lang="en-US" sz="2200" b="1" dirty="0" smtClean="0">
                <a:solidFill>
                  <a:srgbClr val="002060"/>
                </a:solidFill>
              </a:rPr>
              <a:t>justified by government business processes;</a:t>
            </a:r>
          </a:p>
          <a:p>
            <a:endParaRPr lang="en-US" sz="2200" b="1" dirty="0" smtClean="0">
              <a:solidFill>
                <a:srgbClr val="002060"/>
              </a:solidFill>
            </a:endParaRPr>
          </a:p>
          <a:p>
            <a:endParaRPr lang="en-US" sz="2200" dirty="0" smtClean="0">
              <a:solidFill>
                <a:prstClr val="black">
                  <a:lumMod val="65000"/>
                  <a:lumOff val="35000"/>
                </a:prstClr>
              </a:solidFill>
            </a:endParaRPr>
          </a:p>
          <a:p>
            <a:r>
              <a:rPr lang="en-US" sz="2200" dirty="0" smtClean="0">
                <a:solidFill>
                  <a:prstClr val="black">
                    <a:lumMod val="65000"/>
                    <a:lumOff val="35000"/>
                  </a:prstClr>
                </a:solidFill>
              </a:rPr>
              <a:t>Government entities can proactively collaborate to distribute the costs of</a:t>
            </a:r>
          </a:p>
          <a:p>
            <a:r>
              <a:rPr lang="en-US" sz="2200" b="1" u="sng" dirty="0" smtClean="0">
                <a:solidFill>
                  <a:srgbClr val="006600"/>
                </a:solidFill>
              </a:rPr>
              <a:t>GIS data; </a:t>
            </a:r>
            <a:r>
              <a:rPr lang="en-US" sz="2000" i="1" dirty="0" smtClean="0">
                <a:solidFill>
                  <a:prstClr val="black">
                    <a:lumMod val="65000"/>
                    <a:lumOff val="35000"/>
                  </a:prstClr>
                </a:solidFill>
              </a:rPr>
              <a:t>(e.g. data development, maintenance of data clearinghouses)</a:t>
            </a:r>
          </a:p>
        </p:txBody>
      </p:sp>
      <p:pic>
        <p:nvPicPr>
          <p:cNvPr id="7170" name="Picture 2" descr="C:\Users\maasgm\Desktop\Big-Data[1].jpg"/>
          <p:cNvPicPr>
            <a:picLocks noChangeAspect="1" noChangeArrowheads="1"/>
          </p:cNvPicPr>
          <p:nvPr/>
        </p:nvPicPr>
        <p:blipFill>
          <a:blip r:embed="rId3" cstate="print"/>
          <a:srcRect/>
          <a:stretch>
            <a:fillRect/>
          </a:stretch>
        </p:blipFill>
        <p:spPr bwMode="auto">
          <a:xfrm>
            <a:off x="1725607" y="1066800"/>
            <a:ext cx="1828800" cy="1371601"/>
          </a:xfrm>
          <a:prstGeom prst="rect">
            <a:avLst/>
          </a:prstGeom>
          <a:noFill/>
        </p:spPr>
      </p:pic>
      <p:pic>
        <p:nvPicPr>
          <p:cNvPr id="7171" name="Picture 3" descr="C:\Users\maasgm\Desktop\China_Going_Global_landing_page_image[1].jpg"/>
          <p:cNvPicPr>
            <a:picLocks noChangeAspect="1" noChangeArrowheads="1"/>
          </p:cNvPicPr>
          <p:nvPr/>
        </p:nvPicPr>
        <p:blipFill>
          <a:blip r:embed="rId4" cstate="print"/>
          <a:srcRect/>
          <a:stretch>
            <a:fillRect/>
          </a:stretch>
        </p:blipFill>
        <p:spPr bwMode="auto">
          <a:xfrm>
            <a:off x="1725606" y="2743200"/>
            <a:ext cx="1835917" cy="1371600"/>
          </a:xfrm>
          <a:prstGeom prst="rect">
            <a:avLst/>
          </a:prstGeom>
          <a:noFill/>
        </p:spPr>
      </p:pic>
      <p:pic>
        <p:nvPicPr>
          <p:cNvPr id="7172" name="Picture 4" descr="C:\Users\maasgm\Desktop\online-work[1].jpg"/>
          <p:cNvPicPr>
            <a:picLocks noChangeAspect="1" noChangeArrowheads="1"/>
          </p:cNvPicPr>
          <p:nvPr/>
        </p:nvPicPr>
        <p:blipFill>
          <a:blip r:embed="rId5" cstate="print"/>
          <a:srcRect/>
          <a:stretch>
            <a:fillRect/>
          </a:stretch>
        </p:blipFill>
        <p:spPr bwMode="auto">
          <a:xfrm>
            <a:off x="1725607" y="4572000"/>
            <a:ext cx="1855793" cy="1676400"/>
          </a:xfrm>
          <a:prstGeom prst="rect">
            <a:avLst/>
          </a:prstGeom>
          <a:noFill/>
        </p:spPr>
      </p:pic>
    </p:spTree>
    <p:extLst>
      <p:ext uri="{BB962C8B-B14F-4D97-AF65-F5344CB8AC3E}">
        <p14:creationId xmlns:p14="http://schemas.microsoft.com/office/powerpoint/2010/main" val="1707712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NewBackground.jpg"/>
          <p:cNvPicPr>
            <a:picLocks noChangeAspect="1"/>
          </p:cNvPicPr>
          <p:nvPr/>
        </p:nvPicPr>
        <p:blipFill>
          <a:blip r:embed="rId2" cstate="print"/>
          <a:stretch>
            <a:fillRect/>
          </a:stretch>
        </p:blipFill>
        <p:spPr>
          <a:xfrm>
            <a:off x="0" y="0"/>
            <a:ext cx="9144000" cy="6847301"/>
          </a:xfrm>
          <a:prstGeom prst="rect">
            <a:avLst/>
          </a:prstGeom>
        </p:spPr>
      </p:pic>
      <p:sp>
        <p:nvSpPr>
          <p:cNvPr id="10" name="TextBox 9"/>
          <p:cNvSpPr txBox="1"/>
          <p:nvPr/>
        </p:nvSpPr>
        <p:spPr>
          <a:xfrm>
            <a:off x="3429000" y="1219200"/>
            <a:ext cx="3508012" cy="954107"/>
          </a:xfrm>
          <a:prstGeom prst="rect">
            <a:avLst/>
          </a:prstGeom>
          <a:noFill/>
        </p:spPr>
        <p:txBody>
          <a:bodyPr wrap="none" rtlCol="0">
            <a:spAutoFit/>
          </a:bodyPr>
          <a:lstStyle/>
          <a:p>
            <a:r>
              <a:rPr lang="en-US" sz="5600" b="1" dirty="0" smtClean="0">
                <a:solidFill>
                  <a:srgbClr val="002060"/>
                </a:solidFill>
              </a:rPr>
              <a:t>Thank you!</a:t>
            </a:r>
            <a:endParaRPr lang="en-US" sz="5600" b="1" dirty="0">
              <a:solidFill>
                <a:srgbClr val="002060"/>
              </a:solidFill>
            </a:endParaRPr>
          </a:p>
        </p:txBody>
      </p:sp>
      <p:sp>
        <p:nvSpPr>
          <p:cNvPr id="9" name="TextBox 8"/>
          <p:cNvSpPr txBox="1"/>
          <p:nvPr/>
        </p:nvSpPr>
        <p:spPr>
          <a:xfrm>
            <a:off x="3010829" y="2743200"/>
            <a:ext cx="4335803" cy="600164"/>
          </a:xfrm>
          <a:prstGeom prst="rect">
            <a:avLst/>
          </a:prstGeom>
          <a:noFill/>
        </p:spPr>
        <p:txBody>
          <a:bodyPr wrap="none" rtlCol="0">
            <a:spAutoFit/>
          </a:bodyPr>
          <a:lstStyle/>
          <a:p>
            <a:pPr algn="ctr"/>
            <a:r>
              <a:rPr lang="en-US" sz="3300" b="1" dirty="0" smtClean="0">
                <a:solidFill>
                  <a:srgbClr val="002060"/>
                </a:solidFill>
              </a:rPr>
              <a:t>Questions? Comments?</a:t>
            </a:r>
          </a:p>
        </p:txBody>
      </p:sp>
      <p:sp>
        <p:nvSpPr>
          <p:cNvPr id="11" name="TextBox 10"/>
          <p:cNvSpPr txBox="1"/>
          <p:nvPr/>
        </p:nvSpPr>
        <p:spPr>
          <a:xfrm>
            <a:off x="3638110" y="4572000"/>
            <a:ext cx="3044744" cy="1077218"/>
          </a:xfrm>
          <a:prstGeom prst="rect">
            <a:avLst/>
          </a:prstGeom>
          <a:noFill/>
        </p:spPr>
        <p:txBody>
          <a:bodyPr wrap="none" rtlCol="0">
            <a:spAutoFit/>
          </a:bodyPr>
          <a:lstStyle/>
          <a:p>
            <a:pPr algn="ctr"/>
            <a:r>
              <a:rPr lang="en-US" sz="1600" b="1" dirty="0" smtClean="0">
                <a:solidFill>
                  <a:srgbClr val="002060"/>
                </a:solidFill>
              </a:rPr>
              <a:t>Geoff Maas, GISP</a:t>
            </a:r>
          </a:p>
          <a:p>
            <a:pPr algn="ctr"/>
            <a:r>
              <a:rPr lang="en-US" sz="1600" b="1" dirty="0" smtClean="0">
                <a:solidFill>
                  <a:srgbClr val="002060"/>
                </a:solidFill>
              </a:rPr>
              <a:t>MetroGIS Coordinator</a:t>
            </a:r>
          </a:p>
          <a:p>
            <a:pPr algn="ctr"/>
            <a:r>
              <a:rPr lang="en-US" sz="1600" b="1" dirty="0" smtClean="0">
                <a:solidFill>
                  <a:srgbClr val="002060"/>
                </a:solidFill>
              </a:rPr>
              <a:t>651.602.1638</a:t>
            </a:r>
          </a:p>
          <a:p>
            <a:pPr algn="ctr"/>
            <a:r>
              <a:rPr lang="en-US" sz="1600" b="1" dirty="0" smtClean="0">
                <a:solidFill>
                  <a:srgbClr val="002060"/>
                </a:solidFill>
              </a:rPr>
              <a:t>geoffrey.maas@metc.state.mn.us</a:t>
            </a:r>
            <a:endParaRPr lang="en-US" sz="1600" b="1" dirty="0">
              <a:solidFill>
                <a:srgbClr val="002060"/>
              </a:solidFill>
            </a:endParaRPr>
          </a:p>
        </p:txBody>
      </p:sp>
    </p:spTree>
    <p:extLst>
      <p:ext uri="{BB962C8B-B14F-4D97-AF65-F5344CB8AC3E}">
        <p14:creationId xmlns:p14="http://schemas.microsoft.com/office/powerpoint/2010/main" val="21060026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62200" y="3962400"/>
            <a:ext cx="6019800" cy="1752600"/>
          </a:xfrm>
        </p:spPr>
        <p:txBody>
          <a:bodyPr/>
          <a:lstStyle/>
          <a:p>
            <a:pPr algn="l"/>
            <a:r>
              <a:rPr lang="en-US" dirty="0"/>
              <a:t>Jeff Bloomquist, Farm Service Agency 	</a:t>
            </a:r>
            <a:endParaRPr lang="en-US" dirty="0" smtClean="0"/>
          </a:p>
          <a:p>
            <a:r>
              <a:rPr lang="en-US" dirty="0" smtClean="0"/>
              <a:t>John </a:t>
            </a:r>
            <a:r>
              <a:rPr lang="en-US" dirty="0"/>
              <a:t>Mackiewicz, WSB &amp; </a:t>
            </a:r>
            <a:r>
              <a:rPr lang="en-US" dirty="0" smtClean="0"/>
              <a:t>Associates </a:t>
            </a:r>
          </a:p>
          <a:p>
            <a:endParaRPr lang="en-US" dirty="0" smtClean="0"/>
          </a:p>
          <a:p>
            <a:pPr algn="l"/>
            <a:r>
              <a:rPr lang="en-US" dirty="0" smtClean="0"/>
              <a:t>Trisha </a:t>
            </a:r>
            <a:r>
              <a:rPr lang="en-US" dirty="0"/>
              <a:t>Nelson, Minnesota </a:t>
            </a:r>
            <a:r>
              <a:rPr lang="en-US" dirty="0" smtClean="0"/>
              <a:t>Department </a:t>
            </a:r>
            <a:r>
              <a:rPr lang="en-US" dirty="0"/>
              <a:t>of Transportation </a:t>
            </a:r>
            <a:endParaRPr lang="en-US" dirty="0" smtClean="0"/>
          </a:p>
          <a:p>
            <a:pPr algn="l"/>
            <a:endParaRPr lang="en-US" dirty="0" smtClean="0"/>
          </a:p>
          <a:p>
            <a:r>
              <a:rPr lang="en-US" dirty="0" smtClean="0"/>
              <a:t>Kody </a:t>
            </a:r>
            <a:r>
              <a:rPr lang="en-US" dirty="0"/>
              <a:t>Thurnau, Minnesota Center for </a:t>
            </a:r>
            <a:r>
              <a:rPr lang="en-US" dirty="0" smtClean="0"/>
              <a:t>Environmental </a:t>
            </a:r>
            <a:r>
              <a:rPr lang="en-US" dirty="0"/>
              <a:t>Advocacy</a:t>
            </a:r>
          </a:p>
        </p:txBody>
      </p:sp>
      <p:sp>
        <p:nvSpPr>
          <p:cNvPr id="3" name="Title 2"/>
          <p:cNvSpPr>
            <a:spLocks noGrp="1"/>
          </p:cNvSpPr>
          <p:nvPr>
            <p:ph type="title"/>
          </p:nvPr>
        </p:nvSpPr>
        <p:spPr>
          <a:xfrm>
            <a:off x="2362200" y="2667000"/>
            <a:ext cx="5410200" cy="1295400"/>
          </a:xfrm>
        </p:spPr>
        <p:txBody>
          <a:bodyPr/>
          <a:lstStyle/>
          <a:p>
            <a:pPr marL="0" indent="0"/>
            <a:r>
              <a:rPr lang="en-US" dirty="0" smtClean="0"/>
              <a:t>Member </a:t>
            </a:r>
            <a:r>
              <a:rPr lang="en-US" dirty="0"/>
              <a:t>sector reports</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3184561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000" i="1" cap="none" dirty="0" smtClean="0">
                <a:solidFill>
                  <a:srgbClr val="FFFFCC"/>
                </a:solidFill>
                <a:latin typeface="Franklin Gothic Heavy"/>
              </a:rPr>
              <a:t>Minnesota Farm Service Agency </a:t>
            </a:r>
            <a:r>
              <a:rPr lang="en-US" sz="4000" i="1" dirty="0" smtClean="0">
                <a:solidFill>
                  <a:srgbClr val="FFFFCC"/>
                </a:solidFill>
                <a:latin typeface="Franklin Gothic Heavy"/>
              </a:rPr>
              <a:t/>
            </a:r>
            <a:br>
              <a:rPr lang="en-US" sz="4000" i="1" dirty="0" smtClean="0">
                <a:solidFill>
                  <a:srgbClr val="FFFFCC"/>
                </a:solidFill>
                <a:latin typeface="Franklin Gothic Heavy"/>
              </a:rPr>
            </a:br>
            <a:r>
              <a:rPr lang="en-US" sz="2700" i="1" cap="none" dirty="0" smtClean="0">
                <a:solidFill>
                  <a:srgbClr val="FFFFCC"/>
                </a:solidFill>
                <a:latin typeface="Franklin Gothic Heavy"/>
              </a:rPr>
              <a:t>Information Section</a:t>
            </a:r>
            <a:r>
              <a:rPr lang="en-US" sz="3200" i="1" cap="none" dirty="0" smtClean="0">
                <a:solidFill>
                  <a:srgbClr val="FFFFCC"/>
                </a:solidFill>
                <a:latin typeface="Franklin Gothic Heavy"/>
              </a:rPr>
              <a:t/>
            </a:r>
            <a:br>
              <a:rPr lang="en-US" sz="3200" i="1" cap="none" dirty="0" smtClean="0">
                <a:solidFill>
                  <a:srgbClr val="FFFFCC"/>
                </a:solidFill>
                <a:latin typeface="Franklin Gothic Heavy"/>
              </a:rPr>
            </a:br>
            <a:endParaRPr lang="en-US" sz="2200" dirty="0"/>
          </a:p>
        </p:txBody>
      </p:sp>
      <p:sp>
        <p:nvSpPr>
          <p:cNvPr id="3" name="Subtitle 2"/>
          <p:cNvSpPr>
            <a:spLocks noGrp="1"/>
          </p:cNvSpPr>
          <p:nvPr>
            <p:ph type="subTitle" idx="1"/>
          </p:nvPr>
        </p:nvSpPr>
        <p:spPr/>
        <p:txBody>
          <a:bodyPr>
            <a:normAutofit/>
          </a:bodyPr>
          <a:lstStyle/>
          <a:p>
            <a:r>
              <a:rPr lang="en-US" sz="1800" dirty="0" smtClean="0">
                <a:solidFill>
                  <a:srgbClr val="FFFFCC"/>
                </a:solidFill>
                <a:latin typeface="Franklin Gothic Book"/>
              </a:rPr>
              <a:t>January 14, 2014</a:t>
            </a:r>
          </a:p>
          <a:p>
            <a:r>
              <a:rPr lang="en-US" sz="1800" dirty="0" smtClean="0">
                <a:solidFill>
                  <a:srgbClr val="FFFFCC"/>
                </a:solidFill>
                <a:latin typeface="Franklin Gothic Book"/>
              </a:rPr>
              <a:t>– Minnesota State Office – Farm Service Agency - </a:t>
            </a:r>
          </a:p>
          <a:p>
            <a:r>
              <a:rPr lang="en-US" sz="1800" dirty="0" smtClean="0">
                <a:solidFill>
                  <a:srgbClr val="FFFFCC"/>
                </a:solidFill>
                <a:latin typeface="Franklin Gothic Book"/>
              </a:rPr>
              <a:t>GIS/LIS</a:t>
            </a:r>
          </a:p>
        </p:txBody>
      </p:sp>
    </p:spTree>
    <p:extLst>
      <p:ext uri="{BB962C8B-B14F-4D97-AF65-F5344CB8AC3E}">
        <p14:creationId xmlns:p14="http://schemas.microsoft.com/office/powerpoint/2010/main" val="3781514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1600201"/>
            <a:ext cx="3124200" cy="4343399"/>
          </a:xfrm>
        </p:spPr>
        <p:txBody>
          <a:bodyPr>
            <a:normAutofit/>
          </a:bodyPr>
          <a:lstStyle/>
          <a:p>
            <a:r>
              <a:rPr lang="en-US" sz="2200" dirty="0" smtClean="0"/>
              <a:t>Service Center Locations throughout Minnesota</a:t>
            </a:r>
            <a:endParaRPr lang="en-US" sz="2200" dirty="0"/>
          </a:p>
        </p:txBody>
      </p:sp>
      <p:pic>
        <p:nvPicPr>
          <p:cNvPr id="5" name="Picture 11"/>
          <p:cNvPicPr>
            <a:picLocks noChangeAspect="1" noChangeArrowheads="1"/>
          </p:cNvPicPr>
          <p:nvPr/>
        </p:nvPicPr>
        <p:blipFill>
          <a:blip r:embed="rId2" cstate="print"/>
          <a:srcRect/>
          <a:stretch>
            <a:fillRect/>
          </a:stretch>
        </p:blipFill>
        <p:spPr bwMode="auto">
          <a:xfrm>
            <a:off x="3810000" y="304800"/>
            <a:ext cx="4897438" cy="6248400"/>
          </a:xfrm>
          <a:prstGeom prst="rect">
            <a:avLst/>
          </a:prstGeom>
          <a:noFill/>
          <a:ln w="9525">
            <a:noFill/>
            <a:miter lim="800000"/>
            <a:headEnd/>
            <a:tailEnd/>
          </a:ln>
        </p:spPr>
      </p:pic>
    </p:spTree>
    <p:extLst>
      <p:ext uri="{BB962C8B-B14F-4D97-AF65-F5344CB8AC3E}">
        <p14:creationId xmlns:p14="http://schemas.microsoft.com/office/powerpoint/2010/main" val="225433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In the absence of the Council/Committee, how would the viewpoints and opinions of stakeholders be </a:t>
            </a:r>
            <a:r>
              <a:rPr lang="en-US" dirty="0" smtClean="0"/>
              <a:t>obtained </a:t>
            </a:r>
            <a:r>
              <a:rPr lang="en-US" dirty="0"/>
              <a:t>by the agency and reflected in the program</a:t>
            </a:r>
            <a:r>
              <a:rPr lang="en-US" dirty="0" smtClean="0"/>
              <a:t>?</a:t>
            </a:r>
          </a:p>
          <a:p>
            <a:endParaRPr lang="en-US" dirty="0"/>
          </a:p>
          <a:p>
            <a:r>
              <a:rPr lang="en-US" dirty="0"/>
              <a:t>Are there specific additional tasks that the Council/Committee could perform effectively for the legislature or your agency?</a:t>
            </a:r>
          </a:p>
          <a:p>
            <a:endParaRPr lang="en-US" dirty="0" smtClean="0"/>
          </a:p>
          <a:p>
            <a:r>
              <a:rPr lang="en-US" dirty="0"/>
              <a:t>Does the work of the Council/Committee in any way overlap or duplicate the work of other groups?</a:t>
            </a:r>
          </a:p>
          <a:p>
            <a:endParaRPr lang="en-US" dirty="0"/>
          </a:p>
        </p:txBody>
      </p:sp>
      <p:sp>
        <p:nvSpPr>
          <p:cNvPr id="4" name="Title 3"/>
          <p:cNvSpPr>
            <a:spLocks noGrp="1"/>
          </p:cNvSpPr>
          <p:nvPr>
            <p:ph type="title"/>
          </p:nvPr>
        </p:nvSpPr>
        <p:spPr/>
        <p:txBody>
          <a:bodyPr/>
          <a:lstStyle/>
          <a:p>
            <a:r>
              <a:rPr lang="en-US" dirty="0"/>
              <a:t>Legislative Hearing Update – Sept 30</a:t>
            </a:r>
          </a:p>
        </p:txBody>
      </p:sp>
    </p:spTree>
    <p:extLst>
      <p:ext uri="{BB962C8B-B14F-4D97-AF65-F5344CB8AC3E}">
        <p14:creationId xmlns:p14="http://schemas.microsoft.com/office/powerpoint/2010/main" val="1056778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MIDAS</a:t>
            </a:r>
          </a:p>
          <a:p>
            <a:endParaRPr lang="en-US" sz="1800" dirty="0" smtClean="0"/>
          </a:p>
          <a:p>
            <a:r>
              <a:rPr lang="en-US" sz="1800" dirty="0" smtClean="0"/>
              <a:t>Tools used to maintain CLU nationwide manages all aspects of USDA FSA Farm Records</a:t>
            </a:r>
          </a:p>
          <a:p>
            <a:endParaRPr lang="en-US"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981200"/>
            <a:ext cx="5854950" cy="319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698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dirty="0" smtClean="0"/>
              <a:t>TERRA</a:t>
            </a:r>
          </a:p>
          <a:p>
            <a:endParaRPr lang="en-US" sz="1800" dirty="0" smtClean="0"/>
          </a:p>
          <a:p>
            <a:r>
              <a:rPr lang="en-US" sz="1800" dirty="0" smtClean="0"/>
              <a:t>The </a:t>
            </a:r>
            <a:r>
              <a:rPr lang="en-US" sz="1800" dirty="0"/>
              <a:t>Tool for Environmental Resource Results Assessment (TERRA) enables FSA county office employees to determine the environmental and wildlife benefits of a contract scenario.</a:t>
            </a:r>
            <a:endParaRPr lang="en-US" sz="1800" dirty="0" smtClean="0"/>
          </a:p>
          <a:p>
            <a:endParaRPr lang="en-US"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622" y="990600"/>
            <a:ext cx="4799013" cy="377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6" name="Picture 2"/>
          <p:cNvPicPr>
            <a:picLocks noChangeAspect="1" noChangeArrowheads="1"/>
          </p:cNvPicPr>
          <p:nvPr/>
        </p:nvPicPr>
        <p:blipFill>
          <a:blip r:embed="rId3" cstate="print"/>
          <a:srcRect/>
          <a:stretch>
            <a:fillRect/>
          </a:stretch>
        </p:blipFill>
        <p:spPr bwMode="auto">
          <a:xfrm>
            <a:off x="5181600" y="2994226"/>
            <a:ext cx="3498850" cy="2265362"/>
          </a:xfrm>
          <a:prstGeom prst="rect">
            <a:avLst/>
          </a:prstGeom>
          <a:noFill/>
          <a:ln w="9525">
            <a:noFill/>
            <a:miter lim="800000"/>
            <a:headEnd/>
            <a:tailEnd/>
          </a:ln>
        </p:spPr>
      </p:pic>
    </p:spTree>
    <p:extLst>
      <p:ext uri="{BB962C8B-B14F-4D97-AF65-F5344CB8AC3E}">
        <p14:creationId xmlns:p14="http://schemas.microsoft.com/office/powerpoint/2010/main" val="1228733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a:bodyPr>
          <a:lstStyle/>
          <a:p>
            <a:r>
              <a:rPr lang="en-US" sz="2200" dirty="0">
                <a:latin typeface="Franklin Gothic Heavy"/>
              </a:rPr>
              <a:t>Acreage Maps</a:t>
            </a:r>
          </a:p>
          <a:p>
            <a:r>
              <a:rPr lang="en-US" sz="2200" dirty="0">
                <a:latin typeface="Franklin Gothic Heavy"/>
              </a:rPr>
              <a:t>Tract Based</a:t>
            </a:r>
          </a:p>
          <a:p>
            <a:pPr algn="l">
              <a:buSzPts val="1800"/>
              <a:buFont typeface="Arial"/>
              <a:buChar char="•"/>
            </a:pPr>
            <a:endParaRPr lang="en-US" sz="1800" dirty="0" smtClean="0">
              <a:latin typeface="Franklin Gothic Heavy"/>
            </a:endParaRPr>
          </a:p>
          <a:p>
            <a:pPr algn="l">
              <a:buSzPts val="1800"/>
              <a:buFont typeface="Arial"/>
              <a:buChar char="•"/>
            </a:pPr>
            <a:r>
              <a:rPr lang="en-US" sz="1800" dirty="0" smtClean="0">
                <a:latin typeface="Franklin Gothic Heavy"/>
              </a:rPr>
              <a:t>Producer </a:t>
            </a:r>
            <a:r>
              <a:rPr lang="en-US" sz="1800" dirty="0">
                <a:latin typeface="Franklin Gothic Heavy"/>
              </a:rPr>
              <a:t>Maps</a:t>
            </a:r>
          </a:p>
          <a:p>
            <a:pPr algn="l">
              <a:buSzPts val="1800"/>
              <a:buFont typeface="Arial"/>
              <a:buChar char="•"/>
            </a:pPr>
            <a:r>
              <a:rPr lang="en-US" sz="1800" dirty="0" smtClean="0">
                <a:latin typeface="Franklin Gothic Heavy"/>
              </a:rPr>
              <a:t>2013 </a:t>
            </a:r>
            <a:r>
              <a:rPr lang="en-US" sz="1800" dirty="0">
                <a:latin typeface="Franklin Gothic Heavy"/>
              </a:rPr>
              <a:t>NAIP Imagery</a:t>
            </a:r>
          </a:p>
          <a:p>
            <a:pPr algn="l">
              <a:buSzPts val="1800"/>
              <a:buFont typeface="Arial"/>
              <a:buChar char="•"/>
            </a:pPr>
            <a:r>
              <a:rPr lang="en-US" sz="1800" dirty="0" smtClean="0">
                <a:latin typeface="Franklin Gothic Heavy"/>
              </a:rPr>
              <a:t>Typical </a:t>
            </a:r>
            <a:r>
              <a:rPr lang="en-US" sz="1800" dirty="0">
                <a:latin typeface="Franklin Gothic Heavy"/>
              </a:rPr>
              <a:t>County Takes </a:t>
            </a:r>
            <a:r>
              <a:rPr lang="en-US" sz="1800" dirty="0" smtClean="0">
                <a:latin typeface="Franklin Gothic Heavy"/>
              </a:rPr>
              <a:t>3 </a:t>
            </a:r>
            <a:r>
              <a:rPr lang="en-US" sz="1800" dirty="0">
                <a:latin typeface="Franklin Gothic Heavy"/>
              </a:rPr>
              <a:t>Hours to create</a:t>
            </a:r>
          </a:p>
          <a:p>
            <a:pPr algn="l">
              <a:buSzPts val="1800"/>
              <a:buFont typeface="Arial"/>
              <a:buChar char="•"/>
            </a:pPr>
            <a:r>
              <a:rPr lang="en-US" sz="1800" dirty="0" smtClean="0">
                <a:latin typeface="Franklin Gothic Heavy"/>
              </a:rPr>
              <a:t>1.6 Million maps created in MN Farmers</a:t>
            </a:r>
            <a:endParaRPr lang="en-US"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758" y="1371600"/>
            <a:ext cx="5515270" cy="428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603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4000" i="1" cap="none" dirty="0" smtClean="0">
                <a:solidFill>
                  <a:srgbClr val="FFFFCC"/>
                </a:solidFill>
                <a:latin typeface="Franklin Gothic Heavy"/>
              </a:rPr>
              <a:t>Minnesota Farm Service Agency </a:t>
            </a:r>
            <a:r>
              <a:rPr lang="en-US" sz="4000" i="1" dirty="0" smtClean="0">
                <a:solidFill>
                  <a:srgbClr val="FFFFCC"/>
                </a:solidFill>
                <a:latin typeface="Franklin Gothic Heavy"/>
              </a:rPr>
              <a:t/>
            </a:r>
            <a:br>
              <a:rPr lang="en-US" sz="4000" i="1" dirty="0" smtClean="0">
                <a:solidFill>
                  <a:srgbClr val="FFFFCC"/>
                </a:solidFill>
                <a:latin typeface="Franklin Gothic Heavy"/>
              </a:rPr>
            </a:br>
            <a:r>
              <a:rPr lang="en-US" sz="2700" i="1" cap="none" dirty="0" smtClean="0">
                <a:solidFill>
                  <a:srgbClr val="FFFFCC"/>
                </a:solidFill>
                <a:latin typeface="Franklin Gothic Heavy"/>
              </a:rPr>
              <a:t>Information Section</a:t>
            </a:r>
            <a:r>
              <a:rPr lang="en-US" sz="3200" i="1" cap="none" dirty="0" smtClean="0">
                <a:solidFill>
                  <a:srgbClr val="FFFFCC"/>
                </a:solidFill>
                <a:latin typeface="Franklin Gothic Heavy"/>
              </a:rPr>
              <a:t/>
            </a:r>
            <a:br>
              <a:rPr lang="en-US" sz="3200" i="1" cap="none" dirty="0" smtClean="0">
                <a:solidFill>
                  <a:srgbClr val="FFFFCC"/>
                </a:solidFill>
                <a:latin typeface="Franklin Gothic Heavy"/>
              </a:rPr>
            </a:br>
            <a:endParaRPr lang="en-US" sz="2200" dirty="0"/>
          </a:p>
        </p:txBody>
      </p:sp>
      <p:sp>
        <p:nvSpPr>
          <p:cNvPr id="3" name="Subtitle 2"/>
          <p:cNvSpPr>
            <a:spLocks noGrp="1"/>
          </p:cNvSpPr>
          <p:nvPr>
            <p:ph type="subTitle" idx="1"/>
          </p:nvPr>
        </p:nvSpPr>
        <p:spPr>
          <a:xfrm>
            <a:off x="2895600" y="3733800"/>
            <a:ext cx="3352800" cy="2057400"/>
          </a:xfrm>
        </p:spPr>
        <p:txBody>
          <a:bodyPr>
            <a:normAutofit fontScale="85000" lnSpcReduction="20000"/>
          </a:bodyPr>
          <a:lstStyle/>
          <a:p>
            <a:pPr>
              <a:lnSpc>
                <a:spcPct val="120000"/>
              </a:lnSpc>
            </a:pPr>
            <a:r>
              <a:rPr lang="en-US" sz="1900" b="1" dirty="0" smtClean="0">
                <a:solidFill>
                  <a:srgbClr val="FFFFCC"/>
                </a:solidFill>
                <a:latin typeface="Franklin Gothic Book"/>
              </a:rPr>
              <a:t>Jeff Bloomquist</a:t>
            </a:r>
          </a:p>
          <a:p>
            <a:pPr>
              <a:lnSpc>
                <a:spcPct val="120000"/>
              </a:lnSpc>
            </a:pPr>
            <a:r>
              <a:rPr lang="en-US" sz="1900" b="1" dirty="0" smtClean="0">
                <a:solidFill>
                  <a:srgbClr val="FFFFCC"/>
                </a:solidFill>
                <a:latin typeface="Franklin Gothic Book"/>
              </a:rPr>
              <a:t>GIS Coordinator &amp; EM Coordinator</a:t>
            </a:r>
          </a:p>
          <a:p>
            <a:pPr>
              <a:lnSpc>
                <a:spcPct val="120000"/>
              </a:lnSpc>
            </a:pPr>
            <a:r>
              <a:rPr lang="en-US" sz="1600" dirty="0" smtClean="0">
                <a:solidFill>
                  <a:srgbClr val="FFFFCC"/>
                </a:solidFill>
                <a:latin typeface="Franklin Gothic Book"/>
              </a:rPr>
              <a:t>USDA Farm Service Agency</a:t>
            </a:r>
          </a:p>
          <a:p>
            <a:pPr>
              <a:lnSpc>
                <a:spcPct val="120000"/>
              </a:lnSpc>
            </a:pPr>
            <a:r>
              <a:rPr lang="en-US" sz="1600" dirty="0" smtClean="0">
                <a:solidFill>
                  <a:srgbClr val="FFFFCC"/>
                </a:solidFill>
                <a:latin typeface="Franklin Gothic Book"/>
              </a:rPr>
              <a:t>Minnesota State Office</a:t>
            </a:r>
          </a:p>
          <a:p>
            <a:pPr>
              <a:lnSpc>
                <a:spcPct val="120000"/>
              </a:lnSpc>
            </a:pPr>
            <a:r>
              <a:rPr lang="en-US" sz="1600" dirty="0" smtClean="0">
                <a:solidFill>
                  <a:srgbClr val="FFFFCC"/>
                </a:solidFill>
                <a:latin typeface="Franklin Gothic Book"/>
              </a:rPr>
              <a:t>375 Jackson Street, Suite 400</a:t>
            </a:r>
          </a:p>
          <a:p>
            <a:pPr>
              <a:lnSpc>
                <a:spcPct val="120000"/>
              </a:lnSpc>
            </a:pPr>
            <a:r>
              <a:rPr lang="en-US" sz="1600" dirty="0" smtClean="0">
                <a:solidFill>
                  <a:srgbClr val="FFFFCC"/>
                </a:solidFill>
                <a:latin typeface="Franklin Gothic Book"/>
              </a:rPr>
              <a:t>St. Paul, MN 55101-1852</a:t>
            </a:r>
          </a:p>
          <a:p>
            <a:pPr>
              <a:lnSpc>
                <a:spcPct val="120000"/>
              </a:lnSpc>
            </a:pPr>
            <a:r>
              <a:rPr lang="en-US" sz="1600" dirty="0" smtClean="0">
                <a:solidFill>
                  <a:srgbClr val="FFFFCC"/>
                </a:solidFill>
                <a:latin typeface="Franklin Gothic Book"/>
              </a:rPr>
              <a:t>651-602-7728</a:t>
            </a:r>
          </a:p>
          <a:p>
            <a:pPr>
              <a:lnSpc>
                <a:spcPct val="120000"/>
              </a:lnSpc>
            </a:pPr>
            <a:endParaRPr lang="en-US" sz="1800" dirty="0" smtClean="0">
              <a:solidFill>
                <a:srgbClr val="FFFFCC"/>
              </a:solidFill>
              <a:latin typeface="Franklin Gothic Book"/>
            </a:endParaRPr>
          </a:p>
        </p:txBody>
      </p:sp>
    </p:spTree>
    <p:extLst>
      <p:ext uri="{BB962C8B-B14F-4D97-AF65-F5344CB8AC3E}">
        <p14:creationId xmlns:p14="http://schemas.microsoft.com/office/powerpoint/2010/main" val="6003302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Intelligent Fiber Asset Management System (IFAMS)</a:t>
            </a:r>
          </a:p>
        </p:txBody>
      </p:sp>
      <p:sp>
        <p:nvSpPr>
          <p:cNvPr id="5" name="Content Placeholder 2"/>
          <p:cNvSpPr>
            <a:spLocks noGrp="1"/>
          </p:cNvSpPr>
          <p:nvPr>
            <p:ph idx="1"/>
          </p:nvPr>
        </p:nvSpPr>
        <p:spPr>
          <a:xfrm>
            <a:off x="457200" y="1600200"/>
            <a:ext cx="3352800" cy="4525963"/>
          </a:xfrm>
        </p:spPr>
        <p:txBody>
          <a:bodyPr>
            <a:normAutofit/>
          </a:bodyPr>
          <a:lstStyle/>
          <a:p>
            <a:r>
              <a:rPr lang="en-US" dirty="0" smtClean="0"/>
              <a:t>Gathered detailed business requirements</a:t>
            </a:r>
          </a:p>
          <a:p>
            <a:r>
              <a:rPr lang="en-US" dirty="0" smtClean="0"/>
              <a:t>Created custom data model</a:t>
            </a:r>
          </a:p>
          <a:p>
            <a:r>
              <a:rPr lang="en-US" dirty="0" smtClean="0"/>
              <a:t>Cleaned/created data</a:t>
            </a:r>
          </a:p>
          <a:p>
            <a:r>
              <a:rPr lang="en-US" dirty="0" smtClean="0"/>
              <a:t>Implemented web/mobile 3-GIS</a:t>
            </a:r>
          </a:p>
          <a:p>
            <a:pPr marL="457200" lvl="1" indent="0">
              <a:buNone/>
            </a:pPr>
            <a:endParaRPr lang="en-US" dirty="0" smtClean="0"/>
          </a:p>
          <a:p>
            <a:pPr lvl="1"/>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5022850" cy="39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922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4" y="-73337"/>
            <a:ext cx="9152744" cy="692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8605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Stearns County Addressing App</a:t>
            </a:r>
            <a:endParaRPr lang="en-US" dirty="0"/>
          </a:p>
        </p:txBody>
      </p:sp>
      <p:sp>
        <p:nvSpPr>
          <p:cNvPr id="5" name="Content Placeholder 2"/>
          <p:cNvSpPr>
            <a:spLocks noGrp="1"/>
          </p:cNvSpPr>
          <p:nvPr>
            <p:ph idx="1"/>
          </p:nvPr>
        </p:nvSpPr>
        <p:spPr>
          <a:xfrm>
            <a:off x="457200" y="1600200"/>
            <a:ext cx="3352800" cy="4525963"/>
          </a:xfrm>
        </p:spPr>
        <p:txBody>
          <a:bodyPr>
            <a:normAutofit/>
          </a:bodyPr>
          <a:lstStyle/>
          <a:p>
            <a:r>
              <a:rPr lang="en-US" dirty="0" smtClean="0"/>
              <a:t>Easy to use interface</a:t>
            </a:r>
          </a:p>
          <a:p>
            <a:r>
              <a:rPr lang="en-US" dirty="0" smtClean="0"/>
              <a:t>Secure access</a:t>
            </a:r>
          </a:p>
          <a:p>
            <a:pPr lvl="1"/>
            <a:r>
              <a:rPr lang="en-US" dirty="0" smtClean="0"/>
              <a:t>Users can edit addresses only in their jurisdiction</a:t>
            </a:r>
          </a:p>
          <a:p>
            <a:pPr lvl="1"/>
            <a:r>
              <a:rPr lang="en-US" dirty="0" smtClean="0"/>
              <a:t>Edit tracking</a:t>
            </a:r>
          </a:p>
          <a:p>
            <a:r>
              <a:rPr lang="en-US" dirty="0" smtClean="0"/>
              <a:t>Email alerts on updates</a:t>
            </a:r>
          </a:p>
          <a:p>
            <a:pPr lvl="1"/>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600200"/>
            <a:ext cx="4638068" cy="327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9896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Stearns County Addressing App</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558" y="1600200"/>
            <a:ext cx="4530207"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457200" y="1600200"/>
            <a:ext cx="3352800" cy="4525963"/>
          </a:xfrm>
        </p:spPr>
        <p:txBody>
          <a:bodyPr>
            <a:normAutofit/>
          </a:bodyPr>
          <a:lstStyle/>
          <a:p>
            <a:r>
              <a:rPr lang="en-US" dirty="0" smtClean="0"/>
              <a:t>Provides GIS Outreach to communities</a:t>
            </a:r>
          </a:p>
          <a:p>
            <a:pPr lvl="1"/>
            <a:r>
              <a:rPr lang="en-US" dirty="0" smtClean="0"/>
              <a:t>Mail labels</a:t>
            </a:r>
          </a:p>
          <a:p>
            <a:pPr lvl="1"/>
            <a:r>
              <a:rPr lang="en-US" dirty="0" smtClean="0"/>
              <a:t>Print basic maps</a:t>
            </a:r>
          </a:p>
          <a:p>
            <a:pPr lvl="1"/>
            <a:r>
              <a:rPr lang="en-US" dirty="0" smtClean="0"/>
              <a:t>View data</a:t>
            </a:r>
          </a:p>
          <a:p>
            <a:pPr lvl="1"/>
            <a:r>
              <a:rPr lang="en-US" dirty="0" smtClean="0"/>
              <a:t>Expandability</a:t>
            </a:r>
          </a:p>
          <a:p>
            <a:pPr marL="457200" lvl="1" indent="0">
              <a:buNone/>
            </a:pPr>
            <a:endParaRPr lang="en-US" dirty="0" smtClean="0"/>
          </a:p>
          <a:p>
            <a:pPr lvl="1"/>
            <a:endParaRPr lang="en-US" dirty="0"/>
          </a:p>
        </p:txBody>
      </p:sp>
    </p:spTree>
    <p:extLst>
      <p:ext uri="{BB962C8B-B14F-4D97-AF65-F5344CB8AC3E}">
        <p14:creationId xmlns:p14="http://schemas.microsoft.com/office/powerpoint/2010/main" val="19164271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lstStyle/>
          <a:p>
            <a:r>
              <a:rPr lang="en-US" dirty="0" smtClean="0"/>
              <a:t>Rapid Damaged Assessment (RDA)</a:t>
            </a:r>
            <a:endParaRPr lang="en-US" dirty="0"/>
          </a:p>
        </p:txBody>
      </p:sp>
      <p:sp>
        <p:nvSpPr>
          <p:cNvPr id="5" name="Content Placeholder 2"/>
          <p:cNvSpPr>
            <a:spLocks noGrp="1"/>
          </p:cNvSpPr>
          <p:nvPr>
            <p:ph idx="1"/>
          </p:nvPr>
        </p:nvSpPr>
        <p:spPr>
          <a:xfrm>
            <a:off x="457200" y="1600200"/>
            <a:ext cx="3352800" cy="4525963"/>
          </a:xfrm>
        </p:spPr>
        <p:txBody>
          <a:bodyPr>
            <a:normAutofit fontScale="92500" lnSpcReduction="10000"/>
          </a:bodyPr>
          <a:lstStyle/>
          <a:p>
            <a:r>
              <a:rPr lang="en-US" dirty="0" smtClean="0"/>
              <a:t>Custom iOS client for field data collection</a:t>
            </a:r>
          </a:p>
          <a:p>
            <a:r>
              <a:rPr lang="en-US" dirty="0" smtClean="0"/>
              <a:t>JavaScript Dashboard to view real time data</a:t>
            </a:r>
          </a:p>
          <a:p>
            <a:r>
              <a:rPr lang="en-US" dirty="0" smtClean="0"/>
              <a:t>Generates standard FEMA reports</a:t>
            </a:r>
          </a:p>
          <a:p>
            <a:r>
              <a:rPr lang="en-US" dirty="0" smtClean="0"/>
              <a:t>Shares data between the Red Cross, Counties, Cities, HSEM</a:t>
            </a:r>
          </a:p>
          <a:p>
            <a:pPr lvl="1"/>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600200"/>
            <a:ext cx="4088712" cy="347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34723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990600" y="762000"/>
            <a:ext cx="745966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a:r>
              <a:rPr lang="en-US" altLang="en-US" sz="3200" dirty="0" smtClean="0">
                <a:effectLst/>
              </a:rPr>
              <a:t>Trisha Nelson - GIS Extraction Project</a:t>
            </a:r>
            <a:br>
              <a:rPr lang="en-US" altLang="en-US" sz="3200" dirty="0" smtClean="0">
                <a:effectLst/>
              </a:rPr>
            </a:br>
            <a:r>
              <a:rPr lang="en-US" altLang="en-US" sz="3200" dirty="0" smtClean="0">
                <a:effectLst/>
              </a:rPr>
              <a:t> </a:t>
            </a:r>
          </a:p>
        </p:txBody>
      </p:sp>
      <p:pic>
        <p:nvPicPr>
          <p:cNvPr id="6147" name="Picture 7"/>
          <p:cNvPicPr>
            <a:picLocks noChangeAspect="1" noChangeArrowheads="1"/>
          </p:cNvPicPr>
          <p:nvPr/>
        </p:nvPicPr>
        <p:blipFill>
          <a:blip r:embed="rId3">
            <a:extLst>
              <a:ext uri="{28A0092B-C50C-407E-A947-70E740481C1C}">
                <a14:useLocalDpi xmlns:a14="http://schemas.microsoft.com/office/drawing/2010/main" val="0"/>
              </a:ext>
            </a:extLst>
          </a:blip>
          <a:srcRect l="66563" t="52864" r="18082" b="13573"/>
          <a:stretch>
            <a:fillRect/>
          </a:stretch>
        </p:blipFill>
        <p:spPr bwMode="auto">
          <a:xfrm>
            <a:off x="3022600" y="1447800"/>
            <a:ext cx="1571625"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a:hlinkClick r:id="rId4" action="ppaction://program"/>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688" y="4083050"/>
            <a:ext cx="6513512" cy="209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9"/>
          <p:cNvPicPr>
            <a:picLocks noChangeAspect="1" noChangeArrowheads="1"/>
          </p:cNvPicPr>
          <p:nvPr/>
        </p:nvPicPr>
        <p:blipFill>
          <a:blip r:embed="rId6">
            <a:extLst>
              <a:ext uri="{28A0092B-C50C-407E-A947-70E740481C1C}">
                <a14:useLocalDpi xmlns:a14="http://schemas.microsoft.com/office/drawing/2010/main" val="0"/>
              </a:ext>
            </a:extLst>
          </a:blip>
          <a:srcRect l="48531" t="55984" r="41983" b="20784"/>
          <a:stretch>
            <a:fillRect/>
          </a:stretch>
        </p:blipFill>
        <p:spPr bwMode="auto">
          <a:xfrm>
            <a:off x="4572000" y="1447800"/>
            <a:ext cx="16065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
          <p:cNvPicPr>
            <a:picLocks noChangeAspect="1" noChangeArrowheads="1"/>
          </p:cNvPicPr>
          <p:nvPr/>
        </p:nvPicPr>
        <p:blipFill>
          <a:blip r:embed="rId7">
            <a:extLst>
              <a:ext uri="{28A0092B-C50C-407E-A947-70E740481C1C}">
                <a14:useLocalDpi xmlns:a14="http://schemas.microsoft.com/office/drawing/2010/main" val="0"/>
              </a:ext>
            </a:extLst>
          </a:blip>
          <a:srcRect l="50322" t="38335" r="33357" b="11098"/>
          <a:stretch>
            <a:fillRect/>
          </a:stretch>
        </p:blipFill>
        <p:spPr bwMode="auto">
          <a:xfrm>
            <a:off x="784225" y="2133600"/>
            <a:ext cx="2039938" cy="173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10"/>
          <p:cNvPicPr>
            <a:picLocks noChangeAspect="1" noChangeArrowheads="1"/>
          </p:cNvPicPr>
          <p:nvPr/>
        </p:nvPicPr>
        <p:blipFill>
          <a:blip r:embed="rId6">
            <a:extLst>
              <a:ext uri="{28A0092B-C50C-407E-A947-70E740481C1C}">
                <a14:useLocalDpi xmlns:a14="http://schemas.microsoft.com/office/drawing/2010/main" val="0"/>
              </a:ext>
            </a:extLst>
          </a:blip>
          <a:srcRect l="17194" t="24399" r="65614" b="42117"/>
          <a:stretch>
            <a:fillRect/>
          </a:stretch>
        </p:blipFill>
        <p:spPr bwMode="auto">
          <a:xfrm>
            <a:off x="381000" y="1447800"/>
            <a:ext cx="93821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210300" y="1447800"/>
            <a:ext cx="2886075" cy="2062163"/>
          </a:xfrm>
          <a:prstGeom prst="rect">
            <a:avLst/>
          </a:prstGeom>
        </p:spPr>
        <p:txBody>
          <a:bodyPr>
            <a:spAutoFit/>
          </a:bodyPr>
          <a:lstStyle/>
          <a:p>
            <a:pPr marL="285750" indent="-28575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Inventory for Barriers</a:t>
            </a:r>
          </a:p>
          <a:p>
            <a:pPr marL="285750" indent="-28575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High Resolution Camera’s</a:t>
            </a:r>
          </a:p>
          <a:p>
            <a:pPr marL="285750" indent="-28575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12.5’ Interval Photo</a:t>
            </a:r>
          </a:p>
          <a:p>
            <a:pPr marL="342900" indent="-34290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High Accuracy GPS</a:t>
            </a:r>
          </a:p>
          <a:p>
            <a:pPr marL="342900" indent="-34290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Desktop Mining – Safe &amp; Efficient</a:t>
            </a:r>
          </a:p>
          <a:p>
            <a:pPr marL="342900" indent="-34290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Accuracy ~1’</a:t>
            </a:r>
          </a:p>
          <a:p>
            <a:pPr marL="342900" indent="-342900" fontAlgn="base">
              <a:spcBef>
                <a:spcPct val="0"/>
              </a:spcBef>
              <a:spcAft>
                <a:spcPct val="0"/>
              </a:spcAft>
              <a:buFont typeface="Arial" pitchFamily="34" charset="0"/>
              <a:buChar char="•"/>
              <a:defRPr/>
            </a:pPr>
            <a:r>
              <a:rPr lang="en-US" sz="1600" dirty="0">
                <a:solidFill>
                  <a:srgbClr val="FFFFFF"/>
                </a:solidFill>
                <a:latin typeface="Arial" pitchFamily="34" charset="0"/>
                <a:cs typeface="ＭＳ Ｐゴシック"/>
              </a:rPr>
              <a:t>Future As-built?</a:t>
            </a:r>
          </a:p>
        </p:txBody>
      </p:sp>
    </p:spTree>
    <p:extLst>
      <p:ext uri="{BB962C8B-B14F-4D97-AF65-F5344CB8AC3E}">
        <p14:creationId xmlns:p14="http://schemas.microsoft.com/office/powerpoint/2010/main" val="39666879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a:t>Do you believe the Geospatial Information Advisory Council and the Technology Advisory Committee should be continued?  If so, do you recommend any changes in law that would improve the Council/Committee's efficiency and effectiveness?</a:t>
            </a:r>
          </a:p>
        </p:txBody>
      </p:sp>
      <p:sp>
        <p:nvSpPr>
          <p:cNvPr id="4" name="Title 3"/>
          <p:cNvSpPr>
            <a:spLocks noGrp="1"/>
          </p:cNvSpPr>
          <p:nvPr>
            <p:ph type="title"/>
          </p:nvPr>
        </p:nvSpPr>
        <p:spPr/>
        <p:txBody>
          <a:bodyPr/>
          <a:lstStyle/>
          <a:p>
            <a:r>
              <a:rPr lang="en-US" dirty="0"/>
              <a:t>Legislative Hearing Update – Sept 30</a:t>
            </a:r>
          </a:p>
        </p:txBody>
      </p:sp>
    </p:spTree>
    <p:extLst>
      <p:ext uri="{BB962C8B-B14F-4D97-AF65-F5344CB8AC3E}">
        <p14:creationId xmlns:p14="http://schemas.microsoft.com/office/powerpoint/2010/main" val="29394778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05000" y="685800"/>
            <a:ext cx="6772275" cy="762000"/>
          </a:xfrm>
          <a:prstGeom prst="rect">
            <a:avLst/>
          </a:prstGeom>
        </p:spPr>
        <p:txBody>
          <a:bodyPr vert="horz" lIns="91440" tIns="45720" rIns="91440" bIns="45720" rtlCol="0" anchor="ctr">
            <a:noAutofit/>
          </a:bodyPr>
          <a:lstStyle/>
          <a:p>
            <a:pPr algn="ctr">
              <a:spcBef>
                <a:spcPct val="0"/>
              </a:spcBef>
              <a:defRPr/>
            </a:pPr>
            <a:r>
              <a:rPr lang="en-US" sz="4000" b="1" dirty="0" smtClean="0">
                <a:solidFill>
                  <a:prstClr val="black"/>
                </a:solidFill>
                <a:latin typeface="Aharoni" pitchFamily="2" charset="-79"/>
                <a:ea typeface="+mj-ea"/>
                <a:cs typeface="Aharoni" pitchFamily="2" charset="-79"/>
              </a:rPr>
              <a:t>Non-Profit &amp; GIS </a:t>
            </a:r>
            <a:endParaRPr lang="en-US" sz="2400" b="1" dirty="0" smtClean="0">
              <a:solidFill>
                <a:prstClr val="black"/>
              </a:solidFill>
              <a:latin typeface="Aharoni" pitchFamily="2" charset="-79"/>
              <a:ea typeface="+mj-ea"/>
              <a:cs typeface="Aharoni" pitchFamily="2" charset="-79"/>
            </a:endParaRPr>
          </a:p>
        </p:txBody>
      </p:sp>
      <p:sp>
        <p:nvSpPr>
          <p:cNvPr id="7" name="Title 1"/>
          <p:cNvSpPr txBox="1">
            <a:spLocks/>
          </p:cNvSpPr>
          <p:nvPr/>
        </p:nvSpPr>
        <p:spPr>
          <a:xfrm>
            <a:off x="1981200" y="2819400"/>
            <a:ext cx="6469778" cy="990600"/>
          </a:xfrm>
          <a:prstGeom prst="rect">
            <a:avLst/>
          </a:prstGeom>
        </p:spPr>
        <p:txBody>
          <a:bodyPr vert="horz" lIns="91440" tIns="45720" rIns="91440" bIns="45720" rtlCol="0" anchor="ctr">
            <a:normAutofit/>
          </a:bodyPr>
          <a:lstStyle/>
          <a:p>
            <a:pPr>
              <a:spcBef>
                <a:spcPct val="0"/>
              </a:spcBef>
              <a:defRPr/>
            </a:pPr>
            <a:r>
              <a:rPr lang="en-US" dirty="0" smtClean="0">
                <a:solidFill>
                  <a:prstClr val="black"/>
                </a:solidFill>
                <a:latin typeface="Aharoni" pitchFamily="2" charset="-79"/>
                <a:ea typeface="+mj-ea"/>
                <a:cs typeface="Aharoni" pitchFamily="2" charset="-79"/>
              </a:rPr>
              <a:t>Kody Thurnau, GIS Specialist</a:t>
            </a:r>
          </a:p>
          <a:p>
            <a:pPr>
              <a:spcBef>
                <a:spcPct val="0"/>
              </a:spcBef>
              <a:defRPr/>
            </a:pPr>
            <a:r>
              <a:rPr lang="en-US" dirty="0" smtClean="0">
                <a:solidFill>
                  <a:prstClr val="black"/>
                </a:solidFill>
                <a:latin typeface="Aharoni" pitchFamily="2" charset="-79"/>
                <a:ea typeface="+mj-ea"/>
                <a:cs typeface="Aharoni" pitchFamily="2" charset="-79"/>
              </a:rPr>
              <a:t>Minnesota Center for Environmental Advocacy</a:t>
            </a:r>
          </a:p>
        </p:txBody>
      </p:sp>
      <p:sp>
        <p:nvSpPr>
          <p:cNvPr id="21" name="Title 1"/>
          <p:cNvSpPr txBox="1">
            <a:spLocks/>
          </p:cNvSpPr>
          <p:nvPr/>
        </p:nvSpPr>
        <p:spPr>
          <a:xfrm>
            <a:off x="1981200" y="5638800"/>
            <a:ext cx="3962400" cy="685800"/>
          </a:xfrm>
          <a:prstGeom prst="rect">
            <a:avLst/>
          </a:prstGeom>
        </p:spPr>
        <p:txBody>
          <a:bodyPr vert="horz" lIns="91440" tIns="45720" rIns="91440" bIns="45720" rtlCol="0" anchor="ctr">
            <a:noAutofit/>
          </a:bodyPr>
          <a:lstStyle/>
          <a:p>
            <a:pPr>
              <a:spcBef>
                <a:spcPct val="0"/>
              </a:spcBef>
              <a:defRPr/>
            </a:pPr>
            <a:r>
              <a:rPr lang="en-US" sz="1400" b="1" dirty="0" smtClean="0">
                <a:solidFill>
                  <a:srgbClr val="EEECE1">
                    <a:lumMod val="25000"/>
                  </a:srgbClr>
                </a:solidFill>
                <a:latin typeface="Aharoni" pitchFamily="2" charset="-79"/>
                <a:ea typeface="+mj-ea"/>
                <a:cs typeface="Aharoni" pitchFamily="2" charset="-79"/>
              </a:rPr>
              <a:t>26 East Exchange Street, Suite 206</a:t>
            </a:r>
          </a:p>
          <a:p>
            <a:pPr>
              <a:spcBef>
                <a:spcPct val="0"/>
              </a:spcBef>
              <a:defRPr/>
            </a:pPr>
            <a:r>
              <a:rPr lang="en-US" sz="1400" b="1" dirty="0" smtClean="0">
                <a:solidFill>
                  <a:srgbClr val="EEECE1">
                    <a:lumMod val="25000"/>
                  </a:srgbClr>
                </a:solidFill>
                <a:latin typeface="Aharoni" pitchFamily="2" charset="-79"/>
                <a:ea typeface="+mj-ea"/>
                <a:cs typeface="Aharoni" pitchFamily="2" charset="-79"/>
              </a:rPr>
              <a:t>St Paul, Minnesota, 55101</a:t>
            </a:r>
          </a:p>
          <a:p>
            <a:pPr>
              <a:spcBef>
                <a:spcPct val="0"/>
              </a:spcBef>
              <a:defRPr/>
            </a:pPr>
            <a:r>
              <a:rPr lang="en-US" sz="1400" b="1" dirty="0" smtClean="0">
                <a:solidFill>
                  <a:srgbClr val="EEECE1">
                    <a:lumMod val="25000"/>
                  </a:srgbClr>
                </a:solidFill>
                <a:latin typeface="Aharoni" pitchFamily="2" charset="-79"/>
                <a:ea typeface="+mj-ea"/>
                <a:cs typeface="Aharoni" pitchFamily="2" charset="-79"/>
              </a:rPr>
              <a:t>www.mncenter.org</a:t>
            </a:r>
          </a:p>
        </p:txBody>
      </p:sp>
      <p:pic>
        <p:nvPicPr>
          <p:cNvPr id="22" name="Picture 21" descr="strip.jpg"/>
          <p:cNvPicPr>
            <a:picLocks noChangeAspect="1"/>
          </p:cNvPicPr>
          <p:nvPr/>
        </p:nvPicPr>
        <p:blipFill>
          <a:blip r:embed="rId3" cstate="print"/>
          <a:stretch>
            <a:fillRect/>
          </a:stretch>
        </p:blipFill>
        <p:spPr>
          <a:xfrm>
            <a:off x="0" y="0"/>
            <a:ext cx="1373147" cy="6858000"/>
          </a:xfrm>
          <a:prstGeom prst="rect">
            <a:avLst/>
          </a:prstGeom>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0" name="Picture 19" descr="MCEALOGO_BMP.bmp"/>
          <p:cNvPicPr>
            <a:picLocks noChangeAspect="1"/>
          </p:cNvPicPr>
          <p:nvPr/>
        </p:nvPicPr>
        <p:blipFill>
          <a:blip r:embed="rId4" cstate="print"/>
          <a:stretch>
            <a:fillRect/>
          </a:stretch>
        </p:blipFill>
        <p:spPr>
          <a:xfrm>
            <a:off x="1905000" y="4495800"/>
            <a:ext cx="3511824" cy="1143000"/>
          </a:xfrm>
          <a:prstGeom prst="rect">
            <a:avLst/>
          </a:prstGeom>
        </p:spPr>
      </p:pic>
      <p:grpSp>
        <p:nvGrpSpPr>
          <p:cNvPr id="25" name="Group 24"/>
          <p:cNvGrpSpPr/>
          <p:nvPr/>
        </p:nvGrpSpPr>
        <p:grpSpPr>
          <a:xfrm>
            <a:off x="2057400" y="2057400"/>
            <a:ext cx="6393578" cy="606552"/>
            <a:chOff x="2057400" y="2127504"/>
            <a:chExt cx="6393578" cy="606552"/>
          </a:xfrm>
        </p:grpSpPr>
        <p:grpSp>
          <p:nvGrpSpPr>
            <p:cNvPr id="16" name="Group 15"/>
            <p:cNvGrpSpPr/>
            <p:nvPr/>
          </p:nvGrpSpPr>
          <p:grpSpPr>
            <a:xfrm>
              <a:off x="2057400" y="2133600"/>
              <a:ext cx="5638800" cy="600417"/>
              <a:chOff x="914399" y="1828800"/>
              <a:chExt cx="7871936" cy="838200"/>
            </a:xfrm>
          </p:grpSpPr>
          <p:pic>
            <p:nvPicPr>
              <p:cNvPr id="8" name="Picture 2"/>
              <p:cNvPicPr>
                <a:picLocks noChangeAspect="1" noChangeArrowheads="1"/>
              </p:cNvPicPr>
              <p:nvPr/>
            </p:nvPicPr>
            <p:blipFill>
              <a:blip r:embed="rId5" cstate="print"/>
              <a:srcRect/>
              <a:stretch>
                <a:fillRect/>
              </a:stretch>
            </p:blipFill>
            <p:spPr bwMode="auto">
              <a:xfrm>
                <a:off x="914399" y="1828800"/>
                <a:ext cx="937736" cy="838200"/>
              </a:xfrm>
              <a:prstGeom prst="rect">
                <a:avLst/>
              </a:prstGeom>
              <a:noFill/>
              <a:ln w="9525">
                <a:noFill/>
                <a:miter lim="800000"/>
                <a:headEnd/>
                <a:tailEnd/>
              </a:ln>
            </p:spPr>
          </p:pic>
          <p:pic>
            <p:nvPicPr>
              <p:cNvPr id="9" name="Picture 3"/>
              <p:cNvPicPr>
                <a:picLocks noChangeAspect="1" noChangeArrowheads="1"/>
              </p:cNvPicPr>
              <p:nvPr/>
            </p:nvPicPr>
            <p:blipFill>
              <a:blip r:embed="rId6" cstate="print"/>
              <a:srcRect/>
              <a:stretch>
                <a:fillRect/>
              </a:stretch>
            </p:blipFill>
            <p:spPr bwMode="auto">
              <a:xfrm>
                <a:off x="1905000" y="1828800"/>
                <a:ext cx="937736" cy="838200"/>
              </a:xfrm>
              <a:prstGeom prst="rect">
                <a:avLst/>
              </a:prstGeom>
              <a:noFill/>
              <a:ln w="9525">
                <a:noFill/>
                <a:miter lim="800000"/>
                <a:headEnd/>
                <a:tailEnd/>
              </a:ln>
            </p:spPr>
          </p:pic>
          <p:pic>
            <p:nvPicPr>
              <p:cNvPr id="10" name="Picture 4"/>
              <p:cNvPicPr>
                <a:picLocks noChangeAspect="1" noChangeArrowheads="1"/>
              </p:cNvPicPr>
              <p:nvPr/>
            </p:nvPicPr>
            <p:blipFill>
              <a:blip r:embed="rId7" cstate="print"/>
              <a:srcRect/>
              <a:stretch>
                <a:fillRect/>
              </a:stretch>
            </p:blipFill>
            <p:spPr bwMode="auto">
              <a:xfrm>
                <a:off x="4876800" y="1828800"/>
                <a:ext cx="937736" cy="838200"/>
              </a:xfrm>
              <a:prstGeom prst="rect">
                <a:avLst/>
              </a:prstGeom>
              <a:noFill/>
              <a:ln w="9525">
                <a:noFill/>
                <a:miter lim="800000"/>
                <a:headEnd/>
                <a:tailEnd/>
              </a:ln>
            </p:spPr>
          </p:pic>
          <p:pic>
            <p:nvPicPr>
              <p:cNvPr id="11" name="Picture 5"/>
              <p:cNvPicPr>
                <a:picLocks noChangeAspect="1" noChangeArrowheads="1"/>
              </p:cNvPicPr>
              <p:nvPr/>
            </p:nvPicPr>
            <p:blipFill>
              <a:blip r:embed="rId8" cstate="print"/>
              <a:srcRect/>
              <a:stretch>
                <a:fillRect/>
              </a:stretch>
            </p:blipFill>
            <p:spPr bwMode="auto">
              <a:xfrm>
                <a:off x="3886200" y="1828800"/>
                <a:ext cx="914400" cy="817341"/>
              </a:xfrm>
              <a:prstGeom prst="rect">
                <a:avLst/>
              </a:prstGeom>
              <a:noFill/>
              <a:ln w="9525">
                <a:noFill/>
                <a:miter lim="800000"/>
                <a:headEnd/>
                <a:tailEnd/>
              </a:ln>
            </p:spPr>
          </p:pic>
          <p:pic>
            <p:nvPicPr>
              <p:cNvPr id="12" name="Picture 6"/>
              <p:cNvPicPr>
                <a:picLocks noChangeAspect="1" noChangeArrowheads="1"/>
              </p:cNvPicPr>
              <p:nvPr/>
            </p:nvPicPr>
            <p:blipFill>
              <a:blip r:embed="rId9" cstate="print"/>
              <a:srcRect/>
              <a:stretch>
                <a:fillRect/>
              </a:stretch>
            </p:blipFill>
            <p:spPr bwMode="auto">
              <a:xfrm>
                <a:off x="5867400" y="1828800"/>
                <a:ext cx="914400" cy="817341"/>
              </a:xfrm>
              <a:prstGeom prst="rect">
                <a:avLst/>
              </a:prstGeom>
              <a:noFill/>
              <a:ln w="9525">
                <a:noFill/>
                <a:miter lim="800000"/>
                <a:headEnd/>
                <a:tailEnd/>
              </a:ln>
            </p:spPr>
          </p:pic>
          <p:pic>
            <p:nvPicPr>
              <p:cNvPr id="13" name="Picture 7"/>
              <p:cNvPicPr>
                <a:picLocks noChangeAspect="1" noChangeArrowheads="1"/>
              </p:cNvPicPr>
              <p:nvPr/>
            </p:nvPicPr>
            <p:blipFill>
              <a:blip r:embed="rId10" cstate="print"/>
              <a:srcRect/>
              <a:stretch>
                <a:fillRect/>
              </a:stretch>
            </p:blipFill>
            <p:spPr bwMode="auto">
              <a:xfrm>
                <a:off x="6858000" y="1828800"/>
                <a:ext cx="914400" cy="817341"/>
              </a:xfrm>
              <a:prstGeom prst="rect">
                <a:avLst/>
              </a:prstGeom>
              <a:noFill/>
              <a:ln w="9525">
                <a:noFill/>
                <a:miter lim="800000"/>
                <a:headEnd/>
                <a:tailEnd/>
              </a:ln>
            </p:spPr>
          </p:pic>
          <p:pic>
            <p:nvPicPr>
              <p:cNvPr id="14" name="Picture 8"/>
              <p:cNvPicPr>
                <a:picLocks noChangeAspect="1" noChangeArrowheads="1"/>
              </p:cNvPicPr>
              <p:nvPr/>
            </p:nvPicPr>
            <p:blipFill>
              <a:blip r:embed="rId11" cstate="print"/>
              <a:srcRect/>
              <a:stretch>
                <a:fillRect/>
              </a:stretch>
            </p:blipFill>
            <p:spPr bwMode="auto">
              <a:xfrm>
                <a:off x="7848598" y="1828800"/>
                <a:ext cx="937737" cy="838200"/>
              </a:xfrm>
              <a:prstGeom prst="rect">
                <a:avLst/>
              </a:prstGeom>
              <a:noFill/>
              <a:ln w="9525">
                <a:noFill/>
                <a:miter lim="800000"/>
                <a:headEnd/>
                <a:tailEnd/>
              </a:ln>
            </p:spPr>
          </p:pic>
          <p:pic>
            <p:nvPicPr>
              <p:cNvPr id="15" name="Picture 9"/>
              <p:cNvPicPr>
                <a:picLocks noChangeAspect="1" noChangeArrowheads="1"/>
              </p:cNvPicPr>
              <p:nvPr/>
            </p:nvPicPr>
            <p:blipFill>
              <a:blip r:embed="rId12" cstate="print"/>
              <a:srcRect/>
              <a:stretch>
                <a:fillRect/>
              </a:stretch>
            </p:blipFill>
            <p:spPr bwMode="auto">
              <a:xfrm>
                <a:off x="2895600" y="1828800"/>
                <a:ext cx="937736" cy="838200"/>
              </a:xfrm>
              <a:prstGeom prst="rect">
                <a:avLst/>
              </a:prstGeom>
              <a:noFill/>
              <a:ln w="9525">
                <a:noFill/>
                <a:miter lim="800000"/>
                <a:headEnd/>
                <a:tailEnd/>
              </a:ln>
            </p:spPr>
          </p:pic>
        </p:grpSp>
        <p:pic>
          <p:nvPicPr>
            <p:cNvPr id="24" name="Picture 2"/>
            <p:cNvPicPr>
              <a:picLocks noChangeAspect="1" noChangeArrowheads="1"/>
            </p:cNvPicPr>
            <p:nvPr/>
          </p:nvPicPr>
          <p:blipFill>
            <a:blip r:embed="rId13" cstate="print"/>
            <a:srcRect/>
            <a:stretch>
              <a:fillRect/>
            </a:stretch>
          </p:blipFill>
          <p:spPr bwMode="auto">
            <a:xfrm>
              <a:off x="7772400" y="2127504"/>
              <a:ext cx="678578" cy="606552"/>
            </a:xfrm>
            <a:prstGeom prst="rect">
              <a:avLst/>
            </a:prstGeom>
            <a:noFill/>
            <a:ln w="9525">
              <a:noFill/>
              <a:miter lim="800000"/>
              <a:headEnd/>
              <a:tailEnd/>
            </a:ln>
          </p:spPr>
        </p:pic>
      </p:grpSp>
    </p:spTree>
    <p:extLst>
      <p:ext uri="{BB962C8B-B14F-4D97-AF65-F5344CB8AC3E}">
        <p14:creationId xmlns:p14="http://schemas.microsoft.com/office/powerpoint/2010/main" val="418383677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trip.jpg"/>
          <p:cNvPicPr>
            <a:picLocks noChangeAspect="1"/>
          </p:cNvPicPr>
          <p:nvPr/>
        </p:nvPicPr>
        <p:blipFill>
          <a:blip r:embed="rId3" cstate="print"/>
          <a:stretch>
            <a:fillRect/>
          </a:stretch>
        </p:blipFill>
        <p:spPr>
          <a:xfrm>
            <a:off x="0" y="0"/>
            <a:ext cx="1373147" cy="6858000"/>
          </a:xfrm>
          <a:prstGeom prst="rect">
            <a:avLst/>
          </a:prstGeom>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24334"/>
            <a:ext cx="3079750" cy="99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514600" y="1541383"/>
            <a:ext cx="6019800" cy="4478417"/>
            <a:chOff x="2514600" y="1541383"/>
            <a:chExt cx="6019800" cy="4478417"/>
          </a:xfrm>
        </p:grpSpPr>
        <p:sp>
          <p:nvSpPr>
            <p:cNvPr id="2" name="TextBox 1"/>
            <p:cNvSpPr txBox="1"/>
            <p:nvPr/>
          </p:nvSpPr>
          <p:spPr>
            <a:xfrm>
              <a:off x="2514600" y="1541383"/>
              <a:ext cx="6019800" cy="1354217"/>
            </a:xfrm>
            <a:prstGeom prst="rect">
              <a:avLst/>
            </a:prstGeom>
            <a:noFill/>
          </p:spPr>
          <p:txBody>
            <a:bodyPr wrap="square" rtlCol="0">
              <a:spAutoFit/>
            </a:bodyPr>
            <a:lstStyle/>
            <a:p>
              <a:r>
                <a:rPr lang="en-US" sz="2800" u="sng" dirty="0" smtClean="0">
                  <a:solidFill>
                    <a:srgbClr val="C3412B"/>
                  </a:solidFill>
                  <a:latin typeface="Aharoni" panose="02010803020104030203" pitchFamily="2" charset="-79"/>
                  <a:cs typeface="Aharoni" panose="02010803020104030203" pitchFamily="2" charset="-79"/>
                </a:rPr>
                <a:t>Mission</a:t>
              </a:r>
            </a:p>
            <a:p>
              <a:r>
                <a:rPr lang="en-US" dirty="0" smtClean="0">
                  <a:solidFill>
                    <a:prstClr val="black"/>
                  </a:solidFill>
                  <a:latin typeface="Aharoni" panose="02010803020104030203" pitchFamily="2" charset="-79"/>
                  <a:cs typeface="Aharoni" panose="02010803020104030203" pitchFamily="2" charset="-79"/>
                </a:rPr>
                <a:t>…using </a:t>
              </a:r>
              <a:r>
                <a:rPr lang="en-US" dirty="0">
                  <a:solidFill>
                    <a:prstClr val="black"/>
                  </a:solidFill>
                  <a:latin typeface="Aharoni" panose="02010803020104030203" pitchFamily="2" charset="-79"/>
                  <a:cs typeface="Aharoni" panose="02010803020104030203" pitchFamily="2" charset="-79"/>
                </a:rPr>
                <a:t>law, science, and research to protect Minnesota's natural resources, wildlife and the health of its people.</a:t>
              </a:r>
            </a:p>
          </p:txBody>
        </p:sp>
        <p:sp>
          <p:nvSpPr>
            <p:cNvPr id="6" name="TextBox 5"/>
            <p:cNvSpPr txBox="1"/>
            <p:nvPr/>
          </p:nvSpPr>
          <p:spPr>
            <a:xfrm>
              <a:off x="2514600" y="3103483"/>
              <a:ext cx="6019800" cy="1354217"/>
            </a:xfrm>
            <a:prstGeom prst="rect">
              <a:avLst/>
            </a:prstGeom>
            <a:noFill/>
          </p:spPr>
          <p:txBody>
            <a:bodyPr wrap="square" rtlCol="0">
              <a:spAutoFit/>
            </a:bodyPr>
            <a:lstStyle/>
            <a:p>
              <a:r>
                <a:rPr lang="en-US" sz="2800" u="sng" dirty="0" smtClean="0">
                  <a:solidFill>
                    <a:srgbClr val="C3412B"/>
                  </a:solidFill>
                  <a:latin typeface="Aharoni" panose="02010803020104030203" pitchFamily="2" charset="-79"/>
                  <a:cs typeface="Aharoni" panose="02010803020104030203" pitchFamily="2" charset="-79"/>
                </a:rPr>
                <a:t>How we do it</a:t>
              </a:r>
            </a:p>
            <a:p>
              <a:r>
                <a:rPr lang="en-US" dirty="0" smtClean="0">
                  <a:solidFill>
                    <a:prstClr val="black"/>
                  </a:solidFill>
                  <a:latin typeface="Aharoni" panose="02010803020104030203" pitchFamily="2" charset="-79"/>
                  <a:cs typeface="Aharoni" panose="02010803020104030203" pitchFamily="2" charset="-79"/>
                </a:rPr>
                <a:t>…work at </a:t>
              </a:r>
              <a:r>
                <a:rPr lang="en-US" dirty="0">
                  <a:solidFill>
                    <a:prstClr val="black"/>
                  </a:solidFill>
                  <a:latin typeface="Aharoni" panose="02010803020104030203" pitchFamily="2" charset="-79"/>
                  <a:cs typeface="Aharoni" panose="02010803020104030203" pitchFamily="2" charset="-79"/>
                </a:rPr>
                <a:t>the legislature, in the courts, and with public agencies to enact, strengthen, and enforce smart environmental laws.</a:t>
              </a:r>
            </a:p>
          </p:txBody>
        </p:sp>
        <p:sp>
          <p:nvSpPr>
            <p:cNvPr id="8" name="TextBox 7"/>
            <p:cNvSpPr txBox="1"/>
            <p:nvPr/>
          </p:nvSpPr>
          <p:spPr>
            <a:xfrm>
              <a:off x="2514600" y="4665583"/>
              <a:ext cx="6019800" cy="1354217"/>
            </a:xfrm>
            <a:prstGeom prst="rect">
              <a:avLst/>
            </a:prstGeom>
            <a:noFill/>
          </p:spPr>
          <p:txBody>
            <a:bodyPr wrap="square" rtlCol="0">
              <a:spAutoFit/>
            </a:bodyPr>
            <a:lstStyle/>
            <a:p>
              <a:r>
                <a:rPr lang="en-US" sz="2800" u="sng" dirty="0" smtClean="0">
                  <a:solidFill>
                    <a:srgbClr val="C3412B"/>
                  </a:solidFill>
                  <a:latin typeface="Aharoni" panose="02010803020104030203" pitchFamily="2" charset="-79"/>
                  <a:cs typeface="Aharoni" panose="02010803020104030203" pitchFamily="2" charset="-79"/>
                </a:rPr>
                <a:t>Who are we</a:t>
              </a:r>
            </a:p>
            <a:p>
              <a:r>
                <a:rPr lang="en-US" dirty="0" smtClean="0">
                  <a:solidFill>
                    <a:prstClr val="black"/>
                  </a:solidFill>
                  <a:latin typeface="Aharoni" panose="02010803020104030203" pitchFamily="2" charset="-79"/>
                  <a:cs typeface="Aharoni" panose="02010803020104030203" pitchFamily="2" charset="-79"/>
                </a:rPr>
                <a:t>-Attorneys (Environmental law experts)</a:t>
              </a:r>
            </a:p>
            <a:p>
              <a:r>
                <a:rPr lang="en-US" dirty="0" smtClean="0">
                  <a:solidFill>
                    <a:prstClr val="black"/>
                  </a:solidFill>
                  <a:latin typeface="Aharoni" panose="02010803020104030203" pitchFamily="2" charset="-79"/>
                  <a:cs typeface="Aharoni" panose="02010803020104030203" pitchFamily="2" charset="-79"/>
                </a:rPr>
                <a:t>-Scientist, planners, and issue experts</a:t>
              </a:r>
            </a:p>
            <a:p>
              <a:r>
                <a:rPr lang="en-US" dirty="0" smtClean="0">
                  <a:solidFill>
                    <a:prstClr val="black"/>
                  </a:solidFill>
                  <a:latin typeface="Aharoni" panose="02010803020104030203" pitchFamily="2" charset="-79"/>
                  <a:cs typeface="Aharoni" panose="02010803020104030203" pitchFamily="2" charset="-79"/>
                </a:rPr>
                <a:t>-Legislative experts</a:t>
              </a:r>
              <a:endParaRPr lang="en-US" dirty="0">
                <a:solidFill>
                  <a:prstClr val="black"/>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11386848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050" y="76200"/>
            <a:ext cx="3079750" cy="999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descr="strip.jpg"/>
          <p:cNvPicPr>
            <a:picLocks noChangeAspect="1"/>
          </p:cNvPicPr>
          <p:nvPr/>
        </p:nvPicPr>
        <p:blipFill>
          <a:blip r:embed="rId4" cstate="print"/>
          <a:stretch>
            <a:fillRect/>
          </a:stretch>
        </p:blipFill>
        <p:spPr>
          <a:xfrm>
            <a:off x="0" y="0"/>
            <a:ext cx="1373147" cy="6858000"/>
          </a:xfrm>
          <a:prstGeom prst="rect">
            <a:avLst/>
          </a:prstGeom>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1"/>
          <p:cNvGrpSpPr/>
          <p:nvPr/>
        </p:nvGrpSpPr>
        <p:grpSpPr>
          <a:xfrm>
            <a:off x="3276600" y="1143000"/>
            <a:ext cx="6565525" cy="5380038"/>
            <a:chOff x="2638425" y="1935162"/>
            <a:chExt cx="6565525" cy="5380038"/>
          </a:xfrm>
        </p:grpSpPr>
        <p:sp>
          <p:nvSpPr>
            <p:cNvPr id="12" name="TextBox 11"/>
            <p:cNvSpPr txBox="1"/>
            <p:nvPr/>
          </p:nvSpPr>
          <p:spPr>
            <a:xfrm>
              <a:off x="3248025" y="1935162"/>
              <a:ext cx="5591175" cy="4770438"/>
            </a:xfrm>
            <a:prstGeom prst="rect">
              <a:avLst/>
            </a:prstGeom>
            <a:noFill/>
          </p:spPr>
          <p:txBody>
            <a:bodyPr>
              <a:spAutoFit/>
            </a:bodyPr>
            <a:lstStyle/>
            <a:p>
              <a:pPr>
                <a:defRPr/>
              </a:pPr>
              <a:r>
                <a:rPr lang="en-US" sz="3800" b="1" dirty="0" smtClean="0">
                  <a:solidFill>
                    <a:srgbClr val="006600"/>
                  </a:solidFill>
                  <a:latin typeface="Tw Cen MT Condensed" pitchFamily="34" charset="0"/>
                </a:rPr>
                <a:t>Natural Resources</a:t>
              </a:r>
              <a:endParaRPr lang="en-US" sz="3800" b="1" dirty="0">
                <a:solidFill>
                  <a:srgbClr val="006600"/>
                </a:solidFill>
                <a:latin typeface="Tw Cen MT Condensed" pitchFamily="34" charset="0"/>
              </a:endParaRPr>
            </a:p>
            <a:p>
              <a:pPr>
                <a:defRPr/>
              </a:pPr>
              <a:r>
                <a:rPr lang="en-US" sz="3800" b="1" dirty="0">
                  <a:solidFill>
                    <a:srgbClr val="0070C0"/>
                  </a:solidFill>
                  <a:latin typeface="Tw Cen MT Condensed" pitchFamily="34" charset="0"/>
                </a:rPr>
                <a:t>Water Quality</a:t>
              </a:r>
            </a:p>
            <a:p>
              <a:pPr>
                <a:defRPr/>
              </a:pPr>
              <a:r>
                <a:rPr lang="en-US" sz="3800" b="1" dirty="0">
                  <a:solidFill>
                    <a:srgbClr val="F79646">
                      <a:lumMod val="75000"/>
                    </a:srgbClr>
                  </a:solidFill>
                  <a:latin typeface="Tw Cen MT Condensed" pitchFamily="34" charset="0"/>
                </a:rPr>
                <a:t>Land Use and Transportation</a:t>
              </a:r>
            </a:p>
            <a:p>
              <a:pPr>
                <a:defRPr/>
              </a:pPr>
              <a:r>
                <a:rPr lang="en-US" sz="3800" b="1" dirty="0">
                  <a:solidFill>
                    <a:srgbClr val="7030A0"/>
                  </a:solidFill>
                  <a:latin typeface="Tw Cen MT Condensed" pitchFamily="34" charset="0"/>
                </a:rPr>
                <a:t>Public Health</a:t>
              </a:r>
            </a:p>
            <a:p>
              <a:pPr>
                <a:defRPr/>
              </a:pPr>
              <a:r>
                <a:rPr lang="en-US" sz="3800" b="1" dirty="0">
                  <a:solidFill>
                    <a:srgbClr val="FF0000"/>
                  </a:solidFill>
                  <a:latin typeface="Tw Cen MT Condensed" pitchFamily="34" charset="0"/>
                </a:rPr>
                <a:t>Energy Policy</a:t>
              </a:r>
            </a:p>
            <a:p>
              <a:pPr>
                <a:defRPr/>
              </a:pPr>
              <a:r>
                <a:rPr lang="en-US" sz="3800" b="1" dirty="0">
                  <a:solidFill>
                    <a:srgbClr val="EEECE1">
                      <a:lumMod val="25000"/>
                    </a:srgbClr>
                  </a:solidFill>
                  <a:latin typeface="Tw Cen MT Condensed" pitchFamily="34" charset="0"/>
                </a:rPr>
                <a:t>Environmental Review</a:t>
              </a:r>
            </a:p>
            <a:p>
              <a:pPr>
                <a:defRPr/>
              </a:pPr>
              <a:r>
                <a:rPr lang="en-US" sz="3800" b="1" dirty="0">
                  <a:solidFill>
                    <a:srgbClr val="5B3E5C"/>
                  </a:solidFill>
                  <a:latin typeface="Tw Cen MT Condensed" pitchFamily="34" charset="0"/>
                </a:rPr>
                <a:t>Litigation</a:t>
              </a:r>
            </a:p>
            <a:p>
              <a:pPr>
                <a:defRPr/>
              </a:pPr>
              <a:r>
                <a:rPr lang="en-US" sz="3800" b="1" dirty="0">
                  <a:solidFill>
                    <a:prstClr val="black">
                      <a:lumMod val="65000"/>
                      <a:lumOff val="35000"/>
                    </a:prstClr>
                  </a:solidFill>
                  <a:latin typeface="Tw Cen MT Condensed" pitchFamily="34" charset="0"/>
                </a:rPr>
                <a:t>Partnerships</a:t>
              </a:r>
            </a:p>
          </p:txBody>
        </p:sp>
        <p:pic>
          <p:nvPicPr>
            <p:cNvPr id="13" name="Picture 2"/>
            <p:cNvPicPr>
              <a:picLocks noChangeAspect="1" noChangeArrowheads="1"/>
            </p:cNvPicPr>
            <p:nvPr/>
          </p:nvPicPr>
          <p:blipFill>
            <a:blip r:embed="rId5" cstate="print"/>
            <a:srcRect/>
            <a:stretch>
              <a:fillRect/>
            </a:stretch>
          </p:blipFill>
          <p:spPr bwMode="auto">
            <a:xfrm>
              <a:off x="2638425" y="4959350"/>
              <a:ext cx="533400" cy="476250"/>
            </a:xfrm>
            <a:prstGeom prst="rect">
              <a:avLst/>
            </a:prstGeom>
            <a:noFill/>
            <a:ln w="9525">
              <a:noFill/>
              <a:miter lim="800000"/>
              <a:headEnd/>
              <a:tailEnd/>
            </a:ln>
          </p:spPr>
        </p:pic>
        <p:pic>
          <p:nvPicPr>
            <p:cNvPr id="14" name="Picture 3"/>
            <p:cNvPicPr>
              <a:picLocks noChangeAspect="1" noChangeArrowheads="1"/>
            </p:cNvPicPr>
            <p:nvPr/>
          </p:nvPicPr>
          <p:blipFill>
            <a:blip r:embed="rId6" cstate="print"/>
            <a:srcRect/>
            <a:stretch>
              <a:fillRect/>
            </a:stretch>
          </p:blipFill>
          <p:spPr bwMode="auto">
            <a:xfrm>
              <a:off x="2638425" y="2044700"/>
              <a:ext cx="533400" cy="476250"/>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2638425" y="4368800"/>
              <a:ext cx="533400" cy="476250"/>
            </a:xfrm>
            <a:prstGeom prst="rect">
              <a:avLst/>
            </a:prstGeom>
            <a:noFill/>
            <a:ln w="9525">
              <a:noFill/>
              <a:miter lim="800000"/>
              <a:headEnd/>
              <a:tailEnd/>
            </a:ln>
          </p:spPr>
        </p:pic>
        <p:pic>
          <p:nvPicPr>
            <p:cNvPr id="16" name="Picture 5"/>
            <p:cNvPicPr>
              <a:picLocks noChangeAspect="1" noChangeArrowheads="1"/>
            </p:cNvPicPr>
            <p:nvPr/>
          </p:nvPicPr>
          <p:blipFill>
            <a:blip r:embed="rId8" cstate="print"/>
            <a:srcRect/>
            <a:stretch>
              <a:fillRect/>
            </a:stretch>
          </p:blipFill>
          <p:spPr bwMode="auto">
            <a:xfrm>
              <a:off x="2638425" y="2625725"/>
              <a:ext cx="533400" cy="476250"/>
            </a:xfrm>
            <a:prstGeom prst="rect">
              <a:avLst/>
            </a:prstGeom>
            <a:noFill/>
            <a:ln w="9525">
              <a:noFill/>
              <a:miter lim="800000"/>
              <a:headEnd/>
              <a:tailEnd/>
            </a:ln>
          </p:spPr>
        </p:pic>
        <p:pic>
          <p:nvPicPr>
            <p:cNvPr id="17" name="Picture 6"/>
            <p:cNvPicPr>
              <a:picLocks noChangeAspect="1" noChangeArrowheads="1"/>
            </p:cNvPicPr>
            <p:nvPr/>
          </p:nvPicPr>
          <p:blipFill>
            <a:blip r:embed="rId9" cstate="print"/>
            <a:srcRect/>
            <a:stretch>
              <a:fillRect/>
            </a:stretch>
          </p:blipFill>
          <p:spPr bwMode="auto">
            <a:xfrm>
              <a:off x="2638425" y="3778250"/>
              <a:ext cx="533400" cy="476250"/>
            </a:xfrm>
            <a:prstGeom prst="rect">
              <a:avLst/>
            </a:prstGeom>
            <a:noFill/>
            <a:ln w="9525">
              <a:noFill/>
              <a:miter lim="800000"/>
              <a:headEnd/>
              <a:tailEnd/>
            </a:ln>
          </p:spPr>
        </p:pic>
        <p:pic>
          <p:nvPicPr>
            <p:cNvPr id="18" name="Picture 7"/>
            <p:cNvPicPr>
              <a:picLocks noChangeAspect="1" noChangeArrowheads="1"/>
            </p:cNvPicPr>
            <p:nvPr/>
          </p:nvPicPr>
          <p:blipFill>
            <a:blip r:embed="rId10" cstate="print"/>
            <a:srcRect/>
            <a:stretch>
              <a:fillRect/>
            </a:stretch>
          </p:blipFill>
          <p:spPr bwMode="auto">
            <a:xfrm>
              <a:off x="2638425" y="3197225"/>
              <a:ext cx="533400" cy="476250"/>
            </a:xfrm>
            <a:prstGeom prst="rect">
              <a:avLst/>
            </a:prstGeom>
            <a:noFill/>
            <a:ln w="9525">
              <a:noFill/>
              <a:miter lim="800000"/>
              <a:headEnd/>
              <a:tailEnd/>
            </a:ln>
          </p:spPr>
        </p:pic>
        <p:pic>
          <p:nvPicPr>
            <p:cNvPr id="19" name="Picture 9"/>
            <p:cNvPicPr>
              <a:picLocks noChangeAspect="1" noChangeArrowheads="1"/>
            </p:cNvPicPr>
            <p:nvPr/>
          </p:nvPicPr>
          <p:blipFill>
            <a:blip r:embed="rId11" cstate="print"/>
            <a:srcRect/>
            <a:stretch>
              <a:fillRect/>
            </a:stretch>
          </p:blipFill>
          <p:spPr bwMode="auto">
            <a:xfrm>
              <a:off x="2638425" y="6092825"/>
              <a:ext cx="533400" cy="476250"/>
            </a:xfrm>
            <a:prstGeom prst="rect">
              <a:avLst/>
            </a:prstGeom>
            <a:noFill/>
            <a:ln w="9525">
              <a:noFill/>
              <a:miter lim="800000"/>
              <a:headEnd/>
              <a:tailEnd/>
            </a:ln>
          </p:spPr>
        </p:pic>
        <p:pic>
          <p:nvPicPr>
            <p:cNvPr id="20" name="Picture 2"/>
            <p:cNvPicPr>
              <a:picLocks noChangeAspect="1" noChangeArrowheads="1"/>
            </p:cNvPicPr>
            <p:nvPr/>
          </p:nvPicPr>
          <p:blipFill>
            <a:blip r:embed="rId12" cstate="print"/>
            <a:srcRect/>
            <a:stretch>
              <a:fillRect/>
            </a:stretch>
          </p:blipFill>
          <p:spPr bwMode="auto">
            <a:xfrm>
              <a:off x="2638425" y="5540375"/>
              <a:ext cx="533400" cy="476250"/>
            </a:xfrm>
            <a:prstGeom prst="rect">
              <a:avLst/>
            </a:prstGeom>
            <a:noFill/>
            <a:ln w="9525">
              <a:noFill/>
              <a:miter lim="800000"/>
              <a:headEnd/>
              <a:tailEnd/>
            </a:ln>
          </p:spPr>
        </p:pic>
        <p:pic>
          <p:nvPicPr>
            <p:cNvPr id="24" name="Picture 8"/>
            <p:cNvPicPr>
              <a:picLocks noChangeAspect="1" noChangeArrowheads="1"/>
            </p:cNvPicPr>
            <p:nvPr/>
          </p:nvPicPr>
          <p:blipFill>
            <a:blip r:embed="rId13" cstate="print"/>
            <a:srcRect/>
            <a:stretch>
              <a:fillRect/>
            </a:stretch>
          </p:blipFill>
          <p:spPr bwMode="auto">
            <a:xfrm>
              <a:off x="2674711" y="6705600"/>
              <a:ext cx="530352" cy="474034"/>
            </a:xfrm>
            <a:prstGeom prst="rect">
              <a:avLst/>
            </a:prstGeom>
            <a:noFill/>
            <a:ln w="9525">
              <a:noFill/>
              <a:miter lim="800000"/>
              <a:headEnd/>
              <a:tailEnd/>
            </a:ln>
          </p:spPr>
        </p:pic>
        <p:sp>
          <p:nvSpPr>
            <p:cNvPr id="25" name="Title 1"/>
            <p:cNvSpPr txBox="1">
              <a:spLocks/>
            </p:cNvSpPr>
            <p:nvPr/>
          </p:nvSpPr>
          <p:spPr>
            <a:xfrm>
              <a:off x="3355600" y="6477000"/>
              <a:ext cx="5848350" cy="838200"/>
            </a:xfrm>
            <a:prstGeom prst="rect">
              <a:avLst/>
            </a:prstGeom>
          </p:spPr>
          <p:txBody>
            <a:bodyPr anchor="ctr"/>
            <a:lstStyle/>
            <a:p>
              <a:pPr>
                <a:spcBef>
                  <a:spcPct val="0"/>
                </a:spcBef>
                <a:defRPr/>
              </a:pPr>
              <a:r>
                <a:rPr lang="en-US" sz="3800" b="1" dirty="0" smtClean="0">
                  <a:solidFill>
                    <a:srgbClr val="CCCC00"/>
                  </a:solidFill>
                  <a:latin typeface="Tw Cen MT Condensed" pitchFamily="34" charset="0"/>
                  <a:ea typeface="+mj-ea"/>
                  <a:cs typeface="Aharoni" pitchFamily="2" charset="-79"/>
                </a:rPr>
                <a:t>Mining</a:t>
              </a:r>
              <a:endParaRPr lang="en-US" sz="3800" b="1" dirty="0">
                <a:solidFill>
                  <a:srgbClr val="CCCC00"/>
                </a:solidFill>
                <a:latin typeface="Tw Cen MT Condensed" pitchFamily="34" charset="0"/>
                <a:ea typeface="+mj-ea"/>
                <a:cs typeface="Aharoni" pitchFamily="2" charset="-79"/>
              </a:endParaRPr>
            </a:p>
          </p:txBody>
        </p:sp>
      </p:grpSp>
    </p:spTree>
    <p:extLst>
      <p:ext uri="{BB962C8B-B14F-4D97-AF65-F5344CB8AC3E}">
        <p14:creationId xmlns:p14="http://schemas.microsoft.com/office/powerpoint/2010/main" val="20372703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trip.jpg"/>
          <p:cNvPicPr>
            <a:picLocks noChangeAspect="1"/>
          </p:cNvPicPr>
          <p:nvPr/>
        </p:nvPicPr>
        <p:blipFill>
          <a:blip r:embed="rId3" cstate="print"/>
          <a:stretch>
            <a:fillRect/>
          </a:stretch>
        </p:blipFill>
        <p:spPr>
          <a:xfrm>
            <a:off x="0" y="0"/>
            <a:ext cx="1373147" cy="6858000"/>
          </a:xfrm>
          <a:prstGeom prst="rect">
            <a:avLst/>
          </a:prstGeom>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214" y="76200"/>
            <a:ext cx="4225596"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276600" y="1401762"/>
            <a:ext cx="5591175" cy="4770438"/>
          </a:xfrm>
          <a:prstGeom prst="rect">
            <a:avLst/>
          </a:prstGeom>
          <a:noFill/>
        </p:spPr>
        <p:txBody>
          <a:bodyPr>
            <a:spAutoFit/>
          </a:bodyPr>
          <a:lstStyle/>
          <a:p>
            <a:pPr>
              <a:defRPr/>
            </a:pPr>
            <a:r>
              <a:rPr lang="en-US" sz="3800" b="1" dirty="0" smtClean="0">
                <a:solidFill>
                  <a:prstClr val="white">
                    <a:lumMod val="85000"/>
                  </a:prstClr>
                </a:solidFill>
                <a:latin typeface="Tw Cen MT Condensed" pitchFamily="34" charset="0"/>
              </a:rPr>
              <a:t>Natural Resources</a:t>
            </a:r>
            <a:endParaRPr lang="en-US" sz="3800" b="1" dirty="0">
              <a:solidFill>
                <a:prstClr val="white">
                  <a:lumMod val="85000"/>
                </a:prstClr>
              </a:solidFill>
              <a:latin typeface="Tw Cen MT Condensed" pitchFamily="34" charset="0"/>
            </a:endParaRPr>
          </a:p>
          <a:p>
            <a:pPr>
              <a:defRPr/>
            </a:pPr>
            <a:r>
              <a:rPr lang="en-US" sz="3800" b="1" dirty="0">
                <a:solidFill>
                  <a:srgbClr val="0070C0"/>
                </a:solidFill>
                <a:latin typeface="Tw Cen MT Condensed" pitchFamily="34" charset="0"/>
              </a:rPr>
              <a:t>Water Quality</a:t>
            </a:r>
          </a:p>
          <a:p>
            <a:pPr>
              <a:defRPr/>
            </a:pPr>
            <a:r>
              <a:rPr lang="en-US" sz="3800" b="1" dirty="0">
                <a:solidFill>
                  <a:srgbClr val="F79646">
                    <a:lumMod val="75000"/>
                  </a:srgbClr>
                </a:solidFill>
                <a:latin typeface="Tw Cen MT Condensed" pitchFamily="34" charset="0"/>
              </a:rPr>
              <a:t>Land Use and Transportation</a:t>
            </a:r>
          </a:p>
          <a:p>
            <a:pPr>
              <a:defRPr/>
            </a:pPr>
            <a:r>
              <a:rPr lang="en-US" sz="3800" b="1" dirty="0">
                <a:solidFill>
                  <a:prstClr val="white">
                    <a:lumMod val="85000"/>
                  </a:prstClr>
                </a:solidFill>
                <a:latin typeface="Tw Cen MT Condensed" pitchFamily="34" charset="0"/>
              </a:rPr>
              <a:t>Public Health</a:t>
            </a:r>
          </a:p>
          <a:p>
            <a:pPr>
              <a:defRPr/>
            </a:pPr>
            <a:r>
              <a:rPr lang="en-US" sz="3800" b="1" dirty="0">
                <a:solidFill>
                  <a:prstClr val="white">
                    <a:lumMod val="85000"/>
                  </a:prstClr>
                </a:solidFill>
                <a:latin typeface="Tw Cen MT Condensed" pitchFamily="34" charset="0"/>
              </a:rPr>
              <a:t>Energy Policy</a:t>
            </a:r>
          </a:p>
          <a:p>
            <a:pPr>
              <a:defRPr/>
            </a:pPr>
            <a:r>
              <a:rPr lang="en-US" sz="3800" b="1" dirty="0">
                <a:solidFill>
                  <a:prstClr val="white">
                    <a:lumMod val="85000"/>
                  </a:prstClr>
                </a:solidFill>
                <a:latin typeface="Tw Cen MT Condensed" pitchFamily="34" charset="0"/>
              </a:rPr>
              <a:t>Environmental Review</a:t>
            </a:r>
          </a:p>
          <a:p>
            <a:pPr>
              <a:defRPr/>
            </a:pPr>
            <a:r>
              <a:rPr lang="en-US" sz="3800" b="1" dirty="0">
                <a:solidFill>
                  <a:prstClr val="white">
                    <a:lumMod val="85000"/>
                  </a:prstClr>
                </a:solidFill>
                <a:latin typeface="Tw Cen MT Condensed" pitchFamily="34" charset="0"/>
              </a:rPr>
              <a:t>Litigation</a:t>
            </a:r>
          </a:p>
          <a:p>
            <a:pPr>
              <a:defRPr/>
            </a:pPr>
            <a:r>
              <a:rPr lang="en-US" sz="3800" b="1" dirty="0">
                <a:solidFill>
                  <a:prstClr val="white">
                    <a:lumMod val="85000"/>
                  </a:prstClr>
                </a:solidFill>
                <a:latin typeface="Tw Cen MT Condensed" pitchFamily="34" charset="0"/>
              </a:rPr>
              <a:t>Partnerships</a:t>
            </a:r>
          </a:p>
        </p:txBody>
      </p:sp>
      <p:pic>
        <p:nvPicPr>
          <p:cNvPr id="18" name="Picture 2"/>
          <p:cNvPicPr>
            <a:picLocks noChangeAspect="1" noChangeArrowheads="1"/>
          </p:cNvPicPr>
          <p:nvPr/>
        </p:nvPicPr>
        <p:blipFill>
          <a:blip r:embed="rId5" cstate="print">
            <a:lum bright="70000" contrast="-70000"/>
          </a:blip>
          <a:srcRect/>
          <a:stretch>
            <a:fillRect/>
          </a:stretch>
        </p:blipFill>
        <p:spPr bwMode="auto">
          <a:xfrm>
            <a:off x="2667000" y="4425950"/>
            <a:ext cx="533400" cy="476250"/>
          </a:xfrm>
          <a:prstGeom prst="rect">
            <a:avLst/>
          </a:prstGeom>
          <a:noFill/>
          <a:ln w="9525">
            <a:noFill/>
            <a:miter lim="800000"/>
            <a:headEnd/>
            <a:tailEnd/>
          </a:ln>
        </p:spPr>
      </p:pic>
      <p:pic>
        <p:nvPicPr>
          <p:cNvPr id="19" name="Picture 3"/>
          <p:cNvPicPr>
            <a:picLocks noChangeAspect="1" noChangeArrowheads="1"/>
          </p:cNvPicPr>
          <p:nvPr/>
        </p:nvPicPr>
        <p:blipFill>
          <a:blip r:embed="rId6" cstate="print">
            <a:lum bright="70000" contrast="-70000"/>
          </a:blip>
          <a:srcRect/>
          <a:stretch>
            <a:fillRect/>
          </a:stretch>
        </p:blipFill>
        <p:spPr bwMode="auto">
          <a:xfrm>
            <a:off x="2667000" y="1511300"/>
            <a:ext cx="533400" cy="476250"/>
          </a:xfrm>
          <a:prstGeom prst="rect">
            <a:avLst/>
          </a:prstGeom>
          <a:noFill/>
          <a:ln w="9525">
            <a:noFill/>
            <a:miter lim="800000"/>
            <a:headEnd/>
            <a:tailEnd/>
          </a:ln>
        </p:spPr>
      </p:pic>
      <p:pic>
        <p:nvPicPr>
          <p:cNvPr id="20" name="Picture 4"/>
          <p:cNvPicPr>
            <a:picLocks noChangeAspect="1" noChangeArrowheads="1"/>
          </p:cNvPicPr>
          <p:nvPr/>
        </p:nvPicPr>
        <p:blipFill>
          <a:blip r:embed="rId7" cstate="print">
            <a:lum bright="70000" contrast="-70000"/>
          </a:blip>
          <a:srcRect/>
          <a:stretch>
            <a:fillRect/>
          </a:stretch>
        </p:blipFill>
        <p:spPr bwMode="auto">
          <a:xfrm>
            <a:off x="2667000" y="3835400"/>
            <a:ext cx="533400" cy="476250"/>
          </a:xfrm>
          <a:prstGeom prst="rect">
            <a:avLst/>
          </a:prstGeom>
          <a:noFill/>
          <a:ln w="9525">
            <a:noFill/>
            <a:miter lim="800000"/>
            <a:headEnd/>
            <a:tailEnd/>
          </a:ln>
        </p:spPr>
      </p:pic>
      <p:pic>
        <p:nvPicPr>
          <p:cNvPr id="21" name="Picture 5"/>
          <p:cNvPicPr>
            <a:picLocks noChangeAspect="1" noChangeArrowheads="1"/>
          </p:cNvPicPr>
          <p:nvPr/>
        </p:nvPicPr>
        <p:blipFill>
          <a:blip r:embed="rId8" cstate="print"/>
          <a:srcRect/>
          <a:stretch>
            <a:fillRect/>
          </a:stretch>
        </p:blipFill>
        <p:spPr bwMode="auto">
          <a:xfrm>
            <a:off x="2667000" y="2092325"/>
            <a:ext cx="533400" cy="476250"/>
          </a:xfrm>
          <a:prstGeom prst="rect">
            <a:avLst/>
          </a:prstGeom>
          <a:noFill/>
          <a:ln w="9525">
            <a:noFill/>
            <a:miter lim="800000"/>
            <a:headEnd/>
            <a:tailEnd/>
          </a:ln>
        </p:spPr>
      </p:pic>
      <p:pic>
        <p:nvPicPr>
          <p:cNvPr id="24" name="Picture 6"/>
          <p:cNvPicPr>
            <a:picLocks noChangeAspect="1" noChangeArrowheads="1"/>
          </p:cNvPicPr>
          <p:nvPr/>
        </p:nvPicPr>
        <p:blipFill>
          <a:blip r:embed="rId9" cstate="print">
            <a:lum bright="70000" contrast="-70000"/>
          </a:blip>
          <a:srcRect/>
          <a:stretch>
            <a:fillRect/>
          </a:stretch>
        </p:blipFill>
        <p:spPr bwMode="auto">
          <a:xfrm>
            <a:off x="2667000" y="3244850"/>
            <a:ext cx="533400" cy="476250"/>
          </a:xfrm>
          <a:prstGeom prst="rect">
            <a:avLst/>
          </a:prstGeom>
          <a:noFill/>
          <a:ln w="9525">
            <a:noFill/>
            <a:miter lim="800000"/>
            <a:headEnd/>
            <a:tailEnd/>
          </a:ln>
        </p:spPr>
      </p:pic>
      <p:pic>
        <p:nvPicPr>
          <p:cNvPr id="25" name="Picture 7"/>
          <p:cNvPicPr>
            <a:picLocks noChangeAspect="1" noChangeArrowheads="1"/>
          </p:cNvPicPr>
          <p:nvPr/>
        </p:nvPicPr>
        <p:blipFill>
          <a:blip r:embed="rId10" cstate="print"/>
          <a:srcRect/>
          <a:stretch>
            <a:fillRect/>
          </a:stretch>
        </p:blipFill>
        <p:spPr bwMode="auto">
          <a:xfrm>
            <a:off x="2667000" y="2663825"/>
            <a:ext cx="533400" cy="476250"/>
          </a:xfrm>
          <a:prstGeom prst="rect">
            <a:avLst/>
          </a:prstGeom>
          <a:noFill/>
          <a:ln w="9525">
            <a:noFill/>
            <a:miter lim="800000"/>
            <a:headEnd/>
            <a:tailEnd/>
          </a:ln>
        </p:spPr>
      </p:pic>
      <p:pic>
        <p:nvPicPr>
          <p:cNvPr id="26" name="Picture 9"/>
          <p:cNvPicPr>
            <a:picLocks noChangeAspect="1" noChangeArrowheads="1"/>
          </p:cNvPicPr>
          <p:nvPr/>
        </p:nvPicPr>
        <p:blipFill>
          <a:blip r:embed="rId11" cstate="print">
            <a:lum bright="70000" contrast="-70000"/>
          </a:blip>
          <a:srcRect/>
          <a:stretch>
            <a:fillRect/>
          </a:stretch>
        </p:blipFill>
        <p:spPr bwMode="auto">
          <a:xfrm>
            <a:off x="2667000" y="5559425"/>
            <a:ext cx="533400" cy="476250"/>
          </a:xfrm>
          <a:prstGeom prst="rect">
            <a:avLst/>
          </a:prstGeom>
          <a:noFill/>
          <a:ln w="9525">
            <a:noFill/>
            <a:miter lim="800000"/>
            <a:headEnd/>
            <a:tailEnd/>
          </a:ln>
        </p:spPr>
      </p:pic>
      <p:pic>
        <p:nvPicPr>
          <p:cNvPr id="27" name="Picture 2"/>
          <p:cNvPicPr>
            <a:picLocks noChangeAspect="1" noChangeArrowheads="1"/>
          </p:cNvPicPr>
          <p:nvPr/>
        </p:nvPicPr>
        <p:blipFill>
          <a:blip r:embed="rId12" cstate="print">
            <a:lum bright="70000" contrast="-70000"/>
          </a:blip>
          <a:srcRect/>
          <a:stretch>
            <a:fillRect/>
          </a:stretch>
        </p:blipFill>
        <p:spPr bwMode="auto">
          <a:xfrm>
            <a:off x="2667000" y="5006975"/>
            <a:ext cx="533400" cy="476250"/>
          </a:xfrm>
          <a:prstGeom prst="rect">
            <a:avLst/>
          </a:prstGeom>
          <a:noFill/>
          <a:ln w="9525">
            <a:noFill/>
            <a:miter lim="800000"/>
            <a:headEnd/>
            <a:tailEnd/>
          </a:ln>
        </p:spPr>
      </p:pic>
      <p:pic>
        <p:nvPicPr>
          <p:cNvPr id="28" name="Picture 8"/>
          <p:cNvPicPr>
            <a:picLocks noChangeAspect="1" noChangeArrowheads="1"/>
          </p:cNvPicPr>
          <p:nvPr/>
        </p:nvPicPr>
        <p:blipFill>
          <a:blip r:embed="rId13" cstate="print"/>
          <a:srcRect/>
          <a:stretch>
            <a:fillRect/>
          </a:stretch>
        </p:blipFill>
        <p:spPr bwMode="auto">
          <a:xfrm>
            <a:off x="2703286" y="6172200"/>
            <a:ext cx="530352" cy="474034"/>
          </a:xfrm>
          <a:prstGeom prst="rect">
            <a:avLst/>
          </a:prstGeom>
          <a:noFill/>
          <a:ln w="9525">
            <a:noFill/>
            <a:miter lim="800000"/>
            <a:headEnd/>
            <a:tailEnd/>
          </a:ln>
        </p:spPr>
      </p:pic>
      <p:sp>
        <p:nvSpPr>
          <p:cNvPr id="29" name="Title 1"/>
          <p:cNvSpPr txBox="1">
            <a:spLocks/>
          </p:cNvSpPr>
          <p:nvPr/>
        </p:nvSpPr>
        <p:spPr>
          <a:xfrm>
            <a:off x="3384175" y="5943600"/>
            <a:ext cx="5848350" cy="838200"/>
          </a:xfrm>
          <a:prstGeom prst="rect">
            <a:avLst/>
          </a:prstGeom>
        </p:spPr>
        <p:txBody>
          <a:bodyPr anchor="ctr"/>
          <a:lstStyle/>
          <a:p>
            <a:pPr>
              <a:spcBef>
                <a:spcPct val="0"/>
              </a:spcBef>
              <a:defRPr/>
            </a:pPr>
            <a:r>
              <a:rPr lang="en-US" sz="3800" b="1" dirty="0" smtClean="0">
                <a:solidFill>
                  <a:srgbClr val="CCCC00"/>
                </a:solidFill>
                <a:latin typeface="Tw Cen MT Condensed" pitchFamily="34" charset="0"/>
                <a:ea typeface="+mj-ea"/>
                <a:cs typeface="Aharoni" pitchFamily="2" charset="-79"/>
              </a:rPr>
              <a:t>Mining</a:t>
            </a:r>
            <a:endParaRPr lang="en-US" sz="3800" b="1" dirty="0">
              <a:solidFill>
                <a:srgbClr val="CCCC00"/>
              </a:solidFill>
              <a:latin typeface="Tw Cen MT Condensed" pitchFamily="34" charset="0"/>
              <a:ea typeface="+mj-ea"/>
              <a:cs typeface="Aharoni" pitchFamily="2" charset="-79"/>
            </a:endParaRPr>
          </a:p>
        </p:txBody>
      </p:sp>
      <p:grpSp>
        <p:nvGrpSpPr>
          <p:cNvPr id="4" name="Group 3"/>
          <p:cNvGrpSpPr/>
          <p:nvPr/>
        </p:nvGrpSpPr>
        <p:grpSpPr>
          <a:xfrm>
            <a:off x="4271961" y="3309309"/>
            <a:ext cx="4595814" cy="3336925"/>
            <a:chOff x="4271961" y="3309309"/>
            <a:chExt cx="4595814" cy="3336925"/>
          </a:xfrm>
        </p:grpSpPr>
        <p:graphicFrame>
          <p:nvGraphicFramePr>
            <p:cNvPr id="2" name="Chart 1"/>
            <p:cNvGraphicFramePr/>
            <p:nvPr>
              <p:extLst>
                <p:ext uri="{D42A27DB-BD31-4B8C-83A1-F6EECF244321}">
                  <p14:modId xmlns:p14="http://schemas.microsoft.com/office/powerpoint/2010/main" val="1484121244"/>
                </p:ext>
              </p:extLst>
            </p:nvPr>
          </p:nvGraphicFramePr>
          <p:xfrm>
            <a:off x="4271961" y="3309309"/>
            <a:ext cx="4595814" cy="3336925"/>
          </p:xfrm>
          <a:graphic>
            <a:graphicData uri="http://schemas.openxmlformats.org/drawingml/2006/chart">
              <c:chart xmlns:c="http://schemas.openxmlformats.org/drawingml/2006/chart" xmlns:r="http://schemas.openxmlformats.org/officeDocument/2006/relationships" r:id="rId14"/>
            </a:graphicData>
          </a:graphic>
        </p:graphicFrame>
        <p:sp>
          <p:nvSpPr>
            <p:cNvPr id="3" name="TextBox 2"/>
            <p:cNvSpPr txBox="1"/>
            <p:nvPr/>
          </p:nvSpPr>
          <p:spPr>
            <a:xfrm>
              <a:off x="6910407" y="4419600"/>
              <a:ext cx="785793" cy="584775"/>
            </a:xfrm>
            <a:prstGeom prst="rect">
              <a:avLst/>
            </a:prstGeom>
            <a:noFill/>
          </p:spPr>
          <p:txBody>
            <a:bodyPr wrap="none" rtlCol="0">
              <a:spAutoFit/>
            </a:bodyPr>
            <a:lstStyle/>
            <a:p>
              <a:r>
                <a:rPr lang="en-US" sz="3200" b="1" dirty="0" smtClean="0">
                  <a:solidFill>
                    <a:prstClr val="black"/>
                  </a:solidFill>
                  <a:latin typeface="Aharoni" panose="02010803020104030203" pitchFamily="2" charset="-79"/>
                  <a:cs typeface="Aharoni" panose="02010803020104030203" pitchFamily="2" charset="-79"/>
                </a:rPr>
                <a:t>40%</a:t>
              </a:r>
              <a:endParaRPr lang="en-US" sz="3200" b="1" dirty="0">
                <a:solidFill>
                  <a:prstClr val="black"/>
                </a:solidFill>
                <a:latin typeface="Aharoni" panose="02010803020104030203" pitchFamily="2" charset="-79"/>
                <a:cs typeface="Aharoni" panose="02010803020104030203" pitchFamily="2" charset="-79"/>
              </a:endParaRPr>
            </a:p>
          </p:txBody>
        </p:sp>
        <p:sp>
          <p:nvSpPr>
            <p:cNvPr id="30" name="TextBox 29"/>
            <p:cNvSpPr txBox="1"/>
            <p:nvPr/>
          </p:nvSpPr>
          <p:spPr>
            <a:xfrm>
              <a:off x="5915453" y="5450900"/>
              <a:ext cx="785793" cy="584775"/>
            </a:xfrm>
            <a:prstGeom prst="rect">
              <a:avLst/>
            </a:prstGeom>
            <a:noFill/>
          </p:spPr>
          <p:txBody>
            <a:bodyPr wrap="none" rtlCol="0">
              <a:spAutoFit/>
            </a:bodyPr>
            <a:lstStyle/>
            <a:p>
              <a:r>
                <a:rPr lang="en-US" sz="3200" b="1" dirty="0">
                  <a:solidFill>
                    <a:prstClr val="black"/>
                  </a:solidFill>
                  <a:latin typeface="Aharoni" panose="02010803020104030203" pitchFamily="2" charset="-79"/>
                  <a:cs typeface="Aharoni" panose="02010803020104030203" pitchFamily="2" charset="-79"/>
                </a:rPr>
                <a:t>3</a:t>
              </a:r>
              <a:r>
                <a:rPr lang="en-US" sz="3200" b="1" dirty="0" smtClean="0">
                  <a:solidFill>
                    <a:prstClr val="black"/>
                  </a:solidFill>
                  <a:latin typeface="Aharoni" panose="02010803020104030203" pitchFamily="2" charset="-79"/>
                  <a:cs typeface="Aharoni" panose="02010803020104030203" pitchFamily="2" charset="-79"/>
                </a:rPr>
                <a:t>0%</a:t>
              </a:r>
              <a:endParaRPr lang="en-US" sz="3200" b="1" dirty="0">
                <a:solidFill>
                  <a:prstClr val="black"/>
                </a:solidFill>
                <a:latin typeface="Aharoni" panose="02010803020104030203" pitchFamily="2" charset="-79"/>
                <a:cs typeface="Aharoni" panose="02010803020104030203" pitchFamily="2" charset="-79"/>
              </a:endParaRPr>
            </a:p>
          </p:txBody>
        </p:sp>
        <p:sp>
          <p:nvSpPr>
            <p:cNvPr id="31" name="TextBox 30"/>
            <p:cNvSpPr txBox="1"/>
            <p:nvPr/>
          </p:nvSpPr>
          <p:spPr>
            <a:xfrm>
              <a:off x="5522556" y="4180359"/>
              <a:ext cx="785793" cy="584775"/>
            </a:xfrm>
            <a:prstGeom prst="rect">
              <a:avLst/>
            </a:prstGeom>
            <a:noFill/>
          </p:spPr>
          <p:txBody>
            <a:bodyPr wrap="none" rtlCol="0">
              <a:spAutoFit/>
            </a:bodyPr>
            <a:lstStyle/>
            <a:p>
              <a:r>
                <a:rPr lang="en-US" sz="3200" b="1" dirty="0">
                  <a:solidFill>
                    <a:prstClr val="black"/>
                  </a:solidFill>
                  <a:latin typeface="Aharoni" panose="02010803020104030203" pitchFamily="2" charset="-79"/>
                  <a:cs typeface="Aharoni" panose="02010803020104030203" pitchFamily="2" charset="-79"/>
                </a:rPr>
                <a:t>3</a:t>
              </a:r>
              <a:r>
                <a:rPr lang="en-US" sz="3200" b="1" dirty="0" smtClean="0">
                  <a:solidFill>
                    <a:prstClr val="black"/>
                  </a:solidFill>
                  <a:latin typeface="Aharoni" panose="02010803020104030203" pitchFamily="2" charset="-79"/>
                  <a:cs typeface="Aharoni" panose="02010803020104030203" pitchFamily="2" charset="-79"/>
                </a:rPr>
                <a:t>0%</a:t>
              </a:r>
              <a:endParaRPr lang="en-US" sz="3200" b="1" dirty="0">
                <a:solidFill>
                  <a:prstClr val="black"/>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31946641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MCEA_GIS\LANDUSE_TRANS\NORTH_CIRCULATOR_STUDY\MET_COUNCIL_RCAP_UPDAT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76200"/>
            <a:ext cx="473379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1" descr="strip.jpg"/>
          <p:cNvPicPr>
            <a:picLocks noChangeAspect="1"/>
          </p:cNvPicPr>
          <p:nvPr/>
        </p:nvPicPr>
        <p:blipFill>
          <a:blip r:embed="rId4"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27" name="Picture 3" descr="E:\MCEA_GIS\LANDUSE_TRANS\2013_BRIDGES_PAVEMENT\DISTRICTS\11A\FINAL_11A_CS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3429000"/>
            <a:ext cx="4522128" cy="2926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3505200"/>
            <a:ext cx="3200400" cy="3200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E:\MCEA_GIS\LANDUSE_TRANS\2013_BRIDGES_PAVEMENT\TRANSIT_OUTSTATE_SERVICE_HOUR_GA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0210" y="182880"/>
            <a:ext cx="3740390" cy="4389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73150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1" descr="strip.jpg"/>
          <p:cNvPicPr>
            <a:picLocks noChangeAspect="1"/>
          </p:cNvPicPr>
          <p:nvPr/>
        </p:nvPicPr>
        <p:blipFill>
          <a:blip r:embed="rId3"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6" name="Picture 2" descr="D:\Mesabi 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8600"/>
            <a:ext cx="7047363" cy="3108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2230227"/>
            <a:ext cx="5257800" cy="4380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2454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1" descr="strip.jpg"/>
          <p:cNvPicPr>
            <a:picLocks noChangeAspect="1"/>
          </p:cNvPicPr>
          <p:nvPr/>
        </p:nvPicPr>
        <p:blipFill>
          <a:blip r:embed="rId3"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 name="Picture 6" descr="Shoreland.jpg"/>
          <p:cNvPicPr>
            <a:picLocks noChangeAspect="1"/>
          </p:cNvPicPr>
          <p:nvPr/>
        </p:nvPicPr>
        <p:blipFill>
          <a:blip r:embed="rId4" cstate="print"/>
          <a:stretch>
            <a:fillRect/>
          </a:stretch>
        </p:blipFill>
        <p:spPr>
          <a:xfrm>
            <a:off x="1905000" y="2834939"/>
            <a:ext cx="4709651" cy="3657600"/>
          </a:xfrm>
          <a:prstGeom prst="rect">
            <a:avLst/>
          </a:prstGeom>
          <a:ln>
            <a:noFill/>
          </a:ln>
          <a:effectLst>
            <a:outerShdw blurRad="292100" dist="139700" dir="2700000" algn="tl" rotWithShape="0">
              <a:srgbClr val="333333">
                <a:alpha val="65000"/>
              </a:srgbClr>
            </a:outerShdw>
          </a:effectLst>
        </p:spPr>
      </p:pic>
      <p:pic>
        <p:nvPicPr>
          <p:cNvPr id="8" name="Picture 2" descr="D:\WQ\IndexMa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5840" y="461683"/>
            <a:ext cx="4114800" cy="2662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0200" y="3352800"/>
            <a:ext cx="3291840" cy="3291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F:\wild rice.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52600" y="259080"/>
            <a:ext cx="3391605" cy="43891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0825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1" descr="strip.jpg"/>
          <p:cNvPicPr>
            <a:picLocks noChangeAspect="1"/>
          </p:cNvPicPr>
          <p:nvPr/>
        </p:nvPicPr>
        <p:blipFill>
          <a:blip r:embed="rId3"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196" name="Picture 8" descr="DataTreeJPG.jpg"/>
          <p:cNvPicPr>
            <a:picLocks noChangeAspect="1"/>
          </p:cNvPicPr>
          <p:nvPr/>
        </p:nvPicPr>
        <p:blipFill>
          <a:blip r:embed="rId4" cstate="print"/>
          <a:srcRect/>
          <a:stretch>
            <a:fillRect/>
          </a:stretch>
        </p:blipFill>
        <p:spPr bwMode="auto">
          <a:xfrm>
            <a:off x="1724025" y="123825"/>
            <a:ext cx="7267575" cy="6623050"/>
          </a:xfrm>
          <a:prstGeom prst="rect">
            <a:avLst/>
          </a:prstGeom>
          <a:noFill/>
          <a:ln w="9525">
            <a:noFill/>
            <a:miter lim="800000"/>
            <a:headEnd/>
            <a:tailEnd/>
          </a:ln>
        </p:spPr>
      </p:pic>
    </p:spTree>
    <p:extLst>
      <p:ext uri="{BB962C8B-B14F-4D97-AF65-F5344CB8AC3E}">
        <p14:creationId xmlns:p14="http://schemas.microsoft.com/office/powerpoint/2010/main" val="31011711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21" descr="strip.jpg"/>
          <p:cNvPicPr>
            <a:picLocks noChangeAspect="1"/>
          </p:cNvPicPr>
          <p:nvPr/>
        </p:nvPicPr>
        <p:blipFill>
          <a:blip r:embed="rId3"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TextBox 6"/>
          <p:cNvSpPr txBox="1"/>
          <p:nvPr/>
        </p:nvSpPr>
        <p:spPr>
          <a:xfrm>
            <a:off x="2514600" y="1524000"/>
            <a:ext cx="5638800" cy="4462760"/>
          </a:xfrm>
          <a:prstGeom prst="rect">
            <a:avLst/>
          </a:prstGeom>
          <a:noFill/>
        </p:spPr>
        <p:txBody>
          <a:bodyPr wrap="square" rtlCol="0">
            <a:spAutoFit/>
          </a:bodyPr>
          <a:lstStyle/>
          <a:p>
            <a:pPr marL="457200" indent="-457200">
              <a:buFont typeface="+mj-lt"/>
              <a:buAutoNum type="arabicPeriod"/>
            </a:pPr>
            <a:r>
              <a:rPr lang="en-US" sz="2400" dirty="0" smtClean="0">
                <a:solidFill>
                  <a:srgbClr val="C00000"/>
                </a:solidFill>
                <a:latin typeface="Aharoni" panose="02010803020104030203" pitchFamily="2" charset="-79"/>
                <a:cs typeface="Aharoni" panose="02010803020104030203" pitchFamily="2" charset="-79"/>
              </a:rPr>
              <a:t>Program and Service Delivery</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NGOs that provide some sort of service</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Locating needs, routing, etc</a:t>
            </a:r>
            <a:r>
              <a:rPr lang="en-US" sz="2000" dirty="0" smtClean="0">
                <a:solidFill>
                  <a:prstClr val="black"/>
                </a:solidFill>
                <a:latin typeface="Aharoni" panose="02010803020104030203" pitchFamily="2" charset="-79"/>
                <a:cs typeface="Aharoni" panose="02010803020104030203" pitchFamily="2" charset="-79"/>
              </a:rPr>
              <a:t>.</a:t>
            </a:r>
          </a:p>
          <a:p>
            <a:pPr marL="457200" indent="-457200">
              <a:buFont typeface="+mj-lt"/>
              <a:buAutoNum type="arabicPeriod"/>
            </a:pPr>
            <a:r>
              <a:rPr lang="en-US" sz="2400" dirty="0" smtClean="0">
                <a:solidFill>
                  <a:srgbClr val="C00000"/>
                </a:solidFill>
                <a:latin typeface="Aharoni" panose="02010803020104030203" pitchFamily="2" charset="-79"/>
                <a:cs typeface="Aharoni" panose="02010803020104030203" pitchFamily="2" charset="-79"/>
              </a:rPr>
              <a:t>Research and Analysis</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Modelling efforts, analysis, etc.</a:t>
            </a:r>
          </a:p>
          <a:p>
            <a:pPr marL="457200" indent="-457200">
              <a:buFont typeface="+mj-lt"/>
              <a:buAutoNum type="arabicPeriod"/>
            </a:pPr>
            <a:r>
              <a:rPr lang="en-US" sz="2400" dirty="0" smtClean="0">
                <a:solidFill>
                  <a:srgbClr val="C00000"/>
                </a:solidFill>
                <a:latin typeface="Aharoni" panose="02010803020104030203" pitchFamily="2" charset="-79"/>
                <a:cs typeface="Aharoni" panose="02010803020104030203" pitchFamily="2" charset="-79"/>
              </a:rPr>
              <a:t>Fundraising and Development</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Mapping donor locations (missing a geographic donor pool)</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Connecting donors with issues in their geographic location</a:t>
            </a:r>
          </a:p>
          <a:p>
            <a:pPr marL="457200" indent="-457200">
              <a:buFont typeface="+mj-lt"/>
              <a:buAutoNum type="arabicPeriod"/>
            </a:pPr>
            <a:r>
              <a:rPr lang="en-US" sz="2400" dirty="0" smtClean="0">
                <a:solidFill>
                  <a:srgbClr val="C00000"/>
                </a:solidFill>
                <a:latin typeface="Aharoni" panose="02010803020104030203" pitchFamily="2" charset="-79"/>
                <a:cs typeface="Aharoni" panose="02010803020104030203" pitchFamily="2" charset="-79"/>
              </a:rPr>
              <a:t>Advocacy / Storytelling</a:t>
            </a:r>
            <a:endParaRPr lang="en-US" sz="2400" dirty="0">
              <a:solidFill>
                <a:srgbClr val="C00000"/>
              </a:solidFill>
              <a:latin typeface="Aharoni" panose="02010803020104030203" pitchFamily="2" charset="-79"/>
              <a:cs typeface="Aharoni" panose="02010803020104030203" pitchFamily="2" charset="-79"/>
            </a:endParaRPr>
          </a:p>
          <a:p>
            <a:pPr marL="457200" indent="-457200">
              <a:buFont typeface="+mj-lt"/>
              <a:buAutoNum type="arabicPeriod"/>
            </a:pPr>
            <a:r>
              <a:rPr lang="en-US" sz="2400" dirty="0" smtClean="0">
                <a:solidFill>
                  <a:srgbClr val="C00000"/>
                </a:solidFill>
                <a:latin typeface="Aharoni" panose="02010803020104030203" pitchFamily="2" charset="-79"/>
                <a:cs typeface="Aharoni" panose="02010803020104030203" pitchFamily="2" charset="-79"/>
              </a:rPr>
              <a:t>Community Resource Mapping</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Gathering community input from the affected community</a:t>
            </a:r>
          </a:p>
          <a:p>
            <a:pPr marL="800100" lvl="1" indent="-342900">
              <a:buFont typeface="Arial" panose="020B0604020202020204" pitchFamily="34" charset="0"/>
              <a:buChar char="•"/>
            </a:pPr>
            <a:r>
              <a:rPr lang="en-US" sz="1600" dirty="0" smtClean="0">
                <a:solidFill>
                  <a:prstClr val="black"/>
                </a:solidFill>
                <a:latin typeface="Aharoni" panose="02010803020104030203" pitchFamily="2" charset="-79"/>
                <a:cs typeface="Aharoni" panose="02010803020104030203" pitchFamily="2" charset="-79"/>
              </a:rPr>
              <a:t>PPGIS</a:t>
            </a:r>
          </a:p>
        </p:txBody>
      </p:sp>
      <p:sp>
        <p:nvSpPr>
          <p:cNvPr id="4" name="Title 1"/>
          <p:cNvSpPr txBox="1">
            <a:spLocks/>
          </p:cNvSpPr>
          <p:nvPr/>
        </p:nvSpPr>
        <p:spPr>
          <a:xfrm>
            <a:off x="1752599" y="457200"/>
            <a:ext cx="6477001" cy="838200"/>
          </a:xfrm>
          <a:prstGeom prst="rect">
            <a:avLst/>
          </a:prstGeom>
        </p:spPr>
        <p:txBody>
          <a:bodyPr anchor="ctr"/>
          <a:lstStyle/>
          <a:p>
            <a:pPr>
              <a:spcBef>
                <a:spcPct val="0"/>
              </a:spcBef>
              <a:defRPr/>
            </a:pPr>
            <a:r>
              <a:rPr lang="en-US" sz="4400" b="1" dirty="0" smtClean="0">
                <a:solidFill>
                  <a:srgbClr val="C3412B"/>
                </a:solidFill>
                <a:latin typeface="Tw Cen MT Condensed" pitchFamily="34" charset="0"/>
                <a:ea typeface="+mj-ea"/>
                <a:cs typeface="Aharoni" pitchFamily="2" charset="-79"/>
              </a:rPr>
              <a:t>General Non-profit Uses of GIS</a:t>
            </a:r>
            <a:endParaRPr lang="en-US" sz="4400" b="1" dirty="0">
              <a:solidFill>
                <a:srgbClr val="C3412B"/>
              </a:solidFill>
              <a:latin typeface="Tw Cen MT Condensed" pitchFamily="34" charset="0"/>
              <a:ea typeface="+mj-ea"/>
              <a:cs typeface="Aharoni" pitchFamily="2" charset="-79"/>
            </a:endParaRPr>
          </a:p>
        </p:txBody>
      </p:sp>
      <p:pic>
        <p:nvPicPr>
          <p:cNvPr id="9218" name="Picture 2" descr="F:\maptogeth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5711119"/>
            <a:ext cx="3505200" cy="68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8143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NR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295400"/>
            <a:ext cx="2276475" cy="2000250"/>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21" descr="strip.jpg"/>
          <p:cNvPicPr>
            <a:picLocks noChangeAspect="1"/>
          </p:cNvPicPr>
          <p:nvPr/>
        </p:nvPicPr>
        <p:blipFill>
          <a:blip r:embed="rId4"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7172" name="Picture 4" descr="F:\sierraclu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2650" y="2209800"/>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F:\ducksunlimit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657600"/>
            <a:ext cx="2314575" cy="1981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52600" y="3844766"/>
            <a:ext cx="4751647" cy="2708434"/>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solidFill>
                  <a:prstClr val="black"/>
                </a:solidFill>
                <a:latin typeface="Aharoni" panose="02010803020104030203" pitchFamily="2" charset="-79"/>
                <a:cs typeface="Aharoni" panose="02010803020104030203" pitchFamily="2" charset="-79"/>
              </a:rPr>
              <a:t>Funding / Grant opportunities are out there</a:t>
            </a:r>
          </a:p>
          <a:p>
            <a:pPr marL="742950" lvl="1" indent="-285750">
              <a:buFont typeface="Arial" panose="020B0604020202020204" pitchFamily="34" charset="0"/>
              <a:buChar char="•"/>
            </a:pPr>
            <a:r>
              <a:rPr lang="en-US" sz="1400" dirty="0" smtClean="0">
                <a:solidFill>
                  <a:prstClr val="black"/>
                </a:solidFill>
                <a:latin typeface="Aharoni" panose="02010803020104030203" pitchFamily="2" charset="-79"/>
                <a:cs typeface="Aharoni" panose="02010803020104030203" pitchFamily="2" charset="-79"/>
              </a:rPr>
              <a:t>$100/year Arc Advanced</a:t>
            </a:r>
          </a:p>
          <a:p>
            <a:pPr marL="742950" lvl="1" indent="-285750">
              <a:buFont typeface="Arial" panose="020B0604020202020204" pitchFamily="34" charset="0"/>
              <a:buChar char="•"/>
            </a:pPr>
            <a:r>
              <a:rPr lang="en-US" sz="1400" dirty="0" smtClean="0">
                <a:solidFill>
                  <a:prstClr val="black"/>
                </a:solidFill>
                <a:latin typeface="Aharoni" panose="02010803020104030203" pitchFamily="2" charset="-79"/>
                <a:cs typeface="Aharoni" panose="02010803020104030203" pitchFamily="2" charset="-79"/>
              </a:rPr>
              <a:t>ArcGIS Online Discounts</a:t>
            </a:r>
          </a:p>
          <a:p>
            <a:pPr marL="742950" lvl="1" indent="-285750">
              <a:buFont typeface="Arial" panose="020B0604020202020204" pitchFamily="34" charset="0"/>
              <a:buChar char="•"/>
            </a:pPr>
            <a:r>
              <a:rPr lang="en-US" sz="1400" dirty="0" smtClean="0">
                <a:solidFill>
                  <a:prstClr val="black"/>
                </a:solidFill>
                <a:latin typeface="Aharoni" panose="02010803020104030203" pitchFamily="2" charset="-79"/>
                <a:cs typeface="Aharoni" panose="02010803020104030203" pitchFamily="2" charset="-79"/>
              </a:rPr>
              <a:t>Google Maps Engine</a:t>
            </a:r>
          </a:p>
          <a:p>
            <a:pPr marL="742950" lvl="1" indent="-285750">
              <a:buFont typeface="Arial" panose="020B0604020202020204" pitchFamily="34" charset="0"/>
              <a:buChar char="•"/>
            </a:pPr>
            <a:r>
              <a:rPr lang="en-US" sz="1400" dirty="0" smtClean="0">
                <a:solidFill>
                  <a:prstClr val="black"/>
                </a:solidFill>
                <a:latin typeface="Aharoni" panose="02010803020104030203" pitchFamily="2" charset="-79"/>
                <a:cs typeface="Aharoni" panose="02010803020104030203" pitchFamily="2" charset="-79"/>
              </a:rPr>
              <a:t>Open Source</a:t>
            </a:r>
          </a:p>
          <a:p>
            <a:pPr marL="285750" indent="-285750">
              <a:buFont typeface="Arial" panose="020B0604020202020204" pitchFamily="34" charset="0"/>
              <a:buChar char="•"/>
            </a:pPr>
            <a:r>
              <a:rPr lang="en-US" sz="2000" dirty="0" smtClean="0">
                <a:solidFill>
                  <a:prstClr val="black"/>
                </a:solidFill>
                <a:latin typeface="Aharoni" panose="02010803020104030203" pitchFamily="2" charset="-79"/>
                <a:cs typeface="Aharoni" panose="02010803020104030203" pitchFamily="2" charset="-79"/>
              </a:rPr>
              <a:t>Map requests continue to rise from partners / stakeholders</a:t>
            </a:r>
          </a:p>
          <a:p>
            <a:pPr marL="742950" lvl="1" indent="-285750">
              <a:buFont typeface="Arial" panose="020B0604020202020204" pitchFamily="34" charset="0"/>
              <a:buChar char="•"/>
            </a:pPr>
            <a:r>
              <a:rPr lang="en-US" sz="1400" dirty="0" smtClean="0">
                <a:solidFill>
                  <a:prstClr val="black"/>
                </a:solidFill>
                <a:latin typeface="Aharoni" panose="02010803020104030203" pitchFamily="2" charset="-79"/>
                <a:cs typeface="Aharoni" panose="02010803020104030203" pitchFamily="2" charset="-79"/>
              </a:rPr>
              <a:t>Demand is there</a:t>
            </a:r>
          </a:p>
          <a:p>
            <a:pPr marL="285750" indent="-285750">
              <a:buFont typeface="Arial" panose="020B0604020202020204" pitchFamily="34" charset="0"/>
              <a:buChar char="•"/>
            </a:pPr>
            <a:endParaRPr lang="en-US" sz="2000" dirty="0" smtClean="0">
              <a:solidFill>
                <a:prstClr val="black"/>
              </a:solidFill>
              <a:latin typeface="Aharoni" panose="02010803020104030203" pitchFamily="2" charset="-79"/>
              <a:cs typeface="Aharoni" panose="02010803020104030203" pitchFamily="2" charset="-79"/>
            </a:endParaRPr>
          </a:p>
        </p:txBody>
      </p:sp>
      <p:pic>
        <p:nvPicPr>
          <p:cNvPr id="7170" name="Picture 2" descr="F:\natureconservanc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1209" y="990600"/>
            <a:ext cx="3676650" cy="12382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752599" y="457200"/>
            <a:ext cx="6477001" cy="838200"/>
          </a:xfrm>
          <a:prstGeom prst="rect">
            <a:avLst/>
          </a:prstGeom>
        </p:spPr>
        <p:txBody>
          <a:bodyPr anchor="ctr"/>
          <a:lstStyle/>
          <a:p>
            <a:pPr>
              <a:spcBef>
                <a:spcPct val="0"/>
              </a:spcBef>
              <a:defRPr/>
            </a:pPr>
            <a:r>
              <a:rPr lang="en-US" sz="4400" b="1" dirty="0" smtClean="0">
                <a:solidFill>
                  <a:srgbClr val="C3412B"/>
                </a:solidFill>
                <a:latin typeface="Tw Cen MT Condensed" pitchFamily="34" charset="0"/>
                <a:ea typeface="+mj-ea"/>
                <a:cs typeface="Aharoni" pitchFamily="2" charset="-79"/>
              </a:rPr>
              <a:t>Opportunities Exist</a:t>
            </a:r>
            <a:endParaRPr lang="en-US" sz="4400" b="1" dirty="0">
              <a:solidFill>
                <a:srgbClr val="C3412B"/>
              </a:solidFill>
              <a:latin typeface="Tw Cen MT Condensed" pitchFamily="34" charset="0"/>
              <a:ea typeface="+mj-ea"/>
              <a:cs typeface="Aharoni" pitchFamily="2" charset="-79"/>
            </a:endParaRPr>
          </a:p>
        </p:txBody>
      </p:sp>
      <p:pic>
        <p:nvPicPr>
          <p:cNvPr id="7174" name="Picture 6" descr="F:\troutunlimit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2915" y="1417320"/>
            <a:ext cx="1511125"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828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r>
              <a:rPr lang="en-US" dirty="0" smtClean="0"/>
              <a:t>Approved Standards Update</a:t>
            </a:r>
            <a:endParaRPr lang="en-US" dirty="0"/>
          </a:p>
        </p:txBody>
      </p:sp>
      <p:graphicFrame>
        <p:nvGraphicFramePr>
          <p:cNvPr id="6" name="Content Placeholder 3"/>
          <p:cNvGraphicFramePr>
            <a:graphicFrameLocks/>
          </p:cNvGraphicFramePr>
          <p:nvPr>
            <p:extLst>
              <p:ext uri="{D42A27DB-BD31-4B8C-83A1-F6EECF244321}">
                <p14:modId xmlns:p14="http://schemas.microsoft.com/office/powerpoint/2010/main" val="3261101837"/>
              </p:ext>
            </p:extLst>
          </p:nvPr>
        </p:nvGraphicFramePr>
        <p:xfrm>
          <a:off x="457200" y="1143000"/>
          <a:ext cx="7924800" cy="491828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486400"/>
                <a:gridCol w="1143000"/>
                <a:gridCol w="1295400"/>
              </a:tblGrid>
              <a:tr h="354436">
                <a:tc>
                  <a:txBody>
                    <a:bodyPr/>
                    <a:lstStyle/>
                    <a:p>
                      <a:r>
                        <a:rPr lang="en-US" dirty="0" smtClean="0"/>
                        <a:t>Standard</a:t>
                      </a:r>
                      <a:endParaRPr lang="en-US" dirty="0"/>
                    </a:p>
                  </a:txBody>
                  <a:tcPr/>
                </a:tc>
                <a:tc>
                  <a:txBody>
                    <a:bodyPr/>
                    <a:lstStyle/>
                    <a:p>
                      <a:r>
                        <a:rPr lang="en-US" dirty="0" smtClean="0"/>
                        <a:t>Type</a:t>
                      </a:r>
                      <a:endParaRPr lang="en-US" dirty="0"/>
                    </a:p>
                  </a:txBody>
                  <a:tcPr/>
                </a:tc>
                <a:tc>
                  <a:txBody>
                    <a:bodyPr/>
                    <a:lstStyle/>
                    <a:p>
                      <a:r>
                        <a:rPr lang="en-US" dirty="0" smtClean="0"/>
                        <a:t>Source</a:t>
                      </a:r>
                      <a:endParaRPr lang="en-US" dirty="0"/>
                    </a:p>
                  </a:txBody>
                  <a:tcPr/>
                </a:tc>
              </a:tr>
              <a:tr h="350194">
                <a:tc>
                  <a:txBody>
                    <a:bodyPr/>
                    <a:lstStyle/>
                    <a:p>
                      <a:r>
                        <a:rPr lang="en-US" sz="1600" b="1" i="1" dirty="0" smtClean="0">
                          <a:solidFill>
                            <a:schemeClr val="accent3">
                              <a:lumMod val="75000"/>
                            </a:schemeClr>
                          </a:solidFill>
                        </a:rPr>
                        <a:t>Codes for Minnesota Counties</a:t>
                      </a:r>
                      <a:endParaRPr lang="en-US" sz="1600" b="1" i="1" dirty="0">
                        <a:solidFill>
                          <a:schemeClr val="accent3">
                            <a:lumMod val="75000"/>
                          </a:schemeClr>
                        </a:solidFill>
                      </a:endParaRPr>
                    </a:p>
                  </a:txBody>
                  <a:tcPr marT="45712" marB="45712">
                    <a:solidFill>
                      <a:srgbClr val="92D050"/>
                    </a:solidFill>
                  </a:tcPr>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solidFill>
                      <a:srgbClr val="92D050"/>
                    </a:solidFill>
                  </a:tcPr>
                </a:tc>
                <a:tc>
                  <a:txBody>
                    <a:bodyPr/>
                    <a:lstStyle/>
                    <a:p>
                      <a:r>
                        <a:rPr lang="en-US" sz="1600" b="0" dirty="0" smtClean="0">
                          <a:solidFill>
                            <a:schemeClr val="accent3">
                              <a:lumMod val="75000"/>
                            </a:schemeClr>
                          </a:solidFill>
                        </a:rPr>
                        <a:t>ANSI</a:t>
                      </a:r>
                      <a:endParaRPr lang="en-US" sz="1600" b="0" dirty="0">
                        <a:solidFill>
                          <a:schemeClr val="accent3">
                            <a:lumMod val="75000"/>
                          </a:schemeClr>
                        </a:solidFill>
                      </a:endParaRPr>
                    </a:p>
                  </a:txBody>
                  <a:tcPr>
                    <a:solidFill>
                      <a:srgbClr val="92D050"/>
                    </a:solidFill>
                  </a:tcPr>
                </a:tc>
              </a:tr>
              <a:tr h="350194">
                <a:tc>
                  <a:txBody>
                    <a:bodyPr/>
                    <a:lstStyle/>
                    <a:p>
                      <a:r>
                        <a:rPr lang="en-US" sz="1600" b="1" i="1" dirty="0" smtClean="0">
                          <a:solidFill>
                            <a:schemeClr val="accent3">
                              <a:lumMod val="75000"/>
                            </a:schemeClr>
                          </a:solidFill>
                        </a:rPr>
                        <a:t>Codes for City,</a:t>
                      </a:r>
                      <a:r>
                        <a:rPr lang="en-US" sz="1600" b="1" i="1" baseline="0" dirty="0" smtClean="0">
                          <a:solidFill>
                            <a:schemeClr val="accent3">
                              <a:lumMod val="75000"/>
                            </a:schemeClr>
                          </a:solidFill>
                        </a:rPr>
                        <a:t> Township and Unorganized Territory</a:t>
                      </a:r>
                      <a:endParaRPr lang="en-US" sz="1600" b="1" i="1" dirty="0">
                        <a:solidFill>
                          <a:schemeClr val="accent3">
                            <a:lumMod val="75000"/>
                          </a:schemeClr>
                        </a:solidFill>
                      </a:endParaRPr>
                    </a:p>
                  </a:txBody>
                  <a:tcPr marT="45712" marB="45712">
                    <a:solidFill>
                      <a:srgbClr val="92D050"/>
                    </a:solidFill>
                  </a:tcPr>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solidFill>
                      <a:srgbClr val="92D050"/>
                    </a:solidFill>
                  </a:tcPr>
                </a:tc>
                <a:tc>
                  <a:txBody>
                    <a:bodyPr/>
                    <a:lstStyle/>
                    <a:p>
                      <a:r>
                        <a:rPr lang="en-US" sz="1600" b="0" dirty="0" smtClean="0">
                          <a:solidFill>
                            <a:schemeClr val="accent3">
                              <a:lumMod val="75000"/>
                            </a:schemeClr>
                          </a:solidFill>
                        </a:rPr>
                        <a:t>ANSI</a:t>
                      </a:r>
                      <a:endParaRPr lang="en-US" sz="1600" b="0" dirty="0">
                        <a:solidFill>
                          <a:schemeClr val="accent3">
                            <a:lumMod val="75000"/>
                          </a:schemeClr>
                        </a:solidFill>
                      </a:endParaRPr>
                    </a:p>
                  </a:txBody>
                  <a:tcPr>
                    <a:solidFill>
                      <a:srgbClr val="92D050"/>
                    </a:solidFill>
                  </a:tcPr>
                </a:tc>
              </a:tr>
              <a:tr h="350194">
                <a:tc>
                  <a:txBody>
                    <a:bodyPr/>
                    <a:lstStyle/>
                    <a:p>
                      <a:r>
                        <a:rPr lang="en-US" sz="1600" b="1" i="1" dirty="0" smtClean="0">
                          <a:solidFill>
                            <a:schemeClr val="accent3">
                              <a:lumMod val="75000"/>
                            </a:schemeClr>
                          </a:solidFill>
                        </a:rPr>
                        <a:t>State Agency Coordinate Interchange</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Coordinate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Various</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Geographic Metadata</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Content</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FGDC</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Positional Accuracy</a:t>
                      </a:r>
                      <a:endParaRPr lang="en-US" sz="1600" b="1" i="1" dirty="0">
                        <a:solidFill>
                          <a:schemeClr val="accent3">
                            <a:lumMod val="75000"/>
                          </a:schemeClr>
                        </a:solidFill>
                      </a:endParaRPr>
                    </a:p>
                  </a:txBody>
                  <a:tcPr marT="45712" marB="45712">
                    <a:solidFill>
                      <a:srgbClr val="92D050"/>
                    </a:solidFill>
                  </a:tcPr>
                </a:tc>
                <a:tc>
                  <a:txBody>
                    <a:bodyPr/>
                    <a:lstStyle/>
                    <a:p>
                      <a:r>
                        <a:rPr lang="en-US" sz="1600" b="0" dirty="0" smtClean="0">
                          <a:solidFill>
                            <a:schemeClr val="accent3">
                              <a:lumMod val="75000"/>
                            </a:schemeClr>
                          </a:solidFill>
                        </a:rPr>
                        <a:t>Quality</a:t>
                      </a:r>
                      <a:endParaRPr lang="en-US" sz="1600" b="0" dirty="0">
                        <a:solidFill>
                          <a:schemeClr val="accent3">
                            <a:lumMod val="75000"/>
                          </a:schemeClr>
                        </a:solidFill>
                      </a:endParaRPr>
                    </a:p>
                  </a:txBody>
                  <a:tcPr>
                    <a:solidFill>
                      <a:srgbClr val="92D050"/>
                    </a:solidFill>
                  </a:tcPr>
                </a:tc>
                <a:tc>
                  <a:txBody>
                    <a:bodyPr/>
                    <a:lstStyle/>
                    <a:p>
                      <a:r>
                        <a:rPr lang="en-US" sz="1600" b="0" dirty="0" smtClean="0">
                          <a:solidFill>
                            <a:schemeClr val="accent3">
                              <a:lumMod val="75000"/>
                            </a:schemeClr>
                          </a:solidFill>
                        </a:rPr>
                        <a:t>FGDC</a:t>
                      </a:r>
                      <a:endParaRPr lang="en-US" sz="1600" b="0" dirty="0">
                        <a:solidFill>
                          <a:schemeClr val="accent3">
                            <a:lumMod val="75000"/>
                          </a:schemeClr>
                        </a:solidFill>
                      </a:endParaRPr>
                    </a:p>
                  </a:txBody>
                  <a:tcPr>
                    <a:solidFill>
                      <a:srgbClr val="92D050"/>
                    </a:solidFill>
                  </a:tcPr>
                </a:tc>
              </a:tr>
              <a:tr h="350194">
                <a:tc>
                  <a:txBody>
                    <a:bodyPr/>
                    <a:lstStyle/>
                    <a:p>
                      <a:r>
                        <a:rPr lang="en-US" sz="1600" b="1" i="1" dirty="0" smtClean="0">
                          <a:solidFill>
                            <a:schemeClr val="accent3">
                              <a:lumMod val="75000"/>
                            </a:schemeClr>
                          </a:solidFill>
                        </a:rPr>
                        <a:t>Codes for the Identification of States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ANSI</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 for Lake and Wetland</a:t>
                      </a:r>
                      <a:r>
                        <a:rPr lang="en-US" sz="1600" b="1" i="1" baseline="0" dirty="0" smtClean="0">
                          <a:solidFill>
                            <a:schemeClr val="accent3">
                              <a:lumMod val="75000"/>
                            </a:schemeClr>
                          </a:solidFill>
                        </a:rPr>
                        <a:t> Basins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MN DNR</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 for Watersheds</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MN DNR</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Codes</a:t>
                      </a:r>
                      <a:r>
                        <a:rPr lang="en-US" sz="1600" b="1" i="1" baseline="0" dirty="0" smtClean="0">
                          <a:solidFill>
                            <a:schemeClr val="accent3">
                              <a:lumMod val="75000"/>
                            </a:schemeClr>
                          </a:solidFill>
                        </a:rPr>
                        <a:t> for </a:t>
                      </a:r>
                      <a:r>
                        <a:rPr lang="en-US" sz="1600" b="1" i="1" dirty="0" smtClean="0">
                          <a:solidFill>
                            <a:schemeClr val="accent3">
                              <a:lumMod val="75000"/>
                            </a:schemeClr>
                          </a:solidFill>
                        </a:rPr>
                        <a:t>River Reach/Water Course</a:t>
                      </a:r>
                      <a:endParaRPr lang="en-US" sz="1600" b="1" i="1" dirty="0">
                        <a:solidFill>
                          <a:schemeClr val="accent3">
                            <a:lumMod val="75000"/>
                          </a:schemeClr>
                        </a:solidFill>
                      </a:endParaRPr>
                    </a:p>
                  </a:txBody>
                  <a:tcPr marT="45712" marB="45712"/>
                </a:tc>
                <a:tc>
                  <a:txBody>
                    <a:bodyPr/>
                    <a:lstStyle/>
                    <a:p>
                      <a:r>
                        <a:rPr lang="en-US" sz="1600" b="0" dirty="0" smtClean="0">
                          <a:solidFill>
                            <a:schemeClr val="accent3">
                              <a:lumMod val="75000"/>
                            </a:schemeClr>
                          </a:solidFill>
                        </a:rPr>
                        <a:t>Code</a:t>
                      </a:r>
                      <a:endParaRPr lang="en-US" sz="1600" b="0" dirty="0">
                        <a:solidFill>
                          <a:schemeClr val="accent3">
                            <a:lumMod val="75000"/>
                          </a:schemeClr>
                        </a:solidFill>
                      </a:endParaRPr>
                    </a:p>
                  </a:txBody>
                  <a:tcPr/>
                </a:tc>
                <a:tc>
                  <a:txBody>
                    <a:bodyPr/>
                    <a:lstStyle/>
                    <a:p>
                      <a:r>
                        <a:rPr lang="en-US" sz="1600" b="0" dirty="0" smtClean="0">
                          <a:solidFill>
                            <a:schemeClr val="accent3">
                              <a:lumMod val="75000"/>
                            </a:schemeClr>
                          </a:solidFill>
                        </a:rPr>
                        <a:t>FGDC/DNR</a:t>
                      </a:r>
                      <a:endParaRPr lang="en-US" sz="1600" b="0" dirty="0">
                        <a:solidFill>
                          <a:schemeClr val="accent3">
                            <a:lumMod val="75000"/>
                          </a:schemeClr>
                        </a:solidFill>
                      </a:endParaRPr>
                    </a:p>
                  </a:txBody>
                  <a:tcPr/>
                </a:tc>
              </a:tr>
              <a:tr h="350194">
                <a:tc>
                  <a:txBody>
                    <a:bodyPr/>
                    <a:lstStyle/>
                    <a:p>
                      <a:r>
                        <a:rPr lang="en-US" sz="1600" b="1" i="1" dirty="0" smtClean="0">
                          <a:solidFill>
                            <a:schemeClr val="accent3">
                              <a:lumMod val="75000"/>
                            </a:schemeClr>
                          </a:solidFill>
                        </a:rPr>
                        <a:t>U.S. National Grid</a:t>
                      </a:r>
                      <a:endParaRPr lang="en-US" sz="1600" b="1" i="1" dirty="0">
                        <a:solidFill>
                          <a:schemeClr val="accent3">
                            <a:lumMod val="75000"/>
                          </a:schemeClr>
                        </a:solidFill>
                      </a:endParaRPr>
                    </a:p>
                  </a:txBody>
                  <a:tcPr marT="45712" marB="4571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chemeClr val="accent3">
                              <a:lumMod val="75000"/>
                            </a:schemeClr>
                          </a:solidFill>
                        </a:rPr>
                        <a:t>Coordinate</a:t>
                      </a:r>
                    </a:p>
                  </a:txBody>
                  <a:tcPr/>
                </a:tc>
                <a:tc>
                  <a:txBody>
                    <a:bodyPr/>
                    <a:lstStyle/>
                    <a:p>
                      <a:r>
                        <a:rPr lang="en-US" sz="1600" b="0" dirty="0" smtClean="0">
                          <a:solidFill>
                            <a:schemeClr val="accent3">
                              <a:lumMod val="75000"/>
                            </a:schemeClr>
                          </a:solidFill>
                        </a:rPr>
                        <a:t>FGDC</a:t>
                      </a:r>
                      <a:endParaRPr lang="en-US" sz="1600" b="0" dirty="0">
                        <a:solidFill>
                          <a:schemeClr val="accent3">
                            <a:lumMod val="75000"/>
                          </a:schemeClr>
                        </a:solidFill>
                      </a:endParaRPr>
                    </a:p>
                  </a:txBody>
                  <a:tcPr/>
                </a:tc>
              </a:tr>
              <a:tr h="350194">
                <a:tc>
                  <a:txBody>
                    <a:bodyPr/>
                    <a:lstStyle/>
                    <a:p>
                      <a:r>
                        <a:rPr lang="en-US" sz="1600" i="1" dirty="0" smtClean="0">
                          <a:solidFill>
                            <a:schemeClr val="tx1">
                              <a:lumMod val="50000"/>
                              <a:lumOff val="50000"/>
                            </a:schemeClr>
                          </a:solidFill>
                        </a:rPr>
                        <a:t>Stormwater System</a:t>
                      </a:r>
                      <a:r>
                        <a:rPr lang="en-US" sz="1600" i="1" baseline="0" dirty="0" smtClean="0">
                          <a:solidFill>
                            <a:schemeClr val="tx1">
                              <a:lumMod val="50000"/>
                              <a:lumOff val="50000"/>
                            </a:schemeClr>
                          </a:solidFill>
                        </a:rPr>
                        <a:t> Data Exchange</a:t>
                      </a:r>
                      <a:endParaRPr lang="en-US" sz="1600" i="1" dirty="0">
                        <a:solidFill>
                          <a:schemeClr val="tx1">
                            <a:lumMod val="50000"/>
                            <a:lumOff val="50000"/>
                          </a:schemeClr>
                        </a:solidFill>
                      </a:endParaRPr>
                    </a:p>
                  </a:txBody>
                  <a:tcPr marT="45712" marB="45712"/>
                </a:tc>
                <a:tc>
                  <a:txBody>
                    <a:bodyPr/>
                    <a:lstStyle/>
                    <a:p>
                      <a:r>
                        <a:rPr lang="en-US" sz="1600" dirty="0" smtClean="0">
                          <a:solidFill>
                            <a:schemeClr val="tx1">
                              <a:lumMod val="50000"/>
                              <a:lumOff val="50000"/>
                            </a:schemeClr>
                          </a:solidFill>
                        </a:rPr>
                        <a:t>Data</a:t>
                      </a:r>
                      <a:endParaRPr lang="en-US" sz="1600" dirty="0">
                        <a:solidFill>
                          <a:schemeClr val="tx1">
                            <a:lumMod val="50000"/>
                            <a:lumOff val="50000"/>
                          </a:schemeClr>
                        </a:solidFill>
                      </a:endParaRPr>
                    </a:p>
                  </a:txBody>
                  <a:tcPr/>
                </a:tc>
                <a:tc>
                  <a:txBody>
                    <a:bodyPr/>
                    <a:lstStyle/>
                    <a:p>
                      <a:endParaRPr lang="en-US" sz="1600" dirty="0">
                        <a:solidFill>
                          <a:schemeClr val="tx1">
                            <a:lumMod val="50000"/>
                            <a:lumOff val="50000"/>
                          </a:schemeClr>
                        </a:solidFill>
                      </a:endParaRPr>
                    </a:p>
                  </a:txBody>
                  <a:tcPr/>
                </a:tc>
              </a:tr>
              <a:tr h="350194">
                <a:tc>
                  <a:txBody>
                    <a:bodyPr/>
                    <a:lstStyle/>
                    <a:p>
                      <a:r>
                        <a:rPr lang="en-US" sz="1600" i="1" dirty="0" smtClean="0">
                          <a:solidFill>
                            <a:schemeClr val="tx1">
                              <a:lumMod val="50000"/>
                              <a:lumOff val="50000"/>
                            </a:schemeClr>
                          </a:solidFill>
                        </a:rPr>
                        <a:t>Thoroughfare, Landmark, and Postal Address Data Standard</a:t>
                      </a:r>
                    </a:p>
                  </a:txBody>
                  <a:tcPr marT="45712" marB="45712"/>
                </a:tc>
                <a:tc>
                  <a:txBody>
                    <a:bodyPr/>
                    <a:lstStyle/>
                    <a:p>
                      <a:r>
                        <a:rPr lang="en-US" sz="1600" dirty="0" smtClean="0">
                          <a:solidFill>
                            <a:schemeClr val="tx1">
                              <a:lumMod val="50000"/>
                              <a:lumOff val="50000"/>
                            </a:schemeClr>
                          </a:solidFill>
                        </a:rPr>
                        <a:t>Data</a:t>
                      </a:r>
                      <a:endParaRPr lang="en-US" sz="1600" dirty="0">
                        <a:solidFill>
                          <a:schemeClr val="tx1">
                            <a:lumMod val="50000"/>
                            <a:lumOff val="50000"/>
                          </a:schemeClr>
                        </a:solidFill>
                      </a:endParaRPr>
                    </a:p>
                  </a:txBody>
                  <a:tcPr/>
                </a:tc>
                <a:tc>
                  <a:txBody>
                    <a:bodyPr/>
                    <a:lstStyle/>
                    <a:p>
                      <a:r>
                        <a:rPr lang="en-US" sz="1600" dirty="0" smtClean="0">
                          <a:solidFill>
                            <a:schemeClr val="tx1">
                              <a:lumMod val="50000"/>
                              <a:lumOff val="50000"/>
                            </a:schemeClr>
                          </a:solidFill>
                        </a:rPr>
                        <a:t>URISA</a:t>
                      </a:r>
                      <a:endParaRPr lang="en-US" sz="1600" dirty="0">
                        <a:solidFill>
                          <a:schemeClr val="tx1">
                            <a:lumMod val="50000"/>
                            <a:lumOff val="50000"/>
                          </a:schemeClr>
                        </a:solidFill>
                      </a:endParaRPr>
                    </a:p>
                  </a:txBody>
                  <a:tcPr/>
                </a:tc>
              </a:tr>
              <a:tr h="350194">
                <a:tc>
                  <a:txBody>
                    <a:bodyPr/>
                    <a:lstStyle/>
                    <a:p>
                      <a:r>
                        <a:rPr lang="en-US" sz="1600" i="1" dirty="0" smtClean="0">
                          <a:solidFill>
                            <a:schemeClr val="tx1">
                              <a:lumMod val="50000"/>
                              <a:lumOff val="50000"/>
                            </a:schemeClr>
                          </a:solidFill>
                        </a:rPr>
                        <a:t>Parcel Attribute Data Exchange</a:t>
                      </a:r>
                      <a:endParaRPr lang="en-US" sz="1600" i="1" dirty="0">
                        <a:solidFill>
                          <a:schemeClr val="tx1">
                            <a:lumMod val="50000"/>
                            <a:lumOff val="50000"/>
                          </a:schemeClr>
                        </a:solidFill>
                      </a:endParaRPr>
                    </a:p>
                  </a:txBody>
                  <a:tcPr marT="45712" marB="45712"/>
                </a:tc>
                <a:tc>
                  <a:txBody>
                    <a:bodyPr/>
                    <a:lstStyle/>
                    <a:p>
                      <a:r>
                        <a:rPr lang="en-US" sz="1600" dirty="0" smtClean="0">
                          <a:solidFill>
                            <a:schemeClr val="tx1">
                              <a:lumMod val="50000"/>
                              <a:lumOff val="50000"/>
                            </a:schemeClr>
                          </a:solidFill>
                        </a:rPr>
                        <a:t>Data</a:t>
                      </a:r>
                      <a:endParaRPr lang="en-US" sz="1600" dirty="0">
                        <a:solidFill>
                          <a:schemeClr val="tx1">
                            <a:lumMod val="50000"/>
                            <a:lumOff val="50000"/>
                          </a:schemeClr>
                        </a:solidFill>
                      </a:endParaRPr>
                    </a:p>
                  </a:txBody>
                  <a:tcPr/>
                </a:tc>
                <a:tc>
                  <a:txBody>
                    <a:bodyPr/>
                    <a:lstStyle/>
                    <a:p>
                      <a:endParaRPr lang="en-US" sz="1600" dirty="0">
                        <a:solidFill>
                          <a:schemeClr val="tx1">
                            <a:lumMod val="50000"/>
                            <a:lumOff val="50000"/>
                          </a:schemeClr>
                        </a:solidFill>
                      </a:endParaRPr>
                    </a:p>
                  </a:txBody>
                  <a:tcPr/>
                </a:tc>
              </a:tr>
            </a:tbl>
          </a:graphicData>
        </a:graphic>
      </p:graphicFrame>
    </p:spTree>
    <p:extLst>
      <p:ext uri="{BB962C8B-B14F-4D97-AF65-F5344CB8AC3E}">
        <p14:creationId xmlns:p14="http://schemas.microsoft.com/office/powerpoint/2010/main" val="32957085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21" descr="strip.jpg"/>
          <p:cNvPicPr>
            <a:picLocks noChangeAspect="1"/>
          </p:cNvPicPr>
          <p:nvPr/>
        </p:nvPicPr>
        <p:blipFill>
          <a:blip r:embed="rId3"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Title 1"/>
          <p:cNvSpPr txBox="1">
            <a:spLocks/>
          </p:cNvSpPr>
          <p:nvPr/>
        </p:nvSpPr>
        <p:spPr>
          <a:xfrm>
            <a:off x="1752599" y="762000"/>
            <a:ext cx="6477001" cy="838200"/>
          </a:xfrm>
          <a:prstGeom prst="rect">
            <a:avLst/>
          </a:prstGeom>
        </p:spPr>
        <p:txBody>
          <a:bodyPr anchor="ctr"/>
          <a:lstStyle/>
          <a:p>
            <a:pPr>
              <a:spcBef>
                <a:spcPct val="0"/>
              </a:spcBef>
              <a:defRPr/>
            </a:pPr>
            <a:r>
              <a:rPr lang="en-US" sz="4400" b="1" dirty="0" smtClean="0">
                <a:solidFill>
                  <a:srgbClr val="C3412B"/>
                </a:solidFill>
                <a:latin typeface="Tw Cen MT Condensed" pitchFamily="34" charset="0"/>
                <a:ea typeface="+mj-ea"/>
                <a:cs typeface="Aharoni" pitchFamily="2" charset="-79"/>
              </a:rPr>
              <a:t>What I have been doing as the Non-profit Rep</a:t>
            </a:r>
            <a:endParaRPr lang="en-US" sz="4400" b="1" dirty="0">
              <a:solidFill>
                <a:srgbClr val="C3412B"/>
              </a:solidFill>
              <a:latin typeface="Tw Cen MT Condensed" pitchFamily="34" charset="0"/>
              <a:ea typeface="+mj-ea"/>
              <a:cs typeface="Aharoni" pitchFamily="2" charset="-79"/>
            </a:endParaRPr>
          </a:p>
        </p:txBody>
      </p:sp>
      <p:sp>
        <p:nvSpPr>
          <p:cNvPr id="8" name="TextBox 7"/>
          <p:cNvSpPr txBox="1"/>
          <p:nvPr/>
        </p:nvSpPr>
        <p:spPr>
          <a:xfrm>
            <a:off x="2514600" y="2133600"/>
            <a:ext cx="56388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C00000"/>
                </a:solidFill>
                <a:latin typeface="Aharoni" panose="02010803020104030203" pitchFamily="2" charset="-79"/>
                <a:cs typeface="Aharoni" panose="02010803020104030203" pitchFamily="2" charset="-79"/>
              </a:rPr>
              <a:t>Only been in non-profit work for a year</a:t>
            </a:r>
          </a:p>
          <a:p>
            <a:pPr marL="342900" indent="-342900">
              <a:buFont typeface="Arial" panose="020B0604020202020204" pitchFamily="34" charset="0"/>
              <a:buChar char="•"/>
            </a:pPr>
            <a:r>
              <a:rPr lang="en-US" sz="2400" dirty="0" smtClean="0">
                <a:solidFill>
                  <a:srgbClr val="C00000"/>
                </a:solidFill>
                <a:latin typeface="Aharoni" panose="02010803020104030203" pitchFamily="2" charset="-79"/>
                <a:cs typeface="Aharoni" panose="02010803020104030203" pitchFamily="2" charset="-79"/>
              </a:rPr>
              <a:t>Met with MN Council for Nonprofits</a:t>
            </a:r>
          </a:p>
          <a:p>
            <a:pPr marL="342900" indent="-342900">
              <a:buFont typeface="Arial" panose="020B0604020202020204" pitchFamily="34" charset="0"/>
              <a:buChar char="•"/>
            </a:pPr>
            <a:r>
              <a:rPr lang="en-US" sz="2400" dirty="0" smtClean="0">
                <a:solidFill>
                  <a:srgbClr val="C00000"/>
                </a:solidFill>
                <a:latin typeface="Aharoni" panose="02010803020104030203" pitchFamily="2" charset="-79"/>
                <a:cs typeface="Aharoni" panose="02010803020104030203" pitchFamily="2" charset="-79"/>
              </a:rPr>
              <a:t>Continuing to push public agencies to make data more readily accessible and thorough documentation</a:t>
            </a:r>
          </a:p>
          <a:p>
            <a:pPr marL="342900" indent="-342900">
              <a:buFont typeface="Arial" panose="020B0604020202020204" pitchFamily="34" charset="0"/>
              <a:buChar char="•"/>
            </a:pPr>
            <a:r>
              <a:rPr lang="en-US" sz="2400" dirty="0" smtClean="0">
                <a:solidFill>
                  <a:srgbClr val="C00000"/>
                </a:solidFill>
                <a:latin typeface="Aharoni" panose="02010803020104030203" pitchFamily="2" charset="-79"/>
                <a:cs typeface="Aharoni" panose="02010803020104030203" pitchFamily="2" charset="-79"/>
              </a:rPr>
              <a:t>Showing the power of geographic information to advocate and message</a:t>
            </a:r>
            <a:endParaRPr lang="en-US" sz="1600" dirty="0" smtClean="0">
              <a:solidFill>
                <a:prstClr val="black"/>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9232362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1" descr="strip.jpg"/>
          <p:cNvPicPr>
            <a:picLocks noChangeAspect="1"/>
          </p:cNvPicPr>
          <p:nvPr/>
        </p:nvPicPr>
        <p:blipFill>
          <a:blip r:embed="rId3" cstate="print"/>
          <a:srcRect/>
          <a:stretch>
            <a:fillRect/>
          </a:stretch>
        </p:blipFill>
        <p:spPr bwMode="auto">
          <a:xfrm>
            <a:off x="0" y="0"/>
            <a:ext cx="1373188" cy="6858000"/>
          </a:xfrm>
          <a:prstGeom prst="rect">
            <a:avLst/>
          </a:prstGeom>
          <a:noFill/>
          <a:ln w="9525">
            <a:noFill/>
            <a:miter lim="800000"/>
            <a:headEnd/>
            <a:tailEnd/>
          </a:ln>
        </p:spPr>
      </p:pic>
      <p:sp>
        <p:nvSpPr>
          <p:cNvPr id="23" name="Rectangle 22"/>
          <p:cNvSpPr/>
          <p:nvPr/>
        </p:nvSpPr>
        <p:spPr>
          <a:xfrm>
            <a:off x="1371600" y="0"/>
            <a:ext cx="152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196" name="Picture 8" descr="DataTreeJPG.jpg"/>
          <p:cNvPicPr>
            <a:picLocks noChangeAspect="1"/>
          </p:cNvPicPr>
          <p:nvPr/>
        </p:nvPicPr>
        <p:blipFill>
          <a:blip r:embed="rId4" cstate="print"/>
          <a:srcRect/>
          <a:stretch>
            <a:fillRect/>
          </a:stretch>
        </p:blipFill>
        <p:spPr bwMode="auto">
          <a:xfrm>
            <a:off x="1724025" y="123825"/>
            <a:ext cx="7267575" cy="6623050"/>
          </a:xfrm>
          <a:prstGeom prst="rect">
            <a:avLst/>
          </a:prstGeom>
          <a:noFill/>
          <a:ln w="9525">
            <a:noFill/>
            <a:miter lim="800000"/>
            <a:headEnd/>
            <a:tailEnd/>
          </a:ln>
        </p:spPr>
      </p:pic>
    </p:spTree>
    <p:extLst>
      <p:ext uri="{BB962C8B-B14F-4D97-AF65-F5344CB8AC3E}">
        <p14:creationId xmlns:p14="http://schemas.microsoft.com/office/powerpoint/2010/main" val="17839221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14400" y="1981200"/>
            <a:ext cx="7391400" cy="3962400"/>
          </a:xfrm>
        </p:spPr>
        <p:txBody>
          <a:bodyPr/>
          <a:lstStyle/>
          <a:p>
            <a:pPr lvl="1"/>
            <a:r>
              <a:rPr lang="en-US" sz="2400" dirty="0" smtClean="0">
                <a:solidFill>
                  <a:schemeClr val="tx1"/>
                </a:solidFill>
                <a:latin typeface="Arial" pitchFamily="34" charset="0"/>
                <a:cs typeface="Arial" pitchFamily="34" charset="0"/>
              </a:rPr>
              <a:t>Addresses</a:t>
            </a:r>
          </a:p>
          <a:p>
            <a:pPr lvl="1"/>
            <a:r>
              <a:rPr lang="en-US" sz="2400" dirty="0" smtClean="0">
                <a:solidFill>
                  <a:schemeClr val="tx1"/>
                </a:solidFill>
                <a:latin typeface="Arial" pitchFamily="34" charset="0"/>
                <a:cs typeface="Arial" pitchFamily="34" charset="0"/>
              </a:rPr>
              <a:t>Aerial </a:t>
            </a:r>
            <a:r>
              <a:rPr lang="en-US" sz="2400" dirty="0">
                <a:solidFill>
                  <a:schemeClr val="tx1"/>
                </a:solidFill>
                <a:latin typeface="Arial" pitchFamily="34" charset="0"/>
                <a:cs typeface="Arial" pitchFamily="34" charset="0"/>
              </a:rPr>
              <a:t>Imagery</a:t>
            </a:r>
          </a:p>
          <a:p>
            <a:pPr lvl="1"/>
            <a:r>
              <a:rPr lang="en-US" sz="2400" dirty="0">
                <a:solidFill>
                  <a:schemeClr val="tx1"/>
                </a:solidFill>
                <a:latin typeface="Arial" pitchFamily="34" charset="0"/>
                <a:cs typeface="Arial" pitchFamily="34" charset="0"/>
              </a:rPr>
              <a:t>Altered </a:t>
            </a:r>
            <a:r>
              <a:rPr lang="en-US" sz="2400" dirty="0" smtClean="0">
                <a:solidFill>
                  <a:schemeClr val="tx1"/>
                </a:solidFill>
                <a:latin typeface="Arial" pitchFamily="34" charset="0"/>
                <a:cs typeface="Arial" pitchFamily="34" charset="0"/>
              </a:rPr>
              <a:t>Watercourse</a:t>
            </a:r>
            <a:endParaRPr lang="en-US" sz="2400" dirty="0">
              <a:solidFill>
                <a:schemeClr val="tx1"/>
              </a:solidFill>
              <a:latin typeface="Arial" pitchFamily="34" charset="0"/>
              <a:cs typeface="Arial" pitchFamily="34" charset="0"/>
            </a:endParaRPr>
          </a:p>
          <a:p>
            <a:pPr lvl="1"/>
            <a:r>
              <a:rPr lang="en-US" sz="2400" dirty="0">
                <a:solidFill>
                  <a:schemeClr val="tx1"/>
                </a:solidFill>
                <a:latin typeface="Arial" pitchFamily="34" charset="0"/>
                <a:cs typeface="Arial" pitchFamily="34" charset="0"/>
              </a:rPr>
              <a:t>Geospatial </a:t>
            </a:r>
            <a:r>
              <a:rPr lang="en-US" sz="2400" dirty="0" smtClean="0">
                <a:solidFill>
                  <a:schemeClr val="tx1"/>
                </a:solidFill>
                <a:latin typeface="Arial" pitchFamily="34" charset="0"/>
                <a:cs typeface="Arial" pitchFamily="34" charset="0"/>
              </a:rPr>
              <a:t>Commons</a:t>
            </a:r>
            <a:r>
              <a:rPr lang="en-US" sz="2400" dirty="0">
                <a:solidFill>
                  <a:schemeClr val="tx1"/>
                </a:solidFill>
                <a:latin typeface="Arial" pitchFamily="34" charset="0"/>
                <a:cs typeface="Arial" pitchFamily="34" charset="0"/>
              </a:rPr>
              <a:t>	</a:t>
            </a:r>
          </a:p>
          <a:p>
            <a:pPr lvl="1"/>
            <a:r>
              <a:rPr lang="en-US" sz="2400" dirty="0" smtClean="0">
                <a:solidFill>
                  <a:schemeClr val="tx1"/>
                </a:solidFill>
                <a:latin typeface="Arial" pitchFamily="34" charset="0"/>
                <a:cs typeface="Arial" pitchFamily="34" charset="0"/>
              </a:rPr>
              <a:t>LiDAR/Elevation</a:t>
            </a:r>
          </a:p>
          <a:p>
            <a:pPr lvl="1"/>
            <a:r>
              <a:rPr lang="en-US" sz="2400" dirty="0" smtClean="0">
                <a:solidFill>
                  <a:schemeClr val="tx1"/>
                </a:solidFill>
                <a:latin typeface="Arial" pitchFamily="34" charset="0"/>
                <a:cs typeface="Arial" pitchFamily="34" charset="0"/>
              </a:rPr>
              <a:t>Hydrography</a:t>
            </a:r>
            <a:r>
              <a:rPr lang="en-US" sz="2400" dirty="0">
                <a:solidFill>
                  <a:schemeClr val="tx1"/>
                </a:solidFill>
                <a:latin typeface="Arial" pitchFamily="34" charset="0"/>
                <a:cs typeface="Arial" pitchFamily="34" charset="0"/>
              </a:rPr>
              <a:t>	</a:t>
            </a:r>
          </a:p>
          <a:p>
            <a:pPr lvl="1"/>
            <a:r>
              <a:rPr lang="en-US" sz="2400" dirty="0">
                <a:solidFill>
                  <a:schemeClr val="tx1"/>
                </a:solidFill>
                <a:latin typeface="Arial" pitchFamily="34" charset="0"/>
                <a:cs typeface="Arial" pitchFamily="34" charset="0"/>
              </a:rPr>
              <a:t>Parcels</a:t>
            </a:r>
          </a:p>
          <a:p>
            <a:pPr lvl="1"/>
            <a:r>
              <a:rPr lang="en-US" sz="2400" dirty="0" smtClean="0">
                <a:solidFill>
                  <a:schemeClr val="tx1"/>
                </a:solidFill>
                <a:latin typeface="Arial" pitchFamily="34" charset="0"/>
                <a:cs typeface="Arial" pitchFamily="34" charset="0"/>
              </a:rPr>
              <a:t>Street Centerlines</a:t>
            </a:r>
            <a:endParaRPr lang="en-US" sz="2400" dirty="0">
              <a:latin typeface="Times New Roman" pitchFamily="18" charset="0"/>
              <a:cs typeface="Times New Roman" pitchFamily="18" charset="0"/>
            </a:endParaRPr>
          </a:p>
        </p:txBody>
      </p:sp>
      <p:sp>
        <p:nvSpPr>
          <p:cNvPr id="3" name="Title 2"/>
          <p:cNvSpPr>
            <a:spLocks noGrp="1"/>
          </p:cNvSpPr>
          <p:nvPr>
            <p:ph type="title"/>
          </p:nvPr>
        </p:nvSpPr>
        <p:spPr>
          <a:xfrm>
            <a:off x="1600200" y="609600"/>
            <a:ext cx="7010400" cy="914400"/>
          </a:xfrm>
        </p:spPr>
        <p:txBody>
          <a:bodyPr/>
          <a:lstStyle/>
          <a:p>
            <a:r>
              <a:rPr lang="en-US" dirty="0" smtClean="0"/>
              <a:t>Update - MnGeo Priority Projects </a:t>
            </a:r>
            <a:endParaRPr lang="en-US" dirty="0"/>
          </a:p>
        </p:txBody>
      </p:sp>
      <p:pic>
        <p:nvPicPr>
          <p:cNvPr id="14338" name="Picture 2" descr="C:\Users\dross\AppData\Local\Microsoft\Windows\Temporary Internet Files\Content.IE5\VEW4XV0M\MC9003661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
            <a:ext cx="1697126" cy="1856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7832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362200" y="609600"/>
            <a:ext cx="5486400" cy="4114800"/>
          </a:xfrm>
        </p:spPr>
        <p:txBody>
          <a:bodyPr/>
          <a:lstStyle/>
          <a:p>
            <a:r>
              <a:rPr lang="en-US" dirty="0" smtClean="0"/>
              <a:t>Addresses</a:t>
            </a:r>
            <a:br>
              <a:rPr lang="en-US" dirty="0" smtClean="0"/>
            </a:br>
            <a:r>
              <a:rPr lang="en-US" dirty="0" smtClean="0"/>
              <a:t/>
            </a:r>
            <a:br>
              <a:rPr lang="en-US" dirty="0" smtClean="0"/>
            </a:br>
            <a:r>
              <a:rPr lang="en-US" dirty="0"/>
              <a:t/>
            </a:r>
            <a:br>
              <a:rPr lang="en-US" dirty="0"/>
            </a:br>
            <a:r>
              <a:rPr lang="en-US" dirty="0" smtClean="0"/>
              <a:t/>
            </a:r>
            <a:br>
              <a:rPr lang="en-US" dirty="0" smtClean="0"/>
            </a:br>
            <a:r>
              <a:rPr lang="en-US" sz="2400" dirty="0" smtClean="0"/>
              <a:t>Future Project</a:t>
            </a:r>
            <a:r>
              <a:rPr lang="en-US" sz="2800" dirty="0" smtClean="0"/>
              <a:t/>
            </a:r>
            <a:br>
              <a:rPr lang="en-US" sz="2800" dirty="0" smtClean="0"/>
            </a:br>
            <a:r>
              <a:rPr lang="en-US" dirty="0" smtClean="0"/>
              <a:t/>
            </a:r>
            <a:br>
              <a:rPr lang="en-US" dirty="0" smtClean="0"/>
            </a:br>
            <a:endParaRPr lang="en-US" dirty="0"/>
          </a:p>
        </p:txBody>
      </p:sp>
      <p:pic>
        <p:nvPicPr>
          <p:cNvPr id="8194" name="Picture 2" descr="http://townofwayneny.com/graphics/streetSig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80029"/>
            <a:ext cx="4762500"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253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50" y="1174437"/>
            <a:ext cx="3491299" cy="39976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457200"/>
            <a:ext cx="8229600" cy="838200"/>
          </a:xfrm>
        </p:spPr>
        <p:txBody>
          <a:bodyPr>
            <a:normAutofit/>
          </a:bodyPr>
          <a:lstStyle/>
          <a:p>
            <a:r>
              <a:rPr lang="en-US" dirty="0" smtClean="0"/>
              <a:t>Statewide Aerial Imagery Partnerships	  </a:t>
            </a:r>
            <a:endParaRPr lang="en-US" dirty="0"/>
          </a:p>
        </p:txBody>
      </p:sp>
      <p:sp>
        <p:nvSpPr>
          <p:cNvPr id="4" name="Content Placeholder 3"/>
          <p:cNvSpPr>
            <a:spLocks noGrp="1"/>
          </p:cNvSpPr>
          <p:nvPr>
            <p:ph sz="half" idx="2"/>
          </p:nvPr>
        </p:nvSpPr>
        <p:spPr>
          <a:xfrm>
            <a:off x="4038600" y="990600"/>
            <a:ext cx="4800600" cy="5486400"/>
          </a:xfrm>
        </p:spPr>
        <p:txBody>
          <a:bodyPr>
            <a:normAutofit/>
          </a:bodyPr>
          <a:lstStyle/>
          <a:p>
            <a:pPr marL="0" indent="0">
              <a:spcBef>
                <a:spcPts val="0"/>
              </a:spcBef>
              <a:spcAft>
                <a:spcPts val="1000"/>
              </a:spcAft>
              <a:buNone/>
            </a:pPr>
            <a:r>
              <a:rPr lang="en-US" sz="1900" u="sng" dirty="0">
                <a:solidFill>
                  <a:srgbClr val="0070C0"/>
                </a:solidFill>
                <a:cs typeface="Arial" pitchFamily="34" charset="0"/>
              </a:rPr>
              <a:t>Project Overview:</a:t>
            </a:r>
          </a:p>
          <a:p>
            <a:pPr marL="0" indent="0">
              <a:spcBef>
                <a:spcPts val="0"/>
              </a:spcBef>
              <a:spcAft>
                <a:spcPts val="1000"/>
              </a:spcAft>
              <a:buNone/>
            </a:pPr>
            <a:r>
              <a:rPr lang="en-US" sz="1800" dirty="0" smtClean="0"/>
              <a:t>Complete statewide 4-band, leaf-off aerial  imagery (ortho and stereo) at ½-meter resolution over 5-seasons</a:t>
            </a:r>
          </a:p>
          <a:p>
            <a:pPr marL="0" indent="0">
              <a:spcBef>
                <a:spcPts val="0"/>
              </a:spcBef>
              <a:spcAft>
                <a:spcPts val="1000"/>
              </a:spcAft>
              <a:buNone/>
            </a:pPr>
            <a:r>
              <a:rPr lang="en-US" sz="1800" dirty="0" smtClean="0"/>
              <a:t>For DNR’s National Wetlands Inventory (NWI) update efforts; support provided through the  </a:t>
            </a:r>
            <a:r>
              <a:rPr lang="en-US" sz="1800" i="1" dirty="0" smtClean="0"/>
              <a:t>Environment and Natural Resources Trust Fund</a:t>
            </a:r>
          </a:p>
          <a:p>
            <a:pPr marL="0" indent="0">
              <a:spcBef>
                <a:spcPts val="0"/>
              </a:spcBef>
              <a:spcAft>
                <a:spcPts val="1000"/>
              </a:spcAft>
              <a:buNone/>
            </a:pPr>
            <a:r>
              <a:rPr lang="en-US" sz="1800" dirty="0"/>
              <a:t>B</a:t>
            </a:r>
            <a:r>
              <a:rPr lang="en-US" sz="1800" dirty="0" smtClean="0"/>
              <a:t>uy-up opportunities offered where feasible:          12 &amp; 6-inch resolution</a:t>
            </a:r>
          </a:p>
          <a:p>
            <a:pPr marL="0" indent="0">
              <a:spcBef>
                <a:spcPts val="0"/>
              </a:spcBef>
              <a:spcAft>
                <a:spcPts val="1000"/>
              </a:spcAft>
              <a:buNone/>
            </a:pPr>
            <a:r>
              <a:rPr lang="en-US" sz="1900" u="sng" dirty="0" smtClean="0">
                <a:solidFill>
                  <a:srgbClr val="0070C0"/>
                </a:solidFill>
                <a:cs typeface="Arial" pitchFamily="34" charset="0"/>
              </a:rPr>
              <a:t>22 Buy-up Partnerships:</a:t>
            </a:r>
            <a:endParaRPr lang="en-US" sz="1900" dirty="0"/>
          </a:p>
          <a:p>
            <a:pPr marL="0" indent="0">
              <a:spcBef>
                <a:spcPts val="0"/>
              </a:spcBef>
              <a:spcAft>
                <a:spcPts val="1000"/>
              </a:spcAft>
              <a:buNone/>
            </a:pPr>
            <a:r>
              <a:rPr lang="en-US" sz="1800" dirty="0" smtClean="0"/>
              <a:t>Federal (2) </a:t>
            </a:r>
            <a:r>
              <a:rPr lang="en-US" sz="1800" dirty="0" smtClean="0">
                <a:latin typeface="Wingdings 2"/>
                <a:ea typeface="Calibri"/>
                <a:cs typeface="Times New Roman"/>
              </a:rPr>
              <a:t>f</a:t>
            </a:r>
            <a:r>
              <a:rPr lang="en-US" sz="1800" dirty="0" smtClean="0"/>
              <a:t> State (2) </a:t>
            </a:r>
            <a:r>
              <a:rPr lang="en-US" sz="1800" dirty="0">
                <a:latin typeface="Wingdings 2"/>
                <a:ea typeface="Calibri"/>
                <a:cs typeface="Times New Roman"/>
              </a:rPr>
              <a:t>f</a:t>
            </a:r>
            <a:r>
              <a:rPr lang="en-US" sz="1800" dirty="0"/>
              <a:t> </a:t>
            </a:r>
            <a:r>
              <a:rPr lang="en-US" sz="1800" dirty="0" smtClean="0"/>
              <a:t>County (14) </a:t>
            </a:r>
            <a:r>
              <a:rPr lang="en-US" sz="1800" dirty="0">
                <a:latin typeface="Wingdings 2"/>
                <a:cs typeface="Times New Roman"/>
              </a:rPr>
              <a:t> </a:t>
            </a:r>
            <a:r>
              <a:rPr lang="en-US" sz="1800" dirty="0" smtClean="0">
                <a:latin typeface="Wingdings 2"/>
                <a:cs typeface="Times New Roman"/>
              </a:rPr>
              <a:t>   </a:t>
            </a:r>
            <a:r>
              <a:rPr lang="en-US" sz="1800" dirty="0" smtClean="0"/>
              <a:t>Tribal (2) </a:t>
            </a:r>
            <a:r>
              <a:rPr lang="en-US" sz="1800" dirty="0" smtClean="0">
                <a:latin typeface="Wingdings 2"/>
                <a:ea typeface="Calibri"/>
                <a:cs typeface="Times New Roman"/>
              </a:rPr>
              <a:t>f</a:t>
            </a:r>
            <a:r>
              <a:rPr lang="en-US" sz="1800" dirty="0"/>
              <a:t> </a:t>
            </a:r>
            <a:r>
              <a:rPr lang="en-US" sz="1800" dirty="0" smtClean="0"/>
              <a:t>Regional (1)</a:t>
            </a:r>
          </a:p>
          <a:p>
            <a:pPr marL="0" indent="0">
              <a:spcBef>
                <a:spcPts val="0"/>
              </a:spcBef>
              <a:spcAft>
                <a:spcPts val="1000"/>
              </a:spcAft>
              <a:buNone/>
            </a:pPr>
            <a:r>
              <a:rPr lang="en-US" sz="1900" u="sng" dirty="0" smtClean="0">
                <a:solidFill>
                  <a:srgbClr val="0070C0"/>
                </a:solidFill>
                <a:cs typeface="Arial" pitchFamily="34" charset="0"/>
              </a:rPr>
              <a:t>Financial Support</a:t>
            </a:r>
            <a:endParaRPr lang="en-US" sz="1900" dirty="0" smtClean="0"/>
          </a:p>
          <a:p>
            <a:pPr marL="0" indent="0">
              <a:spcBef>
                <a:spcPts val="0"/>
              </a:spcBef>
              <a:spcAft>
                <a:spcPts val="1000"/>
              </a:spcAft>
              <a:buNone/>
            </a:pPr>
            <a:r>
              <a:rPr lang="en-US" sz="1800" dirty="0" smtClean="0"/>
              <a:t>State Funds: 		$1,100,000</a:t>
            </a:r>
          </a:p>
          <a:p>
            <a:pPr marL="0" indent="0">
              <a:spcBef>
                <a:spcPts val="0"/>
              </a:spcBef>
              <a:spcAft>
                <a:spcPts val="1000"/>
              </a:spcAft>
              <a:buNone/>
            </a:pPr>
            <a:r>
              <a:rPr lang="en-US" sz="1800" dirty="0" smtClean="0"/>
              <a:t>Partner buy-ups:   		$   900,000</a:t>
            </a:r>
          </a:p>
          <a:p>
            <a:pPr>
              <a:spcBef>
                <a:spcPts val="0"/>
              </a:spcBef>
              <a:spcAft>
                <a:spcPts val="1000"/>
              </a:spcAft>
            </a:pPr>
            <a:endParaRPr lang="en-US" dirty="0"/>
          </a:p>
        </p:txBody>
      </p:sp>
      <p:pic>
        <p:nvPicPr>
          <p:cNvPr id="5" name="Picture 4"/>
          <p:cNvPicPr>
            <a:picLocks noChangeAspect="1"/>
          </p:cNvPicPr>
          <p:nvPr/>
        </p:nvPicPr>
        <p:blipFill>
          <a:blip r:embed="rId3" cstate="print"/>
          <a:srcRect l="31481" t="11806" r="1852" b="9491"/>
          <a:stretch>
            <a:fillRect/>
          </a:stretch>
        </p:blipFill>
        <p:spPr bwMode="auto">
          <a:xfrm>
            <a:off x="1828800" y="4582297"/>
            <a:ext cx="2101159" cy="1984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095332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1066800"/>
            <a:ext cx="4267200" cy="5410200"/>
          </a:xfrm>
        </p:spPr>
        <p:txBody>
          <a:bodyPr>
            <a:normAutofit fontScale="92500" lnSpcReduction="10000"/>
          </a:bodyPr>
          <a:lstStyle/>
          <a:p>
            <a:pPr marL="0" indent="0">
              <a:spcBef>
                <a:spcPts val="600"/>
              </a:spcBef>
              <a:spcAft>
                <a:spcPts val="600"/>
              </a:spcAft>
              <a:buNone/>
            </a:pPr>
            <a:r>
              <a:rPr lang="en-US" sz="1800" u="sng" dirty="0" smtClean="0">
                <a:solidFill>
                  <a:schemeClr val="tx2">
                    <a:lumMod val="60000"/>
                    <a:lumOff val="40000"/>
                  </a:schemeClr>
                </a:solidFill>
              </a:rPr>
              <a:t>Project Description:</a:t>
            </a:r>
          </a:p>
          <a:p>
            <a:pPr marL="0" indent="0">
              <a:spcBef>
                <a:spcPts val="600"/>
              </a:spcBef>
              <a:spcAft>
                <a:spcPts val="600"/>
              </a:spcAft>
              <a:buNone/>
            </a:pPr>
            <a:r>
              <a:rPr lang="en-US" sz="1800" dirty="0" smtClean="0"/>
              <a:t>$750K project coordinated between DNR, MnGeo, MnDOT, 11 local </a:t>
            </a:r>
            <a:r>
              <a:rPr lang="en-US" sz="1800" dirty="0"/>
              <a:t>partners, 34 </a:t>
            </a:r>
            <a:r>
              <a:rPr lang="en-US" sz="1800" dirty="0" smtClean="0"/>
              <a:t>cos</a:t>
            </a:r>
          </a:p>
          <a:p>
            <a:pPr marL="0" lvl="0" indent="0">
              <a:spcBef>
                <a:spcPts val="600"/>
              </a:spcBef>
              <a:spcAft>
                <a:spcPts val="600"/>
              </a:spcAft>
              <a:buNone/>
            </a:pPr>
            <a:r>
              <a:rPr lang="en-US" sz="1800" u="sng" dirty="0" smtClean="0">
                <a:solidFill>
                  <a:srgbClr val="1F497D">
                    <a:lumMod val="60000"/>
                    <a:lumOff val="40000"/>
                  </a:srgbClr>
                </a:solidFill>
              </a:rPr>
              <a:t>2013 Progress:</a:t>
            </a:r>
            <a:endParaRPr lang="en-US" sz="1700" dirty="0" smtClean="0"/>
          </a:p>
          <a:p>
            <a:pPr marL="0" indent="0">
              <a:spcBef>
                <a:spcPts val="600"/>
              </a:spcBef>
              <a:spcAft>
                <a:spcPts val="600"/>
              </a:spcAft>
              <a:buNone/>
            </a:pPr>
            <a:r>
              <a:rPr lang="en-US" sz="1800" dirty="0" smtClean="0"/>
              <a:t>9 partner buy-up JPAs executed</a:t>
            </a:r>
          </a:p>
          <a:p>
            <a:pPr marL="0" indent="0">
              <a:spcBef>
                <a:spcPts val="600"/>
              </a:spcBef>
              <a:spcAft>
                <a:spcPts val="600"/>
              </a:spcAft>
              <a:buNone/>
            </a:pPr>
            <a:r>
              <a:rPr lang="en-US" sz="1800" dirty="0" smtClean="0"/>
              <a:t>Vendor selected; contract let</a:t>
            </a:r>
          </a:p>
          <a:p>
            <a:pPr marL="0" indent="0">
              <a:spcBef>
                <a:spcPts val="600"/>
              </a:spcBef>
              <a:spcAft>
                <a:spcPts val="600"/>
              </a:spcAft>
              <a:buNone/>
            </a:pPr>
            <a:r>
              <a:rPr lang="en-US" sz="1800" b="1" dirty="0" smtClean="0">
                <a:solidFill>
                  <a:srgbClr val="FF0000"/>
                </a:solidFill>
              </a:rPr>
              <a:t>High res </a:t>
            </a:r>
            <a:r>
              <a:rPr lang="en-US" sz="1800" dirty="0" smtClean="0"/>
              <a:t>collected: Carlton, Clay, Itasca, Mille Lacs, Wilkin Counties; White Earth &amp; Fond du Lac Reservations; Camp </a:t>
            </a:r>
            <a:r>
              <a:rPr lang="en-US" sz="1800" dirty="0"/>
              <a:t>R</a:t>
            </a:r>
            <a:r>
              <a:rPr lang="en-US" sz="1800" dirty="0" smtClean="0"/>
              <a:t>ipley</a:t>
            </a:r>
          </a:p>
          <a:p>
            <a:pPr marL="0" indent="0">
              <a:spcBef>
                <a:spcPts val="600"/>
              </a:spcBef>
              <a:spcAft>
                <a:spcPts val="600"/>
              </a:spcAft>
              <a:buNone/>
            </a:pPr>
            <a:r>
              <a:rPr lang="en-US" sz="1800" b="1" dirty="0" smtClean="0">
                <a:solidFill>
                  <a:srgbClr val="669900"/>
                </a:solidFill>
              </a:rPr>
              <a:t>Medium res </a:t>
            </a:r>
            <a:r>
              <a:rPr lang="en-US" sz="1800" dirty="0" smtClean="0"/>
              <a:t>collected: Three E/W bands</a:t>
            </a:r>
          </a:p>
          <a:p>
            <a:pPr marL="0" indent="0">
              <a:spcBef>
                <a:spcPts val="600"/>
              </a:spcBef>
              <a:spcAft>
                <a:spcPts val="600"/>
              </a:spcAft>
              <a:buNone/>
            </a:pPr>
            <a:r>
              <a:rPr lang="en-US" sz="1800" dirty="0" smtClean="0"/>
              <a:t>26,000 square miles of data acquired in 2013 has been accepted</a:t>
            </a:r>
          </a:p>
          <a:p>
            <a:pPr marL="0" indent="0">
              <a:spcBef>
                <a:spcPts val="600"/>
              </a:spcBef>
              <a:spcAft>
                <a:spcPts val="600"/>
              </a:spcAft>
              <a:buNone/>
            </a:pPr>
            <a:r>
              <a:rPr lang="en-US" sz="1800" u="sng" dirty="0" smtClean="0">
                <a:solidFill>
                  <a:srgbClr val="1F497D">
                    <a:lumMod val="60000"/>
                    <a:lumOff val="40000"/>
                  </a:srgbClr>
                </a:solidFill>
              </a:rPr>
              <a:t>2014 Plans:</a:t>
            </a:r>
            <a:endParaRPr lang="en-US" sz="1700" dirty="0">
              <a:solidFill>
                <a:prstClr val="black"/>
              </a:solidFill>
            </a:endParaRPr>
          </a:p>
          <a:p>
            <a:pPr marL="0" indent="0">
              <a:spcBef>
                <a:spcPts val="600"/>
              </a:spcBef>
              <a:spcAft>
                <a:spcPts val="600"/>
              </a:spcAft>
              <a:buNone/>
            </a:pPr>
            <a:r>
              <a:rPr lang="en-US" sz="1800" dirty="0" smtClean="0"/>
              <a:t>Complete balance of 39,000-sq mi area</a:t>
            </a:r>
          </a:p>
          <a:p>
            <a:pPr marL="0" indent="0">
              <a:spcBef>
                <a:spcPts val="600"/>
              </a:spcBef>
              <a:spcAft>
                <a:spcPts val="600"/>
              </a:spcAft>
              <a:buNone/>
            </a:pPr>
            <a:r>
              <a:rPr lang="en-US" sz="1800" dirty="0" smtClean="0"/>
              <a:t>3 partner buy-ups: Beltrami, Polk, McLeod</a:t>
            </a:r>
          </a:p>
        </p:txBody>
      </p:sp>
      <p:sp>
        <p:nvSpPr>
          <p:cNvPr id="2" name="Title 1"/>
          <p:cNvSpPr>
            <a:spLocks noGrp="1"/>
          </p:cNvSpPr>
          <p:nvPr>
            <p:ph type="title"/>
          </p:nvPr>
        </p:nvSpPr>
        <p:spPr>
          <a:xfrm>
            <a:off x="237460" y="228600"/>
            <a:ext cx="8601740" cy="762000"/>
          </a:xfrm>
        </p:spPr>
        <p:txBody>
          <a:bodyPr>
            <a:normAutofit fontScale="90000"/>
          </a:bodyPr>
          <a:lstStyle/>
          <a:p>
            <a:r>
              <a:rPr lang="en-US" sz="4000" dirty="0" smtClean="0"/>
              <a:t>2013 Statewide Aerial Imagery Progress</a:t>
            </a:r>
            <a:endParaRPr lang="en-US" sz="4000" dirty="0"/>
          </a:p>
        </p:txBody>
      </p:sp>
      <p:pic>
        <p:nvPicPr>
          <p:cNvPr id="1026" name="Picture 2" descr="C:\Users\ccialek\Desktop\AeroMetric QC 2013.jpg"/>
          <p:cNvPicPr>
            <a:picLocks noChangeAspect="1" noChangeArrowheads="1"/>
          </p:cNvPicPr>
          <p:nvPr/>
        </p:nvPicPr>
        <p:blipFill rotWithShape="1">
          <a:blip r:embed="rId2">
            <a:extLst>
              <a:ext uri="{28A0092B-C50C-407E-A947-70E740481C1C}">
                <a14:useLocalDpi xmlns:a14="http://schemas.microsoft.com/office/drawing/2010/main" val="0"/>
              </a:ext>
            </a:extLst>
          </a:blip>
          <a:srcRect r="2872"/>
          <a:stretch/>
        </p:blipFill>
        <p:spPr bwMode="auto">
          <a:xfrm>
            <a:off x="237460" y="1371600"/>
            <a:ext cx="4121889" cy="48280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685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76200"/>
            <a:ext cx="8229600" cy="609600"/>
          </a:xfrm>
          <a:prstGeom prst="rect">
            <a:avLst/>
          </a:prstGeom>
        </p:spPr>
        <p:txBody>
          <a:bodyPr vert="horz" lIns="91440" tIns="45720" rIns="91440" bIns="45720" rtlCol="0" anchor="ctr">
            <a:normAutofit fontScale="97500"/>
          </a:bodyPr>
          <a:lstStyle/>
          <a:p>
            <a:pPr algn="r">
              <a:spcBef>
                <a:spcPct val="0"/>
              </a:spcBef>
              <a:defRPr/>
            </a:pPr>
            <a:r>
              <a:rPr lang="en-US" sz="3000" b="1" dirty="0" smtClean="0">
                <a:solidFill>
                  <a:prstClr val="black"/>
                </a:solidFill>
                <a:ea typeface="+mj-ea"/>
                <a:cs typeface="Arial" pitchFamily="34" charset="0"/>
              </a:rPr>
              <a:t>MnGeo Image Service Activity - 2013</a:t>
            </a:r>
            <a:endParaRPr lang="en-US" sz="3000" b="1" dirty="0">
              <a:solidFill>
                <a:prstClr val="black"/>
              </a:solidFill>
              <a:ea typeface="+mj-ea"/>
              <a:cs typeface="Arial" pitchFamily="34" charset="0"/>
            </a:endParaRPr>
          </a:p>
        </p:txBody>
      </p:sp>
      <p:sp>
        <p:nvSpPr>
          <p:cNvPr id="16" name="TextBox 15"/>
          <p:cNvSpPr txBox="1"/>
          <p:nvPr/>
        </p:nvSpPr>
        <p:spPr>
          <a:xfrm>
            <a:off x="4264058" y="1066800"/>
            <a:ext cx="4572000" cy="5416868"/>
          </a:xfrm>
          <a:prstGeom prst="rect">
            <a:avLst/>
          </a:prstGeom>
          <a:noFill/>
        </p:spPr>
        <p:txBody>
          <a:bodyPr wrap="square" rtlCol="0">
            <a:spAutoFit/>
          </a:bodyPr>
          <a:lstStyle/>
          <a:p>
            <a:pPr eaLnBrk="0" fontAlgn="base" hangingPunct="0">
              <a:spcBef>
                <a:spcPct val="0"/>
              </a:spcBef>
              <a:spcAft>
                <a:spcPct val="0"/>
              </a:spcAft>
            </a:pPr>
            <a:r>
              <a:rPr lang="en-US" u="sng" dirty="0" smtClean="0">
                <a:solidFill>
                  <a:srgbClr val="0070C0"/>
                </a:solidFill>
                <a:latin typeface="Calibri" panose="020F0502020204030204" pitchFamily="34" charset="0"/>
                <a:cs typeface="Arial" pitchFamily="34" charset="0"/>
              </a:rPr>
              <a:t>Project </a:t>
            </a:r>
            <a:r>
              <a:rPr lang="en-US" u="sng" dirty="0">
                <a:solidFill>
                  <a:srgbClr val="0070C0"/>
                </a:solidFill>
                <a:latin typeface="Calibri" panose="020F0502020204030204" pitchFamily="34" charset="0"/>
                <a:cs typeface="Arial" pitchFamily="34" charset="0"/>
              </a:rPr>
              <a:t>Overview:</a:t>
            </a:r>
          </a:p>
          <a:p>
            <a:pPr eaLnBrk="0" fontAlgn="base" hangingPunct="0">
              <a:spcBef>
                <a:spcPct val="0"/>
              </a:spcBef>
              <a:spcAft>
                <a:spcPct val="0"/>
              </a:spcAft>
            </a:pPr>
            <a:r>
              <a:rPr lang="en-US" dirty="0" smtClean="0">
                <a:solidFill>
                  <a:prstClr val="black"/>
                </a:solidFill>
                <a:latin typeface="Calibri" panose="020F0502020204030204" pitchFamily="34" charset="0"/>
                <a:cs typeface="Arial" pitchFamily="34" charset="0"/>
              </a:rPr>
              <a:t>A Web Mapping Service publishing 61 raster data sets, including:</a:t>
            </a:r>
          </a:p>
          <a:p>
            <a:pPr marL="285750" indent="-285750" eaLnBrk="0" fontAlgn="base" hangingPunct="0">
              <a:spcBef>
                <a:spcPct val="0"/>
              </a:spcBef>
              <a:spcAft>
                <a:spcPct val="0"/>
              </a:spcAft>
              <a:buFont typeface="Arial" panose="020B0604020202020204" pitchFamily="34" charset="0"/>
              <a:buChar char="•"/>
            </a:pPr>
            <a:r>
              <a:rPr lang="en-US" dirty="0" smtClean="0">
                <a:solidFill>
                  <a:prstClr val="black"/>
                </a:solidFill>
                <a:latin typeface="Calibri" panose="020F0502020204030204" pitchFamily="34" charset="0"/>
                <a:cs typeface="Arial" pitchFamily="34" charset="0"/>
              </a:rPr>
              <a:t>Aerial imagery</a:t>
            </a:r>
          </a:p>
          <a:p>
            <a:pPr marL="285750" indent="-285750" eaLnBrk="0" fontAlgn="base" hangingPunct="0">
              <a:spcBef>
                <a:spcPct val="0"/>
              </a:spcBef>
              <a:spcAft>
                <a:spcPct val="0"/>
              </a:spcAft>
              <a:buFont typeface="Arial" panose="020B0604020202020204" pitchFamily="34" charset="0"/>
              <a:buChar char="•"/>
            </a:pPr>
            <a:r>
              <a:rPr lang="en-US" dirty="0" smtClean="0">
                <a:solidFill>
                  <a:prstClr val="black"/>
                </a:solidFill>
                <a:latin typeface="Calibri" panose="020F0502020204030204" pitchFamily="34" charset="0"/>
                <a:cs typeface="Arial" pitchFamily="34" charset="0"/>
              </a:rPr>
              <a:t>Hillshade elevation</a:t>
            </a:r>
          </a:p>
          <a:p>
            <a:pPr marL="285750" indent="-285750" eaLnBrk="0" fontAlgn="base" hangingPunct="0">
              <a:spcBef>
                <a:spcPct val="0"/>
              </a:spcBef>
              <a:spcAft>
                <a:spcPct val="0"/>
              </a:spcAft>
              <a:buFont typeface="Arial" panose="020B0604020202020204" pitchFamily="34" charset="0"/>
              <a:buChar char="•"/>
            </a:pPr>
            <a:r>
              <a:rPr lang="en-US" dirty="0" smtClean="0">
                <a:solidFill>
                  <a:prstClr val="black"/>
                </a:solidFill>
                <a:latin typeface="Calibri" panose="020F0502020204030204" pitchFamily="34" charset="0"/>
                <a:cs typeface="Arial" pitchFamily="34" charset="0"/>
              </a:rPr>
              <a:t>USGS topographic maps</a:t>
            </a:r>
            <a:endParaRPr lang="en-US" dirty="0">
              <a:solidFill>
                <a:prstClr val="black"/>
              </a:solidFill>
              <a:latin typeface="Calibri" panose="020F0502020204030204" pitchFamily="34" charset="0"/>
              <a:cs typeface="Arial" pitchFamily="34" charset="0"/>
            </a:endParaRPr>
          </a:p>
          <a:p>
            <a:pPr eaLnBrk="0" fontAlgn="base" hangingPunct="0">
              <a:spcBef>
                <a:spcPct val="0"/>
              </a:spcBef>
              <a:spcAft>
                <a:spcPct val="0"/>
              </a:spcAft>
            </a:pPr>
            <a:endParaRPr lang="en-US" dirty="0">
              <a:solidFill>
                <a:prstClr val="black"/>
              </a:solidFill>
              <a:latin typeface="Calibri" panose="020F0502020204030204" pitchFamily="34" charset="0"/>
              <a:cs typeface="Arial" pitchFamily="34" charset="0"/>
            </a:endParaRPr>
          </a:p>
          <a:p>
            <a:pPr eaLnBrk="0" fontAlgn="base" hangingPunct="0">
              <a:spcBef>
                <a:spcPct val="0"/>
              </a:spcBef>
              <a:spcAft>
                <a:spcPct val="0"/>
              </a:spcAft>
            </a:pPr>
            <a:r>
              <a:rPr lang="en-US" dirty="0" smtClean="0">
                <a:solidFill>
                  <a:prstClr val="black"/>
                </a:solidFill>
                <a:latin typeface="Calibri" panose="020F0502020204030204" pitchFamily="34" charset="0"/>
                <a:cs typeface="Arial" pitchFamily="34" charset="0"/>
              </a:rPr>
              <a:t>In 2013, more than 48-million image view requests were made.  Top 5 data sets make up 80% of those requests: </a:t>
            </a:r>
          </a:p>
          <a:p>
            <a:pPr marL="285750" indent="-285750" eaLnBrk="0" fontAlgn="base" hangingPunct="0">
              <a:spcBef>
                <a:spcPct val="0"/>
              </a:spcBef>
              <a:spcAft>
                <a:spcPct val="0"/>
              </a:spcAft>
              <a:buFont typeface="Arial" panose="020B0604020202020204" pitchFamily="34" charset="0"/>
              <a:buChar char="•"/>
            </a:pPr>
            <a:r>
              <a:rPr lang="en-US" sz="1600" dirty="0" smtClean="0">
                <a:solidFill>
                  <a:prstClr val="black"/>
                </a:solidFill>
                <a:latin typeface="Calibri" panose="020F0502020204030204" pitchFamily="34" charset="0"/>
                <a:cs typeface="Arial" pitchFamily="34" charset="0"/>
              </a:rPr>
              <a:t>2010 NAIP leaf-on	      Statewide              1-meter</a:t>
            </a:r>
          </a:p>
          <a:p>
            <a:pPr marL="285750" indent="-285750" eaLnBrk="0" fontAlgn="base" hangingPunct="0">
              <a:spcBef>
                <a:spcPct val="0"/>
              </a:spcBef>
              <a:spcAft>
                <a:spcPct val="0"/>
              </a:spcAft>
              <a:buFont typeface="Arial" panose="020B0604020202020204" pitchFamily="34" charset="0"/>
              <a:buChar char="•"/>
            </a:pPr>
            <a:r>
              <a:rPr lang="en-US" sz="1600" dirty="0" smtClean="0">
                <a:solidFill>
                  <a:prstClr val="black"/>
                </a:solidFill>
                <a:latin typeface="Calibri" panose="020F0502020204030204" pitchFamily="34" charset="0"/>
                <a:cs typeface="Arial" pitchFamily="34" charset="0"/>
              </a:rPr>
              <a:t>2011 DNR leaf-off        Southern MN        ½-meter</a:t>
            </a:r>
          </a:p>
          <a:p>
            <a:pPr marL="285750" indent="-285750" eaLnBrk="0" fontAlgn="base" hangingPunct="0">
              <a:spcBef>
                <a:spcPct val="0"/>
              </a:spcBef>
              <a:spcAft>
                <a:spcPct val="0"/>
              </a:spcAft>
              <a:buFont typeface="Arial" panose="020B0604020202020204" pitchFamily="34" charset="0"/>
              <a:buChar char="•"/>
            </a:pPr>
            <a:r>
              <a:rPr lang="en-US" sz="1600" dirty="0" smtClean="0">
                <a:solidFill>
                  <a:prstClr val="black"/>
                </a:solidFill>
                <a:latin typeface="Calibri" panose="020F0502020204030204" pitchFamily="34" charset="0"/>
                <a:cs typeface="Arial" pitchFamily="34" charset="0"/>
              </a:rPr>
              <a:t>2012 NGA leaf-off	      Metro	                  1-foot</a:t>
            </a:r>
          </a:p>
          <a:p>
            <a:pPr marL="285750" indent="-285750" eaLnBrk="0" fontAlgn="base" hangingPunct="0">
              <a:spcBef>
                <a:spcPct val="0"/>
              </a:spcBef>
              <a:spcAft>
                <a:spcPct val="0"/>
              </a:spcAft>
              <a:buFont typeface="Arial" panose="020B0604020202020204" pitchFamily="34" charset="0"/>
              <a:buChar char="•"/>
            </a:pPr>
            <a:r>
              <a:rPr lang="en-US" sz="1600" dirty="0" smtClean="0">
                <a:solidFill>
                  <a:prstClr val="black"/>
                </a:solidFill>
                <a:latin typeface="Calibri" panose="020F0502020204030204" pitchFamily="34" charset="0"/>
                <a:cs typeface="Arial" pitchFamily="34" charset="0"/>
              </a:rPr>
              <a:t>2010 DNR leaf-off	      Metro	                  1-foot</a:t>
            </a:r>
          </a:p>
          <a:p>
            <a:pPr marL="285750" indent="-285750" eaLnBrk="0" fontAlgn="base" hangingPunct="0">
              <a:spcBef>
                <a:spcPct val="0"/>
              </a:spcBef>
              <a:spcAft>
                <a:spcPct val="0"/>
              </a:spcAft>
              <a:buFont typeface="Arial" panose="020B0604020202020204" pitchFamily="34" charset="0"/>
              <a:buChar char="•"/>
            </a:pPr>
            <a:r>
              <a:rPr lang="en-US" sz="1600" dirty="0" smtClean="0">
                <a:solidFill>
                  <a:prstClr val="black"/>
                </a:solidFill>
                <a:latin typeface="Calibri" panose="020F0502020204030204" pitchFamily="34" charset="0"/>
                <a:cs typeface="Arial" pitchFamily="34" charset="0"/>
              </a:rPr>
              <a:t>Best Image Service      Statewide            composite</a:t>
            </a:r>
            <a:endParaRPr lang="en-US" sz="1600" dirty="0">
              <a:solidFill>
                <a:prstClr val="black"/>
              </a:solidFill>
              <a:latin typeface="Calibri" panose="020F0502020204030204" pitchFamily="34" charset="0"/>
              <a:cs typeface="Arial" pitchFamily="34" charset="0"/>
            </a:endParaRPr>
          </a:p>
          <a:p>
            <a:pPr eaLnBrk="0" fontAlgn="base" hangingPunct="0">
              <a:spcBef>
                <a:spcPct val="0"/>
              </a:spcBef>
              <a:spcAft>
                <a:spcPct val="0"/>
              </a:spcAft>
            </a:pPr>
            <a:endParaRPr lang="en-US" dirty="0" smtClean="0">
              <a:solidFill>
                <a:prstClr val="black"/>
              </a:solidFill>
              <a:latin typeface="Calibri" panose="020F0502020204030204" pitchFamily="34" charset="0"/>
              <a:cs typeface="Arial" pitchFamily="34" charset="0"/>
            </a:endParaRPr>
          </a:p>
          <a:p>
            <a:pPr lvl="0" eaLnBrk="0" fontAlgn="base" hangingPunct="0">
              <a:spcBef>
                <a:spcPct val="0"/>
              </a:spcBef>
              <a:spcAft>
                <a:spcPct val="0"/>
              </a:spcAft>
            </a:pPr>
            <a:r>
              <a:rPr lang="en-US" u="sng" dirty="0" smtClean="0">
                <a:solidFill>
                  <a:srgbClr val="0070C0"/>
                </a:solidFill>
                <a:latin typeface="Calibri" panose="020F0502020204030204" pitchFamily="34" charset="0"/>
                <a:cs typeface="Arial" pitchFamily="34" charset="0"/>
              </a:rPr>
              <a:t>New Additions:</a:t>
            </a:r>
            <a:endParaRPr lang="en-US" u="sng" dirty="0">
              <a:solidFill>
                <a:srgbClr val="0070C0"/>
              </a:solidFill>
              <a:latin typeface="Calibri" panose="020F0502020204030204" pitchFamily="34" charset="0"/>
              <a:cs typeface="Arial" pitchFamily="34" charset="0"/>
            </a:endParaRPr>
          </a:p>
          <a:p>
            <a:pPr marL="285750" indent="-285750" eaLnBrk="0" fontAlgn="base" hangingPunct="0">
              <a:spcBef>
                <a:spcPct val="0"/>
              </a:spcBef>
              <a:spcAft>
                <a:spcPct val="0"/>
              </a:spcAft>
              <a:buFont typeface="Arial" panose="020B0604020202020204" pitchFamily="34" charset="0"/>
              <a:buChar char="•"/>
            </a:pPr>
            <a:r>
              <a:rPr lang="en-US" sz="1600" dirty="0" smtClean="0">
                <a:solidFill>
                  <a:prstClr val="black"/>
                </a:solidFill>
                <a:latin typeface="Calibri" panose="020F0502020204030204" pitchFamily="34" charset="0"/>
                <a:cs typeface="Arial" pitchFamily="34" charset="0"/>
              </a:rPr>
              <a:t>2013 DNR leaf-off       Central  &amp; NW MN	                          </a:t>
            </a:r>
            <a:r>
              <a:rPr lang="en-US" sz="1600" dirty="0">
                <a:solidFill>
                  <a:prstClr val="black"/>
                </a:solidFill>
                <a:latin typeface="Calibri" panose="020F0502020204030204" pitchFamily="34" charset="0"/>
                <a:cs typeface="Arial" pitchFamily="34" charset="0"/>
              </a:rPr>
              <a:t>	</a:t>
            </a:r>
            <a:r>
              <a:rPr lang="en-US" sz="1600" dirty="0" smtClean="0">
                <a:solidFill>
                  <a:prstClr val="black"/>
                </a:solidFill>
                <a:latin typeface="Calibri" panose="020F0502020204030204" pitchFamily="34" charset="0"/>
                <a:cs typeface="Arial" pitchFamily="34" charset="0"/>
              </a:rPr>
              <a:t>	      ½-meter &amp; 1-foot</a:t>
            </a:r>
          </a:p>
          <a:p>
            <a:pPr eaLnBrk="0" fontAlgn="base" hangingPunct="0">
              <a:spcBef>
                <a:spcPct val="0"/>
              </a:spcBef>
              <a:spcAft>
                <a:spcPct val="0"/>
              </a:spcAft>
            </a:pPr>
            <a:endParaRPr lang="en-US" dirty="0">
              <a:solidFill>
                <a:prstClr val="black"/>
              </a:solidFill>
              <a:cs typeface="Arial" pitchFamily="34" charset="0"/>
            </a:endParaRPr>
          </a:p>
        </p:txBody>
      </p:sp>
      <p:graphicFrame>
        <p:nvGraphicFramePr>
          <p:cNvPr id="14" name="Chart 13"/>
          <p:cNvGraphicFramePr>
            <a:graphicFrameLocks/>
          </p:cNvGraphicFramePr>
          <p:nvPr>
            <p:extLst>
              <p:ext uri="{D42A27DB-BD31-4B8C-83A1-F6EECF244321}">
                <p14:modId xmlns:p14="http://schemas.microsoft.com/office/powerpoint/2010/main" val="2845804333"/>
              </p:ext>
            </p:extLst>
          </p:nvPr>
        </p:nvGraphicFramePr>
        <p:xfrm>
          <a:off x="-76200" y="685800"/>
          <a:ext cx="4191000" cy="2997994"/>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25806"/>
          <a:stretch/>
        </p:blipFill>
        <p:spPr bwMode="auto">
          <a:xfrm>
            <a:off x="381000" y="3716437"/>
            <a:ext cx="3657601" cy="247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6493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krumrie\Dropbox\BWCA August 2012\DSC019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965" y="762000"/>
            <a:ext cx="7222835" cy="525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38200" y="930351"/>
            <a:ext cx="6858000" cy="898449"/>
          </a:xfrm>
          <a:prstGeom prst="rect">
            <a:avLst/>
          </a:prstGeom>
          <a:noFill/>
        </p:spPr>
        <p:txBody>
          <a:bodyPr wrap="square" lIns="82042" tIns="41020" rIns="82042" bIns="41020" rtlCol="0">
            <a:spAutoFit/>
          </a:bodyPr>
          <a:lstStyle/>
          <a:p>
            <a:pPr algn="ctr"/>
            <a:r>
              <a:rPr lang="en-US" sz="2900" b="1" dirty="0">
                <a:solidFill>
                  <a:schemeClr val="bg1"/>
                </a:solidFill>
                <a:effectLst>
                  <a:outerShdw blurRad="38100" dist="38100" dir="2700000" algn="tl">
                    <a:srgbClr val="000000">
                      <a:alpha val="43137"/>
                    </a:srgbClr>
                  </a:outerShdw>
                </a:effectLst>
              </a:rPr>
              <a:t>The Altered Watercourse </a:t>
            </a:r>
            <a:r>
              <a:rPr lang="en-US" sz="2900" b="1" strike="sngStrike" dirty="0">
                <a:solidFill>
                  <a:schemeClr val="bg1"/>
                </a:solidFill>
                <a:effectLst>
                  <a:outerShdw blurRad="38100" dist="38100" dir="2700000" algn="tl">
                    <a:srgbClr val="000000">
                      <a:alpha val="43137"/>
                    </a:srgbClr>
                  </a:outerShdw>
                </a:effectLst>
              </a:rPr>
              <a:t>Project</a:t>
            </a:r>
            <a:r>
              <a:rPr lang="en-US" sz="2900" b="1" dirty="0">
                <a:solidFill>
                  <a:schemeClr val="bg1"/>
                </a:solidFill>
                <a:effectLst>
                  <a:outerShdw blurRad="38100" dist="38100" dir="2700000" algn="tl">
                    <a:srgbClr val="000000">
                      <a:alpha val="43137"/>
                    </a:srgbClr>
                  </a:outerShdw>
                </a:effectLst>
              </a:rPr>
              <a:t> Expedition</a:t>
            </a:r>
          </a:p>
          <a:p>
            <a:pPr algn="ctr"/>
            <a:r>
              <a:rPr lang="en-US" sz="2400" b="1" dirty="0">
                <a:solidFill>
                  <a:schemeClr val="bg1"/>
                </a:solidFill>
                <a:effectLst>
                  <a:outerShdw blurRad="38100" dist="38100" dir="2700000" algn="tl">
                    <a:srgbClr val="000000">
                      <a:alpha val="43137"/>
                    </a:srgbClr>
                  </a:outerShdw>
                </a:effectLst>
              </a:rPr>
              <a:t>April 2011 – June 2013</a:t>
            </a:r>
          </a:p>
        </p:txBody>
      </p:sp>
      <p:sp>
        <p:nvSpPr>
          <p:cNvPr id="12" name="Title 2"/>
          <p:cNvSpPr>
            <a:spLocks noGrp="1"/>
          </p:cNvSpPr>
          <p:nvPr>
            <p:ph type="title"/>
          </p:nvPr>
        </p:nvSpPr>
        <p:spPr>
          <a:xfrm>
            <a:off x="304800" y="304800"/>
            <a:ext cx="8153400" cy="381000"/>
          </a:xfrm>
        </p:spPr>
        <p:txBody>
          <a:bodyPr>
            <a:normAutofit fontScale="90000"/>
          </a:bodyPr>
          <a:lstStyle/>
          <a:p>
            <a:r>
              <a:rPr lang="en-US" sz="2200" b="1" dirty="0" smtClean="0">
                <a:solidFill>
                  <a:srgbClr val="FF0000"/>
                </a:solidFill>
              </a:rPr>
              <a:t>COMPLETED!!            </a:t>
            </a:r>
            <a:r>
              <a:rPr lang="en-US" dirty="0" smtClean="0"/>
              <a:t>Altered Waters </a:t>
            </a:r>
            <a:br>
              <a:rPr lang="en-US" dirty="0" smtClean="0"/>
            </a:br>
            <a:r>
              <a:rPr lang="en-US" dirty="0" smtClean="0"/>
              <a:t>Susanne, Jim K., Stephen, Jim D. and Whole Bunch of Students!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272" y="685800"/>
            <a:ext cx="4424753" cy="601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3079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250"/>
                                        <p:tgtEl>
                                          <p:spTgt spid="1026"/>
                                        </p:tgtEl>
                                      </p:cBhvr>
                                    </p:animEffect>
                                    <p:anim calcmode="lin" valueType="num">
                                      <p:cBhvr>
                                        <p:cTn id="8" dur="1250" fill="hold"/>
                                        <p:tgtEl>
                                          <p:spTgt spid="1026"/>
                                        </p:tgtEl>
                                        <p:attrNameLst>
                                          <p:attrName>ppt_x</p:attrName>
                                        </p:attrNameLst>
                                      </p:cBhvr>
                                      <p:tavLst>
                                        <p:tav tm="0">
                                          <p:val>
                                            <p:strVal val="#ppt_x"/>
                                          </p:val>
                                        </p:tav>
                                        <p:tav tm="100000">
                                          <p:val>
                                            <p:strVal val="#ppt_x"/>
                                          </p:val>
                                        </p:tav>
                                      </p:tavLst>
                                    </p:anim>
                                    <p:anim calcmode="lin" valueType="num">
                                      <p:cBhvr>
                                        <p:cTn id="9" dur="125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58200" cy="762000"/>
          </a:xfrm>
        </p:spPr>
        <p:txBody>
          <a:bodyPr/>
          <a:lstStyle/>
          <a:p>
            <a:r>
              <a:rPr lang="en-US" sz="3600" b="1" dirty="0" smtClean="0"/>
              <a:t>MN Geospatial Commons – June 30, 2014</a:t>
            </a:r>
            <a:endParaRPr lang="en-US" sz="3600" b="1" dirty="0"/>
          </a:p>
        </p:txBody>
      </p:sp>
      <p:sp>
        <p:nvSpPr>
          <p:cNvPr id="3" name="Content Placeholder 2"/>
          <p:cNvSpPr>
            <a:spLocks noGrp="1"/>
          </p:cNvSpPr>
          <p:nvPr>
            <p:ph idx="1"/>
          </p:nvPr>
        </p:nvSpPr>
        <p:spPr>
          <a:xfrm>
            <a:off x="304800" y="914400"/>
            <a:ext cx="8458200" cy="1295400"/>
          </a:xfrm>
        </p:spPr>
        <p:txBody>
          <a:bodyPr>
            <a:normAutofit/>
          </a:bodyPr>
          <a:lstStyle/>
          <a:p>
            <a:r>
              <a:rPr lang="en-US" sz="3600" dirty="0" smtClean="0"/>
              <a:t>A single </a:t>
            </a:r>
            <a:r>
              <a:rPr lang="en-US" sz="3600" u="sng" dirty="0" smtClean="0">
                <a:solidFill>
                  <a:schemeClr val="accent6">
                    <a:lumMod val="75000"/>
                  </a:schemeClr>
                </a:solidFill>
              </a:rPr>
              <a:t>place</a:t>
            </a:r>
            <a:r>
              <a:rPr lang="en-US" sz="3600" dirty="0" smtClean="0">
                <a:solidFill>
                  <a:srgbClr val="FF9900"/>
                </a:solidFill>
              </a:rPr>
              <a:t> </a:t>
            </a:r>
            <a:r>
              <a:rPr lang="en-US" sz="3600" dirty="0" smtClean="0"/>
              <a:t>we all go to </a:t>
            </a:r>
            <a:r>
              <a:rPr lang="en-US" sz="3600" u="sng" dirty="0" smtClean="0">
                <a:solidFill>
                  <a:schemeClr val="accent6">
                    <a:lumMod val="75000"/>
                  </a:schemeClr>
                </a:solidFill>
              </a:rPr>
              <a:t>find</a:t>
            </a:r>
            <a:r>
              <a:rPr lang="en-US" sz="3600" dirty="0" smtClean="0">
                <a:solidFill>
                  <a:srgbClr val="FF9900"/>
                </a:solidFill>
              </a:rPr>
              <a:t> </a:t>
            </a:r>
            <a:r>
              <a:rPr lang="en-US" sz="3600" dirty="0" smtClean="0"/>
              <a:t>and </a:t>
            </a:r>
            <a:r>
              <a:rPr lang="en-US" sz="3600" u="sng" dirty="0" smtClean="0">
                <a:solidFill>
                  <a:schemeClr val="accent6">
                    <a:lumMod val="75000"/>
                  </a:schemeClr>
                </a:solidFill>
              </a:rPr>
              <a:t>share</a:t>
            </a:r>
            <a:r>
              <a:rPr lang="en-US" sz="3600" dirty="0" smtClean="0"/>
              <a:t> geospatial resources</a:t>
            </a:r>
          </a:p>
          <a:p>
            <a:endParaRPr lang="en-US" sz="3600" dirty="0" smtClean="0"/>
          </a:p>
        </p:txBody>
      </p:sp>
      <p:graphicFrame>
        <p:nvGraphicFramePr>
          <p:cNvPr id="7" name="Content Placeholder 4"/>
          <p:cNvGraphicFramePr>
            <a:graphicFrameLocks/>
          </p:cNvGraphicFramePr>
          <p:nvPr>
            <p:extLst>
              <p:ext uri="{D42A27DB-BD31-4B8C-83A1-F6EECF244321}">
                <p14:modId xmlns:p14="http://schemas.microsoft.com/office/powerpoint/2010/main" val="3399102925"/>
              </p:ext>
            </p:extLst>
          </p:nvPr>
        </p:nvGraphicFramePr>
        <p:xfrm>
          <a:off x="5181600" y="3124200"/>
          <a:ext cx="3505200" cy="205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304800" y="2209800"/>
            <a:ext cx="4953000" cy="4801314"/>
          </a:xfrm>
          <a:prstGeom prst="rect">
            <a:avLst/>
          </a:prstGeom>
          <a:noFill/>
        </p:spPr>
        <p:txBody>
          <a:bodyPr wrap="square" rtlCol="0">
            <a:spAutoFit/>
          </a:bodyPr>
          <a:lstStyle/>
          <a:p>
            <a:pPr marL="571500" indent="-571500">
              <a:buFont typeface="Wingdings" pitchFamily="2" charset="2"/>
              <a:buChar char="§"/>
            </a:pPr>
            <a:r>
              <a:rPr lang="en-US" sz="3600" dirty="0"/>
              <a:t>Where are we?</a:t>
            </a:r>
          </a:p>
          <a:p>
            <a:pPr marL="914400" lvl="1" indent="-457200">
              <a:buFont typeface="Arial" pitchFamily="34" charset="0"/>
              <a:buChar char="•"/>
            </a:pPr>
            <a:r>
              <a:rPr lang="en-US" sz="2800" dirty="0" smtClean="0"/>
              <a:t>Release 1 complete</a:t>
            </a:r>
          </a:p>
          <a:p>
            <a:pPr marL="1371600" lvl="2" indent="-457200">
              <a:buFont typeface="Arial" pitchFamily="34" charset="0"/>
              <a:buChar char="•"/>
            </a:pPr>
            <a:r>
              <a:rPr lang="en-US" sz="2800" dirty="0" smtClean="0"/>
              <a:t>Demo usability</a:t>
            </a:r>
          </a:p>
          <a:p>
            <a:pPr marL="1371600" lvl="2" indent="-457200">
              <a:buFont typeface="Arial" pitchFamily="34" charset="0"/>
              <a:buChar char="•"/>
            </a:pPr>
            <a:endParaRPr lang="en-US" sz="2800" dirty="0"/>
          </a:p>
          <a:p>
            <a:pPr marL="914400" lvl="1" indent="-457200">
              <a:buFont typeface="Arial" pitchFamily="34" charset="0"/>
              <a:buChar char="•"/>
            </a:pPr>
            <a:r>
              <a:rPr lang="en-US" sz="2800" dirty="0" smtClean="0"/>
              <a:t>Align infrastructure and data</a:t>
            </a:r>
          </a:p>
          <a:p>
            <a:pPr marL="1371600" lvl="2" indent="-457200">
              <a:buFont typeface="Arial" pitchFamily="34" charset="0"/>
              <a:buChar char="•"/>
            </a:pPr>
            <a:r>
              <a:rPr lang="en-US" sz="2800" dirty="0" smtClean="0"/>
              <a:t>Assessment of existing agency infrastructure</a:t>
            </a:r>
          </a:p>
          <a:p>
            <a:pPr lvl="1"/>
            <a:endParaRPr lang="en-US" sz="2800" dirty="0" smtClean="0"/>
          </a:p>
          <a:p>
            <a:endParaRPr lang="en-US" dirty="0"/>
          </a:p>
        </p:txBody>
      </p:sp>
    </p:spTree>
    <p:extLst>
      <p:ext uri="{BB962C8B-B14F-4D97-AF65-F5344CB8AC3E}">
        <p14:creationId xmlns:p14="http://schemas.microsoft.com/office/powerpoint/2010/main" val="2703978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52400"/>
            <a:ext cx="4648200" cy="762000"/>
          </a:xfrm>
        </p:spPr>
        <p:txBody>
          <a:bodyPr>
            <a:noAutofit/>
          </a:bodyPr>
          <a:lstStyle/>
          <a:p>
            <a:pPr eaLnBrk="1" fontAlgn="auto" hangingPunct="1">
              <a:spcAft>
                <a:spcPts val="0"/>
              </a:spcAft>
              <a:defRPr/>
            </a:pPr>
            <a:r>
              <a:rPr lang="en-US" dirty="0" smtClean="0"/>
              <a:t>LiDAR Elevation – Winter 2014</a:t>
            </a:r>
            <a:endParaRPr lang="en-US" dirty="0"/>
          </a:p>
        </p:txBody>
      </p:sp>
      <p:sp>
        <p:nvSpPr>
          <p:cNvPr id="37891" name="Content Placeholder 2"/>
          <p:cNvSpPr>
            <a:spLocks noGrp="1"/>
          </p:cNvSpPr>
          <p:nvPr>
            <p:ph idx="1"/>
          </p:nvPr>
        </p:nvSpPr>
        <p:spPr bwMode="auto">
          <a:xfrm>
            <a:off x="123371" y="2590800"/>
            <a:ext cx="8991600" cy="3340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07950" indent="0" eaLnBrk="1" hangingPunct="1">
              <a:buClr>
                <a:schemeClr val="tx2"/>
              </a:buClr>
            </a:pPr>
            <a:endParaRPr lang="en-US" i="1" dirty="0" smtClean="0"/>
          </a:p>
          <a:p>
            <a:pPr marL="107950" indent="0" eaLnBrk="1" hangingPunct="1">
              <a:buClr>
                <a:schemeClr val="tx2"/>
              </a:buClr>
            </a:pPr>
            <a:endParaRPr lang="en-US" i="1" dirty="0" smtClean="0"/>
          </a:p>
          <a:p>
            <a:pPr marL="107950" indent="0" eaLnBrk="1" hangingPunct="1">
              <a:buClr>
                <a:schemeClr val="tx2"/>
              </a:buClr>
            </a:pPr>
            <a:endParaRPr lang="en-US" i="1" dirty="0" smtClean="0"/>
          </a:p>
        </p:txBody>
      </p:sp>
      <p:pic>
        <p:nvPicPr>
          <p:cNvPr id="65542" name="Picture 12"/>
          <p:cNvPicPr>
            <a:picLocks noChangeAspect="1" noChangeArrowheads="1"/>
          </p:cNvPicPr>
          <p:nvPr/>
        </p:nvPicPr>
        <p:blipFill>
          <a:blip r:embed="rId3"/>
          <a:srcRect/>
          <a:stretch>
            <a:fillRect/>
          </a:stretch>
        </p:blipFill>
        <p:spPr bwMode="auto">
          <a:xfrm>
            <a:off x="5105400" y="1085850"/>
            <a:ext cx="2857500" cy="2419350"/>
          </a:xfrm>
          <a:prstGeom prst="rect">
            <a:avLst/>
          </a:prstGeom>
          <a:ln>
            <a:noFill/>
          </a:ln>
          <a:effectLst>
            <a:outerShdw blurRad="292100" dist="139700" dir="2700000" algn="tl" rotWithShape="0">
              <a:srgbClr val="333333">
                <a:alpha val="65000"/>
              </a:srgbClr>
            </a:outerShdw>
          </a:effectLst>
          <a:extLst/>
        </p:spPr>
      </p:pic>
      <p:sp>
        <p:nvSpPr>
          <p:cNvPr id="7" name="Rectangle 6"/>
          <p:cNvSpPr>
            <a:spLocks noChangeArrowheads="1"/>
          </p:cNvSpPr>
          <p:nvPr/>
        </p:nvSpPr>
        <p:spPr bwMode="auto">
          <a:xfrm>
            <a:off x="4724400" y="3973830"/>
            <a:ext cx="4114800" cy="1692771"/>
          </a:xfrm>
          <a:prstGeom prst="rect">
            <a:avLst/>
          </a:prstGeom>
          <a:noFill/>
          <a:ln w="19050">
            <a:noFill/>
          </a:ln>
          <a:effectLst>
            <a:innerShdw blurRad="114300">
              <a:prstClr val="black"/>
            </a:innerShdw>
          </a:effectLst>
        </p:spPr>
        <p:txBody>
          <a:bodyPr wrap="square" anchor="ctr">
            <a:spAutoFit/>
          </a:bodyPr>
          <a:lstStyle/>
          <a:p>
            <a:pPr>
              <a:defRPr/>
            </a:pPr>
            <a:r>
              <a:rPr lang="en-US" sz="2000" dirty="0">
                <a:solidFill>
                  <a:prstClr val="black"/>
                </a:solidFill>
                <a:latin typeface="Arial" pitchFamily="34" charset="0"/>
                <a:cs typeface="Arial" pitchFamily="34" charset="0"/>
              </a:rPr>
              <a:t> </a:t>
            </a:r>
            <a:r>
              <a:rPr lang="en-US" sz="2400" dirty="0" smtClean="0">
                <a:solidFill>
                  <a:prstClr val="black"/>
                </a:solidFill>
                <a:latin typeface="+mj-lt"/>
                <a:cs typeface="Arial" pitchFamily="34" charset="0"/>
              </a:rPr>
              <a:t>Partnership with MN DNR to:</a:t>
            </a:r>
            <a:endParaRPr lang="en-US" sz="2400" dirty="0">
              <a:solidFill>
                <a:prstClr val="black"/>
              </a:solidFill>
              <a:latin typeface="+mj-lt"/>
              <a:cs typeface="Arial" pitchFamily="34" charset="0"/>
            </a:endParaRPr>
          </a:p>
          <a:p>
            <a:pPr marL="800100" lvl="1" indent="-342900">
              <a:buFont typeface="Wingdings" pitchFamily="2" charset="2"/>
              <a:buChar char="q"/>
              <a:defRPr/>
            </a:pPr>
            <a:r>
              <a:rPr lang="en-US" sz="2000" dirty="0" smtClean="0">
                <a:solidFill>
                  <a:prstClr val="black"/>
                </a:solidFill>
                <a:latin typeface="Arial" pitchFamily="34" charset="0"/>
                <a:cs typeface="Arial" pitchFamily="34" charset="0"/>
              </a:rPr>
              <a:t>Provide FTP </a:t>
            </a:r>
            <a:r>
              <a:rPr lang="en-US" sz="2000" dirty="0">
                <a:solidFill>
                  <a:prstClr val="black"/>
                </a:solidFill>
                <a:latin typeface="Arial" pitchFamily="34" charset="0"/>
                <a:cs typeface="Arial" pitchFamily="34" charset="0"/>
              </a:rPr>
              <a:t>s</a:t>
            </a:r>
            <a:r>
              <a:rPr lang="en-US" sz="2000" dirty="0" smtClean="0">
                <a:solidFill>
                  <a:prstClr val="black"/>
                </a:solidFill>
                <a:latin typeface="Arial" pitchFamily="34" charset="0"/>
                <a:cs typeface="Arial" pitchFamily="34" charset="0"/>
              </a:rPr>
              <a:t>ite</a:t>
            </a:r>
            <a:endParaRPr lang="en-US" sz="2000" dirty="0">
              <a:solidFill>
                <a:prstClr val="black"/>
              </a:solidFill>
              <a:latin typeface="Arial" pitchFamily="34" charset="0"/>
              <a:cs typeface="Arial" pitchFamily="34" charset="0"/>
            </a:endParaRPr>
          </a:p>
          <a:p>
            <a:pPr marL="800100" lvl="1" indent="-342900">
              <a:buFont typeface="Wingdings" pitchFamily="2" charset="2"/>
              <a:buChar char="q"/>
              <a:defRPr/>
            </a:pPr>
            <a:r>
              <a:rPr lang="en-US" sz="2000" dirty="0" smtClean="0">
                <a:solidFill>
                  <a:prstClr val="black"/>
                </a:solidFill>
                <a:latin typeface="Arial" pitchFamily="34" charset="0"/>
                <a:cs typeface="Arial" pitchFamily="34" charset="0"/>
              </a:rPr>
              <a:t>Improve data download </a:t>
            </a:r>
          </a:p>
          <a:p>
            <a:pPr marL="800100" lvl="1" indent="-342900">
              <a:buFont typeface="Wingdings" pitchFamily="2" charset="2"/>
              <a:buChar char="q"/>
              <a:defRPr/>
            </a:pPr>
            <a:r>
              <a:rPr lang="en-US" sz="2000" dirty="0" smtClean="0">
                <a:solidFill>
                  <a:prstClr val="black"/>
                </a:solidFill>
                <a:latin typeface="Arial" pitchFamily="34" charset="0"/>
                <a:cs typeface="Arial" pitchFamily="34" charset="0"/>
              </a:rPr>
              <a:t>Develop browser </a:t>
            </a:r>
            <a:r>
              <a:rPr lang="en-US" sz="2000" dirty="0">
                <a:solidFill>
                  <a:prstClr val="black"/>
                </a:solidFill>
                <a:latin typeface="Arial" pitchFamily="34" charset="0"/>
                <a:cs typeface="Arial" pitchFamily="34" charset="0"/>
              </a:rPr>
              <a:t>v</a:t>
            </a:r>
            <a:r>
              <a:rPr lang="en-US" sz="2000" dirty="0" smtClean="0">
                <a:solidFill>
                  <a:prstClr val="black"/>
                </a:solidFill>
                <a:latin typeface="Arial" pitchFamily="34" charset="0"/>
                <a:cs typeface="Arial" pitchFamily="34" charset="0"/>
              </a:rPr>
              <a:t>iewer</a:t>
            </a:r>
            <a:endParaRPr lang="en-US" sz="2000" dirty="0">
              <a:solidFill>
                <a:prstClr val="black"/>
              </a:solidFill>
              <a:latin typeface="Arial" pitchFamily="34" charset="0"/>
              <a:cs typeface="Arial" pitchFamily="34" charset="0"/>
            </a:endParaRPr>
          </a:p>
          <a:p>
            <a:pPr algn="r">
              <a:defRPr/>
            </a:pPr>
            <a:r>
              <a:rPr lang="en-US" sz="2000" dirty="0">
                <a:solidFill>
                  <a:prstClr val="black"/>
                </a:solidFill>
                <a:latin typeface="Arial" pitchFamily="34" charset="0"/>
                <a:cs typeface="Arial" pitchFamily="34" charset="0"/>
              </a:rPr>
              <a:t>	   </a:t>
            </a:r>
          </a:p>
        </p:txBody>
      </p:sp>
      <p:pic>
        <p:nvPicPr>
          <p:cNvPr id="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04799"/>
            <a:ext cx="4130982" cy="5515691"/>
          </a:xfrm>
          <a:prstGeom prst="rect">
            <a:avLst/>
          </a:prstGeom>
        </p:spPr>
      </p:pic>
    </p:spTree>
    <p:extLst>
      <p:ext uri="{BB962C8B-B14F-4D97-AF65-F5344CB8AC3E}">
        <p14:creationId xmlns:p14="http://schemas.microsoft.com/office/powerpoint/2010/main" val="34317120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1828800"/>
            <a:ext cx="5943600" cy="2895600"/>
          </a:xfrm>
        </p:spPr>
        <p:txBody>
          <a:bodyPr/>
          <a:lstStyle/>
          <a:p>
            <a:r>
              <a:rPr lang="en-US" dirty="0" smtClean="0"/>
              <a:t>Council mission </a:t>
            </a:r>
            <a:br>
              <a:rPr lang="en-US" dirty="0" smtClean="0"/>
            </a:br>
            <a:r>
              <a:rPr lang="en-US" dirty="0" smtClean="0"/>
              <a:t/>
            </a:r>
            <a:br>
              <a:rPr lang="en-US" dirty="0" smtClean="0"/>
            </a:br>
            <a:r>
              <a:rPr lang="en-US" dirty="0" smtClean="0"/>
              <a:t>Roles, responsibilities</a:t>
            </a:r>
            <a:r>
              <a:rPr lang="en-US" dirty="0"/>
              <a:t>, </a:t>
            </a:r>
            <a:r>
              <a:rPr lang="en-US" dirty="0" smtClean="0"/>
              <a:t>and </a:t>
            </a:r>
            <a:r>
              <a:rPr lang="en-US" dirty="0"/>
              <a:t>expectations</a:t>
            </a:r>
          </a:p>
        </p:txBody>
      </p:sp>
    </p:spTree>
    <p:extLst>
      <p:ext uri="{BB962C8B-B14F-4D97-AF65-F5344CB8AC3E}">
        <p14:creationId xmlns:p14="http://schemas.microsoft.com/office/powerpoint/2010/main" val="15518771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58458"/>
            <a:ext cx="8229600" cy="4708942"/>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6" name="Title 2"/>
          <p:cNvSpPr>
            <a:spLocks noGrp="1"/>
          </p:cNvSpPr>
          <p:nvPr>
            <p:ph type="title"/>
          </p:nvPr>
        </p:nvSpPr>
        <p:spPr>
          <a:xfrm>
            <a:off x="304800" y="304800"/>
            <a:ext cx="8153400" cy="853658"/>
          </a:xfrm>
        </p:spPr>
        <p:txBody>
          <a:bodyPr>
            <a:normAutofit/>
          </a:bodyPr>
          <a:lstStyle/>
          <a:p>
            <a:r>
              <a:rPr lang="en-US" sz="2800" b="1" dirty="0" smtClean="0">
                <a:solidFill>
                  <a:schemeClr val="tx1"/>
                </a:solidFill>
              </a:rPr>
              <a:t>MnTOPO</a:t>
            </a:r>
            <a:r>
              <a:rPr lang="en-US" sz="2200" b="1" dirty="0" smtClean="0">
                <a:solidFill>
                  <a:srgbClr val="FF0000"/>
                </a:solidFill>
              </a:rPr>
              <a:t>        </a:t>
            </a:r>
            <a:r>
              <a:rPr lang="en-US" dirty="0" smtClean="0"/>
              <a:t/>
            </a:r>
            <a:br>
              <a:rPr lang="en-US" dirty="0" smtClean="0"/>
            </a:br>
            <a:endParaRPr lang="en-US" dirty="0"/>
          </a:p>
        </p:txBody>
      </p:sp>
    </p:spTree>
    <p:extLst>
      <p:ext uri="{BB962C8B-B14F-4D97-AF65-F5344CB8AC3E}">
        <p14:creationId xmlns:p14="http://schemas.microsoft.com/office/powerpoint/2010/main" val="1849601527"/>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57200"/>
            <a:ext cx="8458200" cy="838200"/>
          </a:xfrm>
        </p:spPr>
        <p:txBody>
          <a:bodyPr>
            <a:noAutofit/>
          </a:bodyPr>
          <a:lstStyle/>
          <a:p>
            <a:pPr>
              <a:defRPr/>
            </a:pPr>
            <a:r>
              <a:rPr lang="en-US" dirty="0" smtClean="0"/>
              <a:t>Hydrography – In progress</a:t>
            </a:r>
            <a:br>
              <a:rPr lang="en-US" dirty="0" smtClean="0"/>
            </a:br>
            <a:endParaRPr lang="en-US" dirty="0"/>
          </a:p>
        </p:txBody>
      </p:sp>
      <p:sp>
        <p:nvSpPr>
          <p:cNvPr id="5" name="Content Placeholder 4"/>
          <p:cNvSpPr>
            <a:spLocks noGrp="1"/>
          </p:cNvSpPr>
          <p:nvPr>
            <p:ph sz="half" idx="1"/>
          </p:nvPr>
        </p:nvSpPr>
        <p:spPr>
          <a:xfrm>
            <a:off x="457200" y="1189037"/>
            <a:ext cx="4038600" cy="5059363"/>
          </a:xfrm>
        </p:spPr>
        <p:txBody>
          <a:bodyPr>
            <a:normAutofit fontScale="92500" lnSpcReduction="10000"/>
          </a:bodyPr>
          <a:lstStyle/>
          <a:p>
            <a:pPr lvl="1">
              <a:defRPr/>
            </a:pPr>
            <a:r>
              <a:rPr lang="en-US" dirty="0" smtClean="0"/>
              <a:t>Hydrographic </a:t>
            </a:r>
            <a:r>
              <a:rPr lang="en-US" dirty="0"/>
              <a:t>features for making </a:t>
            </a:r>
            <a:r>
              <a:rPr lang="en-US" dirty="0" smtClean="0"/>
              <a:t>maps</a:t>
            </a:r>
          </a:p>
          <a:p>
            <a:pPr lvl="1">
              <a:defRPr/>
            </a:pPr>
            <a:endParaRPr lang="en-US" sz="900" dirty="0"/>
          </a:p>
          <a:p>
            <a:pPr lvl="1">
              <a:defRPr/>
            </a:pPr>
            <a:r>
              <a:rPr lang="en-US" dirty="0"/>
              <a:t>A national stream addressing system</a:t>
            </a:r>
          </a:p>
          <a:p>
            <a:pPr lvl="1">
              <a:defRPr/>
            </a:pPr>
            <a:r>
              <a:rPr lang="en-US" dirty="0"/>
              <a:t>A modeling network for navigating </a:t>
            </a:r>
            <a:r>
              <a:rPr lang="en-US" dirty="0" smtClean="0"/>
              <a:t>upstream/downstream</a:t>
            </a:r>
          </a:p>
          <a:p>
            <a:pPr lvl="1">
              <a:defRPr/>
            </a:pPr>
            <a:endParaRPr lang="en-US" sz="900" dirty="0"/>
          </a:p>
          <a:p>
            <a:pPr lvl="1">
              <a:defRPr/>
            </a:pPr>
            <a:r>
              <a:rPr lang="en-US" dirty="0"/>
              <a:t>A maintenance </a:t>
            </a:r>
            <a:r>
              <a:rPr lang="en-US" dirty="0" smtClean="0"/>
              <a:t>infrastructure</a:t>
            </a:r>
          </a:p>
          <a:p>
            <a:pPr lvl="1">
              <a:defRPr/>
            </a:pPr>
            <a:endParaRPr lang="en-US" sz="900" dirty="0"/>
          </a:p>
          <a:p>
            <a:pPr lvl="1">
              <a:defRPr/>
            </a:pPr>
            <a:r>
              <a:rPr lang="en-US" dirty="0"/>
              <a:t>Additional tools to enhance use of </a:t>
            </a:r>
            <a:r>
              <a:rPr lang="en-US" dirty="0" smtClean="0"/>
              <a:t>data</a:t>
            </a:r>
          </a:p>
          <a:p>
            <a:pPr lvl="1">
              <a:defRPr/>
            </a:pPr>
            <a:endParaRPr lang="en-US" sz="900" dirty="0" smtClean="0"/>
          </a:p>
          <a:p>
            <a:pPr lvl="1">
              <a:defRPr/>
            </a:pPr>
            <a:r>
              <a:rPr lang="en-US" dirty="0" smtClean="0"/>
              <a:t>Move toward a single geo-representation for surface water</a:t>
            </a:r>
            <a:endParaRPr lang="en-US" dirty="0"/>
          </a:p>
          <a:p>
            <a:pPr lvl="1">
              <a:defRPr/>
            </a:pPr>
            <a:endParaRPr lang="en-US" dirty="0"/>
          </a:p>
        </p:txBody>
      </p:sp>
      <p:pic>
        <p:nvPicPr>
          <p:cNvPr id="9" name="Content Placeholder 8"/>
          <p:cNvPicPr>
            <a:picLocks noGrp="1" noChangeAspect="1"/>
          </p:cNvPicPr>
          <p:nvPr>
            <p:ph sz="half" idx="2"/>
          </p:nvPr>
        </p:nvPicPr>
        <p:blipFill>
          <a:blip r:embed="rId3" cstate="print"/>
          <a:stretch>
            <a:fillRect/>
          </a:stretch>
        </p:blipFill>
        <p:spPr>
          <a:xfrm>
            <a:off x="4495800" y="1981200"/>
            <a:ext cx="4038600" cy="2984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62522430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219199"/>
          </a:xfrm>
        </p:spPr>
        <p:txBody>
          <a:bodyPr/>
          <a:lstStyle/>
          <a:p>
            <a:pPr algn="ctr"/>
            <a:r>
              <a:rPr lang="en-US" sz="3200" b="1" dirty="0" smtClean="0"/>
              <a:t>Statewide Parcel Integration Project – aligning with Revenue efforts</a:t>
            </a:r>
            <a:endParaRPr lang="en-US" dirty="0"/>
          </a:p>
        </p:txBody>
      </p:sp>
      <p:sp>
        <p:nvSpPr>
          <p:cNvPr id="3" name="Subtitle 2"/>
          <p:cNvSpPr>
            <a:spLocks noGrp="1"/>
          </p:cNvSpPr>
          <p:nvPr>
            <p:ph type="subTitle" idx="1"/>
          </p:nvPr>
        </p:nvSpPr>
        <p:spPr>
          <a:xfrm>
            <a:off x="457200" y="1447800"/>
            <a:ext cx="5410200" cy="4191000"/>
          </a:xfrm>
        </p:spPr>
        <p:txBody>
          <a:bodyPr/>
          <a:lstStyle/>
          <a:p>
            <a:pPr marL="457200" indent="-457200" algn="l">
              <a:buFont typeface="Arial" pitchFamily="34" charset="0"/>
              <a:buChar char="•"/>
            </a:pPr>
            <a:r>
              <a:rPr lang="en-US" sz="2400" dirty="0" smtClean="0"/>
              <a:t>Legislation </a:t>
            </a:r>
          </a:p>
          <a:p>
            <a:pPr marL="457200" indent="-457200" algn="l">
              <a:buFont typeface="Arial" pitchFamily="34" charset="0"/>
              <a:buChar char="•"/>
            </a:pPr>
            <a:r>
              <a:rPr lang="en-US" sz="2400" dirty="0" smtClean="0"/>
              <a:t>License Agreement </a:t>
            </a:r>
          </a:p>
          <a:p>
            <a:pPr marL="457200" indent="-457200" algn="l">
              <a:buFont typeface="Arial" pitchFamily="34" charset="0"/>
              <a:buChar char="•"/>
            </a:pPr>
            <a:r>
              <a:rPr lang="en-US" sz="2400" dirty="0" smtClean="0"/>
              <a:t>Exchange Guideline </a:t>
            </a:r>
          </a:p>
          <a:p>
            <a:pPr marL="457200" indent="-457200" algn="l">
              <a:buFont typeface="Arial" pitchFamily="34" charset="0"/>
              <a:buChar char="•"/>
            </a:pPr>
            <a:r>
              <a:rPr lang="en-US" sz="2400" dirty="0" smtClean="0"/>
              <a:t>Regional Collaborations  </a:t>
            </a:r>
          </a:p>
          <a:p>
            <a:pPr marL="457200" indent="-457200" algn="l">
              <a:buFont typeface="Arial" pitchFamily="34" charset="0"/>
              <a:buChar char="•"/>
            </a:pPr>
            <a:r>
              <a:rPr lang="en-US" sz="2400" dirty="0" smtClean="0"/>
              <a:t>MN Dept. of Revenue Project</a:t>
            </a:r>
            <a:endParaRPr lang="en-US" sz="2400" dirty="0"/>
          </a:p>
        </p:txBody>
      </p:sp>
      <p:pic>
        <p:nvPicPr>
          <p:cNvPr id="4" name="Picture 2"/>
          <p:cNvPicPr>
            <a:picLocks noChangeAspect="1" noChangeArrowheads="1"/>
          </p:cNvPicPr>
          <p:nvPr/>
        </p:nvPicPr>
        <p:blipFill>
          <a:blip r:embed="rId3" cstate="print"/>
          <a:srcRect/>
          <a:stretch>
            <a:fillRect/>
          </a:stretch>
        </p:blipFill>
        <p:spPr bwMode="auto">
          <a:xfrm>
            <a:off x="2438400" y="3886200"/>
            <a:ext cx="4572000" cy="2286000"/>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232425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28600" y="685800"/>
            <a:ext cx="7848600" cy="792162"/>
          </a:xfrm>
          <a:prstGeom prst="rect">
            <a:avLst/>
          </a:prstGeom>
          <a:effectLst>
            <a:outerShdw blurRad="50800" dist="50800" dir="5400000" algn="ctr" rotWithShape="0">
              <a:srgbClr val="759782"/>
            </a:outerShdw>
          </a:effectLst>
        </p:spPr>
        <p:txBody>
          <a:bodyPr vert="horz" anchor="ctr">
            <a:noAutofit/>
            <a:scene3d>
              <a:camera prst="orthographicFront"/>
              <a:lightRig rig="soft" dir="t">
                <a:rot lat="0" lon="0" rev="16800000"/>
              </a:lightRig>
            </a:scene3d>
            <a:sp3d prstMaterial="softEdge">
              <a:bevelT w="38100" h="38100"/>
            </a:sp3d>
          </a:bodyPr>
          <a:lstStyle/>
          <a:p>
            <a:pPr algn="ctr">
              <a:spcBef>
                <a:spcPct val="0"/>
              </a:spcBef>
              <a:defRPr/>
            </a:pPr>
            <a:r>
              <a:rPr lang="en-US" sz="2800" b="1" dirty="0"/>
              <a:t>STATEWIDE PARCEL </a:t>
            </a:r>
            <a:r>
              <a:rPr lang="en-US" sz="2800" b="1" dirty="0" smtClean="0"/>
              <a:t>PROJECT</a:t>
            </a:r>
            <a:endParaRPr lang="en-US" sz="3000" dirty="0">
              <a:ln w="6350">
                <a:noFill/>
              </a:ln>
              <a:solidFill>
                <a:prstClr val="black"/>
              </a:solidFill>
              <a:effectLst>
                <a:outerShdw blurRad="38100" dist="50800" dir="2700000" algn="tl" rotWithShape="0">
                  <a:srgbClr val="053623">
                    <a:alpha val="40000"/>
                  </a:srgbClr>
                </a:outerShdw>
              </a:effectLst>
              <a:latin typeface="Lucida Sans"/>
            </a:endParaRPr>
          </a:p>
        </p:txBody>
      </p:sp>
      <p:sp>
        <p:nvSpPr>
          <p:cNvPr id="14" name="Rectangle 2"/>
          <p:cNvSpPr txBox="1">
            <a:spLocks noChangeArrowheads="1"/>
          </p:cNvSpPr>
          <p:nvPr/>
        </p:nvSpPr>
        <p:spPr>
          <a:xfrm>
            <a:off x="228600" y="1371600"/>
            <a:ext cx="6019800" cy="5486400"/>
          </a:xfrm>
          <a:prstGeom prst="rect">
            <a:avLst/>
          </a:prstGeom>
        </p:spPr>
        <p:txBody>
          <a:bodyPr vert="horz" lIns="91440" tIns="45720" rIns="91440" bIns="45720" rtlCol="0">
            <a:normAutofit/>
          </a:bodyPr>
          <a:lstStyle/>
          <a:p>
            <a:pPr algn="ctr">
              <a:lnSpc>
                <a:spcPct val="90000"/>
              </a:lnSpc>
              <a:spcBef>
                <a:spcPct val="20000"/>
              </a:spcBef>
              <a:spcAft>
                <a:spcPct val="20000"/>
              </a:spcAft>
              <a:buFont typeface="Arial" pitchFamily="34" charset="0"/>
              <a:buNone/>
              <a:defRPr/>
            </a:pPr>
            <a:endParaRPr lang="en-US" sz="2000" dirty="0">
              <a:solidFill>
                <a:srgbClr val="694F07"/>
              </a:solidFill>
            </a:endParaRPr>
          </a:p>
          <a:p>
            <a:pPr algn="ctr">
              <a:lnSpc>
                <a:spcPct val="90000"/>
              </a:lnSpc>
              <a:spcBef>
                <a:spcPct val="20000"/>
              </a:spcBef>
              <a:spcAft>
                <a:spcPct val="20000"/>
              </a:spcAft>
              <a:buFont typeface="Arial" pitchFamily="34" charset="0"/>
              <a:buNone/>
              <a:defRPr/>
            </a:pPr>
            <a:endParaRPr lang="en-US" sz="2400" dirty="0">
              <a:solidFill>
                <a:srgbClr val="694F07"/>
              </a:solidFill>
            </a:endParaRPr>
          </a:p>
        </p:txBody>
      </p:sp>
      <p:pic>
        <p:nvPicPr>
          <p:cNvPr id="8" name="Picture 2"/>
          <p:cNvPicPr>
            <a:picLocks noChangeAspect="1" noChangeArrowheads="1"/>
          </p:cNvPicPr>
          <p:nvPr/>
        </p:nvPicPr>
        <p:blipFill>
          <a:blip r:embed="rId3" cstate="print"/>
          <a:srcRect l="19227" t="27000" r="21974" b="15000"/>
          <a:stretch>
            <a:fillRect/>
          </a:stretch>
        </p:blipFill>
        <p:spPr bwMode="auto">
          <a:xfrm rot="-1320000">
            <a:off x="5288958" y="1899167"/>
            <a:ext cx="1877745" cy="2543936"/>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09974">
            <a:off x="6237085" y="2262069"/>
            <a:ext cx="2068827" cy="2664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1165" y="4234625"/>
            <a:ext cx="1832835" cy="17924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2438400"/>
            <a:ext cx="4071499" cy="954107"/>
          </a:xfrm>
          <a:prstGeom prst="rect">
            <a:avLst/>
          </a:prstGeom>
          <a:noFill/>
        </p:spPr>
        <p:txBody>
          <a:bodyPr wrap="none" rtlCol="0">
            <a:spAutoFit/>
          </a:bodyPr>
          <a:lstStyle/>
          <a:p>
            <a:r>
              <a:rPr lang="en-US" sz="2800" dirty="0" smtClean="0"/>
              <a:t>Alignment with Revenue’s</a:t>
            </a:r>
          </a:p>
          <a:p>
            <a:r>
              <a:rPr lang="en-US" sz="2800" dirty="0" smtClean="0"/>
              <a:t>PRISM Project</a:t>
            </a:r>
            <a:endParaRPr lang="en-US" sz="2800" dirty="0"/>
          </a:p>
        </p:txBody>
      </p:sp>
      <p:sp>
        <p:nvSpPr>
          <p:cNvPr id="3" name="TextBox 2"/>
          <p:cNvSpPr txBox="1"/>
          <p:nvPr/>
        </p:nvSpPr>
        <p:spPr>
          <a:xfrm>
            <a:off x="228600" y="3733800"/>
            <a:ext cx="3124200"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Revenue considering adopting  draft parcel attribute standard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First data to come in 2016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MnGeo to  do parcel collect 2014</a:t>
            </a:r>
            <a:endParaRPr lang="en-US" dirty="0"/>
          </a:p>
        </p:txBody>
      </p:sp>
    </p:spTree>
    <p:extLst>
      <p:ext uri="{BB962C8B-B14F-4D97-AF65-F5344CB8AC3E}">
        <p14:creationId xmlns:p14="http://schemas.microsoft.com/office/powerpoint/2010/main" val="2512799270"/>
      </p:ext>
    </p:extLst>
  </p:cSld>
  <p:clrMapOvr>
    <a:masterClrMapping/>
  </p:clrMapOvr>
  <p:transition advClick="0" advTm="2000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pic>
        <p:nvPicPr>
          <p:cNvPr id="4098" name="Picture 2" descr="C:\Users\dross\AppData\Local\Microsoft\Windows\Temporary Internet Files\Content.IE5\AGYGOD3N\MP90042759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14513" cy="26273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dross\AppData\Local\Microsoft\Windows\Temporary Internet Files\Content.IE5\8BEM53S2\MP90038608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3401"/>
            <a:ext cx="1796142"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 y="2667000"/>
            <a:ext cx="9144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5" name="Picture 14" descr="FinalCenterlinesLogo.jpg"/>
          <p:cNvPicPr>
            <a:picLocks noChangeAspect="1"/>
          </p:cNvPicPr>
          <p:nvPr/>
        </p:nvPicPr>
        <p:blipFill>
          <a:blip r:embed="rId5" cstate="print"/>
          <a:stretch>
            <a:fillRect/>
          </a:stretch>
        </p:blipFill>
        <p:spPr>
          <a:xfrm>
            <a:off x="152400" y="2819400"/>
            <a:ext cx="1219200" cy="1219200"/>
          </a:xfrm>
          <a:prstGeom prst="rect">
            <a:avLst/>
          </a:prstGeom>
        </p:spPr>
      </p:pic>
      <p:grpSp>
        <p:nvGrpSpPr>
          <p:cNvPr id="19" name="Group 18"/>
          <p:cNvGrpSpPr/>
          <p:nvPr/>
        </p:nvGrpSpPr>
        <p:grpSpPr>
          <a:xfrm>
            <a:off x="1800225" y="4295775"/>
            <a:ext cx="7347610" cy="1251494"/>
            <a:chOff x="1800225" y="4339681"/>
            <a:chExt cx="6937522" cy="1181645"/>
          </a:xfrm>
        </p:grpSpPr>
        <p:pic>
          <p:nvPicPr>
            <p:cNvPr id="4101" name="Picture 5" descr="C:\Users\dross\AppData\Local\Microsoft\Windows\Temporary Internet Files\Content.IE5\VEW4XV0M\MP90042767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56000" y="4346574"/>
              <a:ext cx="1758051" cy="11715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dross\AppData\Local\Microsoft\Windows\Temporary Internet Files\Content.IE5\AGYGOD3N\MP90040081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64589" y="4339681"/>
              <a:ext cx="1773158" cy="118164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dross\AppData\Local\Microsoft\Windows\Temporary Internet Files\Content.IE5\UFP3IKLF\MP90038274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1775" y="4340226"/>
              <a:ext cx="165354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Mpls@night.jpg"/>
            <p:cNvPicPr>
              <a:picLocks noChangeAspect="1"/>
            </p:cNvPicPr>
            <p:nvPr/>
          </p:nvPicPr>
          <p:blipFill>
            <a:blip r:embed="rId9" cstate="print"/>
            <a:stretch>
              <a:fillRect/>
            </a:stretch>
          </p:blipFill>
          <p:spPr>
            <a:xfrm>
              <a:off x="1800225" y="4346575"/>
              <a:ext cx="1755584" cy="1171303"/>
            </a:xfrm>
            <a:prstGeom prst="rect">
              <a:avLst/>
            </a:prstGeom>
          </p:spPr>
        </p:pic>
      </p:grpSp>
      <p:sp>
        <p:nvSpPr>
          <p:cNvPr id="20" name="Rectangle 19"/>
          <p:cNvSpPr/>
          <p:nvPr/>
        </p:nvSpPr>
        <p:spPr>
          <a:xfrm>
            <a:off x="0" y="42672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a:off x="1438275" y="2819400"/>
            <a:ext cx="7467600" cy="769441"/>
          </a:xfrm>
          <a:prstGeom prst="rect">
            <a:avLst/>
          </a:prstGeom>
          <a:noFill/>
        </p:spPr>
        <p:txBody>
          <a:bodyPr wrap="square" rtlCol="0">
            <a:spAutoFit/>
          </a:bodyPr>
          <a:lstStyle/>
          <a:p>
            <a:r>
              <a:rPr lang="en-US" sz="4400" b="1" dirty="0" smtClean="0">
                <a:solidFill>
                  <a:srgbClr val="9BBB59">
                    <a:lumMod val="50000"/>
                  </a:srgbClr>
                </a:solidFill>
              </a:rPr>
              <a:t>Statewide Centerline Initiative</a:t>
            </a:r>
            <a:endParaRPr lang="en-US" sz="4400" b="1" dirty="0">
              <a:solidFill>
                <a:srgbClr val="9BBB59">
                  <a:lumMod val="50000"/>
                </a:srgbClr>
              </a:solidFill>
            </a:endParaRPr>
          </a:p>
        </p:txBody>
      </p:sp>
      <p:sp>
        <p:nvSpPr>
          <p:cNvPr id="25" name="TextBox 24"/>
          <p:cNvSpPr txBox="1"/>
          <p:nvPr/>
        </p:nvSpPr>
        <p:spPr>
          <a:xfrm>
            <a:off x="1504950" y="3505200"/>
            <a:ext cx="5638800" cy="461665"/>
          </a:xfrm>
          <a:prstGeom prst="rect">
            <a:avLst/>
          </a:prstGeom>
          <a:noFill/>
        </p:spPr>
        <p:txBody>
          <a:bodyPr wrap="square" rtlCol="0">
            <a:spAutoFit/>
          </a:bodyPr>
          <a:lstStyle/>
          <a:p>
            <a:r>
              <a:rPr lang="en-US" sz="1200" b="1" dirty="0" smtClean="0">
                <a:solidFill>
                  <a:srgbClr val="0A520A"/>
                </a:solidFill>
              </a:rPr>
              <a:t>Minnesota Geospatial Information Office	</a:t>
            </a:r>
            <a:r>
              <a:rPr lang="en-US" sz="1200" b="1" dirty="0" smtClean="0">
                <a:solidFill>
                  <a:srgbClr val="0070C0"/>
                </a:solidFill>
              </a:rPr>
              <a:t>Minnesota Department of Transportation</a:t>
            </a:r>
          </a:p>
          <a:p>
            <a:r>
              <a:rPr lang="en-US" sz="1200" b="1" dirty="0" smtClean="0">
                <a:solidFill>
                  <a:srgbClr val="002060"/>
                </a:solidFill>
              </a:rPr>
              <a:t>Metropolitan Council	</a:t>
            </a:r>
            <a:r>
              <a:rPr lang="en-US" sz="1200" b="1" dirty="0" smtClean="0">
                <a:solidFill>
                  <a:srgbClr val="0A520A"/>
                </a:solidFill>
              </a:rPr>
              <a:t>	</a:t>
            </a:r>
            <a:r>
              <a:rPr lang="en-US" sz="1200" b="1" dirty="0" smtClean="0">
                <a:solidFill>
                  <a:srgbClr val="1542A7"/>
                </a:solidFill>
              </a:rPr>
              <a:t>MetroGIS</a:t>
            </a:r>
            <a:endParaRPr lang="en-US" sz="1200" b="1" dirty="0">
              <a:solidFill>
                <a:srgbClr val="1542A7"/>
              </a:solidFill>
            </a:endParaRPr>
          </a:p>
        </p:txBody>
      </p:sp>
      <p:sp>
        <p:nvSpPr>
          <p:cNvPr id="26" name="Rectangle 25"/>
          <p:cNvSpPr/>
          <p:nvPr/>
        </p:nvSpPr>
        <p:spPr>
          <a:xfrm>
            <a:off x="0" y="2590800"/>
            <a:ext cx="9144000" cy="762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 name="Group 1"/>
          <p:cNvGrpSpPr/>
          <p:nvPr/>
        </p:nvGrpSpPr>
        <p:grpSpPr>
          <a:xfrm>
            <a:off x="6549992" y="3733800"/>
            <a:ext cx="2444816" cy="489712"/>
            <a:chOff x="-1544854" y="-533400"/>
            <a:chExt cx="11762070" cy="2775712"/>
          </a:xfrm>
        </p:grpSpPr>
        <p:pic>
          <p:nvPicPr>
            <p:cNvPr id="14" name="Picture 13" descr="All Four Agency Logos.jpg"/>
            <p:cNvPicPr>
              <a:picLocks noChangeAspect="1"/>
            </p:cNvPicPr>
            <p:nvPr/>
          </p:nvPicPr>
          <p:blipFill>
            <a:blip r:embed="rId10" cstate="print"/>
            <a:stretch>
              <a:fillRect/>
            </a:stretch>
          </p:blipFill>
          <p:spPr>
            <a:xfrm>
              <a:off x="-1035670" y="-533400"/>
              <a:ext cx="11252886" cy="2775712"/>
            </a:xfrm>
            <a:prstGeom prst="rect">
              <a:avLst/>
            </a:prstGeom>
          </p:spPr>
        </p:pic>
        <p:pic>
          <p:nvPicPr>
            <p:cNvPr id="2355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44854" y="-533400"/>
              <a:ext cx="2731560" cy="277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TextBox 2"/>
          <p:cNvSpPr txBox="1"/>
          <p:nvPr/>
        </p:nvSpPr>
        <p:spPr>
          <a:xfrm>
            <a:off x="2209800" y="685800"/>
            <a:ext cx="6701450" cy="1200329"/>
          </a:xfrm>
          <a:prstGeom prst="rect">
            <a:avLst/>
          </a:prstGeom>
          <a:noFill/>
        </p:spPr>
        <p:txBody>
          <a:bodyPr wrap="none" rtlCol="0">
            <a:spAutoFit/>
          </a:bodyPr>
          <a:lstStyle/>
          <a:p>
            <a:r>
              <a:rPr lang="en-US" sz="2400" b="1" dirty="0" smtClean="0"/>
              <a:t>Defining business rules for the data and the system</a:t>
            </a:r>
          </a:p>
          <a:p>
            <a:endParaRPr lang="en-US" sz="2400" b="1" dirty="0"/>
          </a:p>
          <a:p>
            <a:r>
              <a:rPr lang="en-US" sz="2400" b="1" dirty="0" smtClean="0"/>
              <a:t>MnGeo of Esri Roads and Highways for the partners</a:t>
            </a:r>
            <a:endParaRPr lang="en-US" sz="2400" b="1" dirty="0"/>
          </a:p>
        </p:txBody>
      </p:sp>
      <p:sp>
        <p:nvSpPr>
          <p:cNvPr id="21" name="TextBox 20"/>
          <p:cNvSpPr txBox="1"/>
          <p:nvPr/>
        </p:nvSpPr>
        <p:spPr>
          <a:xfrm>
            <a:off x="2509448" y="5628614"/>
            <a:ext cx="6019800" cy="923330"/>
          </a:xfrm>
          <a:prstGeom prst="rect">
            <a:avLst/>
          </a:prstGeom>
          <a:noFill/>
        </p:spPr>
        <p:txBody>
          <a:bodyPr wrap="square" rtlCol="0">
            <a:spAutoFit/>
          </a:bodyPr>
          <a:lstStyle/>
          <a:p>
            <a:r>
              <a:rPr lang="en-US" b="1" i="1" dirty="0" smtClean="0">
                <a:solidFill>
                  <a:schemeClr val="bg1">
                    <a:lumMod val="50000"/>
                  </a:schemeClr>
                </a:solidFill>
              </a:rPr>
              <a:t>To</a:t>
            </a:r>
            <a:r>
              <a:rPr lang="en-US" b="1" i="1" dirty="0" smtClean="0"/>
              <a:t> </a:t>
            </a:r>
            <a:r>
              <a:rPr lang="en-US" b="1" i="1" dirty="0" smtClean="0">
                <a:solidFill>
                  <a:schemeClr val="accent3">
                    <a:lumMod val="50000"/>
                  </a:schemeClr>
                </a:solidFill>
              </a:rPr>
              <a:t>develop, test, refine, publish and perpetuate </a:t>
            </a:r>
            <a:r>
              <a:rPr lang="en-US" b="1" i="1" dirty="0" smtClean="0">
                <a:solidFill>
                  <a:schemeClr val="bg1">
                    <a:lumMod val="50000"/>
                  </a:schemeClr>
                </a:solidFill>
              </a:rPr>
              <a:t>a</a:t>
            </a:r>
            <a:r>
              <a:rPr lang="en-US" b="1" i="1" dirty="0" smtClean="0"/>
              <a:t> </a:t>
            </a:r>
            <a:r>
              <a:rPr lang="en-US" b="1" i="1" dirty="0" smtClean="0">
                <a:solidFill>
                  <a:schemeClr val="accent3">
                    <a:lumMod val="50000"/>
                  </a:schemeClr>
                </a:solidFill>
              </a:rPr>
              <a:t>single state- wide roadway dataset </a:t>
            </a:r>
            <a:r>
              <a:rPr lang="en-US" b="1" i="1" dirty="0" smtClean="0">
                <a:solidFill>
                  <a:schemeClr val="bg1">
                    <a:lumMod val="50000"/>
                  </a:schemeClr>
                </a:solidFill>
              </a:rPr>
              <a:t>that meets the needs of a </a:t>
            </a:r>
            <a:r>
              <a:rPr lang="en-US" b="1" i="1" dirty="0" smtClean="0">
                <a:solidFill>
                  <a:schemeClr val="accent3">
                    <a:lumMod val="50000"/>
                  </a:schemeClr>
                </a:solidFill>
              </a:rPr>
              <a:t>diverse user community…</a:t>
            </a:r>
            <a:endParaRPr lang="en-US" b="1" i="1" dirty="0">
              <a:solidFill>
                <a:schemeClr val="accent3">
                  <a:lumMod val="50000"/>
                </a:schemeClr>
              </a:solidFill>
            </a:endParaRPr>
          </a:p>
        </p:txBody>
      </p:sp>
    </p:spTree>
    <p:extLst>
      <p:ext uri="{BB962C8B-B14F-4D97-AF65-F5344CB8AC3E}">
        <p14:creationId xmlns:p14="http://schemas.microsoft.com/office/powerpoint/2010/main" val="10481474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p:txBody>
          <a:bodyPr/>
          <a:lstStyle/>
          <a:p>
            <a:endParaRPr lang="en-US" dirty="0"/>
          </a:p>
        </p:txBody>
      </p:sp>
      <p:sp>
        <p:nvSpPr>
          <p:cNvPr id="6" name="Title 5"/>
          <p:cNvSpPr>
            <a:spLocks noGrp="1"/>
          </p:cNvSpPr>
          <p:nvPr>
            <p:ph type="title"/>
          </p:nvPr>
        </p:nvSpPr>
        <p:spPr/>
        <p:txBody>
          <a:bodyPr/>
          <a:lstStyle/>
          <a:p>
            <a:r>
              <a:rPr lang="en-US" dirty="0" smtClean="0"/>
              <a:t>NSGIC Update</a:t>
            </a:r>
            <a:endParaRPr lang="en-US" dirty="0"/>
          </a:p>
        </p:txBody>
      </p:sp>
    </p:spTree>
    <p:extLst>
      <p:ext uri="{BB962C8B-B14F-4D97-AF65-F5344CB8AC3E}">
        <p14:creationId xmlns:p14="http://schemas.microsoft.com/office/powerpoint/2010/main" val="4118078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2400" dirty="0" smtClean="0"/>
              <a:t>Annual Conference </a:t>
            </a:r>
            <a:r>
              <a:rPr lang="en-US" sz="2400" dirty="0"/>
              <a:t>October </a:t>
            </a:r>
            <a:r>
              <a:rPr lang="en-US" sz="2400" dirty="0" smtClean="0"/>
              <a:t>27-31</a:t>
            </a:r>
          </a:p>
          <a:p>
            <a:pPr marL="411480" lvl="2" indent="0">
              <a:buNone/>
            </a:pPr>
            <a:r>
              <a:rPr lang="en-US" sz="1800" b="1" dirty="0" smtClean="0">
                <a:hlinkClick r:id="rId2"/>
              </a:rPr>
              <a:t>2013 </a:t>
            </a:r>
            <a:r>
              <a:rPr lang="en-US" sz="1800" b="1" dirty="0">
                <a:hlinkClick r:id="rId2"/>
              </a:rPr>
              <a:t>Annual Google Drive Folder</a:t>
            </a:r>
          </a:p>
          <a:p>
            <a:pPr marL="411480" lvl="2" indent="0">
              <a:buNone/>
            </a:pPr>
            <a:r>
              <a:rPr lang="en-US" sz="1800" b="1" dirty="0" smtClean="0">
                <a:hlinkClick r:id="rId3"/>
              </a:rPr>
              <a:t>Sunday </a:t>
            </a:r>
            <a:r>
              <a:rPr lang="en-US" sz="1800" b="1" dirty="0">
                <a:hlinkClick r:id="rId3"/>
              </a:rPr>
              <a:t>Google Doc</a:t>
            </a:r>
          </a:p>
          <a:p>
            <a:pPr marL="411480" lvl="2" indent="0">
              <a:buNone/>
            </a:pPr>
            <a:r>
              <a:rPr lang="en-US" sz="1800" b="1" dirty="0" smtClean="0">
                <a:hlinkClick r:id="rId4"/>
              </a:rPr>
              <a:t>Monday </a:t>
            </a:r>
            <a:r>
              <a:rPr lang="en-US" sz="1800" b="1" dirty="0">
                <a:hlinkClick r:id="rId4"/>
              </a:rPr>
              <a:t>Google Doc</a:t>
            </a:r>
          </a:p>
          <a:p>
            <a:pPr marL="411480" lvl="2" indent="0">
              <a:buNone/>
            </a:pPr>
            <a:r>
              <a:rPr lang="en-US" sz="1800" b="1" dirty="0" smtClean="0">
                <a:hlinkClick r:id="rId5"/>
              </a:rPr>
              <a:t>Tuesday </a:t>
            </a:r>
            <a:r>
              <a:rPr lang="en-US" sz="1800" b="1" dirty="0">
                <a:hlinkClick r:id="rId5"/>
              </a:rPr>
              <a:t>Google Doc</a:t>
            </a:r>
          </a:p>
          <a:p>
            <a:pPr marL="411480" lvl="2" indent="0">
              <a:buNone/>
            </a:pPr>
            <a:r>
              <a:rPr lang="en-US" sz="1800" b="1" dirty="0" smtClean="0">
                <a:hlinkClick r:id="rId6"/>
              </a:rPr>
              <a:t>Wednesday </a:t>
            </a:r>
            <a:r>
              <a:rPr lang="en-US" sz="1800" b="1" dirty="0">
                <a:hlinkClick r:id="rId6"/>
              </a:rPr>
              <a:t>Google Doc</a:t>
            </a:r>
          </a:p>
          <a:p>
            <a:pPr marL="411480" lvl="2" indent="0">
              <a:buNone/>
            </a:pPr>
            <a:r>
              <a:rPr lang="en-US" sz="1800" b="1" dirty="0" smtClean="0">
                <a:hlinkClick r:id="rId7"/>
              </a:rPr>
              <a:t>Thursday </a:t>
            </a:r>
            <a:r>
              <a:rPr lang="en-US" sz="1800" b="1" dirty="0">
                <a:hlinkClick r:id="rId7"/>
              </a:rPr>
              <a:t>Google Doc</a:t>
            </a:r>
          </a:p>
          <a:p>
            <a:pPr marL="0" indent="0">
              <a:buNone/>
            </a:pPr>
            <a:r>
              <a:rPr lang="en-US" dirty="0"/>
              <a:t/>
            </a:r>
            <a:br>
              <a:rPr lang="en-US" dirty="0"/>
            </a:br>
            <a:endParaRPr lang="en-US" dirty="0"/>
          </a:p>
        </p:txBody>
      </p:sp>
      <p:sp>
        <p:nvSpPr>
          <p:cNvPr id="6" name="Content Placeholder 5"/>
          <p:cNvSpPr>
            <a:spLocks noGrp="1"/>
          </p:cNvSpPr>
          <p:nvPr>
            <p:ph idx="13"/>
          </p:nvPr>
        </p:nvSpPr>
        <p:spPr>
          <a:xfrm>
            <a:off x="4724400" y="1581912"/>
            <a:ext cx="3886200" cy="4525963"/>
          </a:xfrm>
        </p:spPr>
        <p:txBody>
          <a:bodyPr>
            <a:normAutofit fontScale="77500" lnSpcReduction="20000"/>
          </a:bodyPr>
          <a:lstStyle/>
          <a:p>
            <a:pPr marL="0" indent="0">
              <a:buNone/>
            </a:pPr>
            <a:r>
              <a:rPr lang="en-US" sz="2600" dirty="0"/>
              <a:t>Mid Year </a:t>
            </a:r>
            <a:r>
              <a:rPr lang="en-US" sz="2600" dirty="0" smtClean="0"/>
              <a:t>Conference</a:t>
            </a:r>
          </a:p>
          <a:p>
            <a:pPr marL="0" indent="0">
              <a:buNone/>
            </a:pPr>
            <a:r>
              <a:rPr lang="en-US" sz="2400" dirty="0"/>
              <a:t>February 23 - 26</a:t>
            </a:r>
            <a:endParaRPr lang="en-US" sz="2600" dirty="0"/>
          </a:p>
          <a:p>
            <a:r>
              <a:rPr lang="en-US" sz="1900" dirty="0"/>
              <a:t>Transportation – Business Planning, Data Modelling, How should a national file be built and by whom</a:t>
            </a:r>
          </a:p>
          <a:p>
            <a:r>
              <a:rPr lang="en-US" sz="1900" dirty="0"/>
              <a:t>Addresses – How are we going to create a national Address/Point database working local &gt; Fed</a:t>
            </a:r>
          </a:p>
          <a:p>
            <a:r>
              <a:rPr lang="en-US" sz="1900" dirty="0"/>
              <a:t>FirstNet/Broadband – How do we build on the success of this model and what still needs to be done</a:t>
            </a:r>
          </a:p>
          <a:p>
            <a:r>
              <a:rPr lang="en-US" sz="1900" dirty="0"/>
              <a:t>NSDI – EFFECTIVE mechanisms for Fed/State/Local coordination, national data sharing – what will enable us</a:t>
            </a:r>
          </a:p>
          <a:p>
            <a:r>
              <a:rPr lang="en-US" sz="1900" dirty="0"/>
              <a:t>Emergency Management Systems/Activities/Response</a:t>
            </a:r>
          </a:p>
          <a:p>
            <a:r>
              <a:rPr lang="en-US" sz="1900" dirty="0"/>
              <a:t>Coastal Issues – flooding, coastal management</a:t>
            </a:r>
          </a:p>
          <a:p>
            <a:r>
              <a:rPr lang="en-US" sz="1900" dirty="0"/>
              <a:t>Privacy Issues – What are the emerging issues and Legislative efforts surrounding privacy, UASs, </a:t>
            </a:r>
            <a:r>
              <a:rPr lang="en-US" sz="1900" dirty="0" err="1"/>
              <a:t>geolocational</a:t>
            </a:r>
            <a:r>
              <a:rPr lang="en-US" sz="1900" dirty="0"/>
              <a:t> tracking, etc.</a:t>
            </a:r>
          </a:p>
          <a:p>
            <a:endParaRPr lang="en-US" dirty="0"/>
          </a:p>
        </p:txBody>
      </p:sp>
      <p:sp>
        <p:nvSpPr>
          <p:cNvPr id="4" name="Title 3"/>
          <p:cNvSpPr>
            <a:spLocks noGrp="1"/>
          </p:cNvSpPr>
          <p:nvPr>
            <p:ph type="title"/>
          </p:nvPr>
        </p:nvSpPr>
        <p:spPr/>
        <p:txBody>
          <a:bodyPr/>
          <a:lstStyle/>
          <a:p>
            <a:r>
              <a:rPr lang="en-US" dirty="0" smtClean="0"/>
              <a:t>NSGIC</a:t>
            </a:r>
            <a:endParaRPr lang="en-US" dirty="0"/>
          </a:p>
        </p:txBody>
      </p:sp>
    </p:spTree>
    <p:extLst>
      <p:ext uri="{BB962C8B-B14F-4D97-AF65-F5344CB8AC3E}">
        <p14:creationId xmlns:p14="http://schemas.microsoft.com/office/powerpoint/2010/main" val="412465796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362200" y="2514600"/>
            <a:ext cx="4953000" cy="3200400"/>
          </a:xfrm>
        </p:spPr>
        <p:txBody>
          <a:bodyPr/>
          <a:lstStyle/>
          <a:p>
            <a:pPr marL="457200" indent="-457200" algn="l">
              <a:buFont typeface="Arial" pitchFamily="34" charset="0"/>
              <a:buChar char="•"/>
            </a:pPr>
            <a:r>
              <a:rPr lang="en-US" sz="2800" dirty="0" smtClean="0">
                <a:latin typeface="Arial" pitchFamily="34" charset="0"/>
                <a:cs typeface="Arial" pitchFamily="34" charset="0"/>
              </a:rPr>
              <a:t>March 12</a:t>
            </a:r>
            <a:r>
              <a:rPr lang="en-US" sz="2800" baseline="30000" dirty="0" smtClean="0">
                <a:latin typeface="Arial" pitchFamily="34" charset="0"/>
                <a:cs typeface="Arial" pitchFamily="34" charset="0"/>
              </a:rPr>
              <a:t>th</a:t>
            </a:r>
            <a:r>
              <a:rPr lang="en-US" sz="2800" dirty="0" smtClean="0">
                <a:latin typeface="Arial" pitchFamily="34" charset="0"/>
                <a:cs typeface="Arial" pitchFamily="34" charset="0"/>
              </a:rPr>
              <a:t>, 2014</a:t>
            </a:r>
          </a:p>
          <a:p>
            <a:pPr marL="457200" indent="-457200" algn="l">
              <a:buFont typeface="Arial" pitchFamily="34" charset="0"/>
              <a:buChar char="•"/>
            </a:pPr>
            <a:r>
              <a:rPr lang="en-US" sz="2800" dirty="0" smtClean="0">
                <a:latin typeface="Arial" pitchFamily="34" charset="0"/>
                <a:cs typeface="Arial" pitchFamily="34" charset="0"/>
              </a:rPr>
              <a:t>June 18</a:t>
            </a:r>
            <a:r>
              <a:rPr lang="en-US" sz="2800" baseline="30000" dirty="0" smtClean="0">
                <a:latin typeface="Arial" pitchFamily="34" charset="0"/>
                <a:cs typeface="Arial" pitchFamily="34" charset="0"/>
              </a:rPr>
              <a:t>th</a:t>
            </a:r>
            <a:r>
              <a:rPr lang="en-US" sz="2800" dirty="0" smtClean="0">
                <a:latin typeface="Arial" pitchFamily="34" charset="0"/>
                <a:cs typeface="Arial" pitchFamily="34" charset="0"/>
              </a:rPr>
              <a:t>, 2014</a:t>
            </a:r>
            <a:endParaRPr lang="en-US" sz="2800" dirty="0">
              <a:latin typeface="Arial" pitchFamily="34" charset="0"/>
              <a:cs typeface="Arial" pitchFamily="34" charset="0"/>
            </a:endParaRPr>
          </a:p>
        </p:txBody>
      </p:sp>
      <p:sp>
        <p:nvSpPr>
          <p:cNvPr id="3" name="Title 2"/>
          <p:cNvSpPr>
            <a:spLocks noGrp="1"/>
          </p:cNvSpPr>
          <p:nvPr>
            <p:ph type="title"/>
          </p:nvPr>
        </p:nvSpPr>
        <p:spPr>
          <a:xfrm>
            <a:off x="914400" y="838200"/>
            <a:ext cx="7239000" cy="1219200"/>
          </a:xfrm>
        </p:spPr>
        <p:txBody>
          <a:bodyPr/>
          <a:lstStyle/>
          <a:p>
            <a:pPr algn="l"/>
            <a:r>
              <a:rPr lang="en-US" dirty="0" smtClean="0"/>
              <a:t>Future Meetings – </a:t>
            </a:r>
            <a:r>
              <a:rPr lang="en-US" sz="2800" dirty="0" smtClean="0"/>
              <a:t>Suggested dates</a:t>
            </a:r>
            <a:endParaRPr lang="en-US" sz="2800" dirty="0"/>
          </a:p>
        </p:txBody>
      </p:sp>
    </p:spTree>
    <p:extLst>
      <p:ext uri="{BB962C8B-B14F-4D97-AF65-F5344CB8AC3E}">
        <p14:creationId xmlns:p14="http://schemas.microsoft.com/office/powerpoint/2010/main" val="42050344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US" dirty="0" smtClean="0"/>
              <a:t> </a:t>
            </a:r>
            <a:endParaRPr lang="en-US" dirty="0"/>
          </a:p>
        </p:txBody>
      </p:sp>
      <p:sp>
        <p:nvSpPr>
          <p:cNvPr id="3" name="Title 2"/>
          <p:cNvSpPr>
            <a:spLocks noGrp="1"/>
          </p:cNvSpPr>
          <p:nvPr>
            <p:ph type="title"/>
          </p:nvPr>
        </p:nvSpPr>
        <p:spPr>
          <a:xfrm>
            <a:off x="2133600" y="2057400"/>
            <a:ext cx="3810000" cy="1295400"/>
          </a:xfrm>
        </p:spPr>
        <p:txBody>
          <a:bodyPr/>
          <a:lstStyle/>
          <a:p>
            <a:r>
              <a:rPr lang="en-US" sz="6000" b="1" dirty="0" smtClean="0"/>
              <a:t>Thank you!</a:t>
            </a:r>
            <a:endParaRPr lang="en-US" sz="6000" b="1" dirty="0"/>
          </a:p>
        </p:txBody>
      </p:sp>
    </p:spTree>
    <p:extLst>
      <p:ext uri="{BB962C8B-B14F-4D97-AF65-F5344CB8AC3E}">
        <p14:creationId xmlns:p14="http://schemas.microsoft.com/office/powerpoint/2010/main" val="2755602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6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3.xml><?xml version="1.0" encoding="utf-8"?>
<a:theme xmlns:a="http://schemas.openxmlformats.org/drawingml/2006/main" name="1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4.xml><?xml version="1.0" encoding="utf-8"?>
<a:theme xmlns:a="http://schemas.openxmlformats.org/drawingml/2006/main" name="2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5.xml><?xml version="1.0" encoding="utf-8"?>
<a:theme xmlns:a="http://schemas.openxmlformats.org/drawingml/2006/main" name="3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6.xml><?xml version="1.0" encoding="utf-8"?>
<a:theme xmlns:a="http://schemas.openxmlformats.org/drawingml/2006/main" name="5_Content slides">
  <a:themeElements>
    <a:clrScheme name="Custom 9">
      <a:dk1>
        <a:sysClr val="windowText" lastClr="000000"/>
      </a:dk1>
      <a:lt1>
        <a:sysClr val="window" lastClr="FFFFFF"/>
      </a:lt1>
      <a:dk2>
        <a:srgbClr val="555557"/>
      </a:dk2>
      <a:lt2>
        <a:srgbClr val="C5D1D7"/>
      </a:lt2>
      <a:accent1>
        <a:srgbClr val="647A83"/>
      </a:accent1>
      <a:accent2>
        <a:srgbClr val="C56E4A"/>
      </a:accent2>
      <a:accent3>
        <a:srgbClr val="647A83"/>
      </a:accent3>
      <a:accent4>
        <a:srgbClr val="8B6F47"/>
      </a:accent4>
      <a:accent5>
        <a:srgbClr val="7B8B71"/>
      </a:accent5>
      <a:accent6>
        <a:srgbClr val="D9BB72"/>
      </a:accent6>
      <a:hlink>
        <a:srgbClr val="946F8D"/>
      </a:hlink>
      <a:folHlink>
        <a:srgbClr val="694F07"/>
      </a:folHlink>
    </a:clrScheme>
    <a:fontScheme name="Custom 3">
      <a:majorFont>
        <a:latin typeface="Franklin Gothic Medium"/>
        <a:ea typeface=""/>
        <a:cs typeface=""/>
      </a:majorFont>
      <a:minorFont>
        <a:latin typeface="Franklin Gothic Book"/>
        <a:ea typeface=""/>
        <a:cs typeface=""/>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7.xml><?xml version="1.0" encoding="utf-8"?>
<a:theme xmlns:a="http://schemas.openxmlformats.org/drawingml/2006/main" name="1_Sec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2DA5FAB-5700-43DD-B4EA-F4748434CC66}">
  <ds:schemaRefs>
    <ds:schemaRef ds:uri="ESRI.ArcGIS.Mapping.OfficeIntegration.PowerPointInfo"/>
  </ds:schemaRefs>
</ds:datastoreItem>
</file>

<file path=customXml/itemProps10.xml><?xml version="1.0" encoding="utf-8"?>
<ds:datastoreItem xmlns:ds="http://schemas.openxmlformats.org/officeDocument/2006/customXml" ds:itemID="{BD3C6644-5979-4B81-A0A4-55E9BF0D45ED}">
  <ds:schemaRefs>
    <ds:schemaRef ds:uri="ESRI.ArcGIS.Mapping.OfficeIntegration.PowerPointInfo"/>
  </ds:schemaRefs>
</ds:datastoreItem>
</file>

<file path=customXml/itemProps11.xml><?xml version="1.0" encoding="utf-8"?>
<ds:datastoreItem xmlns:ds="http://schemas.openxmlformats.org/officeDocument/2006/customXml" ds:itemID="{75961699-CEEB-4C9C-973A-B99FECE4A23A}">
  <ds:schemaRefs>
    <ds:schemaRef ds:uri="ESRI.ArcGIS.Mapping.OfficeIntegration.PowerPointInfo"/>
  </ds:schemaRefs>
</ds:datastoreItem>
</file>

<file path=customXml/itemProps12.xml><?xml version="1.0" encoding="utf-8"?>
<ds:datastoreItem xmlns:ds="http://schemas.openxmlformats.org/officeDocument/2006/customXml" ds:itemID="{F73660E4-623C-4B72-A2E0-9AA21D7E70DC}">
  <ds:schemaRefs>
    <ds:schemaRef ds:uri="ESRI.ArcGIS.Mapping.OfficeIntegration.PowerPointInfo"/>
  </ds:schemaRefs>
</ds:datastoreItem>
</file>

<file path=customXml/itemProps13.xml><?xml version="1.0" encoding="utf-8"?>
<ds:datastoreItem xmlns:ds="http://schemas.openxmlformats.org/officeDocument/2006/customXml" ds:itemID="{3D0441D4-70D2-401D-8601-31F7F46272FE}">
  <ds:schemaRefs>
    <ds:schemaRef ds:uri="ESRI.ArcGIS.Mapping.OfficeIntegration.PowerPointInfo"/>
  </ds:schemaRefs>
</ds:datastoreItem>
</file>

<file path=customXml/itemProps14.xml><?xml version="1.0" encoding="utf-8"?>
<ds:datastoreItem xmlns:ds="http://schemas.openxmlformats.org/officeDocument/2006/customXml" ds:itemID="{BED13C33-F6FF-41F1-8602-8A74FB72C20E}">
  <ds:schemaRefs>
    <ds:schemaRef ds:uri="ESRI.ArcGIS.Mapping.OfficeIntegration.PowerPointInfo"/>
  </ds:schemaRefs>
</ds:datastoreItem>
</file>

<file path=customXml/itemProps15.xml><?xml version="1.0" encoding="utf-8"?>
<ds:datastoreItem xmlns:ds="http://schemas.openxmlformats.org/officeDocument/2006/customXml" ds:itemID="{5E92EEAF-A3A3-48FB-BE86-2126F4C4DF1D}">
  <ds:schemaRefs>
    <ds:schemaRef ds:uri="ESRI.ArcGIS.Mapping.OfficeIntegration.PowerPointInfo"/>
  </ds:schemaRefs>
</ds:datastoreItem>
</file>

<file path=customXml/itemProps16.xml><?xml version="1.0" encoding="utf-8"?>
<ds:datastoreItem xmlns:ds="http://schemas.openxmlformats.org/officeDocument/2006/customXml" ds:itemID="{672EFC00-4C25-4A89-9656-1FFD7A4D51CC}">
  <ds:schemaRefs>
    <ds:schemaRef ds:uri="ESRI.ArcGIS.Mapping.OfficeIntegration.PowerPointInfo"/>
  </ds:schemaRefs>
</ds:datastoreItem>
</file>

<file path=customXml/itemProps17.xml><?xml version="1.0" encoding="utf-8"?>
<ds:datastoreItem xmlns:ds="http://schemas.openxmlformats.org/officeDocument/2006/customXml" ds:itemID="{8670545C-4C5B-441C-8DC7-7B4AA119C840}">
  <ds:schemaRefs>
    <ds:schemaRef ds:uri="ESRI.ArcGIS.Mapping.OfficeIntegration.PowerPointInfo"/>
  </ds:schemaRefs>
</ds:datastoreItem>
</file>

<file path=customXml/itemProps18.xml><?xml version="1.0" encoding="utf-8"?>
<ds:datastoreItem xmlns:ds="http://schemas.openxmlformats.org/officeDocument/2006/customXml" ds:itemID="{5043706E-D7B6-43D4-982E-E6F031C1E8CC}">
  <ds:schemaRefs>
    <ds:schemaRef ds:uri="ESRI.ArcGIS.Mapping.OfficeIntegration.PowerPointInfo"/>
  </ds:schemaRefs>
</ds:datastoreItem>
</file>

<file path=customXml/itemProps19.xml><?xml version="1.0" encoding="utf-8"?>
<ds:datastoreItem xmlns:ds="http://schemas.openxmlformats.org/officeDocument/2006/customXml" ds:itemID="{5E804659-1939-4AFA-B4FB-1B3287374526}">
  <ds:schemaRefs>
    <ds:schemaRef ds:uri="ESRI.ArcGIS.Mapping.OfficeIntegration.PowerPointInfo"/>
  </ds:schemaRefs>
</ds:datastoreItem>
</file>

<file path=customXml/itemProps2.xml><?xml version="1.0" encoding="utf-8"?>
<ds:datastoreItem xmlns:ds="http://schemas.openxmlformats.org/officeDocument/2006/customXml" ds:itemID="{DF52FE58-6C37-4D6B-9ECE-717C69BA2177}">
  <ds:schemaRefs>
    <ds:schemaRef ds:uri="ESRI.ArcGIS.Mapping.OfficeIntegration.PowerPointInfo"/>
  </ds:schemaRefs>
</ds:datastoreItem>
</file>

<file path=customXml/itemProps20.xml><?xml version="1.0" encoding="utf-8"?>
<ds:datastoreItem xmlns:ds="http://schemas.openxmlformats.org/officeDocument/2006/customXml" ds:itemID="{09FA5F72-050F-404D-9158-ECC75CB4C116}">
  <ds:schemaRefs>
    <ds:schemaRef ds:uri="ESRI.ArcGIS.Mapping.OfficeIntegration.PowerPointInfo"/>
  </ds:schemaRefs>
</ds:datastoreItem>
</file>

<file path=customXml/itemProps21.xml><?xml version="1.0" encoding="utf-8"?>
<ds:datastoreItem xmlns:ds="http://schemas.openxmlformats.org/officeDocument/2006/customXml" ds:itemID="{D3A65863-DF64-4919-8A3D-1A067053DDFA}">
  <ds:schemaRefs>
    <ds:schemaRef ds:uri="ESRI.ArcGIS.Mapping.OfficeIntegration.PowerPointInfo"/>
  </ds:schemaRefs>
</ds:datastoreItem>
</file>

<file path=customXml/itemProps22.xml><?xml version="1.0" encoding="utf-8"?>
<ds:datastoreItem xmlns:ds="http://schemas.openxmlformats.org/officeDocument/2006/customXml" ds:itemID="{AD8372F6-75AD-4E77-BB38-C5BF1A5BDEF3}">
  <ds:schemaRefs>
    <ds:schemaRef ds:uri="ESRI.ArcGIS.Mapping.OfficeIntegration.PowerPointInfo"/>
  </ds:schemaRefs>
</ds:datastoreItem>
</file>

<file path=customXml/itemProps23.xml><?xml version="1.0" encoding="utf-8"?>
<ds:datastoreItem xmlns:ds="http://schemas.openxmlformats.org/officeDocument/2006/customXml" ds:itemID="{D5FBD6F6-7FAB-4460-8890-0AA57AD32608}">
  <ds:schemaRefs>
    <ds:schemaRef ds:uri="ESRI.ArcGIS.Mapping.OfficeIntegration.PowerPointInfo"/>
  </ds:schemaRefs>
</ds:datastoreItem>
</file>

<file path=customXml/itemProps24.xml><?xml version="1.0" encoding="utf-8"?>
<ds:datastoreItem xmlns:ds="http://schemas.openxmlformats.org/officeDocument/2006/customXml" ds:itemID="{3C385927-2972-42C2-BA92-82094F7B9C28}">
  <ds:schemaRefs>
    <ds:schemaRef ds:uri="ESRI.ArcGIS.Mapping.OfficeIntegration.PowerPointInfo"/>
  </ds:schemaRefs>
</ds:datastoreItem>
</file>

<file path=customXml/itemProps25.xml><?xml version="1.0" encoding="utf-8"?>
<ds:datastoreItem xmlns:ds="http://schemas.openxmlformats.org/officeDocument/2006/customXml" ds:itemID="{1AB0DD18-C615-4ACA-A332-A045670442C6}">
  <ds:schemaRefs>
    <ds:schemaRef ds:uri="ESRI.ArcGIS.Mapping.OfficeIntegration.PowerPointInfo"/>
  </ds:schemaRefs>
</ds:datastoreItem>
</file>

<file path=customXml/itemProps26.xml><?xml version="1.0" encoding="utf-8"?>
<ds:datastoreItem xmlns:ds="http://schemas.openxmlformats.org/officeDocument/2006/customXml" ds:itemID="{B9CD6B21-DC93-4F93-840D-67BDD8E456E9}">
  <ds:schemaRefs>
    <ds:schemaRef ds:uri="ESRI.ArcGIS.Mapping.OfficeIntegration.PowerPointInfo"/>
  </ds:schemaRefs>
</ds:datastoreItem>
</file>

<file path=customXml/itemProps27.xml><?xml version="1.0" encoding="utf-8"?>
<ds:datastoreItem xmlns:ds="http://schemas.openxmlformats.org/officeDocument/2006/customXml" ds:itemID="{D4AD51D0-D370-4A20-A1AA-DC369D107F45}">
  <ds:schemaRefs>
    <ds:schemaRef ds:uri="ESRI.ArcGIS.Mapping.OfficeIntegration.PowerPointInfo"/>
  </ds:schemaRefs>
</ds:datastoreItem>
</file>

<file path=customXml/itemProps28.xml><?xml version="1.0" encoding="utf-8"?>
<ds:datastoreItem xmlns:ds="http://schemas.openxmlformats.org/officeDocument/2006/customXml" ds:itemID="{B70E54A6-AAB6-4291-9EDC-4B5F70BDA4A7}">
  <ds:schemaRefs>
    <ds:schemaRef ds:uri="ESRI.ArcGIS.Mapping.OfficeIntegration.PowerPointInfo"/>
  </ds:schemaRefs>
</ds:datastoreItem>
</file>

<file path=customXml/itemProps29.xml><?xml version="1.0" encoding="utf-8"?>
<ds:datastoreItem xmlns:ds="http://schemas.openxmlformats.org/officeDocument/2006/customXml" ds:itemID="{CE1D51AA-20D0-4238-8D97-4A124D299E8E}">
  <ds:schemaRefs>
    <ds:schemaRef ds:uri="ESRI.ArcGIS.Mapping.OfficeIntegration.PowerPointInfo"/>
  </ds:schemaRefs>
</ds:datastoreItem>
</file>

<file path=customXml/itemProps3.xml><?xml version="1.0" encoding="utf-8"?>
<ds:datastoreItem xmlns:ds="http://schemas.openxmlformats.org/officeDocument/2006/customXml" ds:itemID="{0596E57B-181B-4067-8BB7-2F4BD9427353}">
  <ds:schemaRefs>
    <ds:schemaRef ds:uri="ESRI.ArcGIS.Mapping.OfficeIntegration.PowerPointInfo"/>
  </ds:schemaRefs>
</ds:datastoreItem>
</file>

<file path=customXml/itemProps30.xml><?xml version="1.0" encoding="utf-8"?>
<ds:datastoreItem xmlns:ds="http://schemas.openxmlformats.org/officeDocument/2006/customXml" ds:itemID="{00B82A49-A3D7-40FC-8359-926EDAFE0EE8}">
  <ds:schemaRefs>
    <ds:schemaRef ds:uri="ESRI.ArcGIS.Mapping.OfficeIntegration.PowerPointInfo"/>
  </ds:schemaRefs>
</ds:datastoreItem>
</file>

<file path=customXml/itemProps31.xml><?xml version="1.0" encoding="utf-8"?>
<ds:datastoreItem xmlns:ds="http://schemas.openxmlformats.org/officeDocument/2006/customXml" ds:itemID="{5B3D6DB4-BF28-44D7-9D8B-15B7303A431B}">
  <ds:schemaRefs>
    <ds:schemaRef ds:uri="ESRI.ArcGIS.Mapping.OfficeIntegration.PowerPointInfo"/>
  </ds:schemaRefs>
</ds:datastoreItem>
</file>

<file path=customXml/itemProps32.xml><?xml version="1.0" encoding="utf-8"?>
<ds:datastoreItem xmlns:ds="http://schemas.openxmlformats.org/officeDocument/2006/customXml" ds:itemID="{D7AEC714-3760-498F-90D7-88F01E0865FB}">
  <ds:schemaRefs>
    <ds:schemaRef ds:uri="ESRI.ArcGIS.Mapping.OfficeIntegration.PowerPointInfo"/>
  </ds:schemaRefs>
</ds:datastoreItem>
</file>

<file path=customXml/itemProps33.xml><?xml version="1.0" encoding="utf-8"?>
<ds:datastoreItem xmlns:ds="http://schemas.openxmlformats.org/officeDocument/2006/customXml" ds:itemID="{E7CCCF99-5859-48DB-9CDF-A06D2DC8C4BB}">
  <ds:schemaRefs>
    <ds:schemaRef ds:uri="ESRI.ArcGIS.Mapping.OfficeIntegration.PowerPointInfo"/>
  </ds:schemaRefs>
</ds:datastoreItem>
</file>

<file path=customXml/itemProps34.xml><?xml version="1.0" encoding="utf-8"?>
<ds:datastoreItem xmlns:ds="http://schemas.openxmlformats.org/officeDocument/2006/customXml" ds:itemID="{2ED1D230-60D5-4BE2-87CF-119FB3804EFA}">
  <ds:schemaRefs>
    <ds:schemaRef ds:uri="ESRI.ArcGIS.Mapping.OfficeIntegration.PowerPointInfo"/>
  </ds:schemaRefs>
</ds:datastoreItem>
</file>

<file path=customXml/itemProps35.xml><?xml version="1.0" encoding="utf-8"?>
<ds:datastoreItem xmlns:ds="http://schemas.openxmlformats.org/officeDocument/2006/customXml" ds:itemID="{295EB45A-CD80-4808-BC96-D9633F012117}">
  <ds:schemaRefs>
    <ds:schemaRef ds:uri="ESRI.ArcGIS.Mapping.OfficeIntegration.PowerPointInfo"/>
  </ds:schemaRefs>
</ds:datastoreItem>
</file>

<file path=customXml/itemProps36.xml><?xml version="1.0" encoding="utf-8"?>
<ds:datastoreItem xmlns:ds="http://schemas.openxmlformats.org/officeDocument/2006/customXml" ds:itemID="{5FC77445-2136-466A-BE85-408946996817}">
  <ds:schemaRefs>
    <ds:schemaRef ds:uri="ESRI.ArcGIS.Mapping.OfficeIntegration.PowerPointInfo"/>
  </ds:schemaRefs>
</ds:datastoreItem>
</file>

<file path=customXml/itemProps37.xml><?xml version="1.0" encoding="utf-8"?>
<ds:datastoreItem xmlns:ds="http://schemas.openxmlformats.org/officeDocument/2006/customXml" ds:itemID="{EB1675C7-D14B-4631-9D19-E499E858EC02}">
  <ds:schemaRefs>
    <ds:schemaRef ds:uri="ESRI.ArcGIS.Mapping.OfficeIntegration.PowerPointInfo"/>
  </ds:schemaRefs>
</ds:datastoreItem>
</file>

<file path=customXml/itemProps38.xml><?xml version="1.0" encoding="utf-8"?>
<ds:datastoreItem xmlns:ds="http://schemas.openxmlformats.org/officeDocument/2006/customXml" ds:itemID="{9DE3563E-F874-4B0E-BAD2-4A6BAC534EBF}">
  <ds:schemaRefs>
    <ds:schemaRef ds:uri="ESRI.ArcGIS.Mapping.OfficeIntegration.PowerPointInfo"/>
  </ds:schemaRefs>
</ds:datastoreItem>
</file>

<file path=customXml/itemProps39.xml><?xml version="1.0" encoding="utf-8"?>
<ds:datastoreItem xmlns:ds="http://schemas.openxmlformats.org/officeDocument/2006/customXml" ds:itemID="{FF276F56-773F-4672-8044-BA57327F065B}">
  <ds:schemaRefs>
    <ds:schemaRef ds:uri="ESRI.ArcGIS.Mapping.OfficeIntegration.PowerPointInfo"/>
  </ds:schemaRefs>
</ds:datastoreItem>
</file>

<file path=customXml/itemProps4.xml><?xml version="1.0" encoding="utf-8"?>
<ds:datastoreItem xmlns:ds="http://schemas.openxmlformats.org/officeDocument/2006/customXml" ds:itemID="{E2625619-21B5-4CE4-A86B-587C388923B6}">
  <ds:schemaRefs>
    <ds:schemaRef ds:uri="ESRI.ArcGIS.Mapping.OfficeIntegration.PowerPointInfo"/>
  </ds:schemaRefs>
</ds:datastoreItem>
</file>

<file path=customXml/itemProps40.xml><?xml version="1.0" encoding="utf-8"?>
<ds:datastoreItem xmlns:ds="http://schemas.openxmlformats.org/officeDocument/2006/customXml" ds:itemID="{94A741DC-8654-44F2-90DC-80D5B6A057B8}">
  <ds:schemaRefs>
    <ds:schemaRef ds:uri="ESRI.ArcGIS.Mapping.OfficeIntegration.PowerPointInfo"/>
  </ds:schemaRefs>
</ds:datastoreItem>
</file>

<file path=customXml/itemProps41.xml><?xml version="1.0" encoding="utf-8"?>
<ds:datastoreItem xmlns:ds="http://schemas.openxmlformats.org/officeDocument/2006/customXml" ds:itemID="{4ECB8D9F-08CA-4271-A2F5-E69963C08269}">
  <ds:schemaRefs>
    <ds:schemaRef ds:uri="ESRI.ArcGIS.Mapping.OfficeIntegration.PowerPointInfo"/>
  </ds:schemaRefs>
</ds:datastoreItem>
</file>

<file path=customXml/itemProps42.xml><?xml version="1.0" encoding="utf-8"?>
<ds:datastoreItem xmlns:ds="http://schemas.openxmlformats.org/officeDocument/2006/customXml" ds:itemID="{AF7D6AC9-803F-4399-AAB1-DFFA149DFB6A}">
  <ds:schemaRefs>
    <ds:schemaRef ds:uri="ESRI.ArcGIS.Mapping.OfficeIntegration.PowerPointInfo"/>
  </ds:schemaRefs>
</ds:datastoreItem>
</file>

<file path=customXml/itemProps43.xml><?xml version="1.0" encoding="utf-8"?>
<ds:datastoreItem xmlns:ds="http://schemas.openxmlformats.org/officeDocument/2006/customXml" ds:itemID="{925405B3-4AD6-4280-B9FC-1D845A580800}">
  <ds:schemaRefs>
    <ds:schemaRef ds:uri="ESRI.ArcGIS.Mapping.OfficeIntegration.PowerPointInfo"/>
  </ds:schemaRefs>
</ds:datastoreItem>
</file>

<file path=customXml/itemProps44.xml><?xml version="1.0" encoding="utf-8"?>
<ds:datastoreItem xmlns:ds="http://schemas.openxmlformats.org/officeDocument/2006/customXml" ds:itemID="{9F82824E-610F-4132-AC93-8CE11B537ED2}">
  <ds:schemaRefs>
    <ds:schemaRef ds:uri="ESRI.ArcGIS.Mapping.OfficeIntegration.PowerPointInfo"/>
  </ds:schemaRefs>
</ds:datastoreItem>
</file>

<file path=customXml/itemProps45.xml><?xml version="1.0" encoding="utf-8"?>
<ds:datastoreItem xmlns:ds="http://schemas.openxmlformats.org/officeDocument/2006/customXml" ds:itemID="{67186A40-A5AA-4F3F-AD99-3A0FB457FD11}">
  <ds:schemaRefs>
    <ds:schemaRef ds:uri="ESRI.ArcGIS.Mapping.OfficeIntegration.PowerPointInfo"/>
  </ds:schemaRefs>
</ds:datastoreItem>
</file>

<file path=customXml/itemProps46.xml><?xml version="1.0" encoding="utf-8"?>
<ds:datastoreItem xmlns:ds="http://schemas.openxmlformats.org/officeDocument/2006/customXml" ds:itemID="{6D1ABA23-7A29-4839-8C4E-43CB6D528403}">
  <ds:schemaRefs>
    <ds:schemaRef ds:uri="ESRI.ArcGIS.Mapping.OfficeIntegration.PowerPointInfo"/>
  </ds:schemaRefs>
</ds:datastoreItem>
</file>

<file path=customXml/itemProps47.xml><?xml version="1.0" encoding="utf-8"?>
<ds:datastoreItem xmlns:ds="http://schemas.openxmlformats.org/officeDocument/2006/customXml" ds:itemID="{ADEE130D-9814-4E17-9D50-537E45E764D5}">
  <ds:schemaRefs>
    <ds:schemaRef ds:uri="ESRI.ArcGIS.Mapping.OfficeIntegration.PowerPointInfo"/>
  </ds:schemaRefs>
</ds:datastoreItem>
</file>

<file path=customXml/itemProps48.xml><?xml version="1.0" encoding="utf-8"?>
<ds:datastoreItem xmlns:ds="http://schemas.openxmlformats.org/officeDocument/2006/customXml" ds:itemID="{F2D24607-FED4-4762-A783-12A915EC7DCB}">
  <ds:schemaRefs>
    <ds:schemaRef ds:uri="ESRI.ArcGIS.Mapping.OfficeIntegration.PowerPointInfo"/>
  </ds:schemaRefs>
</ds:datastoreItem>
</file>

<file path=customXml/itemProps49.xml><?xml version="1.0" encoding="utf-8"?>
<ds:datastoreItem xmlns:ds="http://schemas.openxmlformats.org/officeDocument/2006/customXml" ds:itemID="{91679AE4-0A54-4A66-8B41-BA4D97CD9F2D}">
  <ds:schemaRefs>
    <ds:schemaRef ds:uri="ESRI.ArcGIS.Mapping.OfficeIntegration.PowerPointInfo"/>
  </ds:schemaRefs>
</ds:datastoreItem>
</file>

<file path=customXml/itemProps5.xml><?xml version="1.0" encoding="utf-8"?>
<ds:datastoreItem xmlns:ds="http://schemas.openxmlformats.org/officeDocument/2006/customXml" ds:itemID="{756F1223-1257-4127-9A3E-AD9A0D949914}">
  <ds:schemaRefs>
    <ds:schemaRef ds:uri="ESRI.ArcGIS.Mapping.OfficeIntegration.PowerPointInfo"/>
  </ds:schemaRefs>
</ds:datastoreItem>
</file>

<file path=customXml/itemProps50.xml><?xml version="1.0" encoding="utf-8"?>
<ds:datastoreItem xmlns:ds="http://schemas.openxmlformats.org/officeDocument/2006/customXml" ds:itemID="{7829557E-5BF6-47C6-A467-627A14EE2726}">
  <ds:schemaRefs>
    <ds:schemaRef ds:uri="ESRI.ArcGIS.Mapping.OfficeIntegration.PowerPointInfo"/>
  </ds:schemaRefs>
</ds:datastoreItem>
</file>

<file path=customXml/itemProps51.xml><?xml version="1.0" encoding="utf-8"?>
<ds:datastoreItem xmlns:ds="http://schemas.openxmlformats.org/officeDocument/2006/customXml" ds:itemID="{33A3489D-78D5-44FE-9B1B-F47D8982F125}">
  <ds:schemaRefs>
    <ds:schemaRef ds:uri="ESRI.ArcGIS.Mapping.OfficeIntegration.PowerPointInfo"/>
  </ds:schemaRefs>
</ds:datastoreItem>
</file>

<file path=customXml/itemProps6.xml><?xml version="1.0" encoding="utf-8"?>
<ds:datastoreItem xmlns:ds="http://schemas.openxmlformats.org/officeDocument/2006/customXml" ds:itemID="{221900F7-CA69-4EB3-BB38-9C4A449722F4}">
  <ds:schemaRefs>
    <ds:schemaRef ds:uri="ESRI.ArcGIS.Mapping.OfficeIntegration.PowerPointInfo"/>
  </ds:schemaRefs>
</ds:datastoreItem>
</file>

<file path=customXml/itemProps7.xml><?xml version="1.0" encoding="utf-8"?>
<ds:datastoreItem xmlns:ds="http://schemas.openxmlformats.org/officeDocument/2006/customXml" ds:itemID="{1C313628-0AD4-49A6-9DEE-B426619A895C}">
  <ds:schemaRefs>
    <ds:schemaRef ds:uri="ESRI.ArcGIS.Mapping.OfficeIntegration.PowerPointInfo"/>
  </ds:schemaRefs>
</ds:datastoreItem>
</file>

<file path=customXml/itemProps8.xml><?xml version="1.0" encoding="utf-8"?>
<ds:datastoreItem xmlns:ds="http://schemas.openxmlformats.org/officeDocument/2006/customXml" ds:itemID="{D1A6261C-0842-44C1-9034-C3C1F4FB458E}">
  <ds:schemaRefs>
    <ds:schemaRef ds:uri="ESRI.ArcGIS.Mapping.OfficeIntegration.PowerPointInfo"/>
  </ds:schemaRefs>
</ds:datastoreItem>
</file>

<file path=customXml/itemProps9.xml><?xml version="1.0" encoding="utf-8"?>
<ds:datastoreItem xmlns:ds="http://schemas.openxmlformats.org/officeDocument/2006/customXml" ds:itemID="{7D341F55-EEC3-4474-B9DA-B8D4A959766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2743</TotalTime>
  <Words>4401</Words>
  <Application>Microsoft Office PowerPoint</Application>
  <PresentationFormat>On-screen Show (4:3)</PresentationFormat>
  <Paragraphs>921</Paragraphs>
  <Slides>98</Slides>
  <Notes>20</Notes>
  <HiddenSlides>0</HiddenSlides>
  <MMClips>0</MMClips>
  <ScaleCrop>false</ScaleCrop>
  <HeadingPairs>
    <vt:vector size="4" baseType="variant">
      <vt:variant>
        <vt:lpstr>Theme</vt:lpstr>
      </vt:variant>
      <vt:variant>
        <vt:i4>12</vt:i4>
      </vt:variant>
      <vt:variant>
        <vt:lpstr>Slide Titles</vt:lpstr>
      </vt:variant>
      <vt:variant>
        <vt:i4>98</vt:i4>
      </vt:variant>
    </vt:vector>
  </HeadingPairs>
  <TitlesOfParts>
    <vt:vector size="110" baseType="lpstr">
      <vt:lpstr>Section slides</vt:lpstr>
      <vt:lpstr>Content slides</vt:lpstr>
      <vt:lpstr>1_Content slides</vt:lpstr>
      <vt:lpstr>2_Content slides</vt:lpstr>
      <vt:lpstr>3_Content slides</vt:lpstr>
      <vt:lpstr>5_Content slides</vt:lpstr>
      <vt:lpstr>1_Section slides</vt:lpstr>
      <vt:lpstr>Office Theme</vt:lpstr>
      <vt:lpstr>1_Office Theme</vt:lpstr>
      <vt:lpstr>2_Office Theme</vt:lpstr>
      <vt:lpstr>Blank Presentation</vt:lpstr>
      <vt:lpstr>3_Office Theme</vt:lpstr>
      <vt:lpstr>  Statewide Geospatial Advisory council</vt:lpstr>
      <vt:lpstr>PowerPoint Presentation</vt:lpstr>
      <vt:lpstr>September 24, 2013 Meeting Minutes http://www.mngeo.state.mn.us/councils/statewide/SWGAC_minutes_2013Sept24.pdf</vt:lpstr>
      <vt:lpstr>Legislative Commission on Planning and Fiscal Policy Sept 30</vt:lpstr>
      <vt:lpstr>Legislative Hearing Update – Sept 30</vt:lpstr>
      <vt:lpstr>Legislative Hearing Update – Sept 30</vt:lpstr>
      <vt:lpstr>Legislative Hearing Update – Sept 30</vt:lpstr>
      <vt:lpstr>Approved Standards Update</vt:lpstr>
      <vt:lpstr>Council mission   Roles, responsibilities, and expectations</vt:lpstr>
      <vt:lpstr>Mission</vt:lpstr>
      <vt:lpstr>GUIDING PRINCIPLES </vt:lpstr>
      <vt:lpstr>GUIDING PRINCIPLES</vt:lpstr>
      <vt:lpstr>Roles and responsibilities as a member…</vt:lpstr>
      <vt:lpstr>Council Member Roles and Expectations</vt:lpstr>
      <vt:lpstr>Communication – your most important role…</vt:lpstr>
      <vt:lpstr>Committee Update</vt:lpstr>
      <vt:lpstr>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 sector reports: </vt:lpstr>
      <vt:lpstr>Minnesota Farm Service Agency  Information Section </vt:lpstr>
      <vt:lpstr>PowerPoint Presentation</vt:lpstr>
      <vt:lpstr>PowerPoint Presentation</vt:lpstr>
      <vt:lpstr>PowerPoint Presentation</vt:lpstr>
      <vt:lpstr>PowerPoint Presentation</vt:lpstr>
      <vt:lpstr>Minnesota Farm Service Agency  Information Section </vt:lpstr>
      <vt:lpstr>Intelligent Fiber Asset Management System (IFAMS)</vt:lpstr>
      <vt:lpstr>PowerPoint Presentation</vt:lpstr>
      <vt:lpstr>Stearns County Addressing App</vt:lpstr>
      <vt:lpstr>Stearns County Addressing App</vt:lpstr>
      <vt:lpstr>Rapid Damaged Assessment (RDA)</vt:lpstr>
      <vt:lpstr>Trisha Nelson - GIS Extraction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Update - MnGeo Priority Projects </vt:lpstr>
      <vt:lpstr>Addresses    Future Project  </vt:lpstr>
      <vt:lpstr>Statewide Aerial Imagery Partnerships   </vt:lpstr>
      <vt:lpstr>2013 Statewide Aerial Imagery Progress</vt:lpstr>
      <vt:lpstr>PowerPoint Presentation</vt:lpstr>
      <vt:lpstr>COMPLETED!!            Altered Waters  Susanne, Jim K., Stephen, Jim D. and Whole Bunch of Students!</vt:lpstr>
      <vt:lpstr>MN Geospatial Commons – June 30, 2014</vt:lpstr>
      <vt:lpstr>LiDAR Elevation – Winter 2014</vt:lpstr>
      <vt:lpstr>MnTOPO         </vt:lpstr>
      <vt:lpstr>Hydrography – In progress </vt:lpstr>
      <vt:lpstr>Statewide Parcel Integration Project – aligning with Revenue efforts</vt:lpstr>
      <vt:lpstr>PowerPoint Presentation</vt:lpstr>
      <vt:lpstr>PowerPoint Presentation</vt:lpstr>
      <vt:lpstr>NSGIC Update</vt:lpstr>
      <vt:lpstr>NSGIC</vt:lpstr>
      <vt:lpstr>Future Meetings – Suggested dates</vt:lpstr>
      <vt:lpstr>Thank you!</vt:lpstr>
    </vt:vector>
  </TitlesOfParts>
  <Company>Office of Enterprise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Four of Consolidation</dc:title>
  <dc:creator>Daniel Ross</dc:creator>
  <cp:lastModifiedBy>Windows User</cp:lastModifiedBy>
  <cp:revision>239</cp:revision>
  <cp:lastPrinted>2013-09-24T16:14:17Z</cp:lastPrinted>
  <dcterms:created xsi:type="dcterms:W3CDTF">2012-09-24T11:48:01Z</dcterms:created>
  <dcterms:modified xsi:type="dcterms:W3CDTF">2014-01-10T16:09:44Z</dcterms:modified>
</cp:coreProperties>
</file>