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customXml/itemProps81.xml" ContentType="application/vnd.openxmlformats-officedocument.customXmlProperties+xml"/>
  <Override PartName="/customXml/itemProps82.xml" ContentType="application/vnd.openxmlformats-officedocument.customXmlProperties+xml"/>
  <Override PartName="/customXml/itemProps83.xml" ContentType="application/vnd.openxmlformats-officedocument.customXmlProperties+xml"/>
  <Override PartName="/customXml/itemProps84.xml" ContentType="application/vnd.openxmlformats-officedocument.customXmlProperties+xml"/>
  <Override PartName="/customXml/itemProps85.xml" ContentType="application/vnd.openxmlformats-officedocument.customXmlProperties+xml"/>
  <Override PartName="/customXml/itemProps86.xml" ContentType="application/vnd.openxmlformats-officedocument.customXmlProperties+xml"/>
  <Override PartName="/customXml/itemProps87.xml" ContentType="application/vnd.openxmlformats-officedocument.customXmlProperties+xml"/>
  <Override PartName="/customXml/itemProps88.xml" ContentType="application/vnd.openxmlformats-officedocument.customXmlProperties+xml"/>
  <Override PartName="/customXml/itemProps89.xml" ContentType="application/vnd.openxmlformats-officedocument.customXmlProperties+xml"/>
  <Override PartName="/customXml/itemProps90.xml" ContentType="application/vnd.openxmlformats-officedocument.customXmlProperties+xml"/>
  <Override PartName="/customXml/itemProps91.xml" ContentType="application/vnd.openxmlformats-officedocument.customXmlProperties+xml"/>
  <Override PartName="/customXml/itemProps92.xml" ContentType="application/vnd.openxmlformats-officedocument.customXmlProperties+xml"/>
  <Override PartName="/customXml/itemProps93.xml" ContentType="application/vnd.openxmlformats-officedocument.customXmlProperties+xml"/>
  <Override PartName="/customXml/itemProps94.xml" ContentType="application/vnd.openxmlformats-officedocument.customXmlProperties+xml"/>
  <Override PartName="/customXml/itemProps95.xml" ContentType="application/vnd.openxmlformats-officedocument.customXmlProperties+xml"/>
  <Override PartName="/customXml/itemProps96.xml" ContentType="application/vnd.openxmlformats-officedocument.customXmlProperties+xml"/>
  <Override PartName="/customXml/itemProps97.xml" ContentType="application/vnd.openxmlformats-officedocument.customXmlProperties+xml"/>
  <Override PartName="/customXml/itemProps98.xml" ContentType="application/vnd.openxmlformats-officedocument.customXmlProperties+xml"/>
  <Override PartName="/customXml/itemProps99.xml" ContentType="application/vnd.openxmlformats-officedocument.customXmlProperties+xml"/>
  <Override PartName="/customXml/itemProps100.xml" ContentType="application/vnd.openxmlformats-officedocument.customXmlProperties+xml"/>
  <Override PartName="/customXml/itemProps101.xml" ContentType="application/vnd.openxmlformats-officedocument.customXmlProperties+xml"/>
  <Override PartName="/customXml/itemProps102.xml" ContentType="application/vnd.openxmlformats-officedocument.customXmlProperties+xml"/>
  <Override PartName="/customXml/itemProps103.xml" ContentType="application/vnd.openxmlformats-officedocument.customXmlProperties+xml"/>
  <Override PartName="/customXml/itemProps104.xml" ContentType="application/vnd.openxmlformats-officedocument.customXmlProperties+xml"/>
  <Override PartName="/customXml/itemProps105.xml" ContentType="application/vnd.openxmlformats-officedocument.customXmlProperties+xml"/>
  <Override PartName="/customXml/itemProps106.xml" ContentType="application/vnd.openxmlformats-officedocument.customXmlProperties+xml"/>
  <Override PartName="/customXml/itemProps107.xml" ContentType="application/vnd.openxmlformats-officedocument.customXmlProperties+xml"/>
  <Override PartName="/customXml/itemProps108.xml" ContentType="application/vnd.openxmlformats-officedocument.customXmlProperties+xml"/>
  <Override PartName="/customXml/itemProps109.xml" ContentType="application/vnd.openxmlformats-officedocument.customXmlProperties+xml"/>
  <Override PartName="/customXml/itemProps110.xml" ContentType="application/vnd.openxmlformats-officedocument.customXmlProperties+xml"/>
  <Override PartName="/customXml/itemProps111.xml" ContentType="application/vnd.openxmlformats-officedocument.customXmlProperties+xml"/>
  <Override PartName="/customXml/itemProps112.xml" ContentType="application/vnd.openxmlformats-officedocument.customXmlProperties+xml"/>
  <Override PartName="/customXml/itemProps113.xml" ContentType="application/vnd.openxmlformats-officedocument.customXmlProperties+xml"/>
  <Override PartName="/customXml/itemProps114.xml" ContentType="application/vnd.openxmlformats-officedocument.customXmlProperties+xml"/>
  <Override PartName="/customXml/itemProps115.xml" ContentType="application/vnd.openxmlformats-officedocument.customXmlProperties+xml"/>
  <Override PartName="/customXml/itemProps116.xml" ContentType="application/vnd.openxmlformats-officedocument.customXmlProperties+xml"/>
  <Override PartName="/customXml/itemProps117.xml" ContentType="application/vnd.openxmlformats-officedocument.customXmlProperties+xml"/>
  <Override PartName="/customXml/itemProps118.xml" ContentType="application/vnd.openxmlformats-officedocument.customXmlProperties+xml"/>
  <Override PartName="/customXml/itemProps119.xml" ContentType="application/vnd.openxmlformats-officedocument.customXmlProperties+xml"/>
  <Override PartName="/customXml/itemProps120.xml" ContentType="application/vnd.openxmlformats-officedocument.customXmlProperties+xml"/>
  <Override PartName="/customXml/itemProps121.xml" ContentType="application/vnd.openxmlformats-officedocument.customXmlProperties+xml"/>
  <Override PartName="/customXml/itemProps12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23"/>
    <p:sldMasterId id="2147483822" r:id="rId124"/>
    <p:sldMasterId id="2147483809" r:id="rId125"/>
    <p:sldMasterId id="2147483769" r:id="rId126"/>
    <p:sldMasterId id="2147483832" r:id="rId127"/>
    <p:sldMasterId id="2147483847" r:id="rId128"/>
    <p:sldMasterId id="2147483853" r:id="rId129"/>
  </p:sldMasterIdLst>
  <p:notesMasterIdLst>
    <p:notesMasterId r:id="rId200"/>
  </p:notesMasterIdLst>
  <p:handoutMasterIdLst>
    <p:handoutMasterId r:id="rId201"/>
  </p:handoutMasterIdLst>
  <p:sldIdLst>
    <p:sldId id="452" r:id="rId130"/>
    <p:sldId id="454" r:id="rId131"/>
    <p:sldId id="482" r:id="rId132"/>
    <p:sldId id="483" r:id="rId133"/>
    <p:sldId id="508" r:id="rId134"/>
    <p:sldId id="509" r:id="rId135"/>
    <p:sldId id="510" r:id="rId136"/>
    <p:sldId id="511" r:id="rId137"/>
    <p:sldId id="512" r:id="rId138"/>
    <p:sldId id="513" r:id="rId139"/>
    <p:sldId id="514" r:id="rId140"/>
    <p:sldId id="515" r:id="rId141"/>
    <p:sldId id="516" r:id="rId142"/>
    <p:sldId id="517" r:id="rId143"/>
    <p:sldId id="518" r:id="rId144"/>
    <p:sldId id="519" r:id="rId145"/>
    <p:sldId id="520" r:id="rId146"/>
    <p:sldId id="521" r:id="rId147"/>
    <p:sldId id="485" r:id="rId148"/>
    <p:sldId id="539" r:id="rId149"/>
    <p:sldId id="540" r:id="rId150"/>
    <p:sldId id="541" r:id="rId151"/>
    <p:sldId id="542" r:id="rId152"/>
    <p:sldId id="543" r:id="rId153"/>
    <p:sldId id="544" r:id="rId154"/>
    <p:sldId id="545" r:id="rId155"/>
    <p:sldId id="546" r:id="rId156"/>
    <p:sldId id="547" r:id="rId157"/>
    <p:sldId id="548" r:id="rId158"/>
    <p:sldId id="549" r:id="rId159"/>
    <p:sldId id="550" r:id="rId160"/>
    <p:sldId id="486" r:id="rId161"/>
    <p:sldId id="522" r:id="rId162"/>
    <p:sldId id="523" r:id="rId163"/>
    <p:sldId id="524" r:id="rId164"/>
    <p:sldId id="525" r:id="rId165"/>
    <p:sldId id="526" r:id="rId166"/>
    <p:sldId id="527" r:id="rId167"/>
    <p:sldId id="528" r:id="rId168"/>
    <p:sldId id="529" r:id="rId169"/>
    <p:sldId id="530" r:id="rId170"/>
    <p:sldId id="531" r:id="rId171"/>
    <p:sldId id="532" r:id="rId172"/>
    <p:sldId id="533" r:id="rId173"/>
    <p:sldId id="534" r:id="rId174"/>
    <p:sldId id="535" r:id="rId175"/>
    <p:sldId id="536" r:id="rId176"/>
    <p:sldId id="537" r:id="rId177"/>
    <p:sldId id="538" r:id="rId178"/>
    <p:sldId id="487" r:id="rId179"/>
    <p:sldId id="488" r:id="rId180"/>
    <p:sldId id="489" r:id="rId181"/>
    <p:sldId id="490" r:id="rId182"/>
    <p:sldId id="494" r:id="rId183"/>
    <p:sldId id="492" r:id="rId184"/>
    <p:sldId id="493" r:id="rId185"/>
    <p:sldId id="500" r:id="rId186"/>
    <p:sldId id="501" r:id="rId187"/>
    <p:sldId id="495" r:id="rId188"/>
    <p:sldId id="447" r:id="rId189"/>
    <p:sldId id="498" r:id="rId190"/>
    <p:sldId id="499" r:id="rId191"/>
    <p:sldId id="480" r:id="rId192"/>
    <p:sldId id="481" r:id="rId193"/>
    <p:sldId id="503" r:id="rId194"/>
    <p:sldId id="504" r:id="rId195"/>
    <p:sldId id="505" r:id="rId196"/>
    <p:sldId id="506" r:id="rId197"/>
    <p:sldId id="507" r:id="rId198"/>
    <p:sldId id="471" r:id="rId19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irk Breen" initials="KB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7B83"/>
    <a:srgbClr val="EAED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1" autoAdjust="0"/>
    <p:restoredTop sz="92261" autoAdjust="0"/>
  </p:normalViewPr>
  <p:slideViewPr>
    <p:cSldViewPr>
      <p:cViewPr varScale="1">
        <p:scale>
          <a:sx n="103" d="100"/>
          <a:sy n="103" d="100"/>
        </p:scale>
        <p:origin x="-121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customXml" Target="../customXml/item117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63" Type="http://schemas.openxmlformats.org/officeDocument/2006/relationships/customXml" Target="../customXml/item63.xml"/><Relationship Id="rId84" Type="http://schemas.openxmlformats.org/officeDocument/2006/relationships/customXml" Target="../customXml/item84.xml"/><Relationship Id="rId138" Type="http://schemas.openxmlformats.org/officeDocument/2006/relationships/slide" Target="slides/slide9.xml"/><Relationship Id="rId159" Type="http://schemas.openxmlformats.org/officeDocument/2006/relationships/slide" Target="slides/slide30.xml"/><Relationship Id="rId170" Type="http://schemas.openxmlformats.org/officeDocument/2006/relationships/slide" Target="slides/slide41.xml"/><Relationship Id="rId191" Type="http://schemas.openxmlformats.org/officeDocument/2006/relationships/slide" Target="slides/slide62.xml"/><Relationship Id="rId205" Type="http://schemas.openxmlformats.org/officeDocument/2006/relationships/theme" Target="theme/theme1.xml"/><Relationship Id="rId16" Type="http://schemas.openxmlformats.org/officeDocument/2006/relationships/customXml" Target="../customXml/item16.xml"/><Relationship Id="rId107" Type="http://schemas.openxmlformats.org/officeDocument/2006/relationships/customXml" Target="../customXml/item107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53" Type="http://schemas.openxmlformats.org/officeDocument/2006/relationships/customXml" Target="../customXml/item53.xml"/><Relationship Id="rId58" Type="http://schemas.openxmlformats.org/officeDocument/2006/relationships/customXml" Target="../customXml/item58.xml"/><Relationship Id="rId74" Type="http://schemas.openxmlformats.org/officeDocument/2006/relationships/customXml" Target="../customXml/item74.xml"/><Relationship Id="rId79" Type="http://schemas.openxmlformats.org/officeDocument/2006/relationships/customXml" Target="../customXml/item79.xml"/><Relationship Id="rId102" Type="http://schemas.openxmlformats.org/officeDocument/2006/relationships/customXml" Target="../customXml/item102.xml"/><Relationship Id="rId123" Type="http://schemas.openxmlformats.org/officeDocument/2006/relationships/slideMaster" Target="slideMasters/slideMaster1.xml"/><Relationship Id="rId128" Type="http://schemas.openxmlformats.org/officeDocument/2006/relationships/slideMaster" Target="slideMasters/slideMaster6.xml"/><Relationship Id="rId144" Type="http://schemas.openxmlformats.org/officeDocument/2006/relationships/slide" Target="slides/slide15.xml"/><Relationship Id="rId149" Type="http://schemas.openxmlformats.org/officeDocument/2006/relationships/slide" Target="slides/slide20.xml"/><Relationship Id="rId5" Type="http://schemas.openxmlformats.org/officeDocument/2006/relationships/customXml" Target="../customXml/item5.xml"/><Relationship Id="rId90" Type="http://schemas.openxmlformats.org/officeDocument/2006/relationships/customXml" Target="../customXml/item90.xml"/><Relationship Id="rId95" Type="http://schemas.openxmlformats.org/officeDocument/2006/relationships/customXml" Target="../customXml/item95.xml"/><Relationship Id="rId160" Type="http://schemas.openxmlformats.org/officeDocument/2006/relationships/slide" Target="slides/slide31.xml"/><Relationship Id="rId165" Type="http://schemas.openxmlformats.org/officeDocument/2006/relationships/slide" Target="slides/slide36.xml"/><Relationship Id="rId181" Type="http://schemas.openxmlformats.org/officeDocument/2006/relationships/slide" Target="slides/slide52.xml"/><Relationship Id="rId186" Type="http://schemas.openxmlformats.org/officeDocument/2006/relationships/slide" Target="slides/slide57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64" Type="http://schemas.openxmlformats.org/officeDocument/2006/relationships/customXml" Target="../customXml/item64.xml"/><Relationship Id="rId69" Type="http://schemas.openxmlformats.org/officeDocument/2006/relationships/customXml" Target="../customXml/item69.xml"/><Relationship Id="rId113" Type="http://schemas.openxmlformats.org/officeDocument/2006/relationships/customXml" Target="../customXml/item113.xml"/><Relationship Id="rId118" Type="http://schemas.openxmlformats.org/officeDocument/2006/relationships/customXml" Target="../customXml/item118.xml"/><Relationship Id="rId134" Type="http://schemas.openxmlformats.org/officeDocument/2006/relationships/slide" Target="slides/slide5.xml"/><Relationship Id="rId139" Type="http://schemas.openxmlformats.org/officeDocument/2006/relationships/slide" Target="slides/slide10.xml"/><Relationship Id="rId80" Type="http://schemas.openxmlformats.org/officeDocument/2006/relationships/customXml" Target="../customXml/item80.xml"/><Relationship Id="rId85" Type="http://schemas.openxmlformats.org/officeDocument/2006/relationships/customXml" Target="../customXml/item85.xml"/><Relationship Id="rId150" Type="http://schemas.openxmlformats.org/officeDocument/2006/relationships/slide" Target="slides/slide21.xml"/><Relationship Id="rId155" Type="http://schemas.openxmlformats.org/officeDocument/2006/relationships/slide" Target="slides/slide26.xml"/><Relationship Id="rId171" Type="http://schemas.openxmlformats.org/officeDocument/2006/relationships/slide" Target="slides/slide42.xml"/><Relationship Id="rId176" Type="http://schemas.openxmlformats.org/officeDocument/2006/relationships/slide" Target="slides/slide47.xml"/><Relationship Id="rId192" Type="http://schemas.openxmlformats.org/officeDocument/2006/relationships/slide" Target="slides/slide63.xml"/><Relationship Id="rId197" Type="http://schemas.openxmlformats.org/officeDocument/2006/relationships/slide" Target="slides/slide68.xml"/><Relationship Id="rId206" Type="http://schemas.openxmlformats.org/officeDocument/2006/relationships/tableStyles" Target="tableStyles.xml"/><Relationship Id="rId201" Type="http://schemas.openxmlformats.org/officeDocument/2006/relationships/handoutMaster" Target="handoutMasters/handoutMaster1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59" Type="http://schemas.openxmlformats.org/officeDocument/2006/relationships/customXml" Target="../customXml/item59.xml"/><Relationship Id="rId103" Type="http://schemas.openxmlformats.org/officeDocument/2006/relationships/customXml" Target="../customXml/item103.xml"/><Relationship Id="rId108" Type="http://schemas.openxmlformats.org/officeDocument/2006/relationships/customXml" Target="../customXml/item108.xml"/><Relationship Id="rId124" Type="http://schemas.openxmlformats.org/officeDocument/2006/relationships/slideMaster" Target="slideMasters/slideMaster2.xml"/><Relationship Id="rId129" Type="http://schemas.openxmlformats.org/officeDocument/2006/relationships/slideMaster" Target="slideMasters/slideMaster7.xml"/><Relationship Id="rId54" Type="http://schemas.openxmlformats.org/officeDocument/2006/relationships/customXml" Target="../customXml/item54.xml"/><Relationship Id="rId70" Type="http://schemas.openxmlformats.org/officeDocument/2006/relationships/customXml" Target="../customXml/item70.xml"/><Relationship Id="rId75" Type="http://schemas.openxmlformats.org/officeDocument/2006/relationships/customXml" Target="../customXml/item75.xml"/><Relationship Id="rId91" Type="http://schemas.openxmlformats.org/officeDocument/2006/relationships/customXml" Target="../customXml/item91.xml"/><Relationship Id="rId96" Type="http://schemas.openxmlformats.org/officeDocument/2006/relationships/customXml" Target="../customXml/item96.xml"/><Relationship Id="rId140" Type="http://schemas.openxmlformats.org/officeDocument/2006/relationships/slide" Target="slides/slide11.xml"/><Relationship Id="rId145" Type="http://schemas.openxmlformats.org/officeDocument/2006/relationships/slide" Target="slides/slide16.xml"/><Relationship Id="rId161" Type="http://schemas.openxmlformats.org/officeDocument/2006/relationships/slide" Target="slides/slide32.xml"/><Relationship Id="rId166" Type="http://schemas.openxmlformats.org/officeDocument/2006/relationships/slide" Target="slides/slide37.xml"/><Relationship Id="rId182" Type="http://schemas.openxmlformats.org/officeDocument/2006/relationships/slide" Target="slides/slide53.xml"/><Relationship Id="rId187" Type="http://schemas.openxmlformats.org/officeDocument/2006/relationships/slide" Target="slides/slide58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49" Type="http://schemas.openxmlformats.org/officeDocument/2006/relationships/customXml" Target="../customXml/item49.xml"/><Relationship Id="rId114" Type="http://schemas.openxmlformats.org/officeDocument/2006/relationships/customXml" Target="../customXml/item114.xml"/><Relationship Id="rId119" Type="http://schemas.openxmlformats.org/officeDocument/2006/relationships/customXml" Target="../customXml/item119.xml"/><Relationship Id="rId44" Type="http://schemas.openxmlformats.org/officeDocument/2006/relationships/customXml" Target="../customXml/item44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81" Type="http://schemas.openxmlformats.org/officeDocument/2006/relationships/customXml" Target="../customXml/item81.xml"/><Relationship Id="rId86" Type="http://schemas.openxmlformats.org/officeDocument/2006/relationships/customXml" Target="../customXml/item86.xml"/><Relationship Id="rId130" Type="http://schemas.openxmlformats.org/officeDocument/2006/relationships/slide" Target="slides/slide1.xml"/><Relationship Id="rId135" Type="http://schemas.openxmlformats.org/officeDocument/2006/relationships/slide" Target="slides/slide6.xml"/><Relationship Id="rId151" Type="http://schemas.openxmlformats.org/officeDocument/2006/relationships/slide" Target="slides/slide22.xml"/><Relationship Id="rId156" Type="http://schemas.openxmlformats.org/officeDocument/2006/relationships/slide" Target="slides/slide27.xml"/><Relationship Id="rId177" Type="http://schemas.openxmlformats.org/officeDocument/2006/relationships/slide" Target="slides/slide48.xml"/><Relationship Id="rId198" Type="http://schemas.openxmlformats.org/officeDocument/2006/relationships/slide" Target="slides/slide69.xml"/><Relationship Id="rId172" Type="http://schemas.openxmlformats.org/officeDocument/2006/relationships/slide" Target="slides/slide43.xml"/><Relationship Id="rId193" Type="http://schemas.openxmlformats.org/officeDocument/2006/relationships/slide" Target="slides/slide64.xml"/><Relationship Id="rId202" Type="http://schemas.openxmlformats.org/officeDocument/2006/relationships/commentAuthors" Target="commentAuthors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109" Type="http://schemas.openxmlformats.org/officeDocument/2006/relationships/customXml" Target="../customXml/item109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customXml" Target="../customXml/item76.xml"/><Relationship Id="rId97" Type="http://schemas.openxmlformats.org/officeDocument/2006/relationships/customXml" Target="../customXml/item97.xml"/><Relationship Id="rId104" Type="http://schemas.openxmlformats.org/officeDocument/2006/relationships/customXml" Target="../customXml/item104.xml"/><Relationship Id="rId120" Type="http://schemas.openxmlformats.org/officeDocument/2006/relationships/customXml" Target="../customXml/item120.xml"/><Relationship Id="rId125" Type="http://schemas.openxmlformats.org/officeDocument/2006/relationships/slideMaster" Target="slideMasters/slideMaster3.xml"/><Relationship Id="rId141" Type="http://schemas.openxmlformats.org/officeDocument/2006/relationships/slide" Target="slides/slide12.xml"/><Relationship Id="rId146" Type="http://schemas.openxmlformats.org/officeDocument/2006/relationships/slide" Target="slides/slide17.xml"/><Relationship Id="rId167" Type="http://schemas.openxmlformats.org/officeDocument/2006/relationships/slide" Target="slides/slide38.xml"/><Relationship Id="rId188" Type="http://schemas.openxmlformats.org/officeDocument/2006/relationships/slide" Target="slides/slide59.xml"/><Relationship Id="rId7" Type="http://schemas.openxmlformats.org/officeDocument/2006/relationships/customXml" Target="../customXml/item7.xml"/><Relationship Id="rId71" Type="http://schemas.openxmlformats.org/officeDocument/2006/relationships/customXml" Target="../customXml/item71.xml"/><Relationship Id="rId92" Type="http://schemas.openxmlformats.org/officeDocument/2006/relationships/customXml" Target="../customXml/item92.xml"/><Relationship Id="rId162" Type="http://schemas.openxmlformats.org/officeDocument/2006/relationships/slide" Target="slides/slide33.xml"/><Relationship Id="rId183" Type="http://schemas.openxmlformats.org/officeDocument/2006/relationships/slide" Target="slides/slide54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customXml" Target="../customXml/item87.xml"/><Relationship Id="rId110" Type="http://schemas.openxmlformats.org/officeDocument/2006/relationships/customXml" Target="../customXml/item110.xml"/><Relationship Id="rId115" Type="http://schemas.openxmlformats.org/officeDocument/2006/relationships/customXml" Target="../customXml/item115.xml"/><Relationship Id="rId131" Type="http://schemas.openxmlformats.org/officeDocument/2006/relationships/slide" Target="slides/slide2.xml"/><Relationship Id="rId136" Type="http://schemas.openxmlformats.org/officeDocument/2006/relationships/slide" Target="slides/slide7.xml"/><Relationship Id="rId157" Type="http://schemas.openxmlformats.org/officeDocument/2006/relationships/slide" Target="slides/slide28.xml"/><Relationship Id="rId178" Type="http://schemas.openxmlformats.org/officeDocument/2006/relationships/slide" Target="slides/slide49.xml"/><Relationship Id="rId61" Type="http://schemas.openxmlformats.org/officeDocument/2006/relationships/customXml" Target="../customXml/item61.xml"/><Relationship Id="rId82" Type="http://schemas.openxmlformats.org/officeDocument/2006/relationships/customXml" Target="../customXml/item82.xml"/><Relationship Id="rId152" Type="http://schemas.openxmlformats.org/officeDocument/2006/relationships/slide" Target="slides/slide23.xml"/><Relationship Id="rId173" Type="http://schemas.openxmlformats.org/officeDocument/2006/relationships/slide" Target="slides/slide44.xml"/><Relationship Id="rId194" Type="http://schemas.openxmlformats.org/officeDocument/2006/relationships/slide" Target="slides/slide65.xml"/><Relationship Id="rId199" Type="http://schemas.openxmlformats.org/officeDocument/2006/relationships/slide" Target="slides/slide70.xml"/><Relationship Id="rId203" Type="http://schemas.openxmlformats.org/officeDocument/2006/relationships/presProps" Target="presProps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56" Type="http://schemas.openxmlformats.org/officeDocument/2006/relationships/customXml" Target="../customXml/item56.xml"/><Relationship Id="rId77" Type="http://schemas.openxmlformats.org/officeDocument/2006/relationships/customXml" Target="../customXml/item77.xml"/><Relationship Id="rId100" Type="http://schemas.openxmlformats.org/officeDocument/2006/relationships/customXml" Target="../customXml/item100.xml"/><Relationship Id="rId105" Type="http://schemas.openxmlformats.org/officeDocument/2006/relationships/customXml" Target="../customXml/item105.xml"/><Relationship Id="rId126" Type="http://schemas.openxmlformats.org/officeDocument/2006/relationships/slideMaster" Target="slideMasters/slideMaster4.xml"/><Relationship Id="rId147" Type="http://schemas.openxmlformats.org/officeDocument/2006/relationships/slide" Target="slides/slide18.xml"/><Relationship Id="rId168" Type="http://schemas.openxmlformats.org/officeDocument/2006/relationships/slide" Target="slides/slide39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93" Type="http://schemas.openxmlformats.org/officeDocument/2006/relationships/customXml" Target="../customXml/item93.xml"/><Relationship Id="rId98" Type="http://schemas.openxmlformats.org/officeDocument/2006/relationships/customXml" Target="../customXml/item98.xml"/><Relationship Id="rId121" Type="http://schemas.openxmlformats.org/officeDocument/2006/relationships/customXml" Target="../customXml/item121.xml"/><Relationship Id="rId142" Type="http://schemas.openxmlformats.org/officeDocument/2006/relationships/slide" Target="slides/slide13.xml"/><Relationship Id="rId163" Type="http://schemas.openxmlformats.org/officeDocument/2006/relationships/slide" Target="slides/slide34.xml"/><Relationship Id="rId184" Type="http://schemas.openxmlformats.org/officeDocument/2006/relationships/slide" Target="slides/slide55.xml"/><Relationship Id="rId189" Type="http://schemas.openxmlformats.org/officeDocument/2006/relationships/slide" Target="slides/slide60.xml"/><Relationship Id="rId3" Type="http://schemas.openxmlformats.org/officeDocument/2006/relationships/customXml" Target="../customXml/item3.xml"/><Relationship Id="rId25" Type="http://schemas.openxmlformats.org/officeDocument/2006/relationships/customXml" Target="../customXml/item25.xml"/><Relationship Id="rId46" Type="http://schemas.openxmlformats.org/officeDocument/2006/relationships/customXml" Target="../customXml/item46.xml"/><Relationship Id="rId67" Type="http://schemas.openxmlformats.org/officeDocument/2006/relationships/customXml" Target="../customXml/item67.xml"/><Relationship Id="rId116" Type="http://schemas.openxmlformats.org/officeDocument/2006/relationships/customXml" Target="../customXml/item116.xml"/><Relationship Id="rId137" Type="http://schemas.openxmlformats.org/officeDocument/2006/relationships/slide" Target="slides/slide8.xml"/><Relationship Id="rId158" Type="http://schemas.openxmlformats.org/officeDocument/2006/relationships/slide" Target="slides/slide29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62" Type="http://schemas.openxmlformats.org/officeDocument/2006/relationships/customXml" Target="../customXml/item62.xml"/><Relationship Id="rId83" Type="http://schemas.openxmlformats.org/officeDocument/2006/relationships/customXml" Target="../customXml/item83.xml"/><Relationship Id="rId88" Type="http://schemas.openxmlformats.org/officeDocument/2006/relationships/customXml" Target="../customXml/item88.xml"/><Relationship Id="rId111" Type="http://schemas.openxmlformats.org/officeDocument/2006/relationships/customXml" Target="../customXml/item111.xml"/><Relationship Id="rId132" Type="http://schemas.openxmlformats.org/officeDocument/2006/relationships/slide" Target="slides/slide3.xml"/><Relationship Id="rId153" Type="http://schemas.openxmlformats.org/officeDocument/2006/relationships/slide" Target="slides/slide24.xml"/><Relationship Id="rId174" Type="http://schemas.openxmlformats.org/officeDocument/2006/relationships/slide" Target="slides/slide45.xml"/><Relationship Id="rId179" Type="http://schemas.openxmlformats.org/officeDocument/2006/relationships/slide" Target="slides/slide50.xml"/><Relationship Id="rId195" Type="http://schemas.openxmlformats.org/officeDocument/2006/relationships/slide" Target="slides/slide66.xml"/><Relationship Id="rId190" Type="http://schemas.openxmlformats.org/officeDocument/2006/relationships/slide" Target="slides/slide61.xml"/><Relationship Id="rId204" Type="http://schemas.openxmlformats.org/officeDocument/2006/relationships/viewProps" Target="viewProps.xml"/><Relationship Id="rId15" Type="http://schemas.openxmlformats.org/officeDocument/2006/relationships/customXml" Target="../customXml/item15.xml"/><Relationship Id="rId36" Type="http://schemas.openxmlformats.org/officeDocument/2006/relationships/customXml" Target="../customXml/item36.xml"/><Relationship Id="rId57" Type="http://schemas.openxmlformats.org/officeDocument/2006/relationships/customXml" Target="../customXml/item57.xml"/><Relationship Id="rId106" Type="http://schemas.openxmlformats.org/officeDocument/2006/relationships/customXml" Target="../customXml/item106.xml"/><Relationship Id="rId127" Type="http://schemas.openxmlformats.org/officeDocument/2006/relationships/slideMaster" Target="slideMasters/slideMaster5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52" Type="http://schemas.openxmlformats.org/officeDocument/2006/relationships/customXml" Target="../customXml/item52.xml"/><Relationship Id="rId73" Type="http://schemas.openxmlformats.org/officeDocument/2006/relationships/customXml" Target="../customXml/item73.xml"/><Relationship Id="rId78" Type="http://schemas.openxmlformats.org/officeDocument/2006/relationships/customXml" Target="../customXml/item78.xml"/><Relationship Id="rId94" Type="http://schemas.openxmlformats.org/officeDocument/2006/relationships/customXml" Target="../customXml/item94.xml"/><Relationship Id="rId99" Type="http://schemas.openxmlformats.org/officeDocument/2006/relationships/customXml" Target="../customXml/item99.xml"/><Relationship Id="rId101" Type="http://schemas.openxmlformats.org/officeDocument/2006/relationships/customXml" Target="../customXml/item101.xml"/><Relationship Id="rId122" Type="http://schemas.openxmlformats.org/officeDocument/2006/relationships/customXml" Target="../customXml/item122.xml"/><Relationship Id="rId143" Type="http://schemas.openxmlformats.org/officeDocument/2006/relationships/slide" Target="slides/slide14.xml"/><Relationship Id="rId148" Type="http://schemas.openxmlformats.org/officeDocument/2006/relationships/slide" Target="slides/slide19.xml"/><Relationship Id="rId164" Type="http://schemas.openxmlformats.org/officeDocument/2006/relationships/slide" Target="slides/slide35.xml"/><Relationship Id="rId169" Type="http://schemas.openxmlformats.org/officeDocument/2006/relationships/slide" Target="slides/slide40.xml"/><Relationship Id="rId185" Type="http://schemas.openxmlformats.org/officeDocument/2006/relationships/slide" Target="slides/slide56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80" Type="http://schemas.openxmlformats.org/officeDocument/2006/relationships/slide" Target="slides/slide51.xml"/><Relationship Id="rId26" Type="http://schemas.openxmlformats.org/officeDocument/2006/relationships/customXml" Target="../customXml/item26.xml"/><Relationship Id="rId47" Type="http://schemas.openxmlformats.org/officeDocument/2006/relationships/customXml" Target="../customXml/item47.xml"/><Relationship Id="rId68" Type="http://schemas.openxmlformats.org/officeDocument/2006/relationships/customXml" Target="../customXml/item68.xml"/><Relationship Id="rId89" Type="http://schemas.openxmlformats.org/officeDocument/2006/relationships/customXml" Target="../customXml/item89.xml"/><Relationship Id="rId112" Type="http://schemas.openxmlformats.org/officeDocument/2006/relationships/customXml" Target="../customXml/item112.xml"/><Relationship Id="rId133" Type="http://schemas.openxmlformats.org/officeDocument/2006/relationships/slide" Target="slides/slide4.xml"/><Relationship Id="rId154" Type="http://schemas.openxmlformats.org/officeDocument/2006/relationships/slide" Target="slides/slide25.xml"/><Relationship Id="rId175" Type="http://schemas.openxmlformats.org/officeDocument/2006/relationships/slide" Target="slides/slide46.xml"/><Relationship Id="rId196" Type="http://schemas.openxmlformats.org/officeDocument/2006/relationships/slide" Target="slides/slide67.xml"/><Relationship Id="rId20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D62F474-EAC5-4D00-8C88-B28579B71933}" type="datetimeFigureOut">
              <a:rPr lang="en-US" smtClean="0"/>
              <a:t>6/19/2014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48813BE-70B2-4C29-9C95-B54CA06532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41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B54366C-EC7D-4398-B5F8-B4F260324CFE}" type="datetimeFigureOut">
              <a:rPr lang="en-US" smtClean="0"/>
              <a:pPr/>
              <a:t>6/19/2014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A64FBB8-F3E7-49A2-8C82-60272B9FB1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782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4FBB8-F3E7-49A2-8C82-60272B9FB1B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4548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4FBB8-F3E7-49A2-8C82-60272B9FB1B8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915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4FBB8-F3E7-49A2-8C82-60272B9FB1B8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192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4FBB8-F3E7-49A2-8C82-60272B9FB1B8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2635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4FBB8-F3E7-49A2-8C82-60272B9FB1B8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765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09" indent="-285734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111" indent="-22858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287" indent="-22858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81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12938D9E-84BA-438D-94EF-23EA822D1310}" type="slidenum">
              <a:rPr lang="en-US" b="1" i="1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56</a:t>
            </a:fld>
            <a:endParaRPr lang="en-US" b="1" i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726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Graphic – St. Louis River Basin is the central basin – emptying into Lake Superior.  Hydro features include lakes, rivers for mapping (1-d, 2-d), rivers for networking (1-d);  A system of Watershed Boundaries (WBD) is also included. Those are the red lines on this graphic. </a:t>
            </a:r>
          </a:p>
          <a:p>
            <a:endParaRPr lang="en-US" dirty="0" smtClean="0"/>
          </a:p>
          <a:p>
            <a:r>
              <a:rPr lang="en-US" dirty="0" smtClean="0"/>
              <a:t>Flow volume and velocity within catchments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BDCB90-AB44-42C0-95DC-4F2364B331C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7568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78D03-F08D-462D-9597-7F483E5A6CB6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8798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4FBB8-F3E7-49A2-8C82-60272B9FB1B8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872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4FBB8-F3E7-49A2-8C82-60272B9FB1B8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205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4FBB8-F3E7-49A2-8C82-60272B9FB1B8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360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Focus on mapping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4FBB8-F3E7-49A2-8C82-60272B9FB1B8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581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4FBB8-F3E7-49A2-8C82-60272B9FB1B8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157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4FBB8-F3E7-49A2-8C82-60272B9FB1B8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147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USA Counties</a:t>
            </a:r>
          </a:p>
          <a:p>
            <a:endParaRPr lang="en-US" dirty="0" smtClean="0"/>
          </a:p>
          <a:p>
            <a:r>
              <a:rPr lang="en-US" dirty="0" smtClean="0"/>
              <a:t>Public items can generally be saved to your</a:t>
            </a:r>
            <a:r>
              <a:rPr lang="en-US" baseline="0" dirty="0" smtClean="0"/>
              <a:t> ‘My Content’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4FBB8-F3E7-49A2-8C82-60272B9FB1B8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16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4FBB8-F3E7-49A2-8C82-60272B9FB1B8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349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4FBB8-F3E7-49A2-8C82-60272B9FB1B8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409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or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3581400"/>
            <a:ext cx="50292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 smtClean="0"/>
              <a:t>Click to add presenter name and date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828800"/>
            <a:ext cx="5257800" cy="1371600"/>
          </a:xfrm>
          <a:prstGeom prst="rect">
            <a:avLst/>
          </a:prstGeom>
        </p:spPr>
        <p:txBody>
          <a:bodyPr anchor="b"/>
          <a:lstStyle>
            <a:lvl1pPr algn="l">
              <a:defRPr sz="3600" b="0" baseline="0">
                <a:latin typeface="+mj-lt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572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9528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57400"/>
            <a:ext cx="3505200" cy="1524000"/>
          </a:xfrm>
          <a:prstGeom prst="rect">
            <a:avLst/>
          </a:prstGeom>
        </p:spPr>
        <p:txBody>
          <a:bodyPr anchor="b"/>
          <a:lstStyle>
            <a:lvl1pPr algn="l">
              <a:defRPr sz="4000">
                <a:latin typeface="+mj-lt"/>
              </a:defRPr>
            </a:lvl1pPr>
          </a:lstStyle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046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4070350"/>
            <a:ext cx="3505200" cy="7302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 smtClean="0"/>
              <a:t>Click to add your name and contact information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57400"/>
            <a:ext cx="3505200" cy="1524000"/>
          </a:xfrm>
          <a:prstGeom prst="rect">
            <a:avLst/>
          </a:prstGeom>
        </p:spPr>
        <p:txBody>
          <a:bodyPr anchor="b"/>
          <a:lstStyle>
            <a:lvl1pPr algn="l">
              <a:defRPr sz="4000">
                <a:latin typeface="+mj-lt"/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155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5577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4F57A4-0DCF-43CA-BC2F-AA6DAC3FB104}" type="datetimeFigureOut">
              <a:rPr lang="en-US" smtClean="0"/>
              <a:t>6/19/2014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0B8855-9107-4C81-97A6-6859D9144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47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4F57A4-0DCF-43CA-BC2F-AA6DAC3FB104}" type="datetimeFigureOut">
              <a:rPr lang="en-US" smtClean="0"/>
              <a:t>6/19/2014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0B8855-9107-4C81-97A6-6859D9144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001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0" y="1905000"/>
            <a:ext cx="5943600" cy="4525962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0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Click to edit Master text styles</a:t>
            </a:r>
          </a:p>
          <a:p>
            <a:pPr lvl="0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5943600" cy="381000"/>
          </a:xfrm>
          <a:prstGeom prst="rect">
            <a:avLst/>
          </a:prstGeom>
        </p:spPr>
        <p:txBody>
          <a:bodyPr anchor="ctr"/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784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9600" y="1295400"/>
            <a:ext cx="8382000" cy="495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1520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886700" cy="70167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6/19/2014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09600" y="1295400"/>
            <a:ext cx="8382000" cy="495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524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-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047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828739"/>
            <a:ext cx="2133600" cy="365125"/>
          </a:xfrm>
          <a:prstGeom prst="rect">
            <a:avLst/>
          </a:prstGeom>
        </p:spPr>
        <p:txBody>
          <a:bodyPr/>
          <a:lstStyle/>
          <a:p>
            <a:fld id="{5DC3E618-447C-48AE-AC23-78CED7696653}" type="datetimeFigureOut">
              <a:rPr lang="en-US">
                <a:solidFill>
                  <a:prstClr val="black"/>
                </a:solidFill>
              </a:rPr>
              <a:pPr/>
              <a:t>6/19/2014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fld id="{6141AE55-0994-49BC-B8C4-2B1C7C3EAD8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694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5943600" cy="381000"/>
          </a:xfrm>
          <a:prstGeom prst="rect">
            <a:avLst/>
          </a:prstGeom>
        </p:spPr>
        <p:txBody>
          <a:bodyPr anchor="ctr"/>
          <a:lstStyle>
            <a:lvl1pPr algn="l">
              <a:defRPr sz="3200" b="0">
                <a:latin typeface="+mj-lt"/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9600" y="1981200"/>
            <a:ext cx="5334000" cy="41910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06917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047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828739"/>
            <a:ext cx="2133600" cy="365125"/>
          </a:xfrm>
          <a:prstGeom prst="rect">
            <a:avLst/>
          </a:prstGeom>
        </p:spPr>
        <p:txBody>
          <a:bodyPr/>
          <a:lstStyle/>
          <a:p>
            <a:fld id="{5DC3E618-447C-48AE-AC23-78CED7696653}" type="datetimeFigureOut">
              <a:rPr lang="en-US">
                <a:solidFill>
                  <a:prstClr val="black"/>
                </a:solidFill>
              </a:rPr>
              <a:pPr/>
              <a:t>6/19/2014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fld id="{6141AE55-0994-49BC-B8C4-2B1C7C3EAD8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able Placeholder 7"/>
          <p:cNvSpPr>
            <a:spLocks noGrp="1"/>
          </p:cNvSpPr>
          <p:nvPr>
            <p:ph type="tbl" sz="quarter" idx="13"/>
          </p:nvPr>
        </p:nvSpPr>
        <p:spPr>
          <a:xfrm>
            <a:off x="457200" y="2590800"/>
            <a:ext cx="822960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1232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047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828739"/>
            <a:ext cx="2133600" cy="365125"/>
          </a:xfrm>
          <a:prstGeom prst="rect">
            <a:avLst/>
          </a:prstGeom>
        </p:spPr>
        <p:txBody>
          <a:bodyPr/>
          <a:lstStyle/>
          <a:p>
            <a:fld id="{5DC3E618-447C-48AE-AC23-78CED7696653}" type="datetimeFigureOut">
              <a:rPr lang="en-US">
                <a:solidFill>
                  <a:prstClr val="black"/>
                </a:solidFill>
              </a:rPr>
              <a:pPr/>
              <a:t>6/19/2014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fld id="{6141AE55-0994-49BC-B8C4-2B1C7C3EAD8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57200" y="2590800"/>
            <a:ext cx="8229600" cy="350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click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453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Section or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362200" y="3962400"/>
            <a:ext cx="3810000" cy="17526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>
                <a:latin typeface="Franklin Gothic Book" pitchFamily="34" charset="0"/>
              </a:defRPr>
            </a:lvl1pPr>
          </a:lstStyle>
          <a:p>
            <a:pPr lvl="0"/>
            <a:r>
              <a:rPr lang="en-US" dirty="0" smtClean="0"/>
              <a:t>Click to add new presenter name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62200" y="2667000"/>
            <a:ext cx="3810000" cy="1295400"/>
          </a:xfrm>
          <a:prstGeom prst="rect">
            <a:avLst/>
          </a:prstGeom>
        </p:spPr>
        <p:txBody>
          <a:bodyPr anchor="b"/>
          <a:lstStyle>
            <a:lvl1pPr algn="r">
              <a:defRPr sz="3600" baseline="0">
                <a:latin typeface="Franklin Gothic Book" pitchFamily="34" charset="0"/>
              </a:defRPr>
            </a:lvl1pPr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3801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anchor="ctr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3"/>
          </p:nvPr>
        </p:nvSpPr>
        <p:spPr>
          <a:xfrm>
            <a:off x="228600" y="6477000"/>
            <a:ext cx="533400" cy="304800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1"/>
          </p:nvPr>
        </p:nvSpPr>
        <p:spPr>
          <a:xfrm>
            <a:off x="838201" y="6502401"/>
            <a:ext cx="2819399" cy="279399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6/19/2014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349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57400"/>
            <a:ext cx="3505200" cy="1524000"/>
          </a:xfrm>
          <a:prstGeom prst="rect">
            <a:avLst/>
          </a:prstGeom>
        </p:spPr>
        <p:txBody>
          <a:bodyPr anchor="b"/>
          <a:lstStyle>
            <a:lvl1pPr algn="l">
              <a:defRPr sz="4000">
                <a:latin typeface="+mj-lt"/>
              </a:defRPr>
            </a:lvl1pPr>
          </a:lstStyle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1973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502400"/>
            <a:ext cx="2819400" cy="279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29923A3-40A4-4A0B-8187-E42DA07F03F8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6/19/2014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Minnesota Wetland Inventory Update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477000"/>
            <a:ext cx="533400" cy="3048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027CD76-7F51-4753-81BB-A0CEAF1AC6D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0803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B6F30-8C45-480B-8164-C3DA415EFB6C}" type="datetimeFigureOut">
              <a:rPr lang="en-US" smtClean="0">
                <a:solidFill>
                  <a:prstClr val="black"/>
                </a:solidFill>
              </a:rPr>
              <a:pPr/>
              <a:t>6/19/2014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4E9A6-4470-49AE-86FC-04BF84FF7BF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340170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340439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0"/>
          <p:cNvSpPr>
            <a:spLocks noGrp="1"/>
          </p:cNvSpPr>
          <p:nvPr>
            <p:ph type="sldNum" sz="quarter" idx="14"/>
          </p:nvPr>
        </p:nvSpPr>
        <p:spPr>
          <a:xfrm>
            <a:off x="228600" y="6477000"/>
            <a:ext cx="533400" cy="304800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1"/>
          </p:nvPr>
        </p:nvSpPr>
        <p:spPr>
          <a:xfrm>
            <a:off x="838201" y="6502401"/>
            <a:ext cx="2819399" cy="279399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6/19/2014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7848600" cy="609600"/>
          </a:xfrm>
          <a:prstGeom prst="rect">
            <a:avLst/>
          </a:prstGeom>
        </p:spPr>
        <p:txBody>
          <a:bodyPr/>
          <a:lstStyle>
            <a:lvl1pPr algn="l"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57200" y="1600200"/>
            <a:ext cx="7848600" cy="4648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93237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de by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0"/>
          <p:cNvSpPr>
            <a:spLocks noGrp="1"/>
          </p:cNvSpPr>
          <p:nvPr>
            <p:ph type="sldNum" sz="quarter" idx="14"/>
          </p:nvPr>
        </p:nvSpPr>
        <p:spPr>
          <a:xfrm>
            <a:off x="228600" y="6477000"/>
            <a:ext cx="533400" cy="304800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1"/>
          </p:nvPr>
        </p:nvSpPr>
        <p:spPr>
          <a:xfrm>
            <a:off x="838201" y="6502401"/>
            <a:ext cx="2819399" cy="279399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6/19/2014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7848600" cy="609600"/>
          </a:xfrm>
          <a:prstGeom prst="rect">
            <a:avLst/>
          </a:prstGeom>
        </p:spPr>
        <p:txBody>
          <a:bodyPr/>
          <a:lstStyle>
            <a:lvl1pPr algn="l"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5"/>
          </p:nvPr>
        </p:nvSpPr>
        <p:spPr>
          <a:xfrm>
            <a:off x="457200" y="1676400"/>
            <a:ext cx="7848600" cy="4648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76753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57400"/>
            <a:ext cx="3505200" cy="1524000"/>
          </a:xfrm>
          <a:prstGeom prst="rect">
            <a:avLst/>
          </a:prstGeom>
        </p:spPr>
        <p:txBody>
          <a:bodyPr anchor="b"/>
          <a:lstStyle>
            <a:lvl1pPr algn="l">
              <a:defRPr sz="4000">
                <a:latin typeface="+mj-lt"/>
              </a:defRPr>
            </a:lvl1pPr>
          </a:lstStyle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4674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de by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0"/>
          <p:cNvSpPr>
            <a:spLocks noGrp="1"/>
          </p:cNvSpPr>
          <p:nvPr>
            <p:ph type="sldNum" sz="quarter" idx="14"/>
          </p:nvPr>
        </p:nvSpPr>
        <p:spPr>
          <a:xfrm>
            <a:off x="228600" y="6477000"/>
            <a:ext cx="533400" cy="304800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1"/>
          </p:nvPr>
        </p:nvSpPr>
        <p:spPr>
          <a:xfrm>
            <a:off x="838201" y="6502401"/>
            <a:ext cx="2819399" cy="279399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6/19/2014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7848600" cy="609600"/>
          </a:xfrm>
          <a:prstGeom prst="rect">
            <a:avLst/>
          </a:prstGeom>
        </p:spPr>
        <p:txBody>
          <a:bodyPr/>
          <a:lstStyle>
            <a:lvl1pPr algn="l"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martArt Placeholder 6"/>
          <p:cNvSpPr>
            <a:spLocks noGrp="1"/>
          </p:cNvSpPr>
          <p:nvPr>
            <p:ph type="dgm" sz="quarter" idx="15"/>
          </p:nvPr>
        </p:nvSpPr>
        <p:spPr>
          <a:xfrm>
            <a:off x="457200" y="1752600"/>
            <a:ext cx="7848600" cy="4572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56191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E3BE-2353-40A2-9DD5-4D42A4F90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5681-9EBB-4581-B51F-07660D109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3459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E3BE-2353-40A2-9DD5-4D42A4F90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5681-9EBB-4581-B51F-07660D109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7333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E3BE-2353-40A2-9DD5-4D42A4F90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5681-9EBB-4581-B51F-07660D109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3474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E3BE-2353-40A2-9DD5-4D42A4F90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5681-9EBB-4581-B51F-07660D109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4872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E3BE-2353-40A2-9DD5-4D42A4F90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5681-9EBB-4581-B51F-07660D109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5140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E3BE-2353-40A2-9DD5-4D42A4F90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5681-9EBB-4581-B51F-07660D109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9544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E3BE-2353-40A2-9DD5-4D42A4F90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5681-9EBB-4581-B51F-07660D109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1444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E3BE-2353-40A2-9DD5-4D42A4F90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5681-9EBB-4581-B51F-07660D109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6885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E3BE-2353-40A2-9DD5-4D42A4F90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5681-9EBB-4581-B51F-07660D109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401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4070350"/>
            <a:ext cx="3505200" cy="7302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 smtClean="0"/>
              <a:t>Click to add your name and contact information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57400"/>
            <a:ext cx="3505200" cy="1524000"/>
          </a:xfrm>
          <a:prstGeom prst="rect">
            <a:avLst/>
          </a:prstGeom>
        </p:spPr>
        <p:txBody>
          <a:bodyPr anchor="b"/>
          <a:lstStyle>
            <a:lvl1pPr algn="l">
              <a:defRPr sz="4000">
                <a:latin typeface="+mj-lt"/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8759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E3BE-2353-40A2-9DD5-4D42A4F90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5681-9EBB-4581-B51F-07660D109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5792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E3BE-2353-40A2-9DD5-4D42A4F90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5681-9EBB-4581-B51F-07660D109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5577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or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3581400"/>
            <a:ext cx="50292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 smtClean="0"/>
              <a:t>Click to add presenter name and date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828800"/>
            <a:ext cx="5257800" cy="1371600"/>
          </a:xfrm>
          <a:prstGeom prst="rect">
            <a:avLst/>
          </a:prstGeom>
        </p:spPr>
        <p:txBody>
          <a:bodyPr anchor="b"/>
          <a:lstStyle>
            <a:lvl1pPr algn="l">
              <a:defRPr sz="3600" b="0" baseline="0">
                <a:latin typeface="+mj-lt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6993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5943600" cy="381000"/>
          </a:xfrm>
          <a:prstGeom prst="rect">
            <a:avLst/>
          </a:prstGeom>
        </p:spPr>
        <p:txBody>
          <a:bodyPr anchor="ctr"/>
          <a:lstStyle>
            <a:lvl1pPr algn="l">
              <a:defRPr sz="3200" b="0">
                <a:latin typeface="+mj-lt"/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9600" y="1981200"/>
            <a:ext cx="5334000" cy="41910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17968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57400"/>
            <a:ext cx="3505200" cy="1524000"/>
          </a:xfrm>
          <a:prstGeom prst="rect">
            <a:avLst/>
          </a:prstGeom>
        </p:spPr>
        <p:txBody>
          <a:bodyPr anchor="b"/>
          <a:lstStyle>
            <a:lvl1pPr algn="l">
              <a:defRPr sz="4000">
                <a:latin typeface="+mj-lt"/>
              </a:defRPr>
            </a:lvl1pPr>
          </a:lstStyle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9776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4070350"/>
            <a:ext cx="3505200" cy="7302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 smtClean="0"/>
              <a:t>Click to add your name and contact information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57400"/>
            <a:ext cx="3505200" cy="1524000"/>
          </a:xfrm>
          <a:prstGeom prst="rect">
            <a:avLst/>
          </a:prstGeom>
        </p:spPr>
        <p:txBody>
          <a:bodyPr anchor="b"/>
          <a:lstStyle>
            <a:lvl1pPr algn="l">
              <a:defRPr sz="4000">
                <a:latin typeface="+mj-lt"/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8422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7270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0" y="1905000"/>
            <a:ext cx="5943600" cy="4525962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0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Click to edit Master text styles</a:t>
            </a:r>
          </a:p>
          <a:p>
            <a:pPr lvl="0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5943600" cy="381000"/>
          </a:xfrm>
          <a:prstGeom prst="rect">
            <a:avLst/>
          </a:prstGeom>
        </p:spPr>
        <p:txBody>
          <a:bodyPr anchor="ctr"/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4673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9600" y="1295400"/>
            <a:ext cx="8382000" cy="495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9941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886700" cy="70167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6/19/2014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09600" y="1295400"/>
            <a:ext cx="8382000" cy="495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449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335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-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047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828739"/>
            <a:ext cx="2133600" cy="365125"/>
          </a:xfrm>
          <a:prstGeom prst="rect">
            <a:avLst/>
          </a:prstGeom>
        </p:spPr>
        <p:txBody>
          <a:bodyPr/>
          <a:lstStyle/>
          <a:p>
            <a:fld id="{5DC3E618-447C-48AE-AC23-78CED7696653}" type="datetimeFigureOut">
              <a:rPr lang="en-US">
                <a:solidFill>
                  <a:prstClr val="black"/>
                </a:solidFill>
              </a:rPr>
              <a:pPr/>
              <a:t>6/19/2014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fld id="{6141AE55-0994-49BC-B8C4-2B1C7C3EAD8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8418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047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828739"/>
            <a:ext cx="2133600" cy="365125"/>
          </a:xfrm>
          <a:prstGeom prst="rect">
            <a:avLst/>
          </a:prstGeom>
        </p:spPr>
        <p:txBody>
          <a:bodyPr/>
          <a:lstStyle/>
          <a:p>
            <a:fld id="{5DC3E618-447C-48AE-AC23-78CED7696653}" type="datetimeFigureOut">
              <a:rPr lang="en-US">
                <a:solidFill>
                  <a:prstClr val="black"/>
                </a:solidFill>
              </a:rPr>
              <a:pPr/>
              <a:t>6/19/2014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fld id="{6141AE55-0994-49BC-B8C4-2B1C7C3EAD8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able Placeholder 7"/>
          <p:cNvSpPr>
            <a:spLocks noGrp="1"/>
          </p:cNvSpPr>
          <p:nvPr>
            <p:ph type="tbl" sz="quarter" idx="13"/>
          </p:nvPr>
        </p:nvSpPr>
        <p:spPr>
          <a:xfrm>
            <a:off x="457200" y="2590800"/>
            <a:ext cx="822960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1178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047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828739"/>
            <a:ext cx="2133600" cy="365125"/>
          </a:xfrm>
          <a:prstGeom prst="rect">
            <a:avLst/>
          </a:prstGeom>
        </p:spPr>
        <p:txBody>
          <a:bodyPr/>
          <a:lstStyle/>
          <a:p>
            <a:fld id="{5DC3E618-447C-48AE-AC23-78CED7696653}" type="datetimeFigureOut">
              <a:rPr lang="en-US">
                <a:solidFill>
                  <a:prstClr val="black"/>
                </a:solidFill>
              </a:rPr>
              <a:pPr/>
              <a:t>6/19/2014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fld id="{6141AE55-0994-49BC-B8C4-2B1C7C3EAD8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57200" y="2590800"/>
            <a:ext cx="8229600" cy="350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click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5754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58818-3DCC-462A-8999-77EA2F0230F3}" type="datetimeFigureOut">
              <a:rPr lang="en-US" smtClean="0">
                <a:solidFill>
                  <a:prstClr val="black"/>
                </a:solidFill>
              </a:rPr>
              <a:pPr/>
              <a:t>6/19/2014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71544-5831-4C6C-BF18-FC313B2D975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513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D2EED3C-069E-4F72-B318-5E8504B0E861}" type="datetimeFigureOut">
              <a:rPr lang="en-US" smtClean="0"/>
              <a:pPr/>
              <a:t>6/19/2014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629A44-FFE8-40EC-87E7-F0BC0978E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833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D2EED3C-069E-4F72-B318-5E8504B0E861}" type="datetimeFigureOut">
              <a:rPr lang="en-US" smtClean="0"/>
              <a:pPr/>
              <a:t>6/19/2014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629A44-FFE8-40EC-87E7-F0BC0978E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08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or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3581400"/>
            <a:ext cx="50292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 smtClean="0"/>
              <a:t>Click to add presenter name and date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828800"/>
            <a:ext cx="5257800" cy="1371600"/>
          </a:xfrm>
          <a:prstGeom prst="rect">
            <a:avLst/>
          </a:prstGeom>
        </p:spPr>
        <p:txBody>
          <a:bodyPr anchor="b"/>
          <a:lstStyle>
            <a:lvl1pPr algn="l">
              <a:defRPr sz="3600" b="0" baseline="0">
                <a:latin typeface="+mj-lt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777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5943600" cy="381000"/>
          </a:xfrm>
          <a:prstGeom prst="rect">
            <a:avLst/>
          </a:prstGeom>
        </p:spPr>
        <p:txBody>
          <a:bodyPr anchor="ctr"/>
          <a:lstStyle>
            <a:lvl1pPr algn="l">
              <a:defRPr sz="3200" b="0">
                <a:latin typeface="+mj-lt"/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9600" y="1981200"/>
            <a:ext cx="5334000" cy="41910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6431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867400" y="498902"/>
            <a:ext cx="3048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Minnesota Geospatial</a:t>
            </a:r>
            <a:r>
              <a:rPr lang="en-US" sz="1200" baseline="0" dirty="0" smtClean="0"/>
              <a:t> </a:t>
            </a:r>
            <a:r>
              <a:rPr lang="en-US" sz="1200" dirty="0" smtClean="0"/>
              <a:t>Information Office</a:t>
            </a:r>
          </a:p>
          <a:p>
            <a:pPr algn="r"/>
            <a:r>
              <a:rPr lang="en-US" sz="800" baseline="0" dirty="0" smtClean="0"/>
              <a:t>A Program Area of MN.IT Services</a:t>
            </a:r>
            <a:endParaRPr lang="en-US" sz="800" dirty="0"/>
          </a:p>
        </p:txBody>
      </p:sp>
      <p:cxnSp>
        <p:nvCxnSpPr>
          <p:cNvPr id="13" name="Straight Connector 12" descr="Decorative line" title="Decorative line"/>
          <p:cNvCxnSpPr/>
          <p:nvPr userDrawn="1"/>
        </p:nvCxnSpPr>
        <p:spPr>
          <a:xfrm>
            <a:off x="0" y="914400"/>
            <a:ext cx="9156192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headEnd type="none" w="med" len="med"/>
            <a:tailEnd type="none" w="med" len="med"/>
          </a:ln>
          <a:effectLst/>
        </p:spPr>
      </p:cxnSp>
      <p:pic>
        <p:nvPicPr>
          <p:cNvPr id="14" name="Picture 13" descr="Decorative image of map and compass. " title="Decorative image of map and compass. 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617" y="1981200"/>
            <a:ext cx="383857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09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816" r:id="rId3"/>
    <p:sldLayoutId id="2147483818" r:id="rId4"/>
    <p:sldLayoutId id="2147483817" r:id="rId5"/>
    <p:sldLayoutId id="2147483861" r:id="rId6"/>
    <p:sldLayoutId id="2147483862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867400" y="498902"/>
            <a:ext cx="3048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Minnesota Geospatial</a:t>
            </a:r>
            <a:r>
              <a:rPr lang="en-US" sz="1200" baseline="0" dirty="0" smtClean="0"/>
              <a:t> </a:t>
            </a:r>
            <a:r>
              <a:rPr lang="en-US" sz="1200" dirty="0" smtClean="0"/>
              <a:t>Information Office</a:t>
            </a:r>
          </a:p>
          <a:p>
            <a:pPr algn="r"/>
            <a:r>
              <a:rPr lang="en-US" sz="800" baseline="0" dirty="0" smtClean="0"/>
              <a:t>A Program Area of MN.IT Services</a:t>
            </a:r>
            <a:endParaRPr lang="en-US" sz="800" dirty="0"/>
          </a:p>
        </p:txBody>
      </p:sp>
      <p:cxnSp>
        <p:nvCxnSpPr>
          <p:cNvPr id="13" name="Straight Connector 12" descr="Decorative line" title="Decorative line"/>
          <p:cNvCxnSpPr/>
          <p:nvPr userDrawn="1"/>
        </p:nvCxnSpPr>
        <p:spPr>
          <a:xfrm>
            <a:off x="0" y="914400"/>
            <a:ext cx="9156192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headEnd type="none" w="med" len="med"/>
            <a:tailEnd type="none" w="med" len="med"/>
          </a:ln>
          <a:effectLst/>
        </p:spPr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617" y="2057400"/>
            <a:ext cx="383857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67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63" r:id="rId7"/>
    <p:sldLayoutId id="2147483864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248400"/>
            <a:ext cx="9144000" cy="609600"/>
          </a:xfrm>
          <a:prstGeom prst="rect">
            <a:avLst/>
          </a:prstGeom>
          <a:gradFill flip="none" rotWithShape="1">
            <a:gsLst>
              <a:gs pos="7000">
                <a:schemeClr val="bg1">
                  <a:lumMod val="75000"/>
                </a:schemeClr>
              </a:gs>
              <a:gs pos="42000">
                <a:schemeClr val="bg1">
                  <a:lumMod val="9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4114800" y="6324600"/>
            <a:ext cx="3048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Minnesota Geospatial</a:t>
            </a:r>
            <a:r>
              <a:rPr lang="en-US" sz="1200" baseline="0" dirty="0" smtClean="0"/>
              <a:t> </a:t>
            </a:r>
            <a:r>
              <a:rPr lang="en-US" sz="1200" dirty="0" smtClean="0"/>
              <a:t>Information Office</a:t>
            </a:r>
          </a:p>
          <a:p>
            <a:pPr algn="r"/>
            <a:r>
              <a:rPr lang="en-US" sz="800" baseline="0" dirty="0" smtClean="0"/>
              <a:t>A Program Area of MN.IT Services</a:t>
            </a:r>
            <a:endParaRPr lang="en-US" sz="80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317" y="4638675"/>
            <a:ext cx="2047875" cy="2219325"/>
          </a:xfrm>
          <a:prstGeom prst="rect">
            <a:avLst/>
          </a:prstGeom>
        </p:spPr>
      </p:pic>
      <p:cxnSp>
        <p:nvCxnSpPr>
          <p:cNvPr id="13" name="Straight Connector 12" descr="Decorative line" title="Decorative line"/>
          <p:cNvCxnSpPr/>
          <p:nvPr userDrawn="1"/>
        </p:nvCxnSpPr>
        <p:spPr>
          <a:xfrm>
            <a:off x="381000" y="914400"/>
            <a:ext cx="8775192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16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0" y="6477000"/>
            <a:ext cx="457201" cy="304800"/>
          </a:xfrm>
          <a:prstGeom prst="rect">
            <a:avLst/>
          </a:prstGeom>
        </p:spPr>
        <p:txBody>
          <a:bodyPr/>
          <a:lstStyle>
            <a:lvl1pPr algn="ctr">
              <a:defRPr sz="800">
                <a:latin typeface="+mj-lt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Date Placeholder 9"/>
          <p:cNvSpPr>
            <a:spLocks noGrp="1"/>
          </p:cNvSpPr>
          <p:nvPr>
            <p:ph type="dt" sz="half" idx="2"/>
          </p:nvPr>
        </p:nvSpPr>
        <p:spPr>
          <a:xfrm>
            <a:off x="533400" y="6489701"/>
            <a:ext cx="685799" cy="279399"/>
          </a:xfrm>
          <a:prstGeom prst="rect">
            <a:avLst/>
          </a:prstGeom>
        </p:spPr>
        <p:txBody>
          <a:bodyPr/>
          <a:lstStyle>
            <a:lvl1pPr algn="ctr">
              <a:defRPr sz="800">
                <a:latin typeface="+mj-lt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6/19/2014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839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9" r:id="rId2"/>
    <p:sldLayoutId id="2147483829" r:id="rId3"/>
    <p:sldLayoutId id="2147483813" r:id="rId4"/>
    <p:sldLayoutId id="2147483820" r:id="rId5"/>
    <p:sldLayoutId id="2147483821" r:id="rId6"/>
    <p:sldLayoutId id="2147483830" r:id="rId7"/>
    <p:sldLayoutId id="2147483831" r:id="rId8"/>
    <p:sldLayoutId id="2147483844" r:id="rId9"/>
    <p:sldLayoutId id="2147483845" r:id="rId10"/>
    <p:sldLayoutId id="21474838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7453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814" r:id="rId3"/>
    <p:sldLayoutId id="2147483815" r:id="rId4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Franklin Gothic Book" pitchFamily="34" charset="0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Franklin Gothic Book" pitchFamily="34" charset="0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Franklin Gothic Book" pitchFamily="34" charset="0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Franklin Gothic Book" pitchFamily="34" charset="0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Franklin Gothic Book" pitchFamily="34" charset="0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Franklin Gothic Book" pitchFamily="34" charset="0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FE3BE-2353-40A2-9DD5-4D42A4F90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F5681-9EBB-4581-B51F-07660D109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153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867400" y="498902"/>
            <a:ext cx="3048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prstClr val="black"/>
                </a:solidFill>
              </a:rPr>
              <a:t>Minnesota Geospatial Information Office</a:t>
            </a:r>
          </a:p>
          <a:p>
            <a:pPr algn="r"/>
            <a:r>
              <a:rPr lang="en-US" sz="800" dirty="0" smtClean="0">
                <a:solidFill>
                  <a:prstClr val="black"/>
                </a:solidFill>
              </a:rPr>
              <a:t>A Program Area of MN.IT Services</a:t>
            </a:r>
            <a:endParaRPr lang="en-US" sz="800" dirty="0">
              <a:solidFill>
                <a:prstClr val="black"/>
              </a:solidFill>
            </a:endParaRPr>
          </a:p>
        </p:txBody>
      </p:sp>
      <p:cxnSp>
        <p:nvCxnSpPr>
          <p:cNvPr id="13" name="Straight Connector 12" descr="Decorative line"/>
          <p:cNvCxnSpPr/>
          <p:nvPr userDrawn="1"/>
        </p:nvCxnSpPr>
        <p:spPr>
          <a:xfrm>
            <a:off x="0" y="914400"/>
            <a:ext cx="9156192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headEnd type="none" w="med" len="med"/>
            <a:tailEnd type="none" w="med" len="med"/>
          </a:ln>
          <a:effectLst/>
        </p:spPr>
      </p:cxnSp>
      <p:pic>
        <p:nvPicPr>
          <p:cNvPr id="14" name="Picture 13" descr="Decorative image of map and compass. 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617" y="1981200"/>
            <a:ext cx="383857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9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248400"/>
            <a:ext cx="9144000" cy="609600"/>
          </a:xfrm>
          <a:prstGeom prst="rect">
            <a:avLst/>
          </a:prstGeom>
          <a:gradFill flip="none" rotWithShape="1">
            <a:gsLst>
              <a:gs pos="7000">
                <a:schemeClr val="bg1">
                  <a:lumMod val="75000"/>
                </a:schemeClr>
              </a:gs>
              <a:gs pos="42000">
                <a:schemeClr val="bg1">
                  <a:lumMod val="9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4114800" y="6324600"/>
            <a:ext cx="3048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prstClr val="black"/>
                </a:solidFill>
              </a:rPr>
              <a:t>Minnesota Geospatial Information Office</a:t>
            </a:r>
          </a:p>
          <a:p>
            <a:pPr algn="r"/>
            <a:r>
              <a:rPr lang="en-US" sz="800" dirty="0" smtClean="0">
                <a:solidFill>
                  <a:prstClr val="black"/>
                </a:solidFill>
              </a:rPr>
              <a:t>A Program Area of MN.IT Services</a:t>
            </a:r>
            <a:endParaRPr lang="en-US" sz="800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317" y="4638675"/>
            <a:ext cx="2047875" cy="2219325"/>
          </a:xfrm>
          <a:prstGeom prst="rect">
            <a:avLst/>
          </a:prstGeom>
        </p:spPr>
      </p:pic>
      <p:cxnSp>
        <p:nvCxnSpPr>
          <p:cNvPr id="13" name="Straight Connector 12" descr="Decorative line"/>
          <p:cNvCxnSpPr/>
          <p:nvPr userDrawn="1"/>
        </p:nvCxnSpPr>
        <p:spPr>
          <a:xfrm>
            <a:off x="381000" y="914400"/>
            <a:ext cx="8775192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16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0" y="6477000"/>
            <a:ext cx="457201" cy="304800"/>
          </a:xfrm>
          <a:prstGeom prst="rect">
            <a:avLst/>
          </a:prstGeom>
        </p:spPr>
        <p:txBody>
          <a:bodyPr/>
          <a:lstStyle>
            <a:lvl1pPr algn="ctr">
              <a:defRPr sz="800">
                <a:latin typeface="+mj-lt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Date Placeholder 9"/>
          <p:cNvSpPr>
            <a:spLocks noGrp="1"/>
          </p:cNvSpPr>
          <p:nvPr>
            <p:ph type="dt" sz="half" idx="2"/>
          </p:nvPr>
        </p:nvSpPr>
        <p:spPr>
          <a:xfrm>
            <a:off x="533400" y="6489701"/>
            <a:ext cx="685799" cy="279399"/>
          </a:xfrm>
          <a:prstGeom prst="rect">
            <a:avLst/>
          </a:prstGeom>
        </p:spPr>
        <p:txBody>
          <a:bodyPr/>
          <a:lstStyle>
            <a:lvl1pPr algn="ctr">
              <a:defRPr sz="800">
                <a:latin typeface="+mj-lt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6/19/2014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83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minnesota.maps.arcgis.com/home/index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ri.com/software/arcgis/smartphones/arcgis-app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Cory.richter@ci.stpaul.mn.us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SWGAC_recorders_legislation_workgroup_minutes_2014June4.docx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hyperlink" Target="http://www.dnr.state.mn.us/maps/mntopo/index.html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5.emf"/><Relationship Id="rId5" Type="http://schemas.openxmlformats.org/officeDocument/2006/relationships/oleObject" Target="../embeddings/oleObject1.bin"/><Relationship Id="rId4" Type="http://schemas.openxmlformats.org/officeDocument/2006/relationships/hyperlink" Target="../../MnGeo/MnGeo%20and%20Health%20Geospatial%20Org%20Chart%20in%20MN.IT%20Template%2005272014.pdf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../../Data%20Sharing/State%20Data%20License%20Agreement%20Information%200610014.docx" TargetMode="External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6.wmf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33400" y="3200400"/>
            <a:ext cx="5029200" cy="1752600"/>
          </a:xfrm>
        </p:spPr>
        <p:txBody>
          <a:bodyPr/>
          <a:lstStyle/>
          <a:p>
            <a:r>
              <a:rPr lang="en-US" dirty="0" smtClean="0"/>
              <a:t>June 2014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990600"/>
            <a:ext cx="5562600" cy="1981200"/>
          </a:xfrm>
        </p:spPr>
        <p:txBody>
          <a:bodyPr/>
          <a:lstStyle/>
          <a:p>
            <a:r>
              <a:rPr lang="en-US" dirty="0" smtClean="0"/>
              <a:t>Statewide Geospatial Advisory Committee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99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Minnesota Storefront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Minnesota Maps</a:t>
            </a:r>
            <a:endParaRPr lang="en-US" dirty="0" smtClean="0"/>
          </a:p>
          <a:p>
            <a:r>
              <a:rPr lang="en-US" dirty="0" smtClean="0"/>
              <a:t>Storefront</a:t>
            </a:r>
          </a:p>
          <a:p>
            <a:pPr lvl="1"/>
            <a:r>
              <a:rPr lang="en-US" dirty="0" smtClean="0"/>
              <a:t>Featured Content</a:t>
            </a:r>
          </a:p>
          <a:p>
            <a:pPr lvl="2"/>
            <a:r>
              <a:rPr lang="en-US" dirty="0" smtClean="0"/>
              <a:t>12 Featured Items</a:t>
            </a:r>
          </a:p>
          <a:p>
            <a:pPr lvl="1"/>
            <a:r>
              <a:rPr lang="en-US" dirty="0" smtClean="0"/>
              <a:t>Gallery Content</a:t>
            </a:r>
          </a:p>
          <a:p>
            <a:pPr lvl="2"/>
            <a:r>
              <a:rPr lang="en-US" dirty="0" smtClean="0"/>
              <a:t>Agencies can ‘Share’ Content</a:t>
            </a:r>
          </a:p>
          <a:p>
            <a:pPr lvl="1"/>
            <a:r>
              <a:rPr lang="en-US" dirty="0" smtClean="0"/>
              <a:t>Public Viewable Content (most)</a:t>
            </a:r>
          </a:p>
          <a:p>
            <a:r>
              <a:rPr lang="en-US" dirty="0" smtClean="0"/>
              <a:t>My Content</a:t>
            </a:r>
          </a:p>
        </p:txBody>
      </p:sp>
    </p:spTree>
    <p:extLst>
      <p:ext uri="{BB962C8B-B14F-4D97-AF65-F5344CB8AC3E}">
        <p14:creationId xmlns:p14="http://schemas.microsoft.com/office/powerpoint/2010/main" val="39517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Featured Content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07887"/>
            <a:ext cx="8229600" cy="411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171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35" y="1600200"/>
            <a:ext cx="792513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Gallery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286000"/>
            <a:ext cx="23241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9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White Paper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Governance for Agencies</a:t>
            </a:r>
          </a:p>
          <a:p>
            <a:r>
              <a:rPr lang="en-US" dirty="0" smtClean="0"/>
              <a:t>Information for Agencies Starting</a:t>
            </a:r>
          </a:p>
          <a:p>
            <a:r>
              <a:rPr lang="en-US" dirty="0" smtClean="0"/>
              <a:t>Any Question?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56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15400" cy="1143000"/>
          </a:xfrm>
        </p:spPr>
        <p:txBody>
          <a:bodyPr/>
          <a:lstStyle/>
          <a:p>
            <a:pPr algn="l"/>
            <a:r>
              <a:rPr lang="en-US" sz="3200" dirty="0" smtClean="0"/>
              <a:t>An Example - Telephone Exchange Boundaries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0668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Background</a:t>
            </a:r>
          </a:p>
          <a:p>
            <a:r>
              <a:rPr lang="en-US" dirty="0" smtClean="0"/>
              <a:t>FCC Order 11/6/12 with data due 6/28/13</a:t>
            </a:r>
          </a:p>
          <a:p>
            <a:pPr lvl="1"/>
            <a:r>
              <a:rPr lang="en-US" dirty="0" smtClean="0"/>
              <a:t>Eight months from zero to complete</a:t>
            </a:r>
          </a:p>
          <a:p>
            <a:r>
              <a:rPr lang="en-US" dirty="0" smtClean="0"/>
              <a:t>Partners</a:t>
            </a:r>
          </a:p>
          <a:p>
            <a:pPr lvl="1"/>
            <a:r>
              <a:rPr lang="en-US" dirty="0" smtClean="0"/>
              <a:t>90+ Service Providers</a:t>
            </a:r>
          </a:p>
          <a:p>
            <a:pPr lvl="1"/>
            <a:r>
              <a:rPr lang="en-US" dirty="0" smtClean="0"/>
              <a:t>Minnesota Telecom Alliance</a:t>
            </a:r>
          </a:p>
          <a:p>
            <a:pPr lvl="1"/>
            <a:r>
              <a:rPr lang="en-US" dirty="0" smtClean="0"/>
              <a:t>Department of Commerce</a:t>
            </a:r>
          </a:p>
          <a:p>
            <a:pPr lvl="1"/>
            <a:r>
              <a:rPr lang="en-US" dirty="0" err="1" smtClean="0"/>
              <a:t>MnGeo</a:t>
            </a:r>
            <a:endParaRPr lang="en-US" dirty="0" smtClean="0"/>
          </a:p>
          <a:p>
            <a:pPr lvl="1"/>
            <a:r>
              <a:rPr lang="en-US" dirty="0" smtClean="0"/>
              <a:t>FCC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54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Telephone Exchange -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dirty="0" err="1" smtClean="0"/>
              <a:t>ArcGIS</a:t>
            </a:r>
            <a:r>
              <a:rPr lang="en-US" dirty="0" smtClean="0"/>
              <a:t> Online had the Tools</a:t>
            </a:r>
          </a:p>
          <a:p>
            <a:pPr lvl="1"/>
            <a:r>
              <a:rPr lang="en-US" dirty="0" smtClean="0"/>
              <a:t>Edit with a Browser</a:t>
            </a:r>
          </a:p>
          <a:p>
            <a:r>
              <a:rPr lang="en-US" dirty="0" smtClean="0"/>
              <a:t>We met the Deadline</a:t>
            </a:r>
          </a:p>
          <a:p>
            <a:r>
              <a:rPr lang="en-US" dirty="0" smtClean="0"/>
              <a:t>Significant Savings</a:t>
            </a:r>
          </a:p>
          <a:p>
            <a:r>
              <a:rPr lang="en-US" dirty="0" smtClean="0"/>
              <a:t>High Participation</a:t>
            </a:r>
          </a:p>
          <a:p>
            <a:r>
              <a:rPr lang="en-US" dirty="0" smtClean="0"/>
              <a:t>Happy Users</a:t>
            </a:r>
          </a:p>
          <a:p>
            <a:r>
              <a:rPr lang="en-US" dirty="0" smtClean="0"/>
              <a:t>Public Viewable Map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82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Geospatial Commons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Close Integration</a:t>
            </a:r>
          </a:p>
          <a:p>
            <a:r>
              <a:rPr lang="en-US" dirty="0" smtClean="0"/>
              <a:t>Both Workgroups Ready</a:t>
            </a:r>
          </a:p>
        </p:txBody>
      </p:sp>
    </p:spTree>
    <p:extLst>
      <p:ext uri="{BB962C8B-B14F-4D97-AF65-F5344CB8AC3E}">
        <p14:creationId xmlns:p14="http://schemas.microsoft.com/office/powerpoint/2010/main" val="182932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ArcGIS App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Apps for Smartphones and Tablets</a:t>
            </a:r>
            <a:endParaRPr lang="en-US" dirty="0" smtClean="0"/>
          </a:p>
          <a:p>
            <a:pPr lvl="1"/>
            <a:r>
              <a:rPr lang="en-US" dirty="0" smtClean="0"/>
              <a:t>Apple App Store</a:t>
            </a:r>
          </a:p>
          <a:p>
            <a:pPr lvl="1"/>
            <a:r>
              <a:rPr lang="en-US" dirty="0" smtClean="0"/>
              <a:t>Google Play</a:t>
            </a:r>
          </a:p>
          <a:p>
            <a:pPr lvl="1"/>
            <a:r>
              <a:rPr lang="en-US" dirty="0"/>
              <a:t>Windows Phone </a:t>
            </a:r>
            <a:r>
              <a:rPr lang="en-US" dirty="0" smtClean="0"/>
              <a:t>Marketplace</a:t>
            </a:r>
          </a:p>
          <a:p>
            <a:r>
              <a:rPr lang="en-US" dirty="0" smtClean="0"/>
              <a:t>GPS on Device</a:t>
            </a:r>
          </a:p>
          <a:p>
            <a:r>
              <a:rPr lang="en-US" dirty="0" smtClean="0"/>
              <a:t>Wireless Internet Connection</a:t>
            </a:r>
          </a:p>
          <a:p>
            <a:pPr lvl="1"/>
            <a:r>
              <a:rPr lang="en-US" dirty="0" smtClean="0"/>
              <a:t>Cellular</a:t>
            </a:r>
          </a:p>
          <a:p>
            <a:pPr lvl="1"/>
            <a:r>
              <a:rPr lang="en-US" dirty="0" smtClean="0"/>
              <a:t>Wi-Fi (disconnected editing)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85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Questions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7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Cory </a:t>
            </a:r>
            <a:r>
              <a:rPr lang="en-US" dirty="0"/>
              <a:t>Richter, City of St. </a:t>
            </a:r>
            <a:r>
              <a:rPr lang="en-US" dirty="0" smtClean="0"/>
              <a:t>Paul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Member sector </a:t>
            </a:r>
            <a:r>
              <a:rPr lang="en-US" dirty="0" smtClean="0"/>
              <a:t>report…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1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304800"/>
            <a:ext cx="5943600" cy="381000"/>
          </a:xfrm>
        </p:spPr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09600" y="1066800"/>
            <a:ext cx="5410200" cy="5638800"/>
          </a:xfrm>
          <a:prstGeom prst="rect">
            <a:avLst/>
          </a:prstGeom>
        </p:spPr>
        <p:txBody>
          <a:bodyPr/>
          <a:lstStyle/>
          <a:p>
            <a:r>
              <a:rPr lang="en-US" sz="2200" dirty="0" smtClean="0"/>
              <a:t>Call </a:t>
            </a:r>
            <a:r>
              <a:rPr lang="en-US" sz="2200" dirty="0"/>
              <a:t>to order and introductions </a:t>
            </a:r>
            <a:r>
              <a:rPr lang="en-US" sz="2200" dirty="0" smtClean="0"/>
              <a:t> </a:t>
            </a:r>
            <a:endParaRPr lang="en-US" sz="2200" dirty="0"/>
          </a:p>
          <a:p>
            <a:r>
              <a:rPr lang="en-US" sz="2200" dirty="0" smtClean="0"/>
              <a:t>Approval </a:t>
            </a:r>
            <a:r>
              <a:rPr lang="en-US" sz="2200" dirty="0"/>
              <a:t>of March 12, 2014 meeting minutes </a:t>
            </a:r>
            <a:endParaRPr lang="en-US" sz="2200" dirty="0" smtClean="0"/>
          </a:p>
          <a:p>
            <a:r>
              <a:rPr lang="en-US" sz="2200" dirty="0" smtClean="0"/>
              <a:t>ArcGIS </a:t>
            </a:r>
            <a:r>
              <a:rPr lang="en-US" sz="2200" dirty="0"/>
              <a:t>Online Minnesota </a:t>
            </a:r>
            <a:r>
              <a:rPr lang="en-US" sz="2200" dirty="0" smtClean="0"/>
              <a:t>Storefront</a:t>
            </a:r>
            <a:endParaRPr lang="en-US" sz="2200" dirty="0"/>
          </a:p>
          <a:p>
            <a:r>
              <a:rPr lang="en-US" sz="2200" dirty="0" smtClean="0"/>
              <a:t>Member </a:t>
            </a:r>
            <a:r>
              <a:rPr lang="en-US" sz="2200" dirty="0"/>
              <a:t>sector report </a:t>
            </a:r>
            <a:endParaRPr lang="en-US" sz="2200" dirty="0" smtClean="0"/>
          </a:p>
          <a:p>
            <a:r>
              <a:rPr lang="en-US" sz="2200" dirty="0" smtClean="0"/>
              <a:t>Updates </a:t>
            </a:r>
            <a:r>
              <a:rPr lang="en-US" sz="2200" dirty="0"/>
              <a:t>to Minnesota’s land cover data </a:t>
            </a:r>
            <a:endParaRPr lang="en-US" sz="2200" dirty="0" smtClean="0"/>
          </a:p>
          <a:p>
            <a:r>
              <a:rPr lang="en-US" sz="2200" dirty="0" smtClean="0"/>
              <a:t>Break </a:t>
            </a:r>
            <a:r>
              <a:rPr lang="en-US" sz="2200" dirty="0"/>
              <a:t>– Networking </a:t>
            </a:r>
            <a:r>
              <a:rPr lang="en-US" sz="2200" dirty="0" smtClean="0"/>
              <a:t>12:15 PM</a:t>
            </a:r>
            <a:endParaRPr lang="en-US" sz="2200" dirty="0"/>
          </a:p>
          <a:p>
            <a:r>
              <a:rPr lang="en-US" sz="2200" dirty="0" smtClean="0"/>
              <a:t>Recorders </a:t>
            </a:r>
            <a:r>
              <a:rPr lang="en-US" sz="2200" dirty="0"/>
              <a:t>fee proposal </a:t>
            </a:r>
            <a:r>
              <a:rPr lang="en-US" sz="2200" dirty="0" smtClean="0"/>
              <a:t>update</a:t>
            </a:r>
            <a:endParaRPr lang="en-US" sz="2200" dirty="0"/>
          </a:p>
          <a:p>
            <a:r>
              <a:rPr lang="en-US" sz="2200" dirty="0" smtClean="0"/>
              <a:t>MnGeo </a:t>
            </a:r>
            <a:r>
              <a:rPr lang="en-US" sz="2200" dirty="0"/>
              <a:t>priority efforts updates </a:t>
            </a:r>
            <a:endParaRPr lang="en-US" sz="2200" dirty="0" smtClean="0"/>
          </a:p>
          <a:p>
            <a:r>
              <a:rPr lang="en-US" sz="2200" dirty="0" smtClean="0"/>
              <a:t>Data </a:t>
            </a:r>
            <a:r>
              <a:rPr lang="en-US" sz="2200" dirty="0"/>
              <a:t>sharing initiatives update </a:t>
            </a:r>
            <a:endParaRPr lang="en-US" sz="2200" dirty="0" smtClean="0"/>
          </a:p>
          <a:p>
            <a:r>
              <a:rPr lang="en-US" sz="2200" dirty="0" smtClean="0"/>
              <a:t>Committee </a:t>
            </a:r>
            <a:r>
              <a:rPr lang="en-US" sz="2200" dirty="0"/>
              <a:t>and workgroup </a:t>
            </a:r>
            <a:r>
              <a:rPr lang="en-US" sz="2200" dirty="0" smtClean="0"/>
              <a:t>update</a:t>
            </a:r>
            <a:endParaRPr lang="en-US" sz="2200" dirty="0"/>
          </a:p>
          <a:p>
            <a:r>
              <a:rPr lang="en-US" sz="2400" dirty="0" smtClean="0"/>
              <a:t>Governor’s Commendation</a:t>
            </a:r>
            <a:endParaRPr lang="en-US" sz="2400" dirty="0"/>
          </a:p>
          <a:p>
            <a:r>
              <a:rPr lang="en-US" sz="2400" dirty="0" smtClean="0"/>
              <a:t>Adjourn </a:t>
            </a:r>
            <a:endParaRPr lang="en-US" sz="2400" dirty="0"/>
          </a:p>
          <a:p>
            <a:pPr marL="0" indent="0">
              <a:lnSpc>
                <a:spcPct val="150000"/>
              </a:lnSpc>
              <a:buNone/>
            </a:pP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125116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486400"/>
            <a:ext cx="9144000" cy="685800"/>
          </a:xfrm>
        </p:spPr>
        <p:txBody>
          <a:bodyPr>
            <a:normAutofit fontScale="77500" lnSpcReduction="20000"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Cory Richter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SWGAC June 18, 2014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Metro City representative</a:t>
            </a:r>
          </a:p>
          <a:p>
            <a:endParaRPr lang="en-US" sz="1600" dirty="0" smtClean="0">
              <a:solidFill>
                <a:schemeClr val="tx1"/>
              </a:solidFill>
            </a:endParaRPr>
          </a:p>
          <a:p>
            <a:endParaRPr lang="en-US" sz="1600" dirty="0" smtClean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028" name="Picture 4" descr="Z:\TechServices\PW Clip Art\City Clip Art\StP_MostLivable_gr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609600"/>
            <a:ext cx="198120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3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TechServices\PW Clip Art\City Clip Art\Most_livable_ban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76200"/>
            <a:ext cx="9141643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1295400"/>
            <a:ext cx="342900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Fast Facts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Population 287,151 – 2nd most populous City in Minnesota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More city shoreline on the Mississippi River than any other 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More than 80 languages are spoken in Saint Paul public schools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Over 850 miles of streets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Infrastructure valued $2.9 billion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2700+ employees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286000"/>
            <a:ext cx="4781049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538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TechServices\PW Clip Art\City Clip Art\Most_livable_ban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76200"/>
            <a:ext cx="9141643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5578" y="1868268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Diverse Services = Diverse GIS needs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535714" y="2895600"/>
            <a:ext cx="207492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err="1"/>
              <a:t>e</a:t>
            </a:r>
            <a:r>
              <a:rPr lang="en-US" sz="2400" dirty="0" err="1" smtClean="0"/>
              <a:t>sri</a:t>
            </a:r>
            <a:endParaRPr lang="en-US" sz="2400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err="1" smtClean="0"/>
              <a:t>AutoDesk</a:t>
            </a:r>
            <a:endParaRPr lang="en-US" sz="2400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smtClean="0"/>
              <a:t>Open Source</a:t>
            </a:r>
          </a:p>
        </p:txBody>
      </p:sp>
    </p:spTree>
    <p:extLst>
      <p:ext uri="{BB962C8B-B14F-4D97-AF65-F5344CB8AC3E}">
        <p14:creationId xmlns:p14="http://schemas.microsoft.com/office/powerpoint/2010/main" val="41264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TechServices\PW Clip Art\City Clip Art\Most_livable_ban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76200"/>
            <a:ext cx="9141643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41" y="1905000"/>
            <a:ext cx="753340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6828" y="1371600"/>
            <a:ext cx="4472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Saint Paul Regional Water Services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8859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TechServices\PW Clip Art\City Clip Art\Most_livable_ban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76200"/>
            <a:ext cx="9141643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6828" y="1066800"/>
            <a:ext cx="4472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Saint Paul Regional Water Services</a:t>
            </a:r>
            <a:endParaRPr lang="en-US" sz="2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962400"/>
            <a:ext cx="4953000" cy="2705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59" y="1676400"/>
            <a:ext cx="5257800" cy="287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126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TechServices\PW Clip Art\City Clip Art\Most_livable_ban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76200"/>
            <a:ext cx="9141643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29147" y="1074003"/>
            <a:ext cx="36880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Public Works Sewer Division</a:t>
            </a:r>
          </a:p>
          <a:p>
            <a:endParaRPr lang="en-US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377" y="2133600"/>
            <a:ext cx="5943600" cy="3566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841" y="2133600"/>
            <a:ext cx="6218671" cy="3947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37" y="2209800"/>
            <a:ext cx="7185877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73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TechServices\PW Clip Art\City Clip Art\Most_livable_ban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76200"/>
            <a:ext cx="9141643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0" y="1752600"/>
            <a:ext cx="25705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Public &amp; Economic Development</a:t>
            </a:r>
          </a:p>
          <a:p>
            <a:pPr algn="ctr"/>
            <a:endParaRPr lang="en-US" sz="2400" dirty="0"/>
          </a:p>
        </p:txBody>
      </p:sp>
      <p:pic>
        <p:nvPicPr>
          <p:cNvPr id="6146" name="Picture 2" descr="Z:\TechServices\SWGAC\Images\ArcGIS Onli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082" y="3733800"/>
            <a:ext cx="467599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Z:\TechServices\SWGAC\Images\Community Analys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40" y="1007567"/>
            <a:ext cx="5746595" cy="253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47" y="3581400"/>
            <a:ext cx="3784130" cy="3058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299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TechServices\PW Clip Art\City Clip Art\Most_livable_ban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76200"/>
            <a:ext cx="9141643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25812" y="1143000"/>
            <a:ext cx="5694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Central GIS</a:t>
            </a:r>
          </a:p>
          <a:p>
            <a:pPr algn="ctr"/>
            <a:endParaRPr lang="en-US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578" y="1633894"/>
            <a:ext cx="5791200" cy="4945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259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TechServices\PW Clip Art\City Clip Art\Most_livable_ban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76200"/>
            <a:ext cx="9141643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57" y="1066800"/>
            <a:ext cx="9141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Parks &amp; Recreation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215" y="1676400"/>
            <a:ext cx="6473926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2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TechServices\PW Clip Art\City Clip Art\Most_livable_ban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76200"/>
            <a:ext cx="9141643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57" y="835967"/>
            <a:ext cx="9141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Public Works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430" y="2207443"/>
            <a:ext cx="5597496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430" y="1764384"/>
            <a:ext cx="5897788" cy="4739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48" y="1566208"/>
            <a:ext cx="7369660" cy="4953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88" y="1584276"/>
            <a:ext cx="7613272" cy="510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32230"/>
            <a:ext cx="7691760" cy="521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000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47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TechServices\PW Clip Art\City Clip Art\Most_livable_ban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76200"/>
            <a:ext cx="9141643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29200" y="2286000"/>
            <a:ext cx="3340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Mobile Saint Paul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4675748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673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TechServices\PW Clip Art\City Clip Art\Most_livable_ban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76200"/>
            <a:ext cx="9141643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84882" y="2438400"/>
            <a:ext cx="437659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Cory Richter</a:t>
            </a:r>
          </a:p>
          <a:p>
            <a:pPr algn="ctr"/>
            <a:r>
              <a:rPr lang="en-US" sz="2400" dirty="0" smtClean="0"/>
              <a:t>Saint Paul Public Works</a:t>
            </a:r>
          </a:p>
          <a:p>
            <a:pPr algn="ctr"/>
            <a:r>
              <a:rPr lang="en-US" sz="2400" dirty="0">
                <a:hlinkClick r:id="rId3"/>
              </a:rPr>
              <a:t>c</a:t>
            </a:r>
            <a:r>
              <a:rPr lang="en-US" sz="2400" dirty="0" smtClean="0">
                <a:hlinkClick r:id="rId3"/>
              </a:rPr>
              <a:t>ory.richter@ci.stpaul.mn.us</a:t>
            </a:r>
            <a:endParaRPr lang="en-US" sz="2400" dirty="0" smtClean="0"/>
          </a:p>
          <a:p>
            <a:pPr algn="ctr"/>
            <a:r>
              <a:rPr lang="en-US" sz="2400" dirty="0" smtClean="0"/>
              <a:t>651-266-6156</a:t>
            </a:r>
          </a:p>
        </p:txBody>
      </p:sp>
    </p:spTree>
    <p:extLst>
      <p:ext uri="{BB962C8B-B14F-4D97-AF65-F5344CB8AC3E}">
        <p14:creationId xmlns:p14="http://schemas.microsoft.com/office/powerpoint/2010/main" val="158160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33400" y="5867400"/>
            <a:ext cx="5029200" cy="457200"/>
          </a:xfrm>
        </p:spPr>
        <p:txBody>
          <a:bodyPr/>
          <a:lstStyle/>
          <a:p>
            <a:r>
              <a:rPr lang="en-US" dirty="0" smtClean="0"/>
              <a:t>Joe </a:t>
            </a:r>
            <a:r>
              <a:rPr lang="en-US" dirty="0"/>
              <a:t>Knight, University of </a:t>
            </a:r>
            <a:r>
              <a:rPr lang="en-US" dirty="0" smtClean="0"/>
              <a:t>Minnesota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1219200"/>
            <a:ext cx="5257800" cy="4724400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Updates to Minnesota’s </a:t>
            </a:r>
            <a:r>
              <a:rPr lang="en-US" dirty="0" smtClean="0"/>
              <a:t>Land Cover Data </a:t>
            </a:r>
            <a:br>
              <a:rPr lang="en-US" dirty="0" smtClean="0"/>
            </a:br>
            <a:r>
              <a:rPr lang="en-US" sz="1800" dirty="0" smtClean="0"/>
              <a:t>a LCCMR </a:t>
            </a:r>
            <a:r>
              <a:rPr lang="en-US" sz="1800" dirty="0"/>
              <a:t>project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dirty="0" smtClean="0"/>
              <a:t>Discussion</a:t>
            </a:r>
            <a:r>
              <a:rPr lang="en-US" dirty="0"/>
              <a:t>: </a:t>
            </a:r>
            <a:r>
              <a:rPr lang="en-US" dirty="0" smtClean="0"/>
              <a:t>How </a:t>
            </a:r>
            <a:r>
              <a:rPr lang="en-US" dirty="0"/>
              <a:t>to fund future land cover updates and change maps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63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85800" y="9144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Update on 2014 Statewide</a:t>
            </a:r>
            <a:br>
              <a:rPr lang="en-US" smtClean="0"/>
            </a:br>
            <a:r>
              <a:rPr lang="en-US" smtClean="0"/>
              <a:t>Land Cover Project</a:t>
            </a:r>
            <a:endParaRPr lang="en-US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295400" y="2971800"/>
            <a:ext cx="65532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Joe Knight &amp; Marv Bauer</a:t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Remote Sensing and Geospatial Analysis Laboratory</a:t>
            </a:r>
          </a:p>
          <a:p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University of Minnesota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Picture 2" descr="https://encrypted-tbn0.gstatic.com/images?q=tbn:ANd9GcQnxbvc7S6pVMDFFayluaN8F2cH7dRozN9hYKJG4kQ6xq8gfFY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055" r="100000">
                        <a14:backgroundMark x1="9932" y1="24855" x2="9932" y2="248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6039663"/>
            <a:ext cx="1343411" cy="7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99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457200"/>
            <a:ext cx="8045823" cy="1470025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76400" y="2133600"/>
            <a:ext cx="569348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</a:t>
            </a:r>
            <a:r>
              <a:rPr lang="en-US" sz="2400" dirty="0" smtClean="0"/>
              <a:t>verview </a:t>
            </a:r>
            <a:r>
              <a:rPr lang="en-US" sz="2400" dirty="0"/>
              <a:t>of </a:t>
            </a:r>
            <a:r>
              <a:rPr lang="en-US" sz="2400" dirty="0" smtClean="0"/>
              <a:t>LCCMR project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Recap of existing MN land cover products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Mechanisms for updates beyond 2014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2982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936" y="457200"/>
            <a:ext cx="8045823" cy="1470025"/>
          </a:xfrm>
        </p:spPr>
        <p:txBody>
          <a:bodyPr/>
          <a:lstStyle/>
          <a:p>
            <a:r>
              <a:rPr lang="en-US" dirty="0" smtClean="0"/>
              <a:t>Overview of Project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43000" y="1828800"/>
            <a:ext cx="707745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Create updated land cover layer for the state</a:t>
            </a:r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Based on 2012-2014 image data w/ statewide lidar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30 m (~100 </a:t>
            </a:r>
            <a:r>
              <a:rPr lang="en-US" sz="2400" dirty="0" err="1" smtClean="0"/>
              <a:t>ft</a:t>
            </a:r>
            <a:r>
              <a:rPr lang="en-US" sz="2400" dirty="0" smtClean="0"/>
              <a:t>) statewide, </a:t>
            </a:r>
            <a:br>
              <a:rPr lang="en-US" sz="2400" dirty="0" smtClean="0"/>
            </a:br>
            <a:r>
              <a:rPr lang="en-US" sz="2400" dirty="0" smtClean="0"/>
              <a:t>2 - 4 m (~7 - 13 </a:t>
            </a:r>
            <a:r>
              <a:rPr lang="en-US" sz="2400" dirty="0" err="1" smtClean="0"/>
              <a:t>ft</a:t>
            </a:r>
            <a:r>
              <a:rPr lang="en-US" sz="2400" dirty="0" smtClean="0"/>
              <a:t>) Metro and selected areas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Products and statistics will be freely available online.</a:t>
            </a:r>
            <a:br>
              <a:rPr lang="en-US" sz="2400" dirty="0" smtClean="0"/>
            </a:b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422474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9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288629"/>
            <a:ext cx="4762500" cy="4970167"/>
          </a:xfrm>
          <a:prstGeom prst="rect">
            <a:avLst/>
          </a:prstGeom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905000" y="211411"/>
            <a:ext cx="489901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+mn-lt"/>
              </a:rPr>
              <a:t>2011 </a:t>
            </a:r>
            <a:r>
              <a:rPr lang="en-US" altLang="en-US" sz="3600" dirty="0" smtClean="0">
                <a:latin typeface="+mn-lt"/>
              </a:rPr>
              <a:t>TCMA Land </a:t>
            </a:r>
            <a:r>
              <a:rPr lang="en-US" altLang="en-US" sz="3600" dirty="0">
                <a:latin typeface="+mn-lt"/>
              </a:rPr>
              <a:t>Cover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+mn-lt"/>
              </a:rPr>
              <a:t>Level 2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61356" y="1288629"/>
            <a:ext cx="1837389" cy="4504432"/>
            <a:chOff x="8449611" y="1134368"/>
            <a:chExt cx="2435559" cy="551074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49611" y="1134368"/>
              <a:ext cx="2237437" cy="46482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49612" y="5928836"/>
              <a:ext cx="2435558" cy="71628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651627" y="5743456"/>
              <a:ext cx="2138294" cy="37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Urban/Developed</a:t>
              </a:r>
              <a:endParaRPr lang="en-US" sz="14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52400" y="1371600"/>
            <a:ext cx="3215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Overall Accuracy</a:t>
            </a:r>
          </a:p>
          <a:p>
            <a:r>
              <a:rPr lang="en-US" sz="2000" dirty="0" smtClean="0"/>
              <a:t>   Level 1  92%</a:t>
            </a:r>
          </a:p>
          <a:p>
            <a:r>
              <a:rPr lang="en-US" sz="2000" dirty="0" smtClean="0"/>
              <a:t>   Level 2  91%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914400" y="5817337"/>
            <a:ext cx="3211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Funded by Metropolitan Council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81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76200"/>
            <a:ext cx="8045823" cy="1470025"/>
          </a:xfrm>
        </p:spPr>
        <p:txBody>
          <a:bodyPr/>
          <a:lstStyle/>
          <a:p>
            <a:r>
              <a:rPr lang="en-US" dirty="0" smtClean="0"/>
              <a:t>TCMA 30 m Examples</a:t>
            </a:r>
            <a:endParaRPr lang="en-US" dirty="0"/>
          </a:p>
        </p:txBody>
      </p:sp>
      <p:pic>
        <p:nvPicPr>
          <p:cNvPr id="4" name="Picture 3" descr="Screen Shot 2013-07-15 at 11.17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1219200"/>
            <a:ext cx="5334000" cy="48290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1400" y="6096000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Downtowns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47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76200"/>
            <a:ext cx="8045823" cy="1470025"/>
          </a:xfrm>
        </p:spPr>
        <p:txBody>
          <a:bodyPr/>
          <a:lstStyle/>
          <a:p>
            <a:r>
              <a:rPr lang="en-US" dirty="0" smtClean="0"/>
              <a:t>TCMA 30 m Examples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81200" y="6096000"/>
            <a:ext cx="4489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Agriculture area b/w Rogers and Maple Grove</a:t>
            </a:r>
            <a:endParaRPr lang="en-US" dirty="0"/>
          </a:p>
        </p:txBody>
      </p:sp>
      <p:pic>
        <p:nvPicPr>
          <p:cNvPr id="3" name="Picture 2" descr="Screen Shot 2013-07-15 at 11.20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1295400"/>
            <a:ext cx="5110586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8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76200"/>
            <a:ext cx="8045823" cy="1470025"/>
          </a:xfrm>
        </p:spPr>
        <p:txBody>
          <a:bodyPr/>
          <a:lstStyle/>
          <a:p>
            <a:r>
              <a:rPr lang="en-US" dirty="0" smtClean="0"/>
              <a:t>TCMA 30 m Examples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71800" y="6019800"/>
            <a:ext cx="2276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Lake Minnetonka area</a:t>
            </a:r>
            <a:endParaRPr lang="en-US" dirty="0"/>
          </a:p>
        </p:txBody>
      </p:sp>
      <p:pic>
        <p:nvPicPr>
          <p:cNvPr id="4" name="Picture 3" descr="Screen Shot 2013-07-15 at 11.22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1219200"/>
            <a:ext cx="5116058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6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Nancy Rader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Approval of March 12 Minutes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32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76200"/>
            <a:ext cx="8045823" cy="1470025"/>
          </a:xfrm>
        </p:spPr>
        <p:txBody>
          <a:bodyPr/>
          <a:lstStyle/>
          <a:p>
            <a:r>
              <a:rPr lang="en-US" dirty="0" smtClean="0"/>
              <a:t>TCMA 30 m Examples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19400" y="6019800"/>
            <a:ext cx="2716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Wetlands SE of Forest Lake</a:t>
            </a:r>
            <a:endParaRPr lang="en-US" dirty="0"/>
          </a:p>
        </p:txBody>
      </p:sp>
      <p:pic>
        <p:nvPicPr>
          <p:cNvPr id="3" name="Picture 2" descr="Screen Shot 2013-07-15 at 11.24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1295400"/>
            <a:ext cx="5128814" cy="467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92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76200"/>
            <a:ext cx="8045823" cy="1470025"/>
          </a:xfrm>
        </p:spPr>
        <p:txBody>
          <a:bodyPr/>
          <a:lstStyle/>
          <a:p>
            <a:r>
              <a:rPr lang="en-US" dirty="0" smtClean="0"/>
              <a:t>TCMA 30 m Examples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0" y="6096000"/>
            <a:ext cx="2759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Lake Calhoun / Harriet area</a:t>
            </a:r>
            <a:endParaRPr lang="en-US" dirty="0"/>
          </a:p>
        </p:txBody>
      </p:sp>
      <p:pic>
        <p:nvPicPr>
          <p:cNvPr id="4" name="Picture 3" descr="Screen Shot 2013-07-15 at 11.35.35 A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524000"/>
            <a:ext cx="4945973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3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3" b="99103" l="1653" r="991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4254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itle 1"/>
          <p:cNvSpPr>
            <a:spLocks noGrp="1"/>
          </p:cNvSpPr>
          <p:nvPr>
            <p:ph type="ctrTitle"/>
          </p:nvPr>
        </p:nvSpPr>
        <p:spPr>
          <a:xfrm>
            <a:off x="3048000" y="28322"/>
            <a:ext cx="5791200" cy="1371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dirty="0" smtClean="0">
                <a:solidFill>
                  <a:srgbClr val="000000"/>
                </a:solidFill>
                <a:latin typeface="Calibri" charset="0"/>
                <a:cs typeface="Arial" charset="0"/>
              </a:rPr>
              <a:t/>
            </a:r>
            <a:br>
              <a:rPr lang="en-US" sz="3200" dirty="0" smtClean="0">
                <a:solidFill>
                  <a:srgbClr val="000000"/>
                </a:solidFill>
                <a:latin typeface="Calibri" charset="0"/>
                <a:cs typeface="Arial" charset="0"/>
              </a:rPr>
            </a:br>
            <a:r>
              <a:rPr lang="en-US" sz="3200" dirty="0" smtClean="0">
                <a:solidFill>
                  <a:srgbClr val="000000"/>
                </a:solidFill>
                <a:latin typeface="Calibri" charset="0"/>
                <a:cs typeface="Arial" charset="0"/>
              </a:rPr>
              <a:t>High Spatial Resolution Mapping</a:t>
            </a:r>
            <a:br>
              <a:rPr lang="en-US" sz="3200" dirty="0" smtClean="0">
                <a:solidFill>
                  <a:srgbClr val="000000"/>
                </a:solidFill>
                <a:latin typeface="Calibri" charset="0"/>
                <a:cs typeface="Arial" charset="0"/>
              </a:rPr>
            </a:br>
            <a:r>
              <a:rPr lang="en-US" sz="2700" dirty="0" smtClean="0">
                <a:solidFill>
                  <a:srgbClr val="000000"/>
                </a:solidFill>
                <a:latin typeface="Calibri" charset="0"/>
                <a:cs typeface="Arial" charset="0"/>
              </a:rPr>
              <a:t>Urban Tree Cover in</a:t>
            </a:r>
            <a:br>
              <a:rPr lang="en-US" sz="2700" dirty="0" smtClean="0">
                <a:solidFill>
                  <a:srgbClr val="000000"/>
                </a:solidFill>
                <a:latin typeface="Calibri" charset="0"/>
                <a:cs typeface="Arial" charset="0"/>
              </a:rPr>
            </a:br>
            <a:r>
              <a:rPr lang="en-US" sz="2700" dirty="0" smtClean="0">
                <a:solidFill>
                  <a:srgbClr val="000000"/>
                </a:solidFill>
                <a:latin typeface="Calibri" charset="0"/>
                <a:cs typeface="Arial" charset="0"/>
              </a:rPr>
              <a:t>Minneapolis </a:t>
            </a:r>
            <a:r>
              <a:rPr lang="en-US" sz="3200" dirty="0">
                <a:solidFill>
                  <a:srgbClr val="000000"/>
                </a:solidFill>
                <a:latin typeface="Calibri" charset="0"/>
                <a:cs typeface="Arial" charset="0"/>
              </a:rPr>
              <a:t/>
            </a:r>
            <a:br>
              <a:rPr lang="en-US" sz="3200" dirty="0">
                <a:solidFill>
                  <a:srgbClr val="000000"/>
                </a:solidFill>
                <a:latin typeface="Calibri" charset="0"/>
                <a:cs typeface="Arial" charset="0"/>
              </a:rPr>
            </a:br>
            <a:endParaRPr lang="en-US" sz="3200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10244" name="TextBox 41"/>
          <p:cNvSpPr txBox="1">
            <a:spLocks noChangeArrowheads="1"/>
          </p:cNvSpPr>
          <p:nvPr/>
        </p:nvSpPr>
        <p:spPr bwMode="auto">
          <a:xfrm>
            <a:off x="7620000" y="3124200"/>
            <a:ext cx="60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Arial" charset="0"/>
            </a:endParaRPr>
          </a:p>
        </p:txBody>
      </p:sp>
      <p:grpSp>
        <p:nvGrpSpPr>
          <p:cNvPr id="10245" name="Group 27"/>
          <p:cNvGrpSpPr>
            <a:grpSpLocks/>
          </p:cNvGrpSpPr>
          <p:nvPr/>
        </p:nvGrpSpPr>
        <p:grpSpPr bwMode="auto">
          <a:xfrm>
            <a:off x="5029200" y="2514600"/>
            <a:ext cx="3276600" cy="2747963"/>
            <a:chOff x="5029200" y="2514600"/>
            <a:chExt cx="3276600" cy="2747963"/>
          </a:xfrm>
        </p:grpSpPr>
        <p:grpSp>
          <p:nvGrpSpPr>
            <p:cNvPr id="10246" name="Group 52"/>
            <p:cNvGrpSpPr>
              <a:grpSpLocks/>
            </p:cNvGrpSpPr>
            <p:nvPr/>
          </p:nvGrpSpPr>
          <p:grpSpPr bwMode="auto">
            <a:xfrm>
              <a:off x="5029200" y="2895600"/>
              <a:ext cx="2286000" cy="2366963"/>
              <a:chOff x="5791200" y="3200400"/>
              <a:chExt cx="1828800" cy="2157875"/>
            </a:xfrm>
          </p:grpSpPr>
          <p:sp>
            <p:nvSpPr>
              <p:cNvPr id="5" name="Rectangle 4"/>
              <p:cNvSpPr/>
              <p:nvPr/>
            </p:nvSpPr>
            <p:spPr bwMode="auto">
              <a:xfrm>
                <a:off x="5791200" y="3220662"/>
                <a:ext cx="304800" cy="228668"/>
              </a:xfrm>
              <a:prstGeom prst="rect">
                <a:avLst/>
              </a:pr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400"/>
              </a:p>
            </p:txBody>
          </p:sp>
          <p:sp>
            <p:nvSpPr>
              <p:cNvPr id="6" name="Rectangle 5"/>
              <p:cNvSpPr/>
              <p:nvPr/>
            </p:nvSpPr>
            <p:spPr bwMode="auto">
              <a:xfrm>
                <a:off x="5791200" y="3524588"/>
                <a:ext cx="304800" cy="228668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400"/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5791200" y="4162833"/>
                <a:ext cx="304800" cy="228668"/>
              </a:xfrm>
              <a:prstGeom prst="rect">
                <a:avLst/>
              </a:prstGeom>
              <a:solidFill>
                <a:srgbClr val="3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400"/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5791200" y="5077505"/>
                <a:ext cx="304800" cy="22866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400"/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5791200" y="4468206"/>
                <a:ext cx="304800" cy="228668"/>
              </a:xfrm>
              <a:prstGeom prst="rect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400"/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5791200" y="3858907"/>
                <a:ext cx="304800" cy="228668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400"/>
              </a:p>
            </p:txBody>
          </p:sp>
          <p:sp>
            <p:nvSpPr>
              <p:cNvPr id="10254" name="TextBox 10"/>
              <p:cNvSpPr txBox="1">
                <a:spLocks noChangeArrowheads="1"/>
              </p:cNvSpPr>
              <p:nvPr/>
            </p:nvSpPr>
            <p:spPr bwMode="auto">
              <a:xfrm>
                <a:off x="6096000" y="3200400"/>
                <a:ext cx="1219200" cy="2806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Arial" charset="0"/>
                  </a:rPr>
                  <a:t>Tree Canopy </a:t>
                </a:r>
              </a:p>
            </p:txBody>
          </p:sp>
          <p:sp>
            <p:nvSpPr>
              <p:cNvPr id="10255" name="TextBox 11"/>
              <p:cNvSpPr txBox="1">
                <a:spLocks noChangeArrowheads="1"/>
              </p:cNvSpPr>
              <p:nvPr/>
            </p:nvSpPr>
            <p:spPr bwMode="auto">
              <a:xfrm>
                <a:off x="6096000" y="3505200"/>
                <a:ext cx="1143000" cy="2806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Arial" charset="0"/>
                  </a:rPr>
                  <a:t>Grass/Shrub</a:t>
                </a:r>
              </a:p>
            </p:txBody>
          </p:sp>
          <p:sp>
            <p:nvSpPr>
              <p:cNvPr id="10256" name="TextBox 12"/>
              <p:cNvSpPr txBox="1">
                <a:spLocks noChangeArrowheads="1"/>
              </p:cNvSpPr>
              <p:nvPr/>
            </p:nvSpPr>
            <p:spPr bwMode="auto">
              <a:xfrm>
                <a:off x="6096000" y="4163199"/>
                <a:ext cx="1066800" cy="2806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Arial" charset="0"/>
                  </a:rPr>
                  <a:t>Water</a:t>
                </a:r>
              </a:p>
            </p:txBody>
          </p:sp>
          <p:sp>
            <p:nvSpPr>
              <p:cNvPr id="10257" name="TextBox 13"/>
              <p:cNvSpPr txBox="1">
                <a:spLocks noChangeArrowheads="1"/>
              </p:cNvSpPr>
              <p:nvPr/>
            </p:nvSpPr>
            <p:spPr bwMode="auto">
              <a:xfrm>
                <a:off x="6096000" y="4772798"/>
                <a:ext cx="990600" cy="2806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Arial" charset="0"/>
                  </a:rPr>
                  <a:t>Streets</a:t>
                </a:r>
              </a:p>
            </p:txBody>
          </p:sp>
          <p:sp>
            <p:nvSpPr>
              <p:cNvPr id="10258" name="TextBox 14"/>
              <p:cNvSpPr txBox="1">
                <a:spLocks noChangeArrowheads="1"/>
              </p:cNvSpPr>
              <p:nvPr/>
            </p:nvSpPr>
            <p:spPr bwMode="auto">
              <a:xfrm>
                <a:off x="6096000" y="4467999"/>
                <a:ext cx="1143000" cy="2806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Arial" charset="0"/>
                  </a:rPr>
                  <a:t>Buildings</a:t>
                </a:r>
              </a:p>
            </p:txBody>
          </p:sp>
          <p:sp>
            <p:nvSpPr>
              <p:cNvPr id="10259" name="TextBox 15"/>
              <p:cNvSpPr txBox="1">
                <a:spLocks noChangeArrowheads="1"/>
              </p:cNvSpPr>
              <p:nvPr/>
            </p:nvSpPr>
            <p:spPr bwMode="auto">
              <a:xfrm>
                <a:off x="6096000" y="3858399"/>
                <a:ext cx="1066800" cy="2806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Arial" charset="0"/>
                  </a:rPr>
                  <a:t>Bare Soil</a:t>
                </a: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5791200" y="4772132"/>
                <a:ext cx="304800" cy="22866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400"/>
              </a:p>
            </p:txBody>
          </p:sp>
          <p:sp>
            <p:nvSpPr>
              <p:cNvPr id="10261" name="TextBox 13"/>
              <p:cNvSpPr txBox="1">
                <a:spLocks noChangeArrowheads="1"/>
              </p:cNvSpPr>
              <p:nvPr/>
            </p:nvSpPr>
            <p:spPr bwMode="auto">
              <a:xfrm>
                <a:off x="6096000" y="5077599"/>
                <a:ext cx="1066800" cy="2806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Arial" charset="0"/>
                  </a:rPr>
                  <a:t>Impervious</a:t>
                </a:r>
              </a:p>
            </p:txBody>
          </p:sp>
          <p:sp>
            <p:nvSpPr>
              <p:cNvPr id="10262" name="TextBox 42"/>
              <p:cNvSpPr txBox="1">
                <a:spLocks noChangeArrowheads="1"/>
              </p:cNvSpPr>
              <p:nvPr/>
            </p:nvSpPr>
            <p:spPr bwMode="auto">
              <a:xfrm>
                <a:off x="7086600" y="3200400"/>
                <a:ext cx="533400" cy="2806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n-US" sz="1400">
                    <a:latin typeface="Arial" charset="0"/>
                  </a:rPr>
                  <a:t>31.5</a:t>
                </a:r>
              </a:p>
            </p:txBody>
          </p:sp>
          <p:sp>
            <p:nvSpPr>
              <p:cNvPr id="10263" name="TextBox 43"/>
              <p:cNvSpPr txBox="1">
                <a:spLocks noChangeArrowheads="1"/>
              </p:cNvSpPr>
              <p:nvPr/>
            </p:nvSpPr>
            <p:spPr bwMode="auto">
              <a:xfrm>
                <a:off x="7086600" y="3505200"/>
                <a:ext cx="533400" cy="2806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n-US" sz="1400">
                    <a:latin typeface="Arial" charset="0"/>
                  </a:rPr>
                  <a:t>19.7</a:t>
                </a:r>
              </a:p>
            </p:txBody>
          </p:sp>
          <p:sp>
            <p:nvSpPr>
              <p:cNvPr id="10264" name="TextBox 44"/>
              <p:cNvSpPr txBox="1">
                <a:spLocks noChangeArrowheads="1"/>
              </p:cNvSpPr>
              <p:nvPr/>
            </p:nvSpPr>
            <p:spPr bwMode="auto">
              <a:xfrm>
                <a:off x="7086600" y="3837801"/>
                <a:ext cx="533400" cy="2806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n-US" sz="1400">
                    <a:latin typeface="Arial" charset="0"/>
                  </a:rPr>
                  <a:t>0.2</a:t>
                </a:r>
              </a:p>
            </p:txBody>
          </p:sp>
          <p:sp>
            <p:nvSpPr>
              <p:cNvPr id="10265" name="TextBox 45"/>
              <p:cNvSpPr txBox="1">
                <a:spLocks noChangeArrowheads="1"/>
              </p:cNvSpPr>
              <p:nvPr/>
            </p:nvSpPr>
            <p:spPr bwMode="auto">
              <a:xfrm>
                <a:off x="7086600" y="4142601"/>
                <a:ext cx="533400" cy="2806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n-US" sz="1400">
                    <a:latin typeface="Arial" charset="0"/>
                  </a:rPr>
                  <a:t>6.2</a:t>
                </a:r>
              </a:p>
            </p:txBody>
          </p:sp>
          <p:sp>
            <p:nvSpPr>
              <p:cNvPr id="10266" name="TextBox 46"/>
              <p:cNvSpPr txBox="1">
                <a:spLocks noChangeArrowheads="1"/>
              </p:cNvSpPr>
              <p:nvPr/>
            </p:nvSpPr>
            <p:spPr bwMode="auto">
              <a:xfrm>
                <a:off x="7086600" y="4447401"/>
                <a:ext cx="533400" cy="2806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n-US" sz="1400">
                    <a:latin typeface="Arial" charset="0"/>
                  </a:rPr>
                  <a:t>15.5</a:t>
                </a:r>
              </a:p>
            </p:txBody>
          </p:sp>
          <p:sp>
            <p:nvSpPr>
              <p:cNvPr id="10267" name="TextBox 47"/>
              <p:cNvSpPr txBox="1">
                <a:spLocks noChangeArrowheads="1"/>
              </p:cNvSpPr>
              <p:nvPr/>
            </p:nvSpPr>
            <p:spPr bwMode="auto">
              <a:xfrm>
                <a:off x="7086600" y="4752201"/>
                <a:ext cx="533400" cy="2806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n-US" sz="1400">
                    <a:latin typeface="Arial" charset="0"/>
                  </a:rPr>
                  <a:t>9.5</a:t>
                </a:r>
              </a:p>
            </p:txBody>
          </p:sp>
          <p:sp>
            <p:nvSpPr>
              <p:cNvPr id="10268" name="TextBox 48"/>
              <p:cNvSpPr txBox="1">
                <a:spLocks noChangeArrowheads="1"/>
              </p:cNvSpPr>
              <p:nvPr/>
            </p:nvSpPr>
            <p:spPr bwMode="auto">
              <a:xfrm>
                <a:off x="7086600" y="5057001"/>
                <a:ext cx="533400" cy="2806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n-US" sz="1400">
                    <a:latin typeface="Arial" charset="0"/>
                  </a:rPr>
                  <a:t>17.5</a:t>
                </a:r>
              </a:p>
            </p:txBody>
          </p:sp>
        </p:grpSp>
        <p:sp>
          <p:nvSpPr>
            <p:cNvPr id="10247" name="TextBox 53"/>
            <p:cNvSpPr txBox="1">
              <a:spLocks noChangeArrowheads="1"/>
            </p:cNvSpPr>
            <p:nvPr/>
          </p:nvSpPr>
          <p:spPr bwMode="auto">
            <a:xfrm>
              <a:off x="5410200" y="2514600"/>
              <a:ext cx="2895600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latin typeface="Arial" charset="0"/>
                </a:rPr>
                <a:t>Class           Percent</a:t>
              </a:r>
              <a:r>
                <a:rPr lang="en-US" sz="1800">
                  <a:latin typeface="Arial" charset="0"/>
                </a:rPr>
                <a:t>	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566279" y="5632671"/>
            <a:ext cx="4120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Funded by cities of Minneapolis, St. Paul, and Woodbury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01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MPLS_Zoom_Classified_ShrtLegen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9250" y="238124"/>
            <a:ext cx="8382000" cy="646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itle 6"/>
          <p:cNvSpPr>
            <a:spLocks noGrp="1"/>
          </p:cNvSpPr>
          <p:nvPr>
            <p:ph type="title"/>
          </p:nvPr>
        </p:nvSpPr>
        <p:spPr>
          <a:xfrm>
            <a:off x="2514600" y="304800"/>
            <a:ext cx="5334000" cy="457200"/>
          </a:xfrm>
          <a:solidFill>
            <a:schemeClr val="bg1"/>
          </a:solidFill>
        </p:spPr>
        <p:txBody>
          <a:bodyPr/>
          <a:lstStyle/>
          <a:p>
            <a:r>
              <a:rPr lang="en-US" sz="2200" b="1" dirty="0">
                <a:solidFill>
                  <a:srgbClr val="000000"/>
                </a:solidFill>
                <a:latin typeface="Calibri" charset="0"/>
                <a:cs typeface="Arial" charset="0"/>
              </a:rPr>
              <a:t>Detailed View of Minneapolis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71164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3"/>
          <p:cNvSpPr>
            <a:spLocks noGrp="1"/>
          </p:cNvSpPr>
          <p:nvPr>
            <p:ph type="title"/>
          </p:nvPr>
        </p:nvSpPr>
        <p:spPr>
          <a:xfrm>
            <a:off x="5105400" y="609600"/>
            <a:ext cx="3886200" cy="17526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>
                <a:solidFill>
                  <a:srgbClr val="000000"/>
                </a:solidFill>
                <a:latin typeface="Calibri" charset="0"/>
                <a:cs typeface="Arial" charset="0"/>
              </a:rPr>
              <a:t>Comparison of High Resolution Aerial Photo and Land Cover Classification</a:t>
            </a:r>
          </a:p>
        </p:txBody>
      </p:sp>
      <p:pic>
        <p:nvPicPr>
          <p:cNvPr id="12291" name="Picture 1" descr="MPLS_Zoom2_ArcOnline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4883150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5" descr="MPLS_Zoom2_Classified_ShrtLegen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2895600"/>
            <a:ext cx="4981575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Box 1"/>
          <p:cNvSpPr txBox="1">
            <a:spLocks noChangeArrowheads="1"/>
          </p:cNvSpPr>
          <p:nvPr/>
        </p:nvSpPr>
        <p:spPr bwMode="auto">
          <a:xfrm>
            <a:off x="304800" y="4876800"/>
            <a:ext cx="3200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latin typeface="Arial" charset="0"/>
              </a:rPr>
              <a:t>Overall accuracy:  </a:t>
            </a:r>
            <a:r>
              <a:rPr lang="en-US" sz="2000" b="1" dirty="0" smtClean="0">
                <a:latin typeface="Arial" charset="0"/>
              </a:rPr>
              <a:t>91%</a:t>
            </a:r>
            <a:endParaRPr lang="en-US" sz="20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1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534400" cy="1143000"/>
          </a:xfrm>
        </p:spPr>
        <p:txBody>
          <a:bodyPr/>
          <a:lstStyle/>
          <a:p>
            <a:pPr algn="l"/>
            <a:r>
              <a:rPr lang="en-US" sz="3200" b="1" dirty="0">
                <a:latin typeface="Calibri" charset="0"/>
              </a:rPr>
              <a:t>Existing Tree Canopy as Percent of Land Area for Minneapolis Neighborhoods and Zoning Districts</a:t>
            </a:r>
          </a:p>
        </p:txBody>
      </p:sp>
      <p:pic>
        <p:nvPicPr>
          <p:cNvPr id="13315" name="Picture 4" descr="Pub_Mpls_Neigh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546225"/>
            <a:ext cx="3962400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2" descr="Pub_Mpls_Zon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1447800"/>
            <a:ext cx="4030663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490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097" y="0"/>
            <a:ext cx="8045823" cy="1470025"/>
          </a:xfrm>
        </p:spPr>
        <p:txBody>
          <a:bodyPr/>
          <a:lstStyle/>
          <a:p>
            <a:r>
              <a:rPr lang="en-US" dirty="0" smtClean="0"/>
              <a:t>Existing Land Cover Products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30188" y="1219200"/>
            <a:ext cx="7620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Statewide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/>
              <a:t>UMN: 1990, 2000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/>
              <a:t>NLCD: 2001, 2006, 2011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/>
              <a:t>CDL: Annual, for crops only</a:t>
            </a:r>
          </a:p>
          <a:p>
            <a:r>
              <a:rPr lang="en-US" sz="2400" dirty="0" smtClean="0"/>
              <a:t>TCMA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/>
              <a:t>UMN: 1986, 1991, 1998, 2002, 2007, 2008*, 2011</a:t>
            </a:r>
            <a:br>
              <a:rPr lang="en-US" sz="2400" dirty="0" smtClean="0"/>
            </a:br>
            <a:r>
              <a:rPr lang="en-US" sz="1600" dirty="0" smtClean="0"/>
              <a:t>* Minneapolis, St. Paul, and Woodbury only</a:t>
            </a:r>
            <a:endParaRPr lang="en-US" sz="1600" dirty="0"/>
          </a:p>
          <a:p>
            <a:endParaRPr lang="en-US" sz="2400" dirty="0" smtClean="0"/>
          </a:p>
          <a:p>
            <a:r>
              <a:rPr lang="en-US" sz="2400" dirty="0"/>
              <a:t>NLCD: </a:t>
            </a:r>
            <a:r>
              <a:rPr lang="en-US" sz="2400" dirty="0" smtClean="0"/>
              <a:t>Not </a:t>
            </a:r>
            <a:r>
              <a:rPr lang="en-US" sz="2400" dirty="0"/>
              <a:t>customized to Minnesota, has significant accuracy issues with some classes and in some parts of the state, and is infrequently </a:t>
            </a:r>
            <a:r>
              <a:rPr lang="en-US" sz="2400" dirty="0" smtClean="0"/>
              <a:t>updated.</a:t>
            </a:r>
          </a:p>
          <a:p>
            <a:endParaRPr lang="en-US" sz="2400" dirty="0"/>
          </a:p>
          <a:p>
            <a:r>
              <a:rPr lang="en-US" sz="2400" dirty="0" smtClean="0"/>
              <a:t>We need more frequent, high quality, Minnesota-specific land cover data.</a:t>
            </a:r>
          </a:p>
        </p:txBody>
      </p:sp>
    </p:spTree>
    <p:extLst>
      <p:ext uri="{BB962C8B-B14F-4D97-AF65-F5344CB8AC3E}">
        <p14:creationId xmlns:p14="http://schemas.microsoft.com/office/powerpoint/2010/main" val="204659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55125"/>
            <a:ext cx="8045823" cy="1470025"/>
          </a:xfrm>
        </p:spPr>
        <p:txBody>
          <a:bodyPr/>
          <a:lstStyle/>
          <a:p>
            <a:r>
              <a:rPr lang="en-US" dirty="0" smtClean="0"/>
              <a:t>Uses for Land Cover Products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08891" y="1600200"/>
            <a:ext cx="7620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MN DNR hydrologic modeling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MN DNR habitat mapping/monitoring (e.g. moose)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MN DNR urban tree cover mapping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MN PCA basin-wide monitoring, modeling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MN PCA lake clarity maps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Met Council infrastructure planning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Municipal: urban tree canopy, storm water flow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Corporate: Xcel Energy, real estate, project siting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Agriculture: cropland extent, impacts on ag lands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Researchers (e.g. climate change impacts)</a:t>
            </a:r>
          </a:p>
        </p:txBody>
      </p:sp>
    </p:spTree>
    <p:extLst>
      <p:ext uri="{BB962C8B-B14F-4D97-AF65-F5344CB8AC3E}">
        <p14:creationId xmlns:p14="http://schemas.microsoft.com/office/powerpoint/2010/main" val="389255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097" y="0"/>
            <a:ext cx="8045823" cy="1470025"/>
          </a:xfrm>
        </p:spPr>
        <p:txBody>
          <a:bodyPr/>
          <a:lstStyle/>
          <a:p>
            <a:r>
              <a:rPr lang="en-US" dirty="0" smtClean="0"/>
              <a:t>Funding Sources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30188" y="1219200"/>
            <a:ext cx="7620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Past funding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NASA: Long ago, no longer an option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Metropolitan Council: Metro only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LCCMR: Challenging, political, not a reliable source, future funding for land cover uncertain/unlikely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>We have no “go-to” source to fund these important land cover updates.</a:t>
            </a:r>
          </a:p>
          <a:p>
            <a:endParaRPr lang="en-US" sz="2400" dirty="0"/>
          </a:p>
          <a:p>
            <a:r>
              <a:rPr lang="en-US" sz="2400" dirty="0" smtClean="0"/>
              <a:t>We currently have to “reinvent the wheel” every time an update is needed: funding, personnel, data, methods, delivery, etc.</a:t>
            </a:r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13926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097" y="0"/>
            <a:ext cx="8045823" cy="1470025"/>
          </a:xfrm>
        </p:spPr>
        <p:txBody>
          <a:bodyPr/>
          <a:lstStyle/>
          <a:p>
            <a:r>
              <a:rPr lang="en-US" dirty="0" smtClean="0"/>
              <a:t>Discussion Question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1676400"/>
            <a:ext cx="7848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Can we create a partnership between UMN and Minnesota stakeholders (agencies and others) to provide regular funding for maps and change products?</a:t>
            </a:r>
          </a:p>
          <a:p>
            <a:endParaRPr lang="en-US" sz="2400" dirty="0"/>
          </a:p>
          <a:p>
            <a:r>
              <a:rPr lang="en-US" sz="2400" u="sng" dirty="0" smtClean="0"/>
              <a:t>An example</a:t>
            </a:r>
            <a:r>
              <a:rPr lang="en-US" sz="2400" dirty="0" smtClean="0"/>
              <a:t>:  A three-year update cycle at $120k per year could yield:</a:t>
            </a:r>
          </a:p>
          <a:p>
            <a:r>
              <a:rPr lang="en-US" sz="2400" i="1" dirty="0" smtClean="0"/>
              <a:t>Year 1</a:t>
            </a:r>
            <a:r>
              <a:rPr lang="en-US" sz="2400" dirty="0" smtClean="0"/>
              <a:t>: Statewide land cover</a:t>
            </a:r>
          </a:p>
          <a:p>
            <a:r>
              <a:rPr lang="en-US" sz="2400" i="1" dirty="0" smtClean="0"/>
              <a:t>Year 2</a:t>
            </a:r>
            <a:r>
              <a:rPr lang="en-US" sz="2400" dirty="0" smtClean="0"/>
              <a:t>: High resolution land cover for selected areas</a:t>
            </a:r>
          </a:p>
          <a:p>
            <a:r>
              <a:rPr lang="en-US" sz="2400" i="1" dirty="0" smtClean="0"/>
              <a:t>Year 3</a:t>
            </a:r>
            <a:r>
              <a:rPr lang="en-US" sz="2400" dirty="0" smtClean="0"/>
              <a:t>: Statewide lake clarity maps (e.g. water.umn.edu)</a:t>
            </a:r>
          </a:p>
          <a:p>
            <a:r>
              <a:rPr lang="en-US" sz="2400" dirty="0" smtClean="0"/>
              <a:t>… start over with Year 1…</a:t>
            </a:r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67831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33400" y="3200400"/>
            <a:ext cx="5029200" cy="1752600"/>
          </a:xfrm>
        </p:spPr>
        <p:txBody>
          <a:bodyPr/>
          <a:lstStyle/>
          <a:p>
            <a:r>
              <a:rPr lang="en-US" dirty="0" err="1" smtClean="0"/>
              <a:t>MnGeo</a:t>
            </a:r>
            <a:r>
              <a:rPr lang="en-US" dirty="0" smtClean="0"/>
              <a:t> Statewide Geospatial Advisory Council Meeting</a:t>
            </a:r>
          </a:p>
          <a:p>
            <a:r>
              <a:rPr lang="en-US" dirty="0" smtClean="0"/>
              <a:t>Norman Anderson, </a:t>
            </a:r>
            <a:r>
              <a:rPr lang="en-US" dirty="0" err="1" smtClean="0"/>
              <a:t>MnGeo</a:t>
            </a:r>
            <a:endParaRPr lang="en-US" dirty="0" smtClean="0"/>
          </a:p>
          <a:p>
            <a:r>
              <a:rPr lang="en-US" dirty="0" smtClean="0"/>
              <a:t>June 18, 2014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990600"/>
            <a:ext cx="5562600" cy="1981200"/>
          </a:xfrm>
        </p:spPr>
        <p:txBody>
          <a:bodyPr/>
          <a:lstStyle/>
          <a:p>
            <a:r>
              <a:rPr lang="en-US" dirty="0" err="1" smtClean="0"/>
              <a:t>ArcGIS</a:t>
            </a:r>
            <a:r>
              <a:rPr lang="en-US" dirty="0" smtClean="0"/>
              <a:t> Online</a:t>
            </a:r>
            <a:br>
              <a:rPr lang="en-US" dirty="0" smtClean="0"/>
            </a:br>
            <a:r>
              <a:rPr lang="en-US" dirty="0" smtClean="0"/>
              <a:t>Minnesota Storefront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94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50763" y="2529942"/>
            <a:ext cx="6260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/>
              <a:t>+</a:t>
            </a:r>
            <a:endParaRPr lang="en-US" sz="8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286000"/>
            <a:ext cx="3382927" cy="20951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2537017"/>
            <a:ext cx="3876675" cy="1432399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30 minutes…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57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David Brandt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Recorders fee </a:t>
            </a:r>
            <a:r>
              <a:rPr lang="en-US" dirty="0" smtClean="0">
                <a:hlinkClick r:id="rId2" action="ppaction://hlinkfile"/>
              </a:rPr>
              <a:t>update</a:t>
            </a:r>
            <a:r>
              <a:rPr lang="en-US" dirty="0" smtClean="0"/>
              <a:t> and discussion…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20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Dan Ross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MnGeo priority efforts and updates…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66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194" name="Picture 2" descr="http://townofwayneny.com/graphics/streetSig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3058122" cy="2587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05200" y="1524000"/>
            <a:ext cx="5562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/>
              <a:t>Developed as part of NG9-1-1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/>
              <a:t>Shaping the project now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/>
              <a:t>Collaboration with DPS, State Patrol, MnDOT, local partners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err="1" smtClean="0"/>
              <a:t>AIigned</a:t>
            </a:r>
            <a:r>
              <a:rPr lang="en-US" sz="2800" dirty="0" smtClean="0"/>
              <a:t> with Street Centerlines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115550"/>
            <a:ext cx="545784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Statewide Addresses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1656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ross\AppData\Local\Microsoft\Windows\Temporary Internet Files\Content.IE5\AGYGOD3N\MP900427595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14513" cy="262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dross\AppData\Local\Microsoft\Windows\Temporary Internet Files\Content.IE5\8BEM53S2\MP900386084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1"/>
            <a:ext cx="1796142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" y="2667000"/>
            <a:ext cx="9144000" cy="167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5" name="Picture 14" descr="FinalCenterlinesLog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2819400"/>
            <a:ext cx="1219200" cy="12192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800225" y="4295775"/>
            <a:ext cx="7347610" cy="1251494"/>
            <a:chOff x="1800225" y="4339681"/>
            <a:chExt cx="6937522" cy="1181645"/>
          </a:xfrm>
        </p:grpSpPr>
        <p:pic>
          <p:nvPicPr>
            <p:cNvPr id="4101" name="Picture 5" descr="C:\Users\dross\AppData\Local\Microsoft\Windows\Temporary Internet Files\Content.IE5\VEW4XV0M\MP900427670[1]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6000" y="4346574"/>
              <a:ext cx="1758051" cy="1171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C:\Users\dross\AppData\Local\Microsoft\Windows\Temporary Internet Files\Content.IE5\AGYGOD3N\MP900400815[1]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4589" y="4339681"/>
              <a:ext cx="1773158" cy="1181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3" name="Picture 7" descr="C:\Users\dross\AppData\Local\Microsoft\Windows\Temporary Internet Files\Content.IE5\UFP3IKLF\MP900382747[1]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1775" y="4340226"/>
              <a:ext cx="1653540" cy="118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Mpls@night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00225" y="4346575"/>
              <a:ext cx="1755584" cy="1171303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0" y="4267200"/>
            <a:ext cx="9144000" cy="762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38275" y="2819400"/>
            <a:ext cx="746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9BBB59">
                    <a:lumMod val="50000"/>
                  </a:srgbClr>
                </a:solidFill>
              </a:rPr>
              <a:t>Statewide Centerline Initiative</a:t>
            </a:r>
            <a:endParaRPr lang="en-US" sz="4400" b="1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04950" y="3505200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A520A"/>
                </a:solidFill>
              </a:rPr>
              <a:t>Minnesota Geospatial Information Office	</a:t>
            </a:r>
            <a:r>
              <a:rPr lang="en-US" sz="1200" b="1" dirty="0" smtClean="0">
                <a:solidFill>
                  <a:srgbClr val="0070C0"/>
                </a:solidFill>
              </a:rPr>
              <a:t>Minnesota Department of Transportation</a:t>
            </a:r>
          </a:p>
          <a:p>
            <a:r>
              <a:rPr lang="en-US" sz="1200" b="1" dirty="0" smtClean="0">
                <a:solidFill>
                  <a:srgbClr val="002060"/>
                </a:solidFill>
              </a:rPr>
              <a:t>Metropolitan Council	</a:t>
            </a:r>
            <a:r>
              <a:rPr lang="en-US" sz="1200" b="1" dirty="0" smtClean="0">
                <a:solidFill>
                  <a:srgbClr val="0A520A"/>
                </a:solidFill>
              </a:rPr>
              <a:t>	</a:t>
            </a:r>
            <a:r>
              <a:rPr lang="en-US" sz="1200" b="1" dirty="0" smtClean="0">
                <a:solidFill>
                  <a:srgbClr val="1542A7"/>
                </a:solidFill>
              </a:rPr>
              <a:t>MetroGIS</a:t>
            </a:r>
            <a:endParaRPr lang="en-US" sz="1200" b="1" dirty="0">
              <a:solidFill>
                <a:srgbClr val="1542A7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2590800"/>
            <a:ext cx="9144000" cy="762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549992" y="3733800"/>
            <a:ext cx="2444816" cy="489712"/>
            <a:chOff x="-1544854" y="-533400"/>
            <a:chExt cx="11762070" cy="2775712"/>
          </a:xfrm>
        </p:grpSpPr>
        <p:pic>
          <p:nvPicPr>
            <p:cNvPr id="14" name="Picture 13" descr="All Four Agency Logos.jpg"/>
            <p:cNvPicPr>
              <a:picLocks noChangeAspect="1"/>
            </p:cNvPicPr>
            <p:nvPr/>
          </p:nvPicPr>
          <p:blipFill>
            <a:blip cstate="print"/>
            <a:stretch>
              <a:fillRect/>
            </a:stretch>
          </p:blipFill>
          <p:spPr>
            <a:xfrm>
              <a:off x="-1035670" y="-533400"/>
              <a:ext cx="11252886" cy="2775712"/>
            </a:xfrm>
            <a:prstGeom prst="rect">
              <a:avLst/>
            </a:prstGeom>
          </p:spPr>
        </p:pic>
        <p:pic>
          <p:nvPicPr>
            <p:cNvPr id="23554" name="Picture 2"/>
            <p:cNvPicPr>
              <a:picLocks noChangeAspect="1" noChangeArrowheads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44854" y="-533400"/>
              <a:ext cx="2731560" cy="277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2171310" y="184937"/>
            <a:ext cx="66960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</a:rPr>
              <a:t>Defining business rules for the data and the system – every two weeks - August 1st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</a:rPr>
              <a:t>Set up - MnGeo instance of Esri Roads and Highways for the partners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</a:rPr>
              <a:t>Conflation of non-state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</a:rPr>
              <a:t>Align with Metro counties GIS Centerlines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09448" y="5628614"/>
            <a:ext cx="601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prstClr val="white">
                    <a:lumMod val="50000"/>
                  </a:prstClr>
                </a:solidFill>
              </a:rPr>
              <a:t>To</a:t>
            </a:r>
            <a:r>
              <a:rPr lang="en-US" b="1" i="1" dirty="0" smtClean="0">
                <a:solidFill>
                  <a:prstClr val="black"/>
                </a:solidFill>
              </a:rPr>
              <a:t> </a:t>
            </a:r>
            <a:r>
              <a:rPr lang="en-US" b="1" i="1" dirty="0" smtClean="0">
                <a:solidFill>
                  <a:srgbClr val="9BBB59">
                    <a:lumMod val="50000"/>
                  </a:srgbClr>
                </a:solidFill>
              </a:rPr>
              <a:t>develop, test, refine, publish and perpetuate </a:t>
            </a:r>
            <a:r>
              <a:rPr lang="en-US" b="1" i="1" dirty="0" smtClean="0">
                <a:solidFill>
                  <a:prstClr val="white">
                    <a:lumMod val="50000"/>
                  </a:prstClr>
                </a:solidFill>
              </a:rPr>
              <a:t>a</a:t>
            </a:r>
            <a:r>
              <a:rPr lang="en-US" b="1" i="1" dirty="0" smtClean="0">
                <a:solidFill>
                  <a:prstClr val="black"/>
                </a:solidFill>
              </a:rPr>
              <a:t> </a:t>
            </a:r>
            <a:r>
              <a:rPr lang="en-US" b="1" i="1" dirty="0" smtClean="0">
                <a:solidFill>
                  <a:srgbClr val="9BBB59">
                    <a:lumMod val="50000"/>
                  </a:srgbClr>
                </a:solidFill>
              </a:rPr>
              <a:t>single state- wide roadway dataset </a:t>
            </a:r>
            <a:r>
              <a:rPr lang="en-US" b="1" i="1" dirty="0" smtClean="0">
                <a:solidFill>
                  <a:prstClr val="white">
                    <a:lumMod val="50000"/>
                  </a:prstClr>
                </a:solidFill>
              </a:rPr>
              <a:t>that meets the needs of a </a:t>
            </a:r>
            <a:r>
              <a:rPr lang="en-US" b="1" i="1" dirty="0" smtClean="0">
                <a:solidFill>
                  <a:srgbClr val="9BBB59">
                    <a:lumMod val="50000"/>
                  </a:srgbClr>
                </a:solidFill>
              </a:rPr>
              <a:t>diverse user community…</a:t>
            </a:r>
            <a:endParaRPr lang="en-US" b="1" i="1" dirty="0">
              <a:solidFill>
                <a:srgbClr val="9BBB59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92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458200" cy="762000"/>
          </a:xfrm>
        </p:spPr>
        <p:txBody>
          <a:bodyPr/>
          <a:lstStyle/>
          <a:p>
            <a:pPr algn="l"/>
            <a:r>
              <a:rPr lang="en-US" sz="3600" b="1" dirty="0" smtClean="0"/>
              <a:t>MN Geospatial Commons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458200" cy="12954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 single </a:t>
            </a:r>
            <a:r>
              <a:rPr lang="en-US" sz="3600" u="sng" dirty="0" smtClean="0">
                <a:solidFill>
                  <a:schemeClr val="accent6">
                    <a:lumMod val="75000"/>
                  </a:schemeClr>
                </a:solidFill>
              </a:rPr>
              <a:t>place</a:t>
            </a:r>
            <a:r>
              <a:rPr lang="en-US" sz="3600" dirty="0" smtClean="0">
                <a:solidFill>
                  <a:srgbClr val="FF9900"/>
                </a:solidFill>
              </a:rPr>
              <a:t> </a:t>
            </a:r>
            <a:r>
              <a:rPr lang="en-US" sz="3600" dirty="0" smtClean="0"/>
              <a:t>we all go to </a:t>
            </a:r>
            <a:r>
              <a:rPr lang="en-US" sz="3600" u="sng" dirty="0" smtClean="0">
                <a:solidFill>
                  <a:schemeClr val="accent6">
                    <a:lumMod val="75000"/>
                  </a:schemeClr>
                </a:solidFill>
              </a:rPr>
              <a:t>find</a:t>
            </a:r>
            <a:r>
              <a:rPr lang="en-US" sz="3600" dirty="0" smtClean="0">
                <a:solidFill>
                  <a:srgbClr val="FF9900"/>
                </a:solidFill>
              </a:rPr>
              <a:t> </a:t>
            </a:r>
            <a:r>
              <a:rPr lang="en-US" sz="3600" dirty="0" smtClean="0"/>
              <a:t>and </a:t>
            </a:r>
            <a:r>
              <a:rPr lang="en-US" sz="3600" u="sng" dirty="0" smtClean="0">
                <a:solidFill>
                  <a:schemeClr val="accent6">
                    <a:lumMod val="75000"/>
                  </a:schemeClr>
                </a:solidFill>
              </a:rPr>
              <a:t>share</a:t>
            </a:r>
            <a:r>
              <a:rPr lang="en-US" sz="3600" dirty="0" smtClean="0"/>
              <a:t> geospatial resources</a:t>
            </a:r>
          </a:p>
          <a:p>
            <a:endParaRPr lang="en-US" sz="36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304800" y="2209800"/>
            <a:ext cx="57150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§"/>
            </a:pPr>
            <a:r>
              <a:rPr lang="en-US" sz="3600" dirty="0"/>
              <a:t>Where are we?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smtClean="0"/>
              <a:t>Release complete - </a:t>
            </a:r>
            <a:r>
              <a:rPr lang="en-US" sz="2400" dirty="0"/>
              <a:t>June 30, 2014</a:t>
            </a:r>
            <a:endParaRPr lang="en-US" sz="2400" dirty="0" smtClean="0"/>
          </a:p>
          <a:p>
            <a:pPr marL="1371600" lvl="2" indent="-457200">
              <a:buFont typeface="Arial" pitchFamily="34" charset="0"/>
              <a:buChar char="•"/>
            </a:pPr>
            <a:r>
              <a:rPr lang="en-US" sz="2800" dirty="0" smtClean="0"/>
              <a:t>Store will be open but shelves not completely stocked</a:t>
            </a:r>
          </a:p>
          <a:p>
            <a:pPr marL="1371600" lvl="2" indent="-457200">
              <a:buFont typeface="Arial" pitchFamily="34" charset="0"/>
              <a:buChar char="•"/>
            </a:pPr>
            <a:endParaRPr lang="en-US" sz="800" dirty="0"/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smtClean="0"/>
              <a:t>Align infrastructure and data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Starting with MDH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4864" y="1562101"/>
            <a:ext cx="2238489" cy="3086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386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0" y="65868"/>
            <a:ext cx="4648200" cy="762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LiDAR Elevation </a:t>
            </a:r>
            <a:endParaRPr lang="en-US" dirty="0"/>
          </a:p>
        </p:txBody>
      </p:sp>
      <p:pic>
        <p:nvPicPr>
          <p:cNvPr id="65542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7454"/>
            <a:ext cx="900000" cy="76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80999" y="1230637"/>
            <a:ext cx="5715001" cy="2616101"/>
          </a:xfrm>
          <a:prstGeom prst="rect">
            <a:avLst/>
          </a:prstGeom>
          <a:noFill/>
          <a:ln w="19050">
            <a:noFill/>
          </a:ln>
          <a:effectLst>
            <a:innerShdw blurRad="114300">
              <a:prstClr val="black"/>
            </a:innerShdw>
          </a:effec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Nearly 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ready 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 promote more widely:</a:t>
            </a:r>
            <a:endParaRPr lang="en-US" sz="24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800100" lvl="1" indent="-342900">
              <a:buFont typeface="Wingdings" pitchFamily="2" charset="2"/>
              <a:buChar char="q"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FTP site ready</a:t>
            </a:r>
            <a:endParaRPr lang="en-U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Wingdings" pitchFamily="2" charset="2"/>
              <a:buChar char="q"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Data download ready</a:t>
            </a:r>
          </a:p>
          <a:p>
            <a:pPr marL="800100" lvl="1" indent="-342900">
              <a:buFont typeface="Wingdings" pitchFamily="2" charset="2"/>
              <a:buChar char="q"/>
              <a:defRPr/>
            </a:pPr>
            <a:r>
              <a:rPr lang="en-US" sz="2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hlinkClick r:id="rId4"/>
              </a:rPr>
              <a:t>MnTOPO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hlinkClick r:id="rId4"/>
              </a:rPr>
              <a:t> web 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hlinkClick r:id="rId4"/>
              </a:rPr>
              <a:t>application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released</a:t>
            </a:r>
            <a:endParaRPr lang="en-US" sz="2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Wingdings" pitchFamily="2" charset="2"/>
              <a:buChar char="q"/>
              <a:defRPr/>
            </a:pP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Finishing implementing standard naming conventions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r"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   </a:t>
            </a:r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131" y="1143000"/>
            <a:ext cx="2042669" cy="272737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959536"/>
            <a:ext cx="3733800" cy="213646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2885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6700" y="53598"/>
            <a:ext cx="8458200" cy="838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 smtClean="0"/>
              <a:t>Hydrography – June 30th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876300"/>
            <a:ext cx="4038600" cy="5059363"/>
          </a:xfrm>
        </p:spPr>
        <p:txBody>
          <a:bodyPr>
            <a:normAutofit fontScale="92500" lnSpcReduction="10000"/>
          </a:bodyPr>
          <a:lstStyle/>
          <a:p>
            <a:pPr marL="228600" lvl="1" indent="0">
              <a:buNone/>
              <a:defRPr/>
            </a:pPr>
            <a:r>
              <a:rPr lang="en-US" b="1" dirty="0" smtClean="0"/>
              <a:t>Multi agency project to try to work toward a single geographic representation of surface water for Minnesota…</a:t>
            </a:r>
          </a:p>
          <a:p>
            <a:pPr lvl="1">
              <a:defRPr/>
            </a:pPr>
            <a:endParaRPr lang="en-US" sz="900" dirty="0"/>
          </a:p>
          <a:p>
            <a:pPr lvl="1">
              <a:defRPr/>
            </a:pPr>
            <a:r>
              <a:rPr lang="en-US" dirty="0"/>
              <a:t>A national stream addressing system</a:t>
            </a:r>
          </a:p>
          <a:p>
            <a:pPr lvl="1">
              <a:defRPr/>
            </a:pPr>
            <a:r>
              <a:rPr lang="en-US" dirty="0"/>
              <a:t>A modeling network for navigating </a:t>
            </a:r>
            <a:r>
              <a:rPr lang="en-US" dirty="0" smtClean="0"/>
              <a:t>upstream/downstream</a:t>
            </a:r>
          </a:p>
          <a:p>
            <a:pPr lvl="1">
              <a:defRPr/>
            </a:pPr>
            <a:endParaRPr lang="en-US" sz="900" dirty="0"/>
          </a:p>
          <a:p>
            <a:pPr lvl="1">
              <a:defRPr/>
            </a:pPr>
            <a:r>
              <a:rPr lang="en-US" dirty="0"/>
              <a:t>A maintenance </a:t>
            </a:r>
            <a:r>
              <a:rPr lang="en-US" dirty="0" smtClean="0"/>
              <a:t>infrastructure</a:t>
            </a:r>
          </a:p>
          <a:p>
            <a:pPr lvl="1">
              <a:defRPr/>
            </a:pPr>
            <a:endParaRPr lang="en-US" sz="900" dirty="0"/>
          </a:p>
          <a:p>
            <a:pPr lvl="1">
              <a:defRPr/>
            </a:pPr>
            <a:r>
              <a:rPr lang="en-US" dirty="0"/>
              <a:t>Additional tools to enhance use of </a:t>
            </a:r>
            <a:r>
              <a:rPr lang="en-US" dirty="0" smtClean="0"/>
              <a:t>data</a:t>
            </a:r>
          </a:p>
          <a:p>
            <a:pPr lvl="1">
              <a:defRPr/>
            </a:pPr>
            <a:endParaRPr lang="en-US" sz="900" dirty="0" smtClean="0"/>
          </a:p>
          <a:p>
            <a:pPr marL="228600" lvl="1" indent="0">
              <a:buNone/>
              <a:defRPr/>
            </a:pP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00600" y="1371600"/>
            <a:ext cx="4038600" cy="298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646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219199"/>
          </a:xfrm>
        </p:spPr>
        <p:txBody>
          <a:bodyPr/>
          <a:lstStyle/>
          <a:p>
            <a:pPr algn="ctr"/>
            <a:r>
              <a:rPr lang="en-US" dirty="0" smtClean="0"/>
              <a:t>Statewide Parcels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066800"/>
            <a:ext cx="6691620" cy="3924300"/>
          </a:xfrm>
        </p:spPr>
        <p:txBody>
          <a:bodyPr/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sz="2400" dirty="0" smtClean="0"/>
              <a:t>Align with </a:t>
            </a:r>
            <a:r>
              <a:rPr lang="en-US" sz="2400" dirty="0"/>
              <a:t>Revenue </a:t>
            </a:r>
            <a:r>
              <a:rPr lang="en-US" sz="2400" dirty="0" smtClean="0"/>
              <a:t>efforts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400" dirty="0" smtClean="0"/>
              <a:t>Exchange Guideline - shared 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400" dirty="0" smtClean="0"/>
              <a:t>Regional Collaborations - happening  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400" dirty="0" smtClean="0"/>
              <a:t>MnGeo </a:t>
            </a:r>
            <a:r>
              <a:rPr lang="en-US" sz="2400" dirty="0"/>
              <a:t>to </a:t>
            </a:r>
            <a:r>
              <a:rPr lang="en-US" sz="2400" dirty="0" smtClean="0"/>
              <a:t>do </a:t>
            </a:r>
            <a:r>
              <a:rPr lang="en-US" sz="2400" dirty="0"/>
              <a:t>parcel collect </a:t>
            </a:r>
            <a:r>
              <a:rPr lang="en-US" sz="2400" dirty="0" smtClean="0"/>
              <a:t>2014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Will </a:t>
            </a:r>
            <a:r>
              <a:rPr lang="en-US" sz="2000" dirty="0" smtClean="0"/>
              <a:t>obtain, aggregate</a:t>
            </a:r>
            <a:r>
              <a:rPr lang="en-US" sz="2000" dirty="0"/>
              <a:t>, standardize, make available to state agencies</a:t>
            </a:r>
          </a:p>
          <a:p>
            <a:pPr algn="l"/>
            <a:endParaRPr lang="en-US" sz="800" dirty="0"/>
          </a:p>
          <a:p>
            <a:r>
              <a:rPr lang="en-US" sz="2400" dirty="0"/>
              <a:t>What is the best way to engage local partners?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en-US" sz="2400" dirty="0"/>
          </a:p>
          <a:p>
            <a:pPr marL="457200" indent="-457200" algn="l">
              <a:buFont typeface="Arial" pitchFamily="34" charset="0"/>
              <a:buChar char="•"/>
            </a:pPr>
            <a:endParaRPr 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459" y="4513881"/>
            <a:ext cx="3048000" cy="1524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420" y="1222637"/>
            <a:ext cx="1855695" cy="23896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539712"/>
            <a:ext cx="1324619" cy="1295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7982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219200"/>
            <a:ext cx="4724400" cy="4495800"/>
          </a:xfrm>
        </p:spPr>
        <p:txBody>
          <a:bodyPr/>
          <a:lstStyle/>
          <a:p>
            <a:r>
              <a:rPr lang="en-US" dirty="0" smtClean="0"/>
              <a:t>Changing the approach…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MnGeo Organization</a:t>
            </a:r>
            <a:r>
              <a:rPr lang="en-US" dirty="0"/>
              <a:t>, Workplan, and </a:t>
            </a:r>
            <a:r>
              <a:rPr lang="en-US" dirty="0" smtClean="0"/>
              <a:t>Priorities for </a:t>
            </a:r>
            <a:r>
              <a:rPr lang="en-US" dirty="0"/>
              <a:t>FY15 </a:t>
            </a:r>
          </a:p>
        </p:txBody>
      </p:sp>
    </p:spTree>
    <p:extLst>
      <p:ext uri="{BB962C8B-B14F-4D97-AF65-F5344CB8AC3E}">
        <p14:creationId xmlns:p14="http://schemas.microsoft.com/office/powerpoint/2010/main" val="413846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1066800"/>
            <a:ext cx="5943600" cy="381000"/>
          </a:xfrm>
        </p:spPr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5410200" cy="4191000"/>
          </a:xfrm>
          <a:prstGeom prst="rect">
            <a:avLst/>
          </a:prstGeom>
        </p:spPr>
        <p:txBody>
          <a:bodyPr/>
          <a:lstStyle/>
          <a:p>
            <a:r>
              <a:rPr lang="en-US" sz="2400" dirty="0" smtClean="0"/>
              <a:t>What is </a:t>
            </a:r>
            <a:r>
              <a:rPr lang="en-US" sz="2400" dirty="0" err="1" smtClean="0"/>
              <a:t>ArcGIS</a:t>
            </a:r>
            <a:r>
              <a:rPr lang="en-US" sz="2400" dirty="0" smtClean="0"/>
              <a:t> Online?</a:t>
            </a:r>
          </a:p>
          <a:p>
            <a:r>
              <a:rPr lang="en-US" sz="2400" dirty="0" err="1" smtClean="0"/>
              <a:t>ArcGIS</a:t>
            </a:r>
            <a:r>
              <a:rPr lang="en-US" sz="2400" dirty="0" smtClean="0"/>
              <a:t> Online Workgroup</a:t>
            </a:r>
          </a:p>
          <a:p>
            <a:r>
              <a:rPr lang="en-US" sz="2400" dirty="0" smtClean="0"/>
              <a:t>Minnesota Storefront</a:t>
            </a:r>
          </a:p>
          <a:p>
            <a:r>
              <a:rPr lang="en-US" sz="2400" dirty="0" smtClean="0"/>
              <a:t>Whitepaper / Governance</a:t>
            </a:r>
          </a:p>
          <a:p>
            <a:r>
              <a:rPr lang="en-US" sz="2400" dirty="0" smtClean="0"/>
              <a:t>Collaboration Example</a:t>
            </a:r>
            <a:endParaRPr lang="en-US" sz="3200" dirty="0" smtClean="0"/>
          </a:p>
          <a:p>
            <a:r>
              <a:rPr lang="en-US" sz="2400" dirty="0" smtClean="0"/>
              <a:t>Geospatial Commons</a:t>
            </a:r>
          </a:p>
          <a:p>
            <a:r>
              <a:rPr lang="en-US" sz="2400" dirty="0" err="1" smtClean="0"/>
              <a:t>ArcGIS</a:t>
            </a:r>
            <a:r>
              <a:rPr lang="en-US" sz="2400" dirty="0" smtClean="0"/>
              <a:t> App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28878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the approach…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09600" y="1066800"/>
            <a:ext cx="8382000" cy="5257800"/>
          </a:xfrm>
        </p:spPr>
        <p:txBody>
          <a:bodyPr/>
          <a:lstStyle/>
          <a:p>
            <a:r>
              <a:rPr lang="en-US" dirty="0" smtClean="0"/>
              <a:t>Focus on the enterprise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Continue focus on foundational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Stocking the shelves - MN Geospatial Commons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800" dirty="0"/>
          </a:p>
          <a:p>
            <a:r>
              <a:rPr lang="en-US" dirty="0" smtClean="0"/>
              <a:t>Move toward shared service delivery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 smtClean="0"/>
              <a:t>Geocoding service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 smtClean="0"/>
              <a:t>More imagery – Metro Counties 2016?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 smtClean="0"/>
              <a:t>Geospatial Managed Hosting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 smtClean="0"/>
              <a:t>Data (e.g. agreements and services)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 smtClean="0"/>
              <a:t>Others?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r>
              <a:rPr lang="en-US" dirty="0" smtClean="0"/>
              <a:t>Funding and Legislation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03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on priorities…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036627" y="1846788"/>
            <a:ext cx="5943600" cy="173461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MN Geospatial Commons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Migration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Open the store to others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609600" y="4343400"/>
            <a:ext cx="5715000" cy="2362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Data Sharing Agreements</a:t>
            </a:r>
          </a:p>
          <a:p>
            <a:pPr marL="1200150" lvl="1" indent="-457200">
              <a:buFont typeface="Arial" pitchFamily="34" charset="0"/>
              <a:buChar char="•"/>
            </a:pPr>
            <a:r>
              <a:rPr lang="en-US" dirty="0" smtClean="0"/>
              <a:t>MN.IT obtains, aggregates and shares</a:t>
            </a:r>
          </a:p>
          <a:p>
            <a:pPr marL="1200150" lvl="1" indent="-457200">
              <a:buFont typeface="Arial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95400"/>
            <a:ext cx="2126067" cy="19526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048000" y="1061591"/>
            <a:ext cx="6019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u="sng" dirty="0"/>
              <a:t>Data Access and Coordination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9385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600" dirty="0" smtClean="0"/>
              <a:t>Acquire/Building/Publishing </a:t>
            </a:r>
            <a:r>
              <a:rPr lang="en-US" sz="3600" dirty="0" smtClean="0"/>
              <a:t>foundational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Addresses – NG9-1-1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Street Centerlines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B050"/>
                </a:solidFill>
              </a:rPr>
              <a:t>Imagery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rgbClr val="00B050"/>
                </a:solidFill>
              </a:rPr>
              <a:t>LiDAR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smtClean="0">
                <a:solidFill>
                  <a:srgbClr val="00B050"/>
                </a:solidFill>
              </a:rPr>
              <a:t>– </a:t>
            </a:r>
            <a:r>
              <a:rPr lang="en-US" dirty="0" err="1" smtClean="0">
                <a:solidFill>
                  <a:srgbClr val="00B050"/>
                </a:solidFill>
              </a:rPr>
              <a:t>MnTOPO</a:t>
            </a:r>
            <a:endParaRPr lang="en-US" dirty="0" smtClean="0">
              <a:solidFill>
                <a:srgbClr val="00B05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Parcels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r>
              <a:rPr lang="en-US" dirty="0" smtClean="0"/>
              <a:t>All via collaboration…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203326"/>
            <a:ext cx="868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u="sng" dirty="0" smtClean="0"/>
              <a:t>Priorities - Data </a:t>
            </a:r>
            <a:r>
              <a:rPr lang="en-US" sz="3400" u="sng" dirty="0"/>
              <a:t>Access and Coordination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4554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382000" cy="701675"/>
          </a:xfrm>
        </p:spPr>
        <p:txBody>
          <a:bodyPr/>
          <a:lstStyle/>
          <a:p>
            <a:r>
              <a:rPr lang="en-US" dirty="0" smtClean="0"/>
              <a:t>Organize to deliver the service…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81000" y="1143000"/>
            <a:ext cx="8382000" cy="4953000"/>
          </a:xfrm>
        </p:spPr>
        <p:txBody>
          <a:bodyPr/>
          <a:lstStyle/>
          <a:p>
            <a:r>
              <a:rPr lang="en-US" dirty="0" smtClean="0"/>
              <a:t>Reorganization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Align the team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Geospatial Commons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Geospatial Managed Hosting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Primary and back-up for each position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Provide the right skills – hire/develop/train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Look at what agencies need and build for that - MDH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21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MnGeo Organization</a:t>
            </a:r>
            <a:endParaRPr lang="en-US" dirty="0"/>
          </a:p>
        </p:txBody>
      </p:sp>
      <p:graphicFrame>
        <p:nvGraphicFramePr>
          <p:cNvPr id="5" name="Object 4">
            <a:hlinkClick r:id="rId4" action="ppaction://hlinkfil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5897449"/>
              </p:ext>
            </p:extLst>
          </p:nvPr>
        </p:nvGraphicFramePr>
        <p:xfrm>
          <a:off x="228600" y="990600"/>
          <a:ext cx="6781800" cy="5249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Visio" r:id="rId5" imgW="10123502" imgH="7837521" progId="Visio.Drawing.11">
                  <p:embed/>
                </p:oleObj>
              </mc:Choice>
              <mc:Fallback>
                <p:oleObj name="Visio" r:id="rId5" imgW="10123502" imgH="7837521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8600" y="990600"/>
                        <a:ext cx="6781800" cy="52498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7245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Dan Ross with info from Geoff Maas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sharing Initiatives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83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enDataStatus_2014_06_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0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42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Sharing Agreements</a:t>
            </a:r>
            <a:br>
              <a:rPr lang="en-US" dirty="0"/>
            </a:b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E88E9821-B3B1-4C9E-A06D-1B95571867B0}" type="slidenum">
              <a:rPr lang="en-US" smtClean="0">
                <a:solidFill>
                  <a:prstClr val="black"/>
                </a:solidFill>
              </a:rPr>
              <a:pPr/>
              <a:t>67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Goal – single agreement with partners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hlinkClick r:id="rId2" action="ppaction://hlinkfile"/>
              </a:rPr>
              <a:t>Approach</a:t>
            </a:r>
            <a:endParaRPr lang="en-US" dirty="0" smtClean="0"/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MnGeo makes agreement, obtains and aggregates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Publishes, shares as needed</a:t>
            </a:r>
          </a:p>
          <a:p>
            <a:pPr marL="1600200" lvl="2" indent="-457200"/>
            <a:r>
              <a:rPr lang="en-US" dirty="0" smtClean="0"/>
              <a:t>GeoCommons?, GDRS, Service</a:t>
            </a:r>
          </a:p>
          <a:p>
            <a:pPr marL="457200" indent="-457200"/>
            <a:endParaRPr lang="en-US" sz="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MN.IT makes agreements with     individual agencies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Why is that needed?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200150" lvl="1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462" y="68263"/>
            <a:ext cx="846137" cy="8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2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Committee Updates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57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Nancy </a:t>
            </a:r>
            <a:r>
              <a:rPr lang="en-US" dirty="0"/>
              <a:t>R</a:t>
            </a:r>
            <a:r>
              <a:rPr lang="en-US" dirty="0" smtClean="0"/>
              <a:t>ader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Governor’s Commendation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39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ArcGIS Online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it?</a:t>
            </a:r>
          </a:p>
          <a:p>
            <a:pPr lvl="1"/>
            <a:r>
              <a:rPr lang="en-US" dirty="0" smtClean="0"/>
              <a:t>Content Management System</a:t>
            </a:r>
          </a:p>
          <a:p>
            <a:pPr lvl="1"/>
            <a:r>
              <a:rPr lang="en-US" dirty="0" smtClean="0"/>
              <a:t>Collaboration Tool</a:t>
            </a:r>
          </a:p>
          <a:p>
            <a:r>
              <a:rPr lang="en-US" dirty="0" smtClean="0"/>
              <a:t>Where is it?</a:t>
            </a:r>
          </a:p>
          <a:p>
            <a:pPr lvl="1"/>
            <a:r>
              <a:rPr lang="en-US" dirty="0" smtClean="0"/>
              <a:t>Software as a Service</a:t>
            </a:r>
          </a:p>
          <a:p>
            <a:pPr lvl="1"/>
            <a:r>
              <a:rPr lang="en-US" dirty="0" smtClean="0"/>
              <a:t>Browser / Smart Device</a:t>
            </a: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8"/>
          <a:stretch/>
        </p:blipFill>
        <p:spPr>
          <a:xfrm>
            <a:off x="6324599" y="1371600"/>
            <a:ext cx="2286001" cy="2058590"/>
          </a:xfrm>
          <a:prstGeom prst="rect">
            <a:avLst/>
          </a:prstGeom>
        </p:spPr>
      </p:pic>
      <p:pic>
        <p:nvPicPr>
          <p:cNvPr id="1026" name="Picture 2" descr="C:\Users\nanderson\AppData\Local\Microsoft\Windows\Temporary Internet Files\Content.IE5\IS88GA2X\MC900432591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276828"/>
            <a:ext cx="1828572" cy="18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anderson\AppData\Local\Microsoft\Windows\Temporary Internet Files\Content.IE5\2SYTZQCH\MC900356947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570" y="1773616"/>
            <a:ext cx="1826057" cy="125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60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3200400"/>
            <a:ext cx="3505200" cy="1524000"/>
          </a:xfrm>
        </p:spPr>
        <p:txBody>
          <a:bodyPr/>
          <a:lstStyle/>
          <a:p>
            <a:r>
              <a:rPr lang="en-US" dirty="0" smtClean="0"/>
              <a:t>Adjourn…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3200" dirty="0" smtClean="0"/>
              <a:t>See you September 24th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6562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ArcGIS Online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Who sees it?</a:t>
            </a:r>
          </a:p>
          <a:p>
            <a:pPr lvl="1"/>
            <a:r>
              <a:rPr lang="en-US" dirty="0" smtClean="0"/>
              <a:t>User account: Login &amp; Password</a:t>
            </a:r>
          </a:p>
          <a:p>
            <a:pPr lvl="2"/>
            <a:r>
              <a:rPr lang="en-US" dirty="0" smtClean="0"/>
              <a:t>Assigned a Role</a:t>
            </a:r>
          </a:p>
          <a:p>
            <a:pPr lvl="1"/>
            <a:r>
              <a:rPr lang="en-US" dirty="0" smtClean="0"/>
              <a:t>Share: Group (project), Organization, Public</a:t>
            </a:r>
          </a:p>
          <a:p>
            <a:pPr lvl="1"/>
            <a:r>
              <a:rPr lang="en-US" dirty="0" smtClean="0"/>
              <a:t>Based on Roles and Sharing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07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AGOL Workgroup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Multi-Agency Membership</a:t>
            </a:r>
          </a:p>
          <a:p>
            <a:r>
              <a:rPr lang="en-US" dirty="0" smtClean="0"/>
              <a:t>Explore the Capabilities</a:t>
            </a:r>
          </a:p>
          <a:p>
            <a:r>
              <a:rPr lang="en-US" dirty="0" smtClean="0"/>
              <a:t>Create the Governance Document</a:t>
            </a:r>
          </a:p>
          <a:p>
            <a:r>
              <a:rPr lang="en-US" dirty="0" smtClean="0"/>
              <a:t>Build the Minnesota Storefront</a:t>
            </a:r>
          </a:p>
          <a:p>
            <a:r>
              <a:rPr lang="en-US" dirty="0" smtClean="0"/>
              <a:t>Geospatial Commons</a:t>
            </a:r>
          </a:p>
          <a:p>
            <a:r>
              <a:rPr lang="en-US" dirty="0" smtClean="0"/>
              <a:t>Training</a:t>
            </a:r>
          </a:p>
          <a:p>
            <a:r>
              <a:rPr lang="en-US" dirty="0" smtClean="0"/>
              <a:t>Miscellaneous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50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ction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ection slides 6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tent section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ontent slides">
  <a:themeElements>
    <a:clrScheme name="Custom 9">
      <a:dk1>
        <a:sysClr val="windowText" lastClr="000000"/>
      </a:dk1>
      <a:lt1>
        <a:sysClr val="window" lastClr="FFFFFF"/>
      </a:lt1>
      <a:dk2>
        <a:srgbClr val="555557"/>
      </a:dk2>
      <a:lt2>
        <a:srgbClr val="C5D1D7"/>
      </a:lt2>
      <a:accent1>
        <a:srgbClr val="647A83"/>
      </a:accent1>
      <a:accent2>
        <a:srgbClr val="C56E4A"/>
      </a:accent2>
      <a:accent3>
        <a:srgbClr val="647A83"/>
      </a:accent3>
      <a:accent4>
        <a:srgbClr val="8B6F47"/>
      </a:accent4>
      <a:accent5>
        <a:srgbClr val="7B8B71"/>
      </a:accent5>
      <a:accent6>
        <a:srgbClr val="D9BB72"/>
      </a:accent6>
      <a:hlink>
        <a:srgbClr val="946F8D"/>
      </a:hlink>
      <a:folHlink>
        <a:srgbClr val="694F07"/>
      </a:folHlink>
    </a:clrScheme>
    <a:fontScheme name="Custom 3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Section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Content section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.xml"/></Relationships>
</file>

<file path=customXml/_rels/item1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.xml"/></Relationships>
</file>

<file path=customXml/_rels/item1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.xml"/></Relationships>
</file>

<file path=customXml/_rels/item1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.xml"/></Relationships>
</file>

<file path=customXml/_rels/item1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.xml"/></Relationships>
</file>

<file path=customXml/_rels/item1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.xml"/></Relationships>
</file>

<file path=customXml/_rels/item1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6.xml"/></Relationships>
</file>

<file path=customXml/_rels/item1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7.xml"/></Relationships>
</file>

<file path=customXml/_rels/item1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8.xml"/></Relationships>
</file>

<file path=customXml/_rels/item1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9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0.xml"/></Relationships>
</file>

<file path=customXml/_rels/item1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1.xml"/></Relationships>
</file>

<file path=customXml/_rels/item1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2.xml"/></Relationships>
</file>

<file path=customXml/_rels/item1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3.xml"/></Relationships>
</file>

<file path=customXml/_rels/item1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4.xml"/></Relationships>
</file>

<file path=customXml/_rels/item1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5.xml"/></Relationships>
</file>

<file path=customXml/_rels/item1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6.xml"/></Relationships>
</file>

<file path=customXml/_rels/item1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7.xml"/></Relationships>
</file>

<file path=customXml/_rels/item1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8.xml"/></Relationships>
</file>

<file path=customXml/_rels/item1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9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0.xml"/></Relationships>
</file>

<file path=customXml/_rels/item1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1.xml"/></Relationships>
</file>

<file path=customXml/_rels/item1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.xml"/></Relationships>
</file>

<file path=customXml/_rels/item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.xml"/></Relationships>
</file>

<file path=customXml/_rels/item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.xml"/></Relationships>
</file>

<file path=customXml/_rels/item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.xml"/></Relationships>
</file>

<file path=customXml/_rels/item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.xml"/></Relationships>
</file>

<file path=customXml/_rels/item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.xml"/></Relationships>
</file>

<file path=customXml/_rels/item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.xml"/></Relationships>
</file>

<file path=customXml/_rels/item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.xml"/></Relationships>
</file>

<file path=customXml/_rels/item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_rels/item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.xml"/></Relationships>
</file>

<file path=customXml/_rels/item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.xml"/></Relationships>
</file>

<file path=customXml/_rels/item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.xml"/></Relationships>
</file>

<file path=customXml/_rels/item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.xml"/></Relationships>
</file>

<file path=customXml/_rels/item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.xml"/></Relationships>
</file>

<file path=customXml/_rels/item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.xml"/></Relationships>
</file>

<file path=customXml/_rels/item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.xml"/></Relationships>
</file>

<file path=customXml/_rels/item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.xml"/></Relationships>
</file>

<file path=customXml/_rels/item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.xml"/></Relationships>
</file>

<file path=customXml/_rels/item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00.xml><?xml version="1.0" encoding="utf-8"?>
<EsriMapsInfo xmlns="ESRI.ArcGIS.Mapping.OfficeIntegration.PowerPointInfo">
  <Version>Version1</Version>
  <RequiresSignIn>False</RequiresSignIn>
</EsriMapsInfo>
</file>

<file path=customXml/item101.xml><?xml version="1.0" encoding="utf-8"?>
<EsriMapsInfo xmlns="ESRI.ArcGIS.Mapping.OfficeIntegration.PowerPointInfo">
  <Version>Version1</Version>
  <RequiresSignIn>False</RequiresSignIn>
</EsriMapsInfo>
</file>

<file path=customXml/item102.xml><?xml version="1.0" encoding="utf-8"?>
<EsriMapsInfo xmlns="ESRI.ArcGIS.Mapping.OfficeIntegration.PowerPointInfo">
  <Version>Version1</Version>
  <RequiresSignIn>False</RequiresSignIn>
</EsriMapsInfo>
</file>

<file path=customXml/item103.xml><?xml version="1.0" encoding="utf-8"?>
<EsriMapsInfo xmlns="ESRI.ArcGIS.Mapping.OfficeIntegration.PowerPointInfo">
  <Version>Version1</Version>
  <RequiresSignIn>False</RequiresSignIn>
</EsriMapsInfo>
</file>

<file path=customXml/item104.xml><?xml version="1.0" encoding="utf-8"?>
<EsriMapsInfo xmlns="ESRI.ArcGIS.Mapping.OfficeIntegration.PowerPointInfo">
  <Version>Version1</Version>
  <RequiresSignIn>False</RequiresSignIn>
</EsriMapsInfo>
</file>

<file path=customXml/item105.xml><?xml version="1.0" encoding="utf-8"?>
<EsriMapsInfo xmlns="ESRI.ArcGIS.Mapping.OfficeIntegration.PowerPointInfo">
  <Version>Version1</Version>
  <RequiresSignIn>False</RequiresSignIn>
</EsriMapsInfo>
</file>

<file path=customXml/item106.xml><?xml version="1.0" encoding="utf-8"?>
<EsriMapsInfo xmlns="ESRI.ArcGIS.Mapping.OfficeIntegration.PowerPointInfo">
  <Version>Version1</Version>
  <RequiresSignIn>False</RequiresSignIn>
</EsriMapsInfo>
</file>

<file path=customXml/item107.xml><?xml version="1.0" encoding="utf-8"?>
<EsriMapsInfo xmlns="ESRI.ArcGIS.Mapping.OfficeIntegration.PowerPointInfo">
  <Version>Version1</Version>
  <RequiresSignIn>False</RequiresSignIn>
</EsriMapsInfo>
</file>

<file path=customXml/item108.xml><?xml version="1.0" encoding="utf-8"?>
<EsriMapsInfo xmlns="ESRI.ArcGIS.Mapping.OfficeIntegration.PowerPointInfo">
  <Version>Version1</Version>
  <RequiresSignIn>False</RequiresSignIn>
</EsriMapsInfo>
</file>

<file path=customXml/item109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1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111.xml><?xml version="1.0" encoding="utf-8"?>
<EsriMapsInfo xmlns="ESRI.ArcGIS.Mapping.OfficeIntegration.PowerPointInfo">
  <Version>Version1</Version>
  <RequiresSignIn>False</RequiresSignIn>
</EsriMapsInfo>
</file>

<file path=customXml/item112.xml><?xml version="1.0" encoding="utf-8"?>
<EsriMapsInfo xmlns="ESRI.ArcGIS.Mapping.OfficeIntegration.PowerPointInfo">
  <Version>Version1</Version>
  <RequiresSignIn>False</RequiresSignIn>
</EsriMapsInfo>
</file>

<file path=customXml/item11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4.xml><?xml version="1.0" encoding="utf-8"?>
<EsriMapsInfo xmlns="ESRI.ArcGIS.Mapping.OfficeIntegration.PowerPointInfo">
  <Version>Version1</Version>
  <RequiresSignIn>False</RequiresSignIn>
</EsriMapsInfo>
</file>

<file path=customXml/item115.xml><?xml version="1.0" encoding="utf-8"?>
<EsriMapsInfo xmlns="ESRI.ArcGIS.Mapping.OfficeIntegration.PowerPointInfo">
  <Version>Version1</Version>
  <RequiresSignIn>False</RequiresSignIn>
</EsriMapsInfo>
</file>

<file path=customXml/item116.xml><?xml version="1.0" encoding="utf-8"?>
<EsriMapsInfo xmlns="ESRI.ArcGIS.Mapping.OfficeIntegration.PowerPointInfo">
  <Version>Version1</Version>
  <RequiresSignIn>False</RequiresSignIn>
</EsriMapsInfo>
</file>

<file path=customXml/item117.xml><?xml version="1.0" encoding="utf-8"?>
<EsriMapsInfo xmlns="ESRI.ArcGIS.Mapping.OfficeIntegration.PowerPointInfo">
  <Version>Version1</Version>
  <RequiresSignIn>False</RequiresSignIn>
</EsriMapsInfo>
</file>

<file path=customXml/item118.xml><?xml version="1.0" encoding="utf-8"?>
<EsriMapsInfo xmlns="ESRI.ArcGIS.Mapping.OfficeIntegration.PowerPointInfo">
  <Version>Version1</Version>
  <RequiresSignIn>False</RequiresSignIn>
</EsriMapsInfo>
</file>

<file path=customXml/item119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20.xml><?xml version="1.0" encoding="utf-8"?>
<EsriMapsInfo xmlns="ESRI.ArcGIS.Mapping.OfficeIntegration.PowerPointInfo">
  <Version>Version1</Version>
  <RequiresSignIn>False</RequiresSignIn>
</EsriMapsInfo>
</file>

<file path=customXml/item121.xml><?xml version="1.0" encoding="utf-8"?>
<EsriMapsInfo xmlns="ESRI.ArcGIS.Mapping.OfficeIntegration.PowerPointInfo">
  <Version>Version1</Version>
  <RequiresSignIn>False</RequiresSignIn>
</EsriMapsInfo>
</file>

<file path=customXml/item12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EsriMapsInfo xmlns="ESRI.ArcGIS.Mapping.OfficeIntegration.PowerPointInfo">
  <Version>Version1</Version>
  <RequiresSignIn>False</RequiresSignIn>
</EsriMapsInfo>
</file>

<file path=customXml/item33.xml><?xml version="1.0" encoding="utf-8"?>
<EsriMapsInfo xmlns="ESRI.ArcGIS.Mapping.OfficeIntegration.PowerPointInfo">
  <Version>Version1</Version>
  <RequiresSignIn>False</RequiresSignIn>
</EsriMapsInfo>
</file>

<file path=customXml/item34.xml><?xml version="1.0" encoding="utf-8"?>
<EsriMapsInfo xmlns="ESRI.ArcGIS.Mapping.OfficeIntegration.PowerPointInfo">
  <Version>Version1</Version>
  <RequiresSignIn>False</RequiresSignIn>
</EsriMapsInfo>
</file>

<file path=customXml/item35.xml><?xml version="1.0" encoding="utf-8"?>
<EsriMapsInfo xmlns="ESRI.ArcGIS.Mapping.OfficeIntegration.PowerPointInfo">
  <Version>Version1</Version>
  <RequiresSignIn>False</RequiresSignIn>
</EsriMapsInfo>
</file>

<file path=customXml/item36.xml><?xml version="1.0" encoding="utf-8"?>
<EsriMapsInfo xmlns="ESRI.ArcGIS.Mapping.OfficeIntegration.PowerPointInfo">
  <Version>Version1</Version>
  <RequiresSignIn>False</RequiresSignIn>
</EsriMapsInfo>
</file>

<file path=customXml/item37.xml><?xml version="1.0" encoding="utf-8"?>
<EsriMapsInfo xmlns="ESRI.ArcGIS.Mapping.OfficeIntegration.PowerPointInfo">
  <Version>Version1</Version>
  <RequiresSignIn>False</RequiresSignIn>
</EsriMapsInfo>
</file>

<file path=customXml/item38.xml><?xml version="1.0" encoding="utf-8"?>
<EsriMapsInfo xmlns="ESRI.ArcGIS.Mapping.OfficeIntegration.PowerPointInfo">
  <Version>Version1</Version>
  <RequiresSignIn>False</RequiresSignIn>
</EsriMapsInfo>
</file>

<file path=customXml/item39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40.xml><?xml version="1.0" encoding="utf-8"?>
<EsriMapsInfo xmlns="ESRI.ArcGIS.Mapping.OfficeIntegration.PowerPointInfo">
  <Version>Version1</Version>
  <RequiresSignIn>False</RequiresSignIn>
</EsriMapsInfo>
</file>

<file path=customXml/item41.xml><?xml version="1.0" encoding="utf-8"?>
<EsriMapsInfo xmlns="ESRI.ArcGIS.Mapping.OfficeIntegration.PowerPointInfo">
  <Version>Version1</Version>
  <RequiresSignIn>False</RequiresSignIn>
</EsriMapsInfo>
</file>

<file path=customXml/item42.xml><?xml version="1.0" encoding="utf-8"?>
<EsriMapsInfo xmlns="ESRI.ArcGIS.Mapping.OfficeIntegration.PowerPointInfo">
  <Version>Version1</Version>
  <RequiresSignIn>False</RequiresSignIn>
</EsriMapsInfo>
</file>

<file path=customXml/item43.xml><?xml version="1.0" encoding="utf-8"?>
<EsriMapsInfo xmlns="ESRI.ArcGIS.Mapping.OfficeIntegration.PowerPointInfo">
  <Version>Version1</Version>
  <RequiresSignIn>False</RequiresSignIn>
</EsriMapsInfo>
</file>

<file path=customXml/item44.xml><?xml version="1.0" encoding="utf-8"?>
<EsriMapsInfo xmlns="ESRI.ArcGIS.Mapping.OfficeIntegration.PowerPointInfo">
  <Version>Version1</Version>
  <RequiresSignIn>False</RequiresSignIn>
</EsriMapsInfo>
</file>

<file path=customXml/item45.xml><?xml version="1.0" encoding="utf-8"?>
<EsriMapsInfo xmlns="ESRI.ArcGIS.Mapping.OfficeIntegration.PowerPointInfo">
  <Version>Version1</Version>
  <RequiresSignIn>False</RequiresSignIn>
</EsriMapsInfo>
</file>

<file path=customXml/item46.xml><?xml version="1.0" encoding="utf-8"?>
<EsriMapsInfo xmlns="ESRI.ArcGIS.Mapping.OfficeIntegration.PowerPointInfo">
  <Version>Version1</Version>
  <RequiresSignIn>False</RequiresSignIn>
</EsriMapsInfo>
</file>

<file path=customXml/item47.xml><?xml version="1.0" encoding="utf-8"?>
<EsriMapsInfo xmlns="ESRI.ArcGIS.Mapping.OfficeIntegration.PowerPointInfo">
  <Version>Version1</Version>
  <RequiresSignIn>False</RequiresSignIn>
</EsriMapsInfo>
</file>

<file path=customXml/item48.xml><?xml version="1.0" encoding="utf-8"?>
<EsriMapsInfo xmlns="ESRI.ArcGIS.Mapping.OfficeIntegration.PowerPointInfo">
  <Version>Version1</Version>
  <RequiresSignIn>False</RequiresSignIn>
</EsriMapsInfo>
</file>

<file path=customXml/item49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50.xml><?xml version="1.0" encoding="utf-8"?>
<EsriMapsInfo xmlns="ESRI.ArcGIS.Mapping.OfficeIntegration.PowerPointInfo">
  <Version>Version1</Version>
  <RequiresSignIn>False</RequiresSignIn>
</EsriMapsInfo>
</file>

<file path=customXml/item51.xml><?xml version="1.0" encoding="utf-8"?>
<EsriMapsInfo xmlns="ESRI.ArcGIS.Mapping.OfficeIntegration.PowerPointInfo">
  <Version>Version1</Version>
  <RequiresSignIn>False</RequiresSignIn>
</EsriMapsInfo>
</file>

<file path=customXml/item52.xml><?xml version="1.0" encoding="utf-8"?>
<EsriMapsInfo xmlns="ESRI.ArcGIS.Mapping.OfficeIntegration.PowerPointInfo">
  <Version>Version1</Version>
  <RequiresSignIn>False</RequiresSignIn>
</EsriMapsInfo>
</file>

<file path=customXml/item53.xml><?xml version="1.0" encoding="utf-8"?>
<EsriMapsInfo xmlns="ESRI.ArcGIS.Mapping.OfficeIntegration.PowerPointInfo">
  <Version>Version1</Version>
  <RequiresSignIn>False</RequiresSignIn>
</EsriMapsInfo>
</file>

<file path=customXml/item54.xml><?xml version="1.0" encoding="utf-8"?>
<EsriMapsInfo xmlns="ESRI.ArcGIS.Mapping.OfficeIntegration.PowerPointInfo">
  <Version>Version1</Version>
  <RequiresSignIn>False</RequiresSignIn>
</EsriMapsInfo>
</file>

<file path=customXml/item55.xml><?xml version="1.0" encoding="utf-8"?>
<EsriMapsInfo xmlns="ESRI.ArcGIS.Mapping.OfficeIntegration.PowerPointInfo">
  <Version>Version1</Version>
  <RequiresSignIn>False</RequiresSignIn>
</EsriMapsInfo>
</file>

<file path=customXml/item56.xml><?xml version="1.0" encoding="utf-8"?>
<EsriMapsInfo xmlns="ESRI.ArcGIS.Mapping.OfficeIntegration.PowerPointInfo">
  <Version>Version1</Version>
  <RequiresSignIn>False</RequiresSignIn>
</EsriMapsInfo>
</file>

<file path=customXml/item57.xml><?xml version="1.0" encoding="utf-8"?>
<EsriMapsInfo xmlns="ESRI.ArcGIS.Mapping.OfficeIntegration.PowerPointInfo">
  <Version>Version1</Version>
  <RequiresSignIn>False</RequiresSignIn>
</EsriMapsInfo>
</file>

<file path=customXml/item58.xml><?xml version="1.0" encoding="utf-8"?>
<EsriMapsInfo xmlns="ESRI.ArcGIS.Mapping.OfficeIntegration.PowerPointInfo">
  <Version>Version1</Version>
  <RequiresSignIn>False</RequiresSignIn>
</EsriMapsInfo>
</file>

<file path=customXml/item59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60.xml><?xml version="1.0" encoding="utf-8"?>
<EsriMapsInfo xmlns="ESRI.ArcGIS.Mapping.OfficeIntegration.PowerPointInfo">
  <Version>Version1</Version>
  <RequiresSignIn>False</RequiresSignIn>
</EsriMapsInfo>
</file>

<file path=customXml/item61.xml><?xml version="1.0" encoding="utf-8"?>
<EsriMapsInfo xmlns="ESRI.ArcGIS.Mapping.OfficeIntegration.PowerPointInfo">
  <Version>Version1</Version>
  <RequiresSignIn>False</RequiresSignIn>
</EsriMapsInfo>
</file>

<file path=customXml/item62.xml><?xml version="1.0" encoding="utf-8"?>
<EsriMapsInfo xmlns="ESRI.ArcGIS.Mapping.OfficeIntegration.PowerPointInfo">
  <Version>Version1</Version>
  <RequiresSignIn>False</RequiresSignIn>
</EsriMapsInfo>
</file>

<file path=customXml/item63.xml><?xml version="1.0" encoding="utf-8"?>
<EsriMapsInfo xmlns="ESRI.ArcGIS.Mapping.OfficeIntegration.PowerPointInfo">
  <Version>Version1</Version>
  <RequiresSignIn>False</RequiresSignIn>
</EsriMapsInfo>
</file>

<file path=customXml/item64.xml><?xml version="1.0" encoding="utf-8"?>
<EsriMapsInfo xmlns="ESRI.ArcGIS.Mapping.OfficeIntegration.PowerPointInfo">
  <Version>Version1</Version>
  <RequiresSignIn>False</RequiresSignIn>
</EsriMapsInfo>
</file>

<file path=customXml/item65.xml><?xml version="1.0" encoding="utf-8"?>
<EsriMapsInfo xmlns="ESRI.ArcGIS.Mapping.OfficeIntegration.PowerPointInfo">
  <Version>Version1</Version>
  <RequiresSignIn>False</RequiresSignIn>
</EsriMapsInfo>
</file>

<file path=customXml/item66.xml><?xml version="1.0" encoding="utf-8"?>
<EsriMapsInfo xmlns="ESRI.ArcGIS.Mapping.OfficeIntegration.PowerPointInfo">
  <Version>Version1</Version>
  <RequiresSignIn>False</RequiresSignIn>
</EsriMapsInfo>
</file>

<file path=customXml/item67.xml><?xml version="1.0" encoding="utf-8"?>
<EsriMapsInfo xmlns="ESRI.ArcGIS.Mapping.OfficeIntegration.PowerPointInfo">
  <Version>Version1</Version>
  <RequiresSignIn>False</RequiresSignIn>
</EsriMapsInfo>
</file>

<file path=customXml/item68.xml><?xml version="1.0" encoding="utf-8"?>
<EsriMapsInfo xmlns="ESRI.ArcGIS.Mapping.OfficeIntegration.PowerPointInfo">
  <Version>Version1</Version>
  <RequiresSignIn>False</RequiresSignIn>
</EsriMapsInfo>
</file>

<file path=customXml/item69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70.xml><?xml version="1.0" encoding="utf-8"?>
<EsriMapsInfo xmlns="ESRI.ArcGIS.Mapping.OfficeIntegration.PowerPointInfo">
  <Version>Version1</Version>
  <RequiresSignIn>False</RequiresSignIn>
</EsriMapsInfo>
</file>

<file path=customXml/item71.xml><?xml version="1.0" encoding="utf-8"?>
<EsriMapsInfo xmlns="ESRI.ArcGIS.Mapping.OfficeIntegration.PowerPointInfo">
  <Version>Version1</Version>
  <RequiresSignIn>False</RequiresSignIn>
</EsriMapsInfo>
</file>

<file path=customXml/item72.xml><?xml version="1.0" encoding="utf-8"?>
<EsriMapsInfo xmlns="ESRI.ArcGIS.Mapping.OfficeIntegration.PowerPointInfo">
  <Version>Version1</Version>
  <RequiresSignIn>False</RequiresSignIn>
</EsriMapsInfo>
</file>

<file path=customXml/item73.xml><?xml version="1.0" encoding="utf-8"?>
<EsriMapsInfo xmlns="ESRI.ArcGIS.Mapping.OfficeIntegration.PowerPointInfo">
  <Version>Version1</Version>
  <RequiresSignIn>False</RequiresSignIn>
</EsriMapsInfo>
</file>

<file path=customXml/item74.xml><?xml version="1.0" encoding="utf-8"?>
<EsriMapsInfo xmlns="ESRI.ArcGIS.Mapping.OfficeIntegration.PowerPointInfo">
  <Version>Version1</Version>
  <RequiresSignIn>False</RequiresSignIn>
</EsriMapsInfo>
</file>

<file path=customXml/item75.xml><?xml version="1.0" encoding="utf-8"?>
<EsriMapsInfo xmlns="ESRI.ArcGIS.Mapping.OfficeIntegration.PowerPointInfo">
  <Version>Version1</Version>
  <RequiresSignIn>False</RequiresSignIn>
</EsriMapsInfo>
</file>

<file path=customXml/item76.xml><?xml version="1.0" encoding="utf-8"?>
<EsriMapsInfo xmlns="ESRI.ArcGIS.Mapping.OfficeIntegration.PowerPointInfo">
  <Version>Version1</Version>
  <RequiresSignIn>False</RequiresSignIn>
</EsriMapsInfo>
</file>

<file path=customXml/item77.xml><?xml version="1.0" encoding="utf-8"?>
<EsriMapsInfo xmlns="ESRI.ArcGIS.Mapping.OfficeIntegration.PowerPointInfo">
  <Version>Version1</Version>
  <RequiresSignIn>False</RequiresSignIn>
</EsriMapsInfo>
</file>

<file path=customXml/item78.xml><?xml version="1.0" encoding="utf-8"?>
<EsriMapsInfo xmlns="ESRI.ArcGIS.Mapping.OfficeIntegration.PowerPointInfo">
  <Version>Version1</Version>
  <RequiresSignIn>False</RequiresSignIn>
</EsriMapsInfo>
</file>

<file path=customXml/item79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80.xml><?xml version="1.0" encoding="utf-8"?>
<EsriMapsInfo xmlns="ESRI.ArcGIS.Mapping.OfficeIntegration.PowerPointInfo">
  <Version>Version1</Version>
  <RequiresSignIn>False</RequiresSignIn>
</EsriMapsInfo>
</file>

<file path=customXml/item81.xml><?xml version="1.0" encoding="utf-8"?>
<EsriMapsInfo xmlns="ESRI.ArcGIS.Mapping.OfficeIntegration.PowerPointInfo">
  <Version>Version1</Version>
  <RequiresSignIn>False</RequiresSignIn>
</EsriMapsInfo>
</file>

<file path=customXml/item82.xml><?xml version="1.0" encoding="utf-8"?>
<EsriMapsInfo xmlns="ESRI.ArcGIS.Mapping.OfficeIntegration.PowerPointInfo">
  <Version>Version1</Version>
  <RequiresSignIn>False</RequiresSignIn>
</EsriMapsInfo>
</file>

<file path=customXml/item83.xml><?xml version="1.0" encoding="utf-8"?>
<EsriMapsInfo xmlns="ESRI.ArcGIS.Mapping.OfficeIntegration.PowerPointInfo">
  <Version>Version1</Version>
  <RequiresSignIn>False</RequiresSignIn>
</EsriMapsInfo>
</file>

<file path=customXml/item84.xml><?xml version="1.0" encoding="utf-8"?>
<EsriMapsInfo xmlns="ESRI.ArcGIS.Mapping.OfficeIntegration.PowerPointInfo">
  <Version>Version1</Version>
  <RequiresSignIn>False</RequiresSignIn>
</EsriMapsInfo>
</file>

<file path=customXml/item85.xml><?xml version="1.0" encoding="utf-8"?>
<EsriMapsInfo xmlns="ESRI.ArcGIS.Mapping.OfficeIntegration.PowerPointInfo">
  <Version>Version1</Version>
  <RequiresSignIn>False</RequiresSignIn>
</EsriMapsInfo>
</file>

<file path=customXml/item86.xml><?xml version="1.0" encoding="utf-8"?>
<EsriMapsInfo xmlns="ESRI.ArcGIS.Mapping.OfficeIntegration.PowerPointInfo">
  <Version>Version1</Version>
  <RequiresSignIn>False</RequiresSignIn>
</EsriMapsInfo>
</file>

<file path=customXml/item87.xml><?xml version="1.0" encoding="utf-8"?>
<EsriMapsInfo xmlns="ESRI.ArcGIS.Mapping.OfficeIntegration.PowerPointInfo">
  <Version>Version1</Version>
  <RequiresSignIn>False</RequiresSignIn>
</EsriMapsInfo>
</file>

<file path=customXml/item8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0987E932602A489ECA084A1B4EE692" ma:contentTypeVersion="0" ma:contentTypeDescription="Create a new document." ma:contentTypeScope="" ma:versionID="0b9bd39ccce666f0b37ee341ee8e675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9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90.xml><?xml version="1.0" encoding="utf-8"?>
<EsriMapsInfo xmlns="ESRI.ArcGIS.Mapping.OfficeIntegration.PowerPointInfo">
  <Version>Version1</Version>
  <RequiresSignIn>False</RequiresSignIn>
</EsriMapsInfo>
</file>

<file path=customXml/item91.xml><?xml version="1.0" encoding="utf-8"?>
<EsriMapsInfo xmlns="ESRI.ArcGIS.Mapping.OfficeIntegration.PowerPointInfo">
  <Version>Version1</Version>
  <RequiresSignIn>False</RequiresSignIn>
</EsriMapsInfo>
</file>

<file path=customXml/item92.xml><?xml version="1.0" encoding="utf-8"?>
<EsriMapsInfo xmlns="ESRI.ArcGIS.Mapping.OfficeIntegration.PowerPointInfo">
  <Version>Version1</Version>
  <RequiresSignIn>False</RequiresSignIn>
</EsriMapsInfo>
</file>

<file path=customXml/item93.xml><?xml version="1.0" encoding="utf-8"?>
<EsriMapsInfo xmlns="ESRI.ArcGIS.Mapping.OfficeIntegration.PowerPointInfo">
  <Version>Version1</Version>
  <RequiresSignIn>False</RequiresSignIn>
</EsriMapsInfo>
</file>

<file path=customXml/item94.xml><?xml version="1.0" encoding="utf-8"?>
<EsriMapsInfo xmlns="ESRI.ArcGIS.Mapping.OfficeIntegration.PowerPointInfo">
  <Version>Version1</Version>
  <RequiresSignIn>False</RequiresSignIn>
</EsriMapsInfo>
</file>

<file path=customXml/item95.xml><?xml version="1.0" encoding="utf-8"?>
<EsriMapsInfo xmlns="ESRI.ArcGIS.Mapping.OfficeIntegration.PowerPointInfo">
  <Version>Version1</Version>
  <RequiresSignIn>False</RequiresSignIn>
</EsriMapsInfo>
</file>

<file path=customXml/item96.xml><?xml version="1.0" encoding="utf-8"?>
<EsriMapsInfo xmlns="ESRI.ArcGIS.Mapping.OfficeIntegration.PowerPointInfo">
  <Version>Version1</Version>
  <RequiresSignIn>False</RequiresSignIn>
</EsriMapsInfo>
</file>

<file path=customXml/item97.xml><?xml version="1.0" encoding="utf-8"?>
<EsriMapsInfo xmlns="ESRI.ArcGIS.Mapping.OfficeIntegration.PowerPointInfo">
  <Version>Version1</Version>
  <RequiresSignIn>False</RequiresSignIn>
</EsriMapsInfo>
</file>

<file path=customXml/item98.xml><?xml version="1.0" encoding="utf-8"?>
<EsriMapsInfo xmlns="ESRI.ArcGIS.Mapping.OfficeIntegration.PowerPointInfo">
  <Version>Version1</Version>
  <RequiresSignIn>False</RequiresSignIn>
</EsriMapsInfo>
</file>

<file path=customXml/item9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AE0D1605-8D91-4E52-B9F9-53EAFCFE30F7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6F0AD1F8-513C-4D89-B6F5-50CD77BF4DCC}">
  <ds:schemaRefs>
    <ds:schemaRef ds:uri="ESRI.ArcGIS.Mapping.OfficeIntegration.PowerPointInfo"/>
  </ds:schemaRefs>
</ds:datastoreItem>
</file>

<file path=customXml/itemProps100.xml><?xml version="1.0" encoding="utf-8"?>
<ds:datastoreItem xmlns:ds="http://schemas.openxmlformats.org/officeDocument/2006/customXml" ds:itemID="{C9AFA3B4-1E60-4B37-A620-B533CC36692A}">
  <ds:schemaRefs>
    <ds:schemaRef ds:uri="ESRI.ArcGIS.Mapping.OfficeIntegration.PowerPointInfo"/>
  </ds:schemaRefs>
</ds:datastoreItem>
</file>

<file path=customXml/itemProps101.xml><?xml version="1.0" encoding="utf-8"?>
<ds:datastoreItem xmlns:ds="http://schemas.openxmlformats.org/officeDocument/2006/customXml" ds:itemID="{4CC5FD6B-47A0-4167-9772-93ED3D79ABEE}">
  <ds:schemaRefs>
    <ds:schemaRef ds:uri="ESRI.ArcGIS.Mapping.OfficeIntegration.PowerPointInfo"/>
  </ds:schemaRefs>
</ds:datastoreItem>
</file>

<file path=customXml/itemProps102.xml><?xml version="1.0" encoding="utf-8"?>
<ds:datastoreItem xmlns:ds="http://schemas.openxmlformats.org/officeDocument/2006/customXml" ds:itemID="{61E3BB73-16C8-42AD-B399-1852229E83E4}">
  <ds:schemaRefs>
    <ds:schemaRef ds:uri="ESRI.ArcGIS.Mapping.OfficeIntegration.PowerPointInfo"/>
  </ds:schemaRefs>
</ds:datastoreItem>
</file>

<file path=customXml/itemProps103.xml><?xml version="1.0" encoding="utf-8"?>
<ds:datastoreItem xmlns:ds="http://schemas.openxmlformats.org/officeDocument/2006/customXml" ds:itemID="{92C5CA5A-BB9B-45F1-AB57-8834BB89C1C9}">
  <ds:schemaRefs>
    <ds:schemaRef ds:uri="ESRI.ArcGIS.Mapping.OfficeIntegration.PowerPointInfo"/>
  </ds:schemaRefs>
</ds:datastoreItem>
</file>

<file path=customXml/itemProps104.xml><?xml version="1.0" encoding="utf-8"?>
<ds:datastoreItem xmlns:ds="http://schemas.openxmlformats.org/officeDocument/2006/customXml" ds:itemID="{5B6EF6DE-A4D1-4766-A19D-01A976442307}">
  <ds:schemaRefs>
    <ds:schemaRef ds:uri="ESRI.ArcGIS.Mapping.OfficeIntegration.PowerPointInfo"/>
  </ds:schemaRefs>
</ds:datastoreItem>
</file>

<file path=customXml/itemProps105.xml><?xml version="1.0" encoding="utf-8"?>
<ds:datastoreItem xmlns:ds="http://schemas.openxmlformats.org/officeDocument/2006/customXml" ds:itemID="{8D91893F-CB8F-4989-BBA1-F4F7478E0846}">
  <ds:schemaRefs>
    <ds:schemaRef ds:uri="ESRI.ArcGIS.Mapping.OfficeIntegration.PowerPointInfo"/>
  </ds:schemaRefs>
</ds:datastoreItem>
</file>

<file path=customXml/itemProps106.xml><?xml version="1.0" encoding="utf-8"?>
<ds:datastoreItem xmlns:ds="http://schemas.openxmlformats.org/officeDocument/2006/customXml" ds:itemID="{A9CD54AF-0FB9-4826-9127-5CDF3A801DDA}">
  <ds:schemaRefs>
    <ds:schemaRef ds:uri="ESRI.ArcGIS.Mapping.OfficeIntegration.PowerPointInfo"/>
  </ds:schemaRefs>
</ds:datastoreItem>
</file>

<file path=customXml/itemProps107.xml><?xml version="1.0" encoding="utf-8"?>
<ds:datastoreItem xmlns:ds="http://schemas.openxmlformats.org/officeDocument/2006/customXml" ds:itemID="{7D502D86-3318-4BE7-ADD4-7B8A9DD4F788}">
  <ds:schemaRefs>
    <ds:schemaRef ds:uri="ESRI.ArcGIS.Mapping.OfficeIntegration.PowerPointInfo"/>
  </ds:schemaRefs>
</ds:datastoreItem>
</file>

<file path=customXml/itemProps108.xml><?xml version="1.0" encoding="utf-8"?>
<ds:datastoreItem xmlns:ds="http://schemas.openxmlformats.org/officeDocument/2006/customXml" ds:itemID="{4EBEA17D-33DD-4D5E-8798-36900F9E499C}">
  <ds:schemaRefs>
    <ds:schemaRef ds:uri="ESRI.ArcGIS.Mapping.OfficeIntegration.PowerPointInfo"/>
  </ds:schemaRefs>
</ds:datastoreItem>
</file>

<file path=customXml/itemProps109.xml><?xml version="1.0" encoding="utf-8"?>
<ds:datastoreItem xmlns:ds="http://schemas.openxmlformats.org/officeDocument/2006/customXml" ds:itemID="{32247FEC-ACE8-4183-80C1-4E67D1104C84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F105EE4E-CDB6-4AF6-AC12-96E4C08EC236}">
  <ds:schemaRefs>
    <ds:schemaRef ds:uri="ESRI.ArcGIS.Mapping.OfficeIntegration.PowerPointInfo"/>
  </ds:schemaRefs>
</ds:datastoreItem>
</file>

<file path=customXml/itemProps110.xml><?xml version="1.0" encoding="utf-8"?>
<ds:datastoreItem xmlns:ds="http://schemas.openxmlformats.org/officeDocument/2006/customXml" ds:itemID="{5327F812-9E03-47C5-8B78-6B7ED4620238}">
  <ds:schemaRefs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purl.org/dc/dcmitype/"/>
    <ds:schemaRef ds:uri="http://www.w3.org/XML/1998/namespace"/>
    <ds:schemaRef ds:uri="http://schemas.microsoft.com/office/2006/metadata/properties"/>
  </ds:schemaRefs>
</ds:datastoreItem>
</file>

<file path=customXml/itemProps111.xml><?xml version="1.0" encoding="utf-8"?>
<ds:datastoreItem xmlns:ds="http://schemas.openxmlformats.org/officeDocument/2006/customXml" ds:itemID="{51596C7B-7D0B-4E34-ABF2-D344A925669E}">
  <ds:schemaRefs>
    <ds:schemaRef ds:uri="ESRI.ArcGIS.Mapping.OfficeIntegration.PowerPointInfo"/>
  </ds:schemaRefs>
</ds:datastoreItem>
</file>

<file path=customXml/itemProps112.xml><?xml version="1.0" encoding="utf-8"?>
<ds:datastoreItem xmlns:ds="http://schemas.openxmlformats.org/officeDocument/2006/customXml" ds:itemID="{912ECB2C-17EF-4836-9ACE-1B531DEC0BCE}">
  <ds:schemaRefs>
    <ds:schemaRef ds:uri="ESRI.ArcGIS.Mapping.OfficeIntegration.PowerPointInfo"/>
  </ds:schemaRefs>
</ds:datastoreItem>
</file>

<file path=customXml/itemProps113.xml><?xml version="1.0" encoding="utf-8"?>
<ds:datastoreItem xmlns:ds="http://schemas.openxmlformats.org/officeDocument/2006/customXml" ds:itemID="{29CF9624-B61A-4536-BC1A-05B20947CDF7}">
  <ds:schemaRefs>
    <ds:schemaRef ds:uri="http://schemas.microsoft.com/sharepoint/v3/contenttype/forms"/>
  </ds:schemaRefs>
</ds:datastoreItem>
</file>

<file path=customXml/itemProps114.xml><?xml version="1.0" encoding="utf-8"?>
<ds:datastoreItem xmlns:ds="http://schemas.openxmlformats.org/officeDocument/2006/customXml" ds:itemID="{E2AA0BC3-8E8C-475D-9396-091D81072549}">
  <ds:schemaRefs>
    <ds:schemaRef ds:uri="ESRI.ArcGIS.Mapping.OfficeIntegration.PowerPointInfo"/>
  </ds:schemaRefs>
</ds:datastoreItem>
</file>

<file path=customXml/itemProps115.xml><?xml version="1.0" encoding="utf-8"?>
<ds:datastoreItem xmlns:ds="http://schemas.openxmlformats.org/officeDocument/2006/customXml" ds:itemID="{62054A5B-8463-4A97-ABC5-DB0EF02F9530}">
  <ds:schemaRefs>
    <ds:schemaRef ds:uri="ESRI.ArcGIS.Mapping.OfficeIntegration.PowerPointInfo"/>
  </ds:schemaRefs>
</ds:datastoreItem>
</file>

<file path=customXml/itemProps116.xml><?xml version="1.0" encoding="utf-8"?>
<ds:datastoreItem xmlns:ds="http://schemas.openxmlformats.org/officeDocument/2006/customXml" ds:itemID="{B59B36F5-CA40-46A7-B360-C4219A58DEF9}">
  <ds:schemaRefs>
    <ds:schemaRef ds:uri="ESRI.ArcGIS.Mapping.OfficeIntegration.PowerPointInfo"/>
  </ds:schemaRefs>
</ds:datastoreItem>
</file>

<file path=customXml/itemProps117.xml><?xml version="1.0" encoding="utf-8"?>
<ds:datastoreItem xmlns:ds="http://schemas.openxmlformats.org/officeDocument/2006/customXml" ds:itemID="{39177D40-D384-4FB1-B435-2E4E45B14C58}">
  <ds:schemaRefs>
    <ds:schemaRef ds:uri="ESRI.ArcGIS.Mapping.OfficeIntegration.PowerPointInfo"/>
  </ds:schemaRefs>
</ds:datastoreItem>
</file>

<file path=customXml/itemProps118.xml><?xml version="1.0" encoding="utf-8"?>
<ds:datastoreItem xmlns:ds="http://schemas.openxmlformats.org/officeDocument/2006/customXml" ds:itemID="{9C833212-5286-4625-BDCF-9D25997C8BD3}">
  <ds:schemaRefs>
    <ds:schemaRef ds:uri="ESRI.ArcGIS.Mapping.OfficeIntegration.PowerPointInfo"/>
  </ds:schemaRefs>
</ds:datastoreItem>
</file>

<file path=customXml/itemProps119.xml><?xml version="1.0" encoding="utf-8"?>
<ds:datastoreItem xmlns:ds="http://schemas.openxmlformats.org/officeDocument/2006/customXml" ds:itemID="{968130F5-C2A0-43E1-BDCB-173A484F5C08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0F4FFE89-B597-4A5D-BBE2-95D8455EFAD1}">
  <ds:schemaRefs>
    <ds:schemaRef ds:uri="ESRI.ArcGIS.Mapping.OfficeIntegration.PowerPointInfo"/>
  </ds:schemaRefs>
</ds:datastoreItem>
</file>

<file path=customXml/itemProps120.xml><?xml version="1.0" encoding="utf-8"?>
<ds:datastoreItem xmlns:ds="http://schemas.openxmlformats.org/officeDocument/2006/customXml" ds:itemID="{40F6A80C-C5E2-4F21-B533-40E88AE511D4}">
  <ds:schemaRefs>
    <ds:schemaRef ds:uri="ESRI.ArcGIS.Mapping.OfficeIntegration.PowerPointInfo"/>
  </ds:schemaRefs>
</ds:datastoreItem>
</file>

<file path=customXml/itemProps121.xml><?xml version="1.0" encoding="utf-8"?>
<ds:datastoreItem xmlns:ds="http://schemas.openxmlformats.org/officeDocument/2006/customXml" ds:itemID="{DCA9935F-9DD3-43B0-B035-EA82862ED018}">
  <ds:schemaRefs>
    <ds:schemaRef ds:uri="ESRI.ArcGIS.Mapping.OfficeIntegration.PowerPointInfo"/>
  </ds:schemaRefs>
</ds:datastoreItem>
</file>

<file path=customXml/itemProps122.xml><?xml version="1.0" encoding="utf-8"?>
<ds:datastoreItem xmlns:ds="http://schemas.openxmlformats.org/officeDocument/2006/customXml" ds:itemID="{62DF3D68-69BB-4CD9-9119-53B2C15C21DD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AB794EE0-E032-4A9B-B5D1-CAC98E8E5C95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2C58187C-CC28-4F38-A4F0-DA75B34A8B14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790E3DAC-2B45-413E-9A6D-4815A9FB5633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F002D19D-920B-45E1-8E8B-764CCC3B09BC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62FF461F-404C-4167-8A71-64E2332FA32D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2266019E-0CEC-4D65-A665-950D89394623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679A6AD7-83AA-47E2-B836-4AF0DB4CBEDF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5D2C7090-805B-431C-848B-616DC3C1D188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5EEE379C-1E81-4EE0-8D80-CA5F1605FAEB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5358E0DE-DC14-4A4B-89D7-E88817F77F24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CD6ACAA0-A845-479C-B904-55D1FF7C48B9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AD24ED8A-5E7C-43D4-91BA-E7E5AFBAC991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748478BC-9A1D-4CC4-86EB-71699EB1A1FD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7B39446E-9B4C-4437-B904-F3CE7C342400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AD245758-006E-44E7-B8A3-7C24DD4D8C99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16E073AF-C515-472E-A570-661677D02323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81DC65F1-45EA-4E93-B846-3A993CBE1592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ABD9D524-8F84-4139-85AF-19AE4DED3C9D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41ABF497-8104-4485-86CD-E51501879166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2F4977BD-97D3-4CB3-BCDA-83FCBBF0D293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92E9C914-9487-4C37-BD9D-4E04E6DF450F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00DFFEB9-B8A8-429B-B402-AADB16699F3F}">
  <ds:schemaRefs>
    <ds:schemaRef ds:uri="ESRI.ArcGIS.Mapping.OfficeIntegration.PowerPointInfo"/>
  </ds:schemaRefs>
</ds:datastoreItem>
</file>

<file path=customXml/itemProps33.xml><?xml version="1.0" encoding="utf-8"?>
<ds:datastoreItem xmlns:ds="http://schemas.openxmlformats.org/officeDocument/2006/customXml" ds:itemID="{46CC211F-65AD-4726-BFB1-44FA43CABECC}">
  <ds:schemaRefs>
    <ds:schemaRef ds:uri="ESRI.ArcGIS.Mapping.OfficeIntegration.PowerPointInfo"/>
  </ds:schemaRefs>
</ds:datastoreItem>
</file>

<file path=customXml/itemProps34.xml><?xml version="1.0" encoding="utf-8"?>
<ds:datastoreItem xmlns:ds="http://schemas.openxmlformats.org/officeDocument/2006/customXml" ds:itemID="{08DA29B8-18D0-4B51-A218-0CCD5D44EC34}">
  <ds:schemaRefs>
    <ds:schemaRef ds:uri="ESRI.ArcGIS.Mapping.OfficeIntegration.PowerPointInfo"/>
  </ds:schemaRefs>
</ds:datastoreItem>
</file>

<file path=customXml/itemProps35.xml><?xml version="1.0" encoding="utf-8"?>
<ds:datastoreItem xmlns:ds="http://schemas.openxmlformats.org/officeDocument/2006/customXml" ds:itemID="{839C7A4E-CEDB-4F57-8B96-9BFA9A755CCC}">
  <ds:schemaRefs>
    <ds:schemaRef ds:uri="ESRI.ArcGIS.Mapping.OfficeIntegration.PowerPointInfo"/>
  </ds:schemaRefs>
</ds:datastoreItem>
</file>

<file path=customXml/itemProps36.xml><?xml version="1.0" encoding="utf-8"?>
<ds:datastoreItem xmlns:ds="http://schemas.openxmlformats.org/officeDocument/2006/customXml" ds:itemID="{9F60C0BA-AF9F-4190-8F4D-8875A035D1FB}">
  <ds:schemaRefs>
    <ds:schemaRef ds:uri="ESRI.ArcGIS.Mapping.OfficeIntegration.PowerPointInfo"/>
  </ds:schemaRefs>
</ds:datastoreItem>
</file>

<file path=customXml/itemProps37.xml><?xml version="1.0" encoding="utf-8"?>
<ds:datastoreItem xmlns:ds="http://schemas.openxmlformats.org/officeDocument/2006/customXml" ds:itemID="{DC4BD5B4-21A5-4C75-A641-BF080CD235F0}">
  <ds:schemaRefs>
    <ds:schemaRef ds:uri="ESRI.ArcGIS.Mapping.OfficeIntegration.PowerPointInfo"/>
  </ds:schemaRefs>
</ds:datastoreItem>
</file>

<file path=customXml/itemProps38.xml><?xml version="1.0" encoding="utf-8"?>
<ds:datastoreItem xmlns:ds="http://schemas.openxmlformats.org/officeDocument/2006/customXml" ds:itemID="{5082F281-91BA-4503-9741-D7C9347170F9}">
  <ds:schemaRefs>
    <ds:schemaRef ds:uri="ESRI.ArcGIS.Mapping.OfficeIntegration.PowerPointInfo"/>
  </ds:schemaRefs>
</ds:datastoreItem>
</file>

<file path=customXml/itemProps39.xml><?xml version="1.0" encoding="utf-8"?>
<ds:datastoreItem xmlns:ds="http://schemas.openxmlformats.org/officeDocument/2006/customXml" ds:itemID="{9D24804B-6F06-4455-8D89-4F65E3105C17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0DA1954C-5CB8-4377-AE10-321EF1EC136D}">
  <ds:schemaRefs>
    <ds:schemaRef ds:uri="ESRI.ArcGIS.Mapping.OfficeIntegration.PowerPointInfo"/>
  </ds:schemaRefs>
</ds:datastoreItem>
</file>

<file path=customXml/itemProps40.xml><?xml version="1.0" encoding="utf-8"?>
<ds:datastoreItem xmlns:ds="http://schemas.openxmlformats.org/officeDocument/2006/customXml" ds:itemID="{D08BAC12-3C91-4854-B47F-7C873E924A57}">
  <ds:schemaRefs>
    <ds:schemaRef ds:uri="ESRI.ArcGIS.Mapping.OfficeIntegration.PowerPointInfo"/>
  </ds:schemaRefs>
</ds:datastoreItem>
</file>

<file path=customXml/itemProps41.xml><?xml version="1.0" encoding="utf-8"?>
<ds:datastoreItem xmlns:ds="http://schemas.openxmlformats.org/officeDocument/2006/customXml" ds:itemID="{136358FF-5835-4A9C-AE99-83466A0363CA}">
  <ds:schemaRefs>
    <ds:schemaRef ds:uri="ESRI.ArcGIS.Mapping.OfficeIntegration.PowerPointInfo"/>
  </ds:schemaRefs>
</ds:datastoreItem>
</file>

<file path=customXml/itemProps42.xml><?xml version="1.0" encoding="utf-8"?>
<ds:datastoreItem xmlns:ds="http://schemas.openxmlformats.org/officeDocument/2006/customXml" ds:itemID="{CA8CED77-5639-49AD-95B0-7EAD23C6C92D}">
  <ds:schemaRefs>
    <ds:schemaRef ds:uri="ESRI.ArcGIS.Mapping.OfficeIntegration.PowerPointInfo"/>
  </ds:schemaRefs>
</ds:datastoreItem>
</file>

<file path=customXml/itemProps43.xml><?xml version="1.0" encoding="utf-8"?>
<ds:datastoreItem xmlns:ds="http://schemas.openxmlformats.org/officeDocument/2006/customXml" ds:itemID="{2BC81245-7AB2-4D6F-841B-4289145B2711}">
  <ds:schemaRefs>
    <ds:schemaRef ds:uri="ESRI.ArcGIS.Mapping.OfficeIntegration.PowerPointInfo"/>
  </ds:schemaRefs>
</ds:datastoreItem>
</file>

<file path=customXml/itemProps44.xml><?xml version="1.0" encoding="utf-8"?>
<ds:datastoreItem xmlns:ds="http://schemas.openxmlformats.org/officeDocument/2006/customXml" ds:itemID="{A763967F-60D8-403D-8C96-488C81D9A58C}">
  <ds:schemaRefs>
    <ds:schemaRef ds:uri="ESRI.ArcGIS.Mapping.OfficeIntegration.PowerPointInfo"/>
  </ds:schemaRefs>
</ds:datastoreItem>
</file>

<file path=customXml/itemProps45.xml><?xml version="1.0" encoding="utf-8"?>
<ds:datastoreItem xmlns:ds="http://schemas.openxmlformats.org/officeDocument/2006/customXml" ds:itemID="{8090BD68-0553-4EAF-A148-F3830202D1B4}">
  <ds:schemaRefs>
    <ds:schemaRef ds:uri="ESRI.ArcGIS.Mapping.OfficeIntegration.PowerPointInfo"/>
  </ds:schemaRefs>
</ds:datastoreItem>
</file>

<file path=customXml/itemProps46.xml><?xml version="1.0" encoding="utf-8"?>
<ds:datastoreItem xmlns:ds="http://schemas.openxmlformats.org/officeDocument/2006/customXml" ds:itemID="{B0B7380C-1D58-41BE-8987-968E235253F5}">
  <ds:schemaRefs>
    <ds:schemaRef ds:uri="ESRI.ArcGIS.Mapping.OfficeIntegration.PowerPointInfo"/>
  </ds:schemaRefs>
</ds:datastoreItem>
</file>

<file path=customXml/itemProps47.xml><?xml version="1.0" encoding="utf-8"?>
<ds:datastoreItem xmlns:ds="http://schemas.openxmlformats.org/officeDocument/2006/customXml" ds:itemID="{E3FFB0DE-E795-488B-B713-6368649150D2}">
  <ds:schemaRefs>
    <ds:schemaRef ds:uri="ESRI.ArcGIS.Mapping.OfficeIntegration.PowerPointInfo"/>
  </ds:schemaRefs>
</ds:datastoreItem>
</file>

<file path=customXml/itemProps48.xml><?xml version="1.0" encoding="utf-8"?>
<ds:datastoreItem xmlns:ds="http://schemas.openxmlformats.org/officeDocument/2006/customXml" ds:itemID="{A8C65C61-3D89-4254-9ECF-2E26928F4237}">
  <ds:schemaRefs>
    <ds:schemaRef ds:uri="ESRI.ArcGIS.Mapping.OfficeIntegration.PowerPointInfo"/>
  </ds:schemaRefs>
</ds:datastoreItem>
</file>

<file path=customXml/itemProps49.xml><?xml version="1.0" encoding="utf-8"?>
<ds:datastoreItem xmlns:ds="http://schemas.openxmlformats.org/officeDocument/2006/customXml" ds:itemID="{10579B17-16E8-43EB-B66D-00ECC82F9905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96097A08-ED33-4129-87B6-3CFA7C4F2969}">
  <ds:schemaRefs>
    <ds:schemaRef ds:uri="ESRI.ArcGIS.Mapping.OfficeIntegration.PowerPointInfo"/>
  </ds:schemaRefs>
</ds:datastoreItem>
</file>

<file path=customXml/itemProps50.xml><?xml version="1.0" encoding="utf-8"?>
<ds:datastoreItem xmlns:ds="http://schemas.openxmlformats.org/officeDocument/2006/customXml" ds:itemID="{5A6C4451-31FE-407A-B306-0DF8546309AE}">
  <ds:schemaRefs>
    <ds:schemaRef ds:uri="ESRI.ArcGIS.Mapping.OfficeIntegration.PowerPointInfo"/>
  </ds:schemaRefs>
</ds:datastoreItem>
</file>

<file path=customXml/itemProps51.xml><?xml version="1.0" encoding="utf-8"?>
<ds:datastoreItem xmlns:ds="http://schemas.openxmlformats.org/officeDocument/2006/customXml" ds:itemID="{2445EFF5-9125-4586-9A17-C9D67367BD1E}">
  <ds:schemaRefs>
    <ds:schemaRef ds:uri="ESRI.ArcGIS.Mapping.OfficeIntegration.PowerPointInfo"/>
  </ds:schemaRefs>
</ds:datastoreItem>
</file>

<file path=customXml/itemProps52.xml><?xml version="1.0" encoding="utf-8"?>
<ds:datastoreItem xmlns:ds="http://schemas.openxmlformats.org/officeDocument/2006/customXml" ds:itemID="{372B600B-F195-4C0E-8239-80A74BF65AE2}">
  <ds:schemaRefs>
    <ds:schemaRef ds:uri="ESRI.ArcGIS.Mapping.OfficeIntegration.PowerPointInfo"/>
  </ds:schemaRefs>
</ds:datastoreItem>
</file>

<file path=customXml/itemProps53.xml><?xml version="1.0" encoding="utf-8"?>
<ds:datastoreItem xmlns:ds="http://schemas.openxmlformats.org/officeDocument/2006/customXml" ds:itemID="{1FC8F00A-BB40-4486-A5D7-77045D6AD407}">
  <ds:schemaRefs>
    <ds:schemaRef ds:uri="ESRI.ArcGIS.Mapping.OfficeIntegration.PowerPointInfo"/>
  </ds:schemaRefs>
</ds:datastoreItem>
</file>

<file path=customXml/itemProps54.xml><?xml version="1.0" encoding="utf-8"?>
<ds:datastoreItem xmlns:ds="http://schemas.openxmlformats.org/officeDocument/2006/customXml" ds:itemID="{26530EB9-E366-4997-B298-2547B39BEB45}">
  <ds:schemaRefs>
    <ds:schemaRef ds:uri="ESRI.ArcGIS.Mapping.OfficeIntegration.PowerPointInfo"/>
  </ds:schemaRefs>
</ds:datastoreItem>
</file>

<file path=customXml/itemProps55.xml><?xml version="1.0" encoding="utf-8"?>
<ds:datastoreItem xmlns:ds="http://schemas.openxmlformats.org/officeDocument/2006/customXml" ds:itemID="{AC7F22D0-5953-40F8-9530-E15CEF0178A0}">
  <ds:schemaRefs>
    <ds:schemaRef ds:uri="ESRI.ArcGIS.Mapping.OfficeIntegration.PowerPointInfo"/>
  </ds:schemaRefs>
</ds:datastoreItem>
</file>

<file path=customXml/itemProps56.xml><?xml version="1.0" encoding="utf-8"?>
<ds:datastoreItem xmlns:ds="http://schemas.openxmlformats.org/officeDocument/2006/customXml" ds:itemID="{06E6A58C-DA49-4D60-8350-E3A26EB3038B}">
  <ds:schemaRefs>
    <ds:schemaRef ds:uri="ESRI.ArcGIS.Mapping.OfficeIntegration.PowerPointInfo"/>
  </ds:schemaRefs>
</ds:datastoreItem>
</file>

<file path=customXml/itemProps57.xml><?xml version="1.0" encoding="utf-8"?>
<ds:datastoreItem xmlns:ds="http://schemas.openxmlformats.org/officeDocument/2006/customXml" ds:itemID="{AE30A18E-6A1E-4B10-AFE8-BB61593C3362}">
  <ds:schemaRefs>
    <ds:schemaRef ds:uri="ESRI.ArcGIS.Mapping.OfficeIntegration.PowerPointInfo"/>
  </ds:schemaRefs>
</ds:datastoreItem>
</file>

<file path=customXml/itemProps58.xml><?xml version="1.0" encoding="utf-8"?>
<ds:datastoreItem xmlns:ds="http://schemas.openxmlformats.org/officeDocument/2006/customXml" ds:itemID="{06304CD4-8B30-4FC1-9306-EBBE46D5097A}">
  <ds:schemaRefs>
    <ds:schemaRef ds:uri="ESRI.ArcGIS.Mapping.OfficeIntegration.PowerPointInfo"/>
  </ds:schemaRefs>
</ds:datastoreItem>
</file>

<file path=customXml/itemProps59.xml><?xml version="1.0" encoding="utf-8"?>
<ds:datastoreItem xmlns:ds="http://schemas.openxmlformats.org/officeDocument/2006/customXml" ds:itemID="{330CE486-428A-4A52-A608-CC14DABC39F9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7345AD3B-99AF-447A-8C38-CE0030CFCCC9}">
  <ds:schemaRefs>
    <ds:schemaRef ds:uri="ESRI.ArcGIS.Mapping.OfficeIntegration.PowerPointInfo"/>
  </ds:schemaRefs>
</ds:datastoreItem>
</file>

<file path=customXml/itemProps60.xml><?xml version="1.0" encoding="utf-8"?>
<ds:datastoreItem xmlns:ds="http://schemas.openxmlformats.org/officeDocument/2006/customXml" ds:itemID="{064ABF89-AF86-4C86-AE97-AA5CE0054786}">
  <ds:schemaRefs>
    <ds:schemaRef ds:uri="ESRI.ArcGIS.Mapping.OfficeIntegration.PowerPointInfo"/>
  </ds:schemaRefs>
</ds:datastoreItem>
</file>

<file path=customXml/itemProps61.xml><?xml version="1.0" encoding="utf-8"?>
<ds:datastoreItem xmlns:ds="http://schemas.openxmlformats.org/officeDocument/2006/customXml" ds:itemID="{AB9532CF-7300-4B40-928C-1A4A87D4144D}">
  <ds:schemaRefs>
    <ds:schemaRef ds:uri="ESRI.ArcGIS.Mapping.OfficeIntegration.PowerPointInfo"/>
  </ds:schemaRefs>
</ds:datastoreItem>
</file>

<file path=customXml/itemProps62.xml><?xml version="1.0" encoding="utf-8"?>
<ds:datastoreItem xmlns:ds="http://schemas.openxmlformats.org/officeDocument/2006/customXml" ds:itemID="{CFEE5B88-0127-403D-B779-E2341F53B73B}">
  <ds:schemaRefs>
    <ds:schemaRef ds:uri="ESRI.ArcGIS.Mapping.OfficeIntegration.PowerPointInfo"/>
  </ds:schemaRefs>
</ds:datastoreItem>
</file>

<file path=customXml/itemProps63.xml><?xml version="1.0" encoding="utf-8"?>
<ds:datastoreItem xmlns:ds="http://schemas.openxmlformats.org/officeDocument/2006/customXml" ds:itemID="{20E884C9-384A-4934-AF5D-13ADBD98426E}">
  <ds:schemaRefs>
    <ds:schemaRef ds:uri="ESRI.ArcGIS.Mapping.OfficeIntegration.PowerPointInfo"/>
  </ds:schemaRefs>
</ds:datastoreItem>
</file>

<file path=customXml/itemProps64.xml><?xml version="1.0" encoding="utf-8"?>
<ds:datastoreItem xmlns:ds="http://schemas.openxmlformats.org/officeDocument/2006/customXml" ds:itemID="{31ACF297-F79E-4CFD-9869-A9AFA51E2475}">
  <ds:schemaRefs>
    <ds:schemaRef ds:uri="ESRI.ArcGIS.Mapping.OfficeIntegration.PowerPointInfo"/>
  </ds:schemaRefs>
</ds:datastoreItem>
</file>

<file path=customXml/itemProps65.xml><?xml version="1.0" encoding="utf-8"?>
<ds:datastoreItem xmlns:ds="http://schemas.openxmlformats.org/officeDocument/2006/customXml" ds:itemID="{52FE4576-A993-4BC9-A406-A0506882BC9D}">
  <ds:schemaRefs>
    <ds:schemaRef ds:uri="ESRI.ArcGIS.Mapping.OfficeIntegration.PowerPointInfo"/>
  </ds:schemaRefs>
</ds:datastoreItem>
</file>

<file path=customXml/itemProps66.xml><?xml version="1.0" encoding="utf-8"?>
<ds:datastoreItem xmlns:ds="http://schemas.openxmlformats.org/officeDocument/2006/customXml" ds:itemID="{91D0DA34-94DC-47C5-B2A3-F6AB5BAC2BEC}">
  <ds:schemaRefs>
    <ds:schemaRef ds:uri="ESRI.ArcGIS.Mapping.OfficeIntegration.PowerPointInfo"/>
  </ds:schemaRefs>
</ds:datastoreItem>
</file>

<file path=customXml/itemProps67.xml><?xml version="1.0" encoding="utf-8"?>
<ds:datastoreItem xmlns:ds="http://schemas.openxmlformats.org/officeDocument/2006/customXml" ds:itemID="{F2EEBF31-0F0A-4CD4-90D7-FA37F84DE33E}">
  <ds:schemaRefs>
    <ds:schemaRef ds:uri="ESRI.ArcGIS.Mapping.OfficeIntegration.PowerPointInfo"/>
  </ds:schemaRefs>
</ds:datastoreItem>
</file>

<file path=customXml/itemProps68.xml><?xml version="1.0" encoding="utf-8"?>
<ds:datastoreItem xmlns:ds="http://schemas.openxmlformats.org/officeDocument/2006/customXml" ds:itemID="{8D61CC9A-600A-43D0-95C0-76CD6DB154DC}">
  <ds:schemaRefs>
    <ds:schemaRef ds:uri="ESRI.ArcGIS.Mapping.OfficeIntegration.PowerPointInfo"/>
  </ds:schemaRefs>
</ds:datastoreItem>
</file>

<file path=customXml/itemProps69.xml><?xml version="1.0" encoding="utf-8"?>
<ds:datastoreItem xmlns:ds="http://schemas.openxmlformats.org/officeDocument/2006/customXml" ds:itemID="{51A049E9-A92A-431F-98F5-056DAE1B4E09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14C496EB-119B-4523-8CEC-891DB488B924}">
  <ds:schemaRefs>
    <ds:schemaRef ds:uri="ESRI.ArcGIS.Mapping.OfficeIntegration.PowerPointInfo"/>
  </ds:schemaRefs>
</ds:datastoreItem>
</file>

<file path=customXml/itemProps70.xml><?xml version="1.0" encoding="utf-8"?>
<ds:datastoreItem xmlns:ds="http://schemas.openxmlformats.org/officeDocument/2006/customXml" ds:itemID="{E1ED6FB8-D4BB-482F-8229-05BF8DC38455}">
  <ds:schemaRefs>
    <ds:schemaRef ds:uri="ESRI.ArcGIS.Mapping.OfficeIntegration.PowerPointInfo"/>
  </ds:schemaRefs>
</ds:datastoreItem>
</file>

<file path=customXml/itemProps71.xml><?xml version="1.0" encoding="utf-8"?>
<ds:datastoreItem xmlns:ds="http://schemas.openxmlformats.org/officeDocument/2006/customXml" ds:itemID="{C1934700-E2BE-4760-AD29-99AD7D164327}">
  <ds:schemaRefs>
    <ds:schemaRef ds:uri="ESRI.ArcGIS.Mapping.OfficeIntegration.PowerPointInfo"/>
  </ds:schemaRefs>
</ds:datastoreItem>
</file>

<file path=customXml/itemProps72.xml><?xml version="1.0" encoding="utf-8"?>
<ds:datastoreItem xmlns:ds="http://schemas.openxmlformats.org/officeDocument/2006/customXml" ds:itemID="{4C3DE384-9BB1-4F65-B10A-717DA8AE10C6}">
  <ds:schemaRefs>
    <ds:schemaRef ds:uri="ESRI.ArcGIS.Mapping.OfficeIntegration.PowerPointInfo"/>
  </ds:schemaRefs>
</ds:datastoreItem>
</file>

<file path=customXml/itemProps73.xml><?xml version="1.0" encoding="utf-8"?>
<ds:datastoreItem xmlns:ds="http://schemas.openxmlformats.org/officeDocument/2006/customXml" ds:itemID="{1102CF47-E309-4D6E-BE27-490CD866B51E}">
  <ds:schemaRefs>
    <ds:schemaRef ds:uri="ESRI.ArcGIS.Mapping.OfficeIntegration.PowerPointInfo"/>
  </ds:schemaRefs>
</ds:datastoreItem>
</file>

<file path=customXml/itemProps74.xml><?xml version="1.0" encoding="utf-8"?>
<ds:datastoreItem xmlns:ds="http://schemas.openxmlformats.org/officeDocument/2006/customXml" ds:itemID="{4C875013-FC5A-409B-80D8-67E98604EA48}">
  <ds:schemaRefs>
    <ds:schemaRef ds:uri="ESRI.ArcGIS.Mapping.OfficeIntegration.PowerPointInfo"/>
  </ds:schemaRefs>
</ds:datastoreItem>
</file>

<file path=customXml/itemProps75.xml><?xml version="1.0" encoding="utf-8"?>
<ds:datastoreItem xmlns:ds="http://schemas.openxmlformats.org/officeDocument/2006/customXml" ds:itemID="{1B559636-73EE-45DB-9B93-E70253B51E5C}">
  <ds:schemaRefs>
    <ds:schemaRef ds:uri="ESRI.ArcGIS.Mapping.OfficeIntegration.PowerPointInfo"/>
  </ds:schemaRefs>
</ds:datastoreItem>
</file>

<file path=customXml/itemProps76.xml><?xml version="1.0" encoding="utf-8"?>
<ds:datastoreItem xmlns:ds="http://schemas.openxmlformats.org/officeDocument/2006/customXml" ds:itemID="{94768C4F-D925-461B-988A-8927F7F0B6F0}">
  <ds:schemaRefs>
    <ds:schemaRef ds:uri="ESRI.ArcGIS.Mapping.OfficeIntegration.PowerPointInfo"/>
  </ds:schemaRefs>
</ds:datastoreItem>
</file>

<file path=customXml/itemProps77.xml><?xml version="1.0" encoding="utf-8"?>
<ds:datastoreItem xmlns:ds="http://schemas.openxmlformats.org/officeDocument/2006/customXml" ds:itemID="{1A34F83F-1FBD-41A2-BCB6-6FB65BB339B5}">
  <ds:schemaRefs>
    <ds:schemaRef ds:uri="ESRI.ArcGIS.Mapping.OfficeIntegration.PowerPointInfo"/>
  </ds:schemaRefs>
</ds:datastoreItem>
</file>

<file path=customXml/itemProps78.xml><?xml version="1.0" encoding="utf-8"?>
<ds:datastoreItem xmlns:ds="http://schemas.openxmlformats.org/officeDocument/2006/customXml" ds:itemID="{8F4F8F97-3E4D-4B81-9A54-224C6EBCF6FA}">
  <ds:schemaRefs>
    <ds:schemaRef ds:uri="ESRI.ArcGIS.Mapping.OfficeIntegration.PowerPointInfo"/>
  </ds:schemaRefs>
</ds:datastoreItem>
</file>

<file path=customXml/itemProps79.xml><?xml version="1.0" encoding="utf-8"?>
<ds:datastoreItem xmlns:ds="http://schemas.openxmlformats.org/officeDocument/2006/customXml" ds:itemID="{42758A35-7AF4-44F0-A565-291CE463E2A0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39851B7D-8201-4EE8-BB8F-47A5075DD5FA}">
  <ds:schemaRefs>
    <ds:schemaRef ds:uri="ESRI.ArcGIS.Mapping.OfficeIntegration.PowerPointInfo"/>
  </ds:schemaRefs>
</ds:datastoreItem>
</file>

<file path=customXml/itemProps80.xml><?xml version="1.0" encoding="utf-8"?>
<ds:datastoreItem xmlns:ds="http://schemas.openxmlformats.org/officeDocument/2006/customXml" ds:itemID="{0EBA6B1C-7921-4C2E-8927-788E64963CDA}">
  <ds:schemaRefs>
    <ds:schemaRef ds:uri="ESRI.ArcGIS.Mapping.OfficeIntegration.PowerPointInfo"/>
  </ds:schemaRefs>
</ds:datastoreItem>
</file>

<file path=customXml/itemProps81.xml><?xml version="1.0" encoding="utf-8"?>
<ds:datastoreItem xmlns:ds="http://schemas.openxmlformats.org/officeDocument/2006/customXml" ds:itemID="{44BBE52C-CD6B-4A9D-90EC-498B909F1EA7}">
  <ds:schemaRefs>
    <ds:schemaRef ds:uri="ESRI.ArcGIS.Mapping.OfficeIntegration.PowerPointInfo"/>
  </ds:schemaRefs>
</ds:datastoreItem>
</file>

<file path=customXml/itemProps82.xml><?xml version="1.0" encoding="utf-8"?>
<ds:datastoreItem xmlns:ds="http://schemas.openxmlformats.org/officeDocument/2006/customXml" ds:itemID="{C86C2844-3AE4-4291-9B06-51447E224283}">
  <ds:schemaRefs>
    <ds:schemaRef ds:uri="ESRI.ArcGIS.Mapping.OfficeIntegration.PowerPointInfo"/>
  </ds:schemaRefs>
</ds:datastoreItem>
</file>

<file path=customXml/itemProps83.xml><?xml version="1.0" encoding="utf-8"?>
<ds:datastoreItem xmlns:ds="http://schemas.openxmlformats.org/officeDocument/2006/customXml" ds:itemID="{185C188E-9710-4294-8EF9-61840502C054}">
  <ds:schemaRefs>
    <ds:schemaRef ds:uri="ESRI.ArcGIS.Mapping.OfficeIntegration.PowerPointInfo"/>
  </ds:schemaRefs>
</ds:datastoreItem>
</file>

<file path=customXml/itemProps84.xml><?xml version="1.0" encoding="utf-8"?>
<ds:datastoreItem xmlns:ds="http://schemas.openxmlformats.org/officeDocument/2006/customXml" ds:itemID="{EC8030DC-38FC-41AE-B4B1-99910F5BFD01}">
  <ds:schemaRefs>
    <ds:schemaRef ds:uri="ESRI.ArcGIS.Mapping.OfficeIntegration.PowerPointInfo"/>
  </ds:schemaRefs>
</ds:datastoreItem>
</file>

<file path=customXml/itemProps85.xml><?xml version="1.0" encoding="utf-8"?>
<ds:datastoreItem xmlns:ds="http://schemas.openxmlformats.org/officeDocument/2006/customXml" ds:itemID="{46A8F123-CFEC-47C9-ADF5-E8571772F28F}">
  <ds:schemaRefs>
    <ds:schemaRef ds:uri="ESRI.ArcGIS.Mapping.OfficeIntegration.PowerPointInfo"/>
  </ds:schemaRefs>
</ds:datastoreItem>
</file>

<file path=customXml/itemProps86.xml><?xml version="1.0" encoding="utf-8"?>
<ds:datastoreItem xmlns:ds="http://schemas.openxmlformats.org/officeDocument/2006/customXml" ds:itemID="{798C8791-4D5D-4242-AC76-A42A177BFF8F}">
  <ds:schemaRefs>
    <ds:schemaRef ds:uri="ESRI.ArcGIS.Mapping.OfficeIntegration.PowerPointInfo"/>
  </ds:schemaRefs>
</ds:datastoreItem>
</file>

<file path=customXml/itemProps87.xml><?xml version="1.0" encoding="utf-8"?>
<ds:datastoreItem xmlns:ds="http://schemas.openxmlformats.org/officeDocument/2006/customXml" ds:itemID="{6ECD0B3A-7914-4392-80CC-F68B7C3D16DC}">
  <ds:schemaRefs>
    <ds:schemaRef ds:uri="ESRI.ArcGIS.Mapping.OfficeIntegration.PowerPointInfo"/>
  </ds:schemaRefs>
</ds:datastoreItem>
</file>

<file path=customXml/itemProps88.xml><?xml version="1.0" encoding="utf-8"?>
<ds:datastoreItem xmlns:ds="http://schemas.openxmlformats.org/officeDocument/2006/customXml" ds:itemID="{48B2CACE-66E6-4CB5-9FF4-480F37D90A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89.xml><?xml version="1.0" encoding="utf-8"?>
<ds:datastoreItem xmlns:ds="http://schemas.openxmlformats.org/officeDocument/2006/customXml" ds:itemID="{A1406E62-27E6-45F5-B828-B0D36F4AAD5D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45D17578-9BCB-4B9E-8099-0CEED1FAAC19}">
  <ds:schemaRefs>
    <ds:schemaRef ds:uri="ESRI.ArcGIS.Mapping.OfficeIntegration.PowerPointInfo"/>
  </ds:schemaRefs>
</ds:datastoreItem>
</file>

<file path=customXml/itemProps90.xml><?xml version="1.0" encoding="utf-8"?>
<ds:datastoreItem xmlns:ds="http://schemas.openxmlformats.org/officeDocument/2006/customXml" ds:itemID="{BD5BA60E-E6EF-47F2-B723-256513644FBB}">
  <ds:schemaRefs>
    <ds:schemaRef ds:uri="ESRI.ArcGIS.Mapping.OfficeIntegration.PowerPointInfo"/>
  </ds:schemaRefs>
</ds:datastoreItem>
</file>

<file path=customXml/itemProps91.xml><?xml version="1.0" encoding="utf-8"?>
<ds:datastoreItem xmlns:ds="http://schemas.openxmlformats.org/officeDocument/2006/customXml" ds:itemID="{B05B1103-98A5-491C-B8F8-98EA85FF42C9}">
  <ds:schemaRefs>
    <ds:schemaRef ds:uri="ESRI.ArcGIS.Mapping.OfficeIntegration.PowerPointInfo"/>
  </ds:schemaRefs>
</ds:datastoreItem>
</file>

<file path=customXml/itemProps92.xml><?xml version="1.0" encoding="utf-8"?>
<ds:datastoreItem xmlns:ds="http://schemas.openxmlformats.org/officeDocument/2006/customXml" ds:itemID="{D764D507-24EC-4BAD-B5E4-28CED805F28B}">
  <ds:schemaRefs>
    <ds:schemaRef ds:uri="ESRI.ArcGIS.Mapping.OfficeIntegration.PowerPointInfo"/>
  </ds:schemaRefs>
</ds:datastoreItem>
</file>

<file path=customXml/itemProps93.xml><?xml version="1.0" encoding="utf-8"?>
<ds:datastoreItem xmlns:ds="http://schemas.openxmlformats.org/officeDocument/2006/customXml" ds:itemID="{6ED2AD88-0184-4492-BB27-84A59749F04B}">
  <ds:schemaRefs>
    <ds:schemaRef ds:uri="ESRI.ArcGIS.Mapping.OfficeIntegration.PowerPointInfo"/>
  </ds:schemaRefs>
</ds:datastoreItem>
</file>

<file path=customXml/itemProps94.xml><?xml version="1.0" encoding="utf-8"?>
<ds:datastoreItem xmlns:ds="http://schemas.openxmlformats.org/officeDocument/2006/customXml" ds:itemID="{33709707-F14B-4A78-AB80-19BC32D673DF}">
  <ds:schemaRefs>
    <ds:schemaRef ds:uri="ESRI.ArcGIS.Mapping.OfficeIntegration.PowerPointInfo"/>
  </ds:schemaRefs>
</ds:datastoreItem>
</file>

<file path=customXml/itemProps95.xml><?xml version="1.0" encoding="utf-8"?>
<ds:datastoreItem xmlns:ds="http://schemas.openxmlformats.org/officeDocument/2006/customXml" ds:itemID="{2BD4F50C-2BDC-4BE0-B8BB-3A06ADE47100}">
  <ds:schemaRefs>
    <ds:schemaRef ds:uri="ESRI.ArcGIS.Mapping.OfficeIntegration.PowerPointInfo"/>
  </ds:schemaRefs>
</ds:datastoreItem>
</file>

<file path=customXml/itemProps96.xml><?xml version="1.0" encoding="utf-8"?>
<ds:datastoreItem xmlns:ds="http://schemas.openxmlformats.org/officeDocument/2006/customXml" ds:itemID="{541FA1A4-C8FE-42AB-B0CF-DC4F8DE73375}">
  <ds:schemaRefs>
    <ds:schemaRef ds:uri="ESRI.ArcGIS.Mapping.OfficeIntegration.PowerPointInfo"/>
  </ds:schemaRefs>
</ds:datastoreItem>
</file>

<file path=customXml/itemProps97.xml><?xml version="1.0" encoding="utf-8"?>
<ds:datastoreItem xmlns:ds="http://schemas.openxmlformats.org/officeDocument/2006/customXml" ds:itemID="{3DEDA66C-B0E4-46C9-9549-67AD729242B6}">
  <ds:schemaRefs>
    <ds:schemaRef ds:uri="ESRI.ArcGIS.Mapping.OfficeIntegration.PowerPointInfo"/>
  </ds:schemaRefs>
</ds:datastoreItem>
</file>

<file path=customXml/itemProps98.xml><?xml version="1.0" encoding="utf-8"?>
<ds:datastoreItem xmlns:ds="http://schemas.openxmlformats.org/officeDocument/2006/customXml" ds:itemID="{5576D7F3-09CD-45F9-AC2A-A9A7B5DC80C4}">
  <ds:schemaRefs>
    <ds:schemaRef ds:uri="ESRI.ArcGIS.Mapping.OfficeIntegration.PowerPointInfo"/>
  </ds:schemaRefs>
</ds:datastoreItem>
</file>

<file path=customXml/itemProps99.xml><?xml version="1.0" encoding="utf-8"?>
<ds:datastoreItem xmlns:ds="http://schemas.openxmlformats.org/officeDocument/2006/customXml" ds:itemID="{7F9E0521-28A6-4484-BA26-35BDB6E082E6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3573</TotalTime>
  <Words>1399</Words>
  <Application>Microsoft Office PowerPoint</Application>
  <PresentationFormat>On-screen Show (4:3)</PresentationFormat>
  <Paragraphs>354</Paragraphs>
  <Slides>70</Slides>
  <Notes>17</Notes>
  <HiddenSlides>0</HiddenSlides>
  <MMClips>0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8" baseType="lpstr">
      <vt:lpstr>Section slides</vt:lpstr>
      <vt:lpstr>1_Section slides 60</vt:lpstr>
      <vt:lpstr>Content sections</vt:lpstr>
      <vt:lpstr>2_Content slides</vt:lpstr>
      <vt:lpstr>Office Theme</vt:lpstr>
      <vt:lpstr>1_Section slides</vt:lpstr>
      <vt:lpstr>1_Content sections</vt:lpstr>
      <vt:lpstr>Visio</vt:lpstr>
      <vt:lpstr>Statewide Geospatial Advisory Committee</vt:lpstr>
      <vt:lpstr>AGENDA</vt:lpstr>
      <vt:lpstr>Introductions</vt:lpstr>
      <vt:lpstr>Approval of March 12 Minutes</vt:lpstr>
      <vt:lpstr>ArcGIS Online Minnesota Storefront</vt:lpstr>
      <vt:lpstr>AGENDA</vt:lpstr>
      <vt:lpstr>ArcGIS Online</vt:lpstr>
      <vt:lpstr>ArcGIS Online</vt:lpstr>
      <vt:lpstr>AGOL Workgroup</vt:lpstr>
      <vt:lpstr>Minnesota Storefront</vt:lpstr>
      <vt:lpstr>Featured Content</vt:lpstr>
      <vt:lpstr>Gallery</vt:lpstr>
      <vt:lpstr>White Paper</vt:lpstr>
      <vt:lpstr>An Example - Telephone Exchange Boundaries </vt:lpstr>
      <vt:lpstr>Telephone Exchange - Results</vt:lpstr>
      <vt:lpstr>Geospatial Commons</vt:lpstr>
      <vt:lpstr>ArcGIS App</vt:lpstr>
      <vt:lpstr>Questions</vt:lpstr>
      <vt:lpstr>   Member sector report…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Updates to Minnesota’s Land Cover Data  a LCCMR project    Discussion: How to fund future land cover updates and change maps  </vt:lpstr>
      <vt:lpstr>PowerPoint Presentation</vt:lpstr>
      <vt:lpstr>Outline</vt:lpstr>
      <vt:lpstr>Overview of Project</vt:lpstr>
      <vt:lpstr>PowerPoint Presentation</vt:lpstr>
      <vt:lpstr>TCMA 30 m Examples</vt:lpstr>
      <vt:lpstr>TCMA 30 m Examples</vt:lpstr>
      <vt:lpstr>TCMA 30 m Examples</vt:lpstr>
      <vt:lpstr>TCMA 30 m Examples</vt:lpstr>
      <vt:lpstr>TCMA 30 m Examples</vt:lpstr>
      <vt:lpstr> High Spatial Resolution Mapping Urban Tree Cover in Minneapolis  </vt:lpstr>
      <vt:lpstr>Detailed View of Minneapolis Classification</vt:lpstr>
      <vt:lpstr>Comparison of High Resolution Aerial Photo and Land Cover Classification</vt:lpstr>
      <vt:lpstr>Existing Tree Canopy as Percent of Land Area for Minneapolis Neighborhoods and Zoning Districts</vt:lpstr>
      <vt:lpstr>Existing Land Cover Products</vt:lpstr>
      <vt:lpstr>Uses for Land Cover Products</vt:lpstr>
      <vt:lpstr>Funding Sources</vt:lpstr>
      <vt:lpstr>Discussion Question</vt:lpstr>
      <vt:lpstr>30 minutes…</vt:lpstr>
      <vt:lpstr>Recorders fee update and discussion… </vt:lpstr>
      <vt:lpstr>MnGeo priority efforts and updates…</vt:lpstr>
      <vt:lpstr>PowerPoint Presentation</vt:lpstr>
      <vt:lpstr>PowerPoint Presentation</vt:lpstr>
      <vt:lpstr>MN Geospatial Commons</vt:lpstr>
      <vt:lpstr>LiDAR Elevation </vt:lpstr>
      <vt:lpstr>Hydrography – June 30th </vt:lpstr>
      <vt:lpstr>Statewide Parcels</vt:lpstr>
      <vt:lpstr>Changing the approach…  MnGeo Organization, Workplan, and Priorities for FY15 </vt:lpstr>
      <vt:lpstr>Changing the approach…</vt:lpstr>
      <vt:lpstr>Focus on priorities…</vt:lpstr>
      <vt:lpstr>PowerPoint Presentation</vt:lpstr>
      <vt:lpstr>Organize to deliver the service…</vt:lpstr>
      <vt:lpstr>MnGeo Organization</vt:lpstr>
      <vt:lpstr>Data sharing Initiatives</vt:lpstr>
      <vt:lpstr>PowerPoint Presentation</vt:lpstr>
      <vt:lpstr>Data Sharing Agreements </vt:lpstr>
      <vt:lpstr>Committee Updates</vt:lpstr>
      <vt:lpstr>Governor’s Commendation</vt:lpstr>
      <vt:lpstr>Adjourn…  See you September 24th</vt:lpstr>
    </vt:vector>
  </TitlesOfParts>
  <Company>Office of Enterprise Technology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Release 1 User Feedback Session slides</dc:title>
  <dc:creator>Daniel Ross</dc:creator>
  <cp:lastModifiedBy>Windows User</cp:lastModifiedBy>
  <cp:revision>370</cp:revision>
  <cp:lastPrinted>2014-02-25T19:06:32Z</cp:lastPrinted>
  <dcterms:created xsi:type="dcterms:W3CDTF">2012-09-24T11:48:01Z</dcterms:created>
  <dcterms:modified xsi:type="dcterms:W3CDTF">2014-06-19T21:49:17Z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0x010100030987E932602A489ECA084A1B4EE692</vt:lpwstr>
  </property>
</Properties>
</file>