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87"/>
    <p:sldMasterId id="2147483668" r:id="rId88"/>
    <p:sldMasterId id="2147483679" r:id="rId89"/>
    <p:sldMasterId id="2147483687" r:id="rId90"/>
    <p:sldMasterId id="2147483696" r:id="rId91"/>
    <p:sldMasterId id="2147483806" r:id="rId92"/>
    <p:sldMasterId id="2147483817" r:id="rId93"/>
    <p:sldMasterId id="2147483917" r:id="rId94"/>
    <p:sldMasterId id="2147483929" r:id="rId95"/>
    <p:sldMasterId id="2147483941" r:id="rId96"/>
    <p:sldMasterId id="2147483957" r:id="rId97"/>
    <p:sldMasterId id="2147483971" r:id="rId98"/>
  </p:sldMasterIdLst>
  <p:notesMasterIdLst>
    <p:notesMasterId r:id="rId205"/>
  </p:notesMasterIdLst>
  <p:handoutMasterIdLst>
    <p:handoutMasterId r:id="rId206"/>
  </p:handoutMasterIdLst>
  <p:sldIdLst>
    <p:sldId id="327" r:id="rId99"/>
    <p:sldId id="344" r:id="rId100"/>
    <p:sldId id="280" r:id="rId101"/>
    <p:sldId id="445" r:id="rId102"/>
    <p:sldId id="446" r:id="rId103"/>
    <p:sldId id="450" r:id="rId104"/>
    <p:sldId id="447" r:id="rId105"/>
    <p:sldId id="570" r:id="rId106"/>
    <p:sldId id="547" r:id="rId107"/>
    <p:sldId id="548" r:id="rId108"/>
    <p:sldId id="549" r:id="rId109"/>
    <p:sldId id="467" r:id="rId110"/>
    <p:sldId id="550" r:id="rId111"/>
    <p:sldId id="571" r:id="rId112"/>
    <p:sldId id="572" r:id="rId113"/>
    <p:sldId id="551" r:id="rId114"/>
    <p:sldId id="552" r:id="rId115"/>
    <p:sldId id="553" r:id="rId116"/>
    <p:sldId id="554" r:id="rId117"/>
    <p:sldId id="555" r:id="rId118"/>
    <p:sldId id="556" r:id="rId119"/>
    <p:sldId id="557" r:id="rId120"/>
    <p:sldId id="558" r:id="rId121"/>
    <p:sldId id="559" r:id="rId122"/>
    <p:sldId id="560" r:id="rId123"/>
    <p:sldId id="561" r:id="rId124"/>
    <p:sldId id="562" r:id="rId125"/>
    <p:sldId id="370" r:id="rId126"/>
    <p:sldId id="564" r:id="rId127"/>
    <p:sldId id="565" r:id="rId128"/>
    <p:sldId id="586" r:id="rId129"/>
    <p:sldId id="587" r:id="rId130"/>
    <p:sldId id="588" r:id="rId131"/>
    <p:sldId id="589" r:id="rId132"/>
    <p:sldId id="590" r:id="rId133"/>
    <p:sldId id="591" r:id="rId134"/>
    <p:sldId id="592" r:id="rId135"/>
    <p:sldId id="593" r:id="rId136"/>
    <p:sldId id="594" r:id="rId137"/>
    <p:sldId id="595" r:id="rId138"/>
    <p:sldId id="596" r:id="rId139"/>
    <p:sldId id="597" r:id="rId140"/>
    <p:sldId id="598" r:id="rId141"/>
    <p:sldId id="566" r:id="rId142"/>
    <p:sldId id="567" r:id="rId143"/>
    <p:sldId id="568" r:id="rId144"/>
    <p:sldId id="569" r:id="rId145"/>
    <p:sldId id="520" r:id="rId146"/>
    <p:sldId id="573" r:id="rId147"/>
    <p:sldId id="574" r:id="rId148"/>
    <p:sldId id="575" r:id="rId149"/>
    <p:sldId id="576" r:id="rId150"/>
    <p:sldId id="577" r:id="rId151"/>
    <p:sldId id="578" r:id="rId152"/>
    <p:sldId id="579" r:id="rId153"/>
    <p:sldId id="580" r:id="rId154"/>
    <p:sldId id="581" r:id="rId155"/>
    <p:sldId id="582" r:id="rId156"/>
    <p:sldId id="583" r:id="rId157"/>
    <p:sldId id="584" r:id="rId158"/>
    <p:sldId id="585" r:id="rId159"/>
    <p:sldId id="618" r:id="rId160"/>
    <p:sldId id="619" r:id="rId161"/>
    <p:sldId id="620" r:id="rId162"/>
    <p:sldId id="621" r:id="rId163"/>
    <p:sldId id="622" r:id="rId164"/>
    <p:sldId id="623" r:id="rId165"/>
    <p:sldId id="624" r:id="rId166"/>
    <p:sldId id="625" r:id="rId167"/>
    <p:sldId id="626" r:id="rId168"/>
    <p:sldId id="627" r:id="rId169"/>
    <p:sldId id="628" r:id="rId170"/>
    <p:sldId id="629" r:id="rId171"/>
    <p:sldId id="630" r:id="rId172"/>
    <p:sldId id="631" r:id="rId173"/>
    <p:sldId id="632" r:id="rId174"/>
    <p:sldId id="633" r:id="rId175"/>
    <p:sldId id="634" r:id="rId176"/>
    <p:sldId id="635" r:id="rId177"/>
    <p:sldId id="602" r:id="rId178"/>
    <p:sldId id="603" r:id="rId179"/>
    <p:sldId id="604" r:id="rId180"/>
    <p:sldId id="605" r:id="rId181"/>
    <p:sldId id="606" r:id="rId182"/>
    <p:sldId id="607" r:id="rId183"/>
    <p:sldId id="608" r:id="rId184"/>
    <p:sldId id="609" r:id="rId185"/>
    <p:sldId id="610" r:id="rId186"/>
    <p:sldId id="611" r:id="rId187"/>
    <p:sldId id="612" r:id="rId188"/>
    <p:sldId id="599" r:id="rId189"/>
    <p:sldId id="366" r:id="rId190"/>
    <p:sldId id="348" r:id="rId191"/>
    <p:sldId id="613" r:id="rId192"/>
    <p:sldId id="614" r:id="rId193"/>
    <p:sldId id="473" r:id="rId194"/>
    <p:sldId id="374" r:id="rId195"/>
    <p:sldId id="373" r:id="rId196"/>
    <p:sldId id="371" r:id="rId197"/>
    <p:sldId id="372" r:id="rId198"/>
    <p:sldId id="477" r:id="rId199"/>
    <p:sldId id="600" r:id="rId200"/>
    <p:sldId id="616" r:id="rId201"/>
    <p:sldId id="617" r:id="rId202"/>
    <p:sldId id="615" r:id="rId203"/>
    <p:sldId id="362" r:id="rId20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B83"/>
    <a:srgbClr val="EA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>
      <p:cViewPr>
        <p:scale>
          <a:sx n="120" d="100"/>
          <a:sy n="120" d="100"/>
        </p:scale>
        <p:origin x="-63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9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slide" Target="slides/slide40.xml"/><Relationship Id="rId159" Type="http://schemas.openxmlformats.org/officeDocument/2006/relationships/slide" Target="slides/slide61.xml"/><Relationship Id="rId170" Type="http://schemas.openxmlformats.org/officeDocument/2006/relationships/slide" Target="slides/slide72.xml"/><Relationship Id="rId191" Type="http://schemas.openxmlformats.org/officeDocument/2006/relationships/slide" Target="slides/slide93.xml"/><Relationship Id="rId205" Type="http://schemas.openxmlformats.org/officeDocument/2006/relationships/notesMaster" Target="notesMasters/notesMaster1.xml"/><Relationship Id="rId16" Type="http://schemas.openxmlformats.org/officeDocument/2006/relationships/customXml" Target="../customXml/item16.xml"/><Relationship Id="rId107" Type="http://schemas.openxmlformats.org/officeDocument/2006/relationships/slide" Target="slides/slide9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4.xml"/><Relationship Id="rId123" Type="http://schemas.openxmlformats.org/officeDocument/2006/relationships/slide" Target="slides/slide25.xml"/><Relationship Id="rId128" Type="http://schemas.openxmlformats.org/officeDocument/2006/relationships/slide" Target="slides/slide30.xml"/><Relationship Id="rId144" Type="http://schemas.openxmlformats.org/officeDocument/2006/relationships/slide" Target="slides/slide46.xml"/><Relationship Id="rId149" Type="http://schemas.openxmlformats.org/officeDocument/2006/relationships/slide" Target="slides/slide51.xml"/><Relationship Id="rId5" Type="http://schemas.openxmlformats.org/officeDocument/2006/relationships/customXml" Target="../customXml/item5.xml"/><Relationship Id="rId90" Type="http://schemas.openxmlformats.org/officeDocument/2006/relationships/slideMaster" Target="slideMasters/slideMaster4.xml"/><Relationship Id="rId95" Type="http://schemas.openxmlformats.org/officeDocument/2006/relationships/slideMaster" Target="slideMasters/slideMaster9.xml"/><Relationship Id="rId160" Type="http://schemas.openxmlformats.org/officeDocument/2006/relationships/slide" Target="slides/slide62.xml"/><Relationship Id="rId165" Type="http://schemas.openxmlformats.org/officeDocument/2006/relationships/slide" Target="slides/slide67.xml"/><Relationship Id="rId181" Type="http://schemas.openxmlformats.org/officeDocument/2006/relationships/slide" Target="slides/slide83.xml"/><Relationship Id="rId186" Type="http://schemas.openxmlformats.org/officeDocument/2006/relationships/slide" Target="slides/slide88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15.xml"/><Relationship Id="rId118" Type="http://schemas.openxmlformats.org/officeDocument/2006/relationships/slide" Target="slides/slide20.xml"/><Relationship Id="rId134" Type="http://schemas.openxmlformats.org/officeDocument/2006/relationships/slide" Target="slides/slide36.xml"/><Relationship Id="rId139" Type="http://schemas.openxmlformats.org/officeDocument/2006/relationships/slide" Target="slides/slide41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52.xml"/><Relationship Id="rId155" Type="http://schemas.openxmlformats.org/officeDocument/2006/relationships/slide" Target="slides/slide57.xml"/><Relationship Id="rId171" Type="http://schemas.openxmlformats.org/officeDocument/2006/relationships/slide" Target="slides/slide73.xml"/><Relationship Id="rId176" Type="http://schemas.openxmlformats.org/officeDocument/2006/relationships/slide" Target="slides/slide78.xml"/><Relationship Id="rId192" Type="http://schemas.openxmlformats.org/officeDocument/2006/relationships/slide" Target="slides/slide94.xml"/><Relationship Id="rId197" Type="http://schemas.openxmlformats.org/officeDocument/2006/relationships/slide" Target="slides/slide99.xml"/><Relationship Id="rId206" Type="http://schemas.openxmlformats.org/officeDocument/2006/relationships/handoutMaster" Target="handoutMasters/handoutMaster1.xml"/><Relationship Id="rId201" Type="http://schemas.openxmlformats.org/officeDocument/2006/relationships/slide" Target="slides/slide10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5.xml"/><Relationship Id="rId108" Type="http://schemas.openxmlformats.org/officeDocument/2006/relationships/slide" Target="slides/slide10.xml"/><Relationship Id="rId124" Type="http://schemas.openxmlformats.org/officeDocument/2006/relationships/slide" Target="slides/slide26.xml"/><Relationship Id="rId129" Type="http://schemas.openxmlformats.org/officeDocument/2006/relationships/slide" Target="slides/slide31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slideMaster" Target="slideMasters/slideMaster5.xml"/><Relationship Id="rId96" Type="http://schemas.openxmlformats.org/officeDocument/2006/relationships/slideMaster" Target="slideMasters/slideMaster10.xml"/><Relationship Id="rId140" Type="http://schemas.openxmlformats.org/officeDocument/2006/relationships/slide" Target="slides/slide42.xml"/><Relationship Id="rId145" Type="http://schemas.openxmlformats.org/officeDocument/2006/relationships/slide" Target="slides/slide47.xml"/><Relationship Id="rId161" Type="http://schemas.openxmlformats.org/officeDocument/2006/relationships/slide" Target="slides/slide63.xml"/><Relationship Id="rId166" Type="http://schemas.openxmlformats.org/officeDocument/2006/relationships/slide" Target="slides/slide68.xml"/><Relationship Id="rId182" Type="http://schemas.openxmlformats.org/officeDocument/2006/relationships/slide" Target="slides/slide84.xml"/><Relationship Id="rId187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" Target="slides/slide16.xml"/><Relationship Id="rId119" Type="http://schemas.openxmlformats.org/officeDocument/2006/relationships/slide" Target="slides/slide21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slide" Target="slides/slide32.xml"/><Relationship Id="rId135" Type="http://schemas.openxmlformats.org/officeDocument/2006/relationships/slide" Target="slides/slide37.xml"/><Relationship Id="rId151" Type="http://schemas.openxmlformats.org/officeDocument/2006/relationships/slide" Target="slides/slide53.xml"/><Relationship Id="rId156" Type="http://schemas.openxmlformats.org/officeDocument/2006/relationships/slide" Target="slides/slide58.xml"/><Relationship Id="rId177" Type="http://schemas.openxmlformats.org/officeDocument/2006/relationships/slide" Target="slides/slide79.xml"/><Relationship Id="rId198" Type="http://schemas.openxmlformats.org/officeDocument/2006/relationships/slide" Target="slides/slide100.xml"/><Relationship Id="rId172" Type="http://schemas.openxmlformats.org/officeDocument/2006/relationships/slide" Target="slides/slide74.xml"/><Relationship Id="rId193" Type="http://schemas.openxmlformats.org/officeDocument/2006/relationships/slide" Target="slides/slide95.xml"/><Relationship Id="rId202" Type="http://schemas.openxmlformats.org/officeDocument/2006/relationships/slide" Target="slides/slide104.xml"/><Relationship Id="rId207" Type="http://schemas.openxmlformats.org/officeDocument/2006/relationships/presProps" Target="presProp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11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slideMaster" Target="slideMasters/slideMaster11.xml"/><Relationship Id="rId104" Type="http://schemas.openxmlformats.org/officeDocument/2006/relationships/slide" Target="slides/slide6.xml"/><Relationship Id="rId120" Type="http://schemas.openxmlformats.org/officeDocument/2006/relationships/slide" Target="slides/slide22.xml"/><Relationship Id="rId125" Type="http://schemas.openxmlformats.org/officeDocument/2006/relationships/slide" Target="slides/slide27.xml"/><Relationship Id="rId141" Type="http://schemas.openxmlformats.org/officeDocument/2006/relationships/slide" Target="slides/slide43.xml"/><Relationship Id="rId146" Type="http://schemas.openxmlformats.org/officeDocument/2006/relationships/slide" Target="slides/slide48.xml"/><Relationship Id="rId167" Type="http://schemas.openxmlformats.org/officeDocument/2006/relationships/slide" Target="slides/slide69.xml"/><Relationship Id="rId188" Type="http://schemas.openxmlformats.org/officeDocument/2006/relationships/slide" Target="slides/slide90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slideMaster" Target="slideMasters/slideMaster6.xml"/><Relationship Id="rId162" Type="http://schemas.openxmlformats.org/officeDocument/2006/relationships/slide" Target="slides/slide64.xml"/><Relationship Id="rId183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slideMaster" Target="slideMasters/slideMaster1.xml"/><Relationship Id="rId110" Type="http://schemas.openxmlformats.org/officeDocument/2006/relationships/slide" Target="slides/slide12.xml"/><Relationship Id="rId115" Type="http://schemas.openxmlformats.org/officeDocument/2006/relationships/slide" Target="slides/slide17.xml"/><Relationship Id="rId131" Type="http://schemas.openxmlformats.org/officeDocument/2006/relationships/slide" Target="slides/slide33.xml"/><Relationship Id="rId136" Type="http://schemas.openxmlformats.org/officeDocument/2006/relationships/slide" Target="slides/slide38.xml"/><Relationship Id="rId157" Type="http://schemas.openxmlformats.org/officeDocument/2006/relationships/slide" Target="slides/slide59.xml"/><Relationship Id="rId178" Type="http://schemas.openxmlformats.org/officeDocument/2006/relationships/slide" Target="slides/slide80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54.xml"/><Relationship Id="rId173" Type="http://schemas.openxmlformats.org/officeDocument/2006/relationships/slide" Target="slides/slide75.xml"/><Relationship Id="rId194" Type="http://schemas.openxmlformats.org/officeDocument/2006/relationships/slide" Target="slides/slide96.xml"/><Relationship Id="rId199" Type="http://schemas.openxmlformats.org/officeDocument/2006/relationships/slide" Target="slides/slide101.xml"/><Relationship Id="rId203" Type="http://schemas.openxmlformats.org/officeDocument/2006/relationships/slide" Target="slides/slide105.xml"/><Relationship Id="rId208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slide" Target="slides/slide2.xml"/><Relationship Id="rId105" Type="http://schemas.openxmlformats.org/officeDocument/2006/relationships/slide" Target="slides/slide7.xml"/><Relationship Id="rId126" Type="http://schemas.openxmlformats.org/officeDocument/2006/relationships/slide" Target="slides/slide28.xml"/><Relationship Id="rId147" Type="http://schemas.openxmlformats.org/officeDocument/2006/relationships/slide" Target="slides/slide49.xml"/><Relationship Id="rId168" Type="http://schemas.openxmlformats.org/officeDocument/2006/relationships/slide" Target="slides/slide70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slideMaster" Target="slideMasters/slideMaster7.xml"/><Relationship Id="rId98" Type="http://schemas.openxmlformats.org/officeDocument/2006/relationships/slideMaster" Target="slideMasters/slideMaster12.xml"/><Relationship Id="rId121" Type="http://schemas.openxmlformats.org/officeDocument/2006/relationships/slide" Target="slides/slide23.xml"/><Relationship Id="rId142" Type="http://schemas.openxmlformats.org/officeDocument/2006/relationships/slide" Target="slides/slide44.xml"/><Relationship Id="rId163" Type="http://schemas.openxmlformats.org/officeDocument/2006/relationships/slide" Target="slides/slide65.xml"/><Relationship Id="rId184" Type="http://schemas.openxmlformats.org/officeDocument/2006/relationships/slide" Target="slides/slide86.xml"/><Relationship Id="rId189" Type="http://schemas.openxmlformats.org/officeDocument/2006/relationships/slide" Target="slides/slide91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18.xml"/><Relationship Id="rId137" Type="http://schemas.openxmlformats.org/officeDocument/2006/relationships/slide" Target="slides/slide39.xml"/><Relationship Id="rId158" Type="http://schemas.openxmlformats.org/officeDocument/2006/relationships/slide" Target="slides/slide60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slideMaster" Target="slideMasters/slideMaster2.xml"/><Relationship Id="rId111" Type="http://schemas.openxmlformats.org/officeDocument/2006/relationships/slide" Target="slides/slide13.xml"/><Relationship Id="rId132" Type="http://schemas.openxmlformats.org/officeDocument/2006/relationships/slide" Target="slides/slide34.xml"/><Relationship Id="rId153" Type="http://schemas.openxmlformats.org/officeDocument/2006/relationships/slide" Target="slides/slide55.xml"/><Relationship Id="rId174" Type="http://schemas.openxmlformats.org/officeDocument/2006/relationships/slide" Target="slides/slide76.xml"/><Relationship Id="rId179" Type="http://schemas.openxmlformats.org/officeDocument/2006/relationships/slide" Target="slides/slide81.xml"/><Relationship Id="rId195" Type="http://schemas.openxmlformats.org/officeDocument/2006/relationships/slide" Target="slides/slide97.xml"/><Relationship Id="rId209" Type="http://schemas.openxmlformats.org/officeDocument/2006/relationships/theme" Target="theme/theme1.xml"/><Relationship Id="rId190" Type="http://schemas.openxmlformats.org/officeDocument/2006/relationships/slide" Target="slides/slide92.xml"/><Relationship Id="rId204" Type="http://schemas.openxmlformats.org/officeDocument/2006/relationships/slide" Target="slides/slide106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slide" Target="slides/slide8.xml"/><Relationship Id="rId127" Type="http://schemas.openxmlformats.org/officeDocument/2006/relationships/slide" Target="slides/slide29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slideMaster" Target="slideMasters/slideMaster8.xml"/><Relationship Id="rId99" Type="http://schemas.openxmlformats.org/officeDocument/2006/relationships/slide" Target="slides/slide1.xml"/><Relationship Id="rId101" Type="http://schemas.openxmlformats.org/officeDocument/2006/relationships/slide" Target="slides/slide3.xml"/><Relationship Id="rId122" Type="http://schemas.openxmlformats.org/officeDocument/2006/relationships/slide" Target="slides/slide24.xml"/><Relationship Id="rId143" Type="http://schemas.openxmlformats.org/officeDocument/2006/relationships/slide" Target="slides/slide45.xml"/><Relationship Id="rId148" Type="http://schemas.openxmlformats.org/officeDocument/2006/relationships/slide" Target="slides/slide50.xml"/><Relationship Id="rId164" Type="http://schemas.openxmlformats.org/officeDocument/2006/relationships/slide" Target="slides/slide66.xml"/><Relationship Id="rId169" Type="http://schemas.openxmlformats.org/officeDocument/2006/relationships/slide" Target="slides/slide71.xml"/><Relationship Id="rId185" Type="http://schemas.openxmlformats.org/officeDocument/2006/relationships/slide" Target="slides/slide87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slide" Target="slides/slide82.xml"/><Relationship Id="rId210" Type="http://schemas.openxmlformats.org/officeDocument/2006/relationships/tableStyles" Target="tableStyles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slideMaster" Target="slideMasters/slideMaster3.xml"/><Relationship Id="rId112" Type="http://schemas.openxmlformats.org/officeDocument/2006/relationships/slide" Target="slides/slide14.xml"/><Relationship Id="rId133" Type="http://schemas.openxmlformats.org/officeDocument/2006/relationships/slide" Target="slides/slide35.xml"/><Relationship Id="rId154" Type="http://schemas.openxmlformats.org/officeDocument/2006/relationships/slide" Target="slides/slide56.xml"/><Relationship Id="rId175" Type="http://schemas.openxmlformats.org/officeDocument/2006/relationships/slide" Target="slides/slide77.xml"/><Relationship Id="rId196" Type="http://schemas.openxmlformats.org/officeDocument/2006/relationships/slide" Target="slides/slide98.xml"/><Relationship Id="rId200" Type="http://schemas.openxmlformats.org/officeDocument/2006/relationships/slide" Target="slides/slide10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 smtClean="0"/>
              <a:t>View</a:t>
            </a:r>
            <a:r>
              <a:rPr lang="en-US" b="0" baseline="0" dirty="0" smtClean="0"/>
              <a:t> </a:t>
            </a:r>
            <a:r>
              <a:rPr lang="en-US" b="0" baseline="0" dirty="0"/>
              <a:t>Requests</a:t>
            </a:r>
            <a:r>
              <a:rPr lang="en-US" b="0" dirty="0"/>
              <a:t>  2013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Image Service Page Views  2013</c:v>
          </c:tx>
          <c:invertIfNegative val="0"/>
          <c:cat>
            <c:strRef>
              <c:f>'[Calendar 2013 Image Service Summary.xlsx]Sheet2'!$A$3,'[Calendar 2013 Image Service Summary.xlsx]Sheet2'!$A$4,'[Calendar 2013 Image Service Summary.xlsx]Sheet2'!$A$5,'[Calendar 2013 Image Service Summary.xlsx]Sheet2'!$A$6,'[Calendar 2013 Image Service Summary.xlsx]Sheet2'!$A$7,'[Calendar 2013 Image Service Summary.xlsx]Sheet2'!$A$68</c:f>
              <c:strCache>
                <c:ptCount val="6"/>
                <c:pt idx="0">
                  <c:v>NAIP 2010</c:v>
                </c:pt>
                <c:pt idx="1">
                  <c:v>DNR 2011</c:v>
                </c:pt>
                <c:pt idx="2">
                  <c:v>NGA 2012</c:v>
                </c:pt>
                <c:pt idx="3">
                  <c:v>DNR  2010</c:v>
                </c:pt>
                <c:pt idx="4">
                  <c:v>Best Image Service</c:v>
                </c:pt>
                <c:pt idx="5">
                  <c:v>59 Others</c:v>
                </c:pt>
              </c:strCache>
            </c:strRef>
          </c:cat>
          <c:val>
            <c:numRef>
              <c:f>'[Calendar 2013 Image Service Summary.xlsx]Sheet2'!$Q$3:$Q$7,'[Calendar 2013 Image Service Summary.xlsx]Sheet2'!$Q$68</c:f>
              <c:numCache>
                <c:formatCode>#,##0</c:formatCode>
                <c:ptCount val="6"/>
                <c:pt idx="0">
                  <c:v>13356718</c:v>
                </c:pt>
                <c:pt idx="1">
                  <c:v>8463254</c:v>
                </c:pt>
                <c:pt idx="2">
                  <c:v>7263861</c:v>
                </c:pt>
                <c:pt idx="3">
                  <c:v>6791851</c:v>
                </c:pt>
                <c:pt idx="4">
                  <c:v>1767664</c:v>
                </c:pt>
                <c:pt idx="5">
                  <c:v>10724941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3837824"/>
        <c:axId val="143835904"/>
      </c:barChart>
      <c:valAx>
        <c:axId val="1438359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4383782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4.5269655073317143E-2"/>
                <c:y val="0.51773686004708475"/>
              </c:manualLayout>
            </c:layout>
          </c:dispUnitsLbl>
        </c:dispUnits>
      </c:valAx>
      <c:catAx>
        <c:axId val="14383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438359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0.67273</cdr:x>
      <cdr:y>0.78793</cdr:y>
    </cdr:from>
    <cdr:to>
      <cdr:x>0.87273</cdr:x>
      <cdr:y>0.86418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819400" y="2362200"/>
          <a:ext cx="838200" cy="22860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 smtClean="0"/>
            <a:t>Composite</a:t>
          </a:r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62F474-EAC5-4D00-8C88-B28579B71933}" type="datetimeFigureOut">
              <a:rPr lang="en-US" smtClean="0"/>
              <a:t>3/13/2014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8813BE-70B2-4C29-9C95-B54CA065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1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54366C-EC7D-4398-B5F8-B4F260324CFE}" type="datetimeFigureOut">
              <a:rPr lang="en-US" smtClean="0"/>
              <a:pPr/>
              <a:t>3/13/2014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64FBB8-F3E7-49A2-8C82-60272B9FB1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8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.umn.edu/cla/gisl/main/index.php" TargetMode="External"/><Relationship Id="rId3" Type="http://schemas.openxmlformats.org/officeDocument/2006/relationships/hyperlink" Target="http://www.mapserver.org/" TargetMode="External"/><Relationship Id="rId7" Type="http://schemas.openxmlformats.org/officeDocument/2006/relationships/hyperlink" Target="http://www.pop.umn.edu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patial.cs.umn.edu/" TargetMode="External"/><Relationship Id="rId5" Type="http://schemas.openxmlformats.org/officeDocument/2006/relationships/hyperlink" Target="http://rsl.gis.umn.edu/" TargetMode="External"/><Relationship Id="rId10" Type="http://schemas.openxmlformats.org/officeDocument/2006/relationships/hyperlink" Target="http://uspatial.umn.edi/" TargetMode="External"/><Relationship Id="rId4" Type="http://schemas.openxmlformats.org/officeDocument/2006/relationships/hyperlink" Target="http://www.cura.umn.edu/" TargetMode="External"/><Relationship Id="rId9" Type="http://schemas.openxmlformats.org/officeDocument/2006/relationships/hyperlink" Target="http://www.agic.umn.edu/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.umn.edu/cla/gisl/main/index.php" TargetMode="External"/><Relationship Id="rId3" Type="http://schemas.openxmlformats.org/officeDocument/2006/relationships/hyperlink" Target="http://www.mapserver.org/" TargetMode="External"/><Relationship Id="rId7" Type="http://schemas.openxmlformats.org/officeDocument/2006/relationships/hyperlink" Target="http://www.pop.umn.edu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patial.cs.umn.edu/" TargetMode="External"/><Relationship Id="rId5" Type="http://schemas.openxmlformats.org/officeDocument/2006/relationships/hyperlink" Target="http://rsl.gis.umn.edu/" TargetMode="External"/><Relationship Id="rId10" Type="http://schemas.openxmlformats.org/officeDocument/2006/relationships/hyperlink" Target="http://uspatial.umn.edi/" TargetMode="External"/><Relationship Id="rId4" Type="http://schemas.openxmlformats.org/officeDocument/2006/relationships/hyperlink" Target="http://www.cura.umn.edu/" TargetMode="External"/><Relationship Id="rId9" Type="http://schemas.openxmlformats.org/officeDocument/2006/relationships/hyperlink" Target="http://www.agic.umn.edu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63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Client: </a:t>
            </a:r>
            <a:r>
              <a:rPr lang="en-US" dirty="0" err="1" smtClean="0"/>
              <a:t>Northside</a:t>
            </a:r>
            <a:r>
              <a:rPr lang="en-US" dirty="0" smtClean="0"/>
              <a:t> Job Creation Team (UROC w/ various </a:t>
            </a:r>
            <a:r>
              <a:rPr lang="en-US" dirty="0" err="1" smtClean="0"/>
              <a:t>Northside</a:t>
            </a:r>
            <a:r>
              <a:rPr lang="en-US" dirty="0" smtClean="0"/>
              <a:t> orgs.) &amp; </a:t>
            </a:r>
            <a:r>
              <a:rPr lang="en-US" dirty="0" err="1" smtClean="0"/>
              <a:t>Northside</a:t>
            </a:r>
            <a:r>
              <a:rPr lang="en-US" dirty="0" smtClean="0"/>
              <a:t> Funders Group (foundations including McKnight, </a:t>
            </a:r>
            <a:r>
              <a:rPr lang="en-US" dirty="0" err="1" smtClean="0"/>
              <a:t>Pohlad</a:t>
            </a:r>
            <a:r>
              <a:rPr lang="en-US" dirty="0" smtClean="0"/>
              <a:t>) </a:t>
            </a:r>
          </a:p>
          <a:p>
            <a:r>
              <a:rPr lang="en-US" dirty="0" smtClean="0"/>
              <a:t>Upper</a:t>
            </a:r>
            <a:r>
              <a:rPr lang="en-US" baseline="0" dirty="0" smtClean="0"/>
              <a:t> left – home locations of w</a:t>
            </a:r>
            <a:r>
              <a:rPr lang="en-US" dirty="0" smtClean="0"/>
              <a:t>orkers</a:t>
            </a:r>
            <a:r>
              <a:rPr lang="en-US" baseline="0" dirty="0" smtClean="0"/>
              <a:t> commuting to North </a:t>
            </a:r>
            <a:r>
              <a:rPr lang="en-US" baseline="0" dirty="0" err="1" smtClean="0"/>
              <a:t>Mpls</a:t>
            </a:r>
            <a:endParaRPr lang="en-US" baseline="0" dirty="0" smtClean="0"/>
          </a:p>
          <a:p>
            <a:r>
              <a:rPr lang="en-US" baseline="0" dirty="0" smtClean="0"/>
              <a:t>Upper right – where jobs are concentrated in North </a:t>
            </a:r>
            <a:r>
              <a:rPr lang="en-US" baseline="0" dirty="0" err="1" smtClean="0"/>
              <a:t>Mpls</a:t>
            </a:r>
            <a:endParaRPr lang="en-US" baseline="0" dirty="0" smtClean="0"/>
          </a:p>
          <a:p>
            <a:r>
              <a:rPr lang="en-US" baseline="0" dirty="0" smtClean="0"/>
              <a:t>Lower Left – radar graph (distance/direction) of where people come from that work in North </a:t>
            </a:r>
            <a:r>
              <a:rPr lang="en-US" baseline="0" dirty="0" err="1" smtClean="0"/>
              <a:t>Mpls</a:t>
            </a:r>
            <a:endParaRPr lang="en-US" baseline="0" dirty="0" smtClean="0"/>
          </a:p>
          <a:p>
            <a:r>
              <a:rPr lang="en-US" baseline="0" dirty="0" smtClean="0"/>
              <a:t>Lower right – Inflow / Outflow (how many people come in/out of North </a:t>
            </a:r>
            <a:r>
              <a:rPr lang="en-US" baseline="0" dirty="0" err="1" smtClean="0"/>
              <a:t>Mpls</a:t>
            </a:r>
            <a:r>
              <a:rPr lang="en-US" baseline="0" dirty="0" smtClean="0"/>
              <a:t> to work, How many live/work in same area: 1,343)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0696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Client: MN Association of Museums</a:t>
            </a:r>
          </a:p>
          <a:p>
            <a:r>
              <a:rPr lang="en-US" dirty="0" smtClean="0"/>
              <a:t>Over 500 museums in MN.  Members of Congress</a:t>
            </a:r>
            <a:r>
              <a:rPr lang="en-US" baseline="0" dirty="0" smtClean="0"/>
              <a:t> are being informed as to their importance in their district.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13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Client: African Immigrant Services (non-profit resource center located in Brooklyn Park mainly working with the West African population)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AE67B-E285-4509-BA61-CE4B107C1FB5}" type="slidenum">
              <a:rPr lang="en-US" smtClean="0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61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Client: Center for Earth, Energy and Democracy working with WSCO (Westside St. Paul)</a:t>
            </a:r>
          </a:p>
          <a:p>
            <a:r>
              <a:rPr lang="en-US" dirty="0" smtClean="0"/>
              <a:t>On</a:t>
            </a:r>
            <a:r>
              <a:rPr lang="en-US" baseline="0" dirty="0" smtClean="0"/>
              <a:t> line tools being created for access to a wider audience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41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Image Caption: </a:t>
            </a:r>
            <a:r>
              <a:rPr lang="en-US" b="1" dirty="0" smtClean="0"/>
              <a:t> </a:t>
            </a:r>
            <a:r>
              <a:rPr lang="en-US" b="1" dirty="0"/>
              <a:t>An example of </a:t>
            </a:r>
            <a:r>
              <a:rPr lang="en-US" b="1" dirty="0" smtClean="0"/>
              <a:t>Spring 2013 one-foot </a:t>
            </a:r>
            <a:r>
              <a:rPr lang="en-US" b="1" dirty="0"/>
              <a:t>resolution color infrared imagery from Clay County, showing the confluence of the Red and Buffalo Rivers near Georgetown, MN.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34B87-9193-4101-8EAE-214DE7BE7911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7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1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12938D9E-84BA-438D-94EF-23EA822D1310}" type="slidenum">
              <a:rPr lang="en-US" b="1" i="1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98</a:t>
            </a:fld>
            <a:endParaRPr lang="en-US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1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Graphic – St. Louis River Basin is the central basin – emptying into Lake Superior.  Hydro features include lakes, rivers for mapping (1-d, 2-d), rivers for networking (1-d);  A system of Watershed Boundaries (WBD) is also included. Those are the red lines on this graphic. </a:t>
            </a:r>
          </a:p>
          <a:p>
            <a:endParaRPr lang="en-US" dirty="0" smtClean="0"/>
          </a:p>
          <a:p>
            <a:r>
              <a:rPr lang="en-US" dirty="0" smtClean="0"/>
              <a:t>Flow volume and velocity within catchments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BDCB90-AB44-42C0-95DC-4F2364B331C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72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78D03-F08D-462D-9597-7F483E5A6CB6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2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4FBB8-F3E7-49A2-8C82-60272B9FB1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3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6221F8-09C6-4702-ABD6-861494FD436B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For over fifty years, the UMN has been a national and international leader in spatial-related scholarship and applications. Among many contributions, the UMN helped create one of the first geographic information systems, the Land Management Information System in the 1960s; we created the first professional degree program in GIS in the United States; and was where one of the key open-software packages for displaying spatial information was developed (</a:t>
            </a:r>
            <a:r>
              <a:rPr lang="en-US" u="sng" dirty="0" err="1" smtClean="0">
                <a:hlinkClick r:id="rId3"/>
              </a:rPr>
              <a:t>MapServer</a:t>
            </a:r>
            <a:r>
              <a:rPr lang="en-US" dirty="0" smtClean="0"/>
              <a:t>) . The University has many internationally known spatial research centers, including the </a:t>
            </a:r>
            <a:r>
              <a:rPr lang="en-US" u="sng" dirty="0" smtClean="0">
                <a:hlinkClick r:id="rId4"/>
              </a:rPr>
              <a:t>Center of Urban and Regional Affairs</a:t>
            </a:r>
            <a:r>
              <a:rPr lang="en-US" dirty="0" smtClean="0"/>
              <a:t>, the </a:t>
            </a:r>
            <a:r>
              <a:rPr lang="en-US" u="sng" dirty="0" smtClean="0">
                <a:hlinkClick r:id="rId5"/>
              </a:rPr>
              <a:t>Remote Sensing and Geospatial Analysis Laboratory</a:t>
            </a:r>
            <a:r>
              <a:rPr lang="en-US" dirty="0" smtClean="0"/>
              <a:t>, the </a:t>
            </a:r>
            <a:r>
              <a:rPr lang="en-US" u="sng" dirty="0" smtClean="0">
                <a:hlinkClick r:id="rId6"/>
              </a:rPr>
              <a:t>Spatial Database and Spatial Data Mining Research Group</a:t>
            </a:r>
            <a:r>
              <a:rPr lang="en-US" dirty="0" smtClean="0"/>
              <a:t>, the </a:t>
            </a:r>
            <a:r>
              <a:rPr lang="en-US" u="sng" dirty="0" smtClean="0">
                <a:hlinkClick r:id="rId7"/>
              </a:rPr>
              <a:t>Minnesota Population Center</a:t>
            </a:r>
            <a:r>
              <a:rPr lang="en-US" dirty="0" smtClean="0"/>
              <a:t> the </a:t>
            </a:r>
            <a:r>
              <a:rPr lang="en-US" u="sng" dirty="0" smtClean="0">
                <a:hlinkClick r:id="rId8"/>
              </a:rPr>
              <a:t>Geographic Information Sciences Laboratory</a:t>
            </a:r>
            <a:r>
              <a:rPr lang="en-US" dirty="0" smtClean="0"/>
              <a:t> and the </a:t>
            </a:r>
            <a:r>
              <a:rPr lang="en-US" u="sng" dirty="0" smtClean="0">
                <a:hlinkClick r:id="rId9"/>
              </a:rPr>
              <a:t>Polar Geospatial Center</a:t>
            </a:r>
            <a:r>
              <a:rPr lang="en-US" dirty="0" smtClean="0"/>
              <a:t>.  A more comprehensive list of the units and people involved with spatial research can be found on the U-Spatial </a:t>
            </a:r>
            <a:r>
              <a:rPr lang="en-US" u="sng" dirty="0" smtClean="0">
                <a:hlinkClick r:id="rId10"/>
              </a:rPr>
              <a:t>web site</a:t>
            </a:r>
            <a:r>
              <a:rPr lang="en-US" dirty="0" smtClean="0"/>
              <a:t>.  Along with a long esteemed history in cartography, </a:t>
            </a:r>
            <a:r>
              <a:rPr lang="en-US" dirty="0" err="1" smtClean="0"/>
              <a:t>geodesign</a:t>
            </a:r>
            <a:r>
              <a:rPr lang="en-US" dirty="0" smtClean="0"/>
              <a:t>, and geography, we have a solid intellectual foundation in core disciplines ranging from computer science to remote sensing.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175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For over fifty years, the UMN has been a national and international leader in spatial-related scholarship and applications. Among many contributions, the UMN helped create one of the first geographic information systems, the Land Management Information System in the 1960s; we created the first professional degree program in GIS in the United States; and was where one of the key open-software packages for displaying spatial information was developed (</a:t>
            </a:r>
            <a:r>
              <a:rPr lang="en-US" u="sng" dirty="0" err="1" smtClean="0">
                <a:hlinkClick r:id="rId3"/>
              </a:rPr>
              <a:t>MapServer</a:t>
            </a:r>
            <a:r>
              <a:rPr lang="en-US" dirty="0" smtClean="0"/>
              <a:t>) . The University has many internationally known spatial research centers, including the </a:t>
            </a:r>
            <a:r>
              <a:rPr lang="en-US" u="sng" dirty="0" smtClean="0">
                <a:hlinkClick r:id="rId4"/>
              </a:rPr>
              <a:t>Center of Urban and Regional Affairs</a:t>
            </a:r>
            <a:r>
              <a:rPr lang="en-US" dirty="0" smtClean="0"/>
              <a:t>, the </a:t>
            </a:r>
            <a:r>
              <a:rPr lang="en-US" u="sng" dirty="0" smtClean="0">
                <a:hlinkClick r:id="rId5"/>
              </a:rPr>
              <a:t>Remote Sensing and Geospatial Analysis Laboratory</a:t>
            </a:r>
            <a:r>
              <a:rPr lang="en-US" dirty="0" smtClean="0"/>
              <a:t>, the </a:t>
            </a:r>
            <a:r>
              <a:rPr lang="en-US" u="sng" dirty="0" smtClean="0">
                <a:hlinkClick r:id="rId6"/>
              </a:rPr>
              <a:t>Spatial Database and Spatial Data Mining Research Group</a:t>
            </a:r>
            <a:r>
              <a:rPr lang="en-US" dirty="0" smtClean="0"/>
              <a:t>, the </a:t>
            </a:r>
            <a:r>
              <a:rPr lang="en-US" u="sng" dirty="0" smtClean="0">
                <a:hlinkClick r:id="rId7"/>
              </a:rPr>
              <a:t>Minnesota Population Center</a:t>
            </a:r>
            <a:r>
              <a:rPr lang="en-US" dirty="0" smtClean="0"/>
              <a:t> the </a:t>
            </a:r>
            <a:r>
              <a:rPr lang="en-US" u="sng" dirty="0" smtClean="0">
                <a:hlinkClick r:id="rId8"/>
              </a:rPr>
              <a:t>Geographic Information Sciences Laboratory</a:t>
            </a:r>
            <a:r>
              <a:rPr lang="en-US" dirty="0" smtClean="0"/>
              <a:t> and the </a:t>
            </a:r>
            <a:r>
              <a:rPr lang="en-US" u="sng" dirty="0" smtClean="0">
                <a:hlinkClick r:id="rId9"/>
              </a:rPr>
              <a:t>Polar Geospatial Center</a:t>
            </a:r>
            <a:r>
              <a:rPr lang="en-US" dirty="0" smtClean="0"/>
              <a:t>.  A more comprehensive list of the units and people involved with spatial research can be found on the U-Spatial </a:t>
            </a:r>
            <a:r>
              <a:rPr lang="en-US" u="sng" dirty="0" smtClean="0">
                <a:hlinkClick r:id="rId10"/>
              </a:rPr>
              <a:t>web site</a:t>
            </a:r>
            <a:r>
              <a:rPr lang="en-US" dirty="0" smtClean="0"/>
              <a:t>.  Along with a long esteemed history in cartography, </a:t>
            </a:r>
            <a:r>
              <a:rPr lang="en-US" dirty="0" err="1" smtClean="0"/>
              <a:t>geodesign</a:t>
            </a:r>
            <a:r>
              <a:rPr lang="en-US" dirty="0" smtClean="0"/>
              <a:t>, and geography, we have a solid intellectual foundation in core disciplines ranging from computer science to remote sensing.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AE67B-E285-4509-BA61-CE4B107C1FB5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20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079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796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3177034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Client: various north Minneapolis neighborhoods including Jordan Area Community Council and </a:t>
            </a:r>
            <a:r>
              <a:rPr lang="en-US" dirty="0" err="1" smtClean="0"/>
              <a:t>Folwell</a:t>
            </a:r>
            <a:r>
              <a:rPr lang="en-US" dirty="0" smtClean="0"/>
              <a:t> Neighborhood Association</a:t>
            </a:r>
          </a:p>
          <a:p>
            <a:r>
              <a:rPr lang="en-US" dirty="0" smtClean="0"/>
              <a:t>Foreclosure / vacancy</a:t>
            </a:r>
            <a:r>
              <a:rPr lang="en-US" baseline="0" dirty="0" smtClean="0"/>
              <a:t> crisis and a potential tool for response – the Housing Market Index – can’t help every house and different strategies should be employed depending on where you fall on this spectrum.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169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905000"/>
            <a:ext cx="5943600" cy="45259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Franklin Gothic Book" pitchFamily="34" charset="0"/>
              </a:defRPr>
            </a:lvl1pPr>
            <a:lvl2pPr>
              <a:defRPr sz="1400">
                <a:latin typeface="Franklin Gothic Book" pitchFamily="34" charset="0"/>
              </a:defRPr>
            </a:lvl2pPr>
            <a:lvl3pPr>
              <a:defRPr sz="1400">
                <a:latin typeface="Franklin Gothic Book" pitchFamily="34" charset="0"/>
              </a:defRPr>
            </a:lvl3pPr>
            <a:lvl4pPr>
              <a:defRPr sz="1400">
                <a:latin typeface="Franklin Gothic Book" pitchFamily="34" charset="0"/>
              </a:defRPr>
            </a:lvl4pPr>
            <a:lvl5pPr>
              <a:defRPr sz="1400">
                <a:latin typeface="Franklin Gothic Book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52500"/>
            <a:ext cx="5943600" cy="381000"/>
          </a:xfrm>
          <a:prstGeom prst="rect">
            <a:avLst/>
          </a:prstGeom>
        </p:spPr>
        <p:txBody>
          <a:bodyPr anchor="ctr"/>
          <a:lstStyle>
            <a:lvl1pPr algn="r">
              <a:defRPr sz="3200" b="1">
                <a:latin typeface="Franklin Gothic Book" pitchFamily="34" charset="0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9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4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9AF6-F2A8-42B7-9D43-F906883DB893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BA8CF-4C8C-433D-9A2C-FECBB735F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253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6635A-7230-4DDF-BBF1-CDB6810BF16E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6CB7F-0F33-43C2-869C-F7AFE77FD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3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4624-E5F7-416B-B899-B7795FD98001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787CD-B76B-49BC-BA67-A179DD096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745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A522E-F6AF-488D-8B5F-883C2353B7D8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BA6CB-25B3-4945-B9F0-BF911A882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241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09BD6-2188-4124-B86A-DB0B2889BC1F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D821E-7488-408D-B2CF-BB798C7DA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263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A48DC-84B2-4A2D-B1A4-5788F3D515D4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BC07A-77C0-4F11-A6DA-0F26D6261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330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8C149-F3D1-4A4C-AC4C-47C13C8BDA64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2DF4A-5F25-400A-821D-65D624418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702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E5C24-DB80-4C14-93E8-18B0CA308689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2F8F9-1E69-4D0D-A477-099A3F5FE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4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ption Placeholder 2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35052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effectLst/>
              </a:defRPr>
            </a:lvl1pPr>
          </a:lstStyle>
          <a:p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Caption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228600"/>
            <a:ext cx="3505200" cy="457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/>
            </a:lvl1pPr>
          </a:lstStyle>
          <a:p>
            <a:pPr lvl="0"/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8006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7420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62200" y="3962400"/>
            <a:ext cx="38100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latin typeface="Franklin Gothic Book" pitchFamily="34" charset="0"/>
              </a:defRPr>
            </a:lvl1pPr>
          </a:lstStyle>
          <a:p>
            <a:pPr lvl="0"/>
            <a:r>
              <a:rPr lang="en-US" dirty="0" smtClean="0"/>
              <a:t>Click to add new presenter name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2667000"/>
            <a:ext cx="3810000" cy="1295400"/>
          </a:xfrm>
          <a:prstGeom prst="rect">
            <a:avLst/>
          </a:prstGeom>
        </p:spPr>
        <p:txBody>
          <a:bodyPr anchor="b"/>
          <a:lstStyle>
            <a:lvl1pPr algn="r">
              <a:defRPr sz="3600" baseline="0">
                <a:latin typeface="Franklin Gothic Book" pitchFamily="34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97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525963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000" baseline="0">
                <a:latin typeface="Arial" pitchFamily="34" charset="0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800" baseline="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Franklin Gothic Book" pitchFamily="34" charset="0"/>
              </a:defRPr>
            </a:lvl1pPr>
          </a:lstStyle>
          <a:p>
            <a:pPr>
              <a:defRPr/>
            </a:pPr>
            <a:fld id="{FB32DB88-9428-4167-95A0-328AD70F935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0" y="6502400"/>
            <a:ext cx="2819400" cy="2794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Franklin Gothic Book" pitchFamily="34" charset="0"/>
              </a:defRPr>
            </a:lvl1pPr>
          </a:lstStyle>
          <a:p>
            <a:pPr>
              <a:defRPr/>
            </a:pPr>
            <a:fld id="{47EEB22E-0393-491A-AD17-3C9D536BCDF4}" type="datetime1">
              <a:rPr lang="en-US">
                <a:solidFill>
                  <a:prstClr val="black"/>
                </a:solidFill>
              </a:rPr>
              <a:pPr>
                <a:defRPr/>
              </a:pPr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0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98B39-0D60-4A16-9F92-B377141176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3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153400" cy="381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dirty="0" smtClean="0"/>
              <a:t>Click to add the caption or title for the picture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8153400" cy="54401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228600" y="6477000"/>
            <a:ext cx="533400" cy="1524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88E9821-B3B1-4C9E-A06D-1B95571867B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838201" y="6502401"/>
            <a:ext cx="2819399" cy="12699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CDF4FE05-A424-4B51-860C-AAEF5BA3FBE0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6482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81912"/>
            <a:ext cx="3429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4724400" y="1581912"/>
            <a:ext cx="35814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544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H2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H2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06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ption Placeholder 2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35052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effectLst/>
              </a:defRPr>
            </a:lvl1pPr>
          </a:lstStyle>
          <a:p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Caption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228600"/>
            <a:ext cx="3505200" cy="457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/>
            </a:lvl1pPr>
          </a:lstStyle>
          <a:p>
            <a:pPr lvl="0"/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8006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4819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62200" y="3962400"/>
            <a:ext cx="38100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latin typeface="Franklin Gothic Book" pitchFamily="34" charset="0"/>
              </a:defRPr>
            </a:lvl1pPr>
          </a:lstStyle>
          <a:p>
            <a:pPr lvl="0"/>
            <a:r>
              <a:rPr lang="en-US" dirty="0" smtClean="0"/>
              <a:t>Click to add new presenter name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2667000"/>
            <a:ext cx="3810000" cy="1295400"/>
          </a:xfrm>
          <a:prstGeom prst="rect">
            <a:avLst/>
          </a:prstGeom>
        </p:spPr>
        <p:txBody>
          <a:bodyPr anchor="b"/>
          <a:lstStyle>
            <a:lvl1pPr algn="r">
              <a:defRPr sz="3600" baseline="0">
                <a:latin typeface="Franklin Gothic Book" pitchFamily="34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2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362200" y="3962400"/>
            <a:ext cx="38100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latin typeface="Franklin Gothic Book" pitchFamily="34" charset="0"/>
              </a:defRPr>
            </a:lvl1pPr>
          </a:lstStyle>
          <a:p>
            <a:pPr lvl="0"/>
            <a:r>
              <a:rPr lang="en-US" dirty="0" smtClean="0"/>
              <a:t>Click to add new presenter name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62200" y="2667000"/>
            <a:ext cx="3810000" cy="1295400"/>
          </a:xfrm>
          <a:prstGeom prst="rect">
            <a:avLst/>
          </a:prstGeom>
        </p:spPr>
        <p:txBody>
          <a:bodyPr anchor="b"/>
          <a:lstStyle>
            <a:lvl1pPr algn="r">
              <a:defRPr sz="3600" baseline="0">
                <a:latin typeface="Franklin Gothic Book" pitchFamily="34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81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2400"/>
            <a:ext cx="2819400" cy="279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923A3-40A4-4A0B-8187-E42DA07F03F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Minnesota Wetland Inventory Update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27CD76-7F51-4753-81BB-A0CEAF1AC6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93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6F30-8C45-480B-8164-C3DA415EFB6C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E9A6-4470-49AE-86FC-04BF84FF7B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131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525963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400" baseline="0">
                <a:latin typeface="Arial" pitchFamily="34" charset="0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2000" baseline="0">
                <a:latin typeface="Arial" pitchFamily="34" charset="0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800" baseline="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A2F55F61-1B94-488C-86F4-21F5E2063311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64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153400" cy="381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dirty="0" smtClean="0"/>
              <a:t>Click to add the caption or title for the picture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8153400" cy="54401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228600" y="6477000"/>
            <a:ext cx="533400" cy="1524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88E9821-B3B1-4C9E-A06D-1B95571867B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838201" y="6502401"/>
            <a:ext cx="2819399" cy="12699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CDF4FE05-A424-4B51-860C-AAEF5BA3FBE0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5417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81912"/>
            <a:ext cx="3429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4724400" y="1581912"/>
            <a:ext cx="35814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633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H2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H2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3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5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ption Placeholder 2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35052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effectLst/>
              </a:defRPr>
            </a:lvl1pPr>
          </a:lstStyle>
          <a:p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Caption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228600"/>
            <a:ext cx="3505200" cy="457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/>
            </a:lvl1pPr>
          </a:lstStyle>
          <a:p>
            <a:pPr lvl="0"/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8006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725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6F30-8C45-480B-8164-C3DA415EFB6C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E9A6-4470-49AE-86FC-04BF84FF7B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104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3959225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 smtClean="0"/>
              <a:t>Click to add your name and contact information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67000" y="2438400"/>
            <a:ext cx="3505200" cy="1524000"/>
          </a:xfrm>
          <a:prstGeom prst="rect">
            <a:avLst/>
          </a:prstGeom>
        </p:spPr>
        <p:txBody>
          <a:bodyPr anchor="b"/>
          <a:lstStyle>
            <a:lvl1pPr algn="r">
              <a:defRPr sz="3200">
                <a:latin typeface="Franklin Gothic Book" pitchFamily="34" charset="0"/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05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2400"/>
            <a:ext cx="2819400" cy="279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923A3-40A4-4A0B-8187-E42DA07F03F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Minnesota Wetland Inventory Update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27CD76-7F51-4753-81BB-A0CEAF1AC6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2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153400" cy="381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dirty="0" smtClean="0"/>
              <a:t>Click to add the caption or title for the picture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8153400" cy="54401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228600" y="6477000"/>
            <a:ext cx="533400" cy="1524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88E9821-B3B1-4C9E-A06D-1B95571867B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838201" y="6502401"/>
            <a:ext cx="2819399" cy="12699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CDF4FE05-A424-4B51-860C-AAEF5BA3FBE0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182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81912"/>
            <a:ext cx="3429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4724400" y="1581912"/>
            <a:ext cx="35814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50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H2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H2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3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9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ption Placeholder 2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35052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effectLst/>
              </a:defRPr>
            </a:lvl1pPr>
          </a:lstStyle>
          <a:p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Caption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228600"/>
            <a:ext cx="3505200" cy="457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/>
            </a:lvl1pPr>
          </a:lstStyle>
          <a:p>
            <a:pPr lvl="0"/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8006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2944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6F30-8C45-480B-8164-C3DA415EFB6C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E9A6-4470-49AE-86FC-04BF84FF7B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1272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2400"/>
            <a:ext cx="2819400" cy="279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923A3-40A4-4A0B-8187-E42DA07F03F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Minnesota Wetland Inventory Update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27CD76-7F51-4753-81BB-A0CEAF1AC6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6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153400" cy="381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dirty="0" smtClean="0"/>
              <a:t>Click to add the caption or title for the picture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8153400" cy="54401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228600" y="6477000"/>
            <a:ext cx="533400" cy="1524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88E9821-B3B1-4C9E-A06D-1B95571867B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838201" y="6502401"/>
            <a:ext cx="2819399" cy="12699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CDF4FE05-A424-4B51-860C-AAEF5BA3FBE0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553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81912"/>
            <a:ext cx="3429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4724400" y="1581912"/>
            <a:ext cx="35814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7324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0049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H2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H2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3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15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ption Placeholder 2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35052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effectLst/>
              </a:defRPr>
            </a:lvl1pPr>
          </a:lstStyle>
          <a:p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Caption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228600"/>
            <a:ext cx="3505200" cy="457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aseline="0"/>
            </a:lvl1pPr>
          </a:lstStyle>
          <a:p>
            <a:pPr lvl="0"/>
            <a:r>
              <a:rPr lang="en-US" dirty="0" smtClean="0"/>
              <a:t>Click to add the caption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800600" y="762000"/>
            <a:ext cx="3505200" cy="544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3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201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6F30-8C45-480B-8164-C3DA415EFB6C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E9A6-4470-49AE-86FC-04BF84FF7B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4777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2400"/>
            <a:ext cx="2819400" cy="279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923A3-40A4-4A0B-8187-E42DA07F03F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3/13/2014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Minnesota Wetland Inventory Update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27CD76-7F51-4753-81BB-A0CEAF1AC6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37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905000"/>
            <a:ext cx="5943600" cy="45259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Franklin Gothic Book" pitchFamily="34" charset="0"/>
              </a:defRPr>
            </a:lvl1pPr>
            <a:lvl2pPr>
              <a:defRPr sz="1400">
                <a:latin typeface="Franklin Gothic Book" pitchFamily="34" charset="0"/>
              </a:defRPr>
            </a:lvl2pPr>
            <a:lvl3pPr>
              <a:defRPr sz="1400">
                <a:latin typeface="Franklin Gothic Book" pitchFamily="34" charset="0"/>
              </a:defRPr>
            </a:lvl3pPr>
            <a:lvl4pPr>
              <a:defRPr sz="1400">
                <a:latin typeface="Franklin Gothic Book" pitchFamily="34" charset="0"/>
              </a:defRPr>
            </a:lvl4pPr>
            <a:lvl5pPr>
              <a:defRPr sz="1400">
                <a:latin typeface="Franklin Gothic Book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00"/>
            <a:ext cx="5943600" cy="381000"/>
          </a:xfrm>
          <a:prstGeom prst="rect">
            <a:avLst/>
          </a:prstGeom>
        </p:spPr>
        <p:txBody>
          <a:bodyPr anchor="ctr"/>
          <a:lstStyle>
            <a:lvl1pPr algn="r">
              <a:defRPr sz="3200" b="1">
                <a:latin typeface="Franklin Gothic Boo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62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or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362200" y="3962400"/>
            <a:ext cx="38100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latin typeface="Franklin Gothic Book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667000"/>
            <a:ext cx="3810000" cy="1295400"/>
          </a:xfrm>
          <a:prstGeom prst="rect">
            <a:avLst/>
          </a:prstGeom>
        </p:spPr>
        <p:txBody>
          <a:bodyPr anchor="b"/>
          <a:lstStyle>
            <a:lvl1pPr algn="r">
              <a:defRPr sz="3600" baseline="0">
                <a:latin typeface="Franklin Gothic Boo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66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67000" y="3959225"/>
            <a:ext cx="3505200" cy="7302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438400"/>
            <a:ext cx="3505200" cy="1524000"/>
          </a:xfrm>
          <a:prstGeom prst="rect">
            <a:avLst/>
          </a:prstGeom>
        </p:spPr>
        <p:txBody>
          <a:bodyPr anchor="b"/>
          <a:lstStyle>
            <a:lvl1pPr algn="r">
              <a:defRPr sz="3200">
                <a:latin typeface="Franklin Gothic Boo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28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39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3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05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78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55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35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42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19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65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46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44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11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7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5DC3E618-447C-48AE-AC23-78CED7696653}" type="datetimeFigureOut">
              <a:rPr lang="en-US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6141AE55-0994-49BC-B8C4-2B1C7C3EAD8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 rot="5400000">
            <a:off x="7025656" y="3118826"/>
            <a:ext cx="4081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MnGeo State Government Advisory Council Meeting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39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94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482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58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55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18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65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51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12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86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6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8153400" cy="381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dirty="0" smtClean="0"/>
              <a:t>Click to add the caption or title for the picture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62000"/>
            <a:ext cx="8153400" cy="54401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228600" y="6477000"/>
            <a:ext cx="533400" cy="1524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88E9821-B3B1-4C9E-A06D-1B95571867B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838201" y="6502401"/>
            <a:ext cx="2819399" cy="12699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CDF4FE05-A424-4B51-860C-AAEF5BA3FBE0}" type="datetimeFigureOut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498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8231" y="1448167"/>
            <a:ext cx="6895979" cy="2057084"/>
          </a:xfrm>
          <a:ln>
            <a:noFill/>
          </a:ln>
        </p:spPr>
        <p:txBody>
          <a:bodyPr>
            <a:normAutofit/>
          </a:bodyPr>
          <a:lstStyle>
            <a:lvl1pPr algn="ctr">
              <a:defRPr sz="4400" baseline="0"/>
            </a:lvl1pPr>
          </a:lstStyle>
          <a:p>
            <a:r>
              <a:rPr lang="en-US" dirty="0" smtClean="0"/>
              <a:t>BWSR Title Slide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38230" y="3505251"/>
            <a:ext cx="6895978" cy="128826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0" dirty="0" smtClean="0">
                <a:solidFill>
                  <a:srgbClr val="6D8D24">
                    <a:lumMod val="50000"/>
                  </a:srgbClr>
                </a:solidFill>
              </a:rPr>
              <a:t>Subhead for title slide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38231" y="3505251"/>
            <a:ext cx="6895979" cy="0"/>
          </a:xfrm>
          <a:prstGeom prst="line">
            <a:avLst/>
          </a:prstGeom>
          <a:ln>
            <a:solidFill>
              <a:schemeClr val="tx2"/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604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343668" y="555378"/>
            <a:ext cx="7800332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43668" y="-6096"/>
            <a:ext cx="7807160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" y="150623"/>
            <a:ext cx="1102976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338230" y="1448167"/>
            <a:ext cx="7812598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BWSR Title Slide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338230" y="3505251"/>
            <a:ext cx="7812597" cy="128826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b="0" dirty="0" smtClean="0">
                <a:solidFill>
                  <a:srgbClr val="B1BB36">
                    <a:lumMod val="40000"/>
                    <a:lumOff val="60000"/>
                  </a:srgb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63545" y="3514355"/>
            <a:ext cx="738672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336840" y="21166"/>
            <a:ext cx="7807160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645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6840" y="2286000"/>
            <a:ext cx="6781800" cy="3401568"/>
          </a:xfrm>
        </p:spPr>
        <p:txBody>
          <a:bodyPr/>
          <a:lstStyle/>
          <a:p>
            <a:pPr lvl="0"/>
            <a:r>
              <a:rPr lang="en-US" dirty="0" smtClean="0"/>
              <a:t>Add text or insert object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92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71331" y="2157373"/>
            <a:ext cx="3988844" cy="3767328"/>
          </a:xfr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0"/>
            <a:r>
              <a:rPr lang="en-US" dirty="0" smtClean="0"/>
              <a:t>Or insert object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3239" y="2157373"/>
            <a:ext cx="3988844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 </a:t>
            </a:r>
          </a:p>
          <a:p>
            <a:pPr lvl="0"/>
            <a:r>
              <a:rPr lang="en-US" dirty="0" smtClean="0"/>
              <a:t>or insert object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45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89986" y="2215424"/>
            <a:ext cx="6128654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159" y="2855188"/>
            <a:ext cx="6135481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983158" y="2855189"/>
            <a:ext cx="6135482" cy="7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1974071"/>
            <a:ext cx="1336840" cy="39291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7D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1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59" y="685800"/>
            <a:ext cx="6773581" cy="1288269"/>
          </a:xfrm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74070"/>
            <a:ext cx="1336840" cy="39438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7DB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345058" y="1983172"/>
            <a:ext cx="6773582" cy="3934784"/>
          </a:xfrm>
          <a:ln w="6350">
            <a:noFill/>
          </a:ln>
        </p:spPr>
        <p:txBody>
          <a:bodyPr/>
          <a:lstStyle>
            <a:lvl1pPr marL="22860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88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6843" y="641685"/>
            <a:ext cx="7807157" cy="5530515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20000"/>
                  <a:lumOff val="80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45632" y="2286000"/>
            <a:ext cx="6160167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36842" y="840578"/>
            <a:ext cx="6781800" cy="12882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505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58" y="4752573"/>
            <a:ext cx="6975982" cy="1419627"/>
          </a:xfrm>
        </p:spPr>
        <p:txBody>
          <a:bodyPr anchor="t" anchorCtr="0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5058" y="737467"/>
            <a:ext cx="6975982" cy="3268532"/>
          </a:xfrm>
          <a:ln w="6350">
            <a:noFill/>
          </a:ln>
        </p:spPr>
        <p:txBody>
          <a:bodyPr/>
          <a:lstStyle>
            <a:lvl1pPr marL="22860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058" y="4178936"/>
            <a:ext cx="6975982" cy="573637"/>
          </a:xfrm>
        </p:spPr>
        <p:txBody>
          <a:bodyPr anchor="t" anchorCtr="0">
            <a:normAutofit/>
          </a:bodyPr>
          <a:lstStyle>
            <a:lvl1pPr marL="22860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928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6"/>
          <p:cNvSpPr>
            <a:spLocks noGrp="1"/>
          </p:cNvSpPr>
          <p:nvPr>
            <p:ph sz="quarter" idx="14"/>
          </p:nvPr>
        </p:nvSpPr>
        <p:spPr>
          <a:xfrm>
            <a:off x="4915945" y="728363"/>
            <a:ext cx="3405094" cy="3278487"/>
          </a:xfrm>
        </p:spPr>
        <p:txBody>
          <a:bodyPr/>
          <a:lstStyle>
            <a:lvl1pPr marL="18288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58" y="4752573"/>
            <a:ext cx="6975982" cy="1419627"/>
          </a:xfrm>
        </p:spPr>
        <p:txBody>
          <a:bodyPr anchor="t" anchorCtr="0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058" y="4096995"/>
            <a:ext cx="3413850" cy="573637"/>
          </a:xfrm>
        </p:spPr>
        <p:txBody>
          <a:bodyPr anchor="t" anchorCtr="0">
            <a:normAutofit/>
          </a:bodyPr>
          <a:lstStyle>
            <a:lvl1pPr marL="22860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345058" y="728363"/>
            <a:ext cx="3413851" cy="3278488"/>
          </a:xfrm>
        </p:spPr>
        <p:txBody>
          <a:bodyPr/>
          <a:lstStyle>
            <a:lvl1pPr marL="18288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15945" y="4096995"/>
            <a:ext cx="3413850" cy="573637"/>
          </a:xfrm>
        </p:spPr>
        <p:txBody>
          <a:bodyPr anchor="t" anchorCtr="0">
            <a:normAutofit/>
          </a:bodyPr>
          <a:lstStyle>
            <a:lvl1pPr marL="22860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345057" y="4734360"/>
            <a:ext cx="697598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4422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5058" y="719259"/>
            <a:ext cx="3331918" cy="3286741"/>
          </a:xfrm>
          <a:ln w="6350">
            <a:noFill/>
          </a:ln>
        </p:spPr>
        <p:txBody>
          <a:bodyPr/>
          <a:lstStyle>
            <a:lvl1pPr marL="22860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977657" y="719259"/>
            <a:ext cx="3331918" cy="3286741"/>
          </a:xfrm>
          <a:ln w="6350">
            <a:noFill/>
          </a:ln>
        </p:spPr>
        <p:txBody>
          <a:bodyPr/>
          <a:lstStyle>
            <a:lvl1pPr marL="22860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58" y="4752573"/>
            <a:ext cx="6975982" cy="1419627"/>
          </a:xfrm>
        </p:spPr>
        <p:txBody>
          <a:bodyPr anchor="t" anchorCtr="0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058" y="4178936"/>
            <a:ext cx="3331918" cy="573637"/>
          </a:xfrm>
        </p:spPr>
        <p:txBody>
          <a:bodyPr anchor="t" anchorCtr="0">
            <a:normAutofit/>
          </a:bodyPr>
          <a:lstStyle>
            <a:lvl1pPr marL="22860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45057" y="4752573"/>
            <a:ext cx="697598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half" idx="14"/>
          </p:nvPr>
        </p:nvSpPr>
        <p:spPr>
          <a:xfrm>
            <a:off x="4977657" y="4178936"/>
            <a:ext cx="3331918" cy="573637"/>
          </a:xfrm>
        </p:spPr>
        <p:txBody>
          <a:bodyPr anchor="t" anchorCtr="0">
            <a:normAutofit/>
          </a:bodyPr>
          <a:lstStyle>
            <a:lvl1pPr marL="22860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44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81912"/>
            <a:ext cx="3429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4724400" y="1581912"/>
            <a:ext cx="35814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1828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1pPr>
            <a:lvl2pPr marL="41148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2pPr>
            <a:lvl3pPr marL="59436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3pPr>
            <a:lvl4pPr marL="777240" marR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 sz="1600" baseline="0">
                <a:latin typeface="+mn-lt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Click to edit Master text styles</a:t>
            </a:r>
          </a:p>
          <a:p>
            <a:pPr marL="41148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Second level</a:t>
            </a:r>
          </a:p>
          <a:p>
            <a:pPr marL="59436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Third level</a:t>
            </a:r>
          </a:p>
          <a:p>
            <a:pPr marL="777240" marR="0" lvl="3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</a:prst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Fourth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848600" cy="609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3581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604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90119" y="1448167"/>
            <a:ext cx="6294719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4400" baseline="0">
                <a:solidFill>
                  <a:schemeClr val="accent2"/>
                </a:solidFill>
                <a:effectLst>
                  <a:outerShdw blurRad="88900" dist="381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BWSR Title Slide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390119" y="3514355"/>
            <a:ext cx="6294719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-1"/>
            <a:ext cx="9144000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BWSR 4 color logo cmyk wClearSpace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1"/>
            <a:ext cx="2237718" cy="37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104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256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6840" y="2286000"/>
            <a:ext cx="6781800" cy="3401568"/>
          </a:xfrm>
        </p:spPr>
        <p:txBody>
          <a:bodyPr anchor="t"/>
          <a:lstStyle/>
          <a:p>
            <a:pPr lvl="0"/>
            <a:r>
              <a:rPr lang="en-US" dirty="0" smtClean="0"/>
              <a:t>Add text or insert object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497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7174" name="Picture 6" descr="UofM-3_T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67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73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3626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54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198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2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H2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H2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11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65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46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2261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6367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351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15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5514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4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9040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6B0A-C822-43F2-A2B8-E32FAA5843B6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16BB7-95C1-4307-8666-CD55F7BB6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659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42959-D1A3-484D-BE96-27CC560FC40F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3814C-26F4-4A4C-B65B-59DB9D64F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50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027A-23F6-456D-9EB5-6552FE38D410}" type="datetime1">
              <a:rPr lang="en-US"/>
              <a:pPr>
                <a:defRPr/>
              </a:pPr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BCF50-0731-495A-94C2-6D2104D6E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jpe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8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corative picture of wire mesh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cxnSp>
        <p:nvCxnSpPr>
          <p:cNvPr id="12" name="Straight Connector 11" descr="Decorative line"/>
          <p:cNvCxnSpPr/>
          <p:nvPr/>
        </p:nvCxnSpPr>
        <p:spPr>
          <a:xfrm>
            <a:off x="0" y="1600200"/>
            <a:ext cx="6850374" cy="0"/>
          </a:xfrm>
          <a:prstGeom prst="line">
            <a:avLst/>
          </a:prstGeom>
          <a:noFill/>
          <a:ln w="28575" cap="flat" cmpd="sng" algn="ctr">
            <a:solidFill>
              <a:srgbClr val="B30838"/>
            </a:solidFill>
            <a:prstDash val="solid"/>
            <a:headEnd type="oval" w="med" len="med"/>
            <a:tailEnd type="oval" w="med" len="med"/>
          </a:ln>
          <a:effectLst/>
        </p:spPr>
      </p:cxnSp>
      <p:pic>
        <p:nvPicPr>
          <p:cNvPr id="7170" name="Picture 2" descr="C:\Projects\DR\Logo_MNIT_sm_jpg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248400"/>
            <a:ext cx="13239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8400"/>
            <a:ext cx="1809748" cy="45243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5400000">
            <a:off x="7268957" y="3171665"/>
            <a:ext cx="3468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MnGeo Statewide Advisory Council Meeting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0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6840" y="685800"/>
            <a:ext cx="6781800" cy="128826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840" y="2286000"/>
            <a:ext cx="6781800" cy="2286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50584"/>
            <a:ext cx="2593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fld id="{5DF454D3-1476-4782-9138-E3AFFD073843}" type="slidenum">
              <a:rPr lang="en-US" smtClean="0">
                <a:solidFill>
                  <a:srgbClr val="164679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1" y="6250584"/>
            <a:ext cx="538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>
              <a:solidFill>
                <a:srgbClr val="16467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6840" y="-1"/>
            <a:ext cx="7807160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172199"/>
            <a:ext cx="9144000" cy="6095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6" descr="BWSR Blue logo Pantone 7468 with clear space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" y="150623"/>
            <a:ext cx="1102976" cy="1823447"/>
          </a:xfrm>
          <a:prstGeom prst="rect">
            <a:avLst/>
          </a:prstGeom>
        </p:spPr>
      </p:pic>
      <p:pic>
        <p:nvPicPr>
          <p:cNvPr id="10" name="Picture 9" descr="BWSR Blue logo Pantone 7468 with clear space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6840" cy="214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</p:sldLayoutIdLst>
  <p:hf hdr="0" ftr="0" dt="0"/>
  <p:txStyles>
    <p:titleStyle>
      <a:lvl1pPr marL="228600" algn="ctr" defTabSz="914400" rtl="0" eaLnBrk="1" latinLnBrk="0" hangingPunct="1">
        <a:spcBef>
          <a:spcPct val="0"/>
        </a:spcBef>
        <a:buNone/>
        <a:defRPr sz="3600" b="1" i="0" kern="1200" cap="none" normalizeH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200" indent="-27432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6" name="Picture 12" descr="UofM-3_T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55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0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B074CAD-B233-4BEF-B278-7ABA9DA2DE7D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3/13/2014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59E5749-1588-45B2-A675-4A8A9C77D39C}" type="slidenum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708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Stone Sans ITC Semi"/>
          <a:ea typeface="ＭＳ Ｐゴシック" pitchFamily="-111" charset="-128"/>
          <a:cs typeface="ＭＳ Ｐゴシック" pitchFamily="3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tone Sans ITC Semi" pitchFamily="3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tone Sans ITC Semi" pitchFamily="3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tone Sans ITC Semi" pitchFamily="3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tone Sans ITC Semi" pitchFamily="3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Stone Sans ITC Medium"/>
          <a:ea typeface="ＭＳ Ｐゴシック" pitchFamily="-111" charset="-128"/>
          <a:cs typeface="ＭＳ Ｐゴシック" pitchFamily="3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Stone Sans ITC Medium"/>
          <a:ea typeface="ＭＳ Ｐゴシック" pitchFamily="-111" charset="-128"/>
          <a:cs typeface="ＭＳ Ｐゴシック" pitchFamily="31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Stone Sans ITC Medium"/>
          <a:ea typeface="ＭＳ Ｐゴシック" pitchFamily="-111" charset="-128"/>
          <a:cs typeface="ＭＳ Ｐゴシック" pitchFamily="31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Stone Sans ITC Medium"/>
          <a:ea typeface="ＭＳ Ｐゴシック" pitchFamily="-111" charset="-128"/>
          <a:cs typeface="ＭＳ Ｐゴシック" pitchFamily="31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Stone Sans ITC Medium"/>
          <a:ea typeface="ＭＳ Ｐゴシック" pitchFamily="-111" charset="-128"/>
          <a:cs typeface="ＭＳ Ｐゴシック" pitchFamily="31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Date Placeholder 9"/>
          <p:cNvSpPr>
            <a:spLocks noGrp="1"/>
          </p:cNvSpPr>
          <p:nvPr>
            <p:ph type="dt" sz="half" idx="2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 descr="Decorative picture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095" r="2206" b="32925"/>
          <a:stretch/>
        </p:blipFill>
        <p:spPr>
          <a:xfrm rot="5400000">
            <a:off x="5645457" y="3359458"/>
            <a:ext cx="6858001" cy="139084"/>
          </a:xfrm>
          <a:prstGeom prst="rect">
            <a:avLst/>
          </a:prstGeom>
        </p:spPr>
      </p:pic>
      <p:pic>
        <p:nvPicPr>
          <p:cNvPr id="14" name="Picture 13" descr="MN.IT Services logo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6202110"/>
            <a:ext cx="1203158" cy="427290"/>
          </a:xfrm>
          <a:prstGeom prst="rect">
            <a:avLst/>
          </a:prstGeom>
        </p:spPr>
      </p:pic>
      <p:pic>
        <p:nvPicPr>
          <p:cNvPr id="12" name="Picture 11" descr="Decorative picture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8400"/>
            <a:ext cx="1809748" cy="45243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5400000">
            <a:off x="7315006" y="3104465"/>
            <a:ext cx="3468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MnGeo Statewide Advisory Council Meeting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6" r:id="rId6"/>
    <p:sldLayoutId id="2147483707" r:id="rId7"/>
    <p:sldLayoutId id="2147483915" r:id="rId8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Date Placeholder 9"/>
          <p:cNvSpPr>
            <a:spLocks noGrp="1"/>
          </p:cNvSpPr>
          <p:nvPr>
            <p:ph type="dt" sz="half" idx="2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 descr="Decorative picture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095" r="2206" b="32925"/>
          <a:stretch/>
        </p:blipFill>
        <p:spPr>
          <a:xfrm rot="5400000">
            <a:off x="5645457" y="3359458"/>
            <a:ext cx="6858001" cy="139084"/>
          </a:xfrm>
          <a:prstGeom prst="rect">
            <a:avLst/>
          </a:prstGeom>
        </p:spPr>
      </p:pic>
      <p:pic>
        <p:nvPicPr>
          <p:cNvPr id="14" name="Picture 13" descr="MN.IT Services logo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6202110"/>
            <a:ext cx="1203158" cy="427290"/>
          </a:xfrm>
          <a:prstGeom prst="rect">
            <a:avLst/>
          </a:prstGeom>
        </p:spPr>
      </p:pic>
      <p:pic>
        <p:nvPicPr>
          <p:cNvPr id="12" name="Picture 11" descr="Decorative picture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8400"/>
            <a:ext cx="1809748" cy="45243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5400000">
            <a:off x="7315006" y="3104465"/>
            <a:ext cx="3468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MnGeo Statewide Advisory Council Meeting</a:t>
            </a:r>
            <a:endParaRPr 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5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705" r:id="rId7"/>
    <p:sldLayoutId id="2147483706" r:id="rId8"/>
    <p:sldLayoutId id="2147483956" r:id="rId9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Date Placeholder 9"/>
          <p:cNvSpPr>
            <a:spLocks noGrp="1"/>
          </p:cNvSpPr>
          <p:nvPr>
            <p:ph type="dt" sz="half" idx="2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 descr="Decorative picture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095" r="2206" b="32925"/>
          <a:stretch/>
        </p:blipFill>
        <p:spPr>
          <a:xfrm rot="5400000">
            <a:off x="5645457" y="3359458"/>
            <a:ext cx="6858001" cy="139084"/>
          </a:xfrm>
          <a:prstGeom prst="rect">
            <a:avLst/>
          </a:prstGeom>
        </p:spPr>
      </p:pic>
      <p:pic>
        <p:nvPicPr>
          <p:cNvPr id="14" name="Picture 13" descr="MN.IT Services logo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6202110"/>
            <a:ext cx="1203158" cy="427290"/>
          </a:xfrm>
          <a:prstGeom prst="rect">
            <a:avLst/>
          </a:prstGeom>
        </p:spPr>
      </p:pic>
      <p:pic>
        <p:nvPicPr>
          <p:cNvPr id="12" name="Picture 11" descr="Decorative picture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5400000">
            <a:off x="7025656" y="3118826"/>
            <a:ext cx="4081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MnGeo State Government Advisory Council Meeting</a:t>
            </a:r>
            <a:endParaRPr lang="en-US" sz="1400" b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8400"/>
            <a:ext cx="1809748" cy="4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Date Placeholder 9"/>
          <p:cNvSpPr>
            <a:spLocks noGrp="1"/>
          </p:cNvSpPr>
          <p:nvPr>
            <p:ph type="dt" sz="half" idx="2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 descr="Decorative picture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095" r="2206" b="32925"/>
          <a:stretch/>
        </p:blipFill>
        <p:spPr>
          <a:xfrm rot="5400000">
            <a:off x="5645457" y="3359458"/>
            <a:ext cx="6858001" cy="139084"/>
          </a:xfrm>
          <a:prstGeom prst="rect">
            <a:avLst/>
          </a:prstGeom>
        </p:spPr>
      </p:pic>
      <p:pic>
        <p:nvPicPr>
          <p:cNvPr id="14" name="Picture 13" descr="MN.IT Services logo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6202110"/>
            <a:ext cx="1203158" cy="427290"/>
          </a:xfrm>
          <a:prstGeom prst="rect">
            <a:avLst/>
          </a:prstGeom>
        </p:spPr>
      </p:pic>
      <p:pic>
        <p:nvPicPr>
          <p:cNvPr id="12" name="Picture 11" descr="Decorative picture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5400000">
            <a:off x="7025656" y="3118826"/>
            <a:ext cx="4081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MnGeo State Government Advisory Council Meeting</a:t>
            </a:r>
            <a:endParaRPr lang="en-US" sz="1400" b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8400"/>
            <a:ext cx="1809748" cy="4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0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228600" y="6477000"/>
            <a:ext cx="533400" cy="304800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1FF935F4-130A-44BA-B9E4-FB5C8CE193B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Date Placeholder 9"/>
          <p:cNvSpPr>
            <a:spLocks noGrp="1"/>
          </p:cNvSpPr>
          <p:nvPr>
            <p:ph type="dt" sz="half" idx="2"/>
          </p:nvPr>
        </p:nvSpPr>
        <p:spPr>
          <a:xfrm>
            <a:off x="838201" y="6502401"/>
            <a:ext cx="2819399" cy="279399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Franklin Gothic Book" pitchFamily="34" charset="0"/>
              </a:defRPr>
            </a:lvl1pPr>
          </a:lstStyle>
          <a:p>
            <a:fld id="{C66A6D71-CBE5-4DB2-BA8D-22092B89CECA}" type="datetime1">
              <a:rPr lang="en-US" smtClean="0">
                <a:solidFill>
                  <a:prstClr val="black"/>
                </a:solidFill>
              </a:rPr>
              <a:pPr/>
              <a:t>3/13/2014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 descr="Decorative picture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095" r="2206" b="32925"/>
          <a:stretch/>
        </p:blipFill>
        <p:spPr>
          <a:xfrm rot="5400000">
            <a:off x="5645457" y="3359458"/>
            <a:ext cx="6858001" cy="139084"/>
          </a:xfrm>
          <a:prstGeom prst="rect">
            <a:avLst/>
          </a:prstGeom>
        </p:spPr>
      </p:pic>
      <p:pic>
        <p:nvPicPr>
          <p:cNvPr id="14" name="Picture 13" descr="MN.IT Services logo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6202110"/>
            <a:ext cx="1203158" cy="427290"/>
          </a:xfrm>
          <a:prstGeom prst="rect">
            <a:avLst/>
          </a:prstGeom>
        </p:spPr>
      </p:pic>
      <p:pic>
        <p:nvPicPr>
          <p:cNvPr id="12" name="Picture 11" descr="Decorative picture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5400000">
            <a:off x="7025656" y="3118826"/>
            <a:ext cx="4081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MnGeo State Government Advisory Council Meeting</a:t>
            </a:r>
            <a:endParaRPr lang="en-US" sz="1400" b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48400"/>
            <a:ext cx="1809748" cy="4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Franklin Gothic Book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Franklin Gothic Book" pitchFamily="34" charset="0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corative picture of wire mesh" title="Decorative pictur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063" y="0"/>
            <a:ext cx="2293937" cy="6858000"/>
          </a:xfrm>
          <a:prstGeom prst="rect">
            <a:avLst/>
          </a:prstGeom>
        </p:spPr>
      </p:pic>
      <p:cxnSp>
        <p:nvCxnSpPr>
          <p:cNvPr id="12" name="Straight Connector 11" descr="Decorative line" title="Decorative line"/>
          <p:cNvCxnSpPr/>
          <p:nvPr/>
        </p:nvCxnSpPr>
        <p:spPr>
          <a:xfrm>
            <a:off x="0" y="1600200"/>
            <a:ext cx="6850063" cy="0"/>
          </a:xfrm>
          <a:prstGeom prst="line">
            <a:avLst/>
          </a:prstGeom>
          <a:noFill/>
          <a:ln w="28575" cap="flat" cmpd="sng" algn="ctr">
            <a:solidFill>
              <a:srgbClr val="B30838"/>
            </a:solidFill>
            <a:prstDash val="solid"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2768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E3BE-2353-40A2-9DD5-4D42A4F90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5681-9EBB-4581-B51F-07660D1091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3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BF04C-E8FA-4208-944C-763C2BF3B2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16725-AEFF-4FFE-9A4D-7C083A2113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1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ngeo.state.mn.us/awards/gov_commendations/" TargetMode="External"/><Relationship Id="rId1" Type="http://schemas.openxmlformats.org/officeDocument/2006/relationships/slideLayout" Target="../slideLayouts/slideLayout2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ngeo.state.mn.us/committee/standards/index.html" TargetMode="External"/><Relationship Id="rId3" Type="http://schemas.openxmlformats.org/officeDocument/2006/relationships/hyperlink" Target="http://www.mngeo.state.mn.us/committee/elevation/index.html" TargetMode="External"/><Relationship Id="rId7" Type="http://schemas.openxmlformats.org/officeDocument/2006/relationships/hyperlink" Target="http://www.mngeo.state.mn.us/committee/outreach/index.html" TargetMode="External"/><Relationship Id="rId2" Type="http://schemas.openxmlformats.org/officeDocument/2006/relationships/hyperlink" Target="http://www.mngeo.state.mn.us/committee/cadastral/index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ngeo.state.mn.us/committee/hydro/index.html" TargetMode="External"/><Relationship Id="rId11" Type="http://schemas.openxmlformats.org/officeDocument/2006/relationships/hyperlink" Target="http://www.mngeo.state.mn.us/workgroup/metadata/index.html" TargetMode="External"/><Relationship Id="rId5" Type="http://schemas.openxmlformats.org/officeDocument/2006/relationships/hyperlink" Target="http://www.mngeo.state.mn.us/committee/emprep/index.html" TargetMode="External"/><Relationship Id="rId10" Type="http://schemas.openxmlformats.org/officeDocument/2006/relationships/hyperlink" Target="http://www.mngeo.state.mn.us/workgroup/commons/index.html" TargetMode="External"/><Relationship Id="rId4" Type="http://schemas.openxmlformats.org/officeDocument/2006/relationships/hyperlink" Target="http://www.mngeo.state.mn.us/committee/elevation/research_education/index.html" TargetMode="External"/><Relationship Id="rId9" Type="http://schemas.openxmlformats.org/officeDocument/2006/relationships/hyperlink" Target="http://www.mngeo.state.mn.us/workgroup/geocoding/index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ngeo.state.mn.us/awards/gov_commendations/" TargetMode="External"/><Relationship Id="rId3" Type="http://schemas.openxmlformats.org/officeDocument/2006/relationships/hyperlink" Target="http://www.mngeo.state.mn.us/councils/statewide/SWGAC_minutes_2014Jan10.pdf" TargetMode="External"/><Relationship Id="rId7" Type="http://schemas.openxmlformats.org/officeDocument/2006/relationships/hyperlink" Target="http://www.mngeo.state.mn.us/councils/statewide/MnGeo_Priorities_2014Mar12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lccmr.leg.mn/proposals/2014/pre-presentation_by_category/001-a.pdf" TargetMode="External"/><Relationship Id="rId5" Type="http://schemas.openxmlformats.org/officeDocument/2006/relationships/hyperlink" Target="http://www.lccmr.leg.mn/proposals/2014/pre-presentation_by_category/010-a.pdf" TargetMode="External"/><Relationship Id="rId4" Type="http://schemas.openxmlformats.org/officeDocument/2006/relationships/hyperlink" Target="http://www.metrogis.org/teams/workgroups/free_open_data/index.s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geo.state.mn.us/councils/statewide/SWGAC_minutes_2014Jan10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facebook.com/MNGISLIS" TargetMode="External"/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NGISLIS" TargetMode="External"/><Relationship Id="rId2" Type="http://schemas.openxmlformats.org/officeDocument/2006/relationships/hyperlink" Target="mngislis/slides/twitter.JPG" TargetMode="Externa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1.JPG"/><Relationship Id="rId4" Type="http://schemas.openxmlformats.org/officeDocument/2006/relationships/hyperlink" Target="mngislis/slides/linkedin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groups/Minnesota-GIS-LIS-Consortium-3784690?mostPopular=&amp;gid=3784690" TargetMode="External"/><Relationship Id="rId2" Type="http://schemas.openxmlformats.org/officeDocument/2006/relationships/hyperlink" Target="mngislis/slides/linkedin.JPG" TargetMode="Externa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2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tmp"/><Relationship Id="rId3" Type="http://schemas.openxmlformats.org/officeDocument/2006/relationships/image" Target="../media/image44.tmp"/><Relationship Id="rId21" Type="http://schemas.openxmlformats.org/officeDocument/2006/relationships/image" Target="../media/image62.png"/><Relationship Id="rId34" Type="http://schemas.openxmlformats.org/officeDocument/2006/relationships/image" Target="../media/image75.gi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5" Type="http://schemas.openxmlformats.org/officeDocument/2006/relationships/image" Target="../media/image66.tmp"/><Relationship Id="rId33" Type="http://schemas.openxmlformats.org/officeDocument/2006/relationships/image" Target="../media/image74.tm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jpeg"/><Relationship Id="rId20" Type="http://schemas.openxmlformats.org/officeDocument/2006/relationships/image" Target="../media/image61.png"/><Relationship Id="rId29" Type="http://schemas.openxmlformats.org/officeDocument/2006/relationships/image" Target="../media/image70.tmp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7.gif"/><Relationship Id="rId11" Type="http://schemas.openxmlformats.org/officeDocument/2006/relationships/image" Target="../media/image52.jpeg"/><Relationship Id="rId24" Type="http://schemas.openxmlformats.org/officeDocument/2006/relationships/image" Target="../media/image65.tmp"/><Relationship Id="rId32" Type="http://schemas.openxmlformats.org/officeDocument/2006/relationships/image" Target="../media/image73.jpe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tmp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png"/><Relationship Id="rId31" Type="http://schemas.openxmlformats.org/officeDocument/2006/relationships/image" Target="../media/image72.gif"/><Relationship Id="rId4" Type="http://schemas.openxmlformats.org/officeDocument/2006/relationships/image" Target="../media/image45.jpeg"/><Relationship Id="rId9" Type="http://schemas.openxmlformats.org/officeDocument/2006/relationships/image" Target="../media/image50.gif"/><Relationship Id="rId14" Type="http://schemas.openxmlformats.org/officeDocument/2006/relationships/image" Target="../media/image55.png"/><Relationship Id="rId22" Type="http://schemas.openxmlformats.org/officeDocument/2006/relationships/image" Target="../media/image63.tmp"/><Relationship Id="rId27" Type="http://schemas.openxmlformats.org/officeDocument/2006/relationships/image" Target="../media/image68.png"/><Relationship Id="rId30" Type="http://schemas.openxmlformats.org/officeDocument/2006/relationships/image" Target="../media/image71.tm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8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gis.co.stearns.mn.us/Landuse-Restriction/" TargetMode="External"/><Relationship Id="rId1" Type="http://schemas.openxmlformats.org/officeDocument/2006/relationships/slideLayout" Target="../slideLayouts/slideLayout6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635977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Statewide</a:t>
            </a:r>
            <a:br>
              <a:rPr lang="en-US" dirty="0" smtClean="0"/>
            </a:br>
            <a:r>
              <a:rPr lang="en-US" dirty="0" smtClean="0"/>
              <a:t>Geospatial Advisory council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4572000" cy="1752600"/>
          </a:xfrm>
        </p:spPr>
        <p:txBody>
          <a:bodyPr/>
          <a:lstStyle/>
          <a:p>
            <a:r>
              <a:rPr lang="en-US" dirty="0" smtClean="0"/>
              <a:t>March 12,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1437"/>
            <a:ext cx="8305800" cy="4678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should it be used for?</a:t>
            </a:r>
          </a:p>
          <a:p>
            <a:pPr marL="0" lvl="0" indent="0">
              <a:buNone/>
            </a:pPr>
            <a:r>
              <a:rPr lang="en-US" sz="1800" dirty="0" smtClean="0"/>
              <a:t>Develop and </a:t>
            </a:r>
            <a:r>
              <a:rPr lang="en-US" sz="1800" u="sng" dirty="0" smtClean="0"/>
              <a:t>sustain</a:t>
            </a:r>
            <a:r>
              <a:rPr lang="en-US" sz="1800" dirty="0" smtClean="0"/>
              <a:t> programs for foundational standardized statewide layers</a:t>
            </a:r>
          </a:p>
          <a:p>
            <a:pPr lvl="1"/>
            <a:r>
              <a:rPr lang="en-US" sz="1400" dirty="0" smtClean="0"/>
              <a:t>Statewide </a:t>
            </a:r>
            <a:r>
              <a:rPr lang="en-US" sz="1400" dirty="0"/>
              <a:t>Street Centerlines and Address Ranges (2 </a:t>
            </a:r>
            <a:r>
              <a:rPr lang="en-US" sz="1400" dirty="0" smtClean="0"/>
              <a:t>year program)</a:t>
            </a:r>
            <a:r>
              <a:rPr lang="en-US" sz="1400" dirty="0"/>
              <a:t>	</a:t>
            </a:r>
          </a:p>
          <a:p>
            <a:pPr lvl="1"/>
            <a:r>
              <a:rPr lang="en-US" sz="1400" dirty="0" smtClean="0"/>
              <a:t>Statewide </a:t>
            </a:r>
            <a:r>
              <a:rPr lang="en-US" sz="1400" dirty="0"/>
              <a:t>Aerial Imagery collect 1/5</a:t>
            </a:r>
            <a:r>
              <a:rPr lang="en-US" sz="1400" baseline="30000" dirty="0"/>
              <a:t>th</a:t>
            </a:r>
            <a:r>
              <a:rPr lang="en-US" sz="1400" dirty="0"/>
              <a:t> of the state (ongoing)		</a:t>
            </a:r>
            <a:endParaRPr lang="en-US" sz="1400" dirty="0" smtClean="0"/>
          </a:p>
          <a:p>
            <a:pPr lvl="1"/>
            <a:r>
              <a:rPr lang="en-US" sz="1400" dirty="0" smtClean="0"/>
              <a:t>Statewide </a:t>
            </a:r>
            <a:r>
              <a:rPr lang="en-US" sz="1400" dirty="0"/>
              <a:t>Addresses - initial collect/standardization 	</a:t>
            </a:r>
            <a:endParaRPr lang="en-US" sz="1400" dirty="0" smtClean="0"/>
          </a:p>
          <a:p>
            <a:pPr lvl="1"/>
            <a:r>
              <a:rPr lang="en-US" sz="1400" dirty="0" smtClean="0"/>
              <a:t>Hydrography </a:t>
            </a:r>
            <a:r>
              <a:rPr lang="en-US" sz="1400" dirty="0"/>
              <a:t>(surface water) - 2 year effort to standardize and </a:t>
            </a:r>
            <a:r>
              <a:rPr lang="en-US" sz="1400" dirty="0" smtClean="0"/>
              <a:t>align </a:t>
            </a:r>
            <a:r>
              <a:rPr lang="en-US" sz="1400" dirty="0"/>
              <a:t>agency data</a:t>
            </a:r>
          </a:p>
          <a:p>
            <a:pPr lvl="1"/>
            <a:r>
              <a:rPr lang="en-US" sz="1400" dirty="0"/>
              <a:t>Elevation/LiDAR </a:t>
            </a:r>
            <a:endParaRPr lang="en-US" sz="1400" dirty="0" smtClean="0"/>
          </a:p>
          <a:p>
            <a:pPr lvl="2"/>
            <a:r>
              <a:rPr lang="en-US" sz="1000" dirty="0" smtClean="0"/>
              <a:t>Additional collect (e.g. areas of older data)</a:t>
            </a:r>
          </a:p>
          <a:p>
            <a:pPr lvl="2"/>
            <a:r>
              <a:rPr lang="en-US" sz="1000" dirty="0" smtClean="0"/>
              <a:t>Statewide </a:t>
            </a:r>
            <a:r>
              <a:rPr lang="en-US" sz="1000" dirty="0"/>
              <a:t>hydro-conditioning	(2 year)					</a:t>
            </a:r>
          </a:p>
          <a:p>
            <a:pPr lvl="1"/>
            <a:r>
              <a:rPr lang="en-US" sz="1400" dirty="0"/>
              <a:t>Statewide parcel data (2 years)	</a:t>
            </a:r>
            <a:endParaRPr lang="en-US" sz="1400" dirty="0" smtClean="0"/>
          </a:p>
          <a:p>
            <a:pPr lvl="1"/>
            <a:r>
              <a:rPr lang="en-US" sz="1400" dirty="0" smtClean="0"/>
              <a:t>Municipal </a:t>
            </a:r>
            <a:r>
              <a:rPr lang="en-US" sz="1400" dirty="0"/>
              <a:t>boundaries from </a:t>
            </a:r>
            <a:r>
              <a:rPr lang="en-US" sz="1400" dirty="0" smtClean="0"/>
              <a:t>parcels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Statewide geodetic layer – control point inventory (2 </a:t>
            </a:r>
            <a:r>
              <a:rPr lang="en-US" sz="1400" dirty="0" smtClean="0"/>
              <a:t>years)</a:t>
            </a:r>
          </a:p>
          <a:p>
            <a:pPr lvl="1">
              <a:spcBef>
                <a:spcPts val="0"/>
              </a:spcBef>
            </a:pPr>
            <a:r>
              <a:rPr lang="en-US" sz="1400" dirty="0" smtClean="0"/>
              <a:t>Statewide Public Land Survey update</a:t>
            </a:r>
          </a:p>
          <a:p>
            <a:pPr marL="228600" lvl="1" indent="0">
              <a:spcBef>
                <a:spcPts val="0"/>
              </a:spcBef>
              <a:buNone/>
            </a:pPr>
            <a:endParaRPr lang="en-US" dirty="0"/>
          </a:p>
          <a:p>
            <a:pPr marL="228600" lvl="1" indent="0">
              <a:spcBef>
                <a:spcPts val="0"/>
              </a:spcBef>
              <a:buNone/>
            </a:pPr>
            <a:r>
              <a:rPr lang="en-US" sz="1800" dirty="0" smtClean="0"/>
              <a:t>Data </a:t>
            </a:r>
            <a:r>
              <a:rPr lang="en-US" sz="1800" dirty="0"/>
              <a:t>Access Tools and Services</a:t>
            </a:r>
          </a:p>
          <a:p>
            <a:pPr lvl="1"/>
            <a:r>
              <a:rPr lang="en-US" sz="1400" dirty="0" smtClean="0"/>
              <a:t>Complete the build-out of the </a:t>
            </a:r>
            <a:r>
              <a:rPr lang="en-US" sz="1400" dirty="0"/>
              <a:t>MN Geospatial </a:t>
            </a:r>
            <a:r>
              <a:rPr lang="en-US" sz="1400" dirty="0" smtClean="0"/>
              <a:t>Commons, a </a:t>
            </a:r>
            <a:r>
              <a:rPr lang="en-US" sz="1400" u="sng" dirty="0"/>
              <a:t>single place</a:t>
            </a:r>
            <a:r>
              <a:rPr lang="en-US" sz="1400" dirty="0"/>
              <a:t> (currently </a:t>
            </a:r>
            <a:r>
              <a:rPr lang="en-US" sz="1400" dirty="0" smtClean="0"/>
              <a:t>many agencies </a:t>
            </a:r>
            <a:r>
              <a:rPr lang="en-US" sz="1400" dirty="0"/>
              <a:t>have their own) for all to go to find, evaluate and share geospatial data, services and tools  </a:t>
            </a:r>
          </a:p>
          <a:p>
            <a:pPr lvl="1"/>
            <a:r>
              <a:rPr lang="en-US" sz="1400" dirty="0" smtClean="0"/>
              <a:t>Open </a:t>
            </a:r>
            <a:r>
              <a:rPr lang="en-US" sz="1400" dirty="0"/>
              <a:t>up to partners (training and access</a:t>
            </a:r>
            <a:r>
              <a:rPr lang="en-US" sz="1400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</a:t>
            </a:r>
            <a:r>
              <a:rPr lang="en-US" dirty="0" smtClean="0"/>
              <a:t>Update Discussion…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219199"/>
          </a:xfrm>
        </p:spPr>
        <p:txBody>
          <a:bodyPr/>
          <a:lstStyle/>
          <a:p>
            <a:pPr algn="ctr"/>
            <a:r>
              <a:rPr lang="en-US" sz="3200" b="1" dirty="0" smtClean="0"/>
              <a:t>Statewide Parcel Integration Project – aligning with Revenue efforts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6934200" cy="41910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Legislation – passed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License Agreement - in progress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Exchange Guideline - shared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Regional Collaborations - happening 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/>
              <a:t>MN Dept. of Revenue Project – in progress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/>
              <a:t>MnGeo to  do parcel collect 2014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267200"/>
            <a:ext cx="3352800" cy="167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05" y="1447799"/>
            <a:ext cx="1855695" cy="2389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1409931" cy="1378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324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oss\AppData\Local\Microsoft\Windows\Temporary Internet Files\Content.IE5\AGYGOD3N\MP90042759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4513" cy="26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ross\AppData\Local\Microsoft\Windows\Temporary Internet Files\Content.IE5\8BEM53S2\MP900386084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1"/>
            <a:ext cx="179614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" y="26670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FinalCenterlines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819400"/>
            <a:ext cx="1219200" cy="1219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800225" y="4295775"/>
            <a:ext cx="7347610" cy="1251494"/>
            <a:chOff x="1800225" y="4339681"/>
            <a:chExt cx="6937522" cy="1181645"/>
          </a:xfrm>
        </p:grpSpPr>
        <p:pic>
          <p:nvPicPr>
            <p:cNvPr id="4101" name="Picture 5" descr="C:\Users\dross\AppData\Local\Microsoft\Windows\Temporary Internet Files\Content.IE5\VEW4XV0M\MP900427670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0" y="4346574"/>
              <a:ext cx="1758051" cy="117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dross\AppData\Local\Microsoft\Windows\Temporary Internet Files\Content.IE5\AGYGOD3N\MP900400815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589" y="4339681"/>
              <a:ext cx="1773158" cy="118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dross\AppData\Local\Microsoft\Windows\Temporary Internet Files\Content.IE5\UFP3IKLF\MP900382747[1]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75" y="4340226"/>
              <a:ext cx="1653540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Mpls@night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0225" y="4346575"/>
              <a:ext cx="1755584" cy="117130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42672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38275" y="28194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9BBB59">
                    <a:lumMod val="50000"/>
                  </a:srgbClr>
                </a:solidFill>
              </a:rPr>
              <a:t>Statewide Centerline Initiative</a:t>
            </a:r>
            <a:endParaRPr lang="en-US" sz="44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04950" y="3505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A520A"/>
                </a:solidFill>
              </a:rPr>
              <a:t>Minnesota Geospatial Information Office	</a:t>
            </a:r>
            <a:r>
              <a:rPr lang="en-US" sz="1200" b="1" dirty="0" smtClean="0">
                <a:solidFill>
                  <a:srgbClr val="0070C0"/>
                </a:solidFill>
              </a:rPr>
              <a:t>Minnesota Department of Transportation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Metropolitan Council	</a:t>
            </a:r>
            <a:r>
              <a:rPr lang="en-US" sz="1200" b="1" dirty="0" smtClean="0">
                <a:solidFill>
                  <a:srgbClr val="0A520A"/>
                </a:solidFill>
              </a:rPr>
              <a:t>	</a:t>
            </a:r>
            <a:r>
              <a:rPr lang="en-US" sz="1200" b="1" dirty="0" smtClean="0">
                <a:solidFill>
                  <a:srgbClr val="1542A7"/>
                </a:solidFill>
              </a:rPr>
              <a:t>MetroGIS</a:t>
            </a:r>
            <a:endParaRPr lang="en-US" sz="1200" b="1" dirty="0">
              <a:solidFill>
                <a:srgbClr val="1542A7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590800"/>
            <a:ext cx="9144000" cy="76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9992" y="3733800"/>
            <a:ext cx="2444816" cy="489712"/>
            <a:chOff x="-1544854" y="-533400"/>
            <a:chExt cx="11762070" cy="2775712"/>
          </a:xfrm>
        </p:grpSpPr>
        <p:pic>
          <p:nvPicPr>
            <p:cNvPr id="14" name="Picture 13" descr="All Four Agency Logos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1035670" y="-533400"/>
              <a:ext cx="11252886" cy="2775712"/>
            </a:xfrm>
            <a:prstGeom prst="rect">
              <a:avLst/>
            </a:prstGeom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4854" y="-533400"/>
              <a:ext cx="2731560" cy="277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171310" y="434876"/>
            <a:ext cx="6696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Defining business rules for the data and the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MnGeo instance of Esri Roads and Highways for the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R&amp;H Training for pilot partners coming soon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09448" y="5628614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develop, test, refine, publish and perpetuate </a:t>
            </a: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single state- wide roadway dataset </a:t>
            </a: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that meets the needs of a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diverse user community…</a:t>
            </a:r>
            <a:endParaRPr lang="en-US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87543"/>
            <a:ext cx="4011012" cy="42953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838200"/>
          </a:xfrm>
        </p:spPr>
        <p:txBody>
          <a:bodyPr/>
          <a:lstStyle/>
          <a:p>
            <a:r>
              <a:rPr lang="en-US" dirty="0" smtClean="0"/>
              <a:t>State of Minnesota ArcGIS Online Site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A single place for all executive branch agencies to publish their maps and web applications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Metadata for maps and web apps will be in the Minnesota Geospatial Commons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6" y="1487543"/>
            <a:ext cx="4038600" cy="3736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88941"/>
            <a:ext cx="4024423" cy="4525488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487543"/>
            <a:ext cx="4038600" cy="43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Governor’s Commendation Award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7924800" cy="5181600"/>
          </a:xfrm>
        </p:spPr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Award is for </a:t>
            </a:r>
            <a:r>
              <a:rPr lang="en-US" sz="2000" dirty="0"/>
              <a:t>activities that exemplify a commitment to "coordinated, affordable, reliable and effective" use of GIS to improve services within </a:t>
            </a:r>
            <a:r>
              <a:rPr lang="en-US" sz="2000" dirty="0" smtClean="0"/>
              <a:t>Minnesota.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Criteria and past winners are listed on the award webpage: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r>
              <a:rPr lang="en-US" sz="2000" dirty="0">
                <a:hlinkClick r:id="rId2"/>
              </a:rPr>
              <a:t>http://www.mngeo.state.mn.us/awards/gov_commendations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Deadline for nominations</a:t>
            </a:r>
            <a:r>
              <a:rPr lang="en-US" sz="2000" dirty="0"/>
              <a:t>:  </a:t>
            </a:r>
            <a:r>
              <a:rPr lang="en-US" sz="2000" b="1" dirty="0">
                <a:solidFill>
                  <a:srgbClr val="FF0000"/>
                </a:solidFill>
              </a:rPr>
              <a:t>June 30, 2014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Need 4-5 volunteers </a:t>
            </a:r>
            <a:r>
              <a:rPr lang="en-US" sz="2000" dirty="0" smtClean="0"/>
              <a:t>to serve on the award committee to:</a:t>
            </a:r>
          </a:p>
          <a:p>
            <a:pPr lvl="1"/>
            <a:r>
              <a:rPr lang="en-US" sz="2000" dirty="0" smtClean="0"/>
              <a:t>review nominations</a:t>
            </a:r>
          </a:p>
          <a:p>
            <a:pPr lvl="1"/>
            <a:r>
              <a:rPr lang="en-US" sz="2000" dirty="0" smtClean="0"/>
              <a:t>recommend nominations that meet the criteria to the CGIO. Nominations then need CIO and Governor’s Office review and approval. Award(s) are presented at the </a:t>
            </a:r>
            <a:r>
              <a:rPr lang="en-US" sz="2000" dirty="0" err="1" smtClean="0"/>
              <a:t>Mn</a:t>
            </a:r>
            <a:r>
              <a:rPr lang="en-US" sz="2000" dirty="0" smtClean="0"/>
              <a:t> GIS/LIS </a:t>
            </a:r>
            <a:r>
              <a:rPr lang="en-US" sz="2000" dirty="0"/>
              <a:t>C</a:t>
            </a:r>
            <a:r>
              <a:rPr lang="en-US" sz="2000" dirty="0" smtClean="0"/>
              <a:t>onsortium conference in October.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6770" y="228600"/>
            <a:ext cx="7924800" cy="609600"/>
          </a:xfrm>
        </p:spPr>
        <p:txBody>
          <a:bodyPr/>
          <a:lstStyle/>
          <a:p>
            <a:r>
              <a:rPr lang="en-US" dirty="0" smtClean="0"/>
              <a:t>Governor’s Commendation Award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Questions?</a:t>
            </a:r>
          </a:p>
          <a:p>
            <a:pPr marL="0" indent="0" algn="ctr">
              <a:buNone/>
            </a:pPr>
            <a:endParaRPr lang="en-US" sz="4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81200"/>
            <a:ext cx="439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1600200"/>
            <a:ext cx="5257800" cy="4343400"/>
          </a:xfrm>
        </p:spPr>
        <p:txBody>
          <a:bodyPr/>
          <a:lstStyle/>
          <a:p>
            <a:pPr algn="ctr"/>
            <a:r>
              <a:rPr lang="en-US" sz="6000" b="1" dirty="0" smtClean="0"/>
              <a:t>Thank you!</a:t>
            </a:r>
            <a:br>
              <a:rPr lang="en-US" sz="6000" b="1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4400" b="1" dirty="0" smtClean="0"/>
              <a:t>See you </a:t>
            </a:r>
            <a:br>
              <a:rPr lang="en-US" sz="4400" b="1" dirty="0" smtClean="0"/>
            </a:br>
            <a:r>
              <a:rPr lang="en-US" sz="4400" dirty="0">
                <a:latin typeface="Arial" pitchFamily="34" charset="0"/>
                <a:cs typeface="Arial" pitchFamily="34" charset="0"/>
              </a:rPr>
              <a:t>June 18</a:t>
            </a:r>
            <a:r>
              <a:rPr lang="en-US" sz="44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, 2014</a:t>
            </a:r>
            <a:r>
              <a:rPr lang="en-US" sz="6000" dirty="0">
                <a:latin typeface="Arial" pitchFamily="34" charset="0"/>
                <a:cs typeface="Arial" pitchFamily="34" charset="0"/>
              </a:rPr>
              <a:t/>
            </a:r>
            <a:br>
              <a:rPr lang="en-US" sz="6000" dirty="0">
                <a:latin typeface="Arial" pitchFamily="34" charset="0"/>
                <a:cs typeface="Arial" pitchFamily="34" charset="0"/>
              </a:rPr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7556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Help shape the programs that will benefit from this investment?</a:t>
            </a:r>
          </a:p>
          <a:p>
            <a:r>
              <a:rPr lang="en-US" dirty="0" smtClean="0"/>
              <a:t>Gather input from the sector you represent</a:t>
            </a:r>
          </a:p>
          <a:p>
            <a:r>
              <a:rPr lang="en-US" dirty="0" smtClean="0"/>
              <a:t>Letters of support?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this Council get behind this effort?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Charter and Work Plan Review and Discussion</a:t>
            </a:r>
          </a:p>
          <a:p>
            <a:r>
              <a:rPr lang="en-US" dirty="0" smtClean="0"/>
              <a:t>Input from the Council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 and Workgroup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7924800" cy="5181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Committees </a:t>
            </a:r>
            <a:r>
              <a:rPr lang="en-US" b="1" dirty="0"/>
              <a:t>and Subcommittees</a:t>
            </a:r>
          </a:p>
          <a:p>
            <a:r>
              <a:rPr lang="en-US" sz="2000" dirty="0" smtClean="0">
                <a:hlinkClick r:id="rId2"/>
              </a:rPr>
              <a:t>Parcels and Land Records</a:t>
            </a:r>
            <a:r>
              <a:rPr lang="en-US" sz="2000" dirty="0" smtClean="0"/>
              <a:t> (Active)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Digital </a:t>
            </a:r>
            <a:r>
              <a:rPr lang="en-US" sz="2000" dirty="0" smtClean="0">
                <a:hlinkClick r:id="rId3"/>
              </a:rPr>
              <a:t>Elevation</a:t>
            </a:r>
            <a:r>
              <a:rPr lang="en-US" sz="2000" dirty="0" smtClean="0"/>
              <a:t> (Active – no charter or </a:t>
            </a:r>
            <a:r>
              <a:rPr lang="en-US" sz="2000" dirty="0" err="1" smtClean="0"/>
              <a:t>workplan</a:t>
            </a:r>
            <a:r>
              <a:rPr lang="en-US" sz="2000" dirty="0" smtClean="0"/>
              <a:t> received yet)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LiDAR Research and Education</a:t>
            </a:r>
            <a:endParaRPr lang="en-US" sz="2000" dirty="0"/>
          </a:p>
          <a:p>
            <a:r>
              <a:rPr lang="en-US" sz="2000" dirty="0">
                <a:hlinkClick r:id="rId5"/>
              </a:rPr>
              <a:t>Emergency </a:t>
            </a:r>
            <a:r>
              <a:rPr lang="en-US" sz="2000" dirty="0" smtClean="0">
                <a:hlinkClick r:id="rId5"/>
              </a:rPr>
              <a:t>Preparedness</a:t>
            </a:r>
            <a:r>
              <a:rPr lang="en-US" sz="2000" dirty="0" smtClean="0"/>
              <a:t> (Active)</a:t>
            </a:r>
            <a:endParaRPr lang="en-US" sz="2000" dirty="0"/>
          </a:p>
          <a:p>
            <a:r>
              <a:rPr lang="en-US" sz="2000" dirty="0" smtClean="0">
                <a:hlinkClick r:id="rId6"/>
              </a:rPr>
              <a:t>Hydrography</a:t>
            </a:r>
            <a:r>
              <a:rPr lang="en-US" sz="2000" dirty="0" smtClean="0"/>
              <a:t> (Inactive)</a:t>
            </a:r>
            <a:endParaRPr lang="en-US" sz="2000" dirty="0"/>
          </a:p>
          <a:p>
            <a:r>
              <a:rPr lang="en-US" sz="2000" dirty="0" smtClean="0">
                <a:hlinkClick r:id="rId7"/>
              </a:rPr>
              <a:t>Outreach</a:t>
            </a:r>
            <a:r>
              <a:rPr lang="en-US" sz="2000" dirty="0" smtClean="0"/>
              <a:t> (Inactive)</a:t>
            </a:r>
            <a:endParaRPr lang="en-US" sz="2000" dirty="0"/>
          </a:p>
          <a:p>
            <a:r>
              <a:rPr lang="en-US" sz="2000" dirty="0" smtClean="0">
                <a:hlinkClick r:id="rId8"/>
              </a:rPr>
              <a:t>Standards</a:t>
            </a:r>
            <a:r>
              <a:rPr lang="en-US" sz="2000" dirty="0" smtClean="0"/>
              <a:t> (Active – looking for a new chair)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b="1" dirty="0" smtClean="0"/>
              <a:t>Workgroups</a:t>
            </a:r>
            <a:endParaRPr lang="en-US" b="1" dirty="0"/>
          </a:p>
          <a:p>
            <a:r>
              <a:rPr lang="en-US" sz="2000" dirty="0" smtClean="0">
                <a:hlinkClick r:id="rId9"/>
              </a:rPr>
              <a:t>Geocoding</a:t>
            </a:r>
            <a:r>
              <a:rPr lang="en-US" sz="2000" dirty="0" smtClean="0"/>
              <a:t> (Inactive)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Geospatial </a:t>
            </a:r>
            <a:r>
              <a:rPr lang="en-US" sz="2000" dirty="0" smtClean="0">
                <a:hlinkClick r:id="rId10"/>
              </a:rPr>
              <a:t>Commons</a:t>
            </a:r>
            <a:r>
              <a:rPr lang="en-US" sz="2000" dirty="0"/>
              <a:t> </a:t>
            </a:r>
            <a:r>
              <a:rPr lang="en-US" sz="2000" dirty="0" smtClean="0"/>
              <a:t>(Team composition has changed)</a:t>
            </a:r>
            <a:endParaRPr lang="en-US" sz="2000" dirty="0"/>
          </a:p>
          <a:p>
            <a:r>
              <a:rPr lang="en-US" sz="2000" dirty="0" smtClean="0">
                <a:hlinkClick r:id="rId11"/>
              </a:rPr>
              <a:t>Metadata</a:t>
            </a:r>
            <a:r>
              <a:rPr lang="en-US" sz="2000" dirty="0" smtClean="0"/>
              <a:t> (Active on MN Geospatial Commons, Team composition change)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6770" y="228600"/>
            <a:ext cx="7924800" cy="609600"/>
          </a:xfrm>
        </p:spPr>
        <p:txBody>
          <a:bodyPr/>
          <a:lstStyle/>
          <a:p>
            <a:r>
              <a:rPr lang="en-US" dirty="0" smtClean="0"/>
              <a:t>Committees and Workgroups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Geoff Maas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1981200"/>
            <a:ext cx="4038600" cy="1981200"/>
          </a:xfrm>
        </p:spPr>
        <p:txBody>
          <a:bodyPr/>
          <a:lstStyle/>
          <a:p>
            <a:r>
              <a:rPr lang="en-US" dirty="0" smtClean="0"/>
              <a:t>Update on the </a:t>
            </a:r>
            <a:br>
              <a:rPr lang="en-US" dirty="0" smtClean="0"/>
            </a:br>
            <a:r>
              <a:rPr lang="en-US" dirty="0" smtClean="0"/>
              <a:t>Open Data Sharing Initiative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6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0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Geospatial Commons Governance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481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Level of </a:t>
            </a:r>
            <a:r>
              <a:rPr lang="en-US" sz="2800" dirty="0" err="1" smtClean="0"/>
              <a:t>curation</a:t>
            </a:r>
            <a:r>
              <a:rPr lang="en-US" sz="2800" dirty="0" smtClean="0"/>
              <a:t>? = staff resources</a:t>
            </a:r>
          </a:p>
          <a:p>
            <a:r>
              <a:rPr lang="en-US" sz="2800" dirty="0" smtClean="0"/>
              <a:t>Cost to participate?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Open Questions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21204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Covers all resources (data, services, apps, etc.)</a:t>
            </a:r>
          </a:p>
          <a:p>
            <a:r>
              <a:rPr lang="en-US" sz="2800" dirty="0" smtClean="0"/>
              <a:t>Enough documentation to determine fit for use</a:t>
            </a:r>
          </a:p>
          <a:p>
            <a:r>
              <a:rPr lang="en-US" sz="2800" dirty="0" smtClean="0"/>
              <a:t>Professional site – no anonymous content</a:t>
            </a:r>
          </a:p>
          <a:p>
            <a:r>
              <a:rPr lang="en-US" sz="2800" dirty="0" smtClean="0"/>
              <a:t>Assumes “published” </a:t>
            </a:r>
            <a:r>
              <a:rPr lang="en-US" sz="2800" u="sng" dirty="0" smtClean="0"/>
              <a:t>resources</a:t>
            </a:r>
            <a:r>
              <a:rPr lang="en-US" sz="2800" dirty="0" smtClean="0"/>
              <a:t> are free and open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Guiding/Operating Principles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94403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Anonymous: view &amp; download</a:t>
            </a:r>
          </a:p>
          <a:p>
            <a:r>
              <a:rPr lang="en-US" sz="2800" dirty="0" smtClean="0"/>
              <a:t>Registered: real name &amp; organization</a:t>
            </a:r>
          </a:p>
          <a:p>
            <a:r>
              <a:rPr lang="en-US" sz="2800" dirty="0" smtClean="0"/>
              <a:t>Publisher: organization w/ registered user(s)</a:t>
            </a:r>
          </a:p>
          <a:p>
            <a:r>
              <a:rPr lang="en-US" sz="2800" dirty="0" smtClean="0"/>
              <a:t>Commenter: register on </a:t>
            </a:r>
            <a:r>
              <a:rPr lang="en-US" sz="2800" dirty="0" err="1" smtClean="0"/>
              <a:t>Disqus</a:t>
            </a:r>
            <a:endParaRPr lang="en-US" sz="2800" dirty="0" smtClean="0"/>
          </a:p>
          <a:p>
            <a:r>
              <a:rPr lang="en-US" sz="2800" dirty="0" smtClean="0"/>
              <a:t>Administrator can approve &amp; revoke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Users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0850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4800" y="533400"/>
            <a:ext cx="8458200" cy="6044625"/>
          </a:xfrm>
          <a:prstGeom prst="rect">
            <a:avLst/>
          </a:prstGeom>
        </p:spPr>
        <p:txBody>
          <a:bodyPr/>
          <a:lstStyle/>
          <a:p>
            <a:pPr lvl="0" algn="l"/>
            <a:r>
              <a:rPr lang="en-US" sz="1600" dirty="0" smtClean="0"/>
              <a:t>Call </a:t>
            </a:r>
            <a:r>
              <a:rPr lang="en-US" sz="1600" dirty="0"/>
              <a:t>to order and </a:t>
            </a:r>
            <a:r>
              <a:rPr lang="en-US" sz="1600" dirty="0" smtClean="0"/>
              <a:t>introductions					11:00</a:t>
            </a:r>
            <a:r>
              <a:rPr lang="en-US" sz="1600" dirty="0"/>
              <a:t>	5 min</a:t>
            </a:r>
          </a:p>
          <a:p>
            <a:pPr marL="0" indent="0" algn="l">
              <a:buNone/>
            </a:pPr>
            <a:endParaRPr lang="en-US" sz="400" dirty="0"/>
          </a:p>
          <a:p>
            <a:pPr lvl="0" algn="l"/>
            <a:r>
              <a:rPr lang="en-US" sz="1600" dirty="0"/>
              <a:t>Approval of </a:t>
            </a:r>
            <a:r>
              <a:rPr lang="en-US" sz="1600" u="sng" dirty="0">
                <a:hlinkClick r:id="rId3"/>
              </a:rPr>
              <a:t>January 10, 2014 meeting minutes</a:t>
            </a:r>
            <a:r>
              <a:rPr lang="en-US" sz="1600" dirty="0"/>
              <a:t>	</a:t>
            </a:r>
            <a:r>
              <a:rPr lang="en-US" sz="1600" dirty="0" smtClean="0"/>
              <a:t>		11:05</a:t>
            </a:r>
            <a:r>
              <a:rPr lang="en-US" sz="1600" dirty="0"/>
              <a:t>	5 </a:t>
            </a:r>
            <a:r>
              <a:rPr lang="en-US" sz="1600" dirty="0" smtClean="0"/>
              <a:t>min</a:t>
            </a:r>
          </a:p>
          <a:p>
            <a:pPr lvl="0" algn="l"/>
            <a:endParaRPr lang="en-US" sz="400" dirty="0"/>
          </a:p>
          <a:p>
            <a:pPr lvl="0" algn="l"/>
            <a:r>
              <a:rPr lang="en-US" sz="1600" dirty="0"/>
              <a:t>Council member responsibilities and expectations	</a:t>
            </a:r>
            <a:r>
              <a:rPr lang="en-US" sz="1600" dirty="0" smtClean="0"/>
              <a:t>		11:10</a:t>
            </a:r>
            <a:r>
              <a:rPr lang="en-US" sz="1600" dirty="0"/>
              <a:t>	10 min</a:t>
            </a:r>
          </a:p>
          <a:p>
            <a:pPr algn="l"/>
            <a:endParaRPr lang="en-US" sz="400" dirty="0"/>
          </a:p>
          <a:p>
            <a:pPr lvl="0" algn="l"/>
            <a:r>
              <a:rPr lang="en-US" sz="1600" dirty="0"/>
              <a:t>Legislative update 	</a:t>
            </a:r>
            <a:r>
              <a:rPr lang="en-US" sz="1600" dirty="0" smtClean="0"/>
              <a:t>					11:20</a:t>
            </a:r>
            <a:r>
              <a:rPr lang="en-US" sz="1600" dirty="0"/>
              <a:t>	20 </a:t>
            </a:r>
            <a:r>
              <a:rPr lang="en-US" sz="1600" dirty="0" smtClean="0"/>
              <a:t>min</a:t>
            </a:r>
          </a:p>
          <a:p>
            <a:pPr lvl="0" algn="l"/>
            <a:endParaRPr lang="en-US" sz="400" dirty="0"/>
          </a:p>
          <a:p>
            <a:pPr lvl="0" algn="l"/>
            <a:r>
              <a:rPr lang="en-US" sz="1600" dirty="0"/>
              <a:t>Committee and workgroup update	</a:t>
            </a:r>
            <a:r>
              <a:rPr lang="en-US" sz="1600" dirty="0" smtClean="0"/>
              <a:t>			11:40</a:t>
            </a:r>
            <a:r>
              <a:rPr lang="en-US" sz="1600" dirty="0"/>
              <a:t>	10 min</a:t>
            </a:r>
          </a:p>
          <a:p>
            <a:pPr algn="l"/>
            <a:endParaRPr lang="en-US" sz="400" dirty="0"/>
          </a:p>
          <a:p>
            <a:pPr lvl="0" algn="l"/>
            <a:r>
              <a:rPr lang="en-US" sz="1600" u="sng" dirty="0">
                <a:hlinkClick r:id="rId4"/>
              </a:rPr>
              <a:t>Data sharing initiatives</a:t>
            </a:r>
            <a:r>
              <a:rPr lang="en-US" sz="1600" dirty="0"/>
              <a:t> update	</a:t>
            </a:r>
            <a:r>
              <a:rPr lang="en-US" sz="1600" dirty="0" smtClean="0"/>
              <a:t>				11:50</a:t>
            </a:r>
            <a:r>
              <a:rPr lang="en-US" sz="1600" dirty="0"/>
              <a:t>	10 </a:t>
            </a:r>
            <a:r>
              <a:rPr lang="en-US" sz="1600" dirty="0" smtClean="0"/>
              <a:t>min</a:t>
            </a:r>
          </a:p>
          <a:p>
            <a:pPr lvl="0" algn="l"/>
            <a:endParaRPr lang="en-US" sz="400" dirty="0"/>
          </a:p>
          <a:p>
            <a:pPr lvl="0" algn="l"/>
            <a:r>
              <a:rPr lang="en-US" sz="1600" dirty="0"/>
              <a:t>Minnesota Geospatial Commons governance	</a:t>
            </a:r>
            <a:r>
              <a:rPr lang="en-US" sz="1600" dirty="0" smtClean="0"/>
              <a:t>		12:00</a:t>
            </a:r>
            <a:r>
              <a:rPr lang="en-US" sz="1600" dirty="0"/>
              <a:t>	15 </a:t>
            </a:r>
            <a:r>
              <a:rPr lang="en-US" sz="1600" dirty="0" smtClean="0"/>
              <a:t>min</a:t>
            </a:r>
          </a:p>
          <a:p>
            <a:pPr lvl="0" algn="l"/>
            <a:endParaRPr lang="en-US" sz="400" dirty="0"/>
          </a:p>
          <a:p>
            <a:pPr lvl="0" algn="l"/>
            <a:r>
              <a:rPr lang="en-US" sz="1600" dirty="0"/>
              <a:t>Break – Networking	</a:t>
            </a:r>
            <a:r>
              <a:rPr lang="en-US" sz="1600" dirty="0" smtClean="0"/>
              <a:t>					12:15</a:t>
            </a:r>
            <a:r>
              <a:rPr lang="en-US" sz="1600" dirty="0"/>
              <a:t>	30 </a:t>
            </a:r>
            <a:r>
              <a:rPr lang="en-US" sz="1600" dirty="0" smtClean="0"/>
              <a:t>min</a:t>
            </a:r>
          </a:p>
          <a:p>
            <a:pPr lvl="0" algn="l"/>
            <a:endParaRPr lang="en-US" sz="400" dirty="0"/>
          </a:p>
          <a:p>
            <a:pPr lvl="0" algn="l">
              <a:tabLst>
                <a:tab pos="227013" algn="l"/>
              </a:tabLst>
            </a:pPr>
            <a:r>
              <a:rPr lang="en-US" sz="1600" dirty="0"/>
              <a:t>Two LCCMR recommended projects:	</a:t>
            </a:r>
            <a:r>
              <a:rPr lang="en-US" sz="1600" dirty="0" smtClean="0"/>
              <a:t>			12:45</a:t>
            </a:r>
            <a:r>
              <a:rPr lang="en-US" sz="1600" dirty="0"/>
              <a:t>	20 min</a:t>
            </a:r>
            <a:br>
              <a:rPr lang="en-US" sz="1600" dirty="0"/>
            </a:br>
            <a:r>
              <a:rPr lang="en-US" sz="1600" dirty="0" smtClean="0"/>
              <a:t>	- </a:t>
            </a:r>
            <a:r>
              <a:rPr lang="en-US" sz="1200" u="sng" dirty="0" smtClean="0">
                <a:hlinkClick r:id="rId5"/>
              </a:rPr>
              <a:t>public </a:t>
            </a:r>
            <a:r>
              <a:rPr lang="en-US" sz="1200" u="sng" dirty="0">
                <a:hlinkClick r:id="rId5"/>
              </a:rPr>
              <a:t>drainage system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	- </a:t>
            </a:r>
            <a:r>
              <a:rPr lang="en-US" sz="1200" u="sng" dirty="0" err="1" smtClean="0">
                <a:hlinkClick r:id="rId6"/>
              </a:rPr>
              <a:t>landcover</a:t>
            </a:r>
            <a:endParaRPr lang="en-US" sz="1200" u="sng" dirty="0" smtClean="0"/>
          </a:p>
          <a:p>
            <a:pPr lvl="0" algn="l"/>
            <a:endParaRPr lang="en-US" sz="400" dirty="0"/>
          </a:p>
          <a:p>
            <a:pPr lvl="0" algn="l">
              <a:tabLst>
                <a:tab pos="227013" algn="l"/>
              </a:tabLst>
            </a:pPr>
            <a:r>
              <a:rPr lang="en-US" sz="1600" dirty="0"/>
              <a:t>Member sector reports:	</a:t>
            </a:r>
            <a:r>
              <a:rPr lang="en-US" sz="1600" dirty="0" smtClean="0"/>
              <a:t>				1:05</a:t>
            </a:r>
            <a:r>
              <a:rPr lang="en-US" sz="1600" dirty="0"/>
              <a:t>	30 min</a:t>
            </a:r>
            <a:br>
              <a:rPr lang="en-US" sz="1600" dirty="0"/>
            </a:br>
            <a:r>
              <a:rPr lang="en-US" sz="1600" dirty="0" smtClean="0"/>
              <a:t>	</a:t>
            </a:r>
            <a:r>
              <a:rPr lang="en-US" sz="1200" dirty="0" smtClean="0"/>
              <a:t>- Gerry Sjerven, Minnesota GIS/LIS Consortium</a:t>
            </a:r>
            <a:br>
              <a:rPr lang="en-US" sz="1200" dirty="0" smtClean="0"/>
            </a:br>
            <a:r>
              <a:rPr lang="en-US" sz="1200" dirty="0" smtClean="0"/>
              <a:t>	- Will Craig, U of M, Center for Urban and Rural Affairs:  Community GIS Program</a:t>
            </a:r>
            <a:br>
              <a:rPr lang="en-US" sz="1200" dirty="0" smtClean="0"/>
            </a:br>
            <a:r>
              <a:rPr lang="en-US" sz="1200" dirty="0" smtClean="0"/>
              <a:t>	- Chad Martini, Stearns County:  land use application</a:t>
            </a:r>
            <a:endParaRPr lang="en-US" sz="1600" dirty="0"/>
          </a:p>
          <a:p>
            <a:pPr lvl="0" algn="l">
              <a:tabLst>
                <a:tab pos="227013" algn="l"/>
              </a:tabLst>
            </a:pPr>
            <a:endParaRPr lang="en-US" sz="400" dirty="0"/>
          </a:p>
          <a:p>
            <a:pPr lvl="0" algn="l"/>
            <a:r>
              <a:rPr lang="en-US" sz="1600" u="sng" dirty="0">
                <a:hlinkClick r:id="rId7"/>
              </a:rPr>
              <a:t>MnGeo priority efforts updates</a:t>
            </a:r>
            <a:r>
              <a:rPr lang="en-US" sz="1600" dirty="0"/>
              <a:t>	</a:t>
            </a:r>
            <a:r>
              <a:rPr lang="en-US" sz="1600" dirty="0" smtClean="0"/>
              <a:t>				1:35</a:t>
            </a:r>
            <a:r>
              <a:rPr lang="en-US" sz="1600" dirty="0"/>
              <a:t>	20 </a:t>
            </a:r>
            <a:r>
              <a:rPr lang="en-US" sz="1600" dirty="0" smtClean="0"/>
              <a:t>min</a:t>
            </a:r>
            <a:endParaRPr lang="en-US" sz="1600" dirty="0"/>
          </a:p>
          <a:p>
            <a:pPr lvl="0" algn="l"/>
            <a:endParaRPr lang="en-US" sz="400" dirty="0"/>
          </a:p>
          <a:p>
            <a:pPr lvl="0" algn="l"/>
            <a:r>
              <a:rPr lang="en-US" sz="1600" u="sng" dirty="0">
                <a:hlinkClick r:id="rId8"/>
              </a:rPr>
              <a:t>Governor’s Commendation awards</a:t>
            </a:r>
            <a:r>
              <a:rPr lang="en-US" sz="1600" dirty="0"/>
              <a:t> committee	</a:t>
            </a:r>
            <a:r>
              <a:rPr lang="en-US" sz="1600" dirty="0" smtClean="0"/>
              <a:t>		1:55</a:t>
            </a:r>
            <a:r>
              <a:rPr lang="en-US" sz="1600" dirty="0"/>
              <a:t>	5 </a:t>
            </a:r>
            <a:r>
              <a:rPr lang="en-US" sz="1600" dirty="0" smtClean="0"/>
              <a:t>min</a:t>
            </a:r>
          </a:p>
          <a:p>
            <a:pPr lvl="0" algn="l"/>
            <a:endParaRPr lang="en-US" sz="400" dirty="0"/>
          </a:p>
          <a:p>
            <a:pPr algn="l"/>
            <a:r>
              <a:rPr lang="en-US" dirty="0"/>
              <a:t>Adjourn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76200"/>
            <a:ext cx="1657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Franklin Gothic Book" pitchFamily="34" charset="0"/>
              </a:rPr>
              <a:t>AGENDA</a:t>
            </a:r>
            <a:endParaRPr lang="en-US" sz="32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Uses </a:t>
            </a:r>
            <a:r>
              <a:rPr lang="en-US" sz="2800" dirty="0" err="1" smtClean="0"/>
              <a:t>Disqus</a:t>
            </a:r>
            <a:endParaRPr lang="en-US" sz="2800" dirty="0" smtClean="0"/>
          </a:p>
          <a:p>
            <a:r>
              <a:rPr lang="en-US" sz="2800" dirty="0" smtClean="0"/>
              <a:t>Publishers encouraged to respond</a:t>
            </a:r>
          </a:p>
          <a:p>
            <a:r>
              <a:rPr lang="en-US" sz="2800" dirty="0" smtClean="0"/>
              <a:t>Process to remove comments if needed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Commenting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7772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Requirements</a:t>
            </a:r>
          </a:p>
          <a:p>
            <a:pPr lvl="1"/>
            <a:r>
              <a:rPr lang="en-US" sz="2800" dirty="0" smtClean="0"/>
              <a:t>Minimum level of detail (</a:t>
            </a:r>
            <a:r>
              <a:rPr lang="en-US" sz="2800" dirty="0" err="1" smtClean="0"/>
              <a:t>tbd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MGMG and FGDC formats</a:t>
            </a:r>
          </a:p>
          <a:p>
            <a:pPr lvl="1"/>
            <a:r>
              <a:rPr lang="en-US" sz="2800" dirty="0" smtClean="0"/>
              <a:t>XML &amp; HTML files</a:t>
            </a:r>
          </a:p>
          <a:p>
            <a:r>
              <a:rPr lang="en-US" sz="2800" dirty="0" smtClean="0"/>
              <a:t>Curator reviews periodically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Metadata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86922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 metadata</a:t>
            </a:r>
          </a:p>
          <a:p>
            <a:r>
              <a:rPr lang="en-US" sz="2800" dirty="0" smtClean="0"/>
              <a:t>“click to agree” - </a:t>
            </a:r>
            <a:r>
              <a:rPr lang="en-US" sz="2800" dirty="0" err="1" smtClean="0"/>
              <a:t>tbd</a:t>
            </a:r>
            <a:endParaRPr lang="en-US" sz="2800" dirty="0" smtClean="0"/>
          </a:p>
          <a:p>
            <a:pPr lvl="1"/>
            <a:r>
              <a:rPr lang="en-US" sz="2800" dirty="0" smtClean="0"/>
              <a:t>Logistically undesirable</a:t>
            </a:r>
          </a:p>
          <a:p>
            <a:pPr lvl="1"/>
            <a:r>
              <a:rPr lang="en-US" sz="2800" dirty="0" smtClean="0"/>
              <a:t>Awaiting legal &amp; local partner input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Disclaimers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00901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Data, services, apps, maps</a:t>
            </a:r>
          </a:p>
          <a:p>
            <a:r>
              <a:rPr lang="en-US" sz="2800" dirty="0" smtClean="0"/>
              <a:t>Geographically must involve MN</a:t>
            </a:r>
          </a:p>
          <a:p>
            <a:r>
              <a:rPr lang="en-US" sz="2800" dirty="0" smtClean="0"/>
              <a:t>Must be free and open</a:t>
            </a:r>
          </a:p>
          <a:p>
            <a:r>
              <a:rPr lang="en-US" sz="2800" dirty="0" smtClean="0"/>
              <a:t>Non-geospatial data must have a geo connection</a:t>
            </a:r>
          </a:p>
          <a:p>
            <a:r>
              <a:rPr lang="en-US" sz="2800" dirty="0" smtClean="0"/>
              <a:t>State agencies – state standards</a:t>
            </a:r>
          </a:p>
          <a:p>
            <a:r>
              <a:rPr lang="en-US" sz="2800" dirty="0" smtClean="0"/>
              <a:t>Admin can remove if inappropriate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Publishing Resources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3720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Technical requirements</a:t>
            </a:r>
          </a:p>
          <a:p>
            <a:r>
              <a:rPr lang="en-US" sz="2800" dirty="0" smtClean="0"/>
              <a:t>Agree to governance policies</a:t>
            </a:r>
          </a:p>
          <a:p>
            <a:r>
              <a:rPr lang="en-US" sz="2800" dirty="0" smtClean="0"/>
              <a:t>Performance expectations &amp; SLA???  </a:t>
            </a:r>
            <a:r>
              <a:rPr lang="en-US" sz="2800" dirty="0" err="1" smtClean="0"/>
              <a:t>tbd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Publishing with a GDRS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51734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305800" cy="4525963"/>
          </a:xfrm>
        </p:spPr>
        <p:txBody>
          <a:bodyPr/>
          <a:lstStyle/>
          <a:p>
            <a:r>
              <a:rPr lang="en-US" sz="2800" dirty="0" smtClean="0"/>
              <a:t>Publish your own stuff</a:t>
            </a:r>
          </a:p>
          <a:p>
            <a:r>
              <a:rPr lang="en-US" sz="2800" dirty="0" smtClean="0"/>
              <a:t>Publish hybrid data – clearly document</a:t>
            </a:r>
          </a:p>
          <a:p>
            <a:r>
              <a:rPr lang="en-US" sz="2800" dirty="0" smtClean="0"/>
              <a:t>“Sponsor” other orgs who don’t publish</a:t>
            </a:r>
          </a:p>
          <a:p>
            <a:pPr lvl="1"/>
            <a:r>
              <a:rPr lang="en-US" sz="2800" dirty="0" smtClean="0"/>
              <a:t>Notify and ask permission</a:t>
            </a:r>
          </a:p>
          <a:p>
            <a:r>
              <a:rPr lang="en-US" sz="2800" dirty="0" smtClean="0"/>
              <a:t>If duplicates, admin will investigate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924800" cy="609600"/>
          </a:xfrm>
        </p:spPr>
        <p:txBody>
          <a:bodyPr/>
          <a:lstStyle/>
          <a:p>
            <a:r>
              <a:rPr lang="en-US" sz="4400" dirty="0" smtClean="0"/>
              <a:t>Authoritative Source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94017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077200" cy="4525963"/>
          </a:xfrm>
        </p:spPr>
        <p:txBody>
          <a:bodyPr/>
          <a:lstStyle/>
          <a:p>
            <a:r>
              <a:rPr lang="en-US" sz="2800" dirty="0" smtClean="0"/>
              <a:t>System design and human involvement</a:t>
            </a:r>
          </a:p>
          <a:p>
            <a:r>
              <a:rPr lang="en-US" sz="2800" dirty="0" smtClean="0"/>
              <a:t>Administrator, curator, community</a:t>
            </a:r>
          </a:p>
          <a:p>
            <a:r>
              <a:rPr lang="en-US" sz="2800" dirty="0" smtClean="0"/>
              <a:t>Governance board to advise quickly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Governance Process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72963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2667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Questions?</a:t>
            </a:r>
          </a:p>
          <a:p>
            <a:pPr algn="ctr">
              <a:buNone/>
            </a:pPr>
            <a:endParaRPr lang="en-US" sz="4400" dirty="0" smtClean="0"/>
          </a:p>
          <a:p>
            <a:pPr algn="ctr">
              <a:buNone/>
            </a:pPr>
            <a:r>
              <a:rPr lang="en-US" sz="4400" dirty="0" smtClean="0"/>
              <a:t>Comments?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22174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50763" y="2111234"/>
            <a:ext cx="626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+</a:t>
            </a:r>
            <a:endParaRPr lang="en-US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67292"/>
            <a:ext cx="3382927" cy="2095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118309"/>
            <a:ext cx="3876675" cy="14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LCCMR recommended </a:t>
            </a:r>
            <a:r>
              <a:rPr lang="en-US" dirty="0" smtClean="0"/>
              <a:t>projects….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6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667000"/>
            <a:ext cx="6324600" cy="1295400"/>
          </a:xfrm>
        </p:spPr>
        <p:txBody>
          <a:bodyPr/>
          <a:lstStyle/>
          <a:p>
            <a:r>
              <a:rPr lang="en-US" sz="2800" dirty="0" smtClean="0"/>
              <a:t>January 10, 2014 Meeting Minutes</a:t>
            </a:r>
            <a:br>
              <a:rPr lang="en-US" sz="2800" dirty="0" smtClean="0"/>
            </a:br>
            <a:r>
              <a:rPr lang="en-US" sz="1200" dirty="0">
                <a:hlinkClick r:id="rId3"/>
              </a:rPr>
              <a:t>http://www.mngeo.state.mn.us/councils/statewide/SWGAC_minutes_2014Jan10.pdf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66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Al Kean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 Records Modernization and Statewide GIS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1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3265" y="1447559"/>
            <a:ext cx="7185924" cy="200242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effectLst/>
              </a:rPr>
              <a:t>Drainage Records Modernization and Statewide GIS Database</a:t>
            </a:r>
            <a:endParaRPr lang="en-US" sz="4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7616" y="3650060"/>
            <a:ext cx="6497222" cy="1941237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164679"/>
                </a:solidFill>
              </a:rPr>
              <a:t>MN Geospatial Council Meeting</a:t>
            </a:r>
          </a:p>
          <a:p>
            <a:pPr algn="ctr"/>
            <a:r>
              <a:rPr lang="en-US" sz="2800" dirty="0">
                <a:solidFill>
                  <a:srgbClr val="164679"/>
                </a:solidFill>
              </a:rPr>
              <a:t>3-12-14</a:t>
            </a:r>
          </a:p>
          <a:p>
            <a:pPr algn="ctr"/>
            <a:r>
              <a:rPr lang="en-US" sz="2800" b="0" dirty="0">
                <a:solidFill>
                  <a:srgbClr val="164679"/>
                </a:solidFill>
              </a:rPr>
              <a:t>Al Kean, Chief Engineer, BWSR</a:t>
            </a:r>
          </a:p>
        </p:txBody>
      </p:sp>
    </p:spTree>
    <p:extLst>
      <p:ext uri="{BB962C8B-B14F-4D97-AF65-F5344CB8AC3E}">
        <p14:creationId xmlns:p14="http://schemas.microsoft.com/office/powerpoint/2010/main" val="21883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1" y="2437601"/>
            <a:ext cx="1666754" cy="2991649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sz="3200" dirty="0"/>
              <a:t>Drainage Ditches in MN</a:t>
            </a:r>
            <a:br>
              <a:rPr lang="en-US" sz="3200" dirty="0"/>
            </a:br>
            <a:r>
              <a:rPr lang="en-US" sz="900" dirty="0"/>
              <a:t/>
            </a:r>
            <a:br>
              <a:rPr lang="en-US" sz="900" dirty="0"/>
            </a:br>
            <a:r>
              <a:rPr lang="en-US" sz="2000" b="0" dirty="0"/>
              <a:t>(Estimated</a:t>
            </a:r>
            <a:br>
              <a:rPr lang="en-US" sz="2000" b="0" dirty="0"/>
            </a:br>
            <a:r>
              <a:rPr lang="en-US" sz="2000" b="0" dirty="0"/>
              <a:t>21,000 miles Chapter 103E ditches)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793234" y="1381017"/>
            <a:ext cx="3987238" cy="450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35" y="1415742"/>
            <a:ext cx="3422629" cy="44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95140" y="4799846"/>
            <a:ext cx="1728947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64679"/>
                </a:solidFill>
              </a:rPr>
              <a:t>Source – Red River Basin Board, Inventory Team Report on Drainage, September 2000.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7575" y="1530036"/>
            <a:ext cx="2000875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64679"/>
                </a:solidFill>
              </a:rPr>
              <a:t>Source – MN DNR from USGS Maps, circa  1980.</a:t>
            </a:r>
          </a:p>
        </p:txBody>
      </p:sp>
    </p:spTree>
    <p:extLst>
      <p:ext uri="{BB962C8B-B14F-4D97-AF65-F5344CB8AC3E}">
        <p14:creationId xmlns:p14="http://schemas.microsoft.com/office/powerpoint/2010/main" val="12514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85" y="2443794"/>
            <a:ext cx="2141316" cy="2991649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sz="4000" dirty="0"/>
              <a:t>Drainage Ditches in MN</a:t>
            </a:r>
            <a:endParaRPr lang="en-US" sz="40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6800065" y="3212432"/>
            <a:ext cx="2000875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64679"/>
                </a:solidFill>
              </a:rPr>
              <a:t>Source – MN DNR from USGS Maps, circa  1980.</a:t>
            </a:r>
          </a:p>
          <a:p>
            <a:endParaRPr lang="en-US" sz="1200" dirty="0">
              <a:solidFill>
                <a:srgbClr val="164679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Red</a:t>
            </a:r>
            <a:r>
              <a:rPr lang="en-US" sz="1200" dirty="0">
                <a:solidFill>
                  <a:srgbClr val="164679"/>
                </a:solidFill>
              </a:rPr>
              <a:t> = Channelized Streams and Ditches</a:t>
            </a:r>
          </a:p>
        </p:txBody>
      </p:sp>
      <p:pic>
        <p:nvPicPr>
          <p:cNvPr id="9" name="Picture 8" descr="Surface Hydrology of M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1783" y="1487225"/>
            <a:ext cx="4020430" cy="42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\Seven Mile\website\drainage_d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01" y="2344601"/>
            <a:ext cx="4370408" cy="3045439"/>
          </a:xfrm>
          <a:prstGeom prst="rect">
            <a:avLst/>
          </a:prstGeom>
          <a:noFill/>
        </p:spPr>
      </p:pic>
      <p:pic>
        <p:nvPicPr>
          <p:cNvPr id="4" name="Picture 2" descr="frandsen1"/>
          <p:cNvPicPr>
            <a:picLocks noChangeAspect="1" noChangeArrowheads="1"/>
          </p:cNvPicPr>
          <p:nvPr/>
        </p:nvPicPr>
        <p:blipFill>
          <a:blip r:embed="rId3" cstate="screen"/>
          <a:srcRect l="6527" t="2469"/>
          <a:stretch>
            <a:fillRect/>
          </a:stretch>
        </p:blipFill>
        <p:spPr bwMode="auto">
          <a:xfrm>
            <a:off x="5504027" y="1394751"/>
            <a:ext cx="3128475" cy="45018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240" y="1336875"/>
            <a:ext cx="3975940" cy="1256578"/>
          </a:xfrm>
        </p:spPr>
        <p:txBody>
          <a:bodyPr>
            <a:noAutofit/>
          </a:bodyPr>
          <a:lstStyle/>
          <a:p>
            <a:r>
              <a:rPr lang="en-US" sz="3200" dirty="0"/>
              <a:t>Example Drainage Ditch &amp; Tile Systems</a:t>
            </a:r>
          </a:p>
        </p:txBody>
      </p:sp>
    </p:spTree>
    <p:extLst>
      <p:ext uri="{BB962C8B-B14F-4D97-AF65-F5344CB8AC3E}">
        <p14:creationId xmlns:p14="http://schemas.microsoft.com/office/powerpoint/2010/main" val="14341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840" y="1394750"/>
            <a:ext cx="7332599" cy="1059806"/>
          </a:xfrm>
        </p:spPr>
        <p:txBody>
          <a:bodyPr>
            <a:noAutofit/>
          </a:bodyPr>
          <a:lstStyle/>
          <a:p>
            <a:pPr marL="0">
              <a:lnSpc>
                <a:spcPct val="90000"/>
              </a:lnSpc>
            </a:pPr>
            <a:r>
              <a:rPr lang="en-US" sz="4000" dirty="0"/>
              <a:t>Chapter 103E – Drainage Law</a:t>
            </a:r>
            <a:br>
              <a:rPr lang="en-US" sz="4000" dirty="0"/>
            </a:br>
            <a:r>
              <a:rPr lang="en-US" sz="4000" dirty="0"/>
              <a:t>Drainage Authorities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11" y="2547155"/>
            <a:ext cx="8125428" cy="300941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800"/>
              </a:spcBef>
            </a:pPr>
            <a:r>
              <a:rPr lang="en-US" dirty="0" smtClean="0"/>
              <a:t>Over the years included Townships, Counties and State (the latter via a state commission and/or district courts) 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CD</a:t>
            </a:r>
            <a:r>
              <a:rPr lang="en-US" dirty="0" smtClean="0"/>
              <a:t> = County Ditch, </a:t>
            </a:r>
            <a:r>
              <a:rPr lang="en-US" b="1" dirty="0" smtClean="0"/>
              <a:t>SD</a:t>
            </a:r>
            <a:r>
              <a:rPr lang="en-US" dirty="0" smtClean="0"/>
              <a:t> = State Ditch, </a:t>
            </a:r>
            <a:r>
              <a:rPr lang="en-US" b="1" dirty="0" smtClean="0"/>
              <a:t>JD</a:t>
            </a:r>
            <a:r>
              <a:rPr lang="en-US" dirty="0" smtClean="0"/>
              <a:t> = Judicial Ditch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Now:  </a:t>
            </a:r>
            <a:r>
              <a:rPr lang="en-US" b="1" dirty="0" smtClean="0"/>
              <a:t>Counties, Joint County Authorities, Watershed Districts</a:t>
            </a:r>
            <a:r>
              <a:rPr lang="en-US" dirty="0" smtClean="0"/>
              <a:t> (can include Metro Water Mgmt. Orgs.)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Drainage authorities administer “public” or “legal” drainage systems in accordance with Chapter 103E Drainage Law (best described as publicly administered private drainage systems)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840" y="1394750"/>
            <a:ext cx="6781800" cy="96620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Why Drainage Records Modernization and GIS Database are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689" y="2430404"/>
            <a:ext cx="8461093" cy="3045145"/>
          </a:xfrm>
        </p:spPr>
        <p:txBody>
          <a:bodyPr>
            <a:normAutofit lnSpcReduction="10000"/>
          </a:bodyPr>
          <a:lstStyle/>
          <a:p>
            <a:pPr marL="231775" indent="-231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The vast majority of Chapter 103E drainage systems were installed in the late 1800s and early 1900s.</a:t>
            </a:r>
          </a:p>
          <a:p>
            <a:pPr marL="231775" indent="-231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Drainage system records historically have been kept in hard copy on various types of materials of the day, many of which are substantially deteriorating.</a:t>
            </a:r>
          </a:p>
          <a:p>
            <a:pPr marL="231775" indent="-231775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100" dirty="0"/>
              <a:t>Electronic data records can greatly increase use efficiency and effectiveness – </a:t>
            </a:r>
          </a:p>
          <a:p>
            <a:pPr marL="368935" lvl="1" indent="-231775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Drainage system management, including inspection , repair, buffer strip enforcement</a:t>
            </a:r>
          </a:p>
          <a:p>
            <a:pPr marL="368935" lvl="1" indent="-231775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/>
              <a:t>Multipurpose water management (e.g. ag production, flood control, WQ, habitat), including modeling for water planning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7225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840" y="1417900"/>
            <a:ext cx="6781800" cy="108295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Drainage Records Modernization – Brief History for Context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14" y="2500854"/>
            <a:ext cx="8657864" cy="3067288"/>
          </a:xfrm>
        </p:spPr>
        <p:txBody>
          <a:bodyPr>
            <a:normAutofit lnSpcReduction="10000"/>
          </a:bodyPr>
          <a:lstStyle/>
          <a:p>
            <a:pPr marL="288925" indent="-288925">
              <a:lnSpc>
                <a:spcPct val="90000"/>
              </a:lnSpc>
              <a:spcBef>
                <a:spcPts val="600"/>
              </a:spcBef>
            </a:pPr>
            <a:r>
              <a:rPr lang="en-US" sz="2200" dirty="0"/>
              <a:t>BWSR cost-shared some work via Local Water Planning Challenge Grants</a:t>
            </a:r>
          </a:p>
          <a:p>
            <a:pPr marL="288925" indent="-288925">
              <a:lnSpc>
                <a:spcPct val="90000"/>
              </a:lnSpc>
              <a:spcBef>
                <a:spcPts val="600"/>
              </a:spcBef>
            </a:pPr>
            <a:r>
              <a:rPr lang="en-US" sz="2200" dirty="0"/>
              <a:t>Stakeholder Drainage Work Group (DWG) recommendations – 2006</a:t>
            </a:r>
          </a:p>
          <a:p>
            <a:pPr marL="288925" indent="-288925">
              <a:lnSpc>
                <a:spcPct val="90000"/>
              </a:lnSpc>
              <a:spcBef>
                <a:spcPts val="600"/>
              </a:spcBef>
            </a:pPr>
            <a:r>
              <a:rPr lang="en-US" sz="2200" dirty="0"/>
              <a:t>BWSR funded for Drainage Records Modernization Guidelines – FY 2008</a:t>
            </a:r>
          </a:p>
          <a:p>
            <a:pPr marL="288925" indent="-288925">
              <a:lnSpc>
                <a:spcPct val="90000"/>
              </a:lnSpc>
              <a:spcBef>
                <a:spcPts val="600"/>
              </a:spcBef>
            </a:pPr>
            <a:r>
              <a:rPr lang="en-US" sz="2200" dirty="0"/>
              <a:t>BWSR funded $500K for DRM cost-share FY 2009 (22 drainage authorities funded, min. 1:1 match)</a:t>
            </a:r>
          </a:p>
          <a:p>
            <a:pPr marL="288925" indent="-288925">
              <a:lnSpc>
                <a:spcPct val="90000"/>
              </a:lnSpc>
              <a:spcBef>
                <a:spcPts val="600"/>
              </a:spcBef>
            </a:pPr>
            <a:r>
              <a:rPr lang="en-US" sz="2200" dirty="0"/>
              <a:t>BWSR funded $100K for DRM cost-share FY 2011</a:t>
            </a:r>
          </a:p>
          <a:p>
            <a:pPr marL="288925" indent="-288925">
              <a:lnSpc>
                <a:spcPct val="90000"/>
              </a:lnSpc>
              <a:spcBef>
                <a:spcPts val="600"/>
              </a:spcBef>
            </a:pPr>
            <a:r>
              <a:rPr lang="en-US" sz="2200" dirty="0"/>
              <a:t>BWSR LCCMR app. FY 2012 – GIS database and cost-share (not selected)</a:t>
            </a:r>
          </a:p>
          <a:p>
            <a:pPr marL="288925" indent="-288925">
              <a:lnSpc>
                <a:spcPct val="90000"/>
              </a:lnSpc>
              <a:spcBef>
                <a:spcPts val="600"/>
              </a:spcBef>
            </a:pPr>
            <a:r>
              <a:rPr lang="en-US" sz="2200" dirty="0"/>
              <a:t>BWSR LCCMR app. FY 2014 – GIS database and cost-share (recommended and in process for partial funding)</a:t>
            </a:r>
          </a:p>
        </p:txBody>
      </p:sp>
    </p:spTree>
    <p:extLst>
      <p:ext uri="{BB962C8B-B14F-4D97-AF65-F5344CB8AC3E}">
        <p14:creationId xmlns:p14="http://schemas.microsoft.com/office/powerpoint/2010/main" val="42892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618" y="1864248"/>
            <a:ext cx="3217762" cy="3414531"/>
          </a:xfrm>
        </p:spPr>
        <p:txBody>
          <a:bodyPr>
            <a:normAutofit fontScale="90000"/>
          </a:bodyPr>
          <a:lstStyle/>
          <a:p>
            <a:pPr marL="0"/>
            <a:r>
              <a:rPr lang="en-US" dirty="0" smtClean="0"/>
              <a:t>Drainage Records Modernization Guidelines,</a:t>
            </a:r>
            <a:br>
              <a:rPr lang="en-US" dirty="0" smtClean="0"/>
            </a:br>
            <a:r>
              <a:rPr lang="en-US" dirty="0" smtClean="0"/>
              <a:t>Sep. 2008</a:t>
            </a:r>
            <a:br>
              <a:rPr lang="en-US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2700" b="0" dirty="0"/>
              <a:t>(MSU-Mankato WRC contractor, BWSR editor)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7105" y="1476395"/>
            <a:ext cx="3554051" cy="431167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3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840" y="1394750"/>
            <a:ext cx="6781800" cy="96620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164679"/>
                </a:solidFill>
              </a:rPr>
              <a:t>LCCMR Project </a:t>
            </a:r>
            <a:r>
              <a:rPr lang="en-US" dirty="0" smtClean="0">
                <a:solidFill>
                  <a:srgbClr val="164679"/>
                </a:solidFill>
              </a:rPr>
              <a:t>Funding and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841" y="2280938"/>
            <a:ext cx="7540941" cy="3414531"/>
          </a:xfrm>
        </p:spPr>
        <p:txBody>
          <a:bodyPr>
            <a:normAutofit/>
          </a:bodyPr>
          <a:lstStyle/>
          <a:p>
            <a:pPr marL="231775" indent="-231775"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prstClr val="black"/>
                </a:solidFill>
              </a:rPr>
              <a:t>$230,000 for database, portal, guidelines;  $0 for DRM cost-share</a:t>
            </a:r>
          </a:p>
          <a:p>
            <a:pPr marL="231775" indent="-231775"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prstClr val="black"/>
                </a:solidFill>
              </a:rPr>
              <a:t>Create GIS database template &amp; data </a:t>
            </a:r>
            <a:r>
              <a:rPr lang="en-US" sz="2000" dirty="0" err="1">
                <a:solidFill>
                  <a:prstClr val="black"/>
                </a:solidFill>
              </a:rPr>
              <a:t>stds</a:t>
            </a:r>
            <a:r>
              <a:rPr lang="en-US" sz="2000" dirty="0">
                <a:solidFill>
                  <a:prstClr val="black"/>
                </a:solidFill>
              </a:rPr>
              <a:t>. for drainage authority use</a:t>
            </a:r>
            <a:endParaRPr lang="en-US" sz="2000" dirty="0"/>
          </a:p>
          <a:p>
            <a:pPr marL="404813" lvl="1" indent="-173038">
              <a:lnSpc>
                <a:spcPct val="90000"/>
              </a:lnSpc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</a:rPr>
              <a:t>focus on hydrographic information: drainage system type, location and alignment, dimensions, profile, road crossings</a:t>
            </a:r>
            <a:endParaRPr lang="en-US" sz="1800" dirty="0"/>
          </a:p>
          <a:p>
            <a:pPr marL="404813" lvl="1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800" dirty="0">
                <a:solidFill>
                  <a:prstClr val="black"/>
                </a:solidFill>
              </a:rPr>
              <a:t>draw on experience from prior Drainage Records Modernization work</a:t>
            </a:r>
            <a:endParaRPr lang="en-US" sz="1900" dirty="0"/>
          </a:p>
          <a:p>
            <a:pPr marL="231775" indent="-231775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prstClr val="black"/>
                </a:solidFill>
              </a:rPr>
              <a:t>Create a web-based data portal at </a:t>
            </a:r>
            <a:r>
              <a:rPr lang="en-US" sz="2000" dirty="0" err="1">
                <a:solidFill>
                  <a:prstClr val="black"/>
                </a:solidFill>
              </a:rPr>
              <a:t>MnGeo</a:t>
            </a:r>
            <a:r>
              <a:rPr lang="en-US" sz="2000" dirty="0">
                <a:solidFill>
                  <a:prstClr val="black"/>
                </a:solidFill>
              </a:rPr>
              <a:t> for Chapter 103E drainage system record data (Geo-Commons approach)</a:t>
            </a:r>
          </a:p>
          <a:p>
            <a:pPr marL="231775" indent="-231775"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prstClr val="black"/>
                </a:solidFill>
              </a:rPr>
              <a:t>Update the Drainage Records Modernization Guidelines</a:t>
            </a:r>
          </a:p>
          <a:p>
            <a:pPr marL="231775" indent="-231775"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prstClr val="black"/>
                </a:solidFill>
              </a:rPr>
              <a:t>Utilize a stakeholder advisory committee, including members of the Drainage Work Group and drainage authority database users</a:t>
            </a:r>
            <a:endParaRPr lang="en-US" sz="2000" dirty="0"/>
          </a:p>
        </p:txBody>
      </p:sp>
      <p:pic>
        <p:nvPicPr>
          <p:cNvPr id="4" name="Picture 3" descr="MN.IT Services logo" title="MN.IT Services logo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82" y="2571750"/>
            <a:ext cx="1203158" cy="4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828800"/>
            <a:ext cx="5943600" cy="2895600"/>
          </a:xfrm>
        </p:spPr>
        <p:txBody>
          <a:bodyPr/>
          <a:lstStyle/>
          <a:p>
            <a:r>
              <a:rPr lang="en-US" dirty="0" smtClean="0"/>
              <a:t>Council Members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Roles, responsibilities</a:t>
            </a:r>
            <a:r>
              <a:rPr lang="en-US" dirty="0"/>
              <a:t>, </a:t>
            </a:r>
            <a:r>
              <a:rPr lang="en-US" dirty="0" smtClean="0"/>
              <a:t>and </a:t>
            </a:r>
            <a:r>
              <a:rPr lang="en-US" dirty="0"/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15518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36840" y="1371601"/>
            <a:ext cx="7517793" cy="727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 GIS </a:t>
            </a:r>
            <a:r>
              <a:rPr lang="en-US" dirty="0"/>
              <a:t>Database </a:t>
            </a:r>
            <a:r>
              <a:rPr lang="en-US" dirty="0" smtClean="0"/>
              <a:t>Template and </a:t>
            </a:r>
            <a:r>
              <a:rPr lang="en-US" dirty="0" err="1" smtClean="0"/>
              <a:t>Stds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MN.IT Services logo" title="MN.IT Services logo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82" y="2571750"/>
            <a:ext cx="1203158" cy="42729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76" y="2099600"/>
            <a:ext cx="4425386" cy="3739763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9" y="2111175"/>
            <a:ext cx="3065197" cy="3716613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625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36840" y="1360027"/>
            <a:ext cx="7517793" cy="5524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 Portal for Sharing Data</a:t>
            </a:r>
            <a:endParaRPr lang="en-US" dirty="0"/>
          </a:p>
        </p:txBody>
      </p:sp>
      <p:pic>
        <p:nvPicPr>
          <p:cNvPr id="4" name="Picture 3" descr="MN.IT Services logo" title="MN.IT Services logo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82" y="2571750"/>
            <a:ext cx="1203158" cy="42729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40" y="1924051"/>
            <a:ext cx="3899592" cy="3947489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44" y="1924051"/>
            <a:ext cx="3025096" cy="3947489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33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840" y="1371600"/>
            <a:ext cx="7378897" cy="874612"/>
          </a:xfrm>
        </p:spPr>
        <p:txBody>
          <a:bodyPr/>
          <a:lstStyle/>
          <a:p>
            <a:r>
              <a:rPr lang="en-US" dirty="0" smtClean="0"/>
              <a:t>Project Outcomes and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157" y="2350385"/>
            <a:ext cx="7141579" cy="3067290"/>
          </a:xfrm>
        </p:spPr>
        <p:txBody>
          <a:bodyPr anchor="t">
            <a:normAutofit fontScale="92500" lnSpcReduction="10000"/>
          </a:bodyPr>
          <a:lstStyle/>
          <a:p>
            <a:pPr marL="231775" indent="-231775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Improved access to data on public drainage </a:t>
            </a:r>
            <a:r>
              <a:rPr lang="en-US" dirty="0" smtClean="0"/>
              <a:t>systems:</a:t>
            </a:r>
          </a:p>
          <a:p>
            <a:pPr marL="463550" lvl="1" indent="-231775"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shared </a:t>
            </a:r>
            <a:r>
              <a:rPr lang="en-US" dirty="0"/>
              <a:t>data </a:t>
            </a:r>
            <a:r>
              <a:rPr lang="en-US" dirty="0" smtClean="0"/>
              <a:t>standards for drainage authorities using it</a:t>
            </a:r>
          </a:p>
          <a:p>
            <a:pPr marL="463550" lvl="1" indent="-231775"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coordinated </a:t>
            </a:r>
            <a:r>
              <a:rPr lang="en-US" dirty="0"/>
              <a:t>access through a web </a:t>
            </a:r>
            <a:r>
              <a:rPr lang="en-US" dirty="0" smtClean="0"/>
              <a:t>portal</a:t>
            </a:r>
          </a:p>
          <a:p>
            <a:pPr marL="463550" lvl="1" indent="-231775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use </a:t>
            </a:r>
            <a:r>
              <a:rPr lang="en-US" dirty="0"/>
              <a:t>of authoritative data sources to avoid duplication of data </a:t>
            </a:r>
            <a:r>
              <a:rPr lang="en-US" dirty="0" smtClean="0"/>
              <a:t>management</a:t>
            </a:r>
            <a:endParaRPr lang="en-US" dirty="0"/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Updated Drainage Records Modernization Guidelines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Enhanced </a:t>
            </a:r>
            <a:r>
              <a:rPr lang="en-US" dirty="0"/>
              <a:t>water management for water quality outcomes due to better information on public drainage </a:t>
            </a:r>
            <a:r>
              <a:rPr lang="en-US" dirty="0" smtClean="0"/>
              <a:t>systems for modeling and planning</a:t>
            </a:r>
            <a:endParaRPr lang="en-US" dirty="0"/>
          </a:p>
        </p:txBody>
      </p:sp>
      <p:pic>
        <p:nvPicPr>
          <p:cNvPr id="4" name="Picture 3" descr="MN.IT Services logo" title="MN.IT Services logo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82" y="2571750"/>
            <a:ext cx="1203158" cy="4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44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" name="Picture 2" descr="MN.IT Services logo" title="MN.IT Services logo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899" y="4724641"/>
            <a:ext cx="2081805" cy="7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08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Joe Knight and Marv Bauer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Landscapes for  Better Land and Water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54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41437"/>
            <a:ext cx="5715000" cy="4525963"/>
          </a:xfrm>
        </p:spPr>
        <p:txBody>
          <a:bodyPr/>
          <a:lstStyle/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Proposed Project:</a:t>
            </a:r>
          </a:p>
          <a:p>
            <a:r>
              <a:rPr lang="en-US" sz="3600" dirty="0" smtClean="0"/>
              <a:t>Update </a:t>
            </a:r>
            <a:r>
              <a:rPr lang="en-US" sz="3600" dirty="0"/>
              <a:t>the statewide </a:t>
            </a:r>
            <a:r>
              <a:rPr lang="en-US" sz="3600" dirty="0" smtClean="0"/>
              <a:t>geospatial land cover </a:t>
            </a:r>
            <a:r>
              <a:rPr lang="en-US" sz="3600" dirty="0"/>
              <a:t>data and freely distribute it to all land and water conservation entities </a:t>
            </a:r>
            <a:endParaRPr lang="en-US" sz="36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609600"/>
            <a:ext cx="8229600" cy="609600"/>
          </a:xfrm>
        </p:spPr>
        <p:txBody>
          <a:bodyPr/>
          <a:lstStyle/>
          <a:p>
            <a:r>
              <a:rPr lang="en-US" sz="4400" b="1" dirty="0" smtClean="0"/>
              <a:t>Updating Minnesota’s Land Cover</a:t>
            </a:r>
            <a:endParaRPr lang="en-US" sz="4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2244"/>
            <a:ext cx="2419350" cy="2664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2057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304800"/>
            <a:ext cx="7924800" cy="6096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Method</a:t>
            </a:r>
          </a:p>
          <a:p>
            <a:r>
              <a:rPr lang="en-US" dirty="0"/>
              <a:t> Integrate the existing LiDAR elevation data </a:t>
            </a:r>
            <a:r>
              <a:rPr lang="en-US" dirty="0" smtClean="0"/>
              <a:t>with </a:t>
            </a:r>
            <a:r>
              <a:rPr lang="en-US" dirty="0"/>
              <a:t>state-of-the-art remote sensing data and methods to develop the ‘next generation’ of Minnesota-specific land cover datasets that are needed statewide. Selected areas will be mapped at much higher spatial resolution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sz="2000" dirty="0"/>
              <a:t>Statewide 1/4-acre (30-meter) </a:t>
            </a:r>
            <a:endParaRPr lang="en-US" sz="2000" dirty="0" smtClean="0"/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Higher resolution </a:t>
            </a:r>
            <a:r>
              <a:rPr lang="en-US" sz="2000" dirty="0" smtClean="0"/>
              <a:t>(1-2 meter) </a:t>
            </a:r>
            <a:r>
              <a:rPr lang="en-US" sz="2000" dirty="0"/>
              <a:t>geospatial data products </a:t>
            </a:r>
            <a:r>
              <a:rPr lang="en-US" sz="2000" dirty="0" smtClean="0"/>
              <a:t>developed </a:t>
            </a:r>
            <a:r>
              <a:rPr lang="en-US" sz="2000" dirty="0"/>
              <a:t>for selected urban areas (e.g., the TCMA, Duluth, Rochester, St. Cloud, Alexandria and Detroit Lakes) as well as additional areas of the state deemed especially sensitive </a:t>
            </a:r>
          </a:p>
          <a:p>
            <a:r>
              <a:rPr lang="en-US" dirty="0" smtClean="0"/>
              <a:t>Identify </a:t>
            </a:r>
            <a:r>
              <a:rPr lang="en-US" dirty="0"/>
              <a:t>changes from 2000 to today that are applicable to diverse conservation goals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80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41437"/>
            <a:ext cx="5791200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Better resolution updated data for Minnesota available </a:t>
            </a:r>
            <a:r>
              <a:rPr lang="en-US" dirty="0"/>
              <a:t>in easily displayed GIS-compatible format through existing </a:t>
            </a:r>
            <a:r>
              <a:rPr lang="en-US" dirty="0" smtClean="0"/>
              <a:t>information </a:t>
            </a:r>
            <a:r>
              <a:rPr lang="en-US" dirty="0"/>
              <a:t>websites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Workshops and Training - Three </a:t>
            </a:r>
            <a:r>
              <a:rPr lang="en-US" dirty="0"/>
              <a:t>data use workshops will be conducted for project stakeholders at appropriate locations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617948" cy="1928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3513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362200" y="3962400"/>
            <a:ext cx="6248400" cy="1752600"/>
          </a:xfrm>
        </p:spPr>
        <p:txBody>
          <a:bodyPr/>
          <a:lstStyle/>
          <a:p>
            <a:pPr lvl="0" algn="l">
              <a:tabLst>
                <a:tab pos="227013" algn="l"/>
              </a:tabLst>
            </a:pPr>
            <a:r>
              <a:rPr lang="en-US" b="1" dirty="0"/>
              <a:t>Gerry Sjerven</a:t>
            </a:r>
            <a:r>
              <a:rPr lang="en-US" dirty="0"/>
              <a:t>, Minnesota GIS/LIS Consortium</a:t>
            </a:r>
            <a:br>
              <a:rPr lang="en-US" dirty="0"/>
            </a:br>
            <a:r>
              <a:rPr lang="en-US" dirty="0"/>
              <a:t>	</a:t>
            </a:r>
            <a:endParaRPr lang="en-US" dirty="0" smtClean="0"/>
          </a:p>
          <a:p>
            <a:pPr lvl="0" algn="l">
              <a:tabLst>
                <a:tab pos="227013" algn="l"/>
              </a:tabLst>
            </a:pPr>
            <a:endParaRPr lang="en-US" dirty="0" smtClean="0"/>
          </a:p>
          <a:p>
            <a:pPr lvl="0" algn="l">
              <a:tabLst>
                <a:tab pos="227013" algn="l"/>
              </a:tabLst>
            </a:pPr>
            <a:r>
              <a:rPr lang="en-US" b="1" dirty="0" smtClean="0"/>
              <a:t>Will </a:t>
            </a:r>
            <a:r>
              <a:rPr lang="en-US" b="1" dirty="0"/>
              <a:t>Craig</a:t>
            </a:r>
            <a:r>
              <a:rPr lang="en-US" dirty="0"/>
              <a:t>, U of M, Center for Urban and Rural Affairs:  Community GIS Program</a:t>
            </a:r>
            <a:br>
              <a:rPr lang="en-US" dirty="0"/>
            </a:br>
            <a:r>
              <a:rPr lang="en-US" dirty="0"/>
              <a:t>	</a:t>
            </a:r>
            <a:endParaRPr lang="en-US" dirty="0" smtClean="0"/>
          </a:p>
          <a:p>
            <a:pPr lvl="0" algn="l">
              <a:tabLst>
                <a:tab pos="227013" algn="l"/>
              </a:tabLst>
            </a:pPr>
            <a:endParaRPr lang="en-US" dirty="0"/>
          </a:p>
          <a:p>
            <a:pPr lvl="0" algn="l">
              <a:tabLst>
                <a:tab pos="227013" algn="l"/>
              </a:tabLst>
            </a:pPr>
            <a:r>
              <a:rPr lang="en-US" b="1" dirty="0" smtClean="0"/>
              <a:t>Chad </a:t>
            </a:r>
            <a:r>
              <a:rPr lang="en-US" b="1" dirty="0"/>
              <a:t>Martini</a:t>
            </a:r>
            <a:r>
              <a:rPr lang="en-US" dirty="0"/>
              <a:t>, Stearns County:  land use application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2667000"/>
            <a:ext cx="5410200" cy="1295400"/>
          </a:xfrm>
        </p:spPr>
        <p:txBody>
          <a:bodyPr/>
          <a:lstStyle/>
          <a:p>
            <a:pPr marL="0" indent="0"/>
            <a:r>
              <a:rPr lang="en-US" dirty="0" smtClean="0"/>
              <a:t>Member </a:t>
            </a:r>
            <a:r>
              <a:rPr lang="en-US" dirty="0"/>
              <a:t>sector reports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68" y="5334000"/>
            <a:ext cx="1670732" cy="461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6" y="4753065"/>
            <a:ext cx="1643062" cy="17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69" y="3813886"/>
            <a:ext cx="600075" cy="56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61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4" y="1417638"/>
            <a:ext cx="6915717" cy="526324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74638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To develop and support the GIS professional in Minnesota for the benefit of our state and its citizens.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Advise, support and make recommendations to MnGeo for improving services statewide through the coordinated, affordable, reliable, and effective use of geospatial technology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Annual Conference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Spring Workshops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Networking Events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Lifetime, Polaris and Scholarship Awards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Event Grants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Career Center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Outreach &amp; Social Media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GIS/LIS 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Consortium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GIS/LIS 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Consortium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Events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Spring Workshops 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132 Attendees  | 15 Workshops</a:t>
            </a:r>
          </a:p>
          <a:p>
            <a:pPr marL="57150" indent="0"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514350" indent="-457200"/>
            <a:r>
              <a:rPr lang="en-US" sz="2400" b="1" dirty="0" smtClean="0">
                <a:solidFill>
                  <a:srgbClr val="0070C0"/>
                </a:solidFill>
              </a:rPr>
              <a:t>23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rd</a:t>
            </a:r>
            <a:r>
              <a:rPr lang="en-US" sz="2400" b="1" dirty="0" smtClean="0">
                <a:solidFill>
                  <a:srgbClr val="0070C0"/>
                </a:solidFill>
              </a:rPr>
              <a:t> Annual Conference &amp; Workshops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425 Attendees | 27 Exhibitors | 12 Workshops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31 Technical Presentations | 52 General Presentations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8 Student Presentations | 211 Workshops Attendees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13 Lightning Presentations | 15 Posters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/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10 Mentor/Mentee pairs participated in the Young Professionals Mentorship Program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GIS/LIS 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Consortium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2013 Networking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2</a:t>
            </a:r>
            <a:r>
              <a:rPr lang="en-US" sz="2800" b="1" baseline="30000" dirty="0" smtClean="0">
                <a:solidFill>
                  <a:srgbClr val="0070C0"/>
                </a:solidFill>
              </a:rPr>
              <a:t>nd</a:t>
            </a:r>
            <a:r>
              <a:rPr lang="en-US" sz="2800" b="1" dirty="0" smtClean="0">
                <a:solidFill>
                  <a:srgbClr val="0070C0"/>
                </a:solidFill>
              </a:rPr>
              <a:t> Annual Summit Event at Summit Brewery 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December 12, 2013, approximately 100 attendees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Tailgating at a St. Paul Saints Game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July 30, 2013, approximately 30 attendees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Town Hall Event after Spring Workshops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May 21, 2013, 60-80 attendees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All proceeds from the networking events go to the Scholarship Fund. In 2013, that amount was $671.40.</a:t>
            </a:r>
            <a:endParaRPr lang="en-US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" y="0"/>
            <a:ext cx="717665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0169613">
            <a:off x="-110844" y="2579142"/>
            <a:ext cx="34741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October 1-3</a:t>
            </a:r>
            <a:endParaRPr lang="en-US" sz="4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5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7758587" cy="6477000"/>
          </a:xfrm>
        </p:spPr>
      </p:pic>
      <p:sp>
        <p:nvSpPr>
          <p:cNvPr id="5" name="Rectangle 4"/>
          <p:cNvSpPr/>
          <p:nvPr/>
        </p:nvSpPr>
        <p:spPr>
          <a:xfrm rot="1284129">
            <a:off x="5126004" y="2283754"/>
            <a:ext cx="34741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May 22</a:t>
            </a:r>
            <a:endParaRPr lang="en-US" sz="4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76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GIS/LIS Consortium Event Grant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73886"/>
            <a:ext cx="5333999" cy="5178591"/>
          </a:xfrm>
        </p:spPr>
      </p:pic>
    </p:spTree>
    <p:extLst>
      <p:ext uri="{BB962C8B-B14F-4D97-AF65-F5344CB8AC3E}">
        <p14:creationId xmlns:p14="http://schemas.microsoft.com/office/powerpoint/2010/main" val="9583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GIS/LIS Consortium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Committees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1178998"/>
            <a:ext cx="5797493" cy="5374202"/>
          </a:xfrm>
        </p:spPr>
      </p:pic>
    </p:spTree>
    <p:extLst>
      <p:ext uri="{BB962C8B-B14F-4D97-AF65-F5344CB8AC3E}">
        <p14:creationId xmlns:p14="http://schemas.microsoft.com/office/powerpoint/2010/main" val="28584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5191686" cy="49831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GIS/LIS Consortium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Career Center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8785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2618 Views since January 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2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65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E-Announcements sent to Membership Bi-Weekly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MN GIS/LIS News is in the works and will return as a blog Spring 2014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Facebook - </a:t>
            </a:r>
            <a:r>
              <a:rPr lang="en-US" sz="2800" b="1" dirty="0">
                <a:solidFill>
                  <a:srgbClr val="0070C0"/>
                </a:solidFill>
                <a:hlinkClick r:id="rId2"/>
              </a:rPr>
              <a:t>https://www.facebook.com/MNGISLIS</a:t>
            </a:r>
            <a:endParaRPr lang="en-US" sz="2800" b="1" dirty="0">
              <a:solidFill>
                <a:srgbClr val="0070C0"/>
              </a:solidFill>
            </a:endParaRPr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5863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GIS/LIS Consortium Outreach and Social Media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98" y="3276600"/>
            <a:ext cx="650748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863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hlinkClick r:id="rId2" action="ppaction://hlinkfile"/>
              </a:rPr>
              <a:t>Twitter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- </a:t>
            </a:r>
            <a:r>
              <a:rPr lang="en-US" sz="2800" b="1" dirty="0">
                <a:solidFill>
                  <a:srgbClr val="0070C0"/>
                </a:solidFill>
                <a:hlinkClick r:id="rId3"/>
              </a:rPr>
              <a:t>https://</a:t>
            </a:r>
            <a:r>
              <a:rPr lang="en-US" sz="2800" b="1" dirty="0" smtClean="0">
                <a:solidFill>
                  <a:srgbClr val="0070C0"/>
                </a:solidFill>
                <a:hlinkClick r:id="rId3"/>
              </a:rPr>
              <a:t>twitter.com/MNGISLIS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endParaRPr lang="en-US" sz="2800" dirty="0">
              <a:solidFill>
                <a:srgbClr val="0070C0"/>
              </a:solidFill>
              <a:hlinkClick r:id="rId4" action="ppaction://hlinkfile"/>
            </a:endParaRP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5863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GIS/LIS Consortium Outreach and Social Media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21" y="1752600"/>
            <a:ext cx="675132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pPr lvl="0"/>
            <a:r>
              <a:rPr lang="en-US" sz="1800" dirty="0" smtClean="0"/>
              <a:t>Promote </a:t>
            </a:r>
            <a:r>
              <a:rPr lang="en-US" sz="1800" dirty="0"/>
              <a:t>effective investments in geographic information</a:t>
            </a:r>
          </a:p>
          <a:p>
            <a:pPr lvl="0"/>
            <a:r>
              <a:rPr lang="en-US" sz="1800" dirty="0"/>
              <a:t>Promote geographic information as a shared public resource</a:t>
            </a:r>
          </a:p>
          <a:p>
            <a:pPr lvl="0"/>
            <a:r>
              <a:rPr lang="en-US" sz="1800" dirty="0"/>
              <a:t>Support the establishment and use of geospatial standards and guidelines</a:t>
            </a:r>
          </a:p>
          <a:p>
            <a:pPr lvl="0"/>
            <a:r>
              <a:rPr lang="en-US" sz="1800" dirty="0"/>
              <a:t>Champion collaboration among geospatial practitioners and related stakeholders</a:t>
            </a:r>
          </a:p>
          <a:p>
            <a:pPr lvl="0"/>
            <a:r>
              <a:rPr lang="en-US" sz="1800" dirty="0"/>
              <a:t>Educate and inform policymakers related to the value and use of geospatial technology</a:t>
            </a:r>
          </a:p>
          <a:p>
            <a:pPr lvl="0"/>
            <a:r>
              <a:rPr lang="en-US" sz="1800" dirty="0"/>
              <a:t>Provide a forum for ideas and issues to be shared and acted upon by the geospatial community</a:t>
            </a:r>
          </a:p>
          <a:p>
            <a:pPr lvl="0"/>
            <a:r>
              <a:rPr lang="en-US" sz="1800" dirty="0"/>
              <a:t>Encourage all SWGAC sectors to contribute to the state geospatial infrastructure</a:t>
            </a:r>
          </a:p>
          <a:p>
            <a:pPr lvl="0"/>
            <a:r>
              <a:rPr lang="en-US" sz="1800" dirty="0"/>
              <a:t>Encourage all SWGAC members to communicate outcomes with relevant stakeholders</a:t>
            </a:r>
          </a:p>
          <a:p>
            <a:pPr lvl="0"/>
            <a:r>
              <a:rPr lang="en-US" sz="1800" dirty="0"/>
              <a:t>Encourage geospatial education at all levels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/>
              <a:t>GUIDING PRINCIPLES</a:t>
            </a:r>
            <a:endParaRPr lang="en-US" dirty="0"/>
          </a:p>
        </p:txBody>
      </p:sp>
      <p:pic>
        <p:nvPicPr>
          <p:cNvPr id="4098" name="Picture 2" descr="C:\Users\dross\AppData\Local\Microsoft\Windows\Temporary Internet Files\Content.IE5\8BEM53S2\MC90044906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7123"/>
            <a:ext cx="16256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9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863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hlinkClick r:id="rId2" action="ppaction://hlinkfile"/>
              </a:rPr>
              <a:t>Linkedn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- </a:t>
            </a:r>
            <a:r>
              <a:rPr lang="en-US" sz="2800" b="1" dirty="0">
                <a:solidFill>
                  <a:srgbClr val="0070C0"/>
                </a:solidFill>
                <a:hlinkClick r:id="rId3"/>
              </a:rPr>
              <a:t>http://</a:t>
            </a:r>
            <a:r>
              <a:rPr lang="en-US" sz="2800" b="1" dirty="0" smtClean="0">
                <a:solidFill>
                  <a:srgbClr val="0070C0"/>
                </a:solidFill>
                <a:hlinkClick r:id="rId3"/>
              </a:rPr>
              <a:t>www.linkedin.com/groups/Minnesota-GIS-LIS-Consortium-3784690?mostPopular</a:t>
            </a:r>
            <a:r>
              <a:rPr lang="en-US" sz="2800" b="1" dirty="0">
                <a:solidFill>
                  <a:srgbClr val="0070C0"/>
                </a:solidFill>
                <a:hlinkClick r:id="rId3"/>
              </a:rPr>
              <a:t>=&amp;</a:t>
            </a:r>
            <a:r>
              <a:rPr lang="en-US" sz="2800" b="1" dirty="0" smtClean="0">
                <a:solidFill>
                  <a:srgbClr val="0070C0"/>
                </a:solidFill>
                <a:hlinkClick r:id="rId3"/>
              </a:rPr>
              <a:t>gid=3784690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5863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GIS/LIS Consortium Outreach and Social Media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3" y="2667000"/>
            <a:ext cx="714756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5287371" cy="5029200"/>
          </a:xfr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GIS/LIS Consortium Membership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547973"/>
            <a:ext cx="3678636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Membership is Free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Profile pages arc customizable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Database will track future 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attendance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Working on importing past </a:t>
            </a:r>
            <a:br>
              <a:rPr lang="en-US" sz="2000" b="1" dirty="0" smtClean="0">
                <a:solidFill>
                  <a:srgbClr val="0070C0"/>
                </a:solidFill>
              </a:rPr>
            </a:br>
            <a:r>
              <a:rPr lang="en-US" sz="2000" b="1" dirty="0" smtClean="0">
                <a:solidFill>
                  <a:srgbClr val="0070C0"/>
                </a:solidFill>
              </a:rPr>
              <a:t>involvement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Customizable to users needs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GIS at the </a:t>
            </a:r>
            <a:r>
              <a:rPr lang="en-US" dirty="0" err="1" smtClean="0"/>
              <a:t>UofM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Overview with focus on </a:t>
            </a:r>
            <a:br>
              <a:rPr lang="en-US" sz="3200" dirty="0" smtClean="0"/>
            </a:br>
            <a:r>
              <a:rPr lang="en-US" sz="3200" dirty="0" smtClean="0"/>
              <a:t>Community GIS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00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6" y="0"/>
            <a:ext cx="3070373" cy="842203"/>
          </a:xfrm>
          <a:prstGeom prst="rect">
            <a:avLst/>
          </a:prstGeom>
        </p:spPr>
      </p:pic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-6934200" y="2577839"/>
            <a:ext cx="7772400" cy="1143000"/>
          </a:xfrm>
        </p:spPr>
        <p:txBody>
          <a:bodyPr/>
          <a:lstStyle/>
          <a:p>
            <a:r>
              <a:rPr lang="en-US" dirty="0" smtClean="0"/>
              <a:t>Rationale</a:t>
            </a:r>
          </a:p>
        </p:txBody>
      </p:sp>
      <p:pic>
        <p:nvPicPr>
          <p:cNvPr id="14340" name="Picture 4" descr="C:\Users\lenkne\Desktop\cst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" y="2662881"/>
            <a:ext cx="13113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lenkne\Desktop\Cap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96" y="2679241"/>
            <a:ext cx="2209800" cy="66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lenkne\Desktop\GISL_newlogo_b_web12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93" y="3427765"/>
            <a:ext cx="1966085" cy="9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lenkne\Desktop\Captu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89" y="1932102"/>
            <a:ext cx="2589206" cy="5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lenkne\Desktop\global_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56" y="3941855"/>
            <a:ext cx="16764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lenkne\Desktop\iiclogob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96" y="2899883"/>
            <a:ext cx="2717504" cy="4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C:\Users\lenkne\Desktop\bann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0930"/>
            <a:ext cx="2595156" cy="58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:\Users\lenkne\Desktop\flow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0897" y="2396857"/>
            <a:ext cx="2717504" cy="49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C:\Users\lenkne\Desktop\Captur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57" y="3381807"/>
            <a:ext cx="1676400" cy="5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C:\Users\lenkne\Desktop\Capture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508342"/>
            <a:ext cx="1873760" cy="66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C:\Users\lenkne\Desktop\Captur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46" y="1355866"/>
            <a:ext cx="2450954" cy="6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C:\Users\lenkne\Desktop\Captur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57" y="4398315"/>
            <a:ext cx="6535737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C:\Users\lenkne\Desktop\cfans_asset_17934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449"/>
            <a:ext cx="2057400" cy="116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C:\Users\lenkne\Desktop\ttl_banner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8811" y="1163411"/>
            <a:ext cx="2288533" cy="6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7260" y="5112603"/>
            <a:ext cx="135302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Cartography Lab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362" name="Picture 26" descr="C:\Users\lenkne\Desktop\Captur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96" y="2448946"/>
            <a:ext cx="2895599" cy="9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lenkne\Desktop\logo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57" y="4831703"/>
            <a:ext cx="2779743" cy="11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lenkne\Desktop\Captur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57" y="1828744"/>
            <a:ext cx="3149043" cy="6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3" name="Picture 27" descr="C:\Users\lenkne\Desktop\title_new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84" y="292070"/>
            <a:ext cx="2532903" cy="90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3059187" cy="53128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/>
          <a:stretch/>
        </p:blipFill>
        <p:spPr>
          <a:xfrm>
            <a:off x="3059187" y="1"/>
            <a:ext cx="1589013" cy="94958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11" y="1148684"/>
            <a:ext cx="4344589" cy="22291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2800"/>
            <a:ext cx="2870392" cy="71580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66" y="12732"/>
            <a:ext cx="4973572" cy="279338"/>
          </a:xfrm>
          <a:prstGeom prst="rect">
            <a:avLst/>
          </a:prstGeom>
        </p:spPr>
      </p:pic>
      <p:pic>
        <p:nvPicPr>
          <p:cNvPr id="14357" name="Picture 21" descr="C:\Users\lenkne\Desktop\Capture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60" y="1355866"/>
            <a:ext cx="1498340" cy="4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lenkne\Desktop\backgroundlogooriginal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159" y="2017138"/>
            <a:ext cx="1473496" cy="6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18" y="1330954"/>
            <a:ext cx="1133593" cy="60114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32831"/>
            <a:ext cx="1732223" cy="754221"/>
          </a:xfrm>
          <a:prstGeom prst="rect">
            <a:avLst/>
          </a:prstGeom>
        </p:spPr>
      </p:pic>
      <p:pic>
        <p:nvPicPr>
          <p:cNvPr id="14360" name="Picture 24" descr="C:\Users\lenkne\Desktop\sdrg_M.gif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61" y="3072685"/>
            <a:ext cx="1322939" cy="131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C:\Users\lenkne\Desktop\Header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8" y="5126690"/>
            <a:ext cx="3774319" cy="57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88" y="5112603"/>
            <a:ext cx="2285955" cy="584775"/>
          </a:xfrm>
          <a:prstGeom prst="rect">
            <a:avLst/>
          </a:prstGeom>
        </p:spPr>
      </p:pic>
      <p:pic>
        <p:nvPicPr>
          <p:cNvPr id="14347" name="Picture 11" descr="C:\Users\lenkne\Desktop\hegisbanner.gif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 bwMode="auto">
          <a:xfrm>
            <a:off x="1" y="4750740"/>
            <a:ext cx="6560288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82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time in the works</a:t>
            </a:r>
            <a:endParaRPr lang="en-US" dirty="0"/>
          </a:p>
        </p:txBody>
      </p:sp>
      <p:pic>
        <p:nvPicPr>
          <p:cNvPr id="4" name="Pictur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8396874" cy="31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2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enkne\AppData\Local\Temp\7zE8D51.tmp\040927_3680 () [UR_PL_3144 Revision-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82232"/>
            <a:ext cx="9144000" cy="4561368"/>
          </a:xfrm>
          <a:prstGeom prst="rect">
            <a:avLst/>
          </a:prstGeom>
          <a:noFill/>
        </p:spPr>
      </p:pic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U-Spatial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1382232"/>
            <a:ext cx="9144000" cy="4561368"/>
          </a:xfrm>
          <a:prstGeom prst="rect">
            <a:avLst/>
          </a:prstGeom>
          <a:solidFill>
            <a:schemeClr val="bg1">
              <a:alpha val="69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1450" y="1504950"/>
            <a:ext cx="6608763" cy="2976563"/>
          </a:xfrm>
        </p:spPr>
        <p:txBody>
          <a:bodyPr/>
          <a:lstStyle/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r>
              <a:rPr lang="en-US" sz="1600" dirty="0" smtClean="0">
                <a:cs typeface="Arial" charset="0"/>
                <a:sym typeface="Arial" charset="0"/>
              </a:rPr>
              <a:t>College of Design</a:t>
            </a:r>
            <a:endParaRPr lang="en-US" sz="1600" dirty="0" smtClean="0"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r>
              <a:rPr lang="en-US" sz="1600" dirty="0" smtClean="0">
                <a:cs typeface="Arial" charset="0"/>
                <a:sym typeface="Arial" charset="0"/>
              </a:rPr>
              <a:t>College of Food, Agricultural and Natural Resource Sciences</a:t>
            </a:r>
            <a:endParaRPr lang="en-US" sz="1600" dirty="0" smtClean="0"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r>
              <a:rPr lang="en-US" sz="1600" dirty="0" smtClean="0">
                <a:cs typeface="Arial" charset="0"/>
                <a:sym typeface="Arial" charset="0"/>
              </a:rPr>
              <a:t>College of Liberal Arts</a:t>
            </a:r>
            <a:endParaRPr lang="en-US" sz="1600" dirty="0" smtClean="0"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r>
              <a:rPr lang="en-US" sz="1600" dirty="0" smtClean="0">
                <a:cs typeface="Arial" charset="0"/>
                <a:sym typeface="Arial" charset="0"/>
              </a:rPr>
              <a:t>College of Science and Engineering</a:t>
            </a:r>
            <a:endParaRPr lang="en-US" sz="1600" dirty="0" smtClean="0"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r>
              <a:rPr lang="en-US" sz="1600" dirty="0" smtClean="0">
                <a:cs typeface="Arial" charset="0"/>
                <a:sym typeface="Arial" charset="0"/>
              </a:rPr>
              <a:t>Center for Urban and Regional Affairs</a:t>
            </a: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r>
              <a:rPr lang="en-US" sz="1600" dirty="0" smtClean="0">
                <a:sym typeface="Arial" charset="0"/>
              </a:rPr>
              <a:t>School of Public Health</a:t>
            </a: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r>
              <a:rPr lang="en-US" sz="1600" dirty="0" smtClean="0">
                <a:sym typeface="Arial" charset="0"/>
              </a:rPr>
              <a:t>University of Minnesota Extension Service</a:t>
            </a: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endParaRPr lang="en-US" sz="1600" dirty="0" smtClean="0"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endParaRPr lang="en-US" sz="1600" dirty="0" smtClean="0">
              <a:solidFill>
                <a:srgbClr val="7A0019"/>
              </a:solidFill>
              <a:cs typeface="Arial" charset="0"/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endParaRPr lang="en-US" sz="1600" dirty="0" smtClean="0">
              <a:solidFill>
                <a:srgbClr val="7A0019"/>
              </a:solidFill>
              <a:cs typeface="Arial" charset="0"/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endParaRPr lang="en-US" sz="1600" dirty="0" smtClean="0">
              <a:solidFill>
                <a:srgbClr val="7A0019"/>
              </a:solidFill>
              <a:sym typeface="Arial" charset="0"/>
            </a:endParaRPr>
          </a:p>
          <a:p>
            <a:pPr marL="320675" indent="0" eaLnBrk="1" hangingPunct="1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FontTx/>
              <a:buNone/>
              <a:tabLst>
                <a:tab pos="96838" algn="l"/>
                <a:tab pos="320675" algn="l"/>
              </a:tabLst>
            </a:pPr>
            <a:endParaRPr lang="en-US" sz="1600" dirty="0" smtClean="0">
              <a:solidFill>
                <a:srgbClr val="7A0019"/>
              </a:solidFill>
              <a:sym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4419600"/>
            <a:ext cx="46482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21457" fontAlgn="base">
              <a:lnSpc>
                <a:spcPct val="120000"/>
              </a:lnSpc>
              <a:spcAft>
                <a:spcPts val="844"/>
              </a:spcAft>
              <a:buClr>
                <a:srgbClr val="000000"/>
              </a:buClr>
              <a:tabLst>
                <a:tab pos="98223" algn="l"/>
                <a:tab pos="321457" algn="l"/>
              </a:tabLst>
              <a:defRPr/>
            </a:pPr>
            <a:r>
              <a:rPr lang="en-US" sz="1600" dirty="0">
                <a:solidFill>
                  <a:srgbClr val="0070C0"/>
                </a:solidFill>
                <a:cs typeface="Arial" charset="0"/>
                <a:sym typeface="Arial" charset="0"/>
              </a:rPr>
              <a:t>Hubert H. Humphrey School of Public Affairs</a:t>
            </a:r>
            <a:endParaRPr lang="en-US" sz="1600" dirty="0">
              <a:solidFill>
                <a:srgbClr val="0070C0"/>
              </a:solidFill>
              <a:sym typeface="Arial" charset="0"/>
            </a:endParaRPr>
          </a:p>
          <a:p>
            <a:pPr marL="321457" fontAlgn="base">
              <a:lnSpc>
                <a:spcPct val="120000"/>
              </a:lnSpc>
              <a:spcAft>
                <a:spcPts val="844"/>
              </a:spcAft>
              <a:buClr>
                <a:srgbClr val="000000"/>
              </a:buClr>
              <a:tabLst>
                <a:tab pos="98223" algn="l"/>
                <a:tab pos="321457" algn="l"/>
              </a:tabLst>
              <a:defRPr/>
            </a:pPr>
            <a:r>
              <a:rPr lang="en-US" sz="1600" kern="0" dirty="0">
                <a:solidFill>
                  <a:srgbClr val="0070C0"/>
                </a:solidFill>
                <a:cs typeface="Arial" charset="0"/>
                <a:sym typeface="Arial" charset="0"/>
              </a:rPr>
              <a:t>Institute on the Environment</a:t>
            </a:r>
            <a:endParaRPr lang="en-US" sz="1600" kern="0" dirty="0">
              <a:solidFill>
                <a:srgbClr val="0070C0"/>
              </a:solidFill>
              <a:sym typeface="Arial" charset="0"/>
            </a:endParaRPr>
          </a:p>
          <a:p>
            <a:pPr marL="321457" fontAlgn="base">
              <a:lnSpc>
                <a:spcPct val="120000"/>
              </a:lnSpc>
              <a:spcAft>
                <a:spcPts val="844"/>
              </a:spcAft>
              <a:buClr>
                <a:srgbClr val="000000"/>
              </a:buClr>
              <a:tabLst>
                <a:tab pos="98223" algn="l"/>
                <a:tab pos="321457" algn="l"/>
              </a:tabLst>
              <a:defRPr/>
            </a:pPr>
            <a:r>
              <a:rPr lang="en-US" sz="1600" kern="0" dirty="0">
                <a:solidFill>
                  <a:srgbClr val="0070C0"/>
                </a:solidFill>
                <a:cs typeface="Arial" charset="0"/>
                <a:sym typeface="Arial" charset="0"/>
              </a:rPr>
              <a:t>Minnesota Population Center</a:t>
            </a:r>
            <a:endParaRPr lang="en-US" sz="1600" kern="0" dirty="0">
              <a:solidFill>
                <a:srgbClr val="0070C0"/>
              </a:solidFill>
              <a:sym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6625" y="2751138"/>
            <a:ext cx="3779838" cy="1209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0675" fontAlgn="base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tabLst>
                <a:tab pos="96838" algn="l"/>
                <a:tab pos="320675" algn="l"/>
              </a:tabLst>
              <a:defRPr/>
            </a:pPr>
            <a:r>
              <a:rPr lang="en-US" sz="1600" kern="0" dirty="0">
                <a:solidFill>
                  <a:srgbClr val="7A0019"/>
                </a:solidFill>
                <a:cs typeface="Arial" pitchFamily="34" charset="0"/>
                <a:sym typeface="Arial" pitchFamily="34" charset="0"/>
              </a:rPr>
              <a:t>Enterprise GIS</a:t>
            </a:r>
          </a:p>
          <a:p>
            <a:pPr marL="320675" fontAlgn="base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tabLst>
                <a:tab pos="96838" algn="l"/>
                <a:tab pos="320675" algn="l"/>
              </a:tabLst>
              <a:defRPr/>
            </a:pPr>
            <a:r>
              <a:rPr lang="en-US" sz="1600" kern="0" dirty="0">
                <a:solidFill>
                  <a:srgbClr val="7A0019"/>
                </a:solidFill>
                <a:cs typeface="Arial" charset="0"/>
                <a:sym typeface="Arial" charset="0"/>
              </a:rPr>
              <a:t>Office of Information Technology</a:t>
            </a:r>
          </a:p>
          <a:p>
            <a:pPr marL="320675" fontAlgn="base">
              <a:lnSpc>
                <a:spcPct val="12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tabLst>
                <a:tab pos="96838" algn="l"/>
                <a:tab pos="320675" algn="l"/>
              </a:tabLst>
              <a:defRPr/>
            </a:pPr>
            <a:r>
              <a:rPr lang="en-US" sz="1600" kern="0" dirty="0">
                <a:solidFill>
                  <a:srgbClr val="7A0019"/>
                </a:solidFill>
                <a:cs typeface="Arial" charset="0"/>
                <a:sym typeface="Arial" charset="0"/>
              </a:rPr>
              <a:t>University of Minnesota Libraries</a:t>
            </a:r>
            <a:endParaRPr lang="en-US" sz="1600" kern="0" dirty="0">
              <a:solidFill>
                <a:srgbClr val="7A0019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23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Cores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447800"/>
            <a:ext cx="8610600" cy="439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enkne\AppData\Local\Temp\7zEE62.tmp\050913_5798 () [UR_PL_2285 Revision-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95401"/>
            <a:ext cx="9144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2997"/>
            <a:ext cx="3444949" cy="3593803"/>
          </a:xfrm>
          <a:solidFill>
            <a:schemeClr val="bg1">
              <a:alpha val="49000"/>
            </a:schemeClr>
          </a:solidFill>
          <a:ln cap="rnd">
            <a:round/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The visible core</a:t>
            </a:r>
          </a:p>
          <a:p>
            <a:r>
              <a:rPr lang="en-US" dirty="0" smtClean="0"/>
              <a:t>Help desk</a:t>
            </a:r>
          </a:p>
          <a:p>
            <a:r>
              <a:rPr lang="en-US" dirty="0" smtClean="0"/>
              <a:t>Training</a:t>
            </a:r>
          </a:p>
          <a:p>
            <a:r>
              <a:rPr lang="en-US" dirty="0" smtClean="0"/>
              <a:t>Activities</a:t>
            </a:r>
          </a:p>
          <a:p>
            <a:r>
              <a:rPr lang="en-US" dirty="0" smtClean="0"/>
              <a:t>“Consulting”</a:t>
            </a:r>
          </a:p>
          <a:p>
            <a:r>
              <a:rPr lang="en-US" dirty="0" smtClean="0"/>
              <a:t>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to Outside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UofM</a:t>
            </a:r>
            <a:r>
              <a:rPr lang="en-US" dirty="0" smtClean="0"/>
              <a:t> Libraries</a:t>
            </a:r>
          </a:p>
          <a:p>
            <a:pPr lvl="1"/>
            <a:r>
              <a:rPr lang="en-US" sz="2400" dirty="0" smtClean="0"/>
              <a:t>Databases – e.g. Social Explorer, </a:t>
            </a:r>
            <a:r>
              <a:rPr lang="en-US" sz="2400" dirty="0" err="1" smtClean="0"/>
              <a:t>GeoLytics</a:t>
            </a:r>
            <a:endParaRPr lang="en-US" sz="2400" dirty="0" smtClean="0"/>
          </a:p>
          <a:p>
            <a:pPr lvl="1"/>
            <a:r>
              <a:rPr lang="en-US" sz="2400" dirty="0" smtClean="0"/>
              <a:t>Aerial photography</a:t>
            </a:r>
          </a:p>
          <a:p>
            <a:r>
              <a:rPr lang="en-US" dirty="0" smtClean="0"/>
              <a:t>Minnesota Population Center</a:t>
            </a:r>
          </a:p>
          <a:p>
            <a:pPr lvl="1"/>
            <a:r>
              <a:rPr lang="en-US" sz="2400" dirty="0" smtClean="0"/>
              <a:t>IPUMS (Integrated Public Use </a:t>
            </a:r>
            <a:r>
              <a:rPr lang="en-US" sz="2400" dirty="0" err="1" smtClean="0"/>
              <a:t>Microdata</a:t>
            </a:r>
            <a:r>
              <a:rPr lang="en-US" sz="2400" dirty="0" smtClean="0"/>
              <a:t> Series</a:t>
            </a:r>
          </a:p>
          <a:p>
            <a:pPr lvl="1"/>
            <a:r>
              <a:rPr lang="en-US" sz="2400" dirty="0" smtClean="0"/>
              <a:t>National Historic GIS</a:t>
            </a:r>
          </a:p>
          <a:p>
            <a:r>
              <a:rPr lang="en-US" dirty="0" smtClean="0"/>
              <a:t>CURA’s Community GIS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98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3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Stone Sans ITC Semi" pitchFamily="31" charset="0"/>
                <a:ea typeface="ＭＳ Ｐゴシック" pitchFamily="34" charset="-128"/>
              </a:rPr>
              <a:t>Minneapolis Historic Aerial Photograph Comparison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939800" y="5649913"/>
            <a:ext cx="1281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1940</a:t>
            </a:r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835400" y="5649913"/>
            <a:ext cx="1281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1963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6097588" y="5649913"/>
            <a:ext cx="235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Current Google Map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63625"/>
            <a:ext cx="26797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3" cstate="print">
            <a:lum bright="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063625"/>
            <a:ext cx="289242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063625"/>
            <a:ext cx="2820987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61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1437"/>
            <a:ext cx="7924800" cy="4906963"/>
          </a:xfrm>
        </p:spPr>
        <p:txBody>
          <a:bodyPr/>
          <a:lstStyle/>
          <a:p>
            <a:pPr lvl="0"/>
            <a:r>
              <a:rPr lang="en-US" dirty="0"/>
              <a:t>Support the Council's </a:t>
            </a:r>
            <a:r>
              <a:rPr lang="en-US" dirty="0" smtClean="0"/>
              <a:t>mission</a:t>
            </a:r>
          </a:p>
          <a:p>
            <a:pPr lvl="0"/>
            <a:endParaRPr lang="en-US" sz="800" dirty="0"/>
          </a:p>
          <a:p>
            <a:pPr lvl="0"/>
            <a:r>
              <a:rPr lang="en-US" dirty="0"/>
              <a:t>Prepare for and be active in Council </a:t>
            </a:r>
            <a:r>
              <a:rPr lang="en-US" dirty="0" smtClean="0"/>
              <a:t>meetings</a:t>
            </a:r>
          </a:p>
          <a:p>
            <a:pPr lvl="0"/>
            <a:endParaRPr lang="en-US" sz="800" dirty="0"/>
          </a:p>
          <a:p>
            <a:pPr lvl="0"/>
            <a:r>
              <a:rPr lang="en-US" dirty="0"/>
              <a:t>Be an ambassador representing your sector stakeholders and other stakeholders with whom you are connected (e.g. professional groups</a:t>
            </a:r>
            <a:r>
              <a:rPr lang="en-US" dirty="0" smtClean="0"/>
              <a:t>)</a:t>
            </a:r>
          </a:p>
          <a:p>
            <a:pPr lvl="0"/>
            <a:endParaRPr lang="en-US" sz="400" dirty="0"/>
          </a:p>
          <a:p>
            <a:pPr lvl="1"/>
            <a:r>
              <a:rPr lang="en-US" sz="2200" dirty="0"/>
              <a:t>Speak for stakeholders at Council </a:t>
            </a:r>
            <a:r>
              <a:rPr lang="en-US" sz="2200" dirty="0" smtClean="0"/>
              <a:t>meetings</a:t>
            </a:r>
          </a:p>
          <a:p>
            <a:pPr lvl="1"/>
            <a:endParaRPr lang="en-US" sz="400" dirty="0"/>
          </a:p>
          <a:p>
            <a:pPr lvl="1"/>
            <a:r>
              <a:rPr lang="en-US" sz="2200" dirty="0"/>
              <a:t>Carry Council news and proposals back to </a:t>
            </a:r>
            <a:r>
              <a:rPr lang="en-US" sz="2200" dirty="0" smtClean="0"/>
              <a:t>stakeholders</a:t>
            </a:r>
          </a:p>
          <a:p>
            <a:pPr lvl="1"/>
            <a:endParaRPr lang="en-US" sz="400" dirty="0"/>
          </a:p>
          <a:p>
            <a:pPr lvl="1"/>
            <a:r>
              <a:rPr lang="en-US" sz="2200" dirty="0"/>
              <a:t>Collect stakeholder views on complex issues, either from individuals or existing umbrella organizations</a:t>
            </a:r>
          </a:p>
          <a:p>
            <a:pPr lvl="0"/>
            <a:endParaRPr lang="en-US" sz="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Draft - Roles and responsibilities 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08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Historical Geographic Information System</a:t>
            </a:r>
          </a:p>
          <a:p>
            <a:pPr lvl="1"/>
            <a:r>
              <a:rPr lang="en-US" dirty="0" smtClean="0"/>
              <a:t>Project started in 2001</a:t>
            </a:r>
          </a:p>
          <a:p>
            <a:pPr lvl="1"/>
            <a:r>
              <a:rPr lang="en-US" dirty="0" smtClean="0"/>
              <a:t>Created historical census tract boundaries back to 1940</a:t>
            </a:r>
          </a:p>
          <a:p>
            <a:pPr lvl="1"/>
            <a:r>
              <a:rPr lang="en-US" dirty="0" smtClean="0"/>
              <a:t>Create historical county boundaries back to 1790</a:t>
            </a:r>
          </a:p>
          <a:p>
            <a:pPr lvl="1"/>
            <a:r>
              <a:rPr lang="en-US" dirty="0" smtClean="0"/>
              <a:t>Provide access to aggregate census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MGIS - Professional Masters in GIS</a:t>
            </a:r>
          </a:p>
          <a:p>
            <a:r>
              <a:rPr lang="en-US" dirty="0" smtClean="0"/>
              <a:t>Graduate and UG Minors available</a:t>
            </a:r>
          </a:p>
          <a:p>
            <a:r>
              <a:rPr lang="en-US" dirty="0" smtClean="0"/>
              <a:t>Dozens of courses across many depts.</a:t>
            </a:r>
          </a:p>
          <a:p>
            <a:pPr lvl="1"/>
            <a:r>
              <a:rPr lang="en-US" dirty="0" smtClean="0"/>
              <a:t>Geography</a:t>
            </a:r>
          </a:p>
          <a:p>
            <a:pPr lvl="1"/>
            <a:r>
              <a:rPr lang="en-US" dirty="0" smtClean="0"/>
              <a:t>Forest Resources</a:t>
            </a:r>
          </a:p>
          <a:p>
            <a:pPr lvl="1"/>
            <a:r>
              <a:rPr lang="en-US" dirty="0" smtClean="0"/>
              <a:t>Computer Science</a:t>
            </a:r>
          </a:p>
          <a:p>
            <a:pPr lvl="1"/>
            <a:r>
              <a:rPr lang="en-US" dirty="0" smtClean="0"/>
              <a:t>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599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200" b="1" i="0" u="none" strike="noStrike" cap="none" baseline="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CURA</a:t>
            </a:r>
            <a:br>
              <a:rPr lang="en" sz="3200" b="1" i="0" u="none" strike="noStrike" cap="none" baseline="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</a:br>
            <a:r>
              <a:rPr lang="en" sz="3200" b="1" i="0" u="none" strike="noStrike" cap="none" baseline="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Center </a:t>
            </a:r>
            <a:r>
              <a:rPr lang="en" sz="32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for Urban and Regional Affairs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/>
              <a:t>Faculty-initiated </a:t>
            </a:r>
            <a:r>
              <a:rPr lang="en" dirty="0" smtClean="0"/>
              <a:t>research</a:t>
            </a:r>
            <a:endParaRPr lang="en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Community-initiated</a:t>
            </a:r>
            <a:r>
              <a:rPr lang="en" dirty="0" smtClean="0"/>
              <a:t> </a:t>
            </a:r>
            <a:r>
              <a:rPr lang="en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research (students)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Technical Assistance</a:t>
            </a:r>
            <a:endParaRPr lang="en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400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Community </a:t>
            </a:r>
            <a:r>
              <a:rPr lang="en" sz="2400" i="0" u="none" strike="noStrike" cap="none" baseline="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GIS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400" dirty="0" smtClean="0">
                <a:solidFill>
                  <a:schemeClr val="tx1"/>
                </a:solidFill>
              </a:rPr>
              <a:t>Community organizing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400" i="0" u="none" strike="noStrike" cap="none" baseline="0" dirty="0" smtClean="0">
                <a:solidFill>
                  <a:schemeClr val="tx1"/>
                </a:solidFill>
                <a:sym typeface="Arial"/>
                <a:rtl val="0"/>
              </a:rPr>
              <a:t>Small partnership</a:t>
            </a:r>
            <a:r>
              <a:rPr lang="en" sz="2400" i="0" u="none" strike="noStrike" cap="none" dirty="0" smtClean="0">
                <a:solidFill>
                  <a:schemeClr val="tx1"/>
                </a:solidFill>
                <a:sym typeface="Arial"/>
                <a:rtl val="0"/>
              </a:rPr>
              <a:t> grants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400" baseline="0" dirty="0" smtClean="0">
                <a:solidFill>
                  <a:schemeClr val="tx1"/>
                </a:solidFill>
              </a:rPr>
              <a:t>CURA</a:t>
            </a:r>
            <a:r>
              <a:rPr lang="en" sz="2400" dirty="0" smtClean="0">
                <a:solidFill>
                  <a:schemeClr val="tx1"/>
                </a:solidFill>
              </a:rPr>
              <a:t> Tech</a:t>
            </a:r>
            <a:endParaRPr lang="en" sz="2400" i="0" u="none" strike="noStrike" cap="none" baseline="0" dirty="0">
              <a:solidFill>
                <a:schemeClr val="tx1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730089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639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Community </a:t>
            </a:r>
            <a:r>
              <a:rPr lang="en" sz="3600" b="1" i="0" u="none" strike="noStrike" cap="none" baseline="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GIS</a:t>
            </a:r>
            <a:endParaRPr lang="en" sz="3600" b="1" i="0" u="none" strike="noStrike" cap="none" baseline="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5424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b="0" i="0" u="none" strike="noStrike" cap="none" baseline="0" dirty="0" smtClean="0">
                <a:solidFill>
                  <a:schemeClr val="dk1"/>
                </a:solidFill>
                <a:sym typeface="Arial"/>
                <a:rtl val="0"/>
              </a:rPr>
              <a:t>“Walk-in</a:t>
            </a:r>
            <a:r>
              <a:rPr lang="en" sz="2000" b="0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” technical assistance center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b="0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No fees for </a:t>
            </a:r>
            <a:r>
              <a:rPr lang="en" sz="2000" b="0" i="0" u="none" strike="noStrike" cap="none" baseline="0" dirty="0" smtClean="0">
                <a:solidFill>
                  <a:schemeClr val="dk1"/>
                </a:solidFill>
                <a:sym typeface="Arial"/>
                <a:rtl val="0"/>
              </a:rPr>
              <a:t>service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Our </a:t>
            </a:r>
            <a:r>
              <a:rPr lang="en" sz="2000" dirty="0"/>
              <a:t>projects</a:t>
            </a:r>
          </a:p>
          <a:p>
            <a:pPr lvl="1" indent="-342900">
              <a:spcBef>
                <a:spcPts val="600"/>
              </a:spcBef>
              <a:buSzPct val="166666"/>
              <a:buFont typeface="Arial"/>
              <a:buChar char="•"/>
            </a:pPr>
            <a:r>
              <a:rPr lang="en" sz="1800" dirty="0"/>
              <a:t>50-75 per year &gt; 5hrs</a:t>
            </a:r>
          </a:p>
          <a:p>
            <a:pPr lvl="1" indent="-342900">
              <a:spcBef>
                <a:spcPts val="600"/>
              </a:spcBef>
              <a:buSzPct val="166666"/>
              <a:buFont typeface="Arial"/>
              <a:buChar char="•"/>
            </a:pPr>
            <a:r>
              <a:rPr lang="en" sz="1800" dirty="0"/>
              <a:t>50-100 more &lt; 5hrs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All </a:t>
            </a:r>
            <a:r>
              <a:rPr lang="en" sz="2000" dirty="0"/>
              <a:t>projects community initiated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b="0" i="0" u="none" strike="noStrike" cap="none" baseline="0" dirty="0" smtClean="0">
                <a:solidFill>
                  <a:schemeClr val="dk1"/>
                </a:solidFill>
                <a:sym typeface="Arial"/>
                <a:rtl val="0"/>
              </a:rPr>
              <a:t>Commonly </a:t>
            </a:r>
            <a:r>
              <a:rPr lang="en" sz="2000" b="0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available data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b="0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Community-generated </a:t>
            </a:r>
            <a:r>
              <a:rPr lang="en" sz="2000" b="0" i="0" u="none" strike="noStrike" cap="none" baseline="0" dirty="0" smtClean="0">
                <a:solidFill>
                  <a:schemeClr val="dk1"/>
                </a:solidFill>
                <a:sym typeface="Arial"/>
                <a:rtl val="0"/>
              </a:rPr>
              <a:t>data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Products</a:t>
            </a:r>
            <a:endParaRPr lang="en" sz="2000" b="0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  <a:p>
            <a:pPr lvl="1" indent="-342900">
              <a:spcBef>
                <a:spcPts val="600"/>
              </a:spcBef>
              <a:buSzPct val="166666"/>
              <a:buFont typeface="Arial"/>
              <a:buChar char="•"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Mapping</a:t>
            </a:r>
          </a:p>
          <a:p>
            <a:pPr lvl="1" indent="-342900">
              <a:spcBef>
                <a:spcPts val="600"/>
              </a:spcBef>
              <a:buSzPct val="166666"/>
              <a:buFont typeface="Arial"/>
              <a:buChar char="•"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Data analysis</a:t>
            </a:r>
          </a:p>
          <a:p>
            <a:pPr lvl="1" indent="-342900">
              <a:spcBef>
                <a:spcPts val="600"/>
              </a:spcBef>
              <a:buSzPct val="166666"/>
              <a:buFont typeface="Arial"/>
              <a:buChar char="•"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Poster printing</a:t>
            </a:r>
          </a:p>
        </p:txBody>
      </p:sp>
    </p:spTree>
    <p:extLst>
      <p:ext uri="{BB962C8B-B14F-4D97-AF65-F5344CB8AC3E}">
        <p14:creationId xmlns:p14="http://schemas.microsoft.com/office/powerpoint/2010/main" val="30970015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Project Examples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</a:pPr>
            <a:r>
              <a:rPr lang="en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Foreclosure</a:t>
            </a:r>
            <a:r>
              <a:rPr lang="en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&amp; Housing Recovery</a:t>
            </a:r>
            <a:endParaRPr lang="en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 smtClean="0"/>
              <a:t>Economic </a:t>
            </a:r>
            <a:r>
              <a:rPr lang="en" dirty="0"/>
              <a:t>Development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Asset Mapping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 smtClean="0"/>
              <a:t>Outreach</a:t>
            </a:r>
            <a:endParaRPr lang="en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 smtClean="0"/>
              <a:t>Environmental Justice</a:t>
            </a:r>
            <a:endParaRPr lang="en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endParaRPr lang="en" sz="3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857998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  <a:rtl val="0"/>
              </a:rPr>
              <a:t>Inventory &amp; Neighborhood Analysis</a:t>
            </a:r>
          </a:p>
        </p:txBody>
      </p:sp>
      <p:sp>
        <p:nvSpPr>
          <p:cNvPr id="136" name="Shape 136"/>
          <p:cNvSpPr/>
          <p:nvPr/>
        </p:nvSpPr>
        <p:spPr>
          <a:xfrm>
            <a:off x="304800" y="1676400"/>
            <a:ext cx="4507801" cy="43433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37" name="Shape 137"/>
          <p:cNvSpPr/>
          <p:nvPr/>
        </p:nvSpPr>
        <p:spPr>
          <a:xfrm>
            <a:off x="5210379" y="1219200"/>
            <a:ext cx="3709552" cy="480059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38" name="Shape 138"/>
          <p:cNvSpPr/>
          <p:nvPr/>
        </p:nvSpPr>
        <p:spPr>
          <a:xfrm>
            <a:off x="5638800" y="4393455"/>
            <a:ext cx="1517938" cy="966686"/>
          </a:xfrm>
          <a:prstGeom prst="rect">
            <a:avLst/>
          </a:prstGeom>
          <a:noFill/>
          <a:ln w="38100" cap="flat">
            <a:solidFill>
              <a:srgbClr val="2B60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rgbClr val="000000"/>
              </a:solidFill>
            </a:endParaRPr>
          </a:p>
        </p:txBody>
      </p:sp>
      <p:cxnSp>
        <p:nvCxnSpPr>
          <p:cNvPr id="139" name="Shape 139"/>
          <p:cNvCxnSpPr/>
          <p:nvPr/>
        </p:nvCxnSpPr>
        <p:spPr>
          <a:xfrm rot="10800000">
            <a:off x="4812602" y="4267199"/>
            <a:ext cx="673797" cy="609599"/>
          </a:xfrm>
          <a:prstGeom prst="straightConnector1">
            <a:avLst/>
          </a:prstGeom>
          <a:noFill/>
          <a:ln w="38100" cap="flat">
            <a:solidFill>
              <a:srgbClr val="357EB9"/>
            </a:solidFill>
            <a:prstDash val="solid"/>
            <a:round/>
            <a:headEnd type="none" w="med" len="med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28754794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200" b="1" i="0" u="none" strike="noStrike" cap="none" baseline="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  <a:rtl val="0"/>
              </a:rPr>
              <a:t>Economic Development</a:t>
            </a:r>
          </a:p>
        </p:txBody>
      </p:sp>
      <p:sp>
        <p:nvSpPr>
          <p:cNvPr id="128" name="Shape 128"/>
          <p:cNvSpPr/>
          <p:nvPr/>
        </p:nvSpPr>
        <p:spPr>
          <a:xfrm>
            <a:off x="0" y="1204408"/>
            <a:ext cx="4965504" cy="52736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29" name="Shape 129"/>
          <p:cNvSpPr/>
          <p:nvPr/>
        </p:nvSpPr>
        <p:spPr>
          <a:xfrm>
            <a:off x="4876800" y="1204408"/>
            <a:ext cx="4070350" cy="2717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30" name="Shape 130"/>
          <p:cNvSpPr/>
          <p:nvPr/>
        </p:nvSpPr>
        <p:spPr>
          <a:xfrm>
            <a:off x="6172200" y="3917950"/>
            <a:ext cx="2774950" cy="294005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428832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7"/>
          <p:cNvSpPr txBox="1">
            <a:spLocks/>
          </p:cNvSpPr>
          <p:nvPr/>
        </p:nvSpPr>
        <p:spPr>
          <a:xfrm>
            <a:off x="457200" y="274637"/>
            <a:ext cx="8229600" cy="5826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 indent="228600" algn="ctr" eaLnBrk="0" fontAlgn="base" hangingPunct="0">
              <a:buClr>
                <a:srgbClr val="000000"/>
              </a:buClr>
              <a:buSzPct val="25000"/>
              <a:buFont typeface="Arial"/>
              <a:buNone/>
            </a:pPr>
            <a:r>
              <a:rPr lang="en" sz="3200" b="1" dirty="0" smtClean="0">
                <a:solidFill>
                  <a:srgbClr val="2D2D8A"/>
                </a:solidFill>
              </a:rPr>
              <a:t>Asset Mapping</a:t>
            </a:r>
            <a:endParaRPr lang="en" sz="3200" b="1" dirty="0">
              <a:solidFill>
                <a:srgbClr val="2D2D8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5725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579659" cy="5857009"/>
          </a:xfrm>
          <a:prstGeom prst="rect">
            <a:avLst/>
          </a:prstGeom>
        </p:spPr>
      </p:pic>
      <p:sp>
        <p:nvSpPr>
          <p:cNvPr id="8" name="Shape 135"/>
          <p:cNvSpPr txBox="1">
            <a:spLocks/>
          </p:cNvSpPr>
          <p:nvPr/>
        </p:nvSpPr>
        <p:spPr>
          <a:xfrm>
            <a:off x="914400" y="274637"/>
            <a:ext cx="7467600" cy="487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0" fontAlgn="base" hangingPunct="0">
              <a:buClr>
                <a:srgbClr val="000000"/>
              </a:buClr>
              <a:buSzPct val="25000"/>
            </a:pPr>
            <a:r>
              <a:rPr lang="en" sz="3200" dirty="0" smtClean="0">
                <a:solidFill>
                  <a:srgbClr val="2D2D8A"/>
                </a:solidFill>
              </a:rPr>
              <a:t>Immigrant Community Outreach</a:t>
            </a:r>
            <a:endParaRPr lang="en" sz="3200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838200"/>
            <a:ext cx="8250917" cy="5715001"/>
          </a:xfrm>
          <a:prstGeom prst="rect">
            <a:avLst/>
          </a:prstGeom>
        </p:spPr>
      </p:pic>
      <p:sp>
        <p:nvSpPr>
          <p:cNvPr id="3" name="Shape 135"/>
          <p:cNvSpPr txBox="1">
            <a:spLocks noGrp="1"/>
          </p:cNvSpPr>
          <p:nvPr>
            <p:ph type="title"/>
          </p:nvPr>
        </p:nvSpPr>
        <p:spPr>
          <a:xfrm>
            <a:off x="457200" y="215368"/>
            <a:ext cx="8229600" cy="487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200" dirty="0" smtClean="0">
                <a:solidFill>
                  <a:schemeClr val="accent6"/>
                </a:solidFill>
              </a:rPr>
              <a:t>                Environmental Justice</a:t>
            </a:r>
            <a:endParaRPr lang="en" sz="3200" b="1" i="0" u="none" strike="noStrike" cap="none" baseline="0" dirty="0">
              <a:solidFill>
                <a:schemeClr val="accent6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90687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Legislative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STEARNS COUNTY LAND USE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BUILDING RESTRICTIONS AND PARCEL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3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External partners need to see what parcels have building restrictions</a:t>
            </a:r>
          </a:p>
          <a:p>
            <a:r>
              <a:rPr lang="en-US" dirty="0" smtClean="0"/>
              <a:t>Internal staff wanted a visual history of restrictions</a:t>
            </a:r>
          </a:p>
          <a:p>
            <a:r>
              <a:rPr lang="en-US" dirty="0" smtClean="0"/>
              <a:t>Although parcel history is tracked in a tabular format, staff wanted a visual history</a:t>
            </a:r>
          </a:p>
          <a:p>
            <a:r>
              <a:rPr lang="en-US" dirty="0" smtClean="0"/>
              <a:t>User interface to deal with many to one relationships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725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partner in WSB</a:t>
            </a:r>
          </a:p>
          <a:p>
            <a:r>
              <a:rPr lang="en-US" dirty="0" smtClean="0"/>
              <a:t>Data creation</a:t>
            </a:r>
          </a:p>
          <a:p>
            <a:r>
              <a:rPr lang="en-US" dirty="0" smtClean="0"/>
              <a:t>Data clean up</a:t>
            </a:r>
          </a:p>
          <a:p>
            <a:r>
              <a:rPr lang="en-US" dirty="0" smtClean="0"/>
              <a:t>Parcel maintenance process review</a:t>
            </a:r>
          </a:p>
          <a:p>
            <a:pPr lvl="1"/>
            <a:r>
              <a:rPr lang="en-US" dirty="0" smtClean="0"/>
              <a:t>Multiple departments</a:t>
            </a:r>
          </a:p>
          <a:p>
            <a:pPr lvl="1"/>
            <a:r>
              <a:rPr lang="en-US" dirty="0" smtClean="0"/>
              <a:t>LEAN review</a:t>
            </a:r>
          </a:p>
        </p:txBody>
      </p:sp>
    </p:spTree>
    <p:extLst>
      <p:ext uri="{BB962C8B-B14F-4D97-AF65-F5344CB8AC3E}">
        <p14:creationId xmlns:p14="http://schemas.microsoft.com/office/powerpoint/2010/main" val="356473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 / Child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364196" cy="498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59436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5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24000"/>
            <a:ext cx="859482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8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Replace county public viewer</a:t>
            </a:r>
          </a:p>
          <a:p>
            <a:r>
              <a:rPr lang="en-US" dirty="0" smtClean="0"/>
              <a:t>Add additional tax information</a:t>
            </a:r>
          </a:p>
          <a:p>
            <a:r>
              <a:rPr lang="en-US" dirty="0" smtClean="0"/>
              <a:t>Additional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https://gis.co.stearns.mn.us/Landuse-Restriction/#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7696200" cy="5306539"/>
          </a:xfrm>
        </p:spPr>
      </p:pic>
    </p:spTree>
    <p:extLst>
      <p:ext uri="{BB962C8B-B14F-4D97-AF65-F5344CB8AC3E}">
        <p14:creationId xmlns:p14="http://schemas.microsoft.com/office/powerpoint/2010/main" val="39730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Grantee / Grantor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94147"/>
            <a:ext cx="7924800" cy="546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9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Who, what, where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59906"/>
            <a:ext cx="7315200" cy="5598094"/>
          </a:xfrm>
        </p:spPr>
      </p:pic>
    </p:spTree>
    <p:extLst>
      <p:ext uri="{BB962C8B-B14F-4D97-AF65-F5344CB8AC3E}">
        <p14:creationId xmlns:p14="http://schemas.microsoft.com/office/powerpoint/2010/main" val="196431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1437"/>
            <a:ext cx="8153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Suggestion:</a:t>
            </a:r>
          </a:p>
          <a:p>
            <a:pPr marL="0" indent="0">
              <a:buNone/>
            </a:pPr>
            <a:r>
              <a:rPr lang="en-US" dirty="0" smtClean="0"/>
              <a:t>Redirect a </a:t>
            </a:r>
            <a:r>
              <a:rPr lang="en-US" u="sng" dirty="0" smtClean="0"/>
              <a:t>portion</a:t>
            </a:r>
            <a:r>
              <a:rPr lang="en-US" dirty="0" smtClean="0"/>
              <a:t> of the Recorders Fee the State receives from </a:t>
            </a:r>
            <a:r>
              <a:rPr lang="en-US" dirty="0"/>
              <a:t>the general fund to a state fund set up for the advancement of geospatial data, technology, and activities to improve services to the broader geospatial </a:t>
            </a:r>
            <a:r>
              <a:rPr lang="en-US" dirty="0" smtClean="0"/>
              <a:t>community…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kind of money are we talking about?</a:t>
            </a:r>
          </a:p>
          <a:p>
            <a:pPr lvl="1"/>
            <a:r>
              <a:rPr lang="en-US" dirty="0" smtClean="0"/>
              <a:t>$46 Fee 		$10.50 State General Fund</a:t>
            </a:r>
          </a:p>
          <a:p>
            <a:pPr marL="228600" lvl="1" indent="0">
              <a:buNone/>
            </a:pPr>
            <a:r>
              <a:rPr lang="en-US" dirty="0" smtClean="0"/>
              <a:t>			$10.00 County Technology Fund</a:t>
            </a:r>
          </a:p>
          <a:p>
            <a:pPr marL="228600" lvl="1" indent="0">
              <a:buNone/>
            </a:pPr>
            <a:r>
              <a:rPr lang="en-US" dirty="0"/>
              <a:t>	</a:t>
            </a:r>
            <a:r>
              <a:rPr lang="en-US" dirty="0" smtClean="0"/>
              <a:t>		$ 25.50 County General Fund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dirty="0" smtClean="0"/>
              <a:t>		Approximately $12-13M per year</a:t>
            </a:r>
          </a:p>
          <a:p>
            <a:pPr marL="228600" lvl="1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Legislative Update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362200" y="4343400"/>
            <a:ext cx="533400" cy="22860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-Up Arrow 4"/>
          <p:cNvSpPr/>
          <p:nvPr/>
        </p:nvSpPr>
        <p:spPr>
          <a:xfrm rot="5400000">
            <a:off x="1989582" y="4466082"/>
            <a:ext cx="516636" cy="990600"/>
          </a:xfrm>
          <a:prstGeom prst="bentUp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3048000" y="4703064"/>
            <a:ext cx="152400" cy="783336"/>
          </a:xfrm>
          <a:prstGeom prst="leftBrac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Left Arrow 6"/>
          <p:cNvSpPr/>
          <p:nvPr/>
        </p:nvSpPr>
        <p:spPr>
          <a:xfrm>
            <a:off x="7086600" y="4267200"/>
            <a:ext cx="1066800" cy="2057400"/>
          </a:xfrm>
          <a:prstGeom prst="curvedLeftArrow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Scanned images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295400"/>
            <a:ext cx="5475287" cy="54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8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- MnGeo Priority Projects </a:t>
            </a:r>
          </a:p>
        </p:txBody>
      </p:sp>
    </p:spTree>
    <p:extLst>
      <p:ext uri="{BB962C8B-B14F-4D97-AF65-F5344CB8AC3E}">
        <p14:creationId xmlns:p14="http://schemas.microsoft.com/office/powerpoint/2010/main" val="5512336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14400" y="1981200"/>
            <a:ext cx="7391400" cy="3962400"/>
          </a:xfrm>
        </p:spPr>
        <p:txBody>
          <a:bodyPr/>
          <a:lstStyle/>
          <a:p>
            <a:pPr lvl="1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Addresses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Aerial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Imagery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Altered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Watercourse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Geospatial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Commons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LiDAR/Elevation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Hydrography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Parcels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Street Centerlines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ArcGIS Online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10400" cy="914400"/>
          </a:xfrm>
        </p:spPr>
        <p:txBody>
          <a:bodyPr/>
          <a:lstStyle/>
          <a:p>
            <a:r>
              <a:rPr lang="en-US" dirty="0" smtClean="0"/>
              <a:t>MnGeo Priority Projects </a:t>
            </a:r>
            <a:endParaRPr lang="en-US" dirty="0"/>
          </a:p>
        </p:txBody>
      </p:sp>
      <p:pic>
        <p:nvPicPr>
          <p:cNvPr id="14338" name="Picture 2" descr="C:\Users\dross\AppData\Local\Microsoft\Windows\Temporary Internet Files\Content.IE5\VEW4XV0M\MC90036610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697126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609600"/>
            <a:ext cx="5486400" cy="4114800"/>
          </a:xfrm>
        </p:spPr>
        <p:txBody>
          <a:bodyPr/>
          <a:lstStyle/>
          <a:p>
            <a:r>
              <a:rPr lang="en-US" dirty="0" smtClean="0"/>
              <a:t>Addresses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Future Project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194" name="Picture 2" descr="http://townofwayneny.com/graphics/street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0029"/>
            <a:ext cx="47625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0" y="1174437"/>
            <a:ext cx="3491299" cy="399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Statewide Aerial Imagery Partnerships	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990600"/>
            <a:ext cx="4724400" cy="5486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900" u="sng" dirty="0">
                <a:solidFill>
                  <a:srgbClr val="0070C0"/>
                </a:solidFill>
                <a:cs typeface="Arial" pitchFamily="34" charset="0"/>
              </a:rPr>
              <a:t>Project Overview: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S</a:t>
            </a:r>
            <a:r>
              <a:rPr lang="en-US" sz="1800" dirty="0" smtClean="0"/>
              <a:t>tatewide 4-band, leaf-off aerial imagery 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err="1" smtClean="0"/>
              <a:t>ortho</a:t>
            </a:r>
            <a:r>
              <a:rPr lang="en-US" sz="1800" dirty="0" smtClean="0"/>
              <a:t> and stereo) at ½-meter resolution over 5-seasons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Sponsored by DNR</a:t>
            </a:r>
            <a:r>
              <a:rPr lang="en-US" sz="1800" dirty="0"/>
              <a:t> </a:t>
            </a:r>
            <a:r>
              <a:rPr lang="en-US" sz="1800" dirty="0" smtClean="0"/>
              <a:t>for National Wetlands Inventory (NWI) update efforts; support provided through the </a:t>
            </a:r>
            <a:r>
              <a:rPr lang="en-US" sz="1800" i="1" dirty="0" smtClean="0"/>
              <a:t>Environment and Natural Resources Trust Fund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B</a:t>
            </a:r>
            <a:r>
              <a:rPr lang="en-US" sz="1800" dirty="0" smtClean="0"/>
              <a:t>uy-up opportunities offered where feasible:          12 &amp; 6-inch resolution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900" u="sng" dirty="0" smtClean="0">
                <a:solidFill>
                  <a:srgbClr val="0070C0"/>
                </a:solidFill>
                <a:cs typeface="Arial" pitchFamily="34" charset="0"/>
              </a:rPr>
              <a:t>22 Buy-up Partnerships:</a:t>
            </a:r>
            <a:endParaRPr lang="en-US" sz="19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Federal (2) </a:t>
            </a:r>
            <a:r>
              <a:rPr lang="en-US" sz="1800" dirty="0" smtClean="0">
                <a:latin typeface="Wingdings 2"/>
                <a:ea typeface="Calibri"/>
                <a:cs typeface="Times New Roman"/>
              </a:rPr>
              <a:t>f</a:t>
            </a:r>
            <a:r>
              <a:rPr lang="en-US" sz="1800" dirty="0" smtClean="0"/>
              <a:t> State (2) </a:t>
            </a:r>
            <a:r>
              <a:rPr lang="en-US" sz="1800" dirty="0">
                <a:latin typeface="Wingdings 2"/>
                <a:ea typeface="Calibri"/>
                <a:cs typeface="Times New Roman"/>
              </a:rPr>
              <a:t>f</a:t>
            </a:r>
            <a:r>
              <a:rPr lang="en-US" sz="1800" dirty="0"/>
              <a:t> </a:t>
            </a:r>
            <a:r>
              <a:rPr lang="en-US" sz="1800" dirty="0" smtClean="0"/>
              <a:t>County (15) </a:t>
            </a:r>
            <a:r>
              <a:rPr lang="en-US" sz="1800" dirty="0" smtClean="0">
                <a:latin typeface="Wingdings 2"/>
                <a:cs typeface="Times New Roman"/>
              </a:rPr>
              <a:t>    </a:t>
            </a:r>
            <a:r>
              <a:rPr lang="en-US" sz="1800" dirty="0" smtClean="0"/>
              <a:t>Tribal (2) </a:t>
            </a:r>
            <a:r>
              <a:rPr lang="en-US" sz="1800" dirty="0" smtClean="0">
                <a:latin typeface="Wingdings 2"/>
                <a:ea typeface="Calibri"/>
                <a:cs typeface="Times New Roman"/>
              </a:rPr>
              <a:t>f</a:t>
            </a:r>
            <a:r>
              <a:rPr lang="en-US" sz="1800" dirty="0"/>
              <a:t> </a:t>
            </a:r>
            <a:r>
              <a:rPr lang="en-US" sz="1800" dirty="0" smtClean="0"/>
              <a:t>Regional (1)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900" u="sng" dirty="0" smtClean="0">
                <a:solidFill>
                  <a:srgbClr val="0070C0"/>
                </a:solidFill>
                <a:cs typeface="Arial" pitchFamily="34" charset="0"/>
              </a:rPr>
              <a:t>Financial Support</a:t>
            </a:r>
            <a:endParaRPr lang="en-US" sz="1900" dirty="0" smtClean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State Funds: 		$1,100,000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 smtClean="0"/>
              <a:t>Partner buy-ups:   		$1,000,000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31481" t="11806" r="1852" b="9491"/>
          <a:stretch>
            <a:fillRect/>
          </a:stretch>
        </p:blipFill>
        <p:spPr bwMode="auto">
          <a:xfrm>
            <a:off x="1828800" y="4582297"/>
            <a:ext cx="2101159" cy="198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6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cialek\Desktop\AeroMetric QC 2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5" t="11364" r="15428" b="27462"/>
          <a:stretch/>
        </p:blipFill>
        <p:spPr bwMode="auto">
          <a:xfrm>
            <a:off x="4772025" y="1276350"/>
            <a:ext cx="3914776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343400" cy="541020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u="sng" dirty="0" smtClean="0">
                <a:solidFill>
                  <a:schemeClr val="tx1"/>
                </a:solidFill>
              </a:rPr>
              <a:t>Project Description: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$750K project coordinated between DNR, MnGeo, </a:t>
            </a:r>
            <a:r>
              <a:rPr lang="en-US" sz="1800" dirty="0" err="1" smtClean="0"/>
              <a:t>MnDOT</a:t>
            </a:r>
            <a:r>
              <a:rPr lang="en-US" sz="1800" dirty="0" smtClean="0"/>
              <a:t>, 11 local </a:t>
            </a:r>
            <a:r>
              <a:rPr lang="en-US" sz="1800" dirty="0"/>
              <a:t>partners, 34 </a:t>
            </a:r>
            <a:r>
              <a:rPr lang="en-US" sz="1800" dirty="0" smtClean="0"/>
              <a:t>cos</a:t>
            </a: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u="sng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2013:</a:t>
            </a:r>
            <a:endParaRPr lang="en-US" sz="17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8</a:t>
            </a:r>
            <a:r>
              <a:rPr lang="en-US" sz="1800" dirty="0" smtClean="0"/>
              <a:t> buy-up partners: Carlton, Clay, Itasca, Mille Lacs, Wilkin Counties; White Earth &amp; Fond du Lac Reservations; Camp </a:t>
            </a:r>
            <a:r>
              <a:rPr lang="en-US" sz="1800" dirty="0"/>
              <a:t>R</a:t>
            </a:r>
            <a:r>
              <a:rPr lang="en-US" sz="1800" dirty="0" smtClean="0"/>
              <a:t>ipley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Medium res collected: Three E/W bands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26,000 square miles of data acquired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u="sng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2014:</a:t>
            </a:r>
            <a:endParaRPr lang="en-US" sz="1700" dirty="0">
              <a:solidFill>
                <a:prstClr val="black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Complete balance of 39,000-sq mi area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3 buy-up partners: Beltrami, Polk, McLeod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Project ends this year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smtClean="0"/>
              <a:t>Efforts will continue to encourage partnerships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60" y="228600"/>
            <a:ext cx="860174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2013/2014: Final Phase of SAIP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174353" y="1629767"/>
            <a:ext cx="180294" cy="2047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3000" b="1" dirty="0" smtClean="0">
                <a:solidFill>
                  <a:prstClr val="black"/>
                </a:solidFill>
                <a:ea typeface="+mj-ea"/>
                <a:cs typeface="Arial" pitchFamily="34" charset="0"/>
              </a:rPr>
              <a:t>MnGeo Image Service Activity - 2013</a:t>
            </a:r>
            <a:endParaRPr lang="en-US" sz="3000" b="1" dirty="0">
              <a:solidFill>
                <a:prstClr val="black"/>
              </a:solidFill>
              <a:ea typeface="+mj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4058" y="1066800"/>
            <a:ext cx="457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0070C0"/>
                </a:solidFill>
                <a:latin typeface="Calibri" panose="020F0502020204030204" pitchFamily="34" charset="0"/>
                <a:cs typeface="Arial" pitchFamily="34" charset="0"/>
              </a:rPr>
              <a:t>Project </a:t>
            </a:r>
            <a:r>
              <a:rPr lang="en-US" u="sng" dirty="0">
                <a:solidFill>
                  <a:srgbClr val="0070C0"/>
                </a:solidFill>
                <a:latin typeface="Calibri" panose="020F0502020204030204" pitchFamily="34" charset="0"/>
                <a:cs typeface="Arial" pitchFamily="34" charset="0"/>
              </a:rPr>
              <a:t>Overview: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A Web Mapping Service publishing 61 raster data sets, including: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Aerial imagery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Hillshade elevation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USGS topographic maps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In 2013, more than 48-million image view requests were made.  Top 5 data sets make up 80% of those requests.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0070C0"/>
                </a:solidFill>
                <a:latin typeface="Calibri" panose="020F0502020204030204" pitchFamily="34" charset="0"/>
                <a:cs typeface="Arial" pitchFamily="34" charset="0"/>
              </a:rPr>
              <a:t>New Additions: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 dirty="0">
              <a:solidFill>
                <a:srgbClr val="0070C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2013 DNR leaf-off Central &amp; NW MN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2013 FSA NAIP Imagery – Statewide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867462"/>
              </p:ext>
            </p:extLst>
          </p:nvPr>
        </p:nvGraphicFramePr>
        <p:xfrm>
          <a:off x="-76200" y="685800"/>
          <a:ext cx="4191000" cy="299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6"/>
          <a:stretch/>
        </p:blipFill>
        <p:spPr bwMode="auto">
          <a:xfrm>
            <a:off x="381000" y="3716437"/>
            <a:ext cx="3657601" cy="247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64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762000"/>
          </a:xfrm>
        </p:spPr>
        <p:txBody>
          <a:bodyPr/>
          <a:lstStyle/>
          <a:p>
            <a:r>
              <a:rPr lang="en-US" sz="3600" b="1" dirty="0" smtClean="0"/>
              <a:t>MN Geospatial Commons – June 30, 2014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129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single </a:t>
            </a:r>
            <a:r>
              <a:rPr lang="en-US" sz="3600" u="sng" dirty="0" smtClean="0">
                <a:solidFill>
                  <a:schemeClr val="accent6">
                    <a:lumMod val="75000"/>
                  </a:schemeClr>
                </a:solidFill>
              </a:rPr>
              <a:t>place</a:t>
            </a:r>
            <a:r>
              <a:rPr lang="en-US" sz="3600" dirty="0" smtClean="0">
                <a:solidFill>
                  <a:srgbClr val="FF9900"/>
                </a:solidFill>
              </a:rPr>
              <a:t> </a:t>
            </a:r>
            <a:r>
              <a:rPr lang="en-US" sz="3600" dirty="0" smtClean="0"/>
              <a:t>we all go to </a:t>
            </a:r>
            <a:r>
              <a:rPr lang="en-US" sz="3600" u="sng" dirty="0" smtClean="0">
                <a:solidFill>
                  <a:schemeClr val="accent6">
                    <a:lumMod val="75000"/>
                  </a:schemeClr>
                </a:solidFill>
              </a:rPr>
              <a:t>find</a:t>
            </a:r>
            <a:r>
              <a:rPr lang="en-US" sz="3600" dirty="0" smtClean="0">
                <a:solidFill>
                  <a:srgbClr val="FF9900"/>
                </a:solidFill>
              </a:rPr>
              <a:t> </a:t>
            </a:r>
            <a:r>
              <a:rPr lang="en-US" sz="3600" dirty="0" smtClean="0"/>
              <a:t>and </a:t>
            </a:r>
            <a:r>
              <a:rPr lang="en-US" sz="3600" u="sng" dirty="0" smtClean="0">
                <a:solidFill>
                  <a:schemeClr val="accent6">
                    <a:lumMod val="75000"/>
                  </a:schemeClr>
                </a:solidFill>
              </a:rPr>
              <a:t>share</a:t>
            </a:r>
            <a:r>
              <a:rPr lang="en-US" sz="3600" dirty="0" smtClean="0"/>
              <a:t> geospatial resources</a:t>
            </a:r>
          </a:p>
          <a:p>
            <a:endParaRPr lang="en-US" sz="3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04800" y="2209800"/>
            <a:ext cx="4953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Where are we?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Release complete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800" dirty="0" smtClean="0"/>
              <a:t>Demo usability</a:t>
            </a:r>
          </a:p>
          <a:p>
            <a:pPr marL="1371600" lvl="2" indent="-457200">
              <a:buFont typeface="Arial" pitchFamily="34" charset="0"/>
              <a:buChar char="•"/>
            </a:pPr>
            <a:endParaRPr lang="en-US" sz="28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Align infrastructure and data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800" dirty="0" smtClean="0"/>
              <a:t>Assessment of existing agency infrastructure</a:t>
            </a:r>
          </a:p>
          <a:p>
            <a:pPr lvl="1"/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562100"/>
            <a:ext cx="3295553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152400"/>
            <a:ext cx="4648200" cy="762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LiDAR Elevation – Winter 2014</a:t>
            </a:r>
            <a:endParaRPr lang="en-US" dirty="0"/>
          </a:p>
        </p:txBody>
      </p:sp>
      <p:pic>
        <p:nvPicPr>
          <p:cNvPr id="6554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051" y="381000"/>
            <a:ext cx="1607349" cy="136088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1879699"/>
            <a:ext cx="4488651" cy="2616101"/>
          </a:xfrm>
          <a:prstGeom prst="rect">
            <a:avLst/>
          </a:prstGeom>
          <a:noFill/>
          <a:ln w="19050">
            <a:noFill/>
          </a:ln>
          <a:effectLst>
            <a:innerShdw blurRad="114300">
              <a:prstClr val="black"/>
            </a:inn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Nearly ready to go public:</a:t>
            </a:r>
            <a:endParaRPr lang="en-US" sz="2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FTP site ready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 download ready</a:t>
            </a: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Web page updated</a:t>
            </a:r>
          </a:p>
          <a:p>
            <a:pPr marL="800100" lvl="1" indent="-342900">
              <a:buFont typeface="Wingdings" pitchFamily="2" charset="2"/>
              <a:buChar char="q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Working on standardizing naming conventions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 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65" y="1143000"/>
            <a:ext cx="2042669" cy="27273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92867"/>
            <a:ext cx="3733800" cy="213646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1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Hydrography – In progress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876300"/>
            <a:ext cx="4038600" cy="5059363"/>
          </a:xfrm>
        </p:spPr>
        <p:txBody>
          <a:bodyPr>
            <a:normAutofit fontScale="92500"/>
          </a:bodyPr>
          <a:lstStyle/>
          <a:p>
            <a:pPr marL="228600" lvl="1" indent="0">
              <a:buNone/>
              <a:defRPr/>
            </a:pPr>
            <a:r>
              <a:rPr lang="en-US" b="1" dirty="0" smtClean="0"/>
              <a:t>Multi agency project to try to work toward a single geographic representation of surface water for Minnesota…</a:t>
            </a:r>
          </a:p>
          <a:p>
            <a:pPr lvl="1">
              <a:defRPr/>
            </a:pPr>
            <a:endParaRPr lang="en-US" sz="900" dirty="0"/>
          </a:p>
          <a:p>
            <a:pPr lvl="1">
              <a:defRPr/>
            </a:pPr>
            <a:r>
              <a:rPr lang="en-US" dirty="0"/>
              <a:t>A national stream addressing system</a:t>
            </a:r>
          </a:p>
          <a:p>
            <a:pPr lvl="1">
              <a:defRPr/>
            </a:pPr>
            <a:r>
              <a:rPr lang="en-US" dirty="0"/>
              <a:t>A modeling network for navigating </a:t>
            </a:r>
            <a:r>
              <a:rPr lang="en-US" dirty="0" smtClean="0"/>
              <a:t>upstream/downstream</a:t>
            </a:r>
          </a:p>
          <a:p>
            <a:pPr lvl="1">
              <a:defRPr/>
            </a:pPr>
            <a:endParaRPr lang="en-US" sz="900" dirty="0"/>
          </a:p>
          <a:p>
            <a:pPr lvl="1">
              <a:defRPr/>
            </a:pPr>
            <a:r>
              <a:rPr lang="en-US" dirty="0"/>
              <a:t>A maintenance </a:t>
            </a:r>
            <a:r>
              <a:rPr lang="en-US" dirty="0" smtClean="0"/>
              <a:t>infrastructure</a:t>
            </a:r>
          </a:p>
          <a:p>
            <a:pPr lvl="1">
              <a:defRPr/>
            </a:pPr>
            <a:endParaRPr lang="en-US" sz="900" dirty="0"/>
          </a:p>
          <a:p>
            <a:pPr lvl="1">
              <a:defRPr/>
            </a:pPr>
            <a:r>
              <a:rPr lang="en-US" dirty="0"/>
              <a:t>Additional tools to enhance use of </a:t>
            </a:r>
            <a:r>
              <a:rPr lang="en-US" dirty="0" smtClean="0"/>
              <a:t>data</a:t>
            </a:r>
          </a:p>
          <a:p>
            <a:pPr lvl="1">
              <a:defRPr/>
            </a:pPr>
            <a:endParaRPr lang="en-US" sz="900" dirty="0" smtClean="0"/>
          </a:p>
          <a:p>
            <a:pPr marL="228600" lvl="1" indent="0">
              <a:buNone/>
              <a:defRPr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0" y="1913731"/>
            <a:ext cx="4038600" cy="2984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252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BWSR PPT logo_left">
  <a:themeElements>
    <a:clrScheme name="BWSR Custom Theme">
      <a:dk1>
        <a:srgbClr val="007DB1"/>
      </a:dk1>
      <a:lt1>
        <a:sysClr val="window" lastClr="FFFFFF"/>
      </a:lt1>
      <a:dk2>
        <a:srgbClr val="6D8D24"/>
      </a:dk2>
      <a:lt2>
        <a:srgbClr val="B1BB36"/>
      </a:lt2>
      <a:accent1>
        <a:srgbClr val="000000"/>
      </a:accent1>
      <a:accent2>
        <a:srgbClr val="164679"/>
      </a:accent2>
      <a:accent3>
        <a:srgbClr val="87331B"/>
      </a:accent3>
      <a:accent4>
        <a:srgbClr val="EEB111"/>
      </a:accent4>
      <a:accent5>
        <a:srgbClr val="008F88"/>
      </a:accent5>
      <a:accent6>
        <a:srgbClr val="4F5652"/>
      </a:accent6>
      <a:hlink>
        <a:srgbClr val="6380B0"/>
      </a:hlink>
      <a:folHlink>
        <a:srgbClr val="D68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2D-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ontent slides">
  <a:themeElements>
    <a:clrScheme name="Custom 9">
      <a:dk1>
        <a:sysClr val="windowText" lastClr="000000"/>
      </a:dk1>
      <a:lt1>
        <a:sysClr val="window" lastClr="FFFFFF"/>
      </a:lt1>
      <a:dk2>
        <a:srgbClr val="555557"/>
      </a:dk2>
      <a:lt2>
        <a:srgbClr val="C5D1D7"/>
      </a:lt2>
      <a:accent1>
        <a:srgbClr val="647A83"/>
      </a:accent1>
      <a:accent2>
        <a:srgbClr val="C56E4A"/>
      </a:accent2>
      <a:accent3>
        <a:srgbClr val="647A83"/>
      </a:accent3>
      <a:accent4>
        <a:srgbClr val="8B6F47"/>
      </a:accent4>
      <a:accent5>
        <a:srgbClr val="7B8B71"/>
      </a:accent5>
      <a:accent6>
        <a:srgbClr val="D9BB72"/>
      </a:accent6>
      <a:hlink>
        <a:srgbClr val="946F8D"/>
      </a:hlink>
      <a:folHlink>
        <a:srgbClr val="694F07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ection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1A6261C-0842-44C1-9034-C3C1F4FB458E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FD9108B-0941-4DC9-9706-52DA81B7FB9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472BA446-3655-49DD-AC5C-D6885452C3E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93028DD-BAD0-40CE-92DF-CCD30FDBA7DA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75961699-CEEB-4C9C-973A-B99FECE4A23A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D1ABA23-7A29-4839-8C4E-43CB6D52840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E804659-1939-4AFA-B4FB-1B3287374526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2ED1D230-60D5-4BE2-87CF-119FB3804EFA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ECB8D9F-08CA-4271-A2F5-E69963C08269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9BB73E5F-C9E7-48DC-A700-7500F6EBCFC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1C313628-0AD4-49A6-9DEE-B426619A895C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3A65863-DF64-4919-8A3D-1A067053DDFA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AF04E8CA-C944-4F13-8737-4E44847E39DD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C570D258-142B-4243-AB70-5872844AD9F1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9DE3563E-F874-4B0E-BAD2-4A6BAC534EB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F8A51B01-33A7-4C70-B8A6-F00EE26D0CE0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DF52FE58-6C37-4D6B-9ECE-717C69BA217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F2D24607-FED4-4762-A783-12A915EC7DCB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ADEE130D-9814-4E17-9D50-537E45E764D5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3A83EE22-C71F-4FD3-931A-F872FCA150BB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1CFEB8F-0279-40B2-9DBA-9A5E1FEE00A4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47A23F7D-9BEE-4826-B0FE-A0C7F4603EF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67186A40-A5AA-4F3F-AD99-3A0FB457FD11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33A3489D-78D5-44FE-9B1B-F47D8982F125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94A741DC-8654-44F2-90DC-80D5B6A057B8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43791724-B98C-4643-8C15-CAC170474DA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5FC77445-2136-466A-BE85-408946996817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E7C1F243-8A42-41C5-AE19-B485F9AD6AA0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6B9F7FC8-5118-489B-8FE1-F61E2CD5B489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5B3D6DB4-BF28-44D7-9D8B-15B7303A431B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F73660E4-623C-4B72-A2E0-9AA21D7E70DC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EB1675C7-D14B-4631-9D19-E499E858EC02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E68A5B5F-EDE6-4526-9E95-3218E85F808F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1A215A98-8530-4B31-9360-70CA7C7BE3D0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9F82824E-610F-4132-AC93-8CE11B537ED2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5043706E-D7B6-43D4-982E-E6F031C1E8CC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79E3155E-04FE-464C-B793-31998A839A94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72F1AB87-7420-4B24-8307-CB0CF369986C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1AB0DD18-C615-4ACA-A332-A045670442C6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AF7D6AC9-803F-4399-AAB1-DFFA149DFB6A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0B793145-FE43-44FF-9854-D3DEB11AB254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683FA355-7F6D-4A3A-9D33-AECDAED2EC53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221900F7-CA69-4EB3-BB38-9C4A449722F4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19738710-4207-4E32-8714-997F9C2CED5B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6DDEEB9-FF06-45BF-8B88-7C46BEBFEEC9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E7CCCF99-5859-48DB-9CDF-A06D2DC8C4BB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8670545C-4C5B-441C-8DC7-7B4AA119C840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CE1D51AA-20D0-4238-8D97-4A124D299E8E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3C385927-2972-42C2-BA92-82094F7B9C28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D9DC2DAD-F79E-46B3-931C-BDA1F351935A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7A7CC679-F394-402C-952D-2567C12348FA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DC1BF7BA-82CC-4C6E-9352-80B52015DB7C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E7DC825A-9CF1-4F59-B67B-775856825542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2B1FA612-E51E-4056-B513-23ADB4D207A0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D5FBD6F6-7FAB-4460-8890-0AA57AD32608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829557E-5BF6-47C6-A467-627A14EE2726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40C98FCF-2240-42B0-92B8-E00DA0ABBAF0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7D341F55-EEC3-4474-B9DA-B8D4A9597666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D7AEC714-3760-498F-90D7-88F01E0865FB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D4AD51D0-D370-4A20-A1AA-DC369D107F45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BD3C6644-5979-4B81-A0A4-55E9BF0D45ED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295EB45A-CD80-4808-BC96-D9633F012117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4438CC32-D214-424D-A4CC-027C65872770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0596E57B-181B-4067-8BB7-2F4BD942735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756F1223-1257-4127-9A3E-AD9A0D949914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8566822D-A574-4FCB-924E-332F204EF44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2DA5FAB-5700-43DD-B4EA-F4748434CC66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888A76E6-20A8-4E94-8493-A2C14F9245D0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00B82A49-A3D7-40FC-8359-926EDAFE0EE8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FF276F56-773F-4672-8044-BA57327F065B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97FCB65F-4BCF-4CDA-86A6-56E530B137FF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2A3E7B9D-07FA-4F14-998B-0E09C60F123A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7278B5FB-4F44-43E5-B793-EE0792159FFD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BED13C33-F6FF-41F1-8602-8A74FB72C20E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549FF67E-43D7-4899-AFF1-351BD89A0AB1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8611CAA4-2AC0-408F-9765-83F955F6AF56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AD8372F6-75AD-4E77-BB38-C5BF1A5BDEF3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72EFC00-4C25-4A89-9656-1FFD7A4D51CC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925405B3-4AD6-4280-B9FC-1D845A580800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11BEE1B2-56F9-4B87-8971-C8114B5A4374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1543356E-F47F-44D4-8F6A-68D8E832D1D8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3129494F-7A03-4BCF-AEDA-9918845F8FE5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B9CD6B21-DC93-4F93-840D-67BDD8E456E9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89DFBA61-8D61-4864-B98A-2DAB97C938C3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3D0441D4-70D2-401D-8601-31F7F46272FE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09FA5F72-050F-404D-9158-ECC75CB4C11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3521</TotalTime>
  <Words>3047</Words>
  <Application>Microsoft Office PowerPoint</Application>
  <PresentationFormat>On-screen Show (4:3)</PresentationFormat>
  <Paragraphs>540</Paragraphs>
  <Slides>106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106</vt:i4>
      </vt:variant>
    </vt:vector>
  </HeadingPairs>
  <TitlesOfParts>
    <vt:vector size="118" baseType="lpstr">
      <vt:lpstr>Section slides</vt:lpstr>
      <vt:lpstr>Content slides</vt:lpstr>
      <vt:lpstr>1_Content slides</vt:lpstr>
      <vt:lpstr>2_Content slides</vt:lpstr>
      <vt:lpstr>3_Content slides</vt:lpstr>
      <vt:lpstr>5_Content slides</vt:lpstr>
      <vt:lpstr>1_Section slides</vt:lpstr>
      <vt:lpstr>Office Theme</vt:lpstr>
      <vt:lpstr>1_Office Theme</vt:lpstr>
      <vt:lpstr>BWSR PPT logo_left</vt:lpstr>
      <vt:lpstr>D2D-3</vt:lpstr>
      <vt:lpstr>2_Office Theme</vt:lpstr>
      <vt:lpstr>  Statewide Geospatial Advisory council</vt:lpstr>
      <vt:lpstr>PowerPoint Presentation</vt:lpstr>
      <vt:lpstr>January 10, 2014 Meeting Minutes http://www.mngeo.state.mn.us/councils/statewide/SWGAC_minutes_2014Jan10.pdf</vt:lpstr>
      <vt:lpstr>Council Members   Roles, responsibilities, and expectations</vt:lpstr>
      <vt:lpstr>Mission</vt:lpstr>
      <vt:lpstr>GUIDING PRINCIPLES</vt:lpstr>
      <vt:lpstr>Draft - Roles and responsibilities …</vt:lpstr>
      <vt:lpstr>Legislative Update</vt:lpstr>
      <vt:lpstr>Legislative Update</vt:lpstr>
      <vt:lpstr>Legislative Update Discussion…</vt:lpstr>
      <vt:lpstr>How can this Council get behind this effort?</vt:lpstr>
      <vt:lpstr>Committee and Workgroup Update</vt:lpstr>
      <vt:lpstr>Committees and Workgroups</vt:lpstr>
      <vt:lpstr>Update on the  Open Data Sharing Initiative</vt:lpstr>
      <vt:lpstr>PowerPoint Presentation</vt:lpstr>
      <vt:lpstr>Geospatial Commons Governance</vt:lpstr>
      <vt:lpstr>Open Questions</vt:lpstr>
      <vt:lpstr>Guiding/Operating Principles</vt:lpstr>
      <vt:lpstr>Users</vt:lpstr>
      <vt:lpstr>Commenting</vt:lpstr>
      <vt:lpstr>Metadata</vt:lpstr>
      <vt:lpstr>Disclaimers</vt:lpstr>
      <vt:lpstr>Publishing Resources</vt:lpstr>
      <vt:lpstr>Publishing with a GDRS</vt:lpstr>
      <vt:lpstr>Authoritative Source</vt:lpstr>
      <vt:lpstr>Governance Process</vt:lpstr>
      <vt:lpstr>PowerPoint Presentation</vt:lpstr>
      <vt:lpstr>PowerPoint Presentation</vt:lpstr>
      <vt:lpstr>LCCMR recommended projects….</vt:lpstr>
      <vt:lpstr>Drainage Records Modernization and Statewide GIS Database</vt:lpstr>
      <vt:lpstr>Drainage Records Modernization and Statewide GIS Database</vt:lpstr>
      <vt:lpstr>Drainage Ditches in MN  (Estimated 21,000 miles Chapter 103E ditches)</vt:lpstr>
      <vt:lpstr>Drainage Ditches in MN</vt:lpstr>
      <vt:lpstr>Example Drainage Ditch &amp; Tile Systems</vt:lpstr>
      <vt:lpstr>Chapter 103E – Drainage Law Drainage Authorities</vt:lpstr>
      <vt:lpstr>Why Drainage Records Modernization and GIS Database are Important</vt:lpstr>
      <vt:lpstr>Drainage Records Modernization – Brief History for Context </vt:lpstr>
      <vt:lpstr>Drainage Records Modernization Guidelines, Sep. 2008  (MSU-Mankato WRC contractor, BWSR editor)</vt:lpstr>
      <vt:lpstr>LCCMR Project Funding and Components</vt:lpstr>
      <vt:lpstr>Create GIS Database Template and Stds.</vt:lpstr>
      <vt:lpstr>Create Portal for Sharing Data</vt:lpstr>
      <vt:lpstr>Project Outcomes and Benefits</vt:lpstr>
      <vt:lpstr>Questions?</vt:lpstr>
      <vt:lpstr>Mapping Landscapes for  Better Land and Water Management</vt:lpstr>
      <vt:lpstr>Updating Minnesota’s Land Cover</vt:lpstr>
      <vt:lpstr>PowerPoint Presentation</vt:lpstr>
      <vt:lpstr>Outcomes</vt:lpstr>
      <vt:lpstr>Member sector reports: </vt:lpstr>
      <vt:lpstr>PowerPoint Presentation</vt:lpstr>
      <vt:lpstr>GIS/LIS Consortium Activities</vt:lpstr>
      <vt:lpstr>GIS/LIS Consortium Events 2013</vt:lpstr>
      <vt:lpstr>GIS/LIS Consortium 2013 Networking Events</vt:lpstr>
      <vt:lpstr>PowerPoint Presentation</vt:lpstr>
      <vt:lpstr>PowerPoint Presentation</vt:lpstr>
      <vt:lpstr>GIS/LIS Consortium Event Grant</vt:lpstr>
      <vt:lpstr>GIS/LIS Consortium Committees</vt:lpstr>
      <vt:lpstr>GIS/LIS Consortium Career Center </vt:lpstr>
      <vt:lpstr>PowerPoint Presentation</vt:lpstr>
      <vt:lpstr>PowerPoint Presentation</vt:lpstr>
      <vt:lpstr>PowerPoint Presentation</vt:lpstr>
      <vt:lpstr>GIS/LIS Consortium Membership</vt:lpstr>
      <vt:lpstr>GIS at the UofM Overview with focus on  Community GIS </vt:lpstr>
      <vt:lpstr>Rationale</vt:lpstr>
      <vt:lpstr>A long time in the works</vt:lpstr>
      <vt:lpstr>U-Spatial</vt:lpstr>
      <vt:lpstr>Cores</vt:lpstr>
      <vt:lpstr>Central Core</vt:lpstr>
      <vt:lpstr>Relevant to Outside World</vt:lpstr>
      <vt:lpstr>Minneapolis Historic Aerial Photograph Comparison</vt:lpstr>
      <vt:lpstr>NHGIS</vt:lpstr>
      <vt:lpstr>Education Programs</vt:lpstr>
      <vt:lpstr>CURA Center for Urban and Regional Affairs</vt:lpstr>
      <vt:lpstr>Community GIS</vt:lpstr>
      <vt:lpstr>Project Examples</vt:lpstr>
      <vt:lpstr>Inventory &amp; Neighborhood Analysis</vt:lpstr>
      <vt:lpstr>Economic Development</vt:lpstr>
      <vt:lpstr>PowerPoint Presentation</vt:lpstr>
      <vt:lpstr>PowerPoint Presentation</vt:lpstr>
      <vt:lpstr>                Environmental Justice</vt:lpstr>
      <vt:lpstr>STEARNS COUNTY LAND USE</vt:lpstr>
      <vt:lpstr>BUSINESS NEED</vt:lpstr>
      <vt:lpstr>Project Plan</vt:lpstr>
      <vt:lpstr>Parent / Child</vt:lpstr>
      <vt:lpstr>PowerPoint Presentation</vt:lpstr>
      <vt:lpstr>User Interface</vt:lpstr>
      <vt:lpstr>Future</vt:lpstr>
      <vt:lpstr>https://gis.co.stearns.mn.us/Landuse-Restriction/#</vt:lpstr>
      <vt:lpstr>Grantee / Grantor</vt:lpstr>
      <vt:lpstr>Who, what, where</vt:lpstr>
      <vt:lpstr>Scanned images</vt:lpstr>
      <vt:lpstr>Update - MnGeo Priority Projects </vt:lpstr>
      <vt:lpstr>MnGeo Priority Projects </vt:lpstr>
      <vt:lpstr>Addresses    Future Project  </vt:lpstr>
      <vt:lpstr>Statewide Aerial Imagery Partnerships   </vt:lpstr>
      <vt:lpstr>2013/2014: Final Phase of SAIP</vt:lpstr>
      <vt:lpstr>PowerPoint Presentation</vt:lpstr>
      <vt:lpstr>MN Geospatial Commons – June 30, 2014</vt:lpstr>
      <vt:lpstr>LiDAR Elevation – Winter 2014</vt:lpstr>
      <vt:lpstr>Hydrography – In progress </vt:lpstr>
      <vt:lpstr>Statewide Parcel Integration Project – aligning with Revenue efforts</vt:lpstr>
      <vt:lpstr>PowerPoint Presentation</vt:lpstr>
      <vt:lpstr>State of Minnesota ArcGIS Online Site</vt:lpstr>
      <vt:lpstr>Governor’s Commendation Award Committee</vt:lpstr>
      <vt:lpstr>Governor’s Commendation Award Committee</vt:lpstr>
      <vt:lpstr>PowerPoint Presentation</vt:lpstr>
      <vt:lpstr>Thank you!  See you  June 18th, 2014 </vt:lpstr>
    </vt:vector>
  </TitlesOfParts>
  <Company>Office of Enterprise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Four of Consolidation</dc:title>
  <dc:creator>Daniel Ross</dc:creator>
  <cp:lastModifiedBy>Windows User</cp:lastModifiedBy>
  <cp:revision>309</cp:revision>
  <cp:lastPrinted>2014-03-12T14:34:32Z</cp:lastPrinted>
  <dcterms:created xsi:type="dcterms:W3CDTF">2012-09-24T11:48:01Z</dcterms:created>
  <dcterms:modified xsi:type="dcterms:W3CDTF">2014-03-13T19:29:04Z</dcterms:modified>
</cp:coreProperties>
</file>