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9.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0.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1.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4.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23"/>
    <p:sldMasterId id="2147483822" r:id="rId124"/>
    <p:sldMasterId id="2147483809" r:id="rId125"/>
    <p:sldMasterId id="2147483769" r:id="rId126"/>
    <p:sldMasterId id="2147483847" r:id="rId127"/>
    <p:sldMasterId id="2147483853" r:id="rId128"/>
    <p:sldMasterId id="2147483888" r:id="rId129"/>
    <p:sldMasterId id="2147483900" r:id="rId130"/>
    <p:sldMasterId id="2147483915" r:id="rId131"/>
    <p:sldMasterId id="2147483922" r:id="rId132"/>
    <p:sldMasterId id="2147483934" r:id="rId133"/>
    <p:sldMasterId id="2147483946" r:id="rId134"/>
    <p:sldMasterId id="2147483951" r:id="rId135"/>
    <p:sldMasterId id="2147483973" r:id="rId136"/>
    <p:sldMasterId id="2147483985" r:id="rId137"/>
  </p:sldMasterIdLst>
  <p:notesMasterIdLst>
    <p:notesMasterId r:id="rId196"/>
  </p:notesMasterIdLst>
  <p:handoutMasterIdLst>
    <p:handoutMasterId r:id="rId197"/>
  </p:handoutMasterIdLst>
  <p:sldIdLst>
    <p:sldId id="452" r:id="rId138"/>
    <p:sldId id="454" r:id="rId139"/>
    <p:sldId id="482" r:id="rId140"/>
    <p:sldId id="483" r:id="rId141"/>
    <p:sldId id="730" r:id="rId142"/>
    <p:sldId id="731" r:id="rId143"/>
    <p:sldId id="732" r:id="rId144"/>
    <p:sldId id="733" r:id="rId145"/>
    <p:sldId id="734" r:id="rId146"/>
    <p:sldId id="735" r:id="rId147"/>
    <p:sldId id="736" r:id="rId148"/>
    <p:sldId id="746" r:id="rId149"/>
    <p:sldId id="744" r:id="rId150"/>
    <p:sldId id="745" r:id="rId151"/>
    <p:sldId id="767" r:id="rId152"/>
    <p:sldId id="542" r:id="rId153"/>
    <p:sldId id="751" r:id="rId154"/>
    <p:sldId id="752" r:id="rId155"/>
    <p:sldId id="589" r:id="rId156"/>
    <p:sldId id="747" r:id="rId157"/>
    <p:sldId id="748" r:id="rId158"/>
    <p:sldId id="749" r:id="rId159"/>
    <p:sldId id="761" r:id="rId160"/>
    <p:sldId id="762" r:id="rId161"/>
    <p:sldId id="739" r:id="rId162"/>
    <p:sldId id="740" r:id="rId163"/>
    <p:sldId id="741" r:id="rId164"/>
    <p:sldId id="742" r:id="rId165"/>
    <p:sldId id="738" r:id="rId166"/>
    <p:sldId id="485" r:id="rId167"/>
    <p:sldId id="743" r:id="rId168"/>
    <p:sldId id="763" r:id="rId169"/>
    <p:sldId id="764" r:id="rId170"/>
    <p:sldId id="765" r:id="rId171"/>
    <p:sldId id="766" r:id="rId172"/>
    <p:sldId id="775" r:id="rId173"/>
    <p:sldId id="776" r:id="rId174"/>
    <p:sldId id="777" r:id="rId175"/>
    <p:sldId id="778" r:id="rId176"/>
    <p:sldId id="779" r:id="rId177"/>
    <p:sldId id="780" r:id="rId178"/>
    <p:sldId id="637" r:id="rId179"/>
    <p:sldId id="678" r:id="rId180"/>
    <p:sldId id="768" r:id="rId181"/>
    <p:sldId id="773" r:id="rId182"/>
    <p:sldId id="774" r:id="rId183"/>
    <p:sldId id="489" r:id="rId184"/>
    <p:sldId id="490" r:id="rId185"/>
    <p:sldId id="729" r:id="rId186"/>
    <p:sldId id="659" r:id="rId187"/>
    <p:sldId id="758" r:id="rId188"/>
    <p:sldId id="660" r:id="rId189"/>
    <p:sldId id="550" r:id="rId190"/>
    <p:sldId id="753" r:id="rId191"/>
    <p:sldId id="754" r:id="rId192"/>
    <p:sldId id="755" r:id="rId193"/>
    <p:sldId id="757" r:id="rId194"/>
    <p:sldId id="471" r:id="rId19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rk Breen" initials="KB" lastIdx="2" clrIdx="0"/>
  <p:cmAuthor id="1" name="Kevin Dyke" initials="" lastIdx="2" clrIdx="1"/>
  <p:cmAuthor id="2" name="Ryan Mattke"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7B83"/>
    <a:srgbClr val="EAED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9018" autoAdjust="0"/>
    <p:restoredTop sz="92308" autoAdjust="0"/>
  </p:normalViewPr>
  <p:slideViewPr>
    <p:cSldViewPr>
      <p:cViewPr varScale="1">
        <p:scale>
          <a:sx n="103" d="100"/>
          <a:sy n="103" d="100"/>
        </p:scale>
        <p:origin x="-1140" y="-102"/>
      </p:cViewPr>
      <p:guideLst>
        <p:guide orient="horz" pos="2160"/>
        <p:guide pos="2880"/>
      </p:guideLst>
    </p:cSldViewPr>
  </p:slideViewPr>
  <p:notesTextViewPr>
    <p:cViewPr>
      <p:scale>
        <a:sx n="1" d="1"/>
        <a:sy n="1" d="1"/>
      </p:scale>
      <p:origin x="0" y="0"/>
    </p:cViewPr>
  </p:notesTextViewPr>
  <p:sorterViewPr>
    <p:cViewPr>
      <p:scale>
        <a:sx n="100" d="100"/>
        <a:sy n="100" d="100"/>
      </p:scale>
      <p:origin x="0" y="1305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slide" Target="slides/slide1.xml"/><Relationship Id="rId159" Type="http://schemas.openxmlformats.org/officeDocument/2006/relationships/slide" Target="slides/slide22.xml"/><Relationship Id="rId170" Type="http://schemas.openxmlformats.org/officeDocument/2006/relationships/slide" Target="slides/slide33.xml"/><Relationship Id="rId191" Type="http://schemas.openxmlformats.org/officeDocument/2006/relationships/slide" Target="slides/slide54.xml"/><Relationship Id="rId196" Type="http://schemas.openxmlformats.org/officeDocument/2006/relationships/notesMaster" Target="notesMasters/notesMaster1.xml"/><Relationship Id="rId200" Type="http://schemas.openxmlformats.org/officeDocument/2006/relationships/viewProps" Target="viewProps.xml"/><Relationship Id="rId16" Type="http://schemas.openxmlformats.org/officeDocument/2006/relationships/customXml" Target="../customXml/item16.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customXml" Target="../customXml/item74.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slideMaster" Target="slideMasters/slideMaster1.xml"/><Relationship Id="rId128" Type="http://schemas.openxmlformats.org/officeDocument/2006/relationships/slideMaster" Target="slideMasters/slideMaster6.xml"/><Relationship Id="rId144" Type="http://schemas.openxmlformats.org/officeDocument/2006/relationships/slide" Target="slides/slide7.xml"/><Relationship Id="rId149" Type="http://schemas.openxmlformats.org/officeDocument/2006/relationships/slide" Target="slides/slide12.xml"/><Relationship Id="rId5" Type="http://schemas.openxmlformats.org/officeDocument/2006/relationships/customXml" Target="../customXml/item5.xml"/><Relationship Id="rId90" Type="http://schemas.openxmlformats.org/officeDocument/2006/relationships/customXml" Target="../customXml/item90.xml"/><Relationship Id="rId95" Type="http://schemas.openxmlformats.org/officeDocument/2006/relationships/customXml" Target="../customXml/item95.xml"/><Relationship Id="rId160" Type="http://schemas.openxmlformats.org/officeDocument/2006/relationships/slide" Target="slides/slide23.xml"/><Relationship Id="rId165" Type="http://schemas.openxmlformats.org/officeDocument/2006/relationships/slide" Target="slides/slide28.xml"/><Relationship Id="rId181" Type="http://schemas.openxmlformats.org/officeDocument/2006/relationships/slide" Target="slides/slide44.xml"/><Relationship Id="rId186" Type="http://schemas.openxmlformats.org/officeDocument/2006/relationships/slide" Target="slides/slide49.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customXml" Target="../customXml/item113.xml"/><Relationship Id="rId118" Type="http://schemas.openxmlformats.org/officeDocument/2006/relationships/customXml" Target="../customXml/item118.xml"/><Relationship Id="rId134" Type="http://schemas.openxmlformats.org/officeDocument/2006/relationships/slideMaster" Target="slideMasters/slideMaster12.xml"/><Relationship Id="rId139" Type="http://schemas.openxmlformats.org/officeDocument/2006/relationships/slide" Target="slides/slide2.xml"/><Relationship Id="rId80" Type="http://schemas.openxmlformats.org/officeDocument/2006/relationships/customXml" Target="../customXml/item80.xml"/><Relationship Id="rId85" Type="http://schemas.openxmlformats.org/officeDocument/2006/relationships/customXml" Target="../customXml/item85.xml"/><Relationship Id="rId150" Type="http://schemas.openxmlformats.org/officeDocument/2006/relationships/slide" Target="slides/slide13.xml"/><Relationship Id="rId155" Type="http://schemas.openxmlformats.org/officeDocument/2006/relationships/slide" Target="slides/slide18.xml"/><Relationship Id="rId171" Type="http://schemas.openxmlformats.org/officeDocument/2006/relationships/slide" Target="slides/slide34.xml"/><Relationship Id="rId176" Type="http://schemas.openxmlformats.org/officeDocument/2006/relationships/slide" Target="slides/slide39.xml"/><Relationship Id="rId192" Type="http://schemas.openxmlformats.org/officeDocument/2006/relationships/slide" Target="slides/slide55.xml"/><Relationship Id="rId197" Type="http://schemas.openxmlformats.org/officeDocument/2006/relationships/handoutMaster" Target="handoutMasters/handoutMaster1.xml"/><Relationship Id="rId201" Type="http://schemas.openxmlformats.org/officeDocument/2006/relationships/theme" Target="theme/theme1.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08" Type="http://schemas.openxmlformats.org/officeDocument/2006/relationships/customXml" Target="../customXml/item108.xml"/><Relationship Id="rId124" Type="http://schemas.openxmlformats.org/officeDocument/2006/relationships/slideMaster" Target="slideMasters/slideMaster2.xml"/><Relationship Id="rId129" Type="http://schemas.openxmlformats.org/officeDocument/2006/relationships/slideMaster" Target="slideMasters/slideMaster7.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customXml" Target="../customXml/item91.xml"/><Relationship Id="rId96" Type="http://schemas.openxmlformats.org/officeDocument/2006/relationships/customXml" Target="../customXml/item96.xml"/><Relationship Id="rId140" Type="http://schemas.openxmlformats.org/officeDocument/2006/relationships/slide" Target="slides/slide3.xml"/><Relationship Id="rId145" Type="http://schemas.openxmlformats.org/officeDocument/2006/relationships/slide" Target="slides/slide8.xml"/><Relationship Id="rId161" Type="http://schemas.openxmlformats.org/officeDocument/2006/relationships/slide" Target="slides/slide24.xml"/><Relationship Id="rId166" Type="http://schemas.openxmlformats.org/officeDocument/2006/relationships/slide" Target="slides/slide29.xml"/><Relationship Id="rId182" Type="http://schemas.openxmlformats.org/officeDocument/2006/relationships/slide" Target="slides/slide45.xml"/><Relationship Id="rId187"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119" Type="http://schemas.openxmlformats.org/officeDocument/2006/relationships/customXml" Target="../customXml/item119.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customXml" Target="../customXml/item81.xml"/><Relationship Id="rId86" Type="http://schemas.openxmlformats.org/officeDocument/2006/relationships/customXml" Target="../customXml/item86.xml"/><Relationship Id="rId130" Type="http://schemas.openxmlformats.org/officeDocument/2006/relationships/slideMaster" Target="slideMasters/slideMaster8.xml"/><Relationship Id="rId135" Type="http://schemas.openxmlformats.org/officeDocument/2006/relationships/slideMaster" Target="slideMasters/slideMaster13.xml"/><Relationship Id="rId151" Type="http://schemas.openxmlformats.org/officeDocument/2006/relationships/slide" Target="slides/slide14.xml"/><Relationship Id="rId156" Type="http://schemas.openxmlformats.org/officeDocument/2006/relationships/slide" Target="slides/slide19.xml"/><Relationship Id="rId177" Type="http://schemas.openxmlformats.org/officeDocument/2006/relationships/slide" Target="slides/slide40.xml"/><Relationship Id="rId198" Type="http://schemas.openxmlformats.org/officeDocument/2006/relationships/commentAuthors" Target="commentAuthors.xml"/><Relationship Id="rId172" Type="http://schemas.openxmlformats.org/officeDocument/2006/relationships/slide" Target="slides/slide35.xml"/><Relationship Id="rId193" Type="http://schemas.openxmlformats.org/officeDocument/2006/relationships/slide" Target="slides/slide56.xml"/><Relationship Id="rId202" Type="http://schemas.openxmlformats.org/officeDocument/2006/relationships/tableStyles" Target="tableStyles.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customXml" Target="../customXml/item10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04" Type="http://schemas.openxmlformats.org/officeDocument/2006/relationships/customXml" Target="../customXml/item104.xml"/><Relationship Id="rId120" Type="http://schemas.openxmlformats.org/officeDocument/2006/relationships/customXml" Target="../customXml/item120.xml"/><Relationship Id="rId125" Type="http://schemas.openxmlformats.org/officeDocument/2006/relationships/slideMaster" Target="slideMasters/slideMaster3.xml"/><Relationship Id="rId141" Type="http://schemas.openxmlformats.org/officeDocument/2006/relationships/slide" Target="slides/slide4.xml"/><Relationship Id="rId146" Type="http://schemas.openxmlformats.org/officeDocument/2006/relationships/slide" Target="slides/slide9.xml"/><Relationship Id="rId167" Type="http://schemas.openxmlformats.org/officeDocument/2006/relationships/slide" Target="slides/slide30.xml"/><Relationship Id="rId188" Type="http://schemas.openxmlformats.org/officeDocument/2006/relationships/slide" Target="slides/slide51.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162" Type="http://schemas.openxmlformats.org/officeDocument/2006/relationships/slide" Target="slides/slide25.xml"/><Relationship Id="rId183" Type="http://schemas.openxmlformats.org/officeDocument/2006/relationships/slide" Target="slides/slide46.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15" Type="http://schemas.openxmlformats.org/officeDocument/2006/relationships/customXml" Target="../customXml/item115.xml"/><Relationship Id="rId131" Type="http://schemas.openxmlformats.org/officeDocument/2006/relationships/slideMaster" Target="slideMasters/slideMaster9.xml"/><Relationship Id="rId136" Type="http://schemas.openxmlformats.org/officeDocument/2006/relationships/slideMaster" Target="slideMasters/slideMaster14.xml"/><Relationship Id="rId157" Type="http://schemas.openxmlformats.org/officeDocument/2006/relationships/slide" Target="slides/slide20.xml"/><Relationship Id="rId178" Type="http://schemas.openxmlformats.org/officeDocument/2006/relationships/slide" Target="slides/slide41.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slide" Target="slides/slide15.xml"/><Relationship Id="rId173" Type="http://schemas.openxmlformats.org/officeDocument/2006/relationships/slide" Target="slides/slide36.xml"/><Relationship Id="rId194" Type="http://schemas.openxmlformats.org/officeDocument/2006/relationships/slide" Target="slides/slide57.xml"/><Relationship Id="rId199" Type="http://schemas.openxmlformats.org/officeDocument/2006/relationships/presProps" Target="presProps.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slideMaster" Target="slideMasters/slideMaster4.xml"/><Relationship Id="rId147" Type="http://schemas.openxmlformats.org/officeDocument/2006/relationships/slide" Target="slides/slide10.xml"/><Relationship Id="rId168" Type="http://schemas.openxmlformats.org/officeDocument/2006/relationships/slide" Target="slides/slide31.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slide" Target="slides/slide5.xml"/><Relationship Id="rId163" Type="http://schemas.openxmlformats.org/officeDocument/2006/relationships/slide" Target="slides/slide26.xml"/><Relationship Id="rId184" Type="http://schemas.openxmlformats.org/officeDocument/2006/relationships/slide" Target="slides/slide47.xml"/><Relationship Id="rId189" Type="http://schemas.openxmlformats.org/officeDocument/2006/relationships/slide" Target="slides/slide52.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customXml" Target="../customXml/item116.xml"/><Relationship Id="rId137" Type="http://schemas.openxmlformats.org/officeDocument/2006/relationships/slideMaster" Target="slideMasters/slideMaster15.xml"/><Relationship Id="rId158" Type="http://schemas.openxmlformats.org/officeDocument/2006/relationships/slide" Target="slides/slide21.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slideMaster" Target="slideMasters/slideMaster10.xml"/><Relationship Id="rId153" Type="http://schemas.openxmlformats.org/officeDocument/2006/relationships/slide" Target="slides/slide16.xml"/><Relationship Id="rId174" Type="http://schemas.openxmlformats.org/officeDocument/2006/relationships/slide" Target="slides/slide37.xml"/><Relationship Id="rId179" Type="http://schemas.openxmlformats.org/officeDocument/2006/relationships/slide" Target="slides/slide42.xml"/><Relationship Id="rId195" Type="http://schemas.openxmlformats.org/officeDocument/2006/relationships/slide" Target="slides/slide58.xml"/><Relationship Id="rId190" Type="http://schemas.openxmlformats.org/officeDocument/2006/relationships/slide" Target="slides/slide53.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slideMaster" Target="slideMasters/slideMaster5.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slide" Target="slides/slide6.xml"/><Relationship Id="rId148" Type="http://schemas.openxmlformats.org/officeDocument/2006/relationships/slide" Target="slides/slide11.xml"/><Relationship Id="rId164" Type="http://schemas.openxmlformats.org/officeDocument/2006/relationships/slide" Target="slides/slide27.xml"/><Relationship Id="rId169" Type="http://schemas.openxmlformats.org/officeDocument/2006/relationships/slide" Target="slides/slide32.xml"/><Relationship Id="rId185" Type="http://schemas.openxmlformats.org/officeDocument/2006/relationships/slide" Target="slides/slide48.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slide" Target="slides/slide43.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slideMaster" Target="slideMasters/slideMaster11.xml"/><Relationship Id="rId154" Type="http://schemas.openxmlformats.org/officeDocument/2006/relationships/slide" Target="slides/slide17.xml"/><Relationship Id="rId175"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D62F474-EAC5-4D00-8C88-B28579B71933}" type="datetimeFigureOut">
              <a:rPr lang="en-US" smtClean="0"/>
              <a:t>4/8/2015</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48813BE-70B2-4C29-9C95-B54CA0653237}" type="slidenum">
              <a:rPr lang="en-US" smtClean="0"/>
              <a:t>‹#›</a:t>
            </a:fld>
            <a:endParaRPr lang="en-US" dirty="0"/>
          </a:p>
        </p:txBody>
      </p:sp>
    </p:spTree>
    <p:extLst>
      <p:ext uri="{BB962C8B-B14F-4D97-AF65-F5344CB8AC3E}">
        <p14:creationId xmlns:p14="http://schemas.microsoft.com/office/powerpoint/2010/main" val="240241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B54366C-EC7D-4398-B5F8-B4F260324CFE}" type="datetimeFigureOut">
              <a:rPr lang="en-US" smtClean="0"/>
              <a:pPr/>
              <a:t>4/8/2015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A64FBB8-F3E7-49A2-8C82-60272B9FB1B8}" type="slidenum">
              <a:rPr lang="en-US" smtClean="0"/>
              <a:pPr/>
              <a:t>‹#›</a:t>
            </a:fld>
            <a:endParaRPr lang="en-US" dirty="0"/>
          </a:p>
        </p:txBody>
      </p:sp>
    </p:spTree>
    <p:extLst>
      <p:ext uri="{BB962C8B-B14F-4D97-AF65-F5344CB8AC3E}">
        <p14:creationId xmlns:p14="http://schemas.microsoft.com/office/powerpoint/2010/main" val="2216782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4FBB8-F3E7-49A2-8C82-60272B9FB1B8}" type="slidenum">
              <a:rPr lang="en-US" smtClean="0"/>
              <a:pPr/>
              <a:t>2</a:t>
            </a:fld>
            <a:endParaRPr lang="en-US" dirty="0"/>
          </a:p>
        </p:txBody>
      </p:sp>
    </p:spTree>
    <p:extLst>
      <p:ext uri="{BB962C8B-B14F-4D97-AF65-F5344CB8AC3E}">
        <p14:creationId xmlns:p14="http://schemas.microsoft.com/office/powerpoint/2010/main" val="2871454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3D</a:t>
            </a:r>
            <a:r>
              <a:rPr lang="en-US" baseline="0" dirty="0" smtClean="0"/>
              <a:t> Elevation Program (3DEP) was implemented in FY15 and included a Broad Agency Announcement (BAA) for partnership funding proposals. This is Quality Level 2 (QL2) or better Elevation data (multiple points per square meter w/ vertical accuracy &lt; 10 cm).  BAA announcement for FY16 planned for July w/ public meeting at USGS scheduled on May 28 to provide overview and facilitate discussion for potential projects.  Federal agencies are currently submitting their requirements.</a:t>
            </a:r>
            <a:endParaRPr lang="en-US" dirty="0"/>
          </a:p>
        </p:txBody>
      </p:sp>
      <p:sp>
        <p:nvSpPr>
          <p:cNvPr id="4" name="Slide Number Placeholder 3"/>
          <p:cNvSpPr>
            <a:spLocks noGrp="1"/>
          </p:cNvSpPr>
          <p:nvPr>
            <p:ph type="sldNum" sz="quarter" idx="10"/>
          </p:nvPr>
        </p:nvSpPr>
        <p:spPr/>
        <p:txBody>
          <a:bodyPr/>
          <a:lstStyle/>
          <a:p>
            <a:fld id="{A5D9727B-EA5E-4E04-8D7C-3CAB60EFB55E}"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597732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Hydrography Requirements</a:t>
            </a:r>
            <a:r>
              <a:rPr lang="en-US" baseline="0" dirty="0" smtClean="0"/>
              <a:t> and Benefits Study (HRBS) is a national effort (USGS, USDA co-lead) modeled after the NEEA (National Enhanced Elevation Assessment) study to gather user requirements / needs and prepare “cost benefit” of developing a national program (not just dataset). National survey included over 530 responses from 23 Federal agencies and all 50 states to document nearly 600 “mission critical activities” or business uses. Minnesota had input from 9 (out of 10) organizations including State agencies, Met Council and watershed district. Participants to meet in May (?) to review a “state summary” of survey results.</a:t>
            </a:r>
            <a:endParaRPr lang="en-US" dirty="0"/>
          </a:p>
        </p:txBody>
      </p:sp>
      <p:sp>
        <p:nvSpPr>
          <p:cNvPr id="4" name="Slide Number Placeholder 3"/>
          <p:cNvSpPr>
            <a:spLocks noGrp="1"/>
          </p:cNvSpPr>
          <p:nvPr>
            <p:ph type="sldNum" sz="quarter" idx="10"/>
          </p:nvPr>
        </p:nvSpPr>
        <p:spPr/>
        <p:txBody>
          <a:bodyPr/>
          <a:lstStyle/>
          <a:p>
            <a:fld id="{A5D9727B-EA5E-4E04-8D7C-3CAB60EFB55E}"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048663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64FBB8-F3E7-49A2-8C82-60272B9FB1B8}"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240094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478D03-F08D-462D-9597-7F483E5A6CB6}"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043332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478D03-F08D-462D-9597-7F483E5A6CB6}"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795742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478D03-F08D-462D-9597-7F483E5A6CB6}"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316407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14.tiff"/><Relationship Id="rId2" Type="http://schemas.openxmlformats.org/officeDocument/2006/relationships/image" Target="../media/image9.png"/><Relationship Id="rId1" Type="http://schemas.openxmlformats.org/officeDocument/2006/relationships/slideMaster" Target="../slideMasters/slideMaster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5.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2097572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Questions?</a:t>
            </a:r>
            <a:endParaRPr lang="en-US" dirty="0"/>
          </a:p>
        </p:txBody>
      </p:sp>
    </p:spTree>
    <p:extLst>
      <p:ext uri="{BB962C8B-B14F-4D97-AF65-F5344CB8AC3E}">
        <p14:creationId xmlns:p14="http://schemas.microsoft.com/office/powerpoint/2010/main" val="26960462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2EA143-6956-4C7C-8D14-2177F6C804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6433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2EA143-6956-4C7C-8D14-2177F6C804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89328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00600" y="5562599"/>
            <a:ext cx="4038600" cy="748553"/>
          </a:xfrm>
        </p:spPr>
        <p:txBody>
          <a:bodyPr numCol="1">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a:t>
            </a:r>
            <a:endParaRPr dirty="0"/>
          </a:p>
        </p:txBody>
      </p:sp>
      <p:sp>
        <p:nvSpPr>
          <p:cNvPr id="4" name="Date Placeholder 3"/>
          <p:cNvSpPr>
            <a:spLocks noGrp="1"/>
          </p:cNvSpPr>
          <p:nvPr>
            <p:ph type="dt" sz="half" idx="10"/>
          </p:nvPr>
        </p:nvSpPr>
        <p:spPr>
          <a:xfrm>
            <a:off x="4800600" y="6425640"/>
            <a:ext cx="1232647" cy="365125"/>
          </a:xfrm>
        </p:spPr>
        <p:txBody>
          <a:bodyPr numCol="1"/>
          <a:lstStyle>
            <a:lvl1pPr algn="l">
              <a:defRPr/>
            </a:lvl1pPr>
          </a:lstStyle>
          <a:p>
            <a:endParaRPr lang="en-US" dirty="0">
              <a:solidFill>
                <a:prstClr val="black">
                  <a:lumMod val="65000"/>
                  <a:lumOff val="35000"/>
                </a:prstClr>
              </a:solidFill>
            </a:endParaRPr>
          </a:p>
        </p:txBody>
      </p:sp>
      <p:sp>
        <p:nvSpPr>
          <p:cNvPr id="5" name="Footer Placeholder 4"/>
          <p:cNvSpPr>
            <a:spLocks noGrp="1"/>
          </p:cNvSpPr>
          <p:nvPr>
            <p:ph type="ftr" sz="quarter" idx="11"/>
          </p:nvPr>
        </p:nvSpPr>
        <p:spPr>
          <a:xfrm>
            <a:off x="6311153" y="6425640"/>
            <a:ext cx="2617694" cy="365125"/>
          </a:xfrm>
        </p:spPr>
        <p:txBody>
          <a:bodyPr numCol="1"/>
          <a:lstStyle>
            <a:lvl1pPr algn="r">
              <a:defRPr/>
            </a:lvl1pPr>
          </a:lstStyle>
          <a:p>
            <a:endParaRPr lang="en-US" dirty="0">
              <a:solidFill>
                <a:prstClr val="black">
                  <a:lumMod val="65000"/>
                  <a:lumOff val="35000"/>
                </a:prstClr>
              </a:solidFill>
            </a:endParaRPr>
          </a:p>
        </p:txBody>
      </p:sp>
      <p:sp>
        <p:nvSpPr>
          <p:cNvPr id="7" name="Rectangle 6"/>
          <p:cNvSpPr/>
          <p:nvPr/>
        </p:nvSpPr>
        <p:spPr>
          <a:xfrm>
            <a:off x="282575" y="228600"/>
            <a:ext cx="4235450" cy="418795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defTabSz="457200"/>
            <a:endParaRPr>
              <a:solidFill>
                <a:prstClr val="white"/>
              </a:solidFill>
            </a:endParaRPr>
          </a:p>
        </p:txBody>
      </p:sp>
      <p:sp>
        <p:nvSpPr>
          <p:cNvPr id="8" name="Rectangle 7"/>
          <p:cNvSpPr/>
          <p:nvPr/>
        </p:nvSpPr>
        <p:spPr>
          <a:xfrm>
            <a:off x="6802438" y="228600"/>
            <a:ext cx="2057400" cy="203911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defTabSz="457200"/>
            <a:endParaRPr>
              <a:solidFill>
                <a:prstClr val="white"/>
              </a:solidFill>
            </a:endParaRPr>
          </a:p>
        </p:txBody>
      </p:sp>
      <p:sp>
        <p:nvSpPr>
          <p:cNvPr id="10" name="Rectangle 9"/>
          <p:cNvSpPr/>
          <p:nvPr/>
        </p:nvSpPr>
        <p:spPr>
          <a:xfrm>
            <a:off x="4624388" y="2377440"/>
            <a:ext cx="2057400" cy="2039112"/>
          </a:xfrm>
          <a:prstGeom prst="rect">
            <a:avLst/>
          </a:prstGeom>
          <a:solidFill>
            <a:srgbClr val="5395BE"/>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a:solidFill>
                <a:prstClr val="white"/>
              </a:solidFill>
            </a:endParaRPr>
          </a:p>
        </p:txBody>
      </p:sp>
      <p:sp>
        <p:nvSpPr>
          <p:cNvPr id="15" name="TextBox 14"/>
          <p:cNvSpPr txBox="1"/>
          <p:nvPr/>
        </p:nvSpPr>
        <p:spPr>
          <a:xfrm>
            <a:off x="424891" y="174812"/>
            <a:ext cx="413309" cy="1661994"/>
          </a:xfrm>
          <a:prstGeom prst="rect">
            <a:avLst/>
          </a:prstGeom>
          <a:noFill/>
        </p:spPr>
        <p:txBody>
          <a:bodyPr wrap="square" lIns="0" tIns="0" rIns="0" bIns="0" numCol="1" rtlCol="0">
            <a:spAutoFit/>
          </a:bodyPr>
          <a:lstStyle/>
          <a:p>
            <a:pPr defTabSz="457200"/>
            <a:r>
              <a:rPr sz="5400" b="1" dirty="0">
                <a:solidFill>
                  <a:srgbClr val="1C5B2C"/>
                </a:solidFill>
              </a:rPr>
              <a:t>+</a:t>
            </a:r>
          </a:p>
        </p:txBody>
      </p:sp>
      <p:sp>
        <p:nvSpPr>
          <p:cNvPr id="16" name="Rectangle 15"/>
          <p:cNvSpPr/>
          <p:nvPr userDrawn="1"/>
        </p:nvSpPr>
        <p:spPr>
          <a:xfrm>
            <a:off x="282575" y="6633440"/>
            <a:ext cx="1310772" cy="12577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defTabSz="457200"/>
            <a:endParaRPr lang="en-US">
              <a:solidFill>
                <a:prstClr val="white"/>
              </a:solidFill>
            </a:endParaRPr>
          </a:p>
        </p:txBody>
      </p:sp>
      <p:pic>
        <p:nvPicPr>
          <p:cNvPr id="14" name="Picture 13" descr="TNM_green_3line_L.pdf"/>
          <p:cNvPicPr>
            <a:picLocks noChangeAspect="1"/>
          </p:cNvPicPr>
          <p:nvPr userDrawn="1"/>
        </p:nvPicPr>
        <p:blipFill>
          <a:blip r:embed="rId2"/>
          <a:stretch>
            <a:fillRect/>
          </a:stretch>
        </p:blipFill>
        <p:spPr>
          <a:xfrm>
            <a:off x="1949450" y="5616213"/>
            <a:ext cx="3132138" cy="2349104"/>
          </a:xfrm>
          <a:prstGeom prst="rect">
            <a:avLst/>
          </a:prstGeom>
        </p:spPr>
      </p:pic>
      <p:pic>
        <p:nvPicPr>
          <p:cNvPr id="20" name="Picture 19" descr="white.png"/>
          <p:cNvPicPr>
            <a:picLocks noChangeAspect="1"/>
          </p:cNvPicPr>
          <p:nvPr userDrawn="1"/>
        </p:nvPicPr>
        <p:blipFill>
          <a:blip r:embed="rId3">
            <a:alphaModFix amt="50000"/>
          </a:blip>
          <a:stretch>
            <a:fillRect/>
          </a:stretch>
        </p:blipFill>
        <p:spPr>
          <a:xfrm>
            <a:off x="5463591" y="0"/>
            <a:ext cx="3680409" cy="3771284"/>
          </a:xfrm>
          <a:prstGeom prst="rect">
            <a:avLst/>
          </a:prstGeom>
        </p:spPr>
      </p:pic>
      <p:sp>
        <p:nvSpPr>
          <p:cNvPr id="21" name="Rectangle 20"/>
          <p:cNvSpPr/>
          <p:nvPr userDrawn="1"/>
        </p:nvSpPr>
        <p:spPr>
          <a:xfrm>
            <a:off x="4620032" y="228600"/>
            <a:ext cx="2057400" cy="2039112"/>
          </a:xfrm>
          <a:prstGeom prst="rect">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defTabSz="457200"/>
            <a:endParaRPr dirty="0">
              <a:solidFill>
                <a:prstClr val="white"/>
              </a:solidFill>
            </a:endParaRPr>
          </a:p>
        </p:txBody>
      </p:sp>
      <p:sp>
        <p:nvSpPr>
          <p:cNvPr id="22" name="Rectangle 21"/>
          <p:cNvSpPr/>
          <p:nvPr userDrawn="1"/>
        </p:nvSpPr>
        <p:spPr>
          <a:xfrm>
            <a:off x="6798082" y="2377440"/>
            <a:ext cx="2057400" cy="2039112"/>
          </a:xfrm>
          <a:prstGeom prst="rect">
            <a:avLst/>
          </a:prstGeom>
          <a:blipFill rotWithShape="1">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defTabSz="457200"/>
            <a:endParaRPr>
              <a:solidFill>
                <a:prstClr val="white"/>
              </a:solidFill>
            </a:endParaRPr>
          </a:p>
        </p:txBody>
      </p:sp>
      <p:sp>
        <p:nvSpPr>
          <p:cNvPr id="23" name="Rectangle 22"/>
          <p:cNvSpPr/>
          <p:nvPr userDrawn="1"/>
        </p:nvSpPr>
        <p:spPr>
          <a:xfrm>
            <a:off x="4620032" y="2377440"/>
            <a:ext cx="2057400" cy="2039112"/>
          </a:xfrm>
          <a:prstGeom prst="rect">
            <a:avLst/>
          </a:prstGeom>
          <a:blipFill rotWithShape="1">
            <a:blip r:embed="rId6">
              <a:alphaModFix amt="7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a:solidFill>
                <a:prstClr val="white"/>
              </a:solidFill>
            </a:endParaRPr>
          </a:p>
        </p:txBody>
      </p:sp>
      <p:sp>
        <p:nvSpPr>
          <p:cNvPr id="2" name="Title 1"/>
          <p:cNvSpPr>
            <a:spLocks noGrp="1"/>
          </p:cNvSpPr>
          <p:nvPr>
            <p:ph type="ctrTitle" hasCustomPrompt="1"/>
          </p:nvPr>
        </p:nvSpPr>
        <p:spPr>
          <a:xfrm>
            <a:off x="365622" y="1591732"/>
            <a:ext cx="4038600" cy="2641601"/>
          </a:xfrm>
        </p:spPr>
        <p:txBody>
          <a:bodyPr numCol="1" anchor="b">
            <a:normAutofit/>
          </a:bodyPr>
          <a:lstStyle>
            <a:lvl1pPr>
              <a:defRPr sz="2800">
                <a:solidFill>
                  <a:srgbClr val="FFFFFF"/>
                </a:solidFill>
              </a:defRPr>
            </a:lvl1pPr>
          </a:lstStyle>
          <a:p>
            <a:r>
              <a:rPr lang="en-US" dirty="0" smtClean="0"/>
              <a:t>Title</a:t>
            </a:r>
            <a:endParaRPr dirty="0"/>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02666" y="5676900"/>
            <a:ext cx="1371600" cy="502920"/>
          </a:xfrm>
          <a:prstGeom prst="rect">
            <a:avLst/>
          </a:prstGeom>
        </p:spPr>
      </p:pic>
      <p:pic>
        <p:nvPicPr>
          <p:cNvPr id="17" name="Picture 16"/>
          <p:cNvPicPr>
            <a:picLocks noChangeAspect="1"/>
          </p:cNvPicPr>
          <p:nvPr userDrawn="1"/>
        </p:nvPicPr>
        <p:blipFill>
          <a:blip r:embed="rId8"/>
          <a:stretch>
            <a:fillRect/>
          </a:stretch>
        </p:blipFill>
        <p:spPr>
          <a:xfrm>
            <a:off x="389869" y="6422553"/>
            <a:ext cx="1679307" cy="256284"/>
          </a:xfrm>
          <a:prstGeom prst="rect">
            <a:avLst/>
          </a:prstGeom>
        </p:spPr>
      </p:pic>
      <p:pic>
        <p:nvPicPr>
          <p:cNvPr id="18" name="Picture 17"/>
          <p:cNvPicPr>
            <a:picLocks noChangeAspect="1"/>
          </p:cNvPicPr>
          <p:nvPr userDrawn="1"/>
        </p:nvPicPr>
        <p:blipFill>
          <a:blip r:embed="rId9"/>
          <a:stretch>
            <a:fillRect/>
          </a:stretch>
        </p:blipFill>
        <p:spPr>
          <a:xfrm>
            <a:off x="3818759" y="5585301"/>
            <a:ext cx="699266" cy="652648"/>
          </a:xfrm>
          <a:prstGeom prst="rect">
            <a:avLst/>
          </a:prstGeom>
        </p:spPr>
      </p:pic>
    </p:spTree>
    <p:extLst>
      <p:ext uri="{BB962C8B-B14F-4D97-AF65-F5344CB8AC3E}">
        <p14:creationId xmlns:p14="http://schemas.microsoft.com/office/powerpoint/2010/main" val="2873304347"/>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defTabSz="457200"/>
            <a:endParaRPr>
              <a:solidFill>
                <a:prstClr val="white"/>
              </a:solidFill>
            </a:endParaRPr>
          </a:p>
        </p:txBody>
      </p:sp>
      <p:sp>
        <p:nvSpPr>
          <p:cNvPr id="2" name="Title 1"/>
          <p:cNvSpPr>
            <a:spLocks noGrp="1"/>
          </p:cNvSpPr>
          <p:nvPr>
            <p:ph type="title"/>
          </p:nvPr>
        </p:nvSpPr>
        <p:spPr>
          <a:xfrm>
            <a:off x="498474" y="134471"/>
            <a:ext cx="7556313" cy="995082"/>
          </a:xfrm>
        </p:spPr>
        <p:txBody>
          <a:bodyPr numCol="1" anchor="b" anchorCtr="0"/>
          <a:lstStyle>
            <a:lvl1pPr>
              <a:defRPr>
                <a:solidFill>
                  <a:srgbClr val="006F4B"/>
                </a:solidFill>
              </a:defRPr>
            </a:lvl1pPr>
          </a:lstStyle>
          <a:p>
            <a:r>
              <a:rPr lang="en-US" dirty="0" smtClean="0"/>
              <a:t>Click to edit Master title style</a:t>
            </a:r>
            <a:endParaRPr dirty="0"/>
          </a:p>
        </p:txBody>
      </p:sp>
      <p:sp>
        <p:nvSpPr>
          <p:cNvPr id="3" name="Content Placeholder 2"/>
          <p:cNvSpPr>
            <a:spLocks noGrp="1"/>
          </p:cNvSpPr>
          <p:nvPr>
            <p:ph idx="1"/>
          </p:nvPr>
        </p:nvSpPr>
        <p:spPr/>
        <p:txBody>
          <a:bodyPr numCol="1"/>
          <a:lstStyle>
            <a:lvl2pPr>
              <a:buClr>
                <a:schemeClr val="accent4"/>
              </a:buClr>
              <a:defRPr/>
            </a:lvl2pPr>
            <a:lvl4pPr>
              <a:buClr>
                <a:schemeClr val="accent4"/>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5" name="Footer Placeholder 4"/>
          <p:cNvSpPr>
            <a:spLocks noGrp="1"/>
          </p:cNvSpPr>
          <p:nvPr>
            <p:ph type="ftr" sz="quarter" idx="11"/>
          </p:nvPr>
        </p:nvSpPr>
        <p:spPr>
          <a:xfrm>
            <a:off x="201706" y="6423585"/>
            <a:ext cx="6122894" cy="365125"/>
          </a:xfrm>
        </p:spPr>
        <p:txBody>
          <a:bodyPr numCol="1"/>
          <a:lstStyle/>
          <a:p>
            <a:endParaRPr lang="en-US" dirty="0">
              <a:solidFill>
                <a:prstClr val="black">
                  <a:lumMod val="65000"/>
                  <a:lumOff val="35000"/>
                </a:prstClr>
              </a:solidFill>
            </a:endParaRPr>
          </a:p>
        </p:txBody>
      </p:sp>
      <p:sp>
        <p:nvSpPr>
          <p:cNvPr id="9" name="TextBox 8"/>
          <p:cNvSpPr txBox="1"/>
          <p:nvPr/>
        </p:nvSpPr>
        <p:spPr>
          <a:xfrm>
            <a:off x="223185" y="228600"/>
            <a:ext cx="260909" cy="1107996"/>
          </a:xfrm>
          <a:prstGeom prst="rect">
            <a:avLst/>
          </a:prstGeom>
          <a:noFill/>
        </p:spPr>
        <p:txBody>
          <a:bodyPr wrap="square" lIns="0" tIns="0" rIns="0" bIns="0" numCol="1" rtlCol="0">
            <a:spAutoFit/>
          </a:bodyPr>
          <a:lstStyle/>
          <a:p>
            <a:pPr defTabSz="457200"/>
            <a:r>
              <a:rPr lang="en-US" sz="3600" b="1" dirty="0">
                <a:solidFill>
                  <a:prstClr val="black">
                    <a:lumMod val="50000"/>
                    <a:lumOff val="50000"/>
                  </a:prst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numCol="1"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12" name="TextBox 11"/>
          <p:cNvSpPr txBox="1"/>
          <p:nvPr userDrawn="1"/>
        </p:nvSpPr>
        <p:spPr>
          <a:xfrm>
            <a:off x="8178793" y="282574"/>
            <a:ext cx="673854" cy="369332"/>
          </a:xfrm>
          <a:prstGeom prst="rect">
            <a:avLst/>
          </a:prstGeom>
          <a:noFill/>
        </p:spPr>
        <p:txBody>
          <a:bodyPr wrap="square" numCol="1" rtlCol="0">
            <a:spAutoFit/>
          </a:bodyPr>
          <a:lstStyle/>
          <a:p>
            <a:pPr algn="ctr" defTabSz="457200"/>
            <a:fld id="{C82C3CAB-5DAE-364E-A5B2-3FA4B22A277F}" type="slidenum">
              <a:rPr lang="en-US">
                <a:solidFill>
                  <a:prstClr val="white"/>
                </a:solidFill>
              </a:rPr>
              <a:pPr algn="ctr" defTabSz="457200"/>
              <a:t>‹#›</a:t>
            </a:fld>
            <a:endParaRPr lang="en-US" dirty="0">
              <a:solidFill>
                <a:prstClr val="white"/>
              </a:solidFill>
            </a:endParaRPr>
          </a:p>
        </p:txBody>
      </p:sp>
    </p:spTree>
    <p:extLst>
      <p:ext uri="{BB962C8B-B14F-4D97-AF65-F5344CB8AC3E}">
        <p14:creationId xmlns:p14="http://schemas.microsoft.com/office/powerpoint/2010/main" val="66594526"/>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numCol="1"/>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numCol="1"/>
          <a:lstStyle/>
          <a:p>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numCol="1"/>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a:xfrm>
            <a:off x="7924800" y="6356350"/>
            <a:ext cx="762000" cy="365125"/>
          </a:xfrm>
          <a:prstGeom prst="rect">
            <a:avLst/>
          </a:prstGeom>
        </p:spPr>
        <p:txBody>
          <a:bodyPr numCol="1"/>
          <a:lstStyle/>
          <a:p>
            <a:pPr defTabSz="457200"/>
            <a:fld id="{252CF95C-C335-4839-BC44-7D53E1275AC8}" type="slidenum">
              <a:rPr lang="en-US">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339160803"/>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Section Header">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0352" y="2704664"/>
            <a:ext cx="7772400" cy="1509712"/>
          </a:xfrm>
        </p:spPr>
        <p:txBody>
          <a:bodyPr lIns="45720" rIns="45720" numCol="1" anchor="t">
            <a:normAutofit/>
          </a:bodyPr>
          <a:lstStyle>
            <a:lvl1pPr marL="0" indent="0" eaLnBrk="1" latinLnBrk="0" hangingPunct="1">
              <a:buNone/>
              <a:defRPr sz="3600">
                <a:solidFill>
                  <a:srgbClr val="006F4B"/>
                </a:solidFill>
                <a:latin typeface="+mj-l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endParaRPr kumimoji="0" lang="en-US" dirty="0" smtClean="0"/>
          </a:p>
        </p:txBody>
      </p:sp>
      <p:sp>
        <p:nvSpPr>
          <p:cNvPr id="4" name="Date Placeholder 3"/>
          <p:cNvSpPr>
            <a:spLocks noGrp="1"/>
          </p:cNvSpPr>
          <p:nvPr>
            <p:ph type="dt" sz="half" idx="10"/>
          </p:nvPr>
        </p:nvSpPr>
        <p:spPr/>
        <p:txBody>
          <a:bodyPr numCol="1"/>
          <a:lstStyle/>
          <a:p>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numCol="1"/>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a:xfrm>
            <a:off x="7924800" y="6356350"/>
            <a:ext cx="762000" cy="365125"/>
          </a:xfrm>
          <a:prstGeom prst="rect">
            <a:avLst/>
          </a:prstGeom>
        </p:spPr>
        <p:txBody>
          <a:bodyPr numCol="1"/>
          <a:lstStyle/>
          <a:p>
            <a:pPr defTabSz="457200"/>
            <a:fld id="{252CF95C-C335-4839-BC44-7D53E1275AC8}" type="slidenum">
              <a:rPr lang="en-US">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8092773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sz="half" idx="1"/>
          </p:nvPr>
        </p:nvSpPr>
        <p:spPr>
          <a:xfrm>
            <a:off x="381000" y="1371600"/>
            <a:ext cx="4076700" cy="4495800"/>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076700" cy="4495800"/>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8305800" y="242234"/>
            <a:ext cx="554038" cy="365125"/>
          </a:xfrm>
          <a:prstGeom prst="rect">
            <a:avLst/>
          </a:prstGeom>
        </p:spPr>
        <p:txBody>
          <a:bodyPr numCol="1"/>
          <a:lstStyle/>
          <a:p>
            <a:pPr defTabSz="457200"/>
            <a:fld id="{6D65F54B-58B9-4CE3-B3D6-5A5A9797808F}" type="slidenum">
              <a:rPr lang="en-US">
                <a:solidFill>
                  <a:prstClr val="black"/>
                </a:solidFill>
              </a:rPr>
              <a:pPr defTabSz="457200"/>
              <a:t>‹#›</a:t>
            </a:fld>
            <a:endParaRPr lang="en-US" dirty="0">
              <a:solidFill>
                <a:prstClr val="black"/>
              </a:solidFill>
            </a:endParaRPr>
          </a:p>
        </p:txBody>
      </p:sp>
      <p:sp>
        <p:nvSpPr>
          <p:cNvPr id="7" name="Rectangle 6"/>
          <p:cNvSpPr/>
          <p:nvPr userDrawn="1"/>
        </p:nvSpPr>
        <p:spPr>
          <a:xfrm>
            <a:off x="8166847" y="282574"/>
            <a:ext cx="6858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defTabSz="457200"/>
            <a:endParaRPr dirty="0">
              <a:solidFill>
                <a:prstClr val="white"/>
              </a:solidFill>
            </a:endParaRPr>
          </a:p>
        </p:txBody>
      </p:sp>
    </p:spTree>
    <p:extLst>
      <p:ext uri="{BB962C8B-B14F-4D97-AF65-F5344CB8AC3E}">
        <p14:creationId xmlns:p14="http://schemas.microsoft.com/office/powerpoint/2010/main" val="202292873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1766155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57769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4/8/2015</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32945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86700" cy="701675"/>
          </a:xfrm>
          <a:prstGeom prst="rect">
            <a:avLst/>
          </a:prstGeom>
        </p:spPr>
        <p:txBody>
          <a:bodyPr/>
          <a:lstStyle>
            <a:lvl1pPr algn="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0" y="6477000"/>
            <a:ext cx="457201" cy="304800"/>
          </a:xfrm>
          <a:prstGeom prst="rect">
            <a:avLst/>
          </a:prstGeom>
        </p:spPr>
        <p:txBody>
          <a:bodyPr/>
          <a:lstStyle/>
          <a:p>
            <a:fld id="{1FF935F4-130A-44BA-B9E4-FB5C8CE193BD}" type="slidenum">
              <a:rPr lang="en-US" smtClean="0">
                <a:solidFill>
                  <a:prstClr val="black"/>
                </a:solidFill>
              </a:rPr>
              <a:pPr/>
              <a:t>‹#›</a:t>
            </a:fld>
            <a:endParaRPr lang="en-US" dirty="0">
              <a:solidFill>
                <a:prstClr val="black"/>
              </a:solidFill>
            </a:endParaRPr>
          </a:p>
        </p:txBody>
      </p:sp>
      <p:sp>
        <p:nvSpPr>
          <p:cNvPr id="4" name="Date Placeholder 3"/>
          <p:cNvSpPr>
            <a:spLocks noGrp="1"/>
          </p:cNvSpPr>
          <p:nvPr>
            <p:ph type="dt" sz="half" idx="11"/>
          </p:nvPr>
        </p:nvSpPr>
        <p:spPr>
          <a:xfrm>
            <a:off x="533400" y="6489701"/>
            <a:ext cx="685799" cy="279399"/>
          </a:xfrm>
          <a:prstGeom prst="rect">
            <a:avLst/>
          </a:prstGeom>
        </p:spPr>
        <p:txBody>
          <a:bodyPr/>
          <a:lstStyle/>
          <a:p>
            <a:fld id="{C66A6D71-CBE5-4DB2-BA8D-22092B89CECA}" type="datetime1">
              <a:rPr lang="en-US" smtClean="0">
                <a:solidFill>
                  <a:prstClr val="black"/>
                </a:solidFill>
              </a:rPr>
              <a:pPr/>
              <a:t>4/8/2015</a:t>
            </a:fld>
            <a:endParaRPr lang="en-US" dirty="0">
              <a:solidFill>
                <a:prstClr val="black"/>
              </a:solidFill>
            </a:endParaRPr>
          </a:p>
        </p:txBody>
      </p:sp>
      <p:sp>
        <p:nvSpPr>
          <p:cNvPr id="5" name="Text Placeholder 3"/>
          <p:cNvSpPr>
            <a:spLocks noGrp="1"/>
          </p:cNvSpPr>
          <p:nvPr>
            <p:ph type="body" sz="quarter" idx="12"/>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33609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0"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9"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4/8/2015</a:t>
            </a:fld>
            <a:endParaRPr lang="en-US" dirty="0">
              <a:solidFill>
                <a:prstClr val="black"/>
              </a:solidFill>
            </a:endParaRP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221144612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0"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9"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4/8/2015</a:t>
            </a:fld>
            <a:endParaRPr lang="en-US" dirty="0">
              <a:solidFill>
                <a:prstClr val="black"/>
              </a:solidFill>
            </a:endParaRP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329510757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0"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9"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4/8/2015</a:t>
            </a:fld>
            <a:endParaRPr lang="en-US" dirty="0">
              <a:solidFill>
                <a:prstClr val="black"/>
              </a:solidFill>
            </a:endParaRP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362874859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595784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11152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780691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86700" cy="701675"/>
          </a:xfrm>
          <a:prstGeom prst="rect">
            <a:avLst/>
          </a:prstGeom>
        </p:spPr>
        <p:txBody>
          <a:bodyPr/>
          <a:lstStyle>
            <a:lvl1pPr algn="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1FF935F4-130A-44BA-B9E4-FB5C8CE193BD}" type="slidenum">
              <a:rPr lang="en-US" smtClean="0">
                <a:solidFill>
                  <a:prstClr val="black"/>
                </a:solidFill>
              </a:rPr>
              <a:pPr/>
              <a:t>‹#›</a:t>
            </a:fld>
            <a:endParaRPr lang="en-US" dirty="0">
              <a:solidFill>
                <a:prstClr val="black"/>
              </a:solidFill>
            </a:endParaRPr>
          </a:p>
        </p:txBody>
      </p:sp>
      <p:sp>
        <p:nvSpPr>
          <p:cNvPr id="4" name="Date Placeholder 3"/>
          <p:cNvSpPr>
            <a:spLocks noGrp="1"/>
          </p:cNvSpPr>
          <p:nvPr>
            <p:ph type="dt" sz="half" idx="11"/>
          </p:nvPr>
        </p:nvSpPr>
        <p:spPr/>
        <p:txBody>
          <a:bodyPr/>
          <a:lstStyle/>
          <a:p>
            <a:fld id="{C66A6D71-CBE5-4DB2-BA8D-22092B89CECA}" type="datetime1">
              <a:rPr lang="en-US" smtClean="0">
                <a:solidFill>
                  <a:prstClr val="black"/>
                </a:solidFill>
              </a:rPr>
              <a:pPr/>
              <a:t>4/8/2015</a:t>
            </a:fld>
            <a:endParaRPr lang="en-US" dirty="0">
              <a:solidFill>
                <a:prstClr val="black"/>
              </a:solidFill>
            </a:endParaRPr>
          </a:p>
        </p:txBody>
      </p:sp>
      <p:sp>
        <p:nvSpPr>
          <p:cNvPr id="5" name="Text Placeholder 3"/>
          <p:cNvSpPr>
            <a:spLocks noGrp="1"/>
          </p:cNvSpPr>
          <p:nvPr>
            <p:ph type="body" sz="quarter" idx="12"/>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51524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4/8/2015</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35694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4/8/2015</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3897123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4/8/2015</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4157453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2362200" y="3962400"/>
            <a:ext cx="3810000" cy="1752600"/>
          </a:xfrm>
          <a:prstGeom prst="rect">
            <a:avLst/>
          </a:prstGeom>
        </p:spPr>
        <p:txBody>
          <a:bodyPr/>
          <a:lstStyle>
            <a:lvl1pPr marL="0" indent="0" algn="r">
              <a:buNone/>
              <a:defRPr sz="1400">
                <a:latin typeface="Franklin Gothic Book" pitchFamily="34" charset="0"/>
              </a:defRPr>
            </a:lvl1pPr>
          </a:lstStyle>
          <a:p>
            <a:pPr lvl="0"/>
            <a:r>
              <a:rPr lang="en-US" dirty="0" smtClean="0"/>
              <a:t>Click to add new presenter name</a:t>
            </a:r>
            <a:endParaRPr lang="en-US" dirty="0"/>
          </a:p>
        </p:txBody>
      </p:sp>
      <p:sp>
        <p:nvSpPr>
          <p:cNvPr id="2" name="Title 1"/>
          <p:cNvSpPr>
            <a:spLocks noGrp="1"/>
          </p:cNvSpPr>
          <p:nvPr>
            <p:ph type="title" hasCustomPrompt="1"/>
          </p:nvPr>
        </p:nvSpPr>
        <p:spPr>
          <a:xfrm>
            <a:off x="2362200" y="2667000"/>
            <a:ext cx="3810000" cy="1295400"/>
          </a:xfrm>
          <a:prstGeom prst="rect">
            <a:avLst/>
          </a:prstGeom>
        </p:spPr>
        <p:txBody>
          <a:bodyPr anchor="b"/>
          <a:lstStyle>
            <a:lvl1pPr algn="r">
              <a:defRPr sz="3600" baseline="0">
                <a:latin typeface="Franklin Gothic Book" pitchFamily="34"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38393801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25849792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ide by 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848600" cy="609600"/>
          </a:xfrm>
          <a:prstGeom prst="rect">
            <a:avLst/>
          </a:prstGeom>
        </p:spPr>
        <p:txBody>
          <a:bodyPr/>
          <a:lstStyle>
            <a:lvl1pPr>
              <a:defRPr sz="3200">
                <a:latin typeface="+mj-lt"/>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457200" y="1752600"/>
            <a:ext cx="3581400" cy="43434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11"/>
          </p:nvPr>
        </p:nvSpPr>
        <p:spPr>
          <a:xfrm>
            <a:off x="4343400" y="1752600"/>
            <a:ext cx="3581400" cy="43434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1980022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F971A-F5B7-4129-B83F-B1E32DEEA2AD}" type="datetimeFigureOut">
              <a:rPr lang="en-US">
                <a:solidFill>
                  <a:prstClr val="black">
                    <a:tint val="75000"/>
                  </a:prstClr>
                </a:solidFill>
              </a:rPr>
              <a:pPr/>
              <a:t>4/8/2015</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7B65EE-1F02-46A8-8422-85A3473BC13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649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404392"/>
      </p:ext>
    </p:extLst>
  </p:cSld>
  <p:clrMapOvr>
    <a:masterClrMapping/>
  </p:clrMapOvr>
  <p:timing>
    <p:tnLst>
      <p:par>
        <p:cTn id="1" dur="indefinite" restart="never" nodeType="tmRoot"/>
      </p:par>
    </p:tnLst>
  </p:timing>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de by 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8" name="Picture Placeholder 7"/>
          <p:cNvSpPr>
            <a:spLocks noGrp="1"/>
          </p:cNvSpPr>
          <p:nvPr>
            <p:ph type="pic" sz="quarter" idx="15"/>
          </p:nvPr>
        </p:nvSpPr>
        <p:spPr>
          <a:xfrm>
            <a:off x="457200" y="1600200"/>
            <a:ext cx="7848600" cy="4648200"/>
          </a:xfrm>
          <a:prstGeom prst="rect">
            <a:avLst/>
          </a:prstGeom>
        </p:spPr>
        <p:txBody>
          <a:bodyPr/>
          <a:lstStyle/>
          <a:p>
            <a:endParaRPr lang="en-US"/>
          </a:p>
        </p:txBody>
      </p:sp>
    </p:spTree>
    <p:extLst>
      <p:ext uri="{BB962C8B-B14F-4D97-AF65-F5344CB8AC3E}">
        <p14:creationId xmlns:p14="http://schemas.microsoft.com/office/powerpoint/2010/main" val="588932372"/>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Questions?</a:t>
            </a:r>
            <a:endParaRPr lang="en-US" dirty="0"/>
          </a:p>
        </p:txBody>
      </p:sp>
    </p:spTree>
    <p:extLst>
      <p:ext uri="{BB962C8B-B14F-4D97-AF65-F5344CB8AC3E}">
        <p14:creationId xmlns:p14="http://schemas.microsoft.com/office/powerpoint/2010/main" val="16544674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ide by 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4" name="Table Placeholder 3"/>
          <p:cNvSpPr>
            <a:spLocks noGrp="1"/>
          </p:cNvSpPr>
          <p:nvPr>
            <p:ph type="tbl" sz="quarter" idx="15"/>
          </p:nvPr>
        </p:nvSpPr>
        <p:spPr>
          <a:xfrm>
            <a:off x="457200" y="1676400"/>
            <a:ext cx="7848600" cy="4648200"/>
          </a:xfrm>
          <a:prstGeom prst="rect">
            <a:avLst/>
          </a:prstGeom>
        </p:spPr>
        <p:txBody>
          <a:bodyPr/>
          <a:lstStyle/>
          <a:p>
            <a:endParaRPr lang="en-US"/>
          </a:p>
        </p:txBody>
      </p:sp>
    </p:spTree>
    <p:extLst>
      <p:ext uri="{BB962C8B-B14F-4D97-AF65-F5344CB8AC3E}">
        <p14:creationId xmlns:p14="http://schemas.microsoft.com/office/powerpoint/2010/main" val="605767538"/>
      </p:ext>
    </p:extLst>
  </p:cSld>
  <p:clrMapOvr>
    <a:masterClrMapping/>
  </p:clrMapOvr>
  <p:timing>
    <p:tnLst>
      <p:par>
        <p:cTn id="1" dur="indefinite" restart="never" nodeType="tmRoot"/>
      </p:par>
    </p:tnLst>
  </p:timing>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ide by 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SmartArt Placeholder 6"/>
          <p:cNvSpPr>
            <a:spLocks noGrp="1"/>
          </p:cNvSpPr>
          <p:nvPr>
            <p:ph type="dgm" sz="quarter" idx="15"/>
          </p:nvPr>
        </p:nvSpPr>
        <p:spPr>
          <a:xfrm>
            <a:off x="457200" y="1752600"/>
            <a:ext cx="7848600" cy="4572000"/>
          </a:xfrm>
          <a:prstGeom prst="rect">
            <a:avLst/>
          </a:prstGeom>
        </p:spPr>
        <p:txBody>
          <a:bodyPr/>
          <a:lstStyle/>
          <a:p>
            <a:endParaRPr lang="en-US"/>
          </a:p>
        </p:txBody>
      </p:sp>
    </p:spTree>
    <p:extLst>
      <p:ext uri="{BB962C8B-B14F-4D97-AF65-F5344CB8AC3E}">
        <p14:creationId xmlns:p14="http://schemas.microsoft.com/office/powerpoint/2010/main" val="1527561912"/>
      </p:ext>
    </p:extLst>
  </p:cSld>
  <p:clrMapOvr>
    <a:masterClrMapping/>
  </p:clrMapOvr>
  <p:timing>
    <p:tnLst>
      <p:par>
        <p:cTn id="1" dur="indefinite" restart="never" nodeType="tmRoot"/>
      </p:par>
    </p:tnLst>
  </p:timing>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29556993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4211796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1571842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27090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2625467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839941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86700" cy="701675"/>
          </a:xfrm>
          <a:prstGeom prst="rect">
            <a:avLst/>
          </a:prstGeom>
        </p:spPr>
        <p:txBody>
          <a:bodyPr/>
          <a:lstStyle>
            <a:lvl1pPr algn="l">
              <a:defRPr/>
            </a:lvl1pPr>
          </a:lstStyle>
          <a:p>
            <a:r>
              <a:rPr lang="en-US" dirty="0" smtClean="0"/>
              <a:t>Click to edit Master title style</a:t>
            </a:r>
            <a:endParaRPr lang="en-US" dirty="0"/>
          </a:p>
        </p:txBody>
      </p:sp>
      <p:sp>
        <p:nvSpPr>
          <p:cNvPr id="5" name="Text Placeholder 3"/>
          <p:cNvSpPr>
            <a:spLocks noGrp="1"/>
          </p:cNvSpPr>
          <p:nvPr>
            <p:ph type="body" sz="quarter" idx="12"/>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014499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77841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34228759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17561178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38185754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3027506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1425645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Questions?</a:t>
            </a:r>
            <a:endParaRPr lang="en-US" dirty="0"/>
          </a:p>
        </p:txBody>
      </p:sp>
    </p:spTree>
    <p:extLst>
      <p:ext uri="{BB962C8B-B14F-4D97-AF65-F5344CB8AC3E}">
        <p14:creationId xmlns:p14="http://schemas.microsoft.com/office/powerpoint/2010/main" val="630826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11214077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9854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89D007F-869C-41F0-9593-46BDCF8EFF3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171670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40167017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2133600"/>
            <a:ext cx="8382000" cy="41148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381000" y="914401"/>
            <a:ext cx="7886700" cy="990600"/>
          </a:xfrm>
          <a:prstGeom prst="rect">
            <a:avLst/>
          </a:prstGeo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4133098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33513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7"/>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7"/>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212757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7"/>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7"/>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34576058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7"/>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7"/>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2137620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1_Bulleted list-BLANK AT BOTTOM">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152402"/>
            <a:ext cx="2286000" cy="708163"/>
          </a:xfrm>
          <a:prstGeom prst="rect">
            <a:avLst/>
          </a:prstGeom>
        </p:spPr>
      </p:pic>
      <p:cxnSp>
        <p:nvCxnSpPr>
          <p:cNvPr id="7" name="Straight Connector 6"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Tree>
    <p:extLst>
      <p:ext uri="{BB962C8B-B14F-4D97-AF65-F5344CB8AC3E}">
        <p14:creationId xmlns:p14="http://schemas.microsoft.com/office/powerpoint/2010/main" val="33444817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solidFill>
                <a:prstClr val="black"/>
              </a:solidFill>
            </a:endParaRPr>
          </a:p>
        </p:txBody>
      </p:sp>
    </p:spTree>
    <p:extLst>
      <p:ext uri="{BB962C8B-B14F-4D97-AF65-F5344CB8AC3E}">
        <p14:creationId xmlns:p14="http://schemas.microsoft.com/office/powerpoint/2010/main" val="15183599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16006484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32367551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38924581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857285"/>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795734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DBACD78-C134-4CBE-B91C-23C595F0DEA0}" type="datetimeFigureOut">
              <a:rPr lang="en-US" smtClean="0"/>
              <a:t>4/8/2015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89D007F-869C-41F0-9593-46BDCF8EFF3B}" type="slidenum">
              <a:rPr lang="en-US" smtClean="0"/>
              <a:t>‹#›</a:t>
            </a:fld>
            <a:endParaRPr lang="en-US"/>
          </a:p>
        </p:txBody>
      </p:sp>
    </p:spTree>
    <p:extLst>
      <p:ext uri="{BB962C8B-B14F-4D97-AF65-F5344CB8AC3E}">
        <p14:creationId xmlns:p14="http://schemas.microsoft.com/office/powerpoint/2010/main" val="31229430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8833289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2357309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7364282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9616385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41748728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0097489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4324550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6313590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418636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802090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7747779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5EE3F5-9E73-4F17-81DF-A32E4C75D40E}" type="datetimeFigureOut">
              <a:rPr lang="en-US" smtClean="0">
                <a:solidFill>
                  <a:prstClr val="black">
                    <a:tint val="75000"/>
                  </a:prstClr>
                </a:solidFill>
              </a:rPr>
              <a:pPr/>
              <a:t>4/8/2015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88737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5EE3F5-9E73-4F17-81DF-A32E4C75D40E}" type="datetimeFigureOut">
              <a:rPr lang="en-US" smtClean="0">
                <a:solidFill>
                  <a:prstClr val="black">
                    <a:tint val="75000"/>
                  </a:prstClr>
                </a:solidFill>
              </a:rPr>
              <a:pPr/>
              <a:t>4/8/2015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177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5EE3F5-9E73-4F17-81DF-A32E4C75D40E}" type="datetimeFigureOut">
              <a:rPr lang="en-US" smtClean="0">
                <a:solidFill>
                  <a:prstClr val="black">
                    <a:tint val="75000"/>
                  </a:prstClr>
                </a:solidFill>
              </a:rPr>
              <a:pPr/>
              <a:t>4/8/2015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1462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5EE3F5-9E73-4F17-81DF-A32E4C75D40E}" type="datetimeFigureOut">
              <a:rPr lang="en-US" smtClean="0">
                <a:solidFill>
                  <a:prstClr val="black">
                    <a:tint val="75000"/>
                  </a:prstClr>
                </a:solidFill>
              </a:rPr>
              <a:pPr/>
              <a:t>4/8/2015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3342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5EE3F5-9E73-4F17-81DF-A32E4C75D40E}" type="datetimeFigureOut">
              <a:rPr lang="en-US" smtClean="0">
                <a:solidFill>
                  <a:prstClr val="black">
                    <a:tint val="75000"/>
                  </a:prstClr>
                </a:solidFill>
              </a:rPr>
              <a:pPr/>
              <a:t>4/8/2015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6669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5EE3F5-9E73-4F17-81DF-A32E4C75D40E}" type="datetimeFigureOut">
              <a:rPr lang="en-US" smtClean="0">
                <a:solidFill>
                  <a:prstClr val="black">
                    <a:tint val="75000"/>
                  </a:prstClr>
                </a:solidFill>
              </a:rPr>
              <a:pPr/>
              <a:t>4/8/2015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1012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EE3F5-9E73-4F17-81DF-A32E4C75D40E}" type="datetimeFigureOut">
              <a:rPr lang="en-US" smtClean="0">
                <a:solidFill>
                  <a:prstClr val="black">
                    <a:tint val="75000"/>
                  </a:prstClr>
                </a:solidFill>
              </a:rPr>
              <a:pPr/>
              <a:t>4/8/2015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1068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5EE3F5-9E73-4F17-81DF-A32E4C75D40E}" type="datetimeFigureOut">
              <a:rPr lang="en-US" smtClean="0">
                <a:solidFill>
                  <a:prstClr val="black">
                    <a:tint val="75000"/>
                  </a:prstClr>
                </a:solidFill>
              </a:rPr>
              <a:pPr/>
              <a:t>4/8/2015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23427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5EE3F5-9E73-4F17-81DF-A32E4C75D40E}" type="datetimeFigureOut">
              <a:rPr lang="en-US" smtClean="0">
                <a:solidFill>
                  <a:prstClr val="black">
                    <a:tint val="75000"/>
                  </a:prstClr>
                </a:solidFill>
              </a:rPr>
              <a:pPr/>
              <a:t>4/8/2015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8403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5EE3F5-9E73-4F17-81DF-A32E4C75D40E}" type="datetimeFigureOut">
              <a:rPr lang="en-US" smtClean="0">
                <a:solidFill>
                  <a:prstClr val="black">
                    <a:tint val="75000"/>
                  </a:prstClr>
                </a:solidFill>
              </a:rPr>
              <a:pPr/>
              <a:t>4/8/2015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438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23164316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5EE3F5-9E73-4F17-81DF-A32E4C75D40E}" type="datetimeFigureOut">
              <a:rPr lang="en-US" smtClean="0">
                <a:solidFill>
                  <a:prstClr val="black">
                    <a:tint val="75000"/>
                  </a:prstClr>
                </a:solidFill>
              </a:rPr>
              <a:pPr/>
              <a:t>4/8/2015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22471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16640960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18569423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38274586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296041"/>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4288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1"/>
          <p:cNvSpPr>
            <a:spLocks noGrp="1"/>
          </p:cNvSpPr>
          <p:nvPr>
            <p:ph type="title"/>
          </p:nvPr>
        </p:nvSpPr>
        <p:spPr>
          <a:xfrm>
            <a:off x="457200" y="152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776684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4/8/2015</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981766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4/8/2015</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30441955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4/8/2015</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1258208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5283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4B6F30-8C45-480B-8164-C3DA415EFB6C}" type="datetimeFigureOut">
              <a:rPr lang="en-US" smtClean="0">
                <a:solidFill>
                  <a:prstClr val="black"/>
                </a:solidFill>
              </a:rPr>
              <a:pPr/>
              <a:t>4/8/2015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F14E9A6-4470-49AE-86FC-04BF84FF7BF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8772278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2EA143-6956-4C7C-8D14-2177F6C804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40487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2EA143-6956-4C7C-8D14-2177F6C804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4775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2EA143-6956-4C7C-8D14-2177F6C804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4581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2EA143-6956-4C7C-8D14-2177F6C804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3335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2EA143-6956-4C7C-8D14-2177F6C804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94024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2EA143-6956-4C7C-8D14-2177F6C804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74423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2EA143-6956-4C7C-8D14-2177F6C804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70873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2EA143-6956-4C7C-8D14-2177F6C804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7546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2EA143-6956-4C7C-8D14-2177F6C804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432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1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1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image" Target="../media/image1.png"/><Relationship Id="rId5" Type="http://schemas.openxmlformats.org/officeDocument/2006/relationships/theme" Target="../theme/theme12.xml"/><Relationship Id="rId4" Type="http://schemas.openxmlformats.org/officeDocument/2006/relationships/slideLayout" Target="../slideLayouts/slideLayout84.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7.xml"/><Relationship Id="rId7" Type="http://schemas.openxmlformats.org/officeDocument/2006/relationships/theme" Target="../theme/theme13.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4.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04.xml"/><Relationship Id="rId7" Type="http://schemas.openxmlformats.org/officeDocument/2006/relationships/image" Target="../media/image5.png"/><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theme" Target="../theme/theme15.xml"/><Relationship Id="rId5" Type="http://schemas.openxmlformats.org/officeDocument/2006/relationships/slideLayout" Target="../slideLayouts/slideLayout106.xml"/><Relationship Id="rId10" Type="http://schemas.openxmlformats.org/officeDocument/2006/relationships/image" Target="../media/image8.png"/><Relationship Id="rId4" Type="http://schemas.openxmlformats.org/officeDocument/2006/relationships/slideLayout" Target="../slideLayouts/slideLayout105.xml"/><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3.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3.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4.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4.xml"/><Relationship Id="rId7" Type="http://schemas.openxmlformats.org/officeDocument/2006/relationships/theme" Target="../theme/theme7.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10" Type="http://schemas.openxmlformats.org/officeDocument/2006/relationships/image" Target="../media/image3.png"/><Relationship Id="rId4" Type="http://schemas.openxmlformats.org/officeDocument/2006/relationships/slideLayout" Target="../slideLayouts/slideLayout51.xml"/><Relationship Id="rId9" Type="http://schemas.openxmlformats.org/officeDocument/2006/relationships/image" Target="../media/image4.jp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image" Target="../media/image1.png"/><Relationship Id="rId5" Type="http://schemas.openxmlformats.org/officeDocument/2006/relationships/theme" Target="../theme/theme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t>Minnesota Geospatial</a:t>
            </a:r>
            <a:r>
              <a:rPr lang="en-US" sz="1200" baseline="0" dirty="0" smtClean="0"/>
              <a:t> </a:t>
            </a:r>
            <a:r>
              <a:rPr lang="en-US" sz="1200" dirty="0" smtClean="0"/>
              <a:t>Information Office</a:t>
            </a:r>
          </a:p>
          <a:p>
            <a:pPr algn="r"/>
            <a:r>
              <a:rPr lang="en-US" sz="800" baseline="0" dirty="0" smtClean="0"/>
              <a:t>A Program Area of MN.IT Services</a:t>
            </a:r>
            <a:endParaRPr lang="en-US" sz="800" dirty="0"/>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title="Decorative image of map and compass. "/>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4093509568"/>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816" r:id="rId3"/>
    <p:sldLayoutId id="2147483818" r:id="rId4"/>
    <p:sldLayoutId id="2147483817" r:id="rId5"/>
    <p:sldLayoutId id="2147483860"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Tree>
    <p:extLst>
      <p:ext uri="{BB962C8B-B14F-4D97-AF65-F5344CB8AC3E}">
        <p14:creationId xmlns:p14="http://schemas.microsoft.com/office/powerpoint/2010/main" val="2619148922"/>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EE3F5-9E73-4F17-81DF-A32E4C75D40E}" type="datetimeFigureOut">
              <a:rPr lang="en-US" smtClean="0">
                <a:solidFill>
                  <a:prstClr val="black">
                    <a:tint val="75000"/>
                  </a:prstClr>
                </a:solidFill>
              </a:rPr>
              <a:pPr/>
              <a:t>4/8/2015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877344"/>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title="Decorative image of map and compass. "/>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1731008367"/>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
        <p:nvSpPr>
          <p:cNvPr id="16" name="Slide Number Placeholder 10"/>
          <p:cNvSpPr>
            <a:spLocks noGrp="1"/>
          </p:cNvSpPr>
          <p:nvPr>
            <p:ph type="sldNum" sz="quarter" idx="4"/>
          </p:nvPr>
        </p:nvSpPr>
        <p:spPr>
          <a:xfrm>
            <a:off x="0" y="6477000"/>
            <a:ext cx="457201" cy="304800"/>
          </a:xfrm>
          <a:prstGeom prst="rect">
            <a:avLst/>
          </a:prstGeom>
        </p:spPr>
        <p:txBody>
          <a:bodyPr/>
          <a:lstStyle>
            <a:lvl1pPr algn="ctr">
              <a:defRPr sz="800">
                <a:latin typeface="+mj-lt"/>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7" name="Date Placeholder 9"/>
          <p:cNvSpPr>
            <a:spLocks noGrp="1"/>
          </p:cNvSpPr>
          <p:nvPr>
            <p:ph type="dt" sz="half" idx="2"/>
          </p:nvPr>
        </p:nvSpPr>
        <p:spPr>
          <a:xfrm>
            <a:off x="533400" y="6489701"/>
            <a:ext cx="685799" cy="279399"/>
          </a:xfrm>
          <a:prstGeom prst="rect">
            <a:avLst/>
          </a:prstGeom>
        </p:spPr>
        <p:txBody>
          <a:bodyPr/>
          <a:lstStyle>
            <a:lvl1pPr algn="ctr">
              <a:defRPr sz="800">
                <a:latin typeface="+mj-lt"/>
              </a:defRPr>
            </a:lvl1pPr>
          </a:lstStyle>
          <a:p>
            <a:fld id="{C66A6D71-CBE5-4DB2-BA8D-22092B89CECA}" type="datetime1">
              <a:rPr lang="en-US" smtClean="0">
                <a:solidFill>
                  <a:prstClr val="black"/>
                </a:solidFill>
              </a:rPr>
              <a:pPr/>
              <a:t>4/8/2015</a:t>
            </a:fld>
            <a:endParaRPr lang="en-US" dirty="0">
              <a:solidFill>
                <a:prstClr val="black"/>
              </a:solidFill>
            </a:endParaRPr>
          </a:p>
        </p:txBody>
      </p:sp>
    </p:spTree>
    <p:extLst>
      <p:ext uri="{BB962C8B-B14F-4D97-AF65-F5344CB8AC3E}">
        <p14:creationId xmlns:p14="http://schemas.microsoft.com/office/powerpoint/2010/main" val="384342879"/>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2EA143-6956-4C7C-8D14-2177F6C804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0804181"/>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8166847" y="282574"/>
            <a:ext cx="6858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defTabSz="457200"/>
            <a:endParaRPr>
              <a:solidFill>
                <a:prstClr val="white"/>
              </a:solidFill>
            </a:endParaRPr>
          </a:p>
        </p:txBody>
      </p:sp>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numCol="1" rtlCol="0" anchor="t" anchorCtr="0">
            <a:noAutofit/>
          </a:bodyPr>
          <a:lstStyle/>
          <a:p>
            <a:r>
              <a:rPr lang="en-US" dirty="0" smtClean="0"/>
              <a:t>Click to edit Master title style</a:t>
            </a:r>
            <a:endParaRPr dirty="0"/>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numCol="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numCol="1" rtlCol="0" anchor="ctr"/>
          <a:lstStyle>
            <a:lvl1pPr algn="r">
              <a:defRPr sz="1100">
                <a:solidFill>
                  <a:schemeClr val="tx1">
                    <a:lumMod val="65000"/>
                    <a:lumOff val="35000"/>
                  </a:schemeClr>
                </a:solidFill>
              </a:defRPr>
            </a:lvl1pPr>
          </a:lstStyle>
          <a:p>
            <a:pPr defTabSz="457200"/>
            <a:endParaRPr lang="en-US">
              <a:solidFill>
                <a:prstClr val="black">
                  <a:lumMod val="65000"/>
                  <a:lumOff val="35000"/>
                </a:prstClr>
              </a:solidFill>
            </a:endParaRPr>
          </a:p>
        </p:txBody>
      </p:sp>
      <p:pic>
        <p:nvPicPr>
          <p:cNvPr id="6" name="Picture 5"/>
          <p:cNvPicPr>
            <a:picLocks noChangeAspect="1"/>
          </p:cNvPicPr>
          <p:nvPr userDrawn="1"/>
        </p:nvPicPr>
        <p:blipFill>
          <a:blip r:embed="rId7"/>
          <a:stretch>
            <a:fillRect/>
          </a:stretch>
        </p:blipFill>
        <p:spPr>
          <a:xfrm>
            <a:off x="4335133" y="6170553"/>
            <a:ext cx="699266" cy="652648"/>
          </a:xfrm>
          <a:prstGeom prst="rect">
            <a:avLst/>
          </a:prstGeom>
        </p:spPr>
      </p:pic>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numCol="1" rtlCol="0" anchor="ctr"/>
          <a:lstStyle>
            <a:lvl1pPr algn="l">
              <a:defRPr sz="1100">
                <a:solidFill>
                  <a:schemeClr val="tx1">
                    <a:lumMod val="65000"/>
                    <a:lumOff val="35000"/>
                  </a:schemeClr>
                </a:solidFill>
              </a:defRPr>
            </a:lvl1pPr>
          </a:lstStyle>
          <a:p>
            <a:pPr defTabSz="457200"/>
            <a:endParaRPr lang="en-US" dirty="0">
              <a:solidFill>
                <a:prstClr val="black">
                  <a:lumMod val="65000"/>
                  <a:lumOff val="35000"/>
                </a:prstClr>
              </a:solidFill>
            </a:endParaRPr>
          </a:p>
        </p:txBody>
      </p:sp>
      <p:pic>
        <p:nvPicPr>
          <p:cNvPr id="8" name="Picture 7" descr="TNM_green_1line_L.pdf"/>
          <p:cNvPicPr>
            <a:picLocks noChangeAspect="1"/>
          </p:cNvPicPr>
          <p:nvPr userDrawn="1"/>
        </p:nvPicPr>
        <p:blipFill>
          <a:blip r:embed="rId8"/>
          <a:stretch>
            <a:fillRect/>
          </a:stretch>
        </p:blipFill>
        <p:spPr>
          <a:xfrm>
            <a:off x="1455288" y="6312811"/>
            <a:ext cx="2380738" cy="1785554"/>
          </a:xfrm>
          <a:prstGeom prst="rect">
            <a:avLst/>
          </a:prstGeom>
        </p:spPr>
      </p:pic>
      <p:sp>
        <p:nvSpPr>
          <p:cNvPr id="10" name="TextBox 9"/>
          <p:cNvSpPr txBox="1"/>
          <p:nvPr userDrawn="1"/>
        </p:nvSpPr>
        <p:spPr>
          <a:xfrm>
            <a:off x="223185" y="228600"/>
            <a:ext cx="260909" cy="1107996"/>
          </a:xfrm>
          <a:prstGeom prst="rect">
            <a:avLst/>
          </a:prstGeom>
          <a:noFill/>
        </p:spPr>
        <p:txBody>
          <a:bodyPr wrap="square" lIns="0" tIns="0" rIns="0" bIns="0" numCol="1" rtlCol="0">
            <a:spAutoFit/>
          </a:bodyPr>
          <a:lstStyle/>
          <a:p>
            <a:pPr defTabSz="457200"/>
            <a:r>
              <a:rPr lang="en-US" sz="3600" b="1" dirty="0">
                <a:solidFill>
                  <a:prstClr val="black">
                    <a:lumMod val="50000"/>
                    <a:lumOff val="50000"/>
                  </a:prstClr>
                </a:solidFill>
              </a:rPr>
              <a:t>+</a:t>
            </a:r>
          </a:p>
        </p:txBody>
      </p:sp>
      <p:sp>
        <p:nvSpPr>
          <p:cNvPr id="11" name="TextBox 10"/>
          <p:cNvSpPr txBox="1"/>
          <p:nvPr userDrawn="1"/>
        </p:nvSpPr>
        <p:spPr>
          <a:xfrm>
            <a:off x="8166847" y="282574"/>
            <a:ext cx="685800" cy="369332"/>
          </a:xfrm>
          <a:prstGeom prst="rect">
            <a:avLst/>
          </a:prstGeom>
          <a:noFill/>
        </p:spPr>
        <p:txBody>
          <a:bodyPr wrap="square" numCol="1" rtlCol="0">
            <a:spAutoFit/>
          </a:bodyPr>
          <a:lstStyle/>
          <a:p>
            <a:pPr algn="ctr" defTabSz="457200"/>
            <a:fld id="{D3DCFC8B-A080-8843-95A7-25512C0D1D12}" type="slidenum">
              <a:rPr lang="en-US">
                <a:solidFill>
                  <a:srgbClr val="FFFFFF"/>
                </a:solidFill>
              </a:rPr>
              <a:pPr algn="ctr" defTabSz="457200"/>
              <a:t>‹#›</a:t>
            </a:fld>
            <a:endParaRPr lang="en-US" dirty="0">
              <a:solidFill>
                <a:srgbClr val="FFFFFF"/>
              </a:solidFill>
            </a:endParaRPr>
          </a:p>
        </p:txBody>
      </p:sp>
      <p:pic>
        <p:nvPicPr>
          <p:cNvPr id="1026" name="Picture 2"/>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a:xfrm>
            <a:off x="484094" y="6362935"/>
            <a:ext cx="863600" cy="31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userDrawn="1"/>
        </p:nvPicPr>
        <p:blipFill>
          <a:blip r:embed="rId10"/>
          <a:stretch>
            <a:fillRect/>
          </a:stretch>
        </p:blipFill>
        <p:spPr>
          <a:xfrm>
            <a:off x="7173340" y="6415859"/>
            <a:ext cx="1679307" cy="256284"/>
          </a:xfrm>
          <a:prstGeom prst="rect">
            <a:avLst/>
          </a:prstGeom>
        </p:spPr>
      </p:pic>
    </p:spTree>
    <p:extLst>
      <p:ext uri="{BB962C8B-B14F-4D97-AF65-F5344CB8AC3E}">
        <p14:creationId xmlns:p14="http://schemas.microsoft.com/office/powerpoint/2010/main" val="4116610252"/>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Lst>
  <p:timing>
    <p:tnLst>
      <p:par>
        <p:cTn id="1" dur="indefinite" restart="never" nodeType="tmRoot"/>
      </p:par>
    </p:tnLst>
  </p:timing>
  <p:hf sldNum="0" hdr="0" ftr="0" dt="0"/>
  <p:txStyles>
    <p:titleStyle>
      <a:lvl1pPr algn="l" defTabSz="914400" rtl="0" eaLnBrk="1" latinLnBrk="0" hangingPunct="1">
        <a:spcBef>
          <a:spcPct val="0"/>
        </a:spcBef>
        <a:buNone/>
        <a:defRPr sz="3600" b="0" kern="1200">
          <a:solidFill>
            <a:srgbClr val="006F4B"/>
          </a:solidFill>
          <a:latin typeface="+mj-lt"/>
          <a:ea typeface="+mj-ea"/>
          <a:cs typeface="+mj-cs"/>
        </a:defRPr>
      </a:lvl1pPr>
    </p:titleStyle>
    <p:bodyStyle>
      <a:lvl1pPr marL="228600" indent="-228600" algn="l" defTabSz="914400" rtl="0" eaLnBrk="1" latinLnBrk="0" hangingPunct="1">
        <a:spcBef>
          <a:spcPts val="2000"/>
        </a:spcBef>
        <a:buClr>
          <a:srgbClr val="493A13"/>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t>Minnesota Geospatial</a:t>
            </a:r>
            <a:r>
              <a:rPr lang="en-US" sz="1200" baseline="0" dirty="0" smtClean="0"/>
              <a:t> </a:t>
            </a:r>
            <a:r>
              <a:rPr lang="en-US" sz="1200" dirty="0" smtClean="0"/>
              <a:t>Information Office</a:t>
            </a:r>
          </a:p>
          <a:p>
            <a:pPr algn="r"/>
            <a:r>
              <a:rPr lang="en-US" sz="800" baseline="0" dirty="0" smtClean="0"/>
              <a:t>A Program Area of MN.IT Services</a:t>
            </a:r>
            <a:endParaRPr lang="en-US" sz="800" dirty="0"/>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17617" y="2057400"/>
            <a:ext cx="3838575" cy="4800600"/>
          </a:xfrm>
          <a:prstGeom prst="rect">
            <a:avLst/>
          </a:prstGeom>
        </p:spPr>
      </p:pic>
    </p:spTree>
    <p:extLst>
      <p:ext uri="{BB962C8B-B14F-4D97-AF65-F5344CB8AC3E}">
        <p14:creationId xmlns:p14="http://schemas.microsoft.com/office/powerpoint/2010/main" val="603367755"/>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64" r:id="rId7"/>
    <p:sldLayoutId id="2147483897" r:id="rId8"/>
    <p:sldLayoutId id="2147483911" r:id="rId9"/>
    <p:sldLayoutId id="2147483912" r:id="rId10"/>
    <p:sldLayoutId id="21474839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t>Minnesota Geospatial</a:t>
            </a:r>
            <a:r>
              <a:rPr lang="en-US" sz="1200" baseline="0" dirty="0" smtClean="0"/>
              <a:t> </a:t>
            </a:r>
            <a:r>
              <a:rPr lang="en-US" sz="1200" dirty="0" smtClean="0"/>
              <a:t>Information Office</a:t>
            </a:r>
          </a:p>
          <a:p>
            <a:pPr algn="r"/>
            <a:r>
              <a:rPr lang="en-US" sz="800" baseline="0" dirty="0" smtClean="0"/>
              <a:t>A Program Area of MN.IT Services</a:t>
            </a:r>
            <a:endParaRPr lang="en-US" sz="800" dirty="0"/>
          </a:p>
        </p:txBody>
      </p:sp>
      <p:pic>
        <p:nvPicPr>
          <p:cNvPr id="8" name="Picture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
        <p:nvSpPr>
          <p:cNvPr id="16" name="Slide Number Placeholder 10"/>
          <p:cNvSpPr>
            <a:spLocks noGrp="1"/>
          </p:cNvSpPr>
          <p:nvPr>
            <p:ph type="sldNum" sz="quarter" idx="4"/>
          </p:nvPr>
        </p:nvSpPr>
        <p:spPr>
          <a:xfrm>
            <a:off x="0" y="6477000"/>
            <a:ext cx="457201" cy="304800"/>
          </a:xfrm>
          <a:prstGeom prst="rect">
            <a:avLst/>
          </a:prstGeom>
        </p:spPr>
        <p:txBody>
          <a:bodyPr/>
          <a:lstStyle>
            <a:lvl1pPr algn="ctr">
              <a:defRPr sz="800">
                <a:latin typeface="+mj-lt"/>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7" name="Date Placeholder 9"/>
          <p:cNvSpPr>
            <a:spLocks noGrp="1"/>
          </p:cNvSpPr>
          <p:nvPr>
            <p:ph type="dt" sz="half" idx="2"/>
          </p:nvPr>
        </p:nvSpPr>
        <p:spPr>
          <a:xfrm>
            <a:off x="533400" y="6489701"/>
            <a:ext cx="685799" cy="279399"/>
          </a:xfrm>
          <a:prstGeom prst="rect">
            <a:avLst/>
          </a:prstGeom>
        </p:spPr>
        <p:txBody>
          <a:bodyPr/>
          <a:lstStyle>
            <a:lvl1pPr algn="ctr">
              <a:defRPr sz="800">
                <a:latin typeface="+mj-lt"/>
              </a:defRPr>
            </a:lvl1pPr>
          </a:lstStyle>
          <a:p>
            <a:fld id="{C66A6D71-CBE5-4DB2-BA8D-22092B89CECA}" type="datetime1">
              <a:rPr lang="en-US" smtClean="0">
                <a:solidFill>
                  <a:prstClr val="black"/>
                </a:solidFill>
              </a:rPr>
              <a:pPr/>
              <a:t>4/8/2015</a:t>
            </a:fld>
            <a:endParaRPr lang="en-US" dirty="0">
              <a:solidFill>
                <a:prstClr val="black"/>
              </a:solidFill>
            </a:endParaRPr>
          </a:p>
        </p:txBody>
      </p:sp>
    </p:spTree>
    <p:extLst>
      <p:ext uri="{BB962C8B-B14F-4D97-AF65-F5344CB8AC3E}">
        <p14:creationId xmlns:p14="http://schemas.microsoft.com/office/powerpoint/2010/main" val="3117839673"/>
      </p:ext>
    </p:extLst>
  </p:cSld>
  <p:clrMap bg1="lt1" tx1="dk1" bg2="lt2" tx2="dk2" accent1="accent1" accent2="accent2" accent3="accent3" accent4="accent4" accent5="accent5" accent6="accent6" hlink="hlink" folHlink="folHlink"/>
  <p:sldLayoutIdLst>
    <p:sldLayoutId id="2147483810" r:id="rId1"/>
    <p:sldLayoutId id="2147483819" r:id="rId2"/>
    <p:sldLayoutId id="2147483829" r:id="rId3"/>
    <p:sldLayoutId id="2147483813" r:id="rId4"/>
    <p:sldLayoutId id="2147483820" r:id="rId5"/>
    <p:sldLayoutId id="2147483821" r:id="rId6"/>
    <p:sldLayoutId id="2147483830" r:id="rId7"/>
    <p:sldLayoutId id="2147483871" r:id="rId8"/>
    <p:sldLayoutId id="2147483909" r:id="rId9"/>
    <p:sldLayoutId id="2147483991"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45333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814" r:id="rId3"/>
    <p:sldLayoutId id="2147483815" r:id="rId4"/>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Franklin Gothic Book" pitchFamily="34" charset="0"/>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Franklin Gothic Book" pitchFamily="34" charset="0"/>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cxnSp>
        <p:nvCxnSpPr>
          <p:cNvPr id="13" name="Straight Connector 12" descr="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1462898545"/>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1" r:id="rId3"/>
    <p:sldLayoutId id="2147483852"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Tree>
    <p:extLst>
      <p:ext uri="{BB962C8B-B14F-4D97-AF65-F5344CB8AC3E}">
        <p14:creationId xmlns:p14="http://schemas.microsoft.com/office/powerpoint/2010/main" val="421283359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title="Decorative image of map and compass. "/>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922048316"/>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a:solidFill>
                  <a:prstClr val="black"/>
                </a:solidFill>
              </a:rPr>
              <a:t>Minnesota Geospatial Information Office</a:t>
            </a:r>
          </a:p>
          <a:p>
            <a:pPr algn="r"/>
            <a:r>
              <a:rPr lang="en-US" sz="800" dirty="0">
                <a:solidFill>
                  <a:prstClr val="black"/>
                </a:solidFill>
              </a:rPr>
              <a:t>A Program Area of MN.IT Services</a:t>
            </a:r>
          </a:p>
        </p:txBody>
      </p:sp>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52400" y="152402"/>
            <a:ext cx="2286000" cy="708163"/>
          </a:xfrm>
          <a:prstGeom prst="rect">
            <a:avLst/>
          </a:prstGeom>
        </p:spPr>
      </p:pic>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108318" y="4638677"/>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Tree>
    <p:extLst>
      <p:ext uri="{BB962C8B-B14F-4D97-AF65-F5344CB8AC3E}">
        <p14:creationId xmlns:p14="http://schemas.microsoft.com/office/powerpoint/2010/main" val="292004932"/>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8"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title="Decorative image of map and compass. "/>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1470645955"/>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www.nsgic.org/index.php?page_id=1070" TargetMode="External"/><Relationship Id="rId2" Type="http://schemas.openxmlformats.org/officeDocument/2006/relationships/hyperlink" Target="http://www.nsgic.org/public_resources/01_Moeller.pdf" TargetMode="Externa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hyperlink" Target="http://www.gao.gov/products/GAO-15-193" TargetMode="Externa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3.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9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0.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hyperlink" Target="http://www.mngeo.state.mn.us/awards/gov_commendations/" TargetMode="Externa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hyperlink" Target="http://www.sos.state.mn.us/index.aspx?page=5" TargetMode="Externa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gif"/><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image" Target="../media/image53.tmp"/><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image" Target="../media/image55.tmp"/><Relationship Id="rId1" Type="http://schemas.openxmlformats.org/officeDocument/2006/relationships/slideLayout" Target="../slideLayouts/slideLayout27.xml"/><Relationship Id="rId6" Type="http://schemas.openxmlformats.org/officeDocument/2006/relationships/image" Target="../media/image59.tmp"/><Relationship Id="rId5" Type="http://schemas.openxmlformats.org/officeDocument/2006/relationships/image" Target="../media/image58.tmp"/><Relationship Id="rId4" Type="http://schemas.openxmlformats.org/officeDocument/2006/relationships/image" Target="../media/image57.tm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image" Target="../media/image60.tmp"/><Relationship Id="rId1" Type="http://schemas.openxmlformats.org/officeDocument/2006/relationships/slideLayout" Target="../slideLayouts/slideLayout27.xml"/><Relationship Id="rId4" Type="http://schemas.openxmlformats.org/officeDocument/2006/relationships/image" Target="../media/image62.tmp"/></Relationships>
</file>

<file path=ppt/slides/_rels/slide41.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image" Target="../media/image63.tmp"/><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70.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1.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33400" y="3200400"/>
            <a:ext cx="5029200" cy="1752600"/>
          </a:xfrm>
        </p:spPr>
        <p:txBody>
          <a:bodyPr/>
          <a:lstStyle/>
          <a:p>
            <a:r>
              <a:rPr lang="en-US" dirty="0" smtClean="0"/>
              <a:t>April </a:t>
            </a:r>
            <a:r>
              <a:rPr lang="en-US" dirty="0"/>
              <a:t>1</a:t>
            </a:r>
            <a:r>
              <a:rPr lang="en-US" dirty="0" smtClean="0"/>
              <a:t>, 2015</a:t>
            </a:r>
          </a:p>
          <a:p>
            <a:endParaRPr lang="en-US" dirty="0" smtClean="0"/>
          </a:p>
        </p:txBody>
      </p:sp>
      <p:sp>
        <p:nvSpPr>
          <p:cNvPr id="3" name="Title 2"/>
          <p:cNvSpPr>
            <a:spLocks noGrp="1"/>
          </p:cNvSpPr>
          <p:nvPr>
            <p:ph type="title"/>
          </p:nvPr>
        </p:nvSpPr>
        <p:spPr>
          <a:xfrm>
            <a:off x="457200" y="990600"/>
            <a:ext cx="5562600" cy="1981200"/>
          </a:xfrm>
        </p:spPr>
        <p:txBody>
          <a:bodyPr/>
          <a:lstStyle/>
          <a:p>
            <a:r>
              <a:rPr lang="en-US" dirty="0" smtClean="0"/>
              <a:t>Statewide Geospatial Advisory Committee</a:t>
            </a:r>
            <a:endParaRPr lang="en-US" dirty="0"/>
          </a:p>
        </p:txBody>
      </p:sp>
    </p:spTree>
    <p:extLst>
      <p:ext uri="{BB962C8B-B14F-4D97-AF65-F5344CB8AC3E}">
        <p14:creationId xmlns:p14="http://schemas.microsoft.com/office/powerpoint/2010/main" val="1045993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p:txBody>
          <a:bodyPr>
            <a:normAutofit fontScale="92500"/>
          </a:bodyPr>
          <a:lstStyle/>
          <a:p>
            <a:r>
              <a:rPr lang="en-US" dirty="0" smtClean="0"/>
              <a:t>Short term:</a:t>
            </a:r>
          </a:p>
          <a:p>
            <a:pPr lvl="1"/>
            <a:r>
              <a:rPr lang="en-US" dirty="0" smtClean="0"/>
              <a:t>Park and Trail End User Website</a:t>
            </a:r>
          </a:p>
          <a:p>
            <a:pPr lvl="1"/>
            <a:r>
              <a:rPr lang="en-US" dirty="0" smtClean="0"/>
              <a:t>Development of a Recreation Data Standard</a:t>
            </a:r>
          </a:p>
          <a:p>
            <a:pPr lvl="1"/>
            <a:r>
              <a:rPr lang="en-US" dirty="0" smtClean="0"/>
              <a:t>Partner with MetroGIS in the Standard Development Process</a:t>
            </a:r>
          </a:p>
          <a:p>
            <a:r>
              <a:rPr lang="en-US" dirty="0" smtClean="0"/>
              <a:t>Long Term</a:t>
            </a:r>
          </a:p>
          <a:p>
            <a:pPr lvl="1"/>
            <a:r>
              <a:rPr lang="en-US" dirty="0" smtClean="0"/>
              <a:t>Consistently </a:t>
            </a:r>
            <a:r>
              <a:rPr lang="en-US" dirty="0"/>
              <a:t>S</a:t>
            </a:r>
            <a:r>
              <a:rPr lang="en-US" dirty="0" smtClean="0"/>
              <a:t>tructured Recreation Data and Services</a:t>
            </a:r>
          </a:p>
          <a:p>
            <a:pPr lvl="1"/>
            <a:r>
              <a:rPr lang="en-US" dirty="0" smtClean="0"/>
              <a:t>Consumable by wide variety of public and private apps.</a:t>
            </a:r>
            <a:endParaRPr lang="en-US" dirty="0"/>
          </a:p>
        </p:txBody>
      </p:sp>
    </p:spTree>
    <p:extLst>
      <p:ext uri="{BB962C8B-B14F-4D97-AF65-F5344CB8AC3E}">
        <p14:creationId xmlns:p14="http://schemas.microsoft.com/office/powerpoint/2010/main" val="2028064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Comments</a:t>
            </a:r>
            <a:endParaRPr lang="en-US" dirty="0"/>
          </a:p>
        </p:txBody>
      </p:sp>
      <p:pic>
        <p:nvPicPr>
          <p:cNvPr id="2050" name="Picture 2" descr="http://i.kinja-img.com/gawker-media/image/upload/s--43FDyY0l--/c_fit,fl_progressive,q_80,w_636/ihsllhptnnm4vb7wuvg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81200"/>
            <a:ext cx="59245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647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09600" y="1295400"/>
            <a:ext cx="5791200" cy="4953000"/>
          </a:xfrm>
        </p:spPr>
        <p:txBody>
          <a:bodyPr/>
          <a:lstStyle/>
          <a:p>
            <a:r>
              <a:rPr lang="en-US" dirty="0"/>
              <a:t>Create common definitions for parks and trails data in Minnesota.</a:t>
            </a:r>
          </a:p>
          <a:p>
            <a:pPr marL="457200" indent="-457200">
              <a:buFont typeface="Arial" panose="020B0604020202020204" pitchFamily="34" charset="0"/>
              <a:buChar char="•"/>
            </a:pPr>
            <a:r>
              <a:rPr lang="en-US" dirty="0" smtClean="0"/>
              <a:t> C</a:t>
            </a:r>
            <a:r>
              <a:rPr lang="en-US" sz="2800" dirty="0" smtClean="0"/>
              <a:t>ommon </a:t>
            </a:r>
            <a:r>
              <a:rPr lang="en-US" sz="2800" dirty="0"/>
              <a:t>terms, </a:t>
            </a:r>
            <a:r>
              <a:rPr lang="en-US" sz="2800" dirty="0" smtClean="0"/>
              <a:t>database, tools </a:t>
            </a:r>
            <a:r>
              <a:rPr lang="en-US" sz="2800" dirty="0"/>
              <a:t>and methods </a:t>
            </a:r>
            <a:r>
              <a:rPr lang="en-US" sz="2800" dirty="0" smtClean="0"/>
              <a:t>for obtaining/maintaining </a:t>
            </a:r>
            <a:r>
              <a:rPr lang="en-US" sz="2800" dirty="0"/>
              <a:t>the data</a:t>
            </a:r>
          </a:p>
          <a:p>
            <a:pPr marL="457200" indent="-457200">
              <a:buFont typeface="Arial" panose="020B0604020202020204" pitchFamily="34" charset="0"/>
              <a:buChar char="•"/>
            </a:pPr>
            <a:r>
              <a:rPr lang="en-US" sz="2800" dirty="0" smtClean="0"/>
              <a:t>Accomplished </a:t>
            </a:r>
            <a:r>
              <a:rPr lang="en-US" sz="2800" dirty="0"/>
              <a:t>through a series of stakeholder meetings</a:t>
            </a:r>
          </a:p>
          <a:p>
            <a:endParaRPr lang="en-US" dirty="0"/>
          </a:p>
        </p:txBody>
      </p:sp>
      <p:sp>
        <p:nvSpPr>
          <p:cNvPr id="4" name="Title 1"/>
          <p:cNvSpPr txBox="1">
            <a:spLocks/>
          </p:cNvSpPr>
          <p:nvPr/>
        </p:nvSpPr>
        <p:spPr>
          <a:xfrm>
            <a:off x="609600" y="152400"/>
            <a:ext cx="7886700" cy="701675"/>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n-US" dirty="0" smtClean="0"/>
              <a:t>Legacy Fund Parks and Trails</a:t>
            </a:r>
            <a:endParaRPr lang="en-US" dirty="0"/>
          </a:p>
        </p:txBody>
      </p:sp>
      <p:pic>
        <p:nvPicPr>
          <p:cNvPr id="2" name="Picture 1"/>
          <p:cNvPicPr>
            <a:picLocks noChangeAspect="1"/>
          </p:cNvPicPr>
          <p:nvPr/>
        </p:nvPicPr>
        <p:blipFill>
          <a:blip r:embed="rId2"/>
          <a:stretch>
            <a:fillRect/>
          </a:stretch>
        </p:blipFill>
        <p:spPr>
          <a:xfrm>
            <a:off x="6629400" y="990600"/>
            <a:ext cx="1981357" cy="35288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1296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Legacy Fund Parks and Trails</a:t>
            </a:r>
            <a:endParaRPr lang="en-US" dirty="0"/>
          </a:p>
        </p:txBody>
      </p:sp>
      <p:sp>
        <p:nvSpPr>
          <p:cNvPr id="3" name="Text Placeholder 2"/>
          <p:cNvSpPr>
            <a:spLocks noGrp="1"/>
          </p:cNvSpPr>
          <p:nvPr>
            <p:ph type="body" sz="quarter" idx="12"/>
          </p:nvPr>
        </p:nvSpPr>
        <p:spPr>
          <a:xfrm>
            <a:off x="457200" y="1082357"/>
            <a:ext cx="8382000" cy="1828800"/>
          </a:xfrm>
        </p:spPr>
        <p:txBody>
          <a:bodyPr/>
          <a:lstStyle/>
          <a:p>
            <a:r>
              <a:rPr lang="en-US" sz="2800" dirty="0" smtClean="0"/>
              <a:t>Provide </a:t>
            </a:r>
            <a:r>
              <a:rPr lang="en-US" sz="2800" dirty="0"/>
              <a:t>a mechanism to geographically locate and visually share the location and some information about each of the projects that have received funding from the Legacy Fund</a:t>
            </a:r>
          </a:p>
          <a:p>
            <a:r>
              <a:rPr lang="en-US" sz="2000" dirty="0"/>
              <a:t> </a:t>
            </a:r>
          </a:p>
          <a:p>
            <a:endParaRPr lang="en-US" dirty="0"/>
          </a:p>
        </p:txBody>
      </p:sp>
      <p:sp>
        <p:nvSpPr>
          <p:cNvPr id="4" name="TextBox 3"/>
          <p:cNvSpPr txBox="1"/>
          <p:nvPr/>
        </p:nvSpPr>
        <p:spPr>
          <a:xfrm>
            <a:off x="457200" y="3139439"/>
            <a:ext cx="4704992" cy="2831544"/>
          </a:xfrm>
          <a:prstGeom prst="rect">
            <a:avLst/>
          </a:prstGeom>
          <a:noFill/>
        </p:spPr>
        <p:txBody>
          <a:bodyPr wrap="square" rtlCol="0">
            <a:spAutoFit/>
          </a:bodyPr>
          <a:lstStyle/>
          <a:p>
            <a:pPr marL="342900" indent="-342900">
              <a:buFont typeface="Arial" panose="020B0604020202020204" pitchFamily="34" charset="0"/>
              <a:buChar char="•"/>
            </a:pPr>
            <a:r>
              <a:rPr lang="en-US" sz="2000" dirty="0"/>
              <a:t>Online web application that will allow multiple organizations and users to view and enter the data into a single hosted site</a:t>
            </a:r>
          </a:p>
          <a:p>
            <a:pPr marL="742950" lvl="1" indent="-285750">
              <a:buFont typeface="Arial" panose="020B0604020202020204" pitchFamily="34" charset="0"/>
              <a:buChar char="•"/>
            </a:pPr>
            <a:r>
              <a:rPr lang="en-US" sz="1600" dirty="0"/>
              <a:t>Include geospatial data for existing trails, bikeways, parks from multiple jurisdictions (state, county, local)</a:t>
            </a:r>
          </a:p>
          <a:p>
            <a:pPr marL="742950" lvl="1" indent="-285750">
              <a:buFont typeface="Arial" panose="020B0604020202020204" pitchFamily="34" charset="0"/>
              <a:buChar char="•"/>
            </a:pPr>
            <a:r>
              <a:rPr lang="en-US" sz="1600" dirty="0"/>
              <a:t>Align with other projects and authoritative data (e.g. DNR, GMPTC)</a:t>
            </a:r>
          </a:p>
          <a:p>
            <a:endParaRPr lang="en-US" dirty="0"/>
          </a:p>
        </p:txBody>
      </p:sp>
      <p:pic>
        <p:nvPicPr>
          <p:cNvPr id="5" name="Picture 4"/>
          <p:cNvPicPr>
            <a:picLocks noChangeAspect="1"/>
          </p:cNvPicPr>
          <p:nvPr/>
        </p:nvPicPr>
        <p:blipFill>
          <a:blip r:embed="rId2"/>
          <a:stretch>
            <a:fillRect/>
          </a:stretch>
        </p:blipFill>
        <p:spPr>
          <a:xfrm>
            <a:off x="5867400" y="2590800"/>
            <a:ext cx="2225040" cy="1981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6157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Legacy Fund Parks and Trails</a:t>
            </a:r>
          </a:p>
        </p:txBody>
      </p:sp>
      <p:sp>
        <p:nvSpPr>
          <p:cNvPr id="3" name="Text Placeholder 2"/>
          <p:cNvSpPr>
            <a:spLocks noGrp="1"/>
          </p:cNvSpPr>
          <p:nvPr>
            <p:ph type="body" sz="quarter" idx="12"/>
          </p:nvPr>
        </p:nvSpPr>
        <p:spPr>
          <a:xfrm>
            <a:off x="609600" y="1295400"/>
            <a:ext cx="8382000" cy="1066800"/>
          </a:xfrm>
        </p:spPr>
        <p:txBody>
          <a:bodyPr/>
          <a:lstStyle/>
          <a:p>
            <a:r>
              <a:rPr lang="en-US" dirty="0"/>
              <a:t>Provide the ability to perform analysis on parks and trails data</a:t>
            </a:r>
          </a:p>
          <a:p>
            <a:endParaRPr lang="en-US" dirty="0"/>
          </a:p>
        </p:txBody>
      </p:sp>
      <p:sp>
        <p:nvSpPr>
          <p:cNvPr id="4" name="TextBox 3"/>
          <p:cNvSpPr txBox="1"/>
          <p:nvPr/>
        </p:nvSpPr>
        <p:spPr>
          <a:xfrm>
            <a:off x="5339455" y="1828800"/>
            <a:ext cx="3626019" cy="3416320"/>
          </a:xfrm>
          <a:prstGeom prst="rect">
            <a:avLst/>
          </a:prstGeom>
          <a:noFill/>
        </p:spPr>
        <p:txBody>
          <a:bodyPr wrap="square" rtlCol="0">
            <a:spAutoFit/>
          </a:bodyPr>
          <a:lstStyle/>
          <a:p>
            <a:pPr marL="457200" indent="-457200">
              <a:buFont typeface="Arial" panose="020B0604020202020204" pitchFamily="34" charset="0"/>
              <a:buChar char="•"/>
            </a:pPr>
            <a:r>
              <a:rPr lang="en-US" dirty="0"/>
              <a:t>Who has received funding – several different summaries </a:t>
            </a:r>
          </a:p>
          <a:p>
            <a:pPr marL="457200" indent="-457200">
              <a:buFont typeface="Arial" panose="020B0604020202020204" pitchFamily="34" charset="0"/>
              <a:buChar char="•"/>
            </a:pPr>
            <a:r>
              <a:rPr lang="en-US" dirty="0"/>
              <a:t>What types of strategic directives are being met with the funding</a:t>
            </a:r>
          </a:p>
          <a:p>
            <a:pPr marL="457200" indent="-457200">
              <a:buFont typeface="Arial" panose="020B0604020202020204" pitchFamily="34" charset="0"/>
              <a:buChar char="•"/>
            </a:pPr>
            <a:r>
              <a:rPr lang="en-US" dirty="0"/>
              <a:t>For planning - Where are there gaps and or needs for projects or connections in trails</a:t>
            </a:r>
          </a:p>
          <a:p>
            <a:pPr marL="457200" indent="-457200">
              <a:buFont typeface="Arial" panose="020B0604020202020204" pitchFamily="34" charset="0"/>
              <a:buChar char="•"/>
            </a:pPr>
            <a:r>
              <a:rPr lang="en-US" dirty="0"/>
              <a:t>Change in the system over time</a:t>
            </a:r>
          </a:p>
          <a:p>
            <a:endParaRPr lang="en-US" dirty="0"/>
          </a:p>
        </p:txBody>
      </p:sp>
      <p:pic>
        <p:nvPicPr>
          <p:cNvPr id="5" name="Picture 4"/>
          <p:cNvPicPr>
            <a:picLocks noChangeAspect="1"/>
          </p:cNvPicPr>
          <p:nvPr/>
        </p:nvPicPr>
        <p:blipFill>
          <a:blip r:embed="rId2"/>
          <a:stretch>
            <a:fillRect/>
          </a:stretch>
        </p:blipFill>
        <p:spPr>
          <a:xfrm>
            <a:off x="930493" y="2438400"/>
            <a:ext cx="4029075" cy="35798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4899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5943600" y="1295400"/>
            <a:ext cx="3048000" cy="4953000"/>
          </a:xfrm>
        </p:spPr>
        <p:txBody>
          <a:bodyPr/>
          <a:lstStyle/>
          <a:p>
            <a:r>
              <a:rPr lang="en-US" dirty="0" smtClean="0"/>
              <a:t>Provide a sustainable approach for obtaining and keeping the data up to date.</a:t>
            </a:r>
            <a:endParaRPr lang="en-US" dirty="0"/>
          </a:p>
        </p:txBody>
      </p:sp>
      <p:sp>
        <p:nvSpPr>
          <p:cNvPr id="4" name="Title 1"/>
          <p:cNvSpPr>
            <a:spLocks noGrp="1"/>
          </p:cNvSpPr>
          <p:nvPr>
            <p:ph type="title"/>
          </p:nvPr>
        </p:nvSpPr>
        <p:spPr>
          <a:xfrm>
            <a:off x="609600" y="152400"/>
            <a:ext cx="7886700" cy="701675"/>
          </a:xfrm>
        </p:spPr>
        <p:txBody>
          <a:bodyPr/>
          <a:lstStyle/>
          <a:p>
            <a:r>
              <a:rPr lang="en-US" dirty="0" smtClean="0"/>
              <a:t>Legacy Fund Parks and Trails</a:t>
            </a:r>
            <a:endParaRPr lang="en-US" dirty="0"/>
          </a:p>
        </p:txBody>
      </p:sp>
      <p:grpSp>
        <p:nvGrpSpPr>
          <p:cNvPr id="7" name="Group 6"/>
          <p:cNvGrpSpPr/>
          <p:nvPr/>
        </p:nvGrpSpPr>
        <p:grpSpPr>
          <a:xfrm>
            <a:off x="381000" y="1276350"/>
            <a:ext cx="5233987" cy="4657933"/>
            <a:chOff x="381000" y="1276350"/>
            <a:chExt cx="5233987" cy="4657933"/>
          </a:xfrm>
        </p:grpSpPr>
        <p:pic>
          <p:nvPicPr>
            <p:cNvPr id="5" name="Picture 4"/>
            <p:cNvPicPr>
              <a:picLocks noChangeAspect="1"/>
            </p:cNvPicPr>
            <p:nvPr/>
          </p:nvPicPr>
          <p:blipFill>
            <a:blip r:embed="rId2"/>
            <a:stretch>
              <a:fillRect/>
            </a:stretch>
          </p:blipFill>
          <p:spPr>
            <a:xfrm>
              <a:off x="381000" y="1276350"/>
              <a:ext cx="5233987" cy="465793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1612152" y="2037042"/>
              <a:ext cx="3951941" cy="3857741"/>
            </a:xfrm>
            <a:prstGeom prst="rect">
              <a:avLst/>
            </a:prstGeom>
          </p:spPr>
        </p:pic>
      </p:grpSp>
    </p:spTree>
    <p:extLst>
      <p:ext uri="{BB962C8B-B14F-4D97-AF65-F5344CB8AC3E}">
        <p14:creationId xmlns:p14="http://schemas.microsoft.com/office/powerpoint/2010/main" val="4099053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dirty="0" smtClean="0"/>
              <a:t>Dan Ross, MnGeo</a:t>
            </a:r>
          </a:p>
          <a:p>
            <a:r>
              <a:rPr lang="en-US" dirty="0" smtClean="0"/>
              <a:t>Hal Watson DNR</a:t>
            </a:r>
            <a:endParaRPr lang="en-US" dirty="0"/>
          </a:p>
        </p:txBody>
      </p:sp>
      <p:sp>
        <p:nvSpPr>
          <p:cNvPr id="3" name="Title 2"/>
          <p:cNvSpPr>
            <a:spLocks noGrp="1"/>
          </p:cNvSpPr>
          <p:nvPr>
            <p:ph type="title"/>
          </p:nvPr>
        </p:nvSpPr>
        <p:spPr/>
        <p:txBody>
          <a:bodyPr>
            <a:noAutofit/>
          </a:bodyPr>
          <a:lstStyle/>
          <a:p>
            <a:r>
              <a:rPr lang="en-US" dirty="0" smtClean="0"/>
              <a:t>Update on legislative session</a:t>
            </a:r>
            <a:endParaRPr lang="en-US" dirty="0"/>
          </a:p>
        </p:txBody>
      </p:sp>
    </p:spTree>
    <p:extLst>
      <p:ext uri="{BB962C8B-B14F-4D97-AF65-F5344CB8AC3E}">
        <p14:creationId xmlns:p14="http://schemas.microsoft.com/office/powerpoint/2010/main" val="31127944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effectLst>
                  <a:outerShdw blurRad="38100" dist="38100" dir="2700000" algn="tl">
                    <a:srgbClr val="000000">
                      <a:alpha val="43137"/>
                    </a:srgbClr>
                  </a:outerShdw>
                </a:effectLst>
              </a:rPr>
              <a:t>Legislative happenings related to GIS</a:t>
            </a:r>
            <a:endParaRPr lang="en-US" sz="3600" dirty="0">
              <a:effectLst>
                <a:outerShdw blurRad="38100" dist="38100" dir="2700000" algn="tl">
                  <a:srgbClr val="000000">
                    <a:alpha val="43137"/>
                  </a:srgbClr>
                </a:outerShdw>
              </a:effectLst>
            </a:endParaRPr>
          </a:p>
        </p:txBody>
      </p:sp>
      <p:sp>
        <p:nvSpPr>
          <p:cNvPr id="5" name="Text Placeholder 4"/>
          <p:cNvSpPr>
            <a:spLocks noGrp="1"/>
          </p:cNvSpPr>
          <p:nvPr>
            <p:ph type="body" sz="quarter" idx="12"/>
          </p:nvPr>
        </p:nvSpPr>
        <p:spPr/>
        <p:txBody>
          <a:bodyPr/>
          <a:lstStyle/>
          <a:p>
            <a:r>
              <a:rPr lang="en-US" dirty="0"/>
              <a:t>A </a:t>
            </a:r>
            <a:r>
              <a:rPr lang="en-US" dirty="0" smtClean="0"/>
              <a:t>few </a:t>
            </a:r>
            <a:r>
              <a:rPr lang="en-US" dirty="0"/>
              <a:t>of </a:t>
            </a:r>
            <a:r>
              <a:rPr lang="en-US" dirty="0" smtClean="0"/>
              <a:t>legislative actions…</a:t>
            </a:r>
          </a:p>
          <a:p>
            <a:pPr marL="514350" indent="-514350">
              <a:buFont typeface="+mj-lt"/>
              <a:buAutoNum type="arabicPeriod"/>
            </a:pPr>
            <a:r>
              <a:rPr lang="en-US" dirty="0" smtClean="0"/>
              <a:t>9-1-1 – Increase in fees to support the build out of Next Generation 911</a:t>
            </a:r>
          </a:p>
          <a:p>
            <a:pPr marL="514350" indent="-514350">
              <a:buFont typeface="+mj-lt"/>
              <a:buAutoNum type="arabicPeriod"/>
            </a:pPr>
            <a:r>
              <a:rPr lang="en-US" dirty="0" smtClean="0"/>
              <a:t>Buffer strips along waterways</a:t>
            </a:r>
          </a:p>
          <a:p>
            <a:pPr marL="514350" indent="-514350">
              <a:buFont typeface="+mj-lt"/>
              <a:buAutoNum type="arabicPeriod"/>
            </a:pPr>
            <a:r>
              <a:rPr lang="en-US" dirty="0" smtClean="0"/>
              <a:t>U of M Parks and Trails effort</a:t>
            </a:r>
            <a:endParaRPr lang="en-US" dirty="0"/>
          </a:p>
        </p:txBody>
      </p:sp>
    </p:spTree>
    <p:extLst>
      <p:ext uri="{BB962C8B-B14F-4D97-AF65-F5344CB8AC3E}">
        <p14:creationId xmlns:p14="http://schemas.microsoft.com/office/powerpoint/2010/main" val="2968505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On the National </a:t>
            </a:r>
            <a:r>
              <a:rPr lang="en-US" dirty="0" smtClean="0"/>
              <a:t>scene…</a:t>
            </a:r>
            <a:endParaRPr lang="en-US" dirty="0"/>
          </a:p>
        </p:txBody>
      </p:sp>
    </p:spTree>
    <p:extLst>
      <p:ext uri="{BB962C8B-B14F-4D97-AF65-F5344CB8AC3E}">
        <p14:creationId xmlns:p14="http://schemas.microsoft.com/office/powerpoint/2010/main" val="2518582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NSGIC highlights</a:t>
            </a:r>
            <a:endParaRPr lang="en-US" dirty="0"/>
          </a:p>
        </p:txBody>
      </p:sp>
      <p:sp>
        <p:nvSpPr>
          <p:cNvPr id="5" name="Text Placeholder 4"/>
          <p:cNvSpPr>
            <a:spLocks noGrp="1"/>
          </p:cNvSpPr>
          <p:nvPr>
            <p:ph type="body" sz="quarter" idx="12"/>
          </p:nvPr>
        </p:nvSpPr>
        <p:spPr>
          <a:xfrm>
            <a:off x="609600" y="1066800"/>
            <a:ext cx="8382000" cy="5105400"/>
          </a:xfrm>
        </p:spPr>
        <p:txBody>
          <a:bodyPr/>
          <a:lstStyle/>
          <a:p>
            <a:r>
              <a:rPr lang="en-US" dirty="0" smtClean="0"/>
              <a:t>Recent Midyear meeting – Annapolis, MD</a:t>
            </a:r>
          </a:p>
          <a:p>
            <a:pPr marL="457200" indent="-457200">
              <a:buFont typeface="Arial" panose="020B0604020202020204" pitchFamily="34" charset="0"/>
              <a:buChar char="•"/>
            </a:pPr>
            <a:r>
              <a:rPr lang="en-US" sz="2400" dirty="0" smtClean="0"/>
              <a:t>Federal Programs – Census, USGS, NOAA, FHWA</a:t>
            </a:r>
          </a:p>
          <a:p>
            <a:pPr marL="457200" indent="-457200">
              <a:buFont typeface="Arial" panose="020B0604020202020204" pitchFamily="34" charset="0"/>
              <a:buChar char="•"/>
            </a:pPr>
            <a:r>
              <a:rPr lang="en-US" sz="2400" dirty="0" smtClean="0"/>
              <a:t>Collaboration </a:t>
            </a:r>
          </a:p>
          <a:p>
            <a:pPr marL="1200150" lvl="1" indent="-457200">
              <a:buFont typeface="Arial" panose="020B0604020202020204" pitchFamily="34" charset="0"/>
              <a:buChar char="•"/>
            </a:pPr>
            <a:r>
              <a:rPr lang="en-US" sz="2400" dirty="0" smtClean="0"/>
              <a:t>All levels</a:t>
            </a:r>
          </a:p>
          <a:p>
            <a:pPr marL="1200150" lvl="1" indent="-457200">
              <a:buFont typeface="Arial" panose="020B0604020202020204" pitchFamily="34" charset="0"/>
              <a:buChar char="•"/>
            </a:pPr>
            <a:r>
              <a:rPr lang="en-US" sz="2400" dirty="0" smtClean="0"/>
              <a:t>Street centerlines, addresses, parcels, imagery, 911</a:t>
            </a:r>
          </a:p>
          <a:p>
            <a:pPr marL="457200" indent="-457200">
              <a:buFont typeface="Arial" panose="020B0604020202020204" pitchFamily="34" charset="0"/>
              <a:buChar char="•"/>
            </a:pPr>
            <a:r>
              <a:rPr lang="en-US" sz="2400" dirty="0" smtClean="0"/>
              <a:t>Strategic Planning</a:t>
            </a:r>
          </a:p>
          <a:p>
            <a:pPr marL="457200" indent="-457200">
              <a:buFont typeface="Arial" panose="020B0604020202020204" pitchFamily="34" charset="0"/>
              <a:buChar char="•"/>
            </a:pPr>
            <a:r>
              <a:rPr lang="en-US" sz="2400" dirty="0" smtClean="0"/>
              <a:t>Open Data</a:t>
            </a:r>
          </a:p>
          <a:p>
            <a:pPr marL="457200" indent="-457200">
              <a:buFont typeface="Arial" panose="020B0604020202020204" pitchFamily="34" charset="0"/>
              <a:buChar char="•"/>
            </a:pPr>
            <a:r>
              <a:rPr lang="en-US" sz="2400" b="1" dirty="0">
                <a:hlinkClick r:id="rId2"/>
              </a:rPr>
              <a:t>Report Card on the U.S. National Spatial Data Infrastructure (NSDI</a:t>
            </a:r>
            <a:r>
              <a:rPr lang="en-US" sz="2400" b="1" dirty="0" smtClean="0">
                <a:hlinkClick r:id="rId2"/>
              </a:rPr>
              <a:t>)</a:t>
            </a:r>
            <a:endParaRPr lang="en-US" sz="2400" b="1" dirty="0" smtClean="0"/>
          </a:p>
          <a:p>
            <a:pPr marL="457200" indent="-457200">
              <a:buFont typeface="Arial" panose="020B0604020202020204" pitchFamily="34" charset="0"/>
              <a:buChar char="•"/>
            </a:pPr>
            <a:r>
              <a:rPr lang="en-US" sz="2400" b="1" dirty="0" smtClean="0"/>
              <a:t>Emergency Response</a:t>
            </a:r>
          </a:p>
          <a:p>
            <a:pPr marL="1200150" lvl="1" indent="-457200">
              <a:buFont typeface="Arial" panose="020B0604020202020204" pitchFamily="34" charset="0"/>
              <a:buChar char="•"/>
            </a:pPr>
            <a:r>
              <a:rPr lang="en-US" sz="2000" dirty="0" smtClean="0"/>
              <a:t>FirstNe</a:t>
            </a:r>
            <a:r>
              <a:rPr lang="en-US" sz="2000" b="1" dirty="0" smtClean="0"/>
              <a:t>t</a:t>
            </a:r>
          </a:p>
          <a:p>
            <a:pPr marL="1200150" lvl="1" indent="-457200">
              <a:buFont typeface="Arial" panose="020B0604020202020204" pitchFamily="34" charset="0"/>
              <a:buChar char="•"/>
            </a:pPr>
            <a:r>
              <a:rPr lang="en-US" sz="2000" dirty="0" smtClean="0"/>
              <a:t>Next Generation 9-1-1</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endParaRPr lang="en-US" dirty="0" smtClean="0"/>
          </a:p>
          <a:p>
            <a:pPr marL="1200150" lvl="1" indent="-457200">
              <a:buFont typeface="Arial" panose="020B0604020202020204" pitchFamily="34" charset="0"/>
              <a:buChar char="•"/>
            </a:pPr>
            <a:endParaRPr lang="en-US" dirty="0"/>
          </a:p>
        </p:txBody>
      </p:sp>
      <p:sp>
        <p:nvSpPr>
          <p:cNvPr id="2" name="TextBox 1"/>
          <p:cNvSpPr txBox="1"/>
          <p:nvPr/>
        </p:nvSpPr>
        <p:spPr>
          <a:xfrm>
            <a:off x="152400" y="6384925"/>
            <a:ext cx="4038600" cy="307777"/>
          </a:xfrm>
          <a:prstGeom prst="rect">
            <a:avLst/>
          </a:prstGeom>
          <a:noFill/>
        </p:spPr>
        <p:txBody>
          <a:bodyPr wrap="square" rtlCol="0">
            <a:spAutoFit/>
          </a:bodyPr>
          <a:lstStyle/>
          <a:p>
            <a:r>
              <a:rPr lang="en-US" sz="1400" dirty="0">
                <a:hlinkClick r:id="rId3"/>
              </a:rPr>
              <a:t>http://www.nsgic.org/index.php?page_id=1070</a:t>
            </a:r>
            <a:endParaRPr lang="en-US" sz="1400" dirty="0"/>
          </a:p>
        </p:txBody>
      </p:sp>
    </p:spTree>
    <p:extLst>
      <p:ext uri="{BB962C8B-B14F-4D97-AF65-F5344CB8AC3E}">
        <p14:creationId xmlns:p14="http://schemas.microsoft.com/office/powerpoint/2010/main" val="20145650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5246" y="1066800"/>
            <a:ext cx="7014754" cy="4525962"/>
          </a:xfrm>
          <a:prstGeom prst="rect">
            <a:avLst/>
          </a:prstGeom>
        </p:spPr>
        <p:txBody>
          <a:bodyPr/>
          <a:lstStyle/>
          <a:p>
            <a:r>
              <a:rPr lang="en-US" dirty="0" smtClean="0"/>
              <a:t>Call </a:t>
            </a:r>
            <a:r>
              <a:rPr lang="en-US" dirty="0"/>
              <a:t>to order and </a:t>
            </a:r>
            <a:r>
              <a:rPr lang="en-US" dirty="0" smtClean="0"/>
              <a:t>introductions</a:t>
            </a:r>
            <a:endParaRPr lang="en-US" dirty="0"/>
          </a:p>
          <a:p>
            <a:r>
              <a:rPr lang="en-US" dirty="0" smtClean="0"/>
              <a:t>Approval </a:t>
            </a:r>
            <a:r>
              <a:rPr lang="en-US" dirty="0"/>
              <a:t>of </a:t>
            </a:r>
            <a:r>
              <a:rPr lang="en-US" dirty="0" smtClean="0"/>
              <a:t>Jan. 28 meeting minutes</a:t>
            </a:r>
          </a:p>
          <a:p>
            <a:r>
              <a:rPr lang="en-US" dirty="0" smtClean="0"/>
              <a:t>Parks and trails of regional significance website projects</a:t>
            </a:r>
          </a:p>
          <a:p>
            <a:r>
              <a:rPr lang="en-US" dirty="0" smtClean="0"/>
              <a:t>Update on legislative session</a:t>
            </a:r>
          </a:p>
          <a:p>
            <a:r>
              <a:rPr lang="en-US" dirty="0" smtClean="0"/>
              <a:t>NSGIC highlights</a:t>
            </a:r>
          </a:p>
          <a:p>
            <a:r>
              <a:rPr lang="en-US" dirty="0" smtClean="0"/>
              <a:t>Next Generation 9-1-1 update</a:t>
            </a:r>
          </a:p>
          <a:p>
            <a:r>
              <a:rPr lang="en-US" dirty="0" smtClean="0"/>
              <a:t>Break – Networking</a:t>
            </a:r>
          </a:p>
          <a:p>
            <a:r>
              <a:rPr lang="en-US" dirty="0" err="1" smtClean="0"/>
              <a:t>Mn</a:t>
            </a:r>
            <a:r>
              <a:rPr lang="en-US" dirty="0" smtClean="0"/>
              <a:t> GIS/LIS conference</a:t>
            </a:r>
          </a:p>
          <a:p>
            <a:r>
              <a:rPr lang="en-US" dirty="0" smtClean="0"/>
              <a:t>Governor’s Commendation award</a:t>
            </a:r>
          </a:p>
          <a:p>
            <a:r>
              <a:rPr lang="en-US" dirty="0" smtClean="0"/>
              <a:t>Call for members - the next 2 year term</a:t>
            </a:r>
          </a:p>
          <a:p>
            <a:r>
              <a:rPr lang="en-US" dirty="0" smtClean="0"/>
              <a:t>MN Geospatial Commons – release to others</a:t>
            </a:r>
          </a:p>
          <a:p>
            <a:r>
              <a:rPr lang="en-US" dirty="0" smtClean="0"/>
              <a:t>Data sharing discussion </a:t>
            </a:r>
            <a:r>
              <a:rPr lang="en-US" dirty="0"/>
              <a:t>– </a:t>
            </a:r>
            <a:r>
              <a:rPr lang="en-US" dirty="0" smtClean="0"/>
              <a:t>government to government</a:t>
            </a:r>
          </a:p>
          <a:p>
            <a:r>
              <a:rPr lang="en-US" dirty="0" err="1" smtClean="0"/>
              <a:t>MnGeo</a:t>
            </a:r>
            <a:r>
              <a:rPr lang="en-US" dirty="0" smtClean="0"/>
              <a:t> </a:t>
            </a:r>
            <a:r>
              <a:rPr lang="en-US" dirty="0"/>
              <a:t>priority </a:t>
            </a:r>
            <a:r>
              <a:rPr lang="en-US" dirty="0" smtClean="0"/>
              <a:t>projects update</a:t>
            </a:r>
          </a:p>
          <a:p>
            <a:r>
              <a:rPr lang="en-US" dirty="0" smtClean="0"/>
              <a:t>Adjourn</a:t>
            </a:r>
            <a:endParaRPr lang="en-US" dirty="0"/>
          </a:p>
        </p:txBody>
      </p:sp>
      <p:sp>
        <p:nvSpPr>
          <p:cNvPr id="3" name="Title 2"/>
          <p:cNvSpPr>
            <a:spLocks noGrp="1"/>
          </p:cNvSpPr>
          <p:nvPr>
            <p:ph type="title"/>
          </p:nvPr>
        </p:nvSpPr>
        <p:spPr>
          <a:xfrm>
            <a:off x="605246" y="304800"/>
            <a:ext cx="5943600" cy="381000"/>
          </a:xfrm>
        </p:spPr>
        <p:txBody>
          <a:bodyPr/>
          <a:lstStyle/>
          <a:p>
            <a:r>
              <a:rPr lang="en-US" dirty="0" smtClean="0"/>
              <a:t>AGENDA</a:t>
            </a:r>
            <a:endParaRPr lang="en-US" dirty="0"/>
          </a:p>
        </p:txBody>
      </p:sp>
    </p:spTree>
    <p:extLst>
      <p:ext uri="{BB962C8B-B14F-4D97-AF65-F5344CB8AC3E}">
        <p14:creationId xmlns:p14="http://schemas.microsoft.com/office/powerpoint/2010/main" val="12511652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On the National scene - </a:t>
            </a:r>
            <a:r>
              <a:rPr lang="en-US" sz="3200" dirty="0">
                <a:effectLst>
                  <a:outerShdw blurRad="38100" dist="38100" dir="2700000" algn="tl">
                    <a:srgbClr val="000000">
                      <a:alpha val="43137"/>
                    </a:srgbClr>
                  </a:outerShdw>
                </a:effectLst>
              </a:rPr>
              <a:t>GAO Report</a:t>
            </a:r>
            <a:r>
              <a:rPr lang="en-US" sz="3600" dirty="0">
                <a:effectLst>
                  <a:outerShdw blurRad="38100" dist="38100" dir="2700000" algn="tl">
                    <a:srgbClr val="000000">
                      <a:alpha val="43137"/>
                    </a:srgbClr>
                  </a:outerShdw>
                </a:effectLst>
              </a:rPr>
              <a:t/>
            </a:r>
            <a:br>
              <a:rPr lang="en-US" sz="3600" dirty="0">
                <a:effectLst>
                  <a:outerShdw blurRad="38100" dist="38100" dir="2700000" algn="tl">
                    <a:srgbClr val="000000">
                      <a:alpha val="43137"/>
                    </a:srgbClr>
                  </a:outerShdw>
                </a:effectLst>
              </a:rPr>
            </a:br>
            <a:endParaRPr lang="en-US" sz="3600" dirty="0"/>
          </a:p>
        </p:txBody>
      </p:sp>
      <p:sp>
        <p:nvSpPr>
          <p:cNvPr id="3" name="Text Placeholder 2"/>
          <p:cNvSpPr>
            <a:spLocks noGrp="1"/>
          </p:cNvSpPr>
          <p:nvPr>
            <p:ph type="body" sz="quarter" idx="12"/>
          </p:nvPr>
        </p:nvSpPr>
        <p:spPr>
          <a:xfrm>
            <a:off x="361950" y="1066800"/>
            <a:ext cx="8382000" cy="5181600"/>
          </a:xfrm>
        </p:spPr>
        <p:txBody>
          <a:bodyPr/>
          <a:lstStyle/>
          <a:p>
            <a:pPr marL="0" indent="0">
              <a:buNone/>
            </a:pPr>
            <a:r>
              <a:rPr lang="en-US" sz="2000" dirty="0" smtClean="0"/>
              <a:t>Geospatial </a:t>
            </a:r>
            <a:r>
              <a:rPr lang="en-US" sz="2000" dirty="0"/>
              <a:t>Data—Progress Needed on Identifying Expenditures, Building and Utilizing a Data Infrastructure, and Reducing Duplicative Efforts.” </a:t>
            </a:r>
            <a:r>
              <a:rPr lang="en-US" sz="2000" dirty="0" smtClean="0"/>
              <a:t>  </a:t>
            </a:r>
            <a:r>
              <a:rPr lang="en-US" sz="2000" dirty="0" smtClean="0">
                <a:hlinkClick r:id="rId2"/>
              </a:rPr>
              <a:t>http</a:t>
            </a:r>
            <a:r>
              <a:rPr lang="en-US" sz="2000" dirty="0">
                <a:hlinkClick r:id="rId2"/>
              </a:rPr>
              <a:t>://</a:t>
            </a:r>
            <a:r>
              <a:rPr lang="en-US" sz="2000" dirty="0" smtClean="0">
                <a:hlinkClick r:id="rId2"/>
              </a:rPr>
              <a:t>www.gao.gov/products/GAO-15-193</a:t>
            </a:r>
            <a:endParaRPr lang="en-US" sz="2000" dirty="0" smtClean="0"/>
          </a:p>
          <a:p>
            <a:pPr marL="0" indent="0">
              <a:buNone/>
            </a:pPr>
            <a:endParaRPr lang="en-US" sz="800" dirty="0"/>
          </a:p>
          <a:p>
            <a:r>
              <a:rPr lang="en-US" sz="1800" dirty="0"/>
              <a:t>GAO's objectives were </a:t>
            </a:r>
            <a:r>
              <a:rPr lang="en-US" sz="1800" dirty="0" smtClean="0"/>
              <a:t>to:</a:t>
            </a:r>
            <a:r>
              <a:rPr lang="en-US" sz="1000" dirty="0" smtClean="0"/>
              <a:t> </a:t>
            </a:r>
          </a:p>
          <a:p>
            <a:pPr marL="228600" indent="-228600">
              <a:buFont typeface="+mj-lt"/>
              <a:buAutoNum type="arabicPeriod"/>
            </a:pPr>
            <a:r>
              <a:rPr lang="en-US" sz="1400" dirty="0" smtClean="0"/>
              <a:t>Describe </a:t>
            </a:r>
            <a:r>
              <a:rPr lang="en-US" sz="1400" dirty="0"/>
              <a:t>the geospatial data that selected federal agencies and states use and how much is spent on geospatial data; </a:t>
            </a:r>
            <a:endParaRPr lang="en-US" sz="1400" dirty="0" smtClean="0"/>
          </a:p>
          <a:p>
            <a:pPr marL="228600" indent="-228600">
              <a:buFont typeface="+mj-lt"/>
              <a:buAutoNum type="arabicPeriod"/>
            </a:pPr>
            <a:r>
              <a:rPr lang="en-US" sz="1400" dirty="0" smtClean="0"/>
              <a:t>Assess </a:t>
            </a:r>
            <a:r>
              <a:rPr lang="en-US" sz="1400" dirty="0"/>
              <a:t>progress in establishing the National Spatial Data Infrastructure; and </a:t>
            </a:r>
            <a:endParaRPr lang="en-US" sz="1400" dirty="0" smtClean="0"/>
          </a:p>
          <a:p>
            <a:pPr marL="228600" indent="-228600">
              <a:buFont typeface="+mj-lt"/>
              <a:buAutoNum type="arabicPeriod"/>
            </a:pPr>
            <a:r>
              <a:rPr lang="en-US" sz="1400" dirty="0" smtClean="0"/>
              <a:t>Determine </a:t>
            </a:r>
            <a:r>
              <a:rPr lang="en-US" sz="1400" dirty="0"/>
              <a:t>whether selected federal agencies and states invest in duplicative geospatial data. To do so, GAO identified federal and state uses of geospatial data; evaluated available cost data from 2013 to 2015; assessed FGDC's and selected agencies' efforts to establish the infrastructure; and analyzed federal and state datasets to identify duplication.</a:t>
            </a:r>
          </a:p>
          <a:p>
            <a:endParaRPr lang="en-US" sz="800" b="1" dirty="0" smtClean="0"/>
          </a:p>
          <a:p>
            <a:r>
              <a:rPr lang="en-US" sz="1800" dirty="0" smtClean="0"/>
              <a:t>What </a:t>
            </a:r>
            <a:r>
              <a:rPr lang="en-US" sz="1800" dirty="0"/>
              <a:t>GAO Recommends</a:t>
            </a:r>
          </a:p>
          <a:p>
            <a:pPr marL="171450" indent="-171450">
              <a:buFont typeface="Arial" panose="020B0604020202020204" pitchFamily="34" charset="0"/>
              <a:buChar char="•"/>
            </a:pPr>
            <a:r>
              <a:rPr lang="en-US" sz="1400" dirty="0"/>
              <a:t>GAO suggests that Congress consider assessing statutory limitations on address </a:t>
            </a:r>
            <a:r>
              <a:rPr lang="en-US" sz="1400" dirty="0" smtClean="0"/>
              <a:t>data                       </a:t>
            </a:r>
            <a:r>
              <a:rPr lang="en-US" sz="1400" dirty="0"/>
              <a:t>to foster progress toward a national address </a:t>
            </a:r>
            <a:r>
              <a:rPr lang="en-US" sz="1400" dirty="0" smtClean="0"/>
              <a:t>database.</a:t>
            </a:r>
          </a:p>
          <a:p>
            <a:pPr marL="171450" indent="-171450">
              <a:buFont typeface="Arial" panose="020B0604020202020204" pitchFamily="34" charset="0"/>
              <a:buChar char="•"/>
            </a:pPr>
            <a:r>
              <a:rPr lang="en-US" sz="1400" dirty="0" smtClean="0"/>
              <a:t>OMB </a:t>
            </a:r>
            <a:r>
              <a:rPr lang="en-US" sz="1400" dirty="0"/>
              <a:t>improve its oversight of FGDC and federal agency initiatives, </a:t>
            </a:r>
            <a:r>
              <a:rPr lang="en-US" sz="1400" dirty="0" smtClean="0"/>
              <a:t>and that </a:t>
            </a:r>
            <a:r>
              <a:rPr lang="en-US" sz="1400" dirty="0"/>
              <a:t>FGDC </a:t>
            </a:r>
            <a:r>
              <a:rPr lang="en-US" sz="1400" dirty="0" smtClean="0"/>
              <a:t>                         and </a:t>
            </a:r>
            <a:r>
              <a:rPr lang="en-US" sz="1400" dirty="0"/>
              <a:t>selected agencies fully implement initiatives. </a:t>
            </a:r>
            <a:endParaRPr lang="en-US" sz="1400" dirty="0" smtClean="0"/>
          </a:p>
          <a:p>
            <a:pPr marL="171450" indent="-171450">
              <a:buFont typeface="Arial" panose="020B0604020202020204" pitchFamily="34" charset="0"/>
              <a:buChar char="•"/>
            </a:pPr>
            <a:endParaRPr lang="en-US" sz="800" dirty="0"/>
          </a:p>
          <a:p>
            <a:r>
              <a:rPr lang="en-US" sz="1800" dirty="0" smtClean="0"/>
              <a:t>The </a:t>
            </a:r>
            <a:r>
              <a:rPr lang="en-US" sz="1800" dirty="0"/>
              <a:t>agencies generally agreed with the recommendations and </a:t>
            </a:r>
            <a:r>
              <a:rPr lang="en-US" sz="1800" dirty="0" smtClean="0"/>
              <a:t>                identified </a:t>
            </a:r>
            <a:r>
              <a:rPr lang="en-US" sz="1800" dirty="0"/>
              <a:t>plans to implement them.</a:t>
            </a:r>
          </a:p>
          <a:p>
            <a:pPr marL="0" indent="0">
              <a:buNone/>
            </a:pPr>
            <a:endParaRPr lang="en-US" sz="1000" dirty="0" smtClean="0"/>
          </a:p>
          <a:p>
            <a:endParaRPr lang="en-US" sz="1200" dirty="0"/>
          </a:p>
          <a:p>
            <a:pPr marL="0" indent="0">
              <a:buNone/>
            </a:pPr>
            <a:endParaRPr lang="en-US" sz="1200" dirty="0">
              <a:effectLst>
                <a:outerShdw blurRad="38100" dist="38100" dir="2700000" algn="tl">
                  <a:srgbClr val="000000">
                    <a:alpha val="43137"/>
                  </a:srgbClr>
                </a:outerShdw>
              </a:effectLst>
            </a:endParaRPr>
          </a:p>
          <a:p>
            <a:pPr marL="0" indent="0">
              <a:buNone/>
            </a:pPr>
            <a:endParaRPr lang="en-US" dirty="0"/>
          </a:p>
        </p:txBody>
      </p:sp>
    </p:spTree>
    <p:extLst>
      <p:ext uri="{BB962C8B-B14F-4D97-AF65-F5344CB8AC3E}">
        <p14:creationId xmlns:p14="http://schemas.microsoft.com/office/powerpoint/2010/main" val="4010782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the National scene…</a:t>
            </a:r>
            <a:endParaRPr lang="en-US" dirty="0"/>
          </a:p>
        </p:txBody>
      </p:sp>
      <p:sp>
        <p:nvSpPr>
          <p:cNvPr id="3" name="Text Placeholder 2"/>
          <p:cNvSpPr>
            <a:spLocks noGrp="1"/>
          </p:cNvSpPr>
          <p:nvPr>
            <p:ph type="body" sz="quarter" idx="12"/>
          </p:nvPr>
        </p:nvSpPr>
        <p:spPr>
          <a:xfrm>
            <a:off x="533400" y="1066800"/>
            <a:ext cx="8382000" cy="4953000"/>
          </a:xfrm>
        </p:spPr>
        <p:txBody>
          <a:bodyPr/>
          <a:lstStyle/>
          <a:p>
            <a:r>
              <a:rPr lang="en-US" sz="2800" dirty="0">
                <a:effectLst>
                  <a:outerShdw blurRad="38100" dist="38100" dir="2700000" algn="tl">
                    <a:srgbClr val="000000">
                      <a:alpha val="43137"/>
                    </a:srgbClr>
                  </a:outerShdw>
                </a:effectLst>
              </a:rPr>
              <a:t>Hatch, Warner Introduce Bipartisan Geospatial Data Act</a:t>
            </a:r>
          </a:p>
          <a:p>
            <a:r>
              <a:rPr lang="en-US" sz="1800" dirty="0"/>
              <a:t>The Geospatial Data Act will:</a:t>
            </a:r>
          </a:p>
          <a:p>
            <a:pPr marL="171450" indent="-171450">
              <a:buFont typeface="Arial" panose="020B0604020202020204" pitchFamily="34" charset="0"/>
              <a:buChar char="•"/>
            </a:pPr>
            <a:r>
              <a:rPr lang="en-US" sz="1800" dirty="0" smtClean="0"/>
              <a:t>Codify </a:t>
            </a:r>
            <a:r>
              <a:rPr lang="en-US" sz="1800" dirty="0"/>
              <a:t>and strengthen OMB Circular A-16</a:t>
            </a:r>
          </a:p>
          <a:p>
            <a:pPr marL="171450" indent="-171450">
              <a:buFont typeface="Arial" panose="020B0604020202020204" pitchFamily="34" charset="0"/>
              <a:buChar char="•"/>
            </a:pPr>
            <a:r>
              <a:rPr lang="en-US" sz="1800" dirty="0" smtClean="0"/>
              <a:t>Require </a:t>
            </a:r>
            <a:r>
              <a:rPr lang="en-US" sz="1800" dirty="0"/>
              <a:t>federal agencies to implement international consensus standards, </a:t>
            </a:r>
          </a:p>
          <a:p>
            <a:pPr marL="171450" indent="-171450">
              <a:buFont typeface="Arial" panose="020B0604020202020204" pitchFamily="34" charset="0"/>
              <a:buChar char="•"/>
            </a:pPr>
            <a:r>
              <a:rPr lang="en-US" sz="1800" dirty="0" smtClean="0"/>
              <a:t>Assist </a:t>
            </a:r>
            <a:r>
              <a:rPr lang="en-US" sz="1800" dirty="0"/>
              <a:t>in eliminating duplication, </a:t>
            </a:r>
          </a:p>
          <a:p>
            <a:pPr marL="171450" indent="-171450">
              <a:buFont typeface="Arial" panose="020B0604020202020204" pitchFamily="34" charset="0"/>
              <a:buChar char="•"/>
            </a:pPr>
            <a:r>
              <a:rPr lang="en-US" sz="1800" dirty="0" smtClean="0"/>
              <a:t>Avoid </a:t>
            </a:r>
            <a:r>
              <a:rPr lang="en-US" sz="1800" dirty="0"/>
              <a:t>redundant expenditures, </a:t>
            </a:r>
          </a:p>
          <a:p>
            <a:pPr marL="171450" indent="-171450">
              <a:buFont typeface="Arial" panose="020B0604020202020204" pitchFamily="34" charset="0"/>
              <a:buChar char="•"/>
            </a:pPr>
            <a:r>
              <a:rPr lang="en-US" sz="1800" dirty="0" smtClean="0"/>
              <a:t>Accelerate </a:t>
            </a:r>
            <a:r>
              <a:rPr lang="en-US" sz="1800" dirty="0"/>
              <a:t>the development of electronic government to meet the needs and expectations of citizens and agency programmatic mandates, </a:t>
            </a:r>
          </a:p>
          <a:p>
            <a:pPr marL="171450" indent="-171450">
              <a:buFont typeface="Arial" panose="020B0604020202020204" pitchFamily="34" charset="0"/>
              <a:buChar char="•"/>
            </a:pPr>
            <a:r>
              <a:rPr lang="en-US" sz="1800" dirty="0" smtClean="0"/>
              <a:t>Improve </a:t>
            </a:r>
            <a:r>
              <a:rPr lang="en-US" sz="1800" dirty="0"/>
              <a:t>the efficiency and effectiveness of public management,</a:t>
            </a:r>
          </a:p>
          <a:p>
            <a:pPr marL="171450" indent="-171450">
              <a:buFont typeface="Arial" panose="020B0604020202020204" pitchFamily="34" charset="0"/>
              <a:buChar char="•"/>
            </a:pPr>
            <a:r>
              <a:rPr lang="en-US" sz="1800" dirty="0" smtClean="0"/>
              <a:t>Provide </a:t>
            </a:r>
            <a:r>
              <a:rPr lang="en-US" sz="1800" dirty="0"/>
              <a:t>a clear definition for geospatial data and metadata, </a:t>
            </a:r>
          </a:p>
          <a:p>
            <a:pPr marL="171450" indent="-171450">
              <a:buFont typeface="Arial" panose="020B0604020202020204" pitchFamily="34" charset="0"/>
              <a:buChar char="•"/>
            </a:pPr>
            <a:r>
              <a:rPr lang="en-US" sz="1800" dirty="0" smtClean="0"/>
              <a:t>Require </a:t>
            </a:r>
            <a:r>
              <a:rPr lang="en-US" sz="1800" dirty="0"/>
              <a:t>an accounting of the costs associated with the </a:t>
            </a:r>
            <a:r>
              <a:rPr lang="en-US" sz="1800" dirty="0" smtClean="0"/>
              <a:t>                      acquisition </a:t>
            </a:r>
            <a:r>
              <a:rPr lang="en-US" sz="1800" dirty="0"/>
              <a:t>or creation of geospatial data, </a:t>
            </a:r>
          </a:p>
          <a:p>
            <a:pPr marL="171450" indent="-171450">
              <a:buFont typeface="Arial" panose="020B0604020202020204" pitchFamily="34" charset="0"/>
              <a:buChar char="•"/>
            </a:pPr>
            <a:r>
              <a:rPr lang="en-US" sz="1800" dirty="0" smtClean="0"/>
              <a:t>Improve </a:t>
            </a:r>
            <a:r>
              <a:rPr lang="en-US" sz="1800" dirty="0"/>
              <a:t>government transparency and availability to public </a:t>
            </a:r>
            <a:r>
              <a:rPr lang="en-US" sz="1800" dirty="0" smtClean="0"/>
              <a:t>             information</a:t>
            </a:r>
            <a:r>
              <a:rPr lang="en-US" sz="1800" dirty="0"/>
              <a:t>. </a:t>
            </a:r>
          </a:p>
          <a:p>
            <a:endParaRPr lang="en-US" dirty="0"/>
          </a:p>
        </p:txBody>
      </p:sp>
    </p:spTree>
    <p:extLst>
      <p:ext uri="{BB962C8B-B14F-4D97-AF65-F5344CB8AC3E}">
        <p14:creationId xmlns:p14="http://schemas.microsoft.com/office/powerpoint/2010/main" val="3720770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Addresses for the Nation</a:t>
            </a:r>
            <a:endParaRPr lang="en-US" dirty="0"/>
          </a:p>
        </p:txBody>
      </p:sp>
      <p:sp>
        <p:nvSpPr>
          <p:cNvPr id="3" name="Text Placeholder 2"/>
          <p:cNvSpPr>
            <a:spLocks noGrp="1"/>
          </p:cNvSpPr>
          <p:nvPr>
            <p:ph type="body" sz="quarter" idx="12"/>
          </p:nvPr>
        </p:nvSpPr>
        <p:spPr>
          <a:xfrm>
            <a:off x="609600" y="1295400"/>
            <a:ext cx="8382000" cy="3124200"/>
          </a:xfrm>
        </p:spPr>
        <p:txBody>
          <a:bodyPr/>
          <a:lstStyle/>
          <a:p>
            <a:r>
              <a:rPr lang="en-US" dirty="0" smtClean="0"/>
              <a:t>National Address Summit – April 8-9th</a:t>
            </a:r>
          </a:p>
          <a:p>
            <a:pPr marL="457200" indent="-457200">
              <a:buFont typeface="Arial" panose="020B0604020202020204" pitchFamily="34" charset="0"/>
              <a:buChar char="•"/>
            </a:pPr>
            <a:r>
              <a:rPr lang="en-US" dirty="0" smtClean="0"/>
              <a:t>Hosted by Federal Highways</a:t>
            </a:r>
          </a:p>
          <a:p>
            <a:pPr marL="457200" indent="-457200">
              <a:buFont typeface="Arial" panose="020B0604020202020204" pitchFamily="34" charset="0"/>
              <a:buChar char="•"/>
            </a:pPr>
            <a:endParaRPr lang="en-US" sz="800" dirty="0" smtClean="0"/>
          </a:p>
          <a:p>
            <a:pPr marL="457200" indent="-457200">
              <a:buFont typeface="Arial" panose="020B0604020202020204" pitchFamily="34" charset="0"/>
              <a:buChar char="•"/>
            </a:pPr>
            <a:r>
              <a:rPr lang="en-US" dirty="0" smtClean="0"/>
              <a:t>Diverse participation</a:t>
            </a:r>
          </a:p>
          <a:p>
            <a:pPr marL="1200150" lvl="1" indent="-457200">
              <a:buFont typeface="Arial" panose="020B0604020202020204" pitchFamily="34" charset="0"/>
              <a:buChar char="•"/>
            </a:pPr>
            <a:r>
              <a:rPr lang="en-US" sz="2400" dirty="0" smtClean="0"/>
              <a:t>Federal, State, Local, Tribal, Private, Non-profit</a:t>
            </a:r>
          </a:p>
          <a:p>
            <a:pPr marL="1200150" lvl="1" indent="-457200">
              <a:buFont typeface="Arial" panose="020B0604020202020204" pitchFamily="34" charset="0"/>
              <a:buChar char="•"/>
            </a:pPr>
            <a:endParaRPr lang="en-US" sz="800" dirty="0" smtClean="0"/>
          </a:p>
          <a:p>
            <a:pPr marL="457200" indent="-457200">
              <a:buFont typeface="Arial" panose="020B0604020202020204" pitchFamily="34" charset="0"/>
              <a:buChar char="•"/>
            </a:pPr>
            <a:r>
              <a:rPr lang="en-US" dirty="0" smtClean="0"/>
              <a:t>Goal</a:t>
            </a:r>
            <a:endParaRPr lang="en-US" dirty="0"/>
          </a:p>
          <a:p>
            <a:endParaRPr lang="en-US" sz="1800" dirty="0"/>
          </a:p>
        </p:txBody>
      </p:sp>
      <p:sp>
        <p:nvSpPr>
          <p:cNvPr id="4" name="TextBox 3"/>
          <p:cNvSpPr txBox="1"/>
          <p:nvPr/>
        </p:nvSpPr>
        <p:spPr>
          <a:xfrm>
            <a:off x="1143000" y="4423954"/>
            <a:ext cx="5791200" cy="1446550"/>
          </a:xfrm>
          <a:prstGeom prst="rect">
            <a:avLst/>
          </a:prstGeom>
          <a:noFill/>
        </p:spPr>
        <p:txBody>
          <a:bodyPr wrap="square" rtlCol="0">
            <a:spAutoFit/>
          </a:bodyPr>
          <a:lstStyle/>
          <a:p>
            <a:pPr marL="285750" indent="-285750">
              <a:buFont typeface="Arial" panose="020B0604020202020204" pitchFamily="34" charset="0"/>
              <a:buChar char="•"/>
            </a:pPr>
            <a:r>
              <a:rPr lang="en-US" sz="2200" dirty="0"/>
              <a:t>To identify the possible alternatives for developing a NAD with the pros and cons of each alternative based on real case examples that are currently in-place</a:t>
            </a:r>
          </a:p>
        </p:txBody>
      </p:sp>
    </p:spTree>
    <p:extLst>
      <p:ext uri="{BB962C8B-B14F-4D97-AF65-F5344CB8AC3E}">
        <p14:creationId xmlns:p14="http://schemas.microsoft.com/office/powerpoint/2010/main" val="1763071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7601"/>
            <a:ext cx="8885001" cy="710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10626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556313" cy="995082"/>
          </a:xfrm>
        </p:spPr>
        <p:txBody>
          <a:bodyPr numCol="1"/>
          <a:lstStyle/>
          <a:p>
            <a:pPr algn="ctr"/>
            <a:r>
              <a:rPr lang="en-US" sz="3200" dirty="0" smtClean="0"/>
              <a:t>National Hydrography Requirements </a:t>
            </a:r>
            <a:br>
              <a:rPr lang="en-US" sz="3200" dirty="0" smtClean="0"/>
            </a:br>
            <a:r>
              <a:rPr lang="en-US" sz="3200" dirty="0" smtClean="0"/>
              <a:t>and Benefits Study</a:t>
            </a:r>
            <a:endParaRPr lang="en-US" sz="3200" dirty="0"/>
          </a:p>
        </p:txBody>
      </p:sp>
      <p:sp>
        <p:nvSpPr>
          <p:cNvPr id="3" name="Content Placeholder 2"/>
          <p:cNvSpPr>
            <a:spLocks noGrp="1"/>
          </p:cNvSpPr>
          <p:nvPr>
            <p:ph idx="1"/>
          </p:nvPr>
        </p:nvSpPr>
        <p:spPr>
          <a:xfrm>
            <a:off x="533400" y="1524000"/>
            <a:ext cx="7556313" cy="4144963"/>
          </a:xfrm>
        </p:spPr>
        <p:txBody>
          <a:bodyPr numCol="1"/>
          <a:lstStyle/>
          <a:p>
            <a:pPr fontAlgn="base"/>
            <a:r>
              <a:rPr lang="en-US" dirty="0"/>
              <a:t>Document major uses of geospatial water information by Federal, State, and local government; water utilities and other private sector industries; tribal; not for profit; and the academic research community.</a:t>
            </a:r>
          </a:p>
          <a:p>
            <a:pPr fontAlgn="base"/>
            <a:r>
              <a:rPr lang="en-US" dirty="0"/>
              <a:t>Document benefits that will be realized from a Hydrographic Analysis </a:t>
            </a:r>
            <a:r>
              <a:rPr lang="en-US" dirty="0" smtClean="0"/>
              <a:t>Framework – not just a dataset, but a system.</a:t>
            </a:r>
            <a:endParaRPr lang="en-US" dirty="0"/>
          </a:p>
          <a:p>
            <a:pPr fontAlgn="base"/>
            <a:r>
              <a:rPr lang="en-US" dirty="0"/>
              <a:t>Identify the data types, quality, organization, and delivery mechanisms required to achieve those benefits.</a:t>
            </a:r>
          </a:p>
          <a:p>
            <a:pPr fontAlgn="base"/>
            <a:r>
              <a:rPr lang="en-US" dirty="0"/>
              <a:t>Develop a </a:t>
            </a:r>
            <a:r>
              <a:rPr lang="en-US" dirty="0" smtClean="0"/>
              <a:t>menu </a:t>
            </a:r>
            <a:r>
              <a:rPr lang="en-US" dirty="0"/>
              <a:t>of proposed program approaches with associated costs and benefits.</a:t>
            </a:r>
          </a:p>
          <a:p>
            <a:endParaRPr lang="en-US" dirty="0"/>
          </a:p>
        </p:txBody>
      </p:sp>
    </p:spTree>
    <p:extLst>
      <p:ext uri="{BB962C8B-B14F-4D97-AF65-F5344CB8AC3E}">
        <p14:creationId xmlns:p14="http://schemas.microsoft.com/office/powerpoint/2010/main" val="10439884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209800" y="2819400"/>
            <a:ext cx="2286000" cy="1752600"/>
          </a:xfrm>
        </p:spPr>
        <p:txBody>
          <a:bodyPr/>
          <a:lstStyle/>
          <a:p>
            <a:r>
              <a:rPr lang="en-US" dirty="0" smtClean="0"/>
              <a:t>John Hoshal,  MnGeo</a:t>
            </a:r>
            <a:endParaRPr lang="en-US" dirty="0"/>
          </a:p>
        </p:txBody>
      </p:sp>
      <p:sp>
        <p:nvSpPr>
          <p:cNvPr id="3" name="Title 2"/>
          <p:cNvSpPr>
            <a:spLocks noGrp="1"/>
          </p:cNvSpPr>
          <p:nvPr>
            <p:ph type="title"/>
          </p:nvPr>
        </p:nvSpPr>
        <p:spPr/>
        <p:txBody>
          <a:bodyPr/>
          <a:lstStyle/>
          <a:p>
            <a:pPr algn="ctr"/>
            <a:r>
              <a:rPr lang="en-US" sz="3200" dirty="0" smtClean="0"/>
              <a:t>The Next Generation 9-1-1 Update</a:t>
            </a:r>
            <a:br>
              <a:rPr lang="en-US" sz="3200" dirty="0" smtClean="0"/>
            </a:br>
            <a:endParaRPr lang="en-US" sz="2800" dirty="0">
              <a:solidFill>
                <a:schemeClr val="tx1">
                  <a:lumMod val="50000"/>
                  <a:lumOff val="50000"/>
                </a:schemeClr>
              </a:solidFill>
            </a:endParaRPr>
          </a:p>
        </p:txBody>
      </p:sp>
      <p:pic>
        <p:nvPicPr>
          <p:cNvPr id="5" name="Picture 4" descr="Picture1.png"/>
          <p:cNvPicPr>
            <a:picLocks noChangeAspect="1"/>
          </p:cNvPicPr>
          <p:nvPr/>
        </p:nvPicPr>
        <p:blipFill>
          <a:blip r:embed="rId3" cstate="print"/>
          <a:stretch>
            <a:fillRect/>
          </a:stretch>
        </p:blipFill>
        <p:spPr>
          <a:xfrm>
            <a:off x="1299754" y="4038600"/>
            <a:ext cx="990600" cy="7432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6604" y="4110202"/>
            <a:ext cx="2400300" cy="600075"/>
          </a:xfrm>
          <a:prstGeom prst="rect">
            <a:avLst/>
          </a:prstGeom>
        </p:spPr>
      </p:pic>
    </p:spTree>
    <p:extLst>
      <p:ext uri="{BB962C8B-B14F-4D97-AF65-F5344CB8AC3E}">
        <p14:creationId xmlns:p14="http://schemas.microsoft.com/office/powerpoint/2010/main" val="15780895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90500"/>
            <a:ext cx="8305800" cy="990600"/>
          </a:xfrm>
        </p:spPr>
        <p:txBody>
          <a:bodyPr/>
          <a:lstStyle/>
          <a:p>
            <a:r>
              <a:rPr lang="en-US" sz="3200" dirty="0" smtClean="0"/>
              <a:t>Current Project Tasks</a:t>
            </a:r>
            <a:endParaRPr lang="en-US" sz="3200" dirty="0"/>
          </a:p>
        </p:txBody>
      </p:sp>
      <p:sp>
        <p:nvSpPr>
          <p:cNvPr id="5" name="Subtitle 2"/>
          <p:cNvSpPr txBox="1">
            <a:spLocks/>
          </p:cNvSpPr>
          <p:nvPr/>
        </p:nvSpPr>
        <p:spPr>
          <a:xfrm>
            <a:off x="4191000" y="1219200"/>
            <a:ext cx="4594274"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0" lvl="1" indent="-457200">
              <a:spcBef>
                <a:spcPct val="0"/>
              </a:spcBef>
              <a:spcAft>
                <a:spcPts val="1200"/>
              </a:spcAft>
              <a:buFont typeface="Arial" pitchFamily="34" charset="0"/>
              <a:buChar char="•"/>
            </a:pPr>
            <a:r>
              <a:rPr lang="en-US" sz="2000" b="1" strike="sngStrike" dirty="0" smtClean="0">
                <a:solidFill>
                  <a:prstClr val="white">
                    <a:lumMod val="50000"/>
                  </a:prstClr>
                </a:solidFill>
                <a:cs typeface="Arial" panose="020B0604020202020204" pitchFamily="34" charset="0"/>
              </a:rPr>
              <a:t>Project Scope and Work Plan </a:t>
            </a:r>
            <a:r>
              <a:rPr lang="en-US" sz="2000" strike="sngStrike" dirty="0" smtClean="0">
                <a:solidFill>
                  <a:prstClr val="white">
                    <a:lumMod val="50000"/>
                  </a:prstClr>
                </a:solidFill>
                <a:cs typeface="Arial" panose="020B0604020202020204" pitchFamily="34" charset="0"/>
              </a:rPr>
              <a:t>– complete early March 2015</a:t>
            </a:r>
          </a:p>
          <a:p>
            <a:pPr marL="914400" lvl="1" indent="-457200">
              <a:spcBef>
                <a:spcPct val="0"/>
              </a:spcBef>
              <a:spcAft>
                <a:spcPts val="1200"/>
              </a:spcAft>
              <a:buFont typeface="Arial" pitchFamily="34" charset="0"/>
              <a:buChar char="•"/>
            </a:pPr>
            <a:r>
              <a:rPr lang="en-US" sz="2000" b="1" dirty="0">
                <a:solidFill>
                  <a:prstClr val="black"/>
                </a:solidFill>
                <a:cs typeface="Arial" panose="020B0604020202020204" pitchFamily="34" charset="0"/>
              </a:rPr>
              <a:t>Regional Kickoff Meetings </a:t>
            </a:r>
            <a:r>
              <a:rPr lang="en-US" sz="2000" dirty="0">
                <a:solidFill>
                  <a:prstClr val="black"/>
                </a:solidFill>
                <a:cs typeface="Arial" panose="020B0604020202020204" pitchFamily="34" charset="0"/>
              </a:rPr>
              <a:t>– begin </a:t>
            </a:r>
            <a:r>
              <a:rPr lang="en-US" sz="2000" dirty="0" smtClean="0">
                <a:solidFill>
                  <a:prstClr val="black"/>
                </a:solidFill>
                <a:cs typeface="Arial" panose="020B0604020202020204" pitchFamily="34" charset="0"/>
              </a:rPr>
              <a:t>April </a:t>
            </a:r>
            <a:r>
              <a:rPr lang="en-US" sz="2000" dirty="0">
                <a:solidFill>
                  <a:prstClr val="black"/>
                </a:solidFill>
                <a:cs typeface="Arial" panose="020B0604020202020204" pitchFamily="34" charset="0"/>
              </a:rPr>
              <a:t>2015</a:t>
            </a:r>
          </a:p>
          <a:p>
            <a:pPr marL="1314450" lvl="2" indent="-457200">
              <a:spcBef>
                <a:spcPct val="0"/>
              </a:spcBef>
              <a:spcAft>
                <a:spcPts val="1200"/>
              </a:spcAft>
            </a:pPr>
            <a:r>
              <a:rPr lang="en-US" sz="1600" b="1" dirty="0">
                <a:solidFill>
                  <a:prstClr val="black"/>
                </a:solidFill>
                <a:cs typeface="Arial" panose="020B0604020202020204" pitchFamily="34" charset="0"/>
              </a:rPr>
              <a:t>NE region:</a:t>
            </a:r>
            <a:r>
              <a:rPr lang="en-US" sz="1600" dirty="0">
                <a:solidFill>
                  <a:prstClr val="black"/>
                </a:solidFill>
                <a:cs typeface="Arial" panose="020B0604020202020204" pitchFamily="34" charset="0"/>
              </a:rPr>
              <a:t>  April 9</a:t>
            </a:r>
          </a:p>
          <a:p>
            <a:pPr marL="1314450" lvl="2" indent="-457200">
              <a:spcBef>
                <a:spcPct val="0"/>
              </a:spcBef>
              <a:spcAft>
                <a:spcPts val="1200"/>
              </a:spcAft>
            </a:pPr>
            <a:r>
              <a:rPr lang="en-US" sz="1600" b="1" dirty="0">
                <a:solidFill>
                  <a:prstClr val="black"/>
                </a:solidFill>
                <a:cs typeface="Arial" panose="020B0604020202020204" pitchFamily="34" charset="0"/>
              </a:rPr>
              <a:t>Metro region:</a:t>
            </a:r>
            <a:r>
              <a:rPr lang="en-US" sz="1600" dirty="0">
                <a:solidFill>
                  <a:prstClr val="black"/>
                </a:solidFill>
                <a:cs typeface="Arial" panose="020B0604020202020204" pitchFamily="34" charset="0"/>
              </a:rPr>
              <a:t>  April 16</a:t>
            </a:r>
          </a:p>
          <a:p>
            <a:pPr marL="1314450" lvl="2" indent="-457200">
              <a:spcBef>
                <a:spcPct val="0"/>
              </a:spcBef>
              <a:spcAft>
                <a:spcPts val="1200"/>
              </a:spcAft>
            </a:pPr>
            <a:r>
              <a:rPr lang="en-US" sz="1600" b="1" dirty="0">
                <a:solidFill>
                  <a:prstClr val="black"/>
                </a:solidFill>
                <a:cs typeface="Arial" panose="020B0604020202020204" pitchFamily="34" charset="0"/>
              </a:rPr>
              <a:t>Other regions:</a:t>
            </a:r>
            <a:r>
              <a:rPr lang="en-US" sz="1600" dirty="0">
                <a:solidFill>
                  <a:prstClr val="black"/>
                </a:solidFill>
                <a:cs typeface="Arial" panose="020B0604020202020204" pitchFamily="34" charset="0"/>
              </a:rPr>
              <a:t>  TBD</a:t>
            </a:r>
            <a:endParaRPr lang="en-US" dirty="0">
              <a:solidFill>
                <a:prstClr val="black"/>
              </a:solidFill>
            </a:endParaRPr>
          </a:p>
          <a:p>
            <a:pPr marL="914400" lvl="1" indent="-457200">
              <a:spcBef>
                <a:spcPct val="0"/>
              </a:spcBef>
              <a:spcAft>
                <a:spcPts val="1200"/>
              </a:spcAft>
              <a:buFont typeface="Arial" pitchFamily="34" charset="0"/>
              <a:buChar char="•"/>
            </a:pPr>
            <a:endParaRPr lang="en-US" sz="1600" dirty="0" smtClean="0">
              <a:solidFill>
                <a:prstClr val="black"/>
              </a:solidFill>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26" y="1219200"/>
            <a:ext cx="3526780" cy="3936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55183168"/>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90500"/>
            <a:ext cx="8305800" cy="990600"/>
          </a:xfrm>
        </p:spPr>
        <p:txBody>
          <a:bodyPr/>
          <a:lstStyle/>
          <a:p>
            <a:r>
              <a:rPr lang="en-US" sz="3200" dirty="0" smtClean="0"/>
              <a:t>Current Project Tasks</a:t>
            </a:r>
            <a:endParaRPr lang="en-US" sz="3200" dirty="0"/>
          </a:p>
        </p:txBody>
      </p:sp>
      <p:sp>
        <p:nvSpPr>
          <p:cNvPr id="5" name="Subtitle 2"/>
          <p:cNvSpPr txBox="1">
            <a:spLocks/>
          </p:cNvSpPr>
          <p:nvPr/>
        </p:nvSpPr>
        <p:spPr>
          <a:xfrm>
            <a:off x="457200" y="1524000"/>
            <a:ext cx="8229600" cy="457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0" lvl="1" indent="-457200">
              <a:spcBef>
                <a:spcPct val="0"/>
              </a:spcBef>
              <a:spcAft>
                <a:spcPts val="1200"/>
              </a:spcAft>
              <a:buFont typeface="Arial" pitchFamily="34" charset="0"/>
              <a:buChar char="•"/>
            </a:pPr>
            <a:r>
              <a:rPr lang="en-US" sz="2000" b="1" dirty="0" smtClean="0">
                <a:solidFill>
                  <a:prstClr val="black"/>
                </a:solidFill>
                <a:cs typeface="Arial" panose="020B0604020202020204" pitchFamily="34" charset="0"/>
              </a:rPr>
              <a:t>PSAP GIS Survey </a:t>
            </a:r>
            <a:r>
              <a:rPr lang="en-US" sz="2000" dirty="0" smtClean="0">
                <a:solidFill>
                  <a:prstClr val="black"/>
                </a:solidFill>
                <a:cs typeface="Arial" panose="020B0604020202020204" pitchFamily="34" charset="0"/>
              </a:rPr>
              <a:t>– begin distribution in April 2015</a:t>
            </a:r>
          </a:p>
          <a:p>
            <a:pPr marL="914400" lvl="1" indent="-457200">
              <a:spcBef>
                <a:spcPct val="0"/>
              </a:spcBef>
              <a:spcAft>
                <a:spcPts val="1200"/>
              </a:spcAft>
              <a:buFont typeface="Arial" pitchFamily="34" charset="0"/>
              <a:buChar char="•"/>
            </a:pPr>
            <a:r>
              <a:rPr lang="en-US" sz="2000" b="1" dirty="0" smtClean="0">
                <a:solidFill>
                  <a:prstClr val="black"/>
                </a:solidFill>
                <a:cs typeface="Arial" panose="020B0604020202020204" pitchFamily="34" charset="0"/>
              </a:rPr>
              <a:t>Outreach to PSAPs and GIS Sources </a:t>
            </a:r>
            <a:r>
              <a:rPr lang="en-US" sz="2000" dirty="0" smtClean="0">
                <a:solidFill>
                  <a:prstClr val="black"/>
                </a:solidFill>
                <a:cs typeface="Arial" panose="020B0604020202020204" pitchFamily="34" charset="0"/>
              </a:rPr>
              <a:t>– ongoing</a:t>
            </a:r>
          </a:p>
          <a:p>
            <a:pPr marL="914400" lvl="1" indent="-457200">
              <a:spcBef>
                <a:spcPct val="0"/>
              </a:spcBef>
              <a:spcAft>
                <a:spcPts val="1200"/>
              </a:spcAft>
              <a:buFont typeface="Arial" pitchFamily="34" charset="0"/>
              <a:buChar char="•"/>
            </a:pPr>
            <a:r>
              <a:rPr lang="en-US" sz="2000" b="1" dirty="0" smtClean="0">
                <a:solidFill>
                  <a:prstClr val="black"/>
                </a:solidFill>
                <a:cs typeface="Arial" panose="020B0604020202020204" pitchFamily="34" charset="0"/>
              </a:rPr>
              <a:t>Initial GIS Data Assessment </a:t>
            </a:r>
            <a:r>
              <a:rPr lang="en-US" sz="2000" dirty="0" smtClean="0">
                <a:solidFill>
                  <a:prstClr val="black"/>
                </a:solidFill>
                <a:cs typeface="Arial" panose="020B0604020202020204" pitchFamily="34" charset="0"/>
              </a:rPr>
              <a:t>– begin </a:t>
            </a:r>
            <a:r>
              <a:rPr lang="en-US" sz="2000" dirty="0">
                <a:solidFill>
                  <a:prstClr val="black"/>
                </a:solidFill>
                <a:cs typeface="Arial" panose="020B0604020202020204" pitchFamily="34" charset="0"/>
              </a:rPr>
              <a:t>s</a:t>
            </a:r>
            <a:r>
              <a:rPr lang="en-US" sz="2000" dirty="0" smtClean="0">
                <a:solidFill>
                  <a:prstClr val="black"/>
                </a:solidFill>
                <a:cs typeface="Arial" panose="020B0604020202020204" pitchFamily="34" charset="0"/>
              </a:rPr>
              <a:t>ummer 2015</a:t>
            </a:r>
          </a:p>
          <a:p>
            <a:pPr marL="914400" lvl="1" indent="-457200">
              <a:spcBef>
                <a:spcPct val="0"/>
              </a:spcBef>
              <a:spcAft>
                <a:spcPts val="1200"/>
              </a:spcAft>
              <a:buFont typeface="Arial" pitchFamily="34" charset="0"/>
              <a:buChar char="•"/>
            </a:pPr>
            <a:r>
              <a:rPr lang="en-US" sz="2000" b="1" dirty="0" smtClean="0">
                <a:solidFill>
                  <a:prstClr val="black"/>
                </a:solidFill>
                <a:cs typeface="Arial" panose="020B0604020202020204" pitchFamily="34" charset="0"/>
              </a:rPr>
              <a:t>MN NG9-1-1 GIS Standards </a:t>
            </a:r>
            <a:r>
              <a:rPr lang="en-US" sz="2000" dirty="0" smtClean="0">
                <a:solidFill>
                  <a:prstClr val="black"/>
                </a:solidFill>
                <a:cs typeface="Arial" panose="020B0604020202020204" pitchFamily="34" charset="0"/>
              </a:rPr>
              <a:t>– complete October 2015</a:t>
            </a:r>
          </a:p>
        </p:txBody>
      </p:sp>
    </p:spTree>
    <p:extLst>
      <p:ext uri="{BB962C8B-B14F-4D97-AF65-F5344CB8AC3E}">
        <p14:creationId xmlns:p14="http://schemas.microsoft.com/office/powerpoint/2010/main" val="2010679299"/>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90500"/>
            <a:ext cx="8305800" cy="990600"/>
          </a:xfrm>
        </p:spPr>
        <p:txBody>
          <a:bodyPr/>
          <a:lstStyle/>
          <a:p>
            <a:r>
              <a:rPr lang="en-US" sz="3200" dirty="0" smtClean="0"/>
              <a:t>PSAP GIS Survey</a:t>
            </a:r>
            <a:endParaRPr lang="en-US" sz="3200" dirty="0"/>
          </a:p>
        </p:txBody>
      </p:sp>
      <p:sp>
        <p:nvSpPr>
          <p:cNvPr id="3" name="Subtitle 2"/>
          <p:cNvSpPr>
            <a:spLocks noGrp="1"/>
          </p:cNvSpPr>
          <p:nvPr>
            <p:ph type="subTitle" idx="1"/>
          </p:nvPr>
        </p:nvSpPr>
        <p:spPr>
          <a:xfrm>
            <a:off x="381000" y="1181100"/>
            <a:ext cx="8077200" cy="5105400"/>
          </a:xfrm>
        </p:spPr>
        <p:txBody>
          <a:bodyPr/>
          <a:lstStyle/>
          <a:p>
            <a:pPr lvl="1" algn="l">
              <a:spcBef>
                <a:spcPct val="0"/>
              </a:spcBef>
              <a:spcAft>
                <a:spcPts val="1200"/>
              </a:spcAft>
            </a:pPr>
            <a:r>
              <a:rPr lang="en-US" sz="2000" b="1" dirty="0" smtClean="0">
                <a:solidFill>
                  <a:schemeClr val="tx1"/>
                </a:solidFill>
              </a:rPr>
              <a:t>Purpose:</a:t>
            </a:r>
          </a:p>
          <a:p>
            <a:pPr lvl="1" algn="l">
              <a:spcBef>
                <a:spcPct val="0"/>
              </a:spcBef>
              <a:spcAft>
                <a:spcPts val="1200"/>
              </a:spcAft>
            </a:pPr>
            <a:r>
              <a:rPr lang="en-US" sz="2000" dirty="0" smtClean="0">
                <a:solidFill>
                  <a:schemeClr val="tx1"/>
                </a:solidFill>
              </a:rPr>
              <a:t>	To assess status of GIS data and software at every PSAP</a:t>
            </a:r>
          </a:p>
          <a:p>
            <a:pPr lvl="1" algn="l">
              <a:spcBef>
                <a:spcPct val="0"/>
              </a:spcBef>
              <a:spcAft>
                <a:spcPts val="1200"/>
              </a:spcAft>
            </a:pPr>
            <a:endParaRPr lang="en-US" sz="2000" dirty="0" smtClean="0">
              <a:solidFill>
                <a:schemeClr val="tx1"/>
              </a:solidFill>
            </a:endParaRPr>
          </a:p>
          <a:p>
            <a:pPr lvl="1" algn="l">
              <a:spcBef>
                <a:spcPct val="0"/>
              </a:spcBef>
              <a:spcAft>
                <a:spcPts val="1200"/>
              </a:spcAft>
            </a:pPr>
            <a:r>
              <a:rPr lang="en-US" sz="2000" b="1" dirty="0" smtClean="0">
                <a:solidFill>
                  <a:schemeClr val="tx1"/>
                </a:solidFill>
              </a:rPr>
              <a:t>Vetted </a:t>
            </a:r>
            <a:r>
              <a:rPr lang="en-US" sz="2000" b="1" dirty="0">
                <a:solidFill>
                  <a:schemeClr val="tx1"/>
                </a:solidFill>
              </a:rPr>
              <a:t>by:</a:t>
            </a:r>
          </a:p>
          <a:p>
            <a:pPr marL="1371600" lvl="2" indent="-457200" algn="l">
              <a:spcBef>
                <a:spcPct val="0"/>
              </a:spcBef>
              <a:spcAft>
                <a:spcPts val="1200"/>
              </a:spcAft>
              <a:buFont typeface="Arial" panose="020B0604020202020204" pitchFamily="34" charset="0"/>
              <a:buChar char="•"/>
            </a:pPr>
            <a:r>
              <a:rPr lang="en-US" sz="1600" dirty="0" smtClean="0">
                <a:solidFill>
                  <a:schemeClr val="tx1"/>
                </a:solidFill>
              </a:rPr>
              <a:t>Statewide Emergency Communications Board (SECB) - reviewed </a:t>
            </a:r>
            <a:r>
              <a:rPr lang="en-US" sz="1600" dirty="0">
                <a:solidFill>
                  <a:schemeClr val="tx1"/>
                </a:solidFill>
              </a:rPr>
              <a:t>and </a:t>
            </a:r>
            <a:r>
              <a:rPr lang="en-US" sz="1600" dirty="0" smtClean="0">
                <a:solidFill>
                  <a:schemeClr val="tx1"/>
                </a:solidFill>
              </a:rPr>
              <a:t>approved on 3/26</a:t>
            </a:r>
            <a:endParaRPr lang="en-US" sz="1600" dirty="0">
              <a:solidFill>
                <a:schemeClr val="tx1"/>
              </a:solidFill>
            </a:endParaRPr>
          </a:p>
          <a:p>
            <a:pPr marL="1828800" lvl="3" indent="-457200" algn="l">
              <a:spcBef>
                <a:spcPct val="0"/>
              </a:spcBef>
              <a:spcAft>
                <a:spcPts val="1200"/>
              </a:spcAft>
              <a:buFont typeface="Arial" panose="020B0604020202020204" pitchFamily="34" charset="0"/>
              <a:buChar char="•"/>
            </a:pPr>
            <a:r>
              <a:rPr lang="en-US" sz="1200" dirty="0">
                <a:solidFill>
                  <a:schemeClr val="tx1"/>
                </a:solidFill>
              </a:rPr>
              <a:t>NG9-1-1 </a:t>
            </a:r>
            <a:r>
              <a:rPr lang="en-US" sz="1200" dirty="0" smtClean="0">
                <a:solidFill>
                  <a:schemeClr val="tx1"/>
                </a:solidFill>
              </a:rPr>
              <a:t>Committee - reviewed and approved on 3/18</a:t>
            </a:r>
          </a:p>
          <a:p>
            <a:pPr marL="1828800" lvl="3" indent="-457200" algn="l">
              <a:spcBef>
                <a:spcPct val="0"/>
              </a:spcBef>
              <a:spcAft>
                <a:spcPts val="1200"/>
              </a:spcAft>
              <a:buFont typeface="Arial" panose="020B0604020202020204" pitchFamily="34" charset="0"/>
              <a:buChar char="•"/>
            </a:pPr>
            <a:r>
              <a:rPr lang="en-US" sz="1200" dirty="0" smtClean="0">
                <a:solidFill>
                  <a:schemeClr val="tx1"/>
                </a:solidFill>
              </a:rPr>
              <a:t>GIS Subcommittee - reviewed </a:t>
            </a:r>
            <a:r>
              <a:rPr lang="en-US" sz="1200" dirty="0">
                <a:solidFill>
                  <a:schemeClr val="tx1"/>
                </a:solidFill>
              </a:rPr>
              <a:t>and approved on </a:t>
            </a:r>
            <a:r>
              <a:rPr lang="en-US" sz="1200" dirty="0" smtClean="0">
                <a:solidFill>
                  <a:schemeClr val="tx1"/>
                </a:solidFill>
              </a:rPr>
              <a:t>3/13</a:t>
            </a:r>
          </a:p>
          <a:p>
            <a:pPr marL="1371600" lvl="2" indent="-457200" algn="l">
              <a:spcBef>
                <a:spcPct val="0"/>
              </a:spcBef>
              <a:spcAft>
                <a:spcPts val="1200"/>
              </a:spcAft>
              <a:buFont typeface="Arial" panose="020B0604020202020204" pitchFamily="34" charset="0"/>
              <a:buChar char="•"/>
            </a:pPr>
            <a:r>
              <a:rPr lang="en-US" sz="1600" dirty="0" smtClean="0">
                <a:solidFill>
                  <a:schemeClr val="tx1"/>
                </a:solidFill>
              </a:rPr>
              <a:t>MESB</a:t>
            </a:r>
            <a:endParaRPr lang="en-US" sz="1600" dirty="0">
              <a:solidFill>
                <a:schemeClr val="tx1"/>
              </a:solidFill>
            </a:endParaRPr>
          </a:p>
          <a:p>
            <a:pPr marL="1371600" lvl="2" indent="-457200" algn="l">
              <a:spcBef>
                <a:spcPct val="0"/>
              </a:spcBef>
              <a:spcAft>
                <a:spcPts val="1200"/>
              </a:spcAft>
              <a:buFont typeface="Arial" panose="020B0604020202020204" pitchFamily="34" charset="0"/>
              <a:buChar char="•"/>
            </a:pPr>
            <a:r>
              <a:rPr lang="en-US" sz="1600" dirty="0" err="1">
                <a:solidFill>
                  <a:schemeClr val="tx1"/>
                </a:solidFill>
              </a:rPr>
              <a:t>MnDOT</a:t>
            </a:r>
            <a:endParaRPr lang="en-US" sz="1600" dirty="0">
              <a:solidFill>
                <a:schemeClr val="tx1"/>
              </a:solidFill>
            </a:endParaRPr>
          </a:p>
          <a:p>
            <a:pPr marL="1371600" lvl="2" indent="-457200" algn="l">
              <a:spcBef>
                <a:spcPct val="0"/>
              </a:spcBef>
              <a:spcAft>
                <a:spcPts val="1200"/>
              </a:spcAft>
              <a:buFont typeface="Arial" panose="020B0604020202020204" pitchFamily="34" charset="0"/>
              <a:buChar char="•"/>
            </a:pPr>
            <a:r>
              <a:rPr lang="en-US" sz="1600" dirty="0">
                <a:solidFill>
                  <a:schemeClr val="tx1"/>
                </a:solidFill>
              </a:rPr>
              <a:t>NSGIC</a:t>
            </a:r>
          </a:p>
          <a:p>
            <a:pPr marL="1371600" lvl="2" indent="-457200" algn="l">
              <a:spcBef>
                <a:spcPct val="0"/>
              </a:spcBef>
              <a:spcAft>
                <a:spcPts val="1200"/>
              </a:spcAft>
              <a:buFont typeface="Arial" panose="020B0604020202020204" pitchFamily="34" charset="0"/>
              <a:buChar char="•"/>
            </a:pPr>
            <a:r>
              <a:rPr lang="en-US" sz="1600" dirty="0" err="1" smtClean="0">
                <a:solidFill>
                  <a:schemeClr val="tx1"/>
                </a:solidFill>
              </a:rPr>
              <a:t>FirstNet</a:t>
            </a:r>
            <a:r>
              <a:rPr lang="en-US" sz="1600" dirty="0" smtClean="0">
                <a:solidFill>
                  <a:schemeClr val="tx1"/>
                </a:solidFill>
              </a:rPr>
              <a:t> </a:t>
            </a:r>
            <a:r>
              <a:rPr lang="en-US" sz="1600" dirty="0">
                <a:solidFill>
                  <a:schemeClr val="tx1"/>
                </a:solidFill>
              </a:rPr>
              <a:t>– </a:t>
            </a:r>
            <a:r>
              <a:rPr lang="en-US" sz="1600" dirty="0" err="1">
                <a:solidFill>
                  <a:schemeClr val="tx1"/>
                </a:solidFill>
              </a:rPr>
              <a:t>Televate</a:t>
            </a:r>
            <a:endParaRPr lang="en-US" sz="1600" dirty="0">
              <a:solidFill>
                <a:schemeClr val="tx1"/>
              </a:solidFill>
            </a:endParaRPr>
          </a:p>
          <a:p>
            <a:pPr lvl="2" algn="l">
              <a:spcBef>
                <a:spcPct val="0"/>
              </a:spcBef>
              <a:spcAft>
                <a:spcPts val="1200"/>
              </a:spcAft>
            </a:pPr>
            <a:endParaRPr lang="en-US" sz="1600" dirty="0" smtClean="0">
              <a:solidFill>
                <a:schemeClr val="tx1"/>
              </a:solidFill>
            </a:endParaRPr>
          </a:p>
          <a:p>
            <a:pPr lvl="1" algn="l">
              <a:spcBef>
                <a:spcPct val="0"/>
              </a:spcBef>
              <a:spcAft>
                <a:spcPts val="1200"/>
              </a:spcAft>
            </a:pPr>
            <a:endParaRPr lang="en-US" sz="2000" dirty="0" smtClean="0">
              <a:solidFill>
                <a:schemeClr val="tx1"/>
              </a:solidFill>
            </a:endParaRPr>
          </a:p>
          <a:p>
            <a:pPr marL="457200" indent="-111125" algn="l">
              <a:spcBef>
                <a:spcPct val="0"/>
              </a:spcBef>
              <a:spcAft>
                <a:spcPts val="3000"/>
              </a:spcAft>
            </a:pPr>
            <a:endParaRPr lang="en-US" sz="2000" dirty="0" smtClean="0">
              <a:solidFill>
                <a:schemeClr val="tx1"/>
              </a:solidFill>
            </a:endParaRPr>
          </a:p>
          <a:p>
            <a:pPr marL="457200" indent="4763" algn="l">
              <a:spcBef>
                <a:spcPct val="0"/>
              </a:spcBef>
              <a:spcAft>
                <a:spcPts val="3000"/>
              </a:spcAft>
            </a:pPr>
            <a:endParaRPr lang="en-US" sz="2000" dirty="0" smtClean="0">
              <a:solidFill>
                <a:schemeClr val="tx1"/>
              </a:solidFill>
            </a:endParaRPr>
          </a:p>
          <a:p>
            <a:pPr marL="457200" indent="4763" algn="l">
              <a:spcBef>
                <a:spcPct val="0"/>
              </a:spcBef>
              <a:spcAft>
                <a:spcPts val="3000"/>
              </a:spcAft>
            </a:pPr>
            <a:endParaRPr lang="en-US" sz="2000" dirty="0" smtClean="0">
              <a:solidFill>
                <a:schemeClr val="tx1"/>
              </a:solidFill>
            </a:endParaRPr>
          </a:p>
        </p:txBody>
      </p:sp>
    </p:spTree>
    <p:extLst>
      <p:ext uri="{BB962C8B-B14F-4D97-AF65-F5344CB8AC3E}">
        <p14:creationId xmlns:p14="http://schemas.microsoft.com/office/powerpoint/2010/main" val="4174930260"/>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50763" y="2529942"/>
            <a:ext cx="626037" cy="1446550"/>
          </a:xfrm>
          <a:prstGeom prst="rect">
            <a:avLst/>
          </a:prstGeom>
          <a:noFill/>
        </p:spPr>
        <p:txBody>
          <a:bodyPr wrap="square" rtlCol="0">
            <a:spAutoFit/>
          </a:bodyPr>
          <a:lstStyle/>
          <a:p>
            <a:r>
              <a:rPr lang="en-US" sz="8800" dirty="0" smtClean="0"/>
              <a:t>+</a:t>
            </a:r>
            <a:endParaRPr lang="en-US" sz="8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2286000"/>
            <a:ext cx="3382927" cy="209510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5" y="2537017"/>
            <a:ext cx="3876675" cy="1432399"/>
          </a:xfrm>
          <a:prstGeom prst="rect">
            <a:avLst/>
          </a:prstGeom>
        </p:spPr>
      </p:pic>
      <p:sp>
        <p:nvSpPr>
          <p:cNvPr id="10" name="Title 9"/>
          <p:cNvSpPr>
            <a:spLocks noGrp="1"/>
          </p:cNvSpPr>
          <p:nvPr>
            <p:ph type="title"/>
          </p:nvPr>
        </p:nvSpPr>
        <p:spPr/>
        <p:txBody>
          <a:bodyPr/>
          <a:lstStyle/>
          <a:p>
            <a:r>
              <a:rPr lang="en-US" dirty="0" smtClean="0"/>
              <a:t>30 minutes…</a:t>
            </a:r>
            <a:endParaRPr lang="en-US" dirty="0"/>
          </a:p>
        </p:txBody>
      </p:sp>
    </p:spTree>
    <p:extLst>
      <p:ext uri="{BB962C8B-B14F-4D97-AF65-F5344CB8AC3E}">
        <p14:creationId xmlns:p14="http://schemas.microsoft.com/office/powerpoint/2010/main" val="10699616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Introductions</a:t>
            </a:r>
            <a:endParaRPr lang="en-US" dirty="0"/>
          </a:p>
        </p:txBody>
      </p:sp>
    </p:spTree>
    <p:extLst>
      <p:ext uri="{BB962C8B-B14F-4D97-AF65-F5344CB8AC3E}">
        <p14:creationId xmlns:p14="http://schemas.microsoft.com/office/powerpoint/2010/main" val="37514761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smtClean="0"/>
              <a:t>Gerry Sjerven, Conference Chair</a:t>
            </a:r>
            <a:endParaRPr lang="en-US" dirty="0"/>
          </a:p>
        </p:txBody>
      </p:sp>
      <p:sp>
        <p:nvSpPr>
          <p:cNvPr id="4" name="Title 3"/>
          <p:cNvSpPr>
            <a:spLocks noGrp="1"/>
          </p:cNvSpPr>
          <p:nvPr>
            <p:ph type="title"/>
          </p:nvPr>
        </p:nvSpPr>
        <p:spPr/>
        <p:txBody>
          <a:bodyPr/>
          <a:lstStyle/>
          <a:p>
            <a:r>
              <a:rPr lang="en-US" dirty="0"/>
              <a:t/>
            </a:r>
            <a:br>
              <a:rPr lang="en-US" dirty="0"/>
            </a:br>
            <a:r>
              <a:rPr lang="en-US" dirty="0"/>
              <a:t> </a:t>
            </a:r>
            <a:br>
              <a:rPr lang="en-US" dirty="0"/>
            </a:br>
            <a:r>
              <a:rPr lang="en-US" dirty="0" err="1" smtClean="0"/>
              <a:t>Mn</a:t>
            </a:r>
            <a:r>
              <a:rPr lang="en-US" dirty="0" smtClean="0"/>
              <a:t> GIS/LIS conference</a:t>
            </a:r>
            <a:endParaRPr lang="en-US" dirty="0"/>
          </a:p>
        </p:txBody>
      </p:sp>
    </p:spTree>
    <p:extLst>
      <p:ext uri="{BB962C8B-B14F-4D97-AF65-F5344CB8AC3E}">
        <p14:creationId xmlns:p14="http://schemas.microsoft.com/office/powerpoint/2010/main" val="626165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smtClean="0"/>
              <a:t>Nancy Rader, </a:t>
            </a:r>
            <a:r>
              <a:rPr lang="en-US" dirty="0" err="1" smtClean="0"/>
              <a:t>MnGeo</a:t>
            </a:r>
            <a:endParaRPr lang="en-US" dirty="0"/>
          </a:p>
        </p:txBody>
      </p:sp>
      <p:sp>
        <p:nvSpPr>
          <p:cNvPr id="4" name="Title 3"/>
          <p:cNvSpPr>
            <a:spLocks noGrp="1"/>
          </p:cNvSpPr>
          <p:nvPr>
            <p:ph type="title"/>
          </p:nvPr>
        </p:nvSpPr>
        <p:spPr/>
        <p:txBody>
          <a:bodyPr/>
          <a:lstStyle/>
          <a:p>
            <a:r>
              <a:rPr lang="en-US" dirty="0"/>
              <a:t/>
            </a:r>
            <a:br>
              <a:rPr lang="en-US" dirty="0"/>
            </a:br>
            <a:r>
              <a:rPr lang="en-US" dirty="0"/>
              <a:t> </a:t>
            </a:r>
            <a:br>
              <a:rPr lang="en-US" dirty="0"/>
            </a:br>
            <a:r>
              <a:rPr lang="en-US" dirty="0" smtClean="0"/>
              <a:t>Governor’s Commendation award</a:t>
            </a:r>
            <a:endParaRPr lang="en-US" dirty="0"/>
          </a:p>
        </p:txBody>
      </p:sp>
    </p:spTree>
    <p:extLst>
      <p:ext uri="{BB962C8B-B14F-4D97-AF65-F5344CB8AC3E}">
        <p14:creationId xmlns:p14="http://schemas.microsoft.com/office/powerpoint/2010/main" val="8850247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Governor’s Commendation Award</a:t>
            </a:r>
            <a:endParaRPr lang="en-US" sz="4000" dirty="0"/>
          </a:p>
        </p:txBody>
      </p:sp>
      <p:sp>
        <p:nvSpPr>
          <p:cNvPr id="5" name="Text Placeholder 4"/>
          <p:cNvSpPr>
            <a:spLocks noGrp="1"/>
          </p:cNvSpPr>
          <p:nvPr>
            <p:ph type="body" sz="quarter" idx="12"/>
          </p:nvPr>
        </p:nvSpPr>
        <p:spPr>
          <a:xfrm>
            <a:off x="609600" y="2514600"/>
            <a:ext cx="8382000" cy="4953000"/>
          </a:xfrm>
        </p:spPr>
        <p:txBody>
          <a:bodyPr/>
          <a:lstStyle/>
          <a:p>
            <a:r>
              <a:rPr lang="en-US" sz="2400" dirty="0" smtClean="0"/>
              <a:t>Criteria:</a:t>
            </a:r>
          </a:p>
          <a:p>
            <a:pPr marL="342900" indent="-342900">
              <a:buFont typeface="Arial" panose="020B0604020202020204" pitchFamily="34" charset="0"/>
              <a:buChar char="•"/>
            </a:pPr>
            <a:r>
              <a:rPr lang="en-US" sz="1800" dirty="0" smtClean="0"/>
              <a:t>Promote </a:t>
            </a:r>
            <a:r>
              <a:rPr lang="en-US" sz="1800" dirty="0"/>
              <a:t>effective investments in geospatial information</a:t>
            </a:r>
          </a:p>
          <a:p>
            <a:pPr marL="342900" indent="-342900">
              <a:buFont typeface="Arial" panose="020B0604020202020204" pitchFamily="34" charset="0"/>
              <a:buChar char="•"/>
            </a:pPr>
            <a:r>
              <a:rPr lang="en-US" sz="1800" dirty="0" smtClean="0"/>
              <a:t>Promote </a:t>
            </a:r>
            <a:r>
              <a:rPr lang="en-US" sz="1800" dirty="0"/>
              <a:t>geospatial information as a shared public resource</a:t>
            </a:r>
          </a:p>
          <a:p>
            <a:pPr marL="342900" indent="-342900">
              <a:buFont typeface="Arial" panose="020B0604020202020204" pitchFamily="34" charset="0"/>
              <a:buChar char="•"/>
            </a:pPr>
            <a:r>
              <a:rPr lang="en-US" sz="1800" dirty="0" smtClean="0"/>
              <a:t>Support </a:t>
            </a:r>
            <a:r>
              <a:rPr lang="en-US" sz="1800" dirty="0"/>
              <a:t>the establishment and use of geospatial standards and guidelines</a:t>
            </a:r>
          </a:p>
          <a:p>
            <a:pPr marL="342900" indent="-342900">
              <a:buFont typeface="Arial" panose="020B0604020202020204" pitchFamily="34" charset="0"/>
              <a:buChar char="•"/>
            </a:pPr>
            <a:r>
              <a:rPr lang="en-US" sz="1800" dirty="0" smtClean="0"/>
              <a:t>Champion </a:t>
            </a:r>
            <a:r>
              <a:rPr lang="en-US" sz="1800" dirty="0"/>
              <a:t>collaboration among geospatial practitioners and related stakeholders</a:t>
            </a:r>
          </a:p>
          <a:p>
            <a:pPr marL="342900" indent="-342900">
              <a:buFont typeface="Arial" panose="020B0604020202020204" pitchFamily="34" charset="0"/>
              <a:buChar char="•"/>
            </a:pPr>
            <a:r>
              <a:rPr lang="en-US" sz="1800" dirty="0" smtClean="0"/>
              <a:t>Educate </a:t>
            </a:r>
            <a:r>
              <a:rPr lang="en-US" sz="1800" dirty="0"/>
              <a:t>and inform policymakers related to the value </a:t>
            </a:r>
            <a:r>
              <a:rPr lang="en-US" sz="1800" dirty="0" smtClean="0"/>
              <a:t/>
            </a:r>
            <a:br>
              <a:rPr lang="en-US" sz="1800" dirty="0" smtClean="0"/>
            </a:br>
            <a:r>
              <a:rPr lang="en-US" sz="1800" dirty="0" smtClean="0"/>
              <a:t>and </a:t>
            </a:r>
            <a:r>
              <a:rPr lang="en-US" sz="1800" dirty="0"/>
              <a:t>use of geospatial technology</a:t>
            </a:r>
          </a:p>
          <a:p>
            <a:pPr marL="342900" indent="-342900">
              <a:buFont typeface="Arial" panose="020B0604020202020204" pitchFamily="34" charset="0"/>
              <a:buChar char="•"/>
            </a:pPr>
            <a:r>
              <a:rPr lang="en-US" sz="1800" dirty="0" smtClean="0"/>
              <a:t>Provide </a:t>
            </a:r>
            <a:r>
              <a:rPr lang="en-US" sz="1800" dirty="0"/>
              <a:t>a forum for ideas and issues to be shared </a:t>
            </a:r>
            <a:r>
              <a:rPr lang="en-US" sz="1800" dirty="0" smtClean="0"/>
              <a:t/>
            </a:r>
            <a:br>
              <a:rPr lang="en-US" sz="1800" dirty="0" smtClean="0"/>
            </a:br>
            <a:r>
              <a:rPr lang="en-US" sz="1800" dirty="0" smtClean="0"/>
              <a:t>and </a:t>
            </a:r>
            <a:r>
              <a:rPr lang="en-US" sz="1800" dirty="0"/>
              <a:t>acted upon by the geospatial community</a:t>
            </a:r>
          </a:p>
          <a:p>
            <a:pPr marL="342900" indent="-342900">
              <a:buFont typeface="Arial" panose="020B0604020202020204" pitchFamily="34" charset="0"/>
              <a:buChar char="•"/>
            </a:pPr>
            <a:r>
              <a:rPr lang="en-US" sz="1800" dirty="0" smtClean="0"/>
              <a:t>Encourage </a:t>
            </a:r>
            <a:r>
              <a:rPr lang="en-US" sz="1800" dirty="0"/>
              <a:t>geospatial education at all levels</a:t>
            </a:r>
          </a:p>
          <a:p>
            <a:pPr marL="342900" indent="-342900">
              <a:buFont typeface="Arial" panose="020B0604020202020204" pitchFamily="34" charset="0"/>
              <a:buChar char="•"/>
            </a:pPr>
            <a:endParaRPr lang="en-US" sz="2400" dirty="0" smtClean="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1035310"/>
            <a:ext cx="1828800" cy="140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4"/>
          <p:cNvSpPr txBox="1">
            <a:spLocks/>
          </p:cNvSpPr>
          <p:nvPr/>
        </p:nvSpPr>
        <p:spPr>
          <a:xfrm>
            <a:off x="609600" y="1066800"/>
            <a:ext cx="5562600" cy="1371600"/>
          </a:xfrm>
          <a:prstGeom prst="rect">
            <a:avLst/>
          </a:prstGeom>
        </p:spPr>
        <p:txBody>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Awards from the Governor’s office for activities that exemplify the use of GIS to improve services within Minnesota.</a:t>
            </a:r>
          </a:p>
        </p:txBody>
      </p:sp>
    </p:spTree>
    <p:extLst>
      <p:ext uri="{BB962C8B-B14F-4D97-AF65-F5344CB8AC3E}">
        <p14:creationId xmlns:p14="http://schemas.microsoft.com/office/powerpoint/2010/main" val="1103401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Governor’s Commendation Award</a:t>
            </a:r>
            <a:endParaRPr lang="en-US" sz="4000" dirty="0"/>
          </a:p>
        </p:txBody>
      </p:sp>
      <p:sp>
        <p:nvSpPr>
          <p:cNvPr id="5" name="Text Placeholder 4"/>
          <p:cNvSpPr>
            <a:spLocks noGrp="1"/>
          </p:cNvSpPr>
          <p:nvPr>
            <p:ph type="body" sz="quarter" idx="12"/>
          </p:nvPr>
        </p:nvSpPr>
        <p:spPr/>
        <p:txBody>
          <a:bodyPr/>
          <a:lstStyle/>
          <a:p>
            <a:pPr marL="342900" indent="-342900">
              <a:buFont typeface="Arial" panose="020B0604020202020204" pitchFamily="34" charset="0"/>
              <a:buChar char="•"/>
            </a:pPr>
            <a:r>
              <a:rPr lang="en-US" sz="2400" dirty="0" smtClean="0"/>
              <a:t>Standards are high; award is not always given</a:t>
            </a:r>
          </a:p>
          <a:p>
            <a:pPr marL="342900" indent="-342900">
              <a:buFont typeface="Arial" panose="020B0604020202020204" pitchFamily="34" charset="0"/>
              <a:buChar char="•"/>
            </a:pPr>
            <a:r>
              <a:rPr lang="en-US" sz="2400" dirty="0" smtClean="0"/>
              <a:t>Deadline for nominations:  </a:t>
            </a:r>
            <a:r>
              <a:rPr lang="en-US" sz="2400" b="1" dirty="0" smtClean="0"/>
              <a:t>June 30, 2015</a:t>
            </a:r>
            <a:r>
              <a:rPr lang="en-US" sz="2400" dirty="0" smtClean="0"/>
              <a:t/>
            </a:r>
            <a:br>
              <a:rPr lang="en-US" sz="2400" dirty="0" smtClean="0"/>
            </a:br>
            <a:endParaRPr lang="en-US" sz="2400" dirty="0" smtClean="0"/>
          </a:p>
          <a:p>
            <a:pPr marL="342900" indent="-342900">
              <a:buFont typeface="Arial" panose="020B0604020202020204" pitchFamily="34" charset="0"/>
              <a:buChar char="•"/>
            </a:pPr>
            <a:r>
              <a:rPr lang="en-US" sz="2400" dirty="0" smtClean="0"/>
              <a:t>Council awards committee evaluates the nominations and makes recommendations to advise the CGIO, the CIO, and the Governor’s Office</a:t>
            </a:r>
          </a:p>
          <a:p>
            <a:pPr marL="1085850" lvl="1" indent="-342900">
              <a:buFont typeface="Arial" panose="020B0604020202020204" pitchFamily="34" charset="0"/>
              <a:buChar char="•"/>
            </a:pPr>
            <a:r>
              <a:rPr lang="en-US" sz="2000" dirty="0" smtClean="0"/>
              <a:t>Volunteers needed for this year’s committee</a:t>
            </a:r>
          </a:p>
          <a:p>
            <a:pPr marL="1085850" lvl="1" indent="-342900">
              <a:buFont typeface="Arial" panose="020B0604020202020204" pitchFamily="34" charset="0"/>
              <a:buChar char="•"/>
            </a:pPr>
            <a:r>
              <a:rPr lang="en-US" sz="2000" dirty="0" smtClean="0"/>
              <a:t>Work done in July, mostly by email</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More information on the award webpage</a:t>
            </a:r>
            <a:r>
              <a:rPr lang="en-US" sz="2400" dirty="0"/>
              <a:t>:  </a:t>
            </a:r>
            <a:r>
              <a:rPr lang="en-US" sz="1600" dirty="0" smtClean="0">
                <a:hlinkClick r:id="rId2"/>
              </a:rPr>
              <a:t>www.mngeo.state.mn.us/awards/gov_commendations/</a:t>
            </a:r>
            <a:r>
              <a:rPr lang="en-US" sz="1800" dirty="0" smtClean="0"/>
              <a:t> </a:t>
            </a:r>
          </a:p>
          <a:p>
            <a:pPr marL="1085850" lvl="1" indent="-342900">
              <a:buFont typeface="Arial" panose="020B0604020202020204" pitchFamily="34" charset="0"/>
              <a:buChar char="•"/>
            </a:pPr>
            <a:r>
              <a:rPr lang="en-US" sz="1600" dirty="0" smtClean="0"/>
              <a:t>How to nominate a project</a:t>
            </a:r>
          </a:p>
          <a:p>
            <a:pPr marL="1085850" lvl="1" indent="-342900">
              <a:buFont typeface="Arial" panose="020B0604020202020204" pitchFamily="34" charset="0"/>
              <a:buChar char="•"/>
            </a:pPr>
            <a:r>
              <a:rPr lang="en-US" sz="1600" dirty="0" smtClean="0"/>
              <a:t>Past winners</a:t>
            </a:r>
          </a:p>
        </p:txBody>
      </p:sp>
    </p:spTree>
    <p:extLst>
      <p:ext uri="{BB962C8B-B14F-4D97-AF65-F5344CB8AC3E}">
        <p14:creationId xmlns:p14="http://schemas.microsoft.com/office/powerpoint/2010/main" val="884279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smtClean="0"/>
              <a:t>Nancy Rader, </a:t>
            </a:r>
            <a:r>
              <a:rPr lang="en-US" dirty="0" err="1" smtClean="0"/>
              <a:t>MnGeo</a:t>
            </a:r>
            <a:endParaRPr lang="en-US" dirty="0"/>
          </a:p>
        </p:txBody>
      </p:sp>
      <p:sp>
        <p:nvSpPr>
          <p:cNvPr id="4" name="Title 3"/>
          <p:cNvSpPr>
            <a:spLocks noGrp="1"/>
          </p:cNvSpPr>
          <p:nvPr>
            <p:ph type="title"/>
          </p:nvPr>
        </p:nvSpPr>
        <p:spPr/>
        <p:txBody>
          <a:bodyPr/>
          <a:lstStyle/>
          <a:p>
            <a:r>
              <a:rPr lang="en-US" dirty="0"/>
              <a:t/>
            </a:r>
            <a:br>
              <a:rPr lang="en-US" dirty="0"/>
            </a:br>
            <a:r>
              <a:rPr lang="en-US" dirty="0"/>
              <a:t> </a:t>
            </a:r>
            <a:br>
              <a:rPr lang="en-US" dirty="0"/>
            </a:br>
            <a:r>
              <a:rPr lang="en-US" dirty="0" smtClean="0"/>
              <a:t>Preparing for the Next Council Term</a:t>
            </a:r>
            <a:endParaRPr lang="en-US" dirty="0"/>
          </a:p>
        </p:txBody>
      </p:sp>
    </p:spTree>
    <p:extLst>
      <p:ext uri="{BB962C8B-B14F-4D97-AF65-F5344CB8AC3E}">
        <p14:creationId xmlns:p14="http://schemas.microsoft.com/office/powerpoint/2010/main" val="28027995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Open Appointments Process</a:t>
            </a:r>
            <a:endParaRPr lang="en-US" sz="4000" dirty="0"/>
          </a:p>
        </p:txBody>
      </p:sp>
      <p:sp>
        <p:nvSpPr>
          <p:cNvPr id="5" name="Text Placeholder 4"/>
          <p:cNvSpPr>
            <a:spLocks noGrp="1"/>
          </p:cNvSpPr>
          <p:nvPr>
            <p:ph type="body" sz="quarter" idx="12"/>
          </p:nvPr>
        </p:nvSpPr>
        <p:spPr/>
        <p:txBody>
          <a:bodyPr/>
          <a:lstStyle/>
          <a:p>
            <a:pPr marL="342900" indent="-342900">
              <a:buFont typeface="Arial" panose="020B0604020202020204" pitchFamily="34" charset="0"/>
              <a:buChar char="•"/>
            </a:pPr>
            <a:r>
              <a:rPr lang="en-US" sz="2000" dirty="0" smtClean="0"/>
              <a:t>All council member terms expire June 30, 2015</a:t>
            </a:r>
          </a:p>
          <a:p>
            <a:pPr marL="342900" indent="-342900">
              <a:buFont typeface="Arial" panose="020B0604020202020204" pitchFamily="34" charset="0"/>
              <a:buChar char="•"/>
            </a:pPr>
            <a:r>
              <a:rPr lang="en-US" sz="2000" dirty="0" smtClean="0"/>
              <a:t>Next member terms run two years, through June 30, 2017</a:t>
            </a:r>
          </a:p>
          <a:p>
            <a:pPr marL="342900" indent="-342900">
              <a:buFont typeface="Arial" panose="020B0604020202020204" pitchFamily="34" charset="0"/>
              <a:buChar char="•"/>
            </a:pPr>
            <a:r>
              <a:rPr lang="en-US" sz="2000" dirty="0" smtClean="0"/>
              <a:t>All members are appointed through the </a:t>
            </a:r>
            <a:r>
              <a:rPr lang="en-US" sz="2000" dirty="0"/>
              <a:t>Open Appointments </a:t>
            </a:r>
            <a:r>
              <a:rPr lang="en-US" sz="2000" dirty="0" smtClean="0"/>
              <a:t>process administered by the Office of the Minnesota Secretary of State (SOS)</a:t>
            </a:r>
            <a:br>
              <a:rPr lang="en-US" sz="2000" dirty="0" smtClean="0"/>
            </a:br>
            <a:endParaRPr lang="en-US" sz="2000" dirty="0" smtClean="0"/>
          </a:p>
          <a:p>
            <a:pPr lvl="0"/>
            <a:r>
              <a:rPr lang="en-US" sz="2400" dirty="0" smtClean="0">
                <a:solidFill>
                  <a:prstClr val="black"/>
                </a:solidFill>
              </a:rPr>
              <a:t>Steps and timeline</a:t>
            </a:r>
            <a:endParaRPr lang="en-US" sz="2400" dirty="0">
              <a:solidFill>
                <a:prstClr val="black"/>
              </a:solidFill>
            </a:endParaRPr>
          </a:p>
          <a:p>
            <a:pPr marL="342900" indent="-342900">
              <a:buFont typeface="Arial" panose="020B0604020202020204" pitchFamily="34" charset="0"/>
              <a:buChar char="•"/>
            </a:pPr>
            <a:r>
              <a:rPr lang="en-US" sz="1800" dirty="0" smtClean="0"/>
              <a:t>SOS press release on May 4</a:t>
            </a:r>
            <a:br>
              <a:rPr lang="en-US" sz="1800" dirty="0" smtClean="0"/>
            </a:br>
            <a:r>
              <a:rPr lang="en-US" sz="1800" i="1" dirty="0" smtClean="0"/>
              <a:t>Other </a:t>
            </a:r>
            <a:r>
              <a:rPr lang="en-US" sz="1800" i="1" dirty="0"/>
              <a:t>publicity follows (GIS/LIS </a:t>
            </a:r>
            <a:r>
              <a:rPr lang="en-US" sz="1800" i="1" dirty="0" smtClean="0"/>
              <a:t>e-announcement, </a:t>
            </a:r>
            <a:r>
              <a:rPr lang="en-US" sz="1800" i="1" dirty="0"/>
              <a:t>others</a:t>
            </a:r>
            <a:r>
              <a:rPr lang="en-US" sz="1800" i="1" dirty="0" smtClean="0"/>
              <a:t>)</a:t>
            </a:r>
            <a:endParaRPr lang="en-US" sz="1800" dirty="0" smtClean="0"/>
          </a:p>
          <a:p>
            <a:pPr marL="342900" indent="-342900">
              <a:buFont typeface="Arial" panose="020B0604020202020204" pitchFamily="34" charset="0"/>
              <a:buChar char="•"/>
            </a:pPr>
            <a:r>
              <a:rPr lang="en-US" sz="1800" dirty="0" smtClean="0"/>
              <a:t>Application deadline:  </a:t>
            </a:r>
            <a:r>
              <a:rPr lang="en-US" sz="1800" b="1" dirty="0" smtClean="0"/>
              <a:t>May 26 </a:t>
            </a:r>
            <a:r>
              <a:rPr lang="en-US" sz="1800" dirty="0" smtClean="0"/>
              <a:t/>
            </a:r>
            <a:br>
              <a:rPr lang="en-US" sz="1800" dirty="0" smtClean="0"/>
            </a:br>
            <a:r>
              <a:rPr lang="en-US" sz="1800" i="1" dirty="0" smtClean="0"/>
              <a:t>(applications can be accepted until positions are filled)</a:t>
            </a:r>
          </a:p>
          <a:p>
            <a:pPr marL="342900" indent="-342900">
              <a:buFont typeface="Arial" panose="020B0604020202020204" pitchFamily="34" charset="0"/>
              <a:buChar char="•"/>
            </a:pPr>
            <a:r>
              <a:rPr lang="en-US" sz="1800" dirty="0" smtClean="0"/>
              <a:t>CGIO, in consultation with others, makes recommendations to the CIO</a:t>
            </a:r>
          </a:p>
          <a:p>
            <a:pPr marL="342900" indent="-342900">
              <a:buFont typeface="Arial" panose="020B0604020202020204" pitchFamily="34" charset="0"/>
              <a:buChar char="•"/>
            </a:pPr>
            <a:r>
              <a:rPr lang="en-US" sz="1800" dirty="0" smtClean="0"/>
              <a:t>CIO makes the appointments and notifies SOS</a:t>
            </a:r>
            <a:br>
              <a:rPr lang="en-US" sz="1800" dirty="0" smtClean="0"/>
            </a:br>
            <a:endParaRPr lang="en-US" sz="1800" dirty="0" smtClean="0"/>
          </a:p>
          <a:p>
            <a:r>
              <a:rPr lang="en-US" sz="1800" dirty="0" smtClean="0"/>
              <a:t>Applications and additional information on the </a:t>
            </a:r>
            <a:r>
              <a:rPr lang="en-US" sz="1800" dirty="0"/>
              <a:t>SOS website:</a:t>
            </a:r>
            <a:br>
              <a:rPr lang="en-US" sz="1800" dirty="0"/>
            </a:br>
            <a:r>
              <a:rPr lang="en-US" sz="1400" dirty="0" smtClean="0">
                <a:hlinkClick r:id="rId2"/>
              </a:rPr>
              <a:t>www.sos.state.mn.us/index.aspx?page=5</a:t>
            </a:r>
            <a:r>
              <a:rPr lang="en-US" sz="1400" dirty="0" smtClean="0"/>
              <a:t> </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13476475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676400" y="4800600"/>
            <a:ext cx="1828800" cy="457200"/>
          </a:xfrm>
        </p:spPr>
        <p:txBody>
          <a:bodyPr/>
          <a:lstStyle/>
          <a:p>
            <a:r>
              <a:rPr lang="en-US" dirty="0" smtClean="0"/>
              <a:t>Dan Ross and Nancy Rader</a:t>
            </a:r>
            <a:endParaRPr lang="en-US" dirty="0"/>
          </a:p>
        </p:txBody>
      </p:sp>
      <p:sp>
        <p:nvSpPr>
          <p:cNvPr id="4" name="Title 3"/>
          <p:cNvSpPr>
            <a:spLocks noGrp="1"/>
          </p:cNvSpPr>
          <p:nvPr>
            <p:ph type="title"/>
          </p:nvPr>
        </p:nvSpPr>
        <p:spPr>
          <a:xfrm>
            <a:off x="914400" y="1905000"/>
            <a:ext cx="3429000" cy="2743200"/>
          </a:xfrm>
        </p:spPr>
        <p:txBody>
          <a:bodyPr/>
          <a:lstStyle/>
          <a:p>
            <a:r>
              <a:rPr lang="en-US" dirty="0" smtClean="0"/>
              <a:t>MN Geospatial Commons – </a:t>
            </a:r>
            <a:r>
              <a:rPr lang="en-US" dirty="0" smtClean="0"/>
              <a:t>Release </a:t>
            </a:r>
            <a:r>
              <a:rPr lang="en-US" dirty="0" smtClean="0"/>
              <a:t>to others</a:t>
            </a:r>
            <a:endParaRPr lang="en-US" dirty="0"/>
          </a:p>
        </p:txBody>
      </p:sp>
    </p:spTree>
    <p:extLst>
      <p:ext uri="{BB962C8B-B14F-4D97-AF65-F5344CB8AC3E}">
        <p14:creationId xmlns:p14="http://schemas.microsoft.com/office/powerpoint/2010/main" val="12289759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380555" y="838200"/>
            <a:ext cx="4611045" cy="5137985"/>
          </a:xfrm>
        </p:spPr>
        <p:txBody>
          <a:bodyPr>
            <a:normAutofit lnSpcReduction="10000"/>
          </a:bodyPr>
          <a:lstStyle/>
          <a:p>
            <a:pPr marL="285750" indent="-285750">
              <a:buFont typeface="Arial" panose="020B0604020202020204" pitchFamily="34" charset="0"/>
              <a:buChar char="•"/>
            </a:pPr>
            <a:r>
              <a:rPr lang="en-US" sz="1800" dirty="0" smtClean="0"/>
              <a:t>Focus - Migration </a:t>
            </a:r>
            <a:r>
              <a:rPr lang="en-US" sz="1800" dirty="0"/>
              <a:t>of all significant state geospatial resources currently provided in </a:t>
            </a:r>
            <a:r>
              <a:rPr lang="en-US" sz="1800" dirty="0" smtClean="0"/>
              <a:t>the Data </a:t>
            </a:r>
            <a:r>
              <a:rPr lang="en-US" sz="1800" dirty="0"/>
              <a:t>Deli, Minnesota Geographic Data Clearinghouse, Data Finder and other independent </a:t>
            </a:r>
            <a:r>
              <a:rPr lang="en-US" sz="1800" dirty="0" smtClean="0"/>
              <a:t>state agencies;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1800" dirty="0" smtClean="0"/>
              <a:t>Published </a:t>
            </a:r>
            <a:r>
              <a:rPr lang="en-US" sz="1800" dirty="0"/>
              <a:t>resources </a:t>
            </a:r>
            <a:r>
              <a:rPr lang="en-US" sz="1800" dirty="0" smtClean="0"/>
              <a:t>accessible</a:t>
            </a:r>
          </a:p>
          <a:p>
            <a:pPr marL="685800" lvl="1">
              <a:buFont typeface="Arial" panose="020B0604020202020204" pitchFamily="34" charset="0"/>
              <a:buChar char="•"/>
            </a:pPr>
            <a:r>
              <a:rPr lang="en-US" b="1" dirty="0" smtClean="0">
                <a:solidFill>
                  <a:srgbClr val="FF0000"/>
                </a:solidFill>
              </a:rPr>
              <a:t>11 Organizations</a:t>
            </a:r>
          </a:p>
          <a:p>
            <a:pPr marL="685800" lvl="1">
              <a:buFont typeface="Arial" panose="020B0604020202020204" pitchFamily="34" charset="0"/>
              <a:buChar char="•"/>
            </a:pPr>
            <a:r>
              <a:rPr lang="en-US" b="1" dirty="0" smtClean="0">
                <a:solidFill>
                  <a:srgbClr val="FF0000"/>
                </a:solidFill>
              </a:rPr>
              <a:t>220 Resources</a:t>
            </a:r>
          </a:p>
          <a:p>
            <a:pPr marL="685800" lvl="1">
              <a:buFont typeface="Arial" panose="020B0604020202020204" pitchFamily="34" charset="0"/>
              <a:buChar char="•"/>
            </a:pPr>
            <a:endParaRPr lang="en-US" sz="800" b="1" dirty="0" smtClean="0">
              <a:solidFill>
                <a:srgbClr val="FF0000"/>
              </a:solidFill>
            </a:endParaRPr>
          </a:p>
          <a:p>
            <a:pPr marL="285750" indent="-285750">
              <a:buFont typeface="Arial" panose="020B0604020202020204" pitchFamily="34" charset="0"/>
              <a:buChar char="•"/>
            </a:pPr>
            <a:r>
              <a:rPr lang="en-US" sz="1800" dirty="0" smtClean="0"/>
              <a:t>The site is now open to broader participation</a:t>
            </a:r>
          </a:p>
          <a:p>
            <a:pPr marL="685800" lvl="1">
              <a:buFont typeface="Arial" panose="020B0604020202020204" pitchFamily="34" charset="0"/>
              <a:buChar char="•"/>
            </a:pPr>
            <a:r>
              <a:rPr lang="en-US" sz="1600" dirty="0" smtClean="0"/>
              <a:t>Multiple ways to participate</a:t>
            </a:r>
          </a:p>
          <a:p>
            <a:pPr marL="685800" lvl="1">
              <a:buFont typeface="Arial" panose="020B0604020202020204" pitchFamily="34" charset="0"/>
              <a:buChar char="•"/>
            </a:pPr>
            <a:r>
              <a:rPr lang="en-US" sz="1600" dirty="0" smtClean="0"/>
              <a:t>Looking for candidate partners who want to represent their data via the Geospatial Commons</a:t>
            </a:r>
          </a:p>
          <a:p>
            <a:pPr marL="1085850" lvl="2"/>
            <a:r>
              <a:rPr lang="en-US" dirty="0" smtClean="0"/>
              <a:t>Hennepin – Esri Geoportal connection</a:t>
            </a:r>
          </a:p>
          <a:p>
            <a:pPr marL="1085850" lvl="2"/>
            <a:r>
              <a:rPr lang="en-US" dirty="0" smtClean="0"/>
              <a:t>Dakota – expressed interest</a:t>
            </a:r>
          </a:p>
          <a:p>
            <a:pPr marL="1085850" lvl="2"/>
            <a:endParaRPr lang="en-US" sz="900" dirty="0" smtClean="0"/>
          </a:p>
          <a:p>
            <a:pPr marL="285750"/>
            <a:r>
              <a:rPr lang="en-US" dirty="0" smtClean="0"/>
              <a:t>Metadata Training being shaped and will be provided</a:t>
            </a:r>
            <a:endParaRPr lang="en-US" dirty="0"/>
          </a:p>
        </p:txBody>
      </p:sp>
      <p:pic>
        <p:nvPicPr>
          <p:cNvPr id="7" name="Picture 6" descr="Image of the MN Geospatial Commons"/>
          <p:cNvPicPr>
            <a:picLocks noChangeAspect="1"/>
          </p:cNvPicPr>
          <p:nvPr/>
        </p:nvPicPr>
        <p:blipFill>
          <a:blip r:embed="rId2" cstate="print"/>
          <a:stretch>
            <a:fillRect/>
          </a:stretch>
        </p:blipFill>
        <p:spPr>
          <a:xfrm>
            <a:off x="164422" y="304800"/>
            <a:ext cx="4009101" cy="5527160"/>
          </a:xfrm>
          <a:prstGeom prst="rect">
            <a:avLst/>
          </a:prstGeom>
          <a:ln>
            <a:noFill/>
          </a:ln>
          <a:effectLst>
            <a:outerShdw blurRad="292100" dist="139700" dir="2700000" algn="tl" rotWithShape="0">
              <a:srgbClr val="333333">
                <a:alpha val="65000"/>
              </a:srgbClr>
            </a:outerShdw>
          </a:effectLst>
        </p:spPr>
      </p:pic>
      <p:grpSp>
        <p:nvGrpSpPr>
          <p:cNvPr id="2" name="Group 9"/>
          <p:cNvGrpSpPr/>
          <p:nvPr/>
        </p:nvGrpSpPr>
        <p:grpSpPr>
          <a:xfrm>
            <a:off x="304800" y="6310116"/>
            <a:ext cx="5273152" cy="434514"/>
            <a:chOff x="604361" y="6166532"/>
            <a:chExt cx="5383148" cy="434514"/>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5100" y="6218755"/>
              <a:ext cx="482409" cy="330069"/>
            </a:xfrm>
            <a:prstGeom prst="rect">
              <a:avLst/>
            </a:prstGeom>
          </p:spPr>
        </p:pic>
        <p:pic>
          <p:nvPicPr>
            <p:cNvPr id="13" name="Picture 2" descr="us-mn-state-dn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0574" y="6221314"/>
              <a:ext cx="324951" cy="3249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us-mn-state-d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3731" y="6256331"/>
              <a:ext cx="974681" cy="2549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us-mn-state-met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15836" y="6238258"/>
              <a:ext cx="797433" cy="2910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us-mn-state-m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9099" y="6189498"/>
              <a:ext cx="473882" cy="3885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us-mn-state-pc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93414" y="6166532"/>
              <a:ext cx="635059" cy="4345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9" cstate="print"/>
            <a:stretch>
              <a:fillRect/>
            </a:stretch>
          </p:blipFill>
          <p:spPr>
            <a:xfrm>
              <a:off x="1226677" y="6195602"/>
              <a:ext cx="381565" cy="376374"/>
            </a:xfrm>
            <a:prstGeom prst="rect">
              <a:avLst/>
            </a:prstGeom>
          </p:spPr>
        </p:pic>
        <p:pic>
          <p:nvPicPr>
            <p:cNvPr id="19"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4361" y="6173106"/>
              <a:ext cx="488531" cy="42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TextBox 19"/>
          <p:cNvSpPr txBox="1"/>
          <p:nvPr/>
        </p:nvSpPr>
        <p:spPr>
          <a:xfrm>
            <a:off x="4465574" y="158939"/>
            <a:ext cx="4337340" cy="861774"/>
          </a:xfrm>
          <a:prstGeom prst="rect">
            <a:avLst/>
          </a:prstGeom>
          <a:noFill/>
        </p:spPr>
        <p:txBody>
          <a:bodyPr wrap="square" rtlCol="0">
            <a:spAutoFit/>
          </a:bodyPr>
          <a:lstStyle/>
          <a:p>
            <a:r>
              <a:rPr lang="en-US" sz="3200" u="sng" dirty="0" smtClean="0">
                <a:solidFill>
                  <a:prstClr val="black"/>
                </a:solidFill>
                <a:effectLst>
                  <a:outerShdw blurRad="38100" dist="38100" dir="2700000" algn="tl">
                    <a:srgbClr val="000000">
                      <a:alpha val="43137"/>
                    </a:srgbClr>
                  </a:outerShdw>
                </a:effectLst>
              </a:rPr>
              <a:t>Status</a:t>
            </a:r>
          </a:p>
          <a:p>
            <a:endParaRPr lang="en-US" dirty="0">
              <a:solidFill>
                <a:prstClr val="black"/>
              </a:solidFill>
            </a:endParaRPr>
          </a:p>
        </p:txBody>
      </p:sp>
      <p:cxnSp>
        <p:nvCxnSpPr>
          <p:cNvPr id="3" name="Straight Connector 2"/>
          <p:cNvCxnSpPr/>
          <p:nvPr/>
        </p:nvCxnSpPr>
        <p:spPr>
          <a:xfrm>
            <a:off x="362857" y="6154057"/>
            <a:ext cx="8440057" cy="7257"/>
          </a:xfrm>
          <a:prstGeom prst="line">
            <a:avLst/>
          </a:prstGeom>
          <a:effectLst>
            <a:outerShdw blurRad="50800" dist="38100" dir="5400000" algn="t" rotWithShape="0">
              <a:prstClr val="black">
                <a:alpha val="40000"/>
              </a:prstClr>
            </a:outerShdw>
          </a:effectLst>
        </p:spPr>
        <p:style>
          <a:lnRef idx="3">
            <a:schemeClr val="dk1"/>
          </a:lnRef>
          <a:fillRef idx="0">
            <a:schemeClr val="dk1"/>
          </a:fillRef>
          <a:effectRef idx="2">
            <a:schemeClr val="dk1"/>
          </a:effectRef>
          <a:fontRef idx="minor">
            <a:schemeClr val="tx1"/>
          </a:fontRef>
        </p:style>
      </p:cxnSp>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88314" y="6347855"/>
            <a:ext cx="785338" cy="264192"/>
          </a:xfrm>
          <a:prstGeom prst="rect">
            <a:avLst/>
          </a:prstGeom>
        </p:spPr>
      </p:pic>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11160" y="6362339"/>
            <a:ext cx="741213" cy="338137"/>
          </a:xfrm>
          <a:prstGeom prst="rect">
            <a:avLst/>
          </a:prstGeom>
        </p:spPr>
      </p:pic>
      <p:pic>
        <p:nvPicPr>
          <p:cNvPr id="9" name="Picture 8"/>
          <p:cNvPicPr>
            <a:picLocks noChangeAspect="1"/>
          </p:cNvPicPr>
          <p:nvPr/>
        </p:nvPicPr>
        <p:blipFill rotWithShape="1">
          <a:blip r:embed="rId13">
            <a:extLst>
              <a:ext uri="{28A0092B-C50C-407E-A947-70E740481C1C}">
                <a14:useLocalDpi xmlns:a14="http://schemas.microsoft.com/office/drawing/2010/main" val="0"/>
              </a:ext>
            </a:extLst>
          </a:blip>
          <a:srcRect t="39453" b="42085"/>
          <a:stretch/>
        </p:blipFill>
        <p:spPr>
          <a:xfrm>
            <a:off x="7709593" y="6442644"/>
            <a:ext cx="1206495" cy="152400"/>
          </a:xfrm>
          <a:prstGeom prst="rect">
            <a:avLst/>
          </a:prstGeom>
        </p:spPr>
      </p:pic>
    </p:spTree>
    <p:extLst>
      <p:ext uri="{BB962C8B-B14F-4D97-AF65-F5344CB8AC3E}">
        <p14:creationId xmlns:p14="http://schemas.microsoft.com/office/powerpoint/2010/main" val="30918253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741" y="609600"/>
            <a:ext cx="8190671" cy="2362200"/>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886200"/>
            <a:ext cx="8211130" cy="2133600"/>
          </a:xfrm>
          <a:prstGeom prst="rect">
            <a:avLst/>
          </a:prstGeom>
        </p:spPr>
      </p:pic>
    </p:spTree>
    <p:extLst>
      <p:ext uri="{BB962C8B-B14F-4D97-AF65-F5344CB8AC3E}">
        <p14:creationId xmlns:p14="http://schemas.microsoft.com/office/powerpoint/2010/main" val="17480638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609600"/>
            <a:ext cx="7017170" cy="533400"/>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518" y="1183341"/>
            <a:ext cx="8134720" cy="1497106"/>
          </a:xfrm>
          <a:prstGeom prst="rect">
            <a:avLst/>
          </a:prstGeo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304800"/>
            <a:ext cx="5075340" cy="6096000"/>
          </a:xfrm>
          <a:prstGeom prst="rect">
            <a:avLst/>
          </a:prstGeom>
        </p:spPr>
      </p:pic>
      <p:pic>
        <p:nvPicPr>
          <p:cNvPr id="9" name="Picture 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399" y="1129553"/>
            <a:ext cx="8107564" cy="5242133"/>
          </a:xfrm>
          <a:prstGeom prst="rect">
            <a:avLst/>
          </a:prstGeom>
        </p:spPr>
      </p:pic>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399" y="3505200"/>
            <a:ext cx="3248479" cy="1267002"/>
          </a:xfrm>
          <a:prstGeom prst="rect">
            <a:avLst/>
          </a:prstGeom>
          <a:ln w="25400">
            <a:solidFill>
              <a:srgbClr val="FF0000"/>
            </a:solidFill>
          </a:ln>
        </p:spPr>
      </p:pic>
    </p:spTree>
    <p:extLst>
      <p:ext uri="{BB962C8B-B14F-4D97-AF65-F5344CB8AC3E}">
        <p14:creationId xmlns:p14="http://schemas.microsoft.com/office/powerpoint/2010/main" val="166530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smtClean="0"/>
              <a:t>Nancy Rader, </a:t>
            </a:r>
            <a:r>
              <a:rPr lang="en-US" dirty="0" err="1" smtClean="0"/>
              <a:t>MnGeo</a:t>
            </a:r>
            <a:endParaRPr lang="en-US" dirty="0"/>
          </a:p>
        </p:txBody>
      </p:sp>
      <p:sp>
        <p:nvSpPr>
          <p:cNvPr id="4" name="Title 3"/>
          <p:cNvSpPr>
            <a:spLocks noGrp="1"/>
          </p:cNvSpPr>
          <p:nvPr>
            <p:ph type="title"/>
          </p:nvPr>
        </p:nvSpPr>
        <p:spPr>
          <a:xfrm>
            <a:off x="533400" y="1828800"/>
            <a:ext cx="5638800" cy="1371600"/>
          </a:xfrm>
        </p:spPr>
        <p:txBody>
          <a:bodyPr/>
          <a:lstStyle/>
          <a:p>
            <a:r>
              <a:rPr lang="en-US" dirty="0" smtClean="0"/>
              <a:t>Approval of January 28 minutes</a:t>
            </a:r>
            <a:endParaRPr lang="en-US" dirty="0"/>
          </a:p>
        </p:txBody>
      </p:sp>
    </p:spTree>
    <p:extLst>
      <p:ext uri="{BB962C8B-B14F-4D97-AF65-F5344CB8AC3E}">
        <p14:creationId xmlns:p14="http://schemas.microsoft.com/office/powerpoint/2010/main" val="28033264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28600"/>
            <a:ext cx="6592220" cy="3820058"/>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871330"/>
            <a:ext cx="6705600" cy="4354656"/>
          </a:xfrm>
          <a:prstGeom prst="rect">
            <a:avLst/>
          </a:prstGeom>
        </p:spPr>
      </p:pic>
      <p:sp>
        <p:nvSpPr>
          <p:cNvPr id="5" name="Oval 4"/>
          <p:cNvSpPr/>
          <p:nvPr/>
        </p:nvSpPr>
        <p:spPr>
          <a:xfrm>
            <a:off x="4724400" y="2514600"/>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4419600"/>
            <a:ext cx="4353533" cy="1276528"/>
          </a:xfrm>
          <a:prstGeom prst="rect">
            <a:avLst/>
          </a:prstGeom>
          <a:ln w="25400">
            <a:solidFill>
              <a:srgbClr val="FF0000"/>
            </a:solidFill>
          </a:ln>
        </p:spPr>
      </p:pic>
    </p:spTree>
    <p:extLst>
      <p:ext uri="{BB962C8B-B14F-4D97-AF65-F5344CB8AC3E}">
        <p14:creationId xmlns:p14="http://schemas.microsoft.com/office/powerpoint/2010/main" val="173637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609600"/>
            <a:ext cx="4816979" cy="5791200"/>
          </a:xfrm>
          <a:prstGeom prst="rect">
            <a:avLst/>
          </a:prstGeom>
        </p:spPr>
      </p:pic>
      <p:sp>
        <p:nvSpPr>
          <p:cNvPr id="6" name="Oval 5"/>
          <p:cNvSpPr/>
          <p:nvPr/>
        </p:nvSpPr>
        <p:spPr>
          <a:xfrm>
            <a:off x="6477000" y="3657600"/>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pic>
        <p:nvPicPr>
          <p:cNvPr id="7" name="Picture 6" descr="Screen Clipping"/>
          <p:cNvPicPr>
            <a:picLocks noChangeAspect="1"/>
          </p:cNvPicPr>
          <p:nvPr/>
        </p:nvPicPr>
        <p:blipFill rotWithShape="1">
          <a:blip r:embed="rId3">
            <a:extLst>
              <a:ext uri="{28A0092B-C50C-407E-A947-70E740481C1C}">
                <a14:useLocalDpi xmlns:a14="http://schemas.microsoft.com/office/drawing/2010/main" val="0"/>
              </a:ext>
            </a:extLst>
          </a:blip>
          <a:srcRect r="25809"/>
          <a:stretch/>
        </p:blipFill>
        <p:spPr>
          <a:xfrm>
            <a:off x="327293" y="304800"/>
            <a:ext cx="8606395" cy="6172200"/>
          </a:xfrm>
          <a:prstGeom prst="rect">
            <a:avLst/>
          </a:prstGeom>
        </p:spPr>
      </p:pic>
    </p:spTree>
    <p:extLst>
      <p:ext uri="{BB962C8B-B14F-4D97-AF65-F5344CB8AC3E}">
        <p14:creationId xmlns:p14="http://schemas.microsoft.com/office/powerpoint/2010/main" val="162088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676400" y="4800600"/>
            <a:ext cx="1295400" cy="457200"/>
          </a:xfrm>
        </p:spPr>
        <p:txBody>
          <a:bodyPr/>
          <a:lstStyle/>
          <a:p>
            <a:r>
              <a:rPr lang="en-US" dirty="0" smtClean="0"/>
              <a:t>Dan Ross</a:t>
            </a:r>
            <a:endParaRPr lang="en-US" dirty="0"/>
          </a:p>
        </p:txBody>
      </p:sp>
      <p:sp>
        <p:nvSpPr>
          <p:cNvPr id="4" name="Title 3"/>
          <p:cNvSpPr>
            <a:spLocks noGrp="1"/>
          </p:cNvSpPr>
          <p:nvPr>
            <p:ph type="title"/>
          </p:nvPr>
        </p:nvSpPr>
        <p:spPr>
          <a:xfrm>
            <a:off x="381000" y="2133600"/>
            <a:ext cx="5181600" cy="2438400"/>
          </a:xfrm>
        </p:spPr>
        <p:txBody>
          <a:bodyPr/>
          <a:lstStyle/>
          <a:p>
            <a:r>
              <a:rPr lang="en-US" dirty="0" smtClean="0"/>
              <a:t>Data sharing Government to Government </a:t>
            </a:r>
            <a:br>
              <a:rPr lang="en-US" dirty="0" smtClean="0"/>
            </a:br>
            <a:r>
              <a:rPr lang="en-US" dirty="0" smtClean="0"/>
              <a:t>and Perhaps Beyond?</a:t>
            </a:r>
            <a:endParaRPr lang="en-US" dirty="0"/>
          </a:p>
        </p:txBody>
      </p:sp>
    </p:spTree>
    <p:extLst>
      <p:ext uri="{BB962C8B-B14F-4D97-AF65-F5344CB8AC3E}">
        <p14:creationId xmlns:p14="http://schemas.microsoft.com/office/powerpoint/2010/main" val="22782913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37060300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799" y="152400"/>
            <a:ext cx="8610601" cy="701675"/>
          </a:xfrm>
        </p:spPr>
        <p:txBody>
          <a:bodyPr/>
          <a:lstStyle/>
          <a:p>
            <a:r>
              <a:rPr lang="en-US" sz="3200" dirty="0" smtClean="0">
                <a:effectLst>
                  <a:outerShdw blurRad="38100" dist="38100" dir="2700000" algn="tl">
                    <a:srgbClr val="000000">
                      <a:alpha val="43137"/>
                    </a:srgbClr>
                  </a:outerShdw>
                </a:effectLst>
              </a:rPr>
              <a:t>Status of current data sharing effort….</a:t>
            </a:r>
            <a:endParaRPr lang="en-US" sz="3200" dirty="0">
              <a:effectLst>
                <a:outerShdw blurRad="38100" dist="38100" dir="2700000" algn="tl">
                  <a:srgbClr val="000000">
                    <a:alpha val="43137"/>
                  </a:srgbClr>
                </a:outerShdw>
              </a:effectLst>
            </a:endParaRPr>
          </a:p>
        </p:txBody>
      </p:sp>
      <p:sp>
        <p:nvSpPr>
          <p:cNvPr id="5" name="Text Placeholder 4"/>
          <p:cNvSpPr>
            <a:spLocks noGrp="1"/>
          </p:cNvSpPr>
          <p:nvPr>
            <p:ph type="body" sz="quarter" idx="12"/>
          </p:nvPr>
        </p:nvSpPr>
        <p:spPr>
          <a:xfrm>
            <a:off x="4876800" y="914400"/>
            <a:ext cx="4038600" cy="4953000"/>
          </a:xfrm>
        </p:spPr>
        <p:txBody>
          <a:bodyPr/>
          <a:lstStyle/>
          <a:p>
            <a:pPr marL="457200" indent="-457200">
              <a:buFont typeface="Arial" panose="020B0604020202020204" pitchFamily="34" charset="0"/>
              <a:buChar char="•"/>
            </a:pPr>
            <a:r>
              <a:rPr lang="en-US" sz="2000" dirty="0" smtClean="0"/>
              <a:t>Each partner was asked about sharing</a:t>
            </a:r>
          </a:p>
          <a:p>
            <a:pPr marL="1200150" lvl="1" indent="-457200">
              <a:buFont typeface="Arial" panose="020B0604020202020204" pitchFamily="34" charset="0"/>
              <a:buChar char="•"/>
            </a:pPr>
            <a:r>
              <a:rPr lang="en-US" sz="1600" dirty="0" smtClean="0"/>
              <a:t>Other Government</a:t>
            </a:r>
          </a:p>
          <a:p>
            <a:pPr marL="1200150" lvl="1" indent="-457200">
              <a:buFont typeface="Arial" panose="020B0604020202020204" pitchFamily="34" charset="0"/>
              <a:buChar char="•"/>
            </a:pPr>
            <a:r>
              <a:rPr lang="en-US" sz="1600" dirty="0" smtClean="0"/>
              <a:t>Beyond Government</a:t>
            </a:r>
          </a:p>
          <a:p>
            <a:pPr marL="457200" indent="-457200">
              <a:buFont typeface="Arial" panose="020B0604020202020204" pitchFamily="34" charset="0"/>
              <a:buChar char="•"/>
            </a:pPr>
            <a:r>
              <a:rPr lang="en-US" sz="2000" dirty="0" smtClean="0"/>
              <a:t>As expected partners at various stages of development</a:t>
            </a:r>
          </a:p>
          <a:p>
            <a:pPr marL="457200" indent="-457200">
              <a:buFont typeface="Arial" panose="020B0604020202020204" pitchFamily="34" charset="0"/>
              <a:buChar char="•"/>
            </a:pPr>
            <a:r>
              <a:rPr lang="en-US" sz="2000" dirty="0" smtClean="0"/>
              <a:t>Others will ask for the data – (e.g. Census)</a:t>
            </a:r>
          </a:p>
          <a:p>
            <a:pPr marL="457200" indent="-457200">
              <a:buFont typeface="Arial" panose="020B0604020202020204" pitchFamily="34" charset="0"/>
              <a:buChar char="•"/>
            </a:pPr>
            <a:r>
              <a:rPr lang="en-US" sz="2000" dirty="0" smtClean="0"/>
              <a:t>MnGeo checks with partners</a:t>
            </a:r>
          </a:p>
          <a:p>
            <a:pPr marL="1200150" lvl="1" indent="-457200">
              <a:buFont typeface="Arial" panose="020B0604020202020204" pitchFamily="34" charset="0"/>
              <a:buChar char="•"/>
            </a:pPr>
            <a:r>
              <a:rPr lang="en-US" sz="1600" dirty="0" smtClean="0"/>
              <a:t>Point others to partners</a:t>
            </a:r>
          </a:p>
          <a:p>
            <a:pPr marL="457200" indent="-457200">
              <a:buFont typeface="Arial" panose="020B0604020202020204" pitchFamily="34" charset="0"/>
              <a:buChar char="•"/>
            </a:pPr>
            <a:r>
              <a:rPr lang="en-US" sz="2000" dirty="0" smtClean="0"/>
              <a:t>Relationship to Geospatial        Commons</a:t>
            </a:r>
            <a:endParaRPr lang="en-US" sz="200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6552" t="11879" r="7919" b="12239"/>
          <a:stretch/>
        </p:blipFill>
        <p:spPr>
          <a:xfrm>
            <a:off x="304799" y="990600"/>
            <a:ext cx="4446639"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43930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Text Placeholder 2"/>
          <p:cNvSpPr>
            <a:spLocks noGrp="1"/>
          </p:cNvSpPr>
          <p:nvPr>
            <p:ph type="body" sz="quarter" idx="12"/>
          </p:nvPr>
        </p:nvSpPr>
        <p:spPr/>
        <p:txBody>
          <a:bodyPr/>
          <a:lstStyle/>
          <a:p>
            <a:r>
              <a:rPr lang="en-US" dirty="0" smtClean="0"/>
              <a:t>With the Geospatial Commons opening up…</a:t>
            </a:r>
          </a:p>
          <a:p>
            <a:pPr lvl="1">
              <a:buFont typeface="Courier New" panose="02070309020205020404" pitchFamily="49" charset="0"/>
              <a:buChar char="o"/>
            </a:pPr>
            <a:r>
              <a:rPr lang="en-US" dirty="0" smtClean="0"/>
              <a:t>Would like to see all shareable data referenced there</a:t>
            </a:r>
          </a:p>
          <a:p>
            <a:r>
              <a:rPr lang="en-US" dirty="0" smtClean="0"/>
              <a:t>Three ways to share data</a:t>
            </a:r>
          </a:p>
          <a:p>
            <a:pPr lvl="1">
              <a:buFont typeface="Courier New" panose="02070309020205020404" pitchFamily="49" charset="0"/>
              <a:buChar char="o"/>
            </a:pPr>
            <a:r>
              <a:rPr lang="en-US" dirty="0" smtClean="0"/>
              <a:t>Geospatial Commons – data available is considered free and open – Preferred method</a:t>
            </a:r>
          </a:p>
          <a:p>
            <a:pPr lvl="1">
              <a:buFont typeface="Courier New" panose="02070309020205020404" pitchFamily="49" charset="0"/>
              <a:buChar char="o"/>
            </a:pPr>
            <a:r>
              <a:rPr lang="en-US" dirty="0" smtClean="0"/>
              <a:t>Behind the state firewall – only available to state agencies</a:t>
            </a:r>
          </a:p>
          <a:p>
            <a:pPr lvl="1">
              <a:buFont typeface="Courier New" panose="02070309020205020404" pitchFamily="49" charset="0"/>
              <a:buChar char="o"/>
            </a:pPr>
            <a:r>
              <a:rPr lang="en-US" dirty="0" smtClean="0"/>
              <a:t>Reference that points to some other            way to obtain the data</a:t>
            </a:r>
          </a:p>
          <a:p>
            <a:pPr lvl="1" indent="0">
              <a:buNone/>
            </a:pPr>
            <a:endParaRPr lang="en-US" dirty="0" smtClean="0"/>
          </a:p>
          <a:p>
            <a:pPr lvl="1"/>
            <a:endParaRPr lang="en-US" dirty="0"/>
          </a:p>
        </p:txBody>
      </p:sp>
    </p:spTree>
    <p:extLst>
      <p:ext uri="{BB962C8B-B14F-4D97-AF65-F5344CB8AC3E}">
        <p14:creationId xmlns:p14="http://schemas.microsoft.com/office/powerpoint/2010/main" val="3340761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Text Placeholder 2"/>
          <p:cNvSpPr>
            <a:spLocks noGrp="1"/>
          </p:cNvSpPr>
          <p:nvPr>
            <p:ph type="body" sz="quarter" idx="12"/>
          </p:nvPr>
        </p:nvSpPr>
        <p:spPr/>
        <p:txBody>
          <a:bodyPr/>
          <a:lstStyle/>
          <a:p>
            <a:r>
              <a:rPr lang="en-US" dirty="0" smtClean="0"/>
              <a:t>As we request data sharing we will be asking</a:t>
            </a:r>
          </a:p>
          <a:p>
            <a:pPr marL="457200" indent="-457200">
              <a:buFont typeface="Arial" panose="020B0604020202020204" pitchFamily="34" charset="0"/>
              <a:buChar char="•"/>
            </a:pPr>
            <a:r>
              <a:rPr lang="en-US" dirty="0" smtClean="0"/>
              <a:t>Is it OK to share your data with other governments?</a:t>
            </a:r>
          </a:p>
          <a:p>
            <a:pPr marL="1200150" lvl="1" indent="-457200">
              <a:buFont typeface="Arial" panose="020B0604020202020204" pitchFamily="34" charset="0"/>
              <a:buChar char="•"/>
            </a:pPr>
            <a:r>
              <a:rPr lang="en-US" dirty="0" smtClean="0"/>
              <a:t>Census Bureau request 14 counties</a:t>
            </a:r>
          </a:p>
          <a:p>
            <a:pPr marL="1600200" lvl="2" indent="-457200"/>
            <a:r>
              <a:rPr lang="en-US" dirty="0" smtClean="0"/>
              <a:t>12 approved sharing 2 refer to County</a:t>
            </a:r>
          </a:p>
          <a:p>
            <a:pPr marL="457200" indent="-457200">
              <a:buFont typeface="Arial" panose="020B0604020202020204" pitchFamily="34" charset="0"/>
              <a:buChar char="•"/>
            </a:pPr>
            <a:r>
              <a:rPr lang="en-US" dirty="0" smtClean="0"/>
              <a:t>Is it OK to share your data beyond government?</a:t>
            </a:r>
          </a:p>
          <a:p>
            <a:r>
              <a:rPr lang="en-US" dirty="0" smtClean="0"/>
              <a:t>For this group – thoughts on these   questions and the approach?</a:t>
            </a:r>
          </a:p>
          <a:p>
            <a:endParaRPr lang="en-US" dirty="0"/>
          </a:p>
        </p:txBody>
      </p:sp>
      <p:sp>
        <p:nvSpPr>
          <p:cNvPr id="4" name="Rectangle 3"/>
          <p:cNvSpPr/>
          <p:nvPr/>
        </p:nvSpPr>
        <p:spPr>
          <a:xfrm>
            <a:off x="533400" y="5029200"/>
            <a:ext cx="6477000" cy="9906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02043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smtClean="0"/>
              <a:t>Dan Ross, </a:t>
            </a:r>
            <a:r>
              <a:rPr lang="en-US" dirty="0" err="1" smtClean="0"/>
              <a:t>MnGeo</a:t>
            </a:r>
            <a:endParaRPr lang="en-US" dirty="0"/>
          </a:p>
        </p:txBody>
      </p:sp>
      <p:sp>
        <p:nvSpPr>
          <p:cNvPr id="4" name="Title 3"/>
          <p:cNvSpPr>
            <a:spLocks noGrp="1"/>
          </p:cNvSpPr>
          <p:nvPr>
            <p:ph type="title"/>
          </p:nvPr>
        </p:nvSpPr>
        <p:spPr/>
        <p:txBody>
          <a:bodyPr/>
          <a:lstStyle/>
          <a:p>
            <a:r>
              <a:rPr lang="en-US" dirty="0" smtClean="0"/>
              <a:t>MnGeo priority efforts and updates</a:t>
            </a:r>
            <a:endParaRPr lang="en-US" dirty="0"/>
          </a:p>
        </p:txBody>
      </p:sp>
    </p:spTree>
    <p:extLst>
      <p:ext uri="{BB962C8B-B14F-4D97-AF65-F5344CB8AC3E}">
        <p14:creationId xmlns:p14="http://schemas.microsoft.com/office/powerpoint/2010/main" val="7216618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 </a:t>
            </a:r>
            <a:endParaRPr lang="en-US" dirty="0"/>
          </a:p>
        </p:txBody>
      </p:sp>
      <p:pic>
        <p:nvPicPr>
          <p:cNvPr id="8194" name="Picture 2" descr="http://townofwayneny.com/graphics/street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3058122" cy="25871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05200" y="1524000"/>
            <a:ext cx="5562600" cy="3539430"/>
          </a:xfrm>
          <a:prstGeom prst="rect">
            <a:avLst/>
          </a:prstGeom>
          <a:noFill/>
        </p:spPr>
        <p:txBody>
          <a:bodyPr wrap="square" rtlCol="0">
            <a:spAutoFit/>
          </a:bodyPr>
          <a:lstStyle/>
          <a:p>
            <a:pPr marL="571500" indent="-571500">
              <a:buFont typeface="Arial" panose="020B0604020202020204" pitchFamily="34" charset="0"/>
              <a:buChar char="•"/>
            </a:pPr>
            <a:r>
              <a:rPr lang="en-US" sz="2800" dirty="0" smtClean="0"/>
              <a:t>Developed as part of NG9-1-1</a:t>
            </a:r>
          </a:p>
          <a:p>
            <a:pPr marL="571500" indent="-571500">
              <a:buFont typeface="Arial" panose="020B0604020202020204" pitchFamily="34" charset="0"/>
              <a:buChar char="•"/>
            </a:pPr>
            <a:r>
              <a:rPr lang="en-US" sz="2800" dirty="0" smtClean="0"/>
              <a:t>Shaping the project now</a:t>
            </a:r>
          </a:p>
          <a:p>
            <a:pPr marL="571500" indent="-571500">
              <a:buFont typeface="Arial" panose="020B0604020202020204" pitchFamily="34" charset="0"/>
              <a:buChar char="•"/>
            </a:pPr>
            <a:r>
              <a:rPr lang="en-US" sz="2800" dirty="0" smtClean="0"/>
              <a:t>Collaboration with DPS, State Patrol, MnDOT, local partners</a:t>
            </a:r>
          </a:p>
          <a:p>
            <a:pPr marL="571500" indent="-571500">
              <a:buFont typeface="Arial" panose="020B0604020202020204" pitchFamily="34" charset="0"/>
              <a:buChar char="•"/>
            </a:pPr>
            <a:r>
              <a:rPr lang="en-US" sz="2800" dirty="0" smtClean="0"/>
              <a:t>Aligned with Street Centerlines</a:t>
            </a:r>
          </a:p>
          <a:p>
            <a:pPr marL="571500" indent="-571500">
              <a:buFont typeface="Arial" panose="020B0604020202020204" pitchFamily="34" charset="0"/>
              <a:buChar char="•"/>
            </a:pPr>
            <a:r>
              <a:rPr lang="en-US" sz="2800" dirty="0" smtClean="0"/>
              <a:t>Will begin moving forward this  spring</a:t>
            </a:r>
            <a:endParaRPr lang="en-US" sz="2800" dirty="0"/>
          </a:p>
        </p:txBody>
      </p:sp>
      <p:sp>
        <p:nvSpPr>
          <p:cNvPr id="5" name="TextBox 4"/>
          <p:cNvSpPr txBox="1"/>
          <p:nvPr/>
        </p:nvSpPr>
        <p:spPr>
          <a:xfrm>
            <a:off x="990600" y="115550"/>
            <a:ext cx="5457841" cy="1446550"/>
          </a:xfrm>
          <a:prstGeom prst="rect">
            <a:avLst/>
          </a:prstGeom>
          <a:noFill/>
        </p:spPr>
        <p:txBody>
          <a:bodyPr wrap="none" rtlCol="0">
            <a:spAutoFit/>
          </a:bodyPr>
          <a:lstStyle/>
          <a:p>
            <a:r>
              <a:rPr lang="en-US" sz="4400" dirty="0"/>
              <a:t>Statewide Addresses</a:t>
            </a:r>
          </a:p>
          <a:p>
            <a:endParaRPr lang="en-US" sz="4400" dirty="0"/>
          </a:p>
        </p:txBody>
      </p:sp>
    </p:spTree>
    <p:extLst>
      <p:ext uri="{BB962C8B-B14F-4D97-AF65-F5344CB8AC3E}">
        <p14:creationId xmlns:p14="http://schemas.microsoft.com/office/powerpoint/2010/main" val="41165671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91391" y="152400"/>
            <a:ext cx="7848600" cy="609600"/>
          </a:xfrm>
        </p:spPr>
        <p:txBody>
          <a:bodyPr/>
          <a:lstStyle/>
          <a:p>
            <a:r>
              <a:rPr lang="en-US" dirty="0" smtClean="0"/>
              <a:t>Spring Aerial Imagery Project   2009-2014</a:t>
            </a:r>
            <a:endParaRPr lang="en-US" dirty="0"/>
          </a:p>
        </p:txBody>
      </p:sp>
      <p:sp>
        <p:nvSpPr>
          <p:cNvPr id="2" name="Content Placeholder 1"/>
          <p:cNvSpPr>
            <a:spLocks noGrp="1"/>
          </p:cNvSpPr>
          <p:nvPr>
            <p:ph sz="quarter" idx="10"/>
          </p:nvPr>
        </p:nvSpPr>
        <p:spPr>
          <a:xfrm>
            <a:off x="4495800" y="990600"/>
            <a:ext cx="4572000" cy="4343400"/>
          </a:xfrm>
        </p:spPr>
        <p:txBody>
          <a:bodyPr/>
          <a:lstStyle/>
          <a:p>
            <a:r>
              <a:rPr lang="en-US" sz="1800" dirty="0" smtClean="0"/>
              <a:t>SAIP</a:t>
            </a:r>
          </a:p>
          <a:p>
            <a:pPr lvl="1"/>
            <a:r>
              <a:rPr lang="en-US" sz="1400" dirty="0" smtClean="0"/>
              <a:t>6-year project</a:t>
            </a:r>
          </a:p>
          <a:p>
            <a:pPr lvl="1"/>
            <a:r>
              <a:rPr lang="en-US" sz="1400" dirty="0" smtClean="0"/>
              <a:t>4-band &amp; stereo </a:t>
            </a:r>
            <a:r>
              <a:rPr lang="en-US" sz="1400" dirty="0"/>
              <a:t>i</a:t>
            </a:r>
            <a:r>
              <a:rPr lang="en-US" sz="1400" dirty="0" smtClean="0"/>
              <a:t>magery</a:t>
            </a:r>
          </a:p>
          <a:p>
            <a:pPr lvl="1"/>
            <a:r>
              <a:rPr lang="en-US" sz="1400" dirty="0" smtClean="0"/>
              <a:t>0.5-meter resolution</a:t>
            </a:r>
          </a:p>
          <a:p>
            <a:pPr lvl="1"/>
            <a:r>
              <a:rPr lang="en-US" sz="1400" dirty="0" smtClean="0"/>
              <a:t>Funded: ENRTF at $1.1-million</a:t>
            </a:r>
          </a:p>
          <a:p>
            <a:pPr lvl="1"/>
            <a:r>
              <a:rPr lang="en-US" sz="1400" dirty="0" smtClean="0"/>
              <a:t>Purpose: Update National Wetland Inventory</a:t>
            </a:r>
          </a:p>
          <a:p>
            <a:pPr lvl="1"/>
            <a:r>
              <a:rPr lang="en-US" sz="1400" dirty="0" smtClean="0"/>
              <a:t>Strategy: individual, annual contracts</a:t>
            </a:r>
          </a:p>
          <a:p>
            <a:pPr lvl="1"/>
            <a:endParaRPr lang="en-US" sz="1400" dirty="0" smtClean="0"/>
          </a:p>
          <a:p>
            <a:r>
              <a:rPr lang="en-US" sz="1800" dirty="0" smtClean="0"/>
              <a:t>Partnerships Offered</a:t>
            </a:r>
          </a:p>
          <a:p>
            <a:pPr lvl="1"/>
            <a:r>
              <a:rPr lang="en-US" sz="1400" dirty="0" smtClean="0"/>
              <a:t>To counties, tribes, federal agencies</a:t>
            </a:r>
          </a:p>
          <a:p>
            <a:pPr lvl="1"/>
            <a:r>
              <a:rPr lang="en-US" sz="1400" dirty="0" smtClean="0"/>
              <a:t>22 partnerships developed</a:t>
            </a:r>
          </a:p>
          <a:p>
            <a:pPr lvl="1"/>
            <a:r>
              <a:rPr lang="en-US" sz="1400" dirty="0" smtClean="0"/>
              <a:t>Most bought up from 0.5-meter to 1-foot</a:t>
            </a:r>
          </a:p>
          <a:p>
            <a:pPr lvl="1"/>
            <a:r>
              <a:rPr lang="en-US" sz="1400" dirty="0" smtClean="0"/>
              <a:t>Over an area representing 33% of MN</a:t>
            </a:r>
          </a:p>
          <a:p>
            <a:pPr lvl="1"/>
            <a:r>
              <a:rPr lang="en-US" sz="1400" dirty="0" smtClean="0"/>
              <a:t>Total project budget increase: ~$1-million</a:t>
            </a:r>
          </a:p>
        </p:txBody>
      </p:sp>
      <p:pic>
        <p:nvPicPr>
          <p:cNvPr id="5122" name="Picture 2" descr="C:\Users\nrader\Desktop\collaborations_2009-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3886200" cy="5029200"/>
          </a:xfrm>
          <a:prstGeom prst="rect">
            <a:avLst/>
          </a:prstGeom>
          <a:noFill/>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9450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Minnesota Parks and Trails of Regional Significance</a:t>
            </a:r>
            <a:endParaRPr lang="en-US" dirty="0"/>
          </a:p>
        </p:txBody>
      </p:sp>
      <p:sp>
        <p:nvSpPr>
          <p:cNvPr id="3" name="Subtitle 2"/>
          <p:cNvSpPr>
            <a:spLocks noGrp="1"/>
          </p:cNvSpPr>
          <p:nvPr>
            <p:ph type="subTitle" idx="1"/>
          </p:nvPr>
        </p:nvSpPr>
        <p:spPr>
          <a:xfrm>
            <a:off x="609600" y="3886200"/>
            <a:ext cx="7848600" cy="1752600"/>
          </a:xfrm>
        </p:spPr>
        <p:txBody>
          <a:bodyPr>
            <a:normAutofit/>
          </a:bodyPr>
          <a:lstStyle/>
          <a:p>
            <a:r>
              <a:rPr lang="en-US" sz="3600" b="1" i="1" dirty="0" smtClean="0">
                <a:solidFill>
                  <a:schemeClr val="tx2"/>
                </a:solidFill>
              </a:rPr>
              <a:t>Data Integration and Website Project</a:t>
            </a:r>
          </a:p>
          <a:p>
            <a:r>
              <a:rPr lang="en-US" sz="1800" b="1" i="1" dirty="0" smtClean="0">
                <a:solidFill>
                  <a:schemeClr val="tx1"/>
                </a:solidFill>
              </a:rPr>
              <a:t>Hal Watson -  Minnesota DNR</a:t>
            </a:r>
          </a:p>
        </p:txBody>
      </p:sp>
    </p:spTree>
    <p:extLst>
      <p:ext uri="{BB962C8B-B14F-4D97-AF65-F5344CB8AC3E}">
        <p14:creationId xmlns:p14="http://schemas.microsoft.com/office/powerpoint/2010/main" val="4158092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315"/>
            <a:ext cx="7848600" cy="609600"/>
          </a:xfrm>
        </p:spPr>
        <p:txBody>
          <a:bodyPr/>
          <a:lstStyle/>
          <a:p>
            <a:r>
              <a:rPr lang="en-US" dirty="0"/>
              <a:t>Spring Aerial Imagery Project   </a:t>
            </a:r>
            <a:r>
              <a:rPr lang="en-US" dirty="0" smtClean="0"/>
              <a:t>2009-2015</a:t>
            </a:r>
            <a:endParaRPr lang="en-US" dirty="0"/>
          </a:p>
        </p:txBody>
      </p:sp>
      <p:sp>
        <p:nvSpPr>
          <p:cNvPr id="3" name="Content Placeholder 2"/>
          <p:cNvSpPr>
            <a:spLocks noGrp="1"/>
          </p:cNvSpPr>
          <p:nvPr>
            <p:ph sz="quarter" idx="10"/>
          </p:nvPr>
        </p:nvSpPr>
        <p:spPr>
          <a:xfrm>
            <a:off x="533400" y="1257300"/>
            <a:ext cx="3733800" cy="4343400"/>
          </a:xfrm>
        </p:spPr>
        <p:txBody>
          <a:bodyPr/>
          <a:lstStyle/>
          <a:p>
            <a:pPr marL="0" indent="0">
              <a:buNone/>
            </a:pPr>
            <a:r>
              <a:rPr lang="en-US" sz="1800" dirty="0" smtClean="0"/>
              <a:t>Roles</a:t>
            </a:r>
          </a:p>
          <a:p>
            <a:pPr lvl="1"/>
            <a:r>
              <a:rPr lang="en-US" sz="1400" b="1" dirty="0" smtClean="0"/>
              <a:t>DNR</a:t>
            </a:r>
            <a:r>
              <a:rPr lang="en-US" sz="1400" dirty="0" smtClean="0"/>
              <a:t>: Primary customer, funding source, ID technical specs</a:t>
            </a:r>
          </a:p>
          <a:p>
            <a:pPr lvl="1"/>
            <a:r>
              <a:rPr lang="en-US" sz="1400" b="1" dirty="0" err="1" smtClean="0"/>
              <a:t>MnGeo</a:t>
            </a:r>
            <a:r>
              <a:rPr lang="en-US" sz="1400" dirty="0" smtClean="0"/>
              <a:t>: project/contract </a:t>
            </a:r>
            <a:r>
              <a:rPr lang="en-US" sz="1400" dirty="0" err="1" smtClean="0"/>
              <a:t>mgmt</a:t>
            </a:r>
            <a:r>
              <a:rPr lang="en-US" sz="1400" dirty="0" smtClean="0"/>
              <a:t>; liaison with partners; imagery QC</a:t>
            </a:r>
          </a:p>
          <a:p>
            <a:pPr lvl="1"/>
            <a:r>
              <a:rPr lang="en-US" sz="1400" b="1" dirty="0" err="1" smtClean="0"/>
              <a:t>MnDOT</a:t>
            </a:r>
            <a:r>
              <a:rPr lang="en-US" sz="1400" dirty="0" smtClean="0"/>
              <a:t>: Tech specialists; positional accuracy assessment</a:t>
            </a:r>
          </a:p>
          <a:p>
            <a:pPr lvl="1"/>
            <a:r>
              <a:rPr lang="en-US" sz="1400" b="1" dirty="0" smtClean="0"/>
              <a:t>Counties, Tribes, Feds</a:t>
            </a:r>
            <a:r>
              <a:rPr lang="en-US" sz="1400" dirty="0" smtClean="0"/>
              <a:t>: partners engaged through JPAs and POs; involvement varied</a:t>
            </a:r>
          </a:p>
          <a:p>
            <a:pPr lvl="1"/>
            <a:endParaRPr lang="en-US" sz="1400" dirty="0" smtClean="0"/>
          </a:p>
          <a:p>
            <a:pPr marL="0" indent="0">
              <a:buNone/>
            </a:pPr>
            <a:r>
              <a:rPr lang="en-US" sz="1800" dirty="0" smtClean="0"/>
              <a:t>Future</a:t>
            </a:r>
          </a:p>
          <a:p>
            <a:pPr lvl="1"/>
            <a:r>
              <a:rPr lang="en-US" sz="1400" dirty="0" smtClean="0"/>
              <a:t>Project ending in first quarter 2015</a:t>
            </a:r>
          </a:p>
          <a:p>
            <a:pPr lvl="1"/>
            <a:r>
              <a:rPr lang="en-US" sz="1400" dirty="0" smtClean="0"/>
              <a:t>Interest in continuing partnership program, but no dedicated state $$</a:t>
            </a:r>
          </a:p>
          <a:p>
            <a:pPr lvl="1"/>
            <a:r>
              <a:rPr lang="en-US" sz="1400" dirty="0" smtClean="0"/>
              <a:t>State would dedicate resources to develop and execute a new contract</a:t>
            </a:r>
          </a:p>
          <a:p>
            <a:pPr lvl="1"/>
            <a:endParaRPr lang="en-US" sz="1400"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459" t="5893" r="4150" b="12808"/>
          <a:stretch/>
        </p:blipFill>
        <p:spPr bwMode="auto">
          <a:xfrm>
            <a:off x="4343400" y="1066800"/>
            <a:ext cx="46863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13941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4" y="1142999"/>
            <a:ext cx="5511540" cy="5197475"/>
          </a:xfrm>
          <a:prstGeom prst="rect">
            <a:avLst/>
          </a:prstGeom>
        </p:spPr>
      </p:pic>
      <p:sp>
        <p:nvSpPr>
          <p:cNvPr id="6" name="Title 5"/>
          <p:cNvSpPr>
            <a:spLocks noGrp="1"/>
          </p:cNvSpPr>
          <p:nvPr>
            <p:ph type="title"/>
          </p:nvPr>
        </p:nvSpPr>
        <p:spPr/>
        <p:txBody>
          <a:bodyPr/>
          <a:lstStyle/>
          <a:p>
            <a:r>
              <a:rPr lang="en-US" dirty="0" smtClean="0"/>
              <a:t>Status</a:t>
            </a:r>
            <a:endParaRPr lang="en-US" dirty="0"/>
          </a:p>
        </p:txBody>
      </p:sp>
      <p:sp>
        <p:nvSpPr>
          <p:cNvPr id="7" name="Text Placeholder 6"/>
          <p:cNvSpPr>
            <a:spLocks noGrp="1"/>
          </p:cNvSpPr>
          <p:nvPr>
            <p:ph type="body" sz="quarter" idx="12"/>
          </p:nvPr>
        </p:nvSpPr>
        <p:spPr>
          <a:xfrm>
            <a:off x="5867400" y="1387474"/>
            <a:ext cx="2971800" cy="4953000"/>
          </a:xfrm>
        </p:spPr>
        <p:txBody>
          <a:bodyPr/>
          <a:lstStyle/>
          <a:p>
            <a:pPr marL="457200" indent="-457200">
              <a:buFont typeface="Arial" panose="020B0604020202020204" pitchFamily="34" charset="0"/>
              <a:buChar char="•"/>
            </a:pPr>
            <a:r>
              <a:rPr lang="en-US" sz="2000" dirty="0" smtClean="0"/>
              <a:t>All data delivered to MnGeo</a:t>
            </a:r>
          </a:p>
          <a:p>
            <a:pPr marL="457200" indent="-457200">
              <a:buFont typeface="Arial" panose="020B0604020202020204" pitchFamily="34" charset="0"/>
              <a:buChar char="•"/>
            </a:pPr>
            <a:r>
              <a:rPr lang="en-US" sz="2000" dirty="0" smtClean="0"/>
              <a:t>Remaining areas to DOT for positional control</a:t>
            </a:r>
          </a:p>
          <a:p>
            <a:pPr marL="457200" indent="-457200">
              <a:buFont typeface="Arial" panose="020B0604020202020204" pitchFamily="34" charset="0"/>
              <a:buChar char="•"/>
            </a:pPr>
            <a:r>
              <a:rPr lang="en-US" sz="2000" dirty="0" smtClean="0"/>
              <a:t>MnGeo data quality review underway</a:t>
            </a:r>
          </a:p>
          <a:p>
            <a:pPr marL="457200" indent="-457200">
              <a:buFont typeface="Arial" panose="020B0604020202020204" pitchFamily="34" charset="0"/>
              <a:buChar char="•"/>
            </a:pPr>
            <a:r>
              <a:rPr lang="en-US" sz="2000" dirty="0" smtClean="0"/>
              <a:t>Look for the service to be updated in the next week or so</a:t>
            </a:r>
            <a:endParaRPr lang="en-US" sz="2000" dirty="0"/>
          </a:p>
        </p:txBody>
      </p:sp>
    </p:spTree>
    <p:extLst>
      <p:ext uri="{BB962C8B-B14F-4D97-AF65-F5344CB8AC3E}">
        <p14:creationId xmlns:p14="http://schemas.microsoft.com/office/powerpoint/2010/main" val="14123127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ccialek\AppData\Local\Microsoft\Windows\Temporary Internet Files\Content.IE5\JB9BJ7J9\Contract[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914400"/>
            <a:ext cx="2438400" cy="219456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457200" y="1066800"/>
            <a:ext cx="7924800" cy="4906963"/>
          </a:xfrm>
        </p:spPr>
        <p:txBody>
          <a:bodyPr/>
          <a:lstStyle/>
          <a:p>
            <a:r>
              <a:rPr lang="en-US" dirty="0" smtClean="0"/>
              <a:t>Identify specifications for a set                                       of products and/or services</a:t>
            </a:r>
          </a:p>
          <a:p>
            <a:r>
              <a:rPr lang="en-US" dirty="0" smtClean="0"/>
              <a:t>Pre-approve a number of qualified                       vendors</a:t>
            </a:r>
          </a:p>
          <a:p>
            <a:r>
              <a:rPr lang="en-US" dirty="0" smtClean="0"/>
              <a:t>Contract in force for multiple years</a:t>
            </a:r>
          </a:p>
          <a:p>
            <a:r>
              <a:rPr lang="en-US" dirty="0" smtClean="0"/>
              <a:t>When products are desired, they are pooled and a work order is prepared</a:t>
            </a:r>
          </a:p>
          <a:p>
            <a:r>
              <a:rPr lang="en-US" dirty="0" smtClean="0"/>
              <a:t>Vendor responses evaluated; best value selected</a:t>
            </a:r>
          </a:p>
          <a:p>
            <a:r>
              <a:rPr lang="en-US" dirty="0" smtClean="0"/>
              <a:t>As new needs arise, new work orders can be issued over the life of the contract</a:t>
            </a:r>
          </a:p>
          <a:p>
            <a:r>
              <a:rPr lang="en-US" dirty="0" smtClean="0"/>
              <a:t>For this contract, the primary products would be    imagery and </a:t>
            </a:r>
            <a:r>
              <a:rPr lang="en-US" dirty="0" err="1" smtClean="0"/>
              <a:t>planimetrics</a:t>
            </a:r>
            <a:r>
              <a:rPr lang="en-US" dirty="0" smtClean="0"/>
              <a:t>:</a:t>
            </a:r>
          </a:p>
          <a:p>
            <a:pPr lvl="1"/>
            <a:r>
              <a:rPr lang="en-US" sz="1800" dirty="0" smtClean="0"/>
              <a:t>4-band;  Resolution from 3- or 4-inch to ½-meter</a:t>
            </a:r>
            <a:endParaRPr lang="en-US" sz="1800" dirty="0"/>
          </a:p>
        </p:txBody>
      </p:sp>
      <p:sp>
        <p:nvSpPr>
          <p:cNvPr id="5" name="Title 4"/>
          <p:cNvSpPr>
            <a:spLocks noGrp="1"/>
          </p:cNvSpPr>
          <p:nvPr>
            <p:ph type="title"/>
          </p:nvPr>
        </p:nvSpPr>
        <p:spPr>
          <a:xfrm>
            <a:off x="457200" y="317715"/>
            <a:ext cx="7924800" cy="609600"/>
          </a:xfrm>
        </p:spPr>
        <p:txBody>
          <a:bodyPr/>
          <a:lstStyle/>
          <a:p>
            <a:r>
              <a:rPr lang="en-US" dirty="0" smtClean="0"/>
              <a:t>Master Services Contract (MSC)</a:t>
            </a:r>
            <a:endParaRPr lang="en-US" dirty="0"/>
          </a:p>
        </p:txBody>
      </p:sp>
    </p:spTree>
    <p:extLst>
      <p:ext uri="{BB962C8B-B14F-4D97-AF65-F5344CB8AC3E}">
        <p14:creationId xmlns:p14="http://schemas.microsoft.com/office/powerpoint/2010/main" val="1908624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01675"/>
          </a:xfrm>
        </p:spPr>
        <p:txBody>
          <a:bodyPr/>
          <a:lstStyle/>
          <a:p>
            <a:r>
              <a:rPr lang="en-US" sz="4000" b="1" dirty="0"/>
              <a:t>Drainage </a:t>
            </a:r>
            <a:r>
              <a:rPr lang="en-US" sz="4000" b="1" dirty="0" smtClean="0"/>
              <a:t>Records </a:t>
            </a:r>
            <a:r>
              <a:rPr lang="en-US" sz="4000" b="1" dirty="0"/>
              <a:t>Modernization</a:t>
            </a:r>
            <a:r>
              <a:rPr lang="en-US" dirty="0"/>
              <a:t/>
            </a:r>
            <a:br>
              <a:rPr lang="en-US" dirty="0"/>
            </a:br>
            <a:endParaRPr lang="en-US" dirty="0"/>
          </a:p>
        </p:txBody>
      </p:sp>
      <p:sp>
        <p:nvSpPr>
          <p:cNvPr id="3" name="Text Placeholder 2"/>
          <p:cNvSpPr>
            <a:spLocks noGrp="1"/>
          </p:cNvSpPr>
          <p:nvPr>
            <p:ph type="body" sz="quarter" idx="12"/>
          </p:nvPr>
        </p:nvSpPr>
        <p:spPr>
          <a:xfrm>
            <a:off x="342900" y="1066800"/>
            <a:ext cx="5448300" cy="4953000"/>
          </a:xfrm>
        </p:spPr>
        <p:txBody>
          <a:bodyPr/>
          <a:lstStyle/>
          <a:p>
            <a:pPr>
              <a:spcBef>
                <a:spcPts val="1200"/>
              </a:spcBef>
            </a:pPr>
            <a:r>
              <a:rPr lang="en-US" sz="2400" u="sng" dirty="0"/>
              <a:t>Project Goal</a:t>
            </a:r>
            <a:r>
              <a:rPr lang="en-US" sz="2400" dirty="0"/>
              <a:t>:  D</a:t>
            </a:r>
            <a:r>
              <a:rPr lang="en-US" sz="2400" dirty="0" smtClean="0"/>
              <a:t>evelop </a:t>
            </a:r>
            <a:r>
              <a:rPr lang="en-US" sz="2400" dirty="0"/>
              <a:t>a GIS database template along with data standards and a web-based data portal for Minnesota’s public drainage system records.</a:t>
            </a:r>
          </a:p>
          <a:p>
            <a:pPr>
              <a:spcBef>
                <a:spcPts val="1200"/>
              </a:spcBef>
            </a:pPr>
            <a:r>
              <a:rPr lang="en-US" sz="2400" u="sng" dirty="0"/>
              <a:t>Project Status</a:t>
            </a:r>
            <a:r>
              <a:rPr lang="en-US" sz="2400" dirty="0"/>
              <a:t>:  </a:t>
            </a:r>
            <a:endParaRPr lang="en-US" sz="2400" dirty="0" smtClean="0"/>
          </a:p>
          <a:p>
            <a:pPr marL="342900" indent="-342900">
              <a:spcBef>
                <a:spcPts val="0"/>
              </a:spcBef>
              <a:buFont typeface="Arial" panose="020B0604020202020204" pitchFamily="34" charset="0"/>
              <a:buChar char="•"/>
            </a:pPr>
            <a:r>
              <a:rPr lang="en-US" sz="2000" dirty="0" smtClean="0"/>
              <a:t>Service </a:t>
            </a:r>
            <a:r>
              <a:rPr lang="en-US" sz="2000" dirty="0"/>
              <a:t>Authorization (SA) between BWSR and </a:t>
            </a:r>
            <a:r>
              <a:rPr lang="en-US" sz="2000" dirty="0" smtClean="0"/>
              <a:t>MnGeo in place;</a:t>
            </a:r>
          </a:p>
          <a:p>
            <a:pPr marL="342900" indent="-342900">
              <a:spcBef>
                <a:spcPts val="0"/>
              </a:spcBef>
              <a:buFont typeface="Arial" panose="020B0604020202020204" pitchFamily="34" charset="0"/>
              <a:buChar char="•"/>
            </a:pPr>
            <a:r>
              <a:rPr lang="en-US" sz="2000" dirty="0" smtClean="0"/>
              <a:t>Project </a:t>
            </a:r>
            <a:r>
              <a:rPr lang="en-US" sz="2000" dirty="0"/>
              <a:t>plan prepared; </a:t>
            </a:r>
            <a:endParaRPr lang="en-US" sz="2000" dirty="0" smtClean="0"/>
          </a:p>
          <a:p>
            <a:pPr marL="342900" indent="-342900">
              <a:spcBef>
                <a:spcPts val="0"/>
              </a:spcBef>
              <a:buFont typeface="Arial" panose="020B0604020202020204" pitchFamily="34" charset="0"/>
              <a:buChar char="•"/>
            </a:pPr>
            <a:r>
              <a:rPr lang="en-US" sz="2000" dirty="0" smtClean="0"/>
              <a:t>Contractor </a:t>
            </a:r>
            <a:r>
              <a:rPr lang="en-US" sz="2000" dirty="0"/>
              <a:t>(Houston </a:t>
            </a:r>
            <a:r>
              <a:rPr lang="en-US" sz="2000" dirty="0" smtClean="0"/>
              <a:t>Engineering </a:t>
            </a:r>
            <a:r>
              <a:rPr lang="en-US" sz="2000" dirty="0"/>
              <a:t>Inc.) </a:t>
            </a:r>
            <a:r>
              <a:rPr lang="en-US" sz="2000" dirty="0" smtClean="0"/>
              <a:t>onboard</a:t>
            </a:r>
          </a:p>
          <a:p>
            <a:pPr marL="342900" indent="-342900">
              <a:spcBef>
                <a:spcPts val="0"/>
              </a:spcBef>
              <a:buFont typeface="Arial" panose="020B0604020202020204" pitchFamily="34" charset="0"/>
              <a:buChar char="•"/>
            </a:pPr>
            <a:r>
              <a:rPr lang="en-US" sz="2000" dirty="0" smtClean="0"/>
              <a:t>Project </a:t>
            </a:r>
            <a:r>
              <a:rPr lang="en-US" sz="2000" dirty="0"/>
              <a:t>Advisory Committee is being created.</a:t>
            </a:r>
            <a:endParaRPr lang="en-US" sz="2000" u="sng" dirty="0"/>
          </a:p>
          <a:p>
            <a:pPr>
              <a:spcBef>
                <a:spcPts val="1200"/>
              </a:spcBef>
            </a:pPr>
            <a:r>
              <a:rPr lang="en-US" sz="2400" u="sng" dirty="0" smtClean="0"/>
              <a:t>Project </a:t>
            </a:r>
            <a:r>
              <a:rPr lang="en-US" sz="2400" u="sng" dirty="0"/>
              <a:t>Funding</a:t>
            </a:r>
            <a:r>
              <a:rPr lang="en-US" sz="2400" dirty="0"/>
              <a:t>:  $230,000</a:t>
            </a:r>
          </a:p>
          <a:p>
            <a:endParaRPr lang="en-US" dirty="0"/>
          </a:p>
        </p:txBody>
      </p:sp>
      <p:pic>
        <p:nvPicPr>
          <p:cNvPr id="4" name="Picture 3" descr="Surface Hydrology of MN.jpg"/>
          <p:cNvPicPr/>
          <p:nvPr/>
        </p:nvPicPr>
        <p:blipFill>
          <a:blip r:embed="rId2" cstate="print"/>
          <a:stretch>
            <a:fillRect/>
          </a:stretch>
        </p:blipFill>
        <p:spPr>
          <a:xfrm>
            <a:off x="6212006" y="1295400"/>
            <a:ext cx="2474794"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19984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endParaRPr lang="en-US" dirty="0"/>
          </a:p>
        </p:txBody>
      </p:sp>
      <p:sp>
        <p:nvSpPr>
          <p:cNvPr id="4" name="Title 3"/>
          <p:cNvSpPr>
            <a:spLocks noGrp="1"/>
          </p:cNvSpPr>
          <p:nvPr>
            <p:ph type="title"/>
          </p:nvPr>
        </p:nvSpPr>
        <p:spPr/>
        <p:txBody>
          <a:bodyPr/>
          <a:lstStyle/>
          <a:p>
            <a:r>
              <a:rPr lang="en-US" dirty="0"/>
              <a:t/>
            </a:r>
            <a:br>
              <a:rPr lang="en-US" dirty="0"/>
            </a:br>
            <a:r>
              <a:rPr lang="en-US" dirty="0"/>
              <a:t> </a:t>
            </a:r>
            <a:br>
              <a:rPr lang="en-US" dirty="0"/>
            </a:br>
            <a:r>
              <a:rPr lang="en-US" dirty="0" smtClean="0"/>
              <a:t>Parcel, centerline, address points interim collect update</a:t>
            </a:r>
            <a:endParaRPr lang="en-US" dirty="0"/>
          </a:p>
        </p:txBody>
      </p:sp>
    </p:spTree>
    <p:extLst>
      <p:ext uri="{BB962C8B-B14F-4D97-AF65-F5344CB8AC3E}">
        <p14:creationId xmlns:p14="http://schemas.microsoft.com/office/powerpoint/2010/main" val="28761210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943599" y="3048000"/>
            <a:ext cx="2743200" cy="954107"/>
          </a:xfrm>
          <a:prstGeom prst="rect">
            <a:avLst/>
          </a:prstGeom>
          <a:solidFill>
            <a:schemeClr val="bg1"/>
          </a:solidFill>
        </p:spPr>
        <p:txBody>
          <a:bodyPr wrap="square" rtlCol="0">
            <a:spAutoFit/>
          </a:bodyPr>
          <a:lstStyle/>
          <a:p>
            <a:r>
              <a:rPr lang="en-US" sz="1400" dirty="0" smtClean="0"/>
              <a:t>87 counties, 3 cities </a:t>
            </a:r>
            <a:r>
              <a:rPr lang="en-US" sz="1400" dirty="0"/>
              <a:t>and 1 Indian </a:t>
            </a:r>
            <a:r>
              <a:rPr lang="en-US" sz="1400" dirty="0" smtClean="0"/>
              <a:t>Reservation</a:t>
            </a:r>
            <a:endParaRPr lang="en-US" sz="1400" dirty="0"/>
          </a:p>
          <a:p>
            <a:pPr marL="285750" indent="-285750">
              <a:buFont typeface="Arial" panose="020B0604020202020204" pitchFamily="34" charset="0"/>
              <a:buChar char="•"/>
            </a:pPr>
            <a:r>
              <a:rPr lang="en-US" sz="1400" dirty="0" smtClean="0"/>
              <a:t>73 </a:t>
            </a:r>
            <a:r>
              <a:rPr lang="en-US" sz="1400" dirty="0"/>
              <a:t>counties contacted</a:t>
            </a:r>
          </a:p>
          <a:p>
            <a:pPr marL="285750" indent="-285750">
              <a:buFont typeface="Arial" panose="020B0604020202020204" pitchFamily="34" charset="0"/>
              <a:buChar char="•"/>
            </a:pPr>
            <a:r>
              <a:rPr lang="en-US" sz="1400" dirty="0"/>
              <a:t>Data collected from </a:t>
            </a:r>
            <a:r>
              <a:rPr lang="en-US" sz="1400" dirty="0" smtClean="0"/>
              <a:t>33 </a:t>
            </a:r>
          </a:p>
        </p:txBody>
      </p:sp>
      <p:sp>
        <p:nvSpPr>
          <p:cNvPr id="8" name="TextBox 7"/>
          <p:cNvSpPr txBox="1"/>
          <p:nvPr/>
        </p:nvSpPr>
        <p:spPr>
          <a:xfrm>
            <a:off x="6234192" y="958785"/>
            <a:ext cx="2452607" cy="1815882"/>
          </a:xfrm>
          <a:prstGeom prst="rect">
            <a:avLst/>
          </a:prstGeom>
          <a:noFill/>
        </p:spPr>
        <p:txBody>
          <a:bodyPr wrap="square" rtlCol="0">
            <a:spAutoFit/>
          </a:bodyPr>
          <a:lstStyle/>
          <a:p>
            <a:r>
              <a:rPr lang="en-US" sz="3200" dirty="0" smtClean="0"/>
              <a:t>Status of County Data Collection</a:t>
            </a:r>
          </a:p>
          <a:p>
            <a:r>
              <a:rPr lang="en-US" sz="1600" dirty="0" smtClean="0"/>
              <a:t>(as of 1/26/2015)</a:t>
            </a:r>
            <a:endParaRPr lang="en-US" sz="16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852" t="9618" r="6008" b="11231"/>
          <a:stretch/>
        </p:blipFill>
        <p:spPr>
          <a:xfrm>
            <a:off x="685800" y="951641"/>
            <a:ext cx="4419600" cy="5136144"/>
          </a:xfrm>
          <a:prstGeom prst="rect">
            <a:avLst/>
          </a:prstGeom>
        </p:spPr>
      </p:pic>
    </p:spTree>
    <p:extLst>
      <p:ext uri="{BB962C8B-B14F-4D97-AF65-F5344CB8AC3E}">
        <p14:creationId xmlns:p14="http://schemas.microsoft.com/office/powerpoint/2010/main" val="25916224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Schedule</a:t>
            </a:r>
            <a:endParaRPr lang="en-US" dirty="0"/>
          </a:p>
        </p:txBody>
      </p:sp>
      <p:graphicFrame>
        <p:nvGraphicFramePr>
          <p:cNvPr id="3" name="Content Placeholder 2"/>
          <p:cNvGraphicFramePr>
            <a:graphicFrameLocks noGrp="1"/>
          </p:cNvGraphicFramePr>
          <p:nvPr>
            <p:ph idx="4294967295"/>
            <p:extLst/>
          </p:nvPr>
        </p:nvGraphicFramePr>
        <p:xfrm>
          <a:off x="4191000" y="1371600"/>
          <a:ext cx="4419600" cy="2834640"/>
        </p:xfrm>
        <a:graphic>
          <a:graphicData uri="http://schemas.openxmlformats.org/drawingml/2006/table">
            <a:tbl>
              <a:tblPr firstRow="1" bandRow="1">
                <a:tableStyleId>{F5AB1C69-6EDB-4FF4-983F-18BD219EF322}</a:tableStyleId>
              </a:tblPr>
              <a:tblGrid>
                <a:gridCol w="3352800"/>
                <a:gridCol w="1066800"/>
              </a:tblGrid>
              <a:tr h="370840">
                <a:tc>
                  <a:txBody>
                    <a:bodyPr/>
                    <a:lstStyle/>
                    <a:p>
                      <a:r>
                        <a:rPr lang="en-US" dirty="0" smtClean="0"/>
                        <a:t>Milestones</a:t>
                      </a:r>
                      <a:endParaRPr lang="en-US" dirty="0"/>
                    </a:p>
                  </a:txBody>
                  <a:tcPr/>
                </a:tc>
                <a:tc>
                  <a:txBody>
                    <a:bodyPr/>
                    <a:lstStyle/>
                    <a:p>
                      <a:r>
                        <a:rPr lang="en-US" dirty="0" smtClean="0"/>
                        <a:t>Target Date</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u="none" strike="noStrike" kern="1200" baseline="0" dirty="0" smtClean="0"/>
                        <a:t>Collect all available data</a:t>
                      </a:r>
                      <a:endParaRPr lang="en-US" sz="1800" b="0" i="0" u="none" strike="noStrike" kern="1200" baseline="0" dirty="0" smtClean="0">
                        <a:solidFill>
                          <a:schemeClr val="dk1"/>
                        </a:solidFill>
                        <a:latin typeface="+mn-lt"/>
                        <a:ea typeface="+mn-ea"/>
                        <a:cs typeface="+mn-cs"/>
                      </a:endParaRPr>
                    </a:p>
                  </a:txBody>
                  <a:tcPr/>
                </a:tc>
                <a:tc>
                  <a:txBody>
                    <a:bodyPr/>
                    <a:lstStyle/>
                    <a:p>
                      <a:r>
                        <a:rPr lang="en-US" dirty="0" smtClean="0"/>
                        <a:t>May 2015</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u="none" strike="noStrike" kern="1200" baseline="0" dirty="0" smtClean="0"/>
                        <a:t>Standardize the three layers 	</a:t>
                      </a:r>
                      <a:endParaRPr lang="en-US" sz="1800" b="0" i="0" u="none" strike="noStrike" kern="1200" baseline="0" dirty="0" smtClean="0">
                        <a:solidFill>
                          <a:schemeClr val="dk1"/>
                        </a:solidFill>
                        <a:latin typeface="+mn-lt"/>
                        <a:ea typeface="+mn-ea"/>
                        <a:cs typeface="+mn-cs"/>
                      </a:endParaRPr>
                    </a:p>
                  </a:txBody>
                  <a:tcPr/>
                </a:tc>
                <a:tc>
                  <a:txBody>
                    <a:bodyPr/>
                    <a:lstStyle/>
                    <a:p>
                      <a:r>
                        <a:rPr lang="en-US" dirty="0" smtClean="0"/>
                        <a:t>Oct</a:t>
                      </a:r>
                    </a:p>
                    <a:p>
                      <a:r>
                        <a:rPr lang="en-US" dirty="0" smtClean="0"/>
                        <a:t>2015</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u="none" strike="noStrike" kern="1200" baseline="0" dirty="0" smtClean="0"/>
                        <a:t>Aggregate the three layers into single statewide datasets (likely to have gaps) 	</a:t>
                      </a:r>
                      <a:endParaRPr lang="en-US" sz="1800" b="0" i="0" u="none" strike="noStrike" kern="1200" baseline="0" dirty="0" smtClean="0">
                        <a:solidFill>
                          <a:schemeClr val="dk1"/>
                        </a:solidFill>
                        <a:latin typeface="+mn-lt"/>
                        <a:ea typeface="+mn-ea"/>
                        <a:cs typeface="+mn-cs"/>
                      </a:endParaRPr>
                    </a:p>
                  </a:txBody>
                  <a:tcPr/>
                </a:tc>
                <a:tc>
                  <a:txBody>
                    <a:bodyPr/>
                    <a:lstStyle/>
                    <a:p>
                      <a:r>
                        <a:rPr lang="en-US" dirty="0" smtClean="0"/>
                        <a:t>Jan 2016</a:t>
                      </a:r>
                      <a:endParaRPr lang="en-US" dirty="0"/>
                    </a:p>
                  </a:txBody>
                  <a:tcPr/>
                </a:tc>
              </a:tr>
            </a:tbl>
          </a:graphicData>
        </a:graphic>
      </p:graphicFrame>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5852" t="9618" r="6008" b="11231"/>
          <a:stretch/>
        </p:blipFill>
        <p:spPr>
          <a:xfrm>
            <a:off x="304800" y="1600200"/>
            <a:ext cx="3581400" cy="41620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90876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pic>
        <p:nvPicPr>
          <p:cNvPr id="4098" name="Picture 2" descr="C:\Users\dross\AppData\Local\Microsoft\Windows\Temporary Internet Files\Content.IE5\AGYGOD3N\MP90042759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0"/>
            <a:ext cx="1814513" cy="262737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dross\AppData\Local\Microsoft\Windows\Temporary Internet Files\Content.IE5\8BEM53S2\MP90038608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343401"/>
            <a:ext cx="1796142" cy="25146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 y="2667000"/>
            <a:ext cx="91440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5" name="Picture 14" descr="FinalCenterlinesLogo.jpg"/>
          <p:cNvPicPr>
            <a:picLocks noChangeAspect="1"/>
          </p:cNvPicPr>
          <p:nvPr/>
        </p:nvPicPr>
        <p:blipFill>
          <a:blip r:embed="rId5" cstate="print"/>
          <a:stretch>
            <a:fillRect/>
          </a:stretch>
        </p:blipFill>
        <p:spPr>
          <a:xfrm>
            <a:off x="152400" y="2819400"/>
            <a:ext cx="1219200" cy="1219200"/>
          </a:xfrm>
          <a:prstGeom prst="rect">
            <a:avLst/>
          </a:prstGeom>
        </p:spPr>
      </p:pic>
      <p:grpSp>
        <p:nvGrpSpPr>
          <p:cNvPr id="19" name="Group 18"/>
          <p:cNvGrpSpPr/>
          <p:nvPr/>
        </p:nvGrpSpPr>
        <p:grpSpPr>
          <a:xfrm>
            <a:off x="1800225" y="4295775"/>
            <a:ext cx="7347610" cy="1251494"/>
            <a:chOff x="1800225" y="4339681"/>
            <a:chExt cx="6937522" cy="1181645"/>
          </a:xfrm>
        </p:grpSpPr>
        <p:pic>
          <p:nvPicPr>
            <p:cNvPr id="4101" name="Picture 5" descr="C:\Users\dross\AppData\Local\Microsoft\Windows\Temporary Internet Files\Content.IE5\VEW4XV0M\MP90042767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56000" y="4346574"/>
              <a:ext cx="1758051" cy="11715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dross\AppData\Local\Microsoft\Windows\Temporary Internet Files\Content.IE5\AGYGOD3N\MP900400815[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4589" y="4339681"/>
              <a:ext cx="1773158" cy="1181644"/>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dross\AppData\Local\Microsoft\Windows\Temporary Internet Files\Content.IE5\UFP3IKLF\MP90038274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11775" y="4340226"/>
              <a:ext cx="165354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Mpls@night.jpg"/>
            <p:cNvPicPr>
              <a:picLocks noChangeAspect="1"/>
            </p:cNvPicPr>
            <p:nvPr/>
          </p:nvPicPr>
          <p:blipFill>
            <a:blip r:embed="rId9" cstate="print"/>
            <a:stretch>
              <a:fillRect/>
            </a:stretch>
          </p:blipFill>
          <p:spPr>
            <a:xfrm>
              <a:off x="1800225" y="4346575"/>
              <a:ext cx="1755584" cy="1171303"/>
            </a:xfrm>
            <a:prstGeom prst="rect">
              <a:avLst/>
            </a:prstGeom>
          </p:spPr>
        </p:pic>
      </p:grpSp>
      <p:sp>
        <p:nvSpPr>
          <p:cNvPr id="20" name="Rectangle 19"/>
          <p:cNvSpPr/>
          <p:nvPr/>
        </p:nvSpPr>
        <p:spPr>
          <a:xfrm>
            <a:off x="0" y="4267200"/>
            <a:ext cx="9144000" cy="76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Box 22"/>
          <p:cNvSpPr txBox="1"/>
          <p:nvPr/>
        </p:nvSpPr>
        <p:spPr>
          <a:xfrm>
            <a:off x="1438275" y="2819402"/>
            <a:ext cx="7467600" cy="769441"/>
          </a:xfrm>
          <a:prstGeom prst="rect">
            <a:avLst/>
          </a:prstGeom>
          <a:noFill/>
        </p:spPr>
        <p:txBody>
          <a:bodyPr wrap="square" rtlCol="0">
            <a:spAutoFit/>
          </a:bodyPr>
          <a:lstStyle/>
          <a:p>
            <a:r>
              <a:rPr lang="en-US" sz="4400" b="1" dirty="0">
                <a:solidFill>
                  <a:srgbClr val="9BBB59">
                    <a:lumMod val="50000"/>
                  </a:srgbClr>
                </a:solidFill>
              </a:rPr>
              <a:t>Statewide Centerline Initiative</a:t>
            </a:r>
          </a:p>
        </p:txBody>
      </p:sp>
      <p:sp>
        <p:nvSpPr>
          <p:cNvPr id="26" name="Rectangle 25"/>
          <p:cNvSpPr/>
          <p:nvPr/>
        </p:nvSpPr>
        <p:spPr>
          <a:xfrm>
            <a:off x="0" y="2590800"/>
            <a:ext cx="9144000" cy="76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 name="Group 1"/>
          <p:cNvGrpSpPr/>
          <p:nvPr/>
        </p:nvGrpSpPr>
        <p:grpSpPr>
          <a:xfrm>
            <a:off x="6549992" y="3733800"/>
            <a:ext cx="2444816" cy="489712"/>
            <a:chOff x="-1544854" y="-533400"/>
            <a:chExt cx="11762070" cy="2775712"/>
          </a:xfrm>
        </p:grpSpPr>
        <p:pic>
          <p:nvPicPr>
            <p:cNvPr id="14" name="Picture 13" descr="All Four Agency Logos.jpg"/>
            <p:cNvPicPr>
              <a:picLocks noChangeAspect="1"/>
            </p:cNvPicPr>
            <p:nvPr/>
          </p:nvPicPr>
          <p:blipFill>
            <a:blip r:embed="rId10" cstate="print"/>
            <a:stretch>
              <a:fillRect/>
            </a:stretch>
          </p:blipFill>
          <p:spPr>
            <a:xfrm>
              <a:off x="-1035670" y="-533400"/>
              <a:ext cx="11252886" cy="2775712"/>
            </a:xfrm>
            <a:prstGeom prst="rect">
              <a:avLst/>
            </a:prstGeom>
          </p:spPr>
        </p:pic>
        <p:pic>
          <p:nvPicPr>
            <p:cNvPr id="2355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44854" y="-533400"/>
              <a:ext cx="2731560" cy="277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2171312" y="184937"/>
            <a:ext cx="6696075" cy="2677656"/>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solidFill>
                  <a:prstClr val="black"/>
                </a:solidFill>
              </a:rPr>
              <a:t>MnDOT in production internally</a:t>
            </a:r>
          </a:p>
          <a:p>
            <a:pPr marL="342900" indent="-342900">
              <a:buFont typeface="Arial" panose="020B0604020202020204" pitchFamily="34" charset="0"/>
              <a:buChar char="•"/>
            </a:pPr>
            <a:r>
              <a:rPr lang="en-US" sz="2400" b="1" dirty="0" smtClean="0">
                <a:solidFill>
                  <a:prstClr val="black"/>
                </a:solidFill>
              </a:rPr>
              <a:t>Update MnGeo </a:t>
            </a:r>
            <a:r>
              <a:rPr lang="en-US" sz="2400" b="1" dirty="0">
                <a:solidFill>
                  <a:prstClr val="black"/>
                </a:solidFill>
              </a:rPr>
              <a:t>instance of </a:t>
            </a:r>
            <a:r>
              <a:rPr lang="en-US" sz="2400" b="1" dirty="0" smtClean="0">
                <a:solidFill>
                  <a:prstClr val="black"/>
                </a:solidFill>
              </a:rPr>
              <a:t>tools for </a:t>
            </a:r>
            <a:r>
              <a:rPr lang="en-US" sz="2400" b="1" dirty="0">
                <a:solidFill>
                  <a:prstClr val="black"/>
                </a:solidFill>
              </a:rPr>
              <a:t>the partners</a:t>
            </a:r>
          </a:p>
          <a:p>
            <a:pPr marL="342900" indent="-342900">
              <a:buFont typeface="Arial" panose="020B0604020202020204" pitchFamily="34" charset="0"/>
              <a:buChar char="•"/>
            </a:pPr>
            <a:r>
              <a:rPr lang="en-US" sz="2400" b="1" dirty="0">
                <a:solidFill>
                  <a:prstClr val="black"/>
                </a:solidFill>
              </a:rPr>
              <a:t>Conflation of non-state data</a:t>
            </a:r>
          </a:p>
          <a:p>
            <a:pPr marL="342900" indent="-342900">
              <a:buFont typeface="Arial" panose="020B0604020202020204" pitchFamily="34" charset="0"/>
              <a:buChar char="•"/>
            </a:pPr>
            <a:r>
              <a:rPr lang="en-US" sz="2400" b="1" dirty="0">
                <a:solidFill>
                  <a:prstClr val="black"/>
                </a:solidFill>
              </a:rPr>
              <a:t>Align with Metro counties GIS </a:t>
            </a:r>
            <a:r>
              <a:rPr lang="en-US" sz="2400" b="1" dirty="0" smtClean="0">
                <a:solidFill>
                  <a:prstClr val="black"/>
                </a:solidFill>
              </a:rPr>
              <a:t>Centerlines, Next Generation 9-1-1 efforts</a:t>
            </a:r>
          </a:p>
          <a:p>
            <a:pPr marL="800100" lvl="1" indent="-342900">
              <a:buFont typeface="Arial" panose="020B0604020202020204" pitchFamily="34" charset="0"/>
              <a:buChar char="•"/>
            </a:pPr>
            <a:r>
              <a:rPr lang="en-US" sz="2400" b="1" dirty="0" smtClean="0">
                <a:solidFill>
                  <a:prstClr val="black"/>
                </a:solidFill>
              </a:rPr>
              <a:t>2 data views – General use and Engineering</a:t>
            </a:r>
            <a:endParaRPr lang="en-US" sz="2400" b="1" dirty="0">
              <a:solidFill>
                <a:prstClr val="black"/>
              </a:solidFill>
            </a:endParaRPr>
          </a:p>
          <a:p>
            <a:pPr marL="342900" indent="-342900">
              <a:buFont typeface="Arial" panose="020B0604020202020204" pitchFamily="34" charset="0"/>
              <a:buChar char="•"/>
            </a:pPr>
            <a:endParaRPr lang="en-US" sz="2400" b="1" dirty="0">
              <a:solidFill>
                <a:prstClr val="black"/>
              </a:solidFill>
            </a:endParaRPr>
          </a:p>
        </p:txBody>
      </p:sp>
      <p:sp>
        <p:nvSpPr>
          <p:cNvPr id="21" name="TextBox 20"/>
          <p:cNvSpPr txBox="1"/>
          <p:nvPr/>
        </p:nvSpPr>
        <p:spPr>
          <a:xfrm>
            <a:off x="2509448" y="5628614"/>
            <a:ext cx="6019800" cy="923330"/>
          </a:xfrm>
          <a:prstGeom prst="rect">
            <a:avLst/>
          </a:prstGeom>
          <a:noFill/>
        </p:spPr>
        <p:txBody>
          <a:bodyPr wrap="square" rtlCol="0">
            <a:spAutoFit/>
          </a:bodyPr>
          <a:lstStyle/>
          <a:p>
            <a:r>
              <a:rPr lang="en-US" b="1" i="1" dirty="0">
                <a:solidFill>
                  <a:prstClr val="white">
                    <a:lumMod val="50000"/>
                  </a:prstClr>
                </a:solidFill>
              </a:rPr>
              <a:t>To</a:t>
            </a:r>
            <a:r>
              <a:rPr lang="en-US" b="1" i="1" dirty="0">
                <a:solidFill>
                  <a:prstClr val="black"/>
                </a:solidFill>
              </a:rPr>
              <a:t> </a:t>
            </a:r>
            <a:r>
              <a:rPr lang="en-US" b="1" i="1" dirty="0">
                <a:solidFill>
                  <a:srgbClr val="9BBB59">
                    <a:lumMod val="50000"/>
                  </a:srgbClr>
                </a:solidFill>
              </a:rPr>
              <a:t>develop, test, refine, publish and perpetuate </a:t>
            </a:r>
            <a:r>
              <a:rPr lang="en-US" b="1" i="1" dirty="0">
                <a:solidFill>
                  <a:prstClr val="white">
                    <a:lumMod val="50000"/>
                  </a:prstClr>
                </a:solidFill>
              </a:rPr>
              <a:t>a</a:t>
            </a:r>
            <a:r>
              <a:rPr lang="en-US" b="1" i="1" dirty="0">
                <a:solidFill>
                  <a:prstClr val="black"/>
                </a:solidFill>
              </a:rPr>
              <a:t> </a:t>
            </a:r>
            <a:r>
              <a:rPr lang="en-US" b="1" i="1" dirty="0">
                <a:solidFill>
                  <a:srgbClr val="9BBB59">
                    <a:lumMod val="50000"/>
                  </a:srgbClr>
                </a:solidFill>
              </a:rPr>
              <a:t>single state- wide roadway dataset </a:t>
            </a:r>
            <a:r>
              <a:rPr lang="en-US" b="1" i="1" dirty="0">
                <a:solidFill>
                  <a:prstClr val="white">
                    <a:lumMod val="50000"/>
                  </a:prstClr>
                </a:solidFill>
              </a:rPr>
              <a:t>that meets the needs of a </a:t>
            </a:r>
            <a:r>
              <a:rPr lang="en-US" b="1" i="1" dirty="0">
                <a:solidFill>
                  <a:srgbClr val="9BBB59">
                    <a:lumMod val="50000"/>
                  </a:srgbClr>
                </a:solidFill>
              </a:rPr>
              <a:t>diverse user community…</a:t>
            </a:r>
          </a:p>
        </p:txBody>
      </p:sp>
    </p:spTree>
    <p:extLst>
      <p:ext uri="{BB962C8B-B14F-4D97-AF65-F5344CB8AC3E}">
        <p14:creationId xmlns:p14="http://schemas.microsoft.com/office/powerpoint/2010/main" val="4315755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200400"/>
            <a:ext cx="4419600" cy="1524000"/>
          </a:xfrm>
        </p:spPr>
        <p:txBody>
          <a:bodyPr/>
          <a:lstStyle/>
          <a:p>
            <a:r>
              <a:rPr lang="en-US" dirty="0" smtClean="0"/>
              <a:t>Adjourn…</a:t>
            </a:r>
            <a:br>
              <a:rPr lang="en-US" dirty="0" smtClean="0"/>
            </a:br>
            <a:r>
              <a:rPr lang="en-US" dirty="0"/>
              <a:t/>
            </a:r>
            <a:br>
              <a:rPr lang="en-US" dirty="0"/>
            </a:br>
            <a:r>
              <a:rPr lang="en-US" sz="3200" dirty="0" smtClean="0"/>
              <a:t>See you next meeting, June 24</a:t>
            </a:r>
            <a:endParaRPr lang="en-US" sz="3200" i="1" dirty="0"/>
          </a:p>
        </p:txBody>
      </p:sp>
    </p:spTree>
    <p:extLst>
      <p:ext uri="{BB962C8B-B14F-4D97-AF65-F5344CB8AC3E}">
        <p14:creationId xmlns:p14="http://schemas.microsoft.com/office/powerpoint/2010/main" val="36656240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868362"/>
          </a:xfrm>
        </p:spPr>
        <p:txBody>
          <a:bodyPr/>
          <a:lstStyle/>
          <a:p>
            <a:r>
              <a:rPr lang="en-US" dirty="0" smtClean="0"/>
              <a:t>Purpose &amp; Need</a:t>
            </a:r>
            <a:endParaRPr lang="en-US" dirty="0"/>
          </a:p>
        </p:txBody>
      </p:sp>
      <p:pic>
        <p:nvPicPr>
          <p:cNvPr id="4" name="Content Placeholder 3"/>
          <p:cNvPicPr>
            <a:picLocks noGrp="1" noChangeAspect="1"/>
          </p:cNvPicPr>
          <p:nvPr>
            <p:ph idx="1"/>
          </p:nvPr>
        </p:nvPicPr>
        <p:blipFill>
          <a:blip r:embed="rId2"/>
          <a:stretch>
            <a:fillRect/>
          </a:stretch>
        </p:blipFill>
        <p:spPr>
          <a:xfrm>
            <a:off x="457200" y="1306977"/>
            <a:ext cx="3810000" cy="3455695"/>
          </a:xfrm>
          <a:prstGeom prst="rect">
            <a:avLst/>
          </a:prstGeom>
        </p:spPr>
      </p:pic>
      <p:grpSp>
        <p:nvGrpSpPr>
          <p:cNvPr id="5" name="Group 4"/>
          <p:cNvGrpSpPr/>
          <p:nvPr/>
        </p:nvGrpSpPr>
        <p:grpSpPr>
          <a:xfrm>
            <a:off x="1283434" y="2209800"/>
            <a:ext cx="3485023" cy="4048125"/>
            <a:chOff x="1283434" y="2209800"/>
            <a:chExt cx="3485023" cy="4048125"/>
          </a:xfrm>
        </p:grpSpPr>
        <p:pic>
          <p:nvPicPr>
            <p:cNvPr id="6" name="Picture 5"/>
            <p:cNvPicPr>
              <a:picLocks noChangeAspect="1"/>
            </p:cNvPicPr>
            <p:nvPr/>
          </p:nvPicPr>
          <p:blipFill>
            <a:blip r:embed="rId3"/>
            <a:stretch>
              <a:fillRect/>
            </a:stretch>
          </p:blipFill>
          <p:spPr>
            <a:xfrm>
              <a:off x="1283434" y="2209800"/>
              <a:ext cx="3485023" cy="4048125"/>
            </a:xfrm>
            <a:prstGeom prst="rect">
              <a:avLst/>
            </a:prstGeom>
          </p:spPr>
        </p:pic>
        <p:pic>
          <p:nvPicPr>
            <p:cNvPr id="7" name="Picture 6"/>
            <p:cNvPicPr>
              <a:picLocks noChangeAspect="1"/>
            </p:cNvPicPr>
            <p:nvPr/>
          </p:nvPicPr>
          <p:blipFill>
            <a:blip r:embed="rId4"/>
            <a:stretch>
              <a:fillRect/>
            </a:stretch>
          </p:blipFill>
          <p:spPr>
            <a:xfrm>
              <a:off x="3144812" y="2314807"/>
              <a:ext cx="1427188" cy="1550695"/>
            </a:xfrm>
            <a:prstGeom prst="rect">
              <a:avLst/>
            </a:prstGeom>
          </p:spPr>
        </p:pic>
      </p:grpSp>
      <p:pic>
        <p:nvPicPr>
          <p:cNvPr id="8" name="Picture 7"/>
          <p:cNvPicPr>
            <a:picLocks noChangeAspect="1"/>
          </p:cNvPicPr>
          <p:nvPr/>
        </p:nvPicPr>
        <p:blipFill>
          <a:blip r:embed="rId5"/>
          <a:stretch>
            <a:fillRect/>
          </a:stretch>
        </p:blipFill>
        <p:spPr>
          <a:xfrm>
            <a:off x="4564655" y="1524000"/>
            <a:ext cx="4257272" cy="4298505"/>
          </a:xfrm>
          <a:prstGeom prst="rect">
            <a:avLst/>
          </a:prstGeom>
        </p:spPr>
      </p:pic>
    </p:spTree>
    <p:extLst>
      <p:ext uri="{BB962C8B-B14F-4D97-AF65-F5344CB8AC3E}">
        <p14:creationId xmlns:p14="http://schemas.microsoft.com/office/powerpoint/2010/main" val="389653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868362"/>
          </a:xfrm>
        </p:spPr>
        <p:txBody>
          <a:bodyPr/>
          <a:lstStyle/>
          <a:p>
            <a:r>
              <a:rPr lang="en-US" dirty="0" smtClean="0"/>
              <a:t>Purpose &amp; Need</a:t>
            </a:r>
            <a:endParaRPr lang="en-US" dirty="0"/>
          </a:p>
        </p:txBody>
      </p:sp>
      <p:pic>
        <p:nvPicPr>
          <p:cNvPr id="9" name="Picture 8"/>
          <p:cNvPicPr>
            <a:picLocks noChangeAspect="1"/>
          </p:cNvPicPr>
          <p:nvPr/>
        </p:nvPicPr>
        <p:blipFill>
          <a:blip r:embed="rId2"/>
          <a:stretch>
            <a:fillRect/>
          </a:stretch>
        </p:blipFill>
        <p:spPr>
          <a:xfrm>
            <a:off x="457200" y="1155663"/>
            <a:ext cx="4893811" cy="2839869"/>
          </a:xfrm>
          <a:prstGeom prst="rect">
            <a:avLst/>
          </a:prstGeom>
          <a:ln>
            <a:solidFill>
              <a:schemeClr val="accent1"/>
            </a:solidFill>
          </a:ln>
        </p:spPr>
      </p:pic>
      <p:pic>
        <p:nvPicPr>
          <p:cNvPr id="10" name="Picture 9"/>
          <p:cNvPicPr>
            <a:picLocks noChangeAspect="1"/>
          </p:cNvPicPr>
          <p:nvPr/>
        </p:nvPicPr>
        <p:blipFill>
          <a:blip r:embed="rId3"/>
          <a:stretch>
            <a:fillRect/>
          </a:stretch>
        </p:blipFill>
        <p:spPr>
          <a:xfrm>
            <a:off x="1875805" y="2514600"/>
            <a:ext cx="4935189" cy="2961865"/>
          </a:xfrm>
          <a:prstGeom prst="rect">
            <a:avLst/>
          </a:prstGeom>
          <a:ln>
            <a:solidFill>
              <a:schemeClr val="accent1"/>
            </a:solidFill>
          </a:ln>
        </p:spPr>
      </p:pic>
      <p:pic>
        <p:nvPicPr>
          <p:cNvPr id="11" name="Picture 10"/>
          <p:cNvPicPr>
            <a:picLocks noChangeAspect="1"/>
          </p:cNvPicPr>
          <p:nvPr/>
        </p:nvPicPr>
        <p:blipFill>
          <a:blip r:embed="rId4"/>
          <a:stretch>
            <a:fillRect/>
          </a:stretch>
        </p:blipFill>
        <p:spPr>
          <a:xfrm>
            <a:off x="4343400" y="3048000"/>
            <a:ext cx="4087430" cy="3390416"/>
          </a:xfrm>
          <a:prstGeom prst="rect">
            <a:avLst/>
          </a:prstGeom>
          <a:ln>
            <a:solidFill>
              <a:schemeClr val="accent1"/>
            </a:solidFill>
          </a:ln>
        </p:spPr>
      </p:pic>
    </p:spTree>
    <p:extLst>
      <p:ext uri="{BB962C8B-B14F-4D97-AF65-F5344CB8AC3E}">
        <p14:creationId xmlns:p14="http://schemas.microsoft.com/office/powerpoint/2010/main" val="280814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Legislation</a:t>
            </a:r>
            <a:endParaRPr lang="en-US" b="1" dirty="0"/>
          </a:p>
        </p:txBody>
      </p:sp>
      <p:sp>
        <p:nvSpPr>
          <p:cNvPr id="3" name="Content Placeholder 2"/>
          <p:cNvSpPr>
            <a:spLocks noGrp="1"/>
          </p:cNvSpPr>
          <p:nvPr>
            <p:ph idx="1"/>
          </p:nvPr>
        </p:nvSpPr>
        <p:spPr/>
        <p:txBody>
          <a:bodyPr/>
          <a:lstStyle/>
          <a:p>
            <a:pPr lvl="0"/>
            <a:r>
              <a:rPr lang="en-US" dirty="0"/>
              <a:t>Minnesota Session Laws, Chapter 137 directs the DNR to: </a:t>
            </a:r>
            <a:r>
              <a:rPr lang="en-US" i="1" dirty="0"/>
              <a:t>create enhanced, integrated, and accessible Web-based information for park and trail users; joint marketing and promotional efforts for all parks and trails of regional or statewide significance; and support of activities of a parks and trails legacy advisory committee</a:t>
            </a:r>
            <a:endParaRPr lang="en-US" dirty="0"/>
          </a:p>
          <a:p>
            <a:endParaRPr lang="en-US" dirty="0"/>
          </a:p>
        </p:txBody>
      </p:sp>
    </p:spTree>
    <p:extLst>
      <p:ext uri="{BB962C8B-B14F-4D97-AF65-F5344CB8AC3E}">
        <p14:creationId xmlns:p14="http://schemas.microsoft.com/office/powerpoint/2010/main" val="1119312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a:t>
            </a:r>
            <a:endParaRPr lang="en-US" dirty="0"/>
          </a:p>
        </p:txBody>
      </p:sp>
      <p:pic>
        <p:nvPicPr>
          <p:cNvPr id="1026" name="Picture 2" descr="Met Council logo with link to home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59688"/>
            <a:ext cx="1675356"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s-mn-state-dn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772132"/>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114800"/>
            <a:ext cx="5915538" cy="197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9724" y="1483488"/>
            <a:ext cx="200977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Minnesota Geospatial Commons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6463" y="2615396"/>
            <a:ext cx="16573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s-mn-state-mnge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3676076"/>
            <a:ext cx="1905000" cy="1419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317309"/>
      </p:ext>
    </p:extLst>
  </p:cSld>
  <p:clrMapOvr>
    <a:masterClrMapping/>
  </p:clrMapOvr>
</p:sld>
</file>

<file path=ppt/theme/theme1.xml><?xml version="1.0" encoding="utf-8"?>
<a:theme xmlns:a="http://schemas.openxmlformats.org/drawingml/2006/main" name="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Advantage">
  <a:themeElements>
    <a:clrScheme name="Custom 5">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0070C0"/>
      </a:hlink>
      <a:folHlink>
        <a:srgbClr val="0070C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numCol="1"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numCol="1"/>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ection slides 6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ontent slides">
  <a:themeElements>
    <a:clrScheme name="Custom 9">
      <a:dk1>
        <a:sysClr val="windowText" lastClr="000000"/>
      </a:dk1>
      <a:lt1>
        <a:sysClr val="window" lastClr="FFFFFF"/>
      </a:lt1>
      <a:dk2>
        <a:srgbClr val="555557"/>
      </a:dk2>
      <a:lt2>
        <a:srgbClr val="C5D1D7"/>
      </a:lt2>
      <a:accent1>
        <a:srgbClr val="647A83"/>
      </a:accent1>
      <a:accent2>
        <a:srgbClr val="C56E4A"/>
      </a:accent2>
      <a:accent3>
        <a:srgbClr val="647A83"/>
      </a:accent3>
      <a:accent4>
        <a:srgbClr val="8B6F47"/>
      </a:accent4>
      <a:accent5>
        <a:srgbClr val="7B8B71"/>
      </a:accent5>
      <a:accent6>
        <a:srgbClr val="D9BB72"/>
      </a:accent6>
      <a:hlink>
        <a:srgbClr val="946F8D"/>
      </a:hlink>
      <a:folHlink>
        <a:srgbClr val="694F07"/>
      </a:folHlink>
    </a:clrScheme>
    <a:fontScheme name="Custom 3">
      <a:majorFont>
        <a:latin typeface="Franklin Gothic Medium"/>
        <a:ea typeface=""/>
        <a:cs typeface=""/>
      </a:majorFont>
      <a:minorFont>
        <a:latin typeface="Franklin Gothic Book"/>
        <a:ea typeface=""/>
        <a:cs typeface=""/>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5.xml><?xml version="1.0" encoding="utf-8"?>
<a:theme xmlns:a="http://schemas.openxmlformats.org/drawingml/2006/main" name="1_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p:properties xmlns:p="http://schemas.microsoft.com/office/2006/metadata/properties" xmlns:xsi="http://www.w3.org/2001/XMLSchema-instance" xmlns:pc="http://schemas.microsoft.com/office/infopath/2007/PartnerControls">
  <documentManagement/>
</p:properties>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mso-contentType ?>
<FormTemplates xmlns="http://schemas.microsoft.com/sharepoint/v3/contenttype/forms">
  <Display>DocumentLibraryForm</Display>
  <Edit>DocumentLibraryForm</Edit>
  <New>DocumentLibraryForm</New>
</FormTemplates>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ct:contentTypeSchema xmlns:ct="http://schemas.microsoft.com/office/2006/metadata/contentType" xmlns:ma="http://schemas.microsoft.com/office/2006/metadata/properties/metaAttributes" ct:_="" ma:_="" ma:contentTypeName="Document" ma:contentTypeID="0x010100030987E932602A489ECA084A1B4EE692" ma:contentTypeVersion="0" ma:contentTypeDescription="Create a new document." ma:contentTypeScope="" ma:versionID="0b9bd39ccce666f0b37ee341ee8e6752">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F002D19D-920B-45E1-8E8B-764CCC3B09BC}">
  <ds:schemaRefs>
    <ds:schemaRef ds:uri="ESRI.ArcGIS.Mapping.OfficeIntegration.PowerPointInfo"/>
  </ds:schemaRefs>
</ds:datastoreItem>
</file>

<file path=customXml/itemProps10.xml><?xml version="1.0" encoding="utf-8"?>
<ds:datastoreItem xmlns:ds="http://schemas.openxmlformats.org/officeDocument/2006/customXml" ds:itemID="{E2AA0BC3-8E8C-475D-9396-091D81072549}">
  <ds:schemaRefs>
    <ds:schemaRef ds:uri="ESRI.ArcGIS.Mapping.OfficeIntegration.PowerPointInfo"/>
  </ds:schemaRefs>
</ds:datastoreItem>
</file>

<file path=customXml/itemProps100.xml><?xml version="1.0" encoding="utf-8"?>
<ds:datastoreItem xmlns:ds="http://schemas.openxmlformats.org/officeDocument/2006/customXml" ds:itemID="{1FC8F00A-BB40-4486-A5D7-77045D6AD407}">
  <ds:schemaRefs>
    <ds:schemaRef ds:uri="ESRI.ArcGIS.Mapping.OfficeIntegration.PowerPointInfo"/>
  </ds:schemaRefs>
</ds:datastoreItem>
</file>

<file path=customXml/itemProps101.xml><?xml version="1.0" encoding="utf-8"?>
<ds:datastoreItem xmlns:ds="http://schemas.openxmlformats.org/officeDocument/2006/customXml" ds:itemID="{7D502D86-3318-4BE7-ADD4-7B8A9DD4F788}">
  <ds:schemaRefs>
    <ds:schemaRef ds:uri="ESRI.ArcGIS.Mapping.OfficeIntegration.PowerPointInfo"/>
  </ds:schemaRefs>
</ds:datastoreItem>
</file>

<file path=customXml/itemProps102.xml><?xml version="1.0" encoding="utf-8"?>
<ds:datastoreItem xmlns:ds="http://schemas.openxmlformats.org/officeDocument/2006/customXml" ds:itemID="{0F4FFE89-B597-4A5D-BBE2-95D8455EFAD1}">
  <ds:schemaRefs>
    <ds:schemaRef ds:uri="ESRI.ArcGIS.Mapping.OfficeIntegration.PowerPointInfo"/>
  </ds:schemaRefs>
</ds:datastoreItem>
</file>

<file path=customXml/itemProps103.xml><?xml version="1.0" encoding="utf-8"?>
<ds:datastoreItem xmlns:ds="http://schemas.openxmlformats.org/officeDocument/2006/customXml" ds:itemID="{7F9E0521-28A6-4484-BA26-35BDB6E082E6}">
  <ds:schemaRefs>
    <ds:schemaRef ds:uri="ESRI.ArcGIS.Mapping.OfficeIntegration.PowerPointInfo"/>
  </ds:schemaRefs>
</ds:datastoreItem>
</file>

<file path=customXml/itemProps104.xml><?xml version="1.0" encoding="utf-8"?>
<ds:datastoreItem xmlns:ds="http://schemas.openxmlformats.org/officeDocument/2006/customXml" ds:itemID="{BD5BA60E-E6EF-47F2-B723-256513644FBB}">
  <ds:schemaRefs>
    <ds:schemaRef ds:uri="ESRI.ArcGIS.Mapping.OfficeIntegration.PowerPointInfo"/>
  </ds:schemaRefs>
</ds:datastoreItem>
</file>

<file path=customXml/itemProps105.xml><?xml version="1.0" encoding="utf-8"?>
<ds:datastoreItem xmlns:ds="http://schemas.openxmlformats.org/officeDocument/2006/customXml" ds:itemID="{F2EEBF31-0F0A-4CD4-90D7-FA37F84DE33E}">
  <ds:schemaRefs>
    <ds:schemaRef ds:uri="ESRI.ArcGIS.Mapping.OfficeIntegration.PowerPointInfo"/>
  </ds:schemaRefs>
</ds:datastoreItem>
</file>

<file path=customXml/itemProps106.xml><?xml version="1.0" encoding="utf-8"?>
<ds:datastoreItem xmlns:ds="http://schemas.openxmlformats.org/officeDocument/2006/customXml" ds:itemID="{AE0D1605-8D91-4E52-B9F9-53EAFCFE30F7}">
  <ds:schemaRefs>
    <ds:schemaRef ds:uri="ESRI.ArcGIS.Mapping.OfficeIntegration.PowerPointInfo"/>
  </ds:schemaRefs>
</ds:datastoreItem>
</file>

<file path=customXml/itemProps107.xml><?xml version="1.0" encoding="utf-8"?>
<ds:datastoreItem xmlns:ds="http://schemas.openxmlformats.org/officeDocument/2006/customXml" ds:itemID="{F105EE4E-CDB6-4AF6-AC12-96E4C08EC236}">
  <ds:schemaRefs>
    <ds:schemaRef ds:uri="ESRI.ArcGIS.Mapping.OfficeIntegration.PowerPointInfo"/>
  </ds:schemaRefs>
</ds:datastoreItem>
</file>

<file path=customXml/itemProps108.xml><?xml version="1.0" encoding="utf-8"?>
<ds:datastoreItem xmlns:ds="http://schemas.openxmlformats.org/officeDocument/2006/customXml" ds:itemID="{06E6A58C-DA49-4D60-8350-E3A26EB3038B}">
  <ds:schemaRefs>
    <ds:schemaRef ds:uri="ESRI.ArcGIS.Mapping.OfficeIntegration.PowerPointInfo"/>
  </ds:schemaRefs>
</ds:datastoreItem>
</file>

<file path=customXml/itemProps109.xml><?xml version="1.0" encoding="utf-8"?>
<ds:datastoreItem xmlns:ds="http://schemas.openxmlformats.org/officeDocument/2006/customXml" ds:itemID="{E3FFB0DE-E795-488B-B713-6368649150D2}">
  <ds:schemaRefs>
    <ds:schemaRef ds:uri="ESRI.ArcGIS.Mapping.OfficeIntegration.PowerPointInfo"/>
  </ds:schemaRefs>
</ds:datastoreItem>
</file>

<file path=customXml/itemProps11.xml><?xml version="1.0" encoding="utf-8"?>
<ds:datastoreItem xmlns:ds="http://schemas.openxmlformats.org/officeDocument/2006/customXml" ds:itemID="{81DC65F1-45EA-4E93-B846-3A993CBE1592}">
  <ds:schemaRefs>
    <ds:schemaRef ds:uri="ESRI.ArcGIS.Mapping.OfficeIntegration.PowerPointInfo"/>
  </ds:schemaRefs>
</ds:datastoreItem>
</file>

<file path=customXml/itemProps110.xml><?xml version="1.0" encoding="utf-8"?>
<ds:datastoreItem xmlns:ds="http://schemas.openxmlformats.org/officeDocument/2006/customXml" ds:itemID="{AC7F22D0-5953-40F8-9530-E15CEF0178A0}">
  <ds:schemaRefs>
    <ds:schemaRef ds:uri="ESRI.ArcGIS.Mapping.OfficeIntegration.PowerPointInfo"/>
  </ds:schemaRefs>
</ds:datastoreItem>
</file>

<file path=customXml/itemProps111.xml><?xml version="1.0" encoding="utf-8"?>
<ds:datastoreItem xmlns:ds="http://schemas.openxmlformats.org/officeDocument/2006/customXml" ds:itemID="{92C5CA5A-BB9B-45F1-AB57-8834BB89C1C9}">
  <ds:schemaRefs>
    <ds:schemaRef ds:uri="ESRI.ArcGIS.Mapping.OfficeIntegration.PowerPointInfo"/>
  </ds:schemaRefs>
</ds:datastoreItem>
</file>

<file path=customXml/itemProps112.xml><?xml version="1.0" encoding="utf-8"?>
<ds:datastoreItem xmlns:ds="http://schemas.openxmlformats.org/officeDocument/2006/customXml" ds:itemID="{46CC211F-65AD-4726-BFB1-44FA43CABECC}">
  <ds:schemaRefs>
    <ds:schemaRef ds:uri="ESRI.ArcGIS.Mapping.OfficeIntegration.PowerPointInfo"/>
  </ds:schemaRefs>
</ds:datastoreItem>
</file>

<file path=customXml/itemProps113.xml><?xml version="1.0" encoding="utf-8"?>
<ds:datastoreItem xmlns:ds="http://schemas.openxmlformats.org/officeDocument/2006/customXml" ds:itemID="{46A8F123-CFEC-47C9-ADF5-E8571772F28F}">
  <ds:schemaRefs>
    <ds:schemaRef ds:uri="ESRI.ArcGIS.Mapping.OfficeIntegration.PowerPointInfo"/>
  </ds:schemaRefs>
</ds:datastoreItem>
</file>

<file path=customXml/itemProps114.xml><?xml version="1.0" encoding="utf-8"?>
<ds:datastoreItem xmlns:ds="http://schemas.openxmlformats.org/officeDocument/2006/customXml" ds:itemID="{92E9C914-9487-4C37-BD9D-4E04E6DF450F}">
  <ds:schemaRefs>
    <ds:schemaRef ds:uri="ESRI.ArcGIS.Mapping.OfficeIntegration.PowerPointInfo"/>
  </ds:schemaRefs>
</ds:datastoreItem>
</file>

<file path=customXml/itemProps115.xml><?xml version="1.0" encoding="utf-8"?>
<ds:datastoreItem xmlns:ds="http://schemas.openxmlformats.org/officeDocument/2006/customXml" ds:itemID="{51596C7B-7D0B-4E34-ABF2-D344A925669E}">
  <ds:schemaRefs>
    <ds:schemaRef ds:uri="ESRI.ArcGIS.Mapping.OfficeIntegration.PowerPointInfo"/>
  </ds:schemaRefs>
</ds:datastoreItem>
</file>

<file path=customXml/itemProps116.xml><?xml version="1.0" encoding="utf-8"?>
<ds:datastoreItem xmlns:ds="http://schemas.openxmlformats.org/officeDocument/2006/customXml" ds:itemID="{AE30A18E-6A1E-4B10-AFE8-BB61593C3362}">
  <ds:schemaRefs>
    <ds:schemaRef ds:uri="ESRI.ArcGIS.Mapping.OfficeIntegration.PowerPointInfo"/>
  </ds:schemaRefs>
</ds:datastoreItem>
</file>

<file path=customXml/itemProps117.xml><?xml version="1.0" encoding="utf-8"?>
<ds:datastoreItem xmlns:ds="http://schemas.openxmlformats.org/officeDocument/2006/customXml" ds:itemID="{372B600B-F195-4C0E-8239-80A74BF65AE2}">
  <ds:schemaRefs>
    <ds:schemaRef ds:uri="ESRI.ArcGIS.Mapping.OfficeIntegration.PowerPointInfo"/>
  </ds:schemaRefs>
</ds:datastoreItem>
</file>

<file path=customXml/itemProps118.xml><?xml version="1.0" encoding="utf-8"?>
<ds:datastoreItem xmlns:ds="http://schemas.openxmlformats.org/officeDocument/2006/customXml" ds:itemID="{45D17578-9BCB-4B9E-8099-0CEED1FAAC19}">
  <ds:schemaRefs>
    <ds:schemaRef ds:uri="ESRI.ArcGIS.Mapping.OfficeIntegration.PowerPointInfo"/>
  </ds:schemaRefs>
</ds:datastoreItem>
</file>

<file path=customXml/itemProps119.xml><?xml version="1.0" encoding="utf-8"?>
<ds:datastoreItem xmlns:ds="http://schemas.openxmlformats.org/officeDocument/2006/customXml" ds:itemID="{ABD9D524-8F84-4139-85AF-19AE4DED3C9D}">
  <ds:schemaRefs>
    <ds:schemaRef ds:uri="ESRI.ArcGIS.Mapping.OfficeIntegration.PowerPointInfo"/>
  </ds:schemaRefs>
</ds:datastoreItem>
</file>

<file path=customXml/itemProps12.xml><?xml version="1.0" encoding="utf-8"?>
<ds:datastoreItem xmlns:ds="http://schemas.openxmlformats.org/officeDocument/2006/customXml" ds:itemID="{679A6AD7-83AA-47E2-B836-4AF0DB4CBEDF}">
  <ds:schemaRefs>
    <ds:schemaRef ds:uri="ESRI.ArcGIS.Mapping.OfficeIntegration.PowerPointInfo"/>
  </ds:schemaRefs>
</ds:datastoreItem>
</file>

<file path=customXml/itemProps120.xml><?xml version="1.0" encoding="utf-8"?>
<ds:datastoreItem xmlns:ds="http://schemas.openxmlformats.org/officeDocument/2006/customXml" ds:itemID="{DCA9935F-9DD3-43B0-B035-EA82862ED018}">
  <ds:schemaRefs>
    <ds:schemaRef ds:uri="ESRI.ArcGIS.Mapping.OfficeIntegration.PowerPointInfo"/>
  </ds:schemaRefs>
</ds:datastoreItem>
</file>

<file path=customXml/itemProps121.xml><?xml version="1.0" encoding="utf-8"?>
<ds:datastoreItem xmlns:ds="http://schemas.openxmlformats.org/officeDocument/2006/customXml" ds:itemID="{61E3BB73-16C8-42AD-B399-1852229E83E4}">
  <ds:schemaRefs>
    <ds:schemaRef ds:uri="ESRI.ArcGIS.Mapping.OfficeIntegration.PowerPointInfo"/>
  </ds:schemaRefs>
</ds:datastoreItem>
</file>

<file path=customXml/itemProps122.xml><?xml version="1.0" encoding="utf-8"?>
<ds:datastoreItem xmlns:ds="http://schemas.openxmlformats.org/officeDocument/2006/customXml" ds:itemID="{6F0AD1F8-513C-4D89-B6F5-50CD77BF4DCC}">
  <ds:schemaRefs>
    <ds:schemaRef ds:uri="ESRI.ArcGIS.Mapping.OfficeIntegration.PowerPointInfo"/>
  </ds:schemaRefs>
</ds:datastoreItem>
</file>

<file path=customXml/itemProps13.xml><?xml version="1.0" encoding="utf-8"?>
<ds:datastoreItem xmlns:ds="http://schemas.openxmlformats.org/officeDocument/2006/customXml" ds:itemID="{62054A5B-8463-4A97-ABC5-DB0EF02F9530}">
  <ds:schemaRefs>
    <ds:schemaRef ds:uri="ESRI.ArcGIS.Mapping.OfficeIntegration.PowerPointInfo"/>
  </ds:schemaRefs>
</ds:datastoreItem>
</file>

<file path=customXml/itemProps14.xml><?xml version="1.0" encoding="utf-8"?>
<ds:datastoreItem xmlns:ds="http://schemas.openxmlformats.org/officeDocument/2006/customXml" ds:itemID="{6ECD0B3A-7914-4392-80CC-F68B7C3D16DC}">
  <ds:schemaRefs>
    <ds:schemaRef ds:uri="ESRI.ArcGIS.Mapping.OfficeIntegration.PowerPointInfo"/>
  </ds:schemaRefs>
</ds:datastoreItem>
</file>

<file path=customXml/itemProps15.xml><?xml version="1.0" encoding="utf-8"?>
<ds:datastoreItem xmlns:ds="http://schemas.openxmlformats.org/officeDocument/2006/customXml" ds:itemID="{4C875013-FC5A-409B-80D8-67E98604EA48}">
  <ds:schemaRefs>
    <ds:schemaRef ds:uri="ESRI.ArcGIS.Mapping.OfficeIntegration.PowerPointInfo"/>
  </ds:schemaRefs>
</ds:datastoreItem>
</file>

<file path=customXml/itemProps16.xml><?xml version="1.0" encoding="utf-8"?>
<ds:datastoreItem xmlns:ds="http://schemas.openxmlformats.org/officeDocument/2006/customXml" ds:itemID="{9F60C0BA-AF9F-4190-8F4D-8875A035D1FB}">
  <ds:schemaRefs>
    <ds:schemaRef ds:uri="ESRI.ArcGIS.Mapping.OfficeIntegration.PowerPointInfo"/>
  </ds:schemaRefs>
</ds:datastoreItem>
</file>

<file path=customXml/itemProps17.xml><?xml version="1.0" encoding="utf-8"?>
<ds:datastoreItem xmlns:ds="http://schemas.openxmlformats.org/officeDocument/2006/customXml" ds:itemID="{40F6A80C-C5E2-4F21-B533-40E88AE511D4}">
  <ds:schemaRefs>
    <ds:schemaRef ds:uri="ESRI.ArcGIS.Mapping.OfficeIntegration.PowerPointInfo"/>
  </ds:schemaRefs>
</ds:datastoreItem>
</file>

<file path=customXml/itemProps18.xml><?xml version="1.0" encoding="utf-8"?>
<ds:datastoreItem xmlns:ds="http://schemas.openxmlformats.org/officeDocument/2006/customXml" ds:itemID="{839C7A4E-CEDB-4F57-8B96-9BFA9A755CCC}">
  <ds:schemaRefs>
    <ds:schemaRef ds:uri="ESRI.ArcGIS.Mapping.OfficeIntegration.PowerPointInfo"/>
  </ds:schemaRefs>
</ds:datastoreItem>
</file>

<file path=customXml/itemProps19.xml><?xml version="1.0" encoding="utf-8"?>
<ds:datastoreItem xmlns:ds="http://schemas.openxmlformats.org/officeDocument/2006/customXml" ds:itemID="{5A6C4451-31FE-407A-B306-0DF8546309AE}">
  <ds:schemaRefs>
    <ds:schemaRef ds:uri="ESRI.ArcGIS.Mapping.OfficeIntegration.PowerPointInfo"/>
  </ds:schemaRefs>
</ds:datastoreItem>
</file>

<file path=customXml/itemProps2.xml><?xml version="1.0" encoding="utf-8"?>
<ds:datastoreItem xmlns:ds="http://schemas.openxmlformats.org/officeDocument/2006/customXml" ds:itemID="{D764D507-24EC-4BAD-B5E4-28CED805F28B}">
  <ds:schemaRefs>
    <ds:schemaRef ds:uri="ESRI.ArcGIS.Mapping.OfficeIntegration.PowerPointInfo"/>
  </ds:schemaRefs>
</ds:datastoreItem>
</file>

<file path=customXml/itemProps20.xml><?xml version="1.0" encoding="utf-8"?>
<ds:datastoreItem xmlns:ds="http://schemas.openxmlformats.org/officeDocument/2006/customXml" ds:itemID="{06304CD4-8B30-4FC1-9306-EBBE46D5097A}">
  <ds:schemaRefs>
    <ds:schemaRef ds:uri="ESRI.ArcGIS.Mapping.OfficeIntegration.PowerPointInfo"/>
  </ds:schemaRefs>
</ds:datastoreItem>
</file>

<file path=customXml/itemProps21.xml><?xml version="1.0" encoding="utf-8"?>
<ds:datastoreItem xmlns:ds="http://schemas.openxmlformats.org/officeDocument/2006/customXml" ds:itemID="{C86C2844-3AE4-4291-9B06-51447E224283}">
  <ds:schemaRefs>
    <ds:schemaRef ds:uri="ESRI.ArcGIS.Mapping.OfficeIntegration.PowerPointInfo"/>
  </ds:schemaRefs>
</ds:datastoreItem>
</file>

<file path=customXml/itemProps22.xml><?xml version="1.0" encoding="utf-8"?>
<ds:datastoreItem xmlns:ds="http://schemas.openxmlformats.org/officeDocument/2006/customXml" ds:itemID="{A8C65C61-3D89-4254-9ECF-2E26928F4237}">
  <ds:schemaRefs>
    <ds:schemaRef ds:uri="ESRI.ArcGIS.Mapping.OfficeIntegration.PowerPointInfo"/>
  </ds:schemaRefs>
</ds:datastoreItem>
</file>

<file path=customXml/itemProps23.xml><?xml version="1.0" encoding="utf-8"?>
<ds:datastoreItem xmlns:ds="http://schemas.openxmlformats.org/officeDocument/2006/customXml" ds:itemID="{32247FEC-ACE8-4183-80C1-4E67D1104C84}">
  <ds:schemaRefs>
    <ds:schemaRef ds:uri="ESRI.ArcGIS.Mapping.OfficeIntegration.PowerPointInfo"/>
  </ds:schemaRefs>
</ds:datastoreItem>
</file>

<file path=customXml/itemProps24.xml><?xml version="1.0" encoding="utf-8"?>
<ds:datastoreItem xmlns:ds="http://schemas.openxmlformats.org/officeDocument/2006/customXml" ds:itemID="{C1934700-E2BE-4760-AD29-99AD7D164327}">
  <ds:schemaRefs>
    <ds:schemaRef ds:uri="ESRI.ArcGIS.Mapping.OfficeIntegration.PowerPointInfo"/>
  </ds:schemaRefs>
</ds:datastoreItem>
</file>

<file path=customXml/itemProps25.xml><?xml version="1.0" encoding="utf-8"?>
<ds:datastoreItem xmlns:ds="http://schemas.openxmlformats.org/officeDocument/2006/customXml" ds:itemID="{5327F812-9E03-47C5-8B78-6B7ED4620238}">
  <ds:schemaRefs>
    <ds:schemaRef ds:uri="http://schemas.microsoft.com/office/2006/documentManagement/types"/>
    <ds:schemaRef ds:uri="http://purl.org/dc/dcmitype/"/>
    <ds:schemaRef ds:uri="http://schemas.microsoft.com/office/infopath/2007/PartnerControls"/>
    <ds:schemaRef ds:uri="http://purl.org/dc/elements/1.1/"/>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26.xml><?xml version="1.0" encoding="utf-8"?>
<ds:datastoreItem xmlns:ds="http://schemas.openxmlformats.org/officeDocument/2006/customXml" ds:itemID="{C9AFA3B4-1E60-4B37-A620-B533CC36692A}">
  <ds:schemaRefs>
    <ds:schemaRef ds:uri="ESRI.ArcGIS.Mapping.OfficeIntegration.PowerPointInfo"/>
  </ds:schemaRefs>
</ds:datastoreItem>
</file>

<file path=customXml/itemProps27.xml><?xml version="1.0" encoding="utf-8"?>
<ds:datastoreItem xmlns:ds="http://schemas.openxmlformats.org/officeDocument/2006/customXml" ds:itemID="{52FE4576-A993-4BC9-A406-A0506882BC9D}">
  <ds:schemaRefs>
    <ds:schemaRef ds:uri="ESRI.ArcGIS.Mapping.OfficeIntegration.PowerPointInfo"/>
  </ds:schemaRefs>
</ds:datastoreItem>
</file>

<file path=customXml/itemProps28.xml><?xml version="1.0" encoding="utf-8"?>
<ds:datastoreItem xmlns:ds="http://schemas.openxmlformats.org/officeDocument/2006/customXml" ds:itemID="{08DA29B8-18D0-4B51-A218-0CCD5D44EC34}">
  <ds:schemaRefs>
    <ds:schemaRef ds:uri="ESRI.ArcGIS.Mapping.OfficeIntegration.PowerPointInfo"/>
  </ds:schemaRefs>
</ds:datastoreItem>
</file>

<file path=customXml/itemProps29.xml><?xml version="1.0" encoding="utf-8"?>
<ds:datastoreItem xmlns:ds="http://schemas.openxmlformats.org/officeDocument/2006/customXml" ds:itemID="{A1406E62-27E6-45F5-B828-B0D36F4AAD5D}">
  <ds:schemaRefs>
    <ds:schemaRef ds:uri="ESRI.ArcGIS.Mapping.OfficeIntegration.PowerPointInfo"/>
  </ds:schemaRefs>
</ds:datastoreItem>
</file>

<file path=customXml/itemProps3.xml><?xml version="1.0" encoding="utf-8"?>
<ds:datastoreItem xmlns:ds="http://schemas.openxmlformats.org/officeDocument/2006/customXml" ds:itemID="{798C8791-4D5D-4242-AC76-A42A177BFF8F}">
  <ds:schemaRefs>
    <ds:schemaRef ds:uri="ESRI.ArcGIS.Mapping.OfficeIntegration.PowerPointInfo"/>
  </ds:schemaRefs>
</ds:datastoreItem>
</file>

<file path=customXml/itemProps30.xml><?xml version="1.0" encoding="utf-8"?>
<ds:datastoreItem xmlns:ds="http://schemas.openxmlformats.org/officeDocument/2006/customXml" ds:itemID="{B0B7380C-1D58-41BE-8987-968E235253F5}">
  <ds:schemaRefs>
    <ds:schemaRef ds:uri="ESRI.ArcGIS.Mapping.OfficeIntegration.PowerPointInfo"/>
  </ds:schemaRefs>
</ds:datastoreItem>
</file>

<file path=customXml/itemProps31.xml><?xml version="1.0" encoding="utf-8"?>
<ds:datastoreItem xmlns:ds="http://schemas.openxmlformats.org/officeDocument/2006/customXml" ds:itemID="{3DEDA66C-B0E4-46C9-9549-67AD729242B6}">
  <ds:schemaRefs>
    <ds:schemaRef ds:uri="ESRI.ArcGIS.Mapping.OfficeIntegration.PowerPointInfo"/>
  </ds:schemaRefs>
</ds:datastoreItem>
</file>

<file path=customXml/itemProps32.xml><?xml version="1.0" encoding="utf-8"?>
<ds:datastoreItem xmlns:ds="http://schemas.openxmlformats.org/officeDocument/2006/customXml" ds:itemID="{29CF9624-B61A-4536-BC1A-05B20947CDF7}">
  <ds:schemaRefs>
    <ds:schemaRef ds:uri="http://schemas.microsoft.com/sharepoint/v3/contenttype/forms"/>
  </ds:schemaRefs>
</ds:datastoreItem>
</file>

<file path=customXml/itemProps33.xml><?xml version="1.0" encoding="utf-8"?>
<ds:datastoreItem xmlns:ds="http://schemas.openxmlformats.org/officeDocument/2006/customXml" ds:itemID="{2BC81245-7AB2-4D6F-841B-4289145B2711}">
  <ds:schemaRefs>
    <ds:schemaRef ds:uri="ESRI.ArcGIS.Mapping.OfficeIntegration.PowerPointInfo"/>
  </ds:schemaRefs>
</ds:datastoreItem>
</file>

<file path=customXml/itemProps34.xml><?xml version="1.0" encoding="utf-8"?>
<ds:datastoreItem xmlns:ds="http://schemas.openxmlformats.org/officeDocument/2006/customXml" ds:itemID="{064ABF89-AF86-4C86-AE97-AA5CE0054786}">
  <ds:schemaRefs>
    <ds:schemaRef ds:uri="ESRI.ArcGIS.Mapping.OfficeIntegration.PowerPointInfo"/>
  </ds:schemaRefs>
</ds:datastoreItem>
</file>

<file path=customXml/itemProps35.xml><?xml version="1.0" encoding="utf-8"?>
<ds:datastoreItem xmlns:ds="http://schemas.openxmlformats.org/officeDocument/2006/customXml" ds:itemID="{48B2CACE-66E6-4CB5-9FF4-480F37D90A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6.xml><?xml version="1.0" encoding="utf-8"?>
<ds:datastoreItem xmlns:ds="http://schemas.openxmlformats.org/officeDocument/2006/customXml" ds:itemID="{1102CF47-E309-4D6E-BE27-490CD866B51E}">
  <ds:schemaRefs>
    <ds:schemaRef ds:uri="ESRI.ArcGIS.Mapping.OfficeIntegration.PowerPointInfo"/>
  </ds:schemaRefs>
</ds:datastoreItem>
</file>

<file path=customXml/itemProps37.xml><?xml version="1.0" encoding="utf-8"?>
<ds:datastoreItem xmlns:ds="http://schemas.openxmlformats.org/officeDocument/2006/customXml" ds:itemID="{EC8030DC-38FC-41AE-B4B1-99910F5BFD01}">
  <ds:schemaRefs>
    <ds:schemaRef ds:uri="ESRI.ArcGIS.Mapping.OfficeIntegration.PowerPointInfo"/>
  </ds:schemaRefs>
</ds:datastoreItem>
</file>

<file path=customXml/itemProps38.xml><?xml version="1.0" encoding="utf-8"?>
<ds:datastoreItem xmlns:ds="http://schemas.openxmlformats.org/officeDocument/2006/customXml" ds:itemID="{5EEE379C-1E81-4EE0-8D80-CA5F1605FAEB}">
  <ds:schemaRefs>
    <ds:schemaRef ds:uri="ESRI.ArcGIS.Mapping.OfficeIntegration.PowerPointInfo"/>
  </ds:schemaRefs>
</ds:datastoreItem>
</file>

<file path=customXml/itemProps39.xml><?xml version="1.0" encoding="utf-8"?>
<ds:datastoreItem xmlns:ds="http://schemas.openxmlformats.org/officeDocument/2006/customXml" ds:itemID="{CA8CED77-5639-49AD-95B0-7EAD23C6C92D}">
  <ds:schemaRefs>
    <ds:schemaRef ds:uri="ESRI.ArcGIS.Mapping.OfficeIntegration.PowerPointInfo"/>
  </ds:schemaRefs>
</ds:datastoreItem>
</file>

<file path=customXml/itemProps4.xml><?xml version="1.0" encoding="utf-8"?>
<ds:datastoreItem xmlns:ds="http://schemas.openxmlformats.org/officeDocument/2006/customXml" ds:itemID="{9D24804B-6F06-4455-8D89-4F65E3105C17}">
  <ds:schemaRefs>
    <ds:schemaRef ds:uri="ESRI.ArcGIS.Mapping.OfficeIntegration.PowerPointInfo"/>
  </ds:schemaRefs>
</ds:datastoreItem>
</file>

<file path=customXml/itemProps40.xml><?xml version="1.0" encoding="utf-8"?>
<ds:datastoreItem xmlns:ds="http://schemas.openxmlformats.org/officeDocument/2006/customXml" ds:itemID="{96097A08-ED33-4129-87B6-3CFA7C4F2969}">
  <ds:schemaRefs>
    <ds:schemaRef ds:uri="ESRI.ArcGIS.Mapping.OfficeIntegration.PowerPointInfo"/>
  </ds:schemaRefs>
</ds:datastoreItem>
</file>

<file path=customXml/itemProps41.xml><?xml version="1.0" encoding="utf-8"?>
<ds:datastoreItem xmlns:ds="http://schemas.openxmlformats.org/officeDocument/2006/customXml" ds:itemID="{16E073AF-C515-472E-A570-661677D02323}">
  <ds:schemaRefs>
    <ds:schemaRef ds:uri="ESRI.ArcGIS.Mapping.OfficeIntegration.PowerPointInfo"/>
  </ds:schemaRefs>
</ds:datastoreItem>
</file>

<file path=customXml/itemProps42.xml><?xml version="1.0" encoding="utf-8"?>
<ds:datastoreItem xmlns:ds="http://schemas.openxmlformats.org/officeDocument/2006/customXml" ds:itemID="{2C58187C-CC28-4F38-A4F0-DA75B34A8B14}">
  <ds:schemaRefs>
    <ds:schemaRef ds:uri="ESRI.ArcGIS.Mapping.OfficeIntegration.PowerPointInfo"/>
  </ds:schemaRefs>
</ds:datastoreItem>
</file>

<file path=customXml/itemProps43.xml><?xml version="1.0" encoding="utf-8"?>
<ds:datastoreItem xmlns:ds="http://schemas.openxmlformats.org/officeDocument/2006/customXml" ds:itemID="{790E3DAC-2B45-413E-9A6D-4815A9FB5633}">
  <ds:schemaRefs>
    <ds:schemaRef ds:uri="ESRI.ArcGIS.Mapping.OfficeIntegration.PowerPointInfo"/>
  </ds:schemaRefs>
</ds:datastoreItem>
</file>

<file path=customXml/itemProps44.xml><?xml version="1.0" encoding="utf-8"?>
<ds:datastoreItem xmlns:ds="http://schemas.openxmlformats.org/officeDocument/2006/customXml" ds:itemID="{912ECB2C-17EF-4836-9ACE-1B531DEC0BCE}">
  <ds:schemaRefs>
    <ds:schemaRef ds:uri="ESRI.ArcGIS.Mapping.OfficeIntegration.PowerPointInfo"/>
  </ds:schemaRefs>
</ds:datastoreItem>
</file>

<file path=customXml/itemProps45.xml><?xml version="1.0" encoding="utf-8"?>
<ds:datastoreItem xmlns:ds="http://schemas.openxmlformats.org/officeDocument/2006/customXml" ds:itemID="{4EBEA17D-33DD-4D5E-8798-36900F9E499C}">
  <ds:schemaRefs>
    <ds:schemaRef ds:uri="ESRI.ArcGIS.Mapping.OfficeIntegration.PowerPointInfo"/>
  </ds:schemaRefs>
</ds:datastoreItem>
</file>

<file path=customXml/itemProps46.xml><?xml version="1.0" encoding="utf-8"?>
<ds:datastoreItem xmlns:ds="http://schemas.openxmlformats.org/officeDocument/2006/customXml" ds:itemID="{44BBE52C-CD6B-4A9D-90EC-498B909F1EA7}">
  <ds:schemaRefs>
    <ds:schemaRef ds:uri="ESRI.ArcGIS.Mapping.OfficeIntegration.PowerPointInfo"/>
  </ds:schemaRefs>
</ds:datastoreItem>
</file>

<file path=customXml/itemProps47.xml><?xml version="1.0" encoding="utf-8"?>
<ds:datastoreItem xmlns:ds="http://schemas.openxmlformats.org/officeDocument/2006/customXml" ds:itemID="{2266019E-0CEC-4D65-A665-950D89394623}">
  <ds:schemaRefs>
    <ds:schemaRef ds:uri="ESRI.ArcGIS.Mapping.OfficeIntegration.PowerPointInfo"/>
  </ds:schemaRefs>
</ds:datastoreItem>
</file>

<file path=customXml/itemProps48.xml><?xml version="1.0" encoding="utf-8"?>
<ds:datastoreItem xmlns:ds="http://schemas.openxmlformats.org/officeDocument/2006/customXml" ds:itemID="{B05B1103-98A5-491C-B8F8-98EA85FF42C9}">
  <ds:schemaRefs>
    <ds:schemaRef ds:uri="ESRI.ArcGIS.Mapping.OfficeIntegration.PowerPointInfo"/>
  </ds:schemaRefs>
</ds:datastoreItem>
</file>

<file path=customXml/itemProps49.xml><?xml version="1.0" encoding="utf-8"?>
<ds:datastoreItem xmlns:ds="http://schemas.openxmlformats.org/officeDocument/2006/customXml" ds:itemID="{14C496EB-119B-4523-8CEC-891DB488B924}">
  <ds:schemaRefs>
    <ds:schemaRef ds:uri="ESRI.ArcGIS.Mapping.OfficeIntegration.PowerPointInfo"/>
  </ds:schemaRefs>
</ds:datastoreItem>
</file>

<file path=customXml/itemProps5.xml><?xml version="1.0" encoding="utf-8"?>
<ds:datastoreItem xmlns:ds="http://schemas.openxmlformats.org/officeDocument/2006/customXml" ds:itemID="{7345AD3B-99AF-447A-8C38-CE0030CFCCC9}">
  <ds:schemaRefs>
    <ds:schemaRef ds:uri="ESRI.ArcGIS.Mapping.OfficeIntegration.PowerPointInfo"/>
  </ds:schemaRefs>
</ds:datastoreItem>
</file>

<file path=customXml/itemProps50.xml><?xml version="1.0" encoding="utf-8"?>
<ds:datastoreItem xmlns:ds="http://schemas.openxmlformats.org/officeDocument/2006/customXml" ds:itemID="{968130F5-C2A0-43E1-BDCB-173A484F5C08}">
  <ds:schemaRefs>
    <ds:schemaRef ds:uri="ESRI.ArcGIS.Mapping.OfficeIntegration.PowerPointInfo"/>
  </ds:schemaRefs>
</ds:datastoreItem>
</file>

<file path=customXml/itemProps51.xml><?xml version="1.0" encoding="utf-8"?>
<ds:datastoreItem xmlns:ds="http://schemas.openxmlformats.org/officeDocument/2006/customXml" ds:itemID="{51A049E9-A92A-431F-98F5-056DAE1B4E09}">
  <ds:schemaRefs>
    <ds:schemaRef ds:uri="ESRI.ArcGIS.Mapping.OfficeIntegration.PowerPointInfo"/>
  </ds:schemaRefs>
</ds:datastoreItem>
</file>

<file path=customXml/itemProps52.xml><?xml version="1.0" encoding="utf-8"?>
<ds:datastoreItem xmlns:ds="http://schemas.openxmlformats.org/officeDocument/2006/customXml" ds:itemID="{136358FF-5835-4A9C-AE99-83466A0363CA}">
  <ds:schemaRefs>
    <ds:schemaRef ds:uri="ESRI.ArcGIS.Mapping.OfficeIntegration.PowerPointInfo"/>
  </ds:schemaRefs>
</ds:datastoreItem>
</file>

<file path=customXml/itemProps53.xml><?xml version="1.0" encoding="utf-8"?>
<ds:datastoreItem xmlns:ds="http://schemas.openxmlformats.org/officeDocument/2006/customXml" ds:itemID="{330CE486-428A-4A52-A608-CC14DABC39F9}">
  <ds:schemaRefs>
    <ds:schemaRef ds:uri="ESRI.ArcGIS.Mapping.OfficeIntegration.PowerPointInfo"/>
  </ds:schemaRefs>
</ds:datastoreItem>
</file>

<file path=customXml/itemProps54.xml><?xml version="1.0" encoding="utf-8"?>
<ds:datastoreItem xmlns:ds="http://schemas.openxmlformats.org/officeDocument/2006/customXml" ds:itemID="{AB9532CF-7300-4B40-928C-1A4A87D4144D}">
  <ds:schemaRefs>
    <ds:schemaRef ds:uri="ESRI.ArcGIS.Mapping.OfficeIntegration.PowerPointInfo"/>
  </ds:schemaRefs>
</ds:datastoreItem>
</file>

<file path=customXml/itemProps55.xml><?xml version="1.0" encoding="utf-8"?>
<ds:datastoreItem xmlns:ds="http://schemas.openxmlformats.org/officeDocument/2006/customXml" ds:itemID="{10579B17-16E8-43EB-B66D-00ECC82F9905}">
  <ds:schemaRefs>
    <ds:schemaRef ds:uri="ESRI.ArcGIS.Mapping.OfficeIntegration.PowerPointInfo"/>
  </ds:schemaRefs>
</ds:datastoreItem>
</file>

<file path=customXml/itemProps56.xml><?xml version="1.0" encoding="utf-8"?>
<ds:datastoreItem xmlns:ds="http://schemas.openxmlformats.org/officeDocument/2006/customXml" ds:itemID="{62FF461F-404C-4167-8A71-64E2332FA32D}">
  <ds:schemaRefs>
    <ds:schemaRef ds:uri="ESRI.ArcGIS.Mapping.OfficeIntegration.PowerPointInfo"/>
  </ds:schemaRefs>
</ds:datastoreItem>
</file>

<file path=customXml/itemProps57.xml><?xml version="1.0" encoding="utf-8"?>
<ds:datastoreItem xmlns:ds="http://schemas.openxmlformats.org/officeDocument/2006/customXml" ds:itemID="{4C3DE384-9BB1-4F65-B10A-717DA8AE10C6}">
  <ds:schemaRefs>
    <ds:schemaRef ds:uri="ESRI.ArcGIS.Mapping.OfficeIntegration.PowerPointInfo"/>
  </ds:schemaRefs>
</ds:datastoreItem>
</file>

<file path=customXml/itemProps58.xml><?xml version="1.0" encoding="utf-8"?>
<ds:datastoreItem xmlns:ds="http://schemas.openxmlformats.org/officeDocument/2006/customXml" ds:itemID="{A763967F-60D8-403D-8C96-488C81D9A58C}">
  <ds:schemaRefs>
    <ds:schemaRef ds:uri="ESRI.ArcGIS.Mapping.OfficeIntegration.PowerPointInfo"/>
  </ds:schemaRefs>
</ds:datastoreItem>
</file>

<file path=customXml/itemProps59.xml><?xml version="1.0" encoding="utf-8"?>
<ds:datastoreItem xmlns:ds="http://schemas.openxmlformats.org/officeDocument/2006/customXml" ds:itemID="{E1ED6FB8-D4BB-482F-8229-05BF8DC38455}">
  <ds:schemaRefs>
    <ds:schemaRef ds:uri="ESRI.ArcGIS.Mapping.OfficeIntegration.PowerPointInfo"/>
  </ds:schemaRefs>
</ds:datastoreItem>
</file>

<file path=customXml/itemProps6.xml><?xml version="1.0" encoding="utf-8"?>
<ds:datastoreItem xmlns:ds="http://schemas.openxmlformats.org/officeDocument/2006/customXml" ds:itemID="{CFEE5B88-0127-403D-B779-E2341F53B73B}">
  <ds:schemaRefs>
    <ds:schemaRef ds:uri="ESRI.ArcGIS.Mapping.OfficeIntegration.PowerPointInfo"/>
  </ds:schemaRefs>
</ds:datastoreItem>
</file>

<file path=customXml/itemProps60.xml><?xml version="1.0" encoding="utf-8"?>
<ds:datastoreItem xmlns:ds="http://schemas.openxmlformats.org/officeDocument/2006/customXml" ds:itemID="{0DA1954C-5CB8-4377-AE10-321EF1EC136D}">
  <ds:schemaRefs>
    <ds:schemaRef ds:uri="ESRI.ArcGIS.Mapping.OfficeIntegration.PowerPointInfo"/>
  </ds:schemaRefs>
</ds:datastoreItem>
</file>

<file path=customXml/itemProps61.xml><?xml version="1.0" encoding="utf-8"?>
<ds:datastoreItem xmlns:ds="http://schemas.openxmlformats.org/officeDocument/2006/customXml" ds:itemID="{541FA1A4-C8FE-42AB-B0CF-DC4F8DE73375}">
  <ds:schemaRefs>
    <ds:schemaRef ds:uri="ESRI.ArcGIS.Mapping.OfficeIntegration.PowerPointInfo"/>
  </ds:schemaRefs>
</ds:datastoreItem>
</file>

<file path=customXml/itemProps62.xml><?xml version="1.0" encoding="utf-8"?>
<ds:datastoreItem xmlns:ds="http://schemas.openxmlformats.org/officeDocument/2006/customXml" ds:itemID="{39851B7D-8201-4EE8-BB8F-47A5075DD5FA}">
  <ds:schemaRefs>
    <ds:schemaRef ds:uri="ESRI.ArcGIS.Mapping.OfficeIntegration.PowerPointInfo"/>
  </ds:schemaRefs>
</ds:datastoreItem>
</file>

<file path=customXml/itemProps63.xml><?xml version="1.0" encoding="utf-8"?>
<ds:datastoreItem xmlns:ds="http://schemas.openxmlformats.org/officeDocument/2006/customXml" ds:itemID="{CD6ACAA0-A845-479C-B904-55D1FF7C48B9}">
  <ds:schemaRefs>
    <ds:schemaRef ds:uri="ESRI.ArcGIS.Mapping.OfficeIntegration.PowerPointInfo"/>
  </ds:schemaRefs>
</ds:datastoreItem>
</file>

<file path=customXml/itemProps64.xml><?xml version="1.0" encoding="utf-8"?>
<ds:datastoreItem xmlns:ds="http://schemas.openxmlformats.org/officeDocument/2006/customXml" ds:itemID="{A9CD54AF-0FB9-4826-9127-5CDF3A801DDA}">
  <ds:schemaRefs>
    <ds:schemaRef ds:uri="ESRI.ArcGIS.Mapping.OfficeIntegration.PowerPointInfo"/>
  </ds:schemaRefs>
</ds:datastoreItem>
</file>

<file path=customXml/itemProps65.xml><?xml version="1.0" encoding="utf-8"?>
<ds:datastoreItem xmlns:ds="http://schemas.openxmlformats.org/officeDocument/2006/customXml" ds:itemID="{5082F281-91BA-4503-9741-D7C9347170F9}">
  <ds:schemaRefs>
    <ds:schemaRef ds:uri="ESRI.ArcGIS.Mapping.OfficeIntegration.PowerPointInfo"/>
  </ds:schemaRefs>
</ds:datastoreItem>
</file>

<file path=customXml/itemProps66.xml><?xml version="1.0" encoding="utf-8"?>
<ds:datastoreItem xmlns:ds="http://schemas.openxmlformats.org/officeDocument/2006/customXml" ds:itemID="{B59B36F5-CA40-46A7-B360-C4219A58DEF9}">
  <ds:schemaRefs>
    <ds:schemaRef ds:uri="ESRI.ArcGIS.Mapping.OfficeIntegration.PowerPointInfo"/>
  </ds:schemaRefs>
</ds:datastoreItem>
</file>

<file path=customXml/itemProps67.xml><?xml version="1.0" encoding="utf-8"?>
<ds:datastoreItem xmlns:ds="http://schemas.openxmlformats.org/officeDocument/2006/customXml" ds:itemID="{8D91893F-CB8F-4989-BBA1-F4F7478E0846}">
  <ds:schemaRefs>
    <ds:schemaRef ds:uri="ESRI.ArcGIS.Mapping.OfficeIntegration.PowerPointInfo"/>
  </ds:schemaRefs>
</ds:datastoreItem>
</file>

<file path=customXml/itemProps68.xml><?xml version="1.0" encoding="utf-8"?>
<ds:datastoreItem xmlns:ds="http://schemas.openxmlformats.org/officeDocument/2006/customXml" ds:itemID="{5D2C7090-805B-431C-848B-616DC3C1D188}">
  <ds:schemaRefs>
    <ds:schemaRef ds:uri="ESRI.ArcGIS.Mapping.OfficeIntegration.PowerPointInfo"/>
  </ds:schemaRefs>
</ds:datastoreItem>
</file>

<file path=customXml/itemProps69.xml><?xml version="1.0" encoding="utf-8"?>
<ds:datastoreItem xmlns:ds="http://schemas.openxmlformats.org/officeDocument/2006/customXml" ds:itemID="{AD24ED8A-5E7C-43D4-91BA-E7E5AFBAC991}">
  <ds:schemaRefs>
    <ds:schemaRef ds:uri="ESRI.ArcGIS.Mapping.OfficeIntegration.PowerPointInfo"/>
  </ds:schemaRefs>
</ds:datastoreItem>
</file>

<file path=customXml/itemProps7.xml><?xml version="1.0" encoding="utf-8"?>
<ds:datastoreItem xmlns:ds="http://schemas.openxmlformats.org/officeDocument/2006/customXml" ds:itemID="{6ED2AD88-0184-4492-BB27-84A59749F04B}">
  <ds:schemaRefs>
    <ds:schemaRef ds:uri="ESRI.ArcGIS.Mapping.OfficeIntegration.PowerPointInfo"/>
  </ds:schemaRefs>
</ds:datastoreItem>
</file>

<file path=customXml/itemProps70.xml><?xml version="1.0" encoding="utf-8"?>
<ds:datastoreItem xmlns:ds="http://schemas.openxmlformats.org/officeDocument/2006/customXml" ds:itemID="{7B39446E-9B4C-4437-B904-F3CE7C342400}">
  <ds:schemaRefs>
    <ds:schemaRef ds:uri="ESRI.ArcGIS.Mapping.OfficeIntegration.PowerPointInfo"/>
  </ds:schemaRefs>
</ds:datastoreItem>
</file>

<file path=customXml/itemProps71.xml><?xml version="1.0" encoding="utf-8"?>
<ds:datastoreItem xmlns:ds="http://schemas.openxmlformats.org/officeDocument/2006/customXml" ds:itemID="{8D61CC9A-600A-43D0-95C0-76CD6DB154DC}">
  <ds:schemaRefs>
    <ds:schemaRef ds:uri="ESRI.ArcGIS.Mapping.OfficeIntegration.PowerPointInfo"/>
  </ds:schemaRefs>
</ds:datastoreItem>
</file>

<file path=customXml/itemProps72.xml><?xml version="1.0" encoding="utf-8"?>
<ds:datastoreItem xmlns:ds="http://schemas.openxmlformats.org/officeDocument/2006/customXml" ds:itemID="{33709707-F14B-4A78-AB80-19BC32D673DF}">
  <ds:schemaRefs>
    <ds:schemaRef ds:uri="ESRI.ArcGIS.Mapping.OfficeIntegration.PowerPointInfo"/>
  </ds:schemaRefs>
</ds:datastoreItem>
</file>

<file path=customXml/itemProps73.xml><?xml version="1.0" encoding="utf-8"?>
<ds:datastoreItem xmlns:ds="http://schemas.openxmlformats.org/officeDocument/2006/customXml" ds:itemID="{5B6EF6DE-A4D1-4766-A19D-01A976442307}">
  <ds:schemaRefs>
    <ds:schemaRef ds:uri="ESRI.ArcGIS.Mapping.OfficeIntegration.PowerPointInfo"/>
  </ds:schemaRefs>
</ds:datastoreItem>
</file>

<file path=customXml/itemProps74.xml><?xml version="1.0" encoding="utf-8"?>
<ds:datastoreItem xmlns:ds="http://schemas.openxmlformats.org/officeDocument/2006/customXml" ds:itemID="{1B559636-73EE-45DB-9B93-E70253B51E5C}">
  <ds:schemaRefs>
    <ds:schemaRef ds:uri="ESRI.ArcGIS.Mapping.OfficeIntegration.PowerPointInfo"/>
  </ds:schemaRefs>
</ds:datastoreItem>
</file>

<file path=customXml/itemProps75.xml><?xml version="1.0" encoding="utf-8"?>
<ds:datastoreItem xmlns:ds="http://schemas.openxmlformats.org/officeDocument/2006/customXml" ds:itemID="{185C188E-9710-4294-8EF9-61840502C054}">
  <ds:schemaRefs>
    <ds:schemaRef ds:uri="ESRI.ArcGIS.Mapping.OfficeIntegration.PowerPointInfo"/>
  </ds:schemaRefs>
</ds:datastoreItem>
</file>

<file path=customXml/itemProps76.xml><?xml version="1.0" encoding="utf-8"?>
<ds:datastoreItem xmlns:ds="http://schemas.openxmlformats.org/officeDocument/2006/customXml" ds:itemID="{AB794EE0-E032-4A9B-B5D1-CAC98E8E5C95}">
  <ds:schemaRefs>
    <ds:schemaRef ds:uri="ESRI.ArcGIS.Mapping.OfficeIntegration.PowerPointInfo"/>
  </ds:schemaRefs>
</ds:datastoreItem>
</file>

<file path=customXml/itemProps77.xml><?xml version="1.0" encoding="utf-8"?>
<ds:datastoreItem xmlns:ds="http://schemas.openxmlformats.org/officeDocument/2006/customXml" ds:itemID="{8F4F8F97-3E4D-4B81-9A54-224C6EBCF6FA}">
  <ds:schemaRefs>
    <ds:schemaRef ds:uri="ESRI.ArcGIS.Mapping.OfficeIntegration.PowerPointInfo"/>
  </ds:schemaRefs>
</ds:datastoreItem>
</file>

<file path=customXml/itemProps78.xml><?xml version="1.0" encoding="utf-8"?>
<ds:datastoreItem xmlns:ds="http://schemas.openxmlformats.org/officeDocument/2006/customXml" ds:itemID="{AD245758-006E-44E7-B8A3-7C24DD4D8C99}">
  <ds:schemaRefs>
    <ds:schemaRef ds:uri="ESRI.ArcGIS.Mapping.OfficeIntegration.PowerPointInfo"/>
  </ds:schemaRefs>
</ds:datastoreItem>
</file>

<file path=customXml/itemProps79.xml><?xml version="1.0" encoding="utf-8"?>
<ds:datastoreItem xmlns:ds="http://schemas.openxmlformats.org/officeDocument/2006/customXml" ds:itemID="{8090BD68-0553-4EAF-A148-F3830202D1B4}">
  <ds:schemaRefs>
    <ds:schemaRef ds:uri="ESRI.ArcGIS.Mapping.OfficeIntegration.PowerPointInfo"/>
  </ds:schemaRefs>
</ds:datastoreItem>
</file>

<file path=customXml/itemProps8.xml><?xml version="1.0" encoding="utf-8"?>
<ds:datastoreItem xmlns:ds="http://schemas.openxmlformats.org/officeDocument/2006/customXml" ds:itemID="{39177D40-D384-4FB1-B435-2E4E45B14C58}">
  <ds:schemaRefs>
    <ds:schemaRef ds:uri="ESRI.ArcGIS.Mapping.OfficeIntegration.PowerPointInfo"/>
  </ds:schemaRefs>
</ds:datastoreItem>
</file>

<file path=customXml/itemProps80.xml><?xml version="1.0" encoding="utf-8"?>
<ds:datastoreItem xmlns:ds="http://schemas.openxmlformats.org/officeDocument/2006/customXml" ds:itemID="{DC4BD5B4-21A5-4C75-A641-BF080CD235F0}">
  <ds:schemaRefs>
    <ds:schemaRef ds:uri="ESRI.ArcGIS.Mapping.OfficeIntegration.PowerPointInfo"/>
  </ds:schemaRefs>
</ds:datastoreItem>
</file>

<file path=customXml/itemProps81.xml><?xml version="1.0" encoding="utf-8"?>
<ds:datastoreItem xmlns:ds="http://schemas.openxmlformats.org/officeDocument/2006/customXml" ds:itemID="{5576D7F3-09CD-45F9-AC2A-A9A7B5DC80C4}">
  <ds:schemaRefs>
    <ds:schemaRef ds:uri="ESRI.ArcGIS.Mapping.OfficeIntegration.PowerPointInfo"/>
  </ds:schemaRefs>
</ds:datastoreItem>
</file>

<file path=customXml/itemProps82.xml><?xml version="1.0" encoding="utf-8"?>
<ds:datastoreItem xmlns:ds="http://schemas.openxmlformats.org/officeDocument/2006/customXml" ds:itemID="{20E884C9-384A-4934-AF5D-13ADBD98426E}">
  <ds:schemaRefs>
    <ds:schemaRef ds:uri="ESRI.ArcGIS.Mapping.OfficeIntegration.PowerPointInfo"/>
  </ds:schemaRefs>
</ds:datastoreItem>
</file>

<file path=customXml/itemProps83.xml><?xml version="1.0" encoding="utf-8"?>
<ds:datastoreItem xmlns:ds="http://schemas.openxmlformats.org/officeDocument/2006/customXml" ds:itemID="{26530EB9-E366-4997-B298-2547B39BEB45}">
  <ds:schemaRefs>
    <ds:schemaRef ds:uri="ESRI.ArcGIS.Mapping.OfficeIntegration.PowerPointInfo"/>
  </ds:schemaRefs>
</ds:datastoreItem>
</file>

<file path=customXml/itemProps84.xml><?xml version="1.0" encoding="utf-8"?>
<ds:datastoreItem xmlns:ds="http://schemas.openxmlformats.org/officeDocument/2006/customXml" ds:itemID="{D08BAC12-3C91-4854-B47F-7C873E924A57}">
  <ds:schemaRefs>
    <ds:schemaRef ds:uri="ESRI.ArcGIS.Mapping.OfficeIntegration.PowerPointInfo"/>
  </ds:schemaRefs>
</ds:datastoreItem>
</file>

<file path=customXml/itemProps85.xml><?xml version="1.0" encoding="utf-8"?>
<ds:datastoreItem xmlns:ds="http://schemas.openxmlformats.org/officeDocument/2006/customXml" ds:itemID="{0EBA6B1C-7921-4C2E-8927-788E64963CDA}">
  <ds:schemaRefs>
    <ds:schemaRef ds:uri="ESRI.ArcGIS.Mapping.OfficeIntegration.PowerPointInfo"/>
  </ds:schemaRefs>
</ds:datastoreItem>
</file>

<file path=customXml/itemProps86.xml><?xml version="1.0" encoding="utf-8"?>
<ds:datastoreItem xmlns:ds="http://schemas.openxmlformats.org/officeDocument/2006/customXml" ds:itemID="{1A34F83F-1FBD-41A2-BCB6-6FB65BB339B5}">
  <ds:schemaRefs>
    <ds:schemaRef ds:uri="ESRI.ArcGIS.Mapping.OfficeIntegration.PowerPointInfo"/>
  </ds:schemaRefs>
</ds:datastoreItem>
</file>

<file path=customXml/itemProps87.xml><?xml version="1.0" encoding="utf-8"?>
<ds:datastoreItem xmlns:ds="http://schemas.openxmlformats.org/officeDocument/2006/customXml" ds:itemID="{5358E0DE-DC14-4A4B-89D7-E88817F77F24}">
  <ds:schemaRefs>
    <ds:schemaRef ds:uri="ESRI.ArcGIS.Mapping.OfficeIntegration.PowerPointInfo"/>
  </ds:schemaRefs>
</ds:datastoreItem>
</file>

<file path=customXml/itemProps88.xml><?xml version="1.0" encoding="utf-8"?>
<ds:datastoreItem xmlns:ds="http://schemas.openxmlformats.org/officeDocument/2006/customXml" ds:itemID="{91D0DA34-94DC-47C5-B2A3-F6AB5BAC2BEC}">
  <ds:schemaRefs>
    <ds:schemaRef ds:uri="ESRI.ArcGIS.Mapping.OfficeIntegration.PowerPointInfo"/>
  </ds:schemaRefs>
</ds:datastoreItem>
</file>

<file path=customXml/itemProps89.xml><?xml version="1.0" encoding="utf-8"?>
<ds:datastoreItem xmlns:ds="http://schemas.openxmlformats.org/officeDocument/2006/customXml" ds:itemID="{00DFFEB9-B8A8-429B-B402-AADB16699F3F}">
  <ds:schemaRefs>
    <ds:schemaRef ds:uri="ESRI.ArcGIS.Mapping.OfficeIntegration.PowerPointInfo"/>
  </ds:schemaRefs>
</ds:datastoreItem>
</file>

<file path=customXml/itemProps9.xml><?xml version="1.0" encoding="utf-8"?>
<ds:datastoreItem xmlns:ds="http://schemas.openxmlformats.org/officeDocument/2006/customXml" ds:itemID="{47F3F58D-6FFE-43F3-ADDD-C759C514672F}">
  <ds:schemaRefs>
    <ds:schemaRef ds:uri="ESRI.ArcGIS.Mapping.OfficeIntegration.PowerPointInfo"/>
  </ds:schemaRefs>
</ds:datastoreItem>
</file>

<file path=customXml/itemProps90.xml><?xml version="1.0" encoding="utf-8"?>
<ds:datastoreItem xmlns:ds="http://schemas.openxmlformats.org/officeDocument/2006/customXml" ds:itemID="{2445EFF5-9125-4586-9A17-C9D67367BD1E}">
  <ds:schemaRefs>
    <ds:schemaRef ds:uri="ESRI.ArcGIS.Mapping.OfficeIntegration.PowerPointInfo"/>
  </ds:schemaRefs>
</ds:datastoreItem>
</file>

<file path=customXml/itemProps91.xml><?xml version="1.0" encoding="utf-8"?>
<ds:datastoreItem xmlns:ds="http://schemas.openxmlformats.org/officeDocument/2006/customXml" ds:itemID="{9C833212-5286-4625-BDCF-9D25997C8BD3}">
  <ds:schemaRefs>
    <ds:schemaRef ds:uri="ESRI.ArcGIS.Mapping.OfficeIntegration.PowerPointInfo"/>
  </ds:schemaRefs>
</ds:datastoreItem>
</file>

<file path=customXml/itemProps92.xml><?xml version="1.0" encoding="utf-8"?>
<ds:datastoreItem xmlns:ds="http://schemas.openxmlformats.org/officeDocument/2006/customXml" ds:itemID="{31ACF297-F79E-4CFD-9869-A9AFA51E2475}">
  <ds:schemaRefs>
    <ds:schemaRef ds:uri="ESRI.ArcGIS.Mapping.OfficeIntegration.PowerPointInfo"/>
  </ds:schemaRefs>
</ds:datastoreItem>
</file>

<file path=customXml/itemProps93.xml><?xml version="1.0" encoding="utf-8"?>
<ds:datastoreItem xmlns:ds="http://schemas.openxmlformats.org/officeDocument/2006/customXml" ds:itemID="{94768C4F-D925-461B-988A-8927F7F0B6F0}">
  <ds:schemaRefs>
    <ds:schemaRef ds:uri="ESRI.ArcGIS.Mapping.OfficeIntegration.PowerPointInfo"/>
  </ds:schemaRefs>
</ds:datastoreItem>
</file>

<file path=customXml/itemProps94.xml><?xml version="1.0" encoding="utf-8"?>
<ds:datastoreItem xmlns:ds="http://schemas.openxmlformats.org/officeDocument/2006/customXml" ds:itemID="{4CC5FD6B-47A0-4167-9772-93ED3D79ABEE}">
  <ds:schemaRefs>
    <ds:schemaRef ds:uri="ESRI.ArcGIS.Mapping.OfficeIntegration.PowerPointInfo"/>
  </ds:schemaRefs>
</ds:datastoreItem>
</file>

<file path=customXml/itemProps95.xml><?xml version="1.0" encoding="utf-8"?>
<ds:datastoreItem xmlns:ds="http://schemas.openxmlformats.org/officeDocument/2006/customXml" ds:itemID="{2F4977BD-97D3-4CB3-BCDA-83FCBBF0D293}">
  <ds:schemaRefs>
    <ds:schemaRef ds:uri="ESRI.ArcGIS.Mapping.OfficeIntegration.PowerPointInfo"/>
  </ds:schemaRefs>
</ds:datastoreItem>
</file>

<file path=customXml/itemProps96.xml><?xml version="1.0" encoding="utf-8"?>
<ds:datastoreItem xmlns:ds="http://schemas.openxmlformats.org/officeDocument/2006/customXml" ds:itemID="{748478BC-9A1D-4CC4-86EB-71699EB1A1FD}">
  <ds:schemaRefs>
    <ds:schemaRef ds:uri="ESRI.ArcGIS.Mapping.OfficeIntegration.PowerPointInfo"/>
  </ds:schemaRefs>
</ds:datastoreItem>
</file>

<file path=customXml/itemProps97.xml><?xml version="1.0" encoding="utf-8"?>
<ds:datastoreItem xmlns:ds="http://schemas.openxmlformats.org/officeDocument/2006/customXml" ds:itemID="{41ABF497-8104-4485-86CD-E51501879166}">
  <ds:schemaRefs>
    <ds:schemaRef ds:uri="ESRI.ArcGIS.Mapping.OfficeIntegration.PowerPointInfo"/>
  </ds:schemaRefs>
</ds:datastoreItem>
</file>

<file path=customXml/itemProps98.xml><?xml version="1.0" encoding="utf-8"?>
<ds:datastoreItem xmlns:ds="http://schemas.openxmlformats.org/officeDocument/2006/customXml" ds:itemID="{2BD4F50C-2BDC-4BE0-B8BB-3A06ADE47100}">
  <ds:schemaRefs>
    <ds:schemaRef ds:uri="ESRI.ArcGIS.Mapping.OfficeIntegration.PowerPointInfo"/>
  </ds:schemaRefs>
</ds:datastoreItem>
</file>

<file path=customXml/itemProps99.xml><?xml version="1.0" encoding="utf-8"?>
<ds:datastoreItem xmlns:ds="http://schemas.openxmlformats.org/officeDocument/2006/customXml" ds:itemID="{42758A35-7AF4-44F0-A565-291CE463E2A0}">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8358</TotalTime>
  <Words>1931</Words>
  <Application>Microsoft Office PowerPoint</Application>
  <PresentationFormat>On-screen Show (4:3)</PresentationFormat>
  <Paragraphs>316</Paragraphs>
  <Slides>58</Slides>
  <Notes>7</Notes>
  <HiddenSlides>0</HiddenSlides>
  <MMClips>0</MMClips>
  <ScaleCrop>false</ScaleCrop>
  <HeadingPairs>
    <vt:vector size="4" baseType="variant">
      <vt:variant>
        <vt:lpstr>Theme</vt:lpstr>
      </vt:variant>
      <vt:variant>
        <vt:i4>15</vt:i4>
      </vt:variant>
      <vt:variant>
        <vt:lpstr>Slide Titles</vt:lpstr>
      </vt:variant>
      <vt:variant>
        <vt:i4>58</vt:i4>
      </vt:variant>
    </vt:vector>
  </HeadingPairs>
  <TitlesOfParts>
    <vt:vector size="73" baseType="lpstr">
      <vt:lpstr>Section slides</vt:lpstr>
      <vt:lpstr>1_Section slides 60</vt:lpstr>
      <vt:lpstr>Content sections</vt:lpstr>
      <vt:lpstr>2_Content slides</vt:lpstr>
      <vt:lpstr>1_Section slides</vt:lpstr>
      <vt:lpstr>1_Content sections</vt:lpstr>
      <vt:lpstr>2_Section slides</vt:lpstr>
      <vt:lpstr>2_Content sections</vt:lpstr>
      <vt:lpstr>3_Section slides</vt:lpstr>
      <vt:lpstr>1_Office Theme</vt:lpstr>
      <vt:lpstr>2_Office Theme</vt:lpstr>
      <vt:lpstr>4_Section slides</vt:lpstr>
      <vt:lpstr>3_Content sections</vt:lpstr>
      <vt:lpstr>Office Theme</vt:lpstr>
      <vt:lpstr>Advantage</vt:lpstr>
      <vt:lpstr>Statewide Geospatial Advisory Committee</vt:lpstr>
      <vt:lpstr>AGENDA</vt:lpstr>
      <vt:lpstr>Introductions</vt:lpstr>
      <vt:lpstr>Approval of January 28 minutes</vt:lpstr>
      <vt:lpstr>Minnesota Parks and Trails of Regional Significance</vt:lpstr>
      <vt:lpstr>Purpose &amp; Need</vt:lpstr>
      <vt:lpstr>Purpose &amp; Need</vt:lpstr>
      <vt:lpstr>Legislation</vt:lpstr>
      <vt:lpstr>Partners</vt:lpstr>
      <vt:lpstr>Goals</vt:lpstr>
      <vt:lpstr>Questions and Comments</vt:lpstr>
      <vt:lpstr>PowerPoint Presentation</vt:lpstr>
      <vt:lpstr>Legacy Fund Parks and Trails</vt:lpstr>
      <vt:lpstr>Legacy Fund Parks and Trails</vt:lpstr>
      <vt:lpstr>Legacy Fund Parks and Trails</vt:lpstr>
      <vt:lpstr>Update on legislative session</vt:lpstr>
      <vt:lpstr>Legislative happenings related to GIS</vt:lpstr>
      <vt:lpstr>On the National scene…</vt:lpstr>
      <vt:lpstr>NSGIC highlights</vt:lpstr>
      <vt:lpstr>On the National scene - GAO Report </vt:lpstr>
      <vt:lpstr>On the National scene…</vt:lpstr>
      <vt:lpstr>Addresses for the Nation</vt:lpstr>
      <vt:lpstr>PowerPoint Presentation</vt:lpstr>
      <vt:lpstr>National Hydrography Requirements  and Benefits Study</vt:lpstr>
      <vt:lpstr>The Next Generation 9-1-1 Update </vt:lpstr>
      <vt:lpstr>Current Project Tasks</vt:lpstr>
      <vt:lpstr>Current Project Tasks</vt:lpstr>
      <vt:lpstr>PSAP GIS Survey</vt:lpstr>
      <vt:lpstr>30 minutes…</vt:lpstr>
      <vt:lpstr>   Mn GIS/LIS conference</vt:lpstr>
      <vt:lpstr>   Governor’s Commendation award</vt:lpstr>
      <vt:lpstr>Governor’s Commendation Award</vt:lpstr>
      <vt:lpstr>Governor’s Commendation Award</vt:lpstr>
      <vt:lpstr>   Preparing for the Next Council Term</vt:lpstr>
      <vt:lpstr>Open Appointments Process</vt:lpstr>
      <vt:lpstr>MN Geospatial Commons – Release to others</vt:lpstr>
      <vt:lpstr>PowerPoint Presentation</vt:lpstr>
      <vt:lpstr>PowerPoint Presentation</vt:lpstr>
      <vt:lpstr>PowerPoint Presentation</vt:lpstr>
      <vt:lpstr>PowerPoint Presentation</vt:lpstr>
      <vt:lpstr>PowerPoint Presentation</vt:lpstr>
      <vt:lpstr>Data sharing Government to Government  and Perhaps Beyond?</vt:lpstr>
      <vt:lpstr>PowerPoint Presentation</vt:lpstr>
      <vt:lpstr>Status of current data sharing effort….</vt:lpstr>
      <vt:lpstr>Discussion?</vt:lpstr>
      <vt:lpstr>Discussion?</vt:lpstr>
      <vt:lpstr>MnGeo priority efforts and updates</vt:lpstr>
      <vt:lpstr>PowerPoint Presentation</vt:lpstr>
      <vt:lpstr>Spring Aerial Imagery Project   2009-2014</vt:lpstr>
      <vt:lpstr>Spring Aerial Imagery Project   2009-2015</vt:lpstr>
      <vt:lpstr>Status</vt:lpstr>
      <vt:lpstr>Master Services Contract (MSC)</vt:lpstr>
      <vt:lpstr>Drainage Records Modernization </vt:lpstr>
      <vt:lpstr>   Parcel, centerline, address points interim collect update</vt:lpstr>
      <vt:lpstr>PowerPoint Presentation</vt:lpstr>
      <vt:lpstr>Schedule</vt:lpstr>
      <vt:lpstr>PowerPoint Presentation</vt:lpstr>
      <vt:lpstr>Adjourn…  See you next meeting, June 24</vt:lpstr>
    </vt:vector>
  </TitlesOfParts>
  <Company>Office of Enterprise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Release 1 User Feedback Session slides</dc:title>
  <dc:creator>Daniel Ross</dc:creator>
  <cp:lastModifiedBy>Nancy Rader</cp:lastModifiedBy>
  <cp:revision>551</cp:revision>
  <cp:lastPrinted>2014-02-25T19:06:32Z</cp:lastPrinted>
  <dcterms:created xsi:type="dcterms:W3CDTF">2012-09-24T11:48:01Z</dcterms:created>
  <dcterms:modified xsi:type="dcterms:W3CDTF">2015-04-08T21:53:51Z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0x010100030987E932602A489ECA084A1B4EE692</vt:lpwstr>
  </property>
</Properties>
</file>