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23"/>
    <p:sldMasterId id="2147483822" r:id="rId124"/>
    <p:sldMasterId id="2147483809" r:id="rId125"/>
    <p:sldMasterId id="2147483769" r:id="rId126"/>
    <p:sldMasterId id="2147483847" r:id="rId127"/>
    <p:sldMasterId id="2147483853" r:id="rId128"/>
    <p:sldMasterId id="2147483888" r:id="rId129"/>
    <p:sldMasterId id="2147483900" r:id="rId130"/>
    <p:sldMasterId id="2147483915" r:id="rId131"/>
    <p:sldMasterId id="2147483934" r:id="rId132"/>
    <p:sldMasterId id="2147483946" r:id="rId133"/>
    <p:sldMasterId id="2147483951" r:id="rId134"/>
    <p:sldMasterId id="2147483958" r:id="rId135"/>
    <p:sldMasterId id="2147483970" r:id="rId136"/>
    <p:sldMasterId id="2147483977" r:id="rId137"/>
  </p:sldMasterIdLst>
  <p:notesMasterIdLst>
    <p:notesMasterId r:id="rId206"/>
  </p:notesMasterIdLst>
  <p:handoutMasterIdLst>
    <p:handoutMasterId r:id="rId207"/>
  </p:handoutMasterIdLst>
  <p:sldIdLst>
    <p:sldId id="452" r:id="rId138"/>
    <p:sldId id="454" r:id="rId139"/>
    <p:sldId id="482" r:id="rId140"/>
    <p:sldId id="483" r:id="rId141"/>
    <p:sldId id="781" r:id="rId142"/>
    <p:sldId id="782" r:id="rId143"/>
    <p:sldId id="850" r:id="rId144"/>
    <p:sldId id="828" r:id="rId145"/>
    <p:sldId id="733" r:id="rId146"/>
    <p:sldId id="730" r:id="rId147"/>
    <p:sldId id="734" r:id="rId148"/>
    <p:sldId id="731" r:id="rId149"/>
    <p:sldId id="732" r:id="rId150"/>
    <p:sldId id="735" r:id="rId151"/>
    <p:sldId id="746" r:id="rId152"/>
    <p:sldId id="744" r:id="rId153"/>
    <p:sldId id="745" r:id="rId154"/>
    <p:sldId id="767" r:id="rId155"/>
    <p:sldId id="849" r:id="rId156"/>
    <p:sldId id="739" r:id="rId157"/>
    <p:sldId id="842" r:id="rId158"/>
    <p:sldId id="843" r:id="rId159"/>
    <p:sldId id="844" r:id="rId160"/>
    <p:sldId id="845" r:id="rId161"/>
    <p:sldId id="846" r:id="rId162"/>
    <p:sldId id="847" r:id="rId163"/>
    <p:sldId id="741" r:id="rId164"/>
    <p:sldId id="742" r:id="rId165"/>
    <p:sldId id="783" r:id="rId166"/>
    <p:sldId id="790" r:id="rId167"/>
    <p:sldId id="826" r:id="rId168"/>
    <p:sldId id="784" r:id="rId169"/>
    <p:sldId id="832" r:id="rId170"/>
    <p:sldId id="827" r:id="rId171"/>
    <p:sldId id="833" r:id="rId172"/>
    <p:sldId id="834" r:id="rId173"/>
    <p:sldId id="835" r:id="rId174"/>
    <p:sldId id="837" r:id="rId175"/>
    <p:sldId id="823" r:id="rId176"/>
    <p:sldId id="810" r:id="rId177"/>
    <p:sldId id="811" r:id="rId178"/>
    <p:sldId id="813" r:id="rId179"/>
    <p:sldId id="814" r:id="rId180"/>
    <p:sldId id="815" r:id="rId181"/>
    <p:sldId id="816" r:id="rId182"/>
    <p:sldId id="817" r:id="rId183"/>
    <p:sldId id="820" r:id="rId184"/>
    <p:sldId id="836" r:id="rId185"/>
    <p:sldId id="798" r:id="rId186"/>
    <p:sldId id="838" r:id="rId187"/>
    <p:sldId id="841" r:id="rId188"/>
    <p:sldId id="840" r:id="rId189"/>
    <p:sldId id="738" r:id="rId190"/>
    <p:sldId id="485" r:id="rId191"/>
    <p:sldId id="791" r:id="rId192"/>
    <p:sldId id="792" r:id="rId193"/>
    <p:sldId id="793" r:id="rId194"/>
    <p:sldId id="775" r:id="rId195"/>
    <p:sldId id="794" r:id="rId196"/>
    <p:sldId id="795" r:id="rId197"/>
    <p:sldId id="796" r:id="rId198"/>
    <p:sldId id="797" r:id="rId199"/>
    <p:sldId id="848" r:id="rId200"/>
    <p:sldId id="753" r:id="rId201"/>
    <p:sldId id="799" r:id="rId202"/>
    <p:sldId id="800" r:id="rId203"/>
    <p:sldId id="839" r:id="rId204"/>
    <p:sldId id="471" r:id="rId20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k Breen" initials="KB" lastIdx="2" clrIdx="0"/>
  <p:cmAuthor id="1" name="Kevin Dyke" initials="" lastIdx="2" clrIdx="1"/>
  <p:cmAuthor id="2" name="Ryan Mattk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B83"/>
    <a:srgbClr val="EAED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204" autoAdjust="0"/>
    <p:restoredTop sz="91403" autoAdjust="0"/>
  </p:normalViewPr>
  <p:slideViewPr>
    <p:cSldViewPr>
      <p:cViewPr>
        <p:scale>
          <a:sx n="90" d="100"/>
          <a:sy n="90" d="100"/>
        </p:scale>
        <p:origin x="-1530" y="-492"/>
      </p:cViewPr>
      <p:guideLst>
        <p:guide orient="horz" pos="2160"/>
        <p:guide pos="2880"/>
      </p:guideLst>
    </p:cSldViewPr>
  </p:slideViewPr>
  <p:notesTextViewPr>
    <p:cViewPr>
      <p:scale>
        <a:sx n="1" d="1"/>
        <a:sy n="1" d="1"/>
      </p:scale>
      <p:origin x="0" y="0"/>
    </p:cViewPr>
  </p:notesTextViewPr>
  <p:sorterViewPr>
    <p:cViewPr>
      <p:scale>
        <a:sx n="100" d="100"/>
        <a:sy n="100" d="100"/>
      </p:scale>
      <p:origin x="0" y="130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 Target="slides/slide1.xml"/><Relationship Id="rId159" Type="http://schemas.openxmlformats.org/officeDocument/2006/relationships/slide" Target="slides/slide22.xml"/><Relationship Id="rId170" Type="http://schemas.openxmlformats.org/officeDocument/2006/relationships/slide" Target="slides/slide33.xml"/><Relationship Id="rId191" Type="http://schemas.openxmlformats.org/officeDocument/2006/relationships/slide" Target="slides/slide54.xml"/><Relationship Id="rId205" Type="http://schemas.openxmlformats.org/officeDocument/2006/relationships/slide" Target="slides/slide68.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Master" Target="slideMasters/slideMaster1.xml"/><Relationship Id="rId128" Type="http://schemas.openxmlformats.org/officeDocument/2006/relationships/slideMaster" Target="slideMasters/slideMaster6.xml"/><Relationship Id="rId144" Type="http://schemas.openxmlformats.org/officeDocument/2006/relationships/slide" Target="slides/slide7.xml"/><Relationship Id="rId149" Type="http://schemas.openxmlformats.org/officeDocument/2006/relationships/slide" Target="slides/slide12.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23.xml"/><Relationship Id="rId165" Type="http://schemas.openxmlformats.org/officeDocument/2006/relationships/slide" Target="slides/slide28.xml"/><Relationship Id="rId181" Type="http://schemas.openxmlformats.org/officeDocument/2006/relationships/slide" Target="slides/slide44.xml"/><Relationship Id="rId186" Type="http://schemas.openxmlformats.org/officeDocument/2006/relationships/slide" Target="slides/slide49.xml"/><Relationship Id="rId211" Type="http://schemas.openxmlformats.org/officeDocument/2006/relationships/theme" Target="theme/theme1.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customXml" Target="../customXml/item118.xml"/><Relationship Id="rId134" Type="http://schemas.openxmlformats.org/officeDocument/2006/relationships/slideMaster" Target="slideMasters/slideMaster12.xml"/><Relationship Id="rId139" Type="http://schemas.openxmlformats.org/officeDocument/2006/relationships/slide" Target="slides/slide2.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 Target="slides/slide13.xml"/><Relationship Id="rId155" Type="http://schemas.openxmlformats.org/officeDocument/2006/relationships/slide" Target="slides/slide18.xml"/><Relationship Id="rId171" Type="http://schemas.openxmlformats.org/officeDocument/2006/relationships/slide" Target="slides/slide34.xml"/><Relationship Id="rId176" Type="http://schemas.openxmlformats.org/officeDocument/2006/relationships/slide" Target="slides/slide39.xml"/><Relationship Id="rId192" Type="http://schemas.openxmlformats.org/officeDocument/2006/relationships/slide" Target="slides/slide55.xml"/><Relationship Id="rId197" Type="http://schemas.openxmlformats.org/officeDocument/2006/relationships/slide" Target="slides/slide60.xml"/><Relationship Id="rId206" Type="http://schemas.openxmlformats.org/officeDocument/2006/relationships/notesMaster" Target="notesMasters/notesMaster1.xml"/><Relationship Id="rId201" Type="http://schemas.openxmlformats.org/officeDocument/2006/relationships/slide" Target="slides/slide64.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Master" Target="slideMasters/slideMaster2.xml"/><Relationship Id="rId129" Type="http://schemas.openxmlformats.org/officeDocument/2006/relationships/slideMaster" Target="slideMasters/slideMaster7.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 Target="slides/slide3.xml"/><Relationship Id="rId145" Type="http://schemas.openxmlformats.org/officeDocument/2006/relationships/slide" Target="slides/slide8.xml"/><Relationship Id="rId161" Type="http://schemas.openxmlformats.org/officeDocument/2006/relationships/slide" Target="slides/slide24.xml"/><Relationship Id="rId166" Type="http://schemas.openxmlformats.org/officeDocument/2006/relationships/slide" Target="slides/slide29.xml"/><Relationship Id="rId182" Type="http://schemas.openxmlformats.org/officeDocument/2006/relationships/slide" Target="slides/slide45.xml"/><Relationship Id="rId187"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tableStyles" Target="tableStyles.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Master" Target="slideMasters/slideMaster8.xml"/><Relationship Id="rId135" Type="http://schemas.openxmlformats.org/officeDocument/2006/relationships/slideMaster" Target="slideMasters/slideMaster13.xml"/><Relationship Id="rId151" Type="http://schemas.openxmlformats.org/officeDocument/2006/relationships/slide" Target="slides/slide14.xml"/><Relationship Id="rId156" Type="http://schemas.openxmlformats.org/officeDocument/2006/relationships/slide" Target="slides/slide19.xml"/><Relationship Id="rId177" Type="http://schemas.openxmlformats.org/officeDocument/2006/relationships/slide" Target="slides/slide40.xml"/><Relationship Id="rId198" Type="http://schemas.openxmlformats.org/officeDocument/2006/relationships/slide" Target="slides/slide61.xml"/><Relationship Id="rId172" Type="http://schemas.openxmlformats.org/officeDocument/2006/relationships/slide" Target="slides/slide35.xml"/><Relationship Id="rId193" Type="http://schemas.openxmlformats.org/officeDocument/2006/relationships/slide" Target="slides/slide56.xml"/><Relationship Id="rId202" Type="http://schemas.openxmlformats.org/officeDocument/2006/relationships/slide" Target="slides/slide65.xml"/><Relationship Id="rId207" Type="http://schemas.openxmlformats.org/officeDocument/2006/relationships/handoutMaster" Target="handoutMasters/handoutMaster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slideMaster" Target="slideMasters/slideMaster3.xml"/><Relationship Id="rId141" Type="http://schemas.openxmlformats.org/officeDocument/2006/relationships/slide" Target="slides/slide4.xml"/><Relationship Id="rId146" Type="http://schemas.openxmlformats.org/officeDocument/2006/relationships/slide" Target="slides/slide9.xml"/><Relationship Id="rId167" Type="http://schemas.openxmlformats.org/officeDocument/2006/relationships/slide" Target="slides/slide30.xml"/><Relationship Id="rId188" Type="http://schemas.openxmlformats.org/officeDocument/2006/relationships/slide" Target="slides/slide51.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25.xml"/><Relationship Id="rId183" Type="http://schemas.openxmlformats.org/officeDocument/2006/relationships/slide" Target="slides/slide46.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Master" Target="slideMasters/slideMaster9.xml"/><Relationship Id="rId136" Type="http://schemas.openxmlformats.org/officeDocument/2006/relationships/slideMaster" Target="slideMasters/slideMaster14.xml"/><Relationship Id="rId157" Type="http://schemas.openxmlformats.org/officeDocument/2006/relationships/slide" Target="slides/slide20.xml"/><Relationship Id="rId178" Type="http://schemas.openxmlformats.org/officeDocument/2006/relationships/slide" Target="slides/slide41.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15.xml"/><Relationship Id="rId173" Type="http://schemas.openxmlformats.org/officeDocument/2006/relationships/slide" Target="slides/slide36.xml"/><Relationship Id="rId194" Type="http://schemas.openxmlformats.org/officeDocument/2006/relationships/slide" Target="slides/slide57.xml"/><Relationship Id="rId199" Type="http://schemas.openxmlformats.org/officeDocument/2006/relationships/slide" Target="slides/slide62.xml"/><Relationship Id="rId203" Type="http://schemas.openxmlformats.org/officeDocument/2006/relationships/slide" Target="slides/slide66.xml"/><Relationship Id="rId208" Type="http://schemas.openxmlformats.org/officeDocument/2006/relationships/commentAuthors" Target="commentAuthors.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Master" Target="slideMasters/slideMaster4.xml"/><Relationship Id="rId147" Type="http://schemas.openxmlformats.org/officeDocument/2006/relationships/slide" Target="slides/slide10.xml"/><Relationship Id="rId168" Type="http://schemas.openxmlformats.org/officeDocument/2006/relationships/slide" Target="slides/slide3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slide" Target="slides/slide5.xml"/><Relationship Id="rId163" Type="http://schemas.openxmlformats.org/officeDocument/2006/relationships/slide" Target="slides/slide26.xml"/><Relationship Id="rId184" Type="http://schemas.openxmlformats.org/officeDocument/2006/relationships/slide" Target="slides/slide47.xml"/><Relationship Id="rId189" Type="http://schemas.openxmlformats.org/officeDocument/2006/relationships/slide" Target="slides/slide52.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slideMaster" Target="slideMasters/slideMaster15.xml"/><Relationship Id="rId158" Type="http://schemas.openxmlformats.org/officeDocument/2006/relationships/slide" Target="slides/slide2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Master" Target="slideMasters/slideMaster10.xml"/><Relationship Id="rId153" Type="http://schemas.openxmlformats.org/officeDocument/2006/relationships/slide" Target="slides/slide16.xml"/><Relationship Id="rId174" Type="http://schemas.openxmlformats.org/officeDocument/2006/relationships/slide" Target="slides/slide37.xml"/><Relationship Id="rId179" Type="http://schemas.openxmlformats.org/officeDocument/2006/relationships/slide" Target="slides/slide42.xml"/><Relationship Id="rId195" Type="http://schemas.openxmlformats.org/officeDocument/2006/relationships/slide" Target="slides/slide58.xml"/><Relationship Id="rId209" Type="http://schemas.openxmlformats.org/officeDocument/2006/relationships/presProps" Target="presProps.xml"/><Relationship Id="rId190" Type="http://schemas.openxmlformats.org/officeDocument/2006/relationships/slide" Target="slides/slide53.xml"/><Relationship Id="rId204" Type="http://schemas.openxmlformats.org/officeDocument/2006/relationships/slide" Target="slides/slide67.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Master" Target="slideMasters/slideMaster5.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slide" Target="slides/slide6.xml"/><Relationship Id="rId148" Type="http://schemas.openxmlformats.org/officeDocument/2006/relationships/slide" Target="slides/slide11.xml"/><Relationship Id="rId164" Type="http://schemas.openxmlformats.org/officeDocument/2006/relationships/slide" Target="slides/slide27.xml"/><Relationship Id="rId169" Type="http://schemas.openxmlformats.org/officeDocument/2006/relationships/slide" Target="slides/slide32.xml"/><Relationship Id="rId185" Type="http://schemas.openxmlformats.org/officeDocument/2006/relationships/slide" Target="slides/slide48.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43.xml"/><Relationship Id="rId210" Type="http://schemas.openxmlformats.org/officeDocument/2006/relationships/viewProps" Target="viewProps.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Master" Target="slideMasters/slideMaster11.xml"/><Relationship Id="rId154" Type="http://schemas.openxmlformats.org/officeDocument/2006/relationships/slide" Target="slides/slide17.xml"/><Relationship Id="rId175" Type="http://schemas.openxmlformats.org/officeDocument/2006/relationships/slide" Target="slides/slide38.xml"/><Relationship Id="rId196" Type="http://schemas.openxmlformats.org/officeDocument/2006/relationships/slide" Target="slides/slide59.xml"/><Relationship Id="rId200" Type="http://schemas.openxmlformats.org/officeDocument/2006/relationships/slide" Target="slides/slide63.xml"/><Relationship Id="rId16" Type="http://schemas.openxmlformats.org/officeDocument/2006/relationships/customXml" Target="../customXml/item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D62F474-EAC5-4D00-8C88-B28579B71933}" type="datetimeFigureOut">
              <a:rPr lang="en-US" smtClean="0"/>
              <a:t>7/22/2015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8813BE-70B2-4C29-9C95-B54CA0653237}" type="slidenum">
              <a:rPr lang="en-US" smtClean="0"/>
              <a:t>‹#›</a:t>
            </a:fld>
            <a:endParaRPr lang="en-US" dirty="0"/>
          </a:p>
        </p:txBody>
      </p:sp>
    </p:spTree>
    <p:extLst>
      <p:ext uri="{BB962C8B-B14F-4D97-AF65-F5344CB8AC3E}">
        <p14:creationId xmlns:p14="http://schemas.microsoft.com/office/powerpoint/2010/main" val="240241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54366C-EC7D-4398-B5F8-B4F260324CFE}" type="datetimeFigureOut">
              <a:rPr lang="en-US" smtClean="0"/>
              <a:pPr/>
              <a:t>7/22/2015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64FBB8-F3E7-49A2-8C82-60272B9FB1B8}" type="slidenum">
              <a:rPr lang="en-US" smtClean="0"/>
              <a:pPr/>
              <a:t>‹#›</a:t>
            </a:fld>
            <a:endParaRPr lang="en-US" dirty="0"/>
          </a:p>
        </p:txBody>
      </p:sp>
    </p:spTree>
    <p:extLst>
      <p:ext uri="{BB962C8B-B14F-4D97-AF65-F5344CB8AC3E}">
        <p14:creationId xmlns:p14="http://schemas.microsoft.com/office/powerpoint/2010/main" val="221678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2</a:t>
            </a:fld>
            <a:endParaRPr lang="en-US" dirty="0"/>
          </a:p>
        </p:txBody>
      </p:sp>
    </p:spTree>
    <p:extLst>
      <p:ext uri="{BB962C8B-B14F-4D97-AF65-F5344CB8AC3E}">
        <p14:creationId xmlns:p14="http://schemas.microsoft.com/office/powerpoint/2010/main" val="287145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31640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63</a:t>
            </a:fld>
            <a:endParaRPr lang="en-US" dirty="0"/>
          </a:p>
        </p:txBody>
      </p:sp>
    </p:spTree>
    <p:extLst>
      <p:ext uri="{BB962C8B-B14F-4D97-AF65-F5344CB8AC3E}">
        <p14:creationId xmlns:p14="http://schemas.microsoft.com/office/powerpoint/2010/main" val="369193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64FBB8-F3E7-49A2-8C82-60272B9FB1B8}"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24009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43820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77542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3673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433905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0287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693218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795742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097572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2696046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9227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7300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7364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6823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3888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1632950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766155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5776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32945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0" y="6477000"/>
            <a:ext cx="457201" cy="304800"/>
          </a:xfrm>
          <a:prstGeom prst="rect">
            <a:avLst/>
          </a:prstGeom>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a:xfrm>
            <a:off x="533400" y="6489701"/>
            <a:ext cx="685799" cy="279399"/>
          </a:xfrm>
          <a:prstGeom prst="rect">
            <a:avLst/>
          </a:prstGeom>
        </p:spPr>
        <p:txBody>
          <a:bodyPr/>
          <a:lstStyle/>
          <a:p>
            <a:fld id="{C66A6D71-CBE5-4DB2-BA8D-22092B89CECA}" type="datetime1">
              <a:rPr lang="en-US" smtClean="0">
                <a:solidFill>
                  <a:prstClr val="black"/>
                </a:solidFill>
              </a:rPr>
              <a:pPr/>
              <a:t>7/22/2015</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3609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7/22/2015</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21144612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7/22/2015</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29510757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7/22/2015</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62874859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59578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115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78069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7/22/2015</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1524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35694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897123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415745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3839380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404392"/>
      </p:ext>
    </p:extLst>
  </p:cSld>
  <p:clrMapOvr>
    <a:masterClrMapping/>
  </p:clrMapOvr>
  <p:timing>
    <p:tnLst>
      <p:par>
        <p:cTn id="1" dur="indefinite" restart="never" nodeType="tmRoot"/>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Picture Placeholder 7"/>
          <p:cNvSpPr>
            <a:spLocks noGrp="1"/>
          </p:cNvSpPr>
          <p:nvPr>
            <p:ph type="pic" sz="quarter" idx="15"/>
          </p:nvPr>
        </p:nvSpPr>
        <p:spPr>
          <a:xfrm>
            <a:off x="457200" y="1600200"/>
            <a:ext cx="7848600" cy="4648200"/>
          </a:xfrm>
          <a:prstGeom prst="rect">
            <a:avLst/>
          </a:prstGeom>
        </p:spPr>
        <p:txBody>
          <a:bodyPr/>
          <a:lstStyle/>
          <a:p>
            <a:endParaRPr lang="en-US"/>
          </a:p>
        </p:txBody>
      </p:sp>
    </p:spTree>
    <p:extLst>
      <p:ext uri="{BB962C8B-B14F-4D97-AF65-F5344CB8AC3E}">
        <p14:creationId xmlns:p14="http://schemas.microsoft.com/office/powerpoint/2010/main" val="588932372"/>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4" name="Table Placeholder 3"/>
          <p:cNvSpPr>
            <a:spLocks noGrp="1"/>
          </p:cNvSpPr>
          <p:nvPr>
            <p:ph type="tbl" sz="quarter" idx="15"/>
          </p:nvPr>
        </p:nvSpPr>
        <p:spPr>
          <a:xfrm>
            <a:off x="457200" y="1676400"/>
            <a:ext cx="7848600" cy="4648200"/>
          </a:xfrm>
          <a:prstGeom prst="rect">
            <a:avLst/>
          </a:prstGeom>
        </p:spPr>
        <p:txBody>
          <a:bodyPr/>
          <a:lstStyle/>
          <a:p>
            <a:endParaRPr lang="en-US"/>
          </a:p>
        </p:txBody>
      </p:sp>
    </p:spTree>
    <p:extLst>
      <p:ext uri="{BB962C8B-B14F-4D97-AF65-F5344CB8AC3E}">
        <p14:creationId xmlns:p14="http://schemas.microsoft.com/office/powerpoint/2010/main" val="605767538"/>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SmartArt Placeholder 6"/>
          <p:cNvSpPr>
            <a:spLocks noGrp="1"/>
          </p:cNvSpPr>
          <p:nvPr>
            <p:ph type="dgm" sz="quarter" idx="15"/>
          </p:nvPr>
        </p:nvSpPr>
        <p:spPr>
          <a:xfrm>
            <a:off x="457200" y="1752600"/>
            <a:ext cx="7848600" cy="4572000"/>
          </a:xfrm>
          <a:prstGeom prst="rect">
            <a:avLst/>
          </a:prstGeom>
        </p:spPr>
        <p:txBody>
          <a:bodyPr/>
          <a:lstStyle/>
          <a:p>
            <a:endParaRPr lang="en-US"/>
          </a:p>
        </p:txBody>
      </p:sp>
    </p:spTree>
    <p:extLst>
      <p:ext uri="{BB962C8B-B14F-4D97-AF65-F5344CB8AC3E}">
        <p14:creationId xmlns:p14="http://schemas.microsoft.com/office/powerpoint/2010/main" val="1527561912"/>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9556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1654467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4211796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571842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7090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2625467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3994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1449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7784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756117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38185754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30275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422875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425645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63082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121407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9854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7167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016701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2133600"/>
            <a:ext cx="8382000" cy="41148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81000" y="914401"/>
            <a:ext cx="7886700" cy="990600"/>
          </a:xfrm>
          <a:prstGeom prst="rect">
            <a:avLst/>
          </a:prstGeo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4133098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21275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457605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137620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33513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_Bulleted list-BLANK AT BOTTOM">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cxnSp>
        <p:nvCxnSpPr>
          <p:cNvPr id="7" name="Straight Connector 6"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3344481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1518359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006484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32367551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92458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85728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873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17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1462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33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BACD78-C134-4CBE-B91C-23C595F0DEA0}" type="datetimeFigureOut">
              <a:rPr lang="en-US" smtClean="0"/>
              <a:t>7/22/2015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t>‹#›</a:t>
            </a:fld>
            <a:endParaRPr lang="en-US"/>
          </a:p>
        </p:txBody>
      </p:sp>
    </p:spTree>
    <p:extLst>
      <p:ext uri="{BB962C8B-B14F-4D97-AF65-F5344CB8AC3E}">
        <p14:creationId xmlns:p14="http://schemas.microsoft.com/office/powerpoint/2010/main" val="31229430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666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1012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106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342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840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438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247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64096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8569423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27458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774777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29604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288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7668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81766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044195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1258208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7/22/2015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772278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2176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1914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960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23164316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523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284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0195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5529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8260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7912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445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0422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28757359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109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283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16561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3561371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7/22/2015</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17906431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7/22/2015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547204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426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658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6223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096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8918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65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0.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png"/><Relationship Id="rId5" Type="http://schemas.openxmlformats.org/officeDocument/2006/relationships/theme" Target="../theme/theme11.xml"/><Relationship Id="rId4"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theme" Target="../theme/theme1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theme" Target="../theme/theme1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3.png"/><Relationship Id="rId4" Type="http://schemas.openxmlformats.org/officeDocument/2006/relationships/slideLayout" Target="../slideLayouts/slideLayout48.xml"/><Relationship Id="rId9" Type="http://schemas.openxmlformats.org/officeDocument/2006/relationships/image" Target="../media/image4.jp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4093509568"/>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816" r:id="rId3"/>
    <p:sldLayoutId id="2147483818" r:id="rId4"/>
    <p:sldLayoutId id="2147483817" r:id="rId5"/>
    <p:sldLayoutId id="2147483860"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EE3F5-9E73-4F17-81DF-A32E4C75D40E}"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87734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73100836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7/22/2015</a:t>
            </a:fld>
            <a:endParaRPr lang="en-US" dirty="0">
              <a:solidFill>
                <a:prstClr val="black"/>
              </a:solidFill>
            </a:endParaRPr>
          </a:p>
        </p:txBody>
      </p:sp>
    </p:spTree>
    <p:extLst>
      <p:ext uri="{BB962C8B-B14F-4D97-AF65-F5344CB8AC3E}">
        <p14:creationId xmlns:p14="http://schemas.microsoft.com/office/powerpoint/2010/main" val="38434287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BF04C-E8FA-4208-944C-763C2BF3B2B4}"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16725-AEFF-4FFE-9A4D-7C083A2113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8053"/>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7/22/2015</a:t>
            </a:fld>
            <a:endParaRPr lang="en-US" dirty="0">
              <a:solidFill>
                <a:prstClr val="black"/>
              </a:solidFill>
            </a:endParaRPr>
          </a:p>
        </p:txBody>
      </p:sp>
    </p:spTree>
    <p:extLst>
      <p:ext uri="{BB962C8B-B14F-4D97-AF65-F5344CB8AC3E}">
        <p14:creationId xmlns:p14="http://schemas.microsoft.com/office/powerpoint/2010/main" val="383044756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77D34-EB1A-4742-A563-A37D3E1B98F1}" type="datetimeFigureOut">
              <a:rPr lang="en-US" smtClean="0">
                <a:solidFill>
                  <a:prstClr val="black">
                    <a:tint val="75000"/>
                  </a:prstClr>
                </a:solidFill>
              </a:rPr>
              <a:pPr/>
              <a:t>7/22/2015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D3ED3-38D2-4410-8420-D50A886625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056171"/>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17617" y="2057400"/>
            <a:ext cx="3838575" cy="4800600"/>
          </a:xfrm>
          <a:prstGeom prst="rect">
            <a:avLst/>
          </a:prstGeom>
        </p:spPr>
      </p:pic>
    </p:spTree>
    <p:extLst>
      <p:ext uri="{BB962C8B-B14F-4D97-AF65-F5344CB8AC3E}">
        <p14:creationId xmlns:p14="http://schemas.microsoft.com/office/powerpoint/2010/main" val="60336775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64" r:id="rId7"/>
    <p:sldLayoutId id="2147483897"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7/22/2015</a:t>
            </a:fld>
            <a:endParaRPr lang="en-US" dirty="0">
              <a:solidFill>
                <a:prstClr val="black"/>
              </a:solidFill>
            </a:endParaRPr>
          </a:p>
        </p:txBody>
      </p:sp>
    </p:spTree>
    <p:extLst>
      <p:ext uri="{BB962C8B-B14F-4D97-AF65-F5344CB8AC3E}">
        <p14:creationId xmlns:p14="http://schemas.microsoft.com/office/powerpoint/2010/main" val="3117839673"/>
      </p:ext>
    </p:extLst>
  </p:cSld>
  <p:clrMap bg1="lt1" tx1="dk1" bg2="lt2" tx2="dk2" accent1="accent1" accent2="accent2" accent3="accent3" accent4="accent4" accent5="accent5" accent6="accent6" hlink="hlink" folHlink="folHlink"/>
  <p:sldLayoutIdLst>
    <p:sldLayoutId id="2147483810" r:id="rId1"/>
    <p:sldLayoutId id="2147483819" r:id="rId2"/>
    <p:sldLayoutId id="2147483829" r:id="rId3"/>
    <p:sldLayoutId id="2147483813" r:id="rId4"/>
    <p:sldLayoutId id="2147483820" r:id="rId5"/>
    <p:sldLayoutId id="2147483821" r:id="rId6"/>
    <p:sldLayoutId id="2147483830"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45333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814" r:id="rId3"/>
    <p:sldLayoutId id="2147483815" r:id="rId4"/>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6289854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1" r:id="rId3"/>
    <p:sldLayoutId id="214748385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4212833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92204831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a:solidFill>
                  <a:prstClr val="black"/>
                </a:solidFill>
              </a:rPr>
              <a:t>Minnesota Geospatial Information Office</a:t>
            </a:r>
          </a:p>
          <a:p>
            <a:pPr algn="r"/>
            <a:r>
              <a:rPr lang="en-US" sz="800" dirty="0">
                <a:solidFill>
                  <a:prstClr val="black"/>
                </a:solidFill>
              </a:rPr>
              <a:t>A Program Area of MN.IT Services</a:t>
            </a:r>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108318" y="4638677"/>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29200493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7064595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hyperlink" Target="http://www.mngeo.state.mn.us/councils/statewide/Commons_MGMG_element_requirements_recommendation.pdf" TargetMode="External"/><Relationship Id="rId3" Type="http://schemas.openxmlformats.org/officeDocument/2006/relationships/hyperlink" Target="http://www.mngeo.state.mn.us/councils/statewide/SWGAC_minutes_2015Apr1.pdf" TargetMode="External"/><Relationship Id="rId7" Type="http://schemas.openxmlformats.org/officeDocument/2006/relationships/hyperlink" Target="https://gisdata.mn.gov/"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hyperlink" Target="http://www.mngislis.org/?25_annual_conference" TargetMode="External"/><Relationship Id="rId5" Type="http://schemas.openxmlformats.org/officeDocument/2006/relationships/hyperlink" Target="http://www.mngeo.state.mn.us/committee/" TargetMode="External"/><Relationship Id="rId4" Type="http://schemas.openxmlformats.org/officeDocument/2006/relationships/hyperlink" Target="http://www.mngeo.state.mn.us/committee/standards/parcel_attrib/parcel_attrib.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2" Type="http://schemas.openxmlformats.org/officeDocument/2006/relationships/hyperlink" Target="http://www.mngeo.state.mn.us/committee/standards/parcel_attrib/parcel_attrib.html"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hyperlink" Target="http://www.mngeo.state.mn.us/committee/standards/parcel_attrib/parcel_attrib.html" TargetMode="Externa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hyperlink" Target="http://www.mngeo.state.mn.us/councils/statewide/SWGAC_minutes_2015Apr1.pdf"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hyperlink" Target="http://www.mngeo.state.mn.us/committee/standards/parcel_attrib/Cadastral_Data_Transfer_Standard_for_public_review.pdf" TargetMode="External"/><Relationship Id="rId2" Type="http://schemas.openxmlformats.org/officeDocument/2006/relationships/hyperlink" Target="http://www.mngeo.state.mn.us/committee/cadastral/index.html" TargetMode="Externa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hyperlink" Target="http://www.revenue.state.mn.us/local_gov/prop_tax_admin/data_reporting/prism_inst_PRISM_Logical_File_Layout_7.4.pdf" TargetMode="External"/><Relationship Id="rId2" Type="http://schemas.openxmlformats.org/officeDocument/2006/relationships/hyperlink" Target="http://www.revenue.state.mn.us/local_gov/prop_tax_admin/Pages/PRISM.aspx" TargetMode="Externa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hyperlink" Target="http://www.mngeo.state.mn.us/committee/"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8" Type="http://schemas.openxmlformats.org/officeDocument/2006/relationships/hyperlink" Target="http://www.mngeo.state.mn.us/committee/standards/index.html" TargetMode="External"/><Relationship Id="rId3" Type="http://schemas.openxmlformats.org/officeDocument/2006/relationships/hyperlink" Target="http://www.mngeo.state.mn.us/committee/elevation/index.html" TargetMode="External"/><Relationship Id="rId7" Type="http://schemas.openxmlformats.org/officeDocument/2006/relationships/hyperlink" Target="http://www.mngeo.state.mn.us/committee/outreach/index.html" TargetMode="External"/><Relationship Id="rId2" Type="http://schemas.openxmlformats.org/officeDocument/2006/relationships/hyperlink" Target="http://www.mngeo.state.mn.us/committee/cadastral/index.html" TargetMode="External"/><Relationship Id="rId1" Type="http://schemas.openxmlformats.org/officeDocument/2006/relationships/slideLayout" Target="../slideLayouts/slideLayout20.xml"/><Relationship Id="rId6" Type="http://schemas.openxmlformats.org/officeDocument/2006/relationships/hyperlink" Target="http://www.mngeo.state.mn.us/committee/hydro/index.html" TargetMode="External"/><Relationship Id="rId5" Type="http://schemas.openxmlformats.org/officeDocument/2006/relationships/hyperlink" Target="http://www.mngeo.state.mn.us/committee/emprep/index.html" TargetMode="External"/><Relationship Id="rId4" Type="http://schemas.openxmlformats.org/officeDocument/2006/relationships/hyperlink" Target="http://www.mngeo.state.mn.us/committee/elevation/research_education/index.htm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3" Type="http://schemas.openxmlformats.org/officeDocument/2006/relationships/hyperlink" Target="mailto:conference@mngislis.org" TargetMode="External"/><Relationship Id="rId2" Type="http://schemas.openxmlformats.org/officeDocument/2006/relationships/hyperlink" Target="mailto:gsjerven@allete.com" TargetMode="External"/><Relationship Id="rId1" Type="http://schemas.openxmlformats.org/officeDocument/2006/relationships/slideLayout" Target="../slideLayouts/slideLayout78.xml"/><Relationship Id="rId5" Type="http://schemas.openxmlformats.org/officeDocument/2006/relationships/image" Target="../media/image38.png"/><Relationship Id="rId4" Type="http://schemas.openxmlformats.org/officeDocument/2006/relationships/hyperlink" Target="http://www.mngislis.org/2015"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25.xml"/><Relationship Id="rId4" Type="http://schemas.openxmlformats.org/officeDocument/2006/relationships/hyperlink" Target="http://www.mngeo.state.mn.us/councils/statewide/Commons_MGMG_element_requirements_recommendation.pdf"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10.png"/><Relationship Id="rId12"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05.xml"/><Relationship Id="rId6" Type="http://schemas.openxmlformats.org/officeDocument/2006/relationships/image" Target="../media/image11.png"/><Relationship Id="rId11" Type="http://schemas.openxmlformats.org/officeDocument/2006/relationships/image" Target="../media/image49.jpe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3400" y="3200400"/>
            <a:ext cx="5029200" cy="1752600"/>
          </a:xfrm>
        </p:spPr>
        <p:txBody>
          <a:bodyPr/>
          <a:lstStyle/>
          <a:p>
            <a:r>
              <a:rPr lang="en-US" dirty="0" smtClean="0"/>
              <a:t>June 24, 2015</a:t>
            </a:r>
          </a:p>
          <a:p>
            <a:endParaRPr lang="en-US" dirty="0" smtClean="0"/>
          </a:p>
        </p:txBody>
      </p:sp>
      <p:sp>
        <p:nvSpPr>
          <p:cNvPr id="3" name="Title 2"/>
          <p:cNvSpPr>
            <a:spLocks noGrp="1"/>
          </p:cNvSpPr>
          <p:nvPr>
            <p:ph type="title"/>
          </p:nvPr>
        </p:nvSpPr>
        <p:spPr>
          <a:xfrm>
            <a:off x="457200" y="990600"/>
            <a:ext cx="5562600" cy="1981200"/>
          </a:xfrm>
        </p:spPr>
        <p:txBody>
          <a:bodyPr/>
          <a:lstStyle/>
          <a:p>
            <a:r>
              <a:rPr lang="en-US" dirty="0" smtClean="0"/>
              <a:t>Statewide Geospatial Advisory Committee</a:t>
            </a:r>
            <a:endParaRPr lang="en-US" dirty="0"/>
          </a:p>
        </p:txBody>
      </p:sp>
    </p:spTree>
    <p:extLst>
      <p:ext uri="{BB962C8B-B14F-4D97-AF65-F5344CB8AC3E}">
        <p14:creationId xmlns:p14="http://schemas.microsoft.com/office/powerpoint/2010/main" val="1045993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Minnesota Parks and Trails</a:t>
            </a:r>
            <a:endParaRPr lang="en-US" b="1" dirty="0">
              <a:effectLst>
                <a:outerShdw blurRad="38100" dist="38100" dir="2700000" algn="tl">
                  <a:srgbClr val="000000">
                    <a:alpha val="43137"/>
                  </a:srgbClr>
                </a:outerShdw>
              </a:effectLst>
            </a:endParaRPr>
          </a:p>
        </p:txBody>
      </p:sp>
      <p:sp>
        <p:nvSpPr>
          <p:cNvPr id="3" name="Subtitle 2"/>
          <p:cNvSpPr>
            <a:spLocks noGrp="1"/>
          </p:cNvSpPr>
          <p:nvPr>
            <p:ph type="body" sz="quarter" idx="12"/>
          </p:nvPr>
        </p:nvSpPr>
        <p:spPr/>
        <p:txBody>
          <a:bodyPr>
            <a:normAutofit/>
          </a:bodyPr>
          <a:lstStyle/>
          <a:p>
            <a:pPr marL="571500" indent="-571500">
              <a:buFont typeface="Arial" panose="020B0604020202020204" pitchFamily="34" charset="0"/>
              <a:buChar char="•"/>
            </a:pPr>
            <a:r>
              <a:rPr lang="en-US" sz="3600" b="1" i="1" dirty="0" smtClean="0">
                <a:solidFill>
                  <a:schemeClr val="tx2"/>
                </a:solidFill>
              </a:rPr>
              <a:t>Website project</a:t>
            </a:r>
          </a:p>
          <a:p>
            <a:pPr marL="1314450" lvl="1" indent="-571500">
              <a:buFont typeface="Arial" panose="020B0604020202020204" pitchFamily="34" charset="0"/>
              <a:buChar char="•"/>
            </a:pPr>
            <a:r>
              <a:rPr lang="en-US" b="1" i="1" dirty="0" smtClean="0">
                <a:solidFill>
                  <a:schemeClr val="tx2"/>
                </a:solidFill>
              </a:rPr>
              <a:t>Two aspects</a:t>
            </a:r>
          </a:p>
          <a:p>
            <a:pPr marL="1714500" lvl="2" indent="-571500"/>
            <a:r>
              <a:rPr lang="en-US" b="1" i="1" dirty="0" smtClean="0">
                <a:solidFill>
                  <a:schemeClr val="tx2"/>
                </a:solidFill>
              </a:rPr>
              <a:t>Informational website</a:t>
            </a:r>
          </a:p>
          <a:p>
            <a:pPr marL="1714500" lvl="2" indent="-571500"/>
            <a:r>
              <a:rPr lang="en-US" b="1" i="1" dirty="0" smtClean="0">
                <a:solidFill>
                  <a:schemeClr val="tx2"/>
                </a:solidFill>
              </a:rPr>
              <a:t>Legacy Fund tracking</a:t>
            </a:r>
          </a:p>
          <a:p>
            <a:pPr marL="1714500" lvl="2" indent="-571500"/>
            <a:endParaRPr lang="en-US" sz="800" b="1" i="1" dirty="0" smtClean="0">
              <a:solidFill>
                <a:schemeClr val="tx2"/>
              </a:solidFill>
            </a:endParaRPr>
          </a:p>
          <a:p>
            <a:pPr marL="571500" indent="-571500">
              <a:buFont typeface="Arial" panose="020B0604020202020204" pitchFamily="34" charset="0"/>
              <a:buChar char="•"/>
            </a:pPr>
            <a:r>
              <a:rPr lang="en-US" b="1" i="1" dirty="0" smtClean="0">
                <a:solidFill>
                  <a:schemeClr val="tx2"/>
                </a:solidFill>
              </a:rPr>
              <a:t>Survey of use, user needs, perceptions</a:t>
            </a:r>
          </a:p>
          <a:p>
            <a:pPr marL="571500" indent="-571500">
              <a:buFont typeface="Arial" panose="020B0604020202020204" pitchFamily="34" charset="0"/>
              <a:buChar char="•"/>
            </a:pPr>
            <a:endParaRPr lang="en-US" sz="800" b="1" i="1" dirty="0" smtClean="0">
              <a:solidFill>
                <a:schemeClr val="tx2"/>
              </a:solidFill>
            </a:endParaRPr>
          </a:p>
          <a:p>
            <a:pPr marL="571500" indent="-571500">
              <a:buFont typeface="Arial" panose="020B0604020202020204" pitchFamily="34" charset="0"/>
              <a:buChar char="•"/>
            </a:pPr>
            <a:r>
              <a:rPr lang="en-US" b="1" i="1" dirty="0">
                <a:solidFill>
                  <a:schemeClr val="tx2"/>
                </a:solidFill>
              </a:rPr>
              <a:t>Data integration</a:t>
            </a:r>
          </a:p>
          <a:p>
            <a:pPr marL="571500" indent="-571500">
              <a:buFont typeface="Arial" panose="020B0604020202020204" pitchFamily="34" charset="0"/>
              <a:buChar char="•"/>
            </a:pPr>
            <a:endParaRPr lang="en-US" b="1" i="1" dirty="0" smtClean="0">
              <a:solidFill>
                <a:schemeClr val="tx2"/>
              </a:solidFill>
            </a:endParaRPr>
          </a:p>
          <a:p>
            <a:pPr marL="571500" indent="-571500">
              <a:buFont typeface="Arial" panose="020B0604020202020204" pitchFamily="34" charset="0"/>
              <a:buChar char="•"/>
            </a:pPr>
            <a:endParaRPr lang="en-US" b="1" i="1" dirty="0" smtClean="0">
              <a:solidFill>
                <a:schemeClr val="tx2"/>
              </a:solidFill>
            </a:endParaRPr>
          </a:p>
          <a:p>
            <a:pPr marL="571500" indent="-571500">
              <a:buFont typeface="Arial" panose="020B0604020202020204" pitchFamily="34" charset="0"/>
              <a:buChar char="•"/>
            </a:pPr>
            <a:endParaRPr lang="en-US" b="1" i="1" dirty="0" smtClean="0">
              <a:solidFill>
                <a:schemeClr val="tx2"/>
              </a:solidFill>
            </a:endParaRPr>
          </a:p>
        </p:txBody>
      </p:sp>
    </p:spTree>
    <p:extLst>
      <p:ext uri="{BB962C8B-B14F-4D97-AF65-F5344CB8AC3E}">
        <p14:creationId xmlns:p14="http://schemas.microsoft.com/office/powerpoint/2010/main" val="415809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Partners</a:t>
            </a:r>
            <a:endParaRPr lang="en-US" b="1" dirty="0">
              <a:effectLst>
                <a:outerShdw blurRad="38100" dist="38100" dir="2700000" algn="tl">
                  <a:srgbClr val="000000">
                    <a:alpha val="43137"/>
                  </a:srgbClr>
                </a:outerShdw>
              </a:effectLst>
            </a:endParaRPr>
          </a:p>
        </p:txBody>
      </p:sp>
      <p:sp>
        <p:nvSpPr>
          <p:cNvPr id="7" name="Text Placeholder 6"/>
          <p:cNvSpPr>
            <a:spLocks noGrp="1"/>
          </p:cNvSpPr>
          <p:nvPr>
            <p:ph type="body" sz="quarter" idx="12"/>
          </p:nvPr>
        </p:nvSpPr>
        <p:spPr/>
        <p:txBody>
          <a:bodyPr/>
          <a:lstStyle/>
          <a:p>
            <a:r>
              <a:rPr lang="en-US" dirty="0" smtClean="0"/>
              <a:t>Counties and cities in Minnesota</a:t>
            </a:r>
            <a:endParaRPr lang="en-US" dirty="0"/>
          </a:p>
        </p:txBody>
      </p:sp>
      <p:pic>
        <p:nvPicPr>
          <p:cNvPr id="1028" name="Picture 4" descr="us-mn-state-dn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12938"/>
            <a:ext cx="1056925" cy="10569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731" y="3175000"/>
            <a:ext cx="5610738" cy="187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Minnesota Geospatial Common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810000"/>
            <a:ext cx="16573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2133600"/>
            <a:ext cx="2400300" cy="60007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1889921"/>
            <a:ext cx="2576047" cy="94025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809" y="5438775"/>
            <a:ext cx="3095625" cy="809625"/>
          </a:xfrm>
          <a:prstGeom prst="rect">
            <a:avLst/>
          </a:prstGeom>
        </p:spPr>
      </p:pic>
      <p:pic>
        <p:nvPicPr>
          <p:cNvPr id="1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8086" y="1265238"/>
            <a:ext cx="20097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2497" y="5211763"/>
            <a:ext cx="1333500" cy="838200"/>
          </a:xfrm>
          <a:prstGeom prst="rect">
            <a:avLst/>
          </a:prstGeom>
        </p:spPr>
      </p:pic>
    </p:spTree>
    <p:extLst>
      <p:ext uri="{BB962C8B-B14F-4D97-AF65-F5344CB8AC3E}">
        <p14:creationId xmlns:p14="http://schemas.microsoft.com/office/powerpoint/2010/main" val="703317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868362"/>
          </a:xfrm>
        </p:spPr>
        <p:txBody>
          <a:bodyPr/>
          <a:lstStyle/>
          <a:p>
            <a:r>
              <a:rPr lang="en-US" dirty="0" smtClean="0"/>
              <a:t>Purpose &amp; Need</a:t>
            </a:r>
            <a:endParaRPr lang="en-US" dirty="0"/>
          </a:p>
        </p:txBody>
      </p:sp>
      <p:pic>
        <p:nvPicPr>
          <p:cNvPr id="4" name="Content Placeholder 3"/>
          <p:cNvPicPr>
            <a:picLocks noGrp="1" noChangeAspect="1"/>
          </p:cNvPicPr>
          <p:nvPr>
            <p:ph idx="1"/>
          </p:nvPr>
        </p:nvPicPr>
        <p:blipFill>
          <a:blip r:embed="rId2"/>
          <a:stretch>
            <a:fillRect/>
          </a:stretch>
        </p:blipFill>
        <p:spPr>
          <a:xfrm>
            <a:off x="457200" y="1306977"/>
            <a:ext cx="3810000" cy="3455695"/>
          </a:xfrm>
          <a:prstGeom prst="rect">
            <a:avLst/>
          </a:prstGeom>
        </p:spPr>
      </p:pic>
      <p:grpSp>
        <p:nvGrpSpPr>
          <p:cNvPr id="5" name="Group 4"/>
          <p:cNvGrpSpPr/>
          <p:nvPr/>
        </p:nvGrpSpPr>
        <p:grpSpPr>
          <a:xfrm>
            <a:off x="1283434" y="2209800"/>
            <a:ext cx="3485023" cy="4048125"/>
            <a:chOff x="1283434" y="2209800"/>
            <a:chExt cx="3485023" cy="4048125"/>
          </a:xfrm>
        </p:grpSpPr>
        <p:pic>
          <p:nvPicPr>
            <p:cNvPr id="6" name="Picture 5"/>
            <p:cNvPicPr>
              <a:picLocks noChangeAspect="1"/>
            </p:cNvPicPr>
            <p:nvPr/>
          </p:nvPicPr>
          <p:blipFill>
            <a:blip r:embed="rId3"/>
            <a:stretch>
              <a:fillRect/>
            </a:stretch>
          </p:blipFill>
          <p:spPr>
            <a:xfrm>
              <a:off x="1283434" y="2209800"/>
              <a:ext cx="3485023" cy="4048125"/>
            </a:xfrm>
            <a:prstGeom prst="rect">
              <a:avLst/>
            </a:prstGeom>
          </p:spPr>
        </p:pic>
        <p:pic>
          <p:nvPicPr>
            <p:cNvPr id="7" name="Picture 6"/>
            <p:cNvPicPr>
              <a:picLocks noChangeAspect="1"/>
            </p:cNvPicPr>
            <p:nvPr/>
          </p:nvPicPr>
          <p:blipFill>
            <a:blip r:embed="rId4"/>
            <a:stretch>
              <a:fillRect/>
            </a:stretch>
          </p:blipFill>
          <p:spPr>
            <a:xfrm>
              <a:off x="3144812" y="2314807"/>
              <a:ext cx="1427188" cy="1550695"/>
            </a:xfrm>
            <a:prstGeom prst="rect">
              <a:avLst/>
            </a:prstGeom>
          </p:spPr>
        </p:pic>
      </p:grpSp>
      <p:pic>
        <p:nvPicPr>
          <p:cNvPr id="8" name="Picture 7"/>
          <p:cNvPicPr>
            <a:picLocks noChangeAspect="1"/>
          </p:cNvPicPr>
          <p:nvPr/>
        </p:nvPicPr>
        <p:blipFill>
          <a:blip r:embed="rId5"/>
          <a:stretch>
            <a:fillRect/>
          </a:stretch>
        </p:blipFill>
        <p:spPr>
          <a:xfrm>
            <a:off x="4564655" y="1524000"/>
            <a:ext cx="4257272" cy="4298505"/>
          </a:xfrm>
          <a:prstGeom prst="rect">
            <a:avLst/>
          </a:prstGeom>
        </p:spPr>
      </p:pic>
    </p:spTree>
    <p:extLst>
      <p:ext uri="{BB962C8B-B14F-4D97-AF65-F5344CB8AC3E}">
        <p14:creationId xmlns:p14="http://schemas.microsoft.com/office/powerpoint/2010/main" val="38965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868362"/>
          </a:xfrm>
        </p:spPr>
        <p:txBody>
          <a:bodyPr/>
          <a:lstStyle/>
          <a:p>
            <a:r>
              <a:rPr lang="en-US" dirty="0" smtClean="0"/>
              <a:t>Purpose &amp; Need</a:t>
            </a:r>
            <a:endParaRPr lang="en-US" dirty="0"/>
          </a:p>
        </p:txBody>
      </p:sp>
      <p:pic>
        <p:nvPicPr>
          <p:cNvPr id="9" name="Picture 8"/>
          <p:cNvPicPr>
            <a:picLocks noChangeAspect="1"/>
          </p:cNvPicPr>
          <p:nvPr/>
        </p:nvPicPr>
        <p:blipFill>
          <a:blip r:embed="rId2"/>
          <a:stretch>
            <a:fillRect/>
          </a:stretch>
        </p:blipFill>
        <p:spPr>
          <a:xfrm>
            <a:off x="457200" y="1155663"/>
            <a:ext cx="4893811" cy="2839869"/>
          </a:xfrm>
          <a:prstGeom prst="rect">
            <a:avLst/>
          </a:prstGeom>
          <a:ln>
            <a:solidFill>
              <a:schemeClr val="accent1"/>
            </a:solidFill>
          </a:ln>
        </p:spPr>
      </p:pic>
      <p:pic>
        <p:nvPicPr>
          <p:cNvPr id="10" name="Picture 9"/>
          <p:cNvPicPr>
            <a:picLocks noChangeAspect="1"/>
          </p:cNvPicPr>
          <p:nvPr/>
        </p:nvPicPr>
        <p:blipFill>
          <a:blip r:embed="rId3"/>
          <a:stretch>
            <a:fillRect/>
          </a:stretch>
        </p:blipFill>
        <p:spPr>
          <a:xfrm>
            <a:off x="1875805" y="2514600"/>
            <a:ext cx="4935189" cy="2961865"/>
          </a:xfrm>
          <a:prstGeom prst="rect">
            <a:avLst/>
          </a:prstGeom>
          <a:ln>
            <a:solidFill>
              <a:schemeClr val="accent1"/>
            </a:solidFill>
          </a:ln>
        </p:spPr>
      </p:pic>
      <p:pic>
        <p:nvPicPr>
          <p:cNvPr id="11" name="Picture 10"/>
          <p:cNvPicPr>
            <a:picLocks noChangeAspect="1"/>
          </p:cNvPicPr>
          <p:nvPr/>
        </p:nvPicPr>
        <p:blipFill>
          <a:blip r:embed="rId4"/>
          <a:stretch>
            <a:fillRect/>
          </a:stretch>
        </p:blipFill>
        <p:spPr>
          <a:xfrm>
            <a:off x="4343400" y="3048000"/>
            <a:ext cx="4087430" cy="3390416"/>
          </a:xfrm>
          <a:prstGeom prst="rect">
            <a:avLst/>
          </a:prstGeom>
          <a:ln>
            <a:solidFill>
              <a:schemeClr val="accent1"/>
            </a:solidFill>
          </a:ln>
        </p:spPr>
      </p:pic>
    </p:spTree>
    <p:extLst>
      <p:ext uri="{BB962C8B-B14F-4D97-AF65-F5344CB8AC3E}">
        <p14:creationId xmlns:p14="http://schemas.microsoft.com/office/powerpoint/2010/main" val="280814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fontScale="92500"/>
          </a:bodyPr>
          <a:lstStyle/>
          <a:p>
            <a:r>
              <a:rPr lang="en-US" dirty="0" smtClean="0"/>
              <a:t>Short term:</a:t>
            </a:r>
          </a:p>
          <a:p>
            <a:pPr lvl="1"/>
            <a:r>
              <a:rPr lang="en-US" dirty="0" smtClean="0"/>
              <a:t>Park and Trail End User Website</a:t>
            </a:r>
          </a:p>
          <a:p>
            <a:pPr lvl="1"/>
            <a:r>
              <a:rPr lang="en-US" dirty="0" smtClean="0"/>
              <a:t>Development of a Recreation Data Standard</a:t>
            </a:r>
          </a:p>
          <a:p>
            <a:pPr lvl="1"/>
            <a:r>
              <a:rPr lang="en-US" dirty="0" smtClean="0"/>
              <a:t>Work with partners development of data standards</a:t>
            </a:r>
          </a:p>
          <a:p>
            <a:r>
              <a:rPr lang="en-US" dirty="0" smtClean="0"/>
              <a:t>Long Term</a:t>
            </a:r>
          </a:p>
          <a:p>
            <a:pPr lvl="1"/>
            <a:r>
              <a:rPr lang="en-US" dirty="0" smtClean="0"/>
              <a:t>Consistently </a:t>
            </a:r>
            <a:r>
              <a:rPr lang="en-US" dirty="0"/>
              <a:t>S</a:t>
            </a:r>
            <a:r>
              <a:rPr lang="en-US" dirty="0" smtClean="0"/>
              <a:t>tructured Recreation Data and Services</a:t>
            </a:r>
          </a:p>
          <a:p>
            <a:pPr lvl="1"/>
            <a:r>
              <a:rPr lang="en-US" dirty="0" smtClean="0"/>
              <a:t>Consumable by wide variety of public and private apps.</a:t>
            </a:r>
            <a:endParaRPr lang="en-US" dirty="0"/>
          </a:p>
        </p:txBody>
      </p:sp>
    </p:spTree>
    <p:extLst>
      <p:ext uri="{BB962C8B-B14F-4D97-AF65-F5344CB8AC3E}">
        <p14:creationId xmlns:p14="http://schemas.microsoft.com/office/powerpoint/2010/main" val="2028064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09600" y="1295400"/>
            <a:ext cx="5791200" cy="4953000"/>
          </a:xfrm>
        </p:spPr>
        <p:txBody>
          <a:bodyPr/>
          <a:lstStyle/>
          <a:p>
            <a:r>
              <a:rPr lang="en-US" dirty="0"/>
              <a:t>Create common definitions for parks and trails data in Minnesota.</a:t>
            </a:r>
          </a:p>
          <a:p>
            <a:pPr marL="457200" indent="-457200">
              <a:buFont typeface="Arial" panose="020B0604020202020204" pitchFamily="34" charset="0"/>
              <a:buChar char="•"/>
            </a:pPr>
            <a:r>
              <a:rPr lang="en-US" dirty="0" smtClean="0"/>
              <a:t> C</a:t>
            </a:r>
            <a:r>
              <a:rPr lang="en-US" sz="2800" dirty="0" smtClean="0"/>
              <a:t>ommon </a:t>
            </a:r>
            <a:r>
              <a:rPr lang="en-US" sz="2800" dirty="0"/>
              <a:t>terms, </a:t>
            </a:r>
            <a:r>
              <a:rPr lang="en-US" sz="2800" dirty="0" smtClean="0"/>
              <a:t>database, tools </a:t>
            </a:r>
            <a:r>
              <a:rPr lang="en-US" sz="2800" dirty="0"/>
              <a:t>and methods </a:t>
            </a:r>
            <a:r>
              <a:rPr lang="en-US" sz="2800" dirty="0" smtClean="0"/>
              <a:t>for obtaining/maintaining </a:t>
            </a:r>
            <a:r>
              <a:rPr lang="en-US" sz="2800" dirty="0"/>
              <a:t>the data</a:t>
            </a:r>
          </a:p>
          <a:p>
            <a:pPr marL="457200" indent="-457200">
              <a:buFont typeface="Arial" panose="020B0604020202020204" pitchFamily="34" charset="0"/>
              <a:buChar char="•"/>
            </a:pPr>
            <a:r>
              <a:rPr lang="en-US" sz="2800" dirty="0" smtClean="0"/>
              <a:t>Accomplished </a:t>
            </a:r>
            <a:r>
              <a:rPr lang="en-US" sz="2800" dirty="0"/>
              <a:t>through a series of stakeholder meetings</a:t>
            </a:r>
          </a:p>
          <a:p>
            <a:endParaRPr lang="en-US" dirty="0"/>
          </a:p>
        </p:txBody>
      </p:sp>
      <p:sp>
        <p:nvSpPr>
          <p:cNvPr id="4" name="Title 1"/>
          <p:cNvSpPr txBox="1">
            <a:spLocks/>
          </p:cNvSpPr>
          <p:nvPr/>
        </p:nvSpPr>
        <p:spPr>
          <a:xfrm>
            <a:off x="609600" y="152400"/>
            <a:ext cx="7886700" cy="701675"/>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US" dirty="0" smtClean="0"/>
              <a:t>Legacy Fund Parks and Trails</a:t>
            </a:r>
            <a:endParaRPr lang="en-US" dirty="0"/>
          </a:p>
        </p:txBody>
      </p:sp>
      <p:pic>
        <p:nvPicPr>
          <p:cNvPr id="2" name="Picture 1"/>
          <p:cNvPicPr>
            <a:picLocks noChangeAspect="1"/>
          </p:cNvPicPr>
          <p:nvPr/>
        </p:nvPicPr>
        <p:blipFill>
          <a:blip r:embed="rId2"/>
          <a:stretch>
            <a:fillRect/>
          </a:stretch>
        </p:blipFill>
        <p:spPr>
          <a:xfrm>
            <a:off x="6629400" y="990600"/>
            <a:ext cx="1981357" cy="3528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129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Legacy Fund Parks and Trails</a:t>
            </a:r>
            <a:endParaRPr lang="en-US" dirty="0"/>
          </a:p>
        </p:txBody>
      </p:sp>
      <p:sp>
        <p:nvSpPr>
          <p:cNvPr id="3" name="Text Placeholder 2"/>
          <p:cNvSpPr>
            <a:spLocks noGrp="1"/>
          </p:cNvSpPr>
          <p:nvPr>
            <p:ph type="body" sz="quarter" idx="12"/>
          </p:nvPr>
        </p:nvSpPr>
        <p:spPr>
          <a:xfrm>
            <a:off x="457200" y="1082357"/>
            <a:ext cx="8382000" cy="1828800"/>
          </a:xfrm>
        </p:spPr>
        <p:txBody>
          <a:bodyPr/>
          <a:lstStyle/>
          <a:p>
            <a:r>
              <a:rPr lang="en-US" sz="2800" dirty="0" smtClean="0"/>
              <a:t>Provide </a:t>
            </a:r>
            <a:r>
              <a:rPr lang="en-US" sz="2800" dirty="0"/>
              <a:t>a mechanism to geographically locate and visually share the location and some information about each of the projects that have received funding from the Legacy Fund</a:t>
            </a:r>
          </a:p>
          <a:p>
            <a:r>
              <a:rPr lang="en-US" sz="2000" dirty="0"/>
              <a:t> </a:t>
            </a:r>
          </a:p>
          <a:p>
            <a:endParaRPr lang="en-US" dirty="0"/>
          </a:p>
        </p:txBody>
      </p:sp>
      <p:sp>
        <p:nvSpPr>
          <p:cNvPr id="4" name="TextBox 3"/>
          <p:cNvSpPr txBox="1"/>
          <p:nvPr/>
        </p:nvSpPr>
        <p:spPr>
          <a:xfrm>
            <a:off x="457200" y="3139439"/>
            <a:ext cx="4704992" cy="2831544"/>
          </a:xfrm>
          <a:prstGeom prst="rect">
            <a:avLst/>
          </a:prstGeom>
          <a:noFill/>
        </p:spPr>
        <p:txBody>
          <a:bodyPr wrap="square" rtlCol="0">
            <a:spAutoFit/>
          </a:bodyPr>
          <a:lstStyle/>
          <a:p>
            <a:pPr marL="342900" indent="-342900">
              <a:buFont typeface="Arial" panose="020B0604020202020204" pitchFamily="34" charset="0"/>
              <a:buChar char="•"/>
            </a:pPr>
            <a:r>
              <a:rPr lang="en-US" sz="2000" dirty="0"/>
              <a:t>Online web application that will allow multiple organizations and users to view and enter the data into a single hosted site</a:t>
            </a:r>
          </a:p>
          <a:p>
            <a:pPr marL="742950" lvl="1" indent="-285750">
              <a:buFont typeface="Arial" panose="020B0604020202020204" pitchFamily="34" charset="0"/>
              <a:buChar char="•"/>
            </a:pPr>
            <a:r>
              <a:rPr lang="en-US" sz="1600" dirty="0"/>
              <a:t>Include geospatial data for existing trails, bikeways, parks from multiple jurisdictions (state, county, local)</a:t>
            </a:r>
          </a:p>
          <a:p>
            <a:pPr marL="742950" lvl="1" indent="-285750">
              <a:buFont typeface="Arial" panose="020B0604020202020204" pitchFamily="34" charset="0"/>
              <a:buChar char="•"/>
            </a:pPr>
            <a:r>
              <a:rPr lang="en-US" sz="1600" dirty="0"/>
              <a:t>Align with other projects and authoritative data (e.g. DNR, GMPTC)</a:t>
            </a:r>
          </a:p>
          <a:p>
            <a:endParaRPr lang="en-US" dirty="0"/>
          </a:p>
        </p:txBody>
      </p:sp>
      <p:pic>
        <p:nvPicPr>
          <p:cNvPr id="5" name="Picture 4"/>
          <p:cNvPicPr>
            <a:picLocks noChangeAspect="1"/>
          </p:cNvPicPr>
          <p:nvPr/>
        </p:nvPicPr>
        <p:blipFill>
          <a:blip r:embed="rId2"/>
          <a:stretch>
            <a:fillRect/>
          </a:stretch>
        </p:blipFill>
        <p:spPr>
          <a:xfrm>
            <a:off x="5867400" y="2590800"/>
            <a:ext cx="2225040" cy="198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615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Legacy Fund Parks and Trails</a:t>
            </a:r>
          </a:p>
        </p:txBody>
      </p:sp>
      <p:sp>
        <p:nvSpPr>
          <p:cNvPr id="3" name="Text Placeholder 2"/>
          <p:cNvSpPr>
            <a:spLocks noGrp="1"/>
          </p:cNvSpPr>
          <p:nvPr>
            <p:ph type="body" sz="quarter" idx="12"/>
          </p:nvPr>
        </p:nvSpPr>
        <p:spPr>
          <a:xfrm>
            <a:off x="609600" y="1295400"/>
            <a:ext cx="8382000" cy="1066800"/>
          </a:xfrm>
        </p:spPr>
        <p:txBody>
          <a:bodyPr/>
          <a:lstStyle/>
          <a:p>
            <a:r>
              <a:rPr lang="en-US" dirty="0"/>
              <a:t>Provide the ability to perform analysis on parks and trails data</a:t>
            </a:r>
          </a:p>
          <a:p>
            <a:endParaRPr lang="en-US" dirty="0"/>
          </a:p>
        </p:txBody>
      </p:sp>
      <p:sp>
        <p:nvSpPr>
          <p:cNvPr id="4" name="TextBox 3"/>
          <p:cNvSpPr txBox="1"/>
          <p:nvPr/>
        </p:nvSpPr>
        <p:spPr>
          <a:xfrm>
            <a:off x="5339455" y="1828800"/>
            <a:ext cx="3626019" cy="3416320"/>
          </a:xfrm>
          <a:prstGeom prst="rect">
            <a:avLst/>
          </a:prstGeom>
          <a:noFill/>
        </p:spPr>
        <p:txBody>
          <a:bodyPr wrap="square" rtlCol="0">
            <a:spAutoFit/>
          </a:bodyPr>
          <a:lstStyle/>
          <a:p>
            <a:pPr marL="457200" indent="-457200">
              <a:buFont typeface="Arial" panose="020B0604020202020204" pitchFamily="34" charset="0"/>
              <a:buChar char="•"/>
            </a:pPr>
            <a:r>
              <a:rPr lang="en-US" dirty="0"/>
              <a:t>Who has received funding – several different summaries </a:t>
            </a:r>
          </a:p>
          <a:p>
            <a:pPr marL="457200" indent="-457200">
              <a:buFont typeface="Arial" panose="020B0604020202020204" pitchFamily="34" charset="0"/>
              <a:buChar char="•"/>
            </a:pPr>
            <a:r>
              <a:rPr lang="en-US" dirty="0"/>
              <a:t>What types of strategic directives are being met with the funding</a:t>
            </a:r>
          </a:p>
          <a:p>
            <a:pPr marL="457200" indent="-457200">
              <a:buFont typeface="Arial" panose="020B0604020202020204" pitchFamily="34" charset="0"/>
              <a:buChar char="•"/>
            </a:pPr>
            <a:r>
              <a:rPr lang="en-US" dirty="0"/>
              <a:t>For planning - Where are there gaps and or needs for projects or connections in trails</a:t>
            </a:r>
          </a:p>
          <a:p>
            <a:pPr marL="457200" indent="-457200">
              <a:buFont typeface="Arial" panose="020B0604020202020204" pitchFamily="34" charset="0"/>
              <a:buChar char="•"/>
            </a:pPr>
            <a:r>
              <a:rPr lang="en-US" dirty="0"/>
              <a:t>Change in the system over time</a:t>
            </a:r>
          </a:p>
          <a:p>
            <a:endParaRPr lang="en-US" dirty="0"/>
          </a:p>
        </p:txBody>
      </p:sp>
      <p:pic>
        <p:nvPicPr>
          <p:cNvPr id="5" name="Picture 4"/>
          <p:cNvPicPr>
            <a:picLocks noChangeAspect="1"/>
          </p:cNvPicPr>
          <p:nvPr/>
        </p:nvPicPr>
        <p:blipFill>
          <a:blip r:embed="rId2"/>
          <a:stretch>
            <a:fillRect/>
          </a:stretch>
        </p:blipFill>
        <p:spPr>
          <a:xfrm>
            <a:off x="930493" y="2438400"/>
            <a:ext cx="4029075" cy="3579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4899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943600" y="1295400"/>
            <a:ext cx="3048000" cy="4953000"/>
          </a:xfrm>
        </p:spPr>
        <p:txBody>
          <a:bodyPr/>
          <a:lstStyle/>
          <a:p>
            <a:r>
              <a:rPr lang="en-US" dirty="0" smtClean="0"/>
              <a:t>Provide a sustainable approach for obtaining and keeping the data </a:t>
            </a:r>
            <a:r>
              <a:rPr lang="en-US" dirty="0" smtClean="0"/>
              <a:t>up-to-date</a:t>
            </a:r>
            <a:r>
              <a:rPr lang="en-US" dirty="0" smtClean="0"/>
              <a:t>.</a:t>
            </a:r>
            <a:endParaRPr lang="en-US" dirty="0"/>
          </a:p>
        </p:txBody>
      </p:sp>
      <p:sp>
        <p:nvSpPr>
          <p:cNvPr id="4" name="Title 1"/>
          <p:cNvSpPr>
            <a:spLocks noGrp="1"/>
          </p:cNvSpPr>
          <p:nvPr>
            <p:ph type="title"/>
          </p:nvPr>
        </p:nvSpPr>
        <p:spPr>
          <a:xfrm>
            <a:off x="609600" y="152400"/>
            <a:ext cx="7886700" cy="701675"/>
          </a:xfrm>
        </p:spPr>
        <p:txBody>
          <a:bodyPr/>
          <a:lstStyle/>
          <a:p>
            <a:r>
              <a:rPr lang="en-US" dirty="0" smtClean="0"/>
              <a:t>Legacy Fund Parks and Trails</a:t>
            </a:r>
            <a:endParaRPr lang="en-US" dirty="0"/>
          </a:p>
        </p:txBody>
      </p:sp>
      <p:grpSp>
        <p:nvGrpSpPr>
          <p:cNvPr id="7" name="Group 6"/>
          <p:cNvGrpSpPr/>
          <p:nvPr/>
        </p:nvGrpSpPr>
        <p:grpSpPr>
          <a:xfrm>
            <a:off x="381000" y="1276350"/>
            <a:ext cx="5233987" cy="4657933"/>
            <a:chOff x="381000" y="1276350"/>
            <a:chExt cx="5233987" cy="4657933"/>
          </a:xfrm>
        </p:grpSpPr>
        <p:pic>
          <p:nvPicPr>
            <p:cNvPr id="5" name="Picture 4"/>
            <p:cNvPicPr>
              <a:picLocks noChangeAspect="1"/>
            </p:cNvPicPr>
            <p:nvPr/>
          </p:nvPicPr>
          <p:blipFill>
            <a:blip r:embed="rId2"/>
            <a:stretch>
              <a:fillRect/>
            </a:stretch>
          </p:blipFill>
          <p:spPr>
            <a:xfrm>
              <a:off x="381000" y="1276350"/>
              <a:ext cx="5233987" cy="465793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1612152" y="2037042"/>
              <a:ext cx="3951941" cy="3857741"/>
            </a:xfrm>
            <a:prstGeom prst="rect">
              <a:avLst/>
            </a:prstGeom>
          </p:spPr>
        </p:pic>
      </p:grpSp>
    </p:spTree>
    <p:extLst>
      <p:ext uri="{BB962C8B-B14F-4D97-AF65-F5344CB8AC3E}">
        <p14:creationId xmlns:p14="http://schemas.microsoft.com/office/powerpoint/2010/main" val="4099053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762000" y="1295400"/>
            <a:ext cx="4343400" cy="4953000"/>
          </a:xfrm>
          <a:prstGeom prst="rect">
            <a:avLst/>
          </a:prstGeom>
        </p:spPr>
        <p:txBody>
          <a:bodyPr/>
          <a:lstStyle/>
          <a:p>
            <a:r>
              <a:rPr lang="en-US" dirty="0"/>
              <a:t>9-1-1 – Increase in fees to support the build out of Next Generation 911</a:t>
            </a:r>
          </a:p>
          <a:p>
            <a:endParaRPr lang="en-US" dirty="0"/>
          </a:p>
        </p:txBody>
      </p:sp>
    </p:spTree>
    <p:extLst>
      <p:ext uri="{BB962C8B-B14F-4D97-AF65-F5344CB8AC3E}">
        <p14:creationId xmlns:p14="http://schemas.microsoft.com/office/powerpoint/2010/main" val="311610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5246" y="914400"/>
            <a:ext cx="7167154" cy="5410200"/>
          </a:xfrm>
          <a:prstGeom prst="rect">
            <a:avLst/>
          </a:prstGeom>
        </p:spPr>
        <p:txBody>
          <a:bodyPr/>
          <a:lstStyle/>
          <a:p>
            <a:pPr lvl="0"/>
            <a:r>
              <a:rPr lang="en-US" dirty="0"/>
              <a:t>Call to order and </a:t>
            </a:r>
            <a:r>
              <a:rPr lang="en-US" dirty="0" smtClean="0"/>
              <a:t>introductions</a:t>
            </a:r>
          </a:p>
          <a:p>
            <a:pPr lvl="0"/>
            <a:r>
              <a:rPr lang="en-US" dirty="0" smtClean="0"/>
              <a:t>Approval </a:t>
            </a:r>
            <a:r>
              <a:rPr lang="en-US" dirty="0"/>
              <a:t>of </a:t>
            </a:r>
            <a:r>
              <a:rPr lang="en-US" u="sng" dirty="0">
                <a:hlinkClick r:id="rId3"/>
              </a:rPr>
              <a:t>April 1, 2015 meeting minutes</a:t>
            </a:r>
            <a:r>
              <a:rPr lang="en-US" dirty="0"/>
              <a:t>; review of action items</a:t>
            </a:r>
          </a:p>
          <a:p>
            <a:r>
              <a:rPr lang="en-US" dirty="0" smtClean="0"/>
              <a:t>Update </a:t>
            </a:r>
            <a:r>
              <a:rPr lang="en-US" dirty="0"/>
              <a:t>on legislative </a:t>
            </a:r>
            <a:r>
              <a:rPr lang="en-US" dirty="0" smtClean="0"/>
              <a:t>session</a:t>
            </a:r>
            <a:endParaRPr lang="en-US" dirty="0"/>
          </a:p>
          <a:p>
            <a:pPr lvl="0"/>
            <a:r>
              <a:rPr lang="en-US" dirty="0"/>
              <a:t>Next Generation 9-1-1 </a:t>
            </a:r>
            <a:r>
              <a:rPr lang="en-US" dirty="0" smtClean="0"/>
              <a:t>update</a:t>
            </a:r>
            <a:endParaRPr lang="en-US" dirty="0"/>
          </a:p>
          <a:p>
            <a:pPr lvl="0"/>
            <a:r>
              <a:rPr lang="en-US" dirty="0"/>
              <a:t>Discussion:  Moving toward standards for </a:t>
            </a:r>
            <a:r>
              <a:rPr lang="en-US" u="sng" dirty="0">
                <a:hlinkClick r:id="rId4"/>
              </a:rPr>
              <a:t>Parcels</a:t>
            </a:r>
            <a:r>
              <a:rPr lang="en-US" dirty="0"/>
              <a:t>, Centerlines, and Address </a:t>
            </a:r>
            <a:r>
              <a:rPr lang="en-US" dirty="0" smtClean="0"/>
              <a:t>Points</a:t>
            </a:r>
            <a:endParaRPr lang="en-US" dirty="0"/>
          </a:p>
          <a:p>
            <a:pPr lvl="0"/>
            <a:r>
              <a:rPr lang="en-US" dirty="0"/>
              <a:t>Discussion:  Role of </a:t>
            </a:r>
            <a:r>
              <a:rPr lang="en-US" u="sng" dirty="0">
                <a:hlinkClick r:id="rId5"/>
              </a:rPr>
              <a:t>committees and </a:t>
            </a:r>
            <a:r>
              <a:rPr lang="en-US" u="sng" dirty="0" smtClean="0">
                <a:hlinkClick r:id="rId5"/>
              </a:rPr>
              <a:t>workgroups</a:t>
            </a:r>
            <a:endParaRPr lang="en-US" u="sng" dirty="0" smtClean="0"/>
          </a:p>
          <a:p>
            <a:pPr lvl="0"/>
            <a:r>
              <a:rPr lang="en-US" dirty="0" smtClean="0"/>
              <a:t>Break </a:t>
            </a:r>
            <a:r>
              <a:rPr lang="en-US" dirty="0"/>
              <a:t>– Networking	</a:t>
            </a:r>
            <a:r>
              <a:rPr lang="en-US" dirty="0" smtClean="0"/>
              <a:t>30 min</a:t>
            </a:r>
          </a:p>
          <a:p>
            <a:pPr lvl="0"/>
            <a:r>
              <a:rPr lang="en-US" dirty="0" err="1" smtClean="0"/>
              <a:t>Mn</a:t>
            </a:r>
            <a:r>
              <a:rPr lang="en-US" dirty="0" smtClean="0"/>
              <a:t> </a:t>
            </a:r>
            <a:r>
              <a:rPr lang="en-US" dirty="0"/>
              <a:t>GIS/LIS Conference:  </a:t>
            </a:r>
            <a:r>
              <a:rPr lang="en-US" u="sng" dirty="0">
                <a:hlinkClick r:id="rId6"/>
              </a:rPr>
              <a:t>2015</a:t>
            </a:r>
            <a:r>
              <a:rPr lang="en-US" dirty="0"/>
              <a:t> and plans for </a:t>
            </a:r>
            <a:r>
              <a:rPr lang="en-US" dirty="0" smtClean="0"/>
              <a:t>2016-18</a:t>
            </a:r>
            <a:endParaRPr lang="en-US" dirty="0"/>
          </a:p>
          <a:p>
            <a:pPr lvl="0"/>
            <a:r>
              <a:rPr lang="en-US" u="sng" dirty="0">
                <a:hlinkClick r:id="rId7"/>
              </a:rPr>
              <a:t>MN Geospatial </a:t>
            </a:r>
            <a:r>
              <a:rPr lang="en-US" u="sng" dirty="0" smtClean="0">
                <a:hlinkClick r:id="rId7"/>
              </a:rPr>
              <a:t>Commons</a:t>
            </a:r>
            <a:endParaRPr lang="en-US" dirty="0" smtClean="0"/>
          </a:p>
          <a:p>
            <a:pPr lvl="1"/>
            <a:r>
              <a:rPr lang="en-US" u="sng" dirty="0" smtClean="0">
                <a:hlinkClick r:id="rId8"/>
              </a:rPr>
              <a:t>Metadata recommendation</a:t>
            </a:r>
            <a:endParaRPr lang="en-US" dirty="0" smtClean="0"/>
          </a:p>
          <a:p>
            <a:pPr lvl="1"/>
            <a:r>
              <a:rPr lang="en-US" dirty="0" smtClean="0"/>
              <a:t>Operational mode</a:t>
            </a:r>
          </a:p>
          <a:p>
            <a:pPr lvl="0"/>
            <a:r>
              <a:rPr lang="en-US" dirty="0" smtClean="0"/>
              <a:t>Discussion:  Year-end evaluation</a:t>
            </a:r>
          </a:p>
          <a:p>
            <a:pPr lvl="0"/>
            <a:r>
              <a:rPr lang="en-US" dirty="0" smtClean="0"/>
              <a:t>Announcements </a:t>
            </a:r>
            <a:r>
              <a:rPr lang="en-US" dirty="0"/>
              <a:t>or other </a:t>
            </a:r>
            <a:r>
              <a:rPr lang="en-US" dirty="0" smtClean="0"/>
              <a:t>business</a:t>
            </a:r>
          </a:p>
          <a:p>
            <a:pPr lvl="0"/>
            <a:r>
              <a:rPr lang="en-US" dirty="0" smtClean="0"/>
              <a:t>Adjourn</a:t>
            </a:r>
            <a:endParaRPr lang="en-US" dirty="0"/>
          </a:p>
        </p:txBody>
      </p:sp>
      <p:sp>
        <p:nvSpPr>
          <p:cNvPr id="3" name="Title 2"/>
          <p:cNvSpPr>
            <a:spLocks noGrp="1"/>
          </p:cNvSpPr>
          <p:nvPr>
            <p:ph type="title"/>
          </p:nvPr>
        </p:nvSpPr>
        <p:spPr>
          <a:xfrm>
            <a:off x="605246" y="304800"/>
            <a:ext cx="5943600" cy="381000"/>
          </a:xfrm>
        </p:spPr>
        <p:txBody>
          <a:bodyPr/>
          <a:lstStyle/>
          <a:p>
            <a:r>
              <a:rPr lang="en-US" dirty="0" smtClean="0"/>
              <a:t>AGENDA</a:t>
            </a:r>
            <a:endParaRPr lang="en-US" dirty="0"/>
          </a:p>
        </p:txBody>
      </p:sp>
    </p:spTree>
    <p:extLst>
      <p:ext uri="{BB962C8B-B14F-4D97-AF65-F5344CB8AC3E}">
        <p14:creationId xmlns:p14="http://schemas.microsoft.com/office/powerpoint/2010/main" val="1251165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09800" y="2819400"/>
            <a:ext cx="2286000" cy="1752600"/>
          </a:xfrm>
        </p:spPr>
        <p:txBody>
          <a:bodyPr/>
          <a:lstStyle/>
          <a:p>
            <a:r>
              <a:rPr lang="en-US" dirty="0" smtClean="0"/>
              <a:t>Adam Iten</a:t>
            </a:r>
            <a:r>
              <a:rPr lang="en-US" dirty="0" smtClean="0"/>
              <a:t>, </a:t>
            </a:r>
            <a:r>
              <a:rPr lang="en-US" dirty="0" smtClean="0"/>
              <a:t>MnGeo</a:t>
            </a:r>
            <a:endParaRPr lang="en-US" dirty="0"/>
          </a:p>
        </p:txBody>
      </p:sp>
      <p:sp>
        <p:nvSpPr>
          <p:cNvPr id="3" name="Title 2"/>
          <p:cNvSpPr>
            <a:spLocks noGrp="1"/>
          </p:cNvSpPr>
          <p:nvPr>
            <p:ph type="title"/>
          </p:nvPr>
        </p:nvSpPr>
        <p:spPr/>
        <p:txBody>
          <a:bodyPr/>
          <a:lstStyle/>
          <a:p>
            <a:pPr algn="ctr"/>
            <a:r>
              <a:rPr lang="en-US" sz="3200" dirty="0" smtClean="0"/>
              <a:t>The Next Generation 9-1-1 Update</a:t>
            </a:r>
            <a:br>
              <a:rPr lang="en-US" sz="3200" dirty="0" smtClean="0"/>
            </a:br>
            <a:endParaRPr lang="en-US" sz="2800" dirty="0">
              <a:solidFill>
                <a:schemeClr val="tx1">
                  <a:lumMod val="50000"/>
                  <a:lumOff val="50000"/>
                </a:schemeClr>
              </a:solidFill>
            </a:endParaRPr>
          </a:p>
        </p:txBody>
      </p:sp>
      <p:pic>
        <p:nvPicPr>
          <p:cNvPr id="5" name="Picture 4" descr="Picture1.png"/>
          <p:cNvPicPr>
            <a:picLocks noChangeAspect="1"/>
          </p:cNvPicPr>
          <p:nvPr/>
        </p:nvPicPr>
        <p:blipFill>
          <a:blip r:embed="rId3" cstate="print"/>
          <a:stretch>
            <a:fillRect/>
          </a:stretch>
        </p:blipFill>
        <p:spPr>
          <a:xfrm>
            <a:off x="1299754" y="4038600"/>
            <a:ext cx="990600" cy="7432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604" y="4110202"/>
            <a:ext cx="2400300" cy="600075"/>
          </a:xfrm>
          <a:prstGeom prst="rect">
            <a:avLst/>
          </a:prstGeom>
        </p:spPr>
      </p:pic>
    </p:spTree>
    <p:extLst>
      <p:ext uri="{BB962C8B-B14F-4D97-AF65-F5344CB8AC3E}">
        <p14:creationId xmlns:p14="http://schemas.microsoft.com/office/powerpoint/2010/main" val="15780895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715000"/>
            <a:ext cx="9144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381000" y="190500"/>
            <a:ext cx="8305800" cy="990600"/>
          </a:xfrm>
          <a:noFill/>
        </p:spPr>
        <p:txBody>
          <a:bodyPr/>
          <a:lstStyle/>
          <a:p>
            <a:r>
              <a:rPr lang="en-US" sz="3200" dirty="0" smtClean="0"/>
              <a:t>Current Project Tasks</a:t>
            </a:r>
            <a:endParaRPr lang="en-US" sz="3200" dirty="0"/>
          </a:p>
        </p:txBody>
      </p:sp>
      <p:sp>
        <p:nvSpPr>
          <p:cNvPr id="5" name="Subtitle 2"/>
          <p:cNvSpPr txBox="1">
            <a:spLocks/>
          </p:cNvSpPr>
          <p:nvPr/>
        </p:nvSpPr>
        <p:spPr>
          <a:xfrm>
            <a:off x="0" y="1143000"/>
            <a:ext cx="91440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457200">
              <a:spcBef>
                <a:spcPct val="0"/>
              </a:spcBef>
              <a:spcAft>
                <a:spcPts val="1200"/>
              </a:spcAft>
              <a:buFont typeface="Arial" pitchFamily="34" charset="0"/>
              <a:buChar char="•"/>
            </a:pPr>
            <a:r>
              <a:rPr lang="en-US" sz="2200" b="1" dirty="0">
                <a:solidFill>
                  <a:prstClr val="black"/>
                </a:solidFill>
                <a:cs typeface="Arial" panose="020B0604020202020204" pitchFamily="34" charset="0"/>
              </a:rPr>
              <a:t>Outreach to PSAPs and GIS Sources </a:t>
            </a:r>
            <a:r>
              <a:rPr lang="en-US" sz="2200" dirty="0">
                <a:solidFill>
                  <a:prstClr val="black"/>
                </a:solidFill>
                <a:cs typeface="Arial" panose="020B0604020202020204" pitchFamily="34" charset="0"/>
              </a:rPr>
              <a:t>– </a:t>
            </a:r>
            <a:r>
              <a:rPr lang="en-US" sz="2200" dirty="0" smtClean="0">
                <a:solidFill>
                  <a:srgbClr val="FF0000"/>
                </a:solidFill>
                <a:cs typeface="Arial" panose="020B0604020202020204" pitchFamily="34" charset="0"/>
              </a:rPr>
              <a:t>ongoing</a:t>
            </a:r>
            <a:endParaRPr lang="en-US" sz="2200" b="1" strike="sngStrike" dirty="0" smtClean="0">
              <a:solidFill>
                <a:prstClr val="white">
                  <a:lumMod val="50000"/>
                </a:prstClr>
              </a:solidFill>
              <a:cs typeface="Arial" panose="020B0604020202020204" pitchFamily="34" charset="0"/>
            </a:endParaRPr>
          </a:p>
          <a:p>
            <a:pPr marL="914400" lvl="1" indent="-457200">
              <a:spcBef>
                <a:spcPct val="0"/>
              </a:spcBef>
              <a:spcAft>
                <a:spcPts val="1200"/>
              </a:spcAft>
              <a:buFont typeface="Arial" pitchFamily="34" charset="0"/>
              <a:buChar char="•"/>
            </a:pPr>
            <a:r>
              <a:rPr lang="en-US" sz="2200" b="1" strike="sngStrike" dirty="0" smtClean="0">
                <a:solidFill>
                  <a:prstClr val="white">
                    <a:lumMod val="50000"/>
                  </a:prstClr>
                </a:solidFill>
                <a:cs typeface="Arial" panose="020B0604020202020204" pitchFamily="34" charset="0"/>
              </a:rPr>
              <a:t>Project Scope and Work Plan </a:t>
            </a:r>
            <a:r>
              <a:rPr lang="en-US" sz="2200" strike="sngStrike" dirty="0" smtClean="0">
                <a:solidFill>
                  <a:prstClr val="white">
                    <a:lumMod val="50000"/>
                  </a:prstClr>
                </a:solidFill>
                <a:cs typeface="Arial" panose="020B0604020202020204" pitchFamily="34" charset="0"/>
              </a:rPr>
              <a:t>– complete early March 2015</a:t>
            </a:r>
          </a:p>
          <a:p>
            <a:pPr marL="914400" lvl="1" indent="-457200">
              <a:spcBef>
                <a:spcPct val="0"/>
              </a:spcBef>
              <a:spcAft>
                <a:spcPts val="1200"/>
              </a:spcAft>
              <a:buFont typeface="Arial" pitchFamily="34" charset="0"/>
              <a:buChar char="•"/>
            </a:pPr>
            <a:r>
              <a:rPr lang="en-US" sz="2200" b="1" strike="sngStrike" dirty="0" smtClean="0">
                <a:solidFill>
                  <a:prstClr val="white">
                    <a:lumMod val="50000"/>
                  </a:prstClr>
                </a:solidFill>
                <a:cs typeface="Arial" panose="020B0604020202020204" pitchFamily="34" charset="0"/>
              </a:rPr>
              <a:t>Regional Kickoff Meetings </a:t>
            </a:r>
            <a:r>
              <a:rPr lang="en-US" sz="2200" strike="sngStrike" dirty="0" smtClean="0">
                <a:solidFill>
                  <a:prstClr val="white">
                    <a:lumMod val="50000"/>
                  </a:prstClr>
                </a:solidFill>
                <a:cs typeface="Arial" panose="020B0604020202020204" pitchFamily="34" charset="0"/>
              </a:rPr>
              <a:t>– complete early June</a:t>
            </a:r>
          </a:p>
          <a:p>
            <a:pPr marL="1314450" lvl="2" indent="-457200">
              <a:spcBef>
                <a:spcPct val="0"/>
              </a:spcBef>
              <a:spcAft>
                <a:spcPts val="1200"/>
              </a:spcAft>
            </a:pPr>
            <a:r>
              <a:rPr lang="en-US" sz="1800" b="1" strike="sngStrike" dirty="0" smtClean="0">
                <a:solidFill>
                  <a:prstClr val="white">
                    <a:lumMod val="50000"/>
                  </a:prstClr>
                </a:solidFill>
                <a:cs typeface="Arial" panose="020B0604020202020204" pitchFamily="34" charset="0"/>
              </a:rPr>
              <a:t>Northeast:</a:t>
            </a:r>
            <a:r>
              <a:rPr lang="en-US" sz="1800" strike="sngStrike" dirty="0" smtClean="0">
                <a:solidFill>
                  <a:prstClr val="white">
                    <a:lumMod val="50000"/>
                  </a:prstClr>
                </a:solidFill>
                <a:cs typeface="Arial" panose="020B0604020202020204" pitchFamily="34" charset="0"/>
              </a:rPr>
              <a:t>  </a:t>
            </a:r>
            <a:r>
              <a:rPr lang="en-US" sz="1800" strike="sngStrike" dirty="0">
                <a:solidFill>
                  <a:prstClr val="white">
                    <a:lumMod val="50000"/>
                  </a:prstClr>
                </a:solidFill>
                <a:cs typeface="Arial" panose="020B0604020202020204" pitchFamily="34" charset="0"/>
              </a:rPr>
              <a:t>April 9</a:t>
            </a:r>
          </a:p>
          <a:p>
            <a:pPr marL="1314450" lvl="2" indent="-457200">
              <a:spcBef>
                <a:spcPct val="0"/>
              </a:spcBef>
              <a:spcAft>
                <a:spcPts val="1200"/>
              </a:spcAft>
            </a:pPr>
            <a:r>
              <a:rPr lang="en-US" sz="1800" b="1" strike="sngStrike" dirty="0" smtClean="0">
                <a:solidFill>
                  <a:prstClr val="white">
                    <a:lumMod val="50000"/>
                  </a:prstClr>
                </a:solidFill>
                <a:cs typeface="Arial" panose="020B0604020202020204" pitchFamily="34" charset="0"/>
              </a:rPr>
              <a:t>Metro:</a:t>
            </a:r>
            <a:r>
              <a:rPr lang="en-US" sz="1800" strike="sngStrike" dirty="0" smtClean="0">
                <a:solidFill>
                  <a:prstClr val="white">
                    <a:lumMod val="50000"/>
                  </a:prstClr>
                </a:solidFill>
                <a:cs typeface="Arial" panose="020B0604020202020204" pitchFamily="34" charset="0"/>
              </a:rPr>
              <a:t>  </a:t>
            </a:r>
            <a:r>
              <a:rPr lang="en-US" sz="1800" strike="sngStrike" dirty="0">
                <a:solidFill>
                  <a:prstClr val="white">
                    <a:lumMod val="50000"/>
                  </a:prstClr>
                </a:solidFill>
                <a:cs typeface="Arial" panose="020B0604020202020204" pitchFamily="34" charset="0"/>
              </a:rPr>
              <a:t>April </a:t>
            </a:r>
            <a:r>
              <a:rPr lang="en-US" sz="1800" strike="sngStrike" dirty="0" smtClean="0">
                <a:solidFill>
                  <a:prstClr val="white">
                    <a:lumMod val="50000"/>
                  </a:prstClr>
                </a:solidFill>
                <a:cs typeface="Arial" panose="020B0604020202020204" pitchFamily="34" charset="0"/>
              </a:rPr>
              <a:t>16</a:t>
            </a:r>
          </a:p>
          <a:p>
            <a:pPr marL="1314450" lvl="2" indent="-457200">
              <a:spcBef>
                <a:spcPct val="0"/>
              </a:spcBef>
              <a:spcAft>
                <a:spcPts val="1200"/>
              </a:spcAft>
            </a:pPr>
            <a:r>
              <a:rPr lang="en-US" sz="1800" b="1" strike="sngStrike" dirty="0" smtClean="0">
                <a:solidFill>
                  <a:prstClr val="white">
                    <a:lumMod val="50000"/>
                  </a:prstClr>
                </a:solidFill>
                <a:cs typeface="Arial" panose="020B0604020202020204" pitchFamily="34" charset="0"/>
              </a:rPr>
              <a:t>Central:  </a:t>
            </a:r>
            <a:r>
              <a:rPr lang="en-US" sz="1800" strike="sngStrike" dirty="0" smtClean="0">
                <a:solidFill>
                  <a:prstClr val="white">
                    <a:lumMod val="50000"/>
                  </a:prstClr>
                </a:solidFill>
                <a:cs typeface="Arial" panose="020B0604020202020204" pitchFamily="34" charset="0"/>
              </a:rPr>
              <a:t>May 12</a:t>
            </a:r>
          </a:p>
          <a:p>
            <a:pPr marL="1314450" lvl="2" indent="-457200">
              <a:spcBef>
                <a:spcPct val="0"/>
              </a:spcBef>
              <a:spcAft>
                <a:spcPts val="1200"/>
              </a:spcAft>
            </a:pPr>
            <a:r>
              <a:rPr lang="en-US" sz="1800" b="1" strike="sngStrike" dirty="0" smtClean="0">
                <a:solidFill>
                  <a:prstClr val="white">
                    <a:lumMod val="50000"/>
                  </a:prstClr>
                </a:solidFill>
                <a:cs typeface="Arial" panose="020B0604020202020204" pitchFamily="34" charset="0"/>
              </a:rPr>
              <a:t>South Central:</a:t>
            </a:r>
            <a:r>
              <a:rPr lang="en-US" sz="1800" strike="sngStrike" dirty="0" smtClean="0">
                <a:solidFill>
                  <a:prstClr val="white">
                    <a:lumMod val="50000"/>
                  </a:prstClr>
                </a:solidFill>
                <a:cs typeface="Arial" panose="020B0604020202020204" pitchFamily="34" charset="0"/>
              </a:rPr>
              <a:t>  May 13</a:t>
            </a:r>
          </a:p>
          <a:p>
            <a:pPr marL="1314450" lvl="2" indent="-457200">
              <a:spcBef>
                <a:spcPct val="0"/>
              </a:spcBef>
              <a:spcAft>
                <a:spcPts val="1200"/>
              </a:spcAft>
            </a:pPr>
            <a:r>
              <a:rPr lang="en-US" sz="1800" b="1" strike="sngStrike" dirty="0" smtClean="0">
                <a:solidFill>
                  <a:prstClr val="white">
                    <a:lumMod val="50000"/>
                  </a:prstClr>
                </a:solidFill>
                <a:cs typeface="Arial" panose="020B0604020202020204" pitchFamily="34" charset="0"/>
              </a:rPr>
              <a:t>Southeast:  </a:t>
            </a:r>
            <a:r>
              <a:rPr lang="en-US" sz="1800" strike="sngStrike" dirty="0" smtClean="0">
                <a:solidFill>
                  <a:prstClr val="white">
                    <a:lumMod val="50000"/>
                  </a:prstClr>
                </a:solidFill>
                <a:cs typeface="Arial" panose="020B0604020202020204" pitchFamily="34" charset="0"/>
              </a:rPr>
              <a:t>May 19</a:t>
            </a:r>
          </a:p>
          <a:p>
            <a:pPr marL="1314450" lvl="2" indent="-457200">
              <a:spcBef>
                <a:spcPct val="0"/>
              </a:spcBef>
              <a:spcAft>
                <a:spcPts val="1200"/>
              </a:spcAft>
            </a:pPr>
            <a:r>
              <a:rPr lang="en-US" sz="1800" b="1" strike="sngStrike" dirty="0" smtClean="0">
                <a:solidFill>
                  <a:prstClr val="white">
                    <a:lumMod val="50000"/>
                  </a:prstClr>
                </a:solidFill>
                <a:cs typeface="Arial" panose="020B0604020202020204" pitchFamily="34" charset="0"/>
              </a:rPr>
              <a:t>Southwest:  </a:t>
            </a:r>
            <a:r>
              <a:rPr lang="en-US" sz="1800" strike="sngStrike" dirty="0" smtClean="0">
                <a:solidFill>
                  <a:prstClr val="white">
                    <a:lumMod val="50000"/>
                  </a:prstClr>
                </a:solidFill>
                <a:cs typeface="Arial" panose="020B0604020202020204" pitchFamily="34" charset="0"/>
              </a:rPr>
              <a:t>May 20</a:t>
            </a:r>
          </a:p>
          <a:p>
            <a:pPr marL="1314450" lvl="2" indent="-457200">
              <a:spcBef>
                <a:spcPct val="0"/>
              </a:spcBef>
              <a:spcAft>
                <a:spcPts val="1200"/>
              </a:spcAft>
            </a:pPr>
            <a:r>
              <a:rPr lang="en-US" sz="1800" b="1" strike="sngStrike" dirty="0" smtClean="0">
                <a:solidFill>
                  <a:prstClr val="white">
                    <a:lumMod val="50000"/>
                  </a:prstClr>
                </a:solidFill>
                <a:cs typeface="Arial" panose="020B0604020202020204" pitchFamily="34" charset="0"/>
              </a:rPr>
              <a:t>Northwest:  </a:t>
            </a:r>
            <a:r>
              <a:rPr lang="en-US" sz="1800" strike="sngStrike" dirty="0" smtClean="0">
                <a:solidFill>
                  <a:prstClr val="white">
                    <a:lumMod val="50000"/>
                  </a:prstClr>
                </a:solidFill>
                <a:cs typeface="Arial" panose="020B0604020202020204" pitchFamily="34" charset="0"/>
              </a:rPr>
              <a:t>June 2 and 3</a:t>
            </a:r>
            <a:endParaRPr lang="en-US" sz="1800" strike="sngStrike" dirty="0">
              <a:solidFill>
                <a:prstClr val="white">
                  <a:lumMod val="50000"/>
                </a:prstClr>
              </a:solidFill>
              <a:cs typeface="Arial" panose="020B0604020202020204" pitchFamily="34" charset="0"/>
            </a:endParaRPr>
          </a:p>
          <a:p>
            <a:pPr marL="457200" lvl="1" indent="0">
              <a:spcBef>
                <a:spcPct val="0"/>
              </a:spcBef>
              <a:spcAft>
                <a:spcPts val="1200"/>
              </a:spcAft>
              <a:buFont typeface="Arial" pitchFamily="34" charset="0"/>
              <a:buNone/>
            </a:pPr>
            <a:endParaRPr lang="en-US" sz="2000" b="1" dirty="0" smtClean="0">
              <a:solidFill>
                <a:prstClr val="black"/>
              </a:solidFill>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6109" y="2590800"/>
            <a:ext cx="3617891" cy="4030311"/>
          </a:xfrm>
          <a:prstGeom prst="rect">
            <a:avLst/>
          </a:prstGeom>
        </p:spPr>
      </p:pic>
    </p:spTree>
    <p:extLst>
      <p:ext uri="{BB962C8B-B14F-4D97-AF65-F5344CB8AC3E}">
        <p14:creationId xmlns:p14="http://schemas.microsoft.com/office/powerpoint/2010/main" val="20080901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
            <a:ext cx="8305800" cy="990600"/>
          </a:xfrm>
        </p:spPr>
        <p:txBody>
          <a:bodyPr/>
          <a:lstStyle/>
          <a:p>
            <a:r>
              <a:rPr lang="en-US" sz="3200" dirty="0" smtClean="0"/>
              <a:t>Current Project Tasks</a:t>
            </a:r>
            <a:endParaRPr lang="en-US" sz="3200" dirty="0"/>
          </a:p>
        </p:txBody>
      </p:sp>
      <p:sp>
        <p:nvSpPr>
          <p:cNvPr id="7" name="Subtitle 2"/>
          <p:cNvSpPr txBox="1">
            <a:spLocks/>
          </p:cNvSpPr>
          <p:nvPr/>
        </p:nvSpPr>
        <p:spPr>
          <a:xfrm>
            <a:off x="0" y="1181100"/>
            <a:ext cx="8991600" cy="43053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PSAP Request for Information </a:t>
            </a:r>
            <a:r>
              <a:rPr lang="en-US" sz="2000" dirty="0" smtClean="0">
                <a:solidFill>
                  <a:prstClr val="black"/>
                </a:solidFill>
                <a:cs typeface="Arial" panose="020B0604020202020204" pitchFamily="34" charset="0"/>
              </a:rPr>
              <a:t>– </a:t>
            </a:r>
            <a:r>
              <a:rPr lang="en-US" sz="2000" dirty="0" smtClean="0">
                <a:solidFill>
                  <a:srgbClr val="FF0000"/>
                </a:solidFill>
                <a:cs typeface="Arial" panose="020B0604020202020204" pitchFamily="34" charset="0"/>
              </a:rPr>
              <a:t>distributed after kickoff meetings</a:t>
            </a: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RFI Summary Report</a:t>
            </a:r>
            <a:r>
              <a:rPr lang="en-US" sz="2000" dirty="0" smtClean="0">
                <a:solidFill>
                  <a:prstClr val="black"/>
                </a:solidFill>
                <a:cs typeface="Arial" panose="020B0604020202020204" pitchFamily="34" charset="0"/>
              </a:rPr>
              <a:t> – </a:t>
            </a:r>
            <a:r>
              <a:rPr lang="en-US" sz="2000" dirty="0" smtClean="0">
                <a:solidFill>
                  <a:srgbClr val="FF0000"/>
                </a:solidFill>
                <a:cs typeface="Arial" panose="020B0604020202020204" pitchFamily="34" charset="0"/>
              </a:rPr>
              <a:t>July 2015</a:t>
            </a:r>
          </a:p>
          <a:p>
            <a:pPr marL="914400" lvl="1" indent="-457200">
              <a:spcBef>
                <a:spcPct val="0"/>
              </a:spcBef>
              <a:spcAft>
                <a:spcPts val="1200"/>
              </a:spcAft>
              <a:buFont typeface="Arial" pitchFamily="34" charset="0"/>
              <a:buChar char="•"/>
            </a:pPr>
            <a:r>
              <a:rPr lang="en-US" sz="2000" b="1" dirty="0">
                <a:solidFill>
                  <a:prstClr val="black"/>
                </a:solidFill>
                <a:cs typeface="Arial" panose="020B0604020202020204" pitchFamily="34" charset="0"/>
              </a:rPr>
              <a:t>FY16 Work Plan </a:t>
            </a:r>
            <a:r>
              <a:rPr lang="en-US" sz="2000" dirty="0">
                <a:solidFill>
                  <a:prstClr val="black"/>
                </a:solidFill>
                <a:cs typeface="Arial" panose="020B0604020202020204" pitchFamily="34" charset="0"/>
              </a:rPr>
              <a:t>– </a:t>
            </a:r>
            <a:r>
              <a:rPr lang="en-US" sz="2000" dirty="0">
                <a:solidFill>
                  <a:srgbClr val="FF0000"/>
                </a:solidFill>
                <a:cs typeface="Arial" panose="020B0604020202020204" pitchFamily="34" charset="0"/>
              </a:rPr>
              <a:t>complete by July </a:t>
            </a:r>
            <a:r>
              <a:rPr lang="en-US" sz="2000" dirty="0" smtClean="0">
                <a:solidFill>
                  <a:srgbClr val="FF0000"/>
                </a:solidFill>
                <a:cs typeface="Arial" panose="020B0604020202020204" pitchFamily="34" charset="0"/>
              </a:rPr>
              <a:t>1</a:t>
            </a: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Hire Two GIS Analysts </a:t>
            </a:r>
            <a:r>
              <a:rPr lang="en-US" sz="2000" dirty="0" smtClean="0">
                <a:solidFill>
                  <a:prstClr val="black"/>
                </a:solidFill>
                <a:cs typeface="Arial" panose="020B0604020202020204" pitchFamily="34" charset="0"/>
              </a:rPr>
              <a:t>– </a:t>
            </a:r>
            <a:r>
              <a:rPr lang="en-US" sz="2000" dirty="0" smtClean="0">
                <a:solidFill>
                  <a:srgbClr val="FF0000"/>
                </a:solidFill>
                <a:cs typeface="Arial" panose="020B0604020202020204" pitchFamily="34" charset="0"/>
              </a:rPr>
              <a:t>Q3 2015</a:t>
            </a:r>
            <a:endParaRPr lang="en-US" sz="2000" b="1" dirty="0" smtClean="0">
              <a:solidFill>
                <a:srgbClr val="FF0000"/>
              </a:solidFill>
              <a:cs typeface="Arial" panose="020B0604020202020204" pitchFamily="34" charset="0"/>
            </a:endParaRP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Initial Assessment of Existing County GIS Data </a:t>
            </a:r>
            <a:r>
              <a:rPr lang="en-US" sz="2000" dirty="0" smtClean="0">
                <a:solidFill>
                  <a:prstClr val="black"/>
                </a:solidFill>
                <a:cs typeface="Arial" panose="020B0604020202020204" pitchFamily="34" charset="0"/>
              </a:rPr>
              <a:t>– </a:t>
            </a:r>
            <a:r>
              <a:rPr lang="en-US" sz="2000" dirty="0" smtClean="0">
                <a:solidFill>
                  <a:srgbClr val="FF0000"/>
                </a:solidFill>
                <a:cs typeface="Arial" panose="020B0604020202020204" pitchFamily="34" charset="0"/>
              </a:rPr>
              <a:t>Q3 2015</a:t>
            </a: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MN NG9-1-1 GIS Standards </a:t>
            </a:r>
            <a:r>
              <a:rPr lang="en-US" sz="2000" dirty="0" smtClean="0">
                <a:solidFill>
                  <a:prstClr val="black"/>
                </a:solidFill>
                <a:cs typeface="Arial" panose="020B0604020202020204" pitchFamily="34" charset="0"/>
              </a:rPr>
              <a:t>– </a:t>
            </a:r>
            <a:r>
              <a:rPr lang="en-US" sz="2000" dirty="0" smtClean="0">
                <a:solidFill>
                  <a:srgbClr val="FF0000"/>
                </a:solidFill>
                <a:cs typeface="Arial" panose="020B0604020202020204" pitchFamily="34" charset="0"/>
              </a:rPr>
              <a:t>October 2015</a:t>
            </a:r>
          </a:p>
          <a:p>
            <a:pPr marL="914400" lvl="1" indent="-457200">
              <a:spcBef>
                <a:spcPct val="0"/>
              </a:spcBef>
              <a:spcAft>
                <a:spcPts val="1200"/>
              </a:spcAft>
              <a:buFont typeface="Arial" pitchFamily="34" charset="0"/>
              <a:buChar char="•"/>
            </a:pPr>
            <a:r>
              <a:rPr lang="en-US" sz="2000" b="1" dirty="0">
                <a:solidFill>
                  <a:prstClr val="black"/>
                </a:solidFill>
                <a:ea typeface="Calibri" panose="020F0502020204030204" pitchFamily="34" charset="0"/>
                <a:cs typeface="Arial" panose="020B0604020202020204" pitchFamily="34" charset="0"/>
              </a:rPr>
              <a:t>Begin Design and Development </a:t>
            </a:r>
            <a:r>
              <a:rPr lang="en-US" sz="2000" dirty="0">
                <a:solidFill>
                  <a:prstClr val="black"/>
                </a:solidFill>
                <a:ea typeface="Calibri" panose="020F0502020204030204" pitchFamily="34" charset="0"/>
                <a:cs typeface="Arial" panose="020B0604020202020204" pitchFamily="34" charset="0"/>
              </a:rPr>
              <a:t>of Data Collection, Standardization, Aggregation, QA, Reporting, Provisioning </a:t>
            </a:r>
            <a:r>
              <a:rPr lang="en-US" sz="2000" dirty="0" smtClean="0">
                <a:solidFill>
                  <a:prstClr val="black"/>
                </a:solidFill>
                <a:ea typeface="Calibri" panose="020F0502020204030204" pitchFamily="34" charset="0"/>
                <a:cs typeface="Arial" panose="020B0604020202020204" pitchFamily="34" charset="0"/>
              </a:rPr>
              <a:t>Processes </a:t>
            </a:r>
            <a:r>
              <a:rPr lang="en-US" sz="2000" dirty="0">
                <a:solidFill>
                  <a:prstClr val="black"/>
                </a:solidFill>
                <a:cs typeface="Arial" panose="020B0604020202020204" pitchFamily="34" charset="0"/>
              </a:rPr>
              <a:t>– </a:t>
            </a:r>
            <a:r>
              <a:rPr lang="en-US" sz="2000" dirty="0" smtClean="0">
                <a:solidFill>
                  <a:srgbClr val="FF0000"/>
                </a:solidFill>
                <a:cs typeface="Arial" panose="020B0604020202020204" pitchFamily="34" charset="0"/>
              </a:rPr>
              <a:t>Q3 2015</a:t>
            </a:r>
            <a:endParaRPr lang="en-US" sz="2000" dirty="0">
              <a:solidFill>
                <a:srgbClr val="FF0000"/>
              </a:solidFill>
              <a:cs typeface="Arial" panose="020B0604020202020204" pitchFamily="34" charset="0"/>
            </a:endParaRPr>
          </a:p>
        </p:txBody>
      </p:sp>
    </p:spTree>
    <p:extLst>
      <p:ext uri="{BB962C8B-B14F-4D97-AF65-F5344CB8AC3E}">
        <p14:creationId xmlns:p14="http://schemas.microsoft.com/office/powerpoint/2010/main" val="106652155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
            <a:ext cx="8305800" cy="990600"/>
          </a:xfrm>
        </p:spPr>
        <p:txBody>
          <a:bodyPr/>
          <a:lstStyle/>
          <a:p>
            <a:r>
              <a:rPr lang="en-US" sz="3200" dirty="0" smtClean="0"/>
              <a:t>PSAP Request for Information</a:t>
            </a:r>
            <a:endParaRPr lang="en-US" sz="3200" dirty="0"/>
          </a:p>
        </p:txBody>
      </p:sp>
      <p:sp>
        <p:nvSpPr>
          <p:cNvPr id="3" name="Subtitle 2"/>
          <p:cNvSpPr>
            <a:spLocks noGrp="1"/>
          </p:cNvSpPr>
          <p:nvPr>
            <p:ph type="subTitle" idx="1"/>
          </p:nvPr>
        </p:nvSpPr>
        <p:spPr>
          <a:xfrm>
            <a:off x="0" y="1181100"/>
            <a:ext cx="9144000" cy="5105400"/>
          </a:xfrm>
        </p:spPr>
        <p:txBody>
          <a:bodyPr/>
          <a:lstStyle/>
          <a:p>
            <a:pPr marL="914400" lvl="1" indent="-457200" algn="l">
              <a:spcBef>
                <a:spcPct val="0"/>
              </a:spcBef>
              <a:spcAft>
                <a:spcPts val="1200"/>
              </a:spcAft>
              <a:buFont typeface="Arial" panose="020B0604020202020204" pitchFamily="34" charset="0"/>
              <a:buChar char="•"/>
            </a:pPr>
            <a:r>
              <a:rPr lang="en-US" sz="2400" dirty="0" smtClean="0">
                <a:solidFill>
                  <a:schemeClr val="tx1"/>
                </a:solidFill>
              </a:rPr>
              <a:t>Purpose:  to assess status of GIS data and software at every PSAP in Minnesota</a:t>
            </a:r>
            <a:endParaRPr lang="en-US" sz="2400" dirty="0">
              <a:solidFill>
                <a:schemeClr val="tx1"/>
              </a:solidFill>
            </a:endParaRPr>
          </a:p>
          <a:p>
            <a:pPr marL="914400" lvl="1" indent="-457200" algn="l">
              <a:spcBef>
                <a:spcPct val="0"/>
              </a:spcBef>
              <a:spcAft>
                <a:spcPts val="1200"/>
              </a:spcAft>
              <a:buFont typeface="Arial" panose="020B0604020202020204" pitchFamily="34" charset="0"/>
              <a:buChar char="•"/>
            </a:pPr>
            <a:r>
              <a:rPr lang="en-US" sz="2400" dirty="0" smtClean="0">
                <a:solidFill>
                  <a:schemeClr val="tx1"/>
                </a:solidFill>
              </a:rPr>
              <a:t>Current response status: 88 of 105 PSAPs (84%)</a:t>
            </a:r>
          </a:p>
          <a:p>
            <a:pPr marL="914400" lvl="1" indent="-457200" algn="l">
              <a:spcBef>
                <a:spcPct val="0"/>
              </a:spcBef>
              <a:spcAft>
                <a:spcPts val="1200"/>
              </a:spcAft>
              <a:buFont typeface="Arial" panose="020B0604020202020204" pitchFamily="34" charset="0"/>
              <a:buChar char="•"/>
            </a:pPr>
            <a:r>
              <a:rPr lang="en-US" sz="2400" dirty="0" smtClean="0">
                <a:solidFill>
                  <a:schemeClr val="tx1"/>
                </a:solidFill>
              </a:rPr>
              <a:t>Need 100% response</a:t>
            </a:r>
            <a:endParaRPr lang="en-US" sz="2000" dirty="0" smtClean="0">
              <a:solidFill>
                <a:schemeClr val="tx1"/>
              </a:solidFill>
            </a:endParaRPr>
          </a:p>
          <a:p>
            <a:pPr marL="914400" lvl="1" indent="-457200" algn="l">
              <a:spcBef>
                <a:spcPct val="0"/>
              </a:spcBef>
              <a:spcAft>
                <a:spcPts val="1200"/>
              </a:spcAft>
              <a:buFont typeface="Arial" panose="020B0604020202020204" pitchFamily="34" charset="0"/>
              <a:buChar char="•"/>
            </a:pPr>
            <a:r>
              <a:rPr lang="en-US" sz="2400" dirty="0" smtClean="0">
                <a:solidFill>
                  <a:schemeClr val="tx1"/>
                </a:solidFill>
              </a:rPr>
              <a:t>Summary Report - distribute to stakeholders in July</a:t>
            </a:r>
          </a:p>
          <a:p>
            <a:pPr marL="914400" lvl="1" indent="-457200" algn="l">
              <a:spcBef>
                <a:spcPct val="0"/>
              </a:spcBef>
              <a:spcAft>
                <a:spcPts val="1200"/>
              </a:spcAft>
              <a:buFont typeface="Arial" panose="020B0604020202020204" pitchFamily="34" charset="0"/>
              <a:buChar char="•"/>
            </a:pPr>
            <a:r>
              <a:rPr lang="en-US" sz="2400" dirty="0" smtClean="0">
                <a:solidFill>
                  <a:schemeClr val="tx1"/>
                </a:solidFill>
              </a:rPr>
              <a:t>Link responses to interactive map</a:t>
            </a:r>
            <a:endParaRPr lang="en-US" sz="2000" dirty="0" smtClean="0">
              <a:solidFill>
                <a:schemeClr val="tx1"/>
              </a:solidFill>
            </a:endParaRPr>
          </a:p>
          <a:p>
            <a:pPr marL="914400" lvl="1" indent="-457200" algn="l">
              <a:spcBef>
                <a:spcPct val="0"/>
              </a:spcBef>
              <a:spcAft>
                <a:spcPts val="1200"/>
              </a:spcAft>
              <a:buFont typeface="Arial" panose="020B0604020202020204" pitchFamily="34" charset="0"/>
              <a:buChar char="•"/>
            </a:pPr>
            <a:endParaRPr lang="en-US" sz="2000" dirty="0" smtClean="0">
              <a:solidFill>
                <a:schemeClr val="tx1"/>
              </a:solidFill>
            </a:endParaRPr>
          </a:p>
          <a:p>
            <a:pPr marL="914400" lvl="1" indent="-457200" algn="l">
              <a:spcBef>
                <a:spcPct val="0"/>
              </a:spcBef>
              <a:spcAft>
                <a:spcPts val="1200"/>
              </a:spcAft>
              <a:buFont typeface="Arial" panose="020B0604020202020204" pitchFamily="34" charset="0"/>
              <a:buChar char="•"/>
            </a:pPr>
            <a:endParaRPr lang="en-US" sz="2000" dirty="0" smtClean="0">
              <a:solidFill>
                <a:schemeClr val="tx1"/>
              </a:solidFill>
            </a:endParaRPr>
          </a:p>
          <a:p>
            <a:pPr marL="914400" lvl="1" indent="-457200" algn="l">
              <a:spcBef>
                <a:spcPct val="0"/>
              </a:spcBef>
              <a:spcAft>
                <a:spcPts val="1200"/>
              </a:spcAft>
              <a:buFont typeface="Arial" panose="020B0604020202020204" pitchFamily="34" charset="0"/>
              <a:buChar char="•"/>
            </a:pPr>
            <a:endParaRPr lang="en-US" sz="2000" dirty="0" smtClean="0">
              <a:solidFill>
                <a:schemeClr val="tx1"/>
              </a:solidFill>
            </a:endParaRPr>
          </a:p>
          <a:p>
            <a:pPr marL="457200" indent="-111125" algn="l">
              <a:spcBef>
                <a:spcPct val="0"/>
              </a:spcBef>
              <a:spcAft>
                <a:spcPts val="3000"/>
              </a:spcAft>
            </a:pPr>
            <a:endParaRPr lang="en-US" sz="2000" dirty="0" smtClean="0">
              <a:solidFill>
                <a:schemeClr val="tx1"/>
              </a:solidFill>
            </a:endParaRPr>
          </a:p>
          <a:p>
            <a:pPr marL="457200" indent="4763" algn="l">
              <a:spcBef>
                <a:spcPct val="0"/>
              </a:spcBef>
              <a:spcAft>
                <a:spcPts val="3000"/>
              </a:spcAft>
            </a:pPr>
            <a:endParaRPr lang="en-US" sz="2000" dirty="0" smtClean="0">
              <a:solidFill>
                <a:schemeClr val="tx1"/>
              </a:solidFill>
            </a:endParaRPr>
          </a:p>
          <a:p>
            <a:pPr marL="457200" indent="4763" algn="l">
              <a:spcBef>
                <a:spcPct val="0"/>
              </a:spcBef>
              <a:spcAft>
                <a:spcPts val="3000"/>
              </a:spcAft>
            </a:pPr>
            <a:endParaRPr lang="en-US" sz="2000" dirty="0" smtClean="0">
              <a:solidFill>
                <a:schemeClr val="tx1"/>
              </a:solidFill>
            </a:endParaRPr>
          </a:p>
        </p:txBody>
      </p:sp>
    </p:spTree>
    <p:extLst>
      <p:ext uri="{BB962C8B-B14F-4D97-AF65-F5344CB8AC3E}">
        <p14:creationId xmlns:p14="http://schemas.microsoft.com/office/powerpoint/2010/main" val="87295259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318" y="0"/>
            <a:ext cx="5299363" cy="6858000"/>
          </a:xfrm>
          <a:prstGeom prst="rect">
            <a:avLst/>
          </a:prstGeom>
        </p:spPr>
      </p:pic>
    </p:spTree>
    <p:extLst>
      <p:ext uri="{BB962C8B-B14F-4D97-AF65-F5344CB8AC3E}">
        <p14:creationId xmlns:p14="http://schemas.microsoft.com/office/powerpoint/2010/main" val="94185791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
            <a:ext cx="8305800" cy="990600"/>
          </a:xfrm>
        </p:spPr>
        <p:txBody>
          <a:bodyPr/>
          <a:lstStyle/>
          <a:p>
            <a:r>
              <a:rPr lang="en-US" sz="3200" dirty="0" smtClean="0"/>
              <a:t>NG9-1-1 GIS Standards</a:t>
            </a:r>
            <a:endParaRPr lang="en-US" sz="3200" dirty="0"/>
          </a:p>
        </p:txBody>
      </p:sp>
      <p:sp>
        <p:nvSpPr>
          <p:cNvPr id="3" name="Subtitle 2"/>
          <p:cNvSpPr>
            <a:spLocks noGrp="1"/>
          </p:cNvSpPr>
          <p:nvPr>
            <p:ph type="subTitle" idx="1"/>
          </p:nvPr>
        </p:nvSpPr>
        <p:spPr>
          <a:xfrm>
            <a:off x="0" y="1219200"/>
            <a:ext cx="9372600" cy="5105400"/>
          </a:xfrm>
        </p:spPr>
        <p:txBody>
          <a:bodyPr/>
          <a:lstStyle/>
          <a:p>
            <a:pPr marL="914400" lvl="1" indent="-457200" algn="l">
              <a:spcBef>
                <a:spcPct val="0"/>
              </a:spcBef>
              <a:spcAft>
                <a:spcPts val="1200"/>
              </a:spcAft>
              <a:buFont typeface="Arial" panose="020B0604020202020204" pitchFamily="34" charset="0"/>
              <a:buChar char="•"/>
            </a:pPr>
            <a:r>
              <a:rPr lang="en-US" dirty="0" smtClean="0">
                <a:solidFill>
                  <a:schemeClr val="tx1"/>
                </a:solidFill>
              </a:rPr>
              <a:t>GIS data requirements for NG9-1-1 in Minnesota</a:t>
            </a:r>
          </a:p>
          <a:p>
            <a:pPr marL="914400" lvl="1" indent="-457200" algn="l">
              <a:spcBef>
                <a:spcPct val="0"/>
              </a:spcBef>
              <a:spcAft>
                <a:spcPts val="1200"/>
              </a:spcAft>
              <a:buFont typeface="Arial" panose="020B0604020202020204" pitchFamily="34" charset="0"/>
              <a:buChar char="•"/>
            </a:pPr>
            <a:r>
              <a:rPr lang="en-US" dirty="0">
                <a:solidFill>
                  <a:schemeClr val="tx1"/>
                </a:solidFill>
              </a:rPr>
              <a:t>Standards </a:t>
            </a:r>
            <a:r>
              <a:rPr lang="en-US" dirty="0" smtClean="0">
                <a:solidFill>
                  <a:schemeClr val="tx1"/>
                </a:solidFill>
              </a:rPr>
              <a:t>Workgroup</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GIS Subcommittee</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NG9-1-1 Committee</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Statewide Emergency Communications Board (SECB)</a:t>
            </a:r>
          </a:p>
          <a:p>
            <a:pPr marL="914400" lvl="1" indent="-457200" algn="l">
              <a:spcBef>
                <a:spcPct val="0"/>
              </a:spcBef>
              <a:spcAft>
                <a:spcPts val="1200"/>
              </a:spcAft>
              <a:buFont typeface="Arial" panose="020B0604020202020204" pitchFamily="34" charset="0"/>
              <a:buChar char="•"/>
            </a:pPr>
            <a:r>
              <a:rPr lang="en-US" dirty="0" smtClean="0">
                <a:solidFill>
                  <a:schemeClr val="tx1"/>
                </a:solidFill>
              </a:rPr>
              <a:t>Align with NENA Standards</a:t>
            </a:r>
            <a:endParaRPr lang="en-US" sz="2400" dirty="0" smtClean="0">
              <a:solidFill>
                <a:schemeClr val="tx1"/>
              </a:solidFill>
            </a:endParaRPr>
          </a:p>
          <a:p>
            <a:pPr marL="914400" lvl="1" indent="-457200" algn="l">
              <a:spcBef>
                <a:spcPct val="0"/>
              </a:spcBef>
              <a:spcAft>
                <a:spcPts val="1200"/>
              </a:spcAft>
              <a:buFont typeface="Arial" panose="020B0604020202020204" pitchFamily="34" charset="0"/>
              <a:buChar char="•"/>
            </a:pPr>
            <a:r>
              <a:rPr lang="en-US" dirty="0" smtClean="0">
                <a:solidFill>
                  <a:schemeClr val="tx1"/>
                </a:solidFill>
              </a:rPr>
              <a:t>Other States</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Iowa, North/South Dakota, Maine</a:t>
            </a:r>
          </a:p>
        </p:txBody>
      </p:sp>
    </p:spTree>
    <p:extLst>
      <p:ext uri="{BB962C8B-B14F-4D97-AF65-F5344CB8AC3E}">
        <p14:creationId xmlns:p14="http://schemas.microsoft.com/office/powerpoint/2010/main" val="234591293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
            <a:ext cx="8305800" cy="990600"/>
          </a:xfrm>
        </p:spPr>
        <p:txBody>
          <a:bodyPr/>
          <a:lstStyle/>
          <a:p>
            <a:r>
              <a:rPr lang="en-US" sz="3200" dirty="0" smtClean="0"/>
              <a:t>Communication Plan</a:t>
            </a:r>
            <a:endParaRPr lang="en-US" sz="3200" dirty="0"/>
          </a:p>
        </p:txBody>
      </p:sp>
      <p:sp>
        <p:nvSpPr>
          <p:cNvPr id="3" name="Subtitle 2"/>
          <p:cNvSpPr>
            <a:spLocks noGrp="1"/>
          </p:cNvSpPr>
          <p:nvPr>
            <p:ph type="subTitle" idx="1"/>
          </p:nvPr>
        </p:nvSpPr>
        <p:spPr>
          <a:xfrm>
            <a:off x="0" y="1145650"/>
            <a:ext cx="9372600" cy="5105400"/>
          </a:xfrm>
        </p:spPr>
        <p:txBody>
          <a:bodyPr/>
          <a:lstStyle/>
          <a:p>
            <a:pPr marL="914400" lvl="1" indent="-457200" algn="l">
              <a:spcBef>
                <a:spcPct val="0"/>
              </a:spcBef>
              <a:spcAft>
                <a:spcPts val="1200"/>
              </a:spcAft>
              <a:buFont typeface="Arial" panose="020B0604020202020204" pitchFamily="34" charset="0"/>
              <a:buChar char="•"/>
            </a:pPr>
            <a:r>
              <a:rPr lang="en-US" dirty="0" smtClean="0">
                <a:solidFill>
                  <a:schemeClr val="tx1"/>
                </a:solidFill>
              </a:rPr>
              <a:t>ECN website</a:t>
            </a:r>
          </a:p>
          <a:p>
            <a:pPr marL="914400" lvl="1" indent="-457200" algn="l">
              <a:spcBef>
                <a:spcPct val="0"/>
              </a:spcBef>
              <a:spcAft>
                <a:spcPts val="1200"/>
              </a:spcAft>
              <a:buFont typeface="Arial" panose="020B0604020202020204" pitchFamily="34" charset="0"/>
              <a:buChar char="•"/>
            </a:pPr>
            <a:r>
              <a:rPr lang="en-US" dirty="0" smtClean="0">
                <a:solidFill>
                  <a:schemeClr val="tx1"/>
                </a:solidFill>
              </a:rPr>
              <a:t>Monthly</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Project newsletter</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GIS Subcommittee meeting</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NG9-1-1 Committee meeting</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SECB meeting</a:t>
            </a:r>
          </a:p>
          <a:p>
            <a:pPr marL="914400" lvl="1" indent="-457200" algn="l">
              <a:spcBef>
                <a:spcPct val="0"/>
              </a:spcBef>
              <a:spcAft>
                <a:spcPts val="1200"/>
              </a:spcAft>
              <a:buFont typeface="Arial" panose="020B0604020202020204" pitchFamily="34" charset="0"/>
              <a:buChar char="•"/>
            </a:pPr>
            <a:r>
              <a:rPr lang="en-US" dirty="0" smtClean="0">
                <a:solidFill>
                  <a:schemeClr val="tx1"/>
                </a:solidFill>
              </a:rPr>
              <a:t>Quarterly</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Regional PSAP/GIS meetings</a:t>
            </a:r>
          </a:p>
          <a:p>
            <a:pPr marL="1371600" lvl="2" indent="-457200" algn="l">
              <a:spcBef>
                <a:spcPct val="0"/>
              </a:spcBef>
              <a:spcAft>
                <a:spcPts val="1200"/>
              </a:spcAft>
              <a:buFont typeface="Arial" panose="020B0604020202020204" pitchFamily="34" charset="0"/>
              <a:buChar char="•"/>
            </a:pPr>
            <a:r>
              <a:rPr lang="en-US" dirty="0" smtClean="0">
                <a:solidFill>
                  <a:schemeClr val="tx1"/>
                </a:solidFill>
              </a:rPr>
              <a:t>Statewide Geospatial Advisory Council                  meeting</a:t>
            </a:r>
          </a:p>
          <a:p>
            <a:pPr marL="1371600" lvl="2" indent="-457200" algn="l">
              <a:spcBef>
                <a:spcPct val="0"/>
              </a:spcBef>
              <a:spcAft>
                <a:spcPts val="1200"/>
              </a:spcAft>
              <a:buFont typeface="Arial" panose="020B0604020202020204" pitchFamily="34" charset="0"/>
              <a:buChar char="•"/>
            </a:pPr>
            <a:endParaRPr lang="en-US" dirty="0" smtClean="0">
              <a:solidFill>
                <a:schemeClr val="tx1"/>
              </a:solidFill>
            </a:endParaRPr>
          </a:p>
          <a:p>
            <a:pPr marL="1371600" lvl="2" indent="-457200" algn="l">
              <a:spcBef>
                <a:spcPct val="0"/>
              </a:spcBef>
              <a:spcAft>
                <a:spcPts val="1200"/>
              </a:spcAft>
              <a:buFont typeface="Arial" panose="020B0604020202020204" pitchFamily="34" charset="0"/>
              <a:buChar char="•"/>
            </a:pPr>
            <a:endParaRPr lang="en-US" dirty="0" smtClean="0">
              <a:solidFill>
                <a:schemeClr val="tx1"/>
              </a:solidFill>
            </a:endParaRPr>
          </a:p>
        </p:txBody>
      </p:sp>
    </p:spTree>
    <p:extLst>
      <p:ext uri="{BB962C8B-B14F-4D97-AF65-F5344CB8AC3E}">
        <p14:creationId xmlns:p14="http://schemas.microsoft.com/office/powerpoint/2010/main" val="241622748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
            <a:ext cx="8305800" cy="990600"/>
          </a:xfrm>
        </p:spPr>
        <p:txBody>
          <a:bodyPr/>
          <a:lstStyle/>
          <a:p>
            <a:r>
              <a:rPr lang="en-US" sz="3200" dirty="0" smtClean="0"/>
              <a:t>Current Project Tasks</a:t>
            </a:r>
            <a:endParaRPr lang="en-US" sz="3200" dirty="0"/>
          </a:p>
        </p:txBody>
      </p:sp>
      <p:sp>
        <p:nvSpPr>
          <p:cNvPr id="5" name="Subtitle 2"/>
          <p:cNvSpPr txBox="1">
            <a:spLocks/>
          </p:cNvSpPr>
          <p:nvPr/>
        </p:nvSpPr>
        <p:spPr>
          <a:xfrm>
            <a:off x="457200" y="1524000"/>
            <a:ext cx="8229600" cy="457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PSAP GIS Survey </a:t>
            </a:r>
            <a:r>
              <a:rPr lang="en-US" sz="2000" dirty="0" smtClean="0">
                <a:solidFill>
                  <a:prstClr val="black"/>
                </a:solidFill>
                <a:cs typeface="Arial" panose="020B0604020202020204" pitchFamily="34" charset="0"/>
              </a:rPr>
              <a:t>– begin distribution in April 2015</a:t>
            </a: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Outreach to PSAPs and GIS Sources </a:t>
            </a:r>
            <a:r>
              <a:rPr lang="en-US" sz="2000" dirty="0" smtClean="0">
                <a:solidFill>
                  <a:prstClr val="black"/>
                </a:solidFill>
                <a:cs typeface="Arial" panose="020B0604020202020204" pitchFamily="34" charset="0"/>
              </a:rPr>
              <a:t>– ongoing</a:t>
            </a: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Initial GIS Data Assessment </a:t>
            </a:r>
            <a:r>
              <a:rPr lang="en-US" sz="2000" dirty="0" smtClean="0">
                <a:solidFill>
                  <a:prstClr val="black"/>
                </a:solidFill>
                <a:cs typeface="Arial" panose="020B0604020202020204" pitchFamily="34" charset="0"/>
              </a:rPr>
              <a:t>– begin </a:t>
            </a:r>
            <a:r>
              <a:rPr lang="en-US" sz="2000" dirty="0">
                <a:solidFill>
                  <a:prstClr val="black"/>
                </a:solidFill>
                <a:cs typeface="Arial" panose="020B0604020202020204" pitchFamily="34" charset="0"/>
              </a:rPr>
              <a:t>s</a:t>
            </a:r>
            <a:r>
              <a:rPr lang="en-US" sz="2000" dirty="0" smtClean="0">
                <a:solidFill>
                  <a:prstClr val="black"/>
                </a:solidFill>
                <a:cs typeface="Arial" panose="020B0604020202020204" pitchFamily="34" charset="0"/>
              </a:rPr>
              <a:t>ummer 2015</a:t>
            </a:r>
          </a:p>
          <a:p>
            <a:pPr marL="914400" lvl="1" indent="-457200">
              <a:spcBef>
                <a:spcPct val="0"/>
              </a:spcBef>
              <a:spcAft>
                <a:spcPts val="1200"/>
              </a:spcAft>
              <a:buFont typeface="Arial" pitchFamily="34" charset="0"/>
              <a:buChar char="•"/>
            </a:pPr>
            <a:r>
              <a:rPr lang="en-US" sz="2000" b="1" dirty="0" smtClean="0">
                <a:solidFill>
                  <a:prstClr val="black"/>
                </a:solidFill>
                <a:cs typeface="Arial" panose="020B0604020202020204" pitchFamily="34" charset="0"/>
              </a:rPr>
              <a:t>MN NG9-1-1 GIS Standards </a:t>
            </a:r>
            <a:r>
              <a:rPr lang="en-US" sz="2000" dirty="0" smtClean="0">
                <a:solidFill>
                  <a:prstClr val="black"/>
                </a:solidFill>
                <a:cs typeface="Arial" panose="020B0604020202020204" pitchFamily="34" charset="0"/>
              </a:rPr>
              <a:t>– complete October 2015</a:t>
            </a:r>
          </a:p>
        </p:txBody>
      </p:sp>
    </p:spTree>
    <p:extLst>
      <p:ext uri="{BB962C8B-B14F-4D97-AF65-F5344CB8AC3E}">
        <p14:creationId xmlns:p14="http://schemas.microsoft.com/office/powerpoint/2010/main" val="201067929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
            <a:ext cx="8305800" cy="990600"/>
          </a:xfrm>
        </p:spPr>
        <p:txBody>
          <a:bodyPr/>
          <a:lstStyle/>
          <a:p>
            <a:r>
              <a:rPr lang="en-US" sz="3200" dirty="0" smtClean="0"/>
              <a:t>PSAP GIS Survey</a:t>
            </a:r>
            <a:endParaRPr lang="en-US" sz="3200" dirty="0"/>
          </a:p>
        </p:txBody>
      </p:sp>
      <p:sp>
        <p:nvSpPr>
          <p:cNvPr id="3" name="Subtitle 2"/>
          <p:cNvSpPr>
            <a:spLocks noGrp="1"/>
          </p:cNvSpPr>
          <p:nvPr>
            <p:ph type="subTitle" idx="1"/>
          </p:nvPr>
        </p:nvSpPr>
        <p:spPr>
          <a:xfrm>
            <a:off x="381000" y="1181100"/>
            <a:ext cx="8077200" cy="5105400"/>
          </a:xfrm>
        </p:spPr>
        <p:txBody>
          <a:bodyPr/>
          <a:lstStyle/>
          <a:p>
            <a:pPr lvl="1" algn="l">
              <a:spcBef>
                <a:spcPct val="0"/>
              </a:spcBef>
              <a:spcAft>
                <a:spcPts val="1200"/>
              </a:spcAft>
            </a:pPr>
            <a:r>
              <a:rPr lang="en-US" sz="2000" b="1" dirty="0" smtClean="0">
                <a:solidFill>
                  <a:schemeClr val="tx1"/>
                </a:solidFill>
              </a:rPr>
              <a:t>Purpose:</a:t>
            </a:r>
          </a:p>
          <a:p>
            <a:pPr lvl="1" algn="l">
              <a:spcBef>
                <a:spcPct val="0"/>
              </a:spcBef>
              <a:spcAft>
                <a:spcPts val="1200"/>
              </a:spcAft>
            </a:pPr>
            <a:r>
              <a:rPr lang="en-US" sz="2000" dirty="0" smtClean="0">
                <a:solidFill>
                  <a:schemeClr val="tx1"/>
                </a:solidFill>
              </a:rPr>
              <a:t>	To assess status of GIS data and software at every PSAP</a:t>
            </a:r>
          </a:p>
          <a:p>
            <a:pPr lvl="1" algn="l">
              <a:spcBef>
                <a:spcPct val="0"/>
              </a:spcBef>
              <a:spcAft>
                <a:spcPts val="1200"/>
              </a:spcAft>
            </a:pPr>
            <a:endParaRPr lang="en-US" sz="2000" dirty="0" smtClean="0">
              <a:solidFill>
                <a:schemeClr val="tx1"/>
              </a:solidFill>
            </a:endParaRPr>
          </a:p>
          <a:p>
            <a:pPr lvl="1" algn="l">
              <a:spcBef>
                <a:spcPct val="0"/>
              </a:spcBef>
              <a:spcAft>
                <a:spcPts val="1200"/>
              </a:spcAft>
            </a:pPr>
            <a:r>
              <a:rPr lang="en-US" sz="2000" b="1" dirty="0" smtClean="0">
                <a:solidFill>
                  <a:schemeClr val="tx1"/>
                </a:solidFill>
              </a:rPr>
              <a:t>Vetted </a:t>
            </a:r>
            <a:r>
              <a:rPr lang="en-US" sz="2000" b="1" dirty="0">
                <a:solidFill>
                  <a:schemeClr val="tx1"/>
                </a:solidFill>
              </a:rPr>
              <a:t>by:</a:t>
            </a:r>
          </a:p>
          <a:p>
            <a:pPr marL="1371600" lvl="2" indent="-457200" algn="l">
              <a:spcBef>
                <a:spcPct val="0"/>
              </a:spcBef>
              <a:spcAft>
                <a:spcPts val="1200"/>
              </a:spcAft>
              <a:buFont typeface="Arial" panose="020B0604020202020204" pitchFamily="34" charset="0"/>
              <a:buChar char="•"/>
            </a:pPr>
            <a:r>
              <a:rPr lang="en-US" sz="1600" dirty="0" smtClean="0">
                <a:solidFill>
                  <a:schemeClr val="tx1"/>
                </a:solidFill>
              </a:rPr>
              <a:t>Statewide Emergency Communications Board (SECB) - reviewed </a:t>
            </a:r>
            <a:r>
              <a:rPr lang="en-US" sz="1600" dirty="0">
                <a:solidFill>
                  <a:schemeClr val="tx1"/>
                </a:solidFill>
              </a:rPr>
              <a:t>and </a:t>
            </a:r>
            <a:r>
              <a:rPr lang="en-US" sz="1600" dirty="0" smtClean="0">
                <a:solidFill>
                  <a:schemeClr val="tx1"/>
                </a:solidFill>
              </a:rPr>
              <a:t>approved on 3/26</a:t>
            </a:r>
            <a:endParaRPr lang="en-US" sz="1600" dirty="0">
              <a:solidFill>
                <a:schemeClr val="tx1"/>
              </a:solidFill>
            </a:endParaRPr>
          </a:p>
          <a:p>
            <a:pPr marL="1828800" lvl="3" indent="-457200" algn="l">
              <a:spcBef>
                <a:spcPct val="0"/>
              </a:spcBef>
              <a:spcAft>
                <a:spcPts val="1200"/>
              </a:spcAft>
              <a:buFont typeface="Arial" panose="020B0604020202020204" pitchFamily="34" charset="0"/>
              <a:buChar char="•"/>
            </a:pPr>
            <a:r>
              <a:rPr lang="en-US" sz="1200" dirty="0">
                <a:solidFill>
                  <a:schemeClr val="tx1"/>
                </a:solidFill>
              </a:rPr>
              <a:t>NG9-1-1 </a:t>
            </a:r>
            <a:r>
              <a:rPr lang="en-US" sz="1200" dirty="0" smtClean="0">
                <a:solidFill>
                  <a:schemeClr val="tx1"/>
                </a:solidFill>
              </a:rPr>
              <a:t>Committee - reviewed and approved on 3/18</a:t>
            </a:r>
          </a:p>
          <a:p>
            <a:pPr marL="1828800" lvl="3" indent="-457200" algn="l">
              <a:spcBef>
                <a:spcPct val="0"/>
              </a:spcBef>
              <a:spcAft>
                <a:spcPts val="1200"/>
              </a:spcAft>
              <a:buFont typeface="Arial" panose="020B0604020202020204" pitchFamily="34" charset="0"/>
              <a:buChar char="•"/>
            </a:pPr>
            <a:r>
              <a:rPr lang="en-US" sz="1200" dirty="0" smtClean="0">
                <a:solidFill>
                  <a:schemeClr val="tx1"/>
                </a:solidFill>
              </a:rPr>
              <a:t>GIS Subcommittee - reviewed </a:t>
            </a:r>
            <a:r>
              <a:rPr lang="en-US" sz="1200" dirty="0">
                <a:solidFill>
                  <a:schemeClr val="tx1"/>
                </a:solidFill>
              </a:rPr>
              <a:t>and approved on </a:t>
            </a:r>
            <a:r>
              <a:rPr lang="en-US" sz="1200" dirty="0" smtClean="0">
                <a:solidFill>
                  <a:schemeClr val="tx1"/>
                </a:solidFill>
              </a:rPr>
              <a:t>3/13</a:t>
            </a:r>
          </a:p>
          <a:p>
            <a:pPr marL="1371600" lvl="2" indent="-457200" algn="l">
              <a:spcBef>
                <a:spcPct val="0"/>
              </a:spcBef>
              <a:spcAft>
                <a:spcPts val="1200"/>
              </a:spcAft>
              <a:buFont typeface="Arial" panose="020B0604020202020204" pitchFamily="34" charset="0"/>
              <a:buChar char="•"/>
            </a:pPr>
            <a:r>
              <a:rPr lang="en-US" sz="1600" dirty="0" smtClean="0">
                <a:solidFill>
                  <a:schemeClr val="tx1"/>
                </a:solidFill>
              </a:rPr>
              <a:t>MESB</a:t>
            </a:r>
            <a:endParaRPr lang="en-US" sz="1600" dirty="0">
              <a:solidFill>
                <a:schemeClr val="tx1"/>
              </a:solidFill>
            </a:endParaRPr>
          </a:p>
          <a:p>
            <a:pPr marL="1371600" lvl="2" indent="-457200" algn="l">
              <a:spcBef>
                <a:spcPct val="0"/>
              </a:spcBef>
              <a:spcAft>
                <a:spcPts val="1200"/>
              </a:spcAft>
              <a:buFont typeface="Arial" panose="020B0604020202020204" pitchFamily="34" charset="0"/>
              <a:buChar char="•"/>
            </a:pPr>
            <a:r>
              <a:rPr lang="en-US" sz="1600" dirty="0" err="1">
                <a:solidFill>
                  <a:schemeClr val="tx1"/>
                </a:solidFill>
              </a:rPr>
              <a:t>MnDOT</a:t>
            </a:r>
            <a:endParaRPr lang="en-US" sz="1600" dirty="0">
              <a:solidFill>
                <a:schemeClr val="tx1"/>
              </a:solidFill>
            </a:endParaRPr>
          </a:p>
          <a:p>
            <a:pPr marL="1371600" lvl="2" indent="-457200" algn="l">
              <a:spcBef>
                <a:spcPct val="0"/>
              </a:spcBef>
              <a:spcAft>
                <a:spcPts val="1200"/>
              </a:spcAft>
              <a:buFont typeface="Arial" panose="020B0604020202020204" pitchFamily="34" charset="0"/>
              <a:buChar char="•"/>
            </a:pPr>
            <a:r>
              <a:rPr lang="en-US" sz="1600" dirty="0">
                <a:solidFill>
                  <a:schemeClr val="tx1"/>
                </a:solidFill>
              </a:rPr>
              <a:t>NSGIC</a:t>
            </a:r>
          </a:p>
          <a:p>
            <a:pPr marL="1371600" lvl="2" indent="-457200" algn="l">
              <a:spcBef>
                <a:spcPct val="0"/>
              </a:spcBef>
              <a:spcAft>
                <a:spcPts val="1200"/>
              </a:spcAft>
              <a:buFont typeface="Arial" panose="020B0604020202020204" pitchFamily="34" charset="0"/>
              <a:buChar char="•"/>
            </a:pPr>
            <a:r>
              <a:rPr lang="en-US" sz="1600" dirty="0" err="1" smtClean="0">
                <a:solidFill>
                  <a:schemeClr val="tx1"/>
                </a:solidFill>
              </a:rPr>
              <a:t>FirstNet</a:t>
            </a:r>
            <a:r>
              <a:rPr lang="en-US" sz="1600" dirty="0" smtClean="0">
                <a:solidFill>
                  <a:schemeClr val="tx1"/>
                </a:solidFill>
              </a:rPr>
              <a:t> </a:t>
            </a:r>
            <a:r>
              <a:rPr lang="en-US" sz="1600" dirty="0">
                <a:solidFill>
                  <a:schemeClr val="tx1"/>
                </a:solidFill>
              </a:rPr>
              <a:t>– </a:t>
            </a:r>
            <a:r>
              <a:rPr lang="en-US" sz="1600" dirty="0" err="1">
                <a:solidFill>
                  <a:schemeClr val="tx1"/>
                </a:solidFill>
              </a:rPr>
              <a:t>Televate</a:t>
            </a:r>
            <a:endParaRPr lang="en-US" sz="1600" dirty="0">
              <a:solidFill>
                <a:schemeClr val="tx1"/>
              </a:solidFill>
            </a:endParaRPr>
          </a:p>
          <a:p>
            <a:pPr lvl="2" algn="l">
              <a:spcBef>
                <a:spcPct val="0"/>
              </a:spcBef>
              <a:spcAft>
                <a:spcPts val="1200"/>
              </a:spcAft>
            </a:pPr>
            <a:endParaRPr lang="en-US" sz="1600" dirty="0" smtClean="0">
              <a:solidFill>
                <a:schemeClr val="tx1"/>
              </a:solidFill>
            </a:endParaRPr>
          </a:p>
          <a:p>
            <a:pPr lvl="1" algn="l">
              <a:spcBef>
                <a:spcPct val="0"/>
              </a:spcBef>
              <a:spcAft>
                <a:spcPts val="1200"/>
              </a:spcAft>
            </a:pPr>
            <a:endParaRPr lang="en-US" sz="2000" dirty="0" smtClean="0">
              <a:solidFill>
                <a:schemeClr val="tx1"/>
              </a:solidFill>
            </a:endParaRPr>
          </a:p>
          <a:p>
            <a:pPr marL="457200" indent="-111125" algn="l">
              <a:spcBef>
                <a:spcPct val="0"/>
              </a:spcBef>
              <a:spcAft>
                <a:spcPts val="3000"/>
              </a:spcAft>
            </a:pPr>
            <a:endParaRPr lang="en-US" sz="2000" dirty="0" smtClean="0">
              <a:solidFill>
                <a:schemeClr val="tx1"/>
              </a:solidFill>
            </a:endParaRPr>
          </a:p>
          <a:p>
            <a:pPr marL="457200" indent="4763" algn="l">
              <a:spcBef>
                <a:spcPct val="0"/>
              </a:spcBef>
              <a:spcAft>
                <a:spcPts val="3000"/>
              </a:spcAft>
            </a:pPr>
            <a:endParaRPr lang="en-US" sz="2000" dirty="0" smtClean="0">
              <a:solidFill>
                <a:schemeClr val="tx1"/>
              </a:solidFill>
            </a:endParaRPr>
          </a:p>
          <a:p>
            <a:pPr marL="457200" indent="4763" algn="l">
              <a:spcBef>
                <a:spcPct val="0"/>
              </a:spcBef>
              <a:spcAft>
                <a:spcPts val="3000"/>
              </a:spcAft>
            </a:pPr>
            <a:endParaRPr lang="en-US" sz="2000" dirty="0" smtClean="0">
              <a:solidFill>
                <a:schemeClr val="tx1"/>
              </a:solidFill>
            </a:endParaRPr>
          </a:p>
        </p:txBody>
      </p:sp>
    </p:spTree>
    <p:extLst>
      <p:ext uri="{BB962C8B-B14F-4D97-AF65-F5344CB8AC3E}">
        <p14:creationId xmlns:p14="http://schemas.microsoft.com/office/powerpoint/2010/main" val="417493026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257800" cy="2667000"/>
          </a:xfrm>
        </p:spPr>
        <p:txBody>
          <a:bodyPr/>
          <a:lstStyle/>
          <a:p>
            <a:r>
              <a:rPr lang="en-US" dirty="0"/>
              <a:t>Moving toward standards for </a:t>
            </a:r>
            <a:r>
              <a:rPr lang="en-US" u="sng" dirty="0">
                <a:hlinkClick r:id="rId2"/>
              </a:rPr>
              <a:t>Parcels</a:t>
            </a:r>
            <a:r>
              <a:rPr lang="en-US" dirty="0"/>
              <a:t>, Centerlines, and Address Points</a:t>
            </a:r>
          </a:p>
        </p:txBody>
      </p:sp>
    </p:spTree>
    <p:extLst>
      <p:ext uri="{BB962C8B-B14F-4D97-AF65-F5344CB8AC3E}">
        <p14:creationId xmlns:p14="http://schemas.microsoft.com/office/powerpoint/2010/main" val="406438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Introductions</a:t>
            </a:r>
            <a:endParaRPr lang="en-US" dirty="0"/>
          </a:p>
        </p:txBody>
      </p:sp>
    </p:spTree>
    <p:extLst>
      <p:ext uri="{BB962C8B-B14F-4D97-AF65-F5344CB8AC3E}">
        <p14:creationId xmlns:p14="http://schemas.microsoft.com/office/powerpoint/2010/main" val="37514761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0"/>
            <a:ext cx="8229600" cy="701675"/>
          </a:xfrm>
        </p:spPr>
        <p:txBody>
          <a:bodyPr/>
          <a:lstStyle/>
          <a:p>
            <a:r>
              <a:rPr lang="en-US" dirty="0" smtClean="0"/>
              <a:t>Current Geospatial Governance</a:t>
            </a:r>
            <a:endParaRPr lang="en-US" dirty="0"/>
          </a:p>
        </p:txBody>
      </p:sp>
      <p:pic>
        <p:nvPicPr>
          <p:cNvPr id="3" name="Picture 2"/>
          <p:cNvPicPr>
            <a:picLocks noChangeAspect="1"/>
          </p:cNvPicPr>
          <p:nvPr/>
        </p:nvPicPr>
        <p:blipFill>
          <a:blip r:embed="rId2"/>
          <a:stretch>
            <a:fillRect/>
          </a:stretch>
        </p:blipFill>
        <p:spPr>
          <a:xfrm>
            <a:off x="990600" y="952620"/>
            <a:ext cx="6019800" cy="5209398"/>
          </a:xfrm>
          <a:prstGeom prst="rect">
            <a:avLst/>
          </a:prstGeom>
        </p:spPr>
      </p:pic>
    </p:spTree>
    <p:extLst>
      <p:ext uri="{BB962C8B-B14F-4D97-AF65-F5344CB8AC3E}">
        <p14:creationId xmlns:p14="http://schemas.microsoft.com/office/powerpoint/2010/main" val="1061723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701675"/>
          </a:xfrm>
        </p:spPr>
        <p:txBody>
          <a:bodyPr/>
          <a:lstStyle/>
          <a:p>
            <a:r>
              <a:rPr lang="en-US" dirty="0"/>
              <a:t>The conundrums we need to solve</a:t>
            </a:r>
          </a:p>
        </p:txBody>
      </p:sp>
      <p:sp>
        <p:nvSpPr>
          <p:cNvPr id="3" name="Text Placeholder 2"/>
          <p:cNvSpPr>
            <a:spLocks noGrp="1"/>
          </p:cNvSpPr>
          <p:nvPr>
            <p:ph type="body" sz="quarter" idx="12"/>
          </p:nvPr>
        </p:nvSpPr>
        <p:spPr>
          <a:xfrm>
            <a:off x="457200" y="1066800"/>
            <a:ext cx="8382000" cy="5181600"/>
          </a:xfrm>
        </p:spPr>
        <p:txBody>
          <a:bodyPr/>
          <a:lstStyle/>
          <a:p>
            <a:r>
              <a:rPr lang="en-US" dirty="0"/>
              <a:t>We need to standardize data to meet multiple </a:t>
            </a:r>
            <a:r>
              <a:rPr lang="en-US" dirty="0" smtClean="0"/>
              <a:t>organizational needs</a:t>
            </a:r>
            <a:endParaRPr lang="en-US" dirty="0"/>
          </a:p>
          <a:p>
            <a:pPr lvl="1"/>
            <a:r>
              <a:rPr lang="en-US" dirty="0" smtClean="0"/>
              <a:t>We </a:t>
            </a:r>
            <a:r>
              <a:rPr lang="en-US" dirty="0"/>
              <a:t>have </a:t>
            </a:r>
            <a:r>
              <a:rPr lang="en-US" u="sng" dirty="0"/>
              <a:t>more than 1</a:t>
            </a:r>
            <a:r>
              <a:rPr lang="en-US" dirty="0"/>
              <a:t> possible standard </a:t>
            </a:r>
          </a:p>
          <a:p>
            <a:pPr lvl="1"/>
            <a:r>
              <a:rPr lang="en-US" dirty="0"/>
              <a:t>Standardizing data is a </a:t>
            </a:r>
            <a:r>
              <a:rPr lang="en-US" u="sng" dirty="0"/>
              <a:t>labor intensive </a:t>
            </a:r>
            <a:r>
              <a:rPr lang="en-US" u="sng" dirty="0" smtClean="0"/>
              <a:t>process </a:t>
            </a:r>
            <a:r>
              <a:rPr lang="en-US" dirty="0" smtClean="0"/>
              <a:t>so we need to agree on one</a:t>
            </a:r>
          </a:p>
          <a:p>
            <a:pPr lvl="2"/>
            <a:r>
              <a:rPr lang="en-US" dirty="0" smtClean="0"/>
              <a:t>We need to automate where possible</a:t>
            </a:r>
          </a:p>
          <a:p>
            <a:pPr lvl="2"/>
            <a:r>
              <a:rPr lang="en-US" dirty="0" smtClean="0"/>
              <a:t>We need to work with our local partners and this committee</a:t>
            </a:r>
          </a:p>
          <a:p>
            <a:pPr lvl="1"/>
            <a:r>
              <a:rPr lang="en-US" u="sng" dirty="0" smtClean="0">
                <a:effectLst>
                  <a:outerShdw blurRad="38100" dist="38100" dir="2700000" algn="tl">
                    <a:srgbClr val="000000">
                      <a:alpha val="43137"/>
                    </a:srgbClr>
                  </a:outerShdw>
                </a:effectLst>
              </a:rPr>
              <a:t>Many local partners have significant     concerns about sharing data with                non-government partners</a:t>
            </a:r>
            <a:endParaRPr lang="en-US"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743760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305800" cy="701675"/>
          </a:xfrm>
        </p:spPr>
        <p:txBody>
          <a:bodyPr/>
          <a:lstStyle/>
          <a:p>
            <a:r>
              <a:rPr lang="en-US" dirty="0" smtClean="0">
                <a:effectLst>
                  <a:outerShdw blurRad="38100" dist="38100" dir="2700000" algn="tl">
                    <a:srgbClr val="000000">
                      <a:alpha val="43137"/>
                    </a:srgbClr>
                  </a:outerShdw>
                </a:effectLst>
              </a:rPr>
              <a:t>Stakeholder and Project Driven</a:t>
            </a:r>
            <a:endParaRPr lang="en-US" dirty="0">
              <a:effectLst>
                <a:outerShdw blurRad="38100" dist="38100" dir="2700000" algn="tl">
                  <a:srgbClr val="000000">
                    <a:alpha val="43137"/>
                  </a:srgbClr>
                </a:outerShdw>
              </a:effectLst>
            </a:endParaRPr>
          </a:p>
        </p:txBody>
      </p:sp>
      <p:sp>
        <p:nvSpPr>
          <p:cNvPr id="5" name="Text Placeholder 4"/>
          <p:cNvSpPr>
            <a:spLocks noGrp="1"/>
          </p:cNvSpPr>
          <p:nvPr>
            <p:ph type="body" sz="quarter" idx="12"/>
          </p:nvPr>
        </p:nvSpPr>
        <p:spPr>
          <a:xfrm>
            <a:off x="609600" y="1143000"/>
            <a:ext cx="8382000" cy="4953000"/>
          </a:xfrm>
        </p:spPr>
        <p:txBody>
          <a:bodyPr/>
          <a:lstStyle/>
          <a:p>
            <a:r>
              <a:rPr lang="en-US" dirty="0"/>
              <a:t>Centerlines and Addresses</a:t>
            </a:r>
          </a:p>
          <a:p>
            <a:pPr marL="457200" indent="-457200">
              <a:buFont typeface="Arial" panose="020B0604020202020204" pitchFamily="34" charset="0"/>
              <a:buChar char="•"/>
            </a:pPr>
            <a:r>
              <a:rPr lang="en-US" sz="2400" dirty="0"/>
              <a:t>Stakeholder and Project Driven</a:t>
            </a:r>
          </a:p>
          <a:p>
            <a:pPr marL="1200150" lvl="1" indent="-457200">
              <a:buFont typeface="Arial" panose="020B0604020202020204" pitchFamily="34" charset="0"/>
              <a:buChar char="•"/>
            </a:pPr>
            <a:r>
              <a:rPr lang="en-US" sz="2000" dirty="0" smtClean="0"/>
              <a:t>MRCC </a:t>
            </a:r>
          </a:p>
          <a:p>
            <a:pPr marL="1200150" lvl="1" indent="-457200">
              <a:buFont typeface="Arial" panose="020B0604020202020204" pitchFamily="34" charset="0"/>
              <a:buChar char="•"/>
            </a:pPr>
            <a:r>
              <a:rPr lang="en-US" sz="2000" dirty="0" smtClean="0"/>
              <a:t>Next </a:t>
            </a:r>
            <a:r>
              <a:rPr lang="en-US" sz="2000" dirty="0"/>
              <a:t>Generation 9-1-1/MnDOT</a:t>
            </a:r>
          </a:p>
          <a:p>
            <a:pPr marL="457200" indent="-457200">
              <a:buFont typeface="Arial" panose="020B0604020202020204" pitchFamily="34" charset="0"/>
              <a:buChar char="•"/>
            </a:pPr>
            <a:r>
              <a:rPr lang="en-US" sz="2400" dirty="0"/>
              <a:t>Short timeframe</a:t>
            </a:r>
          </a:p>
          <a:p>
            <a:endParaRPr lang="en-US" sz="1400" dirty="0" smtClean="0"/>
          </a:p>
          <a:p>
            <a:r>
              <a:rPr lang="en-US" dirty="0" smtClean="0"/>
              <a:t>Parcel standards</a:t>
            </a:r>
          </a:p>
          <a:p>
            <a:pPr marL="457200" indent="-457200">
              <a:buFont typeface="Arial" panose="020B0604020202020204" pitchFamily="34" charset="0"/>
              <a:buChar char="•"/>
            </a:pPr>
            <a:r>
              <a:rPr lang="en-US" sz="2400" dirty="0" smtClean="0"/>
              <a:t>Many years in the making</a:t>
            </a:r>
          </a:p>
          <a:p>
            <a:pPr marL="457200" indent="-457200">
              <a:buFont typeface="Arial" panose="020B0604020202020204" pitchFamily="34" charset="0"/>
              <a:buChar char="•"/>
            </a:pPr>
            <a:r>
              <a:rPr lang="en-US" sz="2400" dirty="0" smtClean="0"/>
              <a:t>Stakeholders prioritized</a:t>
            </a:r>
          </a:p>
          <a:p>
            <a:pPr marL="457200" indent="-457200">
              <a:buFont typeface="Arial" panose="020B0604020202020204" pitchFamily="34" charset="0"/>
              <a:buChar char="•"/>
            </a:pPr>
            <a:r>
              <a:rPr lang="en-US" sz="2400" dirty="0" smtClean="0"/>
              <a:t>Business plan</a:t>
            </a:r>
          </a:p>
          <a:p>
            <a:pPr marL="457200" indent="-457200">
              <a:buFont typeface="Arial" panose="020B0604020202020204" pitchFamily="34" charset="0"/>
              <a:buChar char="•"/>
            </a:pPr>
            <a:r>
              <a:rPr lang="en-US" sz="2400" dirty="0" smtClean="0"/>
              <a:t>PRISM</a:t>
            </a:r>
          </a:p>
          <a:p>
            <a:pPr marL="457200" indent="-457200">
              <a:buFont typeface="Arial" panose="020B0604020202020204" pitchFamily="34" charset="0"/>
              <a:buChar char="•"/>
            </a:pPr>
            <a:endParaRPr lang="en-US" sz="800" dirty="0" smtClean="0"/>
          </a:p>
          <a:p>
            <a:pPr marL="457200" indent="-45720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3041422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22250" y="152400"/>
            <a:ext cx="8921750" cy="701675"/>
          </a:xfrm>
          <a:prstGeom prst="rect">
            <a:avLst/>
          </a:prstGeom>
        </p:spPr>
        <p:txBody>
          <a:bodyPr/>
          <a:lstStyle/>
          <a:p>
            <a:pPr algn="l"/>
            <a:r>
              <a:rPr lang="en-US" sz="3200" dirty="0" smtClean="0">
                <a:effectLst>
                  <a:outerShdw blurRad="38100" dist="38100" dir="2700000" algn="tl">
                    <a:srgbClr val="000000">
                      <a:alpha val="43137"/>
                    </a:srgbClr>
                  </a:outerShdw>
                </a:effectLst>
              </a:rPr>
              <a:t>Statewide Parcels, Centerlines &amp; Address Points Collect</a:t>
            </a:r>
            <a:endParaRPr lang="en-US" sz="3200" dirty="0">
              <a:effectLst>
                <a:outerShdw blurRad="38100" dist="38100" dir="2700000" algn="tl">
                  <a:srgbClr val="000000">
                    <a:alpha val="43137"/>
                  </a:srgbClr>
                </a:outerShdw>
              </a:effectLst>
            </a:endParaRPr>
          </a:p>
        </p:txBody>
      </p:sp>
      <p:sp>
        <p:nvSpPr>
          <p:cNvPr id="6" name="TextBox 5"/>
          <p:cNvSpPr txBox="1"/>
          <p:nvPr/>
        </p:nvSpPr>
        <p:spPr>
          <a:xfrm>
            <a:off x="5410200" y="1181932"/>
            <a:ext cx="3505200" cy="5078313"/>
          </a:xfrm>
          <a:prstGeom prst="rect">
            <a:avLst/>
          </a:prstGeom>
          <a:solidFill>
            <a:schemeClr val="bg1"/>
          </a:solidFill>
        </p:spPr>
        <p:txBody>
          <a:bodyPr wrap="square" rtlCol="0">
            <a:spAutoFit/>
          </a:bodyPr>
          <a:lstStyle/>
          <a:p>
            <a:r>
              <a:rPr lang="en-US" dirty="0" smtClean="0">
                <a:latin typeface="Arial" panose="020B0604020202020204" pitchFamily="34" charset="0"/>
                <a:cs typeface="Arial" panose="020B0604020202020204" pitchFamily="34" charset="0"/>
              </a:rPr>
              <a:t>87 counties, 3 cities </a:t>
            </a:r>
            <a:r>
              <a:rPr lang="en-US" dirty="0">
                <a:latin typeface="Arial" panose="020B0604020202020204" pitchFamily="34" charset="0"/>
                <a:cs typeface="Arial" panose="020B0604020202020204" pitchFamily="34" charset="0"/>
              </a:rPr>
              <a:t>and 1 Indian </a:t>
            </a:r>
            <a:r>
              <a:rPr lang="en-US" dirty="0" smtClean="0">
                <a:latin typeface="Arial" panose="020B0604020202020204" pitchFamily="34" charset="0"/>
                <a:cs typeface="Arial" panose="020B0604020202020204" pitchFamily="34" charset="0"/>
              </a:rPr>
              <a:t>Reservation</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77 entities </a:t>
            </a:r>
            <a:r>
              <a:rPr lang="en-US" dirty="0">
                <a:latin typeface="Arial" panose="020B0604020202020204" pitchFamily="34" charset="0"/>
                <a:cs typeface="Arial" panose="020B0604020202020204" pitchFamily="34" charset="0"/>
              </a:rPr>
              <a:t>contacted</a:t>
            </a:r>
          </a:p>
          <a:p>
            <a:pPr marL="285750" indent="-285750">
              <a:buFont typeface="Arial" panose="020B0604020202020204" pitchFamily="34" charset="0"/>
              <a:buChar char="•"/>
            </a:pPr>
            <a:r>
              <a:rPr lang="en-US" u="sng"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a:t>
            </a:r>
            <a:r>
              <a:rPr lang="en-US" dirty="0" smtClean="0">
                <a:latin typeface="Arial" panose="020B0604020202020204" pitchFamily="34" charset="0"/>
                <a:cs typeface="Arial" panose="020B0604020202020204" pitchFamily="34" charset="0"/>
              </a:rPr>
              <a:t> data </a:t>
            </a:r>
            <a:r>
              <a:rPr lang="en-US" dirty="0">
                <a:latin typeface="Arial" panose="020B0604020202020204" pitchFamily="34" charset="0"/>
                <a:cs typeface="Arial" panose="020B0604020202020204" pitchFamily="34" charset="0"/>
              </a:rPr>
              <a:t>collected from </a:t>
            </a:r>
            <a:r>
              <a:rPr lang="en-US" dirty="0" smtClean="0">
                <a:latin typeface="Arial" panose="020B0604020202020204" pitchFamily="34" charset="0"/>
                <a:cs typeface="Arial" panose="020B0604020202020204" pitchFamily="34" charset="0"/>
              </a:rPr>
              <a:t>42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Purpose of the effort:</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Multiple </a:t>
            </a:r>
            <a:r>
              <a:rPr lang="en-US" dirty="0" smtClean="0">
                <a:latin typeface="Arial" panose="020B0604020202020204" pitchFamily="34" charset="0"/>
                <a:cs typeface="Arial" panose="020B0604020202020204" pitchFamily="34" charset="0"/>
              </a:rPr>
              <a:t>organizations </a:t>
            </a:r>
            <a:r>
              <a:rPr lang="en-US" dirty="0" smtClean="0">
                <a:latin typeface="Arial" panose="020B0604020202020204" pitchFamily="34" charset="0"/>
                <a:cs typeface="Arial" panose="020B0604020202020204" pitchFamily="34" charset="0"/>
              </a:rPr>
              <a:t>need the data for use in meeting business goals</a:t>
            </a:r>
          </a:p>
          <a:p>
            <a:pPr marL="285750"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Precursor to Next Generation 9-1-1</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Understand what data is available</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What formats</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Quality</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What we need to do to standardize statewide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863" t="12222" r="6863" b="12222"/>
          <a:stretch/>
        </p:blipFill>
        <p:spPr>
          <a:xfrm>
            <a:off x="457200" y="1447800"/>
            <a:ext cx="4495800" cy="5095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5673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Centerlines</a:t>
            </a:r>
            <a:endParaRPr lang="en-US" dirty="0"/>
          </a:p>
        </p:txBody>
      </p:sp>
      <p:sp>
        <p:nvSpPr>
          <p:cNvPr id="3" name="Text Placeholder 2"/>
          <p:cNvSpPr>
            <a:spLocks noGrp="1"/>
          </p:cNvSpPr>
          <p:nvPr>
            <p:ph type="body" sz="quarter" idx="12"/>
          </p:nvPr>
        </p:nvSpPr>
        <p:spPr>
          <a:xfrm>
            <a:off x="576385" y="859937"/>
            <a:ext cx="5672015" cy="4953000"/>
          </a:xfrm>
        </p:spPr>
        <p:txBody>
          <a:bodyPr/>
          <a:lstStyle/>
          <a:p>
            <a:r>
              <a:rPr lang="en-US" dirty="0" smtClean="0"/>
              <a:t>Multiple organizations need common street centerline data</a:t>
            </a:r>
          </a:p>
          <a:p>
            <a:endParaRPr lang="en-US" sz="800" dirty="0" smtClean="0"/>
          </a:p>
          <a:p>
            <a:r>
              <a:rPr lang="en-US" dirty="0" smtClean="0"/>
              <a:t>Multiple collaborative initiatives and projects underway – </a:t>
            </a:r>
            <a:r>
              <a:rPr lang="en-US" dirty="0" smtClean="0"/>
              <a:t>all </a:t>
            </a:r>
            <a:r>
              <a:rPr lang="en-US" dirty="0" smtClean="0"/>
              <a:t>are related</a:t>
            </a:r>
          </a:p>
          <a:p>
            <a:pPr marL="1200150" lvl="1" indent="-457200">
              <a:buFont typeface="Arial" panose="020B0604020202020204" pitchFamily="34" charset="0"/>
              <a:buChar char="•"/>
            </a:pPr>
            <a:r>
              <a:rPr lang="en-US" sz="2400" dirty="0" smtClean="0"/>
              <a:t>MnDOT Linear Referencing Project</a:t>
            </a:r>
          </a:p>
          <a:p>
            <a:pPr marL="1200150" lvl="1" indent="-457200">
              <a:buFont typeface="Arial" panose="020B0604020202020204" pitchFamily="34" charset="0"/>
              <a:buChar char="•"/>
            </a:pPr>
            <a:r>
              <a:rPr lang="en-US" sz="2400" dirty="0" smtClean="0"/>
              <a:t>Shared Centerlines Initiative</a:t>
            </a:r>
          </a:p>
          <a:p>
            <a:pPr marL="1200150" lvl="1" indent="-457200">
              <a:buFont typeface="Arial" panose="020B0604020202020204" pitchFamily="34" charset="0"/>
              <a:buChar char="•"/>
            </a:pPr>
            <a:r>
              <a:rPr lang="en-US" sz="2400" dirty="0" smtClean="0"/>
              <a:t>Metro Regional Centerline Collaborative (MRCC)</a:t>
            </a:r>
          </a:p>
          <a:p>
            <a:pPr marL="1200150" lvl="1" indent="-457200">
              <a:buFont typeface="Arial" panose="020B0604020202020204" pitchFamily="34" charset="0"/>
              <a:buChar char="•"/>
            </a:pPr>
            <a:r>
              <a:rPr lang="en-US" sz="2400" dirty="0" smtClean="0"/>
              <a:t>Next Generation 9-1-1</a:t>
            </a:r>
          </a:p>
          <a:p>
            <a:pPr marL="1200150" lvl="1" indent="-457200">
              <a:buFont typeface="Arial" panose="020B0604020202020204" pitchFamily="34" charset="0"/>
              <a:buChar char="•"/>
            </a:pPr>
            <a:endParaRPr lang="en-US" dirty="0"/>
          </a:p>
        </p:txBody>
      </p:sp>
      <p:pic>
        <p:nvPicPr>
          <p:cNvPr id="4" name="Picture 3" descr="Mpls@night.jpg"/>
          <p:cNvPicPr>
            <a:picLocks noChangeAspect="1"/>
          </p:cNvPicPr>
          <p:nvPr/>
        </p:nvPicPr>
        <p:blipFill>
          <a:blip r:embed="rId2" cstate="print"/>
          <a:stretch>
            <a:fillRect/>
          </a:stretch>
        </p:blipFill>
        <p:spPr>
          <a:xfrm>
            <a:off x="5867400" y="1981200"/>
            <a:ext cx="2969837" cy="19814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85132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efforts</a:t>
            </a:r>
            <a:endParaRPr lang="en-US" dirty="0"/>
          </a:p>
        </p:txBody>
      </p:sp>
      <p:sp>
        <p:nvSpPr>
          <p:cNvPr id="3" name="Text Placeholder 2"/>
          <p:cNvSpPr>
            <a:spLocks noGrp="1"/>
          </p:cNvSpPr>
          <p:nvPr>
            <p:ph type="body" sz="quarter" idx="12"/>
          </p:nvPr>
        </p:nvSpPr>
        <p:spPr>
          <a:xfrm>
            <a:off x="533400" y="914400"/>
            <a:ext cx="8382000" cy="4953000"/>
          </a:xfrm>
        </p:spPr>
        <p:txBody>
          <a:bodyPr/>
          <a:lstStyle/>
          <a:p>
            <a:r>
              <a:rPr lang="en-US" sz="2400" u="sng" dirty="0" smtClean="0"/>
              <a:t>MnDOT</a:t>
            </a:r>
            <a:r>
              <a:rPr lang="en-US" sz="2400" dirty="0" smtClean="0"/>
              <a:t> – modernize existing systems and incorporate data from </a:t>
            </a:r>
            <a:r>
              <a:rPr lang="en-US" sz="2400" u="sng" dirty="0" smtClean="0">
                <a:solidFill>
                  <a:schemeClr val="accent6">
                    <a:lumMod val="75000"/>
                  </a:schemeClr>
                </a:solidFill>
              </a:rPr>
              <a:t>authoritative sources</a:t>
            </a:r>
            <a:r>
              <a:rPr lang="en-US" sz="2400" dirty="0" smtClean="0">
                <a:solidFill>
                  <a:schemeClr val="accent6">
                    <a:lumMod val="75000"/>
                  </a:schemeClr>
                </a:solidFill>
              </a:rPr>
              <a:t> </a:t>
            </a:r>
            <a:r>
              <a:rPr lang="en-US" sz="2400" dirty="0" smtClean="0"/>
              <a:t>to improve the </a:t>
            </a:r>
            <a:r>
              <a:rPr lang="en-US" sz="2400" u="sng" dirty="0" smtClean="0">
                <a:solidFill>
                  <a:schemeClr val="accent6">
                    <a:lumMod val="75000"/>
                  </a:schemeClr>
                </a:solidFill>
              </a:rPr>
              <a:t>quality</a:t>
            </a:r>
            <a:r>
              <a:rPr lang="en-US" sz="2400" dirty="0" smtClean="0"/>
              <a:t> of roadway information</a:t>
            </a:r>
          </a:p>
          <a:p>
            <a:endParaRPr lang="en-US" sz="600" dirty="0" smtClean="0"/>
          </a:p>
          <a:p>
            <a:r>
              <a:rPr lang="en-US" sz="2400" u="sng" dirty="0" smtClean="0"/>
              <a:t>Shared Centerlines Initiative</a:t>
            </a:r>
            <a:r>
              <a:rPr lang="en-US" sz="2400" dirty="0" smtClean="0"/>
              <a:t> </a:t>
            </a:r>
            <a:r>
              <a:rPr lang="en-US" sz="2400" dirty="0"/>
              <a:t>– </a:t>
            </a:r>
            <a:r>
              <a:rPr lang="en-US" sz="2400" i="1" dirty="0"/>
              <a:t>To develop, test, refine, publish and perpetuate a</a:t>
            </a:r>
            <a:r>
              <a:rPr lang="en-US" sz="2400" i="1" dirty="0">
                <a:solidFill>
                  <a:prstClr val="black"/>
                </a:solidFill>
              </a:rPr>
              <a:t> </a:t>
            </a:r>
            <a:r>
              <a:rPr lang="en-US" sz="2400" i="1" u="sng" dirty="0">
                <a:solidFill>
                  <a:srgbClr val="F79646">
                    <a:lumMod val="75000"/>
                  </a:srgbClr>
                </a:solidFill>
              </a:rPr>
              <a:t>s</a:t>
            </a:r>
            <a:r>
              <a:rPr lang="en-US" sz="2400" i="1" u="sng" dirty="0">
                <a:solidFill>
                  <a:schemeClr val="accent6">
                    <a:lumMod val="75000"/>
                  </a:schemeClr>
                </a:solidFill>
              </a:rPr>
              <a:t>in</a:t>
            </a:r>
            <a:r>
              <a:rPr lang="en-US" sz="2400" i="1" u="sng" dirty="0">
                <a:solidFill>
                  <a:srgbClr val="F79646">
                    <a:lumMod val="75000"/>
                  </a:srgbClr>
                </a:solidFill>
              </a:rPr>
              <a:t>gle</a:t>
            </a:r>
            <a:r>
              <a:rPr lang="en-US" sz="2400" i="1" dirty="0">
                <a:solidFill>
                  <a:srgbClr val="9BBB59">
                    <a:lumMod val="50000"/>
                  </a:srgbClr>
                </a:solidFill>
              </a:rPr>
              <a:t> </a:t>
            </a:r>
            <a:r>
              <a:rPr lang="en-US" sz="2400" i="1" dirty="0" smtClean="0"/>
              <a:t>statewide </a:t>
            </a:r>
            <a:r>
              <a:rPr lang="en-US" sz="2400" i="1" dirty="0"/>
              <a:t>roadway dataset that meets the needs of a diverse user community</a:t>
            </a:r>
            <a:r>
              <a:rPr lang="en-US" sz="2400" i="1" dirty="0" smtClean="0"/>
              <a:t>…</a:t>
            </a:r>
          </a:p>
          <a:p>
            <a:endParaRPr lang="en-US" sz="600" b="1" i="1" dirty="0" smtClean="0">
              <a:solidFill>
                <a:srgbClr val="9BBB59">
                  <a:lumMod val="50000"/>
                </a:srgbClr>
              </a:solidFill>
            </a:endParaRPr>
          </a:p>
          <a:p>
            <a:r>
              <a:rPr lang="en-US" sz="2400" u="sng" dirty="0" smtClean="0"/>
              <a:t>MRCC</a:t>
            </a:r>
            <a:r>
              <a:rPr lang="en-US" sz="2400" dirty="0" smtClean="0"/>
              <a:t> </a:t>
            </a:r>
            <a:r>
              <a:rPr lang="en-US" sz="2400" dirty="0"/>
              <a:t>– </a:t>
            </a:r>
            <a:r>
              <a:rPr lang="en-US" sz="2400" dirty="0"/>
              <a:t>develop a </a:t>
            </a:r>
            <a:r>
              <a:rPr lang="en-US" sz="2400" u="sng" dirty="0" smtClean="0">
                <a:solidFill>
                  <a:schemeClr val="accent6">
                    <a:lumMod val="75000"/>
                  </a:schemeClr>
                </a:solidFill>
              </a:rPr>
              <a:t>common</a:t>
            </a:r>
            <a:r>
              <a:rPr lang="en-US" sz="2400" dirty="0" smtClean="0"/>
              <a:t> road </a:t>
            </a:r>
            <a:r>
              <a:rPr lang="en-US" sz="2400" dirty="0"/>
              <a:t>centerline data model and dataset to meet the core business needs of local governments and regional </a:t>
            </a:r>
            <a:r>
              <a:rPr lang="en-US" sz="2400" dirty="0" smtClean="0"/>
              <a:t>interests</a:t>
            </a:r>
          </a:p>
          <a:p>
            <a:endParaRPr lang="en-US" sz="600" dirty="0" smtClean="0"/>
          </a:p>
          <a:p>
            <a:r>
              <a:rPr lang="en-US" sz="2400" u="sng" dirty="0" smtClean="0"/>
              <a:t>Next Generation 9-1-1</a:t>
            </a:r>
            <a:r>
              <a:rPr lang="en-US" sz="2400" dirty="0" smtClean="0"/>
              <a:t> – create and perpetuate                     a </a:t>
            </a:r>
            <a:r>
              <a:rPr lang="en-US" sz="2400" u="sng" dirty="0" smtClean="0">
                <a:solidFill>
                  <a:schemeClr val="accent6">
                    <a:lumMod val="75000"/>
                  </a:schemeClr>
                </a:solidFill>
              </a:rPr>
              <a:t>standards based</a:t>
            </a:r>
            <a:r>
              <a:rPr lang="en-US" sz="2400" dirty="0" smtClean="0">
                <a:solidFill>
                  <a:schemeClr val="accent6">
                    <a:lumMod val="75000"/>
                  </a:schemeClr>
                </a:solidFill>
              </a:rPr>
              <a:t> </a:t>
            </a:r>
            <a:r>
              <a:rPr lang="en-US" sz="2400" dirty="0" smtClean="0"/>
              <a:t>statewide centerline suitable                 for meeting the needs of NextGen 9-1-1</a:t>
            </a:r>
            <a:endParaRPr lang="en-US" sz="2400" u="sng" dirty="0" smtClean="0"/>
          </a:p>
          <a:p>
            <a:endParaRPr lang="en-US" sz="2800" dirty="0"/>
          </a:p>
          <a:p>
            <a:endParaRPr lang="en-US" dirty="0"/>
          </a:p>
        </p:txBody>
      </p:sp>
    </p:spTree>
    <p:extLst>
      <p:ext uri="{BB962C8B-B14F-4D97-AF65-F5344CB8AC3E}">
        <p14:creationId xmlns:p14="http://schemas.microsoft.com/office/powerpoint/2010/main" val="1111689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a:t>
            </a:r>
            <a:r>
              <a:rPr lang="en-US" dirty="0" smtClean="0"/>
              <a:t>efforts - </a:t>
            </a:r>
            <a:r>
              <a:rPr lang="en-US" u="sng" dirty="0"/>
              <a:t>one centerline</a:t>
            </a:r>
          </a:p>
        </p:txBody>
      </p:sp>
      <p:sp>
        <p:nvSpPr>
          <p:cNvPr id="3" name="Text Placeholder 2"/>
          <p:cNvSpPr>
            <a:spLocks noGrp="1"/>
          </p:cNvSpPr>
          <p:nvPr>
            <p:ph type="body" sz="quarter" idx="12"/>
          </p:nvPr>
        </p:nvSpPr>
        <p:spPr>
          <a:xfrm>
            <a:off x="381000" y="990600"/>
            <a:ext cx="6781800" cy="4953000"/>
          </a:xfrm>
        </p:spPr>
        <p:txBody>
          <a:bodyPr/>
          <a:lstStyle/>
          <a:p>
            <a:r>
              <a:rPr lang="en-US" sz="2400" b="1" u="sng" dirty="0" smtClean="0"/>
              <a:t>Build it once use it many times</a:t>
            </a:r>
            <a:r>
              <a:rPr lang="en-US" sz="2400" b="1" dirty="0" smtClean="0"/>
              <a:t> </a:t>
            </a:r>
            <a:r>
              <a:rPr lang="en-US" sz="2400" dirty="0" smtClean="0"/>
              <a:t>- Goal is to create and use a </a:t>
            </a:r>
            <a:r>
              <a:rPr lang="en-US" sz="2400" b="1" u="sng" dirty="0" smtClean="0">
                <a:solidFill>
                  <a:schemeClr val="accent1">
                    <a:lumMod val="75000"/>
                  </a:schemeClr>
                </a:solidFill>
              </a:rPr>
              <a:t>single geographic</a:t>
            </a:r>
            <a:r>
              <a:rPr lang="en-US" sz="2400" u="sng" dirty="0" smtClean="0">
                <a:solidFill>
                  <a:schemeClr val="accent1">
                    <a:lumMod val="75000"/>
                  </a:schemeClr>
                </a:solidFill>
              </a:rPr>
              <a:t> </a:t>
            </a:r>
            <a:r>
              <a:rPr lang="en-US" sz="2400" b="1" u="sng" dirty="0" smtClean="0">
                <a:solidFill>
                  <a:schemeClr val="accent1">
                    <a:lumMod val="75000"/>
                  </a:schemeClr>
                </a:solidFill>
              </a:rPr>
              <a:t>representation</a:t>
            </a:r>
            <a:r>
              <a:rPr lang="en-US" sz="2400" dirty="0" smtClean="0">
                <a:solidFill>
                  <a:schemeClr val="accent1">
                    <a:lumMod val="75000"/>
                  </a:schemeClr>
                </a:solidFill>
              </a:rPr>
              <a:t> </a:t>
            </a:r>
            <a:r>
              <a:rPr lang="en-US" sz="2400" dirty="0" smtClean="0"/>
              <a:t>of a centerline between all and make it </a:t>
            </a:r>
            <a:r>
              <a:rPr lang="en-US" sz="2400" dirty="0" smtClean="0"/>
              <a:t>publicly </a:t>
            </a:r>
            <a:r>
              <a:rPr lang="en-US" sz="2400" dirty="0" smtClean="0"/>
              <a:t>available</a:t>
            </a:r>
          </a:p>
          <a:p>
            <a:endParaRPr lang="en-US" sz="800" dirty="0" smtClean="0"/>
          </a:p>
          <a:p>
            <a:r>
              <a:rPr lang="en-US" sz="2400" dirty="0" smtClean="0"/>
              <a:t>Data models may vary slightly but will roll-up</a:t>
            </a:r>
          </a:p>
          <a:p>
            <a:pPr marL="1200150" lvl="1" indent="-457200">
              <a:buFont typeface="Arial" panose="020B0604020202020204" pitchFamily="34" charset="0"/>
              <a:buChar char="•"/>
            </a:pPr>
            <a:r>
              <a:rPr lang="en-US" sz="2200" dirty="0" smtClean="0"/>
              <a:t>Each program (e.g</a:t>
            </a:r>
            <a:r>
              <a:rPr lang="en-US" sz="2200" dirty="0" smtClean="0"/>
              <a:t>., </a:t>
            </a:r>
            <a:r>
              <a:rPr lang="en-US" sz="2200" dirty="0" smtClean="0"/>
              <a:t>NextGen 9-1-1) has some specific needs</a:t>
            </a:r>
          </a:p>
          <a:p>
            <a:pPr marL="1200150" lvl="1" indent="-457200">
              <a:buFont typeface="Arial" panose="020B0604020202020204" pitchFamily="34" charset="0"/>
              <a:buChar char="•"/>
            </a:pPr>
            <a:r>
              <a:rPr lang="en-US" sz="2200" dirty="0" smtClean="0"/>
              <a:t>Likely start with the MRCC model as a draft standard</a:t>
            </a:r>
          </a:p>
          <a:p>
            <a:pPr marL="457200" indent="-457200">
              <a:buFont typeface="Arial" panose="020B0604020202020204" pitchFamily="34" charset="0"/>
              <a:buChar char="•"/>
            </a:pPr>
            <a:endParaRPr lang="en-US" sz="800" dirty="0" smtClean="0"/>
          </a:p>
          <a:p>
            <a:r>
              <a:rPr lang="en-US" sz="2400" dirty="0" smtClean="0"/>
              <a:t>Will build some </a:t>
            </a:r>
            <a:r>
              <a:rPr lang="en-US" sz="2400" b="1" u="sng" dirty="0" smtClean="0">
                <a:solidFill>
                  <a:schemeClr val="accent1">
                    <a:lumMod val="75000"/>
                  </a:schemeClr>
                </a:solidFill>
              </a:rPr>
              <a:t>common</a:t>
            </a:r>
            <a:r>
              <a:rPr lang="en-US" sz="2400" dirty="0" smtClean="0"/>
              <a:t> business processes and rules as part of the standardization</a:t>
            </a:r>
          </a:p>
          <a:p>
            <a:pPr marL="1200150" lvl="1" indent="-457200">
              <a:buFont typeface="Arial" panose="020B0604020202020204" pitchFamily="34" charset="0"/>
              <a:buChar char="•"/>
            </a:pPr>
            <a:r>
              <a:rPr lang="en-US" sz="2200" dirty="0" smtClean="0"/>
              <a:t>Edgematching</a:t>
            </a:r>
          </a:p>
          <a:p>
            <a:pPr marL="457200" indent="-457200">
              <a:buFont typeface="Arial" panose="020B0604020202020204" pitchFamily="34" charset="0"/>
              <a:buChar char="•"/>
            </a:pPr>
            <a:endParaRPr lang="en-US" sz="2400" dirty="0"/>
          </a:p>
        </p:txBody>
      </p:sp>
      <p:pic>
        <p:nvPicPr>
          <p:cNvPr id="4" name="Picture 8" descr="C:\Users\dross\AppData\Local\Microsoft\Windows\Temporary Internet Files\Content.IE5\8BEM53S2\MP90038608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219200"/>
            <a:ext cx="1796142"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96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Points</a:t>
            </a:r>
            <a:endParaRPr lang="en-US" dirty="0"/>
          </a:p>
        </p:txBody>
      </p:sp>
      <p:sp>
        <p:nvSpPr>
          <p:cNvPr id="3" name="Text Placeholder 2"/>
          <p:cNvSpPr>
            <a:spLocks noGrp="1"/>
          </p:cNvSpPr>
          <p:nvPr>
            <p:ph type="body" sz="quarter" idx="12"/>
          </p:nvPr>
        </p:nvSpPr>
        <p:spPr>
          <a:xfrm>
            <a:off x="533400" y="1066800"/>
            <a:ext cx="8382000" cy="4953000"/>
          </a:xfrm>
        </p:spPr>
        <p:txBody>
          <a:bodyPr/>
          <a:lstStyle/>
          <a:p>
            <a:r>
              <a:rPr lang="en-US" dirty="0" smtClean="0"/>
              <a:t>Multiple efforts going on…</a:t>
            </a:r>
          </a:p>
          <a:p>
            <a:r>
              <a:rPr lang="en-US" sz="2000" b="1" u="sng" dirty="0" err="1" smtClean="0">
                <a:solidFill>
                  <a:schemeClr val="accent1">
                    <a:lumMod val="75000"/>
                  </a:schemeClr>
                </a:solidFill>
              </a:rPr>
              <a:t>MetroGIS</a:t>
            </a:r>
            <a:r>
              <a:rPr lang="en-US" sz="2000" dirty="0" smtClean="0"/>
              <a:t> </a:t>
            </a:r>
            <a:r>
              <a:rPr lang="en-US" sz="2000" dirty="0"/>
              <a:t>– </a:t>
            </a:r>
            <a:r>
              <a:rPr lang="en-US" sz="2000" dirty="0"/>
              <a:t>develop and implement a workflow and technical solution for gathering address point data from the seven metro counties, aggregating the data into one file and distributing the points, metadata and other supplementary information to the user community</a:t>
            </a:r>
            <a:r>
              <a:rPr lang="en-US" sz="2000" dirty="0" smtClean="0"/>
              <a:t>.</a:t>
            </a:r>
          </a:p>
          <a:p>
            <a:endParaRPr lang="en-US" sz="800" b="1" dirty="0">
              <a:solidFill>
                <a:schemeClr val="accent1">
                  <a:lumMod val="75000"/>
                </a:schemeClr>
              </a:solidFill>
            </a:endParaRPr>
          </a:p>
          <a:p>
            <a:r>
              <a:rPr lang="en-US" sz="2000" b="1" u="sng" dirty="0" smtClean="0">
                <a:solidFill>
                  <a:schemeClr val="accent1">
                    <a:lumMod val="75000"/>
                  </a:schemeClr>
                </a:solidFill>
              </a:rPr>
              <a:t>Next Generation 9-1-1</a:t>
            </a:r>
            <a:r>
              <a:rPr lang="en-US" sz="2000" dirty="0" smtClean="0"/>
              <a:t> </a:t>
            </a:r>
            <a:r>
              <a:rPr lang="en-US" sz="2000" dirty="0"/>
              <a:t>– </a:t>
            </a:r>
            <a:r>
              <a:rPr lang="en-US" sz="2000" dirty="0"/>
              <a:t>create and </a:t>
            </a:r>
            <a:r>
              <a:rPr lang="en-US" sz="2000" dirty="0" smtClean="0"/>
              <a:t>perpetuate </a:t>
            </a:r>
            <a:r>
              <a:rPr lang="en-US" sz="2000" dirty="0"/>
              <a:t>a </a:t>
            </a:r>
            <a:r>
              <a:rPr lang="en-US" sz="2000" u="sng" dirty="0" smtClean="0">
                <a:solidFill>
                  <a:schemeClr val="accent6">
                    <a:lumMod val="75000"/>
                  </a:schemeClr>
                </a:solidFill>
              </a:rPr>
              <a:t>standards-based </a:t>
            </a:r>
            <a:r>
              <a:rPr lang="en-US" sz="2000" dirty="0"/>
              <a:t>statewide </a:t>
            </a:r>
            <a:r>
              <a:rPr lang="en-US" sz="2000" dirty="0" smtClean="0"/>
              <a:t>address point file suitable for </a:t>
            </a:r>
            <a:r>
              <a:rPr lang="en-US" sz="2000" dirty="0"/>
              <a:t>meeting the needs of NextGen </a:t>
            </a:r>
            <a:r>
              <a:rPr lang="en-US" sz="2000" dirty="0" smtClean="0"/>
              <a:t> 9-1-1</a:t>
            </a:r>
          </a:p>
          <a:p>
            <a:endParaRPr lang="en-US" sz="800" u="sng" dirty="0" smtClean="0"/>
          </a:p>
          <a:p>
            <a:r>
              <a:rPr lang="en-US" sz="2000" b="1" u="sng" dirty="0" smtClean="0">
                <a:solidFill>
                  <a:schemeClr val="accent1">
                    <a:lumMod val="75000"/>
                  </a:schemeClr>
                </a:solidFill>
              </a:rPr>
              <a:t>Where we are at</a:t>
            </a:r>
            <a:r>
              <a:rPr lang="en-US" sz="2000" b="1" dirty="0" smtClean="0">
                <a:solidFill>
                  <a:schemeClr val="accent1">
                    <a:lumMod val="75000"/>
                  </a:schemeClr>
                </a:solidFill>
              </a:rPr>
              <a:t> </a:t>
            </a:r>
            <a:r>
              <a:rPr lang="en-US" sz="2000" dirty="0" smtClean="0"/>
              <a:t>– Comparing data models and assessing data received by </a:t>
            </a:r>
            <a:r>
              <a:rPr lang="en-US" sz="2000" dirty="0" smtClean="0"/>
              <a:t>counties</a:t>
            </a:r>
            <a:endParaRPr lang="en-US" sz="2000" dirty="0" smtClean="0"/>
          </a:p>
          <a:p>
            <a:endParaRPr lang="en-US" sz="2000" dirty="0"/>
          </a:p>
          <a:p>
            <a:r>
              <a:rPr lang="en-US" sz="2000" b="1" u="sng" dirty="0" smtClean="0">
                <a:solidFill>
                  <a:schemeClr val="accent1">
                    <a:lumMod val="75000"/>
                  </a:schemeClr>
                </a:solidFill>
              </a:rPr>
              <a:t>Goal</a:t>
            </a:r>
            <a:r>
              <a:rPr lang="en-US" sz="2000" dirty="0" smtClean="0"/>
              <a:t> – Choose a standard </a:t>
            </a:r>
            <a:r>
              <a:rPr lang="en-US" sz="2000" dirty="0" smtClean="0"/>
              <a:t>and understand </a:t>
            </a:r>
            <a:r>
              <a:rPr lang="en-US" sz="2000" dirty="0" smtClean="0"/>
              <a:t>the need for                   supporting tools and processes by the end of October 2015</a:t>
            </a:r>
            <a:endParaRPr lang="en-US" sz="2000" b="1" u="sng" dirty="0" smtClean="0">
              <a:solidFill>
                <a:schemeClr val="accent1">
                  <a:lumMod val="75000"/>
                </a:schemeClr>
              </a:solidFill>
            </a:endParaRPr>
          </a:p>
          <a:p>
            <a:endParaRPr lang="en-US" sz="2000" u="sng" dirty="0"/>
          </a:p>
          <a:p>
            <a:endParaRPr lang="en-US" sz="2000" u="sng" dirty="0"/>
          </a:p>
          <a:p>
            <a:endParaRPr lang="en-US" sz="2400" b="1" u="sn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9730" y="76200"/>
            <a:ext cx="2657475" cy="710634"/>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9718"/>
          <a:stretch/>
        </p:blipFill>
        <p:spPr>
          <a:xfrm>
            <a:off x="6705600" y="999559"/>
            <a:ext cx="1870129" cy="645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6273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Parcels</a:t>
            </a:r>
            <a:endParaRPr lang="en-US" dirty="0"/>
          </a:p>
        </p:txBody>
      </p:sp>
      <p:sp>
        <p:nvSpPr>
          <p:cNvPr id="5" name="Text Placeholder 4"/>
          <p:cNvSpPr>
            <a:spLocks noGrp="1"/>
          </p:cNvSpPr>
          <p:nvPr>
            <p:ph type="body" sz="quarter" idx="12"/>
          </p:nvPr>
        </p:nvSpPr>
        <p:spPr>
          <a:xfrm>
            <a:off x="609600" y="990600"/>
            <a:ext cx="8382000" cy="4953000"/>
          </a:xfrm>
        </p:spPr>
        <p:txBody>
          <a:bodyPr/>
          <a:lstStyle/>
          <a:p>
            <a:r>
              <a:rPr lang="en-US" sz="2800" u="sng" dirty="0" smtClean="0"/>
              <a:t>Background</a:t>
            </a:r>
          </a:p>
          <a:p>
            <a:r>
              <a:rPr lang="en-US" sz="2400" dirty="0" smtClean="0"/>
              <a:t>In the works for some time</a:t>
            </a:r>
          </a:p>
          <a:p>
            <a:r>
              <a:rPr lang="en-US" sz="1600" dirty="0" smtClean="0">
                <a:hlinkClick r:id="rId2"/>
              </a:rPr>
              <a:t>www.mngeo.state.mn.us/committee/standards/parcel_attrib/parcel_attrib.html</a:t>
            </a:r>
            <a:endParaRPr lang="en-US" sz="1600" dirty="0" smtClean="0"/>
          </a:p>
          <a:p>
            <a:endParaRPr lang="en-US" sz="800" dirty="0" smtClean="0"/>
          </a:p>
          <a:p>
            <a:r>
              <a:rPr lang="en-US" sz="2400" dirty="0" smtClean="0"/>
              <a:t>Business plan developed some time ago</a:t>
            </a:r>
          </a:p>
          <a:p>
            <a:endParaRPr lang="en-US" sz="800" dirty="0" smtClean="0"/>
          </a:p>
          <a:p>
            <a:r>
              <a:rPr lang="en-US" sz="2400" dirty="0" smtClean="0"/>
              <a:t>Multiple standards have slowed the approval </a:t>
            </a:r>
            <a:r>
              <a:rPr lang="en-US" sz="2400" dirty="0" smtClean="0"/>
              <a:t>process</a:t>
            </a:r>
            <a:endParaRPr lang="en-US" sz="2800" dirty="0" smtClean="0"/>
          </a:p>
          <a:p>
            <a:endParaRPr lang="en-US" sz="800" dirty="0" smtClean="0"/>
          </a:p>
          <a:p>
            <a:r>
              <a:rPr lang="en-US" sz="2400" dirty="0" smtClean="0"/>
              <a:t>Data sharing beginning to open up thus bringing forward the need to agree on a standard</a:t>
            </a:r>
          </a:p>
          <a:p>
            <a:endParaRPr lang="en-US" sz="800" dirty="0" smtClean="0"/>
          </a:p>
          <a:p>
            <a:r>
              <a:rPr lang="en-US" sz="2400" dirty="0" smtClean="0"/>
              <a:t>Recent statewide data collection efforts require                  that a standard needs to be agreed upon</a:t>
            </a:r>
          </a:p>
          <a:p>
            <a:endParaRPr lang="en-US" dirty="0" smtClean="0"/>
          </a:p>
        </p:txBody>
      </p:sp>
    </p:spTree>
    <p:extLst>
      <p:ext uri="{BB962C8B-B14F-4D97-AF65-F5344CB8AC3E}">
        <p14:creationId xmlns:p14="http://schemas.microsoft.com/office/powerpoint/2010/main" val="437596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881" y="152400"/>
            <a:ext cx="8893969" cy="701675"/>
          </a:xfrm>
        </p:spPr>
        <p:txBody>
          <a:bodyPr/>
          <a:lstStyle/>
          <a:p>
            <a:r>
              <a:rPr lang="en-US" sz="3200" dirty="0">
                <a:effectLst>
                  <a:outerShdw blurRad="38100" dist="38100" dir="2700000" algn="tl">
                    <a:srgbClr val="000000">
                      <a:alpha val="43137"/>
                    </a:srgbClr>
                  </a:outerShdw>
                </a:effectLst>
              </a:rPr>
              <a:t>Status of current </a:t>
            </a:r>
            <a:r>
              <a:rPr lang="en-US" sz="3200" dirty="0" smtClean="0">
                <a:effectLst>
                  <a:outerShdw blurRad="38100" dist="38100" dir="2700000" algn="tl">
                    <a:srgbClr val="000000">
                      <a:alpha val="43137"/>
                    </a:srgbClr>
                  </a:outerShdw>
                </a:effectLst>
              </a:rPr>
              <a:t>effort</a:t>
            </a:r>
            <a:r>
              <a:rPr lang="en-US" sz="3200" dirty="0">
                <a:effectLst>
                  <a:outerShdw blurRad="38100" dist="38100" dir="2700000" algn="tl">
                    <a:srgbClr val="000000">
                      <a:alpha val="43137"/>
                    </a:srgbClr>
                  </a:outerShdw>
                </a:effectLst>
              </a:rPr>
              <a:t>….</a:t>
            </a:r>
            <a:br>
              <a:rPr lang="en-US" sz="3200"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sp>
        <p:nvSpPr>
          <p:cNvPr id="3" name="Text Placeholder 2"/>
          <p:cNvSpPr>
            <a:spLocks noGrp="1"/>
          </p:cNvSpPr>
          <p:nvPr>
            <p:ph type="body" sz="quarter" idx="12"/>
          </p:nvPr>
        </p:nvSpPr>
        <p:spPr/>
        <p:txBody>
          <a:bodyPr/>
          <a:lstStyle/>
          <a:p>
            <a:r>
              <a:rPr lang="en-US" dirty="0" smtClean="0"/>
              <a:t>Recently met with Parcels and Land Records Committee and State Agencies to move discussion forward</a:t>
            </a:r>
          </a:p>
          <a:p>
            <a:endParaRPr lang="en-US" sz="1600" dirty="0"/>
          </a:p>
          <a:p>
            <a:r>
              <a:rPr lang="en-US" dirty="0" smtClean="0"/>
              <a:t>Need to share outcomes of those sessions</a:t>
            </a:r>
          </a:p>
          <a:p>
            <a:endParaRPr lang="en-US" sz="1600" dirty="0"/>
          </a:p>
          <a:p>
            <a:r>
              <a:rPr lang="en-US" dirty="0" smtClean="0"/>
              <a:t>We need input from this Council</a:t>
            </a:r>
          </a:p>
          <a:p>
            <a:endParaRPr lang="en-US" sz="1600" dirty="0"/>
          </a:p>
          <a:p>
            <a:r>
              <a:rPr lang="en-US" dirty="0" smtClean="0"/>
              <a:t>Move to Standards Committee next</a:t>
            </a:r>
            <a:endParaRPr lang="en-US" dirty="0"/>
          </a:p>
        </p:txBody>
      </p:sp>
    </p:spTree>
    <p:extLst>
      <p:ext uri="{BB962C8B-B14F-4D97-AF65-F5344CB8AC3E}">
        <p14:creationId xmlns:p14="http://schemas.microsoft.com/office/powerpoint/2010/main" val="52495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Nancy Rader, </a:t>
            </a:r>
            <a:r>
              <a:rPr lang="en-US" dirty="0" err="1" smtClean="0"/>
              <a:t>MnGeo</a:t>
            </a:r>
            <a:endParaRPr lang="en-US" dirty="0"/>
          </a:p>
        </p:txBody>
      </p:sp>
      <p:sp>
        <p:nvSpPr>
          <p:cNvPr id="4" name="Title 3"/>
          <p:cNvSpPr>
            <a:spLocks noGrp="1"/>
          </p:cNvSpPr>
          <p:nvPr>
            <p:ph type="title"/>
          </p:nvPr>
        </p:nvSpPr>
        <p:spPr>
          <a:xfrm>
            <a:off x="304800" y="1752600"/>
            <a:ext cx="5638800" cy="1371600"/>
          </a:xfrm>
        </p:spPr>
        <p:txBody>
          <a:bodyPr/>
          <a:lstStyle/>
          <a:p>
            <a:r>
              <a:rPr lang="en-US" dirty="0" smtClean="0"/>
              <a:t>Approval of </a:t>
            </a:r>
            <a:r>
              <a:rPr lang="en-US" dirty="0" smtClean="0">
                <a:hlinkClick r:id="rId2"/>
              </a:rPr>
              <a:t>April 1 minutes</a:t>
            </a:r>
            <a:endParaRPr lang="en-US" dirty="0"/>
          </a:p>
        </p:txBody>
      </p:sp>
    </p:spTree>
    <p:extLst>
      <p:ext uri="{BB962C8B-B14F-4D97-AF65-F5344CB8AC3E}">
        <p14:creationId xmlns:p14="http://schemas.microsoft.com/office/powerpoint/2010/main" val="28033264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sz="4400" dirty="0"/>
              <a:t>How agency needs match up</a:t>
            </a:r>
          </a:p>
        </p:txBody>
      </p:sp>
      <p:graphicFrame>
        <p:nvGraphicFramePr>
          <p:cNvPr id="4" name="Table Placeholder 3"/>
          <p:cNvGraphicFramePr>
            <a:graphicFrameLocks noGrp="1"/>
          </p:cNvGraphicFramePr>
          <p:nvPr>
            <p:ph type="tbl" sz="quarter" idx="13"/>
            <p:extLst/>
          </p:nvPr>
        </p:nvGraphicFramePr>
        <p:xfrm>
          <a:off x="405442" y="1143000"/>
          <a:ext cx="5486401" cy="4754880"/>
        </p:xfrm>
        <a:graphic>
          <a:graphicData uri="http://schemas.openxmlformats.org/drawingml/2006/table">
            <a:tbl>
              <a:tblPr bandRow="1">
                <a:tableStyleId>{5FD0F851-EC5A-4D38-B0AD-8093EC10F338}</a:tableStyleId>
              </a:tblPr>
              <a:tblGrid>
                <a:gridCol w="1799439"/>
                <a:gridCol w="1843481"/>
                <a:gridCol w="1843481"/>
              </a:tblGrid>
              <a:tr h="365760">
                <a:tc>
                  <a:txBody>
                    <a:bodyPr/>
                    <a:lstStyle/>
                    <a:p>
                      <a:r>
                        <a:rPr lang="en-US" sz="1600" b="0" dirty="0" smtClean="0"/>
                        <a:t>COUNTY_ID</a:t>
                      </a:r>
                    </a:p>
                  </a:txBody>
                  <a:tcPr/>
                </a:tc>
                <a:tc>
                  <a:txBody>
                    <a:bodyPr/>
                    <a:lstStyle/>
                    <a:p>
                      <a:r>
                        <a:rPr lang="en-US" sz="1600" b="0" dirty="0" smtClean="0"/>
                        <a:t>OWNER_NAME</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EDIT_DATE</a:t>
                      </a:r>
                    </a:p>
                  </a:txBody>
                  <a:tcPr/>
                </a:tc>
              </a:tr>
              <a:tr h="365760">
                <a:tc>
                  <a:txBody>
                    <a:bodyPr/>
                    <a:lstStyle/>
                    <a:p>
                      <a:r>
                        <a:rPr lang="en-US" sz="1600" b="0" dirty="0" smtClean="0"/>
                        <a:t>PIN</a:t>
                      </a:r>
                    </a:p>
                  </a:txBody>
                  <a:tcPr/>
                </a:tc>
                <a:tc>
                  <a:txBody>
                    <a:bodyPr/>
                    <a:lstStyle/>
                    <a:p>
                      <a:r>
                        <a:rPr lang="en-US" sz="1600" dirty="0" smtClean="0"/>
                        <a:t>OWNER_MORE</a:t>
                      </a:r>
                      <a:endParaRPr lang="en-US" sz="1600" dirty="0"/>
                    </a:p>
                  </a:txBody>
                  <a:tcPr/>
                </a:tc>
                <a:tc>
                  <a:txBody>
                    <a:bodyPr/>
                    <a:lstStyle/>
                    <a:p>
                      <a:r>
                        <a:rPr lang="en-US" sz="1600" dirty="0" smtClean="0"/>
                        <a:t>EMV_BLDG</a:t>
                      </a:r>
                      <a:endParaRPr lang="en-US" sz="1600" dirty="0"/>
                    </a:p>
                  </a:txBody>
                  <a:tcPr/>
                </a:tc>
              </a:tr>
              <a:tr h="365760">
                <a:tc>
                  <a:txBody>
                    <a:bodyPr/>
                    <a:lstStyle/>
                    <a:p>
                      <a:r>
                        <a:rPr lang="en-US" sz="1600" b="0" dirty="0" smtClean="0"/>
                        <a:t>BLDG_NUM</a:t>
                      </a:r>
                    </a:p>
                  </a:txBody>
                  <a:tcPr/>
                </a:tc>
                <a:tc>
                  <a:txBody>
                    <a:bodyPr/>
                    <a:lstStyle/>
                    <a:p>
                      <a:r>
                        <a:rPr lang="en-US" sz="1600" dirty="0" smtClean="0"/>
                        <a:t>OWN_ADD_L1</a:t>
                      </a:r>
                      <a:endParaRPr lang="en-US" sz="1600" dirty="0"/>
                    </a:p>
                  </a:txBody>
                  <a:tcPr/>
                </a:tc>
                <a:tc>
                  <a:txBody>
                    <a:bodyPr/>
                    <a:lstStyle/>
                    <a:p>
                      <a:endParaRPr lang="en-US" sz="1600" dirty="0"/>
                    </a:p>
                  </a:txBody>
                  <a:tcPr/>
                </a:tc>
              </a:tr>
              <a:tr h="365760">
                <a:tc>
                  <a:txBody>
                    <a:bodyPr/>
                    <a:lstStyle/>
                    <a:p>
                      <a:r>
                        <a:rPr lang="en-US" sz="1600" dirty="0" smtClean="0"/>
                        <a:t>PREFIX_DIR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OWN_ADD_L2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r>
              <a:tr h="365760">
                <a:tc>
                  <a:txBody>
                    <a:bodyPr/>
                    <a:lstStyle/>
                    <a:p>
                      <a:r>
                        <a:rPr lang="en-US" sz="1600" dirty="0" smtClean="0"/>
                        <a:t>PREFIXTYPE</a:t>
                      </a:r>
                      <a:endParaRPr lang="en-US" sz="1600" dirty="0"/>
                    </a:p>
                  </a:txBody>
                  <a:tcPr/>
                </a:tc>
                <a:tc>
                  <a:txBody>
                    <a:bodyPr/>
                    <a:lstStyle/>
                    <a:p>
                      <a:r>
                        <a:rPr lang="en-US" sz="1600" dirty="0" smtClean="0"/>
                        <a:t>OWN_ADD_L3</a:t>
                      </a:r>
                      <a:endParaRPr lang="en-US" sz="1600" dirty="0"/>
                    </a:p>
                  </a:txBody>
                  <a:tcPr/>
                </a:tc>
                <a:tc>
                  <a:txBody>
                    <a:bodyPr/>
                    <a:lstStyle/>
                    <a:p>
                      <a:endParaRPr lang="en-US" sz="1600" dirty="0"/>
                    </a:p>
                  </a:txBody>
                  <a:tcPr/>
                </a:tc>
              </a:tr>
              <a:tr h="365760">
                <a:tc>
                  <a:txBody>
                    <a:bodyPr/>
                    <a:lstStyle/>
                    <a:p>
                      <a:r>
                        <a:rPr lang="en-US" sz="1600" dirty="0" smtClean="0"/>
                        <a:t>STREENAME</a:t>
                      </a:r>
                      <a:endParaRPr lang="en-US" sz="1600" dirty="0"/>
                    </a:p>
                  </a:txBody>
                  <a:tcPr/>
                </a:tc>
                <a:tc>
                  <a:txBody>
                    <a:bodyPr/>
                    <a:lstStyle/>
                    <a:p>
                      <a:r>
                        <a:rPr lang="en-US" sz="1600" b="0" dirty="0" smtClean="0">
                          <a:latin typeface="+mj-lt"/>
                        </a:rPr>
                        <a:t>TAX_NAME</a:t>
                      </a:r>
                    </a:p>
                  </a:txBody>
                  <a:tcPr/>
                </a:tc>
                <a:tc>
                  <a:txBody>
                    <a:bodyPr/>
                    <a:lstStyle/>
                    <a:p>
                      <a:endParaRPr lang="en-US" dirty="0" smtClean="0"/>
                    </a:p>
                  </a:txBody>
                  <a:tcPr/>
                </a:tc>
              </a:tr>
              <a:tr h="365760">
                <a:tc>
                  <a:txBody>
                    <a:bodyPr/>
                    <a:lstStyle/>
                    <a:p>
                      <a:r>
                        <a:rPr lang="en-US" sz="1600" dirty="0" smtClean="0"/>
                        <a:t>STREETTYPE</a:t>
                      </a:r>
                      <a:endParaRPr lang="en-US" sz="1600" dirty="0"/>
                    </a:p>
                  </a:txBody>
                  <a:tcPr/>
                </a:tc>
                <a:tc>
                  <a:txBody>
                    <a:bodyPr/>
                    <a:lstStyle/>
                    <a:p>
                      <a:r>
                        <a:rPr lang="en-US" sz="1600" b="0" dirty="0" smtClean="0">
                          <a:latin typeface="+mj-lt"/>
                        </a:rPr>
                        <a:t>TAX_ADD_L1</a:t>
                      </a:r>
                      <a:endParaRPr lang="en-US" sz="1600" b="0" dirty="0">
                        <a:latin typeface="+mj-lt"/>
                      </a:endParaRPr>
                    </a:p>
                  </a:txBody>
                  <a:tcPr/>
                </a:tc>
                <a:tc>
                  <a:txBody>
                    <a:bodyPr/>
                    <a:lstStyle/>
                    <a:p>
                      <a:endParaRPr lang="en-US" dirty="0"/>
                    </a:p>
                  </a:txBody>
                  <a:tcPr/>
                </a:tc>
              </a:tr>
              <a:tr h="365760">
                <a:tc>
                  <a:txBody>
                    <a:bodyPr/>
                    <a:lstStyle/>
                    <a:p>
                      <a:r>
                        <a:rPr lang="en-US" sz="1600" dirty="0" smtClean="0"/>
                        <a:t>SUFFIX_DIR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mj-lt"/>
                        </a:rPr>
                        <a:t>TAX_ADD_L2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365760">
                <a:tc>
                  <a:txBody>
                    <a:bodyPr/>
                    <a:lstStyle/>
                    <a:p>
                      <a:r>
                        <a:rPr lang="en-US" sz="1600" dirty="0" smtClean="0"/>
                        <a:t>UNIT_INFO</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mj-lt"/>
                        </a:rPr>
                        <a:t>TAX_ADD_L3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365760">
                <a:tc>
                  <a:txBody>
                    <a:bodyPr/>
                    <a:lstStyle/>
                    <a:p>
                      <a:r>
                        <a:rPr lang="en-US" sz="1600" dirty="0" smtClean="0"/>
                        <a:t>CITY</a:t>
                      </a:r>
                      <a:endParaRPr lang="en-US" sz="1600" dirty="0"/>
                    </a:p>
                  </a:txBody>
                  <a:tcPr/>
                </a:tc>
                <a:tc>
                  <a:txBody>
                    <a:bodyPr/>
                    <a:lstStyle/>
                    <a:p>
                      <a:r>
                        <a:rPr lang="en-US" sz="1600" dirty="0" smtClean="0"/>
                        <a:t>HOMESTEAD</a:t>
                      </a:r>
                      <a:endParaRPr lang="en-US" sz="1600" dirty="0"/>
                    </a:p>
                  </a:txBody>
                  <a:tcPr/>
                </a:tc>
                <a:tc>
                  <a:txBody>
                    <a:bodyPr/>
                    <a:lstStyle/>
                    <a:p>
                      <a:endParaRPr lang="en-US" sz="1600" dirty="0"/>
                    </a:p>
                  </a:txBody>
                  <a:tcPr/>
                </a:tc>
              </a:tr>
              <a:tr h="365760">
                <a:tc>
                  <a:txBody>
                    <a:bodyPr/>
                    <a:lstStyle/>
                    <a:p>
                      <a:r>
                        <a:rPr lang="en-US" sz="1600" dirty="0" smtClean="0"/>
                        <a:t>CITY_USPS</a:t>
                      </a:r>
                      <a:endParaRPr lang="en-US" sz="1600" dirty="0"/>
                    </a:p>
                  </a:txBody>
                  <a:tcPr/>
                </a:tc>
                <a:tc>
                  <a:txBody>
                    <a:bodyPr/>
                    <a:lstStyle/>
                    <a:p>
                      <a:r>
                        <a:rPr lang="en-US" sz="1600" dirty="0" smtClean="0"/>
                        <a:t>DWELL_TYPE</a:t>
                      </a:r>
                      <a:endParaRPr lang="en-US" sz="1600" dirty="0"/>
                    </a:p>
                  </a:txBody>
                  <a:tcPr/>
                </a:tc>
                <a:tc>
                  <a:txBody>
                    <a:bodyPr/>
                    <a:lstStyle/>
                    <a:p>
                      <a:endParaRPr lang="en-US" sz="1600" dirty="0"/>
                    </a:p>
                  </a:txBody>
                  <a:tcPr/>
                </a:tc>
              </a:tr>
              <a:tr h="365760">
                <a:tc>
                  <a:txBody>
                    <a:bodyPr/>
                    <a:lstStyle/>
                    <a:p>
                      <a:r>
                        <a:rPr lang="en-US" sz="1600" dirty="0" smtClean="0"/>
                        <a:t>ZIP</a:t>
                      </a:r>
                      <a:endParaRPr lang="en-US" sz="1600" dirty="0"/>
                    </a:p>
                  </a:txBody>
                  <a:tcPr/>
                </a:tc>
                <a:tc>
                  <a:txBody>
                    <a:bodyPr/>
                    <a:lstStyle/>
                    <a:p>
                      <a:r>
                        <a:rPr lang="en-US" sz="1600" dirty="0" smtClean="0"/>
                        <a:t>NUM_UNITS</a:t>
                      </a:r>
                      <a:endParaRPr lang="en-US" sz="1600" dirty="0"/>
                    </a:p>
                  </a:txBody>
                  <a:tcPr/>
                </a:tc>
                <a:tc>
                  <a:txBody>
                    <a:bodyPr/>
                    <a:lstStyle/>
                    <a:p>
                      <a:endParaRPr lang="en-US" sz="1600" dirty="0"/>
                    </a:p>
                  </a:txBody>
                  <a:tcPr/>
                </a:tc>
              </a:tr>
              <a:tr h="365760">
                <a:tc>
                  <a:txBody>
                    <a:bodyPr/>
                    <a:lstStyle/>
                    <a:p>
                      <a:r>
                        <a:rPr lang="en-US" sz="1600" dirty="0" smtClean="0"/>
                        <a:t>ZIP4</a:t>
                      </a:r>
                      <a:endParaRPr lang="en-US" sz="1600" dirty="0"/>
                    </a:p>
                  </a:txBody>
                  <a:tcPr/>
                </a:tc>
                <a:tc>
                  <a:txBody>
                    <a:bodyPr/>
                    <a:lstStyle/>
                    <a:p>
                      <a:r>
                        <a:rPr lang="en-US" sz="1600" dirty="0" smtClean="0"/>
                        <a:t>USE_DESC</a:t>
                      </a:r>
                      <a:endParaRPr lang="en-US" sz="1600" dirty="0"/>
                    </a:p>
                  </a:txBody>
                  <a:tcPr/>
                </a:tc>
                <a:tc>
                  <a:txBody>
                    <a:bodyPr/>
                    <a:lstStyle/>
                    <a:p>
                      <a:endParaRPr lang="en-US" sz="1600" dirty="0"/>
                    </a:p>
                  </a:txBody>
                  <a:tcPr/>
                </a:tc>
              </a:tr>
            </a:tbl>
          </a:graphicData>
        </a:graphic>
      </p:graphicFrame>
      <p:sp>
        <p:nvSpPr>
          <p:cNvPr id="5" name="TextBox 4"/>
          <p:cNvSpPr txBox="1"/>
          <p:nvPr/>
        </p:nvSpPr>
        <p:spPr>
          <a:xfrm>
            <a:off x="6172201" y="1676400"/>
            <a:ext cx="2743200" cy="3139321"/>
          </a:xfrm>
          <a:prstGeom prst="rect">
            <a:avLst/>
          </a:prstGeom>
          <a:noFill/>
        </p:spPr>
        <p:txBody>
          <a:bodyPr wrap="square" rtlCol="0">
            <a:spAutoFit/>
          </a:bodyPr>
          <a:lstStyle/>
          <a:p>
            <a:r>
              <a:rPr lang="en-US" dirty="0" smtClean="0"/>
              <a:t>28 </a:t>
            </a:r>
            <a:r>
              <a:rPr lang="en-US" dirty="0" smtClean="0">
                <a:effectLst>
                  <a:outerShdw blurRad="38100" dist="38100" dir="2700000" algn="tl">
                    <a:srgbClr val="000000">
                      <a:alpha val="43137"/>
                    </a:srgbClr>
                  </a:outerShdw>
                </a:effectLst>
              </a:rPr>
              <a:t>Common Elements </a:t>
            </a:r>
            <a:r>
              <a:rPr lang="en-US" dirty="0" smtClean="0"/>
              <a:t>from those sharing so far</a:t>
            </a:r>
          </a:p>
          <a:p>
            <a:endParaRPr lang="en-US" dirty="0"/>
          </a:p>
          <a:p>
            <a:r>
              <a:rPr lang="en-US" dirty="0" smtClean="0"/>
              <a:t>28 in DCDATS</a:t>
            </a:r>
          </a:p>
          <a:p>
            <a:r>
              <a:rPr lang="en-US" dirty="0" smtClean="0"/>
              <a:t>18 in PRISM</a:t>
            </a:r>
          </a:p>
          <a:p>
            <a:endParaRPr lang="en-US" dirty="0"/>
          </a:p>
          <a:p>
            <a:r>
              <a:rPr lang="en-US" dirty="0" smtClean="0"/>
              <a:t>Owner/Address information is the primary difference</a:t>
            </a:r>
          </a:p>
          <a:p>
            <a:pPr marL="285750" indent="-285750">
              <a:buFont typeface="Arial" panose="020B0604020202020204" pitchFamily="34" charset="0"/>
              <a:buChar char="•"/>
            </a:pPr>
            <a:r>
              <a:rPr lang="en-US" dirty="0" smtClean="0"/>
              <a:t>Review info from counties</a:t>
            </a:r>
            <a:endParaRPr lang="en-US" dirty="0"/>
          </a:p>
        </p:txBody>
      </p:sp>
    </p:spTree>
    <p:extLst>
      <p:ext uri="{BB962C8B-B14F-4D97-AF65-F5344CB8AC3E}">
        <p14:creationId xmlns:p14="http://schemas.microsoft.com/office/powerpoint/2010/main" val="4254511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4" name="Text Placeholder 3"/>
          <p:cNvSpPr>
            <a:spLocks noGrp="1"/>
          </p:cNvSpPr>
          <p:nvPr>
            <p:ph type="body" sz="quarter" idx="12"/>
          </p:nvPr>
        </p:nvSpPr>
        <p:spPr>
          <a:xfrm>
            <a:off x="304800" y="1295400"/>
            <a:ext cx="8686800" cy="4953000"/>
          </a:xfrm>
        </p:spPr>
        <p:txBody>
          <a:bodyPr/>
          <a:lstStyle/>
          <a:p>
            <a:pPr lvl="1" indent="0">
              <a:buNone/>
            </a:pPr>
            <a:r>
              <a:rPr lang="en-US" u="sng" dirty="0" smtClean="0">
                <a:effectLst>
                  <a:outerShdw blurRad="38100" dist="38100" dir="2700000" algn="tl">
                    <a:srgbClr val="000000">
                      <a:alpha val="43137"/>
                    </a:srgbClr>
                  </a:outerShdw>
                </a:effectLst>
              </a:rPr>
              <a:t>Assumption</a:t>
            </a:r>
            <a:r>
              <a:rPr lang="en-US" dirty="0" smtClean="0">
                <a:effectLst>
                  <a:outerShdw blurRad="38100" dist="38100" dir="2700000" algn="tl">
                    <a:srgbClr val="000000">
                      <a:alpha val="43137"/>
                    </a:srgbClr>
                  </a:outerShdw>
                </a:effectLst>
              </a:rPr>
              <a:t>:</a:t>
            </a:r>
            <a:r>
              <a:rPr lang="en-US" dirty="0" smtClean="0"/>
              <a:t> </a:t>
            </a:r>
            <a:r>
              <a:rPr lang="en-US" dirty="0"/>
              <a:t>Digital Cadastral Data Attribute Transfer Standard </a:t>
            </a:r>
            <a:r>
              <a:rPr lang="en-US" dirty="0" smtClean="0"/>
              <a:t>(</a:t>
            </a:r>
            <a:r>
              <a:rPr lang="en-US" dirty="0" smtClean="0"/>
              <a:t>DCDATS) </a:t>
            </a:r>
            <a:r>
              <a:rPr lang="en-US" dirty="0" smtClean="0"/>
              <a:t>meets the current needs of </a:t>
            </a:r>
            <a:r>
              <a:rPr lang="en-US" dirty="0" smtClean="0"/>
              <a:t>committee </a:t>
            </a:r>
            <a:r>
              <a:rPr lang="en-US" dirty="0"/>
              <a:t>m</a:t>
            </a:r>
            <a:r>
              <a:rPr lang="en-US" dirty="0" smtClean="0"/>
              <a:t>embers </a:t>
            </a:r>
            <a:r>
              <a:rPr lang="en-US" dirty="0" smtClean="0"/>
              <a:t>and others interested in parcel data?</a:t>
            </a:r>
          </a:p>
          <a:p>
            <a:pPr lvl="1" indent="0">
              <a:buNone/>
            </a:pPr>
            <a:endParaRPr lang="en-US" dirty="0"/>
          </a:p>
          <a:p>
            <a:pPr lvl="1" indent="0">
              <a:buNone/>
            </a:pPr>
            <a:r>
              <a:rPr lang="en-US" dirty="0" smtClean="0"/>
              <a:t>Outreach - Have we reached all stakeholders?</a:t>
            </a:r>
          </a:p>
          <a:p>
            <a:pPr marL="1085850" lvl="1" indent="-342900"/>
            <a:endParaRPr lang="en-US" sz="2000" u="sng" dirty="0">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US" sz="2400"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779836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Possible Draft Standards</a:t>
            </a:r>
            <a:endParaRPr lang="en-US" dirty="0"/>
          </a:p>
        </p:txBody>
      </p:sp>
      <p:sp>
        <p:nvSpPr>
          <p:cNvPr id="3" name="Text Placeholder 2"/>
          <p:cNvSpPr>
            <a:spLocks noGrp="1"/>
          </p:cNvSpPr>
          <p:nvPr>
            <p:ph type="body" sz="quarter" idx="12"/>
          </p:nvPr>
        </p:nvSpPr>
        <p:spPr>
          <a:xfrm>
            <a:off x="228600" y="990600"/>
            <a:ext cx="8839200" cy="4953000"/>
          </a:xfrm>
        </p:spPr>
        <p:txBody>
          <a:bodyPr/>
          <a:lstStyle/>
          <a:p>
            <a:r>
              <a:rPr lang="en-US" sz="2800" dirty="0" smtClean="0"/>
              <a:t> From this Committee - Digital </a:t>
            </a:r>
            <a:r>
              <a:rPr lang="en-US" sz="2800" dirty="0"/>
              <a:t>Cadastral Data Attribute Transfer Standard </a:t>
            </a:r>
            <a:r>
              <a:rPr lang="en-US" sz="2800" dirty="0" smtClean="0"/>
              <a:t>(</a:t>
            </a:r>
            <a:r>
              <a:rPr lang="en-US" sz="2800" dirty="0" smtClean="0"/>
              <a:t>DCDATS)</a:t>
            </a:r>
          </a:p>
          <a:p>
            <a:pPr marL="457200" lvl="1" indent="0">
              <a:buNone/>
            </a:pPr>
            <a:r>
              <a:rPr lang="en-US" sz="1800" dirty="0" smtClean="0">
                <a:hlinkClick r:id="rId2"/>
              </a:rPr>
              <a:t>www.mngeo.state.mn.us/committee/cadastral/index.html</a:t>
            </a:r>
            <a:endParaRPr lang="en-US" sz="1800" dirty="0" smtClean="0"/>
          </a:p>
          <a:p>
            <a:pPr marL="457200" lvl="1" indent="0">
              <a:buNone/>
            </a:pPr>
            <a:endParaRPr lang="en-US" sz="800" dirty="0" smtClean="0"/>
          </a:p>
          <a:p>
            <a:pPr marL="457200" indent="-457200">
              <a:buFont typeface="Arial" panose="020B0604020202020204" pitchFamily="34" charset="0"/>
              <a:buChar char="•"/>
            </a:pPr>
            <a:r>
              <a:rPr lang="en-US" sz="2400" dirty="0" smtClean="0"/>
              <a:t>Data Transfer standard only</a:t>
            </a:r>
          </a:p>
          <a:p>
            <a:pPr marL="457200" indent="-457200">
              <a:buFont typeface="Arial" panose="020B0604020202020204" pitchFamily="34" charset="0"/>
              <a:buChar char="•"/>
            </a:pPr>
            <a:endParaRPr lang="en-US" sz="800" dirty="0" smtClean="0"/>
          </a:p>
          <a:p>
            <a:pPr marL="457200" indent="-457200">
              <a:buFont typeface="Arial" panose="020B0604020202020204" pitchFamily="34" charset="0"/>
              <a:buChar char="•"/>
            </a:pPr>
            <a:r>
              <a:rPr lang="en-US" sz="2400" dirty="0" smtClean="0"/>
              <a:t>Based upon MetroGIS parcel standard – 7 additional fields </a:t>
            </a:r>
            <a:r>
              <a:rPr lang="en-US" sz="2400" dirty="0" smtClean="0"/>
              <a:t>and </a:t>
            </a:r>
            <a:r>
              <a:rPr lang="en-US" sz="2400" dirty="0" smtClean="0"/>
              <a:t>changes to 2 fields</a:t>
            </a:r>
          </a:p>
          <a:p>
            <a:pPr marL="457200" lvl="1" indent="0">
              <a:buNone/>
            </a:pPr>
            <a:r>
              <a:rPr lang="en-US" sz="1800" dirty="0" smtClean="0">
                <a:hlinkClick r:id="rId3"/>
              </a:rPr>
              <a:t>www.mngeo.state.mn.us/committee/standards/parcel_attrib/Cadastral_Data_Transfer_Standard_for_public_review.pdf</a:t>
            </a:r>
            <a:r>
              <a:rPr lang="en-US" sz="1800" dirty="0" smtClean="0"/>
              <a:t> </a:t>
            </a:r>
            <a:endParaRPr lang="en-US" sz="1800" dirty="0"/>
          </a:p>
        </p:txBody>
      </p:sp>
    </p:spTree>
    <p:extLst>
      <p:ext uri="{BB962C8B-B14F-4D97-AF65-F5344CB8AC3E}">
        <p14:creationId xmlns:p14="http://schemas.microsoft.com/office/powerpoint/2010/main" val="445764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Possible Standards</a:t>
            </a:r>
            <a:endParaRPr lang="en-US" dirty="0"/>
          </a:p>
        </p:txBody>
      </p:sp>
      <p:sp>
        <p:nvSpPr>
          <p:cNvPr id="3" name="Text Placeholder 2"/>
          <p:cNvSpPr>
            <a:spLocks noGrp="1"/>
          </p:cNvSpPr>
          <p:nvPr>
            <p:ph type="body" sz="quarter" idx="12"/>
          </p:nvPr>
        </p:nvSpPr>
        <p:spPr/>
        <p:txBody>
          <a:bodyPr/>
          <a:lstStyle/>
          <a:p>
            <a:r>
              <a:rPr lang="en-US" sz="2800" dirty="0" smtClean="0"/>
              <a:t>PRISM</a:t>
            </a:r>
          </a:p>
          <a:p>
            <a:pPr marL="457200" indent="-457200">
              <a:buFont typeface="Arial" panose="020B0604020202020204" pitchFamily="34" charset="0"/>
              <a:buChar char="•"/>
            </a:pPr>
            <a:r>
              <a:rPr lang="en-US" sz="2800" dirty="0" smtClean="0"/>
              <a:t>Property Record Information System of Minnesota (PRISM)</a:t>
            </a:r>
          </a:p>
          <a:p>
            <a:pPr marL="457200" lvl="1" indent="0">
              <a:buNone/>
            </a:pPr>
            <a:r>
              <a:rPr lang="en-US" sz="1800" dirty="0" smtClean="0">
                <a:hlinkClick r:id="rId2"/>
              </a:rPr>
              <a:t>www.revenue.state.mn.us/local_gov/prop_tax_admin/Pages/PRISM.aspx</a:t>
            </a:r>
            <a:r>
              <a:rPr lang="en-US" sz="1800" dirty="0" smtClean="0"/>
              <a:t> </a:t>
            </a:r>
            <a:endParaRPr lang="en-US" sz="1800" dirty="0" smtClean="0"/>
          </a:p>
          <a:p>
            <a:pPr marL="57150" indent="-342900">
              <a:buFont typeface="Arial" panose="020B0604020202020204" pitchFamily="34" charset="0"/>
              <a:buChar char="•"/>
            </a:pPr>
            <a:r>
              <a:rPr lang="en-US" sz="2800" dirty="0" smtClean="0"/>
              <a:t>Department of Revenue</a:t>
            </a:r>
          </a:p>
          <a:p>
            <a:pPr marL="457200" lvl="1" indent="0">
              <a:buNone/>
            </a:pPr>
            <a:r>
              <a:rPr lang="en-US" sz="1800" dirty="0" smtClean="0">
                <a:hlinkClick r:id="rId3"/>
              </a:rPr>
              <a:t>www.revenue.state.mn.us/local_gov/prop_tax_admin/data_reporting/prism_inst_PRISM_Logical_File_Layout_7.4.pdf</a:t>
            </a:r>
            <a:r>
              <a:rPr lang="en-US" sz="1800" dirty="0" smtClean="0"/>
              <a:t> </a:t>
            </a:r>
            <a:endParaRPr lang="en-US" sz="1800" dirty="0" smtClean="0"/>
          </a:p>
          <a:p>
            <a:pPr marL="57150" indent="-342900">
              <a:buFont typeface="Arial" panose="020B0604020202020204" pitchFamily="34" charset="0"/>
              <a:buChar char="•"/>
            </a:pPr>
            <a:r>
              <a:rPr lang="en-US" sz="2800" dirty="0" smtClean="0"/>
              <a:t>204 Fields</a:t>
            </a:r>
          </a:p>
          <a:p>
            <a:pPr marL="800100" lvl="1" indent="-342900">
              <a:buFont typeface="Arial" panose="020B0604020202020204" pitchFamily="34" charset="0"/>
              <a:buChar char="•"/>
            </a:pPr>
            <a:r>
              <a:rPr lang="en-US" sz="1800" dirty="0" smtClean="0"/>
              <a:t>Valuation Tree, Taxation Tree, Linking Tree,                                      Taxing Authority Tree, TIF District Tree</a:t>
            </a:r>
          </a:p>
        </p:txBody>
      </p:sp>
    </p:spTree>
    <p:extLst>
      <p:ext uri="{BB962C8B-B14F-4D97-AF65-F5344CB8AC3E}">
        <p14:creationId xmlns:p14="http://schemas.microsoft.com/office/powerpoint/2010/main" val="1417114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DCDATS vs. PRISM</a:t>
            </a:r>
          </a:p>
        </p:txBody>
      </p:sp>
      <p:sp>
        <p:nvSpPr>
          <p:cNvPr id="3" name="Text Placeholder 2"/>
          <p:cNvSpPr>
            <a:spLocks noGrp="1"/>
          </p:cNvSpPr>
          <p:nvPr>
            <p:ph type="body" sz="quarter" idx="12"/>
          </p:nvPr>
        </p:nvSpPr>
        <p:spPr/>
        <p:txBody>
          <a:bodyPr/>
          <a:lstStyle/>
          <a:p>
            <a:r>
              <a:rPr lang="en-US" dirty="0" smtClean="0"/>
              <a:t>The next slides identify the two possible standards, similarities, differences, and a reminder of how agency needs match up.</a:t>
            </a:r>
            <a:endParaRPr lang="en-US" dirty="0"/>
          </a:p>
        </p:txBody>
      </p:sp>
      <p:graphicFrame>
        <p:nvGraphicFramePr>
          <p:cNvPr id="4" name="Table 3"/>
          <p:cNvGraphicFramePr>
            <a:graphicFrameLocks noGrp="1"/>
          </p:cNvGraphicFramePr>
          <p:nvPr>
            <p:extLst/>
          </p:nvPr>
        </p:nvGraphicFramePr>
        <p:xfrm>
          <a:off x="609600" y="3124200"/>
          <a:ext cx="3276601" cy="1112520"/>
        </p:xfrm>
        <a:graphic>
          <a:graphicData uri="http://schemas.openxmlformats.org/drawingml/2006/table">
            <a:tbl>
              <a:tblPr firstRow="1" bandRow="1">
                <a:tableStyleId>{5C22544A-7EE6-4342-B048-85BDC9FD1C3A}</a:tableStyleId>
              </a:tblPr>
              <a:tblGrid>
                <a:gridCol w="1905000"/>
                <a:gridCol w="1371601"/>
              </a:tblGrid>
              <a:tr h="370840">
                <a:tc>
                  <a:txBody>
                    <a:bodyPr/>
                    <a:lstStyle/>
                    <a:p>
                      <a:r>
                        <a:rPr lang="en-US" dirty="0" smtClean="0"/>
                        <a:t>Draft Standard</a:t>
                      </a:r>
                      <a:endParaRPr lang="en-US" dirty="0"/>
                    </a:p>
                  </a:txBody>
                  <a:tcPr/>
                </a:tc>
                <a:tc>
                  <a:txBody>
                    <a:bodyPr/>
                    <a:lstStyle/>
                    <a:p>
                      <a:r>
                        <a:rPr lang="en-US" dirty="0" smtClean="0"/>
                        <a:t># Fields</a:t>
                      </a:r>
                      <a:endParaRPr lang="en-US" dirty="0"/>
                    </a:p>
                  </a:txBody>
                  <a:tcPr/>
                </a:tc>
              </a:tr>
              <a:tr h="370840">
                <a:tc>
                  <a:txBody>
                    <a:bodyPr/>
                    <a:lstStyle/>
                    <a:p>
                      <a:r>
                        <a:rPr lang="en-US" dirty="0" smtClean="0"/>
                        <a:t>DCDATS</a:t>
                      </a:r>
                      <a:endParaRPr lang="en-US" dirty="0"/>
                    </a:p>
                  </a:txBody>
                  <a:tcPr/>
                </a:tc>
                <a:tc>
                  <a:txBody>
                    <a:bodyPr/>
                    <a:lstStyle/>
                    <a:p>
                      <a:r>
                        <a:rPr lang="en-US" dirty="0" smtClean="0"/>
                        <a:t>72</a:t>
                      </a:r>
                      <a:endParaRPr lang="en-US" dirty="0"/>
                    </a:p>
                  </a:txBody>
                  <a:tcPr/>
                </a:tc>
              </a:tr>
              <a:tr h="370840">
                <a:tc>
                  <a:txBody>
                    <a:bodyPr/>
                    <a:lstStyle/>
                    <a:p>
                      <a:r>
                        <a:rPr lang="en-US" dirty="0" smtClean="0"/>
                        <a:t>PRISM</a:t>
                      </a:r>
                      <a:endParaRPr lang="en-US" dirty="0"/>
                    </a:p>
                  </a:txBody>
                  <a:tcPr/>
                </a:tc>
                <a:tc>
                  <a:txBody>
                    <a:bodyPr/>
                    <a:lstStyle/>
                    <a:p>
                      <a:r>
                        <a:rPr lang="en-US" dirty="0" smtClean="0"/>
                        <a:t>204</a:t>
                      </a:r>
                      <a:endParaRPr lang="en-US" dirty="0"/>
                    </a:p>
                  </a:txBody>
                  <a:tcPr/>
                </a:tc>
              </a:tr>
            </a:tbl>
          </a:graphicData>
        </a:graphic>
      </p:graphicFrame>
      <p:sp>
        <p:nvSpPr>
          <p:cNvPr id="5" name="TextBox 4"/>
          <p:cNvSpPr txBox="1"/>
          <p:nvPr/>
        </p:nvSpPr>
        <p:spPr>
          <a:xfrm>
            <a:off x="4724400" y="3219271"/>
            <a:ext cx="4343400" cy="1200329"/>
          </a:xfrm>
          <a:prstGeom prst="rect">
            <a:avLst/>
          </a:prstGeom>
          <a:noFill/>
        </p:spPr>
        <p:txBody>
          <a:bodyPr wrap="square" rtlCol="0">
            <a:spAutoFit/>
          </a:bodyPr>
          <a:lstStyle/>
          <a:p>
            <a:r>
              <a:rPr lang="en-US" sz="7200" b="1" dirty="0" smtClean="0">
                <a:effectLst>
                  <a:outerShdw blurRad="38100" dist="38100" dir="2700000" algn="tl">
                    <a:srgbClr val="000000">
                      <a:alpha val="43137"/>
                    </a:srgbClr>
                  </a:outerShdw>
                </a:effectLst>
              </a:rPr>
              <a:t>39 </a:t>
            </a:r>
            <a:r>
              <a:rPr lang="en-US" sz="2400" b="1" dirty="0" smtClean="0">
                <a:effectLst>
                  <a:outerShdw blurRad="38100" dist="38100" dir="2700000" algn="tl">
                    <a:srgbClr val="000000">
                      <a:alpha val="43137"/>
                    </a:srgbClr>
                  </a:outerShdw>
                </a:effectLst>
              </a:rPr>
              <a:t>Common Attributes</a:t>
            </a:r>
            <a:endParaRPr lang="en-US" sz="2400" b="1" dirty="0">
              <a:effectLst>
                <a:outerShdw blurRad="38100" dist="38100" dir="2700000" algn="tl">
                  <a:srgbClr val="000000">
                    <a:alpha val="43137"/>
                  </a:srgbClr>
                </a:outerShdw>
              </a:effectLst>
            </a:endParaRPr>
          </a:p>
        </p:txBody>
      </p:sp>
      <p:sp>
        <p:nvSpPr>
          <p:cNvPr id="16" name="Right Arrow 15"/>
          <p:cNvSpPr/>
          <p:nvPr/>
        </p:nvSpPr>
        <p:spPr>
          <a:xfrm>
            <a:off x="3916681" y="3657600"/>
            <a:ext cx="88391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615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 Sample Fields</a:t>
            </a:r>
            <a:endParaRPr lang="en-US" dirty="0"/>
          </a:p>
        </p:txBody>
      </p:sp>
      <p:sp>
        <p:nvSpPr>
          <p:cNvPr id="3" name="Text Placeholder 2"/>
          <p:cNvSpPr>
            <a:spLocks noGrp="1"/>
          </p:cNvSpPr>
          <p:nvPr>
            <p:ph type="body" sz="quarter" idx="12"/>
          </p:nvPr>
        </p:nvSpPr>
        <p:spPr/>
        <p:txBody>
          <a:bodyPr/>
          <a:lstStyle/>
          <a:p>
            <a:pPr marL="457200" indent="-457200">
              <a:buFont typeface="Arial" panose="020B0604020202020204" pitchFamily="34" charset="0"/>
              <a:buChar char="•"/>
            </a:pPr>
            <a:r>
              <a:rPr lang="en-US" sz="2800" dirty="0" smtClean="0"/>
              <a:t>41 Collected, 39 Reviewed</a:t>
            </a:r>
          </a:p>
          <a:p>
            <a:pPr marL="457200" indent="-457200">
              <a:buFont typeface="Arial" panose="020B0604020202020204" pitchFamily="34" charset="0"/>
              <a:buChar char="•"/>
            </a:pPr>
            <a:endParaRPr lang="en-US" sz="2800" dirty="0"/>
          </a:p>
        </p:txBody>
      </p:sp>
      <p:graphicFrame>
        <p:nvGraphicFramePr>
          <p:cNvPr id="5" name="Table 4"/>
          <p:cNvGraphicFramePr>
            <a:graphicFrameLocks noGrp="1"/>
          </p:cNvGraphicFramePr>
          <p:nvPr>
            <p:extLst/>
          </p:nvPr>
        </p:nvGraphicFramePr>
        <p:xfrm>
          <a:off x="457200" y="1828800"/>
          <a:ext cx="7086600" cy="4800597"/>
        </p:xfrm>
        <a:graphic>
          <a:graphicData uri="http://schemas.openxmlformats.org/drawingml/2006/table">
            <a:tbl>
              <a:tblPr/>
              <a:tblGrid>
                <a:gridCol w="1401745"/>
                <a:gridCol w="4127360"/>
                <a:gridCol w="1557495"/>
              </a:tblGrid>
              <a:tr h="252663">
                <a:tc>
                  <a:txBody>
                    <a:bodyPr/>
                    <a:lstStyle/>
                    <a:p>
                      <a:pPr algn="l" fontAlgn="ctr"/>
                      <a:r>
                        <a:rPr lang="en-US" sz="1600" b="1" i="0" u="none" strike="noStrike" dirty="0" smtClean="0">
                          <a:solidFill>
                            <a:srgbClr val="000000"/>
                          </a:solidFill>
                          <a:effectLst/>
                          <a:latin typeface="Calibri" panose="020F0502020204030204" pitchFamily="34" charset="0"/>
                        </a:rPr>
                        <a:t>DCDATS</a:t>
                      </a:r>
                      <a:endParaRPr lang="en-US" sz="1600" b="1" i="0" u="none" strike="noStrike" dirty="0">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1" i="0" u="none" strike="noStrike" dirty="0" smtClean="0">
                          <a:solidFill>
                            <a:schemeClr val="tx1"/>
                          </a:solidFill>
                          <a:effectLst/>
                          <a:latin typeface="Calibri" panose="020F0502020204030204" pitchFamily="34" charset="0"/>
                        </a:rPr>
                        <a:t>PRISM</a:t>
                      </a:r>
                      <a:endParaRPr lang="en-US" sz="1600" b="1" i="0" u="none" strike="noStrike" dirty="0">
                        <a:solidFill>
                          <a:schemeClr val="tx1"/>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dirty="0" smtClean="0">
                          <a:solidFill>
                            <a:srgbClr val="000000"/>
                          </a:solidFill>
                          <a:effectLst/>
                          <a:latin typeface="Calibri" panose="020F0502020204030204" pitchFamily="34" charset="0"/>
                        </a:rPr>
                        <a:t>Supplied</a:t>
                      </a:r>
                      <a:endParaRPr lang="en-US" sz="16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COUNTY_ID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0" i="0" u="none" strike="noStrike" dirty="0">
                          <a:solidFill>
                            <a:srgbClr val="006100"/>
                          </a:solidFill>
                          <a:effectLst/>
                          <a:latin typeface="Calibri" panose="020F0502020204030204" pitchFamily="34" charset="0"/>
                        </a:rPr>
                        <a:t>County Code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PIN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6100"/>
                          </a:solidFill>
                          <a:effectLst/>
                          <a:latin typeface="Calibri" panose="020F0502020204030204" pitchFamily="34" charset="0"/>
                        </a:rPr>
                        <a:t>Parcel ID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BLDG_NUM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0" i="0" u="none" strike="noStrike">
                          <a:solidFill>
                            <a:srgbClr val="006100"/>
                          </a:solidFill>
                          <a:effectLst/>
                          <a:latin typeface="Calibri" panose="020F0502020204030204" pitchFamily="34" charset="0"/>
                        </a:rPr>
                        <a:t>Location House Number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PREFIX_DIR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6100"/>
                          </a:solidFill>
                          <a:effectLst/>
                          <a:latin typeface="Calibri" panose="020F0502020204030204" pitchFamily="34" charset="0"/>
                        </a:rPr>
                        <a:t>Location Street Prefix Direction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PREFIXTYPE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0" i="0" u="none" strike="noStrike">
                          <a:solidFill>
                            <a:srgbClr val="006100"/>
                          </a:solidFill>
                          <a:effectLst/>
                          <a:latin typeface="Calibri" panose="020F0502020204030204" pitchFamily="34" charset="0"/>
                        </a:rPr>
                        <a:t>Location Street Prefix Type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STREETNAME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6100"/>
                          </a:solidFill>
                          <a:effectLst/>
                          <a:latin typeface="Calibri" panose="020F0502020204030204" pitchFamily="34" charset="0"/>
                        </a:rPr>
                        <a:t>Location Street 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dirty="0">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a:solidFill>
                            <a:srgbClr val="000000"/>
                          </a:solidFill>
                          <a:effectLst/>
                          <a:latin typeface="Calibri" panose="020F0502020204030204" pitchFamily="34" charset="0"/>
                        </a:rPr>
                        <a:t>STREETTYPE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0" i="0" u="none" strike="noStrike">
                          <a:solidFill>
                            <a:srgbClr val="006100"/>
                          </a:solidFill>
                          <a:effectLst/>
                          <a:latin typeface="Calibri" panose="020F0502020204030204" pitchFamily="34" charset="0"/>
                        </a:rPr>
                        <a:t>Location Street Type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a:solidFill>
                            <a:srgbClr val="000000"/>
                          </a:solidFill>
                          <a:effectLst/>
                          <a:latin typeface="Calibri" panose="020F0502020204030204" pitchFamily="34" charset="0"/>
                        </a:rPr>
                        <a:t>SUFFIX_DIR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6100"/>
                          </a:solidFill>
                          <a:effectLst/>
                          <a:latin typeface="Calibri" panose="020F0502020204030204" pitchFamily="34" charset="0"/>
                        </a:rPr>
                        <a:t>Location Street Suffix Direction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UNIT_INFO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0" i="0" u="none" strike="noStrike">
                          <a:solidFill>
                            <a:srgbClr val="006100"/>
                          </a:solidFill>
                          <a:effectLst/>
                          <a:latin typeface="Calibri" panose="020F0502020204030204" pitchFamily="34" charset="0"/>
                        </a:rPr>
                        <a:t>Location Unit Information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a:solidFill>
                            <a:srgbClr val="000000"/>
                          </a:solidFill>
                          <a:effectLst/>
                          <a:latin typeface="Calibri" panose="020F0502020204030204" pitchFamily="34" charset="0"/>
                        </a:rPr>
                        <a:t>CITY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6100"/>
                          </a:solidFill>
                          <a:effectLst/>
                          <a:latin typeface="Calibri" panose="020F0502020204030204" pitchFamily="34" charset="0"/>
                        </a:rPr>
                        <a:t>City/Township Code (derived from)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CITY_USPS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0" i="0" u="none" strike="noStrike">
                          <a:solidFill>
                            <a:srgbClr val="9C0006"/>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600" b="1"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ZIP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6100"/>
                          </a:solidFill>
                          <a:effectLst/>
                          <a:latin typeface="Calibri" panose="020F0502020204030204" pitchFamily="34" charset="0"/>
                        </a:rPr>
                        <a:t>Location Zip Code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ZIP4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0" i="0" u="none" strike="noStrike">
                          <a:solidFill>
                            <a:srgbClr val="006100"/>
                          </a:solidFill>
                          <a:effectLst/>
                          <a:latin typeface="Calibri" panose="020F0502020204030204" pitchFamily="34" charset="0"/>
                        </a:rPr>
                        <a:t>Location Zip Code (if given)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a:solidFill>
                            <a:srgbClr val="000000"/>
                          </a:solidFill>
                          <a:effectLst/>
                          <a:latin typeface="Calibri" panose="020F0502020204030204" pitchFamily="34" charset="0"/>
                        </a:rPr>
                        <a:t>PLAT_NAME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9C0006"/>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600" b="1" i="0" u="none" strike="noStrike">
                          <a:solidFill>
                            <a:srgbClr val="000000"/>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BLOCK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0" i="0" u="none" strike="noStrike">
                          <a:solidFill>
                            <a:srgbClr val="9C0006"/>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600" b="1" i="0" u="none" strike="noStrike">
                          <a:solidFill>
                            <a:srgbClr val="000000"/>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LOT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9C0006"/>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600" b="1" i="0" u="none" strike="noStrike">
                          <a:solidFill>
                            <a:srgbClr val="000000"/>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ACRES_POLY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sz="1600" b="0" i="0" u="none" strike="noStrike" dirty="0" smtClean="0">
                          <a:solidFill>
                            <a:srgbClr val="006100"/>
                          </a:solidFill>
                          <a:effectLst/>
                          <a:latin typeface="Calibri" panose="020F0502020204030204" pitchFamily="34" charset="0"/>
                        </a:rPr>
                        <a:t>Acreage (</a:t>
                      </a:r>
                      <a:r>
                        <a:rPr lang="en-US" sz="1600" b="0" i="0" u="none" strike="noStrike" dirty="0">
                          <a:solidFill>
                            <a:srgbClr val="006100"/>
                          </a:solidFill>
                          <a:effectLst/>
                          <a:latin typeface="Calibri" panose="020F0502020204030204" pitchFamily="34" charset="0"/>
                        </a:rPr>
                        <a:t>Data Type: Positive3DecimalType)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a:solidFill>
                            <a:srgbClr val="000000"/>
                          </a:solidFill>
                          <a:effectLst/>
                          <a:latin typeface="Calibri" panose="020F0502020204030204" pitchFamily="34" charset="0"/>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52663">
                <a:tc>
                  <a:txBody>
                    <a:bodyPr/>
                    <a:lstStyle/>
                    <a:p>
                      <a:pPr algn="l" fontAlgn="ctr"/>
                      <a:r>
                        <a:rPr lang="en-US" sz="1600" b="0" i="0" u="none" strike="noStrike" dirty="0">
                          <a:solidFill>
                            <a:srgbClr val="000000"/>
                          </a:solidFill>
                          <a:effectLst/>
                          <a:latin typeface="Calibri" panose="020F0502020204030204" pitchFamily="34" charset="0"/>
                        </a:rPr>
                        <a:t>ACRES_DEED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6100"/>
                          </a:solidFill>
                          <a:effectLst/>
                          <a:latin typeface="Calibri" panose="020F0502020204030204" pitchFamily="34" charset="0"/>
                        </a:rPr>
                        <a:t>Deeded Acres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600" b="1" i="0" u="none" strike="noStrike" dirty="0">
                          <a:solidFill>
                            <a:srgbClr val="0000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bl>
          </a:graphicData>
        </a:graphic>
      </p:graphicFrame>
    </p:spTree>
    <p:extLst>
      <p:ext uri="{BB962C8B-B14F-4D97-AF65-F5344CB8AC3E}">
        <p14:creationId xmlns:p14="http://schemas.microsoft.com/office/powerpoint/2010/main" val="3436800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sz="4400" dirty="0"/>
              <a:t>How agency needs match up</a:t>
            </a:r>
          </a:p>
        </p:txBody>
      </p:sp>
      <p:graphicFrame>
        <p:nvGraphicFramePr>
          <p:cNvPr id="4" name="Table Placeholder 3"/>
          <p:cNvGraphicFramePr>
            <a:graphicFrameLocks noGrp="1"/>
          </p:cNvGraphicFramePr>
          <p:nvPr>
            <p:ph type="tbl" sz="quarter" idx="13"/>
            <p:extLst/>
          </p:nvPr>
        </p:nvGraphicFramePr>
        <p:xfrm>
          <a:off x="405442" y="1143000"/>
          <a:ext cx="5486401" cy="4754880"/>
        </p:xfrm>
        <a:graphic>
          <a:graphicData uri="http://schemas.openxmlformats.org/drawingml/2006/table">
            <a:tbl>
              <a:tblPr bandRow="1">
                <a:tableStyleId>{5FD0F851-EC5A-4D38-B0AD-8093EC10F338}</a:tableStyleId>
              </a:tblPr>
              <a:tblGrid>
                <a:gridCol w="1799439"/>
                <a:gridCol w="1843481"/>
                <a:gridCol w="1843481"/>
              </a:tblGrid>
              <a:tr h="365760">
                <a:tc>
                  <a:txBody>
                    <a:bodyPr/>
                    <a:lstStyle/>
                    <a:p>
                      <a:r>
                        <a:rPr lang="en-US" sz="1600" b="0" dirty="0" smtClean="0"/>
                        <a:t>COUNTY_ID</a:t>
                      </a:r>
                    </a:p>
                  </a:txBody>
                  <a:tcPr/>
                </a:tc>
                <a:tc>
                  <a:txBody>
                    <a:bodyPr/>
                    <a:lstStyle/>
                    <a:p>
                      <a:r>
                        <a:rPr lang="en-US" sz="1600" b="0" dirty="0" smtClean="0"/>
                        <a:t>OWNER_NAME</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EDIT_DATE</a:t>
                      </a:r>
                    </a:p>
                  </a:txBody>
                  <a:tcPr/>
                </a:tc>
              </a:tr>
              <a:tr h="365760">
                <a:tc>
                  <a:txBody>
                    <a:bodyPr/>
                    <a:lstStyle/>
                    <a:p>
                      <a:r>
                        <a:rPr lang="en-US" sz="1600" b="0" dirty="0" smtClean="0"/>
                        <a:t>PIN</a:t>
                      </a:r>
                    </a:p>
                  </a:txBody>
                  <a:tcPr/>
                </a:tc>
                <a:tc>
                  <a:txBody>
                    <a:bodyPr/>
                    <a:lstStyle/>
                    <a:p>
                      <a:r>
                        <a:rPr lang="en-US" sz="1600" dirty="0" smtClean="0"/>
                        <a:t>OWNER_MORE</a:t>
                      </a:r>
                      <a:endParaRPr lang="en-US" sz="1600" dirty="0"/>
                    </a:p>
                  </a:txBody>
                  <a:tcPr/>
                </a:tc>
                <a:tc>
                  <a:txBody>
                    <a:bodyPr/>
                    <a:lstStyle/>
                    <a:p>
                      <a:r>
                        <a:rPr lang="en-US" sz="1600" dirty="0" smtClean="0"/>
                        <a:t>EMV_BLDG</a:t>
                      </a:r>
                      <a:endParaRPr lang="en-US" sz="1600" dirty="0"/>
                    </a:p>
                  </a:txBody>
                  <a:tcPr/>
                </a:tc>
              </a:tr>
              <a:tr h="365760">
                <a:tc>
                  <a:txBody>
                    <a:bodyPr/>
                    <a:lstStyle/>
                    <a:p>
                      <a:r>
                        <a:rPr lang="en-US" sz="1600" b="0" dirty="0" smtClean="0"/>
                        <a:t>BLDG_NUM</a:t>
                      </a:r>
                    </a:p>
                  </a:txBody>
                  <a:tcPr/>
                </a:tc>
                <a:tc>
                  <a:txBody>
                    <a:bodyPr/>
                    <a:lstStyle/>
                    <a:p>
                      <a:r>
                        <a:rPr lang="en-US" sz="1600" dirty="0" smtClean="0"/>
                        <a:t>OWN_ADD_L1</a:t>
                      </a:r>
                      <a:endParaRPr lang="en-US" sz="1600" dirty="0"/>
                    </a:p>
                  </a:txBody>
                  <a:tcPr/>
                </a:tc>
                <a:tc>
                  <a:txBody>
                    <a:bodyPr/>
                    <a:lstStyle/>
                    <a:p>
                      <a:endParaRPr lang="en-US" sz="1600" dirty="0"/>
                    </a:p>
                  </a:txBody>
                  <a:tcPr/>
                </a:tc>
              </a:tr>
              <a:tr h="365760">
                <a:tc>
                  <a:txBody>
                    <a:bodyPr/>
                    <a:lstStyle/>
                    <a:p>
                      <a:r>
                        <a:rPr lang="en-US" sz="1600" dirty="0" smtClean="0"/>
                        <a:t>PREFIX_DIR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OWN_ADD_L2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r>
              <a:tr h="365760">
                <a:tc>
                  <a:txBody>
                    <a:bodyPr/>
                    <a:lstStyle/>
                    <a:p>
                      <a:r>
                        <a:rPr lang="en-US" sz="1600" dirty="0" smtClean="0"/>
                        <a:t>PREFIXTYPE</a:t>
                      </a:r>
                      <a:endParaRPr lang="en-US" sz="1600" dirty="0"/>
                    </a:p>
                  </a:txBody>
                  <a:tcPr/>
                </a:tc>
                <a:tc>
                  <a:txBody>
                    <a:bodyPr/>
                    <a:lstStyle/>
                    <a:p>
                      <a:r>
                        <a:rPr lang="en-US" sz="1600" dirty="0" smtClean="0"/>
                        <a:t>OWN_ADD_L3</a:t>
                      </a:r>
                      <a:endParaRPr lang="en-US" sz="1600" dirty="0"/>
                    </a:p>
                  </a:txBody>
                  <a:tcPr/>
                </a:tc>
                <a:tc>
                  <a:txBody>
                    <a:bodyPr/>
                    <a:lstStyle/>
                    <a:p>
                      <a:endParaRPr lang="en-US" sz="1600" dirty="0"/>
                    </a:p>
                  </a:txBody>
                  <a:tcPr/>
                </a:tc>
              </a:tr>
              <a:tr h="365760">
                <a:tc>
                  <a:txBody>
                    <a:bodyPr/>
                    <a:lstStyle/>
                    <a:p>
                      <a:r>
                        <a:rPr lang="en-US" sz="1600" dirty="0" smtClean="0"/>
                        <a:t>STREENAME</a:t>
                      </a:r>
                      <a:endParaRPr lang="en-US" sz="1600" dirty="0"/>
                    </a:p>
                  </a:txBody>
                  <a:tcPr/>
                </a:tc>
                <a:tc>
                  <a:txBody>
                    <a:bodyPr/>
                    <a:lstStyle/>
                    <a:p>
                      <a:r>
                        <a:rPr lang="en-US" sz="1600" b="0" dirty="0" smtClean="0">
                          <a:latin typeface="+mj-lt"/>
                        </a:rPr>
                        <a:t>TAX_NAME</a:t>
                      </a:r>
                    </a:p>
                  </a:txBody>
                  <a:tcPr/>
                </a:tc>
                <a:tc>
                  <a:txBody>
                    <a:bodyPr/>
                    <a:lstStyle/>
                    <a:p>
                      <a:endParaRPr lang="en-US" dirty="0" smtClean="0"/>
                    </a:p>
                  </a:txBody>
                  <a:tcPr/>
                </a:tc>
              </a:tr>
              <a:tr h="365760">
                <a:tc>
                  <a:txBody>
                    <a:bodyPr/>
                    <a:lstStyle/>
                    <a:p>
                      <a:r>
                        <a:rPr lang="en-US" sz="1600" dirty="0" smtClean="0"/>
                        <a:t>STREETTYPE</a:t>
                      </a:r>
                      <a:endParaRPr lang="en-US" sz="1600" dirty="0"/>
                    </a:p>
                  </a:txBody>
                  <a:tcPr/>
                </a:tc>
                <a:tc>
                  <a:txBody>
                    <a:bodyPr/>
                    <a:lstStyle/>
                    <a:p>
                      <a:r>
                        <a:rPr lang="en-US" sz="1600" b="0" dirty="0" smtClean="0">
                          <a:latin typeface="+mj-lt"/>
                        </a:rPr>
                        <a:t>TAX_ADD_L1</a:t>
                      </a:r>
                      <a:endParaRPr lang="en-US" sz="1600" b="0" dirty="0">
                        <a:latin typeface="+mj-lt"/>
                      </a:endParaRPr>
                    </a:p>
                  </a:txBody>
                  <a:tcPr/>
                </a:tc>
                <a:tc>
                  <a:txBody>
                    <a:bodyPr/>
                    <a:lstStyle/>
                    <a:p>
                      <a:endParaRPr lang="en-US" dirty="0"/>
                    </a:p>
                  </a:txBody>
                  <a:tcPr/>
                </a:tc>
              </a:tr>
              <a:tr h="365760">
                <a:tc>
                  <a:txBody>
                    <a:bodyPr/>
                    <a:lstStyle/>
                    <a:p>
                      <a:r>
                        <a:rPr lang="en-US" sz="1600" dirty="0" smtClean="0"/>
                        <a:t>SUFFIX_DIR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mj-lt"/>
                        </a:rPr>
                        <a:t>TAX_ADD_L2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365760">
                <a:tc>
                  <a:txBody>
                    <a:bodyPr/>
                    <a:lstStyle/>
                    <a:p>
                      <a:r>
                        <a:rPr lang="en-US" sz="1600" dirty="0" smtClean="0"/>
                        <a:t>UNIT_INFO</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mj-lt"/>
                        </a:rPr>
                        <a:t>TAX_ADD_L3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365760">
                <a:tc>
                  <a:txBody>
                    <a:bodyPr/>
                    <a:lstStyle/>
                    <a:p>
                      <a:r>
                        <a:rPr lang="en-US" sz="1600" dirty="0" smtClean="0"/>
                        <a:t>CITY</a:t>
                      </a:r>
                      <a:endParaRPr lang="en-US" sz="1600" dirty="0"/>
                    </a:p>
                  </a:txBody>
                  <a:tcPr/>
                </a:tc>
                <a:tc>
                  <a:txBody>
                    <a:bodyPr/>
                    <a:lstStyle/>
                    <a:p>
                      <a:r>
                        <a:rPr lang="en-US" sz="1600" dirty="0" smtClean="0"/>
                        <a:t>HOMESTEAD</a:t>
                      </a:r>
                      <a:endParaRPr lang="en-US" sz="1600" dirty="0"/>
                    </a:p>
                  </a:txBody>
                  <a:tcPr/>
                </a:tc>
                <a:tc>
                  <a:txBody>
                    <a:bodyPr/>
                    <a:lstStyle/>
                    <a:p>
                      <a:endParaRPr lang="en-US" sz="1600" dirty="0"/>
                    </a:p>
                  </a:txBody>
                  <a:tcPr/>
                </a:tc>
              </a:tr>
              <a:tr h="365760">
                <a:tc>
                  <a:txBody>
                    <a:bodyPr/>
                    <a:lstStyle/>
                    <a:p>
                      <a:r>
                        <a:rPr lang="en-US" sz="1600" dirty="0" smtClean="0"/>
                        <a:t>CITY_USPS</a:t>
                      </a:r>
                      <a:endParaRPr lang="en-US" sz="1600" dirty="0"/>
                    </a:p>
                  </a:txBody>
                  <a:tcPr/>
                </a:tc>
                <a:tc>
                  <a:txBody>
                    <a:bodyPr/>
                    <a:lstStyle/>
                    <a:p>
                      <a:r>
                        <a:rPr lang="en-US" sz="1600" dirty="0" smtClean="0"/>
                        <a:t>DWELL_TYPE</a:t>
                      </a:r>
                      <a:endParaRPr lang="en-US" sz="1600" dirty="0"/>
                    </a:p>
                  </a:txBody>
                  <a:tcPr/>
                </a:tc>
                <a:tc>
                  <a:txBody>
                    <a:bodyPr/>
                    <a:lstStyle/>
                    <a:p>
                      <a:endParaRPr lang="en-US" sz="1600" dirty="0"/>
                    </a:p>
                  </a:txBody>
                  <a:tcPr/>
                </a:tc>
              </a:tr>
              <a:tr h="365760">
                <a:tc>
                  <a:txBody>
                    <a:bodyPr/>
                    <a:lstStyle/>
                    <a:p>
                      <a:r>
                        <a:rPr lang="en-US" sz="1600" dirty="0" smtClean="0"/>
                        <a:t>ZIP</a:t>
                      </a:r>
                      <a:endParaRPr lang="en-US" sz="1600" dirty="0"/>
                    </a:p>
                  </a:txBody>
                  <a:tcPr/>
                </a:tc>
                <a:tc>
                  <a:txBody>
                    <a:bodyPr/>
                    <a:lstStyle/>
                    <a:p>
                      <a:r>
                        <a:rPr lang="en-US" sz="1600" dirty="0" smtClean="0"/>
                        <a:t>NUM_UNITS</a:t>
                      </a:r>
                      <a:endParaRPr lang="en-US" sz="1600" dirty="0"/>
                    </a:p>
                  </a:txBody>
                  <a:tcPr/>
                </a:tc>
                <a:tc>
                  <a:txBody>
                    <a:bodyPr/>
                    <a:lstStyle/>
                    <a:p>
                      <a:endParaRPr lang="en-US" sz="1600" dirty="0"/>
                    </a:p>
                  </a:txBody>
                  <a:tcPr/>
                </a:tc>
              </a:tr>
              <a:tr h="365760">
                <a:tc>
                  <a:txBody>
                    <a:bodyPr/>
                    <a:lstStyle/>
                    <a:p>
                      <a:r>
                        <a:rPr lang="en-US" sz="1600" dirty="0" smtClean="0"/>
                        <a:t>ZIP4</a:t>
                      </a:r>
                      <a:endParaRPr lang="en-US" sz="1600" dirty="0"/>
                    </a:p>
                  </a:txBody>
                  <a:tcPr/>
                </a:tc>
                <a:tc>
                  <a:txBody>
                    <a:bodyPr/>
                    <a:lstStyle/>
                    <a:p>
                      <a:r>
                        <a:rPr lang="en-US" sz="1600" dirty="0" smtClean="0"/>
                        <a:t>USE_DESC</a:t>
                      </a:r>
                      <a:endParaRPr lang="en-US" sz="1600" dirty="0"/>
                    </a:p>
                  </a:txBody>
                  <a:tcPr/>
                </a:tc>
                <a:tc>
                  <a:txBody>
                    <a:bodyPr/>
                    <a:lstStyle/>
                    <a:p>
                      <a:endParaRPr lang="en-US" sz="1600" dirty="0"/>
                    </a:p>
                  </a:txBody>
                  <a:tcPr/>
                </a:tc>
              </a:tr>
            </a:tbl>
          </a:graphicData>
        </a:graphic>
      </p:graphicFrame>
      <p:sp>
        <p:nvSpPr>
          <p:cNvPr id="5" name="TextBox 4"/>
          <p:cNvSpPr txBox="1"/>
          <p:nvPr/>
        </p:nvSpPr>
        <p:spPr>
          <a:xfrm>
            <a:off x="6172200" y="1295400"/>
            <a:ext cx="2743200" cy="3416320"/>
          </a:xfrm>
          <a:prstGeom prst="rect">
            <a:avLst/>
          </a:prstGeom>
          <a:noFill/>
        </p:spPr>
        <p:txBody>
          <a:bodyPr wrap="square" rtlCol="0">
            <a:spAutoFit/>
          </a:bodyPr>
          <a:lstStyle/>
          <a:p>
            <a:r>
              <a:rPr lang="en-US" dirty="0" smtClean="0"/>
              <a:t>28 </a:t>
            </a:r>
            <a:r>
              <a:rPr lang="en-US" dirty="0" smtClean="0">
                <a:effectLst>
                  <a:outerShdw blurRad="38100" dist="38100" dir="2700000" algn="tl">
                    <a:srgbClr val="000000">
                      <a:alpha val="43137"/>
                    </a:srgbClr>
                  </a:outerShdw>
                </a:effectLst>
              </a:rPr>
              <a:t>Common Elements </a:t>
            </a:r>
            <a:r>
              <a:rPr lang="en-US" dirty="0" smtClean="0"/>
              <a:t>from those state agencies sharing so far</a:t>
            </a:r>
          </a:p>
          <a:p>
            <a:endParaRPr lang="en-US" dirty="0"/>
          </a:p>
          <a:p>
            <a:r>
              <a:rPr lang="en-US" dirty="0" smtClean="0"/>
              <a:t>28 in DCDATS</a:t>
            </a:r>
          </a:p>
          <a:p>
            <a:r>
              <a:rPr lang="en-US" dirty="0" smtClean="0"/>
              <a:t>18 in PRISM</a:t>
            </a:r>
          </a:p>
          <a:p>
            <a:endParaRPr lang="en-US" dirty="0"/>
          </a:p>
          <a:p>
            <a:r>
              <a:rPr lang="en-US" dirty="0" smtClean="0"/>
              <a:t>Owner/Address information is the primary difference</a:t>
            </a:r>
          </a:p>
          <a:p>
            <a:pPr marL="285750" indent="-285750">
              <a:buFont typeface="Arial" panose="020B0604020202020204" pitchFamily="34" charset="0"/>
              <a:buChar char="•"/>
            </a:pPr>
            <a:r>
              <a:rPr lang="en-US" dirty="0" smtClean="0"/>
              <a:t>Review info from counties</a:t>
            </a:r>
            <a:endParaRPr lang="en-US" dirty="0"/>
          </a:p>
        </p:txBody>
      </p:sp>
    </p:spTree>
    <p:extLst>
      <p:ext uri="{BB962C8B-B14F-4D97-AF65-F5344CB8AC3E}">
        <p14:creationId xmlns:p14="http://schemas.microsoft.com/office/powerpoint/2010/main" val="1232067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Next Steps</a:t>
            </a:r>
            <a:endParaRPr lang="en-US" dirty="0"/>
          </a:p>
        </p:txBody>
      </p:sp>
      <p:sp>
        <p:nvSpPr>
          <p:cNvPr id="5" name="Text Placeholder 4"/>
          <p:cNvSpPr>
            <a:spLocks noGrp="1"/>
          </p:cNvSpPr>
          <p:nvPr>
            <p:ph type="body" sz="quarter" idx="12"/>
          </p:nvPr>
        </p:nvSpPr>
        <p:spPr>
          <a:xfrm>
            <a:off x="304800" y="914400"/>
            <a:ext cx="8686800" cy="4953000"/>
          </a:xfrm>
        </p:spPr>
        <p:txBody>
          <a:bodyPr/>
          <a:lstStyle/>
          <a:p>
            <a:pPr marL="457200" indent="-457200">
              <a:buFont typeface="Arial" panose="020B0604020202020204" pitchFamily="34" charset="0"/>
              <a:buChar char="•"/>
            </a:pPr>
            <a:r>
              <a:rPr lang="en-US" dirty="0" smtClean="0"/>
              <a:t>Compile input from State Agencies – </a:t>
            </a:r>
            <a:r>
              <a:rPr lang="en-US" sz="2400" dirty="0" smtClean="0">
                <a:solidFill>
                  <a:schemeClr val="accent6">
                    <a:lumMod val="75000"/>
                  </a:schemeClr>
                </a:solidFill>
              </a:rPr>
              <a:t>Complete</a:t>
            </a:r>
          </a:p>
          <a:p>
            <a:pPr marL="457200" indent="-457200">
              <a:buFont typeface="Arial" panose="020B0604020202020204" pitchFamily="34" charset="0"/>
              <a:buChar char="•"/>
            </a:pPr>
            <a:r>
              <a:rPr lang="en-US" dirty="0" smtClean="0"/>
              <a:t>Meet with Land Records and Parcels Committee </a:t>
            </a:r>
            <a:r>
              <a:rPr lang="en-US" dirty="0" smtClean="0"/>
              <a:t>to </a:t>
            </a:r>
            <a:r>
              <a:rPr lang="en-US" dirty="0" smtClean="0"/>
              <a:t>gather their input </a:t>
            </a:r>
            <a:r>
              <a:rPr lang="en-US" dirty="0"/>
              <a:t>– </a:t>
            </a:r>
            <a:r>
              <a:rPr lang="en-US" sz="2400" dirty="0">
                <a:solidFill>
                  <a:schemeClr val="accent6">
                    <a:lumMod val="75000"/>
                  </a:schemeClr>
                </a:solidFill>
              </a:rPr>
              <a:t>Complete</a:t>
            </a:r>
          </a:p>
          <a:p>
            <a:pPr marL="457200" indent="-457200">
              <a:buFont typeface="Arial" panose="020B0604020202020204" pitchFamily="34" charset="0"/>
              <a:buChar char="•"/>
            </a:pPr>
            <a:r>
              <a:rPr lang="en-US" dirty="0" smtClean="0"/>
              <a:t>Propose a direction</a:t>
            </a:r>
          </a:p>
          <a:p>
            <a:pPr marL="1200150" lvl="1" indent="-457200">
              <a:buFont typeface="Arial" panose="020B0604020202020204" pitchFamily="34" charset="0"/>
              <a:buChar char="•"/>
            </a:pPr>
            <a:r>
              <a:rPr lang="en-US" dirty="0" smtClean="0">
                <a:solidFill>
                  <a:schemeClr val="tx2">
                    <a:lumMod val="60000"/>
                    <a:lumOff val="40000"/>
                  </a:schemeClr>
                </a:solidFill>
                <a:effectLst>
                  <a:outerShdw blurRad="38100" dist="38100" dir="2700000" algn="tl">
                    <a:srgbClr val="000000">
                      <a:alpha val="43137"/>
                    </a:srgbClr>
                  </a:outerShdw>
                </a:effectLst>
              </a:rPr>
              <a:t>DCDATS + in </a:t>
            </a:r>
            <a:r>
              <a:rPr lang="en-US" dirty="0">
                <a:solidFill>
                  <a:schemeClr val="tx2">
                    <a:lumMod val="60000"/>
                    <a:lumOff val="40000"/>
                  </a:schemeClr>
                </a:solidFill>
                <a:effectLst>
                  <a:outerShdw blurRad="38100" dist="38100" dir="2700000" algn="tl">
                    <a:srgbClr val="000000">
                      <a:alpha val="43137"/>
                    </a:srgbClr>
                  </a:outerShdw>
                </a:effectLst>
              </a:rPr>
              <a:t>short term – PRISM long term if can more closely meet agency </a:t>
            </a:r>
            <a:r>
              <a:rPr lang="en-US" dirty="0" smtClean="0">
                <a:solidFill>
                  <a:schemeClr val="tx2">
                    <a:lumMod val="60000"/>
                    <a:lumOff val="40000"/>
                  </a:schemeClr>
                </a:solidFill>
                <a:effectLst>
                  <a:outerShdw blurRad="38100" dist="38100" dir="2700000" algn="tl">
                    <a:srgbClr val="000000">
                      <a:alpha val="43137"/>
                    </a:srgbClr>
                  </a:outerShdw>
                </a:effectLst>
              </a:rPr>
              <a:t>needs</a:t>
            </a:r>
          </a:p>
          <a:p>
            <a:pPr marL="1200150" lvl="1" indent="-457200">
              <a:buFont typeface="Arial" panose="020B0604020202020204" pitchFamily="34" charset="0"/>
              <a:buChar char="•"/>
            </a:pPr>
            <a:r>
              <a:rPr lang="en-US" dirty="0" smtClean="0">
                <a:solidFill>
                  <a:schemeClr val="tx2">
                    <a:lumMod val="60000"/>
                    <a:lumOff val="40000"/>
                  </a:schemeClr>
                </a:solidFill>
                <a:effectLst>
                  <a:outerShdw blurRad="38100" dist="38100" dir="2700000" algn="tl">
                    <a:srgbClr val="000000">
                      <a:alpha val="43137"/>
                    </a:srgbClr>
                  </a:outerShdw>
                </a:effectLst>
              </a:rPr>
              <a:t>Parcel Fabric template to improve adoption</a:t>
            </a:r>
          </a:p>
          <a:p>
            <a:pPr marL="1200150" lvl="1" indent="-457200">
              <a:buFont typeface="Arial" panose="020B0604020202020204" pitchFamily="34" charset="0"/>
              <a:buChar char="•"/>
            </a:pPr>
            <a:endParaRPr lang="en-US" sz="800" dirty="0">
              <a:solidFill>
                <a:schemeClr val="tx2">
                  <a:lumMod val="60000"/>
                  <a:lumOff val="40000"/>
                </a:schemeClr>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dirty="0" smtClean="0"/>
              <a:t>Standards committee</a:t>
            </a:r>
          </a:p>
          <a:p>
            <a:pPr marL="457200" indent="-457200">
              <a:buFont typeface="Arial" panose="020B0604020202020204" pitchFamily="34" charset="0"/>
              <a:buChar char="•"/>
            </a:pPr>
            <a:r>
              <a:rPr lang="en-US" dirty="0" smtClean="0"/>
              <a:t>Vet the direction – multiple groups</a:t>
            </a:r>
            <a:endParaRPr lang="en-US" dirty="0"/>
          </a:p>
        </p:txBody>
      </p:sp>
    </p:spTree>
    <p:extLst>
      <p:ext uri="{BB962C8B-B14F-4D97-AF65-F5344CB8AC3E}">
        <p14:creationId xmlns:p14="http://schemas.microsoft.com/office/powerpoint/2010/main" val="4249527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DCDATS +</a:t>
            </a:r>
            <a:endParaRPr lang="en-US" dirty="0"/>
          </a:p>
        </p:txBody>
      </p:sp>
      <p:sp>
        <p:nvSpPr>
          <p:cNvPr id="4" name="Text Placeholder 3"/>
          <p:cNvSpPr txBox="1">
            <a:spLocks noGrp="1"/>
          </p:cNvSpPr>
          <p:nvPr>
            <p:ph type="body" sz="quarter" idx="12"/>
          </p:nvPr>
        </p:nvSpPr>
        <p:spPr>
          <a:xfrm>
            <a:off x="304800" y="1066800"/>
            <a:ext cx="8686799" cy="1815882"/>
          </a:xfrm>
          <a:prstGeom prst="rect">
            <a:avLst/>
          </a:prstGeom>
          <a:noFill/>
        </p:spPr>
        <p:txBody>
          <a:bodyPr wrap="square" rtlCol="0">
            <a:spAutoFit/>
          </a:bodyPr>
          <a:lstStyle/>
          <a:p>
            <a:r>
              <a:rPr lang="en-US" dirty="0" smtClean="0"/>
              <a:t>Proposal is to have DCDATS include a new attribute representing </a:t>
            </a:r>
            <a:r>
              <a:rPr lang="en-US" b="1" dirty="0" smtClean="0">
                <a:solidFill>
                  <a:schemeClr val="accent6">
                    <a:lumMod val="75000"/>
                  </a:schemeClr>
                </a:solidFill>
              </a:rPr>
              <a:t>Generalized Ownership</a:t>
            </a:r>
          </a:p>
          <a:p>
            <a:endParaRPr lang="en-US" sz="800" dirty="0"/>
          </a:p>
          <a:p>
            <a:endParaRPr lang="en-US" dirty="0"/>
          </a:p>
        </p:txBody>
      </p:sp>
      <p:sp>
        <p:nvSpPr>
          <p:cNvPr id="5" name="TextBox 4"/>
          <p:cNvSpPr txBox="1"/>
          <p:nvPr/>
        </p:nvSpPr>
        <p:spPr>
          <a:xfrm>
            <a:off x="2362200" y="2209800"/>
            <a:ext cx="3200400" cy="3139321"/>
          </a:xfrm>
          <a:prstGeom prst="rect">
            <a:avLst/>
          </a:prstGeom>
          <a:solidFill>
            <a:schemeClr val="accent6">
              <a:lumMod val="40000"/>
              <a:lumOff val="60000"/>
            </a:schemeClr>
          </a:solidFill>
          <a:scene3d>
            <a:camera prst="orthographicFront"/>
            <a:lightRig rig="threePt" dir="t"/>
          </a:scene3d>
          <a:sp3d>
            <a:bevelT/>
          </a:sp3d>
        </p:spPr>
        <p:txBody>
          <a:bodyPr wrap="square" numCol="1" rtlCol="0">
            <a:spAutoFit/>
          </a:bodyPr>
          <a:lstStyle/>
          <a:p>
            <a:r>
              <a:rPr lang="en-US" dirty="0" smtClean="0"/>
              <a:t>Proposed domain:</a:t>
            </a:r>
          </a:p>
          <a:p>
            <a:r>
              <a:rPr lang="en-US" dirty="0" smtClean="0"/>
              <a:t>1 = </a:t>
            </a:r>
            <a:r>
              <a:rPr lang="en-US" dirty="0"/>
              <a:t>County Fee</a:t>
            </a:r>
          </a:p>
          <a:p>
            <a:r>
              <a:rPr lang="en-US" dirty="0" smtClean="0"/>
              <a:t>2 = Tax </a:t>
            </a:r>
            <a:r>
              <a:rPr lang="en-US" dirty="0"/>
              <a:t>Forfeit</a:t>
            </a:r>
          </a:p>
          <a:p>
            <a:r>
              <a:rPr lang="en-US" dirty="0" smtClean="0"/>
              <a:t>3 = </a:t>
            </a:r>
            <a:r>
              <a:rPr lang="en-US" dirty="0"/>
              <a:t>State of Minnesota</a:t>
            </a:r>
          </a:p>
          <a:p>
            <a:r>
              <a:rPr lang="en-US" dirty="0" smtClean="0"/>
              <a:t>4 = United </a:t>
            </a:r>
            <a:r>
              <a:rPr lang="en-US" dirty="0"/>
              <a:t>States of </a:t>
            </a:r>
            <a:r>
              <a:rPr lang="en-US" dirty="0" smtClean="0"/>
              <a:t>America</a:t>
            </a:r>
            <a:endParaRPr lang="en-US" dirty="0"/>
          </a:p>
          <a:p>
            <a:r>
              <a:rPr lang="en-US" dirty="0" smtClean="0"/>
              <a:t>5 = Municipal</a:t>
            </a:r>
            <a:endParaRPr lang="en-US" dirty="0"/>
          </a:p>
          <a:p>
            <a:r>
              <a:rPr lang="en-US" dirty="0" smtClean="0"/>
              <a:t>6 = Unknown</a:t>
            </a:r>
            <a:endParaRPr lang="en-US" dirty="0"/>
          </a:p>
          <a:p>
            <a:r>
              <a:rPr lang="en-US" dirty="0" smtClean="0"/>
              <a:t>7 = No </a:t>
            </a:r>
            <a:r>
              <a:rPr lang="en-US" dirty="0"/>
              <a:t>Value</a:t>
            </a:r>
          </a:p>
          <a:p>
            <a:r>
              <a:rPr lang="en-US" dirty="0" smtClean="0"/>
              <a:t>8 = </a:t>
            </a:r>
            <a:r>
              <a:rPr lang="en-US" dirty="0"/>
              <a:t>Tribal</a:t>
            </a:r>
          </a:p>
          <a:p>
            <a:r>
              <a:rPr lang="en-US" dirty="0" smtClean="0"/>
              <a:t>9 = Private</a:t>
            </a:r>
            <a:endParaRPr lang="en-US" dirty="0"/>
          </a:p>
          <a:p>
            <a:endParaRPr lang="en-US" dirty="0"/>
          </a:p>
        </p:txBody>
      </p:sp>
    </p:spTree>
    <p:extLst>
      <p:ext uri="{BB962C8B-B14F-4D97-AF65-F5344CB8AC3E}">
        <p14:creationId xmlns:p14="http://schemas.microsoft.com/office/powerpoint/2010/main" val="1373423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257800" cy="2514600"/>
          </a:xfrm>
        </p:spPr>
        <p:txBody>
          <a:bodyPr/>
          <a:lstStyle/>
          <a:p>
            <a:pPr lvl="0"/>
            <a:r>
              <a:rPr lang="en-US" dirty="0"/>
              <a:t>Discussion:  Role of </a:t>
            </a:r>
            <a:r>
              <a:rPr lang="en-US" u="sng" dirty="0">
                <a:hlinkClick r:id="rId2"/>
              </a:rPr>
              <a:t>committees and workgroups</a:t>
            </a:r>
            <a:r>
              <a:rPr lang="en-US" u="sng" dirty="0"/>
              <a:t/>
            </a:r>
            <a:br>
              <a:rPr lang="en-US" u="sng" dirty="0"/>
            </a:br>
            <a:endParaRPr lang="en-US" dirty="0"/>
          </a:p>
        </p:txBody>
      </p:sp>
    </p:spTree>
    <p:extLst>
      <p:ext uri="{BB962C8B-B14F-4D97-AF65-F5344CB8AC3E}">
        <p14:creationId xmlns:p14="http://schemas.microsoft.com/office/powerpoint/2010/main" val="2644354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Update on Legislative Session</a:t>
            </a:r>
            <a:endParaRPr lang="en-US" dirty="0"/>
          </a:p>
        </p:txBody>
      </p:sp>
    </p:spTree>
    <p:extLst>
      <p:ext uri="{BB962C8B-B14F-4D97-AF65-F5344CB8AC3E}">
        <p14:creationId xmlns:p14="http://schemas.microsoft.com/office/powerpoint/2010/main" val="4215464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Goal of the discussion:</a:t>
            </a:r>
            <a:endParaRPr lang="en-US" dirty="0"/>
          </a:p>
        </p:txBody>
      </p:sp>
      <p:sp>
        <p:nvSpPr>
          <p:cNvPr id="5" name="Text Placeholder 4"/>
          <p:cNvSpPr>
            <a:spLocks noGrp="1"/>
          </p:cNvSpPr>
          <p:nvPr>
            <p:ph type="body" sz="quarter" idx="12"/>
          </p:nvPr>
        </p:nvSpPr>
        <p:spPr>
          <a:xfrm>
            <a:off x="457200" y="1066800"/>
            <a:ext cx="8382000" cy="4953000"/>
          </a:xfrm>
        </p:spPr>
        <p:txBody>
          <a:bodyPr/>
          <a:lstStyle/>
          <a:p>
            <a:r>
              <a:rPr lang="en-US" dirty="0" smtClean="0"/>
              <a:t>Provide a short </a:t>
            </a:r>
            <a:r>
              <a:rPr lang="en-US" dirty="0" smtClean="0"/>
              <a:t>update </a:t>
            </a:r>
            <a:r>
              <a:rPr lang="en-US" dirty="0" smtClean="0"/>
              <a:t>of </a:t>
            </a:r>
            <a:r>
              <a:rPr lang="en-US" dirty="0" smtClean="0"/>
              <a:t>committee </a:t>
            </a:r>
            <a:r>
              <a:rPr lang="en-US" dirty="0"/>
              <a:t>a</a:t>
            </a:r>
            <a:r>
              <a:rPr lang="en-US" dirty="0" smtClean="0"/>
              <a:t>ctivities</a:t>
            </a:r>
            <a:endParaRPr lang="en-US" dirty="0" smtClean="0"/>
          </a:p>
          <a:p>
            <a:endParaRPr lang="en-US" dirty="0" smtClean="0"/>
          </a:p>
          <a:p>
            <a:r>
              <a:rPr lang="en-US" dirty="0" smtClean="0"/>
              <a:t>Setting the stage for next year – </a:t>
            </a:r>
            <a:r>
              <a:rPr lang="en-US" dirty="0" smtClean="0"/>
              <a:t>Discussion </a:t>
            </a:r>
            <a:r>
              <a:rPr lang="en-US" dirty="0" smtClean="0"/>
              <a:t>with Council </a:t>
            </a:r>
            <a:r>
              <a:rPr lang="en-US" dirty="0" smtClean="0"/>
              <a:t>members</a:t>
            </a:r>
            <a:endParaRPr lang="en-US" dirty="0" smtClean="0"/>
          </a:p>
          <a:p>
            <a:pPr lvl="1"/>
            <a:r>
              <a:rPr lang="en-US" dirty="0" smtClean="0"/>
              <a:t>Improve engagement and leadership in the committees and </a:t>
            </a:r>
            <a:r>
              <a:rPr lang="en-US" dirty="0" smtClean="0"/>
              <a:t>workgroups</a:t>
            </a:r>
            <a:endParaRPr lang="en-US" dirty="0" smtClean="0"/>
          </a:p>
        </p:txBody>
      </p:sp>
    </p:spTree>
    <p:extLst>
      <p:ext uri="{BB962C8B-B14F-4D97-AF65-F5344CB8AC3E}">
        <p14:creationId xmlns:p14="http://schemas.microsoft.com/office/powerpoint/2010/main" val="819816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701675"/>
          </a:xfrm>
        </p:spPr>
        <p:txBody>
          <a:bodyPr/>
          <a:lstStyle/>
          <a:p>
            <a:r>
              <a:rPr lang="en-US" sz="3600" dirty="0" smtClean="0"/>
              <a:t>Status of committees and work groups</a:t>
            </a:r>
            <a:endParaRPr lang="en-US" sz="3600" dirty="0"/>
          </a:p>
        </p:txBody>
      </p:sp>
      <p:sp>
        <p:nvSpPr>
          <p:cNvPr id="3" name="Text Placeholder 2"/>
          <p:cNvSpPr>
            <a:spLocks noGrp="1"/>
          </p:cNvSpPr>
          <p:nvPr>
            <p:ph type="body" sz="quarter" idx="12"/>
          </p:nvPr>
        </p:nvSpPr>
        <p:spPr/>
        <p:txBody>
          <a:bodyPr/>
          <a:lstStyle/>
          <a:p>
            <a:r>
              <a:rPr lang="en-US" sz="2800" dirty="0">
                <a:hlinkClick r:id="rId2" action="ppaction://hlinkfile"/>
              </a:rPr>
              <a:t>Parcels and Land Records</a:t>
            </a:r>
            <a:r>
              <a:rPr lang="en-US" sz="2800" dirty="0"/>
              <a:t> </a:t>
            </a:r>
            <a:r>
              <a:rPr lang="en-US" sz="2800" dirty="0" smtClean="0"/>
              <a:t>(Active – looking for additional leaders)</a:t>
            </a:r>
          </a:p>
          <a:p>
            <a:r>
              <a:rPr lang="en-US" sz="2800" dirty="0" smtClean="0">
                <a:hlinkClick r:id="rId3" action="ppaction://hlinkfile"/>
              </a:rPr>
              <a:t>Digital </a:t>
            </a:r>
            <a:r>
              <a:rPr lang="en-US" sz="2800" dirty="0">
                <a:hlinkClick r:id="rId3" action="ppaction://hlinkfile"/>
              </a:rPr>
              <a:t>Elevation</a:t>
            </a:r>
            <a:r>
              <a:rPr lang="en-US" sz="2800" dirty="0"/>
              <a:t> </a:t>
            </a:r>
            <a:r>
              <a:rPr lang="en-US" sz="2800" dirty="0" smtClean="0"/>
              <a:t>(Inactive – needs leadership)</a:t>
            </a:r>
            <a:endParaRPr lang="en-US" sz="2800" dirty="0"/>
          </a:p>
          <a:p>
            <a:pPr lvl="1"/>
            <a:r>
              <a:rPr lang="en-US" dirty="0">
                <a:hlinkClick r:id="rId4" action="ppaction://hlinkfile"/>
              </a:rPr>
              <a:t>LiDAR Research and Education</a:t>
            </a:r>
            <a:r>
              <a:rPr lang="en-US" dirty="0"/>
              <a:t> </a:t>
            </a:r>
            <a:r>
              <a:rPr lang="en-US" dirty="0" smtClean="0"/>
              <a:t>(Active)</a:t>
            </a:r>
            <a:endParaRPr lang="en-US" dirty="0"/>
          </a:p>
          <a:p>
            <a:r>
              <a:rPr lang="en-US" sz="2800" dirty="0">
                <a:hlinkClick r:id="rId5" action="ppaction://hlinkfile"/>
              </a:rPr>
              <a:t>Emergency Preparedness</a:t>
            </a:r>
            <a:r>
              <a:rPr lang="en-US" sz="2800" dirty="0"/>
              <a:t> </a:t>
            </a:r>
            <a:r>
              <a:rPr lang="en-US" sz="2800" dirty="0" smtClean="0"/>
              <a:t>(Active)</a:t>
            </a:r>
            <a:endParaRPr lang="en-US" sz="2800" dirty="0"/>
          </a:p>
          <a:p>
            <a:r>
              <a:rPr lang="en-US" sz="2800" dirty="0">
                <a:hlinkClick r:id="rId6" action="ppaction://hlinkfile"/>
              </a:rPr>
              <a:t>Hydrography</a:t>
            </a:r>
            <a:r>
              <a:rPr lang="en-US" sz="2800" dirty="0"/>
              <a:t> </a:t>
            </a:r>
            <a:r>
              <a:rPr lang="en-US" sz="2800" dirty="0" smtClean="0"/>
              <a:t>(Inactive) </a:t>
            </a:r>
            <a:endParaRPr lang="en-US" sz="2800" dirty="0"/>
          </a:p>
          <a:p>
            <a:r>
              <a:rPr lang="en-US" sz="2800" dirty="0">
                <a:hlinkClick r:id="rId7" action="ppaction://hlinkfile"/>
              </a:rPr>
              <a:t>Outreach</a:t>
            </a:r>
            <a:r>
              <a:rPr lang="en-US" sz="2800" dirty="0"/>
              <a:t> </a:t>
            </a:r>
            <a:r>
              <a:rPr lang="en-US" sz="2800" dirty="0" smtClean="0"/>
              <a:t>(Inactive</a:t>
            </a:r>
            <a:r>
              <a:rPr lang="en-US" sz="2800" dirty="0"/>
              <a:t>) </a:t>
            </a:r>
          </a:p>
          <a:p>
            <a:r>
              <a:rPr lang="en-US" sz="2800" dirty="0">
                <a:hlinkClick r:id="rId8" action="ppaction://hlinkfile"/>
              </a:rPr>
              <a:t>Standards</a:t>
            </a:r>
            <a:r>
              <a:rPr lang="en-US" sz="2800" dirty="0"/>
              <a:t> </a:t>
            </a:r>
            <a:r>
              <a:rPr lang="en-US" sz="2800" dirty="0" smtClean="0"/>
              <a:t>(Active </a:t>
            </a:r>
            <a:r>
              <a:rPr lang="en-US" sz="2800" dirty="0"/>
              <a:t>as needed) </a:t>
            </a:r>
          </a:p>
          <a:p>
            <a:endParaRPr lang="en-US" dirty="0"/>
          </a:p>
        </p:txBody>
      </p:sp>
    </p:spTree>
    <p:extLst>
      <p:ext uri="{BB962C8B-B14F-4D97-AF65-F5344CB8AC3E}">
        <p14:creationId xmlns:p14="http://schemas.microsoft.com/office/powerpoint/2010/main" val="2107331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Text Placeholder 2"/>
          <p:cNvSpPr>
            <a:spLocks noGrp="1"/>
          </p:cNvSpPr>
          <p:nvPr>
            <p:ph type="body" sz="quarter" idx="12"/>
          </p:nvPr>
        </p:nvSpPr>
        <p:spPr/>
        <p:txBody>
          <a:bodyPr/>
          <a:lstStyle/>
          <a:p>
            <a:endParaRPr lang="en-US" dirty="0"/>
          </a:p>
          <a:p>
            <a:r>
              <a:rPr lang="en-US" dirty="0"/>
              <a:t>Small group of folks to work over the summer to identify how to move forward better?</a:t>
            </a:r>
          </a:p>
          <a:p>
            <a:endParaRPr lang="en-US" dirty="0"/>
          </a:p>
          <a:p>
            <a:r>
              <a:rPr lang="en-US" dirty="0"/>
              <a:t>Should Council members participate in </a:t>
            </a:r>
            <a:r>
              <a:rPr lang="en-US" dirty="0" smtClean="0"/>
              <a:t>committees </a:t>
            </a:r>
            <a:r>
              <a:rPr lang="en-US" dirty="0"/>
              <a:t>and workgroup?</a:t>
            </a:r>
          </a:p>
          <a:p>
            <a:endParaRPr lang="en-US" dirty="0"/>
          </a:p>
        </p:txBody>
      </p:sp>
    </p:spTree>
    <p:extLst>
      <p:ext uri="{BB962C8B-B14F-4D97-AF65-F5344CB8AC3E}">
        <p14:creationId xmlns:p14="http://schemas.microsoft.com/office/powerpoint/2010/main" val="493022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50763" y="2529942"/>
            <a:ext cx="626037" cy="1446550"/>
          </a:xfrm>
          <a:prstGeom prst="rect">
            <a:avLst/>
          </a:prstGeom>
          <a:noFill/>
        </p:spPr>
        <p:txBody>
          <a:bodyPr wrap="square" rtlCol="0">
            <a:spAutoFit/>
          </a:bodyPr>
          <a:lstStyle/>
          <a:p>
            <a:r>
              <a:rPr lang="en-US" sz="8800" dirty="0" smtClean="0"/>
              <a:t>+</a:t>
            </a:r>
            <a:endParaRPr lang="en-US" sz="8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286000"/>
            <a:ext cx="3382927" cy="209510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 y="2537017"/>
            <a:ext cx="3876675" cy="1432399"/>
          </a:xfrm>
          <a:prstGeom prst="rect">
            <a:avLst/>
          </a:prstGeom>
        </p:spPr>
      </p:pic>
      <p:sp>
        <p:nvSpPr>
          <p:cNvPr id="10" name="Title 9"/>
          <p:cNvSpPr>
            <a:spLocks noGrp="1"/>
          </p:cNvSpPr>
          <p:nvPr>
            <p:ph type="title"/>
          </p:nvPr>
        </p:nvSpPr>
        <p:spPr/>
        <p:txBody>
          <a:bodyPr/>
          <a:lstStyle/>
          <a:p>
            <a:r>
              <a:rPr lang="en-US" dirty="0" smtClean="0"/>
              <a:t>30 minutes…</a:t>
            </a:r>
            <a:endParaRPr lang="en-US" dirty="0"/>
          </a:p>
        </p:txBody>
      </p:sp>
    </p:spTree>
    <p:extLst>
      <p:ext uri="{BB962C8B-B14F-4D97-AF65-F5344CB8AC3E}">
        <p14:creationId xmlns:p14="http://schemas.microsoft.com/office/powerpoint/2010/main" val="10699616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Heather Bergen-Albrecht, Consortium Chair</a:t>
            </a:r>
            <a:endParaRPr lang="en-US" dirty="0"/>
          </a:p>
        </p:txBody>
      </p:sp>
      <p:sp>
        <p:nvSpPr>
          <p:cNvPr id="4" name="Title 3"/>
          <p:cNvSpPr>
            <a:spLocks noGrp="1"/>
          </p:cNvSpPr>
          <p:nvPr>
            <p:ph type="title"/>
          </p:nvPr>
        </p:nvSpPr>
        <p:spPr/>
        <p:txBody>
          <a:bodyPr/>
          <a:lstStyle/>
          <a:p>
            <a:r>
              <a:rPr lang="en-US" dirty="0"/>
              <a:t/>
            </a:r>
            <a:br>
              <a:rPr lang="en-US" dirty="0"/>
            </a:br>
            <a:r>
              <a:rPr lang="en-US" dirty="0"/>
              <a:t> </a:t>
            </a:r>
            <a:br>
              <a:rPr lang="en-US" dirty="0"/>
            </a:br>
            <a:r>
              <a:rPr lang="en-US" dirty="0" err="1" smtClean="0"/>
              <a:t>Mn</a:t>
            </a:r>
            <a:r>
              <a:rPr lang="en-US" dirty="0" smtClean="0"/>
              <a:t> GIS/LIS conference</a:t>
            </a:r>
            <a:endParaRPr lang="en-US" dirty="0"/>
          </a:p>
        </p:txBody>
      </p:sp>
    </p:spTree>
    <p:extLst>
      <p:ext uri="{BB962C8B-B14F-4D97-AF65-F5344CB8AC3E}">
        <p14:creationId xmlns:p14="http://schemas.microsoft.com/office/powerpoint/2010/main" val="626165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500" y="244366"/>
            <a:ext cx="8196603" cy="954107"/>
          </a:xfrm>
          <a:prstGeom prst="rect">
            <a:avLst/>
          </a:prstGeom>
          <a:noFill/>
        </p:spPr>
        <p:txBody>
          <a:bodyPr wrap="none" lIns="91440" tIns="45720" rIns="91440" bIns="45720">
            <a:spAutoFit/>
          </a:bodyPr>
          <a:lstStyle/>
          <a:p>
            <a:pPr algn="ctr"/>
            <a:r>
              <a:rPr lang="en-US" sz="2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To develop and support the GIS professional in </a:t>
            </a:r>
          </a:p>
          <a:p>
            <a:pPr algn="ctr"/>
            <a:r>
              <a:rPr lang="en-US" sz="2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Minnesota for the benefit of our state and its citizens.</a:t>
            </a:r>
            <a:endParaRPr lang="en-US" sz="2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873" y="1417638"/>
            <a:ext cx="6037858" cy="5263248"/>
          </a:xfrm>
          <a:prstGeom prst="rect">
            <a:avLst/>
          </a:prstGeom>
        </p:spPr>
      </p:pic>
    </p:spTree>
    <p:extLst>
      <p:ext uri="{BB962C8B-B14F-4D97-AF65-F5344CB8AC3E}">
        <p14:creationId xmlns:p14="http://schemas.microsoft.com/office/powerpoint/2010/main" val="39365320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25963"/>
          </a:xfrm>
        </p:spPr>
        <p:txBody>
          <a:bodyPr>
            <a:normAutofit fontScale="77500" lnSpcReduction="20000"/>
          </a:bodyPr>
          <a:lstStyle/>
          <a:p>
            <a:r>
              <a:rPr lang="en-US" b="1" dirty="0" smtClean="0">
                <a:solidFill>
                  <a:srgbClr val="0070C0"/>
                </a:solidFill>
              </a:rPr>
              <a:t>19 Workshops Confirmed</a:t>
            </a:r>
          </a:p>
          <a:p>
            <a:r>
              <a:rPr lang="en-US" b="1" dirty="0" err="1" smtClean="0">
                <a:solidFill>
                  <a:srgbClr val="0070C0"/>
                </a:solidFill>
              </a:rPr>
              <a:t>Esri</a:t>
            </a:r>
            <a:r>
              <a:rPr lang="en-US" b="1" dirty="0" smtClean="0">
                <a:solidFill>
                  <a:srgbClr val="0070C0"/>
                </a:solidFill>
              </a:rPr>
              <a:t> Hands-on Lab </a:t>
            </a:r>
          </a:p>
          <a:p>
            <a:r>
              <a:rPr lang="en-US" b="1" dirty="0" smtClean="0">
                <a:solidFill>
                  <a:srgbClr val="0070C0"/>
                </a:solidFill>
              </a:rPr>
              <a:t>K-12 workshop on Wednesday Sponsored by MDE, </a:t>
            </a:r>
            <a:r>
              <a:rPr lang="en-US" b="1" dirty="0" err="1" smtClean="0">
                <a:solidFill>
                  <a:srgbClr val="0070C0"/>
                </a:solidFill>
              </a:rPr>
              <a:t>Esri</a:t>
            </a:r>
            <a:r>
              <a:rPr lang="en-US" b="1" dirty="0" smtClean="0">
                <a:solidFill>
                  <a:srgbClr val="0070C0"/>
                </a:solidFill>
              </a:rPr>
              <a:t>, and the Consortium</a:t>
            </a:r>
          </a:p>
          <a:p>
            <a:r>
              <a:rPr lang="en-US" b="1" dirty="0" smtClean="0">
                <a:solidFill>
                  <a:srgbClr val="0070C0"/>
                </a:solidFill>
              </a:rPr>
              <a:t>Entertainment Options; Tuesday, Wednesday and Thursday night</a:t>
            </a:r>
          </a:p>
          <a:p>
            <a:r>
              <a:rPr lang="en-US" b="1" dirty="0" smtClean="0">
                <a:solidFill>
                  <a:srgbClr val="0070C0"/>
                </a:solidFill>
              </a:rPr>
              <a:t>Fun Run planned for Friday Oct. 9</a:t>
            </a:r>
            <a:r>
              <a:rPr lang="en-US" b="1" baseline="30000" dirty="0" smtClean="0">
                <a:solidFill>
                  <a:srgbClr val="0070C0"/>
                </a:solidFill>
              </a:rPr>
              <a:t>th</a:t>
            </a:r>
            <a:endParaRPr lang="en-US" b="1" dirty="0" smtClean="0">
              <a:solidFill>
                <a:srgbClr val="0070C0"/>
              </a:solidFill>
            </a:endParaRPr>
          </a:p>
          <a:p>
            <a:r>
              <a:rPr lang="en-US" b="1" dirty="0" smtClean="0">
                <a:solidFill>
                  <a:srgbClr val="0070C0"/>
                </a:solidFill>
              </a:rPr>
              <a:t>User Groups / Birds of a feather</a:t>
            </a:r>
          </a:p>
          <a:p>
            <a:r>
              <a:rPr lang="en-US" b="1" dirty="0" smtClean="0">
                <a:solidFill>
                  <a:srgbClr val="0070C0"/>
                </a:solidFill>
              </a:rPr>
              <a:t>Higher education, Mentor Program, Student Competitions</a:t>
            </a:r>
          </a:p>
          <a:p>
            <a:r>
              <a:rPr lang="en-US" b="1" dirty="0" err="1" smtClean="0">
                <a:solidFill>
                  <a:srgbClr val="0070C0"/>
                </a:solidFill>
              </a:rPr>
              <a:t>Geolounge</a:t>
            </a:r>
            <a:endParaRPr lang="en-US" b="1" dirty="0" smtClean="0">
              <a:solidFill>
                <a:srgbClr val="0070C0"/>
              </a:solidFill>
            </a:endParaRPr>
          </a:p>
          <a:p>
            <a:r>
              <a:rPr lang="en-US" b="1" dirty="0" smtClean="0">
                <a:solidFill>
                  <a:srgbClr val="0070C0"/>
                </a:solidFill>
              </a:rPr>
              <a:t>Questions – </a:t>
            </a:r>
            <a:r>
              <a:rPr lang="en-US" b="1" dirty="0" smtClean="0">
                <a:solidFill>
                  <a:srgbClr val="0070C0"/>
                </a:solidFill>
                <a:hlinkClick r:id="rId2"/>
              </a:rPr>
              <a:t>gsjerven@allete.com</a:t>
            </a:r>
            <a:r>
              <a:rPr lang="en-US" b="1" dirty="0" smtClean="0">
                <a:solidFill>
                  <a:srgbClr val="0070C0"/>
                </a:solidFill>
              </a:rPr>
              <a:t>, or </a:t>
            </a:r>
            <a:r>
              <a:rPr lang="en-US" b="1" dirty="0" smtClean="0">
                <a:solidFill>
                  <a:srgbClr val="0070C0"/>
                </a:solidFill>
                <a:hlinkClick r:id="rId3"/>
              </a:rPr>
              <a:t>conference@mngislis.org</a:t>
            </a:r>
            <a:r>
              <a:rPr lang="en-US" b="1" dirty="0" smtClean="0">
                <a:solidFill>
                  <a:srgbClr val="0070C0"/>
                </a:solidFill>
              </a:rPr>
              <a:t> </a:t>
            </a:r>
          </a:p>
          <a:p>
            <a:endParaRPr lang="en-US" dirty="0"/>
          </a:p>
        </p:txBody>
      </p:sp>
      <p:sp>
        <p:nvSpPr>
          <p:cNvPr id="5" name="Rectangle 4"/>
          <p:cNvSpPr/>
          <p:nvPr/>
        </p:nvSpPr>
        <p:spPr>
          <a:xfrm>
            <a:off x="1675858" y="381000"/>
            <a:ext cx="5911682" cy="1384995"/>
          </a:xfrm>
          <a:prstGeom prst="rect">
            <a:avLst/>
          </a:prstGeom>
          <a:noFill/>
        </p:spPr>
        <p:txBody>
          <a:bodyPr wrap="none" lIns="91440" tIns="45720" rIns="91440" bIns="45720">
            <a:spAutoFit/>
          </a:bodyPr>
          <a:lstStyle/>
          <a:p>
            <a:pPr algn="ctr"/>
            <a:r>
              <a:rPr lang="en-US" sz="2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2015 Annual Conference &amp; Workshops</a:t>
            </a:r>
          </a:p>
          <a:p>
            <a:pPr algn="ctr"/>
            <a:r>
              <a:rPr lang="en-US" sz="2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October 7-9, 2015</a:t>
            </a:r>
          </a:p>
          <a:p>
            <a:pPr algn="ctr"/>
            <a:r>
              <a:rPr lang="en-US" sz="2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hlinkClick r:id="rId4"/>
              </a:rPr>
              <a:t>www.mngislis.org/2015</a:t>
            </a:r>
            <a:r>
              <a:rPr lang="en-US" sz="2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endParaRPr lang="en-US" sz="2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762000"/>
            <a:ext cx="1700788" cy="1652424"/>
          </a:xfrm>
          <a:prstGeom prst="rect">
            <a:avLst/>
          </a:prstGeom>
        </p:spPr>
      </p:pic>
    </p:spTree>
    <p:extLst>
      <p:ext uri="{BB962C8B-B14F-4D97-AF65-F5344CB8AC3E}">
        <p14:creationId xmlns:p14="http://schemas.microsoft.com/office/powerpoint/2010/main" val="12534606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382000" cy="4678363"/>
          </a:xfrm>
          <a:ln>
            <a:solidFill>
              <a:schemeClr val="bg1"/>
            </a:solidFill>
          </a:ln>
        </p:spPr>
        <p:txBody>
          <a:bodyPr>
            <a:normAutofit/>
          </a:bodyPr>
          <a:lstStyle/>
          <a:p>
            <a:r>
              <a:rPr lang="en-US" sz="2400" b="1" dirty="0" smtClean="0">
                <a:solidFill>
                  <a:srgbClr val="0070C0"/>
                </a:solidFill>
              </a:rPr>
              <a:t>2016 Spring Workshops</a:t>
            </a:r>
          </a:p>
          <a:p>
            <a:r>
              <a:rPr lang="en-US" sz="2400" b="1" dirty="0" smtClean="0">
                <a:solidFill>
                  <a:srgbClr val="0070C0"/>
                </a:solidFill>
              </a:rPr>
              <a:t>26</a:t>
            </a:r>
            <a:r>
              <a:rPr lang="en-US" sz="2400" b="1" baseline="30000" dirty="0" smtClean="0">
                <a:solidFill>
                  <a:srgbClr val="0070C0"/>
                </a:solidFill>
              </a:rPr>
              <a:t>th</a:t>
            </a:r>
            <a:r>
              <a:rPr lang="en-US" sz="2400" b="1" dirty="0" smtClean="0">
                <a:solidFill>
                  <a:srgbClr val="0070C0"/>
                </a:solidFill>
              </a:rPr>
              <a:t> Annual Conference &amp; Workshops, Duluth </a:t>
            </a:r>
            <a:r>
              <a:rPr lang="en-US" sz="2400" b="1" dirty="0">
                <a:solidFill>
                  <a:srgbClr val="0070C0"/>
                </a:solidFill>
              </a:rPr>
              <a:t>– </a:t>
            </a:r>
            <a:r>
              <a:rPr lang="en-US" sz="2400" b="1" dirty="0" smtClean="0">
                <a:solidFill>
                  <a:srgbClr val="0070C0"/>
                </a:solidFill>
              </a:rPr>
              <a:t>October 2016</a:t>
            </a:r>
          </a:p>
          <a:p>
            <a:r>
              <a:rPr lang="en-US" sz="2400" b="1" dirty="0" smtClean="0">
                <a:solidFill>
                  <a:srgbClr val="0070C0"/>
                </a:solidFill>
              </a:rPr>
              <a:t>27</a:t>
            </a:r>
            <a:r>
              <a:rPr lang="en-US" sz="2400" b="1" baseline="30000" dirty="0" smtClean="0">
                <a:solidFill>
                  <a:srgbClr val="0070C0"/>
                </a:solidFill>
              </a:rPr>
              <a:t>th</a:t>
            </a:r>
            <a:r>
              <a:rPr lang="en-US" sz="2400" b="1" dirty="0" smtClean="0">
                <a:solidFill>
                  <a:srgbClr val="0070C0"/>
                </a:solidFill>
              </a:rPr>
              <a:t> Annual Conference &amp; Workshops, Bemidji – October 2017</a:t>
            </a:r>
          </a:p>
          <a:p>
            <a:r>
              <a:rPr lang="en-US" sz="2400" b="1" dirty="0" smtClean="0">
                <a:solidFill>
                  <a:srgbClr val="0070C0"/>
                </a:solidFill>
              </a:rPr>
              <a:t>28</a:t>
            </a:r>
            <a:r>
              <a:rPr lang="en-US" sz="2400" b="1" baseline="30000" dirty="0" smtClean="0">
                <a:solidFill>
                  <a:srgbClr val="0070C0"/>
                </a:solidFill>
              </a:rPr>
              <a:t>th</a:t>
            </a:r>
            <a:r>
              <a:rPr lang="en-US" sz="2400" b="1" dirty="0" smtClean="0">
                <a:solidFill>
                  <a:srgbClr val="0070C0"/>
                </a:solidFill>
              </a:rPr>
              <a:t> Annual Conference &amp; Workshops 2018</a:t>
            </a:r>
          </a:p>
          <a:p>
            <a:pPr lvl="1"/>
            <a:r>
              <a:rPr lang="en-US" sz="2000" b="1" dirty="0" smtClean="0">
                <a:solidFill>
                  <a:srgbClr val="0070C0"/>
                </a:solidFill>
              </a:rPr>
              <a:t>Bemidji, October </a:t>
            </a:r>
          </a:p>
          <a:p>
            <a:pPr lvl="1"/>
            <a:r>
              <a:rPr lang="en-US" sz="2000" b="1" dirty="0" smtClean="0">
                <a:solidFill>
                  <a:srgbClr val="0070C0"/>
                </a:solidFill>
              </a:rPr>
              <a:t>Duluth, with NSGIC in October</a:t>
            </a:r>
            <a:endParaRPr lang="en-US" sz="1200" b="1" dirty="0" smtClean="0">
              <a:solidFill>
                <a:srgbClr val="0070C0"/>
              </a:solidFill>
            </a:endParaRPr>
          </a:p>
          <a:p>
            <a:pPr marL="457200" lvl="1" indent="0">
              <a:buNone/>
            </a:pPr>
            <a:endParaRPr lang="en-US" dirty="0"/>
          </a:p>
        </p:txBody>
      </p:sp>
      <p:sp>
        <p:nvSpPr>
          <p:cNvPr id="4" name="Rectangle 3"/>
          <p:cNvSpPr/>
          <p:nvPr/>
        </p:nvSpPr>
        <p:spPr>
          <a:xfrm>
            <a:off x="2462684" y="228600"/>
            <a:ext cx="4034310" cy="523220"/>
          </a:xfrm>
          <a:prstGeom prst="rect">
            <a:avLst/>
          </a:prstGeom>
          <a:noFill/>
        </p:spPr>
        <p:txBody>
          <a:bodyPr wrap="none" lIns="91440" tIns="45720" rIns="91440" bIns="45720">
            <a:spAutoFit/>
          </a:bodyPr>
          <a:lstStyle/>
          <a:p>
            <a:pPr algn="ctr"/>
            <a:r>
              <a:rPr lang="en-US" sz="28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Future Consortium Events</a:t>
            </a:r>
            <a:endParaRPr lang="en-US" sz="2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Tree>
    <p:extLst>
      <p:ext uri="{BB962C8B-B14F-4D97-AF65-F5344CB8AC3E}">
        <p14:creationId xmlns:p14="http://schemas.microsoft.com/office/powerpoint/2010/main" val="34725098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676400" y="4800600"/>
            <a:ext cx="1828800" cy="457200"/>
          </a:xfrm>
        </p:spPr>
        <p:txBody>
          <a:bodyPr/>
          <a:lstStyle/>
          <a:p>
            <a:r>
              <a:rPr lang="en-US" dirty="0" smtClean="0"/>
              <a:t>Nancy </a:t>
            </a:r>
            <a:r>
              <a:rPr lang="en-US" dirty="0" smtClean="0"/>
              <a:t>Rader, </a:t>
            </a:r>
            <a:r>
              <a:rPr lang="en-US" dirty="0" err="1" smtClean="0"/>
              <a:t>MnGeo</a:t>
            </a:r>
            <a:endParaRPr lang="en-US" dirty="0"/>
          </a:p>
        </p:txBody>
      </p:sp>
      <p:sp>
        <p:nvSpPr>
          <p:cNvPr id="4" name="Title 3"/>
          <p:cNvSpPr>
            <a:spLocks noGrp="1"/>
          </p:cNvSpPr>
          <p:nvPr>
            <p:ph type="title"/>
          </p:nvPr>
        </p:nvSpPr>
        <p:spPr>
          <a:xfrm>
            <a:off x="1524000" y="1905000"/>
            <a:ext cx="4114800" cy="2743200"/>
          </a:xfrm>
        </p:spPr>
        <p:txBody>
          <a:bodyPr/>
          <a:lstStyle/>
          <a:p>
            <a:r>
              <a:rPr lang="en-US" dirty="0" smtClean="0"/>
              <a:t>MN Geospatial Commons – Metadata recommendation</a:t>
            </a: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029200"/>
            <a:ext cx="172402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9759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Metadata recommendation</a:t>
            </a:r>
            <a:endParaRPr lang="en-US" dirty="0"/>
          </a:p>
        </p:txBody>
      </p:sp>
      <p:sp>
        <p:nvSpPr>
          <p:cNvPr id="3" name="Text Placeholder 2"/>
          <p:cNvSpPr>
            <a:spLocks noGrp="1"/>
          </p:cNvSpPr>
          <p:nvPr>
            <p:ph type="body" sz="quarter" idx="12"/>
          </p:nvPr>
        </p:nvSpPr>
        <p:spPr>
          <a:xfrm>
            <a:off x="609600" y="1066800"/>
            <a:ext cx="8382000" cy="4953000"/>
          </a:xfrm>
        </p:spPr>
        <p:txBody>
          <a:bodyPr/>
          <a:lstStyle/>
          <a:p>
            <a:r>
              <a:rPr lang="en-US" sz="2800" dirty="0" smtClean="0"/>
              <a:t>Goal</a:t>
            </a:r>
          </a:p>
          <a:p>
            <a:pPr lvl="1">
              <a:buFont typeface="Courier New" panose="02070309020205020404" pitchFamily="49" charset="0"/>
              <a:buChar char="o"/>
            </a:pPr>
            <a:r>
              <a:rPr lang="en-US" sz="2400" dirty="0" smtClean="0"/>
              <a:t>Which metadata elements are required </a:t>
            </a:r>
            <a:br>
              <a:rPr lang="en-US" sz="2400" dirty="0" smtClean="0"/>
            </a:br>
            <a:r>
              <a:rPr lang="en-US" sz="2400" dirty="0" smtClean="0"/>
              <a:t>for the Commons?</a:t>
            </a:r>
          </a:p>
          <a:p>
            <a:pPr lvl="1">
              <a:buFont typeface="Courier New" panose="02070309020205020404" pitchFamily="49" charset="0"/>
              <a:buChar char="o"/>
            </a:pPr>
            <a:r>
              <a:rPr lang="en-US" sz="2400" dirty="0" smtClean="0"/>
              <a:t>Guidance on quality and quantity of info</a:t>
            </a:r>
          </a:p>
          <a:p>
            <a:r>
              <a:rPr lang="en-US" sz="2800" dirty="0" smtClean="0"/>
              <a:t>Criteria</a:t>
            </a:r>
          </a:p>
          <a:p>
            <a:pPr lvl="1">
              <a:buFont typeface="Courier New" panose="02070309020205020404" pitchFamily="49" charset="0"/>
              <a:buChar char="o"/>
            </a:pPr>
            <a:r>
              <a:rPr lang="en-US" sz="2400" dirty="0" smtClean="0"/>
              <a:t>Needed to determine fitness for use</a:t>
            </a:r>
          </a:p>
          <a:p>
            <a:pPr lvl="1">
              <a:buFont typeface="Courier New" panose="02070309020205020404" pitchFamily="49" charset="0"/>
              <a:buChar char="o"/>
            </a:pPr>
            <a:r>
              <a:rPr lang="en-US" sz="2400" dirty="0" smtClean="0"/>
              <a:t>Needed to support a Commons function</a:t>
            </a:r>
          </a:p>
          <a:p>
            <a:pPr lvl="1" indent="0">
              <a:buNone/>
            </a:pPr>
            <a:endParaRPr lang="en-US" dirty="0" smtClean="0"/>
          </a:p>
          <a:p>
            <a:pPr lvl="1"/>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279605"/>
            <a:ext cx="4572000" cy="1928280"/>
          </a:xfrm>
          <a:prstGeom prst="rect">
            <a:avLst/>
          </a:prstGeom>
        </p:spPr>
      </p:pic>
    </p:spTree>
    <p:extLst>
      <p:ext uri="{BB962C8B-B14F-4D97-AF65-F5344CB8AC3E}">
        <p14:creationId xmlns:p14="http://schemas.microsoft.com/office/powerpoint/2010/main" val="4211358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effectLst>
                  <a:outerShdw blurRad="38100" dist="38100" dir="2700000" algn="tl">
                    <a:srgbClr val="000000">
                      <a:alpha val="43137"/>
                    </a:srgbClr>
                  </a:outerShdw>
                </a:effectLst>
              </a:rPr>
              <a:t>Legislative happenings related to GIS</a:t>
            </a:r>
            <a:endParaRPr lang="en-US" sz="3600" dirty="0">
              <a:effectLst>
                <a:outerShdw blurRad="38100" dist="38100" dir="2700000" algn="tl">
                  <a:srgbClr val="000000">
                    <a:alpha val="43137"/>
                  </a:srgbClr>
                </a:outerShdw>
              </a:effectLst>
            </a:endParaRPr>
          </a:p>
        </p:txBody>
      </p:sp>
      <p:sp>
        <p:nvSpPr>
          <p:cNvPr id="5" name="Text Placeholder 4"/>
          <p:cNvSpPr>
            <a:spLocks noGrp="1"/>
          </p:cNvSpPr>
          <p:nvPr>
            <p:ph type="body" sz="quarter" idx="12"/>
          </p:nvPr>
        </p:nvSpPr>
        <p:spPr/>
        <p:txBody>
          <a:bodyPr/>
          <a:lstStyle/>
          <a:p>
            <a:r>
              <a:rPr lang="en-US" dirty="0" smtClean="0"/>
              <a:t>Three legislative actions…</a:t>
            </a:r>
          </a:p>
          <a:p>
            <a:pPr marL="514350" indent="-514350">
              <a:buFont typeface="+mj-lt"/>
              <a:buAutoNum type="arabicPeriod"/>
            </a:pPr>
            <a:r>
              <a:rPr lang="en-US" dirty="0" smtClean="0"/>
              <a:t>Buffer strips along waterways</a:t>
            </a:r>
          </a:p>
          <a:p>
            <a:pPr marL="514350" indent="-514350">
              <a:buFont typeface="+mj-lt"/>
              <a:buAutoNum type="arabicPeriod"/>
            </a:pPr>
            <a:r>
              <a:rPr lang="en-US" dirty="0" smtClean="0"/>
              <a:t>U of M Parks and Trails effort</a:t>
            </a:r>
          </a:p>
          <a:p>
            <a:pPr marL="514350" indent="-514350">
              <a:buFont typeface="+mj-lt"/>
              <a:buAutoNum type="arabicPeriod"/>
            </a:pPr>
            <a:r>
              <a:rPr lang="en-US" dirty="0"/>
              <a:t>9-1-1 – Increase in fees to support the build out of Next Generation 911</a:t>
            </a:r>
          </a:p>
          <a:p>
            <a:pPr marL="514350" indent="-514350">
              <a:buFont typeface="+mj-lt"/>
              <a:buAutoNum type="arabicPeriod"/>
            </a:pPr>
            <a:endParaRPr lang="en-US" dirty="0"/>
          </a:p>
        </p:txBody>
      </p:sp>
    </p:spTree>
    <p:extLst>
      <p:ext uri="{BB962C8B-B14F-4D97-AF65-F5344CB8AC3E}">
        <p14:creationId xmlns:p14="http://schemas.microsoft.com/office/powerpoint/2010/main" val="92054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Metadata recommendation</a:t>
            </a:r>
            <a:endParaRPr lang="en-US" dirty="0"/>
          </a:p>
        </p:txBody>
      </p:sp>
      <p:sp>
        <p:nvSpPr>
          <p:cNvPr id="3" name="Text Placeholder 2"/>
          <p:cNvSpPr>
            <a:spLocks noGrp="1"/>
          </p:cNvSpPr>
          <p:nvPr>
            <p:ph type="body" sz="quarter" idx="12"/>
          </p:nvPr>
        </p:nvSpPr>
        <p:spPr/>
        <p:txBody>
          <a:bodyPr/>
          <a:lstStyle/>
          <a:p>
            <a:r>
              <a:rPr lang="en-US" dirty="0" smtClean="0"/>
              <a:t>Categories:</a:t>
            </a:r>
          </a:p>
          <a:p>
            <a:pPr lvl="1">
              <a:buFont typeface="Courier New" panose="02070309020205020404" pitchFamily="49" charset="0"/>
              <a:buChar char="o"/>
            </a:pPr>
            <a:r>
              <a:rPr lang="en-US" dirty="0" smtClean="0"/>
              <a:t>Mandatory</a:t>
            </a:r>
          </a:p>
          <a:p>
            <a:pPr lvl="1">
              <a:buFont typeface="Courier New" panose="02070309020205020404" pitchFamily="49" charset="0"/>
              <a:buChar char="o"/>
            </a:pPr>
            <a:r>
              <a:rPr lang="en-US" dirty="0" smtClean="0"/>
              <a:t>Mandatory if applicable</a:t>
            </a:r>
          </a:p>
          <a:p>
            <a:pPr lvl="1">
              <a:buFont typeface="Courier New" panose="02070309020205020404" pitchFamily="49" charset="0"/>
              <a:buChar char="o"/>
            </a:pPr>
            <a:r>
              <a:rPr lang="en-US" dirty="0" smtClean="0"/>
              <a:t>Desirable</a:t>
            </a:r>
          </a:p>
          <a:p>
            <a:pPr lvl="1">
              <a:buFont typeface="Courier New" panose="02070309020205020404" pitchFamily="49" charset="0"/>
              <a:buChar char="o"/>
            </a:pPr>
            <a:r>
              <a:rPr lang="en-US" dirty="0" smtClean="0"/>
              <a:t>Optional</a:t>
            </a:r>
          </a:p>
          <a:p>
            <a:pPr lvl="1"/>
            <a:endParaRPr lang="en-US" dirty="0"/>
          </a:p>
        </p:txBody>
      </p:sp>
    </p:spTree>
    <p:extLst>
      <p:ext uri="{BB962C8B-B14F-4D97-AF65-F5344CB8AC3E}">
        <p14:creationId xmlns:p14="http://schemas.microsoft.com/office/powerpoint/2010/main" val="2796076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438400"/>
            <a:ext cx="6716063" cy="3353268"/>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8" y="457200"/>
            <a:ext cx="6716063" cy="1695687"/>
          </a:xfrm>
          <a:prstGeom prst="rect">
            <a:avLst/>
          </a:prstGeom>
        </p:spPr>
      </p:pic>
      <p:sp>
        <p:nvSpPr>
          <p:cNvPr id="9" name="TextBox 8"/>
          <p:cNvSpPr txBox="1"/>
          <p:nvPr/>
        </p:nvSpPr>
        <p:spPr>
          <a:xfrm>
            <a:off x="762000" y="5943600"/>
            <a:ext cx="7511672" cy="646331"/>
          </a:xfrm>
          <a:prstGeom prst="rect">
            <a:avLst/>
          </a:prstGeom>
          <a:noFill/>
        </p:spPr>
        <p:txBody>
          <a:bodyPr wrap="none" rtlCol="0">
            <a:spAutoFit/>
          </a:bodyPr>
          <a:lstStyle/>
          <a:p>
            <a:r>
              <a:rPr lang="en-US" i="1" dirty="0" smtClean="0"/>
              <a:t>See handout for </a:t>
            </a:r>
            <a:r>
              <a:rPr lang="en-US" i="1" dirty="0"/>
              <a:t>full </a:t>
            </a:r>
            <a:r>
              <a:rPr lang="en-US" i="1" dirty="0" smtClean="0"/>
              <a:t>recommendation:</a:t>
            </a:r>
            <a:br>
              <a:rPr lang="en-US" i="1" dirty="0" smtClean="0"/>
            </a:br>
            <a:r>
              <a:rPr lang="en-US" dirty="0" smtClean="0"/>
              <a:t> </a:t>
            </a:r>
            <a:r>
              <a:rPr lang="en-US" sz="1200" dirty="0" smtClean="0">
                <a:hlinkClick r:id="rId4"/>
              </a:rPr>
              <a:t>www.mngeo.state.mn.us/councils/statewide/Commons_MGMG_element_requirements_recommendation.pdf</a:t>
            </a:r>
            <a:endParaRPr lang="en-US" dirty="0"/>
          </a:p>
        </p:txBody>
      </p:sp>
    </p:spTree>
    <p:extLst>
      <p:ext uri="{BB962C8B-B14F-4D97-AF65-F5344CB8AC3E}">
        <p14:creationId xmlns:p14="http://schemas.microsoft.com/office/powerpoint/2010/main" val="1313465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Metadata recommendation</a:t>
            </a:r>
            <a:endParaRPr lang="en-US" dirty="0"/>
          </a:p>
        </p:txBody>
      </p:sp>
      <p:sp>
        <p:nvSpPr>
          <p:cNvPr id="3" name="Text Placeholder 2"/>
          <p:cNvSpPr>
            <a:spLocks noGrp="1"/>
          </p:cNvSpPr>
          <p:nvPr>
            <p:ph type="body" sz="quarter" idx="12"/>
          </p:nvPr>
        </p:nvSpPr>
        <p:spPr/>
        <p:txBody>
          <a:bodyPr/>
          <a:lstStyle/>
          <a:p>
            <a:r>
              <a:rPr lang="en-US" dirty="0" smtClean="0"/>
              <a:t>Implementation:</a:t>
            </a:r>
          </a:p>
          <a:p>
            <a:pPr lvl="1">
              <a:buFont typeface="Courier New" panose="02070309020205020404" pitchFamily="49" charset="0"/>
              <a:buChar char="o"/>
            </a:pPr>
            <a:r>
              <a:rPr lang="en-US" dirty="0" smtClean="0"/>
              <a:t>Training</a:t>
            </a:r>
          </a:p>
          <a:p>
            <a:pPr lvl="1">
              <a:buFont typeface="Courier New" panose="02070309020205020404" pitchFamily="49" charset="0"/>
              <a:buChar char="o"/>
            </a:pPr>
            <a:r>
              <a:rPr lang="en-US" dirty="0" smtClean="0"/>
              <a:t>Work with new publishers</a:t>
            </a:r>
          </a:p>
          <a:p>
            <a:pPr lvl="1">
              <a:buFont typeface="Courier New" panose="02070309020205020404" pitchFamily="49" charset="0"/>
              <a:buChar char="o"/>
            </a:pPr>
            <a:r>
              <a:rPr lang="en-US" dirty="0" smtClean="0"/>
              <a:t>Validate some elements automatically</a:t>
            </a:r>
          </a:p>
          <a:p>
            <a:pPr lvl="1">
              <a:buFont typeface="Courier New" panose="02070309020205020404" pitchFamily="49" charset="0"/>
              <a:buChar char="o"/>
            </a:pPr>
            <a:r>
              <a:rPr lang="en-US" dirty="0" smtClean="0"/>
              <a:t>Monitor user feedback</a:t>
            </a:r>
          </a:p>
          <a:p>
            <a:pPr lvl="1">
              <a:buFont typeface="Courier New" panose="02070309020205020404" pitchFamily="49" charset="0"/>
              <a:buChar char="o"/>
            </a:pPr>
            <a:r>
              <a:rPr lang="en-US" dirty="0" smtClean="0"/>
              <a:t>Periodic reminders to check records</a:t>
            </a:r>
          </a:p>
          <a:p>
            <a:pPr lvl="1">
              <a:buFont typeface="Courier New" panose="02070309020205020404" pitchFamily="49" charset="0"/>
              <a:buChar char="o"/>
            </a:pPr>
            <a:r>
              <a:rPr lang="en-US" dirty="0" smtClean="0"/>
              <a:t>Improve metadata tools</a:t>
            </a:r>
          </a:p>
          <a:p>
            <a:pPr lvl="1"/>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47800"/>
            <a:ext cx="1724025"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633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380555" y="838200"/>
            <a:ext cx="4611045" cy="5137985"/>
          </a:xfrm>
        </p:spPr>
        <p:txBody>
          <a:bodyPr>
            <a:normAutofit/>
          </a:bodyPr>
          <a:lstStyle/>
          <a:p>
            <a:pPr marL="285750" indent="-285750">
              <a:buFont typeface="Arial" panose="020B0604020202020204" pitchFamily="34" charset="0"/>
              <a:buChar char="•"/>
            </a:pPr>
            <a:r>
              <a:rPr lang="en-US" dirty="0" smtClean="0"/>
              <a:t>Focus - Migration </a:t>
            </a:r>
            <a:r>
              <a:rPr lang="en-US" dirty="0"/>
              <a:t>of all significant state geospatial resources currently provided in </a:t>
            </a:r>
            <a:r>
              <a:rPr lang="en-US" dirty="0" smtClean="0"/>
              <a:t>the Data </a:t>
            </a:r>
            <a:r>
              <a:rPr lang="en-US" dirty="0"/>
              <a:t>Deli, Minnesota Geographic Data Clearinghouse, </a:t>
            </a:r>
            <a:r>
              <a:rPr lang="en-US" dirty="0" err="1" smtClean="0"/>
              <a:t>DataFinder</a:t>
            </a:r>
            <a:r>
              <a:rPr lang="en-US" dirty="0" smtClean="0"/>
              <a:t> </a:t>
            </a:r>
            <a:r>
              <a:rPr lang="en-US" dirty="0"/>
              <a:t>and other independent </a:t>
            </a:r>
            <a:r>
              <a:rPr lang="en-US" dirty="0" smtClean="0"/>
              <a:t>state agencies;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Published </a:t>
            </a:r>
            <a:r>
              <a:rPr lang="en-US" dirty="0"/>
              <a:t>resources </a:t>
            </a:r>
            <a:r>
              <a:rPr lang="en-US" dirty="0" smtClean="0"/>
              <a:t>accessible</a:t>
            </a:r>
          </a:p>
          <a:p>
            <a:pPr marL="685800" lvl="1">
              <a:buFont typeface="Arial" panose="020B0604020202020204" pitchFamily="34" charset="0"/>
              <a:buChar char="•"/>
            </a:pPr>
            <a:r>
              <a:rPr lang="en-US" sz="1800" b="1" dirty="0" smtClean="0">
                <a:solidFill>
                  <a:srgbClr val="FF0000"/>
                </a:solidFill>
              </a:rPr>
              <a:t>11 Organizations</a:t>
            </a:r>
          </a:p>
          <a:p>
            <a:pPr marL="685800" lvl="1">
              <a:buFont typeface="Arial" panose="020B0604020202020204" pitchFamily="34" charset="0"/>
              <a:buChar char="•"/>
            </a:pPr>
            <a:r>
              <a:rPr lang="en-US" sz="1800" b="1" dirty="0" smtClean="0">
                <a:solidFill>
                  <a:srgbClr val="FF0000"/>
                </a:solidFill>
              </a:rPr>
              <a:t>237 Resources</a:t>
            </a:r>
          </a:p>
          <a:p>
            <a:pPr marL="685800" lvl="1">
              <a:buFont typeface="Arial" panose="020B0604020202020204" pitchFamily="34" charset="0"/>
              <a:buChar char="•"/>
            </a:pPr>
            <a:endParaRPr lang="en-US" sz="800" b="1" dirty="0" smtClean="0">
              <a:solidFill>
                <a:srgbClr val="FF0000"/>
              </a:solidFill>
            </a:endParaRPr>
          </a:p>
          <a:p>
            <a:pPr marL="285750" indent="-285750"/>
            <a:r>
              <a:rPr lang="en-US" dirty="0"/>
              <a:t>Metadata </a:t>
            </a:r>
            <a:r>
              <a:rPr lang="en-US" dirty="0" smtClean="0"/>
              <a:t>training begins this week!</a:t>
            </a:r>
          </a:p>
          <a:p>
            <a:pPr marL="0" indent="0">
              <a:buNone/>
            </a:pPr>
            <a:endParaRPr lang="en-US" dirty="0" smtClean="0"/>
          </a:p>
          <a:p>
            <a:pPr marL="285750" indent="-285750"/>
            <a:r>
              <a:rPr lang="en-US" dirty="0" smtClean="0"/>
              <a:t>The site is being prepared to expand participation</a:t>
            </a:r>
          </a:p>
          <a:p>
            <a:pPr marL="1085850" lvl="2"/>
            <a:endParaRPr lang="en-US" sz="900" dirty="0" smtClean="0"/>
          </a:p>
        </p:txBody>
      </p:sp>
      <p:pic>
        <p:nvPicPr>
          <p:cNvPr id="7" name="Picture 6" descr="Image of the MN Geospatial Commons"/>
          <p:cNvPicPr>
            <a:picLocks noChangeAspect="1"/>
          </p:cNvPicPr>
          <p:nvPr/>
        </p:nvPicPr>
        <p:blipFill>
          <a:blip r:embed="rId3" cstate="print"/>
          <a:stretch>
            <a:fillRect/>
          </a:stretch>
        </p:blipFill>
        <p:spPr>
          <a:xfrm>
            <a:off x="164422" y="304800"/>
            <a:ext cx="4009101" cy="5527160"/>
          </a:xfrm>
          <a:prstGeom prst="rect">
            <a:avLst/>
          </a:prstGeom>
          <a:ln>
            <a:noFill/>
          </a:ln>
          <a:effectLst>
            <a:outerShdw blurRad="292100" dist="139700" dir="2700000" algn="tl" rotWithShape="0">
              <a:srgbClr val="333333">
                <a:alpha val="65000"/>
              </a:srgbClr>
            </a:outerShdw>
          </a:effectLst>
        </p:spPr>
      </p:pic>
      <p:grpSp>
        <p:nvGrpSpPr>
          <p:cNvPr id="2" name="Group 9"/>
          <p:cNvGrpSpPr/>
          <p:nvPr/>
        </p:nvGrpSpPr>
        <p:grpSpPr>
          <a:xfrm>
            <a:off x="304800" y="6310116"/>
            <a:ext cx="5273152" cy="434514"/>
            <a:chOff x="604361" y="6166532"/>
            <a:chExt cx="5383148" cy="434514"/>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5100" y="6218755"/>
              <a:ext cx="482409" cy="330069"/>
            </a:xfrm>
            <a:prstGeom prst="rect">
              <a:avLst/>
            </a:prstGeom>
          </p:spPr>
        </p:pic>
        <p:pic>
          <p:nvPicPr>
            <p:cNvPr id="13" name="Picture 2" descr="us-mn-state-dn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0574" y="6221314"/>
              <a:ext cx="324951" cy="324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s-mn-state-d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3731" y="6256331"/>
              <a:ext cx="974681" cy="2549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us-mn-state-met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5836" y="6238258"/>
              <a:ext cx="797433" cy="2910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s-mn-state-m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9099" y="6189498"/>
              <a:ext cx="473882" cy="3885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us-mn-state-pc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93414" y="6166532"/>
              <a:ext cx="635059" cy="4345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cstate="print"/>
            <a:stretch>
              <a:fillRect/>
            </a:stretch>
          </p:blipFill>
          <p:spPr>
            <a:xfrm>
              <a:off x="1226677" y="6195602"/>
              <a:ext cx="381565" cy="376374"/>
            </a:xfrm>
            <a:prstGeom prst="rect">
              <a:avLst/>
            </a:prstGeom>
          </p:spPr>
        </p:pic>
        <p:pic>
          <p:nvPicPr>
            <p:cNvPr id="1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4361" y="6173106"/>
              <a:ext cx="488531" cy="42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4465574" y="158939"/>
            <a:ext cx="4337340" cy="861774"/>
          </a:xfrm>
          <a:prstGeom prst="rect">
            <a:avLst/>
          </a:prstGeom>
          <a:noFill/>
        </p:spPr>
        <p:txBody>
          <a:bodyPr wrap="square" rtlCol="0">
            <a:spAutoFit/>
          </a:bodyPr>
          <a:lstStyle/>
          <a:p>
            <a:r>
              <a:rPr lang="en-US" sz="3200" u="sng" dirty="0" smtClean="0">
                <a:solidFill>
                  <a:prstClr val="black"/>
                </a:solidFill>
                <a:effectLst>
                  <a:outerShdw blurRad="38100" dist="38100" dir="2700000" algn="tl">
                    <a:srgbClr val="000000">
                      <a:alpha val="43137"/>
                    </a:srgbClr>
                  </a:outerShdw>
                </a:effectLst>
              </a:rPr>
              <a:t>Status</a:t>
            </a:r>
          </a:p>
          <a:p>
            <a:endParaRPr lang="en-US" dirty="0">
              <a:solidFill>
                <a:prstClr val="black"/>
              </a:solidFill>
            </a:endParaRPr>
          </a:p>
        </p:txBody>
      </p:sp>
      <p:cxnSp>
        <p:nvCxnSpPr>
          <p:cNvPr id="3" name="Straight Connector 2"/>
          <p:cNvCxnSpPr/>
          <p:nvPr/>
        </p:nvCxnSpPr>
        <p:spPr>
          <a:xfrm>
            <a:off x="362857" y="6154057"/>
            <a:ext cx="8440057" cy="7257"/>
          </a:xfrm>
          <a:prstGeom prst="line">
            <a:avLst/>
          </a:prstGeom>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8314" y="6347855"/>
            <a:ext cx="785338" cy="264192"/>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11160" y="6362339"/>
            <a:ext cx="741213" cy="338137"/>
          </a:xfrm>
          <a:prstGeom prst="rect">
            <a:avLst/>
          </a:prstGeom>
        </p:spPr>
      </p:pic>
      <p:pic>
        <p:nvPicPr>
          <p:cNvPr id="9" name="Picture 8"/>
          <p:cNvPicPr>
            <a:picLocks noChangeAspect="1"/>
          </p:cNvPicPr>
          <p:nvPr/>
        </p:nvPicPr>
        <p:blipFill rotWithShape="1">
          <a:blip r:embed="rId14">
            <a:extLst>
              <a:ext uri="{28A0092B-C50C-407E-A947-70E740481C1C}">
                <a14:useLocalDpi xmlns:a14="http://schemas.microsoft.com/office/drawing/2010/main" val="0"/>
              </a:ext>
            </a:extLst>
          </a:blip>
          <a:srcRect t="39453" b="42085"/>
          <a:stretch/>
        </p:blipFill>
        <p:spPr>
          <a:xfrm>
            <a:off x="7709593" y="6442644"/>
            <a:ext cx="1206495" cy="152400"/>
          </a:xfrm>
          <a:prstGeom prst="rect">
            <a:avLst/>
          </a:prstGeom>
        </p:spPr>
      </p:pic>
    </p:spTree>
    <p:extLst>
      <p:ext uri="{BB962C8B-B14F-4D97-AF65-F5344CB8AC3E}">
        <p14:creationId xmlns:p14="http://schemas.microsoft.com/office/powerpoint/2010/main" val="7634693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a:t/>
            </a:r>
            <a:br>
              <a:rPr lang="en-US" dirty="0"/>
            </a:br>
            <a:r>
              <a:rPr lang="en-US" dirty="0"/>
              <a:t> </a:t>
            </a:r>
            <a:br>
              <a:rPr lang="en-US" dirty="0"/>
            </a:br>
            <a:r>
              <a:rPr lang="en-US" dirty="0"/>
              <a:t>Discussion:  Year-end </a:t>
            </a:r>
            <a:r>
              <a:rPr lang="en-US" dirty="0" smtClean="0"/>
              <a:t>evaluation</a:t>
            </a:r>
            <a:r>
              <a:rPr lang="en-US" dirty="0"/>
              <a:t/>
            </a:r>
            <a:br>
              <a:rPr lang="en-US" dirty="0"/>
            </a:br>
            <a:endParaRPr lang="en-US" dirty="0"/>
          </a:p>
        </p:txBody>
      </p:sp>
      <p:sp>
        <p:nvSpPr>
          <p:cNvPr id="2" name="TextBox 1"/>
          <p:cNvSpPr txBox="1"/>
          <p:nvPr/>
        </p:nvSpPr>
        <p:spPr>
          <a:xfrm>
            <a:off x="838200" y="3200400"/>
            <a:ext cx="4001416" cy="1938992"/>
          </a:xfrm>
          <a:prstGeom prst="rect">
            <a:avLst/>
          </a:prstGeom>
          <a:noFill/>
        </p:spPr>
        <p:txBody>
          <a:bodyPr wrap="none" rtlCol="0">
            <a:spAutoFit/>
          </a:bodyPr>
          <a:lstStyle/>
          <a:p>
            <a:r>
              <a:rPr lang="en-US" sz="2400" dirty="0" smtClean="0"/>
              <a:t>What went well?</a:t>
            </a:r>
          </a:p>
          <a:p>
            <a:endParaRPr lang="en-US" sz="2400" dirty="0"/>
          </a:p>
          <a:p>
            <a:r>
              <a:rPr lang="en-US" sz="2400" dirty="0" smtClean="0"/>
              <a:t>What could be changed?</a:t>
            </a:r>
          </a:p>
          <a:p>
            <a:endParaRPr lang="en-US" sz="2400" dirty="0"/>
          </a:p>
          <a:p>
            <a:r>
              <a:rPr lang="en-US" sz="2400" dirty="0" smtClean="0"/>
              <a:t>Where do we go from here?</a:t>
            </a:r>
            <a:endParaRPr lang="en-US" sz="2400" dirty="0"/>
          </a:p>
        </p:txBody>
      </p:sp>
    </p:spTree>
    <p:extLst>
      <p:ext uri="{BB962C8B-B14F-4D97-AF65-F5344CB8AC3E}">
        <p14:creationId xmlns:p14="http://schemas.microsoft.com/office/powerpoint/2010/main" val="28761210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went well?</a:t>
            </a:r>
            <a:endParaRPr lang="en-US" dirty="0"/>
          </a:p>
        </p:txBody>
      </p:sp>
      <p:sp>
        <p:nvSpPr>
          <p:cNvPr id="5" name="Text Placeholder 4"/>
          <p:cNvSpPr>
            <a:spLocks noGrp="1"/>
          </p:cNvSpPr>
          <p:nvPr>
            <p:ph type="body" sz="quarter" idx="12"/>
          </p:nvPr>
        </p:nvSpPr>
        <p:spPr>
          <a:xfrm>
            <a:off x="588108" y="914400"/>
            <a:ext cx="8382000" cy="4953000"/>
          </a:xfrm>
        </p:spPr>
        <p:txBody>
          <a:bodyPr/>
          <a:lstStyle/>
          <a:p>
            <a:r>
              <a:rPr lang="en-US" dirty="0" smtClean="0"/>
              <a:t>Meetings have been a good way to share information</a:t>
            </a:r>
          </a:p>
          <a:p>
            <a:pPr marL="1085850" lvl="1" indent="-342900">
              <a:buFont typeface="Arial" panose="020B0604020202020204" pitchFamily="34" charset="0"/>
              <a:buChar char="•"/>
            </a:pPr>
            <a:r>
              <a:rPr lang="en-US" sz="2000" dirty="0" smtClean="0"/>
              <a:t>What’s happening at the National, State, Local, Education, Legislative</a:t>
            </a:r>
          </a:p>
          <a:p>
            <a:pPr marL="1085850" lvl="1" indent="-342900">
              <a:buFont typeface="Arial" panose="020B0604020202020204" pitchFamily="34" charset="0"/>
              <a:buChar char="•"/>
            </a:pPr>
            <a:r>
              <a:rPr lang="en-US" sz="2000" dirty="0" smtClean="0"/>
              <a:t>Member presentations</a:t>
            </a:r>
          </a:p>
          <a:p>
            <a:pPr marL="342900" indent="-342900">
              <a:buFont typeface="Arial" panose="020B0604020202020204" pitchFamily="34" charset="0"/>
              <a:buChar char="•"/>
            </a:pPr>
            <a:endParaRPr lang="en-US" sz="800" dirty="0" smtClean="0"/>
          </a:p>
          <a:p>
            <a:r>
              <a:rPr lang="en-US" dirty="0" smtClean="0"/>
              <a:t>Open discussions on various topics</a:t>
            </a:r>
          </a:p>
          <a:p>
            <a:pPr marL="1200150" lvl="1" indent="-457200">
              <a:buFont typeface="Arial" panose="020B0604020202020204" pitchFamily="34" charset="0"/>
              <a:buChar char="•"/>
            </a:pPr>
            <a:r>
              <a:rPr lang="en-US" sz="2000" dirty="0" smtClean="0"/>
              <a:t>Funding Proposal</a:t>
            </a:r>
          </a:p>
          <a:p>
            <a:pPr marL="1200150" lvl="1" indent="-457200">
              <a:buFont typeface="Arial" panose="020B0604020202020204" pitchFamily="34" charset="0"/>
              <a:buChar char="•"/>
            </a:pPr>
            <a:r>
              <a:rPr lang="en-US" sz="2000" dirty="0" smtClean="0"/>
              <a:t>Legislative efforts</a:t>
            </a:r>
          </a:p>
          <a:p>
            <a:endParaRPr lang="en-US" sz="800" dirty="0"/>
          </a:p>
          <a:p>
            <a:r>
              <a:rPr lang="en-US" dirty="0" smtClean="0"/>
              <a:t>Support from Council</a:t>
            </a:r>
          </a:p>
          <a:p>
            <a:pPr marL="1085850" lvl="1" indent="-342900">
              <a:buFont typeface="Arial" panose="020B0604020202020204" pitchFamily="34" charset="0"/>
              <a:buChar char="•"/>
            </a:pPr>
            <a:r>
              <a:rPr lang="en-US" sz="2000" dirty="0" smtClean="0"/>
              <a:t>Legislative Review of Council</a:t>
            </a:r>
          </a:p>
          <a:p>
            <a:pPr marL="1085850" lvl="1" indent="-342900">
              <a:buFont typeface="Arial" panose="020B0604020202020204" pitchFamily="34" charset="0"/>
              <a:buChar char="•"/>
            </a:pPr>
            <a:endParaRPr lang="en-US" sz="800" dirty="0"/>
          </a:p>
          <a:p>
            <a:r>
              <a:rPr lang="en-US" dirty="0" smtClean="0"/>
              <a:t>Thoughts from the members…</a:t>
            </a:r>
            <a:endParaRPr lang="en-US"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endParaRPr lang="en-US" dirty="0"/>
          </a:p>
        </p:txBody>
      </p:sp>
    </p:spTree>
    <p:extLst>
      <p:ext uri="{BB962C8B-B14F-4D97-AF65-F5344CB8AC3E}">
        <p14:creationId xmlns:p14="http://schemas.microsoft.com/office/powerpoint/2010/main" val="4624040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could be changed?</a:t>
            </a:r>
            <a:endParaRPr lang="en-US" dirty="0"/>
          </a:p>
        </p:txBody>
      </p:sp>
      <p:sp>
        <p:nvSpPr>
          <p:cNvPr id="3" name="Text Placeholder 2"/>
          <p:cNvSpPr>
            <a:spLocks noGrp="1"/>
          </p:cNvSpPr>
          <p:nvPr>
            <p:ph type="body" sz="quarter" idx="12"/>
          </p:nvPr>
        </p:nvSpPr>
        <p:spPr>
          <a:xfrm>
            <a:off x="609600" y="990600"/>
            <a:ext cx="8382000" cy="5257800"/>
          </a:xfrm>
        </p:spPr>
        <p:txBody>
          <a:bodyPr/>
          <a:lstStyle/>
          <a:p>
            <a:r>
              <a:rPr lang="en-US" dirty="0" smtClean="0"/>
              <a:t>Agendas and supporting materials to members sooner</a:t>
            </a:r>
            <a:endParaRPr lang="en-US" sz="800" dirty="0" smtClean="0"/>
          </a:p>
          <a:p>
            <a:r>
              <a:rPr lang="en-US" dirty="0" smtClean="0"/>
              <a:t>Meeting approach?</a:t>
            </a:r>
          </a:p>
          <a:p>
            <a:pPr marL="1200150" lvl="1" indent="-457200">
              <a:buFont typeface="Arial" panose="020B0604020202020204" pitchFamily="34" charset="0"/>
              <a:buChar char="•"/>
            </a:pPr>
            <a:r>
              <a:rPr lang="en-US" sz="2000" dirty="0" smtClean="0"/>
              <a:t>Informal led by Dan</a:t>
            </a:r>
          </a:p>
          <a:p>
            <a:pPr marL="1200150" lvl="1" indent="-457200">
              <a:buFont typeface="Arial" panose="020B0604020202020204" pitchFamily="34" charset="0"/>
              <a:buChar char="•"/>
            </a:pPr>
            <a:r>
              <a:rPr lang="en-US" sz="2000" dirty="0" smtClean="0"/>
              <a:t>Mostly informational</a:t>
            </a:r>
          </a:p>
          <a:p>
            <a:pPr marL="1200150" lvl="1" indent="-457200">
              <a:buFont typeface="Arial" panose="020B0604020202020204" pitchFamily="34" charset="0"/>
              <a:buChar char="•"/>
            </a:pPr>
            <a:r>
              <a:rPr lang="en-US" sz="2000" dirty="0" smtClean="0"/>
              <a:t>More discussions and input                                                 from members?</a:t>
            </a:r>
            <a:endParaRPr lang="en-US" sz="800" dirty="0"/>
          </a:p>
          <a:p>
            <a:r>
              <a:rPr lang="en-US" dirty="0" smtClean="0"/>
              <a:t>Agenda driven by MnGeo</a:t>
            </a:r>
          </a:p>
          <a:p>
            <a:pPr lvl="1">
              <a:buFont typeface="Arial" panose="020B0604020202020204" pitchFamily="34" charset="0"/>
              <a:buChar char="•"/>
            </a:pPr>
            <a:r>
              <a:rPr lang="en-US" sz="2000" dirty="0" smtClean="0"/>
              <a:t>Driven by Council members?</a:t>
            </a:r>
            <a:endParaRPr lang="en-US" sz="800" dirty="0"/>
          </a:p>
          <a:p>
            <a:pPr indent="-285750"/>
            <a:r>
              <a:rPr lang="en-US" dirty="0" smtClean="0"/>
              <a:t>What do you as members want this      council to be going forward?</a:t>
            </a:r>
          </a:p>
          <a:p>
            <a:endParaRPr lang="en-US" dirty="0"/>
          </a:p>
        </p:txBody>
      </p:sp>
      <p:pic>
        <p:nvPicPr>
          <p:cNvPr id="4" name="Picture 16" descr="C:\Users\kanez\AppData\Local\Microsoft\Windows\Temporary Internet Files\Content.IE5\6MQTAU4X\MP900399686[1].jpg" title="conference table ph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676400"/>
            <a:ext cx="3238500"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5987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Announcements </a:t>
            </a:r>
            <a:r>
              <a:rPr lang="en-US" sz="3600" dirty="0" smtClean="0"/>
              <a:t>and other business</a:t>
            </a:r>
            <a:endParaRPr lang="en-US" sz="3600" dirty="0"/>
          </a:p>
        </p:txBody>
      </p:sp>
      <p:sp>
        <p:nvSpPr>
          <p:cNvPr id="3" name="Text Placeholder 2"/>
          <p:cNvSpPr>
            <a:spLocks noGrp="1"/>
          </p:cNvSpPr>
          <p:nvPr>
            <p:ph type="body" sz="quarter" idx="12"/>
          </p:nvPr>
        </p:nvSpPr>
        <p:spPr/>
        <p:txBody>
          <a:bodyPr/>
          <a:lstStyle/>
          <a:p>
            <a:r>
              <a:rPr lang="en-US" dirty="0" smtClean="0"/>
              <a:t>Next term appointments</a:t>
            </a:r>
          </a:p>
          <a:p>
            <a:pPr marL="457200" indent="-457200">
              <a:buFont typeface="Arial" panose="020B0604020202020204" pitchFamily="34" charset="0"/>
              <a:buChar char="•"/>
            </a:pPr>
            <a:r>
              <a:rPr lang="en-US" dirty="0" smtClean="0"/>
              <a:t>In process, multiple steps</a:t>
            </a:r>
          </a:p>
          <a:p>
            <a:pPr marL="457200" indent="-457200">
              <a:buFont typeface="Arial" panose="020B0604020202020204" pitchFamily="34" charset="0"/>
              <a:buChar char="•"/>
            </a:pPr>
            <a:r>
              <a:rPr lang="en-US" dirty="0" smtClean="0"/>
              <a:t>Will move more quickly after July 1</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Other thoughts from the members?</a:t>
            </a:r>
            <a:endParaRPr lang="en-US" dirty="0"/>
          </a:p>
        </p:txBody>
      </p:sp>
    </p:spTree>
    <p:extLst>
      <p:ext uri="{BB962C8B-B14F-4D97-AF65-F5344CB8AC3E}">
        <p14:creationId xmlns:p14="http://schemas.microsoft.com/office/powerpoint/2010/main" val="2374625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495800"/>
            <a:ext cx="4419600" cy="1524000"/>
          </a:xfrm>
        </p:spPr>
        <p:txBody>
          <a:bodyPr/>
          <a:lstStyle/>
          <a:p>
            <a:r>
              <a:rPr lang="en-US" dirty="0" smtClean="0"/>
              <a:t>Adjourn…</a:t>
            </a:r>
            <a:br>
              <a:rPr lang="en-US" dirty="0" smtClean="0"/>
            </a:br>
            <a:r>
              <a:rPr lang="en-US" dirty="0"/>
              <a:t/>
            </a:r>
            <a:br>
              <a:rPr lang="en-US" dirty="0"/>
            </a:br>
            <a:r>
              <a:rPr lang="en-US" sz="3200" dirty="0" smtClean="0"/>
              <a:t>Next year’s meeting dates:</a:t>
            </a:r>
            <a:br>
              <a:rPr lang="en-US" sz="3200" dirty="0" smtClean="0"/>
            </a:br>
            <a:r>
              <a:rPr lang="en-US" sz="3200" dirty="0" smtClean="0"/>
              <a:t/>
            </a:r>
            <a:br>
              <a:rPr lang="en-US" sz="3200" dirty="0" smtClean="0"/>
            </a:br>
            <a:r>
              <a:rPr lang="en-US" sz="3200" dirty="0" smtClean="0"/>
              <a:t>September 23, 2015</a:t>
            </a:r>
            <a:br>
              <a:rPr lang="en-US" sz="3200" dirty="0" smtClean="0"/>
            </a:br>
            <a:r>
              <a:rPr lang="en-US" sz="3200" dirty="0" smtClean="0"/>
              <a:t>December 2, 2015</a:t>
            </a:r>
            <a:br>
              <a:rPr lang="en-US" sz="3200" dirty="0" smtClean="0"/>
            </a:br>
            <a:r>
              <a:rPr lang="en-US" sz="3200" dirty="0" smtClean="0"/>
              <a:t>March 2, 2016</a:t>
            </a:r>
            <a:br>
              <a:rPr lang="en-US" sz="3200" dirty="0" smtClean="0"/>
            </a:br>
            <a:r>
              <a:rPr lang="en-US" sz="3200" dirty="0" smtClean="0"/>
              <a:t>June 1, 2016</a:t>
            </a:r>
            <a:endParaRPr lang="en-US" sz="3200" i="1" dirty="0"/>
          </a:p>
        </p:txBody>
      </p:sp>
    </p:spTree>
    <p:extLst>
      <p:ext uri="{BB962C8B-B14F-4D97-AF65-F5344CB8AC3E}">
        <p14:creationId xmlns:p14="http://schemas.microsoft.com/office/powerpoint/2010/main" val="3665624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701675"/>
          </a:xfrm>
        </p:spPr>
        <p:txBody>
          <a:bodyPr/>
          <a:lstStyle/>
          <a:p>
            <a:r>
              <a:rPr lang="en-US" sz="3600" dirty="0" smtClean="0"/>
              <a:t>Legislation - Water Quality Improvement</a:t>
            </a:r>
            <a:endParaRPr lang="en-US" sz="3600" dirty="0"/>
          </a:p>
        </p:txBody>
      </p:sp>
      <p:sp>
        <p:nvSpPr>
          <p:cNvPr id="4" name="Rectangle 1"/>
          <p:cNvSpPr>
            <a:spLocks noGrp="1" noChangeArrowheads="1"/>
          </p:cNvSpPr>
          <p:nvPr>
            <p:ph type="body" sz="quarter" idx="12"/>
          </p:nvPr>
        </p:nvSpPr>
        <p:spPr bwMode="auto">
          <a:xfrm>
            <a:off x="340243" y="1274802"/>
            <a:ext cx="834655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17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333333"/>
                </a:solidFill>
                <a:effectLst/>
                <a:latin typeface="Calibri" panose="020F0502020204030204" pitchFamily="34" charset="0"/>
                <a:cs typeface="Times New Roman" panose="02020603050405020304" pitchFamily="18" charset="0"/>
              </a:rPr>
              <a:t>1) for </a:t>
            </a:r>
            <a:r>
              <a:rPr kumimoji="0" lang="en-US" altLang="en-US" sz="2400" b="0" i="0" u="none" strike="noStrike" cap="none" normalizeH="0" baseline="0" dirty="0" smtClean="0">
                <a:ln>
                  <a:noFill/>
                </a:ln>
                <a:solidFill>
                  <a:srgbClr val="333333"/>
                </a:solidFill>
                <a:effectLst/>
                <a:latin typeface="Calibri" panose="020F0502020204030204" pitchFamily="34" charset="0"/>
                <a:cs typeface="Times New Roman" panose="02020603050405020304" pitchFamily="18" charset="0"/>
              </a:rPr>
              <a:t>all public waters, the more restrictive of</a:t>
            </a:r>
            <a:r>
              <a:rPr kumimoji="0" lang="en-US" altLang="en-US" sz="2400" b="0" i="0" u="none" strike="noStrike" cap="none" normalizeH="0" baseline="0" dirty="0" smtClean="0">
                <a:ln>
                  <a:noFill/>
                </a:ln>
                <a:solidFill>
                  <a:srgbClr val="333333"/>
                </a:solidFill>
                <a:effectLst/>
                <a:latin typeface="Calibri" panose="020F0502020204030204" pitchFamily="34" charset="0"/>
                <a:cs typeface="Times New Roman" panose="02020603050405020304" pitchFamily="18" charset="0"/>
              </a:rPr>
              <a:t>:</a:t>
            </a:r>
          </a:p>
          <a:p>
            <a:pPr marL="0" marR="0" lvl="0" indent="3175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333333"/>
                </a:solidFill>
                <a:effectLst/>
                <a:latin typeface="Calibri" panose="020F0502020204030204" pitchFamily="34" charset="0"/>
                <a:cs typeface="Times New Roman" panose="02020603050405020304" pitchFamily="18" charset="0"/>
              </a:rPr>
              <a:t>(</a:t>
            </a:r>
            <a:r>
              <a:rPr kumimoji="0" lang="en-US" altLang="en-US" sz="2400" b="0" i="0" u="none" strike="noStrike" cap="none" normalizeH="0" baseline="0" dirty="0" err="1" smtClean="0">
                <a:ln>
                  <a:noFill/>
                </a:ln>
                <a:solidFill>
                  <a:srgbClr val="333333"/>
                </a:solidFill>
                <a:effectLst/>
                <a:latin typeface="Calibri" panose="020F0502020204030204" pitchFamily="34" charset="0"/>
                <a:cs typeface="Times New Roman" panose="02020603050405020304" pitchFamily="18" charset="0"/>
              </a:rPr>
              <a:t>i</a:t>
            </a:r>
            <a:r>
              <a:rPr kumimoji="0" lang="en-US" altLang="en-US" sz="2400" b="0" i="0" u="none" strike="noStrike" cap="none" normalizeH="0" baseline="0" dirty="0" smtClean="0">
                <a:ln>
                  <a:noFill/>
                </a:ln>
                <a:solidFill>
                  <a:srgbClr val="333333"/>
                </a:solidFill>
                <a:effectLst/>
                <a:latin typeface="Calibri" panose="020F0502020204030204" pitchFamily="34" charset="0"/>
                <a:cs typeface="Times New Roman" panose="02020603050405020304" pitchFamily="18" charset="0"/>
              </a:rPr>
              <a:t>) a 50-foot average width, 30-foot minimum width, continuous buffer of perennially rooted vegetation; or</a:t>
            </a:r>
            <a:endParaRPr kumimoji="0" lang="en-US" altLang="en-US" sz="2400" b="0" i="0" u="none" strike="noStrike" cap="none" normalizeH="0" baseline="0" dirty="0" smtClean="0">
              <a:ln>
                <a:noFill/>
              </a:ln>
              <a:solidFill>
                <a:schemeClr val="tx1"/>
              </a:solidFill>
              <a:effectLst/>
              <a:latin typeface="Calibri" panose="020F0502020204030204" pitchFamily="34" charset="0"/>
            </a:endParaRPr>
          </a:p>
          <a:p>
            <a:pPr marL="0" marR="0" lvl="0" indent="31750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333333"/>
                </a:solidFill>
                <a:effectLst/>
                <a:latin typeface="Calibri" panose="020F0502020204030204" pitchFamily="34" charset="0"/>
                <a:cs typeface="Times New Roman" panose="02020603050405020304" pitchFamily="18" charset="0"/>
              </a:rPr>
              <a:t>(ii) the state </a:t>
            </a:r>
            <a:r>
              <a:rPr kumimoji="0" lang="en-US" altLang="en-US" sz="2400" b="0" i="0" u="none" strike="noStrike" cap="none" normalizeH="0" baseline="0" dirty="0" err="1" smtClean="0">
                <a:ln>
                  <a:noFill/>
                </a:ln>
                <a:solidFill>
                  <a:srgbClr val="333333"/>
                </a:solidFill>
                <a:effectLst/>
                <a:latin typeface="Calibri" panose="020F0502020204030204" pitchFamily="34" charset="0"/>
                <a:cs typeface="Times New Roman" panose="02020603050405020304" pitchFamily="18" charset="0"/>
              </a:rPr>
              <a:t>shoreland</a:t>
            </a:r>
            <a:r>
              <a:rPr kumimoji="0" lang="en-US" altLang="en-US" sz="2400" b="0" i="0" u="none" strike="noStrike" cap="none" normalizeH="0" baseline="0" dirty="0" smtClean="0">
                <a:ln>
                  <a:noFill/>
                </a:ln>
                <a:solidFill>
                  <a:srgbClr val="333333"/>
                </a:solidFill>
                <a:effectLst/>
                <a:latin typeface="Calibri" panose="020F0502020204030204" pitchFamily="34" charset="0"/>
                <a:cs typeface="Times New Roman" panose="02020603050405020304" pitchFamily="18" charset="0"/>
              </a:rPr>
              <a:t> standards and criteria adopted by the commissioner under section 103F.211; and</a:t>
            </a:r>
          </a:p>
          <a:p>
            <a:pPr marL="0" marR="0" lvl="0" indent="31750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rgbClr val="333333"/>
              </a:solidFill>
              <a:effectLst/>
              <a:latin typeface="Calibri" panose="020F0502020204030204" pitchFamily="34" charset="0"/>
              <a:cs typeface="Times New Roman" panose="02020603050405020304" pitchFamily="18" charset="0"/>
            </a:endParaRPr>
          </a:p>
          <a:p>
            <a:pPr marR="0" lvl="0" indent="52388"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333333"/>
                </a:solidFill>
                <a:effectLst/>
                <a:latin typeface="Calibri" panose="020F0502020204030204" pitchFamily="34" charset="0"/>
                <a:cs typeface="Times New Roman" panose="02020603050405020304" pitchFamily="18" charset="0"/>
              </a:rPr>
              <a:t>(2) for public drainage systems established under chapter 103E, a 16.5-foot minimum width continuous buffer of perennially rooted vegetation on ditches within the benefited area of public drainage systems.</a:t>
            </a:r>
            <a:endParaRPr kumimoji="0" lang="en-US" altLang="en-US" sz="2400" b="0" i="0" u="none" strike="noStrike" cap="none" normalizeH="0" baseline="0" dirty="0" smtClean="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1754086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701675"/>
          </a:xfrm>
        </p:spPr>
        <p:txBody>
          <a:bodyPr/>
          <a:lstStyle/>
          <a:p>
            <a:r>
              <a:rPr lang="en-US" sz="3600" dirty="0" smtClean="0"/>
              <a:t>Legislation - Water Quality Improvement</a:t>
            </a:r>
            <a:endParaRPr lang="en-US" sz="3600" dirty="0"/>
          </a:p>
        </p:txBody>
      </p:sp>
      <p:sp>
        <p:nvSpPr>
          <p:cNvPr id="3" name="Text Placeholder 2"/>
          <p:cNvSpPr>
            <a:spLocks noGrp="1"/>
          </p:cNvSpPr>
          <p:nvPr>
            <p:ph type="body" sz="quarter" idx="12"/>
          </p:nvPr>
        </p:nvSpPr>
        <p:spPr>
          <a:xfrm>
            <a:off x="4191000" y="1066800"/>
            <a:ext cx="4800600" cy="3429000"/>
          </a:xfrm>
        </p:spPr>
        <p:txBody>
          <a:bodyPr/>
          <a:lstStyle/>
          <a:p>
            <a:r>
              <a:rPr lang="en-US" dirty="0" smtClean="0"/>
              <a:t>Buffer Strips</a:t>
            </a:r>
          </a:p>
          <a:p>
            <a:r>
              <a:rPr lang="en-US" sz="1800" dirty="0"/>
              <a:t>$325,000 the first year and $325,000 the second year are for analysis and mapping in each county related to compliance with riparian buffer or alternate practice requirements and to provide statewide coordination and guidance to local units of government for implementation of buffer requirements. Maps must be provided to local units of government and made available to landowners on the Department of Natural Resources' Web site.</a:t>
            </a:r>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95400"/>
            <a:ext cx="2857500" cy="4000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6177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Minnesota Parks and Trails</a:t>
            </a:r>
            <a:endParaRPr lang="en-US" b="1" dirty="0"/>
          </a:p>
        </p:txBody>
      </p:sp>
      <p:sp>
        <p:nvSpPr>
          <p:cNvPr id="3" name="Content Placeholder 2"/>
          <p:cNvSpPr>
            <a:spLocks noGrp="1"/>
          </p:cNvSpPr>
          <p:nvPr>
            <p:ph type="body" sz="quarter" idx="12"/>
          </p:nvPr>
        </p:nvSpPr>
        <p:spPr/>
        <p:txBody>
          <a:bodyPr>
            <a:normAutofit fontScale="47500" lnSpcReduction="20000"/>
          </a:bodyPr>
          <a:lstStyle/>
          <a:p>
            <a:pPr marL="0" lvl="0" indent="0">
              <a:buNone/>
            </a:pPr>
            <a:r>
              <a:rPr lang="en-US" dirty="0"/>
              <a:t>74.7  (e) $536,000 the first year and $555,000 the </a:t>
            </a:r>
          </a:p>
          <a:p>
            <a:pPr marL="0" lvl="0" indent="0">
              <a:buNone/>
            </a:pPr>
            <a:r>
              <a:rPr lang="en-US" dirty="0"/>
              <a:t>74.8  second year are for coordination and projects </a:t>
            </a:r>
          </a:p>
          <a:p>
            <a:pPr marL="0" lvl="0" indent="0">
              <a:buNone/>
            </a:pPr>
            <a:r>
              <a:rPr lang="en-US" dirty="0"/>
              <a:t>74.9  between the department, the Metropolitan </a:t>
            </a:r>
          </a:p>
          <a:p>
            <a:pPr marL="0" lvl="0" indent="0">
              <a:buNone/>
            </a:pPr>
            <a:r>
              <a:rPr lang="en-US" dirty="0"/>
              <a:t>74.10  Council, and the Greater Minnesota Regional </a:t>
            </a:r>
          </a:p>
          <a:p>
            <a:pPr marL="0" lvl="0" indent="0">
              <a:buNone/>
            </a:pPr>
            <a:r>
              <a:rPr lang="en-US" dirty="0"/>
              <a:t>74.11  Parks and Trails Commission; enhanced </a:t>
            </a:r>
          </a:p>
          <a:p>
            <a:pPr marL="0" lvl="0" indent="0">
              <a:buNone/>
            </a:pPr>
            <a:r>
              <a:rPr lang="en-US" dirty="0"/>
              <a:t>74.12  Web-based information for park and trail </a:t>
            </a:r>
          </a:p>
          <a:p>
            <a:pPr marL="0" lvl="0" indent="0">
              <a:buNone/>
            </a:pPr>
            <a:r>
              <a:rPr lang="en-US" dirty="0"/>
              <a:t>74.13  users; and support of activities of the Parks </a:t>
            </a:r>
          </a:p>
          <a:p>
            <a:pPr marL="0" lvl="0" indent="0">
              <a:buNone/>
            </a:pPr>
            <a:r>
              <a:rPr lang="en-US" dirty="0"/>
              <a:t>74.14  and Trails Legacy Advisory Committee. Of </a:t>
            </a:r>
          </a:p>
          <a:p>
            <a:pPr marL="0" lvl="0" indent="0">
              <a:buNone/>
            </a:pPr>
            <a:r>
              <a:rPr lang="en-US" dirty="0"/>
              <a:t>74.15  this amount, $260,000 the first year shall </a:t>
            </a:r>
          </a:p>
          <a:p>
            <a:pPr marL="0" lvl="0" indent="0">
              <a:buNone/>
            </a:pPr>
            <a:r>
              <a:rPr lang="en-US" dirty="0"/>
              <a:t>74.16  be used for a grant to the University of </a:t>
            </a:r>
          </a:p>
          <a:p>
            <a:pPr marL="0" lvl="0" indent="0">
              <a:buNone/>
            </a:pPr>
            <a:r>
              <a:rPr lang="en-US" dirty="0"/>
              <a:t>74.17  Minnesota Center for Changing Landscapes </a:t>
            </a:r>
          </a:p>
          <a:p>
            <a:pPr marL="0" lvl="0" indent="0">
              <a:buNone/>
            </a:pPr>
            <a:r>
              <a:rPr lang="en-US" dirty="0"/>
              <a:t>74.18  to complete a legacy tracking project and </a:t>
            </a:r>
          </a:p>
          <a:p>
            <a:pPr marL="0" lvl="0" indent="0">
              <a:buNone/>
            </a:pPr>
            <a:r>
              <a:rPr lang="en-US" dirty="0"/>
              <a:t>74.19  to implement a survey on use patterns, user </a:t>
            </a:r>
          </a:p>
          <a:p>
            <a:pPr marL="0" lvl="0" indent="0">
              <a:buNone/>
            </a:pPr>
            <a:r>
              <a:rPr lang="en-US" dirty="0"/>
              <a:t>74.20  needs, and perceptions related to parks and </a:t>
            </a:r>
          </a:p>
          <a:p>
            <a:pPr marL="0" lvl="0" indent="0">
              <a:buNone/>
            </a:pPr>
            <a:r>
              <a:rPr lang="en-US" dirty="0"/>
              <a:t>74.21  trails in Minnesota. The tracking project and </a:t>
            </a:r>
          </a:p>
          <a:p>
            <a:pPr marL="0" lvl="0" indent="0">
              <a:buNone/>
            </a:pPr>
            <a:r>
              <a:rPr lang="en-US" dirty="0"/>
              <a:t>74.22  survey work must be done in collaboration </a:t>
            </a:r>
          </a:p>
          <a:p>
            <a:pPr marL="0" lvl="0" indent="0">
              <a:buNone/>
            </a:pPr>
            <a:r>
              <a:rPr lang="en-US" dirty="0"/>
              <a:t>74.23  with the Department of Natural Resources, </a:t>
            </a:r>
          </a:p>
          <a:p>
            <a:pPr marL="0" lvl="0" indent="0">
              <a:buNone/>
            </a:pPr>
            <a:r>
              <a:rPr lang="en-US" dirty="0"/>
              <a:t>74.24  Metropolitan Council, and Greater Minnesota </a:t>
            </a:r>
          </a:p>
          <a:p>
            <a:pPr marL="0" indent="0">
              <a:buNone/>
            </a:pPr>
            <a:r>
              <a:rPr lang="en-US" dirty="0"/>
              <a:t>74.25  Regional Parks and Trails Commission.</a:t>
            </a:r>
          </a:p>
        </p:txBody>
      </p:sp>
    </p:spTree>
    <p:extLst>
      <p:ext uri="{BB962C8B-B14F-4D97-AF65-F5344CB8AC3E}">
        <p14:creationId xmlns:p14="http://schemas.microsoft.com/office/powerpoint/2010/main" val="1119312347"/>
      </p:ext>
    </p:extLst>
  </p:cSld>
  <p:clrMapOvr>
    <a:masterClrMapping/>
  </p:clrMapOvr>
</p:sld>
</file>

<file path=ppt/theme/theme1.xml><?xml version="1.0" encoding="utf-8"?>
<a:theme xmlns:a="http://schemas.openxmlformats.org/drawingml/2006/main" name="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ection slides 6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5.xml><?xml version="1.0" encoding="utf-8"?>
<a:theme xmlns:a="http://schemas.openxmlformats.org/drawingml/2006/main" name="1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p:properties xmlns:p="http://schemas.microsoft.com/office/2006/metadata/properties" xmlns:xsi="http://www.w3.org/2001/XMLSchema-instance" xmlns:pc="http://schemas.microsoft.com/office/infopath/2007/PartnerControls">
  <documentManagement/>
</p:properties>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mso-contentType ?>
<FormTemplates xmlns="http://schemas.microsoft.com/sharepoint/v3/contenttype/forms">
  <Display>DocumentLibraryForm</Display>
  <Edit>DocumentLibraryForm</Edit>
  <New>DocumentLibraryForm</New>
</FormTemplates>
</file>

<file path=customXml/item95.xml><?xml version="1.0" encoding="utf-8"?>
<ct:contentTypeSchema xmlns:ct="http://schemas.microsoft.com/office/2006/metadata/contentType" xmlns:ma="http://schemas.microsoft.com/office/2006/metadata/properties/metaAttributes" ct:_="" ma:_="" ma:contentTypeName="Document" ma:contentTypeID="0x010100030987E932602A489ECA084A1B4EE692" ma:contentTypeVersion="0" ma:contentTypeDescription="Create a new document." ma:contentTypeScope="" ma:versionID="0b9bd39ccce666f0b37ee341ee8e675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26530EB9-E366-4997-B298-2547B39BEB45}">
  <ds:schemaRefs>
    <ds:schemaRef ds:uri="ESRI.ArcGIS.Mapping.OfficeIntegration.PowerPointInfo"/>
  </ds:schemaRefs>
</ds:datastoreItem>
</file>

<file path=customXml/itemProps10.xml><?xml version="1.0" encoding="utf-8"?>
<ds:datastoreItem xmlns:ds="http://schemas.openxmlformats.org/officeDocument/2006/customXml" ds:itemID="{5A6C4451-31FE-407A-B306-0DF8546309AE}">
  <ds:schemaRefs>
    <ds:schemaRef ds:uri="ESRI.ArcGIS.Mapping.OfficeIntegration.PowerPointInfo"/>
  </ds:schemaRefs>
</ds:datastoreItem>
</file>

<file path=customXml/itemProps100.xml><?xml version="1.0" encoding="utf-8"?>
<ds:datastoreItem xmlns:ds="http://schemas.openxmlformats.org/officeDocument/2006/customXml" ds:itemID="{8F4F8F97-3E4D-4B81-9A54-224C6EBCF6FA}">
  <ds:schemaRefs>
    <ds:schemaRef ds:uri="ESRI.ArcGIS.Mapping.OfficeIntegration.PowerPointInfo"/>
  </ds:schemaRefs>
</ds:datastoreItem>
</file>

<file path=customXml/itemProps101.xml><?xml version="1.0" encoding="utf-8"?>
<ds:datastoreItem xmlns:ds="http://schemas.openxmlformats.org/officeDocument/2006/customXml" ds:itemID="{AC7F22D0-5953-40F8-9530-E15CEF0178A0}">
  <ds:schemaRefs>
    <ds:schemaRef ds:uri="ESRI.ArcGIS.Mapping.OfficeIntegration.PowerPointInfo"/>
  </ds:schemaRefs>
</ds:datastoreItem>
</file>

<file path=customXml/itemProps102.xml><?xml version="1.0" encoding="utf-8"?>
<ds:datastoreItem xmlns:ds="http://schemas.openxmlformats.org/officeDocument/2006/customXml" ds:itemID="{A8C65C61-3D89-4254-9ECF-2E26928F4237}">
  <ds:schemaRefs>
    <ds:schemaRef ds:uri="ESRI.ArcGIS.Mapping.OfficeIntegration.PowerPointInfo"/>
  </ds:schemaRefs>
</ds:datastoreItem>
</file>

<file path=customXml/itemProps103.xml><?xml version="1.0" encoding="utf-8"?>
<ds:datastoreItem xmlns:ds="http://schemas.openxmlformats.org/officeDocument/2006/customXml" ds:itemID="{5EEE379C-1E81-4EE0-8D80-CA5F1605FAEB}">
  <ds:schemaRefs>
    <ds:schemaRef ds:uri="ESRI.ArcGIS.Mapping.OfficeIntegration.PowerPointInfo"/>
  </ds:schemaRefs>
</ds:datastoreItem>
</file>

<file path=customXml/itemProps104.xml><?xml version="1.0" encoding="utf-8"?>
<ds:datastoreItem xmlns:ds="http://schemas.openxmlformats.org/officeDocument/2006/customXml" ds:itemID="{46CC211F-65AD-4726-BFB1-44FA43CABECC}">
  <ds:schemaRefs>
    <ds:schemaRef ds:uri="ESRI.ArcGIS.Mapping.OfficeIntegration.PowerPointInfo"/>
  </ds:schemaRefs>
</ds:datastoreItem>
</file>

<file path=customXml/itemProps105.xml><?xml version="1.0" encoding="utf-8"?>
<ds:datastoreItem xmlns:ds="http://schemas.openxmlformats.org/officeDocument/2006/customXml" ds:itemID="{AE0D1605-8D91-4E52-B9F9-53EAFCFE30F7}">
  <ds:schemaRefs>
    <ds:schemaRef ds:uri="ESRI.ArcGIS.Mapping.OfficeIntegration.PowerPointInfo"/>
  </ds:schemaRefs>
</ds:datastoreItem>
</file>

<file path=customXml/itemProps106.xml><?xml version="1.0" encoding="utf-8"?>
<ds:datastoreItem xmlns:ds="http://schemas.openxmlformats.org/officeDocument/2006/customXml" ds:itemID="{2F4977BD-97D3-4CB3-BCDA-83FCBBF0D293}">
  <ds:schemaRefs>
    <ds:schemaRef ds:uri="ESRI.ArcGIS.Mapping.OfficeIntegration.PowerPointInfo"/>
  </ds:schemaRefs>
</ds:datastoreItem>
</file>

<file path=customXml/itemProps107.xml><?xml version="1.0" encoding="utf-8"?>
<ds:datastoreItem xmlns:ds="http://schemas.openxmlformats.org/officeDocument/2006/customXml" ds:itemID="{92C5CA5A-BB9B-45F1-AB57-8834BB89C1C9}">
  <ds:schemaRefs>
    <ds:schemaRef ds:uri="ESRI.ArcGIS.Mapping.OfficeIntegration.PowerPointInfo"/>
  </ds:schemaRefs>
</ds:datastoreItem>
</file>

<file path=customXml/itemProps108.xml><?xml version="1.0" encoding="utf-8"?>
<ds:datastoreItem xmlns:ds="http://schemas.openxmlformats.org/officeDocument/2006/customXml" ds:itemID="{20E884C9-384A-4934-AF5D-13ADBD98426E}">
  <ds:schemaRefs>
    <ds:schemaRef ds:uri="ESRI.ArcGIS.Mapping.OfficeIntegration.PowerPointInfo"/>
  </ds:schemaRefs>
</ds:datastoreItem>
</file>

<file path=customXml/itemProps109.xml><?xml version="1.0" encoding="utf-8"?>
<ds:datastoreItem xmlns:ds="http://schemas.openxmlformats.org/officeDocument/2006/customXml" ds:itemID="{2266019E-0CEC-4D65-A665-950D89394623}">
  <ds:schemaRefs>
    <ds:schemaRef ds:uri="ESRI.ArcGIS.Mapping.OfficeIntegration.PowerPointInfo"/>
  </ds:schemaRefs>
</ds:datastoreItem>
</file>

<file path=customXml/itemProps11.xml><?xml version="1.0" encoding="utf-8"?>
<ds:datastoreItem xmlns:ds="http://schemas.openxmlformats.org/officeDocument/2006/customXml" ds:itemID="{5082F281-91BA-4503-9741-D7C9347170F9}">
  <ds:schemaRefs>
    <ds:schemaRef ds:uri="ESRI.ArcGIS.Mapping.OfficeIntegration.PowerPointInfo"/>
  </ds:schemaRefs>
</ds:datastoreItem>
</file>

<file path=customXml/itemProps110.xml><?xml version="1.0" encoding="utf-8"?>
<ds:datastoreItem xmlns:ds="http://schemas.openxmlformats.org/officeDocument/2006/customXml" ds:itemID="{C86C2844-3AE4-4291-9B06-51447E224283}">
  <ds:schemaRefs>
    <ds:schemaRef ds:uri="ESRI.ArcGIS.Mapping.OfficeIntegration.PowerPointInfo"/>
  </ds:schemaRefs>
</ds:datastoreItem>
</file>

<file path=customXml/itemProps111.xml><?xml version="1.0" encoding="utf-8"?>
<ds:datastoreItem xmlns:ds="http://schemas.openxmlformats.org/officeDocument/2006/customXml" ds:itemID="{064ABF89-AF86-4C86-AE97-AA5CE0054786}">
  <ds:schemaRefs>
    <ds:schemaRef ds:uri="ESRI.ArcGIS.Mapping.OfficeIntegration.PowerPointInfo"/>
  </ds:schemaRefs>
</ds:datastoreItem>
</file>

<file path=customXml/itemProps112.xml><?xml version="1.0" encoding="utf-8"?>
<ds:datastoreItem xmlns:ds="http://schemas.openxmlformats.org/officeDocument/2006/customXml" ds:itemID="{39177D40-D384-4FB1-B435-2E4E45B14C58}">
  <ds:schemaRefs>
    <ds:schemaRef ds:uri="ESRI.ArcGIS.Mapping.OfficeIntegration.PowerPointInfo"/>
  </ds:schemaRefs>
</ds:datastoreItem>
</file>

<file path=customXml/itemProps113.xml><?xml version="1.0" encoding="utf-8"?>
<ds:datastoreItem xmlns:ds="http://schemas.openxmlformats.org/officeDocument/2006/customXml" ds:itemID="{91D0DA34-94DC-47C5-B2A3-F6AB5BAC2BEC}">
  <ds:schemaRefs>
    <ds:schemaRef ds:uri="ESRI.ArcGIS.Mapping.OfficeIntegration.PowerPointInfo"/>
  </ds:schemaRefs>
</ds:datastoreItem>
</file>

<file path=customXml/itemProps114.xml><?xml version="1.0" encoding="utf-8"?>
<ds:datastoreItem xmlns:ds="http://schemas.openxmlformats.org/officeDocument/2006/customXml" ds:itemID="{B59B36F5-CA40-46A7-B360-C4219A58DEF9}">
  <ds:schemaRefs>
    <ds:schemaRef ds:uri="ESRI.ArcGIS.Mapping.OfficeIntegration.PowerPointInfo"/>
  </ds:schemaRefs>
</ds:datastoreItem>
</file>

<file path=customXml/itemProps115.xml><?xml version="1.0" encoding="utf-8"?>
<ds:datastoreItem xmlns:ds="http://schemas.openxmlformats.org/officeDocument/2006/customXml" ds:itemID="{8D91893F-CB8F-4989-BBA1-F4F7478E0846}">
  <ds:schemaRefs>
    <ds:schemaRef ds:uri="ESRI.ArcGIS.Mapping.OfficeIntegration.PowerPointInfo"/>
  </ds:schemaRefs>
</ds:datastoreItem>
</file>

<file path=customXml/itemProps116.xml><?xml version="1.0" encoding="utf-8"?>
<ds:datastoreItem xmlns:ds="http://schemas.openxmlformats.org/officeDocument/2006/customXml" ds:itemID="{F2EEBF31-0F0A-4CD4-90D7-FA37F84DE33E}">
  <ds:schemaRefs>
    <ds:schemaRef ds:uri="ESRI.ArcGIS.Mapping.OfficeIntegration.PowerPointInfo"/>
  </ds:schemaRefs>
</ds:datastoreItem>
</file>

<file path=customXml/itemProps117.xml><?xml version="1.0" encoding="utf-8"?>
<ds:datastoreItem xmlns:ds="http://schemas.openxmlformats.org/officeDocument/2006/customXml" ds:itemID="{40F6A80C-C5E2-4F21-B533-40E88AE511D4}">
  <ds:schemaRefs>
    <ds:schemaRef ds:uri="ESRI.ArcGIS.Mapping.OfficeIntegration.PowerPointInfo"/>
  </ds:schemaRefs>
</ds:datastoreItem>
</file>

<file path=customXml/itemProps118.xml><?xml version="1.0" encoding="utf-8"?>
<ds:datastoreItem xmlns:ds="http://schemas.openxmlformats.org/officeDocument/2006/customXml" ds:itemID="{C1934700-E2BE-4760-AD29-99AD7D164327}">
  <ds:schemaRefs>
    <ds:schemaRef ds:uri="ESRI.ArcGIS.Mapping.OfficeIntegration.PowerPointInfo"/>
  </ds:schemaRefs>
</ds:datastoreItem>
</file>

<file path=customXml/itemProps119.xml><?xml version="1.0" encoding="utf-8"?>
<ds:datastoreItem xmlns:ds="http://schemas.openxmlformats.org/officeDocument/2006/customXml" ds:itemID="{41ABF497-8104-4485-86CD-E51501879166}">
  <ds:schemaRefs>
    <ds:schemaRef ds:uri="ESRI.ArcGIS.Mapping.OfficeIntegration.PowerPointInfo"/>
  </ds:schemaRefs>
</ds:datastoreItem>
</file>

<file path=customXml/itemProps12.xml><?xml version="1.0" encoding="utf-8"?>
<ds:datastoreItem xmlns:ds="http://schemas.openxmlformats.org/officeDocument/2006/customXml" ds:itemID="{3DEDA66C-B0E4-46C9-9549-67AD729242B6}">
  <ds:schemaRefs>
    <ds:schemaRef ds:uri="ESRI.ArcGIS.Mapping.OfficeIntegration.PowerPointInfo"/>
  </ds:schemaRefs>
</ds:datastoreItem>
</file>

<file path=customXml/itemProps120.xml><?xml version="1.0" encoding="utf-8"?>
<ds:datastoreItem xmlns:ds="http://schemas.openxmlformats.org/officeDocument/2006/customXml" ds:itemID="{AB9532CF-7300-4B40-928C-1A4A87D4144D}">
  <ds:schemaRefs>
    <ds:schemaRef ds:uri="ESRI.ArcGIS.Mapping.OfficeIntegration.PowerPointInfo"/>
  </ds:schemaRefs>
</ds:datastoreItem>
</file>

<file path=customXml/itemProps121.xml><?xml version="1.0" encoding="utf-8"?>
<ds:datastoreItem xmlns:ds="http://schemas.openxmlformats.org/officeDocument/2006/customXml" ds:itemID="{00DFFEB9-B8A8-429B-B402-AADB16699F3F}">
  <ds:schemaRefs>
    <ds:schemaRef ds:uri="ESRI.ArcGIS.Mapping.OfficeIntegration.PowerPointInfo"/>
  </ds:schemaRefs>
</ds:datastoreItem>
</file>

<file path=customXml/itemProps122.xml><?xml version="1.0" encoding="utf-8"?>
<ds:datastoreItem xmlns:ds="http://schemas.openxmlformats.org/officeDocument/2006/customXml" ds:itemID="{6ECD0B3A-7914-4392-80CC-F68B7C3D16DC}">
  <ds:schemaRefs>
    <ds:schemaRef ds:uri="ESRI.ArcGIS.Mapping.OfficeIntegration.PowerPointInfo"/>
  </ds:schemaRefs>
</ds:datastoreItem>
</file>

<file path=customXml/itemProps13.xml><?xml version="1.0" encoding="utf-8"?>
<ds:datastoreItem xmlns:ds="http://schemas.openxmlformats.org/officeDocument/2006/customXml" ds:itemID="{92E9C914-9487-4C37-BD9D-4E04E6DF450F}">
  <ds:schemaRefs>
    <ds:schemaRef ds:uri="ESRI.ArcGIS.Mapping.OfficeIntegration.PowerPointInfo"/>
  </ds:schemaRefs>
</ds:datastoreItem>
</file>

<file path=customXml/itemProps14.xml><?xml version="1.0" encoding="utf-8"?>
<ds:datastoreItem xmlns:ds="http://schemas.openxmlformats.org/officeDocument/2006/customXml" ds:itemID="{E3FFB0DE-E795-488B-B713-6368649150D2}">
  <ds:schemaRefs>
    <ds:schemaRef ds:uri="ESRI.ArcGIS.Mapping.OfficeIntegration.PowerPointInfo"/>
  </ds:schemaRefs>
</ds:datastoreItem>
</file>

<file path=customXml/itemProps15.xml><?xml version="1.0" encoding="utf-8"?>
<ds:datastoreItem xmlns:ds="http://schemas.openxmlformats.org/officeDocument/2006/customXml" ds:itemID="{52FE4576-A993-4BC9-A406-A0506882BC9D}">
  <ds:schemaRefs>
    <ds:schemaRef ds:uri="ESRI.ArcGIS.Mapping.OfficeIntegration.PowerPointInfo"/>
  </ds:schemaRefs>
</ds:datastoreItem>
</file>

<file path=customXml/itemProps16.xml><?xml version="1.0" encoding="utf-8"?>
<ds:datastoreItem xmlns:ds="http://schemas.openxmlformats.org/officeDocument/2006/customXml" ds:itemID="{4CC5FD6B-47A0-4167-9772-93ED3D79ABEE}">
  <ds:schemaRefs>
    <ds:schemaRef ds:uri="ESRI.ArcGIS.Mapping.OfficeIntegration.PowerPointInfo"/>
  </ds:schemaRefs>
</ds:datastoreItem>
</file>

<file path=customXml/itemProps17.xml><?xml version="1.0" encoding="utf-8"?>
<ds:datastoreItem xmlns:ds="http://schemas.openxmlformats.org/officeDocument/2006/customXml" ds:itemID="{62054A5B-8463-4A97-ABC5-DB0EF02F9530}">
  <ds:schemaRefs>
    <ds:schemaRef ds:uri="ESRI.ArcGIS.Mapping.OfficeIntegration.PowerPointInfo"/>
  </ds:schemaRefs>
</ds:datastoreItem>
</file>

<file path=customXml/itemProps18.xml><?xml version="1.0" encoding="utf-8"?>
<ds:datastoreItem xmlns:ds="http://schemas.openxmlformats.org/officeDocument/2006/customXml" ds:itemID="{9F60C0BA-AF9F-4190-8F4D-8875A035D1FB}">
  <ds:schemaRefs>
    <ds:schemaRef ds:uri="ESRI.ArcGIS.Mapping.OfficeIntegration.PowerPointInfo"/>
  </ds:schemaRefs>
</ds:datastoreItem>
</file>

<file path=customXml/itemProps19.xml><?xml version="1.0" encoding="utf-8"?>
<ds:datastoreItem xmlns:ds="http://schemas.openxmlformats.org/officeDocument/2006/customXml" ds:itemID="{0DA1954C-5CB8-4377-AE10-321EF1EC136D}">
  <ds:schemaRefs>
    <ds:schemaRef ds:uri="ESRI.ArcGIS.Mapping.OfficeIntegration.PowerPointInfo"/>
  </ds:schemaRefs>
</ds:datastoreItem>
</file>

<file path=customXml/itemProps2.xml><?xml version="1.0" encoding="utf-8"?>
<ds:datastoreItem xmlns:ds="http://schemas.openxmlformats.org/officeDocument/2006/customXml" ds:itemID="{2C58187C-CC28-4F38-A4F0-DA75B34A8B14}">
  <ds:schemaRefs>
    <ds:schemaRef ds:uri="ESRI.ArcGIS.Mapping.OfficeIntegration.PowerPointInfo"/>
  </ds:schemaRefs>
</ds:datastoreItem>
</file>

<file path=customXml/itemProps20.xml><?xml version="1.0" encoding="utf-8"?>
<ds:datastoreItem xmlns:ds="http://schemas.openxmlformats.org/officeDocument/2006/customXml" ds:itemID="{790E3DAC-2B45-413E-9A6D-4815A9FB5633}">
  <ds:schemaRefs>
    <ds:schemaRef ds:uri="ESRI.ArcGIS.Mapping.OfficeIntegration.PowerPointInfo"/>
  </ds:schemaRefs>
</ds:datastoreItem>
</file>

<file path=customXml/itemProps21.xml><?xml version="1.0" encoding="utf-8"?>
<ds:datastoreItem xmlns:ds="http://schemas.openxmlformats.org/officeDocument/2006/customXml" ds:itemID="{372B600B-F195-4C0E-8239-80A74BF65AE2}">
  <ds:schemaRefs>
    <ds:schemaRef ds:uri="ESRI.ArcGIS.Mapping.OfficeIntegration.PowerPointInfo"/>
  </ds:schemaRefs>
</ds:datastoreItem>
</file>

<file path=customXml/itemProps22.xml><?xml version="1.0" encoding="utf-8"?>
<ds:datastoreItem xmlns:ds="http://schemas.openxmlformats.org/officeDocument/2006/customXml" ds:itemID="{4C3DE384-9BB1-4F65-B10A-717DA8AE10C6}">
  <ds:schemaRefs>
    <ds:schemaRef ds:uri="ESRI.ArcGIS.Mapping.OfficeIntegration.PowerPointInfo"/>
  </ds:schemaRefs>
</ds:datastoreItem>
</file>

<file path=customXml/itemProps23.xml><?xml version="1.0" encoding="utf-8"?>
<ds:datastoreItem xmlns:ds="http://schemas.openxmlformats.org/officeDocument/2006/customXml" ds:itemID="{81DC65F1-45EA-4E93-B846-3A993CBE1592}">
  <ds:schemaRefs>
    <ds:schemaRef ds:uri="ESRI.ArcGIS.Mapping.OfficeIntegration.PowerPointInfo"/>
  </ds:schemaRefs>
</ds:datastoreItem>
</file>

<file path=customXml/itemProps24.xml><?xml version="1.0" encoding="utf-8"?>
<ds:datastoreItem xmlns:ds="http://schemas.openxmlformats.org/officeDocument/2006/customXml" ds:itemID="{DCA9935F-9DD3-43B0-B035-EA82862ED018}">
  <ds:schemaRefs>
    <ds:schemaRef ds:uri="ESRI.ArcGIS.Mapping.OfficeIntegration.PowerPointInfo"/>
  </ds:schemaRefs>
</ds:datastoreItem>
</file>

<file path=customXml/itemProps25.xml><?xml version="1.0" encoding="utf-8"?>
<ds:datastoreItem xmlns:ds="http://schemas.openxmlformats.org/officeDocument/2006/customXml" ds:itemID="{185C188E-9710-4294-8EF9-61840502C054}">
  <ds:schemaRefs>
    <ds:schemaRef ds:uri="ESRI.ArcGIS.Mapping.OfficeIntegration.PowerPointInfo"/>
  </ds:schemaRefs>
</ds:datastoreItem>
</file>

<file path=customXml/itemProps26.xml><?xml version="1.0" encoding="utf-8"?>
<ds:datastoreItem xmlns:ds="http://schemas.openxmlformats.org/officeDocument/2006/customXml" ds:itemID="{94768C4F-D925-461B-988A-8927F7F0B6F0}">
  <ds:schemaRefs>
    <ds:schemaRef ds:uri="ESRI.ArcGIS.Mapping.OfficeIntegration.PowerPointInfo"/>
  </ds:schemaRefs>
</ds:datastoreItem>
</file>

<file path=customXml/itemProps27.xml><?xml version="1.0" encoding="utf-8"?>
<ds:datastoreItem xmlns:ds="http://schemas.openxmlformats.org/officeDocument/2006/customXml" ds:itemID="{6F0AD1F8-513C-4D89-B6F5-50CD77BF4DCC}">
  <ds:schemaRefs>
    <ds:schemaRef ds:uri="ESRI.ArcGIS.Mapping.OfficeIntegration.PowerPointInfo"/>
  </ds:schemaRefs>
</ds:datastoreItem>
</file>

<file path=customXml/itemProps28.xml><?xml version="1.0" encoding="utf-8"?>
<ds:datastoreItem xmlns:ds="http://schemas.openxmlformats.org/officeDocument/2006/customXml" ds:itemID="{839C7A4E-CEDB-4F57-8B96-9BFA9A755CCC}">
  <ds:schemaRefs>
    <ds:schemaRef ds:uri="ESRI.ArcGIS.Mapping.OfficeIntegration.PowerPointInfo"/>
  </ds:schemaRefs>
</ds:datastoreItem>
</file>

<file path=customXml/itemProps29.xml><?xml version="1.0" encoding="utf-8"?>
<ds:datastoreItem xmlns:ds="http://schemas.openxmlformats.org/officeDocument/2006/customXml" ds:itemID="{DC4BD5B4-21A5-4C75-A641-BF080CD235F0}">
  <ds:schemaRefs>
    <ds:schemaRef ds:uri="ESRI.ArcGIS.Mapping.OfficeIntegration.PowerPointInfo"/>
  </ds:schemaRefs>
</ds:datastoreItem>
</file>

<file path=customXml/itemProps3.xml><?xml version="1.0" encoding="utf-8"?>
<ds:datastoreItem xmlns:ds="http://schemas.openxmlformats.org/officeDocument/2006/customXml" ds:itemID="{2BC81245-7AB2-4D6F-841B-4289145B2711}">
  <ds:schemaRefs>
    <ds:schemaRef ds:uri="ESRI.ArcGIS.Mapping.OfficeIntegration.PowerPointInfo"/>
  </ds:schemaRefs>
</ds:datastoreItem>
</file>

<file path=customXml/itemProps30.xml><?xml version="1.0" encoding="utf-8"?>
<ds:datastoreItem xmlns:ds="http://schemas.openxmlformats.org/officeDocument/2006/customXml" ds:itemID="{0EBA6B1C-7921-4C2E-8927-788E64963CDA}">
  <ds:schemaRefs>
    <ds:schemaRef ds:uri="ESRI.ArcGIS.Mapping.OfficeIntegration.PowerPointInfo"/>
  </ds:schemaRefs>
</ds:datastoreItem>
</file>

<file path=customXml/itemProps31.xml><?xml version="1.0" encoding="utf-8"?>
<ds:datastoreItem xmlns:ds="http://schemas.openxmlformats.org/officeDocument/2006/customXml" ds:itemID="{06E6A58C-DA49-4D60-8350-E3A26EB3038B}">
  <ds:schemaRefs>
    <ds:schemaRef ds:uri="ESRI.ArcGIS.Mapping.OfficeIntegration.PowerPointInfo"/>
  </ds:schemaRefs>
</ds:datastoreItem>
</file>

<file path=customXml/itemProps32.xml><?xml version="1.0" encoding="utf-8"?>
<ds:datastoreItem xmlns:ds="http://schemas.openxmlformats.org/officeDocument/2006/customXml" ds:itemID="{968130F5-C2A0-43E1-BDCB-173A484F5C08}">
  <ds:schemaRefs>
    <ds:schemaRef ds:uri="ESRI.ArcGIS.Mapping.OfficeIntegration.PowerPointInfo"/>
  </ds:schemaRefs>
</ds:datastoreItem>
</file>

<file path=customXml/itemProps33.xml><?xml version="1.0" encoding="utf-8"?>
<ds:datastoreItem xmlns:ds="http://schemas.openxmlformats.org/officeDocument/2006/customXml" ds:itemID="{B05B1103-98A5-491C-B8F8-98EA85FF42C9}">
  <ds:schemaRefs>
    <ds:schemaRef ds:uri="ESRI.ArcGIS.Mapping.OfficeIntegration.PowerPointInfo"/>
  </ds:schemaRefs>
</ds:datastoreItem>
</file>

<file path=customXml/itemProps34.xml><?xml version="1.0" encoding="utf-8"?>
<ds:datastoreItem xmlns:ds="http://schemas.openxmlformats.org/officeDocument/2006/customXml" ds:itemID="{E2AA0BC3-8E8C-475D-9396-091D81072549}">
  <ds:schemaRefs>
    <ds:schemaRef ds:uri="ESRI.ArcGIS.Mapping.OfficeIntegration.PowerPointInfo"/>
  </ds:schemaRefs>
</ds:datastoreItem>
</file>

<file path=customXml/itemProps35.xml><?xml version="1.0" encoding="utf-8"?>
<ds:datastoreItem xmlns:ds="http://schemas.openxmlformats.org/officeDocument/2006/customXml" ds:itemID="{AD24ED8A-5E7C-43D4-91BA-E7E5AFBAC991}">
  <ds:schemaRefs>
    <ds:schemaRef ds:uri="ESRI.ArcGIS.Mapping.OfficeIntegration.PowerPointInfo"/>
  </ds:schemaRefs>
</ds:datastoreItem>
</file>

<file path=customXml/itemProps36.xml><?xml version="1.0" encoding="utf-8"?>
<ds:datastoreItem xmlns:ds="http://schemas.openxmlformats.org/officeDocument/2006/customXml" ds:itemID="{CA8CED77-5639-49AD-95B0-7EAD23C6C92D}">
  <ds:schemaRefs>
    <ds:schemaRef ds:uri="ESRI.ArcGIS.Mapping.OfficeIntegration.PowerPointInfo"/>
  </ds:schemaRefs>
</ds:datastoreItem>
</file>

<file path=customXml/itemProps37.xml><?xml version="1.0" encoding="utf-8"?>
<ds:datastoreItem xmlns:ds="http://schemas.openxmlformats.org/officeDocument/2006/customXml" ds:itemID="{912ECB2C-17EF-4836-9ACE-1B531DEC0BCE}">
  <ds:schemaRefs>
    <ds:schemaRef ds:uri="ESRI.ArcGIS.Mapping.OfficeIntegration.PowerPointInfo"/>
  </ds:schemaRefs>
</ds:datastoreItem>
</file>

<file path=customXml/itemProps38.xml><?xml version="1.0" encoding="utf-8"?>
<ds:datastoreItem xmlns:ds="http://schemas.openxmlformats.org/officeDocument/2006/customXml" ds:itemID="{7D502D86-3318-4BE7-ADD4-7B8A9DD4F788}">
  <ds:schemaRefs>
    <ds:schemaRef ds:uri="ESRI.ArcGIS.Mapping.OfficeIntegration.PowerPointInfo"/>
  </ds:schemaRefs>
</ds:datastoreItem>
</file>

<file path=customXml/itemProps39.xml><?xml version="1.0" encoding="utf-8"?>
<ds:datastoreItem xmlns:ds="http://schemas.openxmlformats.org/officeDocument/2006/customXml" ds:itemID="{748478BC-9A1D-4CC4-86EB-71699EB1A1FD}">
  <ds:schemaRefs>
    <ds:schemaRef ds:uri="ESRI.ArcGIS.Mapping.OfficeIntegration.PowerPointInfo"/>
  </ds:schemaRefs>
</ds:datastoreItem>
</file>

<file path=customXml/itemProps4.xml><?xml version="1.0" encoding="utf-8"?>
<ds:datastoreItem xmlns:ds="http://schemas.openxmlformats.org/officeDocument/2006/customXml" ds:itemID="{ABD9D524-8F84-4139-85AF-19AE4DED3C9D}">
  <ds:schemaRefs>
    <ds:schemaRef ds:uri="ESRI.ArcGIS.Mapping.OfficeIntegration.PowerPointInfo"/>
  </ds:schemaRefs>
</ds:datastoreItem>
</file>

<file path=customXml/itemProps40.xml><?xml version="1.0" encoding="utf-8"?>
<ds:datastoreItem xmlns:ds="http://schemas.openxmlformats.org/officeDocument/2006/customXml" ds:itemID="{EC8030DC-38FC-41AE-B4B1-99910F5BFD01}">
  <ds:schemaRefs>
    <ds:schemaRef ds:uri="ESRI.ArcGIS.Mapping.OfficeIntegration.PowerPointInfo"/>
  </ds:schemaRefs>
</ds:datastoreItem>
</file>

<file path=customXml/itemProps41.xml><?xml version="1.0" encoding="utf-8"?>
<ds:datastoreItem xmlns:ds="http://schemas.openxmlformats.org/officeDocument/2006/customXml" ds:itemID="{46A8F123-CFEC-47C9-ADF5-E8571772F28F}">
  <ds:schemaRefs>
    <ds:schemaRef ds:uri="ESRI.ArcGIS.Mapping.OfficeIntegration.PowerPointInfo"/>
  </ds:schemaRefs>
</ds:datastoreItem>
</file>

<file path=customXml/itemProps42.xml><?xml version="1.0" encoding="utf-8"?>
<ds:datastoreItem xmlns:ds="http://schemas.openxmlformats.org/officeDocument/2006/customXml" ds:itemID="{16E073AF-C515-472E-A570-661677D02323}">
  <ds:schemaRefs>
    <ds:schemaRef ds:uri="ESRI.ArcGIS.Mapping.OfficeIntegration.PowerPointInfo"/>
  </ds:schemaRefs>
</ds:datastoreItem>
</file>

<file path=customXml/itemProps43.xml><?xml version="1.0" encoding="utf-8"?>
<ds:datastoreItem xmlns:ds="http://schemas.openxmlformats.org/officeDocument/2006/customXml" ds:itemID="{CFEE5B88-0127-403D-B779-E2341F53B73B}">
  <ds:schemaRefs>
    <ds:schemaRef ds:uri="ESRI.ArcGIS.Mapping.OfficeIntegration.PowerPointInfo"/>
  </ds:schemaRefs>
</ds:datastoreItem>
</file>

<file path=customXml/itemProps44.xml><?xml version="1.0" encoding="utf-8"?>
<ds:datastoreItem xmlns:ds="http://schemas.openxmlformats.org/officeDocument/2006/customXml" ds:itemID="{31ACF297-F79E-4CFD-9869-A9AFA51E2475}">
  <ds:schemaRefs>
    <ds:schemaRef ds:uri="ESRI.ArcGIS.Mapping.OfficeIntegration.PowerPointInfo"/>
  </ds:schemaRefs>
</ds:datastoreItem>
</file>

<file path=customXml/itemProps45.xml><?xml version="1.0" encoding="utf-8"?>
<ds:datastoreItem xmlns:ds="http://schemas.openxmlformats.org/officeDocument/2006/customXml" ds:itemID="{CD6ACAA0-A845-479C-B904-55D1FF7C48B9}">
  <ds:schemaRefs>
    <ds:schemaRef ds:uri="ESRI.ArcGIS.Mapping.OfficeIntegration.PowerPointInfo"/>
  </ds:schemaRefs>
</ds:datastoreItem>
</file>

<file path=customXml/itemProps46.xml><?xml version="1.0" encoding="utf-8"?>
<ds:datastoreItem xmlns:ds="http://schemas.openxmlformats.org/officeDocument/2006/customXml" ds:itemID="{8D61CC9A-600A-43D0-95C0-76CD6DB154DC}">
  <ds:schemaRefs>
    <ds:schemaRef ds:uri="ESRI.ArcGIS.Mapping.OfficeIntegration.PowerPointInfo"/>
  </ds:schemaRefs>
</ds:datastoreItem>
</file>

<file path=customXml/itemProps47.xml><?xml version="1.0" encoding="utf-8"?>
<ds:datastoreItem xmlns:ds="http://schemas.openxmlformats.org/officeDocument/2006/customXml" ds:itemID="{2445EFF5-9125-4586-9A17-C9D67367BD1E}">
  <ds:schemaRefs>
    <ds:schemaRef ds:uri="ESRI.ArcGIS.Mapping.OfficeIntegration.PowerPointInfo"/>
  </ds:schemaRefs>
</ds:datastoreItem>
</file>

<file path=customXml/itemProps48.xml><?xml version="1.0" encoding="utf-8"?>
<ds:datastoreItem xmlns:ds="http://schemas.openxmlformats.org/officeDocument/2006/customXml" ds:itemID="{4C875013-FC5A-409B-80D8-67E98604EA48}">
  <ds:schemaRefs>
    <ds:schemaRef ds:uri="ESRI.ArcGIS.Mapping.OfficeIntegration.PowerPointInfo"/>
  </ds:schemaRefs>
</ds:datastoreItem>
</file>

<file path=customXml/itemProps49.xml><?xml version="1.0" encoding="utf-8"?>
<ds:datastoreItem xmlns:ds="http://schemas.openxmlformats.org/officeDocument/2006/customXml" ds:itemID="{51596C7B-7D0B-4E34-ABF2-D344A925669E}">
  <ds:schemaRefs>
    <ds:schemaRef ds:uri="ESRI.ArcGIS.Mapping.OfficeIntegration.PowerPointInfo"/>
  </ds:schemaRefs>
</ds:datastoreItem>
</file>

<file path=customXml/itemProps5.xml><?xml version="1.0" encoding="utf-8"?>
<ds:datastoreItem xmlns:ds="http://schemas.openxmlformats.org/officeDocument/2006/customXml" ds:itemID="{D08BAC12-3C91-4854-B47F-7C873E924A57}">
  <ds:schemaRefs>
    <ds:schemaRef ds:uri="ESRI.ArcGIS.Mapping.OfficeIntegration.PowerPointInfo"/>
  </ds:schemaRefs>
</ds:datastoreItem>
</file>

<file path=customXml/itemProps50.xml><?xml version="1.0" encoding="utf-8"?>
<ds:datastoreItem xmlns:ds="http://schemas.openxmlformats.org/officeDocument/2006/customXml" ds:itemID="{679A6AD7-83AA-47E2-B836-4AF0DB4CBEDF}">
  <ds:schemaRefs>
    <ds:schemaRef ds:uri="ESRI.ArcGIS.Mapping.OfficeIntegration.PowerPointInfo"/>
  </ds:schemaRefs>
</ds:datastoreItem>
</file>

<file path=customXml/itemProps51.xml><?xml version="1.0" encoding="utf-8"?>
<ds:datastoreItem xmlns:ds="http://schemas.openxmlformats.org/officeDocument/2006/customXml" ds:itemID="{1A34F83F-1FBD-41A2-BCB6-6FB65BB339B5}">
  <ds:schemaRefs>
    <ds:schemaRef ds:uri="ESRI.ArcGIS.Mapping.OfficeIntegration.PowerPointInfo"/>
  </ds:schemaRefs>
</ds:datastoreItem>
</file>

<file path=customXml/itemProps52.xml><?xml version="1.0" encoding="utf-8"?>
<ds:datastoreItem xmlns:ds="http://schemas.openxmlformats.org/officeDocument/2006/customXml" ds:itemID="{10579B17-16E8-43EB-B66D-00ECC82F9905}">
  <ds:schemaRefs>
    <ds:schemaRef ds:uri="ESRI.ArcGIS.Mapping.OfficeIntegration.PowerPointInfo"/>
  </ds:schemaRefs>
</ds:datastoreItem>
</file>

<file path=customXml/itemProps53.xml><?xml version="1.0" encoding="utf-8"?>
<ds:datastoreItem xmlns:ds="http://schemas.openxmlformats.org/officeDocument/2006/customXml" ds:itemID="{7B39446E-9B4C-4437-B904-F3CE7C342400}">
  <ds:schemaRefs>
    <ds:schemaRef ds:uri="ESRI.ArcGIS.Mapping.OfficeIntegration.PowerPointInfo"/>
  </ds:schemaRefs>
</ds:datastoreItem>
</file>

<file path=customXml/itemProps54.xml><?xml version="1.0" encoding="utf-8"?>
<ds:datastoreItem xmlns:ds="http://schemas.openxmlformats.org/officeDocument/2006/customXml" ds:itemID="{33709707-F14B-4A78-AB80-19BC32D673DF}">
  <ds:schemaRefs>
    <ds:schemaRef ds:uri="ESRI.ArcGIS.Mapping.OfficeIntegration.PowerPointInfo"/>
  </ds:schemaRefs>
</ds:datastoreItem>
</file>

<file path=customXml/itemProps55.xml><?xml version="1.0" encoding="utf-8"?>
<ds:datastoreItem xmlns:ds="http://schemas.openxmlformats.org/officeDocument/2006/customXml" ds:itemID="{06304CD4-8B30-4FC1-9306-EBBE46D5097A}">
  <ds:schemaRefs>
    <ds:schemaRef ds:uri="ESRI.ArcGIS.Mapping.OfficeIntegration.PowerPointInfo"/>
  </ds:schemaRefs>
</ds:datastoreItem>
</file>

<file path=customXml/itemProps56.xml><?xml version="1.0" encoding="utf-8"?>
<ds:datastoreItem xmlns:ds="http://schemas.openxmlformats.org/officeDocument/2006/customXml" ds:itemID="{1102CF47-E309-4D6E-BE27-490CD866B51E}">
  <ds:schemaRefs>
    <ds:schemaRef ds:uri="ESRI.ArcGIS.Mapping.OfficeIntegration.PowerPointInfo"/>
  </ds:schemaRefs>
</ds:datastoreItem>
</file>

<file path=customXml/itemProps57.xml><?xml version="1.0" encoding="utf-8"?>
<ds:datastoreItem xmlns:ds="http://schemas.openxmlformats.org/officeDocument/2006/customXml" ds:itemID="{9D24804B-6F06-4455-8D89-4F65E3105C17}">
  <ds:schemaRefs>
    <ds:schemaRef ds:uri="ESRI.ArcGIS.Mapping.OfficeIntegration.PowerPointInfo"/>
  </ds:schemaRefs>
</ds:datastoreItem>
</file>

<file path=customXml/itemProps58.xml><?xml version="1.0" encoding="utf-8"?>
<ds:datastoreItem xmlns:ds="http://schemas.openxmlformats.org/officeDocument/2006/customXml" ds:itemID="{47F3F58D-6FFE-43F3-ADDD-C759C514672F}">
  <ds:schemaRefs>
    <ds:schemaRef ds:uri="ESRI.ArcGIS.Mapping.OfficeIntegration.PowerPointInfo"/>
  </ds:schemaRefs>
</ds:datastoreItem>
</file>

<file path=customXml/itemProps59.xml><?xml version="1.0" encoding="utf-8"?>
<ds:datastoreItem xmlns:ds="http://schemas.openxmlformats.org/officeDocument/2006/customXml" ds:itemID="{7F9E0521-28A6-4484-BA26-35BDB6E082E6}">
  <ds:schemaRefs>
    <ds:schemaRef ds:uri="ESRI.ArcGIS.Mapping.OfficeIntegration.PowerPointInfo"/>
  </ds:schemaRefs>
</ds:datastoreItem>
</file>

<file path=customXml/itemProps6.xml><?xml version="1.0" encoding="utf-8"?>
<ds:datastoreItem xmlns:ds="http://schemas.openxmlformats.org/officeDocument/2006/customXml" ds:itemID="{541FA1A4-C8FE-42AB-B0CF-DC4F8DE73375}">
  <ds:schemaRefs>
    <ds:schemaRef ds:uri="ESRI.ArcGIS.Mapping.OfficeIntegration.PowerPointInfo"/>
  </ds:schemaRefs>
</ds:datastoreItem>
</file>

<file path=customXml/itemProps60.xml><?xml version="1.0" encoding="utf-8"?>
<ds:datastoreItem xmlns:ds="http://schemas.openxmlformats.org/officeDocument/2006/customXml" ds:itemID="{BD5BA60E-E6EF-47F2-B723-256513644FBB}">
  <ds:schemaRefs>
    <ds:schemaRef ds:uri="ESRI.ArcGIS.Mapping.OfficeIntegration.PowerPointInfo"/>
  </ds:schemaRefs>
</ds:datastoreItem>
</file>

<file path=customXml/itemProps61.xml><?xml version="1.0" encoding="utf-8"?>
<ds:datastoreItem xmlns:ds="http://schemas.openxmlformats.org/officeDocument/2006/customXml" ds:itemID="{42758A35-7AF4-44F0-A565-291CE463E2A0}">
  <ds:schemaRefs>
    <ds:schemaRef ds:uri="ESRI.ArcGIS.Mapping.OfficeIntegration.PowerPointInfo"/>
  </ds:schemaRefs>
</ds:datastoreItem>
</file>

<file path=customXml/itemProps62.xml><?xml version="1.0" encoding="utf-8"?>
<ds:datastoreItem xmlns:ds="http://schemas.openxmlformats.org/officeDocument/2006/customXml" ds:itemID="{AD245758-006E-44E7-B8A3-7C24DD4D8C99}">
  <ds:schemaRefs>
    <ds:schemaRef ds:uri="ESRI.ArcGIS.Mapping.OfficeIntegration.PowerPointInfo"/>
  </ds:schemaRefs>
</ds:datastoreItem>
</file>

<file path=customXml/itemProps63.xml><?xml version="1.0" encoding="utf-8"?>
<ds:datastoreItem xmlns:ds="http://schemas.openxmlformats.org/officeDocument/2006/customXml" ds:itemID="{5576D7F3-09CD-45F9-AC2A-A9A7B5DC80C4}">
  <ds:schemaRefs>
    <ds:schemaRef ds:uri="ESRI.ArcGIS.Mapping.OfficeIntegration.PowerPointInfo"/>
  </ds:schemaRefs>
</ds:datastoreItem>
</file>

<file path=customXml/itemProps64.xml><?xml version="1.0" encoding="utf-8"?>
<ds:datastoreItem xmlns:ds="http://schemas.openxmlformats.org/officeDocument/2006/customXml" ds:itemID="{4EBEA17D-33DD-4D5E-8798-36900F9E499C}">
  <ds:schemaRefs>
    <ds:schemaRef ds:uri="ESRI.ArcGIS.Mapping.OfficeIntegration.PowerPointInfo"/>
  </ds:schemaRefs>
</ds:datastoreItem>
</file>

<file path=customXml/itemProps65.xml><?xml version="1.0" encoding="utf-8"?>
<ds:datastoreItem xmlns:ds="http://schemas.openxmlformats.org/officeDocument/2006/customXml" ds:itemID="{5358E0DE-DC14-4A4B-89D7-E88817F77F24}">
  <ds:schemaRefs>
    <ds:schemaRef ds:uri="ESRI.ArcGIS.Mapping.OfficeIntegration.PowerPointInfo"/>
  </ds:schemaRefs>
</ds:datastoreItem>
</file>

<file path=customXml/itemProps66.xml><?xml version="1.0" encoding="utf-8"?>
<ds:datastoreItem xmlns:ds="http://schemas.openxmlformats.org/officeDocument/2006/customXml" ds:itemID="{9C833212-5286-4625-BDCF-9D25997C8BD3}">
  <ds:schemaRefs>
    <ds:schemaRef ds:uri="ESRI.ArcGIS.Mapping.OfficeIntegration.PowerPointInfo"/>
  </ds:schemaRefs>
</ds:datastoreItem>
</file>

<file path=customXml/itemProps67.xml><?xml version="1.0" encoding="utf-8"?>
<ds:datastoreItem xmlns:ds="http://schemas.openxmlformats.org/officeDocument/2006/customXml" ds:itemID="{798C8791-4D5D-4242-AC76-A42A177BFF8F}">
  <ds:schemaRefs>
    <ds:schemaRef ds:uri="ESRI.ArcGIS.Mapping.OfficeIntegration.PowerPointInfo"/>
  </ds:schemaRefs>
</ds:datastoreItem>
</file>

<file path=customXml/itemProps68.xml><?xml version="1.0" encoding="utf-8"?>
<ds:datastoreItem xmlns:ds="http://schemas.openxmlformats.org/officeDocument/2006/customXml" ds:itemID="{E1ED6FB8-D4BB-482F-8229-05BF8DC38455}">
  <ds:schemaRefs>
    <ds:schemaRef ds:uri="ESRI.ArcGIS.Mapping.OfficeIntegration.PowerPointInfo"/>
  </ds:schemaRefs>
</ds:datastoreItem>
</file>

<file path=customXml/itemProps69.xml><?xml version="1.0" encoding="utf-8"?>
<ds:datastoreItem xmlns:ds="http://schemas.openxmlformats.org/officeDocument/2006/customXml" ds:itemID="{7345AD3B-99AF-447A-8C38-CE0030CFCCC9}">
  <ds:schemaRefs>
    <ds:schemaRef ds:uri="ESRI.ArcGIS.Mapping.OfficeIntegration.PowerPointInfo"/>
  </ds:schemaRefs>
</ds:datastoreItem>
</file>

<file path=customXml/itemProps7.xml><?xml version="1.0" encoding="utf-8"?>
<ds:datastoreItem xmlns:ds="http://schemas.openxmlformats.org/officeDocument/2006/customXml" ds:itemID="{14C496EB-119B-4523-8CEC-891DB488B924}">
  <ds:schemaRefs>
    <ds:schemaRef ds:uri="ESRI.ArcGIS.Mapping.OfficeIntegration.PowerPointInfo"/>
  </ds:schemaRefs>
</ds:datastoreItem>
</file>

<file path=customXml/itemProps70.xml><?xml version="1.0" encoding="utf-8"?>
<ds:datastoreItem xmlns:ds="http://schemas.openxmlformats.org/officeDocument/2006/customXml" ds:itemID="{A1406E62-27E6-45F5-B828-B0D36F4AAD5D}">
  <ds:schemaRefs>
    <ds:schemaRef ds:uri="ESRI.ArcGIS.Mapping.OfficeIntegration.PowerPointInfo"/>
  </ds:schemaRefs>
</ds:datastoreItem>
</file>

<file path=customXml/itemProps71.xml><?xml version="1.0" encoding="utf-8"?>
<ds:datastoreItem xmlns:ds="http://schemas.openxmlformats.org/officeDocument/2006/customXml" ds:itemID="{F105EE4E-CDB6-4AF6-AC12-96E4C08EC236}">
  <ds:schemaRefs>
    <ds:schemaRef ds:uri="ESRI.ArcGIS.Mapping.OfficeIntegration.PowerPointInfo"/>
  </ds:schemaRefs>
</ds:datastoreItem>
</file>

<file path=customXml/itemProps72.xml><?xml version="1.0" encoding="utf-8"?>
<ds:datastoreItem xmlns:ds="http://schemas.openxmlformats.org/officeDocument/2006/customXml" ds:itemID="{C9AFA3B4-1E60-4B37-A620-B533CC36692A}">
  <ds:schemaRefs>
    <ds:schemaRef ds:uri="ESRI.ArcGIS.Mapping.OfficeIntegration.PowerPointInfo"/>
  </ds:schemaRefs>
</ds:datastoreItem>
</file>

<file path=customXml/itemProps73.xml><?xml version="1.0" encoding="utf-8"?>
<ds:datastoreItem xmlns:ds="http://schemas.openxmlformats.org/officeDocument/2006/customXml" ds:itemID="{D764D507-24EC-4BAD-B5E4-28CED805F28B}">
  <ds:schemaRefs>
    <ds:schemaRef ds:uri="ESRI.ArcGIS.Mapping.OfficeIntegration.PowerPointInfo"/>
  </ds:schemaRefs>
</ds:datastoreItem>
</file>

<file path=customXml/itemProps74.xml><?xml version="1.0" encoding="utf-8"?>
<ds:datastoreItem xmlns:ds="http://schemas.openxmlformats.org/officeDocument/2006/customXml" ds:itemID="{330CE486-428A-4A52-A608-CC14DABC39F9}">
  <ds:schemaRefs>
    <ds:schemaRef ds:uri="ESRI.ArcGIS.Mapping.OfficeIntegration.PowerPointInfo"/>
  </ds:schemaRefs>
</ds:datastoreItem>
</file>

<file path=customXml/itemProps75.xml><?xml version="1.0" encoding="utf-8"?>
<ds:datastoreItem xmlns:ds="http://schemas.openxmlformats.org/officeDocument/2006/customXml" ds:itemID="{1B559636-73EE-45DB-9B93-E70253B51E5C}">
  <ds:schemaRefs>
    <ds:schemaRef ds:uri="ESRI.ArcGIS.Mapping.OfficeIntegration.PowerPointInfo"/>
  </ds:schemaRefs>
</ds:datastoreItem>
</file>

<file path=customXml/itemProps76.xml><?xml version="1.0" encoding="utf-8"?>
<ds:datastoreItem xmlns:ds="http://schemas.openxmlformats.org/officeDocument/2006/customXml" ds:itemID="{39851B7D-8201-4EE8-BB8F-47A5075DD5FA}">
  <ds:schemaRefs>
    <ds:schemaRef ds:uri="ESRI.ArcGIS.Mapping.OfficeIntegration.PowerPointInfo"/>
  </ds:schemaRefs>
</ds:datastoreItem>
</file>

<file path=customXml/itemProps77.xml><?xml version="1.0" encoding="utf-8"?>
<ds:datastoreItem xmlns:ds="http://schemas.openxmlformats.org/officeDocument/2006/customXml" ds:itemID="{136358FF-5835-4A9C-AE99-83466A0363CA}">
  <ds:schemaRefs>
    <ds:schemaRef ds:uri="ESRI.ArcGIS.Mapping.OfficeIntegration.PowerPointInfo"/>
  </ds:schemaRefs>
</ds:datastoreItem>
</file>

<file path=customXml/itemProps78.xml><?xml version="1.0" encoding="utf-8"?>
<ds:datastoreItem xmlns:ds="http://schemas.openxmlformats.org/officeDocument/2006/customXml" ds:itemID="{51A049E9-A92A-431F-98F5-056DAE1B4E09}">
  <ds:schemaRefs>
    <ds:schemaRef ds:uri="ESRI.ArcGIS.Mapping.OfficeIntegration.PowerPointInfo"/>
  </ds:schemaRefs>
</ds:datastoreItem>
</file>

<file path=customXml/itemProps79.xml><?xml version="1.0" encoding="utf-8"?>
<ds:datastoreItem xmlns:ds="http://schemas.openxmlformats.org/officeDocument/2006/customXml" ds:itemID="{5B6EF6DE-A4D1-4766-A19D-01A976442307}">
  <ds:schemaRefs>
    <ds:schemaRef ds:uri="ESRI.ArcGIS.Mapping.OfficeIntegration.PowerPointInfo"/>
  </ds:schemaRefs>
</ds:datastoreItem>
</file>

<file path=customXml/itemProps8.xml><?xml version="1.0" encoding="utf-8"?>
<ds:datastoreItem xmlns:ds="http://schemas.openxmlformats.org/officeDocument/2006/customXml" ds:itemID="{32247FEC-ACE8-4183-80C1-4E67D1104C84}">
  <ds:schemaRefs>
    <ds:schemaRef ds:uri="ESRI.ArcGIS.Mapping.OfficeIntegration.PowerPointInfo"/>
  </ds:schemaRefs>
</ds:datastoreItem>
</file>

<file path=customXml/itemProps80.xml><?xml version="1.0" encoding="utf-8"?>
<ds:datastoreItem xmlns:ds="http://schemas.openxmlformats.org/officeDocument/2006/customXml" ds:itemID="{62FF461F-404C-4167-8A71-64E2332FA32D}">
  <ds:schemaRefs>
    <ds:schemaRef ds:uri="ESRI.ArcGIS.Mapping.OfficeIntegration.PowerPointInfo"/>
  </ds:schemaRefs>
</ds:datastoreItem>
</file>

<file path=customXml/itemProps81.xml><?xml version="1.0" encoding="utf-8"?>
<ds:datastoreItem xmlns:ds="http://schemas.openxmlformats.org/officeDocument/2006/customXml" ds:itemID="{61E3BB73-16C8-42AD-B399-1852229E83E4}">
  <ds:schemaRefs>
    <ds:schemaRef ds:uri="ESRI.ArcGIS.Mapping.OfficeIntegration.PowerPointInfo"/>
  </ds:schemaRefs>
</ds:datastoreItem>
</file>

<file path=customXml/itemProps82.xml><?xml version="1.0" encoding="utf-8"?>
<ds:datastoreItem xmlns:ds="http://schemas.openxmlformats.org/officeDocument/2006/customXml" ds:itemID="{5327F812-9E03-47C5-8B78-6B7ED4620238}">
  <ds:schemaRefs>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elements/1.1/"/>
    <ds:schemaRef ds:uri="http://purl.org/dc/terms/"/>
    <ds:schemaRef ds:uri="http://schemas.openxmlformats.org/package/2006/metadata/core-properties"/>
    <ds:schemaRef ds:uri="http://purl.org/dc/dcmitype/"/>
  </ds:schemaRefs>
</ds:datastoreItem>
</file>

<file path=customXml/itemProps83.xml><?xml version="1.0" encoding="utf-8"?>
<ds:datastoreItem xmlns:ds="http://schemas.openxmlformats.org/officeDocument/2006/customXml" ds:itemID="{8090BD68-0553-4EAF-A148-F3830202D1B4}">
  <ds:schemaRefs>
    <ds:schemaRef ds:uri="ESRI.ArcGIS.Mapping.OfficeIntegration.PowerPointInfo"/>
  </ds:schemaRefs>
</ds:datastoreItem>
</file>

<file path=customXml/itemProps84.xml><?xml version="1.0" encoding="utf-8"?>
<ds:datastoreItem xmlns:ds="http://schemas.openxmlformats.org/officeDocument/2006/customXml" ds:itemID="{5D2C7090-805B-431C-848B-616DC3C1D188}">
  <ds:schemaRefs>
    <ds:schemaRef ds:uri="ESRI.ArcGIS.Mapping.OfficeIntegration.PowerPointInfo"/>
  </ds:schemaRefs>
</ds:datastoreItem>
</file>

<file path=customXml/itemProps85.xml><?xml version="1.0" encoding="utf-8"?>
<ds:datastoreItem xmlns:ds="http://schemas.openxmlformats.org/officeDocument/2006/customXml" ds:itemID="{0F4FFE89-B597-4A5D-BBE2-95D8455EFAD1}">
  <ds:schemaRefs>
    <ds:schemaRef ds:uri="ESRI.ArcGIS.Mapping.OfficeIntegration.PowerPointInfo"/>
  </ds:schemaRefs>
</ds:datastoreItem>
</file>

<file path=customXml/itemProps86.xml><?xml version="1.0" encoding="utf-8"?>
<ds:datastoreItem xmlns:ds="http://schemas.openxmlformats.org/officeDocument/2006/customXml" ds:itemID="{96097A08-ED33-4129-87B6-3CFA7C4F2969}">
  <ds:schemaRefs>
    <ds:schemaRef ds:uri="ESRI.ArcGIS.Mapping.OfficeIntegration.PowerPointInfo"/>
  </ds:schemaRefs>
</ds:datastoreItem>
</file>

<file path=customXml/itemProps87.xml><?xml version="1.0" encoding="utf-8"?>
<ds:datastoreItem xmlns:ds="http://schemas.openxmlformats.org/officeDocument/2006/customXml" ds:itemID="{B0B7380C-1D58-41BE-8987-968E235253F5}">
  <ds:schemaRefs>
    <ds:schemaRef ds:uri="ESRI.ArcGIS.Mapping.OfficeIntegration.PowerPointInfo"/>
  </ds:schemaRefs>
</ds:datastoreItem>
</file>

<file path=customXml/itemProps88.xml><?xml version="1.0" encoding="utf-8"?>
<ds:datastoreItem xmlns:ds="http://schemas.openxmlformats.org/officeDocument/2006/customXml" ds:itemID="{A9CD54AF-0FB9-4826-9127-5CDF3A801DDA}">
  <ds:schemaRefs>
    <ds:schemaRef ds:uri="ESRI.ArcGIS.Mapping.OfficeIntegration.PowerPointInfo"/>
  </ds:schemaRefs>
</ds:datastoreItem>
</file>

<file path=customXml/itemProps89.xml><?xml version="1.0" encoding="utf-8"?>
<ds:datastoreItem xmlns:ds="http://schemas.openxmlformats.org/officeDocument/2006/customXml" ds:itemID="{AB794EE0-E032-4A9B-B5D1-CAC98E8E5C95}">
  <ds:schemaRefs>
    <ds:schemaRef ds:uri="ESRI.ArcGIS.Mapping.OfficeIntegration.PowerPointInfo"/>
  </ds:schemaRefs>
</ds:datastoreItem>
</file>

<file path=customXml/itemProps9.xml><?xml version="1.0" encoding="utf-8"?>
<ds:datastoreItem xmlns:ds="http://schemas.openxmlformats.org/officeDocument/2006/customXml" ds:itemID="{AE30A18E-6A1E-4B10-AFE8-BB61593C3362}">
  <ds:schemaRefs>
    <ds:schemaRef ds:uri="ESRI.ArcGIS.Mapping.OfficeIntegration.PowerPointInfo"/>
  </ds:schemaRefs>
</ds:datastoreItem>
</file>

<file path=customXml/itemProps90.xml><?xml version="1.0" encoding="utf-8"?>
<ds:datastoreItem xmlns:ds="http://schemas.openxmlformats.org/officeDocument/2006/customXml" ds:itemID="{2BD4F50C-2BDC-4BE0-B8BB-3A06ADE47100}">
  <ds:schemaRefs>
    <ds:schemaRef ds:uri="ESRI.ArcGIS.Mapping.OfficeIntegration.PowerPointInfo"/>
  </ds:schemaRefs>
</ds:datastoreItem>
</file>

<file path=customXml/itemProps91.xml><?xml version="1.0" encoding="utf-8"?>
<ds:datastoreItem xmlns:ds="http://schemas.openxmlformats.org/officeDocument/2006/customXml" ds:itemID="{08DA29B8-18D0-4B51-A218-0CCD5D44EC34}">
  <ds:schemaRefs>
    <ds:schemaRef ds:uri="ESRI.ArcGIS.Mapping.OfficeIntegration.PowerPointInfo"/>
  </ds:schemaRefs>
</ds:datastoreItem>
</file>

<file path=customXml/itemProps92.xml><?xml version="1.0" encoding="utf-8"?>
<ds:datastoreItem xmlns:ds="http://schemas.openxmlformats.org/officeDocument/2006/customXml" ds:itemID="{A763967F-60D8-403D-8C96-488C81D9A58C}">
  <ds:schemaRefs>
    <ds:schemaRef ds:uri="ESRI.ArcGIS.Mapping.OfficeIntegration.PowerPointInfo"/>
  </ds:schemaRefs>
</ds:datastoreItem>
</file>

<file path=customXml/itemProps93.xml><?xml version="1.0" encoding="utf-8"?>
<ds:datastoreItem xmlns:ds="http://schemas.openxmlformats.org/officeDocument/2006/customXml" ds:itemID="{6ED2AD88-0184-4492-BB27-84A59749F04B}">
  <ds:schemaRefs>
    <ds:schemaRef ds:uri="ESRI.ArcGIS.Mapping.OfficeIntegration.PowerPointInfo"/>
  </ds:schemaRefs>
</ds:datastoreItem>
</file>

<file path=customXml/itemProps94.xml><?xml version="1.0" encoding="utf-8"?>
<ds:datastoreItem xmlns:ds="http://schemas.openxmlformats.org/officeDocument/2006/customXml" ds:itemID="{29CF9624-B61A-4536-BC1A-05B20947CDF7}">
  <ds:schemaRefs>
    <ds:schemaRef ds:uri="http://schemas.microsoft.com/sharepoint/v3/contenttype/forms"/>
  </ds:schemaRefs>
</ds:datastoreItem>
</file>

<file path=customXml/itemProps95.xml><?xml version="1.0" encoding="utf-8"?>
<ds:datastoreItem xmlns:ds="http://schemas.openxmlformats.org/officeDocument/2006/customXml" ds:itemID="{48B2CACE-66E6-4CB5-9FF4-480F37D90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96.xml><?xml version="1.0" encoding="utf-8"?>
<ds:datastoreItem xmlns:ds="http://schemas.openxmlformats.org/officeDocument/2006/customXml" ds:itemID="{45D17578-9BCB-4B9E-8099-0CEED1FAAC19}">
  <ds:schemaRefs>
    <ds:schemaRef ds:uri="ESRI.ArcGIS.Mapping.OfficeIntegration.PowerPointInfo"/>
  </ds:schemaRefs>
</ds:datastoreItem>
</file>

<file path=customXml/itemProps97.xml><?xml version="1.0" encoding="utf-8"?>
<ds:datastoreItem xmlns:ds="http://schemas.openxmlformats.org/officeDocument/2006/customXml" ds:itemID="{F002D19D-920B-45E1-8E8B-764CCC3B09BC}">
  <ds:schemaRefs>
    <ds:schemaRef ds:uri="ESRI.ArcGIS.Mapping.OfficeIntegration.PowerPointInfo"/>
  </ds:schemaRefs>
</ds:datastoreItem>
</file>

<file path=customXml/itemProps98.xml><?xml version="1.0" encoding="utf-8"?>
<ds:datastoreItem xmlns:ds="http://schemas.openxmlformats.org/officeDocument/2006/customXml" ds:itemID="{1FC8F00A-BB40-4486-A5D7-77045D6AD407}">
  <ds:schemaRefs>
    <ds:schemaRef ds:uri="ESRI.ArcGIS.Mapping.OfficeIntegration.PowerPointInfo"/>
  </ds:schemaRefs>
</ds:datastoreItem>
</file>

<file path=customXml/itemProps99.xml><?xml version="1.0" encoding="utf-8"?>
<ds:datastoreItem xmlns:ds="http://schemas.openxmlformats.org/officeDocument/2006/customXml" ds:itemID="{44BBE52C-CD6B-4A9D-90EC-498B909F1EA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9089</TotalTime>
  <Words>2332</Words>
  <Application>Microsoft Office PowerPoint</Application>
  <PresentationFormat>On-screen Show (4:3)</PresentationFormat>
  <Paragraphs>563</Paragraphs>
  <Slides>68</Slides>
  <Notes>11</Notes>
  <HiddenSlides>0</HiddenSlides>
  <MMClips>0</MMClips>
  <ScaleCrop>false</ScaleCrop>
  <HeadingPairs>
    <vt:vector size="4" baseType="variant">
      <vt:variant>
        <vt:lpstr>Theme</vt:lpstr>
      </vt:variant>
      <vt:variant>
        <vt:i4>15</vt:i4>
      </vt:variant>
      <vt:variant>
        <vt:lpstr>Slide Titles</vt:lpstr>
      </vt:variant>
      <vt:variant>
        <vt:i4>68</vt:i4>
      </vt:variant>
    </vt:vector>
  </HeadingPairs>
  <TitlesOfParts>
    <vt:vector size="83" baseType="lpstr">
      <vt:lpstr>Section slides</vt:lpstr>
      <vt:lpstr>1_Section slides 60</vt:lpstr>
      <vt:lpstr>Content sections</vt:lpstr>
      <vt:lpstr>2_Content slides</vt:lpstr>
      <vt:lpstr>1_Section slides</vt:lpstr>
      <vt:lpstr>1_Content sections</vt:lpstr>
      <vt:lpstr>2_Section slides</vt:lpstr>
      <vt:lpstr>2_Content sections</vt:lpstr>
      <vt:lpstr>3_Section slides</vt:lpstr>
      <vt:lpstr>2_Office Theme</vt:lpstr>
      <vt:lpstr>4_Section slides</vt:lpstr>
      <vt:lpstr>3_Content sections</vt:lpstr>
      <vt:lpstr>Office Theme</vt:lpstr>
      <vt:lpstr>4_Content sections</vt:lpstr>
      <vt:lpstr>1_Office Theme</vt:lpstr>
      <vt:lpstr>Statewide Geospatial Advisory Committee</vt:lpstr>
      <vt:lpstr>AGENDA</vt:lpstr>
      <vt:lpstr>Introductions</vt:lpstr>
      <vt:lpstr>Approval of April 1 minutes</vt:lpstr>
      <vt:lpstr>Update on Legislative Session</vt:lpstr>
      <vt:lpstr>Legislative happenings related to GIS</vt:lpstr>
      <vt:lpstr>Legislation - Water Quality Improvement</vt:lpstr>
      <vt:lpstr>Legislation - Water Quality Improvement</vt:lpstr>
      <vt:lpstr>Minnesota Parks and Trails</vt:lpstr>
      <vt:lpstr>Minnesota Parks and Trails</vt:lpstr>
      <vt:lpstr>Partners</vt:lpstr>
      <vt:lpstr>Purpose &amp; Need</vt:lpstr>
      <vt:lpstr>Purpose &amp; Need</vt:lpstr>
      <vt:lpstr>Goals</vt:lpstr>
      <vt:lpstr>PowerPoint Presentation</vt:lpstr>
      <vt:lpstr>Legacy Fund Parks and Trails</vt:lpstr>
      <vt:lpstr>Legacy Fund Parks and Trails</vt:lpstr>
      <vt:lpstr>Legacy Fund Parks and Trails</vt:lpstr>
      <vt:lpstr>PowerPoint Presentation</vt:lpstr>
      <vt:lpstr>The Next Generation 9-1-1 Update </vt:lpstr>
      <vt:lpstr>Current Project Tasks</vt:lpstr>
      <vt:lpstr>Current Project Tasks</vt:lpstr>
      <vt:lpstr>PSAP Request for Information</vt:lpstr>
      <vt:lpstr>PowerPoint Presentation</vt:lpstr>
      <vt:lpstr>NG9-1-1 GIS Standards</vt:lpstr>
      <vt:lpstr>Communication Plan</vt:lpstr>
      <vt:lpstr>Current Project Tasks</vt:lpstr>
      <vt:lpstr>PSAP GIS Survey</vt:lpstr>
      <vt:lpstr>Moving toward standards for Parcels, Centerlines, and Address Points</vt:lpstr>
      <vt:lpstr>Current Geospatial Governance</vt:lpstr>
      <vt:lpstr>The conundrums we need to solve</vt:lpstr>
      <vt:lpstr>Stakeholder and Project Driven</vt:lpstr>
      <vt:lpstr>Statewide Parcels, Centerlines &amp; Address Points Collect</vt:lpstr>
      <vt:lpstr>Centerlines</vt:lpstr>
      <vt:lpstr>Multiple efforts</vt:lpstr>
      <vt:lpstr>Multiple efforts - one centerline</vt:lpstr>
      <vt:lpstr>Address Points</vt:lpstr>
      <vt:lpstr>Parcels</vt:lpstr>
      <vt:lpstr>Status of current effort…. </vt:lpstr>
      <vt:lpstr>How agency needs match up</vt:lpstr>
      <vt:lpstr>Discussion</vt:lpstr>
      <vt:lpstr>2 Possible Draft Standards</vt:lpstr>
      <vt:lpstr>2 Possible Standards</vt:lpstr>
      <vt:lpstr>DCDATS vs. PRISM</vt:lpstr>
      <vt:lpstr>Data Collect Sample Fields</vt:lpstr>
      <vt:lpstr>How agency needs match up</vt:lpstr>
      <vt:lpstr>Next Steps</vt:lpstr>
      <vt:lpstr>DCDATS +</vt:lpstr>
      <vt:lpstr>Discussion:  Role of committees and workgroups </vt:lpstr>
      <vt:lpstr>Goal of the discussion:</vt:lpstr>
      <vt:lpstr>Status of committees and work groups</vt:lpstr>
      <vt:lpstr>Discussion</vt:lpstr>
      <vt:lpstr>30 minutes…</vt:lpstr>
      <vt:lpstr>   Mn GIS/LIS conference</vt:lpstr>
      <vt:lpstr>PowerPoint Presentation</vt:lpstr>
      <vt:lpstr>PowerPoint Presentation</vt:lpstr>
      <vt:lpstr>PowerPoint Presentation</vt:lpstr>
      <vt:lpstr>MN Geospatial Commons – Metadata recommendation</vt:lpstr>
      <vt:lpstr>Metadata recommendation</vt:lpstr>
      <vt:lpstr>Metadata recommendation</vt:lpstr>
      <vt:lpstr>PowerPoint Presentation</vt:lpstr>
      <vt:lpstr>Metadata recommendation</vt:lpstr>
      <vt:lpstr>PowerPoint Presentation</vt:lpstr>
      <vt:lpstr>   Discussion:  Year-end evaluation </vt:lpstr>
      <vt:lpstr>What went well?</vt:lpstr>
      <vt:lpstr>What could be changed?</vt:lpstr>
      <vt:lpstr>Announcements and other business</vt:lpstr>
      <vt:lpstr>Adjourn…  Next year’s meeting dates:  September 23, 2015 December 2, 2015 March 2, 2016 June 1, 2016</vt:lpstr>
    </vt:vector>
  </TitlesOfParts>
  <Company>Office of Enterprise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Release 1 User Feedback Session slides</dc:title>
  <dc:creator>Daniel Ross</dc:creator>
  <cp:lastModifiedBy>Nancy Rader</cp:lastModifiedBy>
  <cp:revision>641</cp:revision>
  <cp:lastPrinted>2014-02-25T19:06:32Z</cp:lastPrinted>
  <dcterms:created xsi:type="dcterms:W3CDTF">2012-09-24T11:48:01Z</dcterms:created>
  <dcterms:modified xsi:type="dcterms:W3CDTF">2015-07-22T14:41:11Z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0x010100030987E932602A489ECA084A1B4EE692</vt:lpwstr>
  </property>
</Properties>
</file>