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8" r:id="rId4"/>
    <p:sldId id="271" r:id="rId5"/>
    <p:sldId id="258" r:id="rId6"/>
    <p:sldId id="269" r:id="rId7"/>
    <p:sldId id="265" r:id="rId8"/>
    <p:sldId id="264" r:id="rId9"/>
    <p:sldId id="266" r:id="rId10"/>
    <p:sldId id="275" r:id="rId11"/>
    <p:sldId id="278" r:id="rId12"/>
    <p:sldId id="270" r:id="rId13"/>
    <p:sldId id="261" r:id="rId14"/>
    <p:sldId id="272" r:id="rId15"/>
    <p:sldId id="27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88147" autoAdjust="0"/>
  </p:normalViewPr>
  <p:slideViewPr>
    <p:cSldViewPr>
      <p:cViewPr varScale="1">
        <p:scale>
          <a:sx n="69" d="100"/>
          <a:sy n="69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B4B869-13B8-483B-A0D7-1A905DE85A42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9BDF0B-9832-4A12-8EAF-952B7465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4135B7-8B9E-457B-90EF-D99AFE30BDBC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EAB2AD-3A8C-4601-B02F-F97E73918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B2AD-3A8C-4601-B02F-F97E73918A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118F1F-70AE-4179-A3E0-AC95F6FE58CF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886DE-6CBB-4298-9794-E3E691F24B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geo.state.mn.us/workgroup/geocod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.state.mn.us/committee/MSDI/dte/Pr%20ogramDesign_FinalFeb09_V2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or.mn.gov/statutes/?id=16E.0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Geocoding Workgroup Brief</a:t>
            </a:r>
            <a:endParaRPr lang="en-US" sz="60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7854696" cy="1752600"/>
          </a:xfrm>
        </p:spPr>
        <p:txBody>
          <a:bodyPr/>
          <a:lstStyle/>
          <a:p>
            <a:r>
              <a:rPr lang="en-US" dirty="0" smtClean="0"/>
              <a:t>MnGeo Statewide Advisory Council</a:t>
            </a:r>
          </a:p>
          <a:p>
            <a:r>
              <a:rPr lang="en-US" dirty="0" smtClean="0"/>
              <a:t>December 29, 2010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8301" y="3428999"/>
            <a:ext cx="228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Mike Dolbow</a:t>
            </a:r>
          </a:p>
          <a:p>
            <a:pPr>
              <a:buNone/>
            </a:pPr>
            <a:r>
              <a:rPr lang="en-US" dirty="0" smtClean="0"/>
              <a:t>Workgroup Co-Chair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potential solutions with an RFI</a:t>
            </a:r>
          </a:p>
          <a:p>
            <a:pPr lvl="1"/>
            <a:r>
              <a:rPr lang="en-US" dirty="0" smtClean="0"/>
              <a:t>Any innovative solutions out there?</a:t>
            </a:r>
          </a:p>
          <a:p>
            <a:pPr lvl="1"/>
            <a:r>
              <a:rPr lang="en-US" dirty="0" smtClean="0"/>
              <a:t>What would they cost?</a:t>
            </a:r>
          </a:p>
          <a:p>
            <a:pPr lvl="1"/>
            <a:r>
              <a:rPr lang="en-US" dirty="0" smtClean="0"/>
              <a:t>What data would they require (and what would </a:t>
            </a:r>
            <a:r>
              <a:rPr lang="en-US" i="1" dirty="0" smtClean="0"/>
              <a:t>that</a:t>
            </a:r>
            <a:r>
              <a:rPr lang="en-US" dirty="0" smtClean="0"/>
              <a:t> cost)?</a:t>
            </a:r>
          </a:p>
          <a:p>
            <a:pPr lvl="1"/>
            <a:r>
              <a:rPr lang="en-US" dirty="0" smtClean="0"/>
              <a:t>Would it be a product (software code) or a service (hosted solution)?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costs of potential solutions</a:t>
            </a:r>
          </a:p>
          <a:p>
            <a:pPr lvl="1"/>
            <a:r>
              <a:rPr lang="en-US" dirty="0"/>
              <a:t>Initial</a:t>
            </a:r>
          </a:p>
          <a:p>
            <a:pPr lvl="1"/>
            <a:r>
              <a:rPr lang="en-US" dirty="0" smtClean="0"/>
              <a:t>Ongoing</a:t>
            </a:r>
          </a:p>
          <a:p>
            <a:pPr lvl="1"/>
            <a:r>
              <a:rPr lang="en-US" dirty="0" smtClean="0"/>
              <a:t>Compare to current</a:t>
            </a:r>
          </a:p>
          <a:p>
            <a:r>
              <a:rPr lang="en-US" dirty="0" smtClean="0"/>
              <a:t>Brief Cost/Benefit analysis</a:t>
            </a:r>
          </a:p>
        </p:txBody>
      </p:sp>
      <p:pic>
        <p:nvPicPr>
          <p:cNvPr id="4098" name="Picture 2" descr="C:\Documents and Settings\MDolbow\Local Settings\Temporary Internet Files\Content.IE5\PA6C39OL\MP9004025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3505021"/>
            <a:ext cx="2547620" cy="305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24453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97016" cy="4389120"/>
          </a:xfrm>
        </p:spPr>
        <p:txBody>
          <a:bodyPr/>
          <a:lstStyle/>
          <a:p>
            <a:r>
              <a:rPr lang="en-US" dirty="0" smtClean="0"/>
              <a:t>Assess and acquire potential support data sets</a:t>
            </a:r>
          </a:p>
          <a:p>
            <a:r>
              <a:rPr lang="en-US" dirty="0" smtClean="0"/>
              <a:t>Recommend a solution to be developed or acquired</a:t>
            </a:r>
          </a:p>
          <a:p>
            <a:r>
              <a:rPr lang="en-US" dirty="0" smtClean="0"/>
              <a:t>Report and present findings to MnGeo Advisory Councils</a:t>
            </a:r>
            <a:endParaRPr lang="en-US" dirty="0"/>
          </a:p>
        </p:txBody>
      </p:sp>
      <p:pic>
        <p:nvPicPr>
          <p:cNvPr id="5122" name="Picture 2" descr="C:\Documents and Settings\MDolbow\Local Settings\Temporary Internet Files\Content.IE5\PA6C39OL\MP9004224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48044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case scenario:</a:t>
            </a:r>
          </a:p>
          <a:p>
            <a:pPr lvl="1"/>
            <a:r>
              <a:rPr lang="en-US" dirty="0" smtClean="0"/>
              <a:t>RFI Posted by 1/31/2011</a:t>
            </a:r>
          </a:p>
          <a:p>
            <a:pPr lvl="1"/>
            <a:r>
              <a:rPr lang="en-US" dirty="0" smtClean="0"/>
              <a:t>RFI Results by 3/31/2011</a:t>
            </a:r>
          </a:p>
          <a:p>
            <a:pPr lvl="1"/>
            <a:r>
              <a:rPr lang="en-US" dirty="0" smtClean="0"/>
              <a:t>Support data assessment in interim</a:t>
            </a:r>
          </a:p>
          <a:p>
            <a:pPr lvl="1"/>
            <a:r>
              <a:rPr lang="en-US" dirty="0" smtClean="0"/>
              <a:t>Recommendations by 6/30/2011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3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http://www.mngeo.state.mn.us/workgroup/geocoding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780337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in the room has a need for geocoding?</a:t>
            </a:r>
          </a:p>
          <a:p>
            <a:r>
              <a:rPr lang="en-US" dirty="0" smtClean="0"/>
              <a:t>Is anyone paying for a solution (or support data)?</a:t>
            </a:r>
          </a:p>
          <a:p>
            <a:r>
              <a:rPr lang="en-US" dirty="0" smtClean="0"/>
              <a:t>Are locals willing to contribute data to a statewide solution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kinds of solutions are used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Applied Geographics identified as a strategic investment for MnGeo:</a:t>
            </a:r>
          </a:p>
          <a:p>
            <a:pPr marL="365760" lvl="1" indent="0">
              <a:buNone/>
            </a:pPr>
            <a:r>
              <a:rPr lang="en-US" sz="2800" i="1" dirty="0" smtClean="0"/>
              <a:t>“</a:t>
            </a:r>
            <a:r>
              <a:rPr lang="en-US" sz="2800" i="1" dirty="0"/>
              <a:t>the need for accurate and current statewide </a:t>
            </a:r>
            <a:r>
              <a:rPr lang="en-US" sz="2800" i="1" dirty="0" smtClean="0"/>
              <a:t>addressing, and </a:t>
            </a:r>
            <a:r>
              <a:rPr lang="en-US" sz="2800" i="1" dirty="0"/>
              <a:t>an attendant </a:t>
            </a:r>
            <a:r>
              <a:rPr lang="en-US" sz="2800" b="1" i="1" dirty="0">
                <a:solidFill>
                  <a:schemeClr val="tx2"/>
                </a:solidFill>
              </a:rPr>
              <a:t>geocoding web service</a:t>
            </a:r>
            <a:r>
              <a:rPr lang="en-US" sz="2800" i="1" dirty="0"/>
              <a:t>, was identified by virtually all state </a:t>
            </a:r>
            <a:r>
              <a:rPr lang="en-US" sz="2800" i="1" dirty="0" smtClean="0"/>
              <a:t>agencies”</a:t>
            </a:r>
          </a:p>
          <a:p>
            <a:pPr marL="365760" lvl="1" indent="0">
              <a:buNone/>
            </a:pPr>
            <a:endParaRPr lang="en-US" sz="1200" i="1" dirty="0" smtClean="0"/>
          </a:p>
          <a:p>
            <a:pPr marL="365760" lvl="1" indent="0">
              <a:buNone/>
            </a:pPr>
            <a:r>
              <a:rPr lang="en-US" sz="1800" dirty="0" smtClean="0"/>
              <a:t>-- Final </a:t>
            </a:r>
            <a:r>
              <a:rPr lang="en-US" sz="1800" dirty="0"/>
              <a:t>Program Design Report, section 5.2.3</a:t>
            </a:r>
            <a:br>
              <a:rPr lang="en-US" sz="1800" dirty="0"/>
            </a:b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www.gis.state.mn.us/committee/MSDI/dte/Pr ogramDesign_FinalFeb09_V21.pdf</a:t>
            </a:r>
            <a:r>
              <a:rPr lang="en-US" sz="1600" dirty="0" smtClean="0"/>
              <a:t> </a:t>
            </a:r>
            <a:endParaRPr lang="en-US" sz="3800" i="1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2010 Legislature increased standards for transparency, partly by ensuring that:</a:t>
            </a:r>
          </a:p>
          <a:p>
            <a:pPr marL="365760" lvl="1" indent="0">
              <a:buNone/>
            </a:pPr>
            <a:r>
              <a:rPr lang="en-US" sz="2800" i="1" dirty="0"/>
              <a:t>“all geospatial data conform to an approved state </a:t>
            </a:r>
            <a:r>
              <a:rPr lang="en-US" sz="2800" i="1" dirty="0">
                <a:solidFill>
                  <a:schemeClr val="tx2"/>
                </a:solidFill>
              </a:rPr>
              <a:t>geocode model</a:t>
            </a:r>
            <a:r>
              <a:rPr lang="en-US" sz="2800" i="1" dirty="0" smtClean="0"/>
              <a:t>.”</a:t>
            </a:r>
          </a:p>
          <a:p>
            <a:pPr marL="365760" lvl="1" indent="0">
              <a:buNone/>
            </a:pPr>
            <a:r>
              <a:rPr lang="en-US" sz="2000" i="1" dirty="0" smtClean="0"/>
              <a:t>-- 2010 Minnesota Statutes 16E.05, </a:t>
            </a:r>
            <a:r>
              <a:rPr lang="en-US" sz="2000" i="1" dirty="0" err="1" smtClean="0"/>
              <a:t>Subd</a:t>
            </a:r>
            <a:r>
              <a:rPr lang="en-US" sz="2000" i="1" dirty="0" smtClean="0"/>
              <a:t>. 4 (3)</a:t>
            </a:r>
          </a:p>
          <a:p>
            <a:pPr marL="365760" lvl="1" indent="0">
              <a:buNone/>
            </a:pPr>
            <a:r>
              <a:rPr lang="en-US" sz="2000" i="1" dirty="0">
                <a:hlinkClick r:id="rId3"/>
              </a:rPr>
              <a:t>https://www.revisor.mn.gov/statutes/?</a:t>
            </a:r>
            <a:r>
              <a:rPr lang="en-US" sz="2000" i="1" dirty="0" smtClean="0">
                <a:hlinkClick r:id="rId3"/>
              </a:rPr>
              <a:t>id=16E.05</a:t>
            </a:r>
            <a:r>
              <a:rPr lang="en-US" sz="2000" i="1" dirty="0" smtClean="0"/>
              <a:t> </a:t>
            </a:r>
            <a:endParaRPr lang="en-US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Geocoding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724400" cy="448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process of finding geographic coordinates from other geographic data, such as street addresses or zip codes.</a:t>
            </a:r>
            <a:endParaRPr lang="en-US" sz="3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4072" y="4613564"/>
            <a:ext cx="4721337" cy="182062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374112"/>
            <a:ext cx="3723810" cy="90500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683" y="2924351"/>
            <a:ext cx="7013377" cy="2838095"/>
            <a:chOff x="266683" y="2924351"/>
            <a:chExt cx="7013377" cy="283809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1964" y="2924351"/>
              <a:ext cx="4038096" cy="28380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66683" y="3220585"/>
              <a:ext cx="2975282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solidFill>
                    <a:srgbClr val="FFC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Support Data: Parcels, Centerlines, etc.</a:t>
              </a:r>
              <a:endParaRPr lang="en-US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vs. Geocoding Support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0397" y="1968387"/>
            <a:ext cx="6729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Data: 707 Cook Ave E, St. Paul, MN</a:t>
            </a:r>
            <a:endParaRPr lang="en-US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2961617" y="2656542"/>
            <a:ext cx="1514192" cy="1307430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3915228" y="3962398"/>
            <a:ext cx="9144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11361" y="6054039"/>
            <a:ext cx="5420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44.973158,-93.070529</a:t>
            </a:r>
          </a:p>
        </p:txBody>
      </p:sp>
      <p:cxnSp>
        <p:nvCxnSpPr>
          <p:cNvPr id="15" name="Curved Connector 14"/>
          <p:cNvCxnSpPr/>
          <p:nvPr/>
        </p:nvCxnSpPr>
        <p:spPr>
          <a:xfrm rot="16200000" flipH="1">
            <a:off x="4360074" y="4571674"/>
            <a:ext cx="1612883" cy="1588172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Google Maps – limitations on numbers, must be on a public site</a:t>
            </a:r>
          </a:p>
          <a:p>
            <a:r>
              <a:rPr lang="en-US" sz="3200" dirty="0" smtClean="0"/>
              <a:t>ESRI – not developed with local data</a:t>
            </a:r>
          </a:p>
          <a:p>
            <a:r>
              <a:rPr lang="en-US" sz="3200" dirty="0" smtClean="0"/>
              <a:t>MetroGIS – not statewide, no batch</a:t>
            </a:r>
            <a:endParaRPr lang="en-US" sz="32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Geocoding?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Agencies</a:t>
            </a:r>
          </a:p>
          <a:p>
            <a:r>
              <a:rPr lang="en-US" dirty="0" smtClean="0"/>
              <a:t>Local Governments</a:t>
            </a:r>
          </a:p>
          <a:p>
            <a:r>
              <a:rPr lang="en-US" dirty="0" smtClean="0"/>
              <a:t>Non Profits</a:t>
            </a:r>
          </a:p>
          <a:p>
            <a:r>
              <a:rPr lang="en-US" dirty="0" smtClean="0"/>
              <a:t>Research Groups</a:t>
            </a:r>
          </a:p>
          <a:p>
            <a:r>
              <a:rPr lang="en-US" dirty="0" smtClean="0"/>
              <a:t>Federal Governments</a:t>
            </a:r>
          </a:p>
          <a:p>
            <a:r>
              <a:rPr lang="en-US" dirty="0" smtClean="0"/>
              <a:t>…Who </a:t>
            </a:r>
            <a:r>
              <a:rPr lang="en-US" i="1" dirty="0" smtClean="0"/>
              <a:t>isn’t</a:t>
            </a:r>
            <a:r>
              <a:rPr lang="en-US" dirty="0" smtClean="0"/>
              <a:t> geocoding?</a:t>
            </a:r>
            <a:endParaRPr lang="en-US" dirty="0"/>
          </a:p>
        </p:txBody>
      </p:sp>
      <p:pic>
        <p:nvPicPr>
          <p:cNvPr id="2050" name="Picture 2" descr="C:\Documents and Settings\MDolbow\Local Settings\Temporary Internet Files\Content.IE5\G57LCZIM\MP9004021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89" y="2286000"/>
            <a:ext cx="3685797" cy="2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Geocoding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Mike Dolbow, MDA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Kent Treichel, Revenue</a:t>
            </a:r>
          </a:p>
          <a:p>
            <a:r>
              <a:rPr lang="en-US" dirty="0" smtClean="0"/>
              <a:t>Mary Arvesen, DHS</a:t>
            </a:r>
          </a:p>
          <a:p>
            <a:r>
              <a:rPr lang="en-US" dirty="0" smtClean="0"/>
              <a:t>Bob Basques, St. Paul</a:t>
            </a:r>
          </a:p>
          <a:p>
            <a:r>
              <a:rPr lang="en-US" dirty="0" smtClean="0"/>
              <a:t>Brad Anderson, Moorhead</a:t>
            </a:r>
          </a:p>
          <a:p>
            <a:r>
              <a:rPr lang="en-US" dirty="0" smtClean="0"/>
              <a:t>Brad Neuhauser, SOS</a:t>
            </a:r>
          </a:p>
          <a:p>
            <a:r>
              <a:rPr lang="en-US" dirty="0" smtClean="0"/>
              <a:t>Jessica Fendos, DEED</a:t>
            </a:r>
          </a:p>
          <a:p>
            <a:r>
              <a:rPr lang="en-US" dirty="0">
                <a:solidFill>
                  <a:srgbClr val="FFC000"/>
                </a:solidFill>
              </a:rPr>
              <a:t>Jessica Deegan, MN Housing</a:t>
            </a:r>
          </a:p>
          <a:p>
            <a:r>
              <a:rPr lang="en-US" dirty="0" smtClean="0"/>
              <a:t>Jennifer Johnson, DOC</a:t>
            </a:r>
          </a:p>
          <a:p>
            <a:r>
              <a:rPr lang="en-US" dirty="0" smtClean="0"/>
              <a:t>Sandi Kuitunen, MnGeo</a:t>
            </a:r>
          </a:p>
          <a:p>
            <a:r>
              <a:rPr lang="en-US" dirty="0" smtClean="0"/>
              <a:t>Paula Lindgren, MDH</a:t>
            </a:r>
          </a:p>
          <a:p>
            <a:r>
              <a:rPr lang="en-US" dirty="0" smtClean="0"/>
              <a:t>Lee Meilleur, LCC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Fred Logman, MnGeo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Tim Zimmerman, Hennepin County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John Wiersma, DHS</a:t>
            </a:r>
          </a:p>
          <a:p>
            <a:r>
              <a:rPr lang="en-US" dirty="0" smtClean="0"/>
              <a:t>Will Craig, U of M</a:t>
            </a:r>
          </a:p>
          <a:p>
            <a:endParaRPr lang="en-US" dirty="0" smtClean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53400" cy="4389120"/>
          </a:xfrm>
        </p:spPr>
        <p:txBody>
          <a:bodyPr/>
          <a:lstStyle/>
          <a:p>
            <a:r>
              <a:rPr lang="en-US" dirty="0" smtClean="0"/>
              <a:t>Workgroup Charter created</a:t>
            </a:r>
          </a:p>
          <a:p>
            <a:r>
              <a:rPr lang="en-US" dirty="0" smtClean="0"/>
              <a:t>Work plan / milestones created from charter</a:t>
            </a:r>
          </a:p>
          <a:p>
            <a:r>
              <a:rPr lang="en-US" dirty="0" smtClean="0"/>
              <a:t>“Ideal” service requirements document created</a:t>
            </a:r>
          </a:p>
          <a:p>
            <a:r>
              <a:rPr lang="en-US" dirty="0" smtClean="0"/>
              <a:t>Potential benefits drafted</a:t>
            </a:r>
            <a:endParaRPr lang="en-US" dirty="0"/>
          </a:p>
        </p:txBody>
      </p:sp>
      <p:pic>
        <p:nvPicPr>
          <p:cNvPr id="3077" name="Picture 5" descr="C:\Documents and Settings\MDolbow\Local Settings\Temporary Internet Files\Content.IE5\Z4FKYQXU\MP9004034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79175"/>
            <a:ext cx="2809587" cy="224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BE5F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1516</TotalTime>
  <Words>474</Words>
  <Application>Microsoft Office PowerPoint</Application>
  <PresentationFormat>On-screen Show (4:3)</PresentationFormat>
  <Paragraphs>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Geocoding Workgroup Brief</vt:lpstr>
      <vt:lpstr>Reason for Being</vt:lpstr>
      <vt:lpstr>Also…</vt:lpstr>
      <vt:lpstr>Define Geocoding</vt:lpstr>
      <vt:lpstr>Data vs. Geocoding Support Data</vt:lpstr>
      <vt:lpstr>Existing Options</vt:lpstr>
      <vt:lpstr>Who is Geocoding?</vt:lpstr>
      <vt:lpstr>Geocoding Workgroup</vt:lpstr>
      <vt:lpstr>Efforts to Date</vt:lpstr>
      <vt:lpstr>Next Steps</vt:lpstr>
      <vt:lpstr>Next Steps cont.</vt:lpstr>
      <vt:lpstr>Next Steps cont.</vt:lpstr>
      <vt:lpstr>Timeline</vt:lpstr>
      <vt:lpstr>More Information</vt:lpstr>
      <vt:lpstr>Q&amp;A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careydonnnelly</dc:creator>
  <cp:lastModifiedBy>Mike Dolbow</cp:lastModifiedBy>
  <cp:revision>104</cp:revision>
  <dcterms:created xsi:type="dcterms:W3CDTF">2010-06-17T16:07:41Z</dcterms:created>
  <dcterms:modified xsi:type="dcterms:W3CDTF">2010-12-23T19:46:23Z</dcterms:modified>
</cp:coreProperties>
</file>