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2F8C5-6DE4-41A2-8FA8-7F59DD2538C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AAE17-EC60-4CE4-9368-239680CA4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22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38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7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80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43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35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84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702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8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64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28C2-FEC3-4924-8086-F13970D8783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852EB-932A-4B13-AE05-F54D51662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5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cupdates.org/2012/05/is-there-surveillance-aerostat-in-your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//upload.wikimedia.org/wikipedia/commons/3/3d/Teledyne-Ryan-Firebee-hatzerim-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//upload.wikimedia.org/wikipedia/commons/b/b0/MQ-9_Reaper_in_flight_(2007)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f/f5/MQ-9_Reaper_CBP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OzlaNgKVX8o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te.mn.us/mn/content_images/mng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872" y="881743"/>
            <a:ext cx="15928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429000"/>
            <a:ext cx="7391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MnGeo</a:t>
            </a:r>
            <a:r>
              <a:rPr lang="en-US" sz="2400" b="1" dirty="0" smtClean="0"/>
              <a:t> Statewide Geospatial Advisory </a:t>
            </a:r>
            <a:r>
              <a:rPr lang="en-US" sz="2400" b="1" dirty="0" smtClean="0"/>
              <a:t>Council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Hot Topics</a:t>
            </a:r>
          </a:p>
          <a:p>
            <a:pPr algn="ctr"/>
            <a:r>
              <a:rPr lang="en-US" sz="2400" b="1" dirty="0" smtClean="0"/>
              <a:t>May 30, 2012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Drones, UAV’s, UAS’s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5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-vL2SbCEiv-Q/T7HPI-kkQnI/AAAAAAAAAu4/x1fHbCzbnEo/s400/Police+Bli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314" y="1219200"/>
            <a:ext cx="612205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7543" y="512873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Is There a Surveillance Aerostat in Your Future?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1316" y="5715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Questions?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1884" y="402771"/>
            <a:ext cx="83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333333"/>
                </a:solidFill>
                <a:latin typeface="arial"/>
              </a:rPr>
              <a:t>Perhaps – More to Come In Different Forms</a:t>
            </a:r>
          </a:p>
        </p:txBody>
      </p:sp>
    </p:spTree>
    <p:extLst>
      <p:ext uri="{BB962C8B-B14F-4D97-AF65-F5344CB8AC3E}">
        <p14:creationId xmlns:p14="http://schemas.microsoft.com/office/powerpoint/2010/main" xmlns="" val="38547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3972" y="381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Terms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Drone</a:t>
            </a:r>
            <a:r>
              <a:rPr lang="en-US" sz="2800" dirty="0" smtClean="0"/>
              <a:t> – Unmanned robotic probe – air, land, sea </a:t>
            </a:r>
          </a:p>
          <a:p>
            <a:endParaRPr lang="en-US" sz="2800" dirty="0"/>
          </a:p>
          <a:p>
            <a:r>
              <a:rPr lang="en-US" sz="2800" b="1" dirty="0" smtClean="0"/>
              <a:t>UAV</a:t>
            </a:r>
            <a:r>
              <a:rPr lang="en-US" sz="2800" dirty="0" smtClean="0"/>
              <a:t> – Unmanned Aerial Vehicle</a:t>
            </a:r>
          </a:p>
          <a:p>
            <a:endParaRPr lang="en-US" sz="2800" dirty="0"/>
          </a:p>
          <a:p>
            <a:r>
              <a:rPr lang="en-US" sz="2800" b="1" dirty="0" smtClean="0"/>
              <a:t>UAS</a:t>
            </a:r>
            <a:r>
              <a:rPr lang="en-US" sz="2800" dirty="0" smtClean="0"/>
              <a:t> – Unmanned Aircraft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547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3972" y="381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Quick History</a:t>
            </a:r>
            <a:endParaRPr lang="en-US" sz="3200" b="1" dirty="0"/>
          </a:p>
        </p:txBody>
      </p:sp>
      <p:pic>
        <p:nvPicPr>
          <p:cNvPr id="2054" name="Picture 6" descr="File:Teledyne-Ryan-Firebee-hatzerim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099" y="3886200"/>
            <a:ext cx="298823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2/26/Bundesarchiv_Bild_146-1973-029A-24A,_Marschflugk%C3%B6rper_V1_vor_St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108" y="1132114"/>
            <a:ext cx="2793546" cy="20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6/62/Curtiss_N-9_seaplane_in_flight_1920s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720" y="1118349"/>
            <a:ext cx="2837744" cy="20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712" y="3168094"/>
            <a:ext cx="393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1915 Hewitt-Sperry Automatic Airplane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1" y="3168094"/>
            <a:ext cx="393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Early 1940’s German V1 – Buzz Bomb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336" y="5791200"/>
            <a:ext cx="393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1950’s Remotely Piloted Vehicle (RPV) Target Drone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6019800"/>
            <a:ext cx="393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2000’s M-9 Reaper</a:t>
            </a:r>
            <a:endParaRPr lang="en-US" dirty="0"/>
          </a:p>
        </p:txBody>
      </p:sp>
      <p:pic>
        <p:nvPicPr>
          <p:cNvPr id="2060" name="Picture 12" descr="File:MQ-9 Reaper in flight (2007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108" y="3726656"/>
            <a:ext cx="311606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47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Q-9 Reaper CB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134" y="1066800"/>
            <a:ext cx="2998675" cy="23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3972" y="381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Local History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0743" y="3657600"/>
            <a:ext cx="8153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2006</a:t>
            </a:r>
            <a:r>
              <a:rPr lang="en-US" dirty="0" smtClean="0"/>
              <a:t> – Minnesota National Guard </a:t>
            </a:r>
            <a:r>
              <a:rPr lang="en-US" dirty="0" smtClean="0">
                <a:effectLst/>
              </a:rPr>
              <a:t>Tactical Unmanned Aerial Vehicle (TUAV) Platoon, Company A, 634th Military Intelligence Battalion received the Army Aviation Association of America (AAAA) Unmanned Aircraft System Unit of the Year Award </a:t>
            </a:r>
            <a:endParaRPr lang="en-US" dirty="0" smtClean="0"/>
          </a:p>
          <a:p>
            <a:r>
              <a:rPr lang="en-US" b="1" dirty="0" smtClean="0"/>
              <a:t>2008</a:t>
            </a:r>
            <a:r>
              <a:rPr lang="en-US" dirty="0" smtClean="0"/>
              <a:t> – DHS deploys some of first northern tier UAV’s Predator/ Reaper (2 airframes) to Grand Forks USAF </a:t>
            </a:r>
          </a:p>
          <a:p>
            <a:r>
              <a:rPr lang="en-US" b="1" dirty="0" smtClean="0"/>
              <a:t>2009 </a:t>
            </a:r>
            <a:r>
              <a:rPr lang="en-US" dirty="0">
                <a:solidFill>
                  <a:prstClr val="black"/>
                </a:solidFill>
              </a:rPr>
              <a:t>– </a:t>
            </a:r>
            <a:r>
              <a:rPr lang="en-US" dirty="0" smtClean="0"/>
              <a:t>Used in Red River flooding response in 2009</a:t>
            </a:r>
          </a:p>
          <a:p>
            <a:r>
              <a:rPr lang="en-US" b="1" dirty="0" smtClean="0"/>
              <a:t>2010</a:t>
            </a:r>
            <a:r>
              <a:rPr lang="en-US" dirty="0" smtClean="0"/>
              <a:t> – UND offers nation’s first UAV pilot training program</a:t>
            </a:r>
          </a:p>
          <a:p>
            <a:r>
              <a:rPr lang="en-US" b="1" dirty="0" smtClean="0"/>
              <a:t>2011</a:t>
            </a:r>
            <a:r>
              <a:rPr lang="en-US" dirty="0" smtClean="0"/>
              <a:t> – First use of a drone during the arrest of a citizen inside U.S. borders</a:t>
            </a:r>
          </a:p>
          <a:p>
            <a:r>
              <a:rPr lang="en-US" b="1" dirty="0" smtClean="0"/>
              <a:t>2012</a:t>
            </a:r>
            <a:r>
              <a:rPr lang="en-US" dirty="0" smtClean="0"/>
              <a:t> – North Dakota National Guard takes delivery of </a:t>
            </a:r>
            <a:r>
              <a:rPr lang="en-US" dirty="0">
                <a:ea typeface="Calibri"/>
                <a:cs typeface="Times New Roman"/>
              </a:rPr>
              <a:t>5 Northrup Grumman Global Hawks Block 40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47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14" r="55791" b="14831"/>
          <a:stretch/>
        </p:blipFill>
        <p:spPr bwMode="auto">
          <a:xfrm>
            <a:off x="0" y="1143000"/>
            <a:ext cx="9122229" cy="534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9571" y="402771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Becoming a Booming Business/Dilemma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547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AAF9srzyr64/Ty00qCHlRgI/AAAAAAAAAZk/ljq9aCKHGyQ/s200/faa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771" y="1219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9571" y="40277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Congress Tells FAA to Get Busy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9718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License versus airspace (Otter Tail County)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February 3, 2012 – Directed to open U.S. Airspace to Commercial UAS’s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March 7, 2012 – Issued notice it was looking for 6 test sites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May 14, 2012 – Public Safety can fly up to 25 lbs. UAV’s without license: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UAS must be flown within the line of sight of the operator,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less than 400 feet above the ground,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during daylight conditions, 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inside Class G (uncontrolled) airspace and more than five miles from any airport or other location with aviation activities.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Commercial operations fully integrated skies by September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47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M7Cj2TBBnQ4/T0D1PN57GhI/AAAAAAAAAdQ/aLUDzVXbZAQ/s1600/210846632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885" y="2057605"/>
            <a:ext cx="1524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-1a2rBFH6NzU/T0Dwr1oUFUI/AAAAAAAAAdI/lfPoyxWFDF4/s1600/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441" y="1281812"/>
            <a:ext cx="3790950" cy="28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2.bp.blogspot.com/-Damqx2VGNHI/T0D-K_z9x4I/AAAAAAAAAdg/y9dy1YcK5zI/s1600/hu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600200"/>
            <a:ext cx="1276350" cy="17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7116" y="414706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http://www.youtube.com/watch?v=OzlaNgKVX8o</a:t>
            </a:r>
            <a:endParaRPr lang="en-US" b="1" i="0" dirty="0">
              <a:solidFill>
                <a:srgbClr val="333333"/>
              </a:solidFill>
              <a:effectLst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885" y="46482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rebuchet MS"/>
              </a:rPr>
              <a:t>Launches in 5 minutes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rebuchet MS"/>
              </a:rPr>
              <a:t>Automated flight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rebuchet MS"/>
              </a:rPr>
              <a:t>In-flight quality control</a:t>
            </a:r>
            <a:endParaRPr lang="en-US" b="1" i="0" strike="noStrike" dirty="0" smtClean="0">
              <a:effectLst/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0" strike="noStrike" dirty="0" smtClean="0">
                <a:effectLst/>
                <a:latin typeface="Arial"/>
              </a:rPr>
              <a:t>Geo-referenced </a:t>
            </a:r>
            <a:r>
              <a:rPr lang="en-US" b="1" i="0" strike="noStrike" dirty="0" err="1" smtClean="0">
                <a:effectLst/>
                <a:latin typeface="Arial"/>
              </a:rPr>
              <a:t>orthomosaics</a:t>
            </a:r>
            <a:endParaRPr lang="en-US" b="1" i="0" strike="noStrike" dirty="0" smtClean="0">
              <a:effectLst/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0" u="none" strike="noStrike" dirty="0" smtClean="0">
                <a:effectLst/>
                <a:latin typeface="Arial"/>
              </a:rPr>
              <a:t>Digital Elevation Models (DEM)</a:t>
            </a:r>
            <a:r>
              <a:rPr lang="en-US" b="1" i="0" dirty="0" smtClean="0">
                <a:effectLst/>
                <a:latin typeface="Arial"/>
              </a:rPr>
              <a:t> 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1884" y="402771"/>
            <a:ext cx="835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333333"/>
                </a:solidFill>
                <a:latin typeface="arial"/>
              </a:rPr>
              <a:t>swinglet</a:t>
            </a:r>
            <a:r>
              <a:rPr lang="en-US" sz="3200" b="1" dirty="0" smtClean="0">
                <a:solidFill>
                  <a:srgbClr val="333333"/>
                </a:solidFill>
                <a:latin typeface="arial"/>
              </a:rPr>
              <a:t> CAM by </a:t>
            </a:r>
            <a:r>
              <a:rPr lang="en-US" sz="3200" b="1" dirty="0" err="1" smtClean="0">
                <a:solidFill>
                  <a:srgbClr val="333333"/>
                </a:solidFill>
                <a:latin typeface="arial"/>
              </a:rPr>
              <a:t>senseFly</a:t>
            </a:r>
            <a:r>
              <a:rPr lang="en-US" sz="3200" b="1" dirty="0" smtClean="0">
                <a:solidFill>
                  <a:srgbClr val="333333"/>
                </a:solidFill>
                <a:latin typeface="arial"/>
              </a:rPr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38547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sensefly.com/images/mapping/orthomosa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38775" cy="44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884" y="402771"/>
            <a:ext cx="835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33333"/>
                </a:solidFill>
                <a:latin typeface="arial"/>
              </a:rPr>
              <a:t>Post Event </a:t>
            </a:r>
            <a:r>
              <a:rPr lang="en-US" sz="3200" b="1" dirty="0">
                <a:solidFill>
                  <a:srgbClr val="333333"/>
                </a:solidFill>
                <a:latin typeface="arial"/>
              </a:rPr>
              <a:t>P</a:t>
            </a:r>
            <a:r>
              <a:rPr lang="en-US" sz="3200" b="1" dirty="0" smtClean="0">
                <a:solidFill>
                  <a:srgbClr val="333333"/>
                </a:solidFill>
                <a:latin typeface="arial"/>
              </a:rPr>
              <a:t>rocessing via Upload</a:t>
            </a:r>
          </a:p>
        </p:txBody>
      </p:sp>
    </p:spTree>
    <p:extLst>
      <p:ext uri="{BB962C8B-B14F-4D97-AF65-F5344CB8AC3E}">
        <p14:creationId xmlns:p14="http://schemas.microsoft.com/office/powerpoint/2010/main" xmlns="" val="38547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84" t="7278" r="56165" b="26854"/>
          <a:stretch/>
        </p:blipFill>
        <p:spPr bwMode="auto">
          <a:xfrm>
            <a:off x="10886" y="303243"/>
            <a:ext cx="9144000" cy="654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47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347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Nancy Rader</cp:lastModifiedBy>
  <cp:revision>18</cp:revision>
  <dcterms:created xsi:type="dcterms:W3CDTF">2012-05-30T13:55:46Z</dcterms:created>
  <dcterms:modified xsi:type="dcterms:W3CDTF">2012-05-31T15:23:03Z</dcterms:modified>
</cp:coreProperties>
</file>