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6"/>
  </p:notesMasterIdLst>
  <p:handoutMasterIdLst>
    <p:handoutMasterId r:id="rId7"/>
  </p:handoutMasterIdLst>
  <p:sldIdLst>
    <p:sldId id="313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865"/>
    <a:srgbClr val="78BE21"/>
    <a:srgbClr val="E8E8E8"/>
    <a:srgbClr val="0D0D0D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503" autoAdjust="0"/>
  </p:normalViewPr>
  <p:slideViewPr>
    <p:cSldViewPr snapToGrid="0">
      <p:cViewPr varScale="1">
        <p:scale>
          <a:sx n="89" d="100"/>
          <a:sy n="89" d="100"/>
        </p:scale>
        <p:origin x="120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9/2/2022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Sunrise River Pool #1 – Near Stacy, Minnesota – This time series of aerial imagery shows how variable the water level is for this reservoir. Aerial imagery as accessed through </a:t>
            </a:r>
            <a:r>
              <a:rPr lang="en-US" dirty="0" err="1"/>
              <a:t>MnGeo’s</a:t>
            </a:r>
            <a:r>
              <a:rPr lang="en-US" dirty="0"/>
              <a:t> image service* as of June 2022.</a:t>
            </a:r>
          </a:p>
          <a:p>
            <a:r>
              <a:rPr lang="en-US"/>
              <a:t>Images show: 2008</a:t>
            </a:r>
            <a:r>
              <a:rPr lang="en-US" dirty="0"/>
              <a:t>, 2010, 2013, 2015, 2017, 2019</a:t>
            </a:r>
            <a:r>
              <a:rPr lang="en-US"/>
              <a:t>, and 2021.</a:t>
            </a:r>
          </a:p>
          <a:p>
            <a:endParaRPr lang="en-US" dirty="0"/>
          </a:p>
          <a:p>
            <a:r>
              <a:rPr lang="en-US" dirty="0"/>
              <a:t>* https://www.mngeo.state.mn.us/chouse/wms/geo_image_server.html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5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C654B5D3-9BC6-4A25-8B5B-5B2A2FAEC333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 descr="Minnesota Department of Natural Resour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14897" y="1246686"/>
            <a:ext cx="5962206" cy="18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B838AB29-5CD8-42CD-B98C-66C855E0CC9C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C5C24C-CDBC-4B4A-8527-6C2747612AE0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85BFEE-43B9-4310-B7F0-168EBA08807E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B020B7C-2094-4077-8423-92053BFA1E68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149E1C-FF05-4D9E-9E2E-D8ECBF884991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028EA9-FE38-44B3-AF89-E5989AEAC16F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E54EEC-CB5A-448F-BFAE-2BE40F68AA36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5C59DA4-CB58-4D81-8CCF-FA3CDB9C2F9D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F6CF622-DD6D-47CD-9CE7-F05F3D24B758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B880130-FA08-4950-8823-088B65BE8E72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F3276380-8C1D-4913-844F-B486A0CC833C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8" descr="Minnesota Department of Natural Resour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14898" y="1246687"/>
            <a:ext cx="5962204" cy="18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2F9FCE0-16B5-43ED-A0EF-F54510E04EB2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BAE4DF1-8C8C-4FE2-976F-476AF16CBD4D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0FF7D90-812E-47D4-8E68-8F2EEE2E75CD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2E16F2A-4777-4775-BEFC-6D516F17F373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9039799-901A-481B-A819-FA026E0334A1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6B6A05B-2268-47AC-A7FA-879967A3DB48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3DEF056C-07E8-4866-8FA2-6755E2337F93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pic>
        <p:nvPicPr>
          <p:cNvPr id="10" name="Picture 5" descr="Minnesota Department of Natural Resour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762861"/>
            <a:ext cx="3234329" cy="982083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C14EAA-719C-4C39-A9A3-9AC875470787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15347CF9-C167-4981-B9CE-E79EB0403D46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367DA2-6FB3-41E0-857B-F16007B46CC1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0F3DDBE-F06E-4343-BE13-B0D442D9E6DA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A6FFDA-97FC-44FA-B539-5B5BEB897BC1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BEEE33-EDFC-4654-B488-52DC66356F34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tx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37C23-4449-4DEF-A547-1D91C4A4EF91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BF94D2-488B-495D-AE9C-B1B8336BCD5A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22ED15-5F07-4225-9A69-418DCE848504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4188561"/>
            <a:ext cx="12192000" cy="119922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188564"/>
            <a:ext cx="11658600" cy="1199223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644884"/>
            <a:ext cx="10515600" cy="711464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0A33B8C1-C655-44FD-856C-729D873CE474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Minnesota Department of Natural Resour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76621" y="389235"/>
            <a:ext cx="3234329" cy="982083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Light Gray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0D5AD29-B299-47B5-85D9-EAC1300A7940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Here | mn.gov/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DFE22C-57CC-46C0-B624-015C816D06C5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FEEEC-CC36-450C-9B68-0A6C87AC7B89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Optional Tagline Goes Here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mn.gov/</a:t>
            </a:r>
            <a:r>
              <a:rPr lang="en-US" dirty="0" err="1">
                <a:solidFill>
                  <a:schemeClr val="tx2"/>
                </a:solidFill>
              </a:rPr>
              <a:t>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 descr="Minnesota Department of Natural Resour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176621" y="360954"/>
            <a:ext cx="3234329" cy="9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479595-5E59-469A-AFD4-B03E6136A102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2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Department of Natural Resource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083" y="350191"/>
            <a:ext cx="3272835" cy="9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062ECF0-0808-407F-B14B-378FF3D2B02F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F7AB7C5-4E0C-4404-878C-1DBC590B0C3F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301752" r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0238C5-5C4B-4CEE-9E5C-DA02F17EC01F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611B3AB-6F3B-4402-AA6E-07C912564C95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1B218E2-8D27-46EA-93F7-BD546F6A7219}" type="datetime1">
              <a:rPr lang="en-US" smtClean="0"/>
              <a:t>9/2/2022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Optional Tagline Goes Here 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</a:t>
            </a:r>
            <a:r>
              <a:rPr lang="en-US" dirty="0" err="1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80" r:id="rId10"/>
    <p:sldLayoutId id="2147483773" r:id="rId11"/>
    <p:sldLayoutId id="2147483800" r:id="rId12"/>
    <p:sldLayoutId id="2147483688" r:id="rId13"/>
    <p:sldLayoutId id="2147483826" r:id="rId14"/>
    <p:sldLayoutId id="2147483801" r:id="rId15"/>
    <p:sldLayoutId id="2147483802" r:id="rId16"/>
    <p:sldLayoutId id="2147483803" r:id="rId17"/>
    <p:sldLayoutId id="2147483744" r:id="rId18"/>
    <p:sldLayoutId id="2147483793" r:id="rId19"/>
    <p:sldLayoutId id="2147483767" r:id="rId20"/>
    <p:sldLayoutId id="2147483771" r:id="rId21"/>
    <p:sldLayoutId id="2147483772" r:id="rId22"/>
    <p:sldLayoutId id="2147483820" r:id="rId23"/>
    <p:sldLayoutId id="2147483769" r:id="rId24"/>
    <p:sldLayoutId id="2147483770" r:id="rId25"/>
    <p:sldLayoutId id="2147483829" r:id="rId26"/>
    <p:sldLayoutId id="2147483732" r:id="rId27"/>
    <p:sldLayoutId id="2147483794" r:id="rId28"/>
    <p:sldLayoutId id="2147483733" r:id="rId29"/>
    <p:sldLayoutId id="2147483821" r:id="rId30"/>
    <p:sldLayoutId id="2147483805" r:id="rId31"/>
    <p:sldLayoutId id="2147483806" r:id="rId32"/>
    <p:sldLayoutId id="2147483822" r:id="rId33"/>
    <p:sldLayoutId id="2147483750" r:id="rId34"/>
    <p:sldLayoutId id="2147483765" r:id="rId35"/>
    <p:sldLayoutId id="2147483823" r:id="rId36"/>
    <p:sldLayoutId id="2147483809" r:id="rId37"/>
    <p:sldLayoutId id="2147483808" r:id="rId38"/>
    <p:sldLayoutId id="2147483824" r:id="rId39"/>
    <p:sldLayoutId id="2147483781" r:id="rId40"/>
    <p:sldLayoutId id="2147483825" r:id="rId41"/>
    <p:sldLayoutId id="2147483807" r:id="rId42"/>
    <p:sldLayoutId id="2147483819" r:id="rId43"/>
    <p:sldLayoutId id="2147483738" r:id="rId44"/>
    <p:sldLayoutId id="2147483739" r:id="rId45"/>
    <p:sldLayoutId id="2147483754" r:id="rId46"/>
    <p:sldLayoutId id="2147483755" r:id="rId47"/>
    <p:sldLayoutId id="2147483759" r:id="rId48"/>
    <p:sldLayoutId id="2147483753" r:id="rId49"/>
    <p:sldLayoutId id="2147483763" r:id="rId50"/>
    <p:sldLayoutId id="2147483762" r:id="rId51"/>
    <p:sldLayoutId id="2147483797" r:id="rId52"/>
    <p:sldLayoutId id="2147483827" r:id="rId5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2932-D270-D459-61E8-726CC9B54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Water Level/Extent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AC2F0-69CC-7C19-B6BA-892373D9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030" y="1351936"/>
            <a:ext cx="3914913" cy="548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9103A6-3C76-2406-F838-4941750B0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53" y="1351936"/>
            <a:ext cx="3913952" cy="548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3E1342-F372-62D8-1540-DF707F812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804" y="1351936"/>
            <a:ext cx="3908023" cy="548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FDE28C-7654-2392-AA77-B27AD2106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655" y="1351936"/>
            <a:ext cx="3908023" cy="548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A8A7B2-F7D9-979E-7EEF-77F181D357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6285" y="1351936"/>
            <a:ext cx="3896244" cy="5486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BBD22D-84F8-8CC8-71A9-BEA78BC800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3136" y="1351936"/>
            <a:ext cx="3908023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C8E3DF-FA87-FF40-2519-9D6847D68B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878" y="1351936"/>
            <a:ext cx="390113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9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DNR.potx" id="{BAA52D55-447B-4384-8C88-DC7EDE1E81B6}" vid="{3493EB00-0A65-482C-B097-E77566378C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mndnr</Template>
  <TotalTime>1884</TotalTime>
  <Words>90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Minnesota</vt:lpstr>
      <vt:lpstr>Variable Water Level/Extent</vt:lpstr>
    </vt:vector>
  </TitlesOfParts>
  <Company>MNDNR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Image</dc:title>
  <dc:subject/>
  <dc:creator>Kloiber, Steve (DNR)</dc:creator>
  <cp:keywords/>
  <dc:description/>
  <cp:lastModifiedBy>Rader, Nancy (MNIT)</cp:lastModifiedBy>
  <cp:revision>110</cp:revision>
  <cp:lastPrinted>2017-03-14T16:27:36Z</cp:lastPrinted>
  <dcterms:created xsi:type="dcterms:W3CDTF">2020-11-17T17:31:22Z</dcterms:created>
  <dcterms:modified xsi:type="dcterms:W3CDTF">2022-09-02T17:25:31Z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</vt:lpwstr>
  </property>
</Properties>
</file>